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6" r:id="rId2"/>
    <p:sldId id="277" r:id="rId3"/>
    <p:sldId id="278" r:id="rId4"/>
    <p:sldId id="256" r:id="rId5"/>
    <p:sldId id="274" r:id="rId6"/>
    <p:sldId id="271" r:id="rId7"/>
    <p:sldId id="260" r:id="rId8"/>
    <p:sldId id="270" r:id="rId9"/>
    <p:sldId id="259" r:id="rId10"/>
    <p:sldId id="261" r:id="rId11"/>
    <p:sldId id="262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5" r:id="rId20"/>
    <p:sldId id="273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BA838-BB1A-8242-87EE-0CD033CAB091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F57F2-3816-7348-AA7A-6A3A6B680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84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6F1C4-245C-4F5A-B584-1ADD5F310F05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3AA0B-3934-404C-8BE8-3A5DE1442F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150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AA0B-3934-404C-8BE8-3A5DE1442F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674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AA0B-3934-404C-8BE8-3A5DE1442FB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1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C21D-3473-F24C-858F-D1FD818B58AB}" type="datetime1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Git in a Nutshell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7FB0-7354-46F8-A52B-326C8F026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9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B714-5D53-594F-B396-A9D69CDF8657}" type="datetime1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Git in a Nutshell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7FB0-7354-46F8-A52B-326C8F026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44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2527-9622-414E-AF97-DBBFA3C81862}" type="datetime1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Git in a Nutshell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7FB0-7354-46F8-A52B-326C8F026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13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64D-CC21-E344-B12D-D6CF9B1EF3F5}" type="datetime1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Git in a Nutshell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7FB0-7354-46F8-A52B-326C8F026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18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F220-D0F0-2240-B014-3FD4F6E6AC17}" type="datetime1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Git in a Nutshell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7FB0-7354-46F8-A52B-326C8F026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21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AEF4-9473-3D45-8362-5C45D136C5B9}" type="datetime1">
              <a:rPr lang="fr-FR" smtClean="0"/>
              <a:t>02/11/2021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Git in a Nutshell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7FB0-7354-46F8-A52B-326C8F026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5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B0CE-07E8-144A-BECF-807BEB9AE99E}" type="datetime1">
              <a:rPr lang="fr-FR" smtClean="0"/>
              <a:t>02/11/2021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Git in a Nutshell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7FB0-7354-46F8-A52B-326C8F026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72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EC77-DC1E-7A45-8FBB-F63540A387D0}" type="datetime1">
              <a:rPr lang="fr-FR" smtClean="0"/>
              <a:t>02/11/2021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Git in a Nutshell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7FB0-7354-46F8-A52B-326C8F026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05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67FF-550B-724E-BEB2-BE0FE4B525ED}" type="datetime1">
              <a:rPr lang="fr-FR" smtClean="0"/>
              <a:t>02/11/2021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Git in a Nutshell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7FB0-7354-46F8-A52B-326C8F026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68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9838-5D86-FB48-9A33-14C46C4F137A}" type="datetime1">
              <a:rPr lang="fr-FR" smtClean="0"/>
              <a:t>02/11/2021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Git in a Nutshell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7FB0-7354-46F8-A52B-326C8F026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4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2FE8-A43E-7E47-925F-A7FFFD8E83BC}" type="datetime1">
              <a:rPr lang="fr-FR" smtClean="0"/>
              <a:t>02/11/2021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Git in a Nutshell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7FB0-7354-46F8-A52B-326C8F026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60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69607-7955-A14F-9AB5-E5C6F3BEBD27}" type="datetime1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Git in a Nutshell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A7FB0-7354-46F8-A52B-326C8F026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10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v2" TargetMode="External"/><Relationship Id="rId2" Type="http://schemas.openxmlformats.org/officeDocument/2006/relationships/hyperlink" Target="http://ens.lal.in2p3.fr/NPAC/git/git_introduc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vs </a:t>
            </a:r>
            <a:r>
              <a:rPr lang="fr-FR" dirty="0" err="1" smtClean="0"/>
              <a:t>Github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Git</a:t>
            </a:r>
            <a:r>
              <a:rPr lang="fr-FR" dirty="0" smtClean="0"/>
              <a:t> est fondamentalement un système de gestion «distribuée» de dépôts</a:t>
            </a:r>
          </a:p>
          <a:p>
            <a:pPr lvl="1"/>
            <a:r>
              <a:rPr lang="fr-FR" dirty="0"/>
              <a:t>Un dépôt peut contenir n’importe quoi (</a:t>
            </a:r>
            <a:r>
              <a:rPr lang="fr-FR" i="1" dirty="0"/>
              <a:t>pas seulement du </a:t>
            </a:r>
            <a:r>
              <a:rPr lang="fr-FR" i="1" dirty="0" smtClean="0"/>
              <a:t>texte ou du code</a:t>
            </a:r>
            <a:r>
              <a:rPr lang="fr-FR" dirty="0" smtClean="0"/>
              <a:t>)…. Plus l’historique des fichiers (</a:t>
            </a:r>
            <a:r>
              <a:rPr lang="fr-FR" i="1" dirty="0" smtClean="0"/>
              <a:t>textes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smtClean="0"/>
              <a:t>Les dépôts peuvent être «locaux» (sur votre ordinateur)</a:t>
            </a:r>
          </a:p>
          <a:p>
            <a:pPr lvl="1"/>
            <a:r>
              <a:rPr lang="fr-FR" dirty="0" smtClean="0"/>
              <a:t>… Ou installés dans un «cloud» quelconque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Git</a:t>
            </a:r>
            <a:r>
              <a:rPr lang="fr-FR" dirty="0" smtClean="0"/>
              <a:t> sait faire communiquer entre eux les dépôts locaux ou distants</a:t>
            </a:r>
          </a:p>
          <a:p>
            <a:r>
              <a:rPr lang="fr-FR" dirty="0" err="1" smtClean="0">
                <a:solidFill>
                  <a:schemeClr val="accent5"/>
                </a:solidFill>
              </a:rPr>
              <a:t>Github</a:t>
            </a:r>
            <a:r>
              <a:rPr lang="fr-FR" dirty="0" smtClean="0"/>
              <a:t> est une application Web qui offre</a:t>
            </a:r>
          </a:p>
          <a:p>
            <a:pPr lvl="1"/>
            <a:r>
              <a:rPr lang="fr-FR" dirty="0" smtClean="0"/>
              <a:t>Un cloud pour déposer des dépôts</a:t>
            </a:r>
          </a:p>
          <a:p>
            <a:pPr lvl="1"/>
            <a:r>
              <a:rPr lang="fr-FR" dirty="0" smtClean="0"/>
              <a:t>Un protocole de communication entre les dépôts locaux/distants</a:t>
            </a:r>
          </a:p>
          <a:p>
            <a:pPr lvl="1"/>
            <a:r>
              <a:rPr lang="fr-FR" dirty="0" smtClean="0"/>
              <a:t>Plusieurs services Web </a:t>
            </a:r>
          </a:p>
          <a:p>
            <a:pPr lvl="2"/>
            <a:r>
              <a:rPr lang="fr-FR" dirty="0" smtClean="0"/>
              <a:t>Des tableaux de bord pour gérer le travail collaboratif</a:t>
            </a:r>
          </a:p>
          <a:p>
            <a:pPr lvl="2"/>
            <a:r>
              <a:rPr lang="fr-FR" dirty="0" smtClean="0"/>
              <a:t>Des </a:t>
            </a:r>
            <a:r>
              <a:rPr lang="fr-FR" dirty="0" smtClean="0">
                <a:solidFill>
                  <a:srgbClr val="0070C0"/>
                </a:solidFill>
              </a:rPr>
              <a:t>wiki</a:t>
            </a:r>
          </a:p>
          <a:p>
            <a:pPr lvl="2"/>
            <a:r>
              <a:rPr lang="fr-FR" dirty="0" smtClean="0"/>
              <a:t>Des outils de statistiques, d’automatisation, de sécurisation, …</a:t>
            </a:r>
          </a:p>
          <a:p>
            <a:r>
              <a:rPr lang="fr-FR" dirty="0" smtClean="0"/>
              <a:t>Les </a:t>
            </a:r>
            <a:r>
              <a:rPr lang="fr-FR" dirty="0" err="1" smtClean="0"/>
              <a:t>dépots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chemeClr val="accent5"/>
                </a:solidFill>
              </a:rPr>
              <a:t>Github</a:t>
            </a:r>
            <a:r>
              <a:rPr lang="fr-FR" dirty="0" smtClean="0"/>
              <a:t> sont organisés en «Organisations»</a:t>
            </a:r>
          </a:p>
          <a:p>
            <a:pPr lvl="1"/>
            <a:r>
              <a:rPr lang="fr-FR" dirty="0" smtClean="0"/>
              <a:t>«source-</a:t>
            </a:r>
            <a:r>
              <a:rPr lang="fr-FR" dirty="0" err="1" smtClean="0"/>
              <a:t>anumby</a:t>
            </a:r>
            <a:r>
              <a:rPr lang="fr-FR" dirty="0" smtClean="0"/>
              <a:t>»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5896" y="5757508"/>
            <a:ext cx="3510576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https://github.com/anumby-source</a:t>
            </a:r>
          </a:p>
        </p:txBody>
      </p:sp>
    </p:spTree>
    <p:extLst>
      <p:ext uri="{BB962C8B-B14F-4D97-AF65-F5344CB8AC3E}">
        <p14:creationId xmlns:p14="http://schemas.microsoft.com/office/powerpoint/2010/main" val="155308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980728"/>
            <a:ext cx="403244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machine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3768" y="15567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6168" y="17091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8568" y="18615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Organigramme : Disque magnétique 6"/>
          <p:cNvSpPr/>
          <p:nvPr/>
        </p:nvSpPr>
        <p:spPr>
          <a:xfrm>
            <a:off x="1691680" y="2924944"/>
            <a:ext cx="1296144" cy="9361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</a:t>
            </a:r>
            <a:r>
              <a:rPr lang="fr-FR" dirty="0" err="1" smtClean="0">
                <a:solidFill>
                  <a:schemeClr val="tx1"/>
                </a:solidFill>
              </a:rPr>
              <a:t>Repository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1" name="Connecteur en arc 10"/>
          <p:cNvCxnSpPr>
            <a:stCxn id="6" idx="2"/>
            <a:endCxn id="7" idx="4"/>
          </p:cNvCxnSpPr>
          <p:nvPr/>
        </p:nvCxnSpPr>
        <p:spPr>
          <a:xfrm rot="5400000">
            <a:off x="2770566" y="2654914"/>
            <a:ext cx="955340" cy="520824"/>
          </a:xfrm>
          <a:prstGeom prst="curved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508104" y="2564904"/>
            <a:ext cx="338437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</a:p>
          <a:p>
            <a:r>
              <a:rPr lang="fr-FR" dirty="0" smtClean="0"/>
              <a:t>&gt; git commit –</a:t>
            </a:r>
            <a:r>
              <a:rPr lang="fr-FR" dirty="0" smtClean="0"/>
              <a:t>m ’new </a:t>
            </a:r>
            <a:r>
              <a:rPr lang="fr-FR" dirty="0" smtClean="0"/>
              <a:t>change’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1835696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stCxn id="3" idx="2"/>
          </p:cNvCxnSpPr>
          <p:nvPr/>
        </p:nvCxnSpPr>
        <p:spPr>
          <a:xfrm flipH="1">
            <a:off x="1259632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7" idx="3"/>
            <a:endCxn id="12" idx="0"/>
          </p:cNvCxnSpPr>
          <p:nvPr/>
        </p:nvCxnSpPr>
        <p:spPr>
          <a:xfrm rot="16200000" flipH="1">
            <a:off x="2033718" y="4167082"/>
            <a:ext cx="1224136" cy="612068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771800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2" idx="2"/>
          </p:cNvCxnSpPr>
          <p:nvPr/>
        </p:nvCxnSpPr>
        <p:spPr>
          <a:xfrm flipH="1">
            <a:off x="2195736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508104" y="2060848"/>
            <a:ext cx="33843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commit –m ’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some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change’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11560" y="404664"/>
            <a:ext cx="444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working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commit the new changes…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1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980728"/>
            <a:ext cx="403244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machine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3768" y="15567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6168" y="17091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8568" y="18615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Organigramme : Disque magnétique 6"/>
          <p:cNvSpPr/>
          <p:nvPr/>
        </p:nvSpPr>
        <p:spPr>
          <a:xfrm>
            <a:off x="1691680" y="2924944"/>
            <a:ext cx="1296144" cy="9361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</a:t>
            </a:r>
            <a:r>
              <a:rPr lang="fr-FR" dirty="0" err="1" smtClean="0">
                <a:solidFill>
                  <a:schemeClr val="tx1"/>
                </a:solidFill>
              </a:rPr>
              <a:t>Repository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1" name="Connecteur en arc 10"/>
          <p:cNvCxnSpPr>
            <a:stCxn id="6" idx="2"/>
            <a:endCxn id="7" idx="4"/>
          </p:cNvCxnSpPr>
          <p:nvPr/>
        </p:nvCxnSpPr>
        <p:spPr>
          <a:xfrm rot="5400000">
            <a:off x="2770566" y="2654914"/>
            <a:ext cx="955340" cy="520824"/>
          </a:xfrm>
          <a:prstGeom prst="curved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835696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stCxn id="3" idx="2"/>
          </p:cNvCxnSpPr>
          <p:nvPr/>
        </p:nvCxnSpPr>
        <p:spPr>
          <a:xfrm flipH="1">
            <a:off x="1259632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7" idx="3"/>
            <a:endCxn id="18" idx="0"/>
          </p:cNvCxnSpPr>
          <p:nvPr/>
        </p:nvCxnSpPr>
        <p:spPr>
          <a:xfrm rot="16200000" flipH="1">
            <a:off x="2501770" y="3699030"/>
            <a:ext cx="1224136" cy="1548172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771800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2" idx="2"/>
          </p:cNvCxnSpPr>
          <p:nvPr/>
        </p:nvCxnSpPr>
        <p:spPr>
          <a:xfrm flipH="1">
            <a:off x="2195736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707904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>
            <a:stCxn id="18" idx="2"/>
          </p:cNvCxnSpPr>
          <p:nvPr/>
        </p:nvCxnSpPr>
        <p:spPr>
          <a:xfrm flipH="1">
            <a:off x="3131840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11560" y="404664"/>
            <a:ext cx="18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another</a:t>
            </a:r>
            <a:r>
              <a:rPr lang="fr-FR" dirty="0" smtClean="0"/>
              <a:t> change…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508104" y="2564904"/>
            <a:ext cx="338437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</a:p>
          <a:p>
            <a:r>
              <a:rPr lang="fr-FR" dirty="0" smtClean="0"/>
              <a:t>&gt; git commit –m ’</a:t>
            </a:r>
            <a:r>
              <a:rPr lang="fr-FR" dirty="0" err="1" smtClean="0"/>
              <a:t>another</a:t>
            </a:r>
            <a:r>
              <a:rPr lang="fr-FR" dirty="0" smtClean="0"/>
              <a:t> change’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494170" y="1763528"/>
            <a:ext cx="338437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.</a:t>
            </a: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commit –m’new change’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494170" y="1259472"/>
            <a:ext cx="33843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commit –m ’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some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change’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980728"/>
            <a:ext cx="403244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machine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3768" y="15567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6168" y="17091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8568" y="18615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Organigramme : Disque magnétique 6"/>
          <p:cNvSpPr/>
          <p:nvPr/>
        </p:nvSpPr>
        <p:spPr>
          <a:xfrm>
            <a:off x="1691680" y="2924944"/>
            <a:ext cx="1296144" cy="9361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</a:t>
            </a:r>
            <a:r>
              <a:rPr lang="fr-FR" dirty="0" err="1" smtClean="0">
                <a:solidFill>
                  <a:schemeClr val="tx1"/>
                </a:solidFill>
              </a:rPr>
              <a:t>Repository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1" name="Connecteur en arc 10"/>
          <p:cNvCxnSpPr>
            <a:stCxn id="6" idx="2"/>
            <a:endCxn id="7" idx="4"/>
          </p:cNvCxnSpPr>
          <p:nvPr/>
        </p:nvCxnSpPr>
        <p:spPr>
          <a:xfrm rot="5400000">
            <a:off x="2770566" y="2654914"/>
            <a:ext cx="955340" cy="520824"/>
          </a:xfrm>
          <a:prstGeom prst="curved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47876" y="3125282"/>
            <a:ext cx="33843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&gt; git </a:t>
            </a:r>
            <a:r>
              <a:rPr lang="fr-FR" dirty="0" err="1" smtClean="0"/>
              <a:t>checkout</a:t>
            </a:r>
            <a:r>
              <a:rPr lang="fr-FR" dirty="0" smtClean="0"/>
              <a:t> –b ‘</a:t>
            </a:r>
            <a:r>
              <a:rPr lang="fr-FR" dirty="0" err="1" smtClean="0"/>
              <a:t>feature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1835696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stCxn id="3" idx="2"/>
          </p:cNvCxnSpPr>
          <p:nvPr/>
        </p:nvCxnSpPr>
        <p:spPr>
          <a:xfrm flipH="1">
            <a:off x="1259632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7" idx="3"/>
            <a:endCxn id="20" idx="0"/>
          </p:cNvCxnSpPr>
          <p:nvPr/>
        </p:nvCxnSpPr>
        <p:spPr>
          <a:xfrm rot="16200000" flipH="1">
            <a:off x="2573778" y="3627022"/>
            <a:ext cx="1800200" cy="2268252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771800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2" idx="2"/>
          </p:cNvCxnSpPr>
          <p:nvPr/>
        </p:nvCxnSpPr>
        <p:spPr>
          <a:xfrm flipH="1">
            <a:off x="2195736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707904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>
            <a:stCxn id="18" idx="2"/>
          </p:cNvCxnSpPr>
          <p:nvPr/>
        </p:nvCxnSpPr>
        <p:spPr>
          <a:xfrm flipH="1">
            <a:off x="3131840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427984" y="56612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en arc 9"/>
          <p:cNvCxnSpPr>
            <a:stCxn id="18" idx="4"/>
            <a:endCxn id="20" idx="2"/>
          </p:cNvCxnSpPr>
          <p:nvPr/>
        </p:nvCxnSpPr>
        <p:spPr>
          <a:xfrm rot="16200000" flipH="1">
            <a:off x="3959932" y="5373216"/>
            <a:ext cx="396044" cy="540060"/>
          </a:xfrm>
          <a:prstGeom prst="curvedConnector2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11560" y="404664"/>
            <a:ext cx="760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Starting</a:t>
            </a:r>
            <a:r>
              <a:rPr lang="fr-FR" dirty="0" smtClean="0"/>
              <a:t> </a:t>
            </a:r>
            <a:r>
              <a:rPr lang="fr-FR" dirty="0" err="1" smtClean="0"/>
              <a:t>developping</a:t>
            </a:r>
            <a:r>
              <a:rPr lang="fr-FR" dirty="0" smtClean="0"/>
              <a:t> a new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disturbing</a:t>
            </a:r>
            <a:r>
              <a:rPr lang="fr-FR" dirty="0" smtClean="0"/>
              <a:t> the main thread (</a:t>
            </a:r>
            <a:r>
              <a:rPr lang="fr-FR" dirty="0" err="1" smtClean="0"/>
              <a:t>branch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461810" y="2305050"/>
            <a:ext cx="338437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.</a:t>
            </a: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commit –m ’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another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change’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447876" y="1503674"/>
            <a:ext cx="338437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.</a:t>
            </a: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commit –m’new change’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447876" y="999618"/>
            <a:ext cx="33843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commit –m ’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some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change’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980728"/>
            <a:ext cx="403244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machine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3768" y="15567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6168" y="17091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8568" y="18615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Organigramme : Disque magnétique 6"/>
          <p:cNvSpPr/>
          <p:nvPr/>
        </p:nvSpPr>
        <p:spPr>
          <a:xfrm>
            <a:off x="1691680" y="2924944"/>
            <a:ext cx="1296144" cy="9361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</a:t>
            </a:r>
            <a:r>
              <a:rPr lang="fr-FR" dirty="0" err="1" smtClean="0">
                <a:solidFill>
                  <a:schemeClr val="tx1"/>
                </a:solidFill>
              </a:rPr>
              <a:t>Repository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1" name="Connecteur en arc 10"/>
          <p:cNvCxnSpPr>
            <a:stCxn id="6" idx="2"/>
            <a:endCxn id="7" idx="4"/>
          </p:cNvCxnSpPr>
          <p:nvPr/>
        </p:nvCxnSpPr>
        <p:spPr>
          <a:xfrm rot="5400000">
            <a:off x="2770566" y="2654914"/>
            <a:ext cx="955340" cy="520824"/>
          </a:xfrm>
          <a:prstGeom prst="curved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52864" y="1052736"/>
            <a:ext cx="33843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checkout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–b ‘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’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96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stCxn id="3" idx="2"/>
          </p:cNvCxnSpPr>
          <p:nvPr/>
        </p:nvCxnSpPr>
        <p:spPr>
          <a:xfrm flipH="1">
            <a:off x="1259632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7" idx="3"/>
            <a:endCxn id="22" idx="0"/>
          </p:cNvCxnSpPr>
          <p:nvPr/>
        </p:nvCxnSpPr>
        <p:spPr>
          <a:xfrm rot="16200000" flipH="1">
            <a:off x="3041830" y="3158970"/>
            <a:ext cx="1800200" cy="3204356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771800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2" idx="2"/>
          </p:cNvCxnSpPr>
          <p:nvPr/>
        </p:nvCxnSpPr>
        <p:spPr>
          <a:xfrm flipH="1">
            <a:off x="2195736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707904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>
            <a:stCxn id="18" idx="2"/>
          </p:cNvCxnSpPr>
          <p:nvPr/>
        </p:nvCxnSpPr>
        <p:spPr>
          <a:xfrm flipH="1">
            <a:off x="3131840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427984" y="56612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en arc 9"/>
          <p:cNvCxnSpPr>
            <a:stCxn id="18" idx="4"/>
            <a:endCxn id="20" idx="2"/>
          </p:cNvCxnSpPr>
          <p:nvPr/>
        </p:nvCxnSpPr>
        <p:spPr>
          <a:xfrm rot="16200000" flipH="1">
            <a:off x="3959932" y="5373216"/>
            <a:ext cx="396044" cy="540060"/>
          </a:xfrm>
          <a:prstGeom prst="curvedConnector2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364088" y="56612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>
            <a:stCxn id="22" idx="2"/>
          </p:cNvCxnSpPr>
          <p:nvPr/>
        </p:nvCxnSpPr>
        <p:spPr>
          <a:xfrm flipH="1">
            <a:off x="4788024" y="5841268"/>
            <a:ext cx="57606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11560" y="404664"/>
            <a:ext cx="445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commit </a:t>
            </a:r>
            <a:r>
              <a:rPr lang="fr-FR" dirty="0" err="1" smtClean="0"/>
              <a:t>developments</a:t>
            </a:r>
            <a:r>
              <a:rPr lang="fr-FR" dirty="0" smtClean="0"/>
              <a:t> for the 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436096" y="1649413"/>
            <a:ext cx="338437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</a:p>
          <a:p>
            <a:r>
              <a:rPr lang="fr-FR" dirty="0" smtClean="0"/>
              <a:t>&gt; git commit –m ’</a:t>
            </a:r>
            <a:r>
              <a:rPr lang="fr-FR" dirty="0" err="1" smtClean="0"/>
              <a:t>feature</a:t>
            </a:r>
            <a:r>
              <a:rPr lang="fr-FR" dirty="0" smtClean="0"/>
              <a:t> change’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7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980728"/>
            <a:ext cx="403244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machine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3768" y="15567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6168" y="17091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8568" y="18615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Organigramme : Disque magnétique 6"/>
          <p:cNvSpPr/>
          <p:nvPr/>
        </p:nvSpPr>
        <p:spPr>
          <a:xfrm>
            <a:off x="1691680" y="2924944"/>
            <a:ext cx="1296144" cy="9361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</a:t>
            </a:r>
            <a:r>
              <a:rPr lang="fr-FR" dirty="0" err="1" smtClean="0">
                <a:solidFill>
                  <a:schemeClr val="tx1"/>
                </a:solidFill>
              </a:rPr>
              <a:t>Repository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1" name="Connecteur en arc 10"/>
          <p:cNvCxnSpPr>
            <a:stCxn id="6" idx="2"/>
            <a:endCxn id="7" idx="4"/>
          </p:cNvCxnSpPr>
          <p:nvPr/>
        </p:nvCxnSpPr>
        <p:spPr>
          <a:xfrm rot="5400000">
            <a:off x="2770566" y="2654914"/>
            <a:ext cx="955340" cy="520824"/>
          </a:xfrm>
          <a:prstGeom prst="curved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835696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stCxn id="3" idx="2"/>
          </p:cNvCxnSpPr>
          <p:nvPr/>
        </p:nvCxnSpPr>
        <p:spPr>
          <a:xfrm flipH="1">
            <a:off x="1259632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7" idx="3"/>
            <a:endCxn id="18" idx="0"/>
          </p:cNvCxnSpPr>
          <p:nvPr/>
        </p:nvCxnSpPr>
        <p:spPr>
          <a:xfrm rot="16200000" flipH="1">
            <a:off x="2501770" y="3699030"/>
            <a:ext cx="1224136" cy="1548172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771800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2" idx="2"/>
          </p:cNvCxnSpPr>
          <p:nvPr/>
        </p:nvCxnSpPr>
        <p:spPr>
          <a:xfrm flipH="1">
            <a:off x="2195736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707904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>
            <a:stCxn id="18" idx="2"/>
          </p:cNvCxnSpPr>
          <p:nvPr/>
        </p:nvCxnSpPr>
        <p:spPr>
          <a:xfrm flipH="1">
            <a:off x="3131840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427984" y="56612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en arc 9"/>
          <p:cNvCxnSpPr>
            <a:stCxn id="18" idx="4"/>
            <a:endCxn id="20" idx="2"/>
          </p:cNvCxnSpPr>
          <p:nvPr/>
        </p:nvCxnSpPr>
        <p:spPr>
          <a:xfrm rot="16200000" flipH="1">
            <a:off x="3959932" y="5373216"/>
            <a:ext cx="396044" cy="540060"/>
          </a:xfrm>
          <a:prstGeom prst="curvedConnector2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364088" y="56612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>
            <a:stCxn id="22" idx="2"/>
          </p:cNvCxnSpPr>
          <p:nvPr/>
        </p:nvCxnSpPr>
        <p:spPr>
          <a:xfrm flipH="1">
            <a:off x="4788024" y="5841268"/>
            <a:ext cx="57606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430081" y="2501061"/>
            <a:ext cx="33843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&gt; 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11560" y="404664"/>
            <a:ext cx="28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go back to main thread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452864" y="1052736"/>
            <a:ext cx="33843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checkout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–b ‘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’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436096" y="1649413"/>
            <a:ext cx="338437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.</a:t>
            </a: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commit –m ’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change’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980728"/>
            <a:ext cx="403244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machine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3768" y="15567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6168" y="17091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8568" y="18615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Organigramme : Disque magnétique 6"/>
          <p:cNvSpPr/>
          <p:nvPr/>
        </p:nvSpPr>
        <p:spPr>
          <a:xfrm>
            <a:off x="1691680" y="2924944"/>
            <a:ext cx="1296144" cy="9361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</a:t>
            </a:r>
            <a:r>
              <a:rPr lang="fr-FR" dirty="0" err="1" smtClean="0">
                <a:solidFill>
                  <a:schemeClr val="tx1"/>
                </a:solidFill>
              </a:rPr>
              <a:t>Repository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1" name="Connecteur en arc 10"/>
          <p:cNvCxnSpPr>
            <a:stCxn id="6" idx="2"/>
            <a:endCxn id="7" idx="4"/>
          </p:cNvCxnSpPr>
          <p:nvPr/>
        </p:nvCxnSpPr>
        <p:spPr>
          <a:xfrm rot="5400000">
            <a:off x="2770566" y="2654914"/>
            <a:ext cx="955340" cy="520824"/>
          </a:xfrm>
          <a:prstGeom prst="curved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835696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stCxn id="3" idx="2"/>
          </p:cNvCxnSpPr>
          <p:nvPr/>
        </p:nvCxnSpPr>
        <p:spPr>
          <a:xfrm flipH="1">
            <a:off x="1259632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7" idx="3"/>
            <a:endCxn id="26" idx="0"/>
          </p:cNvCxnSpPr>
          <p:nvPr/>
        </p:nvCxnSpPr>
        <p:spPr>
          <a:xfrm rot="16200000" flipH="1">
            <a:off x="2969822" y="3230978"/>
            <a:ext cx="1224136" cy="2484276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771800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2" idx="2"/>
          </p:cNvCxnSpPr>
          <p:nvPr/>
        </p:nvCxnSpPr>
        <p:spPr>
          <a:xfrm flipH="1">
            <a:off x="2195736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707904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>
            <a:stCxn id="18" idx="2"/>
          </p:cNvCxnSpPr>
          <p:nvPr/>
        </p:nvCxnSpPr>
        <p:spPr>
          <a:xfrm flipH="1">
            <a:off x="3131840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427984" y="56612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en arc 9"/>
          <p:cNvCxnSpPr>
            <a:stCxn id="18" idx="4"/>
            <a:endCxn id="20" idx="2"/>
          </p:cNvCxnSpPr>
          <p:nvPr/>
        </p:nvCxnSpPr>
        <p:spPr>
          <a:xfrm rot="16200000" flipH="1">
            <a:off x="3959932" y="5373216"/>
            <a:ext cx="396044" cy="540060"/>
          </a:xfrm>
          <a:prstGeom prst="curvedConnector2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364088" y="56612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>
            <a:stCxn id="22" idx="2"/>
          </p:cNvCxnSpPr>
          <p:nvPr/>
        </p:nvCxnSpPr>
        <p:spPr>
          <a:xfrm flipH="1">
            <a:off x="4788024" y="5841268"/>
            <a:ext cx="57606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4644008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>
            <a:stCxn id="26" idx="2"/>
          </p:cNvCxnSpPr>
          <p:nvPr/>
        </p:nvCxnSpPr>
        <p:spPr>
          <a:xfrm flipH="1">
            <a:off x="4067944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11560" y="404664"/>
            <a:ext cx="413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Making</a:t>
            </a:r>
            <a:r>
              <a:rPr lang="fr-FR" dirty="0" smtClean="0"/>
              <a:t> changes to the main </a:t>
            </a:r>
            <a:r>
              <a:rPr lang="fr-FR" dirty="0" err="1" smtClean="0"/>
              <a:t>development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451561" y="2866151"/>
            <a:ext cx="338437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</a:p>
          <a:p>
            <a:r>
              <a:rPr lang="fr-FR" dirty="0" smtClean="0"/>
              <a:t>&gt; git commit –m </a:t>
            </a:r>
            <a:r>
              <a:rPr lang="fr-FR" dirty="0" smtClean="0"/>
              <a:t> ’change </a:t>
            </a:r>
            <a:r>
              <a:rPr lang="fr-FR" dirty="0" err="1" smtClean="0"/>
              <a:t>again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451561" y="2335816"/>
            <a:ext cx="33843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checkout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master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452864" y="1052736"/>
            <a:ext cx="33843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checkout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–b ‘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’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451561" y="1556792"/>
            <a:ext cx="338437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.</a:t>
            </a: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commit –m ’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change’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980728"/>
            <a:ext cx="403244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machine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3768" y="15567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6168" y="17091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8568" y="18615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Organigramme : Disque magnétique 6"/>
          <p:cNvSpPr/>
          <p:nvPr/>
        </p:nvSpPr>
        <p:spPr>
          <a:xfrm>
            <a:off x="1691680" y="2924944"/>
            <a:ext cx="1296144" cy="9361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</a:t>
            </a:r>
            <a:r>
              <a:rPr lang="fr-FR" dirty="0" err="1" smtClean="0">
                <a:solidFill>
                  <a:schemeClr val="tx1"/>
                </a:solidFill>
              </a:rPr>
              <a:t>Repository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1" name="Connecteur en arc 10"/>
          <p:cNvCxnSpPr>
            <a:stCxn id="6" idx="2"/>
            <a:endCxn id="7" idx="4"/>
          </p:cNvCxnSpPr>
          <p:nvPr/>
        </p:nvCxnSpPr>
        <p:spPr>
          <a:xfrm rot="5400000">
            <a:off x="2770566" y="2654914"/>
            <a:ext cx="955340" cy="520824"/>
          </a:xfrm>
          <a:prstGeom prst="curved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835696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stCxn id="3" idx="2"/>
          </p:cNvCxnSpPr>
          <p:nvPr/>
        </p:nvCxnSpPr>
        <p:spPr>
          <a:xfrm flipH="1">
            <a:off x="1259632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7" idx="3"/>
            <a:endCxn id="29" idx="0"/>
          </p:cNvCxnSpPr>
          <p:nvPr/>
        </p:nvCxnSpPr>
        <p:spPr>
          <a:xfrm rot="16200000" flipH="1">
            <a:off x="3581890" y="2618910"/>
            <a:ext cx="1224136" cy="3708412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771800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2" idx="2"/>
          </p:cNvCxnSpPr>
          <p:nvPr/>
        </p:nvCxnSpPr>
        <p:spPr>
          <a:xfrm flipH="1">
            <a:off x="2195736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707904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>
            <a:stCxn id="18" idx="2"/>
          </p:cNvCxnSpPr>
          <p:nvPr/>
        </p:nvCxnSpPr>
        <p:spPr>
          <a:xfrm flipH="1">
            <a:off x="3131840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427984" y="56612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en arc 9"/>
          <p:cNvCxnSpPr>
            <a:stCxn id="18" idx="4"/>
            <a:endCxn id="20" idx="2"/>
          </p:cNvCxnSpPr>
          <p:nvPr/>
        </p:nvCxnSpPr>
        <p:spPr>
          <a:xfrm rot="16200000" flipH="1">
            <a:off x="3959932" y="5373216"/>
            <a:ext cx="396044" cy="540060"/>
          </a:xfrm>
          <a:prstGeom prst="curvedConnector2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364088" y="56612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>
            <a:stCxn id="22" idx="2"/>
          </p:cNvCxnSpPr>
          <p:nvPr/>
        </p:nvCxnSpPr>
        <p:spPr>
          <a:xfrm flipH="1">
            <a:off x="4788024" y="5841268"/>
            <a:ext cx="57606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4644008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>
            <a:stCxn id="26" idx="2"/>
          </p:cNvCxnSpPr>
          <p:nvPr/>
        </p:nvCxnSpPr>
        <p:spPr>
          <a:xfrm flipH="1">
            <a:off x="4067944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5451561" y="3697644"/>
            <a:ext cx="33843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&gt; git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29" name="Ellipse 28"/>
          <p:cNvSpPr/>
          <p:nvPr/>
        </p:nvSpPr>
        <p:spPr>
          <a:xfrm>
            <a:off x="5868144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29" idx="2"/>
            <a:endCxn id="26" idx="6"/>
          </p:cNvCxnSpPr>
          <p:nvPr/>
        </p:nvCxnSpPr>
        <p:spPr>
          <a:xfrm flipH="1">
            <a:off x="5004048" y="5265204"/>
            <a:ext cx="86409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22" idx="6"/>
            <a:endCxn id="29" idx="4"/>
          </p:cNvCxnSpPr>
          <p:nvPr/>
        </p:nvCxnSpPr>
        <p:spPr>
          <a:xfrm flipV="1">
            <a:off x="5724128" y="5445224"/>
            <a:ext cx="324036" cy="396044"/>
          </a:xfrm>
          <a:prstGeom prst="curvedConnector2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11560" y="404664"/>
            <a:ext cx="433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Merge</a:t>
            </a:r>
            <a:r>
              <a:rPr lang="fr-FR" dirty="0" smtClean="0"/>
              <a:t> the </a:t>
            </a:r>
            <a:r>
              <a:rPr lang="fr-FR" dirty="0" err="1" smtClean="0"/>
              <a:t>feature</a:t>
            </a:r>
            <a:r>
              <a:rPr lang="fr-FR" dirty="0" smtClean="0"/>
              <a:t> to the main </a:t>
            </a:r>
            <a:r>
              <a:rPr lang="fr-FR" dirty="0" err="1" smtClean="0"/>
              <a:t>development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451561" y="2866151"/>
            <a:ext cx="338437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.</a:t>
            </a: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commit –m ’change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again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’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51561" y="2335816"/>
            <a:ext cx="33843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checkout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master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452864" y="1052736"/>
            <a:ext cx="33843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checkout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–b ‘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’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451561" y="1556792"/>
            <a:ext cx="338437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.</a:t>
            </a: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&gt; git commit –m ’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change’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63888" y="4725144"/>
            <a:ext cx="3024336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/>
              <a:t>Somewhere</a:t>
            </a:r>
            <a:r>
              <a:rPr lang="fr-FR" dirty="0" smtClean="0"/>
              <a:t> </a:t>
            </a:r>
            <a:r>
              <a:rPr lang="fr-FR" dirty="0" err="1" smtClean="0"/>
              <a:t>else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259632" y="980728"/>
            <a:ext cx="403244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machine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3768" y="15567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6168" y="17091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8568" y="18615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Organigramme : Disque magnétique 6"/>
          <p:cNvSpPr/>
          <p:nvPr/>
        </p:nvSpPr>
        <p:spPr>
          <a:xfrm>
            <a:off x="1691680" y="2924944"/>
            <a:ext cx="1296144" cy="9361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</a:t>
            </a:r>
            <a:r>
              <a:rPr lang="fr-FR" dirty="0" err="1" smtClean="0">
                <a:solidFill>
                  <a:schemeClr val="tx1"/>
                </a:solidFill>
              </a:rPr>
              <a:t>Repository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423775" y="2405202"/>
            <a:ext cx="352839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&gt; git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smtClean="0"/>
              <a:t>http:…</a:t>
            </a:r>
            <a:endParaRPr lang="fr-FR" dirty="0"/>
          </a:p>
        </p:txBody>
      </p:sp>
      <p:sp>
        <p:nvSpPr>
          <p:cNvPr id="8" name="Organigramme : Disque magnétique 7"/>
          <p:cNvSpPr/>
          <p:nvPr/>
        </p:nvSpPr>
        <p:spPr>
          <a:xfrm>
            <a:off x="4139952" y="5445224"/>
            <a:ext cx="1296144" cy="9361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</a:t>
            </a:r>
            <a:r>
              <a:rPr lang="fr-FR" dirty="0" err="1" smtClean="0">
                <a:solidFill>
                  <a:schemeClr val="tx1"/>
                </a:solidFill>
              </a:rPr>
              <a:t>Repository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11560" y="404664"/>
            <a:ext cx="596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Declare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GIT </a:t>
            </a:r>
            <a:r>
              <a:rPr lang="fr-FR" dirty="0" err="1" smtClean="0"/>
              <a:t>repository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a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0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63888" y="4725144"/>
            <a:ext cx="3024336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/>
              <a:t>Somewhere</a:t>
            </a:r>
            <a:r>
              <a:rPr lang="fr-FR" dirty="0"/>
              <a:t> </a:t>
            </a:r>
            <a:r>
              <a:rPr lang="fr-FR" dirty="0" err="1"/>
              <a:t>else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259632" y="980728"/>
            <a:ext cx="403244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machine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3768" y="15567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6168" y="17091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8568" y="18615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Organigramme : Disque magnétique 6"/>
          <p:cNvSpPr/>
          <p:nvPr/>
        </p:nvSpPr>
        <p:spPr>
          <a:xfrm>
            <a:off x="1691680" y="2924944"/>
            <a:ext cx="1296144" cy="9361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</a:t>
            </a:r>
            <a:r>
              <a:rPr lang="fr-FR" dirty="0" err="1" smtClean="0">
                <a:solidFill>
                  <a:schemeClr val="tx1"/>
                </a:solidFill>
              </a:rPr>
              <a:t>Repository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508104" y="1561376"/>
            <a:ext cx="352839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&gt; 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</a:p>
          <a:p>
            <a:r>
              <a:rPr lang="fr-FR" dirty="0"/>
              <a:t>&gt;</a:t>
            </a:r>
            <a:r>
              <a:rPr lang="fr-FR" dirty="0" smtClean="0"/>
              <a:t> git push </a:t>
            </a:r>
            <a:r>
              <a:rPr lang="fr-FR" dirty="0" err="1">
                <a:solidFill>
                  <a:srgbClr val="FF0000"/>
                </a:solidFill>
              </a:rPr>
              <a:t>reference</a:t>
            </a:r>
            <a:r>
              <a:rPr lang="fr-FR" dirty="0"/>
              <a:t> </a:t>
            </a:r>
            <a:r>
              <a:rPr lang="fr-FR" dirty="0" smtClean="0"/>
              <a:t>HEAD</a:t>
            </a:r>
            <a:endParaRPr lang="fr-FR" dirty="0"/>
          </a:p>
        </p:txBody>
      </p:sp>
      <p:sp>
        <p:nvSpPr>
          <p:cNvPr id="8" name="Organigramme : Disque magnétique 7"/>
          <p:cNvSpPr/>
          <p:nvPr/>
        </p:nvSpPr>
        <p:spPr>
          <a:xfrm>
            <a:off x="4139952" y="5445224"/>
            <a:ext cx="1296144" cy="9361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</a:t>
            </a:r>
            <a:r>
              <a:rPr lang="fr-FR" dirty="0" err="1" smtClean="0">
                <a:solidFill>
                  <a:schemeClr val="tx1"/>
                </a:solidFill>
              </a:rPr>
              <a:t>Repository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" name="Connecteur en arc 9"/>
          <p:cNvCxnSpPr>
            <a:endCxn id="8" idx="1"/>
          </p:cNvCxnSpPr>
          <p:nvPr/>
        </p:nvCxnSpPr>
        <p:spPr>
          <a:xfrm rot="16200000" flipH="1">
            <a:off x="2644552" y="3301752"/>
            <a:ext cx="3007568" cy="127937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11560" y="404664"/>
            <a:ext cx="720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Whatever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in the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pushed</a:t>
            </a:r>
            <a:r>
              <a:rPr lang="fr-FR" dirty="0" smtClean="0"/>
              <a:t> to </a:t>
            </a:r>
            <a:r>
              <a:rPr lang="fr-FR" i="1" dirty="0" err="1">
                <a:solidFill>
                  <a:srgbClr val="FF0000"/>
                </a:solidFill>
              </a:rPr>
              <a:t>reference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508104" y="2736675"/>
            <a:ext cx="352839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&gt; 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endParaRPr lang="fr-FR" dirty="0" smtClean="0"/>
          </a:p>
          <a:p>
            <a:r>
              <a:rPr lang="fr-FR" dirty="0"/>
              <a:t>&gt;</a:t>
            </a:r>
            <a:r>
              <a:rPr lang="fr-FR" dirty="0" smtClean="0"/>
              <a:t> git push </a:t>
            </a:r>
            <a:r>
              <a:rPr lang="fr-FR" dirty="0" err="1">
                <a:solidFill>
                  <a:srgbClr val="FF0000"/>
                </a:solidFill>
              </a:rPr>
              <a:t>reference</a:t>
            </a:r>
            <a:r>
              <a:rPr lang="fr-FR" dirty="0"/>
              <a:t> </a:t>
            </a:r>
            <a:r>
              <a:rPr lang="fr-FR" dirty="0" smtClean="0"/>
              <a:t>HEAD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532984" y="22852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And / or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300192" y="3698740"/>
            <a:ext cx="1429308" cy="612648"/>
          </a:xfrm>
          <a:prstGeom prst="wedgeRectCallout">
            <a:avLst>
              <a:gd name="adj1" fmla="val 53167"/>
              <a:gd name="adj2" fmla="val -1151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HEAD </a:t>
            </a:r>
            <a:r>
              <a:rPr lang="fr-FR" sz="1600" dirty="0" err="1" smtClean="0">
                <a:solidFill>
                  <a:schemeClr val="tx1"/>
                </a:solidFill>
              </a:rPr>
              <a:t>means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current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branch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/>
              <a:t>U</a:t>
            </a:r>
            <a:r>
              <a:rPr lang="fr-FR" dirty="0" err="1" smtClean="0"/>
              <a:t>pdating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/>
              <a:t>R</a:t>
            </a:r>
            <a:r>
              <a:rPr lang="fr-FR" smtClean="0"/>
              <a:t>eference Repository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89913" y="2962124"/>
            <a:ext cx="7560840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# Save your </a:t>
            </a:r>
            <a:r>
              <a:rPr lang="en-US" dirty="0" smtClean="0"/>
              <a:t>uncommitted </a:t>
            </a:r>
            <a:r>
              <a:rPr lang="en-US" dirty="0"/>
              <a:t>changes, if </a:t>
            </a:r>
            <a:r>
              <a:rPr lang="en-US" dirty="0" smtClean="0"/>
              <a:t>any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stash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# </a:t>
            </a:r>
            <a:r>
              <a:rPr lang="en-US" dirty="0" smtClean="0"/>
              <a:t>Import all remote changes into your local repository (no local change)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fetch --all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# Update </a:t>
            </a:r>
            <a:r>
              <a:rPr lang="en-US" dirty="0" smtClean="0"/>
              <a:t>your current </a:t>
            </a:r>
            <a:r>
              <a:rPr lang="en-US" dirty="0"/>
              <a:t>local </a:t>
            </a:r>
            <a:r>
              <a:rPr lang="en-US" dirty="0" smtClean="0"/>
              <a:t>branch with master branch from </a:t>
            </a:r>
            <a:r>
              <a:rPr lang="fr-FR" dirty="0" err="1">
                <a:solidFill>
                  <a:srgbClr val="FF0000"/>
                </a:solidFill>
              </a:rPr>
              <a:t>reference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rebase </a:t>
            </a:r>
            <a:r>
              <a:rPr lang="fr-FR" dirty="0" err="1" smtClean="0">
                <a:solidFill>
                  <a:srgbClr val="FF0000"/>
                </a:solidFill>
              </a:rPr>
              <a:t>reference</a:t>
            </a:r>
            <a:r>
              <a:rPr lang="en-US" dirty="0" smtClean="0"/>
              <a:t>/master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# </a:t>
            </a:r>
            <a:r>
              <a:rPr lang="en-US" dirty="0" smtClean="0"/>
              <a:t>Restore your </a:t>
            </a:r>
            <a:r>
              <a:rPr lang="en-US" dirty="0"/>
              <a:t>saved </a:t>
            </a:r>
            <a:r>
              <a:rPr lang="en-US" dirty="0" smtClean="0"/>
              <a:t>changes (except if none were found by initial ‘</a:t>
            </a:r>
            <a:r>
              <a:rPr lang="en-US" dirty="0" err="1" smtClean="0"/>
              <a:t>git</a:t>
            </a:r>
            <a:r>
              <a:rPr lang="en-US" dirty="0" smtClean="0"/>
              <a:t> stash’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stash </a:t>
            </a:r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971601" y="1509162"/>
            <a:ext cx="712879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sometimes</a:t>
            </a:r>
            <a:r>
              <a:rPr lang="fr-FR" dirty="0" smtClean="0"/>
              <a:t> </a:t>
            </a:r>
            <a:r>
              <a:rPr lang="fr-FR" dirty="0" err="1" smtClean="0"/>
              <a:t>necessary</a:t>
            </a:r>
            <a:r>
              <a:rPr lang="fr-FR" dirty="0" smtClean="0"/>
              <a:t> to import in the local </a:t>
            </a:r>
            <a:r>
              <a:rPr lang="fr-FR" dirty="0" err="1" smtClean="0"/>
              <a:t>repository</a:t>
            </a:r>
            <a:r>
              <a:rPr lang="fr-FR" dirty="0" smtClean="0"/>
              <a:t> (on ‘</a:t>
            </a:r>
            <a:r>
              <a:rPr lang="fr-FR" dirty="0" err="1" smtClean="0"/>
              <a:t>My</a:t>
            </a:r>
            <a:r>
              <a:rPr lang="fr-FR" dirty="0" smtClean="0"/>
              <a:t> machine’) changes </a:t>
            </a:r>
            <a:r>
              <a:rPr lang="fr-FR" dirty="0" err="1" smtClean="0"/>
              <a:t>pushed</a:t>
            </a:r>
            <a:r>
              <a:rPr lang="fr-FR" dirty="0" smtClean="0"/>
              <a:t> by </a:t>
            </a:r>
            <a:r>
              <a:rPr lang="fr-FR" dirty="0" err="1" smtClean="0"/>
              <a:t>others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the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. The </a:t>
            </a:r>
            <a:r>
              <a:rPr lang="fr-FR" dirty="0" err="1" smtClean="0"/>
              <a:t>commands</a:t>
            </a:r>
            <a:r>
              <a:rPr lang="fr-FR" dirty="0" smtClean="0"/>
              <a:t> </a:t>
            </a:r>
            <a:r>
              <a:rPr lang="fr-FR" dirty="0" err="1" smtClean="0"/>
              <a:t>below</a:t>
            </a:r>
            <a:r>
              <a:rPr lang="fr-FR" dirty="0" smtClean="0"/>
              <a:t> </a:t>
            </a:r>
            <a:r>
              <a:rPr lang="fr-FR" dirty="0" err="1" smtClean="0"/>
              <a:t>illustrate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, </a:t>
            </a:r>
            <a:r>
              <a:rPr lang="fr-FR" dirty="0" err="1" smtClean="0"/>
              <a:t>assuming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import changes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 ‘master’ of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/>
              <a:t>‘</a:t>
            </a:r>
            <a:r>
              <a:rPr lang="fr-FR" dirty="0" err="1">
                <a:solidFill>
                  <a:srgbClr val="FF0000"/>
                </a:solidFill>
              </a:rPr>
              <a:t>reference</a:t>
            </a:r>
            <a:r>
              <a:rPr lang="fr-FR" dirty="0"/>
              <a:t>’.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2367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Chez nous (</a:t>
            </a:r>
            <a:r>
              <a:rPr lang="fr-FR" dirty="0" err="1"/>
              <a:t>anumby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Nos dépôts actuels sur </a:t>
            </a:r>
            <a:r>
              <a:rPr lang="fr-FR" dirty="0" err="1" smtClean="0"/>
              <a:t>Github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Evidemment tout le monde est invité à ajouter des dépôts pour tous les projets</a:t>
            </a:r>
          </a:p>
          <a:p>
            <a:pPr lvl="1"/>
            <a:r>
              <a:rPr lang="fr-FR" dirty="0" smtClean="0"/>
              <a:t>Et … on pourrait créer un wiki pour chaque projet … par exemple: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2"/>
            <a:r>
              <a:rPr lang="fr-FR" dirty="0" smtClean="0"/>
              <a:t>Il y a un petit éditeur wysiwyg</a:t>
            </a:r>
          </a:p>
          <a:p>
            <a:pPr lvl="1"/>
            <a:r>
              <a:rPr lang="fr-FR" dirty="0" smtClean="0"/>
              <a:t>Pour être autorisé, il suffit de se créer un compte </a:t>
            </a:r>
            <a:r>
              <a:rPr lang="fr-FR" dirty="0" err="1" smtClean="0"/>
              <a:t>Github</a:t>
            </a:r>
            <a:r>
              <a:rPr lang="fr-FR" dirty="0" smtClean="0"/>
              <a:t>… et on enregistre le compte dans l’organisation.</a:t>
            </a:r>
          </a:p>
          <a:p>
            <a:pPr lvl="1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83768" y="4348728"/>
            <a:ext cx="4644285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https://github.com/anumby-source/jouets/wiki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31640" y="2114853"/>
            <a:ext cx="174137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Framboise-pico</a:t>
            </a:r>
          </a:p>
          <a:p>
            <a:r>
              <a:rPr lang="fr-FR" sz="1400" dirty="0"/>
              <a:t>Jouets</a:t>
            </a:r>
          </a:p>
          <a:p>
            <a:r>
              <a:rPr lang="fr-FR" sz="1400" dirty="0"/>
              <a:t>Auvent</a:t>
            </a:r>
          </a:p>
          <a:p>
            <a:r>
              <a:rPr lang="fr-FR" sz="1400" dirty="0" smtClean="0"/>
              <a:t>Alarme-</a:t>
            </a:r>
            <a:r>
              <a:rPr lang="fr-FR" sz="1400" dirty="0" err="1" smtClean="0"/>
              <a:t>xiaomi</a:t>
            </a:r>
            <a:r>
              <a:rPr lang="fr-FR" sz="1400" dirty="0" smtClean="0"/>
              <a:t>-</a:t>
            </a:r>
            <a:r>
              <a:rPr lang="fr-FR" sz="1400" dirty="0" err="1" smtClean="0"/>
              <a:t>xavier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162800" y="2114853"/>
            <a:ext cx="1569597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/>
              <a:t>Voiture2roues-ajax</a:t>
            </a:r>
            <a:endParaRPr lang="fr-FR" sz="1400" dirty="0"/>
          </a:p>
          <a:p>
            <a:r>
              <a:rPr lang="fr-FR" sz="1400" dirty="0"/>
              <a:t>Alarme</a:t>
            </a:r>
          </a:p>
          <a:p>
            <a:r>
              <a:rPr lang="fr-FR" sz="1400" dirty="0"/>
              <a:t>Voiture-4-roues</a:t>
            </a:r>
          </a:p>
          <a:p>
            <a:r>
              <a:rPr lang="fr-FR" sz="1400" dirty="0"/>
              <a:t>Voiture2roues</a:t>
            </a:r>
          </a:p>
        </p:txBody>
      </p:sp>
    </p:spTree>
    <p:extLst>
      <p:ext uri="{BB962C8B-B14F-4D97-AF65-F5344CB8AC3E}">
        <p14:creationId xmlns:p14="http://schemas.microsoft.com/office/powerpoint/2010/main" val="61165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 </a:t>
            </a:r>
            <a:r>
              <a:rPr lang="fr-FR" dirty="0" err="1" smtClean="0"/>
              <a:t>Learn</a:t>
            </a:r>
            <a:r>
              <a:rPr lang="fr-FR" dirty="0" smtClean="0"/>
              <a:t> The </a:t>
            </a:r>
            <a:r>
              <a:rPr lang="fr-FR" dirty="0" err="1" smtClean="0"/>
              <a:t>Details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LAL Introduction to Git</a:t>
            </a:r>
          </a:p>
          <a:p>
            <a:pPr lvl="1"/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ens.lal.in2p3.fr/NPAC/git/git_introduction.html</a:t>
            </a: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Definitive</a:t>
            </a:r>
            <a:r>
              <a:rPr lang="fr-FR" dirty="0" smtClean="0"/>
              <a:t> Git Book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git-scm.com/book/en/v2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19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dépôt à partir de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 nouveau dépôt dans l’organisation</a:t>
            </a:r>
          </a:p>
          <a:p>
            <a:pPr lvl="1"/>
            <a:r>
              <a:rPr lang="fr-FR" dirty="0" smtClean="0"/>
              <a:t>On ajoute uniquement un fichier README</a:t>
            </a:r>
          </a:p>
          <a:p>
            <a:r>
              <a:rPr lang="fr-FR" dirty="0" smtClean="0"/>
              <a:t>construire la référence sur ce dépôt</a:t>
            </a:r>
          </a:p>
          <a:p>
            <a:r>
              <a:rPr lang="fr-FR" dirty="0" err="1" smtClean="0"/>
              <a:t>clôner</a:t>
            </a:r>
            <a:r>
              <a:rPr lang="fr-FR" dirty="0" smtClean="0"/>
              <a:t> ce dépôt localement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éditer les documents</a:t>
            </a:r>
          </a:p>
          <a:p>
            <a:r>
              <a:rPr lang="fr-FR" dirty="0" smtClean="0"/>
              <a:t>git push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948" y="1556792"/>
            <a:ext cx="1714500" cy="6191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45" y="3558530"/>
            <a:ext cx="5438775" cy="5905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4911055"/>
            <a:ext cx="4905375" cy="10382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521" y="2433439"/>
            <a:ext cx="3609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4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Git in a </a:t>
            </a:r>
            <a:r>
              <a:rPr lang="fr-FR" dirty="0" err="1" smtClean="0"/>
              <a:t>Nutshell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826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The Problem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edition of the same file is hazardous</a:t>
            </a:r>
          </a:p>
          <a:p>
            <a:r>
              <a:rPr lang="en-US" dirty="0" smtClean="0"/>
              <a:t>Need to keep several versions of a code for several reasons:</a:t>
            </a:r>
          </a:p>
          <a:p>
            <a:pPr lvl="1"/>
            <a:r>
              <a:rPr lang="en-US" dirty="0" smtClean="0"/>
              <a:t>Product versions and their patches.</a:t>
            </a:r>
          </a:p>
          <a:p>
            <a:pPr lvl="1"/>
            <a:r>
              <a:rPr lang="en-US" dirty="0" smtClean="0"/>
              <a:t>Maintain customization of a product for several clients.</a:t>
            </a:r>
          </a:p>
          <a:p>
            <a:pPr lvl="1"/>
            <a:r>
              <a:rPr lang="en-US" dirty="0" smtClean="0"/>
              <a:t>Allow the freedom to experiment or make Proof of concept without fear of losing control over code or breaking things</a:t>
            </a:r>
          </a:p>
          <a:p>
            <a:r>
              <a:rPr lang="en-US" dirty="0" smtClean="0"/>
              <a:t>Keeping multiple copies of the same files is unmanageable</a:t>
            </a:r>
            <a:endParaRPr lang="fr-FR" dirty="0" smtClean="0"/>
          </a:p>
          <a:p>
            <a:pPr lvl="1"/>
            <a:r>
              <a:rPr lang="fr-FR" dirty="0" err="1" smtClean="0"/>
              <a:t>Quickly</a:t>
            </a:r>
            <a:r>
              <a:rPr lang="fr-FR" dirty="0" smtClean="0"/>
              <a:t> </a:t>
            </a:r>
            <a:r>
              <a:rPr lang="fr-FR" dirty="0" err="1" smtClean="0"/>
              <a:t>untrackable</a:t>
            </a:r>
            <a:r>
              <a:rPr lang="en-US" dirty="0" smtClean="0"/>
              <a:t>: remembering what is what becomes a nightmare (or full time job!)</a:t>
            </a:r>
          </a:p>
          <a:p>
            <a:pPr lvl="1"/>
            <a:r>
              <a:rPr lang="en-US" dirty="0" smtClean="0"/>
              <a:t>Renaming files prevent them from being used (file no longer found by application or compiler)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152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The Solution : VCS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r>
              <a:rPr lang="en-US" dirty="0" smtClean="0"/>
              <a:t>(Distributed) Version Control System provides the following benefits:</a:t>
            </a:r>
          </a:p>
          <a:p>
            <a:pPr lvl="1"/>
            <a:r>
              <a:rPr lang="en-US" dirty="0" smtClean="0"/>
              <a:t>Short-Term / Long-Term Undo</a:t>
            </a:r>
          </a:p>
          <a:p>
            <a:pPr lvl="1"/>
            <a:r>
              <a:rPr lang="en-US" dirty="0" smtClean="0"/>
              <a:t>Backup &amp; Restore</a:t>
            </a:r>
          </a:p>
          <a:p>
            <a:pPr lvl="1"/>
            <a:r>
              <a:rPr lang="en-US" dirty="0" smtClean="0"/>
              <a:t>Collaborative development</a:t>
            </a:r>
          </a:p>
          <a:p>
            <a:pPr lvl="1"/>
            <a:r>
              <a:rPr lang="en-US" dirty="0" smtClean="0"/>
              <a:t>Track Changes</a:t>
            </a:r>
          </a:p>
          <a:p>
            <a:pPr lvl="1"/>
            <a:r>
              <a:rPr lang="en-US" dirty="0" smtClean="0"/>
              <a:t>Track Owner</a:t>
            </a:r>
          </a:p>
          <a:p>
            <a:pPr lvl="1"/>
            <a:r>
              <a:rPr lang="en-US" dirty="0" smtClean="0"/>
              <a:t>Multiple version support (branches)</a:t>
            </a: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31640" y="5229201"/>
            <a:ext cx="6480720" cy="720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Git </a:t>
            </a:r>
            <a:r>
              <a:rPr lang="fr-FR" sz="2800" dirty="0" err="1" smtClean="0">
                <a:solidFill>
                  <a:schemeClr val="tx1"/>
                </a:solidFill>
              </a:rPr>
              <a:t>is</a:t>
            </a:r>
            <a:r>
              <a:rPr lang="fr-FR" sz="2800" dirty="0" smtClean="0">
                <a:solidFill>
                  <a:schemeClr val="tx1"/>
                </a:solidFill>
              </a:rPr>
              <a:t> one of the </a:t>
            </a:r>
            <a:r>
              <a:rPr lang="fr-FR" sz="2800" dirty="0" err="1" smtClean="0">
                <a:solidFill>
                  <a:schemeClr val="tx1"/>
                </a:solidFill>
              </a:rPr>
              <a:t>most</a:t>
            </a:r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 err="1" smtClean="0">
                <a:solidFill>
                  <a:schemeClr val="tx1"/>
                </a:solidFill>
              </a:rPr>
              <a:t>popular</a:t>
            </a:r>
            <a:r>
              <a:rPr lang="fr-FR" sz="2800" dirty="0" smtClean="0">
                <a:solidFill>
                  <a:schemeClr val="tx1"/>
                </a:solidFill>
              </a:rPr>
              <a:t> DVCS </a:t>
            </a:r>
            <a:r>
              <a:rPr lang="fr-FR" sz="2800" dirty="0" err="1" smtClean="0">
                <a:solidFill>
                  <a:schemeClr val="tx1"/>
                </a:solidFill>
              </a:rPr>
              <a:t>today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4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980728"/>
            <a:ext cx="403244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machine</a:t>
            </a:r>
            <a:endParaRPr lang="fr-FR" dirty="0"/>
          </a:p>
        </p:txBody>
      </p:sp>
      <p:sp>
        <p:nvSpPr>
          <p:cNvPr id="7" name="Organigramme : Disque magnétique 6"/>
          <p:cNvSpPr/>
          <p:nvPr/>
        </p:nvSpPr>
        <p:spPr>
          <a:xfrm>
            <a:off x="1691680" y="2924944"/>
            <a:ext cx="1296144" cy="9361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</a:t>
            </a:r>
            <a:r>
              <a:rPr lang="fr-FR" dirty="0" err="1" smtClean="0">
                <a:solidFill>
                  <a:schemeClr val="tx1"/>
                </a:solidFill>
              </a:rPr>
              <a:t>Repository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508104" y="256490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&gt; git </a:t>
            </a:r>
            <a:r>
              <a:rPr lang="fr-FR" dirty="0" err="1" smtClean="0"/>
              <a:t>init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11560" y="404664"/>
            <a:ext cx="251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Creating</a:t>
            </a:r>
            <a:r>
              <a:rPr lang="fr-FR" dirty="0" smtClean="0"/>
              <a:t> a GIT </a:t>
            </a:r>
            <a:r>
              <a:rPr lang="fr-FR" dirty="0" err="1" smtClean="0"/>
              <a:t>repository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6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980728"/>
            <a:ext cx="403244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machine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3768" y="15567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6168" y="17091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8568" y="18615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Organigramme : Disque magnétique 6"/>
          <p:cNvSpPr/>
          <p:nvPr/>
        </p:nvSpPr>
        <p:spPr>
          <a:xfrm>
            <a:off x="1691680" y="2924944"/>
            <a:ext cx="1296144" cy="9361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</a:t>
            </a:r>
            <a:r>
              <a:rPr lang="fr-FR" dirty="0" err="1" smtClean="0">
                <a:solidFill>
                  <a:schemeClr val="tx1"/>
                </a:solidFill>
              </a:rPr>
              <a:t>Repository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508104" y="256490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11560" y="404664"/>
            <a:ext cx="575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Creating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code, and </a:t>
            </a:r>
            <a:r>
              <a:rPr lang="fr-FR" dirty="0" err="1" smtClean="0"/>
              <a:t>installing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the GIT </a:t>
            </a:r>
            <a:r>
              <a:rPr lang="fr-FR" dirty="0" err="1" smtClean="0"/>
              <a:t>repository</a:t>
            </a:r>
            <a:endParaRPr lang="fr-FR" dirty="0"/>
          </a:p>
        </p:txBody>
      </p:sp>
      <p:cxnSp>
        <p:nvCxnSpPr>
          <p:cNvPr id="9" name="Connecteur en arc 8"/>
          <p:cNvCxnSpPr/>
          <p:nvPr/>
        </p:nvCxnSpPr>
        <p:spPr>
          <a:xfrm rot="5400000">
            <a:off x="2770566" y="2654914"/>
            <a:ext cx="955340" cy="520824"/>
          </a:xfrm>
          <a:prstGeom prst="curved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980728"/>
            <a:ext cx="403244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machine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3768" y="15567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6168" y="17091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8568" y="1861592"/>
            <a:ext cx="14401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mycode.py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Organigramme : Disque magnétique 6"/>
          <p:cNvSpPr/>
          <p:nvPr/>
        </p:nvSpPr>
        <p:spPr>
          <a:xfrm>
            <a:off x="1691680" y="2924944"/>
            <a:ext cx="1296144" cy="9361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</a:t>
            </a:r>
            <a:r>
              <a:rPr lang="fr-FR" dirty="0" err="1" smtClean="0">
                <a:solidFill>
                  <a:schemeClr val="tx1"/>
                </a:solidFill>
              </a:rPr>
              <a:t>Repository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1" name="Connecteur en arc 10"/>
          <p:cNvCxnSpPr>
            <a:stCxn id="6" idx="2"/>
            <a:endCxn id="7" idx="4"/>
          </p:cNvCxnSpPr>
          <p:nvPr/>
        </p:nvCxnSpPr>
        <p:spPr>
          <a:xfrm rot="5400000">
            <a:off x="2770566" y="2654914"/>
            <a:ext cx="955340" cy="520824"/>
          </a:xfrm>
          <a:prstGeom prst="curved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508104" y="2564904"/>
            <a:ext cx="33843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&gt; git commit –m ’</a:t>
            </a:r>
            <a:r>
              <a:rPr lang="fr-FR" dirty="0" err="1" smtClean="0"/>
              <a:t>some</a:t>
            </a:r>
            <a:r>
              <a:rPr lang="fr-FR" dirty="0" smtClean="0"/>
              <a:t> change’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1835696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stCxn id="3" idx="2"/>
          </p:cNvCxnSpPr>
          <p:nvPr/>
        </p:nvCxnSpPr>
        <p:spPr>
          <a:xfrm flipH="1">
            <a:off x="1259632" y="5265204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7" idx="3"/>
            <a:endCxn id="3" idx="0"/>
          </p:cNvCxnSpPr>
          <p:nvPr/>
        </p:nvCxnSpPr>
        <p:spPr>
          <a:xfrm rot="5400000">
            <a:off x="1565666" y="4311098"/>
            <a:ext cx="1224136" cy="324036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11560" y="404664"/>
            <a:ext cx="497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Install (commit) </a:t>
            </a:r>
            <a:r>
              <a:rPr lang="fr-FR" dirty="0" err="1" smtClean="0"/>
              <a:t>my</a:t>
            </a:r>
            <a:r>
              <a:rPr lang="fr-FR" dirty="0" smtClean="0"/>
              <a:t> changes </a:t>
            </a:r>
            <a:r>
              <a:rPr lang="fr-FR" dirty="0" err="1" smtClean="0"/>
              <a:t>into</a:t>
            </a:r>
            <a:r>
              <a:rPr lang="fr-FR" dirty="0" smtClean="0"/>
              <a:t> the GIT </a:t>
            </a:r>
            <a:r>
              <a:rPr lang="fr-FR" dirty="0" err="1" smtClean="0"/>
              <a:t>repository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5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981</Words>
  <Application>Microsoft Office PowerPoint</Application>
  <PresentationFormat>Affichage à l'écran (4:3)</PresentationFormat>
  <Paragraphs>201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Thème Office</vt:lpstr>
      <vt:lpstr>Git vs Github …</vt:lpstr>
      <vt:lpstr>Chez nous (anumby)</vt:lpstr>
      <vt:lpstr>Créer un dépôt à partir de Github</vt:lpstr>
      <vt:lpstr>Git in a Nutshell</vt:lpstr>
      <vt:lpstr>The Problem</vt:lpstr>
      <vt:lpstr>The Solution : VCS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Updating from Reference Repository </vt:lpstr>
      <vt:lpstr>To Learn The Details…</vt:lpstr>
    </vt:vector>
  </TitlesOfParts>
  <Company>LAL - 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Arnault Christian</dc:creator>
  <cp:lastModifiedBy>Christian Arnault</cp:lastModifiedBy>
  <cp:revision>57</cp:revision>
  <dcterms:created xsi:type="dcterms:W3CDTF">2015-01-30T14:37:35Z</dcterms:created>
  <dcterms:modified xsi:type="dcterms:W3CDTF">2021-11-02T17:04:12Z</dcterms:modified>
</cp:coreProperties>
</file>