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0" r:id="rId6"/>
    <p:sldId id="272" r:id="rId7"/>
    <p:sldId id="266" r:id="rId8"/>
    <p:sldId id="267" r:id="rId9"/>
    <p:sldId id="262" r:id="rId10"/>
    <p:sldId id="273" r:id="rId11"/>
    <p:sldId id="268" r:id="rId12"/>
    <p:sldId id="269" r:id="rId13"/>
    <p:sldId id="270" r:id="rId14"/>
    <p:sldId id="271" r:id="rId15"/>
    <p:sldId id="274" r:id="rId1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26471D-D8D7-4C3F-82C6-B71B7C794BFC}" v="21" dt="2023-10-17T13:31:44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95" d="100"/>
          <a:sy n="95" d="100"/>
        </p:scale>
        <p:origin x="9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B-4BD9-BF0D-9EBD64FE4C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B-4BD9-BF0D-9EBD64FE4C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North</c:v>
                </c:pt>
              </c:strCache>
            </c:strRef>
          </c:tx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EB-4BD9-BF0D-9EBD64FE4C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36791040"/>
        <c:axId val="36792576"/>
      </c:barChart>
      <c:catAx>
        <c:axId val="36791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6792576"/>
        <c:crosses val="autoZero"/>
        <c:auto val="1"/>
        <c:lblAlgn val="ctr"/>
        <c:lblOffset val="100"/>
        <c:noMultiLvlLbl val="0"/>
      </c:catAx>
      <c:valAx>
        <c:axId val="367925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6791040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image" Target="../media/image3.tmp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4" name="Picture 3">
          <a:extLst xmlns:a="http://schemas.openxmlformats.org/drawingml/2006/main">
            <a:ext uri="{FF2B5EF4-FFF2-40B4-BE49-F238E27FC236}">
              <a16:creationId xmlns:a16="http://schemas.microsoft.com/office/drawing/2014/main" id="{EAD29789-E95D-0CB1-7C7B-E78AD0DBA7E2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10823" t="26833" r="12066" b="16569"/>
        <a:stretch xmlns:a="http://schemas.openxmlformats.org/drawingml/2006/main"/>
      </cdr:blipFill>
      <cdr:spPr>
        <a:xfrm xmlns:a="http://schemas.openxmlformats.org/drawingml/2006/main">
          <a:off x="0" y="0"/>
          <a:ext cx="6400800" cy="35433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0.00936</cdr:y>
    </cdr:from>
    <cdr:to>
      <cdr:x>0.99773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E7FF4ED2-A518-442B-136A-8053CA0622CD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7576" t="25073" r="1677" b="7184"/>
        <a:stretch xmlns:a="http://schemas.openxmlformats.org/drawingml/2006/main"/>
      </cdr:blipFill>
      <cdr:spPr>
        <a:xfrm xmlns:a="http://schemas.openxmlformats.org/drawingml/2006/main">
          <a:off x="0" y="33164"/>
          <a:ext cx="6386264" cy="351013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4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10/17/2023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10/17/2023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10/17/2023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10/17/2023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10/17/2023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10/17/2023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iEIQKaJTQoKK4yXJEpXV5T6ybBXg3K7/view?usp=drive_lin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5364088" y="2355726"/>
            <a:ext cx="3452664" cy="2182366"/>
          </a:xfrm>
        </p:spPr>
        <p:txBody>
          <a:bodyPr>
            <a:normAutofit/>
          </a:bodyPr>
          <a:lstStyle/>
          <a:p>
            <a:r>
              <a:rPr lang="en-US" sz="2000" dirty="0"/>
              <a:t>Anumeha Sinha</a:t>
            </a:r>
            <a:br>
              <a:rPr lang="en-US" sz="2000" dirty="0"/>
            </a:br>
            <a:r>
              <a:rPr lang="en-US" sz="2000" dirty="0" err="1"/>
              <a:t>Ashitha</a:t>
            </a:r>
            <a:r>
              <a:rPr lang="en-US" sz="2000" dirty="0"/>
              <a:t> Swaroop</a:t>
            </a:r>
            <a:br>
              <a:rPr lang="en-US" sz="2000" dirty="0"/>
            </a:br>
            <a:r>
              <a:rPr lang="en-US" sz="2000" dirty="0"/>
              <a:t>Ayushi Mandloi</a:t>
            </a:r>
            <a:br>
              <a:rPr lang="en-US" sz="4400" dirty="0"/>
            </a:b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30280" cy="60597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00" y="987574"/>
            <a:ext cx="72728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/>
              <a:t>Olist</a:t>
            </a:r>
            <a:r>
              <a:rPr lang="en-US" sz="4400" dirty="0"/>
              <a:t> Marketing and Retail Analytics - Capstone Project </a:t>
            </a:r>
            <a:endParaRPr lang="en-IN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Percentage of revenue as running total.</a:t>
            </a: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7236296" y="1707654"/>
            <a:ext cx="1512168" cy="26642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Percentage of revenue is shown as running total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contribution of each product category towards revenue can be identified</a:t>
            </a:r>
            <a:r>
              <a:rPr lang="en-US" altLang="x-none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Snipping To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4" t="24647" r="9839" b="15960"/>
          <a:stretch/>
        </p:blipFill>
        <p:spPr>
          <a:xfrm>
            <a:off x="323528" y="1454630"/>
            <a:ext cx="6776911" cy="30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1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basket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419622"/>
            <a:ext cx="216024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.Toys are the most ordered category along with categories of </a:t>
            </a:r>
            <a:r>
              <a:rPr lang="en-IN" sz="1600" dirty="0" err="1"/>
              <a:t>bed_bath_table</a:t>
            </a:r>
            <a:r>
              <a:rPr lang="en-IN" sz="1600" dirty="0"/>
              <a:t>, </a:t>
            </a:r>
            <a:r>
              <a:rPr lang="en-IN" sz="1600" dirty="0" err="1"/>
              <a:t>furniture_decor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dirty="0"/>
              <a:t>. Market basket analysis is performed to identify the frequently ordered category association.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16016" y="264375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Snipping To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8" t="24242" r="10100" b="5200"/>
          <a:stretch/>
        </p:blipFill>
        <p:spPr>
          <a:xfrm>
            <a:off x="2843808" y="1333265"/>
            <a:ext cx="6047510" cy="36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2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563638"/>
            <a:ext cx="8640960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/>
              <a:t>. </a:t>
            </a:r>
            <a:r>
              <a:rPr lang="en-IN" dirty="0"/>
              <a:t>The category Toys </a:t>
            </a:r>
            <a:r>
              <a:rPr lang="en-IN" dirty="0" err="1"/>
              <a:t>constitue</a:t>
            </a:r>
            <a:r>
              <a:rPr lang="en-IN" dirty="0"/>
              <a:t> 20% of the products which generates 80% of the revenue.</a:t>
            </a:r>
          </a:p>
          <a:p>
            <a:endParaRPr lang="en-IN" dirty="0"/>
          </a:p>
          <a:p>
            <a:r>
              <a:rPr lang="en-IN" dirty="0"/>
              <a:t>. Apart from Toys, the products from the categories of </a:t>
            </a:r>
            <a:r>
              <a:rPr lang="en-IN" dirty="0" err="1"/>
              <a:t>bed_bath_table</a:t>
            </a:r>
            <a:r>
              <a:rPr lang="en-IN" dirty="0"/>
              <a:t>, </a:t>
            </a:r>
            <a:r>
              <a:rPr lang="en-IN" dirty="0" err="1"/>
              <a:t>furniture_decor</a:t>
            </a:r>
            <a:r>
              <a:rPr lang="en-IN" dirty="0"/>
              <a:t>, </a:t>
            </a:r>
            <a:r>
              <a:rPr lang="en-IN" dirty="0" err="1"/>
              <a:t>computer_accessories</a:t>
            </a:r>
            <a:r>
              <a:rPr lang="en-IN" dirty="0"/>
              <a:t> and </a:t>
            </a:r>
            <a:r>
              <a:rPr lang="en-IN" dirty="0" err="1"/>
              <a:t>health_beauty</a:t>
            </a:r>
            <a:r>
              <a:rPr lang="en-IN" dirty="0"/>
              <a:t> are the most frequently ordered. </a:t>
            </a:r>
          </a:p>
          <a:p>
            <a:endParaRPr lang="en-IN" dirty="0"/>
          </a:p>
          <a:p>
            <a:r>
              <a:rPr lang="en-IN" dirty="0"/>
              <a:t>. The above categories with Toys or/and with each other are the most frequent in customers basket.</a:t>
            </a:r>
          </a:p>
          <a:p>
            <a:endParaRPr lang="en-IN" dirty="0"/>
          </a:p>
          <a:p>
            <a:r>
              <a:rPr lang="en-IN" dirty="0"/>
              <a:t>. It can be observed that despite the price being high with certain products, the products were frequently purchased by the customers.</a:t>
            </a:r>
          </a:p>
        </p:txBody>
      </p:sp>
    </p:spTree>
    <p:extLst>
      <p:ext uri="{BB962C8B-B14F-4D97-AF65-F5344CB8AC3E}">
        <p14:creationId xmlns:p14="http://schemas.microsoft.com/office/powerpoint/2010/main" val="389996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419622"/>
            <a:ext cx="878497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. The company should focus on the categories which generate more than 80% of the revenue by always keeping them in stock.</a:t>
            </a:r>
          </a:p>
          <a:p>
            <a:endParaRPr lang="en-IN" dirty="0"/>
          </a:p>
          <a:p>
            <a:r>
              <a:rPr lang="en-IN" dirty="0"/>
              <a:t>. The company should target customers who are likely to buy toys to boost sales as the category toys is the most ordered category.</a:t>
            </a:r>
          </a:p>
          <a:p>
            <a:endParaRPr lang="en-IN" dirty="0"/>
          </a:p>
          <a:p>
            <a:r>
              <a:rPr lang="en-IN" dirty="0"/>
              <a:t>.Offer discounts or promo-codes on the frequently ordered category associations to encourage cross-selling among the products.</a:t>
            </a:r>
          </a:p>
          <a:p>
            <a:endParaRPr lang="en-IN" dirty="0"/>
          </a:p>
          <a:p>
            <a:r>
              <a:rPr lang="en-IN" dirty="0"/>
              <a:t>. Inventory of sub-categories which have very low sales can be reduced.</a:t>
            </a:r>
          </a:p>
        </p:txBody>
      </p:sp>
    </p:spTree>
    <p:extLst>
      <p:ext uri="{BB962C8B-B14F-4D97-AF65-F5344CB8AC3E}">
        <p14:creationId xmlns:p14="http://schemas.microsoft.com/office/powerpoint/2010/main" val="311747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methodology and assumptions.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491630"/>
            <a:ext cx="856895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.</a:t>
            </a:r>
            <a:r>
              <a:rPr lang="en-IN" sz="1600" dirty="0"/>
              <a:t>The dataset was cleaned, transformed  and exploratory data analysis was done using the python library of pandas, </a:t>
            </a:r>
            <a:r>
              <a:rPr lang="en-IN" sz="1600" dirty="0" err="1"/>
              <a:t>numpy</a:t>
            </a:r>
            <a:r>
              <a:rPr lang="en-IN" sz="1600" dirty="0"/>
              <a:t> and </a:t>
            </a:r>
            <a:r>
              <a:rPr lang="en-IN" sz="1600" dirty="0" err="1"/>
              <a:t>matplotlib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dirty="0"/>
              <a:t>.Various </a:t>
            </a:r>
            <a:r>
              <a:rPr lang="en-IN" sz="1600" dirty="0" err="1"/>
              <a:t>visalizations</a:t>
            </a:r>
            <a:r>
              <a:rPr lang="en-IN" sz="1600" dirty="0"/>
              <a:t> and Market basket analysis was conducted using </a:t>
            </a:r>
            <a:r>
              <a:rPr lang="en-IN" sz="1600" dirty="0" err="1"/>
              <a:t>Powerbi</a:t>
            </a:r>
            <a:r>
              <a:rPr lang="en-IN" sz="1600" dirty="0"/>
              <a:t> and Tableau.</a:t>
            </a:r>
          </a:p>
          <a:p>
            <a:endParaRPr lang="en-IN" sz="1600" dirty="0"/>
          </a:p>
          <a:p>
            <a:r>
              <a:rPr lang="en-IN" sz="1600" dirty="0"/>
              <a:t>. Redundant and duplicate records were discarded and only one occurrence was </a:t>
            </a:r>
            <a:r>
              <a:rPr lang="en-IN" sz="1600" dirty="0" err="1"/>
              <a:t>kept.The</a:t>
            </a:r>
            <a:r>
              <a:rPr lang="en-IN" sz="1600" dirty="0"/>
              <a:t> missing values for various columns were replaced with the best values.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/>
              <a:t>.Only cases having the status = ‘delivered’ were considered for this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59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2254-A7EC-DE8F-2DBF-77DB675A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en-US" dirty="0"/>
              <a:t>Video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0304A-0898-9075-4560-523F410FD239}"/>
              </a:ext>
            </a:extLst>
          </p:cNvPr>
          <p:cNvSpPr txBox="1"/>
          <p:nvPr/>
        </p:nvSpPr>
        <p:spPr>
          <a:xfrm>
            <a:off x="610245" y="1811364"/>
            <a:ext cx="6850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2"/>
              </a:rPr>
              <a:t>https://drive.google.com/file/d/1EiEIQKaJTQoKK4yXJEpXV5T6ybBXg3K7/view?usp=drive_link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0A496-9441-CC8C-C800-E61DD00CC1B7}"/>
              </a:ext>
            </a:extLst>
          </p:cNvPr>
          <p:cNvSpPr/>
          <p:nvPr/>
        </p:nvSpPr>
        <p:spPr>
          <a:xfrm>
            <a:off x="2730493" y="3199891"/>
            <a:ext cx="28083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4804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19622"/>
            <a:ext cx="7346776" cy="3240360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Visualizations 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Insights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Recommendations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Appendix – </a:t>
            </a:r>
            <a:endParaRPr lang="en-US" sz="18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Data Methodology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Data Assumptions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statement: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39552" y="1779662"/>
            <a:ext cx="8136904" cy="316835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/>
              <a:t>OList</a:t>
            </a:r>
            <a:r>
              <a:rPr lang="en-US" sz="2200" dirty="0"/>
              <a:t> is an e-commerce company that has faced some losses recently and they want to manage their inventory so as to reduce any unnecessary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company would need to store tons of products in warehouses. Since storing these products adds to the costs that the company incurs.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To be able to meet the demands of the customers, it is necessary for the organization to plan their inventory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Top products ordered by revenue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231232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The highest revenue generation is 76.03% which belongs to the Toys Category.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Most of the products in the Top list generating high revenue belong to the Toys category</a:t>
            </a:r>
          </a:p>
          <a:p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9" t="27111" r="12439" b="17045"/>
          <a:stretch/>
        </p:blipFill>
        <p:spPr>
          <a:xfrm>
            <a:off x="2411760" y="1347614"/>
            <a:ext cx="6264695" cy="3384376"/>
          </a:xfrm>
        </p:spPr>
      </p:pic>
    </p:spTree>
    <p:extLst>
      <p:ext uri="{BB962C8B-B14F-4D97-AF65-F5344CB8AC3E}">
        <p14:creationId xmlns:p14="http://schemas.microsoft.com/office/powerpoint/2010/main" val="380896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Top 20 products </a:t>
            </a:r>
            <a:r>
              <a:rPr lang="en-US"/>
              <a:t>ordered by quantity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09600" y="1504950"/>
            <a:ext cx="1600200" cy="3299048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The highest ordered product is from the Toys category.</a:t>
            </a:r>
          </a:p>
          <a:p>
            <a:r>
              <a:rPr lang="en-US" sz="2100" dirty="0"/>
              <a:t>The top 20 quantity based orders belong to toys, </a:t>
            </a:r>
            <a:r>
              <a:rPr lang="en-US" sz="2100" dirty="0" err="1"/>
              <a:t>watches_gifts</a:t>
            </a:r>
            <a:r>
              <a:rPr lang="en-US" sz="2100" dirty="0"/>
              <a:t>, garden tools and </a:t>
            </a:r>
            <a:r>
              <a:rPr lang="en-US" sz="2100" dirty="0" err="1"/>
              <a:t>health_beauty</a:t>
            </a:r>
            <a:r>
              <a:rPr lang="en-US" dirty="0"/>
              <a:t>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40774670"/>
              </p:ext>
            </p:extLst>
          </p:nvPr>
        </p:nvGraphicFramePr>
        <p:xfrm>
          <a:off x="2362200" y="1314450"/>
          <a:ext cx="640080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dirty="0"/>
              <a:t>Product category ordered more than 5 times.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2018184" cy="3087216"/>
          </a:xfrm>
        </p:spPr>
        <p:txBody>
          <a:bodyPr>
            <a:normAutofit fontScale="92500"/>
          </a:bodyPr>
          <a:lstStyle/>
          <a:p>
            <a:r>
              <a:rPr lang="en-IN" dirty="0"/>
              <a:t>The most ordered category was Toys with a total of 71,686 </a:t>
            </a:r>
            <a:r>
              <a:rPr lang="en-IN" dirty="0" err="1"/>
              <a:t>orderd</a:t>
            </a:r>
            <a:r>
              <a:rPr lang="en-IN" dirty="0"/>
              <a:t>.</a:t>
            </a:r>
          </a:p>
          <a:p>
            <a:r>
              <a:rPr lang="en-IN" dirty="0" err="1"/>
              <a:t>Health_beauty,bed_bath_table</a:t>
            </a:r>
            <a:r>
              <a:rPr lang="en-IN" dirty="0"/>
              <a:t>, </a:t>
            </a:r>
            <a:r>
              <a:rPr lang="en-IN" dirty="0" err="1"/>
              <a:t>sports_leisure</a:t>
            </a:r>
            <a:r>
              <a:rPr lang="en-IN" dirty="0"/>
              <a:t> were the next most ordered category.</a:t>
            </a:r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1" t="36201" r="24267" b="22890"/>
          <a:stretch/>
        </p:blipFill>
        <p:spPr>
          <a:xfrm>
            <a:off x="2987824" y="1419622"/>
            <a:ext cx="5760640" cy="3168352"/>
          </a:xfrm>
        </p:spPr>
      </p:pic>
    </p:spTree>
    <p:extLst>
      <p:ext uri="{BB962C8B-B14F-4D97-AF65-F5344CB8AC3E}">
        <p14:creationId xmlns:p14="http://schemas.microsoft.com/office/powerpoint/2010/main" val="335568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based Pareto analysis</a:t>
            </a:r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32076" r="15537" b="20741"/>
          <a:stretch/>
        </p:blipFill>
        <p:spPr>
          <a:xfrm>
            <a:off x="2699792" y="1347614"/>
            <a:ext cx="6192688" cy="3528392"/>
          </a:xfrm>
        </p:spPr>
      </p:pic>
      <p:sp>
        <p:nvSpPr>
          <p:cNvPr id="4" name="Rectangle 3"/>
          <p:cNvSpPr/>
          <p:nvPr/>
        </p:nvSpPr>
        <p:spPr>
          <a:xfrm>
            <a:off x="107504" y="1347614"/>
            <a:ext cx="2426568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</a:t>
            </a:r>
            <a:r>
              <a:rPr lang="en-US" dirty="0" err="1">
                <a:solidFill>
                  <a:schemeClr val="tx1"/>
                </a:solidFill>
              </a:rPr>
              <a:t>health_beauty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watches_gift</a:t>
            </a:r>
            <a:r>
              <a:rPr lang="en-US" dirty="0">
                <a:solidFill>
                  <a:schemeClr val="tx1"/>
                </a:solidFill>
              </a:rPr>
              <a:t> combine generate 80.27%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generates 75.55% of the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generates 19.73% of the revenue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96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Quantity based Pareto analysis</a:t>
            </a:r>
          </a:p>
        </p:txBody>
      </p:sp>
      <p:pic>
        <p:nvPicPr>
          <p:cNvPr id="5" name="Content Placeholder 4" descr="Snipping Tool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6" t="31923" r="15348" b="21038"/>
          <a:stretch/>
        </p:blipFill>
        <p:spPr>
          <a:xfrm>
            <a:off x="2915816" y="1347614"/>
            <a:ext cx="6120679" cy="3384376"/>
          </a:xfrm>
        </p:spPr>
      </p:pic>
      <p:sp>
        <p:nvSpPr>
          <p:cNvPr id="4" name="Rectangle 3"/>
          <p:cNvSpPr/>
          <p:nvPr/>
        </p:nvSpPr>
        <p:spPr>
          <a:xfrm>
            <a:off x="611560" y="1491630"/>
            <a:ext cx="2304256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Toys, </a:t>
            </a:r>
            <a:r>
              <a:rPr lang="en-US" dirty="0" err="1">
                <a:solidFill>
                  <a:schemeClr val="tx1"/>
                </a:solidFill>
              </a:rPr>
              <a:t>health_beauty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tx1"/>
                </a:solidFill>
              </a:rPr>
              <a:t>bed_bath_table</a:t>
            </a:r>
            <a:r>
              <a:rPr lang="en-US" dirty="0">
                <a:solidFill>
                  <a:schemeClr val="tx1"/>
                </a:solidFill>
              </a:rPr>
              <a:t> make up 80.27%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Toys alone has 75.55% of the total orders.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rest of the 70+ product categories generate 19.73% of the total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58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Percentage of quantity ordered as running total.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5200" y="1630862"/>
            <a:ext cx="2376264" cy="19682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182880" tIns="182880" rIns="182880" bIns="91440" rtlCol="0" anchor="ctr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Percentage of quantity ordered shown as running total has been broken down by Product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contribution of each product can be identified</a:t>
            </a:r>
            <a:r>
              <a:rPr lang="en-US" altLang="x-none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85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Microsoft Excel non-commercial use - Running Total - Revenue and Quantity-1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9622"/>
            <a:ext cx="5904656" cy="3528392"/>
          </a:xfrm>
        </p:spPr>
      </p:pic>
      <p:pic>
        <p:nvPicPr>
          <p:cNvPr id="5" name="Picture 4" descr="Microsoft Excel non-commercial use - Running Total - Revenue and Quantity-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9479"/>
            <a:ext cx="5976664" cy="370034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688</Words>
  <Application>Microsoft Office PowerPoint</Application>
  <PresentationFormat>On-screen Show (16:9)</PresentationFormat>
  <Paragraphs>72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Widescreen Presentation</vt:lpstr>
      <vt:lpstr>Anumeha Sinha Ashitha Swaroop Ayushi Mandloi </vt:lpstr>
      <vt:lpstr>Agenda</vt:lpstr>
      <vt:lpstr>Problem statement:</vt:lpstr>
      <vt:lpstr>Top products ordered by revenue</vt:lpstr>
      <vt:lpstr>Top 20 products ordered by quantity</vt:lpstr>
      <vt:lpstr>Product category ordered more than 5 times.</vt:lpstr>
      <vt:lpstr>Revenue based Pareto analysis</vt:lpstr>
      <vt:lpstr>Quantity based Pareto analysis</vt:lpstr>
      <vt:lpstr>Percentage of quantity ordered as running total. </vt:lpstr>
      <vt:lpstr>Percentage of revenue as running total.</vt:lpstr>
      <vt:lpstr>Market basket analysis</vt:lpstr>
      <vt:lpstr>Insights</vt:lpstr>
      <vt:lpstr>Recommendations</vt:lpstr>
      <vt:lpstr>Data methodology and assumptions.</vt:lpstr>
      <vt:lpstr>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Anumeha Sinha Ashitha Swaroop Ayushi Mandloi </dc:title>
  <dc:creator/>
  <cp:lastModifiedBy/>
  <cp:revision>12</cp:revision>
  <dcterms:created xsi:type="dcterms:W3CDTF">2023-10-14T02:37:33Z</dcterms:created>
  <dcterms:modified xsi:type="dcterms:W3CDTF">2023-10-17T13:32:08Z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