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18"/>
  </p:notesMasterIdLst>
  <p:handoutMasterIdLst>
    <p:handoutMasterId r:id="rId19"/>
  </p:handoutMasterIdLst>
  <p:sldIdLst>
    <p:sldId id="256" r:id="rId3"/>
    <p:sldId id="291" r:id="rId4"/>
    <p:sldId id="272" r:id="rId5"/>
    <p:sldId id="273" r:id="rId6"/>
    <p:sldId id="281" r:id="rId7"/>
    <p:sldId id="284" r:id="rId8"/>
    <p:sldId id="275" r:id="rId9"/>
    <p:sldId id="274" r:id="rId10"/>
    <p:sldId id="285" r:id="rId11"/>
    <p:sldId id="279" r:id="rId12"/>
    <p:sldId id="292" r:id="rId13"/>
    <p:sldId id="286" r:id="rId14"/>
    <p:sldId id="287" r:id="rId15"/>
    <p:sldId id="293" r:id="rId16"/>
    <p:sldId id="280" r:id="rId17"/>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oman" initials="H" lastIdx="3" clrIdx="0">
    <p:extLst>
      <p:ext uri="{19B8F6BF-5375-455C-9EA6-DF929625EA0E}">
        <p15:presenceInfo xmlns:p15="http://schemas.microsoft.com/office/powerpoint/2012/main" userId="Hoo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18181"/>
    <a:srgbClr val="990100"/>
    <a:srgbClr val="FF3399"/>
    <a:srgbClr val="FF66CC"/>
    <a:srgbClr val="C2C2C2"/>
    <a:srgbClr val="D2D2D2"/>
    <a:srgbClr val="E3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63543" autoAdjust="0"/>
  </p:normalViewPr>
  <p:slideViewPr>
    <p:cSldViewPr snapToGrid="0" snapToObjects="1" showGuides="1">
      <p:cViewPr varScale="1">
        <p:scale>
          <a:sx n="82" d="100"/>
          <a:sy n="82" d="100"/>
        </p:scale>
        <p:origin x="1656"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DF2F8-FD23-4C11-B96F-1EE9AF4055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a:extLst>
              <a:ext uri="{FF2B5EF4-FFF2-40B4-BE49-F238E27FC236}">
                <a16:creationId xmlns:a16="http://schemas.microsoft.com/office/drawing/2014/main" id="{59B06F47-D622-4D4B-BD46-E672DEE41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0AF8AE-08A0-4BAE-9CA0-EEDB39559E29}" type="datetimeFigureOut">
              <a:rPr lang="en-SE" smtClean="0"/>
              <a:t>2022-09-06</a:t>
            </a:fld>
            <a:endParaRPr lang="en-SE"/>
          </a:p>
        </p:txBody>
      </p:sp>
      <p:sp>
        <p:nvSpPr>
          <p:cNvPr id="4" name="Footer Placeholder 3">
            <a:extLst>
              <a:ext uri="{FF2B5EF4-FFF2-40B4-BE49-F238E27FC236}">
                <a16:creationId xmlns:a16="http://schemas.microsoft.com/office/drawing/2014/main" id="{850E72DF-5C03-4E62-98DE-5E6C52B794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5" name="Slide Number Placeholder 4">
            <a:extLst>
              <a:ext uri="{FF2B5EF4-FFF2-40B4-BE49-F238E27FC236}">
                <a16:creationId xmlns:a16="http://schemas.microsoft.com/office/drawing/2014/main" id="{53645FC5-3B75-4A56-92D5-68D2DB910F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77B8A-EA29-43D7-888D-8ED8200F9874}" type="slidenum">
              <a:rPr lang="en-SE" smtClean="0"/>
              <a:t>‹#›</a:t>
            </a:fld>
            <a:endParaRPr lang="en-SE"/>
          </a:p>
        </p:txBody>
      </p:sp>
    </p:spTree>
    <p:extLst>
      <p:ext uri="{BB962C8B-B14F-4D97-AF65-F5344CB8AC3E}">
        <p14:creationId xmlns:p14="http://schemas.microsoft.com/office/powerpoint/2010/main" val="3872834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43736-8DD5-3B43-B536-FB33FE5D2FB6}" type="datetimeFigureOut">
              <a:rPr lang="sv-SE" smtClean="0"/>
              <a:t>2022-09-06</a:t>
            </a:fld>
            <a:endParaRPr lang="sv-S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BBF70-B78B-ED49-9D2D-4C39D288CF64}" type="slidenum">
              <a:rPr lang="sv-SE" smtClean="0"/>
              <a:t>‹#›</a:t>
            </a:fld>
            <a:endParaRPr lang="sv-SE" dirty="0"/>
          </a:p>
        </p:txBody>
      </p:sp>
    </p:spTree>
    <p:extLst>
      <p:ext uri="{BB962C8B-B14F-4D97-AF65-F5344CB8AC3E}">
        <p14:creationId xmlns:p14="http://schemas.microsoft.com/office/powerpoint/2010/main" val="6055843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Hello and Welcome to this talk.</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My name is Hooman </a:t>
            </a:r>
            <a:r>
              <a:rPr lang="en-GB" dirty="0" err="1"/>
              <a:t>Asadian</a:t>
            </a:r>
            <a:r>
              <a:rPr lang="en-GB" dirty="0"/>
              <a:t> and In the following minutes, I present our work on applying symbolic execution to test the implementations of network protocols against the protocol’s specification.</a:t>
            </a:r>
            <a:endParaRPr lang="en-SE" dirty="0"/>
          </a:p>
          <a:p>
            <a:endParaRPr lang="en-GB" dirty="0"/>
          </a:p>
        </p:txBody>
      </p:sp>
      <p:sp>
        <p:nvSpPr>
          <p:cNvPr id="4" name="Slide Number Placeholder 3"/>
          <p:cNvSpPr>
            <a:spLocks noGrp="1"/>
          </p:cNvSpPr>
          <p:nvPr>
            <p:ph type="sldNum" sz="quarter" idx="5"/>
          </p:nvPr>
        </p:nvSpPr>
        <p:spPr/>
        <p:txBody>
          <a:bodyPr/>
          <a:lstStyle/>
          <a:p>
            <a:fld id="{4CDBBF70-B78B-ED49-9D2D-4C39D288CF64}" type="slidenum">
              <a:rPr lang="sv-SE" smtClean="0"/>
              <a:t>1</a:t>
            </a:fld>
            <a:endParaRPr lang="sv-SE" dirty="0"/>
          </a:p>
        </p:txBody>
      </p:sp>
    </p:spTree>
    <p:extLst>
      <p:ext uri="{BB962C8B-B14F-4D97-AF65-F5344CB8AC3E}">
        <p14:creationId xmlns:p14="http://schemas.microsoft.com/office/powerpoint/2010/main" val="400426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To implement our methodology, we utilized the symbolic execution engine, KLEE. And we tested the libraries of the DTLS protocol.</a:t>
                </a:r>
              </a:p>
              <a:p>
                <a:pPr marL="228600" indent="-228600">
                  <a:buFont typeface="Arial" panose="020B0604020202020204" pitchFamily="34" charset="0"/>
                  <a:buChar char="•"/>
                </a:pPr>
                <a:endParaRPr lang="en-GB" dirty="0"/>
              </a:p>
              <a:p>
                <a:pPr marL="228600" indent="-228600">
                  <a:buFont typeface="Arial" panose="020B0604020202020204" pitchFamily="34" charset="0"/>
                  <a:buChar char="•"/>
                </a:pPr>
                <a:r>
                  <a:rPr lang="en-GB" dirty="0"/>
                  <a:t>For each of these libraries, a test harness is built. This harness is responsible for :</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Instantiating the client and server to capture the records they exchange during a DTLS handshake.</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It is then used to symbolically execute the SUT to check each requirement (advance)</a:t>
                </a:r>
              </a:p>
              <a:p>
                <a:pPr marL="685800" lvl="1" indent="-228600">
                  <a:buFont typeface="Arial" panose="020B0604020202020204" pitchFamily="34" charset="0"/>
                  <a:buChar char="•"/>
                </a:pPr>
                <a:endParaRPr lang="en-GB" dirty="0"/>
              </a:p>
              <a:p>
                <a:pPr marL="228600" lvl="0" indent="-228600">
                  <a:buFont typeface="Arial" panose="020B0604020202020204" pitchFamily="34" charset="0"/>
                  <a:buChar char="•"/>
                </a:pPr>
                <a:r>
                  <a:rPr lang="en-GB" dirty="0"/>
                  <a:t>Building test harnesses is time consuming.</a:t>
                </a:r>
              </a:p>
              <a:p>
                <a:pPr marL="228600" lvl="0" indent="-228600">
                  <a:buFont typeface="Arial" panose="020B0604020202020204" pitchFamily="34" charset="0"/>
                  <a:buChar char="•"/>
                </a:pPr>
                <a:endParaRPr lang="en-GB" dirty="0"/>
              </a:p>
              <a:p>
                <a:pPr marL="228600" lvl="0" indent="-228600">
                  <a:buFont typeface="Arial" panose="020B0604020202020204" pitchFamily="34" charset="0"/>
                  <a:buChar char="•"/>
                </a:pPr>
                <a:r>
                  <a:rPr lang="en-GB" dirty="0"/>
                  <a:t>To facilitate this process, We developed a library which can be shared between different DTLS implementations. It provides:</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Helper functions (e.g., for loading the records from files).</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Functions to parse DTLS records into pre-defined DTLS data structures.</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Functions to make specific fields of records symbolic and for forming Boolean expression in assumes and asserts.</a:t>
                </a:r>
              </a:p>
              <a:p>
                <a:pPr marL="685800" lvl="1" indent="-228600">
                  <a:buFont typeface="Arial" panose="020B0604020202020204" pitchFamily="34" charset="0"/>
                  <a:buChar char="•"/>
                </a:pPr>
                <a:endParaRPr lang="en-SE" dirty="0"/>
              </a:p>
            </p:txBody>
          </p:sp>
        </mc:Choice>
        <mc:Fallback xmlns="">
          <p:sp>
            <p:nvSpPr>
              <p:cNvPr id="3" name="Notes Placeholder 2"/>
              <p:cNvSpPr>
                <a:spLocks noGrp="1"/>
              </p:cNvSpPr>
              <p:nvPr>
                <p:ph type="body" idx="1"/>
              </p:nvPr>
            </p:nvSpPr>
            <p:spPr/>
            <p:txBody>
              <a:bodyPr/>
              <a:lstStyle/>
              <a:p>
                <a:pPr marL="171450" indent="-171450">
                  <a:buFontTx/>
                  <a:buChar char="-"/>
                </a:pPr>
                <a:r>
                  <a:rPr lang="en-GB" dirty="0"/>
                  <a:t>The shared library can easily be transferred to other implementations to test them</a:t>
                </a:r>
              </a:p>
              <a:p>
                <a:pPr lvl="1"/>
                <a:r>
                  <a:rPr lang="en-GB" sz="1200" dirty="0"/>
                  <a:t>Helper functions (e.g., for loading the records from file).</a:t>
                </a:r>
              </a:p>
              <a:p>
                <a:pPr lvl="1"/>
                <a:r>
                  <a:rPr lang="en-GB" sz="1200" dirty="0"/>
                  <a:t>Functions to parse DTLS records into pre-defined DTLS data structures.</a:t>
                </a:r>
              </a:p>
              <a:p>
                <a:pPr lvl="1"/>
                <a:r>
                  <a:rPr lang="en-GB" sz="1200" dirty="0"/>
                  <a:t>Functions to make specific fields of records symbolic, and for forming Boolean expression in </a:t>
                </a:r>
                <a:r>
                  <a:rPr lang="en-GB" sz="1200" i="0" dirty="0">
                    <a:latin typeface="Cambria Math" panose="02040503050406030204" pitchFamily="18" charset="0"/>
                  </a:rPr>
                  <a:t>𝑎𝑠𝑠𝑢𝑚𝑒𝑠</a:t>
                </a:r>
                <a:r>
                  <a:rPr lang="en-GB" sz="1200" dirty="0"/>
                  <a:t> and </a:t>
                </a:r>
                <a:r>
                  <a:rPr lang="en-GB" sz="1200" i="0" dirty="0">
                    <a:latin typeface="Cambria Math" panose="02040503050406030204" pitchFamily="18" charset="0"/>
                  </a:rPr>
                  <a:t>𝑎𝑠𝑠𝑒𝑟𝑡𝑠</a:t>
                </a:r>
                <a:r>
                  <a:rPr lang="en-GB" sz="1200" dirty="0"/>
                  <a:t>.</a:t>
                </a:r>
              </a:p>
              <a:p>
                <a:pPr marL="171450" indent="-171450">
                  <a:buFontTx/>
                  <a:buChar char="-"/>
                </a:pPr>
                <a:endParaRPr lang="en-SE" dirty="0"/>
              </a:p>
            </p:txBody>
          </p:sp>
        </mc:Fallback>
      </mc:AlternateContent>
      <p:sp>
        <p:nvSpPr>
          <p:cNvPr id="4" name="Slide Number Placeholder 3"/>
          <p:cNvSpPr>
            <a:spLocks noGrp="1"/>
          </p:cNvSpPr>
          <p:nvPr>
            <p:ph type="sldNum" sz="quarter" idx="5"/>
          </p:nvPr>
        </p:nvSpPr>
        <p:spPr/>
        <p:txBody>
          <a:bodyPr/>
          <a:lstStyle/>
          <a:p>
            <a:fld id="{4CDBBF70-B78B-ED49-9D2D-4C39D288CF64}" type="slidenum">
              <a:rPr lang="sv-SE" smtClean="0"/>
              <a:t>10</a:t>
            </a:fld>
            <a:endParaRPr lang="sv-SE" dirty="0"/>
          </a:p>
        </p:txBody>
      </p:sp>
    </p:spTree>
    <p:extLst>
      <p:ext uri="{BB962C8B-B14F-4D97-AF65-F5344CB8AC3E}">
        <p14:creationId xmlns:p14="http://schemas.microsoft.com/office/powerpoint/2010/main" val="393523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Now that we have introduced different steps of the methodology and how they are implemented, let’s put all the pieces together.</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Suppose we want to check whether a DTLS server correctly satisfies the sequence number uniqueness requirement that we discussed earlier.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preparation for symbolic execution, we build a test harness for the implementation and capture the records sent to the server.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We also augment the server (advance) with the failing assertion where the handshake finishes.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We then perform the following steps: (advance)</a:t>
            </a:r>
          </a:p>
          <a:p>
            <a:pPr marL="0" indent="0">
              <a:buFont typeface="Arial" panose="020B0604020202020204" pitchFamily="34" charset="0"/>
              <a:buNone/>
            </a:pPr>
            <a:endParaRPr lang="en-GB" dirty="0"/>
          </a:p>
          <a:p>
            <a:pPr marL="628650" lvl="1" indent="-171450">
              <a:buFont typeface="Arial" panose="020B0604020202020204" pitchFamily="34" charset="0"/>
              <a:buChar char="•"/>
            </a:pPr>
            <a:r>
              <a:rPr lang="en-GB" dirty="0"/>
              <a:t>The symbolic execution starts with the harness loading the captured records from files to DTLS structured variables. (advance)</a:t>
            </a:r>
          </a:p>
          <a:p>
            <a:pPr marL="628650" lvl="1" indent="-171450">
              <a:buFont typeface="Arial" panose="020B0604020202020204" pitchFamily="34" charset="0"/>
              <a:buChar char="•"/>
            </a:pPr>
            <a:endParaRPr lang="en-GB"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the next step, only the relevant fields in the participating records are made symbolic. (advance)</a:t>
            </a:r>
          </a:p>
          <a:p>
            <a:pPr marL="628650" lvl="1" indent="-171450">
              <a:buFont typeface="Arial" panose="020B0604020202020204" pitchFamily="34" charset="0"/>
              <a:buChar char="•"/>
            </a:pPr>
            <a:endParaRPr lang="en-GB"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Later, the negation of the requirement we check for is assumed. In this example, it is like assuming that at least two records have non-unique sequence numbers. (advance)</a:t>
            </a:r>
          </a:p>
          <a:p>
            <a:pPr marL="457200" lvl="1" indent="0">
              <a:buFont typeface="Arial" panose="020B0604020202020204" pitchFamily="34" charset="0"/>
              <a:buNone/>
            </a:pPr>
            <a:endParaRPr lang="en-GB"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Next, we feed the records required to complete the interaction on the server-side to the server instance. You can see that among these records, in bold are the ones for which the sequence number is symbolic and assumed to be non-unique</a:t>
            </a:r>
            <a:r>
              <a:rPr lang="en-GB"/>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628650" lvl="1" indent="-171450">
              <a:buFont typeface="Arial" panose="020B0604020202020204" pitchFamily="34" charset="0"/>
              <a:buChar char="•"/>
            </a:pPr>
            <a:r>
              <a:rPr lang="en-GB" dirty="0"/>
              <a:t>In the end, symbolic execution exercises available paths based on the symbolic fields and the assumption. And we check if any assertion violation or other types of bugs are discovered.</a:t>
            </a:r>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11</a:t>
            </a:fld>
            <a:endParaRPr lang="sv-SE" dirty="0"/>
          </a:p>
        </p:txBody>
      </p:sp>
    </p:spTree>
    <p:extLst>
      <p:ext uri="{BB962C8B-B14F-4D97-AF65-F5344CB8AC3E}">
        <p14:creationId xmlns:p14="http://schemas.microsoft.com/office/powerpoint/2010/main" val="13165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Now, Let’s review the results from testing 4 different DTLS libraries.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During our experiments, We tested two versions of OpenSSL. One stable and one from the development branch.</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We also tested </a:t>
            </a:r>
            <a:r>
              <a:rPr lang="en-GB" dirty="0" err="1"/>
              <a:t>MbedTLS</a:t>
            </a:r>
            <a:r>
              <a:rPr lang="en-GB" dirty="0"/>
              <a:t> and three versions from two variants of </a:t>
            </a:r>
            <a:r>
              <a:rPr lang="en-GB" dirty="0" err="1"/>
              <a:t>TinyDTLS</a:t>
            </a:r>
            <a:r>
              <a:rPr lang="en-GB" dirty="0"/>
              <a: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These 6 versions are tested against 16 requirements we extracted from the DTLS 1.2 RFC.</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total we have found 36 unique bugs in the libraries we tested of which 6 were new security vulnerabilities. One of these vulnerabilities is found in OpenSSL development branch at the time.</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i="1" dirty="0">
                <a:solidFill>
                  <a:schemeClr val="accent5">
                    <a:alpha val="70000"/>
                  </a:schemeClr>
                </a:solidFill>
              </a:rPr>
              <a:t>You can read in our paper the description and cause of the most serious bugs we have found, But let me present you here one subtle memory error we were able to uncover </a:t>
            </a:r>
            <a:r>
              <a:rPr lang="en-GB" i="1" dirty="0">
                <a:solidFill>
                  <a:srgbClr val="0E101A"/>
                </a:solidFill>
                <a:effectLst/>
              </a:rPr>
              <a:t>in </a:t>
            </a:r>
            <a:r>
              <a:rPr lang="en-GB" i="1" dirty="0" err="1">
                <a:solidFill>
                  <a:srgbClr val="0E101A"/>
                </a:solidFill>
                <a:effectLst/>
              </a:rPr>
              <a:t>TinyDTLS</a:t>
            </a:r>
            <a:r>
              <a:rPr lang="en-GB" sz="1200" i="1" dirty="0">
                <a:solidFill>
                  <a:schemeClr val="accent5">
                    <a:alpha val="70000"/>
                  </a:schemeClr>
                </a:solidFill>
              </a:rPr>
              <a:t>.</a:t>
            </a:r>
            <a:endParaRPr lang="en-GB" sz="1200" i="0" dirty="0">
              <a:solidFill>
                <a:schemeClr val="accent5">
                  <a:alpha val="70000"/>
                </a:schemeClr>
              </a:solidFill>
            </a:endParaRPr>
          </a:p>
          <a:p>
            <a:pPr marL="171450" indent="-171450">
              <a:buFont typeface="Arial" panose="020B0604020202020204" pitchFamily="34" charset="0"/>
              <a:buChar char="•"/>
            </a:pPr>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12</a:t>
            </a:fld>
            <a:endParaRPr lang="sv-SE" dirty="0"/>
          </a:p>
        </p:txBody>
      </p:sp>
    </p:spTree>
    <p:extLst>
      <p:ext uri="{BB962C8B-B14F-4D97-AF65-F5344CB8AC3E}">
        <p14:creationId xmlns:p14="http://schemas.microsoft.com/office/powerpoint/2010/main" val="27978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Once more, we started from a requirement that specifies that </a:t>
            </a:r>
            <a:r>
              <a:rPr lang="en-GB" i="1" dirty="0">
                <a:solidFill>
                  <a:srgbClr val="0E101A"/>
                </a:solidFill>
                <a:effectLst/>
              </a:rPr>
              <a:t>When a DTLS implementation receives a handshake message fragment, it MUST buffer it until it has the entire message.</a:t>
            </a:r>
            <a:endParaRPr lang="en-GB" sz="1200" i="0" dirty="0">
              <a:solidFill>
                <a:schemeClr val="accent5">
                  <a:alpha val="70000"/>
                </a:schemeClr>
              </a:solidFill>
              <a:effectLst/>
            </a:endParaRPr>
          </a:p>
          <a:p>
            <a:pPr marL="228600" indent="-228600">
              <a:buFont typeface="Arial" panose="020B0604020202020204" pitchFamily="34" charset="0"/>
              <a:buChar char="•"/>
            </a:pPr>
            <a:endParaRPr lang="en-GB" sz="1200" i="0" dirty="0">
              <a:solidFill>
                <a:schemeClr val="accent5">
                  <a:alpha val="70000"/>
                </a:schemeClr>
              </a:solidFill>
              <a:effectLst/>
            </a:endParaRPr>
          </a:p>
          <a:p>
            <a:pPr marL="228600" indent="-228600">
              <a:buFont typeface="Arial" panose="020B0604020202020204" pitchFamily="34" charset="0"/>
              <a:buChar char="•"/>
            </a:pPr>
            <a:r>
              <a:rPr lang="en-GB" i="1" dirty="0">
                <a:solidFill>
                  <a:srgbClr val="0E101A"/>
                </a:solidFill>
                <a:effectLst/>
              </a:rPr>
              <a:t>By formulating this requirement and performing symbolic execution, We found a memory over-read bug due to insufficient checks where the client and server are reassembling a fragmented message.</a:t>
            </a:r>
          </a:p>
          <a:p>
            <a:pPr marL="228600" indent="-228600">
              <a:buFont typeface="Arial" panose="020B0604020202020204" pitchFamily="34" charset="0"/>
              <a:buChar char="•"/>
            </a:pPr>
            <a:endParaRPr lang="en-GB" sz="1200" i="1" dirty="0">
              <a:solidFill>
                <a:srgbClr val="0E101A"/>
              </a:solidFill>
              <a:effectLst/>
            </a:endParaRPr>
          </a:p>
          <a:p>
            <a:pPr marL="228600" indent="-228600">
              <a:buFont typeface="Arial" panose="020B0604020202020204" pitchFamily="34" charset="0"/>
              <a:buChar char="•"/>
            </a:pPr>
            <a:r>
              <a:rPr lang="en-GB" i="1" dirty="0">
                <a:solidFill>
                  <a:srgbClr val="0E101A"/>
                </a:solidFill>
                <a:effectLst/>
              </a:rPr>
              <a:t>This bug occurs for specific values of </a:t>
            </a:r>
            <a:r>
              <a:rPr lang="en-GB" dirty="0"/>
              <a:t>fragment length</a:t>
            </a:r>
            <a:r>
              <a:rPr lang="en-GB" i="1" dirty="0">
                <a:solidFill>
                  <a:srgbClr val="0E101A"/>
                </a:solidFill>
                <a:effectLst/>
              </a:rPr>
              <a:t> that are greater than the size of the actual fragment.</a:t>
            </a:r>
            <a:endParaRPr lang="en-GB" sz="1200" i="1" dirty="0">
              <a:solidFill>
                <a:srgbClr val="0E101A"/>
              </a:solidFill>
              <a:effectLst/>
            </a:endParaRPr>
          </a:p>
          <a:p>
            <a:pPr marL="228600" indent="-228600">
              <a:buFont typeface="Arial" panose="020B0604020202020204" pitchFamily="34" charset="0"/>
              <a:buChar char="•"/>
            </a:pPr>
            <a:endParaRPr lang="en-GB" sz="1200" i="1" dirty="0">
              <a:solidFill>
                <a:srgbClr val="0E101A"/>
              </a:solidFill>
              <a:effectLst/>
            </a:endParaRPr>
          </a:p>
          <a:p>
            <a:pPr marL="228600" indent="-228600">
              <a:buFont typeface="Arial" panose="020B0604020202020204" pitchFamily="34" charset="0"/>
              <a:buChar char="•"/>
            </a:pPr>
            <a:r>
              <a:rPr lang="en-GB" i="1" dirty="0">
                <a:solidFill>
                  <a:srgbClr val="0E101A"/>
                </a:solidFill>
                <a:effectLst/>
              </a:rPr>
              <a:t>It is worth mentioning that Each time a pull request was submitted to fix the bug, </a:t>
            </a:r>
            <a:r>
              <a:rPr lang="en-GB" dirty="0"/>
              <a:t>we were able to trigger the bug in another way, and it took three times before the root cause of the bug was identified and fixed.</a:t>
            </a:r>
            <a:endParaRPr lang="en-GB" sz="1200" i="1" dirty="0">
              <a:solidFill>
                <a:schemeClr val="accent5">
                  <a:alpha val="70000"/>
                </a:schemeClr>
              </a:solidFill>
            </a:endParaRPr>
          </a:p>
        </p:txBody>
      </p:sp>
      <p:sp>
        <p:nvSpPr>
          <p:cNvPr id="4" name="Slide Number Placeholder 3"/>
          <p:cNvSpPr>
            <a:spLocks noGrp="1"/>
          </p:cNvSpPr>
          <p:nvPr>
            <p:ph type="sldNum" sz="quarter" idx="5"/>
          </p:nvPr>
        </p:nvSpPr>
        <p:spPr/>
        <p:txBody>
          <a:bodyPr/>
          <a:lstStyle/>
          <a:p>
            <a:fld id="{4CDBBF70-B78B-ED49-9D2D-4C39D288CF64}" type="slidenum">
              <a:rPr lang="sv-SE" smtClean="0"/>
              <a:t>13</a:t>
            </a:fld>
            <a:endParaRPr lang="sv-SE" dirty="0"/>
          </a:p>
        </p:txBody>
      </p:sp>
    </p:spTree>
    <p:extLst>
      <p:ext uri="{BB962C8B-B14F-4D97-AF65-F5344CB8AC3E}">
        <p14:creationId xmlns:p14="http://schemas.microsoft.com/office/powerpoint/2010/main" val="108334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i="1" dirty="0">
                <a:solidFill>
                  <a:schemeClr val="accent5">
                    <a:alpha val="70000"/>
                  </a:schemeClr>
                </a:solidFill>
              </a:rPr>
              <a:t>Here, We present some experiences we gained from using KLEE as the symbolic execution tool.</a:t>
            </a:r>
          </a:p>
          <a:p>
            <a:pPr marL="171450" indent="-171450">
              <a:buFont typeface="Arial" panose="020B0604020202020204" pitchFamily="34" charset="0"/>
              <a:buChar char="•"/>
            </a:pPr>
            <a:endParaRPr lang="en-GB" sz="1200" i="1" dirty="0">
              <a:solidFill>
                <a:schemeClr val="accent5">
                  <a:alpha val="70000"/>
                </a:schemeClr>
              </a:solidFill>
            </a:endParaRPr>
          </a:p>
          <a:p>
            <a:pPr marL="171450" indent="-171450">
              <a:buFont typeface="Arial" panose="020B0604020202020204" pitchFamily="34" charset="0"/>
              <a:buChar char="•"/>
            </a:pPr>
            <a:r>
              <a:rPr lang="en-GB" sz="1200" i="1" dirty="0">
                <a:solidFill>
                  <a:schemeClr val="accent5">
                    <a:alpha val="70000"/>
                  </a:schemeClr>
                </a:solidFill>
              </a:rPr>
              <a:t>Therefore, although there might be memory over-read/over-write when a packet is being processed, the KLEE can miss the bug.</a:t>
            </a:r>
          </a:p>
        </p:txBody>
      </p:sp>
      <p:sp>
        <p:nvSpPr>
          <p:cNvPr id="4" name="Slide Number Placeholder 3"/>
          <p:cNvSpPr>
            <a:spLocks noGrp="1"/>
          </p:cNvSpPr>
          <p:nvPr>
            <p:ph type="sldNum" sz="quarter" idx="5"/>
          </p:nvPr>
        </p:nvSpPr>
        <p:spPr/>
        <p:txBody>
          <a:bodyPr/>
          <a:lstStyle/>
          <a:p>
            <a:fld id="{4CDBBF70-B78B-ED49-9D2D-4C39D288CF64}" type="slidenum">
              <a:rPr lang="sv-SE" smtClean="0"/>
              <a:t>14</a:t>
            </a:fld>
            <a:endParaRPr lang="sv-SE" dirty="0"/>
          </a:p>
        </p:txBody>
      </p:sp>
    </p:spTree>
    <p:extLst>
      <p:ext uri="{BB962C8B-B14F-4D97-AF65-F5344CB8AC3E}">
        <p14:creationId xmlns:p14="http://schemas.microsoft.com/office/powerpoint/2010/main" val="54697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our paper, you can find the formulated requirements, the detailed description of the bugs discovered as well as a comparison to related approaches.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lvl="0" indent="-171450">
              <a:buFont typeface="Arial" panose="020B0604020202020204" pitchFamily="34" charset="0"/>
              <a:buChar char="•"/>
            </a:pPr>
            <a:r>
              <a:rPr lang="en-GB" dirty="0"/>
              <a:t>To summarize, We introduced a methodology that makes symbolic execution effective in testing network protocol implementations and exposing requirement violations using assumptions and assertions. </a:t>
            </a:r>
          </a:p>
          <a:p>
            <a:pPr marL="0" lvl="0" indent="0">
              <a:buFont typeface="Arial" panose="020B0604020202020204" pitchFamily="34" charset="0"/>
              <a:buNone/>
            </a:pPr>
            <a:endParaRPr lang="en-GB" dirty="0"/>
          </a:p>
          <a:p>
            <a:pPr marL="171450" lvl="0" indent="-171450">
              <a:buFont typeface="Arial" panose="020B0604020202020204" pitchFamily="34" charset="0"/>
              <a:buChar char="•"/>
            </a:pPr>
            <a:r>
              <a:rPr lang="en-GB" dirty="0"/>
              <a:t>We applied our methodology to implementations of the DTLS protocol using KLEE as the symbolic execution engine.</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Our application uncovered numerous new security vulnerabilities and bugs.</a:t>
            </a:r>
          </a:p>
          <a:p>
            <a:pPr marL="171450" lvl="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replications materials necessary to reproduce our experiments are available online. (advance)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With that, I conclude this talk and thank you for listening. </a:t>
            </a:r>
            <a:r>
              <a:rPr lang="en-GB" dirty="0">
                <a:sym typeface="Wingdings" panose="05000000000000000000" pitchFamily="2" charset="2"/>
              </a:rPr>
              <a:t> </a:t>
            </a:r>
            <a:endParaRPr lang="en-GB" dirty="0"/>
          </a:p>
          <a:p>
            <a:pPr marL="171450" lvl="0" indent="-171450">
              <a:buFont typeface="Arial" panose="020B0604020202020204" pitchFamily="34" charset="0"/>
              <a:buChar char="•"/>
            </a:pPr>
            <a:endParaRPr lang="en-GB" dirty="0"/>
          </a:p>
          <a:p>
            <a:pPr marL="171450" indent="-171450">
              <a:buFont typeface="Arial" panose="020B0604020202020204" pitchFamily="34" charset="0"/>
              <a:buChar char="•"/>
            </a:pPr>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15</a:t>
            </a:fld>
            <a:endParaRPr lang="sv-SE" dirty="0"/>
          </a:p>
        </p:txBody>
      </p:sp>
    </p:spTree>
    <p:extLst>
      <p:ext uri="{BB962C8B-B14F-4D97-AF65-F5344CB8AC3E}">
        <p14:creationId xmlns:p14="http://schemas.microsoft.com/office/powerpoint/2010/main" val="168925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dirty="0"/>
              <a:t>Our world has become reliant on network protocols.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Therefore, It is essential that the implementations of these protocols are thoroughly tested.</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One proven testing technique is symbolic execution. However, when applied to implementations of network protocols, symbolic execution is less effective since these implementations are typically stateful.</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In this work: (advance)</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We introduce a methodology that makes symbolic execution effective  in testing network protocol implementations. and exposing requirement violations using assumptions and assertions. (advance)</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We applied our methodology to implementations of the DTLS protocol.</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Our application uncovered numerous new security vulnerabilities and bugs.</a:t>
            </a:r>
          </a:p>
          <a:p>
            <a:pPr marL="171450" lvl="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CDBBF70-B78B-ED49-9D2D-4C39D288CF64}" type="slidenum">
              <a:rPr lang="sv-SE" smtClean="0"/>
              <a:t>2</a:t>
            </a:fld>
            <a:endParaRPr lang="sv-SE" dirty="0"/>
          </a:p>
        </p:txBody>
      </p:sp>
    </p:spTree>
    <p:extLst>
      <p:ext uri="{BB962C8B-B14F-4D97-AF65-F5344CB8AC3E}">
        <p14:creationId xmlns:p14="http://schemas.microsoft.com/office/powerpoint/2010/main" val="339515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Here I will give an overview of our methodology. Our methodology consists of 4 steps of which the first two are manual. (advance)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When we are planning to test the implementations of a specific protocol:</a:t>
            </a:r>
          </a:p>
          <a:p>
            <a:pPr marL="457200" lvl="1" indent="0">
              <a:buFont typeface="Arial" panose="020B0604020202020204" pitchFamily="34" charset="0"/>
              <a:buNone/>
            </a:pPr>
            <a:endParaRPr lang="en-GB" dirty="0"/>
          </a:p>
          <a:p>
            <a:pPr marL="628650" lvl="1" indent="-171450">
              <a:buFont typeface="Arial" panose="020B0604020202020204" pitchFamily="34" charset="0"/>
              <a:buChar char="•"/>
            </a:pPr>
            <a:r>
              <a:rPr lang="en-GB" dirty="0"/>
              <a:t>In the first step, we extract the requirements from the protocol's specification. These requirements are then represented by logical formulas.</a:t>
            </a:r>
          </a:p>
          <a:p>
            <a:pPr marL="628650" lvl="1" indent="-171450">
              <a:buFont typeface="Arial" panose="020B0604020202020204" pitchFamily="34" charset="0"/>
              <a:buChar char="•"/>
            </a:pPr>
            <a:endParaRPr lang="en-GB" dirty="0"/>
          </a:p>
          <a:p>
            <a:pPr marL="628650" lvl="1" indent="-171450">
              <a:buFont typeface="Arial" panose="020B0604020202020204" pitchFamily="34" charset="0"/>
              <a:buChar char="•"/>
            </a:pPr>
            <a:r>
              <a:rPr lang="en-GB" dirty="0"/>
              <a:t>In the next step, we add assumptions and assertions to the system under test. More specifically, we add assumptions over inputs, under which a requirement can be violated and assert that no forbidden action is performed. (advance)</a:t>
            </a:r>
          </a:p>
          <a:p>
            <a:pPr marL="628650" lvl="1" indent="-171450">
              <a:buFont typeface="Arial" panose="020B0604020202020204" pitchFamily="34" charset="0"/>
              <a:buChar char="•"/>
            </a:pPr>
            <a:endParaRPr lang="en-GB" dirty="0"/>
          </a:p>
          <a:p>
            <a:pPr marL="628650" lvl="1" indent="-171450">
              <a:buFont typeface="Arial" panose="020B0604020202020204" pitchFamily="34" charset="0"/>
              <a:buChar char="•"/>
            </a:pPr>
            <a:r>
              <a:rPr lang="en-GB" dirty="0"/>
              <a:t>Later, a symbolic execution tool automatically explores the paths in the augmented SUT looking for assertion violations, crashes, memory errors, etc, and produces concrete inputs for each individual path(advance)</a:t>
            </a:r>
          </a:p>
          <a:p>
            <a:pPr marL="628650" lvl="1" indent="-171450">
              <a:buFont typeface="Arial" panose="020B0604020202020204" pitchFamily="34" charset="0"/>
              <a:buChar char="•"/>
            </a:pPr>
            <a:endParaRPr lang="en-GB" dirty="0"/>
          </a:p>
          <a:p>
            <a:pPr marL="457200" lvl="1" indent="0">
              <a:buFont typeface="Arial" panose="020B0604020202020204" pitchFamily="34" charset="0"/>
              <a:buNone/>
            </a:pPr>
            <a:endParaRPr lang="en-GB" dirty="0"/>
          </a:p>
          <a:p>
            <a:pPr marL="628650" lvl="1" indent="-171450">
              <a:buFont typeface="Arial" panose="020B0604020202020204" pitchFamily="34" charset="0"/>
              <a:buChar char="•"/>
            </a:pPr>
            <a:r>
              <a:rPr lang="en-GB" dirty="0"/>
              <a:t>For inputs exposing bugs, we construct test cases which we run on the unmodified SUT in order to validate the bugs.</a:t>
            </a:r>
          </a:p>
          <a:p>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3</a:t>
            </a:fld>
            <a:endParaRPr lang="sv-SE" dirty="0"/>
          </a:p>
        </p:txBody>
      </p:sp>
    </p:spTree>
    <p:extLst>
      <p:ext uri="{BB962C8B-B14F-4D97-AF65-F5344CB8AC3E}">
        <p14:creationId xmlns:p14="http://schemas.microsoft.com/office/powerpoint/2010/main" val="80755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Now, Let us explain each step in more detail by giving some examples.</a:t>
            </a:r>
          </a:p>
          <a:p>
            <a:pPr marL="228600" indent="-228600">
              <a:buFont typeface="Arial" panose="020B0604020202020204" pitchFamily="34" charset="0"/>
              <a:buChar char="•"/>
            </a:pPr>
            <a:endParaRPr lang="en-GB" dirty="0"/>
          </a:p>
          <a:p>
            <a:pPr marL="228600" indent="-228600">
              <a:buFont typeface="Arial" panose="020B0604020202020204" pitchFamily="34" charset="0"/>
              <a:buChar char="•"/>
            </a:pPr>
            <a:r>
              <a:rPr lang="en-GB" dirty="0"/>
              <a:t>If we want to check the implementations of a specific protocol, we start with the protocol’s RFC.</a:t>
            </a:r>
          </a:p>
          <a:p>
            <a:pPr marL="228600" indent="-228600">
              <a:buFont typeface="Arial" panose="020B0604020202020204" pitchFamily="34" charset="0"/>
              <a:buChar char="•"/>
            </a:pPr>
            <a:endParaRPr lang="en-GB"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We can identify the requirements existing in the RFC by keywords such as MUST, MUST Not, should, should not, and so on.</a:t>
            </a:r>
          </a:p>
          <a:p>
            <a:pPr marL="228600" indent="-228600">
              <a:buFont typeface="Arial" panose="020B0604020202020204" pitchFamily="34" charset="0"/>
              <a:buChar char="•"/>
            </a:pPr>
            <a:endParaRPr lang="en-GB" dirty="0"/>
          </a:p>
          <a:p>
            <a:pPr marL="228600" indent="-228600">
              <a:buFont typeface="Arial" panose="020B0604020202020204" pitchFamily="34" charset="0"/>
              <a:buChar char="•"/>
            </a:pPr>
            <a:r>
              <a:rPr lang="en-GB" dirty="0"/>
              <a:t>We extract two types of requirements:</a:t>
            </a:r>
          </a:p>
          <a:p>
            <a:pPr marL="228600"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Input validity requirements: are concerned with the well-formedness of (a sequence of) inputs.</a:t>
            </a:r>
          </a:p>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r>
              <a:rPr lang="en-GB" dirty="0"/>
              <a:t>Input-output requirements: are concerned with the output generated in response to (a sequence of) inputs.</a:t>
            </a:r>
          </a:p>
          <a:p>
            <a:pPr marL="685800" lvl="1" indent="-228600">
              <a:buFont typeface="Arial" panose="020B0604020202020204" pitchFamily="34" charset="0"/>
              <a:buChar char="•"/>
            </a:pPr>
            <a:endParaRPr lang="en-GB" dirty="0"/>
          </a:p>
          <a:p>
            <a:pPr marL="228600" lvl="0" indent="-228600">
              <a:buFont typeface="Arial" panose="020B0604020202020204" pitchFamily="34" charset="0"/>
              <a:buChar char="•"/>
            </a:pPr>
            <a:r>
              <a:rPr lang="en-GB" dirty="0"/>
              <a:t>We represent these requirements by logical formulas.</a:t>
            </a:r>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4</a:t>
            </a:fld>
            <a:endParaRPr lang="sv-SE" dirty="0"/>
          </a:p>
        </p:txBody>
      </p:sp>
    </p:spTree>
    <p:extLst>
      <p:ext uri="{BB962C8B-B14F-4D97-AF65-F5344CB8AC3E}">
        <p14:creationId xmlns:p14="http://schemas.microsoft.com/office/powerpoint/2010/main" val="141008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Here I will give an example of an input validity requirement and how we formulate it.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The DTLS 1.2 RFC in a nutshell requires that: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Received records have unique sequence numbers during the life of a session.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can express this requirement for a set of received records using the following formula. (advance)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Notice that our formula specifies that for every two records that are not the same, the sequence numbers should be different.</a:t>
            </a:r>
          </a:p>
          <a:p>
            <a:pPr marL="171450" indent="-171450">
              <a:buFontTx/>
              <a:buChar char="-"/>
            </a:pPr>
            <a:endParaRPr lang="en-SE" dirty="0"/>
          </a:p>
        </p:txBody>
      </p:sp>
      <p:sp>
        <p:nvSpPr>
          <p:cNvPr id="4" name="Slide Number Placeholder 3"/>
          <p:cNvSpPr>
            <a:spLocks noGrp="1"/>
          </p:cNvSpPr>
          <p:nvPr>
            <p:ph type="sldNum" sz="quarter" idx="5"/>
          </p:nvPr>
        </p:nvSpPr>
        <p:spPr/>
        <p:txBody>
          <a:bodyPr/>
          <a:lstStyle/>
          <a:p>
            <a:fld id="{4CDBBF70-B78B-ED49-9D2D-4C39D288CF64}" type="slidenum">
              <a:rPr lang="sv-SE" smtClean="0"/>
              <a:t>5</a:t>
            </a:fld>
            <a:endParaRPr lang="sv-SE" dirty="0"/>
          </a:p>
        </p:txBody>
      </p:sp>
    </p:spTree>
    <p:extLst>
      <p:ext uri="{BB962C8B-B14F-4D97-AF65-F5344CB8AC3E}">
        <p14:creationId xmlns:p14="http://schemas.microsoft.com/office/powerpoint/2010/main" val="1518375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Now that we have the formula, It is time to add the assumption to the SUT's code. </a:t>
                </a:r>
              </a:p>
              <a:p>
                <a:pPr marL="285750" indent="-285750">
                  <a:buFont typeface="Arial" panose="020B0604020202020204" pitchFamily="34" charset="0"/>
                  <a:buChar char="•"/>
                </a:pPr>
                <a:r>
                  <a:rPr lang="en-GB" dirty="0"/>
                  <a:t>Let us suppose that DTLS records that have field called sequence number in a session are the following three (advance)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can then specialize our formula for this set of records resulting in the following expression. (advance)</a:t>
                </a:r>
              </a:p>
              <a:p>
                <a:pPr marL="285750" indent="-285750">
                  <a:buFont typeface="Arial" panose="020B0604020202020204" pitchFamily="34" charset="0"/>
                  <a:buChar char="•"/>
                </a:pPr>
                <a:endParaRPr lang="en-GB"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After specializing the formula, We assume the negation of the constraint expressed by the formula. (advance)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the constraint under which the requirement can be violated.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negation is there to limit the input space only to inputs that violate our uniqueness requirement.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SE" dirty="0"/>
              </a:p>
            </p:txBody>
          </p:sp>
        </mc:Choice>
        <mc:Fallback xmlns="">
          <p:sp>
            <p:nvSpPr>
              <p:cNvPr id="3" name="Notes Placeholder 2"/>
              <p:cNvSpPr>
                <a:spLocks noGrp="1"/>
              </p:cNvSpPr>
              <p:nvPr>
                <p:ph type="body" idx="1"/>
              </p:nvPr>
            </p:nvSpPr>
            <p:spPr/>
            <p:txBody>
              <a:bodyPr/>
              <a:lstStyle/>
              <a:p>
                <a:pPr marL="285750" indent="-285750">
                  <a:buFontTx/>
                  <a:buChar char="-"/>
                </a:pPr>
                <a:r>
                  <a:rPr lang="en-GB" sz="1800" dirty="0"/>
                  <a:t>For checking the sequence numbers uniqueness requirement using an specialized case with the set of records </a:t>
                </a:r>
                <a:r>
                  <a:rPr lang="en-GB" sz="1800" b="0" i="0">
                    <a:latin typeface="Cambria Math" panose="02040503050406030204" pitchFamily="18" charset="0"/>
                  </a:rPr>
                  <a:t>𝑐𝑙𝑖𝑒𝑛𝑡_ℎ𝑒𝑙𝑙𝑜</a:t>
                </a:r>
                <a:r>
                  <a:rPr lang="en-GB" sz="1800" dirty="0"/>
                  <a:t>, </a:t>
                </a:r>
                <a:r>
                  <a:rPr lang="en-GB" sz="1800" b="0" i="0">
                    <a:latin typeface="Cambria Math" panose="02040503050406030204" pitchFamily="18" charset="0"/>
                  </a:rPr>
                  <a:t>𝑐𝑙𝑖𝑒𝑛𝑡_𝑘𝑒𝑦_𝑒𝑥𝑐ℎ𝑎𝑛𝑔𝑒</a:t>
                </a:r>
                <a:r>
                  <a:rPr lang="en-GB" sz="1800" dirty="0"/>
                  <a:t>, and </a:t>
                </a:r>
                <a:r>
                  <a:rPr lang="en-GB" sz="1800" b="0" i="0">
                    <a:latin typeface="Cambria Math" panose="02040503050406030204" pitchFamily="18" charset="0"/>
                  </a:rPr>
                  <a:t>𝑐ℎ𝑎𝑛𝑔𝑒_𝑐𝑖𝑝ℎ𝑒𝑟_𝑠𝑝𝑒𝑐</a:t>
                </a:r>
                <a:r>
                  <a:rPr lang="en-GB" sz="1800" dirty="0"/>
                  <a:t>:</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lang="en-GB" sz="1800" dirty="0"/>
                  <a:t>Pre-record a session with these message types.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lang="en-GB" sz="1800" dirty="0"/>
                  <a:t>Make their </a:t>
                </a:r>
                <a:r>
                  <a:rPr lang="en-GB" sz="1800" b="0" i="0">
                    <a:latin typeface="Cambria Math" panose="02040503050406030204" pitchFamily="18" charset="0"/>
                  </a:rPr>
                  <a:t>𝑠𝑒𝑞𝑢𝑒𝑛𝑐𝑒_𝑛𝑢𝑚𝑏𝑒𝑟</a:t>
                </a:r>
                <a:r>
                  <a:rPr lang="en-GB" sz="1800" dirty="0"/>
                  <a:t> fields symbolic.</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lang="en-GB" sz="1800" dirty="0"/>
                  <a:t>Add the following assume statement to the SUT’s code:</a:t>
                </a:r>
              </a:p>
              <a:p>
                <a:pPr marL="171450" indent="-171450">
                  <a:buFontTx/>
                  <a:buChar char="-"/>
                </a:pPr>
                <a:endParaRPr lang="en-GB" dirty="0"/>
              </a:p>
              <a:p>
                <a:pPr marL="171450" indent="-171450">
                  <a:buFontTx/>
                  <a:buChar char="-"/>
                </a:pPr>
                <a:r>
                  <a:rPr lang="en-GB" dirty="0"/>
                  <a:t>It is the pair-wise conjunction produced by the universal quantifier.</a:t>
                </a:r>
              </a:p>
              <a:p>
                <a:pPr marL="171450" indent="-171450">
                  <a:buFontTx/>
                  <a:buChar char="-"/>
                </a:pPr>
                <a:r>
                  <a:rPr lang="en-GB" dirty="0"/>
                  <a:t>Notice that we assumed the negation of the constraint under which the requirement can be violated</a:t>
                </a:r>
                <a:endParaRPr lang="en-SE" dirty="0"/>
              </a:p>
            </p:txBody>
          </p:sp>
        </mc:Fallback>
      </mc:AlternateContent>
      <p:sp>
        <p:nvSpPr>
          <p:cNvPr id="4" name="Slide Number Placeholder 3"/>
          <p:cNvSpPr>
            <a:spLocks noGrp="1"/>
          </p:cNvSpPr>
          <p:nvPr>
            <p:ph type="sldNum" sz="quarter" idx="5"/>
          </p:nvPr>
        </p:nvSpPr>
        <p:spPr/>
        <p:txBody>
          <a:bodyPr/>
          <a:lstStyle/>
          <a:p>
            <a:fld id="{4CDBBF70-B78B-ED49-9D2D-4C39D288CF64}" type="slidenum">
              <a:rPr lang="sv-SE" smtClean="0"/>
              <a:t>6</a:t>
            </a:fld>
            <a:endParaRPr lang="sv-SE" dirty="0"/>
          </a:p>
        </p:txBody>
      </p:sp>
    </p:spTree>
    <p:extLst>
      <p:ext uri="{BB962C8B-B14F-4D97-AF65-F5344CB8AC3E}">
        <p14:creationId xmlns:p14="http://schemas.microsoft.com/office/powerpoint/2010/main" val="354232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b="0" dirty="0"/>
              <a:t>The next step is adding assertions to the system under Test.</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This allows us to check if the implementation processes invalid input in forbidden ways. </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For example, In the case of DTLS, the RFC states that “</a:t>
            </a:r>
            <a:r>
              <a:rPr lang="en-GB" altLang="en-SE" sz="1200" i="1" dirty="0">
                <a:solidFill>
                  <a:srgbClr val="000000"/>
                </a:solidFill>
                <a:latin typeface="Montserrat Medium" pitchFamily="2" charset="0"/>
              </a:rPr>
              <a:t>Invalid </a:t>
            </a:r>
            <a:r>
              <a:rPr kumimoji="0" lang="en-SE" altLang="en-SE" sz="1200" b="0" i="1" u="none" strike="noStrike" cap="none" normalizeH="0" baseline="0" dirty="0">
                <a:ln>
                  <a:noFill/>
                </a:ln>
                <a:solidFill>
                  <a:srgbClr val="000000"/>
                </a:solidFill>
                <a:effectLst/>
                <a:latin typeface="Montserrat Medium" pitchFamily="2" charset="0"/>
              </a:rPr>
              <a:t>records SHOULD be silently discarded, </a:t>
            </a:r>
            <a:r>
              <a:rPr kumimoji="0" lang="en-GB" altLang="en-SE" sz="1200" b="0" i="1" u="none" strike="noStrike" cap="none" normalizeH="0" baseline="0" dirty="0">
                <a:ln>
                  <a:noFill/>
                </a:ln>
                <a:solidFill>
                  <a:srgbClr val="000000"/>
                </a:solidFill>
                <a:effectLst/>
                <a:latin typeface="Montserrat Medium" pitchFamily="2" charset="0"/>
              </a:rPr>
              <a:t>…</a:t>
            </a:r>
            <a:r>
              <a:rPr lang="en-GB" b="0" dirty="0"/>
              <a:t>”</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This requires a DTLS server or client to discard invalid records and not to progress the state.</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Therefore, one should make sure that a DTLS server or client will not progress its state upon receiving invalid inputs.</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A coarse-grained approach that we also employed in checking DTLS implementations is checking if the protocol interaction can be successfully completed in the presence of invalid inputs.</a:t>
            </a:r>
          </a:p>
          <a:p>
            <a:pPr marL="228600" indent="-228600">
              <a:buFont typeface="Arial" panose="020B0604020202020204" pitchFamily="34" charset="0"/>
              <a:buChar char="•"/>
            </a:pPr>
            <a:endParaRPr lang="en-GB" b="0" dirty="0"/>
          </a:p>
          <a:p>
            <a:pPr marL="228600" indent="-228600">
              <a:buFont typeface="Arial" panose="020B0604020202020204" pitchFamily="34" charset="0"/>
              <a:buChar char="•"/>
            </a:pPr>
            <a:r>
              <a:rPr lang="en-GB" b="0" dirty="0"/>
              <a:t>This is achieved by adding a failing assertion in the code where the handshake is about to be complete.</a:t>
            </a:r>
            <a:endParaRPr lang="en-SE" b="0" dirty="0"/>
          </a:p>
        </p:txBody>
      </p:sp>
      <p:sp>
        <p:nvSpPr>
          <p:cNvPr id="4" name="Slide Number Placeholder 3"/>
          <p:cNvSpPr>
            <a:spLocks noGrp="1"/>
          </p:cNvSpPr>
          <p:nvPr>
            <p:ph type="sldNum" sz="quarter" idx="5"/>
          </p:nvPr>
        </p:nvSpPr>
        <p:spPr/>
        <p:txBody>
          <a:bodyPr/>
          <a:lstStyle/>
          <a:p>
            <a:fld id="{4CDBBF70-B78B-ED49-9D2D-4C39D288CF64}" type="slidenum">
              <a:rPr lang="sv-SE" smtClean="0"/>
              <a:t>7</a:t>
            </a:fld>
            <a:endParaRPr lang="sv-SE" dirty="0"/>
          </a:p>
        </p:txBody>
      </p:sp>
    </p:spTree>
    <p:extLst>
      <p:ext uri="{BB962C8B-B14F-4D97-AF65-F5344CB8AC3E}">
        <p14:creationId xmlns:p14="http://schemas.microsoft.com/office/powerpoint/2010/main" val="23984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panose="020B0604020202020204" pitchFamily="34" charset="0"/>
              <a:buChar char="•"/>
            </a:pPr>
            <a:r>
              <a:rPr lang="en-GB" sz="1400" dirty="0"/>
              <a:t>After augmenting the SUT with assumptions and assertions:</a:t>
            </a:r>
          </a:p>
          <a:p>
            <a:pPr marL="342900" lvl="0" indent="-342900">
              <a:buFont typeface="Arial" panose="020B0604020202020204" pitchFamily="34" charset="0"/>
              <a:buChar char="•"/>
            </a:pPr>
            <a:endParaRPr lang="en-GB" sz="1400" dirty="0"/>
          </a:p>
          <a:p>
            <a:pPr marL="342900" lvl="0" indent="-342900">
              <a:buFont typeface="Arial" panose="020B0604020202020204" pitchFamily="34" charset="0"/>
              <a:buChar char="•"/>
            </a:pPr>
            <a:r>
              <a:rPr lang="en-GB" sz="1400" dirty="0"/>
              <a:t>A symbolic execution tool explores the paths in the augmented SUT looking for possible assertion violations, crashes, etc.</a:t>
            </a:r>
          </a:p>
          <a:p>
            <a:pPr marL="342900" lvl="0" indent="-342900">
              <a:buFont typeface="Arial" panose="020B0604020202020204" pitchFamily="34" charset="0"/>
              <a:buChar char="•"/>
            </a:pPr>
            <a:endParaRPr lang="en-GB" sz="1400" dirty="0"/>
          </a:p>
          <a:p>
            <a:pPr marL="342900" lvl="0" indent="-342900">
              <a:buFont typeface="Arial" panose="020B0604020202020204" pitchFamily="34" charset="0"/>
              <a:buChar char="•"/>
            </a:pPr>
            <a:r>
              <a:rPr lang="en-GB" sz="1400" dirty="0"/>
              <a:t>There are two challenges associated with this step. (advance)</a:t>
            </a:r>
          </a:p>
          <a:p>
            <a:pPr marL="342900" lvl="0" indent="-342900">
              <a:buFont typeface="Arial" panose="020B0604020202020204" pitchFamily="34" charset="0"/>
              <a:buChar char="•"/>
            </a:pPr>
            <a:endParaRPr lang="en-GB" sz="1400" dirty="0"/>
          </a:p>
          <a:p>
            <a:pPr marL="342900" lvl="0" indent="-342900">
              <a:buFont typeface="Arial" panose="020B0604020202020204" pitchFamily="34" charset="0"/>
              <a:buChar char="•"/>
            </a:pPr>
            <a:r>
              <a:rPr lang="en-GB" sz="1400" dirty="0"/>
              <a:t>The first challenge is scalability.</a:t>
            </a:r>
          </a:p>
          <a:p>
            <a:pPr marL="342900" lvl="0" indent="-342900">
              <a:buFont typeface="Arial" panose="020B0604020202020204" pitchFamily="34" charset="0"/>
              <a:buChar char="•"/>
            </a:pPr>
            <a:endParaRPr lang="en-GB" sz="1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Symbolic execution is known to suffer from path explosion. Therefore, we only make symbolic the relevant fields in a requirement.</a:t>
            </a:r>
          </a:p>
          <a:p>
            <a:pPr marL="0" lvl="0" indent="0">
              <a:buFont typeface="Arial" panose="020B0604020202020204" pitchFamily="34" charset="0"/>
              <a:buNone/>
            </a:pPr>
            <a:endParaRPr lang="en-GB" sz="1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For other fields, we use concrete values from a pre-captured session.  In addition, we only check one requirement at a time. (advance)</a:t>
            </a:r>
          </a:p>
          <a:p>
            <a:pPr marL="342900" lvl="0" indent="-342900">
              <a:buFont typeface="Arial" panose="020B0604020202020204" pitchFamily="34" charset="0"/>
              <a:buChar char="•"/>
            </a:pPr>
            <a:endParaRPr lang="en-GB" sz="1400" dirty="0"/>
          </a:p>
          <a:p>
            <a:pPr marL="342900" lvl="0" indent="-342900">
              <a:buFont typeface="Arial" panose="020B0604020202020204" pitchFamily="34" charset="0"/>
              <a:buChar char="•"/>
            </a:pPr>
            <a:r>
              <a:rPr lang="en-GB" sz="1400" dirty="0"/>
              <a:t>Our reliance on a pre-captured session results in another challenge, which is, having to ensure that the SUT executes deterministically. </a:t>
            </a:r>
          </a:p>
          <a:p>
            <a:pPr marL="342900" lvl="0" indent="-342900">
              <a:buFont typeface="Arial" panose="020B0604020202020204" pitchFamily="34" charset="0"/>
              <a:buChar char="•"/>
            </a:pPr>
            <a:endParaRPr lang="en-GB" sz="1400" dirty="0"/>
          </a:p>
          <a:p>
            <a:pPr marL="342900" lvl="0" indent="-342900">
              <a:buFont typeface="Arial" panose="020B0604020202020204" pitchFamily="34" charset="0"/>
              <a:buChar char="•"/>
            </a:pPr>
            <a:r>
              <a:rPr lang="en-GB" sz="1400" dirty="0"/>
              <a:t>As a result, we remove any existing randomization in the SUT. </a:t>
            </a:r>
          </a:p>
          <a:p>
            <a:pPr marL="0" lvl="0" indent="0">
              <a:buFont typeface="Arial" panose="020B0604020202020204" pitchFamily="34" charset="0"/>
              <a:buNone/>
            </a:pPr>
            <a:endParaRPr lang="en-GB" sz="1400" dirty="0"/>
          </a:p>
        </p:txBody>
      </p:sp>
      <p:sp>
        <p:nvSpPr>
          <p:cNvPr id="4" name="Slide Number Placeholder 3"/>
          <p:cNvSpPr>
            <a:spLocks noGrp="1"/>
          </p:cNvSpPr>
          <p:nvPr>
            <p:ph type="sldNum" sz="quarter" idx="5"/>
          </p:nvPr>
        </p:nvSpPr>
        <p:spPr/>
        <p:txBody>
          <a:bodyPr/>
          <a:lstStyle/>
          <a:p>
            <a:fld id="{4CDBBF70-B78B-ED49-9D2D-4C39D288CF64}" type="slidenum">
              <a:rPr lang="sv-SE" smtClean="0"/>
              <a:t>8</a:t>
            </a:fld>
            <a:endParaRPr lang="sv-SE" dirty="0"/>
          </a:p>
        </p:txBody>
      </p:sp>
    </p:spTree>
    <p:extLst>
      <p:ext uri="{BB962C8B-B14F-4D97-AF65-F5344CB8AC3E}">
        <p14:creationId xmlns:p14="http://schemas.microsoft.com/office/powerpoint/2010/main" val="3588139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GB" sz="2000" b="0" dirty="0"/>
                  <a:t>Once symbolic execution is finished, the symbolic execution engine returns for each path a tuple of concrete values for every symbolic field.</a:t>
                </a:r>
              </a:p>
              <a:p>
                <a:pPr marL="457200" indent="-457200">
                  <a:buFont typeface="Arial" panose="020B0604020202020204" pitchFamily="34" charset="0"/>
                  <a:buChar char="•"/>
                </a:pPr>
                <a:endParaRPr lang="en-GB" sz="2000" b="0" dirty="0"/>
              </a:p>
              <a:p>
                <a:pPr marL="457200" indent="-457200">
                  <a:buFont typeface="Arial" panose="020B0604020202020204" pitchFamily="34" charset="0"/>
                  <a:buChar char="•"/>
                </a:pPr>
                <a:r>
                  <a:rPr lang="en-GB" sz="2000" b="0" dirty="0"/>
                  <a:t>In our uniqueness example, we will have concrete values for the sequence number field for every participating record.</a:t>
                </a:r>
              </a:p>
              <a:p>
                <a:pPr marL="457200" indent="-457200">
                  <a:buFont typeface="Arial" panose="020B0604020202020204" pitchFamily="34" charset="0"/>
                  <a:buChar char="•"/>
                </a:pPr>
                <a:endParaRPr lang="en-GB" sz="2000" b="0" dirty="0"/>
              </a:p>
              <a:p>
                <a:pPr marL="457200" indent="-457200">
                  <a:buFont typeface="Arial" panose="020B0604020202020204" pitchFamily="34" charset="0"/>
                  <a:buChar char="•"/>
                </a:pPr>
                <a:r>
                  <a:rPr lang="en-GB" sz="2000" b="0" dirty="0"/>
                  <a:t>For the concrete values that cause an assertion violation or any other type of bug, we construct test cases.</a:t>
                </a:r>
              </a:p>
              <a:p>
                <a:pPr marL="457200" indent="-457200">
                  <a:buFont typeface="Arial" panose="020B0604020202020204" pitchFamily="34" charset="0"/>
                  <a:buChar char="•"/>
                </a:pPr>
                <a:endParaRPr lang="en-GB" sz="2000" b="0" dirty="0"/>
              </a:p>
              <a:p>
                <a:pPr marL="457200" indent="-457200">
                  <a:buFont typeface="Arial" panose="020B0604020202020204" pitchFamily="34" charset="0"/>
                  <a:buChar char="•"/>
                </a:pPr>
                <a:r>
                  <a:rPr lang="en-GB" sz="2000" b="0" dirty="0"/>
                  <a:t>This is done by assigning the concrete values to the relevant fields in the pre-captured records.</a:t>
                </a:r>
              </a:p>
              <a:p>
                <a:pPr marL="457200" indent="-457200">
                  <a:buFont typeface="Arial" panose="020B0604020202020204" pitchFamily="34" charset="0"/>
                  <a:buChar char="•"/>
                </a:pPr>
                <a:endParaRPr lang="en-GB" sz="2000" b="0" dirty="0"/>
              </a:p>
              <a:p>
                <a:pPr marL="457200" indent="-457200">
                  <a:buFont typeface="Arial" panose="020B0604020202020204" pitchFamily="34" charset="0"/>
                  <a:buChar char="•"/>
                </a:pPr>
                <a:r>
                  <a:rPr lang="en-GB" sz="2000" b="0" dirty="0"/>
                  <a:t>we can confirm the bug's existence by running those test cases on the unmodified SUT. So, we can make sure the modifications to the SUT did not create the bug.</a:t>
                </a:r>
              </a:p>
            </p:txBody>
          </p:sp>
        </mc:Choice>
        <mc:Fallback xmlns="">
          <p:sp>
            <p:nvSpPr>
              <p:cNvPr id="3" name="Notes Placeholder 2"/>
              <p:cNvSpPr>
                <a:spLocks noGrp="1"/>
              </p:cNvSpPr>
              <p:nvPr>
                <p:ph type="body" idx="1"/>
              </p:nvPr>
            </p:nvSpPr>
            <p:spPr/>
            <p:txBody>
              <a:bodyPr/>
              <a:lstStyle/>
              <a:p>
                <a:pPr marL="342900" indent="-342900">
                  <a:buFontTx/>
                  <a:buChar char="-"/>
                </a:pPr>
                <a:r>
                  <a:rPr lang="en-GB" sz="2000" dirty="0"/>
                  <a:t>Starting from:</a:t>
                </a:r>
              </a:p>
              <a:p>
                <a:pPr marL="800100" marR="0" lvl="1" indent="-342900" algn="l" defTabSz="914400" rtl="0" eaLnBrk="1" fontAlgn="auto" latinLnBrk="0" hangingPunct="1">
                  <a:lnSpc>
                    <a:spcPct val="100000"/>
                  </a:lnSpc>
                  <a:spcBef>
                    <a:spcPts val="0"/>
                  </a:spcBef>
                  <a:spcAft>
                    <a:spcPts val="0"/>
                  </a:spcAft>
                  <a:buClrTx/>
                  <a:buSzTx/>
                  <a:buFontTx/>
                  <a:buChar char="-"/>
                  <a:tabLst/>
                  <a:defRPr/>
                </a:pPr>
                <a:r>
                  <a:rPr lang="en-GB" sz="2000" dirty="0"/>
                  <a:t>Some pre-recorded valid input sequence </a:t>
                </a:r>
                <a:r>
                  <a:rPr lang="en-GB" sz="2000" b="0" i="0">
                    <a:latin typeface="Cambria Math" panose="02040503050406030204" pitchFamily="18" charset="0"/>
                  </a:rPr>
                  <a:t>𝑆</a:t>
                </a:r>
                <a:r>
                  <a:rPr lang="en-GB" sz="2000" dirty="0"/>
                  <a:t>.</a:t>
                </a:r>
              </a:p>
              <a:p>
                <a:pPr marL="800100" lvl="1" indent="-342900">
                  <a:buFontTx/>
                  <a:buChar char="-"/>
                </a:pPr>
                <a:r>
                  <a:rPr lang="en-GB" sz="2000" dirty="0"/>
                  <a:t>Given some time budget </a:t>
                </a:r>
                <a:r>
                  <a:rPr lang="en-GB" sz="2000" b="0" i="0">
                    <a:latin typeface="Cambria Math" panose="02040503050406030204" pitchFamily="18" charset="0"/>
                  </a:rPr>
                  <a:t>𝑇</a:t>
                </a:r>
                <a:r>
                  <a:rPr lang="en-GB" sz="2000" dirty="0"/>
                  <a:t>.</a:t>
                </a:r>
              </a:p>
              <a:p>
                <a:pPr marL="342900" lvl="0" indent="-342900">
                  <a:buFontTx/>
                  <a:buChar char="-"/>
                </a:pPr>
                <a:r>
                  <a:rPr lang="en-GB" sz="2000" dirty="0"/>
                  <a:t>that satisfies the assume and triggers an assertion violation, crash or memory error, </a:t>
                </a:r>
                <a:endParaRPr lang="en-GB" sz="2000" b="1" dirty="0"/>
              </a:p>
            </p:txBody>
          </p:sp>
        </mc:Fallback>
      </mc:AlternateContent>
      <p:sp>
        <p:nvSpPr>
          <p:cNvPr id="4" name="Slide Number Placeholder 3"/>
          <p:cNvSpPr>
            <a:spLocks noGrp="1"/>
          </p:cNvSpPr>
          <p:nvPr>
            <p:ph type="sldNum" sz="quarter" idx="5"/>
          </p:nvPr>
        </p:nvSpPr>
        <p:spPr/>
        <p:txBody>
          <a:bodyPr/>
          <a:lstStyle/>
          <a:p>
            <a:fld id="{4CDBBF70-B78B-ED49-9D2D-4C39D288CF64}" type="slidenum">
              <a:rPr lang="sv-SE" smtClean="0"/>
              <a:t>9</a:t>
            </a:fld>
            <a:endParaRPr lang="sv-SE" dirty="0"/>
          </a:p>
        </p:txBody>
      </p:sp>
    </p:spTree>
    <p:extLst>
      <p:ext uri="{BB962C8B-B14F-4D97-AF65-F5344CB8AC3E}">
        <p14:creationId xmlns:p14="http://schemas.microsoft.com/office/powerpoint/2010/main" val="21406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UU_White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7CC7-C518-2744-AE0D-462C0746192B}"/>
              </a:ext>
            </a:extLst>
          </p:cNvPr>
          <p:cNvSpPr>
            <a:spLocks noGrp="1"/>
          </p:cNvSpPr>
          <p:nvPr>
            <p:ph type="ctrTitle" hasCustomPrompt="1"/>
          </p:nvPr>
        </p:nvSpPr>
        <p:spPr>
          <a:xfrm>
            <a:off x="1524000" y="1122363"/>
            <a:ext cx="9144000" cy="2387600"/>
          </a:xfrm>
        </p:spPr>
        <p:txBody>
          <a:bodyPr anchor="b"/>
          <a:lstStyle>
            <a:lvl1pPr algn="ctr">
              <a:defRPr sz="3800"/>
            </a:lvl1pPr>
          </a:lstStyle>
          <a:p>
            <a:r>
              <a:rPr lang="en-GB" dirty="0"/>
              <a:t>CLICK HERE TO CHANGE HEADING</a:t>
            </a:r>
            <a:endParaRPr lang="sv-SE" dirty="0"/>
          </a:p>
        </p:txBody>
      </p:sp>
      <p:sp>
        <p:nvSpPr>
          <p:cNvPr id="3" name="Subtitle 2">
            <a:extLst>
              <a:ext uri="{FF2B5EF4-FFF2-40B4-BE49-F238E27FC236}">
                <a16:creationId xmlns:a16="http://schemas.microsoft.com/office/drawing/2014/main" id="{957693B9-6AA9-3848-98BE-636D0998128C}"/>
              </a:ext>
            </a:extLst>
          </p:cNvPr>
          <p:cNvSpPr>
            <a:spLocks noGrp="1"/>
          </p:cNvSpPr>
          <p:nvPr>
            <p:ph type="subTitle" idx="1" hasCustomPrompt="1"/>
          </p:nvPr>
        </p:nvSpPr>
        <p:spPr>
          <a:xfrm>
            <a:off x="1524000" y="3834267"/>
            <a:ext cx="9144000" cy="1655762"/>
          </a:xfrm>
        </p:spPr>
        <p:txBody>
          <a:bodyPr/>
          <a:lstStyle>
            <a:lvl1pPr marL="0" indent="0" algn="ctr">
              <a:buNone/>
              <a:defRPr sz="1800" spc="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CLICK HERE TO CHANGE SUBHEADING</a:t>
            </a:r>
          </a:p>
        </p:txBody>
      </p:sp>
    </p:spTree>
    <p:extLst>
      <p:ext uri="{BB962C8B-B14F-4D97-AF65-F5344CB8AC3E}">
        <p14:creationId xmlns:p14="http://schemas.microsoft.com/office/powerpoint/2010/main" val="386117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U_Grey_Image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0E3859-1AB0-1842-A6D1-C215EC618BFB}"/>
              </a:ext>
            </a:extLst>
          </p:cNvPr>
          <p:cNvSpPr>
            <a:spLocks noGrp="1"/>
          </p:cNvSpPr>
          <p:nvPr>
            <p:ph type="pic"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sv-SE" dirty="0"/>
              <a:t>Click on the icon to add an image</a:t>
            </a:r>
          </a:p>
        </p:txBody>
      </p:sp>
    </p:spTree>
    <p:extLst>
      <p:ext uri="{BB962C8B-B14F-4D97-AF65-F5344CB8AC3E}">
        <p14:creationId xmlns:p14="http://schemas.microsoft.com/office/powerpoint/2010/main" val="149163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U_White_Titl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A2D5DCA-C7EF-D847-BF31-7756142E39C8}"/>
              </a:ext>
            </a:extLst>
          </p:cNvPr>
          <p:cNvSpPr>
            <a:spLocks noGrp="1"/>
          </p:cNvSpPr>
          <p:nvPr>
            <p:ph type="pic" sz="quarter" idx="10" hasCustomPrompt="1"/>
          </p:nvPr>
        </p:nvSpPr>
        <p:spPr>
          <a:xfrm>
            <a:off x="1524000" y="2265681"/>
            <a:ext cx="9144000" cy="3108960"/>
          </a:xfrm>
        </p:spPr>
        <p:txBody>
          <a:bodyPr/>
          <a:lstStyle>
            <a:lvl1pPr>
              <a:buNone/>
              <a:defRPr/>
            </a:lvl1pPr>
          </a:lstStyle>
          <a:p>
            <a:r>
              <a:rPr lang="sv-SE" dirty="0"/>
              <a:t>Click on the icon to add an image</a:t>
            </a:r>
          </a:p>
        </p:txBody>
      </p:sp>
      <p:sp>
        <p:nvSpPr>
          <p:cNvPr id="2" name="Title 1">
            <a:extLst>
              <a:ext uri="{FF2B5EF4-FFF2-40B4-BE49-F238E27FC236}">
                <a16:creationId xmlns:a16="http://schemas.microsoft.com/office/drawing/2014/main" id="{3AEB7CC7-C518-2744-AE0D-462C0746192B}"/>
              </a:ext>
            </a:extLst>
          </p:cNvPr>
          <p:cNvSpPr>
            <a:spLocks noGrp="1"/>
          </p:cNvSpPr>
          <p:nvPr>
            <p:ph type="ctrTitle" hasCustomPrompt="1"/>
          </p:nvPr>
        </p:nvSpPr>
        <p:spPr>
          <a:xfrm>
            <a:off x="1524000" y="461963"/>
            <a:ext cx="9144000" cy="1417637"/>
          </a:xfrm>
        </p:spPr>
        <p:txBody>
          <a:bodyPr anchor="b"/>
          <a:lstStyle>
            <a:lvl1pPr algn="ctr">
              <a:defRPr sz="3800"/>
            </a:lvl1pPr>
          </a:lstStyle>
          <a:p>
            <a:r>
              <a:rPr lang="en-GB" dirty="0"/>
              <a:t>CLICK HERE TO CHANGE HEADING</a:t>
            </a:r>
            <a:endParaRPr lang="sv-SE" dirty="0"/>
          </a:p>
        </p:txBody>
      </p:sp>
      <p:sp>
        <p:nvSpPr>
          <p:cNvPr id="3" name="Subtitle 2">
            <a:extLst>
              <a:ext uri="{FF2B5EF4-FFF2-40B4-BE49-F238E27FC236}">
                <a16:creationId xmlns:a16="http://schemas.microsoft.com/office/drawing/2014/main" id="{957693B9-6AA9-3848-98BE-636D0998128C}"/>
              </a:ext>
            </a:extLst>
          </p:cNvPr>
          <p:cNvSpPr>
            <a:spLocks noGrp="1"/>
          </p:cNvSpPr>
          <p:nvPr>
            <p:ph type="subTitle" idx="1" hasCustomPrompt="1"/>
          </p:nvPr>
        </p:nvSpPr>
        <p:spPr>
          <a:xfrm>
            <a:off x="1524000" y="5760722"/>
            <a:ext cx="9144000" cy="259080"/>
          </a:xfrm>
        </p:spPr>
        <p:txBody>
          <a:bodyPr>
            <a:noAutofit/>
          </a:bodyPr>
          <a:lstStyle>
            <a:lvl1pPr marL="0" indent="0" algn="ctr">
              <a:buNone/>
              <a:defRPr sz="1500"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a:t>CLICK HERE TO CHANGE SUBHEADING</a:t>
            </a:r>
          </a:p>
        </p:txBody>
      </p:sp>
    </p:spTree>
    <p:extLst>
      <p:ext uri="{BB962C8B-B14F-4D97-AF65-F5344CB8AC3E}">
        <p14:creationId xmlns:p14="http://schemas.microsoft.com/office/powerpoint/2010/main" val="52187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UU_White_Tex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3C56-2D27-904E-B863-86215E420177}"/>
              </a:ext>
            </a:extLst>
          </p:cNvPr>
          <p:cNvSpPr>
            <a:spLocks noGrp="1"/>
          </p:cNvSpPr>
          <p:nvPr>
            <p:ph type="title" hasCustomPrompt="1"/>
          </p:nvPr>
        </p:nvSpPr>
        <p:spPr>
          <a:xfrm>
            <a:off x="839788" y="987425"/>
            <a:ext cx="8852852" cy="445136"/>
          </a:xfrm>
        </p:spPr>
        <p:txBody>
          <a:bodyPr anchor="b"/>
          <a:lstStyle>
            <a:lvl1pPr>
              <a:defRPr sz="2400"/>
            </a:lvl1pPr>
          </a:lstStyle>
          <a:p>
            <a:r>
              <a:rPr lang="en-GB" dirty="0"/>
              <a:t>CLICK HERE TO CHANGE HEADING</a:t>
            </a:r>
            <a:endParaRPr lang="sv-SE" dirty="0"/>
          </a:p>
        </p:txBody>
      </p:sp>
      <p:sp>
        <p:nvSpPr>
          <p:cNvPr id="3" name="Picture Placeholder 2">
            <a:extLst>
              <a:ext uri="{FF2B5EF4-FFF2-40B4-BE49-F238E27FC236}">
                <a16:creationId xmlns:a16="http://schemas.microsoft.com/office/drawing/2014/main" id="{5C0E3859-1AB0-1842-A6D1-C215EC618BFB}"/>
              </a:ext>
            </a:extLst>
          </p:cNvPr>
          <p:cNvSpPr>
            <a:spLocks noGrp="1"/>
          </p:cNvSpPr>
          <p:nvPr>
            <p:ph type="pic" idx="1" hasCustomPrompt="1"/>
          </p:nvPr>
        </p:nvSpPr>
        <p:spPr>
          <a:xfrm>
            <a:off x="6096000" y="1778001"/>
            <a:ext cx="3596640" cy="408305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dirty="0"/>
              <a:t>Click in the icon to add an image</a:t>
            </a:r>
          </a:p>
        </p:txBody>
      </p:sp>
      <p:sp>
        <p:nvSpPr>
          <p:cNvPr id="4" name="Text Placeholder 3">
            <a:extLst>
              <a:ext uri="{FF2B5EF4-FFF2-40B4-BE49-F238E27FC236}">
                <a16:creationId xmlns:a16="http://schemas.microsoft.com/office/drawing/2014/main" id="{2C70CE97-22F3-D54E-97F1-698A9CC7BC23}"/>
              </a:ext>
            </a:extLst>
          </p:cNvPr>
          <p:cNvSpPr>
            <a:spLocks noGrp="1"/>
          </p:cNvSpPr>
          <p:nvPr>
            <p:ph type="body" sz="half" idx="2" hasCustomPrompt="1"/>
          </p:nvPr>
        </p:nvSpPr>
        <p:spPr>
          <a:xfrm>
            <a:off x="839788" y="1785939"/>
            <a:ext cx="4900612" cy="4083050"/>
          </a:xfrm>
        </p:spPr>
        <p:txBody>
          <a:bodyPr/>
          <a:lstStyle>
            <a:lvl1pPr marL="0" indent="0">
              <a:buNone/>
              <a:defRPr sz="17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Click here to add text</a:t>
            </a:r>
            <a:endParaRPr lang="en-GB" dirty="0"/>
          </a:p>
        </p:txBody>
      </p:sp>
    </p:spTree>
    <p:extLst>
      <p:ext uri="{BB962C8B-B14F-4D97-AF65-F5344CB8AC3E}">
        <p14:creationId xmlns:p14="http://schemas.microsoft.com/office/powerpoint/2010/main" val="190696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U_white_text with placeholder">
    <p:spTree>
      <p:nvGrpSpPr>
        <p:cNvPr id="1" name=""/>
        <p:cNvGrpSpPr/>
        <p:nvPr/>
      </p:nvGrpSpPr>
      <p:grpSpPr>
        <a:xfrm>
          <a:off x="0" y="0"/>
          <a:ext cx="0" cy="0"/>
          <a:chOff x="0" y="0"/>
          <a:chExt cx="0" cy="0"/>
        </a:xfrm>
      </p:grpSpPr>
      <p:sp>
        <p:nvSpPr>
          <p:cNvPr id="6" name="Platshållare för innehåll 5">
            <a:extLst>
              <a:ext uri="{FF2B5EF4-FFF2-40B4-BE49-F238E27FC236}">
                <a16:creationId xmlns:a16="http://schemas.microsoft.com/office/drawing/2014/main" id="{F0139FF6-A53E-FE44-979A-D0660354337A}"/>
              </a:ext>
            </a:extLst>
          </p:cNvPr>
          <p:cNvSpPr>
            <a:spLocks noGrp="1"/>
          </p:cNvSpPr>
          <p:nvPr>
            <p:ph sz="quarter" idx="10" hasCustomPrompt="1"/>
          </p:nvPr>
        </p:nvSpPr>
        <p:spPr>
          <a:xfrm>
            <a:off x="839788" y="1785938"/>
            <a:ext cx="8853487" cy="4084637"/>
          </a:xfrm>
        </p:spPr>
        <p:txBody>
          <a:bodyPr/>
          <a:lstStyle/>
          <a:p>
            <a:pPr lvl="0"/>
            <a:r>
              <a:rPr lang="sv-SE"/>
              <a:t>Click here to add text</a:t>
            </a:r>
          </a:p>
        </p:txBody>
      </p:sp>
      <p:sp>
        <p:nvSpPr>
          <p:cNvPr id="5" name="Title 4">
            <a:extLst>
              <a:ext uri="{FF2B5EF4-FFF2-40B4-BE49-F238E27FC236}">
                <a16:creationId xmlns:a16="http://schemas.microsoft.com/office/drawing/2014/main" id="{BD460888-134B-4072-8825-9FC90ED4AF3C}"/>
              </a:ext>
            </a:extLst>
          </p:cNvPr>
          <p:cNvSpPr>
            <a:spLocks noGrp="1"/>
          </p:cNvSpPr>
          <p:nvPr>
            <p:ph type="title"/>
          </p:nvPr>
        </p:nvSpPr>
        <p:spPr/>
        <p:txBody>
          <a:bodyPr/>
          <a:lstStyle/>
          <a:p>
            <a:r>
              <a:rPr lang="en-US"/>
              <a:t>Click to edit Master title style</a:t>
            </a:r>
            <a:endParaRPr lang="en-SE"/>
          </a:p>
        </p:txBody>
      </p:sp>
    </p:spTree>
    <p:extLst>
      <p:ext uri="{BB962C8B-B14F-4D97-AF65-F5344CB8AC3E}">
        <p14:creationId xmlns:p14="http://schemas.microsoft.com/office/powerpoint/2010/main" val="257668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U_White_Image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0E3859-1AB0-1842-A6D1-C215EC618BFB}"/>
              </a:ext>
            </a:extLst>
          </p:cNvPr>
          <p:cNvSpPr>
            <a:spLocks noGrp="1"/>
          </p:cNvSpPr>
          <p:nvPr>
            <p:ph type="pic"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sv-SE" dirty="0"/>
              <a:t>Click on the icon to add an image</a:t>
            </a:r>
          </a:p>
        </p:txBody>
      </p:sp>
    </p:spTree>
    <p:extLst>
      <p:ext uri="{BB962C8B-B14F-4D97-AF65-F5344CB8AC3E}">
        <p14:creationId xmlns:p14="http://schemas.microsoft.com/office/powerpoint/2010/main" val="373341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U_ Grey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7CC7-C518-2744-AE0D-462C0746192B}"/>
              </a:ext>
            </a:extLst>
          </p:cNvPr>
          <p:cNvSpPr>
            <a:spLocks noGrp="1"/>
          </p:cNvSpPr>
          <p:nvPr>
            <p:ph type="ctrTitle" hasCustomPrompt="1"/>
          </p:nvPr>
        </p:nvSpPr>
        <p:spPr>
          <a:xfrm>
            <a:off x="1524000" y="1122363"/>
            <a:ext cx="9144000" cy="2387600"/>
          </a:xfrm>
        </p:spPr>
        <p:txBody>
          <a:bodyPr anchor="b"/>
          <a:lstStyle>
            <a:lvl1pPr algn="ctr">
              <a:defRPr sz="3800">
                <a:solidFill>
                  <a:schemeClr val="tx1">
                    <a:alpha val="80000"/>
                  </a:schemeClr>
                </a:solidFill>
              </a:defRPr>
            </a:lvl1pPr>
          </a:lstStyle>
          <a:p>
            <a:r>
              <a:rPr lang="en-GB" dirty="0"/>
              <a:t>CLICK HERE TO CHANGE HEADING</a:t>
            </a:r>
            <a:endParaRPr lang="sv-SE" dirty="0"/>
          </a:p>
        </p:txBody>
      </p:sp>
      <p:sp>
        <p:nvSpPr>
          <p:cNvPr id="3" name="Subtitle 2">
            <a:extLst>
              <a:ext uri="{FF2B5EF4-FFF2-40B4-BE49-F238E27FC236}">
                <a16:creationId xmlns:a16="http://schemas.microsoft.com/office/drawing/2014/main" id="{957693B9-6AA9-3848-98BE-636D0998128C}"/>
              </a:ext>
            </a:extLst>
          </p:cNvPr>
          <p:cNvSpPr>
            <a:spLocks noGrp="1"/>
          </p:cNvSpPr>
          <p:nvPr>
            <p:ph type="subTitle" idx="1" hasCustomPrompt="1"/>
          </p:nvPr>
        </p:nvSpPr>
        <p:spPr>
          <a:xfrm>
            <a:off x="1524000" y="3834267"/>
            <a:ext cx="9144000" cy="1655762"/>
          </a:xfrm>
        </p:spPr>
        <p:txBody>
          <a:bodyPr/>
          <a:lstStyle>
            <a:lvl1pPr marL="0" indent="0" algn="ctr">
              <a:buNone/>
              <a:defRPr sz="1800" spc="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CLICK HERE TO CHANGE SUBHEADING</a:t>
            </a:r>
          </a:p>
        </p:txBody>
      </p:sp>
    </p:spTree>
    <p:extLst>
      <p:ext uri="{BB962C8B-B14F-4D97-AF65-F5344CB8AC3E}">
        <p14:creationId xmlns:p14="http://schemas.microsoft.com/office/powerpoint/2010/main" val="365044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U_Grey_Titl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A2D5DCA-C7EF-D847-BF31-7756142E39C8}"/>
              </a:ext>
            </a:extLst>
          </p:cNvPr>
          <p:cNvSpPr>
            <a:spLocks noGrp="1"/>
          </p:cNvSpPr>
          <p:nvPr>
            <p:ph type="pic" sz="quarter" idx="10" hasCustomPrompt="1"/>
          </p:nvPr>
        </p:nvSpPr>
        <p:spPr>
          <a:xfrm>
            <a:off x="1524000" y="2265681"/>
            <a:ext cx="9144000" cy="310896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sv-SE" dirty="0"/>
              <a:t>Click on the icon to add an image</a:t>
            </a:r>
          </a:p>
        </p:txBody>
      </p:sp>
      <p:sp>
        <p:nvSpPr>
          <p:cNvPr id="2" name="Title 1">
            <a:extLst>
              <a:ext uri="{FF2B5EF4-FFF2-40B4-BE49-F238E27FC236}">
                <a16:creationId xmlns:a16="http://schemas.microsoft.com/office/drawing/2014/main" id="{3AEB7CC7-C518-2744-AE0D-462C0746192B}"/>
              </a:ext>
            </a:extLst>
          </p:cNvPr>
          <p:cNvSpPr>
            <a:spLocks noGrp="1"/>
          </p:cNvSpPr>
          <p:nvPr>
            <p:ph type="ctrTitle" hasCustomPrompt="1"/>
          </p:nvPr>
        </p:nvSpPr>
        <p:spPr>
          <a:xfrm>
            <a:off x="1524000" y="461963"/>
            <a:ext cx="9144000" cy="1417637"/>
          </a:xfrm>
        </p:spPr>
        <p:txBody>
          <a:bodyPr anchor="b"/>
          <a:lstStyle>
            <a:lvl1pPr algn="ctr">
              <a:defRPr sz="3800"/>
            </a:lvl1pPr>
          </a:lstStyle>
          <a:p>
            <a:r>
              <a:rPr lang="en-GB" dirty="0"/>
              <a:t>CLICK HERE TO CHANGE HEADING</a:t>
            </a:r>
            <a:endParaRPr lang="sv-SE" dirty="0"/>
          </a:p>
        </p:txBody>
      </p:sp>
      <p:sp>
        <p:nvSpPr>
          <p:cNvPr id="3" name="Subtitle 2">
            <a:extLst>
              <a:ext uri="{FF2B5EF4-FFF2-40B4-BE49-F238E27FC236}">
                <a16:creationId xmlns:a16="http://schemas.microsoft.com/office/drawing/2014/main" id="{957693B9-6AA9-3848-98BE-636D0998128C}"/>
              </a:ext>
            </a:extLst>
          </p:cNvPr>
          <p:cNvSpPr>
            <a:spLocks noGrp="1"/>
          </p:cNvSpPr>
          <p:nvPr>
            <p:ph type="subTitle" idx="1" hasCustomPrompt="1"/>
          </p:nvPr>
        </p:nvSpPr>
        <p:spPr>
          <a:xfrm>
            <a:off x="1524000" y="5760722"/>
            <a:ext cx="9144000" cy="259080"/>
          </a:xfrm>
        </p:spPr>
        <p:txBody>
          <a:bodyPr>
            <a:noAutofit/>
          </a:bodyPr>
          <a:lstStyle>
            <a:lvl1pPr marL="0" indent="0" algn="ctr">
              <a:buNone/>
              <a:defRPr sz="1500"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a:t>CLICK HERE TO CHANGE SUBHEADING</a:t>
            </a:r>
          </a:p>
        </p:txBody>
      </p:sp>
    </p:spTree>
    <p:extLst>
      <p:ext uri="{BB962C8B-B14F-4D97-AF65-F5344CB8AC3E}">
        <p14:creationId xmlns:p14="http://schemas.microsoft.com/office/powerpoint/2010/main" val="255065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U_Grey_Text with Imag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839E66-3F0E-3D48-BE67-AD2108BAFA3C}"/>
              </a:ext>
            </a:extLst>
          </p:cNvPr>
          <p:cNvSpPr>
            <a:spLocks noGrp="1"/>
          </p:cNvSpPr>
          <p:nvPr>
            <p:ph type="title" hasCustomPrompt="1"/>
          </p:nvPr>
        </p:nvSpPr>
        <p:spPr>
          <a:xfrm>
            <a:off x="839788" y="987425"/>
            <a:ext cx="8852852" cy="445136"/>
          </a:xfrm>
        </p:spPr>
        <p:txBody>
          <a:bodyPr anchor="b"/>
          <a:lstStyle>
            <a:lvl1pPr>
              <a:defRPr sz="2400"/>
            </a:lvl1pPr>
          </a:lstStyle>
          <a:p>
            <a:r>
              <a:rPr lang="en-GB" dirty="0"/>
              <a:t>CLICK HERE TO CHANGE HEADING</a:t>
            </a:r>
            <a:endParaRPr lang="sv-SE" dirty="0"/>
          </a:p>
        </p:txBody>
      </p:sp>
      <p:sp>
        <p:nvSpPr>
          <p:cNvPr id="9" name="Picture Placeholder 2">
            <a:extLst>
              <a:ext uri="{FF2B5EF4-FFF2-40B4-BE49-F238E27FC236}">
                <a16:creationId xmlns:a16="http://schemas.microsoft.com/office/drawing/2014/main" id="{FC34110F-7C73-8D4F-8534-7B599238465F}"/>
              </a:ext>
            </a:extLst>
          </p:cNvPr>
          <p:cNvSpPr>
            <a:spLocks noGrp="1"/>
          </p:cNvSpPr>
          <p:nvPr>
            <p:ph type="pic" idx="1" hasCustomPrompt="1"/>
          </p:nvPr>
        </p:nvSpPr>
        <p:spPr>
          <a:xfrm>
            <a:off x="6096000" y="1778001"/>
            <a:ext cx="3596640" cy="4083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dirty="0"/>
              <a:t>Click in the icon to add an image</a:t>
            </a:r>
          </a:p>
        </p:txBody>
      </p:sp>
      <p:sp>
        <p:nvSpPr>
          <p:cNvPr id="10" name="Text Placeholder 3">
            <a:extLst>
              <a:ext uri="{FF2B5EF4-FFF2-40B4-BE49-F238E27FC236}">
                <a16:creationId xmlns:a16="http://schemas.microsoft.com/office/drawing/2014/main" id="{E7959A62-4F3E-D74B-8E3D-7BE067949782}"/>
              </a:ext>
            </a:extLst>
          </p:cNvPr>
          <p:cNvSpPr>
            <a:spLocks noGrp="1"/>
          </p:cNvSpPr>
          <p:nvPr>
            <p:ph type="body" sz="half" idx="2" hasCustomPrompt="1"/>
          </p:nvPr>
        </p:nvSpPr>
        <p:spPr>
          <a:xfrm>
            <a:off x="839788" y="1785939"/>
            <a:ext cx="4900612" cy="4083050"/>
          </a:xfrm>
        </p:spPr>
        <p:txBody>
          <a:bodyPr/>
          <a:lstStyle>
            <a:lvl1pPr marL="0" indent="0">
              <a:buNone/>
              <a:defRPr sz="1700">
                <a:solidFill>
                  <a:schemeClr val="tx1">
                    <a:alpha val="7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Click here to add text</a:t>
            </a:r>
            <a:endParaRPr lang="en-GB" dirty="0"/>
          </a:p>
        </p:txBody>
      </p:sp>
    </p:spTree>
    <p:extLst>
      <p:ext uri="{BB962C8B-B14F-4D97-AF65-F5344CB8AC3E}">
        <p14:creationId xmlns:p14="http://schemas.microsoft.com/office/powerpoint/2010/main" val="96275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U_gray_text with placehol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75BED3-7B3D-D64E-90C5-61D846336A21}"/>
              </a:ext>
            </a:extLst>
          </p:cNvPr>
          <p:cNvSpPr>
            <a:spLocks noGrp="1"/>
          </p:cNvSpPr>
          <p:nvPr>
            <p:ph type="title" hasCustomPrompt="1"/>
          </p:nvPr>
        </p:nvSpPr>
        <p:spPr>
          <a:xfrm>
            <a:off x="839788" y="987425"/>
            <a:ext cx="8852852" cy="445136"/>
          </a:xfrm>
        </p:spPr>
        <p:txBody>
          <a:bodyPr anchor="b"/>
          <a:lstStyle>
            <a:lvl1pPr>
              <a:defRPr sz="2400"/>
            </a:lvl1pPr>
          </a:lstStyle>
          <a:p>
            <a:r>
              <a:rPr lang="en-GB" dirty="0"/>
              <a:t>CLICK HERE TO CHANGE HEADING</a:t>
            </a:r>
            <a:endParaRPr lang="sv-SE" dirty="0"/>
          </a:p>
        </p:txBody>
      </p:sp>
      <p:sp>
        <p:nvSpPr>
          <p:cNvPr id="6" name="Platshållare för innehåll 5">
            <a:extLst>
              <a:ext uri="{FF2B5EF4-FFF2-40B4-BE49-F238E27FC236}">
                <a16:creationId xmlns:a16="http://schemas.microsoft.com/office/drawing/2014/main" id="{6EDEDBDF-F0F3-474F-A1E5-5F5835B04A78}"/>
              </a:ext>
            </a:extLst>
          </p:cNvPr>
          <p:cNvSpPr>
            <a:spLocks noGrp="1"/>
          </p:cNvSpPr>
          <p:nvPr>
            <p:ph sz="quarter" idx="10" hasCustomPrompt="1"/>
          </p:nvPr>
        </p:nvSpPr>
        <p:spPr>
          <a:xfrm>
            <a:off x="839788" y="1757363"/>
            <a:ext cx="8853487" cy="4113212"/>
          </a:xfrm>
        </p:spPr>
        <p:txBody>
          <a:bodyPr/>
          <a:lstStyle/>
          <a:p>
            <a:pPr lvl="0"/>
            <a:r>
              <a:rPr lang="sv-SE"/>
              <a:t>Click here to add text</a:t>
            </a:r>
          </a:p>
        </p:txBody>
      </p:sp>
    </p:spTree>
    <p:extLst>
      <p:ext uri="{BB962C8B-B14F-4D97-AF65-F5344CB8AC3E}">
        <p14:creationId xmlns:p14="http://schemas.microsoft.com/office/powerpoint/2010/main" val="158661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Bildobjekt 8">
            <a:extLst>
              <a:ext uri="{FF2B5EF4-FFF2-40B4-BE49-F238E27FC236}">
                <a16:creationId xmlns:a16="http://schemas.microsoft.com/office/drawing/2014/main" id="{FE0BBA05-D59A-5B4F-8075-7C06E6BD2049}"/>
              </a:ext>
            </a:extLst>
          </p:cNvPr>
          <p:cNvPicPr>
            <a:picLocks noChangeAspect="1"/>
          </p:cNvPicPr>
          <p:nvPr userDrawn="1"/>
        </p:nvPicPr>
        <p:blipFill rotWithShape="1">
          <a:blip r:embed="rId7" cstate="screen">
            <a:lum bright="70000" contrast="-70000"/>
            <a:extLst>
              <a:ext uri="{28A0092B-C50C-407E-A947-70E740481C1C}">
                <a14:useLocalDpi xmlns:a14="http://schemas.microsoft.com/office/drawing/2010/main"/>
              </a:ext>
            </a:extLst>
          </a:blip>
          <a:srcRect/>
          <a:stretch/>
        </p:blipFill>
        <p:spPr>
          <a:xfrm>
            <a:off x="9923494" y="0"/>
            <a:ext cx="2268506" cy="2516158"/>
          </a:xfrm>
          <a:prstGeom prst="rect">
            <a:avLst/>
          </a:prstGeom>
        </p:spPr>
      </p:pic>
      <p:sp>
        <p:nvSpPr>
          <p:cNvPr id="2" name="Title Placeholder 1">
            <a:extLst>
              <a:ext uri="{FF2B5EF4-FFF2-40B4-BE49-F238E27FC236}">
                <a16:creationId xmlns:a16="http://schemas.microsoft.com/office/drawing/2014/main" id="{06DCFECD-146F-0548-9477-8E29FF567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HERE TO CHANGE HEADING</a:t>
            </a:r>
            <a:endParaRPr lang="sv-SE" dirty="0"/>
          </a:p>
        </p:txBody>
      </p:sp>
      <p:sp>
        <p:nvSpPr>
          <p:cNvPr id="3" name="Text Placeholder 2">
            <a:extLst>
              <a:ext uri="{FF2B5EF4-FFF2-40B4-BE49-F238E27FC236}">
                <a16:creationId xmlns:a16="http://schemas.microsoft.com/office/drawing/2014/main" id="{2663B5D4-0A8F-2C48-8AF0-A81A2EDA2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dirty="0"/>
              <a:t>Click here to add text</a:t>
            </a:r>
          </a:p>
        </p:txBody>
      </p:sp>
      <p:pic>
        <p:nvPicPr>
          <p:cNvPr id="9" name="Bildobjekt 4">
            <a:extLst>
              <a:ext uri="{FF2B5EF4-FFF2-40B4-BE49-F238E27FC236}">
                <a16:creationId xmlns:a16="http://schemas.microsoft.com/office/drawing/2014/main" id="{2FAFB277-4C28-4A4D-B886-3F5861ADE5EE}"/>
              </a:ext>
            </a:extLst>
          </p:cNvPr>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1102848" y="5806123"/>
            <a:ext cx="863600" cy="863600"/>
          </a:xfrm>
          <a:prstGeom prst="rect">
            <a:avLst/>
          </a:prstGeom>
        </p:spPr>
      </p:pic>
    </p:spTree>
    <p:extLst>
      <p:ext uri="{BB962C8B-B14F-4D97-AF65-F5344CB8AC3E}">
        <p14:creationId xmlns:p14="http://schemas.microsoft.com/office/powerpoint/2010/main" val="345164569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5" r:id="rId4"/>
    <p:sldLayoutId id="2147483663" r:id="rId5"/>
  </p:sldLayoutIdLst>
  <p:hf sldNum="0" hdr="0" ftr="0" dt="0"/>
  <p:txStyles>
    <p:titleStyle>
      <a:lvl1pPr algn="l" defTabSz="914400" rtl="0" eaLnBrk="1" latinLnBrk="0" hangingPunct="1">
        <a:lnSpc>
          <a:spcPct val="90000"/>
        </a:lnSpc>
        <a:spcBef>
          <a:spcPct val="0"/>
        </a:spcBef>
        <a:buNone/>
        <a:defRPr sz="3900" kern="1200" spc="300">
          <a:solidFill>
            <a:schemeClr val="tx2">
              <a:alpha val="7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700" kern="1200">
          <a:solidFill>
            <a:schemeClr val="tx1">
              <a:alpha val="7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8181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8181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181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181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alpha val="2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CFECD-146F-0548-9477-8E29FF567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KLICKA HÄR FÖR ATT ÄNDRA RUBRIK</a:t>
            </a:r>
            <a:endParaRPr lang="sv-SE" dirty="0"/>
          </a:p>
        </p:txBody>
      </p:sp>
      <p:pic>
        <p:nvPicPr>
          <p:cNvPr id="9" name="Bildobjekt 4">
            <a:extLst>
              <a:ext uri="{FF2B5EF4-FFF2-40B4-BE49-F238E27FC236}">
                <a16:creationId xmlns:a16="http://schemas.microsoft.com/office/drawing/2014/main" id="{2FAFB277-4C28-4A4D-B886-3F5861ADE5EE}"/>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1102848" y="5806123"/>
            <a:ext cx="863600" cy="863600"/>
          </a:xfrm>
          <a:prstGeom prst="rect">
            <a:avLst/>
          </a:prstGeom>
        </p:spPr>
      </p:pic>
      <p:pic>
        <p:nvPicPr>
          <p:cNvPr id="14" name="Picture 13">
            <a:extLst>
              <a:ext uri="{FF2B5EF4-FFF2-40B4-BE49-F238E27FC236}">
                <a16:creationId xmlns:a16="http://schemas.microsoft.com/office/drawing/2014/main" id="{718D7511-9A7A-5B44-A9CA-84BE8907EE99}"/>
              </a:ext>
            </a:extLst>
          </p:cNvPr>
          <p:cNvPicPr>
            <a:picLocks noChangeAspect="1"/>
          </p:cNvPicPr>
          <p:nvPr userDrawn="1"/>
        </p:nvPicPr>
        <p:blipFill rotWithShape="1">
          <a:blip r:embed="rId8" cstate="screen">
            <a:alphaModFix amt="10000"/>
            <a:extLst>
              <a:ext uri="{28A0092B-C50C-407E-A947-70E740481C1C}">
                <a14:useLocalDpi xmlns:a14="http://schemas.microsoft.com/office/drawing/2010/main"/>
              </a:ext>
            </a:extLst>
          </a:blip>
          <a:srcRect t="24378" r="33466"/>
          <a:stretch/>
        </p:blipFill>
        <p:spPr>
          <a:xfrm>
            <a:off x="10014332" y="0"/>
            <a:ext cx="2177668" cy="2446318"/>
          </a:xfrm>
          <a:prstGeom prst="rect">
            <a:avLst/>
          </a:prstGeom>
        </p:spPr>
      </p:pic>
      <p:sp>
        <p:nvSpPr>
          <p:cNvPr id="3" name="Text Placeholder 2">
            <a:extLst>
              <a:ext uri="{FF2B5EF4-FFF2-40B4-BE49-F238E27FC236}">
                <a16:creationId xmlns:a16="http://schemas.microsoft.com/office/drawing/2014/main" id="{2663B5D4-0A8F-2C48-8AF0-A81A2EDA2F15}"/>
              </a:ext>
            </a:extLst>
          </p:cNvPr>
          <p:cNvSpPr>
            <a:spLocks noGrp="1"/>
          </p:cNvSpPr>
          <p:nvPr>
            <p:ph type="body" idx="1"/>
          </p:nvPr>
        </p:nvSpPr>
        <p:spPr>
          <a:xfrm>
            <a:off x="838200" y="1836511"/>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sv-SE" dirty="0"/>
              <a:t>Click here to add text</a:t>
            </a:r>
          </a:p>
        </p:txBody>
      </p:sp>
    </p:spTree>
    <p:extLst>
      <p:ext uri="{BB962C8B-B14F-4D97-AF65-F5344CB8AC3E}">
        <p14:creationId xmlns:p14="http://schemas.microsoft.com/office/powerpoint/2010/main" val="275413011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6" r:id="rId4"/>
    <p:sldLayoutId id="2147483664" r:id="rId5"/>
  </p:sldLayoutIdLst>
  <p:hf sldNum="0" hdr="0" ftr="0" dt="0"/>
  <p:txStyles>
    <p:titleStyle>
      <a:lvl1pPr algn="l" defTabSz="914400" rtl="0" eaLnBrk="1" latinLnBrk="0" hangingPunct="1">
        <a:lnSpc>
          <a:spcPct val="90000"/>
        </a:lnSpc>
        <a:spcBef>
          <a:spcPct val="0"/>
        </a:spcBef>
        <a:buNone/>
        <a:defRPr sz="3900" kern="1200" spc="300">
          <a:solidFill>
            <a:schemeClr val="tx1">
              <a:alpha val="70000"/>
            </a:schemeClr>
          </a:solidFill>
          <a:latin typeface="+mj-lt"/>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700" kern="1200">
          <a:solidFill>
            <a:schemeClr val="tx1">
              <a:alpha val="7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8181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8181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181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181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zenodo.org/record/5929867#.YkS3HSjMJaT"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1335AC1-480C-FF48-9F33-8244987F0F3B}"/>
              </a:ext>
            </a:extLst>
          </p:cNvPr>
          <p:cNvSpPr>
            <a:spLocks noGrp="1"/>
          </p:cNvSpPr>
          <p:nvPr>
            <p:ph type="ctrTitle"/>
          </p:nvPr>
        </p:nvSpPr>
        <p:spPr>
          <a:xfrm>
            <a:off x="698938" y="1301039"/>
            <a:ext cx="10794124" cy="2387600"/>
          </a:xfrm>
        </p:spPr>
        <p:txBody>
          <a:bodyPr>
            <a:normAutofit/>
          </a:bodyPr>
          <a:lstStyle/>
          <a:p>
            <a:r>
              <a:rPr lang="en-GB" sz="3600" b="0" i="0" dirty="0">
                <a:solidFill>
                  <a:srgbClr val="333333"/>
                </a:solidFill>
                <a:effectLst/>
                <a:latin typeface="Lato Black" panose="020F0A02020204030203" pitchFamily="34" charset="0"/>
              </a:rPr>
              <a:t>Applying Symbolic Execution to </a:t>
            </a:r>
            <a:br>
              <a:rPr lang="en-GB" sz="3600" b="0" i="0" dirty="0">
                <a:solidFill>
                  <a:srgbClr val="333333"/>
                </a:solidFill>
                <a:effectLst/>
                <a:latin typeface="Lato Black" panose="020F0A02020204030203" pitchFamily="34" charset="0"/>
              </a:rPr>
            </a:br>
            <a:r>
              <a:rPr lang="en-GB" sz="3600" b="0" i="0" dirty="0">
                <a:solidFill>
                  <a:srgbClr val="333333"/>
                </a:solidFill>
                <a:effectLst/>
                <a:latin typeface="Lato Black" panose="020F0A02020204030203" pitchFamily="34" charset="0"/>
              </a:rPr>
              <a:t>Test Implementations of a </a:t>
            </a:r>
            <a:br>
              <a:rPr lang="en-GB" sz="3600" b="0" i="0" dirty="0">
                <a:solidFill>
                  <a:srgbClr val="333333"/>
                </a:solidFill>
                <a:effectLst/>
                <a:latin typeface="Lato Black" panose="020F0A02020204030203" pitchFamily="34" charset="0"/>
              </a:rPr>
            </a:br>
            <a:r>
              <a:rPr lang="en-GB" sz="3600" b="0" i="0" dirty="0">
                <a:solidFill>
                  <a:srgbClr val="333333"/>
                </a:solidFill>
                <a:effectLst/>
                <a:latin typeface="Lato Black" panose="020F0A02020204030203" pitchFamily="34" charset="0"/>
              </a:rPr>
              <a:t>Network Protocol Against its Specification</a:t>
            </a:r>
          </a:p>
        </p:txBody>
      </p:sp>
      <p:sp>
        <p:nvSpPr>
          <p:cNvPr id="10" name="Subtitle 9">
            <a:extLst>
              <a:ext uri="{FF2B5EF4-FFF2-40B4-BE49-F238E27FC236}">
                <a16:creationId xmlns:a16="http://schemas.microsoft.com/office/drawing/2014/main" id="{821D00AD-36C6-8445-A954-264D9BC025C5}"/>
              </a:ext>
            </a:extLst>
          </p:cNvPr>
          <p:cNvSpPr>
            <a:spLocks noGrp="1"/>
          </p:cNvSpPr>
          <p:nvPr>
            <p:ph type="subTitle" idx="1"/>
          </p:nvPr>
        </p:nvSpPr>
        <p:spPr>
          <a:xfrm>
            <a:off x="1524000" y="3834267"/>
            <a:ext cx="9144000" cy="597056"/>
          </a:xfrm>
        </p:spPr>
        <p:txBody>
          <a:bodyPr>
            <a:normAutofit lnSpcReduction="10000"/>
          </a:bodyPr>
          <a:lstStyle/>
          <a:p>
            <a:r>
              <a:rPr lang="en-GB" sz="2000" b="1" dirty="0">
                <a:solidFill>
                  <a:srgbClr val="FF0000">
                    <a:alpha val="70000"/>
                  </a:srgbClr>
                </a:solidFill>
                <a:latin typeface="Lato" panose="020F0502020204030203" pitchFamily="34" charset="0"/>
              </a:rPr>
              <a:t>Hooman </a:t>
            </a:r>
            <a:r>
              <a:rPr lang="en-GB" sz="2000" b="1" dirty="0" err="1">
                <a:solidFill>
                  <a:srgbClr val="FF0000">
                    <a:alpha val="70000"/>
                  </a:srgbClr>
                </a:solidFill>
                <a:latin typeface="Lato" panose="020F0502020204030203" pitchFamily="34" charset="0"/>
              </a:rPr>
              <a:t>Asadian</a:t>
            </a:r>
            <a:r>
              <a:rPr lang="en-GB" sz="2000" b="1" dirty="0">
                <a:latin typeface="Lato" panose="020F0502020204030203" pitchFamily="34" charset="0"/>
              </a:rPr>
              <a:t>, Paul </a:t>
            </a:r>
            <a:r>
              <a:rPr lang="en-GB" sz="2000" b="1" dirty="0" err="1">
                <a:latin typeface="Lato" panose="020F0502020204030203" pitchFamily="34" charset="0"/>
              </a:rPr>
              <a:t>Fiterau-Brostean</a:t>
            </a:r>
            <a:r>
              <a:rPr lang="en-GB" sz="2000" b="1" dirty="0">
                <a:latin typeface="Lato" panose="020F0502020204030203" pitchFamily="34" charset="0"/>
              </a:rPr>
              <a:t>, Bengt Jonsson, Konstantinos </a:t>
            </a:r>
            <a:r>
              <a:rPr lang="en-GB" sz="2000" b="1" dirty="0" err="1">
                <a:latin typeface="Lato" panose="020F0502020204030203" pitchFamily="34" charset="0"/>
              </a:rPr>
              <a:t>Sagonas</a:t>
            </a:r>
            <a:endParaRPr lang="en-GB" sz="2000" b="1" dirty="0">
              <a:latin typeface="Lato" panose="020F0502020204030203" pitchFamily="34" charset="0"/>
            </a:endParaRPr>
          </a:p>
        </p:txBody>
      </p:sp>
    </p:spTree>
    <p:extLst>
      <p:ext uri="{BB962C8B-B14F-4D97-AF65-F5344CB8AC3E}">
        <p14:creationId xmlns:p14="http://schemas.microsoft.com/office/powerpoint/2010/main" val="207050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7" y="987425"/>
            <a:ext cx="9253781" cy="445136"/>
          </a:xfrm>
        </p:spPr>
        <p:txBody>
          <a:bodyPr>
            <a:noAutofit/>
          </a:bodyPr>
          <a:lstStyle/>
          <a:p>
            <a:r>
              <a:rPr lang="en-GB" sz="3200" dirty="0">
                <a:latin typeface="Lato Black" panose="020F0A02020204030203" pitchFamily="34" charset="0"/>
              </a:rPr>
              <a:t>Implementation and Application to DTLS</a:t>
            </a:r>
            <a:endParaRPr lang="en-GB" sz="2000" dirty="0">
              <a:latin typeface="Lato Black" panose="020F0A02020204030203" pitchFamily="34"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9" y="1785938"/>
                <a:ext cx="9253779" cy="4982331"/>
              </a:xfrm>
            </p:spPr>
            <p:txBody>
              <a:bodyPr>
                <a:normAutofit/>
              </a:bodyPr>
              <a:lstStyle/>
              <a:p>
                <a:pPr algn="just"/>
                <a:r>
                  <a:rPr lang="en-GB" sz="2200" dirty="0">
                    <a:latin typeface="Lato" panose="020F0502020204030203" pitchFamily="34" charset="0"/>
                  </a:rPr>
                  <a:t>Used KLEE as the symbolic execution engine</a:t>
                </a:r>
              </a:p>
              <a:p>
                <a:pPr marL="457200" lvl="1" indent="0">
                  <a:buNone/>
                </a:pPr>
                <a:endParaRPr lang="en-GB" sz="1800" dirty="0"/>
              </a:p>
              <a:p>
                <a:r>
                  <a:rPr lang="en-GB" sz="2200" dirty="0">
                    <a:latin typeface="Lato" panose="020F0502020204030203" pitchFamily="34" charset="0"/>
                  </a:rPr>
                  <a:t>Built a test harness that:</a:t>
                </a:r>
              </a:p>
              <a:p>
                <a:pPr lvl="1"/>
                <a:r>
                  <a:rPr lang="en-GB" sz="2000" dirty="0">
                    <a:latin typeface="Lato" panose="020F0502020204030203" pitchFamily="34" charset="0"/>
                  </a:rPr>
                  <a:t>Captures the records a client and server exchange during a session</a:t>
                </a:r>
              </a:p>
              <a:p>
                <a:pPr lvl="1"/>
                <a:r>
                  <a:rPr lang="en-GB" sz="2000" dirty="0">
                    <a:latin typeface="Lato" panose="020F0502020204030203" pitchFamily="34" charset="0"/>
                  </a:rPr>
                  <a:t>Is used to symbolically execute the SUT in order to check each requirement</a:t>
                </a:r>
              </a:p>
              <a:p>
                <a:pPr lvl="1"/>
                <a:endParaRPr lang="en-GB" sz="1800" dirty="0"/>
              </a:p>
              <a:p>
                <a:r>
                  <a:rPr lang="en-GB" sz="2200" dirty="0">
                    <a:latin typeface="Lato" panose="020F0502020204030203" pitchFamily="34" charset="0"/>
                  </a:rPr>
                  <a:t>We implemented a shared library to facilitate test harness construction. It contains:</a:t>
                </a:r>
              </a:p>
              <a:p>
                <a:pPr lvl="1"/>
                <a:r>
                  <a:rPr lang="en-GB" sz="2000" dirty="0">
                    <a:latin typeface="Lato" panose="020F0502020204030203" pitchFamily="34" charset="0"/>
                  </a:rPr>
                  <a:t>Helper functions</a:t>
                </a:r>
              </a:p>
              <a:p>
                <a:pPr lvl="1"/>
                <a:r>
                  <a:rPr lang="en-GB" sz="2000" dirty="0">
                    <a:latin typeface="Lato" panose="020F0502020204030203" pitchFamily="34" charset="0"/>
                  </a:rPr>
                  <a:t>DTLS packet parser</a:t>
                </a:r>
              </a:p>
              <a:p>
                <a:pPr lvl="1"/>
                <a:r>
                  <a:rPr lang="en-GB" sz="2000" dirty="0">
                    <a:latin typeface="Lato" panose="020F0502020204030203" pitchFamily="34" charset="0"/>
                  </a:rPr>
                  <a:t>Functions to make specific fields of records symbolic and to form Boolean expression in </a:t>
                </a:r>
                <a14:m>
                  <m:oMath xmlns:m="http://schemas.openxmlformats.org/officeDocument/2006/math">
                    <m:r>
                      <a:rPr lang="en-GB" sz="2000" i="1" dirty="0" smtClean="0">
                        <a:latin typeface="Cambria Math" panose="02040503050406030204" pitchFamily="18" charset="0"/>
                      </a:rPr>
                      <m:t>𝑎𝑠𝑠𝑢𝑚𝑒𝑠</m:t>
                    </m:r>
                  </m:oMath>
                </a14:m>
                <a:r>
                  <a:rPr lang="en-GB" sz="2000" dirty="0">
                    <a:latin typeface="Lato" panose="020F0502020204030203" pitchFamily="34" charset="0"/>
                  </a:rPr>
                  <a:t> and </a:t>
                </a:r>
                <a14:m>
                  <m:oMath xmlns:m="http://schemas.openxmlformats.org/officeDocument/2006/math">
                    <m:r>
                      <a:rPr lang="en-GB" sz="2000" i="1" dirty="0" smtClean="0">
                        <a:latin typeface="Cambria Math" panose="02040503050406030204" pitchFamily="18" charset="0"/>
                      </a:rPr>
                      <m:t>𝑎𝑠𝑠𝑒𝑟𝑡𝑠</m:t>
                    </m:r>
                  </m:oMath>
                </a14:m>
                <a:endParaRPr lang="en-GB" sz="2000" dirty="0">
                  <a:latin typeface="Lato" panose="020F0502020204030203" pitchFamily="34" charset="0"/>
                </a:endParaRPr>
              </a:p>
              <a:p>
                <a:pPr lvl="1"/>
                <a:endParaRPr lang="en-GB" dirty="0"/>
              </a:p>
              <a:p>
                <a:pPr lvl="1"/>
                <a:endParaRPr lang="en-GB" dirty="0"/>
              </a:p>
              <a:p>
                <a:pPr lvl="1"/>
                <a:endParaRPr lang="en-GB" dirty="0"/>
              </a:p>
              <a:p>
                <a:pPr lvl="1"/>
                <a:endParaRPr lang="en-GB" dirty="0"/>
              </a:p>
              <a:p>
                <a:pPr lvl="1"/>
                <a:endParaRPr lang="en-GB" dirty="0"/>
              </a:p>
            </p:txBody>
          </p:sp>
        </mc:Choice>
        <mc:Fallback xmlns="">
          <p:sp>
            <p:nvSpPr>
              <p:cNvPr id="5" name="Content Placeholder 4">
                <a:extLst>
                  <a:ext uri="{FF2B5EF4-FFF2-40B4-BE49-F238E27FC236}">
                    <a16:creationId xmlns:a16="http://schemas.microsoft.com/office/drawing/2014/main" id="{75CD24D4-485C-4754-92D8-06FFC4A59110}"/>
                  </a:ext>
                </a:extLst>
              </p:cNvPr>
              <p:cNvSpPr>
                <a:spLocks noGrp="1" noRot="1" noChangeAspect="1" noMove="1" noResize="1" noEditPoints="1" noAdjustHandles="1" noChangeArrowheads="1" noChangeShapeType="1" noTextEdit="1"/>
              </p:cNvSpPr>
              <p:nvPr>
                <p:ph sz="quarter" idx="10"/>
              </p:nvPr>
            </p:nvSpPr>
            <p:spPr>
              <a:xfrm>
                <a:off x="839789" y="1785938"/>
                <a:ext cx="9253779" cy="4982331"/>
              </a:xfrm>
              <a:blipFill>
                <a:blip r:embed="rId3"/>
                <a:stretch>
                  <a:fillRect l="-791" t="-1469"/>
                </a:stretch>
              </a:blipFill>
            </p:spPr>
            <p:txBody>
              <a:bodyPr/>
              <a:lstStyle/>
              <a:p>
                <a:r>
                  <a:rPr lang="en-SE">
                    <a:noFill/>
                  </a:rPr>
                  <a:t> </a:t>
                </a:r>
              </a:p>
            </p:txBody>
          </p:sp>
        </mc:Fallback>
      </mc:AlternateContent>
    </p:spTree>
    <p:extLst>
      <p:ext uri="{BB962C8B-B14F-4D97-AF65-F5344CB8AC3E}">
        <p14:creationId xmlns:p14="http://schemas.microsoft.com/office/powerpoint/2010/main" val="32709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73E21E1-C08F-463E-8701-58FC7E058CF4}"/>
                  </a:ext>
                </a:extLst>
              </p:cNvPr>
              <p:cNvSpPr txBox="1"/>
              <p:nvPr/>
            </p:nvSpPr>
            <p:spPr>
              <a:xfrm>
                <a:off x="2497556" y="3939703"/>
                <a:ext cx="3419205"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rPr>
                        <m:t>𝑚𝑎𝑘𝑒</m:t>
                      </m:r>
                      <m:r>
                        <a:rPr lang="en-GB" sz="1400" i="1" dirty="0" smtClean="0">
                          <a:latin typeface="Cambria Math" panose="02040503050406030204" pitchFamily="18" charset="0"/>
                        </a:rPr>
                        <m:t>_</m:t>
                      </m:r>
                      <m:r>
                        <a:rPr lang="en-GB" sz="1400" i="1" dirty="0" smtClean="0">
                          <a:latin typeface="Cambria Math" panose="02040503050406030204" pitchFamily="18" charset="0"/>
                        </a:rPr>
                        <m:t>𝑠𝑦𝑚𝑏𝑜𝑙𝑖𝑐</m:t>
                      </m:r>
                      <m:r>
                        <a:rPr lang="en-GB" sz="1400" i="1" dirty="0">
                          <a:latin typeface="Cambria Math" panose="02040503050406030204" pitchFamily="18" charset="0"/>
                        </a:rPr>
                        <m:t> (</m:t>
                      </m:r>
                      <m:r>
                        <a:rPr lang="en-GB" sz="1400" i="1" dirty="0">
                          <a:latin typeface="Cambria Math" panose="02040503050406030204" pitchFamily="18" charset="0"/>
                        </a:rPr>
                        <m:t>𝐶𝐻</m:t>
                      </m:r>
                      <m:r>
                        <a:rPr lang="en-GB" sz="1400" i="1" dirty="0">
                          <a:latin typeface="Cambria Math" panose="02040503050406030204" pitchFamily="18" charset="0"/>
                        </a:rPr>
                        <m:t>2.</m:t>
                      </m:r>
                      <m:r>
                        <a:rPr lang="en-GB" sz="1400" i="1" dirty="0">
                          <a:latin typeface="Cambria Math" panose="02040503050406030204" pitchFamily="18" charset="0"/>
                        </a:rPr>
                        <m:t>𝑠𝑒𝑞𝑢𝑒𝑛𝑐𝑒</m:t>
                      </m:r>
                      <m:r>
                        <a:rPr lang="en-GB" sz="1400" i="1" dirty="0">
                          <a:latin typeface="Cambria Math" panose="02040503050406030204" pitchFamily="18" charset="0"/>
                        </a:rPr>
                        <m:t>_</m:t>
                      </m:r>
                      <m:r>
                        <a:rPr lang="en-GB" sz="1400" i="1" dirty="0">
                          <a:latin typeface="Cambria Math" panose="02040503050406030204" pitchFamily="18" charset="0"/>
                        </a:rPr>
                        <m:t>𝑛𝑢𝑚𝑏𝑒𝑟</m:t>
                      </m:r>
                      <m:r>
                        <a:rPr lang="en-GB" sz="1400" i="1" dirty="0">
                          <a:latin typeface="Cambria Math" panose="02040503050406030204" pitchFamily="18" charset="0"/>
                        </a:rPr>
                        <m:t>)</m:t>
                      </m:r>
                    </m:oMath>
                  </m:oMathPara>
                </a14:m>
                <a:endParaRPr lang="en-GB" sz="1400" dirty="0"/>
              </a:p>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rPr>
                        <m:t>𝑚𝑎𝑘𝑒</m:t>
                      </m:r>
                      <m:r>
                        <a:rPr lang="en-GB" sz="1400" i="1" dirty="0" smtClean="0">
                          <a:latin typeface="Cambria Math" panose="02040503050406030204" pitchFamily="18" charset="0"/>
                        </a:rPr>
                        <m:t>_</m:t>
                      </m:r>
                      <m:r>
                        <a:rPr lang="en-GB" sz="1400" i="1" dirty="0" smtClean="0">
                          <a:latin typeface="Cambria Math" panose="02040503050406030204" pitchFamily="18" charset="0"/>
                        </a:rPr>
                        <m:t>𝑠𝑦𝑚𝑏𝑜𝑙𝑖𝑐</m:t>
                      </m:r>
                      <m:r>
                        <a:rPr lang="en-GB" sz="1400" i="1" dirty="0">
                          <a:latin typeface="Cambria Math" panose="02040503050406030204" pitchFamily="18" charset="0"/>
                        </a:rPr>
                        <m:t> (</m:t>
                      </m:r>
                      <m:r>
                        <a:rPr lang="en-GB" sz="1400" i="1" dirty="0" err="1">
                          <a:latin typeface="Cambria Math" panose="02040503050406030204" pitchFamily="18" charset="0"/>
                        </a:rPr>
                        <m:t>𝐶𝐾𝐸</m:t>
                      </m:r>
                      <m:r>
                        <a:rPr lang="en-GB" sz="1400" i="1" dirty="0" err="1">
                          <a:latin typeface="Cambria Math" panose="02040503050406030204" pitchFamily="18" charset="0"/>
                        </a:rPr>
                        <m:t>.</m:t>
                      </m:r>
                      <m:r>
                        <a:rPr lang="en-GB" sz="1400" i="1" dirty="0" err="1">
                          <a:latin typeface="Cambria Math" panose="02040503050406030204" pitchFamily="18" charset="0"/>
                        </a:rPr>
                        <m:t>𝑠𝑒𝑞𝑢𝑒𝑛𝑐𝑒</m:t>
                      </m:r>
                      <m:r>
                        <a:rPr lang="en-GB" sz="1400" i="1" dirty="0" err="1">
                          <a:latin typeface="Cambria Math" panose="02040503050406030204" pitchFamily="18" charset="0"/>
                        </a:rPr>
                        <m:t>_</m:t>
                      </m:r>
                      <m:r>
                        <a:rPr lang="en-GB" sz="1400" i="1" dirty="0" err="1">
                          <a:latin typeface="Cambria Math" panose="02040503050406030204" pitchFamily="18" charset="0"/>
                        </a:rPr>
                        <m:t>𝑛𝑢𝑚𝑏𝑒𝑟</m:t>
                      </m:r>
                      <m:r>
                        <a:rPr lang="en-GB" sz="1400" i="1" dirty="0">
                          <a:latin typeface="Cambria Math" panose="02040503050406030204" pitchFamily="18" charset="0"/>
                        </a:rPr>
                        <m:t>)</m:t>
                      </m:r>
                    </m:oMath>
                  </m:oMathPara>
                </a14:m>
                <a:endParaRPr lang="en-GB" sz="1400" dirty="0"/>
              </a:p>
              <a:p>
                <a:pPr/>
                <a14:m>
                  <m:oMathPara xmlns:m="http://schemas.openxmlformats.org/officeDocument/2006/math">
                    <m:oMathParaPr>
                      <m:jc m:val="centerGroup"/>
                    </m:oMathParaPr>
                    <m:oMath xmlns:m="http://schemas.openxmlformats.org/officeDocument/2006/math">
                      <m:r>
                        <a:rPr lang="en-GB" sz="1400" i="1" dirty="0" smtClean="0">
                          <a:latin typeface="Cambria Math" panose="02040503050406030204" pitchFamily="18" charset="0"/>
                        </a:rPr>
                        <m:t>𝑚𝑎𝑘𝑒</m:t>
                      </m:r>
                      <m:r>
                        <a:rPr lang="en-GB" sz="1400" i="1" dirty="0" smtClean="0">
                          <a:latin typeface="Cambria Math" panose="02040503050406030204" pitchFamily="18" charset="0"/>
                        </a:rPr>
                        <m:t>_</m:t>
                      </m:r>
                      <m:r>
                        <a:rPr lang="en-GB" sz="1400" i="1" dirty="0" smtClean="0">
                          <a:latin typeface="Cambria Math" panose="02040503050406030204" pitchFamily="18" charset="0"/>
                        </a:rPr>
                        <m:t>𝑠𝑦𝑚𝑏𝑜𝑙𝑖𝑐</m:t>
                      </m:r>
                      <m:r>
                        <a:rPr lang="en-GB" sz="1400" i="1" dirty="0">
                          <a:latin typeface="Cambria Math" panose="02040503050406030204" pitchFamily="18" charset="0"/>
                        </a:rPr>
                        <m:t> (</m:t>
                      </m:r>
                      <m:r>
                        <a:rPr lang="en-GB" sz="1400" i="1" dirty="0" err="1">
                          <a:latin typeface="Cambria Math" panose="02040503050406030204" pitchFamily="18" charset="0"/>
                        </a:rPr>
                        <m:t>𝐶𝐶𝑆</m:t>
                      </m:r>
                      <m:r>
                        <a:rPr lang="en-GB" sz="1400" i="1" dirty="0" err="1">
                          <a:latin typeface="Cambria Math" panose="02040503050406030204" pitchFamily="18" charset="0"/>
                        </a:rPr>
                        <m:t>.</m:t>
                      </m:r>
                      <m:r>
                        <a:rPr lang="en-GB" sz="1400" i="1" dirty="0" err="1">
                          <a:latin typeface="Cambria Math" panose="02040503050406030204" pitchFamily="18" charset="0"/>
                        </a:rPr>
                        <m:t>𝑠𝑒𝑞𝑢𝑒𝑛𝑐𝑒</m:t>
                      </m:r>
                      <m:r>
                        <a:rPr lang="en-GB" sz="1400" i="1" dirty="0" err="1">
                          <a:latin typeface="Cambria Math" panose="02040503050406030204" pitchFamily="18" charset="0"/>
                        </a:rPr>
                        <m:t>_</m:t>
                      </m:r>
                      <m:r>
                        <a:rPr lang="en-GB" sz="1400" i="1" dirty="0" err="1">
                          <a:latin typeface="Cambria Math" panose="02040503050406030204" pitchFamily="18" charset="0"/>
                        </a:rPr>
                        <m:t>𝑛𝑢𝑚𝑏𝑒𝑟</m:t>
                      </m:r>
                      <m:r>
                        <a:rPr lang="en-GB" sz="1400" i="1" dirty="0">
                          <a:latin typeface="Cambria Math" panose="02040503050406030204" pitchFamily="18" charset="0"/>
                        </a:rPr>
                        <m:t>)</m:t>
                      </m:r>
                    </m:oMath>
                  </m:oMathPara>
                </a14:m>
                <a:endParaRPr lang="en-GB" sz="1400" dirty="0"/>
              </a:p>
            </p:txBody>
          </p:sp>
        </mc:Choice>
        <mc:Fallback xmlns="">
          <p:sp>
            <p:nvSpPr>
              <p:cNvPr id="2" name="TextBox 1">
                <a:extLst>
                  <a:ext uri="{FF2B5EF4-FFF2-40B4-BE49-F238E27FC236}">
                    <a16:creationId xmlns:a16="http://schemas.microsoft.com/office/drawing/2014/main" id="{873E21E1-C08F-463E-8701-58FC7E058CF4}"/>
                  </a:ext>
                </a:extLst>
              </p:cNvPr>
              <p:cNvSpPr txBox="1">
                <a:spLocks noRot="1" noChangeAspect="1" noMove="1" noResize="1" noEditPoints="1" noAdjustHandles="1" noChangeArrowheads="1" noChangeShapeType="1" noTextEdit="1"/>
              </p:cNvSpPr>
              <p:nvPr/>
            </p:nvSpPr>
            <p:spPr>
              <a:xfrm>
                <a:off x="2497556" y="3939703"/>
                <a:ext cx="3419205" cy="738664"/>
              </a:xfrm>
              <a:prstGeom prst="rect">
                <a:avLst/>
              </a:prstGeom>
              <a:blipFill>
                <a:blip r:embed="rId3"/>
                <a:stretch>
                  <a:fillRect r="-178" b="-3306"/>
                </a:stretch>
              </a:blipFill>
            </p:spPr>
            <p:txBody>
              <a:bodyPr/>
              <a:lstStyle/>
              <a:p>
                <a:r>
                  <a:rPr lang="en-SE">
                    <a:noFill/>
                  </a:rPr>
                  <a:t> </a:t>
                </a:r>
              </a:p>
            </p:txBody>
          </p:sp>
        </mc:Fallback>
      </mc:AlternateContent>
      <p:sp>
        <p:nvSpPr>
          <p:cNvPr id="4" name="Flowchart: Process 3">
            <a:extLst>
              <a:ext uri="{FF2B5EF4-FFF2-40B4-BE49-F238E27FC236}">
                <a16:creationId xmlns:a16="http://schemas.microsoft.com/office/drawing/2014/main" id="{EB168FB2-B017-4667-85A8-EE1027C1217C}"/>
              </a:ext>
            </a:extLst>
          </p:cNvPr>
          <p:cNvSpPr/>
          <p:nvPr/>
        </p:nvSpPr>
        <p:spPr>
          <a:xfrm>
            <a:off x="8938281" y="2177322"/>
            <a:ext cx="914400" cy="43583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Server</a:t>
            </a:r>
            <a:endParaRPr lang="en-SE" sz="1600" dirty="0">
              <a:solidFill>
                <a:schemeClr val="tx1"/>
              </a:solidFill>
            </a:endParaRPr>
          </a:p>
        </p:txBody>
      </p:sp>
      <p:cxnSp>
        <p:nvCxnSpPr>
          <p:cNvPr id="5" name="Straight Connector 4">
            <a:extLst>
              <a:ext uri="{FF2B5EF4-FFF2-40B4-BE49-F238E27FC236}">
                <a16:creationId xmlns:a16="http://schemas.microsoft.com/office/drawing/2014/main" id="{F059DE18-C830-4C40-B0EF-16B159D17EA4}"/>
              </a:ext>
            </a:extLst>
          </p:cNvPr>
          <p:cNvCxnSpPr>
            <a:cxnSpLocks/>
          </p:cNvCxnSpPr>
          <p:nvPr/>
        </p:nvCxnSpPr>
        <p:spPr>
          <a:xfrm>
            <a:off x="9375878" y="2613157"/>
            <a:ext cx="0" cy="3318816"/>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0AA9A70D-F4AC-4C73-B400-15F4470B39EE}"/>
              </a:ext>
            </a:extLst>
          </p:cNvPr>
          <p:cNvCxnSpPr/>
          <p:nvPr/>
        </p:nvCxnSpPr>
        <p:spPr>
          <a:xfrm>
            <a:off x="8197423" y="3152270"/>
            <a:ext cx="1159669" cy="62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A495372C-B232-4FB3-93C9-BB13746528FA}"/>
              </a:ext>
            </a:extLst>
          </p:cNvPr>
          <p:cNvCxnSpPr/>
          <p:nvPr/>
        </p:nvCxnSpPr>
        <p:spPr>
          <a:xfrm>
            <a:off x="8204133" y="3706013"/>
            <a:ext cx="1159669" cy="62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38A5CC6-C0D6-434C-8CF6-8ABA970BCB23}"/>
              </a:ext>
            </a:extLst>
          </p:cNvPr>
          <p:cNvCxnSpPr/>
          <p:nvPr/>
        </p:nvCxnSpPr>
        <p:spPr>
          <a:xfrm>
            <a:off x="8214102" y="4244790"/>
            <a:ext cx="1159669" cy="62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5D9F43D-2A55-46CA-92D5-7A38ED0DF2EE}"/>
              </a:ext>
            </a:extLst>
          </p:cNvPr>
          <p:cNvSpPr txBox="1"/>
          <p:nvPr/>
        </p:nvSpPr>
        <p:spPr>
          <a:xfrm rot="1682825">
            <a:off x="8226292" y="3013770"/>
            <a:ext cx="490840" cy="276999"/>
          </a:xfrm>
          <a:prstGeom prst="rect">
            <a:avLst/>
          </a:prstGeom>
          <a:noFill/>
        </p:spPr>
        <p:txBody>
          <a:bodyPr wrap="none" rtlCol="0">
            <a:spAutoFit/>
          </a:bodyPr>
          <a:lstStyle/>
          <a:p>
            <a:r>
              <a:rPr lang="en-GB" sz="1200" b="1" dirty="0"/>
              <a:t>CH2</a:t>
            </a:r>
            <a:endParaRPr lang="en-SE" sz="1200" b="1" dirty="0"/>
          </a:p>
        </p:txBody>
      </p:sp>
      <p:sp>
        <p:nvSpPr>
          <p:cNvPr id="10" name="TextBox 9">
            <a:extLst>
              <a:ext uri="{FF2B5EF4-FFF2-40B4-BE49-F238E27FC236}">
                <a16:creationId xmlns:a16="http://schemas.microsoft.com/office/drawing/2014/main" id="{B5468E16-0C70-4EAA-ABBE-2ECD1592FF0C}"/>
              </a:ext>
            </a:extLst>
          </p:cNvPr>
          <p:cNvSpPr txBox="1"/>
          <p:nvPr/>
        </p:nvSpPr>
        <p:spPr>
          <a:xfrm rot="1682825">
            <a:off x="8213896" y="3548401"/>
            <a:ext cx="508473" cy="276999"/>
          </a:xfrm>
          <a:prstGeom prst="rect">
            <a:avLst/>
          </a:prstGeom>
          <a:noFill/>
        </p:spPr>
        <p:txBody>
          <a:bodyPr wrap="none" rtlCol="0">
            <a:spAutoFit/>
          </a:bodyPr>
          <a:lstStyle/>
          <a:p>
            <a:r>
              <a:rPr lang="en-GB" sz="1200" b="1" dirty="0"/>
              <a:t>CKE</a:t>
            </a:r>
            <a:endParaRPr lang="en-SE" sz="1200" b="1" dirty="0"/>
          </a:p>
        </p:txBody>
      </p:sp>
      <p:sp>
        <p:nvSpPr>
          <p:cNvPr id="11" name="TextBox 10">
            <a:extLst>
              <a:ext uri="{FF2B5EF4-FFF2-40B4-BE49-F238E27FC236}">
                <a16:creationId xmlns:a16="http://schemas.microsoft.com/office/drawing/2014/main" id="{10BFBE7A-3CE8-4971-A4A0-F37F9CF4C6FE}"/>
              </a:ext>
            </a:extLst>
          </p:cNvPr>
          <p:cNvSpPr txBox="1"/>
          <p:nvPr/>
        </p:nvSpPr>
        <p:spPr>
          <a:xfrm rot="1682825">
            <a:off x="8250198" y="4123121"/>
            <a:ext cx="508473" cy="276999"/>
          </a:xfrm>
          <a:prstGeom prst="rect">
            <a:avLst/>
          </a:prstGeom>
          <a:noFill/>
        </p:spPr>
        <p:txBody>
          <a:bodyPr wrap="none" rtlCol="0">
            <a:spAutoFit/>
          </a:bodyPr>
          <a:lstStyle/>
          <a:p>
            <a:r>
              <a:rPr lang="en-GB" sz="1200" b="1" dirty="0"/>
              <a:t>CCS</a:t>
            </a:r>
            <a:endParaRPr lang="en-SE" sz="1200" b="1" dirty="0"/>
          </a:p>
        </p:txBody>
      </p:sp>
      <p:cxnSp>
        <p:nvCxnSpPr>
          <p:cNvPr id="12" name="Straight Arrow Connector 11">
            <a:extLst>
              <a:ext uri="{FF2B5EF4-FFF2-40B4-BE49-F238E27FC236}">
                <a16:creationId xmlns:a16="http://schemas.microsoft.com/office/drawing/2014/main" id="{AA56A99F-3C32-45CC-996D-788DF49D1A0B}"/>
              </a:ext>
            </a:extLst>
          </p:cNvPr>
          <p:cNvCxnSpPr/>
          <p:nvPr/>
        </p:nvCxnSpPr>
        <p:spPr>
          <a:xfrm>
            <a:off x="8204133" y="4772785"/>
            <a:ext cx="1159669" cy="62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C0D8587-552A-4D16-B8CE-12C9375FA861}"/>
              </a:ext>
            </a:extLst>
          </p:cNvPr>
          <p:cNvSpPr txBox="1"/>
          <p:nvPr/>
        </p:nvSpPr>
        <p:spPr>
          <a:xfrm rot="1682825">
            <a:off x="8243821" y="4580081"/>
            <a:ext cx="433132" cy="276999"/>
          </a:xfrm>
          <a:prstGeom prst="rect">
            <a:avLst/>
          </a:prstGeom>
          <a:noFill/>
        </p:spPr>
        <p:txBody>
          <a:bodyPr wrap="none" rtlCol="0">
            <a:spAutoFit/>
          </a:bodyPr>
          <a:lstStyle/>
          <a:p>
            <a:r>
              <a:rPr lang="en-GB" sz="1200" dirty="0"/>
              <a:t>FIN</a:t>
            </a:r>
            <a:endParaRPr lang="en-SE" sz="1200" dirty="0"/>
          </a:p>
        </p:txBody>
      </p:sp>
      <p:sp>
        <p:nvSpPr>
          <p:cNvPr id="14" name="Rectangle: Rounded Corners 13">
            <a:extLst>
              <a:ext uri="{FF2B5EF4-FFF2-40B4-BE49-F238E27FC236}">
                <a16:creationId xmlns:a16="http://schemas.microsoft.com/office/drawing/2014/main" id="{A8E37CC6-D9B9-4B59-A537-8EB53D881849}"/>
              </a:ext>
            </a:extLst>
          </p:cNvPr>
          <p:cNvSpPr/>
          <p:nvPr/>
        </p:nvSpPr>
        <p:spPr>
          <a:xfrm>
            <a:off x="2299793" y="1610428"/>
            <a:ext cx="5896909" cy="490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dirty="0"/>
          </a:p>
        </p:txBody>
      </p:sp>
      <p:sp>
        <p:nvSpPr>
          <p:cNvPr id="15" name="TextBox 14">
            <a:extLst>
              <a:ext uri="{FF2B5EF4-FFF2-40B4-BE49-F238E27FC236}">
                <a16:creationId xmlns:a16="http://schemas.microsoft.com/office/drawing/2014/main" id="{708473ED-ADF8-4B32-AB1E-069E1CE65B57}"/>
              </a:ext>
            </a:extLst>
          </p:cNvPr>
          <p:cNvSpPr txBox="1"/>
          <p:nvPr/>
        </p:nvSpPr>
        <p:spPr>
          <a:xfrm>
            <a:off x="1852743" y="464350"/>
            <a:ext cx="1974936" cy="738664"/>
          </a:xfrm>
          <a:prstGeom prst="rect">
            <a:avLst/>
          </a:prstGeom>
          <a:noFill/>
        </p:spPr>
        <p:txBody>
          <a:bodyPr wrap="square" rtlCol="0">
            <a:spAutoFit/>
          </a:bodyPr>
          <a:lstStyle/>
          <a:p>
            <a:r>
              <a:rPr lang="en-GB" sz="1400" dirty="0">
                <a:latin typeface="Lato" panose="020F0502020204030203" pitchFamily="34" charset="0"/>
              </a:rPr>
              <a:t>1 – Load the records from files to DTLS structured variable</a:t>
            </a:r>
            <a:endParaRPr lang="en-SE" sz="1400" dirty="0">
              <a:latin typeface="Lato" panose="020F0502020204030203" pitchFamily="34" charset="0"/>
            </a:endParaRPr>
          </a:p>
        </p:txBody>
      </p:sp>
      <p:sp>
        <p:nvSpPr>
          <p:cNvPr id="17" name="TextBox 16">
            <a:extLst>
              <a:ext uri="{FF2B5EF4-FFF2-40B4-BE49-F238E27FC236}">
                <a16:creationId xmlns:a16="http://schemas.microsoft.com/office/drawing/2014/main" id="{FD759A36-2686-4703-9C46-1271120BF535}"/>
              </a:ext>
            </a:extLst>
          </p:cNvPr>
          <p:cNvSpPr txBox="1"/>
          <p:nvPr/>
        </p:nvSpPr>
        <p:spPr>
          <a:xfrm>
            <a:off x="4808381" y="1254273"/>
            <a:ext cx="2181110" cy="369332"/>
          </a:xfrm>
          <a:prstGeom prst="rect">
            <a:avLst/>
          </a:prstGeom>
          <a:noFill/>
        </p:spPr>
        <p:txBody>
          <a:bodyPr wrap="none" rtlCol="0">
            <a:spAutoFit/>
          </a:bodyPr>
          <a:lstStyle/>
          <a:p>
            <a:r>
              <a:rPr lang="en-GB" dirty="0">
                <a:latin typeface="Lato Black" panose="020F0A02020204030203" pitchFamily="34" charset="0"/>
              </a:rPr>
              <a:t>DTLS Test Harness</a:t>
            </a:r>
            <a:endParaRPr lang="en-SE" dirty="0">
              <a:latin typeface="Lato Black" panose="020F0A02020204030203" pitchFamily="34" charset="0"/>
            </a:endParaRPr>
          </a:p>
        </p:txBody>
      </p:sp>
      <p:sp>
        <p:nvSpPr>
          <p:cNvPr id="22" name="Speech Bubble: Rectangle with Corners Rounded 21">
            <a:extLst>
              <a:ext uri="{FF2B5EF4-FFF2-40B4-BE49-F238E27FC236}">
                <a16:creationId xmlns:a16="http://schemas.microsoft.com/office/drawing/2014/main" id="{4CFB4E09-A845-4905-BDF4-51691E7E9EF8}"/>
              </a:ext>
            </a:extLst>
          </p:cNvPr>
          <p:cNvSpPr/>
          <p:nvPr/>
        </p:nvSpPr>
        <p:spPr>
          <a:xfrm>
            <a:off x="9486388" y="4867226"/>
            <a:ext cx="1099560" cy="435835"/>
          </a:xfrm>
          <a:prstGeom prst="wedgeRoundRectCallout">
            <a:avLst>
              <a:gd name="adj1" fmla="val -55030"/>
              <a:gd name="adj2" fmla="val 64461"/>
              <a:gd name="adj3" fmla="val 1666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C00000"/>
                </a:solidFill>
              </a:rPr>
              <a:t>assert(0)</a:t>
            </a:r>
            <a:endParaRPr lang="en-SE" sz="1050" dirty="0">
              <a:solidFill>
                <a:srgbClr val="C00000"/>
              </a:solidFill>
            </a:endParaRPr>
          </a:p>
        </p:txBody>
      </p:sp>
      <p:sp>
        <p:nvSpPr>
          <p:cNvPr id="25" name="TextBox 24">
            <a:extLst>
              <a:ext uri="{FF2B5EF4-FFF2-40B4-BE49-F238E27FC236}">
                <a16:creationId xmlns:a16="http://schemas.microsoft.com/office/drawing/2014/main" id="{5E8A8F2D-BBEA-4155-BCDB-8CD83BD31071}"/>
              </a:ext>
            </a:extLst>
          </p:cNvPr>
          <p:cNvSpPr txBox="1"/>
          <p:nvPr/>
        </p:nvSpPr>
        <p:spPr>
          <a:xfrm>
            <a:off x="3181386" y="1938569"/>
            <a:ext cx="460955" cy="253916"/>
          </a:xfrm>
          <a:prstGeom prst="rect">
            <a:avLst/>
          </a:prstGeom>
          <a:noFill/>
        </p:spPr>
        <p:txBody>
          <a:bodyPr wrap="square" rtlCol="0">
            <a:spAutoFit/>
          </a:bodyPr>
          <a:lstStyle/>
          <a:p>
            <a:r>
              <a:rPr lang="en-GB" sz="1050" dirty="0"/>
              <a:t>CH2</a:t>
            </a:r>
            <a:endParaRPr lang="en-SE" sz="1200" dirty="0"/>
          </a:p>
        </p:txBody>
      </p:sp>
      <p:pic>
        <p:nvPicPr>
          <p:cNvPr id="29" name="Graphic 28" descr="Document with solid fill">
            <a:extLst>
              <a:ext uri="{FF2B5EF4-FFF2-40B4-BE49-F238E27FC236}">
                <a16:creationId xmlns:a16="http://schemas.microsoft.com/office/drawing/2014/main" id="{315E73AD-C48B-4B18-916F-CB9991519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0464" y="2158758"/>
            <a:ext cx="324115" cy="324115"/>
          </a:xfrm>
          <a:prstGeom prst="rect">
            <a:avLst/>
          </a:prstGeom>
        </p:spPr>
      </p:pic>
      <p:sp>
        <p:nvSpPr>
          <p:cNvPr id="26" name="TextBox 25">
            <a:extLst>
              <a:ext uri="{FF2B5EF4-FFF2-40B4-BE49-F238E27FC236}">
                <a16:creationId xmlns:a16="http://schemas.microsoft.com/office/drawing/2014/main" id="{A5E1D857-4280-46B0-A86C-E8BB2CB27A45}"/>
              </a:ext>
            </a:extLst>
          </p:cNvPr>
          <p:cNvSpPr txBox="1"/>
          <p:nvPr/>
        </p:nvSpPr>
        <p:spPr>
          <a:xfrm>
            <a:off x="3534133" y="1938569"/>
            <a:ext cx="460955" cy="253916"/>
          </a:xfrm>
          <a:prstGeom prst="rect">
            <a:avLst/>
          </a:prstGeom>
          <a:noFill/>
        </p:spPr>
        <p:txBody>
          <a:bodyPr wrap="square" rtlCol="0">
            <a:spAutoFit/>
          </a:bodyPr>
          <a:lstStyle/>
          <a:p>
            <a:r>
              <a:rPr lang="en-GB" sz="1050" dirty="0"/>
              <a:t>CH0</a:t>
            </a:r>
            <a:endParaRPr lang="en-SE" sz="1200" dirty="0"/>
          </a:p>
        </p:txBody>
      </p:sp>
      <p:pic>
        <p:nvPicPr>
          <p:cNvPr id="27" name="Graphic 26" descr="Document with solid fill">
            <a:extLst>
              <a:ext uri="{FF2B5EF4-FFF2-40B4-BE49-F238E27FC236}">
                <a16:creationId xmlns:a16="http://schemas.microsoft.com/office/drawing/2014/main" id="{AE3DF45D-49AB-44D6-B152-281264B3F6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03211" y="2158758"/>
            <a:ext cx="324115" cy="324115"/>
          </a:xfrm>
          <a:prstGeom prst="rect">
            <a:avLst/>
          </a:prstGeom>
        </p:spPr>
      </p:pic>
      <p:sp>
        <p:nvSpPr>
          <p:cNvPr id="28" name="TextBox 27">
            <a:extLst>
              <a:ext uri="{FF2B5EF4-FFF2-40B4-BE49-F238E27FC236}">
                <a16:creationId xmlns:a16="http://schemas.microsoft.com/office/drawing/2014/main" id="{4E363C6D-FA79-472F-845B-8FD8A255295C}"/>
              </a:ext>
            </a:extLst>
          </p:cNvPr>
          <p:cNvSpPr txBox="1"/>
          <p:nvPr/>
        </p:nvSpPr>
        <p:spPr>
          <a:xfrm>
            <a:off x="3886880" y="1938569"/>
            <a:ext cx="460955" cy="253916"/>
          </a:xfrm>
          <a:prstGeom prst="rect">
            <a:avLst/>
          </a:prstGeom>
          <a:noFill/>
        </p:spPr>
        <p:txBody>
          <a:bodyPr wrap="square" rtlCol="0">
            <a:spAutoFit/>
          </a:bodyPr>
          <a:lstStyle/>
          <a:p>
            <a:r>
              <a:rPr lang="en-GB" sz="1050" dirty="0"/>
              <a:t>CKE</a:t>
            </a:r>
            <a:endParaRPr lang="en-SE" sz="1200" dirty="0"/>
          </a:p>
        </p:txBody>
      </p:sp>
      <p:pic>
        <p:nvPicPr>
          <p:cNvPr id="30" name="Graphic 29" descr="Document with solid fill">
            <a:extLst>
              <a:ext uri="{FF2B5EF4-FFF2-40B4-BE49-F238E27FC236}">
                <a16:creationId xmlns:a16="http://schemas.microsoft.com/office/drawing/2014/main" id="{CD2D15FF-4B0B-413E-916A-D1DE8B5F3F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55958" y="2158758"/>
            <a:ext cx="324115" cy="324115"/>
          </a:xfrm>
          <a:prstGeom prst="rect">
            <a:avLst/>
          </a:prstGeom>
        </p:spPr>
      </p:pic>
      <p:sp>
        <p:nvSpPr>
          <p:cNvPr id="31" name="TextBox 30">
            <a:extLst>
              <a:ext uri="{FF2B5EF4-FFF2-40B4-BE49-F238E27FC236}">
                <a16:creationId xmlns:a16="http://schemas.microsoft.com/office/drawing/2014/main" id="{D39E75C6-3AC9-458A-A301-DEA91689C469}"/>
              </a:ext>
            </a:extLst>
          </p:cNvPr>
          <p:cNvSpPr txBox="1"/>
          <p:nvPr/>
        </p:nvSpPr>
        <p:spPr>
          <a:xfrm>
            <a:off x="3390444" y="2526769"/>
            <a:ext cx="549207" cy="253916"/>
          </a:xfrm>
          <a:prstGeom prst="rect">
            <a:avLst/>
          </a:prstGeom>
          <a:noFill/>
        </p:spPr>
        <p:txBody>
          <a:bodyPr wrap="square" rtlCol="0">
            <a:spAutoFit/>
          </a:bodyPr>
          <a:lstStyle/>
          <a:p>
            <a:r>
              <a:rPr lang="en-GB" sz="1050" dirty="0"/>
              <a:t>CCS</a:t>
            </a:r>
            <a:endParaRPr lang="en-SE" sz="1200" dirty="0"/>
          </a:p>
        </p:txBody>
      </p:sp>
      <p:pic>
        <p:nvPicPr>
          <p:cNvPr id="32" name="Graphic 31" descr="Document with solid fill">
            <a:extLst>
              <a:ext uri="{FF2B5EF4-FFF2-40B4-BE49-F238E27FC236}">
                <a16:creationId xmlns:a16="http://schemas.microsoft.com/office/drawing/2014/main" id="{CB31D504-5C5A-47F7-8EBA-D5C5CB68D2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9522" y="2746958"/>
            <a:ext cx="324115" cy="324115"/>
          </a:xfrm>
          <a:prstGeom prst="rect">
            <a:avLst/>
          </a:prstGeom>
        </p:spPr>
      </p:pic>
      <p:sp>
        <p:nvSpPr>
          <p:cNvPr id="33" name="TextBox 32">
            <a:extLst>
              <a:ext uri="{FF2B5EF4-FFF2-40B4-BE49-F238E27FC236}">
                <a16:creationId xmlns:a16="http://schemas.microsoft.com/office/drawing/2014/main" id="{612AF0EF-7719-47DD-87F5-69AB55BEABEC}"/>
              </a:ext>
            </a:extLst>
          </p:cNvPr>
          <p:cNvSpPr txBox="1"/>
          <p:nvPr/>
        </p:nvSpPr>
        <p:spPr>
          <a:xfrm>
            <a:off x="3778251" y="2536016"/>
            <a:ext cx="460955" cy="253916"/>
          </a:xfrm>
          <a:prstGeom prst="rect">
            <a:avLst/>
          </a:prstGeom>
          <a:noFill/>
        </p:spPr>
        <p:txBody>
          <a:bodyPr wrap="square" rtlCol="0">
            <a:spAutoFit/>
          </a:bodyPr>
          <a:lstStyle/>
          <a:p>
            <a:r>
              <a:rPr lang="en-GB" sz="1050" dirty="0"/>
              <a:t>FIN</a:t>
            </a:r>
            <a:endParaRPr lang="en-SE" sz="1200" dirty="0"/>
          </a:p>
        </p:txBody>
      </p:sp>
      <p:pic>
        <p:nvPicPr>
          <p:cNvPr id="34" name="Graphic 33" descr="Document with solid fill">
            <a:extLst>
              <a:ext uri="{FF2B5EF4-FFF2-40B4-BE49-F238E27FC236}">
                <a16:creationId xmlns:a16="http://schemas.microsoft.com/office/drawing/2014/main" id="{7133D1D6-7E50-4E90-89DB-EA7A221433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47329" y="2756205"/>
            <a:ext cx="324115" cy="324115"/>
          </a:xfrm>
          <a:prstGeom prst="rect">
            <a:avLst/>
          </a:prstGeom>
        </p:spPr>
      </p:pic>
      <p:cxnSp>
        <p:nvCxnSpPr>
          <p:cNvPr id="39" name="Straight Arrow Connector 38">
            <a:extLst>
              <a:ext uri="{FF2B5EF4-FFF2-40B4-BE49-F238E27FC236}">
                <a16:creationId xmlns:a16="http://schemas.microsoft.com/office/drawing/2014/main" id="{C3C891FA-9E3F-4554-87D4-636D848E84A1}"/>
              </a:ext>
            </a:extLst>
          </p:cNvPr>
          <p:cNvCxnSpPr/>
          <p:nvPr/>
        </p:nvCxnSpPr>
        <p:spPr>
          <a:xfrm>
            <a:off x="8196702" y="2633498"/>
            <a:ext cx="1159669" cy="624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C7B73C7-66EE-48B8-823F-A48792DE87B7}"/>
              </a:ext>
            </a:extLst>
          </p:cNvPr>
          <p:cNvSpPr txBox="1"/>
          <p:nvPr/>
        </p:nvSpPr>
        <p:spPr>
          <a:xfrm rot="1682825">
            <a:off x="8250403" y="2530992"/>
            <a:ext cx="490840" cy="276999"/>
          </a:xfrm>
          <a:prstGeom prst="rect">
            <a:avLst/>
          </a:prstGeom>
          <a:noFill/>
        </p:spPr>
        <p:txBody>
          <a:bodyPr wrap="none" rtlCol="0">
            <a:spAutoFit/>
          </a:bodyPr>
          <a:lstStyle/>
          <a:p>
            <a:r>
              <a:rPr lang="en-GB" sz="1200" dirty="0"/>
              <a:t>CH0</a:t>
            </a:r>
            <a:endParaRPr lang="en-SE" sz="1200" dirty="0"/>
          </a:p>
        </p:txBody>
      </p:sp>
      <p:sp>
        <p:nvSpPr>
          <p:cNvPr id="3" name="Speech Bubble: Oval 2">
            <a:extLst>
              <a:ext uri="{FF2B5EF4-FFF2-40B4-BE49-F238E27FC236}">
                <a16:creationId xmlns:a16="http://schemas.microsoft.com/office/drawing/2014/main" id="{B630B0A0-1B03-4240-8334-F2798FDBBE21}"/>
              </a:ext>
            </a:extLst>
          </p:cNvPr>
          <p:cNvSpPr/>
          <p:nvPr/>
        </p:nvSpPr>
        <p:spPr>
          <a:xfrm>
            <a:off x="1675412" y="213987"/>
            <a:ext cx="2089198" cy="1250234"/>
          </a:xfrm>
          <a:prstGeom prst="wedgeEllipseCallout">
            <a:avLst>
              <a:gd name="adj1" fmla="val 36394"/>
              <a:gd name="adj2" fmla="val 89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8" name="Speech Bubble: Oval 37">
            <a:extLst>
              <a:ext uri="{FF2B5EF4-FFF2-40B4-BE49-F238E27FC236}">
                <a16:creationId xmlns:a16="http://schemas.microsoft.com/office/drawing/2014/main" id="{372AF5B2-6099-4976-BE24-1BCF34A6BE74}"/>
              </a:ext>
            </a:extLst>
          </p:cNvPr>
          <p:cNvSpPr/>
          <p:nvPr/>
        </p:nvSpPr>
        <p:spPr>
          <a:xfrm>
            <a:off x="100086" y="2221561"/>
            <a:ext cx="2089198" cy="1250234"/>
          </a:xfrm>
          <a:prstGeom prst="wedgeEllipseCallout">
            <a:avLst>
              <a:gd name="adj1" fmla="val 63134"/>
              <a:gd name="adj2" fmla="val 957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1" name="Speech Bubble: Oval 40">
            <a:extLst>
              <a:ext uri="{FF2B5EF4-FFF2-40B4-BE49-F238E27FC236}">
                <a16:creationId xmlns:a16="http://schemas.microsoft.com/office/drawing/2014/main" id="{4DE9D60F-B6E9-4DC8-A229-C588E5FBE215}"/>
              </a:ext>
            </a:extLst>
          </p:cNvPr>
          <p:cNvSpPr/>
          <p:nvPr/>
        </p:nvSpPr>
        <p:spPr>
          <a:xfrm>
            <a:off x="36482" y="3883741"/>
            <a:ext cx="2089198" cy="1250234"/>
          </a:xfrm>
          <a:prstGeom prst="wedgeEllipseCallout">
            <a:avLst>
              <a:gd name="adj1" fmla="val 66017"/>
              <a:gd name="adj2" fmla="val 529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3" name="Speech Bubble: Oval 42">
            <a:extLst>
              <a:ext uri="{FF2B5EF4-FFF2-40B4-BE49-F238E27FC236}">
                <a16:creationId xmlns:a16="http://schemas.microsoft.com/office/drawing/2014/main" id="{65FA0B55-BB1C-40E0-9473-0DFD513C454A}"/>
              </a:ext>
            </a:extLst>
          </p:cNvPr>
          <p:cNvSpPr/>
          <p:nvPr/>
        </p:nvSpPr>
        <p:spPr>
          <a:xfrm>
            <a:off x="7459835" y="97435"/>
            <a:ext cx="2089198" cy="1250234"/>
          </a:xfrm>
          <a:prstGeom prst="wedgeEllipseCallout">
            <a:avLst>
              <a:gd name="adj1" fmla="val -3040"/>
              <a:gd name="adj2" fmla="val 1343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4" name="TextBox 43">
            <a:extLst>
              <a:ext uri="{FF2B5EF4-FFF2-40B4-BE49-F238E27FC236}">
                <a16:creationId xmlns:a16="http://schemas.microsoft.com/office/drawing/2014/main" id="{63B47BE7-0150-458C-9433-116BEF0C257C}"/>
              </a:ext>
            </a:extLst>
          </p:cNvPr>
          <p:cNvSpPr txBox="1"/>
          <p:nvPr/>
        </p:nvSpPr>
        <p:spPr>
          <a:xfrm>
            <a:off x="236929" y="2495162"/>
            <a:ext cx="1847343" cy="954107"/>
          </a:xfrm>
          <a:prstGeom prst="rect">
            <a:avLst/>
          </a:prstGeom>
          <a:noFill/>
        </p:spPr>
        <p:txBody>
          <a:bodyPr wrap="square" rtlCol="0">
            <a:spAutoFit/>
          </a:bodyPr>
          <a:lstStyle/>
          <a:p>
            <a:r>
              <a:rPr lang="en-GB" sz="1400" dirty="0">
                <a:latin typeface="Lato" panose="020F0502020204030203" pitchFamily="34" charset="0"/>
              </a:rPr>
              <a:t>2- Make the relevant fields in the records symbolic</a:t>
            </a:r>
            <a:endParaRPr lang="en-SE" sz="1400" dirty="0">
              <a:latin typeface="Lato" panose="020F0502020204030203" pitchFamily="34" charset="0"/>
            </a:endParaRPr>
          </a:p>
          <a:p>
            <a:r>
              <a:rPr lang="en-GB" sz="1400" dirty="0">
                <a:latin typeface="Lato" panose="020F0502020204030203" pitchFamily="34" charset="0"/>
              </a:rPr>
              <a:t> </a:t>
            </a:r>
            <a:endParaRPr lang="en-SE" sz="1400" dirty="0">
              <a:latin typeface="Lato" panose="020F0502020204030203" pitchFamily="34" charset="0"/>
            </a:endParaRPr>
          </a:p>
        </p:txBody>
      </p:sp>
      <p:sp>
        <p:nvSpPr>
          <p:cNvPr id="46" name="TextBox 45">
            <a:extLst>
              <a:ext uri="{FF2B5EF4-FFF2-40B4-BE49-F238E27FC236}">
                <a16:creationId xmlns:a16="http://schemas.microsoft.com/office/drawing/2014/main" id="{A5575229-15E5-47B3-BA02-9EFD698D93BD}"/>
              </a:ext>
            </a:extLst>
          </p:cNvPr>
          <p:cNvSpPr txBox="1"/>
          <p:nvPr/>
        </p:nvSpPr>
        <p:spPr>
          <a:xfrm>
            <a:off x="93984" y="4248052"/>
            <a:ext cx="2096834" cy="738664"/>
          </a:xfrm>
          <a:prstGeom prst="rect">
            <a:avLst/>
          </a:prstGeom>
          <a:noFill/>
        </p:spPr>
        <p:txBody>
          <a:bodyPr wrap="square" rtlCol="0">
            <a:spAutoFit/>
          </a:bodyPr>
          <a:lstStyle/>
          <a:p>
            <a:r>
              <a:rPr lang="en-GB" sz="1400" dirty="0">
                <a:latin typeface="Lato" panose="020F0502020204030203" pitchFamily="34" charset="0"/>
              </a:rPr>
              <a:t>3 - Assume the negation of the requirement</a:t>
            </a:r>
            <a:endParaRPr lang="en-SE" sz="1400" dirty="0">
              <a:latin typeface="Lato" panose="020F0502020204030203" pitchFamily="34" charset="0"/>
            </a:endParaRPr>
          </a:p>
          <a:p>
            <a:endParaRPr lang="en-SE" sz="1400" dirty="0">
              <a:latin typeface="Lato" panose="020F0502020204030203" pitchFamily="34" charset="0"/>
            </a:endParaRPr>
          </a:p>
        </p:txBody>
      </p:sp>
      <p:sp>
        <p:nvSpPr>
          <p:cNvPr id="48" name="TextBox 47">
            <a:extLst>
              <a:ext uri="{FF2B5EF4-FFF2-40B4-BE49-F238E27FC236}">
                <a16:creationId xmlns:a16="http://schemas.microsoft.com/office/drawing/2014/main" id="{A549B8E4-0221-411E-A4B9-3FB2D00EB49D}"/>
              </a:ext>
            </a:extLst>
          </p:cNvPr>
          <p:cNvSpPr txBox="1"/>
          <p:nvPr/>
        </p:nvSpPr>
        <p:spPr>
          <a:xfrm>
            <a:off x="7574097" y="415903"/>
            <a:ext cx="1974936" cy="738664"/>
          </a:xfrm>
          <a:prstGeom prst="rect">
            <a:avLst/>
          </a:prstGeom>
          <a:noFill/>
        </p:spPr>
        <p:txBody>
          <a:bodyPr wrap="square" rtlCol="0">
            <a:spAutoFit/>
          </a:bodyPr>
          <a:lstStyle/>
          <a:p>
            <a:r>
              <a:rPr lang="en-GB" sz="1400" dirty="0">
                <a:latin typeface="Lato" panose="020F0502020204030203" pitchFamily="34" charset="0"/>
              </a:rPr>
              <a:t>4 - Feed the records to the side we are testing</a:t>
            </a:r>
            <a:endParaRPr lang="en-SE" sz="1400" dirty="0">
              <a:latin typeface="Lato" panose="020F0502020204030203" pitchFamily="34" charset="0"/>
            </a:endParaRPr>
          </a:p>
          <a:p>
            <a:endParaRPr lang="en-SE" sz="1400" dirty="0">
              <a:latin typeface="Lato" panose="020F0502020204030203" pitchFamily="34"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7B4992-6388-4C1A-8F8D-995C144E6B5D}"/>
                  </a:ext>
                </a:extLst>
              </p:cNvPr>
              <p:cNvSpPr txBox="1"/>
              <p:nvPr/>
            </p:nvSpPr>
            <p:spPr>
              <a:xfrm>
                <a:off x="2583102" y="5066475"/>
                <a:ext cx="5271128" cy="646331"/>
              </a:xfrm>
              <a:prstGeom prst="rect">
                <a:avLst/>
              </a:prstGeom>
              <a:noFill/>
            </p:spPr>
            <p:txBody>
              <a:bodyPr wrap="square" lIns="0" tIns="0" rIns="0" bIns="0" rtlCol="0">
                <a:spAutoFit/>
              </a:bodyPr>
              <a:lstStyle/>
              <a:p>
                <a:pPr algn="just"/>
                <a14:m>
                  <m:oMath xmlns:m="http://schemas.openxmlformats.org/officeDocument/2006/math">
                    <m:r>
                      <a:rPr lang="en-GB" sz="1400" i="1" dirty="0" smtClean="0">
                        <a:latin typeface="Cambria Math" panose="02040503050406030204" pitchFamily="18" charset="0"/>
                      </a:rPr>
                      <m:t>𝑎𝑠𝑠𝑢𝑚𝑒</m:t>
                    </m:r>
                  </m:oMath>
                </a14:m>
                <a:r>
                  <a:rPr lang="en-GB" sz="1400" dirty="0"/>
                  <a:t> (</a:t>
                </a:r>
                <a:r>
                  <a:rPr lang="en-GB" sz="1400" dirty="0">
                    <a:solidFill>
                      <a:srgbClr val="FF0000"/>
                    </a:solidFill>
                  </a:rPr>
                  <a:t>!</a:t>
                </a:r>
                <a:r>
                  <a:rPr lang="en-GB" sz="1400" dirty="0"/>
                  <a:t>(</a:t>
                </a:r>
                <a14:m>
                  <m:oMath xmlns:m="http://schemas.openxmlformats.org/officeDocument/2006/math">
                    <m:r>
                      <a:rPr lang="en-GB" sz="1400" i="1" dirty="0" smtClean="0">
                        <a:latin typeface="Cambria Math" panose="02040503050406030204" pitchFamily="18" charset="0"/>
                      </a:rPr>
                      <m:t>𝐶𝐻</m:t>
                    </m:r>
                    <m:r>
                      <a:rPr lang="en-GB" sz="1400" i="1" dirty="0" smtClean="0">
                        <a:latin typeface="Cambria Math" panose="02040503050406030204" pitchFamily="18" charset="0"/>
                      </a:rPr>
                      <m:t>2.</m:t>
                    </m:r>
                    <m:r>
                      <a:rPr lang="en-GB" sz="1400" i="1" dirty="0" smtClean="0">
                        <a:latin typeface="Cambria Math" panose="02040503050406030204" pitchFamily="18" charset="0"/>
                      </a:rPr>
                      <m:t>𝑠𝑒𝑞𝑢𝑒𝑛𝑐𝑒</m:t>
                    </m:r>
                    <m:r>
                      <a:rPr lang="en-GB" sz="1400" i="1" dirty="0" smtClean="0">
                        <a:latin typeface="Cambria Math" panose="02040503050406030204" pitchFamily="18" charset="0"/>
                      </a:rPr>
                      <m:t>_</m:t>
                    </m:r>
                    <m:r>
                      <a:rPr lang="en-GB" sz="1400" i="1" dirty="0" smtClean="0">
                        <a:latin typeface="Cambria Math" panose="02040503050406030204" pitchFamily="18" charset="0"/>
                      </a:rPr>
                      <m:t>𝑛𝑢𝑚𝑏𝑒𝑟</m:t>
                    </m:r>
                    <m:r>
                      <a:rPr lang="en-GB" sz="1400" i="1" dirty="0" smtClean="0">
                        <a:latin typeface="Cambria Math" panose="02040503050406030204" pitchFamily="18" charset="0"/>
                      </a:rPr>
                      <m:t> != </m:t>
                    </m:r>
                    <m:r>
                      <a:rPr lang="en-GB" sz="1400" i="1" dirty="0" err="1" smtClean="0">
                        <a:latin typeface="Cambria Math" panose="02040503050406030204" pitchFamily="18" charset="0"/>
                      </a:rPr>
                      <m:t>𝐶𝐾𝐸</m:t>
                    </m:r>
                    <m:r>
                      <a:rPr lang="en-GB" sz="1400" i="1" dirty="0" err="1" smtClean="0">
                        <a:latin typeface="Cambria Math" panose="02040503050406030204" pitchFamily="18" charset="0"/>
                      </a:rPr>
                      <m:t>.</m:t>
                    </m:r>
                    <m:r>
                      <a:rPr lang="en-GB" sz="1400" i="1" dirty="0" err="1" smtClean="0">
                        <a:latin typeface="Cambria Math" panose="02040503050406030204" pitchFamily="18" charset="0"/>
                      </a:rPr>
                      <m:t>𝑠𝑒𝑞𝑢𝑒𝑛𝑐𝑒</m:t>
                    </m:r>
                    <m:r>
                      <a:rPr lang="en-GB" sz="1400" i="1" dirty="0" err="1" smtClean="0">
                        <a:latin typeface="Cambria Math" panose="02040503050406030204" pitchFamily="18" charset="0"/>
                      </a:rPr>
                      <m:t>_</m:t>
                    </m:r>
                    <m:r>
                      <a:rPr lang="en-GB" sz="1400" i="1" dirty="0" err="1" smtClean="0">
                        <a:latin typeface="Cambria Math" panose="02040503050406030204" pitchFamily="18" charset="0"/>
                      </a:rPr>
                      <m:t>𝑛𝑢𝑚𝑏𝑒𝑟</m:t>
                    </m:r>
                    <m:r>
                      <a:rPr lang="en-GB" sz="1400" i="1" dirty="0" smtClean="0">
                        <a:latin typeface="Cambria Math" panose="02040503050406030204" pitchFamily="18" charset="0"/>
                      </a:rPr>
                      <m:t> &amp;</m:t>
                    </m:r>
                  </m:oMath>
                </a14:m>
                <a:endParaRPr lang="en-GB" sz="1400" i="1" dirty="0">
                  <a:latin typeface="Lato" panose="020F0502020204030203" pitchFamily="34" charset="0"/>
                </a:endParaRPr>
              </a:p>
              <a:p>
                <a:pPr algn="just"/>
                <a:r>
                  <a:rPr lang="en-GB" sz="1400" dirty="0"/>
                  <a:t>                </a:t>
                </a:r>
                <a14:m>
                  <m:oMath xmlns:m="http://schemas.openxmlformats.org/officeDocument/2006/math">
                    <m:r>
                      <a:rPr lang="en-GB" sz="1400" i="1" dirty="0" smtClean="0">
                        <a:latin typeface="Cambria Math" panose="02040503050406030204" pitchFamily="18" charset="0"/>
                      </a:rPr>
                      <m:t>𝐶𝐻</m:t>
                    </m:r>
                    <m:r>
                      <a:rPr lang="en-GB" sz="1400" i="1" dirty="0" smtClean="0">
                        <a:latin typeface="Cambria Math" panose="02040503050406030204" pitchFamily="18" charset="0"/>
                      </a:rPr>
                      <m:t>2.</m:t>
                    </m:r>
                    <m:r>
                      <a:rPr lang="en-GB" sz="1400" i="1" dirty="0" smtClean="0">
                        <a:latin typeface="Cambria Math" panose="02040503050406030204" pitchFamily="18" charset="0"/>
                      </a:rPr>
                      <m:t>𝑠𝑒𝑞𝑢𝑒𝑛𝑐𝑒</m:t>
                    </m:r>
                    <m:r>
                      <a:rPr lang="en-GB" sz="1400" i="1" dirty="0" smtClean="0">
                        <a:latin typeface="Cambria Math" panose="02040503050406030204" pitchFamily="18" charset="0"/>
                      </a:rPr>
                      <m:t>_</m:t>
                    </m:r>
                    <m:r>
                      <a:rPr lang="en-GB" sz="1400" i="1" dirty="0" smtClean="0">
                        <a:latin typeface="Cambria Math" panose="02040503050406030204" pitchFamily="18" charset="0"/>
                      </a:rPr>
                      <m:t>𝑛𝑢𝑚𝑏𝑒𝑟</m:t>
                    </m:r>
                    <m:r>
                      <a:rPr lang="en-GB" sz="1400" i="1" dirty="0" smtClean="0">
                        <a:latin typeface="Cambria Math" panose="02040503050406030204" pitchFamily="18" charset="0"/>
                      </a:rPr>
                      <m:t>  != </m:t>
                    </m:r>
                    <m:r>
                      <a:rPr lang="en-GB" sz="1400" i="1" dirty="0" err="1" smtClean="0">
                        <a:latin typeface="Cambria Math" panose="02040503050406030204" pitchFamily="18" charset="0"/>
                      </a:rPr>
                      <m:t>𝐶𝐶𝑆</m:t>
                    </m:r>
                    <m:r>
                      <a:rPr lang="en-GB" sz="1400" i="1" dirty="0" err="1" smtClean="0">
                        <a:latin typeface="Cambria Math" panose="02040503050406030204" pitchFamily="18" charset="0"/>
                      </a:rPr>
                      <m:t>.</m:t>
                    </m:r>
                    <m:r>
                      <a:rPr lang="en-GB" sz="1400" i="1" dirty="0" err="1" smtClean="0">
                        <a:latin typeface="Cambria Math" panose="02040503050406030204" pitchFamily="18" charset="0"/>
                      </a:rPr>
                      <m:t>𝑠𝑒𝑞𝑢𝑒𝑛𝑐𝑒</m:t>
                    </m:r>
                    <m:r>
                      <a:rPr lang="en-GB" sz="1400" i="1" dirty="0" err="1" smtClean="0">
                        <a:latin typeface="Cambria Math" panose="02040503050406030204" pitchFamily="18" charset="0"/>
                      </a:rPr>
                      <m:t>_</m:t>
                    </m:r>
                    <m:r>
                      <a:rPr lang="en-GB" sz="1400" i="1" dirty="0" err="1" smtClean="0">
                        <a:latin typeface="Cambria Math" panose="02040503050406030204" pitchFamily="18" charset="0"/>
                      </a:rPr>
                      <m:t>𝑛𝑢𝑚𝑏𝑒𝑟</m:t>
                    </m:r>
                    <m:r>
                      <a:rPr lang="en-GB" sz="1400" i="1" dirty="0" smtClean="0">
                        <a:latin typeface="Cambria Math" panose="02040503050406030204" pitchFamily="18" charset="0"/>
                      </a:rPr>
                      <m:t> &amp;</m:t>
                    </m:r>
                  </m:oMath>
                </a14:m>
                <a:endParaRPr lang="en-GB" sz="1400" i="1" dirty="0">
                  <a:latin typeface="Lato" panose="020F0502020204030203" pitchFamily="34" charset="0"/>
                </a:endParaRPr>
              </a:p>
              <a:p>
                <a:pPr algn="just"/>
                <a:r>
                  <a:rPr lang="en-GB" sz="1400" dirty="0"/>
                  <a:t>                </a:t>
                </a:r>
                <a14:m>
                  <m:oMath xmlns:m="http://schemas.openxmlformats.org/officeDocument/2006/math">
                    <m:r>
                      <a:rPr lang="en-GB" sz="1400" i="1" dirty="0" smtClean="0">
                        <a:latin typeface="Cambria Math" panose="02040503050406030204" pitchFamily="18" charset="0"/>
                      </a:rPr>
                      <m:t>𝐶𝐾𝐸</m:t>
                    </m:r>
                    <m:r>
                      <a:rPr lang="en-GB" sz="1400" i="1" dirty="0" smtClean="0">
                        <a:latin typeface="Cambria Math" panose="02040503050406030204" pitchFamily="18" charset="0"/>
                      </a:rPr>
                      <m:t>.</m:t>
                    </m:r>
                    <m:r>
                      <a:rPr lang="en-GB" sz="1400" i="1" dirty="0" smtClean="0">
                        <a:latin typeface="Cambria Math" panose="02040503050406030204" pitchFamily="18" charset="0"/>
                      </a:rPr>
                      <m:t>𝑠𝑒𝑞𝑢𝑒𝑛𝑐𝑒</m:t>
                    </m:r>
                    <m:r>
                      <a:rPr lang="en-GB" sz="1400" b="0" i="1" dirty="0" smtClean="0">
                        <a:latin typeface="Cambria Math" panose="02040503050406030204" pitchFamily="18" charset="0"/>
                      </a:rPr>
                      <m:t>_</m:t>
                    </m:r>
                    <m:r>
                      <a:rPr lang="en-GB" sz="1400" b="0" i="1" dirty="0" smtClean="0">
                        <a:latin typeface="Cambria Math" panose="02040503050406030204" pitchFamily="18" charset="0"/>
                      </a:rPr>
                      <m:t>𝑛𝑢𝑚𝑏𝑒𝑟</m:t>
                    </m:r>
                    <m:r>
                      <a:rPr lang="en-GB" sz="1400" b="0" i="1" dirty="0" smtClean="0">
                        <a:latin typeface="Cambria Math" panose="02040503050406030204" pitchFamily="18" charset="0"/>
                      </a:rPr>
                      <m:t>  !=</m:t>
                    </m:r>
                    <m:r>
                      <a:rPr lang="en-GB" sz="1400" i="1" dirty="0" err="1" smtClean="0">
                        <a:latin typeface="Cambria Math" panose="02040503050406030204" pitchFamily="18" charset="0"/>
                      </a:rPr>
                      <m:t>𝐶𝐶𝑆</m:t>
                    </m:r>
                    <m:r>
                      <a:rPr lang="en-GB" sz="1400" i="1" dirty="0" err="1" smtClean="0">
                        <a:latin typeface="Cambria Math" panose="02040503050406030204" pitchFamily="18" charset="0"/>
                      </a:rPr>
                      <m:t>.</m:t>
                    </m:r>
                    <m:r>
                      <a:rPr lang="en-GB" sz="1400" i="1" dirty="0" err="1" smtClean="0">
                        <a:latin typeface="Cambria Math" panose="02040503050406030204" pitchFamily="18" charset="0"/>
                      </a:rPr>
                      <m:t>𝑠𝑒𝑞𝑢𝑒𝑛𝑐𝑒</m:t>
                    </m:r>
                    <m:r>
                      <a:rPr lang="en-GB" sz="1400" i="1" dirty="0" err="1" smtClean="0">
                        <a:latin typeface="Cambria Math" panose="02040503050406030204" pitchFamily="18" charset="0"/>
                      </a:rPr>
                      <m:t>_</m:t>
                    </m:r>
                    <m:r>
                      <a:rPr lang="en-GB" sz="1400" i="1" dirty="0" err="1" smtClean="0">
                        <a:latin typeface="Cambria Math" panose="02040503050406030204" pitchFamily="18" charset="0"/>
                      </a:rPr>
                      <m:t>𝑛𝑢𝑚𝑏𝑒𝑟</m:t>
                    </m:r>
                  </m:oMath>
                </a14:m>
                <a:r>
                  <a:rPr lang="en-GB" sz="1400" i="1" dirty="0">
                    <a:latin typeface="Lato" panose="020F0502020204030203" pitchFamily="34" charset="0"/>
                  </a:rPr>
                  <a:t>))</a:t>
                </a:r>
              </a:p>
            </p:txBody>
          </p:sp>
        </mc:Choice>
        <mc:Fallback xmlns="">
          <p:sp>
            <p:nvSpPr>
              <p:cNvPr id="45" name="TextBox 44">
                <a:extLst>
                  <a:ext uri="{FF2B5EF4-FFF2-40B4-BE49-F238E27FC236}">
                    <a16:creationId xmlns:a16="http://schemas.microsoft.com/office/drawing/2014/main" id="{167B4992-6388-4C1A-8F8D-995C144E6B5D}"/>
                  </a:ext>
                </a:extLst>
              </p:cNvPr>
              <p:cNvSpPr txBox="1">
                <a:spLocks noRot="1" noChangeAspect="1" noMove="1" noResize="1" noEditPoints="1" noAdjustHandles="1" noChangeArrowheads="1" noChangeShapeType="1" noTextEdit="1"/>
              </p:cNvSpPr>
              <p:nvPr/>
            </p:nvSpPr>
            <p:spPr>
              <a:xfrm>
                <a:off x="2583102" y="5066475"/>
                <a:ext cx="5271128" cy="646331"/>
              </a:xfrm>
              <a:prstGeom prst="rect">
                <a:avLst/>
              </a:prstGeom>
              <a:blipFill>
                <a:blip r:embed="rId6"/>
                <a:stretch>
                  <a:fillRect l="-926" t="-8491" b="-15094"/>
                </a:stretch>
              </a:blipFill>
            </p:spPr>
            <p:txBody>
              <a:bodyPr/>
              <a:lstStyle/>
              <a:p>
                <a:r>
                  <a:rPr lang="en-SE">
                    <a:noFill/>
                  </a:rPr>
                  <a:t> </a:t>
                </a:r>
              </a:p>
            </p:txBody>
          </p:sp>
        </mc:Fallback>
      </mc:AlternateContent>
      <p:sp>
        <p:nvSpPr>
          <p:cNvPr id="16" name="Rectangle: Rounded Corners 15">
            <a:extLst>
              <a:ext uri="{FF2B5EF4-FFF2-40B4-BE49-F238E27FC236}">
                <a16:creationId xmlns:a16="http://schemas.microsoft.com/office/drawing/2014/main" id="{13DBE706-48A2-4B0C-A4C2-AFE52F7C8484}"/>
              </a:ext>
            </a:extLst>
          </p:cNvPr>
          <p:cNvSpPr/>
          <p:nvPr/>
        </p:nvSpPr>
        <p:spPr>
          <a:xfrm>
            <a:off x="2528476" y="3668495"/>
            <a:ext cx="5315785" cy="22569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2556F155-1EAA-4C51-A529-8848CC4CD1CF}"/>
              </a:ext>
            </a:extLst>
          </p:cNvPr>
          <p:cNvSpPr txBox="1"/>
          <p:nvPr/>
        </p:nvSpPr>
        <p:spPr>
          <a:xfrm>
            <a:off x="4347835" y="3329883"/>
            <a:ext cx="1677062" cy="369332"/>
          </a:xfrm>
          <a:prstGeom prst="rect">
            <a:avLst/>
          </a:prstGeom>
          <a:noFill/>
        </p:spPr>
        <p:txBody>
          <a:bodyPr wrap="none" rtlCol="0">
            <a:spAutoFit/>
          </a:bodyPr>
          <a:lstStyle/>
          <a:p>
            <a:r>
              <a:rPr lang="en-GB" dirty="0">
                <a:latin typeface="Lato Black" panose="020F0A02020204030203" pitchFamily="34" charset="0"/>
              </a:rPr>
              <a:t>Shared library</a:t>
            </a:r>
            <a:endParaRPr lang="en-SE" dirty="0">
              <a:latin typeface="Lato Black" panose="020F0A02020204030203" pitchFamily="34" charset="0"/>
            </a:endParaRPr>
          </a:p>
        </p:txBody>
      </p:sp>
    </p:spTree>
    <p:extLst>
      <p:ext uri="{BB962C8B-B14F-4D97-AF65-F5344CB8AC3E}">
        <p14:creationId xmlns:p14="http://schemas.microsoft.com/office/powerpoint/2010/main" val="13664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3" grpId="0"/>
      <p:bldP spid="15" grpId="0"/>
      <p:bldP spid="22" grpId="0" animBg="1"/>
      <p:bldP spid="25" grpId="0"/>
      <p:bldP spid="26" grpId="0"/>
      <p:bldP spid="28" grpId="0"/>
      <p:bldP spid="31" grpId="0"/>
      <p:bldP spid="33" grpId="0"/>
      <p:bldP spid="40" grpId="0"/>
      <p:bldP spid="3" grpId="0" animBg="1"/>
      <p:bldP spid="38" grpId="0" animBg="1"/>
      <p:bldP spid="41" grpId="0" animBg="1"/>
      <p:bldP spid="43" grpId="0" animBg="1"/>
      <p:bldP spid="44" grpId="0"/>
      <p:bldP spid="46" grpId="0"/>
      <p:bldP spid="48"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2CF8F1-7ED5-4D1B-81D7-38C3DFA85366}"/>
              </a:ext>
            </a:extLst>
          </p:cNvPr>
          <p:cNvPicPr>
            <a:picLocks noChangeAspect="1"/>
          </p:cNvPicPr>
          <p:nvPr/>
        </p:nvPicPr>
        <p:blipFill>
          <a:blip r:embed="rId3"/>
          <a:stretch>
            <a:fillRect/>
          </a:stretch>
        </p:blipFill>
        <p:spPr>
          <a:xfrm>
            <a:off x="1227164" y="3096672"/>
            <a:ext cx="8078100" cy="2045677"/>
          </a:xfrm>
          <a:prstGeom prst="rect">
            <a:avLst/>
          </a:prstGeom>
        </p:spPr>
      </p:pic>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Evaluation</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8853487" cy="1310734"/>
          </a:xfrm>
        </p:spPr>
        <p:txBody>
          <a:bodyPr>
            <a:normAutofit/>
          </a:bodyPr>
          <a:lstStyle/>
          <a:p>
            <a:r>
              <a:rPr lang="en-GB" sz="2200" dirty="0">
                <a:latin typeface="Lato" panose="020F0502020204030203" pitchFamily="34" charset="0"/>
              </a:rPr>
              <a:t>We tested 4 DTLS libraries against 16 requirements: </a:t>
            </a:r>
          </a:p>
          <a:p>
            <a:pPr lvl="1"/>
            <a:r>
              <a:rPr lang="en-GB" sz="2000" dirty="0">
                <a:solidFill>
                  <a:srgbClr val="FF0000">
                    <a:alpha val="70000"/>
                  </a:srgbClr>
                </a:solidFill>
                <a:latin typeface="Lato" panose="020F0502020204030203" pitchFamily="34" charset="0"/>
              </a:rPr>
              <a:t>36</a:t>
            </a:r>
            <a:r>
              <a:rPr lang="en-GB" sz="2000" dirty="0">
                <a:latin typeface="Lato" panose="020F0502020204030203" pitchFamily="34" charset="0"/>
              </a:rPr>
              <a:t> unique bugs </a:t>
            </a:r>
          </a:p>
          <a:p>
            <a:pPr lvl="1"/>
            <a:r>
              <a:rPr lang="en-GB" sz="2000" dirty="0">
                <a:solidFill>
                  <a:srgbClr val="FF0000"/>
                </a:solidFill>
                <a:latin typeface="Lato" panose="020F0502020204030203" pitchFamily="34" charset="0"/>
              </a:rPr>
              <a:t>7</a:t>
            </a:r>
            <a:r>
              <a:rPr lang="en-GB" sz="2000" dirty="0">
                <a:latin typeface="Lato" panose="020F0502020204030203" pitchFamily="34" charset="0"/>
              </a:rPr>
              <a:t> vulnerabilities of which </a:t>
            </a:r>
            <a:r>
              <a:rPr lang="en-GB" sz="2000" dirty="0">
                <a:solidFill>
                  <a:srgbClr val="FF0000"/>
                </a:solidFill>
                <a:latin typeface="Lato" panose="020F0502020204030203" pitchFamily="34" charset="0"/>
              </a:rPr>
              <a:t>6</a:t>
            </a:r>
            <a:r>
              <a:rPr lang="en-GB" sz="2000" dirty="0">
                <a:latin typeface="Lato" panose="020F0502020204030203" pitchFamily="34" charset="0"/>
              </a:rPr>
              <a:t> are new</a:t>
            </a:r>
          </a:p>
        </p:txBody>
      </p:sp>
      <p:sp>
        <p:nvSpPr>
          <p:cNvPr id="3" name="Rectangle: Rounded Corners 2">
            <a:extLst>
              <a:ext uri="{FF2B5EF4-FFF2-40B4-BE49-F238E27FC236}">
                <a16:creationId xmlns:a16="http://schemas.microsoft.com/office/drawing/2014/main" id="{A070DCC3-A6E8-4A6A-BCD0-03949FEABA56}"/>
              </a:ext>
            </a:extLst>
          </p:cNvPr>
          <p:cNvSpPr/>
          <p:nvPr/>
        </p:nvSpPr>
        <p:spPr>
          <a:xfrm>
            <a:off x="1324708" y="4154679"/>
            <a:ext cx="7807570" cy="2672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188202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err="1">
                <a:latin typeface="Lato Black" panose="020F0A02020204030203" pitchFamily="34" charset="0"/>
              </a:rPr>
              <a:t>TinyDTLS</a:t>
            </a:r>
            <a:r>
              <a:rPr lang="en-GB" sz="3200" dirty="0">
                <a:latin typeface="Lato Black" panose="020F0A02020204030203" pitchFamily="34" charset="0"/>
              </a:rPr>
              <a:t> Reassembly Bug</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7" y="1785939"/>
            <a:ext cx="11035690" cy="4307212"/>
          </a:xfrm>
        </p:spPr>
        <p:txBody>
          <a:bodyPr>
            <a:normAutofit/>
          </a:bodyPr>
          <a:lstStyle/>
          <a:p>
            <a:r>
              <a:rPr lang="en-GB" sz="2200" dirty="0">
                <a:latin typeface="Lato" panose="020F0502020204030203" pitchFamily="34" charset="0"/>
              </a:rPr>
              <a:t>The DTLS 1.2 RFC specifies:</a:t>
            </a:r>
          </a:p>
          <a:p>
            <a:endParaRPr lang="en-GB" sz="2200" dirty="0">
              <a:latin typeface="Lato" panose="020F0502020204030203" pitchFamily="34" charset="0"/>
            </a:endParaRPr>
          </a:p>
          <a:p>
            <a:endParaRPr lang="en-GB" sz="2200" dirty="0">
              <a:latin typeface="Lato" panose="020F0502020204030203" pitchFamily="34" charset="0"/>
            </a:endParaRPr>
          </a:p>
          <a:p>
            <a:pPr marL="457200" lvl="1" indent="0">
              <a:buNone/>
            </a:pPr>
            <a:endParaRPr lang="en-GB" sz="1800" dirty="0"/>
          </a:p>
          <a:p>
            <a:pPr algn="ctr"/>
            <a:endParaRPr lang="en-GB" sz="2000" dirty="0"/>
          </a:p>
          <a:p>
            <a:endParaRPr lang="en-GB" sz="2000" dirty="0">
              <a:latin typeface="Lato" panose="020F0502020204030203" pitchFamily="34" charset="0"/>
            </a:endParaRPr>
          </a:p>
          <a:p>
            <a:r>
              <a:rPr lang="en-GB" sz="2200" dirty="0">
                <a:latin typeface="Lato" panose="020F0502020204030203" pitchFamily="34" charset="0"/>
              </a:rPr>
              <a:t>Memory over-read when client/server reassemble a fragmented message</a:t>
            </a:r>
          </a:p>
          <a:p>
            <a:pPr lvl="1"/>
            <a:r>
              <a:rPr lang="en-GB" sz="2000" dirty="0">
                <a:latin typeface="Lato" panose="020F0502020204030203" pitchFamily="34" charset="0"/>
              </a:rPr>
              <a:t>Occurs if the fragment length field is greater than the size of the actual fragment</a:t>
            </a:r>
          </a:p>
          <a:p>
            <a:pPr lvl="1"/>
            <a:endParaRPr lang="en-GB" sz="1800" dirty="0"/>
          </a:p>
          <a:p>
            <a:pPr marL="457200" lvl="1" indent="0">
              <a:buNone/>
            </a:pPr>
            <a:endParaRPr lang="en-GB" sz="1800" dirty="0">
              <a:solidFill>
                <a:schemeClr val="tx1"/>
              </a:solidFill>
            </a:endParaRPr>
          </a:p>
          <a:p>
            <a:r>
              <a:rPr lang="en-GB" sz="2200" dirty="0">
                <a:solidFill>
                  <a:srgbClr val="FF0000">
                    <a:alpha val="70000"/>
                  </a:srgbClr>
                </a:solidFill>
                <a:latin typeface="Lato" panose="020F0502020204030203" pitchFamily="34" charset="0"/>
              </a:rPr>
              <a:t>Three</a:t>
            </a:r>
            <a:r>
              <a:rPr lang="en-GB" sz="2200" dirty="0">
                <a:latin typeface="Lato" panose="020F0502020204030203" pitchFamily="34" charset="0"/>
              </a:rPr>
              <a:t> pull request attempts before the bug was fixed</a:t>
            </a:r>
          </a:p>
        </p:txBody>
      </p:sp>
      <p:sp>
        <p:nvSpPr>
          <p:cNvPr id="4" name="Rectangle 1">
            <a:extLst>
              <a:ext uri="{FF2B5EF4-FFF2-40B4-BE49-F238E27FC236}">
                <a16:creationId xmlns:a16="http://schemas.microsoft.com/office/drawing/2014/main" id="{7376E562-6543-44D1-AE3F-75A945873447}"/>
              </a:ext>
            </a:extLst>
          </p:cNvPr>
          <p:cNvSpPr>
            <a:spLocks noChangeArrowheads="1"/>
          </p:cNvSpPr>
          <p:nvPr/>
        </p:nvSpPr>
        <p:spPr bwMode="auto">
          <a:xfrm>
            <a:off x="1855606" y="2773858"/>
            <a:ext cx="848414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SE" sz="2000" b="0" i="1" u="none" strike="noStrike" cap="none" normalizeH="0" baseline="0" dirty="0">
                <a:ln>
                  <a:noFill/>
                </a:ln>
                <a:effectLst/>
                <a:latin typeface="Montserrat Medium" pitchFamily="2" charset="0"/>
              </a:rPr>
              <a:t>“</a:t>
            </a:r>
            <a:r>
              <a:rPr lang="en-GB" sz="2000" i="1" dirty="0">
                <a:latin typeface="Montserrat Medium" pitchFamily="2" charset="0"/>
              </a:rPr>
              <a:t>When a DTLS implementation receives a handshake message fragment, it MUST buffer it until it has the entire message</a:t>
            </a:r>
            <a:r>
              <a:rPr kumimoji="0" lang="en-GB" altLang="en-SE" sz="2000" b="0" i="1" u="none" strike="noStrike" cap="none" normalizeH="0" baseline="0" dirty="0">
                <a:ln>
                  <a:noFill/>
                </a:ln>
                <a:effectLst/>
                <a:latin typeface="Montserrat Medium" pitchFamily="2" charset="0"/>
              </a:rPr>
              <a:t>”</a:t>
            </a:r>
            <a:endParaRPr kumimoji="0" lang="en-SE" altLang="en-SE" sz="2000" b="0" i="1" u="none" strike="noStrike" cap="none" normalizeH="0" baseline="0" dirty="0">
              <a:ln>
                <a:noFill/>
              </a:ln>
              <a:effectLst/>
              <a:latin typeface="Montserrat Medium" pitchFamily="2" charset="0"/>
            </a:endParaRPr>
          </a:p>
        </p:txBody>
      </p:sp>
    </p:spTree>
    <p:extLst>
      <p:ext uri="{BB962C8B-B14F-4D97-AF65-F5344CB8AC3E}">
        <p14:creationId xmlns:p14="http://schemas.microsoft.com/office/powerpoint/2010/main" val="8092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KLEE Experiences</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7" y="1785939"/>
            <a:ext cx="10244224" cy="4307212"/>
          </a:xfrm>
        </p:spPr>
        <p:txBody>
          <a:bodyPr>
            <a:normAutofit/>
          </a:bodyPr>
          <a:lstStyle/>
          <a:p>
            <a:r>
              <a:rPr lang="en-GB" sz="2200" dirty="0">
                <a:latin typeface="Lato" panose="020F0502020204030203" pitchFamily="34" charset="0"/>
              </a:rPr>
              <a:t>Protocol implementations define incoming/outgoing buffers sizes with respect to the Maximum Transmission Unit (MTU)</a:t>
            </a:r>
          </a:p>
          <a:p>
            <a:pPr lvl="1"/>
            <a:r>
              <a:rPr lang="en-GB" sz="1900" dirty="0">
                <a:latin typeface="Lato" panose="020F0502020204030203" pitchFamily="34" charset="0"/>
              </a:rPr>
              <a:t>Memory over-read/over-write bugs can be missed by KLEE</a:t>
            </a:r>
          </a:p>
          <a:p>
            <a:pPr lvl="1"/>
            <a:r>
              <a:rPr lang="en-GB" sz="1900" dirty="0">
                <a:solidFill>
                  <a:srgbClr val="008000"/>
                </a:solidFill>
                <a:latin typeface="Lato" panose="020F0502020204030203" pitchFamily="34" charset="0"/>
              </a:rPr>
              <a:t>Our solution</a:t>
            </a:r>
            <a:r>
              <a:rPr lang="en-GB" sz="1900" dirty="0">
                <a:latin typeface="Lato" panose="020F0502020204030203" pitchFamily="34" charset="0"/>
              </a:rPr>
              <a:t>: Allocate memory dynamically with respect to the size of the actual packets</a:t>
            </a:r>
          </a:p>
          <a:p>
            <a:endParaRPr lang="en-GB" sz="2200" dirty="0">
              <a:latin typeface="Lato" panose="020F0502020204030203" pitchFamily="34" charset="0"/>
            </a:endParaRPr>
          </a:p>
          <a:p>
            <a:pPr marL="0" indent="0">
              <a:buNone/>
            </a:pPr>
            <a:endParaRPr lang="en-GB" sz="2200" dirty="0">
              <a:latin typeface="Lato" panose="020F0502020204030203" pitchFamily="34" charset="0"/>
            </a:endParaRPr>
          </a:p>
          <a:p>
            <a:r>
              <a:rPr lang="en-GB" sz="2200" dirty="0">
                <a:latin typeface="Lato" panose="020F0502020204030203" pitchFamily="34" charset="0"/>
              </a:rPr>
              <a:t>Significant interpretation slowdown when functions in cryptographic libraries are executed</a:t>
            </a:r>
          </a:p>
          <a:p>
            <a:pPr lvl="1"/>
            <a:r>
              <a:rPr lang="en-GB" sz="1900" dirty="0">
                <a:latin typeface="Lato" panose="020F0502020204030203" pitchFamily="34" charset="0"/>
              </a:rPr>
              <a:t>Even in the absence of symbolic variables</a:t>
            </a:r>
          </a:p>
          <a:p>
            <a:pPr lvl="1"/>
            <a:r>
              <a:rPr lang="en-GB" sz="1900" dirty="0">
                <a:latin typeface="Lato" panose="020F0502020204030203" pitchFamily="34" charset="0"/>
              </a:rPr>
              <a:t>Provided a benchmark in issue </a:t>
            </a:r>
            <a:r>
              <a:rPr lang="en-GB" sz="1900" i="1" dirty="0">
                <a:latin typeface="Lato" panose="020F0502020204030203" pitchFamily="34" charset="0"/>
              </a:rPr>
              <a:t>#1255 </a:t>
            </a:r>
            <a:r>
              <a:rPr lang="en-GB" sz="1900" dirty="0">
                <a:latin typeface="Lato" panose="020F0502020204030203" pitchFamily="34" charset="0"/>
              </a:rPr>
              <a:t>(</a:t>
            </a:r>
            <a:r>
              <a:rPr lang="en-GB" sz="1900" dirty="0">
                <a:solidFill>
                  <a:srgbClr val="FF0000"/>
                </a:solidFill>
                <a:latin typeface="Lato" panose="020F0502020204030203" pitchFamily="34" charset="0"/>
              </a:rPr>
              <a:t>700% slowdown</a:t>
            </a:r>
            <a:r>
              <a:rPr lang="en-GB" sz="1900" dirty="0">
                <a:latin typeface="Lato" panose="020F0502020204030203" pitchFamily="34" charset="0"/>
              </a:rPr>
              <a:t>)</a:t>
            </a:r>
          </a:p>
          <a:p>
            <a:pPr lvl="1"/>
            <a:r>
              <a:rPr lang="en-GB" sz="1900" dirty="0">
                <a:solidFill>
                  <a:srgbClr val="008000"/>
                </a:solidFill>
                <a:latin typeface="Lato" panose="020F0502020204030203" pitchFamily="34" charset="0"/>
              </a:rPr>
              <a:t>(Partial) solution</a:t>
            </a:r>
            <a:r>
              <a:rPr lang="en-GB" sz="1900" dirty="0">
                <a:latin typeface="Lato" panose="020F0502020204030203" pitchFamily="34" charset="0"/>
              </a:rPr>
              <a:t>: Execute the functions as an external call</a:t>
            </a:r>
          </a:p>
          <a:p>
            <a:pPr marL="0" indent="0">
              <a:buNone/>
            </a:pPr>
            <a:endParaRPr lang="en-GB" sz="2200" dirty="0">
              <a:latin typeface="Lato" panose="020F0502020204030203" pitchFamily="34" charset="0"/>
            </a:endParaRPr>
          </a:p>
        </p:txBody>
      </p:sp>
    </p:spTree>
    <p:extLst>
      <p:ext uri="{BB962C8B-B14F-4D97-AF65-F5344CB8AC3E}">
        <p14:creationId xmlns:p14="http://schemas.microsoft.com/office/powerpoint/2010/main" val="10280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Conclusion</a:t>
            </a:r>
            <a:endParaRPr lang="en-GB" sz="2000" dirty="0">
              <a:latin typeface="Lato Black" panose="020F0A02020204030203" pitchFamily="34" charset="0"/>
            </a:endParaRPr>
          </a:p>
        </p:txBody>
      </p:sp>
      <p:pic>
        <p:nvPicPr>
          <p:cNvPr id="6" name="Content Placeholder 5">
            <a:extLst>
              <a:ext uri="{FF2B5EF4-FFF2-40B4-BE49-F238E27FC236}">
                <a16:creationId xmlns:a16="http://schemas.microsoft.com/office/drawing/2014/main" id="{42022F37-2C87-4B75-8573-703B91831D74}"/>
              </a:ext>
            </a:extLst>
          </p:cNvPr>
          <p:cNvPicPr>
            <a:picLocks noGrp="1" noChangeAspect="1"/>
          </p:cNvPicPr>
          <p:nvPr>
            <p:ph sz="quarter" idx="10"/>
          </p:nvPr>
        </p:nvPicPr>
        <p:blipFill>
          <a:blip r:embed="rId3"/>
          <a:srcRect/>
          <a:stretch/>
        </p:blipFill>
        <p:spPr>
          <a:xfrm>
            <a:off x="1150451" y="1906908"/>
            <a:ext cx="4658336" cy="2879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2C388DDA-60D8-4D44-8129-CAD0A4067EC4}"/>
              </a:ext>
            </a:extLst>
          </p:cNvPr>
          <p:cNvSpPr txBox="1"/>
          <p:nvPr/>
        </p:nvSpPr>
        <p:spPr>
          <a:xfrm>
            <a:off x="5345723" y="1785938"/>
            <a:ext cx="4346917" cy="2879847"/>
          </a:xfrm>
          <a:prstGeom prst="rect">
            <a:avLst/>
          </a:prstGeom>
          <a:noFill/>
        </p:spPr>
        <p:txBody>
          <a:bodyPr wrap="square" rtlCol="0">
            <a:spAutoFit/>
          </a:bodyPr>
          <a:lstStyle/>
          <a:p>
            <a:endParaRPr lang="en-SE" dirty="0"/>
          </a:p>
        </p:txBody>
      </p:sp>
      <p:pic>
        <p:nvPicPr>
          <p:cNvPr id="9" name="Content Placeholder 5">
            <a:extLst>
              <a:ext uri="{FF2B5EF4-FFF2-40B4-BE49-F238E27FC236}">
                <a16:creationId xmlns:a16="http://schemas.microsoft.com/office/drawing/2014/main" id="{A9440E3B-88B3-4893-9278-EABC23899FBF}"/>
              </a:ext>
            </a:extLst>
          </p:cNvPr>
          <p:cNvPicPr>
            <a:picLocks noChangeAspect="1"/>
          </p:cNvPicPr>
          <p:nvPr/>
        </p:nvPicPr>
        <p:blipFill>
          <a:blip r:embed="rId4"/>
          <a:srcRect/>
          <a:stretch/>
        </p:blipFill>
        <p:spPr>
          <a:xfrm>
            <a:off x="6482865" y="1906909"/>
            <a:ext cx="4658336" cy="2879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4">
            <a:extLst>
              <a:ext uri="{FF2B5EF4-FFF2-40B4-BE49-F238E27FC236}">
                <a16:creationId xmlns:a16="http://schemas.microsoft.com/office/drawing/2014/main" id="{1F27C97A-6B00-4353-A21D-6A02FE2C8D6B}"/>
              </a:ext>
            </a:extLst>
          </p:cNvPr>
          <p:cNvSpPr txBox="1">
            <a:spLocks/>
          </p:cNvSpPr>
          <p:nvPr/>
        </p:nvSpPr>
        <p:spPr>
          <a:xfrm>
            <a:off x="2731477" y="5151855"/>
            <a:ext cx="6553200" cy="739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900" kern="1200" spc="300">
                <a:solidFill>
                  <a:schemeClr val="tx2">
                    <a:alpha val="70000"/>
                  </a:schemeClr>
                </a:solidFill>
                <a:latin typeface="+mj-lt"/>
                <a:ea typeface="+mj-ea"/>
                <a:cs typeface="+mj-cs"/>
              </a:defRPr>
            </a:lvl1pPr>
          </a:lstStyle>
          <a:p>
            <a:r>
              <a:rPr lang="en-GB" dirty="0">
                <a:latin typeface="Lato Black" panose="020F0A02020204030203" pitchFamily="34" charset="0"/>
              </a:rPr>
              <a:t>Thank You for Listening</a:t>
            </a:r>
            <a:endParaRPr lang="en-SE" dirty="0">
              <a:latin typeface="Lato Black" panose="020F0A02020204030203" pitchFamily="34" charset="0"/>
            </a:endParaRPr>
          </a:p>
        </p:txBody>
      </p:sp>
      <p:sp>
        <p:nvSpPr>
          <p:cNvPr id="12" name="TextBox 11">
            <a:extLst>
              <a:ext uri="{FF2B5EF4-FFF2-40B4-BE49-F238E27FC236}">
                <a16:creationId xmlns:a16="http://schemas.microsoft.com/office/drawing/2014/main" id="{D835290D-E631-4CB6-BA2E-6B3B62461348}"/>
              </a:ext>
            </a:extLst>
          </p:cNvPr>
          <p:cNvSpPr txBox="1"/>
          <p:nvPr/>
        </p:nvSpPr>
        <p:spPr>
          <a:xfrm>
            <a:off x="1746738" y="5870575"/>
            <a:ext cx="8522677" cy="830997"/>
          </a:xfrm>
          <a:prstGeom prst="rect">
            <a:avLst/>
          </a:prstGeom>
          <a:noFill/>
        </p:spPr>
        <p:txBody>
          <a:bodyPr wrap="square">
            <a:spAutoFit/>
          </a:bodyPr>
          <a:lstStyle/>
          <a:p>
            <a:pPr algn="ctr"/>
            <a:r>
              <a:rPr lang="en-GB" sz="2400" dirty="0">
                <a:latin typeface="Lato" panose="020F0502020204030203" pitchFamily="34" charset="0"/>
              </a:rPr>
              <a:t>Replication materials available at:</a:t>
            </a:r>
          </a:p>
          <a:p>
            <a:pPr algn="ctr"/>
            <a:r>
              <a:rPr lang="en-SE" sz="2400" dirty="0">
                <a:latin typeface="Lato" panose="020F0502020204030203" pitchFamily="34" charset="0"/>
                <a:hlinkClick r:id="rId5"/>
              </a:rPr>
              <a:t>https://zenodo.org/record/5929867#.YkS3HSjMJaT</a:t>
            </a:r>
            <a:endParaRPr lang="en-SE" sz="2400" dirty="0">
              <a:latin typeface="Lato" panose="020F0502020204030203" pitchFamily="34" charset="0"/>
            </a:endParaRPr>
          </a:p>
        </p:txBody>
      </p:sp>
    </p:spTree>
    <p:extLst>
      <p:ext uri="{BB962C8B-B14F-4D97-AF65-F5344CB8AC3E}">
        <p14:creationId xmlns:p14="http://schemas.microsoft.com/office/powerpoint/2010/main" val="11434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871815"/>
            <a:ext cx="8852852" cy="445136"/>
          </a:xfrm>
        </p:spPr>
        <p:txBody>
          <a:bodyPr>
            <a:noAutofit/>
          </a:bodyPr>
          <a:lstStyle/>
          <a:p>
            <a:r>
              <a:rPr lang="en-GB" sz="3200" dirty="0">
                <a:latin typeface="Lato Black" panose="020F0A02020204030203" pitchFamily="34" charset="0"/>
              </a:rPr>
              <a:t>Introduction</a:t>
            </a: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544208"/>
            <a:ext cx="10105020" cy="5072062"/>
          </a:xfrm>
        </p:spPr>
        <p:txBody>
          <a:bodyPr wrap="square">
            <a:normAutofit/>
          </a:bodyPr>
          <a:lstStyle/>
          <a:p>
            <a:r>
              <a:rPr lang="en-GB" sz="2400" dirty="0">
                <a:latin typeface="Lato" panose="020F0502020204030203" pitchFamily="34" charset="0"/>
              </a:rPr>
              <a:t>Testing correctness of network protocol implementations is </a:t>
            </a:r>
            <a:r>
              <a:rPr lang="en-GB" sz="2400" dirty="0">
                <a:solidFill>
                  <a:srgbClr val="FF0000">
                    <a:alpha val="70000"/>
                  </a:srgbClr>
                </a:solidFill>
                <a:latin typeface="Lato" panose="020F0502020204030203" pitchFamily="34" charset="0"/>
              </a:rPr>
              <a:t>essential</a:t>
            </a:r>
          </a:p>
          <a:p>
            <a:r>
              <a:rPr lang="en-GB" sz="2400" dirty="0">
                <a:latin typeface="Lato" panose="020F0502020204030203" pitchFamily="34" charset="0"/>
              </a:rPr>
              <a:t>A successful software testing technique is </a:t>
            </a:r>
            <a:r>
              <a:rPr lang="en-GB" sz="2400" b="1" dirty="0">
                <a:latin typeface="Lato" panose="020F0502020204030203" pitchFamily="34" charset="0"/>
              </a:rPr>
              <a:t>symbolic execution</a:t>
            </a:r>
          </a:p>
          <a:p>
            <a:pPr lvl="1">
              <a:buFont typeface="Symbol" panose="05050102010706020507" pitchFamily="18" charset="2"/>
              <a:buChar char="Þ"/>
            </a:pPr>
            <a:r>
              <a:rPr lang="en-GB" sz="2100" dirty="0">
                <a:latin typeface="Lato" panose="020F0502020204030203" pitchFamily="34" charset="0"/>
              </a:rPr>
              <a:t> However, it is not so effective at testing stateful systems</a:t>
            </a:r>
          </a:p>
          <a:p>
            <a:pPr marL="457200" lvl="1" indent="0" algn="r">
              <a:buNone/>
            </a:pPr>
            <a:endParaRPr lang="en-GB" sz="2100" dirty="0">
              <a:latin typeface="Lato" panose="020F0502020204030203" pitchFamily="34" charset="0"/>
            </a:endParaRPr>
          </a:p>
          <a:p>
            <a:pPr marL="0" indent="0">
              <a:buNone/>
            </a:pPr>
            <a:r>
              <a:rPr lang="en-GB" sz="2400" dirty="0">
                <a:latin typeface="Lato" panose="020F0502020204030203" pitchFamily="34" charset="0"/>
              </a:rPr>
              <a:t>This work:</a:t>
            </a:r>
          </a:p>
          <a:p>
            <a:r>
              <a:rPr lang="en-GB" sz="2400" dirty="0">
                <a:latin typeface="Lato" panose="020F0502020204030203" pitchFamily="34" charset="0"/>
              </a:rPr>
              <a:t>Presents a methodology that makes symbolic execution effective in</a:t>
            </a:r>
          </a:p>
          <a:p>
            <a:pPr lvl="1"/>
            <a:r>
              <a:rPr lang="en-GB" sz="2100" dirty="0">
                <a:latin typeface="Lato" panose="020F0502020204030203" pitchFamily="34" charset="0"/>
              </a:rPr>
              <a:t>Testing network protocol implementations, and</a:t>
            </a:r>
          </a:p>
          <a:p>
            <a:pPr lvl="1"/>
            <a:r>
              <a:rPr lang="en-GB" sz="2100" dirty="0">
                <a:latin typeface="Lato" panose="020F0502020204030203" pitchFamily="34" charset="0"/>
              </a:rPr>
              <a:t>Exposing requirement violations using </a:t>
            </a:r>
            <a:r>
              <a:rPr lang="en-GB" sz="2100" dirty="0">
                <a:solidFill>
                  <a:srgbClr val="FF0000"/>
                </a:solidFill>
                <a:latin typeface="Lato" panose="020F0502020204030203" pitchFamily="34" charset="0"/>
              </a:rPr>
              <a:t>assumptions</a:t>
            </a:r>
            <a:r>
              <a:rPr lang="en-GB" sz="2100" dirty="0">
                <a:latin typeface="Lato" panose="020F0502020204030203" pitchFamily="34" charset="0"/>
              </a:rPr>
              <a:t> and </a:t>
            </a:r>
            <a:r>
              <a:rPr lang="en-GB" sz="2100" dirty="0">
                <a:solidFill>
                  <a:srgbClr val="FF0000"/>
                </a:solidFill>
                <a:latin typeface="Lato" panose="020F0502020204030203" pitchFamily="34" charset="0"/>
              </a:rPr>
              <a:t>assertions</a:t>
            </a:r>
          </a:p>
          <a:p>
            <a:endParaRPr lang="en-GB" sz="2400" dirty="0">
              <a:solidFill>
                <a:srgbClr val="FF0000"/>
              </a:solidFill>
              <a:latin typeface="Lato" panose="020F0502020204030203" pitchFamily="34" charset="0"/>
            </a:endParaRPr>
          </a:p>
          <a:p>
            <a:r>
              <a:rPr lang="en-GB" sz="2400" dirty="0">
                <a:latin typeface="Lato" panose="020F0502020204030203" pitchFamily="34" charset="0"/>
              </a:rPr>
              <a:t>Applies this methodology to implementations of the DTLS protocol</a:t>
            </a:r>
          </a:p>
          <a:p>
            <a:pPr lvl="1"/>
            <a:r>
              <a:rPr lang="en-GB" sz="2100" dirty="0">
                <a:latin typeface="Lato" panose="020F0502020204030203" pitchFamily="34" charset="0"/>
              </a:rPr>
              <a:t>Revealing numerous new security vulnerabilities and bugs in them</a:t>
            </a:r>
          </a:p>
        </p:txBody>
      </p:sp>
    </p:spTree>
    <p:extLst>
      <p:ext uri="{BB962C8B-B14F-4D97-AF65-F5344CB8AC3E}">
        <p14:creationId xmlns:p14="http://schemas.microsoft.com/office/powerpoint/2010/main" val="95816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rmAutofit fontScale="90000"/>
          </a:bodyPr>
          <a:lstStyle/>
          <a:p>
            <a:r>
              <a:rPr lang="en-GB" sz="3600" dirty="0">
                <a:latin typeface="Lato Black" panose="020F0A02020204030203" pitchFamily="34" charset="0"/>
              </a:rPr>
              <a:t>Methodology</a:t>
            </a:r>
            <a:endParaRPr lang="en-GB"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8852852" cy="4555041"/>
          </a:xfrm>
        </p:spPr>
        <p:txBody>
          <a:bodyPr>
            <a:normAutofit fontScale="92500" lnSpcReduction="10000"/>
          </a:bodyPr>
          <a:lstStyle/>
          <a:p>
            <a:endParaRPr lang="en-GB" sz="2000" dirty="0"/>
          </a:p>
          <a:p>
            <a:pPr marL="457200" indent="-457200">
              <a:buFont typeface="+mj-lt"/>
              <a:buAutoNum type="arabicPeriod"/>
            </a:pPr>
            <a:r>
              <a:rPr lang="en-GB" sz="2400" dirty="0">
                <a:latin typeface="Lato" panose="020F0502020204030203" pitchFamily="34" charset="0"/>
              </a:rPr>
              <a:t>Extract Specification Requirements</a:t>
            </a:r>
          </a:p>
          <a:p>
            <a:pPr lvl="1"/>
            <a:r>
              <a:rPr lang="en-GB" sz="2200" dirty="0">
                <a:latin typeface="Lato" panose="020F0502020204030203" pitchFamily="34" charset="0"/>
              </a:rPr>
              <a:t>Represent the requirements by logical formulas</a:t>
            </a:r>
          </a:p>
          <a:p>
            <a:pPr marL="914400" lvl="1" indent="-457200">
              <a:buFont typeface="+mj-lt"/>
              <a:buAutoNum type="arabicPeriod"/>
            </a:pPr>
            <a:endParaRPr lang="en-GB" sz="2400" dirty="0"/>
          </a:p>
          <a:p>
            <a:pPr marL="457200" indent="-457200">
              <a:buFont typeface="+mj-lt"/>
              <a:buAutoNum type="arabicPeriod"/>
            </a:pPr>
            <a:r>
              <a:rPr lang="en-GB" sz="2400" dirty="0">
                <a:latin typeface="Lato" panose="020F0502020204030203" pitchFamily="34" charset="0"/>
              </a:rPr>
              <a:t>Augment the SUT with assumptions and assertions</a:t>
            </a:r>
          </a:p>
          <a:p>
            <a:pPr lvl="1"/>
            <a:r>
              <a:rPr lang="en-GB" sz="2200" dirty="0">
                <a:latin typeface="Lato" panose="020F0502020204030203" pitchFamily="34" charset="0"/>
              </a:rPr>
              <a:t>Assume inputs under which a requirement can be violated</a:t>
            </a:r>
          </a:p>
          <a:p>
            <a:pPr lvl="1"/>
            <a:r>
              <a:rPr lang="en-GB" sz="2200" dirty="0">
                <a:latin typeface="Lato" panose="020F0502020204030203" pitchFamily="34" charset="0"/>
              </a:rPr>
              <a:t>Assert that no forbidden action is performed</a:t>
            </a:r>
          </a:p>
          <a:p>
            <a:pPr marL="914400" lvl="1" indent="-457200">
              <a:buFont typeface="+mj-lt"/>
              <a:buAutoNum type="arabicPeriod"/>
            </a:pPr>
            <a:endParaRPr lang="en-GB" sz="2400" dirty="0"/>
          </a:p>
          <a:p>
            <a:pPr marL="457200" indent="-457200">
              <a:buFont typeface="+mj-lt"/>
              <a:buAutoNum type="arabicPeriod"/>
            </a:pPr>
            <a:r>
              <a:rPr lang="en-GB" sz="2400" dirty="0">
                <a:latin typeface="Lato" panose="020F0502020204030203" pitchFamily="34" charset="0"/>
              </a:rPr>
              <a:t>Symbolic Execution</a:t>
            </a:r>
          </a:p>
          <a:p>
            <a:pPr lvl="1" algn="just"/>
            <a:r>
              <a:rPr lang="en-GB" sz="2200" dirty="0">
                <a:latin typeface="Lato" panose="020F0502020204030203" pitchFamily="34" charset="0"/>
              </a:rPr>
              <a:t>Explores the paths in the augmented SUT</a:t>
            </a:r>
          </a:p>
          <a:p>
            <a:pPr marL="914400" lvl="1" indent="-457200">
              <a:buFont typeface="+mj-lt"/>
              <a:buAutoNum type="arabicPeriod"/>
            </a:pPr>
            <a:endParaRPr lang="en-GB" sz="2400" dirty="0"/>
          </a:p>
          <a:p>
            <a:pPr marL="457200" indent="-457200">
              <a:buFont typeface="+mj-lt"/>
              <a:buAutoNum type="arabicPeriod"/>
            </a:pPr>
            <a:r>
              <a:rPr lang="en-GB" sz="2400" dirty="0">
                <a:latin typeface="Lato" panose="020F0502020204030203" pitchFamily="34" charset="0"/>
              </a:rPr>
              <a:t>Test Case Construction and Validation</a:t>
            </a:r>
          </a:p>
          <a:p>
            <a:pPr lvl="1"/>
            <a:r>
              <a:rPr lang="en-GB" sz="2200" dirty="0">
                <a:latin typeface="Lato" panose="020F0502020204030203" pitchFamily="34" charset="0"/>
              </a:rPr>
              <a:t>Confirm the bug on the unmodified SUT</a:t>
            </a:r>
          </a:p>
          <a:p>
            <a:pPr lvl="1"/>
            <a:endParaRPr lang="en-GB" sz="2000" dirty="0"/>
          </a:p>
        </p:txBody>
      </p:sp>
    </p:spTree>
    <p:extLst>
      <p:ext uri="{BB962C8B-B14F-4D97-AF65-F5344CB8AC3E}">
        <p14:creationId xmlns:p14="http://schemas.microsoft.com/office/powerpoint/2010/main" val="227355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9334226" cy="445136"/>
          </a:xfrm>
        </p:spPr>
        <p:txBody>
          <a:bodyPr>
            <a:noAutofit/>
          </a:bodyPr>
          <a:lstStyle/>
          <a:p>
            <a:r>
              <a:rPr lang="en-GB" sz="3200" dirty="0">
                <a:latin typeface="Lato Black" panose="020F0A02020204030203" pitchFamily="34" charset="0"/>
              </a:rPr>
              <a:t>1- Extract Specification Requirements</a:t>
            </a: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9136550" cy="4802869"/>
          </a:xfrm>
        </p:spPr>
        <p:txBody>
          <a:bodyPr>
            <a:normAutofit/>
          </a:bodyPr>
          <a:lstStyle/>
          <a:p>
            <a:r>
              <a:rPr lang="en-GB" sz="2200" dirty="0">
                <a:latin typeface="Lato" panose="020F0502020204030203" pitchFamily="34" charset="0"/>
              </a:rPr>
              <a:t>Requirements from the protocol RFC are identified by particular keywords:</a:t>
            </a:r>
          </a:p>
          <a:p>
            <a:pPr lvl="1"/>
            <a:r>
              <a:rPr lang="en-GB" sz="2000" dirty="0">
                <a:latin typeface="Lato" panose="020F0502020204030203" pitchFamily="34" charset="0"/>
              </a:rPr>
              <a:t>MUST, MUST NOT, SHOULD, SHOULD NOT, …</a:t>
            </a:r>
          </a:p>
          <a:p>
            <a:pPr lvl="1"/>
            <a:endParaRPr lang="en-GB" sz="1800" dirty="0"/>
          </a:p>
          <a:p>
            <a:r>
              <a:rPr lang="en-GB" sz="2200" dirty="0">
                <a:latin typeface="Lato" panose="020F0502020204030203" pitchFamily="34" charset="0"/>
              </a:rPr>
              <a:t>Two types of requirements are extracted:</a:t>
            </a:r>
          </a:p>
          <a:p>
            <a:pPr lvl="1"/>
            <a:r>
              <a:rPr lang="en-GB" sz="2000" dirty="0">
                <a:latin typeface="Lato" panose="020F0502020204030203" pitchFamily="34" charset="0"/>
              </a:rPr>
              <a:t>Input validity requirements</a:t>
            </a:r>
          </a:p>
          <a:p>
            <a:pPr lvl="1"/>
            <a:r>
              <a:rPr lang="en-GB" sz="2000" dirty="0">
                <a:latin typeface="Lato" panose="020F0502020204030203" pitchFamily="34" charset="0"/>
              </a:rPr>
              <a:t>Input-output requirements</a:t>
            </a:r>
          </a:p>
          <a:p>
            <a:pPr lvl="1"/>
            <a:endParaRPr lang="en-GB" sz="1800" dirty="0"/>
          </a:p>
          <a:p>
            <a:pPr algn="just"/>
            <a:r>
              <a:rPr lang="en-GB" sz="2200" dirty="0">
                <a:latin typeface="Lato" panose="020F0502020204030203" pitchFamily="34" charset="0"/>
              </a:rPr>
              <a:t>Represent the requirements by logical formulas</a:t>
            </a:r>
            <a:endParaRPr lang="en-SE" sz="2200" dirty="0">
              <a:latin typeface="Lato" panose="020F0502020204030203" pitchFamily="34" charset="0"/>
            </a:endParaRPr>
          </a:p>
        </p:txBody>
      </p:sp>
    </p:spTree>
    <p:extLst>
      <p:ext uri="{BB962C8B-B14F-4D97-AF65-F5344CB8AC3E}">
        <p14:creationId xmlns:p14="http://schemas.microsoft.com/office/powerpoint/2010/main" val="209825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DE887F-5F21-48CB-905C-09DDC5C91CDE}"/>
              </a:ext>
            </a:extLst>
          </p:cNvPr>
          <p:cNvSpPr txBox="1"/>
          <p:nvPr/>
        </p:nvSpPr>
        <p:spPr>
          <a:xfrm>
            <a:off x="2233248" y="2409093"/>
            <a:ext cx="7438293" cy="1631216"/>
          </a:xfrm>
          <a:prstGeom prst="rect">
            <a:avLst/>
          </a:prstGeom>
          <a:noFill/>
        </p:spPr>
        <p:txBody>
          <a:bodyPr wrap="square" rtlCol="0">
            <a:spAutoFit/>
          </a:bodyPr>
          <a:lstStyle/>
          <a:p>
            <a:pPr algn="just"/>
            <a:r>
              <a:rPr kumimoji="0" lang="en-GB" altLang="en-SE" sz="2000" b="0" i="1" u="none" strike="noStrike" cap="none" normalizeH="0" baseline="0" dirty="0">
                <a:ln>
                  <a:noFill/>
                </a:ln>
                <a:effectLst/>
                <a:latin typeface="Montserrat Medium" pitchFamily="2" charset="0"/>
              </a:rPr>
              <a:t>“</a:t>
            </a:r>
            <a:r>
              <a:rPr lang="en-GB" sz="2000" i="1" dirty="0">
                <a:latin typeface="Montserrat Medium" pitchFamily="2" charset="0"/>
              </a:rPr>
              <a:t>For each received record, </a:t>
            </a:r>
            <a:r>
              <a:rPr lang="en-GB" sz="2000" i="1" dirty="0">
                <a:solidFill>
                  <a:srgbClr val="FF0000"/>
                </a:solidFill>
                <a:latin typeface="Montserrat Medium" pitchFamily="2" charset="0"/>
              </a:rPr>
              <a:t>the receiver MUST verify </a:t>
            </a:r>
            <a:r>
              <a:rPr lang="en-GB" sz="2000" i="1" dirty="0">
                <a:latin typeface="Montserrat Medium" pitchFamily="2" charset="0"/>
              </a:rPr>
              <a:t>that the record contains </a:t>
            </a:r>
            <a:r>
              <a:rPr lang="en-GB" sz="2000" i="1" dirty="0">
                <a:solidFill>
                  <a:srgbClr val="FF0000"/>
                </a:solidFill>
                <a:latin typeface="Montserrat Medium" pitchFamily="2" charset="0"/>
              </a:rPr>
              <a:t>a sequence number that does not duplicate</a:t>
            </a:r>
            <a:r>
              <a:rPr lang="en-GB" sz="2000" i="1" dirty="0">
                <a:latin typeface="Montserrat Medium" pitchFamily="2" charset="0"/>
              </a:rPr>
              <a:t> the sequence number of any other record received during the life of this session.’’</a:t>
            </a:r>
          </a:p>
          <a:p>
            <a:pPr algn="just"/>
            <a:endParaRPr lang="en-SE" sz="2000" dirty="0"/>
          </a:p>
        </p:txBody>
      </p:sp>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Input Validity Requirements</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97348" y="1828800"/>
            <a:ext cx="8737732" cy="4501661"/>
          </a:xfrm>
        </p:spPr>
        <p:txBody>
          <a:bodyPr>
            <a:normAutofit/>
          </a:bodyPr>
          <a:lstStyle/>
          <a:p>
            <a:r>
              <a:rPr lang="en-GB" sz="2200" dirty="0"/>
              <a:t>E.g., the DTLS 1.2 RFC states:</a:t>
            </a:r>
          </a:p>
          <a:p>
            <a:endParaRPr lang="en-GB" sz="1800" dirty="0"/>
          </a:p>
          <a:p>
            <a:endParaRPr lang="en-GB" sz="1800" dirty="0"/>
          </a:p>
          <a:p>
            <a:endParaRPr lang="en-GB" sz="1800" dirty="0"/>
          </a:p>
          <a:p>
            <a:endParaRPr lang="en-GB" sz="1800" dirty="0"/>
          </a:p>
          <a:p>
            <a:endParaRPr lang="en-GB" sz="1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24BABB-21FB-471A-A46E-D9AC2B960751}"/>
                  </a:ext>
                </a:extLst>
              </p:cNvPr>
              <p:cNvSpPr txBox="1"/>
              <p:nvPr/>
            </p:nvSpPr>
            <p:spPr>
              <a:xfrm>
                <a:off x="1751100" y="5016841"/>
                <a:ext cx="8043165" cy="400110"/>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GB" sz="200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𝑅</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err="1" smtClean="0">
                          <a:solidFill>
                            <a:schemeClr val="tx1"/>
                          </a:solidFill>
                          <a:latin typeface="Cambria Math" panose="02040503050406030204" pitchFamily="18" charset="0"/>
                          <a:ea typeface="Cambria Math" panose="02040503050406030204" pitchFamily="18" charset="0"/>
                        </a:rPr>
                        <m:t>𝑟</m:t>
                      </m:r>
                      <m:r>
                        <a:rPr lang="en-GB" sz="2000" b="0" i="1" dirty="0" err="1" smtClean="0">
                          <a:solidFill>
                            <a:schemeClr val="tx1"/>
                          </a:solidFill>
                          <a:latin typeface="Cambria Math" panose="02040503050406030204" pitchFamily="18" charset="0"/>
                          <a:ea typeface="Cambria Math" panose="02040503050406030204" pitchFamily="18" charset="0"/>
                        </a:rPr>
                        <m:t>.</m:t>
                      </m:r>
                      <m:r>
                        <a:rPr lang="en-GB" sz="2000" b="0" i="1" dirty="0" err="1" smtClean="0">
                          <a:solidFill>
                            <a:schemeClr val="tx1"/>
                          </a:solidFill>
                          <a:latin typeface="Cambria Math" panose="02040503050406030204" pitchFamily="18" charset="0"/>
                          <a:ea typeface="Cambria Math" panose="02040503050406030204" pitchFamily="18" charset="0"/>
                        </a:rPr>
                        <m:t>𝑠𝑒𝑞𝑢𝑒𝑛𝑐𝑒</m:t>
                      </m:r>
                      <m:r>
                        <a:rPr lang="en-GB" sz="2000" b="0" i="1" dirty="0" err="1" smtClean="0">
                          <a:solidFill>
                            <a:schemeClr val="tx1"/>
                          </a:solidFill>
                          <a:latin typeface="Cambria Math" panose="02040503050406030204" pitchFamily="18" charset="0"/>
                          <a:ea typeface="Cambria Math" panose="02040503050406030204" pitchFamily="18" charset="0"/>
                        </a:rPr>
                        <m:t>_</m:t>
                      </m:r>
                      <m:r>
                        <a:rPr lang="en-GB" sz="2000" b="0" i="1" dirty="0" err="1" smtClean="0">
                          <a:solidFill>
                            <a:schemeClr val="tx1"/>
                          </a:solidFill>
                          <a:latin typeface="Cambria Math" panose="02040503050406030204" pitchFamily="18" charset="0"/>
                          <a:ea typeface="Cambria Math" panose="02040503050406030204" pitchFamily="18" charset="0"/>
                        </a:rPr>
                        <m:t>𝑛𝑢𝑚𝑏𝑒𝑟</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ea typeface="Cambria Math" panose="02040503050406030204" pitchFamily="18" charset="0"/>
                        </a:rPr>
                        <m:t>≠</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𝑟</m:t>
                      </m:r>
                      <m:r>
                        <a:rPr lang="en-GB" sz="2000" i="1" dirty="0">
                          <a:latin typeface="Cambria Math" panose="02040503050406030204" pitchFamily="18" charset="0"/>
                          <a:ea typeface="Cambria Math" panose="02040503050406030204" pitchFamily="18" charset="0"/>
                        </a:rPr>
                        <m:t>′</m:t>
                      </m:r>
                      <m:r>
                        <a:rPr lang="en-GB" sz="2000" i="1" dirty="0" smtClean="0">
                          <a:solidFill>
                            <a:schemeClr val="tx1"/>
                          </a:solidFill>
                          <a:latin typeface="Cambria Math" panose="02040503050406030204" pitchFamily="18" charset="0"/>
                        </a:rPr>
                        <m:t>.</m:t>
                      </m:r>
                      <m:r>
                        <a:rPr lang="en-GB" sz="2000" i="1" dirty="0" err="1" smtClean="0">
                          <a:solidFill>
                            <a:schemeClr val="tx1"/>
                          </a:solidFill>
                          <a:latin typeface="Cambria Math" panose="02040503050406030204" pitchFamily="18" charset="0"/>
                        </a:rPr>
                        <m:t>𝑠𝑒𝑞𝑢𝑒𝑛𝑐𝑒</m:t>
                      </m:r>
                      <m:r>
                        <a:rPr lang="en-GB" sz="2000" i="1" dirty="0" err="1" smtClean="0">
                          <a:solidFill>
                            <a:schemeClr val="tx1"/>
                          </a:solidFill>
                          <a:latin typeface="Cambria Math" panose="02040503050406030204" pitchFamily="18" charset="0"/>
                        </a:rPr>
                        <m:t>_</m:t>
                      </m:r>
                      <m:r>
                        <a:rPr lang="en-GB" sz="2000" i="1" dirty="0" err="1" smtClean="0">
                          <a:solidFill>
                            <a:schemeClr val="tx1"/>
                          </a:solidFill>
                          <a:latin typeface="Cambria Math" panose="02040503050406030204" pitchFamily="18" charset="0"/>
                        </a:rPr>
                        <m:t>𝑛𝑢𝑚𝑏𝑒𝑟</m:t>
                      </m:r>
                    </m:oMath>
                  </m:oMathPara>
                </a14:m>
                <a:endParaRPr lang="en-GB" sz="2000" dirty="0">
                  <a:solidFill>
                    <a:schemeClr val="tx1"/>
                  </a:solidFill>
                </a:endParaRPr>
              </a:p>
            </p:txBody>
          </p:sp>
        </mc:Choice>
        <mc:Fallback xmlns="">
          <p:sp>
            <p:nvSpPr>
              <p:cNvPr id="12" name="TextBox 11">
                <a:extLst>
                  <a:ext uri="{FF2B5EF4-FFF2-40B4-BE49-F238E27FC236}">
                    <a16:creationId xmlns:a16="http://schemas.microsoft.com/office/drawing/2014/main" id="{7F24BABB-21FB-471A-A46E-D9AC2B960751}"/>
                  </a:ext>
                </a:extLst>
              </p:cNvPr>
              <p:cNvSpPr txBox="1">
                <a:spLocks noRot="1" noChangeAspect="1" noMove="1" noResize="1" noEditPoints="1" noAdjustHandles="1" noChangeArrowheads="1" noChangeShapeType="1" noTextEdit="1"/>
              </p:cNvSpPr>
              <p:nvPr/>
            </p:nvSpPr>
            <p:spPr>
              <a:xfrm>
                <a:off x="1751100" y="5016841"/>
                <a:ext cx="8043165" cy="400110"/>
              </a:xfrm>
              <a:prstGeom prst="rect">
                <a:avLst/>
              </a:prstGeom>
              <a:blipFill>
                <a:blip r:embed="rId4"/>
                <a:stretch>
                  <a:fillRect b="-90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A1AB2E-EA31-49C9-B3C5-E2119490E979}"/>
                  </a:ext>
                </a:extLst>
              </p:cNvPr>
              <p:cNvSpPr txBox="1"/>
              <p:nvPr/>
            </p:nvSpPr>
            <p:spPr>
              <a:xfrm>
                <a:off x="897348" y="4278924"/>
                <a:ext cx="8100725" cy="430887"/>
              </a:xfrm>
              <a:prstGeom prst="rect">
                <a:avLst/>
              </a:prstGeom>
              <a:noFill/>
            </p:spPr>
            <p:txBody>
              <a:bodyPr wrap="square" rtlCol="0">
                <a:spAutoFit/>
              </a:bodyPr>
              <a:lstStyle/>
              <a:p>
                <a:pPr marL="285750" indent="-285750">
                  <a:buFont typeface="Arial" panose="020B0604020202020204" pitchFamily="34" charset="0"/>
                  <a:buChar char="•"/>
                </a:pPr>
                <a:r>
                  <a:rPr lang="en-GB" sz="2200" dirty="0">
                    <a:latin typeface="Lato" panose="020F0502020204030203" pitchFamily="34" charset="0"/>
                  </a:rPr>
                  <a:t>For a set of Records </a:t>
                </a:r>
                <a14:m>
                  <m:oMath xmlns:m="http://schemas.openxmlformats.org/officeDocument/2006/math">
                    <m:r>
                      <a:rPr lang="en-GB" sz="2200" i="1" dirty="0" smtClean="0">
                        <a:latin typeface="Cambria Math" panose="02040503050406030204" pitchFamily="18" charset="0"/>
                      </a:rPr>
                      <m:t>𝑅</m:t>
                    </m:r>
                  </m:oMath>
                </a14:m>
                <a:r>
                  <a:rPr lang="en-GB" sz="2200" dirty="0">
                    <a:latin typeface="Lato" panose="020F0502020204030203" pitchFamily="34" charset="0"/>
                  </a:rPr>
                  <a:t>, received during a DTLS session:</a:t>
                </a:r>
              </a:p>
            </p:txBody>
          </p:sp>
        </mc:Choice>
        <mc:Fallback xmlns="">
          <p:sp>
            <p:nvSpPr>
              <p:cNvPr id="3" name="TextBox 2">
                <a:extLst>
                  <a:ext uri="{FF2B5EF4-FFF2-40B4-BE49-F238E27FC236}">
                    <a16:creationId xmlns:a16="http://schemas.microsoft.com/office/drawing/2014/main" id="{F4A1AB2E-EA31-49C9-B3C5-E2119490E979}"/>
                  </a:ext>
                </a:extLst>
              </p:cNvPr>
              <p:cNvSpPr txBox="1">
                <a:spLocks noRot="1" noChangeAspect="1" noMove="1" noResize="1" noEditPoints="1" noAdjustHandles="1" noChangeArrowheads="1" noChangeShapeType="1" noTextEdit="1"/>
              </p:cNvSpPr>
              <p:nvPr/>
            </p:nvSpPr>
            <p:spPr>
              <a:xfrm>
                <a:off x="897348" y="4278924"/>
                <a:ext cx="8100725" cy="430887"/>
              </a:xfrm>
              <a:prstGeom prst="rect">
                <a:avLst/>
              </a:prstGeom>
              <a:blipFill>
                <a:blip r:embed="rId5"/>
                <a:stretch>
                  <a:fillRect l="-828" t="-9859" b="-26761"/>
                </a:stretch>
              </a:blipFill>
            </p:spPr>
            <p:txBody>
              <a:bodyPr/>
              <a:lstStyle/>
              <a:p>
                <a:r>
                  <a:rPr lang="en-SE">
                    <a:noFill/>
                  </a:rPr>
                  <a:t> </a:t>
                </a:r>
              </a:p>
            </p:txBody>
          </p:sp>
        </mc:Fallback>
      </mc:AlternateContent>
    </p:spTree>
    <p:extLst>
      <p:ext uri="{BB962C8B-B14F-4D97-AF65-F5344CB8AC3E}">
        <p14:creationId xmlns:p14="http://schemas.microsoft.com/office/powerpoint/2010/main" val="203350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7" y="987425"/>
            <a:ext cx="9313205" cy="445136"/>
          </a:xfrm>
        </p:spPr>
        <p:txBody>
          <a:bodyPr>
            <a:noAutofit/>
          </a:bodyPr>
          <a:lstStyle/>
          <a:p>
            <a:r>
              <a:rPr lang="en-GB" sz="3200" dirty="0">
                <a:latin typeface="Lato Black" panose="020F0A02020204030203" pitchFamily="34" charset="0"/>
              </a:rPr>
              <a:t>2- Augment the SUT with Assumptions</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9218612" cy="4871236"/>
          </a:xfrm>
        </p:spPr>
        <p:txBody>
          <a:bodyPr/>
          <a:lstStyle/>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pPr lvl="1"/>
            <a:endParaRPr lang="en-GB" dirty="0">
              <a:solidFill>
                <a:schemeClr val="tx1"/>
              </a:solidFill>
            </a:endParaRPr>
          </a:p>
          <a:p>
            <a:endParaRPr lang="en-GB" dirty="0">
              <a:solidFill>
                <a:schemeClr val="tx1"/>
              </a:solidFill>
            </a:endParaRPr>
          </a:p>
          <a:p>
            <a:endParaRPr lang="en-GB" dirty="0">
              <a:solidFill>
                <a:schemeClr val="tx1"/>
              </a:solidFill>
            </a:endParaRPr>
          </a:p>
          <a:p>
            <a:endParaRPr lang="en-SE" dirty="0">
              <a:solidFill>
                <a:schemeClr val="tx1"/>
              </a:solidFill>
            </a:endParaRPr>
          </a:p>
        </p:txBody>
      </p:sp>
      <p:sp>
        <p:nvSpPr>
          <p:cNvPr id="10" name="Rectangle: Rounded Corners 9">
            <a:extLst>
              <a:ext uri="{FF2B5EF4-FFF2-40B4-BE49-F238E27FC236}">
                <a16:creationId xmlns:a16="http://schemas.microsoft.com/office/drawing/2014/main" id="{580AB5D2-786D-49E0-8205-1398B98488F0}"/>
              </a:ext>
            </a:extLst>
          </p:cNvPr>
          <p:cNvSpPr/>
          <p:nvPr/>
        </p:nvSpPr>
        <p:spPr>
          <a:xfrm>
            <a:off x="5758112" y="3292869"/>
            <a:ext cx="2189477" cy="356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990100"/>
                </a:solidFill>
                <a:latin typeface="Lato" panose="020F0502020204030203" pitchFamily="34" charset="0"/>
              </a:rPr>
              <a:t>Pair-wise conjunction</a:t>
            </a:r>
            <a:endParaRPr lang="en-SE" sz="1600" dirty="0">
              <a:solidFill>
                <a:srgbClr val="990100"/>
              </a:solidFill>
              <a:latin typeface="Lato" panose="020F0502020204030203" pitchFamily="34" charset="0"/>
            </a:endParaRPr>
          </a:p>
        </p:txBody>
      </p:sp>
      <p:sp>
        <p:nvSpPr>
          <p:cNvPr id="3" name="Arrow: Down 2">
            <a:extLst>
              <a:ext uri="{FF2B5EF4-FFF2-40B4-BE49-F238E27FC236}">
                <a16:creationId xmlns:a16="http://schemas.microsoft.com/office/drawing/2014/main" id="{AF732266-73CE-4313-AF8E-138499DCE69A}"/>
              </a:ext>
            </a:extLst>
          </p:cNvPr>
          <p:cNvSpPr/>
          <p:nvPr/>
        </p:nvSpPr>
        <p:spPr>
          <a:xfrm>
            <a:off x="5156634" y="2889123"/>
            <a:ext cx="601478" cy="1494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1FA9B2-46D7-472D-A816-3B1980657EA0}"/>
                  </a:ext>
                </a:extLst>
              </p:cNvPr>
              <p:cNvSpPr txBox="1"/>
              <p:nvPr/>
            </p:nvSpPr>
            <p:spPr>
              <a:xfrm>
                <a:off x="2887791" y="4947245"/>
                <a:ext cx="6361717" cy="923330"/>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𝐶𝐻</m:t>
                      </m:r>
                      <m:r>
                        <a:rPr lang="en-GB" sz="2000" i="1" dirty="0" smtClean="0">
                          <a:latin typeface="Cambria Math" panose="02040503050406030204" pitchFamily="18" charset="0"/>
                        </a:rPr>
                        <m:t>2.</m:t>
                      </m:r>
                      <m:r>
                        <a:rPr lang="en-GB" sz="2000" i="1" dirty="0" smtClean="0">
                          <a:latin typeface="Cambria Math" panose="02040503050406030204" pitchFamily="18" charset="0"/>
                        </a:rPr>
                        <m:t>𝑠𝑒𝑞𝑢𝑒𝑛𝑐𝑒</m:t>
                      </m:r>
                      <m:r>
                        <a:rPr lang="en-GB" sz="2000" i="1" dirty="0" smtClean="0">
                          <a:latin typeface="Cambria Math" panose="02040503050406030204" pitchFamily="18" charset="0"/>
                        </a:rPr>
                        <m:t>_</m:t>
                      </m:r>
                      <m:r>
                        <a:rPr lang="en-GB" sz="2000" i="1" dirty="0" smtClean="0">
                          <a:latin typeface="Cambria Math" panose="02040503050406030204" pitchFamily="18" charset="0"/>
                        </a:rPr>
                        <m:t>𝑛𝑢𝑚𝑏𝑒𝑟</m:t>
                      </m:r>
                      <m:r>
                        <a:rPr lang="en-GB" sz="2000" i="1" dirty="0" smtClean="0">
                          <a:latin typeface="Cambria Math" panose="02040503050406030204" pitchFamily="18" charset="0"/>
                        </a:rPr>
                        <m:t>  != </m:t>
                      </m:r>
                      <m:r>
                        <a:rPr lang="en-GB" sz="2000" i="1" dirty="0" err="1" smtClean="0">
                          <a:latin typeface="Cambria Math" panose="02040503050406030204" pitchFamily="18" charset="0"/>
                        </a:rPr>
                        <m:t>𝐶𝐾𝐸</m:t>
                      </m:r>
                      <m:r>
                        <a:rPr lang="en-GB" sz="2000" i="1" dirty="0" err="1" smtClean="0">
                          <a:latin typeface="Cambria Math" panose="02040503050406030204" pitchFamily="18" charset="0"/>
                        </a:rPr>
                        <m:t>.</m:t>
                      </m:r>
                      <m:r>
                        <a:rPr lang="en-GB" sz="2000" i="1" dirty="0" err="1" smtClean="0">
                          <a:latin typeface="Cambria Math" panose="02040503050406030204" pitchFamily="18" charset="0"/>
                        </a:rPr>
                        <m:t>𝑠𝑒𝑞𝑢𝑒𝑛𝑐𝑒</m:t>
                      </m:r>
                      <m:r>
                        <a:rPr lang="en-GB" sz="2000" i="1" dirty="0" err="1" smtClean="0">
                          <a:latin typeface="Cambria Math" panose="02040503050406030204" pitchFamily="18" charset="0"/>
                        </a:rPr>
                        <m:t>_</m:t>
                      </m:r>
                      <m:r>
                        <a:rPr lang="en-GB" sz="2000" i="1" dirty="0" err="1" smtClean="0">
                          <a:latin typeface="Cambria Math" panose="02040503050406030204" pitchFamily="18" charset="0"/>
                        </a:rPr>
                        <m:t>𝑛𝑢𝑚𝑏𝑒𝑟</m:t>
                      </m:r>
                      <m:r>
                        <a:rPr lang="en-GB" sz="2000" i="1" dirty="0" smtClean="0">
                          <a:latin typeface="Cambria Math" panose="02040503050406030204" pitchFamily="18" charset="0"/>
                        </a:rPr>
                        <m:t> &amp;</m:t>
                      </m:r>
                    </m:oMath>
                  </m:oMathPara>
                </a14:m>
                <a:endParaRPr lang="en-GB" sz="2000" i="1" dirty="0">
                  <a:latin typeface="Lato" panose="020F0502020204030203" pitchFamily="34" charset="0"/>
                </a:endParaRPr>
              </a:p>
              <a:p>
                <a:pPr algn="just"/>
                <a:r>
                  <a:rPr lang="en-GB" sz="2000" dirty="0"/>
                  <a:t> </a:t>
                </a:r>
                <a14:m>
                  <m:oMath xmlns:m="http://schemas.openxmlformats.org/officeDocument/2006/math">
                    <m:r>
                      <a:rPr lang="en-GB" sz="2000" b="0" i="0" dirty="0" smtClean="0">
                        <a:latin typeface="Cambria Math" panose="02040503050406030204" pitchFamily="18" charset="0"/>
                      </a:rPr>
                      <m:t> </m:t>
                    </m:r>
                    <m:r>
                      <a:rPr lang="en-GB" sz="2000" b="0" i="1" dirty="0" smtClean="0">
                        <a:latin typeface="Cambria Math" panose="02040503050406030204" pitchFamily="18" charset="0"/>
                      </a:rPr>
                      <m:t> </m:t>
                    </m:r>
                    <m:r>
                      <a:rPr lang="en-GB" sz="2000" i="1" dirty="0" smtClean="0">
                        <a:latin typeface="Cambria Math" panose="02040503050406030204" pitchFamily="18" charset="0"/>
                      </a:rPr>
                      <m:t>𝐶𝐻</m:t>
                    </m:r>
                    <m:r>
                      <a:rPr lang="en-GB" sz="2000" i="1" dirty="0" smtClean="0">
                        <a:latin typeface="Cambria Math" panose="02040503050406030204" pitchFamily="18" charset="0"/>
                      </a:rPr>
                      <m:t>2.</m:t>
                    </m:r>
                    <m:r>
                      <a:rPr lang="en-GB" sz="2000" i="1" dirty="0" smtClean="0">
                        <a:latin typeface="Cambria Math" panose="02040503050406030204" pitchFamily="18" charset="0"/>
                      </a:rPr>
                      <m:t>𝑠𝑒𝑞𝑢𝑒𝑛𝑐𝑒</m:t>
                    </m:r>
                    <m:r>
                      <a:rPr lang="en-GB" sz="2000" i="1" dirty="0" smtClean="0">
                        <a:latin typeface="Cambria Math" panose="02040503050406030204" pitchFamily="18" charset="0"/>
                      </a:rPr>
                      <m:t>_</m:t>
                    </m:r>
                    <m:r>
                      <a:rPr lang="en-GB" sz="2000" i="1" dirty="0" smtClean="0">
                        <a:latin typeface="Cambria Math" panose="02040503050406030204" pitchFamily="18" charset="0"/>
                      </a:rPr>
                      <m:t>𝑛𝑢𝑚𝑏𝑒𝑟</m:t>
                    </m:r>
                    <m:r>
                      <a:rPr lang="en-GB" sz="2000" i="1" dirty="0" smtClean="0">
                        <a:latin typeface="Cambria Math" panose="02040503050406030204" pitchFamily="18" charset="0"/>
                      </a:rPr>
                      <m:t>  != </m:t>
                    </m:r>
                    <m:r>
                      <a:rPr lang="en-GB" sz="2000" i="1" dirty="0" err="1" smtClean="0">
                        <a:latin typeface="Cambria Math" panose="02040503050406030204" pitchFamily="18" charset="0"/>
                      </a:rPr>
                      <m:t>𝐶𝐶𝑆</m:t>
                    </m:r>
                    <m:r>
                      <a:rPr lang="en-GB" sz="2000" i="1" dirty="0" err="1" smtClean="0">
                        <a:latin typeface="Cambria Math" panose="02040503050406030204" pitchFamily="18" charset="0"/>
                      </a:rPr>
                      <m:t>.</m:t>
                    </m:r>
                    <m:r>
                      <a:rPr lang="en-GB" sz="2000" i="1" dirty="0" err="1" smtClean="0">
                        <a:latin typeface="Cambria Math" panose="02040503050406030204" pitchFamily="18" charset="0"/>
                      </a:rPr>
                      <m:t>𝑠𝑒𝑞𝑢𝑒𝑛𝑐𝑒</m:t>
                    </m:r>
                    <m:r>
                      <a:rPr lang="en-GB" sz="2000" i="1" dirty="0" err="1" smtClean="0">
                        <a:latin typeface="Cambria Math" panose="02040503050406030204" pitchFamily="18" charset="0"/>
                      </a:rPr>
                      <m:t>_</m:t>
                    </m:r>
                    <m:r>
                      <a:rPr lang="en-GB" sz="2000" i="1" dirty="0" err="1" smtClean="0">
                        <a:latin typeface="Cambria Math" panose="02040503050406030204" pitchFamily="18" charset="0"/>
                      </a:rPr>
                      <m:t>𝑛𝑢𝑚𝑏𝑒𝑟</m:t>
                    </m:r>
                    <m:r>
                      <a:rPr lang="en-GB" sz="2000" i="1" dirty="0" smtClean="0">
                        <a:latin typeface="Cambria Math" panose="02040503050406030204" pitchFamily="18" charset="0"/>
                      </a:rPr>
                      <m:t> &amp;</m:t>
                    </m:r>
                  </m:oMath>
                </a14:m>
                <a:endParaRPr lang="en-GB" sz="2000" i="1" dirty="0">
                  <a:latin typeface="Lato" panose="020F0502020204030203" pitchFamily="34" charset="0"/>
                </a:endParaRPr>
              </a:p>
              <a:p>
                <a:pPr algn="just"/>
                <a:r>
                  <a:rPr lang="en-GB" sz="2000" dirty="0"/>
                  <a:t> </a:t>
                </a:r>
                <a14:m>
                  <m:oMath xmlns:m="http://schemas.openxmlformats.org/officeDocument/2006/math">
                    <m:r>
                      <a:rPr lang="en-GB" sz="2000" b="0" i="0" dirty="0" smtClean="0">
                        <a:latin typeface="Cambria Math" panose="02040503050406030204" pitchFamily="18" charset="0"/>
                      </a:rPr>
                      <m:t>  </m:t>
                    </m:r>
                    <m:r>
                      <a:rPr lang="en-GB" sz="2000" i="1" dirty="0" smtClean="0">
                        <a:latin typeface="Cambria Math" panose="02040503050406030204" pitchFamily="18" charset="0"/>
                      </a:rPr>
                      <m:t>𝐶𝐾𝐸</m:t>
                    </m:r>
                    <m:r>
                      <a:rPr lang="en-GB" sz="2000" i="1" dirty="0" smtClean="0">
                        <a:latin typeface="Cambria Math" panose="02040503050406030204" pitchFamily="18" charset="0"/>
                      </a:rPr>
                      <m:t>.</m:t>
                    </m:r>
                    <m:r>
                      <a:rPr lang="en-GB" sz="2000" i="1" dirty="0" smtClean="0">
                        <a:latin typeface="Cambria Math" panose="02040503050406030204" pitchFamily="18" charset="0"/>
                      </a:rPr>
                      <m:t>𝑠𝑒𝑞𝑢𝑒𝑛𝑐𝑒</m:t>
                    </m:r>
                    <m:r>
                      <a:rPr lang="en-GB" sz="2000" b="0" i="1" dirty="0" smtClean="0">
                        <a:latin typeface="Cambria Math" panose="02040503050406030204" pitchFamily="18" charset="0"/>
                      </a:rPr>
                      <m:t>_</m:t>
                    </m:r>
                    <m:r>
                      <a:rPr lang="en-GB" sz="2000" b="0" i="1" dirty="0" smtClean="0">
                        <a:latin typeface="Cambria Math" panose="02040503050406030204" pitchFamily="18" charset="0"/>
                      </a:rPr>
                      <m:t>𝑛𝑢𝑚𝑏𝑒𝑟</m:t>
                    </m:r>
                    <m:r>
                      <a:rPr lang="en-GB" sz="2000" b="0" i="1" dirty="0" smtClean="0">
                        <a:latin typeface="Cambria Math" panose="02040503050406030204" pitchFamily="18" charset="0"/>
                      </a:rPr>
                      <m:t>  !=</m:t>
                    </m:r>
                    <m:r>
                      <a:rPr lang="en-GB" sz="2000" i="1" dirty="0" err="1" smtClean="0">
                        <a:latin typeface="Cambria Math" panose="02040503050406030204" pitchFamily="18" charset="0"/>
                      </a:rPr>
                      <m:t>𝐶𝐶𝑆</m:t>
                    </m:r>
                    <m:r>
                      <a:rPr lang="en-GB" sz="2000" i="1" dirty="0" err="1" smtClean="0">
                        <a:latin typeface="Cambria Math" panose="02040503050406030204" pitchFamily="18" charset="0"/>
                      </a:rPr>
                      <m:t>.</m:t>
                    </m:r>
                    <m:r>
                      <a:rPr lang="en-GB" sz="2000" i="1" dirty="0" err="1" smtClean="0">
                        <a:latin typeface="Cambria Math" panose="02040503050406030204" pitchFamily="18" charset="0"/>
                      </a:rPr>
                      <m:t>𝑠𝑒𝑞𝑢𝑒𝑛𝑐𝑒</m:t>
                    </m:r>
                    <m:r>
                      <a:rPr lang="en-GB" sz="2000" i="1" dirty="0" err="1" smtClean="0">
                        <a:latin typeface="Cambria Math" panose="02040503050406030204" pitchFamily="18" charset="0"/>
                      </a:rPr>
                      <m:t>_</m:t>
                    </m:r>
                    <m:r>
                      <a:rPr lang="en-GB" sz="2000" i="1" dirty="0" err="1" smtClean="0">
                        <a:latin typeface="Cambria Math" panose="02040503050406030204" pitchFamily="18" charset="0"/>
                      </a:rPr>
                      <m:t>𝑛𝑢𝑚𝑏𝑒𝑟</m:t>
                    </m:r>
                  </m:oMath>
                </a14:m>
                <a:endParaRPr lang="en-GB" sz="2000" i="1" dirty="0">
                  <a:latin typeface="Lato" panose="020F0502020204030203" pitchFamily="34" charset="0"/>
                </a:endParaRPr>
              </a:p>
            </p:txBody>
          </p:sp>
        </mc:Choice>
        <mc:Fallback xmlns="">
          <p:sp>
            <p:nvSpPr>
              <p:cNvPr id="7" name="TextBox 6">
                <a:extLst>
                  <a:ext uri="{FF2B5EF4-FFF2-40B4-BE49-F238E27FC236}">
                    <a16:creationId xmlns:a16="http://schemas.microsoft.com/office/drawing/2014/main" id="{D21FA9B2-46D7-472D-A816-3B1980657EA0}"/>
                  </a:ext>
                </a:extLst>
              </p:cNvPr>
              <p:cNvSpPr txBox="1">
                <a:spLocks noRot="1" noChangeAspect="1" noMove="1" noResize="1" noEditPoints="1" noAdjustHandles="1" noChangeArrowheads="1" noChangeShapeType="1" noTextEdit="1"/>
              </p:cNvSpPr>
              <p:nvPr/>
            </p:nvSpPr>
            <p:spPr>
              <a:xfrm>
                <a:off x="2887791" y="4947245"/>
                <a:ext cx="6361717" cy="923330"/>
              </a:xfrm>
              <a:prstGeom prst="rect">
                <a:avLst/>
              </a:prstGeom>
              <a:blipFill>
                <a:blip r:embed="rId3"/>
                <a:stretch>
                  <a:fillRect b="-927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630B400-386C-49B0-825B-2D203A881048}"/>
                  </a:ext>
                </a:extLst>
              </p:cNvPr>
              <p:cNvSpPr txBox="1"/>
              <p:nvPr/>
            </p:nvSpPr>
            <p:spPr>
              <a:xfrm>
                <a:off x="1435790" y="2229306"/>
                <a:ext cx="8043165" cy="400110"/>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GB" sz="200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𝑅</m:t>
                      </m:r>
                      <m:r>
                        <a:rPr lang="en-GB" sz="2000" b="0" i="1" dirty="0" smtClean="0">
                          <a:solidFill>
                            <a:schemeClr val="tx1"/>
                          </a:solidFill>
                          <a:latin typeface="Cambria Math" panose="02040503050406030204" pitchFamily="18" charset="0"/>
                          <a:ea typeface="Cambria Math" panose="02040503050406030204" pitchFamily="18" charset="0"/>
                        </a:rPr>
                        <m:t>: </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smtClean="0">
                          <a:solidFill>
                            <a:schemeClr val="tx1"/>
                          </a:solidFill>
                          <a:latin typeface="Cambria Math" panose="02040503050406030204" pitchFamily="18" charset="0"/>
                          <a:ea typeface="Cambria Math" panose="02040503050406030204" pitchFamily="18" charset="0"/>
                        </a:rPr>
                        <m:t>𝑟</m:t>
                      </m:r>
                      <m:r>
                        <a:rPr lang="en-GB" sz="2000" b="0" i="1" dirty="0" smtClean="0">
                          <a:solidFill>
                            <a:schemeClr val="tx1"/>
                          </a:solidFill>
                          <a:latin typeface="Cambria Math" panose="02040503050406030204" pitchFamily="18" charset="0"/>
                          <a:ea typeface="Cambria Math" panose="02040503050406030204" pitchFamily="18" charset="0"/>
                        </a:rPr>
                        <m:t>′⟹</m:t>
                      </m:r>
                      <m:r>
                        <a:rPr lang="en-GB" sz="2000" b="0" i="1" dirty="0" err="1" smtClean="0">
                          <a:solidFill>
                            <a:schemeClr val="tx1"/>
                          </a:solidFill>
                          <a:latin typeface="Cambria Math" panose="02040503050406030204" pitchFamily="18" charset="0"/>
                          <a:ea typeface="Cambria Math" panose="02040503050406030204" pitchFamily="18" charset="0"/>
                        </a:rPr>
                        <m:t>𝑟</m:t>
                      </m:r>
                      <m:r>
                        <a:rPr lang="en-GB" sz="2000" b="0" i="1" dirty="0" err="1" smtClean="0">
                          <a:solidFill>
                            <a:schemeClr val="tx1"/>
                          </a:solidFill>
                          <a:latin typeface="Cambria Math" panose="02040503050406030204" pitchFamily="18" charset="0"/>
                          <a:ea typeface="Cambria Math" panose="02040503050406030204" pitchFamily="18" charset="0"/>
                        </a:rPr>
                        <m:t>.</m:t>
                      </m:r>
                      <m:r>
                        <a:rPr lang="en-GB" sz="2000" b="0" i="1" dirty="0" err="1" smtClean="0">
                          <a:solidFill>
                            <a:schemeClr val="tx1"/>
                          </a:solidFill>
                          <a:latin typeface="Cambria Math" panose="02040503050406030204" pitchFamily="18" charset="0"/>
                          <a:ea typeface="Cambria Math" panose="02040503050406030204" pitchFamily="18" charset="0"/>
                        </a:rPr>
                        <m:t>𝑠𝑒𝑞𝑢𝑒𝑛𝑐𝑒</m:t>
                      </m:r>
                      <m:r>
                        <a:rPr lang="en-GB" sz="2000" b="0" i="1" dirty="0" err="1" smtClean="0">
                          <a:solidFill>
                            <a:schemeClr val="tx1"/>
                          </a:solidFill>
                          <a:latin typeface="Cambria Math" panose="02040503050406030204" pitchFamily="18" charset="0"/>
                          <a:ea typeface="Cambria Math" panose="02040503050406030204" pitchFamily="18" charset="0"/>
                        </a:rPr>
                        <m:t>_</m:t>
                      </m:r>
                      <m:r>
                        <a:rPr lang="en-GB" sz="2000" b="0" i="1" dirty="0" err="1" smtClean="0">
                          <a:solidFill>
                            <a:schemeClr val="tx1"/>
                          </a:solidFill>
                          <a:latin typeface="Cambria Math" panose="02040503050406030204" pitchFamily="18" charset="0"/>
                          <a:ea typeface="Cambria Math" panose="02040503050406030204" pitchFamily="18" charset="0"/>
                        </a:rPr>
                        <m:t>𝑛𝑢𝑚𝑏𝑒𝑟</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ea typeface="Cambria Math" panose="02040503050406030204" pitchFamily="18" charset="0"/>
                        </a:rPr>
                        <m:t>≠</m:t>
                      </m:r>
                      <m:r>
                        <a:rPr lang="en-GB" sz="2000" i="1" dirty="0" smtClean="0">
                          <a:solidFill>
                            <a:schemeClr val="tx1"/>
                          </a:solidFill>
                          <a:latin typeface="Cambria Math" panose="02040503050406030204" pitchFamily="18" charset="0"/>
                        </a:rPr>
                        <m:t> </m:t>
                      </m:r>
                      <m:r>
                        <a:rPr lang="en-GB" sz="2000" i="1" dirty="0" smtClean="0">
                          <a:solidFill>
                            <a:schemeClr val="tx1"/>
                          </a:solidFill>
                          <a:latin typeface="Cambria Math" panose="02040503050406030204" pitchFamily="18" charset="0"/>
                        </a:rPr>
                        <m:t>𝑟</m:t>
                      </m:r>
                      <m:r>
                        <a:rPr lang="en-GB" sz="2000" i="1" dirty="0">
                          <a:latin typeface="Cambria Math" panose="02040503050406030204" pitchFamily="18" charset="0"/>
                          <a:ea typeface="Cambria Math" panose="02040503050406030204" pitchFamily="18" charset="0"/>
                        </a:rPr>
                        <m:t>′</m:t>
                      </m:r>
                      <m:r>
                        <a:rPr lang="en-GB" sz="2000" i="1" dirty="0" smtClean="0">
                          <a:solidFill>
                            <a:schemeClr val="tx1"/>
                          </a:solidFill>
                          <a:latin typeface="Cambria Math" panose="02040503050406030204" pitchFamily="18" charset="0"/>
                        </a:rPr>
                        <m:t>.</m:t>
                      </m:r>
                      <m:r>
                        <a:rPr lang="en-GB" sz="2000" i="1" dirty="0" err="1" smtClean="0">
                          <a:solidFill>
                            <a:schemeClr val="tx1"/>
                          </a:solidFill>
                          <a:latin typeface="Cambria Math" panose="02040503050406030204" pitchFamily="18" charset="0"/>
                        </a:rPr>
                        <m:t>𝑠𝑒𝑞𝑢𝑒𝑛𝑐𝑒</m:t>
                      </m:r>
                      <m:r>
                        <a:rPr lang="en-GB" sz="2000" i="1" dirty="0" err="1" smtClean="0">
                          <a:solidFill>
                            <a:schemeClr val="tx1"/>
                          </a:solidFill>
                          <a:latin typeface="Cambria Math" panose="02040503050406030204" pitchFamily="18" charset="0"/>
                        </a:rPr>
                        <m:t>_</m:t>
                      </m:r>
                      <m:r>
                        <a:rPr lang="en-GB" sz="2000" i="1" dirty="0" err="1" smtClean="0">
                          <a:solidFill>
                            <a:schemeClr val="tx1"/>
                          </a:solidFill>
                          <a:latin typeface="Cambria Math" panose="02040503050406030204" pitchFamily="18" charset="0"/>
                        </a:rPr>
                        <m:t>𝑛𝑢𝑚𝑏𝑒𝑟</m:t>
                      </m:r>
                    </m:oMath>
                  </m:oMathPara>
                </a14:m>
                <a:endParaRPr lang="en-GB" sz="2000" dirty="0">
                  <a:solidFill>
                    <a:schemeClr val="tx1"/>
                  </a:solidFill>
                </a:endParaRPr>
              </a:p>
            </p:txBody>
          </p:sp>
        </mc:Choice>
        <mc:Fallback xmlns="">
          <p:sp>
            <p:nvSpPr>
              <p:cNvPr id="8" name="TextBox 7">
                <a:extLst>
                  <a:ext uri="{FF2B5EF4-FFF2-40B4-BE49-F238E27FC236}">
                    <a16:creationId xmlns:a16="http://schemas.microsoft.com/office/drawing/2014/main" id="{3630B400-386C-49B0-825B-2D203A881048}"/>
                  </a:ext>
                </a:extLst>
              </p:cNvPr>
              <p:cNvSpPr txBox="1">
                <a:spLocks noRot="1" noChangeAspect="1" noMove="1" noResize="1" noEditPoints="1" noAdjustHandles="1" noChangeArrowheads="1" noChangeShapeType="1" noTextEdit="1"/>
              </p:cNvSpPr>
              <p:nvPr/>
            </p:nvSpPr>
            <p:spPr>
              <a:xfrm>
                <a:off x="1435790" y="2229306"/>
                <a:ext cx="8043165" cy="400110"/>
              </a:xfrm>
              <a:prstGeom prst="rect">
                <a:avLst/>
              </a:prstGeom>
              <a:blipFill>
                <a:blip r:embed="rId4"/>
                <a:stretch>
                  <a:fillRect b="-10769"/>
                </a:stretch>
              </a:blipFill>
            </p:spPr>
            <p:txBody>
              <a:bodyPr/>
              <a:lstStyle/>
              <a:p>
                <a:r>
                  <a:rPr lang="en-SE">
                    <a:noFill/>
                  </a:rPr>
                  <a:t> </a:t>
                </a:r>
              </a:p>
            </p:txBody>
          </p:sp>
        </mc:Fallback>
      </mc:AlternateContent>
      <p:sp>
        <p:nvSpPr>
          <p:cNvPr id="12" name="Speech Bubble: Oval 11">
            <a:extLst>
              <a:ext uri="{FF2B5EF4-FFF2-40B4-BE49-F238E27FC236}">
                <a16:creationId xmlns:a16="http://schemas.microsoft.com/office/drawing/2014/main" id="{C636CBF9-6940-49B9-91CE-1A7EE7A25E13}"/>
              </a:ext>
            </a:extLst>
          </p:cNvPr>
          <p:cNvSpPr/>
          <p:nvPr/>
        </p:nvSpPr>
        <p:spPr>
          <a:xfrm>
            <a:off x="2462423" y="3552171"/>
            <a:ext cx="1478955" cy="1091124"/>
          </a:xfrm>
          <a:prstGeom prst="wedgeEllipseCallout">
            <a:avLst>
              <a:gd name="adj1" fmla="val -25808"/>
              <a:gd name="adj2" fmla="val 7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990100"/>
                </a:solidFill>
                <a:latin typeface="Lato" panose="020F0502020204030203" pitchFamily="34" charset="0"/>
              </a:rPr>
              <a:t>Negation</a:t>
            </a:r>
            <a:endParaRPr lang="en-SE" sz="1600" dirty="0">
              <a:solidFill>
                <a:srgbClr val="990100"/>
              </a:solidFill>
              <a:latin typeface="Lato" panose="020F050202020403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580F54-DA72-48E8-9CF9-3ADE99966469}"/>
                  </a:ext>
                </a:extLst>
              </p:cNvPr>
              <p:cNvSpPr txBox="1"/>
              <p:nvPr/>
            </p:nvSpPr>
            <p:spPr>
              <a:xfrm>
                <a:off x="1559682" y="4889393"/>
                <a:ext cx="15073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𝑎𝑠𝑠𝑢𝑚𝑒</m:t>
                      </m:r>
                      <m:r>
                        <a:rPr lang="en-GB" sz="2000" i="1" dirty="0" smtClean="0">
                          <a:latin typeface="Cambria Math" panose="02040503050406030204" pitchFamily="18" charset="0"/>
                        </a:rPr>
                        <m:t> (!(</m:t>
                      </m:r>
                    </m:oMath>
                  </m:oMathPara>
                </a14:m>
                <a:endParaRPr lang="en-SE" sz="2000" dirty="0">
                  <a:solidFill>
                    <a:srgbClr val="FF0000"/>
                  </a:solidFill>
                  <a:latin typeface="Lato" panose="020F0502020204030203" pitchFamily="34" charset="0"/>
                </a:endParaRPr>
              </a:p>
            </p:txBody>
          </p:sp>
        </mc:Choice>
        <mc:Fallback xmlns="">
          <p:sp>
            <p:nvSpPr>
              <p:cNvPr id="13" name="TextBox 12">
                <a:extLst>
                  <a:ext uri="{FF2B5EF4-FFF2-40B4-BE49-F238E27FC236}">
                    <a16:creationId xmlns:a16="http://schemas.microsoft.com/office/drawing/2014/main" id="{3A580F54-DA72-48E8-9CF9-3ADE99966469}"/>
                  </a:ext>
                </a:extLst>
              </p:cNvPr>
              <p:cNvSpPr txBox="1">
                <a:spLocks noRot="1" noChangeAspect="1" noMove="1" noResize="1" noEditPoints="1" noAdjustHandles="1" noChangeArrowheads="1" noChangeShapeType="1" noTextEdit="1"/>
              </p:cNvSpPr>
              <p:nvPr/>
            </p:nvSpPr>
            <p:spPr>
              <a:xfrm>
                <a:off x="1559682" y="4889393"/>
                <a:ext cx="1507337" cy="400110"/>
              </a:xfrm>
              <a:prstGeom prst="rect">
                <a:avLst/>
              </a:prstGeom>
              <a:blipFill>
                <a:blip r:embed="rId5"/>
                <a:stretch>
                  <a:fillRect b="-1818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E9AD0E-4791-43B7-8DF7-C195CD88E788}"/>
                  </a:ext>
                </a:extLst>
              </p:cNvPr>
              <p:cNvSpPr txBox="1"/>
              <p:nvPr/>
            </p:nvSpPr>
            <p:spPr>
              <a:xfrm>
                <a:off x="8806565" y="5510221"/>
                <a:ext cx="2533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m:t>
                      </m:r>
                    </m:oMath>
                  </m:oMathPara>
                </a14:m>
                <a:endParaRPr lang="en-SE" sz="2000" dirty="0">
                  <a:solidFill>
                    <a:srgbClr val="FF0000"/>
                  </a:solidFill>
                  <a:latin typeface="Lato" panose="020F0502020204030203" pitchFamily="34" charset="0"/>
                </a:endParaRPr>
              </a:p>
            </p:txBody>
          </p:sp>
        </mc:Choice>
        <mc:Fallback xmlns="">
          <p:sp>
            <p:nvSpPr>
              <p:cNvPr id="14" name="TextBox 13">
                <a:extLst>
                  <a:ext uri="{FF2B5EF4-FFF2-40B4-BE49-F238E27FC236}">
                    <a16:creationId xmlns:a16="http://schemas.microsoft.com/office/drawing/2014/main" id="{73E9AD0E-4791-43B7-8DF7-C195CD88E788}"/>
                  </a:ext>
                </a:extLst>
              </p:cNvPr>
              <p:cNvSpPr txBox="1">
                <a:spLocks noRot="1" noChangeAspect="1" noMove="1" noResize="1" noEditPoints="1" noAdjustHandles="1" noChangeArrowheads="1" noChangeShapeType="1" noTextEdit="1"/>
              </p:cNvSpPr>
              <p:nvPr/>
            </p:nvSpPr>
            <p:spPr>
              <a:xfrm>
                <a:off x="8806565" y="5510221"/>
                <a:ext cx="253353" cy="400110"/>
              </a:xfrm>
              <a:prstGeom prst="rect">
                <a:avLst/>
              </a:prstGeom>
              <a:blipFill>
                <a:blip r:embed="rId6"/>
                <a:stretch>
                  <a:fillRect l="-12195" r="-68293" b="-16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D7106F-C5D3-453D-B403-F1729DD4BCB0}"/>
                  </a:ext>
                </a:extLst>
              </p:cNvPr>
              <p:cNvSpPr txBox="1"/>
              <p:nvPr/>
            </p:nvSpPr>
            <p:spPr>
              <a:xfrm>
                <a:off x="1770185" y="2826326"/>
                <a:ext cx="24970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r>
                        <a:rPr lang="en-GB" b="0" i="1" dirty="0" smtClean="0">
                          <a:latin typeface="Cambria Math" panose="02040503050406030204" pitchFamily="18" charset="0"/>
                        </a:rPr>
                        <m:t>= { </m:t>
                      </m:r>
                      <m:r>
                        <a:rPr lang="en-GB" i="1" dirty="0" smtClean="0">
                          <a:latin typeface="Cambria Math" panose="02040503050406030204" pitchFamily="18" charset="0"/>
                        </a:rPr>
                        <m:t>𝐶𝐻</m:t>
                      </m:r>
                      <m:r>
                        <a:rPr lang="en-GB" i="1" dirty="0" smtClean="0">
                          <a:latin typeface="Cambria Math" panose="02040503050406030204" pitchFamily="18" charset="0"/>
                        </a:rPr>
                        <m:t>2, </m:t>
                      </m:r>
                      <m:r>
                        <a:rPr lang="en-GB" i="1" dirty="0" smtClean="0">
                          <a:latin typeface="Cambria Math" panose="02040503050406030204" pitchFamily="18" charset="0"/>
                        </a:rPr>
                        <m:t>𝐶𝐾𝐸</m:t>
                      </m:r>
                      <m:r>
                        <a:rPr lang="en-GB" i="1" dirty="0" smtClean="0">
                          <a:latin typeface="Cambria Math" panose="02040503050406030204" pitchFamily="18" charset="0"/>
                        </a:rPr>
                        <m:t>, </m:t>
                      </m:r>
                      <m:r>
                        <a:rPr lang="en-GB" i="1" dirty="0" smtClean="0">
                          <a:latin typeface="Cambria Math" panose="02040503050406030204" pitchFamily="18" charset="0"/>
                        </a:rPr>
                        <m:t>𝐶𝐶𝑆</m:t>
                      </m:r>
                      <m:r>
                        <a:rPr lang="en-GB" i="1" dirty="0" smtClean="0">
                          <a:latin typeface="Cambria Math" panose="02040503050406030204" pitchFamily="18" charset="0"/>
                        </a:rPr>
                        <m:t>}</m:t>
                      </m:r>
                    </m:oMath>
                  </m:oMathPara>
                </a14:m>
                <a:endParaRPr lang="en-SE" dirty="0">
                  <a:latin typeface="Lato" panose="020F0502020204030203" pitchFamily="34" charset="0"/>
                </a:endParaRPr>
              </a:p>
            </p:txBody>
          </p:sp>
        </mc:Choice>
        <mc:Fallback xmlns="">
          <p:sp>
            <p:nvSpPr>
              <p:cNvPr id="4" name="TextBox 3">
                <a:extLst>
                  <a:ext uri="{FF2B5EF4-FFF2-40B4-BE49-F238E27FC236}">
                    <a16:creationId xmlns:a16="http://schemas.microsoft.com/office/drawing/2014/main" id="{8FD7106F-C5D3-453D-B403-F1729DD4BCB0}"/>
                  </a:ext>
                </a:extLst>
              </p:cNvPr>
              <p:cNvSpPr txBox="1">
                <a:spLocks noRot="1" noChangeAspect="1" noMove="1" noResize="1" noEditPoints="1" noAdjustHandles="1" noChangeArrowheads="1" noChangeShapeType="1" noTextEdit="1"/>
              </p:cNvSpPr>
              <p:nvPr/>
            </p:nvSpPr>
            <p:spPr>
              <a:xfrm>
                <a:off x="1770185" y="2826326"/>
                <a:ext cx="2497015" cy="369332"/>
              </a:xfrm>
              <a:prstGeom prst="rect">
                <a:avLst/>
              </a:prstGeom>
              <a:blipFill>
                <a:blip r:embed="rId7"/>
                <a:stretch>
                  <a:fillRect b="-20000"/>
                </a:stretch>
              </a:blipFill>
            </p:spPr>
            <p:txBody>
              <a:bodyPr/>
              <a:lstStyle/>
              <a:p>
                <a:r>
                  <a:rPr lang="en-SE">
                    <a:noFill/>
                  </a:rPr>
                  <a:t> </a:t>
                </a:r>
              </a:p>
            </p:txBody>
          </p:sp>
        </mc:Fallback>
      </mc:AlternateContent>
    </p:spTree>
    <p:extLst>
      <p:ext uri="{BB962C8B-B14F-4D97-AF65-F5344CB8AC3E}">
        <p14:creationId xmlns:p14="http://schemas.microsoft.com/office/powerpoint/2010/main" val="35162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7" grpId="0"/>
      <p:bldP spid="12" grpId="0" animBg="1"/>
      <p:bldP spid="13" grpId="0"/>
      <p:bldP spid="14"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2- Augment the SUT with Assertions</a:t>
            </a:r>
            <a:endParaRPr lang="en-GB" sz="2000" dirty="0">
              <a:latin typeface="Lato Black" panose="020F0A02020204030203" pitchFamily="34" charset="0"/>
            </a:endParaRP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8852851" cy="4613112"/>
          </a:xfrm>
        </p:spPr>
        <p:txBody>
          <a:bodyPr>
            <a:normAutofit/>
          </a:bodyPr>
          <a:lstStyle/>
          <a:p>
            <a:pPr algn="just"/>
            <a:r>
              <a:rPr lang="en-GB" sz="2200" dirty="0">
                <a:latin typeface="Lato" panose="020F0502020204030203" pitchFamily="34" charset="0"/>
              </a:rPr>
              <a:t>Add an assert statement to check if the implementation of the protocol uses invalid input in some forbidden way</a:t>
            </a:r>
          </a:p>
          <a:p>
            <a:pPr algn="just"/>
            <a:endParaRPr lang="en-GB" sz="2200" dirty="0">
              <a:latin typeface="Lato" panose="020F0502020204030203" pitchFamily="34" charset="0"/>
            </a:endParaRPr>
          </a:p>
          <a:p>
            <a:pPr algn="just"/>
            <a:r>
              <a:rPr lang="en-GB" sz="2200" dirty="0">
                <a:latin typeface="Lato" panose="020F0502020204030203" pitchFamily="34" charset="0"/>
              </a:rPr>
              <a:t>E.g., the DTLS 1.2 RFC:</a:t>
            </a:r>
          </a:p>
          <a:p>
            <a:pPr lvl="1" algn="just"/>
            <a:endParaRPr lang="en-GB" sz="1900" dirty="0">
              <a:latin typeface="Lato" panose="020F0502020204030203" pitchFamily="34" charset="0"/>
            </a:endParaRPr>
          </a:p>
          <a:p>
            <a:pPr marL="0" indent="0">
              <a:buNone/>
            </a:pPr>
            <a:endParaRPr lang="en-GB" sz="2400" dirty="0"/>
          </a:p>
          <a:p>
            <a:endParaRPr lang="en-GB" sz="2200" dirty="0"/>
          </a:p>
          <a:p>
            <a:r>
              <a:rPr lang="en-GB" sz="2200" dirty="0"/>
              <a:t>Check whether progress occurs after reception of invalid records</a:t>
            </a:r>
          </a:p>
          <a:p>
            <a:pPr lvl="1"/>
            <a:r>
              <a:rPr lang="en-GB" sz="2000" dirty="0">
                <a:latin typeface="Lato" panose="020F0502020204030203" pitchFamily="34" charset="0"/>
              </a:rPr>
              <a:t>Approximate this by successful completion of protocol interaction</a:t>
            </a:r>
          </a:p>
          <a:p>
            <a:pPr lvl="1"/>
            <a:r>
              <a:rPr lang="en-GB" sz="2000" dirty="0">
                <a:latin typeface="Lato" panose="020F0502020204030203" pitchFamily="34" charset="0"/>
              </a:rPr>
              <a:t>Add failing assertion</a:t>
            </a:r>
            <a:endParaRPr lang="en-GB" sz="1800" dirty="0">
              <a:latin typeface="Lato" panose="020F0502020204030203" pitchFamily="34" charset="0"/>
            </a:endParaRPr>
          </a:p>
        </p:txBody>
      </p:sp>
      <p:sp>
        <p:nvSpPr>
          <p:cNvPr id="3" name="Rectangle 1">
            <a:extLst>
              <a:ext uri="{FF2B5EF4-FFF2-40B4-BE49-F238E27FC236}">
                <a16:creationId xmlns:a16="http://schemas.microsoft.com/office/drawing/2014/main" id="{CC6D953A-7DAF-40CC-B2CD-551D8F228CF8}"/>
              </a:ext>
            </a:extLst>
          </p:cNvPr>
          <p:cNvSpPr>
            <a:spLocks noChangeArrowheads="1"/>
          </p:cNvSpPr>
          <p:nvPr/>
        </p:nvSpPr>
        <p:spPr bwMode="auto">
          <a:xfrm>
            <a:off x="2207172" y="3713918"/>
            <a:ext cx="6821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SE" sz="2000" b="0" i="1" u="none" strike="noStrike" cap="none" normalizeH="0" baseline="0" dirty="0">
                <a:ln>
                  <a:noFill/>
                </a:ln>
                <a:solidFill>
                  <a:srgbClr val="000000"/>
                </a:solidFill>
                <a:effectLst/>
                <a:latin typeface="Montserrat Medium" pitchFamily="2" charset="0"/>
              </a:rPr>
              <a:t>“</a:t>
            </a:r>
            <a:r>
              <a:rPr lang="en-GB" altLang="en-SE" sz="2000" i="1" dirty="0">
                <a:solidFill>
                  <a:srgbClr val="000000"/>
                </a:solidFill>
                <a:latin typeface="Montserrat Medium" pitchFamily="2" charset="0"/>
              </a:rPr>
              <a:t>Invalid </a:t>
            </a:r>
            <a:r>
              <a:rPr kumimoji="0" lang="en-SE" altLang="en-SE" sz="2000" b="0" i="1" u="none" strike="noStrike" cap="none" normalizeH="0" baseline="0" dirty="0">
                <a:ln>
                  <a:noFill/>
                </a:ln>
                <a:solidFill>
                  <a:srgbClr val="000000"/>
                </a:solidFill>
                <a:effectLst/>
                <a:latin typeface="Montserrat Medium" pitchFamily="2" charset="0"/>
              </a:rPr>
              <a:t>records SHOULD be silently discarded</a:t>
            </a:r>
            <a:r>
              <a:rPr kumimoji="0" lang="en-GB" altLang="en-SE" sz="2000" b="0" i="1" u="none" strike="noStrike" cap="none" normalizeH="0" baseline="0" dirty="0">
                <a:ln>
                  <a:noFill/>
                </a:ln>
                <a:solidFill>
                  <a:srgbClr val="000000"/>
                </a:solidFill>
                <a:effectLst/>
                <a:latin typeface="Montserrat Medium" pitchFamily="2" charset="0"/>
              </a:rPr>
              <a:t> …”</a:t>
            </a:r>
            <a:endParaRPr kumimoji="0" lang="en-SE" altLang="en-SE" sz="2000" b="0" i="1" u="none" strike="noStrike" cap="none" normalizeH="0" baseline="0" dirty="0">
              <a:ln>
                <a:noFill/>
              </a:ln>
              <a:solidFill>
                <a:schemeClr val="tx1"/>
              </a:solidFill>
              <a:effectLst/>
              <a:latin typeface="Montserrat Medium" pitchFamily="2" charset="0"/>
            </a:endParaRPr>
          </a:p>
        </p:txBody>
      </p:sp>
    </p:spTree>
    <p:extLst>
      <p:ext uri="{BB962C8B-B14F-4D97-AF65-F5344CB8AC3E}">
        <p14:creationId xmlns:p14="http://schemas.microsoft.com/office/powerpoint/2010/main" val="208874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8852852" cy="445136"/>
          </a:xfrm>
        </p:spPr>
        <p:txBody>
          <a:bodyPr>
            <a:noAutofit/>
          </a:bodyPr>
          <a:lstStyle/>
          <a:p>
            <a:r>
              <a:rPr lang="en-GB" sz="3200" dirty="0">
                <a:latin typeface="Lato Black" panose="020F0A02020204030203" pitchFamily="34" charset="0"/>
              </a:rPr>
              <a:t>3- Symbolic Execution</a:t>
            </a:r>
          </a:p>
        </p:txBody>
      </p:sp>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9175883" cy="4537950"/>
          </a:xfrm>
        </p:spPr>
        <p:txBody>
          <a:bodyPr/>
          <a:lstStyle/>
          <a:p>
            <a:pPr algn="just"/>
            <a:r>
              <a:rPr lang="en-GB" sz="2200" dirty="0">
                <a:latin typeface="Lato" panose="020F0502020204030203" pitchFamily="34" charset="0"/>
              </a:rPr>
              <a:t>Exploring the paths in the augmented SUT looking for assertion violation, crashes, memory errors, etc</a:t>
            </a:r>
          </a:p>
          <a:p>
            <a:endParaRPr lang="en-GB" sz="2400" dirty="0"/>
          </a:p>
          <a:p>
            <a:r>
              <a:rPr lang="en-GB" sz="2200" dirty="0">
                <a:latin typeface="Lato" panose="020F0502020204030203" pitchFamily="34" charset="0"/>
              </a:rPr>
              <a:t>To achieve scalability:</a:t>
            </a:r>
          </a:p>
          <a:p>
            <a:pPr lvl="1"/>
            <a:r>
              <a:rPr lang="en-GB" sz="2000" dirty="0">
                <a:latin typeface="Lato" panose="020F0502020204030203" pitchFamily="34" charset="0"/>
              </a:rPr>
              <a:t>Only make symbolic the relevant fields in a requirement</a:t>
            </a:r>
          </a:p>
          <a:p>
            <a:pPr lvl="1"/>
            <a:r>
              <a:rPr lang="en-GB" sz="2000" dirty="0">
                <a:latin typeface="Lato" panose="020F0502020204030203" pitchFamily="34" charset="0"/>
              </a:rPr>
              <a:t>Other fields are given concrete values from a pre-captured session</a:t>
            </a:r>
          </a:p>
          <a:p>
            <a:pPr lvl="1"/>
            <a:r>
              <a:rPr lang="en-GB" sz="2000" dirty="0">
                <a:latin typeface="Lato" panose="020F0502020204030203" pitchFamily="34" charset="0"/>
              </a:rPr>
              <a:t>Check one requirement at a time</a:t>
            </a:r>
          </a:p>
          <a:p>
            <a:pPr marL="0" indent="0">
              <a:buNone/>
            </a:pPr>
            <a:endParaRPr lang="en-GB" sz="2200" dirty="0">
              <a:latin typeface="Lato" panose="020F0502020204030203" pitchFamily="34" charset="0"/>
            </a:endParaRPr>
          </a:p>
          <a:p>
            <a:r>
              <a:rPr lang="en-GB" sz="2200" dirty="0">
                <a:latin typeface="Lato" panose="020F0502020204030203" pitchFamily="34" charset="0"/>
              </a:rPr>
              <a:t>To ensure deterministic execution of the SUT:</a:t>
            </a:r>
          </a:p>
          <a:p>
            <a:pPr lvl="1"/>
            <a:r>
              <a:rPr lang="en-GB" sz="2000" dirty="0">
                <a:latin typeface="Lato" panose="020F0502020204030203" pitchFamily="34" charset="0"/>
              </a:rPr>
              <a:t>De-randomize the SUT</a:t>
            </a:r>
            <a:endParaRPr lang="en-SE" sz="2000" dirty="0"/>
          </a:p>
          <a:p>
            <a:endParaRPr lang="en-SE" dirty="0"/>
          </a:p>
        </p:txBody>
      </p:sp>
    </p:spTree>
    <p:extLst>
      <p:ext uri="{BB962C8B-B14F-4D97-AF65-F5344CB8AC3E}">
        <p14:creationId xmlns:p14="http://schemas.microsoft.com/office/powerpoint/2010/main" val="125354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1B69BB-6431-8B4A-8BA3-EE093866B92F}"/>
              </a:ext>
            </a:extLst>
          </p:cNvPr>
          <p:cNvSpPr>
            <a:spLocks noGrp="1"/>
          </p:cNvSpPr>
          <p:nvPr>
            <p:ph type="title"/>
          </p:nvPr>
        </p:nvSpPr>
        <p:spPr>
          <a:xfrm>
            <a:off x="839788" y="987425"/>
            <a:ext cx="9312616" cy="445136"/>
          </a:xfrm>
        </p:spPr>
        <p:txBody>
          <a:bodyPr>
            <a:noAutofit/>
          </a:bodyPr>
          <a:lstStyle/>
          <a:p>
            <a:r>
              <a:rPr lang="en-GB" sz="3200" dirty="0">
                <a:latin typeface="Lato Black" panose="020F0A02020204030203" pitchFamily="34" charset="0"/>
              </a:rPr>
              <a:t>4- Test Case Construction and Validation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5CD24D4-485C-4754-92D8-06FFC4A59110}"/>
                  </a:ext>
                </a:extLst>
              </p:cNvPr>
              <p:cNvSpPr>
                <a:spLocks noGrp="1"/>
              </p:cNvSpPr>
              <p:nvPr>
                <p:ph sz="quarter" idx="10"/>
              </p:nvPr>
            </p:nvSpPr>
            <p:spPr>
              <a:xfrm>
                <a:off x="839788" y="1785938"/>
                <a:ext cx="9312616" cy="4691774"/>
              </a:xfrm>
            </p:spPr>
            <p:txBody>
              <a:bodyPr>
                <a:normAutofit/>
              </a:bodyPr>
              <a:lstStyle/>
              <a:p>
                <a:r>
                  <a:rPr lang="en-GB" sz="2200" dirty="0">
                    <a:latin typeface="Lato" panose="020F0502020204030203" pitchFamily="34" charset="0"/>
                  </a:rPr>
                  <a:t>For each path, the tool returns:</a:t>
                </a:r>
              </a:p>
              <a:p>
                <a:pPr lvl="1"/>
                <a:r>
                  <a:rPr lang="en-GB" sz="2000" dirty="0">
                    <a:latin typeface="Lato" panose="020F0502020204030203" pitchFamily="34" charset="0"/>
                  </a:rPr>
                  <a:t>A tuple of values for the symbolic fields</a:t>
                </a:r>
              </a:p>
              <a:p>
                <a:pPr lvl="1"/>
                <a:endParaRPr lang="en-GB" sz="1800" dirty="0"/>
              </a:p>
              <a:p>
                <a:pPr algn="just"/>
                <a:r>
                  <a:rPr lang="en-GB" sz="2200" dirty="0">
                    <a:latin typeface="Lato" panose="020F0502020204030203" pitchFamily="34" charset="0"/>
                  </a:rPr>
                  <a:t>For the sequence number experiment, we will have concrete values for </a:t>
                </a:r>
                <a14:m>
                  <m:oMath xmlns:m="http://schemas.openxmlformats.org/officeDocument/2006/math">
                    <m:r>
                      <a:rPr lang="en-GB" sz="2200" b="0" i="1" smtClean="0">
                        <a:latin typeface="Cambria Math" panose="02040503050406030204" pitchFamily="18" charset="0"/>
                      </a:rPr>
                      <m:t>𝑠𝑒𝑞𝑢𝑒𝑛𝑐𝑒</m:t>
                    </m:r>
                    <m:r>
                      <a:rPr lang="en-GB" sz="2200" b="0" i="1" smtClean="0">
                        <a:latin typeface="Cambria Math" panose="02040503050406030204" pitchFamily="18" charset="0"/>
                      </a:rPr>
                      <m:t>_</m:t>
                    </m:r>
                    <m:r>
                      <a:rPr lang="en-GB" sz="2200" b="0" i="1" smtClean="0">
                        <a:latin typeface="Cambria Math" panose="02040503050406030204" pitchFamily="18" charset="0"/>
                      </a:rPr>
                      <m:t>𝑛𝑢𝑚𝑏𝑒𝑟</m:t>
                    </m:r>
                  </m:oMath>
                </a14:m>
                <a:r>
                  <a:rPr lang="en-GB" sz="2200" dirty="0">
                    <a:latin typeface="Lato" panose="020F0502020204030203" pitchFamily="34" charset="0"/>
                  </a:rPr>
                  <a:t> in the participating records</a:t>
                </a:r>
              </a:p>
              <a:p>
                <a:endParaRPr lang="en-GB" sz="2000" dirty="0"/>
              </a:p>
              <a:p>
                <a:r>
                  <a:rPr lang="en-GB" sz="2200" dirty="0"/>
                  <a:t>For concrete values that cause bugs:</a:t>
                </a:r>
              </a:p>
              <a:p>
                <a:pPr lvl="1"/>
                <a:r>
                  <a:rPr lang="en-GB" sz="2000" dirty="0"/>
                  <a:t>Assign concrete values to relevant fields</a:t>
                </a:r>
              </a:p>
              <a:p>
                <a:pPr lvl="1" algn="just"/>
                <a:r>
                  <a:rPr lang="en-GB" sz="2000" dirty="0">
                    <a:latin typeface="Lato" panose="020F0502020204030203" pitchFamily="34" charset="0"/>
                  </a:rPr>
                  <a:t>Validate the bug by running the resulting test cases on the unmodified SUT</a:t>
                </a:r>
              </a:p>
            </p:txBody>
          </p:sp>
        </mc:Choice>
        <mc:Fallback xmlns="">
          <p:sp>
            <p:nvSpPr>
              <p:cNvPr id="5" name="Content Placeholder 4">
                <a:extLst>
                  <a:ext uri="{FF2B5EF4-FFF2-40B4-BE49-F238E27FC236}">
                    <a16:creationId xmlns:a16="http://schemas.microsoft.com/office/drawing/2014/main" id="{75CD24D4-485C-4754-92D8-06FFC4A59110}"/>
                  </a:ext>
                </a:extLst>
              </p:cNvPr>
              <p:cNvSpPr>
                <a:spLocks noGrp="1" noRot="1" noChangeAspect="1" noMove="1" noResize="1" noEditPoints="1" noAdjustHandles="1" noChangeArrowheads="1" noChangeShapeType="1" noTextEdit="1"/>
              </p:cNvSpPr>
              <p:nvPr>
                <p:ph sz="quarter" idx="10"/>
              </p:nvPr>
            </p:nvSpPr>
            <p:spPr>
              <a:xfrm>
                <a:off x="839788" y="1785938"/>
                <a:ext cx="9312616" cy="4691774"/>
              </a:xfrm>
              <a:blipFill>
                <a:blip r:embed="rId3"/>
                <a:stretch>
                  <a:fillRect l="-786" t="-1558" r="-917"/>
                </a:stretch>
              </a:blipFill>
            </p:spPr>
            <p:txBody>
              <a:bodyPr/>
              <a:lstStyle/>
              <a:p>
                <a:r>
                  <a:rPr lang="en-SE">
                    <a:noFill/>
                  </a:rPr>
                  <a:t> </a:t>
                </a:r>
              </a:p>
            </p:txBody>
          </p:sp>
        </mc:Fallback>
      </mc:AlternateContent>
    </p:spTree>
    <p:extLst>
      <p:ext uri="{BB962C8B-B14F-4D97-AF65-F5344CB8AC3E}">
        <p14:creationId xmlns:p14="http://schemas.microsoft.com/office/powerpoint/2010/main" val="3196199607"/>
      </p:ext>
    </p:extLst>
  </p:cSld>
  <p:clrMapOvr>
    <a:masterClrMapping/>
  </p:clrMapOvr>
</p:sld>
</file>

<file path=ppt/theme/theme1.xml><?xml version="1.0" encoding="utf-8"?>
<a:theme xmlns:a="http://schemas.openxmlformats.org/drawingml/2006/main" name="UU_white">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_02_14_UU_mall-16-9_eng.potx [Read-Only]" id="{53705E74-13D2-45C5-AECC-2C0C5DD52525}" vid="{A826FB8B-680E-46DA-8E68-5930A0BE7B48}"/>
    </a:ext>
  </a:extLst>
</a:theme>
</file>

<file path=ppt/theme/theme2.xml><?xml version="1.0" encoding="utf-8"?>
<a:theme xmlns:a="http://schemas.openxmlformats.org/drawingml/2006/main" name="UU_grey">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_02_14_UU_mall-16-9_eng.potx [Read-Only]" id="{53705E74-13D2-45C5-AECC-2C0C5DD52525}" vid="{A6B7CD1A-08F6-4796-BA0A-1487716CC3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2022_02_14_UU_mall-16-9_eng</Template>
  <TotalTime>3699</TotalTime>
  <Words>2785</Words>
  <Application>Microsoft Office PowerPoint</Application>
  <PresentationFormat>Widescreen</PresentationFormat>
  <Paragraphs>340</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Cambria Math</vt:lpstr>
      <vt:lpstr>Lato</vt:lpstr>
      <vt:lpstr>Lato Black</vt:lpstr>
      <vt:lpstr>Montserrat Medium</vt:lpstr>
      <vt:lpstr>Symbol</vt:lpstr>
      <vt:lpstr>UU_white</vt:lpstr>
      <vt:lpstr>UU_grey</vt:lpstr>
      <vt:lpstr>Applying Symbolic Execution to  Test Implementations of a  Network Protocol Against its Specification</vt:lpstr>
      <vt:lpstr>Introduction</vt:lpstr>
      <vt:lpstr>Methodology</vt:lpstr>
      <vt:lpstr>1- Extract Specification Requirements</vt:lpstr>
      <vt:lpstr>Input Validity Requirements</vt:lpstr>
      <vt:lpstr>2- Augment the SUT with Assumptions</vt:lpstr>
      <vt:lpstr>2- Augment the SUT with Assertions</vt:lpstr>
      <vt:lpstr>3- Symbolic Execution</vt:lpstr>
      <vt:lpstr>4- Test Case Construction and Validation </vt:lpstr>
      <vt:lpstr>Implementation and Application to DTLS</vt:lpstr>
      <vt:lpstr>PowerPoint Presentation</vt:lpstr>
      <vt:lpstr>Evaluation</vt:lpstr>
      <vt:lpstr>TinyDTLS Reassembly Bug</vt:lpstr>
      <vt:lpstr>KLEE Experiences</vt:lpstr>
      <vt:lpstr>Conclusion</vt:lpstr>
    </vt:vector>
  </TitlesOfParts>
  <Company>Uppsala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Chamberlain</dc:creator>
  <cp:lastModifiedBy>Hooman</cp:lastModifiedBy>
  <cp:revision>435</cp:revision>
  <dcterms:created xsi:type="dcterms:W3CDTF">2022-02-15T08:01:26Z</dcterms:created>
  <dcterms:modified xsi:type="dcterms:W3CDTF">2022-09-06T14:00:03Z</dcterms:modified>
</cp:coreProperties>
</file>