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x="18288000" cy="10287000"/>
  <p:notesSz cx="6858000" cy="9144000"/>
  <p:embeddedFontLst>
    <p:embeddedFont>
      <p:font typeface="Pagkaki" charset="1" panose="00000500000000000000"/>
      <p:regular r:id="rId22"/>
    </p:embeddedFont>
    <p:embeddedFont>
      <p:font typeface="AC Diary Girl Bold Italics" charset="1" panose="02000603000000000000"/>
      <p:regular r:id="rId23"/>
    </p:embeddedFont>
    <p:embeddedFont>
      <p:font typeface="AC Diary Girl" charset="1" panose="02000603000000000000"/>
      <p:regular r:id="rId24"/>
    </p:embeddedFont>
    <p:embeddedFont>
      <p:font typeface="AC Diary Girl Bold" charset="1" panose="02000603000000000000"/>
      <p:regular r:id="rId25"/>
    </p:embeddedFont>
    <p:embeddedFont>
      <p:font typeface="AC Diary Girl Italics" charset="1" panose="02000603000000000000"/>
      <p:regular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11" Target="../media/image10.png" Type="http://schemas.openxmlformats.org/officeDocument/2006/relationships/image"/><Relationship Id="rId12" Target="../media/image11.svg" Type="http://schemas.openxmlformats.org/officeDocument/2006/relationships/image"/><Relationship Id="rId13" Target="../media/image12.png" Type="http://schemas.openxmlformats.org/officeDocument/2006/relationships/image"/><Relationship Id="rId14" Target="../media/image13.svg" Type="http://schemas.openxmlformats.org/officeDocument/2006/relationships/image"/><Relationship Id="rId15" Target="../media/image14.png" Type="http://schemas.openxmlformats.org/officeDocument/2006/relationships/image"/><Relationship Id="rId16" Target="../media/image15.svg" Type="http://schemas.openxmlformats.org/officeDocument/2006/relationships/image"/><Relationship Id="rId17" Target="../media/image16.png" Type="http://schemas.openxmlformats.org/officeDocument/2006/relationships/image"/><Relationship Id="rId18" Target="../media/image17.svg" Type="http://schemas.openxmlformats.org/officeDocument/2006/relationships/image"/><Relationship Id="rId19" Target="../media/image18.png" Type="http://schemas.openxmlformats.org/officeDocument/2006/relationships/image"/><Relationship Id="rId2" Target="../media/image1.png" Type="http://schemas.openxmlformats.org/officeDocument/2006/relationships/image"/><Relationship Id="rId20" Target="../media/image19.svg" Type="http://schemas.openxmlformats.org/officeDocument/2006/relationships/image"/><Relationship Id="rId21" Target="../media/image20.png" Type="http://schemas.openxmlformats.org/officeDocument/2006/relationships/image"/><Relationship Id="rId22" Target="../media/image21.sv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8.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7.svg" Type="http://schemas.openxmlformats.org/officeDocument/2006/relationships/image"/><Relationship Id="rId11" Target="../media/image28.png" Type="http://schemas.openxmlformats.org/officeDocument/2006/relationships/image"/><Relationship Id="rId12" Target="../media/image29.svg" Type="http://schemas.openxmlformats.org/officeDocument/2006/relationships/image"/><Relationship Id="rId13" Target="../media/image30.png" Type="http://schemas.openxmlformats.org/officeDocument/2006/relationships/image"/><Relationship Id="rId14" Target="../media/image31.svg" Type="http://schemas.openxmlformats.org/officeDocument/2006/relationships/image"/><Relationship Id="rId15" Target="../media/image32.png" Type="http://schemas.openxmlformats.org/officeDocument/2006/relationships/image"/><Relationship Id="rId16" Target="../media/image33.svg" Type="http://schemas.openxmlformats.org/officeDocument/2006/relationships/image"/><Relationship Id="rId17" Target="../media/image34.png" Type="http://schemas.openxmlformats.org/officeDocument/2006/relationships/image"/><Relationship Id="rId18" Target="../media/image35.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6.png" Type="http://schemas.openxmlformats.org/officeDocument/2006/relationships/image"/><Relationship Id="rId6" Target="../media/image7.svg" Type="http://schemas.openxmlformats.org/officeDocument/2006/relationships/image"/><Relationship Id="rId7" Target="../media/image12.png" Type="http://schemas.openxmlformats.org/officeDocument/2006/relationships/image"/><Relationship Id="rId8" Target="../media/image13.svg" Type="http://schemas.openxmlformats.org/officeDocument/2006/relationships/image"/><Relationship Id="rId9" Target="../media/image16.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7.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6.png" Type="http://schemas.openxmlformats.org/officeDocument/2006/relationships/image"/><Relationship Id="rId6" Target="../media/image7.svg" Type="http://schemas.openxmlformats.org/officeDocument/2006/relationships/image"/><Relationship Id="rId7" Target="../media/image12.png" Type="http://schemas.openxmlformats.org/officeDocument/2006/relationships/image"/><Relationship Id="rId8" Target="../media/image13.svg" Type="http://schemas.openxmlformats.org/officeDocument/2006/relationships/image"/><Relationship Id="rId9" Target="../media/image16.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7.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6.png" Type="http://schemas.openxmlformats.org/officeDocument/2006/relationships/image"/><Relationship Id="rId6" Target="../media/image7.svg" Type="http://schemas.openxmlformats.org/officeDocument/2006/relationships/image"/><Relationship Id="rId7" Target="../media/image12.png" Type="http://schemas.openxmlformats.org/officeDocument/2006/relationships/image"/><Relationship Id="rId8" Target="../media/image13.svg" Type="http://schemas.openxmlformats.org/officeDocument/2006/relationships/image"/><Relationship Id="rId9" Target="../media/image16.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7.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6.png" Type="http://schemas.openxmlformats.org/officeDocument/2006/relationships/image"/><Relationship Id="rId6" Target="../media/image7.svg" Type="http://schemas.openxmlformats.org/officeDocument/2006/relationships/image"/><Relationship Id="rId7" Target="../media/image12.png" Type="http://schemas.openxmlformats.org/officeDocument/2006/relationships/image"/><Relationship Id="rId8" Target="../media/image13.svg" Type="http://schemas.openxmlformats.org/officeDocument/2006/relationships/image"/><Relationship Id="rId9" Target="../media/image16.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7.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6.png" Type="http://schemas.openxmlformats.org/officeDocument/2006/relationships/image"/><Relationship Id="rId6" Target="../media/image7.svg" Type="http://schemas.openxmlformats.org/officeDocument/2006/relationships/image"/><Relationship Id="rId7" Target="../media/image12.png" Type="http://schemas.openxmlformats.org/officeDocument/2006/relationships/image"/><Relationship Id="rId8" Target="../media/image13.svg" Type="http://schemas.openxmlformats.org/officeDocument/2006/relationships/image"/><Relationship Id="rId9" Target="../media/image16.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9.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12.png" Type="http://schemas.openxmlformats.org/officeDocument/2006/relationships/image"/><Relationship Id="rId6" Target="../media/image13.svg" Type="http://schemas.openxmlformats.org/officeDocument/2006/relationships/image"/><Relationship Id="rId7" Target="../media/image36.png" Type="http://schemas.openxmlformats.org/officeDocument/2006/relationships/image"/><Relationship Id="rId8" Target="../media/image37.svg" Type="http://schemas.openxmlformats.org/officeDocument/2006/relationships/image"/><Relationship Id="rId9" Target="../media/image38.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9.svg" Type="http://schemas.openxmlformats.org/officeDocument/2006/relationships/image"/><Relationship Id="rId11" Target="../media/image20.png" Type="http://schemas.openxmlformats.org/officeDocument/2006/relationships/image"/><Relationship Id="rId12" Target="../media/image21.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6.png" Type="http://schemas.openxmlformats.org/officeDocument/2006/relationships/image"/><Relationship Id="rId6" Target="../media/image7.svg" Type="http://schemas.openxmlformats.org/officeDocument/2006/relationships/image"/><Relationship Id="rId7" Target="../media/image12.png" Type="http://schemas.openxmlformats.org/officeDocument/2006/relationships/image"/><Relationship Id="rId8" Target="../media/image13.svg" Type="http://schemas.openxmlformats.org/officeDocument/2006/relationships/image"/><Relationship Id="rId9" Target="../media/image18.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9.svg" Type="http://schemas.openxmlformats.org/officeDocument/2006/relationships/image"/><Relationship Id="rId11" Target="../media/image14.png" Type="http://schemas.openxmlformats.org/officeDocument/2006/relationships/image"/><Relationship Id="rId12" Target="../media/image15.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6.png" Type="http://schemas.openxmlformats.org/officeDocument/2006/relationships/image"/><Relationship Id="rId6" Target="../media/image7.svg" Type="http://schemas.openxmlformats.org/officeDocument/2006/relationships/image"/><Relationship Id="rId7" Target="../media/image12.png" Type="http://schemas.openxmlformats.org/officeDocument/2006/relationships/image"/><Relationship Id="rId8" Target="../media/image13.svg" Type="http://schemas.openxmlformats.org/officeDocument/2006/relationships/image"/><Relationship Id="rId9" Target="../media/image18.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5.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12.png" Type="http://schemas.openxmlformats.org/officeDocument/2006/relationships/image"/><Relationship Id="rId6" Target="../media/image13.svg" Type="http://schemas.openxmlformats.org/officeDocument/2006/relationships/image"/><Relationship Id="rId7" Target="../media/image22.png" Type="http://schemas.openxmlformats.org/officeDocument/2006/relationships/image"/><Relationship Id="rId8" Target="../media/image23.svg" Type="http://schemas.openxmlformats.org/officeDocument/2006/relationships/image"/><Relationship Id="rId9" Target="../media/image24.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7.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6.png" Type="http://schemas.openxmlformats.org/officeDocument/2006/relationships/image"/><Relationship Id="rId6" Target="../media/image7.svg" Type="http://schemas.openxmlformats.org/officeDocument/2006/relationships/image"/><Relationship Id="rId7" Target="../media/image12.png" Type="http://schemas.openxmlformats.org/officeDocument/2006/relationships/image"/><Relationship Id="rId8" Target="../media/image13.svg" Type="http://schemas.openxmlformats.org/officeDocument/2006/relationships/image"/><Relationship Id="rId9" Target="../media/image16.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7.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6.png" Type="http://schemas.openxmlformats.org/officeDocument/2006/relationships/image"/><Relationship Id="rId6" Target="../media/image7.svg" Type="http://schemas.openxmlformats.org/officeDocument/2006/relationships/image"/><Relationship Id="rId7" Target="../media/image12.png" Type="http://schemas.openxmlformats.org/officeDocument/2006/relationships/image"/><Relationship Id="rId8" Target="../media/image13.svg" Type="http://schemas.openxmlformats.org/officeDocument/2006/relationships/image"/><Relationship Id="rId9" Target="../media/image16.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7.svg" Type="http://schemas.openxmlformats.org/officeDocument/2006/relationships/image"/><Relationship Id="rId11" Target="../media/image12.png" Type="http://schemas.openxmlformats.org/officeDocument/2006/relationships/image"/><Relationship Id="rId12" Target="../media/image13.svg" Type="http://schemas.openxmlformats.org/officeDocument/2006/relationships/image"/><Relationship Id="rId13" Target="../media/image14.png" Type="http://schemas.openxmlformats.org/officeDocument/2006/relationships/image"/><Relationship Id="rId14" Target="../media/image15.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6.png" Type="http://schemas.openxmlformats.org/officeDocument/2006/relationships/image"/><Relationship Id="rId6" Target="../media/image7.svg" Type="http://schemas.openxmlformats.org/officeDocument/2006/relationships/image"/><Relationship Id="rId7" Target="../media/image8.png" Type="http://schemas.openxmlformats.org/officeDocument/2006/relationships/image"/><Relationship Id="rId8" Target="../media/image9.svg" Type="http://schemas.openxmlformats.org/officeDocument/2006/relationships/image"/><Relationship Id="rId9" Target="../media/image26.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3.svg" Type="http://schemas.openxmlformats.org/officeDocument/2006/relationships/image"/><Relationship Id="rId11" Target="../media/image16.png" Type="http://schemas.openxmlformats.org/officeDocument/2006/relationships/image"/><Relationship Id="rId12" Target="../media/image17.svg" Type="http://schemas.openxmlformats.org/officeDocument/2006/relationships/image"/><Relationship Id="rId13" Target="../media/image14.png" Type="http://schemas.openxmlformats.org/officeDocument/2006/relationships/image"/><Relationship Id="rId14" Target="../media/image15.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8.png" Type="http://schemas.openxmlformats.org/officeDocument/2006/relationships/image"/><Relationship Id="rId8" Target="../media/image9.svg" Type="http://schemas.openxmlformats.org/officeDocument/2006/relationships/image"/><Relationship Id="rId9" Target="../media/image12.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3.svg" Type="http://schemas.openxmlformats.org/officeDocument/2006/relationships/image"/><Relationship Id="rId11" Target="../media/image16.png" Type="http://schemas.openxmlformats.org/officeDocument/2006/relationships/image"/><Relationship Id="rId12" Target="../media/image17.svg" Type="http://schemas.openxmlformats.org/officeDocument/2006/relationships/image"/><Relationship Id="rId13" Target="../media/image14.png" Type="http://schemas.openxmlformats.org/officeDocument/2006/relationships/image"/><Relationship Id="rId14" Target="../media/image15.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8.png" Type="http://schemas.openxmlformats.org/officeDocument/2006/relationships/image"/><Relationship Id="rId8" Target="../media/image9.svg" Type="http://schemas.openxmlformats.org/officeDocument/2006/relationships/image"/><Relationship Id="rId9" Target="../media/image12.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9.svg" Type="http://schemas.openxmlformats.org/officeDocument/2006/relationships/image"/><Relationship Id="rId11" Target="../media/image14.png" Type="http://schemas.openxmlformats.org/officeDocument/2006/relationships/image"/><Relationship Id="rId12" Target="../media/image15.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6.png" Type="http://schemas.openxmlformats.org/officeDocument/2006/relationships/image"/><Relationship Id="rId6" Target="../media/image7.svg" Type="http://schemas.openxmlformats.org/officeDocument/2006/relationships/image"/><Relationship Id="rId7" Target="../media/image12.png" Type="http://schemas.openxmlformats.org/officeDocument/2006/relationships/image"/><Relationship Id="rId8" Target="../media/image13.svg" Type="http://schemas.openxmlformats.org/officeDocument/2006/relationships/image"/><Relationship Id="rId9" Target="../media/image18.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grpSp>
        <p:nvGrpSpPr>
          <p:cNvPr name="Group 2" id="2"/>
          <p:cNvGrpSpPr/>
          <p:nvPr/>
        </p:nvGrpSpPr>
        <p:grpSpPr>
          <a:xfrm rot="0">
            <a:off x="-1898827" y="-1932767"/>
            <a:ext cx="21557990" cy="14578591"/>
            <a:chOff x="0" y="0"/>
            <a:chExt cx="28743987" cy="19438121"/>
          </a:xfrm>
        </p:grpSpPr>
        <p:sp>
          <p:nvSpPr>
            <p:cNvPr name="Freeform 3" id="3"/>
            <p:cNvSpPr/>
            <p:nvPr/>
          </p:nvSpPr>
          <p:spPr>
            <a:xfrm flipH="false" flipV="false" rot="0">
              <a:off x="0" y="0"/>
              <a:ext cx="28743987" cy="19438121"/>
            </a:xfrm>
            <a:custGeom>
              <a:avLst/>
              <a:gdLst/>
              <a:ahLst/>
              <a:cxnLst/>
              <a:rect r="r" b="b" t="t" l="l"/>
              <a:pathLst>
                <a:path h="19438121" w="28743987">
                  <a:moveTo>
                    <a:pt x="0" y="0"/>
                  </a:moveTo>
                  <a:lnTo>
                    <a:pt x="28743987" y="0"/>
                  </a:lnTo>
                  <a:lnTo>
                    <a:pt x="28743987" y="19438121"/>
                  </a:lnTo>
                  <a:lnTo>
                    <a:pt x="0" y="1943812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1054747" y="924082"/>
              <a:ext cx="16612467" cy="16612467"/>
            </a:xfrm>
            <a:custGeom>
              <a:avLst/>
              <a:gdLst/>
              <a:ahLst/>
              <a:cxnLst/>
              <a:rect r="r" b="b" t="t" l="l"/>
              <a:pathLst>
                <a:path h="16612467" w="16612467">
                  <a:moveTo>
                    <a:pt x="0" y="0"/>
                  </a:moveTo>
                  <a:lnTo>
                    <a:pt x="16612467" y="0"/>
                  </a:lnTo>
                  <a:lnTo>
                    <a:pt x="16612467" y="16612468"/>
                  </a:lnTo>
                  <a:lnTo>
                    <a:pt x="0" y="16612468"/>
                  </a:lnTo>
                  <a:lnTo>
                    <a:pt x="0" y="0"/>
                  </a:lnTo>
                  <a:close/>
                </a:path>
              </a:pathLst>
            </a:custGeom>
            <a:blipFill>
              <a:blip r:embed="rId4">
                <a:alphaModFix amt="79000"/>
              </a:blip>
              <a:stretch>
                <a:fillRect l="0" t="0" r="0" b="0"/>
              </a:stretch>
            </a:blipFill>
          </p:spPr>
        </p:sp>
        <p:sp>
          <p:nvSpPr>
            <p:cNvPr name="Freeform 5" id="5"/>
            <p:cNvSpPr/>
            <p:nvPr/>
          </p:nvSpPr>
          <p:spPr>
            <a:xfrm flipH="false" flipV="false" rot="0">
              <a:off x="1101577" y="924082"/>
              <a:ext cx="9953171" cy="16612467"/>
            </a:xfrm>
            <a:custGeom>
              <a:avLst/>
              <a:gdLst/>
              <a:ahLst/>
              <a:cxnLst/>
              <a:rect r="r" b="b" t="t" l="l"/>
              <a:pathLst>
                <a:path h="16612467" w="9953171">
                  <a:moveTo>
                    <a:pt x="0" y="0"/>
                  </a:moveTo>
                  <a:lnTo>
                    <a:pt x="9953170" y="0"/>
                  </a:lnTo>
                  <a:lnTo>
                    <a:pt x="9953170" y="16612468"/>
                  </a:lnTo>
                  <a:lnTo>
                    <a:pt x="0" y="16612468"/>
                  </a:lnTo>
                  <a:lnTo>
                    <a:pt x="0" y="0"/>
                  </a:lnTo>
                  <a:close/>
                </a:path>
              </a:pathLst>
            </a:custGeom>
            <a:blipFill>
              <a:blip r:embed="rId4">
                <a:alphaModFix amt="79000"/>
              </a:blip>
              <a:stretch>
                <a:fillRect l="0" t="0" r="-66906" b="0"/>
              </a:stretch>
            </a:blipFill>
          </p:spPr>
        </p:sp>
      </p:grpSp>
      <p:sp>
        <p:nvSpPr>
          <p:cNvPr name="Freeform 6" id="6"/>
          <p:cNvSpPr/>
          <p:nvPr/>
        </p:nvSpPr>
        <p:spPr>
          <a:xfrm flipH="true" flipV="false" rot="-1184806">
            <a:off x="7967949" y="747994"/>
            <a:ext cx="8115595" cy="2267510"/>
          </a:xfrm>
          <a:custGeom>
            <a:avLst/>
            <a:gdLst/>
            <a:ahLst/>
            <a:cxnLst/>
            <a:rect r="r" b="b" t="t" l="l"/>
            <a:pathLst>
              <a:path h="2267510" w="8115595">
                <a:moveTo>
                  <a:pt x="8115595" y="0"/>
                </a:moveTo>
                <a:lnTo>
                  <a:pt x="0" y="0"/>
                </a:lnTo>
                <a:lnTo>
                  <a:pt x="0" y="2267510"/>
                </a:lnTo>
                <a:lnTo>
                  <a:pt x="8115595" y="2267510"/>
                </a:lnTo>
                <a:lnTo>
                  <a:pt x="8115595" y="0"/>
                </a:lnTo>
                <a:close/>
              </a:path>
            </a:pathLst>
          </a:custGeom>
          <a:blipFill>
            <a:blip r:embed="rId5">
              <a:alphaModFix amt="84000"/>
              <a:extLst>
                <a:ext uri="{96DAC541-7B7A-43D3-8B79-37D633B846F1}">
                  <asvg:svgBlip xmlns:asvg="http://schemas.microsoft.com/office/drawing/2016/SVG/main" r:embed="rId6"/>
                </a:ext>
              </a:extLst>
            </a:blip>
            <a:stretch>
              <a:fillRect l="0" t="0" r="-29491" b="-274138"/>
            </a:stretch>
          </a:blipFill>
        </p:spPr>
      </p:sp>
      <p:sp>
        <p:nvSpPr>
          <p:cNvPr name="Freeform 7" id="7"/>
          <p:cNvSpPr/>
          <p:nvPr/>
        </p:nvSpPr>
        <p:spPr>
          <a:xfrm flipH="false" flipV="false" rot="1616277">
            <a:off x="10430044" y="5697560"/>
            <a:ext cx="8115595" cy="2267510"/>
          </a:xfrm>
          <a:custGeom>
            <a:avLst/>
            <a:gdLst/>
            <a:ahLst/>
            <a:cxnLst/>
            <a:rect r="r" b="b" t="t" l="l"/>
            <a:pathLst>
              <a:path h="2267510" w="8115595">
                <a:moveTo>
                  <a:pt x="0" y="0"/>
                </a:moveTo>
                <a:lnTo>
                  <a:pt x="8115595" y="0"/>
                </a:lnTo>
                <a:lnTo>
                  <a:pt x="8115595" y="2267509"/>
                </a:lnTo>
                <a:lnTo>
                  <a:pt x="0" y="2267509"/>
                </a:lnTo>
                <a:lnTo>
                  <a:pt x="0" y="0"/>
                </a:lnTo>
                <a:close/>
              </a:path>
            </a:pathLst>
          </a:custGeom>
          <a:blipFill>
            <a:blip r:embed="rId7">
              <a:alphaModFix amt="84000"/>
              <a:extLst>
                <a:ext uri="{96DAC541-7B7A-43D3-8B79-37D633B846F1}">
                  <asvg:svgBlip xmlns:asvg="http://schemas.microsoft.com/office/drawing/2016/SVG/main" r:embed="rId8"/>
                </a:ext>
              </a:extLst>
            </a:blip>
            <a:stretch>
              <a:fillRect l="0" t="0" r="-29491" b="-274138"/>
            </a:stretch>
          </a:blipFill>
        </p:spPr>
      </p:sp>
      <p:sp>
        <p:nvSpPr>
          <p:cNvPr name="Freeform 8" id="8"/>
          <p:cNvSpPr/>
          <p:nvPr/>
        </p:nvSpPr>
        <p:spPr>
          <a:xfrm flipH="false" flipV="false" rot="-6308422">
            <a:off x="7851745" y="1222626"/>
            <a:ext cx="3690607" cy="3765926"/>
          </a:xfrm>
          <a:custGeom>
            <a:avLst/>
            <a:gdLst/>
            <a:ahLst/>
            <a:cxnLst/>
            <a:rect r="r" b="b" t="t" l="l"/>
            <a:pathLst>
              <a:path h="3765926" w="3690607">
                <a:moveTo>
                  <a:pt x="0" y="0"/>
                </a:moveTo>
                <a:lnTo>
                  <a:pt x="3690607" y="0"/>
                </a:lnTo>
                <a:lnTo>
                  <a:pt x="3690607" y="3765926"/>
                </a:lnTo>
                <a:lnTo>
                  <a:pt x="0" y="3765926"/>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9" id="9"/>
          <p:cNvSpPr/>
          <p:nvPr/>
        </p:nvSpPr>
        <p:spPr>
          <a:xfrm flipH="false" flipV="false" rot="-1005944">
            <a:off x="10939103" y="7265642"/>
            <a:ext cx="2399982" cy="4391655"/>
          </a:xfrm>
          <a:custGeom>
            <a:avLst/>
            <a:gdLst/>
            <a:ahLst/>
            <a:cxnLst/>
            <a:rect r="r" b="b" t="t" l="l"/>
            <a:pathLst>
              <a:path h="4391655" w="2399982">
                <a:moveTo>
                  <a:pt x="0" y="0"/>
                </a:moveTo>
                <a:lnTo>
                  <a:pt x="2399982" y="0"/>
                </a:lnTo>
                <a:lnTo>
                  <a:pt x="2399982" y="4391654"/>
                </a:lnTo>
                <a:lnTo>
                  <a:pt x="0" y="4391654"/>
                </a:lnTo>
                <a:lnTo>
                  <a:pt x="0" y="0"/>
                </a:lnTo>
                <a:close/>
              </a:path>
            </a:pathLst>
          </a:custGeom>
          <a:blipFill>
            <a:blip r:embed="rId11">
              <a:alphaModFix amt="83000"/>
              <a:extLst>
                <a:ext uri="{96DAC541-7B7A-43D3-8B79-37D633B846F1}">
                  <asvg:svgBlip xmlns:asvg="http://schemas.microsoft.com/office/drawing/2016/SVG/main" r:embed="rId12"/>
                </a:ext>
              </a:extLst>
            </a:blip>
            <a:stretch>
              <a:fillRect l="-277150" t="-56615" r="-12814" b="0"/>
            </a:stretch>
          </a:blipFill>
        </p:spPr>
      </p:sp>
      <p:sp>
        <p:nvSpPr>
          <p:cNvPr name="Freeform 10" id="10"/>
          <p:cNvSpPr/>
          <p:nvPr/>
        </p:nvSpPr>
        <p:spPr>
          <a:xfrm flipH="false" flipV="false" rot="-756497">
            <a:off x="14749199" y="827086"/>
            <a:ext cx="3690607" cy="3765926"/>
          </a:xfrm>
          <a:custGeom>
            <a:avLst/>
            <a:gdLst/>
            <a:ahLst/>
            <a:cxnLst/>
            <a:rect r="r" b="b" t="t" l="l"/>
            <a:pathLst>
              <a:path h="3765926" w="3690607">
                <a:moveTo>
                  <a:pt x="0" y="0"/>
                </a:moveTo>
                <a:lnTo>
                  <a:pt x="3690607" y="0"/>
                </a:lnTo>
                <a:lnTo>
                  <a:pt x="3690607" y="3765926"/>
                </a:lnTo>
                <a:lnTo>
                  <a:pt x="0" y="3765926"/>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1" id="11"/>
          <p:cNvSpPr/>
          <p:nvPr/>
        </p:nvSpPr>
        <p:spPr>
          <a:xfrm flipH="false" flipV="false" rot="1201736">
            <a:off x="15021142" y="7964957"/>
            <a:ext cx="3690607" cy="3765926"/>
          </a:xfrm>
          <a:custGeom>
            <a:avLst/>
            <a:gdLst/>
            <a:ahLst/>
            <a:cxnLst/>
            <a:rect r="r" b="b" t="t" l="l"/>
            <a:pathLst>
              <a:path h="3765926" w="3690607">
                <a:moveTo>
                  <a:pt x="0" y="0"/>
                </a:moveTo>
                <a:lnTo>
                  <a:pt x="3690607" y="0"/>
                </a:lnTo>
                <a:lnTo>
                  <a:pt x="3690607" y="3765925"/>
                </a:lnTo>
                <a:lnTo>
                  <a:pt x="0" y="3765925"/>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grpSp>
        <p:nvGrpSpPr>
          <p:cNvPr name="Group 12" id="12"/>
          <p:cNvGrpSpPr/>
          <p:nvPr/>
        </p:nvGrpSpPr>
        <p:grpSpPr>
          <a:xfrm rot="0">
            <a:off x="9080303" y="1236324"/>
            <a:ext cx="616745" cy="750857"/>
            <a:chOff x="0" y="0"/>
            <a:chExt cx="822327" cy="1001143"/>
          </a:xfrm>
        </p:grpSpPr>
        <p:sp>
          <p:nvSpPr>
            <p:cNvPr name="Freeform 13" id="13"/>
            <p:cNvSpPr/>
            <p:nvPr/>
          </p:nvSpPr>
          <p:spPr>
            <a:xfrm flipH="false" flipV="false" rot="0">
              <a:off x="510144" y="814807"/>
              <a:ext cx="156313" cy="156313"/>
            </a:xfrm>
            <a:custGeom>
              <a:avLst/>
              <a:gdLst/>
              <a:ahLst/>
              <a:cxnLst/>
              <a:rect r="r" b="b" t="t" l="l"/>
              <a:pathLst>
                <a:path h="156313" w="156313">
                  <a:moveTo>
                    <a:pt x="0" y="0"/>
                  </a:moveTo>
                  <a:lnTo>
                    <a:pt x="156313" y="0"/>
                  </a:lnTo>
                  <a:lnTo>
                    <a:pt x="156313" y="156313"/>
                  </a:lnTo>
                  <a:lnTo>
                    <a:pt x="0" y="156313"/>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grpSp>
          <p:nvGrpSpPr>
            <p:cNvPr name="Group 14" id="14"/>
            <p:cNvGrpSpPr/>
            <p:nvPr/>
          </p:nvGrpSpPr>
          <p:grpSpPr>
            <a:xfrm rot="0">
              <a:off x="547350" y="852013"/>
              <a:ext cx="81900" cy="81900"/>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16" id="16"/>
              <p:cNvSpPr txBox="true"/>
              <p:nvPr/>
            </p:nvSpPr>
            <p:spPr>
              <a:xfrm>
                <a:off x="76200" y="9525"/>
                <a:ext cx="660400" cy="727075"/>
              </a:xfrm>
              <a:prstGeom prst="rect">
                <a:avLst/>
              </a:prstGeom>
            </p:spPr>
            <p:txBody>
              <a:bodyPr anchor="ctr" rtlCol="false" tIns="50800" lIns="50800" bIns="50800" rIns="50800"/>
              <a:lstStyle/>
              <a:p>
                <a:pPr algn="ctr">
                  <a:lnSpc>
                    <a:spcPts val="3499"/>
                  </a:lnSpc>
                </a:pPr>
              </a:p>
            </p:txBody>
          </p:sp>
        </p:grpSp>
        <p:sp>
          <p:nvSpPr>
            <p:cNvPr name="Freeform 17" id="17"/>
            <p:cNvSpPr/>
            <p:nvPr/>
          </p:nvSpPr>
          <p:spPr>
            <a:xfrm flipH="false" flipV="false" rot="-1364219">
              <a:off x="146287" y="68823"/>
              <a:ext cx="529752" cy="863496"/>
            </a:xfrm>
            <a:custGeom>
              <a:avLst/>
              <a:gdLst/>
              <a:ahLst/>
              <a:cxnLst/>
              <a:rect r="r" b="b" t="t" l="l"/>
              <a:pathLst>
                <a:path h="863496" w="529752">
                  <a:moveTo>
                    <a:pt x="0" y="0"/>
                  </a:moveTo>
                  <a:lnTo>
                    <a:pt x="529753" y="0"/>
                  </a:lnTo>
                  <a:lnTo>
                    <a:pt x="529753" y="863496"/>
                  </a:lnTo>
                  <a:lnTo>
                    <a:pt x="0" y="863496"/>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p:spPr>
        </p:sp>
      </p:grpSp>
      <p:grpSp>
        <p:nvGrpSpPr>
          <p:cNvPr name="Group 18" id="18"/>
          <p:cNvGrpSpPr/>
          <p:nvPr/>
        </p:nvGrpSpPr>
        <p:grpSpPr>
          <a:xfrm rot="2603062">
            <a:off x="16060096" y="734263"/>
            <a:ext cx="629219" cy="766043"/>
            <a:chOff x="0" y="0"/>
            <a:chExt cx="838959" cy="1021391"/>
          </a:xfrm>
        </p:grpSpPr>
        <p:sp>
          <p:nvSpPr>
            <p:cNvPr name="Freeform 19" id="19"/>
            <p:cNvSpPr/>
            <p:nvPr/>
          </p:nvSpPr>
          <p:spPr>
            <a:xfrm flipH="false" flipV="false" rot="0">
              <a:off x="520462" y="831287"/>
              <a:ext cx="159474" cy="159474"/>
            </a:xfrm>
            <a:custGeom>
              <a:avLst/>
              <a:gdLst/>
              <a:ahLst/>
              <a:cxnLst/>
              <a:rect r="r" b="b" t="t" l="l"/>
              <a:pathLst>
                <a:path h="159474" w="159474">
                  <a:moveTo>
                    <a:pt x="0" y="0"/>
                  </a:moveTo>
                  <a:lnTo>
                    <a:pt x="159474" y="0"/>
                  </a:lnTo>
                  <a:lnTo>
                    <a:pt x="159474" y="159474"/>
                  </a:lnTo>
                  <a:lnTo>
                    <a:pt x="0" y="159474"/>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grpSp>
          <p:nvGrpSpPr>
            <p:cNvPr name="Group 20" id="20"/>
            <p:cNvGrpSpPr/>
            <p:nvPr/>
          </p:nvGrpSpPr>
          <p:grpSpPr>
            <a:xfrm rot="0">
              <a:off x="558420" y="869245"/>
              <a:ext cx="83557" cy="83557"/>
              <a:chOff x="0" y="0"/>
              <a:chExt cx="812800" cy="812800"/>
            </a:xfrm>
          </p:grpSpPr>
          <p:sp>
            <p:nvSpPr>
              <p:cNvPr name="Freeform 21" id="2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22" id="22"/>
              <p:cNvSpPr txBox="true"/>
              <p:nvPr/>
            </p:nvSpPr>
            <p:spPr>
              <a:xfrm>
                <a:off x="76200" y="0"/>
                <a:ext cx="660400" cy="736600"/>
              </a:xfrm>
              <a:prstGeom prst="rect">
                <a:avLst/>
              </a:prstGeom>
            </p:spPr>
            <p:txBody>
              <a:bodyPr anchor="ctr" rtlCol="false" tIns="50800" lIns="50800" bIns="50800" rIns="50800"/>
              <a:lstStyle/>
              <a:p>
                <a:pPr algn="ctr">
                  <a:lnSpc>
                    <a:spcPts val="3500"/>
                  </a:lnSpc>
                </a:pPr>
              </a:p>
            </p:txBody>
          </p:sp>
        </p:grpSp>
        <p:sp>
          <p:nvSpPr>
            <p:cNvPr name="Freeform 23" id="23"/>
            <p:cNvSpPr/>
            <p:nvPr/>
          </p:nvSpPr>
          <p:spPr>
            <a:xfrm flipH="false" flipV="false" rot="-1364219">
              <a:off x="149246" y="70215"/>
              <a:ext cx="540467" cy="880960"/>
            </a:xfrm>
            <a:custGeom>
              <a:avLst/>
              <a:gdLst/>
              <a:ahLst/>
              <a:cxnLst/>
              <a:rect r="r" b="b" t="t" l="l"/>
              <a:pathLst>
                <a:path h="880960" w="540467">
                  <a:moveTo>
                    <a:pt x="0" y="0"/>
                  </a:moveTo>
                  <a:lnTo>
                    <a:pt x="540467" y="0"/>
                  </a:lnTo>
                  <a:lnTo>
                    <a:pt x="540467" y="880961"/>
                  </a:lnTo>
                  <a:lnTo>
                    <a:pt x="0" y="880961"/>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p:spPr>
        </p:sp>
      </p:grpSp>
      <p:grpSp>
        <p:nvGrpSpPr>
          <p:cNvPr name="Group 24" id="24"/>
          <p:cNvGrpSpPr/>
          <p:nvPr/>
        </p:nvGrpSpPr>
        <p:grpSpPr>
          <a:xfrm rot="0">
            <a:off x="17189493" y="8016933"/>
            <a:ext cx="770873" cy="724057"/>
            <a:chOff x="0" y="0"/>
            <a:chExt cx="1027830" cy="965410"/>
          </a:xfrm>
        </p:grpSpPr>
        <p:sp>
          <p:nvSpPr>
            <p:cNvPr name="Freeform 25" id="25"/>
            <p:cNvSpPr/>
            <p:nvPr/>
          </p:nvSpPr>
          <p:spPr>
            <a:xfrm flipH="false" flipV="false" rot="2603062">
              <a:off x="74067" y="662383"/>
              <a:ext cx="159474" cy="159474"/>
            </a:xfrm>
            <a:custGeom>
              <a:avLst/>
              <a:gdLst/>
              <a:ahLst/>
              <a:cxnLst/>
              <a:rect r="r" b="b" t="t" l="l"/>
              <a:pathLst>
                <a:path h="159474" w="159474">
                  <a:moveTo>
                    <a:pt x="0" y="0"/>
                  </a:moveTo>
                  <a:lnTo>
                    <a:pt x="159474" y="0"/>
                  </a:lnTo>
                  <a:lnTo>
                    <a:pt x="159474" y="159474"/>
                  </a:lnTo>
                  <a:lnTo>
                    <a:pt x="0" y="159474"/>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grpSp>
          <p:nvGrpSpPr>
            <p:cNvPr name="Group 26" id="26"/>
            <p:cNvGrpSpPr/>
            <p:nvPr/>
          </p:nvGrpSpPr>
          <p:grpSpPr>
            <a:xfrm rot="2603062">
              <a:off x="112026" y="700342"/>
              <a:ext cx="83557" cy="83557"/>
              <a:chOff x="0" y="0"/>
              <a:chExt cx="812800" cy="812800"/>
            </a:xfrm>
          </p:grpSpPr>
          <p:sp>
            <p:nvSpPr>
              <p:cNvPr name="Freeform 27" id="2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28" id="28"/>
              <p:cNvSpPr txBox="true"/>
              <p:nvPr/>
            </p:nvSpPr>
            <p:spPr>
              <a:xfrm>
                <a:off x="76200" y="9525"/>
                <a:ext cx="660400" cy="727075"/>
              </a:xfrm>
              <a:prstGeom prst="rect">
                <a:avLst/>
              </a:prstGeom>
            </p:spPr>
            <p:txBody>
              <a:bodyPr anchor="ctr" rtlCol="false" tIns="10175" lIns="10175" bIns="10175" rIns="10175"/>
              <a:lstStyle/>
              <a:p>
                <a:pPr algn="ctr">
                  <a:lnSpc>
                    <a:spcPts val="3499"/>
                  </a:lnSpc>
                </a:pPr>
              </a:p>
            </p:txBody>
          </p:sp>
        </p:grpSp>
        <p:sp>
          <p:nvSpPr>
            <p:cNvPr name="Freeform 29" id="29"/>
            <p:cNvSpPr/>
            <p:nvPr/>
          </p:nvSpPr>
          <p:spPr>
            <a:xfrm flipH="true" flipV="false" rot="3146889">
              <a:off x="243682" y="42225"/>
              <a:ext cx="540467" cy="880960"/>
            </a:xfrm>
            <a:custGeom>
              <a:avLst/>
              <a:gdLst/>
              <a:ahLst/>
              <a:cxnLst/>
              <a:rect r="r" b="b" t="t" l="l"/>
              <a:pathLst>
                <a:path h="880960" w="540467">
                  <a:moveTo>
                    <a:pt x="540466" y="0"/>
                  </a:moveTo>
                  <a:lnTo>
                    <a:pt x="0" y="0"/>
                  </a:lnTo>
                  <a:lnTo>
                    <a:pt x="0" y="880960"/>
                  </a:lnTo>
                  <a:lnTo>
                    <a:pt x="540466" y="880960"/>
                  </a:lnTo>
                  <a:lnTo>
                    <a:pt x="540466" y="0"/>
                  </a:lnTo>
                  <a:close/>
                </a:path>
              </a:pathLst>
            </a:custGeom>
            <a:blipFill>
              <a:blip r:embed="rId15">
                <a:extLst>
                  <a:ext uri="{96DAC541-7B7A-43D3-8B79-37D633B846F1}">
                    <asvg:svgBlip xmlns:asvg="http://schemas.microsoft.com/office/drawing/2016/SVG/main" r:embed="rId16"/>
                  </a:ext>
                </a:extLst>
              </a:blip>
              <a:stretch>
                <a:fillRect l="0" t="0" r="0" b="0"/>
              </a:stretch>
            </a:blipFill>
          </p:spPr>
        </p:sp>
      </p:grpSp>
      <p:grpSp>
        <p:nvGrpSpPr>
          <p:cNvPr name="Group 30" id="30"/>
          <p:cNvGrpSpPr/>
          <p:nvPr/>
        </p:nvGrpSpPr>
        <p:grpSpPr>
          <a:xfrm rot="-1867186">
            <a:off x="11753658" y="6753600"/>
            <a:ext cx="770873" cy="724057"/>
            <a:chOff x="0" y="0"/>
            <a:chExt cx="1027830" cy="965410"/>
          </a:xfrm>
        </p:grpSpPr>
        <p:sp>
          <p:nvSpPr>
            <p:cNvPr name="Freeform 31" id="31"/>
            <p:cNvSpPr/>
            <p:nvPr/>
          </p:nvSpPr>
          <p:spPr>
            <a:xfrm flipH="false" flipV="false" rot="2603062">
              <a:off x="74067" y="662383"/>
              <a:ext cx="159474" cy="159474"/>
            </a:xfrm>
            <a:custGeom>
              <a:avLst/>
              <a:gdLst/>
              <a:ahLst/>
              <a:cxnLst/>
              <a:rect r="r" b="b" t="t" l="l"/>
              <a:pathLst>
                <a:path h="159474" w="159474">
                  <a:moveTo>
                    <a:pt x="0" y="0"/>
                  </a:moveTo>
                  <a:lnTo>
                    <a:pt x="159474" y="0"/>
                  </a:lnTo>
                  <a:lnTo>
                    <a:pt x="159474" y="159474"/>
                  </a:lnTo>
                  <a:lnTo>
                    <a:pt x="0" y="159474"/>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grpSp>
          <p:nvGrpSpPr>
            <p:cNvPr name="Group 32" id="32"/>
            <p:cNvGrpSpPr/>
            <p:nvPr/>
          </p:nvGrpSpPr>
          <p:grpSpPr>
            <a:xfrm rot="2603062">
              <a:off x="112026" y="700342"/>
              <a:ext cx="83557" cy="83557"/>
              <a:chOff x="0" y="0"/>
              <a:chExt cx="812800" cy="812800"/>
            </a:xfrm>
          </p:grpSpPr>
          <p:sp>
            <p:nvSpPr>
              <p:cNvPr name="Freeform 33" id="3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34" id="34"/>
              <p:cNvSpPr txBox="true"/>
              <p:nvPr/>
            </p:nvSpPr>
            <p:spPr>
              <a:xfrm>
                <a:off x="76200" y="9525"/>
                <a:ext cx="660400" cy="727075"/>
              </a:xfrm>
              <a:prstGeom prst="rect">
                <a:avLst/>
              </a:prstGeom>
            </p:spPr>
            <p:txBody>
              <a:bodyPr anchor="ctr" rtlCol="false" tIns="10175" lIns="10175" bIns="10175" rIns="10175"/>
              <a:lstStyle/>
              <a:p>
                <a:pPr algn="ctr">
                  <a:lnSpc>
                    <a:spcPts val="3499"/>
                  </a:lnSpc>
                </a:pPr>
              </a:p>
            </p:txBody>
          </p:sp>
        </p:grpSp>
        <p:sp>
          <p:nvSpPr>
            <p:cNvPr name="Freeform 35" id="35"/>
            <p:cNvSpPr/>
            <p:nvPr/>
          </p:nvSpPr>
          <p:spPr>
            <a:xfrm flipH="true" flipV="false" rot="3146889">
              <a:off x="243682" y="42225"/>
              <a:ext cx="540467" cy="880960"/>
            </a:xfrm>
            <a:custGeom>
              <a:avLst/>
              <a:gdLst/>
              <a:ahLst/>
              <a:cxnLst/>
              <a:rect r="r" b="b" t="t" l="l"/>
              <a:pathLst>
                <a:path h="880960" w="540467">
                  <a:moveTo>
                    <a:pt x="540466" y="0"/>
                  </a:moveTo>
                  <a:lnTo>
                    <a:pt x="0" y="0"/>
                  </a:lnTo>
                  <a:lnTo>
                    <a:pt x="0" y="880960"/>
                  </a:lnTo>
                  <a:lnTo>
                    <a:pt x="540466" y="880960"/>
                  </a:lnTo>
                  <a:lnTo>
                    <a:pt x="540466" y="0"/>
                  </a:lnTo>
                  <a:close/>
                </a:path>
              </a:pathLst>
            </a:custGeom>
            <a:blipFill>
              <a:blip r:embed="rId17">
                <a:extLst>
                  <a:ext uri="{96DAC541-7B7A-43D3-8B79-37D633B846F1}">
                    <asvg:svgBlip xmlns:asvg="http://schemas.microsoft.com/office/drawing/2016/SVG/main" r:embed="rId18"/>
                  </a:ext>
                </a:extLst>
              </a:blip>
              <a:stretch>
                <a:fillRect l="0" t="0" r="0" b="0"/>
              </a:stretch>
            </a:blipFill>
          </p:spPr>
        </p:sp>
      </p:grpSp>
      <p:sp>
        <p:nvSpPr>
          <p:cNvPr name="Freeform 36" id="36"/>
          <p:cNvSpPr/>
          <p:nvPr/>
        </p:nvSpPr>
        <p:spPr>
          <a:xfrm flipH="false" flipV="false" rot="899951">
            <a:off x="12867939" y="4702536"/>
            <a:ext cx="3809834" cy="2569906"/>
          </a:xfrm>
          <a:custGeom>
            <a:avLst/>
            <a:gdLst/>
            <a:ahLst/>
            <a:cxnLst/>
            <a:rect r="r" b="b" t="t" l="l"/>
            <a:pathLst>
              <a:path h="2569906" w="3809834">
                <a:moveTo>
                  <a:pt x="0" y="0"/>
                </a:moveTo>
                <a:lnTo>
                  <a:pt x="3809834" y="0"/>
                </a:lnTo>
                <a:lnTo>
                  <a:pt x="3809834" y="2569907"/>
                </a:lnTo>
                <a:lnTo>
                  <a:pt x="0" y="2569907"/>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p:spPr>
      </p:sp>
      <p:grpSp>
        <p:nvGrpSpPr>
          <p:cNvPr name="Group 37" id="37"/>
          <p:cNvGrpSpPr/>
          <p:nvPr/>
        </p:nvGrpSpPr>
        <p:grpSpPr>
          <a:xfrm rot="0">
            <a:off x="14885767" y="4485292"/>
            <a:ext cx="657961" cy="618003"/>
            <a:chOff x="0" y="0"/>
            <a:chExt cx="877282" cy="824004"/>
          </a:xfrm>
        </p:grpSpPr>
        <p:sp>
          <p:nvSpPr>
            <p:cNvPr name="Freeform 38" id="38"/>
            <p:cNvSpPr/>
            <p:nvPr/>
          </p:nvSpPr>
          <p:spPr>
            <a:xfrm flipH="false" flipV="false" rot="2603062">
              <a:off x="63218" y="565362"/>
              <a:ext cx="136116" cy="136116"/>
            </a:xfrm>
            <a:custGeom>
              <a:avLst/>
              <a:gdLst/>
              <a:ahLst/>
              <a:cxnLst/>
              <a:rect r="r" b="b" t="t" l="l"/>
              <a:pathLst>
                <a:path h="136116" w="136116">
                  <a:moveTo>
                    <a:pt x="0" y="0"/>
                  </a:moveTo>
                  <a:lnTo>
                    <a:pt x="136116" y="0"/>
                  </a:lnTo>
                  <a:lnTo>
                    <a:pt x="136116" y="136116"/>
                  </a:lnTo>
                  <a:lnTo>
                    <a:pt x="0" y="136116"/>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grpSp>
          <p:nvGrpSpPr>
            <p:cNvPr name="Group 39" id="39"/>
            <p:cNvGrpSpPr/>
            <p:nvPr/>
          </p:nvGrpSpPr>
          <p:grpSpPr>
            <a:xfrm rot="2603062">
              <a:off x="95617" y="597761"/>
              <a:ext cx="71318" cy="71318"/>
              <a:chOff x="0" y="0"/>
              <a:chExt cx="812800" cy="812800"/>
            </a:xfrm>
          </p:grpSpPr>
          <p:sp>
            <p:nvSpPr>
              <p:cNvPr name="Freeform 40" id="4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41" id="41"/>
              <p:cNvSpPr txBox="true"/>
              <p:nvPr/>
            </p:nvSpPr>
            <p:spPr>
              <a:xfrm>
                <a:off x="76200" y="9525"/>
                <a:ext cx="660400" cy="727075"/>
              </a:xfrm>
              <a:prstGeom prst="rect">
                <a:avLst/>
              </a:prstGeom>
            </p:spPr>
            <p:txBody>
              <a:bodyPr anchor="ctr" rtlCol="false" tIns="10175" lIns="10175" bIns="10175" rIns="10175"/>
              <a:lstStyle/>
              <a:p>
                <a:pPr algn="ctr">
                  <a:lnSpc>
                    <a:spcPts val="3499"/>
                  </a:lnSpc>
                </a:pPr>
              </a:p>
            </p:txBody>
          </p:sp>
        </p:grpSp>
        <p:sp>
          <p:nvSpPr>
            <p:cNvPr name="Freeform 42" id="42"/>
            <p:cNvSpPr/>
            <p:nvPr/>
          </p:nvSpPr>
          <p:spPr>
            <a:xfrm flipH="true" flipV="false" rot="3146889">
              <a:off x="207989" y="36040"/>
              <a:ext cx="461303" cy="751924"/>
            </a:xfrm>
            <a:custGeom>
              <a:avLst/>
              <a:gdLst/>
              <a:ahLst/>
              <a:cxnLst/>
              <a:rect r="r" b="b" t="t" l="l"/>
              <a:pathLst>
                <a:path h="751924" w="461303">
                  <a:moveTo>
                    <a:pt x="461303" y="0"/>
                  </a:moveTo>
                  <a:lnTo>
                    <a:pt x="0" y="0"/>
                  </a:lnTo>
                  <a:lnTo>
                    <a:pt x="0" y="751924"/>
                  </a:lnTo>
                  <a:lnTo>
                    <a:pt x="461303" y="751924"/>
                  </a:lnTo>
                  <a:lnTo>
                    <a:pt x="461303" y="0"/>
                  </a:lnTo>
                  <a:close/>
                </a:path>
              </a:pathLst>
            </a:custGeom>
            <a:blipFill>
              <a:blip r:embed="rId15">
                <a:extLst>
                  <a:ext uri="{96DAC541-7B7A-43D3-8B79-37D633B846F1}">
                    <asvg:svgBlip xmlns:asvg="http://schemas.microsoft.com/office/drawing/2016/SVG/main" r:embed="rId16"/>
                  </a:ext>
                </a:extLst>
              </a:blip>
              <a:stretch>
                <a:fillRect l="0" t="0" r="0" b="0"/>
              </a:stretch>
            </a:blipFill>
          </p:spPr>
        </p:sp>
      </p:grpSp>
      <p:sp>
        <p:nvSpPr>
          <p:cNvPr name="Freeform 43" id="43"/>
          <p:cNvSpPr/>
          <p:nvPr/>
        </p:nvSpPr>
        <p:spPr>
          <a:xfrm flipH="false" flipV="false" rot="0">
            <a:off x="825785" y="2147644"/>
            <a:ext cx="10189610" cy="6873355"/>
          </a:xfrm>
          <a:custGeom>
            <a:avLst/>
            <a:gdLst/>
            <a:ahLst/>
            <a:cxnLst/>
            <a:rect r="r" b="b" t="t" l="l"/>
            <a:pathLst>
              <a:path h="6873355" w="10189610">
                <a:moveTo>
                  <a:pt x="0" y="0"/>
                </a:moveTo>
                <a:lnTo>
                  <a:pt x="10189610" y="0"/>
                </a:lnTo>
                <a:lnTo>
                  <a:pt x="10189610" y="6873355"/>
                </a:lnTo>
                <a:lnTo>
                  <a:pt x="0" y="6873355"/>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p:spPr>
      </p:sp>
      <p:sp>
        <p:nvSpPr>
          <p:cNvPr name="Freeform 44" id="44"/>
          <p:cNvSpPr/>
          <p:nvPr/>
        </p:nvSpPr>
        <p:spPr>
          <a:xfrm flipH="false" flipV="false" rot="-511856">
            <a:off x="630291" y="616040"/>
            <a:ext cx="12702043" cy="15108331"/>
          </a:xfrm>
          <a:custGeom>
            <a:avLst/>
            <a:gdLst/>
            <a:ahLst/>
            <a:cxnLst/>
            <a:rect r="r" b="b" t="t" l="l"/>
            <a:pathLst>
              <a:path h="15108331" w="12702043">
                <a:moveTo>
                  <a:pt x="0" y="0"/>
                </a:moveTo>
                <a:lnTo>
                  <a:pt x="12702043" y="0"/>
                </a:lnTo>
                <a:lnTo>
                  <a:pt x="12702043" y="15108331"/>
                </a:lnTo>
                <a:lnTo>
                  <a:pt x="0" y="15108331"/>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p:spPr>
      </p:sp>
      <p:sp>
        <p:nvSpPr>
          <p:cNvPr name="TextBox 45" id="45"/>
          <p:cNvSpPr txBox="true"/>
          <p:nvPr/>
        </p:nvSpPr>
        <p:spPr>
          <a:xfrm rot="0">
            <a:off x="1668938" y="5169710"/>
            <a:ext cx="6963742" cy="4064770"/>
          </a:xfrm>
          <a:prstGeom prst="rect">
            <a:avLst/>
          </a:prstGeom>
        </p:spPr>
        <p:txBody>
          <a:bodyPr anchor="t" rtlCol="false" tIns="0" lIns="0" bIns="0" rIns="0">
            <a:spAutoFit/>
          </a:bodyPr>
          <a:lstStyle/>
          <a:p>
            <a:pPr algn="l">
              <a:lnSpc>
                <a:spcPts val="7756"/>
              </a:lnSpc>
            </a:pPr>
            <a:r>
              <a:rPr lang="en-US" sz="9944" spc="318">
                <a:solidFill>
                  <a:srgbClr val="000000"/>
                </a:solidFill>
                <a:latin typeface="Pagkaki"/>
                <a:ea typeface="Pagkaki"/>
                <a:cs typeface="Pagkaki"/>
                <a:sym typeface="Pagkaki"/>
              </a:rPr>
              <a:t>THE DETECTIVE'S METHOD</a:t>
            </a:r>
          </a:p>
          <a:p>
            <a:pPr algn="l">
              <a:lnSpc>
                <a:spcPts val="7756"/>
              </a:lnSpc>
            </a:pPr>
          </a:p>
        </p:txBody>
      </p:sp>
      <p:sp>
        <p:nvSpPr>
          <p:cNvPr name="TextBox 46" id="46"/>
          <p:cNvSpPr txBox="true"/>
          <p:nvPr/>
        </p:nvSpPr>
        <p:spPr>
          <a:xfrm rot="0">
            <a:off x="1868792" y="3879840"/>
            <a:ext cx="6763888" cy="801708"/>
          </a:xfrm>
          <a:prstGeom prst="rect">
            <a:avLst/>
          </a:prstGeom>
        </p:spPr>
        <p:txBody>
          <a:bodyPr anchor="t" rtlCol="false" tIns="0" lIns="0" bIns="0" rIns="0">
            <a:spAutoFit/>
          </a:bodyPr>
          <a:lstStyle/>
          <a:p>
            <a:pPr algn="l">
              <a:lnSpc>
                <a:spcPts val="5908"/>
              </a:lnSpc>
            </a:pPr>
            <a:r>
              <a:rPr lang="en-US" sz="6219" spc="199">
                <a:solidFill>
                  <a:srgbClr val="000000"/>
                </a:solidFill>
                <a:latin typeface="Pagkaki"/>
                <a:ea typeface="Pagkaki"/>
                <a:cs typeface="Pagkaki"/>
                <a:sym typeface="Pagkaki"/>
              </a:rPr>
              <a:t>CHAIN OF THOUGHTS</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CBC2AB"/>
        </a:solidFill>
      </p:bgPr>
    </p:bg>
    <p:spTree>
      <p:nvGrpSpPr>
        <p:cNvPr id="1" name=""/>
        <p:cNvGrpSpPr/>
        <p:nvPr/>
      </p:nvGrpSpPr>
      <p:grpSpPr>
        <a:xfrm>
          <a:off x="0" y="0"/>
          <a:ext cx="0" cy="0"/>
          <a:chOff x="0" y="0"/>
          <a:chExt cx="0" cy="0"/>
        </a:xfrm>
      </p:grpSpPr>
      <p:grpSp>
        <p:nvGrpSpPr>
          <p:cNvPr name="Group 2" id="2"/>
          <p:cNvGrpSpPr/>
          <p:nvPr/>
        </p:nvGrpSpPr>
        <p:grpSpPr>
          <a:xfrm rot="0">
            <a:off x="-984198" y="-1705694"/>
            <a:ext cx="20256397" cy="13698388"/>
            <a:chOff x="0" y="0"/>
            <a:chExt cx="27008529" cy="18264518"/>
          </a:xfrm>
        </p:grpSpPr>
        <p:sp>
          <p:nvSpPr>
            <p:cNvPr name="Freeform 3" id="3"/>
            <p:cNvSpPr/>
            <p:nvPr/>
          </p:nvSpPr>
          <p:spPr>
            <a:xfrm flipH="false" flipV="false" rot="0">
              <a:off x="0" y="0"/>
              <a:ext cx="27008529" cy="18264518"/>
            </a:xfrm>
            <a:custGeom>
              <a:avLst/>
              <a:gdLst/>
              <a:ahLst/>
              <a:cxnLst/>
              <a:rect r="r" b="b" t="t" l="l"/>
              <a:pathLst>
                <a:path h="18264518" w="27008529">
                  <a:moveTo>
                    <a:pt x="0" y="0"/>
                  </a:moveTo>
                  <a:lnTo>
                    <a:pt x="27008529" y="0"/>
                  </a:lnTo>
                  <a:lnTo>
                    <a:pt x="27008529" y="18264518"/>
                  </a:lnTo>
                  <a:lnTo>
                    <a:pt x="0" y="182645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0387301" y="868290"/>
              <a:ext cx="15609466" cy="15609466"/>
            </a:xfrm>
            <a:custGeom>
              <a:avLst/>
              <a:gdLst/>
              <a:ahLst/>
              <a:cxnLst/>
              <a:rect r="r" b="b" t="t" l="l"/>
              <a:pathLst>
                <a:path h="15609466" w="15609466">
                  <a:moveTo>
                    <a:pt x="0" y="0"/>
                  </a:moveTo>
                  <a:lnTo>
                    <a:pt x="15609467" y="0"/>
                  </a:lnTo>
                  <a:lnTo>
                    <a:pt x="15609467" y="15609466"/>
                  </a:lnTo>
                  <a:lnTo>
                    <a:pt x="0" y="15609466"/>
                  </a:lnTo>
                  <a:lnTo>
                    <a:pt x="0" y="0"/>
                  </a:lnTo>
                  <a:close/>
                </a:path>
              </a:pathLst>
            </a:custGeom>
            <a:blipFill>
              <a:blip r:embed="rId4">
                <a:alphaModFix amt="79000"/>
              </a:blip>
              <a:stretch>
                <a:fillRect l="0" t="0" r="0" b="0"/>
              </a:stretch>
            </a:blipFill>
          </p:spPr>
        </p:sp>
        <p:sp>
          <p:nvSpPr>
            <p:cNvPr name="Freeform 5" id="5"/>
            <p:cNvSpPr/>
            <p:nvPr/>
          </p:nvSpPr>
          <p:spPr>
            <a:xfrm flipH="false" flipV="false" rot="0">
              <a:off x="1035067" y="868290"/>
              <a:ext cx="9352234" cy="15609466"/>
            </a:xfrm>
            <a:custGeom>
              <a:avLst/>
              <a:gdLst/>
              <a:ahLst/>
              <a:cxnLst/>
              <a:rect r="r" b="b" t="t" l="l"/>
              <a:pathLst>
                <a:path h="15609466" w="9352234">
                  <a:moveTo>
                    <a:pt x="0" y="0"/>
                  </a:moveTo>
                  <a:lnTo>
                    <a:pt x="9352234" y="0"/>
                  </a:lnTo>
                  <a:lnTo>
                    <a:pt x="9352234" y="15609466"/>
                  </a:lnTo>
                  <a:lnTo>
                    <a:pt x="0" y="15609466"/>
                  </a:lnTo>
                  <a:lnTo>
                    <a:pt x="0" y="0"/>
                  </a:lnTo>
                  <a:close/>
                </a:path>
              </a:pathLst>
            </a:custGeom>
            <a:blipFill>
              <a:blip r:embed="rId4">
                <a:alphaModFix amt="79000"/>
              </a:blip>
              <a:stretch>
                <a:fillRect l="0" t="0" r="-66906" b="0"/>
              </a:stretch>
            </a:blipFill>
          </p:spPr>
        </p:sp>
      </p:grpSp>
      <p:sp>
        <p:nvSpPr>
          <p:cNvPr name="Freeform 6" id="6"/>
          <p:cNvSpPr/>
          <p:nvPr/>
        </p:nvSpPr>
        <p:spPr>
          <a:xfrm flipH="false" flipV="false" rot="-418552">
            <a:off x="-3116105" y="-837868"/>
            <a:ext cx="22830832" cy="6378969"/>
          </a:xfrm>
          <a:custGeom>
            <a:avLst/>
            <a:gdLst/>
            <a:ahLst/>
            <a:cxnLst/>
            <a:rect r="r" b="b" t="t" l="l"/>
            <a:pathLst>
              <a:path h="6378969" w="22830832">
                <a:moveTo>
                  <a:pt x="0" y="0"/>
                </a:moveTo>
                <a:lnTo>
                  <a:pt x="22830832" y="0"/>
                </a:lnTo>
                <a:lnTo>
                  <a:pt x="22830832" y="6378969"/>
                </a:lnTo>
                <a:lnTo>
                  <a:pt x="0" y="6378969"/>
                </a:lnTo>
                <a:lnTo>
                  <a:pt x="0" y="0"/>
                </a:lnTo>
                <a:close/>
              </a:path>
            </a:pathLst>
          </a:custGeom>
          <a:blipFill>
            <a:blip r:embed="rId5">
              <a:alphaModFix amt="84000"/>
              <a:extLst>
                <a:ext uri="{96DAC541-7B7A-43D3-8B79-37D633B846F1}">
                  <asvg:svgBlip xmlns:asvg="http://schemas.microsoft.com/office/drawing/2016/SVG/main" r:embed="rId6"/>
                </a:ext>
              </a:extLst>
            </a:blip>
            <a:stretch>
              <a:fillRect l="0" t="0" r="-29491" b="-274138"/>
            </a:stretch>
          </a:blipFill>
        </p:spPr>
      </p:sp>
      <p:grpSp>
        <p:nvGrpSpPr>
          <p:cNvPr name="Group 7" id="7"/>
          <p:cNvGrpSpPr/>
          <p:nvPr/>
        </p:nvGrpSpPr>
        <p:grpSpPr>
          <a:xfrm rot="0">
            <a:off x="196436" y="376724"/>
            <a:ext cx="17820559" cy="11922039"/>
            <a:chOff x="0" y="0"/>
            <a:chExt cx="4693481" cy="3139961"/>
          </a:xfrm>
        </p:grpSpPr>
        <p:sp>
          <p:nvSpPr>
            <p:cNvPr name="Freeform 8" id="8"/>
            <p:cNvSpPr/>
            <p:nvPr/>
          </p:nvSpPr>
          <p:spPr>
            <a:xfrm flipH="false" flipV="false" rot="0">
              <a:off x="0" y="0"/>
              <a:ext cx="4693481" cy="3139961"/>
            </a:xfrm>
            <a:custGeom>
              <a:avLst/>
              <a:gdLst/>
              <a:ahLst/>
              <a:cxnLst/>
              <a:rect r="r" b="b" t="t" l="l"/>
              <a:pathLst>
                <a:path h="3139961" w="4693481">
                  <a:moveTo>
                    <a:pt x="0" y="0"/>
                  </a:moveTo>
                  <a:lnTo>
                    <a:pt x="4693481" y="0"/>
                  </a:lnTo>
                  <a:lnTo>
                    <a:pt x="4693481" y="3139961"/>
                  </a:lnTo>
                  <a:lnTo>
                    <a:pt x="0" y="3139961"/>
                  </a:lnTo>
                  <a:close/>
                </a:path>
              </a:pathLst>
            </a:custGeom>
            <a:solidFill>
              <a:srgbClr val="CBC2AB"/>
            </a:solidFill>
          </p:spPr>
        </p:sp>
        <p:sp>
          <p:nvSpPr>
            <p:cNvPr name="TextBox 9" id="9"/>
            <p:cNvSpPr txBox="true"/>
            <p:nvPr/>
          </p:nvSpPr>
          <p:spPr>
            <a:xfrm>
              <a:off x="0" y="-66675"/>
              <a:ext cx="4693481" cy="3206636"/>
            </a:xfrm>
            <a:prstGeom prst="rect">
              <a:avLst/>
            </a:prstGeom>
          </p:spPr>
          <p:txBody>
            <a:bodyPr anchor="ctr" rtlCol="false" tIns="50800" lIns="50800" bIns="50800" rIns="50800"/>
            <a:lstStyle/>
            <a:p>
              <a:pPr algn="ctr">
                <a:lnSpc>
                  <a:spcPts val="3499"/>
                </a:lnSpc>
              </a:pPr>
            </a:p>
          </p:txBody>
        </p:sp>
      </p:grpSp>
      <p:grpSp>
        <p:nvGrpSpPr>
          <p:cNvPr name="Group 10" id="10"/>
          <p:cNvGrpSpPr/>
          <p:nvPr/>
        </p:nvGrpSpPr>
        <p:grpSpPr>
          <a:xfrm rot="0">
            <a:off x="585991" y="822113"/>
            <a:ext cx="17116018" cy="1359574"/>
            <a:chOff x="0" y="0"/>
            <a:chExt cx="4507923" cy="358077"/>
          </a:xfrm>
        </p:grpSpPr>
        <p:sp>
          <p:nvSpPr>
            <p:cNvPr name="Freeform 11" id="11"/>
            <p:cNvSpPr/>
            <p:nvPr/>
          </p:nvSpPr>
          <p:spPr>
            <a:xfrm flipH="false" flipV="false" rot="0">
              <a:off x="0" y="0"/>
              <a:ext cx="4507923" cy="358077"/>
            </a:xfrm>
            <a:custGeom>
              <a:avLst/>
              <a:gdLst/>
              <a:ahLst/>
              <a:cxnLst/>
              <a:rect r="r" b="b" t="t" l="l"/>
              <a:pathLst>
                <a:path h="358077" w="4507923">
                  <a:moveTo>
                    <a:pt x="0" y="0"/>
                  </a:moveTo>
                  <a:lnTo>
                    <a:pt x="4507923" y="0"/>
                  </a:lnTo>
                  <a:lnTo>
                    <a:pt x="4507923" y="358077"/>
                  </a:lnTo>
                  <a:lnTo>
                    <a:pt x="0" y="358077"/>
                  </a:lnTo>
                  <a:close/>
                </a:path>
              </a:pathLst>
            </a:custGeom>
            <a:solidFill>
              <a:srgbClr val="FDF9F0"/>
            </a:solidFill>
          </p:spPr>
        </p:sp>
        <p:sp>
          <p:nvSpPr>
            <p:cNvPr name="TextBox 12" id="12"/>
            <p:cNvSpPr txBox="true"/>
            <p:nvPr/>
          </p:nvSpPr>
          <p:spPr>
            <a:xfrm>
              <a:off x="0" y="-66675"/>
              <a:ext cx="4507923" cy="424752"/>
            </a:xfrm>
            <a:prstGeom prst="rect">
              <a:avLst/>
            </a:prstGeom>
          </p:spPr>
          <p:txBody>
            <a:bodyPr anchor="ctr" rtlCol="false" tIns="50800" lIns="50800" bIns="50800" rIns="50800"/>
            <a:lstStyle/>
            <a:p>
              <a:pPr algn="ctr">
                <a:lnSpc>
                  <a:spcPts val="3499"/>
                </a:lnSpc>
              </a:pPr>
            </a:p>
          </p:txBody>
        </p:sp>
      </p:grpSp>
      <p:grpSp>
        <p:nvGrpSpPr>
          <p:cNvPr name="Group 13" id="13"/>
          <p:cNvGrpSpPr/>
          <p:nvPr/>
        </p:nvGrpSpPr>
        <p:grpSpPr>
          <a:xfrm rot="0">
            <a:off x="623275" y="2351617"/>
            <a:ext cx="17116018" cy="1560745"/>
            <a:chOff x="0" y="0"/>
            <a:chExt cx="4507923" cy="411060"/>
          </a:xfrm>
        </p:grpSpPr>
        <p:sp>
          <p:nvSpPr>
            <p:cNvPr name="Freeform 14" id="14"/>
            <p:cNvSpPr/>
            <p:nvPr/>
          </p:nvSpPr>
          <p:spPr>
            <a:xfrm flipH="false" flipV="false" rot="0">
              <a:off x="0" y="0"/>
              <a:ext cx="4507923" cy="411060"/>
            </a:xfrm>
            <a:custGeom>
              <a:avLst/>
              <a:gdLst/>
              <a:ahLst/>
              <a:cxnLst/>
              <a:rect r="r" b="b" t="t" l="l"/>
              <a:pathLst>
                <a:path h="411060" w="4507923">
                  <a:moveTo>
                    <a:pt x="0" y="0"/>
                  </a:moveTo>
                  <a:lnTo>
                    <a:pt x="4507923" y="0"/>
                  </a:lnTo>
                  <a:lnTo>
                    <a:pt x="4507923" y="411060"/>
                  </a:lnTo>
                  <a:lnTo>
                    <a:pt x="0" y="411060"/>
                  </a:lnTo>
                  <a:close/>
                </a:path>
              </a:pathLst>
            </a:custGeom>
            <a:solidFill>
              <a:srgbClr val="FDF9F0"/>
            </a:solidFill>
          </p:spPr>
        </p:sp>
        <p:sp>
          <p:nvSpPr>
            <p:cNvPr name="TextBox 15" id="15"/>
            <p:cNvSpPr txBox="true"/>
            <p:nvPr/>
          </p:nvSpPr>
          <p:spPr>
            <a:xfrm>
              <a:off x="0" y="-66675"/>
              <a:ext cx="4507923" cy="477735"/>
            </a:xfrm>
            <a:prstGeom prst="rect">
              <a:avLst/>
            </a:prstGeom>
          </p:spPr>
          <p:txBody>
            <a:bodyPr anchor="ctr" rtlCol="false" tIns="50800" lIns="50800" bIns="50800" rIns="50800"/>
            <a:lstStyle/>
            <a:p>
              <a:pPr algn="ctr">
                <a:lnSpc>
                  <a:spcPts val="3499"/>
                </a:lnSpc>
              </a:pPr>
            </a:p>
          </p:txBody>
        </p:sp>
      </p:grpSp>
      <p:grpSp>
        <p:nvGrpSpPr>
          <p:cNvPr name="Group 16" id="16"/>
          <p:cNvGrpSpPr/>
          <p:nvPr/>
        </p:nvGrpSpPr>
        <p:grpSpPr>
          <a:xfrm rot="0">
            <a:off x="585991" y="4083812"/>
            <a:ext cx="17116018" cy="1560745"/>
            <a:chOff x="0" y="0"/>
            <a:chExt cx="4507923" cy="411060"/>
          </a:xfrm>
        </p:grpSpPr>
        <p:sp>
          <p:nvSpPr>
            <p:cNvPr name="Freeform 17" id="17"/>
            <p:cNvSpPr/>
            <p:nvPr/>
          </p:nvSpPr>
          <p:spPr>
            <a:xfrm flipH="false" flipV="false" rot="0">
              <a:off x="0" y="0"/>
              <a:ext cx="4507923" cy="411060"/>
            </a:xfrm>
            <a:custGeom>
              <a:avLst/>
              <a:gdLst/>
              <a:ahLst/>
              <a:cxnLst/>
              <a:rect r="r" b="b" t="t" l="l"/>
              <a:pathLst>
                <a:path h="411060" w="4507923">
                  <a:moveTo>
                    <a:pt x="0" y="0"/>
                  </a:moveTo>
                  <a:lnTo>
                    <a:pt x="4507923" y="0"/>
                  </a:lnTo>
                  <a:lnTo>
                    <a:pt x="4507923" y="411060"/>
                  </a:lnTo>
                  <a:lnTo>
                    <a:pt x="0" y="411060"/>
                  </a:lnTo>
                  <a:close/>
                </a:path>
              </a:pathLst>
            </a:custGeom>
            <a:solidFill>
              <a:srgbClr val="FDF9F0"/>
            </a:solidFill>
          </p:spPr>
        </p:sp>
        <p:sp>
          <p:nvSpPr>
            <p:cNvPr name="TextBox 18" id="18"/>
            <p:cNvSpPr txBox="true"/>
            <p:nvPr/>
          </p:nvSpPr>
          <p:spPr>
            <a:xfrm>
              <a:off x="0" y="-66675"/>
              <a:ext cx="4507923" cy="477735"/>
            </a:xfrm>
            <a:prstGeom prst="rect">
              <a:avLst/>
            </a:prstGeom>
          </p:spPr>
          <p:txBody>
            <a:bodyPr anchor="ctr" rtlCol="false" tIns="50800" lIns="50800" bIns="50800" rIns="50800"/>
            <a:lstStyle/>
            <a:p>
              <a:pPr algn="ctr">
                <a:lnSpc>
                  <a:spcPts val="3499"/>
                </a:lnSpc>
              </a:pPr>
            </a:p>
          </p:txBody>
        </p:sp>
      </p:grpSp>
      <p:grpSp>
        <p:nvGrpSpPr>
          <p:cNvPr name="Group 19" id="19"/>
          <p:cNvGrpSpPr/>
          <p:nvPr/>
        </p:nvGrpSpPr>
        <p:grpSpPr>
          <a:xfrm rot="0">
            <a:off x="585991" y="5816007"/>
            <a:ext cx="17116018" cy="1560745"/>
            <a:chOff x="0" y="0"/>
            <a:chExt cx="4507923" cy="411060"/>
          </a:xfrm>
        </p:grpSpPr>
        <p:sp>
          <p:nvSpPr>
            <p:cNvPr name="Freeform 20" id="20"/>
            <p:cNvSpPr/>
            <p:nvPr/>
          </p:nvSpPr>
          <p:spPr>
            <a:xfrm flipH="false" flipV="false" rot="0">
              <a:off x="0" y="0"/>
              <a:ext cx="4507923" cy="411060"/>
            </a:xfrm>
            <a:custGeom>
              <a:avLst/>
              <a:gdLst/>
              <a:ahLst/>
              <a:cxnLst/>
              <a:rect r="r" b="b" t="t" l="l"/>
              <a:pathLst>
                <a:path h="411060" w="4507923">
                  <a:moveTo>
                    <a:pt x="0" y="0"/>
                  </a:moveTo>
                  <a:lnTo>
                    <a:pt x="4507923" y="0"/>
                  </a:lnTo>
                  <a:lnTo>
                    <a:pt x="4507923" y="411060"/>
                  </a:lnTo>
                  <a:lnTo>
                    <a:pt x="0" y="411060"/>
                  </a:lnTo>
                  <a:close/>
                </a:path>
              </a:pathLst>
            </a:custGeom>
            <a:solidFill>
              <a:srgbClr val="FDF9F0"/>
            </a:solidFill>
          </p:spPr>
        </p:sp>
        <p:sp>
          <p:nvSpPr>
            <p:cNvPr name="TextBox 21" id="21"/>
            <p:cNvSpPr txBox="true"/>
            <p:nvPr/>
          </p:nvSpPr>
          <p:spPr>
            <a:xfrm>
              <a:off x="0" y="-66675"/>
              <a:ext cx="4507923" cy="477735"/>
            </a:xfrm>
            <a:prstGeom prst="rect">
              <a:avLst/>
            </a:prstGeom>
          </p:spPr>
          <p:txBody>
            <a:bodyPr anchor="ctr" rtlCol="false" tIns="50800" lIns="50800" bIns="50800" rIns="50800"/>
            <a:lstStyle/>
            <a:p>
              <a:pPr algn="ctr">
                <a:lnSpc>
                  <a:spcPts val="3499"/>
                </a:lnSpc>
              </a:pPr>
            </a:p>
          </p:txBody>
        </p:sp>
      </p:grpSp>
      <p:grpSp>
        <p:nvGrpSpPr>
          <p:cNvPr name="Group 22" id="22"/>
          <p:cNvGrpSpPr/>
          <p:nvPr/>
        </p:nvGrpSpPr>
        <p:grpSpPr>
          <a:xfrm rot="0">
            <a:off x="585991" y="7548202"/>
            <a:ext cx="17116018" cy="1560745"/>
            <a:chOff x="0" y="0"/>
            <a:chExt cx="4507923" cy="411060"/>
          </a:xfrm>
        </p:grpSpPr>
        <p:sp>
          <p:nvSpPr>
            <p:cNvPr name="Freeform 23" id="23"/>
            <p:cNvSpPr/>
            <p:nvPr/>
          </p:nvSpPr>
          <p:spPr>
            <a:xfrm flipH="false" flipV="false" rot="0">
              <a:off x="0" y="0"/>
              <a:ext cx="4507923" cy="411060"/>
            </a:xfrm>
            <a:custGeom>
              <a:avLst/>
              <a:gdLst/>
              <a:ahLst/>
              <a:cxnLst/>
              <a:rect r="r" b="b" t="t" l="l"/>
              <a:pathLst>
                <a:path h="411060" w="4507923">
                  <a:moveTo>
                    <a:pt x="0" y="0"/>
                  </a:moveTo>
                  <a:lnTo>
                    <a:pt x="4507923" y="0"/>
                  </a:lnTo>
                  <a:lnTo>
                    <a:pt x="4507923" y="411060"/>
                  </a:lnTo>
                  <a:lnTo>
                    <a:pt x="0" y="411060"/>
                  </a:lnTo>
                  <a:close/>
                </a:path>
              </a:pathLst>
            </a:custGeom>
            <a:solidFill>
              <a:srgbClr val="FDF9F0"/>
            </a:solidFill>
          </p:spPr>
        </p:sp>
        <p:sp>
          <p:nvSpPr>
            <p:cNvPr name="TextBox 24" id="24"/>
            <p:cNvSpPr txBox="true"/>
            <p:nvPr/>
          </p:nvSpPr>
          <p:spPr>
            <a:xfrm>
              <a:off x="0" y="-66675"/>
              <a:ext cx="4507923" cy="477735"/>
            </a:xfrm>
            <a:prstGeom prst="rect">
              <a:avLst/>
            </a:prstGeom>
          </p:spPr>
          <p:txBody>
            <a:bodyPr anchor="ctr" rtlCol="false" tIns="50800" lIns="50800" bIns="50800" rIns="50800"/>
            <a:lstStyle/>
            <a:p>
              <a:pPr algn="ctr">
                <a:lnSpc>
                  <a:spcPts val="3499"/>
                </a:lnSpc>
              </a:pPr>
            </a:p>
          </p:txBody>
        </p:sp>
      </p:grpSp>
      <p:grpSp>
        <p:nvGrpSpPr>
          <p:cNvPr name="Group 25" id="25"/>
          <p:cNvGrpSpPr/>
          <p:nvPr/>
        </p:nvGrpSpPr>
        <p:grpSpPr>
          <a:xfrm rot="0">
            <a:off x="548707" y="9280398"/>
            <a:ext cx="17116018" cy="1006602"/>
            <a:chOff x="0" y="0"/>
            <a:chExt cx="4507923" cy="265113"/>
          </a:xfrm>
        </p:grpSpPr>
        <p:sp>
          <p:nvSpPr>
            <p:cNvPr name="Freeform 26" id="26"/>
            <p:cNvSpPr/>
            <p:nvPr/>
          </p:nvSpPr>
          <p:spPr>
            <a:xfrm flipH="false" flipV="false" rot="0">
              <a:off x="0" y="0"/>
              <a:ext cx="4507923" cy="265113"/>
            </a:xfrm>
            <a:custGeom>
              <a:avLst/>
              <a:gdLst/>
              <a:ahLst/>
              <a:cxnLst/>
              <a:rect r="r" b="b" t="t" l="l"/>
              <a:pathLst>
                <a:path h="265113" w="4507923">
                  <a:moveTo>
                    <a:pt x="0" y="0"/>
                  </a:moveTo>
                  <a:lnTo>
                    <a:pt x="4507923" y="0"/>
                  </a:lnTo>
                  <a:lnTo>
                    <a:pt x="4507923" y="265113"/>
                  </a:lnTo>
                  <a:lnTo>
                    <a:pt x="0" y="265113"/>
                  </a:lnTo>
                  <a:close/>
                </a:path>
              </a:pathLst>
            </a:custGeom>
            <a:solidFill>
              <a:srgbClr val="4D2B1D"/>
            </a:solidFill>
          </p:spPr>
        </p:sp>
        <p:sp>
          <p:nvSpPr>
            <p:cNvPr name="TextBox 27" id="27"/>
            <p:cNvSpPr txBox="true"/>
            <p:nvPr/>
          </p:nvSpPr>
          <p:spPr>
            <a:xfrm>
              <a:off x="0" y="-66675"/>
              <a:ext cx="4507923" cy="331788"/>
            </a:xfrm>
            <a:prstGeom prst="rect">
              <a:avLst/>
            </a:prstGeom>
          </p:spPr>
          <p:txBody>
            <a:bodyPr anchor="ctr" rtlCol="false" tIns="50800" lIns="50800" bIns="50800" rIns="50800"/>
            <a:lstStyle/>
            <a:p>
              <a:pPr algn="ctr">
                <a:lnSpc>
                  <a:spcPts val="3499"/>
                </a:lnSpc>
              </a:pPr>
            </a:p>
          </p:txBody>
        </p:sp>
      </p:grpSp>
      <p:sp>
        <p:nvSpPr>
          <p:cNvPr name="TextBox 28" id="28"/>
          <p:cNvSpPr txBox="true"/>
          <p:nvPr/>
        </p:nvSpPr>
        <p:spPr>
          <a:xfrm rot="0">
            <a:off x="1028700" y="992748"/>
            <a:ext cx="15249953" cy="3625818"/>
          </a:xfrm>
          <a:prstGeom prst="rect">
            <a:avLst/>
          </a:prstGeom>
        </p:spPr>
        <p:txBody>
          <a:bodyPr anchor="t" rtlCol="false" tIns="0" lIns="0" bIns="0" rIns="0">
            <a:spAutoFit/>
          </a:bodyPr>
          <a:lstStyle/>
          <a:p>
            <a:pPr algn="l">
              <a:lnSpc>
                <a:spcPts val="9626"/>
              </a:lnSpc>
              <a:spcBef>
                <a:spcPct val="0"/>
              </a:spcBef>
            </a:pPr>
            <a:r>
              <a:rPr lang="en-US" sz="6876">
                <a:solidFill>
                  <a:srgbClr val="000000"/>
                </a:solidFill>
                <a:latin typeface="Pagkaki"/>
                <a:ea typeface="Pagkaki"/>
                <a:cs typeface="Pagkaki"/>
                <a:sym typeface="Pagkaki"/>
              </a:rPr>
              <a:t>Wh</a:t>
            </a:r>
            <a:r>
              <a:rPr lang="en-US" sz="6876">
                <a:solidFill>
                  <a:srgbClr val="000000"/>
                </a:solidFill>
                <a:latin typeface="Pagkaki"/>
                <a:ea typeface="Pagkaki"/>
                <a:cs typeface="Pagkaki"/>
                <a:sym typeface="Pagkaki"/>
              </a:rPr>
              <a:t>en to Deploy the Holmes Method</a:t>
            </a:r>
          </a:p>
          <a:p>
            <a:pPr algn="l">
              <a:lnSpc>
                <a:spcPts val="9626"/>
              </a:lnSpc>
              <a:spcBef>
                <a:spcPct val="0"/>
              </a:spcBef>
            </a:pPr>
          </a:p>
          <a:p>
            <a:pPr algn="l">
              <a:lnSpc>
                <a:spcPts val="9626"/>
              </a:lnSpc>
              <a:spcBef>
                <a:spcPct val="0"/>
              </a:spcBef>
            </a:pPr>
          </a:p>
        </p:txBody>
      </p:sp>
      <p:grpSp>
        <p:nvGrpSpPr>
          <p:cNvPr name="Group 29" id="29"/>
          <p:cNvGrpSpPr/>
          <p:nvPr/>
        </p:nvGrpSpPr>
        <p:grpSpPr>
          <a:xfrm rot="0">
            <a:off x="12379709" y="-404047"/>
            <a:ext cx="1440666" cy="1561542"/>
            <a:chOff x="0" y="0"/>
            <a:chExt cx="1920888" cy="2082056"/>
          </a:xfrm>
        </p:grpSpPr>
        <p:sp>
          <p:nvSpPr>
            <p:cNvPr name="Freeform 30" id="30"/>
            <p:cNvSpPr/>
            <p:nvPr/>
          </p:nvSpPr>
          <p:spPr>
            <a:xfrm flipH="false" flipV="false" rot="1583709">
              <a:off x="277274" y="1616691"/>
              <a:ext cx="278634" cy="278634"/>
            </a:xfrm>
            <a:custGeom>
              <a:avLst/>
              <a:gdLst/>
              <a:ahLst/>
              <a:cxnLst/>
              <a:rect r="r" b="b" t="t" l="l"/>
              <a:pathLst>
                <a:path h="278634" w="278634">
                  <a:moveTo>
                    <a:pt x="0" y="0"/>
                  </a:moveTo>
                  <a:lnTo>
                    <a:pt x="278634" y="0"/>
                  </a:lnTo>
                  <a:lnTo>
                    <a:pt x="278634" y="278634"/>
                  </a:lnTo>
                  <a:lnTo>
                    <a:pt x="0" y="27863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grpSp>
          <p:nvGrpSpPr>
            <p:cNvPr name="Group 31" id="31"/>
            <p:cNvGrpSpPr/>
            <p:nvPr/>
          </p:nvGrpSpPr>
          <p:grpSpPr>
            <a:xfrm rot="1583709">
              <a:off x="343596" y="1683013"/>
              <a:ext cx="145991" cy="145991"/>
              <a:chOff x="0" y="0"/>
              <a:chExt cx="812800" cy="812800"/>
            </a:xfrm>
          </p:grpSpPr>
          <p:sp>
            <p:nvSpPr>
              <p:cNvPr name="Freeform 32" id="3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33" id="33"/>
              <p:cNvSpPr txBox="true"/>
              <p:nvPr/>
            </p:nvSpPr>
            <p:spPr>
              <a:xfrm>
                <a:off x="76200" y="9525"/>
                <a:ext cx="660400" cy="727075"/>
              </a:xfrm>
              <a:prstGeom prst="rect">
                <a:avLst/>
              </a:prstGeom>
            </p:spPr>
            <p:txBody>
              <a:bodyPr anchor="ctr" rtlCol="false" tIns="46236" lIns="46236" bIns="46236" rIns="46236"/>
              <a:lstStyle/>
              <a:p>
                <a:pPr algn="ctr">
                  <a:lnSpc>
                    <a:spcPts val="3499"/>
                  </a:lnSpc>
                </a:pPr>
              </a:p>
            </p:txBody>
          </p:sp>
        </p:grpSp>
        <p:sp>
          <p:nvSpPr>
            <p:cNvPr name="Freeform 34" id="34"/>
            <p:cNvSpPr/>
            <p:nvPr/>
          </p:nvSpPr>
          <p:spPr>
            <a:xfrm flipH="true" flipV="false" rot="2127535">
              <a:off x="414776" y="151590"/>
              <a:ext cx="1091335" cy="1778877"/>
            </a:xfrm>
            <a:custGeom>
              <a:avLst/>
              <a:gdLst/>
              <a:ahLst/>
              <a:cxnLst/>
              <a:rect r="r" b="b" t="t" l="l"/>
              <a:pathLst>
                <a:path h="1778877" w="1091335">
                  <a:moveTo>
                    <a:pt x="1091336" y="0"/>
                  </a:moveTo>
                  <a:lnTo>
                    <a:pt x="0" y="0"/>
                  </a:lnTo>
                  <a:lnTo>
                    <a:pt x="0" y="1778876"/>
                  </a:lnTo>
                  <a:lnTo>
                    <a:pt x="1091336" y="1778876"/>
                  </a:lnTo>
                  <a:lnTo>
                    <a:pt x="1091336" y="0"/>
                  </a:lnTo>
                  <a:close/>
                </a:path>
              </a:pathLst>
            </a:custGeom>
            <a:blipFill>
              <a:blip r:embed="rId9">
                <a:extLst>
                  <a:ext uri="{96DAC541-7B7A-43D3-8B79-37D633B846F1}">
                    <asvg:svgBlip xmlns:asvg="http://schemas.microsoft.com/office/drawing/2016/SVG/main" r:embed="rId10"/>
                  </a:ext>
                </a:extLst>
              </a:blip>
              <a:stretch>
                <a:fillRect l="0" t="0" r="0" b="0"/>
              </a:stretch>
            </a:blipFill>
          </p:spPr>
        </p:sp>
      </p:grpSp>
      <p:sp>
        <p:nvSpPr>
          <p:cNvPr name="Freeform 35" id="35"/>
          <p:cNvSpPr/>
          <p:nvPr/>
        </p:nvSpPr>
        <p:spPr>
          <a:xfrm flipH="false" flipV="false" rot="0">
            <a:off x="1065984" y="2587462"/>
            <a:ext cx="1183193" cy="1183193"/>
          </a:xfrm>
          <a:custGeom>
            <a:avLst/>
            <a:gdLst/>
            <a:ahLst/>
            <a:cxnLst/>
            <a:rect r="r" b="b" t="t" l="l"/>
            <a:pathLst>
              <a:path h="1183193" w="1183193">
                <a:moveTo>
                  <a:pt x="0" y="0"/>
                </a:moveTo>
                <a:lnTo>
                  <a:pt x="1183193" y="0"/>
                </a:lnTo>
                <a:lnTo>
                  <a:pt x="1183193" y="1183193"/>
                </a:lnTo>
                <a:lnTo>
                  <a:pt x="0" y="1183193"/>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36" id="36"/>
          <p:cNvSpPr/>
          <p:nvPr/>
        </p:nvSpPr>
        <p:spPr>
          <a:xfrm flipH="false" flipV="false" rot="0">
            <a:off x="1021669" y="4290781"/>
            <a:ext cx="1271824" cy="1271824"/>
          </a:xfrm>
          <a:custGeom>
            <a:avLst/>
            <a:gdLst/>
            <a:ahLst/>
            <a:cxnLst/>
            <a:rect r="r" b="b" t="t" l="l"/>
            <a:pathLst>
              <a:path h="1271824" w="1271824">
                <a:moveTo>
                  <a:pt x="0" y="0"/>
                </a:moveTo>
                <a:lnTo>
                  <a:pt x="1271823" y="0"/>
                </a:lnTo>
                <a:lnTo>
                  <a:pt x="1271823" y="1271824"/>
                </a:lnTo>
                <a:lnTo>
                  <a:pt x="0" y="1271824"/>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Freeform 37" id="37"/>
          <p:cNvSpPr/>
          <p:nvPr/>
        </p:nvSpPr>
        <p:spPr>
          <a:xfrm flipH="false" flipV="false" rot="0">
            <a:off x="1065984" y="6022587"/>
            <a:ext cx="1272603" cy="1272603"/>
          </a:xfrm>
          <a:custGeom>
            <a:avLst/>
            <a:gdLst/>
            <a:ahLst/>
            <a:cxnLst/>
            <a:rect r="r" b="b" t="t" l="l"/>
            <a:pathLst>
              <a:path h="1272603" w="1272603">
                <a:moveTo>
                  <a:pt x="0" y="0"/>
                </a:moveTo>
                <a:lnTo>
                  <a:pt x="1272603" y="0"/>
                </a:lnTo>
                <a:lnTo>
                  <a:pt x="1272603" y="1272602"/>
                </a:lnTo>
                <a:lnTo>
                  <a:pt x="0" y="1272602"/>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p:spPr>
      </p:sp>
      <p:sp>
        <p:nvSpPr>
          <p:cNvPr name="Freeform 38" id="38"/>
          <p:cNvSpPr/>
          <p:nvPr/>
        </p:nvSpPr>
        <p:spPr>
          <a:xfrm flipH="false" flipV="false" rot="0">
            <a:off x="1058896" y="7691077"/>
            <a:ext cx="1286778" cy="1286778"/>
          </a:xfrm>
          <a:custGeom>
            <a:avLst/>
            <a:gdLst/>
            <a:ahLst/>
            <a:cxnLst/>
            <a:rect r="r" b="b" t="t" l="l"/>
            <a:pathLst>
              <a:path h="1286778" w="1286778">
                <a:moveTo>
                  <a:pt x="0" y="0"/>
                </a:moveTo>
                <a:lnTo>
                  <a:pt x="1286778" y="0"/>
                </a:lnTo>
                <a:lnTo>
                  <a:pt x="1286778" y="1286778"/>
                </a:lnTo>
                <a:lnTo>
                  <a:pt x="0" y="1286778"/>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p:spPr>
      </p:sp>
      <p:sp>
        <p:nvSpPr>
          <p:cNvPr name="TextBox 39" id="39"/>
          <p:cNvSpPr txBox="true"/>
          <p:nvPr/>
        </p:nvSpPr>
        <p:spPr>
          <a:xfrm rot="0">
            <a:off x="3053616" y="3112383"/>
            <a:ext cx="9244752" cy="441325"/>
          </a:xfrm>
          <a:prstGeom prst="rect">
            <a:avLst/>
          </a:prstGeom>
        </p:spPr>
        <p:txBody>
          <a:bodyPr anchor="t" rtlCol="false" tIns="0" lIns="0" bIns="0" rIns="0">
            <a:spAutoFit/>
          </a:bodyPr>
          <a:lstStyle/>
          <a:p>
            <a:pPr algn="l">
              <a:lnSpc>
                <a:spcPts val="3499"/>
              </a:lnSpc>
              <a:spcBef>
                <a:spcPct val="0"/>
              </a:spcBef>
            </a:pPr>
            <a:r>
              <a:rPr lang="en-US" sz="2499">
                <a:solidFill>
                  <a:srgbClr val="000000"/>
                </a:solidFill>
                <a:latin typeface="AC Diary Girl"/>
                <a:ea typeface="AC Diary Girl"/>
                <a:cs typeface="AC Diary Girl"/>
                <a:sym typeface="AC Diary Girl"/>
              </a:rPr>
              <a:t>Wor</a:t>
            </a:r>
            <a:r>
              <a:rPr lang="en-US" sz="2499">
                <a:solidFill>
                  <a:srgbClr val="000000"/>
                </a:solidFill>
                <a:latin typeface="AC Diary Girl"/>
                <a:ea typeface="AC Diary Girl"/>
                <a:cs typeface="AC Diary Girl"/>
                <a:sym typeface="AC Diary Girl"/>
              </a:rPr>
              <a:t>d problems, calculations, algebra, geometry, statistics</a:t>
            </a:r>
          </a:p>
        </p:txBody>
      </p:sp>
      <p:sp>
        <p:nvSpPr>
          <p:cNvPr name="TextBox 40" id="40"/>
          <p:cNvSpPr txBox="true"/>
          <p:nvPr/>
        </p:nvSpPr>
        <p:spPr>
          <a:xfrm rot="0">
            <a:off x="3053616" y="4907087"/>
            <a:ext cx="9244752" cy="441325"/>
          </a:xfrm>
          <a:prstGeom prst="rect">
            <a:avLst/>
          </a:prstGeom>
        </p:spPr>
        <p:txBody>
          <a:bodyPr anchor="t" rtlCol="false" tIns="0" lIns="0" bIns="0" rIns="0">
            <a:spAutoFit/>
          </a:bodyPr>
          <a:lstStyle/>
          <a:p>
            <a:pPr algn="l">
              <a:lnSpc>
                <a:spcPts val="3499"/>
              </a:lnSpc>
              <a:spcBef>
                <a:spcPct val="0"/>
              </a:spcBef>
            </a:pPr>
            <a:r>
              <a:rPr lang="en-US" sz="2499">
                <a:solidFill>
                  <a:srgbClr val="000000"/>
                </a:solidFill>
                <a:latin typeface="AC Diary Girl"/>
                <a:ea typeface="AC Diary Girl"/>
                <a:cs typeface="AC Diary Girl"/>
                <a:sym typeface="AC Diary Girl"/>
              </a:rPr>
              <a:t>Puzz</a:t>
            </a:r>
            <a:r>
              <a:rPr lang="en-US" sz="2499">
                <a:solidFill>
                  <a:srgbClr val="000000"/>
                </a:solidFill>
                <a:latin typeface="AC Diary Girl"/>
                <a:ea typeface="AC Diary Girl"/>
                <a:cs typeface="AC Diary Girl"/>
                <a:sym typeface="AC Diary Girl"/>
              </a:rPr>
              <a:t>les, syllogisms, truth tables, logical fallacies</a:t>
            </a:r>
          </a:p>
        </p:txBody>
      </p:sp>
      <p:sp>
        <p:nvSpPr>
          <p:cNvPr name="TextBox 41" id="41"/>
          <p:cNvSpPr txBox="true"/>
          <p:nvPr/>
        </p:nvSpPr>
        <p:spPr>
          <a:xfrm rot="0">
            <a:off x="3053616" y="6639282"/>
            <a:ext cx="9501434" cy="441325"/>
          </a:xfrm>
          <a:prstGeom prst="rect">
            <a:avLst/>
          </a:prstGeom>
        </p:spPr>
        <p:txBody>
          <a:bodyPr anchor="t" rtlCol="false" tIns="0" lIns="0" bIns="0" rIns="0">
            <a:spAutoFit/>
          </a:bodyPr>
          <a:lstStyle/>
          <a:p>
            <a:pPr algn="l">
              <a:lnSpc>
                <a:spcPts val="3499"/>
              </a:lnSpc>
              <a:spcBef>
                <a:spcPct val="0"/>
              </a:spcBef>
            </a:pPr>
            <a:r>
              <a:rPr lang="en-US" sz="2499">
                <a:solidFill>
                  <a:srgbClr val="000000"/>
                </a:solidFill>
                <a:latin typeface="AC Diary Girl"/>
                <a:ea typeface="AC Diary Girl"/>
                <a:cs typeface="AC Diary Girl"/>
                <a:sym typeface="AC Diary Girl"/>
              </a:rPr>
              <a:t>C</a:t>
            </a:r>
            <a:r>
              <a:rPr lang="en-US" sz="2499">
                <a:solidFill>
                  <a:srgbClr val="000000"/>
                </a:solidFill>
                <a:latin typeface="AC Diary Girl"/>
                <a:ea typeface="AC Diary Girl"/>
                <a:cs typeface="AC Diary Girl"/>
                <a:sym typeface="AC Diary Girl"/>
              </a:rPr>
              <a:t>omparing options, risk assessment, pros and cons analysis</a:t>
            </a:r>
          </a:p>
        </p:txBody>
      </p:sp>
      <p:sp>
        <p:nvSpPr>
          <p:cNvPr name="TextBox 42" id="42"/>
          <p:cNvSpPr txBox="true"/>
          <p:nvPr/>
        </p:nvSpPr>
        <p:spPr>
          <a:xfrm rot="0">
            <a:off x="3053616" y="8371477"/>
            <a:ext cx="9501434" cy="441325"/>
          </a:xfrm>
          <a:prstGeom prst="rect">
            <a:avLst/>
          </a:prstGeom>
        </p:spPr>
        <p:txBody>
          <a:bodyPr anchor="t" rtlCol="false" tIns="0" lIns="0" bIns="0" rIns="0">
            <a:spAutoFit/>
          </a:bodyPr>
          <a:lstStyle/>
          <a:p>
            <a:pPr algn="l">
              <a:lnSpc>
                <a:spcPts val="3499"/>
              </a:lnSpc>
              <a:spcBef>
                <a:spcPct val="0"/>
              </a:spcBef>
            </a:pPr>
            <a:r>
              <a:rPr lang="en-US" sz="2499">
                <a:solidFill>
                  <a:srgbClr val="000000"/>
                </a:solidFill>
                <a:latin typeface="AC Diary Girl"/>
                <a:ea typeface="AC Diary Girl"/>
                <a:cs typeface="AC Diary Girl"/>
                <a:sym typeface="AC Diary Girl"/>
              </a:rPr>
              <a:t>R</a:t>
            </a:r>
            <a:r>
              <a:rPr lang="en-US" sz="2499">
                <a:solidFill>
                  <a:srgbClr val="000000"/>
                </a:solidFill>
                <a:latin typeface="AC Diary Girl"/>
                <a:ea typeface="AC Diary Girl"/>
                <a:cs typeface="AC Diary Girl"/>
                <a:sym typeface="AC Diary Girl"/>
              </a:rPr>
              <a:t>oot cause analysis, determining influences and effects</a:t>
            </a:r>
          </a:p>
        </p:txBody>
      </p:sp>
      <p:sp>
        <p:nvSpPr>
          <p:cNvPr name="TextBox 43" id="43"/>
          <p:cNvSpPr txBox="true"/>
          <p:nvPr/>
        </p:nvSpPr>
        <p:spPr>
          <a:xfrm rot="0">
            <a:off x="3053616" y="2480478"/>
            <a:ext cx="5417045" cy="651511"/>
          </a:xfrm>
          <a:prstGeom prst="rect">
            <a:avLst/>
          </a:prstGeom>
        </p:spPr>
        <p:txBody>
          <a:bodyPr anchor="t" rtlCol="false" tIns="0" lIns="0" bIns="0" rIns="0">
            <a:spAutoFit/>
          </a:bodyPr>
          <a:lstStyle/>
          <a:p>
            <a:pPr algn="l">
              <a:lnSpc>
                <a:spcPts val="5039"/>
              </a:lnSpc>
              <a:spcBef>
                <a:spcPct val="0"/>
              </a:spcBef>
            </a:pPr>
            <a:r>
              <a:rPr lang="en-US" b="true" sz="3599">
                <a:solidFill>
                  <a:srgbClr val="000000"/>
                </a:solidFill>
                <a:latin typeface="AC Diary Girl Bold"/>
                <a:ea typeface="AC Diary Girl Bold"/>
                <a:cs typeface="AC Diary Girl Bold"/>
                <a:sym typeface="AC Diary Girl Bold"/>
              </a:rPr>
              <a:t>Mathematical Problems</a:t>
            </a:r>
          </a:p>
        </p:txBody>
      </p:sp>
      <p:sp>
        <p:nvSpPr>
          <p:cNvPr name="TextBox 44" id="44"/>
          <p:cNvSpPr txBox="true"/>
          <p:nvPr/>
        </p:nvSpPr>
        <p:spPr>
          <a:xfrm rot="0">
            <a:off x="3053616" y="4275182"/>
            <a:ext cx="5417045" cy="651511"/>
          </a:xfrm>
          <a:prstGeom prst="rect">
            <a:avLst/>
          </a:prstGeom>
        </p:spPr>
        <p:txBody>
          <a:bodyPr anchor="t" rtlCol="false" tIns="0" lIns="0" bIns="0" rIns="0">
            <a:spAutoFit/>
          </a:bodyPr>
          <a:lstStyle/>
          <a:p>
            <a:pPr algn="l">
              <a:lnSpc>
                <a:spcPts val="5039"/>
              </a:lnSpc>
              <a:spcBef>
                <a:spcPct val="0"/>
              </a:spcBef>
            </a:pPr>
            <a:r>
              <a:rPr lang="en-US" b="true" sz="3599">
                <a:solidFill>
                  <a:srgbClr val="000000"/>
                </a:solidFill>
                <a:latin typeface="AC Diary Girl Bold"/>
                <a:ea typeface="AC Diary Girl Bold"/>
                <a:cs typeface="AC Diary Girl Bold"/>
                <a:sym typeface="AC Diary Girl Bold"/>
              </a:rPr>
              <a:t>Log</a:t>
            </a:r>
            <a:r>
              <a:rPr lang="en-US" b="true" sz="3599">
                <a:solidFill>
                  <a:srgbClr val="000000"/>
                </a:solidFill>
                <a:latin typeface="AC Diary Girl Bold"/>
                <a:ea typeface="AC Diary Girl Bold"/>
                <a:cs typeface="AC Diary Girl Bold"/>
                <a:sym typeface="AC Diary Girl Bold"/>
              </a:rPr>
              <a:t>ical Reasoning</a:t>
            </a:r>
          </a:p>
        </p:txBody>
      </p:sp>
      <p:sp>
        <p:nvSpPr>
          <p:cNvPr name="TextBox 45" id="45"/>
          <p:cNvSpPr txBox="true"/>
          <p:nvPr/>
        </p:nvSpPr>
        <p:spPr>
          <a:xfrm rot="0">
            <a:off x="3053616" y="6007377"/>
            <a:ext cx="5417045" cy="651511"/>
          </a:xfrm>
          <a:prstGeom prst="rect">
            <a:avLst/>
          </a:prstGeom>
        </p:spPr>
        <p:txBody>
          <a:bodyPr anchor="t" rtlCol="false" tIns="0" lIns="0" bIns="0" rIns="0">
            <a:spAutoFit/>
          </a:bodyPr>
          <a:lstStyle/>
          <a:p>
            <a:pPr algn="l">
              <a:lnSpc>
                <a:spcPts val="5039"/>
              </a:lnSpc>
              <a:spcBef>
                <a:spcPct val="0"/>
              </a:spcBef>
            </a:pPr>
            <a:r>
              <a:rPr lang="en-US" b="true" sz="3599">
                <a:solidFill>
                  <a:srgbClr val="000000"/>
                </a:solidFill>
                <a:latin typeface="AC Diary Girl Bold"/>
                <a:ea typeface="AC Diary Girl Bold"/>
                <a:cs typeface="AC Diary Girl Bold"/>
                <a:sym typeface="AC Diary Girl Bold"/>
              </a:rPr>
              <a:t>Decision An</a:t>
            </a:r>
            <a:r>
              <a:rPr lang="en-US" b="true" sz="3599">
                <a:solidFill>
                  <a:srgbClr val="000000"/>
                </a:solidFill>
                <a:latin typeface="AC Diary Girl Bold"/>
                <a:ea typeface="AC Diary Girl Bold"/>
                <a:cs typeface="AC Diary Girl Bold"/>
                <a:sym typeface="AC Diary Girl Bold"/>
              </a:rPr>
              <a:t>alysis</a:t>
            </a:r>
          </a:p>
        </p:txBody>
      </p:sp>
      <p:sp>
        <p:nvSpPr>
          <p:cNvPr name="TextBox 46" id="46"/>
          <p:cNvSpPr txBox="true"/>
          <p:nvPr/>
        </p:nvSpPr>
        <p:spPr>
          <a:xfrm rot="0">
            <a:off x="3053616" y="7739572"/>
            <a:ext cx="5417045" cy="651511"/>
          </a:xfrm>
          <a:prstGeom prst="rect">
            <a:avLst/>
          </a:prstGeom>
        </p:spPr>
        <p:txBody>
          <a:bodyPr anchor="t" rtlCol="false" tIns="0" lIns="0" bIns="0" rIns="0">
            <a:spAutoFit/>
          </a:bodyPr>
          <a:lstStyle/>
          <a:p>
            <a:pPr algn="l">
              <a:lnSpc>
                <a:spcPts val="5039"/>
              </a:lnSpc>
              <a:spcBef>
                <a:spcPct val="0"/>
              </a:spcBef>
            </a:pPr>
            <a:r>
              <a:rPr lang="en-US" b="true" sz="3599">
                <a:solidFill>
                  <a:srgbClr val="000000"/>
                </a:solidFill>
                <a:latin typeface="AC Diary Girl Bold"/>
                <a:ea typeface="AC Diary Girl Bold"/>
                <a:cs typeface="AC Diary Girl Bold"/>
                <a:sym typeface="AC Diary Girl Bold"/>
              </a:rPr>
              <a:t>Caus</a:t>
            </a:r>
            <a:r>
              <a:rPr lang="en-US" b="true" sz="3599">
                <a:solidFill>
                  <a:srgbClr val="000000"/>
                </a:solidFill>
                <a:latin typeface="AC Diary Girl Bold"/>
                <a:ea typeface="AC Diary Girl Bold"/>
                <a:cs typeface="AC Diary Girl Bold"/>
                <a:sym typeface="AC Diary Girl Bold"/>
              </a:rPr>
              <a:t>al Reasoning</a:t>
            </a:r>
          </a:p>
        </p:txBody>
      </p:sp>
      <p:sp>
        <p:nvSpPr>
          <p:cNvPr name="TextBox 47" id="47"/>
          <p:cNvSpPr txBox="true"/>
          <p:nvPr/>
        </p:nvSpPr>
        <p:spPr>
          <a:xfrm rot="0">
            <a:off x="850817" y="9356598"/>
            <a:ext cx="16408483" cy="1096872"/>
          </a:xfrm>
          <a:prstGeom prst="rect">
            <a:avLst/>
          </a:prstGeom>
        </p:spPr>
        <p:txBody>
          <a:bodyPr anchor="t" rtlCol="false" tIns="0" lIns="0" bIns="0" rIns="0">
            <a:spAutoFit/>
          </a:bodyPr>
          <a:lstStyle/>
          <a:p>
            <a:pPr algn="l">
              <a:lnSpc>
                <a:spcPts val="2906"/>
              </a:lnSpc>
              <a:spcBef>
                <a:spcPct val="0"/>
              </a:spcBef>
            </a:pPr>
            <a:r>
              <a:rPr lang="en-US" b="true" sz="2075">
                <a:solidFill>
                  <a:srgbClr val="FAF1DE"/>
                </a:solidFill>
                <a:latin typeface="AC Diary Girl Bold"/>
                <a:ea typeface="AC Diary Girl Bold"/>
                <a:cs typeface="AC Diary Girl Bold"/>
                <a:sym typeface="AC Diary Girl Bold"/>
              </a:rPr>
              <a:t>When Not to Use COT:</a:t>
            </a:r>
            <a:r>
              <a:rPr lang="en-US" sz="2075">
                <a:solidFill>
                  <a:srgbClr val="FAF1DE"/>
                </a:solidFill>
                <a:latin typeface="AC Diary Girl"/>
                <a:ea typeface="AC Diary Girl"/>
                <a:cs typeface="AC Diary Girl"/>
                <a:sym typeface="AC Diary Girl"/>
              </a:rPr>
              <a:t> Simple factual questions, creative writing, or open-ended discussions where step-by-step reasoning isn't necessary.</a:t>
            </a:r>
          </a:p>
          <a:p>
            <a:pPr algn="l">
              <a:lnSpc>
                <a:spcPts val="2906"/>
              </a:lnSpc>
              <a:spcBef>
                <a:spcPct val="0"/>
              </a:spcBef>
            </a:pP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CBC2AB"/>
        </a:solidFill>
      </p:bgPr>
    </p:bg>
    <p:spTree>
      <p:nvGrpSpPr>
        <p:cNvPr id="1" name=""/>
        <p:cNvGrpSpPr/>
        <p:nvPr/>
      </p:nvGrpSpPr>
      <p:grpSpPr>
        <a:xfrm>
          <a:off x="0" y="0"/>
          <a:ext cx="0" cy="0"/>
          <a:chOff x="0" y="0"/>
          <a:chExt cx="0" cy="0"/>
        </a:xfrm>
      </p:grpSpPr>
      <p:grpSp>
        <p:nvGrpSpPr>
          <p:cNvPr name="Group 2" id="2"/>
          <p:cNvGrpSpPr/>
          <p:nvPr/>
        </p:nvGrpSpPr>
        <p:grpSpPr>
          <a:xfrm rot="0">
            <a:off x="-984198" y="-1705694"/>
            <a:ext cx="20256397" cy="13698388"/>
            <a:chOff x="0" y="0"/>
            <a:chExt cx="27008529" cy="18264518"/>
          </a:xfrm>
        </p:grpSpPr>
        <p:sp>
          <p:nvSpPr>
            <p:cNvPr name="Freeform 3" id="3"/>
            <p:cNvSpPr/>
            <p:nvPr/>
          </p:nvSpPr>
          <p:spPr>
            <a:xfrm flipH="false" flipV="false" rot="0">
              <a:off x="0" y="0"/>
              <a:ext cx="27008529" cy="18264518"/>
            </a:xfrm>
            <a:custGeom>
              <a:avLst/>
              <a:gdLst/>
              <a:ahLst/>
              <a:cxnLst/>
              <a:rect r="r" b="b" t="t" l="l"/>
              <a:pathLst>
                <a:path h="18264518" w="27008529">
                  <a:moveTo>
                    <a:pt x="0" y="0"/>
                  </a:moveTo>
                  <a:lnTo>
                    <a:pt x="27008529" y="0"/>
                  </a:lnTo>
                  <a:lnTo>
                    <a:pt x="27008529" y="18264518"/>
                  </a:lnTo>
                  <a:lnTo>
                    <a:pt x="0" y="182645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0387301" y="868290"/>
              <a:ext cx="15609466" cy="15609466"/>
            </a:xfrm>
            <a:custGeom>
              <a:avLst/>
              <a:gdLst/>
              <a:ahLst/>
              <a:cxnLst/>
              <a:rect r="r" b="b" t="t" l="l"/>
              <a:pathLst>
                <a:path h="15609466" w="15609466">
                  <a:moveTo>
                    <a:pt x="0" y="0"/>
                  </a:moveTo>
                  <a:lnTo>
                    <a:pt x="15609467" y="0"/>
                  </a:lnTo>
                  <a:lnTo>
                    <a:pt x="15609467" y="15609466"/>
                  </a:lnTo>
                  <a:lnTo>
                    <a:pt x="0" y="15609466"/>
                  </a:lnTo>
                  <a:lnTo>
                    <a:pt x="0" y="0"/>
                  </a:lnTo>
                  <a:close/>
                </a:path>
              </a:pathLst>
            </a:custGeom>
            <a:blipFill>
              <a:blip r:embed="rId4">
                <a:alphaModFix amt="79000"/>
              </a:blip>
              <a:stretch>
                <a:fillRect l="0" t="0" r="0" b="0"/>
              </a:stretch>
            </a:blipFill>
          </p:spPr>
        </p:sp>
        <p:sp>
          <p:nvSpPr>
            <p:cNvPr name="Freeform 5" id="5"/>
            <p:cNvSpPr/>
            <p:nvPr/>
          </p:nvSpPr>
          <p:spPr>
            <a:xfrm flipH="false" flipV="false" rot="0">
              <a:off x="1035067" y="868290"/>
              <a:ext cx="9352234" cy="15609466"/>
            </a:xfrm>
            <a:custGeom>
              <a:avLst/>
              <a:gdLst/>
              <a:ahLst/>
              <a:cxnLst/>
              <a:rect r="r" b="b" t="t" l="l"/>
              <a:pathLst>
                <a:path h="15609466" w="9352234">
                  <a:moveTo>
                    <a:pt x="0" y="0"/>
                  </a:moveTo>
                  <a:lnTo>
                    <a:pt x="9352234" y="0"/>
                  </a:lnTo>
                  <a:lnTo>
                    <a:pt x="9352234" y="15609466"/>
                  </a:lnTo>
                  <a:lnTo>
                    <a:pt x="0" y="15609466"/>
                  </a:lnTo>
                  <a:lnTo>
                    <a:pt x="0" y="0"/>
                  </a:lnTo>
                  <a:close/>
                </a:path>
              </a:pathLst>
            </a:custGeom>
            <a:blipFill>
              <a:blip r:embed="rId4">
                <a:alphaModFix amt="79000"/>
              </a:blip>
              <a:stretch>
                <a:fillRect l="0" t="0" r="-66906" b="0"/>
              </a:stretch>
            </a:blipFill>
          </p:spPr>
        </p:sp>
      </p:grpSp>
      <p:sp>
        <p:nvSpPr>
          <p:cNvPr name="Freeform 6" id="6"/>
          <p:cNvSpPr/>
          <p:nvPr/>
        </p:nvSpPr>
        <p:spPr>
          <a:xfrm flipH="false" flipV="false" rot="-418552">
            <a:off x="-3116105" y="-837868"/>
            <a:ext cx="22830832" cy="6378969"/>
          </a:xfrm>
          <a:custGeom>
            <a:avLst/>
            <a:gdLst/>
            <a:ahLst/>
            <a:cxnLst/>
            <a:rect r="r" b="b" t="t" l="l"/>
            <a:pathLst>
              <a:path h="6378969" w="22830832">
                <a:moveTo>
                  <a:pt x="0" y="0"/>
                </a:moveTo>
                <a:lnTo>
                  <a:pt x="22830832" y="0"/>
                </a:lnTo>
                <a:lnTo>
                  <a:pt x="22830832" y="6378969"/>
                </a:lnTo>
                <a:lnTo>
                  <a:pt x="0" y="6378969"/>
                </a:lnTo>
                <a:lnTo>
                  <a:pt x="0" y="0"/>
                </a:lnTo>
                <a:close/>
              </a:path>
            </a:pathLst>
          </a:custGeom>
          <a:blipFill>
            <a:blip r:embed="rId5">
              <a:alphaModFix amt="84000"/>
              <a:extLst>
                <a:ext uri="{96DAC541-7B7A-43D3-8B79-37D633B846F1}">
                  <asvg:svgBlip xmlns:asvg="http://schemas.microsoft.com/office/drawing/2016/SVG/main" r:embed="rId6"/>
                </a:ext>
              </a:extLst>
            </a:blip>
            <a:stretch>
              <a:fillRect l="0" t="0" r="-29491" b="-274138"/>
            </a:stretch>
          </a:blipFill>
        </p:spPr>
      </p:sp>
      <p:grpSp>
        <p:nvGrpSpPr>
          <p:cNvPr name="Group 7" id="7"/>
          <p:cNvGrpSpPr/>
          <p:nvPr/>
        </p:nvGrpSpPr>
        <p:grpSpPr>
          <a:xfrm rot="0">
            <a:off x="196436" y="376724"/>
            <a:ext cx="17820559" cy="11922039"/>
            <a:chOff x="0" y="0"/>
            <a:chExt cx="4693481" cy="3139961"/>
          </a:xfrm>
        </p:grpSpPr>
        <p:sp>
          <p:nvSpPr>
            <p:cNvPr name="Freeform 8" id="8"/>
            <p:cNvSpPr/>
            <p:nvPr/>
          </p:nvSpPr>
          <p:spPr>
            <a:xfrm flipH="false" flipV="false" rot="0">
              <a:off x="0" y="0"/>
              <a:ext cx="4693481" cy="3139961"/>
            </a:xfrm>
            <a:custGeom>
              <a:avLst/>
              <a:gdLst/>
              <a:ahLst/>
              <a:cxnLst/>
              <a:rect r="r" b="b" t="t" l="l"/>
              <a:pathLst>
                <a:path h="3139961" w="4693481">
                  <a:moveTo>
                    <a:pt x="0" y="0"/>
                  </a:moveTo>
                  <a:lnTo>
                    <a:pt x="4693481" y="0"/>
                  </a:lnTo>
                  <a:lnTo>
                    <a:pt x="4693481" y="3139961"/>
                  </a:lnTo>
                  <a:lnTo>
                    <a:pt x="0" y="3139961"/>
                  </a:lnTo>
                  <a:close/>
                </a:path>
              </a:pathLst>
            </a:custGeom>
            <a:solidFill>
              <a:srgbClr val="CBC2AB"/>
            </a:solidFill>
          </p:spPr>
        </p:sp>
        <p:sp>
          <p:nvSpPr>
            <p:cNvPr name="TextBox 9" id="9"/>
            <p:cNvSpPr txBox="true"/>
            <p:nvPr/>
          </p:nvSpPr>
          <p:spPr>
            <a:xfrm>
              <a:off x="0" y="-66675"/>
              <a:ext cx="4693481" cy="3206636"/>
            </a:xfrm>
            <a:prstGeom prst="rect">
              <a:avLst/>
            </a:prstGeom>
          </p:spPr>
          <p:txBody>
            <a:bodyPr anchor="ctr" rtlCol="false" tIns="50800" lIns="50800" bIns="50800" rIns="50800"/>
            <a:lstStyle/>
            <a:p>
              <a:pPr algn="ctr">
                <a:lnSpc>
                  <a:spcPts val="3499"/>
                </a:lnSpc>
              </a:pPr>
            </a:p>
          </p:txBody>
        </p:sp>
      </p:grpSp>
      <p:grpSp>
        <p:nvGrpSpPr>
          <p:cNvPr name="Group 10" id="10"/>
          <p:cNvGrpSpPr/>
          <p:nvPr/>
        </p:nvGrpSpPr>
        <p:grpSpPr>
          <a:xfrm rot="0">
            <a:off x="585991" y="822113"/>
            <a:ext cx="17116018" cy="1359574"/>
            <a:chOff x="0" y="0"/>
            <a:chExt cx="4507923" cy="358077"/>
          </a:xfrm>
        </p:grpSpPr>
        <p:sp>
          <p:nvSpPr>
            <p:cNvPr name="Freeform 11" id="11"/>
            <p:cNvSpPr/>
            <p:nvPr/>
          </p:nvSpPr>
          <p:spPr>
            <a:xfrm flipH="false" flipV="false" rot="0">
              <a:off x="0" y="0"/>
              <a:ext cx="4507923" cy="358077"/>
            </a:xfrm>
            <a:custGeom>
              <a:avLst/>
              <a:gdLst/>
              <a:ahLst/>
              <a:cxnLst/>
              <a:rect r="r" b="b" t="t" l="l"/>
              <a:pathLst>
                <a:path h="358077" w="4507923">
                  <a:moveTo>
                    <a:pt x="0" y="0"/>
                  </a:moveTo>
                  <a:lnTo>
                    <a:pt x="4507923" y="0"/>
                  </a:lnTo>
                  <a:lnTo>
                    <a:pt x="4507923" y="358077"/>
                  </a:lnTo>
                  <a:lnTo>
                    <a:pt x="0" y="358077"/>
                  </a:lnTo>
                  <a:close/>
                </a:path>
              </a:pathLst>
            </a:custGeom>
            <a:solidFill>
              <a:srgbClr val="FDF9F0"/>
            </a:solidFill>
          </p:spPr>
        </p:sp>
        <p:sp>
          <p:nvSpPr>
            <p:cNvPr name="TextBox 12" id="12"/>
            <p:cNvSpPr txBox="true"/>
            <p:nvPr/>
          </p:nvSpPr>
          <p:spPr>
            <a:xfrm>
              <a:off x="0" y="-66675"/>
              <a:ext cx="4507923" cy="424752"/>
            </a:xfrm>
            <a:prstGeom prst="rect">
              <a:avLst/>
            </a:prstGeom>
          </p:spPr>
          <p:txBody>
            <a:bodyPr anchor="ctr" rtlCol="false" tIns="50800" lIns="50800" bIns="50800" rIns="50800"/>
            <a:lstStyle/>
            <a:p>
              <a:pPr algn="ctr">
                <a:lnSpc>
                  <a:spcPts val="3499"/>
                </a:lnSpc>
              </a:pPr>
            </a:p>
          </p:txBody>
        </p:sp>
      </p:grpSp>
      <p:sp>
        <p:nvSpPr>
          <p:cNvPr name="TextBox 13" id="13"/>
          <p:cNvSpPr txBox="true"/>
          <p:nvPr/>
        </p:nvSpPr>
        <p:spPr>
          <a:xfrm rot="0">
            <a:off x="1028700" y="994269"/>
            <a:ext cx="15894008" cy="3625818"/>
          </a:xfrm>
          <a:prstGeom prst="rect">
            <a:avLst/>
          </a:prstGeom>
        </p:spPr>
        <p:txBody>
          <a:bodyPr anchor="t" rtlCol="false" tIns="0" lIns="0" bIns="0" rIns="0">
            <a:spAutoFit/>
          </a:bodyPr>
          <a:lstStyle/>
          <a:p>
            <a:pPr algn="l">
              <a:lnSpc>
                <a:spcPts val="9626"/>
              </a:lnSpc>
              <a:spcBef>
                <a:spcPct val="0"/>
              </a:spcBef>
            </a:pPr>
            <a:r>
              <a:rPr lang="en-US" sz="6876">
                <a:solidFill>
                  <a:srgbClr val="000000"/>
                </a:solidFill>
                <a:latin typeface="Pagkaki"/>
                <a:ea typeface="Pagkaki"/>
                <a:cs typeface="Pagkaki"/>
                <a:sym typeface="Pagkaki"/>
              </a:rPr>
              <a:t>Qu</a:t>
            </a:r>
            <a:r>
              <a:rPr lang="en-US" sz="6876">
                <a:solidFill>
                  <a:srgbClr val="000000"/>
                </a:solidFill>
                <a:latin typeface="Pagkaki"/>
                <a:ea typeface="Pagkaki"/>
                <a:cs typeface="Pagkaki"/>
                <a:sym typeface="Pagkaki"/>
              </a:rPr>
              <a:t>ick Quiz: Test Your Deductive Powers</a:t>
            </a:r>
          </a:p>
          <a:p>
            <a:pPr algn="l">
              <a:lnSpc>
                <a:spcPts val="9626"/>
              </a:lnSpc>
              <a:spcBef>
                <a:spcPct val="0"/>
              </a:spcBef>
            </a:pPr>
          </a:p>
          <a:p>
            <a:pPr algn="l">
              <a:lnSpc>
                <a:spcPts val="9626"/>
              </a:lnSpc>
              <a:spcBef>
                <a:spcPct val="0"/>
              </a:spcBef>
            </a:pPr>
          </a:p>
        </p:txBody>
      </p:sp>
      <p:grpSp>
        <p:nvGrpSpPr>
          <p:cNvPr name="Group 14" id="14"/>
          <p:cNvGrpSpPr/>
          <p:nvPr/>
        </p:nvGrpSpPr>
        <p:grpSpPr>
          <a:xfrm rot="0">
            <a:off x="585991" y="2351617"/>
            <a:ext cx="17116018" cy="7572767"/>
            <a:chOff x="0" y="0"/>
            <a:chExt cx="4507923" cy="1994474"/>
          </a:xfrm>
        </p:grpSpPr>
        <p:sp>
          <p:nvSpPr>
            <p:cNvPr name="Freeform 15" id="15"/>
            <p:cNvSpPr/>
            <p:nvPr/>
          </p:nvSpPr>
          <p:spPr>
            <a:xfrm flipH="false" flipV="false" rot="0">
              <a:off x="0" y="0"/>
              <a:ext cx="4507923" cy="1994474"/>
            </a:xfrm>
            <a:custGeom>
              <a:avLst/>
              <a:gdLst/>
              <a:ahLst/>
              <a:cxnLst/>
              <a:rect r="r" b="b" t="t" l="l"/>
              <a:pathLst>
                <a:path h="1994474" w="4507923">
                  <a:moveTo>
                    <a:pt x="0" y="0"/>
                  </a:moveTo>
                  <a:lnTo>
                    <a:pt x="4507923" y="0"/>
                  </a:lnTo>
                  <a:lnTo>
                    <a:pt x="4507923" y="1994474"/>
                  </a:lnTo>
                  <a:lnTo>
                    <a:pt x="0" y="1994474"/>
                  </a:lnTo>
                  <a:close/>
                </a:path>
              </a:pathLst>
            </a:custGeom>
            <a:solidFill>
              <a:srgbClr val="FDF9F0"/>
            </a:solidFill>
          </p:spPr>
        </p:sp>
        <p:sp>
          <p:nvSpPr>
            <p:cNvPr name="TextBox 16" id="16"/>
            <p:cNvSpPr txBox="true"/>
            <p:nvPr/>
          </p:nvSpPr>
          <p:spPr>
            <a:xfrm>
              <a:off x="0" y="-66675"/>
              <a:ext cx="4507923" cy="2061149"/>
            </a:xfrm>
            <a:prstGeom prst="rect">
              <a:avLst/>
            </a:prstGeom>
          </p:spPr>
          <p:txBody>
            <a:bodyPr anchor="ctr" rtlCol="false" tIns="50800" lIns="50800" bIns="50800" rIns="50800"/>
            <a:lstStyle/>
            <a:p>
              <a:pPr algn="ctr">
                <a:lnSpc>
                  <a:spcPts val="3499"/>
                </a:lnSpc>
              </a:pPr>
            </a:p>
          </p:txBody>
        </p:sp>
      </p:grpSp>
      <p:sp>
        <p:nvSpPr>
          <p:cNvPr name="TextBox 17" id="17"/>
          <p:cNvSpPr txBox="true"/>
          <p:nvPr/>
        </p:nvSpPr>
        <p:spPr>
          <a:xfrm rot="0">
            <a:off x="1090513" y="2804795"/>
            <a:ext cx="16106974" cy="6453505"/>
          </a:xfrm>
          <a:prstGeom prst="rect">
            <a:avLst/>
          </a:prstGeom>
        </p:spPr>
        <p:txBody>
          <a:bodyPr anchor="t" rtlCol="false" tIns="0" lIns="0" bIns="0" rIns="0">
            <a:spAutoFit/>
          </a:bodyPr>
          <a:lstStyle/>
          <a:p>
            <a:pPr algn="l">
              <a:lnSpc>
                <a:spcPts val="3919"/>
              </a:lnSpc>
              <a:spcBef>
                <a:spcPct val="0"/>
              </a:spcBef>
            </a:pPr>
            <a:r>
              <a:rPr lang="en-US" sz="2799">
                <a:solidFill>
                  <a:srgbClr val="000000"/>
                </a:solidFill>
                <a:latin typeface="AC Diary Girl"/>
                <a:ea typeface="AC Diary Girl"/>
                <a:cs typeface="AC Diary Girl"/>
                <a:sym typeface="AC Diary Girl"/>
              </a:rPr>
              <a:t>1.</a:t>
            </a:r>
            <a:r>
              <a:rPr lang="en-US" sz="2799">
                <a:solidFill>
                  <a:srgbClr val="000000"/>
                </a:solidFill>
                <a:latin typeface="AC Diary Girl"/>
                <a:ea typeface="AC Diary Girl"/>
                <a:cs typeface="AC Diary Girl"/>
                <a:sym typeface="AC Diary Girl"/>
              </a:rPr>
              <a:t> Which best describes the primary purpose of COT?</a:t>
            </a:r>
          </a:p>
          <a:p>
            <a:pPr algn="l">
              <a:lnSpc>
                <a:spcPts val="3919"/>
              </a:lnSpc>
              <a:spcBef>
                <a:spcPct val="0"/>
              </a:spcBef>
            </a:pPr>
            <a:r>
              <a:rPr lang="en-US" sz="2799">
                <a:solidFill>
                  <a:srgbClr val="000000"/>
                </a:solidFill>
                <a:latin typeface="AC Diary Girl"/>
                <a:ea typeface="AC Diary Girl"/>
                <a:cs typeface="AC Diary Girl"/>
                <a:sym typeface="AC Diary Girl"/>
              </a:rPr>
              <a:t>a) To make AI responses longer</a:t>
            </a:r>
          </a:p>
          <a:p>
            <a:pPr algn="l">
              <a:lnSpc>
                <a:spcPts val="3919"/>
              </a:lnSpc>
              <a:spcBef>
                <a:spcPct val="0"/>
              </a:spcBef>
            </a:pPr>
            <a:r>
              <a:rPr lang="en-US" sz="2799">
                <a:solidFill>
                  <a:srgbClr val="000000"/>
                </a:solidFill>
                <a:latin typeface="AC Diary Girl"/>
                <a:ea typeface="AC Diary Girl"/>
                <a:cs typeface="AC Diary Girl"/>
                <a:sym typeface="AC Diary Girl"/>
              </a:rPr>
              <a:t>b) To encourage step-by-step reasoning</a:t>
            </a:r>
          </a:p>
          <a:p>
            <a:pPr algn="l">
              <a:lnSpc>
                <a:spcPts val="3919"/>
              </a:lnSpc>
              <a:spcBef>
                <a:spcPct val="0"/>
              </a:spcBef>
            </a:pPr>
            <a:r>
              <a:rPr lang="en-US" sz="2799">
                <a:solidFill>
                  <a:srgbClr val="000000"/>
                </a:solidFill>
                <a:latin typeface="AC Diary Girl"/>
                <a:ea typeface="AC Diary Girl"/>
                <a:cs typeface="AC Diary Girl"/>
                <a:sym typeface="AC Diary Girl"/>
              </a:rPr>
              <a:t>c) To improve creative writing</a:t>
            </a:r>
          </a:p>
          <a:p>
            <a:pPr algn="l">
              <a:lnSpc>
                <a:spcPts val="3919"/>
              </a:lnSpc>
              <a:spcBef>
                <a:spcPct val="0"/>
              </a:spcBef>
            </a:pPr>
            <a:r>
              <a:rPr lang="en-US" sz="2799">
                <a:solidFill>
                  <a:srgbClr val="000000"/>
                </a:solidFill>
                <a:latin typeface="AC Diary Girl"/>
                <a:ea typeface="AC Diary Girl"/>
                <a:cs typeface="AC Diary Girl"/>
                <a:sym typeface="AC Diary Girl"/>
              </a:rPr>
              <a:t>d) To reduce solving time</a:t>
            </a:r>
          </a:p>
          <a:p>
            <a:pPr algn="l">
              <a:lnSpc>
                <a:spcPts val="3919"/>
              </a:lnSpc>
              <a:spcBef>
                <a:spcPct val="0"/>
              </a:spcBef>
            </a:pPr>
          </a:p>
          <a:p>
            <a:pPr algn="l">
              <a:lnSpc>
                <a:spcPts val="3919"/>
              </a:lnSpc>
              <a:spcBef>
                <a:spcPct val="0"/>
              </a:spcBef>
            </a:pPr>
            <a:r>
              <a:rPr lang="en-US" sz="2799">
                <a:solidFill>
                  <a:srgbClr val="000000"/>
                </a:solidFill>
                <a:latin typeface="AC Diary Girl"/>
                <a:ea typeface="AC Diary Girl"/>
                <a:cs typeface="AC Diary Girl"/>
                <a:sym typeface="AC Diary Girl"/>
              </a:rPr>
              <a:t>2. In the Holmes analogy, what does "Explanation to Watson" represent?</a:t>
            </a:r>
          </a:p>
          <a:p>
            <a:pPr algn="l">
              <a:lnSpc>
                <a:spcPts val="3919"/>
              </a:lnSpc>
              <a:spcBef>
                <a:spcPct val="0"/>
              </a:spcBef>
            </a:pPr>
            <a:r>
              <a:rPr lang="en-US" sz="2799">
                <a:solidFill>
                  <a:srgbClr val="000000"/>
                </a:solidFill>
                <a:latin typeface="AC Diary Girl"/>
                <a:ea typeface="AC Diary Girl"/>
                <a:cs typeface="AC Diary Girl"/>
                <a:sym typeface="AC Diary Girl"/>
              </a:rPr>
              <a:t>a) The final answer only</a:t>
            </a:r>
          </a:p>
          <a:p>
            <a:pPr algn="l">
              <a:lnSpc>
                <a:spcPts val="3919"/>
              </a:lnSpc>
              <a:spcBef>
                <a:spcPct val="0"/>
              </a:spcBef>
            </a:pPr>
            <a:r>
              <a:rPr lang="en-US" sz="2799">
                <a:solidFill>
                  <a:srgbClr val="000000"/>
                </a:solidFill>
                <a:latin typeface="AC Diary Girl"/>
                <a:ea typeface="AC Diary Girl"/>
                <a:cs typeface="AC Diary Girl"/>
                <a:sym typeface="AC Diary Girl"/>
              </a:rPr>
              <a:t>b) Making internal reasoning visible</a:t>
            </a:r>
          </a:p>
          <a:p>
            <a:pPr algn="l">
              <a:lnSpc>
                <a:spcPts val="3919"/>
              </a:lnSpc>
              <a:spcBef>
                <a:spcPct val="0"/>
              </a:spcBef>
            </a:pPr>
            <a:r>
              <a:rPr lang="en-US" sz="2799">
                <a:solidFill>
                  <a:srgbClr val="000000"/>
                </a:solidFill>
                <a:latin typeface="AC Diary Girl"/>
                <a:ea typeface="AC Diary Girl"/>
                <a:cs typeface="AC Diary Girl"/>
                <a:sym typeface="AC Diary Girl"/>
              </a:rPr>
              <a:t>c) Simplifying for less intelligent listeners</a:t>
            </a:r>
          </a:p>
          <a:p>
            <a:pPr algn="l">
              <a:lnSpc>
                <a:spcPts val="3919"/>
              </a:lnSpc>
              <a:spcBef>
                <a:spcPct val="0"/>
              </a:spcBef>
            </a:pPr>
            <a:r>
              <a:rPr lang="en-US" sz="2799">
                <a:solidFill>
                  <a:srgbClr val="000000"/>
                </a:solidFill>
                <a:latin typeface="AC Diary Girl"/>
                <a:ea typeface="AC Diary Girl"/>
                <a:cs typeface="AC Diary Girl"/>
                <a:sym typeface="AC Diary Girl"/>
              </a:rPr>
              <a:t>d) Adding unnecessary details</a:t>
            </a:r>
          </a:p>
          <a:p>
            <a:pPr algn="l">
              <a:lnSpc>
                <a:spcPts val="3919"/>
              </a:lnSpc>
              <a:spcBef>
                <a:spcPct val="0"/>
              </a:spcBef>
            </a:pPr>
          </a:p>
          <a:p>
            <a:pPr algn="l">
              <a:lnSpc>
                <a:spcPts val="3919"/>
              </a:lnSpc>
              <a:spcBef>
                <a:spcPct val="0"/>
              </a:spcBef>
            </a:pPr>
          </a:p>
        </p:txBody>
      </p:sp>
      <p:grpSp>
        <p:nvGrpSpPr>
          <p:cNvPr name="Group 18" id="18"/>
          <p:cNvGrpSpPr/>
          <p:nvPr/>
        </p:nvGrpSpPr>
        <p:grpSpPr>
          <a:xfrm rot="0">
            <a:off x="12379709" y="-404047"/>
            <a:ext cx="1440666" cy="1561542"/>
            <a:chOff x="0" y="0"/>
            <a:chExt cx="1920888" cy="2082056"/>
          </a:xfrm>
        </p:grpSpPr>
        <p:sp>
          <p:nvSpPr>
            <p:cNvPr name="Freeform 19" id="19"/>
            <p:cNvSpPr/>
            <p:nvPr/>
          </p:nvSpPr>
          <p:spPr>
            <a:xfrm flipH="false" flipV="false" rot="1583709">
              <a:off x="277274" y="1616691"/>
              <a:ext cx="278634" cy="278634"/>
            </a:xfrm>
            <a:custGeom>
              <a:avLst/>
              <a:gdLst/>
              <a:ahLst/>
              <a:cxnLst/>
              <a:rect r="r" b="b" t="t" l="l"/>
              <a:pathLst>
                <a:path h="278634" w="278634">
                  <a:moveTo>
                    <a:pt x="0" y="0"/>
                  </a:moveTo>
                  <a:lnTo>
                    <a:pt x="278634" y="0"/>
                  </a:lnTo>
                  <a:lnTo>
                    <a:pt x="278634" y="278634"/>
                  </a:lnTo>
                  <a:lnTo>
                    <a:pt x="0" y="27863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grpSp>
          <p:nvGrpSpPr>
            <p:cNvPr name="Group 20" id="20"/>
            <p:cNvGrpSpPr/>
            <p:nvPr/>
          </p:nvGrpSpPr>
          <p:grpSpPr>
            <a:xfrm rot="1583709">
              <a:off x="343596" y="1683013"/>
              <a:ext cx="145991" cy="145991"/>
              <a:chOff x="0" y="0"/>
              <a:chExt cx="812800" cy="812800"/>
            </a:xfrm>
          </p:grpSpPr>
          <p:sp>
            <p:nvSpPr>
              <p:cNvPr name="Freeform 21" id="2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22" id="22"/>
              <p:cNvSpPr txBox="true"/>
              <p:nvPr/>
            </p:nvSpPr>
            <p:spPr>
              <a:xfrm>
                <a:off x="76200" y="9525"/>
                <a:ext cx="660400" cy="727075"/>
              </a:xfrm>
              <a:prstGeom prst="rect">
                <a:avLst/>
              </a:prstGeom>
            </p:spPr>
            <p:txBody>
              <a:bodyPr anchor="ctr" rtlCol="false" tIns="46236" lIns="46236" bIns="46236" rIns="46236"/>
              <a:lstStyle/>
              <a:p>
                <a:pPr algn="ctr">
                  <a:lnSpc>
                    <a:spcPts val="3499"/>
                  </a:lnSpc>
                </a:pPr>
              </a:p>
            </p:txBody>
          </p:sp>
        </p:grpSp>
        <p:sp>
          <p:nvSpPr>
            <p:cNvPr name="Freeform 23" id="23"/>
            <p:cNvSpPr/>
            <p:nvPr/>
          </p:nvSpPr>
          <p:spPr>
            <a:xfrm flipH="true" flipV="false" rot="2127535">
              <a:off x="414776" y="151590"/>
              <a:ext cx="1091335" cy="1778877"/>
            </a:xfrm>
            <a:custGeom>
              <a:avLst/>
              <a:gdLst/>
              <a:ahLst/>
              <a:cxnLst/>
              <a:rect r="r" b="b" t="t" l="l"/>
              <a:pathLst>
                <a:path h="1778877" w="1091335">
                  <a:moveTo>
                    <a:pt x="1091336" y="0"/>
                  </a:moveTo>
                  <a:lnTo>
                    <a:pt x="0" y="0"/>
                  </a:lnTo>
                  <a:lnTo>
                    <a:pt x="0" y="1778876"/>
                  </a:lnTo>
                  <a:lnTo>
                    <a:pt x="1091336" y="1778876"/>
                  </a:lnTo>
                  <a:lnTo>
                    <a:pt x="1091336" y="0"/>
                  </a:lnTo>
                  <a:close/>
                </a:path>
              </a:pathLst>
            </a:custGeom>
            <a:blipFill>
              <a:blip r:embed="rId9">
                <a:extLst>
                  <a:ext uri="{96DAC541-7B7A-43D3-8B79-37D633B846F1}">
                    <asvg:svgBlip xmlns:asvg="http://schemas.microsoft.com/office/drawing/2016/SVG/main" r:embed="rId10"/>
                  </a:ext>
                </a:extLst>
              </a:blip>
              <a:stretch>
                <a:fillRect l="0" t="0" r="0" b="0"/>
              </a:stretch>
            </a:blipFill>
          </p:spPr>
        </p:sp>
      </p:gr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CBC2AB"/>
        </a:solidFill>
      </p:bgPr>
    </p:bg>
    <p:spTree>
      <p:nvGrpSpPr>
        <p:cNvPr id="1" name=""/>
        <p:cNvGrpSpPr/>
        <p:nvPr/>
      </p:nvGrpSpPr>
      <p:grpSpPr>
        <a:xfrm>
          <a:off x="0" y="0"/>
          <a:ext cx="0" cy="0"/>
          <a:chOff x="0" y="0"/>
          <a:chExt cx="0" cy="0"/>
        </a:xfrm>
      </p:grpSpPr>
      <p:grpSp>
        <p:nvGrpSpPr>
          <p:cNvPr name="Group 2" id="2"/>
          <p:cNvGrpSpPr/>
          <p:nvPr/>
        </p:nvGrpSpPr>
        <p:grpSpPr>
          <a:xfrm rot="0">
            <a:off x="-984198" y="-1705694"/>
            <a:ext cx="20256397" cy="13698388"/>
            <a:chOff x="0" y="0"/>
            <a:chExt cx="27008529" cy="18264518"/>
          </a:xfrm>
        </p:grpSpPr>
        <p:sp>
          <p:nvSpPr>
            <p:cNvPr name="Freeform 3" id="3"/>
            <p:cNvSpPr/>
            <p:nvPr/>
          </p:nvSpPr>
          <p:spPr>
            <a:xfrm flipH="false" flipV="false" rot="0">
              <a:off x="0" y="0"/>
              <a:ext cx="27008529" cy="18264518"/>
            </a:xfrm>
            <a:custGeom>
              <a:avLst/>
              <a:gdLst/>
              <a:ahLst/>
              <a:cxnLst/>
              <a:rect r="r" b="b" t="t" l="l"/>
              <a:pathLst>
                <a:path h="18264518" w="27008529">
                  <a:moveTo>
                    <a:pt x="0" y="0"/>
                  </a:moveTo>
                  <a:lnTo>
                    <a:pt x="27008529" y="0"/>
                  </a:lnTo>
                  <a:lnTo>
                    <a:pt x="27008529" y="18264518"/>
                  </a:lnTo>
                  <a:lnTo>
                    <a:pt x="0" y="182645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0387301" y="868290"/>
              <a:ext cx="15609466" cy="15609466"/>
            </a:xfrm>
            <a:custGeom>
              <a:avLst/>
              <a:gdLst/>
              <a:ahLst/>
              <a:cxnLst/>
              <a:rect r="r" b="b" t="t" l="l"/>
              <a:pathLst>
                <a:path h="15609466" w="15609466">
                  <a:moveTo>
                    <a:pt x="0" y="0"/>
                  </a:moveTo>
                  <a:lnTo>
                    <a:pt x="15609467" y="0"/>
                  </a:lnTo>
                  <a:lnTo>
                    <a:pt x="15609467" y="15609466"/>
                  </a:lnTo>
                  <a:lnTo>
                    <a:pt x="0" y="15609466"/>
                  </a:lnTo>
                  <a:lnTo>
                    <a:pt x="0" y="0"/>
                  </a:lnTo>
                  <a:close/>
                </a:path>
              </a:pathLst>
            </a:custGeom>
            <a:blipFill>
              <a:blip r:embed="rId4">
                <a:alphaModFix amt="79000"/>
              </a:blip>
              <a:stretch>
                <a:fillRect l="0" t="0" r="0" b="0"/>
              </a:stretch>
            </a:blipFill>
          </p:spPr>
        </p:sp>
        <p:sp>
          <p:nvSpPr>
            <p:cNvPr name="Freeform 5" id="5"/>
            <p:cNvSpPr/>
            <p:nvPr/>
          </p:nvSpPr>
          <p:spPr>
            <a:xfrm flipH="false" flipV="false" rot="0">
              <a:off x="1035067" y="868290"/>
              <a:ext cx="9352234" cy="15609466"/>
            </a:xfrm>
            <a:custGeom>
              <a:avLst/>
              <a:gdLst/>
              <a:ahLst/>
              <a:cxnLst/>
              <a:rect r="r" b="b" t="t" l="l"/>
              <a:pathLst>
                <a:path h="15609466" w="9352234">
                  <a:moveTo>
                    <a:pt x="0" y="0"/>
                  </a:moveTo>
                  <a:lnTo>
                    <a:pt x="9352234" y="0"/>
                  </a:lnTo>
                  <a:lnTo>
                    <a:pt x="9352234" y="15609466"/>
                  </a:lnTo>
                  <a:lnTo>
                    <a:pt x="0" y="15609466"/>
                  </a:lnTo>
                  <a:lnTo>
                    <a:pt x="0" y="0"/>
                  </a:lnTo>
                  <a:close/>
                </a:path>
              </a:pathLst>
            </a:custGeom>
            <a:blipFill>
              <a:blip r:embed="rId4">
                <a:alphaModFix amt="79000"/>
              </a:blip>
              <a:stretch>
                <a:fillRect l="0" t="0" r="-66906" b="0"/>
              </a:stretch>
            </a:blipFill>
          </p:spPr>
        </p:sp>
      </p:grpSp>
      <p:sp>
        <p:nvSpPr>
          <p:cNvPr name="Freeform 6" id="6"/>
          <p:cNvSpPr/>
          <p:nvPr/>
        </p:nvSpPr>
        <p:spPr>
          <a:xfrm flipH="false" flipV="false" rot="-418552">
            <a:off x="-3116105" y="-837868"/>
            <a:ext cx="22830832" cy="6378969"/>
          </a:xfrm>
          <a:custGeom>
            <a:avLst/>
            <a:gdLst/>
            <a:ahLst/>
            <a:cxnLst/>
            <a:rect r="r" b="b" t="t" l="l"/>
            <a:pathLst>
              <a:path h="6378969" w="22830832">
                <a:moveTo>
                  <a:pt x="0" y="0"/>
                </a:moveTo>
                <a:lnTo>
                  <a:pt x="22830832" y="0"/>
                </a:lnTo>
                <a:lnTo>
                  <a:pt x="22830832" y="6378969"/>
                </a:lnTo>
                <a:lnTo>
                  <a:pt x="0" y="6378969"/>
                </a:lnTo>
                <a:lnTo>
                  <a:pt x="0" y="0"/>
                </a:lnTo>
                <a:close/>
              </a:path>
            </a:pathLst>
          </a:custGeom>
          <a:blipFill>
            <a:blip r:embed="rId5">
              <a:alphaModFix amt="84000"/>
              <a:extLst>
                <a:ext uri="{96DAC541-7B7A-43D3-8B79-37D633B846F1}">
                  <asvg:svgBlip xmlns:asvg="http://schemas.microsoft.com/office/drawing/2016/SVG/main" r:embed="rId6"/>
                </a:ext>
              </a:extLst>
            </a:blip>
            <a:stretch>
              <a:fillRect l="0" t="0" r="-29491" b="-274138"/>
            </a:stretch>
          </a:blipFill>
        </p:spPr>
      </p:sp>
      <p:grpSp>
        <p:nvGrpSpPr>
          <p:cNvPr name="Group 7" id="7"/>
          <p:cNvGrpSpPr/>
          <p:nvPr/>
        </p:nvGrpSpPr>
        <p:grpSpPr>
          <a:xfrm rot="0">
            <a:off x="196436" y="376724"/>
            <a:ext cx="17820559" cy="11922039"/>
            <a:chOff x="0" y="0"/>
            <a:chExt cx="4693481" cy="3139961"/>
          </a:xfrm>
        </p:grpSpPr>
        <p:sp>
          <p:nvSpPr>
            <p:cNvPr name="Freeform 8" id="8"/>
            <p:cNvSpPr/>
            <p:nvPr/>
          </p:nvSpPr>
          <p:spPr>
            <a:xfrm flipH="false" flipV="false" rot="0">
              <a:off x="0" y="0"/>
              <a:ext cx="4693481" cy="3139961"/>
            </a:xfrm>
            <a:custGeom>
              <a:avLst/>
              <a:gdLst/>
              <a:ahLst/>
              <a:cxnLst/>
              <a:rect r="r" b="b" t="t" l="l"/>
              <a:pathLst>
                <a:path h="3139961" w="4693481">
                  <a:moveTo>
                    <a:pt x="0" y="0"/>
                  </a:moveTo>
                  <a:lnTo>
                    <a:pt x="4693481" y="0"/>
                  </a:lnTo>
                  <a:lnTo>
                    <a:pt x="4693481" y="3139961"/>
                  </a:lnTo>
                  <a:lnTo>
                    <a:pt x="0" y="3139961"/>
                  </a:lnTo>
                  <a:close/>
                </a:path>
              </a:pathLst>
            </a:custGeom>
            <a:solidFill>
              <a:srgbClr val="CBC2AB"/>
            </a:solidFill>
          </p:spPr>
        </p:sp>
        <p:sp>
          <p:nvSpPr>
            <p:cNvPr name="TextBox 9" id="9"/>
            <p:cNvSpPr txBox="true"/>
            <p:nvPr/>
          </p:nvSpPr>
          <p:spPr>
            <a:xfrm>
              <a:off x="0" y="-66675"/>
              <a:ext cx="4693481" cy="3206636"/>
            </a:xfrm>
            <a:prstGeom prst="rect">
              <a:avLst/>
            </a:prstGeom>
          </p:spPr>
          <p:txBody>
            <a:bodyPr anchor="ctr" rtlCol="false" tIns="50800" lIns="50800" bIns="50800" rIns="50800"/>
            <a:lstStyle/>
            <a:p>
              <a:pPr algn="ctr">
                <a:lnSpc>
                  <a:spcPts val="3499"/>
                </a:lnSpc>
              </a:pPr>
            </a:p>
          </p:txBody>
        </p:sp>
      </p:grpSp>
      <p:grpSp>
        <p:nvGrpSpPr>
          <p:cNvPr name="Group 10" id="10"/>
          <p:cNvGrpSpPr/>
          <p:nvPr/>
        </p:nvGrpSpPr>
        <p:grpSpPr>
          <a:xfrm rot="0">
            <a:off x="585991" y="822113"/>
            <a:ext cx="17116018" cy="1359574"/>
            <a:chOff x="0" y="0"/>
            <a:chExt cx="4507923" cy="358077"/>
          </a:xfrm>
        </p:grpSpPr>
        <p:sp>
          <p:nvSpPr>
            <p:cNvPr name="Freeform 11" id="11"/>
            <p:cNvSpPr/>
            <p:nvPr/>
          </p:nvSpPr>
          <p:spPr>
            <a:xfrm flipH="false" flipV="false" rot="0">
              <a:off x="0" y="0"/>
              <a:ext cx="4507923" cy="358077"/>
            </a:xfrm>
            <a:custGeom>
              <a:avLst/>
              <a:gdLst/>
              <a:ahLst/>
              <a:cxnLst/>
              <a:rect r="r" b="b" t="t" l="l"/>
              <a:pathLst>
                <a:path h="358077" w="4507923">
                  <a:moveTo>
                    <a:pt x="0" y="0"/>
                  </a:moveTo>
                  <a:lnTo>
                    <a:pt x="4507923" y="0"/>
                  </a:lnTo>
                  <a:lnTo>
                    <a:pt x="4507923" y="358077"/>
                  </a:lnTo>
                  <a:lnTo>
                    <a:pt x="0" y="358077"/>
                  </a:lnTo>
                  <a:close/>
                </a:path>
              </a:pathLst>
            </a:custGeom>
            <a:solidFill>
              <a:srgbClr val="FDF9F0"/>
            </a:solidFill>
          </p:spPr>
        </p:sp>
        <p:sp>
          <p:nvSpPr>
            <p:cNvPr name="TextBox 12" id="12"/>
            <p:cNvSpPr txBox="true"/>
            <p:nvPr/>
          </p:nvSpPr>
          <p:spPr>
            <a:xfrm>
              <a:off x="0" y="-66675"/>
              <a:ext cx="4507923" cy="424752"/>
            </a:xfrm>
            <a:prstGeom prst="rect">
              <a:avLst/>
            </a:prstGeom>
          </p:spPr>
          <p:txBody>
            <a:bodyPr anchor="ctr" rtlCol="false" tIns="50800" lIns="50800" bIns="50800" rIns="50800"/>
            <a:lstStyle/>
            <a:p>
              <a:pPr algn="ctr">
                <a:lnSpc>
                  <a:spcPts val="3499"/>
                </a:lnSpc>
              </a:pPr>
            </a:p>
          </p:txBody>
        </p:sp>
      </p:grpSp>
      <p:sp>
        <p:nvSpPr>
          <p:cNvPr name="TextBox 13" id="13"/>
          <p:cNvSpPr txBox="true"/>
          <p:nvPr/>
        </p:nvSpPr>
        <p:spPr>
          <a:xfrm rot="0">
            <a:off x="1028700" y="994269"/>
            <a:ext cx="15894008" cy="3625818"/>
          </a:xfrm>
          <a:prstGeom prst="rect">
            <a:avLst/>
          </a:prstGeom>
        </p:spPr>
        <p:txBody>
          <a:bodyPr anchor="t" rtlCol="false" tIns="0" lIns="0" bIns="0" rIns="0">
            <a:spAutoFit/>
          </a:bodyPr>
          <a:lstStyle/>
          <a:p>
            <a:pPr algn="l">
              <a:lnSpc>
                <a:spcPts val="9626"/>
              </a:lnSpc>
              <a:spcBef>
                <a:spcPct val="0"/>
              </a:spcBef>
            </a:pPr>
            <a:r>
              <a:rPr lang="en-US" sz="6876">
                <a:solidFill>
                  <a:srgbClr val="000000"/>
                </a:solidFill>
                <a:latin typeface="Pagkaki"/>
                <a:ea typeface="Pagkaki"/>
                <a:cs typeface="Pagkaki"/>
                <a:sym typeface="Pagkaki"/>
              </a:rPr>
              <a:t>Qu</a:t>
            </a:r>
            <a:r>
              <a:rPr lang="en-US" sz="6876">
                <a:solidFill>
                  <a:srgbClr val="000000"/>
                </a:solidFill>
                <a:latin typeface="Pagkaki"/>
                <a:ea typeface="Pagkaki"/>
                <a:cs typeface="Pagkaki"/>
                <a:sym typeface="Pagkaki"/>
              </a:rPr>
              <a:t>ick Quiz: Test Your Deductive Powers</a:t>
            </a:r>
          </a:p>
          <a:p>
            <a:pPr algn="l">
              <a:lnSpc>
                <a:spcPts val="9626"/>
              </a:lnSpc>
              <a:spcBef>
                <a:spcPct val="0"/>
              </a:spcBef>
            </a:pPr>
          </a:p>
          <a:p>
            <a:pPr algn="l">
              <a:lnSpc>
                <a:spcPts val="9626"/>
              </a:lnSpc>
              <a:spcBef>
                <a:spcPct val="0"/>
              </a:spcBef>
            </a:pPr>
          </a:p>
        </p:txBody>
      </p:sp>
      <p:grpSp>
        <p:nvGrpSpPr>
          <p:cNvPr name="Group 14" id="14"/>
          <p:cNvGrpSpPr/>
          <p:nvPr/>
        </p:nvGrpSpPr>
        <p:grpSpPr>
          <a:xfrm rot="0">
            <a:off x="585991" y="2351617"/>
            <a:ext cx="17116018" cy="7572767"/>
            <a:chOff x="0" y="0"/>
            <a:chExt cx="4507923" cy="1994474"/>
          </a:xfrm>
        </p:grpSpPr>
        <p:sp>
          <p:nvSpPr>
            <p:cNvPr name="Freeform 15" id="15"/>
            <p:cNvSpPr/>
            <p:nvPr/>
          </p:nvSpPr>
          <p:spPr>
            <a:xfrm flipH="false" flipV="false" rot="0">
              <a:off x="0" y="0"/>
              <a:ext cx="4507923" cy="1994474"/>
            </a:xfrm>
            <a:custGeom>
              <a:avLst/>
              <a:gdLst/>
              <a:ahLst/>
              <a:cxnLst/>
              <a:rect r="r" b="b" t="t" l="l"/>
              <a:pathLst>
                <a:path h="1994474" w="4507923">
                  <a:moveTo>
                    <a:pt x="0" y="0"/>
                  </a:moveTo>
                  <a:lnTo>
                    <a:pt x="4507923" y="0"/>
                  </a:lnTo>
                  <a:lnTo>
                    <a:pt x="4507923" y="1994474"/>
                  </a:lnTo>
                  <a:lnTo>
                    <a:pt x="0" y="1994474"/>
                  </a:lnTo>
                  <a:close/>
                </a:path>
              </a:pathLst>
            </a:custGeom>
            <a:solidFill>
              <a:srgbClr val="FDF9F0"/>
            </a:solidFill>
          </p:spPr>
        </p:sp>
        <p:sp>
          <p:nvSpPr>
            <p:cNvPr name="TextBox 16" id="16"/>
            <p:cNvSpPr txBox="true"/>
            <p:nvPr/>
          </p:nvSpPr>
          <p:spPr>
            <a:xfrm>
              <a:off x="0" y="-66675"/>
              <a:ext cx="4507923" cy="2061149"/>
            </a:xfrm>
            <a:prstGeom prst="rect">
              <a:avLst/>
            </a:prstGeom>
          </p:spPr>
          <p:txBody>
            <a:bodyPr anchor="ctr" rtlCol="false" tIns="50800" lIns="50800" bIns="50800" rIns="50800"/>
            <a:lstStyle/>
            <a:p>
              <a:pPr algn="ctr">
                <a:lnSpc>
                  <a:spcPts val="3499"/>
                </a:lnSpc>
              </a:pPr>
            </a:p>
          </p:txBody>
        </p:sp>
      </p:grpSp>
      <p:sp>
        <p:nvSpPr>
          <p:cNvPr name="TextBox 17" id="17"/>
          <p:cNvSpPr txBox="true"/>
          <p:nvPr/>
        </p:nvSpPr>
        <p:spPr>
          <a:xfrm rot="0">
            <a:off x="1090513" y="2804795"/>
            <a:ext cx="16106974" cy="7444105"/>
          </a:xfrm>
          <a:prstGeom prst="rect">
            <a:avLst/>
          </a:prstGeom>
        </p:spPr>
        <p:txBody>
          <a:bodyPr anchor="t" rtlCol="false" tIns="0" lIns="0" bIns="0" rIns="0">
            <a:spAutoFit/>
          </a:bodyPr>
          <a:lstStyle/>
          <a:p>
            <a:pPr algn="l">
              <a:lnSpc>
                <a:spcPts val="3919"/>
              </a:lnSpc>
            </a:pPr>
            <a:r>
              <a:rPr lang="en-US" sz="2799">
                <a:solidFill>
                  <a:srgbClr val="000000"/>
                </a:solidFill>
                <a:latin typeface="AC Diary Girl"/>
                <a:ea typeface="AC Diary Girl"/>
                <a:cs typeface="AC Diary Girl"/>
                <a:sym typeface="AC Diary Girl"/>
              </a:rPr>
              <a:t>3. Which problem benefits MOST from COT?</a:t>
            </a:r>
          </a:p>
          <a:p>
            <a:pPr algn="l">
              <a:lnSpc>
                <a:spcPts val="3919"/>
              </a:lnSpc>
            </a:pPr>
            <a:r>
              <a:rPr lang="en-US" sz="2799">
                <a:solidFill>
                  <a:srgbClr val="000000"/>
                </a:solidFill>
                <a:latin typeface="AC Diary Girl"/>
                <a:ea typeface="AC Diary Girl"/>
                <a:cs typeface="AC Diary Girl"/>
                <a:sym typeface="AC Diary Girl"/>
              </a:rPr>
              <a:t>a) Writing a poem</a:t>
            </a:r>
          </a:p>
          <a:p>
            <a:pPr algn="l">
              <a:lnSpc>
                <a:spcPts val="3919"/>
              </a:lnSpc>
            </a:pPr>
            <a:r>
              <a:rPr lang="en-US" sz="2799">
                <a:solidFill>
                  <a:srgbClr val="000000"/>
                </a:solidFill>
                <a:latin typeface="AC Diary Girl"/>
                <a:ea typeface="AC Diary Girl"/>
                <a:cs typeface="AC Diary Girl"/>
                <a:sym typeface="AC Diary Girl"/>
              </a:rPr>
              <a:t>b) Creating a greeting</a:t>
            </a:r>
          </a:p>
          <a:p>
            <a:pPr algn="l">
              <a:lnSpc>
                <a:spcPts val="3919"/>
              </a:lnSpc>
            </a:pPr>
            <a:r>
              <a:rPr lang="en-US" sz="2799">
                <a:solidFill>
                  <a:srgbClr val="000000"/>
                </a:solidFill>
                <a:latin typeface="AC Diary Girl"/>
                <a:ea typeface="AC Diary Girl"/>
                <a:cs typeface="AC Diary Girl"/>
                <a:sym typeface="AC Diary Girl"/>
              </a:rPr>
              <a:t>c) Solving a multi-step math problem</a:t>
            </a:r>
          </a:p>
          <a:p>
            <a:pPr algn="l">
              <a:lnSpc>
                <a:spcPts val="3919"/>
              </a:lnSpc>
            </a:pPr>
            <a:r>
              <a:rPr lang="en-US" sz="2799">
                <a:solidFill>
                  <a:srgbClr val="000000"/>
                </a:solidFill>
                <a:latin typeface="AC Diary Girl"/>
                <a:ea typeface="AC Diary Girl"/>
                <a:cs typeface="AC Diary Girl"/>
                <a:sym typeface="AC Diary Girl"/>
              </a:rPr>
              <a:t>d) Providing a simple definition</a:t>
            </a:r>
          </a:p>
          <a:p>
            <a:pPr algn="l">
              <a:lnSpc>
                <a:spcPts val="3919"/>
              </a:lnSpc>
              <a:spcBef>
                <a:spcPct val="0"/>
              </a:spcBef>
            </a:pPr>
          </a:p>
          <a:p>
            <a:pPr algn="l">
              <a:lnSpc>
                <a:spcPts val="3919"/>
              </a:lnSpc>
              <a:spcBef>
                <a:spcPct val="0"/>
              </a:spcBef>
            </a:pPr>
            <a:r>
              <a:rPr lang="en-US" sz="2799">
                <a:solidFill>
                  <a:srgbClr val="000000"/>
                </a:solidFill>
                <a:latin typeface="AC Diary Girl"/>
                <a:ea typeface="AC Diary Girl"/>
                <a:cs typeface="AC Diary Girl"/>
                <a:sym typeface="AC Diary Girl"/>
              </a:rPr>
              <a:t>Which of the following is the BEST indicator that a COT prompt pattern should be used?</a:t>
            </a:r>
          </a:p>
          <a:p>
            <a:pPr algn="l">
              <a:lnSpc>
                <a:spcPts val="3919"/>
              </a:lnSpc>
              <a:spcBef>
                <a:spcPct val="0"/>
              </a:spcBef>
            </a:pPr>
            <a:r>
              <a:rPr lang="en-US" sz="2799">
                <a:solidFill>
                  <a:srgbClr val="000000"/>
                </a:solidFill>
                <a:latin typeface="AC Diary Girl"/>
                <a:ea typeface="AC Diary Girl"/>
                <a:cs typeface="AC Diary Girl"/>
                <a:sym typeface="AC Diary Girl"/>
              </a:rPr>
              <a:t>a) When you need the AI to generate longer content</a:t>
            </a:r>
          </a:p>
          <a:p>
            <a:pPr algn="l">
              <a:lnSpc>
                <a:spcPts val="3919"/>
              </a:lnSpc>
              <a:spcBef>
                <a:spcPct val="0"/>
              </a:spcBef>
            </a:pPr>
            <a:r>
              <a:rPr lang="en-US" sz="2799">
                <a:solidFill>
                  <a:srgbClr val="000000"/>
                </a:solidFill>
                <a:latin typeface="AC Diary Girl"/>
                <a:ea typeface="AC Diary Girl"/>
                <a:cs typeface="AC Diary Girl"/>
                <a:sym typeface="AC Diary Girl"/>
              </a:rPr>
              <a:t>b) When the problem has multiple interconnected variables that must be considered sequentially</a:t>
            </a:r>
          </a:p>
          <a:p>
            <a:pPr algn="l">
              <a:lnSpc>
                <a:spcPts val="3919"/>
              </a:lnSpc>
              <a:spcBef>
                <a:spcPct val="0"/>
              </a:spcBef>
            </a:pPr>
            <a:r>
              <a:rPr lang="en-US" sz="2799">
                <a:solidFill>
                  <a:srgbClr val="000000"/>
                </a:solidFill>
                <a:latin typeface="AC Diary Girl"/>
                <a:ea typeface="AC Diary Girl"/>
                <a:cs typeface="AC Diary Girl"/>
                <a:sym typeface="AC Diary Girl"/>
              </a:rPr>
              <a:t>c) When you want the AI to sound more authoritative and confident</a:t>
            </a:r>
          </a:p>
          <a:p>
            <a:pPr algn="l">
              <a:lnSpc>
                <a:spcPts val="3919"/>
              </a:lnSpc>
              <a:spcBef>
                <a:spcPct val="0"/>
              </a:spcBef>
            </a:pPr>
            <a:r>
              <a:rPr lang="en-US" sz="2799">
                <a:solidFill>
                  <a:srgbClr val="000000"/>
                </a:solidFill>
                <a:latin typeface="AC Diary Girl"/>
                <a:ea typeface="AC Diary Girl"/>
                <a:cs typeface="AC Diary Girl"/>
                <a:sym typeface="AC Diary Girl"/>
              </a:rPr>
              <a:t>d) When you need faster responses to time-sensitive questions</a:t>
            </a:r>
          </a:p>
          <a:p>
            <a:pPr algn="l">
              <a:lnSpc>
                <a:spcPts val="3919"/>
              </a:lnSpc>
              <a:spcBef>
                <a:spcPct val="0"/>
              </a:spcBef>
            </a:pPr>
          </a:p>
          <a:p>
            <a:pPr algn="l">
              <a:lnSpc>
                <a:spcPts val="3919"/>
              </a:lnSpc>
              <a:spcBef>
                <a:spcPct val="0"/>
              </a:spcBef>
            </a:pPr>
          </a:p>
          <a:p>
            <a:pPr algn="l">
              <a:lnSpc>
                <a:spcPts val="3919"/>
              </a:lnSpc>
              <a:spcBef>
                <a:spcPct val="0"/>
              </a:spcBef>
            </a:pPr>
          </a:p>
        </p:txBody>
      </p:sp>
      <p:grpSp>
        <p:nvGrpSpPr>
          <p:cNvPr name="Group 18" id="18"/>
          <p:cNvGrpSpPr/>
          <p:nvPr/>
        </p:nvGrpSpPr>
        <p:grpSpPr>
          <a:xfrm rot="0">
            <a:off x="12379709" y="-404047"/>
            <a:ext cx="1440666" cy="1561542"/>
            <a:chOff x="0" y="0"/>
            <a:chExt cx="1920888" cy="2082056"/>
          </a:xfrm>
        </p:grpSpPr>
        <p:sp>
          <p:nvSpPr>
            <p:cNvPr name="Freeform 19" id="19"/>
            <p:cNvSpPr/>
            <p:nvPr/>
          </p:nvSpPr>
          <p:spPr>
            <a:xfrm flipH="false" flipV="false" rot="1583709">
              <a:off x="277274" y="1616691"/>
              <a:ext cx="278634" cy="278634"/>
            </a:xfrm>
            <a:custGeom>
              <a:avLst/>
              <a:gdLst/>
              <a:ahLst/>
              <a:cxnLst/>
              <a:rect r="r" b="b" t="t" l="l"/>
              <a:pathLst>
                <a:path h="278634" w="278634">
                  <a:moveTo>
                    <a:pt x="0" y="0"/>
                  </a:moveTo>
                  <a:lnTo>
                    <a:pt x="278634" y="0"/>
                  </a:lnTo>
                  <a:lnTo>
                    <a:pt x="278634" y="278634"/>
                  </a:lnTo>
                  <a:lnTo>
                    <a:pt x="0" y="27863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grpSp>
          <p:nvGrpSpPr>
            <p:cNvPr name="Group 20" id="20"/>
            <p:cNvGrpSpPr/>
            <p:nvPr/>
          </p:nvGrpSpPr>
          <p:grpSpPr>
            <a:xfrm rot="1583709">
              <a:off x="343596" y="1683013"/>
              <a:ext cx="145991" cy="145991"/>
              <a:chOff x="0" y="0"/>
              <a:chExt cx="812800" cy="812800"/>
            </a:xfrm>
          </p:grpSpPr>
          <p:sp>
            <p:nvSpPr>
              <p:cNvPr name="Freeform 21" id="2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22" id="22"/>
              <p:cNvSpPr txBox="true"/>
              <p:nvPr/>
            </p:nvSpPr>
            <p:spPr>
              <a:xfrm>
                <a:off x="76200" y="9525"/>
                <a:ext cx="660400" cy="727075"/>
              </a:xfrm>
              <a:prstGeom prst="rect">
                <a:avLst/>
              </a:prstGeom>
            </p:spPr>
            <p:txBody>
              <a:bodyPr anchor="ctr" rtlCol="false" tIns="46236" lIns="46236" bIns="46236" rIns="46236"/>
              <a:lstStyle/>
              <a:p>
                <a:pPr algn="ctr">
                  <a:lnSpc>
                    <a:spcPts val="3499"/>
                  </a:lnSpc>
                </a:pPr>
              </a:p>
            </p:txBody>
          </p:sp>
        </p:grpSp>
        <p:sp>
          <p:nvSpPr>
            <p:cNvPr name="Freeform 23" id="23"/>
            <p:cNvSpPr/>
            <p:nvPr/>
          </p:nvSpPr>
          <p:spPr>
            <a:xfrm flipH="true" flipV="false" rot="2127535">
              <a:off x="414776" y="151590"/>
              <a:ext cx="1091335" cy="1778877"/>
            </a:xfrm>
            <a:custGeom>
              <a:avLst/>
              <a:gdLst/>
              <a:ahLst/>
              <a:cxnLst/>
              <a:rect r="r" b="b" t="t" l="l"/>
              <a:pathLst>
                <a:path h="1778877" w="1091335">
                  <a:moveTo>
                    <a:pt x="1091336" y="0"/>
                  </a:moveTo>
                  <a:lnTo>
                    <a:pt x="0" y="0"/>
                  </a:lnTo>
                  <a:lnTo>
                    <a:pt x="0" y="1778876"/>
                  </a:lnTo>
                  <a:lnTo>
                    <a:pt x="1091336" y="1778876"/>
                  </a:lnTo>
                  <a:lnTo>
                    <a:pt x="1091336" y="0"/>
                  </a:lnTo>
                  <a:close/>
                </a:path>
              </a:pathLst>
            </a:custGeom>
            <a:blipFill>
              <a:blip r:embed="rId9">
                <a:extLst>
                  <a:ext uri="{96DAC541-7B7A-43D3-8B79-37D633B846F1}">
                    <asvg:svgBlip xmlns:asvg="http://schemas.microsoft.com/office/drawing/2016/SVG/main" r:embed="rId10"/>
                  </a:ext>
                </a:extLst>
              </a:blip>
              <a:stretch>
                <a:fillRect l="0" t="0" r="0" b="0"/>
              </a:stretch>
            </a:blipFill>
          </p:spPr>
        </p:sp>
      </p:gr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CBC2AB"/>
        </a:solidFill>
      </p:bgPr>
    </p:bg>
    <p:spTree>
      <p:nvGrpSpPr>
        <p:cNvPr id="1" name=""/>
        <p:cNvGrpSpPr/>
        <p:nvPr/>
      </p:nvGrpSpPr>
      <p:grpSpPr>
        <a:xfrm>
          <a:off x="0" y="0"/>
          <a:ext cx="0" cy="0"/>
          <a:chOff x="0" y="0"/>
          <a:chExt cx="0" cy="0"/>
        </a:xfrm>
      </p:grpSpPr>
      <p:grpSp>
        <p:nvGrpSpPr>
          <p:cNvPr name="Group 2" id="2"/>
          <p:cNvGrpSpPr/>
          <p:nvPr/>
        </p:nvGrpSpPr>
        <p:grpSpPr>
          <a:xfrm rot="0">
            <a:off x="-984198" y="-1705694"/>
            <a:ext cx="20256397" cy="13698388"/>
            <a:chOff x="0" y="0"/>
            <a:chExt cx="27008529" cy="18264518"/>
          </a:xfrm>
        </p:grpSpPr>
        <p:sp>
          <p:nvSpPr>
            <p:cNvPr name="Freeform 3" id="3"/>
            <p:cNvSpPr/>
            <p:nvPr/>
          </p:nvSpPr>
          <p:spPr>
            <a:xfrm flipH="false" flipV="false" rot="0">
              <a:off x="0" y="0"/>
              <a:ext cx="27008529" cy="18264518"/>
            </a:xfrm>
            <a:custGeom>
              <a:avLst/>
              <a:gdLst/>
              <a:ahLst/>
              <a:cxnLst/>
              <a:rect r="r" b="b" t="t" l="l"/>
              <a:pathLst>
                <a:path h="18264518" w="27008529">
                  <a:moveTo>
                    <a:pt x="0" y="0"/>
                  </a:moveTo>
                  <a:lnTo>
                    <a:pt x="27008529" y="0"/>
                  </a:lnTo>
                  <a:lnTo>
                    <a:pt x="27008529" y="18264518"/>
                  </a:lnTo>
                  <a:lnTo>
                    <a:pt x="0" y="182645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0387301" y="868290"/>
              <a:ext cx="15609466" cy="15609466"/>
            </a:xfrm>
            <a:custGeom>
              <a:avLst/>
              <a:gdLst/>
              <a:ahLst/>
              <a:cxnLst/>
              <a:rect r="r" b="b" t="t" l="l"/>
              <a:pathLst>
                <a:path h="15609466" w="15609466">
                  <a:moveTo>
                    <a:pt x="0" y="0"/>
                  </a:moveTo>
                  <a:lnTo>
                    <a:pt x="15609467" y="0"/>
                  </a:lnTo>
                  <a:lnTo>
                    <a:pt x="15609467" y="15609466"/>
                  </a:lnTo>
                  <a:lnTo>
                    <a:pt x="0" y="15609466"/>
                  </a:lnTo>
                  <a:lnTo>
                    <a:pt x="0" y="0"/>
                  </a:lnTo>
                  <a:close/>
                </a:path>
              </a:pathLst>
            </a:custGeom>
            <a:blipFill>
              <a:blip r:embed="rId4">
                <a:alphaModFix amt="79000"/>
              </a:blip>
              <a:stretch>
                <a:fillRect l="0" t="0" r="0" b="0"/>
              </a:stretch>
            </a:blipFill>
          </p:spPr>
        </p:sp>
        <p:sp>
          <p:nvSpPr>
            <p:cNvPr name="Freeform 5" id="5"/>
            <p:cNvSpPr/>
            <p:nvPr/>
          </p:nvSpPr>
          <p:spPr>
            <a:xfrm flipH="false" flipV="false" rot="0">
              <a:off x="1035067" y="868290"/>
              <a:ext cx="9352234" cy="15609466"/>
            </a:xfrm>
            <a:custGeom>
              <a:avLst/>
              <a:gdLst/>
              <a:ahLst/>
              <a:cxnLst/>
              <a:rect r="r" b="b" t="t" l="l"/>
              <a:pathLst>
                <a:path h="15609466" w="9352234">
                  <a:moveTo>
                    <a:pt x="0" y="0"/>
                  </a:moveTo>
                  <a:lnTo>
                    <a:pt x="9352234" y="0"/>
                  </a:lnTo>
                  <a:lnTo>
                    <a:pt x="9352234" y="15609466"/>
                  </a:lnTo>
                  <a:lnTo>
                    <a:pt x="0" y="15609466"/>
                  </a:lnTo>
                  <a:lnTo>
                    <a:pt x="0" y="0"/>
                  </a:lnTo>
                  <a:close/>
                </a:path>
              </a:pathLst>
            </a:custGeom>
            <a:blipFill>
              <a:blip r:embed="rId4">
                <a:alphaModFix amt="79000"/>
              </a:blip>
              <a:stretch>
                <a:fillRect l="0" t="0" r="-66906" b="0"/>
              </a:stretch>
            </a:blipFill>
          </p:spPr>
        </p:sp>
      </p:grpSp>
      <p:sp>
        <p:nvSpPr>
          <p:cNvPr name="Freeform 6" id="6"/>
          <p:cNvSpPr/>
          <p:nvPr/>
        </p:nvSpPr>
        <p:spPr>
          <a:xfrm flipH="false" flipV="false" rot="-418552">
            <a:off x="-3116105" y="-837868"/>
            <a:ext cx="22830832" cy="6378969"/>
          </a:xfrm>
          <a:custGeom>
            <a:avLst/>
            <a:gdLst/>
            <a:ahLst/>
            <a:cxnLst/>
            <a:rect r="r" b="b" t="t" l="l"/>
            <a:pathLst>
              <a:path h="6378969" w="22830832">
                <a:moveTo>
                  <a:pt x="0" y="0"/>
                </a:moveTo>
                <a:lnTo>
                  <a:pt x="22830832" y="0"/>
                </a:lnTo>
                <a:lnTo>
                  <a:pt x="22830832" y="6378969"/>
                </a:lnTo>
                <a:lnTo>
                  <a:pt x="0" y="6378969"/>
                </a:lnTo>
                <a:lnTo>
                  <a:pt x="0" y="0"/>
                </a:lnTo>
                <a:close/>
              </a:path>
            </a:pathLst>
          </a:custGeom>
          <a:blipFill>
            <a:blip r:embed="rId5">
              <a:alphaModFix amt="84000"/>
              <a:extLst>
                <a:ext uri="{96DAC541-7B7A-43D3-8B79-37D633B846F1}">
                  <asvg:svgBlip xmlns:asvg="http://schemas.microsoft.com/office/drawing/2016/SVG/main" r:embed="rId6"/>
                </a:ext>
              </a:extLst>
            </a:blip>
            <a:stretch>
              <a:fillRect l="0" t="0" r="-29491" b="-274138"/>
            </a:stretch>
          </a:blipFill>
        </p:spPr>
      </p:sp>
      <p:grpSp>
        <p:nvGrpSpPr>
          <p:cNvPr name="Group 7" id="7"/>
          <p:cNvGrpSpPr/>
          <p:nvPr/>
        </p:nvGrpSpPr>
        <p:grpSpPr>
          <a:xfrm rot="0">
            <a:off x="196436" y="376724"/>
            <a:ext cx="17820559" cy="11922039"/>
            <a:chOff x="0" y="0"/>
            <a:chExt cx="4693481" cy="3139961"/>
          </a:xfrm>
        </p:grpSpPr>
        <p:sp>
          <p:nvSpPr>
            <p:cNvPr name="Freeform 8" id="8"/>
            <p:cNvSpPr/>
            <p:nvPr/>
          </p:nvSpPr>
          <p:spPr>
            <a:xfrm flipH="false" flipV="false" rot="0">
              <a:off x="0" y="0"/>
              <a:ext cx="4693481" cy="3139961"/>
            </a:xfrm>
            <a:custGeom>
              <a:avLst/>
              <a:gdLst/>
              <a:ahLst/>
              <a:cxnLst/>
              <a:rect r="r" b="b" t="t" l="l"/>
              <a:pathLst>
                <a:path h="3139961" w="4693481">
                  <a:moveTo>
                    <a:pt x="0" y="0"/>
                  </a:moveTo>
                  <a:lnTo>
                    <a:pt x="4693481" y="0"/>
                  </a:lnTo>
                  <a:lnTo>
                    <a:pt x="4693481" y="3139961"/>
                  </a:lnTo>
                  <a:lnTo>
                    <a:pt x="0" y="3139961"/>
                  </a:lnTo>
                  <a:close/>
                </a:path>
              </a:pathLst>
            </a:custGeom>
            <a:solidFill>
              <a:srgbClr val="CBC2AB"/>
            </a:solidFill>
          </p:spPr>
        </p:sp>
        <p:sp>
          <p:nvSpPr>
            <p:cNvPr name="TextBox 9" id="9"/>
            <p:cNvSpPr txBox="true"/>
            <p:nvPr/>
          </p:nvSpPr>
          <p:spPr>
            <a:xfrm>
              <a:off x="0" y="-66675"/>
              <a:ext cx="4693481" cy="3206636"/>
            </a:xfrm>
            <a:prstGeom prst="rect">
              <a:avLst/>
            </a:prstGeom>
          </p:spPr>
          <p:txBody>
            <a:bodyPr anchor="ctr" rtlCol="false" tIns="50800" lIns="50800" bIns="50800" rIns="50800"/>
            <a:lstStyle/>
            <a:p>
              <a:pPr algn="ctr">
                <a:lnSpc>
                  <a:spcPts val="3499"/>
                </a:lnSpc>
              </a:pPr>
            </a:p>
          </p:txBody>
        </p:sp>
      </p:grpSp>
      <p:grpSp>
        <p:nvGrpSpPr>
          <p:cNvPr name="Group 10" id="10"/>
          <p:cNvGrpSpPr/>
          <p:nvPr/>
        </p:nvGrpSpPr>
        <p:grpSpPr>
          <a:xfrm rot="0">
            <a:off x="585991" y="822113"/>
            <a:ext cx="17116018" cy="1359574"/>
            <a:chOff x="0" y="0"/>
            <a:chExt cx="4507923" cy="358077"/>
          </a:xfrm>
        </p:grpSpPr>
        <p:sp>
          <p:nvSpPr>
            <p:cNvPr name="Freeform 11" id="11"/>
            <p:cNvSpPr/>
            <p:nvPr/>
          </p:nvSpPr>
          <p:spPr>
            <a:xfrm flipH="false" flipV="false" rot="0">
              <a:off x="0" y="0"/>
              <a:ext cx="4507923" cy="358077"/>
            </a:xfrm>
            <a:custGeom>
              <a:avLst/>
              <a:gdLst/>
              <a:ahLst/>
              <a:cxnLst/>
              <a:rect r="r" b="b" t="t" l="l"/>
              <a:pathLst>
                <a:path h="358077" w="4507923">
                  <a:moveTo>
                    <a:pt x="0" y="0"/>
                  </a:moveTo>
                  <a:lnTo>
                    <a:pt x="4507923" y="0"/>
                  </a:lnTo>
                  <a:lnTo>
                    <a:pt x="4507923" y="358077"/>
                  </a:lnTo>
                  <a:lnTo>
                    <a:pt x="0" y="358077"/>
                  </a:lnTo>
                  <a:close/>
                </a:path>
              </a:pathLst>
            </a:custGeom>
            <a:solidFill>
              <a:srgbClr val="FDF9F0"/>
            </a:solidFill>
          </p:spPr>
        </p:sp>
        <p:sp>
          <p:nvSpPr>
            <p:cNvPr name="TextBox 12" id="12"/>
            <p:cNvSpPr txBox="true"/>
            <p:nvPr/>
          </p:nvSpPr>
          <p:spPr>
            <a:xfrm>
              <a:off x="0" y="-66675"/>
              <a:ext cx="4507923" cy="424752"/>
            </a:xfrm>
            <a:prstGeom prst="rect">
              <a:avLst/>
            </a:prstGeom>
          </p:spPr>
          <p:txBody>
            <a:bodyPr anchor="ctr" rtlCol="false" tIns="50800" lIns="50800" bIns="50800" rIns="50800"/>
            <a:lstStyle/>
            <a:p>
              <a:pPr algn="ctr">
                <a:lnSpc>
                  <a:spcPts val="3499"/>
                </a:lnSpc>
              </a:pPr>
            </a:p>
          </p:txBody>
        </p:sp>
      </p:grpSp>
      <p:sp>
        <p:nvSpPr>
          <p:cNvPr name="TextBox 13" id="13"/>
          <p:cNvSpPr txBox="true"/>
          <p:nvPr/>
        </p:nvSpPr>
        <p:spPr>
          <a:xfrm rot="0">
            <a:off x="1028700" y="994269"/>
            <a:ext cx="15894008" cy="3625818"/>
          </a:xfrm>
          <a:prstGeom prst="rect">
            <a:avLst/>
          </a:prstGeom>
        </p:spPr>
        <p:txBody>
          <a:bodyPr anchor="t" rtlCol="false" tIns="0" lIns="0" bIns="0" rIns="0">
            <a:spAutoFit/>
          </a:bodyPr>
          <a:lstStyle/>
          <a:p>
            <a:pPr algn="l">
              <a:lnSpc>
                <a:spcPts val="9626"/>
              </a:lnSpc>
              <a:spcBef>
                <a:spcPct val="0"/>
              </a:spcBef>
            </a:pPr>
            <a:r>
              <a:rPr lang="en-US" sz="6876">
                <a:solidFill>
                  <a:srgbClr val="000000"/>
                </a:solidFill>
                <a:latin typeface="Pagkaki"/>
                <a:ea typeface="Pagkaki"/>
                <a:cs typeface="Pagkaki"/>
                <a:sym typeface="Pagkaki"/>
              </a:rPr>
              <a:t>Answers for the </a:t>
            </a:r>
            <a:r>
              <a:rPr lang="en-US" sz="6876">
                <a:solidFill>
                  <a:srgbClr val="000000"/>
                </a:solidFill>
                <a:latin typeface="Pagkaki"/>
                <a:ea typeface="Pagkaki"/>
                <a:cs typeface="Pagkaki"/>
                <a:sym typeface="Pagkaki"/>
              </a:rPr>
              <a:t>Quiz</a:t>
            </a:r>
          </a:p>
          <a:p>
            <a:pPr algn="l">
              <a:lnSpc>
                <a:spcPts val="9626"/>
              </a:lnSpc>
              <a:spcBef>
                <a:spcPct val="0"/>
              </a:spcBef>
            </a:pPr>
          </a:p>
          <a:p>
            <a:pPr algn="l">
              <a:lnSpc>
                <a:spcPts val="9626"/>
              </a:lnSpc>
              <a:spcBef>
                <a:spcPct val="0"/>
              </a:spcBef>
            </a:pPr>
          </a:p>
        </p:txBody>
      </p:sp>
      <p:grpSp>
        <p:nvGrpSpPr>
          <p:cNvPr name="Group 14" id="14"/>
          <p:cNvGrpSpPr/>
          <p:nvPr/>
        </p:nvGrpSpPr>
        <p:grpSpPr>
          <a:xfrm rot="0">
            <a:off x="585991" y="2351617"/>
            <a:ext cx="17116018" cy="7572767"/>
            <a:chOff x="0" y="0"/>
            <a:chExt cx="4507923" cy="1994474"/>
          </a:xfrm>
        </p:grpSpPr>
        <p:sp>
          <p:nvSpPr>
            <p:cNvPr name="Freeform 15" id="15"/>
            <p:cNvSpPr/>
            <p:nvPr/>
          </p:nvSpPr>
          <p:spPr>
            <a:xfrm flipH="false" flipV="false" rot="0">
              <a:off x="0" y="0"/>
              <a:ext cx="4507923" cy="1994474"/>
            </a:xfrm>
            <a:custGeom>
              <a:avLst/>
              <a:gdLst/>
              <a:ahLst/>
              <a:cxnLst/>
              <a:rect r="r" b="b" t="t" l="l"/>
              <a:pathLst>
                <a:path h="1994474" w="4507923">
                  <a:moveTo>
                    <a:pt x="0" y="0"/>
                  </a:moveTo>
                  <a:lnTo>
                    <a:pt x="4507923" y="0"/>
                  </a:lnTo>
                  <a:lnTo>
                    <a:pt x="4507923" y="1994474"/>
                  </a:lnTo>
                  <a:lnTo>
                    <a:pt x="0" y="1994474"/>
                  </a:lnTo>
                  <a:close/>
                </a:path>
              </a:pathLst>
            </a:custGeom>
            <a:solidFill>
              <a:srgbClr val="FDF9F0"/>
            </a:solidFill>
          </p:spPr>
        </p:sp>
        <p:sp>
          <p:nvSpPr>
            <p:cNvPr name="TextBox 16" id="16"/>
            <p:cNvSpPr txBox="true"/>
            <p:nvPr/>
          </p:nvSpPr>
          <p:spPr>
            <a:xfrm>
              <a:off x="0" y="-66675"/>
              <a:ext cx="4507923" cy="2061149"/>
            </a:xfrm>
            <a:prstGeom prst="rect">
              <a:avLst/>
            </a:prstGeom>
          </p:spPr>
          <p:txBody>
            <a:bodyPr anchor="ctr" rtlCol="false" tIns="50800" lIns="50800" bIns="50800" rIns="50800"/>
            <a:lstStyle/>
            <a:p>
              <a:pPr algn="ctr">
                <a:lnSpc>
                  <a:spcPts val="3499"/>
                </a:lnSpc>
              </a:pPr>
            </a:p>
          </p:txBody>
        </p:sp>
      </p:grpSp>
      <p:sp>
        <p:nvSpPr>
          <p:cNvPr name="TextBox 17" id="17"/>
          <p:cNvSpPr txBox="true"/>
          <p:nvPr/>
        </p:nvSpPr>
        <p:spPr>
          <a:xfrm rot="0">
            <a:off x="1090513" y="2804795"/>
            <a:ext cx="16106974" cy="6453505"/>
          </a:xfrm>
          <a:prstGeom prst="rect">
            <a:avLst/>
          </a:prstGeom>
        </p:spPr>
        <p:txBody>
          <a:bodyPr anchor="t" rtlCol="false" tIns="0" lIns="0" bIns="0" rIns="0">
            <a:spAutoFit/>
          </a:bodyPr>
          <a:lstStyle/>
          <a:p>
            <a:pPr algn="l">
              <a:lnSpc>
                <a:spcPts val="3919"/>
              </a:lnSpc>
              <a:spcBef>
                <a:spcPct val="0"/>
              </a:spcBef>
            </a:pPr>
            <a:r>
              <a:rPr lang="en-US" sz="2799">
                <a:solidFill>
                  <a:srgbClr val="000000"/>
                </a:solidFill>
                <a:latin typeface="AC Diary Girl"/>
                <a:ea typeface="AC Diary Girl"/>
                <a:cs typeface="AC Diary Girl"/>
                <a:sym typeface="AC Diary Girl"/>
              </a:rPr>
              <a:t>1.</a:t>
            </a:r>
            <a:r>
              <a:rPr lang="en-US" sz="2799">
                <a:solidFill>
                  <a:srgbClr val="000000"/>
                </a:solidFill>
                <a:latin typeface="AC Diary Girl"/>
                <a:ea typeface="AC Diary Girl"/>
                <a:cs typeface="AC Diary Girl"/>
                <a:sym typeface="AC Diary Girl"/>
              </a:rPr>
              <a:t> Which best describes the primary purpose of COT?</a:t>
            </a:r>
          </a:p>
          <a:p>
            <a:pPr algn="l">
              <a:lnSpc>
                <a:spcPts val="3919"/>
              </a:lnSpc>
              <a:spcBef>
                <a:spcPct val="0"/>
              </a:spcBef>
            </a:pPr>
            <a:r>
              <a:rPr lang="en-US" sz="2799">
                <a:solidFill>
                  <a:srgbClr val="000000"/>
                </a:solidFill>
                <a:latin typeface="AC Diary Girl"/>
                <a:ea typeface="AC Diary Girl"/>
                <a:cs typeface="AC Diary Girl"/>
                <a:sym typeface="AC Diary Girl"/>
              </a:rPr>
              <a:t>a) To make AI responses longer</a:t>
            </a:r>
          </a:p>
          <a:p>
            <a:pPr algn="l">
              <a:lnSpc>
                <a:spcPts val="3919"/>
              </a:lnSpc>
              <a:spcBef>
                <a:spcPct val="0"/>
              </a:spcBef>
            </a:pPr>
            <a:r>
              <a:rPr lang="en-US" b="true" sz="2799">
                <a:solidFill>
                  <a:srgbClr val="4D2B1D"/>
                </a:solidFill>
                <a:latin typeface="AC Diary Girl Bold"/>
                <a:ea typeface="AC Diary Girl Bold"/>
                <a:cs typeface="AC Diary Girl Bold"/>
                <a:sym typeface="AC Diary Girl Bold"/>
              </a:rPr>
              <a:t>b) To encourage step-by-step reasoning</a:t>
            </a:r>
          </a:p>
          <a:p>
            <a:pPr algn="l">
              <a:lnSpc>
                <a:spcPts val="3919"/>
              </a:lnSpc>
              <a:spcBef>
                <a:spcPct val="0"/>
              </a:spcBef>
            </a:pPr>
            <a:r>
              <a:rPr lang="en-US" sz="2799">
                <a:solidFill>
                  <a:srgbClr val="000000"/>
                </a:solidFill>
                <a:latin typeface="AC Diary Girl"/>
                <a:ea typeface="AC Diary Girl"/>
                <a:cs typeface="AC Diary Girl"/>
                <a:sym typeface="AC Diary Girl"/>
              </a:rPr>
              <a:t>c) To improve creative writing</a:t>
            </a:r>
          </a:p>
          <a:p>
            <a:pPr algn="l">
              <a:lnSpc>
                <a:spcPts val="3919"/>
              </a:lnSpc>
              <a:spcBef>
                <a:spcPct val="0"/>
              </a:spcBef>
            </a:pPr>
            <a:r>
              <a:rPr lang="en-US" sz="2799">
                <a:solidFill>
                  <a:srgbClr val="000000"/>
                </a:solidFill>
                <a:latin typeface="AC Diary Girl"/>
                <a:ea typeface="AC Diary Girl"/>
                <a:cs typeface="AC Diary Girl"/>
                <a:sym typeface="AC Diary Girl"/>
              </a:rPr>
              <a:t>d) To reduce solving time</a:t>
            </a:r>
          </a:p>
          <a:p>
            <a:pPr algn="l">
              <a:lnSpc>
                <a:spcPts val="3919"/>
              </a:lnSpc>
              <a:spcBef>
                <a:spcPct val="0"/>
              </a:spcBef>
            </a:pPr>
          </a:p>
          <a:p>
            <a:pPr algn="l">
              <a:lnSpc>
                <a:spcPts val="3919"/>
              </a:lnSpc>
              <a:spcBef>
                <a:spcPct val="0"/>
              </a:spcBef>
            </a:pPr>
            <a:r>
              <a:rPr lang="en-US" sz="2799">
                <a:solidFill>
                  <a:srgbClr val="000000"/>
                </a:solidFill>
                <a:latin typeface="AC Diary Girl"/>
                <a:ea typeface="AC Diary Girl"/>
                <a:cs typeface="AC Diary Girl"/>
                <a:sym typeface="AC Diary Girl"/>
              </a:rPr>
              <a:t>2. In the Holmes analogy, what does "Explanation to Watson" represent?</a:t>
            </a:r>
          </a:p>
          <a:p>
            <a:pPr algn="l">
              <a:lnSpc>
                <a:spcPts val="3919"/>
              </a:lnSpc>
              <a:spcBef>
                <a:spcPct val="0"/>
              </a:spcBef>
            </a:pPr>
            <a:r>
              <a:rPr lang="en-US" sz="2799">
                <a:solidFill>
                  <a:srgbClr val="000000"/>
                </a:solidFill>
                <a:latin typeface="AC Diary Girl"/>
                <a:ea typeface="AC Diary Girl"/>
                <a:cs typeface="AC Diary Girl"/>
                <a:sym typeface="AC Diary Girl"/>
              </a:rPr>
              <a:t>a) The final answer only</a:t>
            </a:r>
          </a:p>
          <a:p>
            <a:pPr algn="l">
              <a:lnSpc>
                <a:spcPts val="3919"/>
              </a:lnSpc>
              <a:spcBef>
                <a:spcPct val="0"/>
              </a:spcBef>
            </a:pPr>
            <a:r>
              <a:rPr lang="en-US" b="true" sz="2799">
                <a:solidFill>
                  <a:srgbClr val="4D2B1D"/>
                </a:solidFill>
                <a:latin typeface="AC Diary Girl Bold"/>
                <a:ea typeface="AC Diary Girl Bold"/>
                <a:cs typeface="AC Diary Girl Bold"/>
                <a:sym typeface="AC Diary Girl Bold"/>
              </a:rPr>
              <a:t>b) Making internal reasoning visible</a:t>
            </a:r>
          </a:p>
          <a:p>
            <a:pPr algn="l">
              <a:lnSpc>
                <a:spcPts val="3919"/>
              </a:lnSpc>
              <a:spcBef>
                <a:spcPct val="0"/>
              </a:spcBef>
            </a:pPr>
            <a:r>
              <a:rPr lang="en-US" sz="2799">
                <a:solidFill>
                  <a:srgbClr val="000000"/>
                </a:solidFill>
                <a:latin typeface="AC Diary Girl"/>
                <a:ea typeface="AC Diary Girl"/>
                <a:cs typeface="AC Diary Girl"/>
                <a:sym typeface="AC Diary Girl"/>
              </a:rPr>
              <a:t>c) Simplifying for less intelligent listeners</a:t>
            </a:r>
          </a:p>
          <a:p>
            <a:pPr algn="l">
              <a:lnSpc>
                <a:spcPts val="3919"/>
              </a:lnSpc>
              <a:spcBef>
                <a:spcPct val="0"/>
              </a:spcBef>
            </a:pPr>
            <a:r>
              <a:rPr lang="en-US" sz="2799">
                <a:solidFill>
                  <a:srgbClr val="000000"/>
                </a:solidFill>
                <a:latin typeface="AC Diary Girl"/>
                <a:ea typeface="AC Diary Girl"/>
                <a:cs typeface="AC Diary Girl"/>
                <a:sym typeface="AC Diary Girl"/>
              </a:rPr>
              <a:t>d) Adding unnecessary details</a:t>
            </a:r>
          </a:p>
          <a:p>
            <a:pPr algn="l">
              <a:lnSpc>
                <a:spcPts val="3919"/>
              </a:lnSpc>
              <a:spcBef>
                <a:spcPct val="0"/>
              </a:spcBef>
            </a:pPr>
          </a:p>
          <a:p>
            <a:pPr algn="l">
              <a:lnSpc>
                <a:spcPts val="3919"/>
              </a:lnSpc>
              <a:spcBef>
                <a:spcPct val="0"/>
              </a:spcBef>
            </a:pPr>
          </a:p>
        </p:txBody>
      </p:sp>
      <p:grpSp>
        <p:nvGrpSpPr>
          <p:cNvPr name="Group 18" id="18"/>
          <p:cNvGrpSpPr/>
          <p:nvPr/>
        </p:nvGrpSpPr>
        <p:grpSpPr>
          <a:xfrm rot="0">
            <a:off x="12379709" y="-404047"/>
            <a:ext cx="1440666" cy="1561542"/>
            <a:chOff x="0" y="0"/>
            <a:chExt cx="1920888" cy="2082056"/>
          </a:xfrm>
        </p:grpSpPr>
        <p:sp>
          <p:nvSpPr>
            <p:cNvPr name="Freeform 19" id="19"/>
            <p:cNvSpPr/>
            <p:nvPr/>
          </p:nvSpPr>
          <p:spPr>
            <a:xfrm flipH="false" flipV="false" rot="1583709">
              <a:off x="277274" y="1616691"/>
              <a:ext cx="278634" cy="278634"/>
            </a:xfrm>
            <a:custGeom>
              <a:avLst/>
              <a:gdLst/>
              <a:ahLst/>
              <a:cxnLst/>
              <a:rect r="r" b="b" t="t" l="l"/>
              <a:pathLst>
                <a:path h="278634" w="278634">
                  <a:moveTo>
                    <a:pt x="0" y="0"/>
                  </a:moveTo>
                  <a:lnTo>
                    <a:pt x="278634" y="0"/>
                  </a:lnTo>
                  <a:lnTo>
                    <a:pt x="278634" y="278634"/>
                  </a:lnTo>
                  <a:lnTo>
                    <a:pt x="0" y="27863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grpSp>
          <p:nvGrpSpPr>
            <p:cNvPr name="Group 20" id="20"/>
            <p:cNvGrpSpPr/>
            <p:nvPr/>
          </p:nvGrpSpPr>
          <p:grpSpPr>
            <a:xfrm rot="1583709">
              <a:off x="343596" y="1683013"/>
              <a:ext cx="145991" cy="145991"/>
              <a:chOff x="0" y="0"/>
              <a:chExt cx="812800" cy="812800"/>
            </a:xfrm>
          </p:grpSpPr>
          <p:sp>
            <p:nvSpPr>
              <p:cNvPr name="Freeform 21" id="2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22" id="22"/>
              <p:cNvSpPr txBox="true"/>
              <p:nvPr/>
            </p:nvSpPr>
            <p:spPr>
              <a:xfrm>
                <a:off x="76200" y="9525"/>
                <a:ext cx="660400" cy="727075"/>
              </a:xfrm>
              <a:prstGeom prst="rect">
                <a:avLst/>
              </a:prstGeom>
            </p:spPr>
            <p:txBody>
              <a:bodyPr anchor="ctr" rtlCol="false" tIns="46236" lIns="46236" bIns="46236" rIns="46236"/>
              <a:lstStyle/>
              <a:p>
                <a:pPr algn="ctr">
                  <a:lnSpc>
                    <a:spcPts val="3499"/>
                  </a:lnSpc>
                </a:pPr>
              </a:p>
            </p:txBody>
          </p:sp>
        </p:grpSp>
        <p:sp>
          <p:nvSpPr>
            <p:cNvPr name="Freeform 23" id="23"/>
            <p:cNvSpPr/>
            <p:nvPr/>
          </p:nvSpPr>
          <p:spPr>
            <a:xfrm flipH="true" flipV="false" rot="2127535">
              <a:off x="414776" y="151590"/>
              <a:ext cx="1091335" cy="1778877"/>
            </a:xfrm>
            <a:custGeom>
              <a:avLst/>
              <a:gdLst/>
              <a:ahLst/>
              <a:cxnLst/>
              <a:rect r="r" b="b" t="t" l="l"/>
              <a:pathLst>
                <a:path h="1778877" w="1091335">
                  <a:moveTo>
                    <a:pt x="1091336" y="0"/>
                  </a:moveTo>
                  <a:lnTo>
                    <a:pt x="0" y="0"/>
                  </a:lnTo>
                  <a:lnTo>
                    <a:pt x="0" y="1778876"/>
                  </a:lnTo>
                  <a:lnTo>
                    <a:pt x="1091336" y="1778876"/>
                  </a:lnTo>
                  <a:lnTo>
                    <a:pt x="1091336" y="0"/>
                  </a:lnTo>
                  <a:close/>
                </a:path>
              </a:pathLst>
            </a:custGeom>
            <a:blipFill>
              <a:blip r:embed="rId9">
                <a:extLst>
                  <a:ext uri="{96DAC541-7B7A-43D3-8B79-37D633B846F1}">
                    <asvg:svgBlip xmlns:asvg="http://schemas.microsoft.com/office/drawing/2016/SVG/main" r:embed="rId10"/>
                  </a:ext>
                </a:extLst>
              </a:blip>
              <a:stretch>
                <a:fillRect l="0" t="0" r="0" b="0"/>
              </a:stretch>
            </a:blipFill>
          </p:spPr>
        </p:sp>
      </p:gr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CBC2AB"/>
        </a:solidFill>
      </p:bgPr>
    </p:bg>
    <p:spTree>
      <p:nvGrpSpPr>
        <p:cNvPr id="1" name=""/>
        <p:cNvGrpSpPr/>
        <p:nvPr/>
      </p:nvGrpSpPr>
      <p:grpSpPr>
        <a:xfrm>
          <a:off x="0" y="0"/>
          <a:ext cx="0" cy="0"/>
          <a:chOff x="0" y="0"/>
          <a:chExt cx="0" cy="0"/>
        </a:xfrm>
      </p:grpSpPr>
      <p:grpSp>
        <p:nvGrpSpPr>
          <p:cNvPr name="Group 2" id="2"/>
          <p:cNvGrpSpPr/>
          <p:nvPr/>
        </p:nvGrpSpPr>
        <p:grpSpPr>
          <a:xfrm rot="0">
            <a:off x="-984198" y="-1705694"/>
            <a:ext cx="20256397" cy="13698388"/>
            <a:chOff x="0" y="0"/>
            <a:chExt cx="27008529" cy="18264518"/>
          </a:xfrm>
        </p:grpSpPr>
        <p:sp>
          <p:nvSpPr>
            <p:cNvPr name="Freeform 3" id="3"/>
            <p:cNvSpPr/>
            <p:nvPr/>
          </p:nvSpPr>
          <p:spPr>
            <a:xfrm flipH="false" flipV="false" rot="0">
              <a:off x="0" y="0"/>
              <a:ext cx="27008529" cy="18264518"/>
            </a:xfrm>
            <a:custGeom>
              <a:avLst/>
              <a:gdLst/>
              <a:ahLst/>
              <a:cxnLst/>
              <a:rect r="r" b="b" t="t" l="l"/>
              <a:pathLst>
                <a:path h="18264518" w="27008529">
                  <a:moveTo>
                    <a:pt x="0" y="0"/>
                  </a:moveTo>
                  <a:lnTo>
                    <a:pt x="27008529" y="0"/>
                  </a:lnTo>
                  <a:lnTo>
                    <a:pt x="27008529" y="18264518"/>
                  </a:lnTo>
                  <a:lnTo>
                    <a:pt x="0" y="182645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0387301" y="868290"/>
              <a:ext cx="15609466" cy="15609466"/>
            </a:xfrm>
            <a:custGeom>
              <a:avLst/>
              <a:gdLst/>
              <a:ahLst/>
              <a:cxnLst/>
              <a:rect r="r" b="b" t="t" l="l"/>
              <a:pathLst>
                <a:path h="15609466" w="15609466">
                  <a:moveTo>
                    <a:pt x="0" y="0"/>
                  </a:moveTo>
                  <a:lnTo>
                    <a:pt x="15609467" y="0"/>
                  </a:lnTo>
                  <a:lnTo>
                    <a:pt x="15609467" y="15609466"/>
                  </a:lnTo>
                  <a:lnTo>
                    <a:pt x="0" y="15609466"/>
                  </a:lnTo>
                  <a:lnTo>
                    <a:pt x="0" y="0"/>
                  </a:lnTo>
                  <a:close/>
                </a:path>
              </a:pathLst>
            </a:custGeom>
            <a:blipFill>
              <a:blip r:embed="rId4">
                <a:alphaModFix amt="79000"/>
              </a:blip>
              <a:stretch>
                <a:fillRect l="0" t="0" r="0" b="0"/>
              </a:stretch>
            </a:blipFill>
          </p:spPr>
        </p:sp>
        <p:sp>
          <p:nvSpPr>
            <p:cNvPr name="Freeform 5" id="5"/>
            <p:cNvSpPr/>
            <p:nvPr/>
          </p:nvSpPr>
          <p:spPr>
            <a:xfrm flipH="false" flipV="false" rot="0">
              <a:off x="1035067" y="868290"/>
              <a:ext cx="9352234" cy="15609466"/>
            </a:xfrm>
            <a:custGeom>
              <a:avLst/>
              <a:gdLst/>
              <a:ahLst/>
              <a:cxnLst/>
              <a:rect r="r" b="b" t="t" l="l"/>
              <a:pathLst>
                <a:path h="15609466" w="9352234">
                  <a:moveTo>
                    <a:pt x="0" y="0"/>
                  </a:moveTo>
                  <a:lnTo>
                    <a:pt x="9352234" y="0"/>
                  </a:lnTo>
                  <a:lnTo>
                    <a:pt x="9352234" y="15609466"/>
                  </a:lnTo>
                  <a:lnTo>
                    <a:pt x="0" y="15609466"/>
                  </a:lnTo>
                  <a:lnTo>
                    <a:pt x="0" y="0"/>
                  </a:lnTo>
                  <a:close/>
                </a:path>
              </a:pathLst>
            </a:custGeom>
            <a:blipFill>
              <a:blip r:embed="rId4">
                <a:alphaModFix amt="79000"/>
              </a:blip>
              <a:stretch>
                <a:fillRect l="0" t="0" r="-66906" b="0"/>
              </a:stretch>
            </a:blipFill>
          </p:spPr>
        </p:sp>
      </p:grpSp>
      <p:sp>
        <p:nvSpPr>
          <p:cNvPr name="Freeform 6" id="6"/>
          <p:cNvSpPr/>
          <p:nvPr/>
        </p:nvSpPr>
        <p:spPr>
          <a:xfrm flipH="false" flipV="false" rot="-418552">
            <a:off x="-3116105" y="-837868"/>
            <a:ext cx="22830832" cy="6378969"/>
          </a:xfrm>
          <a:custGeom>
            <a:avLst/>
            <a:gdLst/>
            <a:ahLst/>
            <a:cxnLst/>
            <a:rect r="r" b="b" t="t" l="l"/>
            <a:pathLst>
              <a:path h="6378969" w="22830832">
                <a:moveTo>
                  <a:pt x="0" y="0"/>
                </a:moveTo>
                <a:lnTo>
                  <a:pt x="22830832" y="0"/>
                </a:lnTo>
                <a:lnTo>
                  <a:pt x="22830832" y="6378969"/>
                </a:lnTo>
                <a:lnTo>
                  <a:pt x="0" y="6378969"/>
                </a:lnTo>
                <a:lnTo>
                  <a:pt x="0" y="0"/>
                </a:lnTo>
                <a:close/>
              </a:path>
            </a:pathLst>
          </a:custGeom>
          <a:blipFill>
            <a:blip r:embed="rId5">
              <a:alphaModFix amt="84000"/>
              <a:extLst>
                <a:ext uri="{96DAC541-7B7A-43D3-8B79-37D633B846F1}">
                  <asvg:svgBlip xmlns:asvg="http://schemas.microsoft.com/office/drawing/2016/SVG/main" r:embed="rId6"/>
                </a:ext>
              </a:extLst>
            </a:blip>
            <a:stretch>
              <a:fillRect l="0" t="0" r="-29491" b="-274138"/>
            </a:stretch>
          </a:blipFill>
        </p:spPr>
      </p:sp>
      <p:grpSp>
        <p:nvGrpSpPr>
          <p:cNvPr name="Group 7" id="7"/>
          <p:cNvGrpSpPr/>
          <p:nvPr/>
        </p:nvGrpSpPr>
        <p:grpSpPr>
          <a:xfrm rot="0">
            <a:off x="196436" y="376724"/>
            <a:ext cx="17820559" cy="11922039"/>
            <a:chOff x="0" y="0"/>
            <a:chExt cx="4693481" cy="3139961"/>
          </a:xfrm>
        </p:grpSpPr>
        <p:sp>
          <p:nvSpPr>
            <p:cNvPr name="Freeform 8" id="8"/>
            <p:cNvSpPr/>
            <p:nvPr/>
          </p:nvSpPr>
          <p:spPr>
            <a:xfrm flipH="false" flipV="false" rot="0">
              <a:off x="0" y="0"/>
              <a:ext cx="4693481" cy="3139961"/>
            </a:xfrm>
            <a:custGeom>
              <a:avLst/>
              <a:gdLst/>
              <a:ahLst/>
              <a:cxnLst/>
              <a:rect r="r" b="b" t="t" l="l"/>
              <a:pathLst>
                <a:path h="3139961" w="4693481">
                  <a:moveTo>
                    <a:pt x="0" y="0"/>
                  </a:moveTo>
                  <a:lnTo>
                    <a:pt x="4693481" y="0"/>
                  </a:lnTo>
                  <a:lnTo>
                    <a:pt x="4693481" y="3139961"/>
                  </a:lnTo>
                  <a:lnTo>
                    <a:pt x="0" y="3139961"/>
                  </a:lnTo>
                  <a:close/>
                </a:path>
              </a:pathLst>
            </a:custGeom>
            <a:solidFill>
              <a:srgbClr val="CBC2AB"/>
            </a:solidFill>
          </p:spPr>
        </p:sp>
        <p:sp>
          <p:nvSpPr>
            <p:cNvPr name="TextBox 9" id="9"/>
            <p:cNvSpPr txBox="true"/>
            <p:nvPr/>
          </p:nvSpPr>
          <p:spPr>
            <a:xfrm>
              <a:off x="0" y="-66675"/>
              <a:ext cx="4693481" cy="3206636"/>
            </a:xfrm>
            <a:prstGeom prst="rect">
              <a:avLst/>
            </a:prstGeom>
          </p:spPr>
          <p:txBody>
            <a:bodyPr anchor="ctr" rtlCol="false" tIns="50800" lIns="50800" bIns="50800" rIns="50800"/>
            <a:lstStyle/>
            <a:p>
              <a:pPr algn="ctr">
                <a:lnSpc>
                  <a:spcPts val="3499"/>
                </a:lnSpc>
              </a:pPr>
            </a:p>
          </p:txBody>
        </p:sp>
      </p:grpSp>
      <p:grpSp>
        <p:nvGrpSpPr>
          <p:cNvPr name="Group 10" id="10"/>
          <p:cNvGrpSpPr/>
          <p:nvPr/>
        </p:nvGrpSpPr>
        <p:grpSpPr>
          <a:xfrm rot="0">
            <a:off x="585991" y="822113"/>
            <a:ext cx="17116018" cy="1359574"/>
            <a:chOff x="0" y="0"/>
            <a:chExt cx="4507923" cy="358077"/>
          </a:xfrm>
        </p:grpSpPr>
        <p:sp>
          <p:nvSpPr>
            <p:cNvPr name="Freeform 11" id="11"/>
            <p:cNvSpPr/>
            <p:nvPr/>
          </p:nvSpPr>
          <p:spPr>
            <a:xfrm flipH="false" flipV="false" rot="0">
              <a:off x="0" y="0"/>
              <a:ext cx="4507923" cy="358077"/>
            </a:xfrm>
            <a:custGeom>
              <a:avLst/>
              <a:gdLst/>
              <a:ahLst/>
              <a:cxnLst/>
              <a:rect r="r" b="b" t="t" l="l"/>
              <a:pathLst>
                <a:path h="358077" w="4507923">
                  <a:moveTo>
                    <a:pt x="0" y="0"/>
                  </a:moveTo>
                  <a:lnTo>
                    <a:pt x="4507923" y="0"/>
                  </a:lnTo>
                  <a:lnTo>
                    <a:pt x="4507923" y="358077"/>
                  </a:lnTo>
                  <a:lnTo>
                    <a:pt x="0" y="358077"/>
                  </a:lnTo>
                  <a:close/>
                </a:path>
              </a:pathLst>
            </a:custGeom>
            <a:solidFill>
              <a:srgbClr val="FDF9F0"/>
            </a:solidFill>
          </p:spPr>
        </p:sp>
        <p:sp>
          <p:nvSpPr>
            <p:cNvPr name="TextBox 12" id="12"/>
            <p:cNvSpPr txBox="true"/>
            <p:nvPr/>
          </p:nvSpPr>
          <p:spPr>
            <a:xfrm>
              <a:off x="0" y="-66675"/>
              <a:ext cx="4507923" cy="424752"/>
            </a:xfrm>
            <a:prstGeom prst="rect">
              <a:avLst/>
            </a:prstGeom>
          </p:spPr>
          <p:txBody>
            <a:bodyPr anchor="ctr" rtlCol="false" tIns="50800" lIns="50800" bIns="50800" rIns="50800"/>
            <a:lstStyle/>
            <a:p>
              <a:pPr algn="ctr">
                <a:lnSpc>
                  <a:spcPts val="3499"/>
                </a:lnSpc>
              </a:pPr>
            </a:p>
          </p:txBody>
        </p:sp>
      </p:grpSp>
      <p:sp>
        <p:nvSpPr>
          <p:cNvPr name="TextBox 13" id="13"/>
          <p:cNvSpPr txBox="true"/>
          <p:nvPr/>
        </p:nvSpPr>
        <p:spPr>
          <a:xfrm rot="0">
            <a:off x="1028700" y="994269"/>
            <a:ext cx="15894008" cy="2406618"/>
          </a:xfrm>
          <a:prstGeom prst="rect">
            <a:avLst/>
          </a:prstGeom>
        </p:spPr>
        <p:txBody>
          <a:bodyPr anchor="t" rtlCol="false" tIns="0" lIns="0" bIns="0" rIns="0">
            <a:spAutoFit/>
          </a:bodyPr>
          <a:lstStyle/>
          <a:p>
            <a:pPr algn="l">
              <a:lnSpc>
                <a:spcPts val="9626"/>
              </a:lnSpc>
              <a:spcBef>
                <a:spcPct val="0"/>
              </a:spcBef>
            </a:pPr>
            <a:r>
              <a:rPr lang="en-US" sz="6876">
                <a:solidFill>
                  <a:srgbClr val="000000"/>
                </a:solidFill>
                <a:latin typeface="Pagkaki"/>
                <a:ea typeface="Pagkaki"/>
                <a:cs typeface="Pagkaki"/>
                <a:sym typeface="Pagkaki"/>
              </a:rPr>
              <a:t>Answ</a:t>
            </a:r>
            <a:r>
              <a:rPr lang="en-US" sz="6876">
                <a:solidFill>
                  <a:srgbClr val="000000"/>
                </a:solidFill>
                <a:latin typeface="Pagkaki"/>
                <a:ea typeface="Pagkaki"/>
                <a:cs typeface="Pagkaki"/>
                <a:sym typeface="Pagkaki"/>
              </a:rPr>
              <a:t>ers for the Quiz</a:t>
            </a:r>
          </a:p>
          <a:p>
            <a:pPr algn="l">
              <a:lnSpc>
                <a:spcPts val="9626"/>
              </a:lnSpc>
              <a:spcBef>
                <a:spcPct val="0"/>
              </a:spcBef>
            </a:pPr>
          </a:p>
        </p:txBody>
      </p:sp>
      <p:grpSp>
        <p:nvGrpSpPr>
          <p:cNvPr name="Group 14" id="14"/>
          <p:cNvGrpSpPr/>
          <p:nvPr/>
        </p:nvGrpSpPr>
        <p:grpSpPr>
          <a:xfrm rot="0">
            <a:off x="585991" y="2351617"/>
            <a:ext cx="17116018" cy="7572767"/>
            <a:chOff x="0" y="0"/>
            <a:chExt cx="4507923" cy="1994474"/>
          </a:xfrm>
        </p:grpSpPr>
        <p:sp>
          <p:nvSpPr>
            <p:cNvPr name="Freeform 15" id="15"/>
            <p:cNvSpPr/>
            <p:nvPr/>
          </p:nvSpPr>
          <p:spPr>
            <a:xfrm flipH="false" flipV="false" rot="0">
              <a:off x="0" y="0"/>
              <a:ext cx="4507923" cy="1994474"/>
            </a:xfrm>
            <a:custGeom>
              <a:avLst/>
              <a:gdLst/>
              <a:ahLst/>
              <a:cxnLst/>
              <a:rect r="r" b="b" t="t" l="l"/>
              <a:pathLst>
                <a:path h="1994474" w="4507923">
                  <a:moveTo>
                    <a:pt x="0" y="0"/>
                  </a:moveTo>
                  <a:lnTo>
                    <a:pt x="4507923" y="0"/>
                  </a:lnTo>
                  <a:lnTo>
                    <a:pt x="4507923" y="1994474"/>
                  </a:lnTo>
                  <a:lnTo>
                    <a:pt x="0" y="1994474"/>
                  </a:lnTo>
                  <a:close/>
                </a:path>
              </a:pathLst>
            </a:custGeom>
            <a:solidFill>
              <a:srgbClr val="FDF9F0"/>
            </a:solidFill>
          </p:spPr>
        </p:sp>
        <p:sp>
          <p:nvSpPr>
            <p:cNvPr name="TextBox 16" id="16"/>
            <p:cNvSpPr txBox="true"/>
            <p:nvPr/>
          </p:nvSpPr>
          <p:spPr>
            <a:xfrm>
              <a:off x="0" y="-66675"/>
              <a:ext cx="4507923" cy="2061149"/>
            </a:xfrm>
            <a:prstGeom prst="rect">
              <a:avLst/>
            </a:prstGeom>
          </p:spPr>
          <p:txBody>
            <a:bodyPr anchor="ctr" rtlCol="false" tIns="50800" lIns="50800" bIns="50800" rIns="50800"/>
            <a:lstStyle/>
            <a:p>
              <a:pPr algn="ctr">
                <a:lnSpc>
                  <a:spcPts val="3499"/>
                </a:lnSpc>
              </a:pPr>
            </a:p>
          </p:txBody>
        </p:sp>
      </p:grpSp>
      <p:sp>
        <p:nvSpPr>
          <p:cNvPr name="TextBox 17" id="17"/>
          <p:cNvSpPr txBox="true"/>
          <p:nvPr/>
        </p:nvSpPr>
        <p:spPr>
          <a:xfrm rot="0">
            <a:off x="1090513" y="2804795"/>
            <a:ext cx="16106974" cy="7444105"/>
          </a:xfrm>
          <a:prstGeom prst="rect">
            <a:avLst/>
          </a:prstGeom>
        </p:spPr>
        <p:txBody>
          <a:bodyPr anchor="t" rtlCol="false" tIns="0" lIns="0" bIns="0" rIns="0">
            <a:spAutoFit/>
          </a:bodyPr>
          <a:lstStyle/>
          <a:p>
            <a:pPr algn="l">
              <a:lnSpc>
                <a:spcPts val="3919"/>
              </a:lnSpc>
            </a:pPr>
            <a:r>
              <a:rPr lang="en-US" sz="2799">
                <a:solidFill>
                  <a:srgbClr val="000000"/>
                </a:solidFill>
                <a:latin typeface="AC Diary Girl"/>
                <a:ea typeface="AC Diary Girl"/>
                <a:cs typeface="AC Diary Girl"/>
                <a:sym typeface="AC Diary Girl"/>
              </a:rPr>
              <a:t>3. Which problem benefits MOST from COT?</a:t>
            </a:r>
          </a:p>
          <a:p>
            <a:pPr algn="l">
              <a:lnSpc>
                <a:spcPts val="3919"/>
              </a:lnSpc>
            </a:pPr>
            <a:r>
              <a:rPr lang="en-US" sz="2799">
                <a:solidFill>
                  <a:srgbClr val="000000"/>
                </a:solidFill>
                <a:latin typeface="AC Diary Girl"/>
                <a:ea typeface="AC Diary Girl"/>
                <a:cs typeface="AC Diary Girl"/>
                <a:sym typeface="AC Diary Girl"/>
              </a:rPr>
              <a:t>a) Writing a poem</a:t>
            </a:r>
          </a:p>
          <a:p>
            <a:pPr algn="l">
              <a:lnSpc>
                <a:spcPts val="3919"/>
              </a:lnSpc>
            </a:pPr>
            <a:r>
              <a:rPr lang="en-US" sz="2799">
                <a:solidFill>
                  <a:srgbClr val="000000"/>
                </a:solidFill>
                <a:latin typeface="AC Diary Girl"/>
                <a:ea typeface="AC Diary Girl"/>
                <a:cs typeface="AC Diary Girl"/>
                <a:sym typeface="AC Diary Girl"/>
              </a:rPr>
              <a:t>b) Creating a greeting</a:t>
            </a:r>
          </a:p>
          <a:p>
            <a:pPr algn="l">
              <a:lnSpc>
                <a:spcPts val="3919"/>
              </a:lnSpc>
            </a:pPr>
            <a:r>
              <a:rPr lang="en-US" sz="2799" b="true">
                <a:solidFill>
                  <a:srgbClr val="4D2B1D"/>
                </a:solidFill>
                <a:latin typeface="AC Diary Girl Bold"/>
                <a:ea typeface="AC Diary Girl Bold"/>
                <a:cs typeface="AC Diary Girl Bold"/>
                <a:sym typeface="AC Diary Girl Bold"/>
              </a:rPr>
              <a:t>c) Solving a multi-step math problem</a:t>
            </a:r>
          </a:p>
          <a:p>
            <a:pPr algn="l">
              <a:lnSpc>
                <a:spcPts val="3919"/>
              </a:lnSpc>
            </a:pPr>
            <a:r>
              <a:rPr lang="en-US" sz="2799">
                <a:solidFill>
                  <a:srgbClr val="000000"/>
                </a:solidFill>
                <a:latin typeface="AC Diary Girl"/>
                <a:ea typeface="AC Diary Girl"/>
                <a:cs typeface="AC Diary Girl"/>
                <a:sym typeface="AC Diary Girl"/>
              </a:rPr>
              <a:t>d) Providing a simple definition</a:t>
            </a:r>
          </a:p>
          <a:p>
            <a:pPr algn="l">
              <a:lnSpc>
                <a:spcPts val="3919"/>
              </a:lnSpc>
            </a:pPr>
          </a:p>
          <a:p>
            <a:pPr algn="l">
              <a:lnSpc>
                <a:spcPts val="3919"/>
              </a:lnSpc>
              <a:spcBef>
                <a:spcPct val="0"/>
              </a:spcBef>
            </a:pPr>
            <a:r>
              <a:rPr lang="en-US" sz="2799">
                <a:solidFill>
                  <a:srgbClr val="000000"/>
                </a:solidFill>
                <a:latin typeface="AC Diary Girl"/>
                <a:ea typeface="AC Diary Girl"/>
                <a:cs typeface="AC Diary Girl"/>
                <a:sym typeface="AC Diary Girl"/>
              </a:rPr>
              <a:t>4. </a:t>
            </a:r>
            <a:r>
              <a:rPr lang="en-US" sz="2799">
                <a:solidFill>
                  <a:srgbClr val="000000"/>
                </a:solidFill>
                <a:latin typeface="AC Diary Girl"/>
                <a:ea typeface="AC Diary Girl"/>
                <a:cs typeface="AC Diary Girl"/>
                <a:sym typeface="AC Diary Girl"/>
              </a:rPr>
              <a:t>Which of the following is the BEST indicator that a COT prompt pattern should be used?</a:t>
            </a:r>
          </a:p>
          <a:p>
            <a:pPr algn="l">
              <a:lnSpc>
                <a:spcPts val="3919"/>
              </a:lnSpc>
              <a:spcBef>
                <a:spcPct val="0"/>
              </a:spcBef>
            </a:pPr>
            <a:r>
              <a:rPr lang="en-US" sz="2799">
                <a:solidFill>
                  <a:srgbClr val="000000"/>
                </a:solidFill>
                <a:latin typeface="AC Diary Girl"/>
                <a:ea typeface="AC Diary Girl"/>
                <a:cs typeface="AC Diary Girl"/>
                <a:sym typeface="AC Diary Girl"/>
              </a:rPr>
              <a:t>a) When you need the AI to generate longer content</a:t>
            </a:r>
          </a:p>
          <a:p>
            <a:pPr algn="l">
              <a:lnSpc>
                <a:spcPts val="3919"/>
              </a:lnSpc>
              <a:spcBef>
                <a:spcPct val="0"/>
              </a:spcBef>
            </a:pPr>
            <a:r>
              <a:rPr lang="en-US" b="true" sz="2799">
                <a:solidFill>
                  <a:srgbClr val="4D2B1D"/>
                </a:solidFill>
                <a:latin typeface="AC Diary Girl Bold"/>
                <a:ea typeface="AC Diary Girl Bold"/>
                <a:cs typeface="AC Diary Girl Bold"/>
                <a:sym typeface="AC Diary Girl Bold"/>
              </a:rPr>
              <a:t>b) When the problem has multiple interconnected variables that must be considered sequentially</a:t>
            </a:r>
          </a:p>
          <a:p>
            <a:pPr algn="l">
              <a:lnSpc>
                <a:spcPts val="3919"/>
              </a:lnSpc>
              <a:spcBef>
                <a:spcPct val="0"/>
              </a:spcBef>
            </a:pPr>
            <a:r>
              <a:rPr lang="en-US" sz="2799">
                <a:solidFill>
                  <a:srgbClr val="000000"/>
                </a:solidFill>
                <a:latin typeface="AC Diary Girl"/>
                <a:ea typeface="AC Diary Girl"/>
                <a:cs typeface="AC Diary Girl"/>
                <a:sym typeface="AC Diary Girl"/>
              </a:rPr>
              <a:t>c) When you want the AI to sound more authoritative and confident</a:t>
            </a:r>
          </a:p>
          <a:p>
            <a:pPr algn="l">
              <a:lnSpc>
                <a:spcPts val="3919"/>
              </a:lnSpc>
              <a:spcBef>
                <a:spcPct val="0"/>
              </a:spcBef>
            </a:pPr>
            <a:r>
              <a:rPr lang="en-US" sz="2799">
                <a:solidFill>
                  <a:srgbClr val="000000"/>
                </a:solidFill>
                <a:latin typeface="AC Diary Girl"/>
                <a:ea typeface="AC Diary Girl"/>
                <a:cs typeface="AC Diary Girl"/>
                <a:sym typeface="AC Diary Girl"/>
              </a:rPr>
              <a:t>d) When you need faster responses to time-sensitive questions</a:t>
            </a:r>
          </a:p>
          <a:p>
            <a:pPr algn="l">
              <a:lnSpc>
                <a:spcPts val="3919"/>
              </a:lnSpc>
              <a:spcBef>
                <a:spcPct val="0"/>
              </a:spcBef>
            </a:pPr>
          </a:p>
          <a:p>
            <a:pPr algn="l">
              <a:lnSpc>
                <a:spcPts val="3919"/>
              </a:lnSpc>
              <a:spcBef>
                <a:spcPct val="0"/>
              </a:spcBef>
            </a:pPr>
          </a:p>
          <a:p>
            <a:pPr algn="l">
              <a:lnSpc>
                <a:spcPts val="3919"/>
              </a:lnSpc>
              <a:spcBef>
                <a:spcPct val="0"/>
              </a:spcBef>
            </a:pPr>
          </a:p>
        </p:txBody>
      </p:sp>
      <p:grpSp>
        <p:nvGrpSpPr>
          <p:cNvPr name="Group 18" id="18"/>
          <p:cNvGrpSpPr/>
          <p:nvPr/>
        </p:nvGrpSpPr>
        <p:grpSpPr>
          <a:xfrm rot="0">
            <a:off x="12379709" y="-404047"/>
            <a:ext cx="1440666" cy="1561542"/>
            <a:chOff x="0" y="0"/>
            <a:chExt cx="1920888" cy="2082056"/>
          </a:xfrm>
        </p:grpSpPr>
        <p:sp>
          <p:nvSpPr>
            <p:cNvPr name="Freeform 19" id="19"/>
            <p:cNvSpPr/>
            <p:nvPr/>
          </p:nvSpPr>
          <p:spPr>
            <a:xfrm flipH="false" flipV="false" rot="1583709">
              <a:off x="277274" y="1616691"/>
              <a:ext cx="278634" cy="278634"/>
            </a:xfrm>
            <a:custGeom>
              <a:avLst/>
              <a:gdLst/>
              <a:ahLst/>
              <a:cxnLst/>
              <a:rect r="r" b="b" t="t" l="l"/>
              <a:pathLst>
                <a:path h="278634" w="278634">
                  <a:moveTo>
                    <a:pt x="0" y="0"/>
                  </a:moveTo>
                  <a:lnTo>
                    <a:pt x="278634" y="0"/>
                  </a:lnTo>
                  <a:lnTo>
                    <a:pt x="278634" y="278634"/>
                  </a:lnTo>
                  <a:lnTo>
                    <a:pt x="0" y="27863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grpSp>
          <p:nvGrpSpPr>
            <p:cNvPr name="Group 20" id="20"/>
            <p:cNvGrpSpPr/>
            <p:nvPr/>
          </p:nvGrpSpPr>
          <p:grpSpPr>
            <a:xfrm rot="1583709">
              <a:off x="343596" y="1683013"/>
              <a:ext cx="145991" cy="145991"/>
              <a:chOff x="0" y="0"/>
              <a:chExt cx="812800" cy="812800"/>
            </a:xfrm>
          </p:grpSpPr>
          <p:sp>
            <p:nvSpPr>
              <p:cNvPr name="Freeform 21" id="2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22" id="22"/>
              <p:cNvSpPr txBox="true"/>
              <p:nvPr/>
            </p:nvSpPr>
            <p:spPr>
              <a:xfrm>
                <a:off x="76200" y="9525"/>
                <a:ext cx="660400" cy="727075"/>
              </a:xfrm>
              <a:prstGeom prst="rect">
                <a:avLst/>
              </a:prstGeom>
            </p:spPr>
            <p:txBody>
              <a:bodyPr anchor="ctr" rtlCol="false" tIns="46236" lIns="46236" bIns="46236" rIns="46236"/>
              <a:lstStyle/>
              <a:p>
                <a:pPr algn="ctr">
                  <a:lnSpc>
                    <a:spcPts val="3499"/>
                  </a:lnSpc>
                </a:pPr>
              </a:p>
            </p:txBody>
          </p:sp>
        </p:grpSp>
        <p:sp>
          <p:nvSpPr>
            <p:cNvPr name="Freeform 23" id="23"/>
            <p:cNvSpPr/>
            <p:nvPr/>
          </p:nvSpPr>
          <p:spPr>
            <a:xfrm flipH="true" flipV="false" rot="2127535">
              <a:off x="414776" y="151590"/>
              <a:ext cx="1091335" cy="1778877"/>
            </a:xfrm>
            <a:custGeom>
              <a:avLst/>
              <a:gdLst/>
              <a:ahLst/>
              <a:cxnLst/>
              <a:rect r="r" b="b" t="t" l="l"/>
              <a:pathLst>
                <a:path h="1778877" w="1091335">
                  <a:moveTo>
                    <a:pt x="1091336" y="0"/>
                  </a:moveTo>
                  <a:lnTo>
                    <a:pt x="0" y="0"/>
                  </a:lnTo>
                  <a:lnTo>
                    <a:pt x="0" y="1778876"/>
                  </a:lnTo>
                  <a:lnTo>
                    <a:pt x="1091336" y="1778876"/>
                  </a:lnTo>
                  <a:lnTo>
                    <a:pt x="1091336" y="0"/>
                  </a:lnTo>
                  <a:close/>
                </a:path>
              </a:pathLst>
            </a:custGeom>
            <a:blipFill>
              <a:blip r:embed="rId9">
                <a:extLst>
                  <a:ext uri="{96DAC541-7B7A-43D3-8B79-37D633B846F1}">
                    <asvg:svgBlip xmlns:asvg="http://schemas.microsoft.com/office/drawing/2016/SVG/main" r:embed="rId10"/>
                  </a:ext>
                </a:extLst>
              </a:blip>
              <a:stretch>
                <a:fillRect l="0" t="0" r="0" b="0"/>
              </a:stretch>
            </a:blipFill>
          </p:spPr>
        </p:sp>
      </p:gr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CBC2AB"/>
        </a:solidFill>
      </p:bgPr>
    </p:bg>
    <p:spTree>
      <p:nvGrpSpPr>
        <p:cNvPr id="1" name=""/>
        <p:cNvGrpSpPr/>
        <p:nvPr/>
      </p:nvGrpSpPr>
      <p:grpSpPr>
        <a:xfrm>
          <a:off x="0" y="0"/>
          <a:ext cx="0" cy="0"/>
          <a:chOff x="0" y="0"/>
          <a:chExt cx="0" cy="0"/>
        </a:xfrm>
      </p:grpSpPr>
      <p:grpSp>
        <p:nvGrpSpPr>
          <p:cNvPr name="Group 2" id="2"/>
          <p:cNvGrpSpPr/>
          <p:nvPr/>
        </p:nvGrpSpPr>
        <p:grpSpPr>
          <a:xfrm rot="0">
            <a:off x="-984198" y="-1705694"/>
            <a:ext cx="20256397" cy="13698388"/>
            <a:chOff x="0" y="0"/>
            <a:chExt cx="27008529" cy="18264518"/>
          </a:xfrm>
        </p:grpSpPr>
        <p:sp>
          <p:nvSpPr>
            <p:cNvPr name="Freeform 3" id="3"/>
            <p:cNvSpPr/>
            <p:nvPr/>
          </p:nvSpPr>
          <p:spPr>
            <a:xfrm flipH="false" flipV="false" rot="0">
              <a:off x="0" y="0"/>
              <a:ext cx="27008529" cy="18264518"/>
            </a:xfrm>
            <a:custGeom>
              <a:avLst/>
              <a:gdLst/>
              <a:ahLst/>
              <a:cxnLst/>
              <a:rect r="r" b="b" t="t" l="l"/>
              <a:pathLst>
                <a:path h="18264518" w="27008529">
                  <a:moveTo>
                    <a:pt x="0" y="0"/>
                  </a:moveTo>
                  <a:lnTo>
                    <a:pt x="27008529" y="0"/>
                  </a:lnTo>
                  <a:lnTo>
                    <a:pt x="27008529" y="18264518"/>
                  </a:lnTo>
                  <a:lnTo>
                    <a:pt x="0" y="182645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0387301" y="868290"/>
              <a:ext cx="15609466" cy="15609466"/>
            </a:xfrm>
            <a:custGeom>
              <a:avLst/>
              <a:gdLst/>
              <a:ahLst/>
              <a:cxnLst/>
              <a:rect r="r" b="b" t="t" l="l"/>
              <a:pathLst>
                <a:path h="15609466" w="15609466">
                  <a:moveTo>
                    <a:pt x="0" y="0"/>
                  </a:moveTo>
                  <a:lnTo>
                    <a:pt x="15609467" y="0"/>
                  </a:lnTo>
                  <a:lnTo>
                    <a:pt x="15609467" y="15609466"/>
                  </a:lnTo>
                  <a:lnTo>
                    <a:pt x="0" y="15609466"/>
                  </a:lnTo>
                  <a:lnTo>
                    <a:pt x="0" y="0"/>
                  </a:lnTo>
                  <a:close/>
                </a:path>
              </a:pathLst>
            </a:custGeom>
            <a:blipFill>
              <a:blip r:embed="rId4">
                <a:alphaModFix amt="79000"/>
              </a:blip>
              <a:stretch>
                <a:fillRect l="0" t="0" r="0" b="0"/>
              </a:stretch>
            </a:blipFill>
          </p:spPr>
        </p:sp>
        <p:sp>
          <p:nvSpPr>
            <p:cNvPr name="Freeform 5" id="5"/>
            <p:cNvSpPr/>
            <p:nvPr/>
          </p:nvSpPr>
          <p:spPr>
            <a:xfrm flipH="false" flipV="false" rot="0">
              <a:off x="1035067" y="868290"/>
              <a:ext cx="9352234" cy="15609466"/>
            </a:xfrm>
            <a:custGeom>
              <a:avLst/>
              <a:gdLst/>
              <a:ahLst/>
              <a:cxnLst/>
              <a:rect r="r" b="b" t="t" l="l"/>
              <a:pathLst>
                <a:path h="15609466" w="9352234">
                  <a:moveTo>
                    <a:pt x="0" y="0"/>
                  </a:moveTo>
                  <a:lnTo>
                    <a:pt x="9352234" y="0"/>
                  </a:lnTo>
                  <a:lnTo>
                    <a:pt x="9352234" y="15609466"/>
                  </a:lnTo>
                  <a:lnTo>
                    <a:pt x="0" y="15609466"/>
                  </a:lnTo>
                  <a:lnTo>
                    <a:pt x="0" y="0"/>
                  </a:lnTo>
                  <a:close/>
                </a:path>
              </a:pathLst>
            </a:custGeom>
            <a:blipFill>
              <a:blip r:embed="rId4">
                <a:alphaModFix amt="79000"/>
              </a:blip>
              <a:stretch>
                <a:fillRect l="0" t="0" r="-66906" b="0"/>
              </a:stretch>
            </a:blipFill>
          </p:spPr>
        </p:sp>
      </p:grpSp>
      <p:grpSp>
        <p:nvGrpSpPr>
          <p:cNvPr name="Group 6" id="6"/>
          <p:cNvGrpSpPr/>
          <p:nvPr/>
        </p:nvGrpSpPr>
        <p:grpSpPr>
          <a:xfrm rot="1418514">
            <a:off x="16826542" y="1863301"/>
            <a:ext cx="96589" cy="96589"/>
            <a:chOff x="0" y="0"/>
            <a:chExt cx="128785" cy="128785"/>
          </a:xfrm>
        </p:grpSpPr>
        <p:sp>
          <p:nvSpPr>
            <p:cNvPr name="Freeform 7" id="7"/>
            <p:cNvSpPr/>
            <p:nvPr/>
          </p:nvSpPr>
          <p:spPr>
            <a:xfrm flipH="false" flipV="false" rot="0">
              <a:off x="0" y="0"/>
              <a:ext cx="128785" cy="128785"/>
            </a:xfrm>
            <a:custGeom>
              <a:avLst/>
              <a:gdLst/>
              <a:ahLst/>
              <a:cxnLst/>
              <a:rect r="r" b="b" t="t" l="l"/>
              <a:pathLst>
                <a:path h="128785" w="128785">
                  <a:moveTo>
                    <a:pt x="0" y="0"/>
                  </a:moveTo>
                  <a:lnTo>
                    <a:pt x="128785" y="0"/>
                  </a:lnTo>
                  <a:lnTo>
                    <a:pt x="128785" y="128785"/>
                  </a:lnTo>
                  <a:lnTo>
                    <a:pt x="0" y="12878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8" id="8"/>
            <p:cNvGrpSpPr/>
            <p:nvPr/>
          </p:nvGrpSpPr>
          <p:grpSpPr>
            <a:xfrm rot="0">
              <a:off x="30654" y="30654"/>
              <a:ext cx="67477" cy="67477"/>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10" id="10"/>
              <p:cNvSpPr txBox="true"/>
              <p:nvPr/>
            </p:nvSpPr>
            <p:spPr>
              <a:xfrm>
                <a:off x="76200" y="9525"/>
                <a:ext cx="660400" cy="727075"/>
              </a:xfrm>
              <a:prstGeom prst="rect">
                <a:avLst/>
              </a:prstGeom>
            </p:spPr>
            <p:txBody>
              <a:bodyPr anchor="ctr" rtlCol="false" tIns="50800" lIns="50800" bIns="50800" rIns="50800"/>
              <a:lstStyle/>
              <a:p>
                <a:pPr algn="ctr">
                  <a:lnSpc>
                    <a:spcPts val="3499"/>
                  </a:lnSpc>
                </a:pPr>
              </a:p>
            </p:txBody>
          </p:sp>
        </p:grpSp>
      </p:grpSp>
      <p:sp>
        <p:nvSpPr>
          <p:cNvPr name="Freeform 11" id="11"/>
          <p:cNvSpPr/>
          <p:nvPr/>
        </p:nvSpPr>
        <p:spPr>
          <a:xfrm flipH="false" flipV="false" rot="-123809">
            <a:off x="3273921" y="355478"/>
            <a:ext cx="14409764" cy="10699250"/>
          </a:xfrm>
          <a:custGeom>
            <a:avLst/>
            <a:gdLst/>
            <a:ahLst/>
            <a:cxnLst/>
            <a:rect r="r" b="b" t="t" l="l"/>
            <a:pathLst>
              <a:path h="10699250" w="14409764">
                <a:moveTo>
                  <a:pt x="0" y="0"/>
                </a:moveTo>
                <a:lnTo>
                  <a:pt x="14409764" y="0"/>
                </a:lnTo>
                <a:lnTo>
                  <a:pt x="14409764" y="10699250"/>
                </a:lnTo>
                <a:lnTo>
                  <a:pt x="0" y="1069925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2" id="12"/>
          <p:cNvSpPr/>
          <p:nvPr/>
        </p:nvSpPr>
        <p:spPr>
          <a:xfrm flipH="false" flipV="false" rot="-542195">
            <a:off x="1311723" y="229081"/>
            <a:ext cx="8464065" cy="12069968"/>
          </a:xfrm>
          <a:custGeom>
            <a:avLst/>
            <a:gdLst/>
            <a:ahLst/>
            <a:cxnLst/>
            <a:rect r="r" b="b" t="t" l="l"/>
            <a:pathLst>
              <a:path h="12069968" w="8464065">
                <a:moveTo>
                  <a:pt x="0" y="0"/>
                </a:moveTo>
                <a:lnTo>
                  <a:pt x="8464065" y="0"/>
                </a:lnTo>
                <a:lnTo>
                  <a:pt x="8464065" y="12069968"/>
                </a:lnTo>
                <a:lnTo>
                  <a:pt x="0" y="12069968"/>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grpSp>
        <p:nvGrpSpPr>
          <p:cNvPr name="Group 13" id="13"/>
          <p:cNvGrpSpPr/>
          <p:nvPr/>
        </p:nvGrpSpPr>
        <p:grpSpPr>
          <a:xfrm rot="-521508">
            <a:off x="1381469" y="4001865"/>
            <a:ext cx="7370182" cy="2282799"/>
            <a:chOff x="0" y="0"/>
            <a:chExt cx="2255168" cy="698503"/>
          </a:xfrm>
        </p:grpSpPr>
        <p:sp>
          <p:nvSpPr>
            <p:cNvPr name="Freeform 14" id="14"/>
            <p:cNvSpPr/>
            <p:nvPr/>
          </p:nvSpPr>
          <p:spPr>
            <a:xfrm flipH="false" flipV="false" rot="0">
              <a:off x="0" y="0"/>
              <a:ext cx="2255168" cy="698503"/>
            </a:xfrm>
            <a:custGeom>
              <a:avLst/>
              <a:gdLst/>
              <a:ahLst/>
              <a:cxnLst/>
              <a:rect r="r" b="b" t="t" l="l"/>
              <a:pathLst>
                <a:path h="698503" w="2255168">
                  <a:moveTo>
                    <a:pt x="53572" y="0"/>
                  </a:moveTo>
                  <a:lnTo>
                    <a:pt x="2201595" y="0"/>
                  </a:lnTo>
                  <a:cubicBezTo>
                    <a:pt x="2215804" y="0"/>
                    <a:pt x="2229430" y="5644"/>
                    <a:pt x="2239477" y="15691"/>
                  </a:cubicBezTo>
                  <a:cubicBezTo>
                    <a:pt x="2249523" y="25738"/>
                    <a:pt x="2255168" y="39364"/>
                    <a:pt x="2255168" y="53572"/>
                  </a:cubicBezTo>
                  <a:lnTo>
                    <a:pt x="2255168" y="644931"/>
                  </a:lnTo>
                  <a:cubicBezTo>
                    <a:pt x="2255168" y="659139"/>
                    <a:pt x="2249523" y="672765"/>
                    <a:pt x="2239477" y="682812"/>
                  </a:cubicBezTo>
                  <a:cubicBezTo>
                    <a:pt x="2229430" y="692859"/>
                    <a:pt x="2215804" y="698503"/>
                    <a:pt x="2201595" y="698503"/>
                  </a:cubicBezTo>
                  <a:lnTo>
                    <a:pt x="53572" y="698503"/>
                  </a:lnTo>
                  <a:cubicBezTo>
                    <a:pt x="39364" y="698503"/>
                    <a:pt x="25738" y="692859"/>
                    <a:pt x="15691" y="682812"/>
                  </a:cubicBezTo>
                  <a:cubicBezTo>
                    <a:pt x="5644" y="672765"/>
                    <a:pt x="0" y="659139"/>
                    <a:pt x="0" y="644931"/>
                  </a:cubicBezTo>
                  <a:lnTo>
                    <a:pt x="0" y="53572"/>
                  </a:lnTo>
                  <a:cubicBezTo>
                    <a:pt x="0" y="39364"/>
                    <a:pt x="5644" y="25738"/>
                    <a:pt x="15691" y="15691"/>
                  </a:cubicBezTo>
                  <a:cubicBezTo>
                    <a:pt x="25738" y="5644"/>
                    <a:pt x="39364" y="0"/>
                    <a:pt x="53572" y="0"/>
                  </a:cubicBezTo>
                  <a:close/>
                </a:path>
              </a:pathLst>
            </a:custGeom>
            <a:solidFill>
              <a:srgbClr val="FDF9F0"/>
            </a:solidFill>
          </p:spPr>
        </p:sp>
        <p:sp>
          <p:nvSpPr>
            <p:cNvPr name="TextBox 15" id="15"/>
            <p:cNvSpPr txBox="true"/>
            <p:nvPr/>
          </p:nvSpPr>
          <p:spPr>
            <a:xfrm>
              <a:off x="0" y="-66675"/>
              <a:ext cx="2255168" cy="765178"/>
            </a:xfrm>
            <a:prstGeom prst="rect">
              <a:avLst/>
            </a:prstGeom>
          </p:spPr>
          <p:txBody>
            <a:bodyPr anchor="ctr" rtlCol="false" tIns="50800" lIns="50800" bIns="50800" rIns="50800"/>
            <a:lstStyle/>
            <a:p>
              <a:pPr algn="ctr">
                <a:lnSpc>
                  <a:spcPts val="3499"/>
                </a:lnSpc>
              </a:pPr>
            </a:p>
          </p:txBody>
        </p:sp>
      </p:grpSp>
      <p:grpSp>
        <p:nvGrpSpPr>
          <p:cNvPr name="Group 16" id="16"/>
          <p:cNvGrpSpPr/>
          <p:nvPr/>
        </p:nvGrpSpPr>
        <p:grpSpPr>
          <a:xfrm rot="-606211">
            <a:off x="893521" y="1393409"/>
            <a:ext cx="7370182" cy="2109695"/>
            <a:chOff x="0" y="0"/>
            <a:chExt cx="2255168" cy="645536"/>
          </a:xfrm>
        </p:grpSpPr>
        <p:sp>
          <p:nvSpPr>
            <p:cNvPr name="Freeform 17" id="17"/>
            <p:cNvSpPr/>
            <p:nvPr/>
          </p:nvSpPr>
          <p:spPr>
            <a:xfrm flipH="false" flipV="false" rot="0">
              <a:off x="0" y="0"/>
              <a:ext cx="2255168" cy="645536"/>
            </a:xfrm>
            <a:custGeom>
              <a:avLst/>
              <a:gdLst/>
              <a:ahLst/>
              <a:cxnLst/>
              <a:rect r="r" b="b" t="t" l="l"/>
              <a:pathLst>
                <a:path h="645536" w="2255168">
                  <a:moveTo>
                    <a:pt x="53572" y="0"/>
                  </a:moveTo>
                  <a:lnTo>
                    <a:pt x="2201595" y="0"/>
                  </a:lnTo>
                  <a:cubicBezTo>
                    <a:pt x="2215804" y="0"/>
                    <a:pt x="2229430" y="5644"/>
                    <a:pt x="2239477" y="15691"/>
                  </a:cubicBezTo>
                  <a:cubicBezTo>
                    <a:pt x="2249523" y="25738"/>
                    <a:pt x="2255168" y="39364"/>
                    <a:pt x="2255168" y="53572"/>
                  </a:cubicBezTo>
                  <a:lnTo>
                    <a:pt x="2255168" y="591963"/>
                  </a:lnTo>
                  <a:cubicBezTo>
                    <a:pt x="2255168" y="606172"/>
                    <a:pt x="2249523" y="619798"/>
                    <a:pt x="2239477" y="629845"/>
                  </a:cubicBezTo>
                  <a:cubicBezTo>
                    <a:pt x="2229430" y="639891"/>
                    <a:pt x="2215804" y="645536"/>
                    <a:pt x="2201595" y="645536"/>
                  </a:cubicBezTo>
                  <a:lnTo>
                    <a:pt x="53572" y="645536"/>
                  </a:lnTo>
                  <a:cubicBezTo>
                    <a:pt x="39364" y="645536"/>
                    <a:pt x="25738" y="639891"/>
                    <a:pt x="15691" y="629845"/>
                  </a:cubicBezTo>
                  <a:cubicBezTo>
                    <a:pt x="5644" y="619798"/>
                    <a:pt x="0" y="606172"/>
                    <a:pt x="0" y="591963"/>
                  </a:cubicBezTo>
                  <a:lnTo>
                    <a:pt x="0" y="53572"/>
                  </a:lnTo>
                  <a:cubicBezTo>
                    <a:pt x="0" y="39364"/>
                    <a:pt x="5644" y="25738"/>
                    <a:pt x="15691" y="15691"/>
                  </a:cubicBezTo>
                  <a:cubicBezTo>
                    <a:pt x="25738" y="5644"/>
                    <a:pt x="39364" y="0"/>
                    <a:pt x="53572" y="0"/>
                  </a:cubicBezTo>
                  <a:close/>
                </a:path>
              </a:pathLst>
            </a:custGeom>
            <a:solidFill>
              <a:srgbClr val="FDF9F0"/>
            </a:solidFill>
          </p:spPr>
        </p:sp>
        <p:sp>
          <p:nvSpPr>
            <p:cNvPr name="TextBox 18" id="18"/>
            <p:cNvSpPr txBox="true"/>
            <p:nvPr/>
          </p:nvSpPr>
          <p:spPr>
            <a:xfrm>
              <a:off x="0" y="-66675"/>
              <a:ext cx="2255168" cy="712211"/>
            </a:xfrm>
            <a:prstGeom prst="rect">
              <a:avLst/>
            </a:prstGeom>
          </p:spPr>
          <p:txBody>
            <a:bodyPr anchor="ctr" rtlCol="false" tIns="50800" lIns="50800" bIns="50800" rIns="50800"/>
            <a:lstStyle/>
            <a:p>
              <a:pPr algn="ctr">
                <a:lnSpc>
                  <a:spcPts val="3499"/>
                </a:lnSpc>
              </a:pPr>
            </a:p>
          </p:txBody>
        </p:sp>
      </p:grpSp>
      <p:sp>
        <p:nvSpPr>
          <p:cNvPr name="TextBox 19" id="19"/>
          <p:cNvSpPr txBox="true"/>
          <p:nvPr/>
        </p:nvSpPr>
        <p:spPr>
          <a:xfrm rot="-556388">
            <a:off x="1639141" y="4350710"/>
            <a:ext cx="6841025" cy="1500505"/>
          </a:xfrm>
          <a:prstGeom prst="rect">
            <a:avLst/>
          </a:prstGeom>
        </p:spPr>
        <p:txBody>
          <a:bodyPr anchor="t" rtlCol="false" tIns="0" lIns="0" bIns="0" rIns="0">
            <a:spAutoFit/>
          </a:bodyPr>
          <a:lstStyle/>
          <a:p>
            <a:pPr algn="l">
              <a:lnSpc>
                <a:spcPts val="3919"/>
              </a:lnSpc>
              <a:spcBef>
                <a:spcPct val="0"/>
              </a:spcBef>
            </a:pPr>
            <a:r>
              <a:rPr lang="en-US" sz="2799" i="true">
                <a:solidFill>
                  <a:srgbClr val="000000"/>
                </a:solidFill>
                <a:latin typeface="AC Diary Girl Italics"/>
                <a:ea typeface="AC Diary Girl Italics"/>
                <a:cs typeface="AC Diary Girl Italics"/>
                <a:sym typeface="AC Diary Girl Italics"/>
              </a:rPr>
              <a:t>"The Chain of Thought, my dear Watson, makes elementary what would otherwise appear miraculous."</a:t>
            </a:r>
          </a:p>
        </p:txBody>
      </p:sp>
      <p:sp>
        <p:nvSpPr>
          <p:cNvPr name="TextBox 20" id="20"/>
          <p:cNvSpPr txBox="true"/>
          <p:nvPr/>
        </p:nvSpPr>
        <p:spPr>
          <a:xfrm rot="-597629">
            <a:off x="886544" y="1755746"/>
            <a:ext cx="7409569" cy="1749839"/>
          </a:xfrm>
          <a:prstGeom prst="rect">
            <a:avLst/>
          </a:prstGeom>
        </p:spPr>
        <p:txBody>
          <a:bodyPr anchor="t" rtlCol="false" tIns="0" lIns="0" bIns="0" rIns="0">
            <a:spAutoFit/>
          </a:bodyPr>
          <a:lstStyle/>
          <a:p>
            <a:pPr algn="ctr">
              <a:lnSpc>
                <a:spcPts val="6800"/>
              </a:lnSpc>
            </a:pPr>
            <a:r>
              <a:rPr lang="en-US" sz="6477">
                <a:solidFill>
                  <a:srgbClr val="000000"/>
                </a:solidFill>
                <a:latin typeface="Pagkaki"/>
                <a:ea typeface="Pagkaki"/>
                <a:cs typeface="Pagkaki"/>
                <a:sym typeface="Pagkaki"/>
              </a:rPr>
              <a:t>Case Closed: The Impact of COT</a:t>
            </a:r>
          </a:p>
        </p:txBody>
      </p:sp>
      <p:sp>
        <p:nvSpPr>
          <p:cNvPr name="TextBox 21" id="21"/>
          <p:cNvSpPr txBox="true"/>
          <p:nvPr/>
        </p:nvSpPr>
        <p:spPr>
          <a:xfrm rot="-96750">
            <a:off x="10716455" y="2382310"/>
            <a:ext cx="6396471" cy="3481705"/>
          </a:xfrm>
          <a:prstGeom prst="rect">
            <a:avLst/>
          </a:prstGeom>
        </p:spPr>
        <p:txBody>
          <a:bodyPr anchor="t" rtlCol="false" tIns="0" lIns="0" bIns="0" rIns="0">
            <a:spAutoFit/>
          </a:bodyPr>
          <a:lstStyle/>
          <a:p>
            <a:pPr algn="l">
              <a:lnSpc>
                <a:spcPts val="3919"/>
              </a:lnSpc>
            </a:pPr>
            <a:r>
              <a:rPr lang="en-US" sz="2799">
                <a:solidFill>
                  <a:srgbClr val="000000"/>
                </a:solidFill>
                <a:latin typeface="AC Diary Girl"/>
                <a:ea typeface="AC Diary Girl"/>
                <a:cs typeface="AC Diary Girl"/>
                <a:sym typeface="AC Diary Girl"/>
              </a:rPr>
              <a:t>Just as Holmes transformed detective work from guesswork to science -&gt; COT transforms AI reasoning from black-box mystery to transparent deduction.</a:t>
            </a:r>
          </a:p>
          <a:p>
            <a:pPr algn="l">
              <a:lnSpc>
                <a:spcPts val="3919"/>
              </a:lnSpc>
            </a:pPr>
          </a:p>
          <a:p>
            <a:pPr algn="l">
              <a:lnSpc>
                <a:spcPts val="3919"/>
              </a:lnSpc>
              <a:spcBef>
                <a:spcPct val="0"/>
              </a:spcBef>
            </a:pP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CBC2AB"/>
        </a:solidFill>
      </p:bgPr>
    </p:bg>
    <p:spTree>
      <p:nvGrpSpPr>
        <p:cNvPr id="1" name=""/>
        <p:cNvGrpSpPr/>
        <p:nvPr/>
      </p:nvGrpSpPr>
      <p:grpSpPr>
        <a:xfrm>
          <a:off x="0" y="0"/>
          <a:ext cx="0" cy="0"/>
          <a:chOff x="0" y="0"/>
          <a:chExt cx="0" cy="0"/>
        </a:xfrm>
      </p:grpSpPr>
      <p:grpSp>
        <p:nvGrpSpPr>
          <p:cNvPr name="Group 2" id="2"/>
          <p:cNvGrpSpPr/>
          <p:nvPr/>
        </p:nvGrpSpPr>
        <p:grpSpPr>
          <a:xfrm rot="0">
            <a:off x="-1898827" y="-1932767"/>
            <a:ext cx="21557990" cy="14578591"/>
            <a:chOff x="0" y="0"/>
            <a:chExt cx="28743987" cy="19438121"/>
          </a:xfrm>
        </p:grpSpPr>
        <p:sp>
          <p:nvSpPr>
            <p:cNvPr name="Freeform 3" id="3"/>
            <p:cNvSpPr/>
            <p:nvPr/>
          </p:nvSpPr>
          <p:spPr>
            <a:xfrm flipH="false" flipV="false" rot="0">
              <a:off x="0" y="0"/>
              <a:ext cx="28743987" cy="19438121"/>
            </a:xfrm>
            <a:custGeom>
              <a:avLst/>
              <a:gdLst/>
              <a:ahLst/>
              <a:cxnLst/>
              <a:rect r="r" b="b" t="t" l="l"/>
              <a:pathLst>
                <a:path h="19438121" w="28743987">
                  <a:moveTo>
                    <a:pt x="0" y="0"/>
                  </a:moveTo>
                  <a:lnTo>
                    <a:pt x="28743987" y="0"/>
                  </a:lnTo>
                  <a:lnTo>
                    <a:pt x="28743987" y="19438121"/>
                  </a:lnTo>
                  <a:lnTo>
                    <a:pt x="0" y="1943812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1054747" y="924082"/>
              <a:ext cx="16612467" cy="16612467"/>
            </a:xfrm>
            <a:custGeom>
              <a:avLst/>
              <a:gdLst/>
              <a:ahLst/>
              <a:cxnLst/>
              <a:rect r="r" b="b" t="t" l="l"/>
              <a:pathLst>
                <a:path h="16612467" w="16612467">
                  <a:moveTo>
                    <a:pt x="0" y="0"/>
                  </a:moveTo>
                  <a:lnTo>
                    <a:pt x="16612467" y="0"/>
                  </a:lnTo>
                  <a:lnTo>
                    <a:pt x="16612467" y="16612468"/>
                  </a:lnTo>
                  <a:lnTo>
                    <a:pt x="0" y="16612468"/>
                  </a:lnTo>
                  <a:lnTo>
                    <a:pt x="0" y="0"/>
                  </a:lnTo>
                  <a:close/>
                </a:path>
              </a:pathLst>
            </a:custGeom>
            <a:blipFill>
              <a:blip r:embed="rId4">
                <a:alphaModFix amt="79000"/>
              </a:blip>
              <a:stretch>
                <a:fillRect l="0" t="0" r="0" b="0"/>
              </a:stretch>
            </a:blipFill>
          </p:spPr>
        </p:sp>
        <p:sp>
          <p:nvSpPr>
            <p:cNvPr name="Freeform 5" id="5"/>
            <p:cNvSpPr/>
            <p:nvPr/>
          </p:nvSpPr>
          <p:spPr>
            <a:xfrm flipH="false" flipV="false" rot="0">
              <a:off x="1101577" y="924082"/>
              <a:ext cx="9953171" cy="16612467"/>
            </a:xfrm>
            <a:custGeom>
              <a:avLst/>
              <a:gdLst/>
              <a:ahLst/>
              <a:cxnLst/>
              <a:rect r="r" b="b" t="t" l="l"/>
              <a:pathLst>
                <a:path h="16612467" w="9953171">
                  <a:moveTo>
                    <a:pt x="0" y="0"/>
                  </a:moveTo>
                  <a:lnTo>
                    <a:pt x="9953170" y="0"/>
                  </a:lnTo>
                  <a:lnTo>
                    <a:pt x="9953170" y="16612468"/>
                  </a:lnTo>
                  <a:lnTo>
                    <a:pt x="0" y="16612468"/>
                  </a:lnTo>
                  <a:lnTo>
                    <a:pt x="0" y="0"/>
                  </a:lnTo>
                  <a:close/>
                </a:path>
              </a:pathLst>
            </a:custGeom>
            <a:blipFill>
              <a:blip r:embed="rId4">
                <a:alphaModFix amt="79000"/>
              </a:blip>
              <a:stretch>
                <a:fillRect l="0" t="0" r="-66906" b="0"/>
              </a:stretch>
            </a:blipFill>
          </p:spPr>
        </p:sp>
      </p:grpSp>
      <p:sp>
        <p:nvSpPr>
          <p:cNvPr name="Freeform 6" id="6"/>
          <p:cNvSpPr/>
          <p:nvPr/>
        </p:nvSpPr>
        <p:spPr>
          <a:xfrm flipH="false" flipV="false" rot="1360869">
            <a:off x="-3152024" y="2982385"/>
            <a:ext cx="22830832" cy="6378969"/>
          </a:xfrm>
          <a:custGeom>
            <a:avLst/>
            <a:gdLst/>
            <a:ahLst/>
            <a:cxnLst/>
            <a:rect r="r" b="b" t="t" l="l"/>
            <a:pathLst>
              <a:path h="6378969" w="22830832">
                <a:moveTo>
                  <a:pt x="0" y="0"/>
                </a:moveTo>
                <a:lnTo>
                  <a:pt x="22830832" y="0"/>
                </a:lnTo>
                <a:lnTo>
                  <a:pt x="22830832" y="6378969"/>
                </a:lnTo>
                <a:lnTo>
                  <a:pt x="0" y="6378969"/>
                </a:lnTo>
                <a:lnTo>
                  <a:pt x="0" y="0"/>
                </a:lnTo>
                <a:close/>
              </a:path>
            </a:pathLst>
          </a:custGeom>
          <a:blipFill>
            <a:blip r:embed="rId5">
              <a:alphaModFix amt="84000"/>
              <a:extLst>
                <a:ext uri="{96DAC541-7B7A-43D3-8B79-37D633B846F1}">
                  <asvg:svgBlip xmlns:asvg="http://schemas.microsoft.com/office/drawing/2016/SVG/main" r:embed="rId6"/>
                </a:ext>
              </a:extLst>
            </a:blip>
            <a:stretch>
              <a:fillRect l="0" t="0" r="-29491" b="-274138"/>
            </a:stretch>
          </a:blipFill>
        </p:spPr>
      </p:sp>
      <p:grpSp>
        <p:nvGrpSpPr>
          <p:cNvPr name="Group 7" id="7"/>
          <p:cNvGrpSpPr/>
          <p:nvPr/>
        </p:nvGrpSpPr>
        <p:grpSpPr>
          <a:xfrm rot="1418514">
            <a:off x="16062744" y="1711794"/>
            <a:ext cx="88735" cy="88735"/>
            <a:chOff x="0" y="0"/>
            <a:chExt cx="118313" cy="118313"/>
          </a:xfrm>
        </p:grpSpPr>
        <p:sp>
          <p:nvSpPr>
            <p:cNvPr name="Freeform 8" id="8"/>
            <p:cNvSpPr/>
            <p:nvPr/>
          </p:nvSpPr>
          <p:spPr>
            <a:xfrm flipH="false" flipV="false" rot="0">
              <a:off x="0" y="0"/>
              <a:ext cx="118313" cy="118313"/>
            </a:xfrm>
            <a:custGeom>
              <a:avLst/>
              <a:gdLst/>
              <a:ahLst/>
              <a:cxnLst/>
              <a:rect r="r" b="b" t="t" l="l"/>
              <a:pathLst>
                <a:path h="118313" w="118313">
                  <a:moveTo>
                    <a:pt x="0" y="0"/>
                  </a:moveTo>
                  <a:lnTo>
                    <a:pt x="118313" y="0"/>
                  </a:lnTo>
                  <a:lnTo>
                    <a:pt x="118313" y="118313"/>
                  </a:lnTo>
                  <a:lnTo>
                    <a:pt x="0" y="118313"/>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grpSp>
          <p:nvGrpSpPr>
            <p:cNvPr name="Group 9" id="9"/>
            <p:cNvGrpSpPr/>
            <p:nvPr/>
          </p:nvGrpSpPr>
          <p:grpSpPr>
            <a:xfrm rot="0">
              <a:off x="28161" y="28161"/>
              <a:ext cx="61991" cy="61991"/>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11" id="11"/>
              <p:cNvSpPr txBox="true"/>
              <p:nvPr/>
            </p:nvSpPr>
            <p:spPr>
              <a:xfrm>
                <a:off x="76200" y="9525"/>
                <a:ext cx="660400" cy="727075"/>
              </a:xfrm>
              <a:prstGeom prst="rect">
                <a:avLst/>
              </a:prstGeom>
            </p:spPr>
            <p:txBody>
              <a:bodyPr anchor="ctr" rtlCol="false" tIns="50800" lIns="50800" bIns="50800" rIns="50800"/>
              <a:lstStyle/>
              <a:p>
                <a:pPr algn="ctr">
                  <a:lnSpc>
                    <a:spcPts val="3499"/>
                  </a:lnSpc>
                </a:pPr>
              </a:p>
            </p:txBody>
          </p:sp>
        </p:grpSp>
      </p:grpSp>
      <p:sp>
        <p:nvSpPr>
          <p:cNvPr name="Freeform 12" id="12"/>
          <p:cNvSpPr/>
          <p:nvPr/>
        </p:nvSpPr>
        <p:spPr>
          <a:xfrm flipH="false" flipV="false" rot="0">
            <a:off x="4144908" y="521437"/>
            <a:ext cx="13596142" cy="9171216"/>
          </a:xfrm>
          <a:custGeom>
            <a:avLst/>
            <a:gdLst/>
            <a:ahLst/>
            <a:cxnLst/>
            <a:rect r="r" b="b" t="t" l="l"/>
            <a:pathLst>
              <a:path h="9171216" w="13596142">
                <a:moveTo>
                  <a:pt x="0" y="0"/>
                </a:moveTo>
                <a:lnTo>
                  <a:pt x="13596142" y="0"/>
                </a:lnTo>
                <a:lnTo>
                  <a:pt x="13596142" y="9171215"/>
                </a:lnTo>
                <a:lnTo>
                  <a:pt x="0" y="9171215"/>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TextBox 13" id="13"/>
          <p:cNvSpPr txBox="true"/>
          <p:nvPr/>
        </p:nvSpPr>
        <p:spPr>
          <a:xfrm rot="0">
            <a:off x="6872155" y="3402433"/>
            <a:ext cx="8845304" cy="1946041"/>
          </a:xfrm>
          <a:prstGeom prst="rect">
            <a:avLst/>
          </a:prstGeom>
        </p:spPr>
        <p:txBody>
          <a:bodyPr anchor="t" rtlCol="false" tIns="0" lIns="0" bIns="0" rIns="0">
            <a:spAutoFit/>
          </a:bodyPr>
          <a:lstStyle/>
          <a:p>
            <a:pPr algn="l">
              <a:lnSpc>
                <a:spcPts val="15348"/>
              </a:lnSpc>
            </a:pPr>
            <a:r>
              <a:rPr lang="en-US" sz="12684" spc="405">
                <a:solidFill>
                  <a:srgbClr val="000000"/>
                </a:solidFill>
                <a:latin typeface="Pagkaki"/>
                <a:ea typeface="Pagkaki"/>
                <a:cs typeface="Pagkaki"/>
                <a:sym typeface="Pagkaki"/>
              </a:rPr>
              <a:t>Thank you</a:t>
            </a:r>
          </a:p>
        </p:txBody>
      </p:sp>
      <p:sp>
        <p:nvSpPr>
          <p:cNvPr name="Freeform 14" id="14"/>
          <p:cNvSpPr/>
          <p:nvPr/>
        </p:nvSpPr>
        <p:spPr>
          <a:xfrm flipH="false" flipV="false" rot="6047570">
            <a:off x="408829" y="-3879580"/>
            <a:ext cx="13664142" cy="16252690"/>
          </a:xfrm>
          <a:custGeom>
            <a:avLst/>
            <a:gdLst/>
            <a:ahLst/>
            <a:cxnLst/>
            <a:rect r="r" b="b" t="t" l="l"/>
            <a:pathLst>
              <a:path h="16252690" w="13664142">
                <a:moveTo>
                  <a:pt x="0" y="0"/>
                </a:moveTo>
                <a:lnTo>
                  <a:pt x="13664141" y="0"/>
                </a:lnTo>
                <a:lnTo>
                  <a:pt x="13664141" y="16252690"/>
                </a:lnTo>
                <a:lnTo>
                  <a:pt x="0" y="16252690"/>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grpSp>
        <p:nvGrpSpPr>
          <p:cNvPr name="Group 2" id="2"/>
          <p:cNvGrpSpPr/>
          <p:nvPr/>
        </p:nvGrpSpPr>
        <p:grpSpPr>
          <a:xfrm rot="0">
            <a:off x="-984198" y="-1705694"/>
            <a:ext cx="20256397" cy="13698388"/>
            <a:chOff x="0" y="0"/>
            <a:chExt cx="27008529" cy="18264518"/>
          </a:xfrm>
        </p:grpSpPr>
        <p:sp>
          <p:nvSpPr>
            <p:cNvPr name="Freeform 3" id="3"/>
            <p:cNvSpPr/>
            <p:nvPr/>
          </p:nvSpPr>
          <p:spPr>
            <a:xfrm flipH="false" flipV="false" rot="0">
              <a:off x="0" y="0"/>
              <a:ext cx="27008529" cy="18264518"/>
            </a:xfrm>
            <a:custGeom>
              <a:avLst/>
              <a:gdLst/>
              <a:ahLst/>
              <a:cxnLst/>
              <a:rect r="r" b="b" t="t" l="l"/>
              <a:pathLst>
                <a:path h="18264518" w="27008529">
                  <a:moveTo>
                    <a:pt x="0" y="0"/>
                  </a:moveTo>
                  <a:lnTo>
                    <a:pt x="27008529" y="0"/>
                  </a:lnTo>
                  <a:lnTo>
                    <a:pt x="27008529" y="18264518"/>
                  </a:lnTo>
                  <a:lnTo>
                    <a:pt x="0" y="182645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0387301" y="868290"/>
              <a:ext cx="15609466" cy="15609466"/>
            </a:xfrm>
            <a:custGeom>
              <a:avLst/>
              <a:gdLst/>
              <a:ahLst/>
              <a:cxnLst/>
              <a:rect r="r" b="b" t="t" l="l"/>
              <a:pathLst>
                <a:path h="15609466" w="15609466">
                  <a:moveTo>
                    <a:pt x="0" y="0"/>
                  </a:moveTo>
                  <a:lnTo>
                    <a:pt x="15609467" y="0"/>
                  </a:lnTo>
                  <a:lnTo>
                    <a:pt x="15609467" y="15609466"/>
                  </a:lnTo>
                  <a:lnTo>
                    <a:pt x="0" y="15609466"/>
                  </a:lnTo>
                  <a:lnTo>
                    <a:pt x="0" y="0"/>
                  </a:lnTo>
                  <a:close/>
                </a:path>
              </a:pathLst>
            </a:custGeom>
            <a:blipFill>
              <a:blip r:embed="rId4">
                <a:alphaModFix amt="79000"/>
              </a:blip>
              <a:stretch>
                <a:fillRect l="0" t="0" r="0" b="0"/>
              </a:stretch>
            </a:blipFill>
          </p:spPr>
        </p:sp>
        <p:sp>
          <p:nvSpPr>
            <p:cNvPr name="Freeform 5" id="5"/>
            <p:cNvSpPr/>
            <p:nvPr/>
          </p:nvSpPr>
          <p:spPr>
            <a:xfrm flipH="false" flipV="false" rot="0">
              <a:off x="1035067" y="868290"/>
              <a:ext cx="9352234" cy="15609466"/>
            </a:xfrm>
            <a:custGeom>
              <a:avLst/>
              <a:gdLst/>
              <a:ahLst/>
              <a:cxnLst/>
              <a:rect r="r" b="b" t="t" l="l"/>
              <a:pathLst>
                <a:path h="15609466" w="9352234">
                  <a:moveTo>
                    <a:pt x="0" y="0"/>
                  </a:moveTo>
                  <a:lnTo>
                    <a:pt x="9352234" y="0"/>
                  </a:lnTo>
                  <a:lnTo>
                    <a:pt x="9352234" y="15609466"/>
                  </a:lnTo>
                  <a:lnTo>
                    <a:pt x="0" y="15609466"/>
                  </a:lnTo>
                  <a:lnTo>
                    <a:pt x="0" y="0"/>
                  </a:lnTo>
                  <a:close/>
                </a:path>
              </a:pathLst>
            </a:custGeom>
            <a:blipFill>
              <a:blip r:embed="rId4">
                <a:alphaModFix amt="79000"/>
              </a:blip>
              <a:stretch>
                <a:fillRect l="0" t="0" r="-66906" b="0"/>
              </a:stretch>
            </a:blipFill>
          </p:spPr>
        </p:sp>
      </p:grpSp>
      <p:sp>
        <p:nvSpPr>
          <p:cNvPr name="Freeform 6" id="6"/>
          <p:cNvSpPr/>
          <p:nvPr/>
        </p:nvSpPr>
        <p:spPr>
          <a:xfrm flipH="false" flipV="false" rot="1360869">
            <a:off x="-3152024" y="2982385"/>
            <a:ext cx="22830832" cy="6378969"/>
          </a:xfrm>
          <a:custGeom>
            <a:avLst/>
            <a:gdLst/>
            <a:ahLst/>
            <a:cxnLst/>
            <a:rect r="r" b="b" t="t" l="l"/>
            <a:pathLst>
              <a:path h="6378969" w="22830832">
                <a:moveTo>
                  <a:pt x="0" y="0"/>
                </a:moveTo>
                <a:lnTo>
                  <a:pt x="22830832" y="0"/>
                </a:lnTo>
                <a:lnTo>
                  <a:pt x="22830832" y="6378969"/>
                </a:lnTo>
                <a:lnTo>
                  <a:pt x="0" y="6378969"/>
                </a:lnTo>
                <a:lnTo>
                  <a:pt x="0" y="0"/>
                </a:lnTo>
                <a:close/>
              </a:path>
            </a:pathLst>
          </a:custGeom>
          <a:blipFill>
            <a:blip r:embed="rId5">
              <a:alphaModFix amt="84000"/>
              <a:extLst>
                <a:ext uri="{96DAC541-7B7A-43D3-8B79-37D633B846F1}">
                  <asvg:svgBlip xmlns:asvg="http://schemas.microsoft.com/office/drawing/2016/SVG/main" r:embed="rId6"/>
                </a:ext>
              </a:extLst>
            </a:blip>
            <a:stretch>
              <a:fillRect l="0" t="0" r="-29491" b="-274138"/>
            </a:stretch>
          </a:blipFill>
        </p:spPr>
      </p:sp>
      <p:grpSp>
        <p:nvGrpSpPr>
          <p:cNvPr name="Group 7" id="7"/>
          <p:cNvGrpSpPr/>
          <p:nvPr/>
        </p:nvGrpSpPr>
        <p:grpSpPr>
          <a:xfrm rot="1418514">
            <a:off x="16062744" y="1711794"/>
            <a:ext cx="88735" cy="88735"/>
            <a:chOff x="0" y="0"/>
            <a:chExt cx="118313" cy="118313"/>
          </a:xfrm>
        </p:grpSpPr>
        <p:sp>
          <p:nvSpPr>
            <p:cNvPr name="Freeform 8" id="8"/>
            <p:cNvSpPr/>
            <p:nvPr/>
          </p:nvSpPr>
          <p:spPr>
            <a:xfrm flipH="false" flipV="false" rot="0">
              <a:off x="0" y="0"/>
              <a:ext cx="118313" cy="118313"/>
            </a:xfrm>
            <a:custGeom>
              <a:avLst/>
              <a:gdLst/>
              <a:ahLst/>
              <a:cxnLst/>
              <a:rect r="r" b="b" t="t" l="l"/>
              <a:pathLst>
                <a:path h="118313" w="118313">
                  <a:moveTo>
                    <a:pt x="0" y="0"/>
                  </a:moveTo>
                  <a:lnTo>
                    <a:pt x="118313" y="0"/>
                  </a:lnTo>
                  <a:lnTo>
                    <a:pt x="118313" y="118313"/>
                  </a:lnTo>
                  <a:lnTo>
                    <a:pt x="0" y="118313"/>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grpSp>
          <p:nvGrpSpPr>
            <p:cNvPr name="Group 9" id="9"/>
            <p:cNvGrpSpPr/>
            <p:nvPr/>
          </p:nvGrpSpPr>
          <p:grpSpPr>
            <a:xfrm rot="0">
              <a:off x="28161" y="28161"/>
              <a:ext cx="61991" cy="61991"/>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11" id="11"/>
              <p:cNvSpPr txBox="true"/>
              <p:nvPr/>
            </p:nvSpPr>
            <p:spPr>
              <a:xfrm>
                <a:off x="76200" y="9525"/>
                <a:ext cx="660400" cy="727075"/>
              </a:xfrm>
              <a:prstGeom prst="rect">
                <a:avLst/>
              </a:prstGeom>
            </p:spPr>
            <p:txBody>
              <a:bodyPr anchor="ctr" rtlCol="false" tIns="50800" lIns="50800" bIns="50800" rIns="50800"/>
              <a:lstStyle/>
              <a:p>
                <a:pPr algn="ctr">
                  <a:lnSpc>
                    <a:spcPts val="3499"/>
                  </a:lnSpc>
                </a:pPr>
              </a:p>
            </p:txBody>
          </p:sp>
        </p:grpSp>
      </p:grpSp>
      <p:sp>
        <p:nvSpPr>
          <p:cNvPr name="Freeform 12" id="12"/>
          <p:cNvSpPr/>
          <p:nvPr/>
        </p:nvSpPr>
        <p:spPr>
          <a:xfrm flipH="false" flipV="false" rot="0">
            <a:off x="642163" y="397810"/>
            <a:ext cx="13596142" cy="9171216"/>
          </a:xfrm>
          <a:custGeom>
            <a:avLst/>
            <a:gdLst/>
            <a:ahLst/>
            <a:cxnLst/>
            <a:rect r="r" b="b" t="t" l="l"/>
            <a:pathLst>
              <a:path h="9171216" w="13596142">
                <a:moveTo>
                  <a:pt x="0" y="0"/>
                </a:moveTo>
                <a:lnTo>
                  <a:pt x="13596142" y="0"/>
                </a:lnTo>
                <a:lnTo>
                  <a:pt x="13596142" y="9171216"/>
                </a:lnTo>
                <a:lnTo>
                  <a:pt x="0" y="9171216"/>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grpSp>
        <p:nvGrpSpPr>
          <p:cNvPr name="Group 13" id="13"/>
          <p:cNvGrpSpPr/>
          <p:nvPr/>
        </p:nvGrpSpPr>
        <p:grpSpPr>
          <a:xfrm rot="0">
            <a:off x="5900189" y="-266261"/>
            <a:ext cx="1540045" cy="1874929"/>
            <a:chOff x="0" y="0"/>
            <a:chExt cx="2053394" cy="2499906"/>
          </a:xfrm>
        </p:grpSpPr>
        <p:sp>
          <p:nvSpPr>
            <p:cNvPr name="Freeform 14" id="14"/>
            <p:cNvSpPr/>
            <p:nvPr/>
          </p:nvSpPr>
          <p:spPr>
            <a:xfrm flipH="false" flipV="false" rot="0">
              <a:off x="1273856" y="2034616"/>
              <a:ext cx="390321" cy="390321"/>
            </a:xfrm>
            <a:custGeom>
              <a:avLst/>
              <a:gdLst/>
              <a:ahLst/>
              <a:cxnLst/>
              <a:rect r="r" b="b" t="t" l="l"/>
              <a:pathLst>
                <a:path h="390321" w="390321">
                  <a:moveTo>
                    <a:pt x="0" y="0"/>
                  </a:moveTo>
                  <a:lnTo>
                    <a:pt x="390321" y="0"/>
                  </a:lnTo>
                  <a:lnTo>
                    <a:pt x="390321" y="390321"/>
                  </a:lnTo>
                  <a:lnTo>
                    <a:pt x="0" y="39032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grpSp>
          <p:nvGrpSpPr>
            <p:cNvPr name="Group 15" id="15"/>
            <p:cNvGrpSpPr/>
            <p:nvPr/>
          </p:nvGrpSpPr>
          <p:grpSpPr>
            <a:xfrm rot="0">
              <a:off x="1366762" y="2127522"/>
              <a:ext cx="204510" cy="204510"/>
              <a:chOff x="0" y="0"/>
              <a:chExt cx="812800" cy="812800"/>
            </a:xfrm>
          </p:grpSpPr>
          <p:sp>
            <p:nvSpPr>
              <p:cNvPr name="Freeform 16" id="1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17" id="17"/>
              <p:cNvSpPr txBox="true"/>
              <p:nvPr/>
            </p:nvSpPr>
            <p:spPr>
              <a:xfrm>
                <a:off x="76200" y="9525"/>
                <a:ext cx="660400" cy="727075"/>
              </a:xfrm>
              <a:prstGeom prst="rect">
                <a:avLst/>
              </a:prstGeom>
            </p:spPr>
            <p:txBody>
              <a:bodyPr anchor="ctr" rtlCol="false" tIns="50800" lIns="50800" bIns="50800" rIns="50800"/>
              <a:lstStyle/>
              <a:p>
                <a:pPr algn="ctr">
                  <a:lnSpc>
                    <a:spcPts val="3499"/>
                  </a:lnSpc>
                </a:pPr>
              </a:p>
            </p:txBody>
          </p:sp>
        </p:grpSp>
        <p:sp>
          <p:nvSpPr>
            <p:cNvPr name="Freeform 18" id="18"/>
            <p:cNvSpPr/>
            <p:nvPr/>
          </p:nvSpPr>
          <p:spPr>
            <a:xfrm flipH="false" flipV="false" rot="-1364219">
              <a:off x="365287" y="171856"/>
              <a:ext cx="1322819" cy="2156195"/>
            </a:xfrm>
            <a:custGeom>
              <a:avLst/>
              <a:gdLst/>
              <a:ahLst/>
              <a:cxnLst/>
              <a:rect r="r" b="b" t="t" l="l"/>
              <a:pathLst>
                <a:path h="2156195" w="1322819">
                  <a:moveTo>
                    <a:pt x="0" y="0"/>
                  </a:moveTo>
                  <a:lnTo>
                    <a:pt x="1322819" y="0"/>
                  </a:lnTo>
                  <a:lnTo>
                    <a:pt x="1322819" y="2156194"/>
                  </a:lnTo>
                  <a:lnTo>
                    <a:pt x="0" y="2156194"/>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grpSp>
      <p:grpSp>
        <p:nvGrpSpPr>
          <p:cNvPr name="Group 19" id="19"/>
          <p:cNvGrpSpPr/>
          <p:nvPr/>
        </p:nvGrpSpPr>
        <p:grpSpPr>
          <a:xfrm rot="0">
            <a:off x="1159532" y="6423496"/>
            <a:ext cx="12356843" cy="1387158"/>
            <a:chOff x="0" y="0"/>
            <a:chExt cx="3254477" cy="365342"/>
          </a:xfrm>
        </p:grpSpPr>
        <p:sp>
          <p:nvSpPr>
            <p:cNvPr name="Freeform 20" id="20"/>
            <p:cNvSpPr/>
            <p:nvPr/>
          </p:nvSpPr>
          <p:spPr>
            <a:xfrm flipH="false" flipV="false" rot="0">
              <a:off x="0" y="0"/>
              <a:ext cx="3254477" cy="365342"/>
            </a:xfrm>
            <a:custGeom>
              <a:avLst/>
              <a:gdLst/>
              <a:ahLst/>
              <a:cxnLst/>
              <a:rect r="r" b="b" t="t" l="l"/>
              <a:pathLst>
                <a:path h="365342" w="3254477">
                  <a:moveTo>
                    <a:pt x="0" y="0"/>
                  </a:moveTo>
                  <a:lnTo>
                    <a:pt x="3254477" y="0"/>
                  </a:lnTo>
                  <a:lnTo>
                    <a:pt x="3254477" y="365342"/>
                  </a:lnTo>
                  <a:lnTo>
                    <a:pt x="0" y="365342"/>
                  </a:lnTo>
                  <a:close/>
                </a:path>
              </a:pathLst>
            </a:custGeom>
            <a:solidFill>
              <a:srgbClr val="B68C64"/>
            </a:solidFill>
          </p:spPr>
        </p:sp>
        <p:sp>
          <p:nvSpPr>
            <p:cNvPr name="TextBox 21" id="21"/>
            <p:cNvSpPr txBox="true"/>
            <p:nvPr/>
          </p:nvSpPr>
          <p:spPr>
            <a:xfrm>
              <a:off x="0" y="-76200"/>
              <a:ext cx="3254477" cy="441542"/>
            </a:xfrm>
            <a:prstGeom prst="rect">
              <a:avLst/>
            </a:prstGeom>
          </p:spPr>
          <p:txBody>
            <a:bodyPr anchor="ctr" rtlCol="false" tIns="50800" lIns="50800" bIns="50800" rIns="50800"/>
            <a:lstStyle/>
            <a:p>
              <a:pPr algn="ctr">
                <a:lnSpc>
                  <a:spcPts val="3779"/>
                </a:lnSpc>
              </a:pPr>
              <a:r>
                <a:rPr lang="en-US" b="true" sz="2699" i="true">
                  <a:solidFill>
                    <a:srgbClr val="000000"/>
                  </a:solidFill>
                  <a:latin typeface="AC Diary Girl Bold Italics"/>
                  <a:ea typeface="AC Diary Girl Bold Italics"/>
                  <a:cs typeface="AC Diary Girl Bold Italics"/>
                  <a:sym typeface="AC Diary Girl Bold Italics"/>
                </a:rPr>
                <a:t>"Data! Data! Data! I can't make bricks without clay!" — Sherlock Holmes</a:t>
              </a:r>
            </a:p>
          </p:txBody>
        </p:sp>
      </p:grpSp>
      <p:sp>
        <p:nvSpPr>
          <p:cNvPr name="TextBox 22" id="22"/>
          <p:cNvSpPr txBox="true"/>
          <p:nvPr/>
        </p:nvSpPr>
        <p:spPr>
          <a:xfrm rot="0">
            <a:off x="1028700" y="3468171"/>
            <a:ext cx="12672411" cy="2703699"/>
          </a:xfrm>
          <a:prstGeom prst="rect">
            <a:avLst/>
          </a:prstGeom>
        </p:spPr>
        <p:txBody>
          <a:bodyPr anchor="t" rtlCol="false" tIns="0" lIns="0" bIns="0" rIns="0">
            <a:spAutoFit/>
          </a:bodyPr>
          <a:lstStyle/>
          <a:p>
            <a:pPr algn="l">
              <a:lnSpc>
                <a:spcPts val="4277"/>
              </a:lnSpc>
              <a:spcBef>
                <a:spcPct val="0"/>
              </a:spcBef>
            </a:pPr>
            <a:r>
              <a:rPr lang="en-US" sz="3055" spc="97">
                <a:solidFill>
                  <a:srgbClr val="000000"/>
                </a:solidFill>
                <a:latin typeface="AC Diary Girl"/>
                <a:ea typeface="AC Diary Girl"/>
                <a:cs typeface="AC Diary Girl"/>
                <a:sym typeface="AC Diary Girl"/>
              </a:rPr>
              <a:t>Chain of </a:t>
            </a:r>
            <a:r>
              <a:rPr lang="en-US" sz="3055" spc="97">
                <a:solidFill>
                  <a:srgbClr val="000000"/>
                </a:solidFill>
                <a:latin typeface="AC Diary Girl"/>
                <a:ea typeface="AC Diary Girl"/>
                <a:cs typeface="AC Diary Girl"/>
                <a:sym typeface="AC Diary Girl"/>
              </a:rPr>
              <a:t>Thought is a prompt engineering pattern that instructs an AI to break down complex reasoning into explicit, step-by-step logical deductions—just as Sherlock Holmes methodically solves mysteries.</a:t>
            </a:r>
          </a:p>
          <a:p>
            <a:pPr algn="l">
              <a:lnSpc>
                <a:spcPts val="4277"/>
              </a:lnSpc>
              <a:spcBef>
                <a:spcPct val="0"/>
              </a:spcBef>
            </a:pPr>
          </a:p>
        </p:txBody>
      </p:sp>
      <p:sp>
        <p:nvSpPr>
          <p:cNvPr name="TextBox 23" id="23"/>
          <p:cNvSpPr txBox="true"/>
          <p:nvPr/>
        </p:nvSpPr>
        <p:spPr>
          <a:xfrm rot="0">
            <a:off x="1159532" y="1780119"/>
            <a:ext cx="12736609" cy="2388680"/>
          </a:xfrm>
          <a:prstGeom prst="rect">
            <a:avLst/>
          </a:prstGeom>
        </p:spPr>
        <p:txBody>
          <a:bodyPr anchor="t" rtlCol="false" tIns="0" lIns="0" bIns="0" rIns="0">
            <a:spAutoFit/>
          </a:bodyPr>
          <a:lstStyle/>
          <a:p>
            <a:pPr algn="l">
              <a:lnSpc>
                <a:spcPts val="9663"/>
              </a:lnSpc>
            </a:pPr>
            <a:r>
              <a:rPr lang="en-US" sz="6902" spc="220">
                <a:solidFill>
                  <a:srgbClr val="000000"/>
                </a:solidFill>
                <a:latin typeface="Pagkaki"/>
                <a:ea typeface="Pagkaki"/>
                <a:cs typeface="Pagkaki"/>
                <a:sym typeface="Pagkaki"/>
              </a:rPr>
              <a:t>What is Chain of Thought (COT)?</a:t>
            </a:r>
          </a:p>
          <a:p>
            <a:pPr algn="l">
              <a:lnSpc>
                <a:spcPts val="9663"/>
              </a:lnSpc>
              <a:spcBef>
                <a:spcPct val="0"/>
              </a:spcBef>
            </a:pP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grpSp>
        <p:nvGrpSpPr>
          <p:cNvPr name="Group 2" id="2"/>
          <p:cNvGrpSpPr/>
          <p:nvPr/>
        </p:nvGrpSpPr>
        <p:grpSpPr>
          <a:xfrm rot="0">
            <a:off x="-984198" y="-1705694"/>
            <a:ext cx="20256397" cy="13698388"/>
            <a:chOff x="0" y="0"/>
            <a:chExt cx="27008529" cy="18264518"/>
          </a:xfrm>
        </p:grpSpPr>
        <p:sp>
          <p:nvSpPr>
            <p:cNvPr name="Freeform 3" id="3"/>
            <p:cNvSpPr/>
            <p:nvPr/>
          </p:nvSpPr>
          <p:spPr>
            <a:xfrm flipH="false" flipV="false" rot="0">
              <a:off x="0" y="0"/>
              <a:ext cx="27008529" cy="18264518"/>
            </a:xfrm>
            <a:custGeom>
              <a:avLst/>
              <a:gdLst/>
              <a:ahLst/>
              <a:cxnLst/>
              <a:rect r="r" b="b" t="t" l="l"/>
              <a:pathLst>
                <a:path h="18264518" w="27008529">
                  <a:moveTo>
                    <a:pt x="0" y="0"/>
                  </a:moveTo>
                  <a:lnTo>
                    <a:pt x="27008529" y="0"/>
                  </a:lnTo>
                  <a:lnTo>
                    <a:pt x="27008529" y="18264518"/>
                  </a:lnTo>
                  <a:lnTo>
                    <a:pt x="0" y="182645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0387301" y="868290"/>
              <a:ext cx="15609466" cy="15609466"/>
            </a:xfrm>
            <a:custGeom>
              <a:avLst/>
              <a:gdLst/>
              <a:ahLst/>
              <a:cxnLst/>
              <a:rect r="r" b="b" t="t" l="l"/>
              <a:pathLst>
                <a:path h="15609466" w="15609466">
                  <a:moveTo>
                    <a:pt x="0" y="0"/>
                  </a:moveTo>
                  <a:lnTo>
                    <a:pt x="15609467" y="0"/>
                  </a:lnTo>
                  <a:lnTo>
                    <a:pt x="15609467" y="15609466"/>
                  </a:lnTo>
                  <a:lnTo>
                    <a:pt x="0" y="15609466"/>
                  </a:lnTo>
                  <a:lnTo>
                    <a:pt x="0" y="0"/>
                  </a:lnTo>
                  <a:close/>
                </a:path>
              </a:pathLst>
            </a:custGeom>
            <a:blipFill>
              <a:blip r:embed="rId4">
                <a:alphaModFix amt="79000"/>
              </a:blip>
              <a:stretch>
                <a:fillRect l="0" t="0" r="0" b="0"/>
              </a:stretch>
            </a:blipFill>
          </p:spPr>
        </p:sp>
        <p:sp>
          <p:nvSpPr>
            <p:cNvPr name="Freeform 5" id="5"/>
            <p:cNvSpPr/>
            <p:nvPr/>
          </p:nvSpPr>
          <p:spPr>
            <a:xfrm flipH="false" flipV="false" rot="0">
              <a:off x="1035067" y="868290"/>
              <a:ext cx="9352234" cy="15609466"/>
            </a:xfrm>
            <a:custGeom>
              <a:avLst/>
              <a:gdLst/>
              <a:ahLst/>
              <a:cxnLst/>
              <a:rect r="r" b="b" t="t" l="l"/>
              <a:pathLst>
                <a:path h="15609466" w="9352234">
                  <a:moveTo>
                    <a:pt x="0" y="0"/>
                  </a:moveTo>
                  <a:lnTo>
                    <a:pt x="9352234" y="0"/>
                  </a:lnTo>
                  <a:lnTo>
                    <a:pt x="9352234" y="15609466"/>
                  </a:lnTo>
                  <a:lnTo>
                    <a:pt x="0" y="15609466"/>
                  </a:lnTo>
                  <a:lnTo>
                    <a:pt x="0" y="0"/>
                  </a:lnTo>
                  <a:close/>
                </a:path>
              </a:pathLst>
            </a:custGeom>
            <a:blipFill>
              <a:blip r:embed="rId4">
                <a:alphaModFix amt="79000"/>
              </a:blip>
              <a:stretch>
                <a:fillRect l="0" t="0" r="-66906" b="0"/>
              </a:stretch>
            </a:blipFill>
          </p:spPr>
        </p:sp>
      </p:grpSp>
      <p:grpSp>
        <p:nvGrpSpPr>
          <p:cNvPr name="Group 6" id="6"/>
          <p:cNvGrpSpPr/>
          <p:nvPr/>
        </p:nvGrpSpPr>
        <p:grpSpPr>
          <a:xfrm rot="1418514">
            <a:off x="16826542" y="1863301"/>
            <a:ext cx="96589" cy="96589"/>
            <a:chOff x="0" y="0"/>
            <a:chExt cx="128785" cy="128785"/>
          </a:xfrm>
        </p:grpSpPr>
        <p:sp>
          <p:nvSpPr>
            <p:cNvPr name="Freeform 7" id="7"/>
            <p:cNvSpPr/>
            <p:nvPr/>
          </p:nvSpPr>
          <p:spPr>
            <a:xfrm flipH="false" flipV="false" rot="0">
              <a:off x="0" y="0"/>
              <a:ext cx="128785" cy="128785"/>
            </a:xfrm>
            <a:custGeom>
              <a:avLst/>
              <a:gdLst/>
              <a:ahLst/>
              <a:cxnLst/>
              <a:rect r="r" b="b" t="t" l="l"/>
              <a:pathLst>
                <a:path h="128785" w="128785">
                  <a:moveTo>
                    <a:pt x="0" y="0"/>
                  </a:moveTo>
                  <a:lnTo>
                    <a:pt x="128785" y="0"/>
                  </a:lnTo>
                  <a:lnTo>
                    <a:pt x="128785" y="128785"/>
                  </a:lnTo>
                  <a:lnTo>
                    <a:pt x="0" y="12878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8" id="8"/>
            <p:cNvGrpSpPr/>
            <p:nvPr/>
          </p:nvGrpSpPr>
          <p:grpSpPr>
            <a:xfrm rot="0">
              <a:off x="30654" y="30654"/>
              <a:ext cx="67477" cy="67477"/>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10" id="10"/>
              <p:cNvSpPr txBox="true"/>
              <p:nvPr/>
            </p:nvSpPr>
            <p:spPr>
              <a:xfrm>
                <a:off x="76200" y="9525"/>
                <a:ext cx="660400" cy="727075"/>
              </a:xfrm>
              <a:prstGeom prst="rect">
                <a:avLst/>
              </a:prstGeom>
            </p:spPr>
            <p:txBody>
              <a:bodyPr anchor="ctr" rtlCol="false" tIns="50800" lIns="50800" bIns="50800" rIns="50800"/>
              <a:lstStyle/>
              <a:p>
                <a:pPr algn="ctr">
                  <a:lnSpc>
                    <a:spcPts val="3499"/>
                  </a:lnSpc>
                </a:pPr>
              </a:p>
            </p:txBody>
          </p:sp>
        </p:grpSp>
      </p:grpSp>
      <p:sp>
        <p:nvSpPr>
          <p:cNvPr name="Freeform 11" id="11"/>
          <p:cNvSpPr/>
          <p:nvPr/>
        </p:nvSpPr>
        <p:spPr>
          <a:xfrm flipH="false" flipV="false" rot="-123809">
            <a:off x="3273921" y="355478"/>
            <a:ext cx="14409764" cy="10699250"/>
          </a:xfrm>
          <a:custGeom>
            <a:avLst/>
            <a:gdLst/>
            <a:ahLst/>
            <a:cxnLst/>
            <a:rect r="r" b="b" t="t" l="l"/>
            <a:pathLst>
              <a:path h="10699250" w="14409764">
                <a:moveTo>
                  <a:pt x="0" y="0"/>
                </a:moveTo>
                <a:lnTo>
                  <a:pt x="14409764" y="0"/>
                </a:lnTo>
                <a:lnTo>
                  <a:pt x="14409764" y="10699250"/>
                </a:lnTo>
                <a:lnTo>
                  <a:pt x="0" y="1069925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2" id="12"/>
          <p:cNvSpPr/>
          <p:nvPr/>
        </p:nvSpPr>
        <p:spPr>
          <a:xfrm flipH="false" flipV="false" rot="-542195">
            <a:off x="1311723" y="229081"/>
            <a:ext cx="8464065" cy="12069968"/>
          </a:xfrm>
          <a:custGeom>
            <a:avLst/>
            <a:gdLst/>
            <a:ahLst/>
            <a:cxnLst/>
            <a:rect r="r" b="b" t="t" l="l"/>
            <a:pathLst>
              <a:path h="12069968" w="8464065">
                <a:moveTo>
                  <a:pt x="0" y="0"/>
                </a:moveTo>
                <a:lnTo>
                  <a:pt x="8464065" y="0"/>
                </a:lnTo>
                <a:lnTo>
                  <a:pt x="8464065" y="12069968"/>
                </a:lnTo>
                <a:lnTo>
                  <a:pt x="0" y="12069968"/>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grpSp>
        <p:nvGrpSpPr>
          <p:cNvPr name="Group 13" id="13"/>
          <p:cNvGrpSpPr/>
          <p:nvPr/>
        </p:nvGrpSpPr>
        <p:grpSpPr>
          <a:xfrm rot="-606211">
            <a:off x="1526215" y="3812891"/>
            <a:ext cx="7370182" cy="4655148"/>
            <a:chOff x="0" y="0"/>
            <a:chExt cx="2255168" cy="1424407"/>
          </a:xfrm>
        </p:grpSpPr>
        <p:sp>
          <p:nvSpPr>
            <p:cNvPr name="Freeform 14" id="14"/>
            <p:cNvSpPr/>
            <p:nvPr/>
          </p:nvSpPr>
          <p:spPr>
            <a:xfrm flipH="false" flipV="false" rot="0">
              <a:off x="0" y="0"/>
              <a:ext cx="2255168" cy="1424407"/>
            </a:xfrm>
            <a:custGeom>
              <a:avLst/>
              <a:gdLst/>
              <a:ahLst/>
              <a:cxnLst/>
              <a:rect r="r" b="b" t="t" l="l"/>
              <a:pathLst>
                <a:path h="1424407" w="2255168">
                  <a:moveTo>
                    <a:pt x="53572" y="0"/>
                  </a:moveTo>
                  <a:lnTo>
                    <a:pt x="2201595" y="0"/>
                  </a:lnTo>
                  <a:cubicBezTo>
                    <a:pt x="2215804" y="0"/>
                    <a:pt x="2229430" y="5644"/>
                    <a:pt x="2239477" y="15691"/>
                  </a:cubicBezTo>
                  <a:cubicBezTo>
                    <a:pt x="2249523" y="25738"/>
                    <a:pt x="2255168" y="39364"/>
                    <a:pt x="2255168" y="53572"/>
                  </a:cubicBezTo>
                  <a:lnTo>
                    <a:pt x="2255168" y="1370835"/>
                  </a:lnTo>
                  <a:cubicBezTo>
                    <a:pt x="2255168" y="1385043"/>
                    <a:pt x="2249523" y="1398669"/>
                    <a:pt x="2239477" y="1408716"/>
                  </a:cubicBezTo>
                  <a:cubicBezTo>
                    <a:pt x="2229430" y="1418763"/>
                    <a:pt x="2215804" y="1424407"/>
                    <a:pt x="2201595" y="1424407"/>
                  </a:cubicBezTo>
                  <a:lnTo>
                    <a:pt x="53572" y="1424407"/>
                  </a:lnTo>
                  <a:cubicBezTo>
                    <a:pt x="39364" y="1424407"/>
                    <a:pt x="25738" y="1418763"/>
                    <a:pt x="15691" y="1408716"/>
                  </a:cubicBezTo>
                  <a:cubicBezTo>
                    <a:pt x="5644" y="1398669"/>
                    <a:pt x="0" y="1385043"/>
                    <a:pt x="0" y="1370835"/>
                  </a:cubicBezTo>
                  <a:lnTo>
                    <a:pt x="0" y="53572"/>
                  </a:lnTo>
                  <a:cubicBezTo>
                    <a:pt x="0" y="39364"/>
                    <a:pt x="5644" y="25738"/>
                    <a:pt x="15691" y="15691"/>
                  </a:cubicBezTo>
                  <a:cubicBezTo>
                    <a:pt x="25738" y="5644"/>
                    <a:pt x="39364" y="0"/>
                    <a:pt x="53572" y="0"/>
                  </a:cubicBezTo>
                  <a:close/>
                </a:path>
              </a:pathLst>
            </a:custGeom>
            <a:solidFill>
              <a:srgbClr val="FDF9F0"/>
            </a:solidFill>
          </p:spPr>
        </p:sp>
        <p:sp>
          <p:nvSpPr>
            <p:cNvPr name="TextBox 15" id="15"/>
            <p:cNvSpPr txBox="true"/>
            <p:nvPr/>
          </p:nvSpPr>
          <p:spPr>
            <a:xfrm>
              <a:off x="0" y="-66675"/>
              <a:ext cx="2255168" cy="1491082"/>
            </a:xfrm>
            <a:prstGeom prst="rect">
              <a:avLst/>
            </a:prstGeom>
          </p:spPr>
          <p:txBody>
            <a:bodyPr anchor="ctr" rtlCol="false" tIns="50800" lIns="50800" bIns="50800" rIns="50800"/>
            <a:lstStyle/>
            <a:p>
              <a:pPr algn="ctr">
                <a:lnSpc>
                  <a:spcPts val="3499"/>
                </a:lnSpc>
              </a:pPr>
            </a:p>
          </p:txBody>
        </p:sp>
      </p:grpSp>
      <p:grpSp>
        <p:nvGrpSpPr>
          <p:cNvPr name="Group 16" id="16"/>
          <p:cNvGrpSpPr/>
          <p:nvPr/>
        </p:nvGrpSpPr>
        <p:grpSpPr>
          <a:xfrm rot="-606211">
            <a:off x="893521" y="1393409"/>
            <a:ext cx="7370182" cy="2109695"/>
            <a:chOff x="0" y="0"/>
            <a:chExt cx="2255168" cy="645536"/>
          </a:xfrm>
        </p:grpSpPr>
        <p:sp>
          <p:nvSpPr>
            <p:cNvPr name="Freeform 17" id="17"/>
            <p:cNvSpPr/>
            <p:nvPr/>
          </p:nvSpPr>
          <p:spPr>
            <a:xfrm flipH="false" flipV="false" rot="0">
              <a:off x="0" y="0"/>
              <a:ext cx="2255168" cy="645536"/>
            </a:xfrm>
            <a:custGeom>
              <a:avLst/>
              <a:gdLst/>
              <a:ahLst/>
              <a:cxnLst/>
              <a:rect r="r" b="b" t="t" l="l"/>
              <a:pathLst>
                <a:path h="645536" w="2255168">
                  <a:moveTo>
                    <a:pt x="53572" y="0"/>
                  </a:moveTo>
                  <a:lnTo>
                    <a:pt x="2201595" y="0"/>
                  </a:lnTo>
                  <a:cubicBezTo>
                    <a:pt x="2215804" y="0"/>
                    <a:pt x="2229430" y="5644"/>
                    <a:pt x="2239477" y="15691"/>
                  </a:cubicBezTo>
                  <a:cubicBezTo>
                    <a:pt x="2249523" y="25738"/>
                    <a:pt x="2255168" y="39364"/>
                    <a:pt x="2255168" y="53572"/>
                  </a:cubicBezTo>
                  <a:lnTo>
                    <a:pt x="2255168" y="591963"/>
                  </a:lnTo>
                  <a:cubicBezTo>
                    <a:pt x="2255168" y="606172"/>
                    <a:pt x="2249523" y="619798"/>
                    <a:pt x="2239477" y="629845"/>
                  </a:cubicBezTo>
                  <a:cubicBezTo>
                    <a:pt x="2229430" y="639891"/>
                    <a:pt x="2215804" y="645536"/>
                    <a:pt x="2201595" y="645536"/>
                  </a:cubicBezTo>
                  <a:lnTo>
                    <a:pt x="53572" y="645536"/>
                  </a:lnTo>
                  <a:cubicBezTo>
                    <a:pt x="39364" y="645536"/>
                    <a:pt x="25738" y="639891"/>
                    <a:pt x="15691" y="629845"/>
                  </a:cubicBezTo>
                  <a:cubicBezTo>
                    <a:pt x="5644" y="619798"/>
                    <a:pt x="0" y="606172"/>
                    <a:pt x="0" y="591963"/>
                  </a:cubicBezTo>
                  <a:lnTo>
                    <a:pt x="0" y="53572"/>
                  </a:lnTo>
                  <a:cubicBezTo>
                    <a:pt x="0" y="39364"/>
                    <a:pt x="5644" y="25738"/>
                    <a:pt x="15691" y="15691"/>
                  </a:cubicBezTo>
                  <a:cubicBezTo>
                    <a:pt x="25738" y="5644"/>
                    <a:pt x="39364" y="0"/>
                    <a:pt x="53572" y="0"/>
                  </a:cubicBezTo>
                  <a:close/>
                </a:path>
              </a:pathLst>
            </a:custGeom>
            <a:solidFill>
              <a:srgbClr val="FDF9F0"/>
            </a:solidFill>
          </p:spPr>
        </p:sp>
        <p:sp>
          <p:nvSpPr>
            <p:cNvPr name="TextBox 18" id="18"/>
            <p:cNvSpPr txBox="true"/>
            <p:nvPr/>
          </p:nvSpPr>
          <p:spPr>
            <a:xfrm>
              <a:off x="0" y="-66675"/>
              <a:ext cx="2255168" cy="712211"/>
            </a:xfrm>
            <a:prstGeom prst="rect">
              <a:avLst/>
            </a:prstGeom>
          </p:spPr>
          <p:txBody>
            <a:bodyPr anchor="ctr" rtlCol="false" tIns="50800" lIns="50800" bIns="50800" rIns="50800"/>
            <a:lstStyle/>
            <a:p>
              <a:pPr algn="ctr">
                <a:lnSpc>
                  <a:spcPts val="3499"/>
                </a:lnSpc>
              </a:pPr>
            </a:p>
          </p:txBody>
        </p:sp>
      </p:grpSp>
      <p:sp>
        <p:nvSpPr>
          <p:cNvPr name="TextBox 19" id="19"/>
          <p:cNvSpPr txBox="true"/>
          <p:nvPr/>
        </p:nvSpPr>
        <p:spPr>
          <a:xfrm rot="-641311">
            <a:off x="1910283" y="4090881"/>
            <a:ext cx="6583539" cy="4230673"/>
          </a:xfrm>
          <a:prstGeom prst="rect">
            <a:avLst/>
          </a:prstGeom>
        </p:spPr>
        <p:txBody>
          <a:bodyPr anchor="t" rtlCol="false" tIns="0" lIns="0" bIns="0" rIns="0">
            <a:spAutoFit/>
          </a:bodyPr>
          <a:lstStyle/>
          <a:p>
            <a:pPr algn="l" marL="576102" indent="-288051" lvl="1">
              <a:lnSpc>
                <a:spcPts val="3735"/>
              </a:lnSpc>
              <a:buFont typeface="Arial"/>
              <a:buChar char="•"/>
            </a:pPr>
            <a:r>
              <a:rPr lang="en-US" sz="2668">
                <a:solidFill>
                  <a:srgbClr val="000000"/>
                </a:solidFill>
                <a:latin typeface="AC Diary Girl"/>
                <a:ea typeface="AC Diary Girl"/>
                <a:cs typeface="AC Diary Girl"/>
                <a:sym typeface="AC Diary Girl"/>
              </a:rPr>
              <a:t>Jumps directly to conclusions without showing work</a:t>
            </a:r>
          </a:p>
          <a:p>
            <a:pPr algn="l" marL="576102" indent="-288051" lvl="1">
              <a:lnSpc>
                <a:spcPts val="3735"/>
              </a:lnSpc>
              <a:buFont typeface="Arial"/>
              <a:buChar char="•"/>
            </a:pPr>
            <a:r>
              <a:rPr lang="en-US" sz="2668">
                <a:solidFill>
                  <a:srgbClr val="000000"/>
                </a:solidFill>
                <a:latin typeface="AC Diary Girl"/>
                <a:ea typeface="AC Diary Girl"/>
                <a:cs typeface="AC Diary Girl"/>
                <a:sym typeface="AC Diary Girl"/>
              </a:rPr>
              <a:t>Often skips critical intermediate steps</a:t>
            </a:r>
          </a:p>
          <a:p>
            <a:pPr algn="l" marL="576102" indent="-288051" lvl="1">
              <a:lnSpc>
                <a:spcPts val="3735"/>
              </a:lnSpc>
              <a:buFont typeface="Arial"/>
              <a:buChar char="•"/>
            </a:pPr>
            <a:r>
              <a:rPr lang="en-US" sz="2668">
                <a:solidFill>
                  <a:srgbClr val="000000"/>
                </a:solidFill>
                <a:latin typeface="AC Diary Girl"/>
                <a:ea typeface="AC Diary Girl"/>
                <a:cs typeface="AC Diary Girl"/>
                <a:sym typeface="AC Diary Girl"/>
              </a:rPr>
              <a:t>Can miss nuance or make reasoning errors</a:t>
            </a:r>
          </a:p>
          <a:p>
            <a:pPr algn="l" marL="576102" indent="-288051" lvl="1">
              <a:lnSpc>
                <a:spcPts val="3735"/>
              </a:lnSpc>
              <a:buFont typeface="Arial"/>
              <a:buChar char="•"/>
            </a:pPr>
            <a:r>
              <a:rPr lang="en-US" sz="2668">
                <a:solidFill>
                  <a:srgbClr val="000000"/>
                </a:solidFill>
                <a:latin typeface="AC Diary Girl"/>
                <a:ea typeface="AC Diary Girl"/>
                <a:cs typeface="AC Diary Girl"/>
                <a:sym typeface="AC Diary Girl"/>
              </a:rPr>
              <a:t>Provides little insight into "how" an answer was reached</a:t>
            </a:r>
          </a:p>
          <a:p>
            <a:pPr algn="l">
              <a:lnSpc>
                <a:spcPts val="3735"/>
              </a:lnSpc>
              <a:spcBef>
                <a:spcPct val="0"/>
              </a:spcBef>
            </a:pPr>
          </a:p>
        </p:txBody>
      </p:sp>
      <p:sp>
        <p:nvSpPr>
          <p:cNvPr name="TextBox 20" id="20"/>
          <p:cNvSpPr txBox="true"/>
          <p:nvPr/>
        </p:nvSpPr>
        <p:spPr>
          <a:xfrm rot="-597629">
            <a:off x="596908" y="1709292"/>
            <a:ext cx="8188952" cy="2610689"/>
          </a:xfrm>
          <a:prstGeom prst="rect">
            <a:avLst/>
          </a:prstGeom>
        </p:spPr>
        <p:txBody>
          <a:bodyPr anchor="t" rtlCol="false" tIns="0" lIns="0" bIns="0" rIns="0">
            <a:spAutoFit/>
          </a:bodyPr>
          <a:lstStyle/>
          <a:p>
            <a:pPr algn="ctr">
              <a:lnSpc>
                <a:spcPts val="6800"/>
              </a:lnSpc>
            </a:pPr>
            <a:r>
              <a:rPr lang="en-US" sz="6477">
                <a:solidFill>
                  <a:srgbClr val="000000"/>
                </a:solidFill>
                <a:latin typeface="Pagkaki"/>
                <a:ea typeface="Pagkaki"/>
                <a:cs typeface="Pagkaki"/>
                <a:sym typeface="Pagkaki"/>
              </a:rPr>
              <a:t>Stan</a:t>
            </a:r>
            <a:r>
              <a:rPr lang="en-US" sz="6477">
                <a:solidFill>
                  <a:srgbClr val="000000"/>
                </a:solidFill>
                <a:latin typeface="Pagkaki"/>
                <a:ea typeface="Pagkaki"/>
                <a:cs typeface="Pagkaki"/>
                <a:sym typeface="Pagkaki"/>
              </a:rPr>
              <a:t>dard Prompt (Watson's Approach)</a:t>
            </a:r>
          </a:p>
          <a:p>
            <a:pPr algn="ctr">
              <a:lnSpc>
                <a:spcPts val="6800"/>
              </a:lnSpc>
            </a:pPr>
          </a:p>
        </p:txBody>
      </p:sp>
      <p:sp>
        <p:nvSpPr>
          <p:cNvPr name="TextBox 21" id="21"/>
          <p:cNvSpPr txBox="true"/>
          <p:nvPr/>
        </p:nvSpPr>
        <p:spPr>
          <a:xfrm rot="-141605">
            <a:off x="10750228" y="3021547"/>
            <a:ext cx="6396471" cy="4124960"/>
          </a:xfrm>
          <a:prstGeom prst="rect">
            <a:avLst/>
          </a:prstGeom>
        </p:spPr>
        <p:txBody>
          <a:bodyPr anchor="t" rtlCol="false" tIns="0" lIns="0" bIns="0" rIns="0">
            <a:spAutoFit/>
          </a:bodyPr>
          <a:lstStyle/>
          <a:p>
            <a:pPr algn="l" marL="561341" indent="-280670" lvl="1">
              <a:lnSpc>
                <a:spcPts val="3640"/>
              </a:lnSpc>
              <a:buFont typeface="Arial"/>
              <a:buChar char="•"/>
            </a:pPr>
            <a:r>
              <a:rPr lang="en-US" sz="2600">
                <a:solidFill>
                  <a:srgbClr val="000000"/>
                </a:solidFill>
                <a:latin typeface="AC Diary Girl"/>
                <a:ea typeface="AC Diary Girl"/>
                <a:cs typeface="AC Diary Girl"/>
                <a:sym typeface="AC Diary Girl"/>
              </a:rPr>
              <a:t>Breaks problems into logical steps</a:t>
            </a:r>
          </a:p>
          <a:p>
            <a:pPr algn="l" marL="561341" indent="-280670" lvl="1">
              <a:lnSpc>
                <a:spcPts val="3640"/>
              </a:lnSpc>
              <a:buFont typeface="Arial"/>
              <a:buChar char="•"/>
            </a:pPr>
            <a:r>
              <a:rPr lang="en-US" sz="2600">
                <a:solidFill>
                  <a:srgbClr val="000000"/>
                </a:solidFill>
                <a:latin typeface="AC Diary Girl"/>
                <a:ea typeface="AC Diary Girl"/>
                <a:cs typeface="AC Diary Girl"/>
                <a:sym typeface="AC Diary Girl"/>
              </a:rPr>
              <a:t>Makes reasoning explicit and transparent</a:t>
            </a:r>
          </a:p>
          <a:p>
            <a:pPr algn="l" marL="561341" indent="-280670" lvl="1">
              <a:lnSpc>
                <a:spcPts val="3640"/>
              </a:lnSpc>
              <a:buFont typeface="Arial"/>
              <a:buChar char="•"/>
            </a:pPr>
            <a:r>
              <a:rPr lang="en-US" sz="2600">
                <a:solidFill>
                  <a:srgbClr val="000000"/>
                </a:solidFill>
                <a:latin typeface="AC Diary Girl"/>
                <a:ea typeface="AC Diary Girl"/>
                <a:cs typeface="AC Diary Girl"/>
                <a:sym typeface="AC Diary Girl"/>
              </a:rPr>
              <a:t>Reduces error rates by 20-30% on complex tasks</a:t>
            </a:r>
          </a:p>
          <a:p>
            <a:pPr algn="l" marL="561341" indent="-280670" lvl="1">
              <a:lnSpc>
                <a:spcPts val="3640"/>
              </a:lnSpc>
              <a:buFont typeface="Arial"/>
              <a:buChar char="•"/>
            </a:pPr>
            <a:r>
              <a:rPr lang="en-US" sz="2600">
                <a:solidFill>
                  <a:srgbClr val="000000"/>
                </a:solidFill>
                <a:latin typeface="AC Diary Girl"/>
                <a:ea typeface="AC Diary Girl"/>
                <a:cs typeface="AC Diary Girl"/>
                <a:sym typeface="AC Diary Girl"/>
              </a:rPr>
              <a:t>Shows "the science of deduction" behind each answer</a:t>
            </a:r>
          </a:p>
          <a:p>
            <a:pPr algn="l">
              <a:lnSpc>
                <a:spcPts val="3640"/>
              </a:lnSpc>
              <a:spcBef>
                <a:spcPct val="0"/>
              </a:spcBef>
            </a:pPr>
          </a:p>
          <a:p>
            <a:pPr algn="l">
              <a:lnSpc>
                <a:spcPts val="3640"/>
              </a:lnSpc>
              <a:spcBef>
                <a:spcPct val="0"/>
              </a:spcBef>
            </a:pPr>
          </a:p>
        </p:txBody>
      </p:sp>
      <p:sp>
        <p:nvSpPr>
          <p:cNvPr name="TextBox 22" id="22"/>
          <p:cNvSpPr txBox="true"/>
          <p:nvPr/>
        </p:nvSpPr>
        <p:spPr>
          <a:xfrm rot="-105351">
            <a:off x="10380778" y="1254068"/>
            <a:ext cx="6825085" cy="1609476"/>
          </a:xfrm>
          <a:prstGeom prst="rect">
            <a:avLst/>
          </a:prstGeom>
        </p:spPr>
        <p:txBody>
          <a:bodyPr anchor="t" rtlCol="false" tIns="0" lIns="0" bIns="0" rIns="0">
            <a:spAutoFit/>
          </a:bodyPr>
          <a:lstStyle/>
          <a:p>
            <a:pPr algn="ctr">
              <a:lnSpc>
                <a:spcPts val="6286"/>
              </a:lnSpc>
            </a:pPr>
            <a:r>
              <a:rPr lang="en-US" sz="5986">
                <a:solidFill>
                  <a:srgbClr val="000000"/>
                </a:solidFill>
                <a:latin typeface="Pagkaki"/>
                <a:ea typeface="Pagkaki"/>
                <a:cs typeface="Pagkaki"/>
                <a:sym typeface="Pagkaki"/>
              </a:rPr>
              <a:t>COT Prompt (Holmes's Approach)</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CBC2AB"/>
        </a:solidFill>
      </p:bgPr>
    </p:bg>
    <p:spTree>
      <p:nvGrpSpPr>
        <p:cNvPr id="1" name=""/>
        <p:cNvGrpSpPr/>
        <p:nvPr/>
      </p:nvGrpSpPr>
      <p:grpSpPr>
        <a:xfrm>
          <a:off x="0" y="0"/>
          <a:ext cx="0" cy="0"/>
          <a:chOff x="0" y="0"/>
          <a:chExt cx="0" cy="0"/>
        </a:xfrm>
      </p:grpSpPr>
      <p:grpSp>
        <p:nvGrpSpPr>
          <p:cNvPr name="Group 2" id="2"/>
          <p:cNvGrpSpPr/>
          <p:nvPr/>
        </p:nvGrpSpPr>
        <p:grpSpPr>
          <a:xfrm rot="0">
            <a:off x="-984198" y="-1705694"/>
            <a:ext cx="20256397" cy="13698388"/>
            <a:chOff x="0" y="0"/>
            <a:chExt cx="27008529" cy="18264518"/>
          </a:xfrm>
        </p:grpSpPr>
        <p:sp>
          <p:nvSpPr>
            <p:cNvPr name="Freeform 3" id="3"/>
            <p:cNvSpPr/>
            <p:nvPr/>
          </p:nvSpPr>
          <p:spPr>
            <a:xfrm flipH="false" flipV="false" rot="0">
              <a:off x="0" y="0"/>
              <a:ext cx="27008529" cy="18264518"/>
            </a:xfrm>
            <a:custGeom>
              <a:avLst/>
              <a:gdLst/>
              <a:ahLst/>
              <a:cxnLst/>
              <a:rect r="r" b="b" t="t" l="l"/>
              <a:pathLst>
                <a:path h="18264518" w="27008529">
                  <a:moveTo>
                    <a:pt x="0" y="0"/>
                  </a:moveTo>
                  <a:lnTo>
                    <a:pt x="27008529" y="0"/>
                  </a:lnTo>
                  <a:lnTo>
                    <a:pt x="27008529" y="18264518"/>
                  </a:lnTo>
                  <a:lnTo>
                    <a:pt x="0" y="182645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0387301" y="868290"/>
              <a:ext cx="15609466" cy="15609466"/>
            </a:xfrm>
            <a:custGeom>
              <a:avLst/>
              <a:gdLst/>
              <a:ahLst/>
              <a:cxnLst/>
              <a:rect r="r" b="b" t="t" l="l"/>
              <a:pathLst>
                <a:path h="15609466" w="15609466">
                  <a:moveTo>
                    <a:pt x="0" y="0"/>
                  </a:moveTo>
                  <a:lnTo>
                    <a:pt x="15609467" y="0"/>
                  </a:lnTo>
                  <a:lnTo>
                    <a:pt x="15609467" y="15609466"/>
                  </a:lnTo>
                  <a:lnTo>
                    <a:pt x="0" y="15609466"/>
                  </a:lnTo>
                  <a:lnTo>
                    <a:pt x="0" y="0"/>
                  </a:lnTo>
                  <a:close/>
                </a:path>
              </a:pathLst>
            </a:custGeom>
            <a:blipFill>
              <a:blip r:embed="rId4">
                <a:alphaModFix amt="79000"/>
              </a:blip>
              <a:stretch>
                <a:fillRect l="0" t="0" r="0" b="0"/>
              </a:stretch>
            </a:blipFill>
          </p:spPr>
        </p:sp>
        <p:sp>
          <p:nvSpPr>
            <p:cNvPr name="Freeform 5" id="5"/>
            <p:cNvSpPr/>
            <p:nvPr/>
          </p:nvSpPr>
          <p:spPr>
            <a:xfrm flipH="false" flipV="false" rot="0">
              <a:off x="1035067" y="868290"/>
              <a:ext cx="9352234" cy="15609466"/>
            </a:xfrm>
            <a:custGeom>
              <a:avLst/>
              <a:gdLst/>
              <a:ahLst/>
              <a:cxnLst/>
              <a:rect r="r" b="b" t="t" l="l"/>
              <a:pathLst>
                <a:path h="15609466" w="9352234">
                  <a:moveTo>
                    <a:pt x="0" y="0"/>
                  </a:moveTo>
                  <a:lnTo>
                    <a:pt x="9352234" y="0"/>
                  </a:lnTo>
                  <a:lnTo>
                    <a:pt x="9352234" y="15609466"/>
                  </a:lnTo>
                  <a:lnTo>
                    <a:pt x="0" y="15609466"/>
                  </a:lnTo>
                  <a:lnTo>
                    <a:pt x="0" y="0"/>
                  </a:lnTo>
                  <a:close/>
                </a:path>
              </a:pathLst>
            </a:custGeom>
            <a:blipFill>
              <a:blip r:embed="rId4">
                <a:alphaModFix amt="79000"/>
              </a:blip>
              <a:stretch>
                <a:fillRect l="0" t="0" r="-66906" b="0"/>
              </a:stretch>
            </a:blipFill>
          </p:spPr>
        </p:sp>
      </p:grpSp>
      <p:sp>
        <p:nvSpPr>
          <p:cNvPr name="Freeform 6" id="6"/>
          <p:cNvSpPr/>
          <p:nvPr/>
        </p:nvSpPr>
        <p:spPr>
          <a:xfrm flipH="false" flipV="false" rot="-418552">
            <a:off x="6872584" y="-4740965"/>
            <a:ext cx="22830832" cy="6378969"/>
          </a:xfrm>
          <a:custGeom>
            <a:avLst/>
            <a:gdLst/>
            <a:ahLst/>
            <a:cxnLst/>
            <a:rect r="r" b="b" t="t" l="l"/>
            <a:pathLst>
              <a:path h="6378969" w="22830832">
                <a:moveTo>
                  <a:pt x="0" y="0"/>
                </a:moveTo>
                <a:lnTo>
                  <a:pt x="22830832" y="0"/>
                </a:lnTo>
                <a:lnTo>
                  <a:pt x="22830832" y="6378969"/>
                </a:lnTo>
                <a:lnTo>
                  <a:pt x="0" y="6378969"/>
                </a:lnTo>
                <a:lnTo>
                  <a:pt x="0" y="0"/>
                </a:lnTo>
                <a:close/>
              </a:path>
            </a:pathLst>
          </a:custGeom>
          <a:blipFill>
            <a:blip r:embed="rId5">
              <a:alphaModFix amt="84000"/>
              <a:extLst>
                <a:ext uri="{96DAC541-7B7A-43D3-8B79-37D633B846F1}">
                  <asvg:svgBlip xmlns:asvg="http://schemas.microsoft.com/office/drawing/2016/SVG/main" r:embed="rId6"/>
                </a:ext>
              </a:extLst>
            </a:blip>
            <a:stretch>
              <a:fillRect l="0" t="0" r="-29491" b="-274138"/>
            </a:stretch>
          </a:blipFill>
        </p:spPr>
      </p:sp>
      <p:grpSp>
        <p:nvGrpSpPr>
          <p:cNvPr name="Group 7" id="7"/>
          <p:cNvGrpSpPr/>
          <p:nvPr/>
        </p:nvGrpSpPr>
        <p:grpSpPr>
          <a:xfrm rot="0">
            <a:off x="196436" y="376724"/>
            <a:ext cx="17820559" cy="11922039"/>
            <a:chOff x="0" y="0"/>
            <a:chExt cx="4693481" cy="3139961"/>
          </a:xfrm>
        </p:grpSpPr>
        <p:sp>
          <p:nvSpPr>
            <p:cNvPr name="Freeform 8" id="8"/>
            <p:cNvSpPr/>
            <p:nvPr/>
          </p:nvSpPr>
          <p:spPr>
            <a:xfrm flipH="false" flipV="false" rot="0">
              <a:off x="0" y="0"/>
              <a:ext cx="4693481" cy="3139961"/>
            </a:xfrm>
            <a:custGeom>
              <a:avLst/>
              <a:gdLst/>
              <a:ahLst/>
              <a:cxnLst/>
              <a:rect r="r" b="b" t="t" l="l"/>
              <a:pathLst>
                <a:path h="3139961" w="4693481">
                  <a:moveTo>
                    <a:pt x="0" y="0"/>
                  </a:moveTo>
                  <a:lnTo>
                    <a:pt x="4693481" y="0"/>
                  </a:lnTo>
                  <a:lnTo>
                    <a:pt x="4693481" y="3139961"/>
                  </a:lnTo>
                  <a:lnTo>
                    <a:pt x="0" y="3139961"/>
                  </a:lnTo>
                  <a:close/>
                </a:path>
              </a:pathLst>
            </a:custGeom>
            <a:solidFill>
              <a:srgbClr val="CBC2AB"/>
            </a:solidFill>
          </p:spPr>
        </p:sp>
        <p:sp>
          <p:nvSpPr>
            <p:cNvPr name="TextBox 9" id="9"/>
            <p:cNvSpPr txBox="true"/>
            <p:nvPr/>
          </p:nvSpPr>
          <p:spPr>
            <a:xfrm>
              <a:off x="0" y="-66675"/>
              <a:ext cx="4693481" cy="3206636"/>
            </a:xfrm>
            <a:prstGeom prst="rect">
              <a:avLst/>
            </a:prstGeom>
          </p:spPr>
          <p:txBody>
            <a:bodyPr anchor="ctr" rtlCol="false" tIns="50800" lIns="50800" bIns="50800" rIns="50800"/>
            <a:lstStyle/>
            <a:p>
              <a:pPr algn="ctr">
                <a:lnSpc>
                  <a:spcPts val="3499"/>
                </a:lnSpc>
              </a:pPr>
            </a:p>
          </p:txBody>
        </p:sp>
      </p:grpSp>
      <p:grpSp>
        <p:nvGrpSpPr>
          <p:cNvPr name="Group 10" id="10"/>
          <p:cNvGrpSpPr/>
          <p:nvPr/>
        </p:nvGrpSpPr>
        <p:grpSpPr>
          <a:xfrm rot="0">
            <a:off x="585991" y="1282136"/>
            <a:ext cx="17116018" cy="1652001"/>
            <a:chOff x="0" y="0"/>
            <a:chExt cx="4507923" cy="435095"/>
          </a:xfrm>
        </p:grpSpPr>
        <p:sp>
          <p:nvSpPr>
            <p:cNvPr name="Freeform 11" id="11"/>
            <p:cNvSpPr/>
            <p:nvPr/>
          </p:nvSpPr>
          <p:spPr>
            <a:xfrm flipH="false" flipV="false" rot="0">
              <a:off x="0" y="0"/>
              <a:ext cx="4507923" cy="435095"/>
            </a:xfrm>
            <a:custGeom>
              <a:avLst/>
              <a:gdLst/>
              <a:ahLst/>
              <a:cxnLst/>
              <a:rect r="r" b="b" t="t" l="l"/>
              <a:pathLst>
                <a:path h="435095" w="4507923">
                  <a:moveTo>
                    <a:pt x="0" y="0"/>
                  </a:moveTo>
                  <a:lnTo>
                    <a:pt x="4507923" y="0"/>
                  </a:lnTo>
                  <a:lnTo>
                    <a:pt x="4507923" y="435095"/>
                  </a:lnTo>
                  <a:lnTo>
                    <a:pt x="0" y="435095"/>
                  </a:lnTo>
                  <a:close/>
                </a:path>
              </a:pathLst>
            </a:custGeom>
            <a:solidFill>
              <a:srgbClr val="FDF9F0"/>
            </a:solidFill>
          </p:spPr>
        </p:sp>
        <p:sp>
          <p:nvSpPr>
            <p:cNvPr name="TextBox 12" id="12"/>
            <p:cNvSpPr txBox="true"/>
            <p:nvPr/>
          </p:nvSpPr>
          <p:spPr>
            <a:xfrm>
              <a:off x="0" y="-66675"/>
              <a:ext cx="4507923" cy="501770"/>
            </a:xfrm>
            <a:prstGeom prst="rect">
              <a:avLst/>
            </a:prstGeom>
          </p:spPr>
          <p:txBody>
            <a:bodyPr anchor="ctr" rtlCol="false" tIns="50800" lIns="50800" bIns="50800" rIns="50800"/>
            <a:lstStyle/>
            <a:p>
              <a:pPr algn="ctr">
                <a:lnSpc>
                  <a:spcPts val="3499"/>
                </a:lnSpc>
              </a:pPr>
            </a:p>
          </p:txBody>
        </p:sp>
      </p:grpSp>
      <p:sp>
        <p:nvSpPr>
          <p:cNvPr name="TextBox 13" id="13"/>
          <p:cNvSpPr txBox="true"/>
          <p:nvPr/>
        </p:nvSpPr>
        <p:spPr>
          <a:xfrm rot="0">
            <a:off x="1028700" y="1415127"/>
            <a:ext cx="16418010" cy="1243144"/>
          </a:xfrm>
          <a:prstGeom prst="rect">
            <a:avLst/>
          </a:prstGeom>
        </p:spPr>
        <p:txBody>
          <a:bodyPr anchor="t" rtlCol="false" tIns="0" lIns="0" bIns="0" rIns="0">
            <a:spAutoFit/>
          </a:bodyPr>
          <a:lstStyle/>
          <a:p>
            <a:pPr algn="ctr">
              <a:lnSpc>
                <a:spcPts val="10149"/>
              </a:lnSpc>
              <a:spcBef>
                <a:spcPct val="0"/>
              </a:spcBef>
            </a:pPr>
            <a:r>
              <a:rPr lang="en-US" sz="7249">
                <a:solidFill>
                  <a:srgbClr val="000000"/>
                </a:solidFill>
                <a:latin typeface="Pagkaki"/>
                <a:ea typeface="Pagkaki"/>
                <a:cs typeface="Pagkaki"/>
                <a:sym typeface="Pagkaki"/>
              </a:rPr>
              <a:t>Elementary </a:t>
            </a:r>
            <a:r>
              <a:rPr lang="en-US" sz="7249">
                <a:solidFill>
                  <a:srgbClr val="000000"/>
                </a:solidFill>
                <a:latin typeface="Pagkaki"/>
                <a:ea typeface="Pagkaki"/>
                <a:cs typeface="Pagkaki"/>
                <a:sym typeface="Pagkaki"/>
              </a:rPr>
              <a:t>COT Principles, My Dear Watson</a:t>
            </a:r>
          </a:p>
        </p:txBody>
      </p:sp>
      <p:grpSp>
        <p:nvGrpSpPr>
          <p:cNvPr name="Group 14" id="14"/>
          <p:cNvGrpSpPr/>
          <p:nvPr/>
        </p:nvGrpSpPr>
        <p:grpSpPr>
          <a:xfrm rot="0">
            <a:off x="585991" y="3248462"/>
            <a:ext cx="17116018" cy="2786792"/>
            <a:chOff x="0" y="0"/>
            <a:chExt cx="4507923" cy="733970"/>
          </a:xfrm>
        </p:grpSpPr>
        <p:sp>
          <p:nvSpPr>
            <p:cNvPr name="Freeform 15" id="15"/>
            <p:cNvSpPr/>
            <p:nvPr/>
          </p:nvSpPr>
          <p:spPr>
            <a:xfrm flipH="false" flipV="false" rot="0">
              <a:off x="0" y="0"/>
              <a:ext cx="4507923" cy="733970"/>
            </a:xfrm>
            <a:custGeom>
              <a:avLst/>
              <a:gdLst/>
              <a:ahLst/>
              <a:cxnLst/>
              <a:rect r="r" b="b" t="t" l="l"/>
              <a:pathLst>
                <a:path h="733970" w="4507923">
                  <a:moveTo>
                    <a:pt x="0" y="0"/>
                  </a:moveTo>
                  <a:lnTo>
                    <a:pt x="4507923" y="0"/>
                  </a:lnTo>
                  <a:lnTo>
                    <a:pt x="4507923" y="733970"/>
                  </a:lnTo>
                  <a:lnTo>
                    <a:pt x="0" y="733970"/>
                  </a:lnTo>
                  <a:close/>
                </a:path>
              </a:pathLst>
            </a:custGeom>
            <a:solidFill>
              <a:srgbClr val="FDF9F0"/>
            </a:solidFill>
          </p:spPr>
        </p:sp>
        <p:sp>
          <p:nvSpPr>
            <p:cNvPr name="TextBox 16" id="16"/>
            <p:cNvSpPr txBox="true"/>
            <p:nvPr/>
          </p:nvSpPr>
          <p:spPr>
            <a:xfrm>
              <a:off x="0" y="-66675"/>
              <a:ext cx="4507923" cy="800645"/>
            </a:xfrm>
            <a:prstGeom prst="rect">
              <a:avLst/>
            </a:prstGeom>
          </p:spPr>
          <p:txBody>
            <a:bodyPr anchor="ctr" rtlCol="false" tIns="50800" lIns="50800" bIns="50800" rIns="50800"/>
            <a:lstStyle/>
            <a:p>
              <a:pPr algn="ctr">
                <a:lnSpc>
                  <a:spcPts val="3499"/>
                </a:lnSpc>
              </a:pPr>
            </a:p>
          </p:txBody>
        </p:sp>
      </p:grpSp>
      <p:sp>
        <p:nvSpPr>
          <p:cNvPr name="TextBox 17" id="17"/>
          <p:cNvSpPr txBox="true"/>
          <p:nvPr/>
        </p:nvSpPr>
        <p:spPr>
          <a:xfrm rot="0">
            <a:off x="716608" y="3632791"/>
            <a:ext cx="4575084" cy="1580343"/>
          </a:xfrm>
          <a:prstGeom prst="rect">
            <a:avLst/>
          </a:prstGeom>
        </p:spPr>
        <p:txBody>
          <a:bodyPr anchor="t" rtlCol="false" tIns="0" lIns="0" bIns="0" rIns="0">
            <a:spAutoFit/>
          </a:bodyPr>
          <a:lstStyle/>
          <a:p>
            <a:pPr algn="ctr">
              <a:lnSpc>
                <a:spcPts val="6344"/>
              </a:lnSpc>
            </a:pPr>
            <a:r>
              <a:rPr lang="en-US" sz="4531">
                <a:solidFill>
                  <a:srgbClr val="000000"/>
                </a:solidFill>
                <a:latin typeface="Pagkaki"/>
                <a:ea typeface="Pagkaki"/>
                <a:cs typeface="Pagkaki"/>
                <a:sym typeface="Pagkaki"/>
              </a:rPr>
              <a:t>1</a:t>
            </a:r>
          </a:p>
          <a:p>
            <a:pPr algn="l">
              <a:lnSpc>
                <a:spcPts val="6344"/>
              </a:lnSpc>
              <a:spcBef>
                <a:spcPct val="0"/>
              </a:spcBef>
            </a:pPr>
            <a:r>
              <a:rPr lang="en-US" sz="4531">
                <a:solidFill>
                  <a:srgbClr val="000000"/>
                </a:solidFill>
                <a:latin typeface="Pagkaki"/>
                <a:ea typeface="Pagkaki"/>
                <a:cs typeface="Pagkaki"/>
                <a:sym typeface="Pagkaki"/>
              </a:rPr>
              <a:t>Observation </a:t>
            </a:r>
            <a:r>
              <a:rPr lang="en-US" sz="4531">
                <a:solidFill>
                  <a:srgbClr val="000000"/>
                </a:solidFill>
                <a:latin typeface="Pagkaki"/>
                <a:ea typeface="Pagkaki"/>
                <a:cs typeface="Pagkaki"/>
                <a:sym typeface="Pagkaki"/>
              </a:rPr>
              <a:t>Phase</a:t>
            </a:r>
          </a:p>
        </p:txBody>
      </p:sp>
      <p:sp>
        <p:nvSpPr>
          <p:cNvPr name="TextBox 18" id="18"/>
          <p:cNvSpPr txBox="true"/>
          <p:nvPr/>
        </p:nvSpPr>
        <p:spPr>
          <a:xfrm rot="0">
            <a:off x="5291692" y="3324662"/>
            <a:ext cx="11631741" cy="1047751"/>
          </a:xfrm>
          <a:prstGeom prst="rect">
            <a:avLst/>
          </a:prstGeom>
        </p:spPr>
        <p:txBody>
          <a:bodyPr anchor="t" rtlCol="false" tIns="0" lIns="0" bIns="0" rIns="0">
            <a:spAutoFit/>
          </a:bodyPr>
          <a:lstStyle/>
          <a:p>
            <a:pPr algn="l">
              <a:lnSpc>
                <a:spcPts val="4199"/>
              </a:lnSpc>
              <a:spcBef>
                <a:spcPct val="0"/>
              </a:spcBef>
            </a:pPr>
            <a:r>
              <a:rPr lang="en-US" sz="2999">
                <a:solidFill>
                  <a:srgbClr val="000000"/>
                </a:solidFill>
                <a:latin typeface="AC Diary Girl"/>
                <a:ea typeface="AC Diary Girl"/>
                <a:cs typeface="AC Diary Girl"/>
                <a:sym typeface="AC Diary Girl"/>
              </a:rPr>
              <a:t>Lik</a:t>
            </a:r>
            <a:r>
              <a:rPr lang="en-US" sz="2999">
                <a:solidFill>
                  <a:srgbClr val="000000"/>
                </a:solidFill>
                <a:latin typeface="AC Diary Girl"/>
                <a:ea typeface="AC Diary Girl"/>
                <a:cs typeface="AC Diary Girl"/>
                <a:sym typeface="AC Diary Girl"/>
              </a:rPr>
              <a:t>e Holmes carefully examining a crime scene, COT begins by identifying all relevant information.</a:t>
            </a:r>
          </a:p>
        </p:txBody>
      </p:sp>
      <p:grpSp>
        <p:nvGrpSpPr>
          <p:cNvPr name="Group 19" id="19"/>
          <p:cNvGrpSpPr/>
          <p:nvPr/>
        </p:nvGrpSpPr>
        <p:grpSpPr>
          <a:xfrm rot="0">
            <a:off x="5291692" y="4465936"/>
            <a:ext cx="12155018" cy="1263864"/>
            <a:chOff x="0" y="0"/>
            <a:chExt cx="16206691" cy="1685152"/>
          </a:xfrm>
        </p:grpSpPr>
        <p:grpSp>
          <p:nvGrpSpPr>
            <p:cNvPr name="Group 20" id="20"/>
            <p:cNvGrpSpPr/>
            <p:nvPr/>
          </p:nvGrpSpPr>
          <p:grpSpPr>
            <a:xfrm rot="0">
              <a:off x="0" y="0"/>
              <a:ext cx="16206691" cy="1685152"/>
              <a:chOff x="0" y="0"/>
              <a:chExt cx="3551450" cy="369275"/>
            </a:xfrm>
          </p:grpSpPr>
          <p:sp>
            <p:nvSpPr>
              <p:cNvPr name="Freeform 21" id="21"/>
              <p:cNvSpPr/>
              <p:nvPr/>
            </p:nvSpPr>
            <p:spPr>
              <a:xfrm flipH="false" flipV="false" rot="0">
                <a:off x="0" y="0"/>
                <a:ext cx="3551450" cy="369275"/>
              </a:xfrm>
              <a:custGeom>
                <a:avLst/>
                <a:gdLst/>
                <a:ahLst/>
                <a:cxnLst/>
                <a:rect r="r" b="b" t="t" l="l"/>
                <a:pathLst>
                  <a:path h="369275" w="3551450">
                    <a:moveTo>
                      <a:pt x="0" y="0"/>
                    </a:moveTo>
                    <a:lnTo>
                      <a:pt x="3551450" y="0"/>
                    </a:lnTo>
                    <a:lnTo>
                      <a:pt x="3551450" y="369275"/>
                    </a:lnTo>
                    <a:lnTo>
                      <a:pt x="0" y="369275"/>
                    </a:lnTo>
                    <a:close/>
                  </a:path>
                </a:pathLst>
              </a:custGeom>
              <a:solidFill>
                <a:srgbClr val="4D2B1D"/>
              </a:solidFill>
              <a:ln w="38100" cap="sq">
                <a:solidFill>
                  <a:srgbClr val="000000"/>
                </a:solidFill>
                <a:prstDash val="lgDash"/>
                <a:miter/>
              </a:ln>
            </p:spPr>
          </p:sp>
          <p:sp>
            <p:nvSpPr>
              <p:cNvPr name="TextBox 22" id="22"/>
              <p:cNvSpPr txBox="true"/>
              <p:nvPr/>
            </p:nvSpPr>
            <p:spPr>
              <a:xfrm>
                <a:off x="0" y="-66675"/>
                <a:ext cx="3551450" cy="435950"/>
              </a:xfrm>
              <a:prstGeom prst="rect">
                <a:avLst/>
              </a:prstGeom>
            </p:spPr>
            <p:txBody>
              <a:bodyPr anchor="ctr" rtlCol="false" tIns="50800" lIns="50800" bIns="50800" rIns="50800"/>
              <a:lstStyle/>
              <a:p>
                <a:pPr algn="ctr">
                  <a:lnSpc>
                    <a:spcPts val="3499"/>
                  </a:lnSpc>
                </a:pPr>
              </a:p>
            </p:txBody>
          </p:sp>
        </p:grpSp>
        <p:sp>
          <p:nvSpPr>
            <p:cNvPr name="TextBox 23" id="23"/>
            <p:cNvSpPr txBox="true"/>
            <p:nvPr/>
          </p:nvSpPr>
          <p:spPr>
            <a:xfrm rot="0">
              <a:off x="477852" y="200898"/>
              <a:ext cx="13655053" cy="1254618"/>
            </a:xfrm>
            <a:prstGeom prst="rect">
              <a:avLst/>
            </a:prstGeom>
          </p:spPr>
          <p:txBody>
            <a:bodyPr anchor="t" rtlCol="false" tIns="0" lIns="0" bIns="0" rIns="0">
              <a:spAutoFit/>
            </a:bodyPr>
            <a:lstStyle/>
            <a:p>
              <a:pPr algn="just">
                <a:lnSpc>
                  <a:spcPts val="3785"/>
                </a:lnSpc>
                <a:spcBef>
                  <a:spcPct val="0"/>
                </a:spcBef>
              </a:pPr>
              <a:r>
                <a:rPr lang="en-US" sz="2704">
                  <a:solidFill>
                    <a:srgbClr val="FAF1DE"/>
                  </a:solidFill>
                  <a:latin typeface="AC Diary Girl"/>
                  <a:ea typeface="AC Diary Girl"/>
                  <a:cs typeface="AC Diary Girl"/>
                  <a:sym typeface="AC Diary Girl"/>
                </a:rPr>
                <a:t>COT</a:t>
              </a:r>
              <a:r>
                <a:rPr lang="en-US" sz="2704">
                  <a:solidFill>
                    <a:srgbClr val="FAF1DE"/>
                  </a:solidFill>
                  <a:latin typeface="AC Diary Girl"/>
                  <a:ea typeface="AC Diary Girl"/>
                  <a:cs typeface="AC Diary Girl"/>
                  <a:sym typeface="AC Diary Girl"/>
                </a:rPr>
                <a:t> Prompt Starter: "First, let's identify all the relevant information in this problem."</a:t>
              </a:r>
            </a:p>
          </p:txBody>
        </p:sp>
      </p:grpSp>
      <p:grpSp>
        <p:nvGrpSpPr>
          <p:cNvPr name="Group 24" id="24"/>
          <p:cNvGrpSpPr/>
          <p:nvPr/>
        </p:nvGrpSpPr>
        <p:grpSpPr>
          <a:xfrm rot="0">
            <a:off x="585991" y="6282904"/>
            <a:ext cx="17116018" cy="2820124"/>
            <a:chOff x="0" y="0"/>
            <a:chExt cx="4507923" cy="742749"/>
          </a:xfrm>
        </p:grpSpPr>
        <p:sp>
          <p:nvSpPr>
            <p:cNvPr name="Freeform 25" id="25"/>
            <p:cNvSpPr/>
            <p:nvPr/>
          </p:nvSpPr>
          <p:spPr>
            <a:xfrm flipH="false" flipV="false" rot="0">
              <a:off x="0" y="0"/>
              <a:ext cx="4507923" cy="742749"/>
            </a:xfrm>
            <a:custGeom>
              <a:avLst/>
              <a:gdLst/>
              <a:ahLst/>
              <a:cxnLst/>
              <a:rect r="r" b="b" t="t" l="l"/>
              <a:pathLst>
                <a:path h="742749" w="4507923">
                  <a:moveTo>
                    <a:pt x="0" y="0"/>
                  </a:moveTo>
                  <a:lnTo>
                    <a:pt x="4507923" y="0"/>
                  </a:lnTo>
                  <a:lnTo>
                    <a:pt x="4507923" y="742749"/>
                  </a:lnTo>
                  <a:lnTo>
                    <a:pt x="0" y="742749"/>
                  </a:lnTo>
                  <a:close/>
                </a:path>
              </a:pathLst>
            </a:custGeom>
            <a:solidFill>
              <a:srgbClr val="FDF9F0"/>
            </a:solidFill>
          </p:spPr>
        </p:sp>
        <p:sp>
          <p:nvSpPr>
            <p:cNvPr name="TextBox 26" id="26"/>
            <p:cNvSpPr txBox="true"/>
            <p:nvPr/>
          </p:nvSpPr>
          <p:spPr>
            <a:xfrm>
              <a:off x="0" y="-66675"/>
              <a:ext cx="4507923" cy="809424"/>
            </a:xfrm>
            <a:prstGeom prst="rect">
              <a:avLst/>
            </a:prstGeom>
          </p:spPr>
          <p:txBody>
            <a:bodyPr anchor="ctr" rtlCol="false" tIns="50800" lIns="50800" bIns="50800" rIns="50800"/>
            <a:lstStyle/>
            <a:p>
              <a:pPr algn="ctr">
                <a:lnSpc>
                  <a:spcPts val="3499"/>
                </a:lnSpc>
              </a:pPr>
            </a:p>
          </p:txBody>
        </p:sp>
      </p:grpSp>
      <p:grpSp>
        <p:nvGrpSpPr>
          <p:cNvPr name="Group 27" id="27"/>
          <p:cNvGrpSpPr/>
          <p:nvPr/>
        </p:nvGrpSpPr>
        <p:grpSpPr>
          <a:xfrm rot="0">
            <a:off x="5291692" y="7692966"/>
            <a:ext cx="12155018" cy="1263864"/>
            <a:chOff x="0" y="0"/>
            <a:chExt cx="16206691" cy="1685152"/>
          </a:xfrm>
        </p:grpSpPr>
        <p:grpSp>
          <p:nvGrpSpPr>
            <p:cNvPr name="Group 28" id="28"/>
            <p:cNvGrpSpPr/>
            <p:nvPr/>
          </p:nvGrpSpPr>
          <p:grpSpPr>
            <a:xfrm rot="0">
              <a:off x="0" y="0"/>
              <a:ext cx="16206691" cy="1685152"/>
              <a:chOff x="0" y="0"/>
              <a:chExt cx="3551450" cy="369275"/>
            </a:xfrm>
          </p:grpSpPr>
          <p:sp>
            <p:nvSpPr>
              <p:cNvPr name="Freeform 29" id="29"/>
              <p:cNvSpPr/>
              <p:nvPr/>
            </p:nvSpPr>
            <p:spPr>
              <a:xfrm flipH="false" flipV="false" rot="0">
                <a:off x="0" y="0"/>
                <a:ext cx="3551450" cy="369275"/>
              </a:xfrm>
              <a:custGeom>
                <a:avLst/>
                <a:gdLst/>
                <a:ahLst/>
                <a:cxnLst/>
                <a:rect r="r" b="b" t="t" l="l"/>
                <a:pathLst>
                  <a:path h="369275" w="3551450">
                    <a:moveTo>
                      <a:pt x="0" y="0"/>
                    </a:moveTo>
                    <a:lnTo>
                      <a:pt x="3551450" y="0"/>
                    </a:lnTo>
                    <a:lnTo>
                      <a:pt x="3551450" y="369275"/>
                    </a:lnTo>
                    <a:lnTo>
                      <a:pt x="0" y="369275"/>
                    </a:lnTo>
                    <a:close/>
                  </a:path>
                </a:pathLst>
              </a:custGeom>
              <a:solidFill>
                <a:srgbClr val="4D2B1D"/>
              </a:solidFill>
              <a:ln w="38100" cap="sq">
                <a:solidFill>
                  <a:srgbClr val="000000"/>
                </a:solidFill>
                <a:prstDash val="lgDash"/>
                <a:miter/>
              </a:ln>
            </p:spPr>
          </p:sp>
          <p:sp>
            <p:nvSpPr>
              <p:cNvPr name="TextBox 30" id="30"/>
              <p:cNvSpPr txBox="true"/>
              <p:nvPr/>
            </p:nvSpPr>
            <p:spPr>
              <a:xfrm>
                <a:off x="0" y="-66675"/>
                <a:ext cx="3551450" cy="435950"/>
              </a:xfrm>
              <a:prstGeom prst="rect">
                <a:avLst/>
              </a:prstGeom>
            </p:spPr>
            <p:txBody>
              <a:bodyPr anchor="ctr" rtlCol="false" tIns="50800" lIns="50800" bIns="50800" rIns="50800"/>
              <a:lstStyle/>
              <a:p>
                <a:pPr algn="ctr">
                  <a:lnSpc>
                    <a:spcPts val="3499"/>
                  </a:lnSpc>
                </a:pPr>
              </a:p>
            </p:txBody>
          </p:sp>
        </p:grpSp>
        <p:sp>
          <p:nvSpPr>
            <p:cNvPr name="TextBox 31" id="31"/>
            <p:cNvSpPr txBox="true"/>
            <p:nvPr/>
          </p:nvSpPr>
          <p:spPr>
            <a:xfrm rot="0">
              <a:off x="477852" y="200898"/>
              <a:ext cx="13655053" cy="1254618"/>
            </a:xfrm>
            <a:prstGeom prst="rect">
              <a:avLst/>
            </a:prstGeom>
          </p:spPr>
          <p:txBody>
            <a:bodyPr anchor="t" rtlCol="false" tIns="0" lIns="0" bIns="0" rIns="0">
              <a:spAutoFit/>
            </a:bodyPr>
            <a:lstStyle/>
            <a:p>
              <a:pPr algn="just">
                <a:lnSpc>
                  <a:spcPts val="3785"/>
                </a:lnSpc>
                <a:spcBef>
                  <a:spcPct val="0"/>
                </a:spcBef>
              </a:pPr>
              <a:r>
                <a:rPr lang="en-US" sz="2704">
                  <a:solidFill>
                    <a:srgbClr val="FAF1DE"/>
                  </a:solidFill>
                  <a:latin typeface="AC Diary Girl"/>
                  <a:ea typeface="AC Diary Girl"/>
                  <a:cs typeface="AC Diary Girl"/>
                  <a:sym typeface="AC Diary Girl"/>
                </a:rPr>
                <a:t>COT</a:t>
              </a:r>
              <a:r>
                <a:rPr lang="en-US" sz="2704">
                  <a:solidFill>
                    <a:srgbClr val="FAF1DE"/>
                  </a:solidFill>
                  <a:latin typeface="AC Diary Girl"/>
                  <a:ea typeface="AC Diary Girl"/>
                  <a:cs typeface="AC Diary Girl"/>
                  <a:sym typeface="AC Diary Girl"/>
                </a:rPr>
                <a:t> Transition: "Now, let's work through this logically, one step at a time."</a:t>
              </a:r>
            </a:p>
          </p:txBody>
        </p:sp>
      </p:grpSp>
      <p:sp>
        <p:nvSpPr>
          <p:cNvPr name="TextBox 32" id="32"/>
          <p:cNvSpPr txBox="true"/>
          <p:nvPr/>
        </p:nvSpPr>
        <p:spPr>
          <a:xfrm rot="0">
            <a:off x="864522" y="6891837"/>
            <a:ext cx="4279255" cy="1526057"/>
          </a:xfrm>
          <a:prstGeom prst="rect">
            <a:avLst/>
          </a:prstGeom>
        </p:spPr>
        <p:txBody>
          <a:bodyPr anchor="t" rtlCol="false" tIns="0" lIns="0" bIns="0" rIns="0">
            <a:spAutoFit/>
          </a:bodyPr>
          <a:lstStyle/>
          <a:p>
            <a:pPr algn="ctr">
              <a:lnSpc>
                <a:spcPts val="6299"/>
              </a:lnSpc>
            </a:pPr>
            <a:r>
              <a:rPr lang="en-US" sz="4500">
                <a:solidFill>
                  <a:srgbClr val="000000"/>
                </a:solidFill>
                <a:latin typeface="Pagkaki"/>
                <a:ea typeface="Pagkaki"/>
                <a:cs typeface="Pagkaki"/>
                <a:sym typeface="Pagkaki"/>
              </a:rPr>
              <a:t>2</a:t>
            </a:r>
          </a:p>
          <a:p>
            <a:pPr algn="l">
              <a:lnSpc>
                <a:spcPts val="6073"/>
              </a:lnSpc>
              <a:spcBef>
                <a:spcPct val="0"/>
              </a:spcBef>
            </a:pPr>
            <a:r>
              <a:rPr lang="en-US" sz="4337">
                <a:solidFill>
                  <a:srgbClr val="000000"/>
                </a:solidFill>
                <a:latin typeface="Pagkaki"/>
                <a:ea typeface="Pagkaki"/>
                <a:cs typeface="Pagkaki"/>
                <a:sym typeface="Pagkaki"/>
              </a:rPr>
              <a:t>Deduction Sequence</a:t>
            </a:r>
          </a:p>
        </p:txBody>
      </p:sp>
      <p:sp>
        <p:nvSpPr>
          <p:cNvPr name="TextBox 33" id="33"/>
          <p:cNvSpPr txBox="true"/>
          <p:nvPr/>
        </p:nvSpPr>
        <p:spPr>
          <a:xfrm rot="0">
            <a:off x="5291692" y="6425779"/>
            <a:ext cx="12155018" cy="1047751"/>
          </a:xfrm>
          <a:prstGeom prst="rect">
            <a:avLst/>
          </a:prstGeom>
        </p:spPr>
        <p:txBody>
          <a:bodyPr anchor="t" rtlCol="false" tIns="0" lIns="0" bIns="0" rIns="0">
            <a:spAutoFit/>
          </a:bodyPr>
          <a:lstStyle/>
          <a:p>
            <a:pPr algn="l">
              <a:lnSpc>
                <a:spcPts val="4199"/>
              </a:lnSpc>
              <a:spcBef>
                <a:spcPct val="0"/>
              </a:spcBef>
            </a:pPr>
            <a:r>
              <a:rPr lang="en-US" sz="2999">
                <a:solidFill>
                  <a:srgbClr val="000000"/>
                </a:solidFill>
                <a:latin typeface="AC Diary Girl"/>
                <a:ea typeface="AC Diary Girl"/>
                <a:cs typeface="AC Diary Girl"/>
                <a:sym typeface="AC Diary Girl"/>
              </a:rPr>
              <a:t>Holmes moves methodically from evidence to conclusion, just as COT walks through each reasoning step.</a:t>
            </a:r>
          </a:p>
        </p:txBody>
      </p:sp>
      <p:grpSp>
        <p:nvGrpSpPr>
          <p:cNvPr name="Group 34" id="34"/>
          <p:cNvGrpSpPr/>
          <p:nvPr/>
        </p:nvGrpSpPr>
        <p:grpSpPr>
          <a:xfrm rot="0">
            <a:off x="8423667" y="-404047"/>
            <a:ext cx="1440666" cy="1561542"/>
            <a:chOff x="0" y="0"/>
            <a:chExt cx="1920888" cy="2082056"/>
          </a:xfrm>
        </p:grpSpPr>
        <p:sp>
          <p:nvSpPr>
            <p:cNvPr name="Freeform 35" id="35"/>
            <p:cNvSpPr/>
            <p:nvPr/>
          </p:nvSpPr>
          <p:spPr>
            <a:xfrm flipH="false" flipV="false" rot="1583709">
              <a:off x="277274" y="1616691"/>
              <a:ext cx="278634" cy="278634"/>
            </a:xfrm>
            <a:custGeom>
              <a:avLst/>
              <a:gdLst/>
              <a:ahLst/>
              <a:cxnLst/>
              <a:rect r="r" b="b" t="t" l="l"/>
              <a:pathLst>
                <a:path h="278634" w="278634">
                  <a:moveTo>
                    <a:pt x="0" y="0"/>
                  </a:moveTo>
                  <a:lnTo>
                    <a:pt x="278634" y="0"/>
                  </a:lnTo>
                  <a:lnTo>
                    <a:pt x="278634" y="278634"/>
                  </a:lnTo>
                  <a:lnTo>
                    <a:pt x="0" y="27863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grpSp>
          <p:nvGrpSpPr>
            <p:cNvPr name="Group 36" id="36"/>
            <p:cNvGrpSpPr/>
            <p:nvPr/>
          </p:nvGrpSpPr>
          <p:grpSpPr>
            <a:xfrm rot="1583709">
              <a:off x="343596" y="1683013"/>
              <a:ext cx="145991" cy="145991"/>
              <a:chOff x="0" y="0"/>
              <a:chExt cx="812800" cy="812800"/>
            </a:xfrm>
          </p:grpSpPr>
          <p:sp>
            <p:nvSpPr>
              <p:cNvPr name="Freeform 37" id="3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38" id="38"/>
              <p:cNvSpPr txBox="true"/>
              <p:nvPr/>
            </p:nvSpPr>
            <p:spPr>
              <a:xfrm>
                <a:off x="76200" y="9525"/>
                <a:ext cx="660400" cy="727075"/>
              </a:xfrm>
              <a:prstGeom prst="rect">
                <a:avLst/>
              </a:prstGeom>
            </p:spPr>
            <p:txBody>
              <a:bodyPr anchor="ctr" rtlCol="false" tIns="46236" lIns="46236" bIns="46236" rIns="46236"/>
              <a:lstStyle/>
              <a:p>
                <a:pPr algn="ctr">
                  <a:lnSpc>
                    <a:spcPts val="3499"/>
                  </a:lnSpc>
                </a:pPr>
              </a:p>
            </p:txBody>
          </p:sp>
        </p:grpSp>
        <p:sp>
          <p:nvSpPr>
            <p:cNvPr name="Freeform 39" id="39"/>
            <p:cNvSpPr/>
            <p:nvPr/>
          </p:nvSpPr>
          <p:spPr>
            <a:xfrm flipH="true" flipV="false" rot="2127535">
              <a:off x="414776" y="151590"/>
              <a:ext cx="1091335" cy="1778877"/>
            </a:xfrm>
            <a:custGeom>
              <a:avLst/>
              <a:gdLst/>
              <a:ahLst/>
              <a:cxnLst/>
              <a:rect r="r" b="b" t="t" l="l"/>
              <a:pathLst>
                <a:path h="1778877" w="1091335">
                  <a:moveTo>
                    <a:pt x="1091336" y="0"/>
                  </a:moveTo>
                  <a:lnTo>
                    <a:pt x="0" y="0"/>
                  </a:lnTo>
                  <a:lnTo>
                    <a:pt x="0" y="1778876"/>
                  </a:lnTo>
                  <a:lnTo>
                    <a:pt x="1091336" y="1778876"/>
                  </a:lnTo>
                  <a:lnTo>
                    <a:pt x="1091336" y="0"/>
                  </a:lnTo>
                  <a:close/>
                </a:path>
              </a:pathLst>
            </a:custGeom>
            <a:blipFill>
              <a:blip r:embed="rId9">
                <a:extLst>
                  <a:ext uri="{96DAC541-7B7A-43D3-8B79-37D633B846F1}">
                    <asvg:svgBlip xmlns:asvg="http://schemas.microsoft.com/office/drawing/2016/SVG/main" r:embed="rId10"/>
                  </a:ext>
                </a:extLst>
              </a:blip>
              <a:stretch>
                <a:fillRect l="0" t="0" r="0" b="0"/>
              </a:stretch>
            </a:blipFill>
          </p:spPr>
        </p:sp>
      </p:gr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CBC2AB"/>
        </a:solidFill>
      </p:bgPr>
    </p:bg>
    <p:spTree>
      <p:nvGrpSpPr>
        <p:cNvPr id="1" name=""/>
        <p:cNvGrpSpPr/>
        <p:nvPr/>
      </p:nvGrpSpPr>
      <p:grpSpPr>
        <a:xfrm>
          <a:off x="0" y="0"/>
          <a:ext cx="0" cy="0"/>
          <a:chOff x="0" y="0"/>
          <a:chExt cx="0" cy="0"/>
        </a:xfrm>
      </p:grpSpPr>
      <p:grpSp>
        <p:nvGrpSpPr>
          <p:cNvPr name="Group 2" id="2"/>
          <p:cNvGrpSpPr/>
          <p:nvPr/>
        </p:nvGrpSpPr>
        <p:grpSpPr>
          <a:xfrm rot="0">
            <a:off x="-984198" y="-1705694"/>
            <a:ext cx="20256397" cy="13698388"/>
            <a:chOff x="0" y="0"/>
            <a:chExt cx="27008529" cy="18264518"/>
          </a:xfrm>
        </p:grpSpPr>
        <p:sp>
          <p:nvSpPr>
            <p:cNvPr name="Freeform 3" id="3"/>
            <p:cNvSpPr/>
            <p:nvPr/>
          </p:nvSpPr>
          <p:spPr>
            <a:xfrm flipH="false" flipV="false" rot="0">
              <a:off x="0" y="0"/>
              <a:ext cx="27008529" cy="18264518"/>
            </a:xfrm>
            <a:custGeom>
              <a:avLst/>
              <a:gdLst/>
              <a:ahLst/>
              <a:cxnLst/>
              <a:rect r="r" b="b" t="t" l="l"/>
              <a:pathLst>
                <a:path h="18264518" w="27008529">
                  <a:moveTo>
                    <a:pt x="0" y="0"/>
                  </a:moveTo>
                  <a:lnTo>
                    <a:pt x="27008529" y="0"/>
                  </a:lnTo>
                  <a:lnTo>
                    <a:pt x="27008529" y="18264518"/>
                  </a:lnTo>
                  <a:lnTo>
                    <a:pt x="0" y="182645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0387301" y="868290"/>
              <a:ext cx="15609466" cy="15609466"/>
            </a:xfrm>
            <a:custGeom>
              <a:avLst/>
              <a:gdLst/>
              <a:ahLst/>
              <a:cxnLst/>
              <a:rect r="r" b="b" t="t" l="l"/>
              <a:pathLst>
                <a:path h="15609466" w="15609466">
                  <a:moveTo>
                    <a:pt x="0" y="0"/>
                  </a:moveTo>
                  <a:lnTo>
                    <a:pt x="15609467" y="0"/>
                  </a:lnTo>
                  <a:lnTo>
                    <a:pt x="15609467" y="15609466"/>
                  </a:lnTo>
                  <a:lnTo>
                    <a:pt x="0" y="15609466"/>
                  </a:lnTo>
                  <a:lnTo>
                    <a:pt x="0" y="0"/>
                  </a:lnTo>
                  <a:close/>
                </a:path>
              </a:pathLst>
            </a:custGeom>
            <a:blipFill>
              <a:blip r:embed="rId4">
                <a:alphaModFix amt="79000"/>
              </a:blip>
              <a:stretch>
                <a:fillRect l="0" t="0" r="0" b="0"/>
              </a:stretch>
            </a:blipFill>
          </p:spPr>
        </p:sp>
        <p:sp>
          <p:nvSpPr>
            <p:cNvPr name="Freeform 5" id="5"/>
            <p:cNvSpPr/>
            <p:nvPr/>
          </p:nvSpPr>
          <p:spPr>
            <a:xfrm flipH="false" flipV="false" rot="0">
              <a:off x="1035067" y="868290"/>
              <a:ext cx="9352234" cy="15609466"/>
            </a:xfrm>
            <a:custGeom>
              <a:avLst/>
              <a:gdLst/>
              <a:ahLst/>
              <a:cxnLst/>
              <a:rect r="r" b="b" t="t" l="l"/>
              <a:pathLst>
                <a:path h="15609466" w="9352234">
                  <a:moveTo>
                    <a:pt x="0" y="0"/>
                  </a:moveTo>
                  <a:lnTo>
                    <a:pt x="9352234" y="0"/>
                  </a:lnTo>
                  <a:lnTo>
                    <a:pt x="9352234" y="15609466"/>
                  </a:lnTo>
                  <a:lnTo>
                    <a:pt x="0" y="15609466"/>
                  </a:lnTo>
                  <a:lnTo>
                    <a:pt x="0" y="0"/>
                  </a:lnTo>
                  <a:close/>
                </a:path>
              </a:pathLst>
            </a:custGeom>
            <a:blipFill>
              <a:blip r:embed="rId4">
                <a:alphaModFix amt="79000"/>
              </a:blip>
              <a:stretch>
                <a:fillRect l="0" t="0" r="-66906" b="0"/>
              </a:stretch>
            </a:blipFill>
          </p:spPr>
        </p:sp>
      </p:grpSp>
      <p:sp>
        <p:nvSpPr>
          <p:cNvPr name="Freeform 6" id="6"/>
          <p:cNvSpPr/>
          <p:nvPr/>
        </p:nvSpPr>
        <p:spPr>
          <a:xfrm flipH="false" flipV="false" rot="-418552">
            <a:off x="6872584" y="-4740965"/>
            <a:ext cx="22830832" cy="6378969"/>
          </a:xfrm>
          <a:custGeom>
            <a:avLst/>
            <a:gdLst/>
            <a:ahLst/>
            <a:cxnLst/>
            <a:rect r="r" b="b" t="t" l="l"/>
            <a:pathLst>
              <a:path h="6378969" w="22830832">
                <a:moveTo>
                  <a:pt x="0" y="0"/>
                </a:moveTo>
                <a:lnTo>
                  <a:pt x="22830832" y="0"/>
                </a:lnTo>
                <a:lnTo>
                  <a:pt x="22830832" y="6378969"/>
                </a:lnTo>
                <a:lnTo>
                  <a:pt x="0" y="6378969"/>
                </a:lnTo>
                <a:lnTo>
                  <a:pt x="0" y="0"/>
                </a:lnTo>
                <a:close/>
              </a:path>
            </a:pathLst>
          </a:custGeom>
          <a:blipFill>
            <a:blip r:embed="rId5">
              <a:alphaModFix amt="84000"/>
              <a:extLst>
                <a:ext uri="{96DAC541-7B7A-43D3-8B79-37D633B846F1}">
                  <asvg:svgBlip xmlns:asvg="http://schemas.microsoft.com/office/drawing/2016/SVG/main" r:embed="rId6"/>
                </a:ext>
              </a:extLst>
            </a:blip>
            <a:stretch>
              <a:fillRect l="0" t="0" r="-29491" b="-274138"/>
            </a:stretch>
          </a:blipFill>
        </p:spPr>
      </p:sp>
      <p:grpSp>
        <p:nvGrpSpPr>
          <p:cNvPr name="Group 7" id="7"/>
          <p:cNvGrpSpPr/>
          <p:nvPr/>
        </p:nvGrpSpPr>
        <p:grpSpPr>
          <a:xfrm rot="0">
            <a:off x="196436" y="376724"/>
            <a:ext cx="17820559" cy="11922039"/>
            <a:chOff x="0" y="0"/>
            <a:chExt cx="4693481" cy="3139961"/>
          </a:xfrm>
        </p:grpSpPr>
        <p:sp>
          <p:nvSpPr>
            <p:cNvPr name="Freeform 8" id="8"/>
            <p:cNvSpPr/>
            <p:nvPr/>
          </p:nvSpPr>
          <p:spPr>
            <a:xfrm flipH="false" flipV="false" rot="0">
              <a:off x="0" y="0"/>
              <a:ext cx="4693481" cy="3139961"/>
            </a:xfrm>
            <a:custGeom>
              <a:avLst/>
              <a:gdLst/>
              <a:ahLst/>
              <a:cxnLst/>
              <a:rect r="r" b="b" t="t" l="l"/>
              <a:pathLst>
                <a:path h="3139961" w="4693481">
                  <a:moveTo>
                    <a:pt x="0" y="0"/>
                  </a:moveTo>
                  <a:lnTo>
                    <a:pt x="4693481" y="0"/>
                  </a:lnTo>
                  <a:lnTo>
                    <a:pt x="4693481" y="3139961"/>
                  </a:lnTo>
                  <a:lnTo>
                    <a:pt x="0" y="3139961"/>
                  </a:lnTo>
                  <a:close/>
                </a:path>
              </a:pathLst>
            </a:custGeom>
            <a:solidFill>
              <a:srgbClr val="CBC2AB"/>
            </a:solidFill>
          </p:spPr>
        </p:sp>
        <p:sp>
          <p:nvSpPr>
            <p:cNvPr name="TextBox 9" id="9"/>
            <p:cNvSpPr txBox="true"/>
            <p:nvPr/>
          </p:nvSpPr>
          <p:spPr>
            <a:xfrm>
              <a:off x="0" y="-66675"/>
              <a:ext cx="4693481" cy="3206636"/>
            </a:xfrm>
            <a:prstGeom prst="rect">
              <a:avLst/>
            </a:prstGeom>
          </p:spPr>
          <p:txBody>
            <a:bodyPr anchor="ctr" rtlCol="false" tIns="50800" lIns="50800" bIns="50800" rIns="50800"/>
            <a:lstStyle/>
            <a:p>
              <a:pPr algn="ctr">
                <a:lnSpc>
                  <a:spcPts val="3499"/>
                </a:lnSpc>
              </a:pPr>
            </a:p>
          </p:txBody>
        </p:sp>
      </p:grpSp>
      <p:grpSp>
        <p:nvGrpSpPr>
          <p:cNvPr name="Group 10" id="10"/>
          <p:cNvGrpSpPr/>
          <p:nvPr/>
        </p:nvGrpSpPr>
        <p:grpSpPr>
          <a:xfrm rot="0">
            <a:off x="585991" y="1282136"/>
            <a:ext cx="17116018" cy="1652001"/>
            <a:chOff x="0" y="0"/>
            <a:chExt cx="4507923" cy="435095"/>
          </a:xfrm>
        </p:grpSpPr>
        <p:sp>
          <p:nvSpPr>
            <p:cNvPr name="Freeform 11" id="11"/>
            <p:cNvSpPr/>
            <p:nvPr/>
          </p:nvSpPr>
          <p:spPr>
            <a:xfrm flipH="false" flipV="false" rot="0">
              <a:off x="0" y="0"/>
              <a:ext cx="4507923" cy="435095"/>
            </a:xfrm>
            <a:custGeom>
              <a:avLst/>
              <a:gdLst/>
              <a:ahLst/>
              <a:cxnLst/>
              <a:rect r="r" b="b" t="t" l="l"/>
              <a:pathLst>
                <a:path h="435095" w="4507923">
                  <a:moveTo>
                    <a:pt x="0" y="0"/>
                  </a:moveTo>
                  <a:lnTo>
                    <a:pt x="4507923" y="0"/>
                  </a:lnTo>
                  <a:lnTo>
                    <a:pt x="4507923" y="435095"/>
                  </a:lnTo>
                  <a:lnTo>
                    <a:pt x="0" y="435095"/>
                  </a:lnTo>
                  <a:close/>
                </a:path>
              </a:pathLst>
            </a:custGeom>
            <a:solidFill>
              <a:srgbClr val="FDF9F0"/>
            </a:solidFill>
          </p:spPr>
        </p:sp>
        <p:sp>
          <p:nvSpPr>
            <p:cNvPr name="TextBox 12" id="12"/>
            <p:cNvSpPr txBox="true"/>
            <p:nvPr/>
          </p:nvSpPr>
          <p:spPr>
            <a:xfrm>
              <a:off x="0" y="-66675"/>
              <a:ext cx="4507923" cy="501770"/>
            </a:xfrm>
            <a:prstGeom prst="rect">
              <a:avLst/>
            </a:prstGeom>
          </p:spPr>
          <p:txBody>
            <a:bodyPr anchor="ctr" rtlCol="false" tIns="50800" lIns="50800" bIns="50800" rIns="50800"/>
            <a:lstStyle/>
            <a:p>
              <a:pPr algn="ctr">
                <a:lnSpc>
                  <a:spcPts val="3499"/>
                </a:lnSpc>
              </a:pPr>
            </a:p>
          </p:txBody>
        </p:sp>
      </p:grpSp>
      <p:sp>
        <p:nvSpPr>
          <p:cNvPr name="TextBox 13" id="13"/>
          <p:cNvSpPr txBox="true"/>
          <p:nvPr/>
        </p:nvSpPr>
        <p:spPr>
          <a:xfrm rot="0">
            <a:off x="1028700" y="1415127"/>
            <a:ext cx="16418010" cy="1243144"/>
          </a:xfrm>
          <a:prstGeom prst="rect">
            <a:avLst/>
          </a:prstGeom>
        </p:spPr>
        <p:txBody>
          <a:bodyPr anchor="t" rtlCol="false" tIns="0" lIns="0" bIns="0" rIns="0">
            <a:spAutoFit/>
          </a:bodyPr>
          <a:lstStyle/>
          <a:p>
            <a:pPr algn="ctr">
              <a:lnSpc>
                <a:spcPts val="10149"/>
              </a:lnSpc>
              <a:spcBef>
                <a:spcPct val="0"/>
              </a:spcBef>
            </a:pPr>
            <a:r>
              <a:rPr lang="en-US" sz="7249">
                <a:solidFill>
                  <a:srgbClr val="000000"/>
                </a:solidFill>
                <a:latin typeface="Pagkaki"/>
                <a:ea typeface="Pagkaki"/>
                <a:cs typeface="Pagkaki"/>
                <a:sym typeface="Pagkaki"/>
              </a:rPr>
              <a:t>Elementary </a:t>
            </a:r>
            <a:r>
              <a:rPr lang="en-US" sz="7249">
                <a:solidFill>
                  <a:srgbClr val="000000"/>
                </a:solidFill>
                <a:latin typeface="Pagkaki"/>
                <a:ea typeface="Pagkaki"/>
                <a:cs typeface="Pagkaki"/>
                <a:sym typeface="Pagkaki"/>
              </a:rPr>
              <a:t>COT Principles, My Dear Watson</a:t>
            </a:r>
          </a:p>
        </p:txBody>
      </p:sp>
      <p:grpSp>
        <p:nvGrpSpPr>
          <p:cNvPr name="Group 14" id="14"/>
          <p:cNvGrpSpPr/>
          <p:nvPr/>
        </p:nvGrpSpPr>
        <p:grpSpPr>
          <a:xfrm rot="0">
            <a:off x="585991" y="3248462"/>
            <a:ext cx="17116018" cy="2786792"/>
            <a:chOff x="0" y="0"/>
            <a:chExt cx="4507923" cy="733970"/>
          </a:xfrm>
        </p:grpSpPr>
        <p:sp>
          <p:nvSpPr>
            <p:cNvPr name="Freeform 15" id="15"/>
            <p:cNvSpPr/>
            <p:nvPr/>
          </p:nvSpPr>
          <p:spPr>
            <a:xfrm flipH="false" flipV="false" rot="0">
              <a:off x="0" y="0"/>
              <a:ext cx="4507923" cy="733970"/>
            </a:xfrm>
            <a:custGeom>
              <a:avLst/>
              <a:gdLst/>
              <a:ahLst/>
              <a:cxnLst/>
              <a:rect r="r" b="b" t="t" l="l"/>
              <a:pathLst>
                <a:path h="733970" w="4507923">
                  <a:moveTo>
                    <a:pt x="0" y="0"/>
                  </a:moveTo>
                  <a:lnTo>
                    <a:pt x="4507923" y="0"/>
                  </a:lnTo>
                  <a:lnTo>
                    <a:pt x="4507923" y="733970"/>
                  </a:lnTo>
                  <a:lnTo>
                    <a:pt x="0" y="733970"/>
                  </a:lnTo>
                  <a:close/>
                </a:path>
              </a:pathLst>
            </a:custGeom>
            <a:solidFill>
              <a:srgbClr val="FDF9F0"/>
            </a:solidFill>
          </p:spPr>
        </p:sp>
        <p:sp>
          <p:nvSpPr>
            <p:cNvPr name="TextBox 16" id="16"/>
            <p:cNvSpPr txBox="true"/>
            <p:nvPr/>
          </p:nvSpPr>
          <p:spPr>
            <a:xfrm>
              <a:off x="0" y="-66675"/>
              <a:ext cx="4507923" cy="800645"/>
            </a:xfrm>
            <a:prstGeom prst="rect">
              <a:avLst/>
            </a:prstGeom>
          </p:spPr>
          <p:txBody>
            <a:bodyPr anchor="ctr" rtlCol="false" tIns="50800" lIns="50800" bIns="50800" rIns="50800"/>
            <a:lstStyle/>
            <a:p>
              <a:pPr algn="ctr">
                <a:lnSpc>
                  <a:spcPts val="3499"/>
                </a:lnSpc>
              </a:pPr>
            </a:p>
          </p:txBody>
        </p:sp>
      </p:grpSp>
      <p:sp>
        <p:nvSpPr>
          <p:cNvPr name="TextBox 17" id="17"/>
          <p:cNvSpPr txBox="true"/>
          <p:nvPr/>
        </p:nvSpPr>
        <p:spPr>
          <a:xfrm rot="0">
            <a:off x="716608" y="3632791"/>
            <a:ext cx="4575084" cy="2252173"/>
          </a:xfrm>
          <a:prstGeom prst="rect">
            <a:avLst/>
          </a:prstGeom>
        </p:spPr>
        <p:txBody>
          <a:bodyPr anchor="t" rtlCol="false" tIns="0" lIns="0" bIns="0" rIns="0">
            <a:spAutoFit/>
          </a:bodyPr>
          <a:lstStyle/>
          <a:p>
            <a:pPr algn="ctr">
              <a:lnSpc>
                <a:spcPts val="6344"/>
              </a:lnSpc>
            </a:pPr>
            <a:r>
              <a:rPr lang="en-US" sz="4531">
                <a:solidFill>
                  <a:srgbClr val="000000"/>
                </a:solidFill>
                <a:latin typeface="Pagkaki"/>
                <a:ea typeface="Pagkaki"/>
                <a:cs typeface="Pagkaki"/>
                <a:sym typeface="Pagkaki"/>
              </a:rPr>
              <a:t>3</a:t>
            </a:r>
          </a:p>
          <a:p>
            <a:pPr algn="l">
              <a:lnSpc>
                <a:spcPts val="5784"/>
              </a:lnSpc>
              <a:spcBef>
                <a:spcPct val="0"/>
              </a:spcBef>
            </a:pPr>
            <a:r>
              <a:rPr lang="en-US" sz="4131">
                <a:solidFill>
                  <a:srgbClr val="000000"/>
                </a:solidFill>
                <a:latin typeface="Pagkaki"/>
                <a:ea typeface="Pagkaki"/>
                <a:cs typeface="Pagkaki"/>
                <a:sym typeface="Pagkaki"/>
              </a:rPr>
              <a:t>Elimin</a:t>
            </a:r>
            <a:r>
              <a:rPr lang="en-US" sz="4131">
                <a:solidFill>
                  <a:srgbClr val="000000"/>
                </a:solidFill>
                <a:latin typeface="Pagkaki"/>
                <a:ea typeface="Pagkaki"/>
                <a:cs typeface="Pagkaki"/>
                <a:sym typeface="Pagkaki"/>
              </a:rPr>
              <a:t>ation Tec</a:t>
            </a:r>
            <a:r>
              <a:rPr lang="en-US" sz="4131">
                <a:solidFill>
                  <a:srgbClr val="000000"/>
                </a:solidFill>
                <a:latin typeface="Pagkaki"/>
                <a:ea typeface="Pagkaki"/>
                <a:cs typeface="Pagkaki"/>
                <a:sym typeface="Pagkaki"/>
              </a:rPr>
              <a:t>hnique</a:t>
            </a:r>
          </a:p>
          <a:p>
            <a:pPr algn="l">
              <a:lnSpc>
                <a:spcPts val="5784"/>
              </a:lnSpc>
              <a:spcBef>
                <a:spcPct val="0"/>
              </a:spcBef>
            </a:pPr>
          </a:p>
        </p:txBody>
      </p:sp>
      <p:sp>
        <p:nvSpPr>
          <p:cNvPr name="TextBox 18" id="18"/>
          <p:cNvSpPr txBox="true"/>
          <p:nvPr/>
        </p:nvSpPr>
        <p:spPr>
          <a:xfrm rot="0">
            <a:off x="5291692" y="3324662"/>
            <a:ext cx="11631741" cy="1047751"/>
          </a:xfrm>
          <a:prstGeom prst="rect">
            <a:avLst/>
          </a:prstGeom>
        </p:spPr>
        <p:txBody>
          <a:bodyPr anchor="t" rtlCol="false" tIns="0" lIns="0" bIns="0" rIns="0">
            <a:spAutoFit/>
          </a:bodyPr>
          <a:lstStyle/>
          <a:p>
            <a:pPr algn="l">
              <a:lnSpc>
                <a:spcPts val="4199"/>
              </a:lnSpc>
              <a:spcBef>
                <a:spcPct val="0"/>
              </a:spcBef>
            </a:pPr>
            <a:r>
              <a:rPr lang="en-US" sz="2999">
                <a:solidFill>
                  <a:srgbClr val="000000"/>
                </a:solidFill>
                <a:latin typeface="AC Diary Girl"/>
                <a:ea typeface="AC Diary Girl"/>
                <a:cs typeface="AC Diary Girl"/>
                <a:sym typeface="AC Diary Girl"/>
              </a:rPr>
              <a:t>"Wh</a:t>
            </a:r>
            <a:r>
              <a:rPr lang="en-US" sz="2999">
                <a:solidFill>
                  <a:srgbClr val="000000"/>
                </a:solidFill>
                <a:latin typeface="AC Diary Girl"/>
                <a:ea typeface="AC Diary Girl"/>
                <a:cs typeface="AC Diary Girl"/>
                <a:sym typeface="AC Diary Girl"/>
              </a:rPr>
              <a:t>en you have eliminated the impossible, whatever remains, however improbable, must be the truth."</a:t>
            </a:r>
          </a:p>
        </p:txBody>
      </p:sp>
      <p:grpSp>
        <p:nvGrpSpPr>
          <p:cNvPr name="Group 19" id="19"/>
          <p:cNvGrpSpPr/>
          <p:nvPr/>
        </p:nvGrpSpPr>
        <p:grpSpPr>
          <a:xfrm rot="0">
            <a:off x="5291692" y="4465936"/>
            <a:ext cx="12155018" cy="1263864"/>
            <a:chOff x="0" y="0"/>
            <a:chExt cx="16206691" cy="1685152"/>
          </a:xfrm>
        </p:grpSpPr>
        <p:grpSp>
          <p:nvGrpSpPr>
            <p:cNvPr name="Group 20" id="20"/>
            <p:cNvGrpSpPr/>
            <p:nvPr/>
          </p:nvGrpSpPr>
          <p:grpSpPr>
            <a:xfrm rot="0">
              <a:off x="0" y="0"/>
              <a:ext cx="16206691" cy="1685152"/>
              <a:chOff x="0" y="0"/>
              <a:chExt cx="3551450" cy="369275"/>
            </a:xfrm>
          </p:grpSpPr>
          <p:sp>
            <p:nvSpPr>
              <p:cNvPr name="Freeform 21" id="21"/>
              <p:cNvSpPr/>
              <p:nvPr/>
            </p:nvSpPr>
            <p:spPr>
              <a:xfrm flipH="false" flipV="false" rot="0">
                <a:off x="0" y="0"/>
                <a:ext cx="3551450" cy="369275"/>
              </a:xfrm>
              <a:custGeom>
                <a:avLst/>
                <a:gdLst/>
                <a:ahLst/>
                <a:cxnLst/>
                <a:rect r="r" b="b" t="t" l="l"/>
                <a:pathLst>
                  <a:path h="369275" w="3551450">
                    <a:moveTo>
                      <a:pt x="0" y="0"/>
                    </a:moveTo>
                    <a:lnTo>
                      <a:pt x="3551450" y="0"/>
                    </a:lnTo>
                    <a:lnTo>
                      <a:pt x="3551450" y="369275"/>
                    </a:lnTo>
                    <a:lnTo>
                      <a:pt x="0" y="369275"/>
                    </a:lnTo>
                    <a:close/>
                  </a:path>
                </a:pathLst>
              </a:custGeom>
              <a:solidFill>
                <a:srgbClr val="4D2B1D"/>
              </a:solidFill>
              <a:ln w="38100" cap="sq">
                <a:solidFill>
                  <a:srgbClr val="000000"/>
                </a:solidFill>
                <a:prstDash val="lgDash"/>
                <a:miter/>
              </a:ln>
            </p:spPr>
          </p:sp>
          <p:sp>
            <p:nvSpPr>
              <p:cNvPr name="TextBox 22" id="22"/>
              <p:cNvSpPr txBox="true"/>
              <p:nvPr/>
            </p:nvSpPr>
            <p:spPr>
              <a:xfrm>
                <a:off x="0" y="-66675"/>
                <a:ext cx="3551450" cy="435950"/>
              </a:xfrm>
              <a:prstGeom prst="rect">
                <a:avLst/>
              </a:prstGeom>
            </p:spPr>
            <p:txBody>
              <a:bodyPr anchor="ctr" rtlCol="false" tIns="50800" lIns="50800" bIns="50800" rIns="50800"/>
              <a:lstStyle/>
              <a:p>
                <a:pPr algn="ctr">
                  <a:lnSpc>
                    <a:spcPts val="3499"/>
                  </a:lnSpc>
                </a:pPr>
              </a:p>
            </p:txBody>
          </p:sp>
        </p:grpSp>
        <p:sp>
          <p:nvSpPr>
            <p:cNvPr name="TextBox 23" id="23"/>
            <p:cNvSpPr txBox="true"/>
            <p:nvPr/>
          </p:nvSpPr>
          <p:spPr>
            <a:xfrm rot="0">
              <a:off x="477852" y="200898"/>
              <a:ext cx="13655053" cy="1254618"/>
            </a:xfrm>
            <a:prstGeom prst="rect">
              <a:avLst/>
            </a:prstGeom>
          </p:spPr>
          <p:txBody>
            <a:bodyPr anchor="t" rtlCol="false" tIns="0" lIns="0" bIns="0" rIns="0">
              <a:spAutoFit/>
            </a:bodyPr>
            <a:lstStyle/>
            <a:p>
              <a:pPr algn="just">
                <a:lnSpc>
                  <a:spcPts val="3785"/>
                </a:lnSpc>
                <a:spcBef>
                  <a:spcPct val="0"/>
                </a:spcBef>
              </a:pPr>
              <a:r>
                <a:rPr lang="en-US" sz="2704">
                  <a:solidFill>
                    <a:srgbClr val="FAF1DE"/>
                  </a:solidFill>
                  <a:latin typeface="AC Diary Girl"/>
                  <a:ea typeface="AC Diary Girl"/>
                  <a:cs typeface="AC Diary Girl"/>
                  <a:sym typeface="AC Diary Girl"/>
                </a:rPr>
                <a:t>COT</a:t>
              </a:r>
              <a:r>
                <a:rPr lang="en-US" sz="2704">
                  <a:solidFill>
                    <a:srgbClr val="FAF1DE"/>
                  </a:solidFill>
                  <a:latin typeface="AC Diary Girl"/>
                  <a:ea typeface="AC Diary Girl"/>
                  <a:cs typeface="AC Diary Girl"/>
                  <a:sym typeface="AC Diary Girl"/>
                </a:rPr>
                <a:t> Directive: "Let's consider several possibilities and eliminate those that don't fit the evidence."</a:t>
              </a:r>
            </a:p>
          </p:txBody>
        </p:sp>
      </p:grpSp>
      <p:grpSp>
        <p:nvGrpSpPr>
          <p:cNvPr name="Group 24" id="24"/>
          <p:cNvGrpSpPr/>
          <p:nvPr/>
        </p:nvGrpSpPr>
        <p:grpSpPr>
          <a:xfrm rot="0">
            <a:off x="585991" y="6282904"/>
            <a:ext cx="17116018" cy="2820124"/>
            <a:chOff x="0" y="0"/>
            <a:chExt cx="4507923" cy="742749"/>
          </a:xfrm>
        </p:grpSpPr>
        <p:sp>
          <p:nvSpPr>
            <p:cNvPr name="Freeform 25" id="25"/>
            <p:cNvSpPr/>
            <p:nvPr/>
          </p:nvSpPr>
          <p:spPr>
            <a:xfrm flipH="false" flipV="false" rot="0">
              <a:off x="0" y="0"/>
              <a:ext cx="4507923" cy="742749"/>
            </a:xfrm>
            <a:custGeom>
              <a:avLst/>
              <a:gdLst/>
              <a:ahLst/>
              <a:cxnLst/>
              <a:rect r="r" b="b" t="t" l="l"/>
              <a:pathLst>
                <a:path h="742749" w="4507923">
                  <a:moveTo>
                    <a:pt x="0" y="0"/>
                  </a:moveTo>
                  <a:lnTo>
                    <a:pt x="4507923" y="0"/>
                  </a:lnTo>
                  <a:lnTo>
                    <a:pt x="4507923" y="742749"/>
                  </a:lnTo>
                  <a:lnTo>
                    <a:pt x="0" y="742749"/>
                  </a:lnTo>
                  <a:close/>
                </a:path>
              </a:pathLst>
            </a:custGeom>
            <a:solidFill>
              <a:srgbClr val="FDF9F0"/>
            </a:solidFill>
          </p:spPr>
        </p:sp>
        <p:sp>
          <p:nvSpPr>
            <p:cNvPr name="TextBox 26" id="26"/>
            <p:cNvSpPr txBox="true"/>
            <p:nvPr/>
          </p:nvSpPr>
          <p:spPr>
            <a:xfrm>
              <a:off x="0" y="-66675"/>
              <a:ext cx="4507923" cy="809424"/>
            </a:xfrm>
            <a:prstGeom prst="rect">
              <a:avLst/>
            </a:prstGeom>
          </p:spPr>
          <p:txBody>
            <a:bodyPr anchor="ctr" rtlCol="false" tIns="50800" lIns="50800" bIns="50800" rIns="50800"/>
            <a:lstStyle/>
            <a:p>
              <a:pPr algn="ctr">
                <a:lnSpc>
                  <a:spcPts val="3499"/>
                </a:lnSpc>
              </a:pPr>
            </a:p>
          </p:txBody>
        </p:sp>
      </p:grpSp>
      <p:grpSp>
        <p:nvGrpSpPr>
          <p:cNvPr name="Group 27" id="27"/>
          <p:cNvGrpSpPr/>
          <p:nvPr/>
        </p:nvGrpSpPr>
        <p:grpSpPr>
          <a:xfrm rot="0">
            <a:off x="5291692" y="7692966"/>
            <a:ext cx="12155018" cy="1263864"/>
            <a:chOff x="0" y="0"/>
            <a:chExt cx="16206691" cy="1685152"/>
          </a:xfrm>
        </p:grpSpPr>
        <p:grpSp>
          <p:nvGrpSpPr>
            <p:cNvPr name="Group 28" id="28"/>
            <p:cNvGrpSpPr/>
            <p:nvPr/>
          </p:nvGrpSpPr>
          <p:grpSpPr>
            <a:xfrm rot="0">
              <a:off x="0" y="0"/>
              <a:ext cx="16206691" cy="1685152"/>
              <a:chOff x="0" y="0"/>
              <a:chExt cx="3551450" cy="369275"/>
            </a:xfrm>
          </p:grpSpPr>
          <p:sp>
            <p:nvSpPr>
              <p:cNvPr name="Freeform 29" id="29"/>
              <p:cNvSpPr/>
              <p:nvPr/>
            </p:nvSpPr>
            <p:spPr>
              <a:xfrm flipH="false" flipV="false" rot="0">
                <a:off x="0" y="0"/>
                <a:ext cx="3551450" cy="369275"/>
              </a:xfrm>
              <a:custGeom>
                <a:avLst/>
                <a:gdLst/>
                <a:ahLst/>
                <a:cxnLst/>
                <a:rect r="r" b="b" t="t" l="l"/>
                <a:pathLst>
                  <a:path h="369275" w="3551450">
                    <a:moveTo>
                      <a:pt x="0" y="0"/>
                    </a:moveTo>
                    <a:lnTo>
                      <a:pt x="3551450" y="0"/>
                    </a:lnTo>
                    <a:lnTo>
                      <a:pt x="3551450" y="369275"/>
                    </a:lnTo>
                    <a:lnTo>
                      <a:pt x="0" y="369275"/>
                    </a:lnTo>
                    <a:close/>
                  </a:path>
                </a:pathLst>
              </a:custGeom>
              <a:solidFill>
                <a:srgbClr val="4D2B1D"/>
              </a:solidFill>
              <a:ln w="38100" cap="sq">
                <a:solidFill>
                  <a:srgbClr val="000000"/>
                </a:solidFill>
                <a:prstDash val="lgDash"/>
                <a:miter/>
              </a:ln>
            </p:spPr>
          </p:sp>
          <p:sp>
            <p:nvSpPr>
              <p:cNvPr name="TextBox 30" id="30"/>
              <p:cNvSpPr txBox="true"/>
              <p:nvPr/>
            </p:nvSpPr>
            <p:spPr>
              <a:xfrm>
                <a:off x="0" y="-66675"/>
                <a:ext cx="3551450" cy="435950"/>
              </a:xfrm>
              <a:prstGeom prst="rect">
                <a:avLst/>
              </a:prstGeom>
            </p:spPr>
            <p:txBody>
              <a:bodyPr anchor="ctr" rtlCol="false" tIns="50800" lIns="50800" bIns="50800" rIns="50800"/>
              <a:lstStyle/>
              <a:p>
                <a:pPr algn="ctr">
                  <a:lnSpc>
                    <a:spcPts val="3499"/>
                  </a:lnSpc>
                </a:pPr>
              </a:p>
            </p:txBody>
          </p:sp>
        </p:grpSp>
        <p:sp>
          <p:nvSpPr>
            <p:cNvPr name="TextBox 31" id="31"/>
            <p:cNvSpPr txBox="true"/>
            <p:nvPr/>
          </p:nvSpPr>
          <p:spPr>
            <a:xfrm rot="0">
              <a:off x="477852" y="200898"/>
              <a:ext cx="13655053" cy="1254618"/>
            </a:xfrm>
            <a:prstGeom prst="rect">
              <a:avLst/>
            </a:prstGeom>
          </p:spPr>
          <p:txBody>
            <a:bodyPr anchor="t" rtlCol="false" tIns="0" lIns="0" bIns="0" rIns="0">
              <a:spAutoFit/>
            </a:bodyPr>
            <a:lstStyle/>
            <a:p>
              <a:pPr algn="just">
                <a:lnSpc>
                  <a:spcPts val="3785"/>
                </a:lnSpc>
                <a:spcBef>
                  <a:spcPct val="0"/>
                </a:spcBef>
              </a:pPr>
              <a:r>
                <a:rPr lang="en-US" sz="2704">
                  <a:solidFill>
                    <a:srgbClr val="FAF1DE"/>
                  </a:solidFill>
                  <a:latin typeface="AC Diary Girl"/>
                  <a:ea typeface="AC Diary Girl"/>
                  <a:cs typeface="AC Diary Girl"/>
                  <a:sym typeface="AC Diary Girl"/>
                </a:rPr>
                <a:t>COT</a:t>
              </a:r>
              <a:r>
                <a:rPr lang="en-US" sz="2704">
                  <a:solidFill>
                    <a:srgbClr val="FAF1DE"/>
                  </a:solidFill>
                  <a:latin typeface="AC Diary Girl"/>
                  <a:ea typeface="AC Diary Girl"/>
                  <a:cs typeface="AC Diary Girl"/>
                  <a:sym typeface="AC Diary Girl"/>
                </a:rPr>
                <a:t> Conclusion: "Based on this step-by-step analysis, I can now explain my conclusion and how I arrived at it.”</a:t>
              </a:r>
            </a:p>
          </p:txBody>
        </p:sp>
      </p:grpSp>
      <p:sp>
        <p:nvSpPr>
          <p:cNvPr name="TextBox 32" id="32"/>
          <p:cNvSpPr txBox="true"/>
          <p:nvPr/>
        </p:nvSpPr>
        <p:spPr>
          <a:xfrm rot="0">
            <a:off x="562355" y="6902029"/>
            <a:ext cx="4883588" cy="1394584"/>
          </a:xfrm>
          <a:prstGeom prst="rect">
            <a:avLst/>
          </a:prstGeom>
        </p:spPr>
        <p:txBody>
          <a:bodyPr anchor="t" rtlCol="false" tIns="0" lIns="0" bIns="0" rIns="0">
            <a:spAutoFit/>
          </a:bodyPr>
          <a:lstStyle/>
          <a:p>
            <a:pPr algn="ctr">
              <a:lnSpc>
                <a:spcPts val="6087"/>
              </a:lnSpc>
            </a:pPr>
            <a:r>
              <a:rPr lang="en-US" sz="4348">
                <a:solidFill>
                  <a:srgbClr val="000000"/>
                </a:solidFill>
                <a:latin typeface="Pagkaki"/>
                <a:ea typeface="Pagkaki"/>
                <a:cs typeface="Pagkaki"/>
                <a:sym typeface="Pagkaki"/>
              </a:rPr>
              <a:t>4</a:t>
            </a:r>
          </a:p>
          <a:p>
            <a:pPr algn="ctr">
              <a:lnSpc>
                <a:spcPts val="5028"/>
              </a:lnSpc>
              <a:spcBef>
                <a:spcPct val="0"/>
              </a:spcBef>
            </a:pPr>
            <a:r>
              <a:rPr lang="en-US" sz="3591">
                <a:solidFill>
                  <a:srgbClr val="000000"/>
                </a:solidFill>
                <a:latin typeface="Pagkaki"/>
                <a:ea typeface="Pagkaki"/>
                <a:cs typeface="Pagkaki"/>
                <a:sym typeface="Pagkaki"/>
              </a:rPr>
              <a:t>Explanation to Watson</a:t>
            </a:r>
          </a:p>
        </p:txBody>
      </p:sp>
      <p:sp>
        <p:nvSpPr>
          <p:cNvPr name="TextBox 33" id="33"/>
          <p:cNvSpPr txBox="true"/>
          <p:nvPr/>
        </p:nvSpPr>
        <p:spPr>
          <a:xfrm rot="0">
            <a:off x="5291692" y="6425779"/>
            <a:ext cx="12155018" cy="1571626"/>
          </a:xfrm>
          <a:prstGeom prst="rect">
            <a:avLst/>
          </a:prstGeom>
        </p:spPr>
        <p:txBody>
          <a:bodyPr anchor="t" rtlCol="false" tIns="0" lIns="0" bIns="0" rIns="0">
            <a:spAutoFit/>
          </a:bodyPr>
          <a:lstStyle/>
          <a:p>
            <a:pPr algn="l">
              <a:lnSpc>
                <a:spcPts val="4199"/>
              </a:lnSpc>
              <a:spcBef>
                <a:spcPct val="0"/>
              </a:spcBef>
            </a:pPr>
            <a:r>
              <a:rPr lang="en-US" sz="2999">
                <a:solidFill>
                  <a:srgbClr val="000000"/>
                </a:solidFill>
                <a:latin typeface="AC Diary Girl"/>
                <a:ea typeface="AC Diary Girl"/>
                <a:cs typeface="AC Diary Girl"/>
                <a:sym typeface="AC Diary Girl"/>
              </a:rPr>
              <a:t>Holmes always explains his reasoning to Watson, making genius accessible just as COT makes AI thinking visible.</a:t>
            </a:r>
          </a:p>
          <a:p>
            <a:pPr algn="l">
              <a:lnSpc>
                <a:spcPts val="4199"/>
              </a:lnSpc>
              <a:spcBef>
                <a:spcPct val="0"/>
              </a:spcBef>
            </a:pPr>
          </a:p>
        </p:txBody>
      </p:sp>
      <p:grpSp>
        <p:nvGrpSpPr>
          <p:cNvPr name="Group 34" id="34"/>
          <p:cNvGrpSpPr/>
          <p:nvPr/>
        </p:nvGrpSpPr>
        <p:grpSpPr>
          <a:xfrm rot="0">
            <a:off x="8423667" y="-404047"/>
            <a:ext cx="1440666" cy="1561542"/>
            <a:chOff x="0" y="0"/>
            <a:chExt cx="1920888" cy="2082056"/>
          </a:xfrm>
        </p:grpSpPr>
        <p:sp>
          <p:nvSpPr>
            <p:cNvPr name="Freeform 35" id="35"/>
            <p:cNvSpPr/>
            <p:nvPr/>
          </p:nvSpPr>
          <p:spPr>
            <a:xfrm flipH="false" flipV="false" rot="1583709">
              <a:off x="277274" y="1616691"/>
              <a:ext cx="278634" cy="278634"/>
            </a:xfrm>
            <a:custGeom>
              <a:avLst/>
              <a:gdLst/>
              <a:ahLst/>
              <a:cxnLst/>
              <a:rect r="r" b="b" t="t" l="l"/>
              <a:pathLst>
                <a:path h="278634" w="278634">
                  <a:moveTo>
                    <a:pt x="0" y="0"/>
                  </a:moveTo>
                  <a:lnTo>
                    <a:pt x="278634" y="0"/>
                  </a:lnTo>
                  <a:lnTo>
                    <a:pt x="278634" y="278634"/>
                  </a:lnTo>
                  <a:lnTo>
                    <a:pt x="0" y="27863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grpSp>
          <p:nvGrpSpPr>
            <p:cNvPr name="Group 36" id="36"/>
            <p:cNvGrpSpPr/>
            <p:nvPr/>
          </p:nvGrpSpPr>
          <p:grpSpPr>
            <a:xfrm rot="1583709">
              <a:off x="343596" y="1683013"/>
              <a:ext cx="145991" cy="145991"/>
              <a:chOff x="0" y="0"/>
              <a:chExt cx="812800" cy="812800"/>
            </a:xfrm>
          </p:grpSpPr>
          <p:sp>
            <p:nvSpPr>
              <p:cNvPr name="Freeform 37" id="3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38" id="38"/>
              <p:cNvSpPr txBox="true"/>
              <p:nvPr/>
            </p:nvSpPr>
            <p:spPr>
              <a:xfrm>
                <a:off x="76200" y="9525"/>
                <a:ext cx="660400" cy="727075"/>
              </a:xfrm>
              <a:prstGeom prst="rect">
                <a:avLst/>
              </a:prstGeom>
            </p:spPr>
            <p:txBody>
              <a:bodyPr anchor="ctr" rtlCol="false" tIns="46236" lIns="46236" bIns="46236" rIns="46236"/>
              <a:lstStyle/>
              <a:p>
                <a:pPr algn="ctr">
                  <a:lnSpc>
                    <a:spcPts val="3499"/>
                  </a:lnSpc>
                </a:pPr>
              </a:p>
            </p:txBody>
          </p:sp>
        </p:grpSp>
        <p:sp>
          <p:nvSpPr>
            <p:cNvPr name="Freeform 39" id="39"/>
            <p:cNvSpPr/>
            <p:nvPr/>
          </p:nvSpPr>
          <p:spPr>
            <a:xfrm flipH="true" flipV="false" rot="2127535">
              <a:off x="414776" y="151590"/>
              <a:ext cx="1091335" cy="1778877"/>
            </a:xfrm>
            <a:custGeom>
              <a:avLst/>
              <a:gdLst/>
              <a:ahLst/>
              <a:cxnLst/>
              <a:rect r="r" b="b" t="t" l="l"/>
              <a:pathLst>
                <a:path h="1778877" w="1091335">
                  <a:moveTo>
                    <a:pt x="1091336" y="0"/>
                  </a:moveTo>
                  <a:lnTo>
                    <a:pt x="0" y="0"/>
                  </a:lnTo>
                  <a:lnTo>
                    <a:pt x="0" y="1778876"/>
                  </a:lnTo>
                  <a:lnTo>
                    <a:pt x="1091336" y="1778876"/>
                  </a:lnTo>
                  <a:lnTo>
                    <a:pt x="1091336" y="0"/>
                  </a:lnTo>
                  <a:close/>
                </a:path>
              </a:pathLst>
            </a:custGeom>
            <a:blipFill>
              <a:blip r:embed="rId9">
                <a:extLst>
                  <a:ext uri="{96DAC541-7B7A-43D3-8B79-37D633B846F1}">
                    <asvg:svgBlip xmlns:asvg="http://schemas.microsoft.com/office/drawing/2016/SVG/main" r:embed="rId10"/>
                  </a:ext>
                </a:extLst>
              </a:blip>
              <a:stretch>
                <a:fillRect l="0" t="0" r="0" b="0"/>
              </a:stretch>
            </a:blipFill>
          </p:spPr>
        </p:sp>
      </p:gr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CBC2AB"/>
        </a:solidFill>
      </p:bgPr>
    </p:bg>
    <p:spTree>
      <p:nvGrpSpPr>
        <p:cNvPr id="1" name=""/>
        <p:cNvGrpSpPr/>
        <p:nvPr/>
      </p:nvGrpSpPr>
      <p:grpSpPr>
        <a:xfrm>
          <a:off x="0" y="0"/>
          <a:ext cx="0" cy="0"/>
          <a:chOff x="0" y="0"/>
          <a:chExt cx="0" cy="0"/>
        </a:xfrm>
      </p:grpSpPr>
      <p:grpSp>
        <p:nvGrpSpPr>
          <p:cNvPr name="Group 2" id="2"/>
          <p:cNvGrpSpPr/>
          <p:nvPr/>
        </p:nvGrpSpPr>
        <p:grpSpPr>
          <a:xfrm rot="0">
            <a:off x="-984198" y="-1705694"/>
            <a:ext cx="20256397" cy="13698388"/>
            <a:chOff x="0" y="0"/>
            <a:chExt cx="27008529" cy="18264518"/>
          </a:xfrm>
        </p:grpSpPr>
        <p:sp>
          <p:nvSpPr>
            <p:cNvPr name="Freeform 3" id="3"/>
            <p:cNvSpPr/>
            <p:nvPr/>
          </p:nvSpPr>
          <p:spPr>
            <a:xfrm flipH="false" flipV="false" rot="0">
              <a:off x="0" y="0"/>
              <a:ext cx="27008529" cy="18264518"/>
            </a:xfrm>
            <a:custGeom>
              <a:avLst/>
              <a:gdLst/>
              <a:ahLst/>
              <a:cxnLst/>
              <a:rect r="r" b="b" t="t" l="l"/>
              <a:pathLst>
                <a:path h="18264518" w="27008529">
                  <a:moveTo>
                    <a:pt x="0" y="0"/>
                  </a:moveTo>
                  <a:lnTo>
                    <a:pt x="27008529" y="0"/>
                  </a:lnTo>
                  <a:lnTo>
                    <a:pt x="27008529" y="18264518"/>
                  </a:lnTo>
                  <a:lnTo>
                    <a:pt x="0" y="182645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0387301" y="868290"/>
              <a:ext cx="15609466" cy="15609466"/>
            </a:xfrm>
            <a:custGeom>
              <a:avLst/>
              <a:gdLst/>
              <a:ahLst/>
              <a:cxnLst/>
              <a:rect r="r" b="b" t="t" l="l"/>
              <a:pathLst>
                <a:path h="15609466" w="15609466">
                  <a:moveTo>
                    <a:pt x="0" y="0"/>
                  </a:moveTo>
                  <a:lnTo>
                    <a:pt x="15609467" y="0"/>
                  </a:lnTo>
                  <a:lnTo>
                    <a:pt x="15609467" y="15609466"/>
                  </a:lnTo>
                  <a:lnTo>
                    <a:pt x="0" y="15609466"/>
                  </a:lnTo>
                  <a:lnTo>
                    <a:pt x="0" y="0"/>
                  </a:lnTo>
                  <a:close/>
                </a:path>
              </a:pathLst>
            </a:custGeom>
            <a:blipFill>
              <a:blip r:embed="rId4">
                <a:alphaModFix amt="79000"/>
              </a:blip>
              <a:stretch>
                <a:fillRect l="0" t="0" r="0" b="0"/>
              </a:stretch>
            </a:blipFill>
          </p:spPr>
        </p:sp>
        <p:sp>
          <p:nvSpPr>
            <p:cNvPr name="Freeform 5" id="5"/>
            <p:cNvSpPr/>
            <p:nvPr/>
          </p:nvSpPr>
          <p:spPr>
            <a:xfrm flipH="false" flipV="false" rot="0">
              <a:off x="1035067" y="868290"/>
              <a:ext cx="9352234" cy="15609466"/>
            </a:xfrm>
            <a:custGeom>
              <a:avLst/>
              <a:gdLst/>
              <a:ahLst/>
              <a:cxnLst/>
              <a:rect r="r" b="b" t="t" l="l"/>
              <a:pathLst>
                <a:path h="15609466" w="9352234">
                  <a:moveTo>
                    <a:pt x="0" y="0"/>
                  </a:moveTo>
                  <a:lnTo>
                    <a:pt x="9352234" y="0"/>
                  </a:lnTo>
                  <a:lnTo>
                    <a:pt x="9352234" y="15609466"/>
                  </a:lnTo>
                  <a:lnTo>
                    <a:pt x="0" y="15609466"/>
                  </a:lnTo>
                  <a:lnTo>
                    <a:pt x="0" y="0"/>
                  </a:lnTo>
                  <a:close/>
                </a:path>
              </a:pathLst>
            </a:custGeom>
            <a:blipFill>
              <a:blip r:embed="rId4">
                <a:alphaModFix amt="79000"/>
              </a:blip>
              <a:stretch>
                <a:fillRect l="0" t="0" r="-66906" b="0"/>
              </a:stretch>
            </a:blipFill>
          </p:spPr>
        </p:sp>
      </p:grpSp>
      <p:sp>
        <p:nvSpPr>
          <p:cNvPr name="Freeform 6" id="6"/>
          <p:cNvSpPr/>
          <p:nvPr/>
        </p:nvSpPr>
        <p:spPr>
          <a:xfrm flipH="false" flipV="false" rot="-418552">
            <a:off x="6625396" y="-2181989"/>
            <a:ext cx="12331071" cy="3445320"/>
          </a:xfrm>
          <a:custGeom>
            <a:avLst/>
            <a:gdLst/>
            <a:ahLst/>
            <a:cxnLst/>
            <a:rect r="r" b="b" t="t" l="l"/>
            <a:pathLst>
              <a:path h="3445320" w="12331071">
                <a:moveTo>
                  <a:pt x="0" y="0"/>
                </a:moveTo>
                <a:lnTo>
                  <a:pt x="12331071" y="0"/>
                </a:lnTo>
                <a:lnTo>
                  <a:pt x="12331071" y="3445320"/>
                </a:lnTo>
                <a:lnTo>
                  <a:pt x="0" y="3445320"/>
                </a:lnTo>
                <a:lnTo>
                  <a:pt x="0" y="0"/>
                </a:lnTo>
                <a:close/>
              </a:path>
            </a:pathLst>
          </a:custGeom>
          <a:blipFill>
            <a:blip r:embed="rId5">
              <a:alphaModFix amt="84000"/>
              <a:extLst>
                <a:ext uri="{96DAC541-7B7A-43D3-8B79-37D633B846F1}">
                  <asvg:svgBlip xmlns:asvg="http://schemas.microsoft.com/office/drawing/2016/SVG/main" r:embed="rId6"/>
                </a:ext>
              </a:extLst>
            </a:blip>
            <a:stretch>
              <a:fillRect l="0" t="0" r="-29491" b="-274138"/>
            </a:stretch>
          </a:blipFill>
        </p:spPr>
      </p:sp>
      <p:sp>
        <p:nvSpPr>
          <p:cNvPr name="Freeform 7" id="7"/>
          <p:cNvSpPr/>
          <p:nvPr/>
        </p:nvSpPr>
        <p:spPr>
          <a:xfrm flipH="false" flipV="false" rot="1201736">
            <a:off x="14490928" y="-378946"/>
            <a:ext cx="4134348" cy="4218723"/>
          </a:xfrm>
          <a:custGeom>
            <a:avLst/>
            <a:gdLst/>
            <a:ahLst/>
            <a:cxnLst/>
            <a:rect r="r" b="b" t="t" l="l"/>
            <a:pathLst>
              <a:path h="4218723" w="4134348">
                <a:moveTo>
                  <a:pt x="0" y="0"/>
                </a:moveTo>
                <a:lnTo>
                  <a:pt x="4134348" y="0"/>
                </a:lnTo>
                <a:lnTo>
                  <a:pt x="4134348" y="4218723"/>
                </a:lnTo>
                <a:lnTo>
                  <a:pt x="0" y="4218723"/>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8" id="8"/>
          <p:cNvSpPr/>
          <p:nvPr/>
        </p:nvSpPr>
        <p:spPr>
          <a:xfrm flipH="false" flipV="false" rot="252725">
            <a:off x="822473" y="-280741"/>
            <a:ext cx="19065193" cy="13893760"/>
          </a:xfrm>
          <a:custGeom>
            <a:avLst/>
            <a:gdLst/>
            <a:ahLst/>
            <a:cxnLst/>
            <a:rect r="r" b="b" t="t" l="l"/>
            <a:pathLst>
              <a:path h="13893760" w="19065193">
                <a:moveTo>
                  <a:pt x="0" y="0"/>
                </a:moveTo>
                <a:lnTo>
                  <a:pt x="19065193" y="0"/>
                </a:lnTo>
                <a:lnTo>
                  <a:pt x="19065193" y="13893759"/>
                </a:lnTo>
                <a:lnTo>
                  <a:pt x="0" y="13893759"/>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grpSp>
        <p:nvGrpSpPr>
          <p:cNvPr name="Group 9" id="9"/>
          <p:cNvGrpSpPr/>
          <p:nvPr/>
        </p:nvGrpSpPr>
        <p:grpSpPr>
          <a:xfrm rot="266931">
            <a:off x="1984713" y="1618001"/>
            <a:ext cx="11436014" cy="12634081"/>
            <a:chOff x="0" y="0"/>
            <a:chExt cx="3011954" cy="3327495"/>
          </a:xfrm>
        </p:grpSpPr>
        <p:sp>
          <p:nvSpPr>
            <p:cNvPr name="Freeform 10" id="10"/>
            <p:cNvSpPr/>
            <p:nvPr/>
          </p:nvSpPr>
          <p:spPr>
            <a:xfrm flipH="false" flipV="false" rot="0">
              <a:off x="0" y="0"/>
              <a:ext cx="3011954" cy="3327495"/>
            </a:xfrm>
            <a:custGeom>
              <a:avLst/>
              <a:gdLst/>
              <a:ahLst/>
              <a:cxnLst/>
              <a:rect r="r" b="b" t="t" l="l"/>
              <a:pathLst>
                <a:path h="3327495" w="3011954">
                  <a:moveTo>
                    <a:pt x="0" y="0"/>
                  </a:moveTo>
                  <a:lnTo>
                    <a:pt x="3011954" y="0"/>
                  </a:lnTo>
                  <a:lnTo>
                    <a:pt x="3011954" y="3327495"/>
                  </a:lnTo>
                  <a:lnTo>
                    <a:pt x="0" y="3327495"/>
                  </a:lnTo>
                  <a:close/>
                </a:path>
              </a:pathLst>
            </a:custGeom>
            <a:solidFill>
              <a:srgbClr val="FFFFFF"/>
            </a:solidFill>
          </p:spPr>
        </p:sp>
        <p:sp>
          <p:nvSpPr>
            <p:cNvPr name="TextBox 11" id="11"/>
            <p:cNvSpPr txBox="true"/>
            <p:nvPr/>
          </p:nvSpPr>
          <p:spPr>
            <a:xfrm>
              <a:off x="0" y="-66675"/>
              <a:ext cx="3011954" cy="3394170"/>
            </a:xfrm>
            <a:prstGeom prst="rect">
              <a:avLst/>
            </a:prstGeom>
          </p:spPr>
          <p:txBody>
            <a:bodyPr anchor="ctr" rtlCol="false" tIns="50800" lIns="50800" bIns="50800" rIns="50800"/>
            <a:lstStyle/>
            <a:p>
              <a:pPr algn="ctr">
                <a:lnSpc>
                  <a:spcPts val="3499"/>
                </a:lnSpc>
              </a:pPr>
            </a:p>
          </p:txBody>
        </p:sp>
      </p:grpSp>
      <p:sp>
        <p:nvSpPr>
          <p:cNvPr name="TextBox 12" id="12"/>
          <p:cNvSpPr txBox="true"/>
          <p:nvPr/>
        </p:nvSpPr>
        <p:spPr>
          <a:xfrm rot="287065">
            <a:off x="2716955" y="1990774"/>
            <a:ext cx="9070051" cy="2291490"/>
          </a:xfrm>
          <a:prstGeom prst="rect">
            <a:avLst/>
          </a:prstGeom>
        </p:spPr>
        <p:txBody>
          <a:bodyPr anchor="t" rtlCol="false" tIns="0" lIns="0" bIns="0" rIns="0">
            <a:spAutoFit/>
          </a:bodyPr>
          <a:lstStyle/>
          <a:p>
            <a:pPr algn="l">
              <a:lnSpc>
                <a:spcPts val="9285"/>
              </a:lnSpc>
              <a:spcBef>
                <a:spcPct val="0"/>
              </a:spcBef>
            </a:pPr>
            <a:r>
              <a:rPr lang="en-US" sz="6632">
                <a:solidFill>
                  <a:srgbClr val="000000"/>
                </a:solidFill>
                <a:latin typeface="Pagkaki"/>
                <a:ea typeface="Pagkaki"/>
                <a:cs typeface="Pagkaki"/>
                <a:sym typeface="Pagkaki"/>
              </a:rPr>
              <a:t>The Case Study: Corporate Embezzlement</a:t>
            </a:r>
          </a:p>
        </p:txBody>
      </p:sp>
      <p:sp>
        <p:nvSpPr>
          <p:cNvPr name="TextBox 13" id="13"/>
          <p:cNvSpPr txBox="true"/>
          <p:nvPr/>
        </p:nvSpPr>
        <p:spPr>
          <a:xfrm rot="273637">
            <a:off x="2489770" y="4598171"/>
            <a:ext cx="10432714" cy="1005206"/>
          </a:xfrm>
          <a:prstGeom prst="rect">
            <a:avLst/>
          </a:prstGeom>
        </p:spPr>
        <p:txBody>
          <a:bodyPr anchor="t" rtlCol="false" tIns="0" lIns="0" bIns="0" rIns="0">
            <a:spAutoFit/>
          </a:bodyPr>
          <a:lstStyle/>
          <a:p>
            <a:pPr algn="ctr">
              <a:lnSpc>
                <a:spcPts val="3919"/>
              </a:lnSpc>
            </a:pPr>
            <a:r>
              <a:rPr lang="en-US" sz="2799" b="true">
                <a:solidFill>
                  <a:srgbClr val="000000"/>
                </a:solidFill>
                <a:latin typeface="AC Diary Girl Bold"/>
                <a:ea typeface="AC Diary Girl Bold"/>
                <a:cs typeface="AC Diary Girl Bold"/>
                <a:sym typeface="AC Diary Girl Bold"/>
              </a:rPr>
              <a:t>The Mysterious Case</a:t>
            </a:r>
          </a:p>
          <a:p>
            <a:pPr algn="ctr">
              <a:lnSpc>
                <a:spcPts val="3919"/>
              </a:lnSpc>
              <a:spcBef>
                <a:spcPct val="0"/>
              </a:spcBef>
            </a:pPr>
          </a:p>
        </p:txBody>
      </p:sp>
      <p:sp>
        <p:nvSpPr>
          <p:cNvPr name="TextBox 14" id="14"/>
          <p:cNvSpPr txBox="true"/>
          <p:nvPr/>
        </p:nvSpPr>
        <p:spPr>
          <a:xfrm rot="273637">
            <a:off x="2222600" y="5270095"/>
            <a:ext cx="10960996" cy="3977006"/>
          </a:xfrm>
          <a:prstGeom prst="rect">
            <a:avLst/>
          </a:prstGeom>
        </p:spPr>
        <p:txBody>
          <a:bodyPr anchor="t" rtlCol="false" tIns="0" lIns="0" bIns="0" rIns="0">
            <a:spAutoFit/>
          </a:bodyPr>
          <a:lstStyle/>
          <a:p>
            <a:pPr algn="l" marL="604515" indent="-302257" lvl="1">
              <a:lnSpc>
                <a:spcPts val="3919"/>
              </a:lnSpc>
              <a:buFont typeface="Arial"/>
              <a:buChar char="•"/>
            </a:pPr>
            <a:r>
              <a:rPr lang="en-US" sz="2799">
                <a:solidFill>
                  <a:srgbClr val="000000"/>
                </a:solidFill>
                <a:latin typeface="AC Diary Girl"/>
                <a:ea typeface="AC Diary Girl"/>
                <a:cs typeface="AC Diary Girl"/>
                <a:sym typeface="AC Diary Girl"/>
              </a:rPr>
              <a:t>Executive expense account increased 57% year-over-year</a:t>
            </a:r>
          </a:p>
          <a:p>
            <a:pPr algn="l" marL="604515" indent="-302257" lvl="1">
              <a:lnSpc>
                <a:spcPts val="3919"/>
              </a:lnSpc>
              <a:buFont typeface="Arial"/>
              <a:buChar char="•"/>
            </a:pPr>
            <a:r>
              <a:rPr lang="en-US" sz="2799">
                <a:solidFill>
                  <a:srgbClr val="000000"/>
                </a:solidFill>
                <a:latin typeface="AC Diary Girl"/>
                <a:ea typeface="AC Diary Girl"/>
                <a:cs typeface="AC Diary Girl"/>
                <a:sym typeface="AC Diary Girl"/>
              </a:rPr>
              <a:t>$27,500 payment to "Moriarty Consulting" with no contract on file</a:t>
            </a:r>
          </a:p>
          <a:p>
            <a:pPr algn="l" marL="604515" indent="-302257" lvl="1">
              <a:lnSpc>
                <a:spcPts val="3919"/>
              </a:lnSpc>
              <a:buFont typeface="Arial"/>
              <a:buChar char="•"/>
            </a:pPr>
            <a:r>
              <a:rPr lang="en-US" sz="2799">
                <a:solidFill>
                  <a:srgbClr val="000000"/>
                </a:solidFill>
                <a:latin typeface="AC Diary Girl"/>
                <a:ea typeface="AC Diary Girl"/>
                <a:cs typeface="AC Diary Girl"/>
                <a:sym typeface="AC Diary Girl"/>
              </a:rPr>
              <a:t>Three cash withdrawals of $9,999 each (just below reporting threshold)</a:t>
            </a:r>
          </a:p>
          <a:p>
            <a:pPr algn="l" marL="604515" indent="-302257" lvl="1">
              <a:lnSpc>
                <a:spcPts val="3919"/>
              </a:lnSpc>
              <a:spcBef>
                <a:spcPct val="0"/>
              </a:spcBef>
              <a:buFont typeface="Arial"/>
              <a:buChar char="•"/>
            </a:pPr>
            <a:r>
              <a:rPr lang="en-US" sz="2799">
                <a:solidFill>
                  <a:srgbClr val="000000"/>
                </a:solidFill>
                <a:latin typeface="AC Diary Girl"/>
                <a:ea typeface="AC Diary Girl"/>
                <a:cs typeface="AC Diary Girl"/>
                <a:sym typeface="AC Diary Girl"/>
              </a:rPr>
              <a:t>Accounting software logs show deletions from finance records at 2AM</a:t>
            </a:r>
          </a:p>
        </p:txBody>
      </p:sp>
      <p:grpSp>
        <p:nvGrpSpPr>
          <p:cNvPr name="Group 15" id="15"/>
          <p:cNvGrpSpPr/>
          <p:nvPr/>
        </p:nvGrpSpPr>
        <p:grpSpPr>
          <a:xfrm rot="60179">
            <a:off x="16897631" y="-318503"/>
            <a:ext cx="881454" cy="827923"/>
            <a:chOff x="0" y="0"/>
            <a:chExt cx="1175271" cy="1103897"/>
          </a:xfrm>
        </p:grpSpPr>
        <p:sp>
          <p:nvSpPr>
            <p:cNvPr name="Freeform 16" id="16"/>
            <p:cNvSpPr/>
            <p:nvPr/>
          </p:nvSpPr>
          <p:spPr>
            <a:xfrm flipH="false" flipV="false" rot="2603062">
              <a:off x="84692" y="757401"/>
              <a:ext cx="182350" cy="182350"/>
            </a:xfrm>
            <a:custGeom>
              <a:avLst/>
              <a:gdLst/>
              <a:ahLst/>
              <a:cxnLst/>
              <a:rect r="r" b="b" t="t" l="l"/>
              <a:pathLst>
                <a:path h="182350" w="182350">
                  <a:moveTo>
                    <a:pt x="0" y="0"/>
                  </a:moveTo>
                  <a:lnTo>
                    <a:pt x="182351" y="0"/>
                  </a:lnTo>
                  <a:lnTo>
                    <a:pt x="182351" y="182351"/>
                  </a:lnTo>
                  <a:lnTo>
                    <a:pt x="0" y="182351"/>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grpSp>
          <p:nvGrpSpPr>
            <p:cNvPr name="Group 17" id="17"/>
            <p:cNvGrpSpPr/>
            <p:nvPr/>
          </p:nvGrpSpPr>
          <p:grpSpPr>
            <a:xfrm rot="2603062">
              <a:off x="128096" y="800805"/>
              <a:ext cx="95543" cy="95543"/>
              <a:chOff x="0" y="0"/>
              <a:chExt cx="812800" cy="812800"/>
            </a:xfrm>
          </p:grpSpPr>
          <p:sp>
            <p:nvSpPr>
              <p:cNvPr name="Freeform 18" id="1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19" id="19"/>
              <p:cNvSpPr txBox="true"/>
              <p:nvPr/>
            </p:nvSpPr>
            <p:spPr>
              <a:xfrm>
                <a:off x="76200" y="9525"/>
                <a:ext cx="660400" cy="727075"/>
              </a:xfrm>
              <a:prstGeom prst="rect">
                <a:avLst/>
              </a:prstGeom>
            </p:spPr>
            <p:txBody>
              <a:bodyPr anchor="ctr" rtlCol="false" tIns="10175" lIns="10175" bIns="10175" rIns="10175"/>
              <a:lstStyle/>
              <a:p>
                <a:pPr algn="ctr">
                  <a:lnSpc>
                    <a:spcPts val="3499"/>
                  </a:lnSpc>
                </a:pPr>
              </a:p>
            </p:txBody>
          </p:sp>
        </p:grpSp>
        <p:sp>
          <p:nvSpPr>
            <p:cNvPr name="Freeform 20" id="20"/>
            <p:cNvSpPr/>
            <p:nvPr/>
          </p:nvSpPr>
          <p:spPr>
            <a:xfrm flipH="true" flipV="false" rot="3146889">
              <a:off x="278638" y="48282"/>
              <a:ext cx="617996" cy="1007333"/>
            </a:xfrm>
            <a:custGeom>
              <a:avLst/>
              <a:gdLst/>
              <a:ahLst/>
              <a:cxnLst/>
              <a:rect r="r" b="b" t="t" l="l"/>
              <a:pathLst>
                <a:path h="1007333" w="617996">
                  <a:moveTo>
                    <a:pt x="617996" y="0"/>
                  </a:moveTo>
                  <a:lnTo>
                    <a:pt x="0" y="0"/>
                  </a:lnTo>
                  <a:lnTo>
                    <a:pt x="0" y="1007333"/>
                  </a:lnTo>
                  <a:lnTo>
                    <a:pt x="617996" y="1007333"/>
                  </a:lnTo>
                  <a:lnTo>
                    <a:pt x="617996"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gr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CBC2AB"/>
        </a:solidFill>
      </p:bgPr>
    </p:bg>
    <p:spTree>
      <p:nvGrpSpPr>
        <p:cNvPr id="1" name=""/>
        <p:cNvGrpSpPr/>
        <p:nvPr/>
      </p:nvGrpSpPr>
      <p:grpSpPr>
        <a:xfrm>
          <a:off x="0" y="0"/>
          <a:ext cx="0" cy="0"/>
          <a:chOff x="0" y="0"/>
          <a:chExt cx="0" cy="0"/>
        </a:xfrm>
      </p:grpSpPr>
      <p:grpSp>
        <p:nvGrpSpPr>
          <p:cNvPr name="Group 2" id="2"/>
          <p:cNvGrpSpPr/>
          <p:nvPr/>
        </p:nvGrpSpPr>
        <p:grpSpPr>
          <a:xfrm rot="0">
            <a:off x="-984198" y="-1705694"/>
            <a:ext cx="20256397" cy="13698388"/>
            <a:chOff x="0" y="0"/>
            <a:chExt cx="27008529" cy="18264518"/>
          </a:xfrm>
        </p:grpSpPr>
        <p:sp>
          <p:nvSpPr>
            <p:cNvPr name="Freeform 3" id="3"/>
            <p:cNvSpPr/>
            <p:nvPr/>
          </p:nvSpPr>
          <p:spPr>
            <a:xfrm flipH="false" flipV="false" rot="0">
              <a:off x="0" y="0"/>
              <a:ext cx="27008529" cy="18264518"/>
            </a:xfrm>
            <a:custGeom>
              <a:avLst/>
              <a:gdLst/>
              <a:ahLst/>
              <a:cxnLst/>
              <a:rect r="r" b="b" t="t" l="l"/>
              <a:pathLst>
                <a:path h="18264518" w="27008529">
                  <a:moveTo>
                    <a:pt x="0" y="0"/>
                  </a:moveTo>
                  <a:lnTo>
                    <a:pt x="27008529" y="0"/>
                  </a:lnTo>
                  <a:lnTo>
                    <a:pt x="27008529" y="18264518"/>
                  </a:lnTo>
                  <a:lnTo>
                    <a:pt x="0" y="182645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0387301" y="868290"/>
              <a:ext cx="15609466" cy="15609466"/>
            </a:xfrm>
            <a:custGeom>
              <a:avLst/>
              <a:gdLst/>
              <a:ahLst/>
              <a:cxnLst/>
              <a:rect r="r" b="b" t="t" l="l"/>
              <a:pathLst>
                <a:path h="15609466" w="15609466">
                  <a:moveTo>
                    <a:pt x="0" y="0"/>
                  </a:moveTo>
                  <a:lnTo>
                    <a:pt x="15609467" y="0"/>
                  </a:lnTo>
                  <a:lnTo>
                    <a:pt x="15609467" y="15609466"/>
                  </a:lnTo>
                  <a:lnTo>
                    <a:pt x="0" y="15609466"/>
                  </a:lnTo>
                  <a:lnTo>
                    <a:pt x="0" y="0"/>
                  </a:lnTo>
                  <a:close/>
                </a:path>
              </a:pathLst>
            </a:custGeom>
            <a:blipFill>
              <a:blip r:embed="rId4">
                <a:alphaModFix amt="79000"/>
              </a:blip>
              <a:stretch>
                <a:fillRect l="0" t="0" r="0" b="0"/>
              </a:stretch>
            </a:blipFill>
          </p:spPr>
        </p:sp>
        <p:sp>
          <p:nvSpPr>
            <p:cNvPr name="Freeform 5" id="5"/>
            <p:cNvSpPr/>
            <p:nvPr/>
          </p:nvSpPr>
          <p:spPr>
            <a:xfrm flipH="false" flipV="false" rot="0">
              <a:off x="1035067" y="868290"/>
              <a:ext cx="9352234" cy="15609466"/>
            </a:xfrm>
            <a:custGeom>
              <a:avLst/>
              <a:gdLst/>
              <a:ahLst/>
              <a:cxnLst/>
              <a:rect r="r" b="b" t="t" l="l"/>
              <a:pathLst>
                <a:path h="15609466" w="9352234">
                  <a:moveTo>
                    <a:pt x="0" y="0"/>
                  </a:moveTo>
                  <a:lnTo>
                    <a:pt x="9352234" y="0"/>
                  </a:lnTo>
                  <a:lnTo>
                    <a:pt x="9352234" y="15609466"/>
                  </a:lnTo>
                  <a:lnTo>
                    <a:pt x="0" y="15609466"/>
                  </a:lnTo>
                  <a:lnTo>
                    <a:pt x="0" y="0"/>
                  </a:lnTo>
                  <a:close/>
                </a:path>
              </a:pathLst>
            </a:custGeom>
            <a:blipFill>
              <a:blip r:embed="rId4">
                <a:alphaModFix amt="79000"/>
              </a:blip>
              <a:stretch>
                <a:fillRect l="0" t="0" r="-66906" b="0"/>
              </a:stretch>
            </a:blipFill>
          </p:spPr>
        </p:sp>
      </p:grpSp>
      <p:sp>
        <p:nvSpPr>
          <p:cNvPr name="Freeform 6" id="6"/>
          <p:cNvSpPr/>
          <p:nvPr/>
        </p:nvSpPr>
        <p:spPr>
          <a:xfrm flipH="true" flipV="false" rot="-679758">
            <a:off x="2959002" y="-503827"/>
            <a:ext cx="9309692" cy="2601142"/>
          </a:xfrm>
          <a:custGeom>
            <a:avLst/>
            <a:gdLst/>
            <a:ahLst/>
            <a:cxnLst/>
            <a:rect r="r" b="b" t="t" l="l"/>
            <a:pathLst>
              <a:path h="2601142" w="9309692">
                <a:moveTo>
                  <a:pt x="9309692" y="0"/>
                </a:moveTo>
                <a:lnTo>
                  <a:pt x="0" y="0"/>
                </a:lnTo>
                <a:lnTo>
                  <a:pt x="0" y="2601142"/>
                </a:lnTo>
                <a:lnTo>
                  <a:pt x="9309692" y="2601142"/>
                </a:lnTo>
                <a:lnTo>
                  <a:pt x="9309692" y="0"/>
                </a:lnTo>
                <a:close/>
              </a:path>
            </a:pathLst>
          </a:custGeom>
          <a:blipFill>
            <a:blip r:embed="rId5">
              <a:alphaModFix amt="84000"/>
              <a:extLst>
                <a:ext uri="{96DAC541-7B7A-43D3-8B79-37D633B846F1}">
                  <asvg:svgBlip xmlns:asvg="http://schemas.microsoft.com/office/drawing/2016/SVG/main" r:embed="rId6"/>
                </a:ext>
              </a:extLst>
            </a:blip>
            <a:stretch>
              <a:fillRect l="0" t="0" r="-29491" b="-274138"/>
            </a:stretch>
          </a:blipFill>
        </p:spPr>
      </p:sp>
      <p:sp>
        <p:nvSpPr>
          <p:cNvPr name="Freeform 7" id="7"/>
          <p:cNvSpPr/>
          <p:nvPr/>
        </p:nvSpPr>
        <p:spPr>
          <a:xfrm flipH="false" flipV="false" rot="285817">
            <a:off x="19330" y="1343502"/>
            <a:ext cx="7917516" cy="8079098"/>
          </a:xfrm>
          <a:custGeom>
            <a:avLst/>
            <a:gdLst/>
            <a:ahLst/>
            <a:cxnLst/>
            <a:rect r="r" b="b" t="t" l="l"/>
            <a:pathLst>
              <a:path h="8079098" w="7917516">
                <a:moveTo>
                  <a:pt x="0" y="0"/>
                </a:moveTo>
                <a:lnTo>
                  <a:pt x="7917516" y="0"/>
                </a:lnTo>
                <a:lnTo>
                  <a:pt x="7917516" y="8079097"/>
                </a:lnTo>
                <a:lnTo>
                  <a:pt x="0" y="8079097"/>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8" id="8"/>
          <p:cNvSpPr/>
          <p:nvPr/>
        </p:nvSpPr>
        <p:spPr>
          <a:xfrm flipH="false" flipV="false" rot="-431094">
            <a:off x="7789444" y="-65382"/>
            <a:ext cx="10098998" cy="10305100"/>
          </a:xfrm>
          <a:custGeom>
            <a:avLst/>
            <a:gdLst/>
            <a:ahLst/>
            <a:cxnLst/>
            <a:rect r="r" b="b" t="t" l="l"/>
            <a:pathLst>
              <a:path h="10305100" w="10098998">
                <a:moveTo>
                  <a:pt x="0" y="0"/>
                </a:moveTo>
                <a:lnTo>
                  <a:pt x="10098998" y="0"/>
                </a:lnTo>
                <a:lnTo>
                  <a:pt x="10098998" y="10305100"/>
                </a:lnTo>
                <a:lnTo>
                  <a:pt x="0" y="1030510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9" id="9"/>
          <p:cNvSpPr txBox="true"/>
          <p:nvPr/>
        </p:nvSpPr>
        <p:spPr>
          <a:xfrm rot="270402">
            <a:off x="1023883" y="5058594"/>
            <a:ext cx="5411349" cy="2676399"/>
          </a:xfrm>
          <a:prstGeom prst="rect">
            <a:avLst/>
          </a:prstGeom>
        </p:spPr>
        <p:txBody>
          <a:bodyPr anchor="t" rtlCol="false" tIns="0" lIns="0" bIns="0" rIns="0">
            <a:spAutoFit/>
          </a:bodyPr>
          <a:lstStyle/>
          <a:p>
            <a:pPr algn="ctr">
              <a:lnSpc>
                <a:spcPts val="4206"/>
              </a:lnSpc>
              <a:spcBef>
                <a:spcPct val="0"/>
              </a:spcBef>
            </a:pPr>
            <a:r>
              <a:rPr lang="en-US" b="true" sz="3004">
                <a:solidFill>
                  <a:srgbClr val="000000"/>
                </a:solidFill>
                <a:latin typeface="AC Diary Girl Bold"/>
                <a:ea typeface="AC Diary Girl Bold"/>
                <a:cs typeface="AC Diary Girl Bold"/>
                <a:sym typeface="AC Diary Girl Bold"/>
              </a:rPr>
              <a:t>Ple</a:t>
            </a:r>
            <a:r>
              <a:rPr lang="en-US" b="true" sz="3004">
                <a:solidFill>
                  <a:srgbClr val="000000"/>
                </a:solidFill>
                <a:latin typeface="AC Diary Girl Bold"/>
                <a:ea typeface="AC Diary Girl Bold"/>
                <a:cs typeface="AC Diary Girl Bold"/>
                <a:sym typeface="AC Diary Girl Bold"/>
              </a:rPr>
              <a:t>ase review these financial transactions and determine if there's evidence of embezzlement.</a:t>
            </a:r>
          </a:p>
          <a:p>
            <a:pPr algn="ctr">
              <a:lnSpc>
                <a:spcPts val="4206"/>
              </a:lnSpc>
              <a:spcBef>
                <a:spcPct val="0"/>
              </a:spcBef>
            </a:pPr>
          </a:p>
        </p:txBody>
      </p:sp>
      <p:sp>
        <p:nvSpPr>
          <p:cNvPr name="TextBox 10" id="10"/>
          <p:cNvSpPr txBox="true"/>
          <p:nvPr/>
        </p:nvSpPr>
        <p:spPr>
          <a:xfrm rot="251032">
            <a:off x="2047538" y="2596481"/>
            <a:ext cx="3868051" cy="3284666"/>
          </a:xfrm>
          <a:prstGeom prst="rect">
            <a:avLst/>
          </a:prstGeom>
        </p:spPr>
        <p:txBody>
          <a:bodyPr anchor="t" rtlCol="false" tIns="0" lIns="0" bIns="0" rIns="0">
            <a:spAutoFit/>
          </a:bodyPr>
          <a:lstStyle/>
          <a:p>
            <a:pPr algn="ctr">
              <a:lnSpc>
                <a:spcPts val="6525"/>
              </a:lnSpc>
            </a:pPr>
            <a:r>
              <a:rPr lang="en-US" sz="4661">
                <a:solidFill>
                  <a:srgbClr val="000000"/>
                </a:solidFill>
                <a:latin typeface="Pagkaki"/>
                <a:ea typeface="Pagkaki"/>
                <a:cs typeface="Pagkaki"/>
                <a:sym typeface="Pagkaki"/>
              </a:rPr>
              <a:t>Watson's Hasty Conclusion</a:t>
            </a:r>
          </a:p>
          <a:p>
            <a:pPr algn="ctr">
              <a:lnSpc>
                <a:spcPts val="6525"/>
              </a:lnSpc>
              <a:spcBef>
                <a:spcPct val="0"/>
              </a:spcBef>
            </a:pPr>
          </a:p>
        </p:txBody>
      </p:sp>
      <p:sp>
        <p:nvSpPr>
          <p:cNvPr name="TextBox 11" id="11"/>
          <p:cNvSpPr txBox="true"/>
          <p:nvPr/>
        </p:nvSpPr>
        <p:spPr>
          <a:xfrm rot="-421449">
            <a:off x="9038316" y="2489892"/>
            <a:ext cx="7692381" cy="6453505"/>
          </a:xfrm>
          <a:prstGeom prst="rect">
            <a:avLst/>
          </a:prstGeom>
        </p:spPr>
        <p:txBody>
          <a:bodyPr anchor="t" rtlCol="false" tIns="0" lIns="0" bIns="0" rIns="0">
            <a:spAutoFit/>
          </a:bodyPr>
          <a:lstStyle/>
          <a:p>
            <a:pPr algn="l">
              <a:lnSpc>
                <a:spcPts val="3919"/>
              </a:lnSpc>
              <a:spcBef>
                <a:spcPct val="0"/>
              </a:spcBef>
            </a:pPr>
            <a:r>
              <a:rPr lang="en-US" sz="2799">
                <a:solidFill>
                  <a:srgbClr val="000000"/>
                </a:solidFill>
                <a:latin typeface="AC Diary Girl"/>
                <a:ea typeface="AC Diary Girl"/>
                <a:cs typeface="AC Diary Girl"/>
                <a:sym typeface="AC Diary Girl"/>
              </a:rPr>
              <a:t>Bas</a:t>
            </a:r>
            <a:r>
              <a:rPr lang="en-US" sz="2799">
                <a:solidFill>
                  <a:srgbClr val="000000"/>
                </a:solidFill>
                <a:latin typeface="AC Diary Girl"/>
                <a:ea typeface="AC Diary Girl"/>
                <a:cs typeface="AC Diary Girl"/>
                <a:sym typeface="AC Diary Girl"/>
              </a:rPr>
              <a:t>ed on the transactions you've provided, there is strong evidence of embezzlement at Baker Street Enterprises. </a:t>
            </a:r>
          </a:p>
          <a:p>
            <a:pPr algn="l">
              <a:lnSpc>
                <a:spcPts val="3919"/>
              </a:lnSpc>
              <a:spcBef>
                <a:spcPct val="0"/>
              </a:spcBef>
            </a:pPr>
            <a:r>
              <a:rPr lang="en-US" sz="2799">
                <a:solidFill>
                  <a:srgbClr val="000000"/>
                </a:solidFill>
                <a:latin typeface="AC Diary Girl"/>
                <a:ea typeface="AC Diary Girl"/>
                <a:cs typeface="AC Diary Girl"/>
                <a:sym typeface="AC Diary Girl"/>
              </a:rPr>
              <a:t>The pattern of suspicious payments, unusual increases in expenses, and deliberate system manipulations all point to fraudulent activity.</a:t>
            </a:r>
          </a:p>
          <a:p>
            <a:pPr algn="l">
              <a:lnSpc>
                <a:spcPts val="3919"/>
              </a:lnSpc>
              <a:spcBef>
                <a:spcPct val="0"/>
              </a:spcBef>
            </a:pPr>
          </a:p>
          <a:p>
            <a:pPr algn="l">
              <a:lnSpc>
                <a:spcPts val="3919"/>
              </a:lnSpc>
              <a:spcBef>
                <a:spcPct val="0"/>
              </a:spcBef>
            </a:pPr>
            <a:r>
              <a:rPr lang="en-US" b="true" sz="2799">
                <a:solidFill>
                  <a:srgbClr val="000000"/>
                </a:solidFill>
                <a:latin typeface="AC Diary Girl Bold"/>
                <a:ea typeface="AC Diary Girl Bold"/>
                <a:cs typeface="AC Diary Girl Bold"/>
                <a:sym typeface="AC Diary Girl Bold"/>
              </a:rPr>
              <a:t>Direct conclusion with no visible reasoning process</a:t>
            </a:r>
          </a:p>
          <a:p>
            <a:pPr algn="l">
              <a:lnSpc>
                <a:spcPts val="3919"/>
              </a:lnSpc>
              <a:spcBef>
                <a:spcPct val="0"/>
              </a:spcBef>
            </a:pPr>
          </a:p>
          <a:p>
            <a:pPr algn="l">
              <a:lnSpc>
                <a:spcPts val="3919"/>
              </a:lnSpc>
              <a:spcBef>
                <a:spcPct val="0"/>
              </a:spcBef>
            </a:pPr>
          </a:p>
          <a:p>
            <a:pPr algn="l">
              <a:lnSpc>
                <a:spcPts val="3919"/>
              </a:lnSpc>
              <a:spcBef>
                <a:spcPct val="0"/>
              </a:spcBef>
            </a:pPr>
          </a:p>
        </p:txBody>
      </p:sp>
      <p:sp>
        <p:nvSpPr>
          <p:cNvPr name="TextBox 12" id="12"/>
          <p:cNvSpPr txBox="true"/>
          <p:nvPr/>
        </p:nvSpPr>
        <p:spPr>
          <a:xfrm rot="-389401">
            <a:off x="8686475" y="1778156"/>
            <a:ext cx="7484331" cy="655960"/>
          </a:xfrm>
          <a:prstGeom prst="rect">
            <a:avLst/>
          </a:prstGeom>
        </p:spPr>
        <p:txBody>
          <a:bodyPr anchor="t" rtlCol="false" tIns="0" lIns="0" bIns="0" rIns="0">
            <a:spAutoFit/>
          </a:bodyPr>
          <a:lstStyle/>
          <a:p>
            <a:pPr algn="ctr">
              <a:lnSpc>
                <a:spcPts val="5319"/>
              </a:lnSpc>
              <a:spcBef>
                <a:spcPct val="0"/>
              </a:spcBef>
            </a:pPr>
            <a:r>
              <a:rPr lang="en-US" sz="3799">
                <a:solidFill>
                  <a:srgbClr val="000000"/>
                </a:solidFill>
                <a:latin typeface="Pagkaki"/>
                <a:ea typeface="Pagkaki"/>
                <a:cs typeface="Pagkaki"/>
                <a:sym typeface="Pagkaki"/>
              </a:rPr>
              <a:t>Detective Adventures of Watson</a:t>
            </a:r>
          </a:p>
        </p:txBody>
      </p:sp>
      <p:grpSp>
        <p:nvGrpSpPr>
          <p:cNvPr name="Group 13" id="13"/>
          <p:cNvGrpSpPr/>
          <p:nvPr/>
        </p:nvGrpSpPr>
        <p:grpSpPr>
          <a:xfrm rot="-1443256">
            <a:off x="11589413" y="-436653"/>
            <a:ext cx="2231084" cy="2095589"/>
            <a:chOff x="0" y="0"/>
            <a:chExt cx="2974778" cy="2794119"/>
          </a:xfrm>
        </p:grpSpPr>
        <p:sp>
          <p:nvSpPr>
            <p:cNvPr name="Freeform 14" id="14"/>
            <p:cNvSpPr/>
            <p:nvPr/>
          </p:nvSpPr>
          <p:spPr>
            <a:xfrm flipH="false" flipV="false" rot="2603062">
              <a:off x="214368" y="1917089"/>
              <a:ext cx="461555" cy="461555"/>
            </a:xfrm>
            <a:custGeom>
              <a:avLst/>
              <a:gdLst/>
              <a:ahLst/>
              <a:cxnLst/>
              <a:rect r="r" b="b" t="t" l="l"/>
              <a:pathLst>
                <a:path h="461555" w="461555">
                  <a:moveTo>
                    <a:pt x="0" y="0"/>
                  </a:moveTo>
                  <a:lnTo>
                    <a:pt x="461554" y="0"/>
                  </a:lnTo>
                  <a:lnTo>
                    <a:pt x="461554" y="461555"/>
                  </a:lnTo>
                  <a:lnTo>
                    <a:pt x="0" y="461555"/>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grpSp>
          <p:nvGrpSpPr>
            <p:cNvPr name="Group 15" id="15"/>
            <p:cNvGrpSpPr/>
            <p:nvPr/>
          </p:nvGrpSpPr>
          <p:grpSpPr>
            <a:xfrm rot="2603062">
              <a:off x="324229" y="2026950"/>
              <a:ext cx="241833" cy="241833"/>
              <a:chOff x="0" y="0"/>
              <a:chExt cx="812800" cy="812800"/>
            </a:xfrm>
          </p:grpSpPr>
          <p:sp>
            <p:nvSpPr>
              <p:cNvPr name="Freeform 16" id="1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17" id="17"/>
              <p:cNvSpPr txBox="true"/>
              <p:nvPr/>
            </p:nvSpPr>
            <p:spPr>
              <a:xfrm>
                <a:off x="76200" y="9525"/>
                <a:ext cx="660400" cy="727075"/>
              </a:xfrm>
              <a:prstGeom prst="rect">
                <a:avLst/>
              </a:prstGeom>
            </p:spPr>
            <p:txBody>
              <a:bodyPr anchor="ctr" rtlCol="false" tIns="10175" lIns="10175" bIns="10175" rIns="10175"/>
              <a:lstStyle/>
              <a:p>
                <a:pPr algn="ctr">
                  <a:lnSpc>
                    <a:spcPts val="3499"/>
                  </a:lnSpc>
                </a:pPr>
              </a:p>
            </p:txBody>
          </p:sp>
        </p:grpSp>
        <p:sp>
          <p:nvSpPr>
            <p:cNvPr name="Freeform 18" id="18"/>
            <p:cNvSpPr/>
            <p:nvPr/>
          </p:nvSpPr>
          <p:spPr>
            <a:xfrm flipH="true" flipV="false" rot="3146889">
              <a:off x="705272" y="122208"/>
              <a:ext cx="1564235" cy="2549703"/>
            </a:xfrm>
            <a:custGeom>
              <a:avLst/>
              <a:gdLst/>
              <a:ahLst/>
              <a:cxnLst/>
              <a:rect r="r" b="b" t="t" l="l"/>
              <a:pathLst>
                <a:path h="2549703" w="1564235">
                  <a:moveTo>
                    <a:pt x="1564235" y="0"/>
                  </a:moveTo>
                  <a:lnTo>
                    <a:pt x="0" y="0"/>
                  </a:lnTo>
                  <a:lnTo>
                    <a:pt x="0" y="2549703"/>
                  </a:lnTo>
                  <a:lnTo>
                    <a:pt x="1564235" y="2549703"/>
                  </a:lnTo>
                  <a:lnTo>
                    <a:pt x="1564235"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grpSp>
      <p:grpSp>
        <p:nvGrpSpPr>
          <p:cNvPr name="Group 19" id="19"/>
          <p:cNvGrpSpPr/>
          <p:nvPr/>
        </p:nvGrpSpPr>
        <p:grpSpPr>
          <a:xfrm rot="-580503">
            <a:off x="3770176" y="1157652"/>
            <a:ext cx="1667121" cy="1565876"/>
            <a:chOff x="0" y="0"/>
            <a:chExt cx="2222828" cy="2087835"/>
          </a:xfrm>
        </p:grpSpPr>
        <p:sp>
          <p:nvSpPr>
            <p:cNvPr name="Freeform 20" id="20"/>
            <p:cNvSpPr/>
            <p:nvPr/>
          </p:nvSpPr>
          <p:spPr>
            <a:xfrm flipH="false" flipV="false" rot="2603062">
              <a:off x="160181" y="1432496"/>
              <a:ext cx="344885" cy="344885"/>
            </a:xfrm>
            <a:custGeom>
              <a:avLst/>
              <a:gdLst/>
              <a:ahLst/>
              <a:cxnLst/>
              <a:rect r="r" b="b" t="t" l="l"/>
              <a:pathLst>
                <a:path h="344885" w="344885">
                  <a:moveTo>
                    <a:pt x="0" y="0"/>
                  </a:moveTo>
                  <a:lnTo>
                    <a:pt x="344885" y="0"/>
                  </a:lnTo>
                  <a:lnTo>
                    <a:pt x="344885" y="344886"/>
                  </a:lnTo>
                  <a:lnTo>
                    <a:pt x="0" y="344886"/>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grpSp>
          <p:nvGrpSpPr>
            <p:cNvPr name="Group 21" id="21"/>
            <p:cNvGrpSpPr/>
            <p:nvPr/>
          </p:nvGrpSpPr>
          <p:grpSpPr>
            <a:xfrm rot="2603062">
              <a:off x="242272" y="1514587"/>
              <a:ext cx="180704" cy="180704"/>
              <a:chOff x="0" y="0"/>
              <a:chExt cx="812800" cy="812800"/>
            </a:xfrm>
          </p:grpSpPr>
          <p:sp>
            <p:nvSpPr>
              <p:cNvPr name="Freeform 22" id="2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23" id="23"/>
              <p:cNvSpPr txBox="true"/>
              <p:nvPr/>
            </p:nvSpPr>
            <p:spPr>
              <a:xfrm>
                <a:off x="76200" y="9525"/>
                <a:ext cx="660400" cy="727075"/>
              </a:xfrm>
              <a:prstGeom prst="rect">
                <a:avLst/>
              </a:prstGeom>
            </p:spPr>
            <p:txBody>
              <a:bodyPr anchor="ctr" rtlCol="false" tIns="10175" lIns="10175" bIns="10175" rIns="10175"/>
              <a:lstStyle/>
              <a:p>
                <a:pPr algn="ctr">
                  <a:lnSpc>
                    <a:spcPts val="3499"/>
                  </a:lnSpc>
                </a:pPr>
              </a:p>
            </p:txBody>
          </p:sp>
        </p:grpSp>
        <p:sp>
          <p:nvSpPr>
            <p:cNvPr name="Freeform 24" id="24"/>
            <p:cNvSpPr/>
            <p:nvPr/>
          </p:nvSpPr>
          <p:spPr>
            <a:xfrm flipH="true" flipV="false" rot="3146889">
              <a:off x="526996" y="91317"/>
              <a:ext cx="1168835" cy="1905201"/>
            </a:xfrm>
            <a:custGeom>
              <a:avLst/>
              <a:gdLst/>
              <a:ahLst/>
              <a:cxnLst/>
              <a:rect r="r" b="b" t="t" l="l"/>
              <a:pathLst>
                <a:path h="1905201" w="1168835">
                  <a:moveTo>
                    <a:pt x="1168835" y="0"/>
                  </a:moveTo>
                  <a:lnTo>
                    <a:pt x="0" y="0"/>
                  </a:lnTo>
                  <a:lnTo>
                    <a:pt x="0" y="1905201"/>
                  </a:lnTo>
                  <a:lnTo>
                    <a:pt x="1168835" y="1905201"/>
                  </a:lnTo>
                  <a:lnTo>
                    <a:pt x="1168835"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gr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CBC2AB"/>
        </a:solidFill>
      </p:bgPr>
    </p:bg>
    <p:spTree>
      <p:nvGrpSpPr>
        <p:cNvPr id="1" name=""/>
        <p:cNvGrpSpPr/>
        <p:nvPr/>
      </p:nvGrpSpPr>
      <p:grpSpPr>
        <a:xfrm>
          <a:off x="0" y="0"/>
          <a:ext cx="0" cy="0"/>
          <a:chOff x="0" y="0"/>
          <a:chExt cx="0" cy="0"/>
        </a:xfrm>
      </p:grpSpPr>
      <p:grpSp>
        <p:nvGrpSpPr>
          <p:cNvPr name="Group 2" id="2"/>
          <p:cNvGrpSpPr/>
          <p:nvPr/>
        </p:nvGrpSpPr>
        <p:grpSpPr>
          <a:xfrm rot="0">
            <a:off x="-984198" y="-1705694"/>
            <a:ext cx="20256397" cy="13698388"/>
            <a:chOff x="0" y="0"/>
            <a:chExt cx="27008529" cy="18264518"/>
          </a:xfrm>
        </p:grpSpPr>
        <p:sp>
          <p:nvSpPr>
            <p:cNvPr name="Freeform 3" id="3"/>
            <p:cNvSpPr/>
            <p:nvPr/>
          </p:nvSpPr>
          <p:spPr>
            <a:xfrm flipH="false" flipV="false" rot="0">
              <a:off x="0" y="0"/>
              <a:ext cx="27008529" cy="18264518"/>
            </a:xfrm>
            <a:custGeom>
              <a:avLst/>
              <a:gdLst/>
              <a:ahLst/>
              <a:cxnLst/>
              <a:rect r="r" b="b" t="t" l="l"/>
              <a:pathLst>
                <a:path h="18264518" w="27008529">
                  <a:moveTo>
                    <a:pt x="0" y="0"/>
                  </a:moveTo>
                  <a:lnTo>
                    <a:pt x="27008529" y="0"/>
                  </a:lnTo>
                  <a:lnTo>
                    <a:pt x="27008529" y="18264518"/>
                  </a:lnTo>
                  <a:lnTo>
                    <a:pt x="0" y="182645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0387301" y="868290"/>
              <a:ext cx="15609466" cy="15609466"/>
            </a:xfrm>
            <a:custGeom>
              <a:avLst/>
              <a:gdLst/>
              <a:ahLst/>
              <a:cxnLst/>
              <a:rect r="r" b="b" t="t" l="l"/>
              <a:pathLst>
                <a:path h="15609466" w="15609466">
                  <a:moveTo>
                    <a:pt x="0" y="0"/>
                  </a:moveTo>
                  <a:lnTo>
                    <a:pt x="15609467" y="0"/>
                  </a:lnTo>
                  <a:lnTo>
                    <a:pt x="15609467" y="15609466"/>
                  </a:lnTo>
                  <a:lnTo>
                    <a:pt x="0" y="15609466"/>
                  </a:lnTo>
                  <a:lnTo>
                    <a:pt x="0" y="0"/>
                  </a:lnTo>
                  <a:close/>
                </a:path>
              </a:pathLst>
            </a:custGeom>
            <a:blipFill>
              <a:blip r:embed="rId4">
                <a:alphaModFix amt="79000"/>
              </a:blip>
              <a:stretch>
                <a:fillRect l="0" t="0" r="0" b="0"/>
              </a:stretch>
            </a:blipFill>
          </p:spPr>
        </p:sp>
        <p:sp>
          <p:nvSpPr>
            <p:cNvPr name="Freeform 5" id="5"/>
            <p:cNvSpPr/>
            <p:nvPr/>
          </p:nvSpPr>
          <p:spPr>
            <a:xfrm flipH="false" flipV="false" rot="0">
              <a:off x="1035067" y="868290"/>
              <a:ext cx="9352234" cy="15609466"/>
            </a:xfrm>
            <a:custGeom>
              <a:avLst/>
              <a:gdLst/>
              <a:ahLst/>
              <a:cxnLst/>
              <a:rect r="r" b="b" t="t" l="l"/>
              <a:pathLst>
                <a:path h="15609466" w="9352234">
                  <a:moveTo>
                    <a:pt x="0" y="0"/>
                  </a:moveTo>
                  <a:lnTo>
                    <a:pt x="9352234" y="0"/>
                  </a:lnTo>
                  <a:lnTo>
                    <a:pt x="9352234" y="15609466"/>
                  </a:lnTo>
                  <a:lnTo>
                    <a:pt x="0" y="15609466"/>
                  </a:lnTo>
                  <a:lnTo>
                    <a:pt x="0" y="0"/>
                  </a:lnTo>
                  <a:close/>
                </a:path>
              </a:pathLst>
            </a:custGeom>
            <a:blipFill>
              <a:blip r:embed="rId4">
                <a:alphaModFix amt="79000"/>
              </a:blip>
              <a:stretch>
                <a:fillRect l="0" t="0" r="-66906" b="0"/>
              </a:stretch>
            </a:blipFill>
          </p:spPr>
        </p:sp>
      </p:grpSp>
      <p:sp>
        <p:nvSpPr>
          <p:cNvPr name="Freeform 6" id="6"/>
          <p:cNvSpPr/>
          <p:nvPr/>
        </p:nvSpPr>
        <p:spPr>
          <a:xfrm flipH="true" flipV="false" rot="-679758">
            <a:off x="2959002" y="-503827"/>
            <a:ext cx="9309692" cy="2601142"/>
          </a:xfrm>
          <a:custGeom>
            <a:avLst/>
            <a:gdLst/>
            <a:ahLst/>
            <a:cxnLst/>
            <a:rect r="r" b="b" t="t" l="l"/>
            <a:pathLst>
              <a:path h="2601142" w="9309692">
                <a:moveTo>
                  <a:pt x="9309692" y="0"/>
                </a:moveTo>
                <a:lnTo>
                  <a:pt x="0" y="0"/>
                </a:lnTo>
                <a:lnTo>
                  <a:pt x="0" y="2601142"/>
                </a:lnTo>
                <a:lnTo>
                  <a:pt x="9309692" y="2601142"/>
                </a:lnTo>
                <a:lnTo>
                  <a:pt x="9309692" y="0"/>
                </a:lnTo>
                <a:close/>
              </a:path>
            </a:pathLst>
          </a:custGeom>
          <a:blipFill>
            <a:blip r:embed="rId5">
              <a:alphaModFix amt="84000"/>
              <a:extLst>
                <a:ext uri="{96DAC541-7B7A-43D3-8B79-37D633B846F1}">
                  <asvg:svgBlip xmlns:asvg="http://schemas.microsoft.com/office/drawing/2016/SVG/main" r:embed="rId6"/>
                </a:ext>
              </a:extLst>
            </a:blip>
            <a:stretch>
              <a:fillRect l="0" t="0" r="-29491" b="-274138"/>
            </a:stretch>
          </a:blipFill>
        </p:spPr>
      </p:sp>
      <p:sp>
        <p:nvSpPr>
          <p:cNvPr name="Freeform 7" id="7"/>
          <p:cNvSpPr/>
          <p:nvPr/>
        </p:nvSpPr>
        <p:spPr>
          <a:xfrm flipH="false" flipV="false" rot="285817">
            <a:off x="280" y="1343502"/>
            <a:ext cx="7917516" cy="8079098"/>
          </a:xfrm>
          <a:custGeom>
            <a:avLst/>
            <a:gdLst/>
            <a:ahLst/>
            <a:cxnLst/>
            <a:rect r="r" b="b" t="t" l="l"/>
            <a:pathLst>
              <a:path h="8079098" w="7917516">
                <a:moveTo>
                  <a:pt x="0" y="0"/>
                </a:moveTo>
                <a:lnTo>
                  <a:pt x="7917516" y="0"/>
                </a:lnTo>
                <a:lnTo>
                  <a:pt x="7917516" y="8079097"/>
                </a:lnTo>
                <a:lnTo>
                  <a:pt x="0" y="8079097"/>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8" id="8"/>
          <p:cNvSpPr/>
          <p:nvPr/>
        </p:nvSpPr>
        <p:spPr>
          <a:xfrm flipH="false" flipV="false" rot="-431094">
            <a:off x="7819632" y="-98925"/>
            <a:ext cx="10603091" cy="10819481"/>
          </a:xfrm>
          <a:custGeom>
            <a:avLst/>
            <a:gdLst/>
            <a:ahLst/>
            <a:cxnLst/>
            <a:rect r="r" b="b" t="t" l="l"/>
            <a:pathLst>
              <a:path h="10819481" w="10603091">
                <a:moveTo>
                  <a:pt x="0" y="0"/>
                </a:moveTo>
                <a:lnTo>
                  <a:pt x="10603091" y="0"/>
                </a:lnTo>
                <a:lnTo>
                  <a:pt x="10603091" y="10819481"/>
                </a:lnTo>
                <a:lnTo>
                  <a:pt x="0" y="1081948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9" id="9"/>
          <p:cNvSpPr txBox="true"/>
          <p:nvPr/>
        </p:nvSpPr>
        <p:spPr>
          <a:xfrm rot="-389401">
            <a:off x="8686475" y="1652075"/>
            <a:ext cx="7484331" cy="655960"/>
          </a:xfrm>
          <a:prstGeom prst="rect">
            <a:avLst/>
          </a:prstGeom>
        </p:spPr>
        <p:txBody>
          <a:bodyPr anchor="t" rtlCol="false" tIns="0" lIns="0" bIns="0" rIns="0">
            <a:spAutoFit/>
          </a:bodyPr>
          <a:lstStyle/>
          <a:p>
            <a:pPr algn="ctr">
              <a:lnSpc>
                <a:spcPts val="5319"/>
              </a:lnSpc>
              <a:spcBef>
                <a:spcPct val="0"/>
              </a:spcBef>
            </a:pPr>
            <a:r>
              <a:rPr lang="en-US" sz="3799">
                <a:solidFill>
                  <a:srgbClr val="000000"/>
                </a:solidFill>
                <a:latin typeface="Pagkaki"/>
                <a:ea typeface="Pagkaki"/>
                <a:cs typeface="Pagkaki"/>
                <a:sym typeface="Pagkaki"/>
              </a:rPr>
              <a:t>Detective Adventures of Holmes</a:t>
            </a:r>
          </a:p>
        </p:txBody>
      </p:sp>
      <p:grpSp>
        <p:nvGrpSpPr>
          <p:cNvPr name="Group 10" id="10"/>
          <p:cNvGrpSpPr/>
          <p:nvPr/>
        </p:nvGrpSpPr>
        <p:grpSpPr>
          <a:xfrm rot="-1443256">
            <a:off x="11589413" y="-436653"/>
            <a:ext cx="2231084" cy="2095589"/>
            <a:chOff x="0" y="0"/>
            <a:chExt cx="2974778" cy="2794119"/>
          </a:xfrm>
        </p:grpSpPr>
        <p:sp>
          <p:nvSpPr>
            <p:cNvPr name="Freeform 11" id="11"/>
            <p:cNvSpPr/>
            <p:nvPr/>
          </p:nvSpPr>
          <p:spPr>
            <a:xfrm flipH="false" flipV="false" rot="2603062">
              <a:off x="214368" y="1917089"/>
              <a:ext cx="461555" cy="461555"/>
            </a:xfrm>
            <a:custGeom>
              <a:avLst/>
              <a:gdLst/>
              <a:ahLst/>
              <a:cxnLst/>
              <a:rect r="r" b="b" t="t" l="l"/>
              <a:pathLst>
                <a:path h="461555" w="461555">
                  <a:moveTo>
                    <a:pt x="0" y="0"/>
                  </a:moveTo>
                  <a:lnTo>
                    <a:pt x="461554" y="0"/>
                  </a:lnTo>
                  <a:lnTo>
                    <a:pt x="461554" y="461555"/>
                  </a:lnTo>
                  <a:lnTo>
                    <a:pt x="0" y="461555"/>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grpSp>
          <p:nvGrpSpPr>
            <p:cNvPr name="Group 12" id="12"/>
            <p:cNvGrpSpPr/>
            <p:nvPr/>
          </p:nvGrpSpPr>
          <p:grpSpPr>
            <a:xfrm rot="2603062">
              <a:off x="324229" y="2026950"/>
              <a:ext cx="241833" cy="241833"/>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14" id="14"/>
              <p:cNvSpPr txBox="true"/>
              <p:nvPr/>
            </p:nvSpPr>
            <p:spPr>
              <a:xfrm>
                <a:off x="76200" y="9525"/>
                <a:ext cx="660400" cy="727075"/>
              </a:xfrm>
              <a:prstGeom prst="rect">
                <a:avLst/>
              </a:prstGeom>
            </p:spPr>
            <p:txBody>
              <a:bodyPr anchor="ctr" rtlCol="false" tIns="10175" lIns="10175" bIns="10175" rIns="10175"/>
              <a:lstStyle/>
              <a:p>
                <a:pPr algn="ctr">
                  <a:lnSpc>
                    <a:spcPts val="3499"/>
                  </a:lnSpc>
                </a:pPr>
              </a:p>
            </p:txBody>
          </p:sp>
        </p:grpSp>
        <p:sp>
          <p:nvSpPr>
            <p:cNvPr name="Freeform 15" id="15"/>
            <p:cNvSpPr/>
            <p:nvPr/>
          </p:nvSpPr>
          <p:spPr>
            <a:xfrm flipH="true" flipV="false" rot="3146889">
              <a:off x="705272" y="122208"/>
              <a:ext cx="1564235" cy="2549703"/>
            </a:xfrm>
            <a:custGeom>
              <a:avLst/>
              <a:gdLst/>
              <a:ahLst/>
              <a:cxnLst/>
              <a:rect r="r" b="b" t="t" l="l"/>
              <a:pathLst>
                <a:path h="2549703" w="1564235">
                  <a:moveTo>
                    <a:pt x="1564235" y="0"/>
                  </a:moveTo>
                  <a:lnTo>
                    <a:pt x="0" y="0"/>
                  </a:lnTo>
                  <a:lnTo>
                    <a:pt x="0" y="2549703"/>
                  </a:lnTo>
                  <a:lnTo>
                    <a:pt x="1564235" y="2549703"/>
                  </a:lnTo>
                  <a:lnTo>
                    <a:pt x="1564235"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grpSp>
      <p:grpSp>
        <p:nvGrpSpPr>
          <p:cNvPr name="Group 16" id="16"/>
          <p:cNvGrpSpPr/>
          <p:nvPr/>
        </p:nvGrpSpPr>
        <p:grpSpPr>
          <a:xfrm rot="-580503">
            <a:off x="3770176" y="1157652"/>
            <a:ext cx="1667121" cy="1565876"/>
            <a:chOff x="0" y="0"/>
            <a:chExt cx="2222828" cy="2087835"/>
          </a:xfrm>
        </p:grpSpPr>
        <p:sp>
          <p:nvSpPr>
            <p:cNvPr name="Freeform 17" id="17"/>
            <p:cNvSpPr/>
            <p:nvPr/>
          </p:nvSpPr>
          <p:spPr>
            <a:xfrm flipH="false" flipV="false" rot="2603062">
              <a:off x="160181" y="1432496"/>
              <a:ext cx="344885" cy="344885"/>
            </a:xfrm>
            <a:custGeom>
              <a:avLst/>
              <a:gdLst/>
              <a:ahLst/>
              <a:cxnLst/>
              <a:rect r="r" b="b" t="t" l="l"/>
              <a:pathLst>
                <a:path h="344885" w="344885">
                  <a:moveTo>
                    <a:pt x="0" y="0"/>
                  </a:moveTo>
                  <a:lnTo>
                    <a:pt x="344885" y="0"/>
                  </a:lnTo>
                  <a:lnTo>
                    <a:pt x="344885" y="344886"/>
                  </a:lnTo>
                  <a:lnTo>
                    <a:pt x="0" y="344886"/>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grpSp>
          <p:nvGrpSpPr>
            <p:cNvPr name="Group 18" id="18"/>
            <p:cNvGrpSpPr/>
            <p:nvPr/>
          </p:nvGrpSpPr>
          <p:grpSpPr>
            <a:xfrm rot="2603062">
              <a:off x="242272" y="1514587"/>
              <a:ext cx="180704" cy="180704"/>
              <a:chOff x="0" y="0"/>
              <a:chExt cx="812800" cy="812800"/>
            </a:xfrm>
          </p:grpSpPr>
          <p:sp>
            <p:nvSpPr>
              <p:cNvPr name="Freeform 19" id="1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20" id="20"/>
              <p:cNvSpPr txBox="true"/>
              <p:nvPr/>
            </p:nvSpPr>
            <p:spPr>
              <a:xfrm>
                <a:off x="76200" y="9525"/>
                <a:ext cx="660400" cy="727075"/>
              </a:xfrm>
              <a:prstGeom prst="rect">
                <a:avLst/>
              </a:prstGeom>
            </p:spPr>
            <p:txBody>
              <a:bodyPr anchor="ctr" rtlCol="false" tIns="10175" lIns="10175" bIns="10175" rIns="10175"/>
              <a:lstStyle/>
              <a:p>
                <a:pPr algn="ctr">
                  <a:lnSpc>
                    <a:spcPts val="3499"/>
                  </a:lnSpc>
                </a:pPr>
              </a:p>
            </p:txBody>
          </p:sp>
        </p:grpSp>
        <p:sp>
          <p:nvSpPr>
            <p:cNvPr name="Freeform 21" id="21"/>
            <p:cNvSpPr/>
            <p:nvPr/>
          </p:nvSpPr>
          <p:spPr>
            <a:xfrm flipH="true" flipV="false" rot="3146889">
              <a:off x="526996" y="91317"/>
              <a:ext cx="1168835" cy="1905201"/>
            </a:xfrm>
            <a:custGeom>
              <a:avLst/>
              <a:gdLst/>
              <a:ahLst/>
              <a:cxnLst/>
              <a:rect r="r" b="b" t="t" l="l"/>
              <a:pathLst>
                <a:path h="1905201" w="1168835">
                  <a:moveTo>
                    <a:pt x="1168835" y="0"/>
                  </a:moveTo>
                  <a:lnTo>
                    <a:pt x="0" y="0"/>
                  </a:lnTo>
                  <a:lnTo>
                    <a:pt x="0" y="1905201"/>
                  </a:lnTo>
                  <a:lnTo>
                    <a:pt x="1168835" y="1905201"/>
                  </a:lnTo>
                  <a:lnTo>
                    <a:pt x="1168835"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grpSp>
      <p:sp>
        <p:nvSpPr>
          <p:cNvPr name="TextBox 22" id="22"/>
          <p:cNvSpPr txBox="true"/>
          <p:nvPr/>
        </p:nvSpPr>
        <p:spPr>
          <a:xfrm rot="-421449">
            <a:off x="9064195" y="2146706"/>
            <a:ext cx="8360468" cy="8157811"/>
          </a:xfrm>
          <a:prstGeom prst="rect">
            <a:avLst/>
          </a:prstGeom>
        </p:spPr>
        <p:txBody>
          <a:bodyPr anchor="t" rtlCol="false" tIns="0" lIns="0" bIns="0" rIns="0">
            <a:spAutoFit/>
          </a:bodyPr>
          <a:lstStyle/>
          <a:p>
            <a:pPr algn="l">
              <a:lnSpc>
                <a:spcPts val="3431"/>
              </a:lnSpc>
              <a:spcBef>
                <a:spcPct val="0"/>
              </a:spcBef>
            </a:pPr>
            <a:r>
              <a:rPr lang="en-US" b="true" sz="2451">
                <a:solidFill>
                  <a:srgbClr val="000000"/>
                </a:solidFill>
                <a:latin typeface="AC Diary Girl Bold"/>
                <a:ea typeface="AC Diary Girl Bold"/>
                <a:cs typeface="AC Diary Girl Bold"/>
                <a:sym typeface="AC Diary Girl Bold"/>
              </a:rPr>
              <a:t>Le</a:t>
            </a:r>
            <a:r>
              <a:rPr lang="en-US" b="true" sz="2451">
                <a:solidFill>
                  <a:srgbClr val="000000"/>
                </a:solidFill>
                <a:latin typeface="AC Diary Girl Bold"/>
                <a:ea typeface="AC Diary Girl Bold"/>
                <a:cs typeface="AC Diary Girl Bold"/>
                <a:sym typeface="AC Diary Girl Bold"/>
              </a:rPr>
              <a:t>t me analyze these financial transactions step-by-step:</a:t>
            </a:r>
            <a:r>
              <a:rPr lang="en-US" sz="2451">
                <a:solidFill>
                  <a:srgbClr val="000000"/>
                </a:solidFill>
                <a:latin typeface="AC Diary Girl"/>
                <a:ea typeface="AC Diary Girl"/>
                <a:cs typeface="AC Diary Girl"/>
                <a:sym typeface="AC Diary Girl"/>
              </a:rPr>
              <a:t> </a:t>
            </a:r>
          </a:p>
          <a:p>
            <a:pPr algn="l">
              <a:lnSpc>
                <a:spcPts val="3431"/>
              </a:lnSpc>
              <a:spcBef>
                <a:spcPct val="0"/>
              </a:spcBef>
            </a:pPr>
            <a:r>
              <a:rPr lang="en-US" b="true" sz="2451">
                <a:solidFill>
                  <a:srgbClr val="000000"/>
                </a:solidFill>
                <a:latin typeface="AC Diary Girl Bold"/>
                <a:ea typeface="AC Diary Girl Bold"/>
                <a:cs typeface="AC Diary Girl Bold"/>
                <a:sym typeface="AC Diary Girl Bold"/>
              </a:rPr>
              <a:t>Clue 1:</a:t>
            </a:r>
            <a:r>
              <a:rPr lang="en-US" sz="2451">
                <a:solidFill>
                  <a:srgbClr val="000000"/>
                </a:solidFill>
                <a:latin typeface="AC Diary Girl"/>
                <a:ea typeface="AC Diary Girl"/>
                <a:cs typeface="AC Diary Girl"/>
                <a:sym typeface="AC Diary Girl"/>
              </a:rPr>
              <a:t> Executive expense account increased 57% Significant but not conclusive without context... </a:t>
            </a:r>
          </a:p>
          <a:p>
            <a:pPr algn="l">
              <a:lnSpc>
                <a:spcPts val="3431"/>
              </a:lnSpc>
              <a:spcBef>
                <a:spcPct val="0"/>
              </a:spcBef>
            </a:pPr>
            <a:r>
              <a:rPr lang="en-US" b="true" sz="2451">
                <a:solidFill>
                  <a:srgbClr val="000000"/>
                </a:solidFill>
                <a:latin typeface="AC Diary Girl Bold"/>
                <a:ea typeface="AC Diary Girl Bold"/>
                <a:cs typeface="AC Diary Girl Bold"/>
                <a:sym typeface="AC Diary Girl Bold"/>
              </a:rPr>
              <a:t>Clue 2:</a:t>
            </a:r>
            <a:r>
              <a:rPr lang="en-US" sz="2451">
                <a:solidFill>
                  <a:srgbClr val="000000"/>
                </a:solidFill>
                <a:latin typeface="AC Diary Girl"/>
                <a:ea typeface="AC Diary Girl"/>
                <a:cs typeface="AC Diary Girl"/>
                <a:sym typeface="AC Diary Girl"/>
              </a:rPr>
              <a:t> $27,500 payment to "Moriarty Consulting" Highly concerning. No contract suggests circumvention of controls... </a:t>
            </a:r>
          </a:p>
          <a:p>
            <a:pPr algn="l">
              <a:lnSpc>
                <a:spcPts val="3431"/>
              </a:lnSpc>
              <a:spcBef>
                <a:spcPct val="0"/>
              </a:spcBef>
            </a:pPr>
            <a:r>
              <a:rPr lang="en-US" b="true" sz="2451">
                <a:solidFill>
                  <a:srgbClr val="000000"/>
                </a:solidFill>
                <a:latin typeface="AC Diary Girl Bold"/>
                <a:ea typeface="AC Diary Girl Bold"/>
                <a:cs typeface="AC Diary Girl Bold"/>
                <a:sym typeface="AC Diary Girl Bold"/>
              </a:rPr>
              <a:t>Clue 3:</a:t>
            </a:r>
            <a:r>
              <a:rPr lang="en-US" sz="2451">
                <a:solidFill>
                  <a:srgbClr val="000000"/>
                </a:solidFill>
                <a:latin typeface="AC Diary Girl"/>
                <a:ea typeface="AC Diary Girl"/>
                <a:cs typeface="AC Diary Girl"/>
                <a:sym typeface="AC Diary Girl"/>
              </a:rPr>
              <a:t> Three withdrawals of $9,999 each Clear intent to evade the $10,000 reporting threshold... </a:t>
            </a:r>
            <a:r>
              <a:rPr lang="en-US" b="true" sz="2451">
                <a:solidFill>
                  <a:srgbClr val="000000"/>
                </a:solidFill>
                <a:latin typeface="AC Diary Girl Bold"/>
                <a:ea typeface="AC Diary Girl Bold"/>
                <a:cs typeface="AC Diary Girl Bold"/>
                <a:sym typeface="AC Diary Girl Bold"/>
              </a:rPr>
              <a:t>Clue 4</a:t>
            </a:r>
            <a:r>
              <a:rPr lang="en-US" sz="2451">
                <a:solidFill>
                  <a:srgbClr val="000000"/>
                </a:solidFill>
                <a:latin typeface="AC Diary Girl"/>
                <a:ea typeface="AC Diary Girl"/>
                <a:cs typeface="AC Diary Girl"/>
                <a:sym typeface="AC Diary Girl"/>
              </a:rPr>
              <a:t>: 2AM deletions from finance records Legitimate accounting rarely occurs at 2AM and proper practice amends rather than deletes... </a:t>
            </a:r>
            <a:r>
              <a:rPr lang="en-US" b="true" sz="2451">
                <a:solidFill>
                  <a:srgbClr val="000000"/>
                </a:solidFill>
                <a:latin typeface="AC Diary Girl Bold"/>
                <a:ea typeface="AC Diary Girl Bold"/>
                <a:cs typeface="AC Diary Girl Bold"/>
                <a:sym typeface="AC Diary Girl Bold"/>
              </a:rPr>
              <a:t>Conclusion based on connected evidence:</a:t>
            </a:r>
            <a:r>
              <a:rPr lang="en-US" sz="2451">
                <a:solidFill>
                  <a:srgbClr val="000000"/>
                </a:solidFill>
                <a:latin typeface="AC Diary Girl"/>
                <a:ea typeface="AC Diary Girl"/>
                <a:cs typeface="AC Diary Girl"/>
                <a:sym typeface="AC Diary Girl"/>
              </a:rPr>
              <a:t> The pattern indicates embezzlement, with deliberate efforts to conceal activities...</a:t>
            </a:r>
          </a:p>
          <a:p>
            <a:pPr algn="l">
              <a:lnSpc>
                <a:spcPts val="3431"/>
              </a:lnSpc>
              <a:spcBef>
                <a:spcPct val="0"/>
              </a:spcBef>
            </a:pPr>
            <a:r>
              <a:rPr lang="en-US" b="true" sz="2451">
                <a:solidFill>
                  <a:srgbClr val="000000"/>
                </a:solidFill>
                <a:latin typeface="AC Diary Girl Bold"/>
                <a:ea typeface="AC Diary Girl Bold"/>
                <a:cs typeface="AC Diary Girl Bold"/>
                <a:sym typeface="AC Diary Girl Bold"/>
              </a:rPr>
              <a:t>Complete reasoning chain makes the analysis transparent and verifiable</a:t>
            </a:r>
          </a:p>
          <a:p>
            <a:pPr algn="l">
              <a:lnSpc>
                <a:spcPts val="3431"/>
              </a:lnSpc>
              <a:spcBef>
                <a:spcPct val="0"/>
              </a:spcBef>
            </a:pPr>
          </a:p>
          <a:p>
            <a:pPr algn="l">
              <a:lnSpc>
                <a:spcPts val="3431"/>
              </a:lnSpc>
              <a:spcBef>
                <a:spcPct val="0"/>
              </a:spcBef>
            </a:pPr>
          </a:p>
        </p:txBody>
      </p:sp>
      <p:grpSp>
        <p:nvGrpSpPr>
          <p:cNvPr name="Group 23" id="23"/>
          <p:cNvGrpSpPr/>
          <p:nvPr/>
        </p:nvGrpSpPr>
        <p:grpSpPr>
          <a:xfrm rot="316730">
            <a:off x="702267" y="5058783"/>
            <a:ext cx="6053999" cy="3095249"/>
            <a:chOff x="0" y="0"/>
            <a:chExt cx="1609506" cy="822897"/>
          </a:xfrm>
        </p:grpSpPr>
        <p:sp>
          <p:nvSpPr>
            <p:cNvPr name="Freeform 24" id="24"/>
            <p:cNvSpPr/>
            <p:nvPr/>
          </p:nvSpPr>
          <p:spPr>
            <a:xfrm flipH="false" flipV="false" rot="0">
              <a:off x="0" y="0"/>
              <a:ext cx="1609506" cy="822897"/>
            </a:xfrm>
            <a:custGeom>
              <a:avLst/>
              <a:gdLst/>
              <a:ahLst/>
              <a:cxnLst/>
              <a:rect r="r" b="b" t="t" l="l"/>
              <a:pathLst>
                <a:path h="822897" w="1609506">
                  <a:moveTo>
                    <a:pt x="65219" y="0"/>
                  </a:moveTo>
                  <a:lnTo>
                    <a:pt x="1544286" y="0"/>
                  </a:lnTo>
                  <a:cubicBezTo>
                    <a:pt x="1561584" y="0"/>
                    <a:pt x="1578172" y="6871"/>
                    <a:pt x="1590403" y="19102"/>
                  </a:cubicBezTo>
                  <a:cubicBezTo>
                    <a:pt x="1602634" y="31333"/>
                    <a:pt x="1609506" y="47922"/>
                    <a:pt x="1609506" y="65219"/>
                  </a:cubicBezTo>
                  <a:lnTo>
                    <a:pt x="1609506" y="757678"/>
                  </a:lnTo>
                  <a:cubicBezTo>
                    <a:pt x="1609506" y="774975"/>
                    <a:pt x="1602634" y="791564"/>
                    <a:pt x="1590403" y="803795"/>
                  </a:cubicBezTo>
                  <a:cubicBezTo>
                    <a:pt x="1578172" y="816026"/>
                    <a:pt x="1561584" y="822897"/>
                    <a:pt x="1544286" y="822897"/>
                  </a:cubicBezTo>
                  <a:lnTo>
                    <a:pt x="65219" y="822897"/>
                  </a:lnTo>
                  <a:cubicBezTo>
                    <a:pt x="47922" y="822897"/>
                    <a:pt x="31333" y="816026"/>
                    <a:pt x="19102" y="803795"/>
                  </a:cubicBezTo>
                  <a:cubicBezTo>
                    <a:pt x="6871" y="791564"/>
                    <a:pt x="0" y="774975"/>
                    <a:pt x="0" y="757678"/>
                  </a:cubicBezTo>
                  <a:lnTo>
                    <a:pt x="0" y="65219"/>
                  </a:lnTo>
                  <a:cubicBezTo>
                    <a:pt x="0" y="47922"/>
                    <a:pt x="6871" y="31333"/>
                    <a:pt x="19102" y="19102"/>
                  </a:cubicBezTo>
                  <a:cubicBezTo>
                    <a:pt x="31333" y="6871"/>
                    <a:pt x="47922" y="0"/>
                    <a:pt x="65219" y="0"/>
                  </a:cubicBezTo>
                  <a:close/>
                </a:path>
              </a:pathLst>
            </a:custGeom>
            <a:solidFill>
              <a:srgbClr val="FFFFFF"/>
            </a:solidFill>
          </p:spPr>
        </p:sp>
        <p:sp>
          <p:nvSpPr>
            <p:cNvPr name="TextBox 25" id="25"/>
            <p:cNvSpPr txBox="true"/>
            <p:nvPr/>
          </p:nvSpPr>
          <p:spPr>
            <a:xfrm>
              <a:off x="0" y="-66675"/>
              <a:ext cx="1609506" cy="889572"/>
            </a:xfrm>
            <a:prstGeom prst="rect">
              <a:avLst/>
            </a:prstGeom>
          </p:spPr>
          <p:txBody>
            <a:bodyPr anchor="ctr" rtlCol="false" tIns="50325" lIns="50325" bIns="50325" rIns="50325"/>
            <a:lstStyle/>
            <a:p>
              <a:pPr algn="ctr">
                <a:lnSpc>
                  <a:spcPts val="3499"/>
                </a:lnSpc>
              </a:pPr>
            </a:p>
          </p:txBody>
        </p:sp>
      </p:grpSp>
      <p:sp>
        <p:nvSpPr>
          <p:cNvPr name="TextBox 26" id="26"/>
          <p:cNvSpPr txBox="true"/>
          <p:nvPr/>
        </p:nvSpPr>
        <p:spPr>
          <a:xfrm rot="361039">
            <a:off x="851506" y="5312050"/>
            <a:ext cx="5897600" cy="3070571"/>
          </a:xfrm>
          <a:prstGeom prst="rect">
            <a:avLst/>
          </a:prstGeom>
        </p:spPr>
        <p:txBody>
          <a:bodyPr anchor="t" rtlCol="false" tIns="0" lIns="0" bIns="0" rIns="0">
            <a:spAutoFit/>
          </a:bodyPr>
          <a:lstStyle/>
          <a:p>
            <a:pPr algn="l">
              <a:lnSpc>
                <a:spcPts val="3456"/>
              </a:lnSpc>
              <a:spcBef>
                <a:spcPct val="0"/>
              </a:spcBef>
            </a:pPr>
            <a:r>
              <a:rPr lang="en-US" sz="2468">
                <a:solidFill>
                  <a:srgbClr val="000000"/>
                </a:solidFill>
                <a:latin typeface="AC Diary Girl"/>
                <a:ea typeface="AC Diary Girl"/>
                <a:cs typeface="AC Diary Girl"/>
                <a:sym typeface="AC Diary Girl"/>
              </a:rPr>
              <a:t>You are a financial detective like Sherlock Holmes. Review these financial transactions and determine if there's evidence of embezzlement. Think step-by-step through each clue before drawing your conclusion.</a:t>
            </a:r>
          </a:p>
          <a:p>
            <a:pPr algn="l">
              <a:lnSpc>
                <a:spcPts val="3456"/>
              </a:lnSpc>
              <a:spcBef>
                <a:spcPct val="0"/>
              </a:spcBef>
            </a:pPr>
          </a:p>
        </p:txBody>
      </p:sp>
      <p:sp>
        <p:nvSpPr>
          <p:cNvPr name="TextBox 27" id="27"/>
          <p:cNvSpPr txBox="true"/>
          <p:nvPr/>
        </p:nvSpPr>
        <p:spPr>
          <a:xfrm rot="251032">
            <a:off x="1906730" y="2390545"/>
            <a:ext cx="4111566" cy="2606443"/>
          </a:xfrm>
          <a:prstGeom prst="rect">
            <a:avLst/>
          </a:prstGeom>
        </p:spPr>
        <p:txBody>
          <a:bodyPr anchor="t" rtlCol="false" tIns="0" lIns="0" bIns="0" rIns="0">
            <a:spAutoFit/>
          </a:bodyPr>
          <a:lstStyle/>
          <a:p>
            <a:pPr algn="ctr">
              <a:lnSpc>
                <a:spcPts val="6936"/>
              </a:lnSpc>
              <a:spcBef>
                <a:spcPct val="0"/>
              </a:spcBef>
            </a:pPr>
            <a:r>
              <a:rPr lang="en-US" sz="4954">
                <a:solidFill>
                  <a:srgbClr val="000000"/>
                </a:solidFill>
                <a:latin typeface="Pagkaki"/>
                <a:ea typeface="Pagkaki"/>
                <a:cs typeface="Pagkaki"/>
                <a:sym typeface="Pagkaki"/>
              </a:rPr>
              <a:t>Holmes's Deductive Reasoning</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CBC2AB"/>
        </a:solidFill>
      </p:bgPr>
    </p:bg>
    <p:spTree>
      <p:nvGrpSpPr>
        <p:cNvPr id="1" name=""/>
        <p:cNvGrpSpPr/>
        <p:nvPr/>
      </p:nvGrpSpPr>
      <p:grpSpPr>
        <a:xfrm>
          <a:off x="0" y="0"/>
          <a:ext cx="0" cy="0"/>
          <a:chOff x="0" y="0"/>
          <a:chExt cx="0" cy="0"/>
        </a:xfrm>
      </p:grpSpPr>
      <p:grpSp>
        <p:nvGrpSpPr>
          <p:cNvPr name="Group 2" id="2"/>
          <p:cNvGrpSpPr/>
          <p:nvPr/>
        </p:nvGrpSpPr>
        <p:grpSpPr>
          <a:xfrm rot="0">
            <a:off x="-984198" y="-1465058"/>
            <a:ext cx="20256397" cy="13698388"/>
            <a:chOff x="0" y="0"/>
            <a:chExt cx="27008529" cy="18264518"/>
          </a:xfrm>
        </p:grpSpPr>
        <p:sp>
          <p:nvSpPr>
            <p:cNvPr name="Freeform 3" id="3"/>
            <p:cNvSpPr/>
            <p:nvPr/>
          </p:nvSpPr>
          <p:spPr>
            <a:xfrm flipH="false" flipV="false" rot="0">
              <a:off x="0" y="0"/>
              <a:ext cx="27008529" cy="18264518"/>
            </a:xfrm>
            <a:custGeom>
              <a:avLst/>
              <a:gdLst/>
              <a:ahLst/>
              <a:cxnLst/>
              <a:rect r="r" b="b" t="t" l="l"/>
              <a:pathLst>
                <a:path h="18264518" w="27008529">
                  <a:moveTo>
                    <a:pt x="0" y="0"/>
                  </a:moveTo>
                  <a:lnTo>
                    <a:pt x="27008529" y="0"/>
                  </a:lnTo>
                  <a:lnTo>
                    <a:pt x="27008529" y="18264518"/>
                  </a:lnTo>
                  <a:lnTo>
                    <a:pt x="0" y="182645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0387301" y="868290"/>
              <a:ext cx="15609466" cy="15609466"/>
            </a:xfrm>
            <a:custGeom>
              <a:avLst/>
              <a:gdLst/>
              <a:ahLst/>
              <a:cxnLst/>
              <a:rect r="r" b="b" t="t" l="l"/>
              <a:pathLst>
                <a:path h="15609466" w="15609466">
                  <a:moveTo>
                    <a:pt x="0" y="0"/>
                  </a:moveTo>
                  <a:lnTo>
                    <a:pt x="15609467" y="0"/>
                  </a:lnTo>
                  <a:lnTo>
                    <a:pt x="15609467" y="15609466"/>
                  </a:lnTo>
                  <a:lnTo>
                    <a:pt x="0" y="15609466"/>
                  </a:lnTo>
                  <a:lnTo>
                    <a:pt x="0" y="0"/>
                  </a:lnTo>
                  <a:close/>
                </a:path>
              </a:pathLst>
            </a:custGeom>
            <a:blipFill>
              <a:blip r:embed="rId4">
                <a:alphaModFix amt="79000"/>
              </a:blip>
              <a:stretch>
                <a:fillRect l="0" t="0" r="0" b="0"/>
              </a:stretch>
            </a:blipFill>
          </p:spPr>
        </p:sp>
        <p:sp>
          <p:nvSpPr>
            <p:cNvPr name="Freeform 5" id="5"/>
            <p:cNvSpPr/>
            <p:nvPr/>
          </p:nvSpPr>
          <p:spPr>
            <a:xfrm flipH="false" flipV="false" rot="0">
              <a:off x="1035067" y="868290"/>
              <a:ext cx="9352234" cy="15609466"/>
            </a:xfrm>
            <a:custGeom>
              <a:avLst/>
              <a:gdLst/>
              <a:ahLst/>
              <a:cxnLst/>
              <a:rect r="r" b="b" t="t" l="l"/>
              <a:pathLst>
                <a:path h="15609466" w="9352234">
                  <a:moveTo>
                    <a:pt x="0" y="0"/>
                  </a:moveTo>
                  <a:lnTo>
                    <a:pt x="9352234" y="0"/>
                  </a:lnTo>
                  <a:lnTo>
                    <a:pt x="9352234" y="15609466"/>
                  </a:lnTo>
                  <a:lnTo>
                    <a:pt x="0" y="15609466"/>
                  </a:lnTo>
                  <a:lnTo>
                    <a:pt x="0" y="0"/>
                  </a:lnTo>
                  <a:close/>
                </a:path>
              </a:pathLst>
            </a:custGeom>
            <a:blipFill>
              <a:blip r:embed="rId4">
                <a:alphaModFix amt="79000"/>
              </a:blip>
              <a:stretch>
                <a:fillRect l="0" t="0" r="-66906" b="0"/>
              </a:stretch>
            </a:blipFill>
          </p:spPr>
        </p:sp>
      </p:grpSp>
      <p:sp>
        <p:nvSpPr>
          <p:cNvPr name="Freeform 6" id="6"/>
          <p:cNvSpPr/>
          <p:nvPr/>
        </p:nvSpPr>
        <p:spPr>
          <a:xfrm flipH="false" flipV="false" rot="-418552">
            <a:off x="-12820770" y="-1036943"/>
            <a:ext cx="22830832" cy="6378969"/>
          </a:xfrm>
          <a:custGeom>
            <a:avLst/>
            <a:gdLst/>
            <a:ahLst/>
            <a:cxnLst/>
            <a:rect r="r" b="b" t="t" l="l"/>
            <a:pathLst>
              <a:path h="6378969" w="22830832">
                <a:moveTo>
                  <a:pt x="0" y="0"/>
                </a:moveTo>
                <a:lnTo>
                  <a:pt x="22830832" y="0"/>
                </a:lnTo>
                <a:lnTo>
                  <a:pt x="22830832" y="6378969"/>
                </a:lnTo>
                <a:lnTo>
                  <a:pt x="0" y="6378969"/>
                </a:lnTo>
                <a:lnTo>
                  <a:pt x="0" y="0"/>
                </a:lnTo>
                <a:close/>
              </a:path>
            </a:pathLst>
          </a:custGeom>
          <a:blipFill>
            <a:blip r:embed="rId5">
              <a:alphaModFix amt="84000"/>
              <a:extLst>
                <a:ext uri="{96DAC541-7B7A-43D3-8B79-37D633B846F1}">
                  <asvg:svgBlip xmlns:asvg="http://schemas.microsoft.com/office/drawing/2016/SVG/main" r:embed="rId6"/>
                </a:ext>
              </a:extLst>
            </a:blip>
            <a:stretch>
              <a:fillRect l="0" t="0" r="-29491" b="-274138"/>
            </a:stretch>
          </a:blipFill>
        </p:spPr>
      </p:sp>
      <p:grpSp>
        <p:nvGrpSpPr>
          <p:cNvPr name="Group 7" id="7"/>
          <p:cNvGrpSpPr/>
          <p:nvPr/>
        </p:nvGrpSpPr>
        <p:grpSpPr>
          <a:xfrm rot="1418514">
            <a:off x="16062744" y="1711794"/>
            <a:ext cx="88735" cy="88735"/>
            <a:chOff x="0" y="0"/>
            <a:chExt cx="118313" cy="118313"/>
          </a:xfrm>
        </p:grpSpPr>
        <p:sp>
          <p:nvSpPr>
            <p:cNvPr name="Freeform 8" id="8"/>
            <p:cNvSpPr/>
            <p:nvPr/>
          </p:nvSpPr>
          <p:spPr>
            <a:xfrm flipH="false" flipV="false" rot="0">
              <a:off x="0" y="0"/>
              <a:ext cx="118313" cy="118313"/>
            </a:xfrm>
            <a:custGeom>
              <a:avLst/>
              <a:gdLst/>
              <a:ahLst/>
              <a:cxnLst/>
              <a:rect r="r" b="b" t="t" l="l"/>
              <a:pathLst>
                <a:path h="118313" w="118313">
                  <a:moveTo>
                    <a:pt x="0" y="0"/>
                  </a:moveTo>
                  <a:lnTo>
                    <a:pt x="118313" y="0"/>
                  </a:lnTo>
                  <a:lnTo>
                    <a:pt x="118313" y="118313"/>
                  </a:lnTo>
                  <a:lnTo>
                    <a:pt x="0" y="118313"/>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grpSp>
          <p:nvGrpSpPr>
            <p:cNvPr name="Group 9" id="9"/>
            <p:cNvGrpSpPr/>
            <p:nvPr/>
          </p:nvGrpSpPr>
          <p:grpSpPr>
            <a:xfrm rot="0">
              <a:off x="28161" y="28161"/>
              <a:ext cx="61991" cy="61991"/>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11" id="11"/>
              <p:cNvSpPr txBox="true"/>
              <p:nvPr/>
            </p:nvSpPr>
            <p:spPr>
              <a:xfrm>
                <a:off x="76200" y="9525"/>
                <a:ext cx="660400" cy="727075"/>
              </a:xfrm>
              <a:prstGeom prst="rect">
                <a:avLst/>
              </a:prstGeom>
            </p:spPr>
            <p:txBody>
              <a:bodyPr anchor="ctr" rtlCol="false" tIns="50800" lIns="50800" bIns="50800" rIns="50800"/>
              <a:lstStyle/>
              <a:p>
                <a:pPr algn="ctr">
                  <a:lnSpc>
                    <a:spcPts val="3499"/>
                  </a:lnSpc>
                </a:pPr>
              </a:p>
            </p:txBody>
          </p:sp>
        </p:grpSp>
      </p:grpSp>
      <p:sp>
        <p:nvSpPr>
          <p:cNvPr name="Freeform 12" id="12"/>
          <p:cNvSpPr/>
          <p:nvPr/>
        </p:nvSpPr>
        <p:spPr>
          <a:xfrm flipH="false" flipV="false" rot="0">
            <a:off x="405182" y="0"/>
            <a:ext cx="17477635" cy="11789459"/>
          </a:xfrm>
          <a:custGeom>
            <a:avLst/>
            <a:gdLst/>
            <a:ahLst/>
            <a:cxnLst/>
            <a:rect r="r" b="b" t="t" l="l"/>
            <a:pathLst>
              <a:path h="11789459" w="17477635">
                <a:moveTo>
                  <a:pt x="0" y="0"/>
                </a:moveTo>
                <a:lnTo>
                  <a:pt x="17477636" y="0"/>
                </a:lnTo>
                <a:lnTo>
                  <a:pt x="17477636" y="11789459"/>
                </a:lnTo>
                <a:lnTo>
                  <a:pt x="0" y="11789459"/>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grpSp>
        <p:nvGrpSpPr>
          <p:cNvPr name="Group 13" id="13"/>
          <p:cNvGrpSpPr/>
          <p:nvPr/>
        </p:nvGrpSpPr>
        <p:grpSpPr>
          <a:xfrm rot="0">
            <a:off x="8004413" y="-879239"/>
            <a:ext cx="1444393" cy="1758477"/>
            <a:chOff x="0" y="0"/>
            <a:chExt cx="1925857" cy="2344636"/>
          </a:xfrm>
        </p:grpSpPr>
        <p:sp>
          <p:nvSpPr>
            <p:cNvPr name="Freeform 14" id="14"/>
            <p:cNvSpPr/>
            <p:nvPr/>
          </p:nvSpPr>
          <p:spPr>
            <a:xfrm flipH="false" flipV="false" rot="0">
              <a:off x="1194737" y="1908246"/>
              <a:ext cx="366078" cy="366078"/>
            </a:xfrm>
            <a:custGeom>
              <a:avLst/>
              <a:gdLst/>
              <a:ahLst/>
              <a:cxnLst/>
              <a:rect r="r" b="b" t="t" l="l"/>
              <a:pathLst>
                <a:path h="366078" w="366078">
                  <a:moveTo>
                    <a:pt x="0" y="0"/>
                  </a:moveTo>
                  <a:lnTo>
                    <a:pt x="366078" y="0"/>
                  </a:lnTo>
                  <a:lnTo>
                    <a:pt x="366078" y="366078"/>
                  </a:lnTo>
                  <a:lnTo>
                    <a:pt x="0" y="366078"/>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grpSp>
          <p:nvGrpSpPr>
            <p:cNvPr name="Group 15" id="15"/>
            <p:cNvGrpSpPr/>
            <p:nvPr/>
          </p:nvGrpSpPr>
          <p:grpSpPr>
            <a:xfrm rot="0">
              <a:off x="1281872" y="1995381"/>
              <a:ext cx="191808" cy="191808"/>
              <a:chOff x="0" y="0"/>
              <a:chExt cx="812800" cy="812800"/>
            </a:xfrm>
          </p:grpSpPr>
          <p:sp>
            <p:nvSpPr>
              <p:cNvPr name="Freeform 16" id="1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17" id="17"/>
              <p:cNvSpPr txBox="true"/>
              <p:nvPr/>
            </p:nvSpPr>
            <p:spPr>
              <a:xfrm>
                <a:off x="76200" y="9525"/>
                <a:ext cx="660400" cy="727075"/>
              </a:xfrm>
              <a:prstGeom prst="rect">
                <a:avLst/>
              </a:prstGeom>
            </p:spPr>
            <p:txBody>
              <a:bodyPr anchor="ctr" rtlCol="false" tIns="50800" lIns="50800" bIns="50800" rIns="50800"/>
              <a:lstStyle/>
              <a:p>
                <a:pPr algn="ctr">
                  <a:lnSpc>
                    <a:spcPts val="3499"/>
                  </a:lnSpc>
                </a:pPr>
              </a:p>
            </p:txBody>
          </p:sp>
        </p:grpSp>
        <p:sp>
          <p:nvSpPr>
            <p:cNvPr name="Freeform 18" id="18"/>
            <p:cNvSpPr/>
            <p:nvPr/>
          </p:nvSpPr>
          <p:spPr>
            <a:xfrm flipH="false" flipV="false" rot="-1364219">
              <a:off x="342599" y="161182"/>
              <a:ext cx="1240658" cy="2022273"/>
            </a:xfrm>
            <a:custGeom>
              <a:avLst/>
              <a:gdLst/>
              <a:ahLst/>
              <a:cxnLst/>
              <a:rect r="r" b="b" t="t" l="l"/>
              <a:pathLst>
                <a:path h="2022273" w="1240658">
                  <a:moveTo>
                    <a:pt x="0" y="0"/>
                  </a:moveTo>
                  <a:lnTo>
                    <a:pt x="1240659" y="0"/>
                  </a:lnTo>
                  <a:lnTo>
                    <a:pt x="1240659" y="2022273"/>
                  </a:lnTo>
                  <a:lnTo>
                    <a:pt x="0" y="2022273"/>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grpSp>
      <p:grpSp>
        <p:nvGrpSpPr>
          <p:cNvPr name="Group 19" id="19"/>
          <p:cNvGrpSpPr/>
          <p:nvPr/>
        </p:nvGrpSpPr>
        <p:grpSpPr>
          <a:xfrm rot="0">
            <a:off x="1099352" y="7711819"/>
            <a:ext cx="16017585" cy="2079115"/>
            <a:chOff x="0" y="0"/>
            <a:chExt cx="4218623" cy="547586"/>
          </a:xfrm>
        </p:grpSpPr>
        <p:sp>
          <p:nvSpPr>
            <p:cNvPr name="Freeform 20" id="20"/>
            <p:cNvSpPr/>
            <p:nvPr/>
          </p:nvSpPr>
          <p:spPr>
            <a:xfrm flipH="false" flipV="false" rot="0">
              <a:off x="0" y="0"/>
              <a:ext cx="4218623" cy="547586"/>
            </a:xfrm>
            <a:custGeom>
              <a:avLst/>
              <a:gdLst/>
              <a:ahLst/>
              <a:cxnLst/>
              <a:rect r="r" b="b" t="t" l="l"/>
              <a:pathLst>
                <a:path h="547586" w="4218623">
                  <a:moveTo>
                    <a:pt x="0" y="0"/>
                  </a:moveTo>
                  <a:lnTo>
                    <a:pt x="4218623" y="0"/>
                  </a:lnTo>
                  <a:lnTo>
                    <a:pt x="4218623" y="547586"/>
                  </a:lnTo>
                  <a:lnTo>
                    <a:pt x="0" y="547586"/>
                  </a:lnTo>
                  <a:close/>
                </a:path>
              </a:pathLst>
            </a:custGeom>
            <a:solidFill>
              <a:srgbClr val="B68C64"/>
            </a:solidFill>
          </p:spPr>
        </p:sp>
        <p:sp>
          <p:nvSpPr>
            <p:cNvPr name="TextBox 21" id="21"/>
            <p:cNvSpPr txBox="true"/>
            <p:nvPr/>
          </p:nvSpPr>
          <p:spPr>
            <a:xfrm>
              <a:off x="0" y="-66675"/>
              <a:ext cx="4218623" cy="614261"/>
            </a:xfrm>
            <a:prstGeom prst="rect">
              <a:avLst/>
            </a:prstGeom>
          </p:spPr>
          <p:txBody>
            <a:bodyPr anchor="ctr" rtlCol="false" tIns="50800" lIns="50800" bIns="50800" rIns="50800"/>
            <a:lstStyle/>
            <a:p>
              <a:pPr algn="ctr">
                <a:lnSpc>
                  <a:spcPts val="3499"/>
                </a:lnSpc>
              </a:pPr>
            </a:p>
          </p:txBody>
        </p:sp>
      </p:grpSp>
      <p:grpSp>
        <p:nvGrpSpPr>
          <p:cNvPr name="Group 22" id="22"/>
          <p:cNvGrpSpPr/>
          <p:nvPr/>
        </p:nvGrpSpPr>
        <p:grpSpPr>
          <a:xfrm rot="0">
            <a:off x="1099352" y="7711819"/>
            <a:ext cx="242591" cy="2079115"/>
            <a:chOff x="0" y="0"/>
            <a:chExt cx="63892" cy="547586"/>
          </a:xfrm>
        </p:grpSpPr>
        <p:sp>
          <p:nvSpPr>
            <p:cNvPr name="Freeform 23" id="23"/>
            <p:cNvSpPr/>
            <p:nvPr/>
          </p:nvSpPr>
          <p:spPr>
            <a:xfrm flipH="false" flipV="false" rot="0">
              <a:off x="0" y="0"/>
              <a:ext cx="63892" cy="547586"/>
            </a:xfrm>
            <a:custGeom>
              <a:avLst/>
              <a:gdLst/>
              <a:ahLst/>
              <a:cxnLst/>
              <a:rect r="r" b="b" t="t" l="l"/>
              <a:pathLst>
                <a:path h="547586" w="63892">
                  <a:moveTo>
                    <a:pt x="0" y="0"/>
                  </a:moveTo>
                  <a:lnTo>
                    <a:pt x="63892" y="0"/>
                  </a:lnTo>
                  <a:lnTo>
                    <a:pt x="63892" y="547586"/>
                  </a:lnTo>
                  <a:lnTo>
                    <a:pt x="0" y="547586"/>
                  </a:lnTo>
                  <a:close/>
                </a:path>
              </a:pathLst>
            </a:custGeom>
            <a:solidFill>
              <a:srgbClr val="E6D3AB"/>
            </a:solidFill>
          </p:spPr>
        </p:sp>
        <p:sp>
          <p:nvSpPr>
            <p:cNvPr name="TextBox 24" id="24"/>
            <p:cNvSpPr txBox="true"/>
            <p:nvPr/>
          </p:nvSpPr>
          <p:spPr>
            <a:xfrm>
              <a:off x="0" y="-66675"/>
              <a:ext cx="63892" cy="614261"/>
            </a:xfrm>
            <a:prstGeom prst="rect">
              <a:avLst/>
            </a:prstGeom>
          </p:spPr>
          <p:txBody>
            <a:bodyPr anchor="ctr" rtlCol="false" tIns="50800" lIns="50800" bIns="50800" rIns="50800"/>
            <a:lstStyle/>
            <a:p>
              <a:pPr algn="ctr">
                <a:lnSpc>
                  <a:spcPts val="3499"/>
                </a:lnSpc>
              </a:pPr>
            </a:p>
          </p:txBody>
        </p:sp>
      </p:grpSp>
      <p:sp>
        <p:nvSpPr>
          <p:cNvPr name="TextBox 25" id="25"/>
          <p:cNvSpPr txBox="true"/>
          <p:nvPr/>
        </p:nvSpPr>
        <p:spPr>
          <a:xfrm rot="0">
            <a:off x="1099352" y="1012919"/>
            <a:ext cx="16582915" cy="2192588"/>
          </a:xfrm>
          <a:prstGeom prst="rect">
            <a:avLst/>
          </a:prstGeom>
        </p:spPr>
        <p:txBody>
          <a:bodyPr anchor="t" rtlCol="false" tIns="0" lIns="0" bIns="0" rIns="0">
            <a:spAutoFit/>
          </a:bodyPr>
          <a:lstStyle/>
          <a:p>
            <a:pPr algn="l">
              <a:lnSpc>
                <a:spcPts val="8823"/>
              </a:lnSpc>
            </a:pPr>
            <a:r>
              <a:rPr lang="en-US" sz="6302" spc="201">
                <a:solidFill>
                  <a:srgbClr val="000000"/>
                </a:solidFill>
                <a:latin typeface="Pagkaki"/>
                <a:ea typeface="Pagkaki"/>
                <a:cs typeface="Pagkaki"/>
                <a:sym typeface="Pagkaki"/>
              </a:rPr>
              <a:t>The Baker Street Formula: </a:t>
            </a:r>
          </a:p>
          <a:p>
            <a:pPr algn="l">
              <a:lnSpc>
                <a:spcPts val="8823"/>
              </a:lnSpc>
              <a:spcBef>
                <a:spcPct val="0"/>
              </a:spcBef>
            </a:pPr>
            <a:r>
              <a:rPr lang="en-US" sz="6302" spc="201">
                <a:solidFill>
                  <a:srgbClr val="000000"/>
                </a:solidFill>
                <a:latin typeface="Pagkaki"/>
                <a:ea typeface="Pagkaki"/>
                <a:cs typeface="Pagkaki"/>
                <a:sym typeface="Pagkaki"/>
              </a:rPr>
              <a:t>Crafting Effective COT Prompts</a:t>
            </a:r>
          </a:p>
        </p:txBody>
      </p:sp>
      <p:sp>
        <p:nvSpPr>
          <p:cNvPr name="TextBox 26" id="26"/>
          <p:cNvSpPr txBox="true"/>
          <p:nvPr/>
        </p:nvSpPr>
        <p:spPr>
          <a:xfrm rot="0">
            <a:off x="1170005" y="3377287"/>
            <a:ext cx="16089295" cy="3977006"/>
          </a:xfrm>
          <a:prstGeom prst="rect">
            <a:avLst/>
          </a:prstGeom>
        </p:spPr>
        <p:txBody>
          <a:bodyPr anchor="t" rtlCol="false" tIns="0" lIns="0" bIns="0" rIns="0">
            <a:spAutoFit/>
          </a:bodyPr>
          <a:lstStyle/>
          <a:p>
            <a:pPr algn="l">
              <a:lnSpc>
                <a:spcPts val="3919"/>
              </a:lnSpc>
              <a:spcBef>
                <a:spcPct val="0"/>
              </a:spcBef>
            </a:pPr>
            <a:r>
              <a:rPr lang="en-US" sz="2799">
                <a:solidFill>
                  <a:srgbClr val="000000"/>
                </a:solidFill>
                <a:latin typeface="AC Diary Girl"/>
                <a:ea typeface="AC Diary Girl"/>
                <a:cs typeface="AC Diary Girl"/>
                <a:sym typeface="AC Diary Girl"/>
              </a:rPr>
              <a:t>Y</a:t>
            </a:r>
            <a:r>
              <a:rPr lang="en-US" sz="2799">
                <a:solidFill>
                  <a:srgbClr val="000000"/>
                </a:solidFill>
                <a:latin typeface="AC Diary Girl"/>
                <a:ea typeface="AC Diary Girl"/>
                <a:cs typeface="AC Diary Girl"/>
                <a:sym typeface="AC Diary Girl"/>
              </a:rPr>
              <a:t>ou are a [ROLE] solving [PROBLEM TYPE]. </a:t>
            </a:r>
          </a:p>
          <a:p>
            <a:pPr algn="l">
              <a:lnSpc>
                <a:spcPts val="3919"/>
              </a:lnSpc>
              <a:spcBef>
                <a:spcPct val="0"/>
              </a:spcBef>
            </a:pPr>
            <a:r>
              <a:rPr lang="en-US" sz="2799">
                <a:solidFill>
                  <a:srgbClr val="000000"/>
                </a:solidFill>
                <a:latin typeface="AC Diary Girl"/>
                <a:ea typeface="AC Diary Girl"/>
                <a:cs typeface="AC Diary Girl"/>
                <a:sym typeface="AC Diary Girl"/>
              </a:rPr>
              <a:t>Approach this [SPECIFIC PROBLEM] by thinking step-by-step: </a:t>
            </a:r>
          </a:p>
          <a:p>
            <a:pPr algn="l">
              <a:lnSpc>
                <a:spcPts val="3919"/>
              </a:lnSpc>
              <a:spcBef>
                <a:spcPct val="0"/>
              </a:spcBef>
            </a:pPr>
            <a:r>
              <a:rPr lang="en-US" sz="2799">
                <a:solidFill>
                  <a:srgbClr val="000000"/>
                </a:solidFill>
                <a:latin typeface="AC Diary Girl"/>
                <a:ea typeface="AC Diary Girl"/>
                <a:cs typeface="AC Diary Girl"/>
                <a:sym typeface="AC Diary Girl"/>
              </a:rPr>
              <a:t>1. First, identify what we know and what we need to find. </a:t>
            </a:r>
          </a:p>
          <a:p>
            <a:pPr algn="l">
              <a:lnSpc>
                <a:spcPts val="3919"/>
              </a:lnSpc>
              <a:spcBef>
                <a:spcPct val="0"/>
              </a:spcBef>
            </a:pPr>
            <a:r>
              <a:rPr lang="en-US" sz="2799">
                <a:solidFill>
                  <a:srgbClr val="000000"/>
                </a:solidFill>
                <a:latin typeface="AC Diary Girl"/>
                <a:ea typeface="AC Diary Girl"/>
                <a:cs typeface="AC Diary Girl"/>
                <a:sym typeface="AC Diary Girl"/>
              </a:rPr>
              <a:t>2. Break down the problem into logical steps. </a:t>
            </a:r>
          </a:p>
          <a:p>
            <a:pPr algn="l">
              <a:lnSpc>
                <a:spcPts val="3919"/>
              </a:lnSpc>
              <a:spcBef>
                <a:spcPct val="0"/>
              </a:spcBef>
            </a:pPr>
            <a:r>
              <a:rPr lang="en-US" sz="2799">
                <a:solidFill>
                  <a:srgbClr val="000000"/>
                </a:solidFill>
                <a:latin typeface="AC Diary Girl"/>
                <a:ea typeface="AC Diary Girl"/>
                <a:cs typeface="AC Diary Girl"/>
                <a:sym typeface="AC Diary Girl"/>
              </a:rPr>
              <a:t>3. Work through each step methodically, explaining your reasoning. </a:t>
            </a:r>
          </a:p>
          <a:p>
            <a:pPr algn="l">
              <a:lnSpc>
                <a:spcPts val="3919"/>
              </a:lnSpc>
              <a:spcBef>
                <a:spcPct val="0"/>
              </a:spcBef>
            </a:pPr>
            <a:r>
              <a:rPr lang="en-US" sz="2799">
                <a:solidFill>
                  <a:srgbClr val="000000"/>
                </a:solidFill>
                <a:latin typeface="AC Diary Girl"/>
                <a:ea typeface="AC Diary Girl"/>
                <a:cs typeface="AC Diary Girl"/>
                <a:sym typeface="AC Diary Girl"/>
              </a:rPr>
              <a:t>4. Check your work for errors or oversights. </a:t>
            </a:r>
          </a:p>
          <a:p>
            <a:pPr algn="l">
              <a:lnSpc>
                <a:spcPts val="3919"/>
              </a:lnSpc>
              <a:spcBef>
                <a:spcPct val="0"/>
              </a:spcBef>
            </a:pPr>
            <a:r>
              <a:rPr lang="en-US" sz="2799">
                <a:solidFill>
                  <a:srgbClr val="000000"/>
                </a:solidFill>
                <a:latin typeface="AC Diary Girl"/>
                <a:ea typeface="AC Diary Girl"/>
                <a:cs typeface="AC Diary Girl"/>
                <a:sym typeface="AC Diary Girl"/>
              </a:rPr>
              <a:t>5. Only then, provide your final answer or conclusion. </a:t>
            </a:r>
          </a:p>
          <a:p>
            <a:pPr algn="l">
              <a:lnSpc>
                <a:spcPts val="3919"/>
              </a:lnSpc>
              <a:spcBef>
                <a:spcPct val="0"/>
              </a:spcBef>
            </a:pPr>
            <a:r>
              <a:rPr lang="en-US" sz="2799">
                <a:solidFill>
                  <a:srgbClr val="000000"/>
                </a:solidFill>
                <a:latin typeface="AC Diary Girl"/>
                <a:ea typeface="AC Diary Girl"/>
                <a:cs typeface="AC Diary Girl"/>
                <a:sym typeface="AC Diary Girl"/>
              </a:rPr>
              <a:t>[PROBLEM DETAILS]</a:t>
            </a:r>
          </a:p>
        </p:txBody>
      </p:sp>
      <p:sp>
        <p:nvSpPr>
          <p:cNvPr name="TextBox 27" id="27"/>
          <p:cNvSpPr txBox="true"/>
          <p:nvPr/>
        </p:nvSpPr>
        <p:spPr>
          <a:xfrm rot="0">
            <a:off x="1599328" y="7949272"/>
            <a:ext cx="14141593" cy="1755775"/>
          </a:xfrm>
          <a:prstGeom prst="rect">
            <a:avLst/>
          </a:prstGeom>
        </p:spPr>
        <p:txBody>
          <a:bodyPr anchor="t" rtlCol="false" tIns="0" lIns="0" bIns="0" rIns="0">
            <a:spAutoFit/>
          </a:bodyPr>
          <a:lstStyle/>
          <a:p>
            <a:pPr algn="l">
              <a:lnSpc>
                <a:spcPts val="3499"/>
              </a:lnSpc>
              <a:spcBef>
                <a:spcPct val="0"/>
              </a:spcBef>
            </a:pPr>
            <a:r>
              <a:rPr lang="en-US" b="true" sz="2499">
                <a:solidFill>
                  <a:srgbClr val="FAF1DE"/>
                </a:solidFill>
                <a:latin typeface="AC Diary Girl Bold"/>
                <a:ea typeface="AC Diary Girl Bold"/>
                <a:cs typeface="AC Diary Girl Bold"/>
                <a:sym typeface="AC Diary Girl Bold"/>
              </a:rPr>
              <a:t>The Magnifying Glass Test</a:t>
            </a:r>
            <a:r>
              <a:rPr lang="en-US" sz="2499">
                <a:solidFill>
                  <a:srgbClr val="FAF1DE"/>
                </a:solidFill>
                <a:latin typeface="AC Diary Girl"/>
                <a:ea typeface="AC Diary Girl"/>
                <a:cs typeface="AC Diary Girl"/>
                <a:sym typeface="AC Diary Girl"/>
              </a:rPr>
              <a:t>: A good COT prompt should force the AI to slow down and examine each component of the problem carefully, just as Holmes would use his magnifying glass to study evidence others would miss.</a:t>
            </a:r>
          </a:p>
          <a:p>
            <a:pPr algn="l">
              <a:lnSpc>
                <a:spcPts val="3499"/>
              </a:lnSpc>
              <a:spcBef>
                <a:spcPct val="0"/>
              </a:spcBef>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DAGn7kATZL0</dc:identifier>
  <dcterms:modified xsi:type="dcterms:W3CDTF">2011-08-01T06:04:30Z</dcterms:modified>
  <cp:revision>1</cp:revision>
  <dc:title>Chain of Thoughts - The Detective's Method</dc:title>
</cp:coreProperties>
</file>