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9dfb248d4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9dfb248d4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 sz="1400">
                <a:solidFill>
                  <a:srgbClr val="212121"/>
                </a:solidFill>
                <a:highlight>
                  <a:srgbClr val="FFFFFF"/>
                </a:highlight>
                <a:latin typeface="Lato"/>
                <a:ea typeface="Lato"/>
                <a:cs typeface="Lato"/>
                <a:sym typeface="Lato"/>
              </a:rPr>
              <a:t>Goal:</a:t>
            </a:r>
            <a:r>
              <a:rPr lang="en" sz="1400">
                <a:solidFill>
                  <a:srgbClr val="212121"/>
                </a:solidFill>
                <a:highlight>
                  <a:srgbClr val="FFFFFF"/>
                </a:highlight>
                <a:latin typeface="Lato"/>
                <a:ea typeface="Lato"/>
                <a:cs typeface="Lato"/>
                <a:sym typeface="Lato"/>
              </a:rPr>
              <a:t> Increase engagement and foster brand loyalty through active community interaction and targeted offers</a:t>
            </a:r>
            <a:endParaRPr sz="1400">
              <a:solidFill>
                <a:srgbClr val="212121"/>
              </a:solidFill>
              <a:highlight>
                <a:srgbClr val="FFFFFF"/>
              </a:highlight>
              <a:latin typeface="Lato"/>
              <a:ea typeface="Lato"/>
              <a:cs typeface="Lato"/>
              <a:sym typeface="Lato"/>
            </a:endParaRPr>
          </a:p>
          <a:p>
            <a:pPr indent="457200" lvl="0" marL="0" rtl="0" algn="l">
              <a:lnSpc>
                <a:spcPct val="150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This demographic is already highly engaged, so the goal to reach this demographic would be targeted marketing campaigns with time-sensitive offers to encourage quicker decision-making. Since this group is active and engaged, creating opportunities for feedback and interaction through social media and customer reviews could enhance their influence across their networks. Additionally, building online communities or forums where they can exchange opinions and experiences may further increase engagement and brand loyalty.</a:t>
            </a:r>
            <a:endParaRPr sz="1200">
              <a:solidFill>
                <a:schemeClr val="dk1"/>
              </a:solidFill>
            </a:endParaRPr>
          </a:p>
          <a:p>
            <a:pPr indent="0" lvl="0" marL="0" rtl="0" algn="l">
              <a:spcBef>
                <a:spcPts val="5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9dfb248d4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9dfb248d4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50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The final Cluster represents the youngest demographic, likely comprising college students and early career individuals. They have high responsiveness to personalized recommendations and relatively high shopping satisfaction. They also exhibit the highest rate of cart abandonment due to better prices found elsewhere.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9dfb248d4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9dfb248d4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To address this issue, Amazon should implement dynamic pricing strategies, such as price matching or special student discounts during flash sales. Finally, Enhancing the mobile app experience is crucial for this tech-savvy group. We should ensure that the interface is user-friendly, fast, and efficient, with features like app-exclusive deals and improved recommendation algorithms that cater to their preferences and behaviors.</a:t>
            </a:r>
            <a:endParaRPr sz="1200">
              <a:solidFill>
                <a:schemeClr val="dk1"/>
              </a:solidFill>
            </a:endParaRPr>
          </a:p>
          <a:p>
            <a:pPr indent="0" lvl="0" marL="0" rtl="0" algn="l">
              <a:spcBef>
                <a:spcPts val="500"/>
              </a:spcBef>
              <a:spcAft>
                <a:spcPts val="0"/>
              </a:spcAft>
              <a:buNone/>
            </a:pPr>
            <a:r>
              <a:t/>
            </a:r>
            <a:endParaRPr b="1" sz="1400">
              <a:solidFill>
                <a:srgbClr val="212121"/>
              </a:solidFill>
              <a:highlight>
                <a:srgbClr val="FFFFFF"/>
              </a:highlight>
              <a:latin typeface="Lato"/>
              <a:ea typeface="Lato"/>
              <a:cs typeface="Lato"/>
              <a:sym typeface="La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24b1d53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24b1d53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9dfb248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9dfb248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24b1d53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24b1d53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9dfb248d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9dfb248d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9dfb248d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9dfb248d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9dfb248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9dfb248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604 rows and 23 columns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24b1d53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24b1d53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24b1d53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24b1d53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9dfb248d4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9dfb248d4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1e622e41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1e622e41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1e622e41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1e622e41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5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We have decided to build a Customer Segmentation model using K-means. Firstly, we have dropped missing values, of which there were only two, then dropped columns that weren’t informative like </a:t>
            </a:r>
            <a:r>
              <a:rPr i="1" lang="en" sz="1200">
                <a:solidFill>
                  <a:schemeClr val="dk1"/>
                </a:solidFill>
                <a:latin typeface="Times New Roman"/>
                <a:ea typeface="Times New Roman"/>
                <a:cs typeface="Times New Roman"/>
                <a:sym typeface="Times New Roman"/>
              </a:rPr>
              <a:t>‘Personalized_Recommendation_Frequency’</a:t>
            </a:r>
            <a:r>
              <a:rPr lang="en" sz="1200">
                <a:solidFill>
                  <a:schemeClr val="dk1"/>
                </a:solidFill>
                <a:latin typeface="Times New Roman"/>
                <a:ea typeface="Times New Roman"/>
                <a:cs typeface="Times New Roman"/>
                <a:sym typeface="Times New Roman"/>
              </a:rPr>
              <a:t> and </a:t>
            </a:r>
            <a:r>
              <a:rPr i="1" lang="en" sz="1200">
                <a:solidFill>
                  <a:schemeClr val="dk1"/>
                </a:solidFill>
                <a:latin typeface="Times New Roman"/>
                <a:ea typeface="Times New Roman"/>
                <a:cs typeface="Times New Roman"/>
                <a:sym typeface="Times New Roman"/>
              </a:rPr>
              <a:t>‘Timestamp’</a:t>
            </a:r>
            <a:r>
              <a:rPr lang="en" sz="1200">
                <a:solidFill>
                  <a:schemeClr val="dk1"/>
                </a:solidFill>
                <a:latin typeface="Times New Roman"/>
                <a:ea typeface="Times New Roman"/>
                <a:cs typeface="Times New Roman"/>
                <a:sym typeface="Times New Roman"/>
              </a:rPr>
              <a:t>. Next, we hot-encoded the categorical variables for further analysis and model building. We then identified 4 pairs of highly correlated variables, and from three of the pairs we dropped one variable each. We decided to keep the pair of </a:t>
            </a:r>
            <a:r>
              <a:rPr i="1" lang="en" sz="1200">
                <a:solidFill>
                  <a:schemeClr val="dk1"/>
                </a:solidFill>
                <a:latin typeface="Times New Roman"/>
                <a:ea typeface="Times New Roman"/>
                <a:cs typeface="Times New Roman"/>
                <a:sym typeface="Times New Roman"/>
              </a:rPr>
              <a:t>‘Improvement_Areas_Nothing’ </a:t>
            </a:r>
            <a:r>
              <a:rPr lang="en" sz="1200">
                <a:solidFill>
                  <a:schemeClr val="dk1"/>
                </a:solidFill>
                <a:latin typeface="Times New Roman"/>
                <a:ea typeface="Times New Roman"/>
                <a:cs typeface="Times New Roman"/>
                <a:sym typeface="Times New Roman"/>
              </a:rPr>
              <a:t>and </a:t>
            </a:r>
            <a:r>
              <a:rPr i="1" lang="en" sz="1200">
                <a:solidFill>
                  <a:schemeClr val="dk1"/>
                </a:solidFill>
                <a:latin typeface="Times New Roman"/>
                <a:ea typeface="Times New Roman"/>
                <a:cs typeface="Times New Roman"/>
                <a:sym typeface="Times New Roman"/>
              </a:rPr>
              <a:t>‘Service_Appreciation_Cusomter</a:t>
            </a:r>
            <a:r>
              <a:rPr lang="en" sz="1200">
                <a:solidFill>
                  <a:schemeClr val="dk1"/>
                </a:solidFill>
                <a:latin typeface="Times New Roman"/>
                <a:ea typeface="Times New Roman"/>
                <a:cs typeface="Times New Roman"/>
                <a:sym typeface="Times New Roman"/>
              </a:rPr>
              <a:t>_</a:t>
            </a:r>
            <a:r>
              <a:rPr i="1" lang="en" sz="1200">
                <a:solidFill>
                  <a:schemeClr val="dk1"/>
                </a:solidFill>
                <a:latin typeface="Times New Roman"/>
                <a:ea typeface="Times New Roman"/>
                <a:cs typeface="Times New Roman"/>
                <a:sym typeface="Times New Roman"/>
              </a:rPr>
              <a:t>Service’</a:t>
            </a:r>
            <a:r>
              <a:rPr lang="en" sz="1200">
                <a:solidFill>
                  <a:schemeClr val="dk1"/>
                </a:solidFill>
                <a:latin typeface="Times New Roman"/>
                <a:ea typeface="Times New Roman"/>
                <a:cs typeface="Times New Roman"/>
                <a:sym typeface="Times New Roman"/>
              </a:rPr>
              <a:t>, as it suggests that when customers appreciate the customer service, they also tend to report nothing to improve. Given that these insights are somewhat different in nature (one is positive feedback while the other is lack of negative feedback), we want to keep them both. We then proceeded to filter the ‘Age’ variable to take out ages less than 12. The next step was to standardize the data. Various columns (</a:t>
            </a:r>
            <a:r>
              <a:rPr i="1" lang="en" sz="1200">
                <a:solidFill>
                  <a:schemeClr val="dk1"/>
                </a:solidFill>
                <a:latin typeface="Times New Roman"/>
                <a:ea typeface="Times New Roman"/>
                <a:cs typeface="Times New Roman"/>
                <a:sym typeface="Times New Roman"/>
              </a:rPr>
              <a:t>Age</a:t>
            </a:r>
            <a:r>
              <a:rPr lang="en" sz="1200">
                <a:solidFill>
                  <a:schemeClr val="dk1"/>
                </a:solidFill>
                <a:latin typeface="Times New Roman"/>
                <a:ea typeface="Times New Roman"/>
                <a:cs typeface="Times New Roman"/>
                <a:sym typeface="Times New Roman"/>
              </a:rPr>
              <a:t>, </a:t>
            </a:r>
            <a:r>
              <a:rPr i="1" lang="en" sz="1200">
                <a:solidFill>
                  <a:schemeClr val="dk1"/>
                </a:solidFill>
                <a:latin typeface="Times New Roman"/>
                <a:ea typeface="Times New Roman"/>
                <a:cs typeface="Times New Roman"/>
                <a:sym typeface="Times New Roman"/>
              </a:rPr>
              <a:t>Customer_Reviews_Importance</a:t>
            </a:r>
            <a:r>
              <a:rPr lang="en" sz="1200">
                <a:solidFill>
                  <a:schemeClr val="dk1"/>
                </a:solidFill>
                <a:latin typeface="Times New Roman"/>
                <a:ea typeface="Times New Roman"/>
                <a:cs typeface="Times New Roman"/>
                <a:sym typeface="Times New Roman"/>
              </a:rPr>
              <a:t>, </a:t>
            </a:r>
            <a:r>
              <a:rPr i="1" lang="en" sz="1200">
                <a:solidFill>
                  <a:schemeClr val="dk1"/>
                </a:solidFill>
                <a:latin typeface="Times New Roman"/>
                <a:ea typeface="Times New Roman"/>
                <a:cs typeface="Times New Roman"/>
                <a:sym typeface="Times New Roman"/>
              </a:rPr>
              <a:t>Rating_Accuracy</a:t>
            </a:r>
            <a:r>
              <a:rPr lang="en" sz="1200">
                <a:solidFill>
                  <a:schemeClr val="dk1"/>
                </a:solidFill>
                <a:latin typeface="Times New Roman"/>
                <a:ea typeface="Times New Roman"/>
                <a:cs typeface="Times New Roman"/>
                <a:sym typeface="Times New Roman"/>
              </a:rPr>
              <a:t>, </a:t>
            </a:r>
            <a:r>
              <a:rPr i="1" lang="en" sz="1200">
                <a:solidFill>
                  <a:schemeClr val="dk1"/>
                </a:solidFill>
                <a:latin typeface="Times New Roman"/>
                <a:ea typeface="Times New Roman"/>
                <a:cs typeface="Times New Roman"/>
                <a:sym typeface="Times New Roman"/>
              </a:rPr>
              <a:t>Personalized_Recommendation_Rating</a:t>
            </a:r>
            <a:r>
              <a:rPr lang="en" sz="1200">
                <a:solidFill>
                  <a:schemeClr val="dk1"/>
                </a:solidFill>
                <a:latin typeface="Times New Roman"/>
                <a:ea typeface="Times New Roman"/>
                <a:cs typeface="Times New Roman"/>
                <a:sym typeface="Times New Roman"/>
              </a:rPr>
              <a:t>, </a:t>
            </a:r>
            <a:r>
              <a:rPr i="1" lang="en" sz="1200">
                <a:solidFill>
                  <a:schemeClr val="dk1"/>
                </a:solidFill>
                <a:latin typeface="Times New Roman"/>
                <a:ea typeface="Times New Roman"/>
                <a:cs typeface="Times New Roman"/>
                <a:sym typeface="Times New Roman"/>
              </a:rPr>
              <a:t>Shopping_Satisfaction</a:t>
            </a:r>
            <a:r>
              <a:rPr lang="en" sz="1200">
                <a:solidFill>
                  <a:schemeClr val="dk1"/>
                </a:solidFill>
                <a:latin typeface="Times New Roman"/>
                <a:ea typeface="Times New Roman"/>
                <a:cs typeface="Times New Roman"/>
                <a:sym typeface="Times New Roman"/>
              </a:rPr>
              <a:t>) are not binary and exhibit varying ranges and standard deviations. Standardizing these columns to have a mean of 0 and a standard deviation of 1 could be beneficial, especially since k-means relies on distances, making scales important. We then performed the k-means clustering. From Our K-means model we first determined the number of Clusters using the Elbow Method. We used 3 clusters in which we looked at the distribution of the data points in each cluster as well. We then created a PCA model to reduce our data to 2 and 3 dimensions for visualization.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9dfb248d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9dfb248d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Cluster 2 is huge, but that’s probably </a:t>
            </a:r>
            <a:r>
              <a:rPr lang="en"/>
              <a:t>because</a:t>
            </a:r>
            <a:r>
              <a:rPr lang="en"/>
              <a:t> of the age representation. </a:t>
            </a:r>
            <a:endParaRPr/>
          </a:p>
          <a:p>
            <a:pPr indent="-298450" lvl="0" marL="457200" rtl="0" algn="l">
              <a:spcBef>
                <a:spcPts val="0"/>
              </a:spcBef>
              <a:spcAft>
                <a:spcPts val="0"/>
              </a:spcAft>
              <a:buSzPts val="1100"/>
              <a:buChar char="-"/>
            </a:pPr>
            <a:r>
              <a:rPr lang="en"/>
              <a:t>This plot shows a good separation between the clusters, particularly between Cluster 0 and the others, which suggests that the k-means algorithm is effectively distinguishing between at least some distinct groups in the dataset.</a:t>
            </a:r>
            <a:endParaRPr/>
          </a:p>
          <a:p>
            <a:pPr indent="-298450" lvl="0" marL="457200" rtl="0" algn="l">
              <a:spcBef>
                <a:spcPts val="0"/>
              </a:spcBef>
              <a:spcAft>
                <a:spcPts val="0"/>
              </a:spcAft>
              <a:buSzPts val="1100"/>
              <a:buChar char="-"/>
            </a:pPr>
            <a:r>
              <a:rPr lang="en"/>
              <a:t>Clusters 1 and 2, while distinct, are closer to each other than to Cluster 0, indicating they might share some similarities. The overlap isn't too pronounced, which is generally good for cluster analysis, but it might be worth exploring if a different number of clusters or a different clustering algorithm might capture the nuances in the data better.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24b1d53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24b1d53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50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This group comprises individuals likely in their mid to late careers or retirees, characterized by a moderate interest in reviews, personalized recommendations, and a balanced view on shopping satisfaction. Despite their lower frequency in browsing, they utilize a variety of product search methods and show moderate activity in adding items to carts and completing purchases. To engage this demographic effectively, Amazon should focus on marketing communications that emphasize reliability, quality, and customer service. Enhancements in loyalty programs that reward consistent purchasing and introduce benefits for referrals could significantly increase engagement among this steady group. Personalized communications, such as tailored newsletters featuring products suited to their lifestyle, would also resonate well.</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9dfb248d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9dfb248d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latin typeface="Times New Roman"/>
                <a:ea typeface="Times New Roman"/>
                <a:cs typeface="Times New Roman"/>
                <a:sym typeface="Times New Roman"/>
              </a:rPr>
              <a:t>Since they do have modest interest in reviews and </a:t>
            </a:r>
            <a:r>
              <a:rPr lang="en" sz="1300">
                <a:solidFill>
                  <a:schemeClr val="dk1"/>
                </a:solidFill>
                <a:latin typeface="Times New Roman"/>
                <a:ea typeface="Times New Roman"/>
                <a:cs typeface="Times New Roman"/>
                <a:sym typeface="Times New Roman"/>
              </a:rPr>
              <a:t>recommendations</a:t>
            </a:r>
            <a:r>
              <a:rPr lang="en" sz="1300">
                <a:solidFill>
                  <a:schemeClr val="dk1"/>
                </a:solidFill>
                <a:latin typeface="Times New Roman"/>
                <a:ea typeface="Times New Roman"/>
                <a:cs typeface="Times New Roman"/>
                <a:sym typeface="Times New Roman"/>
              </a:rPr>
              <a:t>, we suggest </a:t>
            </a:r>
            <a:r>
              <a:rPr lang="en" sz="1300">
                <a:solidFill>
                  <a:schemeClr val="dk1"/>
                </a:solidFill>
                <a:latin typeface="Times New Roman"/>
                <a:ea typeface="Times New Roman"/>
                <a:cs typeface="Times New Roman"/>
                <a:sym typeface="Times New Roman"/>
              </a:rPr>
              <a:t>focusing</a:t>
            </a:r>
            <a:r>
              <a:rPr lang="en" sz="1300">
                <a:solidFill>
                  <a:schemeClr val="dk1"/>
                </a:solidFill>
                <a:latin typeface="Times New Roman"/>
                <a:ea typeface="Times New Roman"/>
                <a:cs typeface="Times New Roman"/>
                <a:sym typeface="Times New Roman"/>
              </a:rPr>
              <a:t> on communicating things like </a:t>
            </a:r>
            <a:r>
              <a:rPr lang="en" sz="1300">
                <a:solidFill>
                  <a:schemeClr val="dk1"/>
                </a:solidFill>
                <a:latin typeface="Times New Roman"/>
                <a:ea typeface="Times New Roman"/>
                <a:cs typeface="Times New Roman"/>
                <a:sym typeface="Times New Roman"/>
              </a:rPr>
              <a:t>reliability</a:t>
            </a:r>
            <a:r>
              <a:rPr lang="en" sz="1300">
                <a:solidFill>
                  <a:schemeClr val="dk1"/>
                </a:solidFill>
                <a:latin typeface="Times New Roman"/>
                <a:ea typeface="Times New Roman"/>
                <a:cs typeface="Times New Roman"/>
                <a:sym typeface="Times New Roman"/>
              </a:rPr>
              <a:t>, quality and customer service to this demographic. And we award this demographic with enhanced loyalty programs or </a:t>
            </a:r>
            <a:r>
              <a:rPr lang="en" sz="1300">
                <a:solidFill>
                  <a:schemeClr val="dk1"/>
                </a:solidFill>
                <a:latin typeface="Times New Roman"/>
                <a:ea typeface="Times New Roman"/>
                <a:cs typeface="Times New Roman"/>
                <a:sym typeface="Times New Roman"/>
              </a:rPr>
              <a:t>referral</a:t>
            </a:r>
            <a:r>
              <a:rPr lang="en" sz="1300">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benefits</a:t>
            </a:r>
            <a:r>
              <a:rPr lang="en" sz="1300">
                <a:solidFill>
                  <a:schemeClr val="dk1"/>
                </a:solidFill>
                <a:latin typeface="Times New Roman"/>
                <a:ea typeface="Times New Roman"/>
                <a:cs typeface="Times New Roman"/>
                <a:sym typeface="Times New Roman"/>
              </a:rPr>
              <a:t> to reward their consistent purchases. We would also suggest personalized communications techniques to reach this demographic like newsletters that are tailored to their lifestyle needs.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9dfb248d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9dfb248d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50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This segment includes individuals likely in their early to mid-career, showing behaviors similar to Cluster 0 in terms of reviews importance \. They are from moderate to high for their review and recommendations importance. But they have a slightly lower shopping satisfaction. They do have high activity in </a:t>
            </a:r>
            <a:r>
              <a:rPr lang="en" sz="1300">
                <a:solidFill>
                  <a:schemeClr val="dk1"/>
                </a:solidFill>
                <a:latin typeface="Times New Roman"/>
                <a:ea typeface="Times New Roman"/>
                <a:cs typeface="Times New Roman"/>
                <a:sym typeface="Times New Roman"/>
              </a:rPr>
              <a:t>browning</a:t>
            </a:r>
            <a:r>
              <a:rPr lang="en" sz="1300">
                <a:solidFill>
                  <a:schemeClr val="dk1"/>
                </a:solidFill>
                <a:latin typeface="Times New Roman"/>
                <a:ea typeface="Times New Roman"/>
                <a:cs typeface="Times New Roman"/>
                <a:sym typeface="Times New Roman"/>
              </a:rPr>
              <a:t> and purchasing. </a:t>
            </a:r>
            <a:endParaRPr sz="130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DSBA 6211 Project Presentation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Stowe Rankin, Anuska Mondal, Eliza Lagua, Reese Cochran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 1: Average Age ~ 34.8</a:t>
            </a:r>
            <a:endParaRPr/>
          </a:p>
        </p:txBody>
      </p:sp>
      <p:sp>
        <p:nvSpPr>
          <p:cNvPr id="145" name="Google Shape;145;p22"/>
          <p:cNvSpPr txBox="1"/>
          <p:nvPr>
            <p:ph idx="1" type="body"/>
          </p:nvPr>
        </p:nvSpPr>
        <p:spPr>
          <a:xfrm>
            <a:off x="729450" y="1853850"/>
            <a:ext cx="4437600" cy="2322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400">
                <a:solidFill>
                  <a:srgbClr val="212121"/>
                </a:solidFill>
                <a:highlight>
                  <a:srgbClr val="FFFFFF"/>
                </a:highlight>
              </a:rPr>
              <a:t>Marketing Strategies:</a:t>
            </a:r>
            <a:endParaRPr b="1" sz="1400">
              <a:solidFill>
                <a:srgbClr val="212121"/>
              </a:solidFill>
              <a:highlight>
                <a:srgbClr val="FFFFFF"/>
              </a:highlight>
            </a:endParaRPr>
          </a:p>
          <a:p>
            <a:pPr indent="-317500" lvl="0" marL="457200" marR="0" rtl="0" algn="l">
              <a:lnSpc>
                <a:spcPct val="115000"/>
              </a:lnSpc>
              <a:spcBef>
                <a:spcPts val="0"/>
              </a:spcBef>
              <a:spcAft>
                <a:spcPts val="0"/>
              </a:spcAft>
              <a:buClr>
                <a:srgbClr val="212121"/>
              </a:buClr>
              <a:buSzPts val="1400"/>
              <a:buChar char="-"/>
            </a:pPr>
            <a:r>
              <a:rPr lang="en" sz="1400">
                <a:solidFill>
                  <a:srgbClr val="212121"/>
                </a:solidFill>
                <a:highlight>
                  <a:srgbClr val="FFFFFF"/>
                </a:highlight>
              </a:rPr>
              <a:t>Deploy frequent, targeted marketing campaigns</a:t>
            </a:r>
            <a:endParaRPr sz="1400">
              <a:solidFill>
                <a:srgbClr val="212121"/>
              </a:solidFill>
              <a:highlight>
                <a:srgbClr val="FFFFFF"/>
              </a:highlight>
            </a:endParaRPr>
          </a:p>
          <a:p>
            <a:pPr indent="-317500" lvl="0" marL="457200" marR="0" rtl="0" algn="l">
              <a:lnSpc>
                <a:spcPct val="115000"/>
              </a:lnSpc>
              <a:spcBef>
                <a:spcPts val="600"/>
              </a:spcBef>
              <a:spcAft>
                <a:spcPts val="0"/>
              </a:spcAft>
              <a:buClr>
                <a:srgbClr val="212121"/>
              </a:buClr>
              <a:buSzPts val="1400"/>
              <a:buChar char="-"/>
            </a:pPr>
            <a:r>
              <a:rPr lang="en" sz="1400">
                <a:solidFill>
                  <a:srgbClr val="212121"/>
                </a:solidFill>
                <a:highlight>
                  <a:srgbClr val="FFFFFF"/>
                </a:highlight>
              </a:rPr>
              <a:t>Utilize time-sensitive offers to prompt quicker decision-making</a:t>
            </a:r>
            <a:endParaRPr sz="1400">
              <a:solidFill>
                <a:srgbClr val="212121"/>
              </a:solidFill>
              <a:highlight>
                <a:srgbClr val="FFFFFF"/>
              </a:highlight>
            </a:endParaRPr>
          </a:p>
          <a:p>
            <a:pPr indent="0" lvl="0" marL="0" rtl="0" algn="l">
              <a:spcBef>
                <a:spcPts val="1000"/>
              </a:spcBef>
              <a:spcAft>
                <a:spcPts val="0"/>
              </a:spcAft>
              <a:buNone/>
            </a:pPr>
            <a:r>
              <a:rPr b="1" lang="en" sz="1400">
                <a:solidFill>
                  <a:srgbClr val="212121"/>
                </a:solidFill>
                <a:highlight>
                  <a:srgbClr val="FFFFFF"/>
                </a:highlight>
              </a:rPr>
              <a:t>Community and Interaction:</a:t>
            </a:r>
            <a:endParaRPr b="1" sz="1400">
              <a:solidFill>
                <a:srgbClr val="212121"/>
              </a:solidFill>
              <a:highlight>
                <a:srgbClr val="FFFFFF"/>
              </a:highlight>
            </a:endParaRPr>
          </a:p>
          <a:p>
            <a:pPr indent="-317500" lvl="0" marL="457200" marR="0" rtl="0" algn="l">
              <a:lnSpc>
                <a:spcPct val="115000"/>
              </a:lnSpc>
              <a:spcBef>
                <a:spcPts val="0"/>
              </a:spcBef>
              <a:spcAft>
                <a:spcPts val="0"/>
              </a:spcAft>
              <a:buClr>
                <a:srgbClr val="212121"/>
              </a:buClr>
              <a:buSzPts val="1400"/>
              <a:buChar char="-"/>
            </a:pPr>
            <a:r>
              <a:rPr lang="en" sz="1400">
                <a:solidFill>
                  <a:srgbClr val="212121"/>
                </a:solidFill>
                <a:highlight>
                  <a:srgbClr val="FFFFFF"/>
                </a:highlight>
              </a:rPr>
              <a:t>Boost engagement through integrated social media, reviews, and interactive forums.</a:t>
            </a:r>
            <a:endParaRPr sz="1400">
              <a:solidFill>
                <a:srgbClr val="212121"/>
              </a:solidFill>
              <a:highlight>
                <a:srgbClr val="FFFFFF"/>
              </a:highlight>
            </a:endParaRPr>
          </a:p>
          <a:p>
            <a:pPr indent="0" lvl="0" marL="0" rtl="0" algn="l">
              <a:spcBef>
                <a:spcPts val="1000"/>
              </a:spcBef>
              <a:spcAft>
                <a:spcPts val="0"/>
              </a:spcAft>
              <a:buNone/>
            </a:pPr>
            <a:r>
              <a:t/>
            </a:r>
            <a:endParaRPr sz="1400">
              <a:solidFill>
                <a:srgbClr val="212121"/>
              </a:solidFill>
              <a:highlight>
                <a:srgbClr val="FFFFFF"/>
              </a:highlight>
            </a:endParaRPr>
          </a:p>
          <a:p>
            <a:pPr indent="0" lvl="0" marL="0" rtl="0" algn="l">
              <a:spcBef>
                <a:spcPts val="1000"/>
              </a:spcBef>
              <a:spcAft>
                <a:spcPts val="0"/>
              </a:spcAft>
              <a:buNone/>
            </a:pPr>
            <a:r>
              <a:t/>
            </a:r>
            <a:endParaRPr sz="1400">
              <a:solidFill>
                <a:srgbClr val="212121"/>
              </a:solidFill>
              <a:highlight>
                <a:srgbClr val="FFFFFF"/>
              </a:highlight>
            </a:endParaRPr>
          </a:p>
          <a:p>
            <a:pPr indent="0" lvl="0" marL="0" rtl="0" algn="l">
              <a:spcBef>
                <a:spcPts val="1000"/>
              </a:spcBef>
              <a:spcAft>
                <a:spcPts val="0"/>
              </a:spcAft>
              <a:buNone/>
            </a:pPr>
            <a:r>
              <a:t/>
            </a:r>
            <a:endParaRPr b="1" sz="1400">
              <a:solidFill>
                <a:srgbClr val="212121"/>
              </a:solidFill>
              <a:highlight>
                <a:srgbClr val="FFFFFF"/>
              </a:highlight>
            </a:endParaRPr>
          </a:p>
          <a:p>
            <a:pPr indent="0" lvl="0" marL="0" rtl="0" algn="l">
              <a:spcBef>
                <a:spcPts val="0"/>
              </a:spcBef>
              <a:spcAft>
                <a:spcPts val="1200"/>
              </a:spcAft>
              <a:buNone/>
            </a:pPr>
            <a:r>
              <a:t/>
            </a:r>
            <a:endParaRPr b="1" sz="1400">
              <a:solidFill>
                <a:srgbClr val="212121"/>
              </a:solidFill>
              <a:highlight>
                <a:srgbClr val="FFFFFF"/>
              </a:highlight>
            </a:endParaRPr>
          </a:p>
        </p:txBody>
      </p:sp>
      <p:pic>
        <p:nvPicPr>
          <p:cNvPr id="146" name="Google Shape;146;p22"/>
          <p:cNvPicPr preferRelativeResize="0"/>
          <p:nvPr/>
        </p:nvPicPr>
        <p:blipFill rotWithShape="1">
          <a:blip r:embed="rId3">
            <a:alphaModFix/>
          </a:blip>
          <a:srcRect b="0" l="7535" r="0" t="8583"/>
          <a:stretch/>
        </p:blipFill>
        <p:spPr>
          <a:xfrm>
            <a:off x="5261475" y="1144300"/>
            <a:ext cx="3692450" cy="3644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 2: Average Age ~ 23.4</a:t>
            </a:r>
            <a:endParaRPr/>
          </a:p>
        </p:txBody>
      </p:sp>
      <p:sp>
        <p:nvSpPr>
          <p:cNvPr id="152" name="Google Shape;152;p23"/>
          <p:cNvSpPr txBox="1"/>
          <p:nvPr>
            <p:ph idx="1" type="body"/>
          </p:nvPr>
        </p:nvSpPr>
        <p:spPr>
          <a:xfrm>
            <a:off x="729450" y="1853850"/>
            <a:ext cx="4579200" cy="2322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400">
                <a:solidFill>
                  <a:srgbClr val="212121"/>
                </a:solidFill>
                <a:highlight>
                  <a:srgbClr val="FFFFFF"/>
                </a:highlight>
              </a:rPr>
              <a:t>Behavior:</a:t>
            </a:r>
            <a:endParaRPr b="1" sz="1400">
              <a:solidFill>
                <a:srgbClr val="212121"/>
              </a:solidFill>
              <a:highlight>
                <a:srgbClr val="FFFFFF"/>
              </a:highlight>
            </a:endParaRPr>
          </a:p>
          <a:p>
            <a:pPr indent="-317500" lvl="0" marL="457200" marR="0" rtl="0" algn="l">
              <a:lnSpc>
                <a:spcPct val="115000"/>
              </a:lnSpc>
              <a:spcBef>
                <a:spcPts val="0"/>
              </a:spcBef>
              <a:spcAft>
                <a:spcPts val="0"/>
              </a:spcAft>
              <a:buClr>
                <a:srgbClr val="212121"/>
              </a:buClr>
              <a:buSzPts val="1400"/>
              <a:buChar char="-"/>
            </a:pPr>
            <a:r>
              <a:rPr lang="en" sz="1400">
                <a:solidFill>
                  <a:srgbClr val="212121"/>
                </a:solidFill>
                <a:highlight>
                  <a:srgbClr val="FFFFFF"/>
                </a:highlight>
              </a:rPr>
              <a:t>Highly responsive to personalized recommendations</a:t>
            </a:r>
            <a:endParaRPr sz="1400">
              <a:solidFill>
                <a:srgbClr val="212121"/>
              </a:solidFill>
              <a:highlight>
                <a:srgbClr val="FFFFFF"/>
              </a:highlight>
            </a:endParaRPr>
          </a:p>
          <a:p>
            <a:pPr indent="-317500" lvl="0" marL="457200" marR="0" rtl="0" algn="l">
              <a:lnSpc>
                <a:spcPct val="115000"/>
              </a:lnSpc>
              <a:spcBef>
                <a:spcPts val="600"/>
              </a:spcBef>
              <a:spcAft>
                <a:spcPts val="0"/>
              </a:spcAft>
              <a:buClr>
                <a:srgbClr val="212121"/>
              </a:buClr>
              <a:buSzPts val="1400"/>
              <a:buChar char="-"/>
            </a:pPr>
            <a:r>
              <a:rPr lang="en" sz="1400">
                <a:solidFill>
                  <a:srgbClr val="212121"/>
                </a:solidFill>
                <a:highlight>
                  <a:srgbClr val="FFFFFF"/>
                </a:highlight>
              </a:rPr>
              <a:t>Fairly high shopping satisfaction</a:t>
            </a:r>
            <a:endParaRPr sz="1400">
              <a:solidFill>
                <a:srgbClr val="212121"/>
              </a:solidFill>
              <a:highlight>
                <a:srgbClr val="FFFFFF"/>
              </a:highlight>
            </a:endParaRPr>
          </a:p>
          <a:p>
            <a:pPr indent="0" lvl="0" marL="0" marR="0" rtl="0" algn="l">
              <a:lnSpc>
                <a:spcPct val="115000"/>
              </a:lnSpc>
              <a:spcBef>
                <a:spcPts val="600"/>
              </a:spcBef>
              <a:spcAft>
                <a:spcPts val="0"/>
              </a:spcAft>
              <a:buNone/>
            </a:pPr>
            <a:r>
              <a:rPr b="1" lang="en" sz="1400">
                <a:solidFill>
                  <a:srgbClr val="212121"/>
                </a:solidFill>
                <a:highlight>
                  <a:srgbClr val="FFFFFF"/>
                </a:highlight>
              </a:rPr>
              <a:t>Engagement:</a:t>
            </a:r>
            <a:endParaRPr b="1" sz="1400">
              <a:solidFill>
                <a:srgbClr val="212121"/>
              </a:solidFill>
              <a:highlight>
                <a:srgbClr val="FFFFFF"/>
              </a:highlight>
            </a:endParaRPr>
          </a:p>
          <a:p>
            <a:pPr indent="-317500" lvl="0" marL="457200" marR="0" rtl="0" algn="l">
              <a:lnSpc>
                <a:spcPct val="115000"/>
              </a:lnSpc>
              <a:spcBef>
                <a:spcPts val="0"/>
              </a:spcBef>
              <a:spcAft>
                <a:spcPts val="0"/>
              </a:spcAft>
              <a:buClr>
                <a:srgbClr val="212121"/>
              </a:buClr>
              <a:buSzPts val="1400"/>
              <a:buChar char="-"/>
            </a:pPr>
            <a:r>
              <a:rPr lang="en" sz="1400">
                <a:solidFill>
                  <a:srgbClr val="212121"/>
                </a:solidFill>
                <a:highlight>
                  <a:srgbClr val="FFFFFF"/>
                </a:highlight>
              </a:rPr>
              <a:t>Very active in browsing, frequently using keyword searches</a:t>
            </a:r>
            <a:endParaRPr sz="1400">
              <a:solidFill>
                <a:srgbClr val="212121"/>
              </a:solidFill>
              <a:highlight>
                <a:srgbClr val="FFFFFF"/>
              </a:highlight>
            </a:endParaRPr>
          </a:p>
          <a:p>
            <a:pPr indent="-317500" lvl="0" marL="457200" marR="0" rtl="0" algn="l">
              <a:lnSpc>
                <a:spcPct val="115000"/>
              </a:lnSpc>
              <a:spcBef>
                <a:spcPts val="600"/>
              </a:spcBef>
              <a:spcAft>
                <a:spcPts val="0"/>
              </a:spcAft>
              <a:buClr>
                <a:srgbClr val="212121"/>
              </a:buClr>
              <a:buSzPts val="1400"/>
              <a:buChar char="-"/>
            </a:pPr>
            <a:r>
              <a:rPr lang="en" sz="1400">
                <a:solidFill>
                  <a:srgbClr val="212121"/>
                </a:solidFill>
                <a:highlight>
                  <a:srgbClr val="FFFFFF"/>
                </a:highlight>
              </a:rPr>
              <a:t>High add-to-cart rates and 'Yes' responses for browsing</a:t>
            </a:r>
            <a:endParaRPr sz="1400">
              <a:solidFill>
                <a:srgbClr val="212121"/>
              </a:solidFill>
              <a:highlight>
                <a:srgbClr val="FFFFFF"/>
              </a:highlight>
            </a:endParaRPr>
          </a:p>
          <a:p>
            <a:pPr indent="-317500" lvl="0" marL="457200" marR="0" rtl="0" algn="l">
              <a:lnSpc>
                <a:spcPct val="115000"/>
              </a:lnSpc>
              <a:spcBef>
                <a:spcPts val="600"/>
              </a:spcBef>
              <a:spcAft>
                <a:spcPts val="0"/>
              </a:spcAft>
              <a:buClr>
                <a:srgbClr val="212121"/>
              </a:buClr>
              <a:buSzPts val="1400"/>
              <a:buChar char="-"/>
            </a:pPr>
            <a:r>
              <a:rPr lang="en" sz="1400">
                <a:solidFill>
                  <a:srgbClr val="212121"/>
                </a:solidFill>
                <a:highlight>
                  <a:srgbClr val="FFFFFF"/>
                </a:highlight>
              </a:rPr>
              <a:t>Highest cart abandonment rates</a:t>
            </a:r>
            <a:endParaRPr b="1" sz="1400">
              <a:solidFill>
                <a:srgbClr val="212121"/>
              </a:solidFill>
              <a:highlight>
                <a:srgbClr val="FFFFFF"/>
              </a:highlight>
            </a:endParaRPr>
          </a:p>
          <a:p>
            <a:pPr indent="0" lvl="0" marL="0" marR="0" rtl="0" algn="l">
              <a:lnSpc>
                <a:spcPct val="115000"/>
              </a:lnSpc>
              <a:spcBef>
                <a:spcPts val="600"/>
              </a:spcBef>
              <a:spcAft>
                <a:spcPts val="0"/>
              </a:spcAft>
              <a:buNone/>
            </a:pPr>
            <a:r>
              <a:t/>
            </a:r>
            <a:endParaRPr b="1" sz="1400">
              <a:solidFill>
                <a:srgbClr val="212121"/>
              </a:solidFill>
              <a:highlight>
                <a:srgbClr val="FFFFFF"/>
              </a:highlight>
            </a:endParaRPr>
          </a:p>
          <a:p>
            <a:pPr indent="0" lvl="0" marL="0" marR="0" rtl="0" algn="l">
              <a:lnSpc>
                <a:spcPct val="115000"/>
              </a:lnSpc>
              <a:spcBef>
                <a:spcPts val="0"/>
              </a:spcBef>
              <a:spcAft>
                <a:spcPts val="0"/>
              </a:spcAft>
              <a:buNone/>
            </a:pPr>
            <a:r>
              <a:t/>
            </a:r>
            <a:endParaRPr b="1" sz="1400">
              <a:solidFill>
                <a:srgbClr val="212121"/>
              </a:solidFill>
              <a:highlight>
                <a:srgbClr val="FFFFFF"/>
              </a:highlight>
            </a:endParaRPr>
          </a:p>
          <a:p>
            <a:pPr indent="0" lvl="0" marL="0" marR="0" rtl="0" algn="l">
              <a:lnSpc>
                <a:spcPct val="115000"/>
              </a:lnSpc>
              <a:spcBef>
                <a:spcPts val="0"/>
              </a:spcBef>
              <a:spcAft>
                <a:spcPts val="0"/>
              </a:spcAft>
              <a:buNone/>
            </a:pPr>
            <a:r>
              <a:t/>
            </a:r>
            <a:endParaRPr b="1" sz="1400">
              <a:solidFill>
                <a:srgbClr val="212121"/>
              </a:solidFill>
              <a:highlight>
                <a:srgbClr val="FFFFFF"/>
              </a:highlight>
            </a:endParaRPr>
          </a:p>
          <a:p>
            <a:pPr indent="0" lvl="0" marL="0" marR="0" rtl="0" algn="l">
              <a:lnSpc>
                <a:spcPct val="115000"/>
              </a:lnSpc>
              <a:spcBef>
                <a:spcPts val="0"/>
              </a:spcBef>
              <a:spcAft>
                <a:spcPts val="0"/>
              </a:spcAft>
              <a:buNone/>
            </a:pPr>
            <a:r>
              <a:t/>
            </a:r>
            <a:endParaRPr b="1" sz="1400">
              <a:solidFill>
                <a:srgbClr val="212121"/>
              </a:solidFill>
              <a:highlight>
                <a:srgbClr val="FFFFFF"/>
              </a:highlight>
            </a:endParaRPr>
          </a:p>
        </p:txBody>
      </p:sp>
      <p:pic>
        <p:nvPicPr>
          <p:cNvPr id="153" name="Google Shape;153;p23"/>
          <p:cNvPicPr preferRelativeResize="0"/>
          <p:nvPr/>
        </p:nvPicPr>
        <p:blipFill>
          <a:blip r:embed="rId3">
            <a:alphaModFix/>
          </a:blip>
          <a:stretch>
            <a:fillRect/>
          </a:stretch>
        </p:blipFill>
        <p:spPr>
          <a:xfrm>
            <a:off x="5150581" y="1586250"/>
            <a:ext cx="3993419" cy="285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 2: Average Age ~ 23.4</a:t>
            </a:r>
            <a:endParaRPr/>
          </a:p>
        </p:txBody>
      </p:sp>
      <p:sp>
        <p:nvSpPr>
          <p:cNvPr id="159" name="Google Shape;159;p24"/>
          <p:cNvSpPr txBox="1"/>
          <p:nvPr>
            <p:ph idx="1" type="body"/>
          </p:nvPr>
        </p:nvSpPr>
        <p:spPr>
          <a:xfrm>
            <a:off x="729450" y="1853850"/>
            <a:ext cx="4284300" cy="23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212121"/>
                </a:solidFill>
                <a:highlight>
                  <a:srgbClr val="FFFFFF"/>
                </a:highlight>
              </a:rPr>
              <a:t>Strategic Actions:</a:t>
            </a:r>
            <a:endParaRPr b="1" sz="1400">
              <a:solidFill>
                <a:srgbClr val="212121"/>
              </a:solidFill>
              <a:highlight>
                <a:srgbClr val="FFFFFF"/>
              </a:highlight>
            </a:endParaRPr>
          </a:p>
          <a:p>
            <a:pPr indent="-317500" lvl="0" marL="457200" rtl="0" algn="l">
              <a:spcBef>
                <a:spcPts val="600"/>
              </a:spcBef>
              <a:spcAft>
                <a:spcPts val="0"/>
              </a:spcAft>
              <a:buClr>
                <a:srgbClr val="212121"/>
              </a:buClr>
              <a:buSzPts val="1400"/>
              <a:buChar char="-"/>
            </a:pPr>
            <a:r>
              <a:rPr lang="en" sz="1400">
                <a:solidFill>
                  <a:srgbClr val="212121"/>
                </a:solidFill>
                <a:highlight>
                  <a:srgbClr val="FFFFFF"/>
                </a:highlight>
              </a:rPr>
              <a:t>Implement dynamic pricing strategies like price matching and special student discounts</a:t>
            </a:r>
            <a:endParaRPr sz="1400">
              <a:solidFill>
                <a:srgbClr val="212121"/>
              </a:solidFill>
              <a:highlight>
                <a:srgbClr val="FFFFFF"/>
              </a:highlight>
            </a:endParaRPr>
          </a:p>
          <a:p>
            <a:pPr indent="-317500" lvl="0" marL="457200" rtl="0" algn="l">
              <a:spcBef>
                <a:spcPts val="600"/>
              </a:spcBef>
              <a:spcAft>
                <a:spcPts val="0"/>
              </a:spcAft>
              <a:buClr>
                <a:srgbClr val="212121"/>
              </a:buClr>
              <a:buSzPts val="1400"/>
              <a:buChar char="-"/>
            </a:pPr>
            <a:r>
              <a:rPr lang="en" sz="1400">
                <a:solidFill>
                  <a:srgbClr val="212121"/>
                </a:solidFill>
                <a:highlight>
                  <a:srgbClr val="FFFFFF"/>
                </a:highlight>
              </a:rPr>
              <a:t>Enhance the mobile app to be more user-friendly, fast, and efficient</a:t>
            </a:r>
            <a:endParaRPr sz="1400">
              <a:solidFill>
                <a:srgbClr val="212121"/>
              </a:solidFill>
              <a:highlight>
                <a:srgbClr val="FFFFFF"/>
              </a:highlight>
            </a:endParaRPr>
          </a:p>
          <a:p>
            <a:pPr indent="-317500" lvl="0" marL="457200" rtl="0" algn="l">
              <a:spcBef>
                <a:spcPts val="600"/>
              </a:spcBef>
              <a:spcAft>
                <a:spcPts val="0"/>
              </a:spcAft>
              <a:buClr>
                <a:srgbClr val="212121"/>
              </a:buClr>
              <a:buSzPts val="1400"/>
              <a:buChar char="-"/>
            </a:pPr>
            <a:r>
              <a:rPr lang="en" sz="1400">
                <a:solidFill>
                  <a:srgbClr val="212121"/>
                </a:solidFill>
                <a:highlight>
                  <a:srgbClr val="FFFFFF"/>
                </a:highlight>
              </a:rPr>
              <a:t>Introduce features like app-exclusive deals and improved recommendation algorithms</a:t>
            </a:r>
            <a:endParaRPr sz="1400">
              <a:solidFill>
                <a:srgbClr val="212121"/>
              </a:solidFill>
              <a:highlight>
                <a:srgbClr val="FFFFFF"/>
              </a:highlight>
            </a:endParaRPr>
          </a:p>
          <a:p>
            <a:pPr indent="0" lvl="0" marL="0" marR="0" rtl="0" algn="l">
              <a:lnSpc>
                <a:spcPct val="115000"/>
              </a:lnSpc>
              <a:spcBef>
                <a:spcPts val="600"/>
              </a:spcBef>
              <a:spcAft>
                <a:spcPts val="0"/>
              </a:spcAft>
              <a:buNone/>
            </a:pPr>
            <a:r>
              <a:t/>
            </a:r>
            <a:endParaRPr b="1" sz="1400">
              <a:solidFill>
                <a:srgbClr val="212121"/>
              </a:solidFill>
              <a:highlight>
                <a:srgbClr val="FFFFFF"/>
              </a:highlight>
            </a:endParaRPr>
          </a:p>
          <a:p>
            <a:pPr indent="0" lvl="0" marL="0" marR="0" rtl="0" algn="l">
              <a:lnSpc>
                <a:spcPct val="115000"/>
              </a:lnSpc>
              <a:spcBef>
                <a:spcPts val="0"/>
              </a:spcBef>
              <a:spcAft>
                <a:spcPts val="0"/>
              </a:spcAft>
              <a:buNone/>
            </a:pPr>
            <a:r>
              <a:t/>
            </a:r>
            <a:endParaRPr b="1" sz="1400">
              <a:solidFill>
                <a:srgbClr val="212121"/>
              </a:solidFill>
              <a:highlight>
                <a:srgbClr val="FFFFFF"/>
              </a:highlight>
            </a:endParaRPr>
          </a:p>
          <a:p>
            <a:pPr indent="0" lvl="0" marL="0" marR="0" rtl="0" algn="l">
              <a:lnSpc>
                <a:spcPct val="115000"/>
              </a:lnSpc>
              <a:spcBef>
                <a:spcPts val="0"/>
              </a:spcBef>
              <a:spcAft>
                <a:spcPts val="0"/>
              </a:spcAft>
              <a:buNone/>
            </a:pPr>
            <a:r>
              <a:t/>
            </a:r>
            <a:endParaRPr b="1" sz="1400">
              <a:solidFill>
                <a:srgbClr val="212121"/>
              </a:solidFill>
              <a:highlight>
                <a:srgbClr val="FFFFFF"/>
              </a:highlight>
            </a:endParaRPr>
          </a:p>
          <a:p>
            <a:pPr indent="0" lvl="0" marL="0" marR="0" rtl="0" algn="l">
              <a:lnSpc>
                <a:spcPct val="115000"/>
              </a:lnSpc>
              <a:spcBef>
                <a:spcPts val="0"/>
              </a:spcBef>
              <a:spcAft>
                <a:spcPts val="0"/>
              </a:spcAft>
              <a:buNone/>
            </a:pPr>
            <a:r>
              <a:t/>
            </a:r>
            <a:endParaRPr b="1" sz="1400">
              <a:solidFill>
                <a:srgbClr val="212121"/>
              </a:solidFill>
              <a:highlight>
                <a:srgbClr val="FFFFFF"/>
              </a:highlight>
            </a:endParaRPr>
          </a:p>
        </p:txBody>
      </p:sp>
      <p:pic>
        <p:nvPicPr>
          <p:cNvPr id="160" name="Google Shape;160;p24"/>
          <p:cNvPicPr preferRelativeResize="0"/>
          <p:nvPr/>
        </p:nvPicPr>
        <p:blipFill>
          <a:blip r:embed="rId3">
            <a:alphaModFix/>
          </a:blip>
          <a:stretch>
            <a:fillRect/>
          </a:stretch>
        </p:blipFill>
        <p:spPr>
          <a:xfrm>
            <a:off x="5150581" y="1586250"/>
            <a:ext cx="3993419" cy="285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RF Introduction</a:t>
            </a:r>
            <a:endParaRPr/>
          </a:p>
        </p:txBody>
      </p:sp>
      <p:sp>
        <p:nvSpPr>
          <p:cNvPr id="166" name="Google Shape;166;p25"/>
          <p:cNvSpPr txBox="1"/>
          <p:nvPr>
            <p:ph idx="1" type="body"/>
          </p:nvPr>
        </p:nvSpPr>
        <p:spPr>
          <a:xfrm>
            <a:off x="729325" y="2078875"/>
            <a:ext cx="3774300" cy="3064500"/>
          </a:xfrm>
          <a:prstGeom prst="rect">
            <a:avLst/>
          </a:prstGeom>
        </p:spPr>
        <p:txBody>
          <a:bodyPr anchorCtr="0" anchor="t" bIns="91425" lIns="91425" spcFirstLastPara="1" rIns="91425" wrap="square" tIns="91425">
            <a:normAutofit fontScale="62500" lnSpcReduction="10000"/>
          </a:bodyPr>
          <a:lstStyle/>
          <a:p>
            <a:pPr indent="-330369" lvl="0" marL="457200" rtl="0" algn="l">
              <a:lnSpc>
                <a:spcPct val="115000"/>
              </a:lnSpc>
              <a:spcBef>
                <a:spcPts val="0"/>
              </a:spcBef>
              <a:spcAft>
                <a:spcPts val="0"/>
              </a:spcAft>
              <a:buSzPct val="100000"/>
              <a:buChar char="●"/>
            </a:pPr>
            <a:r>
              <a:rPr lang="en" sz="2564"/>
              <a:t>The first thing we needed to do was </a:t>
            </a:r>
            <a:r>
              <a:rPr lang="en" sz="2564"/>
              <a:t>create our target variable. The dataset initially had a column called Cart_Completion_Frequency, which tracks the frequency of times an item put in the cart is converted to a sale. This column had 5 outcomes ranging from Always, Often, Sometimes, Rarely, and Never.</a:t>
            </a:r>
            <a:endParaRPr sz="2564"/>
          </a:p>
          <a:p>
            <a:pPr indent="0" lvl="0" marL="0" rtl="0" algn="l">
              <a:spcBef>
                <a:spcPts val="1200"/>
              </a:spcBef>
              <a:spcAft>
                <a:spcPts val="1200"/>
              </a:spcAft>
              <a:buNone/>
            </a:pPr>
            <a:r>
              <a:t/>
            </a:r>
            <a:endParaRPr/>
          </a:p>
        </p:txBody>
      </p:sp>
      <p:sp>
        <p:nvSpPr>
          <p:cNvPr id="167" name="Google Shape;167;p25"/>
          <p:cNvSpPr txBox="1"/>
          <p:nvPr>
            <p:ph idx="2" type="body"/>
          </p:nvPr>
        </p:nvSpPr>
        <p:spPr>
          <a:xfrm>
            <a:off x="4643600" y="2078875"/>
            <a:ext cx="3774300" cy="3064500"/>
          </a:xfrm>
          <a:prstGeom prst="rect">
            <a:avLst/>
          </a:prstGeom>
        </p:spPr>
        <p:txBody>
          <a:bodyPr anchorCtr="0" anchor="t" bIns="91425" lIns="91425" spcFirstLastPara="1" rIns="91425" wrap="square" tIns="91425">
            <a:normAutofit fontScale="47500" lnSpcReduction="10000"/>
          </a:bodyPr>
          <a:lstStyle/>
          <a:p>
            <a:pPr indent="-332829" lvl="0" marL="457200" rtl="0" algn="l">
              <a:lnSpc>
                <a:spcPct val="115000"/>
              </a:lnSpc>
              <a:spcBef>
                <a:spcPts val="0"/>
              </a:spcBef>
              <a:spcAft>
                <a:spcPts val="0"/>
              </a:spcAft>
              <a:buSzPct val="100000"/>
              <a:buChar char="●"/>
            </a:pPr>
            <a:r>
              <a:rPr lang="en" sz="3455"/>
              <a:t>Sometimes had a value count of 304 which was over half of the dataset. Sometimes is someone considered 50/50 to complete their purchase. Targeting this group to increase their rate is highly important. A company the size of Amazon even being able to slight improvements can lead to large financial gains.</a:t>
            </a:r>
            <a:endParaRPr sz="3455"/>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and model creation</a:t>
            </a:r>
            <a:endParaRPr/>
          </a:p>
        </p:txBody>
      </p:sp>
      <p:sp>
        <p:nvSpPr>
          <p:cNvPr id="173" name="Google Shape;173;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Created new column where Cart_Completion was Yes or No. To do this Always and Often became Yes and Rarely and Never became No. Sometimes was Randomly split into Yes and No</a:t>
            </a:r>
            <a:endParaRPr sz="1600"/>
          </a:p>
          <a:p>
            <a:pPr indent="-330200" lvl="0" marL="457200" rtl="0" algn="l">
              <a:spcBef>
                <a:spcPts val="0"/>
              </a:spcBef>
              <a:spcAft>
                <a:spcPts val="0"/>
              </a:spcAft>
              <a:buSzPts val="1600"/>
              <a:buChar char="●"/>
            </a:pPr>
            <a:r>
              <a:rPr lang="en" sz="1600"/>
              <a:t>Feature Columns were Age, Gender, Browsing Frequency, Purchase Frequency, and Shopping Satisfaction</a:t>
            </a:r>
            <a:endParaRPr sz="1600"/>
          </a:p>
          <a:p>
            <a:pPr indent="-330200" lvl="0" marL="457200" rtl="0" algn="l">
              <a:spcBef>
                <a:spcPts val="0"/>
              </a:spcBef>
              <a:spcAft>
                <a:spcPts val="0"/>
              </a:spcAft>
              <a:buSzPts val="1600"/>
              <a:buChar char="●"/>
            </a:pPr>
            <a:r>
              <a:rPr lang="en" sz="1600"/>
              <a:t>Goal is to be able to predict whether a cart will be completed and see why</a:t>
            </a:r>
            <a:endParaRPr sz="1600"/>
          </a:p>
          <a:p>
            <a:pPr indent="-330200" lvl="0" marL="457200" rtl="0" algn="l">
              <a:spcBef>
                <a:spcPts val="0"/>
              </a:spcBef>
              <a:spcAft>
                <a:spcPts val="0"/>
              </a:spcAft>
              <a:buSzPts val="1600"/>
              <a:buChar char="●"/>
            </a:pPr>
            <a:r>
              <a:rPr lang="en" sz="1600"/>
              <a:t>Create an initial decision tree and RF model with hyperparameter tuning</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7650" y="630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Findings</a:t>
            </a:r>
            <a:endParaRPr/>
          </a:p>
          <a:p>
            <a:pPr indent="0" lvl="0" marL="0" rtl="0" algn="l">
              <a:spcBef>
                <a:spcPts val="0"/>
              </a:spcBef>
              <a:spcAft>
                <a:spcPts val="0"/>
              </a:spcAft>
              <a:buNone/>
            </a:pPr>
            <a:r>
              <a:rPr lang="en"/>
              <a:t> </a:t>
            </a:r>
            <a:endParaRPr/>
          </a:p>
        </p:txBody>
      </p:sp>
      <p:sp>
        <p:nvSpPr>
          <p:cNvPr id="179" name="Google Shape;179;p27"/>
          <p:cNvSpPr txBox="1"/>
          <p:nvPr>
            <p:ph idx="1" type="body"/>
          </p:nvPr>
        </p:nvSpPr>
        <p:spPr>
          <a:xfrm>
            <a:off x="523975" y="1441200"/>
            <a:ext cx="6633600" cy="333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a:t>
            </a:r>
            <a:r>
              <a:rPr lang="en"/>
              <a:t> decision tree - Blue = Yes, Orange = No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0" name="Google Shape;180;p27"/>
          <p:cNvPicPr preferRelativeResize="0"/>
          <p:nvPr/>
        </p:nvPicPr>
        <p:blipFill>
          <a:blip r:embed="rId3">
            <a:alphaModFix/>
          </a:blip>
          <a:stretch>
            <a:fillRect/>
          </a:stretch>
        </p:blipFill>
        <p:spPr>
          <a:xfrm>
            <a:off x="289675" y="1957800"/>
            <a:ext cx="6009373" cy="2942124"/>
          </a:xfrm>
          <a:prstGeom prst="rect">
            <a:avLst/>
          </a:prstGeom>
          <a:noFill/>
          <a:ln>
            <a:noFill/>
          </a:ln>
        </p:spPr>
      </p:pic>
      <p:sp>
        <p:nvSpPr>
          <p:cNvPr id="181" name="Google Shape;181;p27"/>
          <p:cNvSpPr txBox="1"/>
          <p:nvPr/>
        </p:nvSpPr>
        <p:spPr>
          <a:xfrm>
            <a:off x="6415050" y="1276750"/>
            <a:ext cx="2532600" cy="34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Initial</a:t>
            </a:r>
            <a:r>
              <a:rPr lang="en" sz="1300">
                <a:solidFill>
                  <a:schemeClr val="accent1"/>
                </a:solidFill>
                <a:latin typeface="Lato"/>
                <a:ea typeface="Lato"/>
                <a:cs typeface="Lato"/>
                <a:sym typeface="Lato"/>
              </a:rPr>
              <a:t> takeaways - Age &gt; 45 as well as male is indicator for not completing.</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Surprised by </a:t>
            </a:r>
            <a:r>
              <a:rPr lang="en" sz="1300">
                <a:solidFill>
                  <a:schemeClr val="accent1"/>
                </a:solidFill>
                <a:latin typeface="Lato"/>
                <a:ea typeface="Lato"/>
                <a:cs typeface="Lato"/>
                <a:sym typeface="Lato"/>
              </a:rPr>
              <a:t>initial</a:t>
            </a:r>
            <a:r>
              <a:rPr lang="en" sz="1300">
                <a:solidFill>
                  <a:schemeClr val="accent1"/>
                </a:solidFill>
                <a:latin typeface="Lato"/>
                <a:ea typeface="Lato"/>
                <a:cs typeface="Lato"/>
                <a:sym typeface="Lato"/>
              </a:rPr>
              <a:t> split </a:t>
            </a:r>
            <a:r>
              <a:rPr lang="en" sz="1300">
                <a:solidFill>
                  <a:schemeClr val="accent1"/>
                </a:solidFill>
                <a:latin typeface="Lato"/>
                <a:ea typeface="Lato"/>
                <a:cs typeface="Lato"/>
                <a:sym typeface="Lato"/>
              </a:rPr>
              <a:t>where</a:t>
            </a:r>
            <a:r>
              <a:rPr lang="en" sz="1300">
                <a:solidFill>
                  <a:schemeClr val="accent1"/>
                </a:solidFill>
                <a:latin typeface="Lato"/>
                <a:ea typeface="Lato"/>
                <a:cs typeface="Lato"/>
                <a:sym typeface="Lato"/>
              </a:rPr>
              <a:t> rarely was indicating yes and few times a month was No.</a:t>
            </a:r>
            <a:endParaRPr sz="13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7650" y="544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Model</a:t>
            </a:r>
            <a:endParaRPr/>
          </a:p>
        </p:txBody>
      </p:sp>
      <p:sp>
        <p:nvSpPr>
          <p:cNvPr id="187" name="Google Shape;187;p28"/>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Initial</a:t>
            </a:r>
            <a:r>
              <a:rPr lang="en"/>
              <a:t> Random Forest Model had Test Accuracy of .55</a:t>
            </a:r>
            <a:endParaRPr/>
          </a:p>
          <a:p>
            <a:pPr indent="-311150" lvl="0" marL="457200" rtl="0" algn="l">
              <a:spcBef>
                <a:spcPts val="0"/>
              </a:spcBef>
              <a:spcAft>
                <a:spcPts val="0"/>
              </a:spcAft>
              <a:buSzPts val="1300"/>
              <a:buChar char="●"/>
            </a:pPr>
            <a:r>
              <a:rPr lang="en"/>
              <a:t>Ran HyperParameter Tuning - Adjusted the max depth to 3, as well as 150 for n-estimators </a:t>
            </a:r>
            <a:endParaRPr/>
          </a:p>
          <a:p>
            <a:pPr indent="-311150" lvl="0" marL="457200" rtl="0" algn="l">
              <a:spcBef>
                <a:spcPts val="0"/>
              </a:spcBef>
              <a:spcAft>
                <a:spcPts val="0"/>
              </a:spcAft>
              <a:buSzPts val="1300"/>
              <a:buChar char="●"/>
            </a:pPr>
            <a:r>
              <a:rPr lang="en"/>
              <a:t>With tuning Model Accuracy jumped to .60</a:t>
            </a:r>
            <a:endParaRPr/>
          </a:p>
          <a:p>
            <a:pPr indent="0" lvl="0" marL="0" rtl="0" algn="l">
              <a:spcBef>
                <a:spcPts val="1200"/>
              </a:spcBef>
              <a:spcAft>
                <a:spcPts val="1200"/>
              </a:spcAft>
              <a:buNone/>
            </a:pPr>
            <a:r>
              <a:t/>
            </a:r>
            <a:endParaRPr/>
          </a:p>
        </p:txBody>
      </p:sp>
      <p:pic>
        <p:nvPicPr>
          <p:cNvPr id="188" name="Google Shape;188;p28"/>
          <p:cNvPicPr preferRelativeResize="0"/>
          <p:nvPr/>
        </p:nvPicPr>
        <p:blipFill>
          <a:blip r:embed="rId3">
            <a:alphaModFix/>
          </a:blip>
          <a:stretch>
            <a:fillRect/>
          </a:stretch>
        </p:blipFill>
        <p:spPr>
          <a:xfrm>
            <a:off x="152863" y="2258650"/>
            <a:ext cx="8838276" cy="28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RF Takeaways</a:t>
            </a:r>
            <a:endParaRPr/>
          </a:p>
        </p:txBody>
      </p:sp>
      <p:sp>
        <p:nvSpPr>
          <p:cNvPr id="194" name="Google Shape;194;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Once again gender was one of the clearer identifiers as Female were more likely to complete to male</a:t>
            </a:r>
            <a:endParaRPr sz="1600"/>
          </a:p>
          <a:p>
            <a:pPr indent="-330200" lvl="0" marL="457200" rtl="0" algn="l">
              <a:spcBef>
                <a:spcPts val="0"/>
              </a:spcBef>
              <a:spcAft>
                <a:spcPts val="0"/>
              </a:spcAft>
              <a:buSzPts val="1600"/>
              <a:buChar char="●"/>
            </a:pPr>
            <a:r>
              <a:rPr lang="en" sz="1600"/>
              <a:t>Also noticed once again that low purchase frequency still had high rate. We think this is attributed to group of shopper that only log on to buy something</a:t>
            </a:r>
            <a:endParaRPr sz="1600"/>
          </a:p>
          <a:p>
            <a:pPr indent="-330200" lvl="0" marL="457200" rtl="0" algn="l">
              <a:spcBef>
                <a:spcPts val="0"/>
              </a:spcBef>
              <a:spcAft>
                <a:spcPts val="0"/>
              </a:spcAft>
              <a:buSzPts val="1600"/>
              <a:buChar char="●"/>
            </a:pPr>
            <a:r>
              <a:rPr lang="en" sz="1600"/>
              <a:t>While we would wish for higher accuracy as mentioned </a:t>
            </a:r>
            <a:r>
              <a:rPr lang="en" sz="1600"/>
              <a:t>before</a:t>
            </a:r>
            <a:r>
              <a:rPr lang="en" sz="1600"/>
              <a:t> even slight increases with a company dealing in the Volume of Amazon can have major impacts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with our data and future suggestions</a:t>
            </a:r>
            <a:endParaRPr/>
          </a:p>
          <a:p>
            <a:pPr indent="0" lvl="0" marL="0" rtl="0" algn="l">
              <a:spcBef>
                <a:spcPts val="0"/>
              </a:spcBef>
              <a:spcAft>
                <a:spcPts val="0"/>
              </a:spcAft>
              <a:buNone/>
            </a:pPr>
            <a:r>
              <a:t/>
            </a:r>
            <a:endParaRPr/>
          </a:p>
        </p:txBody>
      </p:sp>
      <p:sp>
        <p:nvSpPr>
          <p:cNvPr id="200" name="Google Shape;200;p30"/>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Across both models were major challenges:</a:t>
            </a:r>
            <a:endParaRPr sz="1400"/>
          </a:p>
          <a:p>
            <a:pPr indent="0" lvl="0" marL="0" rtl="0" algn="l">
              <a:lnSpc>
                <a:spcPct val="100000"/>
              </a:lnSpc>
              <a:spcBef>
                <a:spcPts val="1200"/>
              </a:spcBef>
              <a:spcAft>
                <a:spcPts val="0"/>
              </a:spcAft>
              <a:buNone/>
            </a:pPr>
            <a:r>
              <a:rPr lang="en" sz="1400"/>
              <a:t>-The size of the dataset </a:t>
            </a:r>
            <a:endParaRPr sz="1400"/>
          </a:p>
          <a:p>
            <a:pPr indent="0" lvl="0" marL="0" rtl="0" algn="l">
              <a:lnSpc>
                <a:spcPct val="100000"/>
              </a:lnSpc>
              <a:spcBef>
                <a:spcPts val="0"/>
              </a:spcBef>
              <a:spcAft>
                <a:spcPts val="0"/>
              </a:spcAft>
              <a:buNone/>
            </a:pPr>
            <a:r>
              <a:rPr lang="en" sz="1400"/>
              <a:t>-Preprocessing and cleaning the data; getting the data ready posed a challenge</a:t>
            </a:r>
            <a:endParaRPr sz="1400"/>
          </a:p>
          <a:p>
            <a:pPr indent="0" lvl="0" marL="0" rtl="0" algn="l">
              <a:lnSpc>
                <a:spcPct val="100000"/>
              </a:lnSpc>
              <a:spcBef>
                <a:spcPts val="0"/>
              </a:spcBef>
              <a:spcAft>
                <a:spcPts val="0"/>
              </a:spcAft>
              <a:buNone/>
            </a:pPr>
            <a:r>
              <a:rPr lang="en" sz="1400"/>
              <a:t>-Deciding on number of clusters along with validation if clusters were done correctly</a:t>
            </a:r>
            <a:endParaRPr sz="1400"/>
          </a:p>
          <a:p>
            <a:pPr indent="0" lvl="0" marL="0" rtl="0" algn="l">
              <a:lnSpc>
                <a:spcPct val="100000"/>
              </a:lnSpc>
              <a:spcBef>
                <a:spcPts val="0"/>
              </a:spcBef>
              <a:spcAft>
                <a:spcPts val="0"/>
              </a:spcAft>
              <a:buNone/>
            </a:pPr>
            <a:r>
              <a:rPr lang="en" sz="1400"/>
              <a:t>-Conducted a PCA model to reduce our data to lower dimensions for better visualization</a:t>
            </a:r>
            <a:endParaRPr sz="1400"/>
          </a:p>
          <a:p>
            <a:pPr indent="0" lvl="0" marL="0" rtl="0" algn="l">
              <a:spcBef>
                <a:spcPts val="0"/>
              </a:spcBef>
              <a:spcAft>
                <a:spcPts val="0"/>
              </a:spcAft>
              <a:buNone/>
            </a:pPr>
            <a:r>
              <a:rPr lang="en" sz="1400"/>
              <a:t>-Within feature selection, it was </a:t>
            </a:r>
            <a:r>
              <a:rPr lang="en" sz="1400"/>
              <a:t>difficult</a:t>
            </a:r>
            <a:r>
              <a:rPr lang="en" sz="1400"/>
              <a:t> to decide which </a:t>
            </a:r>
            <a:r>
              <a:rPr lang="en" sz="1400"/>
              <a:t>variables to keep or not to keep as their were a lot of variables.  </a:t>
            </a:r>
            <a:endParaRPr sz="1400"/>
          </a:p>
          <a:p>
            <a:pPr indent="0" lvl="0" marL="0" rtl="0" algn="l">
              <a:spcBef>
                <a:spcPts val="1200"/>
              </a:spcBef>
              <a:spcAft>
                <a:spcPts val="1200"/>
              </a:spcAft>
              <a:buNone/>
            </a:pPr>
            <a:r>
              <a:rPr lang="en" sz="1400"/>
              <a:t>Future suggestions would include </a:t>
            </a:r>
            <a:r>
              <a:rPr lang="en" sz="1400"/>
              <a:t>further</a:t>
            </a:r>
            <a:r>
              <a:rPr lang="en" sz="1400"/>
              <a:t> sampling to increase the size of the dataset as well as continued tests and changes to the combinations of feature columns selected as independent </a:t>
            </a:r>
            <a:r>
              <a:rPr lang="en" sz="1400"/>
              <a:t>variables</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331850"/>
            <a:ext cx="7688400" cy="447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a:p>
            <a:pPr indent="0" lvl="0" marL="0" rtl="0" algn="l">
              <a:spcBef>
                <a:spcPts val="0"/>
              </a:spcBef>
              <a:spcAft>
                <a:spcPts val="0"/>
              </a:spcAft>
              <a:buNone/>
            </a:pPr>
            <a:r>
              <a:t/>
            </a:r>
            <a:endParaRPr/>
          </a:p>
          <a:p>
            <a:pPr indent="-433070" lvl="0" marL="457200" rtl="0" algn="l">
              <a:spcBef>
                <a:spcPts val="0"/>
              </a:spcBef>
              <a:spcAft>
                <a:spcPts val="0"/>
              </a:spcAft>
              <a:buSzPct val="100000"/>
              <a:buAutoNum type="arabicPeriod"/>
            </a:pPr>
            <a:r>
              <a:rPr lang="en" sz="3577"/>
              <a:t>Introduction to the dataset</a:t>
            </a:r>
            <a:endParaRPr sz="3577"/>
          </a:p>
          <a:p>
            <a:pPr indent="-433070" lvl="0" marL="457200" rtl="0" algn="l">
              <a:spcBef>
                <a:spcPts val="0"/>
              </a:spcBef>
              <a:spcAft>
                <a:spcPts val="0"/>
              </a:spcAft>
              <a:buSzPct val="100000"/>
              <a:buAutoNum type="arabicPeriod"/>
            </a:pPr>
            <a:r>
              <a:rPr lang="en" sz="3577"/>
              <a:t>Project objectives</a:t>
            </a:r>
            <a:endParaRPr sz="3577"/>
          </a:p>
          <a:p>
            <a:pPr indent="-433070" lvl="0" marL="457200" rtl="0" algn="l">
              <a:spcBef>
                <a:spcPts val="0"/>
              </a:spcBef>
              <a:spcAft>
                <a:spcPts val="0"/>
              </a:spcAft>
              <a:buSzPct val="100000"/>
              <a:buAutoNum type="arabicPeriod"/>
            </a:pPr>
            <a:r>
              <a:rPr lang="en" sz="3577"/>
              <a:t>Model 1: Clustering</a:t>
            </a:r>
            <a:endParaRPr sz="3577"/>
          </a:p>
          <a:p>
            <a:pPr indent="-433070" lvl="0" marL="457200" rtl="0" algn="l">
              <a:spcBef>
                <a:spcPts val="0"/>
              </a:spcBef>
              <a:spcAft>
                <a:spcPts val="0"/>
              </a:spcAft>
              <a:buSzPct val="100000"/>
              <a:buAutoNum type="arabicPeriod"/>
            </a:pPr>
            <a:r>
              <a:rPr lang="en" sz="3577"/>
              <a:t>Model 2: Random Forest</a:t>
            </a:r>
            <a:endParaRPr sz="3577"/>
          </a:p>
          <a:p>
            <a:pPr indent="-433070" lvl="0" marL="457200" rtl="0" algn="l">
              <a:spcBef>
                <a:spcPts val="0"/>
              </a:spcBef>
              <a:spcAft>
                <a:spcPts val="0"/>
              </a:spcAft>
              <a:buSzPct val="100000"/>
              <a:buAutoNum type="arabicPeriod"/>
            </a:pPr>
            <a:r>
              <a:rPr lang="en" sz="3577"/>
              <a:t>Observations and results</a:t>
            </a:r>
            <a:endParaRPr sz="3577"/>
          </a:p>
          <a:p>
            <a:pPr indent="-433070" lvl="0" marL="457200" rtl="0" algn="l">
              <a:spcBef>
                <a:spcPts val="0"/>
              </a:spcBef>
              <a:spcAft>
                <a:spcPts val="0"/>
              </a:spcAft>
              <a:buSzPct val="100000"/>
              <a:buAutoNum type="arabicPeriod"/>
            </a:pPr>
            <a:r>
              <a:rPr lang="en" sz="3577"/>
              <a:t>Project challenges and future ideas</a:t>
            </a:r>
            <a:endParaRPr sz="3577"/>
          </a:p>
          <a:p>
            <a:pPr indent="0" lvl="0" marL="0" rtl="0" algn="l">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8414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the </a:t>
            </a:r>
            <a:r>
              <a:rPr lang="en"/>
              <a:t>dataset: Amazon consumer behavior</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solidFill>
                  <a:srgbClr val="3C4043"/>
                </a:solidFill>
              </a:rPr>
              <a:t>Dataset includes a wide range of variables such as customer demographics, user interaction, and reviews.</a:t>
            </a:r>
            <a:endParaRPr sz="1600">
              <a:solidFill>
                <a:srgbClr val="3C4043"/>
              </a:solidFill>
            </a:endParaRPr>
          </a:p>
          <a:p>
            <a:pPr indent="-330200" lvl="0" marL="457200" rtl="0" algn="l">
              <a:spcBef>
                <a:spcPts val="0"/>
              </a:spcBef>
              <a:spcAft>
                <a:spcPts val="0"/>
              </a:spcAft>
              <a:buSzPts val="1600"/>
              <a:buChar char="●"/>
            </a:pPr>
            <a:r>
              <a:rPr lang="en" sz="1600">
                <a:solidFill>
                  <a:srgbClr val="3C4043"/>
                </a:solidFill>
              </a:rPr>
              <a:t>Researchers and analysts can gain a deeper understanding of consumer behavior, identify trends, optimize marketing strategies, and improve the overall customer experience on Amazon.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7800" y="13499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 and objectives - Analyze trends in consumer behavior</a:t>
            </a:r>
            <a:endParaRPr/>
          </a:p>
        </p:txBody>
      </p:sp>
      <p:sp>
        <p:nvSpPr>
          <p:cNvPr id="104" name="Google Shape;104;p16"/>
          <p:cNvSpPr txBox="1"/>
          <p:nvPr/>
        </p:nvSpPr>
        <p:spPr>
          <a:xfrm>
            <a:off x="880700" y="2152250"/>
            <a:ext cx="7191600" cy="2548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To accomplish this goal we used 2 techniques to </a:t>
            </a:r>
            <a:r>
              <a:rPr lang="en" sz="1600">
                <a:solidFill>
                  <a:schemeClr val="accent1"/>
                </a:solidFill>
                <a:latin typeface="Lato"/>
                <a:ea typeface="Lato"/>
                <a:cs typeface="Lato"/>
                <a:sym typeface="Lato"/>
              </a:rPr>
              <a:t>further</a:t>
            </a:r>
            <a:r>
              <a:rPr lang="en" sz="1600">
                <a:solidFill>
                  <a:schemeClr val="accent1"/>
                </a:solidFill>
                <a:latin typeface="Lato"/>
                <a:ea typeface="Lato"/>
                <a:cs typeface="Lato"/>
                <a:sym typeface="Lato"/>
              </a:rPr>
              <a:t> </a:t>
            </a:r>
            <a:r>
              <a:rPr lang="en" sz="1600">
                <a:solidFill>
                  <a:schemeClr val="accent1"/>
                </a:solidFill>
                <a:latin typeface="Lato"/>
                <a:ea typeface="Lato"/>
                <a:cs typeface="Lato"/>
                <a:sym typeface="Lato"/>
              </a:rPr>
              <a:t>analyze</a:t>
            </a:r>
            <a:r>
              <a:rPr lang="en" sz="1600">
                <a:solidFill>
                  <a:schemeClr val="accent1"/>
                </a:solidFill>
                <a:latin typeface="Lato"/>
                <a:ea typeface="Lato"/>
                <a:cs typeface="Lato"/>
                <a:sym typeface="Lato"/>
              </a:rPr>
              <a:t> and discover useful </a:t>
            </a:r>
            <a:r>
              <a:rPr lang="en" sz="1600">
                <a:solidFill>
                  <a:schemeClr val="accent1"/>
                </a:solidFill>
                <a:latin typeface="Lato"/>
                <a:ea typeface="Lato"/>
                <a:cs typeface="Lato"/>
                <a:sym typeface="Lato"/>
              </a:rPr>
              <a:t>information</a:t>
            </a:r>
            <a:r>
              <a:rPr lang="en" sz="1600">
                <a:solidFill>
                  <a:schemeClr val="accent1"/>
                </a:solidFill>
                <a:latin typeface="Lato"/>
                <a:ea typeface="Lato"/>
                <a:cs typeface="Lato"/>
                <a:sym typeface="Lato"/>
              </a:rPr>
              <a:t> in the dataset</a:t>
            </a:r>
            <a:endParaRPr sz="1600">
              <a:solidFill>
                <a:schemeClr val="accent1"/>
              </a:solidFill>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The first thing we did was to perform K means clustering on the data</a:t>
            </a:r>
            <a:endParaRPr sz="1600">
              <a:solidFill>
                <a:schemeClr val="accent1"/>
              </a:solidFill>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Next we created a Random Forest Model trying to predict the outcome on whether a cart is converted to a sale. This is an important metric to business highlighting the health of their customer base as well as their product offerings</a:t>
            </a:r>
            <a:endParaRPr sz="16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10" name="Google Shape;110;p17"/>
          <p:cNvSpPr txBox="1"/>
          <p:nvPr>
            <p:ph idx="1" type="body"/>
          </p:nvPr>
        </p:nvSpPr>
        <p:spPr>
          <a:xfrm>
            <a:off x="371475" y="2078875"/>
            <a:ext cx="3009000" cy="18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Cleaning</a:t>
            </a:r>
            <a:endParaRPr b="1" sz="1800"/>
          </a:p>
          <a:p>
            <a:pPr indent="-215900" lvl="1" marL="457200" rtl="0" algn="l">
              <a:spcBef>
                <a:spcPts val="0"/>
              </a:spcBef>
              <a:spcAft>
                <a:spcPts val="0"/>
              </a:spcAft>
              <a:buSzPts val="1600"/>
              <a:buChar char="○"/>
            </a:pPr>
            <a:r>
              <a:rPr lang="en" sz="1600"/>
              <a:t>Missing Variables: 2</a:t>
            </a:r>
            <a:endParaRPr sz="1600"/>
          </a:p>
          <a:p>
            <a:pPr indent="-215900" lvl="1" marL="457200" rtl="0" algn="l">
              <a:spcBef>
                <a:spcPts val="0"/>
              </a:spcBef>
              <a:spcAft>
                <a:spcPts val="0"/>
              </a:spcAft>
              <a:buSzPts val="1600"/>
              <a:buChar char="○"/>
            </a:pPr>
            <a:r>
              <a:rPr lang="en" sz="1600"/>
              <a:t>Drop Non-informative </a:t>
            </a:r>
            <a:r>
              <a:rPr lang="en" sz="1600"/>
              <a:t>variables</a:t>
            </a:r>
            <a:endParaRPr sz="1600"/>
          </a:p>
          <a:p>
            <a:pPr indent="-215900" lvl="1" marL="457200" rtl="0" algn="l">
              <a:spcBef>
                <a:spcPts val="0"/>
              </a:spcBef>
              <a:spcAft>
                <a:spcPts val="0"/>
              </a:spcAft>
              <a:buSzPts val="1600"/>
              <a:buChar char="○"/>
            </a:pPr>
            <a:r>
              <a:rPr lang="en" sz="1600"/>
              <a:t>Transform Categorical Variables: Hot-encoding</a:t>
            </a:r>
            <a:endParaRPr sz="1600"/>
          </a:p>
          <a:p>
            <a:pPr indent="0" lvl="0" marL="914400" rtl="0" algn="l">
              <a:spcBef>
                <a:spcPts val="1200"/>
              </a:spcBef>
              <a:spcAft>
                <a:spcPts val="0"/>
              </a:spcAft>
              <a:buNone/>
            </a:pPr>
            <a:r>
              <a:t/>
            </a:r>
            <a:endParaRPr sz="1600"/>
          </a:p>
          <a:p>
            <a:pPr indent="0" lvl="0" marL="0" rtl="0" algn="l">
              <a:spcBef>
                <a:spcPts val="1200"/>
              </a:spcBef>
              <a:spcAft>
                <a:spcPts val="1200"/>
              </a:spcAft>
              <a:buNone/>
            </a:pPr>
            <a:r>
              <a:t/>
            </a:r>
            <a:endParaRPr/>
          </a:p>
        </p:txBody>
      </p:sp>
      <p:sp>
        <p:nvSpPr>
          <p:cNvPr id="111" name="Google Shape;111;p17"/>
          <p:cNvSpPr txBox="1"/>
          <p:nvPr>
            <p:ph idx="1" type="body"/>
          </p:nvPr>
        </p:nvSpPr>
        <p:spPr>
          <a:xfrm>
            <a:off x="3261600" y="2078875"/>
            <a:ext cx="2777700" cy="18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Feature</a:t>
            </a:r>
            <a:r>
              <a:rPr lang="en" sz="1800"/>
              <a:t> </a:t>
            </a:r>
            <a:r>
              <a:rPr b="1" lang="en" sz="1800"/>
              <a:t>Engineering</a:t>
            </a:r>
            <a:endParaRPr b="1" sz="1800"/>
          </a:p>
          <a:p>
            <a:pPr indent="-215900" lvl="1" marL="457200" rtl="0" algn="l">
              <a:spcBef>
                <a:spcPts val="0"/>
              </a:spcBef>
              <a:spcAft>
                <a:spcPts val="0"/>
              </a:spcAft>
              <a:buSzPts val="1600"/>
              <a:buChar char="○"/>
            </a:pPr>
            <a:r>
              <a:rPr lang="en" sz="1600"/>
              <a:t>Filter Age &gt; 12</a:t>
            </a:r>
            <a:endParaRPr sz="1600"/>
          </a:p>
          <a:p>
            <a:pPr indent="-215900" lvl="1" marL="457200" rtl="0" algn="l">
              <a:spcBef>
                <a:spcPts val="0"/>
              </a:spcBef>
              <a:spcAft>
                <a:spcPts val="0"/>
              </a:spcAft>
              <a:buSzPts val="1600"/>
              <a:buChar char="○"/>
            </a:pPr>
            <a:r>
              <a:rPr lang="en" sz="1600"/>
              <a:t>Correlation Analysis: ‘Customer Service’ x ‘Improvement Area’</a:t>
            </a:r>
            <a:endParaRPr sz="1600"/>
          </a:p>
          <a:p>
            <a:pPr indent="0" lvl="0" marL="0" rtl="0" algn="l">
              <a:spcBef>
                <a:spcPts val="1200"/>
              </a:spcBef>
              <a:spcAft>
                <a:spcPts val="1200"/>
              </a:spcAft>
              <a:buNone/>
            </a:pPr>
            <a:r>
              <a:t/>
            </a:r>
            <a:endParaRPr/>
          </a:p>
        </p:txBody>
      </p:sp>
      <p:sp>
        <p:nvSpPr>
          <p:cNvPr id="112" name="Google Shape;112;p17"/>
          <p:cNvSpPr txBox="1"/>
          <p:nvPr>
            <p:ph idx="1" type="body"/>
          </p:nvPr>
        </p:nvSpPr>
        <p:spPr>
          <a:xfrm>
            <a:off x="6039300" y="2078875"/>
            <a:ext cx="3104700" cy="18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K-means</a:t>
            </a:r>
            <a:r>
              <a:rPr lang="en" sz="1700"/>
              <a:t> </a:t>
            </a:r>
            <a:r>
              <a:rPr b="1" lang="en" sz="1700"/>
              <a:t>Prep</a:t>
            </a:r>
            <a:endParaRPr b="1" sz="1700"/>
          </a:p>
          <a:p>
            <a:pPr indent="-222250" lvl="1" marL="457200" rtl="0" algn="l">
              <a:spcBef>
                <a:spcPts val="0"/>
              </a:spcBef>
              <a:spcAft>
                <a:spcPts val="0"/>
              </a:spcAft>
              <a:buSzPts val="1700"/>
              <a:buChar char="○"/>
            </a:pPr>
            <a:r>
              <a:rPr lang="en" sz="1700"/>
              <a:t>Standardization</a:t>
            </a:r>
            <a:endParaRPr sz="1700"/>
          </a:p>
          <a:p>
            <a:pPr indent="-222250" lvl="1" marL="457200" rtl="0" algn="l">
              <a:spcBef>
                <a:spcPts val="0"/>
              </a:spcBef>
              <a:spcAft>
                <a:spcPts val="0"/>
              </a:spcAft>
              <a:buSzPts val="1700"/>
              <a:buChar char="○"/>
            </a:pPr>
            <a:r>
              <a:rPr lang="en" sz="1700"/>
              <a:t>Elbow Method</a:t>
            </a:r>
            <a:endParaRPr sz="17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8"/>
          <p:cNvPicPr preferRelativeResize="0"/>
          <p:nvPr/>
        </p:nvPicPr>
        <p:blipFill>
          <a:blip r:embed="rId3">
            <a:alphaModFix/>
          </a:blip>
          <a:stretch>
            <a:fillRect/>
          </a:stretch>
        </p:blipFill>
        <p:spPr>
          <a:xfrm>
            <a:off x="4199725" y="601675"/>
            <a:ext cx="4765999" cy="4246924"/>
          </a:xfrm>
          <a:prstGeom prst="rect">
            <a:avLst/>
          </a:prstGeom>
          <a:noFill/>
          <a:ln>
            <a:noFill/>
          </a:ln>
        </p:spPr>
      </p:pic>
      <p:pic>
        <p:nvPicPr>
          <p:cNvPr id="118" name="Google Shape;118;p18"/>
          <p:cNvPicPr preferRelativeResize="0"/>
          <p:nvPr/>
        </p:nvPicPr>
        <p:blipFill>
          <a:blip r:embed="rId4">
            <a:alphaModFix/>
          </a:blip>
          <a:stretch>
            <a:fillRect/>
          </a:stretch>
        </p:blipFill>
        <p:spPr>
          <a:xfrm>
            <a:off x="494525" y="1839350"/>
            <a:ext cx="3196549" cy="250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Custer 0: Average Age ~ 48.7</a:t>
            </a:r>
            <a:endParaRPr/>
          </a:p>
        </p:txBody>
      </p:sp>
      <p:sp>
        <p:nvSpPr>
          <p:cNvPr id="124" name="Google Shape;124;p19"/>
          <p:cNvSpPr txBox="1"/>
          <p:nvPr>
            <p:ph idx="1" type="body"/>
          </p:nvPr>
        </p:nvSpPr>
        <p:spPr>
          <a:xfrm>
            <a:off x="729450" y="1853850"/>
            <a:ext cx="4119000" cy="26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212121"/>
                </a:solidFill>
                <a:highlight>
                  <a:srgbClr val="FFFFFF"/>
                </a:highlight>
              </a:rPr>
              <a:t>Behavior: </a:t>
            </a:r>
            <a:endParaRPr b="1" sz="1400">
              <a:solidFill>
                <a:srgbClr val="212121"/>
              </a:solidFill>
              <a:highlight>
                <a:srgbClr val="FFFFFF"/>
              </a:highlight>
            </a:endParaRPr>
          </a:p>
          <a:p>
            <a:pPr indent="-317500" lvl="0" marL="457200" rtl="0" algn="l">
              <a:spcBef>
                <a:spcPts val="0"/>
              </a:spcBef>
              <a:spcAft>
                <a:spcPts val="0"/>
              </a:spcAft>
              <a:buClr>
                <a:srgbClr val="212121"/>
              </a:buClr>
              <a:buSzPts val="1400"/>
              <a:buChar char="-"/>
            </a:pPr>
            <a:r>
              <a:rPr lang="en" sz="1400">
                <a:solidFill>
                  <a:srgbClr val="212121"/>
                </a:solidFill>
                <a:highlight>
                  <a:srgbClr val="FFFFFF"/>
                </a:highlight>
              </a:rPr>
              <a:t>Moderate interest in reviews and personalized recommendations</a:t>
            </a:r>
            <a:endParaRPr sz="1400">
              <a:solidFill>
                <a:srgbClr val="212121"/>
              </a:solidFill>
              <a:highlight>
                <a:srgbClr val="FFFFFF"/>
              </a:highlight>
            </a:endParaRPr>
          </a:p>
          <a:p>
            <a:pPr indent="-317500" lvl="0" marL="457200" rtl="0" algn="l">
              <a:spcBef>
                <a:spcPts val="600"/>
              </a:spcBef>
              <a:spcAft>
                <a:spcPts val="0"/>
              </a:spcAft>
              <a:buClr>
                <a:srgbClr val="212121"/>
              </a:buClr>
              <a:buSzPts val="1400"/>
              <a:buChar char="-"/>
            </a:pPr>
            <a:r>
              <a:rPr lang="en" sz="1400">
                <a:solidFill>
                  <a:srgbClr val="212121"/>
                </a:solidFill>
                <a:highlight>
                  <a:srgbClr val="FFFFFF"/>
                </a:highlight>
              </a:rPr>
              <a:t>Balanced view on shopping satisfaction</a:t>
            </a:r>
            <a:endParaRPr sz="1400">
              <a:solidFill>
                <a:srgbClr val="212121"/>
              </a:solidFill>
              <a:highlight>
                <a:srgbClr val="FFFFFF"/>
              </a:highlight>
            </a:endParaRPr>
          </a:p>
          <a:p>
            <a:pPr indent="0" lvl="0" marL="0" rtl="0" algn="l">
              <a:spcBef>
                <a:spcPts val="600"/>
              </a:spcBef>
              <a:spcAft>
                <a:spcPts val="0"/>
              </a:spcAft>
              <a:buNone/>
            </a:pPr>
            <a:r>
              <a:rPr b="1" lang="en" sz="1400">
                <a:solidFill>
                  <a:srgbClr val="212121"/>
                </a:solidFill>
                <a:highlight>
                  <a:srgbClr val="FFFFFF"/>
                </a:highlight>
              </a:rPr>
              <a:t>Engagement:</a:t>
            </a:r>
            <a:endParaRPr b="1" sz="1400">
              <a:solidFill>
                <a:srgbClr val="212121"/>
              </a:solidFill>
              <a:highlight>
                <a:srgbClr val="FFFFFF"/>
              </a:highlight>
            </a:endParaRPr>
          </a:p>
          <a:p>
            <a:pPr indent="-317500" lvl="0" marL="457200" rtl="0" algn="l">
              <a:spcBef>
                <a:spcPts val="0"/>
              </a:spcBef>
              <a:spcAft>
                <a:spcPts val="0"/>
              </a:spcAft>
              <a:buClr>
                <a:srgbClr val="212121"/>
              </a:buClr>
              <a:buSzPts val="1400"/>
              <a:buChar char="-"/>
            </a:pPr>
            <a:r>
              <a:rPr lang="en" sz="1400">
                <a:solidFill>
                  <a:srgbClr val="212121"/>
                </a:solidFill>
                <a:highlight>
                  <a:srgbClr val="FFFFFF"/>
                </a:highlight>
              </a:rPr>
              <a:t>Lower frequency in browsing but uses a variety of product search methods</a:t>
            </a:r>
            <a:endParaRPr sz="1400">
              <a:solidFill>
                <a:srgbClr val="212121"/>
              </a:solidFill>
              <a:highlight>
                <a:srgbClr val="FFFFFF"/>
              </a:highlight>
            </a:endParaRPr>
          </a:p>
          <a:p>
            <a:pPr indent="-317500" lvl="0" marL="457200" rtl="0" algn="l">
              <a:spcBef>
                <a:spcPts val="600"/>
              </a:spcBef>
              <a:spcAft>
                <a:spcPts val="0"/>
              </a:spcAft>
              <a:buClr>
                <a:srgbClr val="212121"/>
              </a:buClr>
              <a:buSzPts val="1400"/>
              <a:buChar char="-"/>
            </a:pPr>
            <a:r>
              <a:rPr lang="en" sz="1400">
                <a:solidFill>
                  <a:srgbClr val="212121"/>
                </a:solidFill>
                <a:highlight>
                  <a:srgbClr val="FFFFFF"/>
                </a:highlight>
              </a:rPr>
              <a:t>Moderate activity in adding items to carts and completing purchases</a:t>
            </a:r>
            <a:endParaRPr sz="1400">
              <a:solidFill>
                <a:srgbClr val="212121"/>
              </a:solidFill>
              <a:highlight>
                <a:srgbClr val="FFFFFF"/>
              </a:highlight>
            </a:endParaRPr>
          </a:p>
          <a:p>
            <a:pPr indent="0" lvl="0" marL="0" rtl="0" algn="l">
              <a:spcBef>
                <a:spcPts val="600"/>
              </a:spcBef>
              <a:spcAft>
                <a:spcPts val="0"/>
              </a:spcAft>
              <a:buNone/>
            </a:pPr>
            <a:r>
              <a:t/>
            </a:r>
            <a:endParaRPr b="1" sz="1400">
              <a:solidFill>
                <a:srgbClr val="212121"/>
              </a:solidFill>
              <a:highlight>
                <a:srgbClr val="FFFFFF"/>
              </a:highlight>
            </a:endParaRPr>
          </a:p>
          <a:p>
            <a:pPr indent="0" lvl="0" marL="0" rtl="0" algn="l">
              <a:spcBef>
                <a:spcPts val="1200"/>
              </a:spcBef>
              <a:spcAft>
                <a:spcPts val="1200"/>
              </a:spcAft>
              <a:buNone/>
            </a:pPr>
            <a:r>
              <a:t/>
            </a:r>
            <a:endParaRPr b="1" sz="1400">
              <a:solidFill>
                <a:srgbClr val="212121"/>
              </a:solidFill>
              <a:highlight>
                <a:srgbClr val="FFFFFF"/>
              </a:highlight>
            </a:endParaRPr>
          </a:p>
        </p:txBody>
      </p:sp>
      <p:pic>
        <p:nvPicPr>
          <p:cNvPr id="125" name="Google Shape;125;p19"/>
          <p:cNvPicPr preferRelativeResize="0"/>
          <p:nvPr/>
        </p:nvPicPr>
        <p:blipFill rotWithShape="1">
          <a:blip r:embed="rId3">
            <a:alphaModFix/>
          </a:blip>
          <a:srcRect b="0" l="5150" r="0" t="9966"/>
          <a:stretch/>
        </p:blipFill>
        <p:spPr>
          <a:xfrm>
            <a:off x="4966550" y="1616200"/>
            <a:ext cx="4005075" cy="268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Custer 0: Average Age ~ 48.7</a:t>
            </a:r>
            <a:endParaRPr/>
          </a:p>
        </p:txBody>
      </p:sp>
      <p:sp>
        <p:nvSpPr>
          <p:cNvPr id="131" name="Google Shape;131;p20"/>
          <p:cNvSpPr txBox="1"/>
          <p:nvPr>
            <p:ph idx="1" type="body"/>
          </p:nvPr>
        </p:nvSpPr>
        <p:spPr>
          <a:xfrm>
            <a:off x="729450" y="1853850"/>
            <a:ext cx="4095600" cy="2769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400">
                <a:solidFill>
                  <a:srgbClr val="212121"/>
                </a:solidFill>
                <a:highlight>
                  <a:srgbClr val="FFFFFF"/>
                </a:highlight>
              </a:rPr>
              <a:t>Marketing </a:t>
            </a:r>
            <a:r>
              <a:rPr b="1" lang="en" sz="1400">
                <a:solidFill>
                  <a:srgbClr val="212121"/>
                </a:solidFill>
                <a:highlight>
                  <a:srgbClr val="FFFFFF"/>
                </a:highlight>
              </a:rPr>
              <a:t>Strategies</a:t>
            </a:r>
            <a:r>
              <a:rPr b="1" lang="en" sz="1400">
                <a:solidFill>
                  <a:srgbClr val="212121"/>
                </a:solidFill>
                <a:highlight>
                  <a:srgbClr val="FFFFFF"/>
                </a:highlight>
              </a:rPr>
              <a:t>:</a:t>
            </a:r>
            <a:endParaRPr b="1" sz="1400">
              <a:solidFill>
                <a:srgbClr val="212121"/>
              </a:solidFill>
              <a:highlight>
                <a:srgbClr val="FFFFFF"/>
              </a:highlight>
            </a:endParaRPr>
          </a:p>
          <a:p>
            <a:pPr indent="-317500" lvl="0" marL="457200" marR="0" rtl="0" algn="l">
              <a:lnSpc>
                <a:spcPct val="115000"/>
              </a:lnSpc>
              <a:spcBef>
                <a:spcPts val="0"/>
              </a:spcBef>
              <a:spcAft>
                <a:spcPts val="0"/>
              </a:spcAft>
              <a:buClr>
                <a:srgbClr val="212121"/>
              </a:buClr>
              <a:buSzPts val="1400"/>
              <a:buChar char="-"/>
            </a:pPr>
            <a:r>
              <a:rPr lang="en" sz="1400">
                <a:solidFill>
                  <a:srgbClr val="212121"/>
                </a:solidFill>
                <a:highlight>
                  <a:srgbClr val="FFFFFF"/>
                </a:highlight>
              </a:rPr>
              <a:t>Focus communications on reliability, quality, and customer service</a:t>
            </a:r>
            <a:endParaRPr sz="1400">
              <a:solidFill>
                <a:srgbClr val="212121"/>
              </a:solidFill>
              <a:highlight>
                <a:srgbClr val="FFFFFF"/>
              </a:highlight>
            </a:endParaRPr>
          </a:p>
          <a:p>
            <a:pPr indent="-317500" lvl="0" marL="457200" marR="0" rtl="0" algn="l">
              <a:lnSpc>
                <a:spcPct val="115000"/>
              </a:lnSpc>
              <a:spcBef>
                <a:spcPts val="600"/>
              </a:spcBef>
              <a:spcAft>
                <a:spcPts val="0"/>
              </a:spcAft>
              <a:buClr>
                <a:srgbClr val="212121"/>
              </a:buClr>
              <a:buSzPts val="1400"/>
              <a:buChar char="-"/>
            </a:pPr>
            <a:r>
              <a:rPr lang="en" sz="1400">
                <a:solidFill>
                  <a:srgbClr val="212121"/>
                </a:solidFill>
                <a:highlight>
                  <a:srgbClr val="FFFFFF"/>
                </a:highlight>
              </a:rPr>
              <a:t>Enhance loyalty programs to reward consistent purchases and introduce referral benefits</a:t>
            </a:r>
            <a:endParaRPr sz="1400">
              <a:solidFill>
                <a:srgbClr val="212121"/>
              </a:solidFill>
              <a:highlight>
                <a:srgbClr val="FFFFFF"/>
              </a:highlight>
            </a:endParaRPr>
          </a:p>
          <a:p>
            <a:pPr indent="0" lvl="0" marL="0" marR="0" rtl="0" algn="l">
              <a:lnSpc>
                <a:spcPct val="115000"/>
              </a:lnSpc>
              <a:spcBef>
                <a:spcPts val="1000"/>
              </a:spcBef>
              <a:spcAft>
                <a:spcPts val="0"/>
              </a:spcAft>
              <a:buNone/>
            </a:pPr>
            <a:r>
              <a:rPr b="1" lang="en" sz="1400">
                <a:solidFill>
                  <a:srgbClr val="212121"/>
                </a:solidFill>
                <a:highlight>
                  <a:srgbClr val="FFFFFF"/>
                </a:highlight>
              </a:rPr>
              <a:t>Communication Strategies:</a:t>
            </a:r>
            <a:endParaRPr b="1" sz="1400">
              <a:solidFill>
                <a:srgbClr val="212121"/>
              </a:solidFill>
              <a:highlight>
                <a:srgbClr val="FFFFFF"/>
              </a:highlight>
            </a:endParaRPr>
          </a:p>
          <a:p>
            <a:pPr indent="-317500" lvl="0" marL="457200" marR="0" rtl="0" algn="l">
              <a:lnSpc>
                <a:spcPct val="115000"/>
              </a:lnSpc>
              <a:spcBef>
                <a:spcPts val="0"/>
              </a:spcBef>
              <a:spcAft>
                <a:spcPts val="0"/>
              </a:spcAft>
              <a:buClr>
                <a:srgbClr val="212121"/>
              </a:buClr>
              <a:buSzPts val="1400"/>
              <a:buChar char="-"/>
            </a:pPr>
            <a:r>
              <a:rPr lang="en" sz="1400">
                <a:solidFill>
                  <a:srgbClr val="212121"/>
                </a:solidFill>
                <a:highlight>
                  <a:srgbClr val="FFFFFF"/>
                </a:highlight>
              </a:rPr>
              <a:t>Implement personalized communications, such as newsletters tailored to their lifestyle needs</a:t>
            </a:r>
            <a:endParaRPr sz="1400">
              <a:solidFill>
                <a:srgbClr val="212121"/>
              </a:solidFill>
              <a:highlight>
                <a:srgbClr val="FFFFFF"/>
              </a:highlight>
            </a:endParaRPr>
          </a:p>
          <a:p>
            <a:pPr indent="0" lvl="0" marL="0" marR="0" rtl="0" algn="l">
              <a:lnSpc>
                <a:spcPct val="115000"/>
              </a:lnSpc>
              <a:spcBef>
                <a:spcPts val="0"/>
              </a:spcBef>
              <a:spcAft>
                <a:spcPts val="0"/>
              </a:spcAft>
              <a:buNone/>
            </a:pPr>
            <a:r>
              <a:t/>
            </a:r>
            <a:endParaRPr sz="1400">
              <a:solidFill>
                <a:srgbClr val="212121"/>
              </a:solidFill>
              <a:highlight>
                <a:srgbClr val="FFFFFF"/>
              </a:highlight>
            </a:endParaRPr>
          </a:p>
          <a:p>
            <a:pPr indent="0" lvl="0" marL="0" marR="0" rtl="0" algn="l">
              <a:lnSpc>
                <a:spcPct val="115000"/>
              </a:lnSpc>
              <a:spcBef>
                <a:spcPts val="0"/>
              </a:spcBef>
              <a:spcAft>
                <a:spcPts val="0"/>
              </a:spcAft>
              <a:buNone/>
            </a:pPr>
            <a:r>
              <a:t/>
            </a:r>
            <a:endParaRPr b="1" sz="1400">
              <a:solidFill>
                <a:srgbClr val="212121"/>
              </a:solidFill>
              <a:highlight>
                <a:srgbClr val="FFFFFF"/>
              </a:highlight>
            </a:endParaRPr>
          </a:p>
        </p:txBody>
      </p:sp>
      <p:pic>
        <p:nvPicPr>
          <p:cNvPr id="132" name="Google Shape;132;p20"/>
          <p:cNvPicPr preferRelativeResize="0"/>
          <p:nvPr/>
        </p:nvPicPr>
        <p:blipFill rotWithShape="1">
          <a:blip r:embed="rId3">
            <a:alphaModFix/>
          </a:blip>
          <a:srcRect b="0" l="5150" r="0" t="9966"/>
          <a:stretch/>
        </p:blipFill>
        <p:spPr>
          <a:xfrm>
            <a:off x="4966550" y="1616200"/>
            <a:ext cx="4005075" cy="268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 1: Average Age ~ 34.8</a:t>
            </a:r>
            <a:endParaRPr/>
          </a:p>
        </p:txBody>
      </p:sp>
      <p:sp>
        <p:nvSpPr>
          <p:cNvPr id="138" name="Google Shape;138;p21"/>
          <p:cNvSpPr txBox="1"/>
          <p:nvPr>
            <p:ph idx="1" type="body"/>
          </p:nvPr>
        </p:nvSpPr>
        <p:spPr>
          <a:xfrm>
            <a:off x="729450" y="1925500"/>
            <a:ext cx="4231200" cy="2392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400">
                <a:solidFill>
                  <a:srgbClr val="212121"/>
                </a:solidFill>
                <a:highlight>
                  <a:srgbClr val="FFFFFF"/>
                </a:highlight>
              </a:rPr>
              <a:t>Behavior:</a:t>
            </a:r>
            <a:endParaRPr b="1" sz="1400">
              <a:solidFill>
                <a:srgbClr val="212121"/>
              </a:solidFill>
              <a:highlight>
                <a:srgbClr val="FFFFFF"/>
              </a:highlight>
            </a:endParaRPr>
          </a:p>
          <a:p>
            <a:pPr indent="-317500" lvl="0" marL="457200" marR="0" rtl="0" algn="l">
              <a:lnSpc>
                <a:spcPct val="115000"/>
              </a:lnSpc>
              <a:spcBef>
                <a:spcPts val="0"/>
              </a:spcBef>
              <a:spcAft>
                <a:spcPts val="0"/>
              </a:spcAft>
              <a:buClr>
                <a:srgbClr val="212121"/>
              </a:buClr>
              <a:buSzPts val="1400"/>
              <a:buChar char="-"/>
            </a:pPr>
            <a:r>
              <a:rPr lang="en" sz="1400">
                <a:solidFill>
                  <a:srgbClr val="212121"/>
                </a:solidFill>
                <a:highlight>
                  <a:srgbClr val="FFFFFF"/>
                </a:highlight>
              </a:rPr>
              <a:t>Moderate to high importance on reviews</a:t>
            </a:r>
            <a:endParaRPr sz="1400">
              <a:solidFill>
                <a:srgbClr val="212121"/>
              </a:solidFill>
              <a:highlight>
                <a:srgbClr val="FFFFFF"/>
              </a:highlight>
            </a:endParaRPr>
          </a:p>
          <a:p>
            <a:pPr indent="-317500" lvl="0" marL="457200" marR="0" rtl="0" algn="l">
              <a:lnSpc>
                <a:spcPct val="115000"/>
              </a:lnSpc>
              <a:spcBef>
                <a:spcPts val="600"/>
              </a:spcBef>
              <a:spcAft>
                <a:spcPts val="0"/>
              </a:spcAft>
              <a:buClr>
                <a:srgbClr val="212121"/>
              </a:buClr>
              <a:buSzPts val="1400"/>
              <a:buChar char="-"/>
            </a:pPr>
            <a:r>
              <a:rPr lang="en" sz="1400">
                <a:solidFill>
                  <a:srgbClr val="212121"/>
                </a:solidFill>
                <a:highlight>
                  <a:srgbClr val="FFFFFF"/>
                </a:highlight>
              </a:rPr>
              <a:t>Slightly lower shopping satisfaction compared to Cluster 0</a:t>
            </a:r>
            <a:endParaRPr sz="1400">
              <a:solidFill>
                <a:srgbClr val="212121"/>
              </a:solidFill>
              <a:highlight>
                <a:srgbClr val="FFFFFF"/>
              </a:highlight>
            </a:endParaRPr>
          </a:p>
          <a:p>
            <a:pPr indent="0" lvl="0" marL="0" marR="0" rtl="0" algn="l">
              <a:lnSpc>
                <a:spcPct val="115000"/>
              </a:lnSpc>
              <a:spcBef>
                <a:spcPts val="600"/>
              </a:spcBef>
              <a:spcAft>
                <a:spcPts val="0"/>
              </a:spcAft>
              <a:buNone/>
            </a:pPr>
            <a:r>
              <a:rPr b="1" lang="en" sz="1400">
                <a:solidFill>
                  <a:srgbClr val="212121"/>
                </a:solidFill>
                <a:highlight>
                  <a:srgbClr val="FFFFFF"/>
                </a:highlight>
              </a:rPr>
              <a:t>Engagement:</a:t>
            </a:r>
            <a:endParaRPr b="1" sz="1400">
              <a:solidFill>
                <a:srgbClr val="212121"/>
              </a:solidFill>
              <a:highlight>
                <a:srgbClr val="FFFFFF"/>
              </a:highlight>
            </a:endParaRPr>
          </a:p>
          <a:p>
            <a:pPr indent="-317500" lvl="0" marL="457200" marR="0" rtl="0" algn="l">
              <a:lnSpc>
                <a:spcPct val="115000"/>
              </a:lnSpc>
              <a:spcBef>
                <a:spcPts val="0"/>
              </a:spcBef>
              <a:spcAft>
                <a:spcPts val="0"/>
              </a:spcAft>
              <a:buClr>
                <a:srgbClr val="212121"/>
              </a:buClr>
              <a:buSzPts val="1400"/>
              <a:buChar char="-"/>
            </a:pPr>
            <a:r>
              <a:rPr lang="en" sz="1400">
                <a:solidFill>
                  <a:srgbClr val="212121"/>
                </a:solidFill>
                <a:highlight>
                  <a:srgbClr val="FFFFFF"/>
                </a:highlight>
              </a:rPr>
              <a:t>High activity in browsing and purchasing</a:t>
            </a:r>
            <a:endParaRPr sz="1400">
              <a:solidFill>
                <a:srgbClr val="212121"/>
              </a:solidFill>
              <a:highlight>
                <a:srgbClr val="FFFFFF"/>
              </a:highlight>
            </a:endParaRPr>
          </a:p>
          <a:p>
            <a:pPr indent="-317500" lvl="0" marL="457200" marR="0" rtl="0" algn="l">
              <a:lnSpc>
                <a:spcPct val="115000"/>
              </a:lnSpc>
              <a:spcBef>
                <a:spcPts val="600"/>
              </a:spcBef>
              <a:spcAft>
                <a:spcPts val="0"/>
              </a:spcAft>
              <a:buClr>
                <a:srgbClr val="212121"/>
              </a:buClr>
              <a:buSzPts val="1400"/>
              <a:buChar char="-"/>
            </a:pPr>
            <a:r>
              <a:rPr lang="en" sz="1400">
                <a:solidFill>
                  <a:srgbClr val="212121"/>
                </a:solidFill>
                <a:highlight>
                  <a:srgbClr val="FFFFFF"/>
                </a:highlight>
              </a:rPr>
              <a:t>Frequent purchasing patterns</a:t>
            </a:r>
            <a:endParaRPr sz="1400">
              <a:solidFill>
                <a:srgbClr val="212121"/>
              </a:solidFill>
              <a:highlight>
                <a:srgbClr val="FFFFFF"/>
              </a:highlight>
            </a:endParaRPr>
          </a:p>
          <a:p>
            <a:pPr indent="0" lvl="0" marL="0" marR="0" rtl="0" algn="l">
              <a:lnSpc>
                <a:spcPct val="115000"/>
              </a:lnSpc>
              <a:spcBef>
                <a:spcPts val="600"/>
              </a:spcBef>
              <a:spcAft>
                <a:spcPts val="0"/>
              </a:spcAft>
              <a:buNone/>
            </a:pPr>
            <a:r>
              <a:t/>
            </a:r>
            <a:endParaRPr b="1" sz="1400">
              <a:solidFill>
                <a:srgbClr val="212121"/>
              </a:solidFill>
              <a:highlight>
                <a:srgbClr val="FFFFFF"/>
              </a:highlight>
            </a:endParaRPr>
          </a:p>
          <a:p>
            <a:pPr indent="0" lvl="0" marL="0" marR="0" rtl="0" algn="l">
              <a:lnSpc>
                <a:spcPct val="115000"/>
              </a:lnSpc>
              <a:spcBef>
                <a:spcPts val="0"/>
              </a:spcBef>
              <a:spcAft>
                <a:spcPts val="0"/>
              </a:spcAft>
              <a:buNone/>
            </a:pPr>
            <a:r>
              <a:t/>
            </a:r>
            <a:endParaRPr b="1" sz="1400">
              <a:solidFill>
                <a:srgbClr val="212121"/>
              </a:solidFill>
              <a:highlight>
                <a:srgbClr val="FFFFFF"/>
              </a:highlight>
            </a:endParaRPr>
          </a:p>
          <a:p>
            <a:pPr indent="0" lvl="0" marL="0" marR="0" rtl="0" algn="l">
              <a:lnSpc>
                <a:spcPct val="115000"/>
              </a:lnSpc>
              <a:spcBef>
                <a:spcPts val="0"/>
              </a:spcBef>
              <a:spcAft>
                <a:spcPts val="0"/>
              </a:spcAft>
              <a:buNone/>
            </a:pPr>
            <a:r>
              <a:t/>
            </a:r>
            <a:endParaRPr b="1" sz="1400">
              <a:solidFill>
                <a:srgbClr val="212121"/>
              </a:solidFill>
              <a:highlight>
                <a:srgbClr val="FFFFFF"/>
              </a:highlight>
            </a:endParaRPr>
          </a:p>
        </p:txBody>
      </p:sp>
      <p:pic>
        <p:nvPicPr>
          <p:cNvPr id="139" name="Google Shape;139;p21"/>
          <p:cNvPicPr preferRelativeResize="0"/>
          <p:nvPr/>
        </p:nvPicPr>
        <p:blipFill>
          <a:blip r:embed="rId3">
            <a:alphaModFix/>
          </a:blip>
          <a:stretch>
            <a:fillRect/>
          </a:stretch>
        </p:blipFill>
        <p:spPr>
          <a:xfrm>
            <a:off x="4960500" y="802176"/>
            <a:ext cx="3993425" cy="3986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