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1"/>
  </p:notesMasterIdLst>
  <p:sldIdLst>
    <p:sldId id="299" r:id="rId3"/>
    <p:sldId id="329" r:id="rId4"/>
    <p:sldId id="330" r:id="rId5"/>
    <p:sldId id="331" r:id="rId6"/>
    <p:sldId id="328" r:id="rId7"/>
    <p:sldId id="326" r:id="rId8"/>
    <p:sldId id="332" r:id="rId9"/>
    <p:sldId id="333" r:id="rId10"/>
    <p:sldId id="327" r:id="rId11"/>
    <p:sldId id="269" r:id="rId12"/>
    <p:sldId id="334" r:id="rId13"/>
    <p:sldId id="336" r:id="rId14"/>
    <p:sldId id="261" r:id="rId15"/>
    <p:sldId id="262" r:id="rId16"/>
    <p:sldId id="263" r:id="rId17"/>
    <p:sldId id="370" r:id="rId18"/>
    <p:sldId id="264" r:id="rId19"/>
    <p:sldId id="265" r:id="rId20"/>
    <p:sldId id="371" r:id="rId21"/>
    <p:sldId id="266" r:id="rId22"/>
    <p:sldId id="373" r:id="rId23"/>
    <p:sldId id="372" r:id="rId24"/>
    <p:sldId id="267" r:id="rId25"/>
    <p:sldId id="268" r:id="rId26"/>
    <p:sldId id="337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7" r:id="rId49"/>
    <p:sldId id="303" r:id="rId50"/>
    <p:sldId id="304" r:id="rId51"/>
    <p:sldId id="305" r:id="rId52"/>
    <p:sldId id="306" r:id="rId53"/>
    <p:sldId id="307" r:id="rId54"/>
    <p:sldId id="308" r:id="rId55"/>
    <p:sldId id="258" r:id="rId56"/>
    <p:sldId id="259" r:id="rId57"/>
    <p:sldId id="338" r:id="rId58"/>
    <p:sldId id="339" r:id="rId59"/>
    <p:sldId id="340" r:id="rId60"/>
    <p:sldId id="341" r:id="rId61"/>
    <p:sldId id="342" r:id="rId62"/>
    <p:sldId id="343" r:id="rId63"/>
    <p:sldId id="345" r:id="rId64"/>
    <p:sldId id="347" r:id="rId65"/>
    <p:sldId id="348" r:id="rId66"/>
    <p:sldId id="350" r:id="rId67"/>
    <p:sldId id="351" r:id="rId68"/>
    <p:sldId id="352" r:id="rId69"/>
    <p:sldId id="353" r:id="rId70"/>
    <p:sldId id="354" r:id="rId71"/>
    <p:sldId id="279" r:id="rId72"/>
    <p:sldId id="280" r:id="rId73"/>
    <p:sldId id="281" r:id="rId74"/>
    <p:sldId id="283" r:id="rId75"/>
    <p:sldId id="282" r:id="rId76"/>
    <p:sldId id="357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296" r:id="rId85"/>
    <p:sldId id="368" r:id="rId86"/>
    <p:sldId id="298" r:id="rId87"/>
    <p:sldId id="369" r:id="rId88"/>
    <p:sldId id="300" r:id="rId89"/>
    <p:sldId id="301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EEC"/>
    <a:srgbClr val="F7FFAB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707E-5D57-4B62-AB19-04921EFE4D4B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F608-9155-4268-B159-8F01725E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974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AA265D-4D41-45C0-B4E1-C160FF880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011A6-317C-4954-9195-DD3FC4B537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FACA95E-0B14-4B23-B6FB-777A6A828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85ED9C5-CF1C-4915-86DE-0B4FB2DF3F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E16528-94E6-446D-A1B3-60117C2AD0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A3A6AB-7402-406E-83B7-43773151ED5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11796771-26C7-493C-8524-EA32220AF7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70ECCAC-277B-4041-AF14-27F8FCBA6C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E16528-94E6-446D-A1B3-60117C2AD0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A3A6AB-7402-406E-83B7-43773151ED5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11796771-26C7-493C-8524-EA32220AF7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70ECCAC-277B-4041-AF14-27F8FCBA6C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27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36B250-C902-47AC-89AA-26BF2BD04E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95F7DC-060D-425C-BF9D-CD29473C9D3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C2454234-BA0A-4C56-83C5-F926C482D0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9DB6388-CAC7-4D20-928F-30096411BC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209F9-51F4-423C-B44D-18DBB5EF08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EE980-DDFA-4345-8269-A7240A8697A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299852E9-0527-4E84-9CF5-7BF1915CF5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0A3E171-5121-4167-8454-8B3864CE03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209F9-51F4-423C-B44D-18DBB5EF08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EE980-DDFA-4345-8269-A7240A8697A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299852E9-0527-4E84-9CF5-7BF1915CF5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0A3E171-5121-4167-8454-8B3864CE03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2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79256-0049-4941-B4E7-349700690C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253DF4-11AE-4E96-94DA-DEA9B667E2A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269748D2-DBB1-4623-943D-4FEB7EF535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2889013-8F93-444E-8C16-70E6095801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79256-0049-4941-B4E7-349700690C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253DF4-11AE-4E96-94DA-DEA9B667E2A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269748D2-DBB1-4623-943D-4FEB7EF535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2889013-8F93-444E-8C16-70E6095801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460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79256-0049-4941-B4E7-349700690C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253DF4-11AE-4E96-94DA-DEA9B667E2A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269748D2-DBB1-4623-943D-4FEB7EF535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2889013-8F93-444E-8C16-70E6095801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34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70A06E-369B-418E-B2F5-2EDE5B7E0E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69C95A-63A1-4667-B7AB-8D56CD1D59F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1A22556C-A6A2-4C75-9C09-3264712CF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A0541D7-014C-43E9-94DE-5F921D7915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183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4D549-7FD5-4A34-B990-882B567319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1DC96F-207C-41AA-8BA6-FFB630DC6EC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46FABA54-9A3F-44DC-851F-CE261B915F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410E604-1891-41BC-8130-BA450E532E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5BE85-55B1-45B0-B0F2-C445DE0E4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7AEF9-0965-44AA-B70C-53702968C88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82F8882B-DB37-4983-A1E0-1509BF375F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E0874FC-1425-45B8-9021-3CDA788FE8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3D18B0-7999-47B3-BA23-B8365479DF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E6FFB1-41F7-43DA-BD39-3455A1CA80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D83DFFF7-609F-427C-AAA5-3A1869B66E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1FE71FB-6E1F-4D94-B95B-D99A61AF98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1053C2-604A-4C29-9086-1D6051CC19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49AF08-FF41-47FF-A799-4313754117E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96267A50-462D-4BBC-BD06-E8A7711D4D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28B7776-0FE3-46BC-AB15-8465BADCD6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7C5358-1B38-4DFC-9B41-2D01AFEBED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DD8608-2807-421A-810A-79C2A214ACD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A3A912B0-384B-4548-B710-2EA2F18669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CFC2E6B8-33AC-4A72-BAEA-A0E0E2B1BE8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3E777D-610C-403A-9613-EE2A684FD3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77C00B-A7EC-4A53-BBA4-D764759F9DD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0F2F9548-469C-434A-B461-B4403554FB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A29C9C30-F33F-44BF-9476-9288CEBB1E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AE9FB7-BFA2-4E14-BA71-EC34C4F529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0E0979-D9D1-44D3-91E7-B035AD7436C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F67642A3-C452-442E-A39C-7FD7AA5CD5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6BB3951-282D-463A-BC1B-D3078EB1C2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D12483-EA5A-4FC7-854D-117BB9A181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235A0E-3295-4807-9083-652D7E27C98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A8D7E413-9E26-4278-8FB1-A980F3349A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2D0A5E-F483-4C9F-9A5F-8849F15191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3B0081-B85E-4AD7-8426-745A41CC3F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35B0FF-5D80-4763-859F-5DCB2450FC1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C7A90F4D-D9F0-4B90-8212-742DEDFD3D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0DAD8D8-D904-4A2E-BE8F-66BEE8AABA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3EF96-EEC7-4D54-B10F-2B97EB1856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923AFB-3B97-4DD6-AF70-ED83070220D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18A90C09-50A1-42D2-8FDA-536747DBBE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E3B3B30-FA3C-434A-AA3F-24A32D1665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92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E45753-5619-41BA-9F9F-AB348112F0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FD4FA9-C89C-42C6-935F-466CDF6B02A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9CF309F9-49C7-44D7-9DDB-820BF8C18E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D547692-DED6-49F3-9A2D-09A3FE8DC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9EF4C0-BDCB-4BA5-AB11-B839C75058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D82C21-847F-4CB6-9B17-CCBD1062750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CA69DED0-3F02-4776-B3E1-2B4FDE3E49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260B055-E061-48C6-9D50-808ABBD518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1B03BD-F174-4C18-95C8-ABC31F3C3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735706-FC73-4A2D-A1D0-4471C7B53A8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96EE2988-8C5B-436B-9F3A-4D77937A47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210E852-E26D-4B7F-9763-CFB534D7DE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2329C-880D-491E-9AF9-C92B33F326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EFF182-BD73-4DC0-9087-8A2203FC397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E9D0E03D-FE72-4C87-BFD8-340176261E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62350C2-D3F4-4E32-9F27-BA7BB1EE7D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93622F-BD29-4439-8C47-2C16D3BE55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13EA4B-94EC-4819-95EE-A8D3EBABF81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5BD2BB23-7934-40F3-9F7C-2D42995F57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AA48966F-2681-499C-BC5C-8948957BCD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A9DFDA-8A1E-4E08-B2D1-297DEFBB97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F47A0A-C658-4A6E-BCB2-2A50EF9DCBE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82B51BAA-AF14-4BA2-9150-ABF1CDA202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F1C2A27-88CC-4882-BB47-1C40459263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22B408-AFB7-46FA-897D-76B234C632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86608-FD15-4362-8C2C-252FDB185B3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137CF30E-16CE-44FE-B68E-CCFB618EBB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F8C8857-E055-4F09-981B-69B3DDA2A1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E899B5-6E79-4982-8894-77483B50B9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BE5C08-9F33-48DC-9ADE-27E8816E8A5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3A09CAD3-5E79-4018-A88F-4492A9BD91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0A1F1EB-E656-4C4F-AAC8-3C859DBA6F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F667B1-0967-48C6-A392-E6DA963E3F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5B9F8-00B6-42C4-AE75-BC952B7C0E1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1E98D895-20CC-47CC-808C-48306BB8D0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5EB8297-4DB5-4FFC-B7A9-3355057AB2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FF5A0-8725-4EF4-AF0B-BEF55C2E95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AD4155-17D1-4955-976F-CB38CC2A92C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6CCA0287-7664-4C8A-85BA-EE8464966A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D7AB50A-2784-49B4-A8CF-D9A2C0CDBE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7473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A05462-7FCB-43C0-B19D-3D0BF8C718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D750E5-F2C8-4AD7-9B64-BE791FD111E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2F9D8E44-D69F-4DC9-ADDC-589C98F5F3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5453F0A-1ABE-4808-94C0-E2DBE55F45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4949A8-E549-4FEF-A149-AE9695D8AC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F7C01C-D0EE-4A4E-92DC-6C0AA129626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79A852E6-C67E-4900-A517-CAB983BB15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7F6B6A1-1D33-4309-BDBD-23CCE1F555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3F7CF-05F0-4287-9E11-A7BF68C610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7884C-F85F-4D93-B368-756005437F3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EEF75265-F8F8-4923-9BB3-C74F087E61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266AAFD-5610-4B00-B6F6-918E063259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16B48A-BB39-4CD7-B73D-93198A433A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D5193-9CFD-4A79-8FA3-67B664C69E3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B0DED955-89F4-4744-BEB7-E78FBE6775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3DEF54A3-313D-4E1D-A40E-3AF91B8ABB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3EC21-2214-422E-882C-9385297B48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DFD54-4A36-4459-9771-68788188063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3100AFE7-5FD0-477E-9E49-2DD6F47317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D3AC7D2-60E0-4512-A178-B2B6E75AE7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AEFD63-9D91-4D88-8794-867AB8C58D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846890-F726-4EED-B314-4A5F41D3C47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5E56EB04-0F37-468C-9098-EC0AAEA1C1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CDC4E42-B0DB-4C72-9FFC-DD753AF565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F60F6-7966-4544-89E9-D1FEEF1B11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515C4B-B174-4351-B6C5-C28F9B84782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D2FE1C7F-0D27-4F67-993E-2AA0BDF428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1CA5E21-D9D6-4443-8D54-5FCA0CCED0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769F63-BE96-47F9-8229-B3A0F14EA0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C108F3-4E6C-41BF-AE61-A89C90F401C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521A7E70-F47E-41BC-B3E3-B3EDEC7F59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CBDF8961-6B57-4483-AB69-416A8D7F88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8DEF2-7E4C-4023-BADB-5D41059CC8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96CE14-79FD-49FD-886B-31D279D17CA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05CD3149-2421-4FE6-B5CC-553DDED5FF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E47F22B-C2B5-4DA5-842B-B3D3F7410D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C6F9F6-9C24-46C3-8674-6DF751B068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55E69-8222-419C-8C05-A88399E3F42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2F9B86D7-0F0A-4512-9C08-59594684B7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D68A3DE-9CA4-4924-BA89-2C04E65B7B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4860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ABA105-8FCD-43EE-8B33-5AB1F7A7B3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06007-1076-411B-ACF4-3C8ACEB194A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C51843FD-C21D-4BB1-ACC6-36EAEB3282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0344E16-E579-4A05-A1DF-DBDAA847F4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82422E-99A7-4749-889B-54C1FFF9FE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88B13C-AA84-48C5-9FC0-194BD7E036A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8E407203-3CC2-4E2C-836D-1648E1A754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DA7248A-D486-496C-A983-4A0B6A6D21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1D8C9A-D409-42A0-A4DC-4A16D7C81F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8526FB-B8A9-4EAA-88F7-A3326727BEB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26B8F336-85D5-45A9-9384-14A21A08BF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F09022C-71AB-47A8-8C97-06C45618A7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C0CB54-15B9-4949-BE5C-B3E63D4B1D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F3B045-A41D-4FD2-B46E-2AFBC963A33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EC94AAC2-029A-467F-AA94-235F5DBA67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455AFC1-0666-4CE8-9554-637BE5FD5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659A6F-01A3-4778-897D-2C92BD5507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A67AB0-9592-42CB-98E3-3A907812DFD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D2181D07-94DD-4E90-A6D9-33FBB56509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0CFF1FE-FF35-4114-9399-EDB84300C4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B104C-1A19-4A78-9BFF-637C40DF56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511D8-BA46-40AE-B285-C1BC10FCA45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63379AEC-FA73-4C71-85FB-EAE67DFAE7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50DD800-152B-4C50-BAE1-6482B1EB76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BE7FF-0FEE-411B-92C8-16D8ED98FF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2F21D-D289-4FBF-A7F6-698922343932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F8C68551-C494-4132-AA65-CCEA66E1FD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7A2FA4E-A7CE-4724-BFD0-87085B07E3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A1B4D4-068F-42F3-9DF3-0062E814CA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8A70E2-6EDA-4B7D-B5CB-7138445BA17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D5C924E1-457F-421C-95AE-AE3B46090A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67981D5-BB6C-4CB2-A474-91C060EE5E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D0883-B15A-4CF4-A704-40BA4D2672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30E70E-5BDB-4414-9F0F-4C3EFBE4DF6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1F6564A5-9FE7-4EDA-A139-245A5C774A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E40AC59-653C-4F79-A301-40D073FE6B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05F66-6981-42ED-9D6F-513EA930B1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7F9EEA-D792-47C4-8CDD-82C32221632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A4ED17AC-FDF3-4FEB-B15F-8EE549546D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C2974BE-80AD-4E6D-B6A5-41FB374CDB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6802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441590-CA50-4D31-80CD-28C2B205C1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1B1C07-EBD6-4055-AB2A-DD94A87D143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DD43A491-7798-43B2-A090-AC05DB28B9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AC6C663-678B-45AA-83D3-43AAB116C9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5E7F82-A74A-4155-9DA0-2679D5A807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163EF7-05F9-432D-8DBF-E568B3F061F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2460082D-581C-44CE-A897-BB967986DB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C7A73CF-15C8-4F5C-87F1-30F4D66379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549831-EC83-4811-9FF3-0C8982BF55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0FBF2E-9B37-41A7-9484-847AAD09133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F0F55F01-2D3C-47B2-B491-7B4D142C6D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A0FF428-782A-4BC6-9B03-A6D1F2BCCF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984EEA-3948-40FF-BEB9-BBC83D3FC7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00C03F-8EF4-4F5F-9074-1053DCB862A3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D5BCFBFA-B1EB-46DF-BC4F-5A524FBB82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777E61C-6115-48A1-AF38-DCA9A77988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A676C8-EFF1-4B20-8545-CD9F949AF0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F4C0C2-8B26-4DFB-B9D7-7663E7FB7079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0D12E909-5CB5-4BF9-A033-FED171E0B0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1EAF3BE-6581-416D-8E76-CFEC92A2F4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AEB34A-3245-4879-B4E7-AF6E469E78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DDBC54-6AEA-4C31-AF4E-39C93D42124A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B3191D73-DFDD-4E45-AC52-F8297FE0DF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7E1737A2-9FDC-4371-B9A9-F10D7F29CD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62091A-22B0-4E62-ADE2-0E86CBF0BC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4CE30C-1C50-415D-813B-E1A4FF50AA75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6084DE35-5918-4C40-B798-26E65F999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F6FEEBCB-E626-4500-8AA7-E7789A7C5E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00B9B0-36EF-4BBC-9A21-211C7CEFC5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ACDE68-BB80-4575-9118-55D73E08F3B7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04A82FCD-BD82-41CD-8452-7798B6901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E3F2E77-E6E6-4C44-99D8-3F5289378E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520A64-E6DC-4A6E-A271-5C6645BE12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A3CCC3-DE02-42CB-8839-0332D4DEAA0F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59ED5B47-5BC9-41BE-80EE-7524DDB6D0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8F12A49-05D6-4529-B8B5-48C377F31A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490BC5-6B84-4A06-B50F-D5AE83CD5A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C1D88C-4CF0-49A3-8DD2-C0C927D0D763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4E76C2F5-93DF-40A3-A216-BB04D1FE76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FF0C81F-0EAB-4359-92A4-B8200FF3B6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877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497E1B-DA4B-4987-8CEE-7A52877A2B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52291-BFEF-402C-8287-AE03312D9586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FE23EE3C-08CB-4CC1-85EC-068A2B2180A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EE95B2B-A8C9-4920-A806-AD3BEA6942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1F08AC-AA59-4B23-AB2F-1E806EFEF2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4668E8-677E-4F71-BBF9-90811D009521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5AD7EAC9-D4FE-42AB-A93B-2C127A3B98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932B980-D9DE-46BD-904A-703EB749A7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6988F9-D238-4B76-A0E0-61897016DA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9722CD-1BC5-4249-AAF0-FA91EC1BF49C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24F13885-0185-4C32-884B-F0E54E79C8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67FE0B3-B4BF-48E3-B15B-7F573E9D95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9E2116-8958-4415-A2C3-7A46AC4DF0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308F9B-FFB8-4785-B7A8-A8FA2B0C78CE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C410E312-8635-4299-A5F0-00BD339D26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18CFA606-5566-429D-902F-986FBC48C1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9A3B20-4BC0-4A57-8F0D-D3B5BEFF48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07E9CD-424F-461A-A3FD-7F4890CB8733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C054C71C-51BA-472E-9C76-D6C26331B6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A09F382-470F-48C3-9911-B2000CABA8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B980AC-FDF0-4B63-A536-1D5D83BC9A9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513AE2-DCC3-4A3F-8F38-561081B7CCC5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07B5C485-10B4-4460-ADD3-83D50B35ED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047694F-96FB-46AC-BBF0-0F77C80FAD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8A28A6-6094-4585-B278-0D71BAB67B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DF348A-51C6-4513-B6A9-C6CC38EFBF2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C296FBD2-87F6-499C-A402-01A60A56DB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49A3572-0301-431B-A117-26DEEBB792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AA975E-5817-47B7-90FD-A5A9A8F9EB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1D8EF-3707-449E-9161-82EE4B53E939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3564978E-817C-4340-9C21-EB5FC19F2B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63C0D5-2D49-4264-BCF2-108E1CE882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113762-057E-47D7-B77E-46B6EBFF0B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E65782-360A-4B0A-BCB3-FB7B2EBC7EE8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69592F9C-7E3D-4280-B35A-7593B33808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6D10DCA-BA50-4660-8D87-46C89662E2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CC264C-A8A5-41C2-9813-B0D24C314E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1AAA1C-4958-400C-A30E-E4F98C459036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C1F84CA7-B62B-44C6-B648-24CF2F78BD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BA3D9A4-DF39-40C5-AC5F-FDF0A0EB8D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2CCA2-2949-4325-A78A-A7C3B63D73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2852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819FCF-0B30-4B73-AEEF-BEA7E69BD4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80AC6C-0464-4B39-8BBB-64AACC9016C9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CD354564-E5EB-4258-AAFE-312AB763BC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567C5EE-A943-4847-88E8-D916E396D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1A155A-0A32-4C2D-B94D-96251C6D51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7BF325-2801-4826-BD4A-A4B02A5630C6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BDB5BA1C-0311-4FB1-8A0C-8B5C55AEBF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5173688-619B-4D9B-B8CA-5778A288D0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680A6-910E-44A1-AD01-2AE04B06F8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B79121-E711-4D25-B82F-B5FE0898E7F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A7ED3CB9-F008-4C4F-82AC-FBB303EA2EF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E0874E8-0AF5-4270-97B9-46CFE0A6BD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C4B359-C0DB-4705-A151-0A14F79B98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6843A-C881-4B8B-86F9-ACD26A05C9FD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AF95DDA3-B3BD-47C0-9DF1-66B69953C6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B5AF467-27D5-4299-9111-3A5C0EC5F3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4622AB-E50A-477B-A3C7-7682685A80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FBA-8E31-45DC-9467-9CA78F46BC72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161307F1-8122-4FAB-990E-31CF25544F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561EBAD-4830-406E-AC51-333B1EC7A8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B020B-A260-4D71-9379-19D584FEB2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6BE798-C5CA-48A5-B74D-5B2B8E5728F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D6770304-1CBA-415B-98EF-C87698805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EFAE595-13B2-41EA-BDEF-0914E6830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>
              <a:solidFill>
                <a:srgbClr val="000000"/>
              </a:solidFill>
              <a:latin typeface="AvantGarde" pitchFamily="34" charset="0"/>
              <a:cs typeface="Times New Roman" panose="02020603050405020304" pitchFamily="18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5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9448800" y="838200"/>
            <a:ext cx="2743200" cy="4800600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82400" y="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FB1CBC-81FD-4367-BD5D-6B80F8F91E0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7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78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1491"/>
            <a:ext cx="10363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4289" y="6310745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 b="1"/>
            </a:lvl1pPr>
          </a:lstStyle>
          <a:p>
            <a:fld id="{D02B39B9-74E7-484A-884B-3B1F83C72A6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7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BC6418-5534-410A-980F-3241D1C1D08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AC37BB-B76A-4C87-88EC-15530FA95D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4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0435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CD8688-DE00-4C90-BC45-CEE5241824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73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0435" y="6359236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2118716-9F11-43CE-933E-4A096C12A17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81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F7CC422-5FCE-454D-9E2A-92ECD81993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22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0FE4B4-5CE3-49DD-8FAA-14CCE09386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804E28-A60D-4011-ADCA-28AFED3642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73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54435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867381-5609-4EBA-8F3D-4A213C7E177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58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8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EC7E-8B03-489B-899B-9D43934AECF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756791" cy="6857999"/>
            <a:chOff x="0" y="0"/>
            <a:chExt cx="756791" cy="6857999"/>
          </a:xfrm>
        </p:grpSpPr>
        <p:pic>
          <p:nvPicPr>
            <p:cNvPr id="8" name="Picture 7" descr="ICT-Fundamentals.pn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756791" cy="6857999"/>
            </a:xfrm>
            <a:prstGeom prst="rect">
              <a:avLst/>
            </a:prstGeom>
          </p:spPr>
        </p:pic>
        <p:pic>
          <p:nvPicPr>
            <p:cNvPr id="9" name="Picture 8" descr="nust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5495" y="30480"/>
              <a:ext cx="685800" cy="6858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 userDrawn="1"/>
        </p:nvSpPr>
        <p:spPr>
          <a:xfrm>
            <a:off x="72061" y="645950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</a:p>
        </p:txBody>
      </p:sp>
    </p:spTree>
    <p:extLst>
      <p:ext uri="{BB962C8B-B14F-4D97-AF65-F5344CB8AC3E}">
        <p14:creationId xmlns:p14="http://schemas.microsoft.com/office/powerpoint/2010/main" val="24335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756791" cy="6857999"/>
            <a:chOff x="0" y="0"/>
            <a:chExt cx="756791" cy="6857999"/>
          </a:xfrm>
        </p:grpSpPr>
        <p:pic>
          <p:nvPicPr>
            <p:cNvPr id="6" name="Picture 5" descr="ICT-Fundamentals.pn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756791" cy="6857999"/>
            </a:xfrm>
            <a:prstGeom prst="rect">
              <a:avLst/>
            </a:prstGeom>
          </p:spPr>
        </p:pic>
        <p:pic>
          <p:nvPicPr>
            <p:cNvPr id="7" name="Picture 6" descr="nust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5495" y="30480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7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mranjavaid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497A"/>
                </a:solidFill>
                <a:latin typeface="Arial" pitchFamily="34" charset="0"/>
                <a:cs typeface="Arial" pitchFamily="34" charset="0"/>
              </a:rPr>
              <a:t>CS-250-Data Structures &amp; Algorithms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u="sng" dirty="0">
                <a:latin typeface="Calibri" panose="020F0502020204030204" pitchFamily="34" charset="0"/>
              </a:rPr>
              <a:t>Lecture 3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ADT and Linked lists</a:t>
            </a:r>
          </a:p>
          <a:p>
            <a:r>
              <a:rPr lang="en-US">
                <a:latin typeface="Calibri" panose="020F0502020204030204" pitchFamily="34" charset="0"/>
              </a:rPr>
              <a:t>(Dec </a:t>
            </a:r>
            <a:r>
              <a:rPr lang="en-US" dirty="0">
                <a:latin typeface="Calibri" panose="020F0502020204030204" pitchFamily="34" charset="0"/>
              </a:rPr>
              <a:t>2020)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80447" y="5078505"/>
            <a:ext cx="6629400" cy="11071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Instructor: Lt Col Muhammad Imran </a:t>
            </a:r>
            <a:r>
              <a:rPr lang="en-US" sz="2200" b="1" dirty="0" err="1">
                <a:latin typeface="Calibri" pitchFamily="34" charset="0"/>
                <a:cs typeface="Calibri" pitchFamily="34" charset="0"/>
              </a:rPr>
              <a:t>Javaid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Email: </a:t>
            </a:r>
            <a:r>
              <a:rPr lang="en-US" sz="2200" dirty="0">
                <a:latin typeface="Calibri" pitchFamily="34" charset="0"/>
                <a:cs typeface="Calibri" pitchFamily="34" charset="0"/>
                <a:hlinkClick r:id="rId2"/>
              </a:rPr>
              <a:t>imranjavaid@mcs.edu.pk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lvl="2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Military College of Signals , NUST</a:t>
            </a:r>
          </a:p>
          <a:p>
            <a:pPr>
              <a:lnSpc>
                <a:spcPct val="80000"/>
              </a:lnSpc>
              <a:defRPr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4105-11D7-4405-A5D8-EF3AA292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EC7E-8B03-489B-899B-9D43934AE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4386" y="593202"/>
            <a:ext cx="11299140" cy="3473608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Linear structures are data collections whose items are ordered depending on how they are added or removed  from the structure</a:t>
            </a:r>
          </a:p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Once an item is added, it stays in that position relative to  the other elements that came before and came after it</a:t>
            </a:r>
          </a:p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Linear structures can be thought of as having two ends, </a:t>
            </a:r>
            <a:r>
              <a:rPr lang="en-US" sz="2800" i="1" dirty="0">
                <a:solidFill>
                  <a:srgbClr val="000000"/>
                </a:solidFill>
              </a:rPr>
              <a:t>top and bottom</a:t>
            </a:r>
            <a:r>
              <a:rPr lang="en-US" sz="2800" dirty="0">
                <a:solidFill>
                  <a:srgbClr val="000000"/>
                </a:solidFill>
              </a:rPr>
              <a:t>, (or </a:t>
            </a:r>
            <a:r>
              <a:rPr lang="en-US" sz="2800" i="1" dirty="0">
                <a:solidFill>
                  <a:srgbClr val="000000"/>
                </a:solidFill>
              </a:rPr>
              <a:t>front and end </a:t>
            </a:r>
            <a:r>
              <a:rPr lang="en-US" sz="2800" dirty="0">
                <a:solidFill>
                  <a:srgbClr val="000000"/>
                </a:solidFill>
              </a:rPr>
              <a:t>or </a:t>
            </a:r>
            <a:r>
              <a:rPr lang="en-US" sz="2800" i="1" dirty="0">
                <a:solidFill>
                  <a:srgbClr val="000000"/>
                </a:solidFill>
              </a:rPr>
              <a:t>front and back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Examples: Stack, Queue, Linked-list, etc.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0C3C3F3-B939-4874-9CBF-55E9EE06609A}"/>
              </a:ext>
            </a:extLst>
          </p:cNvPr>
          <p:cNvSpPr txBox="1">
            <a:spLocks/>
          </p:cNvSpPr>
          <p:nvPr/>
        </p:nvSpPr>
        <p:spPr bwMode="auto">
          <a:xfrm>
            <a:off x="4383280" y="0"/>
            <a:ext cx="3880583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  <a:defRPr/>
            </a:pPr>
            <a:r>
              <a:rPr lang="en-US" sz="4000" spc="-100" dirty="0"/>
              <a:t>Linear</a:t>
            </a:r>
            <a:r>
              <a:rPr lang="en-US" sz="4000" spc="120" dirty="0"/>
              <a:t> </a:t>
            </a:r>
            <a:r>
              <a:rPr lang="en-US" sz="4000" spc="-105" dirty="0"/>
              <a:t>Structures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3412-0E96-4F66-BE7B-6A1676ABD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158B5C8D-4489-4FE9-8576-FC32B9230C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4406" y="4312080"/>
            <a:ext cx="6703188" cy="518194"/>
          </a:xfrm>
          <a:prstGeom prst="rect">
            <a:avLst/>
          </a:prstGeom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372ABA09-AF69-419F-A4DE-F9E89AAAB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0925"/>
              </p:ext>
            </p:extLst>
          </p:nvPr>
        </p:nvGraphicFramePr>
        <p:xfrm>
          <a:off x="2424336" y="4894288"/>
          <a:ext cx="838200" cy="1848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F0F0F"/>
                      </a:solidFill>
                      <a:prstDash val="solid"/>
                    </a:lnL>
                    <a:lnR w="3175">
                      <a:solidFill>
                        <a:srgbClr val="0F0F0F"/>
                      </a:solidFill>
                      <a:prstDash val="solid"/>
                    </a:lnR>
                    <a:lnB w="3175">
                      <a:solidFill>
                        <a:srgbClr val="0F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3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50" spc="10" dirty="0">
                          <a:latin typeface="Trebuchet MS"/>
                          <a:cs typeface="Trebuchet MS"/>
                        </a:rPr>
                        <a:t>12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F0F0F"/>
                      </a:solidFill>
                      <a:prstDash val="solid"/>
                    </a:lnL>
                    <a:lnR w="3175">
                      <a:solidFill>
                        <a:srgbClr val="0F0F0F"/>
                      </a:solidFill>
                      <a:prstDash val="solid"/>
                    </a:lnR>
                    <a:lnT w="3175">
                      <a:solidFill>
                        <a:srgbClr val="0F0F0F"/>
                      </a:solidFill>
                      <a:prstDash val="solid"/>
                    </a:lnT>
                    <a:lnB w="3175">
                      <a:solidFill>
                        <a:srgbClr val="0F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135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50" spc="-15" dirty="0">
                          <a:latin typeface="Trebuchet MS"/>
                          <a:cs typeface="Trebuchet MS"/>
                        </a:rPr>
                        <a:t>57</a:t>
                      </a:r>
                      <a:endParaRPr sz="1850" dirty="0">
                        <a:latin typeface="Trebuchet MS"/>
                        <a:cs typeface="Trebuchet MS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50" dirty="0">
                          <a:latin typeface="Trebuchet MS"/>
                          <a:cs typeface="Trebuchet MS"/>
                        </a:rPr>
                        <a:t>34</a:t>
                      </a:r>
                    </a:p>
                  </a:txBody>
                  <a:tcPr marL="0" marR="0" marT="159385" marB="0">
                    <a:lnL w="3175">
                      <a:solidFill>
                        <a:srgbClr val="0F0F0F"/>
                      </a:solidFill>
                      <a:prstDash val="solid"/>
                    </a:lnL>
                    <a:lnR w="3175">
                      <a:solidFill>
                        <a:srgbClr val="0F0F0F"/>
                      </a:solidFill>
                      <a:prstDash val="solid"/>
                    </a:lnR>
                    <a:lnT w="3175">
                      <a:solidFill>
                        <a:srgbClr val="0F0F0F"/>
                      </a:solidFill>
                      <a:prstDash val="solid"/>
                    </a:lnT>
                    <a:lnB w="3175">
                      <a:solidFill>
                        <a:srgbClr val="0F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997D1786-CB96-4DA8-9719-0414EC392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22456"/>
              </p:ext>
            </p:extLst>
          </p:nvPr>
        </p:nvGraphicFramePr>
        <p:xfrm>
          <a:off x="8975110" y="4894288"/>
          <a:ext cx="835025" cy="1848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3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80808"/>
                      </a:solidFill>
                      <a:prstDash val="solid"/>
                    </a:lnL>
                    <a:lnR w="3175">
                      <a:solidFill>
                        <a:srgbClr val="080808"/>
                      </a:solidFill>
                      <a:prstDash val="solid"/>
                    </a:lnR>
                    <a:lnB w="3175">
                      <a:solidFill>
                        <a:srgbClr val="0808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2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5" dirty="0">
                          <a:latin typeface="Arial"/>
                          <a:cs typeface="Arial"/>
                        </a:rPr>
                        <a:t>57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80808"/>
                      </a:solidFill>
                      <a:prstDash val="solid"/>
                    </a:lnL>
                    <a:lnR w="3175">
                      <a:solidFill>
                        <a:srgbClr val="080808"/>
                      </a:solidFill>
                      <a:prstDash val="solid"/>
                    </a:lnR>
                    <a:lnT w="3175">
                      <a:solidFill>
                        <a:srgbClr val="080808"/>
                      </a:solidFill>
                      <a:prstDash val="solid"/>
                    </a:lnT>
                    <a:lnB w="3175">
                      <a:solidFill>
                        <a:srgbClr val="0808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85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900" spc="-80" dirty="0">
                          <a:latin typeface="Arial"/>
                          <a:cs typeface="Arial"/>
                        </a:rPr>
                        <a:t>34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3175">
                      <a:solidFill>
                        <a:srgbClr val="080808"/>
                      </a:solidFill>
                      <a:prstDash val="solid"/>
                    </a:lnL>
                    <a:lnR w="3175">
                      <a:solidFill>
                        <a:srgbClr val="080808"/>
                      </a:solidFill>
                      <a:prstDash val="solid"/>
                    </a:lnR>
                    <a:lnT w="3175">
                      <a:solidFill>
                        <a:srgbClr val="080808"/>
                      </a:solidFill>
                      <a:prstDash val="solid"/>
                    </a:lnT>
                    <a:lnB w="3175">
                      <a:solidFill>
                        <a:srgbClr val="0808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6">
            <a:extLst>
              <a:ext uri="{FF2B5EF4-FFF2-40B4-BE49-F238E27FC236}">
                <a16:creationId xmlns:a16="http://schemas.microsoft.com/office/drawing/2014/main" id="{33CDB340-085D-47BB-9F00-93EF035E137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4245" y="4906480"/>
            <a:ext cx="12193" cy="414555"/>
          </a:xfrm>
          <a:prstGeom prst="rect">
            <a:avLst/>
          </a:prstGeom>
        </p:spPr>
      </p:pic>
      <p:pic>
        <p:nvPicPr>
          <p:cNvPr id="13" name="object 7">
            <a:extLst>
              <a:ext uri="{FF2B5EF4-FFF2-40B4-BE49-F238E27FC236}">
                <a16:creationId xmlns:a16="http://schemas.microsoft.com/office/drawing/2014/main" id="{79191B8C-77CD-41AC-8121-25D1EB6740F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2524" y="4906480"/>
            <a:ext cx="15241" cy="414555"/>
          </a:xfrm>
          <a:prstGeom prst="rect">
            <a:avLst/>
          </a:prstGeom>
        </p:spPr>
      </p:pic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81060AE0-1D88-49B5-A5F0-15EEDEF6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71610"/>
              </p:ext>
            </p:extLst>
          </p:nvPr>
        </p:nvGraphicFramePr>
        <p:xfrm>
          <a:off x="6789486" y="4894288"/>
          <a:ext cx="838200" cy="1848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F0F0F"/>
                      </a:solidFill>
                      <a:prstDash val="solid"/>
                    </a:lnL>
                    <a:lnR w="3175">
                      <a:solidFill>
                        <a:srgbClr val="0F0F0F"/>
                      </a:solidFill>
                      <a:prstDash val="solid"/>
                    </a:lnR>
                    <a:lnB w="3175">
                      <a:solidFill>
                        <a:srgbClr val="0F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3"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" dirty="0">
                          <a:latin typeface="Trebuchet MS"/>
                          <a:cs typeface="Trebuchet MS"/>
                        </a:rPr>
                        <a:t>12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3175">
                      <a:solidFill>
                        <a:srgbClr val="0F0F0F"/>
                      </a:solidFill>
                      <a:prstDash val="solid"/>
                    </a:lnL>
                    <a:lnR w="3175">
                      <a:solidFill>
                        <a:srgbClr val="0F0F0F"/>
                      </a:solidFill>
                      <a:prstDash val="solid"/>
                    </a:lnR>
                    <a:lnT w="3175">
                      <a:solidFill>
                        <a:srgbClr val="0F0F0F"/>
                      </a:solidFill>
                      <a:prstDash val="solid"/>
                    </a:lnT>
                    <a:lnB w="3175">
                      <a:solidFill>
                        <a:srgbClr val="0F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13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50" spc="-15" dirty="0">
                          <a:latin typeface="Trebuchet MS"/>
                          <a:cs typeface="Trebuchet MS"/>
                        </a:rPr>
                        <a:t>57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950" spc="-60" dirty="0">
                          <a:latin typeface="Trebuchet MS"/>
                          <a:cs typeface="Trebuchet MS"/>
                        </a:rPr>
                        <a:t>34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T="159385" marB="0">
                    <a:lnL w="3175">
                      <a:solidFill>
                        <a:srgbClr val="0F0F0F"/>
                      </a:solidFill>
                      <a:prstDash val="solid"/>
                    </a:lnL>
                    <a:lnR w="3175">
                      <a:solidFill>
                        <a:srgbClr val="0F0F0F"/>
                      </a:solidFill>
                      <a:prstDash val="solid"/>
                    </a:lnR>
                    <a:lnT w="3175">
                      <a:solidFill>
                        <a:srgbClr val="0F0F0F"/>
                      </a:solidFill>
                      <a:prstDash val="solid"/>
                    </a:lnT>
                    <a:lnB w="3175">
                      <a:solidFill>
                        <a:srgbClr val="0F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2">
            <a:extLst>
              <a:ext uri="{FF2B5EF4-FFF2-40B4-BE49-F238E27FC236}">
                <a16:creationId xmlns:a16="http://schemas.microsoft.com/office/drawing/2014/main" id="{9CAC52A0-F3E2-4C43-AC2E-705DE3BD4DA5}"/>
              </a:ext>
            </a:extLst>
          </p:cNvPr>
          <p:cNvSpPr txBox="1"/>
          <p:nvPr/>
        </p:nvSpPr>
        <p:spPr>
          <a:xfrm>
            <a:off x="3445222" y="4505642"/>
            <a:ext cx="938058" cy="86049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3970" algn="ctr">
              <a:lnSpc>
                <a:spcPts val="2110"/>
              </a:lnSpc>
              <a:spcBef>
                <a:spcPts val="409"/>
              </a:spcBef>
            </a:pPr>
            <a:r>
              <a:rPr sz="2000" b="1" spc="-90" dirty="0">
                <a:latin typeface="Arial"/>
                <a:cs typeface="Arial"/>
              </a:rPr>
              <a:t>Add </a:t>
            </a:r>
            <a:r>
              <a:rPr sz="2000" b="1" spc="-160" dirty="0">
                <a:latin typeface="Arial"/>
                <a:cs typeface="Arial"/>
              </a:rPr>
              <a:t>a  </a:t>
            </a:r>
            <a:r>
              <a:rPr sz="1900" b="1" spc="-55" dirty="0">
                <a:latin typeface="Arial"/>
                <a:cs typeface="Arial"/>
              </a:rPr>
              <a:t>new  </a:t>
            </a:r>
            <a:r>
              <a:rPr sz="1900" b="1" spc="-35" dirty="0">
                <a:latin typeface="Arial"/>
                <a:cs typeface="Arial"/>
              </a:rPr>
              <a:t>element</a:t>
            </a:r>
            <a:endParaRPr sz="1900" b="1" dirty="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48304EEC-5B54-4257-A251-E2696A407C68}"/>
              </a:ext>
            </a:extLst>
          </p:cNvPr>
          <p:cNvSpPr txBox="1"/>
          <p:nvPr/>
        </p:nvSpPr>
        <p:spPr>
          <a:xfrm>
            <a:off x="4584049" y="4908004"/>
            <a:ext cx="854075" cy="396875"/>
          </a:xfrm>
          <a:prstGeom prst="rect">
            <a:avLst/>
          </a:prstGeom>
          <a:ln w="9144">
            <a:solidFill>
              <a:srgbClr val="08080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75"/>
              </a:spcBef>
            </a:pPr>
            <a:r>
              <a:rPr sz="1850" spc="20" dirty="0">
                <a:latin typeface="Trebuchet MS"/>
                <a:cs typeface="Trebuchet MS"/>
              </a:rPr>
              <a:t>103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88D1803-9B8E-4A6B-BA58-BC9B95F5005A}"/>
              </a:ext>
            </a:extLst>
          </p:cNvPr>
          <p:cNvSpPr txBox="1"/>
          <p:nvPr/>
        </p:nvSpPr>
        <p:spPr>
          <a:xfrm>
            <a:off x="4584049" y="5304270"/>
            <a:ext cx="854075" cy="1463675"/>
          </a:xfrm>
          <a:prstGeom prst="rect">
            <a:avLst/>
          </a:prstGeom>
          <a:ln w="9144">
            <a:solidFill>
              <a:srgbClr val="080808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40"/>
              </a:spcBef>
            </a:pPr>
            <a:r>
              <a:rPr sz="1900" spc="-5" dirty="0">
                <a:latin typeface="Trebuchet MS"/>
                <a:cs typeface="Trebuchet MS"/>
              </a:rPr>
              <a:t>12</a:t>
            </a:r>
            <a:endParaRPr sz="1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1850" spc="-15" dirty="0">
                <a:latin typeface="Trebuchet MS"/>
                <a:cs typeface="Trebuchet MS"/>
              </a:rPr>
              <a:t>57</a:t>
            </a:r>
            <a:endParaRPr sz="1850">
              <a:latin typeface="Trebuchet MS"/>
              <a:cs typeface="Trebuchet MS"/>
            </a:endParaRPr>
          </a:p>
          <a:p>
            <a:pPr marL="3810" algn="ctr">
              <a:lnSpc>
                <a:spcPct val="100000"/>
              </a:lnSpc>
              <a:spcBef>
                <a:spcPts val="1375"/>
              </a:spcBef>
            </a:pPr>
            <a:r>
              <a:rPr sz="1950" spc="-60" dirty="0">
                <a:latin typeface="Trebuchet MS"/>
                <a:cs typeface="Trebuchet MS"/>
              </a:rPr>
              <a:t>34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AB33B893-A164-4D87-B1E5-62143D57B389}"/>
              </a:ext>
            </a:extLst>
          </p:cNvPr>
          <p:cNvSpPr txBox="1"/>
          <p:nvPr/>
        </p:nvSpPr>
        <p:spPr>
          <a:xfrm>
            <a:off x="5608263" y="4511992"/>
            <a:ext cx="873760" cy="8566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ctr">
              <a:lnSpc>
                <a:spcPts val="2110"/>
              </a:lnSpc>
              <a:spcBef>
                <a:spcPts val="360"/>
              </a:spcBef>
            </a:pPr>
            <a:r>
              <a:rPr sz="1950" spc="-40" dirty="0">
                <a:latin typeface="Trebuchet MS"/>
                <a:cs typeface="Trebuchet MS"/>
              </a:rPr>
              <a:t>Remove  </a:t>
            </a:r>
            <a:r>
              <a:rPr sz="1950" spc="-65" dirty="0">
                <a:latin typeface="Trebuchet MS"/>
                <a:cs typeface="Trebuchet MS"/>
              </a:rPr>
              <a:t>top  </a:t>
            </a:r>
            <a:r>
              <a:rPr sz="1850" spc="-55" dirty="0">
                <a:latin typeface="Trebuchet MS"/>
                <a:cs typeface="Trebuchet MS"/>
              </a:rPr>
              <a:t>element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366A1A8-C9C8-4C96-ABB3-4D5F149EB70C}"/>
              </a:ext>
            </a:extLst>
          </p:cNvPr>
          <p:cNvSpPr txBox="1"/>
          <p:nvPr/>
        </p:nvSpPr>
        <p:spPr>
          <a:xfrm>
            <a:off x="7791333" y="4503101"/>
            <a:ext cx="899794" cy="8502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-22860" algn="ctr">
              <a:lnSpc>
                <a:spcPts val="2110"/>
              </a:lnSpc>
              <a:spcBef>
                <a:spcPts val="310"/>
              </a:spcBef>
            </a:pPr>
            <a:r>
              <a:rPr sz="1900" spc="-5" dirty="0">
                <a:latin typeface="Trebuchet MS"/>
                <a:cs typeface="Trebuchet MS"/>
              </a:rPr>
              <a:t>Remove  </a:t>
            </a:r>
            <a:r>
              <a:rPr sz="1950" spc="-65" dirty="0">
                <a:latin typeface="Trebuchet MS"/>
                <a:cs typeface="Trebuchet MS"/>
              </a:rPr>
              <a:t>top  </a:t>
            </a:r>
            <a:r>
              <a:rPr sz="1850" spc="-55" dirty="0">
                <a:latin typeface="Trebuchet MS"/>
                <a:cs typeface="Trebuchet MS"/>
              </a:rPr>
              <a:t>element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4386" y="593202"/>
            <a:ext cx="11299140" cy="2065530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Every data item is attached to several other data items in a  way that is specific for reflecting relationships</a:t>
            </a:r>
          </a:p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The data items are not arranged in a sequential structure</a:t>
            </a:r>
          </a:p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Examples: Tree, Graph, Heap, etc.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0C3C3F3-B939-4874-9CBF-55E9EE06609A}"/>
              </a:ext>
            </a:extLst>
          </p:cNvPr>
          <p:cNvSpPr txBox="1">
            <a:spLocks/>
          </p:cNvSpPr>
          <p:nvPr/>
        </p:nvSpPr>
        <p:spPr bwMode="auto">
          <a:xfrm>
            <a:off x="4383280" y="0"/>
            <a:ext cx="4591830" cy="62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  <a:defRPr/>
            </a:pPr>
            <a:r>
              <a:rPr lang="en-US" sz="4000" spc="-100" dirty="0"/>
              <a:t>Non-Linear Structures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3412-0E96-4F66-BE7B-6A1676ABD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0" name="object 2">
            <a:extLst>
              <a:ext uri="{FF2B5EF4-FFF2-40B4-BE49-F238E27FC236}">
                <a16:creationId xmlns:a16="http://schemas.microsoft.com/office/drawing/2014/main" id="{7BD90818-EC24-4529-A769-B73CF4F704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966" y="4077998"/>
            <a:ext cx="1240653" cy="1441800"/>
          </a:xfrm>
          <a:prstGeom prst="rect">
            <a:avLst/>
          </a:prstGeom>
        </p:spPr>
      </p:pic>
      <p:pic>
        <p:nvPicPr>
          <p:cNvPr id="21" name="object 3">
            <a:extLst>
              <a:ext uri="{FF2B5EF4-FFF2-40B4-BE49-F238E27FC236}">
                <a16:creationId xmlns:a16="http://schemas.microsoft.com/office/drawing/2014/main" id="{2508CA6B-EC1F-40EB-ADCE-7CE1045E6C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2383" y="3861577"/>
            <a:ext cx="3386649" cy="2469046"/>
          </a:xfrm>
          <a:prstGeom prst="rect">
            <a:avLst/>
          </a:prstGeom>
        </p:spPr>
      </p:pic>
      <p:pic>
        <p:nvPicPr>
          <p:cNvPr id="22" name="object 4">
            <a:extLst>
              <a:ext uri="{FF2B5EF4-FFF2-40B4-BE49-F238E27FC236}">
                <a16:creationId xmlns:a16="http://schemas.microsoft.com/office/drawing/2014/main" id="{5D75CF94-7ABC-46ED-962D-C077B90F1DC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8349" y="4010939"/>
            <a:ext cx="893148" cy="1438752"/>
          </a:xfrm>
          <a:prstGeom prst="rect">
            <a:avLst/>
          </a:prstGeom>
        </p:spPr>
      </p:pic>
      <p:pic>
        <p:nvPicPr>
          <p:cNvPr id="23" name="object 5">
            <a:extLst>
              <a:ext uri="{FF2B5EF4-FFF2-40B4-BE49-F238E27FC236}">
                <a16:creationId xmlns:a16="http://schemas.microsoft.com/office/drawing/2014/main" id="{FEDB5F08-FA49-4BC9-9B41-F02835764FB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9355" y="3251934"/>
            <a:ext cx="6703188" cy="521243"/>
          </a:xfrm>
          <a:prstGeom prst="rect">
            <a:avLst/>
          </a:prstGeom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EB21634D-DD82-4E04-921A-516CF3ECBEB9}"/>
              </a:ext>
            </a:extLst>
          </p:cNvPr>
          <p:cNvSpPr txBox="1"/>
          <p:nvPr/>
        </p:nvSpPr>
        <p:spPr>
          <a:xfrm>
            <a:off x="3264629" y="3445496"/>
            <a:ext cx="982976" cy="86049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5240" algn="ctr">
              <a:lnSpc>
                <a:spcPts val="2110"/>
              </a:lnSpc>
              <a:spcBef>
                <a:spcPts val="409"/>
              </a:spcBef>
            </a:pPr>
            <a:r>
              <a:rPr sz="2000" b="1" spc="-30" dirty="0">
                <a:latin typeface="Trebuchet MS"/>
                <a:cs typeface="Trebuchet MS"/>
              </a:rPr>
              <a:t>Add </a:t>
            </a:r>
            <a:r>
              <a:rPr sz="2000" b="1" spc="-55" dirty="0">
                <a:latin typeface="Trebuchet MS"/>
                <a:cs typeface="Trebuchet MS"/>
              </a:rPr>
              <a:t>a  </a:t>
            </a:r>
            <a:r>
              <a:rPr sz="1800" b="1" spc="15" dirty="0">
                <a:latin typeface="Trebuchet MS"/>
                <a:cs typeface="Trebuchet MS"/>
              </a:rPr>
              <a:t>new  </a:t>
            </a:r>
            <a:r>
              <a:rPr sz="1850" b="1" spc="-55" dirty="0">
                <a:latin typeface="Trebuchet MS"/>
                <a:cs typeface="Trebuchet MS"/>
              </a:rPr>
              <a:t>element</a:t>
            </a:r>
            <a:endParaRPr sz="1850" b="1" dirty="0">
              <a:latin typeface="Trebuchet MS"/>
              <a:cs typeface="Trebuchet MS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B789F2F8-8B47-4BB6-BAEF-CC4B405697F6}"/>
              </a:ext>
            </a:extLst>
          </p:cNvPr>
          <p:cNvSpPr txBox="1"/>
          <p:nvPr/>
        </p:nvSpPr>
        <p:spPr>
          <a:xfrm>
            <a:off x="5423465" y="3458197"/>
            <a:ext cx="100547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80" dirty="0">
                <a:latin typeface="Arial"/>
                <a:cs typeface="Arial"/>
              </a:rPr>
              <a:t>Remove</a:t>
            </a:r>
            <a:endParaRPr sz="1900" b="1" dirty="0">
              <a:latin typeface="Arial"/>
              <a:cs typeface="Arial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B67D4774-1999-4AED-9324-57337E43FEB9}"/>
              </a:ext>
            </a:extLst>
          </p:cNvPr>
          <p:cNvSpPr txBox="1"/>
          <p:nvPr/>
        </p:nvSpPr>
        <p:spPr>
          <a:xfrm>
            <a:off x="5438060" y="4001032"/>
            <a:ext cx="852169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55" dirty="0">
                <a:latin typeface="Trebuchet MS"/>
                <a:cs typeface="Trebuchet MS"/>
              </a:rPr>
              <a:t>element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FC1DF9F7-3BA5-44C5-ABAA-1F080F312C1A}"/>
              </a:ext>
            </a:extLst>
          </p:cNvPr>
          <p:cNvSpPr txBox="1"/>
          <p:nvPr/>
        </p:nvSpPr>
        <p:spPr>
          <a:xfrm>
            <a:off x="7604795" y="3423906"/>
            <a:ext cx="901065" cy="8724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30480" algn="ctr">
              <a:lnSpc>
                <a:spcPct val="91200"/>
              </a:lnSpc>
              <a:spcBef>
                <a:spcPts val="315"/>
              </a:spcBef>
            </a:pPr>
            <a:r>
              <a:rPr sz="2050" spc="-105" dirty="0">
                <a:latin typeface="Trebuchet MS"/>
                <a:cs typeface="Trebuchet MS"/>
              </a:rPr>
              <a:t>Remove  </a:t>
            </a:r>
            <a:r>
              <a:rPr sz="2000" spc="-55" dirty="0">
                <a:latin typeface="Trebuchet MS"/>
                <a:cs typeface="Trebuchet MS"/>
              </a:rPr>
              <a:t>a  </a:t>
            </a:r>
            <a:r>
              <a:rPr sz="1850" spc="-55" dirty="0">
                <a:latin typeface="Trebuchet MS"/>
                <a:cs typeface="Trebuchet MS"/>
              </a:rPr>
              <a:t>element</a:t>
            </a:r>
            <a:endParaRPr sz="18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14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8382" y="538740"/>
            <a:ext cx="11299140" cy="5112518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The linked list data structure </a:t>
            </a:r>
          </a:p>
          <a:p>
            <a:pPr marL="823153" lvl="1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Can be used to store a collection in linear order.</a:t>
            </a:r>
          </a:p>
          <a:p>
            <a:pPr marL="823153" lvl="1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Each item holds a relative position with respect to the others we can consider the list as having a first item, a second item, a third  item ….</a:t>
            </a:r>
          </a:p>
          <a:p>
            <a:pPr marL="823153" lvl="1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Improves on the construction and management of an array and list.</a:t>
            </a:r>
          </a:p>
          <a:p>
            <a:pPr marL="823153" lvl="1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Requires smaller memory allocations.</a:t>
            </a:r>
          </a:p>
          <a:p>
            <a:pPr marL="823153" lvl="1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r>
              <a:rPr lang="en-US" sz="2800" dirty="0">
                <a:solidFill>
                  <a:srgbClr val="000000"/>
                </a:solidFill>
              </a:rPr>
              <a:t>No element shifts for insertions and deletions.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/>
              <a:t>Constructed using a collection of objects called </a:t>
            </a:r>
            <a:r>
              <a:rPr lang="en-US" altLang="en-US" sz="2800" b="1" dirty="0"/>
              <a:t>nodes</a:t>
            </a:r>
            <a:r>
              <a:rPr lang="en-US" altLang="en-US" sz="2800" dirty="0"/>
              <a:t>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/>
              <a:t>Each node contains data and at least one reference or </a:t>
            </a:r>
            <a:r>
              <a:rPr lang="en-US" altLang="en-US" sz="2800" b="1" dirty="0"/>
              <a:t>link</a:t>
            </a:r>
            <a:r>
              <a:rPr lang="en-US" altLang="en-US" sz="2800" dirty="0"/>
              <a:t> to another node.</a:t>
            </a:r>
          </a:p>
          <a:p>
            <a:pPr marL="365953" lvl="0" indent="-342900">
              <a:spcBef>
                <a:spcPts val="867"/>
              </a:spcBef>
              <a:buFont typeface="Arial" panose="020B0604020202020204" pitchFamily="34" charset="0"/>
              <a:buChar char="•"/>
              <a:tabLst>
                <a:tab pos="269144" algn="l"/>
              </a:tabLst>
              <a:defRPr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0C3C3F3-B939-4874-9CBF-55E9EE06609A}"/>
              </a:ext>
            </a:extLst>
          </p:cNvPr>
          <p:cNvSpPr txBox="1">
            <a:spLocks/>
          </p:cNvSpPr>
          <p:nvPr/>
        </p:nvSpPr>
        <p:spPr bwMode="auto">
          <a:xfrm>
            <a:off x="3092925" y="0"/>
            <a:ext cx="6670054" cy="68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1526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3300"/>
                </a:solidFill>
                <a:latin typeface="AvantGarde" pitchFamily="34" charset="0"/>
              </a:defRPr>
            </a:lvl9pPr>
          </a:lstStyle>
          <a:p>
            <a:pPr marL="11527" lvl="0">
              <a:spcBef>
                <a:spcPts val="91"/>
              </a:spcBef>
              <a:defRPr/>
            </a:pPr>
            <a:r>
              <a:rPr lang="en-US" sz="4400" spc="-100" dirty="0"/>
              <a:t>Linked List Data Structure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vantGarde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3412-0E96-4F66-BE7B-6A1676ABD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37AFBC-55E8-41E2-B02E-9718C9AF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73" y="5204835"/>
            <a:ext cx="2698703" cy="1563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F2877-8E19-4F15-85EA-AB6BD300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51" y="5204834"/>
            <a:ext cx="3335027" cy="15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7A6880-0CB0-4AC2-A1F0-C4F4485EAF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3A5F694-1E9D-44B8-8C46-3A43C6AEAF4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68299-2E73-4439-89B9-B20210B0189D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11BA5968-283D-48EA-926B-8F93B3350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Linked List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2F5B743-CA10-4755-BAF0-C191388A6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960" y="1094088"/>
            <a:ext cx="10797711" cy="4526396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b="1" dirty="0"/>
              <a:t>Linked list</a:t>
            </a:r>
            <a:r>
              <a:rPr lang="en-US" altLang="en-US" dirty="0"/>
              <a:t> – a linked structure in which the nodes are linked together in linear order.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kern="1200" dirty="0">
                <a:solidFill>
                  <a:srgbClr val="000000"/>
                </a:solidFill>
              </a:rPr>
              <a:t>Terms: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head – first node in the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tail – last node in the list; link field has a null reference. </a:t>
            </a:r>
          </a:p>
          <a:p>
            <a:pPr marL="391729" indent="-293797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77D701A6-AA38-4951-816C-F0C2AB46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87" y="3765110"/>
            <a:ext cx="7039459" cy="14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99FDB2-68A0-41D5-B368-D8A5B8F481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96B0C1F-570E-4939-AA91-9D70913382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AEF8-2B20-4CFB-89E2-33EDADA924F2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9C9AE137-67EB-4EBD-975F-B72D90464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0405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Linked List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7A7CBE7-B265-4702-9AB3-484FDD70F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845" y="1165326"/>
            <a:ext cx="10282391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Most nodes have no name; they are referenced via the link of the preceding node.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head reference – the first node must be named or referenced by an external variable.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Provides an entry point into the linked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An empty list is indicated by a null head reference</a:t>
            </a:r>
            <a:r>
              <a:rPr lang="en-US" altLang="en-US" dirty="0"/>
              <a:t>.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95DE773-17A2-430F-BE58-C39A0210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10" y="4377078"/>
            <a:ext cx="7039459" cy="14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6B5E1A-67ED-433F-B4DA-9D4BC3A771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DF34916-2C81-43D0-94A1-D017EB6C034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2281-1CB1-435C-96A8-D4C47860CC58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BDA31157-4E0A-4004-8CA7-B1DEDE3A8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0409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Linked List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1E104D2-D18C-4009-9D4B-F6F80F05B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289" y="1023129"/>
            <a:ext cx="1077476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Linked list are built using fundamental components provided by the language: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reference variables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objects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Many different configurations are possible: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5B2D4F23-0FE1-462D-8733-205F92E63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01" y="4071308"/>
            <a:ext cx="6463399" cy="20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6B5E1A-67ED-433F-B4DA-9D4BC3A771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DF34916-2C81-43D0-94A1-D017EB6C034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2281-1CB1-435C-96A8-D4C47860CC58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BDA31157-4E0A-4004-8CA7-B1DEDE3A8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0409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Linked List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1E104D2-D18C-4009-9D4B-F6F80F05B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289" y="1023129"/>
            <a:ext cx="1077476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Items can be inserted into and deleted from the linked list  without shifting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C678F-DC00-4F81-8035-25F4B99C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7" y="2168050"/>
            <a:ext cx="7724897" cy="41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6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D3EA1C-B046-4C8F-BFCA-4F6C78DA78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646D55C-A4B3-4157-9464-63303993394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2D54-CB9A-4038-94F4-42E477522218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CDB6496D-3F13-4F86-BF24-0FEA4C55B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Singly Linked List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BE213C1-0B84-45F0-98B4-684564DB6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319" y="1300455"/>
            <a:ext cx="1019798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A linked list in which </a:t>
            </a:r>
          </a:p>
          <a:p>
            <a:pPr marL="863600" lvl="1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each node contains a single link field or </a:t>
            </a:r>
            <a:r>
              <a:rPr lang="en-US" altLang="en-US" sz="2800" dirty="0"/>
              <a:t>consists of nodes linked in a single direction.</a:t>
            </a:r>
          </a:p>
          <a:p>
            <a:pPr marL="863600" lvl="1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/>
              <a:t>access and traversals begin with the first node or  </a:t>
            </a: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allows for a complete linear order traversal from front to back.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Several common operations can be performed.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1DDB6590-4213-47AF-AB0B-BE0169C1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81" y="4572480"/>
            <a:ext cx="7039459" cy="149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C9146C9-F785-4E37-94C5-86AD505630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281B1A-C964-4BB1-9480-9F225452FF0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9175-099F-4AAD-A643-894E69B2FAF5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1EDC894-93D2-4D39-9191-C0A5F438F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2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Node Definition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1265C4B-828A-4866-8FAB-8DA7E0581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060" y="1076708"/>
            <a:ext cx="1093014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A node is the basic building block of a linked list</a:t>
            </a:r>
          </a:p>
          <a:p>
            <a:pPr marL="791779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kern="1200" dirty="0">
                <a:solidFill>
                  <a:srgbClr val="000000"/>
                </a:solidFill>
              </a:rPr>
              <a:t>It contains the data as well as a link to the next node in the list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The nodes are constructed from a simple storage class: 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4AA4940B-7D65-4331-ABC4-EFB1BB17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69" y="3732896"/>
            <a:ext cx="4126634" cy="1430071"/>
          </a:xfrm>
          <a:prstGeom prst="rect">
            <a:avLst/>
          </a:prstGeom>
          <a:solidFill>
            <a:srgbClr val="F7FFAB"/>
          </a:solidFill>
          <a:ln>
            <a:solidFill>
              <a:srgbClr val="92D050"/>
            </a:solidFill>
          </a:ln>
          <a:effectLst/>
        </p:spPr>
        <p:txBody>
          <a:bodyPr wrap="none" lIns="0" tIns="1508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class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ListNode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94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__</a:t>
            </a:r>
            <a:r>
              <a:rPr lang="en-US" altLang="en-US" dirty="0" err="1"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latin typeface="Courier New" panose="02070309020205020404" pitchFamily="49" charset="0"/>
              </a:rPr>
              <a:t>__( self, data ):</a:t>
            </a:r>
          </a:p>
          <a:p>
            <a:pPr>
              <a:lnSpc>
                <a:spcPct val="94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self.data</a:t>
            </a:r>
            <a:r>
              <a:rPr lang="en-US" altLang="en-US" dirty="0">
                <a:latin typeface="Courier New" panose="02070309020205020404" pitchFamily="49" charset="0"/>
              </a:rPr>
              <a:t> = data</a:t>
            </a:r>
          </a:p>
          <a:p>
            <a:pPr>
              <a:lnSpc>
                <a:spcPct val="94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self.next</a:t>
            </a:r>
            <a:r>
              <a:rPr lang="en-US" altLang="en-US" dirty="0">
                <a:latin typeface="Courier New" panose="02070309020205020404" pitchFamily="49" charset="0"/>
              </a:rPr>
              <a:t> = None     </a:t>
            </a:r>
          </a:p>
          <a:p>
            <a:pPr>
              <a:lnSpc>
                <a:spcPct val="94000"/>
              </a:lnSpc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638E18E-300A-4042-8BC9-DBAFF3A3E3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415" y="4712319"/>
            <a:ext cx="2981227" cy="1310727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315EB59A-0215-4A3B-BC48-C05981256C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0499" y="5537897"/>
            <a:ext cx="3660995" cy="960184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96AC3140-091B-4735-8D73-AA71AF9962B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7017" y="5162967"/>
            <a:ext cx="323118" cy="15241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1809743A-14A9-4820-A7F5-0CA3E061847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8070" y="2957258"/>
            <a:ext cx="3560401" cy="1356451"/>
          </a:xfrm>
          <a:prstGeom prst="rect">
            <a:avLst/>
          </a:prstGeom>
        </p:spPr>
      </p:pic>
      <p:sp>
        <p:nvSpPr>
          <p:cNvPr id="13" name="object 9">
            <a:extLst>
              <a:ext uri="{FF2B5EF4-FFF2-40B4-BE49-F238E27FC236}">
                <a16:creationId xmlns:a16="http://schemas.microsoft.com/office/drawing/2014/main" id="{3AC65371-D014-4639-A186-24EDE5EC1A1D}"/>
              </a:ext>
            </a:extLst>
          </p:cNvPr>
          <p:cNvSpPr/>
          <p:nvPr/>
        </p:nvSpPr>
        <p:spPr>
          <a:xfrm>
            <a:off x="4106782" y="4751459"/>
            <a:ext cx="0" cy="1755775"/>
          </a:xfrm>
          <a:custGeom>
            <a:avLst/>
            <a:gdLst/>
            <a:ahLst/>
            <a:cxnLst/>
            <a:rect l="l" t="t" r="r" b="b"/>
            <a:pathLst>
              <a:path h="1755775">
                <a:moveTo>
                  <a:pt x="0" y="175576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0">
            <a:extLst>
              <a:ext uri="{FF2B5EF4-FFF2-40B4-BE49-F238E27FC236}">
                <a16:creationId xmlns:a16="http://schemas.microsoft.com/office/drawing/2014/main" id="{EE46B875-C930-4910-97A6-D9BF0833334F}"/>
              </a:ext>
            </a:extLst>
          </p:cNvPr>
          <p:cNvGrpSpPr/>
          <p:nvPr/>
        </p:nvGrpSpPr>
        <p:grpSpPr>
          <a:xfrm>
            <a:off x="4102209" y="4751459"/>
            <a:ext cx="3700779" cy="1755775"/>
            <a:chOff x="5328410" y="4611933"/>
            <a:chExt cx="3700779" cy="175577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CC6BB7D-D604-4D95-8E3A-BD81560BA2FA}"/>
                </a:ext>
              </a:extLst>
            </p:cNvPr>
            <p:cNvSpPr/>
            <p:nvPr/>
          </p:nvSpPr>
          <p:spPr>
            <a:xfrm>
              <a:off x="9024461" y="4611933"/>
              <a:ext cx="0" cy="1755775"/>
            </a:xfrm>
            <a:custGeom>
              <a:avLst/>
              <a:gdLst/>
              <a:ahLst/>
              <a:cxnLst/>
              <a:rect l="l" t="t" r="r" b="b"/>
              <a:pathLst>
                <a:path h="1755775">
                  <a:moveTo>
                    <a:pt x="0" y="1755765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6B7880AA-AE77-4502-9667-273E196AEA3C}"/>
                </a:ext>
              </a:extLst>
            </p:cNvPr>
            <p:cNvSpPr/>
            <p:nvPr/>
          </p:nvSpPr>
          <p:spPr>
            <a:xfrm>
              <a:off x="5328410" y="4616506"/>
              <a:ext cx="3700779" cy="0"/>
            </a:xfrm>
            <a:custGeom>
              <a:avLst/>
              <a:gdLst/>
              <a:ahLst/>
              <a:cxnLst/>
              <a:rect l="l" t="t" r="r" b="b"/>
              <a:pathLst>
                <a:path w="3700779">
                  <a:moveTo>
                    <a:pt x="0" y="0"/>
                  </a:moveTo>
                  <a:lnTo>
                    <a:pt x="3700623" y="0"/>
                  </a:lnTo>
                </a:path>
              </a:pathLst>
            </a:custGeom>
            <a:ln w="9144">
              <a:solidFill>
                <a:srgbClr val="00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80B138E9-9C87-4751-B78A-E70F16543AD6}"/>
                </a:ext>
              </a:extLst>
            </p:cNvPr>
            <p:cNvSpPr/>
            <p:nvPr/>
          </p:nvSpPr>
          <p:spPr>
            <a:xfrm>
              <a:off x="7989567" y="6363127"/>
              <a:ext cx="1039494" cy="0"/>
            </a:xfrm>
            <a:custGeom>
              <a:avLst/>
              <a:gdLst/>
              <a:ahLst/>
              <a:cxnLst/>
              <a:rect l="l" t="t" r="r" b="b"/>
              <a:pathLst>
                <a:path w="1039495">
                  <a:moveTo>
                    <a:pt x="0" y="0"/>
                  </a:moveTo>
                  <a:lnTo>
                    <a:pt x="1039466" y="0"/>
                  </a:lnTo>
                </a:path>
              </a:pathLst>
            </a:custGeom>
            <a:ln w="9144">
              <a:solidFill>
                <a:srgbClr val="000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99566EA9-24B7-4AFF-8521-7354B8B8D185}"/>
                </a:ext>
              </a:extLst>
            </p:cNvPr>
            <p:cNvSpPr/>
            <p:nvPr/>
          </p:nvSpPr>
          <p:spPr>
            <a:xfrm>
              <a:off x="6564492" y="4834453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107601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BB507A1D-3980-4FF4-B423-F2E91E95D315}"/>
                </a:ext>
              </a:extLst>
            </p:cNvPr>
            <p:cNvSpPr/>
            <p:nvPr/>
          </p:nvSpPr>
          <p:spPr>
            <a:xfrm>
              <a:off x="7616151" y="4834453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107601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46E037DD-612C-4CE7-BAB5-DF7338039A74}"/>
                </a:ext>
              </a:extLst>
            </p:cNvPr>
            <p:cNvSpPr/>
            <p:nvPr/>
          </p:nvSpPr>
          <p:spPr>
            <a:xfrm>
              <a:off x="6559919" y="4839025"/>
              <a:ext cx="1061085" cy="0"/>
            </a:xfrm>
            <a:custGeom>
              <a:avLst/>
              <a:gdLst/>
              <a:ahLst/>
              <a:cxnLst/>
              <a:rect l="l" t="t" r="r" b="b"/>
              <a:pathLst>
                <a:path w="1061084">
                  <a:moveTo>
                    <a:pt x="0" y="0"/>
                  </a:moveTo>
                  <a:lnTo>
                    <a:pt x="1060804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791CE2C4-30C8-4256-A6D1-2EA8A880626F}"/>
                </a:ext>
              </a:extLst>
            </p:cNvPr>
            <p:cNvSpPr/>
            <p:nvPr/>
          </p:nvSpPr>
          <p:spPr>
            <a:xfrm>
              <a:off x="6559919" y="5905896"/>
              <a:ext cx="1061085" cy="0"/>
            </a:xfrm>
            <a:custGeom>
              <a:avLst/>
              <a:gdLst/>
              <a:ahLst/>
              <a:cxnLst/>
              <a:rect l="l" t="t" r="r" b="b"/>
              <a:pathLst>
                <a:path w="1061084">
                  <a:moveTo>
                    <a:pt x="0" y="0"/>
                  </a:moveTo>
                  <a:lnTo>
                    <a:pt x="1060804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0932571A-3922-4EB0-9ABB-2D052A73106D}"/>
                </a:ext>
              </a:extLst>
            </p:cNvPr>
            <p:cNvSpPr/>
            <p:nvPr/>
          </p:nvSpPr>
          <p:spPr>
            <a:xfrm>
              <a:off x="7981946" y="4645464"/>
              <a:ext cx="0" cy="634365"/>
            </a:xfrm>
            <a:custGeom>
              <a:avLst/>
              <a:gdLst/>
              <a:ahLst/>
              <a:cxnLst/>
              <a:rect l="l" t="t" r="r" b="b"/>
              <a:pathLst>
                <a:path h="634364">
                  <a:moveTo>
                    <a:pt x="0" y="6340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2FC8B598-FF39-4783-9E66-4919FA08E849}"/>
                </a:ext>
              </a:extLst>
            </p:cNvPr>
            <p:cNvSpPr/>
            <p:nvPr/>
          </p:nvSpPr>
          <p:spPr>
            <a:xfrm>
              <a:off x="9000075" y="4645464"/>
              <a:ext cx="0" cy="634365"/>
            </a:xfrm>
            <a:custGeom>
              <a:avLst/>
              <a:gdLst/>
              <a:ahLst/>
              <a:cxnLst/>
              <a:rect l="l" t="t" r="r" b="b"/>
              <a:pathLst>
                <a:path h="634364">
                  <a:moveTo>
                    <a:pt x="0" y="6340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F6B6496E-83F3-4777-AE38-989EA6058E05}"/>
                </a:ext>
              </a:extLst>
            </p:cNvPr>
            <p:cNvSpPr/>
            <p:nvPr/>
          </p:nvSpPr>
          <p:spPr>
            <a:xfrm>
              <a:off x="7977374" y="4650036"/>
              <a:ext cx="1027430" cy="0"/>
            </a:xfrm>
            <a:custGeom>
              <a:avLst/>
              <a:gdLst/>
              <a:ahLst/>
              <a:cxnLst/>
              <a:rect l="l" t="t" r="r" b="b"/>
              <a:pathLst>
                <a:path w="1027429">
                  <a:moveTo>
                    <a:pt x="0" y="0"/>
                  </a:moveTo>
                  <a:lnTo>
                    <a:pt x="1027273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1185071C-5FCB-4988-B826-6244691E52B7}"/>
                </a:ext>
              </a:extLst>
            </p:cNvPr>
            <p:cNvSpPr/>
            <p:nvPr/>
          </p:nvSpPr>
          <p:spPr>
            <a:xfrm>
              <a:off x="7977374" y="5274918"/>
              <a:ext cx="1027430" cy="0"/>
            </a:xfrm>
            <a:custGeom>
              <a:avLst/>
              <a:gdLst/>
              <a:ahLst/>
              <a:cxnLst/>
              <a:rect l="l" t="t" r="r" b="b"/>
              <a:pathLst>
                <a:path w="1027429">
                  <a:moveTo>
                    <a:pt x="0" y="0"/>
                  </a:moveTo>
                  <a:lnTo>
                    <a:pt x="1027273" y="0"/>
                  </a:lnTo>
                </a:path>
              </a:pathLst>
            </a:custGeom>
            <a:ln w="9144">
              <a:solidFill>
                <a:srgbClr val="0808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3">
            <a:extLst>
              <a:ext uri="{FF2B5EF4-FFF2-40B4-BE49-F238E27FC236}">
                <a16:creationId xmlns:a16="http://schemas.microsoft.com/office/drawing/2014/main" id="{174E5A13-E995-4630-BE94-AA5D89EFC17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7572" y="5068473"/>
            <a:ext cx="207283" cy="112783"/>
          </a:xfrm>
          <a:prstGeom prst="rect">
            <a:avLst/>
          </a:prstGeom>
        </p:spPr>
      </p:pic>
      <p:pic>
        <p:nvPicPr>
          <p:cNvPr id="28" name="object 24">
            <a:extLst>
              <a:ext uri="{FF2B5EF4-FFF2-40B4-BE49-F238E27FC236}">
                <a16:creationId xmlns:a16="http://schemas.microsoft.com/office/drawing/2014/main" id="{2A378FA8-3976-4055-9D07-BF9911A447E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486" y="3326090"/>
            <a:ext cx="115835" cy="274338"/>
          </a:xfrm>
          <a:prstGeom prst="rect">
            <a:avLst/>
          </a:prstGeom>
        </p:spPr>
      </p:pic>
      <p:pic>
        <p:nvPicPr>
          <p:cNvPr id="29" name="object 25">
            <a:extLst>
              <a:ext uri="{FF2B5EF4-FFF2-40B4-BE49-F238E27FC236}">
                <a16:creationId xmlns:a16="http://schemas.microsoft.com/office/drawing/2014/main" id="{43FB9D68-E383-4BDE-869C-EA32E86D92C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5760" y="5678114"/>
            <a:ext cx="396277" cy="164603"/>
          </a:xfrm>
          <a:prstGeom prst="rect">
            <a:avLst/>
          </a:prstGeom>
        </p:spPr>
      </p:pic>
      <p:sp>
        <p:nvSpPr>
          <p:cNvPr id="30" name="object 29">
            <a:extLst>
              <a:ext uri="{FF2B5EF4-FFF2-40B4-BE49-F238E27FC236}">
                <a16:creationId xmlns:a16="http://schemas.microsoft.com/office/drawing/2014/main" id="{FBDECD14-2B56-48C0-8124-6D0D7F1DC341}"/>
              </a:ext>
            </a:extLst>
          </p:cNvPr>
          <p:cNvSpPr txBox="1"/>
          <p:nvPr/>
        </p:nvSpPr>
        <p:spPr>
          <a:xfrm>
            <a:off x="918488" y="3231089"/>
            <a:ext cx="403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solidFill>
                  <a:srgbClr val="343434"/>
                </a:solidFill>
                <a:latin typeface="Consolas"/>
                <a:cs typeface="Consolas"/>
              </a:rPr>
              <a:t>temp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08C628A7-17EC-4AB1-A57D-B789002D7681}"/>
              </a:ext>
            </a:extLst>
          </p:cNvPr>
          <p:cNvSpPr txBox="1"/>
          <p:nvPr/>
        </p:nvSpPr>
        <p:spPr>
          <a:xfrm>
            <a:off x="1120982" y="5074193"/>
            <a:ext cx="1831339" cy="6280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080">
              <a:lnSpc>
                <a:spcPct val="102600"/>
              </a:lnSpc>
              <a:spcBef>
                <a:spcPts val="40"/>
              </a:spcBef>
            </a:pPr>
            <a:r>
              <a:rPr sz="1950" spc="-90" dirty="0">
                <a:latin typeface="Trebuchet MS"/>
                <a:cs typeface="Trebuchet MS"/>
              </a:rPr>
              <a:t>p </a:t>
            </a:r>
            <a:r>
              <a:rPr sz="1950" spc="-85" dirty="0">
                <a:latin typeface="Trebuchet MS"/>
                <a:cs typeface="Trebuchet MS"/>
              </a:rPr>
              <a:t>= </a:t>
            </a:r>
            <a:r>
              <a:rPr sz="1950" spc="-25" dirty="0">
                <a:latin typeface="Trebuchet MS"/>
                <a:cs typeface="Trebuchet MS"/>
              </a:rPr>
              <a:t>Node(93)  </a:t>
            </a:r>
            <a:r>
              <a:rPr sz="1950" spc="-110" dirty="0">
                <a:latin typeface="Trebuchet MS"/>
                <a:cs typeface="Trebuchet MS"/>
              </a:rPr>
              <a:t>temp </a:t>
            </a:r>
            <a:r>
              <a:rPr sz="1950" spc="-95" dirty="0">
                <a:latin typeface="Trebuchet MS"/>
                <a:cs typeface="Trebuchet MS"/>
              </a:rPr>
              <a:t>=</a:t>
            </a:r>
            <a:r>
              <a:rPr sz="1950" spc="254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Node(93)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2C59E423-4109-424C-BACB-14C316C5FB0A}"/>
              </a:ext>
            </a:extLst>
          </p:cNvPr>
          <p:cNvSpPr txBox="1"/>
          <p:nvPr/>
        </p:nvSpPr>
        <p:spPr>
          <a:xfrm>
            <a:off x="2740653" y="3267413"/>
            <a:ext cx="823594" cy="43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30" dirty="0">
                <a:solidFill>
                  <a:srgbClr val="0E0E0E"/>
                </a:solidFill>
                <a:latin typeface="Consolas"/>
                <a:cs typeface="Consolas"/>
              </a:rPr>
              <a:t>data</a:t>
            </a:r>
            <a:r>
              <a:rPr sz="1250" spc="195" dirty="0">
                <a:solidFill>
                  <a:srgbClr val="0E0E0E"/>
                </a:solidFill>
                <a:latin typeface="Consolas"/>
                <a:cs typeface="Consolas"/>
              </a:rPr>
              <a:t> </a:t>
            </a:r>
            <a:r>
              <a:rPr sz="1250" spc="75" dirty="0">
                <a:latin typeface="Consolas"/>
                <a:cs typeface="Consolas"/>
              </a:rPr>
              <a:t>next</a:t>
            </a:r>
            <a:endParaRPr sz="1250" dirty="0">
              <a:latin typeface="Consolas"/>
              <a:cs typeface="Consolas"/>
            </a:endParaRPr>
          </a:p>
          <a:p>
            <a:pPr marL="79375">
              <a:lnSpc>
                <a:spcPct val="100000"/>
              </a:lnSpc>
              <a:spcBef>
                <a:spcPts val="75"/>
              </a:spcBef>
            </a:pPr>
            <a:r>
              <a:rPr sz="1400" spc="-145" dirty="0">
                <a:solidFill>
                  <a:srgbClr val="2D2D2D"/>
                </a:solidFill>
                <a:latin typeface="Consolas"/>
                <a:cs typeface="Consolas"/>
              </a:rPr>
              <a:t>93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5A19089-04BA-4852-A189-479299094FBF}"/>
              </a:ext>
            </a:extLst>
          </p:cNvPr>
          <p:cNvSpPr txBox="1"/>
          <p:nvPr/>
        </p:nvSpPr>
        <p:spPr>
          <a:xfrm>
            <a:off x="4222053" y="4868054"/>
            <a:ext cx="110426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185" dirty="0">
                <a:solidFill>
                  <a:srgbClr val="0000FF"/>
                </a:solidFill>
                <a:latin typeface="Trebuchet MS"/>
                <a:cs typeface="Trebuchet MS"/>
              </a:rPr>
              <a:t>a_node—+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D6F0235-157D-475C-9542-2F826580FC36}"/>
              </a:ext>
            </a:extLst>
          </p:cNvPr>
          <p:cNvSpPr txBox="1"/>
          <p:nvPr/>
        </p:nvSpPr>
        <p:spPr>
          <a:xfrm>
            <a:off x="5462865" y="5114705"/>
            <a:ext cx="4368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D3A0A-A0AD-4CFD-AAE1-8637FA9F0367}"/>
              </a:ext>
            </a:extLst>
          </p:cNvPr>
          <p:cNvGrpSpPr/>
          <p:nvPr/>
        </p:nvGrpSpPr>
        <p:grpSpPr>
          <a:xfrm>
            <a:off x="5142374" y="3090950"/>
            <a:ext cx="2455521" cy="1005908"/>
            <a:chOff x="5689559" y="3091379"/>
            <a:chExt cx="2455521" cy="1005908"/>
          </a:xfrm>
        </p:grpSpPr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CC9EFE3D-4C1E-49BD-BEA1-E0B76B4D122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6450" y="3694924"/>
              <a:ext cx="2414245" cy="402363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FE98AA58-45EC-402F-9B22-22764D9D500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8562" y="3091379"/>
              <a:ext cx="1926518" cy="371881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BDDD7E84-6E45-40BD-BC8F-461873E1FE4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31429" y="3222452"/>
              <a:ext cx="155462" cy="256049"/>
            </a:xfrm>
            <a:prstGeom prst="rect">
              <a:avLst/>
            </a:prstGeom>
          </p:spPr>
        </p:pic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26A921C-5690-4FA3-BDFA-3FFEA5BAB8C2}"/>
                </a:ext>
              </a:extLst>
            </p:cNvPr>
            <p:cNvSpPr txBox="1"/>
            <p:nvPr/>
          </p:nvSpPr>
          <p:spPr>
            <a:xfrm>
              <a:off x="5689559" y="3726422"/>
              <a:ext cx="473709" cy="254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25" dirty="0">
                  <a:solidFill>
                    <a:srgbClr val="1C1C1C"/>
                  </a:solidFill>
                  <a:latin typeface="Courier New"/>
                  <a:cs typeface="Courier New"/>
                </a:rPr>
                <a:t>Temp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D2943E17-5FD3-4BE4-BB67-92C343957B16}"/>
                </a:ext>
              </a:extLst>
            </p:cNvPr>
            <p:cNvSpPr txBox="1"/>
            <p:nvPr/>
          </p:nvSpPr>
          <p:spPr>
            <a:xfrm>
              <a:off x="6909239" y="3110177"/>
              <a:ext cx="21971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20" dirty="0">
                  <a:solidFill>
                    <a:srgbClr val="707070"/>
                  </a:solidFill>
                  <a:latin typeface="Consolas"/>
                  <a:cs typeface="Consolas"/>
                </a:rPr>
                <a:t>93</a:t>
              </a:r>
              <a:endParaRPr sz="1600">
                <a:latin typeface="Consolas"/>
                <a:cs typeface="Consolas"/>
              </a:endParaRPr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EA014FC0-6735-4F24-9414-2A167BA44491}"/>
                </a:ext>
              </a:extLst>
            </p:cNvPr>
            <p:cNvSpPr txBox="1"/>
            <p:nvPr/>
          </p:nvSpPr>
          <p:spPr>
            <a:xfrm>
              <a:off x="6881806" y="3713722"/>
              <a:ext cx="21971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20" dirty="0">
                  <a:latin typeface="Consolas"/>
                  <a:cs typeface="Consolas"/>
                </a:rPr>
                <a:t>93</a:t>
              </a:r>
              <a:endParaRPr sz="1600">
                <a:latin typeface="Consolas"/>
                <a:cs typeface="Consolas"/>
              </a:endParaRPr>
            </a:p>
          </p:txBody>
        </p:sp>
      </p:grpSp>
      <p:sp>
        <p:nvSpPr>
          <p:cNvPr id="38" name="object 37">
            <a:extLst>
              <a:ext uri="{FF2B5EF4-FFF2-40B4-BE49-F238E27FC236}">
                <a16:creationId xmlns:a16="http://schemas.microsoft.com/office/drawing/2014/main" id="{07669B09-242D-4BA4-BCDC-1D2424BECE0D}"/>
              </a:ext>
            </a:extLst>
          </p:cNvPr>
          <p:cNvSpPr txBox="1"/>
          <p:nvPr/>
        </p:nvSpPr>
        <p:spPr>
          <a:xfrm>
            <a:off x="6896781" y="5690815"/>
            <a:ext cx="73152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67005" marR="5080" indent="-154940">
              <a:lnSpc>
                <a:spcPct val="103800"/>
              </a:lnSpc>
              <a:spcBef>
                <a:spcPts val="25"/>
              </a:spcBef>
            </a:pPr>
            <a:r>
              <a:rPr sz="1600" spc="-20" dirty="0">
                <a:solidFill>
                  <a:srgbClr val="0000FF"/>
                </a:solidFill>
                <a:latin typeface="Trebuchet MS"/>
                <a:cs typeface="Trebuchet MS"/>
              </a:rPr>
              <a:t>Another  </a:t>
            </a:r>
            <a:r>
              <a:rPr sz="1600" spc="-85" dirty="0">
                <a:solidFill>
                  <a:srgbClr val="0000FF"/>
                </a:solidFill>
                <a:latin typeface="Trebuchet MS"/>
                <a:cs typeface="Trebuchet MS"/>
              </a:rPr>
              <a:t>node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C9146C9-F785-4E37-94C5-86AD505630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281B1A-C964-4BB1-9480-9F225452FF0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9175-099F-4AAD-A643-894E69B2FAF5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12510" y="6786072"/>
            <a:ext cx="3226338" cy="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1EDC894-93D2-4D39-9191-C0A5F438F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2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Node Class</a:t>
            </a:r>
          </a:p>
        </p:txBody>
      </p:sp>
      <p:pic>
        <p:nvPicPr>
          <p:cNvPr id="41" name="object 2">
            <a:extLst>
              <a:ext uri="{FF2B5EF4-FFF2-40B4-BE49-F238E27FC236}">
                <a16:creationId xmlns:a16="http://schemas.microsoft.com/office/drawing/2014/main" id="{76F11FC5-191E-47DC-B57F-180797B3AAF8}"/>
              </a:ext>
            </a:extLst>
          </p:cNvPr>
          <p:cNvPicPr/>
          <p:nvPr/>
        </p:nvPicPr>
        <p:blipFill rotWithShape="1">
          <a:blip r:embed="rId3" cstate="print"/>
          <a:srcRect l="54632"/>
          <a:stretch/>
        </p:blipFill>
        <p:spPr>
          <a:xfrm>
            <a:off x="6423756" y="1144921"/>
            <a:ext cx="3798277" cy="4884470"/>
          </a:xfrm>
          <a:prstGeom prst="rect">
            <a:avLst/>
          </a:prstGeom>
        </p:spPr>
      </p:pic>
      <p:pic>
        <p:nvPicPr>
          <p:cNvPr id="42" name="object 4">
            <a:extLst>
              <a:ext uri="{FF2B5EF4-FFF2-40B4-BE49-F238E27FC236}">
                <a16:creationId xmlns:a16="http://schemas.microsoft.com/office/drawing/2014/main" id="{3CD6474D-8C5A-4D22-8157-3B2A8276B3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6454" y="4206095"/>
            <a:ext cx="406441" cy="171214"/>
          </a:xfrm>
          <a:prstGeom prst="rect">
            <a:avLst/>
          </a:prstGeom>
          <a:solidFill>
            <a:srgbClr val="DDE9EC"/>
          </a:solidFill>
        </p:spPr>
      </p:pic>
      <p:pic>
        <p:nvPicPr>
          <p:cNvPr id="43" name="object 5">
            <a:extLst>
              <a:ext uri="{FF2B5EF4-FFF2-40B4-BE49-F238E27FC236}">
                <a16:creationId xmlns:a16="http://schemas.microsoft.com/office/drawing/2014/main" id="{37A8C598-557A-4D76-AD8D-E326DECF933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2612" y="4755649"/>
            <a:ext cx="400283" cy="171214"/>
          </a:xfrm>
          <a:prstGeom prst="rect">
            <a:avLst/>
          </a:prstGeom>
        </p:spPr>
      </p:pic>
      <p:sp>
        <p:nvSpPr>
          <p:cNvPr id="45" name="object 9">
            <a:extLst>
              <a:ext uri="{FF2B5EF4-FFF2-40B4-BE49-F238E27FC236}">
                <a16:creationId xmlns:a16="http://schemas.microsoft.com/office/drawing/2014/main" id="{AC73362F-5BD8-4636-982C-4CA67D00FE66}"/>
              </a:ext>
            </a:extLst>
          </p:cNvPr>
          <p:cNvSpPr txBox="1"/>
          <p:nvPr/>
        </p:nvSpPr>
        <p:spPr>
          <a:xfrm>
            <a:off x="1700833" y="1269113"/>
            <a:ext cx="3673932" cy="4760278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class Node: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def __</a:t>
            </a:r>
            <a:r>
              <a:rPr lang="en-US" sz="1850" spc="-85" dirty="0" err="1">
                <a:latin typeface="Trebuchet MS"/>
                <a:cs typeface="Trebuchet MS"/>
              </a:rPr>
              <a:t>init</a:t>
            </a:r>
            <a:r>
              <a:rPr lang="en-US" sz="1850" spc="-85" dirty="0">
                <a:latin typeface="Trebuchet MS"/>
                <a:cs typeface="Trebuchet MS"/>
              </a:rPr>
              <a:t>__(self, </a:t>
            </a:r>
            <a:r>
              <a:rPr lang="en-US" sz="1850" spc="-85" dirty="0" err="1">
                <a:latin typeface="Trebuchet MS"/>
                <a:cs typeface="Trebuchet MS"/>
              </a:rPr>
              <a:t>init_data</a:t>
            </a:r>
            <a:r>
              <a:rPr lang="en-US" sz="1850" spc="-85" dirty="0">
                <a:latin typeface="Trebuchet MS"/>
                <a:cs typeface="Trebuchet MS"/>
              </a:rPr>
              <a:t>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  </a:t>
            </a:r>
            <a:r>
              <a:rPr lang="en-US" sz="1850" spc="-85" dirty="0" err="1">
                <a:latin typeface="Trebuchet MS"/>
                <a:cs typeface="Trebuchet MS"/>
              </a:rPr>
              <a:t>self.data</a:t>
            </a:r>
            <a:r>
              <a:rPr lang="en-US" sz="1850" spc="-85" dirty="0">
                <a:latin typeface="Trebuchet MS"/>
                <a:cs typeface="Trebuchet MS"/>
              </a:rPr>
              <a:t> = </a:t>
            </a:r>
            <a:r>
              <a:rPr lang="en-US" sz="1850" spc="-85" dirty="0" err="1">
                <a:latin typeface="Trebuchet MS"/>
                <a:cs typeface="Trebuchet MS"/>
              </a:rPr>
              <a:t>init_data</a:t>
            </a: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  </a:t>
            </a:r>
            <a:r>
              <a:rPr lang="en-US" sz="1850" spc="-85" dirty="0" err="1">
                <a:latin typeface="Trebuchet MS"/>
                <a:cs typeface="Trebuchet MS"/>
              </a:rPr>
              <a:t>self.next</a:t>
            </a:r>
            <a:r>
              <a:rPr lang="en-US" sz="1850" spc="-85" dirty="0">
                <a:latin typeface="Trebuchet MS"/>
                <a:cs typeface="Trebuchet MS"/>
              </a:rPr>
              <a:t> = None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def </a:t>
            </a:r>
            <a:r>
              <a:rPr lang="en-US" sz="1850" spc="-85" dirty="0" err="1">
                <a:latin typeface="Trebuchet MS"/>
                <a:cs typeface="Trebuchet MS"/>
              </a:rPr>
              <a:t>get_data</a:t>
            </a:r>
            <a:r>
              <a:rPr lang="en-US" sz="1850" spc="-85" dirty="0">
                <a:latin typeface="Trebuchet MS"/>
                <a:cs typeface="Trebuchet MS"/>
              </a:rPr>
              <a:t>(self):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  return </a:t>
            </a:r>
            <a:r>
              <a:rPr lang="en-US" sz="1850" spc="-85" dirty="0" err="1">
                <a:latin typeface="Trebuchet MS"/>
                <a:cs typeface="Trebuchet MS"/>
              </a:rPr>
              <a:t>self.data</a:t>
            </a: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def </a:t>
            </a:r>
            <a:r>
              <a:rPr lang="en-US" sz="1850" spc="-85" dirty="0" err="1">
                <a:latin typeface="Trebuchet MS"/>
                <a:cs typeface="Trebuchet MS"/>
              </a:rPr>
              <a:t>get_next</a:t>
            </a:r>
            <a:r>
              <a:rPr lang="en-US" sz="1850" spc="-85" dirty="0">
                <a:latin typeface="Trebuchet MS"/>
                <a:cs typeface="Trebuchet MS"/>
              </a:rPr>
              <a:t>(self):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  return </a:t>
            </a:r>
            <a:r>
              <a:rPr lang="en-US" sz="1850" spc="-85" dirty="0" err="1">
                <a:latin typeface="Trebuchet MS"/>
                <a:cs typeface="Trebuchet MS"/>
              </a:rPr>
              <a:t>self.next</a:t>
            </a: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def </a:t>
            </a:r>
            <a:r>
              <a:rPr lang="en-US" sz="1850" spc="-85" dirty="0" err="1">
                <a:latin typeface="Trebuchet MS"/>
                <a:cs typeface="Trebuchet MS"/>
              </a:rPr>
              <a:t>set_data</a:t>
            </a:r>
            <a:r>
              <a:rPr lang="en-US" sz="1850" spc="-85" dirty="0">
                <a:latin typeface="Trebuchet MS"/>
                <a:cs typeface="Trebuchet MS"/>
              </a:rPr>
              <a:t>(self, </a:t>
            </a:r>
            <a:r>
              <a:rPr lang="en-US" sz="1850" spc="-85" dirty="0" err="1">
                <a:latin typeface="Trebuchet MS"/>
                <a:cs typeface="Trebuchet MS"/>
              </a:rPr>
              <a:t>new_data</a:t>
            </a:r>
            <a:r>
              <a:rPr lang="en-US" sz="1850" spc="-85" dirty="0">
                <a:latin typeface="Trebuchet MS"/>
                <a:cs typeface="Trebuchet MS"/>
              </a:rPr>
              <a:t>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  </a:t>
            </a:r>
            <a:r>
              <a:rPr lang="en-US" sz="1850" spc="-85" dirty="0" err="1">
                <a:latin typeface="Trebuchet MS"/>
                <a:cs typeface="Trebuchet MS"/>
              </a:rPr>
              <a:t>self.data</a:t>
            </a:r>
            <a:r>
              <a:rPr lang="en-US" sz="1850" spc="-85" dirty="0">
                <a:latin typeface="Trebuchet MS"/>
                <a:cs typeface="Trebuchet MS"/>
              </a:rPr>
              <a:t> = </a:t>
            </a:r>
            <a:r>
              <a:rPr lang="en-US" sz="1850" spc="-85" dirty="0" err="1">
                <a:latin typeface="Trebuchet MS"/>
                <a:cs typeface="Trebuchet MS"/>
              </a:rPr>
              <a:t>new_data</a:t>
            </a: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50" spc="-8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def </a:t>
            </a:r>
            <a:r>
              <a:rPr lang="en-US" sz="1850" spc="-85" dirty="0" err="1">
                <a:latin typeface="Trebuchet MS"/>
                <a:cs typeface="Trebuchet MS"/>
              </a:rPr>
              <a:t>set_next</a:t>
            </a:r>
            <a:r>
              <a:rPr lang="en-US" sz="1850" spc="-85" dirty="0">
                <a:latin typeface="Trebuchet MS"/>
                <a:cs typeface="Trebuchet MS"/>
              </a:rPr>
              <a:t>(self, </a:t>
            </a:r>
            <a:r>
              <a:rPr lang="en-US" sz="1850" spc="-85" dirty="0" err="1">
                <a:latin typeface="Trebuchet MS"/>
                <a:cs typeface="Trebuchet MS"/>
              </a:rPr>
              <a:t>new_next</a:t>
            </a:r>
            <a:r>
              <a:rPr lang="en-US" sz="1850" spc="-85" dirty="0">
                <a:latin typeface="Trebuchet MS"/>
                <a:cs typeface="Trebuchet MS"/>
              </a:rPr>
              <a:t>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50" spc="-85" dirty="0">
                <a:latin typeface="Trebuchet MS"/>
                <a:cs typeface="Trebuchet MS"/>
              </a:rPr>
              <a:t>    </a:t>
            </a:r>
            <a:r>
              <a:rPr lang="en-US" sz="1850" spc="-85" dirty="0" err="1">
                <a:latin typeface="Trebuchet MS"/>
                <a:cs typeface="Trebuchet MS"/>
              </a:rPr>
              <a:t>self.next</a:t>
            </a:r>
            <a:r>
              <a:rPr lang="en-US" sz="1850" spc="-85" dirty="0">
                <a:latin typeface="Trebuchet MS"/>
                <a:cs typeface="Trebuchet MS"/>
              </a:rPr>
              <a:t> = </a:t>
            </a:r>
            <a:r>
              <a:rPr lang="en-US" sz="1850" spc="-85" dirty="0" err="1">
                <a:latin typeface="Trebuchet MS"/>
                <a:cs typeface="Trebuchet MS"/>
              </a:rPr>
              <a:t>new_next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46" name="object 10">
            <a:extLst>
              <a:ext uri="{FF2B5EF4-FFF2-40B4-BE49-F238E27FC236}">
                <a16:creationId xmlns:a16="http://schemas.microsoft.com/office/drawing/2014/main" id="{D1D129F0-BEDA-46C1-B947-9B408011C864}"/>
              </a:ext>
            </a:extLst>
          </p:cNvPr>
          <p:cNvSpPr txBox="1"/>
          <p:nvPr/>
        </p:nvSpPr>
        <p:spPr>
          <a:xfrm>
            <a:off x="6669040" y="3922512"/>
            <a:ext cx="1116069" cy="243656"/>
          </a:xfrm>
          <a:prstGeom prst="rect">
            <a:avLst/>
          </a:prstGeom>
          <a:solidFill>
            <a:srgbClr val="DDE9EC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500" spc="-25" dirty="0">
                <a:solidFill>
                  <a:srgbClr val="0000FF"/>
                </a:solidFill>
                <a:latin typeface="Trebuchet MS"/>
                <a:cs typeface="Trebuchet MS"/>
              </a:rPr>
              <a:t>node</a:t>
            </a:r>
            <a:r>
              <a:rPr sz="1500" spc="-2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500" spc="-200" dirty="0">
                <a:solidFill>
                  <a:srgbClr val="002B97"/>
                </a:solidFill>
                <a:latin typeface="Trebuchet MS"/>
                <a:cs typeface="Trebuchet MS"/>
              </a:rPr>
              <a:t>—•-•-&gt;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6FDEE816-77B9-493E-A5E9-A870563AF745}"/>
              </a:ext>
            </a:extLst>
          </p:cNvPr>
          <p:cNvSpPr txBox="1"/>
          <p:nvPr/>
        </p:nvSpPr>
        <p:spPr>
          <a:xfrm>
            <a:off x="9371886" y="4755649"/>
            <a:ext cx="737632" cy="505075"/>
          </a:xfrm>
          <a:prstGeom prst="rect">
            <a:avLst/>
          </a:prstGeom>
          <a:solidFill>
            <a:srgbClr val="DDE9EC"/>
          </a:solidFill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07100"/>
              </a:lnSpc>
              <a:spcBef>
                <a:spcPts val="100"/>
              </a:spcBef>
            </a:pPr>
            <a:r>
              <a:rPr sz="1550" dirty="0">
                <a:solidFill>
                  <a:srgbClr val="0000FF"/>
                </a:solidFill>
                <a:latin typeface="Trebuchet MS"/>
                <a:cs typeface="Trebuchet MS"/>
              </a:rPr>
              <a:t>Another  </a:t>
            </a:r>
            <a:r>
              <a:rPr sz="1550" spc="-60" dirty="0">
                <a:solidFill>
                  <a:srgbClr val="0000FF"/>
                </a:solidFill>
                <a:latin typeface="Trebuchet MS"/>
                <a:cs typeface="Trebuchet MS"/>
              </a:rPr>
              <a:t>node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B6EA3-BA37-44ED-BF48-ACD72085E897}"/>
              </a:ext>
            </a:extLst>
          </p:cNvPr>
          <p:cNvSpPr/>
          <p:nvPr/>
        </p:nvSpPr>
        <p:spPr bwMode="auto">
          <a:xfrm>
            <a:off x="6111005" y="1045341"/>
            <a:ext cx="1116069" cy="10311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75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4000" spc="-85" dirty="0"/>
              <a:t>Few Software design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756135"/>
            <a:ext cx="11336190" cy="2672866"/>
          </a:xfrm>
        </p:spPr>
        <p:txBody>
          <a:bodyPr>
            <a:normAutofit fontScale="92500" lnSpcReduction="20000"/>
          </a:bodyPr>
          <a:lstStyle/>
          <a:p>
            <a:pPr marL="393700" marR="5080" indent="-393700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3000" b="1" dirty="0"/>
              <a:t>Modularity </a:t>
            </a:r>
            <a:r>
              <a:rPr lang="en-US" sz="3000" dirty="0"/>
              <a:t>(divide a program into manageable parts)  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Keeps the complexity of a large program manageable  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Isolates errors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Eliminates redundancies 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Encourages reuse (write libraries)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A modular program is easier to write / Easier to read / Easier to modify</a:t>
            </a:r>
          </a:p>
          <a:p>
            <a:pPr marL="613410" marR="5080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ABD17-A8AD-4EA0-A4EA-2008B2EF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679" y="3429000"/>
            <a:ext cx="3958032" cy="2428719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5416F30F-AB3A-42BB-B4F9-121B4C284E38}"/>
              </a:ext>
            </a:extLst>
          </p:cNvPr>
          <p:cNvSpPr txBox="1"/>
          <p:nvPr/>
        </p:nvSpPr>
        <p:spPr>
          <a:xfrm>
            <a:off x="8724276" y="6011945"/>
            <a:ext cx="346772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latin typeface="Arial"/>
                <a:cs typeface="Arial"/>
              </a:rPr>
              <a:t>Isolated tasks: </a:t>
            </a:r>
            <a:r>
              <a:rPr sz="1900" spc="-85" dirty="0">
                <a:latin typeface="Arial"/>
                <a:cs typeface="Arial"/>
              </a:rPr>
              <a:t>the </a:t>
            </a:r>
            <a:r>
              <a:rPr sz="1900" spc="-70" dirty="0">
                <a:latin typeface="Arial"/>
                <a:cs typeface="Arial"/>
              </a:rPr>
              <a:t>implementation of </a:t>
            </a:r>
            <a:r>
              <a:rPr sz="1900" spc="-85" dirty="0">
                <a:latin typeface="Arial"/>
                <a:cs typeface="Arial"/>
              </a:rPr>
              <a:t>task </a:t>
            </a:r>
            <a:r>
              <a:rPr sz="1900" i="1" spc="-105" dirty="0">
                <a:latin typeface="Arial"/>
                <a:cs typeface="Arial"/>
              </a:rPr>
              <a:t>T </a:t>
            </a:r>
            <a:r>
              <a:rPr sz="1900" spc="-100" dirty="0">
                <a:latin typeface="Arial"/>
                <a:cs typeface="Arial"/>
              </a:rPr>
              <a:t>does </a:t>
            </a:r>
            <a:r>
              <a:rPr sz="1900" spc="-95" dirty="0">
                <a:latin typeface="Arial"/>
                <a:cs typeface="Arial"/>
              </a:rPr>
              <a:t>not </a:t>
            </a:r>
            <a:r>
              <a:rPr sz="1900" spc="-85" dirty="0">
                <a:latin typeface="Arial"/>
                <a:cs typeface="Arial"/>
              </a:rPr>
              <a:t>affect task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150" dirty="0">
                <a:latin typeface="Arial"/>
                <a:cs typeface="Arial"/>
              </a:rPr>
              <a:t>O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A88E08-EEA1-494E-8A86-CA099268D79D}"/>
              </a:ext>
            </a:extLst>
          </p:cNvPr>
          <p:cNvSpPr txBox="1">
            <a:spLocks/>
          </p:cNvSpPr>
          <p:nvPr/>
        </p:nvSpPr>
        <p:spPr bwMode="auto">
          <a:xfrm>
            <a:off x="731521" y="3259811"/>
            <a:ext cx="7662971" cy="610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3550" marR="5080" indent="-450850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b="1" kern="0" dirty="0"/>
              <a:t>Information Hiding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400" kern="0" dirty="0">
                <a:ea typeface="+mn-ea"/>
                <a:cs typeface="+mn-cs"/>
              </a:rPr>
              <a:t>Hides certain implementation details within a module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400" kern="0" dirty="0">
                <a:ea typeface="+mn-ea"/>
                <a:cs typeface="+mn-cs"/>
              </a:rPr>
              <a:t>Makes these details inaccessible from outside the module </a:t>
            </a:r>
          </a:p>
          <a:p>
            <a:pPr marL="1013460" marR="5080" lvl="1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400" kern="0" dirty="0">
                <a:ea typeface="+mn-ea"/>
                <a:cs typeface="+mn-cs"/>
              </a:rPr>
              <a:t>Isolate the implementation details of a module from other modules</a:t>
            </a:r>
          </a:p>
          <a:p>
            <a:pPr marL="613410" marR="5080" indent="-60134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6150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020DAF-030C-42F8-B271-7BF95FE8CC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D9F76C4-377A-4DC5-BC1A-555271B0195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27C208F-A214-455A-926B-100B794528CB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932C293D-CF08-48DD-B51D-F5F35C573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Chain of Nodes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22364030-B4A9-461F-9171-7276F4F03684}"/>
              </a:ext>
            </a:extLst>
          </p:cNvPr>
          <p:cNvPicPr/>
          <p:nvPr/>
        </p:nvPicPr>
        <p:blipFill rotWithShape="1">
          <a:blip r:embed="rId3" cstate="print"/>
          <a:srcRect l="59190" b="28455"/>
          <a:stretch/>
        </p:blipFill>
        <p:spPr>
          <a:xfrm>
            <a:off x="6844169" y="3965485"/>
            <a:ext cx="3973885" cy="1633457"/>
          </a:xfrm>
          <a:prstGeom prst="rect">
            <a:avLst/>
          </a:prstGeom>
        </p:spPr>
      </p:pic>
      <p:pic>
        <p:nvPicPr>
          <p:cNvPr id="14" name="object 4">
            <a:extLst>
              <a:ext uri="{FF2B5EF4-FFF2-40B4-BE49-F238E27FC236}">
                <a16:creationId xmlns:a16="http://schemas.microsoft.com/office/drawing/2014/main" id="{70B90A6C-E951-4D40-BB4F-45AEC227F48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2784" y="1959766"/>
            <a:ext cx="2459969" cy="1481427"/>
          </a:xfrm>
          <a:prstGeom prst="rect">
            <a:avLst/>
          </a:prstGeom>
        </p:spPr>
      </p:pic>
      <p:sp>
        <p:nvSpPr>
          <p:cNvPr id="15" name="object 8">
            <a:extLst>
              <a:ext uri="{FF2B5EF4-FFF2-40B4-BE49-F238E27FC236}">
                <a16:creationId xmlns:a16="http://schemas.microsoft.com/office/drawing/2014/main" id="{7F6AC09E-4A3A-4F73-8DB1-825ED2628372}"/>
              </a:ext>
            </a:extLst>
          </p:cNvPr>
          <p:cNvSpPr txBox="1"/>
          <p:nvPr/>
        </p:nvSpPr>
        <p:spPr>
          <a:xfrm>
            <a:off x="2107488" y="1942493"/>
            <a:ext cx="2321729" cy="1748043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2700" rIns="0" bIns="0" rtlCol="0">
            <a:spAutoFit/>
          </a:bodyPr>
          <a:lstStyle/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 = Node(6) 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first = Node(9)  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 err="1">
                <a:latin typeface="Trebuchet MS"/>
                <a:cs typeface="Trebuchet MS"/>
              </a:rPr>
              <a:t>first.set_next</a:t>
            </a:r>
            <a:r>
              <a:rPr lang="en-US" sz="1950" spc="-75" dirty="0">
                <a:latin typeface="Trebuchet MS"/>
                <a:cs typeface="Trebuchet MS"/>
              </a:rPr>
              <a:t>(n)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5ECE967-D7F2-484E-9B2A-B759325D3795}"/>
              </a:ext>
            </a:extLst>
          </p:cNvPr>
          <p:cNvSpPr txBox="1"/>
          <p:nvPr/>
        </p:nvSpPr>
        <p:spPr>
          <a:xfrm>
            <a:off x="2241139" y="4476567"/>
            <a:ext cx="3611021" cy="824072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lang="en-US" sz="1900" spc="-60" dirty="0" err="1">
                <a:latin typeface="Trebuchet MS"/>
                <a:cs typeface="Trebuchet MS"/>
              </a:rPr>
              <a:t>n.set_data</a:t>
            </a:r>
            <a:r>
              <a:rPr lang="en-US" sz="1900" spc="-60" dirty="0">
                <a:latin typeface="Trebuchet MS"/>
                <a:cs typeface="Trebuchet MS"/>
              </a:rPr>
              <a:t>(1) </a:t>
            </a: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lang="en-US" sz="1900" spc="-60" dirty="0">
                <a:latin typeface="Trebuchet MS"/>
                <a:cs typeface="Trebuchet MS"/>
              </a:rPr>
              <a:t>print(</a:t>
            </a:r>
            <a:r>
              <a:rPr lang="en-US" sz="1900" spc="-60" dirty="0" err="1">
                <a:latin typeface="Trebuchet MS"/>
                <a:cs typeface="Trebuchet MS"/>
              </a:rPr>
              <a:t>first.get_next</a:t>
            </a:r>
            <a:r>
              <a:rPr lang="en-US" sz="1900" spc="-60" dirty="0">
                <a:latin typeface="Trebuchet MS"/>
                <a:cs typeface="Trebuchet MS"/>
              </a:rPr>
              <a:t>().</a:t>
            </a:r>
            <a:r>
              <a:rPr lang="en-US" sz="1900" spc="-60" dirty="0" err="1">
                <a:latin typeface="Trebuchet MS"/>
                <a:cs typeface="Trebuchet MS"/>
              </a:rPr>
              <a:t>get_data</a:t>
            </a:r>
            <a:r>
              <a:rPr lang="en-US" sz="1900" spc="-60" dirty="0">
                <a:latin typeface="Trebuchet MS"/>
                <a:cs typeface="Trebuchet MS"/>
              </a:rPr>
              <a:t>()))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020DAF-030C-42F8-B271-7BF95FE8CC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D9F76C4-377A-4DC5-BC1A-555271B0195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27C208F-A214-455A-926B-100B794528CB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932C293D-CF08-48DD-B51D-F5F35C573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Exercise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7F6AC09E-4A3A-4F73-8DB1-825ED2628372}"/>
              </a:ext>
            </a:extLst>
          </p:cNvPr>
          <p:cNvSpPr txBox="1"/>
          <p:nvPr/>
        </p:nvSpPr>
        <p:spPr>
          <a:xfrm>
            <a:off x="1052222" y="1596327"/>
            <a:ext cx="4183707" cy="5059077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2700" rIns="0" bIns="0" rtlCol="0">
            <a:spAutoFit/>
          </a:bodyPr>
          <a:lstStyle/>
          <a:p>
            <a:pPr marL="474980" marR="5080" indent="3175"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def </a:t>
            </a:r>
            <a:r>
              <a:rPr lang="en-US" sz="1950" spc="-75" dirty="0" err="1">
                <a:latin typeface="Trebuchet MS"/>
                <a:cs typeface="Trebuchet MS"/>
              </a:rPr>
              <a:t>print_chain</a:t>
            </a:r>
            <a:r>
              <a:rPr lang="en-US" sz="1950" spc="-75" dirty="0">
                <a:latin typeface="Trebuchet MS"/>
                <a:cs typeface="Trebuchet MS"/>
              </a:rPr>
              <a:t>(n):</a:t>
            </a:r>
          </a:p>
          <a:p>
            <a:pPr marL="474980" marR="5080" indent="3175"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  while not n == None:</a:t>
            </a:r>
          </a:p>
          <a:p>
            <a:pPr marL="474980" marR="5080" indent="3175"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    print(</a:t>
            </a:r>
            <a:r>
              <a:rPr lang="en-US" sz="1950" spc="-75" dirty="0" err="1">
                <a:latin typeface="Trebuchet MS"/>
                <a:cs typeface="Trebuchet MS"/>
              </a:rPr>
              <a:t>n.get_data</a:t>
            </a:r>
            <a:r>
              <a:rPr lang="en-US" sz="1950" spc="-75" dirty="0">
                <a:latin typeface="Trebuchet MS"/>
                <a:cs typeface="Trebuchet MS"/>
              </a:rPr>
              <a:t>(), end = " ")</a:t>
            </a:r>
          </a:p>
          <a:p>
            <a:pPr marL="474980" marR="5080" indent="3175"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    n = </a:t>
            </a:r>
            <a:r>
              <a:rPr lang="en-US" sz="1950" spc="-75" dirty="0" err="1">
                <a:latin typeface="Trebuchet MS"/>
                <a:cs typeface="Trebuchet MS"/>
              </a:rPr>
              <a:t>n.get_next</a:t>
            </a:r>
            <a:r>
              <a:rPr lang="en-US" sz="1950" spc="-75" dirty="0">
                <a:latin typeface="Trebuchet MS"/>
                <a:cs typeface="Trebuchet MS"/>
              </a:rPr>
              <a:t>()</a:t>
            </a:r>
          </a:p>
          <a:p>
            <a:pPr marL="474980" marR="5080" indent="3175">
              <a:tabLst>
                <a:tab pos="894715" algn="l"/>
              </a:tabLst>
            </a:pPr>
            <a:endParaRPr lang="en-US" sz="1950" spc="-75" dirty="0">
              <a:latin typeface="Trebuchet MS"/>
              <a:cs typeface="Trebuchet MS"/>
            </a:endParaRP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n5 = Node(15)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n6 = Node(34)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n7 = Node(12)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n8 = Node(84)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n6.set_next(n5)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n7.set_next(n8)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n8.set_next(n6)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n5.set_next(None)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2CBEAAD-2C4E-432E-98F7-A9186E1B51A7}"/>
              </a:ext>
            </a:extLst>
          </p:cNvPr>
          <p:cNvSpPr txBox="1"/>
          <p:nvPr/>
        </p:nvSpPr>
        <p:spPr>
          <a:xfrm>
            <a:off x="5428419" y="3128915"/>
            <a:ext cx="4722055" cy="3558667"/>
          </a:xfrm>
          <a:prstGeom prst="rect">
            <a:avLst/>
          </a:prstGeom>
          <a:solidFill>
            <a:srgbClr val="F7FFAB"/>
          </a:solidFill>
        </p:spPr>
        <p:txBody>
          <a:bodyPr vert="horz" wrap="square" lIns="0" tIns="12700" rIns="0" bIns="0" rtlCol="0">
            <a:spAutoFit/>
          </a:bodyPr>
          <a:lstStyle/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 err="1">
                <a:latin typeface="Trebuchet MS"/>
                <a:cs typeface="Trebuchet MS"/>
              </a:rPr>
              <a:t>print_chain</a:t>
            </a:r>
            <a:r>
              <a:rPr lang="en-US" sz="1950" spc="-75" dirty="0">
                <a:latin typeface="Trebuchet MS"/>
                <a:cs typeface="Trebuchet MS"/>
              </a:rPr>
              <a:t>(n5)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print()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 err="1">
                <a:latin typeface="Trebuchet MS"/>
                <a:cs typeface="Trebuchet MS"/>
              </a:rPr>
              <a:t>print_chain</a:t>
            </a:r>
            <a:r>
              <a:rPr lang="en-US" sz="1950" spc="-75" dirty="0">
                <a:latin typeface="Trebuchet MS"/>
                <a:cs typeface="Trebuchet MS"/>
              </a:rPr>
              <a:t>(n6)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print()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 err="1">
                <a:latin typeface="Trebuchet MS"/>
                <a:cs typeface="Trebuchet MS"/>
              </a:rPr>
              <a:t>print_chain</a:t>
            </a:r>
            <a:r>
              <a:rPr lang="en-US" sz="1950" spc="-75" dirty="0">
                <a:latin typeface="Trebuchet MS"/>
                <a:cs typeface="Trebuchet MS"/>
              </a:rPr>
              <a:t>(n7)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print()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 err="1">
                <a:latin typeface="Trebuchet MS"/>
                <a:cs typeface="Trebuchet MS"/>
              </a:rPr>
              <a:t>print_chain</a:t>
            </a:r>
            <a:r>
              <a:rPr lang="en-US" sz="1950" spc="-75" dirty="0">
                <a:latin typeface="Trebuchet MS"/>
                <a:cs typeface="Trebuchet MS"/>
              </a:rPr>
              <a:t>(n8)</a:t>
            </a:r>
          </a:p>
          <a:p>
            <a:pPr marL="474980" marR="5080" indent="3175">
              <a:lnSpc>
                <a:spcPct val="150000"/>
              </a:lnSpc>
              <a:tabLst>
                <a:tab pos="894715" algn="l"/>
              </a:tabLst>
            </a:pPr>
            <a:r>
              <a:rPr lang="en-US" sz="1950" spc="-75" dirty="0">
                <a:latin typeface="Trebuchet MS"/>
                <a:cs typeface="Trebuchet MS"/>
              </a:rPr>
              <a:t>print()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76C441-4EF4-45CE-A712-399132BE9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22" y="865717"/>
            <a:ext cx="11332268" cy="45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What is output of the following code? </a:t>
            </a:r>
            <a:r>
              <a:rPr lang="en-US" altLang="en-US" sz="2400" i="1" kern="1200" dirty="0">
                <a:solidFill>
                  <a:srgbClr val="000000"/>
                </a:solidFill>
              </a:rPr>
              <a:t>(previous slides node class hold true here)</a:t>
            </a:r>
            <a:endParaRPr lang="en-US" altLang="en-US" i="1" kern="1200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53500-3577-4008-9F14-2663515F2517}"/>
              </a:ext>
            </a:extLst>
          </p:cNvPr>
          <p:cNvSpPr/>
          <p:nvPr/>
        </p:nvSpPr>
        <p:spPr>
          <a:xfrm>
            <a:off x="10144288" y="5487253"/>
            <a:ext cx="1990979" cy="1200329"/>
          </a:xfrm>
          <a:prstGeom prst="rect">
            <a:avLst/>
          </a:prstGeom>
          <a:solidFill>
            <a:srgbClr val="B9BEEC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S Shell Dlg 2" panose="020B0604030504040204" pitchFamily="34" charset="0"/>
              </a:rPr>
              <a:t>15 </a:t>
            </a:r>
          </a:p>
          <a:p>
            <a:r>
              <a:rPr lang="en-US" b="1" dirty="0">
                <a:solidFill>
                  <a:srgbClr val="000000"/>
                </a:solidFill>
                <a:latin typeface="MS Shell Dlg 2" panose="020B0604030504040204" pitchFamily="34" charset="0"/>
              </a:rPr>
              <a:t>34 15 </a:t>
            </a:r>
          </a:p>
          <a:p>
            <a:r>
              <a:rPr lang="en-US" b="1" dirty="0">
                <a:solidFill>
                  <a:srgbClr val="000000"/>
                </a:solidFill>
                <a:latin typeface="MS Shell Dlg 2" panose="020B0604030504040204" pitchFamily="34" charset="0"/>
              </a:rPr>
              <a:t>12 84 34 15 </a:t>
            </a:r>
          </a:p>
          <a:p>
            <a:r>
              <a:rPr lang="en-US" b="1" dirty="0">
                <a:solidFill>
                  <a:srgbClr val="000000"/>
                </a:solidFill>
                <a:latin typeface="MS Shell Dlg 2" panose="020B0604030504040204" pitchFamily="34" charset="0"/>
              </a:rPr>
              <a:t>84 34 15</a:t>
            </a:r>
          </a:p>
        </p:txBody>
      </p:sp>
    </p:spTree>
    <p:extLst>
      <p:ext uri="{BB962C8B-B14F-4D97-AF65-F5344CB8AC3E}">
        <p14:creationId xmlns:p14="http://schemas.microsoft.com/office/powerpoint/2010/main" val="10799366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020DAF-030C-42F8-B271-7BF95FE8CC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D9F76C4-377A-4DC5-BC1A-555271B0195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27C208F-A214-455A-926B-100B794528CB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932C293D-CF08-48DD-B51D-F5F35C573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Traversing the Nodes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B747F6F-08F0-4C9C-B91D-C896D2695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0236" y="927302"/>
            <a:ext cx="11121764" cy="4526396"/>
          </a:xfrm>
          <a:ln/>
        </p:spPr>
        <p:txBody>
          <a:bodyPr/>
          <a:lstStyle/>
          <a:p>
            <a:pPr marL="391729" indent="-293797">
              <a:spcAft>
                <a:spcPts val="13064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We can traverse the nodes using a temporary external reference variable.</a:t>
            </a:r>
          </a:p>
          <a:p>
            <a:pPr marL="783458" lvl="1" indent="-293797">
              <a:spcAft>
                <a:spcPts val="13064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Initialize a temporary reference to the head node.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Visit the node.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BFB8F53D-42D3-4882-94B8-14677DCD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71" y="3748113"/>
            <a:ext cx="6472039" cy="137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706A4ED-C5D4-4137-AA3E-48611D21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71" y="1404302"/>
            <a:ext cx="6463399" cy="149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162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03577B-03BC-4D9F-8DBD-587AB07128F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87F6CF2-0E55-4726-BF2E-C902D9461E1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D5EF2-0D94-4E13-93F4-19A93CCDB7B9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EF047F6C-E720-41DB-960B-7B038735C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-12529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Traversing the Nodes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E3D833A1-30A4-4EF0-BB51-19E643D34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075" y="1019628"/>
            <a:ext cx="11510327" cy="4526396"/>
          </a:xfrm>
          <a:ln/>
        </p:spPr>
        <p:txBody>
          <a:bodyPr vert="horz" wrap="square" lIns="91440" tIns="20803" rIns="91440" bIns="45720" numCol="1" anchor="t" anchorCtr="0" compatLnSpc="1">
            <a:prstTxWarp prst="textNoShape">
              <a:avLst/>
            </a:prstTxWarp>
          </a:bodyPr>
          <a:lstStyle/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Advance the temporary reference to the next node using the link field and visit that node.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190AC820-649F-4372-AEDF-31DC5037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82" y="2469861"/>
            <a:ext cx="6463399" cy="137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32CA74B-0C8B-47AB-B94B-C6A2B2115C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BF44457-3BEC-4AFD-BC64-6BC47A9FE33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7C94A1C-50DF-4B57-BC01-991854AE14AF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395A414F-C73A-4AF9-9432-5A84FDF32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6339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Traversing the Nodes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892965A-3E78-40D4-AD8F-E19AF8320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93" y="1165802"/>
            <a:ext cx="12111192" cy="4526396"/>
          </a:xfrm>
          <a:ln/>
        </p:spPr>
        <p:txBody>
          <a:bodyPr vert="horz" wrap="square" lIns="91440" tIns="20803" rIns="91440" bIns="45720" numCol="1" anchor="t" anchorCtr="0" compatLnSpc="1">
            <a:prstTxWarp prst="textNoShape">
              <a:avLst/>
            </a:prstTxWarp>
          </a:bodyPr>
          <a:lstStyle/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  <a:cs typeface="+mn-cs"/>
              </a:rPr>
              <a:t>Repeat the process until the reference falls off the end of the list.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ACD3D862-5A3D-4CE7-BBC2-B756109E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9" y="2110541"/>
            <a:ext cx="6463399" cy="137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C9DFEEBA-7E8F-4E52-9339-F614FF3F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8" y="4100350"/>
            <a:ext cx="6463399" cy="137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5C5BA88-2E55-43F2-9430-E3035C8278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B159F9-2225-4059-9C97-7E611FAB687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17DF4DD-CBE8-480B-9032-45C07398C537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5801BE52-190D-4F5D-9236-3BA095126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59239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Traversing the Nodes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9FEC1D7D-D8BC-495C-BC15-CC5B3E22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81" y="2042133"/>
            <a:ext cx="6463399" cy="1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87E7171A-2B39-473F-ABBA-6D8A90DB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81" y="4150319"/>
            <a:ext cx="6463399" cy="1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2FEB7C4-47C1-4562-B83D-CB7F0B82A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93" y="1165802"/>
            <a:ext cx="12111192" cy="45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20803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kern="1200">
                <a:solidFill>
                  <a:srgbClr val="000000"/>
                </a:solidFill>
                <a:ea typeface="+mn-ea"/>
                <a:cs typeface="+mn-cs"/>
              </a:rPr>
              <a:t>Repeat the process until the reference falls off the end of the list.</a:t>
            </a:r>
            <a:endParaRPr lang="en-US" altLang="en-US" sz="2800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40B890F-739F-4C86-A3C7-53E19AE072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A76AA80-B7FD-4D40-930D-93312467297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D87F-1A27-41AF-8906-5CD31CBF5496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49136811-4658-48F9-BD11-17A003DC2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2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Traversal Code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D1D66A8-6142-4F9E-A971-9E7F789F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402" y="2336966"/>
            <a:ext cx="4517755" cy="171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508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996" b="1" dirty="0">
                <a:latin typeface="Courier New" panose="02070309020205020404" pitchFamily="49" charset="0"/>
              </a:rPr>
              <a:t>def</a:t>
            </a:r>
            <a:r>
              <a:rPr lang="en-US" altLang="en-US" sz="1996" dirty="0">
                <a:latin typeface="Courier New" panose="02070309020205020404" pitchFamily="49" charset="0"/>
              </a:rPr>
              <a:t> traversal( head ):</a:t>
            </a:r>
          </a:p>
          <a:p>
            <a:pPr>
              <a:lnSpc>
                <a:spcPct val="94000"/>
              </a:lnSpc>
            </a:pPr>
            <a:r>
              <a:rPr lang="en-US" altLang="en-US" sz="1996" dirty="0">
                <a:latin typeface="Courier New" panose="02070309020205020404" pitchFamily="49" charset="0"/>
              </a:rPr>
              <a:t>  </a:t>
            </a:r>
            <a:r>
              <a:rPr lang="en-US" altLang="en-US" sz="1996" dirty="0" err="1">
                <a:latin typeface="Courier New" panose="02070309020205020404" pitchFamily="49" charset="0"/>
              </a:rPr>
              <a:t>curNode</a:t>
            </a:r>
            <a:r>
              <a:rPr lang="en-US" altLang="en-US" sz="1996" dirty="0">
                <a:latin typeface="Courier New" panose="02070309020205020404" pitchFamily="49" charset="0"/>
              </a:rPr>
              <a:t> = head          </a:t>
            </a:r>
          </a:p>
          <a:p>
            <a:pPr>
              <a:lnSpc>
                <a:spcPct val="94000"/>
              </a:lnSpc>
            </a:pPr>
            <a:r>
              <a:rPr lang="en-US" altLang="en-US" sz="1996" dirty="0">
                <a:latin typeface="Courier New" panose="02070309020205020404" pitchFamily="49" charset="0"/>
              </a:rPr>
              <a:t>  </a:t>
            </a:r>
            <a:r>
              <a:rPr lang="en-US" altLang="en-US" sz="1996" b="1" dirty="0">
                <a:latin typeface="Courier New" panose="02070309020205020404" pitchFamily="49" charset="0"/>
              </a:rPr>
              <a:t>while</a:t>
            </a:r>
            <a:r>
              <a:rPr lang="en-US" altLang="en-US" sz="1996" dirty="0">
                <a:latin typeface="Courier New" panose="02070309020205020404" pitchFamily="49" charset="0"/>
              </a:rPr>
              <a:t> </a:t>
            </a:r>
            <a:r>
              <a:rPr lang="en-US" altLang="en-US" sz="1996" dirty="0" err="1">
                <a:latin typeface="Courier New" panose="02070309020205020404" pitchFamily="49" charset="0"/>
              </a:rPr>
              <a:t>curNode</a:t>
            </a:r>
            <a:r>
              <a:rPr lang="en-US" altLang="en-US" sz="1996" dirty="0">
                <a:latin typeface="Courier New" panose="02070309020205020404" pitchFamily="49" charset="0"/>
              </a:rPr>
              <a:t> </a:t>
            </a:r>
            <a:r>
              <a:rPr lang="en-US" altLang="en-US" sz="1996" b="1" dirty="0">
                <a:latin typeface="Courier New" panose="02070309020205020404" pitchFamily="49" charset="0"/>
              </a:rPr>
              <a:t>is not</a:t>
            </a:r>
            <a:r>
              <a:rPr lang="en-US" altLang="en-US" sz="1996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996" dirty="0">
                <a:latin typeface="Courier New" panose="02070309020205020404" pitchFamily="49" charset="0"/>
              </a:rPr>
              <a:t>    </a:t>
            </a:r>
            <a:r>
              <a:rPr lang="en-US" altLang="en-US" sz="1996" b="1" dirty="0">
                <a:latin typeface="Courier New" panose="02070309020205020404" pitchFamily="49" charset="0"/>
              </a:rPr>
              <a:t>print</a:t>
            </a:r>
            <a:r>
              <a:rPr lang="en-US" altLang="en-US" sz="1996" dirty="0">
                <a:latin typeface="Courier New" panose="02070309020205020404" pitchFamily="49" charset="0"/>
              </a:rPr>
              <a:t>( </a:t>
            </a:r>
            <a:r>
              <a:rPr lang="en-US" altLang="en-US" sz="1996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1996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996" dirty="0">
                <a:latin typeface="Courier New" panose="02070309020205020404" pitchFamily="49" charset="0"/>
              </a:rPr>
              <a:t>    </a:t>
            </a:r>
            <a:r>
              <a:rPr lang="en-US" altLang="en-US" sz="1996" dirty="0" err="1">
                <a:latin typeface="Courier New" panose="02070309020205020404" pitchFamily="49" charset="0"/>
              </a:rPr>
              <a:t>curNode</a:t>
            </a:r>
            <a:r>
              <a:rPr lang="en-US" altLang="en-US" sz="1996" dirty="0">
                <a:latin typeface="Courier New" panose="02070309020205020404" pitchFamily="49" charset="0"/>
              </a:rPr>
              <a:t> = </a:t>
            </a:r>
            <a:r>
              <a:rPr lang="en-US" altLang="en-US" sz="1996" dirty="0" err="1">
                <a:latin typeface="Courier New" panose="02070309020205020404" pitchFamily="49" charset="0"/>
              </a:rPr>
              <a:t>curNode.next</a:t>
            </a:r>
            <a:endParaRPr lang="en-US" altLang="en-US" sz="1996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endParaRPr lang="en-US" altLang="en-US" sz="1996" dirty="0">
              <a:latin typeface="Courier New" panose="02070309020205020404" pitchFamily="49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A5A0E7D-F022-42CF-8EAB-9CE7277BF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4347" y="1165802"/>
            <a:ext cx="8253506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Given the head reference, we can traverse the nodes.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2FF2AF9-800D-41BB-9CD7-CBE443B07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71849A-CAE5-486B-98ED-D595275C12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9EE4-9E47-4A0F-B1C5-C45736F44457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617E077F-8F80-443E-9268-4E76BC68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-3312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Searching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3E132F7-64C6-4490-B885-680FB3E32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2875" y="1111798"/>
            <a:ext cx="1076178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We can perform a linear search to determine if the list contains a specific data item.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A143C109-D924-4D09-8438-9BF3FFC6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73" y="2744928"/>
            <a:ext cx="5475455" cy="228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508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996" b="1">
                <a:latin typeface="Courier New" panose="02070309020205020404" pitchFamily="49" charset="0"/>
              </a:rPr>
              <a:t>def</a:t>
            </a:r>
            <a:r>
              <a:rPr lang="en-US" altLang="en-US" sz="1996">
                <a:latin typeface="Courier New" panose="02070309020205020404" pitchFamily="49" charset="0"/>
              </a:rPr>
              <a:t> unorderedSearch( head, target ):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curNode = head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</a:t>
            </a:r>
            <a:r>
              <a:rPr lang="en-US" altLang="en-US" sz="1996" b="1">
                <a:latin typeface="Courier New" panose="02070309020205020404" pitchFamily="49" charset="0"/>
              </a:rPr>
              <a:t>while</a:t>
            </a:r>
            <a:r>
              <a:rPr lang="en-US" altLang="en-US" sz="1996">
                <a:latin typeface="Courier New" panose="02070309020205020404" pitchFamily="49" charset="0"/>
              </a:rPr>
              <a:t> curNode </a:t>
            </a:r>
            <a:r>
              <a:rPr lang="en-US" altLang="en-US" sz="1996" b="1">
                <a:latin typeface="Courier New" panose="02070309020205020404" pitchFamily="49" charset="0"/>
              </a:rPr>
              <a:t>is not</a:t>
            </a:r>
            <a:r>
              <a:rPr lang="en-US" altLang="en-US" sz="1996">
                <a:latin typeface="Courier New" panose="02070309020205020404" pitchFamily="49" charset="0"/>
              </a:rPr>
              <a:t> None </a:t>
            </a:r>
            <a:r>
              <a:rPr lang="en-US" altLang="en-US" sz="1996" b="1">
                <a:latin typeface="Courier New" panose="02070309020205020404" pitchFamily="49" charset="0"/>
              </a:rPr>
              <a:t>and</a:t>
            </a:r>
            <a:r>
              <a:rPr lang="en-US" altLang="en-US" sz="1996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      curNode.data != target :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  curNode= curNode.next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</a:t>
            </a:r>
            <a:r>
              <a:rPr lang="en-US" altLang="en-US" sz="1996" b="1">
                <a:latin typeface="Courier New" panose="02070309020205020404" pitchFamily="49" charset="0"/>
              </a:rPr>
              <a:t>return</a:t>
            </a:r>
            <a:r>
              <a:rPr lang="en-US" altLang="en-US" sz="1996">
                <a:latin typeface="Courier New" panose="02070309020205020404" pitchFamily="49" charset="0"/>
              </a:rPr>
              <a:t> curNode </a:t>
            </a:r>
            <a:r>
              <a:rPr lang="en-US" altLang="en-US" sz="1996" b="1">
                <a:latin typeface="Courier New" panose="02070309020205020404" pitchFamily="49" charset="0"/>
              </a:rPr>
              <a:t>is not</a:t>
            </a:r>
            <a:r>
              <a:rPr lang="en-US" altLang="en-US" sz="1996">
                <a:latin typeface="Courier New" panose="02070309020205020404" pitchFamily="49" charset="0"/>
              </a:rPr>
              <a:t> None</a:t>
            </a:r>
          </a:p>
          <a:p>
            <a:pPr>
              <a:lnSpc>
                <a:spcPct val="94000"/>
              </a:lnSpc>
            </a:pPr>
            <a:endParaRPr lang="en-US" altLang="en-US" sz="1996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8CB56B-2F8D-4D3C-9E6D-E0618029B5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120BB96-AA15-4ECE-A891-8D44393EEEA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E15DD-8C3C-41E3-8FF7-700C862B6298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268B24F0-C476-494D-85EE-A78854ED5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-12036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Prepending Nodes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CEDF0F8-24D4-4B00-9CC8-76B04ABBB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010" y="958615"/>
            <a:ext cx="10438227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When working with an unsorted linked list, new values can be inserted at any point.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We can prepend new items with little effort. 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Example:</a:t>
            </a:r>
            <a:r>
              <a:rPr lang="en-US" altLang="en-US" dirty="0"/>
              <a:t> add value 96 to the sample list.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84BB988F-8B4B-4210-9911-1C173421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01" y="4061227"/>
            <a:ext cx="6463399" cy="137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15A9AD-B6C2-4BFA-9662-10527BA0A0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585438A-FCC8-4A87-91DC-C8C802D1581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6D03927-59A0-4C83-9FAC-D8E663F1E575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2A55847A-3945-4447-B8A1-C61399D33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Prepending Nodes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4A8801A-8FD9-4C25-A3EC-7B165D672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3551" y="1144921"/>
            <a:ext cx="8927348" cy="5037650"/>
          </a:xfrm>
          <a:ln/>
        </p:spPr>
        <p:txBody>
          <a:bodyPr/>
          <a:lstStyle/>
          <a:p>
            <a:pPr marL="391729" indent="-293797">
              <a:spcAft>
                <a:spcPts val="13064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kern="1200" dirty="0">
                <a:solidFill>
                  <a:srgbClr val="000000"/>
                </a:solidFill>
              </a:rPr>
              <a:t>Create</a:t>
            </a:r>
            <a:r>
              <a:rPr lang="en-US" altLang="en-US" dirty="0"/>
              <a:t> a new node for the new item.</a:t>
            </a:r>
          </a:p>
          <a:p>
            <a:pPr marL="391729" indent="-293797">
              <a:spcAft>
                <a:spcPts val="13064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Connect the new node to the list.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658C3E91-E620-492B-840A-EF1A0CE6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01" y="1731063"/>
            <a:ext cx="6451877" cy="111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B6FA01AC-7430-426B-B108-7E4B2C71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37" y="4254207"/>
            <a:ext cx="6451877" cy="120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4000" spc="-85" dirty="0"/>
              <a:t>Few Software design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30506"/>
            <a:ext cx="11153311" cy="6239919"/>
          </a:xfrm>
        </p:spPr>
        <p:txBody>
          <a:bodyPr>
            <a:normAutofit fontScale="92500" lnSpcReduction="20000"/>
          </a:bodyPr>
          <a:lstStyle/>
          <a:p>
            <a:pPr marL="463550" marR="5080" indent="-450850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3000" b="1" dirty="0"/>
              <a:t>Isolation of Modules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Methods’ specifications, or contracts, govern how they interact with  each other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Similar to having a wall hiding details, but being able to access  through “hole in the wall“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dirty="0"/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dirty="0"/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dirty="0"/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dirty="0"/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dirty="0"/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dirty="0"/>
          </a:p>
          <a:p>
            <a:pPr marL="463550" marR="5080" indent="-450850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3000" b="1" dirty="0"/>
              <a:t>Abstraction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b="1" dirty="0"/>
              <a:t>From Latin: </a:t>
            </a:r>
            <a:r>
              <a:rPr lang="en-US" sz="2600" dirty="0"/>
              <a:t>to ‘pull out’—the essentials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To defer or hide the details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sz="2600" dirty="0"/>
              <a:t>Abstraction emphasizes essentials and defers the details. </a:t>
            </a:r>
            <a:r>
              <a:rPr lang="en-US" sz="2600" i="1" dirty="0"/>
              <a:t>It separates the purpose and use of a module  from its implementation</a:t>
            </a:r>
          </a:p>
          <a:p>
            <a:pPr marL="1012825" marR="5080" lvl="1" indent="-600075">
              <a:lnSpc>
                <a:spcPct val="125400"/>
              </a:lnSpc>
              <a:spcBef>
                <a:spcPts val="120"/>
              </a:spcBef>
              <a:tabLst>
                <a:tab pos="334645" algn="l"/>
              </a:tabLst>
            </a:pPr>
            <a:endParaRPr lang="en-US" sz="2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4E10D-D587-4ABD-83B5-787A204C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19" y="2053791"/>
            <a:ext cx="5681272" cy="25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4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006B198-EF06-4A09-A307-1CCA450376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A8361FE-E868-4A1C-B997-D5AD9178CF3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16162C4-42E2-4A7A-B708-D35280E2AD73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604AB560-2A96-4225-8CFC-D7921454E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Prepending Nodes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BD3D1AC-3193-41BA-98F8-F0C6D76F9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4289" y="1212802"/>
            <a:ext cx="7660164" cy="4526396"/>
          </a:xfrm>
          <a:ln/>
        </p:spPr>
        <p:txBody>
          <a:bodyPr/>
          <a:lstStyle/>
          <a:p>
            <a:pPr marL="391729" indent="-293797">
              <a:spcAft>
                <a:spcPts val="13064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 resulting list.</a:t>
            </a:r>
          </a:p>
          <a:p>
            <a:pPr marL="391729" indent="-293797">
              <a:spcAft>
                <a:spcPts val="13064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Python code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4E29F4AF-FDAF-458F-94C0-DCE02CDA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47" y="1987795"/>
            <a:ext cx="6451877" cy="111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E1C6E3F9-EEF1-42A3-BCEB-B403999D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413" y="4248447"/>
            <a:ext cx="6692383" cy="169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5088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996" i="1">
                <a:solidFill>
                  <a:srgbClr val="104475"/>
                </a:solidFill>
                <a:latin typeface="Courier New" panose="02070309020205020404" pitchFamily="49" charset="0"/>
              </a:rPr>
              <a:t># Given the head reference and the new item.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newNode = ListNode( newItem )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newNode.next = head</a:t>
            </a:r>
          </a:p>
          <a:p>
            <a:pPr>
              <a:lnSpc>
                <a:spcPct val="94000"/>
              </a:lnSpc>
            </a:pPr>
            <a:r>
              <a:rPr lang="en-US" altLang="en-US" sz="1996">
                <a:latin typeface="Courier New" panose="02070309020205020404" pitchFamily="49" charset="0"/>
              </a:rPr>
              <a:t>  head = newNode</a:t>
            </a:r>
          </a:p>
          <a:p>
            <a:pPr>
              <a:lnSpc>
                <a:spcPct val="94000"/>
              </a:lnSpc>
            </a:pPr>
            <a:endParaRPr lang="en-US" altLang="en-US" sz="1996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C8D53E-7B10-43E2-B33C-3C86EEC0B2A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D3AE0A7-CB6B-4716-8B10-32D70A98124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15FE2A1-A5C3-48D1-BA39-7BF6A7A9E8DE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310D07A5-9105-4FDB-9586-2A90129B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Removing Nodes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BE1A9AF-101D-49BB-AD10-D08F1A7EC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8272" y="983623"/>
            <a:ext cx="9770971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An item can be removed from a linked list by removing or unlinking the node containing the item.</a:t>
            </a:r>
          </a:p>
          <a:p>
            <a:pPr marL="783458" lvl="1" indent="-293797">
              <a:spcAft>
                <a:spcPts val="11760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Find the node containing the item.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Unlink it from the list.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158D926B-9719-4207-8454-B069D614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67" y="2524598"/>
            <a:ext cx="6451877" cy="113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ED42B394-791E-4835-A9F2-86D3519A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14" y="4745299"/>
            <a:ext cx="6451877" cy="152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C751CB-9B77-440B-810B-1141249A94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510CFA9-58CD-4776-9715-728C4B7795E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FAB222-57F0-4E6C-B5F0-D046C8C0E6CF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9A602BC9-A4AB-473E-AE0F-32B05FCB8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Removing Nodes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1913298-48A8-4B1C-B7AD-C2561512C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3213" y="1082274"/>
            <a:ext cx="10832122" cy="4526396"/>
          </a:xfrm>
          <a:ln/>
        </p:spPr>
        <p:txBody>
          <a:bodyPr/>
          <a:lstStyle/>
          <a:p>
            <a:pPr marL="391729" indent="-293797">
              <a:spcAft>
                <a:spcPts val="16330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Removing a node from the middle of the list requires a second external reference.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Resulting list.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55912FA0-DC67-4711-BF37-D4B5D937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57" y="2212459"/>
            <a:ext cx="7562233" cy="1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1EEDC3B2-276C-4841-8A59-AB2AD3A8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67" y="4877794"/>
            <a:ext cx="6351067" cy="134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BF6090-B0C4-4B12-B773-BA027AE3A9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20B7547-8A17-4AD6-84C9-D4542B1ABBF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EC02-A0EF-4743-A701-752830811855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1A22AB37-9DCA-4C0A-B17E-2E4324B7B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2209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Removing Nodes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1BC878C-27AC-4A4C-97B0-73384024B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9654" y="1144921"/>
            <a:ext cx="1156364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Removing the first node is a special case.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 head reference must be reposition to reference the next node in the list.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81211E9D-E981-42CB-BE2C-09E3CFB4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9" y="2560204"/>
            <a:ext cx="7169073" cy="126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50D5CD-9C9E-4107-9800-C1EBE3F6B2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C84844-808E-4C4F-BA28-897EDBC50F0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015A-2EF1-412A-911F-95C87CDE1844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45FF8A4C-561C-412A-A768-170EBE80A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-3312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Removing Nodes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473B117-54CE-4665-B26D-55CC8FCF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100" y="2308831"/>
            <a:ext cx="7465744" cy="287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dirty="0" err="1">
                <a:latin typeface="Courier New" panose="02070309020205020404" pitchFamily="49" charset="0"/>
              </a:rPr>
              <a:t>predNode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= head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while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</a:t>
            </a:r>
            <a:r>
              <a:rPr lang="en-US" altLang="en-US" sz="1814" b="1" dirty="0">
                <a:latin typeface="Courier New" panose="02070309020205020404" pitchFamily="49" charset="0"/>
              </a:rPr>
              <a:t>and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1814" dirty="0">
                <a:latin typeface="Courier New" panose="02070309020205020404" pitchFamily="49" charset="0"/>
              </a:rPr>
              <a:t> != target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predNode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curNode.next</a:t>
            </a:r>
            <a:r>
              <a:rPr lang="en-US" altLang="en-US" sz="1814" dirty="0">
                <a:latin typeface="Courier New" panose="02070309020205020404" pitchFamily="49" charset="0"/>
              </a:rPr>
              <a:t> 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   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:  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is</a:t>
            </a:r>
            <a:r>
              <a:rPr lang="en-US" altLang="en-US" sz="1814" dirty="0">
                <a:latin typeface="Courier New" panose="02070309020205020404" pitchFamily="49" charset="0"/>
              </a:rPr>
              <a:t> head :    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head =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curNode.next</a:t>
            </a:r>
            <a:r>
              <a:rPr lang="en-US" altLang="en-US" sz="1814" dirty="0">
                <a:latin typeface="Courier New" panose="02070309020205020404" pitchFamily="49" charset="0"/>
              </a:rPr>
              <a:t>   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else</a:t>
            </a:r>
            <a:r>
              <a:rPr lang="en-US" altLang="en-US" sz="1814" dirty="0">
                <a:latin typeface="Courier New" panose="02070309020205020404" pitchFamily="49" charset="0"/>
              </a:rPr>
              <a:t> :       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predNode.next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curNode.next</a:t>
            </a:r>
            <a:r>
              <a:rPr lang="en-US" altLang="en-US" sz="1814" dirty="0">
                <a:latin typeface="Courier New" panose="02070309020205020404" pitchFamily="49" charset="0"/>
              </a:rPr>
              <a:t>                 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8EBD686-0ECE-489F-BC74-151B86CD6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3626" y="1165802"/>
            <a:ext cx="1087323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/>
              <a:t>Given the head reference, we can remove a target from a linked list.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842D-15E5-49C0-810D-D9D6F43EEE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C0E2884-4331-4425-BC5C-334BCB0176D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447C0CA-9E4F-4BE0-9817-5FE5015336D9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A0CA8CFE-5BC4-4971-B827-48B03FA8C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Building Linked Lists 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C80F535-BEFB-4193-A24E-E56514B2D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926" y="1165802"/>
            <a:ext cx="11263532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There are more ways to build a linked list than simply prepending nodes to the front.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Appending nodes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Sorted linked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1C59E8E-8028-4AE3-8AC9-7A414140E50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8820A7-A5D1-4C24-A697-66D31AB63D5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133C-8A48-4326-9F18-1EFB8D758DD4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4893C36B-5523-4631-AAF4-2EB34D732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Using a Tail Reference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535B23F-9CBE-4C27-BEAF-1AEAB52E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858" y="1202787"/>
            <a:ext cx="11038449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Some applications require items be appended to the end of the linked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tail reference</a:t>
            </a:r>
            <a:r>
              <a:rPr lang="en-US" altLang="en-US" dirty="0"/>
              <a:t> – a second external reference indicating the tail or last node in the list.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326C3958-A007-49BC-A858-1B5A7A9B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47" y="3151164"/>
            <a:ext cx="8651861" cy="19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85D945-FF9B-4392-8C74-EEFC0C3D6C3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A52CB43-4FC6-401F-8B8C-662F9504E69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C81605-E4CF-458F-BAB7-473B33523B45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29470024-05B2-4009-BB50-E7A0782DA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Appending Nodes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14C7138-CC09-458D-A48C-0152097C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196" y="1284615"/>
            <a:ext cx="11197883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Must manage the tail reference as nodes are added/removed.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Example</a:t>
            </a:r>
            <a:r>
              <a:rPr lang="en-US" altLang="en-US" dirty="0"/>
              <a:t>: append 21 to the list.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194C97A3-8185-4DB3-BE3E-489D73B7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57" y="2592681"/>
            <a:ext cx="8472686" cy="167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83774962-C392-42FA-AE76-4F7E59C6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55" y="4765053"/>
            <a:ext cx="8472688" cy="151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00FA211-C6F8-4BD9-A49B-F6400DE6C7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254F9CD-A992-497A-AFE3-65E7468D28A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BFC2B0D-87DC-4059-9903-35844E653683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E54C7767-E0CB-4954-9CCD-F1F841763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28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Appending Nodes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EB92FF59-6422-45DA-B5BF-D0A0F1E6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100" y="2444323"/>
            <a:ext cx="4517755" cy="169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ListNode</a:t>
            </a:r>
            <a:r>
              <a:rPr lang="en-US" altLang="en-US" sz="1814" dirty="0">
                <a:latin typeface="Courier New" panose="02070309020205020404" pitchFamily="49" charset="0"/>
              </a:rPr>
              <a:t>( item )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head </a:t>
            </a:r>
            <a:r>
              <a:rPr lang="en-US" altLang="en-US" sz="1814" b="1" dirty="0">
                <a:latin typeface="Courier New" panose="02070309020205020404" pitchFamily="49" charset="0"/>
              </a:rPr>
              <a:t>is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head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else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tail.next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tail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r>
              <a:rPr lang="en-US" altLang="en-US" sz="1814" dirty="0">
                <a:latin typeface="Courier New" panose="02070309020205020404" pitchFamily="49" charset="0"/>
              </a:rPr>
              <a:t>               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19C85CD-76EA-41C5-94BD-F0AB04DE4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926" y="1464635"/>
            <a:ext cx="1115568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Given the head and tail reference, we can add an item to a linked list.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779619-A6EB-4CB9-A8DF-A920C291EE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0633BE7-A737-497B-BA48-AA565DBFA32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ADCA-D41A-4B1E-B70E-AB99BF784003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FDF1B56-8932-4697-9220-542831C14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Removing Nodes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8E867A8-26A9-40BF-907F-313752462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806" y="1306745"/>
            <a:ext cx="10916529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If the tail node is removed, the tail reference has to be </a:t>
            </a:r>
            <a:r>
              <a:rPr lang="en-US" altLang="en-US" kern="1200" dirty="0">
                <a:solidFill>
                  <a:srgbClr val="000000"/>
                </a:solidFill>
              </a:rPr>
              <a:t>adjusted</a:t>
            </a:r>
            <a:r>
              <a:rPr lang="en-US" altLang="en-US" dirty="0"/>
              <a:t>.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CA0BD123-DFFC-44C4-8796-D41227FB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35" y="2968283"/>
            <a:ext cx="9059669" cy="152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4000" spc="-85" dirty="0"/>
              <a:t>Few Software design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65" y="691933"/>
            <a:ext cx="11153311" cy="62399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  <a:tabLst>
                <a:tab pos="225425" algn="l"/>
              </a:tabLst>
            </a:pPr>
            <a:r>
              <a:rPr lang="en-US" b="1" dirty="0"/>
              <a:t>Abstraction Example</a:t>
            </a:r>
          </a:p>
          <a:p>
            <a:pPr marL="915669">
              <a:lnSpc>
                <a:spcPct val="100000"/>
              </a:lnSpc>
              <a:spcBef>
                <a:spcPts val="840"/>
              </a:spcBef>
            </a:pPr>
            <a:r>
              <a:rPr lang="en-US" sz="2400" dirty="0"/>
              <a:t>I don’t need a mechanic’s understanding of what’s under a car’s hood in order to drive it</a:t>
            </a:r>
          </a:p>
          <a:p>
            <a:pPr marL="1220470">
              <a:lnSpc>
                <a:spcPct val="100000"/>
              </a:lnSpc>
              <a:spcBef>
                <a:spcPts val="565"/>
              </a:spcBef>
            </a:pPr>
            <a:r>
              <a:rPr lang="en-US" sz="2400" dirty="0"/>
              <a:t>What’s the car’s interface?</a:t>
            </a:r>
          </a:p>
          <a:p>
            <a:pPr marL="1217295">
              <a:lnSpc>
                <a:spcPct val="100000"/>
              </a:lnSpc>
              <a:spcBef>
                <a:spcPts val="605"/>
              </a:spcBef>
            </a:pPr>
            <a:r>
              <a:rPr lang="en-US" sz="2400" dirty="0"/>
              <a:t>What’s the implementation	</a:t>
            </a:r>
          </a:p>
          <a:p>
            <a:pPr marL="1217295">
              <a:lnSpc>
                <a:spcPct val="100000"/>
              </a:lnSpc>
              <a:spcBef>
                <a:spcPts val="605"/>
              </a:spcBef>
            </a:pPr>
            <a:endParaRPr lang="en-US" sz="2400" dirty="0"/>
          </a:p>
          <a:p>
            <a:pPr marL="463550" marR="5080" indent="-450850">
              <a:lnSpc>
                <a:spcPct val="105400"/>
              </a:lnSpc>
              <a:spcBef>
                <a:spcPts val="120"/>
              </a:spcBef>
              <a:tabLst>
                <a:tab pos="334645" algn="l"/>
              </a:tabLst>
            </a:pPr>
            <a:r>
              <a:rPr lang="en-US" b="1" dirty="0"/>
              <a:t>Abstraction</a:t>
            </a:r>
          </a:p>
          <a:p>
            <a:pPr marL="608330" marR="5080">
              <a:lnSpc>
                <a:spcPct val="110000"/>
              </a:lnSpc>
              <a:spcBef>
                <a:spcPts val="575"/>
              </a:spcBef>
              <a:tabLst>
                <a:tab pos="623570" algn="l"/>
              </a:tabLst>
            </a:pPr>
            <a:r>
              <a:rPr lang="en-US" sz="2400" i="1" dirty="0"/>
              <a:t>The principle of ignoring those aspects of a subject that are not relevant to the current purpose in order to concentrate solely on  those aspects which are relevant</a:t>
            </a:r>
          </a:p>
          <a:p>
            <a:pPr marL="722630" marR="5080">
              <a:lnSpc>
                <a:spcPct val="110000"/>
              </a:lnSpc>
              <a:spcBef>
                <a:spcPts val="575"/>
              </a:spcBef>
              <a:tabLst>
                <a:tab pos="623570" algn="l"/>
              </a:tabLst>
            </a:pPr>
            <a:r>
              <a:rPr lang="en-US" sz="2400" dirty="0"/>
              <a:t>How do we achieve:</a:t>
            </a:r>
          </a:p>
          <a:p>
            <a:pPr marL="1118235" lvl="2" indent="-342900">
              <a:lnSpc>
                <a:spcPct val="110000"/>
              </a:lnSpc>
              <a:spcBef>
                <a:spcPts val="835"/>
              </a:spcBef>
              <a:tabLst>
                <a:tab pos="638175" algn="l"/>
              </a:tabLst>
            </a:pPr>
            <a:r>
              <a:rPr lang="en-US" sz="2200" dirty="0">
                <a:ea typeface="+mn-ea"/>
                <a:cs typeface="+mn-cs"/>
              </a:rPr>
              <a:t>Modularity</a:t>
            </a:r>
          </a:p>
          <a:p>
            <a:pPr marL="1116965" lvl="2" indent="-342900">
              <a:lnSpc>
                <a:spcPct val="110000"/>
              </a:lnSpc>
              <a:spcBef>
                <a:spcPts val="665"/>
              </a:spcBef>
              <a:tabLst>
                <a:tab pos="616585" algn="l"/>
              </a:tabLst>
            </a:pPr>
            <a:r>
              <a:rPr lang="en-US" sz="2200" dirty="0">
                <a:ea typeface="+mn-ea"/>
                <a:cs typeface="+mn-cs"/>
              </a:rPr>
              <a:t>Information hiding</a:t>
            </a:r>
          </a:p>
          <a:p>
            <a:pPr marL="1118235" lvl="2" indent="-342900">
              <a:lnSpc>
                <a:spcPct val="110000"/>
              </a:lnSpc>
              <a:spcBef>
                <a:spcPts val="760"/>
              </a:spcBef>
              <a:tabLst>
                <a:tab pos="617855" algn="l"/>
              </a:tabLst>
            </a:pPr>
            <a:r>
              <a:rPr lang="en-US" sz="2200" dirty="0">
                <a:ea typeface="+mn-ea"/>
                <a:cs typeface="+mn-cs"/>
              </a:rPr>
              <a:t>Isolation of modules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28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CC9CB8-1C20-4F71-902E-D988329180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F51EEA-63AA-4D85-A5F4-D3A0CC28733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C31E-9924-4FE4-8728-6CB5F3B31BDA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46A58456-714A-478E-8649-794667471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-3312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Removing Nodes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27CA7BFB-4223-4740-845D-C005E2B89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289" y="2560205"/>
            <a:ext cx="7658555" cy="358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predNode = None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curNode = head</a:t>
            </a:r>
          </a:p>
          <a:p>
            <a:pPr>
              <a:lnSpc>
                <a:spcPct val="94000"/>
              </a:lnSpc>
            </a:pPr>
            <a:r>
              <a:rPr lang="en-US" altLang="en-US" sz="1814" b="1">
                <a:latin typeface="Courier New" panose="02070309020205020404" pitchFamily="49" charset="0"/>
              </a:rPr>
              <a:t>while</a:t>
            </a:r>
            <a:r>
              <a:rPr lang="en-US" altLang="en-US" sz="1814">
                <a:latin typeface="Courier New" panose="02070309020205020404" pitchFamily="49" charset="0"/>
              </a:rPr>
              <a:t> curNode </a:t>
            </a:r>
            <a:r>
              <a:rPr lang="en-US" altLang="en-US" sz="1814" b="1">
                <a:latin typeface="Courier New" panose="02070309020205020404" pitchFamily="49" charset="0"/>
              </a:rPr>
              <a:t>is not</a:t>
            </a:r>
            <a:r>
              <a:rPr lang="en-US" altLang="en-US" sz="1814">
                <a:latin typeface="Courier New" panose="02070309020205020404" pitchFamily="49" charset="0"/>
              </a:rPr>
              <a:t> None </a:t>
            </a:r>
            <a:r>
              <a:rPr lang="en-US" altLang="en-US" sz="1814" b="1">
                <a:latin typeface="Courier New" panose="02070309020205020404" pitchFamily="49" charset="0"/>
              </a:rPr>
              <a:t>and</a:t>
            </a:r>
            <a:r>
              <a:rPr lang="en-US" altLang="en-US" sz="1814">
                <a:latin typeface="Courier New" panose="02070309020205020404" pitchFamily="49" charset="0"/>
              </a:rPr>
              <a:t> curNode.data != target :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predNode = curNode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curNode = curNode.next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     </a:t>
            </a:r>
          </a:p>
          <a:p>
            <a:pPr>
              <a:lnSpc>
                <a:spcPct val="94000"/>
              </a:lnSpc>
            </a:pPr>
            <a:r>
              <a:rPr lang="en-US" altLang="en-US" sz="1814" b="1">
                <a:latin typeface="Courier New" panose="02070309020205020404" pitchFamily="49" charset="0"/>
              </a:rPr>
              <a:t>if</a:t>
            </a:r>
            <a:r>
              <a:rPr lang="en-US" altLang="en-US" sz="1814">
                <a:latin typeface="Courier New" panose="02070309020205020404" pitchFamily="49" charset="0"/>
              </a:rPr>
              <a:t> curNode </a:t>
            </a:r>
            <a:r>
              <a:rPr lang="en-US" altLang="en-US" sz="1814" b="1">
                <a:latin typeface="Courier New" panose="02070309020205020404" pitchFamily="49" charset="0"/>
              </a:rPr>
              <a:t>is not</a:t>
            </a:r>
            <a:r>
              <a:rPr lang="en-US" altLang="en-US" sz="1814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</a:t>
            </a:r>
            <a:r>
              <a:rPr lang="en-US" altLang="en-US" sz="1814" b="1">
                <a:latin typeface="Courier New" panose="02070309020205020404" pitchFamily="49" charset="0"/>
              </a:rPr>
              <a:t>if</a:t>
            </a:r>
            <a:r>
              <a:rPr lang="en-US" altLang="en-US" sz="1814">
                <a:latin typeface="Courier New" panose="02070309020205020404" pitchFamily="49" charset="0"/>
              </a:rPr>
              <a:t> curNode </a:t>
            </a:r>
            <a:r>
              <a:rPr lang="en-US" altLang="en-US" sz="1814" b="1">
                <a:latin typeface="Courier New" panose="02070309020205020404" pitchFamily="49" charset="0"/>
              </a:rPr>
              <a:t>is</a:t>
            </a:r>
            <a:r>
              <a:rPr lang="en-US" altLang="en-US" sz="1814">
                <a:latin typeface="Courier New" panose="02070309020205020404" pitchFamily="49" charset="0"/>
              </a:rPr>
              <a:t> head :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head = curNode.next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</a:t>
            </a:r>
            <a:r>
              <a:rPr lang="en-US" altLang="en-US" sz="1814" b="1">
                <a:latin typeface="Courier New" panose="02070309020205020404" pitchFamily="49" charset="0"/>
              </a:rPr>
              <a:t>else</a:t>
            </a:r>
            <a:r>
              <a:rPr lang="en-US" altLang="en-US" sz="1814">
                <a:latin typeface="Courier New" panose="02070309020205020404" pitchFamily="49" charset="0"/>
              </a:rPr>
              <a:t> :           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predNode.next = curNode.next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</a:t>
            </a:r>
            <a:r>
              <a:rPr lang="en-US" altLang="en-US" sz="1814" b="1">
                <a:latin typeface="Courier New" panose="02070309020205020404" pitchFamily="49" charset="0"/>
              </a:rPr>
              <a:t>if</a:t>
            </a:r>
            <a:r>
              <a:rPr lang="en-US" altLang="en-US" sz="1814">
                <a:latin typeface="Courier New" panose="02070309020205020404" pitchFamily="49" charset="0"/>
              </a:rPr>
              <a:t> curNode </a:t>
            </a:r>
            <a:r>
              <a:rPr lang="en-US" altLang="en-US" sz="1814" b="1">
                <a:latin typeface="Courier New" panose="02070309020205020404" pitchFamily="49" charset="0"/>
              </a:rPr>
              <a:t>is</a:t>
            </a:r>
            <a:r>
              <a:rPr lang="en-US" altLang="en-US" sz="1814">
                <a:latin typeface="Courier New" panose="02070309020205020404" pitchFamily="49" charset="0"/>
              </a:rPr>
              <a:t> tail :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tail = predNode          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684BD7C-7481-440D-ACA3-8B0108715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791" y="1111798"/>
            <a:ext cx="1094466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Given the head and tail reference, we can remove a node from a linked list.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EC6F39D-AD22-4FF0-9F2F-A4E5A801A7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F520CA-5DC1-475E-9A04-D46B7F54BDD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8383A-E010-4F94-A48F-08B6434E0AF7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F2C71F2D-2833-403E-8856-0C8DB029D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The Sorted Linked List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7ACDF81-895D-44BF-A914-41F2E5266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360" y="1144921"/>
            <a:ext cx="1024128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 items in a linked list can be maintained in sorted order.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3375BEF4-32F4-401F-8B58-0D69B9C5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20" y="2544554"/>
            <a:ext cx="8246236" cy="17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F4D403-1F6B-48E2-B99A-85162373C9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9916075-97E2-459D-B862-DD361A97F4A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94FA-65C9-4812-86AF-25A06AD70057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A1E80967-30B6-4825-9F90-58AF09FE5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Sorted List: Searching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C8F0A1E-9728-437B-9FFC-054823779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739" y="1181118"/>
            <a:ext cx="9706708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Searching a sorted list is similar to that of an unsorted list.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1F8C9D3-74EA-494A-82F8-0874DFC6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04" y="2407303"/>
            <a:ext cx="7050980" cy="313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sortedSearch</a:t>
            </a:r>
            <a:r>
              <a:rPr lang="en-US" altLang="en-US" sz="1814" dirty="0">
                <a:latin typeface="Courier New" panose="02070309020205020404" pitchFamily="49" charset="0"/>
              </a:rPr>
              <a:t>( head, target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= head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# Stop early when a larger value is encountered.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while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is not</a:t>
            </a:r>
            <a:r>
              <a:rPr lang="en-US" altLang="en-US" sz="1814" dirty="0">
                <a:latin typeface="Courier New" panose="02070309020205020404" pitchFamily="49" charset="0"/>
              </a:rPr>
              <a:t> None </a:t>
            </a:r>
            <a:r>
              <a:rPr lang="en-US" altLang="en-US" sz="1814" b="1" dirty="0">
                <a:latin typeface="Courier New" panose="02070309020205020404" pitchFamily="49" charset="0"/>
              </a:rPr>
              <a:t>and</a:t>
            </a:r>
            <a:r>
              <a:rPr lang="en-US" altLang="en-US" sz="1814" dirty="0">
                <a:latin typeface="Courier New" panose="02070309020205020404" pitchFamily="49" charset="0"/>
              </a:rPr>
              <a:t> \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1814" dirty="0">
                <a:latin typeface="Courier New" panose="02070309020205020404" pitchFamily="49" charset="0"/>
              </a:rPr>
              <a:t> &lt; target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1814" dirty="0">
                <a:latin typeface="Courier New" panose="02070309020205020404" pitchFamily="49" charset="0"/>
              </a:rPr>
              <a:t> == target :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</a:t>
            </a:r>
            <a:r>
              <a:rPr lang="en-US" altLang="en-US" sz="1814" b="1" dirty="0">
                <a:latin typeface="Courier New" panose="02070309020205020404" pitchFamily="49" charset="0"/>
              </a:rPr>
              <a:t>return</a:t>
            </a:r>
            <a:r>
              <a:rPr lang="en-US" altLang="en-US" sz="1814" dirty="0">
                <a:latin typeface="Courier New" panose="02070309020205020404" pitchFamily="49" charset="0"/>
              </a:rPr>
              <a:t> True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b="1" dirty="0">
                <a:latin typeface="Courier New" panose="02070309020205020404" pitchFamily="49" charset="0"/>
              </a:rPr>
              <a:t>else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node.next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return</a:t>
            </a:r>
            <a:r>
              <a:rPr lang="en-US" altLang="en-US" sz="1814" dirty="0">
                <a:latin typeface="Courier New" panose="02070309020205020404" pitchFamily="49" charset="0"/>
              </a:rPr>
              <a:t> False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5649B-2FD2-47EB-A14C-C5A37E77053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CD7D3E2-D826-49FD-A322-0EC41A8146A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9B0F48D-C8E4-41ED-9C62-FCFD6C1FB074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5A18F43D-1771-463B-AAA2-8ACFEDD2F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Sorted List: Insert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7F26A6C-7706-4ADB-A3E3-F78A7E43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198" y="1144921"/>
            <a:ext cx="11029071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Adding a new node to a sorted list requires locating the correct position within the list. 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Locating the position is similar to the removal operation.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Use a second temporary reference for the predecessor. </a:t>
            </a:r>
          </a:p>
          <a:p>
            <a:pPr marL="391729" indent="-293797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There are 3 possible cases.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front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middle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>
                <a:ea typeface="+mn-ea"/>
                <a:cs typeface="+mn-cs"/>
              </a:rPr>
              <a:t>back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FA77C57-A98B-4A0A-8716-7A4121FAC3D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DBF0DEF-D05A-4D6B-953C-EC09920809E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A62ED-341E-40E6-8D0D-0D68FD2D85B9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1DE1A6F4-C4FD-45BA-9471-BEBCD953B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3092" y="864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Sorted List: Insert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228E3ED-5074-4E6C-9812-6D59BBFC5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4289" y="1217456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(1) Insert at the front.</a:t>
            </a:r>
          </a:p>
          <a:p>
            <a:pPr marL="783458" lvl="1" indent="-293797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5A537620-52B8-443F-AE34-D8F033AA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10" y="2535548"/>
            <a:ext cx="9568282" cy="179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F5B777-2B82-4506-A76F-774F3CAE82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59155E9-510F-4E38-A86F-9A216D2B536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ABA0A-1856-408F-9F5B-CC55CFF9FFA9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CBE8C29E-586F-4E1A-AB6F-6845B2044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829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Sorted List: Insert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B41F650-EDC0-45F2-86DD-A8FBA049E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4289" y="1165802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(2) Insert in the middle.</a:t>
            </a:r>
          </a:p>
          <a:p>
            <a:pPr marL="783458" lvl="1" indent="-293797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EC380BA1-97FF-47F6-BA40-3F97FD847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80" y="2377440"/>
            <a:ext cx="8952144" cy="296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3C888BD-5DF4-40B4-BAE5-E02F08898DE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FB923E0-B31D-4B7F-88AA-ECC655D6C8B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E8CD9-78FF-4EFC-9BF7-347184A1DA2A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DDD1242E-F0DB-4072-8C16-C2579B61B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Sorted List: Insert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338BF71D-984E-497D-94A1-F791A0E20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101" y="1165802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(3) Insert at the end.</a:t>
            </a:r>
          </a:p>
          <a:p>
            <a:pPr marL="783458" lvl="1" indent="-293797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558811DB-1937-4802-8FB7-2CAC4B28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82" y="2499809"/>
            <a:ext cx="8638436" cy="250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2EA6-B1C0-451A-8105-F34FAF82915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90BA42E-A7C9-451C-9E56-C361BE209CE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A13D26E-A180-4BB0-B494-D038D68CF753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A38E76E0-A772-415C-9405-9E4DC1AAB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Array of Linked Lists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ED8DCD8-7F60-4148-8DB8-F575750B7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427" y="1165802"/>
            <a:ext cx="1021314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The array contains one element for each row of the matrix.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3200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Each element contains a sorted linked list.</a:t>
            </a:r>
          </a:p>
          <a:p>
            <a:pPr marL="783458" lvl="1" indent="-293797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nodes correspond to the non-zero elements for that row.</a:t>
            </a:r>
          </a:p>
          <a:p>
            <a:pPr marL="783458" lvl="1" indent="-293797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nodes are sorted by column index.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2F5331-78C9-4B2E-9F02-BDEB04021B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46429C-D5A4-404E-AA70-741DA2FE3E9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242AC8D-67B3-4487-82C4-F5EDAEBCFB01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219058D1-1B21-440F-B958-8C6226623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8641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Polynomials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128DECA-0680-49EC-8C29-130612DB3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119" y="1098835"/>
            <a:ext cx="9194634" cy="4526396"/>
          </a:xfrm>
          <a:ln/>
        </p:spPr>
        <p:txBody>
          <a:bodyPr/>
          <a:lstStyle/>
          <a:p>
            <a:pPr marL="391729" indent="-293797">
              <a:spcAft>
                <a:spcPts val="6532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Expressions specified in terms of variables and constants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term – </a:t>
            </a:r>
            <a:r>
              <a:rPr lang="en-US" altLang="en-US" i="1" dirty="0" err="1">
                <a:latin typeface="Times New Roman" panose="02020603050405020304" pitchFamily="18" charset="0"/>
              </a:rPr>
              <a:t>a</a:t>
            </a:r>
            <a:r>
              <a:rPr lang="en-US" altLang="en-US" i="1" baseline="-33000" dirty="0" err="1">
                <a:latin typeface="Times New Roman" panose="02020603050405020304" pitchFamily="18" charset="0"/>
              </a:rPr>
              <a:t>i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33000" dirty="0" err="1">
                <a:latin typeface="Times New Roman" panose="02020603050405020304" pitchFamily="18" charset="0"/>
              </a:rPr>
              <a:t>i</a:t>
            </a:r>
            <a:endParaRPr lang="en-US" altLang="en-US" i="1" baseline="33000" dirty="0">
              <a:latin typeface="Times New Roman" panose="02020603050405020304" pitchFamily="18" charset="0"/>
            </a:endParaRP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coefficient –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33000" dirty="0">
                <a:latin typeface="Times New Roman" panose="02020603050405020304" pitchFamily="18" charset="0"/>
              </a:rPr>
              <a:t>i </a:t>
            </a:r>
            <a:r>
              <a:rPr lang="en-US" altLang="en-US" dirty="0"/>
              <a:t>  (can be zero).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degree – the exponent part of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33000" dirty="0">
                <a:latin typeface="Times New Roman" panose="02020603050405020304" pitchFamily="18" charset="0"/>
              </a:rPr>
              <a:t>i</a:t>
            </a:r>
          </a:p>
          <a:p>
            <a:pPr marL="783458" lvl="1" indent="-293797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i="1" baseline="33000" dirty="0">
              <a:latin typeface="Times New Roman" panose="02020603050405020304" pitchFamily="18" charset="0"/>
            </a:endParaRP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Example</a:t>
            </a:r>
          </a:p>
          <a:p>
            <a:pPr marL="783458" lvl="1" indent="-293797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372AFB04-2AF0-4598-8C55-A3B3F801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62" y="1846561"/>
            <a:ext cx="6672220" cy="53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4" name="Picture 4">
            <a:extLst>
              <a:ext uri="{FF2B5EF4-FFF2-40B4-BE49-F238E27FC236}">
                <a16:creationId xmlns:a16="http://schemas.microsoft.com/office/drawing/2014/main" id="{A9756240-D054-48CD-871E-B6E35F54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16" y="5151422"/>
            <a:ext cx="2250956" cy="47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3EDB853-7913-49C3-AC79-F2336C0CF36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16E94BB-8745-423E-A7BE-791F3D7D597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92CD2E-5AD8-420B-8CE1-898B5ACF9F15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3551369E-3EAB-4601-AC91-5A27CE8D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-12529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Polynomials: Addition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FEB3F85-6E10-446C-AEA8-69B2934D7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264" y="1044830"/>
            <a:ext cx="1094466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Two polynomials of the same variable can be summed by adding the coefficients of corresponding terms of equal degree.</a:t>
            </a:r>
          </a:p>
          <a:p>
            <a:pPr marL="783458" lvl="1" indent="-293797">
              <a:spcAft>
                <a:spcPts val="9798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Example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Result is a third polynomial</a:t>
            </a:r>
            <a:endParaRPr lang="en-US" altLang="en-US" dirty="0"/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6C61793B-6E98-43EA-BC19-87F915EE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65" y="2589392"/>
            <a:ext cx="1939884" cy="83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28" name="Picture 4">
            <a:extLst>
              <a:ext uri="{FF2B5EF4-FFF2-40B4-BE49-F238E27FC236}">
                <a16:creationId xmlns:a16="http://schemas.microsoft.com/office/drawing/2014/main" id="{470B5361-8614-408F-8B8E-CB7EB37B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93" y="5047731"/>
            <a:ext cx="6790313" cy="40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50A02-12B7-4158-B343-0C59F786F155}"/>
              </a:ext>
            </a:extLst>
          </p:cNvPr>
          <p:cNvSpPr/>
          <p:nvPr/>
        </p:nvSpPr>
        <p:spPr bwMode="auto">
          <a:xfrm>
            <a:off x="9129932" y="2835354"/>
            <a:ext cx="3062068" cy="3016806"/>
          </a:xfrm>
          <a:prstGeom prst="rect">
            <a:avLst/>
          </a:prstGeom>
          <a:solidFill>
            <a:srgbClr val="F7FF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4000" dirty="0"/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68" y="729760"/>
            <a:ext cx="11153311" cy="5811342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Mathematical description of a “thing” with set of operations.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Abstract Data Type(ADT) is a data type, where only behavior is defined but not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+mn-cs"/>
              </a:rPr>
              <a:t>A mechanism for separating the properties of an object, and restricting the focus to those relevant in the current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Focus on the “what” not the “how”.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Common types in computer science:</a:t>
            </a:r>
          </a:p>
          <a:p>
            <a:pPr marL="939800" lvl="2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b="1" dirty="0"/>
              <a:t>Procedural abstraction</a:t>
            </a:r>
          </a:p>
          <a:p>
            <a:pPr marL="1350962" lvl="2" indent="-342900"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Use of a function/method knowing what it does but not how it's done.</a:t>
            </a:r>
          </a:p>
          <a:p>
            <a:pPr marL="1350962" lvl="2" indent="-342900"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ex:  </a:t>
            </a:r>
            <a:r>
              <a:rPr lang="en-US" altLang="en-US" dirty="0">
                <a:latin typeface="Courier New" panose="02070309020205020404" pitchFamily="49" charset="0"/>
              </a:rPr>
              <a:t>y = sqrt( x )</a:t>
            </a:r>
          </a:p>
          <a:p>
            <a:pPr marL="939800" lvl="2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b="1" dirty="0"/>
              <a:t>Data abstraction</a:t>
            </a:r>
          </a:p>
          <a:p>
            <a:pPr marL="1350962" lvl="2" indent="-342900"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Separate the values/operations from the implementation of a data type.</a:t>
            </a:r>
          </a:p>
          <a:p>
            <a:pPr marL="1350962" lvl="2" indent="-342900"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ex:  big integers in Python</a:t>
            </a:r>
          </a:p>
          <a:p>
            <a:pPr marL="1065212" lvl="1" indent="-457200"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800" dirty="0"/>
              <a:t>For complex problems, there may be multiple layers of abstraction.</a:t>
            </a:r>
          </a:p>
          <a:p>
            <a:pPr marL="665162" indent="-457200"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B91203E-845E-4503-AB10-5124469A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02" y="3635431"/>
            <a:ext cx="2821838" cy="20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bject 15">
            <a:extLst>
              <a:ext uri="{FF2B5EF4-FFF2-40B4-BE49-F238E27FC236}">
                <a16:creationId xmlns:a16="http://schemas.microsoft.com/office/drawing/2014/main" id="{2D935ADE-7DF3-4EA4-BC69-C5C809B6E1EE}"/>
              </a:ext>
            </a:extLst>
          </p:cNvPr>
          <p:cNvSpPr txBox="1"/>
          <p:nvPr/>
        </p:nvSpPr>
        <p:spPr>
          <a:xfrm>
            <a:off x="9309202" y="3026132"/>
            <a:ext cx="2581048" cy="38215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880"/>
              </a:spcBef>
            </a:pPr>
            <a:r>
              <a:rPr lang="en-US" sz="1750" b="1" spc="-170" dirty="0">
                <a:latin typeface="Trebuchet MS"/>
                <a:cs typeface="Trebuchet MS"/>
              </a:rPr>
              <a:t>Multi Layer Abstractions</a:t>
            </a:r>
            <a:endParaRPr sz="175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17697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4C9EDA-9D7B-40D9-B562-DFEA06AE89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AF4ADFD-7A8D-4EF6-99A5-A6479D89737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3F54874-7E58-4EA7-8E71-1F3189B2D1F2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096991B9-6FF3-437B-92D5-AC9C978F0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-14401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Polynomials: Multiplication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5620045-3328-4459-B3EB-B1D3C635D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665" y="1130520"/>
            <a:ext cx="10114670" cy="4526396"/>
          </a:xfrm>
          <a:ln/>
        </p:spPr>
        <p:txBody>
          <a:bodyPr/>
          <a:lstStyle/>
          <a:p>
            <a:pPr marL="391729" indent="-293797">
              <a:spcAft>
                <a:spcPts val="6532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 product of two polynomials is a third polynomial.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Obtained by summing the result from multiplying each term of the first polynomial by each term of the second.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F8B8CE40-96BD-4E19-BE2D-1D6E1BF4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62" y="1872199"/>
            <a:ext cx="3796239" cy="4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634052B6-F612-4C01-824D-FE94C763A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62" y="4179318"/>
            <a:ext cx="7614079" cy="4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3" name="Picture 5">
            <a:extLst>
              <a:ext uri="{FF2B5EF4-FFF2-40B4-BE49-F238E27FC236}">
                <a16:creationId xmlns:a16="http://schemas.microsoft.com/office/drawing/2014/main" id="{3042345C-75A7-48FC-B5A4-16DB9F38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16" y="4801463"/>
            <a:ext cx="7735053" cy="38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379F1C67-461C-4C0A-8B69-12A23926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14" y="5435129"/>
            <a:ext cx="4895073" cy="4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CFFBC6B-8048-48B9-A6B9-1AED21D5455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2CB587E-AD79-401E-B620-2142D756AC8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BDFB731-672C-40EE-BF1F-82AF32796398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A4AFCA2A-3D0F-4AED-8021-13FB554C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Polynomial: Evaluation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E2CCA74-ACBA-45F8-8922-0318C9C9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3550" y="1656175"/>
            <a:ext cx="10803987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 easiest operation is the evaluation of a polynomial. 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Specify a value for the variable and compute the real value.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Example: let x = 3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4793E852-ED61-4201-B8E6-F94045F9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11" y="3928733"/>
            <a:ext cx="4458708" cy="4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6" name="Picture 4">
            <a:extLst>
              <a:ext uri="{FF2B5EF4-FFF2-40B4-BE49-F238E27FC236}">
                <a16:creationId xmlns:a16="http://schemas.microsoft.com/office/drawing/2014/main" id="{58BFE33A-3315-4F68-9754-C9E9F50E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57" y="4769781"/>
            <a:ext cx="7196435" cy="4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96240D1-7FCB-41EB-BF6D-6A2E2A96B8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364E48-12A7-4C3E-A7CC-7B970D3D6F6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48921D9D-E250-4EB6-821D-8F28D3DEB7A2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34F2B092-8970-4FA5-8470-D91F91722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The Polynomial ADT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5487D4D-F65B-4EBA-8175-A222DDD89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4289" y="1165802"/>
            <a:ext cx="10325686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 polynomial is a mathematical expression of a variable constructed of one or more terms.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Each term is of the form </a:t>
            </a:r>
            <a:r>
              <a:rPr lang="en-US" altLang="en-US" i="1" dirty="0" err="1">
                <a:latin typeface="Times New Roman" panose="02020603050405020304" pitchFamily="18" charset="0"/>
              </a:rPr>
              <a:t>a</a:t>
            </a:r>
            <a:r>
              <a:rPr lang="en-US" altLang="en-US" i="1" baseline="-33000" dirty="0" err="1">
                <a:latin typeface="Times New Roman" panose="02020603050405020304" pitchFamily="18" charset="0"/>
              </a:rPr>
              <a:t>i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33000" dirty="0" err="1">
                <a:latin typeface="Times New Roman" panose="02020603050405020304" pitchFamily="18" charset="0"/>
              </a:rPr>
              <a:t>i</a:t>
            </a:r>
            <a:endParaRPr lang="en-US" altLang="en-US" i="1" baseline="33000" dirty="0">
              <a:latin typeface="Times New Roman" panose="02020603050405020304" pitchFamily="18" charset="0"/>
            </a:endParaRP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where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33000" dirty="0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 is a scalar and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33000" dirty="0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 is the unknown variable of degree </a:t>
            </a:r>
            <a:r>
              <a:rPr lang="en-US" altLang="en-US" i="1" dirty="0">
                <a:latin typeface="Times New Roman" panose="02020603050405020304" pitchFamily="18" charset="0"/>
              </a:rPr>
              <a:t>i</a:t>
            </a:r>
            <a:r>
              <a:rPr lang="en-US" altLang="en-US" dirty="0"/>
              <a:t>.</a:t>
            </a:r>
          </a:p>
        </p:txBody>
      </p:sp>
      <p:graphicFrame>
        <p:nvGraphicFramePr>
          <p:cNvPr id="55299" name="Group 3">
            <a:extLst>
              <a:ext uri="{FF2B5EF4-FFF2-40B4-BE49-F238E27FC236}">
                <a16:creationId xmlns:a16="http://schemas.microsoft.com/office/drawing/2014/main" id="{3098744D-12BB-4ECE-BD1F-BF690AFF7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77044"/>
              </p:ext>
            </p:extLst>
          </p:nvPr>
        </p:nvGraphicFramePr>
        <p:xfrm>
          <a:off x="2721726" y="3752939"/>
          <a:ext cx="6748548" cy="1826112"/>
        </p:xfrm>
        <a:graphic>
          <a:graphicData uri="http://schemas.openxmlformats.org/drawingml/2006/table">
            <a:tbl>
              <a:tblPr/>
              <a:tblGrid>
                <a:gridCol w="4016582">
                  <a:extLst>
                    <a:ext uri="{9D8B030D-6E8A-4147-A177-3AD203B41FA5}">
                      <a16:colId xmlns:a16="http://schemas.microsoft.com/office/drawing/2014/main" val="2383164033"/>
                    </a:ext>
                  </a:extLst>
                </a:gridCol>
                <a:gridCol w="2731966">
                  <a:extLst>
                    <a:ext uri="{9D8B030D-6E8A-4147-A177-3AD203B41FA5}">
                      <a16:colId xmlns:a16="http://schemas.microsoft.com/office/drawing/2014/main" val="1514886891"/>
                    </a:ext>
                  </a:extLst>
                </a:gridCol>
              </a:tblGrid>
              <a:tr h="182611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1pPr>
                      <a:lvl2pPr marL="431800" indent="-215900"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9pPr>
                    </a:lstStyle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Polynomial()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Polynomial( degree, coefficient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degree()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getitem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 degree )</a:t>
                      </a:r>
                    </a:p>
                  </a:txBody>
                  <a:tcPr marL="57479" marR="57479" marT="188766" marB="57479" horzOverflow="overflow">
                    <a:lnL>
                      <a:noFill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1pPr>
                      <a:lvl2pPr marL="431800" indent="-215900"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9pPr>
                    </a:lstStyle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evaluate( scalar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add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rhsPoly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subtract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rhsPoly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multiply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rhsPoly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 )</a:t>
                      </a:r>
                    </a:p>
                  </a:txBody>
                  <a:tcPr marL="57479" marR="57479" marT="188766" marB="57479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93166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6B6B3EC-D387-45C2-B16D-A0886FF52E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B17B515-A571-4F92-AF30-73440D8667D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0FABCC-AF3A-435C-8185-1323A0E01D89}"/>
              </a:ext>
            </a:extLst>
          </p:cNvPr>
          <p:cNvSpPr>
            <a:spLocks noGrp="1"/>
          </p:cNvSpPr>
          <p:nvPr>
            <p:ph type="ftr" idx="12"/>
          </p:nvPr>
        </p:nvSpPr>
        <p:spPr bwMode="auto">
          <a:xfrm>
            <a:off x="5954713" y="7086600"/>
            <a:ext cx="3194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0E43C0F6-BBF4-43C3-8468-80D573A10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1498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Polynomial ADT – Linked List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7292A7E-914E-4E17-B146-9EB2E9736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062" y="1035138"/>
            <a:ext cx="11169748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We can use a singly linked list to represent a one-variable polynomial.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Use a tail reference for easy append operations.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Store the individual non-zero terms in each node.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Order the terms by degree in descending order.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8280EFB4-38A3-4CE3-939B-D0D468DE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06" y="4344219"/>
            <a:ext cx="6559889" cy="169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EBA1530C-30D2-4995-B3B6-9117A828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71" y="3525247"/>
            <a:ext cx="1906760" cy="4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444500-6D61-44B8-B165-344F554700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08DA83F-6B85-41BE-A7ED-EB62316E85C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87069-DB92-4DCF-92DC-EB681B966FAD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  <a:endParaRPr lang="en-US" alt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23D7794C-BB54-453F-BF42-82CD236FF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 List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8B45609-BC98-4A21-ADAE-77FC419D8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3212" y="1403428"/>
            <a:ext cx="10438229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 linked list in which each node contains a data component(s) and two links: 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one pointing the next node and 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one pointing to the preceding node.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B53B8DE-4144-41F2-8AF1-42DB6BAE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86" y="3666626"/>
            <a:ext cx="5230629" cy="131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50B7-A4F9-426F-92C0-5ACA341831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D275CB2-577A-4AE6-B872-75841911C74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CB1883-916B-438B-BB96-42F008B6BB34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1900EB59-FD78-4993-89B8-10F603E50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011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 List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FC62E08-CB7F-4DE3-BD28-8BB5BDB27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090" y="1165802"/>
            <a:ext cx="10255348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kern="1200" spc="-100" dirty="0"/>
              <a:t>Doubly Linked Order </a:t>
            </a:r>
            <a:r>
              <a:rPr lang="en-US" altLang="en-US" kern="1200" spc="-100" dirty="0"/>
              <a:t>: </a:t>
            </a:r>
            <a:r>
              <a:rPr lang="en-US" altLang="en-US" dirty="0"/>
              <a:t>Can be unsorted or sorted based on a key value.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Operations on the unsorted version are very similar to those of a singly linked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We limit our discussion to the sorted doubly linked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383408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Doubly Linked Nodes. </a:t>
            </a:r>
            <a:r>
              <a:rPr lang="en-US" altLang="en-US" dirty="0"/>
              <a:t>The node storage class is similar to that of a singly linked list.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29E0FA1-E380-473C-820F-DC441DBD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53" y="4807579"/>
            <a:ext cx="4010821" cy="130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class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DListNode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__</a:t>
            </a:r>
            <a:r>
              <a:rPr lang="en-US" altLang="en-US" sz="1814" dirty="0" err="1">
                <a:latin typeface="Courier New" panose="02070309020205020404" pitchFamily="49" charset="0"/>
              </a:rPr>
              <a:t>init</a:t>
            </a:r>
            <a:r>
              <a:rPr lang="en-US" altLang="en-US" sz="1814" dirty="0">
                <a:latin typeface="Courier New" panose="02070309020205020404" pitchFamily="49" charset="0"/>
              </a:rPr>
              <a:t>__( self, data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self.data</a:t>
            </a:r>
            <a:r>
              <a:rPr lang="en-US" altLang="en-US" sz="1814" dirty="0">
                <a:latin typeface="Courier New" panose="02070309020205020404" pitchFamily="49" charset="0"/>
              </a:rPr>
              <a:t> = data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self.next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self.prev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64F8612-7199-4163-AD8E-15878EBE8D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624C1E-A179-4682-95DF-209AD22152E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034B-105F-460D-9A5D-7482370E273C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8701E112-BAC3-42B9-8CC0-9C4C3AC2B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Traversing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0D64A02-6E8F-4B97-BBA4-0251E4EAA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415" y="1165802"/>
            <a:ext cx="9431697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Traversals can be in either order.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Forward is the same as with a singly linked list.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Reverse order is similar but the </a:t>
            </a:r>
            <a:r>
              <a:rPr lang="en-US" altLang="en-US" sz="2400" dirty="0" err="1">
                <a:solidFill>
                  <a:srgbClr val="003B7C"/>
                </a:solidFill>
              </a:rPr>
              <a:t>prev</a:t>
            </a:r>
            <a:r>
              <a:rPr lang="en-US" altLang="en-US" sz="2400" dirty="0"/>
              <a:t> link is followed.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67A8C7BC-2D59-4395-83F3-DC41A7D0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91" y="3429000"/>
            <a:ext cx="4010821" cy="197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revTraversal</a:t>
            </a:r>
            <a:r>
              <a:rPr lang="en-US" altLang="en-US" sz="2000" dirty="0">
                <a:latin typeface="Courier New" panose="02070309020205020404" pitchFamily="49" charset="0"/>
              </a:rPr>
              <a:t>( tail ):</a:t>
            </a:r>
          </a:p>
          <a:p>
            <a:pPr>
              <a:lnSpc>
                <a:spcPct val="94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curNode</a:t>
            </a:r>
            <a:r>
              <a:rPr lang="en-US" altLang="en-US" sz="2000" dirty="0">
                <a:latin typeface="Courier New" panose="02070309020205020404" pitchFamily="49" charset="0"/>
              </a:rPr>
              <a:t> = tail</a:t>
            </a:r>
          </a:p>
          <a:p>
            <a:pPr>
              <a:lnSpc>
                <a:spcPct val="94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curNode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is not</a:t>
            </a:r>
            <a:r>
              <a:rPr lang="en-US" altLang="en-US" sz="2000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print( </a:t>
            </a:r>
            <a:r>
              <a:rPr lang="en-US" altLang="en-US" sz="2000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20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curNode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curNode.prev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AA9E285-E894-4CE4-9DFF-78EF4935F51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32A78CD-83CC-4259-9CE7-24C3128F322A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E653-F49F-42C1-8099-56039FDC06AE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58BA380B-1342-48AD-8BF8-0D8C0D9C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Search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2063847-1E79-4635-B271-A9851712B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077" y="1076708"/>
            <a:ext cx="10494498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Normal searching based on key value is the same as searching a singly linked list.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Doubly linked lists provide an additional advantage.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We can search both forwards and backwards.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Use and maintain a </a:t>
            </a:r>
            <a:r>
              <a:rPr lang="en-US" altLang="en-US" dirty="0">
                <a:solidFill>
                  <a:srgbClr val="003B7C"/>
                </a:solidFill>
              </a:rPr>
              <a:t>probe</a:t>
            </a:r>
            <a:r>
              <a:rPr lang="en-US" altLang="en-US" dirty="0"/>
              <a:t> reference.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DB3CFF0-6783-4561-9867-1420750F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23" y="3648159"/>
            <a:ext cx="8257030" cy="209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B3B896-6EEB-4F79-8EF3-87EDCF0DBC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12AB4D-61FF-4A37-A83B-3673BF97B33C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808A-4C77-4FA2-90B1-FB9F7D2FC5F0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D466C5BD-2337-411D-94F5-55788CC21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Probing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ADEFD4A-A3AF-44BE-B173-27D89DEC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3550" y="1266092"/>
            <a:ext cx="9636369" cy="4916479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Use the probe reference for searching.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After a search, keep the reference where it left off.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On the next search, we can search either forwards or backwards based on the target value.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81D85909-31E2-4019-A7B7-3B56C869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38" y="3816380"/>
            <a:ext cx="6993328" cy="177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C314D99-E885-4D43-BC7D-2CB843EB3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ED567BD-35F2-4EFB-A46B-82C01F194AA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AF2B23-D63F-4B3C-A0F1-62975E84B4DE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721D7EB7-4F87-47CC-9865-FA6051290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Probing</a:t>
            </a:r>
          </a:p>
        </p:txBody>
      </p:sp>
      <p:sp>
        <p:nvSpPr>
          <p:cNvPr id="11266" name="Line 2">
            <a:extLst>
              <a:ext uri="{FF2B5EF4-FFF2-40B4-BE49-F238E27FC236}">
                <a16:creationId xmlns:a16="http://schemas.microsoft.com/office/drawing/2014/main" id="{8881CCBA-5700-4FB2-A0D4-2E47F8B10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935" y="1130980"/>
            <a:ext cx="6843598" cy="1441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D52C9AF6-0AE4-42FE-B797-9B351AC3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778" y="1280160"/>
            <a:ext cx="7653283" cy="51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097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452" i="1" dirty="0">
                <a:solidFill>
                  <a:srgbClr val="003B7C"/>
                </a:solidFill>
                <a:latin typeface="Courier New" panose="02070309020205020404" pitchFamily="49" charset="0"/>
              </a:rPr>
              <a:t> # Make sure the list is not empty.</a:t>
            </a:r>
          </a:p>
          <a:p>
            <a:pPr>
              <a:lnSpc>
                <a:spcPct val="94000"/>
              </a:lnSpc>
            </a:pPr>
            <a:r>
              <a:rPr lang="en-US" altLang="en-US" sz="1452" b="1" dirty="0">
                <a:latin typeface="Courier New" panose="02070309020205020404" pitchFamily="49" charset="0"/>
              </a:rPr>
              <a:t>if</a:t>
            </a:r>
            <a:r>
              <a:rPr lang="en-US" altLang="en-US" sz="1452" dirty="0">
                <a:latin typeface="Courier New" panose="02070309020205020404" pitchFamily="49" charset="0"/>
              </a:rPr>
              <a:t> head </a:t>
            </a:r>
            <a:r>
              <a:rPr lang="en-US" altLang="en-US" sz="1452" b="1" dirty="0">
                <a:latin typeface="Courier New" panose="02070309020205020404" pitchFamily="49" charset="0"/>
              </a:rPr>
              <a:t>is</a:t>
            </a:r>
            <a:r>
              <a:rPr lang="en-US" altLang="en-US" sz="1452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</a:t>
            </a:r>
            <a:r>
              <a:rPr lang="en-US" altLang="en-US" sz="1452" b="1" dirty="0">
                <a:latin typeface="Courier New" panose="02070309020205020404" pitchFamily="49" charset="0"/>
              </a:rPr>
              <a:t>return</a:t>
            </a:r>
            <a:r>
              <a:rPr lang="en-US" altLang="en-US" sz="1452" dirty="0">
                <a:latin typeface="Courier New" panose="02070309020205020404" pitchFamily="49" charset="0"/>
              </a:rPr>
              <a:t> False    </a:t>
            </a:r>
          </a:p>
          <a:p>
            <a:pPr>
              <a:lnSpc>
                <a:spcPct val="94000"/>
              </a:lnSpc>
            </a:pPr>
            <a:r>
              <a:rPr lang="en-US" altLang="en-US" sz="1452" i="1" dirty="0">
                <a:solidFill>
                  <a:srgbClr val="003B7C"/>
                </a:solidFill>
                <a:latin typeface="Courier New" panose="02070309020205020404" pitchFamily="49" charset="0"/>
              </a:rPr>
              <a:t> # If probe is null, initialize it to the first node.</a:t>
            </a:r>
          </a:p>
          <a:p>
            <a:pPr>
              <a:lnSpc>
                <a:spcPct val="94000"/>
              </a:lnSpc>
            </a:pPr>
            <a:r>
              <a:rPr lang="en-US" altLang="en-US" sz="1452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1452" dirty="0">
                <a:latin typeface="Courier New" panose="02070309020205020404" pitchFamily="49" charset="0"/>
              </a:rPr>
              <a:t> probe </a:t>
            </a:r>
            <a:r>
              <a:rPr lang="en-US" altLang="en-US" sz="1452" b="1" dirty="0">
                <a:latin typeface="Courier New" panose="02070309020205020404" pitchFamily="49" charset="0"/>
              </a:rPr>
              <a:t>is</a:t>
            </a:r>
            <a:r>
              <a:rPr lang="en-US" altLang="en-US" sz="1452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probe = head</a:t>
            </a:r>
          </a:p>
          <a:p>
            <a:pPr>
              <a:lnSpc>
                <a:spcPct val="94000"/>
              </a:lnSpc>
            </a:pPr>
            <a:endParaRPr lang="en-US" altLang="en-US" sz="1452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452" i="1" dirty="0">
                <a:solidFill>
                  <a:srgbClr val="003B7C"/>
                </a:solidFill>
                <a:latin typeface="Courier New" panose="02070309020205020404" pitchFamily="49" charset="0"/>
              </a:rPr>
              <a:t> # If the target comes before the probe node, we traverse backward</a:t>
            </a:r>
          </a:p>
          <a:p>
            <a:pPr>
              <a:lnSpc>
                <a:spcPct val="94000"/>
              </a:lnSpc>
            </a:pPr>
            <a:r>
              <a:rPr lang="en-US" altLang="en-US" sz="1452" b="1" dirty="0">
                <a:latin typeface="Courier New" panose="02070309020205020404" pitchFamily="49" charset="0"/>
              </a:rPr>
              <a:t>if</a:t>
            </a:r>
            <a:r>
              <a:rPr lang="en-US" altLang="en-US" sz="1452" dirty="0">
                <a:latin typeface="Courier New" panose="02070309020205020404" pitchFamily="49" charset="0"/>
              </a:rPr>
              <a:t> target &lt;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probe.data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</a:t>
            </a:r>
            <a:r>
              <a:rPr lang="en-US" altLang="en-US" sz="1452" b="1" dirty="0">
                <a:latin typeface="Courier New" panose="02070309020205020404" pitchFamily="49" charset="0"/>
              </a:rPr>
              <a:t>while</a:t>
            </a:r>
            <a:r>
              <a:rPr lang="en-US" altLang="en-US" sz="1452" dirty="0">
                <a:latin typeface="Courier New" panose="02070309020205020404" pitchFamily="49" charset="0"/>
              </a:rPr>
              <a:t> probe </a:t>
            </a:r>
            <a:r>
              <a:rPr lang="en-US" altLang="en-US" sz="1452" b="1" dirty="0">
                <a:latin typeface="Courier New" panose="02070309020205020404" pitchFamily="49" charset="0"/>
              </a:rPr>
              <a:t>is not</a:t>
            </a:r>
            <a:r>
              <a:rPr lang="en-US" altLang="en-US" sz="1452" dirty="0">
                <a:latin typeface="Courier New" panose="02070309020205020404" pitchFamily="49" charset="0"/>
              </a:rPr>
              <a:t> None </a:t>
            </a:r>
            <a:r>
              <a:rPr lang="en-US" altLang="en-US" sz="1452" b="1" dirty="0">
                <a:latin typeface="Courier New" panose="02070309020205020404" pitchFamily="49" charset="0"/>
              </a:rPr>
              <a:t>and</a:t>
            </a:r>
            <a:r>
              <a:rPr lang="en-US" altLang="en-US" sz="1452" dirty="0">
                <a:latin typeface="Courier New" panose="02070309020205020404" pitchFamily="49" charset="0"/>
              </a:rPr>
              <a:t> target &lt;=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probe.data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</a:t>
            </a:r>
            <a:r>
              <a:rPr lang="en-US" altLang="en-US" sz="1452" b="1" dirty="0">
                <a:latin typeface="Courier New" panose="02070309020205020404" pitchFamily="49" charset="0"/>
              </a:rPr>
              <a:t>if</a:t>
            </a:r>
            <a:r>
              <a:rPr lang="en-US" altLang="en-US" sz="1452" dirty="0">
                <a:latin typeface="Courier New" panose="02070309020205020404" pitchFamily="49" charset="0"/>
              </a:rPr>
              <a:t> target ==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probe.data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  </a:t>
            </a:r>
            <a:r>
              <a:rPr lang="en-US" altLang="en-US" sz="1452" b="1" dirty="0">
                <a:latin typeface="Courier New" panose="02070309020205020404" pitchFamily="49" charset="0"/>
              </a:rPr>
              <a:t>return</a:t>
            </a:r>
            <a:r>
              <a:rPr lang="en-US" altLang="en-US" sz="1452" dirty="0">
                <a:latin typeface="Courier New" panose="02070309020205020404" pitchFamily="49" charset="0"/>
              </a:rPr>
              <a:t> True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</a:t>
            </a:r>
            <a:r>
              <a:rPr lang="en-US" altLang="en-US" sz="1452" b="1" dirty="0">
                <a:latin typeface="Courier New" panose="02070309020205020404" pitchFamily="49" charset="0"/>
              </a:rPr>
              <a:t>else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  probe =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probe.prev</a:t>
            </a:r>
            <a:endParaRPr lang="en-US" altLang="en-US" sz="1452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452" b="1" dirty="0">
                <a:latin typeface="Courier New" panose="02070309020205020404" pitchFamily="49" charset="0"/>
              </a:rPr>
              <a:t>else</a:t>
            </a:r>
            <a:r>
              <a:rPr lang="en-US" altLang="en-US" sz="1452" dirty="0">
                <a:latin typeface="Courier New" panose="02070309020205020404" pitchFamily="49" charset="0"/>
              </a:rPr>
              <a:t> : </a:t>
            </a:r>
            <a:r>
              <a:rPr lang="en-US" altLang="en-US" sz="1452" b="1" dirty="0">
                <a:latin typeface="Courier New" panose="02070309020205020404" pitchFamily="49" charset="0"/>
              </a:rPr>
              <a:t># otherwise traverse forward.   </a:t>
            </a:r>
            <a:r>
              <a:rPr lang="en-US" altLang="en-US" sz="1452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</a:t>
            </a:r>
            <a:r>
              <a:rPr lang="en-US" altLang="en-US" sz="1452" b="1" dirty="0">
                <a:latin typeface="Courier New" panose="02070309020205020404" pitchFamily="49" charset="0"/>
              </a:rPr>
              <a:t>while</a:t>
            </a:r>
            <a:r>
              <a:rPr lang="en-US" altLang="en-US" sz="1452" dirty="0">
                <a:latin typeface="Courier New" panose="02070309020205020404" pitchFamily="49" charset="0"/>
              </a:rPr>
              <a:t> probe </a:t>
            </a:r>
            <a:r>
              <a:rPr lang="en-US" altLang="en-US" sz="1452" b="1" dirty="0">
                <a:latin typeface="Courier New" panose="02070309020205020404" pitchFamily="49" charset="0"/>
              </a:rPr>
              <a:t>is not</a:t>
            </a:r>
            <a:r>
              <a:rPr lang="en-US" altLang="en-US" sz="1452" dirty="0">
                <a:latin typeface="Courier New" panose="02070309020205020404" pitchFamily="49" charset="0"/>
              </a:rPr>
              <a:t> None </a:t>
            </a:r>
            <a:r>
              <a:rPr lang="en-US" altLang="en-US" sz="1452" b="1" dirty="0">
                <a:latin typeface="Courier New" panose="02070309020205020404" pitchFamily="49" charset="0"/>
              </a:rPr>
              <a:t>and</a:t>
            </a:r>
            <a:r>
              <a:rPr lang="en-US" altLang="en-US" sz="1452" dirty="0">
                <a:latin typeface="Courier New" panose="02070309020205020404" pitchFamily="49" charset="0"/>
              </a:rPr>
              <a:t> target &gt;=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probe.data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</a:t>
            </a:r>
            <a:r>
              <a:rPr lang="en-US" altLang="en-US" sz="1452" b="1" dirty="0">
                <a:latin typeface="Courier New" panose="02070309020205020404" pitchFamily="49" charset="0"/>
              </a:rPr>
              <a:t>if</a:t>
            </a:r>
            <a:r>
              <a:rPr lang="en-US" altLang="en-US" sz="1452" dirty="0">
                <a:latin typeface="Courier New" panose="02070309020205020404" pitchFamily="49" charset="0"/>
              </a:rPr>
              <a:t> target ==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probe.data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  </a:t>
            </a:r>
            <a:r>
              <a:rPr lang="en-US" altLang="en-US" sz="1452" b="1" dirty="0">
                <a:latin typeface="Courier New" panose="02070309020205020404" pitchFamily="49" charset="0"/>
              </a:rPr>
              <a:t>return</a:t>
            </a:r>
            <a:r>
              <a:rPr lang="en-US" altLang="en-US" sz="1452" dirty="0">
                <a:latin typeface="Courier New" panose="02070309020205020404" pitchFamily="49" charset="0"/>
              </a:rPr>
              <a:t> True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</a:t>
            </a:r>
            <a:r>
              <a:rPr lang="en-US" altLang="en-US" sz="1452" b="1" dirty="0">
                <a:latin typeface="Courier New" panose="02070309020205020404" pitchFamily="49" charset="0"/>
              </a:rPr>
              <a:t>else</a:t>
            </a:r>
            <a:r>
              <a:rPr lang="en-US" altLang="en-US" sz="1452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  probe = </a:t>
            </a:r>
            <a:r>
              <a:rPr lang="en-US" altLang="en-US" sz="1452" dirty="0" err="1">
                <a:latin typeface="Courier New" panose="02070309020205020404" pitchFamily="49" charset="0"/>
              </a:rPr>
              <a:t>probe.next</a:t>
            </a:r>
            <a:endParaRPr lang="en-US" altLang="en-US" sz="1452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452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452" i="1" dirty="0">
                <a:solidFill>
                  <a:srgbClr val="003B7C"/>
                </a:solidFill>
                <a:latin typeface="Courier New" panose="02070309020205020404" pitchFamily="49" charset="0"/>
              </a:rPr>
              <a:t> # If the target is not found in the list, return False.</a:t>
            </a:r>
          </a:p>
          <a:p>
            <a:pPr>
              <a:lnSpc>
                <a:spcPct val="94000"/>
              </a:lnSpc>
            </a:pPr>
            <a:r>
              <a:rPr lang="en-US" altLang="en-US" sz="1452" b="1" dirty="0">
                <a:latin typeface="Courier New" panose="02070309020205020404" pitchFamily="49" charset="0"/>
              </a:rPr>
              <a:t>return</a:t>
            </a:r>
            <a:r>
              <a:rPr lang="en-US" altLang="en-US" sz="1452" dirty="0">
                <a:latin typeface="Courier New" panose="02070309020205020404" pitchFamily="49" charset="0"/>
              </a:rPr>
              <a:t>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3600" dirty="0"/>
              <a:t>Abstract Data Type (ADT)</a:t>
            </a:r>
            <a:endParaRPr lang="en-US" sz="3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22" y="746448"/>
            <a:ext cx="11461978" cy="5811342"/>
          </a:xfrm>
        </p:spPr>
        <p:txBody>
          <a:bodyPr>
            <a:normAutofit/>
          </a:bodyPr>
          <a:lstStyle/>
          <a:p>
            <a:r>
              <a:rPr lang="en-US" dirty="0"/>
              <a:t>ADTs can be viewed as black boxes:</a:t>
            </a:r>
          </a:p>
          <a:p>
            <a:pPr lvl="1"/>
            <a:r>
              <a:rPr lang="en-US" sz="2800" dirty="0">
                <a:ea typeface="+mn-ea"/>
                <a:cs typeface="+mn-cs"/>
              </a:rPr>
              <a:t>Functionality is provided through an interface. </a:t>
            </a:r>
          </a:p>
          <a:p>
            <a:pPr lvl="1"/>
            <a:r>
              <a:rPr lang="en-US" sz="2800" dirty="0">
                <a:ea typeface="+mn-ea"/>
                <a:cs typeface="+mn-cs"/>
              </a:rPr>
              <a:t>Implementation details are hidden inside the box.</a:t>
            </a:r>
          </a:p>
          <a:p>
            <a:r>
              <a:rPr lang="en-US" dirty="0"/>
              <a:t>A wall of ADT operations isolates a data structure from program that uses it</a:t>
            </a:r>
            <a:endParaRPr lang="en-US" sz="3400" dirty="0"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A3BEBF6-3A3F-4796-974F-6DEDE1D1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030" y="576967"/>
            <a:ext cx="2990730" cy="169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4EC6D85-DA5F-4DF5-82FB-5D3C4780A587}"/>
              </a:ext>
            </a:extLst>
          </p:cNvPr>
          <p:cNvGrpSpPr/>
          <p:nvPr/>
        </p:nvGrpSpPr>
        <p:grpSpPr>
          <a:xfrm>
            <a:off x="2274969" y="2875524"/>
            <a:ext cx="7586483" cy="3992930"/>
            <a:chOff x="1313812" y="2854698"/>
            <a:chExt cx="7642062" cy="4105232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540160D7-B963-4B3A-9105-FE4AA8A0644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812" y="3249386"/>
              <a:ext cx="7642062" cy="3362169"/>
            </a:xfrm>
            <a:prstGeom prst="rect">
              <a:avLst/>
            </a:prstGeom>
          </p:spPr>
        </p:pic>
        <p:pic>
          <p:nvPicPr>
            <p:cNvPr id="21" name="object 4">
              <a:extLst>
                <a:ext uri="{FF2B5EF4-FFF2-40B4-BE49-F238E27FC236}">
                  <a16:creationId xmlns:a16="http://schemas.microsoft.com/office/drawing/2014/main" id="{24E1D3DC-5B36-4E49-8FCD-AF88D11648B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9184" y="4468667"/>
              <a:ext cx="688913" cy="164603"/>
            </a:xfrm>
            <a:prstGeom prst="rect">
              <a:avLst/>
            </a:prstGeom>
          </p:spPr>
        </p:pic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26EA2F12-2088-4DE2-BBDE-CA81AC582F1E}"/>
                </a:ext>
              </a:extLst>
            </p:cNvPr>
            <p:cNvSpPr txBox="1"/>
            <p:nvPr/>
          </p:nvSpPr>
          <p:spPr>
            <a:xfrm>
              <a:off x="1568841" y="4746055"/>
              <a:ext cx="717550" cy="2851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00" spc="-135" dirty="0">
                  <a:latin typeface="Trebuchet MS"/>
                  <a:cs typeface="Trebuchet MS"/>
                </a:rPr>
                <a:t>Program</a:t>
              </a:r>
              <a:endParaRPr sz="1700" dirty="0">
                <a:latin typeface="Trebuchet MS"/>
                <a:cs typeface="Trebuchet MS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840E926A-AE69-4A81-A581-7DA776E021FF}"/>
                </a:ext>
              </a:extLst>
            </p:cNvPr>
            <p:cNvSpPr txBox="1"/>
            <p:nvPr/>
          </p:nvSpPr>
          <p:spPr>
            <a:xfrm>
              <a:off x="5668105" y="2854698"/>
              <a:ext cx="924999" cy="28215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00" b="1" spc="-155" dirty="0">
                  <a:latin typeface="Trebuchet MS"/>
                  <a:cs typeface="Trebuchet MS"/>
                </a:rPr>
                <a:t>Interface</a:t>
              </a:r>
              <a:endParaRPr sz="1700" b="1" dirty="0">
                <a:latin typeface="Trebuchet MS"/>
                <a:cs typeface="Trebuchet MS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4311D206-1099-4D39-8C21-2EE5D4841ABF}"/>
                </a:ext>
              </a:extLst>
            </p:cNvPr>
            <p:cNvSpPr txBox="1"/>
            <p:nvPr/>
          </p:nvSpPr>
          <p:spPr>
            <a:xfrm>
              <a:off x="2673795" y="4934791"/>
              <a:ext cx="2482850" cy="292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spc="-170" dirty="0">
                  <a:latin typeface="Trebuchet MS"/>
                  <a:cs typeface="Trebuchet MS"/>
                </a:rPr>
                <a:t>Request </a:t>
              </a:r>
              <a:r>
                <a:rPr sz="1750" spc="-150" dirty="0">
                  <a:latin typeface="Trebuchet MS"/>
                  <a:cs typeface="Trebuchet MS"/>
                </a:rPr>
                <a:t>to </a:t>
              </a:r>
              <a:r>
                <a:rPr sz="1750" spc="-170" dirty="0">
                  <a:latin typeface="Trebuchet MS"/>
                  <a:cs typeface="Trebuchet MS"/>
                </a:rPr>
                <a:t>perform</a:t>
              </a:r>
              <a:r>
                <a:rPr sz="1750" spc="-60" dirty="0">
                  <a:latin typeface="Trebuchet MS"/>
                  <a:cs typeface="Trebuchet MS"/>
                </a:rPr>
                <a:t> </a:t>
              </a:r>
              <a:r>
                <a:rPr sz="1750" spc="-165" dirty="0">
                  <a:latin typeface="Trebuchet MS"/>
                  <a:cs typeface="Trebuchet MS"/>
                </a:rPr>
                <a:t>operation</a:t>
              </a:r>
              <a:endParaRPr sz="1750">
                <a:latin typeface="Trebuchet MS"/>
                <a:cs typeface="Trebuchet MS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2F905F10-9CE8-4006-8DAE-816EAEE3E8FF}"/>
                </a:ext>
              </a:extLst>
            </p:cNvPr>
            <p:cNvSpPr txBox="1"/>
            <p:nvPr/>
          </p:nvSpPr>
          <p:spPr>
            <a:xfrm>
              <a:off x="5972312" y="3627872"/>
              <a:ext cx="36957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65" dirty="0">
                  <a:latin typeface="Courier New"/>
                  <a:cs typeface="Courier New"/>
                </a:rPr>
                <a:t>add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ED948FBB-FF4D-481B-BF30-875DFD51D61F}"/>
                </a:ext>
              </a:extLst>
            </p:cNvPr>
            <p:cNvSpPr txBox="1"/>
            <p:nvPr/>
          </p:nvSpPr>
          <p:spPr>
            <a:xfrm>
              <a:off x="3122390" y="5065586"/>
              <a:ext cx="3286125" cy="772795"/>
            </a:xfrm>
            <a:prstGeom prst="rect">
              <a:avLst/>
            </a:prstGeom>
          </p:spPr>
          <p:txBody>
            <a:bodyPr vert="horz" wrap="square" lIns="0" tIns="12890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15"/>
                </a:spcBef>
              </a:pPr>
              <a:r>
                <a:rPr sz="1650" spc="-75" dirty="0">
                  <a:latin typeface="Courier New"/>
                  <a:cs typeface="Courier New"/>
                </a:rPr>
                <a:t>find</a:t>
              </a:r>
              <a:endParaRPr sz="165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950"/>
                </a:spcBef>
              </a:pPr>
              <a:r>
                <a:rPr sz="1700" spc="-150" dirty="0">
                  <a:latin typeface="Trebuchet MS"/>
                  <a:cs typeface="Trebuchet MS"/>
                </a:rPr>
                <a:t>Result </a:t>
              </a:r>
              <a:r>
                <a:rPr sz="1700" spc="-120" dirty="0">
                  <a:latin typeface="Trebuchet MS"/>
                  <a:cs typeface="Trebuchet MS"/>
                </a:rPr>
                <a:t>of</a:t>
              </a:r>
              <a:r>
                <a:rPr sz="1700" spc="-200" dirty="0">
                  <a:latin typeface="Trebuchet MS"/>
                  <a:cs typeface="Trebuchet MS"/>
                </a:rPr>
                <a:t> </a:t>
              </a:r>
              <a:r>
                <a:rPr sz="1700" spc="-140" dirty="0">
                  <a:latin typeface="Trebuchet MS"/>
                  <a:cs typeface="Trebuchet MS"/>
                </a:rPr>
                <a:t>operation</a:t>
              </a:r>
              <a:endParaRPr sz="1700">
                <a:latin typeface="Trebuchet MS"/>
                <a:cs typeface="Trebuchet MS"/>
              </a:endParaRPr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21C803A1-8695-4F4D-A43D-42EE296F82FB}"/>
                </a:ext>
              </a:extLst>
            </p:cNvPr>
            <p:cNvSpPr txBox="1"/>
            <p:nvPr/>
          </p:nvSpPr>
          <p:spPr>
            <a:xfrm>
              <a:off x="5748554" y="5984389"/>
              <a:ext cx="844550" cy="2622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50" spc="-15" dirty="0">
                  <a:latin typeface="Courier New"/>
                  <a:cs typeface="Courier New"/>
                </a:rPr>
                <a:t>display</a:t>
              </a:r>
              <a:endParaRPr sz="1550">
                <a:latin typeface="Courier New"/>
                <a:cs typeface="Courier New"/>
              </a:endParaRPr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809B5F89-F138-4E28-A08F-C64AE082EF70}"/>
                </a:ext>
              </a:extLst>
            </p:cNvPr>
            <p:cNvSpPr txBox="1"/>
            <p:nvPr/>
          </p:nvSpPr>
          <p:spPr>
            <a:xfrm>
              <a:off x="4849052" y="6567026"/>
              <a:ext cx="2311400" cy="392904"/>
            </a:xfrm>
            <a:prstGeom prst="rect">
              <a:avLst/>
            </a:prstGeom>
          </p:spPr>
          <p:txBody>
            <a:bodyPr vert="horz" wrap="square" lIns="0" tIns="111760" rIns="0" bIns="0" rtlCol="0">
              <a:spAutoFit/>
            </a:bodyPr>
            <a:lstStyle/>
            <a:p>
              <a:pPr marL="374015">
                <a:lnSpc>
                  <a:spcPct val="100000"/>
                </a:lnSpc>
                <a:spcBef>
                  <a:spcPts val="880"/>
                </a:spcBef>
              </a:pPr>
              <a:r>
                <a:rPr sz="1750" b="1" spc="-170" dirty="0">
                  <a:latin typeface="Trebuchet MS"/>
                  <a:cs typeface="Trebuchet MS"/>
                </a:rPr>
                <a:t>Wall </a:t>
              </a:r>
              <a:r>
                <a:rPr sz="1750" b="1" spc="-155" dirty="0">
                  <a:latin typeface="Trebuchet MS"/>
                  <a:cs typeface="Trebuchet MS"/>
                </a:rPr>
                <a:t>of </a:t>
              </a:r>
              <a:r>
                <a:rPr sz="1750" b="1" spc="-130" dirty="0">
                  <a:latin typeface="Trebuchet MS"/>
                  <a:cs typeface="Trebuchet MS"/>
                </a:rPr>
                <a:t>ADT</a:t>
              </a:r>
              <a:r>
                <a:rPr sz="1750" b="1" spc="-125" dirty="0">
                  <a:latin typeface="Trebuchet MS"/>
                  <a:cs typeface="Trebuchet MS"/>
                </a:rPr>
                <a:t> </a:t>
              </a:r>
              <a:r>
                <a:rPr sz="1750" b="1" spc="-155" dirty="0">
                  <a:latin typeface="Trebuchet MS"/>
                  <a:cs typeface="Trebuchet MS"/>
                </a:rPr>
                <a:t>operations</a:t>
              </a:r>
              <a:endParaRPr sz="1750" b="1" dirty="0">
                <a:latin typeface="Trebuchet MS"/>
                <a:cs typeface="Trebuchet MS"/>
              </a:endParaRPr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D04A6579-8D50-408E-9201-4598BA197C5C}"/>
                </a:ext>
              </a:extLst>
            </p:cNvPr>
            <p:cNvSpPr txBox="1"/>
            <p:nvPr/>
          </p:nvSpPr>
          <p:spPr>
            <a:xfrm>
              <a:off x="7948417" y="4693982"/>
              <a:ext cx="746125" cy="536575"/>
            </a:xfrm>
            <a:prstGeom prst="rect">
              <a:avLst/>
            </a:prstGeom>
          </p:spPr>
          <p:txBody>
            <a:bodyPr vert="horz" wrap="square" lIns="0" tIns="40005" rIns="0" bIns="0" rtlCol="0">
              <a:spAutoFit/>
            </a:bodyPr>
            <a:lstStyle/>
            <a:p>
              <a:pPr marL="12700" marR="5080" indent="173355">
                <a:lnSpc>
                  <a:spcPts val="1920"/>
                </a:lnSpc>
                <a:spcBef>
                  <a:spcPts val="315"/>
                </a:spcBef>
              </a:pPr>
              <a:r>
                <a:rPr sz="1750" spc="-170" dirty="0">
                  <a:latin typeface="Trebuchet MS"/>
                  <a:cs typeface="Trebuchet MS"/>
                </a:rPr>
                <a:t>Data  </a:t>
              </a:r>
              <a:r>
                <a:rPr sz="1750" spc="-175" dirty="0">
                  <a:latin typeface="Trebuchet MS"/>
                  <a:cs typeface="Trebuchet MS"/>
                </a:rPr>
                <a:t>structure</a:t>
              </a:r>
              <a:endParaRPr sz="175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88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7871-75A1-411C-BF24-B104E9BB164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0DD1DF-1F6C-4422-97E3-7E804D5BBBE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5DBC12-5600-40A1-9F08-56454F964DA6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3F97D078-670E-4493-A9C8-7696369CE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Insert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893D437-6455-4F1A-8009-367B4B8C0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6168" y="1076708"/>
            <a:ext cx="1008544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Locate the position for the new node, then connect the links.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There are three possible cases.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No need for a second temporary reference.</a:t>
            </a:r>
          </a:p>
          <a:p>
            <a:pPr marL="783458" lvl="1" indent="-293797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Connections must be made in a specific 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D3DFE21-7E45-479D-872F-1A214D39FEC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58DBFCA-64BD-427F-A24D-F22A4B87797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A69D-D3D3-47F9-9C14-3FFD77CB6963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5454421-7934-4BD5-B2F1-731C051EF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Insert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771FDF8B-FD88-438E-B6F2-10D80EFA5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9868" y="1104314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(1) Insert in the middle.</a:t>
            </a:r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Result after the insertion.</a:t>
            </a:r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0AE872D-7FA4-48DF-AF4C-EA960D43D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24" y="1617785"/>
            <a:ext cx="8405570" cy="255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9B3037E-98FE-42D6-B87B-73DA3FF8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76" y="4921353"/>
            <a:ext cx="9173465" cy="181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2520F7-EDB0-4252-8993-57391CB490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A43253-31AF-4A8E-89FA-6B5ED99041F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0AA4-8C0F-493A-BB79-FAF95DF15362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BBDB5888-54A9-4B77-8751-48B422DE7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Insert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32F7A46-0D66-49D2-A568-07088D6BD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3627" y="833523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(2) Insert at the front.</a:t>
            </a:r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(3) Insert at the end.</a:t>
            </a:r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179BC000-7E10-4473-A67A-85406A6B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48" y="1333695"/>
            <a:ext cx="8341588" cy="24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887BA71-B389-46C7-9EED-10CC8DA48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9" y="4364332"/>
            <a:ext cx="8154955" cy="24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85F8E9E-B639-4050-958D-9DB694202D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C3D8891-AC42-4D3D-9FFC-6652F70182BB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BD96B9-BFE4-4145-B8C2-B280AF16BECB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4AE3A178-CCE3-47B0-AF06-FEA1AE4A0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955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Doubly Linked: Insert</a:t>
            </a:r>
          </a:p>
        </p:txBody>
      </p:sp>
      <p:sp>
        <p:nvSpPr>
          <p:cNvPr id="17410" name="Line 2">
            <a:extLst>
              <a:ext uri="{FF2B5EF4-FFF2-40B4-BE49-F238E27FC236}">
                <a16:creationId xmlns:a16="http://schemas.microsoft.com/office/drawing/2014/main" id="{6A878CAD-2754-4FC4-A6E2-E1EC4E61E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7811" y="1451673"/>
            <a:ext cx="6843598" cy="1441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9F2F6A7-651D-4BCD-95B4-B1734FC7F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636" y="1601449"/>
            <a:ext cx="5420729" cy="45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097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452" i="1">
                <a:solidFill>
                  <a:srgbClr val="003B7C"/>
                </a:solidFill>
                <a:latin typeface="Courier New" panose="02070309020205020404" pitchFamily="49" charset="0"/>
              </a:rPr>
              <a:t># Add a new value given a head and tail reference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newnode = DListNode( value )</a:t>
            </a:r>
          </a:p>
          <a:p>
            <a:pPr>
              <a:lnSpc>
                <a:spcPct val="94000"/>
              </a:lnSpc>
            </a:pPr>
            <a:r>
              <a:rPr lang="en-US" altLang="en-US" sz="1452" b="1">
                <a:latin typeface="Courier New" panose="02070309020205020404" pitchFamily="49" charset="0"/>
              </a:rPr>
              <a:t>if</a:t>
            </a:r>
            <a:r>
              <a:rPr lang="en-US" altLang="en-US" sz="1452">
                <a:latin typeface="Courier New" panose="02070309020205020404" pitchFamily="49" charset="0"/>
              </a:rPr>
              <a:t> head </a:t>
            </a:r>
            <a:r>
              <a:rPr lang="en-US" altLang="en-US" sz="1452" b="1">
                <a:latin typeface="Courier New" panose="02070309020205020404" pitchFamily="49" charset="0"/>
              </a:rPr>
              <a:t>is</a:t>
            </a:r>
            <a:r>
              <a:rPr lang="en-US" altLang="en-US" sz="1452">
                <a:latin typeface="Courier New" panose="02070309020205020404" pitchFamily="49" charset="0"/>
              </a:rPr>
              <a:t> None :         </a:t>
            </a:r>
            <a:r>
              <a:rPr lang="en-US" altLang="en-US" sz="1452" i="1">
                <a:solidFill>
                  <a:srgbClr val="003B7C"/>
                </a:solidFill>
                <a:latin typeface="Courier New" panose="02070309020205020404" pitchFamily="49" charset="0"/>
              </a:rPr>
              <a:t># empty list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head = newnode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tail = head</a:t>
            </a:r>
          </a:p>
          <a:p>
            <a:pPr>
              <a:lnSpc>
                <a:spcPct val="94000"/>
              </a:lnSpc>
            </a:pPr>
            <a:r>
              <a:rPr lang="en-US" altLang="en-US" sz="1452" b="1">
                <a:latin typeface="Courier New" panose="02070309020205020404" pitchFamily="49" charset="0"/>
              </a:rPr>
              <a:t>elif</a:t>
            </a:r>
            <a:r>
              <a:rPr lang="en-US" altLang="en-US" sz="1452">
                <a:latin typeface="Courier New" panose="02070309020205020404" pitchFamily="49" charset="0"/>
              </a:rPr>
              <a:t> value &lt; head.data :  </a:t>
            </a:r>
            <a:r>
              <a:rPr lang="en-US" altLang="en-US" sz="1452" i="1">
                <a:solidFill>
                  <a:srgbClr val="003B7C"/>
                </a:solidFill>
                <a:latin typeface="Courier New" panose="02070309020205020404" pitchFamily="49" charset="0"/>
              </a:rPr>
              <a:t># insert before head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newnode.next = head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head.prev = newnode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head = newnode</a:t>
            </a:r>
          </a:p>
          <a:p>
            <a:pPr>
              <a:lnSpc>
                <a:spcPct val="94000"/>
              </a:lnSpc>
            </a:pPr>
            <a:r>
              <a:rPr lang="en-US" altLang="en-US" sz="1452" b="1">
                <a:latin typeface="Courier New" panose="02070309020205020404" pitchFamily="49" charset="0"/>
              </a:rPr>
              <a:t>elif</a:t>
            </a:r>
            <a:r>
              <a:rPr lang="en-US" altLang="en-US" sz="1452">
                <a:latin typeface="Courier New" panose="02070309020205020404" pitchFamily="49" charset="0"/>
              </a:rPr>
              <a:t> value &gt; tail.data :  </a:t>
            </a:r>
            <a:r>
              <a:rPr lang="en-US" altLang="en-US" sz="1452" i="1">
                <a:solidFill>
                  <a:srgbClr val="003B7C"/>
                </a:solidFill>
                <a:latin typeface="Courier New" panose="02070309020205020404" pitchFamily="49" charset="0"/>
              </a:rPr>
              <a:t># insert after tail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newnode.prev = tail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tail.next = newnode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tail = newnode</a:t>
            </a:r>
          </a:p>
          <a:p>
            <a:pPr>
              <a:lnSpc>
                <a:spcPct val="94000"/>
              </a:lnSpc>
            </a:pPr>
            <a:r>
              <a:rPr lang="en-US" altLang="en-US" sz="1452" b="1">
                <a:latin typeface="Courier New" panose="02070309020205020404" pitchFamily="49" charset="0"/>
              </a:rPr>
              <a:t>else</a:t>
            </a:r>
            <a:r>
              <a:rPr lang="en-US" altLang="en-US" sz="1452">
                <a:latin typeface="Courier New" panose="02070309020205020404" pitchFamily="49" charset="0"/>
              </a:rPr>
              <a:t> :                    </a:t>
            </a:r>
            <a:r>
              <a:rPr lang="en-US" altLang="en-US" sz="1452" i="1">
                <a:solidFill>
                  <a:srgbClr val="003B7C"/>
                </a:solidFill>
                <a:latin typeface="Courier New" panose="02070309020205020404" pitchFamily="49" charset="0"/>
              </a:rPr>
              <a:t># insert in the middle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node = head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</a:t>
            </a:r>
            <a:r>
              <a:rPr lang="en-US" altLang="en-US" sz="1452" b="1">
                <a:latin typeface="Courier New" panose="02070309020205020404" pitchFamily="49" charset="0"/>
              </a:rPr>
              <a:t>while</a:t>
            </a:r>
            <a:r>
              <a:rPr lang="en-US" altLang="en-US" sz="1452">
                <a:latin typeface="Courier New" panose="02070309020205020404" pitchFamily="49" charset="0"/>
              </a:rPr>
              <a:t> node </a:t>
            </a:r>
            <a:r>
              <a:rPr lang="en-US" altLang="en-US" sz="1452" b="1">
                <a:latin typeface="Courier New" panose="02070309020205020404" pitchFamily="49" charset="0"/>
              </a:rPr>
              <a:t>is not</a:t>
            </a:r>
            <a:r>
              <a:rPr lang="en-US" altLang="en-US" sz="1452">
                <a:latin typeface="Courier New" panose="02070309020205020404" pitchFamily="49" charset="0"/>
              </a:rPr>
              <a:t> None </a:t>
            </a:r>
            <a:r>
              <a:rPr lang="en-US" altLang="en-US" sz="1452" b="1">
                <a:latin typeface="Courier New" panose="02070309020205020404" pitchFamily="49" charset="0"/>
              </a:rPr>
              <a:t>and</a:t>
            </a:r>
            <a:r>
              <a:rPr lang="en-US" altLang="en-US" sz="1452">
                <a:latin typeface="Courier New" panose="02070309020205020404" pitchFamily="49" charset="0"/>
              </a:rPr>
              <a:t> node.data &lt; value :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  node = node.next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newnode.next = node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newnode.prev = node.prev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node.prev.next = newnode</a:t>
            </a:r>
          </a:p>
          <a:p>
            <a:pPr>
              <a:lnSpc>
                <a:spcPct val="94000"/>
              </a:lnSpc>
            </a:pPr>
            <a:r>
              <a:rPr lang="en-US" altLang="en-US" sz="1452">
                <a:latin typeface="Courier New" panose="02070309020205020404" pitchFamily="49" charset="0"/>
              </a:rPr>
              <a:t>  node.prev = newnode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5C0B4F5-51F1-4D13-AEE0-B94CA8820BA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DFC703-3921-473B-9F0A-A05AC399146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EFC3C-8D76-4E8A-9C09-663D0AB6B232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9EC7C329-B3B9-46FC-99D7-8B56B469A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2591" y="0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 List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2B539C8-F7BC-4009-AC4A-B7F9E74F3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784" y="947885"/>
            <a:ext cx="10480431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Another variation of the linked list in which the nodes form a continuous circle.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Allows for a complete traversal from any initial node.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Used with round-robin type applications.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external reference can point to any node in the list. Common to reference “end” of the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/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/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/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A circular linked list can also be doubly linked.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A6D5FA71-28CA-48AB-985D-E83E4CEE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99" y="3321711"/>
            <a:ext cx="8148498" cy="15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A92B8D9-88A4-4C03-9529-17556BFC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0" y="4963307"/>
            <a:ext cx="8253506" cy="180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ABD666-EDA8-46B4-B7C0-65002A754A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E677CB5-3C88-4FDE-8226-9CD2899CE30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BB1D-193D-45CC-90A8-9F3ED433BE1E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C459A75B-5238-424E-8641-E7BCA9511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Traverse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02AAE0D-C2F5-48ED-B7C9-501AC671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416" y="1362191"/>
            <a:ext cx="10466363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 traversal can start from any node, but it must visit every node. 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1BF19C82-C264-47BF-94F8-9FE60FC9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310" y="2861582"/>
            <a:ext cx="4009381" cy="182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>
                <a:latin typeface="Courier New" panose="02070309020205020404" pitchFamily="49" charset="0"/>
              </a:rPr>
              <a:t>def</a:t>
            </a:r>
            <a:r>
              <a:rPr lang="en-US" altLang="en-US" sz="1814">
                <a:latin typeface="Courier New" panose="02070309020205020404" pitchFamily="49" charset="0"/>
              </a:rPr>
              <a:t> traverse( listRef ):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curNode = listRef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done = listRef is None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</a:t>
            </a:r>
            <a:r>
              <a:rPr lang="en-US" altLang="en-US" sz="1814" b="1">
                <a:latin typeface="Courier New" panose="02070309020205020404" pitchFamily="49" charset="0"/>
              </a:rPr>
              <a:t>while</a:t>
            </a:r>
            <a:r>
              <a:rPr lang="en-US" altLang="en-US" sz="1814">
                <a:latin typeface="Courier New" panose="02070309020205020404" pitchFamily="49" charset="0"/>
              </a:rPr>
              <a:t> </a:t>
            </a:r>
            <a:r>
              <a:rPr lang="en-US" altLang="en-US" sz="1814" b="1">
                <a:latin typeface="Courier New" panose="02070309020205020404" pitchFamily="49" charset="0"/>
              </a:rPr>
              <a:t>not</a:t>
            </a:r>
            <a:r>
              <a:rPr lang="en-US" altLang="en-US" sz="1814">
                <a:latin typeface="Courier New" panose="02070309020205020404" pitchFamily="49" charset="0"/>
              </a:rPr>
              <a:t> done :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curNode = curNode.next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print( curNode.data </a:t>
            </a:r>
          </a:p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    done = curNode is listRef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9EB4B1-3A26-42B1-A364-7C56003F37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52D1657-DFC1-46E8-9F20-33A689760044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F1306-95A9-4D4A-95C9-A0955337447C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EA1E75BA-B190-41F2-B277-6EA69AB9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Searching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771FBE4-BBF7-4911-BA62-FC6B5EF42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196" y="1209727"/>
            <a:ext cx="1149330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Searching a circular linked list is similar to the traversal operation.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EE966940-2DA0-4EE4-9A40-F37B91C3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655" y="2355144"/>
            <a:ext cx="5806690" cy="287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searchCircularList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r>
              <a:rPr lang="en-US" altLang="en-US" sz="1814" dirty="0">
                <a:latin typeface="Courier New" panose="02070309020205020404" pitchFamily="49" charset="0"/>
              </a:rPr>
              <a:t>, target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done =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r>
              <a:rPr lang="en-US" altLang="en-US" sz="1814" dirty="0">
                <a:latin typeface="Courier New" panose="02070309020205020404" pitchFamily="49" charset="0"/>
              </a:rPr>
              <a:t> is None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while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not</a:t>
            </a:r>
            <a:r>
              <a:rPr lang="en-US" altLang="en-US" sz="1814" dirty="0">
                <a:latin typeface="Courier New" panose="02070309020205020404" pitchFamily="49" charset="0"/>
              </a:rPr>
              <a:t> done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curNode.next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1814" dirty="0">
                <a:latin typeface="Courier New" panose="02070309020205020404" pitchFamily="49" charset="0"/>
              </a:rPr>
              <a:t> == target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</a:t>
            </a:r>
            <a:r>
              <a:rPr lang="en-US" altLang="en-US" sz="1814" b="1" dirty="0">
                <a:latin typeface="Courier New" panose="02070309020205020404" pitchFamily="49" charset="0"/>
              </a:rPr>
              <a:t>return</a:t>
            </a:r>
            <a:r>
              <a:rPr lang="en-US" altLang="en-US" sz="1814" dirty="0">
                <a:latin typeface="Courier New" panose="02070309020205020404" pitchFamily="49" charset="0"/>
              </a:rPr>
              <a:t> True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b="1" dirty="0">
                <a:latin typeface="Courier New" panose="02070309020205020404" pitchFamily="49" charset="0"/>
              </a:rPr>
              <a:t>else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done =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is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or</a:t>
            </a:r>
            <a:r>
              <a:rPr lang="en-US" altLang="en-US" sz="1814" dirty="0"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       </a:t>
            </a:r>
            <a:r>
              <a:rPr lang="en-US" altLang="en-US" sz="1814" dirty="0" err="1">
                <a:latin typeface="Courier New" panose="02070309020205020404" pitchFamily="49" charset="0"/>
              </a:rPr>
              <a:t>curNode.data</a:t>
            </a:r>
            <a:r>
              <a:rPr lang="en-US" altLang="en-US" sz="1814" dirty="0">
                <a:latin typeface="Courier New" panose="02070309020205020404" pitchFamily="49" charset="0"/>
              </a:rPr>
              <a:t> &gt; target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return</a:t>
            </a:r>
            <a:r>
              <a:rPr lang="en-US" altLang="en-US" sz="1814" dirty="0">
                <a:latin typeface="Courier New" panose="02070309020205020404" pitchFamily="49" charset="0"/>
              </a:rPr>
              <a:t> False  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A01E-58E2-4A69-A866-A4DE10FC3A1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12F9A53-8376-4B0F-B508-F092A70C0AC7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C15FEDD-5299-4159-9DF7-475759CF5102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925D236E-C8F7-404F-8C46-FFB0D1EA8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Inserting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E2A2BFF-E101-467C-9188-130AA7754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6603" y="1076708"/>
            <a:ext cx="1042416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Adding nodes is very similar to that of the sorted singly linked list.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Unsorted list – common to add the node following the </a:t>
            </a:r>
            <a:r>
              <a:rPr lang="en-US" altLang="en-US" dirty="0" err="1">
                <a:solidFill>
                  <a:srgbClr val="003B7C"/>
                </a:solidFill>
              </a:rPr>
              <a:t>listRef</a:t>
            </a:r>
            <a:r>
              <a:rPr lang="en-US" altLang="en-US" dirty="0"/>
              <a:t>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Sorted list – new node is placed in proper position.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Can be divided into four cases.</a:t>
            </a:r>
          </a:p>
          <a:p>
            <a:pPr marL="914514" lvl="2" indent="0">
              <a:buSzPct val="7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70B80E-99CB-493E-A82F-E27B22993AED}"/>
              </a:ext>
            </a:extLst>
          </p:cNvPr>
          <p:cNvSpPr/>
          <p:nvPr/>
        </p:nvSpPr>
        <p:spPr>
          <a:xfrm>
            <a:off x="811237" y="3059668"/>
            <a:ext cx="45554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932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b="1" dirty="0"/>
          </a:p>
          <a:p>
            <a:pPr marL="97932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b="1" dirty="0"/>
              <a:t>(1) Insert into an empty list.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598ED7B-7952-41B0-80F2-AFCC7309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09" y="3851880"/>
            <a:ext cx="3235349" cy="24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A17E256F-BEF1-4D16-97E4-80DB29BF7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581" y="4518212"/>
            <a:ext cx="4562399" cy="1127639"/>
          </a:xfrm>
          <a:prstGeom prst="rect">
            <a:avLst/>
          </a:prstGeom>
          <a:solidFill>
            <a:srgbClr val="F7FFAB"/>
          </a:solidFill>
          <a:ln>
            <a:noFill/>
          </a:ln>
          <a:effectLst/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   ...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b="1" dirty="0">
                <a:latin typeface="Courier New" panose="02070309020205020404" pitchFamily="49" charset="0"/>
              </a:rPr>
              <a:t>is</a:t>
            </a:r>
            <a:r>
              <a:rPr lang="en-US" altLang="en-US" sz="1814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r>
              <a:rPr lang="en-US" altLang="en-US" sz="1814" dirty="0">
                <a:latin typeface="Courier New" panose="02070309020205020404" pitchFamily="49" charset="0"/>
              </a:rPr>
              <a:t>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00F4491-C948-4C7C-9E95-2CF850367E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A690D98-1C8E-46B2-A2EB-521643405EDA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8A3B89-725C-40D5-86EC-2FEECB62F8FF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8A8DB5CF-335A-4ECC-B1C1-B8EB331CE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-125293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Inserting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966C7A8-778A-4D27-BB4D-7BA6635DDE7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6B8D795-E1B7-4838-8143-8FFE6D5B595B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38A83C-6476-4517-8406-380E39FE37A2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228B770E-87DE-4DA3-9761-11ABF2D2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Inserting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3BD85BA-985A-4F70-8329-A6CC9C8B5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680" y="811909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(2) Insert at the “front” (one node past </a:t>
            </a:r>
            <a:r>
              <a:rPr lang="en-US" altLang="en-US" b="1" dirty="0" err="1"/>
              <a:t>listRef</a:t>
            </a:r>
            <a:r>
              <a:rPr lang="en-US" altLang="en-US" b="1" dirty="0"/>
              <a:t>)</a:t>
            </a:r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(3) Insert at the “end” (adjust </a:t>
            </a:r>
            <a:r>
              <a:rPr lang="en-US" altLang="en-US" b="1" dirty="0" err="1"/>
              <a:t>listRef</a:t>
            </a:r>
            <a:r>
              <a:rPr lang="en-US" altLang="en-US" b="1" dirty="0"/>
              <a:t>)</a:t>
            </a:r>
          </a:p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6B71D708-6FDF-4730-A38D-98D325E4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088" y="1213417"/>
            <a:ext cx="4287330" cy="1127639"/>
          </a:xfrm>
          <a:prstGeom prst="rect">
            <a:avLst/>
          </a:prstGeom>
          <a:solidFill>
            <a:srgbClr val="F7FFAB"/>
          </a:solidFill>
          <a:ln>
            <a:noFill/>
          </a:ln>
          <a:effectLst/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   ...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value &lt;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listRef.next.data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listRef.next</a:t>
            </a: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endParaRPr lang="en-US" altLang="en-US" sz="1814" dirty="0">
              <a:latin typeface="Courier New" panose="02070309020205020404" pitchFamily="49" charset="0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5905678D-E8DD-4870-A159-5BC82750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9" y="1688893"/>
            <a:ext cx="7133305" cy="19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03FB49C-144A-4442-921D-CD062F1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9" y="4589491"/>
            <a:ext cx="7513268" cy="211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4F677009-0985-4A44-9360-86C4D37D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241" y="3625774"/>
            <a:ext cx="4287330" cy="1306218"/>
          </a:xfrm>
          <a:prstGeom prst="rect">
            <a:avLst/>
          </a:prstGeom>
          <a:solidFill>
            <a:srgbClr val="F7FFAB"/>
          </a:solidFill>
          <a:ln>
            <a:noFill/>
          </a:ln>
          <a:effectLst/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     ...</a:t>
            </a:r>
          </a:p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value &gt;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listRef.next.data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listRef.next</a:t>
            </a: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listRef.next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listRef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newNode</a:t>
            </a:r>
            <a:endParaRPr lang="en-US" altLang="en-US" sz="1814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3600" dirty="0"/>
              <a:t>Abstract Data Type (ADT)</a:t>
            </a:r>
            <a:endParaRPr lang="en-US" sz="3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54" y="760516"/>
            <a:ext cx="11153311" cy="6217060"/>
          </a:xfrm>
        </p:spPr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16865" algn="l"/>
              </a:tabLst>
            </a:pPr>
            <a:r>
              <a:rPr lang="en-US" b="1" dirty="0"/>
              <a:t>Disadvantages of Using ADTs</a:t>
            </a:r>
          </a:p>
          <a:p>
            <a:pPr marL="914400" indent="-520700">
              <a:lnSpc>
                <a:spcPct val="100000"/>
              </a:lnSpc>
              <a:spcBef>
                <a:spcPts val="1000"/>
              </a:spcBef>
              <a:tabLst>
                <a:tab pos="316865" algn="l"/>
              </a:tabLst>
            </a:pPr>
            <a:r>
              <a:rPr lang="en-US" sz="2400" dirty="0">
                <a:ea typeface="+mn-ea"/>
                <a:cs typeface="+mn-cs"/>
              </a:rPr>
              <a:t>Design issues</a:t>
            </a:r>
          </a:p>
          <a:p>
            <a:pPr marL="914400" indent="-520700">
              <a:lnSpc>
                <a:spcPct val="100000"/>
              </a:lnSpc>
              <a:spcBef>
                <a:spcPts val="1000"/>
              </a:spcBef>
              <a:tabLst>
                <a:tab pos="316865" algn="l"/>
              </a:tabLst>
            </a:pPr>
            <a:r>
              <a:rPr lang="en-US" sz="2400" dirty="0">
                <a:ea typeface="+mn-ea"/>
                <a:cs typeface="+mn-cs"/>
              </a:rPr>
              <a:t>Code to write and maintain</a:t>
            </a:r>
          </a:p>
          <a:p>
            <a:pPr marL="914400" indent="-520700">
              <a:lnSpc>
                <a:spcPct val="100000"/>
              </a:lnSpc>
              <a:spcBef>
                <a:spcPts val="1000"/>
              </a:spcBef>
              <a:tabLst>
                <a:tab pos="316865" algn="l"/>
              </a:tabLst>
            </a:pPr>
            <a:r>
              <a:rPr lang="en-US" sz="2400" dirty="0"/>
              <a:t>Overhead of calling a method to access ADT</a:t>
            </a:r>
          </a:p>
          <a:p>
            <a:pPr marL="914400" indent="-520700">
              <a:lnSpc>
                <a:spcPct val="100000"/>
              </a:lnSpc>
              <a:spcBef>
                <a:spcPts val="1000"/>
              </a:spcBef>
              <a:tabLst>
                <a:tab pos="316865" algn="l"/>
              </a:tabLst>
            </a:pPr>
            <a:r>
              <a:rPr lang="en-US" sz="2400" dirty="0"/>
              <a:t>Greater initial time investment</a:t>
            </a: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14960" algn="l"/>
              </a:tabLst>
            </a:pPr>
            <a:r>
              <a:rPr lang="en-US" b="1" dirty="0"/>
              <a:t>Advantages of Using ADTs</a:t>
            </a:r>
          </a:p>
          <a:p>
            <a:pPr marL="914400" lvl="1" indent="-5207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6865" algn="l"/>
              </a:tabLst>
            </a:pPr>
            <a:r>
              <a:rPr lang="en-US" sz="2400" dirty="0">
                <a:ea typeface="+mn-ea"/>
                <a:cs typeface="+mn-cs"/>
              </a:rPr>
              <a:t>A client (the application using the ADT) doesn't need to know  about the implementation</a:t>
            </a:r>
          </a:p>
          <a:p>
            <a:pPr marL="914400" lvl="1" indent="-5207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6865" algn="l"/>
              </a:tabLst>
            </a:pPr>
            <a:r>
              <a:rPr lang="en-US" sz="2400" dirty="0">
                <a:ea typeface="+mn-ea"/>
                <a:cs typeface="+mn-cs"/>
              </a:rPr>
              <a:t>Maintenance of the application is easier</a:t>
            </a:r>
          </a:p>
          <a:p>
            <a:pPr marL="914400" lvl="1" indent="-5207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6865" algn="l"/>
              </a:tabLst>
            </a:pPr>
            <a:r>
              <a:rPr lang="en-US" sz="2400" dirty="0">
                <a:ea typeface="+mn-ea"/>
                <a:cs typeface="+mn-cs"/>
              </a:rPr>
              <a:t>The programmer can focus on problem solving and not worry  about the implementation</a:t>
            </a:r>
          </a:p>
          <a:p>
            <a:pPr>
              <a:spcBef>
                <a:spcPts val="785"/>
              </a:spcBef>
              <a:buSzPct val="45000"/>
              <a:tabLst>
                <a:tab pos="314960" algn="l"/>
              </a:tabLst>
            </a:pPr>
            <a:r>
              <a:rPr lang="en-US" altLang="en-US" b="1" dirty="0"/>
              <a:t>ADTs can be categorized based on their implementation</a:t>
            </a:r>
          </a:p>
          <a:p>
            <a:pPr marL="863600" lvl="1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b="1" dirty="0">
                <a:ea typeface="+mn-ea"/>
                <a:cs typeface="+mn-cs"/>
              </a:rPr>
              <a:t>Simple ADT</a:t>
            </a:r>
            <a:r>
              <a:rPr lang="en-US" altLang="en-US" sz="2400" dirty="0">
                <a:ea typeface="+mn-ea"/>
                <a:cs typeface="+mn-cs"/>
              </a:rPr>
              <a:t>. Composed of simple individual parts </a:t>
            </a:r>
            <a:r>
              <a:rPr lang="en-US" altLang="en-US" sz="2400" dirty="0" err="1">
                <a:ea typeface="+mn-ea"/>
                <a:cs typeface="+mn-cs"/>
              </a:rPr>
              <a:t>E.g</a:t>
            </a:r>
            <a:r>
              <a:rPr lang="en-US" altLang="en-US" sz="2400" dirty="0">
                <a:ea typeface="+mn-ea"/>
                <a:cs typeface="+mn-cs"/>
              </a:rPr>
              <a:t>: Integers, floating point, dates, rational numbers.</a:t>
            </a:r>
          </a:p>
          <a:p>
            <a:pPr marL="863600" lvl="1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b="1" dirty="0">
                <a:ea typeface="+mn-ea"/>
                <a:cs typeface="+mn-cs"/>
              </a:rPr>
              <a:t>Complex ADT</a:t>
            </a:r>
            <a:r>
              <a:rPr lang="en-US" altLang="en-US" sz="2400" dirty="0">
                <a:ea typeface="+mn-ea"/>
                <a:cs typeface="+mn-cs"/>
              </a:rPr>
              <a:t>. Composed of a collection or group of </a:t>
            </a:r>
            <a:r>
              <a:rPr lang="en-US" altLang="en-US" sz="2400" dirty="0" err="1">
                <a:ea typeface="+mn-ea"/>
                <a:cs typeface="+mn-cs"/>
              </a:rPr>
              <a:t>values.E.g</a:t>
            </a:r>
            <a:r>
              <a:rPr lang="en-US" altLang="en-US" sz="2400" dirty="0">
                <a:ea typeface="+mn-ea"/>
                <a:cs typeface="+mn-cs"/>
              </a:rPr>
              <a:t>: list, dictionary, set</a:t>
            </a:r>
          </a:p>
          <a:p>
            <a:pPr marL="665162" indent="-457200"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600" dirty="0"/>
              <a:t>Complex abstract data types are implemented using a data structure.</a:t>
            </a:r>
            <a:endParaRPr lang="en-US" sz="3000" dirty="0"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3289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D60C0A-0BAE-430A-B24E-00BEDF1A82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A056690-8E83-467D-9650-2E82528B8982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FC36-AFE1-4A1B-B194-96F182E47777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49BC5324-48C4-4908-B2E1-B56826554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Inserting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812BCD4-DB54-40A4-A610-10C0CE49E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8372" y="1165802"/>
            <a:ext cx="7660164" cy="4526396"/>
          </a:xfrm>
          <a:ln/>
        </p:spPr>
        <p:txBody>
          <a:bodyPr/>
          <a:lstStyle/>
          <a:p>
            <a:pPr marL="97932" indent="0">
              <a:buSzPct val="45000"/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(4) Insert in the middle.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2663FD01-8132-480F-9204-C7DC09C1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9" y="2275373"/>
            <a:ext cx="6689502" cy="282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A6384D0-616D-4B42-A511-98BA66D04F8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2ACBE99-133A-4D58-8470-7FB30E9CB5B8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3BEC20-3CE2-4F0C-A8B9-21CD8C077AC6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48E37C0D-0340-47EB-BD40-7A3C41E0D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285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Circular Linked: Inserting</a:t>
            </a:r>
          </a:p>
        </p:txBody>
      </p:sp>
      <p:sp>
        <p:nvSpPr>
          <p:cNvPr id="27650" name="Line 2">
            <a:extLst>
              <a:ext uri="{FF2B5EF4-FFF2-40B4-BE49-F238E27FC236}">
                <a16:creationId xmlns:a16="http://schemas.microsoft.com/office/drawing/2014/main" id="{CF7F82AC-730B-4214-B249-ECF17B876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7811" y="1451673"/>
            <a:ext cx="6843598" cy="1441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52BFFEF0-3E12-47DA-9770-3885147DE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636" y="1601449"/>
            <a:ext cx="5806690" cy="471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028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newnode = ListNode( value )</a:t>
            </a:r>
          </a:p>
          <a:p>
            <a:pPr>
              <a:lnSpc>
                <a:spcPct val="94000"/>
              </a:lnSpc>
            </a:pPr>
            <a:r>
              <a:rPr lang="en-US" altLang="en-US" sz="1361" b="1">
                <a:latin typeface="Courier New" panose="02070309020205020404" pitchFamily="49" charset="0"/>
              </a:rPr>
              <a:t>if</a:t>
            </a:r>
            <a:r>
              <a:rPr lang="en-US" altLang="en-US" sz="1361">
                <a:latin typeface="Courier New" panose="02070309020205020404" pitchFamily="49" charset="0"/>
              </a:rPr>
              <a:t> listRef </a:t>
            </a:r>
            <a:r>
              <a:rPr lang="en-US" altLang="en-US" sz="1361" b="1">
                <a:latin typeface="Courier New" panose="02070309020205020404" pitchFamily="49" charset="0"/>
              </a:rPr>
              <a:t>is</a:t>
            </a:r>
            <a:r>
              <a:rPr lang="en-US" altLang="en-US" sz="1361">
                <a:latin typeface="Courier New" panose="02070309020205020404" pitchFamily="49" charset="0"/>
              </a:rPr>
              <a:t> None :              </a:t>
            </a:r>
            <a:r>
              <a:rPr lang="en-US" altLang="en-US" sz="1361" i="1">
                <a:solidFill>
                  <a:srgbClr val="003B7C"/>
                </a:solidFill>
                <a:latin typeface="Courier New" panose="02070309020205020404" pitchFamily="49" charset="0"/>
              </a:rPr>
              <a:t># empty list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listRef = newNode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newNode.next = newNode</a:t>
            </a:r>
          </a:p>
          <a:p>
            <a:pPr>
              <a:lnSpc>
                <a:spcPct val="94000"/>
              </a:lnSpc>
            </a:pPr>
            <a:r>
              <a:rPr lang="en-US" altLang="en-US" sz="1361" b="1">
                <a:latin typeface="Courier New" panose="02070309020205020404" pitchFamily="49" charset="0"/>
              </a:rPr>
              <a:t>elif</a:t>
            </a:r>
            <a:r>
              <a:rPr lang="en-US" altLang="en-US" sz="1361">
                <a:latin typeface="Courier New" panose="02070309020205020404" pitchFamily="49" charset="0"/>
              </a:rPr>
              <a:t> value &lt; listRef.next.data :  </a:t>
            </a:r>
            <a:r>
              <a:rPr lang="en-US" altLang="en-US" sz="1361" i="1">
                <a:solidFill>
                  <a:srgbClr val="003B7C"/>
                </a:solidFill>
                <a:latin typeface="Courier New" panose="02070309020205020404" pitchFamily="49" charset="0"/>
              </a:rPr>
              <a:t># insert in front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newNode.next = listRef.next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listRef.next = newNode</a:t>
            </a:r>
          </a:p>
          <a:p>
            <a:pPr>
              <a:lnSpc>
                <a:spcPct val="94000"/>
              </a:lnSpc>
            </a:pPr>
            <a:r>
              <a:rPr lang="en-US" altLang="en-US" sz="1361" b="1">
                <a:latin typeface="Courier New" panose="02070309020205020404" pitchFamily="49" charset="0"/>
              </a:rPr>
              <a:t>elif</a:t>
            </a:r>
            <a:r>
              <a:rPr lang="en-US" altLang="en-US" sz="1361">
                <a:solidFill>
                  <a:srgbClr val="003B7C"/>
                </a:solidFill>
                <a:latin typeface="Courier New" panose="02070309020205020404" pitchFamily="49" charset="0"/>
              </a:rPr>
              <a:t> value &gt; listRef.data :       </a:t>
            </a:r>
            <a:r>
              <a:rPr lang="en-US" altLang="en-US" sz="1361" i="1">
                <a:solidFill>
                  <a:srgbClr val="003B7C"/>
                </a:solidFill>
                <a:latin typeface="Courier New" panose="02070309020205020404" pitchFamily="49" charset="0"/>
              </a:rPr>
              <a:t># insert in back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newNode.next = listRef.next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listRef.next = newNode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listRef = newNode</a:t>
            </a:r>
          </a:p>
          <a:p>
            <a:pPr>
              <a:lnSpc>
                <a:spcPct val="94000"/>
              </a:lnSpc>
            </a:pPr>
            <a:r>
              <a:rPr lang="en-US" altLang="en-US" sz="1361" b="1">
                <a:latin typeface="Courier New" panose="02070309020205020404" pitchFamily="49" charset="0"/>
              </a:rPr>
              <a:t>else</a:t>
            </a:r>
            <a:r>
              <a:rPr lang="en-US" altLang="en-US" sz="1361">
                <a:latin typeface="Courier New" panose="02070309020205020404" pitchFamily="49" charset="0"/>
              </a:rPr>
              <a:t> :                            </a:t>
            </a:r>
            <a:r>
              <a:rPr lang="en-US" altLang="en-US" sz="1361" i="1">
                <a:solidFill>
                  <a:srgbClr val="003B7C"/>
                </a:solidFill>
                <a:latin typeface="Courier New" panose="02070309020205020404" pitchFamily="49" charset="0"/>
              </a:rPr>
              <a:t># insert in the middle</a:t>
            </a:r>
          </a:p>
          <a:p>
            <a:pPr>
              <a:lnSpc>
                <a:spcPct val="94000"/>
              </a:lnSpc>
            </a:pPr>
            <a:r>
              <a:rPr lang="en-US" altLang="en-US" sz="1361" i="1">
                <a:solidFill>
                  <a:srgbClr val="003B7C"/>
                </a:solidFill>
                <a:latin typeface="Courier New" panose="02070309020205020404" pitchFamily="49" charset="0"/>
              </a:rPr>
              <a:t>   # Position the two pointers.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predNode= None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curNode = listRef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done = listRef is None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</a:t>
            </a:r>
            <a:r>
              <a:rPr lang="en-US" altLang="en-US" sz="1361" b="1">
                <a:latin typeface="Courier New" panose="02070309020205020404" pitchFamily="49" charset="0"/>
              </a:rPr>
              <a:t>while</a:t>
            </a:r>
            <a:r>
              <a:rPr lang="en-US" altLang="en-US" sz="1361">
                <a:latin typeface="Courier New" panose="02070309020205020404" pitchFamily="49" charset="0"/>
              </a:rPr>
              <a:t> </a:t>
            </a:r>
            <a:r>
              <a:rPr lang="en-US" altLang="en-US" sz="1361" b="1">
                <a:latin typeface="Courier New" panose="02070309020205020404" pitchFamily="49" charset="0"/>
              </a:rPr>
              <a:t>not</a:t>
            </a:r>
            <a:r>
              <a:rPr lang="en-US" altLang="en-US" sz="1361">
                <a:latin typeface="Courier New" panose="02070309020205020404" pitchFamily="49" charset="0"/>
              </a:rPr>
              <a:t> done :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  predNode = curNode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  predNode = curNode.next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  done = curNode </a:t>
            </a:r>
            <a:r>
              <a:rPr lang="en-US" altLang="en-US" sz="1361" b="1">
                <a:latin typeface="Courier New" panose="02070309020205020404" pitchFamily="49" charset="0"/>
              </a:rPr>
              <a:t>is</a:t>
            </a:r>
            <a:r>
              <a:rPr lang="en-US" altLang="en-US" sz="1361">
                <a:latin typeface="Courier New" panose="02070309020205020404" pitchFamily="49" charset="0"/>
              </a:rPr>
              <a:t> listRef </a:t>
            </a:r>
            <a:r>
              <a:rPr lang="en-US" altLang="en-US" sz="1361" b="1">
                <a:latin typeface="Courier New" panose="02070309020205020404" pitchFamily="49" charset="0"/>
              </a:rPr>
              <a:t>or</a:t>
            </a:r>
            <a:r>
              <a:rPr lang="en-US" altLang="en-US" sz="1361">
                <a:latin typeface="Courier New" panose="02070309020205020404" pitchFamily="49" charset="0"/>
              </a:rPr>
              <a:t> curNode.data &gt; target 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361" i="1">
                <a:solidFill>
                  <a:srgbClr val="003B7C"/>
                </a:solidFill>
                <a:latin typeface="Courier New" panose="02070309020205020404" pitchFamily="49" charset="0"/>
              </a:rPr>
              <a:t>   # Adjust links to insert the node.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newNode.next = curNode</a:t>
            </a:r>
          </a:p>
          <a:p>
            <a:pPr>
              <a:lnSpc>
                <a:spcPct val="94000"/>
              </a:lnSpc>
            </a:pPr>
            <a:r>
              <a:rPr lang="en-US" altLang="en-US" sz="1361">
                <a:latin typeface="Courier New" panose="02070309020205020404" pitchFamily="49" charset="0"/>
              </a:rPr>
              <a:t>  predNode.next = newNode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8DB3-6209-4F32-8D25-659833E5D4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61C9AC1-4362-4D46-97FB-F040099C8F81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63D477B-5DFB-4658-B4CA-E0DA7C13FA5C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074B1842-A17E-48BE-88D2-1FC24ED3D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Multi-Linked Lists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24EA6AF-0702-4D3E-8129-52F077AF0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415" y="1346686"/>
            <a:ext cx="1021314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 linked list in which each node contains multiple link fields.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Used to create multiple chains within the same collection of nodes.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Each chain has its own head reference.</a:t>
            </a:r>
          </a:p>
          <a:p>
            <a:pPr marL="391729" indent="-293797">
              <a:spcBef>
                <a:spcPts val="3266"/>
              </a:spcBef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 doubly linked list is a special case of the multi-linked list.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6E5947F-0387-4869-8815-D95212A864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623C4EA-C3DD-44AC-AF75-1E60DD94A375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D59E-E5E2-4B78-90C5-28BD50602A12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439A370F-A3DC-447D-84C9-57FDCC622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Multi-Linked Lists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2A232C7-9430-42DE-9DEA-D730A5633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737" y="1086402"/>
            <a:ext cx="1042416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dirty="0"/>
              <a:t>Multi-linked Nodes. </a:t>
            </a:r>
            <a:r>
              <a:rPr lang="en-US" altLang="en-US" dirty="0"/>
              <a:t>The storage class contains the data and one link field for each chain.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b="1" kern="1200" spc="-100" dirty="0"/>
              <a:t>Multi-Linked Operations</a:t>
            </a:r>
          </a:p>
          <a:p>
            <a:pPr marL="791779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600" dirty="0"/>
              <a:t>Traversal and search</a:t>
            </a:r>
          </a:p>
          <a:p>
            <a:pPr marL="1183508" lvl="2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200" dirty="0"/>
              <a:t>Can be performed on any chain.</a:t>
            </a:r>
          </a:p>
          <a:p>
            <a:pPr marL="1183508" lvl="2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200" dirty="0"/>
              <a:t>Depends on the application.</a:t>
            </a:r>
          </a:p>
          <a:p>
            <a:pPr marL="791779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600" dirty="0"/>
              <a:t>Adding nodes:</a:t>
            </a:r>
          </a:p>
          <a:p>
            <a:pPr marL="1183508" lvl="2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200" dirty="0"/>
              <a:t>Create an initialize a single node.</a:t>
            </a:r>
          </a:p>
          <a:p>
            <a:pPr marL="1183508" lvl="2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200" dirty="0"/>
              <a:t>Add the node to each chain.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b="1" dirty="0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AD7D053C-4D41-47E4-856E-E81153CD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530" y="2171671"/>
            <a:ext cx="4010821" cy="130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7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class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StudentMListNode</a:t>
            </a:r>
            <a:r>
              <a:rPr lang="en-US" altLang="en-US" sz="1814" dirty="0">
                <a:latin typeface="Courier New" panose="02070309020205020404" pitchFamily="49" charset="0"/>
              </a:rPr>
              <a:t> :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__</a:t>
            </a:r>
            <a:r>
              <a:rPr lang="en-US" altLang="en-US" sz="1814" dirty="0" err="1">
                <a:latin typeface="Courier New" panose="02070309020205020404" pitchFamily="49" charset="0"/>
              </a:rPr>
              <a:t>init</a:t>
            </a:r>
            <a:r>
              <a:rPr lang="en-US" altLang="en-US" sz="1814" dirty="0">
                <a:latin typeface="Courier New" panose="02070309020205020404" pitchFamily="49" charset="0"/>
              </a:rPr>
              <a:t>__( self, data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self.data</a:t>
            </a:r>
            <a:r>
              <a:rPr lang="en-US" altLang="en-US" sz="1814" dirty="0">
                <a:latin typeface="Courier New" panose="02070309020205020404" pitchFamily="49" charset="0"/>
              </a:rPr>
              <a:t> = data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self.nextById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self.nextByName</a:t>
            </a:r>
            <a:r>
              <a:rPr lang="en-US" altLang="en-US" sz="1814" dirty="0">
                <a:latin typeface="Courier New" panose="02070309020205020404" pitchFamily="49" charset="0"/>
              </a:rPr>
              <a:t> = 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427B40-C953-4321-A537-AEE092CCFC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56EDBBC-3379-4047-9F5C-CD82F6CB80E6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1085C-3C69-461A-A073-E9BD45F597E2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60B035F1-A108-46DA-9266-FE7321407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Multiple Chains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AD23983-8DBC-4243-9510-39796DECB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2875" y="1193360"/>
            <a:ext cx="919463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Multiple keys and multiple lines are used to create chains through one set of nodes.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E02F90E5-7162-464A-8DCC-91CE0BDD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7" y="2608115"/>
            <a:ext cx="6781672" cy="32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DD0852F-F7E9-479B-90DE-8460EF07EA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B1D9B2-2286-4D97-941B-58C2397A5FB8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E967-4E1C-4F2C-9DA3-08D9355BB58B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FEC564EB-DD2B-4DEE-ABA8-74E874BD3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Multi-Linked Example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967BBDD-3057-4DF0-8C08-8353987A8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5754" y="1165802"/>
            <a:ext cx="9594166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The chains do not all have to form complete lists.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Common for at least one chain to contain all nodes in the list.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9D90EE0F-0CA1-4EDA-BF20-EDAA099D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02" y="2920627"/>
            <a:ext cx="6774471" cy="336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8B56B-F3F4-487E-A9E5-5CA79B3D54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B3D3AC9-E9E2-49F1-9454-1AEAB75ED7F1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8890703-1C08-4C4A-A149-FBC34690DF80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C4A9134E-EF6F-49A9-8503-A19CD07D0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noFill/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Application: Text Editor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9919B66-2D73-4D39-A563-9ABFEF666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251" y="1165802"/>
            <a:ext cx="9480533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Text editors are very common.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Can be a complete editor or for a simple input box. 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Must maintain and manage text as user enters, deletes, and manipulates characters.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We define an a simple Edit Buffer ADT.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Defined independent of the editor.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Contains operations for storing and manipulating plain text.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70D086F-A4D8-4E8A-B1FE-A41929D132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587E132-C926-4468-8473-A12ADBFBD002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E9CA-A3E5-44EC-AF67-7477135A77DC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9A69A46F-6346-42DD-9BBD-E82332981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2232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Layout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7F643F0-12AD-4F7F-91B2-FFF457EA4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8372" y="1087868"/>
            <a:ext cx="10788828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Text editors typically work with an abstract view of the text document.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3C60D78F-7BEC-4979-B0B4-97B5C4DF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81" y="2266744"/>
            <a:ext cx="5160061" cy="358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3BA71D0-C26B-4B8D-9A96-DB41C0079D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260747C-338E-4248-9BCA-2800C0888CBB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F692-43C5-4D40-9106-C05AA94A7D30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6A998F32-E108-4201-9739-E2CF2670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Layout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1639C34-CEB3-4214-836F-D161E0445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0574" y="1165802"/>
            <a:ext cx="1105142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Physical storage of the text document depends on the underlying data structure.</a:t>
            </a:r>
          </a:p>
          <a:p>
            <a:pPr marL="391729" indent="-293797">
              <a:spcAft>
                <a:spcPts val="9798"/>
              </a:spcAft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When stored on disk, it is a sequential stream of characters.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Each line of text ends with a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Rows can be of varying sizes.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68EB007B-FC05-4E6B-A8CB-F998F214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9" y="3112167"/>
            <a:ext cx="7442701" cy="31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8FE945A-3FF6-4065-BAB1-F27CD04DA9C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6D738BF-A72B-4ECB-AF0C-F6855BA3DE19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B7D5-501A-48A7-9DC2-C852554111D0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5CB05711-4168-4C2C-888A-5A17C21C6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2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Cursor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F4EA5E1-E1E8-4623-813D-2248C5C8A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411" y="1076708"/>
            <a:ext cx="10100603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A cursor is used to mark the current position within the document.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Identified by row and a char offset within the row.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Insertions and deletions are performed relative to the cursor.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cursor can be moved anywhere within the document, but only to a spot containing a character. </a:t>
            </a:r>
          </a:p>
        </p:txBody>
      </p:sp>
      <p:sp>
        <p:nvSpPr>
          <p:cNvPr id="39939" name="AutoShape 3">
            <a:extLst>
              <a:ext uri="{FF2B5EF4-FFF2-40B4-BE49-F238E27FC236}">
                <a16:creationId xmlns:a16="http://schemas.microsoft.com/office/drawing/2014/main" id="{2F71815E-71AD-4D19-904B-B11D982C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585" y="4833148"/>
            <a:ext cx="4863391" cy="1036909"/>
          </a:xfrm>
          <a:prstGeom prst="roundRect">
            <a:avLst>
              <a:gd name="adj" fmla="val 16667"/>
            </a:avLst>
          </a:prstGeom>
          <a:solidFill>
            <a:srgbClr val="F2ECDE"/>
          </a:solidFill>
          <a:ln>
            <a:noFill/>
          </a:ln>
          <a:effectLst>
            <a:outerShdw dist="53966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97" tIns="112901" rIns="92097" bIns="92097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/>
            <a:r>
              <a:rPr lang="en-US" altLang="en-US" sz="2359" i="1"/>
              <a:t>We only consider a </a:t>
            </a:r>
          </a:p>
          <a:p>
            <a:pPr algn="ctr"/>
            <a:r>
              <a:rPr lang="en-US" altLang="en-US" sz="2359" i="1"/>
              <a:t>keyboard text cursor.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3600" dirty="0"/>
              <a:t>Abstract Data Type (ADT) </a:t>
            </a:r>
            <a:r>
              <a:rPr lang="en-US" sz="4000" dirty="0"/>
              <a:t>Examples</a:t>
            </a:r>
            <a:endParaRPr lang="en-US" sz="3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22" y="647973"/>
            <a:ext cx="11607344" cy="6414007"/>
          </a:xfrm>
        </p:spPr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17500" algn="l"/>
              </a:tabLst>
            </a:pPr>
            <a:r>
              <a:rPr lang="en-US" sz="3000" b="1" spc="35" dirty="0">
                <a:cs typeface="Trebuchet MS"/>
              </a:rPr>
              <a:t>Integers</a:t>
            </a:r>
            <a:endParaRPr lang="en-US" sz="3300" b="1" spc="35" dirty="0">
              <a:cs typeface="Trebuchet MS"/>
            </a:endParaRPr>
          </a:p>
          <a:p>
            <a:pPr marL="812800" lvl="2">
              <a:spcBef>
                <a:spcPts val="1015"/>
              </a:spcBef>
              <a:tabLst>
                <a:tab pos="317500" algn="l"/>
              </a:tabLst>
            </a:pPr>
            <a:r>
              <a:rPr lang="en-US" sz="2600" b="1" spc="35" dirty="0">
                <a:cs typeface="Trebuchet MS"/>
              </a:rPr>
              <a:t>Data</a:t>
            </a:r>
            <a:r>
              <a:rPr lang="en-US" sz="2800" b="1" spc="35" dirty="0">
                <a:cs typeface="Trebuchet MS"/>
              </a:rPr>
              <a:t>:</a:t>
            </a: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1800" dirty="0">
                <a:cs typeface="Trebuchet MS"/>
              </a:rPr>
              <a:t> 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Containing </a:t>
            </a:r>
            <a:r>
              <a:rPr lang="en-US" sz="2350" spc="-50" dirty="0">
                <a:solidFill>
                  <a:srgbClr val="494949"/>
                </a:solidFill>
                <a:cs typeface="Trebuchet MS"/>
              </a:rPr>
              <a:t>the </a:t>
            </a:r>
            <a:r>
              <a:rPr lang="en-US" sz="2350" spc="-70" dirty="0">
                <a:solidFill>
                  <a:srgbClr val="494949"/>
                </a:solidFill>
                <a:cs typeface="Trebuchet MS"/>
              </a:rPr>
              <a:t>positive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and </a:t>
            </a:r>
            <a:r>
              <a:rPr lang="en-US" sz="2350" spc="-120" dirty="0">
                <a:solidFill>
                  <a:srgbClr val="494949"/>
                </a:solidFill>
                <a:cs typeface="Trebuchet MS"/>
              </a:rPr>
              <a:t>negative 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whole </a:t>
            </a:r>
            <a:r>
              <a:rPr lang="en-US" sz="2350" spc="-45" dirty="0">
                <a:solidFill>
                  <a:srgbClr val="494949"/>
                </a:solidFill>
                <a:cs typeface="Trebuchet MS"/>
              </a:rPr>
              <a:t>numbers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and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 </a:t>
            </a:r>
            <a:r>
              <a:rPr lang="en-US" sz="2350" spc="-15" dirty="0">
                <a:solidFill>
                  <a:srgbClr val="494949"/>
                </a:solidFill>
                <a:cs typeface="Trebuchet MS"/>
              </a:rPr>
              <a:t>0</a:t>
            </a:r>
            <a:endParaRPr lang="en-US" sz="2350" dirty="0">
              <a:solidFill>
                <a:srgbClr val="494949"/>
              </a:solidFill>
              <a:cs typeface="Trebuchet MS"/>
            </a:endParaRPr>
          </a:p>
          <a:p>
            <a:pPr marL="812800" lvl="2">
              <a:spcBef>
                <a:spcPts val="1015"/>
              </a:spcBef>
              <a:tabLst>
                <a:tab pos="317500" algn="l"/>
              </a:tabLst>
            </a:pPr>
            <a:r>
              <a:rPr lang="en-US" sz="2600" b="1" spc="5" dirty="0">
                <a:cs typeface="Trebuchet MS"/>
              </a:rPr>
              <a:t>Operations</a:t>
            </a:r>
            <a:r>
              <a:rPr lang="en-US" sz="2800" b="1" spc="5" dirty="0">
                <a:cs typeface="Trebuchet MS"/>
              </a:rPr>
              <a:t> </a:t>
            </a:r>
            <a:r>
              <a:rPr lang="en-US" sz="2800" b="1" spc="-60" dirty="0">
                <a:cs typeface="Trebuchet MS"/>
              </a:rPr>
              <a:t>which </a:t>
            </a:r>
            <a:r>
              <a:rPr lang="en-US" sz="2800" b="1" spc="-114" dirty="0">
                <a:cs typeface="Trebuchet MS"/>
              </a:rPr>
              <a:t>manipulate </a:t>
            </a:r>
            <a:r>
              <a:rPr lang="en-US" sz="2800" b="1" spc="-60" dirty="0">
                <a:cs typeface="Trebuchet MS"/>
              </a:rPr>
              <a:t>the</a:t>
            </a:r>
            <a:r>
              <a:rPr lang="en-US" sz="2800" b="1" spc="55" dirty="0">
                <a:cs typeface="Trebuchet MS"/>
              </a:rPr>
              <a:t> </a:t>
            </a:r>
            <a:r>
              <a:rPr lang="en-US" sz="2800" b="1" spc="-160" dirty="0">
                <a:cs typeface="Trebuchet MS"/>
              </a:rPr>
              <a:t>data</a:t>
            </a:r>
            <a:r>
              <a:rPr lang="en-US" sz="2650" spc="-160" dirty="0">
                <a:cs typeface="Trebuchet MS"/>
              </a:rPr>
              <a:t>:</a:t>
            </a:r>
            <a:endParaRPr lang="en-US" sz="2650" dirty="0">
              <a:cs typeface="Trebuchet MS"/>
            </a:endParaRP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spc="-45" dirty="0">
                <a:solidFill>
                  <a:srgbClr val="494949"/>
                </a:solidFill>
                <a:cs typeface="Trebuchet MS"/>
              </a:rPr>
              <a:t>Such </a:t>
            </a:r>
            <a:r>
              <a:rPr lang="en-US" sz="2350" spc="-90" dirty="0">
                <a:solidFill>
                  <a:srgbClr val="494949"/>
                </a:solidFill>
                <a:cs typeface="Trebuchet MS"/>
              </a:rPr>
              <a:t>as addition, </a:t>
            </a:r>
            <a:r>
              <a:rPr lang="en-US" sz="2350" spc="-70" dirty="0">
                <a:solidFill>
                  <a:srgbClr val="494949"/>
                </a:solidFill>
                <a:cs typeface="Trebuchet MS"/>
              </a:rPr>
              <a:t>subtraction,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multiplication, </a:t>
            </a:r>
            <a:r>
              <a:rPr lang="en-US" sz="2350" spc="-114" dirty="0">
                <a:solidFill>
                  <a:srgbClr val="494949"/>
                </a:solidFill>
                <a:cs typeface="Trebuchet MS"/>
              </a:rPr>
              <a:t>equality </a:t>
            </a:r>
            <a:r>
              <a:rPr lang="en-US" sz="2350" spc="-40" dirty="0">
                <a:solidFill>
                  <a:srgbClr val="494949"/>
                </a:solidFill>
                <a:cs typeface="Trebuchet MS"/>
              </a:rPr>
              <a:t>comparison, 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and </a:t>
            </a:r>
            <a:r>
              <a:rPr lang="en-US" sz="2350" spc="5" dirty="0">
                <a:solidFill>
                  <a:srgbClr val="494949"/>
                </a:solidFill>
                <a:cs typeface="Trebuchet MS"/>
              </a:rPr>
              <a:t>order</a:t>
            </a:r>
            <a:r>
              <a:rPr lang="en-US" sz="2350" spc="315" dirty="0">
                <a:solidFill>
                  <a:srgbClr val="494949"/>
                </a:solidFill>
                <a:cs typeface="Trebuchet MS"/>
              </a:rPr>
              <a:t> 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comparison</a:t>
            </a:r>
            <a:endParaRPr lang="en-US" sz="2350" dirty="0">
              <a:cs typeface="Trebuchet MS"/>
            </a:endParaRP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spc="-5" dirty="0">
                <a:solidFill>
                  <a:srgbClr val="494949"/>
                </a:solidFill>
                <a:cs typeface="Trebuchet MS"/>
              </a:rPr>
              <a:t>Methods </a:t>
            </a:r>
            <a:r>
              <a:rPr lang="en-US" sz="2350" spc="-25" dirty="0">
                <a:solidFill>
                  <a:srgbClr val="494949"/>
                </a:solidFill>
                <a:cs typeface="Trebuchet MS"/>
              </a:rPr>
              <a:t>for </a:t>
            </a:r>
            <a:r>
              <a:rPr lang="en-US" sz="2350" spc="-125" dirty="0">
                <a:solidFill>
                  <a:srgbClr val="494949"/>
                </a:solidFill>
                <a:cs typeface="Trebuchet MS"/>
              </a:rPr>
              <a:t>data </a:t>
            </a:r>
            <a:r>
              <a:rPr lang="en-US" sz="2350" spc="-50" dirty="0">
                <a:solidFill>
                  <a:srgbClr val="494949"/>
                </a:solidFill>
                <a:cs typeface="Trebuchet MS"/>
              </a:rPr>
              <a:t>conversion, </a:t>
            </a:r>
            <a:r>
              <a:rPr lang="en-US" sz="2350" spc="-40" dirty="0">
                <a:solidFill>
                  <a:srgbClr val="494949"/>
                </a:solidFill>
                <a:cs typeface="Trebuchet MS"/>
              </a:rPr>
              <a:t>output</a:t>
            </a:r>
            <a:r>
              <a:rPr lang="en-US" sz="2350" spc="450" dirty="0">
                <a:solidFill>
                  <a:srgbClr val="494949"/>
                </a:solidFill>
                <a:cs typeface="Trebuchet MS"/>
              </a:rPr>
              <a:t> </a:t>
            </a:r>
            <a:r>
              <a:rPr lang="en-US" sz="2350" spc="-125" dirty="0">
                <a:solidFill>
                  <a:srgbClr val="494949"/>
                </a:solidFill>
                <a:cs typeface="Trebuchet MS"/>
              </a:rPr>
              <a:t>etc.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17500" algn="l"/>
              </a:tabLst>
            </a:pPr>
            <a:r>
              <a:rPr lang="en-US" sz="3000" b="1" spc="35" dirty="0"/>
              <a:t>Floating-point</a:t>
            </a:r>
            <a:endParaRPr lang="en-US" sz="2600" spc="35" dirty="0">
              <a:cs typeface="Trebuchet MS"/>
            </a:endParaRPr>
          </a:p>
          <a:p>
            <a:pPr marL="812800" lvl="2">
              <a:spcBef>
                <a:spcPts val="1015"/>
              </a:spcBef>
              <a:tabLst>
                <a:tab pos="317500" algn="l"/>
              </a:tabLst>
            </a:pPr>
            <a:r>
              <a:rPr lang="en-US" sz="2600" b="1" spc="5" dirty="0"/>
              <a:t>Data</a:t>
            </a:r>
            <a:r>
              <a:rPr lang="en-US" sz="2800" b="1" spc="5" dirty="0"/>
              <a:t>:</a:t>
            </a: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1800" dirty="0">
                <a:cs typeface="Trebuchet MS"/>
              </a:rPr>
              <a:t> 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Containing </a:t>
            </a:r>
            <a:r>
              <a:rPr lang="en-US" sz="2350" spc="-50" dirty="0">
                <a:solidFill>
                  <a:srgbClr val="494949"/>
                </a:solidFill>
                <a:cs typeface="Trebuchet MS"/>
              </a:rPr>
              <a:t>the 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whole </a:t>
            </a:r>
            <a:r>
              <a:rPr lang="en-US" sz="2350" spc="-50" dirty="0">
                <a:solidFill>
                  <a:srgbClr val="494949"/>
                </a:solidFill>
                <a:cs typeface="Trebuchet MS"/>
              </a:rPr>
              <a:t>possible </a:t>
            </a:r>
            <a:r>
              <a:rPr lang="en-US" sz="2350" spc="-70" dirty="0">
                <a:solidFill>
                  <a:srgbClr val="494949"/>
                </a:solidFill>
                <a:cs typeface="Trebuchet MS"/>
              </a:rPr>
              <a:t>positive and </a:t>
            </a:r>
            <a:r>
              <a:rPr lang="en-US" sz="2350" spc="-120" dirty="0">
                <a:solidFill>
                  <a:srgbClr val="494949"/>
                </a:solidFill>
                <a:cs typeface="Trebuchet MS"/>
              </a:rPr>
              <a:t>negative </a:t>
            </a:r>
            <a:r>
              <a:rPr lang="en-US" sz="2350" spc="-95" dirty="0">
                <a:solidFill>
                  <a:srgbClr val="494949"/>
                </a:solidFill>
                <a:cs typeface="Trebuchet MS"/>
              </a:rPr>
              <a:t>values  </a:t>
            </a:r>
            <a:endParaRPr lang="en-US" sz="2350" spc="-140" dirty="0">
              <a:solidFill>
                <a:srgbClr val="9EB8CD"/>
              </a:solidFill>
              <a:cs typeface="Trebuchet MS"/>
            </a:endParaRP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spc="-50" dirty="0">
                <a:solidFill>
                  <a:srgbClr val="494949"/>
                </a:solidFill>
                <a:cs typeface="Trebuchet MS"/>
              </a:rPr>
              <a:t>Precision </a:t>
            </a:r>
            <a:r>
              <a:rPr lang="en-US" sz="2350" spc="-110" dirty="0">
                <a:solidFill>
                  <a:srgbClr val="494949"/>
                </a:solidFill>
                <a:cs typeface="Trebuchet MS"/>
              </a:rPr>
              <a:t>is </a:t>
            </a:r>
            <a:r>
              <a:rPr lang="en-US" sz="2350" spc="-105" dirty="0">
                <a:solidFill>
                  <a:srgbClr val="494949"/>
                </a:solidFill>
                <a:cs typeface="Trebuchet MS"/>
              </a:rPr>
              <a:t>limited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by </a:t>
            </a:r>
            <a:r>
              <a:rPr lang="en-US" sz="2350" spc="-45" dirty="0">
                <a:solidFill>
                  <a:srgbClr val="494949"/>
                </a:solidFill>
                <a:cs typeface="Trebuchet MS"/>
              </a:rPr>
              <a:t>number </a:t>
            </a:r>
            <a:r>
              <a:rPr lang="en-US" sz="2350" spc="-25" dirty="0">
                <a:solidFill>
                  <a:srgbClr val="494949"/>
                </a:solidFill>
                <a:cs typeface="Trebuchet MS"/>
              </a:rPr>
              <a:t>of</a:t>
            </a:r>
            <a:r>
              <a:rPr lang="en-US" sz="2350" spc="-229" dirty="0">
                <a:solidFill>
                  <a:srgbClr val="494949"/>
                </a:solidFill>
                <a:cs typeface="Trebuchet MS"/>
              </a:rPr>
              <a:t> </a:t>
            </a:r>
            <a:r>
              <a:rPr lang="en-US" sz="2350" spc="-105" dirty="0">
                <a:solidFill>
                  <a:srgbClr val="494949"/>
                </a:solidFill>
                <a:cs typeface="Trebuchet MS"/>
              </a:rPr>
              <a:t>digits</a:t>
            </a:r>
            <a:endParaRPr lang="en-US" sz="2350" dirty="0">
              <a:solidFill>
                <a:srgbClr val="494949"/>
              </a:solidFill>
              <a:cs typeface="Trebuchet MS"/>
            </a:endParaRPr>
          </a:p>
          <a:p>
            <a:pPr marL="812800" lvl="2">
              <a:spcBef>
                <a:spcPts val="1015"/>
              </a:spcBef>
              <a:tabLst>
                <a:tab pos="317500" algn="l"/>
              </a:tabLst>
            </a:pPr>
            <a:r>
              <a:rPr lang="en-US" sz="2600" b="1" spc="5" dirty="0">
                <a:cs typeface="Trebuchet MS"/>
              </a:rPr>
              <a:t>Operations </a:t>
            </a:r>
            <a:r>
              <a:rPr lang="en-US" sz="2600" b="1" spc="-60" dirty="0">
                <a:cs typeface="Trebuchet MS"/>
              </a:rPr>
              <a:t>which </a:t>
            </a:r>
            <a:r>
              <a:rPr lang="en-US" sz="2600" b="1" spc="-114" dirty="0">
                <a:cs typeface="Trebuchet MS"/>
              </a:rPr>
              <a:t>manipulate </a:t>
            </a:r>
            <a:r>
              <a:rPr lang="en-US" sz="2600" b="1" spc="-60" dirty="0">
                <a:cs typeface="Trebuchet MS"/>
              </a:rPr>
              <a:t>the</a:t>
            </a:r>
            <a:r>
              <a:rPr lang="en-US" sz="2600" b="1" spc="55" dirty="0">
                <a:cs typeface="Trebuchet MS"/>
              </a:rPr>
              <a:t> </a:t>
            </a:r>
            <a:r>
              <a:rPr lang="en-US" sz="2600" b="1" spc="-160" dirty="0">
                <a:cs typeface="Trebuchet MS"/>
              </a:rPr>
              <a:t>data:</a:t>
            </a:r>
            <a:endParaRPr lang="en-US" sz="2600" b="1" dirty="0">
              <a:cs typeface="Trebuchet MS"/>
            </a:endParaRP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spc="-45" dirty="0">
                <a:solidFill>
                  <a:srgbClr val="494949"/>
                </a:solidFill>
                <a:cs typeface="Trebuchet MS"/>
              </a:rPr>
              <a:t>Such </a:t>
            </a:r>
            <a:r>
              <a:rPr lang="en-US" sz="2350" spc="-90" dirty="0">
                <a:solidFill>
                  <a:srgbClr val="494949"/>
                </a:solidFill>
                <a:cs typeface="Trebuchet MS"/>
              </a:rPr>
              <a:t>as addition, </a:t>
            </a:r>
            <a:r>
              <a:rPr lang="en-US" sz="2350" spc="-70" dirty="0">
                <a:solidFill>
                  <a:srgbClr val="494949"/>
                </a:solidFill>
                <a:cs typeface="Trebuchet MS"/>
              </a:rPr>
              <a:t>subtraction,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multiplication, </a:t>
            </a:r>
            <a:r>
              <a:rPr lang="en-US" sz="2350" spc="-114" dirty="0">
                <a:solidFill>
                  <a:srgbClr val="494949"/>
                </a:solidFill>
                <a:cs typeface="Trebuchet MS"/>
              </a:rPr>
              <a:t>equality </a:t>
            </a:r>
            <a:r>
              <a:rPr lang="en-US" sz="2350" spc="-40" dirty="0">
                <a:solidFill>
                  <a:srgbClr val="494949"/>
                </a:solidFill>
                <a:cs typeface="Trebuchet MS"/>
              </a:rPr>
              <a:t>comparison,  </a:t>
            </a:r>
            <a:r>
              <a:rPr lang="en-US" sz="2350" spc="-80" dirty="0">
                <a:solidFill>
                  <a:srgbClr val="494949"/>
                </a:solidFill>
                <a:cs typeface="Trebuchet MS"/>
              </a:rPr>
              <a:t>and </a:t>
            </a:r>
            <a:r>
              <a:rPr lang="en-US" sz="2350" spc="5" dirty="0">
                <a:solidFill>
                  <a:srgbClr val="494949"/>
                </a:solidFill>
                <a:cs typeface="Trebuchet MS"/>
              </a:rPr>
              <a:t>order</a:t>
            </a:r>
            <a:r>
              <a:rPr lang="en-US" sz="2350" spc="315" dirty="0">
                <a:solidFill>
                  <a:srgbClr val="494949"/>
                </a:solidFill>
                <a:cs typeface="Trebuchet MS"/>
              </a:rPr>
              <a:t> </a:t>
            </a:r>
            <a:r>
              <a:rPr lang="en-US" sz="2350" spc="-30" dirty="0">
                <a:solidFill>
                  <a:srgbClr val="494949"/>
                </a:solidFill>
                <a:cs typeface="Trebuchet MS"/>
              </a:rPr>
              <a:t>comparison</a:t>
            </a: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dirty="0">
                <a:cs typeface="Trebuchet MS"/>
              </a:rPr>
              <a:t>Complex mathematical functions such as exponential, logarithm,  triangular functions etc.</a:t>
            </a: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dirty="0" err="1">
                <a:cs typeface="Trebuchet MS"/>
              </a:rPr>
              <a:t>Roundings</a:t>
            </a:r>
            <a:endParaRPr lang="en-US" sz="2350" dirty="0">
              <a:cs typeface="Trebuchet MS"/>
            </a:endParaRPr>
          </a:p>
          <a:p>
            <a:pPr marL="1270000" lvl="3">
              <a:spcBef>
                <a:spcPts val="1015"/>
              </a:spcBef>
              <a:tabLst>
                <a:tab pos="317500" algn="l"/>
              </a:tabLst>
            </a:pPr>
            <a:r>
              <a:rPr lang="en-US" sz="2350" spc="-5" dirty="0">
                <a:solidFill>
                  <a:srgbClr val="494949"/>
                </a:solidFill>
                <a:cs typeface="Trebuchet MS"/>
              </a:rPr>
              <a:t>Methods </a:t>
            </a:r>
            <a:r>
              <a:rPr lang="en-US" sz="2350" spc="-25" dirty="0">
                <a:solidFill>
                  <a:srgbClr val="494949"/>
                </a:solidFill>
                <a:cs typeface="Trebuchet MS"/>
              </a:rPr>
              <a:t>for </a:t>
            </a:r>
            <a:r>
              <a:rPr lang="en-US" sz="2350" spc="-125" dirty="0">
                <a:solidFill>
                  <a:srgbClr val="494949"/>
                </a:solidFill>
                <a:cs typeface="Trebuchet MS"/>
              </a:rPr>
              <a:t>data </a:t>
            </a:r>
            <a:r>
              <a:rPr lang="en-US" sz="2350" spc="-50" dirty="0">
                <a:solidFill>
                  <a:srgbClr val="494949"/>
                </a:solidFill>
                <a:cs typeface="Trebuchet MS"/>
              </a:rPr>
              <a:t>conversion, </a:t>
            </a:r>
            <a:r>
              <a:rPr lang="en-US" sz="2350" spc="-40" dirty="0">
                <a:solidFill>
                  <a:srgbClr val="494949"/>
                </a:solidFill>
                <a:cs typeface="Trebuchet MS"/>
              </a:rPr>
              <a:t>output</a:t>
            </a:r>
            <a:r>
              <a:rPr lang="en-US" sz="2350" spc="450" dirty="0">
                <a:solidFill>
                  <a:srgbClr val="494949"/>
                </a:solidFill>
                <a:cs typeface="Trebuchet MS"/>
              </a:rPr>
              <a:t> </a:t>
            </a:r>
            <a:r>
              <a:rPr lang="en-US" sz="2350" spc="-125" dirty="0">
                <a:solidFill>
                  <a:srgbClr val="494949"/>
                </a:solidFill>
                <a:cs typeface="Trebuchet MS"/>
              </a:rPr>
              <a:t>etc.</a:t>
            </a:r>
            <a:endParaRPr lang="en-US" dirty="0"/>
          </a:p>
          <a:p>
            <a:pPr marL="12700">
              <a:spcBef>
                <a:spcPts val="1015"/>
              </a:spcBef>
              <a:tabLst>
                <a:tab pos="317500" algn="l"/>
              </a:tabLst>
            </a:pPr>
            <a:endParaRPr lang="en-US" dirty="0"/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sz="3400" dirty="0"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174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FA9D-22A6-4625-8788-B3393BCB60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080FC01-FC2A-4324-A0E8-16E523D684CB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CE20750-E5FC-483D-87BF-7594EDEBEF4F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AAF7ACAE-1B8A-4A55-B669-2EDF4DC90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522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Cursor Movement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86B6D78-1224-410D-A64F-8553936C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8560" y="827366"/>
            <a:ext cx="10871182" cy="5203267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3200" dirty="0"/>
              <a:t>Minimum cursor movements: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b="1" dirty="0"/>
              <a:t>Vertical</a:t>
            </a:r>
            <a:r>
              <a:rPr lang="en-US" altLang="en-US" sz="2400" dirty="0"/>
              <a:t>: up or down one or more lines.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maintains the same horizontal cursor position.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if the new line is shorter, the cursor is positioned at the end of the line.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b="1" dirty="0"/>
              <a:t>Horizontal</a:t>
            </a:r>
            <a:r>
              <a:rPr lang="en-US" altLang="en-US" sz="2400" dirty="0"/>
              <a:t>: forwards or backwards one or more chars.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wraps to the end of the previous line or the beginning of the next line.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b="1" dirty="0"/>
              <a:t>Extremes</a:t>
            </a:r>
            <a:r>
              <a:rPr lang="en-US" altLang="en-US" sz="2400" dirty="0"/>
              <a:t>: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moved to the front or back of the current line or to the beginning or end of the document.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2400" dirty="0"/>
              <a:t>end of document: moved to front of the last row.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33D2D-8DE5-47D1-AF83-6F5E8E8C59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94DAB0-13E7-43F7-A291-C354380D146C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608533-EFD9-4C8C-95D2-5F7ED5C3B7E0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1FA4ED41-7FBA-4F5C-A7AE-82492C491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64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Insert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DF88C4F-E11E-46A0-9687-C3D748457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101" y="1165802"/>
            <a:ext cx="10338662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Use an entry mode of either insert or overwrite.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b="1" dirty="0"/>
              <a:t>insert mode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new characters are inserted into the text.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chars on the same line are shifted down following the cursor.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b="1" dirty="0"/>
              <a:t>overwrite mode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new characters replace existing chars at the cursor position.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3C99E-D0F6-404B-BCA9-DFA92627A5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BA62EB-99BC-41D7-A216-2EF5DC66105E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D0EB88F-C79C-4450-BABC-BBAA2A3D0108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A60ED6BC-2305-4A60-9171-095444D6C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Insert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9726163-06DE-4C5D-B61B-EE7CC79F4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4288" y="1076708"/>
            <a:ext cx="9311225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Chars are inserted at the cursor position.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The cursor is moved forward one position after the insertion.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The newline chars used to indicate the end of a line are treated like any other character.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If new chars are inserted: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before a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, the current row is extended.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after a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, they are inserted at the front of the next row.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If a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 is inserted, the current row is split into two.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BBB99-AB3F-46C2-93CC-75C6BAF805B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492F303-568B-4EC1-8022-1C9BD9E2143C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D7D1A1-6A9F-41F2-9784-BABE3D502AC5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DF749C3A-B0C6-4CCC-8289-C2B38B72E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Delete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E5A52C0-F532-4DD0-AC39-3199087CA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0575" y="938722"/>
            <a:ext cx="9958834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Provide both a delete and rub-out operation.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b="1" dirty="0"/>
              <a:t>delete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char at cursor position is removed.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cursor remains at the same position.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b="1" dirty="0"/>
              <a:t>rub-out</a:t>
            </a:r>
            <a:r>
              <a:rPr lang="en-US" altLang="en-US" sz="2400" dirty="0"/>
              <a:t> (backspace)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removes the char preceding the cursor.</a:t>
            </a:r>
          </a:p>
          <a:p>
            <a:pPr marL="1175187" lvl="2" indent="-260673">
              <a:buSzPct val="75000"/>
              <a:buFont typeface="Symbol" panose="05050102010706020507" pitchFamily="18" charset="2"/>
              <a:buChar char="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cursor moves one position to the left.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Both delete a char and shift all following chars on the same line forward one position.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593A3-9473-456A-95ED-A4BB3926B9E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8552B4-C760-404F-9156-0898122F4C1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6CED73D-908C-42DF-8E28-F1C885C19981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87704726-648F-4146-A4F6-D8230A56C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Text Editor: Delete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182AE84-90A3-473B-B510-1344EC209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4305" y="1076708"/>
            <a:ext cx="1064815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Deleting newline chars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When a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 is deleted the current line and the one immediately following are merged.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 at the end of the last row can not be deleted.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Truncating a line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Remove all chars from he cursor position to the end of the line. 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Does not remove the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Delete a line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Remove all chars on the current line including </a:t>
            </a:r>
            <a:r>
              <a:rPr lang="en-US" altLang="en-US" sz="2400" dirty="0">
                <a:latin typeface="Courier New" panose="02070309020205020404" pitchFamily="49" charset="0"/>
              </a:rPr>
              <a:t>\n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09CF-129D-41D8-B4D9-0CA1DF43AE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E35C54-5EE8-4538-B91A-DEF54D0272D0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888F3A2-684E-460E-BF98-2B2D8BD7928C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CFEAF21A-CC6E-429C-BB4A-F1B1DC6E2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The Edit Buffer ADT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708281F-36E3-4FE7-B956-4461D6CBA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009" y="1165802"/>
            <a:ext cx="10621108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3200" dirty="0"/>
              <a:t>An edit buffer is a text buffer that be used with a text editor for storing and manipulating the text.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Stores plain text with no special formatting codes.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Uses \t and \n characters.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Individual lines are terminated with a \n.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All operations are performed relative to the current cursor position.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cursor can only be positioned where a char currently exists.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/>
              <a:t>The cursor can never be moved outside the bounds of the document.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8AE7B9C1-348E-420F-9993-29D381C91D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086FA89-C6A3-42F9-A6C8-B934E121AD2A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833FA8-CEA5-4EF2-8348-CB5A81F6E159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3889567D-E327-4744-AF98-F6577A703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0726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The Edit Buffer ADT</a:t>
            </a:r>
          </a:p>
        </p:txBody>
      </p:sp>
      <p:graphicFrame>
        <p:nvGraphicFramePr>
          <p:cNvPr id="47106" name="Group 2">
            <a:extLst>
              <a:ext uri="{FF2B5EF4-FFF2-40B4-BE49-F238E27FC236}">
                <a16:creationId xmlns:a16="http://schemas.microsoft.com/office/drawing/2014/main" id="{17BDA1D0-3911-4625-9FF3-18981A1D5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44580"/>
              </p:ext>
            </p:extLst>
          </p:nvPr>
        </p:nvGraphicFramePr>
        <p:xfrm>
          <a:off x="2876389" y="1144921"/>
          <a:ext cx="6156647" cy="4807704"/>
        </p:xfrm>
        <a:graphic>
          <a:graphicData uri="http://schemas.openxmlformats.org/drawingml/2006/table">
            <a:tbl>
              <a:tblPr/>
              <a:tblGrid>
                <a:gridCol w="3077604">
                  <a:extLst>
                    <a:ext uri="{9D8B030D-6E8A-4147-A177-3AD203B41FA5}">
                      <a16:colId xmlns:a16="http://schemas.microsoft.com/office/drawing/2014/main" val="1381353026"/>
                    </a:ext>
                  </a:extLst>
                </a:gridCol>
                <a:gridCol w="3079043">
                  <a:extLst>
                    <a:ext uri="{9D8B030D-6E8A-4147-A177-3AD203B41FA5}">
                      <a16:colId xmlns:a16="http://schemas.microsoft.com/office/drawing/2014/main" val="3435907100"/>
                    </a:ext>
                  </a:extLst>
                </a:gridCol>
              </a:tblGrid>
              <a:tr h="471831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1pPr>
                      <a:lvl2pPr marL="431800" indent="-215900"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9pPr>
                    </a:lstStyle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EditBuffer()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numLines()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numChars()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lineIndex()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columnIndex()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setEntryMode( insert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toggleEntryMode()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inInsertMode()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getChar()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getLine()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moveUp( num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moveDown( num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moveDocHome()</a:t>
                      </a:r>
                    </a:p>
                  </a:txBody>
                  <a:tcPr marL="57479" marR="57479" marT="188766" marB="57479" horzOverflow="overflow">
                    <a:lnL>
                      <a:noFill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1pPr>
                      <a:lvl2pPr marL="431800" indent="-215900"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Bitstream Vera Sans" charset="0"/>
                        </a:defRPr>
                      </a:lvl9pPr>
                    </a:lstStyle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Zen Hei" charset="0"/>
                      </a:endParaRP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moveDocEnd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moveLeft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moveRight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moveLineHome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moveLineEnd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breakLine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deleteLine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truncateLine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addChar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 char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deleteChar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ruboutChar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deleteAll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Zen Hei" charset="0"/>
                        </a:rPr>
                        <a:t>()</a:t>
                      </a:r>
                    </a:p>
                  </a:txBody>
                  <a:tcPr marL="57479" marR="57479" marT="188766" marB="57479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715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A77B3-6C6D-4E74-9D39-E61A641AB0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2488D5A-61E3-454F-8B78-DBC8A91DEC3A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B1C3CDF-D043-4E09-A327-7AB78B757C87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128E2852-4475-4C45-8E21-C10CB5D39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247" y="0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Edit Buffer Implementation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475944F-E0DE-4877-B40C-FF14C609F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44921"/>
            <a:ext cx="10972800" cy="4526396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There are many ways to implement an edit buffer.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We choose a doubly linked list of Python lists.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Each row will be stored in a node.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Chars of a line will be in a Python list.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/>
              <a:t>Advantages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Allows the buffer to dynamically  grow or shrink.</a:t>
            </a:r>
          </a:p>
          <a:p>
            <a:pPr marL="783458" lvl="1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800" dirty="0"/>
              <a:t>Provides quick line insertions and deletions.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0EB5728-48D1-4445-A91F-BB83034050F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C89C1BA-FCA4-42AC-BFD7-A40B5110B907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D326-507D-4DF1-8959-9BE37F8ABB9D}"/>
              </a:ext>
            </a:extLst>
          </p:cNvPr>
          <p:cNvSpPr>
            <a:spLocks noGrp="1"/>
          </p:cNvSpPr>
          <p:nvPr>
            <p:ph type="ftr" idx="12"/>
          </p:nvPr>
        </p:nvSpPr>
        <p:spPr>
          <a:xfrm>
            <a:off x="5954713" y="7086600"/>
            <a:ext cx="3194050" cy="3206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Bitstream Vera Sans" charset="0"/>
              </a:defRPr>
            </a:lvl9pPr>
          </a:lstStyle>
          <a:p>
            <a:r>
              <a:rPr lang="en-US" altLang="en-US"/>
              <a:t>  –  </a:t>
            </a:r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88B857DC-C800-4CB5-A9FF-BDD9A5DD1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2590" y="35282"/>
            <a:ext cx="8253506" cy="1144921"/>
          </a:xfrm>
          <a:ln/>
        </p:spPr>
        <p:txBody>
          <a:bodyPr vert="horz" wrap="square" lIns="91440" tIns="32005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altLang="en-US" sz="4400" kern="1200" spc="-100" dirty="0"/>
              <a:t>Edit Buffer Object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F5AF042E-4B4F-491F-9974-8E57340A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56" y="1180203"/>
            <a:ext cx="7592688" cy="522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3"/>
            <a:ext cx="10363200" cy="1066800"/>
          </a:xfrm>
        </p:spPr>
        <p:txBody>
          <a:bodyPr/>
          <a:lstStyle/>
          <a:p>
            <a:r>
              <a:rPr lang="en-US" sz="3600" dirty="0"/>
              <a:t>Abstract Data Type (ADT)</a:t>
            </a:r>
            <a:endParaRPr lang="en-US" sz="3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22" y="746448"/>
            <a:ext cx="11337689" cy="5811342"/>
          </a:xfrm>
        </p:spPr>
        <p:txBody>
          <a:bodyPr>
            <a:normAutofit/>
          </a:bodyPr>
          <a:lstStyle/>
          <a:p>
            <a:r>
              <a:rPr lang="en-US" dirty="0"/>
              <a:t>The ADT definition should specify:</a:t>
            </a:r>
          </a:p>
          <a:p>
            <a:pPr lvl="1"/>
            <a:r>
              <a:rPr lang="en-US" sz="2400" dirty="0"/>
              <a:t>Required inputs and resulting outputs.</a:t>
            </a:r>
          </a:p>
          <a:p>
            <a:pPr lvl="1"/>
            <a:r>
              <a:rPr lang="en-US" sz="2400" dirty="0"/>
              <a:t>State of the ADT instance before and after the operation is performed.</a:t>
            </a:r>
          </a:p>
          <a:p>
            <a:r>
              <a:rPr lang="en-US" altLang="en-US" b="1" dirty="0"/>
              <a:t>Precondition. </a:t>
            </a:r>
            <a:r>
              <a:rPr lang="en-US" altLang="en-US" dirty="0"/>
              <a:t>Condition or state of the ADT instance and data inputs before the operation is performed.</a:t>
            </a:r>
          </a:p>
          <a:p>
            <a:pPr lvl="1"/>
            <a:r>
              <a:rPr lang="en-US" altLang="en-US" sz="2400" dirty="0"/>
              <a:t>Assumed to be true and  error occurs if the condition is not satisfied. </a:t>
            </a:r>
            <a:r>
              <a:rPr lang="en-US" altLang="en-US" sz="2400" dirty="0" err="1"/>
              <a:t>e.g</a:t>
            </a:r>
            <a:r>
              <a:rPr lang="en-US" altLang="en-US" sz="2400" dirty="0"/>
              <a:t>  index out of range</a:t>
            </a:r>
          </a:p>
          <a:p>
            <a:pPr marL="338138" indent="-338138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b="1" dirty="0"/>
              <a:t>Postcondition. </a:t>
            </a:r>
            <a:r>
              <a:rPr lang="en-US" altLang="en-US" dirty="0"/>
              <a:t>Result or state of the ADT instance after the operation is performed.</a:t>
            </a:r>
          </a:p>
          <a:p>
            <a:pPr marL="738188" lvl="1" indent="-338138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Will be true if the preconditions are met. </a:t>
            </a:r>
            <a:r>
              <a:rPr lang="en-US" altLang="en-US" sz="2400" dirty="0" err="1"/>
              <a:t>E.g</a:t>
            </a:r>
            <a:r>
              <a:rPr lang="en-US" altLang="en-US" sz="2400" dirty="0"/>
              <a:t> 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given: </a:t>
            </a:r>
            <a:r>
              <a:rPr lang="en-US" altLang="en-US" dirty="0" err="1">
                <a:latin typeface="Courier New" panose="02070309020205020404" pitchFamily="49" charset="0"/>
              </a:rPr>
              <a:t>x.pop</a:t>
            </a:r>
            <a:r>
              <a:rPr lang="en-US" altLang="en-US" dirty="0">
                <a:latin typeface="Courier New" panose="02070309020205020404" pitchFamily="49" charset="0"/>
              </a:rPr>
              <a:t>(i)</a:t>
            </a:r>
            <a:r>
              <a:rPr lang="en-US" altLang="en-US" dirty="0"/>
              <a:t>  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the </a:t>
            </a:r>
            <a:r>
              <a:rPr lang="en-US" altLang="en-US" dirty="0" err="1"/>
              <a:t>i</a:t>
            </a:r>
            <a:r>
              <a:rPr lang="en-US" altLang="en-US" baseline="33000" dirty="0" err="1"/>
              <a:t>th</a:t>
            </a:r>
            <a:r>
              <a:rPr lang="en-US" altLang="en-US" dirty="0"/>
              <a:t> item will be removed if </a:t>
            </a:r>
            <a:r>
              <a:rPr lang="en-US" altLang="en-US" dirty="0">
                <a:latin typeface="Courier New" panose="02070309020205020404" pitchFamily="49" charset="0"/>
              </a:rPr>
              <a:t>i</a:t>
            </a:r>
            <a:r>
              <a:rPr lang="en-US" altLang="en-US" dirty="0"/>
              <a:t> is a valid index.</a:t>
            </a:r>
          </a:p>
          <a:p>
            <a:pPr marL="738188" lvl="1" indent="-338138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 </a:t>
            </a:r>
            <a:r>
              <a:rPr lang="en-US" altLang="en-US" sz="2400" dirty="0"/>
              <a:t>The specific postcondition depends on the type of operation.</a:t>
            </a:r>
          </a:p>
          <a:p>
            <a:pPr marL="1295400" lvl="2" indent="-287338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sz="3400" dirty="0"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3D6F-A27F-4C00-993A-1CAE281AA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B39B9-74E7-484A-884B-3B1F83C72A6F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2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0000"/>
    </a:lt2>
    <a:accent1>
      <a:srgbClr val="0099FF"/>
    </a:accent1>
    <a:accent2>
      <a:srgbClr val="3333CC"/>
    </a:accent2>
    <a:accent3>
      <a:srgbClr val="FFFFFF"/>
    </a:accent3>
    <a:accent4>
      <a:srgbClr val="000000"/>
    </a:accent4>
    <a:accent5>
      <a:srgbClr val="AACAFF"/>
    </a:accent5>
    <a:accent6>
      <a:srgbClr val="2D2DB9"/>
    </a:accent6>
    <a:hlink>
      <a:srgbClr val="0000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5255</Words>
  <Application>Microsoft Office PowerPoint</Application>
  <PresentationFormat>Widescreen</PresentationFormat>
  <Paragraphs>992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2" baseType="lpstr">
      <vt:lpstr>Arial</vt:lpstr>
      <vt:lpstr>AvantGarde</vt:lpstr>
      <vt:lpstr>Calibri</vt:lpstr>
      <vt:lpstr>Calibri Light</vt:lpstr>
      <vt:lpstr>Consolas</vt:lpstr>
      <vt:lpstr>Courier New</vt:lpstr>
      <vt:lpstr>Helvetica</vt:lpstr>
      <vt:lpstr>MS Shell Dlg 2</vt:lpstr>
      <vt:lpstr>Symbol</vt:lpstr>
      <vt:lpstr>Times New Roman</vt:lpstr>
      <vt:lpstr>Trebuchet MS</vt:lpstr>
      <vt:lpstr>Wingdings</vt:lpstr>
      <vt:lpstr>Office Theme</vt:lpstr>
      <vt:lpstr>1_ppt_template_07-25-2002</vt:lpstr>
      <vt:lpstr>CS-250-Data Structures &amp; Algorithms</vt:lpstr>
      <vt:lpstr>Few Software design Principles</vt:lpstr>
      <vt:lpstr>Few Software design Principles</vt:lpstr>
      <vt:lpstr>Few Software design Principles</vt:lpstr>
      <vt:lpstr>Abstract Data Type (ADT)</vt:lpstr>
      <vt:lpstr>Abstract Data Type (ADT)</vt:lpstr>
      <vt:lpstr>Abstract Data Type (ADT)</vt:lpstr>
      <vt:lpstr>Abstract Data Type (ADT) Examples</vt:lpstr>
      <vt:lpstr>Abstract Data Type (ADT)</vt:lpstr>
      <vt:lpstr>PowerPoint Presentation</vt:lpstr>
      <vt:lpstr>PowerPoint Presentation</vt:lpstr>
      <vt:lpstr>PowerPoint Presentation</vt:lpstr>
      <vt:lpstr>Linked List</vt:lpstr>
      <vt:lpstr>Linked List</vt:lpstr>
      <vt:lpstr>Linked List</vt:lpstr>
      <vt:lpstr>Linked List</vt:lpstr>
      <vt:lpstr>Singly Linked List</vt:lpstr>
      <vt:lpstr>Node Definition</vt:lpstr>
      <vt:lpstr>Node Class</vt:lpstr>
      <vt:lpstr>Chain of Nodes</vt:lpstr>
      <vt:lpstr>Exercise</vt:lpstr>
      <vt:lpstr>Traversing the Nodes</vt:lpstr>
      <vt:lpstr>Traversing the Nodes</vt:lpstr>
      <vt:lpstr>Traversing the Nodes</vt:lpstr>
      <vt:lpstr>Traversing the Nodes</vt:lpstr>
      <vt:lpstr>Traversal Code</vt:lpstr>
      <vt:lpstr>Searching</vt:lpstr>
      <vt:lpstr>Prepending Nodes</vt:lpstr>
      <vt:lpstr>Prepending Nodes</vt:lpstr>
      <vt:lpstr>Prepending Nodes</vt:lpstr>
      <vt:lpstr>Removing Nodes</vt:lpstr>
      <vt:lpstr>Removing Nodes</vt:lpstr>
      <vt:lpstr>Removing Nodes</vt:lpstr>
      <vt:lpstr>Removing Nodes</vt:lpstr>
      <vt:lpstr>Building Linked Lists </vt:lpstr>
      <vt:lpstr>Using a Tail Reference</vt:lpstr>
      <vt:lpstr>Appending Nodes</vt:lpstr>
      <vt:lpstr>Appending Nodes</vt:lpstr>
      <vt:lpstr>Removing Nodes</vt:lpstr>
      <vt:lpstr>Removing Nodes</vt:lpstr>
      <vt:lpstr>The Sorted Linked List</vt:lpstr>
      <vt:lpstr>Sorted List: Searching</vt:lpstr>
      <vt:lpstr>Sorted List: Insert</vt:lpstr>
      <vt:lpstr>Sorted List: Insert</vt:lpstr>
      <vt:lpstr>Sorted List: Insert</vt:lpstr>
      <vt:lpstr>Sorted List: Insert</vt:lpstr>
      <vt:lpstr>Array of Linked Lists</vt:lpstr>
      <vt:lpstr>Polynomials</vt:lpstr>
      <vt:lpstr>Polynomials: Addition</vt:lpstr>
      <vt:lpstr>Polynomials: Multiplication</vt:lpstr>
      <vt:lpstr>Polynomial: Evaluation</vt:lpstr>
      <vt:lpstr>The Polynomial ADT</vt:lpstr>
      <vt:lpstr>Polynomial ADT – Linked List</vt:lpstr>
      <vt:lpstr>Doubly Linked List</vt:lpstr>
      <vt:lpstr>Doubly Linked List</vt:lpstr>
      <vt:lpstr>Doubly Linked: Traversing</vt:lpstr>
      <vt:lpstr>Doubly Linked: Search</vt:lpstr>
      <vt:lpstr>Doubly Linked: Probing</vt:lpstr>
      <vt:lpstr>Doubly Linked: Probing</vt:lpstr>
      <vt:lpstr>Doubly Linked: Insert</vt:lpstr>
      <vt:lpstr>Doubly Linked: Insert</vt:lpstr>
      <vt:lpstr>Doubly Linked: Insert</vt:lpstr>
      <vt:lpstr>Doubly Linked: Insert</vt:lpstr>
      <vt:lpstr>Circular Linked List</vt:lpstr>
      <vt:lpstr>Circular Linked: Traverse</vt:lpstr>
      <vt:lpstr>Circular Linked: Searching</vt:lpstr>
      <vt:lpstr>Circular Linked: Inserting</vt:lpstr>
      <vt:lpstr>Circular Linked: Inserting</vt:lpstr>
      <vt:lpstr>Circular Linked: Inserting</vt:lpstr>
      <vt:lpstr>Circular Linked: Inserting</vt:lpstr>
      <vt:lpstr>Circular Linked: Inserting</vt:lpstr>
      <vt:lpstr>Multi-Linked Lists</vt:lpstr>
      <vt:lpstr>Multi-Linked Lists</vt:lpstr>
      <vt:lpstr>Multiple Chains</vt:lpstr>
      <vt:lpstr>Multi-Linked Example</vt:lpstr>
      <vt:lpstr>Application: Text Editor</vt:lpstr>
      <vt:lpstr>Text Editor: Layout</vt:lpstr>
      <vt:lpstr>Text Editor: Layout</vt:lpstr>
      <vt:lpstr>Text Editor: Cursor</vt:lpstr>
      <vt:lpstr>Cursor Movement</vt:lpstr>
      <vt:lpstr>Text Editor: Insert</vt:lpstr>
      <vt:lpstr>Text Editor: Insert</vt:lpstr>
      <vt:lpstr>Text Editor: Delete</vt:lpstr>
      <vt:lpstr>Text Editor: Delete</vt:lpstr>
      <vt:lpstr>The Edit Buffer ADT</vt:lpstr>
      <vt:lpstr>The Edit Buffer ADT</vt:lpstr>
      <vt:lpstr>Edit Buffer Implementation</vt:lpstr>
      <vt:lpstr>Edit Buffer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In</dc:creator>
  <cp:lastModifiedBy>Indu Rah</cp:lastModifiedBy>
  <cp:revision>985</cp:revision>
  <dcterms:created xsi:type="dcterms:W3CDTF">2018-10-10T03:52:51Z</dcterms:created>
  <dcterms:modified xsi:type="dcterms:W3CDTF">2020-12-01T05:29:26Z</dcterms:modified>
</cp:coreProperties>
</file>