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99" r:id="rId3"/>
    <p:sldId id="309" r:id="rId4"/>
    <p:sldId id="311" r:id="rId5"/>
    <p:sldId id="310" r:id="rId6"/>
    <p:sldId id="312" r:id="rId7"/>
    <p:sldId id="314" r:id="rId8"/>
    <p:sldId id="315" r:id="rId9"/>
    <p:sldId id="313"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5" r:id="rId27"/>
    <p:sldId id="333" r:id="rId28"/>
    <p:sldId id="342" r:id="rId29"/>
    <p:sldId id="336" r:id="rId30"/>
    <p:sldId id="337" r:id="rId31"/>
    <p:sldId id="339" r:id="rId32"/>
    <p:sldId id="338" r:id="rId33"/>
    <p:sldId id="293" r:id="rId34"/>
    <p:sldId id="294" r:id="rId35"/>
    <p:sldId id="295" r:id="rId36"/>
    <p:sldId id="297" r:id="rId37"/>
    <p:sldId id="298" r:id="rId38"/>
    <p:sldId id="300" r:id="rId39"/>
    <p:sldId id="301" r:id="rId40"/>
    <p:sldId id="302" r:id="rId41"/>
    <p:sldId id="303" r:id="rId42"/>
    <p:sldId id="304" r:id="rId43"/>
    <p:sldId id="305" r:id="rId44"/>
    <p:sldId id="306" r:id="rId45"/>
    <p:sldId id="307" r:id="rId46"/>
    <p:sldId id="308" r:id="rId47"/>
    <p:sldId id="344" r:id="rId48"/>
    <p:sldId id="345" r:id="rId49"/>
    <p:sldId id="346" r:id="rId50"/>
    <p:sldId id="34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FAB"/>
    <a:srgbClr val="B9B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68" d="100"/>
          <a:sy n="6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8707E-5D57-4B62-AB19-04921EFE4D4B}" type="datetimeFigureOut">
              <a:rPr lang="en-US" smtClean="0"/>
              <a:t>30-Dec-20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2F608-9155-4268-B159-8F01725E17E1}" type="slidenum">
              <a:rPr lang="en-US" smtClean="0"/>
              <a:t>‹#›</a:t>
            </a:fld>
            <a:endParaRPr lang="en-US"/>
          </a:p>
        </p:txBody>
      </p:sp>
    </p:spTree>
    <p:extLst>
      <p:ext uri="{BB962C8B-B14F-4D97-AF65-F5344CB8AC3E}">
        <p14:creationId xmlns:p14="http://schemas.microsoft.com/office/powerpoint/2010/main" val="3053806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FFA67655-ED41-4229-8D0C-94421C09FE9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9511C13-9434-43B2-BF88-2E97C43D9B35}" type="slidenum">
              <a:rPr lang="en-US" altLang="en-US" sz="1400" smtClean="0"/>
              <a:pPr>
                <a:spcBef>
                  <a:spcPct val="0"/>
                </a:spcBef>
              </a:pPr>
              <a:t>32</a:t>
            </a:fld>
            <a:endParaRPr lang="en-US" altLang="en-US" sz="1400"/>
          </a:p>
        </p:txBody>
      </p:sp>
      <p:sp>
        <p:nvSpPr>
          <p:cNvPr id="38915" name="Rectangle 1">
            <a:extLst>
              <a:ext uri="{FF2B5EF4-FFF2-40B4-BE49-F238E27FC236}">
                <a16:creationId xmlns:a16="http://schemas.microsoft.com/office/drawing/2014/main" id="{4A333386-2CCB-4AF2-806D-65C64B4E5CC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EC3062E1-58B4-4FAD-9010-D415D50C71FD}"/>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481B3F90-970C-4040-BE69-5B1AA6BD8E3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9C708A20-E509-4B7A-B0E0-A79A510AD018}" type="slidenum">
              <a:rPr lang="en-US" altLang="en-US" sz="1400" smtClean="0"/>
              <a:pPr>
                <a:spcBef>
                  <a:spcPct val="0"/>
                </a:spcBef>
              </a:pPr>
              <a:t>41</a:t>
            </a:fld>
            <a:endParaRPr lang="en-US" altLang="en-US" sz="1400"/>
          </a:p>
        </p:txBody>
      </p:sp>
      <p:sp>
        <p:nvSpPr>
          <p:cNvPr id="61443" name="Rectangle 1">
            <a:extLst>
              <a:ext uri="{FF2B5EF4-FFF2-40B4-BE49-F238E27FC236}">
                <a16:creationId xmlns:a16="http://schemas.microsoft.com/office/drawing/2014/main" id="{D6A66844-9C62-4666-8F67-5418847AB7C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53A72105-76B0-4708-8D2A-B32B0AF2B319}"/>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A38334C2-BCE0-4F1A-AEB9-CAB97BF3A3D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D67339F-6AE6-4D8B-A9D5-72900ED49275}" type="slidenum">
              <a:rPr lang="en-US" altLang="en-US" sz="1400" smtClean="0"/>
              <a:pPr>
                <a:spcBef>
                  <a:spcPct val="0"/>
                </a:spcBef>
              </a:pPr>
              <a:t>42</a:t>
            </a:fld>
            <a:endParaRPr lang="en-US" altLang="en-US" sz="1400"/>
          </a:p>
        </p:txBody>
      </p:sp>
      <p:sp>
        <p:nvSpPr>
          <p:cNvPr id="63491" name="Rectangle 1">
            <a:extLst>
              <a:ext uri="{FF2B5EF4-FFF2-40B4-BE49-F238E27FC236}">
                <a16:creationId xmlns:a16="http://schemas.microsoft.com/office/drawing/2014/main" id="{E6A9C290-5A20-455D-BA7E-42E14EAC7C8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90B8043F-2D22-4769-A103-43F6E610B27C}"/>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503FC724-1048-41DA-B781-D071C6E28E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7D220E0-815B-4F40-9680-8BE6D9CE69DB}" type="slidenum">
              <a:rPr lang="en-US" altLang="en-US" sz="1400" smtClean="0"/>
              <a:pPr>
                <a:spcBef>
                  <a:spcPct val="0"/>
                </a:spcBef>
              </a:pPr>
              <a:t>43</a:t>
            </a:fld>
            <a:endParaRPr lang="en-US" altLang="en-US" sz="1400"/>
          </a:p>
        </p:txBody>
      </p:sp>
      <p:sp>
        <p:nvSpPr>
          <p:cNvPr id="65539" name="Rectangle 1">
            <a:extLst>
              <a:ext uri="{FF2B5EF4-FFF2-40B4-BE49-F238E27FC236}">
                <a16:creationId xmlns:a16="http://schemas.microsoft.com/office/drawing/2014/main" id="{D6F19CD9-1B40-4121-92DA-5D5C0235B60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157B5516-F548-4F8E-B905-D26095B6FC72}"/>
              </a:ext>
            </a:extLst>
          </p:cNvPr>
          <p:cNvSpPr>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1299755C-7D9A-460A-A5A5-7822157FAB5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DB1A266A-596B-4566-A67C-EA3239E17DC8}" type="slidenum">
              <a:rPr lang="en-US" altLang="en-US" sz="1400" smtClean="0"/>
              <a:pPr>
                <a:spcBef>
                  <a:spcPct val="0"/>
                </a:spcBef>
              </a:pPr>
              <a:t>44</a:t>
            </a:fld>
            <a:endParaRPr lang="en-US" altLang="en-US" sz="1400"/>
          </a:p>
        </p:txBody>
      </p:sp>
      <p:sp>
        <p:nvSpPr>
          <p:cNvPr id="67587" name="Rectangle 1">
            <a:extLst>
              <a:ext uri="{FF2B5EF4-FFF2-40B4-BE49-F238E27FC236}">
                <a16:creationId xmlns:a16="http://schemas.microsoft.com/office/drawing/2014/main" id="{1135D0D5-D8BC-4EAC-91A4-9AD4EEDB37FC}"/>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860051CF-BA6A-4713-B512-EB5834FB7E3E}"/>
              </a:ext>
            </a:extLst>
          </p:cNvPr>
          <p:cNvSpPr>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9F1D824C-275C-423A-AFC5-06D6701AF6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F5D9D67-CC0D-4925-98E4-A9EAC8B1C5F5}" type="slidenum">
              <a:rPr lang="en-US" altLang="en-US" sz="1400" smtClean="0"/>
              <a:pPr>
                <a:spcBef>
                  <a:spcPct val="0"/>
                </a:spcBef>
              </a:pPr>
              <a:t>45</a:t>
            </a:fld>
            <a:endParaRPr lang="en-US" altLang="en-US" sz="1400"/>
          </a:p>
        </p:txBody>
      </p:sp>
      <p:sp>
        <p:nvSpPr>
          <p:cNvPr id="69635" name="Rectangle 1">
            <a:extLst>
              <a:ext uri="{FF2B5EF4-FFF2-40B4-BE49-F238E27FC236}">
                <a16:creationId xmlns:a16="http://schemas.microsoft.com/office/drawing/2014/main" id="{6F5DC7A0-7C54-4CE6-A518-C6783EA97AC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36625CE2-CD48-4FEE-8FEA-488F43B0BFA6}"/>
              </a:ext>
            </a:extLst>
          </p:cNvPr>
          <p:cNvSpPr>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7C0E248A-5747-4A0C-838C-6F5A809E980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6179081-B1BB-4691-9BF9-E98F2069F92D}" type="slidenum">
              <a:rPr lang="en-US" altLang="en-US" sz="1400" smtClean="0"/>
              <a:pPr>
                <a:spcBef>
                  <a:spcPct val="0"/>
                </a:spcBef>
              </a:pPr>
              <a:t>46</a:t>
            </a:fld>
            <a:endParaRPr lang="en-US" altLang="en-US" sz="1400"/>
          </a:p>
        </p:txBody>
      </p:sp>
      <p:sp>
        <p:nvSpPr>
          <p:cNvPr id="71683" name="Rectangle 1">
            <a:extLst>
              <a:ext uri="{FF2B5EF4-FFF2-40B4-BE49-F238E27FC236}">
                <a16:creationId xmlns:a16="http://schemas.microsoft.com/office/drawing/2014/main" id="{B22F5E6F-8473-430F-8AB1-56F7CD32480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A5D18A72-C310-4630-983E-C9B00090DDA1}"/>
              </a:ext>
            </a:extLst>
          </p:cNvPr>
          <p:cNvSpPr>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99C59997-7A50-42DE-A494-0D5B09D4755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779A248-12F0-4183-A16F-5E0468416FB4}" type="slidenum">
              <a:rPr lang="en-US" altLang="en-US" sz="1400" smtClean="0"/>
              <a:pPr>
                <a:spcBef>
                  <a:spcPct val="0"/>
                </a:spcBef>
              </a:pPr>
              <a:t>47</a:t>
            </a:fld>
            <a:endParaRPr lang="en-US" altLang="en-US" sz="1400"/>
          </a:p>
        </p:txBody>
      </p:sp>
      <p:sp>
        <p:nvSpPr>
          <p:cNvPr id="73731" name="Rectangle 1">
            <a:extLst>
              <a:ext uri="{FF2B5EF4-FFF2-40B4-BE49-F238E27FC236}">
                <a16:creationId xmlns:a16="http://schemas.microsoft.com/office/drawing/2014/main" id="{B6D0DC69-E1C5-451E-852A-13A4A581042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AE7969F0-D73E-471D-8F62-6FB7D0308F02}"/>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C8D254AF-8887-44BB-8D0A-1F860FA1905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45D99C7-D6B2-402B-9CA0-F2F8DA1F21CF}" type="slidenum">
              <a:rPr lang="en-US" altLang="en-US" sz="1400" smtClean="0"/>
              <a:pPr>
                <a:spcBef>
                  <a:spcPct val="0"/>
                </a:spcBef>
              </a:pPr>
              <a:t>48</a:t>
            </a:fld>
            <a:endParaRPr lang="en-US" altLang="en-US" sz="1400"/>
          </a:p>
        </p:txBody>
      </p:sp>
      <p:sp>
        <p:nvSpPr>
          <p:cNvPr id="75779" name="Rectangle 1">
            <a:extLst>
              <a:ext uri="{FF2B5EF4-FFF2-40B4-BE49-F238E27FC236}">
                <a16:creationId xmlns:a16="http://schemas.microsoft.com/office/drawing/2014/main" id="{0AA6AA80-BC6F-47E5-B9EF-E0F4F2A4AB25}"/>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E074B3FE-19B6-4192-87FA-F47D2AB06B95}"/>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99C59997-7A50-42DE-A494-0D5B09D4755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779A248-12F0-4183-A16F-5E0468416FB4}" type="slidenum">
              <a:rPr lang="en-US" altLang="en-US" sz="1400" smtClean="0"/>
              <a:pPr>
                <a:spcBef>
                  <a:spcPct val="0"/>
                </a:spcBef>
              </a:pPr>
              <a:t>49</a:t>
            </a:fld>
            <a:endParaRPr lang="en-US" altLang="en-US" sz="1400"/>
          </a:p>
        </p:txBody>
      </p:sp>
      <p:sp>
        <p:nvSpPr>
          <p:cNvPr id="73731" name="Rectangle 1">
            <a:extLst>
              <a:ext uri="{FF2B5EF4-FFF2-40B4-BE49-F238E27FC236}">
                <a16:creationId xmlns:a16="http://schemas.microsoft.com/office/drawing/2014/main" id="{B6D0DC69-E1C5-451E-852A-13A4A581042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AE7969F0-D73E-471D-8F62-6FB7D0308F02}"/>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576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8998B102-55C4-45FD-A62F-066CC27CF0C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C89FFF61-8F82-4A5A-B0AC-5AC9B7F3A816}" type="slidenum">
              <a:rPr lang="en-US" altLang="en-US" sz="1400" smtClean="0"/>
              <a:pPr>
                <a:spcBef>
                  <a:spcPct val="0"/>
                </a:spcBef>
              </a:pPr>
              <a:t>33</a:t>
            </a:fld>
            <a:endParaRPr lang="en-US" altLang="en-US" sz="1400"/>
          </a:p>
        </p:txBody>
      </p:sp>
      <p:sp>
        <p:nvSpPr>
          <p:cNvPr id="40963" name="Rectangle 1">
            <a:extLst>
              <a:ext uri="{FF2B5EF4-FFF2-40B4-BE49-F238E27FC236}">
                <a16:creationId xmlns:a16="http://schemas.microsoft.com/office/drawing/2014/main" id="{1565042F-F604-4A1B-A149-C4E7BDCD94B3}"/>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8FE618A7-4360-47D1-879D-A987ECDDF097}"/>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667AF4EA-4276-4633-B491-89180244544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5E31A88-267A-4AC9-B740-F2EA2062FEB1}" type="slidenum">
              <a:rPr lang="en-US" altLang="en-US" sz="1400" smtClean="0"/>
              <a:pPr>
                <a:spcBef>
                  <a:spcPct val="0"/>
                </a:spcBef>
              </a:pPr>
              <a:t>34</a:t>
            </a:fld>
            <a:endParaRPr lang="en-US" altLang="en-US" sz="1400"/>
          </a:p>
        </p:txBody>
      </p:sp>
      <p:sp>
        <p:nvSpPr>
          <p:cNvPr id="43011" name="Rectangle 1">
            <a:extLst>
              <a:ext uri="{FF2B5EF4-FFF2-40B4-BE49-F238E27FC236}">
                <a16:creationId xmlns:a16="http://schemas.microsoft.com/office/drawing/2014/main" id="{63C870CE-C2D6-4D0F-A0E4-3411491B9A62}"/>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920F960E-328D-45BE-9AF8-5BD9B1E3C005}"/>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ED90B41F-3B60-4A61-B89A-6F8A289EF03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80E3C851-86C4-4946-8CE3-3386B3E61971}" type="slidenum">
              <a:rPr lang="en-US" altLang="en-US" sz="1400" smtClean="0"/>
              <a:pPr>
                <a:spcBef>
                  <a:spcPct val="0"/>
                </a:spcBef>
              </a:pPr>
              <a:t>35</a:t>
            </a:fld>
            <a:endParaRPr lang="en-US" altLang="en-US" sz="1400"/>
          </a:p>
        </p:txBody>
      </p:sp>
      <p:sp>
        <p:nvSpPr>
          <p:cNvPr id="47107" name="Rectangle 1">
            <a:extLst>
              <a:ext uri="{FF2B5EF4-FFF2-40B4-BE49-F238E27FC236}">
                <a16:creationId xmlns:a16="http://schemas.microsoft.com/office/drawing/2014/main" id="{688627C8-F860-4080-BB9B-2050967B5615}"/>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7DB55F79-AB4F-419F-8F14-ECE0D95AA29B}"/>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DD3C1ADF-EDD9-41C0-B314-9E664F677BC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523B2FD-D10B-431C-B012-2EC0845ED212}" type="slidenum">
              <a:rPr lang="en-US" altLang="en-US" sz="1400" smtClean="0"/>
              <a:pPr>
                <a:spcBef>
                  <a:spcPct val="0"/>
                </a:spcBef>
              </a:pPr>
              <a:t>36</a:t>
            </a:fld>
            <a:endParaRPr lang="en-US" altLang="en-US" sz="1400"/>
          </a:p>
        </p:txBody>
      </p:sp>
      <p:sp>
        <p:nvSpPr>
          <p:cNvPr id="49155" name="Rectangle 1">
            <a:extLst>
              <a:ext uri="{FF2B5EF4-FFF2-40B4-BE49-F238E27FC236}">
                <a16:creationId xmlns:a16="http://schemas.microsoft.com/office/drawing/2014/main" id="{D16639AD-B929-4261-9835-3F55CBAB895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14A7C39D-C3E9-4AF6-A9DE-E402821D9A9E}"/>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1844879A-0E08-43C0-A00D-1F04B4C190A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29485A66-CD0D-4286-BB9C-A4B4A12942B3}" type="slidenum">
              <a:rPr lang="en-US" altLang="en-US" sz="1400" smtClean="0"/>
              <a:pPr>
                <a:spcBef>
                  <a:spcPct val="0"/>
                </a:spcBef>
              </a:pPr>
              <a:t>37</a:t>
            </a:fld>
            <a:endParaRPr lang="en-US" altLang="en-US" sz="1400"/>
          </a:p>
        </p:txBody>
      </p:sp>
      <p:sp>
        <p:nvSpPr>
          <p:cNvPr id="53251" name="Rectangle 1">
            <a:extLst>
              <a:ext uri="{FF2B5EF4-FFF2-40B4-BE49-F238E27FC236}">
                <a16:creationId xmlns:a16="http://schemas.microsoft.com/office/drawing/2014/main" id="{1361F659-A64D-4EBF-BF4F-09A1ED30661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D2AEE6C7-9823-4858-AF2C-DB6F887DC81D}"/>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72FBD895-BE33-44D7-9877-A30A3B82154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1213B23-D47B-4DDE-942F-A57032771C99}" type="slidenum">
              <a:rPr lang="en-US" altLang="en-US" sz="1400" smtClean="0"/>
              <a:pPr>
                <a:spcBef>
                  <a:spcPct val="0"/>
                </a:spcBef>
              </a:pPr>
              <a:t>38</a:t>
            </a:fld>
            <a:endParaRPr lang="en-US" altLang="en-US" sz="1400"/>
          </a:p>
        </p:txBody>
      </p:sp>
      <p:sp>
        <p:nvSpPr>
          <p:cNvPr id="55299" name="Rectangle 1">
            <a:extLst>
              <a:ext uri="{FF2B5EF4-FFF2-40B4-BE49-F238E27FC236}">
                <a16:creationId xmlns:a16="http://schemas.microsoft.com/office/drawing/2014/main" id="{2F0AD8A3-7B69-46D6-AD25-342BB893123D}"/>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C1F58137-AE2F-4748-A583-A0FDB04CDC96}"/>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2C218E83-6186-4D57-9874-EF325C8456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4B28C8F-927B-4988-A597-323B9E5B4269}" type="slidenum">
              <a:rPr lang="en-US" altLang="en-US" sz="1400" smtClean="0"/>
              <a:pPr>
                <a:spcBef>
                  <a:spcPct val="0"/>
                </a:spcBef>
              </a:pPr>
              <a:t>39</a:t>
            </a:fld>
            <a:endParaRPr lang="en-US" altLang="en-US" sz="1400"/>
          </a:p>
        </p:txBody>
      </p:sp>
      <p:sp>
        <p:nvSpPr>
          <p:cNvPr id="57347" name="Rectangle 1">
            <a:extLst>
              <a:ext uri="{FF2B5EF4-FFF2-40B4-BE49-F238E27FC236}">
                <a16:creationId xmlns:a16="http://schemas.microsoft.com/office/drawing/2014/main" id="{58FBE0A7-E79D-46E5-8DDA-7746611157F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FEED9E5E-D06F-4779-B393-8CFF137B3C17}"/>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2DE87860-107F-497A-88E2-A35E5987D9B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A6CA06E-9970-493D-8540-F86677F2A5F0}" type="slidenum">
              <a:rPr lang="en-US" altLang="en-US" sz="1400" smtClean="0"/>
              <a:pPr>
                <a:spcBef>
                  <a:spcPct val="0"/>
                </a:spcBef>
              </a:pPr>
              <a:t>40</a:t>
            </a:fld>
            <a:endParaRPr lang="en-US" altLang="en-US" sz="1400"/>
          </a:p>
        </p:txBody>
      </p:sp>
      <p:sp>
        <p:nvSpPr>
          <p:cNvPr id="59395" name="Rectangle 1">
            <a:extLst>
              <a:ext uri="{FF2B5EF4-FFF2-40B4-BE49-F238E27FC236}">
                <a16:creationId xmlns:a16="http://schemas.microsoft.com/office/drawing/2014/main" id="{0B64293C-AA33-4644-922F-B3CD9A0CBEF2}"/>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52FD2F81-873E-488B-95BE-4F839267F18A}"/>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86596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80728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78000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8940800" y="838200"/>
            <a:ext cx="3251200" cy="6019800"/>
          </a:xfrm>
          <a:prstGeom prst="rect">
            <a:avLst/>
          </a:prstGeom>
          <a:noFill/>
          <a:ln w="9525">
            <a:noFill/>
            <a:miter lim="800000"/>
            <a:headEnd/>
            <a:tailEnd/>
          </a:ln>
          <a:effectLst/>
        </p:spPr>
        <p:txBody>
          <a:bodyPr/>
          <a:lstStyle/>
          <a:p>
            <a:pPr fontAlgn="base">
              <a:spcBef>
                <a:spcPct val="0"/>
              </a:spcBef>
              <a:spcAft>
                <a:spcPct val="0"/>
              </a:spcAft>
              <a:defRPr/>
            </a:pPr>
            <a:endParaRPr lang="en-US" sz="1400" b="1">
              <a:solidFill>
                <a:srgbClr val="000000"/>
              </a:solidFill>
              <a:latin typeface="AvantGarde" pitchFamily="34" charset="0"/>
              <a:cs typeface="Times New Roman" panose="02020603050405020304" pitchFamily="18" charset="0"/>
            </a:endParaRPr>
          </a:p>
        </p:txBody>
      </p:sp>
      <p:sp>
        <p:nvSpPr>
          <p:cNvPr id="33800" name="Rectangle 1032"/>
          <p:cNvSpPr>
            <a:spLocks noGrp="1" noChangeArrowheads="1"/>
          </p:cNvSpPr>
          <p:nvPr>
            <p:ph type="subTitle" sz="quarter" idx="1"/>
          </p:nvPr>
        </p:nvSpPr>
        <p:spPr>
          <a:xfrm>
            <a:off x="0" y="0"/>
            <a:ext cx="9347200" cy="5638800"/>
          </a:xfrm>
          <a:solidFill>
            <a:schemeClr val="accent1"/>
          </a:solidFill>
        </p:spPr>
        <p:txBody>
          <a:bodyPr tIns="182880" bIns="182880"/>
          <a:lstStyle>
            <a:lvl1pPr marL="0" indent="0">
              <a:buFontTx/>
              <a:buNone/>
              <a:defRPr sz="1200" b="1">
                <a:latin typeface="Courier New" pitchFamily="49" charset="0"/>
              </a:defRPr>
            </a:lvl1pPr>
          </a:lstStyle>
          <a:p>
            <a:r>
              <a:rPr lang="en-US"/>
              <a:t>Click to edit Master subtitle style</a:t>
            </a:r>
          </a:p>
        </p:txBody>
      </p:sp>
      <p:sp>
        <p:nvSpPr>
          <p:cNvPr id="33805" name="Rectangle 1037"/>
          <p:cNvSpPr>
            <a:spLocks noGrp="1" noChangeArrowheads="1"/>
          </p:cNvSpPr>
          <p:nvPr>
            <p:ph type="ctrTitle" sz="quarter"/>
          </p:nvPr>
        </p:nvSpPr>
        <p:spPr>
          <a:xfrm>
            <a:off x="9448800" y="838200"/>
            <a:ext cx="2743200" cy="4800600"/>
          </a:xfrm>
        </p:spPr>
        <p:txBody>
          <a:bodyPr anchor="t"/>
          <a:lstStyle>
            <a:lvl1pPr algn="l">
              <a:defRPr sz="1600">
                <a:solidFill>
                  <a:schemeClr val="tx1"/>
                </a:solidFill>
                <a:latin typeface="Times New Roman" pitchFamily="18" charset="0"/>
              </a:defRPr>
            </a:lvl1pPr>
          </a:lstStyle>
          <a:p>
            <a:r>
              <a:rPr lang="en-US"/>
              <a:t>Click to edit Master title style</a:t>
            </a:r>
          </a:p>
        </p:txBody>
      </p:sp>
      <p:sp>
        <p:nvSpPr>
          <p:cNvPr id="5" name="Rectangle 1034"/>
          <p:cNvSpPr>
            <a:spLocks noGrp="1" noChangeArrowheads="1"/>
          </p:cNvSpPr>
          <p:nvPr>
            <p:ph type="sldNum" sz="quarter" idx="10"/>
          </p:nvPr>
        </p:nvSpPr>
        <p:spPr>
          <a:xfrm>
            <a:off x="11582400" y="0"/>
            <a:ext cx="609600" cy="457200"/>
          </a:xfrm>
          <a:prstGeom prst="rect">
            <a:avLst/>
          </a:prstGeom>
        </p:spPr>
        <p:txBody>
          <a:bodyPr/>
          <a:lstStyle>
            <a:lvl1pPr>
              <a:defRPr/>
            </a:lvl1pPr>
          </a:lstStyle>
          <a:p>
            <a:fld id="{38FB1CBC-81FD-4367-BD5D-6B80F8F91E0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13027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55420" y="6324600"/>
            <a:ext cx="2540000" cy="457200"/>
          </a:xfrm>
          <a:prstGeom prst="rect">
            <a:avLst/>
          </a:prstGeom>
          <a:ln/>
        </p:spPr>
        <p:txBody>
          <a:bodyPr/>
          <a:lstStyle>
            <a:lvl1pPr>
              <a:defRPr b="1"/>
            </a:lvl1pPr>
          </a:lstStyle>
          <a:p>
            <a:fld id="{D02B39B9-74E7-484A-884B-3B1F83C72A6F}"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0493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7ABC6418-5534-410A-980F-3241D1C1D08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129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05AC37BB-B76A-4C87-88EC-15530FA95D7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366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13CD8688-DE00-4C90-BC45-CEE52418248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85219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A2118716-9F11-43CE-933E-4A096C12A17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0775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110435" y="6303818"/>
            <a:ext cx="2540000" cy="457200"/>
          </a:xfrm>
          <a:prstGeom prst="rect">
            <a:avLst/>
          </a:prstGeom>
          <a:ln/>
        </p:spPr>
        <p:txBody>
          <a:bodyPr/>
          <a:lstStyle>
            <a:lvl1pPr>
              <a:defRPr b="1"/>
            </a:lvl1pPr>
          </a:lstStyle>
          <a:p>
            <a:fld id="{1F7CC422-5FCE-454D-9E2A-92ECD81993A8}"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801299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DB0FE4B4-5CE3-49DD-8FAA-14CCE093861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505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650287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99804E28-A60D-4011-ADCA-28AFED3642A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66381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28867381-5609-4EBA-8F3D-4A213C7E177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32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
            <a:ext cx="75692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5B047E20-8223-40F4-8E3E-8E627AE502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1320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1001600" cy="1143480"/>
          </a:xfrm>
        </p:spPr>
        <p:txBody>
          <a:bodyPr/>
          <a:lstStyle/>
          <a:p>
            <a:r>
              <a:rPr lang="en-US"/>
              <a:t>Click to edit Master title style</a:t>
            </a:r>
          </a:p>
        </p:txBody>
      </p:sp>
      <p:sp>
        <p:nvSpPr>
          <p:cNvPr id="3" name="Content Placeholder 2"/>
          <p:cNvSpPr>
            <a:spLocks noGrp="1"/>
          </p:cNvSpPr>
          <p:nvPr>
            <p:ph sz="half" idx="1"/>
          </p:nvPr>
        </p:nvSpPr>
        <p:spPr>
          <a:xfrm>
            <a:off x="1196161" y="1656174"/>
            <a:ext cx="10210560" cy="219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96161" y="3987779"/>
            <a:ext cx="10210560" cy="219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EF034D6-E853-481F-B284-2E3AF96FCFE6}"/>
              </a:ext>
            </a:extLst>
          </p:cNvPr>
          <p:cNvSpPr>
            <a:spLocks noGrp="1"/>
          </p:cNvSpPr>
          <p:nvPr>
            <p:ph type="sldNum" idx="10"/>
          </p:nvPr>
        </p:nvSpPr>
        <p:spPr>
          <a:xfrm>
            <a:off x="11064961" y="6428835"/>
            <a:ext cx="512639" cy="290911"/>
          </a:xfrm>
        </p:spPr>
        <p:txBody>
          <a:bodyPr/>
          <a:lstStyle>
            <a:lvl1pPr>
              <a:defRPr/>
            </a:lvl1pPr>
          </a:lstStyle>
          <a:p>
            <a:pPr>
              <a:defRPr/>
            </a:pPr>
            <a:fld id="{D91F6246-5A99-4F52-B51B-366D70C013A5}" type="slidenum">
              <a:rPr lang="en-US" altLang="en-US"/>
              <a:pPr>
                <a:defRPr/>
              </a:pPr>
              <a:t>‹#›</a:t>
            </a:fld>
            <a:endParaRPr lang="en-US" altLang="en-US"/>
          </a:p>
        </p:txBody>
      </p:sp>
      <p:sp>
        <p:nvSpPr>
          <p:cNvPr id="6" name="Date Placeholder 5">
            <a:extLst>
              <a:ext uri="{FF2B5EF4-FFF2-40B4-BE49-F238E27FC236}">
                <a16:creationId xmlns:a16="http://schemas.microsoft.com/office/drawing/2014/main" id="{2B38EAEC-980A-4ACD-8839-89944778F8F6}"/>
              </a:ext>
            </a:extLst>
          </p:cNvPr>
          <p:cNvSpPr>
            <a:spLocks noGrp="1"/>
          </p:cNvSpPr>
          <p:nvPr>
            <p:ph type="dt" idx="11"/>
          </p:nvPr>
        </p:nvSpPr>
        <p:spPr>
          <a:xfrm>
            <a:off x="8219521" y="6221454"/>
            <a:ext cx="2837760" cy="205942"/>
          </a:xfrm>
          <a:prstGeom prst="rect">
            <a:avLst/>
          </a:prstGeom>
        </p:spPr>
        <p:txBody>
          <a:bodyPr/>
          <a:lstStyle>
            <a:lvl1pPr eaLnBrk="1">
              <a:lnSpc>
                <a:spcPct val="93000"/>
              </a:lnSpc>
              <a:buClr>
                <a:srgbClr val="000000"/>
              </a:buClr>
              <a:buSzPct val="100000"/>
              <a:buFont typeface="Times New Roman" panose="02020603050405020304" pitchFamily="18" charset="0"/>
              <a:buNone/>
              <a:defRPr/>
            </a:lvl1pPr>
          </a:lstStyle>
          <a:p>
            <a:pPr>
              <a:defRPr/>
            </a:pPr>
            <a:endParaRPr lang="en-US" altLang="en-US"/>
          </a:p>
        </p:txBody>
      </p:sp>
      <p:sp>
        <p:nvSpPr>
          <p:cNvPr id="7" name="Footer Placeholder 6">
            <a:extLst>
              <a:ext uri="{FF2B5EF4-FFF2-40B4-BE49-F238E27FC236}">
                <a16:creationId xmlns:a16="http://schemas.microsoft.com/office/drawing/2014/main" id="{D7FD71BE-F7D2-4516-9376-5DFAEDDB5C54}"/>
              </a:ext>
            </a:extLst>
          </p:cNvPr>
          <p:cNvSpPr>
            <a:spLocks noGrp="1"/>
          </p:cNvSpPr>
          <p:nvPr>
            <p:ph type="ft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2065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40038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66425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22475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96640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28049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19344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422496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EEC7E-8B03-489B-899B-9D43934AECFA}" type="slidenum">
              <a:rPr lang="en-US" smtClean="0"/>
              <a:t>‹#›</a:t>
            </a:fld>
            <a:endParaRPr lang="en-US"/>
          </a:p>
        </p:txBody>
      </p:sp>
      <p:grpSp>
        <p:nvGrpSpPr>
          <p:cNvPr id="11" name="Group 10"/>
          <p:cNvGrpSpPr/>
          <p:nvPr userDrawn="1"/>
        </p:nvGrpSpPr>
        <p:grpSpPr>
          <a:xfrm>
            <a:off x="0" y="0"/>
            <a:ext cx="756791" cy="6857999"/>
            <a:chOff x="0" y="0"/>
            <a:chExt cx="756791" cy="6857999"/>
          </a:xfrm>
        </p:grpSpPr>
        <p:pic>
          <p:nvPicPr>
            <p:cNvPr id="8" name="Picture 7" descr="ICT-Fundamentals.png"/>
            <p:cNvPicPr>
              <a:picLocks noChangeAspect="1"/>
            </p:cNvPicPr>
            <p:nvPr userDrawn="1"/>
          </p:nvPicPr>
          <p:blipFill>
            <a:blip r:embed="rId13" cstate="print"/>
            <a:stretch>
              <a:fillRect/>
            </a:stretch>
          </p:blipFill>
          <p:spPr>
            <a:xfrm>
              <a:off x="0" y="0"/>
              <a:ext cx="756791" cy="6857999"/>
            </a:xfrm>
            <a:prstGeom prst="rect">
              <a:avLst/>
            </a:prstGeom>
          </p:spPr>
        </p:pic>
        <p:pic>
          <p:nvPicPr>
            <p:cNvPr id="9" name="Picture 8" descr="nust.png"/>
            <p:cNvPicPr>
              <a:picLocks noChangeAspect="1"/>
            </p:cNvPicPr>
            <p:nvPr userDrawn="1"/>
          </p:nvPicPr>
          <p:blipFill>
            <a:blip r:embed="rId14" cstate="print"/>
            <a:stretch>
              <a:fillRect/>
            </a:stretch>
          </p:blipFill>
          <p:spPr>
            <a:xfrm>
              <a:off x="35495" y="30480"/>
              <a:ext cx="685800" cy="685800"/>
            </a:xfrm>
            <a:prstGeom prst="rect">
              <a:avLst/>
            </a:prstGeom>
          </p:spPr>
        </p:pic>
      </p:grpSp>
      <p:sp>
        <p:nvSpPr>
          <p:cNvPr id="10" name="TextBox 9"/>
          <p:cNvSpPr txBox="1"/>
          <p:nvPr userDrawn="1"/>
        </p:nvSpPr>
        <p:spPr>
          <a:xfrm>
            <a:off x="72061" y="645950"/>
            <a:ext cx="612668" cy="323165"/>
          </a:xfrm>
          <a:prstGeom prst="rect">
            <a:avLst/>
          </a:prstGeom>
          <a:noFill/>
        </p:spPr>
        <p:txBody>
          <a:bodyPr wrap="none" rtlCol="0">
            <a:spAutoFit/>
          </a:bodyPr>
          <a:lstStyle/>
          <a:p>
            <a:pPr algn="ctr"/>
            <a:r>
              <a:rPr lang="en-US" sz="1500" b="1" dirty="0">
                <a:solidFill>
                  <a:srgbClr val="00497A"/>
                </a:solidFill>
                <a:latin typeface="Times New Roman" pitchFamily="18" charset="0"/>
                <a:cs typeface="Times New Roman" pitchFamily="18" charset="0"/>
              </a:rPr>
              <a:t>MCS</a:t>
            </a:r>
          </a:p>
        </p:txBody>
      </p:sp>
    </p:spTree>
    <p:extLst>
      <p:ext uri="{BB962C8B-B14F-4D97-AF65-F5344CB8AC3E}">
        <p14:creationId xmlns:p14="http://schemas.microsoft.com/office/powerpoint/2010/main" val="243358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76200"/>
            <a:ext cx="10363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Title</a:t>
            </a:r>
          </a:p>
        </p:txBody>
      </p:sp>
      <p:sp>
        <p:nvSpPr>
          <p:cNvPr id="1027" name="Rectangle 3"/>
          <p:cNvSpPr>
            <a:spLocks noGrp="1" noChangeArrowheads="1"/>
          </p:cNvSpPr>
          <p:nvPr>
            <p:ph type="body" idx="1"/>
          </p:nvPr>
        </p:nvSpPr>
        <p:spPr bwMode="auto">
          <a:xfrm>
            <a:off x="914400" y="1219200"/>
            <a:ext cx="10363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5" name="Group 4"/>
          <p:cNvGrpSpPr/>
          <p:nvPr userDrawn="1"/>
        </p:nvGrpSpPr>
        <p:grpSpPr>
          <a:xfrm>
            <a:off x="0" y="0"/>
            <a:ext cx="756791" cy="6857999"/>
            <a:chOff x="0" y="0"/>
            <a:chExt cx="756791" cy="6857999"/>
          </a:xfrm>
        </p:grpSpPr>
        <p:pic>
          <p:nvPicPr>
            <p:cNvPr id="6" name="Picture 5" descr="ICT-Fundamentals.png"/>
            <p:cNvPicPr>
              <a:picLocks noChangeAspect="1"/>
            </p:cNvPicPr>
            <p:nvPr userDrawn="1"/>
          </p:nvPicPr>
          <p:blipFill>
            <a:blip r:embed="rId14" cstate="print"/>
            <a:stretch>
              <a:fillRect/>
            </a:stretch>
          </p:blipFill>
          <p:spPr>
            <a:xfrm>
              <a:off x="0" y="0"/>
              <a:ext cx="756791" cy="6857999"/>
            </a:xfrm>
            <a:prstGeom prst="rect">
              <a:avLst/>
            </a:prstGeom>
          </p:spPr>
        </p:pic>
        <p:pic>
          <p:nvPicPr>
            <p:cNvPr id="7" name="Picture 6" descr="nust.png"/>
            <p:cNvPicPr>
              <a:picLocks noChangeAspect="1"/>
            </p:cNvPicPr>
            <p:nvPr userDrawn="1"/>
          </p:nvPicPr>
          <p:blipFill>
            <a:blip r:embed="rId15" cstate="print"/>
            <a:stretch>
              <a:fillRect/>
            </a:stretch>
          </p:blipFill>
          <p:spPr>
            <a:xfrm>
              <a:off x="35495" y="30480"/>
              <a:ext cx="685800" cy="685800"/>
            </a:xfrm>
            <a:prstGeom prst="rect">
              <a:avLst/>
            </a:prstGeom>
          </p:spPr>
        </p:pic>
      </p:grpSp>
    </p:spTree>
    <p:extLst>
      <p:ext uri="{BB962C8B-B14F-4D97-AF65-F5344CB8AC3E}">
        <p14:creationId xmlns:p14="http://schemas.microsoft.com/office/powerpoint/2010/main" val="1297237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mranjavaid@m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13.xml"/><Relationship Id="rId4" Type="http://schemas.openxmlformats.org/officeDocument/2006/relationships/hyperlink" Target="https://www.cs.usfca.edu/~galles/visualization/QueueLL.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hyperlink" Target="https://www.cs.usfca.edu/~galles/visualization/QueueArray.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00497A"/>
                </a:solidFill>
                <a:latin typeface="Arial" pitchFamily="34" charset="0"/>
                <a:cs typeface="Arial" pitchFamily="34" charset="0"/>
              </a:rPr>
              <a:t>CS-250-Data Structures &amp; Algorithms</a:t>
            </a:r>
            <a:endParaRPr lang="en-US" sz="8800" dirty="0"/>
          </a:p>
        </p:txBody>
      </p:sp>
      <p:sp>
        <p:nvSpPr>
          <p:cNvPr id="3" name="Subtitle 2"/>
          <p:cNvSpPr>
            <a:spLocks noGrp="1"/>
          </p:cNvSpPr>
          <p:nvPr>
            <p:ph type="subTitle" idx="1"/>
          </p:nvPr>
        </p:nvSpPr>
        <p:spPr/>
        <p:txBody>
          <a:bodyPr/>
          <a:lstStyle/>
          <a:p>
            <a:r>
              <a:rPr lang="en-US" altLang="en-US" b="1" u="sng" dirty="0">
                <a:latin typeface="Calibri" panose="020F0502020204030204" pitchFamily="34" charset="0"/>
              </a:rPr>
              <a:t>Lecture 5</a:t>
            </a:r>
          </a:p>
          <a:p>
            <a:pPr>
              <a:lnSpc>
                <a:spcPct val="120000"/>
              </a:lnSpc>
            </a:pPr>
            <a:r>
              <a:rPr lang="en-US" b="1" dirty="0" err="1"/>
              <a:t>Queus</a:t>
            </a:r>
            <a:endParaRPr lang="en-US" b="1" dirty="0"/>
          </a:p>
          <a:p>
            <a:r>
              <a:rPr lang="en-US" dirty="0">
                <a:latin typeface="Calibri" panose="020F0502020204030204" pitchFamily="34" charset="0"/>
              </a:rPr>
              <a:t>(Dec 2020)</a:t>
            </a:r>
            <a:endParaRPr lang="en-US" dirty="0"/>
          </a:p>
        </p:txBody>
      </p:sp>
      <p:sp>
        <p:nvSpPr>
          <p:cNvPr id="6" name="Rectangle 3"/>
          <p:cNvSpPr txBox="1">
            <a:spLocks noChangeArrowheads="1"/>
          </p:cNvSpPr>
          <p:nvPr/>
        </p:nvSpPr>
        <p:spPr>
          <a:xfrm>
            <a:off x="2680447" y="5078505"/>
            <a:ext cx="6629400" cy="1107141"/>
          </a:xfrm>
          <a:prstGeom prst="rect">
            <a:avLst/>
          </a:prstGeom>
          <a:solidFill>
            <a:schemeClr val="bg1"/>
          </a:solidFill>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en-US" sz="2200" b="1" dirty="0">
                <a:latin typeface="Calibri" pitchFamily="34" charset="0"/>
                <a:cs typeface="Calibri" pitchFamily="34" charset="0"/>
              </a:rPr>
              <a:t>Instructor: Lt Col Muhammad Imran </a:t>
            </a:r>
            <a:r>
              <a:rPr lang="en-US" sz="2200" b="1" dirty="0" err="1">
                <a:latin typeface="Calibri" pitchFamily="34" charset="0"/>
                <a:cs typeface="Calibri" pitchFamily="34" charset="0"/>
              </a:rPr>
              <a:t>Javaid</a:t>
            </a:r>
            <a:endParaRPr lang="en-US" sz="2200" b="1" dirty="0">
              <a:latin typeface="Calibri" pitchFamily="34" charset="0"/>
              <a:cs typeface="Calibri" pitchFamily="34" charset="0"/>
            </a:endParaRPr>
          </a:p>
          <a:p>
            <a:pPr>
              <a:lnSpc>
                <a:spcPct val="80000"/>
              </a:lnSpc>
              <a:defRPr/>
            </a:pPr>
            <a:r>
              <a:rPr lang="en-US" sz="2200" b="1" dirty="0">
                <a:latin typeface="Calibri" pitchFamily="34" charset="0"/>
                <a:cs typeface="Calibri" pitchFamily="34" charset="0"/>
              </a:rPr>
              <a:t>Email: </a:t>
            </a:r>
            <a:r>
              <a:rPr lang="en-US" sz="2200" dirty="0">
                <a:latin typeface="Calibri" pitchFamily="34" charset="0"/>
                <a:cs typeface="Calibri" pitchFamily="34" charset="0"/>
                <a:hlinkClick r:id="rId2"/>
              </a:rPr>
              <a:t>imranjavaid@mcs.edu.pk</a:t>
            </a:r>
            <a:endParaRPr lang="en-US" sz="2200" dirty="0">
              <a:latin typeface="Calibri" pitchFamily="34" charset="0"/>
              <a:cs typeface="Calibri" pitchFamily="34" charset="0"/>
            </a:endParaRPr>
          </a:p>
          <a:p>
            <a:pPr>
              <a:lnSpc>
                <a:spcPct val="80000"/>
              </a:lnSpc>
              <a:defRPr/>
            </a:pPr>
            <a:endParaRPr lang="en-US" sz="2200" dirty="0">
              <a:latin typeface="Calibri" pitchFamily="34" charset="0"/>
              <a:cs typeface="Calibri" pitchFamily="34" charset="0"/>
            </a:endParaRPr>
          </a:p>
          <a:p>
            <a:pPr marL="0" lvl="2">
              <a:lnSpc>
                <a:spcPct val="80000"/>
              </a:lnSpc>
              <a:defRPr/>
            </a:pPr>
            <a:r>
              <a:rPr lang="en-US" dirty="0">
                <a:latin typeface="Calibri" pitchFamily="34" charset="0"/>
                <a:cs typeface="Calibri" pitchFamily="34" charset="0"/>
              </a:rPr>
              <a:t>Military College of Signals , NUST</a:t>
            </a:r>
          </a:p>
          <a:p>
            <a:pPr>
              <a:lnSpc>
                <a:spcPct val="80000"/>
              </a:lnSpc>
              <a:defRPr/>
            </a:pPr>
            <a:endParaRPr lang="en-US" sz="2200" dirty="0">
              <a:latin typeface="Calibri" pitchFamily="34" charset="0"/>
              <a:cs typeface="Calibri" pitchFamily="34" charset="0"/>
            </a:endParaRPr>
          </a:p>
        </p:txBody>
      </p:sp>
      <p:sp>
        <p:nvSpPr>
          <p:cNvPr id="4" name="Slide Number Placeholder 3">
            <a:extLst>
              <a:ext uri="{FF2B5EF4-FFF2-40B4-BE49-F238E27FC236}">
                <a16:creationId xmlns:a16="http://schemas.microsoft.com/office/drawing/2014/main" id="{4A334105-11D7-4405-A5D8-EF3AA2921A50}"/>
              </a:ext>
            </a:extLst>
          </p:cNvPr>
          <p:cNvSpPr>
            <a:spLocks noGrp="1"/>
          </p:cNvSpPr>
          <p:nvPr>
            <p:ph type="sldNum" sz="quarter" idx="12"/>
          </p:nvPr>
        </p:nvSpPr>
        <p:spPr/>
        <p:txBody>
          <a:bodyPr/>
          <a:lstStyle/>
          <a:p>
            <a:fld id="{B2BEEC7E-8B03-489B-899B-9D43934AECFA}" type="slidenum">
              <a:rPr lang="en-US" smtClean="0"/>
              <a:t>1</a:t>
            </a:fld>
            <a:endParaRPr lang="en-US"/>
          </a:p>
        </p:txBody>
      </p:sp>
    </p:spTree>
    <p:extLst>
      <p:ext uri="{BB962C8B-B14F-4D97-AF65-F5344CB8AC3E}">
        <p14:creationId xmlns:p14="http://schemas.microsoft.com/office/powerpoint/2010/main" val="23734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56394" y="605296"/>
            <a:ext cx="9995256" cy="5858424"/>
          </a:xfrm>
          <a:prstGeom prst="rect">
            <a:avLst/>
          </a:prstGeom>
        </p:spPr>
        <p:txBody>
          <a:bodyPr vert="horz" wrap="square" lIns="0" tIns="102006" rIns="0" bIns="0" rtlCol="0">
            <a:spAutoFit/>
          </a:bodyPr>
          <a:lstStyle/>
          <a:p>
            <a:pPr marL="353850" marR="4611" lvl="0" indent="-342900">
              <a:spcBef>
                <a:spcPts val="91"/>
              </a:spcBef>
              <a:buFont typeface="Arial" panose="020B0604020202020204" pitchFamily="34" charset="0"/>
              <a:buChar char="•"/>
              <a:tabLst>
                <a:tab pos="254160" algn="l"/>
              </a:tabLst>
            </a:pPr>
            <a:r>
              <a:rPr lang="en-US" sz="2800" dirty="0">
                <a:solidFill>
                  <a:srgbClr val="000000"/>
                </a:solidFill>
              </a:rPr>
              <a:t>To enqueue an item:</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new item is inserted at the position following back</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back is advanced by one position</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count is incremented by one.</a:t>
            </a:r>
          </a:p>
          <a:p>
            <a:pPr marL="353850" marR="4611" lvl="0" indent="-342900">
              <a:spcBef>
                <a:spcPts val="91"/>
              </a:spcBef>
              <a:buFont typeface="Arial" panose="020B0604020202020204" pitchFamily="34" charset="0"/>
              <a:buChar char="•"/>
              <a:tabLst>
                <a:tab pos="254160" algn="l"/>
              </a:tabLst>
            </a:pPr>
            <a:r>
              <a:rPr lang="en-US" sz="2800" dirty="0">
                <a:solidFill>
                  <a:srgbClr val="000000"/>
                </a:solidFill>
              </a:rPr>
              <a:t>Suppose we enqueue 32:</a:t>
            </a:r>
          </a:p>
          <a:p>
            <a:pPr marL="353850" marR="4611" lvl="0" indent="-342900">
              <a:spcBef>
                <a:spcPts val="91"/>
              </a:spcBef>
              <a:buFont typeface="Arial" panose="020B0604020202020204" pitchFamily="34" charset="0"/>
              <a:buChar char="•"/>
              <a:tabLst>
                <a:tab pos="254160" algn="l"/>
              </a:tabLst>
            </a:pPr>
            <a:endParaRPr lang="en-US" sz="2800" dirty="0">
              <a:solidFill>
                <a:srgbClr val="000000"/>
              </a:solidFill>
            </a:endParaRPr>
          </a:p>
          <a:p>
            <a:pPr marL="353850" marR="4611" lvl="0" indent="-342900">
              <a:spcBef>
                <a:spcPts val="91"/>
              </a:spcBef>
              <a:buFont typeface="Arial" panose="020B0604020202020204" pitchFamily="34" charset="0"/>
              <a:buChar char="•"/>
              <a:tabLst>
                <a:tab pos="254160" algn="l"/>
              </a:tabLst>
            </a:pPr>
            <a:endParaRPr lang="en-US" sz="2800" dirty="0">
              <a:solidFill>
                <a:srgbClr val="000000"/>
              </a:solidFill>
            </a:endParaRPr>
          </a:p>
          <a:p>
            <a:pPr marL="353850" marR="4611" lvl="0" indent="-342900">
              <a:spcBef>
                <a:spcPts val="91"/>
              </a:spcBef>
              <a:buFont typeface="Arial" panose="020B0604020202020204" pitchFamily="34" charset="0"/>
              <a:buChar char="•"/>
              <a:tabLst>
                <a:tab pos="254160" algn="l"/>
              </a:tabLst>
            </a:pPr>
            <a:r>
              <a:rPr lang="en-US" sz="2800" dirty="0">
                <a:solidFill>
                  <a:srgbClr val="000000"/>
                </a:solidFill>
              </a:rPr>
              <a:t>To dequeue an item:</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the value in the front position is saved</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front is advanced by one position.</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count is decremented by one.</a:t>
            </a:r>
          </a:p>
          <a:p>
            <a:pPr marL="353850" marR="4611" lvl="0" indent="-342900">
              <a:spcBef>
                <a:spcPts val="91"/>
              </a:spcBef>
              <a:buFont typeface="Arial" panose="020B0604020202020204" pitchFamily="34" charset="0"/>
              <a:buChar char="•"/>
              <a:tabLst>
                <a:tab pos="254160" algn="l"/>
              </a:tabLst>
            </a:pPr>
            <a:r>
              <a:rPr lang="en-US" sz="2800" dirty="0">
                <a:solidFill>
                  <a:srgbClr val="000000"/>
                </a:solidFill>
              </a:rPr>
              <a:t>Suppose we dequeue an item:</a:t>
            </a:r>
          </a:p>
          <a:p>
            <a:pPr marL="353850" marR="4611" lvl="0" indent="-342900">
              <a:spcBef>
                <a:spcPts val="91"/>
              </a:spcBef>
              <a:buFont typeface="Arial" panose="020B0604020202020204" pitchFamily="34" charset="0"/>
              <a:buChar char="•"/>
              <a:tabLst>
                <a:tab pos="254160" algn="l"/>
              </a:tabLst>
            </a:pPr>
            <a:endParaRPr lang="en-US" sz="2800" dirty="0">
              <a:solidFill>
                <a:srgbClr val="000000"/>
              </a:solidFill>
            </a:endParaRP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Circular Array</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8" name="Picture 3">
            <a:extLst>
              <a:ext uri="{FF2B5EF4-FFF2-40B4-BE49-F238E27FC236}">
                <a16:creationId xmlns:a16="http://schemas.microsoft.com/office/drawing/2014/main" id="{A9A34B7D-1F8B-4439-921B-66CA3C9015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218" y="2187303"/>
            <a:ext cx="5357362" cy="15712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3">
            <a:extLst>
              <a:ext uri="{FF2B5EF4-FFF2-40B4-BE49-F238E27FC236}">
                <a16:creationId xmlns:a16="http://schemas.microsoft.com/office/drawing/2014/main" id="{E4DF761D-6305-4ADF-BC9C-CFB13B69D2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218" y="5088067"/>
            <a:ext cx="5357362" cy="13969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643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56394" y="605296"/>
            <a:ext cx="9995256" cy="7299844"/>
          </a:xfrm>
          <a:prstGeom prst="rect">
            <a:avLst/>
          </a:prstGeom>
        </p:spPr>
        <p:txBody>
          <a:bodyPr vert="horz" wrap="square" lIns="0" tIns="102006" rIns="0" bIns="0" rtlCol="0">
            <a:spAutoFit/>
          </a:bodyPr>
          <a:lstStyle/>
          <a:p>
            <a:pPr marL="391729" indent="-293797">
              <a:spcAft>
                <a:spcPts val="1633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Suppose we enqueue items 8 and 23:</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What happens if we enqueue 39?</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Since we are using a circular array, the same steps are followed.</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But since back is at the end of the array, it wraps around to the front.</a:t>
            </a:r>
          </a:p>
          <a:p>
            <a:pPr marL="391729" indent="-293797">
              <a:spcAft>
                <a:spcPts val="1633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dirty="0"/>
          </a:p>
          <a:p>
            <a:pPr marL="391729" indent="-293797">
              <a:spcAft>
                <a:spcPts val="1633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dirty="0"/>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Circular Array</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10" name="Picture 3">
            <a:extLst>
              <a:ext uri="{FF2B5EF4-FFF2-40B4-BE49-F238E27FC236}">
                <a16:creationId xmlns:a16="http://schemas.microsoft.com/office/drawing/2014/main" id="{96326E7B-EE49-44BE-94A2-46AE8995ED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5728" y="1362125"/>
            <a:ext cx="5357362" cy="1579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3">
            <a:extLst>
              <a:ext uri="{FF2B5EF4-FFF2-40B4-BE49-F238E27FC236}">
                <a16:creationId xmlns:a16="http://schemas.microsoft.com/office/drawing/2014/main" id="{227F964B-5A95-47FB-82A5-70D2A41990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319" y="4669867"/>
            <a:ext cx="5357362" cy="16547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667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11212" y="87657"/>
            <a:ext cx="8623963"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Circular Array -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24AA2C20-3598-4AA1-8C7E-FEE497373140}"/>
              </a:ext>
            </a:extLst>
          </p:cNvPr>
          <p:cNvSpPr/>
          <p:nvPr/>
        </p:nvSpPr>
        <p:spPr>
          <a:xfrm>
            <a:off x="650171" y="903472"/>
            <a:ext cx="5849103" cy="5043881"/>
          </a:xfrm>
          <a:prstGeom prst="rect">
            <a:avLst/>
          </a:prstGeom>
          <a:solidFill>
            <a:srgbClr val="F7FFAB"/>
          </a:solidFill>
        </p:spPr>
        <p:txBody>
          <a:bodyPr wrap="square">
            <a:spAutoFit/>
          </a:bodyPr>
          <a:lstStyle/>
          <a:p>
            <a:pPr>
              <a:lnSpc>
                <a:spcPct val="94000"/>
              </a:lnSpc>
            </a:pPr>
            <a:endParaRPr lang="en-US" altLang="en-US" dirty="0">
              <a:solidFill>
                <a:srgbClr val="000000"/>
              </a:solidFill>
              <a:latin typeface="Courier New" panose="02070309020205020404" pitchFamily="49" charset="0"/>
            </a:endParaRPr>
          </a:p>
          <a:p>
            <a:pPr>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Queue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 ) :</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0</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self._front</a:t>
            </a:r>
            <a:r>
              <a:rPr lang="en-US" altLang="en-US" dirty="0">
                <a:solidFill>
                  <a:srgbClr val="000000"/>
                </a:solidFill>
                <a:latin typeface="Courier New" panose="02070309020205020404" pitchFamily="49" charset="0"/>
              </a:rPr>
              <a:t> = 0</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self._back</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 - 1</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 = Array(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 )</a:t>
            </a:r>
          </a:p>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isEmpty</a:t>
            </a:r>
            <a:r>
              <a:rPr lang="en-US" altLang="en-US" dirty="0">
                <a:solidFill>
                  <a:srgbClr val="000000"/>
                </a:solidFill>
                <a:latin typeface="Courier New" panose="02070309020205020404" pitchFamily="49" charset="0"/>
              </a:rPr>
              <a:t>( self )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0</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i="1" dirty="0">
                <a:solidFill>
                  <a:srgbClr val="003B7C"/>
                </a:solidFill>
                <a:latin typeface="Courier New" panose="02070309020205020404" pitchFamily="49" charset="0"/>
              </a:rPr>
              <a:t>   # A new operation specifically for the circular array.</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isFull</a:t>
            </a:r>
            <a:r>
              <a:rPr lang="en-US" altLang="en-US" dirty="0">
                <a:solidFill>
                  <a:srgbClr val="000000"/>
                </a:solidFill>
                <a:latin typeface="Courier New" panose="02070309020205020404" pitchFamily="49" charset="0"/>
              </a:rPr>
              <a:t>( self )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__( self )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endParaRPr lang="en-US" altLang="en-US" dirty="0">
              <a:solidFill>
                <a:srgbClr val="000000"/>
              </a:solidFill>
              <a:latin typeface="Courier New" panose="02070309020205020404" pitchFamily="49" charset="0"/>
            </a:endParaRPr>
          </a:p>
          <a:p>
            <a:pPr>
              <a:lnSpc>
                <a:spcPct val="94000"/>
              </a:lnSpc>
            </a:pPr>
            <a:endParaRPr lang="en-US" altLang="en-US" dirty="0">
              <a:solidFill>
                <a:srgbClr val="000000"/>
              </a:solidFill>
              <a:latin typeface="Courier New" panose="02070309020205020404" pitchFamily="49" charset="0"/>
            </a:endParaRPr>
          </a:p>
        </p:txBody>
      </p:sp>
      <p:sp>
        <p:nvSpPr>
          <p:cNvPr id="3" name="Rectangle 2">
            <a:extLst>
              <a:ext uri="{FF2B5EF4-FFF2-40B4-BE49-F238E27FC236}">
                <a16:creationId xmlns:a16="http://schemas.microsoft.com/office/drawing/2014/main" id="{52549B2A-60CD-46AB-A6F6-FB49B2705B5B}"/>
              </a:ext>
            </a:extLst>
          </p:cNvPr>
          <p:cNvSpPr/>
          <p:nvPr/>
        </p:nvSpPr>
        <p:spPr>
          <a:xfrm>
            <a:off x="6527410" y="2259280"/>
            <a:ext cx="5637306" cy="4522520"/>
          </a:xfrm>
          <a:prstGeom prst="rect">
            <a:avLst/>
          </a:prstGeom>
          <a:solidFill>
            <a:srgbClr val="F7FFAB"/>
          </a:solidFill>
        </p:spPr>
        <p:txBody>
          <a:bodyPr wrap="square">
            <a:spAutoFit/>
          </a:bodyPr>
          <a:lstStyle/>
          <a:p>
            <a:pPr>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enqueue( self, item ):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not</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self.isFull</a:t>
            </a:r>
            <a:r>
              <a:rPr lang="en-US" altLang="en-US" dirty="0">
                <a:solidFill>
                  <a:srgbClr val="000000"/>
                </a:solidFill>
                <a:latin typeface="Courier New" panose="02070309020205020404" pitchFamily="49" charset="0"/>
              </a:rPr>
              <a:t>(), "Cannot enqueue to a full queue."</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self._back</a:t>
            </a:r>
            <a:r>
              <a:rPr lang="en-US" altLang="en-US" dirty="0">
                <a:solidFill>
                  <a:srgbClr val="000000"/>
                </a:solidFill>
                <a:latin typeface="Courier New" panose="02070309020205020404" pitchFamily="49" charset="0"/>
              </a:rPr>
              <a:t>=(self._back+1)%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self._back</a:t>
            </a:r>
            <a:r>
              <a:rPr lang="en-US" altLang="en-US" dirty="0">
                <a:solidFill>
                  <a:srgbClr val="000000"/>
                </a:solidFill>
                <a:latin typeface="Courier New" panose="02070309020205020404" pitchFamily="49" charset="0"/>
              </a:rPr>
              <a:t>] = item</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1 </a:t>
            </a:r>
          </a:p>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dequeue( self ):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 not</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self.isEmpty</a:t>
            </a:r>
            <a:r>
              <a:rPr lang="en-US" altLang="en-US" dirty="0">
                <a:solidFill>
                  <a:srgbClr val="000000"/>
                </a:solidFill>
                <a:latin typeface="Courier New" panose="02070309020205020404" pitchFamily="49" charset="0"/>
              </a:rPr>
              <a:t>(), "Cannot dequeue from an empty queue."</a:t>
            </a:r>
          </a:p>
          <a:p>
            <a:pPr>
              <a:lnSpc>
                <a:spcPct val="94000"/>
              </a:lnSpc>
            </a:pPr>
            <a:r>
              <a:rPr lang="en-US" altLang="en-US" dirty="0">
                <a:solidFill>
                  <a:srgbClr val="000000"/>
                </a:solidFill>
                <a:latin typeface="Courier New" panose="02070309020205020404" pitchFamily="49" charset="0"/>
              </a:rPr>
              <a:t>    item = 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self._front</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maxSize</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(self._</a:t>
            </a:r>
            <a:r>
              <a:rPr lang="en-US" altLang="en-US" dirty="0" err="1">
                <a:solidFill>
                  <a:srgbClr val="000000"/>
                </a:solidFill>
                <a:latin typeface="Courier New" panose="02070309020205020404" pitchFamily="49" charset="0"/>
              </a:rPr>
              <a:t>qArray</a:t>
            </a:r>
            <a:r>
              <a:rPr lang="en-US" altLang="en-US" dirty="0">
                <a:solidFill>
                  <a:srgbClr val="000000"/>
                </a:solidFill>
                <a:latin typeface="Courier New" panose="02070309020205020404" pitchFamily="49" charset="0"/>
              </a:rPr>
              <a:t>)</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self._front</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self._front</a:t>
            </a:r>
            <a:r>
              <a:rPr lang="en-US" altLang="en-US" dirty="0">
                <a:solidFill>
                  <a:srgbClr val="000000"/>
                </a:solidFill>
                <a:latin typeface="Courier New" panose="02070309020205020404" pitchFamily="49" charset="0"/>
              </a:rPr>
              <a:t> + 1) % </a:t>
            </a:r>
            <a:r>
              <a:rPr lang="en-US" altLang="en-US" dirty="0" err="1">
                <a:solidFill>
                  <a:srgbClr val="000000"/>
                </a:solidFill>
                <a:latin typeface="Courier New" panose="02070309020205020404" pitchFamily="49" charset="0"/>
              </a:rPr>
              <a:t>maxSize</a:t>
            </a:r>
            <a:endParaRPr lang="en-US" altLang="en-US" dirty="0">
              <a:solidFill>
                <a:srgbClr val="000000"/>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1</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item </a:t>
            </a:r>
            <a:endParaRPr lang="en-US" dirty="0"/>
          </a:p>
        </p:txBody>
      </p:sp>
    </p:spTree>
    <p:extLst>
      <p:ext uri="{BB962C8B-B14F-4D97-AF65-F5344CB8AC3E}">
        <p14:creationId xmlns:p14="http://schemas.microsoft.com/office/powerpoint/2010/main" val="294736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56394" y="605296"/>
            <a:ext cx="9995256" cy="1826551"/>
          </a:xfrm>
          <a:prstGeom prst="rect">
            <a:avLst/>
          </a:prstGeom>
        </p:spPr>
        <p:txBody>
          <a:bodyPr vert="horz" wrap="square" lIns="0" tIns="102006" rIns="0" bIns="0" rtlCol="0">
            <a:spAutoFit/>
          </a:bodyPr>
          <a:lstStyle/>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How should the data be organized?</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Use both head and tail references.</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Let the head of the list represent the front of the queue and the tail the back.</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Linked List (3)</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8" name="Picture 3">
            <a:extLst>
              <a:ext uri="{FF2B5EF4-FFF2-40B4-BE49-F238E27FC236}">
                <a16:creationId xmlns:a16="http://schemas.microsoft.com/office/drawing/2014/main" id="{257F9A04-5E5B-473D-B989-9EB308E2A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048" y="4768342"/>
            <a:ext cx="7814260" cy="9893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a:extLst>
              <a:ext uri="{FF2B5EF4-FFF2-40B4-BE49-F238E27FC236}">
                <a16:creationId xmlns:a16="http://schemas.microsoft.com/office/drawing/2014/main" id="{5BAB1D5B-04A4-4896-98A8-E29ABADB1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186" y="3846645"/>
            <a:ext cx="3328189" cy="6063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a:extLst>
              <a:ext uri="{FF2B5EF4-FFF2-40B4-BE49-F238E27FC236}">
                <a16:creationId xmlns:a16="http://schemas.microsoft.com/office/drawing/2014/main" id="{E76FA654-A8B2-44F4-9182-0472D91F7CB9}"/>
              </a:ext>
            </a:extLst>
          </p:cNvPr>
          <p:cNvSpPr/>
          <p:nvPr/>
        </p:nvSpPr>
        <p:spPr>
          <a:xfrm>
            <a:off x="10073200" y="5929538"/>
            <a:ext cx="2532449" cy="646331"/>
          </a:xfrm>
          <a:prstGeom prst="rect">
            <a:avLst/>
          </a:prstGeom>
        </p:spPr>
        <p:txBody>
          <a:bodyPr wrap="square">
            <a:spAutoFit/>
          </a:bodyPr>
          <a:lstStyle/>
          <a:p>
            <a:r>
              <a:rPr lang="en-US" b="1" dirty="0">
                <a:hlinkClick r:id="rId4"/>
              </a:rPr>
              <a:t>Queues Visualization (using linked lists)</a:t>
            </a:r>
            <a:endParaRPr lang="en-US" b="1" dirty="0"/>
          </a:p>
        </p:txBody>
      </p:sp>
    </p:spTree>
    <p:extLst>
      <p:ext uri="{BB962C8B-B14F-4D97-AF65-F5344CB8AC3E}">
        <p14:creationId xmlns:p14="http://schemas.microsoft.com/office/powerpoint/2010/main" val="323268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24AA2C20-3598-4AA1-8C7E-FEE497373140}"/>
              </a:ext>
            </a:extLst>
          </p:cNvPr>
          <p:cNvSpPr/>
          <p:nvPr/>
        </p:nvSpPr>
        <p:spPr>
          <a:xfrm>
            <a:off x="691523" y="772552"/>
            <a:ext cx="5849103" cy="6085448"/>
          </a:xfrm>
          <a:prstGeom prst="rect">
            <a:avLst/>
          </a:prstGeom>
          <a:solidFill>
            <a:srgbClr val="F7FFAB"/>
          </a:solidFill>
        </p:spPr>
        <p:txBody>
          <a:bodyPr wrap="square">
            <a:spAutoFit/>
          </a:bodyPr>
          <a:lstStyle/>
          <a:p>
            <a:pPr>
              <a:lnSpc>
                <a:spcPct val="94000"/>
              </a:lnSpc>
            </a:pPr>
            <a:r>
              <a:rPr lang="en-US" altLang="en-US" i="1" dirty="0">
                <a:solidFill>
                  <a:srgbClr val="003B7C"/>
                </a:solidFill>
                <a:latin typeface="Courier New" panose="02070309020205020404" pitchFamily="49" charset="0"/>
              </a:rPr>
              <a:t># Implementation of the Queue ADT using a linked list.</a:t>
            </a:r>
          </a:p>
          <a:p>
            <a:pPr>
              <a:lnSpc>
                <a:spcPct val="94000"/>
              </a:lnSpc>
            </a:pPr>
            <a:endParaRPr lang="en-US" altLang="en-US" i="1" dirty="0">
              <a:solidFill>
                <a:srgbClr val="000000"/>
              </a:solidFill>
              <a:latin typeface="Courier New" panose="02070309020205020404" pitchFamily="49" charset="0"/>
            </a:endParaRPr>
          </a:p>
          <a:p>
            <a:pPr>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Queue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qhead</a:t>
            </a:r>
            <a:r>
              <a:rPr lang="en-US" altLang="en-US" dirty="0">
                <a:solidFill>
                  <a:srgbClr val="000000"/>
                </a:solidFill>
                <a:latin typeface="Courier New" panose="02070309020205020404" pitchFamily="49" charset="0"/>
              </a:rPr>
              <a:t> = None</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qtail</a:t>
            </a:r>
            <a:r>
              <a:rPr lang="en-US" altLang="en-US" dirty="0">
                <a:solidFill>
                  <a:srgbClr val="000000"/>
                </a:solidFill>
                <a:latin typeface="Courier New" panose="02070309020205020404" pitchFamily="49" charset="0"/>
              </a:rPr>
              <a:t> = None</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0</a:t>
            </a:r>
          </a:p>
          <a:p>
            <a:pPr>
              <a:lnSpc>
                <a:spcPct val="94000"/>
              </a:lnSpc>
            </a:pPr>
            <a:r>
              <a:rPr lang="en-US" altLang="en-US" dirty="0">
                <a:solidFill>
                  <a:srgbClr val="000000"/>
                </a:solidFill>
                <a:latin typeface="Courier New" panose="02070309020205020404" pitchFamily="49" charset="0"/>
              </a:rPr>
              <a:t>    </a:t>
            </a:r>
          </a:p>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isEmpty</a:t>
            </a:r>
            <a:r>
              <a:rPr lang="en-US" altLang="en-US" dirty="0">
                <a:solidFill>
                  <a:srgbClr val="000000"/>
                </a:solidFill>
                <a:latin typeface="Courier New" panose="02070309020205020404" pitchFamily="49" charset="0"/>
              </a:rPr>
              <a:t>( self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qhead</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is</a:t>
            </a:r>
            <a:r>
              <a:rPr lang="en-US" altLang="en-US" dirty="0">
                <a:solidFill>
                  <a:srgbClr val="000000"/>
                </a:solidFill>
                <a:latin typeface="Courier New" panose="02070309020205020404" pitchFamily="49" charset="0"/>
              </a:rPr>
              <a:t> None</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__( self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a:t>
            </a:r>
          </a:p>
          <a:p>
            <a:pPr>
              <a:lnSpc>
                <a:spcPct val="94000"/>
              </a:lnSpc>
            </a:pPr>
            <a:r>
              <a:rPr lang="en-US" altLang="en-US" i="1" dirty="0">
                <a:solidFill>
                  <a:srgbClr val="003B7C"/>
                </a:solidFill>
                <a:latin typeface="Courier New" panose="02070309020205020404" pitchFamily="49" charset="0"/>
              </a:rPr>
              <a:t># ...</a:t>
            </a:r>
          </a:p>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i="1" dirty="0">
                <a:solidFill>
                  <a:srgbClr val="003B7C"/>
                </a:solidFill>
                <a:latin typeface="Courier New" panose="02070309020205020404" pitchFamily="49" charset="0"/>
              </a:rPr>
              <a:t># Private storage class for creating the linked list nodes.</a:t>
            </a:r>
          </a:p>
          <a:p>
            <a:pPr>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QueueNode</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item ):</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self.item</a:t>
            </a:r>
            <a:r>
              <a:rPr lang="en-US" altLang="en-US" dirty="0">
                <a:solidFill>
                  <a:srgbClr val="000000"/>
                </a:solidFill>
                <a:latin typeface="Courier New" panose="02070309020205020404" pitchFamily="49" charset="0"/>
              </a:rPr>
              <a:t> = item</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self.next</a:t>
            </a:r>
            <a:r>
              <a:rPr lang="en-US" altLang="en-US" dirty="0">
                <a:solidFill>
                  <a:srgbClr val="000000"/>
                </a:solidFill>
                <a:latin typeface="Courier New" panose="02070309020205020404" pitchFamily="49" charset="0"/>
              </a:rPr>
              <a:t> = None</a:t>
            </a:r>
          </a:p>
        </p:txBody>
      </p:sp>
      <p:sp>
        <p:nvSpPr>
          <p:cNvPr id="3" name="Rectangle 2">
            <a:extLst>
              <a:ext uri="{FF2B5EF4-FFF2-40B4-BE49-F238E27FC236}">
                <a16:creationId xmlns:a16="http://schemas.microsoft.com/office/drawing/2014/main" id="{52549B2A-60CD-46AB-A6F6-FB49B2705B5B}"/>
              </a:ext>
            </a:extLst>
          </p:cNvPr>
          <p:cNvSpPr/>
          <p:nvPr/>
        </p:nvSpPr>
        <p:spPr>
          <a:xfrm>
            <a:off x="6554694" y="1033668"/>
            <a:ext cx="5637306" cy="5825056"/>
          </a:xfrm>
          <a:prstGeom prst="rect">
            <a:avLst/>
          </a:prstGeom>
          <a:solidFill>
            <a:srgbClr val="F7FFAB"/>
          </a:solidFill>
        </p:spPr>
        <p:txBody>
          <a:bodyPr wrap="square">
            <a:spAutoFit/>
          </a:bodyPr>
          <a:lstStyle/>
          <a:p>
            <a:pPr>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Queue :</a:t>
            </a:r>
          </a:p>
          <a:p>
            <a:pPr>
              <a:lnSpc>
                <a:spcPct val="94000"/>
              </a:lnSpc>
            </a:pPr>
            <a:r>
              <a:rPr lang="en-US" altLang="en-US" i="1" dirty="0">
                <a:solidFill>
                  <a:srgbClr val="003B7C"/>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enqueue( self, item ):</a:t>
            </a:r>
          </a:p>
          <a:p>
            <a:pPr>
              <a:lnSpc>
                <a:spcPct val="94000"/>
              </a:lnSpc>
            </a:pPr>
            <a:r>
              <a:rPr lang="en-US" altLang="en-US" dirty="0">
                <a:solidFill>
                  <a:srgbClr val="000000"/>
                </a:solidFill>
                <a:latin typeface="Courier New" panose="02070309020205020404" pitchFamily="49" charset="0"/>
              </a:rPr>
              <a:t>    node = _</a:t>
            </a:r>
            <a:r>
              <a:rPr lang="en-US" altLang="en-US" dirty="0" err="1">
                <a:solidFill>
                  <a:srgbClr val="000000"/>
                </a:solidFill>
                <a:latin typeface="Courier New" panose="02070309020205020404" pitchFamily="49" charset="0"/>
              </a:rPr>
              <a:t>QueueNode</a:t>
            </a:r>
            <a:r>
              <a:rPr lang="en-US" altLang="en-US" dirty="0">
                <a:solidFill>
                  <a:srgbClr val="000000"/>
                </a:solidFill>
                <a:latin typeface="Courier New" panose="02070309020205020404" pitchFamily="49" charset="0"/>
              </a:rPr>
              <a:t>( item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self.isEmpty</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qhead</a:t>
            </a:r>
            <a:r>
              <a:rPr lang="en-US" altLang="en-US" dirty="0">
                <a:solidFill>
                  <a:srgbClr val="000000"/>
                </a:solidFill>
                <a:latin typeface="Courier New" panose="02070309020205020404" pitchFamily="49" charset="0"/>
              </a:rPr>
              <a:t> = node</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else</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qtail.next</a:t>
            </a:r>
            <a:r>
              <a:rPr lang="en-US" altLang="en-US" dirty="0">
                <a:solidFill>
                  <a:srgbClr val="000000"/>
                </a:solidFill>
                <a:latin typeface="Courier New" panose="02070309020205020404" pitchFamily="49" charset="0"/>
              </a:rPr>
              <a:t> = node</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qtail</a:t>
            </a:r>
            <a:r>
              <a:rPr lang="en-US" altLang="en-US" dirty="0">
                <a:solidFill>
                  <a:srgbClr val="000000"/>
                </a:solidFill>
                <a:latin typeface="Courier New" panose="02070309020205020404" pitchFamily="49" charset="0"/>
              </a:rPr>
              <a:t> = node</a:t>
            </a: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1</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dequeue( self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not</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self.isEmpty</a:t>
            </a:r>
            <a:r>
              <a:rPr lang="en-US" altLang="en-US" dirty="0">
                <a:solidFill>
                  <a:srgbClr val="000000"/>
                </a:solidFill>
                <a:latin typeface="Courier New" panose="02070309020205020404" pitchFamily="49" charset="0"/>
              </a:rPr>
              <a:t>(), "Cannot dequeue from an empty queue."</a:t>
            </a:r>
          </a:p>
          <a:p>
            <a:pPr>
              <a:lnSpc>
                <a:spcPct val="94000"/>
              </a:lnSpc>
            </a:pPr>
            <a:r>
              <a:rPr lang="en-US" altLang="en-US" dirty="0">
                <a:solidFill>
                  <a:srgbClr val="000000"/>
                </a:solidFill>
                <a:latin typeface="Courier New" panose="02070309020205020404" pitchFamily="49" charset="0"/>
              </a:rPr>
              <a:t>    node = self._</a:t>
            </a:r>
            <a:r>
              <a:rPr lang="en-US" altLang="en-US" dirty="0" err="1">
                <a:solidFill>
                  <a:srgbClr val="000000"/>
                </a:solidFill>
                <a:latin typeface="Courier New" panose="02070309020205020404" pitchFamily="49" charset="0"/>
              </a:rPr>
              <a:t>qhead</a:t>
            </a:r>
            <a:endParaRPr lang="en-US" altLang="en-US" dirty="0">
              <a:solidFill>
                <a:srgbClr val="000000"/>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if</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qhead</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is</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qtail</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qtail</a:t>
            </a:r>
            <a:r>
              <a:rPr lang="en-US" altLang="en-US" dirty="0">
                <a:solidFill>
                  <a:srgbClr val="000000"/>
                </a:solidFill>
                <a:latin typeface="Courier New" panose="02070309020205020404" pitchFamily="49" charset="0"/>
              </a:rPr>
              <a:t> = None</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qhead</a:t>
            </a:r>
            <a:r>
              <a:rPr lang="en-US" altLang="en-US" dirty="0">
                <a:solidFill>
                  <a:srgbClr val="000000"/>
                </a:solidFill>
                <a:latin typeface="Courier New" panose="02070309020205020404" pitchFamily="49" charset="0"/>
              </a:rPr>
              <a:t> = self._</a:t>
            </a:r>
            <a:r>
              <a:rPr lang="en-US" altLang="en-US" dirty="0" err="1">
                <a:solidFill>
                  <a:srgbClr val="000000"/>
                </a:solidFill>
                <a:latin typeface="Courier New" panose="02070309020205020404" pitchFamily="49" charset="0"/>
              </a:rPr>
              <a:t>qhead.next</a:t>
            </a:r>
            <a:endParaRPr lang="en-US" altLang="en-US" dirty="0">
              <a:solidFill>
                <a:srgbClr val="000000"/>
              </a:solidFill>
              <a:latin typeface="Courier New" panose="02070309020205020404" pitchFamily="49" charset="0"/>
            </a:endParaRPr>
          </a:p>
          <a:p>
            <a:pPr>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self._count</a:t>
            </a:r>
            <a:r>
              <a:rPr lang="en-US" altLang="en-US" dirty="0">
                <a:solidFill>
                  <a:srgbClr val="000000"/>
                </a:solidFill>
                <a:latin typeface="Courier New" panose="02070309020205020404" pitchFamily="49" charset="0"/>
              </a:rPr>
              <a:t> -= 1</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node.item</a:t>
            </a:r>
            <a:endParaRPr lang="en-US" altLang="en-US" dirty="0">
              <a:solidFill>
                <a:srgbClr val="000000"/>
              </a:solidFill>
              <a:latin typeface="Courier New" panose="02070309020205020404" pitchFamily="49" charset="0"/>
            </a:endParaRPr>
          </a:p>
        </p:txBody>
      </p:sp>
      <p:sp>
        <p:nvSpPr>
          <p:cNvPr id="6" name="object 6">
            <a:extLst>
              <a:ext uri="{FF2B5EF4-FFF2-40B4-BE49-F238E27FC236}">
                <a16:creationId xmlns:a16="http://schemas.microsoft.com/office/drawing/2014/main" id="{278DF5E0-2BCD-415D-B5B7-FF0B60F55216}"/>
              </a:ext>
            </a:extLst>
          </p:cNvPr>
          <p:cNvSpPr txBox="1">
            <a:spLocks/>
          </p:cNvSpPr>
          <p:nvPr/>
        </p:nvSpPr>
        <p:spPr bwMode="auto">
          <a:xfrm>
            <a:off x="2011212" y="87657"/>
            <a:ext cx="8623963"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Link List -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Tree>
    <p:extLst>
      <p:ext uri="{BB962C8B-B14F-4D97-AF65-F5344CB8AC3E}">
        <p14:creationId xmlns:p14="http://schemas.microsoft.com/office/powerpoint/2010/main" val="355554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44577" y="584002"/>
            <a:ext cx="10079663" cy="4613981"/>
          </a:xfrm>
          <a:prstGeom prst="rect">
            <a:avLst/>
          </a:prstGeom>
        </p:spPr>
        <p:txBody>
          <a:bodyPr vert="horz" wrap="square" lIns="0" tIns="102006" rIns="0" bIns="0" rtlCol="0">
            <a:spAutoFit/>
          </a:bodyPr>
          <a:lstStyle/>
          <a:p>
            <a:pPr marL="353850" marR="4611" lvl="0"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Some applications require the use of a queue in which items are assigned a priority.</a:t>
            </a:r>
          </a:p>
          <a:p>
            <a:pPr marL="811050" marR="4611" lvl="1"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higher priority items are dequeued first.</a:t>
            </a:r>
          </a:p>
          <a:p>
            <a:pPr marL="811050" marR="4611" lvl="1"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items with equal priority still follow FIFO.</a:t>
            </a:r>
          </a:p>
          <a:p>
            <a:pPr marL="353850" marR="4611" lvl="0" indent="-342900">
              <a:lnSpc>
                <a:spcPct val="150000"/>
              </a:lnSpc>
              <a:spcBef>
                <a:spcPts val="91"/>
              </a:spcBef>
              <a:buFont typeface="Arial" panose="020B0604020202020204" pitchFamily="34" charset="0"/>
              <a:buChar char="•"/>
              <a:tabLst>
                <a:tab pos="254160" algn="l"/>
              </a:tabLst>
            </a:pPr>
            <a:r>
              <a:rPr lang="en-US" sz="2800" b="1" dirty="0">
                <a:solidFill>
                  <a:srgbClr val="000000"/>
                </a:solidFill>
              </a:rPr>
              <a:t>Two types:</a:t>
            </a:r>
          </a:p>
          <a:p>
            <a:pPr marL="982500" marR="4611" lvl="1" indent="-514350">
              <a:lnSpc>
                <a:spcPct val="150000"/>
              </a:lnSpc>
              <a:spcBef>
                <a:spcPts val="91"/>
              </a:spcBef>
              <a:buFont typeface="+mj-lt"/>
              <a:buAutoNum type="arabicPeriod"/>
              <a:tabLst>
                <a:tab pos="254160" algn="l"/>
              </a:tabLst>
            </a:pPr>
            <a:r>
              <a:rPr lang="en-US" sz="2800" b="1" dirty="0">
                <a:solidFill>
                  <a:srgbClr val="000000"/>
                </a:solidFill>
              </a:rPr>
              <a:t>bounded </a:t>
            </a:r>
            <a:r>
              <a:rPr lang="en-US" sz="2800" dirty="0">
                <a:solidFill>
                  <a:srgbClr val="000000"/>
                </a:solidFill>
              </a:rPr>
              <a:t>– limited range of priorities.</a:t>
            </a:r>
          </a:p>
          <a:p>
            <a:pPr marL="982500" marR="4611" lvl="1" indent="-514350">
              <a:lnSpc>
                <a:spcPct val="150000"/>
              </a:lnSpc>
              <a:spcBef>
                <a:spcPts val="91"/>
              </a:spcBef>
              <a:buFont typeface="+mj-lt"/>
              <a:buAutoNum type="arabicPeriod"/>
              <a:tabLst>
                <a:tab pos="254160" algn="l"/>
              </a:tabLst>
            </a:pPr>
            <a:r>
              <a:rPr lang="en-US" sz="2800" b="1" dirty="0">
                <a:solidFill>
                  <a:srgbClr val="000000"/>
                </a:solidFill>
              </a:rPr>
              <a:t>unbounded</a:t>
            </a:r>
            <a:r>
              <a:rPr lang="en-US" sz="2800" dirty="0">
                <a:solidFill>
                  <a:srgbClr val="000000"/>
                </a:solidFill>
              </a:rPr>
              <a:t> – unlimited range.</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effectLst>
                  <a:outerShdw blurRad="38100" dist="38100" dir="2700000" algn="tl">
                    <a:srgbClr val="FFFFFF"/>
                  </a:outerShdw>
                </a:effectLst>
              </a:rPr>
              <a:t>Priority Queues</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14623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44577" y="584002"/>
            <a:ext cx="10079663" cy="4336212"/>
          </a:xfrm>
          <a:prstGeom prst="rect">
            <a:avLst/>
          </a:prstGeom>
        </p:spPr>
        <p:txBody>
          <a:bodyPr vert="horz" wrap="square" lIns="0" tIns="102006" rIns="0" bIns="0" rtlCol="0">
            <a:spAutoFit/>
          </a:bodyPr>
          <a:lstStyle/>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priority queue is a queue in which each item is assigned a priority and items with a higher priority are removed before those with lower priority.</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Integer values are used for the priorities.</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Smaller integers have a higher priority.</a:t>
            </a:r>
          </a:p>
          <a:p>
            <a:pPr marL="811050" marR="4611" lvl="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811050" marR="4611" lvl="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altLang="en-US" sz="2800" b="1" dirty="0"/>
              <a:t>Example: </a:t>
            </a:r>
            <a:r>
              <a:rPr lang="en-US" altLang="en-US" sz="2800" dirty="0"/>
              <a:t>Consider the following code segment:</a:t>
            </a: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effectLst>
                  <a:outerShdw blurRad="38100" dist="38100" dir="2700000" algn="tl">
                    <a:srgbClr val="FFFFFF"/>
                  </a:outerShdw>
                </a:effectLst>
              </a:rPr>
              <a:t>Priority Queues - ADT</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DAE9A2AC-C361-4997-8524-A4AEDF17DE66}"/>
              </a:ext>
            </a:extLst>
          </p:cNvPr>
          <p:cNvSpPr/>
          <p:nvPr/>
        </p:nvSpPr>
        <p:spPr>
          <a:xfrm>
            <a:off x="8164683" y="1795692"/>
            <a:ext cx="3817034" cy="2279342"/>
          </a:xfrm>
          <a:prstGeom prst="rect">
            <a:avLst/>
          </a:prstGeom>
          <a:solidFill>
            <a:srgbClr val="F7FFAB"/>
          </a:solidFill>
        </p:spPr>
        <p:txBody>
          <a:bodyPr wrap="square">
            <a:spAutoFit/>
          </a:bodyPr>
          <a:lstStyle/>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dirty="0" err="1">
                <a:solidFill>
                  <a:srgbClr val="000000"/>
                </a:solidFill>
                <a:latin typeface="Arial" panose="020B0604020202020204" pitchFamily="34" charset="0"/>
                <a:cs typeface="Bitstream Vera Sans" charset="0"/>
              </a:rPr>
              <a:t>PriorityQueue</a:t>
            </a:r>
            <a:r>
              <a:rPr lang="en-US" altLang="en-US" dirty="0">
                <a:solidFill>
                  <a:srgbClr val="000000"/>
                </a:solidFill>
                <a:latin typeface="Arial" panose="020B0604020202020204" pitchFamily="34" charset="0"/>
                <a:cs typeface="Bitstream Vera Sans" charset="0"/>
              </a:rPr>
              <a:t>()</a:t>
            </a:r>
          </a:p>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dirty="0" err="1">
                <a:solidFill>
                  <a:srgbClr val="000000"/>
                </a:solidFill>
                <a:latin typeface="Arial" panose="020B0604020202020204" pitchFamily="34" charset="0"/>
                <a:cs typeface="Bitstream Vera Sans" charset="0"/>
              </a:rPr>
              <a:t>BpriorityQueue</a:t>
            </a:r>
            <a:r>
              <a:rPr lang="en-US" altLang="en-US" dirty="0">
                <a:solidFill>
                  <a:srgbClr val="000000"/>
                </a:solidFill>
                <a:latin typeface="Arial" panose="020B0604020202020204" pitchFamily="34" charset="0"/>
                <a:cs typeface="Bitstream Vera Sans" charset="0"/>
              </a:rPr>
              <a:t>( </a:t>
            </a:r>
            <a:r>
              <a:rPr lang="en-US" altLang="en-US" dirty="0" err="1">
                <a:solidFill>
                  <a:srgbClr val="000000"/>
                </a:solidFill>
                <a:latin typeface="Arial" panose="020B0604020202020204" pitchFamily="34" charset="0"/>
                <a:cs typeface="Bitstream Vera Sans" charset="0"/>
              </a:rPr>
              <a:t>numLevels</a:t>
            </a:r>
            <a:r>
              <a:rPr lang="en-US" altLang="en-US" dirty="0">
                <a:solidFill>
                  <a:srgbClr val="000000"/>
                </a:solidFill>
                <a:latin typeface="Arial" panose="020B0604020202020204" pitchFamily="34" charset="0"/>
                <a:cs typeface="Bitstream Vera Sans" charset="0"/>
              </a:rPr>
              <a:t> )</a:t>
            </a:r>
          </a:p>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dirty="0" err="1">
                <a:solidFill>
                  <a:srgbClr val="000000"/>
                </a:solidFill>
                <a:latin typeface="Arial" panose="020B0604020202020204" pitchFamily="34" charset="0"/>
                <a:cs typeface="Bitstream Vera Sans" charset="0"/>
              </a:rPr>
              <a:t>isEmpty</a:t>
            </a:r>
            <a:r>
              <a:rPr lang="en-US" altLang="en-US" dirty="0">
                <a:solidFill>
                  <a:srgbClr val="000000"/>
                </a:solidFill>
                <a:latin typeface="Arial" panose="020B0604020202020204" pitchFamily="34" charset="0"/>
                <a:cs typeface="Bitstream Vera Sans" charset="0"/>
              </a:rPr>
              <a:t>()</a:t>
            </a:r>
          </a:p>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i="1" dirty="0">
                <a:solidFill>
                  <a:srgbClr val="000000"/>
                </a:solidFill>
                <a:latin typeface="Arial" panose="020B0604020202020204" pitchFamily="34" charset="0"/>
                <a:cs typeface="Bitstream Vera Sans" charset="0"/>
              </a:rPr>
              <a:t>length</a:t>
            </a:r>
            <a:r>
              <a:rPr lang="en-US" altLang="en-US" dirty="0">
                <a:solidFill>
                  <a:srgbClr val="000000"/>
                </a:solidFill>
                <a:latin typeface="Arial" panose="020B0604020202020204" pitchFamily="34" charset="0"/>
                <a:cs typeface="Bitstream Vera Sans" charset="0"/>
              </a:rPr>
              <a:t>()</a:t>
            </a:r>
          </a:p>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dirty="0">
                <a:solidFill>
                  <a:srgbClr val="000000"/>
                </a:solidFill>
                <a:latin typeface="Arial" panose="020B0604020202020204" pitchFamily="34" charset="0"/>
                <a:cs typeface="Bitstream Vera Sans" charset="0"/>
              </a:rPr>
              <a:t>enqueue( item, priority )</a:t>
            </a:r>
          </a:p>
          <a:p>
            <a:pPr marL="431800" lvl="1" indent="-215900" defTabSz="457200" fontAlgn="base"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 pos="3619500" algn="l"/>
              </a:tabLst>
            </a:pPr>
            <a:r>
              <a:rPr lang="en-US" altLang="en-US" dirty="0">
                <a:solidFill>
                  <a:srgbClr val="000000"/>
                </a:solidFill>
                <a:latin typeface="Arial" panose="020B0604020202020204" pitchFamily="34" charset="0"/>
                <a:cs typeface="Bitstream Vera Sans" charset="0"/>
              </a:rPr>
              <a:t>dequeue()</a:t>
            </a:r>
            <a:endParaRPr lang="en-US" dirty="0"/>
          </a:p>
        </p:txBody>
      </p:sp>
      <p:sp>
        <p:nvSpPr>
          <p:cNvPr id="3" name="Rectangle 2">
            <a:extLst>
              <a:ext uri="{FF2B5EF4-FFF2-40B4-BE49-F238E27FC236}">
                <a16:creationId xmlns:a16="http://schemas.microsoft.com/office/drawing/2014/main" id="{DFF797EE-E70B-4A83-8D67-13909622BFB2}"/>
              </a:ext>
            </a:extLst>
          </p:cNvPr>
          <p:cNvSpPr/>
          <p:nvPr/>
        </p:nvSpPr>
        <p:spPr>
          <a:xfrm>
            <a:off x="1908517" y="4602227"/>
            <a:ext cx="3690425" cy="2179571"/>
          </a:xfrm>
          <a:prstGeom prst="rect">
            <a:avLst/>
          </a:prstGeom>
          <a:solidFill>
            <a:srgbClr val="F7FFAB"/>
          </a:solidFill>
        </p:spPr>
        <p:txBody>
          <a:bodyPr wrap="square">
            <a:spAutoFit/>
          </a:bodyPr>
          <a:lstStyle/>
          <a:p>
            <a:pPr>
              <a:lnSpc>
                <a:spcPct val="94000"/>
              </a:lnSpc>
            </a:pPr>
            <a:r>
              <a:rPr lang="en-US" altLang="en-US" dirty="0">
                <a:solidFill>
                  <a:srgbClr val="000000"/>
                </a:solidFill>
                <a:latin typeface="Courier New" panose="02070309020205020404" pitchFamily="49" charset="0"/>
              </a:rPr>
              <a:t>Q = </a:t>
            </a:r>
            <a:r>
              <a:rPr lang="en-US" altLang="en-US" dirty="0" err="1">
                <a:solidFill>
                  <a:srgbClr val="000000"/>
                </a:solidFill>
                <a:latin typeface="Courier New" panose="02070309020205020404" pitchFamily="49" charset="0"/>
              </a:rPr>
              <a:t>BpriorityQueue</a:t>
            </a:r>
            <a:r>
              <a:rPr lang="en-US" altLang="en-US" dirty="0">
                <a:solidFill>
                  <a:srgbClr val="000000"/>
                </a:solidFill>
                <a:latin typeface="Courier New" panose="02070309020205020404" pitchFamily="49" charset="0"/>
              </a:rPr>
              <a:t>( 6 )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“purple”, 5 )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“black”, 1 )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“orange”, 3 )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“white”, 0 )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“green”, 1 )</a:t>
            </a:r>
          </a:p>
          <a:p>
            <a:pPr>
              <a:lnSpc>
                <a:spcPct val="94000"/>
              </a:lnSpc>
            </a:pPr>
            <a:r>
              <a:rPr lang="en-US" altLang="en-US" dirty="0" err="1">
                <a:solidFill>
                  <a:srgbClr val="000000"/>
                </a:solidFill>
                <a:latin typeface="Courier New" panose="02070309020205020404" pitchFamily="49" charset="0"/>
              </a:rPr>
              <a:t>Q.enqueue</a:t>
            </a:r>
            <a:r>
              <a:rPr lang="en-US" altLang="en-US" dirty="0">
                <a:solidFill>
                  <a:srgbClr val="000000"/>
                </a:solidFill>
                <a:latin typeface="Courier New" panose="02070309020205020404" pitchFamily="49" charset="0"/>
              </a:rPr>
              <a:t>( “yellow”, 5 )</a:t>
            </a:r>
          </a:p>
          <a:p>
            <a:pPr>
              <a:lnSpc>
                <a:spcPct val="94000"/>
              </a:lnSpc>
            </a:pPr>
            <a:endParaRPr lang="en-US" altLang="en-US" dirty="0">
              <a:solidFill>
                <a:srgbClr val="000000"/>
              </a:solidFill>
              <a:latin typeface="Courier New" panose="02070309020205020404" pitchFamily="49" charset="0"/>
            </a:endParaRPr>
          </a:p>
        </p:txBody>
      </p:sp>
      <p:pic>
        <p:nvPicPr>
          <p:cNvPr id="8" name="Picture 4">
            <a:extLst>
              <a:ext uri="{FF2B5EF4-FFF2-40B4-BE49-F238E27FC236}">
                <a16:creationId xmlns:a16="http://schemas.microsoft.com/office/drawing/2014/main" id="{4CA756D9-9ECD-4137-8F9E-1D9F3FD61F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5433623"/>
            <a:ext cx="5737859" cy="5167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427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44577" y="584002"/>
            <a:ext cx="10079663" cy="2436205"/>
          </a:xfrm>
          <a:prstGeom prst="rect">
            <a:avLst/>
          </a:prstGeom>
        </p:spPr>
        <p:txBody>
          <a:bodyPr vert="horz" wrap="square" lIns="0" tIns="102006" rIns="0" bIns="0" rtlCol="0">
            <a:spAutoFit/>
          </a:bodyPr>
          <a:lstStyle/>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How should the ADT be implemented. We must consider:</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priority must be associated with each item in the queue.</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The next item dequeued is the item with the highest priority.</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If multiple items have the same priority, those must be dequeued in a FIFO order.</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effectLst>
                  <a:outerShdw blurRad="38100" dist="38100" dir="2700000" algn="tl">
                    <a:srgbClr val="FFFFFF"/>
                  </a:outerShdw>
                </a:effectLst>
              </a:rPr>
              <a:t>Priority Queues -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25106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00336" y="1001357"/>
            <a:ext cx="10079663" cy="1990185"/>
          </a:xfrm>
          <a:prstGeom prst="rect">
            <a:avLst/>
          </a:prstGeom>
        </p:spPr>
        <p:txBody>
          <a:bodyPr vert="horz" wrap="square" lIns="0" tIns="102006" rIns="0" bIns="0" rtlCol="0">
            <a:spAutoFit/>
          </a:bodyPr>
          <a:lstStyle/>
          <a:p>
            <a:pPr marL="353850" marR="4611" lvl="0"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We explore two approaches:</a:t>
            </a:r>
          </a:p>
          <a:p>
            <a:pPr marL="982500" marR="4611" lvl="1" indent="-514350">
              <a:lnSpc>
                <a:spcPct val="150000"/>
              </a:lnSpc>
              <a:spcBef>
                <a:spcPts val="91"/>
              </a:spcBef>
              <a:buFont typeface="+mj-lt"/>
              <a:buAutoNum type="alphaUcPeriod"/>
              <a:tabLst>
                <a:tab pos="254160" algn="l"/>
              </a:tabLst>
            </a:pPr>
            <a:r>
              <a:rPr lang="en-US" sz="2800" dirty="0">
                <a:solidFill>
                  <a:srgbClr val="000000"/>
                </a:solidFill>
              </a:rPr>
              <a:t>Python list</a:t>
            </a:r>
          </a:p>
          <a:p>
            <a:pPr marL="982500" marR="4611" lvl="1" indent="-514350">
              <a:lnSpc>
                <a:spcPct val="150000"/>
              </a:lnSpc>
              <a:spcBef>
                <a:spcPts val="91"/>
              </a:spcBef>
              <a:buFont typeface="+mj-lt"/>
              <a:buAutoNum type="alphaUcPeriod"/>
              <a:tabLst>
                <a:tab pos="254160" algn="l"/>
              </a:tabLst>
            </a:pPr>
            <a:r>
              <a:rPr lang="en-US" sz="2800" dirty="0">
                <a:solidFill>
                  <a:srgbClr val="000000"/>
                </a:solidFill>
              </a:rPr>
              <a:t>Linked list </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Unbounded </a:t>
            </a:r>
            <a:r>
              <a:rPr lang="en-US" altLang="en-US" sz="4000" dirty="0">
                <a:effectLst>
                  <a:outerShdw blurRad="38100" dist="38100" dir="2700000" algn="tl">
                    <a:srgbClr val="FFFFFF"/>
                  </a:outerShdw>
                </a:effectLst>
              </a:rPr>
              <a:t>Priority Queues (1) -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56190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4914" y="689332"/>
            <a:ext cx="10079663" cy="5255823"/>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b="1" dirty="0">
                <a:solidFill>
                  <a:srgbClr val="000000"/>
                </a:solidFill>
              </a:rPr>
              <a:t>Python list </a:t>
            </a:r>
            <a:r>
              <a:rPr lang="en-US" sz="2800" dirty="0">
                <a:solidFill>
                  <a:srgbClr val="000000"/>
                </a:solidFill>
              </a:rPr>
              <a:t>to implement the unbounded Priority Queue ADT.</a:t>
            </a: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How do we associate a priority with each item?</a:t>
            </a: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How should the entries be organized?</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append new items to the end, or</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keep the items in sorted order based on priority.</a:t>
            </a:r>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dirty="0"/>
          </a:p>
          <a:p>
            <a:pPr marL="391729" indent="-293797">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Sample instance for the earlier priority queue.</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Unbounded </a:t>
            </a:r>
            <a:r>
              <a:rPr lang="en-US" altLang="en-US" sz="4000" dirty="0">
                <a:effectLst>
                  <a:outerShdw blurRad="38100" dist="38100" dir="2700000" algn="tl">
                    <a:srgbClr val="FFFFFF"/>
                  </a:outerShdw>
                </a:effectLst>
              </a:rPr>
              <a:t>Priority Queues (1A) - Python list </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8" name="Picture 3">
            <a:extLst>
              <a:ext uri="{FF2B5EF4-FFF2-40B4-BE49-F238E27FC236}">
                <a16:creationId xmlns:a16="http://schemas.microsoft.com/office/drawing/2014/main" id="{98C351FE-82C7-46EF-AB91-D058025536F2}"/>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1351" y="3429000"/>
            <a:ext cx="3846755" cy="28991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3">
            <a:extLst>
              <a:ext uri="{FF2B5EF4-FFF2-40B4-BE49-F238E27FC236}">
                <a16:creationId xmlns:a16="http://schemas.microsoft.com/office/drawing/2014/main" id="{18AE42DC-ED82-4381-AF5A-4085F2C60D30}"/>
              </a:ext>
            </a:extLst>
          </p:cNvPr>
          <p:cNvSpPr txBox="1">
            <a:spLocks noChangeArrowheads="1"/>
          </p:cNvSpPr>
          <p:nvPr/>
        </p:nvSpPr>
        <p:spPr bwMode="auto">
          <a:xfrm>
            <a:off x="2389254" y="2055671"/>
            <a:ext cx="5391926" cy="1261572"/>
          </a:xfrm>
          <a:prstGeom prst="rect">
            <a:avLst/>
          </a:prstGeom>
          <a:solidFill>
            <a:srgbClr val="F7FFAB"/>
          </a:solidFill>
          <a:ln>
            <a:noFill/>
          </a:ln>
          <a:effectLst/>
        </p:spPr>
        <p:txBody>
          <a:bodyPr wrap="none" lIns="0" tIns="13717"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1814" b="1" dirty="0">
                <a:solidFill>
                  <a:srgbClr val="000000"/>
                </a:solidFill>
                <a:latin typeface="Courier New" panose="02070309020205020404" pitchFamily="49" charset="0"/>
              </a:rPr>
              <a:t>class</a:t>
            </a:r>
            <a:r>
              <a:rPr lang="en-US" altLang="en-US" sz="1814" dirty="0">
                <a:solidFill>
                  <a:srgbClr val="000000"/>
                </a:solidFill>
                <a:latin typeface="Courier New" panose="02070309020205020404" pitchFamily="49" charset="0"/>
              </a:rPr>
              <a:t> </a:t>
            </a:r>
            <a:r>
              <a:rPr lang="en-US" altLang="en-US" sz="1814" dirty="0" err="1">
                <a:solidFill>
                  <a:srgbClr val="000000"/>
                </a:solidFill>
                <a:latin typeface="Courier New" panose="02070309020205020404" pitchFamily="49" charset="0"/>
              </a:rPr>
              <a:t>PriorityQEntry</a:t>
            </a:r>
            <a:r>
              <a:rPr lang="en-US" altLang="en-US" sz="1814" dirty="0">
                <a:solidFill>
                  <a:srgbClr val="000000"/>
                </a:solidFill>
                <a:latin typeface="Courier New" panose="02070309020205020404" pitchFamily="49" charset="0"/>
              </a:rPr>
              <a:t> :</a:t>
            </a:r>
          </a:p>
          <a:p>
            <a:pPr eaLnBrk="1">
              <a:lnSpc>
                <a:spcPct val="94000"/>
              </a:lnSpc>
            </a:pPr>
            <a:r>
              <a:rPr lang="en-US" altLang="en-US" sz="1814" dirty="0">
                <a:solidFill>
                  <a:srgbClr val="000000"/>
                </a:solidFill>
                <a:latin typeface="Courier New" panose="02070309020205020404" pitchFamily="49" charset="0"/>
              </a:rPr>
              <a:t>  </a:t>
            </a:r>
            <a:r>
              <a:rPr lang="en-US" altLang="en-US" sz="1814" b="1" dirty="0">
                <a:solidFill>
                  <a:srgbClr val="000000"/>
                </a:solidFill>
                <a:latin typeface="Courier New" panose="02070309020205020404" pitchFamily="49" charset="0"/>
              </a:rPr>
              <a:t>def</a:t>
            </a:r>
            <a:r>
              <a:rPr lang="en-US" altLang="en-US" sz="1814" dirty="0">
                <a:solidFill>
                  <a:srgbClr val="000000"/>
                </a:solidFill>
                <a:latin typeface="Courier New" panose="02070309020205020404" pitchFamily="49" charset="0"/>
              </a:rPr>
              <a:t> __</a:t>
            </a:r>
            <a:r>
              <a:rPr lang="en-US" altLang="en-US" sz="1814" dirty="0" err="1">
                <a:solidFill>
                  <a:srgbClr val="000000"/>
                </a:solidFill>
                <a:latin typeface="Courier New" panose="02070309020205020404" pitchFamily="49" charset="0"/>
              </a:rPr>
              <a:t>init</a:t>
            </a:r>
            <a:r>
              <a:rPr lang="en-US" altLang="en-US" sz="1814" dirty="0">
                <a:solidFill>
                  <a:srgbClr val="000000"/>
                </a:solidFill>
                <a:latin typeface="Courier New" panose="02070309020205020404" pitchFamily="49" charset="0"/>
              </a:rPr>
              <a:t>__( self, item, priority ):</a:t>
            </a:r>
          </a:p>
          <a:p>
            <a:pPr eaLnBrk="1">
              <a:lnSpc>
                <a:spcPct val="94000"/>
              </a:lnSpc>
            </a:pPr>
            <a:r>
              <a:rPr lang="en-US" altLang="en-US" sz="1814" dirty="0">
                <a:solidFill>
                  <a:srgbClr val="000000"/>
                </a:solidFill>
                <a:latin typeface="Courier New" panose="02070309020205020404" pitchFamily="49" charset="0"/>
              </a:rPr>
              <a:t>    </a:t>
            </a:r>
            <a:r>
              <a:rPr lang="en-US" altLang="en-US" sz="1814" dirty="0" err="1">
                <a:solidFill>
                  <a:srgbClr val="000000"/>
                </a:solidFill>
                <a:latin typeface="Courier New" panose="02070309020205020404" pitchFamily="49" charset="0"/>
              </a:rPr>
              <a:t>self.item</a:t>
            </a:r>
            <a:r>
              <a:rPr lang="en-US" altLang="en-US" sz="1814" dirty="0">
                <a:solidFill>
                  <a:srgbClr val="000000"/>
                </a:solidFill>
                <a:latin typeface="Courier New" panose="02070309020205020404" pitchFamily="49" charset="0"/>
              </a:rPr>
              <a:t> = item</a:t>
            </a:r>
          </a:p>
          <a:p>
            <a:pPr eaLnBrk="1">
              <a:lnSpc>
                <a:spcPct val="94000"/>
              </a:lnSpc>
            </a:pPr>
            <a:r>
              <a:rPr lang="en-US" altLang="en-US" sz="1814" dirty="0">
                <a:solidFill>
                  <a:srgbClr val="000000"/>
                </a:solidFill>
                <a:latin typeface="Courier New" panose="02070309020205020404" pitchFamily="49" charset="0"/>
              </a:rPr>
              <a:t>    </a:t>
            </a:r>
            <a:r>
              <a:rPr lang="en-US" altLang="en-US" sz="1814" dirty="0" err="1">
                <a:solidFill>
                  <a:srgbClr val="000000"/>
                </a:solidFill>
                <a:latin typeface="Courier New" panose="02070309020205020404" pitchFamily="49" charset="0"/>
              </a:rPr>
              <a:t>self.priority</a:t>
            </a:r>
            <a:r>
              <a:rPr lang="en-US" altLang="en-US" sz="1814" dirty="0">
                <a:solidFill>
                  <a:srgbClr val="000000"/>
                </a:solidFill>
                <a:latin typeface="Courier New" panose="02070309020205020404" pitchFamily="49" charset="0"/>
              </a:rPr>
              <a:t> = priority</a:t>
            </a:r>
          </a:p>
        </p:txBody>
      </p:sp>
    </p:spTree>
    <p:extLst>
      <p:ext uri="{BB962C8B-B14F-4D97-AF65-F5344CB8AC3E}">
        <p14:creationId xmlns:p14="http://schemas.microsoft.com/office/powerpoint/2010/main" val="273346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74380" y="493465"/>
            <a:ext cx="11317620" cy="5770836"/>
          </a:xfrm>
          <a:prstGeom prst="rect">
            <a:avLst/>
          </a:prstGeom>
        </p:spPr>
        <p:txBody>
          <a:bodyPr vert="horz" wrap="square" lIns="0" tIns="102006" rIns="0" bIns="0" rtlCol="0">
            <a:spAutoFit/>
          </a:bodyPr>
          <a:lstStyle/>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Queues are appropriate for many real-world situations. Example: </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line to buy a movie ticket</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Computer applications, e.g. a request to</a:t>
            </a:r>
          </a:p>
          <a:p>
            <a:pPr marL="468150" marR="4611" lvl="1">
              <a:lnSpc>
                <a:spcPct val="108300"/>
              </a:lnSpc>
              <a:spcBef>
                <a:spcPts val="91"/>
              </a:spcBef>
              <a:tabLst>
                <a:tab pos="254160" algn="l"/>
              </a:tabLst>
            </a:pPr>
            <a:r>
              <a:rPr lang="en-US" sz="2800" dirty="0">
                <a:solidFill>
                  <a:srgbClr val="000000"/>
                </a:solidFill>
              </a:rPr>
              <a:t>    print a document</a:t>
            </a:r>
          </a:p>
          <a:p>
            <a:pPr marL="811050" marR="4611" lvl="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altLang="en-US" sz="2800" i="1" dirty="0"/>
              <a:t>A restricted access container that stores a linear collection</a:t>
            </a: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a:t>
            </a:r>
            <a:r>
              <a:rPr lang="en-US" sz="2800" b="1" i="1" dirty="0">
                <a:solidFill>
                  <a:srgbClr val="000000"/>
                </a:solidFill>
              </a:rPr>
              <a:t>Queue</a:t>
            </a:r>
            <a:r>
              <a:rPr lang="en-US" sz="2800" dirty="0">
                <a:solidFill>
                  <a:srgbClr val="000000"/>
                </a:solidFill>
              </a:rPr>
              <a:t> is an </a:t>
            </a:r>
            <a:r>
              <a:rPr lang="en-US" sz="2800" b="1" dirty="0">
                <a:solidFill>
                  <a:srgbClr val="000000"/>
                </a:solidFill>
              </a:rPr>
              <a:t>ordered</a:t>
            </a:r>
            <a:r>
              <a:rPr lang="en-US" sz="2800" dirty="0">
                <a:solidFill>
                  <a:srgbClr val="000000"/>
                </a:solidFill>
              </a:rPr>
              <a:t> collection of items where :-  </a:t>
            </a:r>
          </a:p>
          <a:p>
            <a:pPr marL="811050" marR="4611" lvl="1" indent="-342900">
              <a:lnSpc>
                <a:spcPct val="108300"/>
              </a:lnSpc>
              <a:spcBef>
                <a:spcPts val="91"/>
              </a:spcBef>
              <a:buFont typeface="Arial" panose="020B0604020202020204" pitchFamily="34" charset="0"/>
              <a:buChar char="•"/>
              <a:tabLst>
                <a:tab pos="254160" algn="l"/>
              </a:tabLst>
            </a:pPr>
            <a:r>
              <a:rPr lang="en-US" sz="2800" i="1" dirty="0">
                <a:solidFill>
                  <a:srgbClr val="000000"/>
                </a:solidFill>
              </a:rPr>
              <a:t>Addition</a:t>
            </a:r>
            <a:r>
              <a:rPr lang="en-US" sz="2800" dirty="0">
                <a:solidFill>
                  <a:srgbClr val="000000"/>
                </a:solidFill>
              </a:rPr>
              <a:t> of new items happens at one end (the </a:t>
            </a:r>
            <a:r>
              <a:rPr lang="en-US" sz="2800" i="1" dirty="0">
                <a:solidFill>
                  <a:srgbClr val="000000"/>
                </a:solidFill>
              </a:rPr>
              <a:t>rear or back </a:t>
            </a:r>
            <a:r>
              <a:rPr lang="en-US" sz="2800" dirty="0">
                <a:solidFill>
                  <a:srgbClr val="000000"/>
                </a:solidFill>
              </a:rPr>
              <a:t>of the queue) </a:t>
            </a:r>
          </a:p>
          <a:p>
            <a:pPr marL="811050" marR="4611" lvl="1" indent="-342900">
              <a:lnSpc>
                <a:spcPct val="108300"/>
              </a:lnSpc>
              <a:spcBef>
                <a:spcPts val="91"/>
              </a:spcBef>
              <a:buFont typeface="Arial" panose="020B0604020202020204" pitchFamily="34" charset="0"/>
              <a:buChar char="•"/>
              <a:tabLst>
                <a:tab pos="254160" algn="l"/>
              </a:tabLst>
            </a:pPr>
            <a:r>
              <a:rPr lang="en-US" sz="2800" i="1" dirty="0">
                <a:solidFill>
                  <a:srgbClr val="000000"/>
                </a:solidFill>
              </a:rPr>
              <a:t>Removal</a:t>
            </a:r>
            <a:r>
              <a:rPr lang="en-US" sz="2800" dirty="0">
                <a:solidFill>
                  <a:srgbClr val="000000"/>
                </a:solidFill>
              </a:rPr>
              <a:t> of existing items always takes place at the other end (the </a:t>
            </a:r>
            <a:r>
              <a:rPr lang="en-US" sz="2800" i="1" dirty="0">
                <a:solidFill>
                  <a:srgbClr val="000000"/>
                </a:solidFill>
              </a:rPr>
              <a:t>front</a:t>
            </a:r>
            <a:r>
              <a:rPr lang="en-US" sz="2800" dirty="0">
                <a:solidFill>
                  <a:srgbClr val="000000"/>
                </a:solidFill>
              </a:rPr>
              <a:t> of the queue)</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First-in, first-out (FIFO) property </a:t>
            </a:r>
            <a:r>
              <a:rPr lang="en-US" sz="2800" dirty="0" err="1">
                <a:solidFill>
                  <a:srgbClr val="000000"/>
                </a:solidFill>
              </a:rPr>
              <a:t>i.e</a:t>
            </a:r>
            <a:r>
              <a:rPr lang="en-US" sz="2800" dirty="0">
                <a:solidFill>
                  <a:srgbClr val="000000"/>
                </a:solidFill>
              </a:rPr>
              <a:t> the first item inserted into a queue is the first item to leave</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What is a Queue?</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2" name="Picture 1">
            <a:extLst>
              <a:ext uri="{FF2B5EF4-FFF2-40B4-BE49-F238E27FC236}">
                <a16:creationId xmlns:a16="http://schemas.microsoft.com/office/drawing/2014/main" id="{0423254C-B494-4488-B9C5-3714BEC73592}"/>
              </a:ext>
            </a:extLst>
          </p:cNvPr>
          <p:cNvPicPr>
            <a:picLocks noChangeAspect="1"/>
          </p:cNvPicPr>
          <p:nvPr/>
        </p:nvPicPr>
        <p:blipFill>
          <a:blip r:embed="rId2"/>
          <a:stretch>
            <a:fillRect/>
          </a:stretch>
        </p:blipFill>
        <p:spPr>
          <a:xfrm>
            <a:off x="8204454" y="1107834"/>
            <a:ext cx="2939664" cy="1685003"/>
          </a:xfrm>
          <a:prstGeom prst="rect">
            <a:avLst/>
          </a:prstGeom>
        </p:spPr>
      </p:pic>
      <p:pic>
        <p:nvPicPr>
          <p:cNvPr id="11" name="Picture 3">
            <a:extLst>
              <a:ext uri="{FF2B5EF4-FFF2-40B4-BE49-F238E27FC236}">
                <a16:creationId xmlns:a16="http://schemas.microsoft.com/office/drawing/2014/main" id="{DCA2AEE3-39CD-4B57-BFC7-49B9092AA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845" y="5954245"/>
            <a:ext cx="3400293" cy="6201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5320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Unbounded </a:t>
            </a:r>
            <a:r>
              <a:rPr lang="en-US" altLang="en-US" sz="4000" dirty="0">
                <a:effectLst>
                  <a:outerShdw blurRad="38100" dist="38100" dir="2700000" algn="tl">
                    <a:srgbClr val="FFFFFF"/>
                  </a:outerShdw>
                </a:effectLst>
              </a:rPr>
              <a:t>Priority Queues  - Python list </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9" name="Text Box 3">
            <a:extLst>
              <a:ext uri="{FF2B5EF4-FFF2-40B4-BE49-F238E27FC236}">
                <a16:creationId xmlns:a16="http://schemas.microsoft.com/office/drawing/2014/main" id="{18AE42DC-ED82-4381-AF5A-4085F2C60D30}"/>
              </a:ext>
            </a:extLst>
          </p:cNvPr>
          <p:cNvSpPr txBox="1">
            <a:spLocks noChangeArrowheads="1"/>
          </p:cNvSpPr>
          <p:nvPr/>
        </p:nvSpPr>
        <p:spPr bwMode="auto">
          <a:xfrm>
            <a:off x="1756207" y="703392"/>
            <a:ext cx="8921171" cy="6040285"/>
          </a:xfrm>
          <a:prstGeom prst="rect">
            <a:avLst/>
          </a:prstGeom>
          <a:solidFill>
            <a:srgbClr val="F7FFAB"/>
          </a:solidFill>
          <a:ln>
            <a:noFill/>
          </a:ln>
          <a:effectLst/>
        </p:spPr>
        <p:txBody>
          <a:bodyPr wrap="none" lIns="0" tIns="13717"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9pPr>
          </a:lstStyle>
          <a:p>
            <a:pPr>
              <a:lnSpc>
                <a:spcPct val="94000"/>
              </a:lnSpc>
            </a:pPr>
            <a:r>
              <a:rPr lang="en-US" altLang="en-US" sz="1600" b="1" dirty="0">
                <a:solidFill>
                  <a:srgbClr val="000000"/>
                </a:solidFill>
                <a:latin typeface="Courier New" panose="02070309020205020404" pitchFamily="49" charset="0"/>
              </a:rPr>
              <a:t>class</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PriorityQueue</a:t>
            </a:r>
            <a:r>
              <a:rPr lang="en-US" altLang="en-US" sz="1600" dirty="0">
                <a:solidFill>
                  <a:srgbClr val="000000"/>
                </a:solidFill>
                <a:latin typeface="Courier New" panose="02070309020205020404" pitchFamily="49" charset="0"/>
              </a:rPr>
              <a:t>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def</a:t>
            </a:r>
            <a:r>
              <a:rPr lang="en-US" altLang="en-US" sz="1600" dirty="0">
                <a:solidFill>
                  <a:srgbClr val="000000"/>
                </a:solidFill>
                <a:latin typeface="Courier New" panose="02070309020205020404" pitchFamily="49" charset="0"/>
              </a:rPr>
              <a:t> __</a:t>
            </a:r>
            <a:r>
              <a:rPr lang="en-US" altLang="en-US" sz="1600" dirty="0" err="1">
                <a:solidFill>
                  <a:srgbClr val="000000"/>
                </a:solidFill>
                <a:latin typeface="Courier New" panose="02070309020205020404" pitchFamily="49" charset="0"/>
              </a:rPr>
              <a:t>init</a:t>
            </a:r>
            <a:r>
              <a:rPr lang="en-US" altLang="en-US" sz="1600" dirty="0">
                <a:solidFill>
                  <a:srgbClr val="000000"/>
                </a:solidFill>
                <a:latin typeface="Courier New" panose="02070309020205020404" pitchFamily="49" charset="0"/>
              </a:rPr>
              <a:t>__( self ):</a:t>
            </a:r>
          </a:p>
          <a:p>
            <a:pPr>
              <a:lnSpc>
                <a:spcPct val="94000"/>
              </a:lnSpc>
            </a:pPr>
            <a:r>
              <a:rPr lang="en-US" altLang="en-US" sz="1600" dirty="0">
                <a:solidFill>
                  <a:srgbClr val="000000"/>
                </a:solidFill>
                <a:latin typeface="Courier New" panose="02070309020205020404" pitchFamily="49" charset="0"/>
              </a:rPr>
              <a:t>    self._</a:t>
            </a:r>
            <a:r>
              <a:rPr lang="en-US" altLang="en-US" sz="1600" dirty="0" err="1">
                <a:solidFill>
                  <a:srgbClr val="000000"/>
                </a:solidFill>
                <a:latin typeface="Courier New" panose="02070309020205020404" pitchFamily="49" charset="0"/>
              </a:rPr>
              <a:t>qList</a:t>
            </a:r>
            <a:r>
              <a:rPr lang="en-US" altLang="en-US" sz="1600" dirty="0">
                <a:solidFill>
                  <a:srgbClr val="000000"/>
                </a:solidFill>
                <a:latin typeface="Courier New" panose="02070309020205020404" pitchFamily="49" charset="0"/>
              </a:rPr>
              <a:t> = list()</a:t>
            </a:r>
          </a:p>
          <a:p>
            <a:pPr>
              <a:lnSpc>
                <a:spcPct val="94000"/>
              </a:lnSpc>
            </a:pPr>
            <a:r>
              <a:rPr lang="en-US" altLang="en-US" sz="1600" dirty="0">
                <a:solidFill>
                  <a:srgbClr val="000000"/>
                </a:solidFill>
                <a:latin typeface="Courier New" panose="02070309020205020404" pitchFamily="49" charset="0"/>
              </a:rPr>
              <a:t>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def</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isEmpty</a:t>
            </a:r>
            <a:r>
              <a:rPr lang="en-US" altLang="en-US" sz="1600" dirty="0">
                <a:solidFill>
                  <a:srgbClr val="000000"/>
                </a:solidFill>
                <a:latin typeface="Courier New" panose="02070309020205020404" pitchFamily="49" charset="0"/>
              </a:rPr>
              <a:t>( self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return</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len</a:t>
            </a:r>
            <a:r>
              <a:rPr lang="en-US" altLang="en-US" sz="1600" dirty="0">
                <a:solidFill>
                  <a:srgbClr val="000000"/>
                </a:solidFill>
                <a:latin typeface="Courier New" panose="02070309020205020404" pitchFamily="49" charset="0"/>
              </a:rPr>
              <a:t>( self ) == 0</a:t>
            </a:r>
          </a:p>
          <a:p>
            <a:pPr>
              <a:lnSpc>
                <a:spcPct val="94000"/>
              </a:lnSpc>
            </a:pPr>
            <a:r>
              <a:rPr lang="en-US" altLang="en-US" sz="1600" dirty="0">
                <a:solidFill>
                  <a:srgbClr val="000000"/>
                </a:solidFill>
                <a:latin typeface="Courier New" panose="02070309020205020404" pitchFamily="49" charset="0"/>
              </a:rPr>
              <a:t>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def</a:t>
            </a:r>
            <a:r>
              <a:rPr lang="en-US" altLang="en-US" sz="1600" dirty="0">
                <a:solidFill>
                  <a:srgbClr val="000000"/>
                </a:solidFill>
                <a:latin typeface="Courier New" panose="02070309020205020404" pitchFamily="49" charset="0"/>
              </a:rPr>
              <a:t> __</a:t>
            </a:r>
            <a:r>
              <a:rPr lang="en-US" altLang="en-US" sz="1600" dirty="0" err="1">
                <a:solidFill>
                  <a:srgbClr val="000000"/>
                </a:solidFill>
                <a:latin typeface="Courier New" panose="02070309020205020404" pitchFamily="49" charset="0"/>
              </a:rPr>
              <a:t>len</a:t>
            </a:r>
            <a:r>
              <a:rPr lang="en-US" altLang="en-US" sz="1600" dirty="0">
                <a:solidFill>
                  <a:srgbClr val="000000"/>
                </a:solidFill>
                <a:latin typeface="Courier New" panose="02070309020205020404" pitchFamily="49" charset="0"/>
              </a:rPr>
              <a:t>__( self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return</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len</a:t>
            </a:r>
            <a:r>
              <a:rPr lang="en-US" altLang="en-US" sz="1600" dirty="0">
                <a:solidFill>
                  <a:srgbClr val="000000"/>
                </a:solidFill>
                <a:latin typeface="Courier New" panose="02070309020205020404" pitchFamily="49" charset="0"/>
              </a:rPr>
              <a:t>( self._</a:t>
            </a:r>
            <a:r>
              <a:rPr lang="en-US" altLang="en-US" sz="1600" dirty="0" err="1">
                <a:solidFill>
                  <a:srgbClr val="000000"/>
                </a:solidFill>
                <a:latin typeface="Courier New" panose="02070309020205020404" pitchFamily="49" charset="0"/>
              </a:rPr>
              <a:t>qList</a:t>
            </a:r>
            <a:r>
              <a:rPr lang="en-US" altLang="en-US" sz="1600" dirty="0">
                <a:solidFill>
                  <a:srgbClr val="000000"/>
                </a:solidFill>
                <a:latin typeface="Courier New" panose="02070309020205020404" pitchFamily="49" charset="0"/>
              </a:rPr>
              <a:t> )</a:t>
            </a:r>
          </a:p>
          <a:p>
            <a:pPr>
              <a:lnSpc>
                <a:spcPct val="94000"/>
              </a:lnSpc>
            </a:pPr>
            <a:r>
              <a:rPr lang="en-US" altLang="en-US" sz="1600" b="1" dirty="0">
                <a:solidFill>
                  <a:srgbClr val="000000"/>
                </a:solidFill>
                <a:latin typeface="Courier New" panose="02070309020205020404" pitchFamily="49" charset="0"/>
              </a:rPr>
              <a:t>def</a:t>
            </a:r>
            <a:r>
              <a:rPr lang="en-US" altLang="en-US" sz="1600" dirty="0">
                <a:solidFill>
                  <a:srgbClr val="000000"/>
                </a:solidFill>
                <a:latin typeface="Courier New" panose="02070309020205020404" pitchFamily="49" charset="0"/>
              </a:rPr>
              <a:t> enqueue( self, item, priority ):</a:t>
            </a:r>
          </a:p>
          <a:p>
            <a:pPr>
              <a:lnSpc>
                <a:spcPct val="94000"/>
              </a:lnSpc>
            </a:pPr>
            <a:r>
              <a:rPr lang="en-US" altLang="en-US" sz="1600" dirty="0">
                <a:solidFill>
                  <a:srgbClr val="000000"/>
                </a:solidFill>
                <a:latin typeface="Courier New" panose="02070309020205020404" pitchFamily="49" charset="0"/>
              </a:rPr>
              <a:t>    entry = _</a:t>
            </a:r>
            <a:r>
              <a:rPr lang="en-US" altLang="en-US" sz="1600" dirty="0" err="1">
                <a:solidFill>
                  <a:srgbClr val="000000"/>
                </a:solidFill>
                <a:latin typeface="Courier New" panose="02070309020205020404" pitchFamily="49" charset="0"/>
              </a:rPr>
              <a:t>PriorityQEntry</a:t>
            </a:r>
            <a:r>
              <a:rPr lang="en-US" altLang="en-US" sz="1600" dirty="0">
                <a:solidFill>
                  <a:srgbClr val="000000"/>
                </a:solidFill>
                <a:latin typeface="Courier New" panose="02070309020205020404" pitchFamily="49" charset="0"/>
              </a:rPr>
              <a:t>( item, priority ) </a:t>
            </a:r>
          </a:p>
          <a:p>
            <a:pPr>
              <a:lnSpc>
                <a:spcPct val="94000"/>
              </a:lnSpc>
            </a:pPr>
            <a:r>
              <a:rPr lang="en-US" altLang="en-US" sz="1600" dirty="0">
                <a:solidFill>
                  <a:srgbClr val="000000"/>
                </a:solidFill>
                <a:latin typeface="Courier New" panose="02070309020205020404" pitchFamily="49" charset="0"/>
              </a:rPr>
              <a:t>    self._</a:t>
            </a:r>
            <a:r>
              <a:rPr lang="en-US" altLang="en-US" sz="1600" dirty="0" err="1">
                <a:solidFill>
                  <a:srgbClr val="000000"/>
                </a:solidFill>
                <a:latin typeface="Courier New" panose="02070309020205020404" pitchFamily="49" charset="0"/>
              </a:rPr>
              <a:t>qList.append</a:t>
            </a:r>
            <a:r>
              <a:rPr lang="en-US" altLang="en-US" sz="1600" dirty="0">
                <a:solidFill>
                  <a:srgbClr val="000000"/>
                </a:solidFill>
                <a:latin typeface="Courier New" panose="02070309020205020404" pitchFamily="49" charset="0"/>
              </a:rPr>
              <a:t>( entry )</a:t>
            </a:r>
          </a:p>
          <a:p>
            <a:pPr>
              <a:lnSpc>
                <a:spcPct val="94000"/>
              </a:lnSpc>
            </a:pPr>
            <a:r>
              <a:rPr lang="en-US" altLang="en-US" sz="1600" dirty="0">
                <a:solidFill>
                  <a:srgbClr val="000000"/>
                </a:solidFill>
                <a:latin typeface="Courier New" panose="02070309020205020404" pitchFamily="49" charset="0"/>
              </a:rPr>
              <a:t>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def</a:t>
            </a:r>
            <a:r>
              <a:rPr lang="en-US" altLang="en-US" sz="1600" dirty="0">
                <a:solidFill>
                  <a:srgbClr val="000000"/>
                </a:solidFill>
                <a:latin typeface="Courier New" panose="02070309020205020404" pitchFamily="49" charset="0"/>
              </a:rPr>
              <a:t> dequeue( self )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assert not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self.isEmpty</a:t>
            </a:r>
            <a:r>
              <a:rPr lang="en-US" altLang="en-US" sz="1600" dirty="0">
                <a:solidFill>
                  <a:srgbClr val="000000"/>
                </a:solidFill>
                <a:latin typeface="Courier New" panose="02070309020205020404" pitchFamily="49" charset="0"/>
              </a:rPr>
              <a:t>(), "Cannot dequeue from an empty queue."</a:t>
            </a:r>
          </a:p>
          <a:p>
            <a:pPr>
              <a:lnSpc>
                <a:spcPct val="94000"/>
              </a:lnSpc>
            </a:pPr>
            <a:r>
              <a:rPr lang="en-US" altLang="en-US" sz="1600" dirty="0">
                <a:solidFill>
                  <a:srgbClr val="000000"/>
                </a:solidFill>
                <a:latin typeface="Courier New" panose="02070309020205020404" pitchFamily="49" charset="0"/>
              </a:rPr>
              <a:t>    </a:t>
            </a:r>
          </a:p>
          <a:p>
            <a:pPr>
              <a:lnSpc>
                <a:spcPct val="94000"/>
              </a:lnSpc>
            </a:pPr>
            <a:r>
              <a:rPr lang="en-US" altLang="en-US" sz="1600" i="1" dirty="0">
                <a:solidFill>
                  <a:srgbClr val="003B7C"/>
                </a:solidFill>
                <a:latin typeface="Courier New" panose="02070309020205020404" pitchFamily="49" charset="0"/>
              </a:rPr>
              <a:t>     # Find the entry with the highest priority.</a:t>
            </a:r>
          </a:p>
          <a:p>
            <a:pPr>
              <a:lnSpc>
                <a:spcPct val="94000"/>
              </a:lnSpc>
            </a:pPr>
            <a:r>
              <a:rPr lang="en-US" altLang="en-US" sz="1600" dirty="0">
                <a:solidFill>
                  <a:srgbClr val="000000"/>
                </a:solidFill>
                <a:latin typeface="Courier New" panose="02070309020205020404" pitchFamily="49" charset="0"/>
              </a:rPr>
              <a:t>    highest = self._</a:t>
            </a:r>
            <a:r>
              <a:rPr lang="en-US" altLang="en-US" sz="1600" dirty="0" err="1">
                <a:solidFill>
                  <a:srgbClr val="000000"/>
                </a:solidFill>
                <a:latin typeface="Courier New" panose="02070309020205020404" pitchFamily="49" charset="0"/>
              </a:rPr>
              <a:t>qList</a:t>
            </a:r>
            <a:r>
              <a:rPr lang="en-US" altLang="en-US" sz="1600" dirty="0">
                <a:solidFill>
                  <a:srgbClr val="000000"/>
                </a:solidFill>
                <a:latin typeface="Courier New" panose="02070309020205020404" pitchFamily="49" charset="0"/>
              </a:rPr>
              <a:t>[i].priority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for</a:t>
            </a:r>
            <a:r>
              <a:rPr lang="en-US" altLang="en-US" sz="1600" dirty="0">
                <a:solidFill>
                  <a:srgbClr val="000000"/>
                </a:solidFill>
                <a:latin typeface="Courier New" panose="02070309020205020404" pitchFamily="49" charset="0"/>
              </a:rPr>
              <a:t> i </a:t>
            </a:r>
            <a:r>
              <a:rPr lang="en-US" altLang="en-US" sz="1600" b="1" dirty="0">
                <a:solidFill>
                  <a:srgbClr val="000000"/>
                </a:solidFill>
                <a:latin typeface="Courier New" panose="02070309020205020404" pitchFamily="49" charset="0"/>
              </a:rPr>
              <a:t>in</a:t>
            </a:r>
            <a:r>
              <a:rPr lang="en-US" altLang="en-US" sz="1600" dirty="0">
                <a:solidFill>
                  <a:srgbClr val="000000"/>
                </a:solidFill>
                <a:latin typeface="Courier New" panose="02070309020205020404" pitchFamily="49" charset="0"/>
              </a:rPr>
              <a:t> range( </a:t>
            </a:r>
            <a:r>
              <a:rPr lang="en-US" altLang="en-US" sz="1600" dirty="0" err="1">
                <a:solidFill>
                  <a:srgbClr val="000000"/>
                </a:solidFill>
                <a:latin typeface="Courier New" panose="02070309020205020404" pitchFamily="49" charset="0"/>
              </a:rPr>
              <a:t>self.len</a:t>
            </a:r>
            <a:r>
              <a:rPr lang="en-US" altLang="en-US" sz="1600" dirty="0">
                <a:solidFill>
                  <a:srgbClr val="000000"/>
                </a:solidFill>
                <a:latin typeface="Courier New" panose="02070309020205020404" pitchFamily="49" charset="0"/>
              </a:rPr>
              <a:t>() )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if</a:t>
            </a:r>
            <a:r>
              <a:rPr lang="en-US" altLang="en-US" sz="1600" dirty="0">
                <a:solidFill>
                  <a:srgbClr val="000000"/>
                </a:solidFill>
                <a:latin typeface="Courier New" panose="02070309020205020404" pitchFamily="49" charset="0"/>
              </a:rPr>
              <a:t> self._</a:t>
            </a:r>
            <a:r>
              <a:rPr lang="en-US" altLang="en-US" sz="1600" dirty="0" err="1">
                <a:solidFill>
                  <a:srgbClr val="000000"/>
                </a:solidFill>
                <a:latin typeface="Courier New" panose="02070309020205020404" pitchFamily="49" charset="0"/>
              </a:rPr>
              <a:t>qList</a:t>
            </a:r>
            <a:r>
              <a:rPr lang="en-US" altLang="en-US" sz="1600" dirty="0">
                <a:solidFill>
                  <a:srgbClr val="000000"/>
                </a:solidFill>
                <a:latin typeface="Courier New" panose="02070309020205020404" pitchFamily="49" charset="0"/>
              </a:rPr>
              <a:t>[i].priority &lt; highest :</a:t>
            </a:r>
          </a:p>
          <a:p>
            <a:pPr>
              <a:lnSpc>
                <a:spcPct val="94000"/>
              </a:lnSpc>
            </a:pPr>
            <a:r>
              <a:rPr lang="en-US" altLang="en-US" sz="1600" dirty="0">
                <a:solidFill>
                  <a:srgbClr val="000000"/>
                </a:solidFill>
                <a:latin typeface="Courier New" panose="02070309020205020404" pitchFamily="49" charset="0"/>
              </a:rPr>
              <a:t>        highest = self._</a:t>
            </a:r>
            <a:r>
              <a:rPr lang="en-US" altLang="en-US" sz="1600" dirty="0" err="1">
                <a:solidFill>
                  <a:srgbClr val="000000"/>
                </a:solidFill>
                <a:latin typeface="Courier New" panose="02070309020205020404" pitchFamily="49" charset="0"/>
              </a:rPr>
              <a:t>qList</a:t>
            </a:r>
            <a:r>
              <a:rPr lang="en-US" altLang="en-US" sz="1600" dirty="0">
                <a:solidFill>
                  <a:srgbClr val="000000"/>
                </a:solidFill>
                <a:latin typeface="Courier New" panose="02070309020205020404" pitchFamily="49" charset="0"/>
              </a:rPr>
              <a:t>[i].priority</a:t>
            </a:r>
          </a:p>
          <a:p>
            <a:pPr>
              <a:lnSpc>
                <a:spcPct val="94000"/>
              </a:lnSpc>
            </a:pPr>
            <a:r>
              <a:rPr lang="en-US" altLang="en-US" sz="1600" dirty="0">
                <a:solidFill>
                  <a:srgbClr val="000000"/>
                </a:solidFill>
                <a:latin typeface="Courier New" panose="02070309020205020404" pitchFamily="49" charset="0"/>
              </a:rPr>
              <a:t>        </a:t>
            </a:r>
          </a:p>
          <a:p>
            <a:pPr>
              <a:lnSpc>
                <a:spcPct val="94000"/>
              </a:lnSpc>
            </a:pPr>
            <a:r>
              <a:rPr lang="en-US" altLang="en-US" sz="1600" i="1" dirty="0">
                <a:solidFill>
                  <a:srgbClr val="003B7C"/>
                </a:solidFill>
                <a:latin typeface="Courier New" panose="02070309020205020404" pitchFamily="49" charset="0"/>
              </a:rPr>
              <a:t>     # Remove the entry with the highest priority and return the item.</a:t>
            </a:r>
          </a:p>
          <a:p>
            <a:pPr>
              <a:lnSpc>
                <a:spcPct val="94000"/>
              </a:lnSpc>
            </a:pPr>
            <a:r>
              <a:rPr lang="en-US" altLang="en-US" sz="1600" dirty="0">
                <a:solidFill>
                  <a:srgbClr val="000000"/>
                </a:solidFill>
                <a:latin typeface="Courier New" panose="02070309020205020404" pitchFamily="49" charset="0"/>
              </a:rPr>
              <a:t>    entry = self._</a:t>
            </a:r>
            <a:r>
              <a:rPr lang="en-US" altLang="en-US" sz="1600" dirty="0" err="1">
                <a:solidFill>
                  <a:srgbClr val="000000"/>
                </a:solidFill>
                <a:latin typeface="Courier New" panose="02070309020205020404" pitchFamily="49" charset="0"/>
              </a:rPr>
              <a:t>qList.pop</a:t>
            </a:r>
            <a:r>
              <a:rPr lang="en-US" altLang="en-US" sz="1600" dirty="0">
                <a:solidFill>
                  <a:srgbClr val="000000"/>
                </a:solidFill>
                <a:latin typeface="Courier New" panose="02070309020205020404" pitchFamily="49" charset="0"/>
              </a:rPr>
              <a:t>( highest )</a:t>
            </a:r>
          </a:p>
          <a:p>
            <a:pPr>
              <a:lnSpc>
                <a:spcPct val="94000"/>
              </a:lnSpc>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return</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entry.item</a:t>
            </a:r>
            <a:endParaRPr lang="en-US" altLang="en-US" sz="1600" dirty="0">
              <a:solidFill>
                <a:srgbClr val="000000"/>
              </a:solidFill>
              <a:latin typeface="Courier New" panose="02070309020205020404" pitchFamily="49" charset="0"/>
            </a:endParaRPr>
          </a:p>
          <a:p>
            <a:pPr>
              <a:lnSpc>
                <a:spcPct val="94000"/>
              </a:lnSpc>
            </a:pPr>
            <a:endParaRPr lang="en-US" altLang="en-US"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75999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4914" y="689332"/>
            <a:ext cx="10079663" cy="1492613"/>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We can use a singly linked list:</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Head and tail references.</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Append new entries to the end.</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Unbounded </a:t>
            </a:r>
            <a:r>
              <a:rPr lang="en-US" altLang="en-US" sz="4000" dirty="0">
                <a:effectLst>
                  <a:outerShdw blurRad="38100" dist="38100" dir="2700000" algn="tl">
                    <a:srgbClr val="FFFFFF"/>
                  </a:outerShdw>
                </a:effectLst>
              </a:rPr>
              <a:t>Priority Queues (1B) - </a:t>
            </a:r>
            <a:r>
              <a:rPr lang="en-US" altLang="en-US" sz="4000" dirty="0"/>
              <a:t>Linked List</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10" name="Picture 3">
            <a:extLst>
              <a:ext uri="{FF2B5EF4-FFF2-40B4-BE49-F238E27FC236}">
                <a16:creationId xmlns:a16="http://schemas.microsoft.com/office/drawing/2014/main" id="{31D87419-1ED8-41AA-B109-BC5F46D66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5420" y="2465539"/>
            <a:ext cx="7370694" cy="19269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84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4914" y="689332"/>
            <a:ext cx="10079663" cy="1957997"/>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We can use the Python list or linked list to implement the bounded Priority Queue.</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Both require linear time to dequeue an item.</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We can improve this time using an array of queues. </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Bounded </a:t>
            </a:r>
            <a:r>
              <a:rPr lang="en-US" altLang="en-US" sz="4000" dirty="0">
                <a:effectLst>
                  <a:outerShdw blurRad="38100" dist="38100" dir="2700000" algn="tl">
                    <a:srgbClr val="FFFFFF"/>
                  </a:outerShdw>
                </a:effectLst>
              </a:rPr>
              <a:t>Priority Queues (2)</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6" name="Picture 3">
            <a:extLst>
              <a:ext uri="{FF2B5EF4-FFF2-40B4-BE49-F238E27FC236}">
                <a16:creationId xmlns:a16="http://schemas.microsoft.com/office/drawing/2014/main" id="{EBB3F85D-89D3-4D8C-8EEA-0678CF5CEE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7434" y="2886131"/>
            <a:ext cx="5543395" cy="3597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8054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24AA2C20-3598-4AA1-8C7E-FEE497373140}"/>
              </a:ext>
            </a:extLst>
          </p:cNvPr>
          <p:cNvSpPr/>
          <p:nvPr/>
        </p:nvSpPr>
        <p:spPr>
          <a:xfrm>
            <a:off x="804064" y="772552"/>
            <a:ext cx="5849103" cy="6085448"/>
          </a:xfrm>
          <a:prstGeom prst="rect">
            <a:avLst/>
          </a:prstGeom>
          <a:solidFill>
            <a:srgbClr val="F7FFAB"/>
          </a:solidFill>
        </p:spPr>
        <p:txBody>
          <a:bodyPr wrap="square">
            <a:spAutoFit/>
          </a:bodyPr>
          <a:lstStyle/>
          <a:p>
            <a:pPr>
              <a:lnSpc>
                <a:spcPct val="94000"/>
              </a:lnSpc>
            </a:pPr>
            <a:r>
              <a:rPr lang="en-US" altLang="en-US" b="1" dirty="0">
                <a:solidFill>
                  <a:srgbClr val="000000"/>
                </a:solidFill>
                <a:latin typeface="Courier New" panose="02070309020205020404" pitchFamily="49" charset="0"/>
              </a:rPr>
              <a:t>from</a:t>
            </a:r>
            <a:r>
              <a:rPr lang="en-US" altLang="en-US" dirty="0">
                <a:solidFill>
                  <a:srgbClr val="000000"/>
                </a:solidFill>
                <a:latin typeface="Courier New" panose="02070309020205020404" pitchFamily="49" charset="0"/>
              </a:rPr>
              <a:t> array </a:t>
            </a:r>
            <a:r>
              <a:rPr lang="en-US" altLang="en-US" b="1" dirty="0">
                <a:solidFill>
                  <a:srgbClr val="000000"/>
                </a:solidFill>
                <a:latin typeface="Courier New" panose="02070309020205020404" pitchFamily="49" charset="0"/>
              </a:rPr>
              <a:t>import</a:t>
            </a:r>
            <a:r>
              <a:rPr lang="en-US" altLang="en-US" dirty="0">
                <a:solidFill>
                  <a:srgbClr val="000000"/>
                </a:solidFill>
                <a:latin typeface="Courier New" panose="02070309020205020404" pitchFamily="49" charset="0"/>
              </a:rPr>
              <a:t> Array</a:t>
            </a:r>
          </a:p>
          <a:p>
            <a:pPr>
              <a:lnSpc>
                <a:spcPct val="94000"/>
              </a:lnSpc>
            </a:pPr>
            <a:r>
              <a:rPr lang="en-US" altLang="en-US" b="1" dirty="0">
                <a:solidFill>
                  <a:srgbClr val="000000"/>
                </a:solidFill>
                <a:latin typeface="Courier New" panose="02070309020205020404" pitchFamily="49" charset="0"/>
              </a:rPr>
              <a:t>from</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llistqueue</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import</a:t>
            </a:r>
            <a:r>
              <a:rPr lang="en-US" altLang="en-US" dirty="0">
                <a:solidFill>
                  <a:srgbClr val="000000"/>
                </a:solidFill>
                <a:latin typeface="Courier New" panose="02070309020205020404" pitchFamily="49" charset="0"/>
              </a:rPr>
              <a:t> Queue</a:t>
            </a:r>
          </a:p>
          <a:p>
            <a:pPr>
              <a:lnSpc>
                <a:spcPct val="94000"/>
              </a:lnSpc>
            </a:pPr>
            <a:endParaRPr lang="en-US" altLang="en-US" dirty="0">
              <a:solidFill>
                <a:srgbClr val="000000"/>
              </a:solidFill>
              <a:latin typeface="Courier New" panose="02070309020205020404" pitchFamily="49" charset="0"/>
            </a:endParaRPr>
          </a:p>
          <a:p>
            <a:pPr>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BPriorityQueue</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a:t>
            </a:r>
            <a:r>
              <a:rPr lang="en-US" altLang="en-US" dirty="0" err="1">
                <a:solidFill>
                  <a:srgbClr val="000000"/>
                </a:solidFill>
                <a:latin typeface="Courier New" panose="02070309020205020404" pitchFamily="49" charset="0"/>
              </a:rPr>
              <a:t>numLevels</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qSize</a:t>
            </a:r>
            <a:r>
              <a:rPr lang="en-US" altLang="en-US" dirty="0">
                <a:solidFill>
                  <a:srgbClr val="000000"/>
                </a:solidFill>
                <a:latin typeface="Courier New" panose="02070309020205020404" pitchFamily="49" charset="0"/>
              </a:rPr>
              <a:t> = 0</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 = Array( </a:t>
            </a:r>
            <a:r>
              <a:rPr lang="en-US" altLang="en-US" dirty="0" err="1">
                <a:solidFill>
                  <a:srgbClr val="000000"/>
                </a:solidFill>
                <a:latin typeface="Courier New" panose="02070309020205020404" pitchFamily="49" charset="0"/>
              </a:rPr>
              <a:t>numLevels</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for</a:t>
            </a:r>
            <a:r>
              <a:rPr lang="en-US" altLang="en-US" dirty="0">
                <a:solidFill>
                  <a:srgbClr val="000000"/>
                </a:solidFill>
                <a:latin typeface="Courier New" panose="02070309020205020404" pitchFamily="49" charset="0"/>
              </a:rPr>
              <a:t> i </a:t>
            </a:r>
            <a:r>
              <a:rPr lang="en-US" altLang="en-US" b="1" dirty="0">
                <a:solidFill>
                  <a:srgbClr val="000000"/>
                </a:solidFill>
                <a:latin typeface="Courier New" panose="02070309020205020404" pitchFamily="49" charset="0"/>
              </a:rPr>
              <a:t>in</a:t>
            </a:r>
            <a:r>
              <a:rPr lang="en-US" altLang="en-US" dirty="0">
                <a:solidFill>
                  <a:srgbClr val="000000"/>
                </a:solidFill>
                <a:latin typeface="Courier New" panose="02070309020205020404" pitchFamily="49" charset="0"/>
              </a:rPr>
              <a:t> range( </a:t>
            </a:r>
            <a:r>
              <a:rPr lang="en-US" altLang="en-US" dirty="0" err="1">
                <a:solidFill>
                  <a:srgbClr val="000000"/>
                </a:solidFill>
                <a:latin typeface="Courier New" panose="02070309020205020404" pitchFamily="49" charset="0"/>
              </a:rPr>
              <a:t>numLevels</a:t>
            </a:r>
            <a:r>
              <a:rPr lang="en-US" altLang="en-US" dirty="0">
                <a:solidFill>
                  <a:srgbClr val="000000"/>
                </a:solidFill>
                <a:latin typeface="Courier New" panose="02070309020205020404" pitchFamily="49" charset="0"/>
              </a:rPr>
              <a:t> ) :</a:t>
            </a:r>
          </a:p>
          <a:p>
            <a:pPr>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[i] = Queue()</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isEmpty</a:t>
            </a:r>
            <a:r>
              <a:rPr lang="en-US" altLang="en-US" dirty="0">
                <a:solidFill>
                  <a:srgbClr val="000000"/>
                </a:solidFill>
                <a:latin typeface="Courier New" panose="02070309020205020404" pitchFamily="49" charset="0"/>
              </a:rPr>
              <a:t>( self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 self ) == 0</a:t>
            </a:r>
          </a:p>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__( self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qSize</a:t>
            </a:r>
            <a:r>
              <a:rPr lang="en-US" altLang="en-US" dirty="0">
                <a:solidFill>
                  <a:srgbClr val="000000"/>
                </a:solidFill>
                <a:latin typeface="Courier New" panose="02070309020205020404" pitchFamily="49" charset="0"/>
              </a:rPr>
              <a:t> )</a:t>
            </a:r>
          </a:p>
          <a:p>
            <a:pPr>
              <a:lnSpc>
                <a:spcPct val="94000"/>
              </a:lnSpc>
            </a:pPr>
            <a:endParaRPr lang="en-US" altLang="en-US" dirty="0">
              <a:solidFill>
                <a:srgbClr val="000000"/>
              </a:solidFill>
              <a:latin typeface="Courier New" panose="02070309020205020404" pitchFamily="49" charset="0"/>
            </a:endParaRPr>
          </a:p>
          <a:p>
            <a:pPr lvl="1">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enqueue( self, item, priority ):</a:t>
            </a:r>
          </a:p>
          <a:p>
            <a:pPr lvl="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priority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priority &lt;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 \</a:t>
            </a:r>
          </a:p>
          <a:p>
            <a:pPr lvl="1">
              <a:lnSpc>
                <a:spcPct val="94000"/>
              </a:lnSpc>
            </a:pPr>
            <a:r>
              <a:rPr lang="en-US" altLang="en-US" dirty="0">
                <a:solidFill>
                  <a:srgbClr val="000000"/>
                </a:solidFill>
                <a:latin typeface="Courier New" panose="02070309020205020404" pitchFamily="49" charset="0"/>
              </a:rPr>
              <a:t>           "Invalid priority level."</a:t>
            </a:r>
          </a:p>
          <a:p>
            <a:pPr lvl="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[priority].enqueue( item )    </a:t>
            </a:r>
          </a:p>
          <a:p>
            <a:pPr>
              <a:lnSpc>
                <a:spcPct val="94000"/>
              </a:lnSpc>
            </a:pPr>
            <a:endParaRPr lang="en-US" altLang="en-US" dirty="0">
              <a:solidFill>
                <a:srgbClr val="000000"/>
              </a:solidFill>
              <a:latin typeface="Courier New" panose="02070309020205020404" pitchFamily="49" charset="0"/>
            </a:endParaRPr>
          </a:p>
        </p:txBody>
      </p:sp>
      <p:sp>
        <p:nvSpPr>
          <p:cNvPr id="3" name="Rectangle 2">
            <a:extLst>
              <a:ext uri="{FF2B5EF4-FFF2-40B4-BE49-F238E27FC236}">
                <a16:creationId xmlns:a16="http://schemas.microsoft.com/office/drawing/2014/main" id="{52549B2A-60CD-46AB-A6F6-FB49B2705B5B}"/>
              </a:ext>
            </a:extLst>
          </p:cNvPr>
          <p:cNvSpPr/>
          <p:nvPr/>
        </p:nvSpPr>
        <p:spPr>
          <a:xfrm>
            <a:off x="6795546" y="1998311"/>
            <a:ext cx="5341034" cy="4783489"/>
          </a:xfrm>
          <a:prstGeom prst="rect">
            <a:avLst/>
          </a:prstGeom>
          <a:solidFill>
            <a:srgbClr val="F7FFAB"/>
          </a:solidFill>
        </p:spPr>
        <p:txBody>
          <a:bodyPr wrap="square">
            <a:spAutoFit/>
          </a:bodyPr>
          <a:lstStyle/>
          <a:p>
            <a:pPr>
              <a:lnSpc>
                <a:spcPct val="94000"/>
              </a:lnSpc>
            </a:pP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dequeue( self ) :</a:t>
            </a:r>
          </a:p>
          <a:p>
            <a:pPr>
              <a:lnSpc>
                <a:spcPct val="94000"/>
              </a:lnSpc>
            </a:pPr>
            <a:r>
              <a:rPr lang="en-US" altLang="en-US" i="1" dirty="0">
                <a:solidFill>
                  <a:srgbClr val="003B7C"/>
                </a:solidFill>
                <a:latin typeface="Courier New" panose="02070309020205020404" pitchFamily="49" charset="0"/>
              </a:rPr>
              <a:t>     # Make sure the queue is not empty.</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 not</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self.isEmpty</a:t>
            </a:r>
            <a:r>
              <a:rPr lang="en-US" altLang="en-US" dirty="0">
                <a:solidFill>
                  <a:srgbClr val="000000"/>
                </a:solidFill>
                <a:latin typeface="Courier New" panose="02070309020205020404" pitchFamily="49" charset="0"/>
              </a:rPr>
              <a:t>(), "Cannot dequeue from an empty queue."    </a:t>
            </a:r>
          </a:p>
          <a:p>
            <a:pPr>
              <a:lnSpc>
                <a:spcPct val="94000"/>
              </a:lnSpc>
            </a:pPr>
            <a:endParaRPr lang="en-US" altLang="en-US" dirty="0">
              <a:solidFill>
                <a:srgbClr val="000000"/>
              </a:solidFill>
              <a:latin typeface="Courier New" panose="02070309020205020404" pitchFamily="49" charset="0"/>
            </a:endParaRPr>
          </a:p>
          <a:p>
            <a:pPr>
              <a:lnSpc>
                <a:spcPct val="94000"/>
              </a:lnSpc>
            </a:pPr>
            <a:r>
              <a:rPr lang="en-US" altLang="en-US" i="1" dirty="0">
                <a:solidFill>
                  <a:srgbClr val="003B7C"/>
                </a:solidFill>
                <a:latin typeface="Courier New" panose="02070309020205020404" pitchFamily="49" charset="0"/>
              </a:rPr>
              <a:t>     # Find the first non-empty queue.    </a:t>
            </a:r>
          </a:p>
          <a:p>
            <a:pPr>
              <a:lnSpc>
                <a:spcPct val="94000"/>
              </a:lnSpc>
            </a:pPr>
            <a:r>
              <a:rPr lang="en-US" altLang="en-US" dirty="0">
                <a:solidFill>
                  <a:srgbClr val="000000"/>
                </a:solidFill>
                <a:latin typeface="Courier New" panose="02070309020205020404" pitchFamily="49" charset="0"/>
              </a:rPr>
              <a:t>    i = 0</a:t>
            </a:r>
          </a:p>
          <a:p>
            <a:pPr>
              <a:lnSpc>
                <a:spcPct val="94000"/>
              </a:lnSpc>
            </a:pPr>
            <a:r>
              <a:rPr lang="en-US" altLang="en-US" dirty="0">
                <a:solidFill>
                  <a:srgbClr val="000000"/>
                </a:solidFill>
                <a:latin typeface="Courier New" panose="02070309020205020404" pitchFamily="49" charset="0"/>
              </a:rPr>
              <a:t>    p =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while</a:t>
            </a:r>
            <a:r>
              <a:rPr lang="en-US" altLang="en-US" dirty="0">
                <a:solidFill>
                  <a:srgbClr val="000000"/>
                </a:solidFill>
                <a:latin typeface="Courier New" panose="02070309020205020404" pitchFamily="49" charset="0"/>
              </a:rPr>
              <a:t> i &lt; p </a:t>
            </a:r>
            <a:r>
              <a:rPr lang="en-US" altLang="en-US" b="1" dirty="0">
                <a:solidFill>
                  <a:srgbClr val="000000"/>
                </a:solidFill>
                <a:latin typeface="Courier New" panose="02070309020205020404" pitchFamily="49" charset="0"/>
              </a:rPr>
              <a:t>and not</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[i].</a:t>
            </a:r>
            <a:r>
              <a:rPr lang="en-US" altLang="en-US" dirty="0" err="1">
                <a:solidFill>
                  <a:srgbClr val="000000"/>
                </a:solidFill>
                <a:latin typeface="Courier New" panose="02070309020205020404" pitchFamily="49" charset="0"/>
              </a:rPr>
              <a:t>isEmpty</a:t>
            </a:r>
            <a:r>
              <a:rPr lang="en-US" altLang="en-US" dirty="0">
                <a:solidFill>
                  <a:srgbClr val="000000"/>
                </a:solidFill>
                <a:latin typeface="Courier New" panose="02070309020205020404" pitchFamily="49" charset="0"/>
              </a:rPr>
              <a:t>() :</a:t>
            </a:r>
          </a:p>
          <a:p>
            <a:pPr>
              <a:lnSpc>
                <a:spcPct val="94000"/>
              </a:lnSpc>
            </a:pPr>
            <a:r>
              <a:rPr lang="en-US" altLang="en-US" dirty="0">
                <a:solidFill>
                  <a:srgbClr val="000000"/>
                </a:solidFill>
                <a:latin typeface="Courier New" panose="02070309020205020404" pitchFamily="49" charset="0"/>
              </a:rPr>
              <a:t>      i += 1</a:t>
            </a:r>
          </a:p>
          <a:p>
            <a:pPr>
              <a:lnSpc>
                <a:spcPct val="94000"/>
              </a:lnSpc>
            </a:pPr>
            <a:endParaRPr lang="en-US" altLang="en-US" dirty="0">
              <a:solidFill>
                <a:srgbClr val="000000"/>
              </a:solidFill>
              <a:latin typeface="Courier New" panose="02070309020205020404" pitchFamily="49" charset="0"/>
            </a:endParaRPr>
          </a:p>
          <a:p>
            <a:pPr>
              <a:lnSpc>
                <a:spcPct val="94000"/>
              </a:lnSpc>
            </a:pPr>
            <a:r>
              <a:rPr lang="en-US" altLang="en-US" i="1" dirty="0">
                <a:solidFill>
                  <a:srgbClr val="003B7C"/>
                </a:solidFill>
                <a:latin typeface="Courier New" panose="02070309020205020404" pitchFamily="49" charset="0"/>
              </a:rPr>
              <a:t>     # We know the queue is not empty, so dequeue from the </a:t>
            </a:r>
            <a:r>
              <a:rPr lang="en-US" altLang="en-US" i="1" dirty="0" err="1">
                <a:solidFill>
                  <a:srgbClr val="003B7C"/>
                </a:solidFill>
                <a:latin typeface="Courier New" panose="02070309020205020404" pitchFamily="49" charset="0"/>
              </a:rPr>
              <a:t>ith</a:t>
            </a:r>
            <a:r>
              <a:rPr lang="en-US" altLang="en-US" i="1" dirty="0">
                <a:solidFill>
                  <a:srgbClr val="003B7C"/>
                </a:solidFill>
                <a:latin typeface="Courier New" panose="02070309020205020404" pitchFamily="49" charset="0"/>
              </a:rPr>
              <a:t> queue. </a:t>
            </a:r>
          </a:p>
          <a:p>
            <a:pPr>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qLevels</a:t>
            </a:r>
            <a:r>
              <a:rPr lang="en-US" altLang="en-US" dirty="0">
                <a:solidFill>
                  <a:srgbClr val="000000"/>
                </a:solidFill>
                <a:latin typeface="Courier New" panose="02070309020205020404" pitchFamily="49" charset="0"/>
              </a:rPr>
              <a:t>[i].dequeue()</a:t>
            </a:r>
          </a:p>
        </p:txBody>
      </p:sp>
      <p:sp>
        <p:nvSpPr>
          <p:cNvPr id="6" name="object 6">
            <a:extLst>
              <a:ext uri="{FF2B5EF4-FFF2-40B4-BE49-F238E27FC236}">
                <a16:creationId xmlns:a16="http://schemas.microsoft.com/office/drawing/2014/main" id="{278DF5E0-2BCD-415D-B5B7-FF0B60F55216}"/>
              </a:ext>
            </a:extLst>
          </p:cNvPr>
          <p:cNvSpPr txBox="1">
            <a:spLocks/>
          </p:cNvSpPr>
          <p:nvPr/>
        </p:nvSpPr>
        <p:spPr bwMode="auto">
          <a:xfrm>
            <a:off x="1005606" y="145360"/>
            <a:ext cx="10180788"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Bounded </a:t>
            </a:r>
            <a:r>
              <a:rPr lang="en-US" altLang="en-US" sz="4000" dirty="0">
                <a:effectLst>
                  <a:outerShdw blurRad="38100" dist="38100" dir="2700000" algn="tl">
                    <a:srgbClr val="FFFFFF"/>
                  </a:outerShdw>
                </a:effectLst>
              </a:rPr>
              <a:t>Priority Queues </a:t>
            </a:r>
            <a:r>
              <a:rPr lang="en-US" altLang="en-US" sz="4000" dirty="0"/>
              <a:t>-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Tree>
    <p:extLst>
      <p:ext uri="{BB962C8B-B14F-4D97-AF65-F5344CB8AC3E}">
        <p14:creationId xmlns:p14="http://schemas.microsoft.com/office/powerpoint/2010/main" val="179197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99550" y="520512"/>
            <a:ext cx="11237030" cy="6532391"/>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Computers can be used to model and simulate real-world systems and phenomena.</a:t>
            </a:r>
          </a:p>
          <a:p>
            <a:pPr marL="811050" marR="4611" lvl="1" indent="-342900">
              <a:lnSpc>
                <a:spcPct val="108300"/>
              </a:lnSpc>
              <a:spcBef>
                <a:spcPts val="91"/>
              </a:spcBef>
              <a:buFont typeface="Arial" panose="020B0604020202020204" pitchFamily="34" charset="0"/>
              <a:buChar char="•"/>
              <a:tabLst>
                <a:tab pos="254160" algn="l"/>
              </a:tabLst>
            </a:pPr>
            <a:r>
              <a:rPr lang="en-US" sz="2800" b="1" dirty="0">
                <a:solidFill>
                  <a:srgbClr val="000000"/>
                </a:solidFill>
              </a:rPr>
              <a:t>Computer applications</a:t>
            </a:r>
            <a:r>
              <a:rPr lang="en-US" sz="2800" dirty="0">
                <a:solidFill>
                  <a:srgbClr val="000000"/>
                </a:solidFill>
              </a:rPr>
              <a:t>.</a:t>
            </a:r>
          </a:p>
          <a:p>
            <a:pPr marL="1268250" marR="4611" lvl="2" indent="-342900">
              <a:lnSpc>
                <a:spcPct val="108300"/>
              </a:lnSpc>
              <a:spcBef>
                <a:spcPts val="91"/>
              </a:spcBef>
              <a:buFont typeface="Arial" panose="020B0604020202020204" pitchFamily="34" charset="0"/>
              <a:buChar char="•"/>
              <a:tabLst>
                <a:tab pos="254160" algn="l"/>
              </a:tabLst>
            </a:pPr>
            <a:r>
              <a:rPr lang="en-US" sz="2800" i="1" dirty="0">
                <a:solidFill>
                  <a:srgbClr val="000000"/>
                </a:solidFill>
              </a:rPr>
              <a:t>Games. </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Hot Potato game</a:t>
            </a:r>
          </a:p>
          <a:p>
            <a:pPr marL="1268250" marR="4611" lvl="2" indent="-342900">
              <a:lnSpc>
                <a:spcPct val="108300"/>
              </a:lnSpc>
              <a:spcBef>
                <a:spcPts val="91"/>
              </a:spcBef>
              <a:buFont typeface="Arial" panose="020B0604020202020204" pitchFamily="34" charset="0"/>
              <a:buChar char="•"/>
              <a:tabLst>
                <a:tab pos="254160" algn="l"/>
              </a:tabLst>
            </a:pPr>
            <a:r>
              <a:rPr lang="en-US" sz="2800" i="1" dirty="0">
                <a:solidFill>
                  <a:srgbClr val="000000"/>
                </a:solidFill>
              </a:rPr>
              <a:t>Applications.</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Palindrome Checker</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Printing Queues</a:t>
            </a:r>
          </a:p>
          <a:p>
            <a:pPr marL="811050" marR="4611" lvl="1" indent="-342900">
              <a:lnSpc>
                <a:spcPct val="108300"/>
              </a:lnSpc>
              <a:spcBef>
                <a:spcPts val="91"/>
              </a:spcBef>
              <a:buFont typeface="Arial" panose="020B0604020202020204" pitchFamily="34" charset="0"/>
              <a:buChar char="•"/>
              <a:tabLst>
                <a:tab pos="254160" algn="l"/>
              </a:tabLst>
            </a:pPr>
            <a:r>
              <a:rPr lang="en-US" sz="2800" b="1" dirty="0">
                <a:solidFill>
                  <a:srgbClr val="000000"/>
                </a:solidFill>
              </a:rPr>
              <a:t>Simulations. </a:t>
            </a:r>
            <a:r>
              <a:rPr lang="en-US" sz="2800" dirty="0">
                <a:solidFill>
                  <a:srgbClr val="000000"/>
                </a:solidFill>
              </a:rPr>
              <a:t>Designed to represent and react to significant events in the system. </a:t>
            </a:r>
          </a:p>
          <a:p>
            <a:pPr marL="1268250" marR="4611" lvl="2"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Examples:</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Weather forecasting</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Flight simulators</a:t>
            </a:r>
          </a:p>
          <a:p>
            <a:pPr marL="1725450" marR="4611" lvl="3" indent="-342900">
              <a:lnSpc>
                <a:spcPct val="108300"/>
              </a:lnSpc>
              <a:spcBef>
                <a:spcPts val="91"/>
              </a:spcBef>
              <a:buFont typeface="Arial" panose="020B0604020202020204" pitchFamily="34" charset="0"/>
              <a:buChar char="•"/>
              <a:tabLst>
                <a:tab pos="254160" algn="l"/>
              </a:tabLst>
            </a:pPr>
            <a:r>
              <a:rPr lang="en-US" sz="2400" dirty="0">
                <a:solidFill>
                  <a:srgbClr val="000000"/>
                </a:solidFill>
              </a:rPr>
              <a:t>Business activities</a:t>
            </a:r>
            <a:endParaRPr lang="en-US" sz="2800" dirty="0">
              <a:solidFill>
                <a:srgbClr val="000000"/>
              </a:solidFill>
            </a:endParaRP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Practical Applications</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8329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4914" y="689332"/>
            <a:ext cx="5790757" cy="5241332"/>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Children form a circle and pass an item from </a:t>
            </a:r>
            <a:r>
              <a:rPr lang="en-US" sz="2800" dirty="0" err="1">
                <a:solidFill>
                  <a:srgbClr val="000000"/>
                </a:solidFill>
              </a:rPr>
              <a:t>neighbour</a:t>
            </a:r>
            <a:r>
              <a:rPr lang="en-US" sz="2800" dirty="0">
                <a:solidFill>
                  <a:srgbClr val="000000"/>
                </a:solidFill>
              </a:rPr>
              <a:t> to </a:t>
            </a:r>
            <a:r>
              <a:rPr lang="en-US" sz="2800" dirty="0" err="1">
                <a:solidFill>
                  <a:srgbClr val="000000"/>
                </a:solidFill>
              </a:rPr>
              <a:t>neighbour</a:t>
            </a:r>
            <a:r>
              <a:rPr lang="en-US" sz="2800" dirty="0">
                <a:solidFill>
                  <a:srgbClr val="000000"/>
                </a:solidFill>
              </a:rPr>
              <a:t> as fast as they can</a:t>
            </a: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At a certain point in the game, the action is stopped and the child who has the item (the potato) is removed from the circle</a:t>
            </a:r>
          </a:p>
          <a:p>
            <a:pPr marL="353850" marR="4611"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Play continues until only one child is left</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Practical Application (1): Hot Potato</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2" name="Picture 1">
            <a:extLst>
              <a:ext uri="{FF2B5EF4-FFF2-40B4-BE49-F238E27FC236}">
                <a16:creationId xmlns:a16="http://schemas.microsoft.com/office/drawing/2014/main" id="{F3DB81A7-9EC1-4811-A55F-905109E105F3}"/>
              </a:ext>
            </a:extLst>
          </p:cNvPr>
          <p:cNvPicPr>
            <a:picLocks noChangeAspect="1"/>
          </p:cNvPicPr>
          <p:nvPr/>
        </p:nvPicPr>
        <p:blipFill>
          <a:blip r:embed="rId2"/>
          <a:stretch>
            <a:fillRect/>
          </a:stretch>
        </p:blipFill>
        <p:spPr>
          <a:xfrm>
            <a:off x="6850374" y="789717"/>
            <a:ext cx="5236309" cy="5278566"/>
          </a:xfrm>
          <a:prstGeom prst="rect">
            <a:avLst/>
          </a:prstGeom>
        </p:spPr>
      </p:pic>
    </p:spTree>
    <p:extLst>
      <p:ext uri="{BB962C8B-B14F-4D97-AF65-F5344CB8AC3E}">
        <p14:creationId xmlns:p14="http://schemas.microsoft.com/office/powerpoint/2010/main" val="933867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85130" y="1206293"/>
            <a:ext cx="6319055" cy="4750300"/>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Upon passing the potato, the simulation will </a:t>
            </a:r>
            <a:r>
              <a:rPr lang="en-US" sz="2800" i="1" dirty="0">
                <a:solidFill>
                  <a:srgbClr val="000000"/>
                </a:solidFill>
              </a:rPr>
              <a:t>simply dequeue </a:t>
            </a:r>
            <a:r>
              <a:rPr lang="en-US" sz="2800" dirty="0">
                <a:solidFill>
                  <a:srgbClr val="000000"/>
                </a:solidFill>
              </a:rPr>
              <a:t>and then immediately </a:t>
            </a:r>
            <a:r>
              <a:rPr lang="en-US" sz="2800" i="1" dirty="0">
                <a:solidFill>
                  <a:srgbClr val="000000"/>
                </a:solidFill>
              </a:rPr>
              <a:t>enqueue that child</a:t>
            </a:r>
            <a:r>
              <a:rPr lang="en-US" sz="2800" dirty="0">
                <a:solidFill>
                  <a:srgbClr val="000000"/>
                </a:solidFill>
              </a:rPr>
              <a:t>, putting her at the end of the line. </a:t>
            </a: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She will then wait until all others have been at front, before her turn again. </a:t>
            </a:r>
          </a:p>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After </a:t>
            </a:r>
            <a:r>
              <a:rPr lang="en-US" sz="2800" b="1" dirty="0">
                <a:solidFill>
                  <a:srgbClr val="000000"/>
                </a:solidFill>
              </a:rPr>
              <a:t>num</a:t>
            </a:r>
            <a:r>
              <a:rPr lang="en-US" sz="2800" dirty="0">
                <a:solidFill>
                  <a:srgbClr val="000000"/>
                </a:solidFill>
              </a:rPr>
              <a:t> dequeue/enqueue operations, the child at the front will be removed permanently and another cycle will begin. </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543086" y="0"/>
            <a:ext cx="11648914"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a:t>Hot Potato – Algo with a Queue</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8" name="Picture 7">
            <a:extLst>
              <a:ext uri="{FF2B5EF4-FFF2-40B4-BE49-F238E27FC236}">
                <a16:creationId xmlns:a16="http://schemas.microsoft.com/office/drawing/2014/main" id="{149357DF-D0CD-43A5-9AC8-04A792C7B46F}"/>
              </a:ext>
            </a:extLst>
          </p:cNvPr>
          <p:cNvPicPr>
            <a:picLocks noChangeAspect="1"/>
          </p:cNvPicPr>
          <p:nvPr/>
        </p:nvPicPr>
        <p:blipFill>
          <a:blip r:embed="rId2">
            <a:clrChange>
              <a:clrFrom>
                <a:srgbClr val="FFFFFE"/>
              </a:clrFrom>
              <a:clrTo>
                <a:srgbClr val="FFFFFE">
                  <a:alpha val="0"/>
                </a:srgbClr>
              </a:clrTo>
            </a:clrChange>
          </a:blip>
          <a:stretch>
            <a:fillRect/>
          </a:stretch>
        </p:blipFill>
        <p:spPr>
          <a:xfrm>
            <a:off x="6924664" y="1708640"/>
            <a:ext cx="5310870" cy="3668852"/>
          </a:xfrm>
          <a:prstGeom prst="rect">
            <a:avLst/>
          </a:prstGeom>
        </p:spPr>
      </p:pic>
      <p:sp>
        <p:nvSpPr>
          <p:cNvPr id="5" name="Rectangle 4">
            <a:extLst>
              <a:ext uri="{FF2B5EF4-FFF2-40B4-BE49-F238E27FC236}">
                <a16:creationId xmlns:a16="http://schemas.microsoft.com/office/drawing/2014/main" id="{C4E772D3-D902-4212-A9DF-35F55E5E56FA}"/>
              </a:ext>
            </a:extLst>
          </p:cNvPr>
          <p:cNvSpPr/>
          <p:nvPr/>
        </p:nvSpPr>
        <p:spPr>
          <a:xfrm>
            <a:off x="804914" y="680765"/>
            <a:ext cx="11251098" cy="525528"/>
          </a:xfrm>
          <a:prstGeom prst="rect">
            <a:avLst/>
          </a:prstGeom>
        </p:spPr>
        <p:txBody>
          <a:bodyPr wrap="square">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Assume that the child holding the potato will be at the front of the queue. </a:t>
            </a:r>
          </a:p>
        </p:txBody>
      </p:sp>
      <p:sp>
        <p:nvSpPr>
          <p:cNvPr id="10" name="Rectangle 9">
            <a:extLst>
              <a:ext uri="{FF2B5EF4-FFF2-40B4-BE49-F238E27FC236}">
                <a16:creationId xmlns:a16="http://schemas.microsoft.com/office/drawing/2014/main" id="{5A359A38-2079-4CB8-9E2F-000518534AC2}"/>
              </a:ext>
            </a:extLst>
          </p:cNvPr>
          <p:cNvSpPr/>
          <p:nvPr/>
        </p:nvSpPr>
        <p:spPr>
          <a:xfrm>
            <a:off x="785130" y="5956593"/>
            <a:ext cx="11648913" cy="525528"/>
          </a:xfrm>
          <a:prstGeom prst="rect">
            <a:avLst/>
          </a:prstGeom>
        </p:spPr>
        <p:txBody>
          <a:bodyPr wrap="square">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This process will continue until only 1 name remains (size of the queue is 1).</a:t>
            </a:r>
          </a:p>
        </p:txBody>
      </p:sp>
    </p:spTree>
    <p:extLst>
      <p:ext uri="{BB962C8B-B14F-4D97-AF65-F5344CB8AC3E}">
        <p14:creationId xmlns:p14="http://schemas.microsoft.com/office/powerpoint/2010/main" val="37895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543086" y="0"/>
            <a:ext cx="11648914"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Hot Potato –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4A8A13D6-9D52-4DB8-92FF-92EB4750BE36}"/>
              </a:ext>
            </a:extLst>
          </p:cNvPr>
          <p:cNvSpPr/>
          <p:nvPr/>
        </p:nvSpPr>
        <p:spPr>
          <a:xfrm>
            <a:off x="1308297" y="784836"/>
            <a:ext cx="7179213" cy="5632311"/>
          </a:xfrm>
          <a:prstGeom prst="rect">
            <a:avLst/>
          </a:prstGeom>
          <a:solidFill>
            <a:srgbClr val="F7FFAB"/>
          </a:solidFill>
        </p:spPr>
        <p:txBody>
          <a:bodyPr wrap="square">
            <a:spAutoFit/>
          </a:bodyPr>
          <a:lstStyle/>
          <a:p>
            <a:r>
              <a:rPr lang="en-US" b="1" dirty="0"/>
              <a:t>from random import </a:t>
            </a:r>
            <a:r>
              <a:rPr lang="en-US" b="1" dirty="0" err="1"/>
              <a:t>randrange</a:t>
            </a:r>
            <a:endParaRPr lang="en-US" b="1" dirty="0"/>
          </a:p>
          <a:p>
            <a:endParaRPr lang="en-US" b="1" dirty="0"/>
          </a:p>
          <a:p>
            <a:r>
              <a:rPr lang="en-US" b="1" dirty="0"/>
              <a:t>def </a:t>
            </a:r>
            <a:r>
              <a:rPr lang="en-US" b="1" dirty="0" err="1"/>
              <a:t>hot_potato</a:t>
            </a:r>
            <a:r>
              <a:rPr lang="en-US" b="1" dirty="0"/>
              <a:t>(</a:t>
            </a:r>
            <a:r>
              <a:rPr lang="en-US" b="1" dirty="0" err="1"/>
              <a:t>namelist</a:t>
            </a:r>
            <a:r>
              <a:rPr lang="en-US" b="1" dirty="0"/>
              <a:t>):</a:t>
            </a:r>
          </a:p>
          <a:p>
            <a:r>
              <a:rPr lang="en-US" b="1" dirty="0"/>
              <a:t>    </a:t>
            </a:r>
            <a:r>
              <a:rPr lang="en-US" dirty="0" err="1"/>
              <a:t>simqueue</a:t>
            </a:r>
            <a:r>
              <a:rPr lang="en-US" dirty="0"/>
              <a:t> = Queue()</a:t>
            </a:r>
          </a:p>
          <a:p>
            <a:r>
              <a:rPr lang="en-US" dirty="0"/>
              <a:t>    </a:t>
            </a:r>
          </a:p>
          <a:p>
            <a:r>
              <a:rPr lang="en-US" dirty="0"/>
              <a:t>    for name in </a:t>
            </a:r>
            <a:r>
              <a:rPr lang="en-US" dirty="0" err="1"/>
              <a:t>namelist</a:t>
            </a:r>
            <a:r>
              <a:rPr lang="en-US" dirty="0"/>
              <a:t>:</a:t>
            </a:r>
          </a:p>
          <a:p>
            <a:r>
              <a:rPr lang="en-US" dirty="0"/>
              <a:t>        </a:t>
            </a:r>
            <a:r>
              <a:rPr lang="en-US" dirty="0" err="1"/>
              <a:t>simqueue.enqueue</a:t>
            </a:r>
            <a:r>
              <a:rPr lang="en-US" dirty="0"/>
              <a:t>(name)</a:t>
            </a:r>
          </a:p>
          <a:p>
            <a:r>
              <a:rPr lang="en-US" dirty="0"/>
              <a:t>        </a:t>
            </a:r>
          </a:p>
          <a:p>
            <a:r>
              <a:rPr lang="en-US" dirty="0"/>
              <a:t>    while </a:t>
            </a:r>
            <a:r>
              <a:rPr lang="en-US" dirty="0" err="1"/>
              <a:t>simqueue.size</a:t>
            </a:r>
            <a:r>
              <a:rPr lang="en-US" dirty="0"/>
              <a:t>() &gt; 1:</a:t>
            </a:r>
          </a:p>
          <a:p>
            <a:r>
              <a:rPr lang="en-US" dirty="0"/>
              <a:t>        num = </a:t>
            </a:r>
            <a:r>
              <a:rPr lang="en-US" dirty="0" err="1"/>
              <a:t>randrange</a:t>
            </a:r>
            <a:r>
              <a:rPr lang="en-US" dirty="0"/>
              <a:t>(1, 13)  # randomly "stopping the music"</a:t>
            </a:r>
          </a:p>
          <a:p>
            <a:r>
              <a:rPr lang="en-US" dirty="0"/>
              <a:t>        for i in range(num):</a:t>
            </a:r>
          </a:p>
          <a:p>
            <a:r>
              <a:rPr lang="en-US" dirty="0"/>
              <a:t>            </a:t>
            </a:r>
            <a:r>
              <a:rPr lang="en-US" dirty="0" err="1"/>
              <a:t>simqueue.enqueue</a:t>
            </a:r>
            <a:r>
              <a:rPr lang="en-US" dirty="0"/>
              <a:t>(</a:t>
            </a:r>
            <a:r>
              <a:rPr lang="en-US" dirty="0" err="1"/>
              <a:t>simqueue.dequeue</a:t>
            </a:r>
            <a:r>
              <a:rPr lang="en-US" dirty="0"/>
              <a:t>())</a:t>
            </a:r>
          </a:p>
          <a:p>
            <a:r>
              <a:rPr lang="en-US" dirty="0"/>
              <a:t>            </a:t>
            </a:r>
          </a:p>
          <a:p>
            <a:r>
              <a:rPr lang="en-US" dirty="0"/>
              <a:t>        </a:t>
            </a:r>
            <a:r>
              <a:rPr lang="en-US" dirty="0" err="1"/>
              <a:t>simqueue.dequeue</a:t>
            </a:r>
            <a:r>
              <a:rPr lang="en-US" dirty="0"/>
              <a:t>()</a:t>
            </a:r>
          </a:p>
          <a:p>
            <a:r>
              <a:rPr lang="en-US" dirty="0"/>
              <a:t>        </a:t>
            </a:r>
          </a:p>
          <a:p>
            <a:r>
              <a:rPr lang="en-US" b="1" dirty="0"/>
              <a:t>    return </a:t>
            </a:r>
            <a:r>
              <a:rPr lang="en-US" b="1" dirty="0" err="1"/>
              <a:t>simqueue.dequeue</a:t>
            </a:r>
            <a:r>
              <a:rPr lang="en-US" b="1" dirty="0"/>
              <a:t>()</a:t>
            </a:r>
          </a:p>
          <a:p>
            <a:r>
              <a:rPr lang="en-US" b="1" dirty="0"/>
              <a:t>	</a:t>
            </a:r>
          </a:p>
          <a:p>
            <a:r>
              <a:rPr lang="en-US" b="1" dirty="0"/>
              <a:t>players = ["David", "Susan", "Jane", "Kent", "Brad", "Bill"]</a:t>
            </a:r>
          </a:p>
          <a:p>
            <a:endParaRPr lang="en-US" b="1" dirty="0"/>
          </a:p>
          <a:p>
            <a:r>
              <a:rPr lang="en-US" b="1" dirty="0"/>
              <a:t>print(</a:t>
            </a:r>
            <a:r>
              <a:rPr lang="en-US" b="1" dirty="0" err="1"/>
              <a:t>hot_potato</a:t>
            </a:r>
            <a:r>
              <a:rPr lang="en-US" b="1" dirty="0"/>
              <a:t>(players))</a:t>
            </a:r>
          </a:p>
        </p:txBody>
      </p:sp>
      <p:sp>
        <p:nvSpPr>
          <p:cNvPr id="5" name="Speech Bubble: Rectangle with Corners Rounded 4">
            <a:extLst>
              <a:ext uri="{FF2B5EF4-FFF2-40B4-BE49-F238E27FC236}">
                <a16:creationId xmlns:a16="http://schemas.microsoft.com/office/drawing/2014/main" id="{4F92DA66-63F9-46CC-A87C-354825163920}"/>
              </a:ext>
            </a:extLst>
          </p:cNvPr>
          <p:cNvSpPr/>
          <p:nvPr/>
        </p:nvSpPr>
        <p:spPr bwMode="auto">
          <a:xfrm>
            <a:off x="7707605" y="3105507"/>
            <a:ext cx="4065563" cy="646986"/>
          </a:xfrm>
          <a:prstGeom prst="wedgeRoundRectCallout">
            <a:avLst>
              <a:gd name="adj1" fmla="val -98666"/>
              <a:gd name="adj2" fmla="val 86418"/>
              <a:gd name="adj3" fmla="val 16667"/>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a:solidFill>
                  <a:srgbClr val="FFFFFF"/>
                </a:solidFill>
                <a:latin typeface="GillSansMT"/>
              </a:rPr>
              <a:t>Move element from the front of the queue</a:t>
            </a:r>
            <a:br>
              <a:rPr lang="en-US" sz="1600" b="1">
                <a:solidFill>
                  <a:srgbClr val="FFFFFF"/>
                </a:solidFill>
                <a:latin typeface="GillSansMT"/>
              </a:rPr>
            </a:br>
            <a:r>
              <a:rPr lang="en-US" sz="1600" b="1">
                <a:solidFill>
                  <a:srgbClr val="FFFFFF"/>
                </a:solidFill>
                <a:latin typeface="GillSansMT"/>
              </a:rPr>
              <a:t>to the end</a:t>
            </a:r>
            <a:r>
              <a:rPr lang="en-US" sz="1600" b="1"/>
              <a:t> </a:t>
            </a:r>
            <a:endParaRPr lang="en-US" sz="1600" b="1" dirty="0"/>
          </a:p>
        </p:txBody>
      </p:sp>
      <p:sp>
        <p:nvSpPr>
          <p:cNvPr id="6" name="Speech Bubble: Rectangle with Corners Rounded 5">
            <a:extLst>
              <a:ext uri="{FF2B5EF4-FFF2-40B4-BE49-F238E27FC236}">
                <a16:creationId xmlns:a16="http://schemas.microsoft.com/office/drawing/2014/main" id="{6E80A4EB-63D9-4973-A23F-79B8F7655C60}"/>
              </a:ext>
            </a:extLst>
          </p:cNvPr>
          <p:cNvSpPr/>
          <p:nvPr/>
        </p:nvSpPr>
        <p:spPr bwMode="auto">
          <a:xfrm>
            <a:off x="7462909" y="4255734"/>
            <a:ext cx="4065563" cy="646986"/>
          </a:xfrm>
          <a:prstGeom prst="wedgeRoundRectCallout">
            <a:avLst>
              <a:gd name="adj1" fmla="val -127040"/>
              <a:gd name="adj2" fmla="val 73372"/>
              <a:gd name="adj3" fmla="val 16667"/>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FFFFFF"/>
                </a:solidFill>
                <a:latin typeface="GillSansMT"/>
              </a:rPr>
              <a:t>Return the name when there is only ONE name remains in the queue</a:t>
            </a:r>
            <a:endParaRPr lang="en-US" sz="1600" b="1" dirty="0"/>
          </a:p>
        </p:txBody>
      </p:sp>
    </p:spTree>
    <p:extLst>
      <p:ext uri="{BB962C8B-B14F-4D97-AF65-F5344CB8AC3E}">
        <p14:creationId xmlns:p14="http://schemas.microsoft.com/office/powerpoint/2010/main" val="246579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4914" y="689332"/>
            <a:ext cx="10716525" cy="2436205"/>
          </a:xfrm>
          <a:prstGeom prst="rect">
            <a:avLst/>
          </a:prstGeom>
        </p:spPr>
        <p:txBody>
          <a:bodyPr vert="horz" wrap="square" lIns="0" tIns="102006" rIns="0" bIns="0" rtlCol="0">
            <a:spAutoFit/>
          </a:bodyPr>
          <a:lstStyle/>
          <a:p>
            <a:pPr marL="353850" marR="461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string which reads the same either left to right, or right to left is known as a palindrome</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Radar</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Deed</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dog, a plan, a canal: pagoda</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1100336" y="76200"/>
            <a:ext cx="10716525"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Practical Application (2): Palindrome Checker</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891103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543086" y="0"/>
            <a:ext cx="11648914"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Palindrome Checker – Algorithm</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5" name="Rectangle 4">
            <a:extLst>
              <a:ext uri="{FF2B5EF4-FFF2-40B4-BE49-F238E27FC236}">
                <a16:creationId xmlns:a16="http://schemas.microsoft.com/office/drawing/2014/main" id="{C4E772D3-D902-4212-A9DF-35F55E5E56FA}"/>
              </a:ext>
            </a:extLst>
          </p:cNvPr>
          <p:cNvSpPr/>
          <p:nvPr/>
        </p:nvSpPr>
        <p:spPr>
          <a:xfrm>
            <a:off x="741994" y="593202"/>
            <a:ext cx="11251098" cy="3834511"/>
          </a:xfrm>
          <a:prstGeom prst="rect">
            <a:avLst/>
          </a:prstGeom>
        </p:spPr>
        <p:txBody>
          <a:bodyPr wrap="square">
            <a:spAutoFit/>
          </a:bodyPr>
          <a:lstStyle/>
          <a:p>
            <a:pPr marL="296700" marR="461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Create a deque to store the characters of the string</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The front of the deque will hold the first character of the string and the rear of the deque will hold the last character</a:t>
            </a:r>
          </a:p>
          <a:p>
            <a:pPr marL="296700" marR="461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Remove both of them directly, we can compare them and continue only if they match</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 If we can keep matching first and the last items, we will eventually either run out of characters or be left with a deque of size 1</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 In either case, the string must be a palindrome</a:t>
            </a:r>
          </a:p>
        </p:txBody>
      </p:sp>
      <p:pic>
        <p:nvPicPr>
          <p:cNvPr id="9" name="Picture 8">
            <a:extLst>
              <a:ext uri="{FF2B5EF4-FFF2-40B4-BE49-F238E27FC236}">
                <a16:creationId xmlns:a16="http://schemas.microsoft.com/office/drawing/2014/main" id="{5CEB1852-27BD-48D0-818B-24E1D2F38227}"/>
              </a:ext>
            </a:extLst>
          </p:cNvPr>
          <p:cNvPicPr>
            <a:picLocks noChangeAspect="1"/>
          </p:cNvPicPr>
          <p:nvPr/>
        </p:nvPicPr>
        <p:blipFill>
          <a:blip r:embed="rId2"/>
          <a:stretch>
            <a:fillRect/>
          </a:stretch>
        </p:blipFill>
        <p:spPr>
          <a:xfrm>
            <a:off x="1914344" y="4427713"/>
            <a:ext cx="8363312" cy="2283984"/>
          </a:xfrm>
          <a:prstGeom prst="rect">
            <a:avLst/>
          </a:prstGeom>
        </p:spPr>
      </p:pic>
    </p:spTree>
    <p:extLst>
      <p:ext uri="{BB962C8B-B14F-4D97-AF65-F5344CB8AC3E}">
        <p14:creationId xmlns:p14="http://schemas.microsoft.com/office/powerpoint/2010/main" val="266048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What is a Queue? :  ADT</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3" name="Picture 2">
            <a:extLst>
              <a:ext uri="{FF2B5EF4-FFF2-40B4-BE49-F238E27FC236}">
                <a16:creationId xmlns:a16="http://schemas.microsoft.com/office/drawing/2014/main" id="{47CAB84F-91F3-476A-A646-4F849DCFBFE5}"/>
              </a:ext>
            </a:extLst>
          </p:cNvPr>
          <p:cNvPicPr>
            <a:picLocks noChangeAspect="1"/>
          </p:cNvPicPr>
          <p:nvPr/>
        </p:nvPicPr>
        <p:blipFill>
          <a:blip r:embed="rId2"/>
          <a:stretch>
            <a:fillRect/>
          </a:stretch>
        </p:blipFill>
        <p:spPr>
          <a:xfrm>
            <a:off x="2095619" y="4119338"/>
            <a:ext cx="5188886" cy="2662462"/>
          </a:xfrm>
          <a:prstGeom prst="rect">
            <a:avLst/>
          </a:prstGeom>
        </p:spPr>
      </p:pic>
      <p:sp>
        <p:nvSpPr>
          <p:cNvPr id="6" name="Rectangle 5">
            <a:extLst>
              <a:ext uri="{FF2B5EF4-FFF2-40B4-BE49-F238E27FC236}">
                <a16:creationId xmlns:a16="http://schemas.microsoft.com/office/drawing/2014/main" id="{09514382-63D4-4E90-953B-1EA4EC6008CC}"/>
              </a:ext>
            </a:extLst>
          </p:cNvPr>
          <p:cNvSpPr/>
          <p:nvPr/>
        </p:nvSpPr>
        <p:spPr>
          <a:xfrm>
            <a:off x="1078523" y="894819"/>
            <a:ext cx="10991557" cy="2677656"/>
          </a:xfrm>
          <a:prstGeom prst="rect">
            <a:avLst/>
          </a:prstGeom>
        </p:spPr>
        <p:txBody>
          <a:bodyPr wrap="square">
            <a:spAutoFit/>
          </a:bodyPr>
          <a:lstStyle/>
          <a:p>
            <a:r>
              <a:rPr lang="en-US" sz="2800" b="1" dirty="0">
                <a:solidFill>
                  <a:srgbClr val="000000"/>
                </a:solidFill>
              </a:rPr>
              <a:t>Operations</a:t>
            </a:r>
            <a:r>
              <a:rPr lang="en-US" sz="2800" dirty="0">
                <a:solidFill>
                  <a:srgbClr val="000000"/>
                </a:solidFill>
              </a:rPr>
              <a:t>:</a:t>
            </a:r>
          </a:p>
          <a:p>
            <a:pPr marL="457200" indent="-457200">
              <a:buFont typeface="Arial" panose="020B0604020202020204" pitchFamily="34" charset="0"/>
              <a:buChar char="•"/>
            </a:pPr>
            <a:r>
              <a:rPr lang="en-US" sz="2800" dirty="0">
                <a:solidFill>
                  <a:srgbClr val="000000"/>
                </a:solidFill>
              </a:rPr>
              <a:t>Create an empty queue </a:t>
            </a:r>
            <a:r>
              <a:rPr lang="en-US" sz="2800" dirty="0" err="1">
                <a:solidFill>
                  <a:srgbClr val="000000"/>
                </a:solidFill>
              </a:rPr>
              <a:t>e.g</a:t>
            </a:r>
            <a:r>
              <a:rPr lang="en-US" sz="2800" dirty="0">
                <a:solidFill>
                  <a:srgbClr val="000000"/>
                </a:solidFill>
              </a:rPr>
              <a:t> Queue()</a:t>
            </a:r>
          </a:p>
          <a:p>
            <a:pPr marL="457200" indent="-457200">
              <a:buFont typeface="Arial" panose="020B0604020202020204" pitchFamily="34" charset="0"/>
              <a:buChar char="•"/>
            </a:pPr>
            <a:r>
              <a:rPr lang="en-US" sz="2800" b="1" dirty="0" err="1">
                <a:solidFill>
                  <a:srgbClr val="000000"/>
                </a:solidFill>
              </a:rPr>
              <a:t>Is_empty</a:t>
            </a:r>
            <a:r>
              <a:rPr lang="en-US" sz="2800" dirty="0">
                <a:solidFill>
                  <a:srgbClr val="000000"/>
                </a:solidFill>
              </a:rPr>
              <a:t>: Determine whether a queue is empty:</a:t>
            </a:r>
          </a:p>
          <a:p>
            <a:pPr marL="457200" indent="-457200">
              <a:buFont typeface="Arial" panose="020B0604020202020204" pitchFamily="34" charset="0"/>
              <a:buChar char="•"/>
            </a:pPr>
            <a:r>
              <a:rPr lang="en-US" sz="2800" b="1" dirty="0" err="1">
                <a:solidFill>
                  <a:srgbClr val="000000"/>
                </a:solidFill>
              </a:rPr>
              <a:t>Enqueu</a:t>
            </a:r>
            <a:r>
              <a:rPr lang="en-US" sz="2800" dirty="0">
                <a:solidFill>
                  <a:srgbClr val="000000"/>
                </a:solidFill>
              </a:rPr>
              <a:t>: Add a new item to the queue</a:t>
            </a:r>
          </a:p>
          <a:p>
            <a:pPr marL="457200" indent="-457200">
              <a:buFont typeface="Arial" panose="020B0604020202020204" pitchFamily="34" charset="0"/>
              <a:buChar char="•"/>
            </a:pPr>
            <a:r>
              <a:rPr lang="en-US" sz="2800" b="1" dirty="0" err="1">
                <a:solidFill>
                  <a:srgbClr val="000000"/>
                </a:solidFill>
              </a:rPr>
              <a:t>Dequeue</a:t>
            </a:r>
            <a:r>
              <a:rPr lang="en-US" sz="2800" dirty="0" err="1">
                <a:solidFill>
                  <a:srgbClr val="000000"/>
                </a:solidFill>
              </a:rPr>
              <a:t>:Remove</a:t>
            </a:r>
            <a:r>
              <a:rPr lang="en-US" sz="2800" dirty="0">
                <a:solidFill>
                  <a:srgbClr val="000000"/>
                </a:solidFill>
              </a:rPr>
              <a:t> from the queue the item that was added earliest</a:t>
            </a:r>
          </a:p>
          <a:p>
            <a:pPr marL="457200" indent="-457200">
              <a:buFont typeface="Arial" panose="020B0604020202020204" pitchFamily="34" charset="0"/>
              <a:buChar char="•"/>
            </a:pPr>
            <a:r>
              <a:rPr lang="en-US" sz="2800" b="1" dirty="0">
                <a:solidFill>
                  <a:srgbClr val="000000"/>
                </a:solidFill>
              </a:rPr>
              <a:t>Peek</a:t>
            </a:r>
            <a:r>
              <a:rPr lang="en-US" sz="2800" dirty="0">
                <a:solidFill>
                  <a:srgbClr val="000000"/>
                </a:solidFill>
              </a:rPr>
              <a:t>: Retrieve from the queue the item that was added earliest</a:t>
            </a:r>
          </a:p>
        </p:txBody>
      </p:sp>
      <p:sp>
        <p:nvSpPr>
          <p:cNvPr id="8" name="Rectangle 7">
            <a:extLst>
              <a:ext uri="{FF2B5EF4-FFF2-40B4-BE49-F238E27FC236}">
                <a16:creationId xmlns:a16="http://schemas.microsoft.com/office/drawing/2014/main" id="{B1ADA12D-B1C2-4D5F-9880-F139CD3DA37C}"/>
              </a:ext>
            </a:extLst>
          </p:cNvPr>
          <p:cNvSpPr/>
          <p:nvPr/>
        </p:nvSpPr>
        <p:spPr>
          <a:xfrm>
            <a:off x="7576732" y="4196477"/>
            <a:ext cx="4379742" cy="1200329"/>
          </a:xfrm>
          <a:prstGeom prst="rect">
            <a:avLst/>
          </a:prstGeom>
          <a:solidFill>
            <a:srgbClr val="B9BEEC"/>
          </a:solidFill>
        </p:spPr>
        <p:txBody>
          <a:bodyPr wrap="square">
            <a:spAutoFit/>
          </a:bodyPr>
          <a:lstStyle/>
          <a:p>
            <a:r>
              <a:rPr lang="en-US" b="1" dirty="0">
                <a:solidFill>
                  <a:srgbClr val="FF0000"/>
                </a:solidFill>
                <a:latin typeface="GillSansMT"/>
              </a:rPr>
              <a:t>Queue(), enqueue(item) and dequeue() </a:t>
            </a:r>
            <a:r>
              <a:rPr lang="en-US" dirty="0">
                <a:solidFill>
                  <a:srgbClr val="FF0000"/>
                </a:solidFill>
                <a:latin typeface="GillSansMT"/>
              </a:rPr>
              <a:t>are</a:t>
            </a:r>
            <a:br>
              <a:rPr lang="en-US" dirty="0">
                <a:solidFill>
                  <a:srgbClr val="FF0000"/>
                </a:solidFill>
                <a:latin typeface="GillSansMT"/>
              </a:rPr>
            </a:br>
            <a:r>
              <a:rPr lang="en-US" dirty="0">
                <a:solidFill>
                  <a:srgbClr val="FF0000"/>
                </a:solidFill>
                <a:latin typeface="GillSansMT"/>
              </a:rPr>
              <a:t>critical operations in order to manipulate the</a:t>
            </a:r>
            <a:br>
              <a:rPr lang="en-US" dirty="0">
                <a:solidFill>
                  <a:srgbClr val="FF0000"/>
                </a:solidFill>
                <a:latin typeface="GillSansMT"/>
              </a:rPr>
            </a:br>
            <a:r>
              <a:rPr lang="en-US" dirty="0">
                <a:solidFill>
                  <a:srgbClr val="FF0000"/>
                </a:solidFill>
                <a:latin typeface="GillSansMT"/>
              </a:rPr>
              <a:t>elements of the queue</a:t>
            </a:r>
            <a:r>
              <a:rPr lang="en-US" dirty="0">
                <a:solidFill>
                  <a:srgbClr val="FF0000"/>
                </a:solidFill>
              </a:rPr>
              <a:t> </a:t>
            </a:r>
            <a:br>
              <a:rPr lang="en-US" dirty="0">
                <a:solidFill>
                  <a:srgbClr val="FF0000"/>
                </a:solidFill>
              </a:rPr>
            </a:br>
            <a:endParaRPr lang="en-US" dirty="0">
              <a:solidFill>
                <a:srgbClr val="FF0000"/>
              </a:solidFill>
            </a:endParaRPr>
          </a:p>
        </p:txBody>
      </p:sp>
      <p:sp>
        <p:nvSpPr>
          <p:cNvPr id="9" name="Rectangle 8">
            <a:extLst>
              <a:ext uri="{FF2B5EF4-FFF2-40B4-BE49-F238E27FC236}">
                <a16:creationId xmlns:a16="http://schemas.microsoft.com/office/drawing/2014/main" id="{6436E97F-3399-4728-9F9E-DA9F60A8ADA8}"/>
              </a:ext>
            </a:extLst>
          </p:cNvPr>
          <p:cNvSpPr/>
          <p:nvPr/>
        </p:nvSpPr>
        <p:spPr>
          <a:xfrm>
            <a:off x="7576732" y="5450569"/>
            <a:ext cx="4379742" cy="923330"/>
          </a:xfrm>
          <a:prstGeom prst="rect">
            <a:avLst/>
          </a:prstGeom>
          <a:solidFill>
            <a:srgbClr val="B9BEEC"/>
          </a:solidFill>
        </p:spPr>
        <p:txBody>
          <a:bodyPr wrap="square">
            <a:spAutoFit/>
          </a:bodyPr>
          <a:lstStyle/>
          <a:p>
            <a:r>
              <a:rPr lang="en-US" b="1" dirty="0">
                <a:solidFill>
                  <a:srgbClr val="FF0000"/>
                </a:solidFill>
                <a:latin typeface="GillSansMT"/>
              </a:rPr>
              <a:t>peek(), </a:t>
            </a:r>
            <a:r>
              <a:rPr lang="en-US" b="1" dirty="0" err="1">
                <a:solidFill>
                  <a:srgbClr val="FF0000"/>
                </a:solidFill>
                <a:latin typeface="GillSansMT"/>
              </a:rPr>
              <a:t>is_empty</a:t>
            </a:r>
            <a:r>
              <a:rPr lang="en-US" b="1" dirty="0">
                <a:solidFill>
                  <a:srgbClr val="FF0000"/>
                </a:solidFill>
                <a:latin typeface="GillSansMT"/>
              </a:rPr>
              <a:t>() and size() </a:t>
            </a:r>
            <a:r>
              <a:rPr lang="en-US" dirty="0">
                <a:solidFill>
                  <a:srgbClr val="FF0000"/>
                </a:solidFill>
                <a:latin typeface="GillSansMT"/>
              </a:rPr>
              <a:t>are useful to allow the users to retrieve the properties of the queue but they are not necessary</a:t>
            </a:r>
            <a:endParaRPr lang="en-US" dirty="0">
              <a:solidFill>
                <a:srgbClr val="FF0000"/>
              </a:solidFill>
            </a:endParaRPr>
          </a:p>
        </p:txBody>
      </p:sp>
    </p:spTree>
    <p:extLst>
      <p:ext uri="{BB962C8B-B14F-4D97-AF65-F5344CB8AC3E}">
        <p14:creationId xmlns:p14="http://schemas.microsoft.com/office/powerpoint/2010/main" val="268765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543086" y="0"/>
            <a:ext cx="11648914"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Palindrome Checker – Algorithm</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5" name="Rectangle 4">
            <a:extLst>
              <a:ext uri="{FF2B5EF4-FFF2-40B4-BE49-F238E27FC236}">
                <a16:creationId xmlns:a16="http://schemas.microsoft.com/office/drawing/2014/main" id="{C4E772D3-D902-4212-A9DF-35F55E5E56FA}"/>
              </a:ext>
            </a:extLst>
          </p:cNvPr>
          <p:cNvSpPr/>
          <p:nvPr/>
        </p:nvSpPr>
        <p:spPr>
          <a:xfrm>
            <a:off x="940902" y="833044"/>
            <a:ext cx="11251098" cy="4829399"/>
          </a:xfrm>
          <a:prstGeom prst="rect">
            <a:avLst/>
          </a:prstGeom>
        </p:spPr>
        <p:txBody>
          <a:bodyPr wrap="square">
            <a:spAutoFit/>
          </a:bodyPr>
          <a:lstStyle/>
          <a:p>
            <a:pPr marL="296700" marR="4611" indent="-285750">
              <a:lnSpc>
                <a:spcPct val="108300"/>
              </a:lnSpc>
              <a:spcBef>
                <a:spcPts val="91"/>
              </a:spcBef>
              <a:buFont typeface="Arial" panose="020B0604020202020204" pitchFamily="34" charset="0"/>
              <a:buChar char="•"/>
              <a:tabLst>
                <a:tab pos="254160" algn="l"/>
              </a:tabLst>
            </a:pPr>
            <a:r>
              <a:rPr lang="en-US" sz="2800" b="1" dirty="0">
                <a:solidFill>
                  <a:srgbClr val="000000"/>
                </a:solidFill>
              </a:rPr>
              <a:t>print(</a:t>
            </a:r>
            <a:r>
              <a:rPr lang="en-US" sz="2800" b="1" dirty="0" err="1">
                <a:solidFill>
                  <a:srgbClr val="000000"/>
                </a:solidFill>
              </a:rPr>
              <a:t>pal_checker</a:t>
            </a:r>
            <a:r>
              <a:rPr lang="en-US" sz="2800" b="1" dirty="0">
                <a:solidFill>
                  <a:srgbClr val="000000"/>
                </a:solidFill>
              </a:rPr>
              <a:t>("</a:t>
            </a:r>
            <a:r>
              <a:rPr lang="en-US" sz="2800" b="1" dirty="0" err="1">
                <a:solidFill>
                  <a:srgbClr val="000000"/>
                </a:solidFill>
              </a:rPr>
              <a:t>lsdkjfskf</a:t>
            </a:r>
            <a:r>
              <a:rPr lang="en-US" sz="2800" b="1" dirty="0">
                <a:solidFill>
                  <a:srgbClr val="000000"/>
                </a:solidFill>
              </a:rPr>
              <a:t>"))</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Queue: f, k, s, f, j, k, d, s, l</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1st round: compare f and l =&gt; FALSE, STOP</a:t>
            </a:r>
          </a:p>
          <a:p>
            <a:pPr marL="753900" marR="4611" lvl="1" indent="-28575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753900" marR="4611" lvl="1" indent="-28575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296700" marR="4611" indent="-285750">
              <a:lnSpc>
                <a:spcPct val="108300"/>
              </a:lnSpc>
              <a:spcBef>
                <a:spcPts val="91"/>
              </a:spcBef>
              <a:buFont typeface="Arial" panose="020B0604020202020204" pitchFamily="34" charset="0"/>
              <a:buChar char="•"/>
              <a:tabLst>
                <a:tab pos="254160" algn="l"/>
              </a:tabLst>
            </a:pPr>
            <a:r>
              <a:rPr lang="en-US" sz="2800" b="1" dirty="0">
                <a:solidFill>
                  <a:srgbClr val="000000"/>
                </a:solidFill>
              </a:rPr>
              <a:t>print(</a:t>
            </a:r>
            <a:r>
              <a:rPr lang="en-US" sz="2800" b="1" dirty="0" err="1">
                <a:solidFill>
                  <a:srgbClr val="000000"/>
                </a:solidFill>
              </a:rPr>
              <a:t>pal_checker</a:t>
            </a:r>
            <a:r>
              <a:rPr lang="en-US" sz="2800" b="1" dirty="0">
                <a:solidFill>
                  <a:srgbClr val="000000"/>
                </a:solidFill>
              </a:rPr>
              <a:t>("radar"))</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Queue: r, a, d, a, r</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1st round: compare r (front) and r (back)</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2nd round: compare a (front) and a (back)</a:t>
            </a:r>
          </a:p>
          <a:p>
            <a:pPr marL="753900" marR="4611" lvl="1" indent="-285750">
              <a:lnSpc>
                <a:spcPct val="108300"/>
              </a:lnSpc>
              <a:spcBef>
                <a:spcPts val="91"/>
              </a:spcBef>
              <a:buFont typeface="Arial" panose="020B0604020202020204" pitchFamily="34" charset="0"/>
              <a:buChar char="•"/>
              <a:tabLst>
                <a:tab pos="254160" algn="l"/>
              </a:tabLst>
            </a:pPr>
            <a:r>
              <a:rPr lang="en-US" sz="2800" dirty="0">
                <a:solidFill>
                  <a:srgbClr val="000000"/>
                </a:solidFill>
              </a:rPr>
              <a:t>3rd round: size() = 1, STOP, return TRUE</a:t>
            </a:r>
          </a:p>
        </p:txBody>
      </p:sp>
    </p:spTree>
    <p:extLst>
      <p:ext uri="{BB962C8B-B14F-4D97-AF65-F5344CB8AC3E}">
        <p14:creationId xmlns:p14="http://schemas.microsoft.com/office/powerpoint/2010/main" val="107475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543086" y="0"/>
            <a:ext cx="11648914"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Palindrome Checker–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Rectangle 1">
            <a:extLst>
              <a:ext uri="{FF2B5EF4-FFF2-40B4-BE49-F238E27FC236}">
                <a16:creationId xmlns:a16="http://schemas.microsoft.com/office/drawing/2014/main" id="{4A8A13D6-9D52-4DB8-92FF-92EB4750BE36}"/>
              </a:ext>
            </a:extLst>
          </p:cNvPr>
          <p:cNvSpPr/>
          <p:nvPr/>
        </p:nvSpPr>
        <p:spPr>
          <a:xfrm>
            <a:off x="1850400" y="2727931"/>
            <a:ext cx="7179213" cy="3416320"/>
          </a:xfrm>
          <a:prstGeom prst="rect">
            <a:avLst/>
          </a:prstGeom>
          <a:solidFill>
            <a:srgbClr val="F7FFAB"/>
          </a:solidFill>
        </p:spPr>
        <p:txBody>
          <a:bodyPr wrap="square">
            <a:spAutoFit/>
          </a:bodyPr>
          <a:lstStyle/>
          <a:p>
            <a:r>
              <a:rPr lang="en-US" sz="2400" dirty="0" err="1"/>
              <a:t>still_equal</a:t>
            </a:r>
            <a:r>
              <a:rPr lang="en-US" sz="2400" dirty="0"/>
              <a:t> = True</a:t>
            </a:r>
          </a:p>
          <a:p>
            <a:endParaRPr lang="en-US" sz="2400" dirty="0"/>
          </a:p>
          <a:p>
            <a:r>
              <a:rPr lang="en-US" sz="2400" dirty="0"/>
              <a:t>  while </a:t>
            </a:r>
            <a:r>
              <a:rPr lang="en-US" sz="2400" dirty="0" err="1"/>
              <a:t>char_deque.size</a:t>
            </a:r>
            <a:r>
              <a:rPr lang="en-US" sz="2400" dirty="0"/>
              <a:t>() &gt; 1 and </a:t>
            </a:r>
            <a:r>
              <a:rPr lang="en-US" sz="2400" dirty="0" err="1"/>
              <a:t>still_equal</a:t>
            </a:r>
            <a:r>
              <a:rPr lang="en-US" sz="2400" dirty="0"/>
              <a:t>:</a:t>
            </a:r>
          </a:p>
          <a:p>
            <a:r>
              <a:rPr lang="en-US" sz="2400" dirty="0"/>
              <a:t>    first = </a:t>
            </a:r>
            <a:r>
              <a:rPr lang="en-US" sz="2400" dirty="0" err="1"/>
              <a:t>char_deque.remove_front</a:t>
            </a:r>
            <a:r>
              <a:rPr lang="en-US" sz="2400" dirty="0"/>
              <a:t>()</a:t>
            </a:r>
          </a:p>
          <a:p>
            <a:r>
              <a:rPr lang="en-US" sz="2400" dirty="0"/>
              <a:t>    last = </a:t>
            </a:r>
            <a:r>
              <a:rPr lang="en-US" sz="2400" dirty="0" err="1"/>
              <a:t>char_deque.remove_rear</a:t>
            </a:r>
            <a:r>
              <a:rPr lang="en-US" sz="2400" dirty="0"/>
              <a:t>()</a:t>
            </a:r>
          </a:p>
          <a:p>
            <a:r>
              <a:rPr lang="en-US" sz="2400" dirty="0"/>
              <a:t>    if first != last:</a:t>
            </a:r>
          </a:p>
          <a:p>
            <a:r>
              <a:rPr lang="en-US" sz="2400" dirty="0"/>
              <a:t>      </a:t>
            </a:r>
            <a:r>
              <a:rPr lang="en-US" sz="2400" dirty="0" err="1"/>
              <a:t>still_equal</a:t>
            </a:r>
            <a:r>
              <a:rPr lang="en-US" sz="2400" dirty="0"/>
              <a:t> = False</a:t>
            </a:r>
          </a:p>
          <a:p>
            <a:endParaRPr lang="en-US" sz="2400" dirty="0"/>
          </a:p>
          <a:p>
            <a:r>
              <a:rPr lang="en-US" sz="2400" dirty="0"/>
              <a:t>  return </a:t>
            </a:r>
            <a:r>
              <a:rPr lang="en-US" sz="2400" dirty="0" err="1"/>
              <a:t>still_equal</a:t>
            </a:r>
            <a:endParaRPr lang="en-US" sz="2400" dirty="0"/>
          </a:p>
        </p:txBody>
      </p:sp>
      <p:sp>
        <p:nvSpPr>
          <p:cNvPr id="3" name="Rectangle 2">
            <a:extLst>
              <a:ext uri="{FF2B5EF4-FFF2-40B4-BE49-F238E27FC236}">
                <a16:creationId xmlns:a16="http://schemas.microsoft.com/office/drawing/2014/main" id="{7B5C82E6-8608-41B6-9F6B-A504F4D63D98}"/>
              </a:ext>
            </a:extLst>
          </p:cNvPr>
          <p:cNvSpPr/>
          <p:nvPr/>
        </p:nvSpPr>
        <p:spPr>
          <a:xfrm>
            <a:off x="1033204" y="731700"/>
            <a:ext cx="9819673" cy="1815882"/>
          </a:xfrm>
          <a:prstGeom prst="rect">
            <a:avLst/>
          </a:prstGeom>
        </p:spPr>
        <p:txBody>
          <a:bodyPr wrap="square">
            <a:spAutoFit/>
          </a:bodyPr>
          <a:lstStyle/>
          <a:p>
            <a:r>
              <a:rPr lang="en-US" sz="2800" b="1" dirty="0">
                <a:solidFill>
                  <a:srgbClr val="000000"/>
                </a:solidFill>
              </a:rPr>
              <a:t>Check:</a:t>
            </a:r>
          </a:p>
          <a:p>
            <a:pPr marL="342900" indent="-342900">
              <a:buFont typeface="Arial" panose="020B0604020202020204" pitchFamily="34" charset="0"/>
              <a:buChar char="•"/>
            </a:pPr>
            <a:r>
              <a:rPr lang="en-US" sz="2800" dirty="0">
                <a:solidFill>
                  <a:srgbClr val="000000"/>
                </a:solidFill>
              </a:rPr>
              <a:t>The front of the deque (the first character of the string)</a:t>
            </a:r>
          </a:p>
          <a:p>
            <a:pPr marL="342900" indent="-342900">
              <a:buFont typeface="Arial" panose="020B0604020202020204" pitchFamily="34" charset="0"/>
              <a:buChar char="•"/>
            </a:pPr>
            <a:r>
              <a:rPr lang="en-US" sz="2800" dirty="0">
                <a:solidFill>
                  <a:srgbClr val="000000"/>
                </a:solidFill>
              </a:rPr>
              <a:t>The rear of the deque (the last character of the string) </a:t>
            </a:r>
            <a:br>
              <a:rPr lang="en-US" sz="2800" dirty="0">
                <a:solidFill>
                  <a:srgbClr val="000000"/>
                </a:solidFill>
              </a:rPr>
            </a:br>
            <a:endParaRPr lang="en-US" sz="2800" dirty="0">
              <a:solidFill>
                <a:srgbClr val="000000"/>
              </a:solidFill>
            </a:endParaRPr>
          </a:p>
        </p:txBody>
      </p:sp>
    </p:spTree>
    <p:extLst>
      <p:ext uri="{BB962C8B-B14F-4D97-AF65-F5344CB8AC3E}">
        <p14:creationId xmlns:p14="http://schemas.microsoft.com/office/powerpoint/2010/main" val="237984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9C360C75-E1D7-47E9-8B8B-4BF25992F8CB}"/>
              </a:ext>
            </a:extLst>
          </p:cNvPr>
          <p:cNvSpPr>
            <a:spLocks noGrp="1" noChangeArrowheads="1"/>
          </p:cNvSpPr>
          <p:nvPr>
            <p:ph type="title"/>
          </p:nvPr>
        </p:nvSpPr>
        <p:spPr>
          <a:xfrm>
            <a:off x="642193" y="-14068"/>
            <a:ext cx="11549807"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Practical Application (3): </a:t>
            </a:r>
            <a:r>
              <a:rPr lang="en-US" altLang="en-US" sz="4000" kern="1200" dirty="0"/>
              <a:t>Airline Ticket Counter</a:t>
            </a:r>
          </a:p>
        </p:txBody>
      </p:sp>
      <p:sp>
        <p:nvSpPr>
          <p:cNvPr id="37891" name="Rectangle 2">
            <a:extLst>
              <a:ext uri="{FF2B5EF4-FFF2-40B4-BE49-F238E27FC236}">
                <a16:creationId xmlns:a16="http://schemas.microsoft.com/office/drawing/2014/main" id="{20FAB773-8388-4E00-8FFC-E7E9E2723E55}"/>
              </a:ext>
            </a:extLst>
          </p:cNvPr>
          <p:cNvSpPr>
            <a:spLocks noGrp="1" noChangeArrowheads="1"/>
          </p:cNvSpPr>
          <p:nvPr>
            <p:ph type="body" idx="1"/>
          </p:nvPr>
        </p:nvSpPr>
        <p:spPr>
          <a:xfrm>
            <a:off x="970670" y="1165802"/>
            <a:ext cx="10170941" cy="4526396"/>
          </a:xfrm>
        </p:spPr>
        <p:txBody>
          <a:bodyPr/>
          <a:lstStyle/>
          <a:p>
            <a:pPr marL="391729"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How many ticket agents are needed at certain times of the day in order to provide timely service?</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Too many agents will cost the airline money.</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Too few will result in angry customers.</a:t>
            </a:r>
          </a:p>
          <a:p>
            <a:pPr marL="391729" indent="-293797" eaLnBrk="1">
              <a:lnSpc>
                <a:spcPct val="150000"/>
              </a:lnSpc>
              <a:spcBef>
                <a:spcPts val="3266"/>
              </a:spcBef>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A computer simulation can be developed to model this real system.</a:t>
            </a:r>
          </a:p>
        </p:txBody>
      </p:sp>
      <p:sp>
        <p:nvSpPr>
          <p:cNvPr id="2" name="Slide Number Placeholder 1">
            <a:extLst>
              <a:ext uri="{FF2B5EF4-FFF2-40B4-BE49-F238E27FC236}">
                <a16:creationId xmlns:a16="http://schemas.microsoft.com/office/drawing/2014/main" id="{7F834815-0AA7-4768-8EB6-723C720F98CD}"/>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32</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38323223-352E-4FCE-90E5-A4E436202B38}"/>
              </a:ext>
            </a:extLst>
          </p:cNvPr>
          <p:cNvSpPr>
            <a:spLocks noGrp="1" noChangeArrowheads="1"/>
          </p:cNvSpPr>
          <p:nvPr>
            <p:ph type="title"/>
          </p:nvPr>
        </p:nvSpPr>
        <p:spPr>
          <a:xfrm>
            <a:off x="1219795" y="0"/>
            <a:ext cx="9302241"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Queuing System</a:t>
            </a:r>
          </a:p>
        </p:txBody>
      </p:sp>
      <p:sp>
        <p:nvSpPr>
          <p:cNvPr id="39939" name="Rectangle 2">
            <a:extLst>
              <a:ext uri="{FF2B5EF4-FFF2-40B4-BE49-F238E27FC236}">
                <a16:creationId xmlns:a16="http://schemas.microsoft.com/office/drawing/2014/main" id="{2631A337-BA13-4423-ADDF-E54D2BCAEB65}"/>
              </a:ext>
            </a:extLst>
          </p:cNvPr>
          <p:cNvSpPr>
            <a:spLocks noGrp="1" noChangeArrowheads="1"/>
          </p:cNvSpPr>
          <p:nvPr>
            <p:ph type="body" idx="1"/>
          </p:nvPr>
        </p:nvSpPr>
        <p:spPr>
          <a:xfrm>
            <a:off x="985284" y="910588"/>
            <a:ext cx="9771265" cy="4526396"/>
          </a:xfrm>
        </p:spPr>
        <p:txBody>
          <a:bodyPr/>
          <a:lstStyle/>
          <a:p>
            <a:pPr marL="391729"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A system where customers must stand in line awaiting service.</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A queue structure is used to model the system.</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Simple systems only require a single queue.</a:t>
            </a:r>
          </a:p>
          <a:p>
            <a:pPr marL="383408"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b="1" kern="1200" dirty="0">
                <a:solidFill>
                  <a:srgbClr val="000000"/>
                </a:solidFill>
                <a:ea typeface="+mn-ea"/>
                <a:cs typeface="+mn-cs"/>
              </a:rPr>
              <a:t>Goal: </a:t>
            </a:r>
            <a:r>
              <a:rPr lang="en-US" altLang="en-US" kern="1200" dirty="0">
                <a:solidFill>
                  <a:srgbClr val="000000"/>
                </a:solidFill>
                <a:ea typeface="+mn-ea"/>
                <a:cs typeface="+mn-cs"/>
              </a:rPr>
              <a:t>The goal is to study certain behaviors or outcomes.</a:t>
            </a:r>
          </a:p>
          <a:p>
            <a:pPr marL="1175187" lvl="2" indent="-260673" eaLnBrk="1">
              <a:lnSpc>
                <a:spcPct val="150000"/>
              </a:lnSpc>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average wait time</a:t>
            </a:r>
          </a:p>
          <a:p>
            <a:pPr marL="1175187" lvl="2" indent="-260673" eaLnBrk="1">
              <a:lnSpc>
                <a:spcPct val="150000"/>
              </a:lnSpc>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average queue length</a:t>
            </a:r>
          </a:p>
          <a:p>
            <a:pPr marL="1175187" lvl="2" indent="-260673" eaLnBrk="1">
              <a:lnSpc>
                <a:spcPct val="150000"/>
              </a:lnSpc>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average service time</a:t>
            </a:r>
          </a:p>
        </p:txBody>
      </p:sp>
      <p:sp>
        <p:nvSpPr>
          <p:cNvPr id="2" name="Slide Number Placeholder 1">
            <a:extLst>
              <a:ext uri="{FF2B5EF4-FFF2-40B4-BE49-F238E27FC236}">
                <a16:creationId xmlns:a16="http://schemas.microsoft.com/office/drawing/2014/main" id="{0A3F9FDC-37B3-46A3-9090-EB52E96621CB}"/>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33</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9DC8CE27-5C45-4306-B9BA-0147D575BAF5}"/>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Discrete Event Simulation</a:t>
            </a:r>
          </a:p>
        </p:txBody>
      </p:sp>
      <p:sp>
        <p:nvSpPr>
          <p:cNvPr id="41987" name="Rectangle 2">
            <a:extLst>
              <a:ext uri="{FF2B5EF4-FFF2-40B4-BE49-F238E27FC236}">
                <a16:creationId xmlns:a16="http://schemas.microsoft.com/office/drawing/2014/main" id="{991DE65E-E08E-4AAA-98C7-D77386C96221}"/>
              </a:ext>
            </a:extLst>
          </p:cNvPr>
          <p:cNvSpPr>
            <a:spLocks noGrp="1" noChangeArrowheads="1"/>
          </p:cNvSpPr>
          <p:nvPr>
            <p:ph type="body" idx="1"/>
          </p:nvPr>
        </p:nvSpPr>
        <p:spPr>
          <a:xfrm>
            <a:off x="845152" y="1144921"/>
            <a:ext cx="11163967"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Consists of a sequence of significant events that cause a change in the system.</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Time driven and performed over a preset time period.</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Passing of time is represented by a loop, one iteration per clock tick.</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Events can only occur at discrete time intervals.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Time units must be small enough to accommodate the events.</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3400" kern="1200" dirty="0">
                <a:solidFill>
                  <a:srgbClr val="000000"/>
                </a:solidFill>
              </a:rPr>
              <a:t>Sample Events. </a:t>
            </a:r>
            <a:r>
              <a:rPr lang="en-US" altLang="en-US" kern="1200" dirty="0">
                <a:solidFill>
                  <a:srgbClr val="000000"/>
                </a:solidFill>
              </a:rPr>
              <a:t>Some sample events include: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rPr>
              <a:t>Customer arrival</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rPr>
              <a:t>Start or end of a transaction (service)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rPr>
              <a:t>Customer departure</a:t>
            </a:r>
          </a:p>
          <a:p>
            <a:pPr marL="383408"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3400" kern="1200" dirty="0">
              <a:solidFill>
                <a:srgbClr val="000000"/>
              </a:solidFill>
            </a:endParaRP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kern="1200" dirty="0">
              <a:solidFill>
                <a:srgbClr val="000000"/>
              </a:solidFill>
              <a:ea typeface="+mn-ea"/>
              <a:cs typeface="+mn-cs"/>
            </a:endParaRPr>
          </a:p>
        </p:txBody>
      </p:sp>
      <p:sp>
        <p:nvSpPr>
          <p:cNvPr id="2" name="Slide Number Placeholder 1">
            <a:extLst>
              <a:ext uri="{FF2B5EF4-FFF2-40B4-BE49-F238E27FC236}">
                <a16:creationId xmlns:a16="http://schemas.microsoft.com/office/drawing/2014/main" id="{759D9093-E9B6-4109-8556-5981BFC385D7}"/>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34</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0AEFBBBB-1970-477C-8A69-FDECEBA4C1F5}"/>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System Parameters</a:t>
            </a:r>
          </a:p>
        </p:txBody>
      </p:sp>
      <p:sp>
        <p:nvSpPr>
          <p:cNvPr id="46083" name="Rectangle 2">
            <a:extLst>
              <a:ext uri="{FF2B5EF4-FFF2-40B4-BE49-F238E27FC236}">
                <a16:creationId xmlns:a16="http://schemas.microsoft.com/office/drawing/2014/main" id="{91E13EC3-CDE4-47ED-845C-BD7561CB2BC8}"/>
              </a:ext>
            </a:extLst>
          </p:cNvPr>
          <p:cNvSpPr>
            <a:spLocks noGrp="1" noChangeArrowheads="1"/>
          </p:cNvSpPr>
          <p:nvPr>
            <p:ph type="body" idx="1"/>
          </p:nvPr>
        </p:nvSpPr>
        <p:spPr>
          <a:xfrm>
            <a:off x="961838" y="1403578"/>
            <a:ext cx="1026832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kern="1200" dirty="0">
                <a:solidFill>
                  <a:srgbClr val="000000"/>
                </a:solidFill>
              </a:rPr>
              <a:t>A </a:t>
            </a:r>
            <a:r>
              <a:rPr lang="en-US" altLang="en-US" kern="1200" dirty="0">
                <a:solidFill>
                  <a:srgbClr val="000000"/>
                </a:solidFill>
              </a:rPr>
              <a:t>simulation is commonly designed to allow user supplied parameters to define conditions: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Length of the simulation (begins at time 0).</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Number of servers.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Expected time to complete a transaction.</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kern="1200" dirty="0">
                <a:solidFill>
                  <a:srgbClr val="000000"/>
                </a:solidFill>
                <a:ea typeface="+mn-ea"/>
                <a:cs typeface="+mn-cs"/>
              </a:rPr>
              <a:t>Distribution of arrival times.</a:t>
            </a:r>
          </a:p>
          <a:p>
            <a:pPr marL="391729" indent="-293797" eaLnBrk="1">
              <a:spcBef>
                <a:spcPts val="3266"/>
              </a:spcBef>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By adjusting these, the conditions can be changed under which the simulation is performed.</a:t>
            </a:r>
          </a:p>
        </p:txBody>
      </p:sp>
      <p:sp>
        <p:nvSpPr>
          <p:cNvPr id="2" name="Slide Number Placeholder 1">
            <a:extLst>
              <a:ext uri="{FF2B5EF4-FFF2-40B4-BE49-F238E27FC236}">
                <a16:creationId xmlns:a16="http://schemas.microsoft.com/office/drawing/2014/main" id="{6A67A850-33A7-4D59-9342-E8D23F76C5C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35</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1A6EAF05-90BE-4B5E-8F8F-FC8F4EE83D3C}"/>
              </a:ext>
            </a:extLst>
          </p:cNvPr>
          <p:cNvSpPr>
            <a:spLocks noGrp="1" noChangeArrowheads="1"/>
          </p:cNvSpPr>
          <p:nvPr>
            <p:ph type="title"/>
          </p:nvPr>
        </p:nvSpPr>
        <p:spPr>
          <a:xfrm>
            <a:off x="1827393"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Event Rules</a:t>
            </a:r>
          </a:p>
        </p:txBody>
      </p:sp>
      <p:sp>
        <p:nvSpPr>
          <p:cNvPr id="48131" name="Rectangle 2">
            <a:extLst>
              <a:ext uri="{FF2B5EF4-FFF2-40B4-BE49-F238E27FC236}">
                <a16:creationId xmlns:a16="http://schemas.microsoft.com/office/drawing/2014/main" id="{F5741F23-6A3C-4AF3-9EAC-18F18629C8BC}"/>
              </a:ext>
            </a:extLst>
          </p:cNvPr>
          <p:cNvSpPr>
            <a:spLocks noGrp="1" noChangeArrowheads="1"/>
          </p:cNvSpPr>
          <p:nvPr>
            <p:ph type="body" idx="1"/>
          </p:nvPr>
        </p:nvSpPr>
        <p:spPr>
          <a:xfrm>
            <a:off x="957695" y="952790"/>
            <a:ext cx="11112386" cy="5630890"/>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A set of rules are defined for handling the events during each tick of clock.</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kern="1200" dirty="0">
                <a:solidFill>
                  <a:srgbClr val="000000"/>
                </a:solidFill>
              </a:rPr>
              <a:t>The specific rules depend on what is being studied. </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b="1" dirty="0"/>
              <a:t>Sample event </a:t>
            </a:r>
            <a:r>
              <a:rPr lang="en-US" altLang="en-US" b="1" dirty="0" err="1"/>
              <a:t>Rules.</a:t>
            </a:r>
            <a:r>
              <a:rPr lang="en-US" altLang="en-US" dirty="0" err="1"/>
              <a:t>To</a:t>
            </a:r>
            <a:r>
              <a:rPr lang="en-US" altLang="en-US" dirty="0"/>
              <a:t> determine the average wait time: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If a customer arrives, he is added to the queue.</a:t>
            </a:r>
          </a:p>
          <a:p>
            <a:pPr marL="1175187" lvl="2" indent="-260673" eaLnBrk="1">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at most one customer can arrive per time step.</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If there are free servers and customers waiting, the next customer in line begins her transaction.</a:t>
            </a:r>
          </a:p>
          <a:p>
            <a:pPr marL="1175187" lvl="2" indent="-260673" eaLnBrk="1">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we begin a transaction for each free server.</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If a transaction ends, the customer departs and the server becomes free.</a:t>
            </a:r>
          </a:p>
          <a:p>
            <a:pPr marL="1175187" lvl="2" indent="-260673" eaLnBrk="1">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multiple transactions can complete in one time step.</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kern="1200" dirty="0">
              <a:solidFill>
                <a:srgbClr val="000000"/>
              </a:solidFill>
            </a:endParaRPr>
          </a:p>
        </p:txBody>
      </p:sp>
      <p:sp>
        <p:nvSpPr>
          <p:cNvPr id="2" name="Slide Number Placeholder 1">
            <a:extLst>
              <a:ext uri="{FF2B5EF4-FFF2-40B4-BE49-F238E27FC236}">
                <a16:creationId xmlns:a16="http://schemas.microsoft.com/office/drawing/2014/main" id="{B3EF55CF-E679-4B68-A917-91B0E479FBBC}"/>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36</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F34FC296-61CE-4565-8F30-9368BD222BCF}"/>
              </a:ext>
            </a:extLst>
          </p:cNvPr>
          <p:cNvSpPr>
            <a:spLocks noGrp="1" noChangeArrowheads="1"/>
          </p:cNvSpPr>
          <p:nvPr>
            <p:ph type="title"/>
          </p:nvPr>
        </p:nvSpPr>
        <p:spPr>
          <a:xfrm>
            <a:off x="1870772" y="33132"/>
            <a:ext cx="8834741"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Random Events</a:t>
            </a:r>
          </a:p>
        </p:txBody>
      </p:sp>
      <p:sp>
        <p:nvSpPr>
          <p:cNvPr id="52227" name="Rectangle 2">
            <a:extLst>
              <a:ext uri="{FF2B5EF4-FFF2-40B4-BE49-F238E27FC236}">
                <a16:creationId xmlns:a16="http://schemas.microsoft.com/office/drawing/2014/main" id="{D78BA485-72BD-49A9-8614-FA48EC9E690C}"/>
              </a:ext>
            </a:extLst>
          </p:cNvPr>
          <p:cNvSpPr>
            <a:spLocks noGrp="1" noChangeArrowheads="1"/>
          </p:cNvSpPr>
          <p:nvPr>
            <p:ph type="body" idx="1"/>
          </p:nvPr>
        </p:nvSpPr>
        <p:spPr>
          <a:xfrm>
            <a:off x="771924" y="1165802"/>
            <a:ext cx="1167798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To correctly model a queuing system, some events must occur at random. (i.e. customer arrival)</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We need to model this action as close as possible.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Specify the odds of a customer arriving at each time step as the average time between arrivals.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Use a random number generator to produce a value.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Compare the value to the average arrival time.</a:t>
            </a:r>
          </a:p>
        </p:txBody>
      </p:sp>
      <p:sp>
        <p:nvSpPr>
          <p:cNvPr id="2" name="Slide Number Placeholder 1">
            <a:extLst>
              <a:ext uri="{FF2B5EF4-FFF2-40B4-BE49-F238E27FC236}">
                <a16:creationId xmlns:a16="http://schemas.microsoft.com/office/drawing/2014/main" id="{4A2C3C9C-7D4D-48D8-B9F7-4CAE15D44061}"/>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37</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CFDCBEC-C203-4558-A410-4300CD8AA5DE}"/>
              </a:ext>
            </a:extLst>
          </p:cNvPr>
          <p:cNvSpPr>
            <a:spLocks noGrp="1" noChangeArrowheads="1"/>
          </p:cNvSpPr>
          <p:nvPr>
            <p:ph type="title"/>
          </p:nvPr>
        </p:nvSpPr>
        <p:spPr>
          <a:xfrm>
            <a:off x="1911291" y="20881"/>
            <a:ext cx="941151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Sample Simulation</a:t>
            </a:r>
          </a:p>
        </p:txBody>
      </p:sp>
      <p:sp>
        <p:nvSpPr>
          <p:cNvPr id="54275" name="Rectangle 2">
            <a:extLst>
              <a:ext uri="{FF2B5EF4-FFF2-40B4-BE49-F238E27FC236}">
                <a16:creationId xmlns:a16="http://schemas.microsoft.com/office/drawing/2014/main" id="{36A3AD59-2ABE-4E61-A548-C1FC07EBA4BC}"/>
              </a:ext>
            </a:extLst>
          </p:cNvPr>
          <p:cNvSpPr>
            <a:spLocks noGrp="1" noChangeArrowheads="1"/>
          </p:cNvSpPr>
          <p:nvPr>
            <p:ph type="body" idx="1"/>
          </p:nvPr>
        </p:nvSpPr>
        <p:spPr>
          <a:xfrm>
            <a:off x="1042100" y="1165802"/>
            <a:ext cx="11149899"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3200" dirty="0"/>
              <a:t>Analyze the average time passengers have to wait for service at an airport ticket counter.</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Multiple ticket agents.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Multiple customers that must wait in a single line.</a:t>
            </a:r>
          </a:p>
        </p:txBody>
      </p:sp>
      <p:sp>
        <p:nvSpPr>
          <p:cNvPr id="2" name="Slide Number Placeholder 1">
            <a:extLst>
              <a:ext uri="{FF2B5EF4-FFF2-40B4-BE49-F238E27FC236}">
                <a16:creationId xmlns:a16="http://schemas.microsoft.com/office/drawing/2014/main" id="{6AE11578-B33C-4A94-A828-27F27F437E23}"/>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38</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1364C57A-9DF2-4B11-8E08-D62C49B67EB3}"/>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System Inputs</a:t>
            </a:r>
          </a:p>
        </p:txBody>
      </p:sp>
      <p:sp>
        <p:nvSpPr>
          <p:cNvPr id="56323" name="Rectangle 2">
            <a:extLst>
              <a:ext uri="{FF2B5EF4-FFF2-40B4-BE49-F238E27FC236}">
                <a16:creationId xmlns:a16="http://schemas.microsoft.com/office/drawing/2014/main" id="{92D8BEED-78E7-4599-B9F8-CD3B97814053}"/>
              </a:ext>
            </a:extLst>
          </p:cNvPr>
          <p:cNvSpPr>
            <a:spLocks noGrp="1" noChangeArrowheads="1"/>
          </p:cNvSpPr>
          <p:nvPr>
            <p:ph type="body" idx="1"/>
          </p:nvPr>
        </p:nvSpPr>
        <p:spPr>
          <a:xfrm>
            <a:off x="957695" y="995144"/>
            <a:ext cx="11435942" cy="4526396"/>
          </a:xfrm>
        </p:spPr>
        <p:txBody>
          <a:bodyPr/>
          <a:lstStyle/>
          <a:p>
            <a:pPr marL="391729" indent="-293797" eaLnBrk="1">
              <a:spcAft>
                <a:spcPts val="1633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The program will prompt the user for the queuing system parameters.</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For simplicity, we use minutes as the discrete time units.</a:t>
            </a:r>
          </a:p>
        </p:txBody>
      </p:sp>
      <p:sp>
        <p:nvSpPr>
          <p:cNvPr id="56324" name="Text Box 3">
            <a:extLst>
              <a:ext uri="{FF2B5EF4-FFF2-40B4-BE49-F238E27FC236}">
                <a16:creationId xmlns:a16="http://schemas.microsoft.com/office/drawing/2014/main" id="{6A6CFF8C-158E-44FD-93B0-2A675DEE5776}"/>
              </a:ext>
            </a:extLst>
          </p:cNvPr>
          <p:cNvSpPr txBox="1">
            <a:spLocks noChangeArrowheads="1"/>
          </p:cNvSpPr>
          <p:nvPr/>
        </p:nvSpPr>
        <p:spPr bwMode="auto">
          <a:xfrm>
            <a:off x="2953996" y="2027013"/>
            <a:ext cx="5946384" cy="1306217"/>
          </a:xfrm>
          <a:prstGeom prst="rect">
            <a:avLst/>
          </a:prstGeom>
          <a:solidFill>
            <a:srgbClr val="F7FFAB"/>
          </a:solidFill>
          <a:ln>
            <a:noFill/>
          </a:ln>
          <a:effectLst/>
        </p:spPr>
        <p:txBody>
          <a:bodyPr wrap="none" lIns="0" tIns="13717"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814" dirty="0">
                <a:latin typeface="Courier New" panose="02070309020205020404" pitchFamily="49" charset="0"/>
              </a:rPr>
              <a:t>  Number of minutes to simulate: 25</a:t>
            </a:r>
          </a:p>
          <a:p>
            <a:pPr eaLnBrk="1">
              <a:lnSpc>
                <a:spcPct val="94000"/>
              </a:lnSpc>
              <a:spcAft>
                <a:spcPct val="0"/>
              </a:spcAft>
            </a:pPr>
            <a:r>
              <a:rPr lang="en-US" altLang="en-US" sz="1814" dirty="0">
                <a:latin typeface="Courier New" panose="02070309020205020404" pitchFamily="49" charset="0"/>
              </a:rPr>
              <a:t>  Number of ticket agents: 2</a:t>
            </a:r>
          </a:p>
          <a:p>
            <a:pPr eaLnBrk="1">
              <a:lnSpc>
                <a:spcPct val="94000"/>
              </a:lnSpc>
              <a:spcAft>
                <a:spcPct val="0"/>
              </a:spcAft>
            </a:pPr>
            <a:r>
              <a:rPr lang="en-US" altLang="en-US" sz="1814" dirty="0">
                <a:latin typeface="Courier New" panose="02070309020205020404" pitchFamily="49" charset="0"/>
              </a:rPr>
              <a:t>  Average service time per passenger: 3</a:t>
            </a:r>
          </a:p>
          <a:p>
            <a:pPr eaLnBrk="1">
              <a:lnSpc>
                <a:spcPct val="94000"/>
              </a:lnSpc>
              <a:spcAft>
                <a:spcPct val="0"/>
              </a:spcAft>
            </a:pPr>
            <a:r>
              <a:rPr lang="en-US" altLang="en-US" sz="1814" dirty="0">
                <a:latin typeface="Courier New" panose="02070309020205020404" pitchFamily="49" charset="0"/>
              </a:rPr>
              <a:t>  Average time between passenger arrival: 2</a:t>
            </a:r>
          </a:p>
          <a:p>
            <a:pPr eaLnBrk="1">
              <a:lnSpc>
                <a:spcPct val="94000"/>
              </a:lnSpc>
              <a:spcAft>
                <a:spcPct val="0"/>
              </a:spcAft>
            </a:pPr>
            <a:endParaRPr lang="en-US" altLang="en-US" sz="1814" dirty="0">
              <a:latin typeface="Courier New" panose="02070309020205020404" pitchFamily="49" charset="0"/>
            </a:endParaRPr>
          </a:p>
        </p:txBody>
      </p:sp>
      <p:sp>
        <p:nvSpPr>
          <p:cNvPr id="2" name="Slide Number Placeholder 1">
            <a:extLst>
              <a:ext uri="{FF2B5EF4-FFF2-40B4-BE49-F238E27FC236}">
                <a16:creationId xmlns:a16="http://schemas.microsoft.com/office/drawing/2014/main" id="{B9A8A8DC-D904-48FD-B43B-802042EDA274}"/>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39</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47882" y="480642"/>
            <a:ext cx="7856967" cy="3870828"/>
          </a:xfrm>
          <a:prstGeom prst="rect">
            <a:avLst/>
          </a:prstGeom>
        </p:spPr>
        <p:txBody>
          <a:bodyPr vert="horz" wrap="square" lIns="0" tIns="102006" rIns="0" bIns="0" rtlCol="0">
            <a:spAutoFit/>
          </a:bodyPr>
          <a:lstStyle/>
          <a:p>
            <a:pPr marL="353850" marR="4611" lvl="0" indent="-342900">
              <a:lnSpc>
                <a:spcPct val="108300"/>
              </a:lnSpc>
              <a:spcBef>
                <a:spcPts val="91"/>
              </a:spcBef>
              <a:buFont typeface="Arial" panose="020B0604020202020204" pitchFamily="34" charset="0"/>
              <a:buChar char="•"/>
              <a:tabLst>
                <a:tab pos="254160" algn="l"/>
              </a:tabLst>
            </a:pPr>
            <a:r>
              <a:rPr lang="en-US" altLang="en-US" sz="2800" dirty="0"/>
              <a:t>The following code creates the queue from earlier</a:t>
            </a:r>
          </a:p>
          <a:p>
            <a:pPr marL="353850" marR="4611" lvl="0"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lvl="0"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lvl="0"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lvl="0"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a:p>
            <a:pPr marL="353850" marR="4611" indent="-342900">
              <a:lnSpc>
                <a:spcPct val="108300"/>
              </a:lnSpc>
              <a:spcBef>
                <a:spcPts val="91"/>
              </a:spcBef>
              <a:buFont typeface="Arial" panose="020B0604020202020204" pitchFamily="34" charset="0"/>
              <a:buChar char="•"/>
              <a:tabLst>
                <a:tab pos="254160" algn="l"/>
              </a:tabLst>
            </a:pPr>
            <a:r>
              <a:rPr lang="en-US" altLang="en-US" sz="2800" dirty="0"/>
              <a:t>We can remove items from the queue and</a:t>
            </a:r>
          </a:p>
          <a:p>
            <a:pPr marL="10950" marR="4611">
              <a:lnSpc>
                <a:spcPct val="108300"/>
              </a:lnSpc>
              <a:spcBef>
                <a:spcPts val="91"/>
              </a:spcBef>
              <a:tabLst>
                <a:tab pos="254160" algn="l"/>
              </a:tabLst>
            </a:pPr>
            <a:r>
              <a:rPr lang="en-US" altLang="en-US" sz="2800" dirty="0"/>
              <a:t>    add more items.</a:t>
            </a:r>
          </a:p>
          <a:p>
            <a:pPr marL="353850" marR="4611" lvl="0" indent="-342900">
              <a:lnSpc>
                <a:spcPct val="108300"/>
              </a:lnSpc>
              <a:spcBef>
                <a:spcPts val="91"/>
              </a:spcBef>
              <a:buFont typeface="Arial" panose="020B0604020202020204" pitchFamily="34" charset="0"/>
              <a:buChar char="•"/>
              <a:tabLst>
                <a:tab pos="254160" algn="l"/>
              </a:tabLst>
            </a:pPr>
            <a:endParaRPr lang="en-US" sz="2800" dirty="0">
              <a:solidFill>
                <a:srgbClr val="000000"/>
              </a:solidFill>
            </a:endParaRP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What is a Queue? : ADT</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1" name="Text Box 3">
            <a:extLst>
              <a:ext uri="{FF2B5EF4-FFF2-40B4-BE49-F238E27FC236}">
                <a16:creationId xmlns:a16="http://schemas.microsoft.com/office/drawing/2014/main" id="{8516DEC1-39C9-46F3-8DBB-0F932295CA2A}"/>
              </a:ext>
            </a:extLst>
          </p:cNvPr>
          <p:cNvSpPr txBox="1">
            <a:spLocks noChangeArrowheads="1"/>
          </p:cNvSpPr>
          <p:nvPr/>
        </p:nvSpPr>
        <p:spPr bwMode="auto">
          <a:xfrm>
            <a:off x="2230023" y="1107834"/>
            <a:ext cx="2286000" cy="1760595"/>
          </a:xfrm>
          <a:prstGeom prst="rect">
            <a:avLst/>
          </a:prstGeom>
          <a:solidFill>
            <a:srgbClr val="F7FFAB"/>
          </a:solidFill>
          <a:ln>
            <a:noFill/>
          </a:ln>
          <a:effectLst/>
        </p:spPr>
        <p:txBody>
          <a:bodyPr wrap="none" lIns="0" tIns="15120" rIns="0" bIns="0"/>
          <a:lstStyle>
            <a:lvl1pPr>
              <a:tabLst>
                <a:tab pos="723900" algn="l"/>
                <a:tab pos="1447800" algn="l"/>
                <a:tab pos="2171700" algn="l"/>
              </a:tabLst>
              <a:defRPr>
                <a:solidFill>
                  <a:srgbClr val="000000"/>
                </a:solidFill>
                <a:latin typeface="Arial" panose="020B0604020202020204" pitchFamily="34" charset="0"/>
                <a:cs typeface="Bitstream Vera Sans" charset="0"/>
              </a:defRPr>
            </a:lvl1pPr>
            <a:lvl2pPr>
              <a:tabLst>
                <a:tab pos="723900" algn="l"/>
                <a:tab pos="1447800" algn="l"/>
                <a:tab pos="2171700" algn="l"/>
              </a:tabLst>
              <a:defRPr>
                <a:solidFill>
                  <a:srgbClr val="000000"/>
                </a:solidFill>
                <a:latin typeface="Arial" panose="020B0604020202020204" pitchFamily="34" charset="0"/>
                <a:cs typeface="Bitstream Vera Sans" charset="0"/>
              </a:defRPr>
            </a:lvl2pPr>
            <a:lvl3pPr>
              <a:tabLst>
                <a:tab pos="723900" algn="l"/>
                <a:tab pos="1447800" algn="l"/>
                <a:tab pos="2171700" algn="l"/>
              </a:tabLst>
              <a:defRPr>
                <a:solidFill>
                  <a:srgbClr val="000000"/>
                </a:solidFill>
                <a:latin typeface="Arial" panose="020B0604020202020204" pitchFamily="34" charset="0"/>
                <a:cs typeface="Bitstream Vera Sans" charset="0"/>
              </a:defRPr>
            </a:lvl3pPr>
            <a:lvl4pPr>
              <a:tabLst>
                <a:tab pos="723900" algn="l"/>
                <a:tab pos="1447800" algn="l"/>
                <a:tab pos="2171700" algn="l"/>
              </a:tabLst>
              <a:defRPr>
                <a:solidFill>
                  <a:srgbClr val="000000"/>
                </a:solidFill>
                <a:latin typeface="Arial" panose="020B0604020202020204" pitchFamily="34" charset="0"/>
                <a:cs typeface="Bitstream Vera Sans" charset="0"/>
              </a:defRPr>
            </a:lvl4pPr>
            <a:lvl5pPr>
              <a:tabLst>
                <a:tab pos="723900" algn="l"/>
                <a:tab pos="1447800" algn="l"/>
                <a:tab pos="21717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2000" dirty="0">
                <a:latin typeface="Courier New" panose="02070309020205020404" pitchFamily="49" charset="0"/>
              </a:rPr>
              <a:t>Q = Queue()</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( 28 )</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( 19 )</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( 45 )</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( 13 )</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( 7 )</a:t>
            </a:r>
          </a:p>
        </p:txBody>
      </p:sp>
      <p:pic>
        <p:nvPicPr>
          <p:cNvPr id="12" name="Picture 4">
            <a:extLst>
              <a:ext uri="{FF2B5EF4-FFF2-40B4-BE49-F238E27FC236}">
                <a16:creationId xmlns:a16="http://schemas.microsoft.com/office/drawing/2014/main" id="{7579E1FA-5485-4D0B-8001-454632D6A8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6365" y="1534944"/>
            <a:ext cx="3186332" cy="581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3">
            <a:extLst>
              <a:ext uri="{FF2B5EF4-FFF2-40B4-BE49-F238E27FC236}">
                <a16:creationId xmlns:a16="http://schemas.microsoft.com/office/drawing/2014/main" id="{2E2C8544-0FA0-4A84-89B3-A40EDF03EFE8}"/>
              </a:ext>
            </a:extLst>
          </p:cNvPr>
          <p:cNvSpPr txBox="1">
            <a:spLocks noChangeArrowheads="1"/>
          </p:cNvSpPr>
          <p:nvPr/>
        </p:nvSpPr>
        <p:spPr bwMode="auto">
          <a:xfrm>
            <a:off x="2152184" y="4056821"/>
            <a:ext cx="2286000" cy="1928813"/>
          </a:xfrm>
          <a:prstGeom prst="rect">
            <a:avLst/>
          </a:prstGeom>
          <a:solidFill>
            <a:srgbClr val="F7FFAB"/>
          </a:solidFill>
          <a:ln>
            <a:noFill/>
          </a:ln>
          <a:effectLst/>
        </p:spPr>
        <p:txBody>
          <a:bodyPr wrap="none" lIns="0" tIns="15120" rIns="0" bIns="0"/>
          <a:lstStyle>
            <a:lvl1pPr>
              <a:tabLst>
                <a:tab pos="723900" algn="l"/>
                <a:tab pos="1447800" algn="l"/>
                <a:tab pos="2171700" algn="l"/>
              </a:tabLst>
              <a:defRPr>
                <a:solidFill>
                  <a:srgbClr val="000000"/>
                </a:solidFill>
                <a:latin typeface="Arial" panose="020B0604020202020204" pitchFamily="34" charset="0"/>
                <a:cs typeface="Bitstream Vera Sans" charset="0"/>
              </a:defRPr>
            </a:lvl1pPr>
            <a:lvl2pPr>
              <a:tabLst>
                <a:tab pos="723900" algn="l"/>
                <a:tab pos="1447800" algn="l"/>
                <a:tab pos="2171700" algn="l"/>
              </a:tabLst>
              <a:defRPr>
                <a:solidFill>
                  <a:srgbClr val="000000"/>
                </a:solidFill>
                <a:latin typeface="Arial" panose="020B0604020202020204" pitchFamily="34" charset="0"/>
                <a:cs typeface="Bitstream Vera Sans" charset="0"/>
              </a:defRPr>
            </a:lvl2pPr>
            <a:lvl3pPr>
              <a:tabLst>
                <a:tab pos="723900" algn="l"/>
                <a:tab pos="1447800" algn="l"/>
                <a:tab pos="2171700" algn="l"/>
              </a:tabLst>
              <a:defRPr>
                <a:solidFill>
                  <a:srgbClr val="000000"/>
                </a:solidFill>
                <a:latin typeface="Arial" panose="020B0604020202020204" pitchFamily="34" charset="0"/>
                <a:cs typeface="Bitstream Vera Sans" charset="0"/>
              </a:defRPr>
            </a:lvl3pPr>
            <a:lvl4pPr>
              <a:tabLst>
                <a:tab pos="723900" algn="l"/>
                <a:tab pos="1447800" algn="l"/>
                <a:tab pos="2171700" algn="l"/>
              </a:tabLst>
              <a:defRPr>
                <a:solidFill>
                  <a:srgbClr val="000000"/>
                </a:solidFill>
                <a:latin typeface="Arial" panose="020B0604020202020204" pitchFamily="34" charset="0"/>
                <a:cs typeface="Bitstream Vera Sans" charset="0"/>
              </a:defRPr>
            </a:lvl4pPr>
            <a:lvl5pPr>
              <a:tabLst>
                <a:tab pos="723900" algn="l"/>
                <a:tab pos="1447800" algn="l"/>
                <a:tab pos="21717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2000" dirty="0">
                <a:latin typeface="Courier New" panose="02070309020205020404" pitchFamily="49" charset="0"/>
              </a:rPr>
              <a:t>x = </a:t>
            </a:r>
            <a:r>
              <a:rPr lang="en-US" altLang="en-US" sz="2000" dirty="0" err="1">
                <a:latin typeface="Courier New" panose="02070309020205020404" pitchFamily="49" charset="0"/>
              </a:rPr>
              <a:t>Q.dequeue</a:t>
            </a:r>
            <a:r>
              <a:rPr lang="en-US" altLang="en-US" sz="2000" dirty="0">
                <a:latin typeface="Courier New" panose="02070309020205020404" pitchFamily="49" charset="0"/>
              </a:rPr>
              <a:t>()</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( 21 )</a:t>
            </a:r>
          </a:p>
          <a:p>
            <a:pPr>
              <a:lnSpc>
                <a:spcPct val="94000"/>
              </a:lnSpc>
            </a:pPr>
            <a:r>
              <a:rPr lang="en-US" altLang="en-US" sz="2000" dirty="0" err="1">
                <a:latin typeface="Courier New" panose="02070309020205020404" pitchFamily="49" charset="0"/>
              </a:rPr>
              <a:t>Q.enqueue</a:t>
            </a:r>
            <a:r>
              <a:rPr lang="en-US" altLang="en-US" sz="2000" dirty="0">
                <a:latin typeface="Courier New" panose="02070309020205020404" pitchFamily="49" charset="0"/>
              </a:rPr>
              <a:t>( 74 )</a:t>
            </a:r>
          </a:p>
          <a:p>
            <a:pPr>
              <a:lnSpc>
                <a:spcPct val="94000"/>
              </a:lnSpc>
            </a:pPr>
            <a:endParaRPr lang="en-US" altLang="en-US" sz="1600" dirty="0">
              <a:latin typeface="Courier New" panose="02070309020205020404" pitchFamily="49" charset="0"/>
            </a:endParaRPr>
          </a:p>
        </p:txBody>
      </p:sp>
      <p:pic>
        <p:nvPicPr>
          <p:cNvPr id="15" name="Picture 4">
            <a:extLst>
              <a:ext uri="{FF2B5EF4-FFF2-40B4-BE49-F238E27FC236}">
                <a16:creationId xmlns:a16="http://schemas.microsoft.com/office/drawing/2014/main" id="{464CB4B1-2854-4D17-9359-CC5625B087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7556" y="2750058"/>
            <a:ext cx="4499024" cy="3823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4305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559B603A-9D99-4845-B434-F015DC7BD66B}"/>
              </a:ext>
            </a:extLst>
          </p:cNvPr>
          <p:cNvSpPr>
            <a:spLocks noGrp="1" noChangeArrowheads="1"/>
          </p:cNvSpPr>
          <p:nvPr>
            <p:ph type="title"/>
          </p:nvPr>
        </p:nvSpPr>
        <p:spPr>
          <a:xfrm>
            <a:off x="1856704" y="0"/>
            <a:ext cx="9256771"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System</a:t>
            </a:r>
            <a:r>
              <a:rPr lang="en-US" altLang="en-US" dirty="0"/>
              <a:t> </a:t>
            </a:r>
            <a:r>
              <a:rPr lang="en-US" altLang="en-US" sz="4000" kern="1200" dirty="0"/>
              <a:t>Outputs</a:t>
            </a:r>
          </a:p>
        </p:txBody>
      </p:sp>
      <p:sp>
        <p:nvSpPr>
          <p:cNvPr id="58371" name="Rectangle 2">
            <a:extLst>
              <a:ext uri="{FF2B5EF4-FFF2-40B4-BE49-F238E27FC236}">
                <a16:creationId xmlns:a16="http://schemas.microsoft.com/office/drawing/2014/main" id="{A81D7901-8AD7-4E90-9E89-FE13454F53C4}"/>
              </a:ext>
            </a:extLst>
          </p:cNvPr>
          <p:cNvSpPr>
            <a:spLocks noGrp="1" noChangeArrowheads="1"/>
          </p:cNvSpPr>
          <p:nvPr>
            <p:ph type="body" idx="1"/>
          </p:nvPr>
        </p:nvSpPr>
        <p:spPr>
          <a:xfrm>
            <a:off x="943628" y="1304483"/>
            <a:ext cx="10845098" cy="4526396"/>
          </a:xfrm>
        </p:spPr>
        <p:txBody>
          <a:bodyPr/>
          <a:lstStyle/>
          <a:p>
            <a:pPr marL="391729" indent="-293797" eaLnBrk="1">
              <a:spcAft>
                <a:spcPts val="1633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After performing the simulation, the program will produce the following output:</a:t>
            </a:r>
          </a:p>
        </p:txBody>
      </p:sp>
      <p:sp>
        <p:nvSpPr>
          <p:cNvPr id="58372" name="Text Box 3">
            <a:extLst>
              <a:ext uri="{FF2B5EF4-FFF2-40B4-BE49-F238E27FC236}">
                <a16:creationId xmlns:a16="http://schemas.microsoft.com/office/drawing/2014/main" id="{3F09E655-386C-41EA-908F-7DEAE5AE7619}"/>
              </a:ext>
            </a:extLst>
          </p:cNvPr>
          <p:cNvSpPr txBox="1">
            <a:spLocks noChangeArrowheads="1"/>
          </p:cNvSpPr>
          <p:nvPr/>
        </p:nvSpPr>
        <p:spPr bwMode="auto">
          <a:xfrm>
            <a:off x="3008232" y="2605235"/>
            <a:ext cx="6459326" cy="1261572"/>
          </a:xfrm>
          <a:prstGeom prst="rect">
            <a:avLst/>
          </a:prstGeom>
          <a:solidFill>
            <a:srgbClr val="F7FFAB"/>
          </a:solidFill>
          <a:ln>
            <a:noFill/>
          </a:ln>
          <a:effectLst/>
        </p:spPr>
        <p:txBody>
          <a:bodyPr wrap="none" lIns="0" tIns="13717"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814" dirty="0">
                <a:latin typeface="Courier New" panose="02070309020205020404" pitchFamily="49" charset="0"/>
              </a:rPr>
              <a:t>  Number of passengers served =  12</a:t>
            </a:r>
          </a:p>
          <a:p>
            <a:pPr eaLnBrk="1">
              <a:lnSpc>
                <a:spcPct val="94000"/>
              </a:lnSpc>
              <a:spcAft>
                <a:spcPct val="0"/>
              </a:spcAft>
            </a:pPr>
            <a:r>
              <a:rPr lang="en-US" altLang="en-US" sz="1814" dirty="0">
                <a:latin typeface="Courier New" panose="02070309020205020404" pitchFamily="49" charset="0"/>
              </a:rPr>
              <a:t>  Number of passengers remaining in line = 1</a:t>
            </a:r>
          </a:p>
          <a:p>
            <a:pPr eaLnBrk="1">
              <a:lnSpc>
                <a:spcPct val="94000"/>
              </a:lnSpc>
              <a:spcAft>
                <a:spcPct val="0"/>
              </a:spcAft>
            </a:pPr>
            <a:r>
              <a:rPr lang="en-US" altLang="en-US" sz="1814" dirty="0">
                <a:latin typeface="Courier New" panose="02070309020205020404" pitchFamily="49" charset="0"/>
              </a:rPr>
              <a:t>  The average wait time was 1.17 minutes.</a:t>
            </a:r>
          </a:p>
        </p:txBody>
      </p:sp>
      <p:sp>
        <p:nvSpPr>
          <p:cNvPr id="2" name="Slide Number Placeholder 1">
            <a:extLst>
              <a:ext uri="{FF2B5EF4-FFF2-40B4-BE49-F238E27FC236}">
                <a16:creationId xmlns:a16="http://schemas.microsoft.com/office/drawing/2014/main" id="{32651984-D470-4029-9A91-31A7376A0FD1}"/>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40</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D6D4C9BA-BEBE-4177-B68D-EB7BC1A68224}"/>
              </a:ext>
            </a:extLst>
          </p:cNvPr>
          <p:cNvSpPr>
            <a:spLocks noGrp="1" noChangeArrowheads="1"/>
          </p:cNvSpPr>
          <p:nvPr>
            <p:ph type="title"/>
          </p:nvPr>
        </p:nvSpPr>
        <p:spPr>
          <a:xfrm>
            <a:off x="1969247" y="36724"/>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Debug Info</a:t>
            </a:r>
          </a:p>
        </p:txBody>
      </p:sp>
      <p:sp>
        <p:nvSpPr>
          <p:cNvPr id="60419" name="Rectangle 2">
            <a:extLst>
              <a:ext uri="{FF2B5EF4-FFF2-40B4-BE49-F238E27FC236}">
                <a16:creationId xmlns:a16="http://schemas.microsoft.com/office/drawing/2014/main" id="{947CE08C-EB46-4E46-85B3-63BF6F05CAFC}"/>
              </a:ext>
            </a:extLst>
          </p:cNvPr>
          <p:cNvSpPr>
            <a:spLocks noGrp="1" noChangeArrowheads="1"/>
          </p:cNvSpPr>
          <p:nvPr>
            <p:ph type="body" idx="1"/>
          </p:nvPr>
        </p:nvSpPr>
        <p:spPr>
          <a:xfrm>
            <a:off x="898496" y="1165802"/>
            <a:ext cx="1062294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We also display event information that can help verify the validity of the program. </a:t>
            </a:r>
          </a:p>
        </p:txBody>
      </p:sp>
      <p:sp>
        <p:nvSpPr>
          <p:cNvPr id="60420" name="Text Box 3">
            <a:extLst>
              <a:ext uri="{FF2B5EF4-FFF2-40B4-BE49-F238E27FC236}">
                <a16:creationId xmlns:a16="http://schemas.microsoft.com/office/drawing/2014/main" id="{7219BEBB-29CF-423F-BF2F-11DACB51D61E}"/>
              </a:ext>
            </a:extLst>
          </p:cNvPr>
          <p:cNvSpPr txBox="1">
            <a:spLocks noChangeArrowheads="1"/>
          </p:cNvSpPr>
          <p:nvPr/>
        </p:nvSpPr>
        <p:spPr bwMode="auto">
          <a:xfrm>
            <a:off x="3248822" y="2166426"/>
            <a:ext cx="6246870" cy="3987342"/>
          </a:xfrm>
          <a:prstGeom prst="rect">
            <a:avLst/>
          </a:prstGeom>
          <a:solidFill>
            <a:srgbClr val="F7FFAB"/>
          </a:solidFill>
          <a:ln>
            <a:noFill/>
          </a:ln>
          <a:effectLst/>
        </p:spPr>
        <p:txBody>
          <a:bodyPr wrap="none" lIns="0" tIns="10973"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452" dirty="0">
                <a:latin typeface="Courier New" panose="02070309020205020404" pitchFamily="49" charset="0"/>
              </a:rPr>
              <a:t>  Time   2: Passenger 1 arrived.</a:t>
            </a:r>
          </a:p>
          <a:p>
            <a:pPr eaLnBrk="1">
              <a:lnSpc>
                <a:spcPct val="94000"/>
              </a:lnSpc>
              <a:spcAft>
                <a:spcPct val="0"/>
              </a:spcAft>
            </a:pPr>
            <a:r>
              <a:rPr lang="en-US" altLang="en-US" sz="1452" dirty="0">
                <a:latin typeface="Courier New" panose="02070309020205020404" pitchFamily="49" charset="0"/>
              </a:rPr>
              <a:t>  Time   2: Agent 1 started serving passenger 1.</a:t>
            </a:r>
          </a:p>
          <a:p>
            <a:pPr eaLnBrk="1">
              <a:lnSpc>
                <a:spcPct val="94000"/>
              </a:lnSpc>
              <a:spcAft>
                <a:spcPct val="0"/>
              </a:spcAft>
            </a:pPr>
            <a:r>
              <a:rPr lang="en-US" altLang="en-US" sz="1452" dirty="0">
                <a:latin typeface="Courier New" panose="02070309020205020404" pitchFamily="49" charset="0"/>
              </a:rPr>
              <a:t>  Time   3: Passenger 2 arrived.</a:t>
            </a:r>
          </a:p>
          <a:p>
            <a:pPr eaLnBrk="1">
              <a:lnSpc>
                <a:spcPct val="94000"/>
              </a:lnSpc>
              <a:spcAft>
                <a:spcPct val="0"/>
              </a:spcAft>
            </a:pPr>
            <a:r>
              <a:rPr lang="en-US" altLang="en-US" sz="1452" dirty="0">
                <a:latin typeface="Courier New" panose="02070309020205020404" pitchFamily="49" charset="0"/>
              </a:rPr>
              <a:t>  Time   3: Agent 2 started serving passenger 2.</a:t>
            </a:r>
          </a:p>
          <a:p>
            <a:pPr eaLnBrk="1">
              <a:lnSpc>
                <a:spcPct val="94000"/>
              </a:lnSpc>
              <a:spcAft>
                <a:spcPct val="0"/>
              </a:spcAft>
            </a:pPr>
            <a:r>
              <a:rPr lang="en-US" altLang="en-US" sz="1452" dirty="0">
                <a:latin typeface="Courier New" panose="02070309020205020404" pitchFamily="49" charset="0"/>
              </a:rPr>
              <a:t>  Time   5: Passenger 3 arrived.</a:t>
            </a:r>
          </a:p>
          <a:p>
            <a:pPr eaLnBrk="1">
              <a:lnSpc>
                <a:spcPct val="94000"/>
              </a:lnSpc>
              <a:spcAft>
                <a:spcPct val="0"/>
              </a:spcAft>
            </a:pPr>
            <a:r>
              <a:rPr lang="en-US" altLang="en-US" sz="1452" dirty="0">
                <a:latin typeface="Courier New" panose="02070309020205020404" pitchFamily="49" charset="0"/>
              </a:rPr>
              <a:t>  Time   5: Agent 1 stopped serving passenger 1.</a:t>
            </a:r>
          </a:p>
          <a:p>
            <a:pPr eaLnBrk="1">
              <a:lnSpc>
                <a:spcPct val="94000"/>
              </a:lnSpc>
              <a:spcAft>
                <a:spcPct val="0"/>
              </a:spcAft>
            </a:pPr>
            <a:r>
              <a:rPr lang="en-US" altLang="en-US" sz="1452" dirty="0">
                <a:latin typeface="Courier New" panose="02070309020205020404" pitchFamily="49" charset="0"/>
              </a:rPr>
              <a:t>  Time   6: Agent 1 started serving passenger 3.</a:t>
            </a:r>
          </a:p>
          <a:p>
            <a:pPr eaLnBrk="1">
              <a:lnSpc>
                <a:spcPct val="94000"/>
              </a:lnSpc>
              <a:spcAft>
                <a:spcPct val="0"/>
              </a:spcAft>
            </a:pPr>
            <a:r>
              <a:rPr lang="en-US" altLang="en-US" sz="1452" dirty="0">
                <a:latin typeface="Courier New" panose="02070309020205020404" pitchFamily="49" charset="0"/>
              </a:rPr>
              <a:t>  Time   6: Agent 2 stopped serving passenger 2.</a:t>
            </a:r>
          </a:p>
          <a:p>
            <a:pPr eaLnBrk="1">
              <a:lnSpc>
                <a:spcPct val="94000"/>
              </a:lnSpc>
              <a:spcAft>
                <a:spcPct val="0"/>
              </a:spcAft>
            </a:pPr>
            <a:r>
              <a:rPr lang="en-US" altLang="en-US" sz="1452" dirty="0">
                <a:latin typeface="Courier New" panose="02070309020205020404" pitchFamily="49" charset="0"/>
              </a:rPr>
              <a:t>  Time   8: Passenger 4 arrived.</a:t>
            </a:r>
          </a:p>
          <a:p>
            <a:pPr eaLnBrk="1">
              <a:lnSpc>
                <a:spcPct val="94000"/>
              </a:lnSpc>
              <a:spcAft>
                <a:spcPct val="0"/>
              </a:spcAft>
            </a:pPr>
            <a:r>
              <a:rPr lang="en-US" altLang="en-US" sz="1452" dirty="0">
                <a:latin typeface="Courier New" panose="02070309020205020404" pitchFamily="49" charset="0"/>
              </a:rPr>
              <a:t>  Time   8: Agent 2 started serving passenger 4.</a:t>
            </a:r>
          </a:p>
          <a:p>
            <a:pPr eaLnBrk="1">
              <a:lnSpc>
                <a:spcPct val="94000"/>
              </a:lnSpc>
              <a:spcAft>
                <a:spcPct val="0"/>
              </a:spcAft>
            </a:pPr>
            <a:r>
              <a:rPr lang="en-US" altLang="en-US" sz="1452" dirty="0">
                <a:latin typeface="Courier New" panose="02070309020205020404" pitchFamily="49" charset="0"/>
              </a:rPr>
              <a:t>  Time   9: Agent 1 stopped serving passenger 3.</a:t>
            </a:r>
          </a:p>
          <a:p>
            <a:pPr eaLnBrk="1">
              <a:lnSpc>
                <a:spcPct val="94000"/>
              </a:lnSpc>
              <a:spcAft>
                <a:spcPct val="0"/>
              </a:spcAft>
            </a:pPr>
            <a:r>
              <a:rPr lang="en-US" altLang="en-US" sz="1452" dirty="0">
                <a:latin typeface="Courier New" panose="02070309020205020404" pitchFamily="49" charset="0"/>
              </a:rPr>
              <a:t>  Time  10: Passenger 5 arrived.</a:t>
            </a:r>
          </a:p>
          <a:p>
            <a:pPr eaLnBrk="1">
              <a:lnSpc>
                <a:spcPct val="94000"/>
              </a:lnSpc>
              <a:spcAft>
                <a:spcPct val="0"/>
              </a:spcAft>
            </a:pPr>
            <a:r>
              <a:rPr lang="en-US" altLang="en-US" sz="1452" dirty="0">
                <a:latin typeface="Courier New" panose="02070309020205020404" pitchFamily="49" charset="0"/>
              </a:rPr>
              <a:t>  Time  10: Agent 1 started serving passenger 5.</a:t>
            </a:r>
          </a:p>
          <a:p>
            <a:pPr eaLnBrk="1">
              <a:lnSpc>
                <a:spcPct val="94000"/>
              </a:lnSpc>
              <a:spcAft>
                <a:spcPct val="0"/>
              </a:spcAft>
            </a:pPr>
            <a:r>
              <a:rPr lang="en-US" altLang="en-US" sz="1452" dirty="0">
                <a:latin typeface="Courier New" panose="02070309020205020404" pitchFamily="49" charset="0"/>
              </a:rPr>
              <a:t>  Time  11: Passenger 6 arrived.</a:t>
            </a:r>
          </a:p>
          <a:p>
            <a:pPr eaLnBrk="1">
              <a:lnSpc>
                <a:spcPct val="94000"/>
              </a:lnSpc>
              <a:spcAft>
                <a:spcPct val="0"/>
              </a:spcAft>
            </a:pPr>
            <a:r>
              <a:rPr lang="en-US" altLang="en-US" sz="1452" dirty="0">
                <a:latin typeface="Courier New" panose="02070309020205020404" pitchFamily="49" charset="0"/>
              </a:rPr>
              <a:t>  Time  11: Agent 2 stopped serving passenger 4.</a:t>
            </a:r>
          </a:p>
          <a:p>
            <a:pPr eaLnBrk="1">
              <a:lnSpc>
                <a:spcPct val="94000"/>
              </a:lnSpc>
              <a:spcAft>
                <a:spcPct val="0"/>
              </a:spcAft>
            </a:pPr>
            <a:r>
              <a:rPr lang="en-US" altLang="en-US" sz="1452" dirty="0">
                <a:latin typeface="Courier New" panose="02070309020205020404" pitchFamily="49" charset="0"/>
              </a:rPr>
              <a:t>  Time  12: Agent 2 started serving passenger 6.</a:t>
            </a:r>
          </a:p>
          <a:p>
            <a:pPr eaLnBrk="1">
              <a:lnSpc>
                <a:spcPct val="94000"/>
              </a:lnSpc>
              <a:spcAft>
                <a:spcPct val="0"/>
              </a:spcAft>
            </a:pPr>
            <a:r>
              <a:rPr lang="en-US" altLang="en-US" sz="1452" dirty="0">
                <a:latin typeface="Courier New" panose="02070309020205020404" pitchFamily="49" charset="0"/>
              </a:rPr>
              <a:t>  Time  13: Passenger 7 arrived.</a:t>
            </a:r>
          </a:p>
        </p:txBody>
      </p:sp>
      <p:sp>
        <p:nvSpPr>
          <p:cNvPr id="2" name="Slide Number Placeholder 1">
            <a:extLst>
              <a:ext uri="{FF2B5EF4-FFF2-40B4-BE49-F238E27FC236}">
                <a16:creationId xmlns:a16="http://schemas.microsoft.com/office/drawing/2014/main" id="{F76193C4-51ED-475A-84C1-A64CB0A0590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41</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FF49144C-FC9E-485D-ABD9-DC2403FA3189}"/>
              </a:ext>
            </a:extLst>
          </p:cNvPr>
          <p:cNvSpPr>
            <a:spLocks noGrp="1" noChangeArrowheads="1"/>
          </p:cNvSpPr>
          <p:nvPr>
            <p:ph type="title"/>
          </p:nvPr>
        </p:nvSpPr>
        <p:spPr>
          <a:xfrm>
            <a:off x="1969247" y="0"/>
            <a:ext cx="9397448"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Class Organization</a:t>
            </a:r>
          </a:p>
        </p:txBody>
      </p:sp>
      <p:sp>
        <p:nvSpPr>
          <p:cNvPr id="62467" name="Rectangle 2">
            <a:extLst>
              <a:ext uri="{FF2B5EF4-FFF2-40B4-BE49-F238E27FC236}">
                <a16:creationId xmlns:a16="http://schemas.microsoft.com/office/drawing/2014/main" id="{5BC6EF56-3BD6-4A47-86AA-ED41977E5C5B}"/>
              </a:ext>
            </a:extLst>
          </p:cNvPr>
          <p:cNvSpPr>
            <a:spLocks noGrp="1" noChangeArrowheads="1"/>
          </p:cNvSpPr>
          <p:nvPr>
            <p:ph type="body" idx="1"/>
          </p:nvPr>
        </p:nvSpPr>
        <p:spPr>
          <a:xfrm>
            <a:off x="943626" y="1165802"/>
            <a:ext cx="10831031"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3200" dirty="0"/>
              <a:t>Our design will be an object-oriented solution with multiple classes.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solidFill>
                  <a:srgbClr val="104475"/>
                </a:solidFill>
              </a:rPr>
              <a:t>Passenger</a:t>
            </a:r>
            <a:r>
              <a:rPr lang="en-US" altLang="en-US" sz="2400" dirty="0"/>
              <a:t> – store info related to a passenger.</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err="1">
                <a:solidFill>
                  <a:srgbClr val="104475"/>
                </a:solidFill>
              </a:rPr>
              <a:t>TicketAgent</a:t>
            </a:r>
            <a:r>
              <a:rPr lang="en-US" altLang="en-US" sz="2400" dirty="0"/>
              <a:t> – store info related to an agent.</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err="1">
                <a:solidFill>
                  <a:srgbClr val="104475"/>
                </a:solidFill>
              </a:rPr>
              <a:t>TicketCounterSimulation</a:t>
            </a:r>
            <a:r>
              <a:rPr lang="en-US" altLang="en-US" sz="2400" dirty="0"/>
              <a:t> – manages the actual simulation.</a:t>
            </a:r>
          </a:p>
        </p:txBody>
      </p:sp>
      <p:sp>
        <p:nvSpPr>
          <p:cNvPr id="2" name="Slide Number Placeholder 1">
            <a:extLst>
              <a:ext uri="{FF2B5EF4-FFF2-40B4-BE49-F238E27FC236}">
                <a16:creationId xmlns:a16="http://schemas.microsoft.com/office/drawing/2014/main" id="{0958B3A9-05E0-4C3D-B15C-1DB5956B72B6}"/>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42</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15CE2B58-E653-4990-B0C5-53281596C7E6}"/>
              </a:ext>
            </a:extLst>
          </p:cNvPr>
          <p:cNvSpPr>
            <a:spLocks noGrp="1" noChangeArrowheads="1"/>
          </p:cNvSpPr>
          <p:nvPr>
            <p:ph type="title"/>
          </p:nvPr>
        </p:nvSpPr>
        <p:spPr>
          <a:xfrm>
            <a:off x="1969246" y="25202"/>
            <a:ext cx="8933215"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Passenger Class</a:t>
            </a:r>
          </a:p>
        </p:txBody>
      </p:sp>
      <p:sp>
        <p:nvSpPr>
          <p:cNvPr id="64516" name="Text Box 3">
            <a:extLst>
              <a:ext uri="{FF2B5EF4-FFF2-40B4-BE49-F238E27FC236}">
                <a16:creationId xmlns:a16="http://schemas.microsoft.com/office/drawing/2014/main" id="{88C575F0-A28C-47AC-86D2-21FE0F5E7649}"/>
              </a:ext>
            </a:extLst>
          </p:cNvPr>
          <p:cNvSpPr txBox="1">
            <a:spLocks noChangeArrowheads="1"/>
          </p:cNvSpPr>
          <p:nvPr/>
        </p:nvSpPr>
        <p:spPr bwMode="auto">
          <a:xfrm>
            <a:off x="1534843" y="996538"/>
            <a:ext cx="8382880" cy="4578241"/>
          </a:xfrm>
          <a:prstGeom prst="rect">
            <a:avLst/>
          </a:prstGeom>
          <a:solidFill>
            <a:srgbClr val="F7FFAB"/>
          </a:solidFill>
          <a:ln>
            <a:noFill/>
          </a:ln>
          <a:effectLst/>
        </p:spPr>
        <p:txBody>
          <a:bodyPr wrap="none" lIns="0" tIns="10973"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endParaRPr lang="en-US" altLang="en-US" sz="2200" b="1" dirty="0">
              <a:latin typeface="Courier New" panose="02070309020205020404" pitchFamily="49" charset="0"/>
            </a:endParaRPr>
          </a:p>
          <a:p>
            <a:pPr eaLnBrk="1">
              <a:lnSpc>
                <a:spcPct val="94000"/>
              </a:lnSpc>
              <a:spcAft>
                <a:spcPct val="0"/>
              </a:spcAft>
            </a:pPr>
            <a:r>
              <a:rPr lang="en-US" altLang="en-US" sz="2200" b="1" dirty="0">
                <a:latin typeface="Courier New" panose="02070309020205020404" pitchFamily="49" charset="0"/>
              </a:rPr>
              <a:t>class</a:t>
            </a:r>
            <a:r>
              <a:rPr lang="en-US" altLang="en-US" sz="2200" dirty="0">
                <a:latin typeface="Courier New" panose="02070309020205020404" pitchFamily="49" charset="0"/>
              </a:rPr>
              <a:t> Passenger :</a:t>
            </a:r>
          </a:p>
          <a:p>
            <a:pPr eaLnBrk="1">
              <a:lnSpc>
                <a:spcPct val="94000"/>
              </a:lnSpc>
              <a:spcAft>
                <a:spcPct val="0"/>
              </a:spcAft>
            </a:pPr>
            <a:r>
              <a:rPr lang="en-US" altLang="en-US" sz="2200" i="1" dirty="0">
                <a:solidFill>
                  <a:srgbClr val="003B7C"/>
                </a:solidFill>
                <a:latin typeface="Courier New" panose="02070309020205020404" pitchFamily="49" charset="0"/>
              </a:rPr>
              <a:t>   # Creates a passenger object.</a:t>
            </a:r>
          </a:p>
          <a:p>
            <a:pPr eaLnBrk="1">
              <a:lnSpc>
                <a:spcPct val="94000"/>
              </a:lnSpc>
              <a:spcAft>
                <a:spcPct val="0"/>
              </a:spcAft>
            </a:pPr>
            <a:r>
              <a:rPr lang="en-US" altLang="en-US" sz="2200" dirty="0">
                <a:latin typeface="Courier New" panose="02070309020205020404" pitchFamily="49" charset="0"/>
              </a:rPr>
              <a:t>  </a:t>
            </a:r>
            <a:r>
              <a:rPr lang="en-US" altLang="en-US" sz="2200" b="1" dirty="0">
                <a:latin typeface="Courier New" panose="02070309020205020404" pitchFamily="49" charset="0"/>
              </a:rPr>
              <a:t>def</a:t>
            </a:r>
            <a:r>
              <a:rPr lang="en-US" altLang="en-US" sz="2200" dirty="0">
                <a:latin typeface="Courier New" panose="02070309020205020404" pitchFamily="49" charset="0"/>
              </a:rPr>
              <a:t> __</a:t>
            </a:r>
            <a:r>
              <a:rPr lang="en-US" altLang="en-US" sz="2200" dirty="0" err="1">
                <a:latin typeface="Courier New" panose="02070309020205020404" pitchFamily="49" charset="0"/>
              </a:rPr>
              <a:t>init</a:t>
            </a:r>
            <a:r>
              <a:rPr lang="en-US" altLang="en-US" sz="2200" dirty="0">
                <a:latin typeface="Courier New" panose="02070309020205020404" pitchFamily="49" charset="0"/>
              </a:rPr>
              <a:t>__( self, </a:t>
            </a:r>
            <a:r>
              <a:rPr lang="en-US" altLang="en-US" sz="2200" dirty="0" err="1">
                <a:latin typeface="Courier New" panose="02070309020205020404" pitchFamily="49" charset="0"/>
              </a:rPr>
              <a:t>idNum</a:t>
            </a:r>
            <a:r>
              <a:rPr lang="en-US" altLang="en-US" sz="2200" dirty="0">
                <a:latin typeface="Courier New" panose="02070309020205020404" pitchFamily="49" charset="0"/>
              </a:rPr>
              <a:t>, </a:t>
            </a:r>
            <a:r>
              <a:rPr lang="en-US" altLang="en-US" sz="2200" dirty="0" err="1">
                <a:latin typeface="Courier New" panose="02070309020205020404" pitchFamily="49" charset="0"/>
              </a:rPr>
              <a:t>arrivalTime</a:t>
            </a:r>
            <a:r>
              <a:rPr lang="en-US" altLang="en-US" sz="2200" dirty="0">
                <a:latin typeface="Courier New" panose="02070309020205020404" pitchFamily="49" charset="0"/>
              </a:rPr>
              <a:t> ):</a:t>
            </a:r>
          </a:p>
          <a:p>
            <a:pPr eaLnBrk="1">
              <a:lnSpc>
                <a:spcPct val="94000"/>
              </a:lnSpc>
              <a:spcAft>
                <a:spcPct val="0"/>
              </a:spcAft>
            </a:pPr>
            <a:r>
              <a:rPr lang="en-US" altLang="en-US" sz="2200" dirty="0">
                <a:latin typeface="Courier New" panose="02070309020205020404" pitchFamily="49" charset="0"/>
              </a:rPr>
              <a:t>    self._</a:t>
            </a:r>
            <a:r>
              <a:rPr lang="en-US" altLang="en-US" sz="2200" dirty="0" err="1">
                <a:latin typeface="Courier New" panose="02070309020205020404" pitchFamily="49" charset="0"/>
              </a:rPr>
              <a:t>idNum</a:t>
            </a:r>
            <a:r>
              <a:rPr lang="en-US" altLang="en-US" sz="2200" dirty="0">
                <a:latin typeface="Courier New" panose="02070309020205020404" pitchFamily="49" charset="0"/>
              </a:rPr>
              <a:t> = </a:t>
            </a:r>
            <a:r>
              <a:rPr lang="en-US" altLang="en-US" sz="2200" dirty="0" err="1">
                <a:latin typeface="Courier New" panose="02070309020205020404" pitchFamily="49" charset="0"/>
              </a:rPr>
              <a:t>idNum</a:t>
            </a:r>
            <a:endParaRPr lang="en-US" altLang="en-US" sz="2200" dirty="0">
              <a:latin typeface="Courier New" panose="02070309020205020404" pitchFamily="49" charset="0"/>
            </a:endParaRPr>
          </a:p>
          <a:p>
            <a:pPr eaLnBrk="1">
              <a:lnSpc>
                <a:spcPct val="94000"/>
              </a:lnSpc>
              <a:spcAft>
                <a:spcPct val="0"/>
              </a:spcAft>
            </a:pPr>
            <a:r>
              <a:rPr lang="en-US" altLang="en-US" sz="2200" dirty="0">
                <a:latin typeface="Courier New" panose="02070309020205020404" pitchFamily="49" charset="0"/>
              </a:rPr>
              <a:t>    self._</a:t>
            </a:r>
            <a:r>
              <a:rPr lang="en-US" altLang="en-US" sz="2200" dirty="0" err="1">
                <a:latin typeface="Courier New" panose="02070309020205020404" pitchFamily="49" charset="0"/>
              </a:rPr>
              <a:t>arrivalTime</a:t>
            </a:r>
            <a:r>
              <a:rPr lang="en-US" altLang="en-US" sz="2200" dirty="0">
                <a:latin typeface="Courier New" panose="02070309020205020404" pitchFamily="49" charset="0"/>
              </a:rPr>
              <a:t> = </a:t>
            </a:r>
            <a:r>
              <a:rPr lang="en-US" altLang="en-US" sz="2200" dirty="0" err="1">
                <a:latin typeface="Courier New" panose="02070309020205020404" pitchFamily="49" charset="0"/>
              </a:rPr>
              <a:t>arrivalTime</a:t>
            </a:r>
            <a:endParaRPr lang="en-US" altLang="en-US" sz="2200" dirty="0">
              <a:latin typeface="Courier New" panose="02070309020205020404" pitchFamily="49" charset="0"/>
            </a:endParaRPr>
          </a:p>
          <a:p>
            <a:pPr eaLnBrk="1">
              <a:lnSpc>
                <a:spcPct val="94000"/>
              </a:lnSpc>
              <a:spcAft>
                <a:spcPct val="0"/>
              </a:spcAft>
            </a:pPr>
            <a:endParaRPr lang="en-US" altLang="en-US" sz="2200" dirty="0">
              <a:latin typeface="Courier New" panose="02070309020205020404" pitchFamily="49" charset="0"/>
            </a:endParaRPr>
          </a:p>
          <a:p>
            <a:pPr eaLnBrk="1">
              <a:lnSpc>
                <a:spcPct val="94000"/>
              </a:lnSpc>
              <a:spcAft>
                <a:spcPct val="0"/>
              </a:spcAft>
            </a:pPr>
            <a:r>
              <a:rPr lang="en-US" altLang="en-US" sz="2200" i="1" dirty="0">
                <a:solidFill>
                  <a:srgbClr val="003B7C"/>
                </a:solidFill>
                <a:latin typeface="Courier New" panose="02070309020205020404" pitchFamily="49" charset="0"/>
              </a:rPr>
              <a:t>   # Gets the passenger's id number.</a:t>
            </a:r>
          </a:p>
          <a:p>
            <a:pPr eaLnBrk="1">
              <a:lnSpc>
                <a:spcPct val="94000"/>
              </a:lnSpc>
              <a:spcAft>
                <a:spcPct val="0"/>
              </a:spcAft>
            </a:pPr>
            <a:r>
              <a:rPr lang="en-US" altLang="en-US" sz="2200" dirty="0">
                <a:latin typeface="Courier New" panose="02070309020205020404" pitchFamily="49" charset="0"/>
              </a:rPr>
              <a:t>  </a:t>
            </a:r>
            <a:r>
              <a:rPr lang="en-US" altLang="en-US" sz="2200" b="1" dirty="0">
                <a:latin typeface="Courier New" panose="02070309020205020404" pitchFamily="49" charset="0"/>
              </a:rPr>
              <a:t>def</a:t>
            </a:r>
            <a:r>
              <a:rPr lang="en-US" altLang="en-US" sz="2200" dirty="0">
                <a:latin typeface="Courier New" panose="02070309020205020404" pitchFamily="49" charset="0"/>
              </a:rPr>
              <a:t> </a:t>
            </a:r>
            <a:r>
              <a:rPr lang="en-US" altLang="en-US" sz="2200" dirty="0" err="1">
                <a:latin typeface="Courier New" panose="02070309020205020404" pitchFamily="49" charset="0"/>
              </a:rPr>
              <a:t>idNum</a:t>
            </a:r>
            <a:r>
              <a:rPr lang="en-US" altLang="en-US" sz="2200" dirty="0">
                <a:latin typeface="Courier New" panose="02070309020205020404" pitchFamily="49" charset="0"/>
              </a:rPr>
              <a:t>( self ) :</a:t>
            </a:r>
          </a:p>
          <a:p>
            <a:pPr eaLnBrk="1">
              <a:lnSpc>
                <a:spcPct val="94000"/>
              </a:lnSpc>
              <a:spcAft>
                <a:spcPct val="0"/>
              </a:spcAft>
            </a:pPr>
            <a:r>
              <a:rPr lang="en-US" altLang="en-US" sz="2200" dirty="0">
                <a:latin typeface="Courier New" panose="02070309020205020404" pitchFamily="49" charset="0"/>
              </a:rPr>
              <a:t>    </a:t>
            </a:r>
            <a:r>
              <a:rPr lang="en-US" altLang="en-US" sz="2200" b="1" dirty="0">
                <a:latin typeface="Courier New" panose="02070309020205020404" pitchFamily="49" charset="0"/>
              </a:rPr>
              <a:t>return</a:t>
            </a:r>
            <a:r>
              <a:rPr lang="en-US" altLang="en-US" sz="2200" dirty="0">
                <a:latin typeface="Courier New" panose="02070309020205020404" pitchFamily="49" charset="0"/>
              </a:rPr>
              <a:t> self._</a:t>
            </a:r>
            <a:r>
              <a:rPr lang="en-US" altLang="en-US" sz="2200" dirty="0" err="1">
                <a:latin typeface="Courier New" panose="02070309020205020404" pitchFamily="49" charset="0"/>
              </a:rPr>
              <a:t>idNum</a:t>
            </a:r>
            <a:r>
              <a:rPr lang="en-US" altLang="en-US" sz="2200" dirty="0">
                <a:latin typeface="Courier New" panose="02070309020205020404" pitchFamily="49" charset="0"/>
              </a:rPr>
              <a:t> </a:t>
            </a:r>
          </a:p>
          <a:p>
            <a:pPr eaLnBrk="1">
              <a:lnSpc>
                <a:spcPct val="94000"/>
              </a:lnSpc>
              <a:spcAft>
                <a:spcPct val="0"/>
              </a:spcAft>
            </a:pPr>
            <a:r>
              <a:rPr lang="en-US" altLang="en-US" sz="2200" dirty="0">
                <a:latin typeface="Courier New" panose="02070309020205020404" pitchFamily="49" charset="0"/>
              </a:rPr>
              <a:t>    </a:t>
            </a:r>
          </a:p>
          <a:p>
            <a:pPr eaLnBrk="1">
              <a:lnSpc>
                <a:spcPct val="94000"/>
              </a:lnSpc>
              <a:spcAft>
                <a:spcPct val="0"/>
              </a:spcAft>
            </a:pPr>
            <a:r>
              <a:rPr lang="en-US" altLang="en-US" sz="2200" i="1" dirty="0">
                <a:solidFill>
                  <a:srgbClr val="003B7C"/>
                </a:solidFill>
                <a:latin typeface="Courier New" panose="02070309020205020404" pitchFamily="49" charset="0"/>
              </a:rPr>
              <a:t>   # Gets the passenger's arrival time.</a:t>
            </a:r>
          </a:p>
          <a:p>
            <a:pPr eaLnBrk="1">
              <a:lnSpc>
                <a:spcPct val="94000"/>
              </a:lnSpc>
              <a:spcAft>
                <a:spcPct val="0"/>
              </a:spcAft>
            </a:pPr>
            <a:r>
              <a:rPr lang="en-US" altLang="en-US" sz="2200" dirty="0">
                <a:latin typeface="Courier New" panose="02070309020205020404" pitchFamily="49" charset="0"/>
              </a:rPr>
              <a:t>  </a:t>
            </a:r>
            <a:r>
              <a:rPr lang="en-US" altLang="en-US" sz="2200" b="1" dirty="0">
                <a:latin typeface="Courier New" panose="02070309020205020404" pitchFamily="49" charset="0"/>
              </a:rPr>
              <a:t>def</a:t>
            </a:r>
            <a:r>
              <a:rPr lang="en-US" altLang="en-US" sz="2200" dirty="0">
                <a:latin typeface="Courier New" panose="02070309020205020404" pitchFamily="49" charset="0"/>
              </a:rPr>
              <a:t> </a:t>
            </a:r>
            <a:r>
              <a:rPr lang="en-US" altLang="en-US" sz="2200" dirty="0" err="1">
                <a:latin typeface="Courier New" panose="02070309020205020404" pitchFamily="49" charset="0"/>
              </a:rPr>
              <a:t>timeArrived</a:t>
            </a:r>
            <a:r>
              <a:rPr lang="en-US" altLang="en-US" sz="2200" dirty="0">
                <a:latin typeface="Courier New" panose="02070309020205020404" pitchFamily="49" charset="0"/>
              </a:rPr>
              <a:t>( self ) :</a:t>
            </a:r>
          </a:p>
          <a:p>
            <a:pPr eaLnBrk="1">
              <a:lnSpc>
                <a:spcPct val="94000"/>
              </a:lnSpc>
              <a:spcAft>
                <a:spcPct val="0"/>
              </a:spcAft>
            </a:pPr>
            <a:r>
              <a:rPr lang="en-US" altLang="en-US" sz="2200" dirty="0">
                <a:latin typeface="Courier New" panose="02070309020205020404" pitchFamily="49" charset="0"/>
              </a:rPr>
              <a:t>    </a:t>
            </a:r>
            <a:r>
              <a:rPr lang="en-US" altLang="en-US" sz="2200" b="1" dirty="0">
                <a:latin typeface="Courier New" panose="02070309020205020404" pitchFamily="49" charset="0"/>
              </a:rPr>
              <a:t>return</a:t>
            </a:r>
            <a:r>
              <a:rPr lang="en-US" altLang="en-US" sz="2200" dirty="0">
                <a:latin typeface="Courier New" panose="02070309020205020404" pitchFamily="49" charset="0"/>
              </a:rPr>
              <a:t> self._</a:t>
            </a:r>
            <a:r>
              <a:rPr lang="en-US" altLang="en-US" sz="2200" dirty="0" err="1">
                <a:latin typeface="Courier New" panose="02070309020205020404" pitchFamily="49" charset="0"/>
              </a:rPr>
              <a:t>arrivalTime</a:t>
            </a:r>
            <a:r>
              <a:rPr lang="en-US" altLang="en-US" sz="2200" dirty="0">
                <a:latin typeface="Courier New" panose="02070309020205020404" pitchFamily="49" charset="0"/>
              </a:rPr>
              <a:t> </a:t>
            </a:r>
          </a:p>
          <a:p>
            <a:pPr eaLnBrk="1">
              <a:lnSpc>
                <a:spcPct val="94000"/>
              </a:lnSpc>
              <a:spcAft>
                <a:spcPct val="0"/>
              </a:spcAft>
            </a:pPr>
            <a:endParaRPr lang="en-US" altLang="en-US" sz="2200" i="1" dirty="0">
              <a:solidFill>
                <a:srgbClr val="003B7C"/>
              </a:solidFill>
              <a:latin typeface="Courier New" panose="02070309020205020404" pitchFamily="49" charset="0"/>
            </a:endParaRPr>
          </a:p>
        </p:txBody>
      </p:sp>
      <p:sp>
        <p:nvSpPr>
          <p:cNvPr id="2" name="Slide Number Placeholder 1">
            <a:extLst>
              <a:ext uri="{FF2B5EF4-FFF2-40B4-BE49-F238E27FC236}">
                <a16:creationId xmlns:a16="http://schemas.microsoft.com/office/drawing/2014/main" id="{676E4F50-31FA-4122-8BAE-20A797AED06D}"/>
              </a:ext>
            </a:extLst>
          </p:cNvPr>
          <p:cNvSpPr>
            <a:spLocks noGrp="1"/>
          </p:cNvSpPr>
          <p:nvPr>
            <p:ph type="sldNum" idx="10"/>
          </p:nvPr>
        </p:nvSpPr>
        <p:spPr/>
        <p:txBody>
          <a:bodyPr/>
          <a:lstStyle/>
          <a:p>
            <a:pPr>
              <a:defRPr/>
            </a:pPr>
            <a:fld id="{D91F6246-5A99-4F52-B51B-366D70C013A5}" type="slidenum">
              <a:rPr lang="en-US" altLang="en-US" smtClean="0"/>
              <a:pPr>
                <a:defRPr/>
              </a:pPr>
              <a:t>43</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00E277F9-B0B0-4071-B352-2210745EDF93}"/>
              </a:ext>
            </a:extLst>
          </p:cNvPr>
          <p:cNvSpPr>
            <a:spLocks noGrp="1" noChangeArrowheads="1"/>
          </p:cNvSpPr>
          <p:nvPr>
            <p:ph type="title"/>
          </p:nvPr>
        </p:nvSpPr>
        <p:spPr>
          <a:xfrm>
            <a:off x="1969247" y="-220344"/>
            <a:ext cx="9214568"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a:t>
            </a:r>
            <a:r>
              <a:rPr lang="en-US" altLang="en-US" sz="4000" kern="1200" dirty="0" err="1"/>
              <a:t>TicketAgent</a:t>
            </a:r>
            <a:r>
              <a:rPr lang="en-US" altLang="en-US" sz="4000" kern="1200" dirty="0"/>
              <a:t> Class</a:t>
            </a:r>
          </a:p>
        </p:txBody>
      </p:sp>
      <p:sp>
        <p:nvSpPr>
          <p:cNvPr id="66564" name="Text Box 3">
            <a:extLst>
              <a:ext uri="{FF2B5EF4-FFF2-40B4-BE49-F238E27FC236}">
                <a16:creationId xmlns:a16="http://schemas.microsoft.com/office/drawing/2014/main" id="{002BEBB5-1631-4E03-B4B8-C2932BAD6DA9}"/>
              </a:ext>
            </a:extLst>
          </p:cNvPr>
          <p:cNvSpPr txBox="1">
            <a:spLocks noChangeArrowheads="1"/>
          </p:cNvSpPr>
          <p:nvPr/>
        </p:nvSpPr>
        <p:spPr bwMode="auto">
          <a:xfrm>
            <a:off x="1394166" y="924577"/>
            <a:ext cx="7521909" cy="5933423"/>
          </a:xfrm>
          <a:prstGeom prst="rect">
            <a:avLst/>
          </a:prstGeom>
          <a:solidFill>
            <a:srgbClr val="F7FFAB"/>
          </a:solidFill>
          <a:ln>
            <a:noFill/>
          </a:ln>
          <a:effectLst/>
        </p:spPr>
        <p:txBody>
          <a:bodyPr wrap="none" lIns="0" tIns="10973"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800" b="1" dirty="0">
                <a:latin typeface="Courier New" panose="02070309020205020404" pitchFamily="49" charset="0"/>
              </a:rPr>
              <a:t>class</a:t>
            </a:r>
            <a:r>
              <a:rPr lang="en-US" altLang="en-US" sz="1800" dirty="0">
                <a:latin typeface="Courier New" panose="02070309020205020404" pitchFamily="49" charset="0"/>
              </a:rPr>
              <a:t> </a:t>
            </a:r>
            <a:r>
              <a:rPr lang="en-US" altLang="en-US" sz="1800" dirty="0" err="1">
                <a:latin typeface="Courier New" panose="02070309020205020404" pitchFamily="49" charset="0"/>
              </a:rPr>
              <a:t>TicketAgent</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__</a:t>
            </a:r>
            <a:r>
              <a:rPr lang="en-US" altLang="en-US" sz="1800" dirty="0" err="1">
                <a:latin typeface="Courier New" panose="02070309020205020404" pitchFamily="49" charset="0"/>
              </a:rPr>
              <a:t>init</a:t>
            </a:r>
            <a:r>
              <a:rPr lang="en-US" altLang="en-US" sz="1800" dirty="0">
                <a:latin typeface="Courier New" panose="02070309020205020404" pitchFamily="49" charset="0"/>
              </a:rPr>
              <a:t>__( self, </a:t>
            </a:r>
            <a:r>
              <a:rPr lang="en-US" altLang="en-US" sz="1800" dirty="0" err="1">
                <a:latin typeface="Courier New" panose="02070309020205020404" pitchFamily="49" charset="0"/>
              </a:rPr>
              <a:t>idNum</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idNum</a:t>
            </a:r>
            <a:r>
              <a:rPr lang="en-US" altLang="en-US" sz="1800" dirty="0">
                <a:latin typeface="Courier New" panose="02070309020205020404" pitchFamily="49" charset="0"/>
              </a:rPr>
              <a:t> = </a:t>
            </a:r>
            <a:r>
              <a:rPr lang="en-US" altLang="en-US" sz="1800" dirty="0" err="1">
                <a:latin typeface="Courier New" panose="02070309020205020404" pitchFamily="49" charset="0"/>
              </a:rPr>
              <a:t>idNum</a:t>
            </a:r>
            <a:endParaRPr lang="en-US" altLang="en-US" sz="1800" dirty="0">
              <a:latin typeface="Courier New" panose="02070309020205020404" pitchFamily="49" charset="0"/>
            </a:endParaRPr>
          </a:p>
          <a:p>
            <a:pPr eaLnBrk="1">
              <a:lnSpc>
                <a:spcPct val="94000"/>
              </a:lnSpc>
              <a:spcAft>
                <a:spcPct val="0"/>
              </a:spcAft>
            </a:pPr>
            <a:r>
              <a:rPr lang="en-US" altLang="en-US" sz="1800" dirty="0">
                <a:latin typeface="Courier New" panose="02070309020205020404" pitchFamily="49" charset="0"/>
              </a:rPr>
              <a:t>    </a:t>
            </a:r>
            <a:r>
              <a:rPr lang="en-US" altLang="en-US" sz="1800" dirty="0" err="1">
                <a:latin typeface="Courier New" panose="02070309020205020404" pitchFamily="49" charset="0"/>
              </a:rPr>
              <a:t>self._passenger</a:t>
            </a:r>
            <a:r>
              <a:rPr lang="en-US" altLang="en-US" sz="1800" dirty="0">
                <a:latin typeface="Courier New" panose="02070309020205020404" pitchFamily="49" charset="0"/>
              </a:rPr>
              <a:t> = None</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stopTime</a:t>
            </a:r>
            <a:r>
              <a:rPr lang="en-US" altLang="en-US" sz="1800" dirty="0">
                <a:latin typeface="Courier New" panose="02070309020205020404" pitchFamily="49" charset="0"/>
              </a:rPr>
              <a:t> = -1</a:t>
            </a: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idNum</a:t>
            </a:r>
            <a:r>
              <a:rPr lang="en-US" altLang="en-US" sz="1800" dirty="0">
                <a:latin typeface="Courier New" panose="02070309020205020404" pitchFamily="49" charset="0"/>
              </a:rPr>
              <a:t>( self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self._</a:t>
            </a:r>
            <a:r>
              <a:rPr lang="en-US" altLang="en-US" sz="1800" dirty="0" err="1">
                <a:latin typeface="Courier New" panose="02070309020205020404" pitchFamily="49" charset="0"/>
              </a:rPr>
              <a:t>idNum</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isFree</a:t>
            </a:r>
            <a:r>
              <a:rPr lang="en-US" altLang="en-US" sz="1800" dirty="0">
                <a:latin typeface="Courier New" panose="02070309020205020404" pitchFamily="49" charset="0"/>
              </a:rPr>
              <a:t>( self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a:t>
            </a:r>
            <a:r>
              <a:rPr lang="en-US" altLang="en-US" sz="1800" dirty="0" err="1">
                <a:latin typeface="Courier New" panose="02070309020205020404" pitchFamily="49" charset="0"/>
              </a:rPr>
              <a:t>self._passenger</a:t>
            </a:r>
            <a:r>
              <a:rPr lang="en-US" altLang="en-US" sz="1800" dirty="0">
                <a:latin typeface="Courier New" panose="02070309020205020404" pitchFamily="49" charset="0"/>
              </a:rPr>
              <a:t> </a:t>
            </a:r>
            <a:r>
              <a:rPr lang="en-US" altLang="en-US" sz="1800" b="1" dirty="0">
                <a:latin typeface="Courier New" panose="02070309020205020404" pitchFamily="49" charset="0"/>
              </a:rPr>
              <a:t>is</a:t>
            </a:r>
            <a:r>
              <a:rPr lang="en-US" altLang="en-US" sz="1800" dirty="0">
                <a:latin typeface="Courier New" panose="02070309020205020404" pitchFamily="49" charset="0"/>
              </a:rPr>
              <a:t> None </a:t>
            </a: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isFinished</a:t>
            </a:r>
            <a:r>
              <a:rPr lang="en-US" altLang="en-US" sz="1800" dirty="0">
                <a:latin typeface="Courier New" panose="02070309020205020404" pitchFamily="49" charset="0"/>
              </a:rPr>
              <a:t>( self, </a:t>
            </a:r>
            <a:r>
              <a:rPr lang="en-US" altLang="en-US" sz="1800" dirty="0" err="1">
                <a:latin typeface="Courier New" panose="02070309020205020404" pitchFamily="49" charset="0"/>
              </a:rPr>
              <a:t>curTime</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a:t>
            </a:r>
            <a:r>
              <a:rPr lang="en-US" altLang="en-US" sz="1800" dirty="0" err="1">
                <a:latin typeface="Courier New" panose="02070309020205020404" pitchFamily="49" charset="0"/>
              </a:rPr>
              <a:t>self._passenger</a:t>
            </a:r>
            <a:r>
              <a:rPr lang="en-US" altLang="en-US" sz="1800" dirty="0">
                <a:latin typeface="Courier New" panose="02070309020205020404" pitchFamily="49" charset="0"/>
              </a:rPr>
              <a:t> </a:t>
            </a:r>
            <a:r>
              <a:rPr lang="en-US" altLang="en-US" sz="1800" b="1" dirty="0">
                <a:latin typeface="Courier New" panose="02070309020205020404" pitchFamily="49" charset="0"/>
              </a:rPr>
              <a:t>is not</a:t>
            </a:r>
            <a:r>
              <a:rPr lang="en-US" altLang="en-US" sz="1800" dirty="0">
                <a:latin typeface="Courier New" panose="02070309020205020404" pitchFamily="49" charset="0"/>
              </a:rPr>
              <a:t> None </a:t>
            </a:r>
            <a:r>
              <a:rPr lang="en-US" altLang="en-US" sz="1800" b="1" dirty="0">
                <a:latin typeface="Courier New" panose="02070309020205020404" pitchFamily="49" charset="0"/>
              </a:rPr>
              <a:t>and</a:t>
            </a:r>
            <a:r>
              <a:rPr lang="en-US" altLang="en-US" sz="1800" dirty="0">
                <a:latin typeface="Courier New" panose="02070309020205020404" pitchFamily="49" charset="0"/>
              </a:rPr>
              <a:t> self._</a:t>
            </a:r>
            <a:r>
              <a:rPr lang="en-US" altLang="en-US" sz="1800" dirty="0" err="1">
                <a:latin typeface="Courier New" panose="02070309020205020404" pitchFamily="49" charset="0"/>
              </a:rPr>
              <a:t>stopTime</a:t>
            </a:r>
            <a:r>
              <a:rPr lang="en-US" altLang="en-US" sz="1800" dirty="0">
                <a:latin typeface="Courier New" panose="02070309020205020404" pitchFamily="49" charset="0"/>
              </a:rPr>
              <a:t> == </a:t>
            </a:r>
            <a:r>
              <a:rPr lang="en-US" altLang="en-US" sz="1800" dirty="0" err="1">
                <a:latin typeface="Courier New" panose="02070309020205020404" pitchFamily="49" charset="0"/>
              </a:rPr>
              <a:t>curTime</a:t>
            </a:r>
            <a:endParaRPr lang="en-US" altLang="en-US" sz="1800" dirty="0">
              <a:latin typeface="Courier New" panose="02070309020205020404" pitchFamily="49" charset="0"/>
            </a:endParaRP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startService</a:t>
            </a:r>
            <a:r>
              <a:rPr lang="en-US" altLang="en-US" sz="1800" dirty="0">
                <a:latin typeface="Courier New" panose="02070309020205020404" pitchFamily="49" charset="0"/>
              </a:rPr>
              <a:t>( self, passenger, </a:t>
            </a:r>
            <a:r>
              <a:rPr lang="en-US" altLang="en-US" sz="1800" dirty="0" err="1">
                <a:latin typeface="Courier New" panose="02070309020205020404" pitchFamily="49" charset="0"/>
              </a:rPr>
              <a:t>stopTime</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dirty="0" err="1">
                <a:latin typeface="Courier New" panose="02070309020205020404" pitchFamily="49" charset="0"/>
              </a:rPr>
              <a:t>self._passenger</a:t>
            </a:r>
            <a:r>
              <a:rPr lang="en-US" altLang="en-US" sz="1800" dirty="0">
                <a:latin typeface="Courier New" panose="02070309020205020404" pitchFamily="49" charset="0"/>
              </a:rPr>
              <a:t> = passenger</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stopTime</a:t>
            </a:r>
            <a:r>
              <a:rPr lang="en-US" altLang="en-US" sz="1800" dirty="0">
                <a:latin typeface="Courier New" panose="02070309020205020404" pitchFamily="49" charset="0"/>
              </a:rPr>
              <a:t> = </a:t>
            </a:r>
            <a:r>
              <a:rPr lang="en-US" altLang="en-US" sz="1800" dirty="0" err="1">
                <a:latin typeface="Courier New" panose="02070309020205020404" pitchFamily="49" charset="0"/>
              </a:rPr>
              <a:t>stopTime</a:t>
            </a:r>
            <a:endParaRPr lang="en-US" altLang="en-US" sz="1800" dirty="0">
              <a:latin typeface="Courier New" panose="02070309020205020404" pitchFamily="49" charset="0"/>
            </a:endParaRP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stopService</a:t>
            </a:r>
            <a:r>
              <a:rPr lang="en-US" altLang="en-US" sz="1800" dirty="0">
                <a:latin typeface="Courier New" panose="02070309020205020404" pitchFamily="49" charset="0"/>
              </a:rPr>
              <a:t>( self ):</a:t>
            </a:r>
          </a:p>
          <a:p>
            <a:pPr eaLnBrk="1">
              <a:lnSpc>
                <a:spcPct val="94000"/>
              </a:lnSpc>
              <a:spcAft>
                <a:spcPct val="0"/>
              </a:spcAft>
            </a:pPr>
            <a:r>
              <a:rPr lang="en-US" altLang="en-US" sz="1800" dirty="0">
                <a:latin typeface="Courier New" panose="02070309020205020404" pitchFamily="49" charset="0"/>
              </a:rPr>
              <a:t>    </a:t>
            </a:r>
            <a:r>
              <a:rPr lang="en-US" altLang="en-US" sz="1800" dirty="0" err="1">
                <a:latin typeface="Courier New" panose="02070309020205020404" pitchFamily="49" charset="0"/>
              </a:rPr>
              <a:t>thePassenger</a:t>
            </a:r>
            <a:r>
              <a:rPr lang="en-US" altLang="en-US" sz="1800" dirty="0">
                <a:latin typeface="Courier New" panose="02070309020205020404" pitchFamily="49" charset="0"/>
              </a:rPr>
              <a:t> = </a:t>
            </a:r>
            <a:r>
              <a:rPr lang="en-US" altLang="en-US" sz="1800" dirty="0" err="1">
                <a:latin typeface="Courier New" panose="02070309020205020404" pitchFamily="49" charset="0"/>
              </a:rPr>
              <a:t>self._passenger</a:t>
            </a:r>
            <a:endParaRPr lang="en-US" altLang="en-US" sz="1800" dirty="0">
              <a:latin typeface="Courier New" panose="02070309020205020404" pitchFamily="49" charset="0"/>
            </a:endParaRPr>
          </a:p>
          <a:p>
            <a:pPr eaLnBrk="1">
              <a:lnSpc>
                <a:spcPct val="94000"/>
              </a:lnSpc>
              <a:spcAft>
                <a:spcPct val="0"/>
              </a:spcAft>
            </a:pPr>
            <a:r>
              <a:rPr lang="en-US" altLang="en-US" sz="1800" dirty="0">
                <a:latin typeface="Courier New" panose="02070309020205020404" pitchFamily="49" charset="0"/>
              </a:rPr>
              <a:t>    </a:t>
            </a:r>
            <a:r>
              <a:rPr lang="en-US" altLang="en-US" sz="1800" dirty="0" err="1">
                <a:latin typeface="Courier New" panose="02070309020205020404" pitchFamily="49" charset="0"/>
              </a:rPr>
              <a:t>self._passenger</a:t>
            </a:r>
            <a:r>
              <a:rPr lang="en-US" altLang="en-US" sz="1800" dirty="0">
                <a:latin typeface="Courier New" panose="02070309020205020404" pitchFamily="49" charset="0"/>
              </a:rPr>
              <a:t> = None</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a:t>
            </a:r>
            <a:r>
              <a:rPr lang="en-US" altLang="en-US" sz="1800" dirty="0" err="1">
                <a:latin typeface="Courier New" panose="02070309020205020404" pitchFamily="49" charset="0"/>
              </a:rPr>
              <a:t>thePassenger</a:t>
            </a:r>
            <a:endParaRPr lang="en-US" altLang="en-US" sz="1800" dirty="0">
              <a:latin typeface="Courier New" panose="02070309020205020404" pitchFamily="49" charset="0"/>
            </a:endParaRPr>
          </a:p>
          <a:p>
            <a:pPr eaLnBrk="1">
              <a:lnSpc>
                <a:spcPct val="94000"/>
              </a:lnSpc>
              <a:spcAft>
                <a:spcPct val="0"/>
              </a:spcAft>
            </a:pPr>
            <a:endParaRPr lang="en-US" altLang="en-US" sz="1800" i="1" dirty="0">
              <a:solidFill>
                <a:srgbClr val="003B7C"/>
              </a:solidFill>
              <a:latin typeface="Courier New" panose="02070309020205020404" pitchFamily="49" charset="0"/>
            </a:endParaRPr>
          </a:p>
        </p:txBody>
      </p:sp>
      <p:sp>
        <p:nvSpPr>
          <p:cNvPr id="2" name="Slide Number Placeholder 1">
            <a:extLst>
              <a:ext uri="{FF2B5EF4-FFF2-40B4-BE49-F238E27FC236}">
                <a16:creationId xmlns:a16="http://schemas.microsoft.com/office/drawing/2014/main" id="{0DB7D034-45C4-47BC-8FBD-E9C7B4F0149F}"/>
              </a:ext>
            </a:extLst>
          </p:cNvPr>
          <p:cNvSpPr>
            <a:spLocks noGrp="1"/>
          </p:cNvSpPr>
          <p:nvPr>
            <p:ph type="sldNum" idx="10"/>
          </p:nvPr>
        </p:nvSpPr>
        <p:spPr/>
        <p:txBody>
          <a:bodyPr/>
          <a:lstStyle/>
          <a:p>
            <a:pPr>
              <a:defRPr/>
            </a:pPr>
            <a:fld id="{D91F6246-5A99-4F52-B51B-366D70C013A5}" type="slidenum">
              <a:rPr lang="en-US" altLang="en-US" smtClean="0"/>
              <a:pPr>
                <a:defRPr/>
              </a:pPr>
              <a:t>44</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6140EE7C-EEE0-4A25-BDFB-809489860A19}"/>
              </a:ext>
            </a:extLst>
          </p:cNvPr>
          <p:cNvSpPr>
            <a:spLocks noGrp="1" noChangeArrowheads="1"/>
          </p:cNvSpPr>
          <p:nvPr>
            <p:ph type="title"/>
          </p:nvPr>
        </p:nvSpPr>
        <p:spPr>
          <a:xfrm>
            <a:off x="1898907" y="-154745"/>
            <a:ext cx="10114901"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The Simulation Class</a:t>
            </a:r>
          </a:p>
        </p:txBody>
      </p:sp>
      <p:sp>
        <p:nvSpPr>
          <p:cNvPr id="68612" name="Text Box 3">
            <a:extLst>
              <a:ext uri="{FF2B5EF4-FFF2-40B4-BE49-F238E27FC236}">
                <a16:creationId xmlns:a16="http://schemas.microsoft.com/office/drawing/2014/main" id="{92F55050-0A3B-4C84-8944-CFC4E1B5DA85}"/>
              </a:ext>
            </a:extLst>
          </p:cNvPr>
          <p:cNvSpPr txBox="1">
            <a:spLocks noChangeArrowheads="1"/>
          </p:cNvSpPr>
          <p:nvPr/>
        </p:nvSpPr>
        <p:spPr bwMode="auto">
          <a:xfrm>
            <a:off x="1759926" y="869928"/>
            <a:ext cx="8253506" cy="5699683"/>
          </a:xfrm>
          <a:prstGeom prst="rect">
            <a:avLst/>
          </a:prstGeom>
          <a:solidFill>
            <a:srgbClr val="F7FFAB"/>
          </a:solidFill>
          <a:ln>
            <a:noFill/>
          </a:ln>
          <a:effectLst/>
        </p:spPr>
        <p:txBody>
          <a:bodyPr wrap="none" lIns="0" tIns="10973"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800" b="1" dirty="0">
                <a:latin typeface="Courier New" panose="02070309020205020404" pitchFamily="49" charset="0"/>
              </a:rPr>
              <a:t>from</a:t>
            </a:r>
            <a:r>
              <a:rPr lang="en-US" altLang="en-US" sz="1800" dirty="0">
                <a:latin typeface="Courier New" panose="02070309020205020404" pitchFamily="49" charset="0"/>
              </a:rPr>
              <a:t> array </a:t>
            </a:r>
            <a:r>
              <a:rPr lang="en-US" altLang="en-US" sz="1800" b="1" dirty="0">
                <a:latin typeface="Courier New" panose="02070309020205020404" pitchFamily="49" charset="0"/>
              </a:rPr>
              <a:t>import</a:t>
            </a:r>
            <a:r>
              <a:rPr lang="en-US" altLang="en-US" sz="1800" dirty="0">
                <a:latin typeface="Courier New" panose="02070309020205020404" pitchFamily="49" charset="0"/>
              </a:rPr>
              <a:t> Array</a:t>
            </a:r>
          </a:p>
          <a:p>
            <a:pPr eaLnBrk="1">
              <a:lnSpc>
                <a:spcPct val="94000"/>
              </a:lnSpc>
              <a:spcAft>
                <a:spcPct val="0"/>
              </a:spcAft>
            </a:pPr>
            <a:r>
              <a:rPr lang="en-US" altLang="en-US" sz="1800" b="1" dirty="0">
                <a:latin typeface="Courier New" panose="02070309020205020404" pitchFamily="49" charset="0"/>
              </a:rPr>
              <a:t>from</a:t>
            </a:r>
            <a:r>
              <a:rPr lang="en-US" altLang="en-US" sz="1800" dirty="0">
                <a:latin typeface="Courier New" panose="02070309020205020404" pitchFamily="49" charset="0"/>
              </a:rPr>
              <a:t> </a:t>
            </a:r>
            <a:r>
              <a:rPr lang="en-US" altLang="en-US" sz="1800" dirty="0" err="1">
                <a:latin typeface="Courier New" panose="02070309020205020404" pitchFamily="49" charset="0"/>
              </a:rPr>
              <a:t>llistqueue</a:t>
            </a:r>
            <a:r>
              <a:rPr lang="en-US" altLang="en-US" sz="1800" dirty="0">
                <a:latin typeface="Courier New" panose="02070309020205020404" pitchFamily="49" charset="0"/>
              </a:rPr>
              <a:t> </a:t>
            </a:r>
            <a:r>
              <a:rPr lang="en-US" altLang="en-US" sz="1800" b="1" dirty="0">
                <a:latin typeface="Courier New" panose="02070309020205020404" pitchFamily="49" charset="0"/>
              </a:rPr>
              <a:t>import</a:t>
            </a:r>
            <a:r>
              <a:rPr lang="en-US" altLang="en-US" sz="1800" dirty="0">
                <a:latin typeface="Courier New" panose="02070309020205020404" pitchFamily="49" charset="0"/>
              </a:rPr>
              <a:t> Queue</a:t>
            </a:r>
          </a:p>
          <a:p>
            <a:pPr eaLnBrk="1">
              <a:lnSpc>
                <a:spcPct val="94000"/>
              </a:lnSpc>
              <a:spcAft>
                <a:spcPct val="0"/>
              </a:spcAft>
            </a:pPr>
            <a:r>
              <a:rPr lang="en-US" altLang="en-US" sz="1800" b="1" dirty="0">
                <a:latin typeface="Courier New" panose="02070309020205020404" pitchFamily="49" charset="0"/>
              </a:rPr>
              <a:t>from</a:t>
            </a:r>
            <a:r>
              <a:rPr lang="en-US" altLang="en-US" sz="1800" dirty="0">
                <a:latin typeface="Courier New" panose="02070309020205020404" pitchFamily="49" charset="0"/>
              </a:rPr>
              <a:t> people </a:t>
            </a:r>
            <a:r>
              <a:rPr lang="en-US" altLang="en-US" sz="1800" b="1" dirty="0">
                <a:latin typeface="Courier New" panose="02070309020205020404" pitchFamily="49" charset="0"/>
              </a:rPr>
              <a:t>import</a:t>
            </a:r>
            <a:r>
              <a:rPr lang="en-US" altLang="en-US" sz="1800" dirty="0">
                <a:latin typeface="Courier New" panose="02070309020205020404" pitchFamily="49" charset="0"/>
              </a:rPr>
              <a:t> </a:t>
            </a:r>
            <a:r>
              <a:rPr lang="en-US" altLang="en-US" sz="1800" dirty="0" err="1">
                <a:latin typeface="Courier New" panose="02070309020205020404" pitchFamily="49" charset="0"/>
              </a:rPr>
              <a:t>TicketAgent</a:t>
            </a:r>
            <a:r>
              <a:rPr lang="en-US" altLang="en-US" sz="1800" dirty="0">
                <a:latin typeface="Courier New" panose="02070309020205020404" pitchFamily="49" charset="0"/>
              </a:rPr>
              <a:t>, Passenger</a:t>
            </a:r>
          </a:p>
          <a:p>
            <a:pPr eaLnBrk="1">
              <a:lnSpc>
                <a:spcPct val="94000"/>
              </a:lnSpc>
              <a:spcAft>
                <a:spcPct val="0"/>
              </a:spcAft>
            </a:pPr>
            <a:endParaRPr lang="en-US" altLang="en-US" sz="1800" dirty="0">
              <a:latin typeface="Courier New" panose="02070309020205020404" pitchFamily="49" charset="0"/>
            </a:endParaRPr>
          </a:p>
          <a:p>
            <a:pPr eaLnBrk="1">
              <a:lnSpc>
                <a:spcPct val="94000"/>
              </a:lnSpc>
              <a:spcAft>
                <a:spcPct val="0"/>
              </a:spcAft>
            </a:pPr>
            <a:r>
              <a:rPr lang="en-US" altLang="en-US" sz="1800" b="1" dirty="0">
                <a:latin typeface="Courier New" panose="02070309020205020404" pitchFamily="49" charset="0"/>
              </a:rPr>
              <a:t>class</a:t>
            </a:r>
            <a:r>
              <a:rPr lang="en-US" altLang="en-US" sz="1800" dirty="0">
                <a:latin typeface="Courier New" panose="02070309020205020404" pitchFamily="49" charset="0"/>
              </a:rPr>
              <a:t> </a:t>
            </a:r>
            <a:r>
              <a:rPr lang="en-US" altLang="en-US" sz="1800" dirty="0" err="1">
                <a:latin typeface="Courier New" panose="02070309020205020404" pitchFamily="49" charset="0"/>
              </a:rPr>
              <a:t>TicketCounterSimulation</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def</a:t>
            </a:r>
            <a:r>
              <a:rPr lang="en-US" altLang="en-US" sz="1800" dirty="0">
                <a:latin typeface="Courier New" panose="02070309020205020404" pitchFamily="49" charset="0"/>
              </a:rPr>
              <a:t> __</a:t>
            </a:r>
            <a:r>
              <a:rPr lang="en-US" altLang="en-US" sz="1800" dirty="0" err="1">
                <a:latin typeface="Courier New" panose="02070309020205020404" pitchFamily="49" charset="0"/>
              </a:rPr>
              <a:t>init</a:t>
            </a:r>
            <a:r>
              <a:rPr lang="en-US" altLang="en-US" sz="1800" dirty="0">
                <a:latin typeface="Courier New" panose="02070309020205020404" pitchFamily="49" charset="0"/>
              </a:rPr>
              <a:t>__( self, </a:t>
            </a:r>
            <a:r>
              <a:rPr lang="en-US" altLang="en-US" sz="1800" dirty="0" err="1">
                <a:latin typeface="Courier New" panose="02070309020205020404" pitchFamily="49" charset="0"/>
              </a:rPr>
              <a:t>numAgents</a:t>
            </a:r>
            <a:r>
              <a:rPr lang="en-US" altLang="en-US" sz="1800" dirty="0">
                <a:latin typeface="Courier New" panose="02070309020205020404" pitchFamily="49" charset="0"/>
              </a:rPr>
              <a:t>, </a:t>
            </a:r>
            <a:r>
              <a:rPr lang="en-US" altLang="en-US" sz="1800" dirty="0" err="1">
                <a:latin typeface="Courier New" panose="02070309020205020404" pitchFamily="49" charset="0"/>
              </a:rPr>
              <a:t>numMinutes</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r>
              <a:rPr lang="en-US" altLang="en-US" sz="1800" dirty="0" err="1">
                <a:latin typeface="Courier New" panose="02070309020205020404" pitchFamily="49" charset="0"/>
              </a:rPr>
              <a:t>betweenTime</a:t>
            </a:r>
            <a:r>
              <a:rPr lang="en-US" altLang="en-US" sz="1800" dirty="0">
                <a:latin typeface="Courier New" panose="02070309020205020404" pitchFamily="49" charset="0"/>
              </a:rPr>
              <a:t>, </a:t>
            </a:r>
            <a:r>
              <a:rPr lang="en-US" altLang="en-US" sz="1800" dirty="0" err="1">
                <a:latin typeface="Courier New" panose="02070309020205020404" pitchFamily="49" charset="0"/>
              </a:rPr>
              <a:t>serviceTime</a:t>
            </a:r>
            <a:r>
              <a:rPr lang="en-US" altLang="en-US" sz="1800" dirty="0">
                <a:latin typeface="Courier New" panose="02070309020205020404" pitchFamily="49" charset="0"/>
              </a:rPr>
              <a:t> ):</a:t>
            </a:r>
          </a:p>
          <a:p>
            <a:pPr eaLnBrk="1">
              <a:lnSpc>
                <a:spcPct val="94000"/>
              </a:lnSpc>
              <a:spcAft>
                <a:spcPct val="0"/>
              </a:spcAft>
            </a:pPr>
            <a:r>
              <a:rPr lang="en-US" altLang="en-US" sz="1800" i="1" dirty="0">
                <a:solidFill>
                  <a:srgbClr val="003B7C"/>
                </a:solidFill>
                <a:latin typeface="Courier New" panose="02070309020205020404" pitchFamily="49" charset="0"/>
              </a:rPr>
              <a:t>     # Parameters supplied by the user.</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arriveProb</a:t>
            </a:r>
            <a:r>
              <a:rPr lang="en-US" altLang="en-US" sz="1800" dirty="0">
                <a:latin typeface="Courier New" panose="02070309020205020404" pitchFamily="49" charset="0"/>
              </a:rPr>
              <a:t> = 1.0 / </a:t>
            </a:r>
            <a:r>
              <a:rPr lang="en-US" altLang="en-US" sz="1800" dirty="0" err="1">
                <a:latin typeface="Courier New" panose="02070309020205020404" pitchFamily="49" charset="0"/>
              </a:rPr>
              <a:t>betweenTime</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serviceTime</a:t>
            </a:r>
            <a:r>
              <a:rPr lang="en-US" altLang="en-US" sz="1800" dirty="0">
                <a:latin typeface="Courier New" panose="02070309020205020404" pitchFamily="49" charset="0"/>
              </a:rPr>
              <a:t> = </a:t>
            </a:r>
            <a:r>
              <a:rPr lang="en-US" altLang="en-US" sz="1800" dirty="0" err="1">
                <a:latin typeface="Courier New" panose="02070309020205020404" pitchFamily="49" charset="0"/>
              </a:rPr>
              <a:t>serviceTime</a:t>
            </a:r>
            <a:endParaRPr lang="en-US" altLang="en-US" sz="1800" dirty="0">
              <a:latin typeface="Courier New" panose="02070309020205020404" pitchFamily="49" charset="0"/>
            </a:endParaRP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numMinutes</a:t>
            </a:r>
            <a:r>
              <a:rPr lang="en-US" altLang="en-US" sz="1800" dirty="0">
                <a:latin typeface="Courier New" panose="02070309020205020404" pitchFamily="49" charset="0"/>
              </a:rPr>
              <a:t> = </a:t>
            </a:r>
            <a:r>
              <a:rPr lang="en-US" altLang="en-US" sz="1800" dirty="0" err="1">
                <a:latin typeface="Courier New" panose="02070309020205020404" pitchFamily="49" charset="0"/>
              </a:rPr>
              <a:t>numMinutes</a:t>
            </a:r>
            <a:r>
              <a:rPr lang="en-US" altLang="en-US" sz="1800" dirty="0">
                <a:latin typeface="Courier New" panose="02070309020205020404" pitchFamily="49" charset="0"/>
              </a:rPr>
              <a:t> </a:t>
            </a: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i="1" dirty="0">
                <a:solidFill>
                  <a:srgbClr val="003B7C"/>
                </a:solidFill>
                <a:latin typeface="Courier New" panose="02070309020205020404" pitchFamily="49" charset="0"/>
              </a:rPr>
              <a:t>     # Simulation components.</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passengerQ</a:t>
            </a:r>
            <a:r>
              <a:rPr lang="en-US" altLang="en-US" sz="1800" dirty="0">
                <a:latin typeface="Courier New" panose="02070309020205020404" pitchFamily="49" charset="0"/>
              </a:rPr>
              <a:t> = Queue()   </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theAgents</a:t>
            </a:r>
            <a:r>
              <a:rPr lang="en-US" altLang="en-US" sz="1800" dirty="0">
                <a:latin typeface="Courier New" panose="02070309020205020404" pitchFamily="49" charset="0"/>
              </a:rPr>
              <a:t> = Array( </a:t>
            </a:r>
            <a:r>
              <a:rPr lang="en-US" altLang="en-US" sz="1800" dirty="0" err="1">
                <a:latin typeface="Courier New" panose="02070309020205020404" pitchFamily="49" charset="0"/>
              </a:rPr>
              <a:t>numAgents</a:t>
            </a:r>
            <a:r>
              <a:rPr lang="en-US" altLang="en-US" sz="1800" dirty="0">
                <a:latin typeface="Courier New" panose="02070309020205020404" pitchFamily="49" charset="0"/>
              </a:rPr>
              <a:t> )    </a:t>
            </a:r>
          </a:p>
          <a:p>
            <a:pPr eaLnBrk="1">
              <a:lnSpc>
                <a:spcPct val="94000"/>
              </a:lnSpc>
              <a:spcAft>
                <a:spcPct val="0"/>
              </a:spcAft>
            </a:pPr>
            <a:r>
              <a:rPr lang="en-US" altLang="en-US" sz="1800" dirty="0">
                <a:latin typeface="Courier New" panose="02070309020205020404" pitchFamily="49" charset="0"/>
              </a:rPr>
              <a:t>    </a:t>
            </a:r>
            <a:r>
              <a:rPr lang="en-US" altLang="en-US" sz="1800" b="1" dirty="0">
                <a:latin typeface="Courier New" panose="02070309020205020404" pitchFamily="49" charset="0"/>
              </a:rPr>
              <a:t>for</a:t>
            </a:r>
            <a:r>
              <a:rPr lang="en-US" altLang="en-US" sz="1800" dirty="0">
                <a:latin typeface="Courier New" panose="02070309020205020404" pitchFamily="49" charset="0"/>
              </a:rPr>
              <a:t> i </a:t>
            </a:r>
            <a:r>
              <a:rPr lang="en-US" altLang="en-US" sz="1800" b="1" dirty="0">
                <a:latin typeface="Courier New" panose="02070309020205020404" pitchFamily="49" charset="0"/>
              </a:rPr>
              <a:t>in</a:t>
            </a:r>
            <a:r>
              <a:rPr lang="en-US" altLang="en-US" sz="1800" dirty="0">
                <a:latin typeface="Courier New" panose="02070309020205020404" pitchFamily="49" charset="0"/>
              </a:rPr>
              <a:t> range( </a:t>
            </a:r>
            <a:r>
              <a:rPr lang="en-US" altLang="en-US" sz="1800" dirty="0" err="1">
                <a:latin typeface="Courier New" panose="02070309020205020404" pitchFamily="49" charset="0"/>
              </a:rPr>
              <a:t>numAgents</a:t>
            </a:r>
            <a:r>
              <a:rPr lang="en-US" altLang="en-US" sz="1800" dirty="0">
                <a:latin typeface="Courier New" panose="02070309020205020404" pitchFamily="49" charset="0"/>
              </a:rPr>
              <a:t> ) :</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theAgents</a:t>
            </a:r>
            <a:r>
              <a:rPr lang="en-US" altLang="en-US" sz="1800" dirty="0">
                <a:latin typeface="Courier New" panose="02070309020205020404" pitchFamily="49" charset="0"/>
              </a:rPr>
              <a:t>[i] = </a:t>
            </a:r>
            <a:r>
              <a:rPr lang="en-US" altLang="en-US" sz="1800" dirty="0" err="1">
                <a:latin typeface="Courier New" panose="02070309020205020404" pitchFamily="49" charset="0"/>
              </a:rPr>
              <a:t>TicketAgent</a:t>
            </a:r>
            <a:r>
              <a:rPr lang="en-US" altLang="en-US" sz="1800" dirty="0">
                <a:latin typeface="Courier New" panose="02070309020205020404" pitchFamily="49" charset="0"/>
              </a:rPr>
              <a:t>(i+1)</a:t>
            </a:r>
          </a:p>
          <a:p>
            <a:pPr eaLnBrk="1">
              <a:lnSpc>
                <a:spcPct val="94000"/>
              </a:lnSpc>
              <a:spcAft>
                <a:spcPct val="0"/>
              </a:spcAft>
            </a:pPr>
            <a:r>
              <a:rPr lang="en-US" altLang="en-US" sz="1800" dirty="0">
                <a:latin typeface="Courier New" panose="02070309020205020404" pitchFamily="49" charset="0"/>
              </a:rPr>
              <a:t>    </a:t>
            </a:r>
          </a:p>
          <a:p>
            <a:pPr eaLnBrk="1">
              <a:lnSpc>
                <a:spcPct val="94000"/>
              </a:lnSpc>
              <a:spcAft>
                <a:spcPct val="0"/>
              </a:spcAft>
            </a:pPr>
            <a:r>
              <a:rPr lang="en-US" altLang="en-US" sz="1800" i="1" dirty="0">
                <a:solidFill>
                  <a:srgbClr val="003B7C"/>
                </a:solidFill>
                <a:latin typeface="Courier New" panose="02070309020205020404" pitchFamily="49" charset="0"/>
              </a:rPr>
              <a:t>     # Computed during the simulation.</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totalWaitTime</a:t>
            </a:r>
            <a:r>
              <a:rPr lang="en-US" altLang="en-US" sz="1800" dirty="0">
                <a:latin typeface="Courier New" panose="02070309020205020404" pitchFamily="49" charset="0"/>
              </a:rPr>
              <a:t> = 0</a:t>
            </a:r>
          </a:p>
          <a:p>
            <a:pPr eaLnBrk="1">
              <a:lnSpc>
                <a:spcPct val="94000"/>
              </a:lnSpc>
              <a:spcAft>
                <a:spcPct val="0"/>
              </a:spcAft>
            </a:pPr>
            <a:r>
              <a:rPr lang="en-US" altLang="en-US" sz="1800" dirty="0">
                <a:latin typeface="Courier New" panose="02070309020205020404" pitchFamily="49" charset="0"/>
              </a:rPr>
              <a:t>    self._</a:t>
            </a:r>
            <a:r>
              <a:rPr lang="en-US" altLang="en-US" sz="1800" dirty="0" err="1">
                <a:latin typeface="Courier New" panose="02070309020205020404" pitchFamily="49" charset="0"/>
              </a:rPr>
              <a:t>numPassengers</a:t>
            </a:r>
            <a:r>
              <a:rPr lang="en-US" altLang="en-US" sz="1800" dirty="0">
                <a:latin typeface="Courier New" panose="02070309020205020404" pitchFamily="49" charset="0"/>
              </a:rPr>
              <a:t> = 0</a:t>
            </a:r>
          </a:p>
          <a:p>
            <a:pPr eaLnBrk="1">
              <a:lnSpc>
                <a:spcPct val="94000"/>
              </a:lnSpc>
              <a:spcAft>
                <a:spcPct val="0"/>
              </a:spcAft>
            </a:pPr>
            <a:endParaRPr lang="en-US" altLang="en-US" sz="1800" dirty="0">
              <a:latin typeface="Courier New" panose="02070309020205020404" pitchFamily="49" charset="0"/>
            </a:endParaRPr>
          </a:p>
          <a:p>
            <a:pPr eaLnBrk="1">
              <a:lnSpc>
                <a:spcPct val="94000"/>
              </a:lnSpc>
              <a:spcAft>
                <a:spcPct val="0"/>
              </a:spcAft>
            </a:pPr>
            <a:r>
              <a:rPr lang="en-US" altLang="en-US" sz="1800" i="1" dirty="0">
                <a:solidFill>
                  <a:srgbClr val="003B7C"/>
                </a:solidFill>
                <a:latin typeface="Courier New" panose="02070309020205020404" pitchFamily="49" charset="0"/>
              </a:rPr>
              <a:t># ...</a:t>
            </a:r>
          </a:p>
        </p:txBody>
      </p:sp>
      <p:sp>
        <p:nvSpPr>
          <p:cNvPr id="2" name="Slide Number Placeholder 1">
            <a:extLst>
              <a:ext uri="{FF2B5EF4-FFF2-40B4-BE49-F238E27FC236}">
                <a16:creationId xmlns:a16="http://schemas.microsoft.com/office/drawing/2014/main" id="{F9C240BB-7578-4C62-BD69-E8F9480499C4}"/>
              </a:ext>
            </a:extLst>
          </p:cNvPr>
          <p:cNvSpPr>
            <a:spLocks noGrp="1"/>
          </p:cNvSpPr>
          <p:nvPr>
            <p:ph type="sldNum" idx="10"/>
          </p:nvPr>
        </p:nvSpPr>
        <p:spPr/>
        <p:txBody>
          <a:bodyPr/>
          <a:lstStyle/>
          <a:p>
            <a:pPr>
              <a:defRPr/>
            </a:pPr>
            <a:fld id="{D91F6246-5A99-4F52-B51B-366D70C013A5}" type="slidenum">
              <a:rPr lang="en-US" altLang="en-US" smtClean="0"/>
              <a:pPr>
                <a:defRPr/>
              </a:pPr>
              <a:t>45</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274D5FEF-2B60-48FD-A150-5DF18ABDA8C2}"/>
              </a:ext>
            </a:extLst>
          </p:cNvPr>
          <p:cNvSpPr>
            <a:spLocks noGrp="1" noChangeArrowheads="1"/>
          </p:cNvSpPr>
          <p:nvPr>
            <p:ph type="title"/>
          </p:nvPr>
        </p:nvSpPr>
        <p:spPr>
          <a:xfrm>
            <a:off x="1420606" y="0"/>
            <a:ext cx="10222753"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The Simulation Class</a:t>
            </a:r>
          </a:p>
        </p:txBody>
      </p:sp>
      <p:sp>
        <p:nvSpPr>
          <p:cNvPr id="70660" name="Text Box 3">
            <a:extLst>
              <a:ext uri="{FF2B5EF4-FFF2-40B4-BE49-F238E27FC236}">
                <a16:creationId xmlns:a16="http://schemas.microsoft.com/office/drawing/2014/main" id="{D5B208CC-C1A4-42F6-8594-6AEBA20824B7}"/>
              </a:ext>
            </a:extLst>
          </p:cNvPr>
          <p:cNvSpPr txBox="1">
            <a:spLocks noChangeArrowheads="1"/>
          </p:cNvSpPr>
          <p:nvPr/>
        </p:nvSpPr>
        <p:spPr bwMode="auto">
          <a:xfrm>
            <a:off x="1605181" y="1028988"/>
            <a:ext cx="9480161" cy="5639098"/>
          </a:xfrm>
          <a:prstGeom prst="rect">
            <a:avLst/>
          </a:prstGeom>
          <a:solidFill>
            <a:srgbClr val="F7FFAB"/>
          </a:solidFill>
          <a:ln>
            <a:noFill/>
          </a:ln>
          <a:effectLst/>
        </p:spPr>
        <p:txBody>
          <a:bodyPr wrap="none" lIns="0" tIns="10973"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rgbClr val="000000"/>
                </a:solidFill>
                <a:latin typeface="Arial" panose="020B0604020202020204" pitchFamily="34" charset="0"/>
                <a:cs typeface="Bitstream Vera Sans"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600">
                <a:solidFill>
                  <a:srgbClr val="000000"/>
                </a:solidFill>
                <a:latin typeface="Arial" panose="020B0604020202020204" pitchFamily="34" charset="0"/>
                <a:cs typeface="Bitstream Vera Sans"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9pPr>
          </a:lstStyle>
          <a:p>
            <a:pPr eaLnBrk="1">
              <a:lnSpc>
                <a:spcPct val="94000"/>
              </a:lnSpc>
              <a:spcAft>
                <a:spcPct val="0"/>
              </a:spcAft>
            </a:pPr>
            <a:r>
              <a:rPr lang="en-US" altLang="en-US" sz="1600" b="1" dirty="0">
                <a:latin typeface="Courier New" panose="02070309020205020404" pitchFamily="49" charset="0"/>
              </a:rPr>
              <a:t>class</a:t>
            </a:r>
            <a:r>
              <a:rPr lang="en-US" altLang="en-US" sz="1600" dirty="0">
                <a:latin typeface="Courier New" panose="02070309020205020404" pitchFamily="49" charset="0"/>
              </a:rPr>
              <a:t> </a:t>
            </a:r>
            <a:r>
              <a:rPr lang="en-US" altLang="en-US" sz="1600" dirty="0" err="1">
                <a:latin typeface="Courier New" panose="02070309020205020404" pitchFamily="49" charset="0"/>
              </a:rPr>
              <a:t>TicketCounterSimulation</a:t>
            </a:r>
            <a:r>
              <a:rPr lang="en-US" altLang="en-US" sz="1600" dirty="0">
                <a:latin typeface="Courier New" panose="02070309020205020404" pitchFamily="49" charset="0"/>
              </a:rPr>
              <a:t> :</a:t>
            </a:r>
          </a:p>
          <a:p>
            <a:pPr eaLnBrk="1">
              <a:lnSpc>
                <a:spcPct val="94000"/>
              </a:lnSpc>
              <a:spcAft>
                <a:spcPct val="0"/>
              </a:spcAft>
            </a:pPr>
            <a:r>
              <a:rPr lang="en-US" altLang="en-US" sz="1600" i="1" dirty="0">
                <a:solidFill>
                  <a:srgbClr val="003B7C"/>
                </a:solidFill>
                <a:latin typeface="Courier New" panose="02070309020205020404" pitchFamily="49" charset="0"/>
              </a:rPr>
              <a:t># ...</a:t>
            </a:r>
          </a:p>
          <a:p>
            <a:pPr eaLnBrk="1">
              <a:lnSpc>
                <a:spcPct val="94000"/>
              </a:lnSpc>
              <a:spcAft>
                <a:spcPct val="0"/>
              </a:spcAft>
            </a:pPr>
            <a:r>
              <a:rPr lang="en-US" altLang="en-US" sz="1600" i="1" dirty="0">
                <a:solidFill>
                  <a:srgbClr val="003B7C"/>
                </a:solidFill>
                <a:latin typeface="Courier New" panose="02070309020205020404" pitchFamily="49" charset="0"/>
              </a:rPr>
              <a:t>   # Run the simulation using the parameters supplied earlier.</a:t>
            </a:r>
          </a:p>
          <a:p>
            <a:pPr eaLnBrk="1">
              <a:lnSpc>
                <a:spcPct val="94000"/>
              </a:lnSpc>
              <a:spcAft>
                <a:spcPct val="0"/>
              </a:spcAft>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run( self ):</a:t>
            </a:r>
          </a:p>
          <a:p>
            <a:pPr eaLnBrk="1">
              <a:lnSpc>
                <a:spcPct val="94000"/>
              </a:lnSpc>
              <a:spcAft>
                <a:spcPct val="0"/>
              </a:spcAft>
            </a:pPr>
            <a:r>
              <a:rPr lang="en-US" altLang="en-US" sz="1600" dirty="0">
                <a:latin typeface="Courier New" panose="02070309020205020404" pitchFamily="49" charset="0"/>
              </a:rPr>
              <a:t>    </a:t>
            </a:r>
            <a:r>
              <a:rPr lang="en-US" altLang="en-US" sz="1600" b="1" dirty="0">
                <a:latin typeface="Courier New" panose="02070309020205020404" pitchFamily="49" charset="0"/>
              </a:rPr>
              <a:t>for</a:t>
            </a:r>
            <a:r>
              <a:rPr lang="en-US" altLang="en-US" sz="1600" dirty="0">
                <a:latin typeface="Courier New" panose="02070309020205020404" pitchFamily="49" charset="0"/>
              </a:rPr>
              <a:t> </a:t>
            </a:r>
            <a:r>
              <a:rPr lang="en-US" altLang="en-US" sz="1600" dirty="0" err="1">
                <a:latin typeface="Courier New" panose="02070309020205020404" pitchFamily="49" charset="0"/>
              </a:rPr>
              <a:t>curTime</a:t>
            </a:r>
            <a:r>
              <a:rPr lang="en-US" altLang="en-US" sz="1600" dirty="0">
                <a:latin typeface="Courier New" panose="02070309020205020404" pitchFamily="49" charset="0"/>
              </a:rPr>
              <a:t> </a:t>
            </a:r>
            <a:r>
              <a:rPr lang="en-US" altLang="en-US" sz="1600" b="1" dirty="0">
                <a:latin typeface="Courier New" panose="02070309020205020404" pitchFamily="49" charset="0"/>
              </a:rPr>
              <a:t>in</a:t>
            </a:r>
            <a:r>
              <a:rPr lang="en-US" altLang="en-US" sz="1600" dirty="0">
                <a:latin typeface="Courier New" panose="02070309020205020404" pitchFamily="49" charset="0"/>
              </a:rPr>
              <a:t> range(self._</a:t>
            </a:r>
            <a:r>
              <a:rPr lang="en-US" altLang="en-US" sz="1600" dirty="0" err="1">
                <a:latin typeface="Courier New" panose="02070309020205020404" pitchFamily="49" charset="0"/>
              </a:rPr>
              <a:t>numMinutes</a:t>
            </a:r>
            <a:r>
              <a:rPr lang="en-US" altLang="en-US" sz="1600" dirty="0">
                <a:latin typeface="Courier New" panose="02070309020205020404" pitchFamily="49" charset="0"/>
              </a:rPr>
              <a:t> + 1) :</a:t>
            </a:r>
          </a:p>
          <a:p>
            <a:pPr eaLnBrk="1">
              <a:lnSpc>
                <a:spcPct val="94000"/>
              </a:lnSpc>
              <a:spcAft>
                <a:spcPct val="0"/>
              </a:spcAft>
            </a:pPr>
            <a:r>
              <a:rPr lang="en-US" altLang="en-US" sz="1600" dirty="0">
                <a:latin typeface="Courier New" panose="02070309020205020404" pitchFamily="49" charset="0"/>
              </a:rPr>
              <a:t>      self._</a:t>
            </a:r>
            <a:r>
              <a:rPr lang="en-US" altLang="en-US" sz="1600" dirty="0" err="1">
                <a:latin typeface="Courier New" panose="02070309020205020404" pitchFamily="49" charset="0"/>
              </a:rPr>
              <a:t>handleArrival</a:t>
            </a:r>
            <a:r>
              <a:rPr lang="en-US" altLang="en-US" sz="1600" dirty="0">
                <a:latin typeface="Courier New" panose="02070309020205020404" pitchFamily="49" charset="0"/>
              </a:rPr>
              <a:t>( </a:t>
            </a:r>
            <a:r>
              <a:rPr lang="en-US" altLang="en-US" sz="1600" dirty="0" err="1">
                <a:latin typeface="Courier New" panose="02070309020205020404" pitchFamily="49" charset="0"/>
              </a:rPr>
              <a:t>curTime</a:t>
            </a:r>
            <a:r>
              <a:rPr lang="en-US" altLang="en-US" sz="1600" dirty="0">
                <a:latin typeface="Courier New" panose="02070309020205020404" pitchFamily="49" charset="0"/>
              </a:rPr>
              <a:t> ) </a:t>
            </a:r>
          </a:p>
          <a:p>
            <a:pPr eaLnBrk="1">
              <a:lnSpc>
                <a:spcPct val="94000"/>
              </a:lnSpc>
              <a:spcAft>
                <a:spcPct val="0"/>
              </a:spcAft>
            </a:pPr>
            <a:r>
              <a:rPr lang="en-US" altLang="en-US" sz="1600" dirty="0">
                <a:latin typeface="Courier New" panose="02070309020205020404" pitchFamily="49" charset="0"/>
              </a:rPr>
              <a:t>      self._</a:t>
            </a:r>
            <a:r>
              <a:rPr lang="en-US" altLang="en-US" sz="1600" dirty="0" err="1">
                <a:latin typeface="Courier New" panose="02070309020205020404" pitchFamily="49" charset="0"/>
              </a:rPr>
              <a:t>handleBeginService</a:t>
            </a:r>
            <a:r>
              <a:rPr lang="en-US" altLang="en-US" sz="1600" dirty="0">
                <a:latin typeface="Courier New" panose="02070309020205020404" pitchFamily="49" charset="0"/>
              </a:rPr>
              <a:t>( </a:t>
            </a:r>
            <a:r>
              <a:rPr lang="en-US" altLang="en-US" sz="1600" dirty="0" err="1">
                <a:latin typeface="Courier New" panose="02070309020205020404" pitchFamily="49" charset="0"/>
              </a:rPr>
              <a:t>curTime</a:t>
            </a:r>
            <a:r>
              <a:rPr lang="en-US" altLang="en-US" sz="1600" dirty="0">
                <a:latin typeface="Courier New" panose="02070309020205020404" pitchFamily="49" charset="0"/>
              </a:rPr>
              <a:t> )      </a:t>
            </a:r>
          </a:p>
          <a:p>
            <a:pPr eaLnBrk="1">
              <a:lnSpc>
                <a:spcPct val="94000"/>
              </a:lnSpc>
              <a:spcAft>
                <a:spcPct val="0"/>
              </a:spcAft>
            </a:pPr>
            <a:r>
              <a:rPr lang="en-US" altLang="en-US" sz="1600" dirty="0">
                <a:latin typeface="Courier New" panose="02070309020205020404" pitchFamily="49" charset="0"/>
              </a:rPr>
              <a:t>      self._</a:t>
            </a:r>
            <a:r>
              <a:rPr lang="en-US" altLang="en-US" sz="1600" dirty="0" err="1">
                <a:latin typeface="Courier New" panose="02070309020205020404" pitchFamily="49" charset="0"/>
              </a:rPr>
              <a:t>handleEndService</a:t>
            </a:r>
            <a:r>
              <a:rPr lang="en-US" altLang="en-US" sz="1600" dirty="0">
                <a:latin typeface="Courier New" panose="02070309020205020404" pitchFamily="49" charset="0"/>
              </a:rPr>
              <a:t>( </a:t>
            </a:r>
            <a:r>
              <a:rPr lang="en-US" altLang="en-US" sz="1600" dirty="0" err="1">
                <a:latin typeface="Courier New" panose="02070309020205020404" pitchFamily="49" charset="0"/>
              </a:rPr>
              <a:t>curTime</a:t>
            </a:r>
            <a:r>
              <a:rPr lang="en-US" altLang="en-US" sz="1600" dirty="0">
                <a:latin typeface="Courier New" panose="02070309020205020404" pitchFamily="49" charset="0"/>
              </a:rPr>
              <a:t> )</a:t>
            </a:r>
          </a:p>
          <a:p>
            <a:pPr eaLnBrk="1">
              <a:lnSpc>
                <a:spcPct val="94000"/>
              </a:lnSpc>
              <a:spcAft>
                <a:spcPct val="0"/>
              </a:spcAft>
            </a:pPr>
            <a:endParaRPr lang="en-US" altLang="en-US" sz="1600" dirty="0">
              <a:latin typeface="Courier New" panose="02070309020205020404" pitchFamily="49" charset="0"/>
            </a:endParaRPr>
          </a:p>
          <a:p>
            <a:pPr eaLnBrk="1">
              <a:lnSpc>
                <a:spcPct val="94000"/>
              </a:lnSpc>
              <a:spcAft>
                <a:spcPct val="0"/>
              </a:spcAft>
            </a:pPr>
            <a:r>
              <a:rPr lang="en-US" altLang="en-US" sz="1600" i="1" dirty="0">
                <a:solidFill>
                  <a:srgbClr val="003B7C"/>
                </a:solidFill>
                <a:latin typeface="Courier New" panose="02070309020205020404" pitchFamily="49" charset="0"/>
              </a:rPr>
              <a:t>   # Print the simulation results.</a:t>
            </a:r>
          </a:p>
          <a:p>
            <a:pPr eaLnBrk="1">
              <a:lnSpc>
                <a:spcPct val="94000"/>
              </a:lnSpc>
              <a:spcAft>
                <a:spcPct val="0"/>
              </a:spcAft>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printResults</a:t>
            </a:r>
            <a:r>
              <a:rPr lang="en-US" altLang="en-US" sz="1600" dirty="0">
                <a:latin typeface="Courier New" panose="02070309020205020404" pitchFamily="49" charset="0"/>
              </a:rPr>
              <a:t>( self ):</a:t>
            </a:r>
          </a:p>
          <a:p>
            <a:pPr eaLnBrk="1">
              <a:lnSpc>
                <a:spcPct val="94000"/>
              </a:lnSpc>
              <a:spcAft>
                <a:spcPct val="0"/>
              </a:spcAft>
            </a:pPr>
            <a:r>
              <a:rPr lang="en-US" altLang="en-US" sz="1600" dirty="0">
                <a:latin typeface="Courier New" panose="02070309020205020404" pitchFamily="49" charset="0"/>
              </a:rPr>
              <a:t>    </a:t>
            </a:r>
            <a:r>
              <a:rPr lang="en-US" altLang="en-US" sz="1600" dirty="0" err="1">
                <a:latin typeface="Courier New" panose="02070309020205020404" pitchFamily="49" charset="0"/>
              </a:rPr>
              <a:t>numServed</a:t>
            </a:r>
            <a:r>
              <a:rPr lang="en-US" altLang="en-US" sz="1600" dirty="0">
                <a:latin typeface="Courier New" panose="02070309020205020404" pitchFamily="49" charset="0"/>
              </a:rPr>
              <a:t> = self._</a:t>
            </a:r>
            <a:r>
              <a:rPr lang="en-US" altLang="en-US" sz="1600" dirty="0" err="1">
                <a:latin typeface="Courier New" panose="02070309020205020404" pitchFamily="49" charset="0"/>
              </a:rPr>
              <a:t>numPassengers</a:t>
            </a:r>
            <a:r>
              <a:rPr lang="en-US" altLang="en-US" sz="1600" dirty="0">
                <a:latin typeface="Courier New" panose="02070309020205020404" pitchFamily="49" charset="0"/>
              </a:rPr>
              <a:t> - </a:t>
            </a:r>
            <a:r>
              <a:rPr lang="en-US" altLang="en-US" sz="1600" dirty="0" err="1">
                <a:latin typeface="Courier New" panose="02070309020205020404" pitchFamily="49" charset="0"/>
              </a:rPr>
              <a:t>len</a:t>
            </a:r>
            <a:r>
              <a:rPr lang="en-US" altLang="en-US" sz="1600" dirty="0">
                <a:latin typeface="Courier New" panose="02070309020205020404" pitchFamily="49" charset="0"/>
              </a:rPr>
              <a:t>(self._</a:t>
            </a:r>
            <a:r>
              <a:rPr lang="en-US" altLang="en-US" sz="1600" dirty="0" err="1">
                <a:latin typeface="Courier New" panose="02070309020205020404" pitchFamily="49" charset="0"/>
              </a:rPr>
              <a:t>passengerQ</a:t>
            </a:r>
            <a:r>
              <a:rPr lang="en-US" altLang="en-US" sz="1600" dirty="0">
                <a:latin typeface="Courier New" panose="02070309020205020404" pitchFamily="49" charset="0"/>
              </a:rPr>
              <a:t>)</a:t>
            </a:r>
          </a:p>
          <a:p>
            <a:pPr eaLnBrk="1">
              <a:lnSpc>
                <a:spcPct val="94000"/>
              </a:lnSpc>
              <a:spcAft>
                <a:spcPct val="0"/>
              </a:spcAft>
            </a:pPr>
            <a:r>
              <a:rPr lang="en-US" altLang="en-US" sz="1600" dirty="0">
                <a:latin typeface="Courier New" panose="02070309020205020404" pitchFamily="49" charset="0"/>
              </a:rPr>
              <a:t>    </a:t>
            </a:r>
            <a:r>
              <a:rPr lang="en-US" altLang="en-US" sz="1600" dirty="0" err="1">
                <a:latin typeface="Courier New" panose="02070309020205020404" pitchFamily="49" charset="0"/>
              </a:rPr>
              <a:t>avgWait</a:t>
            </a:r>
            <a:r>
              <a:rPr lang="en-US" altLang="en-US" sz="1600" dirty="0">
                <a:latin typeface="Courier New" panose="02070309020205020404" pitchFamily="49" charset="0"/>
              </a:rPr>
              <a:t> = float( self._</a:t>
            </a:r>
            <a:r>
              <a:rPr lang="en-US" altLang="en-US" sz="1600" dirty="0" err="1">
                <a:latin typeface="Courier New" panose="02070309020205020404" pitchFamily="49" charset="0"/>
              </a:rPr>
              <a:t>totalWaitTime</a:t>
            </a:r>
            <a:r>
              <a:rPr lang="en-US" altLang="en-US" sz="1600" dirty="0">
                <a:latin typeface="Courier New" panose="02070309020205020404" pitchFamily="49" charset="0"/>
              </a:rPr>
              <a:t> ) / </a:t>
            </a:r>
            <a:r>
              <a:rPr lang="en-US" altLang="en-US" sz="1600" dirty="0" err="1">
                <a:latin typeface="Courier New" panose="02070309020205020404" pitchFamily="49" charset="0"/>
              </a:rPr>
              <a:t>numServed</a:t>
            </a:r>
            <a:endParaRPr lang="en-US" altLang="en-US" sz="1600" dirty="0">
              <a:latin typeface="Courier New" panose="02070309020205020404" pitchFamily="49" charset="0"/>
            </a:endParaRPr>
          </a:p>
          <a:p>
            <a:pPr eaLnBrk="1">
              <a:lnSpc>
                <a:spcPct val="94000"/>
              </a:lnSpc>
              <a:spcAft>
                <a:spcPct val="0"/>
              </a:spcAft>
            </a:pPr>
            <a:r>
              <a:rPr lang="en-US" altLang="en-US" sz="1600" dirty="0">
                <a:latin typeface="Courier New" panose="02070309020205020404" pitchFamily="49" charset="0"/>
              </a:rPr>
              <a:t>    print( "" )</a:t>
            </a:r>
          </a:p>
          <a:p>
            <a:pPr eaLnBrk="1">
              <a:lnSpc>
                <a:spcPct val="94000"/>
              </a:lnSpc>
              <a:spcAft>
                <a:spcPct val="0"/>
              </a:spcAft>
            </a:pPr>
            <a:r>
              <a:rPr lang="en-US" altLang="en-US" sz="1600" dirty="0">
                <a:latin typeface="Courier New" panose="02070309020205020404" pitchFamily="49" charset="0"/>
              </a:rPr>
              <a:t>    print( "Number of passengers served = ", </a:t>
            </a:r>
            <a:r>
              <a:rPr lang="en-US" altLang="en-US" sz="1600" dirty="0" err="1">
                <a:latin typeface="Courier New" panose="02070309020205020404" pitchFamily="49" charset="0"/>
              </a:rPr>
              <a:t>numServed</a:t>
            </a:r>
            <a:r>
              <a:rPr lang="en-US" altLang="en-US" sz="1600" dirty="0">
                <a:latin typeface="Courier New" panose="02070309020205020404" pitchFamily="49" charset="0"/>
              </a:rPr>
              <a:t> )</a:t>
            </a:r>
          </a:p>
          <a:p>
            <a:pPr eaLnBrk="1">
              <a:lnSpc>
                <a:spcPct val="94000"/>
              </a:lnSpc>
              <a:spcAft>
                <a:spcPct val="0"/>
              </a:spcAft>
            </a:pPr>
            <a:r>
              <a:rPr lang="en-US" altLang="en-US" sz="1600" dirty="0">
                <a:latin typeface="Courier New" panose="02070309020205020404" pitchFamily="49" charset="0"/>
              </a:rPr>
              <a:t>    print( "Number of passengers remaining in line = %d" %</a:t>
            </a:r>
          </a:p>
          <a:p>
            <a:pPr eaLnBrk="1">
              <a:lnSpc>
                <a:spcPct val="94000"/>
              </a:lnSpc>
              <a:spcAft>
                <a:spcPct val="0"/>
              </a:spcAft>
            </a:pPr>
            <a:r>
              <a:rPr lang="en-US" altLang="en-US" sz="1600" dirty="0">
                <a:latin typeface="Courier New" panose="02070309020205020404" pitchFamily="49" charset="0"/>
              </a:rPr>
              <a:t>           </a:t>
            </a:r>
            <a:r>
              <a:rPr lang="en-US" altLang="en-US" sz="1600" dirty="0" err="1">
                <a:latin typeface="Courier New" panose="02070309020205020404" pitchFamily="49" charset="0"/>
              </a:rPr>
              <a:t>len</a:t>
            </a:r>
            <a:r>
              <a:rPr lang="en-US" altLang="en-US" sz="1600" dirty="0">
                <a:latin typeface="Courier New" panose="02070309020205020404" pitchFamily="49" charset="0"/>
              </a:rPr>
              <a:t>(self._</a:t>
            </a:r>
            <a:r>
              <a:rPr lang="en-US" altLang="en-US" sz="1600" dirty="0" err="1">
                <a:latin typeface="Courier New" panose="02070309020205020404" pitchFamily="49" charset="0"/>
              </a:rPr>
              <a:t>passengerQ</a:t>
            </a:r>
            <a:r>
              <a:rPr lang="en-US" altLang="en-US" sz="1600" dirty="0">
                <a:latin typeface="Courier New" panose="02070309020205020404" pitchFamily="49" charset="0"/>
              </a:rPr>
              <a:t>) )</a:t>
            </a:r>
          </a:p>
          <a:p>
            <a:pPr eaLnBrk="1">
              <a:lnSpc>
                <a:spcPct val="94000"/>
              </a:lnSpc>
              <a:spcAft>
                <a:spcPct val="0"/>
              </a:spcAft>
            </a:pPr>
            <a:r>
              <a:rPr lang="en-US" altLang="en-US" sz="1600" dirty="0">
                <a:latin typeface="Courier New" panose="02070309020205020404" pitchFamily="49" charset="0"/>
              </a:rPr>
              <a:t>    print( "The average wait time was %4.2f minutes." % </a:t>
            </a:r>
            <a:r>
              <a:rPr lang="en-US" altLang="en-US" sz="1600" dirty="0" err="1">
                <a:latin typeface="Courier New" panose="02070309020205020404" pitchFamily="49" charset="0"/>
              </a:rPr>
              <a:t>avgWait</a:t>
            </a:r>
            <a:r>
              <a:rPr lang="en-US" altLang="en-US" sz="1600" dirty="0">
                <a:latin typeface="Courier New" panose="02070309020205020404" pitchFamily="49" charset="0"/>
              </a:rPr>
              <a:t> ) </a:t>
            </a:r>
          </a:p>
          <a:p>
            <a:pPr eaLnBrk="1">
              <a:lnSpc>
                <a:spcPct val="94000"/>
              </a:lnSpc>
              <a:spcAft>
                <a:spcPct val="0"/>
              </a:spcAft>
            </a:pPr>
            <a:r>
              <a:rPr lang="en-US" altLang="en-US" sz="1600" dirty="0">
                <a:latin typeface="Courier New" panose="02070309020205020404" pitchFamily="49" charset="0"/>
              </a:rPr>
              <a:t>   </a:t>
            </a:r>
          </a:p>
          <a:p>
            <a:pPr eaLnBrk="1">
              <a:lnSpc>
                <a:spcPct val="94000"/>
              </a:lnSpc>
              <a:spcAft>
                <a:spcPct val="0"/>
              </a:spcAft>
            </a:pPr>
            <a:r>
              <a:rPr lang="en-US" altLang="en-US" sz="1600" i="1" dirty="0">
                <a:solidFill>
                  <a:srgbClr val="003B7C"/>
                </a:solidFill>
                <a:latin typeface="Courier New" panose="02070309020205020404" pitchFamily="49" charset="0"/>
              </a:rPr>
              <a:t>  # The remaining methods that have yet to be implemented.</a:t>
            </a:r>
          </a:p>
          <a:p>
            <a:pPr eaLnBrk="1">
              <a:lnSpc>
                <a:spcPct val="94000"/>
              </a:lnSpc>
              <a:spcAft>
                <a:spcPct val="0"/>
              </a:spcAft>
            </a:pPr>
            <a:r>
              <a:rPr lang="en-US" altLang="en-US" sz="1600" i="1" dirty="0">
                <a:solidFill>
                  <a:srgbClr val="003B7C"/>
                </a:solidFill>
                <a:latin typeface="Courier New" panose="02070309020205020404" pitchFamily="49" charset="0"/>
              </a:rPr>
              <a:t>  # def _</a:t>
            </a:r>
            <a:r>
              <a:rPr lang="en-US" altLang="en-US" sz="1600" i="1" dirty="0" err="1">
                <a:solidFill>
                  <a:srgbClr val="003B7C"/>
                </a:solidFill>
                <a:latin typeface="Courier New" panose="02070309020205020404" pitchFamily="49" charset="0"/>
              </a:rPr>
              <a:t>handleArrive</a:t>
            </a:r>
            <a:r>
              <a:rPr lang="en-US" altLang="en-US" sz="1600" i="1" dirty="0">
                <a:solidFill>
                  <a:srgbClr val="003B7C"/>
                </a:solidFill>
                <a:latin typeface="Courier New" panose="02070309020205020404" pitchFamily="49" charset="0"/>
              </a:rPr>
              <a:t>( </a:t>
            </a:r>
            <a:r>
              <a:rPr lang="en-US" altLang="en-US" sz="1600" i="1" dirty="0" err="1">
                <a:solidFill>
                  <a:srgbClr val="003B7C"/>
                </a:solidFill>
                <a:latin typeface="Courier New" panose="02070309020205020404" pitchFamily="49" charset="0"/>
              </a:rPr>
              <a:t>curTime</a:t>
            </a:r>
            <a:r>
              <a:rPr lang="en-US" altLang="en-US" sz="1600" i="1" dirty="0">
                <a:solidFill>
                  <a:srgbClr val="003B7C"/>
                </a:solidFill>
                <a:latin typeface="Courier New" panose="02070309020205020404" pitchFamily="49" charset="0"/>
              </a:rPr>
              <a:t> ):        # Handles simulation rule #1.</a:t>
            </a:r>
          </a:p>
          <a:p>
            <a:pPr eaLnBrk="1">
              <a:lnSpc>
                <a:spcPct val="94000"/>
              </a:lnSpc>
              <a:spcAft>
                <a:spcPct val="0"/>
              </a:spcAft>
            </a:pPr>
            <a:r>
              <a:rPr lang="en-US" altLang="en-US" sz="1600" i="1" dirty="0">
                <a:solidFill>
                  <a:srgbClr val="003B7C"/>
                </a:solidFill>
                <a:latin typeface="Courier New" panose="02070309020205020404" pitchFamily="49" charset="0"/>
              </a:rPr>
              <a:t>  # def _</a:t>
            </a:r>
            <a:r>
              <a:rPr lang="en-US" altLang="en-US" sz="1600" i="1" dirty="0" err="1">
                <a:solidFill>
                  <a:srgbClr val="003B7C"/>
                </a:solidFill>
                <a:latin typeface="Courier New" panose="02070309020205020404" pitchFamily="49" charset="0"/>
              </a:rPr>
              <a:t>handleBeginService</a:t>
            </a:r>
            <a:r>
              <a:rPr lang="en-US" altLang="en-US" sz="1600" i="1" dirty="0">
                <a:solidFill>
                  <a:srgbClr val="003B7C"/>
                </a:solidFill>
                <a:latin typeface="Courier New" panose="02070309020205020404" pitchFamily="49" charset="0"/>
              </a:rPr>
              <a:t>( </a:t>
            </a:r>
            <a:r>
              <a:rPr lang="en-US" altLang="en-US" sz="1600" i="1" dirty="0" err="1">
                <a:solidFill>
                  <a:srgbClr val="003B7C"/>
                </a:solidFill>
                <a:latin typeface="Courier New" panose="02070309020205020404" pitchFamily="49" charset="0"/>
              </a:rPr>
              <a:t>curTime</a:t>
            </a:r>
            <a:r>
              <a:rPr lang="en-US" altLang="en-US" sz="1600" i="1" dirty="0">
                <a:solidFill>
                  <a:srgbClr val="003B7C"/>
                </a:solidFill>
                <a:latin typeface="Courier New" panose="02070309020205020404" pitchFamily="49" charset="0"/>
              </a:rPr>
              <a:t> ):  # Handles simulation rule #2.</a:t>
            </a:r>
          </a:p>
          <a:p>
            <a:pPr eaLnBrk="1">
              <a:lnSpc>
                <a:spcPct val="94000"/>
              </a:lnSpc>
              <a:spcAft>
                <a:spcPct val="0"/>
              </a:spcAft>
            </a:pPr>
            <a:r>
              <a:rPr lang="en-US" altLang="en-US" sz="1600" i="1" dirty="0">
                <a:solidFill>
                  <a:srgbClr val="003B7C"/>
                </a:solidFill>
                <a:latin typeface="Courier New" panose="02070309020205020404" pitchFamily="49" charset="0"/>
              </a:rPr>
              <a:t>  # def _</a:t>
            </a:r>
            <a:r>
              <a:rPr lang="en-US" altLang="en-US" sz="1600" i="1" dirty="0" err="1">
                <a:solidFill>
                  <a:srgbClr val="003B7C"/>
                </a:solidFill>
                <a:latin typeface="Courier New" panose="02070309020205020404" pitchFamily="49" charset="0"/>
              </a:rPr>
              <a:t>handleEndService</a:t>
            </a:r>
            <a:r>
              <a:rPr lang="en-US" altLang="en-US" sz="1600" i="1" dirty="0">
                <a:solidFill>
                  <a:srgbClr val="003B7C"/>
                </a:solidFill>
                <a:latin typeface="Courier New" panose="02070309020205020404" pitchFamily="49" charset="0"/>
              </a:rPr>
              <a:t>( </a:t>
            </a:r>
            <a:r>
              <a:rPr lang="en-US" altLang="en-US" sz="1600" i="1" dirty="0" err="1">
                <a:solidFill>
                  <a:srgbClr val="003B7C"/>
                </a:solidFill>
                <a:latin typeface="Courier New" panose="02070309020205020404" pitchFamily="49" charset="0"/>
              </a:rPr>
              <a:t>curTime</a:t>
            </a:r>
            <a:r>
              <a:rPr lang="en-US" altLang="en-US" sz="1600" i="1" dirty="0">
                <a:solidFill>
                  <a:srgbClr val="003B7C"/>
                </a:solidFill>
                <a:latin typeface="Courier New" panose="02070309020205020404" pitchFamily="49" charset="0"/>
              </a:rPr>
              <a:t> ):    # Handles simulation rule #3.</a:t>
            </a:r>
          </a:p>
        </p:txBody>
      </p:sp>
      <p:sp>
        <p:nvSpPr>
          <p:cNvPr id="2" name="Slide Number Placeholder 1">
            <a:extLst>
              <a:ext uri="{FF2B5EF4-FFF2-40B4-BE49-F238E27FC236}">
                <a16:creationId xmlns:a16="http://schemas.microsoft.com/office/drawing/2014/main" id="{432DF8FB-7987-4AB4-A75D-620860F1908E}"/>
              </a:ext>
            </a:extLst>
          </p:cNvPr>
          <p:cNvSpPr>
            <a:spLocks noGrp="1"/>
          </p:cNvSpPr>
          <p:nvPr>
            <p:ph type="sldNum" idx="10"/>
          </p:nvPr>
        </p:nvSpPr>
        <p:spPr/>
        <p:txBody>
          <a:bodyPr/>
          <a:lstStyle/>
          <a:p>
            <a:pPr>
              <a:defRPr/>
            </a:pPr>
            <a:fld id="{D91F6246-5A99-4F52-B51B-366D70C013A5}" type="slidenum">
              <a:rPr lang="en-US" altLang="en-US" smtClean="0"/>
              <a:pPr>
                <a:defRPr/>
              </a:pPr>
              <a:t>46</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705036E-AC05-4EEE-A082-6F1FD84BFC34}"/>
              </a:ext>
            </a:extLst>
          </p:cNvPr>
          <p:cNvSpPr>
            <a:spLocks noGrp="1" noChangeArrowheads="1"/>
          </p:cNvSpPr>
          <p:nvPr>
            <p:ph type="title"/>
          </p:nvPr>
        </p:nvSpPr>
        <p:spPr>
          <a:xfrm>
            <a:off x="1969246" y="0"/>
            <a:ext cx="9369313"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Simulation Objects</a:t>
            </a:r>
          </a:p>
        </p:txBody>
      </p:sp>
      <p:sp>
        <p:nvSpPr>
          <p:cNvPr id="72707" name="Rectangle 2">
            <a:extLst>
              <a:ext uri="{FF2B5EF4-FFF2-40B4-BE49-F238E27FC236}">
                <a16:creationId xmlns:a16="http://schemas.microsoft.com/office/drawing/2014/main" id="{FDF3E437-82AC-477D-BD4D-38B7E69C463D}"/>
              </a:ext>
            </a:extLst>
          </p:cNvPr>
          <p:cNvSpPr>
            <a:spLocks noGrp="1" noChangeArrowheads="1"/>
          </p:cNvSpPr>
          <p:nvPr>
            <p:ph type="body" idx="1"/>
          </p:nvPr>
        </p:nvSpPr>
        <p:spPr>
          <a:xfrm>
            <a:off x="1084304" y="1301177"/>
            <a:ext cx="766016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a:t>Sample instances of each class.</a:t>
            </a:r>
          </a:p>
        </p:txBody>
      </p:sp>
      <p:pic>
        <p:nvPicPr>
          <p:cNvPr id="72708" name="Picture 3">
            <a:extLst>
              <a:ext uri="{FF2B5EF4-FFF2-40B4-BE49-F238E27FC236}">
                <a16:creationId xmlns:a16="http://schemas.microsoft.com/office/drawing/2014/main" id="{2E09182E-781B-48A7-8052-91D3F7414A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3523" y="2678682"/>
            <a:ext cx="4674731" cy="8856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709" name="Picture 4">
            <a:extLst>
              <a:ext uri="{FF2B5EF4-FFF2-40B4-BE49-F238E27FC236}">
                <a16:creationId xmlns:a16="http://schemas.microsoft.com/office/drawing/2014/main" id="{7C641477-381F-4C4B-A361-769B91C797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0978" y="4355018"/>
            <a:ext cx="7703369" cy="10167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D83DD314-A359-4F50-A25D-13CBA8514FA8}"/>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47</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B2DBA285-AA63-4FEA-A073-B3BEBD68A94D}"/>
              </a:ext>
            </a:extLst>
          </p:cNvPr>
          <p:cNvSpPr>
            <a:spLocks noGrp="1" noChangeArrowheads="1"/>
          </p:cNvSpPr>
          <p:nvPr>
            <p:ph type="title"/>
          </p:nvPr>
        </p:nvSpPr>
        <p:spPr>
          <a:xfrm>
            <a:off x="1388609" y="-71669"/>
            <a:ext cx="9414782"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kern="1200" dirty="0"/>
              <a:t>Airline Ticket Counter : Sample Results</a:t>
            </a:r>
          </a:p>
        </p:txBody>
      </p:sp>
      <p:graphicFrame>
        <p:nvGraphicFramePr>
          <p:cNvPr id="59394" name="Group 2">
            <a:extLst>
              <a:ext uri="{FF2B5EF4-FFF2-40B4-BE49-F238E27FC236}">
                <a16:creationId xmlns:a16="http://schemas.microsoft.com/office/drawing/2014/main" id="{F1805716-8D73-4984-B9C2-9CFAF6FD3BC1}"/>
              </a:ext>
            </a:extLst>
          </p:cNvPr>
          <p:cNvGraphicFramePr>
            <a:graphicFrameLocks noGrp="1"/>
          </p:cNvGraphicFramePr>
          <p:nvPr>
            <p:extLst>
              <p:ext uri="{D42A27DB-BD31-4B8C-83A1-F6EECF244321}">
                <p14:modId xmlns:p14="http://schemas.microsoft.com/office/powerpoint/2010/main" val="1101078197"/>
              </p:ext>
            </p:extLst>
          </p:nvPr>
        </p:nvGraphicFramePr>
        <p:xfrm>
          <a:off x="1756118" y="1179394"/>
          <a:ext cx="8679764" cy="5177814"/>
        </p:xfrm>
        <a:graphic>
          <a:graphicData uri="http://schemas.openxmlformats.org/drawingml/2006/table">
            <a:tbl>
              <a:tblPr>
                <a:tableStyleId>{3C2FFA5D-87B4-456A-9821-1D502468CF0F}</a:tableStyleId>
              </a:tblPr>
              <a:tblGrid>
                <a:gridCol w="1062937">
                  <a:extLst>
                    <a:ext uri="{9D8B030D-6E8A-4147-A177-3AD203B41FA5}">
                      <a16:colId xmlns:a16="http://schemas.microsoft.com/office/drawing/2014/main" val="20000"/>
                    </a:ext>
                  </a:extLst>
                </a:gridCol>
                <a:gridCol w="1099954">
                  <a:extLst>
                    <a:ext uri="{9D8B030D-6E8A-4147-A177-3AD203B41FA5}">
                      <a16:colId xmlns:a16="http://schemas.microsoft.com/office/drawing/2014/main" val="20001"/>
                    </a:ext>
                  </a:extLst>
                </a:gridCol>
                <a:gridCol w="1057648">
                  <a:extLst>
                    <a:ext uri="{9D8B030D-6E8A-4147-A177-3AD203B41FA5}">
                      <a16:colId xmlns:a16="http://schemas.microsoft.com/office/drawing/2014/main" val="20002"/>
                    </a:ext>
                  </a:extLst>
                </a:gridCol>
                <a:gridCol w="1216295">
                  <a:extLst>
                    <a:ext uri="{9D8B030D-6E8A-4147-A177-3AD203B41FA5}">
                      <a16:colId xmlns:a16="http://schemas.microsoft.com/office/drawing/2014/main" val="20003"/>
                    </a:ext>
                  </a:extLst>
                </a:gridCol>
                <a:gridCol w="1029444">
                  <a:extLst>
                    <a:ext uri="{9D8B030D-6E8A-4147-A177-3AD203B41FA5}">
                      <a16:colId xmlns:a16="http://schemas.microsoft.com/office/drawing/2014/main" val="20004"/>
                    </a:ext>
                  </a:extLst>
                </a:gridCol>
                <a:gridCol w="1572370">
                  <a:extLst>
                    <a:ext uri="{9D8B030D-6E8A-4147-A177-3AD203B41FA5}">
                      <a16:colId xmlns:a16="http://schemas.microsoft.com/office/drawing/2014/main" val="20005"/>
                    </a:ext>
                  </a:extLst>
                </a:gridCol>
                <a:gridCol w="1641116">
                  <a:extLst>
                    <a:ext uri="{9D8B030D-6E8A-4147-A177-3AD203B41FA5}">
                      <a16:colId xmlns:a16="http://schemas.microsoft.com/office/drawing/2014/main" val="20006"/>
                    </a:ext>
                  </a:extLst>
                </a:gridCol>
              </a:tblGrid>
              <a:tr h="50920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dirty="0">
                          <a:ln>
                            <a:noFill/>
                          </a:ln>
                          <a:effectLst/>
                        </a:rPr>
                        <a:t>Num</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dirty="0">
                          <a:ln>
                            <a:noFill/>
                          </a:ln>
                          <a:effectLst/>
                        </a:rPr>
                        <a:t>Minutes</a:t>
                      </a:r>
                      <a:endParaRPr kumimoji="0" lang="en-US" altLang="en-US" sz="1500" b="1" i="0" u="none" strike="noStrike" cap="none" normalizeH="0" baseline="0" dirty="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Num</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Agents</a:t>
                      </a:r>
                      <a:endParaRPr kumimoji="0" lang="en-US" altLang="en-US" sz="1500" b="1" i="0" u="none" strike="noStrike" cap="none" normalizeH="0" baseline="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Avg</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Service</a:t>
                      </a:r>
                      <a:endParaRPr kumimoji="0" lang="en-US" altLang="en-US" sz="1500" b="1" i="0" u="none" strike="noStrike" cap="none" normalizeH="0" baseline="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Time</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Between</a:t>
                      </a:r>
                      <a:endParaRPr kumimoji="0" lang="en-US" altLang="en-US" sz="1500" b="1" i="0" u="none" strike="noStrike" cap="none" normalizeH="0" baseline="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Avg</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Wait</a:t>
                      </a:r>
                      <a:endParaRPr kumimoji="0" lang="en-US" altLang="en-US" sz="1500" b="1" i="0" u="none" strike="noStrike" cap="none" normalizeH="0" baseline="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Passengers</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a:ln>
                            <a:noFill/>
                          </a:ln>
                          <a:effectLst/>
                        </a:rPr>
                        <a:t>Served</a:t>
                      </a:r>
                      <a:endParaRPr kumimoji="0" lang="en-US" altLang="en-US" sz="1500" b="1" i="0" u="none" strike="noStrike" cap="none" normalizeH="0" baseline="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dirty="0">
                          <a:ln>
                            <a:noFill/>
                          </a:ln>
                          <a:effectLst/>
                        </a:rPr>
                        <a:t>Passengers</a:t>
                      </a:r>
                    </a:p>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b="1" u="none" strike="noStrike" cap="none" normalizeH="0" baseline="0" dirty="0">
                          <a:ln>
                            <a:noFill/>
                          </a:ln>
                          <a:effectLst/>
                        </a:rPr>
                        <a:t>Remaining</a:t>
                      </a:r>
                      <a:endParaRPr kumimoji="0" lang="en-US" altLang="en-US" sz="1500" b="1" i="0" u="none" strike="noStrike" cap="none" normalizeH="0" baseline="0" dirty="0">
                        <a:ln>
                          <a:noFill/>
                        </a:ln>
                        <a:solidFill>
                          <a:srgbClr val="FFFFFF"/>
                        </a:solidFill>
                        <a:effectLst/>
                        <a:latin typeface="Arial" panose="020B0604020202020204" pitchFamily="34" charset="0"/>
                        <a:cs typeface="Bitstream Vera Sans" charset="0"/>
                      </a:endParaRPr>
                    </a:p>
                  </a:txBody>
                  <a:tcPr marL="81646" marR="81646" marT="55266" marB="42462" horzOverflow="overflow">
                    <a:solidFill>
                      <a:schemeClr val="accent6">
                        <a:lumMod val="60000"/>
                        <a:lumOff val="40000"/>
                      </a:schemeClr>
                    </a:solidFill>
                  </a:tcPr>
                </a:tc>
                <a:extLst>
                  <a:ext uri="{0D108BD9-81ED-4DB2-BD59-A6C34878D82A}">
                    <a16:rowId xmlns:a16="http://schemas.microsoft.com/office/drawing/2014/main" val="10000"/>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2.49</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49</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1"/>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3.91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240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2"/>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10.93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490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3"/>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dirty="0">
                          <a:ln>
                            <a:noFill/>
                          </a:ln>
                          <a:effectLst/>
                        </a:rPr>
                        <a:t>3</a:t>
                      </a:r>
                      <a:endParaRPr kumimoji="0" lang="en-US" altLang="en-US" sz="15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15.75</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2459</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6</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4"/>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21.17</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4930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18</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5"/>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10.60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6"/>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49.99</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7"/>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95.72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8"/>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475.91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465</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09"/>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949.61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948</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0"/>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0.51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1"/>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0.50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240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2"/>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1.06</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3"/>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5000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1.14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2465</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4"/>
                  </a:ext>
                </a:extLst>
              </a:tr>
              <a:tr h="30535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10000</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3</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2</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1.21</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a:ln>
                            <a:noFill/>
                          </a:ln>
                          <a:effectLst/>
                        </a:rPr>
                        <a:t>4948</a:t>
                      </a:r>
                      <a:endParaRPr kumimoji="0" lang="en-US" altLang="en-US" sz="1500" b="0" i="0" u="none" strike="noStrike" cap="none" normalizeH="0" baseline="0">
                        <a:ln>
                          <a:noFill/>
                        </a:ln>
                        <a:solidFill>
                          <a:srgbClr val="000000"/>
                        </a:solidFill>
                        <a:effectLst/>
                        <a:latin typeface="Arial" panose="020B0604020202020204" pitchFamily="34" charset="0"/>
                        <a:cs typeface="Bitstream Vera Sans" charset="0"/>
                      </a:endParaRPr>
                    </a:p>
                  </a:txBody>
                  <a:tcPr marL="81646" marR="81646" marT="55266" marB="42462"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en-US" sz="1500" u="none" strike="noStrike" cap="none" normalizeH="0" baseline="0" dirty="0">
                          <a:ln>
                            <a:noFill/>
                          </a:ln>
                          <a:effectLst/>
                        </a:rPr>
                        <a:t>0</a:t>
                      </a:r>
                      <a:endParaRPr kumimoji="0" lang="en-US" altLang="en-US" sz="15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81646" marR="81646" marT="55266" marB="42462" horzOverflow="overflow"/>
                </a:tc>
                <a:extLst>
                  <a:ext uri="{0D108BD9-81ED-4DB2-BD59-A6C34878D82A}">
                    <a16:rowId xmlns:a16="http://schemas.microsoft.com/office/drawing/2014/main" val="10015"/>
                  </a:ext>
                </a:extLst>
              </a:tr>
            </a:tbl>
          </a:graphicData>
        </a:graphic>
      </p:graphicFrame>
      <p:sp>
        <p:nvSpPr>
          <p:cNvPr id="2" name="Slide Number Placeholder 1">
            <a:extLst>
              <a:ext uri="{FF2B5EF4-FFF2-40B4-BE49-F238E27FC236}">
                <a16:creationId xmlns:a16="http://schemas.microsoft.com/office/drawing/2014/main" id="{42119915-1877-43D9-98DB-CC4318A2E798}"/>
              </a:ext>
            </a:extLst>
          </p:cNvPr>
          <p:cNvSpPr>
            <a:spLocks noGrp="1"/>
          </p:cNvSpPr>
          <p:nvPr>
            <p:ph type="sldNum" sz="quarter" idx="10"/>
          </p:nvPr>
        </p:nvSpPr>
        <p:spPr/>
        <p:txBody>
          <a:bodyPr/>
          <a:lstStyle/>
          <a:p>
            <a:fld id="{A2118716-9F11-43CE-933E-4A096C12A174}" type="slidenum">
              <a:rPr lang="en-US" altLang="en-US" smtClean="0">
                <a:solidFill>
                  <a:srgbClr val="000000"/>
                </a:solidFill>
              </a:rPr>
              <a:pPr/>
              <a:t>48</a:t>
            </a:fld>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705036E-AC05-4EEE-A082-6F1FD84BFC34}"/>
              </a:ext>
            </a:extLst>
          </p:cNvPr>
          <p:cNvSpPr>
            <a:spLocks noGrp="1" noChangeArrowheads="1"/>
          </p:cNvSpPr>
          <p:nvPr>
            <p:ph type="title"/>
          </p:nvPr>
        </p:nvSpPr>
        <p:spPr>
          <a:xfrm>
            <a:off x="1738384" y="156256"/>
            <a:ext cx="9369313"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400" b="0" i="1" kern="1200" dirty="0">
                <a:latin typeface="Adobe Caslon Pro Bold" panose="0205070206050A020403" pitchFamily="18" charset="0"/>
              </a:rPr>
              <a:t>Copyright Notice</a:t>
            </a:r>
          </a:p>
        </p:txBody>
      </p:sp>
      <p:sp>
        <p:nvSpPr>
          <p:cNvPr id="72707" name="Rectangle 2">
            <a:extLst>
              <a:ext uri="{FF2B5EF4-FFF2-40B4-BE49-F238E27FC236}">
                <a16:creationId xmlns:a16="http://schemas.microsoft.com/office/drawing/2014/main" id="{FDF3E437-82AC-477D-BD4D-38B7E69C463D}"/>
              </a:ext>
            </a:extLst>
          </p:cNvPr>
          <p:cNvSpPr>
            <a:spLocks noGrp="1" noChangeArrowheads="1"/>
          </p:cNvSpPr>
          <p:nvPr>
            <p:ph type="body" idx="1"/>
          </p:nvPr>
        </p:nvSpPr>
        <p:spPr>
          <a:xfrm>
            <a:off x="1084303" y="1301177"/>
            <a:ext cx="10278241" cy="4526396"/>
          </a:xfrm>
        </p:spPr>
        <p:txBody>
          <a:bodyPr/>
          <a:lstStyle/>
          <a:p>
            <a:pPr marL="97932" indent="0" algn="ctr"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i="1" dirty="0">
              <a:latin typeface="Adobe Garamond Pro" panose="02020502060506020403" pitchFamily="18" charset="0"/>
            </a:endParaRPr>
          </a:p>
          <a:p>
            <a:pPr marL="97932" indent="0" algn="ctr"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i="1" dirty="0">
                <a:latin typeface="Adobe Garamond Pro" panose="02020502060506020403" pitchFamily="18" charset="0"/>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Commercial use of the material contained herein in full or in part through copying, publication and reproducing in any form is strictly prohibited </a:t>
            </a:r>
            <a:br>
              <a:rPr lang="en-US" i="1" dirty="0">
                <a:latin typeface="Adobe Garamond Pro" panose="02020502060506020403" pitchFamily="18" charset="0"/>
              </a:rPr>
            </a:br>
            <a:endParaRPr lang="en-US" altLang="en-US" i="1" dirty="0">
              <a:latin typeface="Adobe Garamond Pro" panose="02020502060506020403" pitchFamily="18" charset="0"/>
            </a:endParaRPr>
          </a:p>
        </p:txBody>
      </p:sp>
      <p:sp>
        <p:nvSpPr>
          <p:cNvPr id="2" name="Slide Number Placeholder 1">
            <a:extLst>
              <a:ext uri="{FF2B5EF4-FFF2-40B4-BE49-F238E27FC236}">
                <a16:creationId xmlns:a16="http://schemas.microsoft.com/office/drawing/2014/main" id="{5EA3956B-4635-43DC-AE48-49AE57CDECB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49</a:t>
            </a:fld>
            <a:endParaRPr lang="en-US" altLang="en-US" dirty="0">
              <a:solidFill>
                <a:srgbClr val="000000"/>
              </a:solidFill>
            </a:endParaRPr>
          </a:p>
        </p:txBody>
      </p:sp>
    </p:spTree>
    <p:extLst>
      <p:ext uri="{BB962C8B-B14F-4D97-AF65-F5344CB8AC3E}">
        <p14:creationId xmlns:p14="http://schemas.microsoft.com/office/powerpoint/2010/main" val="34507760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86780" y="584002"/>
            <a:ext cx="10504997" cy="5932290"/>
          </a:xfrm>
          <a:prstGeom prst="rect">
            <a:avLst/>
          </a:prstGeom>
        </p:spPr>
        <p:txBody>
          <a:bodyPr vert="horz" wrap="square" lIns="0" tIns="102006" rIns="0" bIns="0" rtlCol="0">
            <a:spAutoFit/>
          </a:bodyPr>
          <a:lstStyle/>
          <a:p>
            <a:pPr marL="353850" marR="4611" lvl="0"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Several common ways to implement a stack:</a:t>
            </a:r>
          </a:p>
          <a:p>
            <a:pPr marL="981075" marR="4611" lvl="0" indent="-347663">
              <a:lnSpc>
                <a:spcPct val="150000"/>
              </a:lnSpc>
              <a:spcBef>
                <a:spcPts val="91"/>
              </a:spcBef>
              <a:buFont typeface="+mj-lt"/>
              <a:buAutoNum type="arabicPeriod"/>
              <a:tabLst>
                <a:tab pos="254160" algn="l"/>
              </a:tabLst>
            </a:pPr>
            <a:r>
              <a:rPr lang="en-US" sz="2800" b="1" dirty="0">
                <a:solidFill>
                  <a:srgbClr val="000000"/>
                </a:solidFill>
              </a:rPr>
              <a:t>Python list</a:t>
            </a:r>
          </a:p>
          <a:p>
            <a:pPr marL="1547812" marR="4611" lvl="1" indent="-457200">
              <a:lnSpc>
                <a:spcPct val="150000"/>
              </a:lnSpc>
              <a:spcBef>
                <a:spcPts val="91"/>
              </a:spcBef>
              <a:buFont typeface="Arial" panose="020B0604020202020204" pitchFamily="34" charset="0"/>
              <a:buChar char="•"/>
              <a:tabLst>
                <a:tab pos="254160" algn="l"/>
              </a:tabLst>
            </a:pPr>
            <a:r>
              <a:rPr lang="en-US" sz="2800" dirty="0">
                <a:solidFill>
                  <a:srgbClr val="000000"/>
                </a:solidFill>
              </a:rPr>
              <a:t>Easiest to implement</a:t>
            </a:r>
          </a:p>
          <a:p>
            <a:pPr marL="981075" marR="4611" lvl="0" indent="-347663">
              <a:lnSpc>
                <a:spcPct val="150000"/>
              </a:lnSpc>
              <a:spcBef>
                <a:spcPts val="91"/>
              </a:spcBef>
              <a:buFont typeface="+mj-lt"/>
              <a:buAutoNum type="arabicPeriod"/>
              <a:tabLst>
                <a:tab pos="254160" algn="l"/>
              </a:tabLst>
            </a:pPr>
            <a:r>
              <a:rPr lang="en-US" sz="2800" b="1" dirty="0">
                <a:solidFill>
                  <a:srgbClr val="000000"/>
                </a:solidFill>
              </a:rPr>
              <a:t>Circular array</a:t>
            </a:r>
          </a:p>
          <a:p>
            <a:pPr marL="1547812" marR="4611" lvl="2" indent="-457200">
              <a:lnSpc>
                <a:spcPct val="150000"/>
              </a:lnSpc>
              <a:spcBef>
                <a:spcPts val="91"/>
              </a:spcBef>
              <a:buFont typeface="Arial" panose="020B0604020202020204" pitchFamily="34" charset="0"/>
              <a:buChar char="•"/>
              <a:tabLst>
                <a:tab pos="254160" algn="l"/>
              </a:tabLst>
            </a:pPr>
            <a:r>
              <a:rPr lang="en-US" sz="2800" dirty="0">
                <a:solidFill>
                  <a:srgbClr val="000000"/>
                </a:solidFill>
              </a:rPr>
              <a:t>Fast operations with a fixed size queue.</a:t>
            </a:r>
          </a:p>
          <a:p>
            <a:pPr marL="981075" marR="4611" lvl="0" indent="-347663">
              <a:lnSpc>
                <a:spcPct val="150000"/>
              </a:lnSpc>
              <a:spcBef>
                <a:spcPts val="91"/>
              </a:spcBef>
              <a:buFont typeface="+mj-lt"/>
              <a:buAutoNum type="arabicPeriod"/>
              <a:tabLst>
                <a:tab pos="254160" algn="l"/>
              </a:tabLst>
            </a:pPr>
            <a:r>
              <a:rPr lang="en-US" sz="2800" b="1" dirty="0">
                <a:solidFill>
                  <a:srgbClr val="000000"/>
                </a:solidFill>
              </a:rPr>
              <a:t>Linked list</a:t>
            </a:r>
          </a:p>
          <a:p>
            <a:pPr marL="1547812" marR="4611" lvl="2" indent="-457200">
              <a:lnSpc>
                <a:spcPct val="150000"/>
              </a:lnSpc>
              <a:spcBef>
                <a:spcPts val="91"/>
              </a:spcBef>
              <a:buFont typeface="Arial" panose="020B0604020202020204" pitchFamily="34" charset="0"/>
              <a:buChar char="•"/>
              <a:tabLst>
                <a:tab pos="254160" algn="l"/>
              </a:tabLst>
            </a:pPr>
            <a:r>
              <a:rPr lang="en-US" sz="2800" dirty="0">
                <a:solidFill>
                  <a:srgbClr val="000000"/>
                </a:solidFill>
              </a:rPr>
              <a:t>Reduces memory wastes by eliminating the extra capacity created with a vector.</a:t>
            </a:r>
          </a:p>
          <a:p>
            <a:pPr marL="353850" marR="4611" indent="-342900">
              <a:lnSpc>
                <a:spcPct val="150000"/>
              </a:lnSpc>
              <a:spcBef>
                <a:spcPts val="91"/>
              </a:spcBef>
              <a:buFont typeface="Arial" panose="020B0604020202020204" pitchFamily="34" charset="0"/>
              <a:buChar char="•"/>
              <a:tabLst>
                <a:tab pos="254160" algn="l"/>
              </a:tabLst>
            </a:pPr>
            <a:endParaRPr lang="en-US" sz="2800" dirty="0">
              <a:solidFill>
                <a:srgbClr val="000000"/>
              </a:solidFill>
            </a:endParaRP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Queue Implementation</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82631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86781" y="584002"/>
            <a:ext cx="9995256" cy="1421312"/>
          </a:xfrm>
          <a:prstGeom prst="rect">
            <a:avLst/>
          </a:prstGeom>
        </p:spPr>
        <p:txBody>
          <a:bodyPr vert="horz" wrap="square" lIns="0" tIns="102006" rIns="0" bIns="0" rtlCol="0">
            <a:spAutoFit/>
          </a:bodyPr>
          <a:lstStyle/>
          <a:p>
            <a:pPr marL="353850" marR="4611" lvl="0" indent="-342900">
              <a:spcBef>
                <a:spcPts val="91"/>
              </a:spcBef>
              <a:buFont typeface="Arial" panose="020B0604020202020204" pitchFamily="34" charset="0"/>
              <a:buChar char="•"/>
              <a:tabLst>
                <a:tab pos="254160" algn="l"/>
              </a:tabLst>
            </a:pPr>
            <a:r>
              <a:rPr lang="en-US" sz="2800" dirty="0">
                <a:solidFill>
                  <a:srgbClr val="000000"/>
                </a:solidFill>
              </a:rPr>
              <a:t>How is the data organized within the Python list?</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Add new items to the end of the list.</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Remove items from the front of the list.</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Python List (1)</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5" name="Picture 3">
            <a:extLst>
              <a:ext uri="{FF2B5EF4-FFF2-40B4-BE49-F238E27FC236}">
                <a16:creationId xmlns:a16="http://schemas.microsoft.com/office/drawing/2014/main" id="{8185C065-C795-40ED-8719-E9967B430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844" y="1211194"/>
            <a:ext cx="3668712" cy="668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3">
            <a:extLst>
              <a:ext uri="{FF2B5EF4-FFF2-40B4-BE49-F238E27FC236}">
                <a16:creationId xmlns:a16="http://schemas.microsoft.com/office/drawing/2014/main" id="{9F89042B-A7D7-438F-85C4-8B9CDED293AB}"/>
              </a:ext>
            </a:extLst>
          </p:cNvPr>
          <p:cNvSpPr txBox="1">
            <a:spLocks noChangeArrowheads="1"/>
          </p:cNvSpPr>
          <p:nvPr/>
        </p:nvSpPr>
        <p:spPr bwMode="auto">
          <a:xfrm>
            <a:off x="847630" y="1998166"/>
            <a:ext cx="7213158" cy="4830490"/>
          </a:xfrm>
          <a:prstGeom prst="rect">
            <a:avLst/>
          </a:prstGeom>
          <a:solidFill>
            <a:srgbClr val="F7FFAB"/>
          </a:solidFill>
          <a:ln>
            <a:noFill/>
          </a:ln>
          <a:effectLst/>
        </p:spPr>
        <p:txBody>
          <a:bodyPr wrap="none" lIns="0" tIns="12096"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1600" i="1" dirty="0">
                <a:solidFill>
                  <a:srgbClr val="104475"/>
                </a:solidFill>
                <a:latin typeface="Courier New" panose="02070309020205020404" pitchFamily="49" charset="0"/>
              </a:rPr>
              <a:t># Implementation of the Queue ADT using a Python list.</a:t>
            </a:r>
          </a:p>
          <a:p>
            <a:pPr>
              <a:lnSpc>
                <a:spcPct val="94000"/>
              </a:lnSpc>
            </a:pPr>
            <a:r>
              <a:rPr lang="en-US" altLang="en-US" sz="1600" b="1" i="1" dirty="0">
                <a:solidFill>
                  <a:srgbClr val="104475"/>
                </a:solidFill>
                <a:latin typeface="Courier New" panose="02070309020205020404" pitchFamily="49" charset="0"/>
              </a:rPr>
              <a:t>class Queue </a:t>
            </a:r>
            <a:r>
              <a:rPr lang="en-US" altLang="en-US" sz="1600" i="1" dirty="0">
                <a:solidFill>
                  <a:srgbClr val="104475"/>
                </a:solidFill>
                <a:latin typeface="Courier New" panose="02070309020205020404" pitchFamily="49" charset="0"/>
              </a:rPr>
              <a:t>:</a:t>
            </a:r>
          </a:p>
          <a:p>
            <a:pPr>
              <a:lnSpc>
                <a:spcPct val="94000"/>
              </a:lnSpc>
            </a:pPr>
            <a:r>
              <a:rPr lang="en-US" altLang="en-US" sz="1600" i="1" dirty="0">
                <a:solidFill>
                  <a:srgbClr val="104475"/>
                </a:solidFill>
                <a:latin typeface="Courier New" panose="02070309020205020404" pitchFamily="49" charset="0"/>
              </a:rPr>
              <a:t>  def __</a:t>
            </a:r>
            <a:r>
              <a:rPr lang="en-US" altLang="en-US" sz="1600" i="1" dirty="0" err="1">
                <a:solidFill>
                  <a:srgbClr val="104475"/>
                </a:solidFill>
                <a:latin typeface="Courier New" panose="02070309020205020404" pitchFamily="49" charset="0"/>
              </a:rPr>
              <a:t>init</a:t>
            </a:r>
            <a:r>
              <a:rPr lang="en-US" altLang="en-US" sz="1600" i="1" dirty="0">
                <a:solidFill>
                  <a:srgbClr val="104475"/>
                </a:solidFill>
                <a:latin typeface="Courier New" panose="02070309020205020404" pitchFamily="49" charset="0"/>
              </a:rPr>
              <a:t>__( self ):</a:t>
            </a:r>
          </a:p>
          <a:p>
            <a:pPr>
              <a:lnSpc>
                <a:spcPct val="94000"/>
              </a:lnSpc>
            </a:pPr>
            <a:r>
              <a:rPr lang="en-US" altLang="en-US" sz="1600" i="1" dirty="0">
                <a:solidFill>
                  <a:srgbClr val="104475"/>
                </a:solidFill>
                <a:latin typeface="Courier New" panose="02070309020205020404" pitchFamily="49" charset="0"/>
              </a:rPr>
              <a:t>    self._</a:t>
            </a:r>
            <a:r>
              <a:rPr lang="en-US" altLang="en-US" sz="1600" i="1" dirty="0" err="1">
                <a:solidFill>
                  <a:srgbClr val="104475"/>
                </a:solidFill>
                <a:latin typeface="Courier New" panose="02070309020205020404" pitchFamily="49" charset="0"/>
              </a:rPr>
              <a:t>qList</a:t>
            </a:r>
            <a:r>
              <a:rPr lang="en-US" altLang="en-US" sz="1600" i="1" dirty="0">
                <a:solidFill>
                  <a:srgbClr val="104475"/>
                </a:solidFill>
                <a:latin typeface="Courier New" panose="02070309020205020404" pitchFamily="49" charset="0"/>
              </a:rPr>
              <a:t> = list()</a:t>
            </a:r>
          </a:p>
          <a:p>
            <a:pPr>
              <a:lnSpc>
                <a:spcPct val="94000"/>
              </a:lnSpc>
            </a:pPr>
            <a:r>
              <a:rPr lang="en-US" altLang="en-US" sz="1600" i="1" dirty="0">
                <a:solidFill>
                  <a:srgbClr val="104475"/>
                </a:solidFill>
                <a:latin typeface="Courier New" panose="02070309020205020404" pitchFamily="49" charset="0"/>
              </a:rPr>
              <a:t>   </a:t>
            </a:r>
          </a:p>
          <a:p>
            <a:pPr>
              <a:lnSpc>
                <a:spcPct val="94000"/>
              </a:lnSpc>
            </a:pPr>
            <a:r>
              <a:rPr lang="en-US" altLang="en-US" sz="1600" i="1" dirty="0">
                <a:solidFill>
                  <a:srgbClr val="104475"/>
                </a:solidFill>
                <a:latin typeface="Courier New" panose="02070309020205020404" pitchFamily="49" charset="0"/>
              </a:rPr>
              <a:t>  def </a:t>
            </a:r>
            <a:r>
              <a:rPr lang="en-US" altLang="en-US" sz="1600" i="1" dirty="0" err="1">
                <a:solidFill>
                  <a:srgbClr val="104475"/>
                </a:solidFill>
                <a:latin typeface="Courier New" panose="02070309020205020404" pitchFamily="49" charset="0"/>
              </a:rPr>
              <a:t>isEmpty</a:t>
            </a:r>
            <a:r>
              <a:rPr lang="en-US" altLang="en-US" sz="1600" i="1" dirty="0">
                <a:solidFill>
                  <a:srgbClr val="104475"/>
                </a:solidFill>
                <a:latin typeface="Courier New" panose="02070309020205020404" pitchFamily="49" charset="0"/>
              </a:rPr>
              <a:t>( self ):</a:t>
            </a:r>
          </a:p>
          <a:p>
            <a:pPr>
              <a:lnSpc>
                <a:spcPct val="94000"/>
              </a:lnSpc>
            </a:pPr>
            <a:r>
              <a:rPr lang="en-US" altLang="en-US" sz="1600" i="1" dirty="0">
                <a:solidFill>
                  <a:srgbClr val="104475"/>
                </a:solidFill>
                <a:latin typeface="Courier New" panose="02070309020205020404" pitchFamily="49" charset="0"/>
              </a:rPr>
              <a:t>    return </a:t>
            </a:r>
            <a:r>
              <a:rPr lang="en-US" altLang="en-US" sz="1600" i="1" dirty="0" err="1">
                <a:solidFill>
                  <a:srgbClr val="104475"/>
                </a:solidFill>
                <a:latin typeface="Courier New" panose="02070309020205020404" pitchFamily="49" charset="0"/>
              </a:rPr>
              <a:t>len</a:t>
            </a:r>
            <a:r>
              <a:rPr lang="en-US" altLang="en-US" sz="1600" i="1" dirty="0">
                <a:solidFill>
                  <a:srgbClr val="104475"/>
                </a:solidFill>
                <a:latin typeface="Courier New" panose="02070309020205020404" pitchFamily="49" charset="0"/>
              </a:rPr>
              <a:t>( self ) == 0</a:t>
            </a:r>
          </a:p>
          <a:p>
            <a:pPr>
              <a:lnSpc>
                <a:spcPct val="94000"/>
              </a:lnSpc>
            </a:pPr>
            <a:r>
              <a:rPr lang="en-US" altLang="en-US" sz="1600" i="1" dirty="0">
                <a:solidFill>
                  <a:srgbClr val="104475"/>
                </a:solidFill>
                <a:latin typeface="Courier New" panose="02070309020205020404" pitchFamily="49" charset="0"/>
              </a:rPr>
              <a:t>    </a:t>
            </a:r>
          </a:p>
          <a:p>
            <a:pPr>
              <a:lnSpc>
                <a:spcPct val="94000"/>
              </a:lnSpc>
            </a:pPr>
            <a:r>
              <a:rPr lang="en-US" altLang="en-US" sz="1600" i="1" dirty="0">
                <a:solidFill>
                  <a:srgbClr val="104475"/>
                </a:solidFill>
                <a:latin typeface="Courier New" panose="02070309020205020404" pitchFamily="49" charset="0"/>
              </a:rPr>
              <a:t>  def __</a:t>
            </a:r>
            <a:r>
              <a:rPr lang="en-US" altLang="en-US" sz="1600" i="1" dirty="0" err="1">
                <a:solidFill>
                  <a:srgbClr val="104475"/>
                </a:solidFill>
                <a:latin typeface="Courier New" panose="02070309020205020404" pitchFamily="49" charset="0"/>
              </a:rPr>
              <a:t>len</a:t>
            </a:r>
            <a:r>
              <a:rPr lang="en-US" altLang="en-US" sz="1600" i="1" dirty="0">
                <a:solidFill>
                  <a:srgbClr val="104475"/>
                </a:solidFill>
                <a:latin typeface="Courier New" panose="02070309020205020404" pitchFamily="49" charset="0"/>
              </a:rPr>
              <a:t>__( self ):</a:t>
            </a:r>
          </a:p>
          <a:p>
            <a:pPr>
              <a:lnSpc>
                <a:spcPct val="94000"/>
              </a:lnSpc>
            </a:pPr>
            <a:r>
              <a:rPr lang="en-US" altLang="en-US" sz="1600" i="1" dirty="0">
                <a:solidFill>
                  <a:srgbClr val="104475"/>
                </a:solidFill>
                <a:latin typeface="Courier New" panose="02070309020205020404" pitchFamily="49" charset="0"/>
              </a:rPr>
              <a:t>    return </a:t>
            </a:r>
            <a:r>
              <a:rPr lang="en-US" altLang="en-US" sz="1600" i="1" dirty="0" err="1">
                <a:solidFill>
                  <a:srgbClr val="104475"/>
                </a:solidFill>
                <a:latin typeface="Courier New" panose="02070309020205020404" pitchFamily="49" charset="0"/>
              </a:rPr>
              <a:t>len</a:t>
            </a:r>
            <a:r>
              <a:rPr lang="en-US" altLang="en-US" sz="1600" i="1" dirty="0">
                <a:solidFill>
                  <a:srgbClr val="104475"/>
                </a:solidFill>
                <a:latin typeface="Courier New" panose="02070309020205020404" pitchFamily="49" charset="0"/>
              </a:rPr>
              <a:t>( self._</a:t>
            </a:r>
            <a:r>
              <a:rPr lang="en-US" altLang="en-US" sz="1600" i="1" dirty="0" err="1">
                <a:solidFill>
                  <a:srgbClr val="104475"/>
                </a:solidFill>
                <a:latin typeface="Courier New" panose="02070309020205020404" pitchFamily="49" charset="0"/>
              </a:rPr>
              <a:t>qList</a:t>
            </a:r>
            <a:r>
              <a:rPr lang="en-US" altLang="en-US" sz="1600" i="1" dirty="0">
                <a:solidFill>
                  <a:srgbClr val="104475"/>
                </a:solidFill>
                <a:latin typeface="Courier New" panose="02070309020205020404" pitchFamily="49" charset="0"/>
              </a:rPr>
              <a:t> )</a:t>
            </a:r>
          </a:p>
          <a:p>
            <a:pPr>
              <a:lnSpc>
                <a:spcPct val="94000"/>
              </a:lnSpc>
            </a:pPr>
            <a:endParaRPr lang="en-US" altLang="en-US" sz="1600" i="1" dirty="0">
              <a:solidFill>
                <a:srgbClr val="104475"/>
              </a:solidFill>
              <a:latin typeface="Courier New" panose="02070309020205020404" pitchFamily="49" charset="0"/>
            </a:endParaRPr>
          </a:p>
          <a:p>
            <a:pPr>
              <a:lnSpc>
                <a:spcPct val="94000"/>
              </a:lnSpc>
            </a:pPr>
            <a:r>
              <a:rPr lang="en-US" altLang="en-US" sz="1600" i="1" dirty="0">
                <a:solidFill>
                  <a:srgbClr val="104475"/>
                </a:solidFill>
                <a:latin typeface="Courier New" panose="02070309020205020404" pitchFamily="49" charset="0"/>
              </a:rPr>
              <a:t>  def enqueue( self, item ):</a:t>
            </a:r>
          </a:p>
          <a:p>
            <a:pPr>
              <a:lnSpc>
                <a:spcPct val="94000"/>
              </a:lnSpc>
            </a:pPr>
            <a:r>
              <a:rPr lang="en-US" altLang="en-US" sz="1600" i="1" dirty="0">
                <a:solidFill>
                  <a:srgbClr val="104475"/>
                </a:solidFill>
                <a:latin typeface="Courier New" panose="02070309020205020404" pitchFamily="49" charset="0"/>
              </a:rPr>
              <a:t>    self._</a:t>
            </a:r>
            <a:r>
              <a:rPr lang="en-US" altLang="en-US" sz="1600" i="1" dirty="0" err="1">
                <a:solidFill>
                  <a:srgbClr val="104475"/>
                </a:solidFill>
                <a:latin typeface="Courier New" panose="02070309020205020404" pitchFamily="49" charset="0"/>
              </a:rPr>
              <a:t>qList.append</a:t>
            </a:r>
            <a:r>
              <a:rPr lang="en-US" altLang="en-US" sz="1600" i="1" dirty="0">
                <a:solidFill>
                  <a:srgbClr val="104475"/>
                </a:solidFill>
                <a:latin typeface="Courier New" panose="02070309020205020404" pitchFamily="49" charset="0"/>
              </a:rPr>
              <a:t>( item )</a:t>
            </a:r>
          </a:p>
          <a:p>
            <a:pPr>
              <a:lnSpc>
                <a:spcPct val="94000"/>
              </a:lnSpc>
            </a:pPr>
            <a:r>
              <a:rPr lang="en-US" altLang="en-US" sz="1600" i="1" dirty="0">
                <a:solidFill>
                  <a:srgbClr val="104475"/>
                </a:solidFill>
                <a:latin typeface="Courier New" panose="02070309020205020404" pitchFamily="49" charset="0"/>
              </a:rPr>
              <a:t>    </a:t>
            </a:r>
          </a:p>
          <a:p>
            <a:pPr>
              <a:lnSpc>
                <a:spcPct val="94000"/>
              </a:lnSpc>
            </a:pPr>
            <a:r>
              <a:rPr lang="en-US" altLang="en-US" sz="1600" i="1" dirty="0">
                <a:solidFill>
                  <a:srgbClr val="104475"/>
                </a:solidFill>
                <a:latin typeface="Courier New" panose="02070309020205020404" pitchFamily="49" charset="0"/>
              </a:rPr>
              <a:t>  def dequeue( self ):</a:t>
            </a:r>
          </a:p>
          <a:p>
            <a:pPr>
              <a:lnSpc>
                <a:spcPct val="94000"/>
              </a:lnSpc>
            </a:pPr>
            <a:r>
              <a:rPr lang="en-US" altLang="en-US" sz="1600" i="1" dirty="0">
                <a:solidFill>
                  <a:srgbClr val="104475"/>
                </a:solidFill>
                <a:latin typeface="Courier New" panose="02070309020205020404" pitchFamily="49" charset="0"/>
              </a:rPr>
              <a:t>    assert not </a:t>
            </a:r>
            <a:r>
              <a:rPr lang="en-US" altLang="en-US" sz="1600" i="1" dirty="0" err="1">
                <a:solidFill>
                  <a:srgbClr val="104475"/>
                </a:solidFill>
                <a:latin typeface="Courier New" panose="02070309020205020404" pitchFamily="49" charset="0"/>
              </a:rPr>
              <a:t>self.isEmpty</a:t>
            </a:r>
            <a:r>
              <a:rPr lang="en-US" altLang="en-US" sz="1600" i="1" dirty="0">
                <a:solidFill>
                  <a:srgbClr val="104475"/>
                </a:solidFill>
                <a:latin typeface="Courier New" panose="02070309020205020404" pitchFamily="49" charset="0"/>
              </a:rPr>
              <a:t>(),"Cant dequeue from empty."</a:t>
            </a:r>
          </a:p>
          <a:p>
            <a:pPr>
              <a:lnSpc>
                <a:spcPct val="94000"/>
              </a:lnSpc>
            </a:pPr>
            <a:r>
              <a:rPr lang="en-US" altLang="en-US" sz="1600" i="1" dirty="0">
                <a:solidFill>
                  <a:srgbClr val="104475"/>
                </a:solidFill>
                <a:latin typeface="Courier New" panose="02070309020205020404" pitchFamily="49" charset="0"/>
              </a:rPr>
              <a:t>    return self._</a:t>
            </a:r>
            <a:r>
              <a:rPr lang="en-US" altLang="en-US" sz="1600" i="1" dirty="0" err="1">
                <a:solidFill>
                  <a:srgbClr val="104475"/>
                </a:solidFill>
                <a:latin typeface="Courier New" panose="02070309020205020404" pitchFamily="49" charset="0"/>
              </a:rPr>
              <a:t>qList.pop</a:t>
            </a:r>
            <a:r>
              <a:rPr lang="en-US" altLang="en-US" sz="1600" i="1" dirty="0">
                <a:solidFill>
                  <a:srgbClr val="104475"/>
                </a:solidFill>
                <a:latin typeface="Courier New" panose="02070309020205020404" pitchFamily="49" charset="0"/>
              </a:rPr>
              <a:t>( 0 )</a:t>
            </a:r>
          </a:p>
          <a:p>
            <a:pPr>
              <a:lnSpc>
                <a:spcPct val="94000"/>
              </a:lnSpc>
            </a:pPr>
            <a:endParaRPr lang="en-US" altLang="en-US" sz="1600" i="1" dirty="0">
              <a:solidFill>
                <a:srgbClr val="104475"/>
              </a:solidFill>
              <a:latin typeface="Courier New" panose="02070309020205020404" pitchFamily="49" charset="0"/>
            </a:endParaRPr>
          </a:p>
          <a:p>
            <a:pPr>
              <a:lnSpc>
                <a:spcPct val="94000"/>
              </a:lnSpc>
            </a:pPr>
            <a:r>
              <a:rPr lang="en-US" altLang="en-US" sz="1600" i="1" dirty="0">
                <a:solidFill>
                  <a:srgbClr val="104475"/>
                </a:solidFill>
                <a:latin typeface="Courier New" panose="02070309020205020404" pitchFamily="49" charset="0"/>
              </a:rPr>
              <a:t>  def peek( self ):</a:t>
            </a:r>
          </a:p>
          <a:p>
            <a:pPr>
              <a:lnSpc>
                <a:spcPct val="94000"/>
              </a:lnSpc>
            </a:pPr>
            <a:r>
              <a:rPr lang="en-US" altLang="en-US" sz="1600" i="1" dirty="0">
                <a:solidFill>
                  <a:srgbClr val="104475"/>
                </a:solidFill>
                <a:latin typeface="Courier New" panose="02070309020205020404" pitchFamily="49" charset="0"/>
              </a:rPr>
              <a:t>    return self._</a:t>
            </a:r>
            <a:r>
              <a:rPr lang="en-US" altLang="en-US" sz="1600" i="1" dirty="0" err="1">
                <a:solidFill>
                  <a:srgbClr val="104475"/>
                </a:solidFill>
                <a:latin typeface="Courier New" panose="02070309020205020404" pitchFamily="49" charset="0"/>
              </a:rPr>
              <a:t>qList</a:t>
            </a:r>
            <a:r>
              <a:rPr lang="en-US" altLang="en-US" sz="1600" i="1" dirty="0">
                <a:solidFill>
                  <a:srgbClr val="104475"/>
                </a:solidFill>
                <a:latin typeface="Courier New" panose="02070309020205020404" pitchFamily="49" charset="0"/>
              </a:rPr>
              <a:t>[0]</a:t>
            </a:r>
          </a:p>
          <a:p>
            <a:pPr>
              <a:lnSpc>
                <a:spcPct val="94000"/>
              </a:lnSpc>
            </a:pPr>
            <a:endParaRPr lang="en-US" altLang="en-US" sz="1600" i="1" dirty="0">
              <a:solidFill>
                <a:srgbClr val="104475"/>
              </a:solidFill>
              <a:latin typeface="Courier New" panose="02070309020205020404" pitchFamily="49" charset="0"/>
            </a:endParaRPr>
          </a:p>
        </p:txBody>
      </p:sp>
      <p:pic>
        <p:nvPicPr>
          <p:cNvPr id="6" name="Picture 4">
            <a:extLst>
              <a:ext uri="{FF2B5EF4-FFF2-40B4-BE49-F238E27FC236}">
                <a16:creationId xmlns:a16="http://schemas.microsoft.com/office/drawing/2014/main" id="{5E308239-4AC0-4C73-8A96-A6F3D73CC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258" y="2632506"/>
            <a:ext cx="3810000" cy="1055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a:extLst>
              <a:ext uri="{FF2B5EF4-FFF2-40B4-BE49-F238E27FC236}">
                <a16:creationId xmlns:a16="http://schemas.microsoft.com/office/drawing/2014/main" id="{9EC5872E-ACC0-4BA4-B4ED-567AEE9B9BF5}"/>
              </a:ext>
            </a:extLst>
          </p:cNvPr>
          <p:cNvSpPr/>
          <p:nvPr/>
        </p:nvSpPr>
        <p:spPr>
          <a:xfrm>
            <a:off x="8354902" y="3919478"/>
            <a:ext cx="1834356" cy="2862322"/>
          </a:xfrm>
          <a:prstGeom prst="rect">
            <a:avLst/>
          </a:prstGeom>
          <a:solidFill>
            <a:srgbClr val="F7FFAB"/>
          </a:solidFill>
        </p:spPr>
        <p:txBody>
          <a:bodyPr wrap="square">
            <a:spAutoFit/>
          </a:bodyPr>
          <a:lstStyle/>
          <a:p>
            <a:r>
              <a:rPr lang="en-US" dirty="0"/>
              <a:t>s = Queue()</a:t>
            </a:r>
          </a:p>
          <a:p>
            <a:r>
              <a:rPr lang="en-US" dirty="0"/>
              <a:t>print(</a:t>
            </a:r>
            <a:r>
              <a:rPr lang="en-US" dirty="0" err="1"/>
              <a:t>s.isEmpty</a:t>
            </a:r>
            <a:r>
              <a:rPr lang="en-US" dirty="0"/>
              <a:t>())</a:t>
            </a:r>
          </a:p>
          <a:p>
            <a:r>
              <a:rPr lang="en-US" dirty="0" err="1"/>
              <a:t>s.enqueue</a:t>
            </a:r>
            <a:r>
              <a:rPr lang="en-US" dirty="0"/>
              <a:t>(56)</a:t>
            </a:r>
          </a:p>
          <a:p>
            <a:r>
              <a:rPr lang="en-US" dirty="0" err="1"/>
              <a:t>s.enqueue</a:t>
            </a:r>
            <a:r>
              <a:rPr lang="en-US" dirty="0"/>
              <a:t>('EE')</a:t>
            </a:r>
          </a:p>
          <a:p>
            <a:r>
              <a:rPr lang="en-US" dirty="0"/>
              <a:t>print(</a:t>
            </a:r>
            <a:r>
              <a:rPr lang="en-US" dirty="0" err="1"/>
              <a:t>s.peek</a:t>
            </a:r>
            <a:r>
              <a:rPr lang="en-US" dirty="0"/>
              <a:t>())</a:t>
            </a:r>
          </a:p>
          <a:p>
            <a:r>
              <a:rPr lang="en-US" dirty="0" err="1"/>
              <a:t>s.enqueue</a:t>
            </a:r>
            <a:r>
              <a:rPr lang="en-US" dirty="0"/>
              <a:t>(True)</a:t>
            </a:r>
          </a:p>
          <a:p>
            <a:r>
              <a:rPr lang="en-US" dirty="0"/>
              <a:t>print(</a:t>
            </a:r>
            <a:r>
              <a:rPr lang="en-US" dirty="0" err="1"/>
              <a:t>s.isEmpty</a:t>
            </a:r>
            <a:r>
              <a:rPr lang="en-US" dirty="0"/>
              <a:t>())</a:t>
            </a:r>
          </a:p>
          <a:p>
            <a:r>
              <a:rPr lang="en-US" dirty="0" err="1"/>
              <a:t>s.enqueue</a:t>
            </a:r>
            <a:r>
              <a:rPr lang="en-US" dirty="0"/>
              <a:t>(8.4)</a:t>
            </a:r>
          </a:p>
          <a:p>
            <a:r>
              <a:rPr lang="en-US" dirty="0" err="1"/>
              <a:t>s.dequeue</a:t>
            </a:r>
            <a:r>
              <a:rPr lang="en-US" dirty="0"/>
              <a:t>()</a:t>
            </a:r>
          </a:p>
          <a:p>
            <a:r>
              <a:rPr lang="en-US" dirty="0"/>
              <a:t>print(</a:t>
            </a:r>
            <a:r>
              <a:rPr lang="en-US" dirty="0" err="1"/>
              <a:t>s.peek</a:t>
            </a:r>
            <a:r>
              <a:rPr lang="en-US" dirty="0"/>
              <a:t>())</a:t>
            </a:r>
          </a:p>
        </p:txBody>
      </p:sp>
      <p:sp>
        <p:nvSpPr>
          <p:cNvPr id="3" name="Rectangle 2">
            <a:extLst>
              <a:ext uri="{FF2B5EF4-FFF2-40B4-BE49-F238E27FC236}">
                <a16:creationId xmlns:a16="http://schemas.microsoft.com/office/drawing/2014/main" id="{563A8586-323A-4186-A628-91A395D74941}"/>
              </a:ext>
            </a:extLst>
          </p:cNvPr>
          <p:cNvSpPr/>
          <p:nvPr/>
        </p:nvSpPr>
        <p:spPr>
          <a:xfrm>
            <a:off x="10670120" y="4150310"/>
            <a:ext cx="823834" cy="2585323"/>
          </a:xfrm>
          <a:prstGeom prst="rect">
            <a:avLst/>
          </a:prstGeom>
          <a:solidFill>
            <a:srgbClr val="B9BEEC"/>
          </a:solidFill>
        </p:spPr>
        <p:txBody>
          <a:bodyPr wrap="square">
            <a:spAutoFit/>
          </a:bodyPr>
          <a:lstStyle/>
          <a:p>
            <a:r>
              <a:rPr lang="en-US" b="1" dirty="0">
                <a:solidFill>
                  <a:srgbClr val="000000"/>
                </a:solidFill>
                <a:latin typeface="MS Shell Dlg 2" panose="020B0604030504040204" pitchFamily="34" charset="0"/>
              </a:rPr>
              <a:t>True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56</a:t>
            </a: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False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EE</a:t>
            </a:r>
            <a:endParaRPr lang="en-US" b="1" dirty="0"/>
          </a:p>
        </p:txBody>
      </p:sp>
      <p:sp>
        <p:nvSpPr>
          <p:cNvPr id="2" name="Rectangle 1">
            <a:extLst>
              <a:ext uri="{FF2B5EF4-FFF2-40B4-BE49-F238E27FC236}">
                <a16:creationId xmlns:a16="http://schemas.microsoft.com/office/drawing/2014/main" id="{212390E4-ADFE-4700-89FC-100D943D1ACB}"/>
              </a:ext>
            </a:extLst>
          </p:cNvPr>
          <p:cNvSpPr/>
          <p:nvPr/>
        </p:nvSpPr>
        <p:spPr>
          <a:xfrm>
            <a:off x="9495428" y="465375"/>
            <a:ext cx="2696572" cy="369332"/>
          </a:xfrm>
          <a:prstGeom prst="rect">
            <a:avLst/>
          </a:prstGeom>
        </p:spPr>
        <p:txBody>
          <a:bodyPr wrap="none">
            <a:spAutoFit/>
          </a:bodyPr>
          <a:lstStyle/>
          <a:p>
            <a:r>
              <a:rPr lang="en-US" b="1" dirty="0">
                <a:solidFill>
                  <a:srgbClr val="004B6B"/>
                </a:solidFill>
                <a:latin typeface="Georgia" panose="02040502050405020303" pitchFamily="18" charset="0"/>
                <a:hlinkClick r:id="rId4"/>
              </a:rPr>
              <a:t>Queues Visualization</a:t>
            </a:r>
            <a:endParaRPr lang="en-US" b="1" dirty="0"/>
          </a:p>
        </p:txBody>
      </p:sp>
    </p:spTree>
    <p:extLst>
      <p:ext uri="{BB962C8B-B14F-4D97-AF65-F5344CB8AC3E}">
        <p14:creationId xmlns:p14="http://schemas.microsoft.com/office/powerpoint/2010/main" val="164162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86780" y="584002"/>
            <a:ext cx="10504997" cy="5819952"/>
          </a:xfrm>
          <a:prstGeom prst="rect">
            <a:avLst/>
          </a:prstGeom>
        </p:spPr>
        <p:txBody>
          <a:bodyPr vert="horz" wrap="square" lIns="0" tIns="102006" rIns="0" bIns="0" rtlCol="0">
            <a:spAutoFit/>
          </a:bodyPr>
          <a:lstStyle/>
          <a:p>
            <a:pPr marL="353850" marR="4611" lvl="0" indent="-342900">
              <a:spcBef>
                <a:spcPts val="91"/>
              </a:spcBef>
              <a:buFont typeface="Arial" panose="020B0604020202020204" pitchFamily="34" charset="0"/>
              <a:buChar char="•"/>
              <a:tabLst>
                <a:tab pos="254160" algn="l"/>
              </a:tabLst>
            </a:pPr>
            <a:r>
              <a:rPr lang="en-US" sz="2800" b="1" dirty="0" err="1">
                <a:solidFill>
                  <a:srgbClr val="000000"/>
                </a:solidFill>
              </a:rPr>
              <a:t>Behaviour</a:t>
            </a:r>
            <a:r>
              <a:rPr lang="en-US" sz="2800" b="1" dirty="0">
                <a:solidFill>
                  <a:srgbClr val="000000"/>
                </a:solidFill>
              </a:rPr>
              <a:t>:</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The </a:t>
            </a:r>
            <a:r>
              <a:rPr lang="en-US" sz="2800" dirty="0" err="1">
                <a:solidFill>
                  <a:srgbClr val="000000"/>
                </a:solidFill>
              </a:rPr>
              <a:t>behaviour</a:t>
            </a:r>
            <a:r>
              <a:rPr lang="en-US" sz="2800" dirty="0">
                <a:solidFill>
                  <a:srgbClr val="000000"/>
                </a:solidFill>
              </a:rPr>
              <a:t> of a stack is like a Last-In-First-Out (LIFO) system</a:t>
            </a:r>
          </a:p>
          <a:p>
            <a:pPr marL="811050" marR="4611" lvl="1" indent="-342900">
              <a:spcBef>
                <a:spcPts val="91"/>
              </a:spcBef>
              <a:buFont typeface="Arial" panose="020B0604020202020204" pitchFamily="34" charset="0"/>
              <a:buChar char="•"/>
              <a:tabLst>
                <a:tab pos="254160" algn="l"/>
              </a:tabLst>
            </a:pPr>
            <a:r>
              <a:rPr lang="en-US" sz="2800" dirty="0">
                <a:solidFill>
                  <a:srgbClr val="000000"/>
                </a:solidFill>
              </a:rPr>
              <a:t>The </a:t>
            </a:r>
            <a:r>
              <a:rPr lang="en-US" sz="2800" dirty="0" err="1">
                <a:solidFill>
                  <a:srgbClr val="000000"/>
                </a:solidFill>
              </a:rPr>
              <a:t>behaviour</a:t>
            </a:r>
            <a:r>
              <a:rPr lang="en-US" sz="2800" dirty="0">
                <a:solidFill>
                  <a:srgbClr val="000000"/>
                </a:solidFill>
              </a:rPr>
              <a:t> of a queue is like a First-In-First-Out (FIFO) system</a:t>
            </a:r>
          </a:p>
          <a:p>
            <a:pPr marL="353850" marR="4611" lvl="0" indent="-342900">
              <a:spcBef>
                <a:spcPts val="91"/>
              </a:spcBef>
              <a:buFont typeface="Arial" panose="020B0604020202020204" pitchFamily="34" charset="0"/>
              <a:buChar char="•"/>
              <a:tabLst>
                <a:tab pos="254160" algn="l"/>
              </a:tabLst>
            </a:pPr>
            <a:r>
              <a:rPr lang="en-US" sz="2800" b="1" dirty="0">
                <a:solidFill>
                  <a:srgbClr val="000000"/>
                </a:solidFill>
              </a:rPr>
              <a:t>Implementation with Python list:</a:t>
            </a:r>
          </a:p>
          <a:p>
            <a:pPr marL="811050" marR="4611" lvl="1" indent="-342900">
              <a:spcBef>
                <a:spcPts val="91"/>
              </a:spcBef>
              <a:buFont typeface="Arial" panose="020B0604020202020204" pitchFamily="34" charset="0"/>
              <a:buChar char="•"/>
              <a:tabLst>
                <a:tab pos="254160" algn="l"/>
              </a:tabLst>
            </a:pPr>
            <a:r>
              <a:rPr lang="en-US" sz="2800" i="1" dirty="0">
                <a:solidFill>
                  <a:srgbClr val="000000"/>
                </a:solidFill>
              </a:rPr>
              <a:t>The list methods make it very easy to use a list as a stack</a:t>
            </a:r>
          </a:p>
          <a:p>
            <a:pPr marL="1268250" marR="4611" lvl="2" indent="-342900">
              <a:spcBef>
                <a:spcPts val="91"/>
              </a:spcBef>
              <a:buFont typeface="Arial" panose="020B0604020202020204" pitchFamily="34" charset="0"/>
              <a:buChar char="•"/>
              <a:tabLst>
                <a:tab pos="254160" algn="l"/>
              </a:tabLst>
            </a:pPr>
            <a:r>
              <a:rPr lang="en-US" sz="2800" dirty="0">
                <a:solidFill>
                  <a:srgbClr val="000000"/>
                </a:solidFill>
              </a:rPr>
              <a:t>To add an item to the top of the stack, using </a:t>
            </a:r>
            <a:r>
              <a:rPr lang="en-US" sz="2800" b="1" i="1" dirty="0">
                <a:solidFill>
                  <a:srgbClr val="000000"/>
                </a:solidFill>
              </a:rPr>
              <a:t>append</a:t>
            </a:r>
            <a:r>
              <a:rPr lang="en-US" sz="2800" dirty="0">
                <a:solidFill>
                  <a:srgbClr val="000000"/>
                </a:solidFill>
              </a:rPr>
              <a:t>()</a:t>
            </a:r>
          </a:p>
          <a:p>
            <a:pPr marL="1268250" marR="4611" lvl="2" indent="-342900">
              <a:spcBef>
                <a:spcPts val="91"/>
              </a:spcBef>
              <a:buFont typeface="Arial" panose="020B0604020202020204" pitchFamily="34" charset="0"/>
              <a:buChar char="•"/>
              <a:tabLst>
                <a:tab pos="254160" algn="l"/>
              </a:tabLst>
            </a:pPr>
            <a:r>
              <a:rPr lang="en-US" sz="2800" dirty="0">
                <a:solidFill>
                  <a:srgbClr val="000000"/>
                </a:solidFill>
              </a:rPr>
              <a:t>To retrieve an item from the top of the stack, using</a:t>
            </a:r>
            <a:r>
              <a:rPr lang="en-US" sz="2800" b="1" dirty="0">
                <a:solidFill>
                  <a:srgbClr val="000000"/>
                </a:solidFill>
              </a:rPr>
              <a:t> pop</a:t>
            </a:r>
            <a:r>
              <a:rPr lang="en-US" sz="2800" dirty="0">
                <a:solidFill>
                  <a:srgbClr val="000000"/>
                </a:solidFill>
              </a:rPr>
              <a:t>() without an explicit index</a:t>
            </a:r>
          </a:p>
          <a:p>
            <a:pPr marL="811050" marR="4611" lvl="1" indent="-342900">
              <a:spcBef>
                <a:spcPts val="91"/>
              </a:spcBef>
              <a:buFont typeface="Arial" panose="020B0604020202020204" pitchFamily="34" charset="0"/>
              <a:buChar char="•"/>
              <a:tabLst>
                <a:tab pos="254160" algn="l"/>
              </a:tabLst>
            </a:pPr>
            <a:r>
              <a:rPr lang="en-US" sz="2800" i="1" dirty="0">
                <a:solidFill>
                  <a:srgbClr val="000000"/>
                </a:solidFill>
              </a:rPr>
              <a:t>It is not efficient to use a list as a queue</a:t>
            </a:r>
          </a:p>
          <a:p>
            <a:pPr marL="1268250" marR="4611" lvl="2" indent="-342900">
              <a:spcBef>
                <a:spcPts val="91"/>
              </a:spcBef>
              <a:buFont typeface="Arial" panose="020B0604020202020204" pitchFamily="34" charset="0"/>
              <a:buChar char="•"/>
              <a:tabLst>
                <a:tab pos="254160" algn="l"/>
              </a:tabLst>
            </a:pPr>
            <a:r>
              <a:rPr lang="en-US" sz="2800" dirty="0">
                <a:solidFill>
                  <a:srgbClr val="000000"/>
                </a:solidFill>
              </a:rPr>
              <a:t>To add or remove an item from the end of list are fast, using </a:t>
            </a:r>
            <a:r>
              <a:rPr lang="en-US" sz="2800" b="1" dirty="0">
                <a:solidFill>
                  <a:srgbClr val="000000"/>
                </a:solidFill>
              </a:rPr>
              <a:t>append() and pop()</a:t>
            </a:r>
          </a:p>
          <a:p>
            <a:pPr marL="1268250" marR="4611" lvl="2" indent="-342900">
              <a:spcBef>
                <a:spcPts val="91"/>
              </a:spcBef>
              <a:buFont typeface="Arial" panose="020B0604020202020204" pitchFamily="34" charset="0"/>
              <a:buChar char="•"/>
              <a:tabLst>
                <a:tab pos="254160" algn="l"/>
              </a:tabLst>
            </a:pPr>
            <a:r>
              <a:rPr lang="en-US" sz="2800" dirty="0">
                <a:solidFill>
                  <a:srgbClr val="000000"/>
                </a:solidFill>
              </a:rPr>
              <a:t>To add or remove an item at the beginning of list are slow (because all of the other elements have to be shifted by one)</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Comparisons between Queue &amp; Stack</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45060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86781" y="584002"/>
            <a:ext cx="9995256" cy="3282847"/>
          </a:xfrm>
          <a:prstGeom prst="rect">
            <a:avLst/>
          </a:prstGeom>
        </p:spPr>
        <p:txBody>
          <a:bodyPr vert="horz" wrap="square" lIns="0" tIns="102006" rIns="0" bIns="0" rtlCol="0">
            <a:spAutoFit/>
          </a:bodyPr>
          <a:lstStyle/>
          <a:p>
            <a:pPr marL="353850" marR="4611" lvl="0"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Circular array – an array viewed as a circle instead of a line.</a:t>
            </a:r>
          </a:p>
          <a:p>
            <a:pPr marL="811050" marR="4611" lvl="1"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Items can be added/ removed without having to shift the remaining items in the process.</a:t>
            </a:r>
          </a:p>
          <a:p>
            <a:pPr marL="811050" marR="4611" lvl="1"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Introduces the concept of a maximum-capacity queue that can become full.</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Circular Array (2)</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10" name="Picture 3">
            <a:extLst>
              <a:ext uri="{FF2B5EF4-FFF2-40B4-BE49-F238E27FC236}">
                <a16:creationId xmlns:a16="http://schemas.microsoft.com/office/drawing/2014/main" id="{84319D25-044A-4229-B5BE-3473231A8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469" y="4314968"/>
            <a:ext cx="5905500" cy="1581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3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86781" y="584002"/>
            <a:ext cx="9995256" cy="2636516"/>
          </a:xfrm>
          <a:prstGeom prst="rect">
            <a:avLst/>
          </a:prstGeom>
        </p:spPr>
        <p:txBody>
          <a:bodyPr vert="horz" wrap="square" lIns="0" tIns="102006" rIns="0" bIns="0" rtlCol="0">
            <a:spAutoFit/>
          </a:bodyPr>
          <a:lstStyle/>
          <a:p>
            <a:pPr marL="353850" marR="4611" lvl="0" indent="-342900">
              <a:lnSpc>
                <a:spcPct val="150000"/>
              </a:lnSpc>
              <a:spcBef>
                <a:spcPts val="91"/>
              </a:spcBef>
              <a:buFont typeface="Arial" panose="020B0604020202020204" pitchFamily="34" charset="0"/>
              <a:buChar char="•"/>
              <a:tabLst>
                <a:tab pos="254160" algn="l"/>
              </a:tabLst>
            </a:pPr>
            <a:r>
              <a:rPr lang="en-US" sz="2800" dirty="0">
                <a:solidFill>
                  <a:srgbClr val="000000"/>
                </a:solidFill>
              </a:rPr>
              <a:t>How should the data be organized within the array?</a:t>
            </a:r>
          </a:p>
          <a:p>
            <a:pPr marL="811050" marR="4611" lvl="1" indent="-342900">
              <a:lnSpc>
                <a:spcPct val="150000"/>
              </a:lnSpc>
              <a:spcBef>
                <a:spcPts val="91"/>
              </a:spcBef>
              <a:buFont typeface="Arial" panose="020B0604020202020204" pitchFamily="34" charset="0"/>
              <a:buChar char="•"/>
              <a:tabLst>
                <a:tab pos="254160" algn="l"/>
              </a:tabLst>
            </a:pPr>
            <a:r>
              <a:rPr lang="en-US" sz="2800" b="1" dirty="0">
                <a:solidFill>
                  <a:srgbClr val="000000"/>
                </a:solidFill>
              </a:rPr>
              <a:t>count field </a:t>
            </a:r>
            <a:r>
              <a:rPr lang="en-US" sz="2800" dirty="0">
                <a:solidFill>
                  <a:srgbClr val="000000"/>
                </a:solidFill>
              </a:rPr>
              <a:t>– number of items in the queue.</a:t>
            </a:r>
          </a:p>
          <a:p>
            <a:pPr marL="811050" marR="4611" lvl="1" indent="-342900">
              <a:lnSpc>
                <a:spcPct val="150000"/>
              </a:lnSpc>
              <a:spcBef>
                <a:spcPts val="91"/>
              </a:spcBef>
              <a:buFont typeface="Arial" panose="020B0604020202020204" pitchFamily="34" charset="0"/>
              <a:buChar char="•"/>
              <a:tabLst>
                <a:tab pos="254160" algn="l"/>
              </a:tabLst>
            </a:pPr>
            <a:r>
              <a:rPr lang="en-US" sz="2800" b="1" dirty="0">
                <a:solidFill>
                  <a:srgbClr val="000000"/>
                </a:solidFill>
              </a:rPr>
              <a:t>front and back markers </a:t>
            </a:r>
            <a:r>
              <a:rPr lang="en-US" sz="2800" dirty="0">
                <a:solidFill>
                  <a:srgbClr val="000000"/>
                </a:solidFill>
              </a:rPr>
              <a:t>– indicate the array elements containing the queue items.</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altLang="en-US" sz="4000" dirty="0"/>
              <a:t>Queue: Circular Array</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sp>
        <p:nvSpPr>
          <p:cNvPr id="16" name="Slide Number Placeholder 15">
            <a:extLst>
              <a:ext uri="{FF2B5EF4-FFF2-40B4-BE49-F238E27FC236}">
                <a16:creationId xmlns:a16="http://schemas.microsoft.com/office/drawing/2014/main" id="{D2B03838-8D65-4A05-A593-30C58D7FAF87}"/>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2B39B9-74E7-484A-884B-3B1F83C72A6F}" type="slidenum">
              <a:rPr kumimoji="0" lang="en-US" altLang="en-US" sz="1800" b="1"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altLang="en-US" sz="1800" b="1"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6" name="Picture 3">
            <a:extLst>
              <a:ext uri="{FF2B5EF4-FFF2-40B4-BE49-F238E27FC236}">
                <a16:creationId xmlns:a16="http://schemas.microsoft.com/office/drawing/2014/main" id="{56393319-AB2F-42C0-B8A4-FFBC23A0D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5420" y="3847710"/>
            <a:ext cx="6573152" cy="22740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1061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otalTime>1767</TotalTime>
  <Words>4647</Words>
  <Application>Microsoft Office PowerPoint</Application>
  <PresentationFormat>Widescreen</PresentationFormat>
  <Paragraphs>783</Paragraphs>
  <Slides>49</Slides>
  <Notes>18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49</vt:i4>
      </vt:variant>
    </vt:vector>
  </HeadingPairs>
  <TitlesOfParts>
    <vt:vector size="64" baseType="lpstr">
      <vt:lpstr>Adobe Caslon Pro Bold</vt:lpstr>
      <vt:lpstr>Adobe Garamond Pro</vt:lpstr>
      <vt:lpstr>Arial</vt:lpstr>
      <vt:lpstr>AvantGarde</vt:lpstr>
      <vt:lpstr>Calibri</vt:lpstr>
      <vt:lpstr>Calibri Light</vt:lpstr>
      <vt:lpstr>Courier New</vt:lpstr>
      <vt:lpstr>Georgia</vt:lpstr>
      <vt:lpstr>GillSansMT</vt:lpstr>
      <vt:lpstr>MS Shell Dlg 2</vt:lpstr>
      <vt:lpstr>Symbol</vt:lpstr>
      <vt:lpstr>Times New Roman</vt:lpstr>
      <vt:lpstr>Wingdings</vt:lpstr>
      <vt:lpstr>Office Theme</vt:lpstr>
      <vt:lpstr>ppt_template_07-25-2002</vt:lpstr>
      <vt:lpstr>CS-250-Data Structures &amp;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 (3): Airline Ticket Counter</vt:lpstr>
      <vt:lpstr>Airline Ticket Counter : Queuing System</vt:lpstr>
      <vt:lpstr>Airline Ticket Counter : Discrete Event Simulation</vt:lpstr>
      <vt:lpstr>Airline Ticket Counter : System Parameters</vt:lpstr>
      <vt:lpstr>Airline Ticket Counter : Event Rules</vt:lpstr>
      <vt:lpstr>Airline Ticket Counter : Random Events</vt:lpstr>
      <vt:lpstr>Airline Ticket Counter : Sample Simulation</vt:lpstr>
      <vt:lpstr>Airline Ticket Counter : System Inputs</vt:lpstr>
      <vt:lpstr>Airline Ticket Counter : System Outputs</vt:lpstr>
      <vt:lpstr>Airline Ticket Counter : Debug Info</vt:lpstr>
      <vt:lpstr>Airline Ticket Counter :  Class Organization</vt:lpstr>
      <vt:lpstr>Airline Ticket Counter : Passenger Class</vt:lpstr>
      <vt:lpstr>Airline Ticket Counter : TicketAgent Class</vt:lpstr>
      <vt:lpstr>Airline Ticket Counter : The Simulation Class</vt:lpstr>
      <vt:lpstr>Airline Ticket Counter : The Simulation Class</vt:lpstr>
      <vt:lpstr>Airline Ticket Counter : Simulation Objects</vt:lpstr>
      <vt:lpstr>Airline Ticket Counter : Sample Results</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 In</dc:creator>
  <cp:lastModifiedBy>Indu Rah</cp:lastModifiedBy>
  <cp:revision>1100</cp:revision>
  <dcterms:created xsi:type="dcterms:W3CDTF">2018-10-10T03:52:51Z</dcterms:created>
  <dcterms:modified xsi:type="dcterms:W3CDTF">2020-12-30T06:11:42Z</dcterms:modified>
</cp:coreProperties>
</file>