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52"/>
  </p:notesMasterIdLst>
  <p:sldIdLst>
    <p:sldId id="299" r:id="rId3"/>
    <p:sldId id="309" r:id="rId4"/>
    <p:sldId id="261" r:id="rId5"/>
    <p:sldId id="310" r:id="rId6"/>
    <p:sldId id="312" r:id="rId7"/>
    <p:sldId id="314" r:id="rId8"/>
    <p:sldId id="316" r:id="rId9"/>
    <p:sldId id="315" r:id="rId10"/>
    <p:sldId id="313" r:id="rId11"/>
    <p:sldId id="317" r:id="rId12"/>
    <p:sldId id="320" r:id="rId13"/>
    <p:sldId id="321" r:id="rId14"/>
    <p:sldId id="322" r:id="rId15"/>
    <p:sldId id="324" r:id="rId16"/>
    <p:sldId id="325" r:id="rId17"/>
    <p:sldId id="326" r:id="rId18"/>
    <p:sldId id="327" r:id="rId19"/>
    <p:sldId id="318" r:id="rId20"/>
    <p:sldId id="319" r:id="rId21"/>
    <p:sldId id="328" r:id="rId22"/>
    <p:sldId id="331" r:id="rId23"/>
    <p:sldId id="340" r:id="rId24"/>
    <p:sldId id="341" r:id="rId25"/>
    <p:sldId id="342" r:id="rId26"/>
    <p:sldId id="343" r:id="rId27"/>
    <p:sldId id="335" r:id="rId28"/>
    <p:sldId id="337" r:id="rId29"/>
    <p:sldId id="338" r:id="rId30"/>
    <p:sldId id="339" r:id="rId31"/>
    <p:sldId id="333" r:id="rId32"/>
    <p:sldId id="281" r:id="rId33"/>
    <p:sldId id="282" r:id="rId34"/>
    <p:sldId id="283" r:id="rId35"/>
    <p:sldId id="285" r:id="rId36"/>
    <p:sldId id="286" r:id="rId37"/>
    <p:sldId id="345" r:id="rId38"/>
    <p:sldId id="290" r:id="rId39"/>
    <p:sldId id="291" r:id="rId40"/>
    <p:sldId id="292" r:id="rId41"/>
    <p:sldId id="293" r:id="rId42"/>
    <p:sldId id="294" r:id="rId43"/>
    <p:sldId id="295" r:id="rId44"/>
    <p:sldId id="296" r:id="rId45"/>
    <p:sldId id="297" r:id="rId46"/>
    <p:sldId id="298" r:id="rId47"/>
    <p:sldId id="344" r:id="rId48"/>
    <p:sldId id="300" r:id="rId49"/>
    <p:sldId id="301" r:id="rId50"/>
    <p:sldId id="347"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FAB"/>
    <a:srgbClr val="B9BE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485" autoAdjust="0"/>
    <p:restoredTop sz="86456" autoAdjust="0"/>
  </p:normalViewPr>
  <p:slideViewPr>
    <p:cSldViewPr snapToGrid="0">
      <p:cViewPr varScale="1">
        <p:scale>
          <a:sx n="68" d="100"/>
          <a:sy n="68" d="100"/>
        </p:scale>
        <p:origin x="552" y="78"/>
      </p:cViewPr>
      <p:guideLst/>
    </p:cSldViewPr>
  </p:slideViewPr>
  <p:outlineViewPr>
    <p:cViewPr>
      <p:scale>
        <a:sx n="33" d="100"/>
        <a:sy n="33" d="100"/>
      </p:scale>
      <p:origin x="0" y="-1050"/>
    </p:cViewPr>
    <p:sldLst>
      <p:sld r:id="rId1" collapse="1"/>
    </p:sldLst>
  </p:outlineViewPr>
  <p:notesTextViewPr>
    <p:cViewPr>
      <p:scale>
        <a:sx n="1" d="1"/>
        <a:sy n="1" d="1"/>
      </p:scale>
      <p:origin x="0" y="0"/>
    </p:cViewPr>
  </p:notesTextViewPr>
  <p:sorterViewPr>
    <p:cViewPr>
      <p:scale>
        <a:sx n="100" d="100"/>
        <a:sy n="100" d="100"/>
      </p:scale>
      <p:origin x="0" y="-244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_rels/viewProps.xml.rels><?xml version="1.0" encoding="UTF-8" standalone="yes"?>
<Relationships xmlns="http://schemas.openxmlformats.org/package/2006/relationships"><Relationship Id="rId1"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D8707E-5D57-4B62-AB19-04921EFE4D4B}" type="datetimeFigureOut">
              <a:rPr lang="en-US" smtClean="0"/>
              <a:t>30-Dec-20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72F608-9155-4268-B159-8F01725E17E1}" type="slidenum">
              <a:rPr lang="en-US" smtClean="0"/>
              <a:t>‹#›</a:t>
            </a:fld>
            <a:endParaRPr lang="en-US"/>
          </a:p>
        </p:txBody>
      </p:sp>
    </p:spTree>
    <p:extLst>
      <p:ext uri="{BB962C8B-B14F-4D97-AF65-F5344CB8AC3E}">
        <p14:creationId xmlns:p14="http://schemas.microsoft.com/office/powerpoint/2010/main" val="30538068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8" name="Rectangle 6">
            <a:extLst>
              <a:ext uri="{FF2B5EF4-FFF2-40B4-BE49-F238E27FC236}">
                <a16:creationId xmlns:a16="http://schemas.microsoft.com/office/drawing/2014/main" id="{B07B5517-8A39-497F-99E8-B976C705321C}"/>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1pPr>
            <a:lvl2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2pPr>
            <a:lvl3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3pPr>
            <a:lvl4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4pPr>
            <a:lvl5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9pPr>
          </a:lstStyle>
          <a:p>
            <a:fld id="{5BBDFCF4-3E91-4242-86EF-4EA07C712CAE}" type="slidenum">
              <a:rPr lang="en-US" altLang="en-US">
                <a:solidFill>
                  <a:srgbClr val="000000"/>
                </a:solidFill>
                <a:latin typeface="Times New Roman" panose="02020603050405020304" pitchFamily="18" charset="0"/>
              </a:rPr>
              <a:pPr/>
              <a:t>31</a:t>
            </a:fld>
            <a:endParaRPr lang="en-US" altLang="en-US">
              <a:solidFill>
                <a:srgbClr val="000000"/>
              </a:solidFill>
              <a:latin typeface="Times New Roman" panose="02020603050405020304" pitchFamily="18" charset="0"/>
            </a:endParaRPr>
          </a:p>
        </p:txBody>
      </p:sp>
      <p:sp>
        <p:nvSpPr>
          <p:cNvPr id="65539" name="Rectangle 1">
            <a:extLst>
              <a:ext uri="{FF2B5EF4-FFF2-40B4-BE49-F238E27FC236}">
                <a16:creationId xmlns:a16="http://schemas.microsoft.com/office/drawing/2014/main" id="{4230F440-6D0F-4D53-A4F3-D388D5643B29}"/>
              </a:ext>
            </a:extLst>
          </p:cNvPr>
          <p:cNvSpPr txBox="1">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5540" name="Rectangle 2">
            <a:extLst>
              <a:ext uri="{FF2B5EF4-FFF2-40B4-BE49-F238E27FC236}">
                <a16:creationId xmlns:a16="http://schemas.microsoft.com/office/drawing/2014/main" id="{27CE5797-7907-4554-AD1E-3514DA92757A}"/>
              </a:ext>
            </a:extLst>
          </p:cNvPr>
          <p:cNvSpPr txBox="1">
            <a:spLocks noGrp="1" noChangeArrowheads="1"/>
          </p:cNvSpPr>
          <p:nvPr>
            <p:ph type="body" idx="1"/>
          </p:nvPr>
        </p:nvSpPr>
        <p:spPr>
          <a:xfrm>
            <a:off x="777875" y="4776788"/>
            <a:ext cx="6218238"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0114" name="Rectangle 6">
            <a:extLst>
              <a:ext uri="{FF2B5EF4-FFF2-40B4-BE49-F238E27FC236}">
                <a16:creationId xmlns:a16="http://schemas.microsoft.com/office/drawing/2014/main" id="{C3D76FCA-8C4F-487D-BBC3-E934089D9DA4}"/>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1pPr>
            <a:lvl2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2pPr>
            <a:lvl3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3pPr>
            <a:lvl4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4pPr>
            <a:lvl5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9pPr>
          </a:lstStyle>
          <a:p>
            <a:fld id="{BC94ECE2-33CA-46BA-9ED1-2B63AB495DE6}" type="slidenum">
              <a:rPr lang="en-US" altLang="en-US">
                <a:solidFill>
                  <a:srgbClr val="000000"/>
                </a:solidFill>
                <a:latin typeface="Times New Roman" panose="02020603050405020304" pitchFamily="18" charset="0"/>
              </a:rPr>
              <a:pPr/>
              <a:t>40</a:t>
            </a:fld>
            <a:endParaRPr lang="en-US" altLang="en-US">
              <a:solidFill>
                <a:srgbClr val="000000"/>
              </a:solidFill>
              <a:latin typeface="Times New Roman" panose="02020603050405020304" pitchFamily="18" charset="0"/>
            </a:endParaRPr>
          </a:p>
        </p:txBody>
      </p:sp>
      <p:sp>
        <p:nvSpPr>
          <p:cNvPr id="90115" name="Rectangle 1">
            <a:extLst>
              <a:ext uri="{FF2B5EF4-FFF2-40B4-BE49-F238E27FC236}">
                <a16:creationId xmlns:a16="http://schemas.microsoft.com/office/drawing/2014/main" id="{CDAF6ABF-C940-4DBB-B5F7-D15A53D9E5CC}"/>
              </a:ext>
            </a:extLst>
          </p:cNvPr>
          <p:cNvSpPr txBox="1">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0116" name="Rectangle 2">
            <a:extLst>
              <a:ext uri="{FF2B5EF4-FFF2-40B4-BE49-F238E27FC236}">
                <a16:creationId xmlns:a16="http://schemas.microsoft.com/office/drawing/2014/main" id="{B103FEA1-B91A-4692-A19F-09480833F142}"/>
              </a:ext>
            </a:extLst>
          </p:cNvPr>
          <p:cNvSpPr txBox="1">
            <a:spLocks noGrp="1" noChangeArrowheads="1"/>
          </p:cNvSpPr>
          <p:nvPr>
            <p:ph type="body" idx="1"/>
          </p:nvPr>
        </p:nvSpPr>
        <p:spPr>
          <a:xfrm>
            <a:off x="777875" y="4776788"/>
            <a:ext cx="6218238" cy="4435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2" name="Rectangle 6">
            <a:extLst>
              <a:ext uri="{FF2B5EF4-FFF2-40B4-BE49-F238E27FC236}">
                <a16:creationId xmlns:a16="http://schemas.microsoft.com/office/drawing/2014/main" id="{C8801AA4-F066-478D-A9AA-A366FAB02621}"/>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1pPr>
            <a:lvl2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2pPr>
            <a:lvl3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3pPr>
            <a:lvl4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4pPr>
            <a:lvl5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9pPr>
          </a:lstStyle>
          <a:p>
            <a:fld id="{7139E633-712E-456F-BBD7-4F9C8A0C448E}" type="slidenum">
              <a:rPr lang="en-US" altLang="en-US">
                <a:solidFill>
                  <a:srgbClr val="000000"/>
                </a:solidFill>
                <a:latin typeface="Times New Roman" panose="02020603050405020304" pitchFamily="18" charset="0"/>
              </a:rPr>
              <a:pPr/>
              <a:t>41</a:t>
            </a:fld>
            <a:endParaRPr lang="en-US" altLang="en-US">
              <a:solidFill>
                <a:srgbClr val="000000"/>
              </a:solidFill>
              <a:latin typeface="Times New Roman" panose="02020603050405020304" pitchFamily="18" charset="0"/>
            </a:endParaRPr>
          </a:p>
        </p:txBody>
      </p:sp>
      <p:sp>
        <p:nvSpPr>
          <p:cNvPr id="92163" name="Rectangle 1">
            <a:extLst>
              <a:ext uri="{FF2B5EF4-FFF2-40B4-BE49-F238E27FC236}">
                <a16:creationId xmlns:a16="http://schemas.microsoft.com/office/drawing/2014/main" id="{AB2FFBA2-BF5E-43B5-AA48-0C7E0B5322BA}"/>
              </a:ext>
            </a:extLst>
          </p:cNvPr>
          <p:cNvSpPr txBox="1">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64" name="Rectangle 2">
            <a:extLst>
              <a:ext uri="{FF2B5EF4-FFF2-40B4-BE49-F238E27FC236}">
                <a16:creationId xmlns:a16="http://schemas.microsoft.com/office/drawing/2014/main" id="{A49E58F5-422B-4CF4-A7AD-8AD46FF9F948}"/>
              </a:ext>
            </a:extLst>
          </p:cNvPr>
          <p:cNvSpPr txBox="1">
            <a:spLocks noGrp="1" noChangeArrowheads="1"/>
          </p:cNvSpPr>
          <p:nvPr>
            <p:ph type="body" idx="1"/>
          </p:nvPr>
        </p:nvSpPr>
        <p:spPr>
          <a:xfrm>
            <a:off x="777875" y="4776788"/>
            <a:ext cx="6218238"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4210" name="Rectangle 6">
            <a:extLst>
              <a:ext uri="{FF2B5EF4-FFF2-40B4-BE49-F238E27FC236}">
                <a16:creationId xmlns:a16="http://schemas.microsoft.com/office/drawing/2014/main" id="{2FBF7EE3-3718-4525-AEF3-C31BD27CBEF6}"/>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1pPr>
            <a:lvl2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2pPr>
            <a:lvl3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3pPr>
            <a:lvl4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4pPr>
            <a:lvl5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9pPr>
          </a:lstStyle>
          <a:p>
            <a:fld id="{3FFEE40E-A90C-43C6-B581-993C0DDEF520}" type="slidenum">
              <a:rPr lang="en-US" altLang="en-US">
                <a:solidFill>
                  <a:srgbClr val="000000"/>
                </a:solidFill>
                <a:latin typeface="Times New Roman" panose="02020603050405020304" pitchFamily="18" charset="0"/>
              </a:rPr>
              <a:pPr/>
              <a:t>42</a:t>
            </a:fld>
            <a:endParaRPr lang="en-US" altLang="en-US">
              <a:solidFill>
                <a:srgbClr val="000000"/>
              </a:solidFill>
              <a:latin typeface="Times New Roman" panose="02020603050405020304" pitchFamily="18" charset="0"/>
            </a:endParaRPr>
          </a:p>
        </p:txBody>
      </p:sp>
      <p:sp>
        <p:nvSpPr>
          <p:cNvPr id="94211" name="Rectangle 1">
            <a:extLst>
              <a:ext uri="{FF2B5EF4-FFF2-40B4-BE49-F238E27FC236}">
                <a16:creationId xmlns:a16="http://schemas.microsoft.com/office/drawing/2014/main" id="{2B6B3907-91A6-4F51-9318-138DDB83BE56}"/>
              </a:ext>
            </a:extLst>
          </p:cNvPr>
          <p:cNvSpPr txBox="1">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4212" name="Rectangle 2">
            <a:extLst>
              <a:ext uri="{FF2B5EF4-FFF2-40B4-BE49-F238E27FC236}">
                <a16:creationId xmlns:a16="http://schemas.microsoft.com/office/drawing/2014/main" id="{89680C84-26C0-4F43-9728-36D0C09865E3}"/>
              </a:ext>
            </a:extLst>
          </p:cNvPr>
          <p:cNvSpPr txBox="1">
            <a:spLocks noGrp="1" noChangeArrowheads="1"/>
          </p:cNvSpPr>
          <p:nvPr>
            <p:ph type="body" idx="1"/>
          </p:nvPr>
        </p:nvSpPr>
        <p:spPr>
          <a:xfrm>
            <a:off x="777875" y="4776788"/>
            <a:ext cx="6218238" cy="4435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258" name="Rectangle 6">
            <a:extLst>
              <a:ext uri="{FF2B5EF4-FFF2-40B4-BE49-F238E27FC236}">
                <a16:creationId xmlns:a16="http://schemas.microsoft.com/office/drawing/2014/main" id="{D6E1060C-45AB-424A-AFE4-371F60B65643}"/>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1pPr>
            <a:lvl2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2pPr>
            <a:lvl3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3pPr>
            <a:lvl4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4pPr>
            <a:lvl5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9pPr>
          </a:lstStyle>
          <a:p>
            <a:fld id="{4D4D3B56-9CD3-40A6-906F-663B7D253753}" type="slidenum">
              <a:rPr lang="en-US" altLang="en-US">
                <a:solidFill>
                  <a:srgbClr val="000000"/>
                </a:solidFill>
                <a:latin typeface="Times New Roman" panose="02020603050405020304" pitchFamily="18" charset="0"/>
              </a:rPr>
              <a:pPr/>
              <a:t>43</a:t>
            </a:fld>
            <a:endParaRPr lang="en-US" altLang="en-US">
              <a:solidFill>
                <a:srgbClr val="000000"/>
              </a:solidFill>
              <a:latin typeface="Times New Roman" panose="02020603050405020304" pitchFamily="18" charset="0"/>
            </a:endParaRPr>
          </a:p>
        </p:txBody>
      </p:sp>
      <p:sp>
        <p:nvSpPr>
          <p:cNvPr id="96259" name="Rectangle 1">
            <a:extLst>
              <a:ext uri="{FF2B5EF4-FFF2-40B4-BE49-F238E27FC236}">
                <a16:creationId xmlns:a16="http://schemas.microsoft.com/office/drawing/2014/main" id="{7180ABEF-1CBB-477E-BBB9-26AA15F34A47}"/>
              </a:ext>
            </a:extLst>
          </p:cNvPr>
          <p:cNvSpPr txBox="1">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6260" name="Rectangle 2">
            <a:extLst>
              <a:ext uri="{FF2B5EF4-FFF2-40B4-BE49-F238E27FC236}">
                <a16:creationId xmlns:a16="http://schemas.microsoft.com/office/drawing/2014/main" id="{5415CA9F-C9BD-4C74-ABDB-36220C7E529D}"/>
              </a:ext>
            </a:extLst>
          </p:cNvPr>
          <p:cNvSpPr txBox="1">
            <a:spLocks noGrp="1" noChangeArrowheads="1"/>
          </p:cNvSpPr>
          <p:nvPr>
            <p:ph type="body" idx="1"/>
          </p:nvPr>
        </p:nvSpPr>
        <p:spPr>
          <a:xfrm>
            <a:off x="777875" y="4776788"/>
            <a:ext cx="6218238"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6" name="Rectangle 6">
            <a:extLst>
              <a:ext uri="{FF2B5EF4-FFF2-40B4-BE49-F238E27FC236}">
                <a16:creationId xmlns:a16="http://schemas.microsoft.com/office/drawing/2014/main" id="{B9C19ACE-F730-4AEA-8B66-4FA0583882F4}"/>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1pPr>
            <a:lvl2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2pPr>
            <a:lvl3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3pPr>
            <a:lvl4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4pPr>
            <a:lvl5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9pPr>
          </a:lstStyle>
          <a:p>
            <a:fld id="{B06C4C12-147E-4123-AF67-326E7CEF3FFA}" type="slidenum">
              <a:rPr lang="en-US" altLang="en-US">
                <a:solidFill>
                  <a:srgbClr val="000000"/>
                </a:solidFill>
                <a:latin typeface="Times New Roman" panose="02020603050405020304" pitchFamily="18" charset="0"/>
              </a:rPr>
              <a:pPr/>
              <a:t>44</a:t>
            </a:fld>
            <a:endParaRPr lang="en-US" altLang="en-US">
              <a:solidFill>
                <a:srgbClr val="000000"/>
              </a:solidFill>
              <a:latin typeface="Times New Roman" panose="02020603050405020304" pitchFamily="18" charset="0"/>
            </a:endParaRPr>
          </a:p>
        </p:txBody>
      </p:sp>
      <p:sp>
        <p:nvSpPr>
          <p:cNvPr id="98307" name="Rectangle 1">
            <a:extLst>
              <a:ext uri="{FF2B5EF4-FFF2-40B4-BE49-F238E27FC236}">
                <a16:creationId xmlns:a16="http://schemas.microsoft.com/office/drawing/2014/main" id="{270A8B72-2DDC-40BC-B7B9-E1E86F991DE1}"/>
              </a:ext>
            </a:extLst>
          </p:cNvPr>
          <p:cNvSpPr txBox="1">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8" name="Rectangle 2">
            <a:extLst>
              <a:ext uri="{FF2B5EF4-FFF2-40B4-BE49-F238E27FC236}">
                <a16:creationId xmlns:a16="http://schemas.microsoft.com/office/drawing/2014/main" id="{B2336B5F-9D40-46E1-BDE0-CB0192E4CB34}"/>
              </a:ext>
            </a:extLst>
          </p:cNvPr>
          <p:cNvSpPr txBox="1">
            <a:spLocks noGrp="1" noChangeArrowheads="1"/>
          </p:cNvSpPr>
          <p:nvPr>
            <p:ph type="body" idx="1"/>
          </p:nvPr>
        </p:nvSpPr>
        <p:spPr>
          <a:xfrm>
            <a:off x="777875" y="4776788"/>
            <a:ext cx="6218238" cy="4435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0354" name="Rectangle 6">
            <a:extLst>
              <a:ext uri="{FF2B5EF4-FFF2-40B4-BE49-F238E27FC236}">
                <a16:creationId xmlns:a16="http://schemas.microsoft.com/office/drawing/2014/main" id="{40E24A91-F700-4F2A-A0FE-4B9A19BCB0C5}"/>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1pPr>
            <a:lvl2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2pPr>
            <a:lvl3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3pPr>
            <a:lvl4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4pPr>
            <a:lvl5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9pPr>
          </a:lstStyle>
          <a:p>
            <a:fld id="{926A0CB7-ACBF-4D38-AF44-36DE6306BE93}" type="slidenum">
              <a:rPr lang="en-US" altLang="en-US">
                <a:solidFill>
                  <a:srgbClr val="000000"/>
                </a:solidFill>
                <a:latin typeface="Times New Roman" panose="02020603050405020304" pitchFamily="18" charset="0"/>
              </a:rPr>
              <a:pPr/>
              <a:t>45</a:t>
            </a:fld>
            <a:endParaRPr lang="en-US" altLang="en-US">
              <a:solidFill>
                <a:srgbClr val="000000"/>
              </a:solidFill>
              <a:latin typeface="Times New Roman" panose="02020603050405020304" pitchFamily="18" charset="0"/>
            </a:endParaRPr>
          </a:p>
        </p:txBody>
      </p:sp>
      <p:sp>
        <p:nvSpPr>
          <p:cNvPr id="100355" name="Rectangle 1">
            <a:extLst>
              <a:ext uri="{FF2B5EF4-FFF2-40B4-BE49-F238E27FC236}">
                <a16:creationId xmlns:a16="http://schemas.microsoft.com/office/drawing/2014/main" id="{C1AE798E-BBE3-4D31-BC55-7A22864CDF97}"/>
              </a:ext>
            </a:extLst>
          </p:cNvPr>
          <p:cNvSpPr txBox="1">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0356" name="Rectangle 2">
            <a:extLst>
              <a:ext uri="{FF2B5EF4-FFF2-40B4-BE49-F238E27FC236}">
                <a16:creationId xmlns:a16="http://schemas.microsoft.com/office/drawing/2014/main" id="{C1AAEADE-6595-446B-BA0F-ECB0BBC5AB60}"/>
              </a:ext>
            </a:extLst>
          </p:cNvPr>
          <p:cNvSpPr txBox="1">
            <a:spLocks noGrp="1" noChangeArrowheads="1"/>
          </p:cNvSpPr>
          <p:nvPr>
            <p:ph type="body" idx="1"/>
          </p:nvPr>
        </p:nvSpPr>
        <p:spPr>
          <a:xfrm>
            <a:off x="777875" y="4776788"/>
            <a:ext cx="6218238"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02" name="Rectangle 6">
            <a:extLst>
              <a:ext uri="{FF2B5EF4-FFF2-40B4-BE49-F238E27FC236}">
                <a16:creationId xmlns:a16="http://schemas.microsoft.com/office/drawing/2014/main" id="{A1D19120-76B0-4FD0-B061-8D2EBCB188A6}"/>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1pPr>
            <a:lvl2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2pPr>
            <a:lvl3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3pPr>
            <a:lvl4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4pPr>
            <a:lvl5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9pPr>
          </a:lstStyle>
          <a:p>
            <a:fld id="{144DBACA-3FC2-4D42-86B1-6A626735F553}" type="slidenum">
              <a:rPr lang="en-US" altLang="en-US">
                <a:solidFill>
                  <a:srgbClr val="000000"/>
                </a:solidFill>
                <a:latin typeface="Times New Roman" panose="02020603050405020304" pitchFamily="18" charset="0"/>
              </a:rPr>
              <a:pPr/>
              <a:t>46</a:t>
            </a:fld>
            <a:endParaRPr lang="en-US" altLang="en-US">
              <a:solidFill>
                <a:srgbClr val="000000"/>
              </a:solidFill>
              <a:latin typeface="Times New Roman" panose="02020603050405020304" pitchFamily="18" charset="0"/>
            </a:endParaRPr>
          </a:p>
        </p:txBody>
      </p:sp>
      <p:sp>
        <p:nvSpPr>
          <p:cNvPr id="102403" name="Rectangle 1">
            <a:extLst>
              <a:ext uri="{FF2B5EF4-FFF2-40B4-BE49-F238E27FC236}">
                <a16:creationId xmlns:a16="http://schemas.microsoft.com/office/drawing/2014/main" id="{5E64B732-1888-48AC-B519-2D81DEB0D6B9}"/>
              </a:ext>
            </a:extLst>
          </p:cNvPr>
          <p:cNvSpPr txBox="1">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2404" name="Rectangle 2">
            <a:extLst>
              <a:ext uri="{FF2B5EF4-FFF2-40B4-BE49-F238E27FC236}">
                <a16:creationId xmlns:a16="http://schemas.microsoft.com/office/drawing/2014/main" id="{EE5579F3-5CEE-4B4D-AD97-615DD608CCD7}"/>
              </a:ext>
            </a:extLst>
          </p:cNvPr>
          <p:cNvSpPr txBox="1">
            <a:spLocks noGrp="1" noChangeArrowheads="1"/>
          </p:cNvSpPr>
          <p:nvPr>
            <p:ph type="body" idx="1"/>
          </p:nvPr>
        </p:nvSpPr>
        <p:spPr>
          <a:xfrm>
            <a:off x="777875" y="4776788"/>
            <a:ext cx="6218238" cy="4435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450" name="Rectangle 6">
            <a:extLst>
              <a:ext uri="{FF2B5EF4-FFF2-40B4-BE49-F238E27FC236}">
                <a16:creationId xmlns:a16="http://schemas.microsoft.com/office/drawing/2014/main" id="{8B7E8A92-B434-4AA9-B116-014D0EC520E7}"/>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1pPr>
            <a:lvl2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2pPr>
            <a:lvl3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3pPr>
            <a:lvl4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4pPr>
            <a:lvl5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9pPr>
          </a:lstStyle>
          <a:p>
            <a:fld id="{44A6425D-189C-4AC3-B8A4-7951A13FE946}" type="slidenum">
              <a:rPr lang="en-US" altLang="en-US">
                <a:solidFill>
                  <a:srgbClr val="000000"/>
                </a:solidFill>
                <a:latin typeface="Times New Roman" panose="02020603050405020304" pitchFamily="18" charset="0"/>
              </a:rPr>
              <a:pPr/>
              <a:t>47</a:t>
            </a:fld>
            <a:endParaRPr lang="en-US" altLang="en-US">
              <a:solidFill>
                <a:srgbClr val="000000"/>
              </a:solidFill>
              <a:latin typeface="Times New Roman" panose="02020603050405020304" pitchFamily="18" charset="0"/>
            </a:endParaRPr>
          </a:p>
        </p:txBody>
      </p:sp>
      <p:sp>
        <p:nvSpPr>
          <p:cNvPr id="104451" name="Rectangle 1">
            <a:extLst>
              <a:ext uri="{FF2B5EF4-FFF2-40B4-BE49-F238E27FC236}">
                <a16:creationId xmlns:a16="http://schemas.microsoft.com/office/drawing/2014/main" id="{29E6E4BD-241C-4A15-9A1F-C379DFA387F9}"/>
              </a:ext>
            </a:extLst>
          </p:cNvPr>
          <p:cNvSpPr txBox="1">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4452" name="Rectangle 2">
            <a:extLst>
              <a:ext uri="{FF2B5EF4-FFF2-40B4-BE49-F238E27FC236}">
                <a16:creationId xmlns:a16="http://schemas.microsoft.com/office/drawing/2014/main" id="{4AC52B0F-D63C-4148-BFE5-B9C54C38248C}"/>
              </a:ext>
            </a:extLst>
          </p:cNvPr>
          <p:cNvSpPr txBox="1">
            <a:spLocks noGrp="1" noChangeArrowheads="1"/>
          </p:cNvSpPr>
          <p:nvPr>
            <p:ph type="body" idx="1"/>
          </p:nvPr>
        </p:nvSpPr>
        <p:spPr>
          <a:xfrm>
            <a:off x="777875" y="4776788"/>
            <a:ext cx="6218238" cy="4435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6498" name="Rectangle 6">
            <a:extLst>
              <a:ext uri="{FF2B5EF4-FFF2-40B4-BE49-F238E27FC236}">
                <a16:creationId xmlns:a16="http://schemas.microsoft.com/office/drawing/2014/main" id="{957E6B0A-DB59-4424-8DEA-DBE5BA98C983}"/>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1pPr>
            <a:lvl2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2pPr>
            <a:lvl3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3pPr>
            <a:lvl4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4pPr>
            <a:lvl5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9pPr>
          </a:lstStyle>
          <a:p>
            <a:fld id="{6491BD23-6DA2-4B04-AD83-3117E07A4F33}" type="slidenum">
              <a:rPr lang="en-US" altLang="en-US">
                <a:solidFill>
                  <a:srgbClr val="000000"/>
                </a:solidFill>
                <a:latin typeface="Times New Roman" panose="02020603050405020304" pitchFamily="18" charset="0"/>
              </a:rPr>
              <a:pPr/>
              <a:t>48</a:t>
            </a:fld>
            <a:endParaRPr lang="en-US" altLang="en-US">
              <a:solidFill>
                <a:srgbClr val="000000"/>
              </a:solidFill>
              <a:latin typeface="Times New Roman" panose="02020603050405020304" pitchFamily="18" charset="0"/>
            </a:endParaRPr>
          </a:p>
        </p:txBody>
      </p:sp>
      <p:sp>
        <p:nvSpPr>
          <p:cNvPr id="106499" name="Rectangle 1">
            <a:extLst>
              <a:ext uri="{FF2B5EF4-FFF2-40B4-BE49-F238E27FC236}">
                <a16:creationId xmlns:a16="http://schemas.microsoft.com/office/drawing/2014/main" id="{2C69D24B-D857-49D0-9FDE-9E67349676A4}"/>
              </a:ext>
            </a:extLst>
          </p:cNvPr>
          <p:cNvSpPr txBox="1">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6500" name="Rectangle 2">
            <a:extLst>
              <a:ext uri="{FF2B5EF4-FFF2-40B4-BE49-F238E27FC236}">
                <a16:creationId xmlns:a16="http://schemas.microsoft.com/office/drawing/2014/main" id="{F658060C-A482-4778-8BB9-BF0AF4E49745}"/>
              </a:ext>
            </a:extLst>
          </p:cNvPr>
          <p:cNvSpPr txBox="1">
            <a:spLocks noGrp="1" noChangeArrowheads="1"/>
          </p:cNvSpPr>
          <p:nvPr>
            <p:ph type="body" idx="1"/>
          </p:nvPr>
        </p:nvSpPr>
        <p:spPr>
          <a:xfrm>
            <a:off x="777875" y="4776788"/>
            <a:ext cx="6218238" cy="4435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30" name="Rectangle 6">
            <a:extLst>
              <a:ext uri="{FF2B5EF4-FFF2-40B4-BE49-F238E27FC236}">
                <a16:creationId xmlns:a16="http://schemas.microsoft.com/office/drawing/2014/main" id="{99C59997-7A50-42DE-A494-0D5B09D4755E}"/>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pPr>
            <a:fld id="{4779A248-12F0-4183-A16F-5E0468416FB4}" type="slidenum">
              <a:rPr lang="en-US" altLang="en-US" sz="1400" smtClean="0"/>
              <a:pPr>
                <a:spcBef>
                  <a:spcPct val="0"/>
                </a:spcBef>
              </a:pPr>
              <a:t>49</a:t>
            </a:fld>
            <a:endParaRPr lang="en-US" altLang="en-US" sz="1400"/>
          </a:p>
        </p:txBody>
      </p:sp>
      <p:sp>
        <p:nvSpPr>
          <p:cNvPr id="73731" name="Rectangle 1">
            <a:extLst>
              <a:ext uri="{FF2B5EF4-FFF2-40B4-BE49-F238E27FC236}">
                <a16:creationId xmlns:a16="http://schemas.microsoft.com/office/drawing/2014/main" id="{B6D0DC69-E1C5-451E-852A-13A4A5810420}"/>
              </a:ext>
            </a:extLst>
          </p:cNvPr>
          <p:cNvSpPr>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3732" name="Rectangle 2">
            <a:extLst>
              <a:ext uri="{FF2B5EF4-FFF2-40B4-BE49-F238E27FC236}">
                <a16:creationId xmlns:a16="http://schemas.microsoft.com/office/drawing/2014/main" id="{AE7969F0-D73E-471D-8F62-6FB7D0308F02}"/>
              </a:ext>
            </a:extLst>
          </p:cNvPr>
          <p:cNvSpPr>
            <a:spLocks noGrp="1" noChangeArrowheads="1"/>
          </p:cNvSpPr>
          <p:nvPr>
            <p:ph type="body" idx="1"/>
          </p:nvPr>
        </p:nvSpPr>
        <p:spPr>
          <a:xfrm>
            <a:off x="777875" y="4776788"/>
            <a:ext cx="6218238"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375762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6" name="Rectangle 6">
            <a:extLst>
              <a:ext uri="{FF2B5EF4-FFF2-40B4-BE49-F238E27FC236}">
                <a16:creationId xmlns:a16="http://schemas.microsoft.com/office/drawing/2014/main" id="{C3481B19-7E64-4398-A57D-07F6374336AC}"/>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1pPr>
            <a:lvl2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2pPr>
            <a:lvl3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3pPr>
            <a:lvl4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4pPr>
            <a:lvl5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9pPr>
          </a:lstStyle>
          <a:p>
            <a:fld id="{97332EC4-EC72-4B11-98ED-8A1864C5C153}" type="slidenum">
              <a:rPr lang="en-US" altLang="en-US">
                <a:solidFill>
                  <a:srgbClr val="000000"/>
                </a:solidFill>
                <a:latin typeface="Times New Roman" panose="02020603050405020304" pitchFamily="18" charset="0"/>
              </a:rPr>
              <a:pPr/>
              <a:t>32</a:t>
            </a:fld>
            <a:endParaRPr lang="en-US" altLang="en-US">
              <a:solidFill>
                <a:srgbClr val="000000"/>
              </a:solidFill>
              <a:latin typeface="Times New Roman" panose="02020603050405020304" pitchFamily="18" charset="0"/>
            </a:endParaRPr>
          </a:p>
        </p:txBody>
      </p:sp>
      <p:sp>
        <p:nvSpPr>
          <p:cNvPr id="67587" name="Rectangle 1">
            <a:extLst>
              <a:ext uri="{FF2B5EF4-FFF2-40B4-BE49-F238E27FC236}">
                <a16:creationId xmlns:a16="http://schemas.microsoft.com/office/drawing/2014/main" id="{9D340A3B-A543-43C0-91A7-838BD0F25467}"/>
              </a:ext>
            </a:extLst>
          </p:cNvPr>
          <p:cNvSpPr txBox="1">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7588" name="Rectangle 2">
            <a:extLst>
              <a:ext uri="{FF2B5EF4-FFF2-40B4-BE49-F238E27FC236}">
                <a16:creationId xmlns:a16="http://schemas.microsoft.com/office/drawing/2014/main" id="{02826152-C21F-44BA-8688-3951DF4A6AEE}"/>
              </a:ext>
            </a:extLst>
          </p:cNvPr>
          <p:cNvSpPr txBox="1">
            <a:spLocks noGrp="1" noChangeArrowheads="1"/>
          </p:cNvSpPr>
          <p:nvPr>
            <p:ph type="body" idx="1"/>
          </p:nvPr>
        </p:nvSpPr>
        <p:spPr>
          <a:xfrm>
            <a:off x="777875" y="4776788"/>
            <a:ext cx="6218238"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Rectangle 6">
            <a:extLst>
              <a:ext uri="{FF2B5EF4-FFF2-40B4-BE49-F238E27FC236}">
                <a16:creationId xmlns:a16="http://schemas.microsoft.com/office/drawing/2014/main" id="{40E8AD29-BDDA-4B7A-8C28-2062EB784027}"/>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1pPr>
            <a:lvl2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2pPr>
            <a:lvl3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3pPr>
            <a:lvl4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4pPr>
            <a:lvl5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9pPr>
          </a:lstStyle>
          <a:p>
            <a:fld id="{F309D656-D760-48CE-B2EB-D2BA777655D6}" type="slidenum">
              <a:rPr lang="en-US" altLang="en-US">
                <a:solidFill>
                  <a:srgbClr val="000000"/>
                </a:solidFill>
                <a:latin typeface="Times New Roman" panose="02020603050405020304" pitchFamily="18" charset="0"/>
              </a:rPr>
              <a:pPr/>
              <a:t>33</a:t>
            </a:fld>
            <a:endParaRPr lang="en-US" altLang="en-US">
              <a:solidFill>
                <a:srgbClr val="000000"/>
              </a:solidFill>
              <a:latin typeface="Times New Roman" panose="02020603050405020304" pitchFamily="18" charset="0"/>
            </a:endParaRPr>
          </a:p>
        </p:txBody>
      </p:sp>
      <p:sp>
        <p:nvSpPr>
          <p:cNvPr id="69635" name="Rectangle 1">
            <a:extLst>
              <a:ext uri="{FF2B5EF4-FFF2-40B4-BE49-F238E27FC236}">
                <a16:creationId xmlns:a16="http://schemas.microsoft.com/office/drawing/2014/main" id="{4297725D-05A0-4E96-B7CF-5229576A690A}"/>
              </a:ext>
            </a:extLst>
          </p:cNvPr>
          <p:cNvSpPr txBox="1">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9636" name="Rectangle 2">
            <a:extLst>
              <a:ext uri="{FF2B5EF4-FFF2-40B4-BE49-F238E27FC236}">
                <a16:creationId xmlns:a16="http://schemas.microsoft.com/office/drawing/2014/main" id="{6F74CB2D-BAFE-4274-B9E5-A23EB41345E3}"/>
              </a:ext>
            </a:extLst>
          </p:cNvPr>
          <p:cNvSpPr txBox="1">
            <a:spLocks noGrp="1" noChangeArrowheads="1"/>
          </p:cNvSpPr>
          <p:nvPr>
            <p:ph type="body" idx="1"/>
          </p:nvPr>
        </p:nvSpPr>
        <p:spPr>
          <a:xfrm>
            <a:off x="777875" y="4776788"/>
            <a:ext cx="6218238"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30" name="Rectangle 6">
            <a:extLst>
              <a:ext uri="{FF2B5EF4-FFF2-40B4-BE49-F238E27FC236}">
                <a16:creationId xmlns:a16="http://schemas.microsoft.com/office/drawing/2014/main" id="{238AC307-1D8D-4DF0-A408-39F59DCB3592}"/>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1pPr>
            <a:lvl2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2pPr>
            <a:lvl3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3pPr>
            <a:lvl4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4pPr>
            <a:lvl5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9pPr>
          </a:lstStyle>
          <a:p>
            <a:fld id="{8120E4E8-0ED0-4568-9A11-4ACDAE2E02E0}" type="slidenum">
              <a:rPr lang="en-US" altLang="en-US">
                <a:solidFill>
                  <a:srgbClr val="000000"/>
                </a:solidFill>
                <a:latin typeface="Times New Roman" panose="02020603050405020304" pitchFamily="18" charset="0"/>
              </a:rPr>
              <a:pPr/>
              <a:t>34</a:t>
            </a:fld>
            <a:endParaRPr lang="en-US" altLang="en-US">
              <a:solidFill>
                <a:srgbClr val="000000"/>
              </a:solidFill>
              <a:latin typeface="Times New Roman" panose="02020603050405020304" pitchFamily="18" charset="0"/>
            </a:endParaRPr>
          </a:p>
        </p:txBody>
      </p:sp>
      <p:sp>
        <p:nvSpPr>
          <p:cNvPr id="73731" name="Rectangle 1">
            <a:extLst>
              <a:ext uri="{FF2B5EF4-FFF2-40B4-BE49-F238E27FC236}">
                <a16:creationId xmlns:a16="http://schemas.microsoft.com/office/drawing/2014/main" id="{0BD70549-2667-4648-8442-3BD75E44C897}"/>
              </a:ext>
            </a:extLst>
          </p:cNvPr>
          <p:cNvSpPr txBox="1">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3732" name="Rectangle 2">
            <a:extLst>
              <a:ext uri="{FF2B5EF4-FFF2-40B4-BE49-F238E27FC236}">
                <a16:creationId xmlns:a16="http://schemas.microsoft.com/office/drawing/2014/main" id="{DBDB1748-807F-4B37-B073-B394546D0EEC}"/>
              </a:ext>
            </a:extLst>
          </p:cNvPr>
          <p:cNvSpPr txBox="1">
            <a:spLocks noGrp="1" noChangeArrowheads="1"/>
          </p:cNvSpPr>
          <p:nvPr>
            <p:ph type="body" idx="1"/>
          </p:nvPr>
        </p:nvSpPr>
        <p:spPr>
          <a:xfrm>
            <a:off x="777875" y="4776788"/>
            <a:ext cx="6218238"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8" name="Rectangle 6">
            <a:extLst>
              <a:ext uri="{FF2B5EF4-FFF2-40B4-BE49-F238E27FC236}">
                <a16:creationId xmlns:a16="http://schemas.microsoft.com/office/drawing/2014/main" id="{5E17F16E-553D-40D0-8C31-9757EA39E0B0}"/>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1pPr>
            <a:lvl2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2pPr>
            <a:lvl3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3pPr>
            <a:lvl4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4pPr>
            <a:lvl5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9pPr>
          </a:lstStyle>
          <a:p>
            <a:fld id="{BA21745F-B780-4B7F-80FC-47A22EFEF57F}" type="slidenum">
              <a:rPr lang="en-US" altLang="en-US">
                <a:solidFill>
                  <a:srgbClr val="000000"/>
                </a:solidFill>
                <a:latin typeface="Times New Roman" panose="02020603050405020304" pitchFamily="18" charset="0"/>
              </a:rPr>
              <a:pPr/>
              <a:t>35</a:t>
            </a:fld>
            <a:endParaRPr lang="en-US" altLang="en-US">
              <a:solidFill>
                <a:srgbClr val="000000"/>
              </a:solidFill>
              <a:latin typeface="Times New Roman" panose="02020603050405020304" pitchFamily="18" charset="0"/>
            </a:endParaRPr>
          </a:p>
        </p:txBody>
      </p:sp>
      <p:sp>
        <p:nvSpPr>
          <p:cNvPr id="75779" name="Rectangle 1">
            <a:extLst>
              <a:ext uri="{FF2B5EF4-FFF2-40B4-BE49-F238E27FC236}">
                <a16:creationId xmlns:a16="http://schemas.microsoft.com/office/drawing/2014/main" id="{8873877B-D6C6-4195-98A5-4529903C1DC9}"/>
              </a:ext>
            </a:extLst>
          </p:cNvPr>
          <p:cNvSpPr txBox="1">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5780" name="Rectangle 2">
            <a:extLst>
              <a:ext uri="{FF2B5EF4-FFF2-40B4-BE49-F238E27FC236}">
                <a16:creationId xmlns:a16="http://schemas.microsoft.com/office/drawing/2014/main" id="{E7988565-41F6-463B-A00C-2B448B2DF379}"/>
              </a:ext>
            </a:extLst>
          </p:cNvPr>
          <p:cNvSpPr txBox="1">
            <a:spLocks noGrp="1" noChangeArrowheads="1"/>
          </p:cNvSpPr>
          <p:nvPr>
            <p:ph type="body" idx="1"/>
          </p:nvPr>
        </p:nvSpPr>
        <p:spPr>
          <a:xfrm>
            <a:off x="777875" y="4776788"/>
            <a:ext cx="6218238"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8" name="Rectangle 6">
            <a:extLst>
              <a:ext uri="{FF2B5EF4-FFF2-40B4-BE49-F238E27FC236}">
                <a16:creationId xmlns:a16="http://schemas.microsoft.com/office/drawing/2014/main" id="{5E17F16E-553D-40D0-8C31-9757EA39E0B0}"/>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1pPr>
            <a:lvl2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2pPr>
            <a:lvl3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3pPr>
            <a:lvl4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4pPr>
            <a:lvl5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9pPr>
          </a:lstStyle>
          <a:p>
            <a:fld id="{BA21745F-B780-4B7F-80FC-47A22EFEF57F}" type="slidenum">
              <a:rPr lang="en-US" altLang="en-US">
                <a:solidFill>
                  <a:srgbClr val="000000"/>
                </a:solidFill>
                <a:latin typeface="Times New Roman" panose="02020603050405020304" pitchFamily="18" charset="0"/>
              </a:rPr>
              <a:pPr/>
              <a:t>36</a:t>
            </a:fld>
            <a:endParaRPr lang="en-US" altLang="en-US">
              <a:solidFill>
                <a:srgbClr val="000000"/>
              </a:solidFill>
              <a:latin typeface="Times New Roman" panose="02020603050405020304" pitchFamily="18" charset="0"/>
            </a:endParaRPr>
          </a:p>
        </p:txBody>
      </p:sp>
      <p:sp>
        <p:nvSpPr>
          <p:cNvPr id="75779" name="Rectangle 1">
            <a:extLst>
              <a:ext uri="{FF2B5EF4-FFF2-40B4-BE49-F238E27FC236}">
                <a16:creationId xmlns:a16="http://schemas.microsoft.com/office/drawing/2014/main" id="{8873877B-D6C6-4195-98A5-4529903C1DC9}"/>
              </a:ext>
            </a:extLst>
          </p:cNvPr>
          <p:cNvSpPr txBox="1">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5780" name="Rectangle 2">
            <a:extLst>
              <a:ext uri="{FF2B5EF4-FFF2-40B4-BE49-F238E27FC236}">
                <a16:creationId xmlns:a16="http://schemas.microsoft.com/office/drawing/2014/main" id="{E7988565-41F6-463B-A00C-2B448B2DF379}"/>
              </a:ext>
            </a:extLst>
          </p:cNvPr>
          <p:cNvSpPr txBox="1">
            <a:spLocks noGrp="1" noChangeArrowheads="1"/>
          </p:cNvSpPr>
          <p:nvPr>
            <p:ph type="body" idx="1"/>
          </p:nvPr>
        </p:nvSpPr>
        <p:spPr>
          <a:xfrm>
            <a:off x="777875" y="4776788"/>
            <a:ext cx="6218238"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2374238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70" name="Rectangle 6">
            <a:extLst>
              <a:ext uri="{FF2B5EF4-FFF2-40B4-BE49-F238E27FC236}">
                <a16:creationId xmlns:a16="http://schemas.microsoft.com/office/drawing/2014/main" id="{CE3F46D3-61B7-4289-BE4A-FD0FAC45A69C}"/>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1pPr>
            <a:lvl2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2pPr>
            <a:lvl3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3pPr>
            <a:lvl4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4pPr>
            <a:lvl5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9pPr>
          </a:lstStyle>
          <a:p>
            <a:fld id="{E1771982-9AB9-44DE-BA95-A4EB76B71E06}" type="slidenum">
              <a:rPr lang="en-US" altLang="en-US">
                <a:solidFill>
                  <a:srgbClr val="000000"/>
                </a:solidFill>
                <a:latin typeface="Times New Roman" panose="02020603050405020304" pitchFamily="18" charset="0"/>
              </a:rPr>
              <a:pPr/>
              <a:t>37</a:t>
            </a:fld>
            <a:endParaRPr lang="en-US" altLang="en-US">
              <a:solidFill>
                <a:srgbClr val="000000"/>
              </a:solidFill>
              <a:latin typeface="Times New Roman" panose="02020603050405020304" pitchFamily="18" charset="0"/>
            </a:endParaRPr>
          </a:p>
        </p:txBody>
      </p:sp>
      <p:sp>
        <p:nvSpPr>
          <p:cNvPr id="83971" name="Rectangle 1">
            <a:extLst>
              <a:ext uri="{FF2B5EF4-FFF2-40B4-BE49-F238E27FC236}">
                <a16:creationId xmlns:a16="http://schemas.microsoft.com/office/drawing/2014/main" id="{CD16AAB0-5A1A-4D44-8A8B-CEA2F2E1E7A7}"/>
              </a:ext>
            </a:extLst>
          </p:cNvPr>
          <p:cNvSpPr txBox="1">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3972" name="Rectangle 2">
            <a:extLst>
              <a:ext uri="{FF2B5EF4-FFF2-40B4-BE49-F238E27FC236}">
                <a16:creationId xmlns:a16="http://schemas.microsoft.com/office/drawing/2014/main" id="{3AECB116-6370-490F-B835-A6F96CAF381E}"/>
              </a:ext>
            </a:extLst>
          </p:cNvPr>
          <p:cNvSpPr txBox="1">
            <a:spLocks noGrp="1" noChangeArrowheads="1"/>
          </p:cNvSpPr>
          <p:nvPr>
            <p:ph type="body" idx="1"/>
          </p:nvPr>
        </p:nvSpPr>
        <p:spPr>
          <a:xfrm>
            <a:off x="777875" y="4776788"/>
            <a:ext cx="6218238"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18" name="Rectangle 6">
            <a:extLst>
              <a:ext uri="{FF2B5EF4-FFF2-40B4-BE49-F238E27FC236}">
                <a16:creationId xmlns:a16="http://schemas.microsoft.com/office/drawing/2014/main" id="{5FFAD064-7EBC-407C-8B01-14BF03D80F58}"/>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1pPr>
            <a:lvl2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2pPr>
            <a:lvl3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3pPr>
            <a:lvl4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4pPr>
            <a:lvl5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9pPr>
          </a:lstStyle>
          <a:p>
            <a:fld id="{CB484B80-33CE-459A-B885-FF786BDD2C2D}" type="slidenum">
              <a:rPr lang="en-US" altLang="en-US">
                <a:solidFill>
                  <a:srgbClr val="000000"/>
                </a:solidFill>
                <a:latin typeface="Times New Roman" panose="02020603050405020304" pitchFamily="18" charset="0"/>
              </a:rPr>
              <a:pPr/>
              <a:t>38</a:t>
            </a:fld>
            <a:endParaRPr lang="en-US" altLang="en-US">
              <a:solidFill>
                <a:srgbClr val="000000"/>
              </a:solidFill>
              <a:latin typeface="Times New Roman" panose="02020603050405020304" pitchFamily="18" charset="0"/>
            </a:endParaRPr>
          </a:p>
        </p:txBody>
      </p:sp>
      <p:sp>
        <p:nvSpPr>
          <p:cNvPr id="86019" name="Rectangle 1">
            <a:extLst>
              <a:ext uri="{FF2B5EF4-FFF2-40B4-BE49-F238E27FC236}">
                <a16:creationId xmlns:a16="http://schemas.microsoft.com/office/drawing/2014/main" id="{70CB3FDB-81BD-43CB-9F73-55B5CC0911EA}"/>
              </a:ext>
            </a:extLst>
          </p:cNvPr>
          <p:cNvSpPr txBox="1">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6020" name="Rectangle 2">
            <a:extLst>
              <a:ext uri="{FF2B5EF4-FFF2-40B4-BE49-F238E27FC236}">
                <a16:creationId xmlns:a16="http://schemas.microsoft.com/office/drawing/2014/main" id="{D3100720-E6CB-4F3E-889C-355B7893F3BF}"/>
              </a:ext>
            </a:extLst>
          </p:cNvPr>
          <p:cNvSpPr txBox="1">
            <a:spLocks noGrp="1" noChangeArrowheads="1"/>
          </p:cNvSpPr>
          <p:nvPr>
            <p:ph type="body" idx="1"/>
          </p:nvPr>
        </p:nvSpPr>
        <p:spPr>
          <a:xfrm>
            <a:off x="777875" y="4776788"/>
            <a:ext cx="6218238"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066" name="Rectangle 6">
            <a:extLst>
              <a:ext uri="{FF2B5EF4-FFF2-40B4-BE49-F238E27FC236}">
                <a16:creationId xmlns:a16="http://schemas.microsoft.com/office/drawing/2014/main" id="{07CF113E-4C3B-46FC-B079-475F4E5E2A3B}"/>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1pPr>
            <a:lvl2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2pPr>
            <a:lvl3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3pPr>
            <a:lvl4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4pPr>
            <a:lvl5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9pPr>
          </a:lstStyle>
          <a:p>
            <a:fld id="{8549BA9B-E6F0-4FAC-B911-23DC69F71566}" type="slidenum">
              <a:rPr lang="en-US" altLang="en-US">
                <a:solidFill>
                  <a:srgbClr val="000000"/>
                </a:solidFill>
                <a:latin typeface="Times New Roman" panose="02020603050405020304" pitchFamily="18" charset="0"/>
              </a:rPr>
              <a:pPr/>
              <a:t>39</a:t>
            </a:fld>
            <a:endParaRPr lang="en-US" altLang="en-US">
              <a:solidFill>
                <a:srgbClr val="000000"/>
              </a:solidFill>
              <a:latin typeface="Times New Roman" panose="02020603050405020304" pitchFamily="18" charset="0"/>
            </a:endParaRPr>
          </a:p>
        </p:txBody>
      </p:sp>
      <p:sp>
        <p:nvSpPr>
          <p:cNvPr id="88067" name="Rectangle 1">
            <a:extLst>
              <a:ext uri="{FF2B5EF4-FFF2-40B4-BE49-F238E27FC236}">
                <a16:creationId xmlns:a16="http://schemas.microsoft.com/office/drawing/2014/main" id="{387CBBC5-F034-4234-9986-AF97BF097F80}"/>
              </a:ext>
            </a:extLst>
          </p:cNvPr>
          <p:cNvSpPr txBox="1">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8068" name="Rectangle 2">
            <a:extLst>
              <a:ext uri="{FF2B5EF4-FFF2-40B4-BE49-F238E27FC236}">
                <a16:creationId xmlns:a16="http://schemas.microsoft.com/office/drawing/2014/main" id="{E94B3CE5-BEA0-45F3-A80D-944EA8869BE6}"/>
              </a:ext>
            </a:extLst>
          </p:cNvPr>
          <p:cNvSpPr txBox="1">
            <a:spLocks noGrp="1" noChangeArrowheads="1"/>
          </p:cNvSpPr>
          <p:nvPr>
            <p:ph type="body" idx="1"/>
          </p:nvPr>
        </p:nvSpPr>
        <p:spPr>
          <a:xfrm>
            <a:off x="777875" y="4776788"/>
            <a:ext cx="6218238"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BEEC7E-8B03-489B-899B-9D43934AECFA}" type="slidenum">
              <a:rPr lang="en-US" smtClean="0"/>
              <a:t>‹#›</a:t>
            </a:fld>
            <a:endParaRPr lang="en-US"/>
          </a:p>
        </p:txBody>
      </p:sp>
    </p:spTree>
    <p:extLst>
      <p:ext uri="{BB962C8B-B14F-4D97-AF65-F5344CB8AC3E}">
        <p14:creationId xmlns:p14="http://schemas.microsoft.com/office/powerpoint/2010/main" val="1865967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BEEC7E-8B03-489B-899B-9D43934AECFA}" type="slidenum">
              <a:rPr lang="en-US" smtClean="0"/>
              <a:t>‹#›</a:t>
            </a:fld>
            <a:endParaRPr lang="en-US"/>
          </a:p>
        </p:txBody>
      </p:sp>
    </p:spTree>
    <p:extLst>
      <p:ext uri="{BB962C8B-B14F-4D97-AF65-F5344CB8AC3E}">
        <p14:creationId xmlns:p14="http://schemas.microsoft.com/office/powerpoint/2010/main" val="1807281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BEEC7E-8B03-489B-899B-9D43934AECFA}" type="slidenum">
              <a:rPr lang="en-US" smtClean="0"/>
              <a:t>‹#›</a:t>
            </a:fld>
            <a:endParaRPr lang="en-US"/>
          </a:p>
        </p:txBody>
      </p:sp>
    </p:spTree>
    <p:extLst>
      <p:ext uri="{BB962C8B-B14F-4D97-AF65-F5344CB8AC3E}">
        <p14:creationId xmlns:p14="http://schemas.microsoft.com/office/powerpoint/2010/main" val="17800045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1031"/>
          <p:cNvSpPr>
            <a:spLocks noChangeArrowheads="1"/>
          </p:cNvSpPr>
          <p:nvPr/>
        </p:nvSpPr>
        <p:spPr bwMode="auto">
          <a:xfrm>
            <a:off x="8940800" y="838200"/>
            <a:ext cx="3251200" cy="6019800"/>
          </a:xfrm>
          <a:prstGeom prst="rect">
            <a:avLst/>
          </a:prstGeom>
          <a:noFill/>
          <a:ln w="9525">
            <a:noFill/>
            <a:miter lim="800000"/>
            <a:headEnd/>
            <a:tailEnd/>
          </a:ln>
          <a:effectLst/>
        </p:spPr>
        <p:txBody>
          <a:bodyPr/>
          <a:lstStyle/>
          <a:p>
            <a:pPr fontAlgn="base">
              <a:spcBef>
                <a:spcPct val="0"/>
              </a:spcBef>
              <a:spcAft>
                <a:spcPct val="0"/>
              </a:spcAft>
              <a:defRPr/>
            </a:pPr>
            <a:endParaRPr lang="en-US" sz="1400" b="1">
              <a:solidFill>
                <a:srgbClr val="000000"/>
              </a:solidFill>
              <a:latin typeface="AvantGarde" pitchFamily="34" charset="0"/>
              <a:cs typeface="Times New Roman" panose="02020603050405020304" pitchFamily="18" charset="0"/>
            </a:endParaRPr>
          </a:p>
        </p:txBody>
      </p:sp>
      <p:sp>
        <p:nvSpPr>
          <p:cNvPr id="33800" name="Rectangle 1032"/>
          <p:cNvSpPr>
            <a:spLocks noGrp="1" noChangeArrowheads="1"/>
          </p:cNvSpPr>
          <p:nvPr>
            <p:ph type="subTitle" sz="quarter" idx="1"/>
          </p:nvPr>
        </p:nvSpPr>
        <p:spPr>
          <a:xfrm>
            <a:off x="0" y="0"/>
            <a:ext cx="9347200" cy="5638800"/>
          </a:xfrm>
          <a:solidFill>
            <a:schemeClr val="accent1"/>
          </a:solidFill>
        </p:spPr>
        <p:txBody>
          <a:bodyPr tIns="182880" bIns="182880"/>
          <a:lstStyle>
            <a:lvl1pPr marL="0" indent="0">
              <a:buFontTx/>
              <a:buNone/>
              <a:defRPr sz="1200" b="1">
                <a:latin typeface="Courier New" pitchFamily="49" charset="0"/>
              </a:defRPr>
            </a:lvl1pPr>
          </a:lstStyle>
          <a:p>
            <a:r>
              <a:rPr lang="en-US"/>
              <a:t>Click to edit Master subtitle style</a:t>
            </a:r>
          </a:p>
        </p:txBody>
      </p:sp>
      <p:sp>
        <p:nvSpPr>
          <p:cNvPr id="33805" name="Rectangle 1037"/>
          <p:cNvSpPr>
            <a:spLocks noGrp="1" noChangeArrowheads="1"/>
          </p:cNvSpPr>
          <p:nvPr>
            <p:ph type="ctrTitle" sz="quarter"/>
          </p:nvPr>
        </p:nvSpPr>
        <p:spPr>
          <a:xfrm>
            <a:off x="9448800" y="838200"/>
            <a:ext cx="2743200" cy="4800600"/>
          </a:xfrm>
        </p:spPr>
        <p:txBody>
          <a:bodyPr anchor="t"/>
          <a:lstStyle>
            <a:lvl1pPr algn="l">
              <a:defRPr sz="1600">
                <a:solidFill>
                  <a:schemeClr val="tx1"/>
                </a:solidFill>
                <a:latin typeface="Times New Roman" pitchFamily="18" charset="0"/>
              </a:defRPr>
            </a:lvl1pPr>
          </a:lstStyle>
          <a:p>
            <a:r>
              <a:rPr lang="en-US"/>
              <a:t>Click to edit Master title style</a:t>
            </a:r>
          </a:p>
        </p:txBody>
      </p:sp>
      <p:sp>
        <p:nvSpPr>
          <p:cNvPr id="5" name="Rectangle 1034"/>
          <p:cNvSpPr>
            <a:spLocks noGrp="1" noChangeArrowheads="1"/>
          </p:cNvSpPr>
          <p:nvPr>
            <p:ph type="sldNum" sz="quarter" idx="10"/>
          </p:nvPr>
        </p:nvSpPr>
        <p:spPr>
          <a:xfrm>
            <a:off x="11582400" y="0"/>
            <a:ext cx="609600" cy="457200"/>
          </a:xfrm>
          <a:prstGeom prst="rect">
            <a:avLst/>
          </a:prstGeom>
        </p:spPr>
        <p:txBody>
          <a:bodyPr/>
          <a:lstStyle>
            <a:lvl1pPr>
              <a:defRPr/>
            </a:lvl1pPr>
          </a:lstStyle>
          <a:p>
            <a:fld id="{38FB1CBC-81FD-4367-BD5D-6B80F8F91E03}"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511302768"/>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20785"/>
            <a:ext cx="10363200" cy="1066800"/>
          </a:xfrm>
        </p:spPr>
        <p:txBody>
          <a:bodyPr/>
          <a:lstStyle>
            <a:lvl1pPr>
              <a:defRPr lang="en-US" sz="4000" b="1" dirty="0">
                <a:solidFill>
                  <a:srgbClr val="FF3300"/>
                </a:solidFill>
                <a:latin typeface="+mj-lt"/>
                <a:ea typeface="+mj-ea"/>
                <a:cs typeface="+mj-cs"/>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p:cNvSpPr>
            <a:spLocks noGrp="1" noChangeArrowheads="1"/>
          </p:cNvSpPr>
          <p:nvPr>
            <p:ph type="sldNum" sz="quarter" idx="10"/>
          </p:nvPr>
        </p:nvSpPr>
        <p:spPr>
          <a:xfrm>
            <a:off x="55420" y="6324600"/>
            <a:ext cx="2540000" cy="457200"/>
          </a:xfrm>
          <a:prstGeom prst="rect">
            <a:avLst/>
          </a:prstGeom>
          <a:ln/>
        </p:spPr>
        <p:txBody>
          <a:bodyPr/>
          <a:lstStyle>
            <a:lvl1pPr>
              <a:defRPr b="1"/>
            </a:lvl1pPr>
          </a:lstStyle>
          <a:p>
            <a:fld id="{D02B39B9-74E7-484A-884B-3B1F83C72A6F}"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35049319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7"/>
          <p:cNvSpPr>
            <a:spLocks noGrp="1" noChangeArrowheads="1"/>
          </p:cNvSpPr>
          <p:nvPr>
            <p:ph type="sldNum" sz="quarter" idx="10"/>
          </p:nvPr>
        </p:nvSpPr>
        <p:spPr>
          <a:xfrm>
            <a:off x="9254435" y="6248400"/>
            <a:ext cx="2540000" cy="457200"/>
          </a:xfrm>
          <a:prstGeom prst="rect">
            <a:avLst/>
          </a:prstGeom>
          <a:ln/>
        </p:spPr>
        <p:txBody>
          <a:bodyPr/>
          <a:lstStyle>
            <a:lvl1pPr>
              <a:defRPr/>
            </a:lvl1pPr>
          </a:lstStyle>
          <a:p>
            <a:fld id="{7ABC6418-5534-410A-980F-3241D1C1D08C}"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712959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400" y="1219200"/>
            <a:ext cx="50800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219200"/>
            <a:ext cx="50800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7"/>
          <p:cNvSpPr>
            <a:spLocks noGrp="1" noChangeArrowheads="1"/>
          </p:cNvSpPr>
          <p:nvPr>
            <p:ph type="sldNum" sz="quarter" idx="10"/>
          </p:nvPr>
        </p:nvSpPr>
        <p:spPr>
          <a:xfrm>
            <a:off x="9254435" y="6248400"/>
            <a:ext cx="2540000" cy="457200"/>
          </a:xfrm>
          <a:prstGeom prst="rect">
            <a:avLst/>
          </a:prstGeom>
          <a:ln/>
        </p:spPr>
        <p:txBody>
          <a:bodyPr/>
          <a:lstStyle>
            <a:lvl1pPr>
              <a:defRPr/>
            </a:lvl1pPr>
          </a:lstStyle>
          <a:p>
            <a:fld id="{05AC37BB-B76A-4C87-88EC-15530FA95D7B}"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0343665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7"/>
          <p:cNvSpPr>
            <a:spLocks noGrp="1" noChangeArrowheads="1"/>
          </p:cNvSpPr>
          <p:nvPr>
            <p:ph type="sldNum" sz="quarter" idx="10"/>
          </p:nvPr>
        </p:nvSpPr>
        <p:spPr>
          <a:xfrm>
            <a:off x="9254435" y="6248400"/>
            <a:ext cx="2540000" cy="457200"/>
          </a:xfrm>
          <a:prstGeom prst="rect">
            <a:avLst/>
          </a:prstGeom>
          <a:ln/>
        </p:spPr>
        <p:txBody>
          <a:bodyPr/>
          <a:lstStyle>
            <a:lvl1pPr>
              <a:defRPr/>
            </a:lvl1pPr>
          </a:lstStyle>
          <a:p>
            <a:fld id="{13CD8688-DE00-4C90-BC45-CEE524182488}"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9852197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7"/>
          <p:cNvSpPr>
            <a:spLocks noGrp="1" noChangeArrowheads="1"/>
          </p:cNvSpPr>
          <p:nvPr>
            <p:ph type="sldNum" sz="quarter" idx="10"/>
          </p:nvPr>
        </p:nvSpPr>
        <p:spPr>
          <a:xfrm>
            <a:off x="9254435" y="6248400"/>
            <a:ext cx="2540000" cy="457200"/>
          </a:xfrm>
          <a:prstGeom prst="rect">
            <a:avLst/>
          </a:prstGeom>
          <a:ln/>
        </p:spPr>
        <p:txBody>
          <a:bodyPr/>
          <a:lstStyle>
            <a:lvl1pPr>
              <a:defRPr/>
            </a:lvl1pPr>
          </a:lstStyle>
          <a:p>
            <a:fld id="{A2118716-9F11-43CE-933E-4A096C12A174}"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3907756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sldNum" sz="quarter" idx="10"/>
          </p:nvPr>
        </p:nvSpPr>
        <p:spPr>
          <a:xfrm>
            <a:off x="110435" y="6303818"/>
            <a:ext cx="2540000" cy="457200"/>
          </a:xfrm>
          <a:prstGeom prst="rect">
            <a:avLst/>
          </a:prstGeom>
          <a:ln/>
        </p:spPr>
        <p:txBody>
          <a:bodyPr/>
          <a:lstStyle>
            <a:lvl1pPr>
              <a:defRPr b="1"/>
            </a:lvl1pPr>
          </a:lstStyle>
          <a:p>
            <a:fld id="{1F7CC422-5FCE-454D-9E2A-92ECD81993A8}"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8012994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p:cNvSpPr>
            <a:spLocks noGrp="1" noChangeArrowheads="1"/>
          </p:cNvSpPr>
          <p:nvPr>
            <p:ph type="sldNum" sz="quarter" idx="10"/>
          </p:nvPr>
        </p:nvSpPr>
        <p:spPr>
          <a:xfrm>
            <a:off x="9254435" y="6248400"/>
            <a:ext cx="2540000" cy="457200"/>
          </a:xfrm>
          <a:prstGeom prst="rect">
            <a:avLst/>
          </a:prstGeom>
          <a:ln/>
        </p:spPr>
        <p:txBody>
          <a:bodyPr/>
          <a:lstStyle>
            <a:lvl1pPr>
              <a:defRPr/>
            </a:lvl1pPr>
          </a:lstStyle>
          <a:p>
            <a:fld id="{DB0FE4B4-5CE3-49DD-8FAA-14CCE0938610}"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655051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BEEC7E-8B03-489B-899B-9D43934AECFA}" type="slidenum">
              <a:rPr lang="en-US" smtClean="0"/>
              <a:t>‹#›</a:t>
            </a:fld>
            <a:endParaRPr lang="en-US"/>
          </a:p>
        </p:txBody>
      </p:sp>
    </p:spTree>
    <p:extLst>
      <p:ext uri="{BB962C8B-B14F-4D97-AF65-F5344CB8AC3E}">
        <p14:creationId xmlns:p14="http://schemas.microsoft.com/office/powerpoint/2010/main" val="26502870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p:cNvSpPr>
            <a:spLocks noGrp="1" noChangeArrowheads="1"/>
          </p:cNvSpPr>
          <p:nvPr>
            <p:ph type="sldNum" sz="quarter" idx="10"/>
          </p:nvPr>
        </p:nvSpPr>
        <p:spPr>
          <a:xfrm>
            <a:off x="9254435" y="6248400"/>
            <a:ext cx="2540000" cy="457200"/>
          </a:xfrm>
          <a:prstGeom prst="rect">
            <a:avLst/>
          </a:prstGeom>
          <a:ln/>
        </p:spPr>
        <p:txBody>
          <a:bodyPr/>
          <a:lstStyle>
            <a:lvl1pPr>
              <a:defRPr/>
            </a:lvl1pPr>
          </a:lstStyle>
          <a:p>
            <a:fld id="{99804E28-A60D-4011-ADCA-28AFED3642A8}"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0663816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p:cNvSpPr>
            <a:spLocks noGrp="1" noChangeArrowheads="1"/>
          </p:cNvSpPr>
          <p:nvPr>
            <p:ph type="sldNum" sz="quarter" idx="10"/>
          </p:nvPr>
        </p:nvSpPr>
        <p:spPr>
          <a:xfrm>
            <a:off x="9254435" y="6248400"/>
            <a:ext cx="2540000" cy="457200"/>
          </a:xfrm>
          <a:prstGeom prst="rect">
            <a:avLst/>
          </a:prstGeom>
          <a:ln/>
        </p:spPr>
        <p:txBody>
          <a:bodyPr/>
          <a:lstStyle>
            <a:lvl1pPr>
              <a:defRPr/>
            </a:lvl1pPr>
          </a:lstStyle>
          <a:p>
            <a:fld id="{28867381-5609-4EBA-8F3D-4A213C7E1779}"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073267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76200"/>
            <a:ext cx="2590800" cy="6400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76200"/>
            <a:ext cx="7569200" cy="6400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p:cNvSpPr>
            <a:spLocks noGrp="1" noChangeArrowheads="1"/>
          </p:cNvSpPr>
          <p:nvPr>
            <p:ph type="sldNum" sz="quarter" idx="10"/>
          </p:nvPr>
        </p:nvSpPr>
        <p:spPr>
          <a:xfrm>
            <a:off x="9254435" y="6248400"/>
            <a:ext cx="2540000" cy="457200"/>
          </a:xfrm>
          <a:prstGeom prst="rect">
            <a:avLst/>
          </a:prstGeom>
          <a:ln/>
        </p:spPr>
        <p:txBody>
          <a:bodyPr/>
          <a:lstStyle>
            <a:lvl1pPr>
              <a:defRPr/>
            </a:lvl1pPr>
          </a:lstStyle>
          <a:p>
            <a:fld id="{5B047E20-8223-40F4-8E3E-8E627AE50221}"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40013206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608641" y="273629"/>
            <a:ext cx="11001600" cy="1143480"/>
          </a:xfrm>
        </p:spPr>
        <p:txBody>
          <a:bodyPr/>
          <a:lstStyle/>
          <a:p>
            <a:r>
              <a:rPr lang="en-US"/>
              <a:t>Click to edit Master title style</a:t>
            </a:r>
          </a:p>
        </p:txBody>
      </p:sp>
      <p:sp>
        <p:nvSpPr>
          <p:cNvPr id="3" name="Content Placeholder 2"/>
          <p:cNvSpPr>
            <a:spLocks noGrp="1"/>
          </p:cNvSpPr>
          <p:nvPr>
            <p:ph sz="half" idx="1"/>
          </p:nvPr>
        </p:nvSpPr>
        <p:spPr>
          <a:xfrm>
            <a:off x="1196161" y="1656174"/>
            <a:ext cx="10210560" cy="2193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96161" y="3987779"/>
            <a:ext cx="10210560" cy="2193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7">
            <a:extLst>
              <a:ext uri="{FF2B5EF4-FFF2-40B4-BE49-F238E27FC236}">
                <a16:creationId xmlns:a16="http://schemas.microsoft.com/office/drawing/2014/main" id="{AA386F4A-8059-432D-8091-59EF8A186118}"/>
              </a:ext>
            </a:extLst>
          </p:cNvPr>
          <p:cNvSpPr>
            <a:spLocks noGrp="1" noChangeArrowheads="1"/>
          </p:cNvSpPr>
          <p:nvPr>
            <p:ph type="sldNum" sz="quarter" idx="10"/>
          </p:nvPr>
        </p:nvSpPr>
        <p:spPr>
          <a:xfrm>
            <a:off x="110435" y="6303818"/>
            <a:ext cx="2540000" cy="457200"/>
          </a:xfrm>
          <a:prstGeom prst="rect">
            <a:avLst/>
          </a:prstGeom>
          <a:ln/>
        </p:spPr>
        <p:txBody>
          <a:bodyPr/>
          <a:lstStyle>
            <a:lvl1pPr>
              <a:defRPr b="0"/>
            </a:lvl1pPr>
          </a:lstStyle>
          <a:p>
            <a:fld id="{1F7CC422-5FCE-454D-9E2A-92ECD81993A8}"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781608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BEEC7E-8B03-489B-899B-9D43934AECFA}" type="slidenum">
              <a:rPr lang="en-US" smtClean="0"/>
              <a:t>‹#›</a:t>
            </a:fld>
            <a:endParaRPr lang="en-US"/>
          </a:p>
        </p:txBody>
      </p:sp>
    </p:spTree>
    <p:extLst>
      <p:ext uri="{BB962C8B-B14F-4D97-AF65-F5344CB8AC3E}">
        <p14:creationId xmlns:p14="http://schemas.microsoft.com/office/powerpoint/2010/main" val="4003812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BEEC7E-8B03-489B-899B-9D43934AECFA}" type="slidenum">
              <a:rPr lang="en-US" smtClean="0"/>
              <a:t>‹#›</a:t>
            </a:fld>
            <a:endParaRPr lang="en-US"/>
          </a:p>
        </p:txBody>
      </p:sp>
    </p:spTree>
    <p:extLst>
      <p:ext uri="{BB962C8B-B14F-4D97-AF65-F5344CB8AC3E}">
        <p14:creationId xmlns:p14="http://schemas.microsoft.com/office/powerpoint/2010/main" val="2664251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BEEC7E-8B03-489B-899B-9D43934AECFA}" type="slidenum">
              <a:rPr lang="en-US" smtClean="0"/>
              <a:t>‹#›</a:t>
            </a:fld>
            <a:endParaRPr lang="en-US"/>
          </a:p>
        </p:txBody>
      </p:sp>
    </p:spTree>
    <p:extLst>
      <p:ext uri="{BB962C8B-B14F-4D97-AF65-F5344CB8AC3E}">
        <p14:creationId xmlns:p14="http://schemas.microsoft.com/office/powerpoint/2010/main" val="2224751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BEEC7E-8B03-489B-899B-9D43934AECFA}" type="slidenum">
              <a:rPr lang="en-US" smtClean="0"/>
              <a:t>‹#›</a:t>
            </a:fld>
            <a:endParaRPr lang="en-US"/>
          </a:p>
        </p:txBody>
      </p:sp>
    </p:spTree>
    <p:extLst>
      <p:ext uri="{BB962C8B-B14F-4D97-AF65-F5344CB8AC3E}">
        <p14:creationId xmlns:p14="http://schemas.microsoft.com/office/powerpoint/2010/main" val="2966405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BEEC7E-8B03-489B-899B-9D43934AECFA}" type="slidenum">
              <a:rPr lang="en-US" smtClean="0"/>
              <a:t>‹#›</a:t>
            </a:fld>
            <a:endParaRPr lang="en-US"/>
          </a:p>
        </p:txBody>
      </p:sp>
    </p:spTree>
    <p:extLst>
      <p:ext uri="{BB962C8B-B14F-4D97-AF65-F5344CB8AC3E}">
        <p14:creationId xmlns:p14="http://schemas.microsoft.com/office/powerpoint/2010/main" val="2280493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BEEC7E-8B03-489B-899B-9D43934AECFA}" type="slidenum">
              <a:rPr lang="en-US" smtClean="0"/>
              <a:t>‹#›</a:t>
            </a:fld>
            <a:endParaRPr lang="en-US"/>
          </a:p>
        </p:txBody>
      </p:sp>
    </p:spTree>
    <p:extLst>
      <p:ext uri="{BB962C8B-B14F-4D97-AF65-F5344CB8AC3E}">
        <p14:creationId xmlns:p14="http://schemas.microsoft.com/office/powerpoint/2010/main" val="2193449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BEEC7E-8B03-489B-899B-9D43934AECFA}" type="slidenum">
              <a:rPr lang="en-US" smtClean="0"/>
              <a:t>‹#›</a:t>
            </a:fld>
            <a:endParaRPr lang="en-US"/>
          </a:p>
        </p:txBody>
      </p:sp>
    </p:spTree>
    <p:extLst>
      <p:ext uri="{BB962C8B-B14F-4D97-AF65-F5344CB8AC3E}">
        <p14:creationId xmlns:p14="http://schemas.microsoft.com/office/powerpoint/2010/main" val="4224966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2.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BEEC7E-8B03-489B-899B-9D43934AECFA}" type="slidenum">
              <a:rPr lang="en-US" smtClean="0"/>
              <a:t>‹#›</a:t>
            </a:fld>
            <a:endParaRPr lang="en-US"/>
          </a:p>
        </p:txBody>
      </p:sp>
      <p:grpSp>
        <p:nvGrpSpPr>
          <p:cNvPr id="11" name="Group 10"/>
          <p:cNvGrpSpPr/>
          <p:nvPr userDrawn="1"/>
        </p:nvGrpSpPr>
        <p:grpSpPr>
          <a:xfrm>
            <a:off x="0" y="0"/>
            <a:ext cx="756791" cy="6857999"/>
            <a:chOff x="0" y="0"/>
            <a:chExt cx="756791" cy="6857999"/>
          </a:xfrm>
        </p:grpSpPr>
        <p:pic>
          <p:nvPicPr>
            <p:cNvPr id="8" name="Picture 7" descr="ICT-Fundamentals.png"/>
            <p:cNvPicPr>
              <a:picLocks noChangeAspect="1"/>
            </p:cNvPicPr>
            <p:nvPr userDrawn="1"/>
          </p:nvPicPr>
          <p:blipFill>
            <a:blip r:embed="rId13" cstate="print"/>
            <a:stretch>
              <a:fillRect/>
            </a:stretch>
          </p:blipFill>
          <p:spPr>
            <a:xfrm>
              <a:off x="0" y="0"/>
              <a:ext cx="756791" cy="6857999"/>
            </a:xfrm>
            <a:prstGeom prst="rect">
              <a:avLst/>
            </a:prstGeom>
          </p:spPr>
        </p:pic>
        <p:pic>
          <p:nvPicPr>
            <p:cNvPr id="9" name="Picture 8" descr="nust.png"/>
            <p:cNvPicPr>
              <a:picLocks noChangeAspect="1"/>
            </p:cNvPicPr>
            <p:nvPr userDrawn="1"/>
          </p:nvPicPr>
          <p:blipFill>
            <a:blip r:embed="rId14" cstate="print"/>
            <a:stretch>
              <a:fillRect/>
            </a:stretch>
          </p:blipFill>
          <p:spPr>
            <a:xfrm>
              <a:off x="35495" y="30480"/>
              <a:ext cx="685800" cy="685800"/>
            </a:xfrm>
            <a:prstGeom prst="rect">
              <a:avLst/>
            </a:prstGeom>
          </p:spPr>
        </p:pic>
      </p:grpSp>
      <p:sp>
        <p:nvSpPr>
          <p:cNvPr id="10" name="TextBox 9"/>
          <p:cNvSpPr txBox="1"/>
          <p:nvPr userDrawn="1"/>
        </p:nvSpPr>
        <p:spPr>
          <a:xfrm>
            <a:off x="72061" y="645950"/>
            <a:ext cx="612668" cy="323165"/>
          </a:xfrm>
          <a:prstGeom prst="rect">
            <a:avLst/>
          </a:prstGeom>
          <a:noFill/>
        </p:spPr>
        <p:txBody>
          <a:bodyPr wrap="none" rtlCol="0">
            <a:spAutoFit/>
          </a:bodyPr>
          <a:lstStyle/>
          <a:p>
            <a:pPr algn="ctr"/>
            <a:r>
              <a:rPr lang="en-US" sz="1500" b="1" dirty="0">
                <a:solidFill>
                  <a:srgbClr val="00497A"/>
                </a:solidFill>
                <a:latin typeface="Times New Roman" pitchFamily="18" charset="0"/>
                <a:cs typeface="Times New Roman" pitchFamily="18" charset="0"/>
              </a:rPr>
              <a:t>MCS</a:t>
            </a:r>
          </a:p>
        </p:txBody>
      </p:sp>
    </p:spTree>
    <p:extLst>
      <p:ext uri="{BB962C8B-B14F-4D97-AF65-F5344CB8AC3E}">
        <p14:creationId xmlns:p14="http://schemas.microsoft.com/office/powerpoint/2010/main" val="24335891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rgbClr val="FF000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76200"/>
            <a:ext cx="10363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Title</a:t>
            </a:r>
          </a:p>
        </p:txBody>
      </p:sp>
      <p:sp>
        <p:nvSpPr>
          <p:cNvPr id="1027" name="Rectangle 3"/>
          <p:cNvSpPr>
            <a:spLocks noGrp="1" noChangeArrowheads="1"/>
          </p:cNvSpPr>
          <p:nvPr>
            <p:ph type="body" idx="1"/>
          </p:nvPr>
        </p:nvSpPr>
        <p:spPr bwMode="auto">
          <a:xfrm>
            <a:off x="914400" y="1219200"/>
            <a:ext cx="103632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grpSp>
        <p:nvGrpSpPr>
          <p:cNvPr id="5" name="Group 4"/>
          <p:cNvGrpSpPr/>
          <p:nvPr userDrawn="1"/>
        </p:nvGrpSpPr>
        <p:grpSpPr>
          <a:xfrm>
            <a:off x="0" y="0"/>
            <a:ext cx="756791" cy="6857999"/>
            <a:chOff x="0" y="0"/>
            <a:chExt cx="756791" cy="6857999"/>
          </a:xfrm>
        </p:grpSpPr>
        <p:pic>
          <p:nvPicPr>
            <p:cNvPr id="6" name="Picture 5" descr="ICT-Fundamentals.png"/>
            <p:cNvPicPr>
              <a:picLocks noChangeAspect="1"/>
            </p:cNvPicPr>
            <p:nvPr userDrawn="1"/>
          </p:nvPicPr>
          <p:blipFill>
            <a:blip r:embed="rId14" cstate="print"/>
            <a:stretch>
              <a:fillRect/>
            </a:stretch>
          </p:blipFill>
          <p:spPr>
            <a:xfrm>
              <a:off x="0" y="0"/>
              <a:ext cx="756791" cy="6857999"/>
            </a:xfrm>
            <a:prstGeom prst="rect">
              <a:avLst/>
            </a:prstGeom>
          </p:spPr>
        </p:pic>
        <p:pic>
          <p:nvPicPr>
            <p:cNvPr id="7" name="Picture 6" descr="nust.png"/>
            <p:cNvPicPr>
              <a:picLocks noChangeAspect="1"/>
            </p:cNvPicPr>
            <p:nvPr userDrawn="1"/>
          </p:nvPicPr>
          <p:blipFill>
            <a:blip r:embed="rId15" cstate="print"/>
            <a:stretch>
              <a:fillRect/>
            </a:stretch>
          </p:blipFill>
          <p:spPr>
            <a:xfrm>
              <a:off x="35495" y="30480"/>
              <a:ext cx="685800" cy="685800"/>
            </a:xfrm>
            <a:prstGeom prst="rect">
              <a:avLst/>
            </a:prstGeom>
          </p:spPr>
        </p:pic>
      </p:grpSp>
    </p:spTree>
    <p:extLst>
      <p:ext uri="{BB962C8B-B14F-4D97-AF65-F5344CB8AC3E}">
        <p14:creationId xmlns:p14="http://schemas.microsoft.com/office/powerpoint/2010/main" val="12972375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ctr" rtl="0" eaLnBrk="0" fontAlgn="base" hangingPunct="0">
        <a:spcBef>
          <a:spcPct val="0"/>
        </a:spcBef>
        <a:spcAft>
          <a:spcPct val="0"/>
        </a:spcAft>
        <a:defRPr sz="2800" b="1">
          <a:solidFill>
            <a:srgbClr val="FF3300"/>
          </a:solidFill>
          <a:latin typeface="+mj-lt"/>
          <a:ea typeface="+mj-ea"/>
          <a:cs typeface="+mj-cs"/>
        </a:defRPr>
      </a:lvl1pPr>
      <a:lvl2pPr algn="ctr" rtl="0" eaLnBrk="0" fontAlgn="base" hangingPunct="0">
        <a:spcBef>
          <a:spcPct val="0"/>
        </a:spcBef>
        <a:spcAft>
          <a:spcPct val="0"/>
        </a:spcAft>
        <a:defRPr sz="2800" b="1">
          <a:solidFill>
            <a:srgbClr val="FF3300"/>
          </a:solidFill>
          <a:latin typeface="AvantGarde" pitchFamily="34" charset="0"/>
        </a:defRPr>
      </a:lvl2pPr>
      <a:lvl3pPr algn="ctr" rtl="0" eaLnBrk="0" fontAlgn="base" hangingPunct="0">
        <a:spcBef>
          <a:spcPct val="0"/>
        </a:spcBef>
        <a:spcAft>
          <a:spcPct val="0"/>
        </a:spcAft>
        <a:defRPr sz="2800" b="1">
          <a:solidFill>
            <a:srgbClr val="FF3300"/>
          </a:solidFill>
          <a:latin typeface="AvantGarde" pitchFamily="34" charset="0"/>
        </a:defRPr>
      </a:lvl3pPr>
      <a:lvl4pPr algn="ctr" rtl="0" eaLnBrk="0" fontAlgn="base" hangingPunct="0">
        <a:spcBef>
          <a:spcPct val="0"/>
        </a:spcBef>
        <a:spcAft>
          <a:spcPct val="0"/>
        </a:spcAft>
        <a:defRPr sz="2800" b="1">
          <a:solidFill>
            <a:srgbClr val="FF3300"/>
          </a:solidFill>
          <a:latin typeface="AvantGarde" pitchFamily="34" charset="0"/>
        </a:defRPr>
      </a:lvl4pPr>
      <a:lvl5pPr algn="ctr" rtl="0" eaLnBrk="0" fontAlgn="base" hangingPunct="0">
        <a:spcBef>
          <a:spcPct val="0"/>
        </a:spcBef>
        <a:spcAft>
          <a:spcPct val="0"/>
        </a:spcAft>
        <a:defRPr sz="2800" b="1">
          <a:solidFill>
            <a:srgbClr val="FF3300"/>
          </a:solidFill>
          <a:latin typeface="AvantGarde" pitchFamily="34" charset="0"/>
        </a:defRPr>
      </a:lvl5pPr>
      <a:lvl6pPr marL="457200" algn="ctr" rtl="0" fontAlgn="base">
        <a:spcBef>
          <a:spcPct val="0"/>
        </a:spcBef>
        <a:spcAft>
          <a:spcPct val="0"/>
        </a:spcAft>
        <a:defRPr sz="2800" b="1">
          <a:solidFill>
            <a:srgbClr val="FF3300"/>
          </a:solidFill>
          <a:latin typeface="AvantGarde" pitchFamily="34" charset="0"/>
        </a:defRPr>
      </a:lvl6pPr>
      <a:lvl7pPr marL="914400" algn="ctr" rtl="0" fontAlgn="base">
        <a:spcBef>
          <a:spcPct val="0"/>
        </a:spcBef>
        <a:spcAft>
          <a:spcPct val="0"/>
        </a:spcAft>
        <a:defRPr sz="2800" b="1">
          <a:solidFill>
            <a:srgbClr val="FF3300"/>
          </a:solidFill>
          <a:latin typeface="AvantGarde" pitchFamily="34" charset="0"/>
        </a:defRPr>
      </a:lvl7pPr>
      <a:lvl8pPr marL="1371600" algn="ctr" rtl="0" fontAlgn="base">
        <a:spcBef>
          <a:spcPct val="0"/>
        </a:spcBef>
        <a:spcAft>
          <a:spcPct val="0"/>
        </a:spcAft>
        <a:defRPr sz="2800" b="1">
          <a:solidFill>
            <a:srgbClr val="FF3300"/>
          </a:solidFill>
          <a:latin typeface="AvantGarde" pitchFamily="34" charset="0"/>
        </a:defRPr>
      </a:lvl8pPr>
      <a:lvl9pPr marL="1828800" algn="ctr" rtl="0" fontAlgn="base">
        <a:spcBef>
          <a:spcPct val="0"/>
        </a:spcBef>
        <a:spcAft>
          <a:spcPct val="0"/>
        </a:spcAft>
        <a:defRPr sz="2800" b="1">
          <a:solidFill>
            <a:srgbClr val="FF3300"/>
          </a:solidFill>
          <a:latin typeface="AvantGarde" pitchFamily="34"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2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imranjavaid@mcs.edu.p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4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3.xml"/></Relationships>
</file>

<file path=ppt/slides/_rels/slide4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hyperlink" Target="https://www.cs.usfca.edu/~galles/visualization/StackArray.html" TargetMode="External"/><Relationship Id="rId2" Type="http://schemas.openxmlformats.org/officeDocument/2006/relationships/image" Target="../media/image7.png"/><Relationship Id="rId1" Type="http://schemas.openxmlformats.org/officeDocument/2006/relationships/slideLayout" Target="../slideLayouts/slideLayout15.xml"/><Relationship Id="rId4" Type="http://schemas.openxmlformats.org/officeDocument/2006/relationships/hyperlink" Target="https://www.cs.usfca.edu/~galles/visualization/StackLL.html"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b="1" dirty="0">
                <a:solidFill>
                  <a:srgbClr val="00497A"/>
                </a:solidFill>
                <a:latin typeface="Arial" pitchFamily="34" charset="0"/>
                <a:cs typeface="Arial" pitchFamily="34" charset="0"/>
              </a:rPr>
              <a:t>CS-250-Data Structures &amp; Algorithms</a:t>
            </a:r>
            <a:endParaRPr lang="en-US" sz="8800" dirty="0"/>
          </a:p>
        </p:txBody>
      </p:sp>
      <p:sp>
        <p:nvSpPr>
          <p:cNvPr id="3" name="Subtitle 2"/>
          <p:cNvSpPr>
            <a:spLocks noGrp="1"/>
          </p:cNvSpPr>
          <p:nvPr>
            <p:ph type="subTitle" idx="1"/>
          </p:nvPr>
        </p:nvSpPr>
        <p:spPr/>
        <p:txBody>
          <a:bodyPr/>
          <a:lstStyle/>
          <a:p>
            <a:r>
              <a:rPr lang="en-US" altLang="en-US" b="1" u="sng" dirty="0">
                <a:latin typeface="Calibri" panose="020F0502020204030204" pitchFamily="34" charset="0"/>
              </a:rPr>
              <a:t>Lecture 4</a:t>
            </a:r>
          </a:p>
          <a:p>
            <a:pPr>
              <a:lnSpc>
                <a:spcPct val="120000"/>
              </a:lnSpc>
            </a:pPr>
            <a:r>
              <a:rPr lang="en-US" b="1" dirty="0"/>
              <a:t>Stack</a:t>
            </a:r>
          </a:p>
          <a:p>
            <a:r>
              <a:rPr lang="en-US" dirty="0">
                <a:latin typeface="Calibri" panose="020F0502020204030204" pitchFamily="34" charset="0"/>
              </a:rPr>
              <a:t>(Dec 2020)</a:t>
            </a:r>
            <a:endParaRPr lang="en-US" dirty="0"/>
          </a:p>
        </p:txBody>
      </p:sp>
      <p:sp>
        <p:nvSpPr>
          <p:cNvPr id="6" name="Rectangle 3"/>
          <p:cNvSpPr txBox="1">
            <a:spLocks noChangeArrowheads="1"/>
          </p:cNvSpPr>
          <p:nvPr/>
        </p:nvSpPr>
        <p:spPr>
          <a:xfrm>
            <a:off x="2680447" y="5078505"/>
            <a:ext cx="6629400" cy="1107141"/>
          </a:xfrm>
          <a:prstGeom prst="rect">
            <a:avLst/>
          </a:prstGeom>
          <a:solidFill>
            <a:schemeClr val="bg1"/>
          </a:solidFill>
        </p:spPr>
        <p:txBody>
          <a:bodyPr vert="horz" lIns="91440" tIns="45720" rIns="91440" bIns="45720" rtlCol="0">
            <a:normAutofit fontScale="8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80000"/>
              </a:lnSpc>
              <a:defRPr/>
            </a:pPr>
            <a:r>
              <a:rPr lang="en-US" sz="2200" b="1" dirty="0">
                <a:latin typeface="Calibri" pitchFamily="34" charset="0"/>
                <a:cs typeface="Calibri" pitchFamily="34" charset="0"/>
              </a:rPr>
              <a:t>Instructor: Lt Col Muhammad Imran </a:t>
            </a:r>
            <a:r>
              <a:rPr lang="en-US" sz="2200" b="1" dirty="0" err="1">
                <a:latin typeface="Calibri" pitchFamily="34" charset="0"/>
                <a:cs typeface="Calibri" pitchFamily="34" charset="0"/>
              </a:rPr>
              <a:t>Javaid</a:t>
            </a:r>
            <a:endParaRPr lang="en-US" sz="2200" b="1" dirty="0">
              <a:latin typeface="Calibri" pitchFamily="34" charset="0"/>
              <a:cs typeface="Calibri" pitchFamily="34" charset="0"/>
            </a:endParaRPr>
          </a:p>
          <a:p>
            <a:pPr>
              <a:lnSpc>
                <a:spcPct val="80000"/>
              </a:lnSpc>
              <a:defRPr/>
            </a:pPr>
            <a:r>
              <a:rPr lang="en-US" sz="2200" b="1" dirty="0">
                <a:latin typeface="Calibri" pitchFamily="34" charset="0"/>
                <a:cs typeface="Calibri" pitchFamily="34" charset="0"/>
              </a:rPr>
              <a:t>Email: </a:t>
            </a:r>
            <a:r>
              <a:rPr lang="en-US" sz="2200" dirty="0">
                <a:latin typeface="Calibri" pitchFamily="34" charset="0"/>
                <a:cs typeface="Calibri" pitchFamily="34" charset="0"/>
                <a:hlinkClick r:id="rId2"/>
              </a:rPr>
              <a:t>imranjavaid@mcs.edu.pk</a:t>
            </a:r>
            <a:endParaRPr lang="en-US" sz="2200" dirty="0">
              <a:latin typeface="Calibri" pitchFamily="34" charset="0"/>
              <a:cs typeface="Calibri" pitchFamily="34" charset="0"/>
            </a:endParaRPr>
          </a:p>
          <a:p>
            <a:pPr>
              <a:lnSpc>
                <a:spcPct val="80000"/>
              </a:lnSpc>
              <a:defRPr/>
            </a:pPr>
            <a:endParaRPr lang="en-US" sz="2200" dirty="0">
              <a:latin typeface="Calibri" pitchFamily="34" charset="0"/>
              <a:cs typeface="Calibri" pitchFamily="34" charset="0"/>
            </a:endParaRPr>
          </a:p>
          <a:p>
            <a:pPr marL="0" lvl="2">
              <a:lnSpc>
                <a:spcPct val="80000"/>
              </a:lnSpc>
              <a:defRPr/>
            </a:pPr>
            <a:r>
              <a:rPr lang="en-US" dirty="0">
                <a:latin typeface="Calibri" pitchFamily="34" charset="0"/>
                <a:cs typeface="Calibri" pitchFamily="34" charset="0"/>
              </a:rPr>
              <a:t>Military College of Signals , NUST</a:t>
            </a:r>
          </a:p>
          <a:p>
            <a:pPr>
              <a:lnSpc>
                <a:spcPct val="80000"/>
              </a:lnSpc>
              <a:defRPr/>
            </a:pPr>
            <a:endParaRPr lang="en-US" sz="2200" dirty="0">
              <a:latin typeface="Calibri" pitchFamily="34" charset="0"/>
              <a:cs typeface="Calibri" pitchFamily="34" charset="0"/>
            </a:endParaRPr>
          </a:p>
        </p:txBody>
      </p:sp>
      <p:sp>
        <p:nvSpPr>
          <p:cNvPr id="5" name="Slide Number Placeholder 4">
            <a:extLst>
              <a:ext uri="{FF2B5EF4-FFF2-40B4-BE49-F238E27FC236}">
                <a16:creationId xmlns:a16="http://schemas.microsoft.com/office/drawing/2014/main" id="{14F5DD67-DEB7-4F78-8CA0-C8DF49D15064}"/>
              </a:ext>
            </a:extLst>
          </p:cNvPr>
          <p:cNvSpPr>
            <a:spLocks noGrp="1"/>
          </p:cNvSpPr>
          <p:nvPr>
            <p:ph type="sldNum" sz="quarter" idx="12"/>
          </p:nvPr>
        </p:nvSpPr>
        <p:spPr/>
        <p:txBody>
          <a:bodyPr/>
          <a:lstStyle/>
          <a:p>
            <a:fld id="{B2BEEC7E-8B03-489B-899B-9D43934AECFA}" type="slidenum">
              <a:rPr lang="en-US" smtClean="0"/>
              <a:t>1</a:t>
            </a:fld>
            <a:endParaRPr lang="en-US"/>
          </a:p>
        </p:txBody>
      </p:sp>
    </p:spTree>
    <p:extLst>
      <p:ext uri="{BB962C8B-B14F-4D97-AF65-F5344CB8AC3E}">
        <p14:creationId xmlns:p14="http://schemas.microsoft.com/office/powerpoint/2010/main" val="23734826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824045" y="694925"/>
            <a:ext cx="11164756" cy="6017187"/>
          </a:xfrm>
          <a:prstGeom prst="rect">
            <a:avLst/>
          </a:prstGeom>
        </p:spPr>
        <p:txBody>
          <a:bodyPr vert="horz" wrap="square" lIns="0" tIns="122074" rIns="0" bIns="0" rtlCol="0">
            <a:spAutoFit/>
          </a:bodyPr>
          <a:lstStyle/>
          <a:p>
            <a:pPr marL="297266" indent="-285750">
              <a:spcBef>
                <a:spcPts val="961"/>
              </a:spcBef>
              <a:buFont typeface="Arial" panose="020B0604020202020204" pitchFamily="34" charset="0"/>
              <a:buChar char="•"/>
              <a:tabLst>
                <a:tab pos="258542" algn="l"/>
              </a:tabLst>
            </a:pPr>
            <a:r>
              <a:rPr lang="en-US" altLang="en-US" sz="2800" dirty="0"/>
              <a:t>Many applications in computer science requires the use of a stack. </a:t>
            </a:r>
            <a:r>
              <a:rPr lang="en-US" altLang="en-US" sz="2800" dirty="0" err="1"/>
              <a:t>E.g</a:t>
            </a:r>
            <a:endParaRPr lang="en-US" altLang="en-US" sz="2800" dirty="0"/>
          </a:p>
          <a:p>
            <a:pPr marL="754466" lvl="1" indent="-285750">
              <a:spcBef>
                <a:spcPts val="961"/>
              </a:spcBef>
              <a:buFont typeface="Arial" panose="020B0604020202020204" pitchFamily="34" charset="0"/>
              <a:buChar char="•"/>
              <a:tabLst>
                <a:tab pos="258542" algn="l"/>
              </a:tabLst>
            </a:pPr>
            <a:r>
              <a:rPr lang="en-US" altLang="en-US" sz="2800" b="1" dirty="0"/>
              <a:t>Balanced delimiters. </a:t>
            </a:r>
            <a:r>
              <a:rPr lang="en-US" altLang="en-US" sz="2800" dirty="0"/>
              <a:t>Applications use delimiters to group strings of text or simple data into subparts.</a:t>
            </a:r>
          </a:p>
          <a:p>
            <a:pPr marL="1089025" lvl="2" indent="-290513">
              <a:spcBef>
                <a:spcPts val="961"/>
              </a:spcBef>
              <a:buFont typeface="Arial" panose="020B0604020202020204" pitchFamily="34" charset="0"/>
              <a:buChar char="•"/>
              <a:tabLst>
                <a:tab pos="258542" algn="l"/>
              </a:tabLst>
            </a:pPr>
            <a:r>
              <a:rPr lang="en-US" altLang="en-US" sz="2800" dirty="0"/>
              <a:t>Checking for Balanced Braces</a:t>
            </a:r>
          </a:p>
          <a:p>
            <a:pPr marL="1089025" lvl="2" indent="-290513">
              <a:spcBef>
                <a:spcPts val="961"/>
              </a:spcBef>
              <a:buFont typeface="Arial" panose="020B0604020202020204" pitchFamily="34" charset="0"/>
              <a:buChar char="•"/>
              <a:tabLst>
                <a:tab pos="258542" algn="l"/>
              </a:tabLst>
            </a:pPr>
            <a:r>
              <a:rPr lang="en-US" altLang="en-US" sz="2800" dirty="0"/>
              <a:t>Bracket Matching</a:t>
            </a:r>
          </a:p>
          <a:p>
            <a:pPr marL="1089025" lvl="2" indent="-290513">
              <a:spcBef>
                <a:spcPts val="961"/>
              </a:spcBef>
              <a:buFont typeface="Arial" panose="020B0604020202020204" pitchFamily="34" charset="0"/>
              <a:buChar char="•"/>
              <a:tabLst>
                <a:tab pos="258542" algn="l"/>
              </a:tabLst>
            </a:pPr>
            <a:r>
              <a:rPr lang="en-US" altLang="en-US" sz="2800" dirty="0"/>
              <a:t>Mathematical expressions</a:t>
            </a:r>
          </a:p>
          <a:p>
            <a:pPr marL="1089025" lvl="2" indent="-290513">
              <a:spcBef>
                <a:spcPts val="961"/>
              </a:spcBef>
              <a:buFont typeface="Arial" panose="020B0604020202020204" pitchFamily="34" charset="0"/>
              <a:buChar char="•"/>
              <a:tabLst>
                <a:tab pos="258542" algn="l"/>
              </a:tabLst>
            </a:pPr>
            <a:r>
              <a:rPr lang="en-US" altLang="en-US" sz="2800" dirty="0"/>
              <a:t>programming languages</a:t>
            </a:r>
          </a:p>
          <a:p>
            <a:pPr marL="1089025" lvl="2" indent="-290513">
              <a:spcBef>
                <a:spcPts val="961"/>
              </a:spcBef>
              <a:buFont typeface="Arial" panose="020B0604020202020204" pitchFamily="34" charset="0"/>
              <a:buChar char="•"/>
              <a:tabLst>
                <a:tab pos="258542" algn="l"/>
              </a:tabLst>
            </a:pPr>
            <a:r>
              <a:rPr lang="en-US" altLang="en-US" sz="2800" dirty="0"/>
              <a:t>HTML markup </a:t>
            </a:r>
          </a:p>
          <a:p>
            <a:pPr marL="754466" lvl="1" indent="-285750">
              <a:spcBef>
                <a:spcPts val="961"/>
              </a:spcBef>
              <a:buFont typeface="Arial" panose="020B0604020202020204" pitchFamily="34" charset="0"/>
              <a:buChar char="•"/>
              <a:tabLst>
                <a:tab pos="258542" algn="l"/>
              </a:tabLst>
            </a:pPr>
            <a:r>
              <a:rPr lang="en-US" altLang="en-US" sz="2800" b="1" dirty="0"/>
              <a:t>Postfix expressions</a:t>
            </a:r>
          </a:p>
          <a:p>
            <a:pPr marL="1089025" lvl="2" indent="-290513">
              <a:spcBef>
                <a:spcPts val="961"/>
              </a:spcBef>
              <a:buFont typeface="Arial" panose="020B0604020202020204" pitchFamily="34" charset="0"/>
              <a:buChar char="•"/>
              <a:tabLst>
                <a:tab pos="258542" algn="l"/>
              </a:tabLst>
            </a:pPr>
            <a:r>
              <a:rPr lang="en-US" altLang="en-US" sz="2800" dirty="0"/>
              <a:t>Postfix Calculation</a:t>
            </a:r>
          </a:p>
          <a:p>
            <a:pPr marL="1089025" lvl="2" indent="-290513">
              <a:spcBef>
                <a:spcPts val="961"/>
              </a:spcBef>
              <a:buFont typeface="Arial" panose="020B0604020202020204" pitchFamily="34" charset="0"/>
              <a:buChar char="•"/>
              <a:tabLst>
                <a:tab pos="258542" algn="l"/>
              </a:tabLst>
            </a:pPr>
            <a:r>
              <a:rPr lang="en-US" altLang="en-US" sz="2800" dirty="0"/>
              <a:t>Conversion from Infix to Postfix</a:t>
            </a:r>
          </a:p>
        </p:txBody>
      </p:sp>
      <p:sp>
        <p:nvSpPr>
          <p:cNvPr id="2" name="object 2"/>
          <p:cNvSpPr txBox="1">
            <a:spLocks noGrp="1"/>
          </p:cNvSpPr>
          <p:nvPr>
            <p:ph type="title"/>
          </p:nvPr>
        </p:nvSpPr>
        <p:spPr>
          <a:xfrm>
            <a:off x="2624984" y="98233"/>
            <a:ext cx="7292368" cy="626601"/>
          </a:xfrm>
          <a:prstGeom prst="rect">
            <a:avLst/>
          </a:prstGeom>
        </p:spPr>
        <p:txBody>
          <a:bodyPr vert="horz" wrap="square" lIns="0" tIns="10941" rIns="0" bIns="0" numCol="1" rtlCol="0" anchor="ctr" anchorCtr="0" compatLnSpc="1">
            <a:prstTxWarp prst="textNoShape">
              <a:avLst/>
            </a:prstTxWarp>
            <a:spAutoFit/>
          </a:bodyPr>
          <a:lstStyle/>
          <a:p>
            <a:pPr marL="11516">
              <a:spcBef>
                <a:spcPts val="86"/>
              </a:spcBef>
            </a:pPr>
            <a:r>
              <a:rPr lang="en-US" sz="4000" dirty="0"/>
              <a:t>Stack Applications</a:t>
            </a:r>
            <a:endParaRPr sz="4000" dirty="0"/>
          </a:p>
        </p:txBody>
      </p:sp>
      <p:sp>
        <p:nvSpPr>
          <p:cNvPr id="3" name="Slide Number Placeholder 2">
            <a:extLst>
              <a:ext uri="{FF2B5EF4-FFF2-40B4-BE49-F238E27FC236}">
                <a16:creationId xmlns:a16="http://schemas.microsoft.com/office/drawing/2014/main" id="{969B3509-A27E-47FE-AC7E-56F1CCEE27AE}"/>
              </a:ext>
            </a:extLst>
          </p:cNvPr>
          <p:cNvSpPr>
            <a:spLocks noGrp="1"/>
          </p:cNvSpPr>
          <p:nvPr>
            <p:ph type="sldNum" sz="quarter" idx="10"/>
          </p:nvPr>
        </p:nvSpPr>
        <p:spPr/>
        <p:txBody>
          <a:bodyPr/>
          <a:lstStyle/>
          <a:p>
            <a:fld id="{D02B39B9-74E7-484A-884B-3B1F83C72A6F}" type="slidenum">
              <a:rPr lang="en-US" altLang="en-US" smtClean="0">
                <a:solidFill>
                  <a:srgbClr val="000000"/>
                </a:solidFill>
              </a:rPr>
              <a:pPr/>
              <a:t>10</a:t>
            </a:fld>
            <a:endParaRPr lang="en-US" altLang="en-US" dirty="0">
              <a:solidFill>
                <a:srgbClr val="000000"/>
              </a:solidFill>
            </a:endParaRPr>
          </a:p>
        </p:txBody>
      </p:sp>
    </p:spTree>
    <p:extLst>
      <p:ext uri="{BB962C8B-B14F-4D97-AF65-F5344CB8AC3E}">
        <p14:creationId xmlns:p14="http://schemas.microsoft.com/office/powerpoint/2010/main" val="4984072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824045" y="694925"/>
            <a:ext cx="11164756" cy="4468045"/>
          </a:xfrm>
          <a:prstGeom prst="rect">
            <a:avLst/>
          </a:prstGeom>
        </p:spPr>
        <p:txBody>
          <a:bodyPr vert="horz" wrap="square" lIns="0" tIns="122074" rIns="0" bIns="0" rtlCol="0">
            <a:spAutoFit/>
          </a:bodyPr>
          <a:lstStyle/>
          <a:p>
            <a:pPr marL="297266" indent="-285750">
              <a:spcBef>
                <a:spcPts val="961"/>
              </a:spcBef>
              <a:buFont typeface="Arial" panose="020B0604020202020204" pitchFamily="34" charset="0"/>
              <a:buChar char="•"/>
              <a:tabLst>
                <a:tab pos="258542" algn="l"/>
              </a:tabLst>
            </a:pPr>
            <a:r>
              <a:rPr lang="en-US" altLang="en-US" sz="2800" dirty="0"/>
              <a:t>Using a stack to verify whether braces are balanced</a:t>
            </a:r>
          </a:p>
          <a:p>
            <a:pPr marL="297266" indent="-285750">
              <a:spcBef>
                <a:spcPts val="961"/>
              </a:spcBef>
              <a:buFont typeface="Arial" panose="020B0604020202020204" pitchFamily="34" charset="0"/>
              <a:buChar char="•"/>
              <a:tabLst>
                <a:tab pos="258542" algn="l"/>
              </a:tabLst>
            </a:pPr>
            <a:r>
              <a:rPr lang="en-US" altLang="en-US" sz="2800" dirty="0"/>
              <a:t>An	example of balanced braces</a:t>
            </a:r>
          </a:p>
          <a:p>
            <a:pPr marL="11516">
              <a:spcBef>
                <a:spcPts val="961"/>
              </a:spcBef>
              <a:tabLst>
                <a:tab pos="258542" algn="l"/>
              </a:tabLst>
            </a:pPr>
            <a:r>
              <a:rPr lang="en-US" altLang="en-US" sz="2800" dirty="0"/>
              <a:t>	               { { } { { } } }</a:t>
            </a:r>
          </a:p>
          <a:p>
            <a:pPr marL="297266" indent="-285750">
              <a:spcBef>
                <a:spcPts val="961"/>
              </a:spcBef>
              <a:buFont typeface="Arial" panose="020B0604020202020204" pitchFamily="34" charset="0"/>
              <a:buChar char="•"/>
              <a:tabLst>
                <a:tab pos="258542" algn="l"/>
              </a:tabLst>
            </a:pPr>
            <a:r>
              <a:rPr lang="en-US" altLang="en-US" sz="2800" dirty="0"/>
              <a:t>An	example of unbalanced braces</a:t>
            </a:r>
          </a:p>
          <a:p>
            <a:pPr marL="11516">
              <a:spcBef>
                <a:spcPts val="961"/>
              </a:spcBef>
              <a:tabLst>
                <a:tab pos="258542" algn="l"/>
              </a:tabLst>
            </a:pPr>
            <a:r>
              <a:rPr lang="en-US" altLang="en-US" sz="2800" dirty="0"/>
              <a:t>		        { } { { } </a:t>
            </a:r>
          </a:p>
          <a:p>
            <a:pPr marL="297266" indent="-285750">
              <a:spcBef>
                <a:spcPts val="961"/>
              </a:spcBef>
              <a:buFont typeface="Arial" panose="020B0604020202020204" pitchFamily="34" charset="0"/>
              <a:buChar char="•"/>
              <a:tabLst>
                <a:tab pos="258542" algn="l"/>
              </a:tabLst>
            </a:pPr>
            <a:r>
              <a:rPr lang="en-US" altLang="en-US" sz="2800" dirty="0"/>
              <a:t>Requirements for balanced braces</a:t>
            </a:r>
          </a:p>
          <a:p>
            <a:pPr marL="754466" lvl="1" indent="-285750">
              <a:spcBef>
                <a:spcPts val="961"/>
              </a:spcBef>
              <a:buFont typeface="Arial" panose="020B0604020202020204" pitchFamily="34" charset="0"/>
              <a:buChar char="•"/>
              <a:tabLst>
                <a:tab pos="258542" algn="l"/>
              </a:tabLst>
            </a:pPr>
            <a:r>
              <a:rPr lang="en-US" altLang="en-US" sz="2800" dirty="0"/>
              <a:t>Each time you </a:t>
            </a:r>
            <a:r>
              <a:rPr lang="en-US" altLang="en-US" sz="2800"/>
              <a:t>encounter a “}”, </a:t>
            </a:r>
            <a:r>
              <a:rPr lang="en-US" altLang="en-US" sz="2800" dirty="0"/>
              <a:t>it matches an already encountered “{"</a:t>
            </a:r>
          </a:p>
          <a:p>
            <a:pPr marL="754466" lvl="1" indent="-285750">
              <a:spcBef>
                <a:spcPts val="961"/>
              </a:spcBef>
              <a:buFont typeface="Arial" panose="020B0604020202020204" pitchFamily="34" charset="0"/>
              <a:buChar char="•"/>
              <a:tabLst>
                <a:tab pos="258542" algn="l"/>
              </a:tabLst>
            </a:pPr>
            <a:r>
              <a:rPr lang="en-US" altLang="en-US" sz="2800" dirty="0"/>
              <a:t>When you reach the end of the string, you have matched each “{"</a:t>
            </a:r>
          </a:p>
        </p:txBody>
      </p:sp>
      <p:sp>
        <p:nvSpPr>
          <p:cNvPr id="2" name="object 2"/>
          <p:cNvSpPr txBox="1">
            <a:spLocks noGrp="1"/>
          </p:cNvSpPr>
          <p:nvPr>
            <p:ph type="title"/>
          </p:nvPr>
        </p:nvSpPr>
        <p:spPr>
          <a:xfrm>
            <a:off x="2624984" y="98233"/>
            <a:ext cx="7292368" cy="626601"/>
          </a:xfrm>
          <a:prstGeom prst="rect">
            <a:avLst/>
          </a:prstGeom>
        </p:spPr>
        <p:txBody>
          <a:bodyPr vert="horz" wrap="square" lIns="0" tIns="10941" rIns="0" bIns="0" numCol="1" rtlCol="0" anchor="ctr" anchorCtr="0" compatLnSpc="1">
            <a:prstTxWarp prst="textNoShape">
              <a:avLst/>
            </a:prstTxWarp>
            <a:spAutoFit/>
          </a:bodyPr>
          <a:lstStyle/>
          <a:p>
            <a:pPr marL="11516">
              <a:spcBef>
                <a:spcPts val="86"/>
              </a:spcBef>
            </a:pPr>
            <a:r>
              <a:rPr lang="en-US" sz="4000" dirty="0"/>
              <a:t>Checking for Balanced Braces</a:t>
            </a:r>
          </a:p>
        </p:txBody>
      </p:sp>
      <p:sp>
        <p:nvSpPr>
          <p:cNvPr id="3" name="Slide Number Placeholder 2">
            <a:extLst>
              <a:ext uri="{FF2B5EF4-FFF2-40B4-BE49-F238E27FC236}">
                <a16:creationId xmlns:a16="http://schemas.microsoft.com/office/drawing/2014/main" id="{0F15E25D-A927-4A07-8D91-0C1961B79675}"/>
              </a:ext>
            </a:extLst>
          </p:cNvPr>
          <p:cNvSpPr>
            <a:spLocks noGrp="1"/>
          </p:cNvSpPr>
          <p:nvPr>
            <p:ph type="sldNum" sz="quarter" idx="10"/>
          </p:nvPr>
        </p:nvSpPr>
        <p:spPr/>
        <p:txBody>
          <a:bodyPr/>
          <a:lstStyle/>
          <a:p>
            <a:fld id="{D02B39B9-74E7-484A-884B-3B1F83C72A6F}" type="slidenum">
              <a:rPr lang="en-US" altLang="en-US" smtClean="0">
                <a:solidFill>
                  <a:srgbClr val="000000"/>
                </a:solidFill>
              </a:rPr>
              <a:pPr/>
              <a:t>11</a:t>
            </a:fld>
            <a:endParaRPr lang="en-US" altLang="en-US" dirty="0">
              <a:solidFill>
                <a:srgbClr val="000000"/>
              </a:solidFill>
            </a:endParaRPr>
          </a:p>
        </p:txBody>
      </p:sp>
    </p:spTree>
    <p:extLst>
      <p:ext uri="{BB962C8B-B14F-4D97-AF65-F5344CB8AC3E}">
        <p14:creationId xmlns:p14="http://schemas.microsoft.com/office/powerpoint/2010/main" val="41695596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752367" y="1474147"/>
            <a:ext cx="6070463" cy="3642178"/>
          </a:xfrm>
          <a:prstGeom prst="rect">
            <a:avLst/>
          </a:prstGeom>
        </p:spPr>
        <p:txBody>
          <a:bodyPr vert="horz" wrap="square" lIns="0" tIns="122074" rIns="0" bIns="0" rtlCol="0">
            <a:spAutoFit/>
          </a:bodyPr>
          <a:lstStyle/>
          <a:p>
            <a:pPr marL="297266" indent="-285750">
              <a:spcBef>
                <a:spcPts val="961"/>
              </a:spcBef>
              <a:buFont typeface="Arial" panose="020B0604020202020204" pitchFamily="34" charset="0"/>
              <a:buChar char="•"/>
              <a:tabLst>
                <a:tab pos="258542" algn="l"/>
              </a:tabLst>
            </a:pPr>
            <a:r>
              <a:rPr lang="en-US" sz="2400" b="1" dirty="0">
                <a:highlight>
                  <a:srgbClr val="FFFF00"/>
                </a:highlight>
              </a:rPr>
              <a:t>Initialize the stack to empty</a:t>
            </a:r>
          </a:p>
          <a:p>
            <a:pPr marL="297266" indent="-285750">
              <a:spcBef>
                <a:spcPts val="961"/>
              </a:spcBef>
              <a:buFont typeface="Arial" panose="020B0604020202020204" pitchFamily="34" charset="0"/>
              <a:buChar char="•"/>
              <a:tabLst>
                <a:tab pos="465138" algn="l"/>
              </a:tabLst>
            </a:pPr>
            <a:r>
              <a:rPr lang="en-US" sz="2400" b="1" dirty="0">
                <a:highlight>
                  <a:srgbClr val="FFFF00"/>
                </a:highlight>
              </a:rPr>
              <a:t>For every char read</a:t>
            </a:r>
            <a:br>
              <a:rPr lang="en-US" sz="2400" dirty="0"/>
            </a:br>
            <a:r>
              <a:rPr lang="en-US" sz="2400" dirty="0"/>
              <a:t>• If it is an open bracket then </a:t>
            </a:r>
            <a:r>
              <a:rPr lang="en-US" sz="2400" b="1" dirty="0"/>
              <a:t>push</a:t>
            </a:r>
            <a:r>
              <a:rPr lang="en-US" sz="2400" dirty="0"/>
              <a:t> onto stack</a:t>
            </a:r>
            <a:br>
              <a:rPr lang="en-US" sz="2400" dirty="0"/>
            </a:br>
            <a:r>
              <a:rPr lang="en-US" sz="2400" dirty="0"/>
              <a:t>• If it is a close bracket,</a:t>
            </a:r>
            <a:br>
              <a:rPr lang="en-US" sz="2400" dirty="0"/>
            </a:br>
            <a:r>
              <a:rPr lang="en-US" sz="2400" dirty="0"/>
              <a:t>	 • </a:t>
            </a:r>
            <a:r>
              <a:rPr lang="en-US" sz="2000" dirty="0"/>
              <a:t>If the stack is empty, return ERROR</a:t>
            </a:r>
            <a:br>
              <a:rPr lang="en-US" sz="2000" dirty="0"/>
            </a:br>
            <a:r>
              <a:rPr lang="en-US" sz="2000" dirty="0"/>
              <a:t>	 •  Else, </a:t>
            </a:r>
            <a:r>
              <a:rPr lang="en-US" sz="2000" b="1" dirty="0"/>
              <a:t>pop</a:t>
            </a:r>
            <a:r>
              <a:rPr lang="en-US" sz="2000" dirty="0"/>
              <a:t> an element out from the stack</a:t>
            </a:r>
            <a:br>
              <a:rPr lang="en-US" sz="2000" dirty="0"/>
            </a:br>
            <a:r>
              <a:rPr lang="en-US" sz="2400" dirty="0"/>
              <a:t>• if it is a non-bracket character, skip it</a:t>
            </a:r>
          </a:p>
          <a:p>
            <a:pPr marL="297266" indent="-285750">
              <a:spcBef>
                <a:spcPts val="961"/>
              </a:spcBef>
              <a:buFont typeface="Arial" panose="020B0604020202020204" pitchFamily="34" charset="0"/>
              <a:buChar char="•"/>
              <a:tabLst>
                <a:tab pos="258542" algn="l"/>
              </a:tabLst>
            </a:pPr>
            <a:r>
              <a:rPr lang="en-US" sz="2400" b="1" dirty="0"/>
              <a:t> </a:t>
            </a:r>
            <a:r>
              <a:rPr lang="en-US" sz="2400" b="1" dirty="0">
                <a:highlight>
                  <a:srgbClr val="FFFF00"/>
                </a:highlight>
              </a:rPr>
              <a:t>If the stack is NON-EMPTY, </a:t>
            </a:r>
            <a:r>
              <a:rPr lang="en-US" sz="2400" b="1" dirty="0"/>
              <a:t>ERROR </a:t>
            </a:r>
            <a:br>
              <a:rPr lang="en-US" sz="2400" dirty="0"/>
            </a:br>
            <a:endParaRPr lang="en-US" altLang="en-US" sz="2400" dirty="0"/>
          </a:p>
        </p:txBody>
      </p:sp>
      <p:sp>
        <p:nvSpPr>
          <p:cNvPr id="2" name="object 2"/>
          <p:cNvSpPr txBox="1">
            <a:spLocks noGrp="1"/>
          </p:cNvSpPr>
          <p:nvPr>
            <p:ph type="title"/>
          </p:nvPr>
        </p:nvSpPr>
        <p:spPr>
          <a:xfrm>
            <a:off x="1739611" y="68324"/>
            <a:ext cx="8928387" cy="626601"/>
          </a:xfrm>
          <a:prstGeom prst="rect">
            <a:avLst/>
          </a:prstGeom>
        </p:spPr>
        <p:txBody>
          <a:bodyPr vert="horz" wrap="square" lIns="0" tIns="10941" rIns="0" bIns="0" numCol="1" rtlCol="0" anchor="ctr" anchorCtr="0" compatLnSpc="1">
            <a:prstTxWarp prst="textNoShape">
              <a:avLst/>
            </a:prstTxWarp>
            <a:spAutoFit/>
          </a:bodyPr>
          <a:lstStyle/>
          <a:p>
            <a:pPr marL="11516">
              <a:spcBef>
                <a:spcPts val="86"/>
              </a:spcBef>
            </a:pPr>
            <a:r>
              <a:rPr lang="en-US" sz="4000" dirty="0"/>
              <a:t>Checking for Balanced Braces - Algorithm</a:t>
            </a:r>
          </a:p>
        </p:txBody>
      </p:sp>
      <p:pic>
        <p:nvPicPr>
          <p:cNvPr id="5" name="Picture 4">
            <a:extLst>
              <a:ext uri="{FF2B5EF4-FFF2-40B4-BE49-F238E27FC236}">
                <a16:creationId xmlns:a16="http://schemas.microsoft.com/office/drawing/2014/main" id="{E6CEA115-E01D-4A9F-B263-7EAB3B3E5B3B}"/>
              </a:ext>
            </a:extLst>
          </p:cNvPr>
          <p:cNvPicPr>
            <a:picLocks noChangeAspect="1"/>
          </p:cNvPicPr>
          <p:nvPr/>
        </p:nvPicPr>
        <p:blipFill>
          <a:blip r:embed="rId2"/>
          <a:stretch>
            <a:fillRect/>
          </a:stretch>
        </p:blipFill>
        <p:spPr>
          <a:xfrm>
            <a:off x="6586217" y="1252195"/>
            <a:ext cx="5605783" cy="4353609"/>
          </a:xfrm>
          <a:prstGeom prst="rect">
            <a:avLst/>
          </a:prstGeom>
        </p:spPr>
      </p:pic>
      <p:sp>
        <p:nvSpPr>
          <p:cNvPr id="8" name="TextBox 7">
            <a:extLst>
              <a:ext uri="{FF2B5EF4-FFF2-40B4-BE49-F238E27FC236}">
                <a16:creationId xmlns:a16="http://schemas.microsoft.com/office/drawing/2014/main" id="{2F2EDDAA-EB97-4204-9FA7-904E041214DA}"/>
              </a:ext>
            </a:extLst>
          </p:cNvPr>
          <p:cNvSpPr txBox="1"/>
          <p:nvPr/>
        </p:nvSpPr>
        <p:spPr>
          <a:xfrm>
            <a:off x="6586217" y="900024"/>
            <a:ext cx="1338828" cy="369332"/>
          </a:xfrm>
          <a:prstGeom prst="rect">
            <a:avLst/>
          </a:prstGeom>
          <a:noFill/>
        </p:spPr>
        <p:txBody>
          <a:bodyPr wrap="none" rtlCol="0">
            <a:spAutoFit/>
          </a:bodyPr>
          <a:lstStyle/>
          <a:p>
            <a:r>
              <a:rPr lang="en-US" b="1" u="sng" dirty="0"/>
              <a:t>EXAMPLE</a:t>
            </a:r>
          </a:p>
        </p:txBody>
      </p:sp>
      <p:sp>
        <p:nvSpPr>
          <p:cNvPr id="3" name="Slide Number Placeholder 2">
            <a:extLst>
              <a:ext uri="{FF2B5EF4-FFF2-40B4-BE49-F238E27FC236}">
                <a16:creationId xmlns:a16="http://schemas.microsoft.com/office/drawing/2014/main" id="{227DEC49-D731-4022-9345-09A15D474DAC}"/>
              </a:ext>
            </a:extLst>
          </p:cNvPr>
          <p:cNvSpPr>
            <a:spLocks noGrp="1"/>
          </p:cNvSpPr>
          <p:nvPr>
            <p:ph type="sldNum" sz="quarter" idx="10"/>
          </p:nvPr>
        </p:nvSpPr>
        <p:spPr/>
        <p:txBody>
          <a:bodyPr/>
          <a:lstStyle/>
          <a:p>
            <a:fld id="{D02B39B9-74E7-484A-884B-3B1F83C72A6F}" type="slidenum">
              <a:rPr lang="en-US" altLang="en-US" smtClean="0">
                <a:solidFill>
                  <a:srgbClr val="000000"/>
                </a:solidFill>
              </a:rPr>
              <a:pPr/>
              <a:t>12</a:t>
            </a:fld>
            <a:endParaRPr lang="en-US" altLang="en-US" dirty="0">
              <a:solidFill>
                <a:srgbClr val="000000"/>
              </a:solidFill>
            </a:endParaRPr>
          </a:p>
        </p:txBody>
      </p:sp>
    </p:spTree>
    <p:extLst>
      <p:ext uri="{BB962C8B-B14F-4D97-AF65-F5344CB8AC3E}">
        <p14:creationId xmlns:p14="http://schemas.microsoft.com/office/powerpoint/2010/main" val="22346834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5611985-45AE-439F-9EEA-D2C661E69D70}"/>
              </a:ext>
            </a:extLst>
          </p:cNvPr>
          <p:cNvPicPr>
            <a:picLocks noChangeAspect="1"/>
          </p:cNvPicPr>
          <p:nvPr/>
        </p:nvPicPr>
        <p:blipFill>
          <a:blip r:embed="rId2"/>
          <a:stretch>
            <a:fillRect/>
          </a:stretch>
        </p:blipFill>
        <p:spPr>
          <a:xfrm>
            <a:off x="1084490" y="1366560"/>
            <a:ext cx="5853339" cy="3100841"/>
          </a:xfrm>
          <a:prstGeom prst="rect">
            <a:avLst/>
          </a:prstGeom>
        </p:spPr>
      </p:pic>
      <p:sp>
        <p:nvSpPr>
          <p:cNvPr id="2" name="object 2"/>
          <p:cNvSpPr txBox="1">
            <a:spLocks noGrp="1"/>
          </p:cNvSpPr>
          <p:nvPr>
            <p:ph type="title"/>
          </p:nvPr>
        </p:nvSpPr>
        <p:spPr>
          <a:xfrm>
            <a:off x="1739611" y="68324"/>
            <a:ext cx="8928387" cy="626601"/>
          </a:xfrm>
          <a:prstGeom prst="rect">
            <a:avLst/>
          </a:prstGeom>
        </p:spPr>
        <p:txBody>
          <a:bodyPr vert="horz" wrap="square" lIns="0" tIns="10941" rIns="0" bIns="0" numCol="1" rtlCol="0" anchor="ctr" anchorCtr="0" compatLnSpc="1">
            <a:prstTxWarp prst="textNoShape">
              <a:avLst/>
            </a:prstTxWarp>
            <a:spAutoFit/>
          </a:bodyPr>
          <a:lstStyle/>
          <a:p>
            <a:pPr marL="11516">
              <a:spcBef>
                <a:spcPts val="86"/>
              </a:spcBef>
            </a:pPr>
            <a:r>
              <a:rPr lang="en-US" sz="4000" dirty="0"/>
              <a:t>Checking for Balanced Braces – Code</a:t>
            </a:r>
          </a:p>
        </p:txBody>
      </p:sp>
      <p:sp>
        <p:nvSpPr>
          <p:cNvPr id="9" name="Rectangle 8">
            <a:extLst>
              <a:ext uri="{FF2B5EF4-FFF2-40B4-BE49-F238E27FC236}">
                <a16:creationId xmlns:a16="http://schemas.microsoft.com/office/drawing/2014/main" id="{6CDC5632-990E-4176-939D-2D0878FDBA14}"/>
              </a:ext>
            </a:extLst>
          </p:cNvPr>
          <p:cNvSpPr/>
          <p:nvPr/>
        </p:nvSpPr>
        <p:spPr>
          <a:xfrm>
            <a:off x="841829" y="694925"/>
            <a:ext cx="6096000" cy="6232475"/>
          </a:xfrm>
          <a:prstGeom prst="rect">
            <a:avLst/>
          </a:prstGeom>
          <a:solidFill>
            <a:srgbClr val="F7FFAB"/>
          </a:solidFill>
        </p:spPr>
        <p:txBody>
          <a:bodyPr>
            <a:spAutoFit/>
          </a:bodyPr>
          <a:lstStyle/>
          <a:p>
            <a:r>
              <a:rPr lang="en-US" sz="2100" dirty="0"/>
              <a:t>def </a:t>
            </a:r>
            <a:r>
              <a:rPr lang="en-US" sz="2100" dirty="0" err="1"/>
              <a:t>braces_are_balanced</a:t>
            </a:r>
            <a:r>
              <a:rPr lang="en-US" sz="2100" dirty="0"/>
              <a:t>(</a:t>
            </a:r>
            <a:r>
              <a:rPr lang="en-US" sz="2100" dirty="0" err="1"/>
              <a:t>expression_to_test</a:t>
            </a:r>
            <a:r>
              <a:rPr lang="en-US" sz="2100" dirty="0"/>
              <a:t>):</a:t>
            </a:r>
          </a:p>
          <a:p>
            <a:r>
              <a:rPr lang="en-US" sz="2100" dirty="0"/>
              <a:t> </a:t>
            </a:r>
            <a:r>
              <a:rPr lang="en-US" sz="2100" dirty="0" err="1"/>
              <a:t>st</a:t>
            </a:r>
            <a:r>
              <a:rPr lang="en-US" sz="2100" dirty="0"/>
              <a:t> = Stack()</a:t>
            </a:r>
          </a:p>
          <a:p>
            <a:r>
              <a:rPr lang="en-US" sz="2100" dirty="0"/>
              <a:t> for i in range(</a:t>
            </a:r>
            <a:r>
              <a:rPr lang="en-US" sz="2100" dirty="0" err="1"/>
              <a:t>len</a:t>
            </a:r>
            <a:r>
              <a:rPr lang="en-US" sz="2100" dirty="0"/>
              <a:t>(</a:t>
            </a:r>
            <a:r>
              <a:rPr lang="en-US" sz="2100" dirty="0" err="1"/>
              <a:t>expression_to_test</a:t>
            </a:r>
            <a:r>
              <a:rPr lang="en-US" sz="2100" dirty="0"/>
              <a:t>)):</a:t>
            </a:r>
          </a:p>
          <a:p>
            <a:r>
              <a:rPr lang="en-US" sz="2100" dirty="0"/>
              <a:t>  letter = </a:t>
            </a:r>
            <a:r>
              <a:rPr lang="en-US" sz="2100" dirty="0" err="1"/>
              <a:t>expression_to_test</a:t>
            </a:r>
            <a:r>
              <a:rPr lang="en-US" sz="2100" dirty="0"/>
              <a:t>[i]</a:t>
            </a:r>
          </a:p>
          <a:p>
            <a:r>
              <a:rPr lang="en-US" sz="2100" dirty="0"/>
              <a:t>  if letter == '{': </a:t>
            </a:r>
            <a:r>
              <a:rPr lang="en-US" sz="2100" dirty="0">
                <a:solidFill>
                  <a:srgbClr val="00B050"/>
                </a:solidFill>
              </a:rPr>
              <a:t>#open bracket</a:t>
            </a:r>
          </a:p>
          <a:p>
            <a:r>
              <a:rPr lang="en-US" sz="2100" dirty="0"/>
              <a:t>   </a:t>
            </a:r>
            <a:r>
              <a:rPr lang="en-US" sz="2100" dirty="0" err="1"/>
              <a:t>st.push</a:t>
            </a:r>
            <a:r>
              <a:rPr lang="en-US" sz="2100" dirty="0"/>
              <a:t>(letter)</a:t>
            </a:r>
          </a:p>
          <a:p>
            <a:r>
              <a:rPr lang="en-US" sz="2100" dirty="0"/>
              <a:t>  </a:t>
            </a:r>
            <a:r>
              <a:rPr lang="en-US" sz="2100" dirty="0" err="1"/>
              <a:t>elif</a:t>
            </a:r>
            <a:r>
              <a:rPr lang="en-US" sz="2100" dirty="0"/>
              <a:t> letter == '}': </a:t>
            </a:r>
            <a:r>
              <a:rPr lang="en-US" sz="2100" dirty="0">
                <a:solidFill>
                  <a:srgbClr val="00B050"/>
                </a:solidFill>
              </a:rPr>
              <a:t>#close bracket</a:t>
            </a:r>
          </a:p>
          <a:p>
            <a:r>
              <a:rPr lang="en-US" sz="2100" dirty="0"/>
              <a:t>   if </a:t>
            </a:r>
            <a:r>
              <a:rPr lang="en-US" sz="2100" dirty="0" err="1"/>
              <a:t>st.isEmpty</a:t>
            </a:r>
            <a:r>
              <a:rPr lang="en-US" sz="2100" dirty="0"/>
              <a:t>():</a:t>
            </a:r>
          </a:p>
          <a:p>
            <a:r>
              <a:rPr lang="en-US" sz="2100" dirty="0"/>
              <a:t>    return False</a:t>
            </a:r>
          </a:p>
          <a:p>
            <a:r>
              <a:rPr lang="en-US" sz="2100" dirty="0"/>
              <a:t>   else:</a:t>
            </a:r>
          </a:p>
          <a:p>
            <a:r>
              <a:rPr lang="en-US" sz="2100" dirty="0"/>
              <a:t>    </a:t>
            </a:r>
            <a:r>
              <a:rPr lang="en-US" sz="2100" dirty="0" err="1"/>
              <a:t>st.pop</a:t>
            </a:r>
            <a:r>
              <a:rPr lang="en-US" sz="2100" dirty="0"/>
              <a:t>() </a:t>
            </a:r>
            <a:r>
              <a:rPr lang="en-US" sz="2100" dirty="0">
                <a:solidFill>
                  <a:srgbClr val="00B050"/>
                </a:solidFill>
              </a:rPr>
              <a:t>#pop an item</a:t>
            </a:r>
          </a:p>
          <a:p>
            <a:r>
              <a:rPr lang="en-US" sz="2100" dirty="0"/>
              <a:t> return </a:t>
            </a:r>
            <a:r>
              <a:rPr lang="en-US" sz="2100" dirty="0" err="1"/>
              <a:t>st.isEmpty</a:t>
            </a:r>
            <a:r>
              <a:rPr lang="en-US" sz="2100" dirty="0"/>
              <a:t>()</a:t>
            </a:r>
          </a:p>
          <a:p>
            <a:endParaRPr lang="en-US" sz="2100" dirty="0"/>
          </a:p>
          <a:p>
            <a:r>
              <a:rPr lang="en-US" sz="2100" dirty="0"/>
              <a:t>a='{a{b}c}'</a:t>
            </a:r>
          </a:p>
          <a:p>
            <a:r>
              <a:rPr lang="en-US" sz="2100" dirty="0"/>
              <a:t>print(</a:t>
            </a:r>
            <a:r>
              <a:rPr lang="en-US" sz="2100" dirty="0" err="1"/>
              <a:t>braces_are_balanced</a:t>
            </a:r>
            <a:r>
              <a:rPr lang="en-US" sz="2100" dirty="0"/>
              <a:t>(a))</a:t>
            </a:r>
          </a:p>
          <a:p>
            <a:r>
              <a:rPr lang="en-US" sz="2100" dirty="0"/>
              <a:t>a='{ab}c}'</a:t>
            </a:r>
          </a:p>
          <a:p>
            <a:r>
              <a:rPr lang="en-US" sz="2100" dirty="0"/>
              <a:t>print(</a:t>
            </a:r>
            <a:r>
              <a:rPr lang="en-US" sz="2100" dirty="0" err="1"/>
              <a:t>braces_are_balanced</a:t>
            </a:r>
            <a:r>
              <a:rPr lang="en-US" sz="2100" dirty="0"/>
              <a:t>(a))</a:t>
            </a:r>
          </a:p>
          <a:p>
            <a:r>
              <a:rPr lang="en-US" sz="2100" dirty="0"/>
              <a:t>a='{a{</a:t>
            </a:r>
            <a:r>
              <a:rPr lang="en-US" sz="2100" dirty="0" err="1"/>
              <a:t>bc</a:t>
            </a:r>
            <a:r>
              <a:rPr lang="en-US" sz="2100" dirty="0"/>
              <a:t>}'</a:t>
            </a:r>
          </a:p>
          <a:p>
            <a:r>
              <a:rPr lang="en-US" sz="2100" dirty="0"/>
              <a:t>print(</a:t>
            </a:r>
            <a:r>
              <a:rPr lang="en-US" sz="2100" dirty="0" err="1"/>
              <a:t>braces_are_balanced</a:t>
            </a:r>
            <a:r>
              <a:rPr lang="en-US" sz="2100" dirty="0"/>
              <a:t>(a))</a:t>
            </a:r>
          </a:p>
        </p:txBody>
      </p:sp>
      <p:sp>
        <p:nvSpPr>
          <p:cNvPr id="11" name="Rectangle 10">
            <a:extLst>
              <a:ext uri="{FF2B5EF4-FFF2-40B4-BE49-F238E27FC236}">
                <a16:creationId xmlns:a16="http://schemas.microsoft.com/office/drawing/2014/main" id="{8614AB44-7899-414B-90B3-C1FD927C1F7F}"/>
              </a:ext>
            </a:extLst>
          </p:cNvPr>
          <p:cNvSpPr/>
          <p:nvPr/>
        </p:nvSpPr>
        <p:spPr>
          <a:xfrm>
            <a:off x="7141029" y="5202535"/>
            <a:ext cx="812800" cy="1477328"/>
          </a:xfrm>
          <a:prstGeom prst="rect">
            <a:avLst/>
          </a:prstGeom>
          <a:solidFill>
            <a:srgbClr val="B9BEEC"/>
          </a:solidFill>
        </p:spPr>
        <p:txBody>
          <a:bodyPr wrap="square">
            <a:spAutoFit/>
          </a:bodyPr>
          <a:lstStyle/>
          <a:p>
            <a:r>
              <a:rPr lang="en-US" b="1" dirty="0">
                <a:solidFill>
                  <a:srgbClr val="000000"/>
                </a:solidFill>
                <a:latin typeface="MS Shell Dlg 2" panose="020B0604030504040204" pitchFamily="34" charset="0"/>
              </a:rPr>
              <a:t>True</a:t>
            </a:r>
          </a:p>
          <a:p>
            <a:endParaRPr lang="en-US" b="1" dirty="0">
              <a:solidFill>
                <a:srgbClr val="000000"/>
              </a:solidFill>
              <a:latin typeface="MS Shell Dlg 2" panose="020B0604030504040204" pitchFamily="34" charset="0"/>
            </a:endParaRPr>
          </a:p>
          <a:p>
            <a:r>
              <a:rPr lang="en-US" b="1" dirty="0">
                <a:solidFill>
                  <a:srgbClr val="000000"/>
                </a:solidFill>
                <a:latin typeface="MS Shell Dlg 2" panose="020B0604030504040204" pitchFamily="34" charset="0"/>
              </a:rPr>
              <a:t>False</a:t>
            </a:r>
          </a:p>
          <a:p>
            <a:endParaRPr lang="en-US" b="1" dirty="0">
              <a:solidFill>
                <a:srgbClr val="000000"/>
              </a:solidFill>
              <a:latin typeface="MS Shell Dlg 2" panose="020B0604030504040204" pitchFamily="34" charset="0"/>
            </a:endParaRPr>
          </a:p>
          <a:p>
            <a:r>
              <a:rPr lang="en-US" b="1" dirty="0">
                <a:solidFill>
                  <a:srgbClr val="000000"/>
                </a:solidFill>
                <a:latin typeface="MS Shell Dlg 2" panose="020B0604030504040204" pitchFamily="34" charset="0"/>
              </a:rPr>
              <a:t>False</a:t>
            </a:r>
            <a:endParaRPr lang="en-US" b="1" dirty="0"/>
          </a:p>
        </p:txBody>
      </p:sp>
      <p:sp>
        <p:nvSpPr>
          <p:cNvPr id="3" name="Slide Number Placeholder 2">
            <a:extLst>
              <a:ext uri="{FF2B5EF4-FFF2-40B4-BE49-F238E27FC236}">
                <a16:creationId xmlns:a16="http://schemas.microsoft.com/office/drawing/2014/main" id="{139D7817-9E89-46C3-9AB9-2AD7A623FDE6}"/>
              </a:ext>
            </a:extLst>
          </p:cNvPr>
          <p:cNvSpPr>
            <a:spLocks noGrp="1"/>
          </p:cNvSpPr>
          <p:nvPr>
            <p:ph type="sldNum" sz="quarter" idx="10"/>
          </p:nvPr>
        </p:nvSpPr>
        <p:spPr/>
        <p:txBody>
          <a:bodyPr/>
          <a:lstStyle/>
          <a:p>
            <a:fld id="{D02B39B9-74E7-484A-884B-3B1F83C72A6F}" type="slidenum">
              <a:rPr lang="en-US" altLang="en-US" smtClean="0">
                <a:solidFill>
                  <a:srgbClr val="000000"/>
                </a:solidFill>
              </a:rPr>
              <a:pPr/>
              <a:t>13</a:t>
            </a:fld>
            <a:endParaRPr lang="en-US" altLang="en-US" dirty="0">
              <a:solidFill>
                <a:srgbClr val="000000"/>
              </a:solidFill>
            </a:endParaRPr>
          </a:p>
        </p:txBody>
      </p:sp>
      <p:sp>
        <p:nvSpPr>
          <p:cNvPr id="7" name="object 7">
            <a:extLst>
              <a:ext uri="{FF2B5EF4-FFF2-40B4-BE49-F238E27FC236}">
                <a16:creationId xmlns:a16="http://schemas.microsoft.com/office/drawing/2014/main" id="{9E0B5AD1-51A8-4EA2-8480-CB31F9CC8FC2}"/>
              </a:ext>
            </a:extLst>
          </p:cNvPr>
          <p:cNvSpPr txBox="1"/>
          <p:nvPr/>
        </p:nvSpPr>
        <p:spPr>
          <a:xfrm>
            <a:off x="7287065" y="694925"/>
            <a:ext cx="4904935" cy="2841959"/>
          </a:xfrm>
          <a:prstGeom prst="rect">
            <a:avLst/>
          </a:prstGeom>
        </p:spPr>
        <p:txBody>
          <a:bodyPr vert="horz" wrap="square" lIns="0" tIns="122074" rIns="0" bIns="0" rtlCol="0">
            <a:spAutoFit/>
          </a:bodyPr>
          <a:lstStyle/>
          <a:p>
            <a:pPr marL="297266" indent="-285750">
              <a:spcBef>
                <a:spcPts val="961"/>
              </a:spcBef>
              <a:buFont typeface="Arial" panose="020B0604020202020204" pitchFamily="34" charset="0"/>
              <a:buChar char="•"/>
              <a:tabLst>
                <a:tab pos="258542" algn="l"/>
              </a:tabLst>
            </a:pPr>
            <a:r>
              <a:rPr lang="en-US" b="1" dirty="0">
                <a:highlight>
                  <a:srgbClr val="FFFF00"/>
                </a:highlight>
              </a:rPr>
              <a:t>Initialize the stack to empty</a:t>
            </a:r>
          </a:p>
          <a:p>
            <a:pPr marL="297266" indent="-285750">
              <a:spcBef>
                <a:spcPts val="961"/>
              </a:spcBef>
              <a:buFont typeface="Arial" panose="020B0604020202020204" pitchFamily="34" charset="0"/>
              <a:buChar char="•"/>
              <a:tabLst>
                <a:tab pos="465138" algn="l"/>
              </a:tabLst>
            </a:pPr>
            <a:r>
              <a:rPr lang="en-US" b="1" dirty="0">
                <a:highlight>
                  <a:srgbClr val="FFFF00"/>
                </a:highlight>
              </a:rPr>
              <a:t>For every char read</a:t>
            </a:r>
            <a:br>
              <a:rPr lang="en-US" dirty="0"/>
            </a:br>
            <a:r>
              <a:rPr lang="en-US" dirty="0"/>
              <a:t>• If it is an open bracket then </a:t>
            </a:r>
            <a:r>
              <a:rPr lang="en-US" b="1" dirty="0"/>
              <a:t>push</a:t>
            </a:r>
            <a:r>
              <a:rPr lang="en-US" dirty="0"/>
              <a:t> onto   stack</a:t>
            </a:r>
            <a:br>
              <a:rPr lang="en-US" dirty="0"/>
            </a:br>
            <a:r>
              <a:rPr lang="en-US" dirty="0"/>
              <a:t>• If it is a close bracket,</a:t>
            </a:r>
            <a:br>
              <a:rPr lang="en-US" dirty="0"/>
            </a:br>
            <a:r>
              <a:rPr lang="en-US" dirty="0"/>
              <a:t>	 • </a:t>
            </a:r>
            <a:r>
              <a:rPr lang="en-US" sz="1600" dirty="0"/>
              <a:t>If the stack is empty, return ERROR</a:t>
            </a:r>
            <a:br>
              <a:rPr lang="en-US" sz="1600" dirty="0"/>
            </a:br>
            <a:r>
              <a:rPr lang="en-US" sz="1600" dirty="0"/>
              <a:t>	 •  Else, </a:t>
            </a:r>
            <a:r>
              <a:rPr lang="en-US" sz="1600" b="1" dirty="0"/>
              <a:t>pop</a:t>
            </a:r>
            <a:r>
              <a:rPr lang="en-US" sz="1600" dirty="0"/>
              <a:t> an element out from the stack</a:t>
            </a:r>
            <a:br>
              <a:rPr lang="en-US" sz="1600" dirty="0"/>
            </a:br>
            <a:r>
              <a:rPr lang="en-US" dirty="0"/>
              <a:t>• if it is a non-bracket character, skip it</a:t>
            </a:r>
          </a:p>
          <a:p>
            <a:pPr marL="297266" indent="-285750">
              <a:spcBef>
                <a:spcPts val="961"/>
              </a:spcBef>
              <a:buFont typeface="Arial" panose="020B0604020202020204" pitchFamily="34" charset="0"/>
              <a:buChar char="•"/>
              <a:tabLst>
                <a:tab pos="258542" algn="l"/>
              </a:tabLst>
            </a:pPr>
            <a:r>
              <a:rPr lang="en-US" b="1" dirty="0"/>
              <a:t> </a:t>
            </a:r>
            <a:r>
              <a:rPr lang="en-US" b="1" dirty="0">
                <a:highlight>
                  <a:srgbClr val="FFFF00"/>
                </a:highlight>
              </a:rPr>
              <a:t>If the stack is NON-EMPTY, </a:t>
            </a:r>
            <a:r>
              <a:rPr lang="en-US" b="1" dirty="0"/>
              <a:t>ERROR </a:t>
            </a:r>
            <a:br>
              <a:rPr lang="en-US" dirty="0"/>
            </a:br>
            <a:endParaRPr lang="en-US" altLang="en-US" dirty="0"/>
          </a:p>
        </p:txBody>
      </p:sp>
    </p:spTree>
    <p:extLst>
      <p:ext uri="{BB962C8B-B14F-4D97-AF65-F5344CB8AC3E}">
        <p14:creationId xmlns:p14="http://schemas.microsoft.com/office/powerpoint/2010/main" val="15401461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824045" y="694925"/>
            <a:ext cx="11164756" cy="1682667"/>
          </a:xfrm>
          <a:prstGeom prst="rect">
            <a:avLst/>
          </a:prstGeom>
        </p:spPr>
        <p:txBody>
          <a:bodyPr vert="horz" wrap="square" lIns="0" tIns="122074" rIns="0" bIns="0" rtlCol="0">
            <a:spAutoFit/>
          </a:bodyPr>
          <a:lstStyle/>
          <a:p>
            <a:pPr marL="469900" indent="-457200">
              <a:lnSpc>
                <a:spcPct val="100000"/>
              </a:lnSpc>
              <a:spcBef>
                <a:spcPts val="844"/>
              </a:spcBef>
              <a:buFont typeface="Arial" panose="020B0604020202020204" pitchFamily="34" charset="0"/>
              <a:buChar char="•"/>
              <a:tabLst>
                <a:tab pos="311150" algn="l"/>
              </a:tabLst>
            </a:pPr>
            <a:r>
              <a:rPr lang="en-US" sz="2800" dirty="0"/>
              <a:t>Ensure that pairs of brackets are properly matched</a:t>
            </a:r>
          </a:p>
          <a:p>
            <a:pPr marL="469900" indent="-457200">
              <a:lnSpc>
                <a:spcPct val="100000"/>
              </a:lnSpc>
              <a:spcBef>
                <a:spcPts val="844"/>
              </a:spcBef>
              <a:buFont typeface="Arial" panose="020B0604020202020204" pitchFamily="34" charset="0"/>
              <a:buChar char="•"/>
              <a:tabLst>
                <a:tab pos="311150" algn="l"/>
              </a:tabLst>
            </a:pPr>
            <a:r>
              <a:rPr lang="en-US" sz="2800" dirty="0"/>
              <a:t>Examples:</a:t>
            </a:r>
            <a:endParaRPr lang="en-US" sz="2800" dirty="0">
              <a:latin typeface="Calibri"/>
            </a:endParaRPr>
          </a:p>
          <a:p>
            <a:pPr marL="469900" lvl="1">
              <a:spcBef>
                <a:spcPts val="844"/>
              </a:spcBef>
              <a:tabLst>
                <a:tab pos="311150" algn="l"/>
              </a:tabLst>
            </a:pPr>
            <a:r>
              <a:rPr lang="en-US" sz="3200" spc="-90" dirty="0">
                <a:solidFill>
                  <a:srgbClr val="0000FF"/>
                </a:solidFill>
                <a:latin typeface="Courier New"/>
                <a:cs typeface="Courier New"/>
              </a:rPr>
              <a:t>  </a:t>
            </a:r>
            <a:r>
              <a:rPr lang="en-US" sz="2800" b="1" spc="-90" dirty="0">
                <a:solidFill>
                  <a:srgbClr val="0000FF"/>
                </a:solidFill>
                <a:latin typeface="Courier New"/>
                <a:cs typeface="Courier New"/>
              </a:rPr>
              <a:t>{a,(</a:t>
            </a:r>
            <a:r>
              <a:rPr lang="en-US" sz="2800" b="1" spc="-90" dirty="0" err="1">
                <a:solidFill>
                  <a:srgbClr val="0000FF"/>
                </a:solidFill>
                <a:latin typeface="Courier New"/>
                <a:cs typeface="Courier New"/>
              </a:rPr>
              <a:t>b+f</a:t>
            </a:r>
            <a:r>
              <a:rPr lang="en-US" sz="2800" b="1" spc="-90" dirty="0">
                <a:solidFill>
                  <a:srgbClr val="0000FF"/>
                </a:solidFill>
                <a:latin typeface="Courier New"/>
                <a:cs typeface="Courier New"/>
              </a:rPr>
              <a:t>[4])*3,d+f[5]}</a:t>
            </a:r>
            <a:endParaRPr lang="en-US" sz="3200" b="1" dirty="0">
              <a:latin typeface="Courier New"/>
              <a:cs typeface="Courier New"/>
            </a:endParaRPr>
          </a:p>
        </p:txBody>
      </p:sp>
      <p:sp>
        <p:nvSpPr>
          <p:cNvPr id="2" name="object 2"/>
          <p:cNvSpPr txBox="1">
            <a:spLocks noGrp="1"/>
          </p:cNvSpPr>
          <p:nvPr>
            <p:ph type="title"/>
          </p:nvPr>
        </p:nvSpPr>
        <p:spPr>
          <a:xfrm>
            <a:off x="2624984" y="98233"/>
            <a:ext cx="7292368" cy="626601"/>
          </a:xfrm>
          <a:prstGeom prst="rect">
            <a:avLst/>
          </a:prstGeom>
        </p:spPr>
        <p:txBody>
          <a:bodyPr vert="horz" wrap="square" lIns="0" tIns="10941" rIns="0" bIns="0" numCol="1" rtlCol="0" anchor="ctr" anchorCtr="0" compatLnSpc="1">
            <a:prstTxWarp prst="textNoShape">
              <a:avLst/>
            </a:prstTxWarp>
            <a:spAutoFit/>
          </a:bodyPr>
          <a:lstStyle/>
          <a:p>
            <a:pPr marL="11516">
              <a:spcBef>
                <a:spcPts val="86"/>
              </a:spcBef>
            </a:pPr>
            <a:r>
              <a:rPr lang="en-US" sz="4000" dirty="0"/>
              <a:t>Bracket Matching</a:t>
            </a:r>
          </a:p>
        </p:txBody>
      </p:sp>
      <p:pic>
        <p:nvPicPr>
          <p:cNvPr id="4" name="object 3">
            <a:extLst>
              <a:ext uri="{FF2B5EF4-FFF2-40B4-BE49-F238E27FC236}">
                <a16:creationId xmlns:a16="http://schemas.microsoft.com/office/drawing/2014/main" id="{BA6FE5F6-16BF-4547-9B51-2865A1E66930}"/>
              </a:ext>
            </a:extLst>
          </p:cNvPr>
          <p:cNvPicPr/>
          <p:nvPr/>
        </p:nvPicPr>
        <p:blipFill>
          <a:blip r:embed="rId2" cstate="print"/>
          <a:stretch>
            <a:fillRect/>
          </a:stretch>
        </p:blipFill>
        <p:spPr>
          <a:xfrm>
            <a:off x="1964004" y="2650753"/>
            <a:ext cx="1237605" cy="268242"/>
          </a:xfrm>
          <a:prstGeom prst="rect">
            <a:avLst/>
          </a:prstGeom>
        </p:spPr>
      </p:pic>
      <p:pic>
        <p:nvPicPr>
          <p:cNvPr id="5" name="object 4">
            <a:extLst>
              <a:ext uri="{FF2B5EF4-FFF2-40B4-BE49-F238E27FC236}">
                <a16:creationId xmlns:a16="http://schemas.microsoft.com/office/drawing/2014/main" id="{05548E25-5E57-46FC-ACEE-2D3A847EF6CA}"/>
              </a:ext>
            </a:extLst>
          </p:cNvPr>
          <p:cNvPicPr/>
          <p:nvPr/>
        </p:nvPicPr>
        <p:blipFill>
          <a:blip r:embed="rId3" cstate="print"/>
          <a:stretch>
            <a:fillRect/>
          </a:stretch>
        </p:blipFill>
        <p:spPr>
          <a:xfrm>
            <a:off x="1964004" y="3357938"/>
            <a:ext cx="1237605" cy="268242"/>
          </a:xfrm>
          <a:prstGeom prst="rect">
            <a:avLst/>
          </a:prstGeom>
        </p:spPr>
      </p:pic>
      <p:sp>
        <p:nvSpPr>
          <p:cNvPr id="6" name="object 8">
            <a:extLst>
              <a:ext uri="{FF2B5EF4-FFF2-40B4-BE49-F238E27FC236}">
                <a16:creationId xmlns:a16="http://schemas.microsoft.com/office/drawing/2014/main" id="{098942B7-82F9-4990-A893-7C89D4F7238C}"/>
              </a:ext>
            </a:extLst>
          </p:cNvPr>
          <p:cNvSpPr txBox="1"/>
          <p:nvPr/>
        </p:nvSpPr>
        <p:spPr>
          <a:xfrm>
            <a:off x="4267757" y="2495550"/>
            <a:ext cx="5649595" cy="1866900"/>
          </a:xfrm>
          <a:prstGeom prst="rect">
            <a:avLst/>
          </a:prstGeom>
        </p:spPr>
        <p:txBody>
          <a:bodyPr vert="horz" wrap="square" lIns="0" tIns="12700" rIns="0" bIns="0" rtlCol="0">
            <a:spAutoFit/>
          </a:bodyPr>
          <a:lstStyle/>
          <a:p>
            <a:pPr marL="14604">
              <a:lnSpc>
                <a:spcPct val="100000"/>
              </a:lnSpc>
              <a:spcBef>
                <a:spcPts val="100"/>
              </a:spcBef>
            </a:pPr>
            <a:r>
              <a:rPr sz="2800" dirty="0"/>
              <a:t>// too many closing brackets</a:t>
            </a:r>
          </a:p>
          <a:p>
            <a:pPr marL="13335">
              <a:lnSpc>
                <a:spcPct val="100000"/>
              </a:lnSpc>
              <a:spcBef>
                <a:spcPts val="2225"/>
              </a:spcBef>
            </a:pPr>
            <a:r>
              <a:rPr sz="2800" dirty="0"/>
              <a:t>// too many open brackets</a:t>
            </a:r>
          </a:p>
          <a:p>
            <a:pPr marL="12700">
              <a:lnSpc>
                <a:spcPct val="100000"/>
              </a:lnSpc>
              <a:spcBef>
                <a:spcPts val="2190"/>
              </a:spcBef>
            </a:pPr>
            <a:r>
              <a:rPr sz="2800" dirty="0"/>
              <a:t>// mismatched brackets</a:t>
            </a:r>
          </a:p>
        </p:txBody>
      </p:sp>
      <p:sp>
        <p:nvSpPr>
          <p:cNvPr id="8" name="object 9">
            <a:extLst>
              <a:ext uri="{FF2B5EF4-FFF2-40B4-BE49-F238E27FC236}">
                <a16:creationId xmlns:a16="http://schemas.microsoft.com/office/drawing/2014/main" id="{D24E1EBB-DB73-440A-A157-6B6053504D4F}"/>
              </a:ext>
            </a:extLst>
          </p:cNvPr>
          <p:cNvSpPr txBox="1"/>
          <p:nvPr/>
        </p:nvSpPr>
        <p:spPr>
          <a:xfrm>
            <a:off x="1849034" y="3910172"/>
            <a:ext cx="2031364" cy="452755"/>
          </a:xfrm>
          <a:prstGeom prst="rect">
            <a:avLst/>
          </a:prstGeom>
        </p:spPr>
        <p:txBody>
          <a:bodyPr vert="horz" wrap="square" lIns="0" tIns="12700" rIns="0" bIns="0" rtlCol="0">
            <a:spAutoFit/>
          </a:bodyPr>
          <a:lstStyle/>
          <a:p>
            <a:pPr marL="12700">
              <a:lnSpc>
                <a:spcPct val="100000"/>
              </a:lnSpc>
              <a:spcBef>
                <a:spcPts val="100"/>
              </a:spcBef>
            </a:pPr>
            <a:r>
              <a:rPr sz="2800" spc="-110" dirty="0">
                <a:solidFill>
                  <a:srgbClr val="0000FF"/>
                </a:solidFill>
                <a:latin typeface="Courier New"/>
                <a:cs typeface="Courier New"/>
              </a:rPr>
              <a:t>[..(..]..)</a:t>
            </a:r>
            <a:endParaRPr sz="2800" dirty="0">
              <a:latin typeface="Courier New"/>
              <a:cs typeface="Courier New"/>
            </a:endParaRPr>
          </a:p>
        </p:txBody>
      </p:sp>
      <p:sp>
        <p:nvSpPr>
          <p:cNvPr id="3" name="Slide Number Placeholder 2">
            <a:extLst>
              <a:ext uri="{FF2B5EF4-FFF2-40B4-BE49-F238E27FC236}">
                <a16:creationId xmlns:a16="http://schemas.microsoft.com/office/drawing/2014/main" id="{7BC0E3B6-ED5C-4783-AA68-0EF7F4462BE2}"/>
              </a:ext>
            </a:extLst>
          </p:cNvPr>
          <p:cNvSpPr>
            <a:spLocks noGrp="1"/>
          </p:cNvSpPr>
          <p:nvPr>
            <p:ph type="sldNum" sz="quarter" idx="10"/>
          </p:nvPr>
        </p:nvSpPr>
        <p:spPr/>
        <p:txBody>
          <a:bodyPr/>
          <a:lstStyle/>
          <a:p>
            <a:fld id="{D02B39B9-74E7-484A-884B-3B1F83C72A6F}" type="slidenum">
              <a:rPr lang="en-US" altLang="en-US" smtClean="0">
                <a:solidFill>
                  <a:srgbClr val="000000"/>
                </a:solidFill>
              </a:rPr>
              <a:pPr/>
              <a:t>14</a:t>
            </a:fld>
            <a:endParaRPr lang="en-US" altLang="en-US" dirty="0">
              <a:solidFill>
                <a:srgbClr val="000000"/>
              </a:solidFill>
            </a:endParaRPr>
          </a:p>
        </p:txBody>
      </p:sp>
    </p:spTree>
    <p:extLst>
      <p:ext uri="{BB962C8B-B14F-4D97-AF65-F5344CB8AC3E}">
        <p14:creationId xmlns:p14="http://schemas.microsoft.com/office/powerpoint/2010/main" val="9870954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780503" y="900024"/>
            <a:ext cx="5805714" cy="5252876"/>
          </a:xfrm>
          <a:prstGeom prst="rect">
            <a:avLst/>
          </a:prstGeom>
        </p:spPr>
        <p:txBody>
          <a:bodyPr vert="horz" wrap="square" lIns="0" tIns="122074" rIns="0" bIns="0" rtlCol="0">
            <a:spAutoFit/>
          </a:bodyPr>
          <a:lstStyle/>
          <a:p>
            <a:pPr marL="297266" indent="-285750">
              <a:spcBef>
                <a:spcPts val="961"/>
              </a:spcBef>
              <a:buFont typeface="Arial" panose="020B0604020202020204" pitchFamily="34" charset="0"/>
              <a:buChar char="•"/>
              <a:tabLst>
                <a:tab pos="258542" algn="l"/>
              </a:tabLst>
            </a:pPr>
            <a:r>
              <a:rPr lang="en-US" sz="2800" b="1" dirty="0">
                <a:highlight>
                  <a:srgbClr val="FFFF00"/>
                </a:highlight>
              </a:rPr>
              <a:t>Initialize the stack to empty</a:t>
            </a:r>
          </a:p>
          <a:p>
            <a:pPr marL="297266" indent="-285750">
              <a:spcBef>
                <a:spcPts val="961"/>
              </a:spcBef>
              <a:buFont typeface="Arial" panose="020B0604020202020204" pitchFamily="34" charset="0"/>
              <a:buChar char="•"/>
              <a:tabLst>
                <a:tab pos="465138" algn="l"/>
              </a:tabLst>
            </a:pPr>
            <a:r>
              <a:rPr lang="en-US" sz="2800" b="1" dirty="0">
                <a:highlight>
                  <a:srgbClr val="FFFF00"/>
                </a:highlight>
              </a:rPr>
              <a:t>For every char read</a:t>
            </a:r>
            <a:br>
              <a:rPr lang="en-US" sz="2800" dirty="0"/>
            </a:br>
            <a:r>
              <a:rPr lang="en-US" sz="2800" dirty="0"/>
              <a:t>• If it is an open bracket then </a:t>
            </a:r>
            <a:r>
              <a:rPr lang="en-US" sz="2800" b="1" dirty="0"/>
              <a:t>push</a:t>
            </a:r>
            <a:r>
              <a:rPr lang="en-US" sz="2800" dirty="0"/>
              <a:t> onto stack</a:t>
            </a:r>
            <a:br>
              <a:rPr lang="en-US" sz="2800" dirty="0"/>
            </a:br>
            <a:r>
              <a:rPr lang="en-US" sz="2800" dirty="0"/>
              <a:t>• If it is a close bracket,</a:t>
            </a:r>
            <a:br>
              <a:rPr lang="en-US" sz="2800" dirty="0"/>
            </a:br>
            <a:r>
              <a:rPr lang="en-US" sz="2800" dirty="0"/>
              <a:t>	 • </a:t>
            </a:r>
            <a:r>
              <a:rPr lang="en-US" sz="2400" dirty="0"/>
              <a:t>If the stack is empty, return ERROR</a:t>
            </a:r>
          </a:p>
          <a:p>
            <a:pPr marL="754466" lvl="1" indent="-285750">
              <a:spcBef>
                <a:spcPts val="961"/>
              </a:spcBef>
              <a:buFont typeface="Arial" panose="020B0604020202020204" pitchFamily="34" charset="0"/>
              <a:buChar char="•"/>
              <a:tabLst>
                <a:tab pos="465138" algn="l"/>
              </a:tabLst>
            </a:pPr>
            <a:r>
              <a:rPr lang="en-US" sz="2400" dirty="0"/>
              <a:t>Pop from the stack</a:t>
            </a:r>
          </a:p>
          <a:p>
            <a:pPr marL="754466" lvl="1" indent="-285750">
              <a:spcBef>
                <a:spcPts val="961"/>
              </a:spcBef>
              <a:buFont typeface="Arial" panose="020B0604020202020204" pitchFamily="34" charset="0"/>
              <a:buChar char="•"/>
              <a:tabLst>
                <a:tab pos="465138" algn="l"/>
              </a:tabLst>
            </a:pPr>
            <a:r>
              <a:rPr lang="en-US" sz="2400" dirty="0"/>
              <a:t>If they don’t match return ERROR</a:t>
            </a:r>
            <a:endParaRPr lang="en-US" sz="2800" dirty="0"/>
          </a:p>
          <a:p>
            <a:pPr marL="297266" indent="-285750">
              <a:spcBef>
                <a:spcPts val="961"/>
              </a:spcBef>
              <a:buFont typeface="Arial" panose="020B0604020202020204" pitchFamily="34" charset="0"/>
              <a:buChar char="•"/>
              <a:tabLst>
                <a:tab pos="258542" algn="l"/>
              </a:tabLst>
            </a:pPr>
            <a:r>
              <a:rPr lang="en-US" sz="2800" b="1" dirty="0"/>
              <a:t> </a:t>
            </a:r>
            <a:r>
              <a:rPr lang="en-US" sz="2800" b="1" dirty="0">
                <a:highlight>
                  <a:srgbClr val="FFFF00"/>
                </a:highlight>
              </a:rPr>
              <a:t>If the stack is NON-EMPTY,    </a:t>
            </a:r>
            <a:r>
              <a:rPr lang="en-US" sz="2800" b="1" dirty="0"/>
              <a:t>ERROR </a:t>
            </a:r>
            <a:br>
              <a:rPr lang="en-US" sz="2800" dirty="0"/>
            </a:br>
            <a:endParaRPr lang="en-US" altLang="en-US" sz="2800" dirty="0"/>
          </a:p>
        </p:txBody>
      </p:sp>
      <p:sp>
        <p:nvSpPr>
          <p:cNvPr id="2" name="object 2"/>
          <p:cNvSpPr txBox="1">
            <a:spLocks noGrp="1"/>
          </p:cNvSpPr>
          <p:nvPr>
            <p:ph type="title"/>
          </p:nvPr>
        </p:nvSpPr>
        <p:spPr>
          <a:xfrm>
            <a:off x="1739611" y="68324"/>
            <a:ext cx="8928387" cy="626601"/>
          </a:xfrm>
          <a:prstGeom prst="rect">
            <a:avLst/>
          </a:prstGeom>
        </p:spPr>
        <p:txBody>
          <a:bodyPr vert="horz" wrap="square" lIns="0" tIns="10941" rIns="0" bIns="0" numCol="1" rtlCol="0" anchor="ctr" anchorCtr="0" compatLnSpc="1">
            <a:prstTxWarp prst="textNoShape">
              <a:avLst/>
            </a:prstTxWarp>
            <a:spAutoFit/>
          </a:bodyPr>
          <a:lstStyle/>
          <a:p>
            <a:pPr marL="11516">
              <a:spcBef>
                <a:spcPts val="86"/>
              </a:spcBef>
            </a:pPr>
            <a:r>
              <a:rPr lang="en-US" sz="4000" dirty="0"/>
              <a:t>Bracket Matching- Algorithm</a:t>
            </a:r>
          </a:p>
        </p:txBody>
      </p:sp>
      <p:pic>
        <p:nvPicPr>
          <p:cNvPr id="3" name="Picture 2">
            <a:extLst>
              <a:ext uri="{FF2B5EF4-FFF2-40B4-BE49-F238E27FC236}">
                <a16:creationId xmlns:a16="http://schemas.microsoft.com/office/drawing/2014/main" id="{ADCF489A-6634-4894-8736-1642195D9E57}"/>
              </a:ext>
            </a:extLst>
          </p:cNvPr>
          <p:cNvPicPr>
            <a:picLocks noChangeAspect="1"/>
          </p:cNvPicPr>
          <p:nvPr/>
        </p:nvPicPr>
        <p:blipFill>
          <a:blip r:embed="rId2"/>
          <a:stretch>
            <a:fillRect/>
          </a:stretch>
        </p:blipFill>
        <p:spPr>
          <a:xfrm>
            <a:off x="6203804" y="1488754"/>
            <a:ext cx="6096000" cy="2304800"/>
          </a:xfrm>
          <a:prstGeom prst="rect">
            <a:avLst/>
          </a:prstGeom>
        </p:spPr>
      </p:pic>
      <p:pic>
        <p:nvPicPr>
          <p:cNvPr id="4" name="Picture 3">
            <a:extLst>
              <a:ext uri="{FF2B5EF4-FFF2-40B4-BE49-F238E27FC236}">
                <a16:creationId xmlns:a16="http://schemas.microsoft.com/office/drawing/2014/main" id="{7DD8066E-6ECF-4B10-832E-8DB4B3ED47A5}"/>
              </a:ext>
            </a:extLst>
          </p:cNvPr>
          <p:cNvPicPr>
            <a:picLocks noChangeAspect="1"/>
          </p:cNvPicPr>
          <p:nvPr/>
        </p:nvPicPr>
        <p:blipFill>
          <a:blip r:embed="rId3"/>
          <a:stretch>
            <a:fillRect/>
          </a:stretch>
        </p:blipFill>
        <p:spPr>
          <a:xfrm>
            <a:off x="6826883" y="4446526"/>
            <a:ext cx="5124450" cy="2343150"/>
          </a:xfrm>
          <a:prstGeom prst="rect">
            <a:avLst/>
          </a:prstGeom>
        </p:spPr>
      </p:pic>
      <p:sp>
        <p:nvSpPr>
          <p:cNvPr id="6" name="TextBox 5">
            <a:extLst>
              <a:ext uri="{FF2B5EF4-FFF2-40B4-BE49-F238E27FC236}">
                <a16:creationId xmlns:a16="http://schemas.microsoft.com/office/drawing/2014/main" id="{CCA243A2-23C5-40B4-9ED8-6B5B414EABC2}"/>
              </a:ext>
            </a:extLst>
          </p:cNvPr>
          <p:cNvSpPr txBox="1"/>
          <p:nvPr/>
        </p:nvSpPr>
        <p:spPr>
          <a:xfrm>
            <a:off x="6586217" y="1030635"/>
            <a:ext cx="1511952" cy="369332"/>
          </a:xfrm>
          <a:prstGeom prst="rect">
            <a:avLst/>
          </a:prstGeom>
          <a:noFill/>
        </p:spPr>
        <p:txBody>
          <a:bodyPr wrap="none" rtlCol="0">
            <a:spAutoFit/>
          </a:bodyPr>
          <a:lstStyle/>
          <a:p>
            <a:r>
              <a:rPr lang="en-US" b="1" u="sng" dirty="0"/>
              <a:t>EXAMPLE 1</a:t>
            </a:r>
          </a:p>
        </p:txBody>
      </p:sp>
      <p:sp>
        <p:nvSpPr>
          <p:cNvPr id="8" name="TextBox 7">
            <a:extLst>
              <a:ext uri="{FF2B5EF4-FFF2-40B4-BE49-F238E27FC236}">
                <a16:creationId xmlns:a16="http://schemas.microsoft.com/office/drawing/2014/main" id="{643D0E6C-1923-477B-98CC-7F3ACAADAC68}"/>
              </a:ext>
            </a:extLst>
          </p:cNvPr>
          <p:cNvSpPr txBox="1"/>
          <p:nvPr/>
        </p:nvSpPr>
        <p:spPr>
          <a:xfrm>
            <a:off x="6586217" y="3974645"/>
            <a:ext cx="1511952" cy="369332"/>
          </a:xfrm>
          <a:prstGeom prst="rect">
            <a:avLst/>
          </a:prstGeom>
          <a:noFill/>
        </p:spPr>
        <p:txBody>
          <a:bodyPr wrap="none" rtlCol="0">
            <a:spAutoFit/>
          </a:bodyPr>
          <a:lstStyle/>
          <a:p>
            <a:r>
              <a:rPr lang="en-US" b="1" u="sng" dirty="0"/>
              <a:t>EXAMPLE 2</a:t>
            </a:r>
          </a:p>
        </p:txBody>
      </p:sp>
      <p:sp>
        <p:nvSpPr>
          <p:cNvPr id="5" name="Slide Number Placeholder 4">
            <a:extLst>
              <a:ext uri="{FF2B5EF4-FFF2-40B4-BE49-F238E27FC236}">
                <a16:creationId xmlns:a16="http://schemas.microsoft.com/office/drawing/2014/main" id="{69CFDC1D-D109-4ACB-970E-9DFB91107921}"/>
              </a:ext>
            </a:extLst>
          </p:cNvPr>
          <p:cNvSpPr>
            <a:spLocks noGrp="1"/>
          </p:cNvSpPr>
          <p:nvPr>
            <p:ph type="sldNum" sz="quarter" idx="10"/>
          </p:nvPr>
        </p:nvSpPr>
        <p:spPr/>
        <p:txBody>
          <a:bodyPr/>
          <a:lstStyle/>
          <a:p>
            <a:fld id="{D02B39B9-74E7-484A-884B-3B1F83C72A6F}" type="slidenum">
              <a:rPr lang="en-US" altLang="en-US" smtClean="0">
                <a:solidFill>
                  <a:srgbClr val="000000"/>
                </a:solidFill>
              </a:rPr>
              <a:pPr/>
              <a:t>15</a:t>
            </a:fld>
            <a:endParaRPr lang="en-US" altLang="en-US" dirty="0">
              <a:solidFill>
                <a:srgbClr val="000000"/>
              </a:solidFill>
            </a:endParaRPr>
          </a:p>
        </p:txBody>
      </p:sp>
    </p:spTree>
    <p:extLst>
      <p:ext uri="{BB962C8B-B14F-4D97-AF65-F5344CB8AC3E}">
        <p14:creationId xmlns:p14="http://schemas.microsoft.com/office/powerpoint/2010/main" val="21466818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39611" y="68324"/>
            <a:ext cx="8928387" cy="626601"/>
          </a:xfrm>
          <a:prstGeom prst="rect">
            <a:avLst/>
          </a:prstGeom>
        </p:spPr>
        <p:txBody>
          <a:bodyPr vert="horz" wrap="square" lIns="0" tIns="10941" rIns="0" bIns="0" numCol="1" rtlCol="0" anchor="ctr" anchorCtr="0" compatLnSpc="1">
            <a:prstTxWarp prst="textNoShape">
              <a:avLst/>
            </a:prstTxWarp>
            <a:spAutoFit/>
          </a:bodyPr>
          <a:lstStyle/>
          <a:p>
            <a:pPr marL="11516">
              <a:spcBef>
                <a:spcPts val="86"/>
              </a:spcBef>
            </a:pPr>
            <a:r>
              <a:rPr lang="en-US" sz="4000" dirty="0"/>
              <a:t>Bracket Matching- Code</a:t>
            </a:r>
          </a:p>
        </p:txBody>
      </p:sp>
      <p:sp>
        <p:nvSpPr>
          <p:cNvPr id="9" name="Rectangle 8">
            <a:extLst>
              <a:ext uri="{FF2B5EF4-FFF2-40B4-BE49-F238E27FC236}">
                <a16:creationId xmlns:a16="http://schemas.microsoft.com/office/drawing/2014/main" id="{6CDC5632-990E-4176-939D-2D0878FDBA14}"/>
              </a:ext>
            </a:extLst>
          </p:cNvPr>
          <p:cNvSpPr/>
          <p:nvPr/>
        </p:nvSpPr>
        <p:spPr>
          <a:xfrm>
            <a:off x="870853" y="537565"/>
            <a:ext cx="7460347" cy="6247864"/>
          </a:xfrm>
          <a:prstGeom prst="rect">
            <a:avLst/>
          </a:prstGeom>
          <a:solidFill>
            <a:srgbClr val="F7FFAB"/>
          </a:solidFill>
        </p:spPr>
        <p:txBody>
          <a:bodyPr wrap="square">
            <a:spAutoFit/>
          </a:bodyPr>
          <a:lstStyle/>
          <a:p>
            <a:r>
              <a:rPr lang="en-US" sz="2000" dirty="0"/>
              <a:t>def </a:t>
            </a:r>
            <a:r>
              <a:rPr lang="en-US" sz="2000" dirty="0" err="1"/>
              <a:t>brackets_checker</a:t>
            </a:r>
            <a:r>
              <a:rPr lang="en-US" sz="2000" dirty="0"/>
              <a:t>(</a:t>
            </a:r>
            <a:r>
              <a:rPr lang="en-US" sz="2000" dirty="0" err="1"/>
              <a:t>symbol_string</a:t>
            </a:r>
            <a:r>
              <a:rPr lang="en-US" sz="2000" dirty="0"/>
              <a:t>):</a:t>
            </a:r>
          </a:p>
          <a:p>
            <a:r>
              <a:rPr lang="en-US" sz="2000" dirty="0"/>
              <a:t>	</a:t>
            </a:r>
            <a:r>
              <a:rPr lang="en-US" sz="2000" dirty="0" err="1"/>
              <a:t>st</a:t>
            </a:r>
            <a:r>
              <a:rPr lang="en-US" sz="2000" dirty="0"/>
              <a:t> = Stack()</a:t>
            </a:r>
          </a:p>
          <a:p>
            <a:r>
              <a:rPr lang="en-US" sz="2000" dirty="0"/>
              <a:t>	balanced = True</a:t>
            </a:r>
          </a:p>
          <a:p>
            <a:r>
              <a:rPr lang="en-US" sz="2000" dirty="0"/>
              <a:t>	index = 0</a:t>
            </a:r>
          </a:p>
          <a:p>
            <a:r>
              <a:rPr lang="en-US" sz="2000" dirty="0"/>
              <a:t>	while index &lt; </a:t>
            </a:r>
            <a:r>
              <a:rPr lang="en-US" sz="2000" dirty="0" err="1"/>
              <a:t>len</a:t>
            </a:r>
            <a:r>
              <a:rPr lang="en-US" sz="2000" dirty="0"/>
              <a:t>(</a:t>
            </a:r>
            <a:r>
              <a:rPr lang="en-US" sz="2000" dirty="0" err="1"/>
              <a:t>symbol_string</a:t>
            </a:r>
            <a:r>
              <a:rPr lang="en-US" sz="2000" dirty="0"/>
              <a:t>) and balanced:</a:t>
            </a:r>
          </a:p>
          <a:p>
            <a:r>
              <a:rPr lang="en-US" sz="2000" dirty="0"/>
              <a:t>		symbol = </a:t>
            </a:r>
            <a:r>
              <a:rPr lang="en-US" sz="2000" dirty="0" err="1"/>
              <a:t>symbol_string</a:t>
            </a:r>
            <a:r>
              <a:rPr lang="en-US" sz="2000" dirty="0"/>
              <a:t>[index]</a:t>
            </a:r>
          </a:p>
          <a:p>
            <a:r>
              <a:rPr lang="en-US" sz="2000" dirty="0"/>
              <a:t>		if symbol in "([{":</a:t>
            </a:r>
          </a:p>
          <a:p>
            <a:r>
              <a:rPr lang="en-US" sz="2000" dirty="0"/>
              <a:t>			</a:t>
            </a:r>
            <a:r>
              <a:rPr lang="en-US" sz="2000" dirty="0" err="1"/>
              <a:t>st.push</a:t>
            </a:r>
            <a:r>
              <a:rPr lang="en-US" sz="2000" dirty="0"/>
              <a:t>(symbol)</a:t>
            </a:r>
          </a:p>
          <a:p>
            <a:r>
              <a:rPr lang="en-US" sz="2000" dirty="0"/>
              <a:t>		</a:t>
            </a:r>
            <a:r>
              <a:rPr lang="en-US" sz="2000" dirty="0" err="1"/>
              <a:t>elif</a:t>
            </a:r>
            <a:r>
              <a:rPr lang="en-US" sz="2000" dirty="0"/>
              <a:t> symbol in ")}]":</a:t>
            </a:r>
          </a:p>
          <a:p>
            <a:r>
              <a:rPr lang="en-US" sz="2000" dirty="0"/>
              <a:t>			if </a:t>
            </a:r>
            <a:r>
              <a:rPr lang="en-US" sz="2000" dirty="0" err="1"/>
              <a:t>st.isEmpty</a:t>
            </a:r>
            <a:r>
              <a:rPr lang="en-US" sz="2000" dirty="0"/>
              <a:t>():</a:t>
            </a:r>
          </a:p>
          <a:p>
            <a:r>
              <a:rPr lang="en-US" sz="2000" dirty="0"/>
              <a:t>				balanced = False</a:t>
            </a:r>
          </a:p>
          <a:p>
            <a:r>
              <a:rPr lang="en-US" sz="2000" dirty="0"/>
              <a:t>			else:</a:t>
            </a:r>
          </a:p>
          <a:p>
            <a:r>
              <a:rPr lang="en-US" sz="2000" dirty="0"/>
              <a:t>				top = </a:t>
            </a:r>
            <a:r>
              <a:rPr lang="en-US" sz="2000" dirty="0" err="1"/>
              <a:t>st.pop</a:t>
            </a:r>
            <a:r>
              <a:rPr lang="en-US" sz="2000" dirty="0"/>
              <a:t>()</a:t>
            </a:r>
          </a:p>
          <a:p>
            <a:r>
              <a:rPr lang="en-US" sz="2000" dirty="0"/>
              <a:t>				if not </a:t>
            </a:r>
            <a:r>
              <a:rPr lang="en-US" sz="2000" b="1" dirty="0">
                <a:solidFill>
                  <a:schemeClr val="bg2"/>
                </a:solidFill>
              </a:rPr>
              <a:t>matches(top, symbol):</a:t>
            </a:r>
            <a:endParaRPr lang="en-US" sz="2000" b="1" dirty="0">
              <a:solidFill>
                <a:srgbClr val="00B050"/>
              </a:solidFill>
            </a:endParaRPr>
          </a:p>
          <a:p>
            <a:r>
              <a:rPr lang="en-US" sz="2000" dirty="0"/>
              <a:t>					balanced = False</a:t>
            </a:r>
          </a:p>
          <a:p>
            <a:r>
              <a:rPr lang="en-US" sz="2000" dirty="0"/>
              <a:t>		index = index + 1</a:t>
            </a:r>
          </a:p>
          <a:p>
            <a:r>
              <a:rPr lang="en-US" sz="2000" dirty="0"/>
              <a:t>	if balanced and </a:t>
            </a:r>
            <a:r>
              <a:rPr lang="en-US" sz="2000" dirty="0" err="1"/>
              <a:t>st.isEmpty</a:t>
            </a:r>
            <a:r>
              <a:rPr lang="en-US" sz="2000" dirty="0"/>
              <a:t>():</a:t>
            </a:r>
          </a:p>
          <a:p>
            <a:r>
              <a:rPr lang="en-US" sz="2000" dirty="0"/>
              <a:t>		return True</a:t>
            </a:r>
          </a:p>
          <a:p>
            <a:r>
              <a:rPr lang="en-US" sz="2000" dirty="0"/>
              <a:t>	else:</a:t>
            </a:r>
          </a:p>
          <a:p>
            <a:r>
              <a:rPr lang="en-US" sz="2000" dirty="0"/>
              <a:t>		return False</a:t>
            </a:r>
          </a:p>
        </p:txBody>
      </p:sp>
      <p:sp>
        <p:nvSpPr>
          <p:cNvPr id="3" name="Rectangle 2">
            <a:extLst>
              <a:ext uri="{FF2B5EF4-FFF2-40B4-BE49-F238E27FC236}">
                <a16:creationId xmlns:a16="http://schemas.microsoft.com/office/drawing/2014/main" id="{9AA404BD-66F0-4662-BFC0-994B91A0E503}"/>
              </a:ext>
            </a:extLst>
          </p:cNvPr>
          <p:cNvSpPr/>
          <p:nvPr/>
        </p:nvSpPr>
        <p:spPr>
          <a:xfrm>
            <a:off x="8331200" y="4150864"/>
            <a:ext cx="3860800" cy="646331"/>
          </a:xfrm>
          <a:prstGeom prst="rect">
            <a:avLst/>
          </a:prstGeom>
        </p:spPr>
        <p:txBody>
          <a:bodyPr wrap="square">
            <a:spAutoFit/>
          </a:bodyPr>
          <a:lstStyle/>
          <a:p>
            <a:r>
              <a:rPr lang="en-US" b="1" dirty="0">
                <a:solidFill>
                  <a:srgbClr val="00B050"/>
                </a:solidFill>
              </a:rPr>
              <a:t># make the function to check match</a:t>
            </a:r>
          </a:p>
          <a:p>
            <a:r>
              <a:rPr lang="en-US" b="1" dirty="0">
                <a:solidFill>
                  <a:srgbClr val="FF0000"/>
                </a:solidFill>
              </a:rPr>
              <a:t> Example: a = ‘(‘; b = ‘)’ </a:t>
            </a:r>
            <a:r>
              <a:rPr lang="en-US" b="1" dirty="0" err="1">
                <a:solidFill>
                  <a:srgbClr val="FF0000"/>
                </a:solidFill>
              </a:rPr>
              <a:t>returnTrue</a:t>
            </a:r>
            <a:endParaRPr lang="en-US" dirty="0">
              <a:solidFill>
                <a:srgbClr val="FF0000"/>
              </a:solidFill>
            </a:endParaRPr>
          </a:p>
        </p:txBody>
      </p:sp>
      <p:sp>
        <p:nvSpPr>
          <p:cNvPr id="4" name="Slide Number Placeholder 3">
            <a:extLst>
              <a:ext uri="{FF2B5EF4-FFF2-40B4-BE49-F238E27FC236}">
                <a16:creationId xmlns:a16="http://schemas.microsoft.com/office/drawing/2014/main" id="{33C5737B-8450-4885-852D-7057A9D0D28E}"/>
              </a:ext>
            </a:extLst>
          </p:cNvPr>
          <p:cNvSpPr>
            <a:spLocks noGrp="1"/>
          </p:cNvSpPr>
          <p:nvPr>
            <p:ph type="sldNum" sz="quarter" idx="10"/>
          </p:nvPr>
        </p:nvSpPr>
        <p:spPr/>
        <p:txBody>
          <a:bodyPr/>
          <a:lstStyle/>
          <a:p>
            <a:fld id="{D02B39B9-74E7-484A-884B-3B1F83C72A6F}" type="slidenum">
              <a:rPr lang="en-US" altLang="en-US" smtClean="0">
                <a:solidFill>
                  <a:srgbClr val="000000"/>
                </a:solidFill>
              </a:rPr>
              <a:pPr/>
              <a:t>16</a:t>
            </a:fld>
            <a:endParaRPr lang="en-US" altLang="en-US" dirty="0">
              <a:solidFill>
                <a:srgbClr val="000000"/>
              </a:solidFill>
            </a:endParaRPr>
          </a:p>
        </p:txBody>
      </p:sp>
    </p:spTree>
    <p:extLst>
      <p:ext uri="{BB962C8B-B14F-4D97-AF65-F5344CB8AC3E}">
        <p14:creationId xmlns:p14="http://schemas.microsoft.com/office/powerpoint/2010/main" val="1627938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39611" y="-2016"/>
            <a:ext cx="8928387" cy="626601"/>
          </a:xfrm>
          <a:prstGeom prst="rect">
            <a:avLst/>
          </a:prstGeom>
        </p:spPr>
        <p:txBody>
          <a:bodyPr vert="horz" wrap="square" lIns="0" tIns="10941" rIns="0" bIns="0" numCol="1" rtlCol="0" anchor="ctr" anchorCtr="0" compatLnSpc="1">
            <a:prstTxWarp prst="textNoShape">
              <a:avLst/>
            </a:prstTxWarp>
            <a:spAutoFit/>
          </a:bodyPr>
          <a:lstStyle/>
          <a:p>
            <a:pPr marL="11516">
              <a:spcBef>
                <a:spcPts val="86"/>
              </a:spcBef>
            </a:pPr>
            <a:r>
              <a:rPr lang="en-US" sz="4000" dirty="0"/>
              <a:t>Bracket Matching- Code</a:t>
            </a:r>
          </a:p>
        </p:txBody>
      </p:sp>
      <p:sp>
        <p:nvSpPr>
          <p:cNvPr id="9" name="Rectangle 8">
            <a:extLst>
              <a:ext uri="{FF2B5EF4-FFF2-40B4-BE49-F238E27FC236}">
                <a16:creationId xmlns:a16="http://schemas.microsoft.com/office/drawing/2014/main" id="{6CDC5632-990E-4176-939D-2D0878FDBA14}"/>
              </a:ext>
            </a:extLst>
          </p:cNvPr>
          <p:cNvSpPr/>
          <p:nvPr/>
        </p:nvSpPr>
        <p:spPr>
          <a:xfrm>
            <a:off x="842718" y="607905"/>
            <a:ext cx="7010404" cy="6247864"/>
          </a:xfrm>
          <a:prstGeom prst="rect">
            <a:avLst/>
          </a:prstGeom>
          <a:solidFill>
            <a:srgbClr val="F7FFAB"/>
          </a:solidFill>
        </p:spPr>
        <p:txBody>
          <a:bodyPr wrap="square">
            <a:spAutoFit/>
          </a:bodyPr>
          <a:lstStyle/>
          <a:p>
            <a:r>
              <a:rPr lang="en-US" sz="2000" dirty="0"/>
              <a:t>def </a:t>
            </a:r>
            <a:r>
              <a:rPr lang="en-US" sz="2000" dirty="0" err="1"/>
              <a:t>brackets_checker</a:t>
            </a:r>
            <a:r>
              <a:rPr lang="en-US" sz="2000" dirty="0"/>
              <a:t>(</a:t>
            </a:r>
            <a:r>
              <a:rPr lang="en-US" sz="2000" dirty="0" err="1"/>
              <a:t>symbol_string</a:t>
            </a:r>
            <a:r>
              <a:rPr lang="en-US" sz="2000" dirty="0"/>
              <a:t>):</a:t>
            </a:r>
          </a:p>
          <a:p>
            <a:r>
              <a:rPr lang="en-US" sz="2000" dirty="0"/>
              <a:t>	</a:t>
            </a:r>
            <a:r>
              <a:rPr lang="en-US" sz="2000" dirty="0" err="1"/>
              <a:t>st</a:t>
            </a:r>
            <a:r>
              <a:rPr lang="en-US" sz="2000" dirty="0"/>
              <a:t> = Stack()</a:t>
            </a:r>
          </a:p>
          <a:p>
            <a:r>
              <a:rPr lang="en-US" sz="2000" dirty="0"/>
              <a:t>	balanced = True</a:t>
            </a:r>
          </a:p>
          <a:p>
            <a:r>
              <a:rPr lang="en-US" sz="2000" dirty="0"/>
              <a:t>	index = 0</a:t>
            </a:r>
          </a:p>
          <a:p>
            <a:r>
              <a:rPr lang="en-US" sz="2000" dirty="0"/>
              <a:t>	while index &lt; </a:t>
            </a:r>
            <a:r>
              <a:rPr lang="en-US" sz="2000" dirty="0" err="1"/>
              <a:t>len</a:t>
            </a:r>
            <a:r>
              <a:rPr lang="en-US" sz="2000" dirty="0"/>
              <a:t>(</a:t>
            </a:r>
            <a:r>
              <a:rPr lang="en-US" sz="2000" dirty="0" err="1"/>
              <a:t>symbol_string</a:t>
            </a:r>
            <a:r>
              <a:rPr lang="en-US" sz="2000" dirty="0"/>
              <a:t>) and balanced:</a:t>
            </a:r>
          </a:p>
          <a:p>
            <a:r>
              <a:rPr lang="en-US" sz="2000" dirty="0"/>
              <a:t>		symbol = </a:t>
            </a:r>
            <a:r>
              <a:rPr lang="en-US" sz="2000" dirty="0" err="1"/>
              <a:t>symbol_string</a:t>
            </a:r>
            <a:r>
              <a:rPr lang="en-US" sz="2000" dirty="0"/>
              <a:t>[index]</a:t>
            </a:r>
          </a:p>
          <a:p>
            <a:r>
              <a:rPr lang="en-US" sz="2000" dirty="0"/>
              <a:t>		if symbol in "([{":</a:t>
            </a:r>
          </a:p>
          <a:p>
            <a:r>
              <a:rPr lang="en-US" sz="2000" dirty="0"/>
              <a:t>			</a:t>
            </a:r>
            <a:r>
              <a:rPr lang="en-US" sz="2000" dirty="0" err="1"/>
              <a:t>st.push</a:t>
            </a:r>
            <a:r>
              <a:rPr lang="en-US" sz="2000" dirty="0"/>
              <a:t>(symbol)</a:t>
            </a:r>
          </a:p>
          <a:p>
            <a:r>
              <a:rPr lang="en-US" sz="2000" dirty="0"/>
              <a:t>		</a:t>
            </a:r>
            <a:r>
              <a:rPr lang="en-US" sz="2000" dirty="0" err="1"/>
              <a:t>elif</a:t>
            </a:r>
            <a:r>
              <a:rPr lang="en-US" sz="2000" dirty="0"/>
              <a:t> symbol in ")}]":</a:t>
            </a:r>
          </a:p>
          <a:p>
            <a:r>
              <a:rPr lang="en-US" sz="2000" dirty="0"/>
              <a:t>			if </a:t>
            </a:r>
            <a:r>
              <a:rPr lang="en-US" sz="2000" dirty="0" err="1"/>
              <a:t>st.isEmpty</a:t>
            </a:r>
            <a:r>
              <a:rPr lang="en-US" sz="2000" dirty="0"/>
              <a:t>():</a:t>
            </a:r>
          </a:p>
          <a:p>
            <a:r>
              <a:rPr lang="en-US" sz="2000" dirty="0"/>
              <a:t>				balanced = False</a:t>
            </a:r>
          </a:p>
          <a:p>
            <a:r>
              <a:rPr lang="en-US" sz="2000" dirty="0"/>
              <a:t>			else:</a:t>
            </a:r>
          </a:p>
          <a:p>
            <a:r>
              <a:rPr lang="en-US" sz="2000" dirty="0"/>
              <a:t>				top = </a:t>
            </a:r>
            <a:r>
              <a:rPr lang="en-US" sz="2000" dirty="0" err="1"/>
              <a:t>st.pop</a:t>
            </a:r>
            <a:r>
              <a:rPr lang="en-US" sz="2000" dirty="0"/>
              <a:t>()</a:t>
            </a:r>
          </a:p>
          <a:p>
            <a:r>
              <a:rPr lang="en-US" sz="2000" dirty="0"/>
              <a:t>				if not </a:t>
            </a:r>
            <a:r>
              <a:rPr lang="en-US" sz="2000" b="1" dirty="0">
                <a:solidFill>
                  <a:schemeClr val="bg2"/>
                </a:solidFill>
              </a:rPr>
              <a:t>matches(top, symbol):</a:t>
            </a:r>
            <a:endParaRPr lang="en-US" sz="2000" b="1" dirty="0">
              <a:solidFill>
                <a:srgbClr val="00B050"/>
              </a:solidFill>
            </a:endParaRPr>
          </a:p>
          <a:p>
            <a:r>
              <a:rPr lang="en-US" sz="2000" dirty="0"/>
              <a:t>					balanced = False</a:t>
            </a:r>
          </a:p>
          <a:p>
            <a:r>
              <a:rPr lang="en-US" sz="2000" dirty="0"/>
              <a:t>		index = index + 1</a:t>
            </a:r>
          </a:p>
          <a:p>
            <a:r>
              <a:rPr lang="en-US" sz="2000" dirty="0"/>
              <a:t>	if balanced and </a:t>
            </a:r>
            <a:r>
              <a:rPr lang="en-US" sz="2000" dirty="0" err="1"/>
              <a:t>st.isEmpty</a:t>
            </a:r>
            <a:r>
              <a:rPr lang="en-US" sz="2000" dirty="0"/>
              <a:t>():</a:t>
            </a:r>
          </a:p>
          <a:p>
            <a:r>
              <a:rPr lang="en-US" sz="2000" dirty="0"/>
              <a:t>		return True</a:t>
            </a:r>
          </a:p>
          <a:p>
            <a:r>
              <a:rPr lang="en-US" sz="2000" dirty="0"/>
              <a:t>	else:</a:t>
            </a:r>
          </a:p>
          <a:p>
            <a:r>
              <a:rPr lang="en-US" sz="2000" dirty="0"/>
              <a:t>		return False</a:t>
            </a:r>
          </a:p>
        </p:txBody>
      </p:sp>
      <p:sp>
        <p:nvSpPr>
          <p:cNvPr id="3" name="Rectangle 2">
            <a:extLst>
              <a:ext uri="{FF2B5EF4-FFF2-40B4-BE49-F238E27FC236}">
                <a16:creationId xmlns:a16="http://schemas.microsoft.com/office/drawing/2014/main" id="{F74E3D7C-45B9-4C03-B4DF-09094CB14617}"/>
              </a:ext>
            </a:extLst>
          </p:cNvPr>
          <p:cNvSpPr/>
          <p:nvPr/>
        </p:nvSpPr>
        <p:spPr>
          <a:xfrm>
            <a:off x="8040915" y="834964"/>
            <a:ext cx="2499402" cy="369332"/>
          </a:xfrm>
          <a:prstGeom prst="rect">
            <a:avLst/>
          </a:prstGeom>
        </p:spPr>
        <p:txBody>
          <a:bodyPr wrap="none">
            <a:spAutoFit/>
          </a:bodyPr>
          <a:lstStyle/>
          <a:p>
            <a:r>
              <a:rPr lang="en-US" b="1" dirty="0">
                <a:solidFill>
                  <a:srgbClr val="00B050"/>
                </a:solidFill>
              </a:rPr>
              <a:t>#function matches(a, b)</a:t>
            </a:r>
          </a:p>
        </p:txBody>
      </p:sp>
      <p:sp>
        <p:nvSpPr>
          <p:cNvPr id="5" name="Rectangle 4">
            <a:extLst>
              <a:ext uri="{FF2B5EF4-FFF2-40B4-BE49-F238E27FC236}">
                <a16:creationId xmlns:a16="http://schemas.microsoft.com/office/drawing/2014/main" id="{896534A8-4958-43A5-B71F-6985A0BD19FD}"/>
              </a:ext>
            </a:extLst>
          </p:cNvPr>
          <p:cNvSpPr/>
          <p:nvPr/>
        </p:nvSpPr>
        <p:spPr>
          <a:xfrm>
            <a:off x="8040915" y="1226511"/>
            <a:ext cx="3788225" cy="2687915"/>
          </a:xfrm>
          <a:prstGeom prst="rect">
            <a:avLst/>
          </a:prstGeom>
          <a:solidFill>
            <a:srgbClr val="F7FFAB"/>
          </a:solidFill>
        </p:spPr>
        <p:txBody>
          <a:bodyPr wrap="square">
            <a:spAutoFit/>
          </a:bodyPr>
          <a:lstStyle/>
          <a:p>
            <a:pPr marL="12700">
              <a:lnSpc>
                <a:spcPct val="100000"/>
              </a:lnSpc>
              <a:spcBef>
                <a:spcPts val="100"/>
              </a:spcBef>
            </a:pPr>
            <a:r>
              <a:rPr lang="en-US" b="1" spc="-40" dirty="0">
                <a:solidFill>
                  <a:srgbClr val="006EBF"/>
                </a:solidFill>
                <a:latin typeface="Calibri"/>
                <a:cs typeface="Calibri"/>
              </a:rPr>
              <a:t>def matches(a, b):</a:t>
            </a:r>
          </a:p>
          <a:p>
            <a:pPr marL="12700">
              <a:lnSpc>
                <a:spcPct val="100000"/>
              </a:lnSpc>
              <a:spcBef>
                <a:spcPts val="100"/>
              </a:spcBef>
            </a:pPr>
            <a:r>
              <a:rPr lang="en-US" b="1" spc="-40" dirty="0">
                <a:solidFill>
                  <a:srgbClr val="006EBF"/>
                </a:solidFill>
                <a:latin typeface="Calibri"/>
                <a:cs typeface="Calibri"/>
              </a:rPr>
              <a:t>	if (a == '(' and b == ')'):</a:t>
            </a:r>
          </a:p>
          <a:p>
            <a:pPr marL="12700">
              <a:lnSpc>
                <a:spcPct val="100000"/>
              </a:lnSpc>
              <a:spcBef>
                <a:spcPts val="100"/>
              </a:spcBef>
            </a:pPr>
            <a:r>
              <a:rPr lang="en-US" b="1" spc="-40" dirty="0">
                <a:solidFill>
                  <a:srgbClr val="006EBF"/>
                </a:solidFill>
                <a:latin typeface="Calibri"/>
                <a:cs typeface="Calibri"/>
              </a:rPr>
              <a:t>		return True</a:t>
            </a:r>
          </a:p>
          <a:p>
            <a:pPr marL="12700">
              <a:lnSpc>
                <a:spcPct val="100000"/>
              </a:lnSpc>
              <a:spcBef>
                <a:spcPts val="100"/>
              </a:spcBef>
            </a:pPr>
            <a:r>
              <a:rPr lang="en-US" b="1" spc="-40" dirty="0">
                <a:solidFill>
                  <a:srgbClr val="006EBF"/>
                </a:solidFill>
                <a:latin typeface="Calibri"/>
                <a:cs typeface="Calibri"/>
              </a:rPr>
              <a:t>	</a:t>
            </a:r>
            <a:r>
              <a:rPr lang="en-US" b="1" spc="-40" dirty="0" err="1">
                <a:solidFill>
                  <a:srgbClr val="006EBF"/>
                </a:solidFill>
                <a:latin typeface="Calibri"/>
                <a:cs typeface="Calibri"/>
              </a:rPr>
              <a:t>elif</a:t>
            </a:r>
            <a:r>
              <a:rPr lang="en-US" b="1" spc="-40" dirty="0">
                <a:solidFill>
                  <a:srgbClr val="006EBF"/>
                </a:solidFill>
                <a:latin typeface="Calibri"/>
                <a:cs typeface="Calibri"/>
              </a:rPr>
              <a:t> (a == '[' and b == ']'):</a:t>
            </a:r>
          </a:p>
          <a:p>
            <a:pPr marL="12700">
              <a:lnSpc>
                <a:spcPct val="100000"/>
              </a:lnSpc>
              <a:spcBef>
                <a:spcPts val="100"/>
              </a:spcBef>
            </a:pPr>
            <a:r>
              <a:rPr lang="en-US" b="1" spc="-40" dirty="0">
                <a:solidFill>
                  <a:srgbClr val="006EBF"/>
                </a:solidFill>
                <a:latin typeface="Calibri"/>
                <a:cs typeface="Calibri"/>
              </a:rPr>
              <a:t>		return True</a:t>
            </a:r>
          </a:p>
          <a:p>
            <a:pPr marL="12700">
              <a:lnSpc>
                <a:spcPct val="100000"/>
              </a:lnSpc>
              <a:spcBef>
                <a:spcPts val="100"/>
              </a:spcBef>
            </a:pPr>
            <a:r>
              <a:rPr lang="en-US" b="1" spc="-40" dirty="0">
                <a:solidFill>
                  <a:srgbClr val="006EBF"/>
                </a:solidFill>
                <a:latin typeface="Calibri"/>
                <a:cs typeface="Calibri"/>
              </a:rPr>
              <a:t>	</a:t>
            </a:r>
            <a:r>
              <a:rPr lang="en-US" b="1" spc="-40" dirty="0" err="1">
                <a:solidFill>
                  <a:srgbClr val="006EBF"/>
                </a:solidFill>
                <a:latin typeface="Calibri"/>
                <a:cs typeface="Calibri"/>
              </a:rPr>
              <a:t>elif</a:t>
            </a:r>
            <a:r>
              <a:rPr lang="en-US" b="1" spc="-40" dirty="0">
                <a:solidFill>
                  <a:srgbClr val="006EBF"/>
                </a:solidFill>
                <a:latin typeface="Calibri"/>
                <a:cs typeface="Calibri"/>
              </a:rPr>
              <a:t> (a == '{' and b == '}'):</a:t>
            </a:r>
          </a:p>
          <a:p>
            <a:pPr marL="12700">
              <a:lnSpc>
                <a:spcPct val="100000"/>
              </a:lnSpc>
              <a:spcBef>
                <a:spcPts val="100"/>
              </a:spcBef>
            </a:pPr>
            <a:r>
              <a:rPr lang="en-US" b="1" spc="-40" dirty="0">
                <a:solidFill>
                  <a:srgbClr val="006EBF"/>
                </a:solidFill>
                <a:latin typeface="Calibri"/>
                <a:cs typeface="Calibri"/>
              </a:rPr>
              <a:t>		return True</a:t>
            </a:r>
          </a:p>
          <a:p>
            <a:pPr marL="12700">
              <a:lnSpc>
                <a:spcPct val="100000"/>
              </a:lnSpc>
              <a:spcBef>
                <a:spcPts val="100"/>
              </a:spcBef>
            </a:pPr>
            <a:r>
              <a:rPr lang="en-US" b="1" spc="-40" dirty="0">
                <a:solidFill>
                  <a:srgbClr val="006EBF"/>
                </a:solidFill>
                <a:latin typeface="Calibri"/>
                <a:cs typeface="Calibri"/>
              </a:rPr>
              <a:t>	else:</a:t>
            </a:r>
          </a:p>
          <a:p>
            <a:pPr marL="12700">
              <a:lnSpc>
                <a:spcPct val="100000"/>
              </a:lnSpc>
              <a:spcBef>
                <a:spcPts val="100"/>
              </a:spcBef>
            </a:pPr>
            <a:r>
              <a:rPr lang="en-US" b="1" spc="-40" dirty="0">
                <a:solidFill>
                  <a:srgbClr val="006EBF"/>
                </a:solidFill>
                <a:latin typeface="Calibri"/>
                <a:cs typeface="Calibri"/>
              </a:rPr>
              <a:t>		return False</a:t>
            </a:r>
            <a:endParaRPr lang="en-US" b="1" dirty="0">
              <a:latin typeface="Calibri"/>
              <a:cs typeface="Calibri"/>
            </a:endParaRPr>
          </a:p>
        </p:txBody>
      </p:sp>
      <p:sp>
        <p:nvSpPr>
          <p:cNvPr id="6" name="Rectangle 5">
            <a:extLst>
              <a:ext uri="{FF2B5EF4-FFF2-40B4-BE49-F238E27FC236}">
                <a16:creationId xmlns:a16="http://schemas.microsoft.com/office/drawing/2014/main" id="{0D2CC5F6-5EFE-4F70-B8E8-330F54ABBC4E}"/>
              </a:ext>
            </a:extLst>
          </p:cNvPr>
          <p:cNvSpPr/>
          <p:nvPr/>
        </p:nvSpPr>
        <p:spPr>
          <a:xfrm>
            <a:off x="7961086" y="4234266"/>
            <a:ext cx="3011716" cy="2308324"/>
          </a:xfrm>
          <a:prstGeom prst="rect">
            <a:avLst/>
          </a:prstGeom>
          <a:solidFill>
            <a:srgbClr val="F7FFAB"/>
          </a:solidFill>
        </p:spPr>
        <p:txBody>
          <a:bodyPr wrap="square">
            <a:spAutoFit/>
          </a:bodyPr>
          <a:lstStyle/>
          <a:p>
            <a:r>
              <a:rPr lang="en-US" b="1" dirty="0"/>
              <a:t>a='[{()]'</a:t>
            </a:r>
          </a:p>
          <a:p>
            <a:r>
              <a:rPr lang="en-US" b="1" dirty="0"/>
              <a:t>print(</a:t>
            </a:r>
            <a:r>
              <a:rPr lang="en-US" b="1" dirty="0" err="1"/>
              <a:t>brackets_checker</a:t>
            </a:r>
            <a:r>
              <a:rPr lang="en-US" b="1" dirty="0"/>
              <a:t>(a))</a:t>
            </a:r>
          </a:p>
          <a:p>
            <a:endParaRPr lang="en-US" b="1" dirty="0"/>
          </a:p>
          <a:p>
            <a:r>
              <a:rPr lang="en-US" b="1" dirty="0"/>
              <a:t>a='[{()}]'</a:t>
            </a:r>
          </a:p>
          <a:p>
            <a:r>
              <a:rPr lang="en-US" b="1" dirty="0"/>
              <a:t>print(</a:t>
            </a:r>
            <a:r>
              <a:rPr lang="en-US" b="1" dirty="0" err="1"/>
              <a:t>brackets_checker</a:t>
            </a:r>
            <a:r>
              <a:rPr lang="en-US" b="1" dirty="0"/>
              <a:t>(a))</a:t>
            </a:r>
          </a:p>
          <a:p>
            <a:endParaRPr lang="en-US" b="1" dirty="0"/>
          </a:p>
          <a:p>
            <a:r>
              <a:rPr lang="en-US" b="1" dirty="0"/>
              <a:t>a='[{()}]}'</a:t>
            </a:r>
          </a:p>
          <a:p>
            <a:r>
              <a:rPr lang="en-US" b="1" dirty="0"/>
              <a:t>print(</a:t>
            </a:r>
            <a:r>
              <a:rPr lang="en-US" b="1" dirty="0" err="1"/>
              <a:t>brackets_checker</a:t>
            </a:r>
            <a:r>
              <a:rPr lang="en-US" b="1" dirty="0"/>
              <a:t>(a))</a:t>
            </a:r>
          </a:p>
        </p:txBody>
      </p:sp>
      <p:sp>
        <p:nvSpPr>
          <p:cNvPr id="7" name="Rectangle 6">
            <a:extLst>
              <a:ext uri="{FF2B5EF4-FFF2-40B4-BE49-F238E27FC236}">
                <a16:creationId xmlns:a16="http://schemas.microsoft.com/office/drawing/2014/main" id="{E8DBBAB9-30F8-4D0E-BEEF-0751335ABD23}"/>
              </a:ext>
            </a:extLst>
          </p:cNvPr>
          <p:cNvSpPr/>
          <p:nvPr/>
        </p:nvSpPr>
        <p:spPr>
          <a:xfrm>
            <a:off x="11096170" y="4511265"/>
            <a:ext cx="856338" cy="2031325"/>
          </a:xfrm>
          <a:prstGeom prst="rect">
            <a:avLst/>
          </a:prstGeom>
          <a:solidFill>
            <a:srgbClr val="B9BEEC"/>
          </a:solidFill>
        </p:spPr>
        <p:txBody>
          <a:bodyPr wrap="square">
            <a:spAutoFit/>
          </a:bodyPr>
          <a:lstStyle/>
          <a:p>
            <a:r>
              <a:rPr lang="en-US" b="1" dirty="0">
                <a:solidFill>
                  <a:srgbClr val="000000"/>
                </a:solidFill>
                <a:latin typeface="MS Shell Dlg 2" panose="020B0604030504040204" pitchFamily="34" charset="0"/>
              </a:rPr>
              <a:t>False</a:t>
            </a:r>
          </a:p>
          <a:p>
            <a:endParaRPr lang="en-US" b="1" dirty="0">
              <a:solidFill>
                <a:srgbClr val="000000"/>
              </a:solidFill>
              <a:latin typeface="MS Shell Dlg 2" panose="020B0604030504040204" pitchFamily="34" charset="0"/>
            </a:endParaRPr>
          </a:p>
          <a:p>
            <a:endParaRPr lang="en-US" b="1" dirty="0">
              <a:solidFill>
                <a:srgbClr val="000000"/>
              </a:solidFill>
              <a:latin typeface="MS Shell Dlg 2" panose="020B0604030504040204" pitchFamily="34" charset="0"/>
            </a:endParaRPr>
          </a:p>
          <a:p>
            <a:r>
              <a:rPr lang="en-US" b="1" dirty="0">
                <a:solidFill>
                  <a:srgbClr val="000000"/>
                </a:solidFill>
                <a:latin typeface="MS Shell Dlg 2" panose="020B0604030504040204" pitchFamily="34" charset="0"/>
              </a:rPr>
              <a:t>True</a:t>
            </a:r>
          </a:p>
          <a:p>
            <a:endParaRPr lang="en-US" b="1" dirty="0">
              <a:solidFill>
                <a:srgbClr val="000000"/>
              </a:solidFill>
              <a:latin typeface="MS Shell Dlg 2" panose="020B0604030504040204" pitchFamily="34" charset="0"/>
            </a:endParaRPr>
          </a:p>
          <a:p>
            <a:endParaRPr lang="en-US" b="1" dirty="0">
              <a:solidFill>
                <a:srgbClr val="000000"/>
              </a:solidFill>
              <a:latin typeface="MS Shell Dlg 2" panose="020B0604030504040204" pitchFamily="34" charset="0"/>
            </a:endParaRPr>
          </a:p>
          <a:p>
            <a:r>
              <a:rPr lang="en-US" b="1" dirty="0">
                <a:solidFill>
                  <a:srgbClr val="000000"/>
                </a:solidFill>
                <a:latin typeface="MS Shell Dlg 2" panose="020B0604030504040204" pitchFamily="34" charset="0"/>
              </a:rPr>
              <a:t>False</a:t>
            </a:r>
            <a:endParaRPr lang="en-US" b="1" dirty="0"/>
          </a:p>
        </p:txBody>
      </p:sp>
      <p:sp>
        <p:nvSpPr>
          <p:cNvPr id="4" name="Slide Number Placeholder 3">
            <a:extLst>
              <a:ext uri="{FF2B5EF4-FFF2-40B4-BE49-F238E27FC236}">
                <a16:creationId xmlns:a16="http://schemas.microsoft.com/office/drawing/2014/main" id="{729F37A1-26F6-4840-86A9-5C764F5F65A2}"/>
              </a:ext>
            </a:extLst>
          </p:cNvPr>
          <p:cNvSpPr>
            <a:spLocks noGrp="1"/>
          </p:cNvSpPr>
          <p:nvPr>
            <p:ph type="sldNum" sz="quarter" idx="10"/>
          </p:nvPr>
        </p:nvSpPr>
        <p:spPr/>
        <p:txBody>
          <a:bodyPr/>
          <a:lstStyle/>
          <a:p>
            <a:fld id="{D02B39B9-74E7-484A-884B-3B1F83C72A6F}" type="slidenum">
              <a:rPr lang="en-US" altLang="en-US" smtClean="0">
                <a:solidFill>
                  <a:srgbClr val="000000"/>
                </a:solidFill>
              </a:rPr>
              <a:pPr/>
              <a:t>17</a:t>
            </a:fld>
            <a:endParaRPr lang="en-US" altLang="en-US" dirty="0">
              <a:solidFill>
                <a:srgbClr val="000000"/>
              </a:solidFill>
            </a:endParaRPr>
          </a:p>
        </p:txBody>
      </p:sp>
    </p:spTree>
    <p:extLst>
      <p:ext uri="{BB962C8B-B14F-4D97-AF65-F5344CB8AC3E}">
        <p14:creationId xmlns:p14="http://schemas.microsoft.com/office/powerpoint/2010/main" val="37468439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824045" y="694925"/>
            <a:ext cx="11164756" cy="5724800"/>
          </a:xfrm>
          <a:prstGeom prst="rect">
            <a:avLst/>
          </a:prstGeom>
        </p:spPr>
        <p:txBody>
          <a:bodyPr vert="horz" wrap="square" lIns="0" tIns="122074" rIns="0" bIns="0" rtlCol="0">
            <a:spAutoFit/>
          </a:bodyPr>
          <a:lstStyle/>
          <a:p>
            <a:pPr marL="431800" indent="-323850">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en-US" sz="2800" dirty="0"/>
              <a:t>Consider the following C++ source code:</a:t>
            </a:r>
          </a:p>
          <a:p>
            <a:pPr marL="431800" indent="-323850">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altLang="en-US" sz="2800" dirty="0"/>
          </a:p>
          <a:p>
            <a:pPr marL="431800" indent="-323850">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altLang="en-US" sz="2800" dirty="0"/>
          </a:p>
          <a:p>
            <a:pPr marL="431800" indent="-323850">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altLang="en-US" sz="2800" dirty="0"/>
          </a:p>
          <a:p>
            <a:pPr marL="431800" indent="-323850">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altLang="en-US" sz="2800" dirty="0"/>
          </a:p>
          <a:p>
            <a:pPr marL="431800" indent="-323850">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altLang="en-US" sz="2800" dirty="0"/>
          </a:p>
          <a:p>
            <a:pPr marL="431800" indent="-323850">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altLang="en-US" sz="2800" dirty="0"/>
          </a:p>
          <a:p>
            <a:pPr marL="431800" indent="-323850">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altLang="en-US" sz="2800" dirty="0"/>
          </a:p>
          <a:p>
            <a:pPr marL="431800" indent="-323850">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altLang="en-US" sz="2800" dirty="0"/>
          </a:p>
          <a:p>
            <a:pPr marL="431800" indent="-323850">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en-US" sz="2800" dirty="0"/>
              <a:t>The delimiters must be paired and balanced. </a:t>
            </a:r>
          </a:p>
          <a:p>
            <a:pPr marL="431800" indent="-323850">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en-US" sz="2800" dirty="0"/>
              <a:t>We can design and implement an algorithm to:</a:t>
            </a:r>
          </a:p>
          <a:p>
            <a:pPr marL="889000" lvl="1" indent="-323850">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en-US" sz="2800" dirty="0"/>
              <a:t>scan a C++ source file, and</a:t>
            </a:r>
          </a:p>
          <a:p>
            <a:pPr marL="889000" lvl="1" indent="-323850">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en-US" sz="2800" dirty="0"/>
              <a:t>determine if the delimiters are properly paired.</a:t>
            </a:r>
          </a:p>
        </p:txBody>
      </p:sp>
      <p:sp>
        <p:nvSpPr>
          <p:cNvPr id="2" name="object 2"/>
          <p:cNvSpPr txBox="1">
            <a:spLocks noGrp="1"/>
          </p:cNvSpPr>
          <p:nvPr>
            <p:ph type="title"/>
          </p:nvPr>
        </p:nvSpPr>
        <p:spPr>
          <a:xfrm>
            <a:off x="2624984" y="98233"/>
            <a:ext cx="7292368" cy="626601"/>
          </a:xfrm>
          <a:prstGeom prst="rect">
            <a:avLst/>
          </a:prstGeom>
        </p:spPr>
        <p:txBody>
          <a:bodyPr vert="horz" wrap="square" lIns="0" tIns="10941" rIns="0" bIns="0" numCol="1" rtlCol="0" anchor="ctr" anchorCtr="0" compatLnSpc="1">
            <a:prstTxWarp prst="textNoShape">
              <a:avLst/>
            </a:prstTxWarp>
            <a:spAutoFit/>
          </a:bodyPr>
          <a:lstStyle/>
          <a:p>
            <a:pPr marL="11516">
              <a:spcBef>
                <a:spcPts val="86"/>
              </a:spcBef>
            </a:pPr>
            <a:r>
              <a:rPr lang="en-US" sz="4000" dirty="0"/>
              <a:t>Example: Balanced Delimiters</a:t>
            </a:r>
            <a:endParaRPr sz="4000" dirty="0"/>
          </a:p>
        </p:txBody>
      </p:sp>
      <p:sp>
        <p:nvSpPr>
          <p:cNvPr id="3" name="Rectangle 2">
            <a:extLst>
              <a:ext uri="{FF2B5EF4-FFF2-40B4-BE49-F238E27FC236}">
                <a16:creationId xmlns:a16="http://schemas.microsoft.com/office/drawing/2014/main" id="{841D655F-7362-44CA-9769-86871BF02818}"/>
              </a:ext>
            </a:extLst>
          </p:cNvPr>
          <p:cNvSpPr/>
          <p:nvPr/>
        </p:nvSpPr>
        <p:spPr>
          <a:xfrm>
            <a:off x="3048000" y="1626326"/>
            <a:ext cx="6096000" cy="2700355"/>
          </a:xfrm>
          <a:prstGeom prst="rect">
            <a:avLst/>
          </a:prstGeom>
          <a:solidFill>
            <a:srgbClr val="F7FFAB"/>
          </a:solidFill>
        </p:spPr>
        <p:txBody>
          <a:bodyPr>
            <a:spAutoFit/>
          </a:bodyPr>
          <a:lstStyle/>
          <a:p>
            <a:pPr>
              <a:lnSpc>
                <a:spcPct val="94000"/>
              </a:lnSpc>
            </a:pPr>
            <a:r>
              <a:rPr lang="en-US" altLang="en-US" dirty="0">
                <a:latin typeface="Courier New" panose="02070309020205020404" pitchFamily="49" charset="0"/>
              </a:rPr>
              <a:t> int </a:t>
            </a:r>
            <a:r>
              <a:rPr lang="en-US" altLang="en-US" dirty="0" err="1">
                <a:latin typeface="Courier New" panose="02070309020205020404" pitchFamily="49" charset="0"/>
              </a:rPr>
              <a:t>sumList</a:t>
            </a:r>
            <a:r>
              <a:rPr lang="en-US" altLang="en-US" dirty="0">
                <a:latin typeface="Courier New" panose="02070309020205020404" pitchFamily="49" charset="0"/>
              </a:rPr>
              <a:t>( int </a:t>
            </a:r>
            <a:r>
              <a:rPr lang="en-US" altLang="en-US" dirty="0" err="1">
                <a:latin typeface="Courier New" panose="02070309020205020404" pitchFamily="49" charset="0"/>
              </a:rPr>
              <a:t>theList</a:t>
            </a:r>
            <a:r>
              <a:rPr lang="en-US" altLang="en-US" dirty="0">
                <a:latin typeface="Courier New" panose="02070309020205020404" pitchFamily="49" charset="0"/>
              </a:rPr>
              <a:t>[], int size )</a:t>
            </a:r>
          </a:p>
          <a:p>
            <a:pPr>
              <a:lnSpc>
                <a:spcPct val="94000"/>
              </a:lnSpc>
            </a:pPr>
            <a:r>
              <a:rPr lang="en-US" altLang="en-US" dirty="0">
                <a:latin typeface="Courier New" panose="02070309020205020404" pitchFamily="49" charset="0"/>
              </a:rPr>
              <a:t>     {</a:t>
            </a:r>
          </a:p>
          <a:p>
            <a:pPr>
              <a:lnSpc>
                <a:spcPct val="94000"/>
              </a:lnSpc>
            </a:pPr>
            <a:r>
              <a:rPr lang="en-US" altLang="en-US" dirty="0">
                <a:latin typeface="Courier New" panose="02070309020205020404" pitchFamily="49" charset="0"/>
              </a:rPr>
              <a:t>       int sum = 0;</a:t>
            </a:r>
          </a:p>
          <a:p>
            <a:pPr>
              <a:lnSpc>
                <a:spcPct val="94000"/>
              </a:lnSpc>
            </a:pPr>
            <a:r>
              <a:rPr lang="en-US" altLang="en-US" dirty="0">
                <a:latin typeface="Courier New" panose="02070309020205020404" pitchFamily="49" charset="0"/>
              </a:rPr>
              <a:t>       int i = 0;</a:t>
            </a:r>
          </a:p>
          <a:p>
            <a:pPr>
              <a:lnSpc>
                <a:spcPct val="94000"/>
              </a:lnSpc>
            </a:pPr>
            <a:r>
              <a:rPr lang="en-US" altLang="en-US" dirty="0">
                <a:latin typeface="Courier New" panose="02070309020205020404" pitchFamily="49" charset="0"/>
              </a:rPr>
              <a:t>       while( i &lt; size ) {</a:t>
            </a:r>
          </a:p>
          <a:p>
            <a:pPr>
              <a:lnSpc>
                <a:spcPct val="94000"/>
              </a:lnSpc>
            </a:pPr>
            <a:r>
              <a:rPr lang="en-US" altLang="en-US" dirty="0">
                <a:latin typeface="Courier New" panose="02070309020205020404" pitchFamily="49" charset="0"/>
              </a:rPr>
              <a:t>         sum += </a:t>
            </a:r>
            <a:r>
              <a:rPr lang="en-US" altLang="en-US" dirty="0" err="1">
                <a:latin typeface="Courier New" panose="02070309020205020404" pitchFamily="49" charset="0"/>
              </a:rPr>
              <a:t>theList</a:t>
            </a:r>
            <a:r>
              <a:rPr lang="en-US" altLang="en-US" dirty="0">
                <a:latin typeface="Courier New" panose="02070309020205020404" pitchFamily="49" charset="0"/>
              </a:rPr>
              <a:t>[ i ];</a:t>
            </a:r>
          </a:p>
          <a:p>
            <a:pPr>
              <a:lnSpc>
                <a:spcPct val="94000"/>
              </a:lnSpc>
            </a:pPr>
            <a:r>
              <a:rPr lang="en-US" altLang="en-US" dirty="0">
                <a:latin typeface="Courier New" panose="02070309020205020404" pitchFamily="49" charset="0"/>
              </a:rPr>
              <a:t>         i += 1;</a:t>
            </a:r>
          </a:p>
          <a:p>
            <a:pPr>
              <a:lnSpc>
                <a:spcPct val="94000"/>
              </a:lnSpc>
            </a:pPr>
            <a:r>
              <a:rPr lang="en-US" altLang="en-US" dirty="0">
                <a:latin typeface="Courier New" panose="02070309020205020404" pitchFamily="49" charset="0"/>
              </a:rPr>
              <a:t>       }</a:t>
            </a:r>
          </a:p>
          <a:p>
            <a:pPr>
              <a:lnSpc>
                <a:spcPct val="94000"/>
              </a:lnSpc>
            </a:pPr>
            <a:r>
              <a:rPr lang="en-US" altLang="en-US" dirty="0">
                <a:latin typeface="Courier New" panose="02070309020205020404" pitchFamily="49" charset="0"/>
              </a:rPr>
              <a:t>       return sum;</a:t>
            </a:r>
          </a:p>
          <a:p>
            <a:pPr>
              <a:lnSpc>
                <a:spcPct val="94000"/>
              </a:lnSpc>
            </a:pPr>
            <a:r>
              <a:rPr lang="en-US" altLang="en-US" dirty="0">
                <a:latin typeface="Courier New" panose="02070309020205020404" pitchFamily="49" charset="0"/>
              </a:rPr>
              <a:t>     }</a:t>
            </a:r>
          </a:p>
        </p:txBody>
      </p:sp>
      <p:sp>
        <p:nvSpPr>
          <p:cNvPr id="4" name="Slide Number Placeholder 3">
            <a:extLst>
              <a:ext uri="{FF2B5EF4-FFF2-40B4-BE49-F238E27FC236}">
                <a16:creationId xmlns:a16="http://schemas.microsoft.com/office/drawing/2014/main" id="{1C0D3DD5-6EE0-4FEE-AE40-257B5C4042DC}"/>
              </a:ext>
            </a:extLst>
          </p:cNvPr>
          <p:cNvSpPr>
            <a:spLocks noGrp="1"/>
          </p:cNvSpPr>
          <p:nvPr>
            <p:ph type="sldNum" sz="quarter" idx="10"/>
          </p:nvPr>
        </p:nvSpPr>
        <p:spPr/>
        <p:txBody>
          <a:bodyPr/>
          <a:lstStyle/>
          <a:p>
            <a:fld id="{D02B39B9-74E7-484A-884B-3B1F83C72A6F}" type="slidenum">
              <a:rPr lang="en-US" altLang="en-US" smtClean="0">
                <a:solidFill>
                  <a:srgbClr val="000000"/>
                </a:solidFill>
              </a:rPr>
              <a:pPr/>
              <a:t>18</a:t>
            </a:fld>
            <a:endParaRPr lang="en-US" altLang="en-US" dirty="0">
              <a:solidFill>
                <a:srgbClr val="000000"/>
              </a:solidFill>
            </a:endParaRPr>
          </a:p>
        </p:txBody>
      </p:sp>
    </p:spTree>
    <p:extLst>
      <p:ext uri="{BB962C8B-B14F-4D97-AF65-F5344CB8AC3E}">
        <p14:creationId xmlns:p14="http://schemas.microsoft.com/office/powerpoint/2010/main" val="17284607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824045" y="694925"/>
            <a:ext cx="11164756" cy="554153"/>
          </a:xfrm>
          <a:prstGeom prst="rect">
            <a:avLst/>
          </a:prstGeom>
        </p:spPr>
        <p:txBody>
          <a:bodyPr vert="horz" wrap="square" lIns="0" tIns="122074" rIns="0" bIns="0" rtlCol="0">
            <a:spAutoFit/>
          </a:bodyPr>
          <a:lstStyle/>
          <a:p>
            <a:pPr marL="431800" indent="-323850">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en-US" sz="2800" dirty="0"/>
              <a:t>Check the C++ source code:</a:t>
            </a:r>
          </a:p>
        </p:txBody>
      </p:sp>
      <p:sp>
        <p:nvSpPr>
          <p:cNvPr id="2" name="object 2"/>
          <p:cNvSpPr txBox="1">
            <a:spLocks noGrp="1"/>
          </p:cNvSpPr>
          <p:nvPr>
            <p:ph type="title"/>
          </p:nvPr>
        </p:nvSpPr>
        <p:spPr>
          <a:xfrm>
            <a:off x="2624984" y="98233"/>
            <a:ext cx="7292368" cy="626601"/>
          </a:xfrm>
          <a:prstGeom prst="rect">
            <a:avLst/>
          </a:prstGeom>
        </p:spPr>
        <p:txBody>
          <a:bodyPr vert="horz" wrap="square" lIns="0" tIns="10941" rIns="0" bIns="0" numCol="1" rtlCol="0" anchor="ctr" anchorCtr="0" compatLnSpc="1">
            <a:prstTxWarp prst="textNoShape">
              <a:avLst/>
            </a:prstTxWarp>
            <a:spAutoFit/>
          </a:bodyPr>
          <a:lstStyle/>
          <a:p>
            <a:pPr marL="11516">
              <a:spcBef>
                <a:spcPts val="86"/>
              </a:spcBef>
            </a:pPr>
            <a:r>
              <a:rPr lang="en-US" sz="4000" dirty="0"/>
              <a:t>Example: Balanced Delimiters</a:t>
            </a:r>
            <a:endParaRPr sz="4000" dirty="0"/>
          </a:p>
        </p:txBody>
      </p:sp>
      <p:sp>
        <p:nvSpPr>
          <p:cNvPr id="3" name="Rectangle 2">
            <a:extLst>
              <a:ext uri="{FF2B5EF4-FFF2-40B4-BE49-F238E27FC236}">
                <a16:creationId xmlns:a16="http://schemas.microsoft.com/office/drawing/2014/main" id="{841D655F-7362-44CA-9769-86871BF02818}"/>
              </a:ext>
            </a:extLst>
          </p:cNvPr>
          <p:cNvSpPr/>
          <p:nvPr/>
        </p:nvSpPr>
        <p:spPr>
          <a:xfrm>
            <a:off x="3078025" y="1249078"/>
            <a:ext cx="6386286" cy="5825056"/>
          </a:xfrm>
          <a:prstGeom prst="rect">
            <a:avLst/>
          </a:prstGeom>
          <a:solidFill>
            <a:srgbClr val="F7FFAB"/>
          </a:solidFill>
        </p:spPr>
        <p:txBody>
          <a:bodyPr wrap="square">
            <a:spAutoFit/>
          </a:bodyPr>
          <a:lstStyle/>
          <a:p>
            <a:pPr>
              <a:lnSpc>
                <a:spcPct val="94000"/>
              </a:lnSpc>
            </a:pPr>
            <a:r>
              <a:rPr lang="en-US" altLang="en-US" b="1" dirty="0">
                <a:latin typeface="Courier New" panose="02070309020205020404" pitchFamily="49" charset="0"/>
              </a:rPr>
              <a:t>from</a:t>
            </a:r>
            <a:r>
              <a:rPr lang="en-US" altLang="en-US" dirty="0">
                <a:latin typeface="Courier New" panose="02070309020205020404" pitchFamily="49" charset="0"/>
              </a:rPr>
              <a:t> </a:t>
            </a:r>
            <a:r>
              <a:rPr lang="en-US" altLang="en-US" dirty="0" err="1">
                <a:latin typeface="Courier New" panose="02070309020205020404" pitchFamily="49" charset="0"/>
              </a:rPr>
              <a:t>lliststack</a:t>
            </a:r>
            <a:r>
              <a:rPr lang="en-US" altLang="en-US" dirty="0">
                <a:latin typeface="Courier New" panose="02070309020205020404" pitchFamily="49" charset="0"/>
              </a:rPr>
              <a:t> </a:t>
            </a:r>
            <a:r>
              <a:rPr lang="en-US" altLang="en-US" b="1" dirty="0">
                <a:latin typeface="Courier New" panose="02070309020205020404" pitchFamily="49" charset="0"/>
              </a:rPr>
              <a:t>import</a:t>
            </a:r>
            <a:r>
              <a:rPr lang="en-US" altLang="en-US" dirty="0">
                <a:latin typeface="Courier New" panose="02070309020205020404" pitchFamily="49" charset="0"/>
              </a:rPr>
              <a:t> Stack</a:t>
            </a:r>
          </a:p>
          <a:p>
            <a:pPr>
              <a:lnSpc>
                <a:spcPct val="94000"/>
              </a:lnSpc>
            </a:pPr>
            <a:endParaRPr lang="en-US" altLang="en-US" dirty="0">
              <a:latin typeface="Courier New" panose="02070309020205020404" pitchFamily="49" charset="0"/>
            </a:endParaRPr>
          </a:p>
          <a:p>
            <a:pPr>
              <a:lnSpc>
                <a:spcPct val="94000"/>
              </a:lnSpc>
            </a:pPr>
            <a:r>
              <a:rPr lang="en-US" altLang="en-US" b="1" dirty="0">
                <a:latin typeface="Courier New" panose="02070309020205020404" pitchFamily="49" charset="0"/>
              </a:rPr>
              <a:t>def</a:t>
            </a:r>
            <a:r>
              <a:rPr lang="en-US" altLang="en-US" dirty="0">
                <a:latin typeface="Courier New" panose="02070309020205020404" pitchFamily="49" charset="0"/>
              </a:rPr>
              <a:t> </a:t>
            </a:r>
            <a:r>
              <a:rPr lang="en-US" altLang="en-US" dirty="0" err="1">
                <a:latin typeface="Courier New" panose="02070309020205020404" pitchFamily="49" charset="0"/>
              </a:rPr>
              <a:t>isValidSource</a:t>
            </a:r>
            <a:r>
              <a:rPr lang="en-US" altLang="en-US" dirty="0">
                <a:latin typeface="Courier New" panose="02070309020205020404" pitchFamily="49" charset="0"/>
              </a:rPr>
              <a:t>( </a:t>
            </a:r>
            <a:r>
              <a:rPr lang="en-US" altLang="en-US" dirty="0" err="1">
                <a:latin typeface="Courier New" panose="02070309020205020404" pitchFamily="49" charset="0"/>
              </a:rPr>
              <a:t>srcfile</a:t>
            </a:r>
            <a:r>
              <a:rPr lang="en-US" altLang="en-US" dirty="0">
                <a:latin typeface="Courier New" panose="02070309020205020404" pitchFamily="49" charset="0"/>
              </a:rPr>
              <a:t> ):</a:t>
            </a:r>
          </a:p>
          <a:p>
            <a:pPr>
              <a:lnSpc>
                <a:spcPct val="94000"/>
              </a:lnSpc>
            </a:pPr>
            <a:r>
              <a:rPr lang="en-US" altLang="en-US" dirty="0">
                <a:latin typeface="Courier New" panose="02070309020205020404" pitchFamily="49" charset="0"/>
              </a:rPr>
              <a:t>  s = Stack() </a:t>
            </a:r>
          </a:p>
          <a:p>
            <a:pPr>
              <a:lnSpc>
                <a:spcPct val="94000"/>
              </a:lnSpc>
            </a:pPr>
            <a:r>
              <a:rPr lang="en-US" altLang="en-US" dirty="0">
                <a:latin typeface="Courier New" panose="02070309020205020404" pitchFamily="49" charset="0"/>
              </a:rPr>
              <a:t>  </a:t>
            </a:r>
            <a:r>
              <a:rPr lang="en-US" altLang="en-US" b="1" dirty="0">
                <a:latin typeface="Courier New" panose="02070309020205020404" pitchFamily="49" charset="0"/>
              </a:rPr>
              <a:t>for</a:t>
            </a:r>
            <a:r>
              <a:rPr lang="en-US" altLang="en-US" dirty="0">
                <a:latin typeface="Courier New" panose="02070309020205020404" pitchFamily="49" charset="0"/>
              </a:rPr>
              <a:t> line </a:t>
            </a:r>
            <a:r>
              <a:rPr lang="en-US" altLang="en-US" b="1" dirty="0">
                <a:latin typeface="Courier New" panose="02070309020205020404" pitchFamily="49" charset="0"/>
              </a:rPr>
              <a:t>in</a:t>
            </a:r>
            <a:r>
              <a:rPr lang="en-US" altLang="en-US" dirty="0">
                <a:latin typeface="Courier New" panose="02070309020205020404" pitchFamily="49" charset="0"/>
              </a:rPr>
              <a:t> </a:t>
            </a:r>
            <a:r>
              <a:rPr lang="en-US" altLang="en-US" dirty="0" err="1">
                <a:latin typeface="Courier New" panose="02070309020205020404" pitchFamily="49" charset="0"/>
              </a:rPr>
              <a:t>srcfile</a:t>
            </a:r>
            <a:r>
              <a:rPr lang="en-US" altLang="en-US" dirty="0">
                <a:latin typeface="Courier New" panose="02070309020205020404" pitchFamily="49" charset="0"/>
              </a:rPr>
              <a:t> :</a:t>
            </a:r>
          </a:p>
          <a:p>
            <a:pPr>
              <a:lnSpc>
                <a:spcPct val="94000"/>
              </a:lnSpc>
            </a:pPr>
            <a:r>
              <a:rPr lang="en-US" altLang="en-US" dirty="0">
                <a:latin typeface="Courier New" panose="02070309020205020404" pitchFamily="49" charset="0"/>
              </a:rPr>
              <a:t>    </a:t>
            </a:r>
            <a:r>
              <a:rPr lang="en-US" altLang="en-US" b="1" dirty="0">
                <a:latin typeface="Courier New" panose="02070309020205020404" pitchFamily="49" charset="0"/>
              </a:rPr>
              <a:t>for</a:t>
            </a:r>
            <a:r>
              <a:rPr lang="en-US" altLang="en-US" dirty="0">
                <a:latin typeface="Courier New" panose="02070309020205020404" pitchFamily="49" charset="0"/>
              </a:rPr>
              <a:t> token </a:t>
            </a:r>
            <a:r>
              <a:rPr lang="en-US" altLang="en-US" b="1" dirty="0">
                <a:latin typeface="Courier New" panose="02070309020205020404" pitchFamily="49" charset="0"/>
              </a:rPr>
              <a:t>in</a:t>
            </a:r>
            <a:r>
              <a:rPr lang="en-US" altLang="en-US" dirty="0">
                <a:latin typeface="Courier New" panose="02070309020205020404" pitchFamily="49" charset="0"/>
              </a:rPr>
              <a:t> line :</a:t>
            </a:r>
          </a:p>
          <a:p>
            <a:pPr>
              <a:lnSpc>
                <a:spcPct val="94000"/>
              </a:lnSpc>
            </a:pPr>
            <a:r>
              <a:rPr lang="en-US" altLang="en-US" dirty="0">
                <a:latin typeface="Courier New" panose="02070309020205020404" pitchFamily="49" charset="0"/>
              </a:rPr>
              <a:t>      </a:t>
            </a:r>
            <a:r>
              <a:rPr lang="en-US" altLang="en-US" b="1" dirty="0">
                <a:latin typeface="Courier New" panose="02070309020205020404" pitchFamily="49" charset="0"/>
              </a:rPr>
              <a:t>if</a:t>
            </a:r>
            <a:r>
              <a:rPr lang="en-US" altLang="en-US" dirty="0">
                <a:latin typeface="Courier New" panose="02070309020205020404" pitchFamily="49" charset="0"/>
              </a:rPr>
              <a:t> token </a:t>
            </a:r>
            <a:r>
              <a:rPr lang="en-US" altLang="en-US" b="1" dirty="0">
                <a:latin typeface="Courier New" panose="02070309020205020404" pitchFamily="49" charset="0"/>
              </a:rPr>
              <a:t>in</a:t>
            </a:r>
            <a:r>
              <a:rPr lang="en-US" altLang="en-US" dirty="0">
                <a:latin typeface="Courier New" panose="02070309020205020404" pitchFamily="49" charset="0"/>
              </a:rPr>
              <a:t> "{[(" :</a:t>
            </a:r>
          </a:p>
          <a:p>
            <a:pPr>
              <a:lnSpc>
                <a:spcPct val="94000"/>
              </a:lnSpc>
            </a:pPr>
            <a:r>
              <a:rPr lang="en-US" altLang="en-US" dirty="0">
                <a:latin typeface="Courier New" panose="02070309020205020404" pitchFamily="49" charset="0"/>
              </a:rPr>
              <a:t>        </a:t>
            </a:r>
            <a:r>
              <a:rPr lang="en-US" altLang="en-US" dirty="0" err="1">
                <a:latin typeface="Courier New" panose="02070309020205020404" pitchFamily="49" charset="0"/>
              </a:rPr>
              <a:t>s.push</a:t>
            </a:r>
            <a:r>
              <a:rPr lang="en-US" altLang="en-US" dirty="0">
                <a:latin typeface="Courier New" panose="02070309020205020404" pitchFamily="49" charset="0"/>
              </a:rPr>
              <a:t>( token )</a:t>
            </a:r>
          </a:p>
          <a:p>
            <a:pPr>
              <a:lnSpc>
                <a:spcPct val="94000"/>
              </a:lnSpc>
            </a:pPr>
            <a:r>
              <a:rPr lang="en-US" altLang="en-US" dirty="0">
                <a:latin typeface="Courier New" panose="02070309020205020404" pitchFamily="49" charset="0"/>
              </a:rPr>
              <a:t>      </a:t>
            </a:r>
            <a:r>
              <a:rPr lang="en-US" altLang="en-US" b="1" dirty="0" err="1">
                <a:latin typeface="Courier New" panose="02070309020205020404" pitchFamily="49" charset="0"/>
              </a:rPr>
              <a:t>elif</a:t>
            </a:r>
            <a:r>
              <a:rPr lang="en-US" altLang="en-US" dirty="0">
                <a:latin typeface="Courier New" panose="02070309020205020404" pitchFamily="49" charset="0"/>
              </a:rPr>
              <a:t> token </a:t>
            </a:r>
            <a:r>
              <a:rPr lang="en-US" altLang="en-US" b="1" dirty="0">
                <a:latin typeface="Courier New" panose="02070309020205020404" pitchFamily="49" charset="0"/>
              </a:rPr>
              <a:t>in</a:t>
            </a:r>
            <a:r>
              <a:rPr lang="en-US" altLang="en-US" dirty="0">
                <a:latin typeface="Courier New" panose="02070309020205020404" pitchFamily="49" charset="0"/>
              </a:rPr>
              <a:t> "}])" :</a:t>
            </a:r>
          </a:p>
          <a:p>
            <a:pPr>
              <a:lnSpc>
                <a:spcPct val="94000"/>
              </a:lnSpc>
            </a:pPr>
            <a:r>
              <a:rPr lang="en-US" altLang="en-US" dirty="0">
                <a:latin typeface="Courier New" panose="02070309020205020404" pitchFamily="49" charset="0"/>
              </a:rPr>
              <a:t>        </a:t>
            </a:r>
            <a:r>
              <a:rPr lang="en-US" altLang="en-US" b="1" dirty="0">
                <a:latin typeface="Courier New" panose="02070309020205020404" pitchFamily="49" charset="0"/>
              </a:rPr>
              <a:t>if</a:t>
            </a:r>
            <a:r>
              <a:rPr lang="en-US" altLang="en-US" dirty="0">
                <a:latin typeface="Courier New" panose="02070309020205020404" pitchFamily="49" charset="0"/>
              </a:rPr>
              <a:t> </a:t>
            </a:r>
            <a:r>
              <a:rPr lang="en-US" altLang="en-US" dirty="0" err="1">
                <a:latin typeface="Courier New" panose="02070309020205020404" pitchFamily="49" charset="0"/>
              </a:rPr>
              <a:t>s.isEmpty</a:t>
            </a:r>
            <a:r>
              <a:rPr lang="en-US" altLang="en-US" dirty="0">
                <a:latin typeface="Courier New" panose="02070309020205020404" pitchFamily="49" charset="0"/>
              </a:rPr>
              <a:t>() :</a:t>
            </a:r>
          </a:p>
          <a:p>
            <a:pPr>
              <a:lnSpc>
                <a:spcPct val="94000"/>
              </a:lnSpc>
            </a:pPr>
            <a:r>
              <a:rPr lang="en-US" altLang="en-US" dirty="0">
                <a:latin typeface="Courier New" panose="02070309020205020404" pitchFamily="49" charset="0"/>
              </a:rPr>
              <a:t>          </a:t>
            </a:r>
            <a:r>
              <a:rPr lang="en-US" altLang="en-US" b="1" dirty="0">
                <a:latin typeface="Courier New" panose="02070309020205020404" pitchFamily="49" charset="0"/>
              </a:rPr>
              <a:t>return</a:t>
            </a:r>
            <a:r>
              <a:rPr lang="en-US" altLang="en-US" dirty="0">
                <a:latin typeface="Courier New" panose="02070309020205020404" pitchFamily="49" charset="0"/>
              </a:rPr>
              <a:t> False</a:t>
            </a:r>
          </a:p>
          <a:p>
            <a:pPr>
              <a:lnSpc>
                <a:spcPct val="94000"/>
              </a:lnSpc>
            </a:pPr>
            <a:r>
              <a:rPr lang="en-US" altLang="en-US" dirty="0">
                <a:latin typeface="Courier New" panose="02070309020205020404" pitchFamily="49" charset="0"/>
              </a:rPr>
              <a:t>        </a:t>
            </a:r>
            <a:r>
              <a:rPr lang="en-US" altLang="en-US" b="1" dirty="0">
                <a:latin typeface="Courier New" panose="02070309020205020404" pitchFamily="49" charset="0"/>
              </a:rPr>
              <a:t>else</a:t>
            </a:r>
            <a:r>
              <a:rPr lang="en-US" altLang="en-US" dirty="0">
                <a:latin typeface="Courier New" panose="02070309020205020404" pitchFamily="49" charset="0"/>
              </a:rPr>
              <a:t> :</a:t>
            </a:r>
          </a:p>
          <a:p>
            <a:pPr>
              <a:lnSpc>
                <a:spcPct val="94000"/>
              </a:lnSpc>
            </a:pPr>
            <a:r>
              <a:rPr lang="en-US" altLang="en-US" dirty="0">
                <a:latin typeface="Courier New" panose="02070309020205020404" pitchFamily="49" charset="0"/>
              </a:rPr>
              <a:t>          left = </a:t>
            </a:r>
            <a:r>
              <a:rPr lang="en-US" altLang="en-US" dirty="0" err="1">
                <a:latin typeface="Courier New" panose="02070309020205020404" pitchFamily="49" charset="0"/>
              </a:rPr>
              <a:t>s.pop</a:t>
            </a:r>
            <a:r>
              <a:rPr lang="en-US" altLang="en-US" dirty="0">
                <a:latin typeface="Courier New" panose="02070309020205020404" pitchFamily="49" charset="0"/>
              </a:rPr>
              <a:t>()</a:t>
            </a:r>
          </a:p>
          <a:p>
            <a:pPr>
              <a:lnSpc>
                <a:spcPct val="94000"/>
              </a:lnSpc>
            </a:pPr>
            <a:r>
              <a:rPr lang="en-US" altLang="en-US" dirty="0">
                <a:latin typeface="Courier New" panose="02070309020205020404" pitchFamily="49" charset="0"/>
              </a:rPr>
              <a:t>          </a:t>
            </a:r>
            <a:r>
              <a:rPr lang="en-US" altLang="en-US" b="1" dirty="0">
                <a:latin typeface="Courier New" panose="02070309020205020404" pitchFamily="49" charset="0"/>
              </a:rPr>
              <a:t>if</a:t>
            </a:r>
            <a:r>
              <a:rPr lang="en-US" altLang="en-US" dirty="0">
                <a:latin typeface="Courier New" panose="02070309020205020404" pitchFamily="49" charset="0"/>
              </a:rPr>
              <a:t> (token == "}" </a:t>
            </a:r>
            <a:r>
              <a:rPr lang="en-US" altLang="en-US" b="1" dirty="0">
                <a:latin typeface="Courier New" panose="02070309020205020404" pitchFamily="49" charset="0"/>
              </a:rPr>
              <a:t>and</a:t>
            </a:r>
            <a:r>
              <a:rPr lang="en-US" altLang="en-US" dirty="0">
                <a:latin typeface="Courier New" panose="02070309020205020404" pitchFamily="49" charset="0"/>
              </a:rPr>
              <a:t> left != "{") </a:t>
            </a:r>
            <a:r>
              <a:rPr lang="en-US" altLang="en-US" b="1" dirty="0">
                <a:latin typeface="Courier New" panose="02070309020205020404" pitchFamily="49" charset="0"/>
              </a:rPr>
              <a:t>or</a:t>
            </a:r>
            <a:r>
              <a:rPr lang="en-US" altLang="en-US" dirty="0">
                <a:latin typeface="Courier New" panose="02070309020205020404" pitchFamily="49" charset="0"/>
              </a:rPr>
              <a:t> \</a:t>
            </a:r>
          </a:p>
          <a:p>
            <a:pPr>
              <a:lnSpc>
                <a:spcPct val="94000"/>
              </a:lnSpc>
            </a:pPr>
            <a:r>
              <a:rPr lang="en-US" altLang="en-US" dirty="0">
                <a:latin typeface="Courier New" panose="02070309020205020404" pitchFamily="49" charset="0"/>
              </a:rPr>
              <a:t>             (token == "]" </a:t>
            </a:r>
            <a:r>
              <a:rPr lang="en-US" altLang="en-US" b="1" dirty="0">
                <a:latin typeface="Courier New" panose="02070309020205020404" pitchFamily="49" charset="0"/>
              </a:rPr>
              <a:t>and</a:t>
            </a:r>
            <a:r>
              <a:rPr lang="en-US" altLang="en-US" dirty="0">
                <a:latin typeface="Courier New" panose="02070309020205020404" pitchFamily="49" charset="0"/>
              </a:rPr>
              <a:t> left != "[") </a:t>
            </a:r>
            <a:r>
              <a:rPr lang="en-US" altLang="en-US" b="1" dirty="0">
                <a:latin typeface="Courier New" panose="02070309020205020404" pitchFamily="49" charset="0"/>
              </a:rPr>
              <a:t>or</a:t>
            </a:r>
            <a:r>
              <a:rPr lang="en-US" altLang="en-US" dirty="0">
                <a:latin typeface="Courier New" panose="02070309020205020404" pitchFamily="49" charset="0"/>
              </a:rPr>
              <a:t> \</a:t>
            </a:r>
          </a:p>
          <a:p>
            <a:pPr>
              <a:lnSpc>
                <a:spcPct val="94000"/>
              </a:lnSpc>
            </a:pPr>
            <a:r>
              <a:rPr lang="en-US" altLang="en-US" dirty="0">
                <a:latin typeface="Courier New" panose="02070309020205020404" pitchFamily="49" charset="0"/>
              </a:rPr>
              <a:t>             (token == ")" </a:t>
            </a:r>
            <a:r>
              <a:rPr lang="en-US" altLang="en-US" b="1" dirty="0">
                <a:latin typeface="Courier New" panose="02070309020205020404" pitchFamily="49" charset="0"/>
              </a:rPr>
              <a:t>and</a:t>
            </a:r>
            <a:r>
              <a:rPr lang="en-US" altLang="en-US" dirty="0">
                <a:latin typeface="Courier New" panose="02070309020205020404" pitchFamily="49" charset="0"/>
              </a:rPr>
              <a:t> left != "(") :</a:t>
            </a:r>
          </a:p>
          <a:p>
            <a:pPr>
              <a:lnSpc>
                <a:spcPct val="94000"/>
              </a:lnSpc>
            </a:pPr>
            <a:r>
              <a:rPr lang="en-US" altLang="en-US" dirty="0">
                <a:latin typeface="Courier New" panose="02070309020205020404" pitchFamily="49" charset="0"/>
              </a:rPr>
              <a:t>            </a:t>
            </a:r>
            <a:r>
              <a:rPr lang="en-US" altLang="en-US" b="1" dirty="0">
                <a:latin typeface="Courier New" panose="02070309020205020404" pitchFamily="49" charset="0"/>
              </a:rPr>
              <a:t>return</a:t>
            </a:r>
            <a:r>
              <a:rPr lang="en-US" altLang="en-US" dirty="0">
                <a:latin typeface="Courier New" panose="02070309020205020404" pitchFamily="49" charset="0"/>
              </a:rPr>
              <a:t> False</a:t>
            </a:r>
          </a:p>
          <a:p>
            <a:pPr>
              <a:lnSpc>
                <a:spcPct val="94000"/>
              </a:lnSpc>
            </a:pPr>
            <a:r>
              <a:rPr lang="en-US" altLang="en-US" dirty="0">
                <a:latin typeface="Courier New" panose="02070309020205020404" pitchFamily="49" charset="0"/>
              </a:rPr>
              <a:t>               </a:t>
            </a:r>
          </a:p>
          <a:p>
            <a:pPr>
              <a:lnSpc>
                <a:spcPct val="94000"/>
              </a:lnSpc>
            </a:pPr>
            <a:r>
              <a:rPr lang="en-US" altLang="en-US" dirty="0">
                <a:latin typeface="Courier New" panose="02070309020205020404" pitchFamily="49" charset="0"/>
              </a:rPr>
              <a:t>  </a:t>
            </a:r>
            <a:r>
              <a:rPr lang="en-US" altLang="en-US" b="1" dirty="0">
                <a:latin typeface="Courier New" panose="02070309020205020404" pitchFamily="49" charset="0"/>
              </a:rPr>
              <a:t>return</a:t>
            </a:r>
            <a:r>
              <a:rPr lang="en-US" altLang="en-US" dirty="0">
                <a:latin typeface="Courier New" panose="02070309020205020404" pitchFamily="49" charset="0"/>
              </a:rPr>
              <a:t> </a:t>
            </a:r>
            <a:r>
              <a:rPr lang="en-US" altLang="en-US" dirty="0" err="1">
                <a:latin typeface="Courier New" panose="02070309020205020404" pitchFamily="49" charset="0"/>
              </a:rPr>
              <a:t>s.isEmpty</a:t>
            </a:r>
            <a:r>
              <a:rPr lang="en-US" altLang="en-US" dirty="0">
                <a:latin typeface="Courier New" panose="02070309020205020404" pitchFamily="49" charset="0"/>
              </a:rPr>
              <a:t>() </a:t>
            </a:r>
          </a:p>
          <a:p>
            <a:pPr>
              <a:lnSpc>
                <a:spcPct val="94000"/>
              </a:lnSpc>
            </a:pPr>
            <a:endParaRPr lang="en-US" altLang="en-US" i="1" dirty="0">
              <a:solidFill>
                <a:srgbClr val="003B7C"/>
              </a:solidFill>
              <a:latin typeface="Courier New" panose="02070309020205020404" pitchFamily="49" charset="0"/>
            </a:endParaRPr>
          </a:p>
        </p:txBody>
      </p:sp>
      <p:sp>
        <p:nvSpPr>
          <p:cNvPr id="4" name="Slide Number Placeholder 3">
            <a:extLst>
              <a:ext uri="{FF2B5EF4-FFF2-40B4-BE49-F238E27FC236}">
                <a16:creationId xmlns:a16="http://schemas.microsoft.com/office/drawing/2014/main" id="{0CA8482A-3882-4DAB-9AE7-226BBABC7A71}"/>
              </a:ext>
            </a:extLst>
          </p:cNvPr>
          <p:cNvSpPr>
            <a:spLocks noGrp="1"/>
          </p:cNvSpPr>
          <p:nvPr>
            <p:ph type="sldNum" sz="quarter" idx="10"/>
          </p:nvPr>
        </p:nvSpPr>
        <p:spPr/>
        <p:txBody>
          <a:bodyPr/>
          <a:lstStyle/>
          <a:p>
            <a:fld id="{D02B39B9-74E7-484A-884B-3B1F83C72A6F}" type="slidenum">
              <a:rPr lang="en-US" altLang="en-US" smtClean="0">
                <a:solidFill>
                  <a:srgbClr val="000000"/>
                </a:solidFill>
              </a:rPr>
              <a:pPr/>
              <a:t>19</a:t>
            </a:fld>
            <a:endParaRPr lang="en-US" altLang="en-US" dirty="0">
              <a:solidFill>
                <a:srgbClr val="000000"/>
              </a:solidFill>
            </a:endParaRPr>
          </a:p>
        </p:txBody>
      </p:sp>
    </p:spTree>
    <p:extLst>
      <p:ext uri="{BB962C8B-B14F-4D97-AF65-F5344CB8AC3E}">
        <p14:creationId xmlns:p14="http://schemas.microsoft.com/office/powerpoint/2010/main" val="83406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1047882" y="480642"/>
            <a:ext cx="10839318" cy="3858004"/>
          </a:xfrm>
          <a:prstGeom prst="rect">
            <a:avLst/>
          </a:prstGeom>
        </p:spPr>
        <p:txBody>
          <a:bodyPr vert="horz" wrap="square" lIns="0" tIns="102006" rIns="0" bIns="0" rtlCol="0">
            <a:spAutoFit/>
          </a:bodyPr>
          <a:lstStyle/>
          <a:p>
            <a:pPr marL="353850" marR="4611" lvl="0" indent="-342900">
              <a:lnSpc>
                <a:spcPct val="108300"/>
              </a:lnSpc>
              <a:spcBef>
                <a:spcPts val="91"/>
              </a:spcBef>
              <a:buFont typeface="Arial" panose="020B0604020202020204" pitchFamily="34" charset="0"/>
              <a:buChar char="•"/>
              <a:tabLst>
                <a:tab pos="254160" algn="l"/>
              </a:tabLst>
            </a:pPr>
            <a:r>
              <a:rPr lang="en-US" sz="2800" dirty="0">
                <a:solidFill>
                  <a:srgbClr val="000000"/>
                </a:solidFill>
              </a:rPr>
              <a:t>A stack is an </a:t>
            </a:r>
            <a:r>
              <a:rPr lang="en-US" sz="2800" b="1" i="1" dirty="0">
                <a:solidFill>
                  <a:srgbClr val="000000"/>
                </a:solidFill>
              </a:rPr>
              <a:t>ordered collection of items </a:t>
            </a:r>
            <a:r>
              <a:rPr lang="en-US" sz="2800" dirty="0">
                <a:solidFill>
                  <a:srgbClr val="000000"/>
                </a:solidFill>
              </a:rPr>
              <a:t>where the addition  of new items and the removal of existing items always takes  place </a:t>
            </a:r>
            <a:r>
              <a:rPr lang="en-US" sz="2800" b="1" i="1" dirty="0">
                <a:solidFill>
                  <a:srgbClr val="000000"/>
                </a:solidFill>
              </a:rPr>
              <a:t>at the same end</a:t>
            </a:r>
            <a:r>
              <a:rPr lang="en-US" sz="2800" dirty="0">
                <a:solidFill>
                  <a:srgbClr val="000000"/>
                </a:solidFill>
              </a:rPr>
              <a:t>, referred to as the top of the stack i.e. add at top, remove from top</a:t>
            </a:r>
          </a:p>
          <a:p>
            <a:pPr marL="353850" marR="4611" lvl="0" indent="-342900">
              <a:lnSpc>
                <a:spcPct val="108300"/>
              </a:lnSpc>
              <a:spcBef>
                <a:spcPts val="91"/>
              </a:spcBef>
              <a:buFont typeface="Arial" panose="020B0604020202020204" pitchFamily="34" charset="0"/>
              <a:buChar char="•"/>
              <a:tabLst>
                <a:tab pos="254160" algn="l"/>
              </a:tabLst>
            </a:pPr>
            <a:r>
              <a:rPr lang="en-US" sz="2800" dirty="0">
                <a:solidFill>
                  <a:srgbClr val="000000"/>
                </a:solidFill>
              </a:rPr>
              <a:t>A restricted access container that stores a linear collection.</a:t>
            </a:r>
          </a:p>
          <a:p>
            <a:pPr marL="353850" marR="4611" lvl="0" indent="-342900">
              <a:lnSpc>
                <a:spcPct val="108300"/>
              </a:lnSpc>
              <a:spcBef>
                <a:spcPts val="91"/>
              </a:spcBef>
              <a:buFont typeface="Arial" panose="020B0604020202020204" pitchFamily="34" charset="0"/>
              <a:buChar char="•"/>
              <a:tabLst>
                <a:tab pos="254160" algn="l"/>
              </a:tabLst>
            </a:pPr>
            <a:r>
              <a:rPr lang="en-US" sz="2800" dirty="0">
                <a:solidFill>
                  <a:srgbClr val="000000"/>
                </a:solidFill>
              </a:rPr>
              <a:t>Very common for solving problems in computer science.</a:t>
            </a:r>
          </a:p>
          <a:p>
            <a:pPr marL="353850" marR="4611" lvl="0" indent="-342900">
              <a:lnSpc>
                <a:spcPct val="108300"/>
              </a:lnSpc>
              <a:spcBef>
                <a:spcPts val="91"/>
              </a:spcBef>
              <a:buFont typeface="Arial" panose="020B0604020202020204" pitchFamily="34" charset="0"/>
              <a:buChar char="•"/>
              <a:tabLst>
                <a:tab pos="254160" algn="l"/>
              </a:tabLst>
            </a:pPr>
            <a:r>
              <a:rPr lang="en-US" sz="2800" dirty="0">
                <a:solidFill>
                  <a:srgbClr val="000000"/>
                </a:solidFill>
              </a:rPr>
              <a:t>Provides a </a:t>
            </a:r>
            <a:r>
              <a:rPr lang="en-US" sz="2800" b="1" i="1" dirty="0">
                <a:solidFill>
                  <a:srgbClr val="000000"/>
                </a:solidFill>
              </a:rPr>
              <a:t>last-in first-out (LIFO) </a:t>
            </a:r>
            <a:r>
              <a:rPr lang="en-US" sz="2800" dirty="0">
                <a:solidFill>
                  <a:srgbClr val="000000"/>
                </a:solidFill>
              </a:rPr>
              <a:t>protocol.</a:t>
            </a:r>
          </a:p>
          <a:p>
            <a:pPr marL="811050" marR="4611" lvl="1" indent="-342900">
              <a:lnSpc>
                <a:spcPct val="108300"/>
              </a:lnSpc>
              <a:spcBef>
                <a:spcPts val="91"/>
              </a:spcBef>
              <a:buFont typeface="Arial" panose="020B0604020202020204" pitchFamily="34" charset="0"/>
              <a:buChar char="•"/>
              <a:tabLst>
                <a:tab pos="254160" algn="l"/>
              </a:tabLst>
            </a:pPr>
            <a:r>
              <a:rPr lang="en-US" sz="2800" dirty="0">
                <a:solidFill>
                  <a:srgbClr val="000000"/>
                </a:solidFill>
              </a:rPr>
              <a:t>The last item placed on the stack will be the first item removed</a:t>
            </a:r>
          </a:p>
          <a:p>
            <a:pPr marL="353850" marR="4611" lvl="0" indent="-342900">
              <a:lnSpc>
                <a:spcPct val="108300"/>
              </a:lnSpc>
              <a:spcBef>
                <a:spcPts val="91"/>
              </a:spcBef>
              <a:buFont typeface="Arial" panose="020B0604020202020204" pitchFamily="34" charset="0"/>
              <a:buChar char="•"/>
              <a:tabLst>
                <a:tab pos="254160" algn="l"/>
              </a:tabLst>
            </a:pPr>
            <a:r>
              <a:rPr lang="en-US" sz="2800" dirty="0">
                <a:solidFill>
                  <a:srgbClr val="000000"/>
                </a:solidFill>
              </a:rPr>
              <a:t>Example: A stack of dishes in a cafeteria</a:t>
            </a:r>
          </a:p>
        </p:txBody>
      </p:sp>
      <p:sp>
        <p:nvSpPr>
          <p:cNvPr id="13" name="object 6">
            <a:extLst>
              <a:ext uri="{FF2B5EF4-FFF2-40B4-BE49-F238E27FC236}">
                <a16:creationId xmlns:a16="http://schemas.microsoft.com/office/drawing/2014/main" id="{6438E101-CE66-4A9B-8E03-D28B34E04418}"/>
              </a:ext>
            </a:extLst>
          </p:cNvPr>
          <p:cNvSpPr txBox="1">
            <a:spLocks/>
          </p:cNvSpPr>
          <p:nvPr/>
        </p:nvSpPr>
        <p:spPr bwMode="auto">
          <a:xfrm>
            <a:off x="2095619" y="-43190"/>
            <a:ext cx="7977581" cy="627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1526" rIns="0" bIns="0" numCol="1" rtlCol="0" anchor="ctr" anchorCtr="0" compatLnSpc="1">
            <a:prstTxWarp prst="textNoShape">
              <a:avLst/>
            </a:prstTxWarp>
            <a:spAutoFit/>
          </a:bodyPr>
          <a:lstStyle>
            <a:lvl1pPr algn="ctr" rtl="0" eaLnBrk="0" fontAlgn="base" hangingPunct="0">
              <a:spcBef>
                <a:spcPct val="0"/>
              </a:spcBef>
              <a:spcAft>
                <a:spcPct val="0"/>
              </a:spcAft>
              <a:defRPr sz="2800" b="1">
                <a:solidFill>
                  <a:srgbClr val="FF3300"/>
                </a:solidFill>
                <a:latin typeface="+mj-lt"/>
                <a:ea typeface="+mj-ea"/>
                <a:cs typeface="+mj-cs"/>
              </a:defRPr>
            </a:lvl1pPr>
            <a:lvl2pPr algn="ctr" rtl="0" eaLnBrk="0" fontAlgn="base" hangingPunct="0">
              <a:spcBef>
                <a:spcPct val="0"/>
              </a:spcBef>
              <a:spcAft>
                <a:spcPct val="0"/>
              </a:spcAft>
              <a:defRPr sz="2800" b="1">
                <a:solidFill>
                  <a:srgbClr val="FF3300"/>
                </a:solidFill>
                <a:latin typeface="AvantGarde" pitchFamily="34" charset="0"/>
              </a:defRPr>
            </a:lvl2pPr>
            <a:lvl3pPr algn="ctr" rtl="0" eaLnBrk="0" fontAlgn="base" hangingPunct="0">
              <a:spcBef>
                <a:spcPct val="0"/>
              </a:spcBef>
              <a:spcAft>
                <a:spcPct val="0"/>
              </a:spcAft>
              <a:defRPr sz="2800" b="1">
                <a:solidFill>
                  <a:srgbClr val="FF3300"/>
                </a:solidFill>
                <a:latin typeface="AvantGarde" pitchFamily="34" charset="0"/>
              </a:defRPr>
            </a:lvl3pPr>
            <a:lvl4pPr algn="ctr" rtl="0" eaLnBrk="0" fontAlgn="base" hangingPunct="0">
              <a:spcBef>
                <a:spcPct val="0"/>
              </a:spcBef>
              <a:spcAft>
                <a:spcPct val="0"/>
              </a:spcAft>
              <a:defRPr sz="2800" b="1">
                <a:solidFill>
                  <a:srgbClr val="FF3300"/>
                </a:solidFill>
                <a:latin typeface="AvantGarde" pitchFamily="34" charset="0"/>
              </a:defRPr>
            </a:lvl4pPr>
            <a:lvl5pPr algn="ctr" rtl="0" eaLnBrk="0" fontAlgn="base" hangingPunct="0">
              <a:spcBef>
                <a:spcPct val="0"/>
              </a:spcBef>
              <a:spcAft>
                <a:spcPct val="0"/>
              </a:spcAft>
              <a:defRPr sz="2800" b="1">
                <a:solidFill>
                  <a:srgbClr val="FF3300"/>
                </a:solidFill>
                <a:latin typeface="AvantGarde" pitchFamily="34" charset="0"/>
              </a:defRPr>
            </a:lvl5pPr>
            <a:lvl6pPr marL="457200" algn="ctr" rtl="0" fontAlgn="base">
              <a:spcBef>
                <a:spcPct val="0"/>
              </a:spcBef>
              <a:spcAft>
                <a:spcPct val="0"/>
              </a:spcAft>
              <a:defRPr sz="2800" b="1">
                <a:solidFill>
                  <a:srgbClr val="FF3300"/>
                </a:solidFill>
                <a:latin typeface="AvantGarde" pitchFamily="34" charset="0"/>
              </a:defRPr>
            </a:lvl6pPr>
            <a:lvl7pPr marL="914400" algn="ctr" rtl="0" fontAlgn="base">
              <a:spcBef>
                <a:spcPct val="0"/>
              </a:spcBef>
              <a:spcAft>
                <a:spcPct val="0"/>
              </a:spcAft>
              <a:defRPr sz="2800" b="1">
                <a:solidFill>
                  <a:srgbClr val="FF3300"/>
                </a:solidFill>
                <a:latin typeface="AvantGarde" pitchFamily="34" charset="0"/>
              </a:defRPr>
            </a:lvl7pPr>
            <a:lvl8pPr marL="1371600" algn="ctr" rtl="0" fontAlgn="base">
              <a:spcBef>
                <a:spcPct val="0"/>
              </a:spcBef>
              <a:spcAft>
                <a:spcPct val="0"/>
              </a:spcAft>
              <a:defRPr sz="2800" b="1">
                <a:solidFill>
                  <a:srgbClr val="FF3300"/>
                </a:solidFill>
                <a:latin typeface="AvantGarde" pitchFamily="34" charset="0"/>
              </a:defRPr>
            </a:lvl8pPr>
            <a:lvl9pPr marL="1828800" algn="ctr" rtl="0" fontAlgn="base">
              <a:spcBef>
                <a:spcPct val="0"/>
              </a:spcBef>
              <a:spcAft>
                <a:spcPct val="0"/>
              </a:spcAft>
              <a:defRPr sz="2800" b="1">
                <a:solidFill>
                  <a:srgbClr val="FF3300"/>
                </a:solidFill>
                <a:latin typeface="AvantGarde" pitchFamily="34" charset="0"/>
              </a:defRPr>
            </a:lvl9pPr>
          </a:lstStyle>
          <a:p>
            <a:pPr marL="11527" lvl="0">
              <a:spcBef>
                <a:spcPts val="91"/>
              </a:spcBef>
            </a:pPr>
            <a:r>
              <a:rPr lang="en-US" sz="4000" kern="0" dirty="0"/>
              <a:t>What is a Stack?</a:t>
            </a:r>
            <a:endParaRPr kumimoji="0" lang="en-US" sz="4000" b="1" i="0" u="none" strike="noStrike" kern="0" cap="none" spc="0" normalizeH="0" baseline="0" noProof="0" dirty="0">
              <a:ln>
                <a:noFill/>
              </a:ln>
              <a:solidFill>
                <a:srgbClr val="FF3300"/>
              </a:solidFill>
              <a:effectLst/>
              <a:uLnTx/>
              <a:uFillTx/>
              <a:latin typeface="AvantGarde"/>
              <a:ea typeface="+mj-ea"/>
              <a:cs typeface="+mj-cs"/>
            </a:endParaRPr>
          </a:p>
        </p:txBody>
      </p:sp>
      <p:pic>
        <p:nvPicPr>
          <p:cNvPr id="10" name="object 2">
            <a:extLst>
              <a:ext uri="{FF2B5EF4-FFF2-40B4-BE49-F238E27FC236}">
                <a16:creationId xmlns:a16="http://schemas.microsoft.com/office/drawing/2014/main" id="{06FB41FD-4E08-492D-892B-FAF0E56B8870}"/>
              </a:ext>
            </a:extLst>
          </p:cNvPr>
          <p:cNvPicPr/>
          <p:nvPr/>
        </p:nvPicPr>
        <p:blipFill>
          <a:blip r:embed="rId2" cstate="print"/>
          <a:stretch>
            <a:fillRect/>
          </a:stretch>
        </p:blipFill>
        <p:spPr>
          <a:xfrm>
            <a:off x="2095619" y="4595809"/>
            <a:ext cx="1871470" cy="1728791"/>
          </a:xfrm>
          <a:prstGeom prst="rect">
            <a:avLst/>
          </a:prstGeom>
        </p:spPr>
      </p:pic>
      <p:pic>
        <p:nvPicPr>
          <p:cNvPr id="11" name="Picture 3">
            <a:extLst>
              <a:ext uri="{FF2B5EF4-FFF2-40B4-BE49-F238E27FC236}">
                <a16:creationId xmlns:a16="http://schemas.microsoft.com/office/drawing/2014/main" id="{8E060C53-B9E1-424A-93B7-D4406C377EE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46324" y="3900524"/>
            <a:ext cx="4440875" cy="289193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Slide Number Placeholder 1">
            <a:extLst>
              <a:ext uri="{FF2B5EF4-FFF2-40B4-BE49-F238E27FC236}">
                <a16:creationId xmlns:a16="http://schemas.microsoft.com/office/drawing/2014/main" id="{63F8A2B0-E12F-439C-96C2-A438B4402700}"/>
              </a:ext>
            </a:extLst>
          </p:cNvPr>
          <p:cNvSpPr>
            <a:spLocks noGrp="1"/>
          </p:cNvSpPr>
          <p:nvPr>
            <p:ph type="sldNum" sz="quarter" idx="10"/>
          </p:nvPr>
        </p:nvSpPr>
        <p:spPr/>
        <p:txBody>
          <a:bodyPr/>
          <a:lstStyle/>
          <a:p>
            <a:fld id="{D02B39B9-74E7-484A-884B-3B1F83C72A6F}" type="slidenum">
              <a:rPr lang="en-US" altLang="en-US" smtClean="0">
                <a:solidFill>
                  <a:srgbClr val="000000"/>
                </a:solidFill>
              </a:rPr>
              <a:pPr/>
              <a:t>2</a:t>
            </a:fld>
            <a:endParaRPr lang="en-US" altLang="en-US" dirty="0">
              <a:solidFill>
                <a:srgbClr val="000000"/>
              </a:solidFill>
            </a:endParaRPr>
          </a:p>
        </p:txBody>
      </p:sp>
    </p:spTree>
    <p:extLst>
      <p:ext uri="{BB962C8B-B14F-4D97-AF65-F5344CB8AC3E}">
        <p14:creationId xmlns:p14="http://schemas.microsoft.com/office/powerpoint/2010/main" val="14532059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824045" y="694925"/>
            <a:ext cx="11164756" cy="554153"/>
          </a:xfrm>
          <a:prstGeom prst="rect">
            <a:avLst/>
          </a:prstGeom>
        </p:spPr>
        <p:txBody>
          <a:bodyPr vert="horz" wrap="square" lIns="0" tIns="122074" rIns="0" bIns="0" rtlCol="0">
            <a:spAutoFit/>
          </a:bodyPr>
          <a:lstStyle/>
          <a:p>
            <a:pPr marL="469900" indent="-457200">
              <a:lnSpc>
                <a:spcPct val="100000"/>
              </a:lnSpc>
              <a:spcBef>
                <a:spcPts val="844"/>
              </a:spcBef>
              <a:buFont typeface="Arial" panose="020B0604020202020204" pitchFamily="34" charset="0"/>
              <a:buChar char="•"/>
              <a:tabLst>
                <a:tab pos="311150" algn="l"/>
              </a:tabLst>
            </a:pPr>
            <a:endParaRPr lang="en-US" sz="2800" dirty="0"/>
          </a:p>
        </p:txBody>
      </p:sp>
      <p:sp>
        <p:nvSpPr>
          <p:cNvPr id="2" name="object 2"/>
          <p:cNvSpPr txBox="1">
            <a:spLocks noGrp="1"/>
          </p:cNvSpPr>
          <p:nvPr>
            <p:ph type="title"/>
          </p:nvPr>
        </p:nvSpPr>
        <p:spPr>
          <a:xfrm>
            <a:off x="2624984" y="98233"/>
            <a:ext cx="7292368" cy="626601"/>
          </a:xfrm>
          <a:prstGeom prst="rect">
            <a:avLst/>
          </a:prstGeom>
        </p:spPr>
        <p:txBody>
          <a:bodyPr vert="horz" wrap="square" lIns="0" tIns="10941" rIns="0" bIns="0" numCol="1" rtlCol="0" anchor="ctr" anchorCtr="0" compatLnSpc="1">
            <a:prstTxWarp prst="textNoShape">
              <a:avLst/>
            </a:prstTxWarp>
            <a:spAutoFit/>
          </a:bodyPr>
          <a:lstStyle/>
          <a:p>
            <a:pPr marL="11516">
              <a:spcBef>
                <a:spcPts val="86"/>
              </a:spcBef>
            </a:pPr>
            <a:r>
              <a:rPr lang="en-US" sz="4000" dirty="0"/>
              <a:t>Mathematical Expressions</a:t>
            </a:r>
            <a:endParaRPr lang="en-US" sz="2800" kern="1200" dirty="0">
              <a:solidFill>
                <a:schemeClr val="tx1"/>
              </a:solidFill>
              <a:latin typeface="+mn-lt"/>
              <a:ea typeface="+mn-ea"/>
              <a:cs typeface="+mn-cs"/>
            </a:endParaRPr>
          </a:p>
        </p:txBody>
      </p:sp>
      <p:sp>
        <p:nvSpPr>
          <p:cNvPr id="10" name="Rectangle 9">
            <a:extLst>
              <a:ext uri="{FF2B5EF4-FFF2-40B4-BE49-F238E27FC236}">
                <a16:creationId xmlns:a16="http://schemas.microsoft.com/office/drawing/2014/main" id="{1103157B-7868-45FB-A04E-8D1F8E09243B}"/>
              </a:ext>
            </a:extLst>
          </p:cNvPr>
          <p:cNvSpPr/>
          <p:nvPr/>
        </p:nvSpPr>
        <p:spPr>
          <a:xfrm>
            <a:off x="824045" y="724834"/>
            <a:ext cx="11568481" cy="5693866"/>
          </a:xfrm>
          <a:prstGeom prst="rect">
            <a:avLst/>
          </a:prstGeom>
        </p:spPr>
        <p:txBody>
          <a:bodyPr wrap="square">
            <a:spAutoFit/>
          </a:bodyPr>
          <a:lstStyle/>
          <a:p>
            <a:pPr marL="431800" indent="-323850">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en-US" sz="2800" dirty="0"/>
              <a:t>We work with mathematical expressions on a regular basis.</a:t>
            </a:r>
          </a:p>
          <a:p>
            <a:pPr marL="863600" lvl="1" indent="-323850">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en-US" sz="2800" dirty="0"/>
              <a:t>Easy to determine the order of </a:t>
            </a:r>
            <a:r>
              <a:rPr lang="en-US" altLang="en-US" sz="2800" dirty="0" err="1"/>
              <a:t>evaluation.E.g</a:t>
            </a:r>
            <a:r>
              <a:rPr lang="en-US" altLang="en-US" sz="2800" dirty="0"/>
              <a:t>  A + B * C ,  (A + B) * C</a:t>
            </a:r>
          </a:p>
          <a:p>
            <a:pPr marL="863600" lvl="1" indent="-323850">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en-US" sz="2800" dirty="0"/>
              <a:t>Easy to calculate.</a:t>
            </a:r>
          </a:p>
          <a:p>
            <a:pPr marL="863600" lvl="1" indent="-323850">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altLang="en-US" sz="2800" dirty="0"/>
          </a:p>
          <a:p>
            <a:pPr marL="431800" indent="-323850">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en-US" sz="2800" dirty="0"/>
              <a:t>But the task is more difficult in computer programs.</a:t>
            </a:r>
          </a:p>
          <a:p>
            <a:pPr marL="863600" lvl="1" indent="-323850">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en-US" sz="2800" dirty="0"/>
              <a:t>A program can not visualize the expression to determine the order of evaluation. </a:t>
            </a:r>
          </a:p>
          <a:p>
            <a:pPr marL="863600" lvl="1" indent="-323850">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en-US" sz="2800" dirty="0"/>
              <a:t>Must examine one token at a time.</a:t>
            </a:r>
          </a:p>
          <a:p>
            <a:pPr marL="539750" lvl="1">
              <a:buSzPct val="45000"/>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altLang="en-US" sz="2800" dirty="0"/>
          </a:p>
          <a:p>
            <a:pPr marL="406400" indent="-323850">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en-US" sz="2800" dirty="0"/>
              <a:t>Three different notations can be used:</a:t>
            </a:r>
          </a:p>
          <a:p>
            <a:pPr marL="863600" lvl="1" indent="-323850">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en-US" sz="2800" b="1" dirty="0"/>
              <a:t>infix</a:t>
            </a:r>
            <a:r>
              <a:rPr lang="en-US" altLang="en-US" sz="2800" dirty="0"/>
              <a:t>:   </a:t>
            </a:r>
            <a:r>
              <a:rPr lang="en-US" altLang="en-US" sz="2800" i="1" dirty="0">
                <a:highlight>
                  <a:srgbClr val="FFFF00"/>
                </a:highlight>
              </a:rPr>
              <a:t>arg1</a:t>
            </a:r>
            <a:r>
              <a:rPr lang="en-US" altLang="en-US" sz="2800" dirty="0">
                <a:highlight>
                  <a:srgbClr val="FFFF00"/>
                </a:highlight>
              </a:rPr>
              <a:t> op </a:t>
            </a:r>
            <a:r>
              <a:rPr lang="en-US" altLang="en-US" sz="2800" i="1" dirty="0">
                <a:highlight>
                  <a:srgbClr val="FFFF00"/>
                </a:highlight>
              </a:rPr>
              <a:t>arg2</a:t>
            </a:r>
            <a:r>
              <a:rPr lang="en-US" altLang="en-US" sz="2800" dirty="0">
                <a:highlight>
                  <a:srgbClr val="FFFF00"/>
                </a:highlight>
              </a:rPr>
              <a:t>               </a:t>
            </a:r>
            <a:r>
              <a:rPr lang="en-US" altLang="en-US" sz="2800" dirty="0" err="1"/>
              <a:t>E.g</a:t>
            </a:r>
            <a:r>
              <a:rPr lang="en-US" altLang="en-US" sz="2800" dirty="0"/>
              <a:t>    </a:t>
            </a:r>
            <a:r>
              <a:rPr lang="en-US" altLang="en-US" sz="2800" dirty="0">
                <a:highlight>
                  <a:srgbClr val="C0C0C0"/>
                </a:highlight>
              </a:rPr>
              <a:t>A + B    </a:t>
            </a:r>
            <a:r>
              <a:rPr lang="en-US" altLang="en-US" sz="2800" dirty="0"/>
              <a:t>,     A + B * C</a:t>
            </a:r>
          </a:p>
          <a:p>
            <a:pPr marL="863600" lvl="1" indent="-323850">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en-US" sz="2800" b="1" dirty="0"/>
              <a:t>prefix</a:t>
            </a:r>
            <a:r>
              <a:rPr lang="en-US" altLang="en-US" sz="2800" dirty="0"/>
              <a:t>: </a:t>
            </a:r>
            <a:r>
              <a:rPr lang="en-US" altLang="en-US" sz="2800" dirty="0">
                <a:highlight>
                  <a:srgbClr val="FFFF00"/>
                </a:highlight>
              </a:rPr>
              <a:t>op </a:t>
            </a:r>
            <a:r>
              <a:rPr lang="en-US" altLang="en-US" sz="2800" i="1" dirty="0" err="1">
                <a:highlight>
                  <a:srgbClr val="FFFF00"/>
                </a:highlight>
              </a:rPr>
              <a:t>argl</a:t>
            </a:r>
            <a:r>
              <a:rPr lang="en-US" altLang="en-US" sz="2800" i="1" dirty="0">
                <a:highlight>
                  <a:srgbClr val="FFFF00"/>
                </a:highlight>
              </a:rPr>
              <a:t> arg2 		</a:t>
            </a:r>
            <a:r>
              <a:rPr lang="en-US" altLang="en-US" sz="2800" dirty="0" err="1"/>
              <a:t>E.g</a:t>
            </a:r>
            <a:r>
              <a:rPr lang="en-US" altLang="en-US" sz="2800" dirty="0"/>
              <a:t>    </a:t>
            </a:r>
            <a:r>
              <a:rPr lang="en-US" altLang="en-US" sz="2800" dirty="0">
                <a:highlight>
                  <a:srgbClr val="C0C0C0"/>
                </a:highlight>
              </a:rPr>
              <a:t>+ A B    </a:t>
            </a:r>
            <a:r>
              <a:rPr lang="en-US" altLang="en-US" sz="2800" dirty="0"/>
              <a:t>,     + A * B C</a:t>
            </a:r>
          </a:p>
          <a:p>
            <a:pPr marL="863600" lvl="1" indent="-323850">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en-US" sz="2800" b="1" dirty="0"/>
              <a:t>postfix</a:t>
            </a:r>
            <a:r>
              <a:rPr lang="en-US" altLang="en-US" sz="2800" dirty="0"/>
              <a:t>: </a:t>
            </a:r>
            <a:r>
              <a:rPr lang="en-US" altLang="en-US" sz="2800" i="1" dirty="0" err="1">
                <a:highlight>
                  <a:srgbClr val="FFFF00"/>
                </a:highlight>
              </a:rPr>
              <a:t>argl</a:t>
            </a:r>
            <a:r>
              <a:rPr lang="en-US" altLang="en-US" sz="2800" i="1" dirty="0">
                <a:highlight>
                  <a:srgbClr val="FFFF00"/>
                </a:highlight>
              </a:rPr>
              <a:t> arg2 </a:t>
            </a:r>
            <a:r>
              <a:rPr lang="en-US" altLang="en-US" sz="2800" b="1" i="1" dirty="0">
                <a:highlight>
                  <a:srgbClr val="FFFF00"/>
                </a:highlight>
              </a:rPr>
              <a:t>op              </a:t>
            </a:r>
            <a:r>
              <a:rPr lang="en-US" altLang="en-US" sz="2800" dirty="0" err="1"/>
              <a:t>E.g</a:t>
            </a:r>
            <a:r>
              <a:rPr lang="en-US" altLang="en-US" sz="2800" dirty="0"/>
              <a:t>     </a:t>
            </a:r>
            <a:r>
              <a:rPr lang="en-US" altLang="en-US" sz="2800" dirty="0">
                <a:highlight>
                  <a:srgbClr val="C0C0C0"/>
                </a:highlight>
              </a:rPr>
              <a:t>A B +   </a:t>
            </a:r>
            <a:r>
              <a:rPr lang="en-US" altLang="en-US" sz="2800" dirty="0"/>
              <a:t>,      A B C * +</a:t>
            </a:r>
          </a:p>
        </p:txBody>
      </p:sp>
      <p:sp>
        <p:nvSpPr>
          <p:cNvPr id="3" name="Slide Number Placeholder 2">
            <a:extLst>
              <a:ext uri="{FF2B5EF4-FFF2-40B4-BE49-F238E27FC236}">
                <a16:creationId xmlns:a16="http://schemas.microsoft.com/office/drawing/2014/main" id="{E83CD1E0-E8AE-4238-A44D-CC8E59FC8459}"/>
              </a:ext>
            </a:extLst>
          </p:cNvPr>
          <p:cNvSpPr>
            <a:spLocks noGrp="1"/>
          </p:cNvSpPr>
          <p:nvPr>
            <p:ph type="sldNum" sz="quarter" idx="10"/>
          </p:nvPr>
        </p:nvSpPr>
        <p:spPr/>
        <p:txBody>
          <a:bodyPr/>
          <a:lstStyle/>
          <a:p>
            <a:fld id="{D02B39B9-74E7-484A-884B-3B1F83C72A6F}" type="slidenum">
              <a:rPr lang="en-US" altLang="en-US" smtClean="0">
                <a:solidFill>
                  <a:srgbClr val="000000"/>
                </a:solidFill>
              </a:rPr>
              <a:pPr/>
              <a:t>20</a:t>
            </a:fld>
            <a:endParaRPr lang="en-US" altLang="en-US" dirty="0">
              <a:solidFill>
                <a:srgbClr val="000000"/>
              </a:solidFill>
            </a:endParaRPr>
          </a:p>
        </p:txBody>
      </p:sp>
    </p:spTree>
    <p:extLst>
      <p:ext uri="{BB962C8B-B14F-4D97-AF65-F5344CB8AC3E}">
        <p14:creationId xmlns:p14="http://schemas.microsoft.com/office/powerpoint/2010/main" val="31777004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824045" y="694925"/>
            <a:ext cx="11164756" cy="554153"/>
          </a:xfrm>
          <a:prstGeom prst="rect">
            <a:avLst/>
          </a:prstGeom>
        </p:spPr>
        <p:txBody>
          <a:bodyPr vert="horz" wrap="square" lIns="0" tIns="122074" rIns="0" bIns="0" rtlCol="0">
            <a:spAutoFit/>
          </a:bodyPr>
          <a:lstStyle/>
          <a:p>
            <a:pPr marL="469900" indent="-457200">
              <a:lnSpc>
                <a:spcPct val="100000"/>
              </a:lnSpc>
              <a:spcBef>
                <a:spcPts val="844"/>
              </a:spcBef>
              <a:buFont typeface="Arial" panose="020B0604020202020204" pitchFamily="34" charset="0"/>
              <a:buChar char="•"/>
              <a:tabLst>
                <a:tab pos="311150" algn="l"/>
              </a:tabLst>
            </a:pPr>
            <a:endParaRPr lang="en-US" sz="2800" dirty="0"/>
          </a:p>
        </p:txBody>
      </p:sp>
      <p:sp>
        <p:nvSpPr>
          <p:cNvPr id="2" name="object 2"/>
          <p:cNvSpPr txBox="1">
            <a:spLocks noGrp="1"/>
          </p:cNvSpPr>
          <p:nvPr>
            <p:ph type="title"/>
          </p:nvPr>
        </p:nvSpPr>
        <p:spPr>
          <a:xfrm>
            <a:off x="2624984" y="98233"/>
            <a:ext cx="7292368" cy="626601"/>
          </a:xfrm>
          <a:prstGeom prst="rect">
            <a:avLst/>
          </a:prstGeom>
        </p:spPr>
        <p:txBody>
          <a:bodyPr vert="horz" wrap="square" lIns="0" tIns="10941" rIns="0" bIns="0" numCol="1" rtlCol="0" anchor="ctr" anchorCtr="0" compatLnSpc="1">
            <a:prstTxWarp prst="textNoShape">
              <a:avLst/>
            </a:prstTxWarp>
            <a:spAutoFit/>
          </a:bodyPr>
          <a:lstStyle/>
          <a:p>
            <a:pPr marL="11516">
              <a:spcBef>
                <a:spcPts val="86"/>
              </a:spcBef>
            </a:pPr>
            <a:r>
              <a:rPr lang="en-US" sz="4000" dirty="0"/>
              <a:t>Infix to Postfix </a:t>
            </a:r>
            <a:endParaRPr lang="en-US" sz="4000" b="1" dirty="0">
              <a:solidFill>
                <a:srgbClr val="FF3300"/>
              </a:solidFill>
              <a:latin typeface="+mj-lt"/>
              <a:ea typeface="+mj-ea"/>
              <a:cs typeface="+mj-cs"/>
            </a:endParaRPr>
          </a:p>
        </p:txBody>
      </p:sp>
      <p:sp>
        <p:nvSpPr>
          <p:cNvPr id="9" name="Rectangle 8">
            <a:extLst>
              <a:ext uri="{FF2B5EF4-FFF2-40B4-BE49-F238E27FC236}">
                <a16:creationId xmlns:a16="http://schemas.microsoft.com/office/drawing/2014/main" id="{65BC3A3C-D675-42FF-A918-99F70014BA6E}"/>
              </a:ext>
            </a:extLst>
          </p:cNvPr>
          <p:cNvSpPr/>
          <p:nvPr/>
        </p:nvSpPr>
        <p:spPr>
          <a:xfrm>
            <a:off x="824045" y="724834"/>
            <a:ext cx="10858618" cy="6370975"/>
          </a:xfrm>
          <a:prstGeom prst="rect">
            <a:avLst/>
          </a:prstGeom>
        </p:spPr>
        <p:txBody>
          <a:bodyPr wrap="square">
            <a:spAutoFit/>
          </a:bodyPr>
          <a:lstStyle/>
          <a:p>
            <a:pPr marL="622300" indent="-514350">
              <a:buSzPct val="70000"/>
              <a:buFont typeface="+mj-lt"/>
              <a:buAutoNum type="arabicPeriod"/>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en-US" sz="2400" dirty="0"/>
              <a:t>Infix expressions can be easily converted by hand to postfix notation.</a:t>
            </a:r>
          </a:p>
          <a:p>
            <a:pPr marL="622300" indent="-514350">
              <a:buSzPct val="70000"/>
              <a:buFont typeface="+mj-lt"/>
              <a:buAutoNum type="arabicPeriod"/>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altLang="en-US" sz="2400" dirty="0"/>
          </a:p>
          <a:p>
            <a:pPr marL="622300" indent="-514350">
              <a:buSzPct val="70000"/>
              <a:buFont typeface="+mj-lt"/>
              <a:buAutoNum type="arabicPeriod"/>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altLang="en-US" sz="2400" dirty="0"/>
          </a:p>
          <a:p>
            <a:pPr marL="622300" indent="-514350">
              <a:buSzPct val="70000"/>
              <a:buFont typeface="+mj-lt"/>
              <a:buAutoNum type="arabicPeriod"/>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en-US" sz="2400" dirty="0"/>
              <a:t>Fully parenthesize the expression.</a:t>
            </a:r>
          </a:p>
          <a:p>
            <a:pPr marL="622300" indent="-514350">
              <a:buSzPct val="70000"/>
              <a:buFont typeface="+mj-lt"/>
              <a:buAutoNum type="arabicPeriod"/>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altLang="en-US" sz="2400" dirty="0"/>
          </a:p>
          <a:p>
            <a:pPr marL="622300" indent="-514350">
              <a:buSzPct val="70000"/>
              <a:buFont typeface="+mj-lt"/>
              <a:buAutoNum type="arabicPeriod"/>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altLang="en-US" sz="2400" dirty="0"/>
          </a:p>
          <a:p>
            <a:pPr marL="622300" indent="-514350">
              <a:buSzPct val="70000"/>
              <a:buFont typeface="+mj-lt"/>
              <a:buAutoNum type="arabicPeriod"/>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en-US" sz="2400" dirty="0"/>
              <a:t>For each set of (), move operator to the end of the closing parenthesis.</a:t>
            </a:r>
          </a:p>
          <a:p>
            <a:pPr marL="622300" indent="-514350">
              <a:buSzPct val="70000"/>
              <a:buFont typeface="+mj-lt"/>
              <a:buAutoNum type="arabicPeriod"/>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altLang="en-US" sz="2400" dirty="0"/>
          </a:p>
          <a:p>
            <a:pPr marL="622300" indent="-514350">
              <a:buSzPct val="70000"/>
              <a:buFont typeface="+mj-lt"/>
              <a:buAutoNum type="arabicPeriod"/>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altLang="en-US" sz="2400" dirty="0"/>
          </a:p>
          <a:p>
            <a:pPr marL="622300" indent="-514350">
              <a:buSzPct val="70000"/>
              <a:buFont typeface="+mj-lt"/>
              <a:buAutoNum type="arabicPeriod"/>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en-US" sz="2400" dirty="0"/>
              <a:t> Remove all of the parentheses.</a:t>
            </a:r>
          </a:p>
          <a:p>
            <a:pPr marL="622300" indent="-514350">
              <a:buSzPct val="70000"/>
              <a:buFont typeface="+mj-lt"/>
              <a:buAutoNum type="arabicPeriod"/>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altLang="en-US" sz="2400" dirty="0"/>
          </a:p>
          <a:p>
            <a:pPr marL="622300" indent="-514350">
              <a:buSzPct val="70000"/>
              <a:buFont typeface="+mj-lt"/>
              <a:buAutoNum type="arabicPeriod"/>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altLang="en-US" sz="2400" dirty="0"/>
          </a:p>
          <a:p>
            <a:pPr marL="107950">
              <a:buSzPct val="70000"/>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en-US" sz="2400" b="1" dirty="0"/>
              <a:t>Examples:</a:t>
            </a:r>
          </a:p>
          <a:p>
            <a:pPr marL="450850" indent="-342900">
              <a:buSzPct val="70000"/>
              <a:buFont typeface="Arial" panose="020B0604020202020204"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pt-BR" altLang="en-US" sz="2400" dirty="0"/>
              <a:t> 2 * 3 + 4	=&gt;    2 3 * 4+</a:t>
            </a:r>
          </a:p>
          <a:p>
            <a:pPr marL="450850" indent="-342900">
              <a:buSzPct val="70000"/>
              <a:buFont typeface="Arial" panose="020B0604020202020204"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pt-BR" altLang="en-US" sz="2400" dirty="0"/>
              <a:t> 2 + 3 * 4	=&gt;    2 3 4* +</a:t>
            </a:r>
          </a:p>
          <a:p>
            <a:pPr marL="450850" indent="-342900">
              <a:buSzPct val="70000"/>
              <a:buFont typeface="Arial" panose="020B0604020202020204"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pt-BR" altLang="en-US" sz="2400" dirty="0"/>
              <a:t> 1 * 3 + 2 * 4	=&gt;    1 3 * 2 4 * +</a:t>
            </a:r>
          </a:p>
          <a:p>
            <a:pPr marL="107950">
              <a:buSzPct val="70000"/>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altLang="en-US" sz="2400" dirty="0"/>
          </a:p>
        </p:txBody>
      </p:sp>
      <p:sp>
        <p:nvSpPr>
          <p:cNvPr id="5" name="Text Box 3">
            <a:extLst>
              <a:ext uri="{FF2B5EF4-FFF2-40B4-BE49-F238E27FC236}">
                <a16:creationId xmlns:a16="http://schemas.microsoft.com/office/drawing/2014/main" id="{70DF0A6B-FD2E-470B-AF9D-9D5A9E5FD79E}"/>
              </a:ext>
            </a:extLst>
          </p:cNvPr>
          <p:cNvSpPr txBox="1">
            <a:spLocks noChangeArrowheads="1"/>
          </p:cNvSpPr>
          <p:nvPr/>
        </p:nvSpPr>
        <p:spPr bwMode="auto">
          <a:xfrm>
            <a:off x="4201429" y="1321526"/>
            <a:ext cx="2576512" cy="374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19656" rIns="0" bIns="0" anchor="ctr"/>
          <a:lstStyle>
            <a:lvl1pPr>
              <a:lnSpc>
                <a:spcPct val="93000"/>
              </a:lnSpc>
              <a:buClr>
                <a:srgbClr val="000000"/>
              </a:buClr>
              <a:buSzPct val="100000"/>
              <a:buFont typeface="Times New Roman" panose="02020603050405020304" pitchFamily="18" charset="0"/>
              <a:tabLst>
                <a:tab pos="723900" algn="l"/>
                <a:tab pos="1447800" algn="l"/>
                <a:tab pos="2171700" algn="l"/>
              </a:tabLst>
              <a:defRPr>
                <a:solidFill>
                  <a:schemeClr val="tx1"/>
                </a:solidFill>
                <a:latin typeface="Arial" panose="020B0604020202020204" pitchFamily="34" charset="0"/>
                <a:cs typeface="Bitstream Vera Sans" charset="0"/>
              </a:defRPr>
            </a:lvl1pPr>
            <a:lvl2pPr>
              <a:lnSpc>
                <a:spcPct val="93000"/>
              </a:lnSpc>
              <a:buClr>
                <a:srgbClr val="000000"/>
              </a:buClr>
              <a:buSzPct val="100000"/>
              <a:buFont typeface="Times New Roman" panose="02020603050405020304" pitchFamily="18" charset="0"/>
              <a:tabLst>
                <a:tab pos="723900" algn="l"/>
                <a:tab pos="1447800" algn="l"/>
                <a:tab pos="2171700" algn="l"/>
              </a:tabLst>
              <a:defRPr>
                <a:solidFill>
                  <a:schemeClr val="tx1"/>
                </a:solidFill>
                <a:latin typeface="Arial" panose="020B0604020202020204" pitchFamily="34" charset="0"/>
                <a:cs typeface="Bitstream Vera Sans" charset="0"/>
              </a:defRPr>
            </a:lvl2pPr>
            <a:lvl3pPr>
              <a:lnSpc>
                <a:spcPct val="93000"/>
              </a:lnSpc>
              <a:buClr>
                <a:srgbClr val="000000"/>
              </a:buClr>
              <a:buSzPct val="100000"/>
              <a:buFont typeface="Times New Roman" panose="02020603050405020304" pitchFamily="18" charset="0"/>
              <a:tabLst>
                <a:tab pos="723900" algn="l"/>
                <a:tab pos="1447800" algn="l"/>
                <a:tab pos="2171700" algn="l"/>
              </a:tabLst>
              <a:defRPr>
                <a:solidFill>
                  <a:schemeClr val="tx1"/>
                </a:solidFill>
                <a:latin typeface="Arial" panose="020B0604020202020204" pitchFamily="34" charset="0"/>
                <a:cs typeface="Bitstream Vera Sans" charset="0"/>
              </a:defRPr>
            </a:lvl3pPr>
            <a:lvl4pPr>
              <a:lnSpc>
                <a:spcPct val="93000"/>
              </a:lnSpc>
              <a:buClr>
                <a:srgbClr val="000000"/>
              </a:buClr>
              <a:buSzPct val="100000"/>
              <a:buFont typeface="Times New Roman" panose="02020603050405020304" pitchFamily="18" charset="0"/>
              <a:tabLst>
                <a:tab pos="723900" algn="l"/>
                <a:tab pos="1447800" algn="l"/>
                <a:tab pos="2171700" algn="l"/>
              </a:tabLst>
              <a:defRPr>
                <a:solidFill>
                  <a:schemeClr val="tx1"/>
                </a:solidFill>
                <a:latin typeface="Arial" panose="020B0604020202020204" pitchFamily="34" charset="0"/>
                <a:cs typeface="Bitstream Vera Sans" charset="0"/>
              </a:defRPr>
            </a:lvl4pPr>
            <a:lvl5pPr>
              <a:lnSpc>
                <a:spcPct val="93000"/>
              </a:lnSpc>
              <a:buClr>
                <a:srgbClr val="000000"/>
              </a:buClr>
              <a:buSzPct val="100000"/>
              <a:buFont typeface="Times New Roman" panose="02020603050405020304" pitchFamily="18" charset="0"/>
              <a:tabLst>
                <a:tab pos="723900" algn="l"/>
                <a:tab pos="1447800" algn="l"/>
                <a:tab pos="2171700" algn="l"/>
              </a:tabLst>
              <a:defRPr>
                <a:solidFill>
                  <a:schemeClr val="tx1"/>
                </a:solidFill>
                <a:latin typeface="Arial" panose="020B0604020202020204" pitchFamily="34" charset="0"/>
                <a:cs typeface="Bitstream Vera San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a:solidFill>
                  <a:schemeClr val="tx1"/>
                </a:solidFill>
                <a:latin typeface="Arial" panose="020B0604020202020204" pitchFamily="34" charset="0"/>
                <a:cs typeface="Bitstream Vera San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a:solidFill>
                  <a:schemeClr val="tx1"/>
                </a:solidFill>
                <a:latin typeface="Arial" panose="020B0604020202020204" pitchFamily="34" charset="0"/>
                <a:cs typeface="Bitstream Vera San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a:solidFill>
                  <a:schemeClr val="tx1"/>
                </a:solidFill>
                <a:latin typeface="Arial" panose="020B0604020202020204" pitchFamily="34" charset="0"/>
                <a:cs typeface="Bitstream Vera San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a:solidFill>
                  <a:schemeClr val="tx1"/>
                </a:solidFill>
                <a:latin typeface="Arial" panose="020B0604020202020204" pitchFamily="34" charset="0"/>
                <a:cs typeface="Bitstream Vera Sans" charset="0"/>
              </a:defRPr>
            </a:lvl9pPr>
          </a:lstStyle>
          <a:p>
            <a:pPr eaLnBrk="1">
              <a:lnSpc>
                <a:spcPct val="94000"/>
              </a:lnSpc>
            </a:pPr>
            <a:r>
              <a:rPr lang="en-US" altLang="en-US" sz="2600" dirty="0">
                <a:solidFill>
                  <a:srgbClr val="000000"/>
                </a:solidFill>
                <a:highlight>
                  <a:srgbClr val="FFFF00"/>
                </a:highlight>
                <a:latin typeface="Courier New" panose="02070309020205020404" pitchFamily="49" charset="0"/>
              </a:rPr>
              <a:t>A * B + C / D</a:t>
            </a:r>
          </a:p>
        </p:txBody>
      </p:sp>
      <p:sp>
        <p:nvSpPr>
          <p:cNvPr id="6" name="Text Box 4">
            <a:extLst>
              <a:ext uri="{FF2B5EF4-FFF2-40B4-BE49-F238E27FC236}">
                <a16:creationId xmlns:a16="http://schemas.microsoft.com/office/drawing/2014/main" id="{1846C8E1-FF8B-4552-A5B8-9EB9069469C1}"/>
              </a:ext>
            </a:extLst>
          </p:cNvPr>
          <p:cNvSpPr txBox="1">
            <a:spLocks noChangeArrowheads="1"/>
          </p:cNvSpPr>
          <p:nvPr/>
        </p:nvSpPr>
        <p:spPr bwMode="auto">
          <a:xfrm>
            <a:off x="3606910" y="2384375"/>
            <a:ext cx="3765550" cy="374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19656" rIns="0" bIns="0" anchor="ctr"/>
          <a:lstStyle>
            <a:lvl1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Lst>
              <a:defRPr>
                <a:solidFill>
                  <a:schemeClr val="tx1"/>
                </a:solidFill>
                <a:latin typeface="Arial" panose="020B0604020202020204" pitchFamily="34" charset="0"/>
                <a:cs typeface="Bitstream Vera Sans" charset="0"/>
              </a:defRPr>
            </a:lvl1pPr>
            <a:lvl2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Lst>
              <a:defRPr>
                <a:solidFill>
                  <a:schemeClr val="tx1"/>
                </a:solidFill>
                <a:latin typeface="Arial" panose="020B0604020202020204" pitchFamily="34" charset="0"/>
                <a:cs typeface="Bitstream Vera Sans" charset="0"/>
              </a:defRPr>
            </a:lvl2pPr>
            <a:lvl3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Lst>
              <a:defRPr>
                <a:solidFill>
                  <a:schemeClr val="tx1"/>
                </a:solidFill>
                <a:latin typeface="Arial" panose="020B0604020202020204" pitchFamily="34" charset="0"/>
                <a:cs typeface="Bitstream Vera Sans" charset="0"/>
              </a:defRPr>
            </a:lvl3pPr>
            <a:lvl4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Lst>
              <a:defRPr>
                <a:solidFill>
                  <a:schemeClr val="tx1"/>
                </a:solidFill>
                <a:latin typeface="Arial" panose="020B0604020202020204" pitchFamily="34" charset="0"/>
                <a:cs typeface="Bitstream Vera Sans" charset="0"/>
              </a:defRPr>
            </a:lvl4pPr>
            <a:lvl5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Lst>
              <a:defRPr>
                <a:solidFill>
                  <a:schemeClr val="tx1"/>
                </a:solidFill>
                <a:latin typeface="Arial" panose="020B0604020202020204" pitchFamily="34" charset="0"/>
                <a:cs typeface="Bitstream Vera San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Lst>
              <a:defRPr>
                <a:solidFill>
                  <a:schemeClr val="tx1"/>
                </a:solidFill>
                <a:latin typeface="Arial" panose="020B0604020202020204" pitchFamily="34" charset="0"/>
                <a:cs typeface="Bitstream Vera San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Lst>
              <a:defRPr>
                <a:solidFill>
                  <a:schemeClr val="tx1"/>
                </a:solidFill>
                <a:latin typeface="Arial" panose="020B0604020202020204" pitchFamily="34" charset="0"/>
                <a:cs typeface="Bitstream Vera San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Lst>
              <a:defRPr>
                <a:solidFill>
                  <a:schemeClr val="tx1"/>
                </a:solidFill>
                <a:latin typeface="Arial" panose="020B0604020202020204" pitchFamily="34" charset="0"/>
                <a:cs typeface="Bitstream Vera San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Lst>
              <a:defRPr>
                <a:solidFill>
                  <a:schemeClr val="tx1"/>
                </a:solidFill>
                <a:latin typeface="Arial" panose="020B0604020202020204" pitchFamily="34" charset="0"/>
                <a:cs typeface="Bitstream Vera Sans" charset="0"/>
              </a:defRPr>
            </a:lvl9pPr>
          </a:lstStyle>
          <a:p>
            <a:pPr eaLnBrk="1">
              <a:lnSpc>
                <a:spcPct val="94000"/>
              </a:lnSpc>
            </a:pPr>
            <a:r>
              <a:rPr lang="en-US" altLang="en-US" sz="2600" dirty="0">
                <a:solidFill>
                  <a:srgbClr val="000000"/>
                </a:solidFill>
                <a:highlight>
                  <a:srgbClr val="FFFF00"/>
                </a:highlight>
                <a:latin typeface="Courier New" panose="02070309020205020404" pitchFamily="49" charset="0"/>
              </a:rPr>
              <a:t>((A * B) + (C / D))</a:t>
            </a:r>
          </a:p>
        </p:txBody>
      </p:sp>
      <p:sp>
        <p:nvSpPr>
          <p:cNvPr id="8" name="Text Box 3">
            <a:extLst>
              <a:ext uri="{FF2B5EF4-FFF2-40B4-BE49-F238E27FC236}">
                <a16:creationId xmlns:a16="http://schemas.microsoft.com/office/drawing/2014/main" id="{1017EA72-5604-410B-9B69-2A218BEF6732}"/>
              </a:ext>
            </a:extLst>
          </p:cNvPr>
          <p:cNvSpPr txBox="1">
            <a:spLocks noChangeArrowheads="1"/>
          </p:cNvSpPr>
          <p:nvPr/>
        </p:nvSpPr>
        <p:spPr bwMode="auto">
          <a:xfrm>
            <a:off x="3606910" y="3521171"/>
            <a:ext cx="3765550" cy="374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19656" rIns="0" bIns="0" anchor="ctr"/>
          <a:lstStyle>
            <a:lvl1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Lst>
              <a:defRPr>
                <a:solidFill>
                  <a:schemeClr val="tx1"/>
                </a:solidFill>
                <a:latin typeface="Arial" panose="020B0604020202020204" pitchFamily="34" charset="0"/>
                <a:cs typeface="Bitstream Vera Sans" charset="0"/>
              </a:defRPr>
            </a:lvl1pPr>
            <a:lvl2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Lst>
              <a:defRPr>
                <a:solidFill>
                  <a:schemeClr val="tx1"/>
                </a:solidFill>
                <a:latin typeface="Arial" panose="020B0604020202020204" pitchFamily="34" charset="0"/>
                <a:cs typeface="Bitstream Vera Sans" charset="0"/>
              </a:defRPr>
            </a:lvl2pPr>
            <a:lvl3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Lst>
              <a:defRPr>
                <a:solidFill>
                  <a:schemeClr val="tx1"/>
                </a:solidFill>
                <a:latin typeface="Arial" panose="020B0604020202020204" pitchFamily="34" charset="0"/>
                <a:cs typeface="Bitstream Vera Sans" charset="0"/>
              </a:defRPr>
            </a:lvl3pPr>
            <a:lvl4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Lst>
              <a:defRPr>
                <a:solidFill>
                  <a:schemeClr val="tx1"/>
                </a:solidFill>
                <a:latin typeface="Arial" panose="020B0604020202020204" pitchFamily="34" charset="0"/>
                <a:cs typeface="Bitstream Vera Sans" charset="0"/>
              </a:defRPr>
            </a:lvl4pPr>
            <a:lvl5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Lst>
              <a:defRPr>
                <a:solidFill>
                  <a:schemeClr val="tx1"/>
                </a:solidFill>
                <a:latin typeface="Arial" panose="020B0604020202020204" pitchFamily="34" charset="0"/>
                <a:cs typeface="Bitstream Vera San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Lst>
              <a:defRPr>
                <a:solidFill>
                  <a:schemeClr val="tx1"/>
                </a:solidFill>
                <a:latin typeface="Arial" panose="020B0604020202020204" pitchFamily="34" charset="0"/>
                <a:cs typeface="Bitstream Vera San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Lst>
              <a:defRPr>
                <a:solidFill>
                  <a:schemeClr val="tx1"/>
                </a:solidFill>
                <a:latin typeface="Arial" panose="020B0604020202020204" pitchFamily="34" charset="0"/>
                <a:cs typeface="Bitstream Vera San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Lst>
              <a:defRPr>
                <a:solidFill>
                  <a:schemeClr val="tx1"/>
                </a:solidFill>
                <a:latin typeface="Arial" panose="020B0604020202020204" pitchFamily="34" charset="0"/>
                <a:cs typeface="Bitstream Vera San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Lst>
              <a:defRPr>
                <a:solidFill>
                  <a:schemeClr val="tx1"/>
                </a:solidFill>
                <a:latin typeface="Arial" panose="020B0604020202020204" pitchFamily="34" charset="0"/>
                <a:cs typeface="Bitstream Vera Sans" charset="0"/>
              </a:defRPr>
            </a:lvl9pPr>
          </a:lstStyle>
          <a:p>
            <a:pPr eaLnBrk="1">
              <a:lnSpc>
                <a:spcPct val="94000"/>
              </a:lnSpc>
            </a:pPr>
            <a:r>
              <a:rPr lang="en-US" altLang="en-US" sz="2600" dirty="0">
                <a:solidFill>
                  <a:srgbClr val="000000"/>
                </a:solidFill>
                <a:highlight>
                  <a:srgbClr val="FFFF00"/>
                </a:highlight>
                <a:latin typeface="Courier New" panose="02070309020205020404" pitchFamily="49" charset="0"/>
              </a:rPr>
              <a:t>((A B *) (C D /) +)</a:t>
            </a:r>
          </a:p>
        </p:txBody>
      </p:sp>
      <p:sp>
        <p:nvSpPr>
          <p:cNvPr id="4" name="Rectangle 3">
            <a:extLst>
              <a:ext uri="{FF2B5EF4-FFF2-40B4-BE49-F238E27FC236}">
                <a16:creationId xmlns:a16="http://schemas.microsoft.com/office/drawing/2014/main" id="{DAD5F326-F951-4DA9-9EA8-9B03219F27DF}"/>
              </a:ext>
            </a:extLst>
          </p:cNvPr>
          <p:cNvSpPr/>
          <p:nvPr/>
        </p:nvSpPr>
        <p:spPr>
          <a:xfrm>
            <a:off x="4398969" y="4540395"/>
            <a:ext cx="2181431" cy="523220"/>
          </a:xfrm>
          <a:prstGeom prst="rect">
            <a:avLst/>
          </a:prstGeom>
        </p:spPr>
        <p:txBody>
          <a:bodyPr wrap="none">
            <a:spAutoFit/>
          </a:bodyPr>
          <a:lstStyle/>
          <a:p>
            <a:r>
              <a:rPr lang="en-US" sz="2800" dirty="0">
                <a:highlight>
                  <a:srgbClr val="FFFF00"/>
                </a:highlight>
              </a:rPr>
              <a:t>A B * C D / +</a:t>
            </a:r>
          </a:p>
        </p:txBody>
      </p:sp>
      <p:sp>
        <p:nvSpPr>
          <p:cNvPr id="10" name="TextBox 9">
            <a:extLst>
              <a:ext uri="{FF2B5EF4-FFF2-40B4-BE49-F238E27FC236}">
                <a16:creationId xmlns:a16="http://schemas.microsoft.com/office/drawing/2014/main" id="{4906D955-25EA-4AC8-A6C7-FA4714E45EE8}"/>
              </a:ext>
            </a:extLst>
          </p:cNvPr>
          <p:cNvSpPr txBox="1"/>
          <p:nvPr/>
        </p:nvSpPr>
        <p:spPr>
          <a:xfrm>
            <a:off x="7372460" y="4617339"/>
            <a:ext cx="1197764" cy="369332"/>
          </a:xfrm>
          <a:prstGeom prst="rect">
            <a:avLst/>
          </a:prstGeom>
          <a:noFill/>
        </p:spPr>
        <p:txBody>
          <a:bodyPr wrap="none" rtlCol="0">
            <a:spAutoFit/>
          </a:bodyPr>
          <a:lstStyle/>
          <a:p>
            <a:r>
              <a:rPr lang="en-US" b="1" dirty="0"/>
              <a:t>(Post Fix )</a:t>
            </a:r>
          </a:p>
        </p:txBody>
      </p:sp>
      <p:sp>
        <p:nvSpPr>
          <p:cNvPr id="11" name="Slide Number Placeholder 10">
            <a:extLst>
              <a:ext uri="{FF2B5EF4-FFF2-40B4-BE49-F238E27FC236}">
                <a16:creationId xmlns:a16="http://schemas.microsoft.com/office/drawing/2014/main" id="{F13E8C2A-1A68-4F7A-9DFE-6C44B49813EE}"/>
              </a:ext>
            </a:extLst>
          </p:cNvPr>
          <p:cNvSpPr>
            <a:spLocks noGrp="1"/>
          </p:cNvSpPr>
          <p:nvPr>
            <p:ph type="sldNum" sz="quarter" idx="10"/>
          </p:nvPr>
        </p:nvSpPr>
        <p:spPr/>
        <p:txBody>
          <a:bodyPr/>
          <a:lstStyle/>
          <a:p>
            <a:fld id="{D02B39B9-74E7-484A-884B-3B1F83C72A6F}" type="slidenum">
              <a:rPr lang="en-US" altLang="en-US" smtClean="0">
                <a:solidFill>
                  <a:srgbClr val="000000"/>
                </a:solidFill>
              </a:rPr>
              <a:pPr/>
              <a:t>21</a:t>
            </a:fld>
            <a:endParaRPr lang="en-US" altLang="en-US" dirty="0">
              <a:solidFill>
                <a:srgbClr val="000000"/>
              </a:solidFill>
            </a:endParaRPr>
          </a:p>
        </p:txBody>
      </p:sp>
    </p:spTree>
    <p:extLst>
      <p:ext uri="{BB962C8B-B14F-4D97-AF65-F5344CB8AC3E}">
        <p14:creationId xmlns:p14="http://schemas.microsoft.com/office/powerpoint/2010/main" val="33504937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921176" y="582168"/>
            <a:ext cx="11458391" cy="6309575"/>
          </a:xfrm>
          <a:prstGeom prst="rect">
            <a:avLst/>
          </a:prstGeom>
        </p:spPr>
        <p:txBody>
          <a:bodyPr vert="horz" wrap="square" lIns="0" tIns="122074" rIns="0" bIns="0" rtlCol="0">
            <a:spAutoFit/>
          </a:bodyPr>
          <a:lstStyle/>
          <a:p>
            <a:pPr marL="297266" indent="-285750">
              <a:spcBef>
                <a:spcPts val="961"/>
              </a:spcBef>
              <a:buFont typeface="Arial" panose="020B0604020202020204" pitchFamily="34" charset="0"/>
              <a:buChar char="•"/>
              <a:tabLst>
                <a:tab pos="258542" algn="l"/>
              </a:tabLst>
            </a:pPr>
            <a:r>
              <a:rPr lang="en-US" sz="2000" i="1" dirty="0"/>
              <a:t>Operands always stay in the same order with respect to one another</a:t>
            </a:r>
          </a:p>
          <a:p>
            <a:pPr marL="297266" indent="-285750">
              <a:spcBef>
                <a:spcPts val="961"/>
              </a:spcBef>
              <a:buFont typeface="Arial" panose="020B0604020202020204" pitchFamily="34" charset="0"/>
              <a:buChar char="•"/>
              <a:tabLst>
                <a:tab pos="258542" algn="l"/>
              </a:tabLst>
            </a:pPr>
            <a:r>
              <a:rPr lang="en-US" sz="2000" i="1" dirty="0"/>
              <a:t>An operator will move only “to the right” with respect to the operands</a:t>
            </a:r>
          </a:p>
          <a:p>
            <a:pPr marL="297266" indent="-285750">
              <a:spcBef>
                <a:spcPts val="961"/>
              </a:spcBef>
              <a:buFont typeface="Arial" panose="020B0604020202020204" pitchFamily="34" charset="0"/>
              <a:buChar char="•"/>
              <a:tabLst>
                <a:tab pos="258542" algn="l"/>
              </a:tabLst>
            </a:pPr>
            <a:r>
              <a:rPr lang="en-US" sz="2000" i="1" dirty="0"/>
              <a:t>All parentheses are removed</a:t>
            </a:r>
          </a:p>
          <a:p>
            <a:pPr marL="297266" indent="-285750">
              <a:spcBef>
                <a:spcPts val="961"/>
              </a:spcBef>
              <a:buFont typeface="Arial" panose="020B0604020202020204" pitchFamily="34" charset="0"/>
              <a:buChar char="•"/>
              <a:tabLst>
                <a:tab pos="258542" algn="l"/>
              </a:tabLst>
            </a:pPr>
            <a:r>
              <a:rPr lang="en-US" altLang="en-US" sz="2200" b="1" dirty="0"/>
              <a:t>Operand </a:t>
            </a:r>
            <a:r>
              <a:rPr lang="en-US" altLang="en-US" sz="2200" dirty="0"/>
              <a:t>– append it to the output string </a:t>
            </a:r>
            <a:r>
              <a:rPr lang="en-US" altLang="en-US" sz="2200" dirty="0" err="1"/>
              <a:t>postfixExp</a:t>
            </a:r>
            <a:endParaRPr lang="en-US" altLang="en-US" sz="2200" dirty="0"/>
          </a:p>
          <a:p>
            <a:pPr marL="297266" indent="-285750">
              <a:spcBef>
                <a:spcPts val="961"/>
              </a:spcBef>
              <a:buFont typeface="Arial" panose="020B0604020202020204" pitchFamily="34" charset="0"/>
              <a:buChar char="•"/>
              <a:tabLst>
                <a:tab pos="258542" algn="l"/>
              </a:tabLst>
            </a:pPr>
            <a:r>
              <a:rPr lang="en-US" altLang="en-US" sz="2200" dirty="0"/>
              <a:t>“(“ – push onto the stack</a:t>
            </a:r>
          </a:p>
          <a:p>
            <a:pPr marL="297266" indent="-285750">
              <a:spcBef>
                <a:spcPts val="961"/>
              </a:spcBef>
              <a:buFont typeface="Arial" panose="020B0604020202020204" pitchFamily="34" charset="0"/>
              <a:buChar char="•"/>
              <a:tabLst>
                <a:tab pos="258542" algn="l"/>
              </a:tabLst>
            </a:pPr>
            <a:r>
              <a:rPr lang="en-US" altLang="en-US" sz="2200" b="1" dirty="0"/>
              <a:t>Operator</a:t>
            </a:r>
          </a:p>
          <a:p>
            <a:pPr marL="754466" lvl="1" indent="-285750">
              <a:spcBef>
                <a:spcPts val="961"/>
              </a:spcBef>
              <a:buFont typeface="Arial" panose="020B0604020202020204" pitchFamily="34" charset="0"/>
              <a:buChar char="•"/>
              <a:tabLst>
                <a:tab pos="258542" algn="l"/>
              </a:tabLst>
            </a:pPr>
            <a:r>
              <a:rPr lang="en-US" altLang="en-US" sz="2200" dirty="0"/>
              <a:t>If the stack is empty, push the operator onto the stack</a:t>
            </a:r>
          </a:p>
          <a:p>
            <a:pPr marL="754466" lvl="1" indent="-285750">
              <a:spcBef>
                <a:spcPts val="961"/>
              </a:spcBef>
              <a:buFont typeface="Arial" panose="020B0604020202020204" pitchFamily="34" charset="0"/>
              <a:buChar char="•"/>
              <a:tabLst>
                <a:tab pos="258542" algn="l"/>
              </a:tabLst>
            </a:pPr>
            <a:r>
              <a:rPr lang="en-US" altLang="en-US" sz="2200" dirty="0"/>
              <a:t>If the stack is non-empty</a:t>
            </a:r>
          </a:p>
          <a:p>
            <a:pPr marL="1211666" lvl="2" indent="-285750">
              <a:spcBef>
                <a:spcPts val="961"/>
              </a:spcBef>
              <a:buFont typeface="Arial" panose="020B0604020202020204" pitchFamily="34" charset="0"/>
              <a:buChar char="•"/>
              <a:tabLst>
                <a:tab pos="258542" algn="l"/>
              </a:tabLst>
            </a:pPr>
            <a:r>
              <a:rPr lang="en-US" altLang="en-US" sz="2000" dirty="0"/>
              <a:t>Pop the operators of greater or equal precedence from the stack and append them to </a:t>
            </a:r>
            <a:r>
              <a:rPr lang="en-US" altLang="en-US" sz="2000" dirty="0" err="1"/>
              <a:t>postfixExp</a:t>
            </a:r>
            <a:endParaRPr lang="en-US" altLang="en-US" sz="2000" dirty="0"/>
          </a:p>
          <a:p>
            <a:pPr marL="1211666" lvl="2" indent="-285750">
              <a:spcBef>
                <a:spcPts val="961"/>
              </a:spcBef>
              <a:buFont typeface="Arial" panose="020B0604020202020204" pitchFamily="34" charset="0"/>
              <a:buChar char="•"/>
              <a:tabLst>
                <a:tab pos="258542" algn="l"/>
              </a:tabLst>
            </a:pPr>
            <a:r>
              <a:rPr lang="en-US" altLang="en-US" sz="2000" dirty="0"/>
              <a:t>Stop when encounter either a “(“ or an operator of lower precedence or when the stack is empty</a:t>
            </a:r>
          </a:p>
          <a:p>
            <a:pPr marL="1211666" lvl="2" indent="-285750">
              <a:spcBef>
                <a:spcPts val="961"/>
              </a:spcBef>
              <a:buFont typeface="Arial" panose="020B0604020202020204" pitchFamily="34" charset="0"/>
              <a:buChar char="•"/>
              <a:tabLst>
                <a:tab pos="258542" algn="l"/>
              </a:tabLst>
            </a:pPr>
            <a:r>
              <a:rPr lang="en-US" altLang="en-US" sz="2000" dirty="0"/>
              <a:t>Push the new operator onto the stack</a:t>
            </a:r>
          </a:p>
          <a:p>
            <a:pPr marL="297266" indent="-285750">
              <a:spcBef>
                <a:spcPts val="961"/>
              </a:spcBef>
              <a:buFont typeface="Arial" panose="020B0604020202020204" pitchFamily="34" charset="0"/>
              <a:buChar char="•"/>
              <a:tabLst>
                <a:tab pos="258542" algn="l"/>
              </a:tabLst>
            </a:pPr>
            <a:r>
              <a:rPr lang="en-US" altLang="en-US" sz="2200" dirty="0"/>
              <a:t>“)” – pop the operators off the stack and append them to the end of </a:t>
            </a:r>
            <a:r>
              <a:rPr lang="en-US" altLang="en-US" sz="2200" dirty="0" err="1"/>
              <a:t>postfixExp</a:t>
            </a:r>
            <a:r>
              <a:rPr lang="en-US" altLang="en-US" sz="2200" dirty="0"/>
              <a:t> until encounter the match “(“</a:t>
            </a:r>
          </a:p>
          <a:p>
            <a:pPr marL="297266" indent="-285750">
              <a:spcBef>
                <a:spcPts val="961"/>
              </a:spcBef>
              <a:buFont typeface="Arial" panose="020B0604020202020204" pitchFamily="34" charset="0"/>
              <a:buChar char="•"/>
              <a:tabLst>
                <a:tab pos="258542" algn="l"/>
              </a:tabLst>
            </a:pPr>
            <a:r>
              <a:rPr lang="en-US" altLang="en-US" sz="2200" dirty="0"/>
              <a:t>End of the string – append the remaining contents of the stack to </a:t>
            </a:r>
            <a:r>
              <a:rPr lang="en-US" altLang="en-US" sz="2200" dirty="0" err="1"/>
              <a:t>postfixExp</a:t>
            </a:r>
            <a:endParaRPr lang="en-US" altLang="en-US" sz="2200" dirty="0"/>
          </a:p>
        </p:txBody>
      </p:sp>
      <p:sp>
        <p:nvSpPr>
          <p:cNvPr id="2" name="object 2"/>
          <p:cNvSpPr txBox="1">
            <a:spLocks noGrp="1"/>
          </p:cNvSpPr>
          <p:nvPr>
            <p:ph type="title"/>
          </p:nvPr>
        </p:nvSpPr>
        <p:spPr>
          <a:xfrm>
            <a:off x="1739611" y="68324"/>
            <a:ext cx="8928387" cy="626601"/>
          </a:xfrm>
          <a:prstGeom prst="rect">
            <a:avLst/>
          </a:prstGeom>
        </p:spPr>
        <p:txBody>
          <a:bodyPr vert="horz" wrap="square" lIns="0" tIns="10941" rIns="0" bIns="0" numCol="1" rtlCol="0" anchor="ctr" anchorCtr="0" compatLnSpc="1">
            <a:prstTxWarp prst="textNoShape">
              <a:avLst/>
            </a:prstTxWarp>
            <a:spAutoFit/>
          </a:bodyPr>
          <a:lstStyle/>
          <a:p>
            <a:pPr marL="11516">
              <a:spcBef>
                <a:spcPts val="86"/>
              </a:spcBef>
            </a:pPr>
            <a:r>
              <a:rPr lang="en-US" sz="4000" dirty="0"/>
              <a:t>Infix to Postfix Algorithm</a:t>
            </a:r>
          </a:p>
        </p:txBody>
      </p:sp>
      <p:sp>
        <p:nvSpPr>
          <p:cNvPr id="3" name="Slide Number Placeholder 2">
            <a:extLst>
              <a:ext uri="{FF2B5EF4-FFF2-40B4-BE49-F238E27FC236}">
                <a16:creationId xmlns:a16="http://schemas.microsoft.com/office/drawing/2014/main" id="{0901442A-7E5F-43CC-A782-5F650A094CEC}"/>
              </a:ext>
            </a:extLst>
          </p:cNvPr>
          <p:cNvSpPr>
            <a:spLocks noGrp="1"/>
          </p:cNvSpPr>
          <p:nvPr>
            <p:ph type="sldNum" sz="quarter" idx="10"/>
          </p:nvPr>
        </p:nvSpPr>
        <p:spPr/>
        <p:txBody>
          <a:bodyPr/>
          <a:lstStyle/>
          <a:p>
            <a:fld id="{D02B39B9-74E7-484A-884B-3B1F83C72A6F}" type="slidenum">
              <a:rPr lang="en-US" altLang="en-US" smtClean="0">
                <a:solidFill>
                  <a:srgbClr val="000000"/>
                </a:solidFill>
              </a:rPr>
              <a:pPr/>
              <a:t>22</a:t>
            </a:fld>
            <a:endParaRPr lang="en-US" altLang="en-US" dirty="0">
              <a:solidFill>
                <a:srgbClr val="000000"/>
              </a:solidFill>
            </a:endParaRPr>
          </a:p>
        </p:txBody>
      </p:sp>
    </p:spTree>
    <p:extLst>
      <p:ext uri="{BB962C8B-B14F-4D97-AF65-F5344CB8AC3E}">
        <p14:creationId xmlns:p14="http://schemas.microsoft.com/office/powerpoint/2010/main" val="1638944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76200"/>
            <a:ext cx="10363200" cy="1066800"/>
          </a:xfrm>
        </p:spPr>
        <p:txBody>
          <a:bodyPr vert="horz" wrap="square" lIns="0" tIns="10941" rIns="0" bIns="0" numCol="1" rtlCol="0" anchor="ctr" anchorCtr="0" compatLnSpc="1">
            <a:prstTxWarp prst="textNoShape">
              <a:avLst/>
            </a:prstTxWarp>
            <a:normAutofit/>
          </a:bodyPr>
          <a:lstStyle/>
          <a:p>
            <a:pPr marL="11516">
              <a:spcBef>
                <a:spcPts val="86"/>
              </a:spcBef>
            </a:pPr>
            <a:r>
              <a:rPr lang="en-US" sz="4000" dirty="0"/>
              <a:t>Infix to Postfix – Example 1</a:t>
            </a:r>
          </a:p>
        </p:txBody>
      </p:sp>
      <p:pic>
        <p:nvPicPr>
          <p:cNvPr id="3" name="Picture 2">
            <a:extLst>
              <a:ext uri="{FF2B5EF4-FFF2-40B4-BE49-F238E27FC236}">
                <a16:creationId xmlns:a16="http://schemas.microsoft.com/office/drawing/2014/main" id="{49CF8509-D518-4075-BD5E-053B4483734C}"/>
              </a:ext>
            </a:extLst>
          </p:cNvPr>
          <p:cNvPicPr>
            <a:picLocks noChangeAspect="1"/>
          </p:cNvPicPr>
          <p:nvPr/>
        </p:nvPicPr>
        <p:blipFill>
          <a:blip r:embed="rId2"/>
          <a:stretch>
            <a:fillRect/>
          </a:stretch>
        </p:blipFill>
        <p:spPr>
          <a:xfrm>
            <a:off x="1519310" y="1691573"/>
            <a:ext cx="10016198" cy="4527856"/>
          </a:xfrm>
          <a:prstGeom prst="rect">
            <a:avLst/>
          </a:prstGeom>
          <a:noFill/>
        </p:spPr>
      </p:pic>
      <p:sp>
        <p:nvSpPr>
          <p:cNvPr id="4" name="Text Box 3">
            <a:extLst>
              <a:ext uri="{FF2B5EF4-FFF2-40B4-BE49-F238E27FC236}">
                <a16:creationId xmlns:a16="http://schemas.microsoft.com/office/drawing/2014/main" id="{EB8B74DD-94F2-4FF8-9014-04435789A012}"/>
              </a:ext>
            </a:extLst>
          </p:cNvPr>
          <p:cNvSpPr txBox="1">
            <a:spLocks noChangeArrowheads="1"/>
          </p:cNvSpPr>
          <p:nvPr/>
        </p:nvSpPr>
        <p:spPr bwMode="auto">
          <a:xfrm>
            <a:off x="2638523" y="1064146"/>
            <a:ext cx="9248677" cy="749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19656" rIns="0" bIns="0" anchor="ctr"/>
          <a:lstStyle>
            <a:lvl1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1pPr>
            <a:lvl2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2pPr>
            <a:lvl3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3pPr>
            <a:lvl4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4pPr>
            <a:lvl5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9pPr>
          </a:lstStyle>
          <a:p>
            <a:pPr>
              <a:lnSpc>
                <a:spcPct val="94000"/>
              </a:lnSpc>
            </a:pPr>
            <a:endParaRPr lang="en-US" altLang="en-US" sz="2600" dirty="0">
              <a:solidFill>
                <a:srgbClr val="000000"/>
              </a:solidFill>
              <a:latin typeface="Courier New" panose="02070309020205020404" pitchFamily="49" charset="0"/>
            </a:endParaRPr>
          </a:p>
        </p:txBody>
      </p:sp>
      <p:sp>
        <p:nvSpPr>
          <p:cNvPr id="6" name="Slide Number Placeholder 5">
            <a:extLst>
              <a:ext uri="{FF2B5EF4-FFF2-40B4-BE49-F238E27FC236}">
                <a16:creationId xmlns:a16="http://schemas.microsoft.com/office/drawing/2014/main" id="{E2F3ACEA-9965-4521-ADB6-C0B05068D460}"/>
              </a:ext>
            </a:extLst>
          </p:cNvPr>
          <p:cNvSpPr>
            <a:spLocks noGrp="1"/>
          </p:cNvSpPr>
          <p:nvPr>
            <p:ph type="sldNum" sz="quarter" idx="10"/>
          </p:nvPr>
        </p:nvSpPr>
        <p:spPr/>
        <p:txBody>
          <a:bodyPr/>
          <a:lstStyle/>
          <a:p>
            <a:fld id="{D02B39B9-74E7-484A-884B-3B1F83C72A6F}" type="slidenum">
              <a:rPr lang="en-US" altLang="en-US" smtClean="0">
                <a:solidFill>
                  <a:srgbClr val="000000"/>
                </a:solidFill>
              </a:rPr>
              <a:pPr/>
              <a:t>23</a:t>
            </a:fld>
            <a:endParaRPr lang="en-US" altLang="en-US" dirty="0">
              <a:solidFill>
                <a:srgbClr val="000000"/>
              </a:solidFill>
            </a:endParaRPr>
          </a:p>
        </p:txBody>
      </p:sp>
    </p:spTree>
    <p:extLst>
      <p:ext uri="{BB962C8B-B14F-4D97-AF65-F5344CB8AC3E}">
        <p14:creationId xmlns:p14="http://schemas.microsoft.com/office/powerpoint/2010/main" val="20881670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2E6728D-F4E5-4D47-BB9E-40C6701C51D6}"/>
              </a:ext>
            </a:extLst>
          </p:cNvPr>
          <p:cNvPicPr>
            <a:picLocks noChangeAspect="1"/>
          </p:cNvPicPr>
          <p:nvPr/>
        </p:nvPicPr>
        <p:blipFill>
          <a:blip r:embed="rId2"/>
          <a:stretch>
            <a:fillRect/>
          </a:stretch>
        </p:blipFill>
        <p:spPr>
          <a:xfrm>
            <a:off x="1379350" y="1298055"/>
            <a:ext cx="9898250" cy="4261890"/>
          </a:xfrm>
          <a:prstGeom prst="rect">
            <a:avLst/>
          </a:prstGeom>
        </p:spPr>
      </p:pic>
      <p:sp>
        <p:nvSpPr>
          <p:cNvPr id="2" name="object 2"/>
          <p:cNvSpPr txBox="1">
            <a:spLocks noGrp="1"/>
          </p:cNvSpPr>
          <p:nvPr>
            <p:ph type="title"/>
          </p:nvPr>
        </p:nvSpPr>
        <p:spPr>
          <a:xfrm>
            <a:off x="914400" y="76200"/>
            <a:ext cx="10363200" cy="1066800"/>
          </a:xfrm>
        </p:spPr>
        <p:txBody>
          <a:bodyPr vert="horz" wrap="square" lIns="0" tIns="10941" rIns="0" bIns="0" numCol="1" rtlCol="0" anchor="ctr" anchorCtr="0" compatLnSpc="1">
            <a:prstTxWarp prst="textNoShape">
              <a:avLst/>
            </a:prstTxWarp>
            <a:normAutofit/>
          </a:bodyPr>
          <a:lstStyle/>
          <a:p>
            <a:pPr marL="11516">
              <a:spcBef>
                <a:spcPts val="86"/>
              </a:spcBef>
            </a:pPr>
            <a:r>
              <a:rPr lang="en-US" sz="4000" dirty="0"/>
              <a:t>Infix to Postfix – Example 2</a:t>
            </a:r>
          </a:p>
        </p:txBody>
      </p:sp>
      <p:sp>
        <p:nvSpPr>
          <p:cNvPr id="4" name="Text Box 3">
            <a:extLst>
              <a:ext uri="{FF2B5EF4-FFF2-40B4-BE49-F238E27FC236}">
                <a16:creationId xmlns:a16="http://schemas.microsoft.com/office/drawing/2014/main" id="{EB8B74DD-94F2-4FF8-9014-04435789A012}"/>
              </a:ext>
            </a:extLst>
          </p:cNvPr>
          <p:cNvSpPr txBox="1">
            <a:spLocks noChangeArrowheads="1"/>
          </p:cNvSpPr>
          <p:nvPr/>
        </p:nvSpPr>
        <p:spPr bwMode="auto">
          <a:xfrm>
            <a:off x="2638523" y="1064146"/>
            <a:ext cx="9248677" cy="749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19656" rIns="0" bIns="0" anchor="ctr"/>
          <a:lstStyle>
            <a:lvl1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1pPr>
            <a:lvl2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2pPr>
            <a:lvl3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3pPr>
            <a:lvl4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4pPr>
            <a:lvl5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9pPr>
          </a:lstStyle>
          <a:p>
            <a:pPr>
              <a:lnSpc>
                <a:spcPct val="94000"/>
              </a:lnSpc>
            </a:pPr>
            <a:endParaRPr lang="en-US" altLang="en-US" sz="2600" dirty="0">
              <a:solidFill>
                <a:srgbClr val="000000"/>
              </a:solidFill>
              <a:latin typeface="Courier New" panose="02070309020205020404" pitchFamily="49" charset="0"/>
            </a:endParaRPr>
          </a:p>
        </p:txBody>
      </p:sp>
      <p:sp>
        <p:nvSpPr>
          <p:cNvPr id="7" name="Slide Number Placeholder 6">
            <a:extLst>
              <a:ext uri="{FF2B5EF4-FFF2-40B4-BE49-F238E27FC236}">
                <a16:creationId xmlns:a16="http://schemas.microsoft.com/office/drawing/2014/main" id="{E9F50052-D5BA-4052-984B-1F4B64DB428B}"/>
              </a:ext>
            </a:extLst>
          </p:cNvPr>
          <p:cNvSpPr>
            <a:spLocks noGrp="1"/>
          </p:cNvSpPr>
          <p:nvPr>
            <p:ph type="sldNum" sz="quarter" idx="10"/>
          </p:nvPr>
        </p:nvSpPr>
        <p:spPr/>
        <p:txBody>
          <a:bodyPr/>
          <a:lstStyle/>
          <a:p>
            <a:fld id="{D02B39B9-74E7-484A-884B-3B1F83C72A6F}" type="slidenum">
              <a:rPr lang="en-US" altLang="en-US" smtClean="0">
                <a:solidFill>
                  <a:srgbClr val="000000"/>
                </a:solidFill>
              </a:rPr>
              <a:pPr/>
              <a:t>24</a:t>
            </a:fld>
            <a:endParaRPr lang="en-US" altLang="en-US" dirty="0">
              <a:solidFill>
                <a:srgbClr val="000000"/>
              </a:solidFill>
            </a:endParaRPr>
          </a:p>
        </p:txBody>
      </p:sp>
    </p:spTree>
    <p:extLst>
      <p:ext uri="{BB962C8B-B14F-4D97-AF65-F5344CB8AC3E}">
        <p14:creationId xmlns:p14="http://schemas.microsoft.com/office/powerpoint/2010/main" val="31026471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76200"/>
            <a:ext cx="10363200" cy="1066800"/>
          </a:xfrm>
        </p:spPr>
        <p:txBody>
          <a:bodyPr vert="horz" wrap="square" lIns="0" tIns="10941" rIns="0" bIns="0" numCol="1" rtlCol="0" anchor="ctr" anchorCtr="0" compatLnSpc="1">
            <a:prstTxWarp prst="textNoShape">
              <a:avLst/>
            </a:prstTxWarp>
            <a:normAutofit/>
          </a:bodyPr>
          <a:lstStyle/>
          <a:p>
            <a:pPr marL="11516">
              <a:spcBef>
                <a:spcPts val="86"/>
              </a:spcBef>
            </a:pPr>
            <a:r>
              <a:rPr lang="en-US" sz="4000" dirty="0"/>
              <a:t>Infix to Postfix – Example 3</a:t>
            </a:r>
          </a:p>
        </p:txBody>
      </p:sp>
      <p:sp>
        <p:nvSpPr>
          <p:cNvPr id="4" name="Text Box 3">
            <a:extLst>
              <a:ext uri="{FF2B5EF4-FFF2-40B4-BE49-F238E27FC236}">
                <a16:creationId xmlns:a16="http://schemas.microsoft.com/office/drawing/2014/main" id="{EB8B74DD-94F2-4FF8-9014-04435789A012}"/>
              </a:ext>
            </a:extLst>
          </p:cNvPr>
          <p:cNvSpPr txBox="1">
            <a:spLocks noChangeArrowheads="1"/>
          </p:cNvSpPr>
          <p:nvPr/>
        </p:nvSpPr>
        <p:spPr bwMode="auto">
          <a:xfrm>
            <a:off x="2638523" y="1064146"/>
            <a:ext cx="9248677" cy="749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19656" rIns="0" bIns="0" anchor="ctr"/>
          <a:lstStyle>
            <a:lvl1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1pPr>
            <a:lvl2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2pPr>
            <a:lvl3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3pPr>
            <a:lvl4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4pPr>
            <a:lvl5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9pPr>
          </a:lstStyle>
          <a:p>
            <a:pPr>
              <a:lnSpc>
                <a:spcPct val="94000"/>
              </a:lnSpc>
            </a:pPr>
            <a:endParaRPr lang="en-US" altLang="en-US" sz="2600" dirty="0">
              <a:solidFill>
                <a:srgbClr val="000000"/>
              </a:solidFill>
              <a:latin typeface="Courier New" panose="02070309020205020404" pitchFamily="49" charset="0"/>
            </a:endParaRPr>
          </a:p>
        </p:txBody>
      </p:sp>
      <p:pic>
        <p:nvPicPr>
          <p:cNvPr id="5" name="Picture 4">
            <a:extLst>
              <a:ext uri="{FF2B5EF4-FFF2-40B4-BE49-F238E27FC236}">
                <a16:creationId xmlns:a16="http://schemas.microsoft.com/office/drawing/2014/main" id="{54AD7BF5-0D2A-42F1-8CAB-E33CD968FE32}"/>
              </a:ext>
            </a:extLst>
          </p:cNvPr>
          <p:cNvPicPr>
            <a:picLocks noChangeAspect="1"/>
          </p:cNvPicPr>
          <p:nvPr/>
        </p:nvPicPr>
        <p:blipFill>
          <a:blip r:embed="rId2"/>
          <a:stretch>
            <a:fillRect/>
          </a:stretch>
        </p:blipFill>
        <p:spPr>
          <a:xfrm>
            <a:off x="1890793" y="1557580"/>
            <a:ext cx="9169830" cy="5300420"/>
          </a:xfrm>
          <a:prstGeom prst="rect">
            <a:avLst/>
          </a:prstGeom>
        </p:spPr>
      </p:pic>
      <p:pic>
        <p:nvPicPr>
          <p:cNvPr id="6" name="Picture 5">
            <a:extLst>
              <a:ext uri="{FF2B5EF4-FFF2-40B4-BE49-F238E27FC236}">
                <a16:creationId xmlns:a16="http://schemas.microsoft.com/office/drawing/2014/main" id="{12F287BF-8277-472D-A30A-7D4B88DD2854}"/>
              </a:ext>
            </a:extLst>
          </p:cNvPr>
          <p:cNvPicPr>
            <a:picLocks noChangeAspect="1"/>
          </p:cNvPicPr>
          <p:nvPr/>
        </p:nvPicPr>
        <p:blipFill>
          <a:blip r:embed="rId3"/>
          <a:stretch>
            <a:fillRect/>
          </a:stretch>
        </p:blipFill>
        <p:spPr>
          <a:xfrm>
            <a:off x="1266905" y="1076324"/>
            <a:ext cx="2411918" cy="405055"/>
          </a:xfrm>
          <a:prstGeom prst="rect">
            <a:avLst/>
          </a:prstGeom>
          <a:solidFill>
            <a:schemeClr val="accent2"/>
          </a:solidFill>
          <a:ln>
            <a:solidFill>
              <a:schemeClr val="accent1"/>
            </a:solidFill>
          </a:ln>
        </p:spPr>
      </p:pic>
      <p:sp>
        <p:nvSpPr>
          <p:cNvPr id="7" name="Slide Number Placeholder 6">
            <a:extLst>
              <a:ext uri="{FF2B5EF4-FFF2-40B4-BE49-F238E27FC236}">
                <a16:creationId xmlns:a16="http://schemas.microsoft.com/office/drawing/2014/main" id="{810640D3-22B0-4972-AF46-95B650EFA158}"/>
              </a:ext>
            </a:extLst>
          </p:cNvPr>
          <p:cNvSpPr>
            <a:spLocks noGrp="1"/>
          </p:cNvSpPr>
          <p:nvPr>
            <p:ph type="sldNum" sz="quarter" idx="10"/>
          </p:nvPr>
        </p:nvSpPr>
        <p:spPr/>
        <p:txBody>
          <a:bodyPr/>
          <a:lstStyle/>
          <a:p>
            <a:fld id="{D02B39B9-74E7-484A-884B-3B1F83C72A6F}" type="slidenum">
              <a:rPr lang="en-US" altLang="en-US" smtClean="0">
                <a:solidFill>
                  <a:srgbClr val="000000"/>
                </a:solidFill>
              </a:rPr>
              <a:pPr/>
              <a:t>25</a:t>
            </a:fld>
            <a:endParaRPr lang="en-US" altLang="en-US" dirty="0">
              <a:solidFill>
                <a:srgbClr val="000000"/>
              </a:solidFill>
            </a:endParaRPr>
          </a:p>
        </p:txBody>
      </p:sp>
    </p:spTree>
    <p:extLst>
      <p:ext uri="{BB962C8B-B14F-4D97-AF65-F5344CB8AC3E}">
        <p14:creationId xmlns:p14="http://schemas.microsoft.com/office/powerpoint/2010/main" val="10923717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1019652" y="979534"/>
            <a:ext cx="10290773" cy="5586300"/>
          </a:xfrm>
          <a:prstGeom prst="rect">
            <a:avLst/>
          </a:prstGeom>
        </p:spPr>
        <p:txBody>
          <a:bodyPr vert="horz" wrap="square" lIns="0" tIns="122074" rIns="0" bIns="0" rtlCol="0">
            <a:spAutoFit/>
          </a:bodyPr>
          <a:lstStyle/>
          <a:p>
            <a:pPr marL="297266" indent="-285750">
              <a:spcBef>
                <a:spcPts val="961"/>
              </a:spcBef>
              <a:buFont typeface="Arial" panose="020B0604020202020204" pitchFamily="34" charset="0"/>
              <a:buChar char="•"/>
              <a:tabLst>
                <a:tab pos="258542" algn="l"/>
              </a:tabLst>
            </a:pPr>
            <a:r>
              <a:rPr lang="en-US" sz="2800" dirty="0"/>
              <a:t>We can evaluate a valid postfix expression using a stack structure.</a:t>
            </a:r>
          </a:p>
          <a:p>
            <a:pPr marL="297266" indent="-285750">
              <a:spcBef>
                <a:spcPts val="961"/>
              </a:spcBef>
              <a:buFont typeface="Arial" panose="020B0604020202020204" pitchFamily="34" charset="0"/>
              <a:buChar char="•"/>
              <a:tabLst>
                <a:tab pos="258542" algn="l"/>
              </a:tabLst>
            </a:pPr>
            <a:endParaRPr lang="en-US" sz="2800" dirty="0"/>
          </a:p>
          <a:p>
            <a:pPr marL="297266" indent="-285750">
              <a:spcBef>
                <a:spcPts val="961"/>
              </a:spcBef>
              <a:buFont typeface="Arial" panose="020B0604020202020204" pitchFamily="34" charset="0"/>
              <a:buChar char="•"/>
              <a:tabLst>
                <a:tab pos="258542" algn="l"/>
              </a:tabLst>
            </a:pPr>
            <a:r>
              <a:rPr lang="en-US" altLang="en-US" sz="2800" b="1" dirty="0"/>
              <a:t>For each token:</a:t>
            </a:r>
          </a:p>
          <a:p>
            <a:pPr marL="983066" lvl="1" indent="-514350">
              <a:spcBef>
                <a:spcPts val="961"/>
              </a:spcBef>
              <a:buFont typeface="+mj-lt"/>
              <a:buAutoNum type="arabicPeriod"/>
              <a:tabLst>
                <a:tab pos="258542" algn="l"/>
              </a:tabLst>
            </a:pPr>
            <a:r>
              <a:rPr lang="en-US" altLang="en-US" sz="2800" dirty="0"/>
              <a:t>If the current token is an operand, push its value onto the stack.</a:t>
            </a:r>
          </a:p>
          <a:p>
            <a:pPr marL="983066" lvl="1" indent="-514350">
              <a:spcBef>
                <a:spcPts val="961"/>
              </a:spcBef>
              <a:buFont typeface="+mj-lt"/>
              <a:buAutoNum type="arabicPeriod"/>
              <a:tabLst>
                <a:tab pos="258542" algn="l"/>
              </a:tabLst>
            </a:pPr>
            <a:r>
              <a:rPr lang="en-US" altLang="en-US" sz="2800" dirty="0"/>
              <a:t>If the current token is an operator:</a:t>
            </a:r>
          </a:p>
          <a:p>
            <a:pPr marL="1439863" lvl="2" indent="-412750">
              <a:spcBef>
                <a:spcPts val="961"/>
              </a:spcBef>
              <a:buFont typeface="+mj-lt"/>
              <a:buAutoNum type="alphaLcPeriod"/>
              <a:tabLst>
                <a:tab pos="258542" algn="l"/>
              </a:tabLst>
            </a:pPr>
            <a:r>
              <a:rPr lang="en-US" altLang="en-US" sz="2800" dirty="0"/>
              <a:t>Pop the top two operands off the stack.</a:t>
            </a:r>
          </a:p>
          <a:p>
            <a:pPr marL="1439863" lvl="2" indent="-412750">
              <a:spcBef>
                <a:spcPts val="961"/>
              </a:spcBef>
              <a:buFont typeface="+mj-lt"/>
              <a:buAutoNum type="alphaLcPeriod"/>
              <a:tabLst>
                <a:tab pos="258542" algn="l"/>
              </a:tabLst>
            </a:pPr>
            <a:r>
              <a:rPr lang="en-US" altLang="en-US" sz="2800" dirty="0"/>
              <a:t>Perform the operation (top value is RHS operand).</a:t>
            </a:r>
          </a:p>
          <a:p>
            <a:pPr marL="1439863" lvl="2" indent="-412750">
              <a:spcBef>
                <a:spcPts val="961"/>
              </a:spcBef>
              <a:buFont typeface="+mj-lt"/>
              <a:buAutoNum type="alphaLcPeriod"/>
              <a:tabLst>
                <a:tab pos="258542" algn="l"/>
              </a:tabLst>
            </a:pPr>
            <a:r>
              <a:rPr lang="en-US" altLang="en-US" sz="2800" dirty="0"/>
              <a:t>Push the result of the operation back on the stack.</a:t>
            </a:r>
          </a:p>
          <a:p>
            <a:pPr marL="1211666" lvl="2" indent="-285750">
              <a:spcBef>
                <a:spcPts val="961"/>
              </a:spcBef>
              <a:buFont typeface="Arial" panose="020B0604020202020204" pitchFamily="34" charset="0"/>
              <a:buChar char="•"/>
              <a:tabLst>
                <a:tab pos="258542" algn="l"/>
              </a:tabLst>
            </a:pPr>
            <a:endParaRPr lang="en-US" altLang="en-US" sz="2800" dirty="0"/>
          </a:p>
          <a:p>
            <a:pPr marL="297266" indent="-285750">
              <a:spcBef>
                <a:spcPts val="961"/>
              </a:spcBef>
              <a:buFont typeface="Arial" panose="020B0604020202020204" pitchFamily="34" charset="0"/>
              <a:buChar char="•"/>
              <a:tabLst>
                <a:tab pos="258542" algn="l"/>
              </a:tabLst>
            </a:pPr>
            <a:r>
              <a:rPr lang="en-US" altLang="en-US" sz="2800" dirty="0"/>
              <a:t>Final result will be last value on the stack.</a:t>
            </a:r>
          </a:p>
        </p:txBody>
      </p:sp>
      <p:sp>
        <p:nvSpPr>
          <p:cNvPr id="2" name="object 2"/>
          <p:cNvSpPr txBox="1">
            <a:spLocks noGrp="1"/>
          </p:cNvSpPr>
          <p:nvPr>
            <p:ph type="title"/>
          </p:nvPr>
        </p:nvSpPr>
        <p:spPr>
          <a:xfrm>
            <a:off x="1739611" y="68324"/>
            <a:ext cx="8928387" cy="626601"/>
          </a:xfrm>
          <a:prstGeom prst="rect">
            <a:avLst/>
          </a:prstGeom>
        </p:spPr>
        <p:txBody>
          <a:bodyPr vert="horz" wrap="square" lIns="0" tIns="10941" rIns="0" bIns="0" numCol="1" rtlCol="0" anchor="ctr" anchorCtr="0" compatLnSpc="1">
            <a:prstTxWarp prst="textNoShape">
              <a:avLst/>
            </a:prstTxWarp>
            <a:spAutoFit/>
          </a:bodyPr>
          <a:lstStyle/>
          <a:p>
            <a:pPr marL="11516">
              <a:spcBef>
                <a:spcPts val="86"/>
              </a:spcBef>
            </a:pPr>
            <a:r>
              <a:rPr lang="en-US" sz="4000" dirty="0"/>
              <a:t>Postfix Evaluation Algorithm</a:t>
            </a:r>
          </a:p>
        </p:txBody>
      </p:sp>
      <p:sp>
        <p:nvSpPr>
          <p:cNvPr id="5" name="Slide Number Placeholder 4">
            <a:extLst>
              <a:ext uri="{FF2B5EF4-FFF2-40B4-BE49-F238E27FC236}">
                <a16:creationId xmlns:a16="http://schemas.microsoft.com/office/drawing/2014/main" id="{D450A164-5E45-4C45-AF96-E39B275D2953}"/>
              </a:ext>
            </a:extLst>
          </p:cNvPr>
          <p:cNvSpPr>
            <a:spLocks noGrp="1"/>
          </p:cNvSpPr>
          <p:nvPr>
            <p:ph type="sldNum" sz="quarter" idx="10"/>
          </p:nvPr>
        </p:nvSpPr>
        <p:spPr/>
        <p:txBody>
          <a:bodyPr/>
          <a:lstStyle/>
          <a:p>
            <a:fld id="{D02B39B9-74E7-484A-884B-3B1F83C72A6F}" type="slidenum">
              <a:rPr lang="en-US" altLang="en-US" smtClean="0">
                <a:solidFill>
                  <a:srgbClr val="000000"/>
                </a:solidFill>
              </a:rPr>
              <a:pPr/>
              <a:t>26</a:t>
            </a:fld>
            <a:endParaRPr lang="en-US" altLang="en-US" dirty="0">
              <a:solidFill>
                <a:srgbClr val="000000"/>
              </a:solidFill>
            </a:endParaRPr>
          </a:p>
        </p:txBody>
      </p:sp>
    </p:spTree>
    <p:extLst>
      <p:ext uri="{BB962C8B-B14F-4D97-AF65-F5344CB8AC3E}">
        <p14:creationId xmlns:p14="http://schemas.microsoft.com/office/powerpoint/2010/main" val="3674043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832083" y="694925"/>
            <a:ext cx="11359917" cy="990170"/>
          </a:xfrm>
          <a:prstGeom prst="rect">
            <a:avLst/>
          </a:prstGeom>
        </p:spPr>
        <p:txBody>
          <a:bodyPr vert="horz" wrap="square" lIns="0" tIns="122074" rIns="0" bIns="0" rtlCol="0">
            <a:spAutoFit/>
          </a:bodyPr>
          <a:lstStyle/>
          <a:p>
            <a:pPr marL="297266" indent="-285750">
              <a:spcBef>
                <a:spcPts val="961"/>
              </a:spcBef>
              <a:buFont typeface="Arial" panose="020B0604020202020204" pitchFamily="34" charset="0"/>
              <a:buChar char="•"/>
              <a:tabLst>
                <a:tab pos="258542" algn="l"/>
              </a:tabLst>
            </a:pPr>
            <a:r>
              <a:rPr lang="en-US" altLang="en-US" sz="2400" dirty="0"/>
              <a:t>Assume an empty stack, and variable  as  </a:t>
            </a:r>
            <a:r>
              <a:rPr lang="en-US" altLang="en-US" sz="2400" dirty="0">
                <a:solidFill>
                  <a:srgbClr val="000000"/>
                </a:solidFill>
                <a:latin typeface="Courier New" panose="02070309020205020404" pitchFamily="49" charset="0"/>
              </a:rPr>
              <a:t>A = 8, B = 2, C = 3, D = 4</a:t>
            </a:r>
            <a:endParaRPr lang="en-US" altLang="en-US" sz="2400" dirty="0"/>
          </a:p>
          <a:p>
            <a:pPr marL="297266" indent="-285750">
              <a:spcBef>
                <a:spcPts val="961"/>
              </a:spcBef>
              <a:buFont typeface="Arial" panose="020B0604020202020204" pitchFamily="34" charset="0"/>
              <a:buChar char="•"/>
              <a:tabLst>
                <a:tab pos="258542" algn="l"/>
              </a:tabLst>
            </a:pPr>
            <a:r>
              <a:rPr lang="en-US" altLang="en-US" sz="2400" dirty="0"/>
              <a:t>Evaluate the valid expression :  </a:t>
            </a:r>
            <a:r>
              <a:rPr lang="en-US" altLang="en-US" sz="2400" dirty="0">
                <a:solidFill>
                  <a:srgbClr val="000000"/>
                </a:solidFill>
                <a:latin typeface="Courier New" panose="02070309020205020404" pitchFamily="49" charset="0"/>
              </a:rPr>
              <a:t>A B C + * D /</a:t>
            </a:r>
          </a:p>
        </p:txBody>
      </p:sp>
      <p:sp>
        <p:nvSpPr>
          <p:cNvPr id="2" name="object 2"/>
          <p:cNvSpPr txBox="1">
            <a:spLocks noGrp="1"/>
          </p:cNvSpPr>
          <p:nvPr>
            <p:ph type="title"/>
          </p:nvPr>
        </p:nvSpPr>
        <p:spPr>
          <a:xfrm>
            <a:off x="1739611" y="68324"/>
            <a:ext cx="8928387" cy="626601"/>
          </a:xfrm>
          <a:prstGeom prst="rect">
            <a:avLst/>
          </a:prstGeom>
        </p:spPr>
        <p:txBody>
          <a:bodyPr vert="horz" wrap="square" lIns="0" tIns="10941" rIns="0" bIns="0" numCol="1" rtlCol="0" anchor="ctr" anchorCtr="0" compatLnSpc="1">
            <a:prstTxWarp prst="textNoShape">
              <a:avLst/>
            </a:prstTxWarp>
            <a:spAutoFit/>
          </a:bodyPr>
          <a:lstStyle/>
          <a:p>
            <a:pPr marL="11516">
              <a:spcBef>
                <a:spcPts val="86"/>
              </a:spcBef>
            </a:pPr>
            <a:r>
              <a:rPr lang="en-US" sz="4000" dirty="0"/>
              <a:t>Postfix Evaluation Algorithm – Example 1</a:t>
            </a:r>
          </a:p>
        </p:txBody>
      </p:sp>
      <p:sp>
        <p:nvSpPr>
          <p:cNvPr id="4" name="Text Box 3">
            <a:extLst>
              <a:ext uri="{FF2B5EF4-FFF2-40B4-BE49-F238E27FC236}">
                <a16:creationId xmlns:a16="http://schemas.microsoft.com/office/drawing/2014/main" id="{EB8B74DD-94F2-4FF8-9014-04435789A012}"/>
              </a:ext>
            </a:extLst>
          </p:cNvPr>
          <p:cNvSpPr txBox="1">
            <a:spLocks noChangeArrowheads="1"/>
          </p:cNvSpPr>
          <p:nvPr/>
        </p:nvSpPr>
        <p:spPr bwMode="auto">
          <a:xfrm>
            <a:off x="2638523" y="1064146"/>
            <a:ext cx="9248677" cy="749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19656" rIns="0" bIns="0" anchor="ctr"/>
          <a:lstStyle>
            <a:lvl1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1pPr>
            <a:lvl2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2pPr>
            <a:lvl3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3pPr>
            <a:lvl4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4pPr>
            <a:lvl5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9pPr>
          </a:lstStyle>
          <a:p>
            <a:pPr>
              <a:lnSpc>
                <a:spcPct val="94000"/>
              </a:lnSpc>
            </a:pPr>
            <a:endParaRPr lang="en-US" altLang="en-US" sz="2600" dirty="0">
              <a:solidFill>
                <a:srgbClr val="000000"/>
              </a:solidFill>
              <a:latin typeface="Courier New" panose="02070309020205020404" pitchFamily="49" charset="0"/>
            </a:endParaRPr>
          </a:p>
        </p:txBody>
      </p:sp>
      <p:graphicFrame>
        <p:nvGraphicFramePr>
          <p:cNvPr id="5" name="Group 2">
            <a:extLst>
              <a:ext uri="{FF2B5EF4-FFF2-40B4-BE49-F238E27FC236}">
                <a16:creationId xmlns:a16="http://schemas.microsoft.com/office/drawing/2014/main" id="{866C6589-406B-4E05-86D9-D4E55B9BA130}"/>
              </a:ext>
            </a:extLst>
          </p:cNvPr>
          <p:cNvGraphicFramePr>
            <a:graphicFrameLocks noGrp="1"/>
          </p:cNvGraphicFramePr>
          <p:nvPr>
            <p:extLst>
              <p:ext uri="{D42A27DB-BD31-4B8C-83A1-F6EECF244321}">
                <p14:modId xmlns:p14="http://schemas.microsoft.com/office/powerpoint/2010/main" val="2402220020"/>
              </p:ext>
            </p:extLst>
          </p:nvPr>
        </p:nvGraphicFramePr>
        <p:xfrm>
          <a:off x="2063750" y="1644374"/>
          <a:ext cx="8064500" cy="5145167"/>
        </p:xfrm>
        <a:graphic>
          <a:graphicData uri="http://schemas.openxmlformats.org/drawingml/2006/table">
            <a:tbl>
              <a:tblPr>
                <a:tableStyleId>{3C2FFA5D-87B4-456A-9821-1D502468CF0F}</a:tableStyleId>
              </a:tblPr>
              <a:tblGrid>
                <a:gridCol w="1144587">
                  <a:extLst>
                    <a:ext uri="{9D8B030D-6E8A-4147-A177-3AD203B41FA5}">
                      <a16:colId xmlns:a16="http://schemas.microsoft.com/office/drawing/2014/main" val="20000"/>
                    </a:ext>
                  </a:extLst>
                </a:gridCol>
                <a:gridCol w="1192213">
                  <a:extLst>
                    <a:ext uri="{9D8B030D-6E8A-4147-A177-3AD203B41FA5}">
                      <a16:colId xmlns:a16="http://schemas.microsoft.com/office/drawing/2014/main" val="20001"/>
                    </a:ext>
                  </a:extLst>
                </a:gridCol>
                <a:gridCol w="1390650">
                  <a:extLst>
                    <a:ext uri="{9D8B030D-6E8A-4147-A177-3AD203B41FA5}">
                      <a16:colId xmlns:a16="http://schemas.microsoft.com/office/drawing/2014/main" val="20002"/>
                    </a:ext>
                  </a:extLst>
                </a:gridCol>
                <a:gridCol w="4337050">
                  <a:extLst>
                    <a:ext uri="{9D8B030D-6E8A-4147-A177-3AD203B41FA5}">
                      <a16:colId xmlns:a16="http://schemas.microsoft.com/office/drawing/2014/main" val="20003"/>
                    </a:ext>
                  </a:extLst>
                </a:gridCol>
              </a:tblGrid>
              <a:tr h="364597">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en-US" altLang="en-US" sz="1800" b="1" u="none" strike="noStrike" cap="none" normalizeH="0" baseline="0" dirty="0">
                          <a:ln>
                            <a:noFill/>
                          </a:ln>
                          <a:solidFill>
                            <a:srgbClr val="FFFF00"/>
                          </a:solidFill>
                          <a:effectLst/>
                        </a:rPr>
                        <a:t>Token</a:t>
                      </a:r>
                      <a:endParaRPr kumimoji="0" lang="en-US" altLang="en-US" sz="1800" b="1" i="0" u="none" strike="noStrike" cap="none" normalizeH="0" baseline="0" dirty="0">
                        <a:ln>
                          <a:noFill/>
                        </a:ln>
                        <a:solidFill>
                          <a:srgbClr val="FFFF00"/>
                        </a:solidFill>
                        <a:effectLst/>
                        <a:latin typeface="Arial" panose="020B0604020202020204" pitchFamily="34" charset="0"/>
                        <a:cs typeface="Bitstream Vera Sans" charset="0"/>
                      </a:endParaRPr>
                    </a:p>
                  </a:txBody>
                  <a:tcPr marL="90000" marR="90000" marT="62672" marB="46797" horzOverflow="overflow">
                    <a:solidFill>
                      <a:schemeClr val="accent2"/>
                    </a:solidFill>
                  </a:tcPr>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en-US" altLang="en-US" sz="1800" b="1" u="none" strike="noStrike" cap="none" normalizeH="0" baseline="0" dirty="0" err="1">
                          <a:ln>
                            <a:noFill/>
                          </a:ln>
                          <a:solidFill>
                            <a:srgbClr val="FFFF00"/>
                          </a:solidFill>
                          <a:effectLst/>
                        </a:rPr>
                        <a:t>Alg</a:t>
                      </a:r>
                      <a:r>
                        <a:rPr kumimoji="0" lang="en-US" altLang="en-US" sz="1800" b="1" u="none" strike="noStrike" cap="none" normalizeH="0" baseline="0" dirty="0">
                          <a:ln>
                            <a:noFill/>
                          </a:ln>
                          <a:solidFill>
                            <a:srgbClr val="FFFF00"/>
                          </a:solidFill>
                          <a:effectLst/>
                        </a:rPr>
                        <a:t> Step</a:t>
                      </a:r>
                      <a:endParaRPr kumimoji="0" lang="en-US" altLang="en-US" sz="1800" b="1" i="0" u="none" strike="noStrike" cap="none" normalizeH="0" baseline="0" dirty="0">
                        <a:ln>
                          <a:noFill/>
                        </a:ln>
                        <a:solidFill>
                          <a:srgbClr val="FFFF00"/>
                        </a:solidFill>
                        <a:effectLst/>
                        <a:latin typeface="Arial" panose="020B0604020202020204" pitchFamily="34" charset="0"/>
                        <a:cs typeface="Bitstream Vera Sans" charset="0"/>
                      </a:endParaRPr>
                    </a:p>
                  </a:txBody>
                  <a:tcPr marL="90000" marR="90000" marT="62672" marB="46797" horzOverflow="overflow">
                    <a:solidFill>
                      <a:schemeClr val="accent2"/>
                    </a:solidFill>
                  </a:tcPr>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en-US" altLang="en-US" sz="1800" b="1" u="none" strike="noStrike" cap="none" normalizeH="0" baseline="0" dirty="0">
                          <a:ln>
                            <a:noFill/>
                          </a:ln>
                          <a:solidFill>
                            <a:srgbClr val="FFFF00"/>
                          </a:solidFill>
                          <a:effectLst/>
                        </a:rPr>
                        <a:t>Stack</a:t>
                      </a:r>
                      <a:endParaRPr kumimoji="0" lang="en-US" altLang="en-US" sz="1800" b="1" i="0" u="none" strike="noStrike" cap="none" normalizeH="0" baseline="0" dirty="0">
                        <a:ln>
                          <a:noFill/>
                        </a:ln>
                        <a:solidFill>
                          <a:srgbClr val="FFFF00"/>
                        </a:solidFill>
                        <a:effectLst/>
                        <a:latin typeface="Arial" panose="020B0604020202020204" pitchFamily="34" charset="0"/>
                        <a:cs typeface="Bitstream Vera Sans" charset="0"/>
                      </a:endParaRPr>
                    </a:p>
                  </a:txBody>
                  <a:tcPr marL="90000" marR="90000" marT="62672" marB="46797" horzOverflow="overflow">
                    <a:solidFill>
                      <a:schemeClr val="accent2"/>
                    </a:solidFill>
                  </a:tcPr>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en-US" altLang="en-US" sz="1800" b="1" u="none" strike="noStrike" cap="none" normalizeH="0" baseline="0" dirty="0">
                          <a:ln>
                            <a:noFill/>
                          </a:ln>
                          <a:solidFill>
                            <a:srgbClr val="FFFF00"/>
                          </a:solidFill>
                          <a:effectLst/>
                        </a:rPr>
                        <a:t>Description</a:t>
                      </a:r>
                      <a:endParaRPr kumimoji="0" lang="en-US" altLang="en-US" sz="1800" b="1" i="0" u="none" strike="noStrike" cap="none" normalizeH="0" baseline="0" dirty="0">
                        <a:ln>
                          <a:noFill/>
                        </a:ln>
                        <a:solidFill>
                          <a:srgbClr val="FFFF00"/>
                        </a:solidFill>
                        <a:effectLst/>
                        <a:latin typeface="Arial" panose="020B0604020202020204" pitchFamily="34" charset="0"/>
                        <a:cs typeface="Bitstream Vera Sans" charset="0"/>
                      </a:endParaRPr>
                    </a:p>
                  </a:txBody>
                  <a:tcPr marL="90000" marR="90000" marT="62672" marB="46797" horzOverflow="overflow">
                    <a:solidFill>
                      <a:schemeClr val="accent2"/>
                    </a:solidFill>
                  </a:tcPr>
                </a:tc>
                <a:extLst>
                  <a:ext uri="{0D108BD9-81ED-4DB2-BD59-A6C34878D82A}">
                    <a16:rowId xmlns:a16="http://schemas.microsoft.com/office/drawing/2014/main" val="10000"/>
                  </a:ext>
                </a:extLst>
              </a:tr>
              <a:tr h="369123">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en-US" altLang="en-US" sz="1800" u="none" strike="noStrike" cap="none" normalizeH="0" baseline="0">
                          <a:ln>
                            <a:noFill/>
                          </a:ln>
                          <a:effectLst/>
                        </a:rPr>
                        <a:t>ABC+*D/</a:t>
                      </a:r>
                      <a:endParaRPr kumimoji="0" lang="en-US" altLang="en-US" sz="1800" b="0" i="0" u="none" strike="noStrike" cap="none" normalizeH="0" baseline="0">
                        <a:ln>
                          <a:noFill/>
                        </a:ln>
                        <a:solidFill>
                          <a:srgbClr val="000000"/>
                        </a:solidFill>
                        <a:effectLst/>
                        <a:latin typeface="Arial" panose="020B0604020202020204" pitchFamily="34" charset="0"/>
                        <a:cs typeface="Bitstream Vera Sans" charset="0"/>
                      </a:endParaRPr>
                    </a:p>
                  </a:txBody>
                  <a:tcPr marL="90000" marR="90000" marT="62672" marB="46797"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en-US" altLang="en-US" sz="1800" u="none" strike="noStrike" cap="none" normalizeH="0" baseline="0">
                          <a:ln>
                            <a:noFill/>
                          </a:ln>
                          <a:effectLst/>
                        </a:rPr>
                        <a:t>1</a:t>
                      </a:r>
                      <a:endParaRPr kumimoji="0" lang="en-US" altLang="en-US" sz="1800" b="0" i="0" u="none" strike="noStrike" cap="none" normalizeH="0" baseline="0">
                        <a:ln>
                          <a:noFill/>
                        </a:ln>
                        <a:solidFill>
                          <a:srgbClr val="000000"/>
                        </a:solidFill>
                        <a:effectLst/>
                        <a:latin typeface="Arial" panose="020B0604020202020204" pitchFamily="34" charset="0"/>
                        <a:cs typeface="Bitstream Vera Sans" charset="0"/>
                      </a:endParaRPr>
                    </a:p>
                  </a:txBody>
                  <a:tcPr marL="90000" marR="90000" marT="62672" marB="46797"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en-US" altLang="en-US" sz="1800" u="none" strike="noStrike" cap="none" normalizeH="0" baseline="0">
                          <a:ln>
                            <a:noFill/>
                          </a:ln>
                          <a:effectLst/>
                        </a:rPr>
                        <a:t>8</a:t>
                      </a:r>
                      <a:endParaRPr kumimoji="0" lang="en-US" altLang="en-US" sz="1800" b="0" i="0" u="none" strike="noStrike" cap="none" normalizeH="0" baseline="0">
                        <a:ln>
                          <a:noFill/>
                        </a:ln>
                        <a:solidFill>
                          <a:srgbClr val="000000"/>
                        </a:solidFill>
                        <a:effectLst/>
                        <a:latin typeface="Courier New" panose="02070309020205020404" pitchFamily="49" charset="0"/>
                        <a:cs typeface="Bitstream Vera Sans" charset="0"/>
                      </a:endParaRPr>
                    </a:p>
                  </a:txBody>
                  <a:tcPr marL="90000" marR="90000" marT="60403" marB="46797"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en-US" altLang="en-US" sz="1800" u="none" strike="noStrike" cap="none" normalizeH="0" baseline="0">
                          <a:ln>
                            <a:noFill/>
                          </a:ln>
                          <a:effectLst/>
                        </a:rPr>
                        <a:t>push value of A</a:t>
                      </a:r>
                      <a:endParaRPr kumimoji="0" lang="en-US" altLang="en-US" sz="1800" b="0" i="0" u="none" strike="noStrike" cap="none" normalizeH="0" baseline="0">
                        <a:ln>
                          <a:noFill/>
                        </a:ln>
                        <a:solidFill>
                          <a:srgbClr val="000000"/>
                        </a:solidFill>
                        <a:effectLst/>
                        <a:latin typeface="Arial" panose="020B0604020202020204" pitchFamily="34" charset="0"/>
                        <a:cs typeface="Bitstream Vera Sans" charset="0"/>
                      </a:endParaRPr>
                    </a:p>
                  </a:txBody>
                  <a:tcPr marL="90000" marR="90000" marT="62672" marB="46797" horzOverflow="overflow"/>
                </a:tc>
                <a:extLst>
                  <a:ext uri="{0D108BD9-81ED-4DB2-BD59-A6C34878D82A}">
                    <a16:rowId xmlns:a16="http://schemas.microsoft.com/office/drawing/2014/main" val="10001"/>
                  </a:ext>
                </a:extLst>
              </a:tr>
              <a:tr h="369123">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en-US" altLang="en-US" sz="1800" u="none" strike="noStrike" cap="none" normalizeH="0" baseline="0">
                          <a:ln>
                            <a:noFill/>
                          </a:ln>
                          <a:effectLst/>
                        </a:rPr>
                        <a:t>ABC+*D/</a:t>
                      </a:r>
                      <a:endParaRPr kumimoji="0" lang="en-US" altLang="en-US" sz="1800" b="0" i="0" u="none" strike="noStrike" cap="none" normalizeH="0" baseline="0">
                        <a:ln>
                          <a:noFill/>
                        </a:ln>
                        <a:solidFill>
                          <a:srgbClr val="000000"/>
                        </a:solidFill>
                        <a:effectLst/>
                        <a:latin typeface="Arial" panose="020B0604020202020204" pitchFamily="34" charset="0"/>
                        <a:cs typeface="Bitstream Vera Sans" charset="0"/>
                      </a:endParaRPr>
                    </a:p>
                  </a:txBody>
                  <a:tcPr marL="90000" marR="90000" marT="62672" marB="46797"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en-US" altLang="en-US" sz="1800" u="none" strike="noStrike" cap="none" normalizeH="0" baseline="0" dirty="0">
                          <a:ln>
                            <a:noFill/>
                          </a:ln>
                          <a:effectLst/>
                        </a:rPr>
                        <a:t>1</a:t>
                      </a:r>
                      <a:endParaRPr kumimoji="0" lang="en-US" altLang="en-US" sz="1800" b="0" i="0" u="none" strike="noStrike" cap="none" normalizeH="0" baseline="0" dirty="0">
                        <a:ln>
                          <a:noFill/>
                        </a:ln>
                        <a:solidFill>
                          <a:srgbClr val="000000"/>
                        </a:solidFill>
                        <a:effectLst/>
                        <a:latin typeface="Arial" panose="020B0604020202020204" pitchFamily="34" charset="0"/>
                        <a:cs typeface="Bitstream Vera Sans" charset="0"/>
                      </a:endParaRPr>
                    </a:p>
                  </a:txBody>
                  <a:tcPr marL="90000" marR="90000" marT="62672" marB="46797"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en-US" altLang="en-US" sz="1800" u="none" strike="noStrike" cap="none" normalizeH="0" baseline="0">
                          <a:ln>
                            <a:noFill/>
                          </a:ln>
                          <a:effectLst/>
                        </a:rPr>
                        <a:t>8 2</a:t>
                      </a:r>
                      <a:endParaRPr kumimoji="0" lang="en-US" altLang="en-US" sz="1800" b="0" i="0" u="none" strike="noStrike" cap="none" normalizeH="0" baseline="0">
                        <a:ln>
                          <a:noFill/>
                        </a:ln>
                        <a:solidFill>
                          <a:srgbClr val="000000"/>
                        </a:solidFill>
                        <a:effectLst/>
                        <a:latin typeface="Courier New" panose="02070309020205020404" pitchFamily="49" charset="0"/>
                        <a:cs typeface="Bitstream Vera Sans" charset="0"/>
                      </a:endParaRPr>
                    </a:p>
                  </a:txBody>
                  <a:tcPr marL="90000" marR="90000" marT="60403" marB="46797"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en-US" altLang="en-US" sz="1800" u="none" strike="noStrike" cap="none" normalizeH="0" baseline="0">
                          <a:ln>
                            <a:noFill/>
                          </a:ln>
                          <a:effectLst/>
                        </a:rPr>
                        <a:t>push value of B</a:t>
                      </a:r>
                      <a:endParaRPr kumimoji="0" lang="en-US" altLang="en-US" sz="1800" b="0" i="0" u="none" strike="noStrike" cap="none" normalizeH="0" baseline="0">
                        <a:ln>
                          <a:noFill/>
                        </a:ln>
                        <a:solidFill>
                          <a:srgbClr val="000000"/>
                        </a:solidFill>
                        <a:effectLst/>
                        <a:latin typeface="Arial" panose="020B0604020202020204" pitchFamily="34" charset="0"/>
                        <a:cs typeface="Bitstream Vera Sans" charset="0"/>
                      </a:endParaRPr>
                    </a:p>
                  </a:txBody>
                  <a:tcPr marL="90000" marR="90000" marT="62672" marB="46797" horzOverflow="overflow"/>
                </a:tc>
                <a:extLst>
                  <a:ext uri="{0D108BD9-81ED-4DB2-BD59-A6C34878D82A}">
                    <a16:rowId xmlns:a16="http://schemas.microsoft.com/office/drawing/2014/main" val="10002"/>
                  </a:ext>
                </a:extLst>
              </a:tr>
              <a:tr h="369123">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en-US" altLang="en-US" sz="1800" u="none" strike="noStrike" cap="none" normalizeH="0" baseline="0">
                          <a:ln>
                            <a:noFill/>
                          </a:ln>
                          <a:effectLst/>
                        </a:rPr>
                        <a:t>ABC+*D/</a:t>
                      </a:r>
                      <a:endParaRPr kumimoji="0" lang="en-US" altLang="en-US" sz="1800" b="0" i="0" u="none" strike="noStrike" cap="none" normalizeH="0" baseline="0">
                        <a:ln>
                          <a:noFill/>
                        </a:ln>
                        <a:solidFill>
                          <a:srgbClr val="000000"/>
                        </a:solidFill>
                        <a:effectLst/>
                        <a:latin typeface="Arial" panose="020B0604020202020204" pitchFamily="34" charset="0"/>
                        <a:cs typeface="Bitstream Vera Sans" charset="0"/>
                      </a:endParaRPr>
                    </a:p>
                  </a:txBody>
                  <a:tcPr marL="90000" marR="90000" marT="62672" marB="46797"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en-US" altLang="en-US" sz="1800" u="none" strike="noStrike" cap="none" normalizeH="0" baseline="0">
                          <a:ln>
                            <a:noFill/>
                          </a:ln>
                          <a:effectLst/>
                        </a:rPr>
                        <a:t>1</a:t>
                      </a:r>
                      <a:endParaRPr kumimoji="0" lang="en-US" altLang="en-US" sz="1800" b="0" i="0" u="none" strike="noStrike" cap="none" normalizeH="0" baseline="0">
                        <a:ln>
                          <a:noFill/>
                        </a:ln>
                        <a:solidFill>
                          <a:srgbClr val="000000"/>
                        </a:solidFill>
                        <a:effectLst/>
                        <a:latin typeface="Arial" panose="020B0604020202020204" pitchFamily="34" charset="0"/>
                        <a:cs typeface="Bitstream Vera Sans" charset="0"/>
                      </a:endParaRPr>
                    </a:p>
                  </a:txBody>
                  <a:tcPr marL="90000" marR="90000" marT="62672" marB="46797"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en-US" altLang="en-US" sz="1800" u="none" strike="noStrike" cap="none" normalizeH="0" baseline="0">
                          <a:ln>
                            <a:noFill/>
                          </a:ln>
                          <a:effectLst/>
                        </a:rPr>
                        <a:t>8 2 3</a:t>
                      </a:r>
                      <a:endParaRPr kumimoji="0" lang="en-US" altLang="en-US" sz="1800" b="0" i="0" u="none" strike="noStrike" cap="none" normalizeH="0" baseline="0">
                        <a:ln>
                          <a:noFill/>
                        </a:ln>
                        <a:solidFill>
                          <a:srgbClr val="000000"/>
                        </a:solidFill>
                        <a:effectLst/>
                        <a:latin typeface="Courier New" panose="02070309020205020404" pitchFamily="49" charset="0"/>
                        <a:cs typeface="Bitstream Vera Sans" charset="0"/>
                      </a:endParaRPr>
                    </a:p>
                  </a:txBody>
                  <a:tcPr marL="90000" marR="90000" marT="60403" marB="46797"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en-US" altLang="en-US" sz="1800" u="none" strike="noStrike" cap="none" normalizeH="0" baseline="0" dirty="0">
                          <a:ln>
                            <a:noFill/>
                          </a:ln>
                          <a:effectLst/>
                        </a:rPr>
                        <a:t>push value of C</a:t>
                      </a:r>
                      <a:endParaRPr kumimoji="0" lang="en-US" altLang="en-US" sz="1800" b="0" i="0" u="none" strike="noStrike" cap="none" normalizeH="0" baseline="0" dirty="0">
                        <a:ln>
                          <a:noFill/>
                        </a:ln>
                        <a:solidFill>
                          <a:srgbClr val="000000"/>
                        </a:solidFill>
                        <a:effectLst/>
                        <a:latin typeface="Arial" panose="020B0604020202020204" pitchFamily="34" charset="0"/>
                        <a:cs typeface="Bitstream Vera Sans" charset="0"/>
                      </a:endParaRPr>
                    </a:p>
                  </a:txBody>
                  <a:tcPr marL="90000" marR="90000" marT="62672" marB="46797" horzOverflow="overflow"/>
                </a:tc>
                <a:extLst>
                  <a:ext uri="{0D108BD9-81ED-4DB2-BD59-A6C34878D82A}">
                    <a16:rowId xmlns:a16="http://schemas.microsoft.com/office/drawing/2014/main" val="10003"/>
                  </a:ext>
                </a:extLst>
              </a:tr>
              <a:tr h="369123">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en-US" altLang="en-US" sz="1800" u="none" strike="noStrike" cap="none" normalizeH="0" baseline="0">
                          <a:ln>
                            <a:noFill/>
                          </a:ln>
                          <a:effectLst/>
                        </a:rPr>
                        <a:t>ABC+*D/</a:t>
                      </a:r>
                      <a:endParaRPr kumimoji="0" lang="en-US" altLang="en-US" sz="1800" b="0" i="0" u="none" strike="noStrike" cap="none" normalizeH="0" baseline="0">
                        <a:ln>
                          <a:noFill/>
                        </a:ln>
                        <a:solidFill>
                          <a:srgbClr val="000000"/>
                        </a:solidFill>
                        <a:effectLst/>
                        <a:latin typeface="Arial" panose="020B0604020202020204" pitchFamily="34" charset="0"/>
                        <a:cs typeface="Bitstream Vera Sans" charset="0"/>
                      </a:endParaRPr>
                    </a:p>
                  </a:txBody>
                  <a:tcPr marL="90000" marR="90000" marT="62672" marB="46797"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en-US" altLang="en-US" sz="1800" u="none" strike="noStrike" cap="none" normalizeH="0" baseline="0">
                          <a:ln>
                            <a:noFill/>
                          </a:ln>
                          <a:effectLst/>
                        </a:rPr>
                        <a:t>2(a)</a:t>
                      </a:r>
                      <a:endParaRPr kumimoji="0" lang="en-US" altLang="en-US" sz="1800" b="0" i="0" u="none" strike="noStrike" cap="none" normalizeH="0" baseline="0">
                        <a:ln>
                          <a:noFill/>
                        </a:ln>
                        <a:solidFill>
                          <a:srgbClr val="000000"/>
                        </a:solidFill>
                        <a:effectLst/>
                        <a:latin typeface="Arial" panose="020B0604020202020204" pitchFamily="34" charset="0"/>
                        <a:cs typeface="Bitstream Vera Sans" charset="0"/>
                      </a:endParaRPr>
                    </a:p>
                  </a:txBody>
                  <a:tcPr marL="90000" marR="90000" marT="62672" marB="46797"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en-US" altLang="en-US" sz="1800" u="none" strike="noStrike" cap="none" normalizeH="0" baseline="0">
                          <a:ln>
                            <a:noFill/>
                          </a:ln>
                          <a:effectLst/>
                        </a:rPr>
                        <a:t>8 </a:t>
                      </a:r>
                      <a:endParaRPr kumimoji="0" lang="en-US" altLang="en-US" sz="1800" b="0" i="0" u="none" strike="noStrike" cap="none" normalizeH="0" baseline="0">
                        <a:ln>
                          <a:noFill/>
                        </a:ln>
                        <a:solidFill>
                          <a:srgbClr val="000000"/>
                        </a:solidFill>
                        <a:effectLst/>
                        <a:latin typeface="Courier New" panose="02070309020205020404" pitchFamily="49" charset="0"/>
                        <a:cs typeface="Bitstream Vera Sans" charset="0"/>
                      </a:endParaRPr>
                    </a:p>
                  </a:txBody>
                  <a:tcPr marL="90000" marR="90000" marT="60403" marB="46797"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en-US" altLang="en-US" sz="1800" u="none" strike="noStrike" cap="none" normalizeH="0" baseline="0">
                          <a:ln>
                            <a:noFill/>
                          </a:ln>
                          <a:effectLst/>
                        </a:rPr>
                        <a:t>pop top two values: y = 3, x = 2</a:t>
                      </a:r>
                      <a:endParaRPr kumimoji="0" lang="en-US" altLang="en-US" sz="1800" b="0" i="0" u="none" strike="noStrike" cap="none" normalizeH="0" baseline="0">
                        <a:ln>
                          <a:noFill/>
                        </a:ln>
                        <a:solidFill>
                          <a:srgbClr val="000000"/>
                        </a:solidFill>
                        <a:effectLst/>
                        <a:latin typeface="Arial" panose="020B0604020202020204" pitchFamily="34" charset="0"/>
                        <a:cs typeface="Bitstream Vera Sans" charset="0"/>
                      </a:endParaRPr>
                    </a:p>
                  </a:txBody>
                  <a:tcPr marL="90000" marR="90000" marT="62672" marB="46797" horzOverflow="overflow"/>
                </a:tc>
                <a:extLst>
                  <a:ext uri="{0D108BD9-81ED-4DB2-BD59-A6C34878D82A}">
                    <a16:rowId xmlns:a16="http://schemas.microsoft.com/office/drawing/2014/main" val="10004"/>
                  </a:ext>
                </a:extLst>
              </a:tr>
              <a:tr h="369123">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Bitstream Vera Sans" charset="0"/>
                      </a:endParaRPr>
                    </a:p>
                  </a:txBody>
                  <a:tcPr marL="90000" marR="90000" marT="62672" marB="46797"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en-US" altLang="en-US" sz="1800" u="none" strike="noStrike" cap="none" normalizeH="0" baseline="0">
                          <a:ln>
                            <a:noFill/>
                          </a:ln>
                          <a:effectLst/>
                        </a:rPr>
                        <a:t>2(b)</a:t>
                      </a:r>
                      <a:endParaRPr kumimoji="0" lang="en-US" altLang="en-US" sz="1800" b="0" i="0" u="none" strike="noStrike" cap="none" normalizeH="0" baseline="0">
                        <a:ln>
                          <a:noFill/>
                        </a:ln>
                        <a:solidFill>
                          <a:srgbClr val="000000"/>
                        </a:solidFill>
                        <a:effectLst/>
                        <a:latin typeface="Arial" panose="020B0604020202020204" pitchFamily="34" charset="0"/>
                        <a:cs typeface="Bitstream Vera Sans" charset="0"/>
                      </a:endParaRPr>
                    </a:p>
                  </a:txBody>
                  <a:tcPr marL="90000" marR="90000" marT="62672" marB="46797"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en-US" altLang="en-US" sz="1800" u="none" strike="noStrike" cap="none" normalizeH="0" baseline="0">
                          <a:ln>
                            <a:noFill/>
                          </a:ln>
                          <a:effectLst/>
                        </a:rPr>
                        <a:t>8 </a:t>
                      </a:r>
                      <a:endParaRPr kumimoji="0" lang="en-US" altLang="en-US" sz="1800" b="0" i="0" u="none" strike="noStrike" cap="none" normalizeH="0" baseline="0">
                        <a:ln>
                          <a:noFill/>
                        </a:ln>
                        <a:solidFill>
                          <a:srgbClr val="000000"/>
                        </a:solidFill>
                        <a:effectLst/>
                        <a:latin typeface="Courier New" panose="02070309020205020404" pitchFamily="49" charset="0"/>
                        <a:cs typeface="Bitstream Vera Sans" charset="0"/>
                      </a:endParaRPr>
                    </a:p>
                  </a:txBody>
                  <a:tcPr marL="90000" marR="90000" marT="60403" marB="46797"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en-US" altLang="en-US" sz="1800" u="none" strike="noStrike" cap="none" normalizeH="0" baseline="0">
                          <a:ln>
                            <a:noFill/>
                          </a:ln>
                          <a:effectLst/>
                        </a:rPr>
                        <a:t>compute z = x + y or z = 2 + 3</a:t>
                      </a:r>
                      <a:endParaRPr kumimoji="0" lang="en-US" altLang="en-US" sz="1800" b="0" i="0" u="none" strike="noStrike" cap="none" normalizeH="0" baseline="0">
                        <a:ln>
                          <a:noFill/>
                        </a:ln>
                        <a:solidFill>
                          <a:srgbClr val="000000"/>
                        </a:solidFill>
                        <a:effectLst/>
                        <a:latin typeface="Arial" panose="020B0604020202020204" pitchFamily="34" charset="0"/>
                        <a:cs typeface="Bitstream Vera Sans" charset="0"/>
                      </a:endParaRPr>
                    </a:p>
                  </a:txBody>
                  <a:tcPr marL="90000" marR="90000" marT="62672" marB="46797" horzOverflow="overflow"/>
                </a:tc>
                <a:extLst>
                  <a:ext uri="{0D108BD9-81ED-4DB2-BD59-A6C34878D82A}">
                    <a16:rowId xmlns:a16="http://schemas.microsoft.com/office/drawing/2014/main" val="10005"/>
                  </a:ext>
                </a:extLst>
              </a:tr>
              <a:tr h="369123">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Bitstream Vera Sans" charset="0"/>
                      </a:endParaRPr>
                    </a:p>
                  </a:txBody>
                  <a:tcPr marL="90000" marR="90000" marT="62672" marB="46797"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en-US" altLang="en-US" sz="1800" u="none" strike="noStrike" cap="none" normalizeH="0" baseline="0">
                          <a:ln>
                            <a:noFill/>
                          </a:ln>
                          <a:effectLst/>
                        </a:rPr>
                        <a:t>2(c)</a:t>
                      </a:r>
                      <a:endParaRPr kumimoji="0" lang="en-US" altLang="en-US" sz="1800" b="0" i="0" u="none" strike="noStrike" cap="none" normalizeH="0" baseline="0">
                        <a:ln>
                          <a:noFill/>
                        </a:ln>
                        <a:solidFill>
                          <a:srgbClr val="000000"/>
                        </a:solidFill>
                        <a:effectLst/>
                        <a:latin typeface="Arial" panose="020B0604020202020204" pitchFamily="34" charset="0"/>
                        <a:cs typeface="Bitstream Vera Sans" charset="0"/>
                      </a:endParaRPr>
                    </a:p>
                  </a:txBody>
                  <a:tcPr marL="90000" marR="90000" marT="62672" marB="46797"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en-US" altLang="en-US" sz="1800" u="none" strike="noStrike" cap="none" normalizeH="0" baseline="0">
                          <a:ln>
                            <a:noFill/>
                          </a:ln>
                          <a:effectLst/>
                        </a:rPr>
                        <a:t>8 5</a:t>
                      </a:r>
                      <a:endParaRPr kumimoji="0" lang="en-US" altLang="en-US" sz="1800" b="0" i="0" u="none" strike="noStrike" cap="none" normalizeH="0" baseline="0">
                        <a:ln>
                          <a:noFill/>
                        </a:ln>
                        <a:solidFill>
                          <a:srgbClr val="000000"/>
                        </a:solidFill>
                        <a:effectLst/>
                        <a:latin typeface="Courier New" panose="02070309020205020404" pitchFamily="49" charset="0"/>
                        <a:cs typeface="Bitstream Vera Sans" charset="0"/>
                      </a:endParaRPr>
                    </a:p>
                  </a:txBody>
                  <a:tcPr marL="90000" marR="90000" marT="60403" marB="46797"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en-US" altLang="en-US" sz="1800" u="none" strike="noStrike" cap="none" normalizeH="0" baseline="0">
                          <a:ln>
                            <a:noFill/>
                          </a:ln>
                          <a:effectLst/>
                        </a:rPr>
                        <a:t>push result (5) of the addition</a:t>
                      </a:r>
                      <a:endParaRPr kumimoji="0" lang="en-US" altLang="en-US" sz="1800" b="0" i="0" u="none" strike="noStrike" cap="none" normalizeH="0" baseline="0">
                        <a:ln>
                          <a:noFill/>
                        </a:ln>
                        <a:solidFill>
                          <a:srgbClr val="000000"/>
                        </a:solidFill>
                        <a:effectLst/>
                        <a:latin typeface="Arial" panose="020B0604020202020204" pitchFamily="34" charset="0"/>
                        <a:cs typeface="Bitstream Vera Sans" charset="0"/>
                      </a:endParaRPr>
                    </a:p>
                  </a:txBody>
                  <a:tcPr marL="90000" marR="90000" marT="62672" marB="46797" horzOverflow="overflow"/>
                </a:tc>
                <a:extLst>
                  <a:ext uri="{0D108BD9-81ED-4DB2-BD59-A6C34878D82A}">
                    <a16:rowId xmlns:a16="http://schemas.microsoft.com/office/drawing/2014/main" val="10006"/>
                  </a:ext>
                </a:extLst>
              </a:tr>
              <a:tr h="364597">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en-US" altLang="en-US" sz="1800" u="none" strike="noStrike" cap="none" normalizeH="0" baseline="0">
                          <a:ln>
                            <a:noFill/>
                          </a:ln>
                          <a:effectLst/>
                        </a:rPr>
                        <a:t>ABC+*D/</a:t>
                      </a:r>
                      <a:endParaRPr kumimoji="0" lang="en-US" altLang="en-US" sz="1800" b="0" i="0" u="none" strike="noStrike" cap="none" normalizeH="0" baseline="0">
                        <a:ln>
                          <a:noFill/>
                        </a:ln>
                        <a:solidFill>
                          <a:srgbClr val="000000"/>
                        </a:solidFill>
                        <a:effectLst/>
                        <a:latin typeface="Arial" panose="020B0604020202020204" pitchFamily="34" charset="0"/>
                        <a:cs typeface="Bitstream Vera Sans" charset="0"/>
                      </a:endParaRPr>
                    </a:p>
                  </a:txBody>
                  <a:tcPr marL="90000" marR="90000" marT="62672" marB="46797"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en-US" altLang="en-US" sz="1800" u="none" strike="noStrike" cap="none" normalizeH="0" baseline="0">
                          <a:ln>
                            <a:noFill/>
                          </a:ln>
                          <a:effectLst/>
                        </a:rPr>
                        <a:t>2(a)</a:t>
                      </a:r>
                      <a:endParaRPr kumimoji="0" lang="en-US" altLang="en-US" sz="1800" b="0" i="0" u="none" strike="noStrike" cap="none" normalizeH="0" baseline="0">
                        <a:ln>
                          <a:noFill/>
                        </a:ln>
                        <a:solidFill>
                          <a:srgbClr val="000000"/>
                        </a:solidFill>
                        <a:effectLst/>
                        <a:latin typeface="Arial" panose="020B0604020202020204" pitchFamily="34" charset="0"/>
                        <a:cs typeface="Bitstream Vera Sans" charset="0"/>
                      </a:endParaRPr>
                    </a:p>
                  </a:txBody>
                  <a:tcPr marL="90000" marR="90000" marT="62672" marB="46797"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Bitstream Vera Sans" charset="0"/>
                      </a:endParaRPr>
                    </a:p>
                  </a:txBody>
                  <a:tcPr marL="90000" marR="90000" marT="62672" marB="46797"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en-US" altLang="en-US" sz="1800" u="none" strike="noStrike" cap="none" normalizeH="0" baseline="0">
                          <a:ln>
                            <a:noFill/>
                          </a:ln>
                          <a:effectLst/>
                        </a:rPr>
                        <a:t>pop top two values: y = 5, x = 8</a:t>
                      </a:r>
                      <a:endParaRPr kumimoji="0" lang="en-US" altLang="en-US" sz="1800" b="0" i="0" u="none" strike="noStrike" cap="none" normalizeH="0" baseline="0">
                        <a:ln>
                          <a:noFill/>
                        </a:ln>
                        <a:solidFill>
                          <a:srgbClr val="000000"/>
                        </a:solidFill>
                        <a:effectLst/>
                        <a:latin typeface="Arial" panose="020B0604020202020204" pitchFamily="34" charset="0"/>
                        <a:cs typeface="Bitstream Vera Sans" charset="0"/>
                      </a:endParaRPr>
                    </a:p>
                  </a:txBody>
                  <a:tcPr marL="90000" marR="90000" marT="62672" marB="46797" horzOverflow="overflow"/>
                </a:tc>
                <a:extLst>
                  <a:ext uri="{0D108BD9-81ED-4DB2-BD59-A6C34878D82A}">
                    <a16:rowId xmlns:a16="http://schemas.microsoft.com/office/drawing/2014/main" val="10007"/>
                  </a:ext>
                </a:extLst>
              </a:tr>
              <a:tr h="364597">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Bitstream Vera Sans" charset="0"/>
                      </a:endParaRPr>
                    </a:p>
                  </a:txBody>
                  <a:tcPr marL="90000" marR="90000" marT="62672" marB="46797"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en-US" altLang="en-US" sz="1800" u="none" strike="noStrike" cap="none" normalizeH="0" baseline="0">
                          <a:ln>
                            <a:noFill/>
                          </a:ln>
                          <a:effectLst/>
                        </a:rPr>
                        <a:t>2(b)</a:t>
                      </a:r>
                      <a:endParaRPr kumimoji="0" lang="en-US" altLang="en-US" sz="1800" b="0" i="0" u="none" strike="noStrike" cap="none" normalizeH="0" baseline="0">
                        <a:ln>
                          <a:noFill/>
                        </a:ln>
                        <a:solidFill>
                          <a:srgbClr val="000000"/>
                        </a:solidFill>
                        <a:effectLst/>
                        <a:latin typeface="Arial" panose="020B0604020202020204" pitchFamily="34" charset="0"/>
                        <a:cs typeface="Bitstream Vera Sans" charset="0"/>
                      </a:endParaRPr>
                    </a:p>
                  </a:txBody>
                  <a:tcPr marL="90000" marR="90000" marT="62672" marB="46797"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Bitstream Vera Sans" charset="0"/>
                      </a:endParaRPr>
                    </a:p>
                  </a:txBody>
                  <a:tcPr marL="90000" marR="90000" marT="62672" marB="46797"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en-US" altLang="en-US" sz="1800" u="none" strike="noStrike" cap="none" normalizeH="0" baseline="0">
                          <a:ln>
                            <a:noFill/>
                          </a:ln>
                          <a:effectLst/>
                        </a:rPr>
                        <a:t>compute z = x * y or z = 8 * 5</a:t>
                      </a:r>
                      <a:endParaRPr kumimoji="0" lang="en-US" altLang="en-US" sz="1800" b="0" i="0" u="none" strike="noStrike" cap="none" normalizeH="0" baseline="0">
                        <a:ln>
                          <a:noFill/>
                        </a:ln>
                        <a:solidFill>
                          <a:srgbClr val="000000"/>
                        </a:solidFill>
                        <a:effectLst/>
                        <a:latin typeface="Arial" panose="020B0604020202020204" pitchFamily="34" charset="0"/>
                        <a:cs typeface="Bitstream Vera Sans" charset="0"/>
                      </a:endParaRPr>
                    </a:p>
                  </a:txBody>
                  <a:tcPr marL="90000" marR="90000" marT="62672" marB="46797" horzOverflow="overflow"/>
                </a:tc>
                <a:extLst>
                  <a:ext uri="{0D108BD9-81ED-4DB2-BD59-A6C34878D82A}">
                    <a16:rowId xmlns:a16="http://schemas.microsoft.com/office/drawing/2014/main" val="10008"/>
                  </a:ext>
                </a:extLst>
              </a:tr>
              <a:tr h="369123">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Bitstream Vera Sans" charset="0"/>
                      </a:endParaRPr>
                    </a:p>
                  </a:txBody>
                  <a:tcPr marL="90000" marR="90000" marT="62672" marB="46797"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en-US" altLang="en-US" sz="1800" u="none" strike="noStrike" cap="none" normalizeH="0" baseline="0">
                          <a:ln>
                            <a:noFill/>
                          </a:ln>
                          <a:effectLst/>
                        </a:rPr>
                        <a:t>2(c)</a:t>
                      </a:r>
                      <a:endParaRPr kumimoji="0" lang="en-US" altLang="en-US" sz="1800" b="0" i="0" u="none" strike="noStrike" cap="none" normalizeH="0" baseline="0">
                        <a:ln>
                          <a:noFill/>
                        </a:ln>
                        <a:solidFill>
                          <a:srgbClr val="000000"/>
                        </a:solidFill>
                        <a:effectLst/>
                        <a:latin typeface="Arial" panose="020B0604020202020204" pitchFamily="34" charset="0"/>
                        <a:cs typeface="Bitstream Vera Sans" charset="0"/>
                      </a:endParaRPr>
                    </a:p>
                  </a:txBody>
                  <a:tcPr marL="90000" marR="90000" marT="62672" marB="46797"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en-US" altLang="en-US" sz="1800" u="none" strike="noStrike" cap="none" normalizeH="0" baseline="0">
                          <a:ln>
                            <a:noFill/>
                          </a:ln>
                          <a:effectLst/>
                        </a:rPr>
                        <a:t>40</a:t>
                      </a:r>
                      <a:endParaRPr kumimoji="0" lang="en-US" altLang="en-US" sz="1800" b="0" i="0" u="none" strike="noStrike" cap="none" normalizeH="0" baseline="0">
                        <a:ln>
                          <a:noFill/>
                        </a:ln>
                        <a:solidFill>
                          <a:srgbClr val="000000"/>
                        </a:solidFill>
                        <a:effectLst/>
                        <a:latin typeface="Courier New" panose="02070309020205020404" pitchFamily="49" charset="0"/>
                        <a:cs typeface="Bitstream Vera Sans" charset="0"/>
                      </a:endParaRPr>
                    </a:p>
                  </a:txBody>
                  <a:tcPr marL="90000" marR="90000" marT="60403" marB="46797"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en-US" altLang="en-US" sz="1800" u="none" strike="noStrike" cap="none" normalizeH="0" baseline="0">
                          <a:ln>
                            <a:noFill/>
                          </a:ln>
                          <a:effectLst/>
                        </a:rPr>
                        <a:t>push result (40) of the multiplication</a:t>
                      </a:r>
                      <a:endParaRPr kumimoji="0" lang="en-US" altLang="en-US" sz="1800" b="0" i="0" u="none" strike="noStrike" cap="none" normalizeH="0" baseline="0">
                        <a:ln>
                          <a:noFill/>
                        </a:ln>
                        <a:solidFill>
                          <a:srgbClr val="000000"/>
                        </a:solidFill>
                        <a:effectLst/>
                        <a:latin typeface="Arial" panose="020B0604020202020204" pitchFamily="34" charset="0"/>
                        <a:cs typeface="Bitstream Vera Sans" charset="0"/>
                      </a:endParaRPr>
                    </a:p>
                  </a:txBody>
                  <a:tcPr marL="90000" marR="90000" marT="62672" marB="46797" horzOverflow="overflow"/>
                </a:tc>
                <a:extLst>
                  <a:ext uri="{0D108BD9-81ED-4DB2-BD59-A6C34878D82A}">
                    <a16:rowId xmlns:a16="http://schemas.microsoft.com/office/drawing/2014/main" val="10009"/>
                  </a:ext>
                </a:extLst>
              </a:tr>
              <a:tr h="369123">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en-US" altLang="en-US" sz="1800" u="none" strike="noStrike" cap="none" normalizeH="0" baseline="0">
                          <a:ln>
                            <a:noFill/>
                          </a:ln>
                          <a:effectLst/>
                        </a:rPr>
                        <a:t>ABC+*D/</a:t>
                      </a:r>
                      <a:endParaRPr kumimoji="0" lang="en-US" altLang="en-US" sz="1800" b="0" i="0" u="none" strike="noStrike" cap="none" normalizeH="0" baseline="0">
                        <a:ln>
                          <a:noFill/>
                        </a:ln>
                        <a:solidFill>
                          <a:srgbClr val="000000"/>
                        </a:solidFill>
                        <a:effectLst/>
                        <a:latin typeface="Arial" panose="020B0604020202020204" pitchFamily="34" charset="0"/>
                        <a:cs typeface="Bitstream Vera Sans" charset="0"/>
                      </a:endParaRPr>
                    </a:p>
                  </a:txBody>
                  <a:tcPr marL="90000" marR="90000" marT="62672" marB="46797"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en-US" altLang="en-US" sz="1800" u="none" strike="noStrike" cap="none" normalizeH="0" baseline="0">
                          <a:ln>
                            <a:noFill/>
                          </a:ln>
                          <a:effectLst/>
                        </a:rPr>
                        <a:t>1</a:t>
                      </a:r>
                      <a:endParaRPr kumimoji="0" lang="en-US" altLang="en-US" sz="1800" b="0" i="0" u="none" strike="noStrike" cap="none" normalizeH="0" baseline="0">
                        <a:ln>
                          <a:noFill/>
                        </a:ln>
                        <a:solidFill>
                          <a:srgbClr val="000000"/>
                        </a:solidFill>
                        <a:effectLst/>
                        <a:latin typeface="Arial" panose="020B0604020202020204" pitchFamily="34" charset="0"/>
                        <a:cs typeface="Bitstream Vera Sans" charset="0"/>
                      </a:endParaRPr>
                    </a:p>
                  </a:txBody>
                  <a:tcPr marL="90000" marR="90000" marT="62672" marB="46797"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en-US" altLang="en-US" sz="1800" u="none" strike="noStrike" cap="none" normalizeH="0" baseline="0">
                          <a:ln>
                            <a:noFill/>
                          </a:ln>
                          <a:effectLst/>
                        </a:rPr>
                        <a:t>40 4</a:t>
                      </a:r>
                      <a:endParaRPr kumimoji="0" lang="en-US" altLang="en-US" sz="1800" b="0" i="0" u="none" strike="noStrike" cap="none" normalizeH="0" baseline="0">
                        <a:ln>
                          <a:noFill/>
                        </a:ln>
                        <a:solidFill>
                          <a:srgbClr val="000000"/>
                        </a:solidFill>
                        <a:effectLst/>
                        <a:latin typeface="Courier New" panose="02070309020205020404" pitchFamily="49" charset="0"/>
                        <a:cs typeface="Bitstream Vera Sans" charset="0"/>
                      </a:endParaRPr>
                    </a:p>
                  </a:txBody>
                  <a:tcPr marL="90000" marR="90000" marT="60403" marB="46797"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en-US" altLang="en-US" sz="1800" u="none" strike="noStrike" cap="none" normalizeH="0" baseline="0">
                          <a:ln>
                            <a:noFill/>
                          </a:ln>
                          <a:effectLst/>
                        </a:rPr>
                        <a:t>push value of D</a:t>
                      </a:r>
                      <a:endParaRPr kumimoji="0" lang="en-US" altLang="en-US" sz="1800" b="0" i="0" u="none" strike="noStrike" cap="none" normalizeH="0" baseline="0">
                        <a:ln>
                          <a:noFill/>
                        </a:ln>
                        <a:solidFill>
                          <a:srgbClr val="000000"/>
                        </a:solidFill>
                        <a:effectLst/>
                        <a:latin typeface="Arial" panose="020B0604020202020204" pitchFamily="34" charset="0"/>
                        <a:cs typeface="Bitstream Vera Sans" charset="0"/>
                      </a:endParaRPr>
                    </a:p>
                  </a:txBody>
                  <a:tcPr marL="90000" marR="90000" marT="62672" marB="46797" horzOverflow="overflow"/>
                </a:tc>
                <a:extLst>
                  <a:ext uri="{0D108BD9-81ED-4DB2-BD59-A6C34878D82A}">
                    <a16:rowId xmlns:a16="http://schemas.microsoft.com/office/drawing/2014/main" val="10010"/>
                  </a:ext>
                </a:extLst>
              </a:tr>
              <a:tr h="364597">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en-US" altLang="en-US" sz="1800" u="none" strike="noStrike" cap="none" normalizeH="0" baseline="0">
                          <a:ln>
                            <a:noFill/>
                          </a:ln>
                          <a:effectLst/>
                        </a:rPr>
                        <a:t>ABC+*D/</a:t>
                      </a:r>
                      <a:endParaRPr kumimoji="0" lang="en-US" altLang="en-US" sz="1800" b="1" i="0" u="none" strike="noStrike" cap="none" normalizeH="0" baseline="0">
                        <a:ln>
                          <a:noFill/>
                        </a:ln>
                        <a:solidFill>
                          <a:srgbClr val="000000"/>
                        </a:solidFill>
                        <a:effectLst/>
                        <a:latin typeface="Arial" panose="020B0604020202020204" pitchFamily="34" charset="0"/>
                        <a:cs typeface="Bitstream Vera Sans" charset="0"/>
                      </a:endParaRPr>
                    </a:p>
                  </a:txBody>
                  <a:tcPr marL="90000" marR="90000" marT="62672" marB="46797"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en-US" altLang="en-US" sz="1800" u="none" strike="noStrike" cap="none" normalizeH="0" baseline="0">
                          <a:ln>
                            <a:noFill/>
                          </a:ln>
                          <a:effectLst/>
                        </a:rPr>
                        <a:t>2(a)</a:t>
                      </a:r>
                      <a:endParaRPr kumimoji="0" lang="en-US" altLang="en-US" sz="1800" b="0" i="0" u="none" strike="noStrike" cap="none" normalizeH="0" baseline="0">
                        <a:ln>
                          <a:noFill/>
                        </a:ln>
                        <a:solidFill>
                          <a:srgbClr val="000000"/>
                        </a:solidFill>
                        <a:effectLst/>
                        <a:latin typeface="Arial" panose="020B0604020202020204" pitchFamily="34" charset="0"/>
                        <a:cs typeface="Bitstream Vera Sans" charset="0"/>
                      </a:endParaRPr>
                    </a:p>
                  </a:txBody>
                  <a:tcPr marL="90000" marR="90000" marT="62672" marB="46797"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Bitstream Vera Sans" charset="0"/>
                      </a:endParaRPr>
                    </a:p>
                  </a:txBody>
                  <a:tcPr marL="90000" marR="90000" marT="62672" marB="46797"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en-US" altLang="en-US" sz="1800" u="none" strike="noStrike" cap="none" normalizeH="0" baseline="0">
                          <a:ln>
                            <a:noFill/>
                          </a:ln>
                          <a:effectLst/>
                        </a:rPr>
                        <a:t>pop top two values: y = 4, x = 40</a:t>
                      </a:r>
                      <a:endParaRPr kumimoji="0" lang="en-US" altLang="en-US" sz="1800" b="0" i="0" u="none" strike="noStrike" cap="none" normalizeH="0" baseline="0">
                        <a:ln>
                          <a:noFill/>
                        </a:ln>
                        <a:solidFill>
                          <a:srgbClr val="000000"/>
                        </a:solidFill>
                        <a:effectLst/>
                        <a:latin typeface="Arial" panose="020B0604020202020204" pitchFamily="34" charset="0"/>
                        <a:cs typeface="Bitstream Vera Sans" charset="0"/>
                      </a:endParaRPr>
                    </a:p>
                  </a:txBody>
                  <a:tcPr marL="90000" marR="90000" marT="62672" marB="46797" horzOverflow="overflow"/>
                </a:tc>
                <a:extLst>
                  <a:ext uri="{0D108BD9-81ED-4DB2-BD59-A6C34878D82A}">
                    <a16:rowId xmlns:a16="http://schemas.microsoft.com/office/drawing/2014/main" val="10011"/>
                  </a:ext>
                </a:extLst>
              </a:tr>
              <a:tr h="364597">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Bitstream Vera Sans" charset="0"/>
                      </a:endParaRPr>
                    </a:p>
                  </a:txBody>
                  <a:tcPr marL="90000" marR="90000" marT="62672" marB="46797"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en-US" altLang="en-US" sz="1800" u="none" strike="noStrike" cap="none" normalizeH="0" baseline="0">
                          <a:ln>
                            <a:noFill/>
                          </a:ln>
                          <a:effectLst/>
                        </a:rPr>
                        <a:t>2(b)</a:t>
                      </a:r>
                      <a:endParaRPr kumimoji="0" lang="en-US" altLang="en-US" sz="1800" b="0" i="0" u="none" strike="noStrike" cap="none" normalizeH="0" baseline="0">
                        <a:ln>
                          <a:noFill/>
                        </a:ln>
                        <a:solidFill>
                          <a:srgbClr val="000000"/>
                        </a:solidFill>
                        <a:effectLst/>
                        <a:latin typeface="Arial" panose="020B0604020202020204" pitchFamily="34" charset="0"/>
                        <a:cs typeface="Bitstream Vera Sans" charset="0"/>
                      </a:endParaRPr>
                    </a:p>
                  </a:txBody>
                  <a:tcPr marL="90000" marR="90000" marT="62672" marB="46797"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Bitstream Vera Sans" charset="0"/>
                      </a:endParaRPr>
                    </a:p>
                  </a:txBody>
                  <a:tcPr marL="90000" marR="90000" marT="62672" marB="46797"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en-US" altLang="en-US" sz="1800" u="none" strike="noStrike" cap="none" normalizeH="0" baseline="0">
                          <a:ln>
                            <a:noFill/>
                          </a:ln>
                          <a:effectLst/>
                        </a:rPr>
                        <a:t>compute z = x / y or z = 40 / 4</a:t>
                      </a:r>
                      <a:endParaRPr kumimoji="0" lang="en-US" altLang="en-US" sz="1800" b="0" i="0" u="none" strike="noStrike" cap="none" normalizeH="0" baseline="0">
                        <a:ln>
                          <a:noFill/>
                        </a:ln>
                        <a:solidFill>
                          <a:srgbClr val="000000"/>
                        </a:solidFill>
                        <a:effectLst/>
                        <a:latin typeface="Arial" panose="020B0604020202020204" pitchFamily="34" charset="0"/>
                        <a:cs typeface="Bitstream Vera Sans" charset="0"/>
                      </a:endParaRPr>
                    </a:p>
                  </a:txBody>
                  <a:tcPr marL="90000" marR="90000" marT="62672" marB="46797" horzOverflow="overflow"/>
                </a:tc>
                <a:extLst>
                  <a:ext uri="{0D108BD9-81ED-4DB2-BD59-A6C34878D82A}">
                    <a16:rowId xmlns:a16="http://schemas.microsoft.com/office/drawing/2014/main" val="10012"/>
                  </a:ext>
                </a:extLst>
              </a:tr>
              <a:tr h="369123">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Bitstream Vera Sans" charset="0"/>
                      </a:endParaRPr>
                    </a:p>
                  </a:txBody>
                  <a:tcPr marL="90000" marR="90000" marT="62672" marB="46797"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en-US" altLang="en-US" sz="1800" u="none" strike="noStrike" cap="none" normalizeH="0" baseline="0">
                          <a:ln>
                            <a:noFill/>
                          </a:ln>
                          <a:effectLst/>
                        </a:rPr>
                        <a:t>2(c)</a:t>
                      </a:r>
                      <a:endParaRPr kumimoji="0" lang="en-US" altLang="en-US" sz="1800" b="0" i="0" u="none" strike="noStrike" cap="none" normalizeH="0" baseline="0">
                        <a:ln>
                          <a:noFill/>
                        </a:ln>
                        <a:solidFill>
                          <a:srgbClr val="000000"/>
                        </a:solidFill>
                        <a:effectLst/>
                        <a:latin typeface="Arial" panose="020B0604020202020204" pitchFamily="34" charset="0"/>
                        <a:cs typeface="Bitstream Vera Sans" charset="0"/>
                      </a:endParaRPr>
                    </a:p>
                  </a:txBody>
                  <a:tcPr marL="90000" marR="90000" marT="62672" marB="46797"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en-US" altLang="en-US" sz="1800" u="none" strike="noStrike" cap="none" normalizeH="0" baseline="0" dirty="0">
                          <a:ln>
                            <a:noFill/>
                          </a:ln>
                          <a:effectLst/>
                        </a:rPr>
                        <a:t>10</a:t>
                      </a:r>
                      <a:endParaRPr kumimoji="0" lang="en-US" altLang="en-US" sz="1800" b="0" i="0" u="none" strike="noStrike" cap="none" normalizeH="0" baseline="0" dirty="0">
                        <a:ln>
                          <a:noFill/>
                        </a:ln>
                        <a:solidFill>
                          <a:srgbClr val="000000"/>
                        </a:solidFill>
                        <a:effectLst/>
                        <a:latin typeface="Courier New" panose="02070309020205020404" pitchFamily="49" charset="0"/>
                        <a:cs typeface="Bitstream Vera Sans" charset="0"/>
                      </a:endParaRPr>
                    </a:p>
                  </a:txBody>
                  <a:tcPr marL="90000" marR="90000" marT="60403" marB="46797"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en-US" altLang="en-US" sz="1800" u="none" strike="noStrike" cap="none" normalizeH="0" baseline="0" dirty="0">
                          <a:ln>
                            <a:noFill/>
                          </a:ln>
                          <a:effectLst/>
                        </a:rPr>
                        <a:t>push result (10) of the division</a:t>
                      </a:r>
                      <a:endParaRPr kumimoji="0" lang="en-US" altLang="en-US" sz="1800" b="0" i="0" u="none" strike="noStrike" cap="none" normalizeH="0" baseline="0" dirty="0">
                        <a:ln>
                          <a:noFill/>
                        </a:ln>
                        <a:solidFill>
                          <a:srgbClr val="000000"/>
                        </a:solidFill>
                        <a:effectLst/>
                        <a:latin typeface="Arial" panose="020B0604020202020204" pitchFamily="34" charset="0"/>
                        <a:cs typeface="Bitstream Vera Sans" charset="0"/>
                      </a:endParaRPr>
                    </a:p>
                  </a:txBody>
                  <a:tcPr marL="90000" marR="90000" marT="62672" marB="46797" horzOverflow="overflow"/>
                </a:tc>
                <a:extLst>
                  <a:ext uri="{0D108BD9-81ED-4DB2-BD59-A6C34878D82A}">
                    <a16:rowId xmlns:a16="http://schemas.microsoft.com/office/drawing/2014/main" val="10013"/>
                  </a:ext>
                </a:extLst>
              </a:tr>
            </a:tbl>
          </a:graphicData>
        </a:graphic>
      </p:graphicFrame>
      <p:sp>
        <p:nvSpPr>
          <p:cNvPr id="3" name="Slide Number Placeholder 2">
            <a:extLst>
              <a:ext uri="{FF2B5EF4-FFF2-40B4-BE49-F238E27FC236}">
                <a16:creationId xmlns:a16="http://schemas.microsoft.com/office/drawing/2014/main" id="{74944512-46EB-4E30-8DA4-469BBB3BCD2A}"/>
              </a:ext>
            </a:extLst>
          </p:cNvPr>
          <p:cNvSpPr>
            <a:spLocks noGrp="1"/>
          </p:cNvSpPr>
          <p:nvPr>
            <p:ph type="sldNum" sz="quarter" idx="10"/>
          </p:nvPr>
        </p:nvSpPr>
        <p:spPr/>
        <p:txBody>
          <a:bodyPr/>
          <a:lstStyle/>
          <a:p>
            <a:fld id="{D02B39B9-74E7-484A-884B-3B1F83C72A6F}" type="slidenum">
              <a:rPr lang="en-US" altLang="en-US" smtClean="0">
                <a:solidFill>
                  <a:srgbClr val="000000"/>
                </a:solidFill>
              </a:rPr>
              <a:pPr/>
              <a:t>27</a:t>
            </a:fld>
            <a:endParaRPr lang="en-US" altLang="en-US" dirty="0">
              <a:solidFill>
                <a:srgbClr val="000000"/>
              </a:solidFill>
            </a:endParaRPr>
          </a:p>
        </p:txBody>
      </p:sp>
    </p:spTree>
    <p:extLst>
      <p:ext uri="{BB962C8B-B14F-4D97-AF65-F5344CB8AC3E}">
        <p14:creationId xmlns:p14="http://schemas.microsoft.com/office/powerpoint/2010/main" val="1299083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832083" y="694925"/>
            <a:ext cx="11359917" cy="492598"/>
          </a:xfrm>
          <a:prstGeom prst="rect">
            <a:avLst/>
          </a:prstGeom>
        </p:spPr>
        <p:txBody>
          <a:bodyPr vert="horz" wrap="square" lIns="0" tIns="122074" rIns="0" bIns="0" rtlCol="0">
            <a:spAutoFit/>
          </a:bodyPr>
          <a:lstStyle/>
          <a:p>
            <a:pPr marL="431800" indent="-323850">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en-US" sz="2400" dirty="0"/>
              <a:t>What happens if the expression is invalid?</a:t>
            </a:r>
          </a:p>
        </p:txBody>
      </p:sp>
      <p:sp>
        <p:nvSpPr>
          <p:cNvPr id="2" name="object 2"/>
          <p:cNvSpPr txBox="1">
            <a:spLocks noGrp="1"/>
          </p:cNvSpPr>
          <p:nvPr>
            <p:ph type="title"/>
          </p:nvPr>
        </p:nvSpPr>
        <p:spPr>
          <a:xfrm>
            <a:off x="1739611" y="68324"/>
            <a:ext cx="8928387" cy="626601"/>
          </a:xfrm>
          <a:prstGeom prst="rect">
            <a:avLst/>
          </a:prstGeom>
        </p:spPr>
        <p:txBody>
          <a:bodyPr vert="horz" wrap="square" lIns="0" tIns="10941" rIns="0" bIns="0" numCol="1" rtlCol="0" anchor="ctr" anchorCtr="0" compatLnSpc="1">
            <a:prstTxWarp prst="textNoShape">
              <a:avLst/>
            </a:prstTxWarp>
            <a:spAutoFit/>
          </a:bodyPr>
          <a:lstStyle/>
          <a:p>
            <a:pPr marL="11516">
              <a:spcBef>
                <a:spcPts val="86"/>
              </a:spcBef>
            </a:pPr>
            <a:r>
              <a:rPr lang="en-US" sz="4000" dirty="0"/>
              <a:t>Postfix Evaluation Algorithm – Example 2</a:t>
            </a:r>
          </a:p>
        </p:txBody>
      </p:sp>
      <p:sp>
        <p:nvSpPr>
          <p:cNvPr id="4" name="Text Box 3">
            <a:extLst>
              <a:ext uri="{FF2B5EF4-FFF2-40B4-BE49-F238E27FC236}">
                <a16:creationId xmlns:a16="http://schemas.microsoft.com/office/drawing/2014/main" id="{EB8B74DD-94F2-4FF8-9014-04435789A012}"/>
              </a:ext>
            </a:extLst>
          </p:cNvPr>
          <p:cNvSpPr txBox="1">
            <a:spLocks noChangeArrowheads="1"/>
          </p:cNvSpPr>
          <p:nvPr/>
        </p:nvSpPr>
        <p:spPr bwMode="auto">
          <a:xfrm>
            <a:off x="2638523" y="1064146"/>
            <a:ext cx="9248677" cy="749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19656" rIns="0" bIns="0" anchor="ctr"/>
          <a:lstStyle>
            <a:lvl1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1pPr>
            <a:lvl2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2pPr>
            <a:lvl3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3pPr>
            <a:lvl4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4pPr>
            <a:lvl5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Bitstream Vera Sans" charset="0"/>
              </a:defRPr>
            </a:lvl9pPr>
          </a:lstStyle>
          <a:p>
            <a:pPr>
              <a:lnSpc>
                <a:spcPct val="94000"/>
              </a:lnSpc>
            </a:pPr>
            <a:endParaRPr lang="en-US" altLang="en-US" sz="2600" dirty="0">
              <a:solidFill>
                <a:srgbClr val="000000"/>
              </a:solidFill>
              <a:latin typeface="Courier New" panose="02070309020205020404" pitchFamily="49" charset="0"/>
            </a:endParaRPr>
          </a:p>
        </p:txBody>
      </p:sp>
      <p:graphicFrame>
        <p:nvGraphicFramePr>
          <p:cNvPr id="6" name="Group 2">
            <a:extLst>
              <a:ext uri="{FF2B5EF4-FFF2-40B4-BE49-F238E27FC236}">
                <a16:creationId xmlns:a16="http://schemas.microsoft.com/office/drawing/2014/main" id="{29505793-0454-409B-B540-72300059D069}"/>
              </a:ext>
            </a:extLst>
          </p:cNvPr>
          <p:cNvGraphicFramePr>
            <a:graphicFrameLocks noGrp="1"/>
          </p:cNvGraphicFramePr>
          <p:nvPr>
            <p:extLst>
              <p:ext uri="{D42A27DB-BD31-4B8C-83A1-F6EECF244321}">
                <p14:modId xmlns:p14="http://schemas.microsoft.com/office/powerpoint/2010/main" val="1082078181"/>
              </p:ext>
            </p:extLst>
          </p:nvPr>
        </p:nvGraphicFramePr>
        <p:xfrm>
          <a:off x="2171554" y="2181381"/>
          <a:ext cx="8064500" cy="4416426"/>
        </p:xfrm>
        <a:graphic>
          <a:graphicData uri="http://schemas.openxmlformats.org/drawingml/2006/table">
            <a:tbl>
              <a:tblPr>
                <a:tableStyleId>{3C2FFA5D-87B4-456A-9821-1D502468CF0F}</a:tableStyleId>
              </a:tblPr>
              <a:tblGrid>
                <a:gridCol w="1144587">
                  <a:extLst>
                    <a:ext uri="{9D8B030D-6E8A-4147-A177-3AD203B41FA5}">
                      <a16:colId xmlns:a16="http://schemas.microsoft.com/office/drawing/2014/main" val="20000"/>
                    </a:ext>
                  </a:extLst>
                </a:gridCol>
                <a:gridCol w="1192213">
                  <a:extLst>
                    <a:ext uri="{9D8B030D-6E8A-4147-A177-3AD203B41FA5}">
                      <a16:colId xmlns:a16="http://schemas.microsoft.com/office/drawing/2014/main" val="20001"/>
                    </a:ext>
                  </a:extLst>
                </a:gridCol>
                <a:gridCol w="1390650">
                  <a:extLst>
                    <a:ext uri="{9D8B030D-6E8A-4147-A177-3AD203B41FA5}">
                      <a16:colId xmlns:a16="http://schemas.microsoft.com/office/drawing/2014/main" val="20002"/>
                    </a:ext>
                  </a:extLst>
                </a:gridCol>
                <a:gridCol w="4337050">
                  <a:extLst>
                    <a:ext uri="{9D8B030D-6E8A-4147-A177-3AD203B41FA5}">
                      <a16:colId xmlns:a16="http://schemas.microsoft.com/office/drawing/2014/main" val="20003"/>
                    </a:ext>
                  </a:extLst>
                </a:gridCol>
              </a:tblGrid>
              <a:tr h="364641">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en-US" altLang="en-US" sz="1800" b="1" u="none" strike="noStrike" cap="none" normalizeH="0" baseline="0" dirty="0">
                          <a:ln>
                            <a:noFill/>
                          </a:ln>
                          <a:solidFill>
                            <a:srgbClr val="FFFF00"/>
                          </a:solidFill>
                          <a:effectLst/>
                        </a:rPr>
                        <a:t>Token</a:t>
                      </a:r>
                      <a:endParaRPr kumimoji="0" lang="en-US" altLang="en-US" sz="1800" b="1" i="0" u="none" strike="noStrike" cap="none" normalizeH="0" baseline="0" dirty="0">
                        <a:ln>
                          <a:noFill/>
                        </a:ln>
                        <a:solidFill>
                          <a:srgbClr val="FFFF00"/>
                        </a:solidFill>
                        <a:effectLst/>
                        <a:latin typeface="Arial" panose="020B0604020202020204" pitchFamily="34" charset="0"/>
                        <a:cs typeface="Bitstream Vera Sans" charset="0"/>
                      </a:endParaRPr>
                    </a:p>
                  </a:txBody>
                  <a:tcPr marL="90000" marR="90000" marT="62680" marB="46803" horzOverflow="overflow">
                    <a:solidFill>
                      <a:schemeClr val="accent2"/>
                    </a:solidFill>
                  </a:tcPr>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en-US" altLang="en-US" sz="1800" b="1" u="none" strike="noStrike" cap="none" normalizeH="0" baseline="0" dirty="0" err="1">
                          <a:ln>
                            <a:noFill/>
                          </a:ln>
                          <a:solidFill>
                            <a:srgbClr val="FFFF00"/>
                          </a:solidFill>
                          <a:effectLst/>
                        </a:rPr>
                        <a:t>Alg</a:t>
                      </a:r>
                      <a:r>
                        <a:rPr kumimoji="0" lang="en-US" altLang="en-US" sz="1800" b="1" u="none" strike="noStrike" cap="none" normalizeH="0" baseline="0" dirty="0">
                          <a:ln>
                            <a:noFill/>
                          </a:ln>
                          <a:solidFill>
                            <a:srgbClr val="FFFF00"/>
                          </a:solidFill>
                          <a:effectLst/>
                        </a:rPr>
                        <a:t> Step</a:t>
                      </a:r>
                      <a:endParaRPr kumimoji="0" lang="en-US" altLang="en-US" sz="1800" b="1" i="0" u="none" strike="noStrike" cap="none" normalizeH="0" baseline="0" dirty="0">
                        <a:ln>
                          <a:noFill/>
                        </a:ln>
                        <a:solidFill>
                          <a:srgbClr val="FFFF00"/>
                        </a:solidFill>
                        <a:effectLst/>
                        <a:latin typeface="Arial" panose="020B0604020202020204" pitchFamily="34" charset="0"/>
                        <a:cs typeface="Bitstream Vera Sans" charset="0"/>
                      </a:endParaRPr>
                    </a:p>
                  </a:txBody>
                  <a:tcPr marL="90000" marR="90000" marT="62680" marB="46803" horzOverflow="overflow">
                    <a:solidFill>
                      <a:schemeClr val="accent2"/>
                    </a:solidFill>
                  </a:tcPr>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en-US" altLang="en-US" sz="1800" b="1" u="none" strike="noStrike" cap="none" normalizeH="0" baseline="0" dirty="0">
                          <a:ln>
                            <a:noFill/>
                          </a:ln>
                          <a:solidFill>
                            <a:srgbClr val="FFFF00"/>
                          </a:solidFill>
                          <a:effectLst/>
                        </a:rPr>
                        <a:t>Stack</a:t>
                      </a:r>
                      <a:endParaRPr kumimoji="0" lang="en-US" altLang="en-US" sz="1800" b="1" i="0" u="none" strike="noStrike" cap="none" normalizeH="0" baseline="0" dirty="0">
                        <a:ln>
                          <a:noFill/>
                        </a:ln>
                        <a:solidFill>
                          <a:srgbClr val="FFFF00"/>
                        </a:solidFill>
                        <a:effectLst/>
                        <a:latin typeface="Arial" panose="020B0604020202020204" pitchFamily="34" charset="0"/>
                        <a:cs typeface="Bitstream Vera Sans" charset="0"/>
                      </a:endParaRPr>
                    </a:p>
                  </a:txBody>
                  <a:tcPr marL="90000" marR="90000" marT="62680" marB="46803" horzOverflow="overflow">
                    <a:solidFill>
                      <a:schemeClr val="accent2"/>
                    </a:solidFill>
                  </a:tcPr>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en-US" altLang="en-US" sz="1800" b="1" u="none" strike="noStrike" cap="none" normalizeH="0" baseline="0" dirty="0">
                          <a:ln>
                            <a:noFill/>
                          </a:ln>
                          <a:solidFill>
                            <a:srgbClr val="FFFF00"/>
                          </a:solidFill>
                          <a:effectLst/>
                        </a:rPr>
                        <a:t>Description</a:t>
                      </a:r>
                      <a:endParaRPr kumimoji="0" lang="en-US" altLang="en-US" sz="1800" b="1" i="0" u="none" strike="noStrike" cap="none" normalizeH="0" baseline="0" dirty="0">
                        <a:ln>
                          <a:noFill/>
                        </a:ln>
                        <a:solidFill>
                          <a:srgbClr val="FFFF00"/>
                        </a:solidFill>
                        <a:effectLst/>
                        <a:latin typeface="Arial" panose="020B0604020202020204" pitchFamily="34" charset="0"/>
                        <a:cs typeface="Bitstream Vera Sans" charset="0"/>
                      </a:endParaRPr>
                    </a:p>
                  </a:txBody>
                  <a:tcPr marL="90000" marR="90000" marT="62680" marB="46803" horzOverflow="overflow">
                    <a:solidFill>
                      <a:schemeClr val="accent2"/>
                    </a:solidFill>
                  </a:tcPr>
                </a:tc>
                <a:extLst>
                  <a:ext uri="{0D108BD9-81ED-4DB2-BD59-A6C34878D82A}">
                    <a16:rowId xmlns:a16="http://schemas.microsoft.com/office/drawing/2014/main" val="10000"/>
                  </a:ext>
                </a:extLst>
              </a:tr>
              <a:tr h="369167">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en-US" altLang="en-US" sz="1800" u="none" strike="noStrike" cap="none" normalizeH="0" baseline="0">
                          <a:ln>
                            <a:noFill/>
                          </a:ln>
                          <a:effectLst/>
                        </a:rPr>
                        <a:t>AB*CD+ </a:t>
                      </a:r>
                      <a:endParaRPr kumimoji="0" lang="en-US" altLang="en-US" sz="1800" b="0" i="0" u="none" strike="noStrike" cap="none" normalizeH="0" baseline="0">
                        <a:ln>
                          <a:noFill/>
                        </a:ln>
                        <a:solidFill>
                          <a:srgbClr val="000000"/>
                        </a:solidFill>
                        <a:effectLst/>
                        <a:latin typeface="Arial" panose="020B0604020202020204" pitchFamily="34" charset="0"/>
                        <a:cs typeface="Bitstream Vera Sans" charset="0"/>
                      </a:endParaRPr>
                    </a:p>
                  </a:txBody>
                  <a:tcPr marL="90000" marR="90000" marT="62680" marB="46803"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en-US" altLang="en-US" sz="1800" u="none" strike="noStrike" cap="none" normalizeH="0" baseline="0">
                          <a:ln>
                            <a:noFill/>
                          </a:ln>
                          <a:effectLst/>
                        </a:rPr>
                        <a:t>1</a:t>
                      </a:r>
                      <a:endParaRPr kumimoji="0" lang="en-US" altLang="en-US" sz="1800" b="0" i="0" u="none" strike="noStrike" cap="none" normalizeH="0" baseline="0">
                        <a:ln>
                          <a:noFill/>
                        </a:ln>
                        <a:solidFill>
                          <a:srgbClr val="000000"/>
                        </a:solidFill>
                        <a:effectLst/>
                        <a:latin typeface="Arial" panose="020B0604020202020204" pitchFamily="34" charset="0"/>
                        <a:cs typeface="Bitstream Vera Sans" charset="0"/>
                      </a:endParaRPr>
                    </a:p>
                  </a:txBody>
                  <a:tcPr marL="90000" marR="90000" marT="62680" marB="46803"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en-US" altLang="en-US" sz="1800" u="none" strike="noStrike" cap="none" normalizeH="0" baseline="0" dirty="0">
                          <a:ln>
                            <a:noFill/>
                          </a:ln>
                          <a:effectLst/>
                        </a:rPr>
                        <a:t>8</a:t>
                      </a:r>
                      <a:endParaRPr kumimoji="0" lang="en-US" altLang="en-US" sz="1800" b="0" i="0" u="none" strike="noStrike" cap="none" normalizeH="0" baseline="0" dirty="0">
                        <a:ln>
                          <a:noFill/>
                        </a:ln>
                        <a:solidFill>
                          <a:srgbClr val="000000"/>
                        </a:solidFill>
                        <a:effectLst/>
                        <a:latin typeface="Courier New" panose="02070309020205020404" pitchFamily="49" charset="0"/>
                        <a:cs typeface="Bitstream Vera Sans" charset="0"/>
                      </a:endParaRPr>
                    </a:p>
                  </a:txBody>
                  <a:tcPr marL="90000" marR="90000" marT="60411" marB="46803"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en-US" altLang="en-US" sz="1800" u="none" strike="noStrike" cap="none" normalizeH="0" baseline="0">
                          <a:ln>
                            <a:noFill/>
                          </a:ln>
                          <a:effectLst/>
                        </a:rPr>
                        <a:t>push value of A</a:t>
                      </a:r>
                      <a:endParaRPr kumimoji="0" lang="en-US" altLang="en-US" sz="1800" b="0" i="0" u="none" strike="noStrike" cap="none" normalizeH="0" baseline="0">
                        <a:ln>
                          <a:noFill/>
                        </a:ln>
                        <a:solidFill>
                          <a:srgbClr val="000000"/>
                        </a:solidFill>
                        <a:effectLst/>
                        <a:latin typeface="Arial" panose="020B0604020202020204" pitchFamily="34" charset="0"/>
                        <a:cs typeface="Bitstream Vera Sans" charset="0"/>
                      </a:endParaRPr>
                    </a:p>
                  </a:txBody>
                  <a:tcPr marL="90000" marR="90000" marT="62680" marB="46803" horzOverflow="overflow"/>
                </a:tc>
                <a:extLst>
                  <a:ext uri="{0D108BD9-81ED-4DB2-BD59-A6C34878D82A}">
                    <a16:rowId xmlns:a16="http://schemas.microsoft.com/office/drawing/2014/main" val="10001"/>
                  </a:ext>
                </a:extLst>
              </a:tr>
              <a:tr h="369167">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en-US" altLang="en-US" sz="1800" u="none" strike="noStrike" cap="none" normalizeH="0" baseline="0">
                          <a:ln>
                            <a:noFill/>
                          </a:ln>
                          <a:effectLst/>
                        </a:rPr>
                        <a:t>AB*CD+ </a:t>
                      </a:r>
                      <a:endParaRPr kumimoji="0" lang="en-US" altLang="en-US" sz="1800" b="0" i="0" u="none" strike="noStrike" cap="none" normalizeH="0" baseline="0">
                        <a:ln>
                          <a:noFill/>
                        </a:ln>
                        <a:solidFill>
                          <a:srgbClr val="000000"/>
                        </a:solidFill>
                        <a:effectLst/>
                        <a:latin typeface="Arial" panose="020B0604020202020204" pitchFamily="34" charset="0"/>
                        <a:cs typeface="Bitstream Vera Sans" charset="0"/>
                      </a:endParaRPr>
                    </a:p>
                  </a:txBody>
                  <a:tcPr marL="90000" marR="90000" marT="62680" marB="46803"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en-US" altLang="en-US" sz="1800" u="none" strike="noStrike" cap="none" normalizeH="0" baseline="0">
                          <a:ln>
                            <a:noFill/>
                          </a:ln>
                          <a:effectLst/>
                        </a:rPr>
                        <a:t>1</a:t>
                      </a:r>
                      <a:endParaRPr kumimoji="0" lang="en-US" altLang="en-US" sz="1800" b="0" i="0" u="none" strike="noStrike" cap="none" normalizeH="0" baseline="0">
                        <a:ln>
                          <a:noFill/>
                        </a:ln>
                        <a:solidFill>
                          <a:srgbClr val="000000"/>
                        </a:solidFill>
                        <a:effectLst/>
                        <a:latin typeface="Arial" panose="020B0604020202020204" pitchFamily="34" charset="0"/>
                        <a:cs typeface="Bitstream Vera Sans" charset="0"/>
                      </a:endParaRPr>
                    </a:p>
                  </a:txBody>
                  <a:tcPr marL="90000" marR="90000" marT="62680" marB="46803"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en-US" altLang="en-US" sz="1800" u="none" strike="noStrike" cap="none" normalizeH="0" baseline="0">
                          <a:ln>
                            <a:noFill/>
                          </a:ln>
                          <a:effectLst/>
                        </a:rPr>
                        <a:t>8 2</a:t>
                      </a:r>
                      <a:endParaRPr kumimoji="0" lang="en-US" altLang="en-US" sz="1800" b="0" i="0" u="none" strike="noStrike" cap="none" normalizeH="0" baseline="0">
                        <a:ln>
                          <a:noFill/>
                        </a:ln>
                        <a:solidFill>
                          <a:srgbClr val="000000"/>
                        </a:solidFill>
                        <a:effectLst/>
                        <a:latin typeface="Courier New" panose="02070309020205020404" pitchFamily="49" charset="0"/>
                        <a:cs typeface="Bitstream Vera Sans" charset="0"/>
                      </a:endParaRPr>
                    </a:p>
                  </a:txBody>
                  <a:tcPr marL="90000" marR="90000" marT="60411" marB="46803"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en-US" altLang="en-US" sz="1800" u="none" strike="noStrike" cap="none" normalizeH="0" baseline="0">
                          <a:ln>
                            <a:noFill/>
                          </a:ln>
                          <a:effectLst/>
                        </a:rPr>
                        <a:t>push value of B</a:t>
                      </a:r>
                      <a:endParaRPr kumimoji="0" lang="en-US" altLang="en-US" sz="1800" b="0" i="0" u="none" strike="noStrike" cap="none" normalizeH="0" baseline="0">
                        <a:ln>
                          <a:noFill/>
                        </a:ln>
                        <a:solidFill>
                          <a:srgbClr val="000000"/>
                        </a:solidFill>
                        <a:effectLst/>
                        <a:latin typeface="Arial" panose="020B0604020202020204" pitchFamily="34" charset="0"/>
                        <a:cs typeface="Bitstream Vera Sans" charset="0"/>
                      </a:endParaRPr>
                    </a:p>
                  </a:txBody>
                  <a:tcPr marL="90000" marR="90000" marT="62680" marB="46803" horzOverflow="overflow"/>
                </a:tc>
                <a:extLst>
                  <a:ext uri="{0D108BD9-81ED-4DB2-BD59-A6C34878D82A}">
                    <a16:rowId xmlns:a16="http://schemas.microsoft.com/office/drawing/2014/main" val="10002"/>
                  </a:ext>
                </a:extLst>
              </a:tr>
              <a:tr h="364641">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en-US" altLang="en-US" sz="1800" u="none" strike="noStrike" cap="none" normalizeH="0" baseline="0">
                          <a:ln>
                            <a:noFill/>
                          </a:ln>
                          <a:effectLst/>
                        </a:rPr>
                        <a:t>AB*CD+ </a:t>
                      </a:r>
                      <a:endParaRPr kumimoji="0" lang="en-US" altLang="en-US" sz="1800" b="0" i="0" u="none" strike="noStrike" cap="none" normalizeH="0" baseline="0">
                        <a:ln>
                          <a:noFill/>
                        </a:ln>
                        <a:solidFill>
                          <a:srgbClr val="000000"/>
                        </a:solidFill>
                        <a:effectLst/>
                        <a:latin typeface="Arial" panose="020B0604020202020204" pitchFamily="34" charset="0"/>
                        <a:cs typeface="Bitstream Vera Sans" charset="0"/>
                      </a:endParaRPr>
                    </a:p>
                  </a:txBody>
                  <a:tcPr marL="90000" marR="90000" marT="62680" marB="46803"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en-US" altLang="en-US" sz="1800" u="none" strike="noStrike" cap="none" normalizeH="0" baseline="0">
                          <a:ln>
                            <a:noFill/>
                          </a:ln>
                          <a:effectLst/>
                        </a:rPr>
                        <a:t>2(a)</a:t>
                      </a:r>
                      <a:endParaRPr kumimoji="0" lang="en-US" altLang="en-US" sz="1800" b="0" i="0" u="none" strike="noStrike" cap="none" normalizeH="0" baseline="0">
                        <a:ln>
                          <a:noFill/>
                        </a:ln>
                        <a:solidFill>
                          <a:srgbClr val="000000"/>
                        </a:solidFill>
                        <a:effectLst/>
                        <a:latin typeface="Arial" panose="020B0604020202020204" pitchFamily="34" charset="0"/>
                        <a:cs typeface="Bitstream Vera Sans" charset="0"/>
                      </a:endParaRPr>
                    </a:p>
                  </a:txBody>
                  <a:tcPr marL="90000" marR="90000" marT="62680" marB="46803"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kumimoji="0" lang="en-US" altLang="en-US" sz="1800" b="0" i="0" u="none" strike="noStrike" cap="none" normalizeH="0" baseline="0" dirty="0">
                        <a:ln>
                          <a:noFill/>
                        </a:ln>
                        <a:solidFill>
                          <a:srgbClr val="000000"/>
                        </a:solidFill>
                        <a:effectLst/>
                        <a:latin typeface="Arial" panose="020B0604020202020204" pitchFamily="34" charset="0"/>
                        <a:cs typeface="Bitstream Vera Sans" charset="0"/>
                      </a:endParaRPr>
                    </a:p>
                  </a:txBody>
                  <a:tcPr marL="90000" marR="90000" marT="62680" marB="46803"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en-US" altLang="en-US" sz="1800" u="none" strike="noStrike" cap="none" normalizeH="0" baseline="0">
                          <a:ln>
                            <a:noFill/>
                          </a:ln>
                          <a:effectLst/>
                        </a:rPr>
                        <a:t>pop top two values: y = 2, x = 8</a:t>
                      </a:r>
                      <a:endParaRPr kumimoji="0" lang="en-US" altLang="en-US" sz="1800" b="0" i="0" u="none" strike="noStrike" cap="none" normalizeH="0" baseline="0">
                        <a:ln>
                          <a:noFill/>
                        </a:ln>
                        <a:solidFill>
                          <a:srgbClr val="000000"/>
                        </a:solidFill>
                        <a:effectLst/>
                        <a:latin typeface="Arial" panose="020B0604020202020204" pitchFamily="34" charset="0"/>
                        <a:cs typeface="Bitstream Vera Sans" charset="0"/>
                      </a:endParaRPr>
                    </a:p>
                  </a:txBody>
                  <a:tcPr marL="90000" marR="90000" marT="62680" marB="46803" horzOverflow="overflow"/>
                </a:tc>
                <a:extLst>
                  <a:ext uri="{0D108BD9-81ED-4DB2-BD59-A6C34878D82A}">
                    <a16:rowId xmlns:a16="http://schemas.microsoft.com/office/drawing/2014/main" val="10003"/>
                  </a:ext>
                </a:extLst>
              </a:tr>
              <a:tr h="369167">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Bitstream Vera Sans" charset="0"/>
                      </a:endParaRPr>
                    </a:p>
                  </a:txBody>
                  <a:tcPr marL="90000" marR="90000" marT="62680" marB="46803"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en-US" altLang="en-US" sz="1800" u="none" strike="noStrike" cap="none" normalizeH="0" baseline="0">
                          <a:ln>
                            <a:noFill/>
                          </a:ln>
                          <a:effectLst/>
                        </a:rPr>
                        <a:t>2(b)</a:t>
                      </a:r>
                      <a:endParaRPr kumimoji="0" lang="en-US" altLang="en-US" sz="1800" b="0" i="0" u="none" strike="noStrike" cap="none" normalizeH="0" baseline="0">
                        <a:ln>
                          <a:noFill/>
                        </a:ln>
                        <a:solidFill>
                          <a:srgbClr val="000000"/>
                        </a:solidFill>
                        <a:effectLst/>
                        <a:latin typeface="Arial" panose="020B0604020202020204" pitchFamily="34" charset="0"/>
                        <a:cs typeface="Bitstream Vera Sans" charset="0"/>
                      </a:endParaRPr>
                    </a:p>
                  </a:txBody>
                  <a:tcPr marL="90000" marR="90000" marT="62680" marB="46803"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en-US" altLang="en-US" sz="1800" u="none" strike="noStrike" cap="none" normalizeH="0" baseline="0">
                          <a:ln>
                            <a:noFill/>
                          </a:ln>
                          <a:effectLst/>
                        </a:rPr>
                        <a:t> </a:t>
                      </a:r>
                      <a:endParaRPr kumimoji="0" lang="en-US" altLang="en-US" sz="1800" b="0" i="0" u="none" strike="noStrike" cap="none" normalizeH="0" baseline="0">
                        <a:ln>
                          <a:noFill/>
                        </a:ln>
                        <a:solidFill>
                          <a:srgbClr val="000000"/>
                        </a:solidFill>
                        <a:effectLst/>
                        <a:latin typeface="Courier New" panose="02070309020205020404" pitchFamily="49" charset="0"/>
                        <a:cs typeface="Bitstream Vera Sans" charset="0"/>
                      </a:endParaRPr>
                    </a:p>
                  </a:txBody>
                  <a:tcPr marL="90000" marR="90000" marT="60411" marB="46803"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en-US" altLang="en-US" sz="1800" u="none" strike="noStrike" cap="none" normalizeH="0" baseline="0">
                          <a:ln>
                            <a:noFill/>
                          </a:ln>
                          <a:effectLst/>
                        </a:rPr>
                        <a:t>compute z = x * y or z = 8 * 2</a:t>
                      </a:r>
                      <a:endParaRPr kumimoji="0" lang="en-US" altLang="en-US" sz="1800" b="0" i="0" u="none" strike="noStrike" cap="none" normalizeH="0" baseline="0">
                        <a:ln>
                          <a:noFill/>
                        </a:ln>
                        <a:solidFill>
                          <a:srgbClr val="000000"/>
                        </a:solidFill>
                        <a:effectLst/>
                        <a:latin typeface="Arial" panose="020B0604020202020204" pitchFamily="34" charset="0"/>
                        <a:cs typeface="Bitstream Vera Sans" charset="0"/>
                      </a:endParaRPr>
                    </a:p>
                  </a:txBody>
                  <a:tcPr marL="90000" marR="90000" marT="62680" marB="46803" horzOverflow="overflow"/>
                </a:tc>
                <a:extLst>
                  <a:ext uri="{0D108BD9-81ED-4DB2-BD59-A6C34878D82A}">
                    <a16:rowId xmlns:a16="http://schemas.microsoft.com/office/drawing/2014/main" val="10004"/>
                  </a:ext>
                </a:extLst>
              </a:tr>
              <a:tr h="369167">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Bitstream Vera Sans" charset="0"/>
                      </a:endParaRPr>
                    </a:p>
                  </a:txBody>
                  <a:tcPr marL="90000" marR="90000" marT="62680" marB="46803"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en-US" altLang="en-US" sz="1800" u="none" strike="noStrike" cap="none" normalizeH="0" baseline="0">
                          <a:ln>
                            <a:noFill/>
                          </a:ln>
                          <a:effectLst/>
                        </a:rPr>
                        <a:t>2(c)</a:t>
                      </a:r>
                      <a:endParaRPr kumimoji="0" lang="en-US" altLang="en-US" sz="1800" b="0" i="0" u="none" strike="noStrike" cap="none" normalizeH="0" baseline="0">
                        <a:ln>
                          <a:noFill/>
                        </a:ln>
                        <a:solidFill>
                          <a:srgbClr val="000000"/>
                        </a:solidFill>
                        <a:effectLst/>
                        <a:latin typeface="Arial" panose="020B0604020202020204" pitchFamily="34" charset="0"/>
                        <a:cs typeface="Bitstream Vera Sans" charset="0"/>
                      </a:endParaRPr>
                    </a:p>
                  </a:txBody>
                  <a:tcPr marL="90000" marR="90000" marT="62680" marB="46803"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en-US" altLang="en-US" sz="1800" u="none" strike="noStrike" cap="none" normalizeH="0" baseline="0" dirty="0">
                          <a:ln>
                            <a:noFill/>
                          </a:ln>
                          <a:effectLst/>
                        </a:rPr>
                        <a:t>16 </a:t>
                      </a:r>
                      <a:endParaRPr kumimoji="0" lang="en-US" altLang="en-US" sz="1800" b="0" i="0" u="none" strike="noStrike" cap="none" normalizeH="0" baseline="0" dirty="0">
                        <a:ln>
                          <a:noFill/>
                        </a:ln>
                        <a:solidFill>
                          <a:srgbClr val="000000"/>
                        </a:solidFill>
                        <a:effectLst/>
                        <a:latin typeface="Courier New" panose="02070309020205020404" pitchFamily="49" charset="0"/>
                        <a:cs typeface="Bitstream Vera Sans" charset="0"/>
                      </a:endParaRPr>
                    </a:p>
                  </a:txBody>
                  <a:tcPr marL="90000" marR="90000" marT="60411" marB="46803"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en-US" altLang="en-US" sz="1800" u="none" strike="noStrike" cap="none" normalizeH="0" baseline="0" dirty="0">
                          <a:ln>
                            <a:noFill/>
                          </a:ln>
                          <a:effectLst/>
                        </a:rPr>
                        <a:t>push result (16) of the multiplication</a:t>
                      </a:r>
                      <a:endParaRPr kumimoji="0" lang="en-US" altLang="en-US" sz="1800" b="0" i="0" u="none" strike="noStrike" cap="none" normalizeH="0" baseline="0" dirty="0">
                        <a:ln>
                          <a:noFill/>
                        </a:ln>
                        <a:solidFill>
                          <a:srgbClr val="000000"/>
                        </a:solidFill>
                        <a:effectLst/>
                        <a:latin typeface="Arial" panose="020B0604020202020204" pitchFamily="34" charset="0"/>
                        <a:cs typeface="Bitstream Vera Sans" charset="0"/>
                      </a:endParaRPr>
                    </a:p>
                  </a:txBody>
                  <a:tcPr marL="90000" marR="90000" marT="62680" marB="46803" horzOverflow="overflow"/>
                </a:tc>
                <a:extLst>
                  <a:ext uri="{0D108BD9-81ED-4DB2-BD59-A6C34878D82A}">
                    <a16:rowId xmlns:a16="http://schemas.microsoft.com/office/drawing/2014/main" val="10005"/>
                  </a:ext>
                </a:extLst>
              </a:tr>
              <a:tr h="369167">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en-US" altLang="en-US" sz="1800" u="none" strike="noStrike" cap="none" normalizeH="0" baseline="0">
                          <a:ln>
                            <a:noFill/>
                          </a:ln>
                          <a:effectLst/>
                        </a:rPr>
                        <a:t>AB*CD+ </a:t>
                      </a:r>
                      <a:endParaRPr kumimoji="0" lang="en-US" altLang="en-US" sz="1800" b="0" i="0" u="none" strike="noStrike" cap="none" normalizeH="0" baseline="0">
                        <a:ln>
                          <a:noFill/>
                        </a:ln>
                        <a:solidFill>
                          <a:srgbClr val="000000"/>
                        </a:solidFill>
                        <a:effectLst/>
                        <a:latin typeface="Arial" panose="020B0604020202020204" pitchFamily="34" charset="0"/>
                        <a:cs typeface="Bitstream Vera Sans" charset="0"/>
                      </a:endParaRPr>
                    </a:p>
                  </a:txBody>
                  <a:tcPr marL="90000" marR="90000" marT="62680" marB="46803"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en-US" altLang="en-US" sz="1800" u="none" strike="noStrike" cap="none" normalizeH="0" baseline="0">
                          <a:ln>
                            <a:noFill/>
                          </a:ln>
                          <a:effectLst/>
                        </a:rPr>
                        <a:t>1</a:t>
                      </a:r>
                      <a:endParaRPr kumimoji="0" lang="en-US" altLang="en-US" sz="1800" b="0" i="0" u="none" strike="noStrike" cap="none" normalizeH="0" baseline="0">
                        <a:ln>
                          <a:noFill/>
                        </a:ln>
                        <a:solidFill>
                          <a:srgbClr val="000000"/>
                        </a:solidFill>
                        <a:effectLst/>
                        <a:latin typeface="Arial" panose="020B0604020202020204" pitchFamily="34" charset="0"/>
                        <a:cs typeface="Bitstream Vera Sans" charset="0"/>
                      </a:endParaRPr>
                    </a:p>
                  </a:txBody>
                  <a:tcPr marL="90000" marR="90000" marT="62680" marB="46803"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en-US" altLang="en-US" sz="1800" u="none" strike="noStrike" cap="none" normalizeH="0" baseline="0">
                          <a:ln>
                            <a:noFill/>
                          </a:ln>
                          <a:effectLst/>
                        </a:rPr>
                        <a:t>16 3</a:t>
                      </a:r>
                      <a:endParaRPr kumimoji="0" lang="en-US" altLang="en-US" sz="1800" b="0" i="0" u="none" strike="noStrike" cap="none" normalizeH="0" baseline="0">
                        <a:ln>
                          <a:noFill/>
                        </a:ln>
                        <a:solidFill>
                          <a:srgbClr val="000000"/>
                        </a:solidFill>
                        <a:effectLst/>
                        <a:latin typeface="Courier New" panose="02070309020205020404" pitchFamily="49" charset="0"/>
                        <a:cs typeface="Bitstream Vera Sans" charset="0"/>
                      </a:endParaRPr>
                    </a:p>
                  </a:txBody>
                  <a:tcPr marL="90000" marR="90000" marT="60411" marB="46803"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en-US" altLang="en-US" sz="1800" u="none" strike="noStrike" cap="none" normalizeH="0" baseline="0">
                          <a:ln>
                            <a:noFill/>
                          </a:ln>
                          <a:effectLst/>
                        </a:rPr>
                        <a:t>push value of C</a:t>
                      </a:r>
                      <a:endParaRPr kumimoji="0" lang="en-US" altLang="en-US" sz="1800" b="0" i="0" u="none" strike="noStrike" cap="none" normalizeH="0" baseline="0">
                        <a:ln>
                          <a:noFill/>
                        </a:ln>
                        <a:solidFill>
                          <a:srgbClr val="000000"/>
                        </a:solidFill>
                        <a:effectLst/>
                        <a:latin typeface="Arial" panose="020B0604020202020204" pitchFamily="34" charset="0"/>
                        <a:cs typeface="Bitstream Vera Sans" charset="0"/>
                      </a:endParaRPr>
                    </a:p>
                  </a:txBody>
                  <a:tcPr marL="90000" marR="90000" marT="62680" marB="46803" horzOverflow="overflow"/>
                </a:tc>
                <a:extLst>
                  <a:ext uri="{0D108BD9-81ED-4DB2-BD59-A6C34878D82A}">
                    <a16:rowId xmlns:a16="http://schemas.microsoft.com/office/drawing/2014/main" val="10006"/>
                  </a:ext>
                </a:extLst>
              </a:tr>
              <a:tr h="369167">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en-US" altLang="en-US" sz="1800" u="none" strike="noStrike" cap="none" normalizeH="0" baseline="0">
                          <a:ln>
                            <a:noFill/>
                          </a:ln>
                          <a:effectLst/>
                        </a:rPr>
                        <a:t>AB*CD+ </a:t>
                      </a:r>
                      <a:endParaRPr kumimoji="0" lang="en-US" altLang="en-US" sz="1800" b="0" i="0" u="none" strike="noStrike" cap="none" normalizeH="0" baseline="0">
                        <a:ln>
                          <a:noFill/>
                        </a:ln>
                        <a:solidFill>
                          <a:srgbClr val="000000"/>
                        </a:solidFill>
                        <a:effectLst/>
                        <a:latin typeface="Arial" panose="020B0604020202020204" pitchFamily="34" charset="0"/>
                        <a:cs typeface="Bitstream Vera Sans" charset="0"/>
                      </a:endParaRPr>
                    </a:p>
                  </a:txBody>
                  <a:tcPr marL="90000" marR="90000" marT="62680" marB="46803"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en-US" altLang="en-US" sz="1800" u="none" strike="noStrike" cap="none" normalizeH="0" baseline="0">
                          <a:ln>
                            <a:noFill/>
                          </a:ln>
                          <a:effectLst/>
                        </a:rPr>
                        <a:t>1</a:t>
                      </a:r>
                      <a:endParaRPr kumimoji="0" lang="en-US" altLang="en-US" sz="1800" b="0" i="0" u="none" strike="noStrike" cap="none" normalizeH="0" baseline="0">
                        <a:ln>
                          <a:noFill/>
                        </a:ln>
                        <a:solidFill>
                          <a:srgbClr val="000000"/>
                        </a:solidFill>
                        <a:effectLst/>
                        <a:latin typeface="Arial" panose="020B0604020202020204" pitchFamily="34" charset="0"/>
                        <a:cs typeface="Bitstream Vera Sans" charset="0"/>
                      </a:endParaRPr>
                    </a:p>
                  </a:txBody>
                  <a:tcPr marL="90000" marR="90000" marT="62680" marB="46803"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en-US" altLang="en-US" sz="1800" u="none" strike="noStrike" cap="none" normalizeH="0" baseline="0">
                          <a:ln>
                            <a:noFill/>
                          </a:ln>
                          <a:effectLst/>
                        </a:rPr>
                        <a:t>16 3 4</a:t>
                      </a:r>
                      <a:endParaRPr kumimoji="0" lang="en-US" altLang="en-US" sz="1800" b="0" i="0" u="none" strike="noStrike" cap="none" normalizeH="0" baseline="0">
                        <a:ln>
                          <a:noFill/>
                        </a:ln>
                        <a:solidFill>
                          <a:srgbClr val="000000"/>
                        </a:solidFill>
                        <a:effectLst/>
                        <a:latin typeface="Courier New" panose="02070309020205020404" pitchFamily="49" charset="0"/>
                        <a:cs typeface="Bitstream Vera Sans" charset="0"/>
                      </a:endParaRPr>
                    </a:p>
                  </a:txBody>
                  <a:tcPr marL="90000" marR="90000" marT="60411" marB="46803"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en-US" altLang="en-US" sz="1800" u="none" strike="noStrike" cap="none" normalizeH="0" baseline="0">
                          <a:ln>
                            <a:noFill/>
                          </a:ln>
                          <a:effectLst/>
                        </a:rPr>
                        <a:t>push value of D</a:t>
                      </a:r>
                      <a:endParaRPr kumimoji="0" lang="en-US" altLang="en-US" sz="1800" b="0" i="0" u="none" strike="noStrike" cap="none" normalizeH="0" baseline="0">
                        <a:ln>
                          <a:noFill/>
                        </a:ln>
                        <a:solidFill>
                          <a:srgbClr val="000000"/>
                        </a:solidFill>
                        <a:effectLst/>
                        <a:latin typeface="Arial" panose="020B0604020202020204" pitchFamily="34" charset="0"/>
                        <a:cs typeface="Bitstream Vera Sans" charset="0"/>
                      </a:endParaRPr>
                    </a:p>
                  </a:txBody>
                  <a:tcPr marL="90000" marR="90000" marT="62680" marB="46803" horzOverflow="overflow"/>
                </a:tc>
                <a:extLst>
                  <a:ext uri="{0D108BD9-81ED-4DB2-BD59-A6C34878D82A}">
                    <a16:rowId xmlns:a16="http://schemas.microsoft.com/office/drawing/2014/main" val="10007"/>
                  </a:ext>
                </a:extLst>
              </a:tr>
              <a:tr h="369167">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en-US" altLang="en-US" sz="1800" u="none" strike="noStrike" cap="none" normalizeH="0" baseline="0">
                          <a:ln>
                            <a:noFill/>
                          </a:ln>
                          <a:effectLst/>
                        </a:rPr>
                        <a:t>AB*CD+ </a:t>
                      </a:r>
                      <a:endParaRPr kumimoji="0" lang="en-US" altLang="en-US" sz="1800" b="0" i="0" u="none" strike="noStrike" cap="none" normalizeH="0" baseline="0">
                        <a:ln>
                          <a:noFill/>
                        </a:ln>
                        <a:solidFill>
                          <a:srgbClr val="000000"/>
                        </a:solidFill>
                        <a:effectLst/>
                        <a:latin typeface="Arial" panose="020B0604020202020204" pitchFamily="34" charset="0"/>
                        <a:cs typeface="Bitstream Vera Sans" charset="0"/>
                      </a:endParaRPr>
                    </a:p>
                  </a:txBody>
                  <a:tcPr marL="90000" marR="90000" marT="62680" marB="46803"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en-US" altLang="en-US" sz="1800" u="none" strike="noStrike" cap="none" normalizeH="0" baseline="0">
                          <a:ln>
                            <a:noFill/>
                          </a:ln>
                          <a:effectLst/>
                        </a:rPr>
                        <a:t>2(a)</a:t>
                      </a:r>
                      <a:endParaRPr kumimoji="0" lang="en-US" altLang="en-US" sz="1800" b="0" i="0" u="none" strike="noStrike" cap="none" normalizeH="0" baseline="0">
                        <a:ln>
                          <a:noFill/>
                        </a:ln>
                        <a:solidFill>
                          <a:srgbClr val="000000"/>
                        </a:solidFill>
                        <a:effectLst/>
                        <a:latin typeface="Arial" panose="020B0604020202020204" pitchFamily="34" charset="0"/>
                        <a:cs typeface="Bitstream Vera Sans" charset="0"/>
                      </a:endParaRPr>
                    </a:p>
                  </a:txBody>
                  <a:tcPr marL="90000" marR="90000" marT="62680" marB="46803"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en-US" altLang="en-US" sz="1800" u="none" strike="noStrike" cap="none" normalizeH="0" baseline="0">
                          <a:ln>
                            <a:noFill/>
                          </a:ln>
                          <a:effectLst/>
                        </a:rPr>
                        <a:t>16</a:t>
                      </a:r>
                      <a:endParaRPr kumimoji="0" lang="en-US" altLang="en-US" sz="1800" b="0" i="0" u="none" strike="noStrike" cap="none" normalizeH="0" baseline="0">
                        <a:ln>
                          <a:noFill/>
                        </a:ln>
                        <a:solidFill>
                          <a:srgbClr val="000000"/>
                        </a:solidFill>
                        <a:effectLst/>
                        <a:latin typeface="Courier New" panose="02070309020205020404" pitchFamily="49" charset="0"/>
                        <a:cs typeface="Bitstream Vera Sans" charset="0"/>
                      </a:endParaRPr>
                    </a:p>
                  </a:txBody>
                  <a:tcPr marL="90000" marR="90000" marT="60411" marB="46803"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en-US" altLang="en-US" sz="1800" u="none" strike="noStrike" cap="none" normalizeH="0" baseline="0">
                          <a:ln>
                            <a:noFill/>
                          </a:ln>
                          <a:effectLst/>
                        </a:rPr>
                        <a:t>pop top two values: y = 4, x = 3</a:t>
                      </a:r>
                      <a:endParaRPr kumimoji="0" lang="en-US" altLang="en-US" sz="1800" b="0" i="0" u="none" strike="noStrike" cap="none" normalizeH="0" baseline="0">
                        <a:ln>
                          <a:noFill/>
                        </a:ln>
                        <a:solidFill>
                          <a:srgbClr val="000000"/>
                        </a:solidFill>
                        <a:effectLst/>
                        <a:latin typeface="Arial" panose="020B0604020202020204" pitchFamily="34" charset="0"/>
                        <a:cs typeface="Bitstream Vera Sans" charset="0"/>
                      </a:endParaRPr>
                    </a:p>
                  </a:txBody>
                  <a:tcPr marL="90000" marR="90000" marT="62680" marB="46803" horzOverflow="overflow"/>
                </a:tc>
                <a:extLst>
                  <a:ext uri="{0D108BD9-81ED-4DB2-BD59-A6C34878D82A}">
                    <a16:rowId xmlns:a16="http://schemas.microsoft.com/office/drawing/2014/main" val="10008"/>
                  </a:ext>
                </a:extLst>
              </a:tr>
              <a:tr h="369167">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Bitstream Vera Sans" charset="0"/>
                      </a:endParaRPr>
                    </a:p>
                  </a:txBody>
                  <a:tcPr marL="90000" marR="90000" marT="62680" marB="46803"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en-US" altLang="en-US" sz="1800" u="none" strike="noStrike" cap="none" normalizeH="0" baseline="0">
                          <a:ln>
                            <a:noFill/>
                          </a:ln>
                          <a:effectLst/>
                        </a:rPr>
                        <a:t>2(b)</a:t>
                      </a:r>
                      <a:endParaRPr kumimoji="0" lang="en-US" altLang="en-US" sz="1800" b="0" i="0" u="none" strike="noStrike" cap="none" normalizeH="0" baseline="0">
                        <a:ln>
                          <a:noFill/>
                        </a:ln>
                        <a:solidFill>
                          <a:srgbClr val="000000"/>
                        </a:solidFill>
                        <a:effectLst/>
                        <a:latin typeface="Arial" panose="020B0604020202020204" pitchFamily="34" charset="0"/>
                        <a:cs typeface="Bitstream Vera Sans" charset="0"/>
                      </a:endParaRPr>
                    </a:p>
                  </a:txBody>
                  <a:tcPr marL="90000" marR="90000" marT="62680" marB="46803"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en-US" altLang="en-US" sz="1800" u="none" strike="noStrike" cap="none" normalizeH="0" baseline="0">
                          <a:ln>
                            <a:noFill/>
                          </a:ln>
                          <a:effectLst/>
                        </a:rPr>
                        <a:t>16</a:t>
                      </a:r>
                      <a:endParaRPr kumimoji="0" lang="en-US" altLang="en-US" sz="1800" b="0" i="0" u="none" strike="noStrike" cap="none" normalizeH="0" baseline="0">
                        <a:ln>
                          <a:noFill/>
                        </a:ln>
                        <a:solidFill>
                          <a:srgbClr val="000000"/>
                        </a:solidFill>
                        <a:effectLst/>
                        <a:latin typeface="Courier New" panose="02070309020205020404" pitchFamily="49" charset="0"/>
                        <a:cs typeface="Bitstream Vera Sans" charset="0"/>
                      </a:endParaRPr>
                    </a:p>
                  </a:txBody>
                  <a:tcPr marL="90000" marR="90000" marT="60411" marB="46803"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en-US" altLang="en-US" sz="1800" u="none" strike="noStrike" cap="none" normalizeH="0" baseline="0">
                          <a:ln>
                            <a:noFill/>
                          </a:ln>
                          <a:effectLst/>
                        </a:rPr>
                        <a:t>compute z = x + y or z = 3 + 4</a:t>
                      </a:r>
                      <a:endParaRPr kumimoji="0" lang="en-US" altLang="en-US" sz="1800" b="0" i="0" u="none" strike="noStrike" cap="none" normalizeH="0" baseline="0">
                        <a:ln>
                          <a:noFill/>
                        </a:ln>
                        <a:solidFill>
                          <a:srgbClr val="000000"/>
                        </a:solidFill>
                        <a:effectLst/>
                        <a:latin typeface="Arial" panose="020B0604020202020204" pitchFamily="34" charset="0"/>
                        <a:cs typeface="Bitstream Vera Sans" charset="0"/>
                      </a:endParaRPr>
                    </a:p>
                  </a:txBody>
                  <a:tcPr marL="90000" marR="90000" marT="62680" marB="46803" horzOverflow="overflow"/>
                </a:tc>
                <a:extLst>
                  <a:ext uri="{0D108BD9-81ED-4DB2-BD59-A6C34878D82A}">
                    <a16:rowId xmlns:a16="http://schemas.microsoft.com/office/drawing/2014/main" val="10009"/>
                  </a:ext>
                </a:extLst>
              </a:tr>
              <a:tr h="369167">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Bitstream Vera Sans" charset="0"/>
                      </a:endParaRPr>
                    </a:p>
                  </a:txBody>
                  <a:tcPr marL="90000" marR="90000" marT="62680" marB="46803"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en-US" altLang="en-US" sz="1800" u="none" strike="noStrike" cap="none" normalizeH="0" baseline="0">
                          <a:ln>
                            <a:noFill/>
                          </a:ln>
                          <a:effectLst/>
                        </a:rPr>
                        <a:t>2(c)</a:t>
                      </a:r>
                      <a:endParaRPr kumimoji="0" lang="en-US" altLang="en-US" sz="1800" b="0" i="0" u="none" strike="noStrike" cap="none" normalizeH="0" baseline="0">
                        <a:ln>
                          <a:noFill/>
                        </a:ln>
                        <a:solidFill>
                          <a:srgbClr val="000000"/>
                        </a:solidFill>
                        <a:effectLst/>
                        <a:latin typeface="Arial" panose="020B0604020202020204" pitchFamily="34" charset="0"/>
                        <a:cs typeface="Bitstream Vera Sans" charset="0"/>
                      </a:endParaRPr>
                    </a:p>
                  </a:txBody>
                  <a:tcPr marL="90000" marR="90000" marT="62680" marB="46803"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en-US" altLang="en-US" sz="1800" u="none" strike="noStrike" cap="none" normalizeH="0" baseline="0">
                          <a:ln>
                            <a:noFill/>
                          </a:ln>
                          <a:effectLst/>
                        </a:rPr>
                        <a:t>16 7</a:t>
                      </a:r>
                      <a:endParaRPr kumimoji="0" lang="en-US" altLang="en-US" sz="1800" b="0" i="0" u="none" strike="noStrike" cap="none" normalizeH="0" baseline="0">
                        <a:ln>
                          <a:noFill/>
                        </a:ln>
                        <a:solidFill>
                          <a:srgbClr val="000000"/>
                        </a:solidFill>
                        <a:effectLst/>
                        <a:latin typeface="Courier New" panose="02070309020205020404" pitchFamily="49" charset="0"/>
                        <a:cs typeface="Bitstream Vera Sans" charset="0"/>
                      </a:endParaRPr>
                    </a:p>
                  </a:txBody>
                  <a:tcPr marL="90000" marR="90000" marT="60411" marB="46803"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en-US" altLang="en-US" sz="1800" u="none" strike="noStrike" cap="none" normalizeH="0" baseline="0">
                          <a:ln>
                            <a:noFill/>
                          </a:ln>
                          <a:effectLst/>
                        </a:rPr>
                        <a:t>push result (7) of the addition</a:t>
                      </a:r>
                      <a:endParaRPr kumimoji="0" lang="en-US" altLang="en-US" sz="1800" b="0" i="0" u="none" strike="noStrike" cap="none" normalizeH="0" baseline="0">
                        <a:ln>
                          <a:noFill/>
                        </a:ln>
                        <a:solidFill>
                          <a:srgbClr val="000000"/>
                        </a:solidFill>
                        <a:effectLst/>
                        <a:latin typeface="Arial" panose="020B0604020202020204" pitchFamily="34" charset="0"/>
                        <a:cs typeface="Bitstream Vera Sans" charset="0"/>
                      </a:endParaRPr>
                    </a:p>
                  </a:txBody>
                  <a:tcPr marL="90000" marR="90000" marT="62680" marB="46803" horzOverflow="overflow"/>
                </a:tc>
                <a:extLst>
                  <a:ext uri="{0D108BD9-81ED-4DB2-BD59-A6C34878D82A}">
                    <a16:rowId xmlns:a16="http://schemas.microsoft.com/office/drawing/2014/main" val="10010"/>
                  </a:ext>
                </a:extLst>
              </a:tr>
              <a:tr h="364641">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en-US" altLang="en-US" sz="1800" u="none" strike="noStrike" cap="none" normalizeH="0" baseline="0">
                          <a:ln>
                            <a:noFill/>
                          </a:ln>
                          <a:effectLst/>
                        </a:rPr>
                        <a:t>Error</a:t>
                      </a:r>
                      <a:endParaRPr kumimoji="0" lang="en-US" altLang="en-US" sz="1800" b="1" i="1" u="none" strike="noStrike" cap="none" normalizeH="0" baseline="0">
                        <a:ln>
                          <a:noFill/>
                        </a:ln>
                        <a:solidFill>
                          <a:srgbClr val="000000"/>
                        </a:solidFill>
                        <a:effectLst/>
                        <a:latin typeface="Arial" panose="020B0604020202020204" pitchFamily="34" charset="0"/>
                        <a:cs typeface="Bitstream Vera Sans" charset="0"/>
                      </a:endParaRPr>
                    </a:p>
                  </a:txBody>
                  <a:tcPr marL="90000" marR="90000" marT="62680" marB="46803"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en-US" altLang="en-US" sz="1800" u="none" strike="noStrike" cap="none" normalizeH="0" baseline="0">
                          <a:ln>
                            <a:noFill/>
                          </a:ln>
                          <a:effectLst/>
                        </a:rPr>
                        <a:t>xxxxxx</a:t>
                      </a:r>
                      <a:endParaRPr kumimoji="0" lang="en-US" altLang="en-US" sz="1800" b="1" i="1" u="none" strike="noStrike" cap="none" normalizeH="0" baseline="0">
                        <a:ln>
                          <a:noFill/>
                        </a:ln>
                        <a:solidFill>
                          <a:srgbClr val="000000"/>
                        </a:solidFill>
                        <a:effectLst/>
                        <a:latin typeface="Arial" panose="020B0604020202020204" pitchFamily="34" charset="0"/>
                        <a:cs typeface="Bitstream Vera Sans" charset="0"/>
                      </a:endParaRPr>
                    </a:p>
                  </a:txBody>
                  <a:tcPr marL="90000" marR="90000" marT="62680" marB="46803"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en-US" altLang="en-US" sz="1800" u="none" strike="noStrike" cap="none" normalizeH="0" baseline="0">
                          <a:ln>
                            <a:noFill/>
                          </a:ln>
                          <a:effectLst/>
                        </a:rPr>
                        <a:t>xxxxxx</a:t>
                      </a:r>
                      <a:endParaRPr kumimoji="0" lang="en-US" altLang="en-US" sz="1800" b="1" i="1" u="none" strike="noStrike" cap="none" normalizeH="0" baseline="0">
                        <a:ln>
                          <a:noFill/>
                        </a:ln>
                        <a:solidFill>
                          <a:srgbClr val="000000"/>
                        </a:solidFill>
                        <a:effectLst/>
                        <a:latin typeface="Arial" panose="020B0604020202020204" pitchFamily="34" charset="0"/>
                        <a:cs typeface="Bitstream Vera Sans" charset="0"/>
                      </a:endParaRPr>
                    </a:p>
                  </a:txBody>
                  <a:tcPr marL="90000" marR="90000" marT="62680" marB="46803"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en-US" altLang="en-US" sz="1800" u="none" strike="noStrike" cap="none" normalizeH="0" baseline="0" dirty="0">
                          <a:ln>
                            <a:noFill/>
                          </a:ln>
                          <a:effectLst/>
                        </a:rPr>
                        <a:t>Too many values left on the stack.</a:t>
                      </a:r>
                      <a:endParaRPr kumimoji="0" lang="en-US" altLang="en-US" sz="1800" b="1" i="1" u="none" strike="noStrike" cap="none" normalizeH="0" baseline="0" dirty="0">
                        <a:ln>
                          <a:noFill/>
                        </a:ln>
                        <a:solidFill>
                          <a:srgbClr val="000000"/>
                        </a:solidFill>
                        <a:effectLst/>
                        <a:latin typeface="Arial" panose="020B0604020202020204" pitchFamily="34" charset="0"/>
                        <a:cs typeface="Bitstream Vera Sans" charset="0"/>
                      </a:endParaRPr>
                    </a:p>
                  </a:txBody>
                  <a:tcPr marL="90000" marR="90000" marT="62680" marB="46803" horzOverflow="overflow"/>
                </a:tc>
                <a:extLst>
                  <a:ext uri="{0D108BD9-81ED-4DB2-BD59-A6C34878D82A}">
                    <a16:rowId xmlns:a16="http://schemas.microsoft.com/office/drawing/2014/main" val="10011"/>
                  </a:ext>
                </a:extLst>
              </a:tr>
            </a:tbl>
          </a:graphicData>
        </a:graphic>
      </p:graphicFrame>
      <p:sp>
        <p:nvSpPr>
          <p:cNvPr id="8" name="Text Box 164">
            <a:extLst>
              <a:ext uri="{FF2B5EF4-FFF2-40B4-BE49-F238E27FC236}">
                <a16:creationId xmlns:a16="http://schemas.microsoft.com/office/drawing/2014/main" id="{BC33F9CA-1D70-49B9-817F-3ECFD40AA580}"/>
              </a:ext>
            </a:extLst>
          </p:cNvPr>
          <p:cNvSpPr txBox="1">
            <a:spLocks noChangeArrowheads="1"/>
          </p:cNvSpPr>
          <p:nvPr/>
        </p:nvSpPr>
        <p:spPr bwMode="auto">
          <a:xfrm>
            <a:off x="5083224" y="1501458"/>
            <a:ext cx="2179637" cy="374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19656" rIns="0" bIns="0" anchor="ctr"/>
          <a:lstStyle>
            <a:lvl1pPr>
              <a:lnSpc>
                <a:spcPct val="93000"/>
              </a:lnSpc>
              <a:buClr>
                <a:srgbClr val="000000"/>
              </a:buClr>
              <a:buSzPct val="100000"/>
              <a:buFont typeface="Times New Roman" panose="02020603050405020304" pitchFamily="18" charset="0"/>
              <a:tabLst>
                <a:tab pos="723900" algn="l"/>
                <a:tab pos="1447800" algn="l"/>
                <a:tab pos="2171700" algn="l"/>
              </a:tabLst>
              <a:defRPr>
                <a:solidFill>
                  <a:schemeClr val="tx1"/>
                </a:solidFill>
                <a:latin typeface="Arial" panose="020B0604020202020204" pitchFamily="34" charset="0"/>
                <a:cs typeface="Bitstream Vera Sans" charset="0"/>
              </a:defRPr>
            </a:lvl1pPr>
            <a:lvl2pPr>
              <a:lnSpc>
                <a:spcPct val="93000"/>
              </a:lnSpc>
              <a:buClr>
                <a:srgbClr val="000000"/>
              </a:buClr>
              <a:buSzPct val="100000"/>
              <a:buFont typeface="Times New Roman" panose="02020603050405020304" pitchFamily="18" charset="0"/>
              <a:tabLst>
                <a:tab pos="723900" algn="l"/>
                <a:tab pos="1447800" algn="l"/>
                <a:tab pos="2171700" algn="l"/>
              </a:tabLst>
              <a:defRPr>
                <a:solidFill>
                  <a:schemeClr val="tx1"/>
                </a:solidFill>
                <a:latin typeface="Arial" panose="020B0604020202020204" pitchFamily="34" charset="0"/>
                <a:cs typeface="Bitstream Vera Sans" charset="0"/>
              </a:defRPr>
            </a:lvl2pPr>
            <a:lvl3pPr>
              <a:lnSpc>
                <a:spcPct val="93000"/>
              </a:lnSpc>
              <a:buClr>
                <a:srgbClr val="000000"/>
              </a:buClr>
              <a:buSzPct val="100000"/>
              <a:buFont typeface="Times New Roman" panose="02020603050405020304" pitchFamily="18" charset="0"/>
              <a:tabLst>
                <a:tab pos="723900" algn="l"/>
                <a:tab pos="1447800" algn="l"/>
                <a:tab pos="2171700" algn="l"/>
              </a:tabLst>
              <a:defRPr>
                <a:solidFill>
                  <a:schemeClr val="tx1"/>
                </a:solidFill>
                <a:latin typeface="Arial" panose="020B0604020202020204" pitchFamily="34" charset="0"/>
                <a:cs typeface="Bitstream Vera Sans" charset="0"/>
              </a:defRPr>
            </a:lvl3pPr>
            <a:lvl4pPr>
              <a:lnSpc>
                <a:spcPct val="93000"/>
              </a:lnSpc>
              <a:buClr>
                <a:srgbClr val="000000"/>
              </a:buClr>
              <a:buSzPct val="100000"/>
              <a:buFont typeface="Times New Roman" panose="02020603050405020304" pitchFamily="18" charset="0"/>
              <a:tabLst>
                <a:tab pos="723900" algn="l"/>
                <a:tab pos="1447800" algn="l"/>
                <a:tab pos="2171700" algn="l"/>
              </a:tabLst>
              <a:defRPr>
                <a:solidFill>
                  <a:schemeClr val="tx1"/>
                </a:solidFill>
                <a:latin typeface="Arial" panose="020B0604020202020204" pitchFamily="34" charset="0"/>
                <a:cs typeface="Bitstream Vera Sans" charset="0"/>
              </a:defRPr>
            </a:lvl4pPr>
            <a:lvl5pPr>
              <a:lnSpc>
                <a:spcPct val="93000"/>
              </a:lnSpc>
              <a:buClr>
                <a:srgbClr val="000000"/>
              </a:buClr>
              <a:buSzPct val="100000"/>
              <a:buFont typeface="Times New Roman" panose="02020603050405020304" pitchFamily="18" charset="0"/>
              <a:tabLst>
                <a:tab pos="723900" algn="l"/>
                <a:tab pos="1447800" algn="l"/>
                <a:tab pos="2171700" algn="l"/>
              </a:tabLst>
              <a:defRPr>
                <a:solidFill>
                  <a:schemeClr val="tx1"/>
                </a:solidFill>
                <a:latin typeface="Arial" panose="020B0604020202020204" pitchFamily="34" charset="0"/>
                <a:cs typeface="Bitstream Vera San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a:solidFill>
                  <a:schemeClr val="tx1"/>
                </a:solidFill>
                <a:latin typeface="Arial" panose="020B0604020202020204" pitchFamily="34" charset="0"/>
                <a:cs typeface="Bitstream Vera San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a:solidFill>
                  <a:schemeClr val="tx1"/>
                </a:solidFill>
                <a:latin typeface="Arial" panose="020B0604020202020204" pitchFamily="34" charset="0"/>
                <a:cs typeface="Bitstream Vera San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a:solidFill>
                  <a:schemeClr val="tx1"/>
                </a:solidFill>
                <a:latin typeface="Arial" panose="020B0604020202020204" pitchFamily="34" charset="0"/>
                <a:cs typeface="Bitstream Vera San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a:solidFill>
                  <a:schemeClr val="tx1"/>
                </a:solidFill>
                <a:latin typeface="Arial" panose="020B0604020202020204" pitchFamily="34" charset="0"/>
                <a:cs typeface="Bitstream Vera Sans" charset="0"/>
              </a:defRPr>
            </a:lvl9pPr>
          </a:lstStyle>
          <a:p>
            <a:pPr eaLnBrk="1">
              <a:lnSpc>
                <a:spcPct val="94000"/>
              </a:lnSpc>
            </a:pPr>
            <a:r>
              <a:rPr lang="en-US" altLang="en-US" sz="2600" dirty="0">
                <a:solidFill>
                  <a:srgbClr val="000000"/>
                </a:solidFill>
                <a:latin typeface="Courier New" panose="02070309020205020404" pitchFamily="49" charset="0"/>
              </a:rPr>
              <a:t>A B * C D +</a:t>
            </a:r>
          </a:p>
        </p:txBody>
      </p:sp>
      <p:sp>
        <p:nvSpPr>
          <p:cNvPr id="3" name="Slide Number Placeholder 2">
            <a:extLst>
              <a:ext uri="{FF2B5EF4-FFF2-40B4-BE49-F238E27FC236}">
                <a16:creationId xmlns:a16="http://schemas.microsoft.com/office/drawing/2014/main" id="{99F70636-3058-481E-80A1-2226310CF632}"/>
              </a:ext>
            </a:extLst>
          </p:cNvPr>
          <p:cNvSpPr>
            <a:spLocks noGrp="1"/>
          </p:cNvSpPr>
          <p:nvPr>
            <p:ph type="sldNum" sz="quarter" idx="10"/>
          </p:nvPr>
        </p:nvSpPr>
        <p:spPr/>
        <p:txBody>
          <a:bodyPr/>
          <a:lstStyle/>
          <a:p>
            <a:fld id="{D02B39B9-74E7-484A-884B-3B1F83C72A6F}" type="slidenum">
              <a:rPr lang="en-US" altLang="en-US" smtClean="0">
                <a:solidFill>
                  <a:srgbClr val="000000"/>
                </a:solidFill>
              </a:rPr>
              <a:pPr/>
              <a:t>28</a:t>
            </a:fld>
            <a:endParaRPr lang="en-US" altLang="en-US" dirty="0">
              <a:solidFill>
                <a:srgbClr val="000000"/>
              </a:solidFill>
            </a:endParaRPr>
          </a:p>
        </p:txBody>
      </p:sp>
    </p:spTree>
    <p:extLst>
      <p:ext uri="{BB962C8B-B14F-4D97-AF65-F5344CB8AC3E}">
        <p14:creationId xmlns:p14="http://schemas.microsoft.com/office/powerpoint/2010/main" val="26527901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832083" y="694925"/>
            <a:ext cx="11359917" cy="492598"/>
          </a:xfrm>
          <a:prstGeom prst="rect">
            <a:avLst/>
          </a:prstGeom>
        </p:spPr>
        <p:txBody>
          <a:bodyPr vert="horz" wrap="square" lIns="0" tIns="122074" rIns="0" bIns="0" rtlCol="0">
            <a:spAutoFit/>
          </a:bodyPr>
          <a:lstStyle/>
          <a:p>
            <a:pPr marL="431800" indent="-323850">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en-US" sz="2400" dirty="0"/>
              <a:t>What happens if there are too many operators for the given number of operands?</a:t>
            </a:r>
          </a:p>
        </p:txBody>
      </p:sp>
      <p:sp>
        <p:nvSpPr>
          <p:cNvPr id="2" name="object 2"/>
          <p:cNvSpPr txBox="1">
            <a:spLocks noGrp="1"/>
          </p:cNvSpPr>
          <p:nvPr>
            <p:ph type="title"/>
          </p:nvPr>
        </p:nvSpPr>
        <p:spPr>
          <a:xfrm>
            <a:off x="1739611" y="68324"/>
            <a:ext cx="8928387" cy="626601"/>
          </a:xfrm>
          <a:prstGeom prst="rect">
            <a:avLst/>
          </a:prstGeom>
        </p:spPr>
        <p:txBody>
          <a:bodyPr vert="horz" wrap="square" lIns="0" tIns="10941" rIns="0" bIns="0" numCol="1" rtlCol="0" anchor="ctr" anchorCtr="0" compatLnSpc="1">
            <a:prstTxWarp prst="textNoShape">
              <a:avLst/>
            </a:prstTxWarp>
            <a:spAutoFit/>
          </a:bodyPr>
          <a:lstStyle/>
          <a:p>
            <a:pPr marL="11516">
              <a:spcBef>
                <a:spcPts val="86"/>
              </a:spcBef>
            </a:pPr>
            <a:r>
              <a:rPr lang="en-US" sz="4000" dirty="0"/>
              <a:t>Postfix Evaluation Algorithm – Example 3</a:t>
            </a:r>
          </a:p>
        </p:txBody>
      </p:sp>
      <p:graphicFrame>
        <p:nvGraphicFramePr>
          <p:cNvPr id="6" name="Group 2">
            <a:extLst>
              <a:ext uri="{FF2B5EF4-FFF2-40B4-BE49-F238E27FC236}">
                <a16:creationId xmlns:a16="http://schemas.microsoft.com/office/drawing/2014/main" id="{F681F616-C741-4133-B239-DBDD35378DA8}"/>
              </a:ext>
            </a:extLst>
          </p:cNvPr>
          <p:cNvGraphicFramePr>
            <a:graphicFrameLocks noGrp="1"/>
          </p:cNvGraphicFramePr>
          <p:nvPr>
            <p:extLst>
              <p:ext uri="{D42A27DB-BD31-4B8C-83A1-F6EECF244321}">
                <p14:modId xmlns:p14="http://schemas.microsoft.com/office/powerpoint/2010/main" val="2705663789"/>
              </p:ext>
            </p:extLst>
          </p:nvPr>
        </p:nvGraphicFramePr>
        <p:xfrm>
          <a:off x="2479791" y="2535678"/>
          <a:ext cx="8064500" cy="2935288"/>
        </p:xfrm>
        <a:graphic>
          <a:graphicData uri="http://schemas.openxmlformats.org/drawingml/2006/table">
            <a:tbl>
              <a:tblPr>
                <a:tableStyleId>{3C2FFA5D-87B4-456A-9821-1D502468CF0F}</a:tableStyleId>
              </a:tblPr>
              <a:tblGrid>
                <a:gridCol w="1144587">
                  <a:extLst>
                    <a:ext uri="{9D8B030D-6E8A-4147-A177-3AD203B41FA5}">
                      <a16:colId xmlns:a16="http://schemas.microsoft.com/office/drawing/2014/main" val="20000"/>
                    </a:ext>
                  </a:extLst>
                </a:gridCol>
                <a:gridCol w="1192213">
                  <a:extLst>
                    <a:ext uri="{9D8B030D-6E8A-4147-A177-3AD203B41FA5}">
                      <a16:colId xmlns:a16="http://schemas.microsoft.com/office/drawing/2014/main" val="20001"/>
                    </a:ext>
                  </a:extLst>
                </a:gridCol>
                <a:gridCol w="1390650">
                  <a:extLst>
                    <a:ext uri="{9D8B030D-6E8A-4147-A177-3AD203B41FA5}">
                      <a16:colId xmlns:a16="http://schemas.microsoft.com/office/drawing/2014/main" val="20002"/>
                    </a:ext>
                  </a:extLst>
                </a:gridCol>
                <a:gridCol w="4337050">
                  <a:extLst>
                    <a:ext uri="{9D8B030D-6E8A-4147-A177-3AD203B41FA5}">
                      <a16:colId xmlns:a16="http://schemas.microsoft.com/office/drawing/2014/main" val="20003"/>
                    </a:ext>
                  </a:extLst>
                </a:gridCol>
              </a:tblGrid>
              <a:tr h="364648">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en-US" altLang="en-US" sz="1800" b="1" u="none" strike="noStrike" cap="none" normalizeH="0" baseline="0">
                          <a:ln>
                            <a:noFill/>
                          </a:ln>
                          <a:solidFill>
                            <a:srgbClr val="FFFF00"/>
                          </a:solidFill>
                          <a:effectLst/>
                        </a:rPr>
                        <a:t>Token</a:t>
                      </a:r>
                      <a:endParaRPr kumimoji="0" lang="en-US" altLang="en-US" sz="1800" b="1" i="0" u="none" strike="noStrike" cap="none" normalizeH="0" baseline="0">
                        <a:ln>
                          <a:noFill/>
                        </a:ln>
                        <a:solidFill>
                          <a:srgbClr val="FFFF00"/>
                        </a:solidFill>
                        <a:effectLst/>
                        <a:latin typeface="Arial" panose="020B0604020202020204" pitchFamily="34" charset="0"/>
                        <a:cs typeface="Bitstream Vera Sans" charset="0"/>
                      </a:endParaRPr>
                    </a:p>
                  </a:txBody>
                  <a:tcPr marL="90000" marR="90000" marT="62681" marB="46804" horzOverflow="overflow">
                    <a:solidFill>
                      <a:schemeClr val="accent2"/>
                    </a:solidFill>
                  </a:tcPr>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en-US" altLang="en-US" sz="1800" b="1" u="none" strike="noStrike" cap="none" normalizeH="0" baseline="0">
                          <a:ln>
                            <a:noFill/>
                          </a:ln>
                          <a:solidFill>
                            <a:srgbClr val="FFFF00"/>
                          </a:solidFill>
                          <a:effectLst/>
                        </a:rPr>
                        <a:t>Alg Step</a:t>
                      </a:r>
                      <a:endParaRPr kumimoji="0" lang="en-US" altLang="en-US" sz="1800" b="1" i="0" u="none" strike="noStrike" cap="none" normalizeH="0" baseline="0">
                        <a:ln>
                          <a:noFill/>
                        </a:ln>
                        <a:solidFill>
                          <a:srgbClr val="FFFF00"/>
                        </a:solidFill>
                        <a:effectLst/>
                        <a:latin typeface="Arial" panose="020B0604020202020204" pitchFamily="34" charset="0"/>
                        <a:cs typeface="Bitstream Vera Sans" charset="0"/>
                      </a:endParaRPr>
                    </a:p>
                  </a:txBody>
                  <a:tcPr marL="90000" marR="90000" marT="62681" marB="46804" horzOverflow="overflow">
                    <a:solidFill>
                      <a:schemeClr val="accent2"/>
                    </a:solidFill>
                  </a:tcPr>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en-US" altLang="en-US" sz="1800" b="1" u="none" strike="noStrike" cap="none" normalizeH="0" baseline="0">
                          <a:ln>
                            <a:noFill/>
                          </a:ln>
                          <a:solidFill>
                            <a:srgbClr val="FFFF00"/>
                          </a:solidFill>
                          <a:effectLst/>
                        </a:rPr>
                        <a:t>Stack</a:t>
                      </a:r>
                      <a:endParaRPr kumimoji="0" lang="en-US" altLang="en-US" sz="1800" b="1" i="0" u="none" strike="noStrike" cap="none" normalizeH="0" baseline="0">
                        <a:ln>
                          <a:noFill/>
                        </a:ln>
                        <a:solidFill>
                          <a:srgbClr val="FFFF00"/>
                        </a:solidFill>
                        <a:effectLst/>
                        <a:latin typeface="Arial" panose="020B0604020202020204" pitchFamily="34" charset="0"/>
                        <a:cs typeface="Bitstream Vera Sans" charset="0"/>
                      </a:endParaRPr>
                    </a:p>
                  </a:txBody>
                  <a:tcPr marL="90000" marR="90000" marT="62681" marB="46804" horzOverflow="overflow">
                    <a:solidFill>
                      <a:schemeClr val="accent2"/>
                    </a:solidFill>
                  </a:tcPr>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en-US" altLang="en-US" sz="1800" b="1" u="none" strike="noStrike" cap="none" normalizeH="0" baseline="0" dirty="0">
                          <a:ln>
                            <a:noFill/>
                          </a:ln>
                          <a:solidFill>
                            <a:srgbClr val="FFFF00"/>
                          </a:solidFill>
                          <a:effectLst/>
                        </a:rPr>
                        <a:t>Description</a:t>
                      </a:r>
                      <a:endParaRPr kumimoji="0" lang="en-US" altLang="en-US" sz="1800" b="1" i="0" u="none" strike="noStrike" cap="none" normalizeH="0" baseline="0" dirty="0">
                        <a:ln>
                          <a:noFill/>
                        </a:ln>
                        <a:solidFill>
                          <a:srgbClr val="FFFF00"/>
                        </a:solidFill>
                        <a:effectLst/>
                        <a:latin typeface="Arial" panose="020B0604020202020204" pitchFamily="34" charset="0"/>
                        <a:cs typeface="Bitstream Vera Sans" charset="0"/>
                      </a:endParaRPr>
                    </a:p>
                  </a:txBody>
                  <a:tcPr marL="90000" marR="90000" marT="62681" marB="46804" horzOverflow="overflow">
                    <a:solidFill>
                      <a:schemeClr val="accent2"/>
                    </a:solidFill>
                  </a:tcPr>
                </a:tc>
                <a:extLst>
                  <a:ext uri="{0D108BD9-81ED-4DB2-BD59-A6C34878D82A}">
                    <a16:rowId xmlns:a16="http://schemas.microsoft.com/office/drawing/2014/main" val="10000"/>
                  </a:ext>
                </a:extLst>
              </a:tr>
              <a:tr h="369174">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en-US" altLang="en-US" sz="1800" u="none" strike="noStrike" cap="none" normalizeH="0" baseline="0" dirty="0">
                          <a:ln>
                            <a:noFill/>
                          </a:ln>
                          <a:effectLst/>
                        </a:rPr>
                        <a:t>AB*+C/</a:t>
                      </a:r>
                      <a:endParaRPr kumimoji="0" lang="en-US" altLang="en-US" sz="1800" b="0" i="0" u="none" strike="noStrike" cap="none" normalizeH="0" baseline="0" dirty="0">
                        <a:ln>
                          <a:noFill/>
                        </a:ln>
                        <a:solidFill>
                          <a:srgbClr val="000000"/>
                        </a:solidFill>
                        <a:effectLst/>
                        <a:latin typeface="Arial" panose="020B0604020202020204" pitchFamily="34" charset="0"/>
                        <a:cs typeface="Bitstream Vera Sans" charset="0"/>
                      </a:endParaRPr>
                    </a:p>
                  </a:txBody>
                  <a:tcPr marL="90000" marR="90000" marT="62681" marB="46804"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en-US" altLang="en-US" sz="1800" u="none" strike="noStrike" cap="none" normalizeH="0" baseline="0">
                          <a:ln>
                            <a:noFill/>
                          </a:ln>
                          <a:effectLst/>
                        </a:rPr>
                        <a:t>1</a:t>
                      </a:r>
                      <a:endParaRPr kumimoji="0" lang="en-US" altLang="en-US" sz="1800" b="0" i="0" u="none" strike="noStrike" cap="none" normalizeH="0" baseline="0">
                        <a:ln>
                          <a:noFill/>
                        </a:ln>
                        <a:solidFill>
                          <a:srgbClr val="000000"/>
                        </a:solidFill>
                        <a:effectLst/>
                        <a:latin typeface="Arial" panose="020B0604020202020204" pitchFamily="34" charset="0"/>
                        <a:cs typeface="Bitstream Vera Sans" charset="0"/>
                      </a:endParaRPr>
                    </a:p>
                  </a:txBody>
                  <a:tcPr marL="90000" marR="90000" marT="62681" marB="46804"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en-US" altLang="en-US" sz="1800" u="none" strike="noStrike" cap="none" normalizeH="0" baseline="0">
                          <a:ln>
                            <a:noFill/>
                          </a:ln>
                          <a:effectLst/>
                        </a:rPr>
                        <a:t>8</a:t>
                      </a:r>
                      <a:endParaRPr kumimoji="0" lang="en-US" altLang="en-US" sz="1800" b="0" i="0" u="none" strike="noStrike" cap="none" normalizeH="0" baseline="0">
                        <a:ln>
                          <a:noFill/>
                        </a:ln>
                        <a:solidFill>
                          <a:srgbClr val="000000"/>
                        </a:solidFill>
                        <a:effectLst/>
                        <a:latin typeface="Courier New" panose="02070309020205020404" pitchFamily="49" charset="0"/>
                        <a:cs typeface="Bitstream Vera Sans" charset="0"/>
                      </a:endParaRPr>
                    </a:p>
                  </a:txBody>
                  <a:tcPr marL="90000" marR="90000" marT="60412" marB="46804"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en-US" altLang="en-US" sz="1800" u="none" strike="noStrike" cap="none" normalizeH="0" baseline="0">
                          <a:ln>
                            <a:noFill/>
                          </a:ln>
                          <a:effectLst/>
                        </a:rPr>
                        <a:t>push value of A</a:t>
                      </a:r>
                      <a:endParaRPr kumimoji="0" lang="en-US" altLang="en-US" sz="1800" b="0" i="0" u="none" strike="noStrike" cap="none" normalizeH="0" baseline="0">
                        <a:ln>
                          <a:noFill/>
                        </a:ln>
                        <a:solidFill>
                          <a:srgbClr val="000000"/>
                        </a:solidFill>
                        <a:effectLst/>
                        <a:latin typeface="Arial" panose="020B0604020202020204" pitchFamily="34" charset="0"/>
                        <a:cs typeface="Bitstream Vera Sans" charset="0"/>
                      </a:endParaRPr>
                    </a:p>
                  </a:txBody>
                  <a:tcPr marL="90000" marR="90000" marT="62681" marB="46804" horzOverflow="overflow"/>
                </a:tc>
                <a:extLst>
                  <a:ext uri="{0D108BD9-81ED-4DB2-BD59-A6C34878D82A}">
                    <a16:rowId xmlns:a16="http://schemas.microsoft.com/office/drawing/2014/main" val="10001"/>
                  </a:ext>
                </a:extLst>
              </a:tr>
              <a:tr h="369174">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en-US" altLang="en-US" sz="1800" u="none" strike="noStrike" cap="none" normalizeH="0" baseline="0">
                          <a:ln>
                            <a:noFill/>
                          </a:ln>
                          <a:effectLst/>
                        </a:rPr>
                        <a:t>AB*+C/</a:t>
                      </a:r>
                      <a:endParaRPr kumimoji="0" lang="en-US" altLang="en-US" sz="1800" b="0" i="0" u="none" strike="noStrike" cap="none" normalizeH="0" baseline="0">
                        <a:ln>
                          <a:noFill/>
                        </a:ln>
                        <a:solidFill>
                          <a:srgbClr val="000000"/>
                        </a:solidFill>
                        <a:effectLst/>
                        <a:latin typeface="Arial" panose="020B0604020202020204" pitchFamily="34" charset="0"/>
                        <a:cs typeface="Bitstream Vera Sans" charset="0"/>
                      </a:endParaRPr>
                    </a:p>
                  </a:txBody>
                  <a:tcPr marL="90000" marR="90000" marT="62681" marB="46804"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en-US" altLang="en-US" sz="1800" u="none" strike="noStrike" cap="none" normalizeH="0" baseline="0">
                          <a:ln>
                            <a:noFill/>
                          </a:ln>
                          <a:effectLst/>
                        </a:rPr>
                        <a:t>1</a:t>
                      </a:r>
                      <a:endParaRPr kumimoji="0" lang="en-US" altLang="en-US" sz="1800" b="0" i="0" u="none" strike="noStrike" cap="none" normalizeH="0" baseline="0">
                        <a:ln>
                          <a:noFill/>
                        </a:ln>
                        <a:solidFill>
                          <a:srgbClr val="000000"/>
                        </a:solidFill>
                        <a:effectLst/>
                        <a:latin typeface="Arial" panose="020B0604020202020204" pitchFamily="34" charset="0"/>
                        <a:cs typeface="Bitstream Vera Sans" charset="0"/>
                      </a:endParaRPr>
                    </a:p>
                  </a:txBody>
                  <a:tcPr marL="90000" marR="90000" marT="62681" marB="46804"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en-US" altLang="en-US" sz="1800" u="none" strike="noStrike" cap="none" normalizeH="0" baseline="0">
                          <a:ln>
                            <a:noFill/>
                          </a:ln>
                          <a:effectLst/>
                        </a:rPr>
                        <a:t>8 2</a:t>
                      </a:r>
                      <a:endParaRPr kumimoji="0" lang="en-US" altLang="en-US" sz="1800" b="0" i="0" u="none" strike="noStrike" cap="none" normalizeH="0" baseline="0">
                        <a:ln>
                          <a:noFill/>
                        </a:ln>
                        <a:solidFill>
                          <a:srgbClr val="000000"/>
                        </a:solidFill>
                        <a:effectLst/>
                        <a:latin typeface="Courier New" panose="02070309020205020404" pitchFamily="49" charset="0"/>
                        <a:cs typeface="Bitstream Vera Sans" charset="0"/>
                      </a:endParaRPr>
                    </a:p>
                  </a:txBody>
                  <a:tcPr marL="90000" marR="90000" marT="60412" marB="46804"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en-US" altLang="en-US" sz="1800" u="none" strike="noStrike" cap="none" normalizeH="0" baseline="0">
                          <a:ln>
                            <a:noFill/>
                          </a:ln>
                          <a:effectLst/>
                        </a:rPr>
                        <a:t>push value of B</a:t>
                      </a:r>
                      <a:endParaRPr kumimoji="0" lang="en-US" altLang="en-US" sz="1800" b="0" i="0" u="none" strike="noStrike" cap="none" normalizeH="0" baseline="0">
                        <a:ln>
                          <a:noFill/>
                        </a:ln>
                        <a:solidFill>
                          <a:srgbClr val="000000"/>
                        </a:solidFill>
                        <a:effectLst/>
                        <a:latin typeface="Arial" panose="020B0604020202020204" pitchFamily="34" charset="0"/>
                        <a:cs typeface="Bitstream Vera Sans" charset="0"/>
                      </a:endParaRPr>
                    </a:p>
                  </a:txBody>
                  <a:tcPr marL="90000" marR="90000" marT="62681" marB="46804" horzOverflow="overflow"/>
                </a:tc>
                <a:extLst>
                  <a:ext uri="{0D108BD9-81ED-4DB2-BD59-A6C34878D82A}">
                    <a16:rowId xmlns:a16="http://schemas.microsoft.com/office/drawing/2014/main" val="10002"/>
                  </a:ext>
                </a:extLst>
              </a:tr>
              <a:tr h="364648">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en-US" altLang="en-US" sz="1800" u="none" strike="noStrike" cap="none" normalizeH="0" baseline="0">
                          <a:ln>
                            <a:noFill/>
                          </a:ln>
                          <a:effectLst/>
                        </a:rPr>
                        <a:t>AB*+C/</a:t>
                      </a:r>
                      <a:endParaRPr kumimoji="0" lang="en-US" altLang="en-US" sz="1800" b="0" i="0" u="none" strike="noStrike" cap="none" normalizeH="0" baseline="0">
                        <a:ln>
                          <a:noFill/>
                        </a:ln>
                        <a:solidFill>
                          <a:srgbClr val="000000"/>
                        </a:solidFill>
                        <a:effectLst/>
                        <a:latin typeface="Arial" panose="020B0604020202020204" pitchFamily="34" charset="0"/>
                        <a:cs typeface="Bitstream Vera Sans" charset="0"/>
                      </a:endParaRPr>
                    </a:p>
                  </a:txBody>
                  <a:tcPr marL="90000" marR="90000" marT="62681" marB="46804"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en-US" altLang="en-US" sz="1800" u="none" strike="noStrike" cap="none" normalizeH="0" baseline="0">
                          <a:ln>
                            <a:noFill/>
                          </a:ln>
                          <a:effectLst/>
                        </a:rPr>
                        <a:t>2(a)</a:t>
                      </a:r>
                      <a:endParaRPr kumimoji="0" lang="en-US" altLang="en-US" sz="1800" b="0" i="0" u="none" strike="noStrike" cap="none" normalizeH="0" baseline="0">
                        <a:ln>
                          <a:noFill/>
                        </a:ln>
                        <a:solidFill>
                          <a:srgbClr val="000000"/>
                        </a:solidFill>
                        <a:effectLst/>
                        <a:latin typeface="Arial" panose="020B0604020202020204" pitchFamily="34" charset="0"/>
                        <a:cs typeface="Bitstream Vera Sans" charset="0"/>
                      </a:endParaRPr>
                    </a:p>
                  </a:txBody>
                  <a:tcPr marL="90000" marR="90000" marT="62681" marB="46804"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Bitstream Vera Sans" charset="0"/>
                      </a:endParaRPr>
                    </a:p>
                  </a:txBody>
                  <a:tcPr marL="90000" marR="90000" marT="62681" marB="46804"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en-US" altLang="en-US" sz="1800" u="none" strike="noStrike" cap="none" normalizeH="0" baseline="0">
                          <a:ln>
                            <a:noFill/>
                          </a:ln>
                          <a:effectLst/>
                        </a:rPr>
                        <a:t>pop top two values: y = 2, x = 8</a:t>
                      </a:r>
                      <a:endParaRPr kumimoji="0" lang="en-US" altLang="en-US" sz="1800" b="0" i="0" u="none" strike="noStrike" cap="none" normalizeH="0" baseline="0">
                        <a:ln>
                          <a:noFill/>
                        </a:ln>
                        <a:solidFill>
                          <a:srgbClr val="000000"/>
                        </a:solidFill>
                        <a:effectLst/>
                        <a:latin typeface="Arial" panose="020B0604020202020204" pitchFamily="34" charset="0"/>
                        <a:cs typeface="Bitstream Vera Sans" charset="0"/>
                      </a:endParaRPr>
                    </a:p>
                  </a:txBody>
                  <a:tcPr marL="90000" marR="90000" marT="62681" marB="46804" horzOverflow="overflow"/>
                </a:tc>
                <a:extLst>
                  <a:ext uri="{0D108BD9-81ED-4DB2-BD59-A6C34878D82A}">
                    <a16:rowId xmlns:a16="http://schemas.microsoft.com/office/drawing/2014/main" val="10003"/>
                  </a:ext>
                </a:extLst>
              </a:tr>
              <a:tr h="369174">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Bitstream Vera Sans" charset="0"/>
                      </a:endParaRPr>
                    </a:p>
                  </a:txBody>
                  <a:tcPr marL="90000" marR="90000" marT="62681" marB="46804"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en-US" altLang="en-US" sz="1800" u="none" strike="noStrike" cap="none" normalizeH="0" baseline="0">
                          <a:ln>
                            <a:noFill/>
                          </a:ln>
                          <a:effectLst/>
                        </a:rPr>
                        <a:t>2(b)</a:t>
                      </a:r>
                      <a:endParaRPr kumimoji="0" lang="en-US" altLang="en-US" sz="1800" b="0" i="0" u="none" strike="noStrike" cap="none" normalizeH="0" baseline="0">
                        <a:ln>
                          <a:noFill/>
                        </a:ln>
                        <a:solidFill>
                          <a:srgbClr val="000000"/>
                        </a:solidFill>
                        <a:effectLst/>
                        <a:latin typeface="Arial" panose="020B0604020202020204" pitchFamily="34" charset="0"/>
                        <a:cs typeface="Bitstream Vera Sans" charset="0"/>
                      </a:endParaRPr>
                    </a:p>
                  </a:txBody>
                  <a:tcPr marL="90000" marR="90000" marT="62681" marB="46804"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en-US" altLang="en-US" sz="1800" u="none" strike="noStrike" cap="none" normalizeH="0" baseline="0">
                          <a:ln>
                            <a:noFill/>
                          </a:ln>
                          <a:effectLst/>
                        </a:rPr>
                        <a:t> </a:t>
                      </a:r>
                      <a:endParaRPr kumimoji="0" lang="en-US" altLang="en-US" sz="1800" b="0" i="0" u="none" strike="noStrike" cap="none" normalizeH="0" baseline="0">
                        <a:ln>
                          <a:noFill/>
                        </a:ln>
                        <a:solidFill>
                          <a:srgbClr val="000000"/>
                        </a:solidFill>
                        <a:effectLst/>
                        <a:latin typeface="Courier New" panose="02070309020205020404" pitchFamily="49" charset="0"/>
                        <a:cs typeface="Bitstream Vera Sans" charset="0"/>
                      </a:endParaRPr>
                    </a:p>
                  </a:txBody>
                  <a:tcPr marL="90000" marR="90000" marT="60412" marB="46804"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en-US" altLang="en-US" sz="1800" u="none" strike="noStrike" cap="none" normalizeH="0" baseline="0">
                          <a:ln>
                            <a:noFill/>
                          </a:ln>
                          <a:effectLst/>
                        </a:rPr>
                        <a:t>compute z = x * y or z = 8 * 2</a:t>
                      </a:r>
                      <a:endParaRPr kumimoji="0" lang="en-US" altLang="en-US" sz="1800" b="0" i="0" u="none" strike="noStrike" cap="none" normalizeH="0" baseline="0">
                        <a:ln>
                          <a:noFill/>
                        </a:ln>
                        <a:solidFill>
                          <a:srgbClr val="000000"/>
                        </a:solidFill>
                        <a:effectLst/>
                        <a:latin typeface="Arial" panose="020B0604020202020204" pitchFamily="34" charset="0"/>
                        <a:cs typeface="Bitstream Vera Sans" charset="0"/>
                      </a:endParaRPr>
                    </a:p>
                  </a:txBody>
                  <a:tcPr marL="90000" marR="90000" marT="62681" marB="46804" horzOverflow="overflow"/>
                </a:tc>
                <a:extLst>
                  <a:ext uri="{0D108BD9-81ED-4DB2-BD59-A6C34878D82A}">
                    <a16:rowId xmlns:a16="http://schemas.microsoft.com/office/drawing/2014/main" val="10004"/>
                  </a:ext>
                </a:extLst>
              </a:tr>
              <a:tr h="369174">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Bitstream Vera Sans" charset="0"/>
                      </a:endParaRPr>
                    </a:p>
                  </a:txBody>
                  <a:tcPr marL="90000" marR="90000" marT="62681" marB="46804"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en-US" altLang="en-US" sz="1800" u="none" strike="noStrike" cap="none" normalizeH="0" baseline="0">
                          <a:ln>
                            <a:noFill/>
                          </a:ln>
                          <a:effectLst/>
                        </a:rPr>
                        <a:t>2(c)</a:t>
                      </a:r>
                      <a:endParaRPr kumimoji="0" lang="en-US" altLang="en-US" sz="1800" b="0" i="0" u="none" strike="noStrike" cap="none" normalizeH="0" baseline="0">
                        <a:ln>
                          <a:noFill/>
                        </a:ln>
                        <a:solidFill>
                          <a:srgbClr val="000000"/>
                        </a:solidFill>
                        <a:effectLst/>
                        <a:latin typeface="Arial" panose="020B0604020202020204" pitchFamily="34" charset="0"/>
                        <a:cs typeface="Bitstream Vera Sans" charset="0"/>
                      </a:endParaRPr>
                    </a:p>
                  </a:txBody>
                  <a:tcPr marL="90000" marR="90000" marT="62681" marB="46804"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en-US" altLang="en-US" sz="1800" u="none" strike="noStrike" cap="none" normalizeH="0" baseline="0">
                          <a:ln>
                            <a:noFill/>
                          </a:ln>
                          <a:effectLst/>
                        </a:rPr>
                        <a:t>16 </a:t>
                      </a:r>
                      <a:endParaRPr kumimoji="0" lang="en-US" altLang="en-US" sz="1800" b="0" i="0" u="none" strike="noStrike" cap="none" normalizeH="0" baseline="0">
                        <a:ln>
                          <a:noFill/>
                        </a:ln>
                        <a:solidFill>
                          <a:srgbClr val="000000"/>
                        </a:solidFill>
                        <a:effectLst/>
                        <a:latin typeface="Courier New" panose="02070309020205020404" pitchFamily="49" charset="0"/>
                        <a:cs typeface="Bitstream Vera Sans" charset="0"/>
                      </a:endParaRPr>
                    </a:p>
                  </a:txBody>
                  <a:tcPr marL="90000" marR="90000" marT="60412" marB="46804"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en-US" altLang="en-US" sz="1800" u="none" strike="noStrike" cap="none" normalizeH="0" baseline="0">
                          <a:ln>
                            <a:noFill/>
                          </a:ln>
                          <a:effectLst/>
                        </a:rPr>
                        <a:t>push result (16) of the multiplication</a:t>
                      </a:r>
                      <a:endParaRPr kumimoji="0" lang="en-US" altLang="en-US" sz="1800" b="0" i="0" u="none" strike="noStrike" cap="none" normalizeH="0" baseline="0">
                        <a:ln>
                          <a:noFill/>
                        </a:ln>
                        <a:solidFill>
                          <a:srgbClr val="000000"/>
                        </a:solidFill>
                        <a:effectLst/>
                        <a:latin typeface="Arial" panose="020B0604020202020204" pitchFamily="34" charset="0"/>
                        <a:cs typeface="Bitstream Vera Sans" charset="0"/>
                      </a:endParaRPr>
                    </a:p>
                  </a:txBody>
                  <a:tcPr marL="90000" marR="90000" marT="62681" marB="46804" horzOverflow="overflow"/>
                </a:tc>
                <a:extLst>
                  <a:ext uri="{0D108BD9-81ED-4DB2-BD59-A6C34878D82A}">
                    <a16:rowId xmlns:a16="http://schemas.microsoft.com/office/drawing/2014/main" val="10005"/>
                  </a:ext>
                </a:extLst>
              </a:tr>
              <a:tr h="364648">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en-US" altLang="en-US" sz="1800" u="none" strike="noStrike" cap="none" normalizeH="0" baseline="0">
                          <a:ln>
                            <a:noFill/>
                          </a:ln>
                          <a:effectLst/>
                        </a:rPr>
                        <a:t>AB*+C/</a:t>
                      </a:r>
                      <a:endParaRPr kumimoji="0" lang="en-US" altLang="en-US" sz="1800" b="0" i="0" u="none" strike="noStrike" cap="none" normalizeH="0" baseline="0">
                        <a:ln>
                          <a:noFill/>
                        </a:ln>
                        <a:solidFill>
                          <a:srgbClr val="000000"/>
                        </a:solidFill>
                        <a:effectLst/>
                        <a:latin typeface="Arial" panose="020B0604020202020204" pitchFamily="34" charset="0"/>
                        <a:cs typeface="Bitstream Vera Sans" charset="0"/>
                      </a:endParaRPr>
                    </a:p>
                  </a:txBody>
                  <a:tcPr marL="90000" marR="90000" marT="62681" marB="46804"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en-US" altLang="en-US" sz="1800" u="none" strike="noStrike" cap="none" normalizeH="0" baseline="0">
                          <a:ln>
                            <a:noFill/>
                          </a:ln>
                          <a:effectLst/>
                        </a:rPr>
                        <a:t>2(a)</a:t>
                      </a:r>
                      <a:endParaRPr kumimoji="0" lang="en-US" altLang="en-US" sz="1800" b="0" i="0" u="none" strike="noStrike" cap="none" normalizeH="0" baseline="0">
                        <a:ln>
                          <a:noFill/>
                        </a:ln>
                        <a:solidFill>
                          <a:srgbClr val="000000"/>
                        </a:solidFill>
                        <a:effectLst/>
                        <a:latin typeface="Arial" panose="020B0604020202020204" pitchFamily="34" charset="0"/>
                        <a:cs typeface="Bitstream Vera Sans" charset="0"/>
                      </a:endParaRPr>
                    </a:p>
                  </a:txBody>
                  <a:tcPr marL="90000" marR="90000" marT="62681" marB="46804"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Bitstream Vera Sans" charset="0"/>
                      </a:endParaRPr>
                    </a:p>
                  </a:txBody>
                  <a:tcPr marL="90000" marR="90000" marT="62681" marB="46804"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en-US" altLang="en-US" sz="1800" u="none" strike="noStrike" cap="none" normalizeH="0" baseline="0">
                          <a:ln>
                            <a:noFill/>
                          </a:ln>
                          <a:effectLst/>
                        </a:rPr>
                        <a:t>pop top two values: y = 16, x = ?</a:t>
                      </a:r>
                      <a:endParaRPr kumimoji="0" lang="en-US" altLang="en-US" sz="1800" b="0" i="0" u="none" strike="noStrike" cap="none" normalizeH="0" baseline="0">
                        <a:ln>
                          <a:noFill/>
                        </a:ln>
                        <a:solidFill>
                          <a:srgbClr val="000000"/>
                        </a:solidFill>
                        <a:effectLst/>
                        <a:latin typeface="Arial" panose="020B0604020202020204" pitchFamily="34" charset="0"/>
                        <a:cs typeface="Bitstream Vera Sans" charset="0"/>
                      </a:endParaRPr>
                    </a:p>
                  </a:txBody>
                  <a:tcPr marL="90000" marR="90000" marT="62681" marB="46804" horzOverflow="overflow"/>
                </a:tc>
                <a:extLst>
                  <a:ext uri="{0D108BD9-81ED-4DB2-BD59-A6C34878D82A}">
                    <a16:rowId xmlns:a16="http://schemas.microsoft.com/office/drawing/2014/main" val="10006"/>
                  </a:ext>
                </a:extLst>
              </a:tr>
              <a:tr h="364648">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en-US" altLang="en-US" sz="1800" u="none" strike="noStrike" cap="none" normalizeH="0" baseline="0">
                          <a:ln>
                            <a:noFill/>
                          </a:ln>
                          <a:effectLst/>
                        </a:rPr>
                        <a:t>Error</a:t>
                      </a:r>
                      <a:endParaRPr kumimoji="0" lang="en-US" altLang="en-US" sz="1800" b="1" i="1" u="none" strike="noStrike" cap="none" normalizeH="0" baseline="0">
                        <a:ln>
                          <a:noFill/>
                        </a:ln>
                        <a:solidFill>
                          <a:srgbClr val="000000"/>
                        </a:solidFill>
                        <a:effectLst/>
                        <a:latin typeface="Arial" panose="020B0604020202020204" pitchFamily="34" charset="0"/>
                        <a:cs typeface="Bitstream Vera Sans" charset="0"/>
                      </a:endParaRPr>
                    </a:p>
                  </a:txBody>
                  <a:tcPr marL="90000" marR="90000" marT="62681" marB="46804"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en-US" altLang="en-US" sz="1800" u="none" strike="noStrike" cap="none" normalizeH="0" baseline="0">
                          <a:ln>
                            <a:noFill/>
                          </a:ln>
                          <a:effectLst/>
                        </a:rPr>
                        <a:t>xxxxxx</a:t>
                      </a:r>
                      <a:endParaRPr kumimoji="0" lang="en-US" altLang="en-US" sz="1800" b="1" i="1" u="none" strike="noStrike" cap="none" normalizeH="0" baseline="0">
                        <a:ln>
                          <a:noFill/>
                        </a:ln>
                        <a:solidFill>
                          <a:srgbClr val="000000"/>
                        </a:solidFill>
                        <a:effectLst/>
                        <a:latin typeface="Arial" panose="020B0604020202020204" pitchFamily="34" charset="0"/>
                        <a:cs typeface="Bitstream Vera Sans" charset="0"/>
                      </a:endParaRPr>
                    </a:p>
                  </a:txBody>
                  <a:tcPr marL="90000" marR="90000" marT="62681" marB="46804"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9p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en-US" altLang="en-US" sz="1800" u="none" strike="noStrike" cap="none" normalizeH="0" baseline="0">
                          <a:ln>
                            <a:noFill/>
                          </a:ln>
                          <a:effectLst/>
                        </a:rPr>
                        <a:t>xxxxxx</a:t>
                      </a:r>
                      <a:endParaRPr kumimoji="0" lang="en-US" altLang="en-US" sz="1800" b="1" i="1" u="none" strike="noStrike" cap="none" normalizeH="0" baseline="0">
                        <a:ln>
                          <a:noFill/>
                        </a:ln>
                        <a:solidFill>
                          <a:srgbClr val="000000"/>
                        </a:solidFill>
                        <a:effectLst/>
                        <a:latin typeface="Arial" panose="020B0604020202020204" pitchFamily="34" charset="0"/>
                        <a:cs typeface="Bitstream Vera Sans" charset="0"/>
                      </a:endParaRPr>
                    </a:p>
                  </a:txBody>
                  <a:tcPr marL="90000" marR="90000" marT="62681" marB="46804"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Bitstream Vera San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Bitstream Vera Sans" charset="0"/>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en-US" altLang="en-US" sz="1800" u="none" strike="noStrike" cap="none" normalizeH="0" baseline="0" dirty="0">
                          <a:ln>
                            <a:noFill/>
                          </a:ln>
                          <a:effectLst/>
                        </a:rPr>
                        <a:t>Only one value on stack, two needed.</a:t>
                      </a:r>
                      <a:endParaRPr kumimoji="0" lang="en-US" altLang="en-US" sz="1800" b="1" i="1" u="none" strike="noStrike" cap="none" normalizeH="0" baseline="0" dirty="0">
                        <a:ln>
                          <a:noFill/>
                        </a:ln>
                        <a:solidFill>
                          <a:srgbClr val="000000"/>
                        </a:solidFill>
                        <a:effectLst/>
                        <a:latin typeface="Arial" panose="020B0604020202020204" pitchFamily="34" charset="0"/>
                        <a:cs typeface="Bitstream Vera Sans" charset="0"/>
                      </a:endParaRPr>
                    </a:p>
                  </a:txBody>
                  <a:tcPr marL="90000" marR="90000" marT="62681" marB="46804" horzOverflow="overflow"/>
                </a:tc>
                <a:extLst>
                  <a:ext uri="{0D108BD9-81ED-4DB2-BD59-A6C34878D82A}">
                    <a16:rowId xmlns:a16="http://schemas.microsoft.com/office/drawing/2014/main" val="10007"/>
                  </a:ext>
                </a:extLst>
              </a:tr>
            </a:tbl>
          </a:graphicData>
        </a:graphic>
      </p:graphicFrame>
      <p:sp>
        <p:nvSpPr>
          <p:cNvPr id="8" name="Text Box 112">
            <a:extLst>
              <a:ext uri="{FF2B5EF4-FFF2-40B4-BE49-F238E27FC236}">
                <a16:creationId xmlns:a16="http://schemas.microsoft.com/office/drawing/2014/main" id="{347AB6C9-2F7C-4B6E-BD49-FB258DF86566}"/>
              </a:ext>
            </a:extLst>
          </p:cNvPr>
          <p:cNvSpPr txBox="1">
            <a:spLocks noChangeArrowheads="1"/>
          </p:cNvSpPr>
          <p:nvPr/>
        </p:nvSpPr>
        <p:spPr bwMode="auto">
          <a:xfrm>
            <a:off x="4850033" y="1486950"/>
            <a:ext cx="2179638" cy="374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19656" rIns="0" bIns="0" anchor="ctr"/>
          <a:lstStyle>
            <a:lvl1pPr>
              <a:lnSpc>
                <a:spcPct val="93000"/>
              </a:lnSpc>
              <a:buClr>
                <a:srgbClr val="000000"/>
              </a:buClr>
              <a:buSzPct val="100000"/>
              <a:buFont typeface="Times New Roman" panose="02020603050405020304" pitchFamily="18" charset="0"/>
              <a:tabLst>
                <a:tab pos="723900" algn="l"/>
                <a:tab pos="1447800" algn="l"/>
                <a:tab pos="2171700" algn="l"/>
              </a:tabLst>
              <a:defRPr>
                <a:solidFill>
                  <a:schemeClr val="tx1"/>
                </a:solidFill>
                <a:latin typeface="Arial" panose="020B0604020202020204" pitchFamily="34" charset="0"/>
                <a:cs typeface="Bitstream Vera Sans" charset="0"/>
              </a:defRPr>
            </a:lvl1pPr>
            <a:lvl2pPr>
              <a:lnSpc>
                <a:spcPct val="93000"/>
              </a:lnSpc>
              <a:buClr>
                <a:srgbClr val="000000"/>
              </a:buClr>
              <a:buSzPct val="100000"/>
              <a:buFont typeface="Times New Roman" panose="02020603050405020304" pitchFamily="18" charset="0"/>
              <a:tabLst>
                <a:tab pos="723900" algn="l"/>
                <a:tab pos="1447800" algn="l"/>
                <a:tab pos="2171700" algn="l"/>
              </a:tabLst>
              <a:defRPr>
                <a:solidFill>
                  <a:schemeClr val="tx1"/>
                </a:solidFill>
                <a:latin typeface="Arial" panose="020B0604020202020204" pitchFamily="34" charset="0"/>
                <a:cs typeface="Bitstream Vera Sans" charset="0"/>
              </a:defRPr>
            </a:lvl2pPr>
            <a:lvl3pPr>
              <a:lnSpc>
                <a:spcPct val="93000"/>
              </a:lnSpc>
              <a:buClr>
                <a:srgbClr val="000000"/>
              </a:buClr>
              <a:buSzPct val="100000"/>
              <a:buFont typeface="Times New Roman" panose="02020603050405020304" pitchFamily="18" charset="0"/>
              <a:tabLst>
                <a:tab pos="723900" algn="l"/>
                <a:tab pos="1447800" algn="l"/>
                <a:tab pos="2171700" algn="l"/>
              </a:tabLst>
              <a:defRPr>
                <a:solidFill>
                  <a:schemeClr val="tx1"/>
                </a:solidFill>
                <a:latin typeface="Arial" panose="020B0604020202020204" pitchFamily="34" charset="0"/>
                <a:cs typeface="Bitstream Vera Sans" charset="0"/>
              </a:defRPr>
            </a:lvl3pPr>
            <a:lvl4pPr>
              <a:lnSpc>
                <a:spcPct val="93000"/>
              </a:lnSpc>
              <a:buClr>
                <a:srgbClr val="000000"/>
              </a:buClr>
              <a:buSzPct val="100000"/>
              <a:buFont typeface="Times New Roman" panose="02020603050405020304" pitchFamily="18" charset="0"/>
              <a:tabLst>
                <a:tab pos="723900" algn="l"/>
                <a:tab pos="1447800" algn="l"/>
                <a:tab pos="2171700" algn="l"/>
              </a:tabLst>
              <a:defRPr>
                <a:solidFill>
                  <a:schemeClr val="tx1"/>
                </a:solidFill>
                <a:latin typeface="Arial" panose="020B0604020202020204" pitchFamily="34" charset="0"/>
                <a:cs typeface="Bitstream Vera Sans" charset="0"/>
              </a:defRPr>
            </a:lvl4pPr>
            <a:lvl5pPr>
              <a:lnSpc>
                <a:spcPct val="93000"/>
              </a:lnSpc>
              <a:buClr>
                <a:srgbClr val="000000"/>
              </a:buClr>
              <a:buSzPct val="100000"/>
              <a:buFont typeface="Times New Roman" panose="02020603050405020304" pitchFamily="18" charset="0"/>
              <a:tabLst>
                <a:tab pos="723900" algn="l"/>
                <a:tab pos="1447800" algn="l"/>
                <a:tab pos="2171700" algn="l"/>
              </a:tabLst>
              <a:defRPr>
                <a:solidFill>
                  <a:schemeClr val="tx1"/>
                </a:solidFill>
                <a:latin typeface="Arial" panose="020B0604020202020204" pitchFamily="34" charset="0"/>
                <a:cs typeface="Bitstream Vera San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a:solidFill>
                  <a:schemeClr val="tx1"/>
                </a:solidFill>
                <a:latin typeface="Arial" panose="020B0604020202020204" pitchFamily="34" charset="0"/>
                <a:cs typeface="Bitstream Vera San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a:solidFill>
                  <a:schemeClr val="tx1"/>
                </a:solidFill>
                <a:latin typeface="Arial" panose="020B0604020202020204" pitchFamily="34" charset="0"/>
                <a:cs typeface="Bitstream Vera San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a:solidFill>
                  <a:schemeClr val="tx1"/>
                </a:solidFill>
                <a:latin typeface="Arial" panose="020B0604020202020204" pitchFamily="34" charset="0"/>
                <a:cs typeface="Bitstream Vera San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a:solidFill>
                  <a:schemeClr val="tx1"/>
                </a:solidFill>
                <a:latin typeface="Arial" panose="020B0604020202020204" pitchFamily="34" charset="0"/>
                <a:cs typeface="Bitstream Vera Sans" charset="0"/>
              </a:defRPr>
            </a:lvl9pPr>
          </a:lstStyle>
          <a:p>
            <a:pPr eaLnBrk="1">
              <a:lnSpc>
                <a:spcPct val="94000"/>
              </a:lnSpc>
            </a:pPr>
            <a:r>
              <a:rPr lang="en-US" altLang="en-US" sz="2600" dirty="0">
                <a:solidFill>
                  <a:srgbClr val="000000"/>
                </a:solidFill>
                <a:latin typeface="Courier New" panose="02070309020205020404" pitchFamily="49" charset="0"/>
              </a:rPr>
              <a:t>A B * + C /</a:t>
            </a:r>
          </a:p>
        </p:txBody>
      </p:sp>
      <p:sp>
        <p:nvSpPr>
          <p:cNvPr id="3" name="Slide Number Placeholder 2">
            <a:extLst>
              <a:ext uri="{FF2B5EF4-FFF2-40B4-BE49-F238E27FC236}">
                <a16:creationId xmlns:a16="http://schemas.microsoft.com/office/drawing/2014/main" id="{3A3827C7-3C9A-4A87-BA81-0E2793AB807F}"/>
              </a:ext>
            </a:extLst>
          </p:cNvPr>
          <p:cNvSpPr>
            <a:spLocks noGrp="1"/>
          </p:cNvSpPr>
          <p:nvPr>
            <p:ph type="sldNum" sz="quarter" idx="10"/>
          </p:nvPr>
        </p:nvSpPr>
        <p:spPr/>
        <p:txBody>
          <a:bodyPr/>
          <a:lstStyle/>
          <a:p>
            <a:fld id="{D02B39B9-74E7-484A-884B-3B1F83C72A6F}" type="slidenum">
              <a:rPr lang="en-US" altLang="en-US" smtClean="0">
                <a:solidFill>
                  <a:srgbClr val="000000"/>
                </a:solidFill>
              </a:rPr>
              <a:pPr/>
              <a:t>29</a:t>
            </a:fld>
            <a:endParaRPr lang="en-US" altLang="en-US" dirty="0">
              <a:solidFill>
                <a:srgbClr val="000000"/>
              </a:solidFill>
            </a:endParaRPr>
          </a:p>
        </p:txBody>
      </p:sp>
    </p:spTree>
    <p:extLst>
      <p:ext uri="{BB962C8B-B14F-4D97-AF65-F5344CB8AC3E}">
        <p14:creationId xmlns:p14="http://schemas.microsoft.com/office/powerpoint/2010/main" val="1137054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853073" y="724834"/>
            <a:ext cx="10836190" cy="1975055"/>
          </a:xfrm>
          <a:prstGeom prst="rect">
            <a:avLst/>
          </a:prstGeom>
        </p:spPr>
        <p:txBody>
          <a:bodyPr vert="horz" wrap="square" lIns="0" tIns="122074" rIns="0" bIns="0" rtlCol="0">
            <a:spAutoFit/>
          </a:bodyPr>
          <a:lstStyle/>
          <a:p>
            <a:pPr marL="297266" indent="-285750">
              <a:spcBef>
                <a:spcPts val="961"/>
              </a:spcBef>
              <a:buFont typeface="Arial" panose="020B0604020202020204" pitchFamily="34" charset="0"/>
              <a:buChar char="•"/>
              <a:tabLst>
                <a:tab pos="258542" algn="l"/>
              </a:tabLst>
            </a:pPr>
            <a:r>
              <a:rPr lang="en-US" sz="2800" dirty="0">
                <a:solidFill>
                  <a:srgbClr val="000000"/>
                </a:solidFill>
              </a:rPr>
              <a:t>The base of the stack contains the oldest item, the one  which has been there the longest</a:t>
            </a:r>
          </a:p>
          <a:p>
            <a:pPr marL="297266" indent="-285750">
              <a:spcBef>
                <a:spcPts val="961"/>
              </a:spcBef>
              <a:buFont typeface="Arial" panose="020B0604020202020204" pitchFamily="34" charset="0"/>
              <a:buChar char="•"/>
              <a:tabLst>
                <a:tab pos="258542" algn="l"/>
              </a:tabLst>
            </a:pPr>
            <a:r>
              <a:rPr lang="en-US" sz="2800" dirty="0">
                <a:solidFill>
                  <a:srgbClr val="000000"/>
                </a:solidFill>
              </a:rPr>
              <a:t>For a stack the order in which items are removed is exactly  the reverse of the order that they were placed</a:t>
            </a:r>
          </a:p>
        </p:txBody>
      </p:sp>
      <p:sp>
        <p:nvSpPr>
          <p:cNvPr id="2" name="object 2"/>
          <p:cNvSpPr txBox="1">
            <a:spLocks noGrp="1"/>
          </p:cNvSpPr>
          <p:nvPr>
            <p:ph type="title"/>
          </p:nvPr>
        </p:nvSpPr>
        <p:spPr>
          <a:xfrm>
            <a:off x="2624984" y="98233"/>
            <a:ext cx="7292368" cy="626601"/>
          </a:xfrm>
          <a:prstGeom prst="rect">
            <a:avLst/>
          </a:prstGeom>
        </p:spPr>
        <p:txBody>
          <a:bodyPr vert="horz" wrap="square" lIns="0" tIns="10941" rIns="0" bIns="0" numCol="1" rtlCol="0" anchor="ctr" anchorCtr="0" compatLnSpc="1">
            <a:prstTxWarp prst="textNoShape">
              <a:avLst/>
            </a:prstTxWarp>
            <a:spAutoFit/>
          </a:bodyPr>
          <a:lstStyle/>
          <a:p>
            <a:pPr marL="11516">
              <a:spcBef>
                <a:spcPts val="86"/>
              </a:spcBef>
            </a:pPr>
            <a:r>
              <a:rPr lang="en-US" sz="4000" dirty="0"/>
              <a:t>Orders</a:t>
            </a:r>
            <a:endParaRPr sz="4000" dirty="0"/>
          </a:p>
        </p:txBody>
      </p:sp>
      <p:pic>
        <p:nvPicPr>
          <p:cNvPr id="33" name="object 2">
            <a:extLst>
              <a:ext uri="{FF2B5EF4-FFF2-40B4-BE49-F238E27FC236}">
                <a16:creationId xmlns:a16="http://schemas.microsoft.com/office/drawing/2014/main" id="{65369E1E-E09D-4D35-8737-03335A32FE13}"/>
              </a:ext>
            </a:extLst>
          </p:cNvPr>
          <p:cNvPicPr/>
          <p:nvPr/>
        </p:nvPicPr>
        <p:blipFill>
          <a:blip r:embed="rId2" cstate="print"/>
          <a:stretch>
            <a:fillRect/>
          </a:stretch>
        </p:blipFill>
        <p:spPr>
          <a:xfrm>
            <a:off x="3128323" y="2965583"/>
            <a:ext cx="6789029" cy="3167583"/>
          </a:xfrm>
          <a:prstGeom prst="rect">
            <a:avLst/>
          </a:prstGeom>
        </p:spPr>
      </p:pic>
      <p:sp>
        <p:nvSpPr>
          <p:cNvPr id="34" name="object 12">
            <a:extLst>
              <a:ext uri="{FF2B5EF4-FFF2-40B4-BE49-F238E27FC236}">
                <a16:creationId xmlns:a16="http://schemas.microsoft.com/office/drawing/2014/main" id="{03E77A80-37C0-443B-A29C-A3F7A1934097}"/>
              </a:ext>
            </a:extLst>
          </p:cNvPr>
          <p:cNvSpPr txBox="1"/>
          <p:nvPr/>
        </p:nvSpPr>
        <p:spPr>
          <a:xfrm>
            <a:off x="3565333" y="6398860"/>
            <a:ext cx="1413067" cy="259045"/>
          </a:xfrm>
          <a:prstGeom prst="rect">
            <a:avLst/>
          </a:prstGeom>
        </p:spPr>
        <p:txBody>
          <a:bodyPr vert="horz" wrap="square" lIns="0" tIns="12700" rIns="0" bIns="0" rtlCol="0">
            <a:spAutoFit/>
          </a:bodyPr>
          <a:lstStyle/>
          <a:p>
            <a:pPr marL="12700">
              <a:lnSpc>
                <a:spcPct val="100000"/>
              </a:lnSpc>
              <a:spcBef>
                <a:spcPts val="100"/>
              </a:spcBef>
            </a:pPr>
            <a:r>
              <a:rPr sz="1600" b="1" spc="-15" dirty="0">
                <a:solidFill>
                  <a:srgbClr val="181818"/>
                </a:solidFill>
                <a:latin typeface="Trebuchet MS"/>
                <a:cs typeface="Trebuchet MS"/>
              </a:rPr>
              <a:t>Original</a:t>
            </a:r>
            <a:r>
              <a:rPr sz="1600" b="1" spc="160" dirty="0">
                <a:solidFill>
                  <a:srgbClr val="181818"/>
                </a:solidFill>
                <a:latin typeface="Trebuchet MS"/>
                <a:cs typeface="Trebuchet MS"/>
              </a:rPr>
              <a:t> </a:t>
            </a:r>
            <a:r>
              <a:rPr sz="1600" b="1" spc="-15" dirty="0">
                <a:solidFill>
                  <a:srgbClr val="1F1F1F"/>
                </a:solidFill>
                <a:latin typeface="Trebuchet MS"/>
                <a:cs typeface="Trebuchet MS"/>
              </a:rPr>
              <a:t>Order</a:t>
            </a:r>
            <a:endParaRPr sz="1600" b="1" dirty="0">
              <a:latin typeface="Trebuchet MS"/>
              <a:cs typeface="Trebuchet MS"/>
            </a:endParaRPr>
          </a:p>
        </p:txBody>
      </p:sp>
      <p:sp>
        <p:nvSpPr>
          <p:cNvPr id="35" name="object 17">
            <a:extLst>
              <a:ext uri="{FF2B5EF4-FFF2-40B4-BE49-F238E27FC236}">
                <a16:creationId xmlns:a16="http://schemas.microsoft.com/office/drawing/2014/main" id="{E2ADCDCC-CE2C-4CD5-8A1D-D7F58306B338}"/>
              </a:ext>
            </a:extLst>
          </p:cNvPr>
          <p:cNvSpPr txBox="1"/>
          <p:nvPr/>
        </p:nvSpPr>
        <p:spPr>
          <a:xfrm>
            <a:off x="7975512" y="6398859"/>
            <a:ext cx="1574887" cy="259045"/>
          </a:xfrm>
          <a:prstGeom prst="rect">
            <a:avLst/>
          </a:prstGeom>
        </p:spPr>
        <p:txBody>
          <a:bodyPr vert="horz" wrap="square" lIns="0" tIns="12700" rIns="0" bIns="0" rtlCol="0">
            <a:spAutoFit/>
          </a:bodyPr>
          <a:lstStyle/>
          <a:p>
            <a:pPr marL="12700">
              <a:lnSpc>
                <a:spcPct val="100000"/>
              </a:lnSpc>
              <a:spcBef>
                <a:spcPts val="100"/>
              </a:spcBef>
            </a:pPr>
            <a:r>
              <a:rPr sz="1600" b="1" spc="-25" dirty="0">
                <a:solidFill>
                  <a:srgbClr val="0A0A0A"/>
                </a:solidFill>
                <a:latin typeface="Trebuchet MS"/>
                <a:cs typeface="Trebuchet MS"/>
              </a:rPr>
              <a:t>Reversed</a:t>
            </a:r>
            <a:r>
              <a:rPr sz="1600" b="1" spc="130" dirty="0">
                <a:solidFill>
                  <a:srgbClr val="0A0A0A"/>
                </a:solidFill>
                <a:latin typeface="Trebuchet MS"/>
                <a:cs typeface="Trebuchet MS"/>
              </a:rPr>
              <a:t> </a:t>
            </a:r>
            <a:r>
              <a:rPr sz="1600" b="1" spc="-15" dirty="0">
                <a:solidFill>
                  <a:srgbClr val="232323"/>
                </a:solidFill>
                <a:latin typeface="Trebuchet MS"/>
                <a:cs typeface="Trebuchet MS"/>
              </a:rPr>
              <a:t>Order</a:t>
            </a:r>
            <a:endParaRPr sz="1600" b="1" dirty="0">
              <a:latin typeface="Trebuchet MS"/>
              <a:cs typeface="Trebuchet MS"/>
            </a:endParaRPr>
          </a:p>
        </p:txBody>
      </p:sp>
      <p:pic>
        <p:nvPicPr>
          <p:cNvPr id="36" name="object 6">
            <a:extLst>
              <a:ext uri="{FF2B5EF4-FFF2-40B4-BE49-F238E27FC236}">
                <a16:creationId xmlns:a16="http://schemas.microsoft.com/office/drawing/2014/main" id="{8D5B184B-D70A-43FD-9DDF-77D3E9F4E2BC}"/>
              </a:ext>
            </a:extLst>
          </p:cNvPr>
          <p:cNvPicPr/>
          <p:nvPr/>
        </p:nvPicPr>
        <p:blipFill>
          <a:blip r:embed="rId3" cstate="print"/>
          <a:stretch>
            <a:fillRect/>
          </a:stretch>
        </p:blipFill>
        <p:spPr>
          <a:xfrm>
            <a:off x="5314954" y="5639644"/>
            <a:ext cx="566981" cy="179844"/>
          </a:xfrm>
          <a:prstGeom prst="rect">
            <a:avLst/>
          </a:prstGeom>
        </p:spPr>
      </p:pic>
      <p:sp>
        <p:nvSpPr>
          <p:cNvPr id="3" name="Slide Number Placeholder 2">
            <a:extLst>
              <a:ext uri="{FF2B5EF4-FFF2-40B4-BE49-F238E27FC236}">
                <a16:creationId xmlns:a16="http://schemas.microsoft.com/office/drawing/2014/main" id="{384CEA02-6607-47C6-B47B-9687804855E0}"/>
              </a:ext>
            </a:extLst>
          </p:cNvPr>
          <p:cNvSpPr>
            <a:spLocks noGrp="1"/>
          </p:cNvSpPr>
          <p:nvPr>
            <p:ph type="sldNum" sz="quarter" idx="10"/>
          </p:nvPr>
        </p:nvSpPr>
        <p:spPr/>
        <p:txBody>
          <a:bodyPr/>
          <a:lstStyle/>
          <a:p>
            <a:fld id="{D02B39B9-74E7-484A-884B-3B1F83C72A6F}" type="slidenum">
              <a:rPr lang="en-US" altLang="en-US" smtClean="0">
                <a:solidFill>
                  <a:srgbClr val="000000"/>
                </a:solidFill>
              </a:rPr>
              <a:pPr/>
              <a:t>3</a:t>
            </a:fld>
            <a:endParaRPr lang="en-US" altLang="en-US" dirty="0">
              <a:solidFill>
                <a:srgbClr val="00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824045" y="694925"/>
            <a:ext cx="11164756" cy="554153"/>
          </a:xfrm>
          <a:prstGeom prst="rect">
            <a:avLst/>
          </a:prstGeom>
        </p:spPr>
        <p:txBody>
          <a:bodyPr vert="horz" wrap="square" lIns="0" tIns="122074" rIns="0" bIns="0" rtlCol="0">
            <a:spAutoFit/>
          </a:bodyPr>
          <a:lstStyle/>
          <a:p>
            <a:pPr marL="469900" indent="-457200">
              <a:lnSpc>
                <a:spcPct val="100000"/>
              </a:lnSpc>
              <a:spcBef>
                <a:spcPts val="844"/>
              </a:spcBef>
              <a:buFont typeface="Arial" panose="020B0604020202020204" pitchFamily="34" charset="0"/>
              <a:buChar char="•"/>
              <a:tabLst>
                <a:tab pos="311150" algn="l"/>
              </a:tabLst>
            </a:pPr>
            <a:endParaRPr lang="en-US" sz="2800" dirty="0"/>
          </a:p>
        </p:txBody>
      </p:sp>
      <p:sp>
        <p:nvSpPr>
          <p:cNvPr id="2" name="object 2"/>
          <p:cNvSpPr txBox="1">
            <a:spLocks noGrp="1"/>
          </p:cNvSpPr>
          <p:nvPr>
            <p:ph type="title"/>
          </p:nvPr>
        </p:nvSpPr>
        <p:spPr>
          <a:xfrm>
            <a:off x="2624984" y="98233"/>
            <a:ext cx="7292368" cy="626601"/>
          </a:xfrm>
          <a:prstGeom prst="rect">
            <a:avLst/>
          </a:prstGeom>
        </p:spPr>
        <p:txBody>
          <a:bodyPr vert="horz" wrap="square" lIns="0" tIns="10941" rIns="0" bIns="0" numCol="1" rtlCol="0" anchor="ctr" anchorCtr="0" compatLnSpc="1">
            <a:prstTxWarp prst="textNoShape">
              <a:avLst/>
            </a:prstTxWarp>
            <a:spAutoFit/>
          </a:bodyPr>
          <a:lstStyle/>
          <a:p>
            <a:pPr marL="11516">
              <a:spcBef>
                <a:spcPts val="86"/>
              </a:spcBef>
            </a:pPr>
            <a:r>
              <a:rPr lang="en-US" sz="4000" dirty="0"/>
              <a:t>Summary</a:t>
            </a:r>
            <a:endParaRPr lang="en-US" sz="4000" b="1" dirty="0">
              <a:solidFill>
                <a:srgbClr val="FF3300"/>
              </a:solidFill>
              <a:latin typeface="+mj-lt"/>
              <a:ea typeface="+mj-ea"/>
              <a:cs typeface="+mj-cs"/>
            </a:endParaRPr>
          </a:p>
        </p:txBody>
      </p:sp>
      <p:sp>
        <p:nvSpPr>
          <p:cNvPr id="9" name="Rectangle 8">
            <a:extLst>
              <a:ext uri="{FF2B5EF4-FFF2-40B4-BE49-F238E27FC236}">
                <a16:creationId xmlns:a16="http://schemas.microsoft.com/office/drawing/2014/main" id="{65BC3A3C-D675-42FF-A918-99F70014BA6E}"/>
              </a:ext>
            </a:extLst>
          </p:cNvPr>
          <p:cNvSpPr/>
          <p:nvPr/>
        </p:nvSpPr>
        <p:spPr>
          <a:xfrm>
            <a:off x="922470" y="963541"/>
            <a:ext cx="10697395" cy="3892861"/>
          </a:xfrm>
          <a:prstGeom prst="rect">
            <a:avLst/>
          </a:prstGeom>
        </p:spPr>
        <p:txBody>
          <a:bodyPr wrap="square">
            <a:spAutoFit/>
          </a:bodyPr>
          <a:lstStyle/>
          <a:p>
            <a:pPr marL="431800" indent="-323850">
              <a:lnSpc>
                <a:spcPct val="150000"/>
              </a:lnSpc>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en-US" sz="2800" dirty="0"/>
              <a:t>Stacks are used in applications that manage data items in LIFO manner, such as:</a:t>
            </a:r>
          </a:p>
          <a:p>
            <a:pPr marL="889000" lvl="1" indent="-323850">
              <a:lnSpc>
                <a:spcPct val="150000"/>
              </a:lnSpc>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en-US" sz="2800" dirty="0"/>
              <a:t>Checking for Balanced Braces</a:t>
            </a:r>
          </a:p>
          <a:p>
            <a:pPr marL="889000" lvl="1" indent="-323850">
              <a:lnSpc>
                <a:spcPct val="150000"/>
              </a:lnSpc>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en-US" sz="2800" dirty="0"/>
              <a:t>Matching bracket symbols in expressions</a:t>
            </a:r>
          </a:p>
          <a:p>
            <a:pPr marL="889000" lvl="1" indent="-323850">
              <a:lnSpc>
                <a:spcPct val="150000"/>
              </a:lnSpc>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en-US" sz="2800" dirty="0"/>
              <a:t>Evaluating postfix expressions</a:t>
            </a:r>
          </a:p>
          <a:p>
            <a:pPr marL="889000" lvl="1" indent="-323850">
              <a:lnSpc>
                <a:spcPct val="150000"/>
              </a:lnSpc>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en-US" sz="2800" dirty="0"/>
              <a:t>Conversion from Infix to Postfix</a:t>
            </a:r>
          </a:p>
        </p:txBody>
      </p:sp>
      <p:sp>
        <p:nvSpPr>
          <p:cNvPr id="3" name="Slide Number Placeholder 2">
            <a:extLst>
              <a:ext uri="{FF2B5EF4-FFF2-40B4-BE49-F238E27FC236}">
                <a16:creationId xmlns:a16="http://schemas.microsoft.com/office/drawing/2014/main" id="{F764CF43-E5B0-4C7B-AE40-C9E92E8787BE}"/>
              </a:ext>
            </a:extLst>
          </p:cNvPr>
          <p:cNvSpPr>
            <a:spLocks noGrp="1"/>
          </p:cNvSpPr>
          <p:nvPr>
            <p:ph type="sldNum" sz="quarter" idx="10"/>
          </p:nvPr>
        </p:nvSpPr>
        <p:spPr/>
        <p:txBody>
          <a:bodyPr/>
          <a:lstStyle/>
          <a:p>
            <a:fld id="{D02B39B9-74E7-484A-884B-3B1F83C72A6F}" type="slidenum">
              <a:rPr lang="en-US" altLang="en-US" smtClean="0">
                <a:solidFill>
                  <a:srgbClr val="000000"/>
                </a:solidFill>
              </a:rPr>
              <a:pPr/>
              <a:t>30</a:t>
            </a:fld>
            <a:endParaRPr lang="en-US" altLang="en-US" dirty="0">
              <a:solidFill>
                <a:srgbClr val="000000"/>
              </a:solidFill>
            </a:endParaRPr>
          </a:p>
        </p:txBody>
      </p:sp>
    </p:spTree>
    <p:extLst>
      <p:ext uri="{BB962C8B-B14F-4D97-AF65-F5344CB8AC3E}">
        <p14:creationId xmlns:p14="http://schemas.microsoft.com/office/powerpoint/2010/main" val="27686250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a:extLst>
              <a:ext uri="{FF2B5EF4-FFF2-40B4-BE49-F238E27FC236}">
                <a16:creationId xmlns:a16="http://schemas.microsoft.com/office/drawing/2014/main" id="{8077E347-8D94-4EF8-B553-CCCD9654C2ED}"/>
              </a:ext>
            </a:extLst>
          </p:cNvPr>
          <p:cNvSpPr>
            <a:spLocks noGrp="1" noChangeArrowheads="1"/>
          </p:cNvSpPr>
          <p:nvPr>
            <p:ph type="title"/>
          </p:nvPr>
        </p:nvSpPr>
        <p:spPr>
          <a:xfrm>
            <a:off x="1968527" y="0"/>
            <a:ext cx="8253506" cy="1144921"/>
          </a:xfrm>
          <a:noFill/>
        </p:spPr>
        <p:txBody>
          <a:bodyPr vert="horz" wrap="square" lIns="91440" tIns="32005" rIns="91440" bIns="45720" numCol="1" anchor="ctr" anchorCtr="0" compatLnSpc="1">
            <a:prstTxWarp prst="textNoShape">
              <a:avLst/>
            </a:prstTxWarp>
          </a:bodyPr>
          <a:lstStyle/>
          <a:p>
            <a:pPr eaLnBrk="1">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defRPr/>
            </a:pPr>
            <a:r>
              <a:rPr lang="en-US" altLang="en-US" sz="4000" dirty="0"/>
              <a:t>Practical Application: Solving a Maze</a:t>
            </a:r>
          </a:p>
        </p:txBody>
      </p:sp>
      <p:sp>
        <p:nvSpPr>
          <p:cNvPr id="64517" name="Rectangle 2">
            <a:extLst>
              <a:ext uri="{FF2B5EF4-FFF2-40B4-BE49-F238E27FC236}">
                <a16:creationId xmlns:a16="http://schemas.microsoft.com/office/drawing/2014/main" id="{79534DB8-7D3C-4719-96CA-1902A68CDCD0}"/>
              </a:ext>
            </a:extLst>
          </p:cNvPr>
          <p:cNvSpPr>
            <a:spLocks noGrp="1" noChangeArrowheads="1"/>
          </p:cNvSpPr>
          <p:nvPr>
            <p:ph type="body" idx="1"/>
          </p:nvPr>
        </p:nvSpPr>
        <p:spPr>
          <a:xfrm>
            <a:off x="1325420" y="1090194"/>
            <a:ext cx="7660164" cy="4526396"/>
          </a:xfrm>
        </p:spPr>
        <p:txBody>
          <a:bodyPr/>
          <a:lstStyle/>
          <a:p>
            <a:pPr marL="391729" indent="-293797" eaLnBrk="1">
              <a:buSzPct val="45000"/>
              <a:buFont typeface="Wingdings" panose="05000000000000000000" pitchFamily="2" charset="2"/>
              <a:buChar char=""/>
              <a:tabLst>
                <a:tab pos="656722" algn="l"/>
                <a:tab pos="1313444" algn="l"/>
                <a:tab pos="1970166" algn="l"/>
                <a:tab pos="2626888" algn="l"/>
                <a:tab pos="3283610" algn="l"/>
                <a:tab pos="3940332" algn="l"/>
                <a:tab pos="4597055" algn="l"/>
                <a:tab pos="5253777" algn="l"/>
                <a:tab pos="5910499" algn="l"/>
                <a:tab pos="6567221" algn="l"/>
                <a:tab pos="7223943" algn="l"/>
              </a:tabLst>
            </a:pPr>
            <a:r>
              <a:rPr lang="en-US" altLang="en-US" dirty="0"/>
              <a:t>How can we find a path through a maze?</a:t>
            </a:r>
          </a:p>
          <a:p>
            <a:pPr marL="391729" indent="-293797" eaLnBrk="1">
              <a:buSzPct val="45000"/>
              <a:buFont typeface="Wingdings" panose="05000000000000000000" pitchFamily="2" charset="2"/>
              <a:buChar char=""/>
              <a:tabLst>
                <a:tab pos="656722" algn="l"/>
                <a:tab pos="1313444" algn="l"/>
                <a:tab pos="1970166" algn="l"/>
                <a:tab pos="2626888" algn="l"/>
                <a:tab pos="3283610" algn="l"/>
                <a:tab pos="3940332" algn="l"/>
                <a:tab pos="4597055" algn="l"/>
                <a:tab pos="5253777" algn="l"/>
                <a:tab pos="5910499" algn="l"/>
                <a:tab pos="6567221" algn="l"/>
                <a:tab pos="7223943" algn="l"/>
              </a:tabLst>
            </a:pPr>
            <a:endParaRPr lang="en-US" altLang="en-US" dirty="0"/>
          </a:p>
          <a:p>
            <a:pPr marL="391729" indent="-293797" eaLnBrk="1">
              <a:buSzPct val="45000"/>
              <a:buFont typeface="Wingdings" panose="05000000000000000000" pitchFamily="2" charset="2"/>
              <a:buChar char=""/>
              <a:tabLst>
                <a:tab pos="656722" algn="l"/>
                <a:tab pos="1313444" algn="l"/>
                <a:tab pos="1970166" algn="l"/>
                <a:tab pos="2626888" algn="l"/>
                <a:tab pos="3283610" algn="l"/>
                <a:tab pos="3940332" algn="l"/>
                <a:tab pos="4597055" algn="l"/>
                <a:tab pos="5253777" algn="l"/>
                <a:tab pos="5910499" algn="l"/>
                <a:tab pos="6567221" algn="l"/>
                <a:tab pos="7223943" algn="l"/>
              </a:tabLst>
            </a:pPr>
            <a:endParaRPr lang="en-US" altLang="en-US" dirty="0"/>
          </a:p>
          <a:p>
            <a:pPr marL="391729" indent="-293797" eaLnBrk="1">
              <a:buSzPct val="45000"/>
              <a:buFont typeface="Wingdings" panose="05000000000000000000" pitchFamily="2" charset="2"/>
              <a:buChar char=""/>
              <a:tabLst>
                <a:tab pos="656722" algn="l"/>
                <a:tab pos="1313444" algn="l"/>
                <a:tab pos="1970166" algn="l"/>
                <a:tab pos="2626888" algn="l"/>
                <a:tab pos="3283610" algn="l"/>
                <a:tab pos="3940332" algn="l"/>
                <a:tab pos="4597055" algn="l"/>
                <a:tab pos="5253777" algn="l"/>
                <a:tab pos="5910499" algn="l"/>
                <a:tab pos="6567221" algn="l"/>
                <a:tab pos="7223943" algn="l"/>
              </a:tabLst>
            </a:pPr>
            <a:endParaRPr lang="en-US" altLang="en-US" dirty="0"/>
          </a:p>
          <a:p>
            <a:pPr marL="391729" indent="-293797" eaLnBrk="1">
              <a:buSzPct val="45000"/>
              <a:buFont typeface="Wingdings" panose="05000000000000000000" pitchFamily="2" charset="2"/>
              <a:buChar char=""/>
              <a:tabLst>
                <a:tab pos="656722" algn="l"/>
                <a:tab pos="1313444" algn="l"/>
                <a:tab pos="1970166" algn="l"/>
                <a:tab pos="2626888" algn="l"/>
                <a:tab pos="3283610" algn="l"/>
                <a:tab pos="3940332" algn="l"/>
                <a:tab pos="4597055" algn="l"/>
                <a:tab pos="5253777" algn="l"/>
                <a:tab pos="5910499" algn="l"/>
                <a:tab pos="6567221" algn="l"/>
                <a:tab pos="7223943" algn="l"/>
              </a:tabLst>
            </a:pPr>
            <a:endParaRPr lang="en-US" altLang="en-US" dirty="0"/>
          </a:p>
          <a:p>
            <a:pPr marL="391729" indent="-293797" eaLnBrk="1">
              <a:buSzPct val="45000"/>
              <a:buFont typeface="Wingdings" panose="05000000000000000000" pitchFamily="2" charset="2"/>
              <a:buChar char=""/>
              <a:tabLst>
                <a:tab pos="656722" algn="l"/>
                <a:tab pos="1313444" algn="l"/>
                <a:tab pos="1970166" algn="l"/>
                <a:tab pos="2626888" algn="l"/>
                <a:tab pos="3283610" algn="l"/>
                <a:tab pos="3940332" algn="l"/>
                <a:tab pos="4597055" algn="l"/>
                <a:tab pos="5253777" algn="l"/>
                <a:tab pos="5910499" algn="l"/>
                <a:tab pos="6567221" algn="l"/>
                <a:tab pos="7223943" algn="l"/>
              </a:tabLst>
            </a:pPr>
            <a:endParaRPr lang="en-US" altLang="en-US" dirty="0"/>
          </a:p>
          <a:p>
            <a:pPr marL="391729" indent="-293797" eaLnBrk="1">
              <a:buSzPct val="45000"/>
              <a:buFont typeface="Wingdings" panose="05000000000000000000" pitchFamily="2" charset="2"/>
              <a:buChar char=""/>
              <a:tabLst>
                <a:tab pos="656722" algn="l"/>
                <a:tab pos="1313444" algn="l"/>
                <a:tab pos="1970166" algn="l"/>
                <a:tab pos="2626888" algn="l"/>
                <a:tab pos="3283610" algn="l"/>
                <a:tab pos="3940332" algn="l"/>
                <a:tab pos="4597055" algn="l"/>
                <a:tab pos="5253777" algn="l"/>
                <a:tab pos="5910499" algn="l"/>
                <a:tab pos="6567221" algn="l"/>
                <a:tab pos="7223943" algn="l"/>
              </a:tabLst>
            </a:pPr>
            <a:endParaRPr lang="en-US" altLang="en-US" dirty="0"/>
          </a:p>
          <a:p>
            <a:pPr marL="391729" indent="-293797" eaLnBrk="1">
              <a:buSzPct val="45000"/>
              <a:buFont typeface="Wingdings" panose="05000000000000000000" pitchFamily="2" charset="2"/>
              <a:buChar char=""/>
              <a:tabLst>
                <a:tab pos="656722" algn="l"/>
                <a:tab pos="1313444" algn="l"/>
                <a:tab pos="1970166" algn="l"/>
                <a:tab pos="2626888" algn="l"/>
                <a:tab pos="3283610" algn="l"/>
                <a:tab pos="3940332" algn="l"/>
                <a:tab pos="4597055" algn="l"/>
                <a:tab pos="5253777" algn="l"/>
                <a:tab pos="5910499" algn="l"/>
                <a:tab pos="6567221" algn="l"/>
                <a:tab pos="7223943" algn="l"/>
              </a:tabLst>
            </a:pPr>
            <a:endParaRPr lang="en-US" altLang="en-US" dirty="0"/>
          </a:p>
          <a:p>
            <a:pPr marL="391729" indent="-293797" eaLnBrk="1">
              <a:buSzPct val="45000"/>
              <a:buFont typeface="Wingdings" panose="05000000000000000000" pitchFamily="2" charset="2"/>
              <a:buChar char=""/>
              <a:tabLst>
                <a:tab pos="656722" algn="l"/>
                <a:tab pos="1313444" algn="l"/>
                <a:tab pos="1970166" algn="l"/>
                <a:tab pos="2626888" algn="l"/>
                <a:tab pos="3283610" algn="l"/>
                <a:tab pos="3940332" algn="l"/>
                <a:tab pos="4597055" algn="l"/>
                <a:tab pos="5253777" algn="l"/>
                <a:tab pos="5910499" algn="l"/>
                <a:tab pos="6567221" algn="l"/>
                <a:tab pos="7223943" algn="l"/>
              </a:tabLst>
            </a:pPr>
            <a:r>
              <a:rPr lang="en-US" altLang="en-US" dirty="0"/>
              <a:t>Possible Solutions:</a:t>
            </a:r>
          </a:p>
          <a:p>
            <a:pPr marL="791779" lvl="1" indent="-293797" eaLnBrk="1">
              <a:buSzPct val="45000"/>
              <a:buFont typeface="Wingdings" panose="05000000000000000000" pitchFamily="2" charset="2"/>
              <a:buChar char=""/>
              <a:tabLst>
                <a:tab pos="656722" algn="l"/>
                <a:tab pos="1313444" algn="l"/>
                <a:tab pos="1970166" algn="l"/>
                <a:tab pos="2626888" algn="l"/>
                <a:tab pos="3283610" algn="l"/>
                <a:tab pos="3940332" algn="l"/>
                <a:tab pos="4597055" algn="l"/>
                <a:tab pos="5253777" algn="l"/>
                <a:tab pos="5910499" algn="l"/>
                <a:tab pos="6567221" algn="l"/>
                <a:tab pos="7223943" algn="l"/>
              </a:tabLst>
            </a:pPr>
            <a:r>
              <a:rPr lang="en-US" altLang="en-US" sz="2800" dirty="0"/>
              <a:t>Brute Force</a:t>
            </a:r>
          </a:p>
          <a:p>
            <a:pPr marL="791779" lvl="1" indent="-293797" eaLnBrk="1">
              <a:buSzPct val="45000"/>
              <a:buFont typeface="Wingdings" panose="05000000000000000000" pitchFamily="2" charset="2"/>
              <a:buChar char=""/>
              <a:tabLst>
                <a:tab pos="656722" algn="l"/>
                <a:tab pos="1313444" algn="l"/>
                <a:tab pos="1970166" algn="l"/>
                <a:tab pos="2626888" algn="l"/>
                <a:tab pos="3283610" algn="l"/>
                <a:tab pos="3940332" algn="l"/>
                <a:tab pos="4597055" algn="l"/>
                <a:tab pos="5253777" algn="l"/>
                <a:tab pos="5910499" algn="l"/>
                <a:tab pos="6567221" algn="l"/>
                <a:tab pos="7223943" algn="l"/>
              </a:tabLst>
            </a:pPr>
            <a:r>
              <a:rPr lang="en-US" altLang="en-US" sz="2800" dirty="0"/>
              <a:t>Backtracking</a:t>
            </a:r>
          </a:p>
        </p:txBody>
      </p:sp>
      <p:pic>
        <p:nvPicPr>
          <p:cNvPr id="64518" name="Picture 3">
            <a:extLst>
              <a:ext uri="{FF2B5EF4-FFF2-40B4-BE49-F238E27FC236}">
                <a16:creationId xmlns:a16="http://schemas.microsoft.com/office/drawing/2014/main" id="{E96D4957-0B75-4A42-8F33-38EC89FA76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7423" y="2091820"/>
            <a:ext cx="2674361" cy="267436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Slide Number Placeholder 1">
            <a:extLst>
              <a:ext uri="{FF2B5EF4-FFF2-40B4-BE49-F238E27FC236}">
                <a16:creationId xmlns:a16="http://schemas.microsoft.com/office/drawing/2014/main" id="{46F050A1-A636-4583-9C1C-8AF2827607C7}"/>
              </a:ext>
            </a:extLst>
          </p:cNvPr>
          <p:cNvSpPr>
            <a:spLocks noGrp="1"/>
          </p:cNvSpPr>
          <p:nvPr>
            <p:ph type="sldNum" sz="quarter" idx="10"/>
          </p:nvPr>
        </p:nvSpPr>
        <p:spPr/>
        <p:txBody>
          <a:bodyPr/>
          <a:lstStyle/>
          <a:p>
            <a:fld id="{D02B39B9-74E7-484A-884B-3B1F83C72A6F}" type="slidenum">
              <a:rPr lang="en-US" altLang="en-US" smtClean="0">
                <a:solidFill>
                  <a:srgbClr val="000000"/>
                </a:solidFill>
              </a:rPr>
              <a:pPr/>
              <a:t>31</a:t>
            </a:fld>
            <a:endParaRPr lang="en-US" altLang="en-US" dirty="0">
              <a:solidFill>
                <a:srgbClr val="000000"/>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a:extLst>
              <a:ext uri="{FF2B5EF4-FFF2-40B4-BE49-F238E27FC236}">
                <a16:creationId xmlns:a16="http://schemas.microsoft.com/office/drawing/2014/main" id="{30115315-1E40-4D12-A171-FA967554E0E5}"/>
              </a:ext>
            </a:extLst>
          </p:cNvPr>
          <p:cNvSpPr>
            <a:spLocks noGrp="1" noChangeArrowheads="1"/>
          </p:cNvSpPr>
          <p:nvPr>
            <p:ph type="title"/>
          </p:nvPr>
        </p:nvSpPr>
        <p:spPr>
          <a:xfrm>
            <a:off x="1969247" y="0"/>
            <a:ext cx="8253506" cy="1144921"/>
          </a:xfrm>
        </p:spPr>
        <p:txBody>
          <a:bodyPr vert="horz" wrap="square" lIns="91440" tIns="32005" rIns="91440" bIns="45720" numCol="1" anchor="ctr" anchorCtr="0" compatLnSpc="1">
            <a:prstTxWarp prst="textNoShape">
              <a:avLst/>
            </a:prstTxWarp>
          </a:bodyPr>
          <a:lstStyle/>
          <a:p>
            <a:pPr eaLnBrk="1">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defRPr/>
            </a:pPr>
            <a:r>
              <a:rPr lang="en-US" altLang="en-US" sz="4000" dirty="0"/>
              <a:t>Brute-Force</a:t>
            </a:r>
          </a:p>
        </p:txBody>
      </p:sp>
      <p:sp>
        <p:nvSpPr>
          <p:cNvPr id="66565" name="Rectangle 2">
            <a:extLst>
              <a:ext uri="{FF2B5EF4-FFF2-40B4-BE49-F238E27FC236}">
                <a16:creationId xmlns:a16="http://schemas.microsoft.com/office/drawing/2014/main" id="{2D36656C-66DF-49BB-BDB1-F629443BA0C5}"/>
              </a:ext>
            </a:extLst>
          </p:cNvPr>
          <p:cNvSpPr>
            <a:spLocks noGrp="1" noChangeArrowheads="1"/>
          </p:cNvSpPr>
          <p:nvPr>
            <p:ph type="body" idx="1"/>
          </p:nvPr>
        </p:nvSpPr>
        <p:spPr>
          <a:xfrm>
            <a:off x="1126507" y="1004244"/>
            <a:ext cx="10155782" cy="4526396"/>
          </a:xfrm>
        </p:spPr>
        <p:txBody>
          <a:bodyPr/>
          <a:lstStyle/>
          <a:p>
            <a:pPr marL="391729" indent="-293797" eaLnBrk="1">
              <a:buSzPct val="45000"/>
              <a:buFont typeface="Wingdings" panose="05000000000000000000" pitchFamily="2" charset="2"/>
              <a:buChar char=""/>
              <a:tabLst>
                <a:tab pos="656722" algn="l"/>
                <a:tab pos="1313444" algn="l"/>
                <a:tab pos="1970166" algn="l"/>
                <a:tab pos="2626888" algn="l"/>
                <a:tab pos="3283610" algn="l"/>
                <a:tab pos="3940332" algn="l"/>
                <a:tab pos="4597055" algn="l"/>
                <a:tab pos="5253777" algn="l"/>
                <a:tab pos="5910499" algn="l"/>
                <a:tab pos="6567221" algn="l"/>
                <a:tab pos="7223943" algn="l"/>
              </a:tabLst>
            </a:pPr>
            <a:r>
              <a:rPr lang="en-US" altLang="en-US" dirty="0"/>
              <a:t>The most basic problem-solving technique.</a:t>
            </a:r>
          </a:p>
          <a:p>
            <a:pPr marL="783458" lvl="1" indent="-293797" eaLnBrk="1">
              <a:buSzPct val="45000"/>
              <a:buFont typeface="Wingdings" panose="05000000000000000000" pitchFamily="2" charset="2"/>
              <a:buChar char=""/>
              <a:tabLst>
                <a:tab pos="656722" algn="l"/>
                <a:tab pos="1313444" algn="l"/>
                <a:tab pos="1970166" algn="l"/>
                <a:tab pos="2626888" algn="l"/>
                <a:tab pos="3283610" algn="l"/>
                <a:tab pos="3940332" algn="l"/>
                <a:tab pos="4597055" algn="l"/>
                <a:tab pos="5253777" algn="l"/>
                <a:tab pos="5910499" algn="l"/>
                <a:tab pos="6567221" algn="l"/>
                <a:tab pos="7223943" algn="l"/>
              </a:tabLst>
            </a:pPr>
            <a:r>
              <a:rPr lang="en-US" altLang="en-US" sz="2800" dirty="0"/>
              <a:t>Find a solution by systematically examining all possible candidates.</a:t>
            </a:r>
          </a:p>
          <a:p>
            <a:pPr marL="783458" lvl="1" indent="-293797" eaLnBrk="1">
              <a:buSzPct val="45000"/>
              <a:buFont typeface="Wingdings" panose="05000000000000000000" pitchFamily="2" charset="2"/>
              <a:buChar char=""/>
              <a:tabLst>
                <a:tab pos="656722" algn="l"/>
                <a:tab pos="1313444" algn="l"/>
                <a:tab pos="1970166" algn="l"/>
                <a:tab pos="2626888" algn="l"/>
                <a:tab pos="3283610" algn="l"/>
                <a:tab pos="3940332" algn="l"/>
                <a:tab pos="4597055" algn="l"/>
                <a:tab pos="5253777" algn="l"/>
                <a:tab pos="5910499" algn="l"/>
                <a:tab pos="6567221" algn="l"/>
                <a:tab pos="7223943" algn="l"/>
              </a:tabLst>
            </a:pPr>
            <a:r>
              <a:rPr lang="en-US" altLang="en-US" sz="2800" dirty="0"/>
              <a:t>Is time-consuming and generally chosen as a last resort.</a:t>
            </a:r>
          </a:p>
          <a:p>
            <a:pPr marL="783458" lvl="1" indent="-293797" eaLnBrk="1">
              <a:buSzPct val="45000"/>
              <a:buFont typeface="Wingdings" panose="05000000000000000000" pitchFamily="2" charset="2"/>
              <a:buChar char=""/>
              <a:tabLst>
                <a:tab pos="656722" algn="l"/>
                <a:tab pos="1313444" algn="l"/>
                <a:tab pos="1970166" algn="l"/>
                <a:tab pos="2626888" algn="l"/>
                <a:tab pos="3283610" algn="l"/>
                <a:tab pos="3940332" algn="l"/>
                <a:tab pos="4597055" algn="l"/>
                <a:tab pos="5253777" algn="l"/>
                <a:tab pos="5910499" algn="l"/>
                <a:tab pos="6567221" algn="l"/>
                <a:tab pos="7223943" algn="l"/>
              </a:tabLst>
            </a:pPr>
            <a:endParaRPr lang="en-US" altLang="en-US" sz="2800" dirty="0"/>
          </a:p>
          <a:p>
            <a:pPr marL="391729" indent="-293797" eaLnBrk="1">
              <a:buSzPct val="45000"/>
              <a:buFont typeface="Wingdings" panose="05000000000000000000" pitchFamily="2" charset="2"/>
              <a:buChar char=""/>
              <a:tabLst>
                <a:tab pos="656722" algn="l"/>
                <a:tab pos="1313444" algn="l"/>
                <a:tab pos="1970166" algn="l"/>
                <a:tab pos="2626888" algn="l"/>
                <a:tab pos="3283610" algn="l"/>
                <a:tab pos="3940332" algn="l"/>
                <a:tab pos="4597055" algn="l"/>
                <a:tab pos="5253777" algn="l"/>
                <a:tab pos="5910499" algn="l"/>
                <a:tab pos="6567221" algn="l"/>
                <a:tab pos="7223943" algn="l"/>
              </a:tabLst>
            </a:pPr>
            <a:r>
              <a:rPr lang="en-US" altLang="en-US" dirty="0"/>
              <a:t>When applied to solving a maze:</a:t>
            </a:r>
          </a:p>
          <a:p>
            <a:pPr marL="783458" lvl="1" indent="-293797" eaLnBrk="1">
              <a:buSzPct val="45000"/>
              <a:buFont typeface="Wingdings" panose="05000000000000000000" pitchFamily="2" charset="2"/>
              <a:buChar char=""/>
              <a:tabLst>
                <a:tab pos="656722" algn="l"/>
                <a:tab pos="1313444" algn="l"/>
                <a:tab pos="1970166" algn="l"/>
                <a:tab pos="2626888" algn="l"/>
                <a:tab pos="3283610" algn="l"/>
                <a:tab pos="3940332" algn="l"/>
                <a:tab pos="4597055" algn="l"/>
                <a:tab pos="5253777" algn="l"/>
                <a:tab pos="5910499" algn="l"/>
                <a:tab pos="6567221" algn="l"/>
                <a:tab pos="7223943" algn="l"/>
              </a:tabLst>
            </a:pPr>
            <a:r>
              <a:rPr lang="en-US" altLang="en-US" sz="2800" dirty="0"/>
              <a:t>Start at the beginning and follow a path.</a:t>
            </a:r>
          </a:p>
          <a:p>
            <a:pPr marL="783458" lvl="1" indent="-293797" eaLnBrk="1">
              <a:buSzPct val="45000"/>
              <a:buFont typeface="Wingdings" panose="05000000000000000000" pitchFamily="2" charset="2"/>
              <a:buChar char=""/>
              <a:tabLst>
                <a:tab pos="656722" algn="l"/>
                <a:tab pos="1313444" algn="l"/>
                <a:tab pos="1970166" algn="l"/>
                <a:tab pos="2626888" algn="l"/>
                <a:tab pos="3283610" algn="l"/>
                <a:tab pos="3940332" algn="l"/>
                <a:tab pos="4597055" algn="l"/>
                <a:tab pos="5253777" algn="l"/>
                <a:tab pos="5910499" algn="l"/>
                <a:tab pos="6567221" algn="l"/>
                <a:tab pos="7223943" algn="l"/>
              </a:tabLst>
            </a:pPr>
            <a:r>
              <a:rPr lang="en-US" altLang="en-US" sz="2800" dirty="0"/>
              <a:t>If we find a blocked passage, start over from the beginning and follow a different path.</a:t>
            </a:r>
          </a:p>
        </p:txBody>
      </p:sp>
      <p:sp>
        <p:nvSpPr>
          <p:cNvPr id="2" name="Slide Number Placeholder 1">
            <a:extLst>
              <a:ext uri="{FF2B5EF4-FFF2-40B4-BE49-F238E27FC236}">
                <a16:creationId xmlns:a16="http://schemas.microsoft.com/office/drawing/2014/main" id="{26ACE85D-DE1D-4A32-8DC6-55F54753887E}"/>
              </a:ext>
            </a:extLst>
          </p:cNvPr>
          <p:cNvSpPr>
            <a:spLocks noGrp="1"/>
          </p:cNvSpPr>
          <p:nvPr>
            <p:ph type="sldNum" sz="quarter" idx="10"/>
          </p:nvPr>
        </p:nvSpPr>
        <p:spPr/>
        <p:txBody>
          <a:bodyPr/>
          <a:lstStyle/>
          <a:p>
            <a:fld id="{D02B39B9-74E7-484A-884B-3B1F83C72A6F}" type="slidenum">
              <a:rPr lang="en-US" altLang="en-US" smtClean="0">
                <a:solidFill>
                  <a:srgbClr val="000000"/>
                </a:solidFill>
              </a:rPr>
              <a:pPr/>
              <a:t>32</a:t>
            </a:fld>
            <a:endParaRPr lang="en-US" altLang="en-US" dirty="0">
              <a:solidFill>
                <a:srgbClr val="000000"/>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a:extLst>
              <a:ext uri="{FF2B5EF4-FFF2-40B4-BE49-F238E27FC236}">
                <a16:creationId xmlns:a16="http://schemas.microsoft.com/office/drawing/2014/main" id="{DE486D6C-8615-4FDA-BD27-9DFA48AF87EC}"/>
              </a:ext>
            </a:extLst>
          </p:cNvPr>
          <p:cNvSpPr>
            <a:spLocks noGrp="1" noChangeArrowheads="1"/>
          </p:cNvSpPr>
          <p:nvPr>
            <p:ph type="title"/>
          </p:nvPr>
        </p:nvSpPr>
        <p:spPr>
          <a:xfrm>
            <a:off x="1969247" y="0"/>
            <a:ext cx="8253506" cy="1144921"/>
          </a:xfrm>
        </p:spPr>
        <p:txBody>
          <a:bodyPr vert="horz" wrap="square" lIns="91440" tIns="32005" rIns="91440" bIns="45720" numCol="1" anchor="ctr" anchorCtr="0" compatLnSpc="1">
            <a:prstTxWarp prst="textNoShape">
              <a:avLst/>
            </a:prstTxWarp>
          </a:bodyPr>
          <a:lstStyle/>
          <a:p>
            <a:pPr eaLnBrk="1">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defRPr/>
            </a:pPr>
            <a:r>
              <a:rPr lang="en-US" altLang="en-US" sz="4000" dirty="0"/>
              <a:t>Backtracking</a:t>
            </a:r>
          </a:p>
        </p:txBody>
      </p:sp>
      <p:sp>
        <p:nvSpPr>
          <p:cNvPr id="68613" name="Rectangle 2">
            <a:extLst>
              <a:ext uri="{FF2B5EF4-FFF2-40B4-BE49-F238E27FC236}">
                <a16:creationId xmlns:a16="http://schemas.microsoft.com/office/drawing/2014/main" id="{12EE1C0E-CA3D-4747-A133-60504AADBF9C}"/>
              </a:ext>
            </a:extLst>
          </p:cNvPr>
          <p:cNvSpPr>
            <a:spLocks noGrp="1" noChangeArrowheads="1"/>
          </p:cNvSpPr>
          <p:nvPr>
            <p:ph type="body" idx="1"/>
          </p:nvPr>
        </p:nvSpPr>
        <p:spPr>
          <a:xfrm>
            <a:off x="943627" y="981547"/>
            <a:ext cx="11248373" cy="4526396"/>
          </a:xfrm>
        </p:spPr>
        <p:txBody>
          <a:bodyPr/>
          <a:lstStyle/>
          <a:p>
            <a:pPr marL="391729" indent="-293797" eaLnBrk="1">
              <a:buSzPct val="45000"/>
              <a:buFont typeface="Wingdings" panose="05000000000000000000" pitchFamily="2" charset="2"/>
              <a:buChar char=""/>
              <a:tabLst>
                <a:tab pos="656722" algn="l"/>
                <a:tab pos="1313444" algn="l"/>
                <a:tab pos="1970166" algn="l"/>
                <a:tab pos="2626888" algn="l"/>
                <a:tab pos="3283610" algn="l"/>
                <a:tab pos="3940332" algn="l"/>
                <a:tab pos="4597055" algn="l"/>
                <a:tab pos="5253777" algn="l"/>
                <a:tab pos="5910499" algn="l"/>
                <a:tab pos="6567221" algn="l"/>
                <a:tab pos="7223943" algn="l"/>
              </a:tabLst>
            </a:pPr>
            <a:r>
              <a:rPr lang="en-US" altLang="en-US" dirty="0"/>
              <a:t>The process of eliminating possible contenders from the solution and partially backing up to try others.</a:t>
            </a:r>
          </a:p>
          <a:p>
            <a:pPr marL="783458" lvl="1" indent="-293797" eaLnBrk="1">
              <a:buSzPct val="45000"/>
              <a:buFont typeface="Wingdings" panose="05000000000000000000" pitchFamily="2" charset="2"/>
              <a:buChar char=""/>
              <a:tabLst>
                <a:tab pos="656722" algn="l"/>
                <a:tab pos="1313444" algn="l"/>
                <a:tab pos="1970166" algn="l"/>
                <a:tab pos="2626888" algn="l"/>
                <a:tab pos="3283610" algn="l"/>
                <a:tab pos="3940332" algn="l"/>
                <a:tab pos="4597055" algn="l"/>
                <a:tab pos="5253777" algn="l"/>
                <a:tab pos="5910499" algn="l"/>
                <a:tab pos="6567221" algn="l"/>
                <a:tab pos="7223943" algn="l"/>
              </a:tabLst>
            </a:pPr>
            <a:r>
              <a:rPr lang="en-US" altLang="en-US" sz="2400" b="1" dirty="0"/>
              <a:t>backtracking algorithms</a:t>
            </a:r>
            <a:r>
              <a:rPr lang="en-US" altLang="en-US" sz="2400" dirty="0"/>
              <a:t> – broad class of algorithms that employ this technique.</a:t>
            </a:r>
          </a:p>
          <a:p>
            <a:pPr marL="783458" lvl="1" indent="-293797" eaLnBrk="1">
              <a:buSzPct val="45000"/>
              <a:buFont typeface="Wingdings" panose="05000000000000000000" pitchFamily="2" charset="2"/>
              <a:buChar char=""/>
              <a:tabLst>
                <a:tab pos="656722" algn="l"/>
                <a:tab pos="1313444" algn="l"/>
                <a:tab pos="1970166" algn="l"/>
                <a:tab pos="2626888" algn="l"/>
                <a:tab pos="3283610" algn="l"/>
                <a:tab pos="3940332" algn="l"/>
                <a:tab pos="4597055" algn="l"/>
                <a:tab pos="5253777" algn="l"/>
                <a:tab pos="5910499" algn="l"/>
                <a:tab pos="6567221" algn="l"/>
                <a:tab pos="7223943" algn="l"/>
              </a:tabLst>
            </a:pPr>
            <a:r>
              <a:rPr lang="en-US" altLang="en-US" sz="2400" dirty="0"/>
              <a:t>Attempt to find a solution by extending a partial solution one step at a time.</a:t>
            </a:r>
          </a:p>
          <a:p>
            <a:pPr marL="489661" lvl="1" indent="0" eaLnBrk="1">
              <a:buSzPct val="45000"/>
              <a:buNone/>
              <a:tabLst>
                <a:tab pos="656722" algn="l"/>
                <a:tab pos="1313444" algn="l"/>
                <a:tab pos="1970166" algn="l"/>
                <a:tab pos="2626888" algn="l"/>
                <a:tab pos="3283610" algn="l"/>
                <a:tab pos="3940332" algn="l"/>
                <a:tab pos="4597055" algn="l"/>
                <a:tab pos="5253777" algn="l"/>
                <a:tab pos="5910499" algn="l"/>
                <a:tab pos="6567221" algn="l"/>
                <a:tab pos="7223943" algn="l"/>
              </a:tabLst>
            </a:pPr>
            <a:endParaRPr lang="en-US" altLang="en-US" sz="2400" dirty="0"/>
          </a:p>
          <a:p>
            <a:pPr marL="391729" indent="-293797" eaLnBrk="1">
              <a:buSzPct val="45000"/>
              <a:buFont typeface="Wingdings" panose="05000000000000000000" pitchFamily="2" charset="2"/>
              <a:buChar char=""/>
              <a:tabLst>
                <a:tab pos="656722" algn="l"/>
                <a:tab pos="1313444" algn="l"/>
                <a:tab pos="1970166" algn="l"/>
                <a:tab pos="2626888" algn="l"/>
                <a:tab pos="3283610" algn="l"/>
                <a:tab pos="3940332" algn="l"/>
                <a:tab pos="4597055" algn="l"/>
                <a:tab pos="5253777" algn="l"/>
                <a:tab pos="5910499" algn="l"/>
                <a:tab pos="6567221" algn="l"/>
                <a:tab pos="7223943" algn="l"/>
              </a:tabLst>
            </a:pPr>
            <a:r>
              <a:rPr lang="en-US" altLang="en-US" dirty="0"/>
              <a:t>When applied to solving a maze:</a:t>
            </a:r>
          </a:p>
          <a:p>
            <a:pPr marL="783458" lvl="1" indent="-293797" eaLnBrk="1">
              <a:buSzPct val="45000"/>
              <a:buFont typeface="Wingdings" panose="05000000000000000000" pitchFamily="2" charset="2"/>
              <a:buChar char=""/>
              <a:tabLst>
                <a:tab pos="656722" algn="l"/>
                <a:tab pos="1313444" algn="l"/>
                <a:tab pos="1970166" algn="l"/>
                <a:tab pos="2626888" algn="l"/>
                <a:tab pos="3283610" algn="l"/>
                <a:tab pos="3940332" algn="l"/>
                <a:tab pos="4597055" algn="l"/>
                <a:tab pos="5253777" algn="l"/>
                <a:tab pos="5910499" algn="l"/>
                <a:tab pos="6567221" algn="l"/>
                <a:tab pos="7223943" algn="l"/>
              </a:tabLst>
            </a:pPr>
            <a:r>
              <a:rPr lang="en-US" altLang="en-US" sz="2400" dirty="0"/>
              <a:t>Start from the beginning and move forward.</a:t>
            </a:r>
          </a:p>
          <a:p>
            <a:pPr marL="783458" lvl="1" indent="-293797" eaLnBrk="1">
              <a:buSzPct val="45000"/>
              <a:buFont typeface="Wingdings" panose="05000000000000000000" pitchFamily="2" charset="2"/>
              <a:buChar char=""/>
              <a:tabLst>
                <a:tab pos="656722" algn="l"/>
                <a:tab pos="1313444" algn="l"/>
                <a:tab pos="1970166" algn="l"/>
                <a:tab pos="2626888" algn="l"/>
                <a:tab pos="3283610" algn="l"/>
                <a:tab pos="3940332" algn="l"/>
                <a:tab pos="4597055" algn="l"/>
                <a:tab pos="5253777" algn="l"/>
                <a:tab pos="5910499" algn="l"/>
                <a:tab pos="6567221" algn="l"/>
                <a:tab pos="7223943" algn="l"/>
              </a:tabLst>
            </a:pPr>
            <a:r>
              <a:rPr lang="en-US" altLang="en-US" sz="2400" dirty="0"/>
              <a:t>If we encounter a blocked passage, backup one step and try a different path.</a:t>
            </a:r>
          </a:p>
          <a:p>
            <a:pPr marL="783458" lvl="1" indent="-293797" eaLnBrk="1">
              <a:buSzPct val="45000"/>
              <a:buFont typeface="Wingdings" panose="05000000000000000000" pitchFamily="2" charset="2"/>
              <a:buChar char=""/>
              <a:tabLst>
                <a:tab pos="656722" algn="l"/>
                <a:tab pos="1313444" algn="l"/>
                <a:tab pos="1970166" algn="l"/>
                <a:tab pos="2626888" algn="l"/>
                <a:tab pos="3283610" algn="l"/>
                <a:tab pos="3940332" algn="l"/>
                <a:tab pos="4597055" algn="l"/>
                <a:tab pos="5253777" algn="l"/>
                <a:tab pos="5910499" algn="l"/>
                <a:tab pos="6567221" algn="l"/>
                <a:tab pos="7223943" algn="l"/>
              </a:tabLst>
            </a:pPr>
            <a:r>
              <a:rPr lang="en-US" altLang="en-US" sz="2400" dirty="0"/>
              <a:t>Follow the new path until we find the exit or encounter another blocked passage.</a:t>
            </a:r>
          </a:p>
          <a:p>
            <a:pPr marL="783458" lvl="1" indent="-293797" eaLnBrk="1">
              <a:buSzPct val="45000"/>
              <a:buFont typeface="Wingdings" panose="05000000000000000000" pitchFamily="2" charset="2"/>
              <a:buChar char=""/>
              <a:tabLst>
                <a:tab pos="656722" algn="l"/>
                <a:tab pos="1313444" algn="l"/>
                <a:tab pos="1970166" algn="l"/>
                <a:tab pos="2626888" algn="l"/>
                <a:tab pos="3283610" algn="l"/>
                <a:tab pos="3940332" algn="l"/>
                <a:tab pos="4597055" algn="l"/>
                <a:tab pos="5253777" algn="l"/>
                <a:tab pos="5910499" algn="l"/>
                <a:tab pos="6567221" algn="l"/>
                <a:tab pos="7223943" algn="l"/>
              </a:tabLst>
            </a:pPr>
            <a:r>
              <a:rPr lang="en-US" altLang="en-US" sz="2400" dirty="0"/>
              <a:t>Repeat until we find the exit or return to the starting position.</a:t>
            </a:r>
          </a:p>
          <a:p>
            <a:pPr marL="383408" indent="-293797" eaLnBrk="1">
              <a:buSzPct val="45000"/>
              <a:buFont typeface="Wingdings" panose="05000000000000000000" pitchFamily="2" charset="2"/>
              <a:buChar char=""/>
              <a:tabLst>
                <a:tab pos="656722" algn="l"/>
                <a:tab pos="1313444" algn="l"/>
                <a:tab pos="1970166" algn="l"/>
                <a:tab pos="2626888" algn="l"/>
                <a:tab pos="3283610" algn="l"/>
                <a:tab pos="3940332" algn="l"/>
                <a:tab pos="4597055" algn="l"/>
                <a:tab pos="5253777" algn="l"/>
                <a:tab pos="5910499" algn="l"/>
                <a:tab pos="6567221" algn="l"/>
                <a:tab pos="7223943" algn="l"/>
              </a:tabLst>
            </a:pPr>
            <a:endParaRPr lang="en-US" altLang="en-US" dirty="0"/>
          </a:p>
        </p:txBody>
      </p:sp>
      <p:sp>
        <p:nvSpPr>
          <p:cNvPr id="2" name="Slide Number Placeholder 1">
            <a:extLst>
              <a:ext uri="{FF2B5EF4-FFF2-40B4-BE49-F238E27FC236}">
                <a16:creationId xmlns:a16="http://schemas.microsoft.com/office/drawing/2014/main" id="{D20F9314-5BA3-42A1-8397-623AD252680C}"/>
              </a:ext>
            </a:extLst>
          </p:cNvPr>
          <p:cNvSpPr>
            <a:spLocks noGrp="1"/>
          </p:cNvSpPr>
          <p:nvPr>
            <p:ph type="sldNum" sz="quarter" idx="10"/>
          </p:nvPr>
        </p:nvSpPr>
        <p:spPr/>
        <p:txBody>
          <a:bodyPr/>
          <a:lstStyle/>
          <a:p>
            <a:fld id="{D02B39B9-74E7-484A-884B-3B1F83C72A6F}" type="slidenum">
              <a:rPr lang="en-US" altLang="en-US" smtClean="0">
                <a:solidFill>
                  <a:srgbClr val="000000"/>
                </a:solidFill>
              </a:rPr>
              <a:pPr/>
              <a:t>33</a:t>
            </a:fld>
            <a:endParaRPr lang="en-US" altLang="en-US" dirty="0">
              <a:solidFill>
                <a:srgbClr val="000000"/>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a:extLst>
              <a:ext uri="{FF2B5EF4-FFF2-40B4-BE49-F238E27FC236}">
                <a16:creationId xmlns:a16="http://schemas.microsoft.com/office/drawing/2014/main" id="{BF9F524B-1DA4-4B2B-B510-D4ADF6FB2B78}"/>
              </a:ext>
            </a:extLst>
          </p:cNvPr>
          <p:cNvSpPr>
            <a:spLocks noGrp="1" noChangeArrowheads="1"/>
          </p:cNvSpPr>
          <p:nvPr>
            <p:ph type="title"/>
          </p:nvPr>
        </p:nvSpPr>
        <p:spPr>
          <a:xfrm>
            <a:off x="1969247" y="0"/>
            <a:ext cx="8253506" cy="1144921"/>
          </a:xfrm>
        </p:spPr>
        <p:txBody>
          <a:bodyPr vert="horz" wrap="square" lIns="91440" tIns="32005" rIns="91440" bIns="45720" numCol="1" anchor="ctr" anchorCtr="0" compatLnSpc="1">
            <a:prstTxWarp prst="textNoShape">
              <a:avLst/>
            </a:prstTxWarp>
          </a:bodyPr>
          <a:lstStyle/>
          <a:p>
            <a:pPr eaLnBrk="1">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defRPr/>
            </a:pPr>
            <a:r>
              <a:rPr lang="en-US" altLang="en-US" sz="4000" dirty="0"/>
              <a:t>Designing a Solution</a:t>
            </a:r>
          </a:p>
        </p:txBody>
      </p:sp>
      <p:sp>
        <p:nvSpPr>
          <p:cNvPr id="72709" name="Rectangle 2">
            <a:extLst>
              <a:ext uri="{FF2B5EF4-FFF2-40B4-BE49-F238E27FC236}">
                <a16:creationId xmlns:a16="http://schemas.microsoft.com/office/drawing/2014/main" id="{0ECA3BF2-BEDD-4218-BE38-F9821ECA074C}"/>
              </a:ext>
            </a:extLst>
          </p:cNvPr>
          <p:cNvSpPr>
            <a:spLocks noGrp="1" noChangeArrowheads="1"/>
          </p:cNvSpPr>
          <p:nvPr>
            <p:ph type="body" idx="1"/>
          </p:nvPr>
        </p:nvSpPr>
        <p:spPr>
          <a:xfrm>
            <a:off x="1140574" y="1165802"/>
            <a:ext cx="10029173" cy="4526396"/>
          </a:xfrm>
        </p:spPr>
        <p:txBody>
          <a:bodyPr/>
          <a:lstStyle/>
          <a:p>
            <a:pPr marL="391729" indent="-293797" eaLnBrk="1">
              <a:buSzPct val="45000"/>
              <a:buFont typeface="Wingdings" panose="05000000000000000000" pitchFamily="2" charset="2"/>
              <a:buChar char=""/>
              <a:tabLst>
                <a:tab pos="656722" algn="l"/>
                <a:tab pos="1313444" algn="l"/>
                <a:tab pos="1970166" algn="l"/>
                <a:tab pos="2626888" algn="l"/>
                <a:tab pos="3283610" algn="l"/>
                <a:tab pos="3940332" algn="l"/>
                <a:tab pos="4597055" algn="l"/>
                <a:tab pos="5253777" algn="l"/>
                <a:tab pos="5910499" algn="l"/>
                <a:tab pos="6567221" algn="l"/>
                <a:tab pos="7223943" algn="l"/>
              </a:tabLst>
            </a:pPr>
            <a:r>
              <a:rPr lang="en-US" altLang="en-US" dirty="0"/>
              <a:t>Backtracking can be applied to the problem maze problem.</a:t>
            </a:r>
          </a:p>
          <a:p>
            <a:pPr marL="783458" lvl="1" indent="-293797" eaLnBrk="1">
              <a:buSzPct val="45000"/>
              <a:buFont typeface="Wingdings" panose="05000000000000000000" pitchFamily="2" charset="2"/>
              <a:buChar char=""/>
              <a:tabLst>
                <a:tab pos="656722" algn="l"/>
                <a:tab pos="1313444" algn="l"/>
                <a:tab pos="1970166" algn="l"/>
                <a:tab pos="2626888" algn="l"/>
                <a:tab pos="3283610" algn="l"/>
                <a:tab pos="3940332" algn="l"/>
                <a:tab pos="4597055" algn="l"/>
                <a:tab pos="5253777" algn="l"/>
                <a:tab pos="5910499" algn="l"/>
                <a:tab pos="6567221" algn="l"/>
                <a:tab pos="7223943" algn="l"/>
              </a:tabLst>
            </a:pPr>
            <a:r>
              <a:rPr lang="en-US" altLang="en-US" sz="2800" b="1" dirty="0"/>
              <a:t>Step 1</a:t>
            </a:r>
            <a:r>
              <a:rPr lang="en-US" altLang="en-US" sz="2800" dirty="0"/>
              <a:t>: Problem details</a:t>
            </a:r>
          </a:p>
          <a:p>
            <a:pPr marL="783458" lvl="1" indent="-293797" eaLnBrk="1">
              <a:buSzPct val="45000"/>
              <a:buFont typeface="Wingdings" panose="05000000000000000000" pitchFamily="2" charset="2"/>
              <a:buChar char=""/>
              <a:tabLst>
                <a:tab pos="656722" algn="l"/>
                <a:tab pos="1313444" algn="l"/>
                <a:tab pos="1970166" algn="l"/>
                <a:tab pos="2626888" algn="l"/>
                <a:tab pos="3283610" algn="l"/>
                <a:tab pos="3940332" algn="l"/>
                <a:tab pos="4597055" algn="l"/>
                <a:tab pos="5253777" algn="l"/>
                <a:tab pos="5910499" algn="l"/>
                <a:tab pos="6567221" algn="l"/>
                <a:tab pos="7223943" algn="l"/>
              </a:tabLst>
            </a:pPr>
            <a:r>
              <a:rPr lang="en-US" altLang="en-US" sz="2800" b="1" dirty="0"/>
              <a:t>Step 2</a:t>
            </a:r>
            <a:r>
              <a:rPr lang="en-US" altLang="en-US" sz="2800" dirty="0"/>
              <a:t>: Algorithm description</a:t>
            </a:r>
          </a:p>
          <a:p>
            <a:pPr marL="783458" lvl="1" indent="-293797" eaLnBrk="1">
              <a:buSzPct val="45000"/>
              <a:buFont typeface="Wingdings" panose="05000000000000000000" pitchFamily="2" charset="2"/>
              <a:buChar char=""/>
              <a:tabLst>
                <a:tab pos="656722" algn="l"/>
                <a:tab pos="1313444" algn="l"/>
                <a:tab pos="1970166" algn="l"/>
                <a:tab pos="2626888" algn="l"/>
                <a:tab pos="3283610" algn="l"/>
                <a:tab pos="3940332" algn="l"/>
                <a:tab pos="4597055" algn="l"/>
                <a:tab pos="5253777" algn="l"/>
                <a:tab pos="5910499" algn="l"/>
                <a:tab pos="6567221" algn="l"/>
                <a:tab pos="7223943" algn="l"/>
              </a:tabLst>
            </a:pPr>
            <a:r>
              <a:rPr lang="en-US" altLang="en-US" sz="2800" b="1" dirty="0"/>
              <a:t>Step 3</a:t>
            </a:r>
            <a:r>
              <a:rPr lang="en-US" altLang="en-US" sz="2800" dirty="0"/>
              <a:t>: Implementation details</a:t>
            </a:r>
          </a:p>
        </p:txBody>
      </p:sp>
      <p:sp>
        <p:nvSpPr>
          <p:cNvPr id="2" name="Slide Number Placeholder 1">
            <a:extLst>
              <a:ext uri="{FF2B5EF4-FFF2-40B4-BE49-F238E27FC236}">
                <a16:creationId xmlns:a16="http://schemas.microsoft.com/office/drawing/2014/main" id="{1515225B-0E7B-4D58-AF42-3FF9222C6CB9}"/>
              </a:ext>
            </a:extLst>
          </p:cNvPr>
          <p:cNvSpPr>
            <a:spLocks noGrp="1"/>
          </p:cNvSpPr>
          <p:nvPr>
            <p:ph type="sldNum" sz="quarter" idx="10"/>
          </p:nvPr>
        </p:nvSpPr>
        <p:spPr/>
        <p:txBody>
          <a:bodyPr/>
          <a:lstStyle/>
          <a:p>
            <a:fld id="{D02B39B9-74E7-484A-884B-3B1F83C72A6F}" type="slidenum">
              <a:rPr lang="en-US" altLang="en-US" smtClean="0">
                <a:solidFill>
                  <a:srgbClr val="000000"/>
                </a:solidFill>
              </a:rPr>
              <a:pPr/>
              <a:t>34</a:t>
            </a:fld>
            <a:endParaRPr lang="en-US" altLang="en-US" dirty="0">
              <a:solidFill>
                <a:srgbClr val="000000"/>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a:extLst>
              <a:ext uri="{FF2B5EF4-FFF2-40B4-BE49-F238E27FC236}">
                <a16:creationId xmlns:a16="http://schemas.microsoft.com/office/drawing/2014/main" id="{1170C40F-97F1-472C-AFE5-AF4E20C7AACD}"/>
              </a:ext>
            </a:extLst>
          </p:cNvPr>
          <p:cNvSpPr>
            <a:spLocks noGrp="1" noChangeArrowheads="1"/>
          </p:cNvSpPr>
          <p:nvPr>
            <p:ph type="title"/>
          </p:nvPr>
        </p:nvSpPr>
        <p:spPr>
          <a:xfrm>
            <a:off x="1969247" y="0"/>
            <a:ext cx="8253506" cy="1144921"/>
          </a:xfrm>
        </p:spPr>
        <p:txBody>
          <a:bodyPr vert="horz" wrap="square" lIns="91440" tIns="32005" rIns="91440" bIns="45720" numCol="1" anchor="ctr" anchorCtr="0" compatLnSpc="1">
            <a:prstTxWarp prst="textNoShape">
              <a:avLst/>
            </a:prstTxWarp>
          </a:bodyPr>
          <a:lstStyle/>
          <a:p>
            <a:pPr eaLnBrk="1">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defRPr/>
            </a:pPr>
            <a:r>
              <a:rPr lang="en-US" altLang="en-US" dirty="0"/>
              <a:t>Step 1: Problem Description</a:t>
            </a:r>
          </a:p>
        </p:txBody>
      </p:sp>
      <p:sp>
        <p:nvSpPr>
          <p:cNvPr id="74757" name="Rectangle 2">
            <a:extLst>
              <a:ext uri="{FF2B5EF4-FFF2-40B4-BE49-F238E27FC236}">
                <a16:creationId xmlns:a16="http://schemas.microsoft.com/office/drawing/2014/main" id="{71F5DC61-BF74-4E79-9B7F-FDAB256C42B4}"/>
              </a:ext>
            </a:extLst>
          </p:cNvPr>
          <p:cNvSpPr>
            <a:spLocks noGrp="1" noChangeArrowheads="1"/>
          </p:cNvSpPr>
          <p:nvPr>
            <p:ph type="body" idx="1"/>
          </p:nvPr>
        </p:nvSpPr>
        <p:spPr>
          <a:xfrm>
            <a:off x="943626" y="938723"/>
            <a:ext cx="10760693" cy="4526396"/>
          </a:xfrm>
        </p:spPr>
        <p:txBody>
          <a:bodyPr/>
          <a:lstStyle/>
          <a:p>
            <a:pPr marL="391729" indent="-293797" eaLnBrk="1">
              <a:buSzPct val="45000"/>
              <a:buFont typeface="Wingdings" panose="05000000000000000000" pitchFamily="2" charset="2"/>
              <a:buChar char=""/>
              <a:tabLst>
                <a:tab pos="656722" algn="l"/>
                <a:tab pos="1313444" algn="l"/>
                <a:tab pos="1970166" algn="l"/>
                <a:tab pos="2626888" algn="l"/>
                <a:tab pos="3283610" algn="l"/>
                <a:tab pos="3940332" algn="l"/>
                <a:tab pos="4597055" algn="l"/>
                <a:tab pos="5253777" algn="l"/>
                <a:tab pos="5910499" algn="l"/>
                <a:tab pos="6567221" algn="l"/>
                <a:tab pos="7223943" algn="l"/>
              </a:tabLst>
            </a:pPr>
            <a:r>
              <a:rPr lang="en-US" altLang="en-US" dirty="0"/>
              <a:t>Given a maze with starting and exit positions:</a:t>
            </a:r>
          </a:p>
          <a:p>
            <a:pPr marL="783458" lvl="1" indent="-293797" eaLnBrk="1">
              <a:buSzPct val="45000"/>
              <a:buFont typeface="Wingdings" panose="05000000000000000000" pitchFamily="2" charset="2"/>
              <a:buChar char=""/>
              <a:tabLst>
                <a:tab pos="656722" algn="l"/>
                <a:tab pos="1313444" algn="l"/>
                <a:tab pos="1970166" algn="l"/>
                <a:tab pos="2626888" algn="l"/>
                <a:tab pos="3283610" algn="l"/>
                <a:tab pos="3940332" algn="l"/>
                <a:tab pos="4597055" algn="l"/>
                <a:tab pos="5253777" algn="l"/>
                <a:tab pos="5910499" algn="l"/>
                <a:tab pos="6567221" algn="l"/>
                <a:tab pos="7223943" algn="l"/>
              </a:tabLst>
            </a:pPr>
            <a:r>
              <a:rPr lang="en-US" altLang="en-US" sz="2800" dirty="0"/>
              <a:t>determine if there is a path from the starting position to the exit.</a:t>
            </a:r>
          </a:p>
          <a:p>
            <a:pPr marL="783458" lvl="1" indent="-293797" eaLnBrk="1">
              <a:buSzPct val="45000"/>
              <a:buFont typeface="Wingdings" panose="05000000000000000000" pitchFamily="2" charset="2"/>
              <a:buChar char=""/>
              <a:tabLst>
                <a:tab pos="656722" algn="l"/>
                <a:tab pos="1313444" algn="l"/>
                <a:tab pos="1970166" algn="l"/>
                <a:tab pos="2626888" algn="l"/>
                <a:tab pos="3283610" algn="l"/>
                <a:tab pos="3940332" algn="l"/>
                <a:tab pos="4597055" algn="l"/>
                <a:tab pos="5253777" algn="l"/>
                <a:tab pos="5910499" algn="l"/>
                <a:tab pos="6567221" algn="l"/>
                <a:tab pos="7223943" algn="l"/>
              </a:tabLst>
            </a:pPr>
            <a:r>
              <a:rPr lang="en-US" altLang="en-US" sz="2800" dirty="0"/>
              <a:t>specify the path with no circles or loopbacks.</a:t>
            </a:r>
          </a:p>
          <a:p>
            <a:pPr marL="391729" indent="-293797" eaLnBrk="1">
              <a:buSzPct val="45000"/>
              <a:buFont typeface="Wingdings" panose="05000000000000000000" pitchFamily="2" charset="2"/>
              <a:buChar char=""/>
              <a:tabLst>
                <a:tab pos="656722" algn="l"/>
                <a:tab pos="1313444" algn="l"/>
                <a:tab pos="1970166" algn="l"/>
                <a:tab pos="2626888" algn="l"/>
                <a:tab pos="3283610" algn="l"/>
                <a:tab pos="3940332" algn="l"/>
                <a:tab pos="4597055" algn="l"/>
                <a:tab pos="5253777" algn="l"/>
                <a:tab pos="5910499" algn="l"/>
                <a:tab pos="6567221" algn="l"/>
                <a:tab pos="7223943" algn="l"/>
              </a:tabLst>
            </a:pPr>
            <a:endParaRPr lang="en-US" altLang="en-US" dirty="0"/>
          </a:p>
          <a:p>
            <a:pPr marL="391729" indent="-293797" eaLnBrk="1">
              <a:buSzPct val="45000"/>
              <a:buFont typeface="Wingdings" panose="05000000000000000000" pitchFamily="2" charset="2"/>
              <a:buChar char=""/>
              <a:tabLst>
                <a:tab pos="656722" algn="l"/>
                <a:tab pos="1313444" algn="l"/>
                <a:tab pos="1970166" algn="l"/>
                <a:tab pos="2626888" algn="l"/>
                <a:tab pos="3283610" algn="l"/>
                <a:tab pos="3940332" algn="l"/>
                <a:tab pos="4597055" algn="l"/>
                <a:tab pos="5253777" algn="l"/>
                <a:tab pos="5910499" algn="l"/>
                <a:tab pos="6567221" algn="l"/>
                <a:tab pos="7223943" algn="l"/>
              </a:tabLst>
            </a:pPr>
            <a:r>
              <a:rPr lang="en-US" altLang="en-US" b="1" dirty="0"/>
              <a:t>Maze Structure: </a:t>
            </a:r>
            <a:r>
              <a:rPr lang="en-US" altLang="en-US" dirty="0"/>
              <a:t>The maze is a collection of equal-sized cells laid out in rows and columns. Each cell is either</a:t>
            </a:r>
          </a:p>
          <a:p>
            <a:pPr marL="783458" lvl="1" indent="-293797" eaLnBrk="1">
              <a:buSzPct val="45000"/>
              <a:buFont typeface="Wingdings" panose="05000000000000000000" pitchFamily="2" charset="2"/>
              <a:buChar char=""/>
              <a:tabLst>
                <a:tab pos="656722" algn="l"/>
                <a:tab pos="1313444" algn="l"/>
                <a:tab pos="1970166" algn="l"/>
                <a:tab pos="2626888" algn="l"/>
                <a:tab pos="3283610" algn="l"/>
                <a:tab pos="3940332" algn="l"/>
                <a:tab pos="4597055" algn="l"/>
                <a:tab pos="5253777" algn="l"/>
                <a:tab pos="5910499" algn="l"/>
                <a:tab pos="6567221" algn="l"/>
                <a:tab pos="7223943" algn="l"/>
              </a:tabLst>
            </a:pPr>
            <a:r>
              <a:rPr lang="en-US" altLang="en-US" sz="2800" b="1" dirty="0"/>
              <a:t>filled</a:t>
            </a:r>
            <a:r>
              <a:rPr lang="en-US" altLang="en-US" sz="2800" dirty="0"/>
              <a:t> to represent a wall, or</a:t>
            </a:r>
          </a:p>
          <a:p>
            <a:pPr marL="783458" lvl="1" indent="-293797" eaLnBrk="1">
              <a:buSzPct val="45000"/>
              <a:buFont typeface="Wingdings" panose="05000000000000000000" pitchFamily="2" charset="2"/>
              <a:buChar char=""/>
              <a:tabLst>
                <a:tab pos="656722" algn="l"/>
                <a:tab pos="1313444" algn="l"/>
                <a:tab pos="1970166" algn="l"/>
                <a:tab pos="2626888" algn="l"/>
                <a:tab pos="3283610" algn="l"/>
                <a:tab pos="3940332" algn="l"/>
                <a:tab pos="4597055" algn="l"/>
                <a:tab pos="5253777" algn="l"/>
                <a:tab pos="5910499" algn="l"/>
                <a:tab pos="6567221" algn="l"/>
                <a:tab pos="7223943" algn="l"/>
              </a:tabLst>
            </a:pPr>
            <a:r>
              <a:rPr lang="en-US" altLang="en-US" sz="2800" b="1" dirty="0"/>
              <a:t>empty</a:t>
            </a:r>
            <a:r>
              <a:rPr lang="en-US" altLang="en-US" sz="2800" dirty="0"/>
              <a:t> to represent an open space.</a:t>
            </a:r>
          </a:p>
        </p:txBody>
      </p:sp>
      <p:sp>
        <p:nvSpPr>
          <p:cNvPr id="2" name="Slide Number Placeholder 1">
            <a:extLst>
              <a:ext uri="{FF2B5EF4-FFF2-40B4-BE49-F238E27FC236}">
                <a16:creationId xmlns:a16="http://schemas.microsoft.com/office/drawing/2014/main" id="{F735B60A-731D-4684-94A8-E9FD949ED614}"/>
              </a:ext>
            </a:extLst>
          </p:cNvPr>
          <p:cNvSpPr>
            <a:spLocks noGrp="1"/>
          </p:cNvSpPr>
          <p:nvPr>
            <p:ph type="sldNum" sz="quarter" idx="10"/>
          </p:nvPr>
        </p:nvSpPr>
        <p:spPr/>
        <p:txBody>
          <a:bodyPr/>
          <a:lstStyle/>
          <a:p>
            <a:fld id="{D02B39B9-74E7-484A-884B-3B1F83C72A6F}" type="slidenum">
              <a:rPr lang="en-US" altLang="en-US" smtClean="0">
                <a:solidFill>
                  <a:srgbClr val="000000"/>
                </a:solidFill>
              </a:rPr>
              <a:pPr/>
              <a:t>35</a:t>
            </a:fld>
            <a:endParaRPr lang="en-US" altLang="en-US" dirty="0">
              <a:solidFill>
                <a:srgbClr val="000000"/>
              </a:solidFill>
            </a:endParaRPr>
          </a:p>
        </p:txBody>
      </p:sp>
      <p:pic>
        <p:nvPicPr>
          <p:cNvPr id="7" name="Picture 3">
            <a:extLst>
              <a:ext uri="{FF2B5EF4-FFF2-40B4-BE49-F238E27FC236}">
                <a16:creationId xmlns:a16="http://schemas.microsoft.com/office/drawing/2014/main" id="{B6143770-4D33-4008-93A7-FDDF6E2CCD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5776" y="3927805"/>
            <a:ext cx="2625395" cy="262539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a:extLst>
              <a:ext uri="{FF2B5EF4-FFF2-40B4-BE49-F238E27FC236}">
                <a16:creationId xmlns:a16="http://schemas.microsoft.com/office/drawing/2014/main" id="{1170C40F-97F1-472C-AFE5-AF4E20C7AACD}"/>
              </a:ext>
            </a:extLst>
          </p:cNvPr>
          <p:cNvSpPr>
            <a:spLocks noGrp="1" noChangeArrowheads="1"/>
          </p:cNvSpPr>
          <p:nvPr>
            <p:ph type="title"/>
          </p:nvPr>
        </p:nvSpPr>
        <p:spPr>
          <a:xfrm>
            <a:off x="1969247" y="0"/>
            <a:ext cx="8253506" cy="1144921"/>
          </a:xfrm>
        </p:spPr>
        <p:txBody>
          <a:bodyPr vert="horz" wrap="square" lIns="91440" tIns="32005" rIns="91440" bIns="45720" numCol="1" anchor="ctr" anchorCtr="0" compatLnSpc="1">
            <a:prstTxWarp prst="textNoShape">
              <a:avLst/>
            </a:prstTxWarp>
          </a:bodyPr>
          <a:lstStyle/>
          <a:p>
            <a:pPr eaLnBrk="1">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defRPr/>
            </a:pPr>
            <a:r>
              <a:rPr lang="en-US" altLang="en-US" dirty="0"/>
              <a:t>Step 1: Problem Description</a:t>
            </a:r>
          </a:p>
        </p:txBody>
      </p:sp>
      <p:sp>
        <p:nvSpPr>
          <p:cNvPr id="74757" name="Rectangle 2">
            <a:extLst>
              <a:ext uri="{FF2B5EF4-FFF2-40B4-BE49-F238E27FC236}">
                <a16:creationId xmlns:a16="http://schemas.microsoft.com/office/drawing/2014/main" id="{71F5DC61-BF74-4E79-9B7F-FDAB256C42B4}"/>
              </a:ext>
            </a:extLst>
          </p:cNvPr>
          <p:cNvSpPr>
            <a:spLocks noGrp="1" noChangeArrowheads="1"/>
          </p:cNvSpPr>
          <p:nvPr>
            <p:ph type="body" idx="1"/>
          </p:nvPr>
        </p:nvSpPr>
        <p:spPr>
          <a:xfrm>
            <a:off x="943624" y="1165802"/>
            <a:ext cx="10760693" cy="4526396"/>
          </a:xfrm>
        </p:spPr>
        <p:txBody>
          <a:bodyPr/>
          <a:lstStyle/>
          <a:p>
            <a:pPr marL="391729" indent="-293797" eaLnBrk="1">
              <a:buSzPct val="45000"/>
              <a:buFont typeface="Wingdings" panose="05000000000000000000" pitchFamily="2" charset="2"/>
              <a:buChar char=""/>
              <a:tabLst>
                <a:tab pos="656722" algn="l"/>
                <a:tab pos="1313444" algn="l"/>
                <a:tab pos="1970166" algn="l"/>
                <a:tab pos="2626888" algn="l"/>
                <a:tab pos="3283610" algn="l"/>
                <a:tab pos="3940332" algn="l"/>
                <a:tab pos="4597055" algn="l"/>
                <a:tab pos="5253777" algn="l"/>
                <a:tab pos="5910499" algn="l"/>
                <a:tab pos="6567221" algn="l"/>
                <a:tab pos="7223943" algn="l"/>
              </a:tabLst>
            </a:pPr>
            <a:r>
              <a:rPr lang="en-US" altLang="en-US" b="1" dirty="0"/>
              <a:t>Movement:  </a:t>
            </a:r>
            <a:r>
              <a:rPr lang="en-US" altLang="en-US" dirty="0"/>
              <a:t>Movement within the maze is restricted:</a:t>
            </a:r>
          </a:p>
          <a:p>
            <a:pPr marL="783458" lvl="1" indent="-293797" eaLnBrk="1">
              <a:buSzPct val="45000"/>
              <a:buFont typeface="Wingdings" panose="05000000000000000000" pitchFamily="2" charset="2"/>
              <a:buChar char=""/>
              <a:tabLst>
                <a:tab pos="656722" algn="l"/>
                <a:tab pos="1313444" algn="l"/>
                <a:tab pos="1970166" algn="l"/>
                <a:tab pos="2626888" algn="l"/>
                <a:tab pos="3283610" algn="l"/>
                <a:tab pos="3940332" algn="l"/>
                <a:tab pos="4597055" algn="l"/>
                <a:tab pos="5253777" algn="l"/>
                <a:tab pos="5910499" algn="l"/>
                <a:tab pos="6567221" algn="l"/>
                <a:tab pos="7223943" algn="l"/>
              </a:tabLst>
            </a:pPr>
            <a:r>
              <a:rPr lang="en-US" altLang="en-US" sz="2800" dirty="0"/>
              <a:t>can only move one cell at a time and can only move to open positions:</a:t>
            </a:r>
          </a:p>
          <a:p>
            <a:pPr marL="1175187" lvl="2" indent="-260673" eaLnBrk="1">
              <a:buSzPct val="75000"/>
              <a:buFont typeface="Symbol" panose="05050102010706020507" pitchFamily="18" charset="2"/>
              <a:buChar char=""/>
              <a:tabLst>
                <a:tab pos="656722" algn="l"/>
                <a:tab pos="1313444" algn="l"/>
                <a:tab pos="1970166" algn="l"/>
                <a:tab pos="2626888" algn="l"/>
                <a:tab pos="3283610" algn="l"/>
                <a:tab pos="3940332" algn="l"/>
                <a:tab pos="4597055" algn="l"/>
                <a:tab pos="5253777" algn="l"/>
                <a:tab pos="5910499" algn="l"/>
                <a:tab pos="6567221" algn="l"/>
                <a:tab pos="7223943" algn="l"/>
              </a:tabLst>
            </a:pPr>
            <a:r>
              <a:rPr lang="en-US" altLang="en-US" sz="2800" dirty="0"/>
              <a:t>those not blocked by a wall, and</a:t>
            </a:r>
          </a:p>
          <a:p>
            <a:pPr marL="1175187" lvl="2" indent="-260673" eaLnBrk="1">
              <a:buSzPct val="75000"/>
              <a:buFont typeface="Symbol" panose="05050102010706020507" pitchFamily="18" charset="2"/>
              <a:buChar char=""/>
              <a:tabLst>
                <a:tab pos="656722" algn="l"/>
                <a:tab pos="1313444" algn="l"/>
                <a:tab pos="1970166" algn="l"/>
                <a:tab pos="2626888" algn="l"/>
                <a:tab pos="3283610" algn="l"/>
                <a:tab pos="3940332" algn="l"/>
                <a:tab pos="4597055" algn="l"/>
                <a:tab pos="5253777" algn="l"/>
                <a:tab pos="5910499" algn="l"/>
                <a:tab pos="6567221" algn="l"/>
                <a:tab pos="7223943" algn="l"/>
              </a:tabLst>
            </a:pPr>
            <a:r>
              <a:rPr lang="en-US" altLang="en-US" sz="2800" dirty="0"/>
              <a:t>those not previously used in the current search.</a:t>
            </a:r>
          </a:p>
          <a:p>
            <a:pPr marL="783458" lvl="1" indent="-293797" eaLnBrk="1">
              <a:buSzPct val="45000"/>
              <a:buFont typeface="Wingdings" panose="05000000000000000000" pitchFamily="2" charset="2"/>
              <a:buChar char=""/>
              <a:tabLst>
                <a:tab pos="656722" algn="l"/>
                <a:tab pos="1313444" algn="l"/>
                <a:tab pos="1970166" algn="l"/>
                <a:tab pos="2626888" algn="l"/>
                <a:tab pos="3283610" algn="l"/>
                <a:tab pos="3940332" algn="l"/>
                <a:tab pos="4597055" algn="l"/>
                <a:tab pos="5253777" algn="l"/>
                <a:tab pos="5910499" algn="l"/>
                <a:tab pos="6567221" algn="l"/>
                <a:tab pos="7223943" algn="l"/>
              </a:tabLst>
            </a:pPr>
            <a:r>
              <a:rPr lang="en-US" altLang="en-US" sz="2800" dirty="0"/>
              <a:t>can only move horizontally and vertically.</a:t>
            </a:r>
          </a:p>
          <a:p>
            <a:pPr marL="497982" lvl="1" indent="0" eaLnBrk="1">
              <a:buSzPct val="45000"/>
              <a:buNone/>
              <a:tabLst>
                <a:tab pos="656722" algn="l"/>
                <a:tab pos="1313444" algn="l"/>
                <a:tab pos="1970166" algn="l"/>
                <a:tab pos="2626888" algn="l"/>
                <a:tab pos="3283610" algn="l"/>
                <a:tab pos="3940332" algn="l"/>
                <a:tab pos="4597055" algn="l"/>
                <a:tab pos="5253777" algn="l"/>
                <a:tab pos="5910499" algn="l"/>
                <a:tab pos="6567221" algn="l"/>
                <a:tab pos="7223943" algn="l"/>
              </a:tabLst>
            </a:pPr>
            <a:endParaRPr lang="en-US" altLang="en-US" sz="2800" b="1" dirty="0"/>
          </a:p>
        </p:txBody>
      </p:sp>
      <p:sp>
        <p:nvSpPr>
          <p:cNvPr id="2" name="Slide Number Placeholder 1">
            <a:extLst>
              <a:ext uri="{FF2B5EF4-FFF2-40B4-BE49-F238E27FC236}">
                <a16:creationId xmlns:a16="http://schemas.microsoft.com/office/drawing/2014/main" id="{F735B60A-731D-4684-94A8-E9FD949ED614}"/>
              </a:ext>
            </a:extLst>
          </p:cNvPr>
          <p:cNvSpPr>
            <a:spLocks noGrp="1"/>
          </p:cNvSpPr>
          <p:nvPr>
            <p:ph type="sldNum" sz="quarter" idx="10"/>
          </p:nvPr>
        </p:nvSpPr>
        <p:spPr/>
        <p:txBody>
          <a:bodyPr/>
          <a:lstStyle/>
          <a:p>
            <a:fld id="{D02B39B9-74E7-484A-884B-3B1F83C72A6F}" type="slidenum">
              <a:rPr lang="en-US" altLang="en-US" smtClean="0">
                <a:solidFill>
                  <a:srgbClr val="000000"/>
                </a:solidFill>
              </a:rPr>
              <a:pPr/>
              <a:t>36</a:t>
            </a:fld>
            <a:endParaRPr lang="en-US" altLang="en-US" dirty="0">
              <a:solidFill>
                <a:srgbClr val="000000"/>
              </a:solidFill>
            </a:endParaRPr>
          </a:p>
        </p:txBody>
      </p:sp>
      <p:pic>
        <p:nvPicPr>
          <p:cNvPr id="6" name="Picture 3">
            <a:extLst>
              <a:ext uri="{FF2B5EF4-FFF2-40B4-BE49-F238E27FC236}">
                <a16:creationId xmlns:a16="http://schemas.microsoft.com/office/drawing/2014/main" id="{61DC09DC-2E8A-4EB1-92A4-FB6AE0F546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6891" y="4273701"/>
            <a:ext cx="2294161" cy="189091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80861605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a:extLst>
              <a:ext uri="{FF2B5EF4-FFF2-40B4-BE49-F238E27FC236}">
                <a16:creationId xmlns:a16="http://schemas.microsoft.com/office/drawing/2014/main" id="{21165811-0773-4BB3-AB37-AB90532D64B9}"/>
              </a:ext>
            </a:extLst>
          </p:cNvPr>
          <p:cNvSpPr>
            <a:spLocks noGrp="1" noChangeArrowheads="1"/>
          </p:cNvSpPr>
          <p:nvPr>
            <p:ph type="title"/>
          </p:nvPr>
        </p:nvSpPr>
        <p:spPr>
          <a:xfrm>
            <a:off x="1969247" y="-196852"/>
            <a:ext cx="8253506" cy="1144921"/>
          </a:xfrm>
        </p:spPr>
        <p:txBody>
          <a:bodyPr vert="horz" wrap="square" lIns="91440" tIns="32005" rIns="91440" bIns="45720" numCol="1" anchor="ctr" anchorCtr="0" compatLnSpc="1">
            <a:prstTxWarp prst="textNoShape">
              <a:avLst/>
            </a:prstTxWarp>
          </a:bodyPr>
          <a:lstStyle/>
          <a:p>
            <a:pPr eaLnBrk="1">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defRPr/>
            </a:pPr>
            <a:r>
              <a:rPr lang="en-US" altLang="en-US" sz="4000" dirty="0"/>
              <a:t>Step 2: Algorithm - Finding the Exit</a:t>
            </a:r>
          </a:p>
        </p:txBody>
      </p:sp>
      <p:pic>
        <p:nvPicPr>
          <p:cNvPr id="82949" name="Picture 2">
            <a:extLst>
              <a:ext uri="{FF2B5EF4-FFF2-40B4-BE49-F238E27FC236}">
                <a16:creationId xmlns:a16="http://schemas.microsoft.com/office/drawing/2014/main" id="{84895AEF-0A64-44D3-B1E3-265269EF769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5415" y="948069"/>
            <a:ext cx="9706707" cy="589625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Slide Number Placeholder 1">
            <a:extLst>
              <a:ext uri="{FF2B5EF4-FFF2-40B4-BE49-F238E27FC236}">
                <a16:creationId xmlns:a16="http://schemas.microsoft.com/office/drawing/2014/main" id="{338C252E-875C-41E7-BCE9-DFB45A061487}"/>
              </a:ext>
            </a:extLst>
          </p:cNvPr>
          <p:cNvSpPr>
            <a:spLocks noGrp="1"/>
          </p:cNvSpPr>
          <p:nvPr>
            <p:ph type="sldNum" sz="quarter" idx="10"/>
          </p:nvPr>
        </p:nvSpPr>
        <p:spPr>
          <a:xfrm>
            <a:off x="152638" y="6387121"/>
            <a:ext cx="2540000" cy="457200"/>
          </a:xfrm>
        </p:spPr>
        <p:txBody>
          <a:bodyPr/>
          <a:lstStyle/>
          <a:p>
            <a:fld id="{A2118716-9F11-43CE-933E-4A096C12A174}" type="slidenum">
              <a:rPr lang="en-US" altLang="en-US" b="1" smtClean="0">
                <a:solidFill>
                  <a:srgbClr val="000000"/>
                </a:solidFill>
              </a:rPr>
              <a:pPr/>
              <a:t>37</a:t>
            </a:fld>
            <a:endParaRPr lang="en-US" altLang="en-US" b="1" dirty="0">
              <a:solidFill>
                <a:srgbClr val="000000"/>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
            <a:extLst>
              <a:ext uri="{FF2B5EF4-FFF2-40B4-BE49-F238E27FC236}">
                <a16:creationId xmlns:a16="http://schemas.microsoft.com/office/drawing/2014/main" id="{D4BE6DC4-81F3-482F-B665-882FAA10FB6D}"/>
              </a:ext>
            </a:extLst>
          </p:cNvPr>
          <p:cNvSpPr>
            <a:spLocks noGrp="1" noChangeArrowheads="1"/>
          </p:cNvSpPr>
          <p:nvPr>
            <p:ph type="title"/>
          </p:nvPr>
        </p:nvSpPr>
        <p:spPr>
          <a:xfrm>
            <a:off x="1889717" y="-132221"/>
            <a:ext cx="8722199" cy="1144921"/>
          </a:xfrm>
        </p:spPr>
        <p:txBody>
          <a:bodyPr vert="horz" wrap="square" lIns="91440" tIns="32005" rIns="91440" bIns="45720" numCol="1" anchor="ctr" anchorCtr="0" compatLnSpc="1">
            <a:prstTxWarp prst="textNoShape">
              <a:avLst/>
            </a:prstTxWarp>
          </a:bodyPr>
          <a:lstStyle/>
          <a:p>
            <a:pPr eaLnBrk="1">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defRPr/>
            </a:pPr>
            <a:r>
              <a:rPr lang="en-US" altLang="en-US" dirty="0"/>
              <a:t>Step 2:  Algorithm - No Path to the Exit</a:t>
            </a:r>
          </a:p>
        </p:txBody>
      </p:sp>
      <p:sp>
        <p:nvSpPr>
          <p:cNvPr id="84997" name="Rectangle 2">
            <a:extLst>
              <a:ext uri="{FF2B5EF4-FFF2-40B4-BE49-F238E27FC236}">
                <a16:creationId xmlns:a16="http://schemas.microsoft.com/office/drawing/2014/main" id="{DF6CE64F-DD3A-44EE-900F-B4EFAA40B35D}"/>
              </a:ext>
            </a:extLst>
          </p:cNvPr>
          <p:cNvSpPr>
            <a:spLocks noGrp="1" noChangeArrowheads="1"/>
          </p:cNvSpPr>
          <p:nvPr>
            <p:ph type="body" idx="1"/>
          </p:nvPr>
        </p:nvSpPr>
        <p:spPr>
          <a:xfrm>
            <a:off x="1675147" y="1405452"/>
            <a:ext cx="7660164" cy="4526396"/>
          </a:xfrm>
        </p:spPr>
        <p:txBody>
          <a:bodyPr/>
          <a:lstStyle/>
          <a:p>
            <a:pPr marL="391729" indent="-293797" eaLnBrk="1">
              <a:buSzPct val="45000"/>
              <a:buFont typeface="Wingdings" panose="05000000000000000000" pitchFamily="2" charset="2"/>
              <a:buChar char=""/>
              <a:tabLst>
                <a:tab pos="656722" algn="l"/>
                <a:tab pos="1313444" algn="l"/>
                <a:tab pos="1970166" algn="l"/>
                <a:tab pos="2626888" algn="l"/>
                <a:tab pos="3283610" algn="l"/>
                <a:tab pos="3940332" algn="l"/>
                <a:tab pos="4597055" algn="l"/>
                <a:tab pos="5253777" algn="l"/>
                <a:tab pos="5910499" algn="l"/>
                <a:tab pos="6567221" algn="l"/>
                <a:tab pos="7223943" algn="l"/>
              </a:tabLst>
            </a:pPr>
            <a:r>
              <a:rPr lang="en-US" altLang="en-US" dirty="0"/>
              <a:t>What if there is no path to the exit?</a:t>
            </a:r>
          </a:p>
        </p:txBody>
      </p:sp>
      <p:pic>
        <p:nvPicPr>
          <p:cNvPr id="84998" name="Picture 3">
            <a:extLst>
              <a:ext uri="{FF2B5EF4-FFF2-40B4-BE49-F238E27FC236}">
                <a16:creationId xmlns:a16="http://schemas.microsoft.com/office/drawing/2014/main" id="{4E60E37D-7AC1-4C4D-A49A-5F2997B6C7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4753" y="2695964"/>
            <a:ext cx="2442496" cy="2442496"/>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Slide Number Placeholder 1">
            <a:extLst>
              <a:ext uri="{FF2B5EF4-FFF2-40B4-BE49-F238E27FC236}">
                <a16:creationId xmlns:a16="http://schemas.microsoft.com/office/drawing/2014/main" id="{05F9A76F-B309-423D-99E1-C2693914451E}"/>
              </a:ext>
            </a:extLst>
          </p:cNvPr>
          <p:cNvSpPr>
            <a:spLocks noGrp="1"/>
          </p:cNvSpPr>
          <p:nvPr>
            <p:ph type="sldNum" sz="quarter" idx="10"/>
          </p:nvPr>
        </p:nvSpPr>
        <p:spPr/>
        <p:txBody>
          <a:bodyPr/>
          <a:lstStyle/>
          <a:p>
            <a:fld id="{D02B39B9-74E7-484A-884B-3B1F83C72A6F}" type="slidenum">
              <a:rPr lang="en-US" altLang="en-US" smtClean="0">
                <a:solidFill>
                  <a:srgbClr val="000000"/>
                </a:solidFill>
              </a:rPr>
              <a:pPr/>
              <a:t>38</a:t>
            </a:fld>
            <a:endParaRPr lang="en-US" altLang="en-US" dirty="0">
              <a:solidFill>
                <a:srgbClr val="000000"/>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1">
            <a:extLst>
              <a:ext uri="{FF2B5EF4-FFF2-40B4-BE49-F238E27FC236}">
                <a16:creationId xmlns:a16="http://schemas.microsoft.com/office/drawing/2014/main" id="{972C901E-87D2-45E7-BA26-9DD310015A7E}"/>
              </a:ext>
            </a:extLst>
          </p:cNvPr>
          <p:cNvSpPr>
            <a:spLocks noGrp="1" noChangeArrowheads="1"/>
          </p:cNvSpPr>
          <p:nvPr>
            <p:ph type="title"/>
          </p:nvPr>
        </p:nvSpPr>
        <p:spPr>
          <a:xfrm>
            <a:off x="1969247" y="0"/>
            <a:ext cx="8253506" cy="1144921"/>
          </a:xfrm>
        </p:spPr>
        <p:txBody>
          <a:bodyPr vert="horz" wrap="square" lIns="91440" tIns="32005" rIns="91440" bIns="45720" numCol="1" anchor="ctr" anchorCtr="0" compatLnSpc="1">
            <a:prstTxWarp prst="textNoShape">
              <a:avLst/>
            </a:prstTxWarp>
          </a:bodyPr>
          <a:lstStyle/>
          <a:p>
            <a:pPr eaLnBrk="1">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defRPr/>
            </a:pPr>
            <a:r>
              <a:rPr lang="en-US" altLang="en-US" dirty="0"/>
              <a:t>Step 2: The Maze ADT</a:t>
            </a:r>
          </a:p>
        </p:txBody>
      </p:sp>
      <p:sp>
        <p:nvSpPr>
          <p:cNvPr id="87045" name="Rectangle 2">
            <a:extLst>
              <a:ext uri="{FF2B5EF4-FFF2-40B4-BE49-F238E27FC236}">
                <a16:creationId xmlns:a16="http://schemas.microsoft.com/office/drawing/2014/main" id="{F7B16945-14F3-45BB-8C82-6285C8291D4B}"/>
              </a:ext>
            </a:extLst>
          </p:cNvPr>
          <p:cNvSpPr>
            <a:spLocks noGrp="1" noChangeArrowheads="1"/>
          </p:cNvSpPr>
          <p:nvPr>
            <p:ph type="body" idx="1"/>
          </p:nvPr>
        </p:nvSpPr>
        <p:spPr>
          <a:xfrm>
            <a:off x="945358" y="976109"/>
            <a:ext cx="10760693" cy="4526396"/>
          </a:xfrm>
        </p:spPr>
        <p:txBody>
          <a:bodyPr/>
          <a:lstStyle/>
          <a:p>
            <a:pPr marL="391729" indent="-293797" eaLnBrk="1">
              <a:lnSpc>
                <a:spcPct val="150000"/>
              </a:lnSpc>
              <a:buSzPct val="45000"/>
              <a:buFont typeface="Wingdings" panose="05000000000000000000" pitchFamily="2" charset="2"/>
              <a:buChar char=""/>
              <a:tabLst>
                <a:tab pos="656722" algn="l"/>
                <a:tab pos="1313444" algn="l"/>
                <a:tab pos="1970166" algn="l"/>
                <a:tab pos="2626888" algn="l"/>
                <a:tab pos="3283610" algn="l"/>
                <a:tab pos="3940332" algn="l"/>
                <a:tab pos="4597055" algn="l"/>
                <a:tab pos="5253777" algn="l"/>
                <a:tab pos="5910499" algn="l"/>
                <a:tab pos="6567221" algn="l"/>
                <a:tab pos="7223943" algn="l"/>
              </a:tabLst>
            </a:pPr>
            <a:r>
              <a:rPr lang="en-US" altLang="en-US" dirty="0"/>
              <a:t>A maze is a two-dimensional structure divided into rows and columns of equal-sized cells.</a:t>
            </a:r>
          </a:p>
          <a:p>
            <a:pPr marL="783458" lvl="1" indent="-293797" eaLnBrk="1">
              <a:lnSpc>
                <a:spcPct val="150000"/>
              </a:lnSpc>
              <a:buSzPct val="45000"/>
              <a:buFont typeface="Wingdings" panose="05000000000000000000" pitchFamily="2" charset="2"/>
              <a:buChar char=""/>
              <a:tabLst>
                <a:tab pos="656722" algn="l"/>
                <a:tab pos="1313444" algn="l"/>
                <a:tab pos="1970166" algn="l"/>
                <a:tab pos="2626888" algn="l"/>
                <a:tab pos="3283610" algn="l"/>
                <a:tab pos="3940332" algn="l"/>
                <a:tab pos="4597055" algn="l"/>
                <a:tab pos="5253777" algn="l"/>
                <a:tab pos="5910499" algn="l"/>
                <a:tab pos="6567221" algn="l"/>
                <a:tab pos="7223943" algn="l"/>
              </a:tabLst>
            </a:pPr>
            <a:r>
              <a:rPr lang="en-US" altLang="en-US" sz="2800" dirty="0">
                <a:ea typeface="+mn-ea"/>
                <a:cs typeface="+mn-cs"/>
              </a:rPr>
              <a:t>Individual cells can be filled (wall) or empty (open)</a:t>
            </a:r>
          </a:p>
          <a:p>
            <a:pPr marL="783458" lvl="1" indent="-293797" eaLnBrk="1">
              <a:lnSpc>
                <a:spcPct val="150000"/>
              </a:lnSpc>
              <a:buSzPct val="45000"/>
              <a:buFont typeface="Wingdings" panose="05000000000000000000" pitchFamily="2" charset="2"/>
              <a:buChar char=""/>
              <a:tabLst>
                <a:tab pos="656722" algn="l"/>
                <a:tab pos="1313444" algn="l"/>
                <a:tab pos="1970166" algn="l"/>
                <a:tab pos="2626888" algn="l"/>
                <a:tab pos="3283610" algn="l"/>
                <a:tab pos="3940332" algn="l"/>
                <a:tab pos="4597055" algn="l"/>
                <a:tab pos="5253777" algn="l"/>
                <a:tab pos="5910499" algn="l"/>
                <a:tab pos="6567221" algn="l"/>
                <a:tab pos="7223943" algn="l"/>
              </a:tabLst>
            </a:pPr>
            <a:r>
              <a:rPr lang="en-US" altLang="en-US" sz="2800" dirty="0">
                <a:ea typeface="+mn-ea"/>
                <a:cs typeface="+mn-cs"/>
              </a:rPr>
              <a:t>One cell is marked as the start and another as the exit. </a:t>
            </a:r>
          </a:p>
        </p:txBody>
      </p:sp>
      <p:graphicFrame>
        <p:nvGraphicFramePr>
          <p:cNvPr id="39939" name="Group 3">
            <a:extLst>
              <a:ext uri="{FF2B5EF4-FFF2-40B4-BE49-F238E27FC236}">
                <a16:creationId xmlns:a16="http://schemas.microsoft.com/office/drawing/2014/main" id="{B955C188-D9D6-4D4C-854A-0E31622A3F55}"/>
              </a:ext>
            </a:extLst>
          </p:cNvPr>
          <p:cNvGraphicFramePr>
            <a:graphicFrameLocks noGrp="1"/>
          </p:cNvGraphicFramePr>
          <p:nvPr>
            <p:extLst>
              <p:ext uri="{D42A27DB-BD31-4B8C-83A1-F6EECF244321}">
                <p14:modId xmlns:p14="http://schemas.microsoft.com/office/powerpoint/2010/main" val="1780283970"/>
              </p:ext>
            </p:extLst>
          </p:nvPr>
        </p:nvGraphicFramePr>
        <p:xfrm>
          <a:off x="3214257" y="4446560"/>
          <a:ext cx="6222894" cy="2032054"/>
        </p:xfrm>
        <a:graphic>
          <a:graphicData uri="http://schemas.openxmlformats.org/drawingml/2006/table">
            <a:tbl>
              <a:tblPr/>
              <a:tblGrid>
                <a:gridCol w="3112167">
                  <a:extLst>
                    <a:ext uri="{9D8B030D-6E8A-4147-A177-3AD203B41FA5}">
                      <a16:colId xmlns:a16="http://schemas.microsoft.com/office/drawing/2014/main" val="20000"/>
                    </a:ext>
                  </a:extLst>
                </a:gridCol>
                <a:gridCol w="3110727">
                  <a:extLst>
                    <a:ext uri="{9D8B030D-6E8A-4147-A177-3AD203B41FA5}">
                      <a16:colId xmlns:a16="http://schemas.microsoft.com/office/drawing/2014/main" val="20001"/>
                    </a:ext>
                  </a:extLst>
                </a:gridCol>
              </a:tblGrid>
              <a:tr h="2032054">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Lst>
                        <a:defRPr sz="2400">
                          <a:solidFill>
                            <a:srgbClr val="000000"/>
                          </a:solidFill>
                          <a:latin typeface="Arial" panose="020B0604020202020204" pitchFamily="34" charset="0"/>
                          <a:cs typeface="Bitstream Vera Sans" charset="0"/>
                        </a:defRPr>
                      </a:lvl1pPr>
                      <a:lvl2pPr marL="431800" indent="-215900">
                        <a:spcAft>
                          <a:spcPts val="1138"/>
                        </a:spcAft>
                        <a:tabLst>
                          <a:tab pos="723900" algn="l"/>
                          <a:tab pos="1447800" algn="l"/>
                          <a:tab pos="2171700" algn="l"/>
                          <a:tab pos="2895600" algn="l"/>
                          <a:tab pos="3619500" algn="l"/>
                          <a:tab pos="4343400" algn="l"/>
                          <a:tab pos="5067300" algn="l"/>
                          <a:tab pos="5791200" algn="l"/>
                          <a:tab pos="65151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cs typeface="Bitstream Vera Sans" charset="0"/>
                        </a:defRPr>
                      </a:lvl9pPr>
                    </a:lstStyle>
                    <a:p>
                      <a:pPr marL="431800" marR="0" lvl="1" indent="-215900" algn="l" defTabSz="457200" rtl="0" eaLnBrk="1" fontAlgn="base" latinLnBrk="0" hangingPunct="0">
                        <a:lnSpc>
                          <a:spcPct val="93000"/>
                        </a:lnSpc>
                        <a:spcBef>
                          <a:spcPct val="0"/>
                        </a:spcBef>
                        <a:spcAft>
                          <a:spcPts val="800"/>
                        </a:spcAft>
                        <a:buClr>
                          <a:srgbClr val="000000"/>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Lst>
                      </a:pPr>
                      <a:r>
                        <a:rPr kumimoji="0" lang="en-US" altLang="en-US" sz="1800" b="0" i="0" u="none" strike="noStrike" cap="none" normalizeH="0" baseline="0">
                          <a:ln>
                            <a:noFill/>
                          </a:ln>
                          <a:solidFill>
                            <a:srgbClr val="000000"/>
                          </a:solidFill>
                          <a:effectLst/>
                          <a:latin typeface="Arial" panose="020B0604020202020204" pitchFamily="34" charset="0"/>
                          <a:cs typeface="Bitstream Vera Sans" charset="0"/>
                        </a:rPr>
                        <a:t>Maze( nrows, ncols )</a:t>
                      </a:r>
                    </a:p>
                    <a:p>
                      <a:pPr marL="431800" marR="0" lvl="1" indent="-215900" algn="l" defTabSz="457200" rtl="0" eaLnBrk="1" fontAlgn="base" latinLnBrk="0" hangingPunct="0">
                        <a:lnSpc>
                          <a:spcPct val="93000"/>
                        </a:lnSpc>
                        <a:spcBef>
                          <a:spcPct val="0"/>
                        </a:spcBef>
                        <a:spcAft>
                          <a:spcPts val="800"/>
                        </a:spcAft>
                        <a:buClr>
                          <a:srgbClr val="000000"/>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Lst>
                      </a:pPr>
                      <a:r>
                        <a:rPr kumimoji="0" lang="en-US" altLang="en-US" sz="1800" b="0" i="0" u="none" strike="noStrike" cap="none" normalizeH="0" baseline="0">
                          <a:ln>
                            <a:noFill/>
                          </a:ln>
                          <a:solidFill>
                            <a:srgbClr val="000000"/>
                          </a:solidFill>
                          <a:effectLst/>
                          <a:latin typeface="Arial" panose="020B0604020202020204" pitchFamily="34" charset="0"/>
                          <a:cs typeface="Bitstream Vera Sans" charset="0"/>
                        </a:rPr>
                        <a:t>numRows()</a:t>
                      </a:r>
                    </a:p>
                    <a:p>
                      <a:pPr marL="431800" marR="0" lvl="1" indent="-215900" algn="l" defTabSz="457200" rtl="0" eaLnBrk="1" fontAlgn="base" latinLnBrk="0" hangingPunct="0">
                        <a:lnSpc>
                          <a:spcPct val="93000"/>
                        </a:lnSpc>
                        <a:spcBef>
                          <a:spcPct val="0"/>
                        </a:spcBef>
                        <a:spcAft>
                          <a:spcPts val="800"/>
                        </a:spcAft>
                        <a:buClr>
                          <a:srgbClr val="000000"/>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Lst>
                      </a:pPr>
                      <a:r>
                        <a:rPr kumimoji="0" lang="en-US" altLang="en-US" sz="1800" b="0" i="0" u="none" strike="noStrike" cap="none" normalizeH="0" baseline="0">
                          <a:ln>
                            <a:noFill/>
                          </a:ln>
                          <a:solidFill>
                            <a:srgbClr val="000000"/>
                          </a:solidFill>
                          <a:effectLst/>
                          <a:latin typeface="Arial" panose="020B0604020202020204" pitchFamily="34" charset="0"/>
                          <a:cs typeface="Bitstream Vera Sans" charset="0"/>
                        </a:rPr>
                        <a:t>numCols()</a:t>
                      </a:r>
                    </a:p>
                    <a:p>
                      <a:pPr marL="431800" marR="0" lvl="1" indent="-215900" algn="l" defTabSz="457200" rtl="0" eaLnBrk="1" fontAlgn="base" latinLnBrk="0" hangingPunct="0">
                        <a:lnSpc>
                          <a:spcPct val="93000"/>
                        </a:lnSpc>
                        <a:spcBef>
                          <a:spcPct val="0"/>
                        </a:spcBef>
                        <a:spcAft>
                          <a:spcPts val="800"/>
                        </a:spcAft>
                        <a:buClr>
                          <a:srgbClr val="000000"/>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Lst>
                      </a:pPr>
                      <a:r>
                        <a:rPr kumimoji="0" lang="en-US" altLang="en-US" sz="1800" b="0" i="0" u="none" strike="noStrike" cap="none" normalizeH="0" baseline="0">
                          <a:ln>
                            <a:noFill/>
                          </a:ln>
                          <a:solidFill>
                            <a:srgbClr val="000000"/>
                          </a:solidFill>
                          <a:effectLst/>
                          <a:latin typeface="Arial" panose="020B0604020202020204" pitchFamily="34" charset="0"/>
                          <a:cs typeface="Bitstream Vera Sans" charset="0"/>
                        </a:rPr>
                        <a:t>setWall( row, col )</a:t>
                      </a:r>
                    </a:p>
                    <a:p>
                      <a:pPr marL="431800" marR="0" lvl="1" indent="-215900" algn="l" defTabSz="457200" rtl="0" eaLnBrk="1" fontAlgn="base" latinLnBrk="0" hangingPunct="0">
                        <a:lnSpc>
                          <a:spcPct val="93000"/>
                        </a:lnSpc>
                        <a:spcBef>
                          <a:spcPct val="0"/>
                        </a:spcBef>
                        <a:spcAft>
                          <a:spcPts val="800"/>
                        </a:spcAft>
                        <a:buClr>
                          <a:srgbClr val="000000"/>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Lst>
                      </a:pPr>
                      <a:r>
                        <a:rPr kumimoji="0" lang="en-US" altLang="en-US" sz="1800" b="0" i="0" u="none" strike="noStrike" cap="none" normalizeH="0" baseline="0">
                          <a:ln>
                            <a:noFill/>
                          </a:ln>
                          <a:solidFill>
                            <a:srgbClr val="000000"/>
                          </a:solidFill>
                          <a:effectLst/>
                          <a:latin typeface="Arial" panose="020B0604020202020204" pitchFamily="34" charset="0"/>
                          <a:cs typeface="Bitstream Vera Sans" charset="0"/>
                        </a:rPr>
                        <a:t>setStart( row, col )</a:t>
                      </a:r>
                    </a:p>
                  </a:txBody>
                  <a:tcPr marL="57479" marR="57479" marT="188766" marB="57479" horzOverflow="overflow">
                    <a:lnL>
                      <a:noFill/>
                    </a:lnL>
                    <a:lnR w="7200" cap="flat" cmpd="sng" algn="ctr">
                      <a:solidFill>
                        <a:srgbClr val="000000"/>
                      </a:solidFill>
                      <a:prstDash val="solid"/>
                      <a:round/>
                      <a:headEnd type="none" w="med" len="med"/>
                      <a:tailEnd type="none" w="med" len="med"/>
                    </a:lnR>
                    <a:lnT w="36000" cap="flat" cmpd="sng" algn="ctr">
                      <a:solidFill>
                        <a:srgbClr val="000000"/>
                      </a:solidFill>
                      <a:prstDash val="solid"/>
                      <a:round/>
                      <a:headEnd type="none" w="med" len="med"/>
                      <a:tailEnd type="none" w="med" len="med"/>
                    </a:lnT>
                    <a:lnB w="7200" cap="flat" cmpd="sng" algn="ctr">
                      <a:solidFill>
                        <a:srgbClr val="000000"/>
                      </a:solidFill>
                      <a:prstDash val="solid"/>
                      <a:round/>
                      <a:headEnd type="none" w="med" len="med"/>
                      <a:tailEnd type="none" w="med" len="med"/>
                    </a:lnB>
                    <a:lnTlToBr>
                      <a:noFill/>
                    </a:lnTlToBr>
                    <a:lnBlToTr>
                      <a:noFill/>
                    </a:lnBlToTr>
                    <a:solidFill>
                      <a:srgbClr val="F7FFAB"/>
                    </a:solidFill>
                  </a:tcPr>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Lst>
                        <a:defRPr sz="2400">
                          <a:solidFill>
                            <a:srgbClr val="000000"/>
                          </a:solidFill>
                          <a:latin typeface="Arial" panose="020B0604020202020204" pitchFamily="34" charset="0"/>
                          <a:cs typeface="Bitstream Vera Sans" charset="0"/>
                        </a:defRPr>
                      </a:lvl1pPr>
                      <a:lvl2pPr marL="431800" indent="-215900">
                        <a:spcAft>
                          <a:spcPts val="1138"/>
                        </a:spcAft>
                        <a:tabLst>
                          <a:tab pos="723900" algn="l"/>
                          <a:tab pos="1447800" algn="l"/>
                          <a:tab pos="2171700" algn="l"/>
                          <a:tab pos="2895600" algn="l"/>
                          <a:tab pos="3619500" algn="l"/>
                          <a:tab pos="4343400" algn="l"/>
                          <a:tab pos="5067300" algn="l"/>
                          <a:tab pos="5791200" algn="l"/>
                          <a:tab pos="65151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 pos="3619500" algn="l"/>
                          <a:tab pos="4343400" algn="l"/>
                          <a:tab pos="5067300" algn="l"/>
                          <a:tab pos="5791200" algn="l"/>
                          <a:tab pos="65151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 pos="3619500" algn="l"/>
                          <a:tab pos="4343400" algn="l"/>
                          <a:tab pos="5067300" algn="l"/>
                          <a:tab pos="5791200" algn="l"/>
                          <a:tab pos="65151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cs typeface="Bitstream Vera Sans" charset="0"/>
                        </a:defRPr>
                      </a:lvl9pPr>
                    </a:lstStyle>
                    <a:p>
                      <a:pPr marL="431800" marR="0" lvl="1" indent="-215900" algn="l" defTabSz="457200" rtl="0" eaLnBrk="1" fontAlgn="base" latinLnBrk="0" hangingPunct="0">
                        <a:lnSpc>
                          <a:spcPct val="93000"/>
                        </a:lnSpc>
                        <a:spcBef>
                          <a:spcPct val="0"/>
                        </a:spcBef>
                        <a:spcAft>
                          <a:spcPts val="1000"/>
                        </a:spcAft>
                        <a:buClr>
                          <a:srgbClr val="000000"/>
                        </a:buClr>
                        <a:buSzPct val="45000"/>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Lst>
                      </a:pPr>
                      <a:endParaRPr kumimoji="0" lang="en-US" altLang="en-US" sz="1800" b="0" i="0" u="none" strike="noStrike" cap="none" normalizeH="0" baseline="0" dirty="0">
                        <a:ln>
                          <a:noFill/>
                        </a:ln>
                        <a:solidFill>
                          <a:srgbClr val="000000"/>
                        </a:solidFill>
                        <a:effectLst/>
                        <a:latin typeface="Arial" panose="020B0604020202020204" pitchFamily="34" charset="0"/>
                        <a:cs typeface="Bitstream Vera Sans" charset="0"/>
                      </a:endParaRPr>
                    </a:p>
                    <a:p>
                      <a:pPr marL="431800" marR="0" lvl="1" indent="-215900" algn="l" defTabSz="457200" rtl="0" eaLnBrk="1" fontAlgn="base" latinLnBrk="0" hangingPunct="0">
                        <a:lnSpc>
                          <a:spcPct val="93000"/>
                        </a:lnSpc>
                        <a:spcBef>
                          <a:spcPct val="0"/>
                        </a:spcBef>
                        <a:spcAft>
                          <a:spcPts val="800"/>
                        </a:spcAft>
                        <a:buClr>
                          <a:srgbClr val="000000"/>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Lst>
                      </a:pPr>
                      <a:r>
                        <a:rPr kumimoji="0" lang="en-US" altLang="en-US" sz="1800" b="0" i="0" u="none" strike="noStrike" cap="none" normalizeH="0" baseline="0" dirty="0" err="1">
                          <a:ln>
                            <a:noFill/>
                          </a:ln>
                          <a:solidFill>
                            <a:srgbClr val="000000"/>
                          </a:solidFill>
                          <a:effectLst/>
                          <a:latin typeface="Arial" panose="020B0604020202020204" pitchFamily="34" charset="0"/>
                          <a:cs typeface="Bitstream Vera Sans" charset="0"/>
                        </a:rPr>
                        <a:t>setExit</a:t>
                      </a:r>
                      <a:r>
                        <a:rPr kumimoji="0" lang="en-US" altLang="en-US" sz="1800" b="0" i="0" u="none" strike="noStrike" cap="none" normalizeH="0" baseline="0" dirty="0">
                          <a:ln>
                            <a:noFill/>
                          </a:ln>
                          <a:solidFill>
                            <a:srgbClr val="000000"/>
                          </a:solidFill>
                          <a:effectLst/>
                          <a:latin typeface="Arial" panose="020B0604020202020204" pitchFamily="34" charset="0"/>
                          <a:cs typeface="Bitstream Vera Sans" charset="0"/>
                        </a:rPr>
                        <a:t>( row, col )</a:t>
                      </a:r>
                    </a:p>
                    <a:p>
                      <a:pPr marL="431800" marR="0" lvl="1" indent="-215900" algn="l" defTabSz="457200" rtl="0" eaLnBrk="1" fontAlgn="base" latinLnBrk="0" hangingPunct="0">
                        <a:lnSpc>
                          <a:spcPct val="93000"/>
                        </a:lnSpc>
                        <a:spcBef>
                          <a:spcPct val="0"/>
                        </a:spcBef>
                        <a:spcAft>
                          <a:spcPts val="800"/>
                        </a:spcAft>
                        <a:buClr>
                          <a:srgbClr val="000000"/>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Lst>
                      </a:pPr>
                      <a:r>
                        <a:rPr kumimoji="0" lang="en-US" altLang="en-US" sz="1800" b="0" i="0" u="none" strike="noStrike" cap="none" normalizeH="0" baseline="0" dirty="0" err="1">
                          <a:ln>
                            <a:noFill/>
                          </a:ln>
                          <a:solidFill>
                            <a:srgbClr val="000000"/>
                          </a:solidFill>
                          <a:effectLst/>
                          <a:latin typeface="Arial" panose="020B0604020202020204" pitchFamily="34" charset="0"/>
                          <a:cs typeface="Bitstream Vera Sans" charset="0"/>
                        </a:rPr>
                        <a:t>findPath</a:t>
                      </a:r>
                      <a:r>
                        <a:rPr kumimoji="0" lang="en-US" altLang="en-US" sz="1800" b="0" i="0" u="none" strike="noStrike" cap="none" normalizeH="0" baseline="0" dirty="0">
                          <a:ln>
                            <a:noFill/>
                          </a:ln>
                          <a:solidFill>
                            <a:srgbClr val="000000"/>
                          </a:solidFill>
                          <a:effectLst/>
                          <a:latin typeface="Arial" panose="020B0604020202020204" pitchFamily="34" charset="0"/>
                          <a:cs typeface="Bitstream Vera Sans" charset="0"/>
                        </a:rPr>
                        <a:t>()</a:t>
                      </a:r>
                    </a:p>
                    <a:p>
                      <a:pPr marL="431800" marR="0" lvl="1" indent="-215900" algn="l" defTabSz="457200" rtl="0" eaLnBrk="1" fontAlgn="base" latinLnBrk="0" hangingPunct="0">
                        <a:lnSpc>
                          <a:spcPct val="93000"/>
                        </a:lnSpc>
                        <a:spcBef>
                          <a:spcPct val="0"/>
                        </a:spcBef>
                        <a:spcAft>
                          <a:spcPts val="800"/>
                        </a:spcAft>
                        <a:buClr>
                          <a:srgbClr val="000000"/>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Lst>
                      </a:pPr>
                      <a:r>
                        <a:rPr kumimoji="0" lang="en-US" altLang="en-US" sz="1800" b="0" i="0" u="none" strike="noStrike" cap="none" normalizeH="0" baseline="0" dirty="0">
                          <a:ln>
                            <a:noFill/>
                          </a:ln>
                          <a:solidFill>
                            <a:srgbClr val="000000"/>
                          </a:solidFill>
                          <a:effectLst/>
                          <a:latin typeface="Arial" panose="020B0604020202020204" pitchFamily="34" charset="0"/>
                          <a:cs typeface="Bitstream Vera Sans" charset="0"/>
                        </a:rPr>
                        <a:t>reset()</a:t>
                      </a:r>
                    </a:p>
                    <a:p>
                      <a:pPr marL="431800" marR="0" lvl="1" indent="-215900" algn="l" defTabSz="457200" rtl="0" eaLnBrk="1" fontAlgn="base" latinLnBrk="0" hangingPunct="0">
                        <a:lnSpc>
                          <a:spcPct val="93000"/>
                        </a:lnSpc>
                        <a:spcBef>
                          <a:spcPct val="0"/>
                        </a:spcBef>
                        <a:spcAft>
                          <a:spcPts val="800"/>
                        </a:spcAft>
                        <a:buClr>
                          <a:srgbClr val="000000"/>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Lst>
                      </a:pPr>
                      <a:r>
                        <a:rPr kumimoji="0" lang="en-US" altLang="en-US" sz="1800" b="0" i="0" u="none" strike="noStrike" cap="none" normalizeH="0" baseline="0" dirty="0">
                          <a:ln>
                            <a:noFill/>
                          </a:ln>
                          <a:solidFill>
                            <a:srgbClr val="000000"/>
                          </a:solidFill>
                          <a:effectLst/>
                          <a:latin typeface="Arial" panose="020B0604020202020204" pitchFamily="34" charset="0"/>
                          <a:cs typeface="Bitstream Vera Sans" charset="0"/>
                        </a:rPr>
                        <a:t>draw()</a:t>
                      </a:r>
                    </a:p>
                  </a:txBody>
                  <a:tcPr marL="57479" marR="57479" marT="188766" marB="57479" horzOverflow="overflow">
                    <a:lnL w="7200" cap="flat" cmpd="sng" algn="ctr">
                      <a:solidFill>
                        <a:srgbClr val="000000"/>
                      </a:solidFill>
                      <a:prstDash val="solid"/>
                      <a:round/>
                      <a:headEnd type="none" w="med" len="med"/>
                      <a:tailEnd type="none" w="med" len="med"/>
                    </a:lnL>
                    <a:lnR>
                      <a:noFill/>
                    </a:lnR>
                    <a:lnT w="36000" cap="flat" cmpd="sng" algn="ctr">
                      <a:solidFill>
                        <a:srgbClr val="000000"/>
                      </a:solidFill>
                      <a:prstDash val="solid"/>
                      <a:round/>
                      <a:headEnd type="none" w="med" len="med"/>
                      <a:tailEnd type="none" w="med" len="med"/>
                    </a:lnT>
                    <a:lnB w="7200" cap="flat" cmpd="sng" algn="ctr">
                      <a:solidFill>
                        <a:srgbClr val="000000"/>
                      </a:solidFill>
                      <a:prstDash val="solid"/>
                      <a:round/>
                      <a:headEnd type="none" w="med" len="med"/>
                      <a:tailEnd type="none" w="med" len="med"/>
                    </a:lnB>
                    <a:lnTlToBr>
                      <a:noFill/>
                    </a:lnTlToBr>
                    <a:lnBlToTr>
                      <a:noFill/>
                    </a:lnBlToTr>
                    <a:solidFill>
                      <a:srgbClr val="F7FFAB"/>
                    </a:solidFill>
                  </a:tcPr>
                </a:tc>
                <a:extLst>
                  <a:ext uri="{0D108BD9-81ED-4DB2-BD59-A6C34878D82A}">
                    <a16:rowId xmlns:a16="http://schemas.microsoft.com/office/drawing/2014/main" val="10000"/>
                  </a:ext>
                </a:extLst>
              </a:tr>
            </a:tbl>
          </a:graphicData>
        </a:graphic>
      </p:graphicFrame>
      <p:sp>
        <p:nvSpPr>
          <p:cNvPr id="2" name="Slide Number Placeholder 1">
            <a:extLst>
              <a:ext uri="{FF2B5EF4-FFF2-40B4-BE49-F238E27FC236}">
                <a16:creationId xmlns:a16="http://schemas.microsoft.com/office/drawing/2014/main" id="{FE95D833-B3A2-4049-ACCA-B89D3A2F00AD}"/>
              </a:ext>
            </a:extLst>
          </p:cNvPr>
          <p:cNvSpPr>
            <a:spLocks noGrp="1"/>
          </p:cNvSpPr>
          <p:nvPr>
            <p:ph type="sldNum" sz="quarter" idx="10"/>
          </p:nvPr>
        </p:nvSpPr>
        <p:spPr/>
        <p:txBody>
          <a:bodyPr/>
          <a:lstStyle/>
          <a:p>
            <a:fld id="{D02B39B9-74E7-484A-884B-3B1F83C72A6F}" type="slidenum">
              <a:rPr lang="en-US" altLang="en-US" smtClean="0">
                <a:solidFill>
                  <a:srgbClr val="000000"/>
                </a:solidFill>
              </a:rPr>
              <a:pPr/>
              <a:t>39</a:t>
            </a:fld>
            <a:endParaRPr lang="en-US" altLang="en-US" dirty="0">
              <a:solidFill>
                <a:srgbClr val="000000"/>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824938" y="979534"/>
            <a:ext cx="8009573" cy="4898932"/>
          </a:xfrm>
          <a:prstGeom prst="rect">
            <a:avLst/>
          </a:prstGeom>
        </p:spPr>
        <p:txBody>
          <a:bodyPr vert="horz" wrap="square" lIns="0" tIns="122074" rIns="0" bIns="0" rtlCol="0">
            <a:spAutoFit/>
          </a:bodyPr>
          <a:lstStyle/>
          <a:p>
            <a:pPr marL="297266" indent="-285750">
              <a:spcBef>
                <a:spcPts val="961"/>
              </a:spcBef>
              <a:buFont typeface="Arial" panose="020B0604020202020204" pitchFamily="34" charset="0"/>
              <a:buChar char="•"/>
              <a:tabLst>
                <a:tab pos="258542" algn="l"/>
              </a:tabLst>
            </a:pPr>
            <a:r>
              <a:rPr lang="en-US" sz="2800" b="1" dirty="0">
                <a:solidFill>
                  <a:srgbClr val="000000"/>
                </a:solidFill>
              </a:rPr>
              <a:t>Operations</a:t>
            </a:r>
          </a:p>
          <a:p>
            <a:pPr marL="754466" lvl="1" indent="-285750">
              <a:spcBef>
                <a:spcPts val="961"/>
              </a:spcBef>
              <a:buFont typeface="Arial" panose="020B0604020202020204" pitchFamily="34" charset="0"/>
              <a:buChar char="•"/>
              <a:tabLst>
                <a:tab pos="258542" algn="l"/>
              </a:tabLst>
            </a:pPr>
            <a:r>
              <a:rPr lang="en-US" sz="2800" b="1" dirty="0">
                <a:solidFill>
                  <a:srgbClr val="000000"/>
                </a:solidFill>
              </a:rPr>
              <a:t>Stack() </a:t>
            </a:r>
            <a:r>
              <a:rPr lang="en-US" sz="2800" dirty="0">
                <a:solidFill>
                  <a:srgbClr val="000000"/>
                </a:solidFill>
              </a:rPr>
              <a:t>creates a new stack that is empty</a:t>
            </a:r>
          </a:p>
          <a:p>
            <a:pPr marL="754466" lvl="1" indent="-285750">
              <a:spcBef>
                <a:spcPts val="961"/>
              </a:spcBef>
              <a:buFont typeface="Arial" panose="020B0604020202020204" pitchFamily="34" charset="0"/>
              <a:buChar char="•"/>
              <a:tabLst>
                <a:tab pos="258542" algn="l"/>
              </a:tabLst>
            </a:pPr>
            <a:r>
              <a:rPr lang="en-US" sz="2800" b="1" dirty="0" err="1">
                <a:solidFill>
                  <a:srgbClr val="000000"/>
                </a:solidFill>
              </a:rPr>
              <a:t>is_empty</a:t>
            </a:r>
            <a:r>
              <a:rPr lang="en-US" sz="2800" b="1" dirty="0">
                <a:solidFill>
                  <a:srgbClr val="000000"/>
                </a:solidFill>
              </a:rPr>
              <a:t>() </a:t>
            </a:r>
            <a:r>
              <a:rPr lang="en-US" sz="2800" dirty="0">
                <a:solidFill>
                  <a:srgbClr val="000000"/>
                </a:solidFill>
              </a:rPr>
              <a:t>tests to see whether the stack is empty</a:t>
            </a:r>
          </a:p>
          <a:p>
            <a:pPr marL="754466" lvl="1" indent="-285750">
              <a:spcBef>
                <a:spcPts val="961"/>
              </a:spcBef>
              <a:buFont typeface="Arial" panose="020B0604020202020204" pitchFamily="34" charset="0"/>
              <a:buChar char="•"/>
              <a:tabLst>
                <a:tab pos="258542" algn="l"/>
              </a:tabLst>
            </a:pPr>
            <a:r>
              <a:rPr lang="en-US" sz="2800" b="1" dirty="0">
                <a:solidFill>
                  <a:srgbClr val="000000"/>
                </a:solidFill>
              </a:rPr>
              <a:t>size() </a:t>
            </a:r>
            <a:r>
              <a:rPr lang="en-US" sz="2800" dirty="0">
                <a:solidFill>
                  <a:srgbClr val="000000"/>
                </a:solidFill>
              </a:rPr>
              <a:t>returns the number of items on the stack</a:t>
            </a:r>
          </a:p>
          <a:p>
            <a:pPr marL="754466" lvl="1" indent="-285750">
              <a:spcBef>
                <a:spcPts val="961"/>
              </a:spcBef>
              <a:buFont typeface="Arial" panose="020B0604020202020204" pitchFamily="34" charset="0"/>
              <a:buChar char="•"/>
              <a:tabLst>
                <a:tab pos="258542" algn="l"/>
              </a:tabLst>
            </a:pPr>
            <a:r>
              <a:rPr lang="en-US" sz="2800" b="1" dirty="0">
                <a:solidFill>
                  <a:srgbClr val="000000"/>
                </a:solidFill>
              </a:rPr>
              <a:t>push(item) </a:t>
            </a:r>
            <a:r>
              <a:rPr lang="en-US" sz="2800" dirty="0">
                <a:solidFill>
                  <a:srgbClr val="000000"/>
                </a:solidFill>
              </a:rPr>
              <a:t>adds a new item to the top of the stack</a:t>
            </a:r>
          </a:p>
          <a:p>
            <a:pPr marL="754466" lvl="1" indent="-285750">
              <a:spcBef>
                <a:spcPts val="961"/>
              </a:spcBef>
              <a:buFont typeface="Arial" panose="020B0604020202020204" pitchFamily="34" charset="0"/>
              <a:buChar char="•"/>
              <a:tabLst>
                <a:tab pos="258542" algn="l"/>
              </a:tabLst>
            </a:pPr>
            <a:r>
              <a:rPr lang="en-US" sz="2800" b="1" dirty="0">
                <a:solidFill>
                  <a:srgbClr val="000000"/>
                </a:solidFill>
              </a:rPr>
              <a:t>pop() </a:t>
            </a:r>
            <a:r>
              <a:rPr lang="en-US" sz="2800" dirty="0">
                <a:solidFill>
                  <a:srgbClr val="000000"/>
                </a:solidFill>
              </a:rPr>
              <a:t>removes the top item from the stack</a:t>
            </a:r>
          </a:p>
          <a:p>
            <a:pPr marL="754466" lvl="1" indent="-285750">
              <a:spcBef>
                <a:spcPts val="961"/>
              </a:spcBef>
              <a:buFont typeface="Arial" panose="020B0604020202020204" pitchFamily="34" charset="0"/>
              <a:buChar char="•"/>
              <a:tabLst>
                <a:tab pos="258542" algn="l"/>
              </a:tabLst>
            </a:pPr>
            <a:r>
              <a:rPr lang="en-US" sz="2800" b="1" dirty="0">
                <a:solidFill>
                  <a:srgbClr val="000000"/>
                </a:solidFill>
              </a:rPr>
              <a:t>peek() </a:t>
            </a:r>
            <a:r>
              <a:rPr lang="en-US" sz="2800" dirty="0">
                <a:solidFill>
                  <a:srgbClr val="000000"/>
                </a:solidFill>
              </a:rPr>
              <a:t>returns the top item from the stack but does not remove it</a:t>
            </a:r>
          </a:p>
          <a:p>
            <a:pPr marL="297266" indent="-285750">
              <a:spcBef>
                <a:spcPts val="961"/>
              </a:spcBef>
              <a:buFont typeface="Arial" panose="020B0604020202020204" pitchFamily="34" charset="0"/>
              <a:buChar char="•"/>
              <a:tabLst>
                <a:tab pos="258542" algn="l"/>
              </a:tabLst>
            </a:pPr>
            <a:endParaRPr lang="en-US" sz="2800" dirty="0">
              <a:solidFill>
                <a:srgbClr val="000000"/>
              </a:solidFill>
            </a:endParaRPr>
          </a:p>
        </p:txBody>
      </p:sp>
      <p:sp>
        <p:nvSpPr>
          <p:cNvPr id="2" name="object 2"/>
          <p:cNvSpPr txBox="1">
            <a:spLocks noGrp="1"/>
          </p:cNvSpPr>
          <p:nvPr>
            <p:ph type="title"/>
          </p:nvPr>
        </p:nvSpPr>
        <p:spPr>
          <a:xfrm>
            <a:off x="2624984" y="98233"/>
            <a:ext cx="7292368" cy="626601"/>
          </a:xfrm>
          <a:prstGeom prst="rect">
            <a:avLst/>
          </a:prstGeom>
        </p:spPr>
        <p:txBody>
          <a:bodyPr vert="horz" wrap="square" lIns="0" tIns="10941" rIns="0" bIns="0" numCol="1" rtlCol="0" anchor="ctr" anchorCtr="0" compatLnSpc="1">
            <a:prstTxWarp prst="textNoShape">
              <a:avLst/>
            </a:prstTxWarp>
            <a:spAutoFit/>
          </a:bodyPr>
          <a:lstStyle/>
          <a:p>
            <a:pPr marL="11516">
              <a:spcBef>
                <a:spcPts val="86"/>
              </a:spcBef>
            </a:pPr>
            <a:r>
              <a:rPr lang="en-US" sz="4000" dirty="0"/>
              <a:t>The Stack ADT</a:t>
            </a:r>
            <a:endParaRPr sz="4000" dirty="0"/>
          </a:p>
        </p:txBody>
      </p:sp>
      <p:graphicFrame>
        <p:nvGraphicFramePr>
          <p:cNvPr id="8" name="Group 3">
            <a:extLst>
              <a:ext uri="{FF2B5EF4-FFF2-40B4-BE49-F238E27FC236}">
                <a16:creationId xmlns:a16="http://schemas.microsoft.com/office/drawing/2014/main" id="{99AD8C89-2D6F-4CB7-8F47-1F7870FA5E1B}"/>
              </a:ext>
            </a:extLst>
          </p:cNvPr>
          <p:cNvGraphicFramePr>
            <a:graphicFrameLocks noGrp="1"/>
          </p:cNvGraphicFramePr>
          <p:nvPr>
            <p:extLst>
              <p:ext uri="{D42A27DB-BD31-4B8C-83A1-F6EECF244321}">
                <p14:modId xmlns:p14="http://schemas.microsoft.com/office/powerpoint/2010/main" val="1753741748"/>
              </p:ext>
            </p:extLst>
          </p:nvPr>
        </p:nvGraphicFramePr>
        <p:xfrm>
          <a:off x="8834511" y="1856616"/>
          <a:ext cx="3203575" cy="3144768"/>
        </p:xfrm>
        <a:graphic>
          <a:graphicData uri="http://schemas.openxmlformats.org/drawingml/2006/table">
            <a:tbl>
              <a:tblPr/>
              <a:tblGrid>
                <a:gridCol w="3203575">
                  <a:extLst>
                    <a:ext uri="{9D8B030D-6E8A-4147-A177-3AD203B41FA5}">
                      <a16:colId xmlns:a16="http://schemas.microsoft.com/office/drawing/2014/main" val="1627937348"/>
                    </a:ext>
                  </a:extLst>
                </a:gridCol>
              </a:tblGrid>
              <a:tr h="0">
                <a:tc>
                  <a:txBody>
                    <a:bodyPr/>
                    <a:lstStyle>
                      <a:lvl1pPr>
                        <a:spcAft>
                          <a:spcPts val="1425"/>
                        </a:spcAft>
                        <a:tabLst>
                          <a:tab pos="723900" algn="l"/>
                          <a:tab pos="1447800" algn="l"/>
                          <a:tab pos="2171700" algn="l"/>
                          <a:tab pos="2895600" algn="l"/>
                        </a:tabLst>
                        <a:defRPr sz="2400">
                          <a:solidFill>
                            <a:srgbClr val="000000"/>
                          </a:solidFill>
                          <a:latin typeface="Arial" panose="020B0604020202020204" pitchFamily="34" charset="0"/>
                          <a:cs typeface="Bitstream Vera Sans" charset="0"/>
                        </a:defRPr>
                      </a:lvl1pPr>
                      <a:lvl2pPr marL="431800" indent="-215900">
                        <a:spcAft>
                          <a:spcPts val="1138"/>
                        </a:spcAft>
                        <a:tabLst>
                          <a:tab pos="723900" algn="l"/>
                          <a:tab pos="1447800" algn="l"/>
                          <a:tab pos="2171700" algn="l"/>
                          <a:tab pos="28956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cs typeface="Bitstream Vera Sans" charset="0"/>
                        </a:defRPr>
                      </a:lvl9pPr>
                    </a:lstStyle>
                    <a:p>
                      <a:pPr marL="431800" marR="0" lvl="1" indent="-215900" algn="l" defTabSz="457200" rtl="0" eaLnBrk="1" fontAlgn="base" latinLnBrk="0" hangingPunct="0">
                        <a:lnSpc>
                          <a:spcPct val="93000"/>
                        </a:lnSpc>
                        <a:spcBef>
                          <a:spcPct val="0"/>
                        </a:spcBef>
                        <a:spcAft>
                          <a:spcPts val="1000"/>
                        </a:spcAft>
                        <a:buClr>
                          <a:srgbClr val="000000"/>
                        </a:buClr>
                        <a:buSzPct val="45000"/>
                        <a:buFont typeface="Wingdings" panose="05000000000000000000" pitchFamily="2" charset="2"/>
                        <a:buChar char=""/>
                        <a:tabLst>
                          <a:tab pos="723900" algn="l"/>
                          <a:tab pos="1447800" algn="l"/>
                          <a:tab pos="2171700" algn="l"/>
                          <a:tab pos="2895600" algn="l"/>
                        </a:tabLst>
                      </a:pPr>
                      <a:r>
                        <a:rPr kumimoji="0" lang="en-US" altLang="en-US" sz="2000" b="0" i="0" u="none" strike="noStrike" cap="none" normalizeH="0" baseline="0" dirty="0">
                          <a:ln>
                            <a:noFill/>
                          </a:ln>
                          <a:solidFill>
                            <a:srgbClr val="000000"/>
                          </a:solidFill>
                          <a:effectLst/>
                          <a:latin typeface="Arial" panose="020B0604020202020204" pitchFamily="34" charset="0"/>
                          <a:cs typeface="Bitstream Vera Sans" charset="0"/>
                        </a:rPr>
                        <a:t>Stack()</a:t>
                      </a:r>
                    </a:p>
                    <a:p>
                      <a:pPr marL="431800" marR="0" lvl="1" indent="-215900" algn="l" defTabSz="457200" rtl="0" eaLnBrk="1" fontAlgn="base" latinLnBrk="0" hangingPunct="0">
                        <a:lnSpc>
                          <a:spcPct val="93000"/>
                        </a:lnSpc>
                        <a:spcBef>
                          <a:spcPct val="0"/>
                        </a:spcBef>
                        <a:spcAft>
                          <a:spcPts val="1000"/>
                        </a:spcAft>
                        <a:buClr>
                          <a:srgbClr val="000000"/>
                        </a:buClr>
                        <a:buSzPct val="45000"/>
                        <a:buFont typeface="Wingdings" panose="05000000000000000000" pitchFamily="2" charset="2"/>
                        <a:buChar char=""/>
                        <a:tabLst>
                          <a:tab pos="723900" algn="l"/>
                          <a:tab pos="1447800" algn="l"/>
                          <a:tab pos="2171700" algn="l"/>
                          <a:tab pos="2895600" algn="l"/>
                        </a:tabLst>
                      </a:pPr>
                      <a:r>
                        <a:rPr kumimoji="0" lang="en-US" altLang="en-US" sz="2000" b="0" i="0" u="none" strike="noStrike" cap="none" normalizeH="0" baseline="0" dirty="0" err="1">
                          <a:ln>
                            <a:noFill/>
                          </a:ln>
                          <a:solidFill>
                            <a:srgbClr val="000000"/>
                          </a:solidFill>
                          <a:effectLst/>
                          <a:latin typeface="Arial" panose="020B0604020202020204" pitchFamily="34" charset="0"/>
                          <a:cs typeface="Bitstream Vera Sans" charset="0"/>
                        </a:rPr>
                        <a:t>isEmpty</a:t>
                      </a:r>
                      <a:r>
                        <a:rPr kumimoji="0" lang="en-US" altLang="en-US" sz="2000" b="0" i="0" u="none" strike="noStrike" cap="none" normalizeH="0" baseline="0" dirty="0">
                          <a:ln>
                            <a:noFill/>
                          </a:ln>
                          <a:solidFill>
                            <a:srgbClr val="000000"/>
                          </a:solidFill>
                          <a:effectLst/>
                          <a:latin typeface="Arial" panose="020B0604020202020204" pitchFamily="34" charset="0"/>
                          <a:cs typeface="Bitstream Vera Sans" charset="0"/>
                        </a:rPr>
                        <a:t>()</a:t>
                      </a:r>
                    </a:p>
                    <a:p>
                      <a:pPr marL="431800" marR="0" lvl="1" indent="-215900" algn="l" defTabSz="457200" rtl="0" eaLnBrk="1" fontAlgn="base" latinLnBrk="0" hangingPunct="0">
                        <a:lnSpc>
                          <a:spcPct val="93000"/>
                        </a:lnSpc>
                        <a:spcBef>
                          <a:spcPct val="0"/>
                        </a:spcBef>
                        <a:spcAft>
                          <a:spcPts val="1000"/>
                        </a:spcAft>
                        <a:buClr>
                          <a:srgbClr val="000000"/>
                        </a:buClr>
                        <a:buSzPct val="45000"/>
                        <a:buFont typeface="Wingdings" panose="05000000000000000000" pitchFamily="2" charset="2"/>
                        <a:buChar char=""/>
                        <a:tabLst>
                          <a:tab pos="723900" algn="l"/>
                          <a:tab pos="1447800" algn="l"/>
                          <a:tab pos="2171700" algn="l"/>
                          <a:tab pos="2895600" algn="l"/>
                        </a:tabLst>
                      </a:pPr>
                      <a:r>
                        <a:rPr kumimoji="0" lang="en-US" altLang="en-US" sz="2000" b="0" i="0" u="none" strike="noStrike" cap="none" normalizeH="0" baseline="0" dirty="0">
                          <a:ln>
                            <a:noFill/>
                          </a:ln>
                          <a:solidFill>
                            <a:srgbClr val="000000"/>
                          </a:solidFill>
                          <a:effectLst/>
                          <a:latin typeface="Arial" panose="020B0604020202020204" pitchFamily="34" charset="0"/>
                          <a:cs typeface="Bitstream Vera Sans" charset="0"/>
                        </a:rPr>
                        <a:t>length() or size()</a:t>
                      </a:r>
                    </a:p>
                    <a:p>
                      <a:pPr marL="431800" marR="0" lvl="1" indent="-215900" algn="l" defTabSz="457200" rtl="0" eaLnBrk="1" fontAlgn="base" latinLnBrk="0" hangingPunct="0">
                        <a:lnSpc>
                          <a:spcPct val="93000"/>
                        </a:lnSpc>
                        <a:spcBef>
                          <a:spcPct val="0"/>
                        </a:spcBef>
                        <a:spcAft>
                          <a:spcPts val="1000"/>
                        </a:spcAft>
                        <a:buClr>
                          <a:srgbClr val="000000"/>
                        </a:buClr>
                        <a:buSzPct val="45000"/>
                        <a:buFont typeface="Wingdings" panose="05000000000000000000" pitchFamily="2" charset="2"/>
                        <a:buChar char=""/>
                        <a:tabLst>
                          <a:tab pos="723900" algn="l"/>
                          <a:tab pos="1447800" algn="l"/>
                          <a:tab pos="2171700" algn="l"/>
                          <a:tab pos="2895600" algn="l"/>
                        </a:tabLst>
                      </a:pPr>
                      <a:r>
                        <a:rPr kumimoji="0" lang="en-US" altLang="en-US" sz="2000" b="1" i="0" u="none" strike="noStrike" cap="none" normalizeH="0" baseline="0" dirty="0">
                          <a:ln>
                            <a:noFill/>
                          </a:ln>
                          <a:solidFill>
                            <a:srgbClr val="000000"/>
                          </a:solidFill>
                          <a:effectLst/>
                          <a:latin typeface="Arial" panose="020B0604020202020204" pitchFamily="34" charset="0"/>
                          <a:cs typeface="Bitstream Vera Sans" charset="0"/>
                        </a:rPr>
                        <a:t>pop()</a:t>
                      </a:r>
                    </a:p>
                    <a:p>
                      <a:pPr marL="431800" marR="0" lvl="1" indent="-215900" algn="l" defTabSz="457200" rtl="0" eaLnBrk="1" fontAlgn="base" latinLnBrk="0" hangingPunct="0">
                        <a:lnSpc>
                          <a:spcPct val="93000"/>
                        </a:lnSpc>
                        <a:spcBef>
                          <a:spcPct val="0"/>
                        </a:spcBef>
                        <a:spcAft>
                          <a:spcPts val="1000"/>
                        </a:spcAft>
                        <a:buClr>
                          <a:srgbClr val="000000"/>
                        </a:buClr>
                        <a:buSzPct val="45000"/>
                        <a:buFont typeface="Wingdings" panose="05000000000000000000" pitchFamily="2" charset="2"/>
                        <a:buChar char=""/>
                        <a:tabLst>
                          <a:tab pos="723900" algn="l"/>
                          <a:tab pos="1447800" algn="l"/>
                          <a:tab pos="2171700" algn="l"/>
                          <a:tab pos="2895600" algn="l"/>
                        </a:tabLst>
                      </a:pPr>
                      <a:r>
                        <a:rPr kumimoji="0" lang="en-US" altLang="en-US" sz="2000" b="1" i="0" u="none" strike="noStrike" cap="none" normalizeH="0" baseline="0" dirty="0">
                          <a:ln>
                            <a:noFill/>
                          </a:ln>
                          <a:solidFill>
                            <a:srgbClr val="000000"/>
                          </a:solidFill>
                          <a:effectLst/>
                          <a:latin typeface="Arial" panose="020B0604020202020204" pitchFamily="34" charset="0"/>
                          <a:cs typeface="Bitstream Vera Sans" charset="0"/>
                        </a:rPr>
                        <a:t>push( </a:t>
                      </a:r>
                      <a:r>
                        <a:rPr kumimoji="0" lang="en-US" altLang="en-US" sz="2000" b="1" i="0" u="none" strike="noStrike" cap="none" normalizeH="0" baseline="0" dirty="0">
                          <a:ln>
                            <a:noFill/>
                          </a:ln>
                          <a:solidFill>
                            <a:srgbClr val="FF0000"/>
                          </a:solidFill>
                          <a:effectLst/>
                          <a:latin typeface="Arial" panose="020B0604020202020204" pitchFamily="34" charset="0"/>
                          <a:cs typeface="Bitstream Vera Sans" charset="0"/>
                        </a:rPr>
                        <a:t>item </a:t>
                      </a:r>
                      <a:r>
                        <a:rPr kumimoji="0" lang="en-US" altLang="en-US" sz="2000" b="1" i="0" u="none" strike="noStrike" cap="none" normalizeH="0" baseline="0" dirty="0">
                          <a:ln>
                            <a:noFill/>
                          </a:ln>
                          <a:solidFill>
                            <a:srgbClr val="000000"/>
                          </a:solidFill>
                          <a:effectLst/>
                          <a:latin typeface="Arial" panose="020B0604020202020204" pitchFamily="34" charset="0"/>
                          <a:cs typeface="Bitstream Vera Sans" charset="0"/>
                        </a:rPr>
                        <a:t>)</a:t>
                      </a:r>
                    </a:p>
                    <a:p>
                      <a:pPr marL="431800" marR="0" lvl="1" indent="-215900" algn="l" defTabSz="457200" rtl="0" eaLnBrk="1" fontAlgn="base" latinLnBrk="0" hangingPunct="0">
                        <a:lnSpc>
                          <a:spcPct val="93000"/>
                        </a:lnSpc>
                        <a:spcBef>
                          <a:spcPct val="0"/>
                        </a:spcBef>
                        <a:spcAft>
                          <a:spcPts val="1000"/>
                        </a:spcAft>
                        <a:buClr>
                          <a:srgbClr val="000000"/>
                        </a:buClr>
                        <a:buSzPct val="45000"/>
                        <a:buFont typeface="Wingdings" panose="05000000000000000000" pitchFamily="2" charset="2"/>
                        <a:buChar char=""/>
                        <a:tabLst>
                          <a:tab pos="723900" algn="l"/>
                          <a:tab pos="1447800" algn="l"/>
                          <a:tab pos="2171700" algn="l"/>
                          <a:tab pos="2895600" algn="l"/>
                        </a:tabLst>
                        <a:defRPr/>
                      </a:pPr>
                      <a:r>
                        <a:rPr kumimoji="0" lang="en-US" altLang="en-US" sz="2000" b="0" i="0" u="none" strike="noStrike" cap="none" normalizeH="0" baseline="0" dirty="0">
                          <a:ln>
                            <a:noFill/>
                          </a:ln>
                          <a:solidFill>
                            <a:srgbClr val="000000"/>
                          </a:solidFill>
                          <a:effectLst/>
                          <a:latin typeface="Arial" panose="020B0604020202020204" pitchFamily="34" charset="0"/>
                          <a:cs typeface="Bitstream Vera Sans" charset="0"/>
                        </a:rPr>
                        <a:t>peek()</a:t>
                      </a:r>
                    </a:p>
                    <a:p>
                      <a:pPr marL="215900" marR="0" lvl="1" indent="0" algn="l" defTabSz="457200" rtl="0" eaLnBrk="1" fontAlgn="base" latinLnBrk="0" hangingPunct="0">
                        <a:lnSpc>
                          <a:spcPct val="93000"/>
                        </a:lnSpc>
                        <a:spcBef>
                          <a:spcPct val="0"/>
                        </a:spcBef>
                        <a:spcAft>
                          <a:spcPts val="1000"/>
                        </a:spcAft>
                        <a:buClr>
                          <a:srgbClr val="000000"/>
                        </a:buClr>
                        <a:buSzPct val="45000"/>
                        <a:buFont typeface="Wingdings" panose="05000000000000000000" pitchFamily="2" charset="2"/>
                        <a:buNone/>
                        <a:tabLst>
                          <a:tab pos="723900" algn="l"/>
                          <a:tab pos="1447800" algn="l"/>
                          <a:tab pos="2171700" algn="l"/>
                          <a:tab pos="2895600" algn="l"/>
                        </a:tabLst>
                      </a:pPr>
                      <a:endParaRPr kumimoji="0" lang="en-US" altLang="en-US" sz="2000" b="1" i="0" u="none" strike="noStrike" cap="none" normalizeH="0" baseline="0" dirty="0">
                        <a:ln>
                          <a:noFill/>
                        </a:ln>
                        <a:solidFill>
                          <a:srgbClr val="000000"/>
                        </a:solidFill>
                        <a:effectLst/>
                        <a:latin typeface="Arial" panose="020B0604020202020204" pitchFamily="34" charset="0"/>
                        <a:cs typeface="Bitstream Vera Sans" charset="0"/>
                      </a:endParaRPr>
                    </a:p>
                  </a:txBody>
                  <a:tcPr marL="63360" marR="63360" marT="208080" marB="190440" horzOverflow="overflow">
                    <a:lnL>
                      <a:noFill/>
                    </a:lnL>
                    <a:lnR>
                      <a:noFill/>
                    </a:lnR>
                    <a:lnT w="36000" cap="flat" cmpd="sng" algn="ctr">
                      <a:noFill/>
                      <a:prstDash val="solid"/>
                      <a:round/>
                      <a:headEnd type="none" w="med" len="med"/>
                      <a:tailEnd type="none" w="med" len="med"/>
                    </a:lnT>
                    <a:lnB w="7200" cap="flat" cmpd="sng" algn="ctr">
                      <a:noFill/>
                      <a:prstDash val="solid"/>
                      <a:round/>
                      <a:headEnd type="none" w="med" len="med"/>
                      <a:tailEnd type="none" w="med" len="med"/>
                    </a:lnB>
                    <a:lnTlToBr>
                      <a:noFill/>
                    </a:lnTlToBr>
                    <a:lnBlToTr>
                      <a:noFill/>
                    </a:lnBlToTr>
                    <a:solidFill>
                      <a:srgbClr val="F7FFAB"/>
                    </a:solidFill>
                  </a:tcPr>
                </a:tc>
                <a:extLst>
                  <a:ext uri="{0D108BD9-81ED-4DB2-BD59-A6C34878D82A}">
                    <a16:rowId xmlns:a16="http://schemas.microsoft.com/office/drawing/2014/main" val="2150682559"/>
                  </a:ext>
                </a:extLst>
              </a:tr>
            </a:tbl>
          </a:graphicData>
        </a:graphic>
      </p:graphicFrame>
      <p:sp>
        <p:nvSpPr>
          <p:cNvPr id="3" name="Slide Number Placeholder 2">
            <a:extLst>
              <a:ext uri="{FF2B5EF4-FFF2-40B4-BE49-F238E27FC236}">
                <a16:creationId xmlns:a16="http://schemas.microsoft.com/office/drawing/2014/main" id="{37873E3B-3D96-4522-BFA8-810024E6D485}"/>
              </a:ext>
            </a:extLst>
          </p:cNvPr>
          <p:cNvSpPr>
            <a:spLocks noGrp="1"/>
          </p:cNvSpPr>
          <p:nvPr>
            <p:ph type="sldNum" sz="quarter" idx="10"/>
          </p:nvPr>
        </p:nvSpPr>
        <p:spPr/>
        <p:txBody>
          <a:bodyPr/>
          <a:lstStyle/>
          <a:p>
            <a:fld id="{D02B39B9-74E7-484A-884B-3B1F83C72A6F}" type="slidenum">
              <a:rPr lang="en-US" altLang="en-US" smtClean="0">
                <a:solidFill>
                  <a:srgbClr val="000000"/>
                </a:solidFill>
              </a:rPr>
              <a:pPr/>
              <a:t>4</a:t>
            </a:fld>
            <a:endParaRPr lang="en-US" altLang="en-US" dirty="0">
              <a:solidFill>
                <a:srgbClr val="000000"/>
              </a:solidFill>
            </a:endParaRPr>
          </a:p>
        </p:txBody>
      </p:sp>
    </p:spTree>
    <p:extLst>
      <p:ext uri="{BB962C8B-B14F-4D97-AF65-F5344CB8AC3E}">
        <p14:creationId xmlns:p14="http://schemas.microsoft.com/office/powerpoint/2010/main" val="3735694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
            <a:extLst>
              <a:ext uri="{FF2B5EF4-FFF2-40B4-BE49-F238E27FC236}">
                <a16:creationId xmlns:a16="http://schemas.microsoft.com/office/drawing/2014/main" id="{F17EE7C0-B20A-489E-85CD-A7E1F3B75E03}"/>
              </a:ext>
            </a:extLst>
          </p:cNvPr>
          <p:cNvSpPr>
            <a:spLocks noGrp="1" noChangeArrowheads="1"/>
          </p:cNvSpPr>
          <p:nvPr>
            <p:ph type="title"/>
          </p:nvPr>
        </p:nvSpPr>
        <p:spPr>
          <a:xfrm>
            <a:off x="1969247" y="-195602"/>
            <a:ext cx="8253506" cy="1144921"/>
          </a:xfrm>
        </p:spPr>
        <p:txBody>
          <a:bodyPr vert="horz" wrap="square" lIns="91440" tIns="32005" rIns="91440" bIns="45720" numCol="1" anchor="ctr" anchorCtr="0" compatLnSpc="1">
            <a:prstTxWarp prst="textNoShape">
              <a:avLst/>
            </a:prstTxWarp>
          </a:bodyPr>
          <a:lstStyle/>
          <a:p>
            <a:pPr eaLnBrk="1">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defRPr/>
            </a:pPr>
            <a:r>
              <a:rPr lang="en-US" altLang="en-US" sz="4000" dirty="0"/>
              <a:t>Step 2:  Using the Maze ADT</a:t>
            </a:r>
          </a:p>
        </p:txBody>
      </p:sp>
      <p:sp>
        <p:nvSpPr>
          <p:cNvPr id="89094" name="Text Box 3">
            <a:extLst>
              <a:ext uri="{FF2B5EF4-FFF2-40B4-BE49-F238E27FC236}">
                <a16:creationId xmlns:a16="http://schemas.microsoft.com/office/drawing/2014/main" id="{04C16EB2-5086-488B-8782-DB0D03202409}"/>
              </a:ext>
            </a:extLst>
          </p:cNvPr>
          <p:cNvSpPr txBox="1">
            <a:spLocks noChangeArrowheads="1"/>
          </p:cNvSpPr>
          <p:nvPr/>
        </p:nvSpPr>
        <p:spPr bwMode="auto">
          <a:xfrm>
            <a:off x="1969247" y="949319"/>
            <a:ext cx="7821867" cy="5592158"/>
          </a:xfrm>
          <a:prstGeom prst="rect">
            <a:avLst/>
          </a:prstGeom>
          <a:solidFill>
            <a:srgbClr val="F7FFAB"/>
          </a:solidFill>
          <a:ln>
            <a:noFill/>
          </a:ln>
          <a:effectLst/>
        </p:spPr>
        <p:txBody>
          <a:bodyPr wrap="none" lIns="0" tIns="10973" rIns="0" bIns="0"/>
          <a:lstStyle>
            <a:lvl1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Lst>
              <a:defRPr>
                <a:solidFill>
                  <a:schemeClr val="tx1"/>
                </a:solidFill>
                <a:latin typeface="Arial" panose="020B0604020202020204" pitchFamily="34" charset="0"/>
                <a:cs typeface="Bitstream Vera Sans" charset="0"/>
              </a:defRPr>
            </a:lvl1pPr>
            <a:lvl2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Lst>
              <a:defRPr>
                <a:solidFill>
                  <a:schemeClr val="tx1"/>
                </a:solidFill>
                <a:latin typeface="Arial" panose="020B0604020202020204" pitchFamily="34" charset="0"/>
                <a:cs typeface="Bitstream Vera Sans" charset="0"/>
              </a:defRPr>
            </a:lvl2pPr>
            <a:lvl3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Lst>
              <a:defRPr>
                <a:solidFill>
                  <a:schemeClr val="tx1"/>
                </a:solidFill>
                <a:latin typeface="Arial" panose="020B0604020202020204" pitchFamily="34" charset="0"/>
                <a:cs typeface="Bitstream Vera Sans" charset="0"/>
              </a:defRPr>
            </a:lvl3pPr>
            <a:lvl4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Lst>
              <a:defRPr>
                <a:solidFill>
                  <a:schemeClr val="tx1"/>
                </a:solidFill>
                <a:latin typeface="Arial" panose="020B0604020202020204" pitchFamily="34" charset="0"/>
                <a:cs typeface="Bitstream Vera Sans" charset="0"/>
              </a:defRPr>
            </a:lvl4pPr>
            <a:lvl5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Lst>
              <a:defRPr>
                <a:solidFill>
                  <a:schemeClr val="tx1"/>
                </a:solidFill>
                <a:latin typeface="Arial" panose="020B0604020202020204" pitchFamily="34" charset="0"/>
                <a:cs typeface="Bitstream Vera San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Lst>
              <a:defRPr>
                <a:solidFill>
                  <a:schemeClr val="tx1"/>
                </a:solidFill>
                <a:latin typeface="Arial" panose="020B0604020202020204" pitchFamily="34" charset="0"/>
                <a:cs typeface="Bitstream Vera San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Lst>
              <a:defRPr>
                <a:solidFill>
                  <a:schemeClr val="tx1"/>
                </a:solidFill>
                <a:latin typeface="Arial" panose="020B0604020202020204" pitchFamily="34" charset="0"/>
                <a:cs typeface="Bitstream Vera San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Lst>
              <a:defRPr>
                <a:solidFill>
                  <a:schemeClr val="tx1"/>
                </a:solidFill>
                <a:latin typeface="Arial" panose="020B0604020202020204" pitchFamily="34" charset="0"/>
                <a:cs typeface="Bitstream Vera San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Lst>
              <a:defRPr>
                <a:solidFill>
                  <a:schemeClr val="tx1"/>
                </a:solidFill>
                <a:latin typeface="Arial" panose="020B0604020202020204" pitchFamily="34" charset="0"/>
                <a:cs typeface="Bitstream Vera Sans" charset="0"/>
              </a:defRPr>
            </a:lvl9pPr>
          </a:lstStyle>
          <a:p>
            <a:pPr eaLnBrk="1">
              <a:lnSpc>
                <a:spcPct val="94000"/>
              </a:lnSpc>
            </a:pPr>
            <a:r>
              <a:rPr lang="en-US" altLang="en-US" i="1" dirty="0">
                <a:solidFill>
                  <a:srgbClr val="104475"/>
                </a:solidFill>
                <a:latin typeface="Courier New" panose="02070309020205020404" pitchFamily="49" charset="0"/>
              </a:rPr>
              <a:t># Program for building and solving a maze.</a:t>
            </a:r>
          </a:p>
          <a:p>
            <a:pPr eaLnBrk="1">
              <a:lnSpc>
                <a:spcPct val="94000"/>
              </a:lnSpc>
            </a:pPr>
            <a:r>
              <a:rPr lang="en-US" altLang="en-US" b="1" dirty="0">
                <a:solidFill>
                  <a:srgbClr val="000000"/>
                </a:solidFill>
                <a:latin typeface="Courier New" panose="02070309020205020404" pitchFamily="49" charset="0"/>
              </a:rPr>
              <a:t>from</a:t>
            </a:r>
            <a:r>
              <a:rPr lang="en-US" altLang="en-US" dirty="0">
                <a:solidFill>
                  <a:srgbClr val="000000"/>
                </a:solidFill>
                <a:latin typeface="Courier New" panose="02070309020205020404" pitchFamily="49" charset="0"/>
              </a:rPr>
              <a:t> maze </a:t>
            </a:r>
            <a:r>
              <a:rPr lang="en-US" altLang="en-US" b="1" dirty="0">
                <a:solidFill>
                  <a:srgbClr val="000000"/>
                </a:solidFill>
                <a:latin typeface="Courier New" panose="02070309020205020404" pitchFamily="49" charset="0"/>
              </a:rPr>
              <a:t>import</a:t>
            </a:r>
            <a:r>
              <a:rPr lang="en-US" altLang="en-US" dirty="0">
                <a:solidFill>
                  <a:srgbClr val="000000"/>
                </a:solidFill>
                <a:latin typeface="Courier New" panose="02070309020205020404" pitchFamily="49" charset="0"/>
              </a:rPr>
              <a:t> Maze</a:t>
            </a:r>
          </a:p>
          <a:p>
            <a:pPr eaLnBrk="1">
              <a:lnSpc>
                <a:spcPct val="94000"/>
              </a:lnSpc>
            </a:pPr>
            <a:endParaRPr lang="en-US" altLang="en-US" i="1" dirty="0">
              <a:solidFill>
                <a:srgbClr val="104475"/>
              </a:solidFill>
              <a:latin typeface="Courier New" panose="02070309020205020404" pitchFamily="49" charset="0"/>
            </a:endParaRPr>
          </a:p>
          <a:p>
            <a:pPr eaLnBrk="1">
              <a:lnSpc>
                <a:spcPct val="94000"/>
              </a:lnSpc>
            </a:pPr>
            <a:r>
              <a:rPr lang="en-US" altLang="en-US" b="1" dirty="0">
                <a:solidFill>
                  <a:srgbClr val="000000"/>
                </a:solidFill>
                <a:latin typeface="Courier New" panose="02070309020205020404" pitchFamily="49" charset="0"/>
              </a:rPr>
              <a:t>def</a:t>
            </a:r>
            <a:r>
              <a:rPr lang="en-US" altLang="en-US" dirty="0">
                <a:solidFill>
                  <a:srgbClr val="000000"/>
                </a:solidFill>
                <a:latin typeface="Courier New" panose="02070309020205020404" pitchFamily="49" charset="0"/>
              </a:rPr>
              <a:t> main():</a:t>
            </a:r>
          </a:p>
          <a:p>
            <a:pPr eaLnBrk="1">
              <a:lnSpc>
                <a:spcPct val="94000"/>
              </a:lnSpc>
            </a:pPr>
            <a:r>
              <a:rPr lang="en-US" altLang="en-US" dirty="0">
                <a:solidFill>
                  <a:srgbClr val="000000"/>
                </a:solidFill>
                <a:latin typeface="Courier New" panose="02070309020205020404" pitchFamily="49" charset="0"/>
              </a:rPr>
              <a:t>  maze = </a:t>
            </a:r>
            <a:r>
              <a:rPr lang="en-US" altLang="en-US" dirty="0" err="1">
                <a:solidFill>
                  <a:srgbClr val="000000"/>
                </a:solidFill>
                <a:latin typeface="Courier New" panose="02070309020205020404" pitchFamily="49" charset="0"/>
              </a:rPr>
              <a:t>buildMaze</a:t>
            </a:r>
            <a:r>
              <a:rPr lang="en-US" altLang="en-US" dirty="0">
                <a:solidFill>
                  <a:srgbClr val="000000"/>
                </a:solidFill>
                <a:latin typeface="Courier New" panose="02070309020205020404" pitchFamily="49" charset="0"/>
              </a:rPr>
              <a:t>( "mazefile.txt" )</a:t>
            </a:r>
          </a:p>
          <a:p>
            <a:pPr eaLnBrk="1">
              <a:lnSpc>
                <a:spcPct val="94000"/>
              </a:lnSpc>
            </a:pPr>
            <a:r>
              <a:rPr lang="en-US" altLang="en-US" dirty="0">
                <a:solidFill>
                  <a:srgbClr val="000000"/>
                </a:solidFill>
                <a:latin typeface="Courier New" panose="02070309020205020404" pitchFamily="49" charset="0"/>
              </a:rPr>
              <a:t>  </a:t>
            </a:r>
            <a:r>
              <a:rPr lang="en-US" altLang="en-US" b="1" dirty="0">
                <a:solidFill>
                  <a:srgbClr val="000000"/>
                </a:solidFill>
                <a:latin typeface="Courier New" panose="02070309020205020404" pitchFamily="49" charset="0"/>
              </a:rPr>
              <a:t>if</a:t>
            </a:r>
            <a:r>
              <a:rPr lang="en-US" altLang="en-US" dirty="0">
                <a:solidFill>
                  <a:srgbClr val="000000"/>
                </a:solidFill>
                <a:latin typeface="Courier New" panose="02070309020205020404" pitchFamily="49" charset="0"/>
              </a:rPr>
              <a:t> </a:t>
            </a:r>
            <a:r>
              <a:rPr lang="en-US" altLang="en-US" dirty="0" err="1">
                <a:solidFill>
                  <a:srgbClr val="000000"/>
                </a:solidFill>
                <a:latin typeface="Courier New" panose="02070309020205020404" pitchFamily="49" charset="0"/>
              </a:rPr>
              <a:t>maze.findPath</a:t>
            </a:r>
            <a:r>
              <a:rPr lang="en-US" altLang="en-US" dirty="0">
                <a:solidFill>
                  <a:srgbClr val="000000"/>
                </a:solidFill>
                <a:latin typeface="Courier New" panose="02070309020205020404" pitchFamily="49" charset="0"/>
              </a:rPr>
              <a:t>() :</a:t>
            </a:r>
          </a:p>
          <a:p>
            <a:pPr eaLnBrk="1">
              <a:lnSpc>
                <a:spcPct val="94000"/>
              </a:lnSpc>
            </a:pPr>
            <a:r>
              <a:rPr lang="en-US" altLang="en-US" dirty="0">
                <a:solidFill>
                  <a:srgbClr val="000000"/>
                </a:solidFill>
                <a:latin typeface="Courier New" panose="02070309020205020404" pitchFamily="49" charset="0"/>
              </a:rPr>
              <a:t>    </a:t>
            </a:r>
            <a:r>
              <a:rPr lang="en-US" altLang="en-US" b="1" dirty="0">
                <a:solidFill>
                  <a:srgbClr val="000000"/>
                </a:solidFill>
                <a:latin typeface="Courier New" panose="02070309020205020404" pitchFamily="49" charset="0"/>
              </a:rPr>
              <a:t>print</a:t>
            </a:r>
            <a:r>
              <a:rPr lang="en-US" altLang="en-US" dirty="0">
                <a:solidFill>
                  <a:srgbClr val="000000"/>
                </a:solidFill>
                <a:latin typeface="Courier New" panose="02070309020205020404" pitchFamily="49" charset="0"/>
              </a:rPr>
              <a:t>( "Path found...." )</a:t>
            </a:r>
          </a:p>
          <a:p>
            <a:pPr eaLnBrk="1">
              <a:lnSpc>
                <a:spcPct val="94000"/>
              </a:lnSpc>
            </a:pPr>
            <a:r>
              <a:rPr lang="en-US" altLang="en-US" dirty="0">
                <a:solidFill>
                  <a:srgbClr val="000000"/>
                </a:solidFill>
                <a:latin typeface="Courier New" panose="02070309020205020404" pitchFamily="49" charset="0"/>
              </a:rPr>
              <a:t>    </a:t>
            </a:r>
            <a:r>
              <a:rPr lang="en-US" altLang="en-US" dirty="0" err="1">
                <a:solidFill>
                  <a:srgbClr val="000000"/>
                </a:solidFill>
                <a:latin typeface="Courier New" panose="02070309020205020404" pitchFamily="49" charset="0"/>
              </a:rPr>
              <a:t>maze.draw</a:t>
            </a:r>
            <a:r>
              <a:rPr lang="en-US" altLang="en-US" dirty="0">
                <a:solidFill>
                  <a:srgbClr val="000000"/>
                </a:solidFill>
                <a:latin typeface="Courier New" panose="02070309020205020404" pitchFamily="49" charset="0"/>
              </a:rPr>
              <a:t>()</a:t>
            </a:r>
          </a:p>
          <a:p>
            <a:pPr eaLnBrk="1">
              <a:lnSpc>
                <a:spcPct val="94000"/>
              </a:lnSpc>
            </a:pPr>
            <a:r>
              <a:rPr lang="en-US" altLang="en-US" dirty="0">
                <a:solidFill>
                  <a:srgbClr val="000000"/>
                </a:solidFill>
                <a:latin typeface="Courier New" panose="02070309020205020404" pitchFamily="49" charset="0"/>
              </a:rPr>
              <a:t>  </a:t>
            </a:r>
            <a:r>
              <a:rPr lang="en-US" altLang="en-US" b="1" dirty="0">
                <a:solidFill>
                  <a:srgbClr val="000000"/>
                </a:solidFill>
                <a:latin typeface="Courier New" panose="02070309020205020404" pitchFamily="49" charset="0"/>
              </a:rPr>
              <a:t>else</a:t>
            </a:r>
            <a:r>
              <a:rPr lang="en-US" altLang="en-US" dirty="0">
                <a:solidFill>
                  <a:srgbClr val="000000"/>
                </a:solidFill>
                <a:latin typeface="Courier New" panose="02070309020205020404" pitchFamily="49" charset="0"/>
              </a:rPr>
              <a:t> :</a:t>
            </a:r>
          </a:p>
          <a:p>
            <a:pPr eaLnBrk="1">
              <a:lnSpc>
                <a:spcPct val="94000"/>
              </a:lnSpc>
            </a:pPr>
            <a:r>
              <a:rPr lang="en-US" altLang="en-US" dirty="0">
                <a:solidFill>
                  <a:srgbClr val="000000"/>
                </a:solidFill>
                <a:latin typeface="Courier New" panose="02070309020205020404" pitchFamily="49" charset="0"/>
              </a:rPr>
              <a:t>    </a:t>
            </a:r>
            <a:r>
              <a:rPr lang="en-US" altLang="en-US" b="1" dirty="0">
                <a:solidFill>
                  <a:srgbClr val="000000"/>
                </a:solidFill>
                <a:latin typeface="Courier New" panose="02070309020205020404" pitchFamily="49" charset="0"/>
              </a:rPr>
              <a:t>print</a:t>
            </a:r>
            <a:r>
              <a:rPr lang="en-US" altLang="en-US" dirty="0">
                <a:solidFill>
                  <a:srgbClr val="000000"/>
                </a:solidFill>
                <a:latin typeface="Courier New" panose="02070309020205020404" pitchFamily="49" charset="0"/>
              </a:rPr>
              <a:t>( "Path not found...." )</a:t>
            </a:r>
          </a:p>
          <a:p>
            <a:pPr eaLnBrk="1">
              <a:lnSpc>
                <a:spcPct val="94000"/>
              </a:lnSpc>
            </a:pPr>
            <a:endParaRPr lang="en-US" altLang="en-US" i="1" dirty="0">
              <a:solidFill>
                <a:srgbClr val="104475"/>
              </a:solidFill>
              <a:latin typeface="Courier New" panose="02070309020205020404" pitchFamily="49" charset="0"/>
            </a:endParaRPr>
          </a:p>
          <a:p>
            <a:pPr eaLnBrk="1">
              <a:lnSpc>
                <a:spcPct val="94000"/>
              </a:lnSpc>
            </a:pPr>
            <a:r>
              <a:rPr lang="en-US" altLang="en-US" b="1" dirty="0">
                <a:solidFill>
                  <a:srgbClr val="000000"/>
                </a:solidFill>
                <a:latin typeface="Courier New" panose="02070309020205020404" pitchFamily="49" charset="0"/>
              </a:rPr>
              <a:t>def</a:t>
            </a:r>
            <a:r>
              <a:rPr lang="en-US" altLang="en-US" dirty="0">
                <a:solidFill>
                  <a:srgbClr val="000000"/>
                </a:solidFill>
                <a:latin typeface="Courier New" panose="02070309020205020404" pitchFamily="49" charset="0"/>
              </a:rPr>
              <a:t> </a:t>
            </a:r>
            <a:r>
              <a:rPr lang="en-US" altLang="en-US" dirty="0" err="1">
                <a:solidFill>
                  <a:srgbClr val="000000"/>
                </a:solidFill>
                <a:latin typeface="Courier New" panose="02070309020205020404" pitchFamily="49" charset="0"/>
              </a:rPr>
              <a:t>buildMaze</a:t>
            </a:r>
            <a:r>
              <a:rPr lang="en-US" altLang="en-US" dirty="0">
                <a:solidFill>
                  <a:srgbClr val="000000"/>
                </a:solidFill>
                <a:latin typeface="Courier New" panose="02070309020205020404" pitchFamily="49" charset="0"/>
              </a:rPr>
              <a:t>( filename ):   </a:t>
            </a:r>
          </a:p>
          <a:p>
            <a:pPr eaLnBrk="1">
              <a:lnSpc>
                <a:spcPct val="94000"/>
              </a:lnSpc>
            </a:pPr>
            <a:r>
              <a:rPr lang="en-US" altLang="en-US" dirty="0">
                <a:solidFill>
                  <a:srgbClr val="000000"/>
                </a:solidFill>
                <a:latin typeface="Courier New" panose="02070309020205020404" pitchFamily="49" charset="0"/>
              </a:rPr>
              <a:t>  ......</a:t>
            </a:r>
          </a:p>
          <a:p>
            <a:pPr eaLnBrk="1">
              <a:lnSpc>
                <a:spcPct val="94000"/>
              </a:lnSpc>
            </a:pPr>
            <a:endParaRPr lang="en-US" altLang="en-US" i="1" dirty="0">
              <a:solidFill>
                <a:srgbClr val="104475"/>
              </a:solidFill>
              <a:latin typeface="Courier New" panose="02070309020205020404" pitchFamily="49" charset="0"/>
            </a:endParaRPr>
          </a:p>
          <a:p>
            <a:pPr eaLnBrk="1">
              <a:lnSpc>
                <a:spcPct val="94000"/>
              </a:lnSpc>
            </a:pPr>
            <a:r>
              <a:rPr lang="en-US" altLang="en-US" b="1" dirty="0">
                <a:solidFill>
                  <a:srgbClr val="000000"/>
                </a:solidFill>
                <a:latin typeface="Courier New" panose="02070309020205020404" pitchFamily="49" charset="0"/>
              </a:rPr>
              <a:t>def</a:t>
            </a:r>
            <a:r>
              <a:rPr lang="en-US" altLang="en-US" dirty="0">
                <a:solidFill>
                  <a:srgbClr val="000000"/>
                </a:solidFill>
                <a:latin typeface="Courier New" panose="02070309020205020404" pitchFamily="49" charset="0"/>
              </a:rPr>
              <a:t> </a:t>
            </a:r>
            <a:r>
              <a:rPr lang="en-US" altLang="en-US" dirty="0" err="1">
                <a:solidFill>
                  <a:srgbClr val="000000"/>
                </a:solidFill>
                <a:latin typeface="Courier New" panose="02070309020205020404" pitchFamily="49" charset="0"/>
              </a:rPr>
              <a:t>readValuePair</a:t>
            </a:r>
            <a:r>
              <a:rPr lang="en-US" altLang="en-US" dirty="0">
                <a:solidFill>
                  <a:srgbClr val="000000"/>
                </a:solidFill>
                <a:latin typeface="Courier New" panose="02070309020205020404" pitchFamily="49" charset="0"/>
              </a:rPr>
              <a:t>( </a:t>
            </a:r>
            <a:r>
              <a:rPr lang="en-US" altLang="en-US" dirty="0" err="1">
                <a:solidFill>
                  <a:srgbClr val="000000"/>
                </a:solidFill>
                <a:latin typeface="Courier New" panose="02070309020205020404" pitchFamily="49" charset="0"/>
              </a:rPr>
              <a:t>infile</a:t>
            </a:r>
            <a:r>
              <a:rPr lang="en-US" altLang="en-US" dirty="0">
                <a:solidFill>
                  <a:srgbClr val="000000"/>
                </a:solidFill>
                <a:latin typeface="Courier New" panose="02070309020205020404" pitchFamily="49" charset="0"/>
              </a:rPr>
              <a:t> ):</a:t>
            </a:r>
          </a:p>
          <a:p>
            <a:pPr eaLnBrk="1">
              <a:lnSpc>
                <a:spcPct val="94000"/>
              </a:lnSpc>
            </a:pPr>
            <a:r>
              <a:rPr lang="en-US" altLang="en-US" dirty="0">
                <a:solidFill>
                  <a:srgbClr val="000000"/>
                </a:solidFill>
                <a:latin typeface="Courier New" panose="02070309020205020404" pitchFamily="49" charset="0"/>
              </a:rPr>
              <a:t>  line = </a:t>
            </a:r>
            <a:r>
              <a:rPr lang="en-US" altLang="en-US" dirty="0" err="1">
                <a:solidFill>
                  <a:srgbClr val="000000"/>
                </a:solidFill>
                <a:latin typeface="Courier New" panose="02070309020205020404" pitchFamily="49" charset="0"/>
              </a:rPr>
              <a:t>infile.readline</a:t>
            </a:r>
            <a:r>
              <a:rPr lang="en-US" altLang="en-US" dirty="0">
                <a:solidFill>
                  <a:srgbClr val="000000"/>
                </a:solidFill>
                <a:latin typeface="Courier New" panose="02070309020205020404" pitchFamily="49" charset="0"/>
              </a:rPr>
              <a:t>()  </a:t>
            </a:r>
          </a:p>
          <a:p>
            <a:pPr eaLnBrk="1">
              <a:lnSpc>
                <a:spcPct val="94000"/>
              </a:lnSpc>
            </a:pPr>
            <a:r>
              <a:rPr lang="en-US" altLang="en-US" dirty="0">
                <a:solidFill>
                  <a:srgbClr val="000000"/>
                </a:solidFill>
                <a:latin typeface="Courier New" panose="02070309020205020404" pitchFamily="49" charset="0"/>
              </a:rPr>
              <a:t>  </a:t>
            </a:r>
            <a:r>
              <a:rPr lang="en-US" altLang="en-US" dirty="0" err="1">
                <a:solidFill>
                  <a:srgbClr val="000000"/>
                </a:solidFill>
                <a:latin typeface="Courier New" panose="02070309020205020404" pitchFamily="49" charset="0"/>
              </a:rPr>
              <a:t>valA</a:t>
            </a:r>
            <a:r>
              <a:rPr lang="en-US" altLang="en-US" dirty="0">
                <a:solidFill>
                  <a:srgbClr val="000000"/>
                </a:solidFill>
                <a:latin typeface="Courier New" panose="02070309020205020404" pitchFamily="49" charset="0"/>
              </a:rPr>
              <a:t>, </a:t>
            </a:r>
            <a:r>
              <a:rPr lang="en-US" altLang="en-US" dirty="0" err="1">
                <a:solidFill>
                  <a:srgbClr val="000000"/>
                </a:solidFill>
                <a:latin typeface="Courier New" panose="02070309020205020404" pitchFamily="49" charset="0"/>
              </a:rPr>
              <a:t>valB</a:t>
            </a:r>
            <a:r>
              <a:rPr lang="en-US" altLang="en-US" dirty="0">
                <a:solidFill>
                  <a:srgbClr val="000000"/>
                </a:solidFill>
                <a:latin typeface="Courier New" panose="02070309020205020404" pitchFamily="49" charset="0"/>
              </a:rPr>
              <a:t> = </a:t>
            </a:r>
            <a:r>
              <a:rPr lang="en-US" altLang="en-US" dirty="0" err="1">
                <a:solidFill>
                  <a:srgbClr val="000000"/>
                </a:solidFill>
                <a:latin typeface="Courier New" panose="02070309020205020404" pitchFamily="49" charset="0"/>
              </a:rPr>
              <a:t>line.split</a:t>
            </a:r>
            <a:r>
              <a:rPr lang="en-US" altLang="en-US" dirty="0">
                <a:solidFill>
                  <a:srgbClr val="000000"/>
                </a:solidFill>
                <a:latin typeface="Courier New" panose="02070309020205020404" pitchFamily="49" charset="0"/>
              </a:rPr>
              <a:t>() </a:t>
            </a:r>
          </a:p>
          <a:p>
            <a:pPr eaLnBrk="1">
              <a:lnSpc>
                <a:spcPct val="94000"/>
              </a:lnSpc>
            </a:pPr>
            <a:r>
              <a:rPr lang="en-US" altLang="en-US" dirty="0">
                <a:solidFill>
                  <a:srgbClr val="000000"/>
                </a:solidFill>
                <a:latin typeface="Courier New" panose="02070309020205020404" pitchFamily="49" charset="0"/>
              </a:rPr>
              <a:t>  return int(</a:t>
            </a:r>
            <a:r>
              <a:rPr lang="en-US" altLang="en-US" dirty="0" err="1">
                <a:solidFill>
                  <a:srgbClr val="000000"/>
                </a:solidFill>
                <a:latin typeface="Courier New" panose="02070309020205020404" pitchFamily="49" charset="0"/>
              </a:rPr>
              <a:t>valA</a:t>
            </a:r>
            <a:r>
              <a:rPr lang="en-US" altLang="en-US" dirty="0">
                <a:solidFill>
                  <a:srgbClr val="000000"/>
                </a:solidFill>
                <a:latin typeface="Courier New" panose="02070309020205020404" pitchFamily="49" charset="0"/>
              </a:rPr>
              <a:t>), int(</a:t>
            </a:r>
            <a:r>
              <a:rPr lang="en-US" altLang="en-US" dirty="0" err="1">
                <a:solidFill>
                  <a:srgbClr val="000000"/>
                </a:solidFill>
                <a:latin typeface="Courier New" panose="02070309020205020404" pitchFamily="49" charset="0"/>
              </a:rPr>
              <a:t>valB</a:t>
            </a:r>
            <a:r>
              <a:rPr lang="en-US" altLang="en-US" dirty="0">
                <a:solidFill>
                  <a:srgbClr val="000000"/>
                </a:solidFill>
                <a:latin typeface="Courier New" panose="02070309020205020404" pitchFamily="49" charset="0"/>
              </a:rPr>
              <a:t>) </a:t>
            </a:r>
          </a:p>
          <a:p>
            <a:pPr eaLnBrk="1">
              <a:lnSpc>
                <a:spcPct val="94000"/>
              </a:lnSpc>
            </a:pPr>
            <a:r>
              <a:rPr lang="en-US" altLang="en-US" dirty="0">
                <a:solidFill>
                  <a:srgbClr val="000000"/>
                </a:solidFill>
                <a:latin typeface="Courier New" panose="02070309020205020404" pitchFamily="49" charset="0"/>
              </a:rPr>
              <a:t>  </a:t>
            </a:r>
          </a:p>
          <a:p>
            <a:pPr eaLnBrk="1">
              <a:lnSpc>
                <a:spcPct val="94000"/>
              </a:lnSpc>
            </a:pPr>
            <a:r>
              <a:rPr lang="en-US" altLang="en-US" i="1" dirty="0">
                <a:solidFill>
                  <a:srgbClr val="104475"/>
                </a:solidFill>
                <a:latin typeface="Courier New" panose="02070309020205020404" pitchFamily="49" charset="0"/>
              </a:rPr>
              <a:t># Call the main routine to execute the program.</a:t>
            </a:r>
          </a:p>
          <a:p>
            <a:pPr eaLnBrk="1">
              <a:lnSpc>
                <a:spcPct val="94000"/>
              </a:lnSpc>
            </a:pPr>
            <a:r>
              <a:rPr lang="en-US" altLang="en-US" dirty="0">
                <a:solidFill>
                  <a:srgbClr val="000000"/>
                </a:solidFill>
                <a:latin typeface="Courier New" panose="02070309020205020404" pitchFamily="49" charset="0"/>
              </a:rPr>
              <a:t>main()</a:t>
            </a:r>
          </a:p>
        </p:txBody>
      </p:sp>
      <p:sp>
        <p:nvSpPr>
          <p:cNvPr id="2" name="Slide Number Placeholder 1">
            <a:extLst>
              <a:ext uri="{FF2B5EF4-FFF2-40B4-BE49-F238E27FC236}">
                <a16:creationId xmlns:a16="http://schemas.microsoft.com/office/drawing/2014/main" id="{F0ADE062-0C29-4F0F-904D-198952A3512B}"/>
              </a:ext>
            </a:extLst>
          </p:cNvPr>
          <p:cNvSpPr>
            <a:spLocks noGrp="1"/>
          </p:cNvSpPr>
          <p:nvPr>
            <p:ph type="sldNum" sz="quarter" idx="10"/>
          </p:nvPr>
        </p:nvSpPr>
        <p:spPr/>
        <p:txBody>
          <a:bodyPr/>
          <a:lstStyle/>
          <a:p>
            <a:fld id="{1F7CC422-5FCE-454D-9E2A-92ECD81993A8}" type="slidenum">
              <a:rPr lang="en-US" altLang="en-US" smtClean="0">
                <a:solidFill>
                  <a:srgbClr val="000000"/>
                </a:solidFill>
              </a:rPr>
              <a:pPr/>
              <a:t>40</a:t>
            </a:fld>
            <a:endParaRPr lang="en-US" altLang="en-US" dirty="0">
              <a:solidFill>
                <a:srgbClr val="000000"/>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1">
            <a:extLst>
              <a:ext uri="{FF2B5EF4-FFF2-40B4-BE49-F238E27FC236}">
                <a16:creationId xmlns:a16="http://schemas.microsoft.com/office/drawing/2014/main" id="{AC7DCC01-9EFE-4204-9A8C-B44248A90EAD}"/>
              </a:ext>
            </a:extLst>
          </p:cNvPr>
          <p:cNvSpPr>
            <a:spLocks noGrp="1" noChangeArrowheads="1"/>
          </p:cNvSpPr>
          <p:nvPr>
            <p:ph type="title"/>
          </p:nvPr>
        </p:nvSpPr>
        <p:spPr>
          <a:xfrm>
            <a:off x="1969247" y="0"/>
            <a:ext cx="8253506" cy="1144921"/>
          </a:xfrm>
        </p:spPr>
        <p:txBody>
          <a:bodyPr vert="horz" wrap="square" lIns="91440" tIns="32005" rIns="91440" bIns="45720" numCol="1" anchor="ctr" anchorCtr="0" compatLnSpc="1">
            <a:prstTxWarp prst="textNoShape">
              <a:avLst/>
            </a:prstTxWarp>
          </a:bodyPr>
          <a:lstStyle/>
          <a:p>
            <a:pPr eaLnBrk="1">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defRPr/>
            </a:pPr>
            <a:r>
              <a:rPr lang="en-US" altLang="en-US" dirty="0"/>
              <a:t>Step 2: Maze Text File</a:t>
            </a:r>
          </a:p>
        </p:txBody>
      </p:sp>
      <p:sp>
        <p:nvSpPr>
          <p:cNvPr id="91141" name="Rectangle 2">
            <a:extLst>
              <a:ext uri="{FF2B5EF4-FFF2-40B4-BE49-F238E27FC236}">
                <a16:creationId xmlns:a16="http://schemas.microsoft.com/office/drawing/2014/main" id="{F87B0836-2300-4AA6-A40F-880DC83F7410}"/>
              </a:ext>
            </a:extLst>
          </p:cNvPr>
          <p:cNvSpPr>
            <a:spLocks noGrp="1" noChangeArrowheads="1"/>
          </p:cNvSpPr>
          <p:nvPr>
            <p:ph type="body" idx="1"/>
          </p:nvPr>
        </p:nvSpPr>
        <p:spPr>
          <a:xfrm>
            <a:off x="1154642" y="870569"/>
            <a:ext cx="10197986" cy="4526396"/>
          </a:xfrm>
        </p:spPr>
        <p:txBody>
          <a:bodyPr/>
          <a:lstStyle/>
          <a:p>
            <a:pPr marL="391729" indent="-293797" eaLnBrk="1">
              <a:buSzPct val="45000"/>
              <a:buFont typeface="Wingdings" panose="05000000000000000000" pitchFamily="2" charset="2"/>
              <a:buChar char=""/>
              <a:tabLst>
                <a:tab pos="656722" algn="l"/>
                <a:tab pos="1313444" algn="l"/>
                <a:tab pos="1970166" algn="l"/>
                <a:tab pos="2626888" algn="l"/>
                <a:tab pos="3283610" algn="l"/>
                <a:tab pos="3940332" algn="l"/>
                <a:tab pos="4597055" algn="l"/>
                <a:tab pos="5253777" algn="l"/>
                <a:tab pos="5910499" algn="l"/>
                <a:tab pos="6567221" algn="l"/>
                <a:tab pos="7223943" algn="l"/>
              </a:tabLst>
            </a:pPr>
            <a:r>
              <a:rPr lang="en-US" altLang="en-US" dirty="0"/>
              <a:t>The maze will be constructed from a maze specification stored in a text file.</a:t>
            </a:r>
          </a:p>
          <a:p>
            <a:pPr marL="783458" lvl="1" indent="-293797" eaLnBrk="1">
              <a:buSzPct val="45000"/>
              <a:buFont typeface="Wingdings" panose="05000000000000000000" pitchFamily="2" charset="2"/>
              <a:buChar char=""/>
              <a:tabLst>
                <a:tab pos="656722" algn="l"/>
                <a:tab pos="1313444" algn="l"/>
                <a:tab pos="1970166" algn="l"/>
                <a:tab pos="2626888" algn="l"/>
                <a:tab pos="3283610" algn="l"/>
                <a:tab pos="3940332" algn="l"/>
                <a:tab pos="4597055" algn="l"/>
                <a:tab pos="5253777" algn="l"/>
                <a:tab pos="5910499" algn="l"/>
                <a:tab pos="6567221" algn="l"/>
                <a:tab pos="7223943" algn="l"/>
              </a:tabLst>
            </a:pPr>
            <a:r>
              <a:rPr lang="en-US" altLang="en-US" sz="2800" dirty="0">
                <a:ea typeface="+mn-ea"/>
                <a:cs typeface="+mn-cs"/>
              </a:rPr>
              <a:t>line 1: size of the maze – rows and cols</a:t>
            </a:r>
          </a:p>
          <a:p>
            <a:pPr marL="783458" lvl="1" indent="-293797" eaLnBrk="1">
              <a:buSzPct val="45000"/>
              <a:buFont typeface="Wingdings" panose="05000000000000000000" pitchFamily="2" charset="2"/>
              <a:buChar char=""/>
              <a:tabLst>
                <a:tab pos="656722" algn="l"/>
                <a:tab pos="1313444" algn="l"/>
                <a:tab pos="1970166" algn="l"/>
                <a:tab pos="2626888" algn="l"/>
                <a:tab pos="3283610" algn="l"/>
                <a:tab pos="3940332" algn="l"/>
                <a:tab pos="4597055" algn="l"/>
                <a:tab pos="5253777" algn="l"/>
                <a:tab pos="5910499" algn="l"/>
                <a:tab pos="6567221" algn="l"/>
                <a:tab pos="7223943" algn="l"/>
              </a:tabLst>
            </a:pPr>
            <a:r>
              <a:rPr lang="en-US" altLang="en-US" sz="2800" dirty="0">
                <a:ea typeface="+mn-ea"/>
                <a:cs typeface="+mn-cs"/>
              </a:rPr>
              <a:t>line 2: starting position</a:t>
            </a:r>
          </a:p>
          <a:p>
            <a:pPr marL="783458" lvl="1" indent="-293797" eaLnBrk="1">
              <a:buSzPct val="45000"/>
              <a:buFont typeface="Wingdings" panose="05000000000000000000" pitchFamily="2" charset="2"/>
              <a:buChar char=""/>
              <a:tabLst>
                <a:tab pos="656722" algn="l"/>
                <a:tab pos="1313444" algn="l"/>
                <a:tab pos="1970166" algn="l"/>
                <a:tab pos="2626888" algn="l"/>
                <a:tab pos="3283610" algn="l"/>
                <a:tab pos="3940332" algn="l"/>
                <a:tab pos="4597055" algn="l"/>
                <a:tab pos="5253777" algn="l"/>
                <a:tab pos="5910499" algn="l"/>
                <a:tab pos="6567221" algn="l"/>
                <a:tab pos="7223943" algn="l"/>
              </a:tabLst>
            </a:pPr>
            <a:r>
              <a:rPr lang="en-US" altLang="en-US" sz="2800" dirty="0">
                <a:ea typeface="+mn-ea"/>
                <a:cs typeface="+mn-cs"/>
              </a:rPr>
              <a:t>line 3: ending position</a:t>
            </a:r>
          </a:p>
        </p:txBody>
      </p:sp>
      <p:sp>
        <p:nvSpPr>
          <p:cNvPr id="91142" name="Text Box 3">
            <a:extLst>
              <a:ext uri="{FF2B5EF4-FFF2-40B4-BE49-F238E27FC236}">
                <a16:creationId xmlns:a16="http://schemas.microsoft.com/office/drawing/2014/main" id="{E6BD7834-2552-48B8-86EF-DB782A89E3AA}"/>
              </a:ext>
            </a:extLst>
          </p:cNvPr>
          <p:cNvSpPr txBox="1">
            <a:spLocks noChangeArrowheads="1"/>
          </p:cNvSpPr>
          <p:nvPr/>
        </p:nvSpPr>
        <p:spPr bwMode="auto">
          <a:xfrm>
            <a:off x="3611019" y="3449881"/>
            <a:ext cx="4969962" cy="19470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12344" rIns="0" bIns="0"/>
          <a:lstStyle>
            <a:lvl1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Lst>
              <a:defRPr>
                <a:solidFill>
                  <a:schemeClr val="tx1"/>
                </a:solidFill>
                <a:latin typeface="Arial" panose="020B0604020202020204" pitchFamily="34" charset="0"/>
                <a:cs typeface="Bitstream Vera Sans" charset="0"/>
              </a:defRPr>
            </a:lvl1pPr>
            <a:lvl2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Lst>
              <a:defRPr>
                <a:solidFill>
                  <a:schemeClr val="tx1"/>
                </a:solidFill>
                <a:latin typeface="Arial" panose="020B0604020202020204" pitchFamily="34" charset="0"/>
                <a:cs typeface="Bitstream Vera Sans" charset="0"/>
              </a:defRPr>
            </a:lvl2pPr>
            <a:lvl3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Lst>
              <a:defRPr>
                <a:solidFill>
                  <a:schemeClr val="tx1"/>
                </a:solidFill>
                <a:latin typeface="Arial" panose="020B0604020202020204" pitchFamily="34" charset="0"/>
                <a:cs typeface="Bitstream Vera Sans" charset="0"/>
              </a:defRPr>
            </a:lvl3pPr>
            <a:lvl4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Lst>
              <a:defRPr>
                <a:solidFill>
                  <a:schemeClr val="tx1"/>
                </a:solidFill>
                <a:latin typeface="Arial" panose="020B0604020202020204" pitchFamily="34" charset="0"/>
                <a:cs typeface="Bitstream Vera Sans" charset="0"/>
              </a:defRPr>
            </a:lvl4pPr>
            <a:lvl5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Lst>
              <a:defRPr>
                <a:solidFill>
                  <a:schemeClr val="tx1"/>
                </a:solidFill>
                <a:latin typeface="Arial" panose="020B0604020202020204" pitchFamily="34" charset="0"/>
                <a:cs typeface="Bitstream Vera San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Lst>
              <a:defRPr>
                <a:solidFill>
                  <a:schemeClr val="tx1"/>
                </a:solidFill>
                <a:latin typeface="Arial" panose="020B0604020202020204" pitchFamily="34" charset="0"/>
                <a:cs typeface="Bitstream Vera San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Lst>
              <a:defRPr>
                <a:solidFill>
                  <a:schemeClr val="tx1"/>
                </a:solidFill>
                <a:latin typeface="Arial" panose="020B0604020202020204" pitchFamily="34" charset="0"/>
                <a:cs typeface="Bitstream Vera San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Lst>
              <a:defRPr>
                <a:solidFill>
                  <a:schemeClr val="tx1"/>
                </a:solidFill>
                <a:latin typeface="Arial" panose="020B0604020202020204" pitchFamily="34" charset="0"/>
                <a:cs typeface="Bitstream Vera San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Lst>
              <a:defRPr>
                <a:solidFill>
                  <a:schemeClr val="tx1"/>
                </a:solidFill>
                <a:latin typeface="Arial" panose="020B0604020202020204" pitchFamily="34" charset="0"/>
                <a:cs typeface="Bitstream Vera Sans" charset="0"/>
              </a:defRPr>
            </a:lvl9pPr>
          </a:lstStyle>
          <a:p>
            <a:pPr eaLnBrk="1">
              <a:lnSpc>
                <a:spcPct val="94000"/>
              </a:lnSpc>
            </a:pPr>
            <a:r>
              <a:rPr lang="en-US" altLang="en-US" sz="2400" dirty="0">
                <a:solidFill>
                  <a:srgbClr val="000000"/>
                </a:solidFill>
                <a:latin typeface="Courier New" panose="02070309020205020404" pitchFamily="49" charset="0"/>
              </a:rPr>
              <a:t>    5 5</a:t>
            </a:r>
          </a:p>
          <a:p>
            <a:pPr eaLnBrk="1">
              <a:lnSpc>
                <a:spcPct val="94000"/>
              </a:lnSpc>
            </a:pPr>
            <a:r>
              <a:rPr lang="en-US" altLang="en-US" sz="2400" dirty="0">
                <a:solidFill>
                  <a:srgbClr val="000000"/>
                </a:solidFill>
                <a:latin typeface="Courier New" panose="02070309020205020404" pitchFamily="49" charset="0"/>
              </a:rPr>
              <a:t>    4 1</a:t>
            </a:r>
          </a:p>
          <a:p>
            <a:pPr eaLnBrk="1">
              <a:lnSpc>
                <a:spcPct val="94000"/>
              </a:lnSpc>
            </a:pPr>
            <a:r>
              <a:rPr lang="en-US" altLang="en-US" sz="2400" dirty="0">
                <a:solidFill>
                  <a:srgbClr val="000000"/>
                </a:solidFill>
                <a:latin typeface="Courier New" panose="02070309020205020404" pitchFamily="49" charset="0"/>
              </a:rPr>
              <a:t>    3 4</a:t>
            </a:r>
          </a:p>
          <a:p>
            <a:pPr eaLnBrk="1">
              <a:lnSpc>
                <a:spcPct val="94000"/>
              </a:lnSpc>
            </a:pPr>
            <a:r>
              <a:rPr lang="en-US" altLang="en-US" sz="2400" dirty="0">
                <a:solidFill>
                  <a:srgbClr val="000000"/>
                </a:solidFill>
                <a:latin typeface="Courier New" panose="02070309020205020404" pitchFamily="49" charset="0"/>
              </a:rPr>
              <a:t>     </a:t>
            </a:r>
            <a:r>
              <a:rPr lang="en-US" altLang="en-US" sz="2400" dirty="0">
                <a:solidFill>
                  <a:srgbClr val="000000"/>
                </a:solidFill>
                <a:highlight>
                  <a:srgbClr val="00FF00"/>
                </a:highlight>
                <a:latin typeface="Courier New" panose="02070309020205020404" pitchFamily="49" charset="0"/>
              </a:rPr>
              <a:t>01234</a:t>
            </a:r>
          </a:p>
          <a:p>
            <a:pPr eaLnBrk="1">
              <a:lnSpc>
                <a:spcPct val="94000"/>
              </a:lnSpc>
            </a:pPr>
            <a:r>
              <a:rPr lang="en-US" altLang="en-US" sz="2400" dirty="0">
                <a:solidFill>
                  <a:srgbClr val="000000"/>
                </a:solidFill>
                <a:highlight>
                  <a:srgbClr val="FFFF00"/>
                </a:highlight>
                <a:latin typeface="Courier New" panose="02070309020205020404" pitchFamily="49" charset="0"/>
              </a:rPr>
              <a:t> </a:t>
            </a:r>
            <a:r>
              <a:rPr lang="en-US" altLang="en-US" sz="2400" dirty="0">
                <a:solidFill>
                  <a:srgbClr val="000000"/>
                </a:solidFill>
                <a:highlight>
                  <a:srgbClr val="00FF00"/>
                </a:highlight>
                <a:latin typeface="Courier New" panose="02070309020205020404" pitchFamily="49" charset="0"/>
              </a:rPr>
              <a:t>0</a:t>
            </a:r>
            <a:r>
              <a:rPr lang="en-US" altLang="en-US" sz="2400" dirty="0">
                <a:solidFill>
                  <a:srgbClr val="000000"/>
                </a:solidFill>
                <a:highlight>
                  <a:srgbClr val="FFFF00"/>
                </a:highlight>
                <a:latin typeface="Courier New" panose="02070309020205020404" pitchFamily="49" charset="0"/>
              </a:rPr>
              <a:t>   BBBBB  </a:t>
            </a:r>
          </a:p>
          <a:p>
            <a:pPr eaLnBrk="1">
              <a:lnSpc>
                <a:spcPct val="94000"/>
              </a:lnSpc>
            </a:pPr>
            <a:r>
              <a:rPr lang="en-US" altLang="en-US" sz="2400" dirty="0">
                <a:solidFill>
                  <a:srgbClr val="000000"/>
                </a:solidFill>
                <a:highlight>
                  <a:srgbClr val="FFFF00"/>
                </a:highlight>
                <a:latin typeface="Courier New" panose="02070309020205020404" pitchFamily="49" charset="0"/>
              </a:rPr>
              <a:t> </a:t>
            </a:r>
            <a:r>
              <a:rPr lang="en-US" altLang="en-US" sz="2400" dirty="0">
                <a:solidFill>
                  <a:srgbClr val="000000"/>
                </a:solidFill>
                <a:highlight>
                  <a:srgbClr val="00FF00"/>
                </a:highlight>
                <a:latin typeface="Courier New" panose="02070309020205020404" pitchFamily="49" charset="0"/>
              </a:rPr>
              <a:t>1</a:t>
            </a:r>
            <a:r>
              <a:rPr lang="en-US" altLang="en-US" sz="2400" dirty="0">
                <a:solidFill>
                  <a:srgbClr val="000000"/>
                </a:solidFill>
                <a:highlight>
                  <a:srgbClr val="FFFF00"/>
                </a:highlight>
                <a:latin typeface="Courier New" panose="02070309020205020404" pitchFamily="49" charset="0"/>
              </a:rPr>
              <a:t>   B.B.B  </a:t>
            </a:r>
          </a:p>
          <a:p>
            <a:pPr eaLnBrk="1">
              <a:lnSpc>
                <a:spcPct val="94000"/>
              </a:lnSpc>
            </a:pPr>
            <a:r>
              <a:rPr lang="en-US" altLang="en-US" sz="2400" dirty="0">
                <a:solidFill>
                  <a:srgbClr val="000000"/>
                </a:solidFill>
                <a:highlight>
                  <a:srgbClr val="FFFF00"/>
                </a:highlight>
                <a:latin typeface="Courier New" panose="02070309020205020404" pitchFamily="49" charset="0"/>
              </a:rPr>
              <a:t> </a:t>
            </a:r>
            <a:r>
              <a:rPr lang="en-US" altLang="en-US" sz="2400" dirty="0">
                <a:solidFill>
                  <a:srgbClr val="000000"/>
                </a:solidFill>
                <a:highlight>
                  <a:srgbClr val="00FF00"/>
                </a:highlight>
                <a:latin typeface="Courier New" panose="02070309020205020404" pitchFamily="49" charset="0"/>
              </a:rPr>
              <a:t>2</a:t>
            </a:r>
            <a:r>
              <a:rPr lang="en-US" altLang="en-US" sz="2400" dirty="0">
                <a:solidFill>
                  <a:srgbClr val="000000"/>
                </a:solidFill>
                <a:highlight>
                  <a:srgbClr val="FFFF00"/>
                </a:highlight>
                <a:latin typeface="Courier New" panose="02070309020205020404" pitchFamily="49" charset="0"/>
              </a:rPr>
              <a:t>   B...B   </a:t>
            </a:r>
          </a:p>
          <a:p>
            <a:pPr eaLnBrk="1">
              <a:lnSpc>
                <a:spcPct val="94000"/>
              </a:lnSpc>
            </a:pPr>
            <a:r>
              <a:rPr lang="en-US" altLang="en-US" sz="2400" dirty="0">
                <a:solidFill>
                  <a:srgbClr val="000000"/>
                </a:solidFill>
                <a:highlight>
                  <a:srgbClr val="FFFF00"/>
                </a:highlight>
                <a:latin typeface="Courier New" panose="02070309020205020404" pitchFamily="49" charset="0"/>
              </a:rPr>
              <a:t> </a:t>
            </a:r>
            <a:r>
              <a:rPr lang="en-US" altLang="en-US" sz="2400" dirty="0">
                <a:solidFill>
                  <a:srgbClr val="000000"/>
                </a:solidFill>
                <a:highlight>
                  <a:srgbClr val="00FF00"/>
                </a:highlight>
                <a:latin typeface="Courier New" panose="02070309020205020404" pitchFamily="49" charset="0"/>
              </a:rPr>
              <a:t>3</a:t>
            </a:r>
            <a:r>
              <a:rPr lang="en-US" altLang="en-US" sz="2400" dirty="0">
                <a:solidFill>
                  <a:srgbClr val="000000"/>
                </a:solidFill>
                <a:highlight>
                  <a:srgbClr val="FFFF00"/>
                </a:highlight>
                <a:latin typeface="Courier New" panose="02070309020205020404" pitchFamily="49" charset="0"/>
              </a:rPr>
              <a:t>   B.B..  </a:t>
            </a:r>
          </a:p>
          <a:p>
            <a:pPr eaLnBrk="1">
              <a:lnSpc>
                <a:spcPct val="94000"/>
              </a:lnSpc>
            </a:pPr>
            <a:r>
              <a:rPr lang="en-US" altLang="en-US" sz="2400" dirty="0">
                <a:solidFill>
                  <a:srgbClr val="000000"/>
                </a:solidFill>
                <a:highlight>
                  <a:srgbClr val="FFFF00"/>
                </a:highlight>
                <a:latin typeface="Courier New" panose="02070309020205020404" pitchFamily="49" charset="0"/>
              </a:rPr>
              <a:t> </a:t>
            </a:r>
            <a:r>
              <a:rPr lang="en-US" altLang="en-US" sz="2400" dirty="0">
                <a:solidFill>
                  <a:srgbClr val="000000"/>
                </a:solidFill>
                <a:highlight>
                  <a:srgbClr val="00FF00"/>
                </a:highlight>
                <a:latin typeface="Courier New" panose="02070309020205020404" pitchFamily="49" charset="0"/>
              </a:rPr>
              <a:t>4</a:t>
            </a:r>
            <a:r>
              <a:rPr lang="en-US" altLang="en-US" sz="2400" dirty="0">
                <a:solidFill>
                  <a:srgbClr val="000000"/>
                </a:solidFill>
                <a:highlight>
                  <a:srgbClr val="FFFF00"/>
                </a:highlight>
                <a:latin typeface="Courier New" panose="02070309020205020404" pitchFamily="49" charset="0"/>
              </a:rPr>
              <a:t>   B.BBB  </a:t>
            </a:r>
          </a:p>
        </p:txBody>
      </p:sp>
      <p:sp>
        <p:nvSpPr>
          <p:cNvPr id="2" name="Slide Number Placeholder 1">
            <a:extLst>
              <a:ext uri="{FF2B5EF4-FFF2-40B4-BE49-F238E27FC236}">
                <a16:creationId xmlns:a16="http://schemas.microsoft.com/office/drawing/2014/main" id="{6C3B28BF-5C80-4492-8BAE-30A7DEFB9998}"/>
              </a:ext>
            </a:extLst>
          </p:cNvPr>
          <p:cNvSpPr>
            <a:spLocks noGrp="1"/>
          </p:cNvSpPr>
          <p:nvPr>
            <p:ph type="sldNum" sz="quarter" idx="10"/>
          </p:nvPr>
        </p:nvSpPr>
        <p:spPr/>
        <p:txBody>
          <a:bodyPr/>
          <a:lstStyle/>
          <a:p>
            <a:fld id="{D02B39B9-74E7-484A-884B-3B1F83C72A6F}" type="slidenum">
              <a:rPr lang="en-US" altLang="en-US" smtClean="0">
                <a:solidFill>
                  <a:srgbClr val="000000"/>
                </a:solidFill>
              </a:rPr>
              <a:pPr/>
              <a:t>41</a:t>
            </a:fld>
            <a:endParaRPr lang="en-US" altLang="en-US" dirty="0">
              <a:solidFill>
                <a:srgbClr val="000000"/>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
            <a:extLst>
              <a:ext uri="{FF2B5EF4-FFF2-40B4-BE49-F238E27FC236}">
                <a16:creationId xmlns:a16="http://schemas.microsoft.com/office/drawing/2014/main" id="{18C89EB7-E1F5-45D0-BDE8-52E4D87DB350}"/>
              </a:ext>
            </a:extLst>
          </p:cNvPr>
          <p:cNvSpPr>
            <a:spLocks noGrp="1" noChangeArrowheads="1"/>
          </p:cNvSpPr>
          <p:nvPr>
            <p:ph type="title"/>
          </p:nvPr>
        </p:nvSpPr>
        <p:spPr>
          <a:xfrm>
            <a:off x="2062857" y="-4321"/>
            <a:ext cx="8253506" cy="1144921"/>
          </a:xfrm>
        </p:spPr>
        <p:txBody>
          <a:bodyPr vert="horz" wrap="square" lIns="91440" tIns="32005" rIns="91440" bIns="45720" numCol="1" anchor="ctr" anchorCtr="0" compatLnSpc="1">
            <a:prstTxWarp prst="textNoShape">
              <a:avLst/>
            </a:prstTxWarp>
          </a:bodyPr>
          <a:lstStyle/>
          <a:p>
            <a:pPr eaLnBrk="1">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defRPr/>
            </a:pPr>
            <a:r>
              <a:rPr lang="en-US" altLang="en-US" sz="4000" dirty="0"/>
              <a:t>Step 2: Building the Maze</a:t>
            </a:r>
          </a:p>
        </p:txBody>
      </p:sp>
      <p:sp>
        <p:nvSpPr>
          <p:cNvPr id="93190" name="Text Box 3">
            <a:extLst>
              <a:ext uri="{FF2B5EF4-FFF2-40B4-BE49-F238E27FC236}">
                <a16:creationId xmlns:a16="http://schemas.microsoft.com/office/drawing/2014/main" id="{02C2F28E-7DD0-44F7-B07A-02DCAA966F99}"/>
              </a:ext>
            </a:extLst>
          </p:cNvPr>
          <p:cNvSpPr txBox="1">
            <a:spLocks noChangeArrowheads="1"/>
          </p:cNvSpPr>
          <p:nvPr/>
        </p:nvSpPr>
        <p:spPr bwMode="auto">
          <a:xfrm>
            <a:off x="1875637" y="887381"/>
            <a:ext cx="9237840" cy="5970619"/>
          </a:xfrm>
          <a:prstGeom prst="rect">
            <a:avLst/>
          </a:prstGeom>
          <a:solidFill>
            <a:srgbClr val="F7FFAB"/>
          </a:solidFill>
          <a:ln>
            <a:noFill/>
          </a:ln>
          <a:effectLst/>
        </p:spPr>
        <p:txBody>
          <a:bodyPr wrap="none" lIns="0" tIns="10973" rIns="0" bIns="0"/>
          <a:lstStyle>
            <a:lvl1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cs typeface="Bitstream Vera Sans" charset="0"/>
              </a:defRPr>
            </a:lvl1pPr>
            <a:lvl2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cs typeface="Bitstream Vera Sans" charset="0"/>
              </a:defRPr>
            </a:lvl2pPr>
            <a:lvl3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cs typeface="Bitstream Vera Sans" charset="0"/>
              </a:defRPr>
            </a:lvl3pPr>
            <a:lvl4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cs typeface="Bitstream Vera Sans" charset="0"/>
              </a:defRPr>
            </a:lvl4pPr>
            <a:lvl5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cs typeface="Bitstream Vera San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cs typeface="Bitstream Vera San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cs typeface="Bitstream Vera San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cs typeface="Bitstream Vera San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cs typeface="Bitstream Vera Sans" charset="0"/>
              </a:defRPr>
            </a:lvl9pPr>
          </a:lstStyle>
          <a:p>
            <a:pPr eaLnBrk="1">
              <a:lnSpc>
                <a:spcPct val="94000"/>
              </a:lnSpc>
            </a:pPr>
            <a:r>
              <a:rPr lang="en-US" altLang="en-US" b="1" dirty="0">
                <a:solidFill>
                  <a:srgbClr val="000000"/>
                </a:solidFill>
                <a:latin typeface="Courier New" panose="02070309020205020404" pitchFamily="49" charset="0"/>
              </a:rPr>
              <a:t>def</a:t>
            </a:r>
            <a:r>
              <a:rPr lang="en-US" altLang="en-US" dirty="0">
                <a:solidFill>
                  <a:srgbClr val="000000"/>
                </a:solidFill>
                <a:latin typeface="Courier New" panose="02070309020205020404" pitchFamily="49" charset="0"/>
              </a:rPr>
              <a:t> </a:t>
            </a:r>
            <a:r>
              <a:rPr lang="en-US" altLang="en-US" dirty="0" err="1">
                <a:solidFill>
                  <a:srgbClr val="000000"/>
                </a:solidFill>
                <a:latin typeface="Courier New" panose="02070309020205020404" pitchFamily="49" charset="0"/>
              </a:rPr>
              <a:t>buildMaze</a:t>
            </a:r>
            <a:r>
              <a:rPr lang="en-US" altLang="en-US" dirty="0">
                <a:solidFill>
                  <a:srgbClr val="000000"/>
                </a:solidFill>
                <a:latin typeface="Courier New" panose="02070309020205020404" pitchFamily="49" charset="0"/>
              </a:rPr>
              <a:t>( filename ):              </a:t>
            </a:r>
          </a:p>
          <a:p>
            <a:pPr eaLnBrk="1">
              <a:lnSpc>
                <a:spcPct val="94000"/>
              </a:lnSpc>
            </a:pPr>
            <a:r>
              <a:rPr lang="en-US" altLang="en-US" dirty="0">
                <a:solidFill>
                  <a:srgbClr val="000000"/>
                </a:solidFill>
                <a:latin typeface="Courier New" panose="02070309020205020404" pitchFamily="49" charset="0"/>
              </a:rPr>
              <a:t>  </a:t>
            </a:r>
            <a:r>
              <a:rPr lang="en-US" altLang="en-US" dirty="0" err="1">
                <a:solidFill>
                  <a:srgbClr val="000000"/>
                </a:solidFill>
                <a:latin typeface="Courier New" panose="02070309020205020404" pitchFamily="49" charset="0"/>
              </a:rPr>
              <a:t>infile</a:t>
            </a:r>
            <a:r>
              <a:rPr lang="en-US" altLang="en-US" dirty="0">
                <a:solidFill>
                  <a:srgbClr val="000000"/>
                </a:solidFill>
                <a:latin typeface="Courier New" panose="02070309020205020404" pitchFamily="49" charset="0"/>
              </a:rPr>
              <a:t> = open( filename, "r" )</a:t>
            </a:r>
          </a:p>
          <a:p>
            <a:pPr eaLnBrk="1">
              <a:lnSpc>
                <a:spcPct val="94000"/>
              </a:lnSpc>
            </a:pPr>
            <a:r>
              <a:rPr lang="en-US" altLang="en-US" dirty="0">
                <a:solidFill>
                  <a:srgbClr val="000000"/>
                </a:solidFill>
                <a:latin typeface="Courier New" panose="02070309020205020404" pitchFamily="49" charset="0"/>
              </a:rPr>
              <a:t>  </a:t>
            </a:r>
          </a:p>
          <a:p>
            <a:pPr eaLnBrk="1">
              <a:lnSpc>
                <a:spcPct val="94000"/>
              </a:lnSpc>
            </a:pPr>
            <a:r>
              <a:rPr lang="en-US" altLang="en-US" i="1" dirty="0">
                <a:solidFill>
                  <a:srgbClr val="104475"/>
                </a:solidFill>
                <a:latin typeface="Courier New" panose="02070309020205020404" pitchFamily="49" charset="0"/>
              </a:rPr>
              <a:t>   # Read the size of the maze.</a:t>
            </a:r>
          </a:p>
          <a:p>
            <a:pPr eaLnBrk="1">
              <a:lnSpc>
                <a:spcPct val="94000"/>
              </a:lnSpc>
            </a:pPr>
            <a:r>
              <a:rPr lang="en-US" altLang="en-US" dirty="0">
                <a:solidFill>
                  <a:srgbClr val="000000"/>
                </a:solidFill>
                <a:latin typeface="Courier New" panose="02070309020205020404" pitchFamily="49" charset="0"/>
              </a:rPr>
              <a:t>  </a:t>
            </a:r>
            <a:r>
              <a:rPr lang="en-US" altLang="en-US" dirty="0" err="1">
                <a:solidFill>
                  <a:srgbClr val="000000"/>
                </a:solidFill>
                <a:latin typeface="Courier New" panose="02070309020205020404" pitchFamily="49" charset="0"/>
              </a:rPr>
              <a:t>nrows</a:t>
            </a:r>
            <a:r>
              <a:rPr lang="en-US" altLang="en-US" dirty="0">
                <a:solidFill>
                  <a:srgbClr val="000000"/>
                </a:solidFill>
                <a:latin typeface="Courier New" panose="02070309020205020404" pitchFamily="49" charset="0"/>
              </a:rPr>
              <a:t>, </a:t>
            </a:r>
            <a:r>
              <a:rPr lang="en-US" altLang="en-US" dirty="0" err="1">
                <a:solidFill>
                  <a:srgbClr val="000000"/>
                </a:solidFill>
                <a:latin typeface="Courier New" panose="02070309020205020404" pitchFamily="49" charset="0"/>
              </a:rPr>
              <a:t>ncols</a:t>
            </a:r>
            <a:r>
              <a:rPr lang="en-US" altLang="en-US" dirty="0">
                <a:solidFill>
                  <a:srgbClr val="000000"/>
                </a:solidFill>
                <a:latin typeface="Courier New" panose="02070309020205020404" pitchFamily="49" charset="0"/>
              </a:rPr>
              <a:t> = </a:t>
            </a:r>
            <a:r>
              <a:rPr lang="en-US" altLang="en-US" dirty="0" err="1">
                <a:solidFill>
                  <a:srgbClr val="000000"/>
                </a:solidFill>
                <a:latin typeface="Courier New" panose="02070309020205020404" pitchFamily="49" charset="0"/>
              </a:rPr>
              <a:t>readValuePair</a:t>
            </a:r>
            <a:r>
              <a:rPr lang="en-US" altLang="en-US" dirty="0">
                <a:solidFill>
                  <a:srgbClr val="000000"/>
                </a:solidFill>
                <a:latin typeface="Courier New" panose="02070309020205020404" pitchFamily="49" charset="0"/>
              </a:rPr>
              <a:t>( </a:t>
            </a:r>
            <a:r>
              <a:rPr lang="en-US" altLang="en-US" dirty="0" err="1">
                <a:solidFill>
                  <a:srgbClr val="000000"/>
                </a:solidFill>
                <a:latin typeface="Courier New" panose="02070309020205020404" pitchFamily="49" charset="0"/>
              </a:rPr>
              <a:t>infile</a:t>
            </a:r>
            <a:r>
              <a:rPr lang="en-US" altLang="en-US" dirty="0">
                <a:solidFill>
                  <a:srgbClr val="000000"/>
                </a:solidFill>
                <a:latin typeface="Courier New" panose="02070309020205020404" pitchFamily="49" charset="0"/>
              </a:rPr>
              <a:t> )</a:t>
            </a:r>
          </a:p>
          <a:p>
            <a:pPr eaLnBrk="1">
              <a:lnSpc>
                <a:spcPct val="94000"/>
              </a:lnSpc>
            </a:pPr>
            <a:r>
              <a:rPr lang="en-US" altLang="en-US" dirty="0">
                <a:solidFill>
                  <a:srgbClr val="000000"/>
                </a:solidFill>
                <a:latin typeface="Courier New" panose="02070309020205020404" pitchFamily="49" charset="0"/>
              </a:rPr>
              <a:t>  maze = Maze( </a:t>
            </a:r>
            <a:r>
              <a:rPr lang="en-US" altLang="en-US" dirty="0" err="1">
                <a:solidFill>
                  <a:srgbClr val="000000"/>
                </a:solidFill>
                <a:latin typeface="Courier New" panose="02070309020205020404" pitchFamily="49" charset="0"/>
              </a:rPr>
              <a:t>nrows</a:t>
            </a:r>
            <a:r>
              <a:rPr lang="en-US" altLang="en-US" dirty="0">
                <a:solidFill>
                  <a:srgbClr val="000000"/>
                </a:solidFill>
                <a:latin typeface="Courier New" panose="02070309020205020404" pitchFamily="49" charset="0"/>
              </a:rPr>
              <a:t>, </a:t>
            </a:r>
            <a:r>
              <a:rPr lang="en-US" altLang="en-US" dirty="0" err="1">
                <a:solidFill>
                  <a:srgbClr val="000000"/>
                </a:solidFill>
                <a:latin typeface="Courier New" panose="02070309020205020404" pitchFamily="49" charset="0"/>
              </a:rPr>
              <a:t>ncols</a:t>
            </a:r>
            <a:r>
              <a:rPr lang="en-US" altLang="en-US" dirty="0">
                <a:solidFill>
                  <a:srgbClr val="000000"/>
                </a:solidFill>
                <a:latin typeface="Courier New" panose="02070309020205020404" pitchFamily="49" charset="0"/>
              </a:rPr>
              <a:t> )</a:t>
            </a:r>
          </a:p>
          <a:p>
            <a:pPr eaLnBrk="1">
              <a:lnSpc>
                <a:spcPct val="94000"/>
              </a:lnSpc>
            </a:pPr>
            <a:r>
              <a:rPr lang="en-US" altLang="en-US" dirty="0">
                <a:solidFill>
                  <a:srgbClr val="000000"/>
                </a:solidFill>
                <a:latin typeface="Courier New" panose="02070309020205020404" pitchFamily="49" charset="0"/>
              </a:rPr>
              <a:t>  </a:t>
            </a:r>
          </a:p>
          <a:p>
            <a:pPr eaLnBrk="1">
              <a:lnSpc>
                <a:spcPct val="94000"/>
              </a:lnSpc>
            </a:pPr>
            <a:r>
              <a:rPr lang="en-US" altLang="en-US" i="1" dirty="0">
                <a:solidFill>
                  <a:srgbClr val="104475"/>
                </a:solidFill>
                <a:latin typeface="Courier New" panose="02070309020205020404" pitchFamily="49" charset="0"/>
              </a:rPr>
              <a:t>   # Read the starting and exit positions.</a:t>
            </a:r>
          </a:p>
          <a:p>
            <a:pPr eaLnBrk="1">
              <a:lnSpc>
                <a:spcPct val="94000"/>
              </a:lnSpc>
            </a:pPr>
            <a:r>
              <a:rPr lang="en-US" altLang="en-US" dirty="0">
                <a:solidFill>
                  <a:srgbClr val="000000"/>
                </a:solidFill>
                <a:latin typeface="Courier New" panose="02070309020205020404" pitchFamily="49" charset="0"/>
              </a:rPr>
              <a:t>  row, col = </a:t>
            </a:r>
            <a:r>
              <a:rPr lang="en-US" altLang="en-US" dirty="0" err="1">
                <a:solidFill>
                  <a:srgbClr val="000000"/>
                </a:solidFill>
                <a:latin typeface="Courier New" panose="02070309020205020404" pitchFamily="49" charset="0"/>
              </a:rPr>
              <a:t>readValuePair</a:t>
            </a:r>
            <a:r>
              <a:rPr lang="en-US" altLang="en-US" dirty="0">
                <a:solidFill>
                  <a:srgbClr val="000000"/>
                </a:solidFill>
                <a:latin typeface="Courier New" panose="02070309020205020404" pitchFamily="49" charset="0"/>
              </a:rPr>
              <a:t>( </a:t>
            </a:r>
            <a:r>
              <a:rPr lang="en-US" altLang="en-US" dirty="0" err="1">
                <a:solidFill>
                  <a:srgbClr val="000000"/>
                </a:solidFill>
                <a:latin typeface="Courier New" panose="02070309020205020404" pitchFamily="49" charset="0"/>
              </a:rPr>
              <a:t>infile</a:t>
            </a:r>
            <a:r>
              <a:rPr lang="en-US" altLang="en-US" dirty="0">
                <a:solidFill>
                  <a:srgbClr val="000000"/>
                </a:solidFill>
                <a:latin typeface="Courier New" panose="02070309020205020404" pitchFamily="49" charset="0"/>
              </a:rPr>
              <a:t> )</a:t>
            </a:r>
          </a:p>
          <a:p>
            <a:pPr eaLnBrk="1">
              <a:lnSpc>
                <a:spcPct val="94000"/>
              </a:lnSpc>
            </a:pPr>
            <a:r>
              <a:rPr lang="en-US" altLang="en-US" dirty="0">
                <a:solidFill>
                  <a:srgbClr val="000000"/>
                </a:solidFill>
                <a:latin typeface="Courier New" panose="02070309020205020404" pitchFamily="49" charset="0"/>
              </a:rPr>
              <a:t>  </a:t>
            </a:r>
            <a:r>
              <a:rPr lang="en-US" altLang="en-US" dirty="0" err="1">
                <a:solidFill>
                  <a:srgbClr val="000000"/>
                </a:solidFill>
                <a:latin typeface="Courier New" panose="02070309020205020404" pitchFamily="49" charset="0"/>
              </a:rPr>
              <a:t>maze.setStart</a:t>
            </a:r>
            <a:r>
              <a:rPr lang="en-US" altLang="en-US" dirty="0">
                <a:solidFill>
                  <a:srgbClr val="000000"/>
                </a:solidFill>
                <a:latin typeface="Courier New" panose="02070309020205020404" pitchFamily="49" charset="0"/>
              </a:rPr>
              <a:t>( row, col )</a:t>
            </a:r>
          </a:p>
          <a:p>
            <a:pPr eaLnBrk="1">
              <a:lnSpc>
                <a:spcPct val="94000"/>
              </a:lnSpc>
            </a:pPr>
            <a:r>
              <a:rPr lang="en-US" altLang="en-US" dirty="0">
                <a:solidFill>
                  <a:srgbClr val="000000"/>
                </a:solidFill>
                <a:latin typeface="Courier New" panose="02070309020205020404" pitchFamily="49" charset="0"/>
              </a:rPr>
              <a:t>  row, col = </a:t>
            </a:r>
            <a:r>
              <a:rPr lang="en-US" altLang="en-US" dirty="0" err="1">
                <a:solidFill>
                  <a:srgbClr val="000000"/>
                </a:solidFill>
                <a:latin typeface="Courier New" panose="02070309020205020404" pitchFamily="49" charset="0"/>
              </a:rPr>
              <a:t>readValuePair</a:t>
            </a:r>
            <a:r>
              <a:rPr lang="en-US" altLang="en-US" dirty="0">
                <a:solidFill>
                  <a:srgbClr val="000000"/>
                </a:solidFill>
                <a:latin typeface="Courier New" panose="02070309020205020404" pitchFamily="49" charset="0"/>
              </a:rPr>
              <a:t>( </a:t>
            </a:r>
            <a:r>
              <a:rPr lang="en-US" altLang="en-US" dirty="0" err="1">
                <a:solidFill>
                  <a:srgbClr val="000000"/>
                </a:solidFill>
                <a:latin typeface="Courier New" panose="02070309020205020404" pitchFamily="49" charset="0"/>
              </a:rPr>
              <a:t>infile</a:t>
            </a:r>
            <a:r>
              <a:rPr lang="en-US" altLang="en-US" dirty="0">
                <a:solidFill>
                  <a:srgbClr val="000000"/>
                </a:solidFill>
                <a:latin typeface="Courier New" panose="02070309020205020404" pitchFamily="49" charset="0"/>
              </a:rPr>
              <a:t> )</a:t>
            </a:r>
          </a:p>
          <a:p>
            <a:pPr eaLnBrk="1">
              <a:lnSpc>
                <a:spcPct val="94000"/>
              </a:lnSpc>
            </a:pPr>
            <a:r>
              <a:rPr lang="en-US" altLang="en-US" dirty="0">
                <a:solidFill>
                  <a:srgbClr val="000000"/>
                </a:solidFill>
                <a:latin typeface="Courier New" panose="02070309020205020404" pitchFamily="49" charset="0"/>
              </a:rPr>
              <a:t>  </a:t>
            </a:r>
            <a:r>
              <a:rPr lang="en-US" altLang="en-US" dirty="0" err="1">
                <a:solidFill>
                  <a:srgbClr val="000000"/>
                </a:solidFill>
                <a:latin typeface="Courier New" panose="02070309020205020404" pitchFamily="49" charset="0"/>
              </a:rPr>
              <a:t>maze.setExit</a:t>
            </a:r>
            <a:r>
              <a:rPr lang="en-US" altLang="en-US" dirty="0">
                <a:solidFill>
                  <a:srgbClr val="000000"/>
                </a:solidFill>
                <a:latin typeface="Courier New" panose="02070309020205020404" pitchFamily="49" charset="0"/>
              </a:rPr>
              <a:t>( row, col )</a:t>
            </a:r>
          </a:p>
          <a:p>
            <a:pPr eaLnBrk="1">
              <a:lnSpc>
                <a:spcPct val="94000"/>
              </a:lnSpc>
            </a:pPr>
            <a:endParaRPr lang="en-US" altLang="en-US" dirty="0">
              <a:solidFill>
                <a:srgbClr val="000000"/>
              </a:solidFill>
              <a:latin typeface="Courier New" panose="02070309020205020404" pitchFamily="49" charset="0"/>
            </a:endParaRPr>
          </a:p>
          <a:p>
            <a:pPr eaLnBrk="1">
              <a:lnSpc>
                <a:spcPct val="94000"/>
              </a:lnSpc>
            </a:pPr>
            <a:r>
              <a:rPr lang="en-US" altLang="en-US" i="1" dirty="0">
                <a:solidFill>
                  <a:srgbClr val="104475"/>
                </a:solidFill>
                <a:latin typeface="Courier New" panose="02070309020205020404" pitchFamily="49" charset="0"/>
              </a:rPr>
              <a:t>   # Read the maze itself.</a:t>
            </a:r>
          </a:p>
          <a:p>
            <a:pPr eaLnBrk="1">
              <a:lnSpc>
                <a:spcPct val="94000"/>
              </a:lnSpc>
            </a:pPr>
            <a:r>
              <a:rPr lang="en-US" altLang="en-US" dirty="0">
                <a:solidFill>
                  <a:srgbClr val="000000"/>
                </a:solidFill>
                <a:latin typeface="Courier New" panose="02070309020205020404" pitchFamily="49" charset="0"/>
              </a:rPr>
              <a:t>  </a:t>
            </a:r>
            <a:r>
              <a:rPr lang="en-US" altLang="en-US" b="1" dirty="0">
                <a:solidFill>
                  <a:srgbClr val="000000"/>
                </a:solidFill>
                <a:latin typeface="Courier New" panose="02070309020205020404" pitchFamily="49" charset="0"/>
              </a:rPr>
              <a:t>for</a:t>
            </a:r>
            <a:r>
              <a:rPr lang="en-US" altLang="en-US" dirty="0">
                <a:solidFill>
                  <a:srgbClr val="000000"/>
                </a:solidFill>
                <a:latin typeface="Courier New" panose="02070309020205020404" pitchFamily="49" charset="0"/>
              </a:rPr>
              <a:t> row </a:t>
            </a:r>
            <a:r>
              <a:rPr lang="en-US" altLang="en-US" b="1" dirty="0">
                <a:solidFill>
                  <a:srgbClr val="000000"/>
                </a:solidFill>
                <a:latin typeface="Courier New" panose="02070309020205020404" pitchFamily="49" charset="0"/>
              </a:rPr>
              <a:t>in</a:t>
            </a:r>
            <a:r>
              <a:rPr lang="en-US" altLang="en-US" dirty="0">
                <a:solidFill>
                  <a:srgbClr val="000000"/>
                </a:solidFill>
                <a:latin typeface="Courier New" panose="02070309020205020404" pitchFamily="49" charset="0"/>
              </a:rPr>
              <a:t> range( </a:t>
            </a:r>
            <a:r>
              <a:rPr lang="en-US" altLang="en-US" dirty="0" err="1">
                <a:solidFill>
                  <a:srgbClr val="000000"/>
                </a:solidFill>
                <a:latin typeface="Courier New" panose="02070309020205020404" pitchFamily="49" charset="0"/>
              </a:rPr>
              <a:t>nrows</a:t>
            </a:r>
            <a:r>
              <a:rPr lang="en-US" altLang="en-US" dirty="0">
                <a:solidFill>
                  <a:srgbClr val="000000"/>
                </a:solidFill>
                <a:latin typeface="Courier New" panose="02070309020205020404" pitchFamily="49" charset="0"/>
              </a:rPr>
              <a:t> ) :</a:t>
            </a:r>
          </a:p>
          <a:p>
            <a:pPr eaLnBrk="1">
              <a:lnSpc>
                <a:spcPct val="94000"/>
              </a:lnSpc>
            </a:pPr>
            <a:r>
              <a:rPr lang="en-US" altLang="en-US" dirty="0">
                <a:solidFill>
                  <a:srgbClr val="000000"/>
                </a:solidFill>
                <a:latin typeface="Courier New" panose="02070309020205020404" pitchFamily="49" charset="0"/>
              </a:rPr>
              <a:t>    line = </a:t>
            </a:r>
            <a:r>
              <a:rPr lang="en-US" altLang="en-US" dirty="0" err="1">
                <a:solidFill>
                  <a:srgbClr val="000000"/>
                </a:solidFill>
                <a:latin typeface="Courier New" panose="02070309020205020404" pitchFamily="49" charset="0"/>
              </a:rPr>
              <a:t>infile.readline</a:t>
            </a:r>
            <a:r>
              <a:rPr lang="en-US" altLang="en-US" dirty="0">
                <a:solidFill>
                  <a:srgbClr val="000000"/>
                </a:solidFill>
                <a:latin typeface="Courier New" panose="02070309020205020404" pitchFamily="49" charset="0"/>
              </a:rPr>
              <a:t>()</a:t>
            </a:r>
          </a:p>
          <a:p>
            <a:pPr eaLnBrk="1">
              <a:lnSpc>
                <a:spcPct val="94000"/>
              </a:lnSpc>
            </a:pPr>
            <a:r>
              <a:rPr lang="en-US" altLang="en-US" dirty="0">
                <a:solidFill>
                  <a:srgbClr val="000000"/>
                </a:solidFill>
                <a:latin typeface="Courier New" panose="02070309020205020404" pitchFamily="49" charset="0"/>
              </a:rPr>
              <a:t>    </a:t>
            </a:r>
            <a:r>
              <a:rPr lang="en-US" altLang="en-US" b="1" dirty="0">
                <a:solidFill>
                  <a:srgbClr val="000000"/>
                </a:solidFill>
                <a:latin typeface="Courier New" panose="02070309020205020404" pitchFamily="49" charset="0"/>
              </a:rPr>
              <a:t>for</a:t>
            </a:r>
            <a:r>
              <a:rPr lang="en-US" altLang="en-US" dirty="0">
                <a:solidFill>
                  <a:srgbClr val="000000"/>
                </a:solidFill>
                <a:latin typeface="Courier New" panose="02070309020205020404" pitchFamily="49" charset="0"/>
              </a:rPr>
              <a:t> col </a:t>
            </a:r>
            <a:r>
              <a:rPr lang="en-US" altLang="en-US" b="1" dirty="0">
                <a:solidFill>
                  <a:srgbClr val="000000"/>
                </a:solidFill>
                <a:latin typeface="Courier New" panose="02070309020205020404" pitchFamily="49" charset="0"/>
              </a:rPr>
              <a:t>in</a:t>
            </a:r>
            <a:r>
              <a:rPr lang="en-US" altLang="en-US" dirty="0">
                <a:solidFill>
                  <a:srgbClr val="000000"/>
                </a:solidFill>
                <a:latin typeface="Courier New" panose="02070309020205020404" pitchFamily="49" charset="0"/>
              </a:rPr>
              <a:t> range( </a:t>
            </a:r>
            <a:r>
              <a:rPr lang="en-US" altLang="en-US" dirty="0" err="1">
                <a:solidFill>
                  <a:srgbClr val="000000"/>
                </a:solidFill>
                <a:latin typeface="Courier New" panose="02070309020205020404" pitchFamily="49" charset="0"/>
              </a:rPr>
              <a:t>len</a:t>
            </a:r>
            <a:r>
              <a:rPr lang="en-US" altLang="en-US" dirty="0">
                <a:solidFill>
                  <a:srgbClr val="000000"/>
                </a:solidFill>
                <a:latin typeface="Courier New" panose="02070309020205020404" pitchFamily="49" charset="0"/>
              </a:rPr>
              <a:t>(line) ) :</a:t>
            </a:r>
          </a:p>
          <a:p>
            <a:pPr eaLnBrk="1">
              <a:lnSpc>
                <a:spcPct val="94000"/>
              </a:lnSpc>
            </a:pPr>
            <a:r>
              <a:rPr lang="en-US" altLang="en-US" dirty="0">
                <a:solidFill>
                  <a:srgbClr val="000000"/>
                </a:solidFill>
                <a:latin typeface="Courier New" panose="02070309020205020404" pitchFamily="49" charset="0"/>
              </a:rPr>
              <a:t>      </a:t>
            </a:r>
            <a:r>
              <a:rPr lang="en-US" altLang="en-US" b="1" dirty="0">
                <a:solidFill>
                  <a:srgbClr val="000000"/>
                </a:solidFill>
                <a:latin typeface="Courier New" panose="02070309020205020404" pitchFamily="49" charset="0"/>
              </a:rPr>
              <a:t>if</a:t>
            </a:r>
            <a:r>
              <a:rPr lang="en-US" altLang="en-US" dirty="0">
                <a:solidFill>
                  <a:srgbClr val="000000"/>
                </a:solidFill>
                <a:latin typeface="Courier New" panose="02070309020205020404" pitchFamily="49" charset="0"/>
              </a:rPr>
              <a:t> line[col] == “B" :</a:t>
            </a:r>
          </a:p>
          <a:p>
            <a:pPr eaLnBrk="1">
              <a:lnSpc>
                <a:spcPct val="94000"/>
              </a:lnSpc>
            </a:pPr>
            <a:r>
              <a:rPr lang="en-US" altLang="en-US" dirty="0">
                <a:solidFill>
                  <a:srgbClr val="000000"/>
                </a:solidFill>
                <a:latin typeface="Courier New" panose="02070309020205020404" pitchFamily="49" charset="0"/>
              </a:rPr>
              <a:t>        </a:t>
            </a:r>
            <a:r>
              <a:rPr lang="en-US" altLang="en-US" dirty="0" err="1">
                <a:solidFill>
                  <a:srgbClr val="000000"/>
                </a:solidFill>
                <a:latin typeface="Courier New" panose="02070309020205020404" pitchFamily="49" charset="0"/>
              </a:rPr>
              <a:t>maze.setWall</a:t>
            </a:r>
            <a:r>
              <a:rPr lang="en-US" altLang="en-US" dirty="0">
                <a:solidFill>
                  <a:srgbClr val="000000"/>
                </a:solidFill>
                <a:latin typeface="Courier New" panose="02070309020205020404" pitchFamily="49" charset="0"/>
              </a:rPr>
              <a:t>( row, col )</a:t>
            </a:r>
          </a:p>
          <a:p>
            <a:pPr eaLnBrk="1">
              <a:lnSpc>
                <a:spcPct val="94000"/>
              </a:lnSpc>
            </a:pPr>
            <a:endParaRPr lang="en-US" altLang="en-US" dirty="0">
              <a:solidFill>
                <a:srgbClr val="000000"/>
              </a:solidFill>
              <a:latin typeface="Courier New" panose="02070309020205020404" pitchFamily="49" charset="0"/>
            </a:endParaRPr>
          </a:p>
          <a:p>
            <a:pPr eaLnBrk="1">
              <a:lnSpc>
                <a:spcPct val="94000"/>
              </a:lnSpc>
            </a:pPr>
            <a:r>
              <a:rPr lang="en-US" altLang="en-US" i="1" dirty="0">
                <a:solidFill>
                  <a:srgbClr val="104475"/>
                </a:solidFill>
                <a:latin typeface="Courier New" panose="02070309020205020404" pitchFamily="49" charset="0"/>
              </a:rPr>
              <a:t>   # Close the maze file and return the newly constructed maze.</a:t>
            </a:r>
          </a:p>
          <a:p>
            <a:pPr eaLnBrk="1">
              <a:lnSpc>
                <a:spcPct val="94000"/>
              </a:lnSpc>
            </a:pPr>
            <a:r>
              <a:rPr lang="en-US" altLang="en-US" dirty="0">
                <a:solidFill>
                  <a:srgbClr val="000000"/>
                </a:solidFill>
                <a:latin typeface="Courier New" panose="02070309020205020404" pitchFamily="49" charset="0"/>
              </a:rPr>
              <a:t>  </a:t>
            </a:r>
            <a:r>
              <a:rPr lang="en-US" altLang="en-US" dirty="0" err="1">
                <a:solidFill>
                  <a:srgbClr val="000000"/>
                </a:solidFill>
                <a:latin typeface="Courier New" panose="02070309020205020404" pitchFamily="49" charset="0"/>
              </a:rPr>
              <a:t>infile.close</a:t>
            </a:r>
            <a:r>
              <a:rPr lang="en-US" altLang="en-US" dirty="0">
                <a:solidFill>
                  <a:srgbClr val="000000"/>
                </a:solidFill>
                <a:latin typeface="Courier New" panose="02070309020205020404" pitchFamily="49" charset="0"/>
              </a:rPr>
              <a:t>()</a:t>
            </a:r>
          </a:p>
          <a:p>
            <a:pPr eaLnBrk="1">
              <a:lnSpc>
                <a:spcPct val="94000"/>
              </a:lnSpc>
            </a:pPr>
            <a:r>
              <a:rPr lang="en-US" altLang="en-US" dirty="0">
                <a:solidFill>
                  <a:srgbClr val="000000"/>
                </a:solidFill>
                <a:latin typeface="Courier New" panose="02070309020205020404" pitchFamily="49" charset="0"/>
              </a:rPr>
              <a:t>  </a:t>
            </a:r>
            <a:r>
              <a:rPr lang="en-US" altLang="en-US" b="1" dirty="0">
                <a:solidFill>
                  <a:srgbClr val="000000"/>
                </a:solidFill>
                <a:latin typeface="Courier New" panose="02070309020205020404" pitchFamily="49" charset="0"/>
              </a:rPr>
              <a:t>return</a:t>
            </a:r>
            <a:r>
              <a:rPr lang="en-US" altLang="en-US" dirty="0">
                <a:solidFill>
                  <a:srgbClr val="000000"/>
                </a:solidFill>
                <a:latin typeface="Courier New" panose="02070309020205020404" pitchFamily="49" charset="0"/>
              </a:rPr>
              <a:t> maze</a:t>
            </a:r>
          </a:p>
        </p:txBody>
      </p:sp>
      <p:sp>
        <p:nvSpPr>
          <p:cNvPr id="2" name="Slide Number Placeholder 1">
            <a:extLst>
              <a:ext uri="{FF2B5EF4-FFF2-40B4-BE49-F238E27FC236}">
                <a16:creationId xmlns:a16="http://schemas.microsoft.com/office/drawing/2014/main" id="{CAB7D819-3952-4E91-90DE-1EF392565951}"/>
              </a:ext>
            </a:extLst>
          </p:cNvPr>
          <p:cNvSpPr>
            <a:spLocks noGrp="1"/>
          </p:cNvSpPr>
          <p:nvPr>
            <p:ph type="sldNum" sz="quarter" idx="10"/>
          </p:nvPr>
        </p:nvSpPr>
        <p:spPr/>
        <p:txBody>
          <a:bodyPr/>
          <a:lstStyle/>
          <a:p>
            <a:fld id="{1F7CC422-5FCE-454D-9E2A-92ECD81993A8}" type="slidenum">
              <a:rPr lang="en-US" altLang="en-US" smtClean="0">
                <a:solidFill>
                  <a:srgbClr val="000000"/>
                </a:solidFill>
              </a:rPr>
              <a:pPr/>
              <a:t>42</a:t>
            </a:fld>
            <a:endParaRPr lang="en-US" altLang="en-US" dirty="0">
              <a:solidFill>
                <a:srgbClr val="000000"/>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1">
            <a:extLst>
              <a:ext uri="{FF2B5EF4-FFF2-40B4-BE49-F238E27FC236}">
                <a16:creationId xmlns:a16="http://schemas.microsoft.com/office/drawing/2014/main" id="{67DE2EB5-4A6E-4CC7-AA42-662D6F6E5B29}"/>
              </a:ext>
            </a:extLst>
          </p:cNvPr>
          <p:cNvSpPr>
            <a:spLocks noGrp="1" noChangeArrowheads="1"/>
          </p:cNvSpPr>
          <p:nvPr>
            <p:ph type="title"/>
          </p:nvPr>
        </p:nvSpPr>
        <p:spPr>
          <a:xfrm>
            <a:off x="2124064" y="0"/>
            <a:ext cx="8253506" cy="1144921"/>
          </a:xfrm>
        </p:spPr>
        <p:txBody>
          <a:bodyPr vert="horz" wrap="square" lIns="91440" tIns="32005" rIns="91440" bIns="45720" numCol="1" anchor="ctr" anchorCtr="0" compatLnSpc="1">
            <a:prstTxWarp prst="textNoShape">
              <a:avLst/>
            </a:prstTxWarp>
          </a:bodyPr>
          <a:lstStyle/>
          <a:p>
            <a:pPr eaLnBrk="1">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defRPr/>
            </a:pPr>
            <a:r>
              <a:rPr lang="en-US" altLang="en-US" dirty="0"/>
              <a:t>Step 3: Maze Implementation</a:t>
            </a:r>
          </a:p>
        </p:txBody>
      </p:sp>
      <p:sp>
        <p:nvSpPr>
          <p:cNvPr id="95237" name="Rectangle 2">
            <a:extLst>
              <a:ext uri="{FF2B5EF4-FFF2-40B4-BE49-F238E27FC236}">
                <a16:creationId xmlns:a16="http://schemas.microsoft.com/office/drawing/2014/main" id="{CE3F57A5-0E0F-43BC-B217-7F4570F2811D}"/>
              </a:ext>
            </a:extLst>
          </p:cNvPr>
          <p:cNvSpPr>
            <a:spLocks noGrp="1" noChangeArrowheads="1"/>
          </p:cNvSpPr>
          <p:nvPr>
            <p:ph type="body" idx="1"/>
          </p:nvPr>
        </p:nvSpPr>
        <p:spPr>
          <a:xfrm>
            <a:off x="897814" y="1011058"/>
            <a:ext cx="10394933" cy="4526396"/>
          </a:xfrm>
        </p:spPr>
        <p:txBody>
          <a:bodyPr/>
          <a:lstStyle/>
          <a:p>
            <a:pPr marL="391729" indent="-293797" eaLnBrk="1">
              <a:buSzPct val="45000"/>
              <a:buFont typeface="Wingdings" panose="05000000000000000000" pitchFamily="2" charset="2"/>
              <a:buChar char=""/>
              <a:tabLst>
                <a:tab pos="656722" algn="l"/>
                <a:tab pos="1313444" algn="l"/>
                <a:tab pos="1970166" algn="l"/>
                <a:tab pos="2626888" algn="l"/>
                <a:tab pos="3283610" algn="l"/>
                <a:tab pos="3940332" algn="l"/>
                <a:tab pos="4597055" algn="l"/>
                <a:tab pos="5253777" algn="l"/>
                <a:tab pos="5910499" algn="l"/>
                <a:tab pos="6567221" algn="l"/>
                <a:tab pos="7223943" algn="l"/>
              </a:tabLst>
            </a:pPr>
            <a:r>
              <a:rPr lang="en-US" altLang="en-US" dirty="0"/>
              <a:t>What data structure should be used?</a:t>
            </a:r>
          </a:p>
          <a:p>
            <a:pPr marL="783458" lvl="1" indent="-293797" eaLnBrk="1">
              <a:buSzPct val="45000"/>
              <a:buFont typeface="Wingdings" panose="05000000000000000000" pitchFamily="2" charset="2"/>
              <a:buChar char=""/>
              <a:tabLst>
                <a:tab pos="656722" algn="l"/>
                <a:tab pos="1313444" algn="l"/>
                <a:tab pos="1970166" algn="l"/>
                <a:tab pos="2626888" algn="l"/>
                <a:tab pos="3283610" algn="l"/>
                <a:tab pos="3940332" algn="l"/>
                <a:tab pos="4597055" algn="l"/>
                <a:tab pos="5253777" algn="l"/>
                <a:tab pos="5910499" algn="l"/>
                <a:tab pos="6567221" algn="l"/>
                <a:tab pos="7223943" algn="l"/>
              </a:tabLst>
            </a:pPr>
            <a:r>
              <a:rPr lang="en-US" altLang="en-US" sz="2800" dirty="0"/>
              <a:t>Obvious choice is a 2-D array</a:t>
            </a:r>
          </a:p>
          <a:p>
            <a:pPr marL="783458" lvl="1" indent="-293797" eaLnBrk="1">
              <a:buSzPct val="45000"/>
              <a:buFont typeface="Wingdings" panose="05000000000000000000" pitchFamily="2" charset="2"/>
              <a:buChar char=""/>
              <a:tabLst>
                <a:tab pos="656722" algn="l"/>
                <a:tab pos="1313444" algn="l"/>
                <a:tab pos="1970166" algn="l"/>
                <a:tab pos="2626888" algn="l"/>
                <a:tab pos="3283610" algn="l"/>
                <a:tab pos="3940332" algn="l"/>
                <a:tab pos="4597055" algn="l"/>
                <a:tab pos="5253777" algn="l"/>
                <a:tab pos="5910499" algn="l"/>
                <a:tab pos="6567221" algn="l"/>
                <a:tab pos="7223943" algn="l"/>
              </a:tabLst>
            </a:pPr>
            <a:r>
              <a:rPr lang="en-US" altLang="en-US" sz="2800" dirty="0"/>
              <a:t>Array elements represent the cells of the maze.</a:t>
            </a:r>
          </a:p>
          <a:p>
            <a:pPr marL="783458" lvl="1" indent="-293797" eaLnBrk="1">
              <a:buSzPct val="45000"/>
              <a:buFont typeface="Wingdings" panose="05000000000000000000" pitchFamily="2" charset="2"/>
              <a:buChar char=""/>
              <a:tabLst>
                <a:tab pos="656722" algn="l"/>
                <a:tab pos="1313444" algn="l"/>
                <a:tab pos="1970166" algn="l"/>
                <a:tab pos="2626888" algn="l"/>
                <a:tab pos="3283610" algn="l"/>
                <a:tab pos="3940332" algn="l"/>
                <a:tab pos="4597055" algn="l"/>
                <a:tab pos="5253777" algn="l"/>
                <a:tab pos="5910499" algn="l"/>
                <a:tab pos="6567221" algn="l"/>
                <a:tab pos="7223943" algn="l"/>
              </a:tabLst>
            </a:pPr>
            <a:r>
              <a:rPr lang="en-US" altLang="en-US" sz="2800" dirty="0"/>
              <a:t>Open cells can be represented as null references.</a:t>
            </a:r>
          </a:p>
          <a:p>
            <a:pPr marL="783458" lvl="1" indent="-293797" eaLnBrk="1">
              <a:buSzPct val="45000"/>
              <a:buFont typeface="Wingdings" panose="05000000000000000000" pitchFamily="2" charset="2"/>
              <a:buChar char=""/>
              <a:tabLst>
                <a:tab pos="656722" algn="l"/>
                <a:tab pos="1313444" algn="l"/>
                <a:tab pos="1970166" algn="l"/>
                <a:tab pos="2626888" algn="l"/>
                <a:tab pos="3283610" algn="l"/>
                <a:tab pos="3940332" algn="l"/>
                <a:tab pos="4597055" algn="l"/>
                <a:tab pos="5253777" algn="l"/>
                <a:tab pos="5910499" algn="l"/>
                <a:tab pos="6567221" algn="l"/>
                <a:tab pos="7223943" algn="l"/>
              </a:tabLst>
            </a:pPr>
            <a:r>
              <a:rPr lang="en-US" altLang="en-US" sz="2800" dirty="0"/>
              <a:t>Walls and tokens can be individual characters.</a:t>
            </a:r>
          </a:p>
        </p:txBody>
      </p:sp>
      <p:pic>
        <p:nvPicPr>
          <p:cNvPr id="95238" name="Picture 3">
            <a:extLst>
              <a:ext uri="{FF2B5EF4-FFF2-40B4-BE49-F238E27FC236}">
                <a16:creationId xmlns:a16="http://schemas.microsoft.com/office/drawing/2014/main" id="{A7F507D2-E9C3-46A6-9D7A-630E76DAD6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6790" y="4087150"/>
            <a:ext cx="4776982" cy="202053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Slide Number Placeholder 1">
            <a:extLst>
              <a:ext uri="{FF2B5EF4-FFF2-40B4-BE49-F238E27FC236}">
                <a16:creationId xmlns:a16="http://schemas.microsoft.com/office/drawing/2014/main" id="{898C04E8-9D30-48B8-8444-D580FBA0A4A7}"/>
              </a:ext>
            </a:extLst>
          </p:cNvPr>
          <p:cNvSpPr>
            <a:spLocks noGrp="1"/>
          </p:cNvSpPr>
          <p:nvPr>
            <p:ph type="sldNum" sz="quarter" idx="10"/>
          </p:nvPr>
        </p:nvSpPr>
        <p:spPr/>
        <p:txBody>
          <a:bodyPr/>
          <a:lstStyle/>
          <a:p>
            <a:fld id="{D02B39B9-74E7-484A-884B-3B1F83C72A6F}" type="slidenum">
              <a:rPr lang="en-US" altLang="en-US" smtClean="0">
                <a:solidFill>
                  <a:srgbClr val="000000"/>
                </a:solidFill>
              </a:rPr>
              <a:pPr/>
              <a:t>43</a:t>
            </a:fld>
            <a:endParaRPr lang="en-US" altLang="en-US" dirty="0">
              <a:solidFill>
                <a:srgbClr val="000000"/>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6" name="Text Box 3">
            <a:extLst>
              <a:ext uri="{FF2B5EF4-FFF2-40B4-BE49-F238E27FC236}">
                <a16:creationId xmlns:a16="http://schemas.microsoft.com/office/drawing/2014/main" id="{F8DFD49D-8D25-4D5E-881E-73F2962946B0}"/>
              </a:ext>
            </a:extLst>
          </p:cNvPr>
          <p:cNvSpPr txBox="1">
            <a:spLocks noChangeArrowheads="1"/>
          </p:cNvSpPr>
          <p:nvPr/>
        </p:nvSpPr>
        <p:spPr bwMode="auto">
          <a:xfrm>
            <a:off x="1702213" y="905769"/>
            <a:ext cx="9369061" cy="5720113"/>
          </a:xfrm>
          <a:prstGeom prst="rect">
            <a:avLst/>
          </a:prstGeom>
          <a:solidFill>
            <a:srgbClr val="F7FFAB"/>
          </a:solidFill>
          <a:ln>
            <a:noFill/>
          </a:ln>
          <a:effectLst/>
        </p:spPr>
        <p:txBody>
          <a:bodyPr wrap="none" lIns="0" tIns="10973" rIns="0" bIns="0"/>
          <a:lstStyle>
            <a:lvl1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cs typeface="Bitstream Vera Sans" charset="0"/>
              </a:defRPr>
            </a:lvl1pPr>
            <a:lvl2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cs typeface="Bitstream Vera Sans" charset="0"/>
              </a:defRPr>
            </a:lvl2pPr>
            <a:lvl3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cs typeface="Bitstream Vera Sans" charset="0"/>
              </a:defRPr>
            </a:lvl3pPr>
            <a:lvl4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cs typeface="Bitstream Vera Sans" charset="0"/>
              </a:defRPr>
            </a:lvl4pPr>
            <a:lvl5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cs typeface="Bitstream Vera San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cs typeface="Bitstream Vera San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cs typeface="Bitstream Vera San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cs typeface="Bitstream Vera San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cs typeface="Bitstream Vera Sans" charset="0"/>
              </a:defRPr>
            </a:lvl9pPr>
          </a:lstStyle>
          <a:p>
            <a:pPr eaLnBrk="1">
              <a:lnSpc>
                <a:spcPct val="94000"/>
              </a:lnSpc>
            </a:pPr>
            <a:r>
              <a:rPr lang="en-US" altLang="en-US" b="1" dirty="0">
                <a:solidFill>
                  <a:srgbClr val="000000"/>
                </a:solidFill>
                <a:latin typeface="Courier New" panose="02070309020205020404" pitchFamily="49" charset="0"/>
              </a:rPr>
              <a:t>from</a:t>
            </a:r>
            <a:r>
              <a:rPr lang="en-US" altLang="en-US" dirty="0">
                <a:solidFill>
                  <a:srgbClr val="000000"/>
                </a:solidFill>
                <a:latin typeface="Courier New" panose="02070309020205020404" pitchFamily="49" charset="0"/>
              </a:rPr>
              <a:t> array </a:t>
            </a:r>
            <a:r>
              <a:rPr lang="en-US" altLang="en-US" b="1" dirty="0">
                <a:solidFill>
                  <a:srgbClr val="000000"/>
                </a:solidFill>
                <a:latin typeface="Courier New" panose="02070309020205020404" pitchFamily="49" charset="0"/>
              </a:rPr>
              <a:t>import</a:t>
            </a:r>
            <a:r>
              <a:rPr lang="en-US" altLang="en-US" dirty="0">
                <a:solidFill>
                  <a:srgbClr val="000000"/>
                </a:solidFill>
                <a:latin typeface="Courier New" panose="02070309020205020404" pitchFamily="49" charset="0"/>
              </a:rPr>
              <a:t> Array2D</a:t>
            </a:r>
          </a:p>
          <a:p>
            <a:pPr eaLnBrk="1">
              <a:lnSpc>
                <a:spcPct val="94000"/>
              </a:lnSpc>
            </a:pPr>
            <a:r>
              <a:rPr lang="en-US" altLang="en-US" b="1" dirty="0">
                <a:solidFill>
                  <a:srgbClr val="000000"/>
                </a:solidFill>
                <a:latin typeface="Courier New" panose="02070309020205020404" pitchFamily="49" charset="0"/>
              </a:rPr>
              <a:t>from</a:t>
            </a:r>
            <a:r>
              <a:rPr lang="en-US" altLang="en-US" dirty="0">
                <a:solidFill>
                  <a:srgbClr val="000000"/>
                </a:solidFill>
                <a:latin typeface="Courier New" panose="02070309020205020404" pitchFamily="49" charset="0"/>
              </a:rPr>
              <a:t> </a:t>
            </a:r>
            <a:r>
              <a:rPr lang="en-US" altLang="en-US" dirty="0" err="1">
                <a:solidFill>
                  <a:srgbClr val="000000"/>
                </a:solidFill>
                <a:latin typeface="Courier New" panose="02070309020205020404" pitchFamily="49" charset="0"/>
              </a:rPr>
              <a:t>lliststack</a:t>
            </a:r>
            <a:r>
              <a:rPr lang="en-US" altLang="en-US" dirty="0">
                <a:solidFill>
                  <a:srgbClr val="000000"/>
                </a:solidFill>
                <a:latin typeface="Courier New" panose="02070309020205020404" pitchFamily="49" charset="0"/>
              </a:rPr>
              <a:t> </a:t>
            </a:r>
            <a:r>
              <a:rPr lang="en-US" altLang="en-US" b="1" dirty="0">
                <a:solidFill>
                  <a:srgbClr val="000000"/>
                </a:solidFill>
                <a:latin typeface="Courier New" panose="02070309020205020404" pitchFamily="49" charset="0"/>
              </a:rPr>
              <a:t>import</a:t>
            </a:r>
            <a:r>
              <a:rPr lang="en-US" altLang="en-US" dirty="0">
                <a:solidFill>
                  <a:srgbClr val="000000"/>
                </a:solidFill>
                <a:latin typeface="Courier New" panose="02070309020205020404" pitchFamily="49" charset="0"/>
              </a:rPr>
              <a:t> Stack</a:t>
            </a:r>
          </a:p>
          <a:p>
            <a:pPr eaLnBrk="1">
              <a:lnSpc>
                <a:spcPct val="94000"/>
              </a:lnSpc>
            </a:pPr>
            <a:endParaRPr lang="en-US" altLang="en-US" dirty="0">
              <a:solidFill>
                <a:srgbClr val="000000"/>
              </a:solidFill>
              <a:latin typeface="Courier New" panose="02070309020205020404" pitchFamily="49" charset="0"/>
            </a:endParaRPr>
          </a:p>
          <a:p>
            <a:pPr eaLnBrk="1">
              <a:lnSpc>
                <a:spcPct val="94000"/>
              </a:lnSpc>
            </a:pPr>
            <a:r>
              <a:rPr lang="en-US" altLang="en-US" b="1" dirty="0">
                <a:solidFill>
                  <a:srgbClr val="000000"/>
                </a:solidFill>
                <a:latin typeface="Courier New" panose="02070309020205020404" pitchFamily="49" charset="0"/>
              </a:rPr>
              <a:t>class</a:t>
            </a:r>
            <a:r>
              <a:rPr lang="en-US" altLang="en-US" dirty="0">
                <a:solidFill>
                  <a:srgbClr val="000000"/>
                </a:solidFill>
                <a:latin typeface="Courier New" panose="02070309020205020404" pitchFamily="49" charset="0"/>
              </a:rPr>
              <a:t> Maze :</a:t>
            </a:r>
          </a:p>
          <a:p>
            <a:pPr eaLnBrk="1">
              <a:lnSpc>
                <a:spcPct val="94000"/>
              </a:lnSpc>
            </a:pPr>
            <a:r>
              <a:rPr lang="en-US" altLang="en-US" i="1" dirty="0">
                <a:solidFill>
                  <a:srgbClr val="104475"/>
                </a:solidFill>
                <a:latin typeface="Courier New" panose="02070309020205020404" pitchFamily="49" charset="0"/>
              </a:rPr>
              <a:t>   # Define constants to represent contents of the maze cells.</a:t>
            </a:r>
          </a:p>
          <a:p>
            <a:pPr eaLnBrk="1">
              <a:lnSpc>
                <a:spcPct val="94000"/>
              </a:lnSpc>
            </a:pPr>
            <a:r>
              <a:rPr lang="en-US" altLang="en-US" dirty="0">
                <a:solidFill>
                  <a:srgbClr val="000000"/>
                </a:solidFill>
                <a:latin typeface="Courier New" panose="02070309020205020404" pitchFamily="49" charset="0"/>
              </a:rPr>
              <a:t>  MAZE_WALL = "*"</a:t>
            </a:r>
          </a:p>
          <a:p>
            <a:pPr eaLnBrk="1">
              <a:lnSpc>
                <a:spcPct val="94000"/>
              </a:lnSpc>
            </a:pPr>
            <a:r>
              <a:rPr lang="en-US" altLang="en-US" dirty="0">
                <a:solidFill>
                  <a:srgbClr val="000000"/>
                </a:solidFill>
                <a:latin typeface="Courier New" panose="02070309020205020404" pitchFamily="49" charset="0"/>
              </a:rPr>
              <a:t>  PATH_TOKEN = "x"</a:t>
            </a:r>
          </a:p>
          <a:p>
            <a:pPr eaLnBrk="1">
              <a:lnSpc>
                <a:spcPct val="94000"/>
              </a:lnSpc>
            </a:pPr>
            <a:r>
              <a:rPr lang="en-US" altLang="en-US" dirty="0">
                <a:solidFill>
                  <a:srgbClr val="000000"/>
                </a:solidFill>
                <a:latin typeface="Courier New" panose="02070309020205020404" pitchFamily="49" charset="0"/>
              </a:rPr>
              <a:t>  TRIED_TOKEN = "o"</a:t>
            </a:r>
          </a:p>
          <a:p>
            <a:pPr eaLnBrk="1">
              <a:lnSpc>
                <a:spcPct val="94000"/>
              </a:lnSpc>
            </a:pPr>
            <a:endParaRPr lang="en-US" altLang="en-US" dirty="0">
              <a:solidFill>
                <a:srgbClr val="000000"/>
              </a:solidFill>
              <a:latin typeface="Courier New" panose="02070309020205020404" pitchFamily="49" charset="0"/>
            </a:endParaRPr>
          </a:p>
          <a:p>
            <a:pPr eaLnBrk="1">
              <a:lnSpc>
                <a:spcPct val="94000"/>
              </a:lnSpc>
            </a:pPr>
            <a:r>
              <a:rPr lang="en-US" altLang="en-US" i="1" dirty="0">
                <a:solidFill>
                  <a:srgbClr val="104475"/>
                </a:solidFill>
                <a:latin typeface="Courier New" panose="02070309020205020404" pitchFamily="49" charset="0"/>
              </a:rPr>
              <a:t>   # Creates a maze object with all cells marked as open.</a:t>
            </a:r>
          </a:p>
          <a:p>
            <a:pPr eaLnBrk="1">
              <a:lnSpc>
                <a:spcPct val="94000"/>
              </a:lnSpc>
            </a:pPr>
            <a:r>
              <a:rPr lang="en-US" altLang="en-US" dirty="0">
                <a:solidFill>
                  <a:srgbClr val="000000"/>
                </a:solidFill>
                <a:latin typeface="Courier New" panose="02070309020205020404" pitchFamily="49" charset="0"/>
              </a:rPr>
              <a:t>  </a:t>
            </a:r>
            <a:r>
              <a:rPr lang="en-US" altLang="en-US" b="1" dirty="0">
                <a:solidFill>
                  <a:srgbClr val="000000"/>
                </a:solidFill>
                <a:latin typeface="Courier New" panose="02070309020205020404" pitchFamily="49" charset="0"/>
              </a:rPr>
              <a:t>def</a:t>
            </a:r>
            <a:r>
              <a:rPr lang="en-US" altLang="en-US" dirty="0">
                <a:solidFill>
                  <a:srgbClr val="000000"/>
                </a:solidFill>
                <a:latin typeface="Courier New" panose="02070309020205020404" pitchFamily="49" charset="0"/>
              </a:rPr>
              <a:t> __</a:t>
            </a:r>
            <a:r>
              <a:rPr lang="en-US" altLang="en-US" dirty="0" err="1">
                <a:solidFill>
                  <a:srgbClr val="000000"/>
                </a:solidFill>
                <a:latin typeface="Courier New" panose="02070309020205020404" pitchFamily="49" charset="0"/>
              </a:rPr>
              <a:t>init</a:t>
            </a:r>
            <a:r>
              <a:rPr lang="en-US" altLang="en-US" dirty="0">
                <a:solidFill>
                  <a:srgbClr val="000000"/>
                </a:solidFill>
                <a:latin typeface="Courier New" panose="02070309020205020404" pitchFamily="49" charset="0"/>
              </a:rPr>
              <a:t>__( self, </a:t>
            </a:r>
            <a:r>
              <a:rPr lang="en-US" altLang="en-US" dirty="0" err="1">
                <a:solidFill>
                  <a:srgbClr val="000000"/>
                </a:solidFill>
                <a:latin typeface="Courier New" panose="02070309020205020404" pitchFamily="49" charset="0"/>
              </a:rPr>
              <a:t>numRows</a:t>
            </a:r>
            <a:r>
              <a:rPr lang="en-US" altLang="en-US" dirty="0">
                <a:solidFill>
                  <a:srgbClr val="000000"/>
                </a:solidFill>
                <a:latin typeface="Courier New" panose="02070309020205020404" pitchFamily="49" charset="0"/>
              </a:rPr>
              <a:t>, </a:t>
            </a:r>
            <a:r>
              <a:rPr lang="en-US" altLang="en-US" dirty="0" err="1">
                <a:solidFill>
                  <a:srgbClr val="000000"/>
                </a:solidFill>
                <a:latin typeface="Courier New" panose="02070309020205020404" pitchFamily="49" charset="0"/>
              </a:rPr>
              <a:t>numCols</a:t>
            </a:r>
            <a:r>
              <a:rPr lang="en-US" altLang="en-US" dirty="0">
                <a:solidFill>
                  <a:srgbClr val="000000"/>
                </a:solidFill>
                <a:latin typeface="Courier New" panose="02070309020205020404" pitchFamily="49" charset="0"/>
              </a:rPr>
              <a:t> ):     </a:t>
            </a:r>
          </a:p>
          <a:p>
            <a:pPr eaLnBrk="1">
              <a:lnSpc>
                <a:spcPct val="94000"/>
              </a:lnSpc>
            </a:pPr>
            <a:r>
              <a:rPr lang="en-US" altLang="en-US" dirty="0">
                <a:solidFill>
                  <a:srgbClr val="000000"/>
                </a:solidFill>
                <a:latin typeface="Courier New" panose="02070309020205020404" pitchFamily="49" charset="0"/>
              </a:rPr>
              <a:t>    self._</a:t>
            </a:r>
            <a:r>
              <a:rPr lang="en-US" altLang="en-US" dirty="0" err="1">
                <a:solidFill>
                  <a:srgbClr val="000000"/>
                </a:solidFill>
                <a:latin typeface="Courier New" panose="02070309020205020404" pitchFamily="49" charset="0"/>
              </a:rPr>
              <a:t>mazeCells</a:t>
            </a:r>
            <a:r>
              <a:rPr lang="en-US" altLang="en-US" dirty="0">
                <a:solidFill>
                  <a:srgbClr val="000000"/>
                </a:solidFill>
                <a:latin typeface="Courier New" panose="02070309020205020404" pitchFamily="49" charset="0"/>
              </a:rPr>
              <a:t> = Array2D( </a:t>
            </a:r>
            <a:r>
              <a:rPr lang="en-US" altLang="en-US" dirty="0" err="1">
                <a:solidFill>
                  <a:srgbClr val="000000"/>
                </a:solidFill>
                <a:latin typeface="Courier New" panose="02070309020205020404" pitchFamily="49" charset="0"/>
              </a:rPr>
              <a:t>numRows</a:t>
            </a:r>
            <a:r>
              <a:rPr lang="en-US" altLang="en-US" dirty="0">
                <a:solidFill>
                  <a:srgbClr val="000000"/>
                </a:solidFill>
                <a:latin typeface="Courier New" panose="02070309020205020404" pitchFamily="49" charset="0"/>
              </a:rPr>
              <a:t>, </a:t>
            </a:r>
            <a:r>
              <a:rPr lang="en-US" altLang="en-US" dirty="0" err="1">
                <a:solidFill>
                  <a:srgbClr val="000000"/>
                </a:solidFill>
                <a:latin typeface="Courier New" panose="02070309020205020404" pitchFamily="49" charset="0"/>
              </a:rPr>
              <a:t>numCols</a:t>
            </a:r>
            <a:r>
              <a:rPr lang="en-US" altLang="en-US" dirty="0">
                <a:solidFill>
                  <a:srgbClr val="000000"/>
                </a:solidFill>
                <a:latin typeface="Courier New" panose="02070309020205020404" pitchFamily="49" charset="0"/>
              </a:rPr>
              <a:t> )</a:t>
            </a:r>
          </a:p>
          <a:p>
            <a:pPr eaLnBrk="1">
              <a:lnSpc>
                <a:spcPct val="94000"/>
              </a:lnSpc>
            </a:pPr>
            <a:r>
              <a:rPr lang="en-US" altLang="en-US" dirty="0">
                <a:solidFill>
                  <a:srgbClr val="000000"/>
                </a:solidFill>
                <a:latin typeface="Courier New" panose="02070309020205020404" pitchFamily="49" charset="0"/>
              </a:rPr>
              <a:t>    self._</a:t>
            </a:r>
            <a:r>
              <a:rPr lang="en-US" altLang="en-US" dirty="0" err="1">
                <a:solidFill>
                  <a:srgbClr val="000000"/>
                </a:solidFill>
                <a:latin typeface="Courier New" panose="02070309020205020404" pitchFamily="49" charset="0"/>
              </a:rPr>
              <a:t>startCell</a:t>
            </a:r>
            <a:r>
              <a:rPr lang="en-US" altLang="en-US" dirty="0">
                <a:solidFill>
                  <a:srgbClr val="000000"/>
                </a:solidFill>
                <a:latin typeface="Courier New" panose="02070309020205020404" pitchFamily="49" charset="0"/>
              </a:rPr>
              <a:t> = None</a:t>
            </a:r>
          </a:p>
          <a:p>
            <a:pPr eaLnBrk="1">
              <a:lnSpc>
                <a:spcPct val="94000"/>
              </a:lnSpc>
            </a:pPr>
            <a:r>
              <a:rPr lang="en-US" altLang="en-US" dirty="0">
                <a:solidFill>
                  <a:srgbClr val="000000"/>
                </a:solidFill>
                <a:latin typeface="Courier New" panose="02070309020205020404" pitchFamily="49" charset="0"/>
              </a:rPr>
              <a:t>    self._</a:t>
            </a:r>
            <a:r>
              <a:rPr lang="en-US" altLang="en-US" dirty="0" err="1">
                <a:solidFill>
                  <a:srgbClr val="000000"/>
                </a:solidFill>
                <a:latin typeface="Courier New" panose="02070309020205020404" pitchFamily="49" charset="0"/>
              </a:rPr>
              <a:t>exitCell</a:t>
            </a:r>
            <a:r>
              <a:rPr lang="en-US" altLang="en-US" dirty="0">
                <a:solidFill>
                  <a:srgbClr val="000000"/>
                </a:solidFill>
                <a:latin typeface="Courier New" panose="02070309020205020404" pitchFamily="49" charset="0"/>
              </a:rPr>
              <a:t> = None                           </a:t>
            </a:r>
          </a:p>
          <a:p>
            <a:pPr eaLnBrk="1">
              <a:lnSpc>
                <a:spcPct val="94000"/>
              </a:lnSpc>
            </a:pPr>
            <a:endParaRPr lang="en-US" altLang="en-US" dirty="0">
              <a:solidFill>
                <a:srgbClr val="000000"/>
              </a:solidFill>
              <a:latin typeface="Courier New" panose="02070309020205020404" pitchFamily="49" charset="0"/>
            </a:endParaRPr>
          </a:p>
          <a:p>
            <a:pPr eaLnBrk="1">
              <a:lnSpc>
                <a:spcPct val="94000"/>
              </a:lnSpc>
            </a:pPr>
            <a:r>
              <a:rPr lang="en-US" altLang="en-US" i="1" dirty="0">
                <a:solidFill>
                  <a:srgbClr val="104475"/>
                </a:solidFill>
                <a:latin typeface="Courier New" panose="02070309020205020404" pitchFamily="49" charset="0"/>
              </a:rPr>
              <a:t># ...</a:t>
            </a:r>
          </a:p>
          <a:p>
            <a:pPr eaLnBrk="1">
              <a:lnSpc>
                <a:spcPct val="94000"/>
              </a:lnSpc>
            </a:pPr>
            <a:endParaRPr lang="en-US" altLang="en-US" dirty="0">
              <a:solidFill>
                <a:srgbClr val="000000"/>
              </a:solidFill>
              <a:latin typeface="Courier New" panose="02070309020205020404" pitchFamily="49" charset="0"/>
            </a:endParaRPr>
          </a:p>
          <a:p>
            <a:pPr eaLnBrk="1">
              <a:lnSpc>
                <a:spcPct val="94000"/>
              </a:lnSpc>
            </a:pPr>
            <a:r>
              <a:rPr lang="en-US" altLang="en-US" i="1" dirty="0">
                <a:solidFill>
                  <a:srgbClr val="104475"/>
                </a:solidFill>
                <a:latin typeface="Courier New" panose="02070309020205020404" pitchFamily="49" charset="0"/>
              </a:rPr>
              <a:t># Private storage class for holding a cell position.</a:t>
            </a:r>
          </a:p>
          <a:p>
            <a:pPr eaLnBrk="1">
              <a:lnSpc>
                <a:spcPct val="94000"/>
              </a:lnSpc>
            </a:pPr>
            <a:r>
              <a:rPr lang="en-US" altLang="en-US" b="1" dirty="0">
                <a:solidFill>
                  <a:srgbClr val="000000"/>
                </a:solidFill>
                <a:latin typeface="Courier New" panose="02070309020205020404" pitchFamily="49" charset="0"/>
              </a:rPr>
              <a:t>class</a:t>
            </a:r>
            <a:r>
              <a:rPr lang="en-US" altLang="en-US" dirty="0">
                <a:solidFill>
                  <a:srgbClr val="000000"/>
                </a:solidFill>
                <a:latin typeface="Courier New" panose="02070309020205020404" pitchFamily="49" charset="0"/>
              </a:rPr>
              <a:t> _</a:t>
            </a:r>
            <a:r>
              <a:rPr lang="en-US" altLang="en-US" dirty="0" err="1">
                <a:solidFill>
                  <a:srgbClr val="000000"/>
                </a:solidFill>
                <a:latin typeface="Courier New" panose="02070309020205020404" pitchFamily="49" charset="0"/>
              </a:rPr>
              <a:t>CellPosition</a:t>
            </a:r>
            <a:r>
              <a:rPr lang="en-US" altLang="en-US" dirty="0">
                <a:solidFill>
                  <a:srgbClr val="000000"/>
                </a:solidFill>
                <a:latin typeface="Courier New" panose="02070309020205020404" pitchFamily="49" charset="0"/>
              </a:rPr>
              <a:t>( object ):</a:t>
            </a:r>
          </a:p>
          <a:p>
            <a:pPr eaLnBrk="1">
              <a:lnSpc>
                <a:spcPct val="94000"/>
              </a:lnSpc>
            </a:pPr>
            <a:r>
              <a:rPr lang="en-US" altLang="en-US" dirty="0">
                <a:solidFill>
                  <a:srgbClr val="000000"/>
                </a:solidFill>
                <a:latin typeface="Courier New" panose="02070309020205020404" pitchFamily="49" charset="0"/>
              </a:rPr>
              <a:t>  </a:t>
            </a:r>
            <a:r>
              <a:rPr lang="en-US" altLang="en-US" b="1" dirty="0">
                <a:solidFill>
                  <a:srgbClr val="000000"/>
                </a:solidFill>
                <a:latin typeface="Courier New" panose="02070309020205020404" pitchFamily="49" charset="0"/>
              </a:rPr>
              <a:t>def</a:t>
            </a:r>
            <a:r>
              <a:rPr lang="en-US" altLang="en-US" dirty="0">
                <a:solidFill>
                  <a:srgbClr val="000000"/>
                </a:solidFill>
                <a:latin typeface="Courier New" panose="02070309020205020404" pitchFamily="49" charset="0"/>
              </a:rPr>
              <a:t> __</a:t>
            </a:r>
            <a:r>
              <a:rPr lang="en-US" altLang="en-US" dirty="0" err="1">
                <a:solidFill>
                  <a:srgbClr val="000000"/>
                </a:solidFill>
                <a:latin typeface="Courier New" panose="02070309020205020404" pitchFamily="49" charset="0"/>
              </a:rPr>
              <a:t>init</a:t>
            </a:r>
            <a:r>
              <a:rPr lang="en-US" altLang="en-US" dirty="0">
                <a:solidFill>
                  <a:srgbClr val="000000"/>
                </a:solidFill>
                <a:latin typeface="Courier New" panose="02070309020205020404" pitchFamily="49" charset="0"/>
              </a:rPr>
              <a:t>__( self, row, col ):</a:t>
            </a:r>
          </a:p>
          <a:p>
            <a:pPr eaLnBrk="1">
              <a:lnSpc>
                <a:spcPct val="94000"/>
              </a:lnSpc>
            </a:pPr>
            <a:r>
              <a:rPr lang="en-US" altLang="en-US" dirty="0">
                <a:solidFill>
                  <a:srgbClr val="000000"/>
                </a:solidFill>
                <a:latin typeface="Courier New" panose="02070309020205020404" pitchFamily="49" charset="0"/>
              </a:rPr>
              <a:t>    </a:t>
            </a:r>
            <a:r>
              <a:rPr lang="en-US" altLang="en-US" dirty="0" err="1">
                <a:solidFill>
                  <a:srgbClr val="000000"/>
                </a:solidFill>
                <a:latin typeface="Courier New" panose="02070309020205020404" pitchFamily="49" charset="0"/>
              </a:rPr>
              <a:t>self.row</a:t>
            </a:r>
            <a:r>
              <a:rPr lang="en-US" altLang="en-US" dirty="0">
                <a:solidFill>
                  <a:srgbClr val="000000"/>
                </a:solidFill>
                <a:latin typeface="Courier New" panose="02070309020205020404" pitchFamily="49" charset="0"/>
              </a:rPr>
              <a:t> = row</a:t>
            </a:r>
          </a:p>
          <a:p>
            <a:pPr eaLnBrk="1">
              <a:lnSpc>
                <a:spcPct val="94000"/>
              </a:lnSpc>
            </a:pPr>
            <a:r>
              <a:rPr lang="en-US" altLang="en-US" dirty="0">
                <a:solidFill>
                  <a:srgbClr val="000000"/>
                </a:solidFill>
                <a:latin typeface="Courier New" panose="02070309020205020404" pitchFamily="49" charset="0"/>
              </a:rPr>
              <a:t>    </a:t>
            </a:r>
            <a:r>
              <a:rPr lang="en-US" altLang="en-US" dirty="0" err="1">
                <a:solidFill>
                  <a:srgbClr val="000000"/>
                </a:solidFill>
                <a:latin typeface="Courier New" panose="02070309020205020404" pitchFamily="49" charset="0"/>
              </a:rPr>
              <a:t>self.col</a:t>
            </a:r>
            <a:r>
              <a:rPr lang="en-US" altLang="en-US" dirty="0">
                <a:solidFill>
                  <a:srgbClr val="000000"/>
                </a:solidFill>
                <a:latin typeface="Courier New" panose="02070309020205020404" pitchFamily="49" charset="0"/>
              </a:rPr>
              <a:t> = col</a:t>
            </a:r>
          </a:p>
          <a:p>
            <a:pPr eaLnBrk="1">
              <a:lnSpc>
                <a:spcPct val="94000"/>
              </a:lnSpc>
            </a:pPr>
            <a:endParaRPr lang="en-US" altLang="en-US" dirty="0">
              <a:solidFill>
                <a:srgbClr val="000000"/>
              </a:solidFill>
              <a:latin typeface="Courier New" panose="02070309020205020404" pitchFamily="49" charset="0"/>
            </a:endParaRPr>
          </a:p>
        </p:txBody>
      </p:sp>
      <p:sp>
        <p:nvSpPr>
          <p:cNvPr id="9" name="Rectangle 1">
            <a:extLst>
              <a:ext uri="{FF2B5EF4-FFF2-40B4-BE49-F238E27FC236}">
                <a16:creationId xmlns:a16="http://schemas.microsoft.com/office/drawing/2014/main" id="{E29D8FF8-88D6-408E-A04C-C3729C19F6F4}"/>
              </a:ext>
            </a:extLst>
          </p:cNvPr>
          <p:cNvSpPr>
            <a:spLocks noGrp="1" noChangeArrowheads="1"/>
          </p:cNvSpPr>
          <p:nvPr>
            <p:ph type="title"/>
          </p:nvPr>
        </p:nvSpPr>
        <p:spPr>
          <a:xfrm>
            <a:off x="2124064" y="0"/>
            <a:ext cx="8253506" cy="1144921"/>
          </a:xfrm>
        </p:spPr>
        <p:txBody>
          <a:bodyPr vert="horz" wrap="square" lIns="91440" tIns="32005" rIns="91440" bIns="45720" numCol="1" anchor="ctr" anchorCtr="0" compatLnSpc="1">
            <a:prstTxWarp prst="textNoShape">
              <a:avLst/>
            </a:prstTxWarp>
          </a:bodyPr>
          <a:lstStyle/>
          <a:p>
            <a:pPr eaLnBrk="1">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defRPr/>
            </a:pPr>
            <a:r>
              <a:rPr lang="en-US" altLang="en-US" sz="4000" dirty="0"/>
              <a:t>Step 3: Maze Implementation</a:t>
            </a:r>
          </a:p>
        </p:txBody>
      </p:sp>
      <p:sp>
        <p:nvSpPr>
          <p:cNvPr id="3" name="Slide Number Placeholder 2">
            <a:extLst>
              <a:ext uri="{FF2B5EF4-FFF2-40B4-BE49-F238E27FC236}">
                <a16:creationId xmlns:a16="http://schemas.microsoft.com/office/drawing/2014/main" id="{25450275-20CC-48CE-86FD-57AC2D8128DA}"/>
              </a:ext>
            </a:extLst>
          </p:cNvPr>
          <p:cNvSpPr>
            <a:spLocks noGrp="1"/>
          </p:cNvSpPr>
          <p:nvPr>
            <p:ph type="sldNum" sz="quarter" idx="10"/>
          </p:nvPr>
        </p:nvSpPr>
        <p:spPr/>
        <p:txBody>
          <a:bodyPr/>
          <a:lstStyle/>
          <a:p>
            <a:fld id="{1F7CC422-5FCE-454D-9E2A-92ECD81993A8}" type="slidenum">
              <a:rPr lang="en-US" altLang="en-US" smtClean="0">
                <a:solidFill>
                  <a:srgbClr val="000000"/>
                </a:solidFill>
              </a:rPr>
              <a:pPr/>
              <a:t>44</a:t>
            </a:fld>
            <a:endParaRPr lang="en-US" altLang="en-US" dirty="0">
              <a:solidFill>
                <a:srgbClr val="000000"/>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1">
            <a:extLst>
              <a:ext uri="{FF2B5EF4-FFF2-40B4-BE49-F238E27FC236}">
                <a16:creationId xmlns:a16="http://schemas.microsoft.com/office/drawing/2014/main" id="{5A27D8AD-6099-4AE6-8D08-72BC1191312A}"/>
              </a:ext>
            </a:extLst>
          </p:cNvPr>
          <p:cNvSpPr>
            <a:spLocks noGrp="1" noChangeArrowheads="1"/>
          </p:cNvSpPr>
          <p:nvPr>
            <p:ph type="title"/>
          </p:nvPr>
        </p:nvSpPr>
        <p:spPr>
          <a:xfrm>
            <a:off x="1969247" y="0"/>
            <a:ext cx="8253506" cy="1144921"/>
          </a:xfrm>
        </p:spPr>
        <p:txBody>
          <a:bodyPr vert="horz" wrap="square" lIns="91440" tIns="32005" rIns="91440" bIns="45720" numCol="1" anchor="ctr" anchorCtr="0" compatLnSpc="1">
            <a:prstTxWarp prst="textNoShape">
              <a:avLst/>
            </a:prstTxWarp>
          </a:bodyPr>
          <a:lstStyle/>
          <a:p>
            <a:pPr eaLnBrk="1">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defRPr/>
            </a:pPr>
            <a:r>
              <a:rPr lang="en-US" altLang="en-US" dirty="0"/>
              <a:t>Step 3: Sample Maze Object</a:t>
            </a:r>
          </a:p>
        </p:txBody>
      </p:sp>
      <p:sp>
        <p:nvSpPr>
          <p:cNvPr id="99333" name="Rectangle 2">
            <a:extLst>
              <a:ext uri="{FF2B5EF4-FFF2-40B4-BE49-F238E27FC236}">
                <a16:creationId xmlns:a16="http://schemas.microsoft.com/office/drawing/2014/main" id="{C0AE222E-175A-4D9B-84B7-4287C962C382}"/>
              </a:ext>
            </a:extLst>
          </p:cNvPr>
          <p:cNvSpPr>
            <a:spLocks noGrp="1" noChangeArrowheads="1"/>
          </p:cNvSpPr>
          <p:nvPr>
            <p:ph type="body" idx="1"/>
          </p:nvPr>
        </p:nvSpPr>
        <p:spPr>
          <a:xfrm>
            <a:off x="1140575" y="1165802"/>
            <a:ext cx="7660164" cy="4526396"/>
          </a:xfrm>
        </p:spPr>
        <p:txBody>
          <a:bodyPr/>
          <a:lstStyle/>
          <a:p>
            <a:pPr marL="391729" indent="-293797" eaLnBrk="1">
              <a:buSzPct val="45000"/>
              <a:buFont typeface="Wingdings" panose="05000000000000000000" pitchFamily="2" charset="2"/>
              <a:buChar char=""/>
              <a:tabLst>
                <a:tab pos="656722" algn="l"/>
                <a:tab pos="1313444" algn="l"/>
                <a:tab pos="1970166" algn="l"/>
                <a:tab pos="2626888" algn="l"/>
                <a:tab pos="3283610" algn="l"/>
                <a:tab pos="3940332" algn="l"/>
                <a:tab pos="4597055" algn="l"/>
                <a:tab pos="5253777" algn="l"/>
                <a:tab pos="5910499" algn="l"/>
                <a:tab pos="6567221" algn="l"/>
                <a:tab pos="7223943" algn="l"/>
              </a:tabLst>
            </a:pPr>
            <a:r>
              <a:rPr lang="en-US" altLang="en-US" dirty="0"/>
              <a:t>A maze object contains three data fields.</a:t>
            </a:r>
          </a:p>
        </p:txBody>
      </p:sp>
      <p:pic>
        <p:nvPicPr>
          <p:cNvPr id="99334" name="Picture 3">
            <a:extLst>
              <a:ext uri="{FF2B5EF4-FFF2-40B4-BE49-F238E27FC236}">
                <a16:creationId xmlns:a16="http://schemas.microsoft.com/office/drawing/2014/main" id="{5D925902-031F-4584-9277-4A92C8BACB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2732" y="2608115"/>
            <a:ext cx="4367978" cy="294943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Slide Number Placeholder 1">
            <a:extLst>
              <a:ext uri="{FF2B5EF4-FFF2-40B4-BE49-F238E27FC236}">
                <a16:creationId xmlns:a16="http://schemas.microsoft.com/office/drawing/2014/main" id="{CE1FCB2C-F288-4596-8377-A31C897B7A02}"/>
              </a:ext>
            </a:extLst>
          </p:cNvPr>
          <p:cNvSpPr>
            <a:spLocks noGrp="1"/>
          </p:cNvSpPr>
          <p:nvPr>
            <p:ph type="sldNum" sz="quarter" idx="10"/>
          </p:nvPr>
        </p:nvSpPr>
        <p:spPr/>
        <p:txBody>
          <a:bodyPr/>
          <a:lstStyle/>
          <a:p>
            <a:fld id="{D02B39B9-74E7-484A-884B-3B1F83C72A6F}" type="slidenum">
              <a:rPr lang="en-US" altLang="en-US" smtClean="0">
                <a:solidFill>
                  <a:srgbClr val="000000"/>
                </a:solidFill>
              </a:rPr>
              <a:pPr/>
              <a:t>45</a:t>
            </a:fld>
            <a:endParaRPr lang="en-US" altLang="en-US" dirty="0">
              <a:solidFill>
                <a:srgbClr val="000000"/>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1">
            <a:extLst>
              <a:ext uri="{FF2B5EF4-FFF2-40B4-BE49-F238E27FC236}">
                <a16:creationId xmlns:a16="http://schemas.microsoft.com/office/drawing/2014/main" id="{73ABBCF5-1D2B-41E0-8E8C-271EB770A799}"/>
              </a:ext>
            </a:extLst>
          </p:cNvPr>
          <p:cNvSpPr>
            <a:spLocks noGrp="1" noChangeArrowheads="1"/>
          </p:cNvSpPr>
          <p:nvPr>
            <p:ph type="title"/>
          </p:nvPr>
        </p:nvSpPr>
        <p:spPr>
          <a:xfrm>
            <a:off x="1969247" y="0"/>
            <a:ext cx="8253506" cy="1144921"/>
          </a:xfrm>
        </p:spPr>
        <p:txBody>
          <a:bodyPr vert="horz" wrap="square" lIns="91440" tIns="32005" rIns="91440" bIns="45720" numCol="1" anchor="ctr" anchorCtr="0" compatLnSpc="1">
            <a:prstTxWarp prst="textNoShape">
              <a:avLst/>
            </a:prstTxWarp>
          </a:bodyPr>
          <a:lstStyle/>
          <a:p>
            <a:pPr eaLnBrk="1">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defRPr/>
            </a:pPr>
            <a:r>
              <a:rPr lang="en-US" altLang="en-US" sz="4000" dirty="0"/>
              <a:t>Step 3: Maze Implementation</a:t>
            </a:r>
            <a:endParaRPr lang="en-US" altLang="en-US" dirty="0"/>
          </a:p>
        </p:txBody>
      </p:sp>
      <p:sp>
        <p:nvSpPr>
          <p:cNvPr id="101382" name="Text Box 3">
            <a:extLst>
              <a:ext uri="{FF2B5EF4-FFF2-40B4-BE49-F238E27FC236}">
                <a16:creationId xmlns:a16="http://schemas.microsoft.com/office/drawing/2014/main" id="{65C8B1F9-69B4-487C-B7E0-9D5B357614C0}"/>
              </a:ext>
            </a:extLst>
          </p:cNvPr>
          <p:cNvSpPr txBox="1">
            <a:spLocks noChangeArrowheads="1"/>
          </p:cNvSpPr>
          <p:nvPr/>
        </p:nvSpPr>
        <p:spPr bwMode="auto">
          <a:xfrm>
            <a:off x="3109127" y="1601449"/>
            <a:ext cx="7113625" cy="4578241"/>
          </a:xfrm>
          <a:prstGeom prst="rect">
            <a:avLst/>
          </a:prstGeom>
          <a:solidFill>
            <a:srgbClr val="F7FFAB"/>
          </a:solidFill>
          <a:ln>
            <a:noFill/>
          </a:ln>
          <a:effectLst/>
        </p:spPr>
        <p:txBody>
          <a:bodyPr wrap="none" lIns="0" tIns="10973" rIns="0" bIns="0"/>
          <a:lstStyle>
            <a:lvl1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Lst>
              <a:defRPr>
                <a:solidFill>
                  <a:schemeClr val="tx1"/>
                </a:solidFill>
                <a:latin typeface="Arial" panose="020B0604020202020204" pitchFamily="34" charset="0"/>
                <a:cs typeface="Bitstream Vera Sans" charset="0"/>
              </a:defRPr>
            </a:lvl1pPr>
            <a:lvl2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Lst>
              <a:defRPr>
                <a:solidFill>
                  <a:schemeClr val="tx1"/>
                </a:solidFill>
                <a:latin typeface="Arial" panose="020B0604020202020204" pitchFamily="34" charset="0"/>
                <a:cs typeface="Bitstream Vera Sans" charset="0"/>
              </a:defRPr>
            </a:lvl2pPr>
            <a:lvl3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Lst>
              <a:defRPr>
                <a:solidFill>
                  <a:schemeClr val="tx1"/>
                </a:solidFill>
                <a:latin typeface="Arial" panose="020B0604020202020204" pitchFamily="34" charset="0"/>
                <a:cs typeface="Bitstream Vera Sans" charset="0"/>
              </a:defRPr>
            </a:lvl3pPr>
            <a:lvl4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Lst>
              <a:defRPr>
                <a:solidFill>
                  <a:schemeClr val="tx1"/>
                </a:solidFill>
                <a:latin typeface="Arial" panose="020B0604020202020204" pitchFamily="34" charset="0"/>
                <a:cs typeface="Bitstream Vera Sans" charset="0"/>
              </a:defRPr>
            </a:lvl4pPr>
            <a:lvl5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Lst>
              <a:defRPr>
                <a:solidFill>
                  <a:schemeClr val="tx1"/>
                </a:solidFill>
                <a:latin typeface="Arial" panose="020B0604020202020204" pitchFamily="34" charset="0"/>
                <a:cs typeface="Bitstream Vera San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Lst>
              <a:defRPr>
                <a:solidFill>
                  <a:schemeClr val="tx1"/>
                </a:solidFill>
                <a:latin typeface="Arial" panose="020B0604020202020204" pitchFamily="34" charset="0"/>
                <a:cs typeface="Bitstream Vera San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Lst>
              <a:defRPr>
                <a:solidFill>
                  <a:schemeClr val="tx1"/>
                </a:solidFill>
                <a:latin typeface="Arial" panose="020B0604020202020204" pitchFamily="34" charset="0"/>
                <a:cs typeface="Bitstream Vera San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Lst>
              <a:defRPr>
                <a:solidFill>
                  <a:schemeClr val="tx1"/>
                </a:solidFill>
                <a:latin typeface="Arial" panose="020B0604020202020204" pitchFamily="34" charset="0"/>
                <a:cs typeface="Bitstream Vera San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Lst>
              <a:defRPr>
                <a:solidFill>
                  <a:schemeClr val="tx1"/>
                </a:solidFill>
                <a:latin typeface="Arial" panose="020B0604020202020204" pitchFamily="34" charset="0"/>
                <a:cs typeface="Bitstream Vera Sans" charset="0"/>
              </a:defRPr>
            </a:lvl9pPr>
          </a:lstStyle>
          <a:p>
            <a:pPr eaLnBrk="1">
              <a:lnSpc>
                <a:spcPct val="94000"/>
              </a:lnSpc>
            </a:pPr>
            <a:r>
              <a:rPr lang="en-US" altLang="en-US" b="1" dirty="0">
                <a:solidFill>
                  <a:srgbClr val="000000"/>
                </a:solidFill>
                <a:latin typeface="Courier New" panose="02070309020205020404" pitchFamily="49" charset="0"/>
              </a:rPr>
              <a:t>class</a:t>
            </a:r>
            <a:r>
              <a:rPr lang="en-US" altLang="en-US" dirty="0">
                <a:solidFill>
                  <a:srgbClr val="000000"/>
                </a:solidFill>
                <a:latin typeface="Courier New" panose="02070309020205020404" pitchFamily="49" charset="0"/>
              </a:rPr>
              <a:t> Maze :</a:t>
            </a:r>
          </a:p>
          <a:p>
            <a:pPr eaLnBrk="1">
              <a:lnSpc>
                <a:spcPct val="94000"/>
              </a:lnSpc>
            </a:pPr>
            <a:r>
              <a:rPr lang="en-US" altLang="en-US" i="1" dirty="0">
                <a:solidFill>
                  <a:srgbClr val="104475"/>
                </a:solidFill>
                <a:latin typeface="Courier New" panose="02070309020205020404" pitchFamily="49" charset="0"/>
              </a:rPr>
              <a:t># ...</a:t>
            </a:r>
            <a:r>
              <a:rPr lang="en-US" altLang="en-US" dirty="0">
                <a:solidFill>
                  <a:srgbClr val="000000"/>
                </a:solidFill>
                <a:latin typeface="Courier New" panose="02070309020205020404" pitchFamily="49" charset="0"/>
              </a:rPr>
              <a:t>   </a:t>
            </a:r>
          </a:p>
          <a:p>
            <a:pPr eaLnBrk="1">
              <a:lnSpc>
                <a:spcPct val="94000"/>
              </a:lnSpc>
            </a:pPr>
            <a:r>
              <a:rPr lang="en-US" altLang="en-US" i="1" dirty="0">
                <a:solidFill>
                  <a:srgbClr val="104475"/>
                </a:solidFill>
                <a:latin typeface="Courier New" panose="02070309020205020404" pitchFamily="49" charset="0"/>
              </a:rPr>
              <a:t>   # Returns the number of rows in the maze.</a:t>
            </a:r>
          </a:p>
          <a:p>
            <a:pPr eaLnBrk="1">
              <a:lnSpc>
                <a:spcPct val="94000"/>
              </a:lnSpc>
            </a:pPr>
            <a:r>
              <a:rPr lang="en-US" altLang="en-US" dirty="0">
                <a:solidFill>
                  <a:srgbClr val="000000"/>
                </a:solidFill>
                <a:latin typeface="Courier New" panose="02070309020205020404" pitchFamily="49" charset="0"/>
              </a:rPr>
              <a:t>  </a:t>
            </a:r>
            <a:r>
              <a:rPr lang="en-US" altLang="en-US" b="1" dirty="0">
                <a:solidFill>
                  <a:srgbClr val="000000"/>
                </a:solidFill>
                <a:latin typeface="Courier New" panose="02070309020205020404" pitchFamily="49" charset="0"/>
              </a:rPr>
              <a:t>def</a:t>
            </a:r>
            <a:r>
              <a:rPr lang="en-US" altLang="en-US" dirty="0">
                <a:solidFill>
                  <a:srgbClr val="000000"/>
                </a:solidFill>
                <a:latin typeface="Courier New" panose="02070309020205020404" pitchFamily="49" charset="0"/>
              </a:rPr>
              <a:t> </a:t>
            </a:r>
            <a:r>
              <a:rPr lang="en-US" altLang="en-US" dirty="0" err="1">
                <a:solidFill>
                  <a:srgbClr val="000000"/>
                </a:solidFill>
                <a:latin typeface="Courier New" panose="02070309020205020404" pitchFamily="49" charset="0"/>
              </a:rPr>
              <a:t>numRows</a:t>
            </a:r>
            <a:r>
              <a:rPr lang="en-US" altLang="en-US" dirty="0">
                <a:solidFill>
                  <a:srgbClr val="000000"/>
                </a:solidFill>
                <a:latin typeface="Courier New" panose="02070309020205020404" pitchFamily="49" charset="0"/>
              </a:rPr>
              <a:t>( self ):</a:t>
            </a:r>
          </a:p>
          <a:p>
            <a:pPr eaLnBrk="1">
              <a:lnSpc>
                <a:spcPct val="94000"/>
              </a:lnSpc>
            </a:pPr>
            <a:r>
              <a:rPr lang="en-US" altLang="en-US" dirty="0">
                <a:solidFill>
                  <a:srgbClr val="000000"/>
                </a:solidFill>
                <a:latin typeface="Courier New" panose="02070309020205020404" pitchFamily="49" charset="0"/>
              </a:rPr>
              <a:t>    </a:t>
            </a:r>
            <a:r>
              <a:rPr lang="en-US" altLang="en-US" b="1" dirty="0">
                <a:solidFill>
                  <a:srgbClr val="000000"/>
                </a:solidFill>
                <a:latin typeface="Courier New" panose="02070309020205020404" pitchFamily="49" charset="0"/>
              </a:rPr>
              <a:t>return</a:t>
            </a:r>
            <a:r>
              <a:rPr lang="en-US" altLang="en-US" dirty="0">
                <a:solidFill>
                  <a:srgbClr val="000000"/>
                </a:solidFill>
                <a:latin typeface="Courier New" panose="02070309020205020404" pitchFamily="49" charset="0"/>
              </a:rPr>
              <a:t> self._</a:t>
            </a:r>
            <a:r>
              <a:rPr lang="en-US" altLang="en-US" dirty="0" err="1">
                <a:solidFill>
                  <a:srgbClr val="000000"/>
                </a:solidFill>
                <a:latin typeface="Courier New" panose="02070309020205020404" pitchFamily="49" charset="0"/>
              </a:rPr>
              <a:t>mazeCells.numRows</a:t>
            </a:r>
            <a:r>
              <a:rPr lang="en-US" altLang="en-US" dirty="0">
                <a:solidFill>
                  <a:srgbClr val="000000"/>
                </a:solidFill>
                <a:latin typeface="Courier New" panose="02070309020205020404" pitchFamily="49" charset="0"/>
              </a:rPr>
              <a:t>()</a:t>
            </a:r>
          </a:p>
          <a:p>
            <a:pPr eaLnBrk="1">
              <a:lnSpc>
                <a:spcPct val="94000"/>
              </a:lnSpc>
            </a:pPr>
            <a:r>
              <a:rPr lang="en-US" altLang="en-US" dirty="0">
                <a:solidFill>
                  <a:srgbClr val="000000"/>
                </a:solidFill>
                <a:latin typeface="Courier New" panose="02070309020205020404" pitchFamily="49" charset="0"/>
              </a:rPr>
              <a:t>    </a:t>
            </a:r>
          </a:p>
          <a:p>
            <a:pPr eaLnBrk="1">
              <a:lnSpc>
                <a:spcPct val="94000"/>
              </a:lnSpc>
            </a:pPr>
            <a:r>
              <a:rPr lang="en-US" altLang="en-US" i="1" dirty="0">
                <a:solidFill>
                  <a:srgbClr val="104475"/>
                </a:solidFill>
                <a:latin typeface="Courier New" panose="02070309020205020404" pitchFamily="49" charset="0"/>
              </a:rPr>
              <a:t>   # Returns the number of columns in the maze.</a:t>
            </a:r>
          </a:p>
          <a:p>
            <a:pPr eaLnBrk="1">
              <a:lnSpc>
                <a:spcPct val="94000"/>
              </a:lnSpc>
            </a:pPr>
            <a:r>
              <a:rPr lang="en-US" altLang="en-US" dirty="0">
                <a:solidFill>
                  <a:srgbClr val="000000"/>
                </a:solidFill>
                <a:latin typeface="Courier New" panose="02070309020205020404" pitchFamily="49" charset="0"/>
              </a:rPr>
              <a:t>  </a:t>
            </a:r>
            <a:r>
              <a:rPr lang="en-US" altLang="en-US" b="1" dirty="0">
                <a:solidFill>
                  <a:srgbClr val="000000"/>
                </a:solidFill>
                <a:latin typeface="Courier New" panose="02070309020205020404" pitchFamily="49" charset="0"/>
              </a:rPr>
              <a:t>def</a:t>
            </a:r>
            <a:r>
              <a:rPr lang="en-US" altLang="en-US" dirty="0">
                <a:solidFill>
                  <a:srgbClr val="000000"/>
                </a:solidFill>
                <a:latin typeface="Courier New" panose="02070309020205020404" pitchFamily="49" charset="0"/>
              </a:rPr>
              <a:t> </a:t>
            </a:r>
            <a:r>
              <a:rPr lang="en-US" altLang="en-US" dirty="0" err="1">
                <a:solidFill>
                  <a:srgbClr val="000000"/>
                </a:solidFill>
                <a:latin typeface="Courier New" panose="02070309020205020404" pitchFamily="49" charset="0"/>
              </a:rPr>
              <a:t>numCols</a:t>
            </a:r>
            <a:r>
              <a:rPr lang="en-US" altLang="en-US" dirty="0">
                <a:solidFill>
                  <a:srgbClr val="000000"/>
                </a:solidFill>
                <a:latin typeface="Courier New" panose="02070309020205020404" pitchFamily="49" charset="0"/>
              </a:rPr>
              <a:t>( self ):</a:t>
            </a:r>
          </a:p>
          <a:p>
            <a:pPr eaLnBrk="1">
              <a:lnSpc>
                <a:spcPct val="94000"/>
              </a:lnSpc>
            </a:pPr>
            <a:r>
              <a:rPr lang="en-US" altLang="en-US" dirty="0">
                <a:solidFill>
                  <a:srgbClr val="000000"/>
                </a:solidFill>
                <a:latin typeface="Courier New" panose="02070309020205020404" pitchFamily="49" charset="0"/>
              </a:rPr>
              <a:t>    </a:t>
            </a:r>
            <a:r>
              <a:rPr lang="en-US" altLang="en-US" b="1" dirty="0">
                <a:solidFill>
                  <a:srgbClr val="000000"/>
                </a:solidFill>
                <a:latin typeface="Courier New" panose="02070309020205020404" pitchFamily="49" charset="0"/>
              </a:rPr>
              <a:t>return</a:t>
            </a:r>
            <a:r>
              <a:rPr lang="en-US" altLang="en-US" dirty="0">
                <a:solidFill>
                  <a:srgbClr val="000000"/>
                </a:solidFill>
                <a:latin typeface="Courier New" panose="02070309020205020404" pitchFamily="49" charset="0"/>
              </a:rPr>
              <a:t> self._</a:t>
            </a:r>
            <a:r>
              <a:rPr lang="en-US" altLang="en-US" dirty="0" err="1">
                <a:solidFill>
                  <a:srgbClr val="000000"/>
                </a:solidFill>
                <a:latin typeface="Courier New" panose="02070309020205020404" pitchFamily="49" charset="0"/>
              </a:rPr>
              <a:t>mazeCells.numCols</a:t>
            </a:r>
            <a:r>
              <a:rPr lang="en-US" altLang="en-US" dirty="0">
                <a:solidFill>
                  <a:srgbClr val="000000"/>
                </a:solidFill>
                <a:latin typeface="Courier New" panose="02070309020205020404" pitchFamily="49" charset="0"/>
              </a:rPr>
              <a:t>()</a:t>
            </a:r>
          </a:p>
          <a:p>
            <a:pPr eaLnBrk="1">
              <a:lnSpc>
                <a:spcPct val="94000"/>
              </a:lnSpc>
            </a:pPr>
            <a:endParaRPr lang="en-US" altLang="en-US" dirty="0">
              <a:solidFill>
                <a:srgbClr val="000000"/>
              </a:solidFill>
              <a:latin typeface="Courier New" panose="02070309020205020404" pitchFamily="49" charset="0"/>
            </a:endParaRPr>
          </a:p>
          <a:p>
            <a:pPr eaLnBrk="1">
              <a:lnSpc>
                <a:spcPct val="94000"/>
              </a:lnSpc>
            </a:pPr>
            <a:r>
              <a:rPr lang="en-US" altLang="en-US" dirty="0">
                <a:solidFill>
                  <a:srgbClr val="000000"/>
                </a:solidFill>
                <a:latin typeface="Courier New" panose="02070309020205020404" pitchFamily="49" charset="0"/>
              </a:rPr>
              <a:t>   </a:t>
            </a:r>
          </a:p>
        </p:txBody>
      </p:sp>
      <p:sp>
        <p:nvSpPr>
          <p:cNvPr id="2" name="Slide Number Placeholder 1">
            <a:extLst>
              <a:ext uri="{FF2B5EF4-FFF2-40B4-BE49-F238E27FC236}">
                <a16:creationId xmlns:a16="http://schemas.microsoft.com/office/drawing/2014/main" id="{DB4A5BBF-EC29-40FA-8479-9486413F9820}"/>
              </a:ext>
            </a:extLst>
          </p:cNvPr>
          <p:cNvSpPr>
            <a:spLocks noGrp="1"/>
          </p:cNvSpPr>
          <p:nvPr>
            <p:ph type="sldNum" sz="quarter" idx="10"/>
          </p:nvPr>
        </p:nvSpPr>
        <p:spPr/>
        <p:txBody>
          <a:bodyPr/>
          <a:lstStyle/>
          <a:p>
            <a:fld id="{1F7CC422-5FCE-454D-9E2A-92ECD81993A8}" type="slidenum">
              <a:rPr lang="en-US" altLang="en-US" b="1" smtClean="0">
                <a:solidFill>
                  <a:srgbClr val="000000"/>
                </a:solidFill>
              </a:rPr>
              <a:pPr/>
              <a:t>46</a:t>
            </a:fld>
            <a:endParaRPr lang="en-US" altLang="en-US" b="1" dirty="0">
              <a:solidFill>
                <a:srgbClr val="000000"/>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1">
            <a:extLst>
              <a:ext uri="{FF2B5EF4-FFF2-40B4-BE49-F238E27FC236}">
                <a16:creationId xmlns:a16="http://schemas.microsoft.com/office/drawing/2014/main" id="{ED57FA45-3994-400C-B8FC-31760313ADFD}"/>
              </a:ext>
            </a:extLst>
          </p:cNvPr>
          <p:cNvSpPr>
            <a:spLocks noGrp="1" noChangeArrowheads="1"/>
          </p:cNvSpPr>
          <p:nvPr>
            <p:ph type="title"/>
          </p:nvPr>
        </p:nvSpPr>
        <p:spPr>
          <a:xfrm>
            <a:off x="2062857" y="0"/>
            <a:ext cx="8253506" cy="1144921"/>
          </a:xfrm>
        </p:spPr>
        <p:txBody>
          <a:bodyPr vert="horz" wrap="square" lIns="91440" tIns="32005" rIns="91440" bIns="45720" numCol="1" anchor="ctr" anchorCtr="0" compatLnSpc="1">
            <a:prstTxWarp prst="textNoShape">
              <a:avLst/>
            </a:prstTxWarp>
          </a:bodyPr>
          <a:lstStyle/>
          <a:p>
            <a:pPr eaLnBrk="1">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defRPr/>
            </a:pPr>
            <a:r>
              <a:rPr lang="en-US" altLang="en-US" sz="4000" dirty="0"/>
              <a:t>Step 3: Maze Implementation</a:t>
            </a:r>
            <a:endParaRPr lang="en-US" altLang="en-US" dirty="0"/>
          </a:p>
        </p:txBody>
      </p:sp>
      <p:sp>
        <p:nvSpPr>
          <p:cNvPr id="103430" name="Text Box 3">
            <a:extLst>
              <a:ext uri="{FF2B5EF4-FFF2-40B4-BE49-F238E27FC236}">
                <a16:creationId xmlns:a16="http://schemas.microsoft.com/office/drawing/2014/main" id="{C3311FD0-C098-465C-8236-5586338567F8}"/>
              </a:ext>
            </a:extLst>
          </p:cNvPr>
          <p:cNvSpPr txBox="1">
            <a:spLocks noChangeArrowheads="1"/>
          </p:cNvSpPr>
          <p:nvPr/>
        </p:nvSpPr>
        <p:spPr bwMode="auto">
          <a:xfrm>
            <a:off x="2377607" y="912132"/>
            <a:ext cx="7751536" cy="5945868"/>
          </a:xfrm>
          <a:prstGeom prst="rect">
            <a:avLst/>
          </a:prstGeom>
          <a:solidFill>
            <a:srgbClr val="F7FFAB"/>
          </a:solidFill>
          <a:ln>
            <a:noFill/>
          </a:ln>
          <a:effectLst/>
        </p:spPr>
        <p:txBody>
          <a:bodyPr wrap="none" lIns="0" tIns="10973" rIns="0" bIns="0"/>
          <a:lstStyle>
            <a:lvl1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Lst>
              <a:defRPr>
                <a:solidFill>
                  <a:schemeClr val="tx1"/>
                </a:solidFill>
                <a:latin typeface="Arial" panose="020B0604020202020204" pitchFamily="34" charset="0"/>
                <a:cs typeface="Bitstream Vera Sans" charset="0"/>
              </a:defRPr>
            </a:lvl1pPr>
            <a:lvl2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Lst>
              <a:defRPr>
                <a:solidFill>
                  <a:schemeClr val="tx1"/>
                </a:solidFill>
                <a:latin typeface="Arial" panose="020B0604020202020204" pitchFamily="34" charset="0"/>
                <a:cs typeface="Bitstream Vera Sans" charset="0"/>
              </a:defRPr>
            </a:lvl2pPr>
            <a:lvl3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Lst>
              <a:defRPr>
                <a:solidFill>
                  <a:schemeClr val="tx1"/>
                </a:solidFill>
                <a:latin typeface="Arial" panose="020B0604020202020204" pitchFamily="34" charset="0"/>
                <a:cs typeface="Bitstream Vera Sans" charset="0"/>
              </a:defRPr>
            </a:lvl3pPr>
            <a:lvl4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Lst>
              <a:defRPr>
                <a:solidFill>
                  <a:schemeClr val="tx1"/>
                </a:solidFill>
                <a:latin typeface="Arial" panose="020B0604020202020204" pitchFamily="34" charset="0"/>
                <a:cs typeface="Bitstream Vera Sans" charset="0"/>
              </a:defRPr>
            </a:lvl4pPr>
            <a:lvl5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Lst>
              <a:defRPr>
                <a:solidFill>
                  <a:schemeClr val="tx1"/>
                </a:solidFill>
                <a:latin typeface="Arial" panose="020B0604020202020204" pitchFamily="34" charset="0"/>
                <a:cs typeface="Bitstream Vera San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Lst>
              <a:defRPr>
                <a:solidFill>
                  <a:schemeClr val="tx1"/>
                </a:solidFill>
                <a:latin typeface="Arial" panose="020B0604020202020204" pitchFamily="34" charset="0"/>
                <a:cs typeface="Bitstream Vera San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Lst>
              <a:defRPr>
                <a:solidFill>
                  <a:schemeClr val="tx1"/>
                </a:solidFill>
                <a:latin typeface="Arial" panose="020B0604020202020204" pitchFamily="34" charset="0"/>
                <a:cs typeface="Bitstream Vera San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Lst>
              <a:defRPr>
                <a:solidFill>
                  <a:schemeClr val="tx1"/>
                </a:solidFill>
                <a:latin typeface="Arial" panose="020B0604020202020204" pitchFamily="34" charset="0"/>
                <a:cs typeface="Bitstream Vera San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Lst>
              <a:defRPr>
                <a:solidFill>
                  <a:schemeClr val="tx1"/>
                </a:solidFill>
                <a:latin typeface="Arial" panose="020B0604020202020204" pitchFamily="34" charset="0"/>
                <a:cs typeface="Bitstream Vera Sans" charset="0"/>
              </a:defRPr>
            </a:lvl9pPr>
          </a:lstStyle>
          <a:p>
            <a:pPr eaLnBrk="1">
              <a:lnSpc>
                <a:spcPct val="94000"/>
              </a:lnSpc>
            </a:pPr>
            <a:r>
              <a:rPr lang="en-US" altLang="en-US" b="1" dirty="0">
                <a:solidFill>
                  <a:srgbClr val="000000"/>
                </a:solidFill>
                <a:latin typeface="Courier New" panose="02070309020205020404" pitchFamily="49" charset="0"/>
              </a:rPr>
              <a:t>class</a:t>
            </a:r>
            <a:r>
              <a:rPr lang="en-US" altLang="en-US" dirty="0">
                <a:solidFill>
                  <a:srgbClr val="000000"/>
                </a:solidFill>
                <a:latin typeface="Courier New" panose="02070309020205020404" pitchFamily="49" charset="0"/>
              </a:rPr>
              <a:t> Maze :</a:t>
            </a:r>
          </a:p>
          <a:p>
            <a:pPr eaLnBrk="1">
              <a:lnSpc>
                <a:spcPct val="94000"/>
              </a:lnSpc>
            </a:pPr>
            <a:r>
              <a:rPr lang="en-US" altLang="en-US" i="1" dirty="0">
                <a:solidFill>
                  <a:srgbClr val="104475"/>
                </a:solidFill>
                <a:latin typeface="Courier New" panose="02070309020205020404" pitchFamily="49" charset="0"/>
              </a:rPr>
              <a:t># ...</a:t>
            </a:r>
            <a:r>
              <a:rPr lang="en-US" altLang="en-US" dirty="0">
                <a:solidFill>
                  <a:srgbClr val="000000"/>
                </a:solidFill>
                <a:latin typeface="Courier New" panose="02070309020205020404" pitchFamily="49" charset="0"/>
              </a:rPr>
              <a:t>   </a:t>
            </a:r>
            <a:r>
              <a:rPr lang="en-US" altLang="en-US" i="1" dirty="0">
                <a:solidFill>
                  <a:srgbClr val="104475"/>
                </a:solidFill>
                <a:latin typeface="Courier New" panose="02070309020205020404" pitchFamily="49" charset="0"/>
              </a:rPr>
              <a:t>   </a:t>
            </a:r>
          </a:p>
          <a:p>
            <a:pPr eaLnBrk="1">
              <a:lnSpc>
                <a:spcPct val="94000"/>
              </a:lnSpc>
            </a:pPr>
            <a:r>
              <a:rPr lang="en-US" altLang="en-US" i="1" dirty="0">
                <a:solidFill>
                  <a:srgbClr val="003B7C"/>
                </a:solidFill>
                <a:latin typeface="Courier New" panose="02070309020205020404" pitchFamily="49" charset="0"/>
              </a:rPr>
              <a:t>   # Fills the indicated cell with a "wall" marker.</a:t>
            </a:r>
          </a:p>
          <a:p>
            <a:pPr eaLnBrk="1">
              <a:lnSpc>
                <a:spcPct val="94000"/>
              </a:lnSpc>
            </a:pPr>
            <a:r>
              <a:rPr lang="en-US" altLang="en-US" dirty="0">
                <a:solidFill>
                  <a:srgbClr val="000000"/>
                </a:solidFill>
                <a:latin typeface="Courier New" panose="02070309020205020404" pitchFamily="49" charset="0"/>
              </a:rPr>
              <a:t>  </a:t>
            </a:r>
            <a:r>
              <a:rPr lang="en-US" altLang="en-US" b="1" dirty="0">
                <a:solidFill>
                  <a:srgbClr val="000000"/>
                </a:solidFill>
                <a:latin typeface="Courier New" panose="02070309020205020404" pitchFamily="49" charset="0"/>
              </a:rPr>
              <a:t>def</a:t>
            </a:r>
            <a:r>
              <a:rPr lang="en-US" altLang="en-US" dirty="0">
                <a:solidFill>
                  <a:srgbClr val="000000"/>
                </a:solidFill>
                <a:latin typeface="Courier New" panose="02070309020205020404" pitchFamily="49" charset="0"/>
              </a:rPr>
              <a:t> </a:t>
            </a:r>
            <a:r>
              <a:rPr lang="en-US" altLang="en-US" dirty="0" err="1">
                <a:solidFill>
                  <a:srgbClr val="000000"/>
                </a:solidFill>
                <a:latin typeface="Courier New" panose="02070309020205020404" pitchFamily="49" charset="0"/>
              </a:rPr>
              <a:t>setWall</a:t>
            </a:r>
            <a:r>
              <a:rPr lang="en-US" altLang="en-US" dirty="0">
                <a:solidFill>
                  <a:srgbClr val="000000"/>
                </a:solidFill>
                <a:latin typeface="Courier New" panose="02070309020205020404" pitchFamily="49" charset="0"/>
              </a:rPr>
              <a:t>( self, row, col ):              </a:t>
            </a:r>
          </a:p>
          <a:p>
            <a:pPr eaLnBrk="1">
              <a:lnSpc>
                <a:spcPct val="94000"/>
              </a:lnSpc>
            </a:pPr>
            <a:r>
              <a:rPr lang="en-US" altLang="en-US" dirty="0">
                <a:solidFill>
                  <a:srgbClr val="000000"/>
                </a:solidFill>
                <a:latin typeface="Courier New" panose="02070309020205020404" pitchFamily="49" charset="0"/>
              </a:rPr>
              <a:t>    </a:t>
            </a:r>
            <a:r>
              <a:rPr lang="en-US" altLang="en-US" b="1" dirty="0">
                <a:solidFill>
                  <a:srgbClr val="000000"/>
                </a:solidFill>
                <a:latin typeface="Courier New" panose="02070309020205020404" pitchFamily="49" charset="0"/>
              </a:rPr>
              <a:t>assert</a:t>
            </a:r>
            <a:r>
              <a:rPr lang="en-US" altLang="en-US" dirty="0">
                <a:solidFill>
                  <a:srgbClr val="000000"/>
                </a:solidFill>
                <a:latin typeface="Courier New" panose="02070309020205020404" pitchFamily="49" charset="0"/>
              </a:rPr>
              <a:t> row &gt;= 0 </a:t>
            </a:r>
            <a:r>
              <a:rPr lang="en-US" altLang="en-US" b="1" dirty="0">
                <a:solidFill>
                  <a:srgbClr val="000000"/>
                </a:solidFill>
                <a:latin typeface="Courier New" panose="02070309020205020404" pitchFamily="49" charset="0"/>
              </a:rPr>
              <a:t>and</a:t>
            </a:r>
            <a:r>
              <a:rPr lang="en-US" altLang="en-US" dirty="0">
                <a:solidFill>
                  <a:srgbClr val="000000"/>
                </a:solidFill>
                <a:latin typeface="Courier New" panose="02070309020205020404" pitchFamily="49" charset="0"/>
              </a:rPr>
              <a:t> row &lt; </a:t>
            </a:r>
            <a:r>
              <a:rPr lang="en-US" altLang="en-US" dirty="0" err="1">
                <a:solidFill>
                  <a:srgbClr val="000000"/>
                </a:solidFill>
                <a:latin typeface="Courier New" panose="02070309020205020404" pitchFamily="49" charset="0"/>
              </a:rPr>
              <a:t>self.numRows</a:t>
            </a:r>
            <a:r>
              <a:rPr lang="en-US" altLang="en-US" dirty="0">
                <a:solidFill>
                  <a:srgbClr val="000000"/>
                </a:solidFill>
                <a:latin typeface="Courier New" panose="02070309020205020404" pitchFamily="49" charset="0"/>
              </a:rPr>
              <a:t>() </a:t>
            </a:r>
            <a:r>
              <a:rPr lang="en-US" altLang="en-US" b="1" dirty="0">
                <a:solidFill>
                  <a:srgbClr val="000000"/>
                </a:solidFill>
                <a:latin typeface="Courier New" panose="02070309020205020404" pitchFamily="49" charset="0"/>
              </a:rPr>
              <a:t>and</a:t>
            </a:r>
            <a:r>
              <a:rPr lang="en-US" altLang="en-US" dirty="0">
                <a:solidFill>
                  <a:srgbClr val="000000"/>
                </a:solidFill>
                <a:latin typeface="Courier New" panose="02070309020205020404" pitchFamily="49" charset="0"/>
              </a:rPr>
              <a:t> \</a:t>
            </a:r>
          </a:p>
          <a:p>
            <a:pPr eaLnBrk="1">
              <a:lnSpc>
                <a:spcPct val="94000"/>
              </a:lnSpc>
            </a:pPr>
            <a:r>
              <a:rPr lang="en-US" altLang="en-US" dirty="0">
                <a:solidFill>
                  <a:srgbClr val="000000"/>
                </a:solidFill>
                <a:latin typeface="Courier New" panose="02070309020205020404" pitchFamily="49" charset="0"/>
              </a:rPr>
              <a:t>           col &gt;= 0 </a:t>
            </a:r>
            <a:r>
              <a:rPr lang="en-US" altLang="en-US" b="1" dirty="0">
                <a:solidFill>
                  <a:srgbClr val="000000"/>
                </a:solidFill>
                <a:latin typeface="Courier New" panose="02070309020205020404" pitchFamily="49" charset="0"/>
              </a:rPr>
              <a:t>and</a:t>
            </a:r>
            <a:r>
              <a:rPr lang="en-US" altLang="en-US" dirty="0">
                <a:solidFill>
                  <a:srgbClr val="000000"/>
                </a:solidFill>
                <a:latin typeface="Courier New" panose="02070309020205020404" pitchFamily="49" charset="0"/>
              </a:rPr>
              <a:t> col &lt; </a:t>
            </a:r>
            <a:r>
              <a:rPr lang="en-US" altLang="en-US" dirty="0" err="1">
                <a:solidFill>
                  <a:srgbClr val="000000"/>
                </a:solidFill>
                <a:latin typeface="Courier New" panose="02070309020205020404" pitchFamily="49" charset="0"/>
              </a:rPr>
              <a:t>self.numCols</a:t>
            </a:r>
            <a:r>
              <a:rPr lang="en-US" altLang="en-US" dirty="0">
                <a:solidFill>
                  <a:srgbClr val="000000"/>
                </a:solidFill>
                <a:latin typeface="Courier New" panose="02070309020205020404" pitchFamily="49" charset="0"/>
              </a:rPr>
              <a:t>(), </a:t>
            </a:r>
          </a:p>
          <a:p>
            <a:pPr eaLnBrk="1">
              <a:lnSpc>
                <a:spcPct val="94000"/>
              </a:lnSpc>
            </a:pPr>
            <a:r>
              <a:rPr lang="en-US" altLang="en-US" dirty="0">
                <a:solidFill>
                  <a:srgbClr val="000000"/>
                </a:solidFill>
                <a:latin typeface="Courier New" panose="02070309020205020404" pitchFamily="49" charset="0"/>
              </a:rPr>
              <a:t>           "Cell index out of range."           </a:t>
            </a:r>
          </a:p>
          <a:p>
            <a:pPr eaLnBrk="1">
              <a:lnSpc>
                <a:spcPct val="94000"/>
              </a:lnSpc>
            </a:pPr>
            <a:r>
              <a:rPr lang="en-US" altLang="en-US" dirty="0">
                <a:solidFill>
                  <a:srgbClr val="000000"/>
                </a:solidFill>
                <a:latin typeface="Courier New" panose="02070309020205020404" pitchFamily="49" charset="0"/>
              </a:rPr>
              <a:t>    self._</a:t>
            </a:r>
            <a:r>
              <a:rPr lang="en-US" altLang="en-US" dirty="0" err="1">
                <a:solidFill>
                  <a:srgbClr val="000000"/>
                </a:solidFill>
                <a:latin typeface="Courier New" panose="02070309020205020404" pitchFamily="49" charset="0"/>
              </a:rPr>
              <a:t>mazeCells.set</a:t>
            </a:r>
            <a:r>
              <a:rPr lang="en-US" altLang="en-US" dirty="0">
                <a:solidFill>
                  <a:srgbClr val="000000"/>
                </a:solidFill>
                <a:latin typeface="Courier New" panose="02070309020205020404" pitchFamily="49" charset="0"/>
              </a:rPr>
              <a:t>( row, col, </a:t>
            </a:r>
            <a:r>
              <a:rPr lang="en-US" altLang="en-US" dirty="0" err="1">
                <a:solidFill>
                  <a:srgbClr val="000000"/>
                </a:solidFill>
                <a:latin typeface="Courier New" panose="02070309020205020404" pitchFamily="49" charset="0"/>
              </a:rPr>
              <a:t>self.MAZE_WALL</a:t>
            </a:r>
            <a:r>
              <a:rPr lang="en-US" altLang="en-US" dirty="0">
                <a:solidFill>
                  <a:srgbClr val="000000"/>
                </a:solidFill>
                <a:latin typeface="Courier New" panose="02070309020205020404" pitchFamily="49" charset="0"/>
              </a:rPr>
              <a:t> )</a:t>
            </a:r>
          </a:p>
          <a:p>
            <a:pPr eaLnBrk="1">
              <a:lnSpc>
                <a:spcPct val="94000"/>
              </a:lnSpc>
            </a:pPr>
            <a:r>
              <a:rPr lang="en-US" altLang="en-US" dirty="0">
                <a:solidFill>
                  <a:srgbClr val="000000"/>
                </a:solidFill>
                <a:latin typeface="Courier New" panose="02070309020205020404" pitchFamily="49" charset="0"/>
              </a:rPr>
              <a:t>    </a:t>
            </a:r>
          </a:p>
          <a:p>
            <a:pPr eaLnBrk="1">
              <a:lnSpc>
                <a:spcPct val="94000"/>
              </a:lnSpc>
            </a:pPr>
            <a:r>
              <a:rPr lang="en-US" altLang="en-US" i="1" dirty="0">
                <a:solidFill>
                  <a:srgbClr val="003B7C"/>
                </a:solidFill>
                <a:latin typeface="Courier New" panose="02070309020205020404" pitchFamily="49" charset="0"/>
              </a:rPr>
              <a:t>   # Sets the starting cell position.</a:t>
            </a:r>
          </a:p>
          <a:p>
            <a:pPr eaLnBrk="1">
              <a:lnSpc>
                <a:spcPct val="94000"/>
              </a:lnSpc>
            </a:pPr>
            <a:r>
              <a:rPr lang="en-US" altLang="en-US" dirty="0">
                <a:solidFill>
                  <a:srgbClr val="000000"/>
                </a:solidFill>
                <a:latin typeface="Courier New" panose="02070309020205020404" pitchFamily="49" charset="0"/>
              </a:rPr>
              <a:t>  </a:t>
            </a:r>
            <a:r>
              <a:rPr lang="en-US" altLang="en-US" b="1" dirty="0">
                <a:solidFill>
                  <a:srgbClr val="000000"/>
                </a:solidFill>
                <a:latin typeface="Courier New" panose="02070309020205020404" pitchFamily="49" charset="0"/>
              </a:rPr>
              <a:t>def</a:t>
            </a:r>
            <a:r>
              <a:rPr lang="en-US" altLang="en-US" dirty="0">
                <a:solidFill>
                  <a:srgbClr val="000000"/>
                </a:solidFill>
                <a:latin typeface="Courier New" panose="02070309020205020404" pitchFamily="49" charset="0"/>
              </a:rPr>
              <a:t> </a:t>
            </a:r>
            <a:r>
              <a:rPr lang="en-US" altLang="en-US" dirty="0" err="1">
                <a:solidFill>
                  <a:srgbClr val="000000"/>
                </a:solidFill>
                <a:latin typeface="Courier New" panose="02070309020205020404" pitchFamily="49" charset="0"/>
              </a:rPr>
              <a:t>setStart</a:t>
            </a:r>
            <a:r>
              <a:rPr lang="en-US" altLang="en-US" dirty="0">
                <a:solidFill>
                  <a:srgbClr val="000000"/>
                </a:solidFill>
                <a:latin typeface="Courier New" panose="02070309020205020404" pitchFamily="49" charset="0"/>
              </a:rPr>
              <a:t>( self, row, col ):</a:t>
            </a:r>
          </a:p>
          <a:p>
            <a:pPr eaLnBrk="1">
              <a:lnSpc>
                <a:spcPct val="94000"/>
              </a:lnSpc>
            </a:pPr>
            <a:r>
              <a:rPr lang="en-US" altLang="en-US" dirty="0">
                <a:solidFill>
                  <a:srgbClr val="000000"/>
                </a:solidFill>
                <a:latin typeface="Courier New" panose="02070309020205020404" pitchFamily="49" charset="0"/>
              </a:rPr>
              <a:t>    </a:t>
            </a:r>
            <a:r>
              <a:rPr lang="en-US" altLang="en-US" b="1" dirty="0">
                <a:solidFill>
                  <a:srgbClr val="000000"/>
                </a:solidFill>
                <a:latin typeface="Courier New" panose="02070309020205020404" pitchFamily="49" charset="0"/>
              </a:rPr>
              <a:t>assert</a:t>
            </a:r>
            <a:r>
              <a:rPr lang="en-US" altLang="en-US" dirty="0">
                <a:solidFill>
                  <a:srgbClr val="000000"/>
                </a:solidFill>
                <a:latin typeface="Courier New" panose="02070309020205020404" pitchFamily="49" charset="0"/>
              </a:rPr>
              <a:t> row &gt;= 0 </a:t>
            </a:r>
            <a:r>
              <a:rPr lang="en-US" altLang="en-US" b="1" dirty="0">
                <a:solidFill>
                  <a:srgbClr val="000000"/>
                </a:solidFill>
                <a:latin typeface="Courier New" panose="02070309020205020404" pitchFamily="49" charset="0"/>
              </a:rPr>
              <a:t>and</a:t>
            </a:r>
            <a:r>
              <a:rPr lang="en-US" altLang="en-US" dirty="0">
                <a:solidFill>
                  <a:srgbClr val="000000"/>
                </a:solidFill>
                <a:latin typeface="Courier New" panose="02070309020205020404" pitchFamily="49" charset="0"/>
              </a:rPr>
              <a:t> row &lt; </a:t>
            </a:r>
            <a:r>
              <a:rPr lang="en-US" altLang="en-US" dirty="0" err="1">
                <a:solidFill>
                  <a:srgbClr val="000000"/>
                </a:solidFill>
                <a:latin typeface="Courier New" panose="02070309020205020404" pitchFamily="49" charset="0"/>
              </a:rPr>
              <a:t>self.numRows</a:t>
            </a:r>
            <a:r>
              <a:rPr lang="en-US" altLang="en-US" dirty="0">
                <a:solidFill>
                  <a:srgbClr val="000000"/>
                </a:solidFill>
                <a:latin typeface="Courier New" panose="02070309020205020404" pitchFamily="49" charset="0"/>
              </a:rPr>
              <a:t>() </a:t>
            </a:r>
            <a:r>
              <a:rPr lang="en-US" altLang="en-US" b="1" dirty="0">
                <a:solidFill>
                  <a:srgbClr val="000000"/>
                </a:solidFill>
                <a:latin typeface="Courier New" panose="02070309020205020404" pitchFamily="49" charset="0"/>
              </a:rPr>
              <a:t>and</a:t>
            </a:r>
            <a:r>
              <a:rPr lang="en-US" altLang="en-US" dirty="0">
                <a:solidFill>
                  <a:srgbClr val="000000"/>
                </a:solidFill>
                <a:latin typeface="Courier New" panose="02070309020205020404" pitchFamily="49" charset="0"/>
              </a:rPr>
              <a:t> \</a:t>
            </a:r>
          </a:p>
          <a:p>
            <a:pPr eaLnBrk="1">
              <a:lnSpc>
                <a:spcPct val="94000"/>
              </a:lnSpc>
            </a:pPr>
            <a:r>
              <a:rPr lang="en-US" altLang="en-US" dirty="0">
                <a:solidFill>
                  <a:srgbClr val="000000"/>
                </a:solidFill>
                <a:latin typeface="Courier New" panose="02070309020205020404" pitchFamily="49" charset="0"/>
              </a:rPr>
              <a:t>           col &gt;= 0 </a:t>
            </a:r>
            <a:r>
              <a:rPr lang="en-US" altLang="en-US" b="1" dirty="0">
                <a:solidFill>
                  <a:srgbClr val="000000"/>
                </a:solidFill>
                <a:latin typeface="Courier New" panose="02070309020205020404" pitchFamily="49" charset="0"/>
              </a:rPr>
              <a:t>and</a:t>
            </a:r>
            <a:r>
              <a:rPr lang="en-US" altLang="en-US" dirty="0">
                <a:solidFill>
                  <a:srgbClr val="000000"/>
                </a:solidFill>
                <a:latin typeface="Courier New" panose="02070309020205020404" pitchFamily="49" charset="0"/>
              </a:rPr>
              <a:t> col &lt; </a:t>
            </a:r>
            <a:r>
              <a:rPr lang="en-US" altLang="en-US" dirty="0" err="1">
                <a:solidFill>
                  <a:srgbClr val="000000"/>
                </a:solidFill>
                <a:latin typeface="Courier New" panose="02070309020205020404" pitchFamily="49" charset="0"/>
              </a:rPr>
              <a:t>self.numCols</a:t>
            </a:r>
            <a:r>
              <a:rPr lang="en-US" altLang="en-US" dirty="0">
                <a:solidFill>
                  <a:srgbClr val="000000"/>
                </a:solidFill>
                <a:latin typeface="Courier New" panose="02070309020205020404" pitchFamily="49" charset="0"/>
              </a:rPr>
              <a:t>(), </a:t>
            </a:r>
          </a:p>
          <a:p>
            <a:pPr eaLnBrk="1">
              <a:lnSpc>
                <a:spcPct val="94000"/>
              </a:lnSpc>
            </a:pPr>
            <a:r>
              <a:rPr lang="en-US" altLang="en-US" dirty="0">
                <a:solidFill>
                  <a:srgbClr val="000000"/>
                </a:solidFill>
                <a:latin typeface="Courier New" panose="02070309020205020404" pitchFamily="49" charset="0"/>
              </a:rPr>
              <a:t>           "Cell index out of range."           </a:t>
            </a:r>
          </a:p>
          <a:p>
            <a:pPr eaLnBrk="1">
              <a:lnSpc>
                <a:spcPct val="94000"/>
              </a:lnSpc>
            </a:pPr>
            <a:r>
              <a:rPr lang="en-US" altLang="en-US" dirty="0">
                <a:solidFill>
                  <a:srgbClr val="000000"/>
                </a:solidFill>
                <a:latin typeface="Courier New" panose="02070309020205020404" pitchFamily="49" charset="0"/>
              </a:rPr>
              <a:t>    self._</a:t>
            </a:r>
            <a:r>
              <a:rPr lang="en-US" altLang="en-US" dirty="0" err="1">
                <a:solidFill>
                  <a:srgbClr val="000000"/>
                </a:solidFill>
                <a:latin typeface="Courier New" panose="02070309020205020404" pitchFamily="49" charset="0"/>
              </a:rPr>
              <a:t>startCell</a:t>
            </a:r>
            <a:r>
              <a:rPr lang="en-US" altLang="en-US" dirty="0">
                <a:solidFill>
                  <a:srgbClr val="000000"/>
                </a:solidFill>
                <a:latin typeface="Courier New" panose="02070309020205020404" pitchFamily="49" charset="0"/>
              </a:rPr>
              <a:t> = _</a:t>
            </a:r>
            <a:r>
              <a:rPr lang="en-US" altLang="en-US" dirty="0" err="1">
                <a:solidFill>
                  <a:srgbClr val="000000"/>
                </a:solidFill>
                <a:latin typeface="Courier New" panose="02070309020205020404" pitchFamily="49" charset="0"/>
              </a:rPr>
              <a:t>CellPosition</a:t>
            </a:r>
            <a:r>
              <a:rPr lang="en-US" altLang="en-US" dirty="0">
                <a:solidFill>
                  <a:srgbClr val="000000"/>
                </a:solidFill>
                <a:latin typeface="Courier New" panose="02070309020205020404" pitchFamily="49" charset="0"/>
              </a:rPr>
              <a:t>( row, col ) </a:t>
            </a:r>
          </a:p>
          <a:p>
            <a:pPr eaLnBrk="1">
              <a:lnSpc>
                <a:spcPct val="94000"/>
              </a:lnSpc>
            </a:pPr>
            <a:r>
              <a:rPr lang="en-US" altLang="en-US" dirty="0">
                <a:solidFill>
                  <a:srgbClr val="000000"/>
                </a:solidFill>
                <a:latin typeface="Courier New" panose="02070309020205020404" pitchFamily="49" charset="0"/>
              </a:rPr>
              <a:t>    </a:t>
            </a:r>
          </a:p>
          <a:p>
            <a:pPr eaLnBrk="1">
              <a:lnSpc>
                <a:spcPct val="94000"/>
              </a:lnSpc>
            </a:pPr>
            <a:r>
              <a:rPr lang="en-US" altLang="en-US" i="1" dirty="0">
                <a:solidFill>
                  <a:srgbClr val="003B7C"/>
                </a:solidFill>
                <a:latin typeface="Courier New" panose="02070309020205020404" pitchFamily="49" charset="0"/>
              </a:rPr>
              <a:t>   # Sets the exit cell position.</a:t>
            </a:r>
          </a:p>
          <a:p>
            <a:pPr eaLnBrk="1">
              <a:lnSpc>
                <a:spcPct val="94000"/>
              </a:lnSpc>
            </a:pPr>
            <a:r>
              <a:rPr lang="en-US" altLang="en-US" dirty="0">
                <a:solidFill>
                  <a:srgbClr val="000000"/>
                </a:solidFill>
                <a:latin typeface="Courier New" panose="02070309020205020404" pitchFamily="49" charset="0"/>
              </a:rPr>
              <a:t>  </a:t>
            </a:r>
            <a:r>
              <a:rPr lang="en-US" altLang="en-US" b="1" dirty="0">
                <a:solidFill>
                  <a:srgbClr val="000000"/>
                </a:solidFill>
                <a:latin typeface="Courier New" panose="02070309020205020404" pitchFamily="49" charset="0"/>
              </a:rPr>
              <a:t>def</a:t>
            </a:r>
            <a:r>
              <a:rPr lang="en-US" altLang="en-US" dirty="0">
                <a:solidFill>
                  <a:srgbClr val="000000"/>
                </a:solidFill>
                <a:latin typeface="Courier New" panose="02070309020205020404" pitchFamily="49" charset="0"/>
              </a:rPr>
              <a:t> </a:t>
            </a:r>
            <a:r>
              <a:rPr lang="en-US" altLang="en-US" dirty="0" err="1">
                <a:solidFill>
                  <a:srgbClr val="000000"/>
                </a:solidFill>
                <a:latin typeface="Courier New" panose="02070309020205020404" pitchFamily="49" charset="0"/>
              </a:rPr>
              <a:t>setExit</a:t>
            </a:r>
            <a:r>
              <a:rPr lang="en-US" altLang="en-US" dirty="0">
                <a:solidFill>
                  <a:srgbClr val="000000"/>
                </a:solidFill>
                <a:latin typeface="Courier New" panose="02070309020205020404" pitchFamily="49" charset="0"/>
              </a:rPr>
              <a:t>( self, row, col ):</a:t>
            </a:r>
          </a:p>
          <a:p>
            <a:pPr eaLnBrk="1">
              <a:lnSpc>
                <a:spcPct val="94000"/>
              </a:lnSpc>
            </a:pPr>
            <a:r>
              <a:rPr lang="en-US" altLang="en-US" dirty="0">
                <a:solidFill>
                  <a:srgbClr val="000000"/>
                </a:solidFill>
                <a:latin typeface="Courier New" panose="02070309020205020404" pitchFamily="49" charset="0"/>
              </a:rPr>
              <a:t>    </a:t>
            </a:r>
            <a:r>
              <a:rPr lang="en-US" altLang="en-US" b="1" dirty="0">
                <a:solidFill>
                  <a:srgbClr val="000000"/>
                </a:solidFill>
                <a:latin typeface="Courier New" panose="02070309020205020404" pitchFamily="49" charset="0"/>
              </a:rPr>
              <a:t>assert</a:t>
            </a:r>
            <a:r>
              <a:rPr lang="en-US" altLang="en-US" dirty="0">
                <a:solidFill>
                  <a:srgbClr val="000000"/>
                </a:solidFill>
                <a:latin typeface="Courier New" panose="02070309020205020404" pitchFamily="49" charset="0"/>
              </a:rPr>
              <a:t> row &gt;= 0 </a:t>
            </a:r>
            <a:r>
              <a:rPr lang="en-US" altLang="en-US" b="1" dirty="0">
                <a:solidFill>
                  <a:srgbClr val="000000"/>
                </a:solidFill>
                <a:latin typeface="Courier New" panose="02070309020205020404" pitchFamily="49" charset="0"/>
              </a:rPr>
              <a:t>and</a:t>
            </a:r>
            <a:r>
              <a:rPr lang="en-US" altLang="en-US" dirty="0">
                <a:solidFill>
                  <a:srgbClr val="000000"/>
                </a:solidFill>
                <a:latin typeface="Courier New" panose="02070309020205020404" pitchFamily="49" charset="0"/>
              </a:rPr>
              <a:t> row &lt; </a:t>
            </a:r>
            <a:r>
              <a:rPr lang="en-US" altLang="en-US" dirty="0" err="1">
                <a:solidFill>
                  <a:srgbClr val="000000"/>
                </a:solidFill>
                <a:latin typeface="Courier New" panose="02070309020205020404" pitchFamily="49" charset="0"/>
              </a:rPr>
              <a:t>self.numRows</a:t>
            </a:r>
            <a:r>
              <a:rPr lang="en-US" altLang="en-US" dirty="0">
                <a:solidFill>
                  <a:srgbClr val="000000"/>
                </a:solidFill>
                <a:latin typeface="Courier New" panose="02070309020205020404" pitchFamily="49" charset="0"/>
              </a:rPr>
              <a:t>() </a:t>
            </a:r>
            <a:r>
              <a:rPr lang="en-US" altLang="en-US" b="1" dirty="0">
                <a:solidFill>
                  <a:srgbClr val="000000"/>
                </a:solidFill>
                <a:latin typeface="Courier New" panose="02070309020205020404" pitchFamily="49" charset="0"/>
              </a:rPr>
              <a:t>and</a:t>
            </a:r>
            <a:r>
              <a:rPr lang="en-US" altLang="en-US" dirty="0">
                <a:solidFill>
                  <a:srgbClr val="000000"/>
                </a:solidFill>
                <a:latin typeface="Courier New" panose="02070309020205020404" pitchFamily="49" charset="0"/>
              </a:rPr>
              <a:t> \</a:t>
            </a:r>
          </a:p>
          <a:p>
            <a:pPr eaLnBrk="1">
              <a:lnSpc>
                <a:spcPct val="94000"/>
              </a:lnSpc>
            </a:pPr>
            <a:r>
              <a:rPr lang="en-US" altLang="en-US" dirty="0">
                <a:solidFill>
                  <a:srgbClr val="000000"/>
                </a:solidFill>
                <a:latin typeface="Courier New" panose="02070309020205020404" pitchFamily="49" charset="0"/>
              </a:rPr>
              <a:t>           col &gt;= 0 </a:t>
            </a:r>
            <a:r>
              <a:rPr lang="en-US" altLang="en-US" b="1" dirty="0">
                <a:solidFill>
                  <a:srgbClr val="000000"/>
                </a:solidFill>
                <a:latin typeface="Courier New" panose="02070309020205020404" pitchFamily="49" charset="0"/>
              </a:rPr>
              <a:t>and</a:t>
            </a:r>
            <a:r>
              <a:rPr lang="en-US" altLang="en-US" dirty="0">
                <a:solidFill>
                  <a:srgbClr val="000000"/>
                </a:solidFill>
                <a:latin typeface="Courier New" panose="02070309020205020404" pitchFamily="49" charset="0"/>
              </a:rPr>
              <a:t> col &lt; </a:t>
            </a:r>
            <a:r>
              <a:rPr lang="en-US" altLang="en-US" dirty="0" err="1">
                <a:solidFill>
                  <a:srgbClr val="000000"/>
                </a:solidFill>
                <a:latin typeface="Courier New" panose="02070309020205020404" pitchFamily="49" charset="0"/>
              </a:rPr>
              <a:t>self.numCols</a:t>
            </a:r>
            <a:r>
              <a:rPr lang="en-US" altLang="en-US" dirty="0">
                <a:solidFill>
                  <a:srgbClr val="000000"/>
                </a:solidFill>
                <a:latin typeface="Courier New" panose="02070309020205020404" pitchFamily="49" charset="0"/>
              </a:rPr>
              <a:t>(), \</a:t>
            </a:r>
          </a:p>
          <a:p>
            <a:pPr eaLnBrk="1">
              <a:lnSpc>
                <a:spcPct val="94000"/>
              </a:lnSpc>
            </a:pPr>
            <a:r>
              <a:rPr lang="en-US" altLang="en-US" dirty="0">
                <a:solidFill>
                  <a:srgbClr val="000000"/>
                </a:solidFill>
                <a:latin typeface="Courier New" panose="02070309020205020404" pitchFamily="49" charset="0"/>
              </a:rPr>
              <a:t>           "Cell index out of range."           </a:t>
            </a:r>
          </a:p>
          <a:p>
            <a:pPr eaLnBrk="1">
              <a:lnSpc>
                <a:spcPct val="94000"/>
              </a:lnSpc>
            </a:pPr>
            <a:r>
              <a:rPr lang="en-US" altLang="en-US" dirty="0">
                <a:solidFill>
                  <a:srgbClr val="000000"/>
                </a:solidFill>
                <a:latin typeface="Courier New" panose="02070309020205020404" pitchFamily="49" charset="0"/>
              </a:rPr>
              <a:t>    self._</a:t>
            </a:r>
            <a:r>
              <a:rPr lang="en-US" altLang="en-US" dirty="0" err="1">
                <a:solidFill>
                  <a:srgbClr val="000000"/>
                </a:solidFill>
                <a:latin typeface="Courier New" panose="02070309020205020404" pitchFamily="49" charset="0"/>
              </a:rPr>
              <a:t>exitCell</a:t>
            </a:r>
            <a:r>
              <a:rPr lang="en-US" altLang="en-US" dirty="0">
                <a:solidFill>
                  <a:srgbClr val="000000"/>
                </a:solidFill>
                <a:latin typeface="Courier New" panose="02070309020205020404" pitchFamily="49" charset="0"/>
              </a:rPr>
              <a:t> = _</a:t>
            </a:r>
            <a:r>
              <a:rPr lang="en-US" altLang="en-US" dirty="0" err="1">
                <a:solidFill>
                  <a:srgbClr val="000000"/>
                </a:solidFill>
                <a:latin typeface="Courier New" panose="02070309020205020404" pitchFamily="49" charset="0"/>
              </a:rPr>
              <a:t>CellPosition</a:t>
            </a:r>
            <a:r>
              <a:rPr lang="en-US" altLang="en-US" dirty="0">
                <a:solidFill>
                  <a:srgbClr val="000000"/>
                </a:solidFill>
                <a:latin typeface="Courier New" panose="02070309020205020404" pitchFamily="49" charset="0"/>
              </a:rPr>
              <a:t>( row, col )</a:t>
            </a:r>
          </a:p>
          <a:p>
            <a:pPr eaLnBrk="1">
              <a:lnSpc>
                <a:spcPct val="94000"/>
              </a:lnSpc>
            </a:pPr>
            <a:endParaRPr lang="en-US" altLang="en-US" sz="1452" dirty="0">
              <a:solidFill>
                <a:srgbClr val="000000"/>
              </a:solidFill>
              <a:latin typeface="Courier New" panose="02070309020205020404" pitchFamily="49" charset="0"/>
            </a:endParaRPr>
          </a:p>
        </p:txBody>
      </p:sp>
      <p:sp>
        <p:nvSpPr>
          <p:cNvPr id="2" name="Slide Number Placeholder 1">
            <a:extLst>
              <a:ext uri="{FF2B5EF4-FFF2-40B4-BE49-F238E27FC236}">
                <a16:creationId xmlns:a16="http://schemas.microsoft.com/office/drawing/2014/main" id="{8F78498F-4986-4BBB-8399-6F6CD7BE1434}"/>
              </a:ext>
            </a:extLst>
          </p:cNvPr>
          <p:cNvSpPr>
            <a:spLocks noGrp="1"/>
          </p:cNvSpPr>
          <p:nvPr>
            <p:ph type="sldNum" sz="quarter" idx="10"/>
          </p:nvPr>
        </p:nvSpPr>
        <p:spPr/>
        <p:txBody>
          <a:bodyPr/>
          <a:lstStyle/>
          <a:p>
            <a:fld id="{1F7CC422-5FCE-454D-9E2A-92ECD81993A8}" type="slidenum">
              <a:rPr lang="en-US" altLang="en-US" b="1" smtClean="0">
                <a:solidFill>
                  <a:srgbClr val="000000"/>
                </a:solidFill>
              </a:rPr>
              <a:pPr/>
              <a:t>47</a:t>
            </a:fld>
            <a:endParaRPr lang="en-US" altLang="en-US" b="1" dirty="0">
              <a:solidFill>
                <a:srgbClr val="000000"/>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1">
            <a:extLst>
              <a:ext uri="{FF2B5EF4-FFF2-40B4-BE49-F238E27FC236}">
                <a16:creationId xmlns:a16="http://schemas.microsoft.com/office/drawing/2014/main" id="{3DA25F5C-E0E6-4183-BD19-B21F29E1867C}"/>
              </a:ext>
            </a:extLst>
          </p:cNvPr>
          <p:cNvSpPr>
            <a:spLocks noGrp="1" noChangeArrowheads="1"/>
          </p:cNvSpPr>
          <p:nvPr>
            <p:ph type="title"/>
          </p:nvPr>
        </p:nvSpPr>
        <p:spPr>
          <a:xfrm>
            <a:off x="1978855" y="0"/>
            <a:ext cx="8253506" cy="1144921"/>
          </a:xfrm>
        </p:spPr>
        <p:txBody>
          <a:bodyPr vert="horz" wrap="square" lIns="91440" tIns="32005" rIns="91440" bIns="45720" numCol="1" anchor="ctr" anchorCtr="0" compatLnSpc="1">
            <a:prstTxWarp prst="textNoShape">
              <a:avLst/>
            </a:prstTxWarp>
          </a:bodyPr>
          <a:lstStyle/>
          <a:p>
            <a:pPr eaLnBrk="1">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defRPr/>
            </a:pPr>
            <a:r>
              <a:rPr lang="en-US" altLang="en-US" sz="4000" dirty="0"/>
              <a:t>Step 3: Maze Implementation</a:t>
            </a:r>
            <a:endParaRPr lang="en-US" altLang="en-US" dirty="0"/>
          </a:p>
        </p:txBody>
      </p:sp>
      <p:sp>
        <p:nvSpPr>
          <p:cNvPr id="105478" name="Text Box 3">
            <a:extLst>
              <a:ext uri="{FF2B5EF4-FFF2-40B4-BE49-F238E27FC236}">
                <a16:creationId xmlns:a16="http://schemas.microsoft.com/office/drawing/2014/main" id="{5AEE8B4F-12C1-4D5E-AA3F-A00581106DEE}"/>
              </a:ext>
            </a:extLst>
          </p:cNvPr>
          <p:cNvSpPr txBox="1">
            <a:spLocks noChangeArrowheads="1"/>
          </p:cNvSpPr>
          <p:nvPr/>
        </p:nvSpPr>
        <p:spPr bwMode="auto">
          <a:xfrm>
            <a:off x="1969247" y="1136291"/>
            <a:ext cx="8764402" cy="5475524"/>
          </a:xfrm>
          <a:prstGeom prst="rect">
            <a:avLst/>
          </a:prstGeom>
          <a:solidFill>
            <a:srgbClr val="F7FFAB"/>
          </a:solidFill>
          <a:ln>
            <a:noFill/>
          </a:ln>
          <a:effectLst/>
        </p:spPr>
        <p:txBody>
          <a:bodyPr wrap="none" lIns="0" tIns="10973" rIns="0" bIns="0"/>
          <a:lstStyle>
            <a:lvl1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cs typeface="Bitstream Vera Sans" charset="0"/>
              </a:defRPr>
            </a:lvl1pPr>
            <a:lvl2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cs typeface="Bitstream Vera Sans" charset="0"/>
              </a:defRPr>
            </a:lvl2pPr>
            <a:lvl3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cs typeface="Bitstream Vera Sans" charset="0"/>
              </a:defRPr>
            </a:lvl3pPr>
            <a:lvl4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cs typeface="Bitstream Vera Sans" charset="0"/>
              </a:defRPr>
            </a:lvl4pPr>
            <a:lvl5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cs typeface="Bitstream Vera San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cs typeface="Bitstream Vera San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cs typeface="Bitstream Vera San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cs typeface="Bitstream Vera San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cs typeface="Bitstream Vera Sans" charset="0"/>
              </a:defRPr>
            </a:lvl9pPr>
          </a:lstStyle>
          <a:p>
            <a:pPr eaLnBrk="1">
              <a:lnSpc>
                <a:spcPct val="94000"/>
              </a:lnSpc>
            </a:pPr>
            <a:r>
              <a:rPr lang="en-US" altLang="en-US" b="1" dirty="0">
                <a:solidFill>
                  <a:srgbClr val="000000"/>
                </a:solidFill>
                <a:latin typeface="Courier New" panose="02070309020205020404" pitchFamily="49" charset="0"/>
              </a:rPr>
              <a:t>class</a:t>
            </a:r>
            <a:r>
              <a:rPr lang="en-US" altLang="en-US" dirty="0">
                <a:solidFill>
                  <a:srgbClr val="000000"/>
                </a:solidFill>
                <a:latin typeface="Courier New" panose="02070309020205020404" pitchFamily="49" charset="0"/>
              </a:rPr>
              <a:t> Maze :</a:t>
            </a:r>
          </a:p>
          <a:p>
            <a:pPr eaLnBrk="1">
              <a:lnSpc>
                <a:spcPct val="94000"/>
              </a:lnSpc>
            </a:pPr>
            <a:r>
              <a:rPr lang="en-US" altLang="en-US" i="1" dirty="0">
                <a:solidFill>
                  <a:srgbClr val="104475"/>
                </a:solidFill>
                <a:latin typeface="Courier New" panose="02070309020205020404" pitchFamily="49" charset="0"/>
              </a:rPr>
              <a:t># ...</a:t>
            </a:r>
            <a:r>
              <a:rPr lang="en-US" altLang="en-US" dirty="0">
                <a:solidFill>
                  <a:srgbClr val="000000"/>
                </a:solidFill>
                <a:latin typeface="Courier New" panose="02070309020205020404" pitchFamily="49" charset="0"/>
              </a:rPr>
              <a:t>   </a:t>
            </a:r>
            <a:r>
              <a:rPr lang="en-US" altLang="en-US" i="1" dirty="0">
                <a:solidFill>
                  <a:srgbClr val="104475"/>
                </a:solidFill>
                <a:latin typeface="Courier New" panose="02070309020205020404" pitchFamily="49" charset="0"/>
              </a:rPr>
              <a:t>   </a:t>
            </a:r>
          </a:p>
          <a:p>
            <a:pPr eaLnBrk="1">
              <a:lnSpc>
                <a:spcPct val="94000"/>
              </a:lnSpc>
            </a:pPr>
            <a:r>
              <a:rPr lang="en-US" altLang="en-US" i="1" dirty="0">
                <a:solidFill>
                  <a:srgbClr val="003B7C"/>
                </a:solidFill>
                <a:latin typeface="Courier New" panose="02070309020205020404" pitchFamily="49" charset="0"/>
              </a:rPr>
              <a:t>   # Returns True if the given cell position is a valid move.</a:t>
            </a:r>
          </a:p>
          <a:p>
            <a:pPr eaLnBrk="1">
              <a:lnSpc>
                <a:spcPct val="94000"/>
              </a:lnSpc>
            </a:pPr>
            <a:r>
              <a:rPr lang="en-US" altLang="en-US" dirty="0">
                <a:solidFill>
                  <a:srgbClr val="000000"/>
                </a:solidFill>
                <a:latin typeface="Courier New" panose="02070309020205020404" pitchFamily="49" charset="0"/>
              </a:rPr>
              <a:t>  </a:t>
            </a:r>
            <a:r>
              <a:rPr lang="en-US" altLang="en-US" b="1" dirty="0">
                <a:solidFill>
                  <a:srgbClr val="000000"/>
                </a:solidFill>
                <a:latin typeface="Courier New" panose="02070309020205020404" pitchFamily="49" charset="0"/>
              </a:rPr>
              <a:t>def</a:t>
            </a:r>
            <a:r>
              <a:rPr lang="en-US" altLang="en-US" dirty="0">
                <a:solidFill>
                  <a:srgbClr val="000000"/>
                </a:solidFill>
                <a:latin typeface="Courier New" panose="02070309020205020404" pitchFamily="49" charset="0"/>
              </a:rPr>
              <a:t> _</a:t>
            </a:r>
            <a:r>
              <a:rPr lang="en-US" altLang="en-US" dirty="0" err="1">
                <a:solidFill>
                  <a:srgbClr val="000000"/>
                </a:solidFill>
                <a:latin typeface="Courier New" panose="02070309020205020404" pitchFamily="49" charset="0"/>
              </a:rPr>
              <a:t>validMove</a:t>
            </a:r>
            <a:r>
              <a:rPr lang="en-US" altLang="en-US" dirty="0">
                <a:solidFill>
                  <a:srgbClr val="000000"/>
                </a:solidFill>
                <a:latin typeface="Courier New" panose="02070309020205020404" pitchFamily="49" charset="0"/>
              </a:rPr>
              <a:t>( self, row, col ):            </a:t>
            </a:r>
          </a:p>
          <a:p>
            <a:pPr eaLnBrk="1">
              <a:lnSpc>
                <a:spcPct val="94000"/>
              </a:lnSpc>
            </a:pPr>
            <a:r>
              <a:rPr lang="en-US" altLang="en-US" dirty="0">
                <a:solidFill>
                  <a:srgbClr val="000000"/>
                </a:solidFill>
                <a:latin typeface="Courier New" panose="02070309020205020404" pitchFamily="49" charset="0"/>
              </a:rPr>
              <a:t>    </a:t>
            </a:r>
            <a:r>
              <a:rPr lang="en-US" altLang="en-US" b="1" dirty="0">
                <a:solidFill>
                  <a:srgbClr val="000000"/>
                </a:solidFill>
                <a:latin typeface="Courier New" panose="02070309020205020404" pitchFamily="49" charset="0"/>
              </a:rPr>
              <a:t>return</a:t>
            </a:r>
            <a:r>
              <a:rPr lang="en-US" altLang="en-US" dirty="0">
                <a:solidFill>
                  <a:srgbClr val="000000"/>
                </a:solidFill>
                <a:latin typeface="Courier New" panose="02070309020205020404" pitchFamily="49" charset="0"/>
              </a:rPr>
              <a:t> row &gt;= 0 </a:t>
            </a:r>
            <a:r>
              <a:rPr lang="en-US" altLang="en-US" b="1" dirty="0">
                <a:solidFill>
                  <a:srgbClr val="000000"/>
                </a:solidFill>
                <a:latin typeface="Courier New" panose="02070309020205020404" pitchFamily="49" charset="0"/>
              </a:rPr>
              <a:t>and</a:t>
            </a:r>
            <a:r>
              <a:rPr lang="en-US" altLang="en-US" dirty="0">
                <a:solidFill>
                  <a:srgbClr val="000000"/>
                </a:solidFill>
                <a:latin typeface="Courier New" panose="02070309020205020404" pitchFamily="49" charset="0"/>
              </a:rPr>
              <a:t> row &lt; </a:t>
            </a:r>
            <a:r>
              <a:rPr lang="en-US" altLang="en-US" dirty="0" err="1">
                <a:solidFill>
                  <a:srgbClr val="000000"/>
                </a:solidFill>
                <a:latin typeface="Courier New" panose="02070309020205020404" pitchFamily="49" charset="0"/>
              </a:rPr>
              <a:t>self.numRows</a:t>
            </a:r>
            <a:r>
              <a:rPr lang="en-US" altLang="en-US" dirty="0">
                <a:solidFill>
                  <a:srgbClr val="000000"/>
                </a:solidFill>
                <a:latin typeface="Courier New" panose="02070309020205020404" pitchFamily="49" charset="0"/>
              </a:rPr>
              <a:t>() </a:t>
            </a:r>
            <a:r>
              <a:rPr lang="en-US" altLang="en-US" b="1" dirty="0">
                <a:solidFill>
                  <a:srgbClr val="000000"/>
                </a:solidFill>
                <a:latin typeface="Courier New" panose="02070309020205020404" pitchFamily="49" charset="0"/>
              </a:rPr>
              <a:t>and</a:t>
            </a:r>
            <a:r>
              <a:rPr lang="en-US" altLang="en-US" dirty="0">
                <a:solidFill>
                  <a:srgbClr val="000000"/>
                </a:solidFill>
                <a:latin typeface="Courier New" panose="02070309020205020404" pitchFamily="49" charset="0"/>
              </a:rPr>
              <a:t> \</a:t>
            </a:r>
          </a:p>
          <a:p>
            <a:pPr eaLnBrk="1">
              <a:lnSpc>
                <a:spcPct val="94000"/>
              </a:lnSpc>
            </a:pPr>
            <a:r>
              <a:rPr lang="en-US" altLang="en-US" dirty="0">
                <a:solidFill>
                  <a:srgbClr val="000000"/>
                </a:solidFill>
                <a:latin typeface="Courier New" panose="02070309020205020404" pitchFamily="49" charset="0"/>
              </a:rPr>
              <a:t>           col &gt;= 0 </a:t>
            </a:r>
            <a:r>
              <a:rPr lang="en-US" altLang="en-US" b="1" dirty="0">
                <a:solidFill>
                  <a:srgbClr val="000000"/>
                </a:solidFill>
                <a:latin typeface="Courier New" panose="02070309020205020404" pitchFamily="49" charset="0"/>
              </a:rPr>
              <a:t>and</a:t>
            </a:r>
            <a:r>
              <a:rPr lang="en-US" altLang="en-US" dirty="0">
                <a:solidFill>
                  <a:srgbClr val="000000"/>
                </a:solidFill>
                <a:latin typeface="Courier New" panose="02070309020205020404" pitchFamily="49" charset="0"/>
              </a:rPr>
              <a:t> col &lt; </a:t>
            </a:r>
            <a:r>
              <a:rPr lang="en-US" altLang="en-US" dirty="0" err="1">
                <a:solidFill>
                  <a:srgbClr val="000000"/>
                </a:solidFill>
                <a:latin typeface="Courier New" panose="02070309020205020404" pitchFamily="49" charset="0"/>
              </a:rPr>
              <a:t>self.numCols</a:t>
            </a:r>
            <a:r>
              <a:rPr lang="en-US" altLang="en-US" dirty="0">
                <a:solidFill>
                  <a:srgbClr val="000000"/>
                </a:solidFill>
                <a:latin typeface="Courier New" panose="02070309020205020404" pitchFamily="49" charset="0"/>
              </a:rPr>
              <a:t>() </a:t>
            </a:r>
            <a:r>
              <a:rPr lang="en-US" altLang="en-US" b="1" dirty="0">
                <a:solidFill>
                  <a:srgbClr val="000000"/>
                </a:solidFill>
                <a:latin typeface="Courier New" panose="02070309020205020404" pitchFamily="49" charset="0"/>
              </a:rPr>
              <a:t>and</a:t>
            </a:r>
            <a:r>
              <a:rPr lang="en-US" altLang="en-US" dirty="0">
                <a:solidFill>
                  <a:srgbClr val="000000"/>
                </a:solidFill>
                <a:latin typeface="Courier New" panose="02070309020205020404" pitchFamily="49" charset="0"/>
              </a:rPr>
              <a:t> \</a:t>
            </a:r>
          </a:p>
          <a:p>
            <a:pPr eaLnBrk="1">
              <a:lnSpc>
                <a:spcPct val="94000"/>
              </a:lnSpc>
            </a:pPr>
            <a:r>
              <a:rPr lang="en-US" altLang="en-US" dirty="0">
                <a:solidFill>
                  <a:srgbClr val="000000"/>
                </a:solidFill>
                <a:latin typeface="Courier New" panose="02070309020205020404" pitchFamily="49" charset="0"/>
              </a:rPr>
              <a:t>           self._</a:t>
            </a:r>
            <a:r>
              <a:rPr lang="en-US" altLang="en-US" dirty="0" err="1">
                <a:solidFill>
                  <a:srgbClr val="000000"/>
                </a:solidFill>
                <a:latin typeface="Courier New" panose="02070309020205020404" pitchFamily="49" charset="0"/>
              </a:rPr>
              <a:t>mazeCells</a:t>
            </a:r>
            <a:r>
              <a:rPr lang="en-US" altLang="en-US" dirty="0">
                <a:solidFill>
                  <a:srgbClr val="000000"/>
                </a:solidFill>
                <a:latin typeface="Courier New" panose="02070309020205020404" pitchFamily="49" charset="0"/>
              </a:rPr>
              <a:t>[row, col] </a:t>
            </a:r>
            <a:r>
              <a:rPr lang="en-US" altLang="en-US" b="1" dirty="0">
                <a:solidFill>
                  <a:srgbClr val="000000"/>
                </a:solidFill>
                <a:latin typeface="Courier New" panose="02070309020205020404" pitchFamily="49" charset="0"/>
              </a:rPr>
              <a:t>is</a:t>
            </a:r>
            <a:r>
              <a:rPr lang="en-US" altLang="en-US" dirty="0">
                <a:solidFill>
                  <a:srgbClr val="000000"/>
                </a:solidFill>
                <a:latin typeface="Courier New" panose="02070309020205020404" pitchFamily="49" charset="0"/>
              </a:rPr>
              <a:t> None </a:t>
            </a:r>
          </a:p>
          <a:p>
            <a:pPr eaLnBrk="1">
              <a:lnSpc>
                <a:spcPct val="94000"/>
              </a:lnSpc>
            </a:pPr>
            <a:r>
              <a:rPr lang="en-US" altLang="en-US" dirty="0">
                <a:solidFill>
                  <a:srgbClr val="000000"/>
                </a:solidFill>
                <a:latin typeface="Courier New" panose="02070309020205020404" pitchFamily="49" charset="0"/>
              </a:rPr>
              <a:t>       </a:t>
            </a:r>
          </a:p>
          <a:p>
            <a:pPr eaLnBrk="1">
              <a:lnSpc>
                <a:spcPct val="94000"/>
              </a:lnSpc>
            </a:pPr>
            <a:r>
              <a:rPr lang="en-US" altLang="en-US" i="1" dirty="0">
                <a:solidFill>
                  <a:srgbClr val="003B7C"/>
                </a:solidFill>
                <a:latin typeface="Courier New" panose="02070309020205020404" pitchFamily="49" charset="0"/>
              </a:rPr>
              <a:t>   # Helper method to determine if the exit was found.</a:t>
            </a:r>
          </a:p>
          <a:p>
            <a:pPr eaLnBrk="1">
              <a:lnSpc>
                <a:spcPct val="94000"/>
              </a:lnSpc>
            </a:pPr>
            <a:r>
              <a:rPr lang="en-US" altLang="en-US" dirty="0">
                <a:solidFill>
                  <a:srgbClr val="000000"/>
                </a:solidFill>
                <a:latin typeface="Courier New" panose="02070309020205020404" pitchFamily="49" charset="0"/>
              </a:rPr>
              <a:t>  </a:t>
            </a:r>
            <a:r>
              <a:rPr lang="en-US" altLang="en-US" b="1" dirty="0">
                <a:solidFill>
                  <a:srgbClr val="000000"/>
                </a:solidFill>
                <a:latin typeface="Courier New" panose="02070309020205020404" pitchFamily="49" charset="0"/>
              </a:rPr>
              <a:t>def</a:t>
            </a:r>
            <a:r>
              <a:rPr lang="en-US" altLang="en-US" dirty="0">
                <a:solidFill>
                  <a:srgbClr val="000000"/>
                </a:solidFill>
                <a:latin typeface="Courier New" panose="02070309020205020404" pitchFamily="49" charset="0"/>
              </a:rPr>
              <a:t> _</a:t>
            </a:r>
            <a:r>
              <a:rPr lang="en-US" altLang="en-US" dirty="0" err="1">
                <a:solidFill>
                  <a:srgbClr val="000000"/>
                </a:solidFill>
                <a:latin typeface="Courier New" panose="02070309020205020404" pitchFamily="49" charset="0"/>
              </a:rPr>
              <a:t>exitFound</a:t>
            </a:r>
            <a:r>
              <a:rPr lang="en-US" altLang="en-US" dirty="0">
                <a:solidFill>
                  <a:srgbClr val="000000"/>
                </a:solidFill>
                <a:latin typeface="Courier New" panose="02070309020205020404" pitchFamily="49" charset="0"/>
              </a:rPr>
              <a:t>( self, row, col ):</a:t>
            </a:r>
          </a:p>
          <a:p>
            <a:pPr eaLnBrk="1">
              <a:lnSpc>
                <a:spcPct val="94000"/>
              </a:lnSpc>
            </a:pPr>
            <a:r>
              <a:rPr lang="en-US" altLang="en-US" dirty="0">
                <a:solidFill>
                  <a:srgbClr val="000000"/>
                </a:solidFill>
                <a:latin typeface="Courier New" panose="02070309020205020404" pitchFamily="49" charset="0"/>
              </a:rPr>
              <a:t>    </a:t>
            </a:r>
            <a:r>
              <a:rPr lang="en-US" altLang="en-US" b="1" dirty="0">
                <a:solidFill>
                  <a:srgbClr val="000000"/>
                </a:solidFill>
                <a:latin typeface="Courier New" panose="02070309020205020404" pitchFamily="49" charset="0"/>
              </a:rPr>
              <a:t>return</a:t>
            </a:r>
            <a:r>
              <a:rPr lang="en-US" altLang="en-US" dirty="0">
                <a:solidFill>
                  <a:srgbClr val="000000"/>
                </a:solidFill>
                <a:latin typeface="Courier New" panose="02070309020205020404" pitchFamily="49" charset="0"/>
              </a:rPr>
              <a:t> row == self._</a:t>
            </a:r>
            <a:r>
              <a:rPr lang="en-US" altLang="en-US" dirty="0" err="1">
                <a:solidFill>
                  <a:srgbClr val="000000"/>
                </a:solidFill>
                <a:latin typeface="Courier New" panose="02070309020205020404" pitchFamily="49" charset="0"/>
              </a:rPr>
              <a:t>exitCell.row</a:t>
            </a:r>
            <a:r>
              <a:rPr lang="en-US" altLang="en-US" dirty="0">
                <a:solidFill>
                  <a:srgbClr val="000000"/>
                </a:solidFill>
                <a:latin typeface="Courier New" panose="02070309020205020404" pitchFamily="49" charset="0"/>
              </a:rPr>
              <a:t> </a:t>
            </a:r>
            <a:r>
              <a:rPr lang="en-US" altLang="en-US" b="1" dirty="0">
                <a:solidFill>
                  <a:srgbClr val="000000"/>
                </a:solidFill>
                <a:latin typeface="Courier New" panose="02070309020205020404" pitchFamily="49" charset="0"/>
              </a:rPr>
              <a:t>and</a:t>
            </a:r>
            <a:r>
              <a:rPr lang="en-US" altLang="en-US" dirty="0">
                <a:solidFill>
                  <a:srgbClr val="000000"/>
                </a:solidFill>
                <a:latin typeface="Courier New" panose="02070309020205020404" pitchFamily="49" charset="0"/>
              </a:rPr>
              <a:t> \</a:t>
            </a:r>
          </a:p>
          <a:p>
            <a:pPr eaLnBrk="1">
              <a:lnSpc>
                <a:spcPct val="94000"/>
              </a:lnSpc>
            </a:pPr>
            <a:r>
              <a:rPr lang="en-US" altLang="en-US" dirty="0">
                <a:solidFill>
                  <a:srgbClr val="000000"/>
                </a:solidFill>
                <a:latin typeface="Courier New" panose="02070309020205020404" pitchFamily="49" charset="0"/>
              </a:rPr>
              <a:t>           col == self._</a:t>
            </a:r>
            <a:r>
              <a:rPr lang="en-US" altLang="en-US" dirty="0" err="1">
                <a:solidFill>
                  <a:srgbClr val="000000"/>
                </a:solidFill>
                <a:latin typeface="Courier New" panose="02070309020205020404" pitchFamily="49" charset="0"/>
              </a:rPr>
              <a:t>exitCell.col</a:t>
            </a:r>
            <a:endParaRPr lang="en-US" altLang="en-US" dirty="0">
              <a:solidFill>
                <a:srgbClr val="000000"/>
              </a:solidFill>
              <a:latin typeface="Courier New" panose="02070309020205020404" pitchFamily="49" charset="0"/>
            </a:endParaRPr>
          </a:p>
          <a:p>
            <a:pPr eaLnBrk="1">
              <a:lnSpc>
                <a:spcPct val="94000"/>
              </a:lnSpc>
            </a:pPr>
            <a:endParaRPr lang="en-US" altLang="en-US" dirty="0">
              <a:solidFill>
                <a:srgbClr val="000000"/>
              </a:solidFill>
              <a:latin typeface="Courier New" panose="02070309020205020404" pitchFamily="49" charset="0"/>
            </a:endParaRPr>
          </a:p>
          <a:p>
            <a:pPr eaLnBrk="1">
              <a:lnSpc>
                <a:spcPct val="94000"/>
              </a:lnSpc>
            </a:pPr>
            <a:r>
              <a:rPr lang="en-US" altLang="en-US" i="1" dirty="0">
                <a:solidFill>
                  <a:srgbClr val="003B7C"/>
                </a:solidFill>
                <a:latin typeface="Courier New" panose="02070309020205020404" pitchFamily="49" charset="0"/>
              </a:rPr>
              <a:t>   # Drops a "tried" token at the given cell.</a:t>
            </a:r>
          </a:p>
          <a:p>
            <a:pPr eaLnBrk="1">
              <a:lnSpc>
                <a:spcPct val="94000"/>
              </a:lnSpc>
            </a:pPr>
            <a:r>
              <a:rPr lang="en-US" altLang="en-US" dirty="0">
                <a:solidFill>
                  <a:srgbClr val="000000"/>
                </a:solidFill>
                <a:latin typeface="Courier New" panose="02070309020205020404" pitchFamily="49" charset="0"/>
              </a:rPr>
              <a:t>  </a:t>
            </a:r>
            <a:r>
              <a:rPr lang="en-US" altLang="en-US" b="1" dirty="0">
                <a:solidFill>
                  <a:srgbClr val="000000"/>
                </a:solidFill>
                <a:latin typeface="Courier New" panose="02070309020205020404" pitchFamily="49" charset="0"/>
              </a:rPr>
              <a:t>def</a:t>
            </a:r>
            <a:r>
              <a:rPr lang="en-US" altLang="en-US" dirty="0">
                <a:solidFill>
                  <a:srgbClr val="000000"/>
                </a:solidFill>
                <a:latin typeface="Courier New" panose="02070309020205020404" pitchFamily="49" charset="0"/>
              </a:rPr>
              <a:t> _</a:t>
            </a:r>
            <a:r>
              <a:rPr lang="en-US" altLang="en-US" dirty="0" err="1">
                <a:solidFill>
                  <a:srgbClr val="000000"/>
                </a:solidFill>
                <a:latin typeface="Courier New" panose="02070309020205020404" pitchFamily="49" charset="0"/>
              </a:rPr>
              <a:t>markTried</a:t>
            </a:r>
            <a:r>
              <a:rPr lang="en-US" altLang="en-US" dirty="0">
                <a:solidFill>
                  <a:srgbClr val="000000"/>
                </a:solidFill>
                <a:latin typeface="Courier New" panose="02070309020205020404" pitchFamily="49" charset="0"/>
              </a:rPr>
              <a:t>( self, row, col ):</a:t>
            </a:r>
          </a:p>
          <a:p>
            <a:pPr eaLnBrk="1">
              <a:lnSpc>
                <a:spcPct val="94000"/>
              </a:lnSpc>
            </a:pPr>
            <a:r>
              <a:rPr lang="en-US" altLang="en-US" dirty="0">
                <a:solidFill>
                  <a:srgbClr val="000000"/>
                </a:solidFill>
                <a:latin typeface="Courier New" panose="02070309020205020404" pitchFamily="49" charset="0"/>
              </a:rPr>
              <a:t>    self._</a:t>
            </a:r>
            <a:r>
              <a:rPr lang="en-US" altLang="en-US" dirty="0" err="1">
                <a:solidFill>
                  <a:srgbClr val="000000"/>
                </a:solidFill>
                <a:latin typeface="Courier New" panose="02070309020205020404" pitchFamily="49" charset="0"/>
              </a:rPr>
              <a:t>mazeCells.set</a:t>
            </a:r>
            <a:r>
              <a:rPr lang="en-US" altLang="en-US" dirty="0">
                <a:solidFill>
                  <a:srgbClr val="000000"/>
                </a:solidFill>
                <a:latin typeface="Courier New" panose="02070309020205020404" pitchFamily="49" charset="0"/>
              </a:rPr>
              <a:t>( row, col, </a:t>
            </a:r>
            <a:r>
              <a:rPr lang="en-US" altLang="en-US" dirty="0" err="1">
                <a:solidFill>
                  <a:srgbClr val="000000"/>
                </a:solidFill>
                <a:latin typeface="Courier New" panose="02070309020205020404" pitchFamily="49" charset="0"/>
              </a:rPr>
              <a:t>self.TRIED_TOKEN</a:t>
            </a:r>
            <a:r>
              <a:rPr lang="en-US" altLang="en-US" dirty="0">
                <a:solidFill>
                  <a:srgbClr val="000000"/>
                </a:solidFill>
                <a:latin typeface="Courier New" panose="02070309020205020404" pitchFamily="49" charset="0"/>
              </a:rPr>
              <a:t> )</a:t>
            </a:r>
          </a:p>
          <a:p>
            <a:pPr eaLnBrk="1">
              <a:lnSpc>
                <a:spcPct val="94000"/>
              </a:lnSpc>
            </a:pPr>
            <a:r>
              <a:rPr lang="en-US" altLang="en-US" dirty="0">
                <a:solidFill>
                  <a:srgbClr val="000000"/>
                </a:solidFill>
                <a:latin typeface="Courier New" panose="02070309020205020404" pitchFamily="49" charset="0"/>
              </a:rPr>
              <a:t>    </a:t>
            </a:r>
          </a:p>
          <a:p>
            <a:pPr eaLnBrk="1">
              <a:lnSpc>
                <a:spcPct val="94000"/>
              </a:lnSpc>
            </a:pPr>
            <a:r>
              <a:rPr lang="en-US" altLang="en-US" i="1" dirty="0">
                <a:solidFill>
                  <a:srgbClr val="003B7C"/>
                </a:solidFill>
                <a:latin typeface="Courier New" panose="02070309020205020404" pitchFamily="49" charset="0"/>
              </a:rPr>
              <a:t>   # Drops a "path" token at the given cell.</a:t>
            </a:r>
          </a:p>
          <a:p>
            <a:pPr eaLnBrk="1">
              <a:lnSpc>
                <a:spcPct val="94000"/>
              </a:lnSpc>
            </a:pPr>
            <a:r>
              <a:rPr lang="en-US" altLang="en-US" dirty="0">
                <a:solidFill>
                  <a:srgbClr val="000000"/>
                </a:solidFill>
                <a:latin typeface="Courier New" panose="02070309020205020404" pitchFamily="49" charset="0"/>
              </a:rPr>
              <a:t>  </a:t>
            </a:r>
            <a:r>
              <a:rPr lang="en-US" altLang="en-US" b="1" dirty="0">
                <a:solidFill>
                  <a:srgbClr val="000000"/>
                </a:solidFill>
                <a:latin typeface="Courier New" panose="02070309020205020404" pitchFamily="49" charset="0"/>
              </a:rPr>
              <a:t>def</a:t>
            </a:r>
            <a:r>
              <a:rPr lang="en-US" altLang="en-US" dirty="0">
                <a:solidFill>
                  <a:srgbClr val="000000"/>
                </a:solidFill>
                <a:latin typeface="Courier New" panose="02070309020205020404" pitchFamily="49" charset="0"/>
              </a:rPr>
              <a:t> _</a:t>
            </a:r>
            <a:r>
              <a:rPr lang="en-US" altLang="en-US" dirty="0" err="1">
                <a:solidFill>
                  <a:srgbClr val="000000"/>
                </a:solidFill>
                <a:latin typeface="Courier New" panose="02070309020205020404" pitchFamily="49" charset="0"/>
              </a:rPr>
              <a:t>markPath</a:t>
            </a:r>
            <a:r>
              <a:rPr lang="en-US" altLang="en-US" dirty="0">
                <a:solidFill>
                  <a:srgbClr val="000000"/>
                </a:solidFill>
                <a:latin typeface="Courier New" panose="02070309020205020404" pitchFamily="49" charset="0"/>
              </a:rPr>
              <a:t>( self, row, col ):</a:t>
            </a:r>
          </a:p>
          <a:p>
            <a:pPr eaLnBrk="1">
              <a:lnSpc>
                <a:spcPct val="94000"/>
              </a:lnSpc>
            </a:pPr>
            <a:r>
              <a:rPr lang="en-US" altLang="en-US" dirty="0">
                <a:solidFill>
                  <a:srgbClr val="000000"/>
                </a:solidFill>
                <a:latin typeface="Courier New" panose="02070309020205020404" pitchFamily="49" charset="0"/>
              </a:rPr>
              <a:t>    self._</a:t>
            </a:r>
            <a:r>
              <a:rPr lang="en-US" altLang="en-US" dirty="0" err="1">
                <a:solidFill>
                  <a:srgbClr val="000000"/>
                </a:solidFill>
                <a:latin typeface="Courier New" panose="02070309020205020404" pitchFamily="49" charset="0"/>
              </a:rPr>
              <a:t>mazeCells.set</a:t>
            </a:r>
            <a:r>
              <a:rPr lang="en-US" altLang="en-US" dirty="0">
                <a:solidFill>
                  <a:srgbClr val="000000"/>
                </a:solidFill>
                <a:latin typeface="Courier New" panose="02070309020205020404" pitchFamily="49" charset="0"/>
              </a:rPr>
              <a:t>( row, col, </a:t>
            </a:r>
            <a:r>
              <a:rPr lang="en-US" altLang="en-US" dirty="0" err="1">
                <a:solidFill>
                  <a:srgbClr val="000000"/>
                </a:solidFill>
                <a:latin typeface="Courier New" panose="02070309020205020404" pitchFamily="49" charset="0"/>
              </a:rPr>
              <a:t>self.PATH_TOKEN</a:t>
            </a:r>
            <a:r>
              <a:rPr lang="en-US" altLang="en-US" dirty="0">
                <a:solidFill>
                  <a:srgbClr val="000000"/>
                </a:solidFill>
                <a:latin typeface="Courier New" panose="02070309020205020404" pitchFamily="49" charset="0"/>
              </a:rPr>
              <a:t> ) </a:t>
            </a:r>
          </a:p>
        </p:txBody>
      </p:sp>
      <p:sp>
        <p:nvSpPr>
          <p:cNvPr id="2" name="Slide Number Placeholder 1">
            <a:extLst>
              <a:ext uri="{FF2B5EF4-FFF2-40B4-BE49-F238E27FC236}">
                <a16:creationId xmlns:a16="http://schemas.microsoft.com/office/drawing/2014/main" id="{00A8568A-3D7E-4C73-91C8-D5E55A0C9940}"/>
              </a:ext>
            </a:extLst>
          </p:cNvPr>
          <p:cNvSpPr>
            <a:spLocks noGrp="1"/>
          </p:cNvSpPr>
          <p:nvPr>
            <p:ph type="sldNum" sz="quarter" idx="10"/>
          </p:nvPr>
        </p:nvSpPr>
        <p:spPr/>
        <p:txBody>
          <a:bodyPr/>
          <a:lstStyle/>
          <a:p>
            <a:fld id="{1F7CC422-5FCE-454D-9E2A-92ECD81993A8}" type="slidenum">
              <a:rPr lang="en-US" altLang="en-US" b="1" smtClean="0">
                <a:solidFill>
                  <a:srgbClr val="000000"/>
                </a:solidFill>
              </a:rPr>
              <a:pPr/>
              <a:t>48</a:t>
            </a:fld>
            <a:endParaRPr lang="en-US" altLang="en-US" b="1" dirty="0">
              <a:solidFill>
                <a:srgbClr val="000000"/>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1">
            <a:extLst>
              <a:ext uri="{FF2B5EF4-FFF2-40B4-BE49-F238E27FC236}">
                <a16:creationId xmlns:a16="http://schemas.microsoft.com/office/drawing/2014/main" id="{0705036E-AC05-4EEE-A082-6F1FD84BFC34}"/>
              </a:ext>
            </a:extLst>
          </p:cNvPr>
          <p:cNvSpPr>
            <a:spLocks noGrp="1" noChangeArrowheads="1"/>
          </p:cNvSpPr>
          <p:nvPr>
            <p:ph type="title"/>
          </p:nvPr>
        </p:nvSpPr>
        <p:spPr>
          <a:xfrm>
            <a:off x="1738384" y="156256"/>
            <a:ext cx="9369313" cy="1144921"/>
          </a:xfrm>
        </p:spPr>
        <p:txBody>
          <a:bodyPr vert="horz" wrap="square" lIns="91440" tIns="32005" rIns="91440" bIns="45720" numCol="1" anchor="ctr" anchorCtr="0" compatLnSpc="1">
            <a:prstTxWarp prst="textNoShape">
              <a:avLst/>
            </a:prstTxWarp>
          </a:bodyPr>
          <a:lstStyle/>
          <a:p>
            <a:pPr eaLnBrk="1">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defRPr/>
            </a:pPr>
            <a:r>
              <a:rPr lang="en-US" altLang="en-US" sz="4400" b="0" i="1" kern="1200" dirty="0">
                <a:latin typeface="Adobe Caslon Pro Bold" panose="0205070206050A020403" pitchFamily="18" charset="0"/>
              </a:rPr>
              <a:t>Copyright Notice</a:t>
            </a:r>
          </a:p>
        </p:txBody>
      </p:sp>
      <p:sp>
        <p:nvSpPr>
          <p:cNvPr id="72707" name="Rectangle 2">
            <a:extLst>
              <a:ext uri="{FF2B5EF4-FFF2-40B4-BE49-F238E27FC236}">
                <a16:creationId xmlns:a16="http://schemas.microsoft.com/office/drawing/2014/main" id="{FDF3E437-82AC-477D-BD4D-38B7E69C463D}"/>
              </a:ext>
            </a:extLst>
          </p:cNvPr>
          <p:cNvSpPr>
            <a:spLocks noGrp="1" noChangeArrowheads="1"/>
          </p:cNvSpPr>
          <p:nvPr>
            <p:ph type="body" idx="1"/>
          </p:nvPr>
        </p:nvSpPr>
        <p:spPr>
          <a:xfrm>
            <a:off x="1084303" y="1301177"/>
            <a:ext cx="10278241" cy="4526396"/>
          </a:xfrm>
        </p:spPr>
        <p:txBody>
          <a:bodyPr/>
          <a:lstStyle/>
          <a:p>
            <a:pPr marL="97932" indent="0" algn="ctr" eaLnBrk="1">
              <a:buSzPct val="45000"/>
              <a:buNone/>
              <a:tabLst>
                <a:tab pos="656722" algn="l"/>
                <a:tab pos="1313444" algn="l"/>
                <a:tab pos="1970166" algn="l"/>
                <a:tab pos="2626888" algn="l"/>
                <a:tab pos="3283610" algn="l"/>
                <a:tab pos="3940332" algn="l"/>
                <a:tab pos="4597055" algn="l"/>
                <a:tab pos="5253777" algn="l"/>
                <a:tab pos="5910499" algn="l"/>
                <a:tab pos="6567221" algn="l"/>
                <a:tab pos="7223943" algn="l"/>
              </a:tabLst>
            </a:pPr>
            <a:endParaRPr lang="en-US" i="1" dirty="0">
              <a:latin typeface="Adobe Garamond Pro" panose="02020502060506020403" pitchFamily="18" charset="0"/>
            </a:endParaRPr>
          </a:p>
          <a:p>
            <a:pPr marL="97932" indent="0" algn="ctr" eaLnBrk="1">
              <a:buSzPct val="45000"/>
              <a:buNone/>
              <a:tabLst>
                <a:tab pos="656722" algn="l"/>
                <a:tab pos="1313444" algn="l"/>
                <a:tab pos="1970166" algn="l"/>
                <a:tab pos="2626888" algn="l"/>
                <a:tab pos="3283610" algn="l"/>
                <a:tab pos="3940332" algn="l"/>
                <a:tab pos="4597055" algn="l"/>
                <a:tab pos="5253777" algn="l"/>
                <a:tab pos="5910499" algn="l"/>
                <a:tab pos="6567221" algn="l"/>
                <a:tab pos="7223943" algn="l"/>
              </a:tabLst>
            </a:pPr>
            <a:r>
              <a:rPr lang="en-US" i="1" dirty="0">
                <a:latin typeface="Adobe Garamond Pro" panose="02020502060506020403" pitchFamily="18" charset="0"/>
              </a:rPr>
              <a:t>The material in this presentation has been taken from text books, reference books, research literature and various sources on Internet; and compiled/edited for class room teaching at MCS-NUST without any infringement into the copyrights of the author(s). The original authors retain their respective copyrights as per their stated claims. Commercial use of the material contained herein in full or in part through copying, publication and reproducing in any form is strictly prohibited </a:t>
            </a:r>
            <a:br>
              <a:rPr lang="en-US" i="1" dirty="0">
                <a:latin typeface="Adobe Garamond Pro" panose="02020502060506020403" pitchFamily="18" charset="0"/>
              </a:rPr>
            </a:br>
            <a:endParaRPr lang="en-US" altLang="en-US" i="1" dirty="0">
              <a:latin typeface="Adobe Garamond Pro" panose="02020502060506020403" pitchFamily="18" charset="0"/>
            </a:endParaRPr>
          </a:p>
        </p:txBody>
      </p:sp>
      <p:sp>
        <p:nvSpPr>
          <p:cNvPr id="2" name="Slide Number Placeholder 1">
            <a:extLst>
              <a:ext uri="{FF2B5EF4-FFF2-40B4-BE49-F238E27FC236}">
                <a16:creationId xmlns:a16="http://schemas.microsoft.com/office/drawing/2014/main" id="{5EA3956B-4635-43DC-AE48-49AE57CDECB2}"/>
              </a:ext>
            </a:extLst>
          </p:cNvPr>
          <p:cNvSpPr>
            <a:spLocks noGrp="1"/>
          </p:cNvSpPr>
          <p:nvPr>
            <p:ph type="sldNum" sz="quarter" idx="10"/>
          </p:nvPr>
        </p:nvSpPr>
        <p:spPr/>
        <p:txBody>
          <a:bodyPr/>
          <a:lstStyle/>
          <a:p>
            <a:fld id="{D02B39B9-74E7-484A-884B-3B1F83C72A6F}" type="slidenum">
              <a:rPr lang="en-US" altLang="en-US" smtClean="0">
                <a:solidFill>
                  <a:srgbClr val="000000"/>
                </a:solidFill>
              </a:rPr>
              <a:pPr/>
              <a:t>49</a:t>
            </a:fld>
            <a:endParaRPr lang="en-US" altLang="en-US" dirty="0">
              <a:solidFill>
                <a:srgbClr val="000000"/>
              </a:solidFill>
            </a:endParaRPr>
          </a:p>
        </p:txBody>
      </p:sp>
    </p:spTree>
    <p:extLst>
      <p:ext uri="{BB962C8B-B14F-4D97-AF65-F5344CB8AC3E}">
        <p14:creationId xmlns:p14="http://schemas.microsoft.com/office/powerpoint/2010/main" val="345077604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24984" y="98233"/>
            <a:ext cx="7292368" cy="626601"/>
          </a:xfrm>
          <a:prstGeom prst="rect">
            <a:avLst/>
          </a:prstGeom>
        </p:spPr>
        <p:txBody>
          <a:bodyPr vert="horz" wrap="square" lIns="0" tIns="10941" rIns="0" bIns="0" numCol="1" rtlCol="0" anchor="ctr" anchorCtr="0" compatLnSpc="1">
            <a:prstTxWarp prst="textNoShape">
              <a:avLst/>
            </a:prstTxWarp>
            <a:spAutoFit/>
          </a:bodyPr>
          <a:lstStyle/>
          <a:p>
            <a:pPr marL="11516">
              <a:spcBef>
                <a:spcPts val="86"/>
              </a:spcBef>
            </a:pPr>
            <a:r>
              <a:rPr lang="en-US" sz="4000" dirty="0"/>
              <a:t>The Stack Example</a:t>
            </a:r>
            <a:endParaRPr sz="4000" dirty="0"/>
          </a:p>
        </p:txBody>
      </p:sp>
      <p:graphicFrame>
        <p:nvGraphicFramePr>
          <p:cNvPr id="8" name="Group 3">
            <a:extLst>
              <a:ext uri="{FF2B5EF4-FFF2-40B4-BE49-F238E27FC236}">
                <a16:creationId xmlns:a16="http://schemas.microsoft.com/office/drawing/2014/main" id="{99AD8C89-2D6F-4CB7-8F47-1F7870FA5E1B}"/>
              </a:ext>
            </a:extLst>
          </p:cNvPr>
          <p:cNvGraphicFramePr>
            <a:graphicFrameLocks noGrp="1"/>
          </p:cNvGraphicFramePr>
          <p:nvPr>
            <p:extLst>
              <p:ext uri="{D42A27DB-BD31-4B8C-83A1-F6EECF244321}">
                <p14:modId xmlns:p14="http://schemas.microsoft.com/office/powerpoint/2010/main" val="551308248"/>
              </p:ext>
            </p:extLst>
          </p:nvPr>
        </p:nvGraphicFramePr>
        <p:xfrm>
          <a:off x="743266" y="724834"/>
          <a:ext cx="5643020" cy="5825675"/>
        </p:xfrm>
        <a:graphic>
          <a:graphicData uri="http://schemas.openxmlformats.org/drawingml/2006/table">
            <a:tbl>
              <a:tblPr/>
              <a:tblGrid>
                <a:gridCol w="5643020">
                  <a:extLst>
                    <a:ext uri="{9D8B030D-6E8A-4147-A177-3AD203B41FA5}">
                      <a16:colId xmlns:a16="http://schemas.microsoft.com/office/drawing/2014/main" val="1627937348"/>
                    </a:ext>
                  </a:extLst>
                </a:gridCol>
              </a:tblGrid>
              <a:tr h="0">
                <a:tc>
                  <a:txBody>
                    <a:bodyPr/>
                    <a:lstStyle>
                      <a:lvl1pPr>
                        <a:spcAft>
                          <a:spcPts val="1425"/>
                        </a:spcAft>
                        <a:tabLst>
                          <a:tab pos="723900" algn="l"/>
                          <a:tab pos="1447800" algn="l"/>
                          <a:tab pos="2171700" algn="l"/>
                          <a:tab pos="2895600" algn="l"/>
                        </a:tabLst>
                        <a:defRPr sz="2400">
                          <a:solidFill>
                            <a:srgbClr val="000000"/>
                          </a:solidFill>
                          <a:latin typeface="Arial" panose="020B0604020202020204" pitchFamily="34" charset="0"/>
                          <a:cs typeface="Bitstream Vera Sans" charset="0"/>
                        </a:defRPr>
                      </a:lvl1pPr>
                      <a:lvl2pPr marL="431800" indent="-215900">
                        <a:spcAft>
                          <a:spcPts val="1138"/>
                        </a:spcAft>
                        <a:tabLst>
                          <a:tab pos="723900" algn="l"/>
                          <a:tab pos="1447800" algn="l"/>
                          <a:tab pos="2171700" algn="l"/>
                          <a:tab pos="2895600" algn="l"/>
                        </a:tabLst>
                        <a:defRPr sz="2200">
                          <a:solidFill>
                            <a:srgbClr val="000000"/>
                          </a:solidFill>
                          <a:latin typeface="Arial" panose="020B0604020202020204" pitchFamily="34" charset="0"/>
                          <a:cs typeface="Bitstream Vera Sans" charset="0"/>
                        </a:defRPr>
                      </a:lvl2pPr>
                      <a:lvl3pPr>
                        <a:spcAft>
                          <a:spcPts val="850"/>
                        </a:spcAft>
                        <a:tabLst>
                          <a:tab pos="723900" algn="l"/>
                          <a:tab pos="1447800" algn="l"/>
                          <a:tab pos="2171700" algn="l"/>
                          <a:tab pos="2895600" algn="l"/>
                        </a:tabLst>
                        <a:defRPr sz="2000">
                          <a:solidFill>
                            <a:srgbClr val="000000"/>
                          </a:solidFill>
                          <a:latin typeface="Arial" panose="020B0604020202020204" pitchFamily="34" charset="0"/>
                          <a:cs typeface="Bitstream Vera Sans" charset="0"/>
                        </a:defRPr>
                      </a:lvl3pPr>
                      <a:lvl4pPr>
                        <a:spcAft>
                          <a:spcPts val="575"/>
                        </a:spcAft>
                        <a:tabLst>
                          <a:tab pos="723900" algn="l"/>
                          <a:tab pos="1447800" algn="l"/>
                          <a:tab pos="2171700" algn="l"/>
                          <a:tab pos="2895600" algn="l"/>
                        </a:tabLst>
                        <a:defRPr sz="2000">
                          <a:solidFill>
                            <a:srgbClr val="000000"/>
                          </a:solidFill>
                          <a:latin typeface="Arial" panose="020B0604020202020204" pitchFamily="34" charset="0"/>
                          <a:cs typeface="Bitstream Vera Sans" charset="0"/>
                        </a:defRPr>
                      </a:lvl4pPr>
                      <a:lvl5pPr>
                        <a:spcAft>
                          <a:spcPts val="288"/>
                        </a:spcAft>
                        <a:tabLst>
                          <a:tab pos="723900" algn="l"/>
                          <a:tab pos="1447800" algn="l"/>
                          <a:tab pos="2171700" algn="l"/>
                          <a:tab pos="28956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cs typeface="Bitstream Vera Sans" charset="0"/>
                        </a:defRPr>
                      </a:lvl9pPr>
                    </a:lstStyle>
                    <a:p>
                      <a:pPr>
                        <a:lnSpc>
                          <a:spcPct val="94000"/>
                        </a:lnSpc>
                      </a:pPr>
                      <a:r>
                        <a:rPr lang="en-US" altLang="en-US" sz="1600" i="1" dirty="0">
                          <a:solidFill>
                            <a:srgbClr val="00B050"/>
                          </a:solidFill>
                          <a:latin typeface="Courier New" panose="02070309020205020404" pitchFamily="49" charset="0"/>
                        </a:rPr>
                        <a:t># Extracts a collection of int values from the user &amp; prints them in reverse order.</a:t>
                      </a:r>
                    </a:p>
                    <a:p>
                      <a:pPr>
                        <a:lnSpc>
                          <a:spcPct val="100000"/>
                        </a:lnSpc>
                      </a:pPr>
                      <a:r>
                        <a:rPr lang="en-US" altLang="en-US" sz="1600" dirty="0">
                          <a:latin typeface="Courier New" panose="02070309020205020404" pitchFamily="49" charset="0"/>
                        </a:rPr>
                        <a:t>PROMPT = "Enter an int value (&lt;0 to end):"</a:t>
                      </a:r>
                    </a:p>
                    <a:p>
                      <a:pPr>
                        <a:lnSpc>
                          <a:spcPct val="100000"/>
                        </a:lnSpc>
                      </a:pPr>
                      <a:r>
                        <a:rPr lang="en-US" altLang="en-US" sz="1600" dirty="0" err="1">
                          <a:latin typeface="Courier New" panose="02070309020205020404" pitchFamily="49" charset="0"/>
                        </a:rPr>
                        <a:t>myStack</a:t>
                      </a:r>
                      <a:r>
                        <a:rPr lang="en-US" altLang="en-US" sz="1600" dirty="0">
                          <a:latin typeface="Courier New" panose="02070309020205020404" pitchFamily="49" charset="0"/>
                        </a:rPr>
                        <a:t> = Stack()</a:t>
                      </a:r>
                    </a:p>
                    <a:p>
                      <a:pPr>
                        <a:lnSpc>
                          <a:spcPct val="94000"/>
                        </a:lnSpc>
                      </a:pPr>
                      <a:r>
                        <a:rPr lang="en-US" altLang="en-US" sz="1600" i="1" dirty="0">
                          <a:solidFill>
                            <a:srgbClr val="00B050"/>
                          </a:solidFill>
                          <a:latin typeface="Courier New" panose="02070309020205020404" pitchFamily="49" charset="0"/>
                        </a:rPr>
                        <a:t># Extract the values and push them onto a stack.</a:t>
                      </a:r>
                    </a:p>
                    <a:p>
                      <a:pPr>
                        <a:lnSpc>
                          <a:spcPct val="94000"/>
                        </a:lnSpc>
                      </a:pPr>
                      <a:r>
                        <a:rPr lang="en-US" altLang="en-US" sz="1600" dirty="0">
                          <a:latin typeface="Courier New" panose="02070309020205020404" pitchFamily="49" charset="0"/>
                        </a:rPr>
                        <a:t>value = int(input( PROMPT ))</a:t>
                      </a:r>
                    </a:p>
                    <a:p>
                      <a:pPr>
                        <a:lnSpc>
                          <a:spcPct val="94000"/>
                        </a:lnSpc>
                      </a:pPr>
                      <a:r>
                        <a:rPr lang="en-US" altLang="en-US" sz="1600" b="1" dirty="0">
                          <a:latin typeface="Courier New" panose="02070309020205020404" pitchFamily="49" charset="0"/>
                        </a:rPr>
                        <a:t>while</a:t>
                      </a:r>
                      <a:r>
                        <a:rPr lang="en-US" altLang="en-US" sz="1600" dirty="0">
                          <a:latin typeface="Courier New" panose="02070309020205020404" pitchFamily="49" charset="0"/>
                        </a:rPr>
                        <a:t> value &gt;= 0 :</a:t>
                      </a:r>
                    </a:p>
                    <a:p>
                      <a:pPr>
                        <a:lnSpc>
                          <a:spcPct val="94000"/>
                        </a:lnSpc>
                      </a:pPr>
                      <a:r>
                        <a:rPr lang="en-US" altLang="en-US" sz="1600" dirty="0">
                          <a:latin typeface="Courier New" panose="02070309020205020404" pitchFamily="49" charset="0"/>
                        </a:rPr>
                        <a:t>  </a:t>
                      </a:r>
                      <a:r>
                        <a:rPr lang="en-US" altLang="en-US" sz="1600" dirty="0" err="1">
                          <a:latin typeface="Courier New" panose="02070309020205020404" pitchFamily="49" charset="0"/>
                        </a:rPr>
                        <a:t>myStack.push</a:t>
                      </a:r>
                      <a:r>
                        <a:rPr lang="en-US" altLang="en-US" sz="1600" dirty="0">
                          <a:latin typeface="Courier New" panose="02070309020205020404" pitchFamily="49" charset="0"/>
                        </a:rPr>
                        <a:t>( value )</a:t>
                      </a:r>
                    </a:p>
                    <a:p>
                      <a:pPr>
                        <a:lnSpc>
                          <a:spcPct val="94000"/>
                        </a:lnSpc>
                      </a:pPr>
                      <a:r>
                        <a:rPr lang="en-US" altLang="en-US" sz="1600" dirty="0">
                          <a:latin typeface="Courier New" panose="02070309020205020404" pitchFamily="49" charset="0"/>
                        </a:rPr>
                        <a:t>  value = </a:t>
                      </a:r>
                      <a:r>
                        <a:rPr lang="en-US" altLang="en-US" sz="1600" b="1" dirty="0">
                          <a:latin typeface="Courier New" panose="02070309020205020404" pitchFamily="49" charset="0"/>
                        </a:rPr>
                        <a:t>int</a:t>
                      </a:r>
                      <a:r>
                        <a:rPr lang="en-US" altLang="en-US" sz="1600" dirty="0">
                          <a:latin typeface="Courier New" panose="02070309020205020404" pitchFamily="49" charset="0"/>
                        </a:rPr>
                        <a:t>(input( PROMPT ))</a:t>
                      </a:r>
                    </a:p>
                    <a:p>
                      <a:pPr>
                        <a:lnSpc>
                          <a:spcPct val="94000"/>
                        </a:lnSpc>
                      </a:pPr>
                      <a:r>
                        <a:rPr lang="en-US" altLang="en-US" sz="1600" i="1" dirty="0">
                          <a:solidFill>
                            <a:srgbClr val="00B050"/>
                          </a:solidFill>
                          <a:latin typeface="Courier New" panose="02070309020205020404" pitchFamily="49" charset="0"/>
                        </a:rPr>
                        <a:t># Pop the values from the stack and print each.</a:t>
                      </a:r>
                    </a:p>
                    <a:p>
                      <a:pPr>
                        <a:lnSpc>
                          <a:spcPct val="94000"/>
                        </a:lnSpc>
                      </a:pPr>
                      <a:r>
                        <a:rPr lang="en-US" altLang="en-US" sz="1600" b="1" dirty="0">
                          <a:latin typeface="Courier New" panose="02070309020205020404" pitchFamily="49" charset="0"/>
                        </a:rPr>
                        <a:t>while</a:t>
                      </a:r>
                      <a:r>
                        <a:rPr lang="en-US" altLang="en-US" sz="1600" dirty="0">
                          <a:latin typeface="Courier New" panose="02070309020205020404" pitchFamily="49" charset="0"/>
                        </a:rPr>
                        <a:t> not </a:t>
                      </a:r>
                      <a:r>
                        <a:rPr lang="en-US" altLang="en-US" sz="1600" dirty="0" err="1">
                          <a:latin typeface="Courier New" panose="02070309020205020404" pitchFamily="49" charset="0"/>
                        </a:rPr>
                        <a:t>myStack.isEmpty</a:t>
                      </a:r>
                      <a:r>
                        <a:rPr lang="en-US" altLang="en-US" sz="1600" dirty="0">
                          <a:latin typeface="Courier New" panose="02070309020205020404" pitchFamily="49" charset="0"/>
                        </a:rPr>
                        <a:t>() :</a:t>
                      </a:r>
                    </a:p>
                    <a:p>
                      <a:pPr>
                        <a:lnSpc>
                          <a:spcPct val="94000"/>
                        </a:lnSpc>
                      </a:pPr>
                      <a:r>
                        <a:rPr lang="en-US" altLang="en-US" sz="1600" dirty="0">
                          <a:latin typeface="Courier New" panose="02070309020205020404" pitchFamily="49" charset="0"/>
                        </a:rPr>
                        <a:t>  value = </a:t>
                      </a:r>
                      <a:r>
                        <a:rPr lang="en-US" altLang="en-US" sz="1600" dirty="0" err="1">
                          <a:latin typeface="Courier New" panose="02070309020205020404" pitchFamily="49" charset="0"/>
                        </a:rPr>
                        <a:t>myStack.pop</a:t>
                      </a:r>
                      <a:r>
                        <a:rPr lang="en-US" altLang="en-US" sz="1600" dirty="0">
                          <a:latin typeface="Courier New" panose="02070309020205020404" pitchFamily="49" charset="0"/>
                        </a:rPr>
                        <a:t>()</a:t>
                      </a:r>
                    </a:p>
                    <a:p>
                      <a:pPr>
                        <a:lnSpc>
                          <a:spcPct val="94000"/>
                        </a:lnSpc>
                      </a:pPr>
                      <a:r>
                        <a:rPr lang="en-US" altLang="en-US" sz="1600" dirty="0">
                          <a:latin typeface="Courier New" panose="02070309020205020404" pitchFamily="49" charset="0"/>
                        </a:rPr>
                        <a:t>  </a:t>
                      </a:r>
                      <a:r>
                        <a:rPr lang="en-US" altLang="en-US" sz="1600" b="1" dirty="0">
                          <a:latin typeface="Courier New" panose="02070309020205020404" pitchFamily="49" charset="0"/>
                        </a:rPr>
                        <a:t>print</a:t>
                      </a:r>
                      <a:r>
                        <a:rPr lang="en-US" altLang="en-US" sz="1600" dirty="0">
                          <a:latin typeface="Courier New" panose="02070309020205020404" pitchFamily="49" charset="0"/>
                        </a:rPr>
                        <a:t>( value )</a:t>
                      </a:r>
                    </a:p>
                  </a:txBody>
                  <a:tcPr marL="63360" marR="63360" marT="208080" marB="190440" horzOverflow="overflow">
                    <a:lnL>
                      <a:noFill/>
                    </a:lnL>
                    <a:lnR>
                      <a:noFill/>
                    </a:lnR>
                    <a:lnT w="36000" cap="flat" cmpd="sng" algn="ctr">
                      <a:noFill/>
                      <a:prstDash val="solid"/>
                      <a:round/>
                      <a:headEnd type="none" w="med" len="med"/>
                      <a:tailEnd type="none" w="med" len="med"/>
                    </a:lnT>
                    <a:lnB w="7200" cap="flat" cmpd="sng" algn="ctr">
                      <a:noFill/>
                      <a:prstDash val="solid"/>
                      <a:round/>
                      <a:headEnd type="none" w="med" len="med"/>
                      <a:tailEnd type="none" w="med" len="med"/>
                    </a:lnB>
                    <a:lnTlToBr>
                      <a:noFill/>
                    </a:lnTlToBr>
                    <a:lnBlToTr>
                      <a:noFill/>
                    </a:lnBlToTr>
                    <a:solidFill>
                      <a:srgbClr val="F7FFAB"/>
                    </a:solidFill>
                  </a:tcPr>
                </a:tc>
                <a:extLst>
                  <a:ext uri="{0D108BD9-81ED-4DB2-BD59-A6C34878D82A}">
                    <a16:rowId xmlns:a16="http://schemas.microsoft.com/office/drawing/2014/main" val="2150682559"/>
                  </a:ext>
                </a:extLst>
              </a:tr>
            </a:tbl>
          </a:graphicData>
        </a:graphic>
      </p:graphicFrame>
      <p:sp>
        <p:nvSpPr>
          <p:cNvPr id="4" name="Rectangle 3">
            <a:extLst>
              <a:ext uri="{FF2B5EF4-FFF2-40B4-BE49-F238E27FC236}">
                <a16:creationId xmlns:a16="http://schemas.microsoft.com/office/drawing/2014/main" id="{6A17E32E-2775-42D0-899D-53BE1E0977B4}"/>
              </a:ext>
            </a:extLst>
          </p:cNvPr>
          <p:cNvSpPr/>
          <p:nvPr/>
        </p:nvSpPr>
        <p:spPr>
          <a:xfrm>
            <a:off x="7609581" y="1231898"/>
            <a:ext cx="2307771" cy="5324535"/>
          </a:xfrm>
          <a:prstGeom prst="rect">
            <a:avLst/>
          </a:prstGeom>
          <a:solidFill>
            <a:srgbClr val="F7FFAB"/>
          </a:solidFill>
        </p:spPr>
        <p:txBody>
          <a:bodyPr wrap="square">
            <a:spAutoFit/>
          </a:bodyPr>
          <a:lstStyle/>
          <a:p>
            <a:r>
              <a:rPr lang="en-US" sz="2000" dirty="0"/>
              <a:t>s=Stack() </a:t>
            </a:r>
          </a:p>
          <a:p>
            <a:r>
              <a:rPr lang="en-US" sz="2000" dirty="0"/>
              <a:t>print(</a:t>
            </a:r>
            <a:r>
              <a:rPr lang="en-US" sz="2000" dirty="0" err="1"/>
              <a:t>s.isEmpty</a:t>
            </a:r>
            <a:r>
              <a:rPr lang="en-US" sz="2000" dirty="0"/>
              <a:t>())</a:t>
            </a:r>
          </a:p>
          <a:p>
            <a:r>
              <a:rPr lang="en-US" sz="2000" dirty="0"/>
              <a:t> </a:t>
            </a:r>
          </a:p>
          <a:p>
            <a:r>
              <a:rPr lang="en-US" sz="2000" dirty="0" err="1"/>
              <a:t>s.push</a:t>
            </a:r>
            <a:r>
              <a:rPr lang="en-US" sz="2000" dirty="0"/>
              <a:t>('EE')  </a:t>
            </a:r>
          </a:p>
          <a:p>
            <a:r>
              <a:rPr lang="en-US" sz="2000" dirty="0" err="1"/>
              <a:t>s.push</a:t>
            </a:r>
            <a:r>
              <a:rPr lang="en-US" sz="2000" dirty="0"/>
              <a:t>('MCS')</a:t>
            </a:r>
          </a:p>
          <a:p>
            <a:r>
              <a:rPr lang="en-US" sz="2000" dirty="0"/>
              <a:t>print(</a:t>
            </a:r>
            <a:r>
              <a:rPr lang="en-US" sz="2000" dirty="0" err="1"/>
              <a:t>s.peek</a:t>
            </a:r>
            <a:r>
              <a:rPr lang="en-US" sz="2000" dirty="0"/>
              <a:t>())</a:t>
            </a:r>
          </a:p>
          <a:p>
            <a:endParaRPr lang="en-US" sz="2000" dirty="0"/>
          </a:p>
          <a:p>
            <a:r>
              <a:rPr lang="en-US" sz="2000" dirty="0" err="1"/>
              <a:t>s.push</a:t>
            </a:r>
            <a:r>
              <a:rPr lang="en-US" sz="2000" dirty="0"/>
              <a:t>(True) </a:t>
            </a:r>
          </a:p>
          <a:p>
            <a:r>
              <a:rPr lang="en-US" sz="2000" dirty="0"/>
              <a:t>print(</a:t>
            </a:r>
            <a:r>
              <a:rPr lang="en-US" sz="2000" dirty="0" err="1"/>
              <a:t>s.size</a:t>
            </a:r>
            <a:r>
              <a:rPr lang="en-US" sz="2000" dirty="0"/>
              <a:t>())</a:t>
            </a:r>
          </a:p>
          <a:p>
            <a:r>
              <a:rPr lang="en-US" sz="2000" dirty="0"/>
              <a:t>print(</a:t>
            </a:r>
            <a:r>
              <a:rPr lang="en-US" sz="2000" dirty="0" err="1"/>
              <a:t>s.isEmpty</a:t>
            </a:r>
            <a:r>
              <a:rPr lang="en-US" sz="2000" dirty="0"/>
              <a:t>())</a:t>
            </a:r>
          </a:p>
          <a:p>
            <a:endParaRPr lang="en-US" sz="2000" dirty="0"/>
          </a:p>
          <a:p>
            <a:r>
              <a:rPr lang="en-US" sz="2000" dirty="0" err="1"/>
              <a:t>s.push</a:t>
            </a:r>
            <a:r>
              <a:rPr lang="en-US" sz="2000" dirty="0"/>
              <a:t>(99)</a:t>
            </a:r>
          </a:p>
          <a:p>
            <a:r>
              <a:rPr lang="en-US" sz="2000" dirty="0"/>
              <a:t>print(</a:t>
            </a:r>
            <a:r>
              <a:rPr lang="en-US" sz="2000" dirty="0" err="1"/>
              <a:t>s.peek</a:t>
            </a:r>
            <a:r>
              <a:rPr lang="en-US" sz="2000" dirty="0"/>
              <a:t>())</a:t>
            </a:r>
          </a:p>
          <a:p>
            <a:endParaRPr lang="en-US" sz="2000" dirty="0"/>
          </a:p>
          <a:p>
            <a:r>
              <a:rPr lang="en-US" sz="2000" dirty="0" err="1"/>
              <a:t>s.pop</a:t>
            </a:r>
            <a:r>
              <a:rPr lang="en-US" sz="2000" dirty="0"/>
              <a:t>()</a:t>
            </a:r>
          </a:p>
          <a:p>
            <a:r>
              <a:rPr lang="en-US" sz="2000" dirty="0" err="1"/>
              <a:t>s.pop</a:t>
            </a:r>
            <a:r>
              <a:rPr lang="en-US" sz="2000" dirty="0"/>
              <a:t>() </a:t>
            </a:r>
          </a:p>
          <a:p>
            <a:r>
              <a:rPr lang="en-US" sz="2000" dirty="0"/>
              <a:t>print(</a:t>
            </a:r>
            <a:r>
              <a:rPr lang="en-US" sz="2000" dirty="0" err="1"/>
              <a:t>s.size</a:t>
            </a:r>
            <a:r>
              <a:rPr lang="en-US" sz="2000" dirty="0"/>
              <a:t>())</a:t>
            </a:r>
          </a:p>
        </p:txBody>
      </p:sp>
      <p:sp>
        <p:nvSpPr>
          <p:cNvPr id="5" name="Rectangle 4">
            <a:extLst>
              <a:ext uri="{FF2B5EF4-FFF2-40B4-BE49-F238E27FC236}">
                <a16:creationId xmlns:a16="http://schemas.microsoft.com/office/drawing/2014/main" id="{583A9D38-F76A-4508-B827-40DAEA8932D5}"/>
              </a:ext>
            </a:extLst>
          </p:cNvPr>
          <p:cNvSpPr/>
          <p:nvPr/>
        </p:nvSpPr>
        <p:spPr>
          <a:xfrm>
            <a:off x="10580915" y="1749195"/>
            <a:ext cx="1146628" cy="4801314"/>
          </a:xfrm>
          <a:prstGeom prst="rect">
            <a:avLst/>
          </a:prstGeom>
          <a:solidFill>
            <a:srgbClr val="B9BEEC"/>
          </a:solidFill>
        </p:spPr>
        <p:txBody>
          <a:bodyPr wrap="square">
            <a:spAutoFit/>
          </a:bodyPr>
          <a:lstStyle/>
          <a:p>
            <a:r>
              <a:rPr lang="en-US" b="1" dirty="0">
                <a:solidFill>
                  <a:srgbClr val="000000"/>
                </a:solidFill>
                <a:latin typeface="MS Shell Dlg 2" panose="020B0604030504040204" pitchFamily="34" charset="0"/>
              </a:rPr>
              <a:t>True</a:t>
            </a:r>
          </a:p>
          <a:p>
            <a:endParaRPr lang="en-US" b="1" dirty="0">
              <a:solidFill>
                <a:srgbClr val="000000"/>
              </a:solidFill>
              <a:latin typeface="MS Shell Dlg 2" panose="020B0604030504040204" pitchFamily="34" charset="0"/>
            </a:endParaRPr>
          </a:p>
          <a:p>
            <a:endParaRPr lang="en-US" b="1" dirty="0">
              <a:solidFill>
                <a:srgbClr val="000000"/>
              </a:solidFill>
              <a:latin typeface="MS Shell Dlg 2" panose="020B0604030504040204" pitchFamily="34" charset="0"/>
            </a:endParaRPr>
          </a:p>
          <a:p>
            <a:endParaRPr lang="en-US" b="1" dirty="0">
              <a:solidFill>
                <a:srgbClr val="000000"/>
              </a:solidFill>
              <a:latin typeface="MS Shell Dlg 2" panose="020B0604030504040204" pitchFamily="34" charset="0"/>
            </a:endParaRPr>
          </a:p>
          <a:p>
            <a:r>
              <a:rPr lang="en-US" b="1" dirty="0">
                <a:solidFill>
                  <a:srgbClr val="000000"/>
                </a:solidFill>
                <a:latin typeface="MS Shell Dlg 2" panose="020B0604030504040204" pitchFamily="34" charset="0"/>
              </a:rPr>
              <a:t>MCS</a:t>
            </a:r>
          </a:p>
          <a:p>
            <a:endParaRPr lang="en-US" b="1" dirty="0">
              <a:solidFill>
                <a:srgbClr val="000000"/>
              </a:solidFill>
              <a:latin typeface="MS Shell Dlg 2" panose="020B0604030504040204" pitchFamily="34" charset="0"/>
            </a:endParaRPr>
          </a:p>
          <a:p>
            <a:endParaRPr lang="en-US" b="1" dirty="0">
              <a:solidFill>
                <a:srgbClr val="000000"/>
              </a:solidFill>
              <a:latin typeface="MS Shell Dlg 2" panose="020B0604030504040204" pitchFamily="34" charset="0"/>
            </a:endParaRPr>
          </a:p>
          <a:p>
            <a:r>
              <a:rPr lang="en-US" b="1" dirty="0">
                <a:solidFill>
                  <a:srgbClr val="000000"/>
                </a:solidFill>
                <a:latin typeface="MS Shell Dlg 2" panose="020B0604030504040204" pitchFamily="34" charset="0"/>
              </a:rPr>
              <a:t>3</a:t>
            </a:r>
          </a:p>
          <a:p>
            <a:r>
              <a:rPr lang="en-US" b="1" dirty="0">
                <a:solidFill>
                  <a:srgbClr val="000000"/>
                </a:solidFill>
                <a:latin typeface="MS Shell Dlg 2" panose="020B0604030504040204" pitchFamily="34" charset="0"/>
              </a:rPr>
              <a:t>False</a:t>
            </a:r>
          </a:p>
          <a:p>
            <a:endParaRPr lang="en-US" b="1" dirty="0">
              <a:solidFill>
                <a:srgbClr val="000000"/>
              </a:solidFill>
              <a:latin typeface="MS Shell Dlg 2" panose="020B0604030504040204" pitchFamily="34" charset="0"/>
            </a:endParaRPr>
          </a:p>
          <a:p>
            <a:endParaRPr lang="en-US" b="1" dirty="0">
              <a:solidFill>
                <a:srgbClr val="000000"/>
              </a:solidFill>
              <a:latin typeface="MS Shell Dlg 2" panose="020B0604030504040204" pitchFamily="34" charset="0"/>
            </a:endParaRPr>
          </a:p>
          <a:p>
            <a:endParaRPr lang="en-US" b="1" dirty="0">
              <a:solidFill>
                <a:srgbClr val="000000"/>
              </a:solidFill>
              <a:latin typeface="MS Shell Dlg 2" panose="020B0604030504040204" pitchFamily="34" charset="0"/>
            </a:endParaRPr>
          </a:p>
          <a:p>
            <a:r>
              <a:rPr lang="en-US" b="1" dirty="0">
                <a:solidFill>
                  <a:srgbClr val="000000"/>
                </a:solidFill>
                <a:latin typeface="MS Shell Dlg 2" panose="020B0604030504040204" pitchFamily="34" charset="0"/>
              </a:rPr>
              <a:t>99</a:t>
            </a:r>
          </a:p>
          <a:p>
            <a:endParaRPr lang="en-US" b="1" dirty="0">
              <a:solidFill>
                <a:srgbClr val="000000"/>
              </a:solidFill>
              <a:latin typeface="MS Shell Dlg 2" panose="020B0604030504040204" pitchFamily="34" charset="0"/>
            </a:endParaRPr>
          </a:p>
          <a:p>
            <a:endParaRPr lang="en-US" b="1" dirty="0">
              <a:solidFill>
                <a:srgbClr val="000000"/>
              </a:solidFill>
              <a:latin typeface="MS Shell Dlg 2" panose="020B0604030504040204" pitchFamily="34" charset="0"/>
            </a:endParaRPr>
          </a:p>
          <a:p>
            <a:endParaRPr lang="en-US" b="1" dirty="0">
              <a:solidFill>
                <a:srgbClr val="000000"/>
              </a:solidFill>
              <a:latin typeface="MS Shell Dlg 2" panose="020B0604030504040204" pitchFamily="34" charset="0"/>
            </a:endParaRPr>
          </a:p>
          <a:p>
            <a:r>
              <a:rPr lang="en-US" b="1" dirty="0">
                <a:solidFill>
                  <a:srgbClr val="000000"/>
                </a:solidFill>
                <a:latin typeface="MS Shell Dlg 2" panose="020B0604030504040204" pitchFamily="34" charset="0"/>
              </a:rPr>
              <a:t>2</a:t>
            </a:r>
            <a:endParaRPr lang="en-US" b="1" dirty="0"/>
          </a:p>
        </p:txBody>
      </p:sp>
      <p:sp>
        <p:nvSpPr>
          <p:cNvPr id="3" name="Slide Number Placeholder 2">
            <a:extLst>
              <a:ext uri="{FF2B5EF4-FFF2-40B4-BE49-F238E27FC236}">
                <a16:creationId xmlns:a16="http://schemas.microsoft.com/office/drawing/2014/main" id="{140D8A13-3AC6-4D6A-B102-48D627555A58}"/>
              </a:ext>
            </a:extLst>
          </p:cNvPr>
          <p:cNvSpPr>
            <a:spLocks noGrp="1"/>
          </p:cNvSpPr>
          <p:nvPr>
            <p:ph type="sldNum" sz="quarter" idx="10"/>
          </p:nvPr>
        </p:nvSpPr>
        <p:spPr/>
        <p:txBody>
          <a:bodyPr/>
          <a:lstStyle/>
          <a:p>
            <a:fld id="{D02B39B9-74E7-484A-884B-3B1F83C72A6F}" type="slidenum">
              <a:rPr lang="en-US" altLang="en-US" smtClean="0">
                <a:solidFill>
                  <a:srgbClr val="000000"/>
                </a:solidFill>
              </a:rPr>
              <a:pPr/>
              <a:t>5</a:t>
            </a:fld>
            <a:endParaRPr lang="en-US" altLang="en-US" dirty="0">
              <a:solidFill>
                <a:srgbClr val="000000"/>
              </a:solidFill>
            </a:endParaRPr>
          </a:p>
        </p:txBody>
      </p:sp>
    </p:spTree>
    <p:extLst>
      <p:ext uri="{BB962C8B-B14F-4D97-AF65-F5344CB8AC3E}">
        <p14:creationId xmlns:p14="http://schemas.microsoft.com/office/powerpoint/2010/main" val="4216407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40C2F9B-7A84-423E-A931-AD09AAE862BD}"/>
              </a:ext>
            </a:extLst>
          </p:cNvPr>
          <p:cNvGrpSpPr/>
          <p:nvPr/>
        </p:nvGrpSpPr>
        <p:grpSpPr>
          <a:xfrm>
            <a:off x="7112000" y="1255568"/>
            <a:ext cx="5080000" cy="4346864"/>
            <a:chOff x="7112000" y="1255568"/>
            <a:chExt cx="5080000" cy="4346864"/>
          </a:xfrm>
        </p:grpSpPr>
        <p:pic>
          <p:nvPicPr>
            <p:cNvPr id="4" name="object 2">
              <a:extLst>
                <a:ext uri="{FF2B5EF4-FFF2-40B4-BE49-F238E27FC236}">
                  <a16:creationId xmlns:a16="http://schemas.microsoft.com/office/drawing/2014/main" id="{AB85772C-AD13-48B5-B4FB-267C2D9B71FE}"/>
                </a:ext>
              </a:extLst>
            </p:cNvPr>
            <p:cNvPicPr/>
            <p:nvPr/>
          </p:nvPicPr>
          <p:blipFill rotWithShape="1">
            <a:blip r:embed="rId2" cstate="print"/>
            <a:srcRect l="53838"/>
            <a:stretch/>
          </p:blipFill>
          <p:spPr>
            <a:xfrm>
              <a:off x="7112000" y="1255568"/>
              <a:ext cx="5080000" cy="4346864"/>
            </a:xfrm>
            <a:prstGeom prst="rect">
              <a:avLst/>
            </a:prstGeom>
            <a:noFill/>
          </p:spPr>
        </p:pic>
        <p:sp>
          <p:nvSpPr>
            <p:cNvPr id="5" name="TextBox 4">
              <a:extLst>
                <a:ext uri="{FF2B5EF4-FFF2-40B4-BE49-F238E27FC236}">
                  <a16:creationId xmlns:a16="http://schemas.microsoft.com/office/drawing/2014/main" id="{B07E8B83-73AB-4E18-B4F0-AD044538F18F}"/>
                </a:ext>
              </a:extLst>
            </p:cNvPr>
            <p:cNvSpPr txBox="1"/>
            <p:nvPr/>
          </p:nvSpPr>
          <p:spPr>
            <a:xfrm>
              <a:off x="8374744" y="1651473"/>
              <a:ext cx="736099" cy="369332"/>
            </a:xfrm>
            <a:prstGeom prst="rect">
              <a:avLst/>
            </a:prstGeom>
            <a:solidFill>
              <a:srgbClr val="B9BEEC"/>
            </a:solidFill>
          </p:spPr>
          <p:txBody>
            <a:bodyPr wrap="none" rtlCol="0">
              <a:spAutoFit/>
            </a:bodyPr>
            <a:lstStyle/>
            <a:p>
              <a:r>
                <a:rPr lang="en-US" b="1" dirty="0"/>
                <a:t>Items</a:t>
              </a:r>
            </a:p>
          </p:txBody>
        </p:sp>
      </p:grpSp>
      <p:sp>
        <p:nvSpPr>
          <p:cNvPr id="3" name="Rectangle 2">
            <a:extLst>
              <a:ext uri="{FF2B5EF4-FFF2-40B4-BE49-F238E27FC236}">
                <a16:creationId xmlns:a16="http://schemas.microsoft.com/office/drawing/2014/main" id="{000F9FAD-848E-4DAE-B357-2CD1BDAD081A}"/>
              </a:ext>
            </a:extLst>
          </p:cNvPr>
          <p:cNvSpPr/>
          <p:nvPr/>
        </p:nvSpPr>
        <p:spPr bwMode="auto">
          <a:xfrm>
            <a:off x="7112000" y="1008825"/>
            <a:ext cx="711200" cy="827314"/>
          </a:xfrm>
          <a:prstGeom prst="rect">
            <a:avLst/>
          </a:prstGeom>
          <a:solidFill>
            <a:schemeClr val="bg1"/>
          </a:solidFill>
          <a:ln w="9525" cap="flat" cmpd="sng" algn="ctr">
            <a:solidFill>
              <a:schemeClr val="bg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1600" b="1" i="0" u="none" strike="noStrike" cap="none" normalizeH="0" baseline="0">
              <a:ln>
                <a:noFill/>
              </a:ln>
              <a:solidFill>
                <a:schemeClr val="tx1"/>
              </a:solidFill>
              <a:effectLst/>
              <a:latin typeface="Helvetica" pitchFamily="34" charset="0"/>
              <a:cs typeface="Times New Roman" pitchFamily="18" charset="0"/>
            </a:endParaRPr>
          </a:p>
        </p:txBody>
      </p:sp>
      <p:sp>
        <p:nvSpPr>
          <p:cNvPr id="2" name="object 2"/>
          <p:cNvSpPr txBox="1">
            <a:spLocks noGrp="1"/>
          </p:cNvSpPr>
          <p:nvPr>
            <p:ph type="title"/>
          </p:nvPr>
        </p:nvSpPr>
        <p:spPr>
          <a:xfrm>
            <a:off x="914400" y="76200"/>
            <a:ext cx="10363200" cy="1066800"/>
          </a:xfrm>
        </p:spPr>
        <p:txBody>
          <a:bodyPr vert="horz" wrap="square" lIns="91440" tIns="45720" rIns="91440" bIns="45720" numCol="1" rtlCol="0" anchor="ctr" anchorCtr="0" compatLnSpc="1">
            <a:prstTxWarp prst="textNoShape">
              <a:avLst/>
            </a:prstTxWarp>
            <a:normAutofit/>
          </a:bodyPr>
          <a:lstStyle/>
          <a:p>
            <a:pPr marL="11516"/>
            <a:r>
              <a:rPr lang="en-US" sz="4000" dirty="0"/>
              <a:t>Stack Implementation</a:t>
            </a:r>
          </a:p>
        </p:txBody>
      </p:sp>
      <p:sp>
        <p:nvSpPr>
          <p:cNvPr id="7" name="object 7"/>
          <p:cNvSpPr txBox="1"/>
          <p:nvPr/>
        </p:nvSpPr>
        <p:spPr bwMode="auto">
          <a:xfrm>
            <a:off x="914399" y="1219200"/>
            <a:ext cx="7068458" cy="5257800"/>
          </a:xfrm>
          <a:prstGeom prst="rect">
            <a:avLst/>
          </a:prstGeom>
          <a:noFill/>
          <a:ln>
            <a:noFill/>
          </a:ln>
        </p:spPr>
        <p:txBody>
          <a:bodyPr vert="horz" wrap="square" lIns="91440" tIns="45720" rIns="91440" bIns="45720" numCol="1" rtlCol="0" anchor="t" anchorCtr="0" compatLnSpc="1">
            <a:prstTxWarp prst="textNoShape">
              <a:avLst/>
            </a:prstTxWarp>
            <a:normAutofit fontScale="92500"/>
          </a:bodyPr>
          <a:lstStyle/>
          <a:p>
            <a:pPr marL="297266" indent="-285750" eaLnBrk="0" fontAlgn="base" hangingPunct="0">
              <a:lnSpc>
                <a:spcPct val="90000"/>
              </a:lnSpc>
              <a:spcBef>
                <a:spcPct val="20000"/>
              </a:spcBef>
              <a:spcAft>
                <a:spcPct val="0"/>
              </a:spcAft>
              <a:buFont typeface="Arial" panose="020B0604020202020204" pitchFamily="34" charset="0"/>
              <a:buChar char="•"/>
              <a:tabLst>
                <a:tab pos="258542" algn="l"/>
              </a:tabLst>
            </a:pPr>
            <a:r>
              <a:rPr lang="en-US" sz="2800" b="1" i="1" dirty="0"/>
              <a:t>Remember: </a:t>
            </a:r>
            <a:r>
              <a:rPr lang="en-US" sz="2800" dirty="0"/>
              <a:t>The addition of new items and the removal of existing items always takes  place at the </a:t>
            </a:r>
            <a:r>
              <a:rPr lang="en-US" sz="2800" b="1" dirty="0"/>
              <a:t>same end</a:t>
            </a:r>
            <a:r>
              <a:rPr lang="en-US" sz="2800" dirty="0"/>
              <a:t>, referred to as the top of the stack</a:t>
            </a:r>
          </a:p>
          <a:p>
            <a:pPr marL="297266" indent="-285750" eaLnBrk="0" fontAlgn="base" hangingPunct="0">
              <a:lnSpc>
                <a:spcPct val="90000"/>
              </a:lnSpc>
              <a:spcBef>
                <a:spcPct val="20000"/>
              </a:spcBef>
              <a:spcAft>
                <a:spcPct val="0"/>
              </a:spcAft>
              <a:buFont typeface="Arial" panose="020B0604020202020204" pitchFamily="34" charset="0"/>
              <a:buChar char="•"/>
              <a:tabLst>
                <a:tab pos="258542" algn="l"/>
              </a:tabLst>
            </a:pPr>
            <a:endParaRPr lang="en-US" sz="2800" dirty="0"/>
          </a:p>
          <a:p>
            <a:pPr marL="297266" indent="-285750" eaLnBrk="0" fontAlgn="base" hangingPunct="0">
              <a:lnSpc>
                <a:spcPct val="90000"/>
              </a:lnSpc>
              <a:spcBef>
                <a:spcPct val="20000"/>
              </a:spcBef>
              <a:spcAft>
                <a:spcPct val="0"/>
              </a:spcAft>
              <a:buFont typeface="Arial" panose="020B0604020202020204" pitchFamily="34" charset="0"/>
              <a:buChar char="•"/>
              <a:tabLst>
                <a:tab pos="258542" algn="l"/>
              </a:tabLst>
            </a:pPr>
            <a:endParaRPr lang="en-US" sz="2800" dirty="0"/>
          </a:p>
          <a:p>
            <a:pPr marL="297266" indent="-285750" eaLnBrk="0" fontAlgn="base" hangingPunct="0">
              <a:lnSpc>
                <a:spcPct val="90000"/>
              </a:lnSpc>
              <a:spcBef>
                <a:spcPct val="20000"/>
              </a:spcBef>
              <a:spcAft>
                <a:spcPct val="0"/>
              </a:spcAft>
              <a:buFont typeface="Arial" panose="020B0604020202020204" pitchFamily="34" charset="0"/>
              <a:buChar char="•"/>
              <a:tabLst>
                <a:tab pos="258542" algn="l"/>
              </a:tabLst>
            </a:pPr>
            <a:endParaRPr lang="en-US" sz="2800" dirty="0"/>
          </a:p>
          <a:p>
            <a:pPr marL="297266" indent="-285750" eaLnBrk="0" fontAlgn="base" hangingPunct="0">
              <a:lnSpc>
                <a:spcPct val="90000"/>
              </a:lnSpc>
              <a:spcBef>
                <a:spcPct val="20000"/>
              </a:spcBef>
              <a:spcAft>
                <a:spcPct val="0"/>
              </a:spcAft>
              <a:buFont typeface="Arial" panose="020B0604020202020204" pitchFamily="34" charset="0"/>
              <a:buChar char="•"/>
              <a:tabLst>
                <a:tab pos="258542" algn="l"/>
              </a:tabLst>
            </a:pPr>
            <a:r>
              <a:rPr lang="en-US" sz="2800" dirty="0"/>
              <a:t>Several common ways to implement a stack:</a:t>
            </a:r>
          </a:p>
          <a:p>
            <a:pPr marL="754466" lvl="1" indent="-285750" eaLnBrk="0" fontAlgn="base" hangingPunct="0">
              <a:lnSpc>
                <a:spcPct val="90000"/>
              </a:lnSpc>
              <a:spcBef>
                <a:spcPct val="20000"/>
              </a:spcBef>
              <a:spcAft>
                <a:spcPct val="0"/>
              </a:spcAft>
              <a:buFont typeface="Arial" panose="020B0604020202020204" pitchFamily="34" charset="0"/>
              <a:buChar char="•"/>
              <a:tabLst>
                <a:tab pos="258542" algn="l"/>
              </a:tabLst>
            </a:pPr>
            <a:r>
              <a:rPr lang="en-US" sz="2800" b="1" dirty="0"/>
              <a:t>Python list  - </a:t>
            </a:r>
            <a:r>
              <a:rPr lang="en-US" sz="2800" dirty="0"/>
              <a:t>easiest to implement (</a:t>
            </a:r>
            <a:r>
              <a:rPr lang="en-US" altLang="en-US" sz="2800" dirty="0">
                <a:hlinkClick r:id="rId3"/>
              </a:rPr>
              <a:t>Stack Visualization</a:t>
            </a:r>
            <a:r>
              <a:rPr lang="en-US" altLang="en-US" sz="2800" dirty="0"/>
              <a:t>)</a:t>
            </a:r>
            <a:endParaRPr lang="en-US" sz="2800" dirty="0"/>
          </a:p>
          <a:p>
            <a:pPr marL="754466" lvl="1" indent="-285750" eaLnBrk="0" fontAlgn="base" hangingPunct="0">
              <a:lnSpc>
                <a:spcPct val="90000"/>
              </a:lnSpc>
              <a:spcBef>
                <a:spcPct val="20000"/>
              </a:spcBef>
              <a:spcAft>
                <a:spcPct val="0"/>
              </a:spcAft>
              <a:buFont typeface="Arial" panose="020B0604020202020204" pitchFamily="34" charset="0"/>
              <a:buChar char="•"/>
              <a:tabLst>
                <a:tab pos="258542" algn="l"/>
              </a:tabLst>
            </a:pPr>
            <a:r>
              <a:rPr lang="en-US" sz="2800" b="1" dirty="0"/>
              <a:t>Linked list  - </a:t>
            </a:r>
            <a:r>
              <a:rPr lang="en-US" sz="2800" dirty="0"/>
              <a:t>better choice when a large number of push and pop operations are performed. (</a:t>
            </a:r>
            <a:r>
              <a:rPr lang="en-US" altLang="en-US" sz="2800" dirty="0">
                <a:hlinkClick r:id="rId4"/>
              </a:rPr>
              <a:t>Stack Visualization using link list</a:t>
            </a:r>
            <a:r>
              <a:rPr lang="en-US" altLang="en-US" sz="2800" dirty="0"/>
              <a:t>)</a:t>
            </a:r>
            <a:endParaRPr lang="en-US" sz="2800" dirty="0"/>
          </a:p>
        </p:txBody>
      </p:sp>
      <p:sp>
        <p:nvSpPr>
          <p:cNvPr id="8" name="Slide Number Placeholder 7">
            <a:extLst>
              <a:ext uri="{FF2B5EF4-FFF2-40B4-BE49-F238E27FC236}">
                <a16:creationId xmlns:a16="http://schemas.microsoft.com/office/drawing/2014/main" id="{6122FC01-D7CD-4570-A100-D04E37F286F3}"/>
              </a:ext>
            </a:extLst>
          </p:cNvPr>
          <p:cNvSpPr>
            <a:spLocks noGrp="1"/>
          </p:cNvSpPr>
          <p:nvPr>
            <p:ph type="sldNum" sz="quarter" idx="10"/>
          </p:nvPr>
        </p:nvSpPr>
        <p:spPr>
          <a:xfrm>
            <a:off x="166706" y="6400800"/>
            <a:ext cx="2540000" cy="457200"/>
          </a:xfrm>
        </p:spPr>
        <p:txBody>
          <a:bodyPr/>
          <a:lstStyle/>
          <a:p>
            <a:fld id="{05AC37BB-B76A-4C87-88EC-15530FA95D7B}" type="slidenum">
              <a:rPr lang="en-US" altLang="en-US" b="1" smtClean="0">
                <a:solidFill>
                  <a:srgbClr val="000000"/>
                </a:solidFill>
              </a:rPr>
              <a:pPr/>
              <a:t>6</a:t>
            </a:fld>
            <a:endParaRPr lang="en-US" altLang="en-US" b="1" dirty="0">
              <a:solidFill>
                <a:srgbClr val="000000"/>
              </a:solidFill>
            </a:endParaRPr>
          </a:p>
        </p:txBody>
      </p:sp>
    </p:spTree>
    <p:extLst>
      <p:ext uri="{BB962C8B-B14F-4D97-AF65-F5344CB8AC3E}">
        <p14:creationId xmlns:p14="http://schemas.microsoft.com/office/powerpoint/2010/main" val="2188970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853073" y="724834"/>
            <a:ext cx="10836190" cy="3349790"/>
          </a:xfrm>
          <a:prstGeom prst="rect">
            <a:avLst/>
          </a:prstGeom>
        </p:spPr>
        <p:txBody>
          <a:bodyPr vert="horz" wrap="square" lIns="0" tIns="122074" rIns="0" bIns="0" rtlCol="0">
            <a:spAutoFit/>
          </a:bodyPr>
          <a:lstStyle/>
          <a:p>
            <a:pPr marL="297266" indent="-285750">
              <a:spcBef>
                <a:spcPts val="961"/>
              </a:spcBef>
              <a:buFont typeface="Arial" panose="020B0604020202020204" pitchFamily="34" charset="0"/>
              <a:buChar char="•"/>
              <a:tabLst>
                <a:tab pos="258542" algn="l"/>
              </a:tabLst>
            </a:pPr>
            <a:r>
              <a:rPr lang="en-US" altLang="en-US" sz="2800" dirty="0"/>
              <a:t>How is the data organized within the Python list?</a:t>
            </a:r>
          </a:p>
          <a:p>
            <a:pPr marL="754466" lvl="1" indent="-285750">
              <a:spcBef>
                <a:spcPts val="961"/>
              </a:spcBef>
              <a:buFont typeface="Arial" panose="020B0604020202020204" pitchFamily="34" charset="0"/>
              <a:buChar char="•"/>
              <a:tabLst>
                <a:tab pos="258542" algn="l"/>
              </a:tabLst>
            </a:pPr>
            <a:r>
              <a:rPr lang="en-US" altLang="en-US" sz="2800" dirty="0"/>
              <a:t>Let the </a:t>
            </a:r>
            <a:r>
              <a:rPr lang="en-US" altLang="en-US" sz="2800" i="1" dirty="0"/>
              <a:t>end of the list </a:t>
            </a:r>
            <a:r>
              <a:rPr lang="en-US" altLang="en-US" sz="2800" dirty="0"/>
              <a:t>represent the top of the stack</a:t>
            </a:r>
            <a:endParaRPr lang="en-US" sz="2800" dirty="0">
              <a:solidFill>
                <a:srgbClr val="000000"/>
              </a:solidFill>
            </a:endParaRPr>
          </a:p>
          <a:p>
            <a:pPr marL="754466" lvl="1" indent="-285750">
              <a:spcBef>
                <a:spcPts val="961"/>
              </a:spcBef>
              <a:buFont typeface="Arial" panose="020B0604020202020204" pitchFamily="34" charset="0"/>
              <a:buChar char="•"/>
              <a:tabLst>
                <a:tab pos="258542" algn="l"/>
              </a:tabLst>
            </a:pPr>
            <a:r>
              <a:rPr lang="en-US" altLang="en-US" sz="2800" dirty="0"/>
              <a:t>Let the </a:t>
            </a:r>
            <a:r>
              <a:rPr lang="en-US" altLang="en-US" sz="2800" i="1" dirty="0"/>
              <a:t>head of the list </a:t>
            </a:r>
            <a:r>
              <a:rPr lang="en-US" altLang="en-US" sz="2800" dirty="0"/>
              <a:t>represent the top of the stack</a:t>
            </a:r>
          </a:p>
          <a:p>
            <a:pPr marL="754466" lvl="1" indent="-285750">
              <a:spcBef>
                <a:spcPts val="961"/>
              </a:spcBef>
              <a:buFont typeface="Arial" panose="020B0604020202020204" pitchFamily="34" charset="0"/>
              <a:buChar char="•"/>
              <a:tabLst>
                <a:tab pos="258542" algn="l"/>
              </a:tabLst>
            </a:pPr>
            <a:endParaRPr lang="en-US" altLang="en-US" sz="2800" dirty="0"/>
          </a:p>
          <a:p>
            <a:pPr marL="754466" lvl="1" indent="-285750">
              <a:spcBef>
                <a:spcPts val="961"/>
              </a:spcBef>
              <a:buFont typeface="Arial" panose="020B0604020202020204" pitchFamily="34" charset="0"/>
              <a:buChar char="•"/>
              <a:tabLst>
                <a:tab pos="258542" algn="l"/>
              </a:tabLst>
            </a:pPr>
            <a:endParaRPr lang="en-US" altLang="en-US" sz="2800" dirty="0"/>
          </a:p>
          <a:p>
            <a:pPr marL="754466" lvl="1" indent="-285750">
              <a:spcBef>
                <a:spcPts val="961"/>
              </a:spcBef>
              <a:buFont typeface="Arial" panose="020B0604020202020204" pitchFamily="34" charset="0"/>
              <a:buChar char="•"/>
              <a:tabLst>
                <a:tab pos="258542" algn="l"/>
              </a:tabLst>
            </a:pPr>
            <a:endParaRPr lang="en-US" altLang="en-US" sz="2800" dirty="0"/>
          </a:p>
        </p:txBody>
      </p:sp>
      <p:sp>
        <p:nvSpPr>
          <p:cNvPr id="2" name="object 2"/>
          <p:cNvSpPr txBox="1">
            <a:spLocks noGrp="1"/>
          </p:cNvSpPr>
          <p:nvPr>
            <p:ph type="title"/>
          </p:nvPr>
        </p:nvSpPr>
        <p:spPr>
          <a:xfrm>
            <a:off x="2624984" y="98233"/>
            <a:ext cx="7292368" cy="626601"/>
          </a:xfrm>
          <a:prstGeom prst="rect">
            <a:avLst/>
          </a:prstGeom>
        </p:spPr>
        <p:txBody>
          <a:bodyPr vert="horz" wrap="square" lIns="0" tIns="10941" rIns="0" bIns="0" numCol="1" rtlCol="0" anchor="ctr" anchorCtr="0" compatLnSpc="1">
            <a:prstTxWarp prst="textNoShape">
              <a:avLst/>
            </a:prstTxWarp>
            <a:spAutoFit/>
          </a:bodyPr>
          <a:lstStyle/>
          <a:p>
            <a:pPr marL="11516">
              <a:spcBef>
                <a:spcPts val="86"/>
              </a:spcBef>
            </a:pPr>
            <a:r>
              <a:rPr lang="en-US" sz="4000" dirty="0"/>
              <a:t>Stack – Python list</a:t>
            </a:r>
            <a:endParaRPr sz="4000" dirty="0"/>
          </a:p>
        </p:txBody>
      </p:sp>
      <p:grpSp>
        <p:nvGrpSpPr>
          <p:cNvPr id="6" name="Group 5">
            <a:extLst>
              <a:ext uri="{FF2B5EF4-FFF2-40B4-BE49-F238E27FC236}">
                <a16:creationId xmlns:a16="http://schemas.microsoft.com/office/drawing/2014/main" id="{68B586EE-EE67-4AD7-838A-4E62E1A2CB7C}"/>
              </a:ext>
            </a:extLst>
          </p:cNvPr>
          <p:cNvGrpSpPr/>
          <p:nvPr/>
        </p:nvGrpSpPr>
        <p:grpSpPr>
          <a:xfrm>
            <a:off x="7010400" y="2612571"/>
            <a:ext cx="4561879" cy="3762235"/>
            <a:chOff x="7010400" y="2612571"/>
            <a:chExt cx="4561879" cy="3762235"/>
          </a:xfrm>
        </p:grpSpPr>
        <p:grpSp>
          <p:nvGrpSpPr>
            <p:cNvPr id="5" name="Group 4">
              <a:extLst>
                <a:ext uri="{FF2B5EF4-FFF2-40B4-BE49-F238E27FC236}">
                  <a16:creationId xmlns:a16="http://schemas.microsoft.com/office/drawing/2014/main" id="{444D04A7-4BF6-46E2-ADB2-7D5AEC49839F}"/>
                </a:ext>
              </a:extLst>
            </p:cNvPr>
            <p:cNvGrpSpPr/>
            <p:nvPr/>
          </p:nvGrpSpPr>
          <p:grpSpPr>
            <a:xfrm>
              <a:off x="7010400" y="2612571"/>
              <a:ext cx="4561879" cy="3762235"/>
              <a:chOff x="7010400" y="2612571"/>
              <a:chExt cx="4561879" cy="3762235"/>
            </a:xfrm>
          </p:grpSpPr>
          <p:pic>
            <p:nvPicPr>
              <p:cNvPr id="4" name="object 2">
                <a:extLst>
                  <a:ext uri="{FF2B5EF4-FFF2-40B4-BE49-F238E27FC236}">
                    <a16:creationId xmlns:a16="http://schemas.microsoft.com/office/drawing/2014/main" id="{D9E9D2BF-F93D-4116-8C27-EBDC11B54D18}"/>
                  </a:ext>
                </a:extLst>
              </p:cNvPr>
              <p:cNvPicPr/>
              <p:nvPr/>
            </p:nvPicPr>
            <p:blipFill rotWithShape="1">
              <a:blip r:embed="rId2" cstate="print"/>
              <a:srcRect l="52350" t="807" b="-807"/>
              <a:stretch/>
            </p:blipFill>
            <p:spPr>
              <a:xfrm>
                <a:off x="7258957" y="2784021"/>
                <a:ext cx="4313322" cy="3590785"/>
              </a:xfrm>
              <a:prstGeom prst="rect">
                <a:avLst/>
              </a:prstGeom>
            </p:spPr>
          </p:pic>
          <p:sp>
            <p:nvSpPr>
              <p:cNvPr id="3" name="Rectangle 2">
                <a:extLst>
                  <a:ext uri="{FF2B5EF4-FFF2-40B4-BE49-F238E27FC236}">
                    <a16:creationId xmlns:a16="http://schemas.microsoft.com/office/drawing/2014/main" id="{D1794F84-361A-434D-9128-A8C7CEA32A6C}"/>
                  </a:ext>
                </a:extLst>
              </p:cNvPr>
              <p:cNvSpPr/>
              <p:nvPr/>
            </p:nvSpPr>
            <p:spPr bwMode="auto">
              <a:xfrm>
                <a:off x="7010400" y="2612571"/>
                <a:ext cx="856343" cy="816429"/>
              </a:xfrm>
              <a:prstGeom prst="rect">
                <a:avLst/>
              </a:prstGeom>
              <a:solidFill>
                <a:schemeClr val="bg1"/>
              </a:solidFill>
              <a:ln w="9525" cap="flat" cmpd="sng" algn="ctr">
                <a:solidFill>
                  <a:schemeClr val="bg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1600" b="1" i="0" u="none" strike="noStrike" cap="none" normalizeH="0" baseline="0">
                  <a:ln>
                    <a:noFill/>
                  </a:ln>
                  <a:solidFill>
                    <a:schemeClr val="tx1"/>
                  </a:solidFill>
                  <a:effectLst/>
                  <a:latin typeface="Helvetica" pitchFamily="34" charset="0"/>
                  <a:cs typeface="Times New Roman" pitchFamily="18" charset="0"/>
                </a:endParaRPr>
              </a:p>
            </p:txBody>
          </p:sp>
        </p:grpSp>
        <p:sp>
          <p:nvSpPr>
            <p:cNvPr id="8" name="TextBox 7">
              <a:extLst>
                <a:ext uri="{FF2B5EF4-FFF2-40B4-BE49-F238E27FC236}">
                  <a16:creationId xmlns:a16="http://schemas.microsoft.com/office/drawing/2014/main" id="{AC454198-BC73-40EA-840B-171D402C4F8E}"/>
                </a:ext>
              </a:extLst>
            </p:cNvPr>
            <p:cNvSpPr txBox="1"/>
            <p:nvPr/>
          </p:nvSpPr>
          <p:spPr>
            <a:xfrm>
              <a:off x="8389258" y="3059668"/>
              <a:ext cx="736099" cy="369332"/>
            </a:xfrm>
            <a:prstGeom prst="rect">
              <a:avLst/>
            </a:prstGeom>
            <a:solidFill>
              <a:srgbClr val="B9BEEC"/>
            </a:solidFill>
          </p:spPr>
          <p:txBody>
            <a:bodyPr wrap="none" rtlCol="0">
              <a:spAutoFit/>
            </a:bodyPr>
            <a:lstStyle/>
            <a:p>
              <a:r>
                <a:rPr lang="en-US" b="1" dirty="0"/>
                <a:t>Items</a:t>
              </a:r>
            </a:p>
          </p:txBody>
        </p:sp>
      </p:grpSp>
      <p:sp>
        <p:nvSpPr>
          <p:cNvPr id="9" name="Slide Number Placeholder 8">
            <a:extLst>
              <a:ext uri="{FF2B5EF4-FFF2-40B4-BE49-F238E27FC236}">
                <a16:creationId xmlns:a16="http://schemas.microsoft.com/office/drawing/2014/main" id="{EC3019C7-4A86-4938-8191-CA84C31F7895}"/>
              </a:ext>
            </a:extLst>
          </p:cNvPr>
          <p:cNvSpPr>
            <a:spLocks noGrp="1"/>
          </p:cNvSpPr>
          <p:nvPr>
            <p:ph type="sldNum" sz="quarter" idx="10"/>
          </p:nvPr>
        </p:nvSpPr>
        <p:spPr/>
        <p:txBody>
          <a:bodyPr/>
          <a:lstStyle/>
          <a:p>
            <a:fld id="{D02B39B9-74E7-484A-884B-3B1F83C72A6F}" type="slidenum">
              <a:rPr lang="en-US" altLang="en-US" smtClean="0">
                <a:solidFill>
                  <a:srgbClr val="000000"/>
                </a:solidFill>
              </a:rPr>
              <a:pPr/>
              <a:t>7</a:t>
            </a:fld>
            <a:endParaRPr lang="en-US" altLang="en-US" dirty="0">
              <a:solidFill>
                <a:srgbClr val="000000"/>
              </a:solidFill>
            </a:endParaRPr>
          </a:p>
        </p:txBody>
      </p:sp>
    </p:spTree>
    <p:extLst>
      <p:ext uri="{BB962C8B-B14F-4D97-AF65-F5344CB8AC3E}">
        <p14:creationId xmlns:p14="http://schemas.microsoft.com/office/powerpoint/2010/main" val="213682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24984" y="98233"/>
            <a:ext cx="7292368" cy="626601"/>
          </a:xfrm>
          <a:prstGeom prst="rect">
            <a:avLst/>
          </a:prstGeom>
        </p:spPr>
        <p:txBody>
          <a:bodyPr vert="horz" wrap="square" lIns="0" tIns="10941" rIns="0" bIns="0" numCol="1" rtlCol="0" anchor="ctr" anchorCtr="0" compatLnSpc="1">
            <a:prstTxWarp prst="textNoShape">
              <a:avLst/>
            </a:prstTxWarp>
            <a:spAutoFit/>
          </a:bodyPr>
          <a:lstStyle/>
          <a:p>
            <a:pPr marL="11516">
              <a:spcBef>
                <a:spcPts val="86"/>
              </a:spcBef>
            </a:pPr>
            <a:r>
              <a:rPr lang="en-US" sz="4000" dirty="0"/>
              <a:t>Stack – Python list (Tail Top)</a:t>
            </a:r>
            <a:endParaRPr sz="4000" dirty="0"/>
          </a:p>
        </p:txBody>
      </p:sp>
      <p:sp>
        <p:nvSpPr>
          <p:cNvPr id="5" name="Text Box 3">
            <a:extLst>
              <a:ext uri="{FF2B5EF4-FFF2-40B4-BE49-F238E27FC236}">
                <a16:creationId xmlns:a16="http://schemas.microsoft.com/office/drawing/2014/main" id="{C4C59BB1-FC28-464C-9F90-04EB3CA4D0E0}"/>
              </a:ext>
            </a:extLst>
          </p:cNvPr>
          <p:cNvSpPr txBox="1">
            <a:spLocks noChangeArrowheads="1"/>
          </p:cNvSpPr>
          <p:nvPr/>
        </p:nvSpPr>
        <p:spPr bwMode="auto">
          <a:xfrm>
            <a:off x="871085" y="905668"/>
            <a:ext cx="7559675" cy="5854099"/>
          </a:xfrm>
          <a:prstGeom prst="rect">
            <a:avLst/>
          </a:prstGeom>
          <a:solidFill>
            <a:srgbClr val="F7FFAB"/>
          </a:solidFill>
          <a:ln>
            <a:noFill/>
          </a:ln>
          <a:effectLst/>
        </p:spPr>
        <p:txBody>
          <a:bodyPr wrap="none" lIns="0" tIns="12096" rIns="0" bIns="0"/>
          <a:lstStyle>
            <a:lvl1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1pPr>
            <a:lvl2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2pPr>
            <a:lvl3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3pPr>
            <a:lvl4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4pPr>
            <a:lvl5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9pPr>
          </a:lstStyle>
          <a:p>
            <a:pPr>
              <a:lnSpc>
                <a:spcPct val="94000"/>
              </a:lnSpc>
            </a:pPr>
            <a:r>
              <a:rPr lang="en-US" altLang="en-US" sz="1600" i="1" dirty="0">
                <a:solidFill>
                  <a:srgbClr val="003B7C"/>
                </a:solidFill>
                <a:latin typeface="Courier New" panose="02070309020205020404" pitchFamily="49" charset="0"/>
              </a:rPr>
              <a:t># Implementation of the Stack ADT using a Python list.</a:t>
            </a:r>
          </a:p>
          <a:p>
            <a:pPr>
              <a:lnSpc>
                <a:spcPct val="94000"/>
              </a:lnSpc>
            </a:pPr>
            <a:endParaRPr lang="en-US" altLang="en-US" sz="1600" i="1" dirty="0">
              <a:solidFill>
                <a:srgbClr val="003B7C"/>
              </a:solidFill>
              <a:latin typeface="Courier New" panose="02070309020205020404" pitchFamily="49" charset="0"/>
            </a:endParaRPr>
          </a:p>
          <a:p>
            <a:pPr>
              <a:lnSpc>
                <a:spcPct val="94000"/>
              </a:lnSpc>
            </a:pPr>
            <a:r>
              <a:rPr lang="en-US" altLang="en-US" sz="1600" b="1" dirty="0">
                <a:latin typeface="Courier New" panose="02070309020205020404" pitchFamily="49" charset="0"/>
              </a:rPr>
              <a:t>class</a:t>
            </a:r>
            <a:r>
              <a:rPr lang="en-US" altLang="en-US" sz="1600" dirty="0">
                <a:latin typeface="Courier New" panose="02070309020205020404" pitchFamily="49" charset="0"/>
              </a:rPr>
              <a:t> Stack :</a:t>
            </a:r>
          </a:p>
          <a:p>
            <a:pPr>
              <a:lnSpc>
                <a:spcPct val="94000"/>
              </a:lnSpc>
            </a:pPr>
            <a:r>
              <a:rPr lang="en-US" altLang="en-US" sz="1600" dirty="0">
                <a:latin typeface="Courier New" panose="02070309020205020404" pitchFamily="49" charset="0"/>
              </a:rPr>
              <a:t>  </a:t>
            </a:r>
            <a:r>
              <a:rPr lang="en-US" altLang="en-US" sz="1600" b="1" dirty="0">
                <a:latin typeface="Courier New" panose="02070309020205020404" pitchFamily="49" charset="0"/>
              </a:rPr>
              <a:t>def</a:t>
            </a:r>
            <a:r>
              <a:rPr lang="en-US" altLang="en-US" sz="1600" dirty="0">
                <a:latin typeface="Courier New" panose="02070309020205020404" pitchFamily="49" charset="0"/>
              </a:rPr>
              <a:t> __</a:t>
            </a:r>
            <a:r>
              <a:rPr lang="en-US" altLang="en-US" sz="1600" dirty="0" err="1">
                <a:latin typeface="Courier New" panose="02070309020205020404" pitchFamily="49" charset="0"/>
              </a:rPr>
              <a:t>init</a:t>
            </a:r>
            <a:r>
              <a:rPr lang="en-US" altLang="en-US" sz="1600" dirty="0">
                <a:latin typeface="Courier New" panose="02070309020205020404" pitchFamily="49" charset="0"/>
              </a:rPr>
              <a:t>__( self ):</a:t>
            </a:r>
          </a:p>
          <a:p>
            <a:pPr>
              <a:lnSpc>
                <a:spcPct val="94000"/>
              </a:lnSpc>
            </a:pPr>
            <a:r>
              <a:rPr lang="en-US" altLang="en-US" sz="1600" dirty="0">
                <a:latin typeface="Courier New" panose="02070309020205020404" pitchFamily="49" charset="0"/>
              </a:rPr>
              <a:t>    self._</a:t>
            </a:r>
            <a:r>
              <a:rPr lang="en-US" altLang="en-US" sz="1600" dirty="0" err="1">
                <a:latin typeface="Courier New" panose="02070309020205020404" pitchFamily="49" charset="0"/>
              </a:rPr>
              <a:t>theItems</a:t>
            </a:r>
            <a:r>
              <a:rPr lang="en-US" altLang="en-US" sz="1600" dirty="0">
                <a:latin typeface="Courier New" panose="02070309020205020404" pitchFamily="49" charset="0"/>
              </a:rPr>
              <a:t> = list()</a:t>
            </a:r>
          </a:p>
          <a:p>
            <a:pPr>
              <a:lnSpc>
                <a:spcPct val="94000"/>
              </a:lnSpc>
            </a:pPr>
            <a:r>
              <a:rPr lang="en-US" altLang="en-US" sz="1600" dirty="0">
                <a:latin typeface="Courier New" panose="02070309020205020404" pitchFamily="49" charset="0"/>
              </a:rPr>
              <a:t>  </a:t>
            </a:r>
          </a:p>
          <a:p>
            <a:pPr>
              <a:lnSpc>
                <a:spcPct val="94000"/>
              </a:lnSpc>
            </a:pPr>
            <a:r>
              <a:rPr lang="en-US" altLang="en-US" sz="1600" dirty="0">
                <a:latin typeface="Courier New" panose="02070309020205020404" pitchFamily="49" charset="0"/>
              </a:rPr>
              <a:t>  </a:t>
            </a:r>
            <a:r>
              <a:rPr lang="en-US" altLang="en-US" sz="1600" b="1" dirty="0">
                <a:latin typeface="Courier New" panose="02070309020205020404" pitchFamily="49" charset="0"/>
              </a:rPr>
              <a:t>def</a:t>
            </a:r>
            <a:r>
              <a:rPr lang="en-US" altLang="en-US" sz="1600" dirty="0">
                <a:latin typeface="Courier New" panose="02070309020205020404" pitchFamily="49" charset="0"/>
              </a:rPr>
              <a:t> </a:t>
            </a:r>
            <a:r>
              <a:rPr lang="en-US" altLang="en-US" sz="1600" dirty="0" err="1">
                <a:latin typeface="Courier New" panose="02070309020205020404" pitchFamily="49" charset="0"/>
              </a:rPr>
              <a:t>isEmpty</a:t>
            </a:r>
            <a:r>
              <a:rPr lang="en-US" altLang="en-US" sz="1600" dirty="0">
                <a:latin typeface="Courier New" panose="02070309020205020404" pitchFamily="49" charset="0"/>
              </a:rPr>
              <a:t>( self ):</a:t>
            </a:r>
          </a:p>
          <a:p>
            <a:pPr>
              <a:lnSpc>
                <a:spcPct val="94000"/>
              </a:lnSpc>
            </a:pPr>
            <a:r>
              <a:rPr lang="en-US" altLang="en-US" sz="1600" dirty="0">
                <a:latin typeface="Courier New" panose="02070309020205020404" pitchFamily="49" charset="0"/>
              </a:rPr>
              <a:t>    </a:t>
            </a:r>
            <a:r>
              <a:rPr lang="en-US" altLang="en-US" sz="1600" b="1" dirty="0">
                <a:latin typeface="Courier New" panose="02070309020205020404" pitchFamily="49" charset="0"/>
              </a:rPr>
              <a:t>return</a:t>
            </a:r>
            <a:r>
              <a:rPr lang="en-US" altLang="en-US" sz="1600" dirty="0">
                <a:latin typeface="Courier New" panose="02070309020205020404" pitchFamily="49" charset="0"/>
              </a:rPr>
              <a:t> </a:t>
            </a:r>
            <a:r>
              <a:rPr lang="en-US" altLang="en-US" sz="1600" dirty="0" err="1">
                <a:latin typeface="Courier New" panose="02070309020205020404" pitchFamily="49" charset="0"/>
              </a:rPr>
              <a:t>len</a:t>
            </a:r>
            <a:r>
              <a:rPr lang="en-US" altLang="en-US" sz="1600" dirty="0">
                <a:latin typeface="Courier New" panose="02070309020205020404" pitchFamily="49" charset="0"/>
              </a:rPr>
              <a:t>( self ) == 0</a:t>
            </a:r>
          </a:p>
          <a:p>
            <a:pPr>
              <a:lnSpc>
                <a:spcPct val="94000"/>
              </a:lnSpc>
            </a:pPr>
            <a:r>
              <a:rPr lang="en-US" altLang="en-US" sz="1600" dirty="0">
                <a:latin typeface="Courier New" panose="02070309020205020404" pitchFamily="49" charset="0"/>
              </a:rPr>
              <a:t>  </a:t>
            </a:r>
          </a:p>
          <a:p>
            <a:pPr>
              <a:lnSpc>
                <a:spcPct val="94000"/>
              </a:lnSpc>
            </a:pPr>
            <a:r>
              <a:rPr lang="en-US" altLang="en-US" sz="1600" dirty="0">
                <a:latin typeface="Courier New" panose="02070309020205020404" pitchFamily="49" charset="0"/>
              </a:rPr>
              <a:t>  </a:t>
            </a:r>
            <a:r>
              <a:rPr lang="en-US" altLang="en-US" sz="1600" b="1" dirty="0">
                <a:latin typeface="Courier New" panose="02070309020205020404" pitchFamily="49" charset="0"/>
              </a:rPr>
              <a:t>def</a:t>
            </a:r>
            <a:r>
              <a:rPr lang="en-US" altLang="en-US" sz="1600" dirty="0">
                <a:latin typeface="Courier New" panose="02070309020205020404" pitchFamily="49" charset="0"/>
              </a:rPr>
              <a:t> __</a:t>
            </a:r>
            <a:r>
              <a:rPr lang="en-US" altLang="en-US" sz="1600" dirty="0" err="1">
                <a:latin typeface="Courier New" panose="02070309020205020404" pitchFamily="49" charset="0"/>
              </a:rPr>
              <a:t>len</a:t>
            </a:r>
            <a:r>
              <a:rPr lang="en-US" altLang="en-US" sz="1600" dirty="0">
                <a:latin typeface="Courier New" panose="02070309020205020404" pitchFamily="49" charset="0"/>
              </a:rPr>
              <a:t>__ ( self ):</a:t>
            </a:r>
          </a:p>
          <a:p>
            <a:pPr>
              <a:lnSpc>
                <a:spcPct val="94000"/>
              </a:lnSpc>
            </a:pPr>
            <a:r>
              <a:rPr lang="en-US" altLang="en-US" sz="1600" dirty="0">
                <a:latin typeface="Courier New" panose="02070309020205020404" pitchFamily="49" charset="0"/>
              </a:rPr>
              <a:t>    </a:t>
            </a:r>
            <a:r>
              <a:rPr lang="en-US" altLang="en-US" sz="1600" b="1" dirty="0">
                <a:latin typeface="Courier New" panose="02070309020205020404" pitchFamily="49" charset="0"/>
              </a:rPr>
              <a:t>return</a:t>
            </a:r>
            <a:r>
              <a:rPr lang="en-US" altLang="en-US" sz="1600" dirty="0">
                <a:latin typeface="Courier New" panose="02070309020205020404" pitchFamily="49" charset="0"/>
              </a:rPr>
              <a:t> </a:t>
            </a:r>
            <a:r>
              <a:rPr lang="en-US" altLang="en-US" sz="1600" dirty="0" err="1">
                <a:latin typeface="Courier New" panose="02070309020205020404" pitchFamily="49" charset="0"/>
              </a:rPr>
              <a:t>len</a:t>
            </a:r>
            <a:r>
              <a:rPr lang="en-US" altLang="en-US" sz="1600" dirty="0">
                <a:latin typeface="Courier New" panose="02070309020205020404" pitchFamily="49" charset="0"/>
              </a:rPr>
              <a:t>( self._</a:t>
            </a:r>
            <a:r>
              <a:rPr lang="en-US" altLang="en-US" sz="1600" dirty="0" err="1">
                <a:latin typeface="Courier New" panose="02070309020205020404" pitchFamily="49" charset="0"/>
              </a:rPr>
              <a:t>theItems</a:t>
            </a:r>
            <a:r>
              <a:rPr lang="en-US" altLang="en-US" sz="1600" dirty="0">
                <a:latin typeface="Courier New" panose="02070309020205020404" pitchFamily="49" charset="0"/>
              </a:rPr>
              <a:t> ) </a:t>
            </a:r>
          </a:p>
          <a:p>
            <a:pPr>
              <a:lnSpc>
                <a:spcPct val="94000"/>
              </a:lnSpc>
            </a:pPr>
            <a:endParaRPr lang="en-US" altLang="en-US" sz="1600" dirty="0">
              <a:latin typeface="Courier New" panose="02070309020205020404" pitchFamily="49" charset="0"/>
            </a:endParaRPr>
          </a:p>
          <a:p>
            <a:pPr>
              <a:lnSpc>
                <a:spcPct val="94000"/>
              </a:lnSpc>
            </a:pPr>
            <a:r>
              <a:rPr lang="en-US" altLang="en-US" sz="1600" dirty="0">
                <a:latin typeface="Courier New" panose="02070309020205020404" pitchFamily="49" charset="0"/>
              </a:rPr>
              <a:t>  </a:t>
            </a:r>
            <a:r>
              <a:rPr lang="en-US" altLang="en-US" sz="1600" b="1" dirty="0">
                <a:latin typeface="Courier New" panose="02070309020205020404" pitchFamily="49" charset="0"/>
              </a:rPr>
              <a:t>def</a:t>
            </a:r>
            <a:r>
              <a:rPr lang="en-US" altLang="en-US" sz="1600" dirty="0">
                <a:latin typeface="Courier New" panose="02070309020205020404" pitchFamily="49" charset="0"/>
              </a:rPr>
              <a:t> peek( self ):</a:t>
            </a:r>
          </a:p>
          <a:p>
            <a:pPr>
              <a:lnSpc>
                <a:spcPct val="94000"/>
              </a:lnSpc>
            </a:pPr>
            <a:r>
              <a:rPr lang="en-US" altLang="en-US" sz="1600" dirty="0">
                <a:latin typeface="Courier New" panose="02070309020205020404" pitchFamily="49" charset="0"/>
              </a:rPr>
              <a:t>    </a:t>
            </a:r>
            <a:r>
              <a:rPr lang="en-US" altLang="en-US" sz="1600" b="1" dirty="0">
                <a:latin typeface="Courier New" panose="02070309020205020404" pitchFamily="49" charset="0"/>
              </a:rPr>
              <a:t>assert</a:t>
            </a:r>
            <a:r>
              <a:rPr lang="en-US" altLang="en-US" sz="1600" dirty="0">
                <a:latin typeface="Courier New" panose="02070309020205020404" pitchFamily="49" charset="0"/>
              </a:rPr>
              <a:t> </a:t>
            </a:r>
            <a:r>
              <a:rPr lang="en-US" altLang="en-US" sz="1600" b="1" dirty="0">
                <a:latin typeface="Courier New" panose="02070309020205020404" pitchFamily="49" charset="0"/>
              </a:rPr>
              <a:t>not</a:t>
            </a:r>
            <a:r>
              <a:rPr lang="en-US" altLang="en-US" sz="1600" dirty="0">
                <a:latin typeface="Courier New" panose="02070309020205020404" pitchFamily="49" charset="0"/>
              </a:rPr>
              <a:t> </a:t>
            </a:r>
            <a:r>
              <a:rPr lang="en-US" altLang="en-US" sz="1600" dirty="0" err="1">
                <a:latin typeface="Courier New" panose="02070309020205020404" pitchFamily="49" charset="0"/>
              </a:rPr>
              <a:t>self.isEmpty</a:t>
            </a:r>
            <a:r>
              <a:rPr lang="en-US" altLang="en-US" sz="1600" dirty="0">
                <a:latin typeface="Courier New" panose="02070309020205020404" pitchFamily="49" charset="0"/>
              </a:rPr>
              <a:t>(), "Cannot peek at an empty stack"</a:t>
            </a:r>
          </a:p>
          <a:p>
            <a:pPr>
              <a:lnSpc>
                <a:spcPct val="94000"/>
              </a:lnSpc>
            </a:pPr>
            <a:r>
              <a:rPr lang="en-US" altLang="en-US" sz="1600" dirty="0">
                <a:latin typeface="Courier New" panose="02070309020205020404" pitchFamily="49" charset="0"/>
              </a:rPr>
              <a:t>    </a:t>
            </a:r>
            <a:r>
              <a:rPr lang="en-US" altLang="en-US" sz="1600" b="1" dirty="0">
                <a:latin typeface="Courier New" panose="02070309020205020404" pitchFamily="49" charset="0"/>
              </a:rPr>
              <a:t>return</a:t>
            </a:r>
            <a:r>
              <a:rPr lang="en-US" altLang="en-US" sz="1600" dirty="0">
                <a:latin typeface="Courier New" panose="02070309020205020404" pitchFamily="49" charset="0"/>
              </a:rPr>
              <a:t> self._</a:t>
            </a:r>
            <a:r>
              <a:rPr lang="en-US" altLang="en-US" sz="1600" dirty="0" err="1">
                <a:latin typeface="Courier New" panose="02070309020205020404" pitchFamily="49" charset="0"/>
              </a:rPr>
              <a:t>theItems</a:t>
            </a:r>
            <a:r>
              <a:rPr lang="en-US" altLang="en-US" sz="1600" dirty="0">
                <a:latin typeface="Courier New" panose="02070309020205020404" pitchFamily="49" charset="0"/>
              </a:rPr>
              <a:t>[-1]</a:t>
            </a:r>
          </a:p>
          <a:p>
            <a:pPr>
              <a:lnSpc>
                <a:spcPct val="94000"/>
              </a:lnSpc>
            </a:pPr>
            <a:r>
              <a:rPr lang="en-US" altLang="en-US" sz="1600" dirty="0">
                <a:latin typeface="Courier New" panose="02070309020205020404" pitchFamily="49" charset="0"/>
              </a:rPr>
              <a:t>       </a:t>
            </a:r>
          </a:p>
          <a:p>
            <a:pPr>
              <a:lnSpc>
                <a:spcPct val="94000"/>
              </a:lnSpc>
            </a:pPr>
            <a:r>
              <a:rPr lang="en-US" altLang="en-US" sz="1600" dirty="0">
                <a:latin typeface="Courier New" panose="02070309020205020404" pitchFamily="49" charset="0"/>
              </a:rPr>
              <a:t>  </a:t>
            </a:r>
            <a:r>
              <a:rPr lang="en-US" altLang="en-US" sz="1600" b="1" dirty="0">
                <a:latin typeface="Courier New" panose="02070309020205020404" pitchFamily="49" charset="0"/>
              </a:rPr>
              <a:t>def</a:t>
            </a:r>
            <a:r>
              <a:rPr lang="en-US" altLang="en-US" sz="1600" dirty="0">
                <a:latin typeface="Courier New" panose="02070309020205020404" pitchFamily="49" charset="0"/>
              </a:rPr>
              <a:t> pop( self ):</a:t>
            </a:r>
          </a:p>
          <a:p>
            <a:pPr>
              <a:lnSpc>
                <a:spcPct val="94000"/>
              </a:lnSpc>
            </a:pPr>
            <a:r>
              <a:rPr lang="en-US" altLang="en-US" sz="1600" dirty="0">
                <a:latin typeface="Courier New" panose="02070309020205020404" pitchFamily="49" charset="0"/>
              </a:rPr>
              <a:t>    </a:t>
            </a:r>
            <a:r>
              <a:rPr lang="en-US" altLang="en-US" sz="1600" b="1" dirty="0">
                <a:latin typeface="Courier New" panose="02070309020205020404" pitchFamily="49" charset="0"/>
              </a:rPr>
              <a:t>assert not</a:t>
            </a:r>
            <a:r>
              <a:rPr lang="en-US" altLang="en-US" sz="1600" dirty="0">
                <a:latin typeface="Courier New" panose="02070309020205020404" pitchFamily="49" charset="0"/>
              </a:rPr>
              <a:t> </a:t>
            </a:r>
            <a:r>
              <a:rPr lang="en-US" altLang="en-US" sz="1600" dirty="0" err="1">
                <a:latin typeface="Courier New" panose="02070309020205020404" pitchFamily="49" charset="0"/>
              </a:rPr>
              <a:t>self.isEmpty</a:t>
            </a:r>
            <a:r>
              <a:rPr lang="en-US" altLang="en-US" sz="1600" dirty="0">
                <a:latin typeface="Courier New" panose="02070309020205020404" pitchFamily="49" charset="0"/>
              </a:rPr>
              <a:t>(), "Cannot pop from an empty stack"</a:t>
            </a:r>
          </a:p>
          <a:p>
            <a:pPr>
              <a:lnSpc>
                <a:spcPct val="94000"/>
              </a:lnSpc>
            </a:pPr>
            <a:r>
              <a:rPr lang="en-US" altLang="en-US" sz="1600" dirty="0">
                <a:latin typeface="Courier New" panose="02070309020205020404" pitchFamily="49" charset="0"/>
              </a:rPr>
              <a:t>    </a:t>
            </a:r>
            <a:r>
              <a:rPr lang="en-US" altLang="en-US" sz="1600" b="1" dirty="0">
                <a:latin typeface="Courier New" panose="02070309020205020404" pitchFamily="49" charset="0"/>
              </a:rPr>
              <a:t>return</a:t>
            </a:r>
            <a:r>
              <a:rPr lang="en-US" altLang="en-US" sz="1600" dirty="0">
                <a:latin typeface="Courier New" panose="02070309020205020404" pitchFamily="49" charset="0"/>
              </a:rPr>
              <a:t> self._</a:t>
            </a:r>
            <a:r>
              <a:rPr lang="en-US" altLang="en-US" sz="1600" dirty="0" err="1">
                <a:latin typeface="Courier New" panose="02070309020205020404" pitchFamily="49" charset="0"/>
              </a:rPr>
              <a:t>theItems.pop</a:t>
            </a:r>
            <a:r>
              <a:rPr lang="en-US" altLang="en-US" sz="1600" dirty="0">
                <a:latin typeface="Courier New" panose="02070309020205020404" pitchFamily="49" charset="0"/>
              </a:rPr>
              <a:t>()</a:t>
            </a:r>
          </a:p>
          <a:p>
            <a:pPr>
              <a:lnSpc>
                <a:spcPct val="94000"/>
              </a:lnSpc>
            </a:pPr>
            <a:r>
              <a:rPr lang="en-US" altLang="en-US" sz="1600" dirty="0">
                <a:latin typeface="Courier New" panose="02070309020205020404" pitchFamily="49" charset="0"/>
              </a:rPr>
              <a:t>  </a:t>
            </a:r>
          </a:p>
          <a:p>
            <a:pPr>
              <a:lnSpc>
                <a:spcPct val="94000"/>
              </a:lnSpc>
            </a:pPr>
            <a:r>
              <a:rPr lang="en-US" altLang="en-US" sz="1600" dirty="0">
                <a:latin typeface="Courier New" panose="02070309020205020404" pitchFamily="49" charset="0"/>
              </a:rPr>
              <a:t>  </a:t>
            </a:r>
            <a:r>
              <a:rPr lang="en-US" altLang="en-US" sz="1600" b="1" dirty="0">
                <a:latin typeface="Courier New" panose="02070309020205020404" pitchFamily="49" charset="0"/>
              </a:rPr>
              <a:t>def</a:t>
            </a:r>
            <a:r>
              <a:rPr lang="en-US" altLang="en-US" sz="1600" dirty="0">
                <a:latin typeface="Courier New" panose="02070309020205020404" pitchFamily="49" charset="0"/>
              </a:rPr>
              <a:t> push( self, item ):</a:t>
            </a:r>
          </a:p>
          <a:p>
            <a:pPr>
              <a:lnSpc>
                <a:spcPct val="94000"/>
              </a:lnSpc>
            </a:pPr>
            <a:r>
              <a:rPr lang="en-US" altLang="en-US" sz="1600" dirty="0">
                <a:latin typeface="Courier New" panose="02070309020205020404" pitchFamily="49" charset="0"/>
              </a:rPr>
              <a:t>    self._</a:t>
            </a:r>
            <a:r>
              <a:rPr lang="en-US" altLang="en-US" sz="1600" dirty="0" err="1">
                <a:latin typeface="Courier New" panose="02070309020205020404" pitchFamily="49" charset="0"/>
              </a:rPr>
              <a:t>theItems.append</a:t>
            </a:r>
            <a:r>
              <a:rPr lang="en-US" altLang="en-US" sz="1600" dirty="0">
                <a:latin typeface="Courier New" panose="02070309020205020404" pitchFamily="49" charset="0"/>
              </a:rPr>
              <a:t>( item )    </a:t>
            </a:r>
          </a:p>
        </p:txBody>
      </p:sp>
      <p:sp>
        <p:nvSpPr>
          <p:cNvPr id="3" name="Rectangle 2">
            <a:extLst>
              <a:ext uri="{FF2B5EF4-FFF2-40B4-BE49-F238E27FC236}">
                <a16:creationId xmlns:a16="http://schemas.microsoft.com/office/drawing/2014/main" id="{2962CA8E-4CA2-4EDB-AF7D-5A35771DE962}"/>
              </a:ext>
            </a:extLst>
          </p:cNvPr>
          <p:cNvSpPr/>
          <p:nvPr/>
        </p:nvSpPr>
        <p:spPr>
          <a:xfrm>
            <a:off x="6519016" y="1377976"/>
            <a:ext cx="5672984" cy="1919180"/>
          </a:xfrm>
          <a:prstGeom prst="rect">
            <a:avLst/>
          </a:prstGeom>
          <a:solidFill>
            <a:srgbClr val="F7FFAB"/>
          </a:solidFill>
          <a:ln>
            <a:solidFill>
              <a:srgbClr val="B9BEEC"/>
            </a:solidFill>
          </a:ln>
        </p:spPr>
        <p:txBody>
          <a:bodyPr wrap="square">
            <a:spAutoFit/>
          </a:bodyPr>
          <a:lstStyle/>
          <a:p>
            <a:pPr>
              <a:lnSpc>
                <a:spcPct val="94000"/>
              </a:lnSpc>
            </a:pPr>
            <a:endParaRPr lang="en-US" altLang="en-US" i="1" dirty="0">
              <a:solidFill>
                <a:srgbClr val="003B7C"/>
              </a:solidFill>
              <a:latin typeface="Courier New" panose="02070309020205020404" pitchFamily="49" charset="0"/>
            </a:endParaRPr>
          </a:p>
          <a:p>
            <a:pPr>
              <a:lnSpc>
                <a:spcPct val="94000"/>
              </a:lnSpc>
            </a:pPr>
            <a:r>
              <a:rPr lang="en-US" altLang="en-US" i="1" dirty="0">
                <a:solidFill>
                  <a:srgbClr val="003B7C"/>
                </a:solidFill>
                <a:latin typeface="Courier New" panose="02070309020205020404" pitchFamily="49" charset="0"/>
              </a:rPr>
              <a:t># The private storage class for creating stack nodes.    </a:t>
            </a:r>
          </a:p>
          <a:p>
            <a:pPr>
              <a:lnSpc>
                <a:spcPct val="94000"/>
              </a:lnSpc>
            </a:pPr>
            <a:r>
              <a:rPr lang="en-US" altLang="en-US" b="1" dirty="0">
                <a:latin typeface="Courier New" panose="02070309020205020404" pitchFamily="49" charset="0"/>
              </a:rPr>
              <a:t>class</a:t>
            </a:r>
            <a:r>
              <a:rPr lang="en-US" altLang="en-US" dirty="0">
                <a:latin typeface="Courier New" panose="02070309020205020404" pitchFamily="49" charset="0"/>
              </a:rPr>
              <a:t> _</a:t>
            </a:r>
            <a:r>
              <a:rPr lang="en-US" altLang="en-US" dirty="0" err="1">
                <a:latin typeface="Courier New" panose="02070309020205020404" pitchFamily="49" charset="0"/>
              </a:rPr>
              <a:t>StackNode</a:t>
            </a:r>
            <a:r>
              <a:rPr lang="en-US" altLang="en-US" dirty="0">
                <a:latin typeface="Courier New" panose="02070309020205020404" pitchFamily="49" charset="0"/>
              </a:rPr>
              <a:t> : </a:t>
            </a:r>
          </a:p>
          <a:p>
            <a:pPr>
              <a:lnSpc>
                <a:spcPct val="94000"/>
              </a:lnSpc>
            </a:pPr>
            <a:r>
              <a:rPr lang="en-US" altLang="en-US" dirty="0">
                <a:latin typeface="Courier New" panose="02070309020205020404" pitchFamily="49" charset="0"/>
              </a:rPr>
              <a:t>  </a:t>
            </a:r>
            <a:r>
              <a:rPr lang="en-US" altLang="en-US" b="1" dirty="0">
                <a:latin typeface="Courier New" panose="02070309020205020404" pitchFamily="49" charset="0"/>
              </a:rPr>
              <a:t>def</a:t>
            </a:r>
            <a:r>
              <a:rPr lang="en-US" altLang="en-US" dirty="0">
                <a:latin typeface="Courier New" panose="02070309020205020404" pitchFamily="49" charset="0"/>
              </a:rPr>
              <a:t> __</a:t>
            </a:r>
            <a:r>
              <a:rPr lang="en-US" altLang="en-US" dirty="0" err="1">
                <a:latin typeface="Courier New" panose="02070309020205020404" pitchFamily="49" charset="0"/>
              </a:rPr>
              <a:t>init</a:t>
            </a:r>
            <a:r>
              <a:rPr lang="en-US" altLang="en-US" dirty="0">
                <a:latin typeface="Courier New" panose="02070309020205020404" pitchFamily="49" charset="0"/>
              </a:rPr>
              <a:t>__( self, item, link ) :</a:t>
            </a:r>
          </a:p>
          <a:p>
            <a:pPr>
              <a:lnSpc>
                <a:spcPct val="94000"/>
              </a:lnSpc>
            </a:pPr>
            <a:r>
              <a:rPr lang="en-US" altLang="en-US" dirty="0">
                <a:latin typeface="Courier New" panose="02070309020205020404" pitchFamily="49" charset="0"/>
              </a:rPr>
              <a:t>    </a:t>
            </a:r>
            <a:r>
              <a:rPr lang="en-US" altLang="en-US" dirty="0" err="1">
                <a:latin typeface="Courier New" panose="02070309020205020404" pitchFamily="49" charset="0"/>
              </a:rPr>
              <a:t>self.item</a:t>
            </a:r>
            <a:r>
              <a:rPr lang="en-US" altLang="en-US" dirty="0">
                <a:latin typeface="Courier New" panose="02070309020205020404" pitchFamily="49" charset="0"/>
              </a:rPr>
              <a:t> = item</a:t>
            </a:r>
          </a:p>
          <a:p>
            <a:pPr>
              <a:lnSpc>
                <a:spcPct val="94000"/>
              </a:lnSpc>
            </a:pPr>
            <a:r>
              <a:rPr lang="en-US" altLang="en-US" dirty="0">
                <a:latin typeface="Courier New" panose="02070309020205020404" pitchFamily="49" charset="0"/>
              </a:rPr>
              <a:t>    </a:t>
            </a:r>
            <a:r>
              <a:rPr lang="en-US" altLang="en-US" dirty="0" err="1">
                <a:latin typeface="Courier New" panose="02070309020205020404" pitchFamily="49" charset="0"/>
              </a:rPr>
              <a:t>self.next</a:t>
            </a:r>
            <a:r>
              <a:rPr lang="en-US" altLang="en-US" dirty="0">
                <a:latin typeface="Courier New" panose="02070309020205020404" pitchFamily="49" charset="0"/>
              </a:rPr>
              <a:t> = link</a:t>
            </a:r>
          </a:p>
        </p:txBody>
      </p:sp>
      <p:sp>
        <p:nvSpPr>
          <p:cNvPr id="4" name="Slide Number Placeholder 3">
            <a:extLst>
              <a:ext uri="{FF2B5EF4-FFF2-40B4-BE49-F238E27FC236}">
                <a16:creationId xmlns:a16="http://schemas.microsoft.com/office/drawing/2014/main" id="{667D2C1F-B549-4A91-9B39-1A5926C876A0}"/>
              </a:ext>
            </a:extLst>
          </p:cNvPr>
          <p:cNvSpPr>
            <a:spLocks noGrp="1"/>
          </p:cNvSpPr>
          <p:nvPr>
            <p:ph type="sldNum" sz="quarter" idx="10"/>
          </p:nvPr>
        </p:nvSpPr>
        <p:spPr/>
        <p:txBody>
          <a:bodyPr/>
          <a:lstStyle/>
          <a:p>
            <a:fld id="{D02B39B9-74E7-484A-884B-3B1F83C72A6F}" type="slidenum">
              <a:rPr lang="en-US" altLang="en-US" smtClean="0">
                <a:solidFill>
                  <a:srgbClr val="000000"/>
                </a:solidFill>
              </a:rPr>
              <a:pPr/>
              <a:t>8</a:t>
            </a:fld>
            <a:endParaRPr lang="en-US" altLang="en-US" dirty="0">
              <a:solidFill>
                <a:srgbClr val="000000"/>
              </a:solidFill>
            </a:endParaRPr>
          </a:p>
        </p:txBody>
      </p:sp>
    </p:spTree>
    <p:extLst>
      <p:ext uri="{BB962C8B-B14F-4D97-AF65-F5344CB8AC3E}">
        <p14:creationId xmlns:p14="http://schemas.microsoft.com/office/powerpoint/2010/main" val="4139761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24984" y="98233"/>
            <a:ext cx="7292368" cy="626601"/>
          </a:xfrm>
          <a:prstGeom prst="rect">
            <a:avLst/>
          </a:prstGeom>
        </p:spPr>
        <p:txBody>
          <a:bodyPr vert="horz" wrap="square" lIns="0" tIns="10941" rIns="0" bIns="0" numCol="1" rtlCol="0" anchor="ctr" anchorCtr="0" compatLnSpc="1">
            <a:prstTxWarp prst="textNoShape">
              <a:avLst/>
            </a:prstTxWarp>
            <a:spAutoFit/>
          </a:bodyPr>
          <a:lstStyle/>
          <a:p>
            <a:pPr marL="11516">
              <a:spcBef>
                <a:spcPts val="86"/>
              </a:spcBef>
            </a:pPr>
            <a:r>
              <a:rPr lang="en-US" sz="4000" dirty="0"/>
              <a:t>Stack – Python list (Head Top)</a:t>
            </a:r>
            <a:endParaRPr sz="4000" dirty="0"/>
          </a:p>
        </p:txBody>
      </p:sp>
      <p:sp>
        <p:nvSpPr>
          <p:cNvPr id="5" name="Text Box 3">
            <a:extLst>
              <a:ext uri="{FF2B5EF4-FFF2-40B4-BE49-F238E27FC236}">
                <a16:creationId xmlns:a16="http://schemas.microsoft.com/office/drawing/2014/main" id="{C4C59BB1-FC28-464C-9F90-04EB3CA4D0E0}"/>
              </a:ext>
            </a:extLst>
          </p:cNvPr>
          <p:cNvSpPr txBox="1">
            <a:spLocks noChangeArrowheads="1"/>
          </p:cNvSpPr>
          <p:nvPr/>
        </p:nvSpPr>
        <p:spPr bwMode="auto">
          <a:xfrm>
            <a:off x="827542" y="633795"/>
            <a:ext cx="7559675" cy="6224205"/>
          </a:xfrm>
          <a:prstGeom prst="rect">
            <a:avLst/>
          </a:prstGeom>
          <a:solidFill>
            <a:srgbClr val="F7FFAB"/>
          </a:solidFill>
          <a:ln>
            <a:noFill/>
          </a:ln>
          <a:effectLst/>
        </p:spPr>
        <p:txBody>
          <a:bodyPr wrap="none" lIns="0" tIns="12096" rIns="0" bIns="0"/>
          <a:lstStyle>
            <a:lvl1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1pPr>
            <a:lvl2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2pPr>
            <a:lvl3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3pPr>
            <a:lvl4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4pPr>
            <a:lvl5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cs typeface="Bitstream Vera Sans" charset="0"/>
              </a:defRPr>
            </a:lvl9pPr>
          </a:lstStyle>
          <a:p>
            <a:pPr>
              <a:lnSpc>
                <a:spcPct val="94000"/>
              </a:lnSpc>
            </a:pPr>
            <a:r>
              <a:rPr lang="en-US" altLang="en-US" sz="1600" i="1" dirty="0">
                <a:solidFill>
                  <a:srgbClr val="003B7C"/>
                </a:solidFill>
                <a:latin typeface="Courier New" panose="02070309020205020404" pitchFamily="49" charset="0"/>
              </a:rPr>
              <a:t># Implementation of the Stack ADT using a Python list.</a:t>
            </a:r>
          </a:p>
          <a:p>
            <a:pPr>
              <a:lnSpc>
                <a:spcPct val="94000"/>
              </a:lnSpc>
            </a:pPr>
            <a:endParaRPr lang="en-US" altLang="en-US" sz="1600" b="1" dirty="0">
              <a:latin typeface="Courier New" panose="02070309020205020404" pitchFamily="49" charset="0"/>
            </a:endParaRPr>
          </a:p>
          <a:p>
            <a:pPr>
              <a:lnSpc>
                <a:spcPct val="94000"/>
              </a:lnSpc>
            </a:pPr>
            <a:r>
              <a:rPr lang="en-US" altLang="en-US" sz="1600" b="1" dirty="0">
                <a:latin typeface="Courier New" panose="02070309020205020404" pitchFamily="49" charset="0"/>
              </a:rPr>
              <a:t>class</a:t>
            </a:r>
            <a:r>
              <a:rPr lang="en-US" altLang="en-US" sz="1600" dirty="0">
                <a:latin typeface="Courier New" panose="02070309020205020404" pitchFamily="49" charset="0"/>
              </a:rPr>
              <a:t> Stack :</a:t>
            </a:r>
          </a:p>
          <a:p>
            <a:pPr>
              <a:lnSpc>
                <a:spcPct val="94000"/>
              </a:lnSpc>
            </a:pPr>
            <a:r>
              <a:rPr lang="en-US" altLang="en-US" sz="1600" dirty="0">
                <a:latin typeface="Courier New" panose="02070309020205020404" pitchFamily="49" charset="0"/>
              </a:rPr>
              <a:t>  </a:t>
            </a:r>
            <a:r>
              <a:rPr lang="en-US" altLang="en-US" sz="1600" b="1" dirty="0">
                <a:latin typeface="Courier New" panose="02070309020205020404" pitchFamily="49" charset="0"/>
              </a:rPr>
              <a:t>def</a:t>
            </a:r>
            <a:r>
              <a:rPr lang="en-US" altLang="en-US" sz="1600" dirty="0">
                <a:latin typeface="Courier New" panose="02070309020205020404" pitchFamily="49" charset="0"/>
              </a:rPr>
              <a:t> __</a:t>
            </a:r>
            <a:r>
              <a:rPr lang="en-US" altLang="en-US" sz="1600" dirty="0" err="1">
                <a:latin typeface="Courier New" panose="02070309020205020404" pitchFamily="49" charset="0"/>
              </a:rPr>
              <a:t>init</a:t>
            </a:r>
            <a:r>
              <a:rPr lang="en-US" altLang="en-US" sz="1600" dirty="0">
                <a:latin typeface="Courier New" panose="02070309020205020404" pitchFamily="49" charset="0"/>
              </a:rPr>
              <a:t>__( self ):</a:t>
            </a:r>
          </a:p>
          <a:p>
            <a:pPr>
              <a:lnSpc>
                <a:spcPct val="94000"/>
              </a:lnSpc>
            </a:pPr>
            <a:r>
              <a:rPr lang="en-US" altLang="en-US" sz="1600" dirty="0">
                <a:latin typeface="Courier New" panose="02070309020205020404" pitchFamily="49" charset="0"/>
              </a:rPr>
              <a:t>    </a:t>
            </a:r>
            <a:r>
              <a:rPr lang="en-US" altLang="en-US" sz="1600" dirty="0" err="1">
                <a:latin typeface="Courier New" panose="02070309020205020404" pitchFamily="49" charset="0"/>
              </a:rPr>
              <a:t>self._top</a:t>
            </a:r>
            <a:r>
              <a:rPr lang="en-US" altLang="en-US" sz="1600" dirty="0">
                <a:latin typeface="Courier New" panose="02070309020205020404" pitchFamily="49" charset="0"/>
              </a:rPr>
              <a:t> = None</a:t>
            </a:r>
          </a:p>
          <a:p>
            <a:pPr>
              <a:lnSpc>
                <a:spcPct val="94000"/>
              </a:lnSpc>
            </a:pPr>
            <a:r>
              <a:rPr lang="en-US" altLang="en-US" sz="1600" dirty="0">
                <a:latin typeface="Courier New" panose="02070309020205020404" pitchFamily="49" charset="0"/>
              </a:rPr>
              <a:t>    </a:t>
            </a:r>
            <a:r>
              <a:rPr lang="en-US" altLang="en-US" sz="1600" dirty="0" err="1">
                <a:latin typeface="Courier New" panose="02070309020205020404" pitchFamily="49" charset="0"/>
              </a:rPr>
              <a:t>self._size</a:t>
            </a:r>
            <a:r>
              <a:rPr lang="en-US" altLang="en-US" sz="1600" dirty="0">
                <a:latin typeface="Courier New" panose="02070309020205020404" pitchFamily="49" charset="0"/>
              </a:rPr>
              <a:t> = 0</a:t>
            </a:r>
          </a:p>
          <a:p>
            <a:pPr>
              <a:lnSpc>
                <a:spcPct val="94000"/>
              </a:lnSpc>
            </a:pPr>
            <a:r>
              <a:rPr lang="en-US" altLang="en-US" sz="1600" dirty="0">
                <a:latin typeface="Courier New" panose="02070309020205020404" pitchFamily="49" charset="0"/>
              </a:rPr>
              <a:t>      </a:t>
            </a:r>
          </a:p>
          <a:p>
            <a:pPr>
              <a:lnSpc>
                <a:spcPct val="94000"/>
              </a:lnSpc>
            </a:pPr>
            <a:r>
              <a:rPr lang="en-US" altLang="en-US" sz="1600" dirty="0">
                <a:latin typeface="Courier New" panose="02070309020205020404" pitchFamily="49" charset="0"/>
              </a:rPr>
              <a:t>  </a:t>
            </a:r>
            <a:r>
              <a:rPr lang="en-US" altLang="en-US" sz="1600" b="1" dirty="0">
                <a:latin typeface="Courier New" panose="02070309020205020404" pitchFamily="49" charset="0"/>
              </a:rPr>
              <a:t>def</a:t>
            </a:r>
            <a:r>
              <a:rPr lang="en-US" altLang="en-US" sz="1600" dirty="0">
                <a:latin typeface="Courier New" panose="02070309020205020404" pitchFamily="49" charset="0"/>
              </a:rPr>
              <a:t> </a:t>
            </a:r>
            <a:r>
              <a:rPr lang="en-US" altLang="en-US" sz="1600" dirty="0" err="1">
                <a:latin typeface="Courier New" panose="02070309020205020404" pitchFamily="49" charset="0"/>
              </a:rPr>
              <a:t>isEmpty</a:t>
            </a:r>
            <a:r>
              <a:rPr lang="en-US" altLang="en-US" sz="1600" dirty="0">
                <a:latin typeface="Courier New" panose="02070309020205020404" pitchFamily="49" charset="0"/>
              </a:rPr>
              <a:t>( self ):</a:t>
            </a:r>
          </a:p>
          <a:p>
            <a:pPr>
              <a:lnSpc>
                <a:spcPct val="94000"/>
              </a:lnSpc>
            </a:pPr>
            <a:r>
              <a:rPr lang="en-US" altLang="en-US" sz="1600" dirty="0">
                <a:latin typeface="Courier New" panose="02070309020205020404" pitchFamily="49" charset="0"/>
              </a:rPr>
              <a:t>    </a:t>
            </a:r>
            <a:r>
              <a:rPr lang="en-US" altLang="en-US" sz="1600" b="1" dirty="0">
                <a:latin typeface="Courier New" panose="02070309020205020404" pitchFamily="49" charset="0"/>
              </a:rPr>
              <a:t>return</a:t>
            </a:r>
            <a:r>
              <a:rPr lang="en-US" altLang="en-US" sz="1600" dirty="0">
                <a:latin typeface="Courier New" panose="02070309020205020404" pitchFamily="49" charset="0"/>
              </a:rPr>
              <a:t> </a:t>
            </a:r>
            <a:r>
              <a:rPr lang="en-US" altLang="en-US" sz="1600" dirty="0" err="1">
                <a:latin typeface="Courier New" panose="02070309020205020404" pitchFamily="49" charset="0"/>
              </a:rPr>
              <a:t>self._top</a:t>
            </a:r>
            <a:r>
              <a:rPr lang="en-US" altLang="en-US" sz="1600" dirty="0">
                <a:latin typeface="Courier New" panose="02070309020205020404" pitchFamily="49" charset="0"/>
              </a:rPr>
              <a:t> is None</a:t>
            </a:r>
          </a:p>
          <a:p>
            <a:pPr>
              <a:lnSpc>
                <a:spcPct val="94000"/>
              </a:lnSpc>
            </a:pPr>
            <a:r>
              <a:rPr lang="en-US" altLang="en-US" sz="1600" dirty="0">
                <a:latin typeface="Courier New" panose="02070309020205020404" pitchFamily="49" charset="0"/>
              </a:rPr>
              <a:t>      </a:t>
            </a:r>
          </a:p>
          <a:p>
            <a:pPr>
              <a:lnSpc>
                <a:spcPct val="94000"/>
              </a:lnSpc>
            </a:pPr>
            <a:r>
              <a:rPr lang="en-US" altLang="en-US" sz="1600" dirty="0">
                <a:latin typeface="Courier New" panose="02070309020205020404" pitchFamily="49" charset="0"/>
              </a:rPr>
              <a:t>  </a:t>
            </a:r>
            <a:r>
              <a:rPr lang="en-US" altLang="en-US" sz="1600" b="1" dirty="0">
                <a:latin typeface="Courier New" panose="02070309020205020404" pitchFamily="49" charset="0"/>
              </a:rPr>
              <a:t>def</a:t>
            </a:r>
            <a:r>
              <a:rPr lang="en-US" altLang="en-US" sz="1600" dirty="0">
                <a:latin typeface="Courier New" panose="02070309020205020404" pitchFamily="49" charset="0"/>
              </a:rPr>
              <a:t> __</a:t>
            </a:r>
            <a:r>
              <a:rPr lang="en-US" altLang="en-US" sz="1600" dirty="0" err="1">
                <a:latin typeface="Courier New" panose="02070309020205020404" pitchFamily="49" charset="0"/>
              </a:rPr>
              <a:t>len</a:t>
            </a:r>
            <a:r>
              <a:rPr lang="en-US" altLang="en-US" sz="1600" dirty="0">
                <a:latin typeface="Courier New" panose="02070309020205020404" pitchFamily="49" charset="0"/>
              </a:rPr>
              <a:t>__( self ):</a:t>
            </a:r>
          </a:p>
          <a:p>
            <a:pPr>
              <a:lnSpc>
                <a:spcPct val="94000"/>
              </a:lnSpc>
            </a:pPr>
            <a:r>
              <a:rPr lang="en-US" altLang="en-US" sz="1600" dirty="0">
                <a:latin typeface="Courier New" panose="02070309020205020404" pitchFamily="49" charset="0"/>
              </a:rPr>
              <a:t>    </a:t>
            </a:r>
            <a:r>
              <a:rPr lang="en-US" altLang="en-US" sz="1600" b="1" dirty="0">
                <a:latin typeface="Courier New" panose="02070309020205020404" pitchFamily="49" charset="0"/>
              </a:rPr>
              <a:t>return</a:t>
            </a:r>
            <a:r>
              <a:rPr lang="en-US" altLang="en-US" sz="1600" dirty="0">
                <a:latin typeface="Courier New" panose="02070309020205020404" pitchFamily="49" charset="0"/>
              </a:rPr>
              <a:t> </a:t>
            </a:r>
            <a:r>
              <a:rPr lang="en-US" altLang="en-US" sz="1600" dirty="0" err="1">
                <a:latin typeface="Courier New" panose="02070309020205020404" pitchFamily="49" charset="0"/>
              </a:rPr>
              <a:t>self._size</a:t>
            </a:r>
            <a:endParaRPr lang="en-US" altLang="en-US" sz="1600" dirty="0">
              <a:latin typeface="Courier New" panose="02070309020205020404" pitchFamily="49" charset="0"/>
            </a:endParaRPr>
          </a:p>
          <a:p>
            <a:pPr>
              <a:lnSpc>
                <a:spcPct val="94000"/>
              </a:lnSpc>
            </a:pPr>
            <a:r>
              <a:rPr lang="en-US" altLang="en-US" sz="1600" dirty="0">
                <a:latin typeface="Courier New" panose="02070309020205020404" pitchFamily="49" charset="0"/>
              </a:rPr>
              <a:t>      </a:t>
            </a:r>
          </a:p>
          <a:p>
            <a:pPr>
              <a:lnSpc>
                <a:spcPct val="94000"/>
              </a:lnSpc>
            </a:pPr>
            <a:r>
              <a:rPr lang="en-US" altLang="en-US" sz="1600" dirty="0">
                <a:latin typeface="Courier New" panose="02070309020205020404" pitchFamily="49" charset="0"/>
              </a:rPr>
              <a:t>  </a:t>
            </a:r>
            <a:r>
              <a:rPr lang="en-US" altLang="en-US" sz="1600" b="1" dirty="0">
                <a:latin typeface="Courier New" panose="02070309020205020404" pitchFamily="49" charset="0"/>
              </a:rPr>
              <a:t>def</a:t>
            </a:r>
            <a:r>
              <a:rPr lang="en-US" altLang="en-US" sz="1600" dirty="0">
                <a:latin typeface="Courier New" panose="02070309020205020404" pitchFamily="49" charset="0"/>
              </a:rPr>
              <a:t> peek( self ):</a:t>
            </a:r>
          </a:p>
          <a:p>
            <a:pPr>
              <a:lnSpc>
                <a:spcPct val="94000"/>
              </a:lnSpc>
            </a:pPr>
            <a:r>
              <a:rPr lang="en-US" altLang="en-US" sz="1600" dirty="0">
                <a:latin typeface="Courier New" panose="02070309020205020404" pitchFamily="49" charset="0"/>
              </a:rPr>
              <a:t>    </a:t>
            </a:r>
            <a:r>
              <a:rPr lang="en-US" altLang="en-US" sz="1600" b="1" dirty="0">
                <a:latin typeface="Courier New" panose="02070309020205020404" pitchFamily="49" charset="0"/>
              </a:rPr>
              <a:t>assert</a:t>
            </a:r>
            <a:r>
              <a:rPr lang="en-US" altLang="en-US" sz="1600" dirty="0">
                <a:latin typeface="Courier New" panose="02070309020205020404" pitchFamily="49" charset="0"/>
              </a:rPr>
              <a:t> not </a:t>
            </a:r>
            <a:r>
              <a:rPr lang="en-US" altLang="en-US" sz="1600" dirty="0" err="1">
                <a:latin typeface="Courier New" panose="02070309020205020404" pitchFamily="49" charset="0"/>
              </a:rPr>
              <a:t>self.isEmpty</a:t>
            </a:r>
            <a:r>
              <a:rPr lang="en-US" altLang="en-US" sz="1600" dirty="0">
                <a:latin typeface="Courier New" panose="02070309020205020404" pitchFamily="49" charset="0"/>
              </a:rPr>
              <a:t>(), “Cant peek at empty stack"</a:t>
            </a:r>
          </a:p>
          <a:p>
            <a:pPr>
              <a:lnSpc>
                <a:spcPct val="94000"/>
              </a:lnSpc>
            </a:pPr>
            <a:r>
              <a:rPr lang="en-US" altLang="en-US" sz="1600" dirty="0">
                <a:latin typeface="Courier New" panose="02070309020205020404" pitchFamily="49" charset="0"/>
              </a:rPr>
              <a:t>    </a:t>
            </a:r>
            <a:r>
              <a:rPr lang="en-US" altLang="en-US" sz="1600" b="1" dirty="0">
                <a:latin typeface="Courier New" panose="02070309020205020404" pitchFamily="49" charset="0"/>
              </a:rPr>
              <a:t>return</a:t>
            </a:r>
            <a:r>
              <a:rPr lang="en-US" altLang="en-US" sz="1600" dirty="0">
                <a:latin typeface="Courier New" panose="02070309020205020404" pitchFamily="49" charset="0"/>
              </a:rPr>
              <a:t> self._</a:t>
            </a:r>
            <a:r>
              <a:rPr lang="en-US" altLang="en-US" sz="1600" dirty="0" err="1">
                <a:latin typeface="Courier New" panose="02070309020205020404" pitchFamily="49" charset="0"/>
              </a:rPr>
              <a:t>top.item</a:t>
            </a:r>
            <a:endParaRPr lang="en-US" altLang="en-US" sz="1600" dirty="0">
              <a:latin typeface="Courier New" panose="02070309020205020404" pitchFamily="49" charset="0"/>
            </a:endParaRPr>
          </a:p>
          <a:p>
            <a:pPr>
              <a:lnSpc>
                <a:spcPct val="94000"/>
              </a:lnSpc>
            </a:pPr>
            <a:endParaRPr lang="en-US" altLang="en-US" sz="1600" dirty="0">
              <a:latin typeface="Courier New" panose="02070309020205020404" pitchFamily="49" charset="0"/>
            </a:endParaRPr>
          </a:p>
          <a:p>
            <a:pPr>
              <a:lnSpc>
                <a:spcPct val="94000"/>
              </a:lnSpc>
            </a:pPr>
            <a:r>
              <a:rPr lang="en-US" altLang="en-US" sz="1600" b="1" dirty="0">
                <a:latin typeface="Courier New" panose="02070309020205020404" pitchFamily="49" charset="0"/>
              </a:rPr>
              <a:t>  def</a:t>
            </a:r>
            <a:r>
              <a:rPr lang="en-US" altLang="en-US" sz="1600" dirty="0">
                <a:latin typeface="Courier New" panose="02070309020205020404" pitchFamily="49" charset="0"/>
              </a:rPr>
              <a:t> pop( self ):</a:t>
            </a:r>
          </a:p>
          <a:p>
            <a:pPr>
              <a:lnSpc>
                <a:spcPct val="94000"/>
              </a:lnSpc>
            </a:pPr>
            <a:r>
              <a:rPr lang="en-US" altLang="en-US" sz="1600" dirty="0">
                <a:latin typeface="Courier New" panose="02070309020205020404" pitchFamily="49" charset="0"/>
              </a:rPr>
              <a:t>    </a:t>
            </a:r>
            <a:r>
              <a:rPr lang="en-US" altLang="en-US" sz="1600" b="1" dirty="0">
                <a:latin typeface="Courier New" panose="02070309020205020404" pitchFamily="49" charset="0"/>
              </a:rPr>
              <a:t>assert</a:t>
            </a:r>
            <a:r>
              <a:rPr lang="en-US" altLang="en-US" sz="1600" dirty="0">
                <a:latin typeface="Courier New" panose="02070309020205020404" pitchFamily="49" charset="0"/>
              </a:rPr>
              <a:t> not </a:t>
            </a:r>
            <a:r>
              <a:rPr lang="en-US" altLang="en-US" sz="1600" dirty="0" err="1">
                <a:latin typeface="Courier New" panose="02070309020205020404" pitchFamily="49" charset="0"/>
              </a:rPr>
              <a:t>self.isEmpty</a:t>
            </a:r>
            <a:r>
              <a:rPr lang="en-US" altLang="en-US" sz="1600" dirty="0">
                <a:latin typeface="Courier New" panose="02070309020205020404" pitchFamily="49" charset="0"/>
              </a:rPr>
              <a:t>(), "Cant pop from an empty stack"</a:t>
            </a:r>
          </a:p>
          <a:p>
            <a:pPr>
              <a:lnSpc>
                <a:spcPct val="94000"/>
              </a:lnSpc>
            </a:pPr>
            <a:r>
              <a:rPr lang="en-US" altLang="en-US" sz="1600" dirty="0">
                <a:latin typeface="Courier New" panose="02070309020205020404" pitchFamily="49" charset="0"/>
              </a:rPr>
              <a:t>    node = </a:t>
            </a:r>
            <a:r>
              <a:rPr lang="en-US" altLang="en-US" sz="1600" dirty="0" err="1">
                <a:latin typeface="Courier New" panose="02070309020205020404" pitchFamily="49" charset="0"/>
              </a:rPr>
              <a:t>self._top</a:t>
            </a:r>
            <a:r>
              <a:rPr lang="en-US" altLang="en-US" sz="1600" dirty="0">
                <a:latin typeface="Courier New" panose="02070309020205020404" pitchFamily="49" charset="0"/>
              </a:rPr>
              <a:t> </a:t>
            </a:r>
          </a:p>
          <a:p>
            <a:pPr>
              <a:lnSpc>
                <a:spcPct val="94000"/>
              </a:lnSpc>
            </a:pPr>
            <a:r>
              <a:rPr lang="en-US" altLang="en-US" sz="1600" dirty="0">
                <a:latin typeface="Courier New" panose="02070309020205020404" pitchFamily="49" charset="0"/>
              </a:rPr>
              <a:t>    </a:t>
            </a:r>
            <a:r>
              <a:rPr lang="en-US" altLang="en-US" sz="1600" dirty="0" err="1">
                <a:latin typeface="Courier New" panose="02070309020205020404" pitchFamily="49" charset="0"/>
              </a:rPr>
              <a:t>self.top</a:t>
            </a:r>
            <a:r>
              <a:rPr lang="en-US" altLang="en-US" sz="1600" dirty="0">
                <a:latin typeface="Courier New" panose="02070309020205020404" pitchFamily="49" charset="0"/>
              </a:rPr>
              <a:t> = self._</a:t>
            </a:r>
            <a:r>
              <a:rPr lang="en-US" altLang="en-US" sz="1600" dirty="0" err="1">
                <a:latin typeface="Courier New" panose="02070309020205020404" pitchFamily="49" charset="0"/>
              </a:rPr>
              <a:t>top.next</a:t>
            </a:r>
            <a:endParaRPr lang="en-US" altLang="en-US" sz="1600" dirty="0">
              <a:latin typeface="Courier New" panose="02070309020205020404" pitchFamily="49" charset="0"/>
            </a:endParaRPr>
          </a:p>
          <a:p>
            <a:pPr>
              <a:lnSpc>
                <a:spcPct val="94000"/>
              </a:lnSpc>
            </a:pPr>
            <a:r>
              <a:rPr lang="en-US" altLang="en-US" sz="1600" dirty="0">
                <a:latin typeface="Courier New" panose="02070309020205020404" pitchFamily="49" charset="0"/>
              </a:rPr>
              <a:t>    </a:t>
            </a:r>
            <a:r>
              <a:rPr lang="en-US" altLang="en-US" sz="1600" dirty="0" err="1">
                <a:latin typeface="Courier New" panose="02070309020205020404" pitchFamily="49" charset="0"/>
              </a:rPr>
              <a:t>self._size</a:t>
            </a:r>
            <a:r>
              <a:rPr lang="en-US" altLang="en-US" sz="1600" dirty="0">
                <a:latin typeface="Courier New" panose="02070309020205020404" pitchFamily="49" charset="0"/>
              </a:rPr>
              <a:t> -= 1</a:t>
            </a:r>
          </a:p>
          <a:p>
            <a:pPr>
              <a:lnSpc>
                <a:spcPct val="94000"/>
              </a:lnSpc>
            </a:pPr>
            <a:r>
              <a:rPr lang="en-US" altLang="en-US" sz="1600" dirty="0">
                <a:latin typeface="Courier New" panose="02070309020205020404" pitchFamily="49" charset="0"/>
              </a:rPr>
              <a:t>    </a:t>
            </a:r>
            <a:r>
              <a:rPr lang="en-US" altLang="en-US" sz="1600" b="1" dirty="0">
                <a:latin typeface="Courier New" panose="02070309020205020404" pitchFamily="49" charset="0"/>
              </a:rPr>
              <a:t>return</a:t>
            </a:r>
            <a:r>
              <a:rPr lang="en-US" altLang="en-US" sz="1600" dirty="0">
                <a:latin typeface="Courier New" panose="02070309020205020404" pitchFamily="49" charset="0"/>
              </a:rPr>
              <a:t> </a:t>
            </a:r>
            <a:r>
              <a:rPr lang="en-US" altLang="en-US" sz="1600" dirty="0" err="1">
                <a:latin typeface="Courier New" panose="02070309020205020404" pitchFamily="49" charset="0"/>
              </a:rPr>
              <a:t>node.item</a:t>
            </a:r>
            <a:endParaRPr lang="en-US" altLang="en-US" sz="1600" dirty="0">
              <a:latin typeface="Courier New" panose="02070309020205020404" pitchFamily="49" charset="0"/>
            </a:endParaRPr>
          </a:p>
          <a:p>
            <a:pPr>
              <a:lnSpc>
                <a:spcPct val="94000"/>
              </a:lnSpc>
            </a:pPr>
            <a:r>
              <a:rPr lang="en-US" altLang="en-US" sz="1600" dirty="0">
                <a:latin typeface="Courier New" panose="02070309020205020404" pitchFamily="49" charset="0"/>
              </a:rPr>
              <a:t>      </a:t>
            </a:r>
          </a:p>
          <a:p>
            <a:pPr>
              <a:lnSpc>
                <a:spcPct val="94000"/>
              </a:lnSpc>
            </a:pPr>
            <a:r>
              <a:rPr lang="en-US" altLang="en-US" sz="1600" dirty="0">
                <a:latin typeface="Courier New" panose="02070309020205020404" pitchFamily="49" charset="0"/>
              </a:rPr>
              <a:t>  </a:t>
            </a:r>
            <a:r>
              <a:rPr lang="en-US" altLang="en-US" sz="1600" b="1" dirty="0">
                <a:latin typeface="Courier New" panose="02070309020205020404" pitchFamily="49" charset="0"/>
              </a:rPr>
              <a:t>def</a:t>
            </a:r>
            <a:r>
              <a:rPr lang="en-US" altLang="en-US" sz="1600" dirty="0">
                <a:latin typeface="Courier New" panose="02070309020205020404" pitchFamily="49" charset="0"/>
              </a:rPr>
              <a:t> push( self, item ) :</a:t>
            </a:r>
          </a:p>
          <a:p>
            <a:pPr>
              <a:lnSpc>
                <a:spcPct val="94000"/>
              </a:lnSpc>
            </a:pPr>
            <a:r>
              <a:rPr lang="en-US" altLang="en-US" sz="1600" dirty="0">
                <a:latin typeface="Courier New" panose="02070309020205020404" pitchFamily="49" charset="0"/>
              </a:rPr>
              <a:t>    </a:t>
            </a:r>
            <a:r>
              <a:rPr lang="en-US" altLang="en-US" sz="1600" dirty="0" err="1">
                <a:latin typeface="Courier New" panose="02070309020205020404" pitchFamily="49" charset="0"/>
              </a:rPr>
              <a:t>self._top</a:t>
            </a:r>
            <a:r>
              <a:rPr lang="en-US" altLang="en-US" sz="1600" dirty="0">
                <a:latin typeface="Courier New" panose="02070309020205020404" pitchFamily="49" charset="0"/>
              </a:rPr>
              <a:t> = _</a:t>
            </a:r>
            <a:r>
              <a:rPr lang="en-US" altLang="en-US" sz="1600" dirty="0" err="1">
                <a:latin typeface="Courier New" panose="02070309020205020404" pitchFamily="49" charset="0"/>
              </a:rPr>
              <a:t>StackNode</a:t>
            </a:r>
            <a:r>
              <a:rPr lang="en-US" altLang="en-US" sz="1600" dirty="0">
                <a:latin typeface="Courier New" panose="02070309020205020404" pitchFamily="49" charset="0"/>
              </a:rPr>
              <a:t>( item, </a:t>
            </a:r>
            <a:r>
              <a:rPr lang="en-US" altLang="en-US" sz="1600" dirty="0" err="1">
                <a:latin typeface="Courier New" panose="02070309020205020404" pitchFamily="49" charset="0"/>
              </a:rPr>
              <a:t>self._top</a:t>
            </a:r>
            <a:r>
              <a:rPr lang="en-US" altLang="en-US" sz="1600" dirty="0">
                <a:latin typeface="Courier New" panose="02070309020205020404" pitchFamily="49" charset="0"/>
              </a:rPr>
              <a:t> )</a:t>
            </a:r>
          </a:p>
          <a:p>
            <a:pPr>
              <a:lnSpc>
                <a:spcPct val="94000"/>
              </a:lnSpc>
            </a:pPr>
            <a:r>
              <a:rPr lang="en-US" altLang="en-US" sz="1600" dirty="0">
                <a:latin typeface="Courier New" panose="02070309020205020404" pitchFamily="49" charset="0"/>
              </a:rPr>
              <a:t>    </a:t>
            </a:r>
            <a:r>
              <a:rPr lang="en-US" altLang="en-US" sz="1600" dirty="0" err="1">
                <a:latin typeface="Courier New" panose="02070309020205020404" pitchFamily="49" charset="0"/>
              </a:rPr>
              <a:t>self._size</a:t>
            </a:r>
            <a:r>
              <a:rPr lang="en-US" altLang="en-US" sz="1600" dirty="0">
                <a:latin typeface="Courier New" panose="02070309020205020404" pitchFamily="49" charset="0"/>
              </a:rPr>
              <a:t> += 1</a:t>
            </a:r>
          </a:p>
          <a:p>
            <a:pPr>
              <a:lnSpc>
                <a:spcPct val="94000"/>
              </a:lnSpc>
            </a:pPr>
            <a:r>
              <a:rPr lang="en-US" altLang="en-US" sz="1600" dirty="0">
                <a:latin typeface="Courier New" panose="02070309020205020404" pitchFamily="49" charset="0"/>
              </a:rPr>
              <a:t>    </a:t>
            </a:r>
          </a:p>
        </p:txBody>
      </p:sp>
      <p:sp>
        <p:nvSpPr>
          <p:cNvPr id="3" name="Rectangle 2">
            <a:extLst>
              <a:ext uri="{FF2B5EF4-FFF2-40B4-BE49-F238E27FC236}">
                <a16:creationId xmlns:a16="http://schemas.microsoft.com/office/drawing/2014/main" id="{2962CA8E-4CA2-4EDB-AF7D-5A35771DE962}"/>
              </a:ext>
            </a:extLst>
          </p:cNvPr>
          <p:cNvSpPr/>
          <p:nvPr/>
        </p:nvSpPr>
        <p:spPr>
          <a:xfrm>
            <a:off x="6519016" y="1377976"/>
            <a:ext cx="5672984" cy="1919180"/>
          </a:xfrm>
          <a:prstGeom prst="rect">
            <a:avLst/>
          </a:prstGeom>
          <a:solidFill>
            <a:srgbClr val="F7FFAB"/>
          </a:solidFill>
          <a:ln>
            <a:solidFill>
              <a:srgbClr val="B9BEEC"/>
            </a:solidFill>
          </a:ln>
        </p:spPr>
        <p:txBody>
          <a:bodyPr wrap="square">
            <a:spAutoFit/>
          </a:bodyPr>
          <a:lstStyle/>
          <a:p>
            <a:pPr>
              <a:lnSpc>
                <a:spcPct val="94000"/>
              </a:lnSpc>
            </a:pPr>
            <a:endParaRPr lang="en-US" altLang="en-US" i="1" dirty="0">
              <a:solidFill>
                <a:srgbClr val="003B7C"/>
              </a:solidFill>
              <a:latin typeface="Courier New" panose="02070309020205020404" pitchFamily="49" charset="0"/>
            </a:endParaRPr>
          </a:p>
          <a:p>
            <a:pPr>
              <a:lnSpc>
                <a:spcPct val="94000"/>
              </a:lnSpc>
            </a:pPr>
            <a:r>
              <a:rPr lang="en-US" altLang="en-US" i="1" dirty="0">
                <a:solidFill>
                  <a:srgbClr val="003B7C"/>
                </a:solidFill>
                <a:latin typeface="Courier New" panose="02070309020205020404" pitchFamily="49" charset="0"/>
              </a:rPr>
              <a:t># The private storage class for creating stack nodes.    </a:t>
            </a:r>
          </a:p>
          <a:p>
            <a:pPr>
              <a:lnSpc>
                <a:spcPct val="94000"/>
              </a:lnSpc>
            </a:pPr>
            <a:r>
              <a:rPr lang="en-US" altLang="en-US" b="1" dirty="0">
                <a:latin typeface="Courier New" panose="02070309020205020404" pitchFamily="49" charset="0"/>
              </a:rPr>
              <a:t>class</a:t>
            </a:r>
            <a:r>
              <a:rPr lang="en-US" altLang="en-US" dirty="0">
                <a:latin typeface="Courier New" panose="02070309020205020404" pitchFamily="49" charset="0"/>
              </a:rPr>
              <a:t> _</a:t>
            </a:r>
            <a:r>
              <a:rPr lang="en-US" altLang="en-US" dirty="0" err="1">
                <a:latin typeface="Courier New" panose="02070309020205020404" pitchFamily="49" charset="0"/>
              </a:rPr>
              <a:t>StackNode</a:t>
            </a:r>
            <a:r>
              <a:rPr lang="en-US" altLang="en-US" dirty="0">
                <a:latin typeface="Courier New" panose="02070309020205020404" pitchFamily="49" charset="0"/>
              </a:rPr>
              <a:t> : </a:t>
            </a:r>
          </a:p>
          <a:p>
            <a:pPr>
              <a:lnSpc>
                <a:spcPct val="94000"/>
              </a:lnSpc>
            </a:pPr>
            <a:r>
              <a:rPr lang="en-US" altLang="en-US" dirty="0">
                <a:latin typeface="Courier New" panose="02070309020205020404" pitchFamily="49" charset="0"/>
              </a:rPr>
              <a:t>  </a:t>
            </a:r>
            <a:r>
              <a:rPr lang="en-US" altLang="en-US" b="1" dirty="0">
                <a:latin typeface="Courier New" panose="02070309020205020404" pitchFamily="49" charset="0"/>
              </a:rPr>
              <a:t>def</a:t>
            </a:r>
            <a:r>
              <a:rPr lang="en-US" altLang="en-US" dirty="0">
                <a:latin typeface="Courier New" panose="02070309020205020404" pitchFamily="49" charset="0"/>
              </a:rPr>
              <a:t> __</a:t>
            </a:r>
            <a:r>
              <a:rPr lang="en-US" altLang="en-US" dirty="0" err="1">
                <a:latin typeface="Courier New" panose="02070309020205020404" pitchFamily="49" charset="0"/>
              </a:rPr>
              <a:t>init</a:t>
            </a:r>
            <a:r>
              <a:rPr lang="en-US" altLang="en-US" dirty="0">
                <a:latin typeface="Courier New" panose="02070309020205020404" pitchFamily="49" charset="0"/>
              </a:rPr>
              <a:t>__( self, item, link ) :</a:t>
            </a:r>
          </a:p>
          <a:p>
            <a:pPr>
              <a:lnSpc>
                <a:spcPct val="94000"/>
              </a:lnSpc>
            </a:pPr>
            <a:r>
              <a:rPr lang="en-US" altLang="en-US" dirty="0">
                <a:latin typeface="Courier New" panose="02070309020205020404" pitchFamily="49" charset="0"/>
              </a:rPr>
              <a:t>    </a:t>
            </a:r>
            <a:r>
              <a:rPr lang="en-US" altLang="en-US" dirty="0" err="1">
                <a:latin typeface="Courier New" panose="02070309020205020404" pitchFamily="49" charset="0"/>
              </a:rPr>
              <a:t>self.item</a:t>
            </a:r>
            <a:r>
              <a:rPr lang="en-US" altLang="en-US" dirty="0">
                <a:latin typeface="Courier New" panose="02070309020205020404" pitchFamily="49" charset="0"/>
              </a:rPr>
              <a:t> = item</a:t>
            </a:r>
          </a:p>
          <a:p>
            <a:pPr>
              <a:lnSpc>
                <a:spcPct val="94000"/>
              </a:lnSpc>
            </a:pPr>
            <a:r>
              <a:rPr lang="en-US" altLang="en-US" dirty="0">
                <a:latin typeface="Courier New" panose="02070309020205020404" pitchFamily="49" charset="0"/>
              </a:rPr>
              <a:t>    </a:t>
            </a:r>
            <a:r>
              <a:rPr lang="en-US" altLang="en-US" dirty="0" err="1">
                <a:latin typeface="Courier New" panose="02070309020205020404" pitchFamily="49" charset="0"/>
              </a:rPr>
              <a:t>self.next</a:t>
            </a:r>
            <a:r>
              <a:rPr lang="en-US" altLang="en-US" dirty="0">
                <a:latin typeface="Courier New" panose="02070309020205020404" pitchFamily="49" charset="0"/>
              </a:rPr>
              <a:t> = link</a:t>
            </a:r>
          </a:p>
        </p:txBody>
      </p:sp>
      <p:sp>
        <p:nvSpPr>
          <p:cNvPr id="4" name="Slide Number Placeholder 3">
            <a:extLst>
              <a:ext uri="{FF2B5EF4-FFF2-40B4-BE49-F238E27FC236}">
                <a16:creationId xmlns:a16="http://schemas.microsoft.com/office/drawing/2014/main" id="{6BC7A34C-EEE0-4DC9-872C-EF179EED49B8}"/>
              </a:ext>
            </a:extLst>
          </p:cNvPr>
          <p:cNvSpPr>
            <a:spLocks noGrp="1"/>
          </p:cNvSpPr>
          <p:nvPr>
            <p:ph type="sldNum" sz="quarter" idx="10"/>
          </p:nvPr>
        </p:nvSpPr>
        <p:spPr/>
        <p:txBody>
          <a:bodyPr/>
          <a:lstStyle/>
          <a:p>
            <a:fld id="{D02B39B9-74E7-484A-884B-3B1F83C72A6F}" type="slidenum">
              <a:rPr lang="en-US" altLang="en-US" smtClean="0">
                <a:solidFill>
                  <a:srgbClr val="000000"/>
                </a:solidFill>
              </a:rPr>
              <a:pPr/>
              <a:t>9</a:t>
            </a:fld>
            <a:endParaRPr lang="en-US" altLang="en-US" dirty="0">
              <a:solidFill>
                <a:srgbClr val="000000"/>
              </a:solidFill>
            </a:endParaRPr>
          </a:p>
        </p:txBody>
      </p:sp>
    </p:spTree>
    <p:extLst>
      <p:ext uri="{BB962C8B-B14F-4D97-AF65-F5344CB8AC3E}">
        <p14:creationId xmlns:p14="http://schemas.microsoft.com/office/powerpoint/2010/main" val="28004833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pt_template_07-25-2002">
  <a:themeElements>
    <a:clrScheme name="">
      <a:dk1>
        <a:srgbClr val="000000"/>
      </a:dk1>
      <a:lt1>
        <a:srgbClr val="FFFFFF"/>
      </a:lt1>
      <a:dk2>
        <a:srgbClr val="000000"/>
      </a:dk2>
      <a:lt2>
        <a:srgbClr val="FF0000"/>
      </a:lt2>
      <a:accent1>
        <a:srgbClr val="0099FF"/>
      </a:accent1>
      <a:accent2>
        <a:srgbClr val="3333CC"/>
      </a:accent2>
      <a:accent3>
        <a:srgbClr val="FFFFFF"/>
      </a:accent3>
      <a:accent4>
        <a:srgbClr val="000000"/>
      </a:accent4>
      <a:accent5>
        <a:srgbClr val="AACAFF"/>
      </a:accent5>
      <a:accent6>
        <a:srgbClr val="2D2DB9"/>
      </a:accent6>
      <a:hlink>
        <a:srgbClr val="0000FF"/>
      </a:hlink>
      <a:folHlink>
        <a:srgbClr val="B2B2B2"/>
      </a:folHlink>
    </a:clrScheme>
    <a:fontScheme name="ppt_template_07-25-2002">
      <a:majorFont>
        <a:latin typeface="AvantGarde"/>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sz="1600" b="1" i="0" u="none" strike="noStrike" cap="none" normalizeH="0" baseline="0" smtClean="0">
            <a:ln>
              <a:noFill/>
            </a:ln>
            <a:solidFill>
              <a:schemeClr val="tx1"/>
            </a:solidFill>
            <a:effectLst/>
            <a:latin typeface="Helvetica" pitchFamily="34" charset="0"/>
            <a:cs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sz="1600" b="1" i="0" u="none" strike="noStrike" cap="none" normalizeH="0" baseline="0" smtClean="0">
            <a:ln>
              <a:noFill/>
            </a:ln>
            <a:solidFill>
              <a:schemeClr val="tx1"/>
            </a:solidFill>
            <a:effectLst/>
            <a:latin typeface="Helvetica" pitchFamily="34" charset="0"/>
            <a:cs typeface="Times New Roman" pitchFamily="18" charset="0"/>
          </a:defRPr>
        </a:defPPr>
      </a:lstStyle>
    </a:lnDef>
  </a:objectDefaults>
  <a:extraClrSchemeLst>
    <a:extraClrScheme>
      <a:clrScheme name="ppt_template_07-25-2002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pt_template_07-25-2002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pt_template_07-25-2002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pt_template_07-25-2002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pt_template_07-25-200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pt_template_07-25-200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pt_template_07-25-200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000000"/>
    </a:dk2>
    <a:lt2>
      <a:srgbClr val="008000"/>
    </a:lt2>
    <a:accent1>
      <a:srgbClr val="FFE699"/>
    </a:accent1>
    <a:accent2>
      <a:srgbClr val="FF0000"/>
    </a:accent2>
    <a:accent3>
      <a:srgbClr val="FFFFFF"/>
    </a:accent3>
    <a:accent4>
      <a:srgbClr val="000000"/>
    </a:accent4>
    <a:accent5>
      <a:srgbClr val="FFF0CA"/>
    </a:accent5>
    <a:accent6>
      <a:srgbClr val="E70000"/>
    </a:accent6>
    <a:hlink>
      <a:srgbClr val="CCCCFF"/>
    </a:hlink>
    <a:folHlink>
      <a:srgbClr val="99CCFF"/>
    </a:folHlink>
  </a:clrScheme>
</a:themeOverride>
</file>

<file path=docProps/app.xml><?xml version="1.0" encoding="utf-8"?>
<Properties xmlns="http://schemas.openxmlformats.org/officeDocument/2006/extended-properties" xmlns:vt="http://schemas.openxmlformats.org/officeDocument/2006/docPropsVTypes">
  <TotalTime>153</TotalTime>
  <Words>4865</Words>
  <Application>Microsoft Office PowerPoint</Application>
  <PresentationFormat>Widescreen</PresentationFormat>
  <Paragraphs>822</Paragraphs>
  <Slides>49</Slides>
  <Notes>19</Notes>
  <HiddenSlides>0</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49</vt:i4>
      </vt:variant>
    </vt:vector>
  </HeadingPairs>
  <TitlesOfParts>
    <vt:vector size="64" baseType="lpstr">
      <vt:lpstr>Adobe Caslon Pro Bold</vt:lpstr>
      <vt:lpstr>Adobe Garamond Pro</vt:lpstr>
      <vt:lpstr>Arial</vt:lpstr>
      <vt:lpstr>AvantGarde</vt:lpstr>
      <vt:lpstr>Calibri</vt:lpstr>
      <vt:lpstr>Calibri Light</vt:lpstr>
      <vt:lpstr>Courier New</vt:lpstr>
      <vt:lpstr>Helvetica</vt:lpstr>
      <vt:lpstr>MS Shell Dlg 2</vt:lpstr>
      <vt:lpstr>Symbol</vt:lpstr>
      <vt:lpstr>Times New Roman</vt:lpstr>
      <vt:lpstr>Trebuchet MS</vt:lpstr>
      <vt:lpstr>Wingdings</vt:lpstr>
      <vt:lpstr>Office Theme</vt:lpstr>
      <vt:lpstr>ppt_template_07-25-2002</vt:lpstr>
      <vt:lpstr>CS-250-Data Structures &amp; Algorithms</vt:lpstr>
      <vt:lpstr>PowerPoint Presentation</vt:lpstr>
      <vt:lpstr>Orders</vt:lpstr>
      <vt:lpstr>The Stack ADT</vt:lpstr>
      <vt:lpstr>The Stack Example</vt:lpstr>
      <vt:lpstr>Stack Implementation</vt:lpstr>
      <vt:lpstr>Stack – Python list</vt:lpstr>
      <vt:lpstr>Stack – Python list (Tail Top)</vt:lpstr>
      <vt:lpstr>Stack – Python list (Head Top)</vt:lpstr>
      <vt:lpstr>Stack Applications</vt:lpstr>
      <vt:lpstr>Checking for Balanced Braces</vt:lpstr>
      <vt:lpstr>Checking for Balanced Braces - Algorithm</vt:lpstr>
      <vt:lpstr>Checking for Balanced Braces – Code</vt:lpstr>
      <vt:lpstr>Bracket Matching</vt:lpstr>
      <vt:lpstr>Bracket Matching- Algorithm</vt:lpstr>
      <vt:lpstr>Bracket Matching- Code</vt:lpstr>
      <vt:lpstr>Bracket Matching- Code</vt:lpstr>
      <vt:lpstr>Example: Balanced Delimiters</vt:lpstr>
      <vt:lpstr>Example: Balanced Delimiters</vt:lpstr>
      <vt:lpstr>Mathematical Expressions</vt:lpstr>
      <vt:lpstr>Infix to Postfix </vt:lpstr>
      <vt:lpstr>Infix to Postfix Algorithm</vt:lpstr>
      <vt:lpstr>Infix to Postfix – Example 1</vt:lpstr>
      <vt:lpstr>Infix to Postfix – Example 2</vt:lpstr>
      <vt:lpstr>Infix to Postfix – Example 3</vt:lpstr>
      <vt:lpstr>Postfix Evaluation Algorithm</vt:lpstr>
      <vt:lpstr>Postfix Evaluation Algorithm – Example 1</vt:lpstr>
      <vt:lpstr>Postfix Evaluation Algorithm – Example 2</vt:lpstr>
      <vt:lpstr>Postfix Evaluation Algorithm – Example 3</vt:lpstr>
      <vt:lpstr>Summary</vt:lpstr>
      <vt:lpstr>Practical Application: Solving a Maze</vt:lpstr>
      <vt:lpstr>Brute-Force</vt:lpstr>
      <vt:lpstr>Backtracking</vt:lpstr>
      <vt:lpstr>Designing a Solution</vt:lpstr>
      <vt:lpstr>Step 1: Problem Description</vt:lpstr>
      <vt:lpstr>Step 1: Problem Description</vt:lpstr>
      <vt:lpstr>Step 2: Algorithm - Finding the Exit</vt:lpstr>
      <vt:lpstr>Step 2:  Algorithm - No Path to the Exit</vt:lpstr>
      <vt:lpstr>Step 2: The Maze ADT</vt:lpstr>
      <vt:lpstr>Step 2:  Using the Maze ADT</vt:lpstr>
      <vt:lpstr>Step 2: Maze Text File</vt:lpstr>
      <vt:lpstr>Step 2: Building the Maze</vt:lpstr>
      <vt:lpstr>Step 3: Maze Implementation</vt:lpstr>
      <vt:lpstr>Step 3: Maze Implementation</vt:lpstr>
      <vt:lpstr>Step 3: Sample Maze Object</vt:lpstr>
      <vt:lpstr>Step 3: Maze Implementation</vt:lpstr>
      <vt:lpstr>Step 3: Maze Implementation</vt:lpstr>
      <vt:lpstr>Step 3: Maze Implementation</vt:lpstr>
      <vt:lpstr>Copyright Notice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CS-250-Data Structures &amp; Algorithms</dc:title>
  <dc:creator>Indu Rah</dc:creator>
  <cp:lastModifiedBy>Indu Rah</cp:lastModifiedBy>
  <cp:revision>101</cp:revision>
  <dcterms:created xsi:type="dcterms:W3CDTF">2020-12-02T09:23:47Z</dcterms:created>
  <dcterms:modified xsi:type="dcterms:W3CDTF">2020-12-30T06:13:18Z</dcterms:modified>
</cp:coreProperties>
</file>