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8" r:id="rId2"/>
    <p:sldId id="261" r:id="rId3"/>
    <p:sldId id="260" r:id="rId4"/>
    <p:sldId id="256" r:id="rId5"/>
    <p:sldId id="289" r:id="rId6"/>
    <p:sldId id="300"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0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8B102-BB6D-43CE-A854-54482BBBE061}" type="datetimeFigureOut">
              <a:rPr lang="en-US" smtClean="0"/>
              <a:pPr/>
              <a:t>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A6ED1-89EC-4166-BD1F-FF6D858373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6">
            <a:extLst>
              <a:ext uri="{FF2B5EF4-FFF2-40B4-BE49-F238E27FC236}">
                <a16:creationId xmlns:a16="http://schemas.microsoft.com/office/drawing/2014/main" id="{4CA15AFD-4983-47DD-9ED0-D3B27E5A096F}"/>
              </a:ext>
            </a:extLst>
          </p:cNvPr>
          <p:cNvGrpSpPr/>
          <p:nvPr/>
        </p:nvGrpSpPr>
        <p:grpSpPr>
          <a:xfrm>
            <a:off x="-1203532" y="-3756"/>
            <a:ext cx="10347533" cy="6861756"/>
            <a:chOff x="-1604709" y="-3756"/>
            <a:chExt cx="13796710" cy="6861756"/>
          </a:xfrm>
        </p:grpSpPr>
        <p:grpSp>
          <p:nvGrpSpPr>
            <p:cNvPr id="5"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071116" y="3721608"/>
            <a:ext cx="5308092"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332524" y="1517715"/>
            <a:ext cx="3888328"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4855623" y="1517715"/>
            <a:ext cx="3888328"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733659"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241667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4099686"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5782700"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7465713" y="2096717"/>
            <a:ext cx="944629"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39921"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222934"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3905948"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5588961"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7271974" y="4240093"/>
            <a:ext cx="1332105"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p:nvCxnSpPr>
        <p:spPr>
          <a:xfrm>
            <a:off x="93176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p:nvCxnSpPr>
        <p:spPr>
          <a:xfrm>
            <a:off x="261477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p:nvCxnSpPr>
        <p:spPr>
          <a:xfrm>
            <a:off x="4297793"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p:nvCxnSpPr>
        <p:spPr>
          <a:xfrm>
            <a:off x="5980806"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p:nvCxnSpPr>
        <p:spPr>
          <a:xfrm>
            <a:off x="7663819" y="3825022"/>
            <a:ext cx="548416"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406570"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3333126"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6259683" y="4240093"/>
            <a:ext cx="2469980"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406570" y="4240093"/>
            <a:ext cx="7051505"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6"/>
            <a:ext cx="9144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3082566" y="1444650"/>
            <a:ext cx="5661385"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332525" y="1444650"/>
            <a:ext cx="2523797"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2973217" y="1444650"/>
            <a:ext cx="5770733"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 name="Group 23">
            <a:extLst>
              <a:ext uri="{FF2B5EF4-FFF2-40B4-BE49-F238E27FC236}">
                <a16:creationId xmlns:a16="http://schemas.microsoft.com/office/drawing/2014/main" id="{4AC87F4E-12B5-1B42-AFD2-4DB39B7645C9}"/>
              </a:ext>
            </a:extLst>
          </p:cNvPr>
          <p:cNvGrpSpPr/>
          <p:nvPr/>
        </p:nvGrpSpPr>
        <p:grpSpPr>
          <a:xfrm rot="16200000">
            <a:off x="307600" y="-241991"/>
            <a:ext cx="535531" cy="483982"/>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 name="Group 5">
            <a:extLst>
              <a:ext uri="{FF2B5EF4-FFF2-40B4-BE49-F238E27FC236}">
                <a16:creationId xmlns:a16="http://schemas.microsoft.com/office/drawing/2014/main" id="{EA7FF9D7-8545-4547-AC77-A0421EEB9B99}"/>
              </a:ext>
            </a:extLst>
          </p:cNvPr>
          <p:cNvGrpSpPr/>
          <p:nvPr/>
        </p:nvGrpSpPr>
        <p:grpSpPr>
          <a:xfrm>
            <a:off x="0" y="0"/>
            <a:ext cx="5161475"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3912931" y="2807208"/>
            <a:ext cx="3709199"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2223" y="0"/>
            <a:ext cx="9156224"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1143000" y="-1143001"/>
            <a:ext cx="6858000" cy="9144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4770181" y="3429000"/>
            <a:ext cx="3709199"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p:nvSpPr>
        <p:spPr>
          <a:xfrm rot="13500000">
            <a:off x="-1302864" y="-162471"/>
            <a:ext cx="6043521" cy="6320308"/>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p:nvSpPr>
        <p:spPr>
          <a:xfrm rot="13500000">
            <a:off x="-1614363" y="-997743"/>
            <a:ext cx="6043521" cy="675666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p:nvSpPr>
        <p:spPr>
          <a:xfrm rot="18900000" flipH="1">
            <a:off x="-2010864" y="-465959"/>
            <a:ext cx="647933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p:nvSpPr>
        <p:spPr>
          <a:xfrm>
            <a:off x="0" y="0"/>
            <a:ext cx="9144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p:nvSpPr>
        <p:spPr>
          <a:xfrm>
            <a:off x="0" y="0"/>
            <a:ext cx="9144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p:nvSpPr>
        <p:spPr>
          <a:xfrm rot="16200000" flipV="1">
            <a:off x="1112261"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p:nvSpPr>
        <p:spPr>
          <a:xfrm rot="5400000" flipV="1">
            <a:off x="3597488" y="782783"/>
            <a:ext cx="6326154" cy="476059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p:nvSpPr>
        <p:spPr>
          <a:xfrm rot="2700000">
            <a:off x="6700970" y="2066797"/>
            <a:ext cx="4406148" cy="397442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p:nvSpPr>
        <p:spPr>
          <a:xfrm rot="8100000" flipH="1">
            <a:off x="7187681" y="1088097"/>
            <a:ext cx="3804135"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2" name="Group 15">
            <a:extLst>
              <a:ext uri="{FF2B5EF4-FFF2-40B4-BE49-F238E27FC236}">
                <a16:creationId xmlns:a16="http://schemas.microsoft.com/office/drawing/2014/main" id="{8F9BB384-9E14-4CEA-82C1-21837229D3EF}"/>
              </a:ext>
            </a:extLst>
          </p:cNvPr>
          <p:cNvGrpSpPr/>
          <p:nvPr/>
        </p:nvGrpSpPr>
        <p:grpSpPr>
          <a:xfrm rot="16200000">
            <a:off x="132239" y="-689051"/>
            <a:ext cx="1532001" cy="1369847"/>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4" name="Group 18">
            <a:extLst>
              <a:ext uri="{FF2B5EF4-FFF2-40B4-BE49-F238E27FC236}">
                <a16:creationId xmlns:a16="http://schemas.microsoft.com/office/drawing/2014/main" id="{2772239B-C46D-4458-BB4B-DDB12FAB0172}"/>
              </a:ext>
            </a:extLst>
          </p:cNvPr>
          <p:cNvGrpSpPr/>
          <p:nvPr/>
        </p:nvGrpSpPr>
        <p:grpSpPr>
          <a:xfrm rot="16200000">
            <a:off x="1392345" y="-373940"/>
            <a:ext cx="818398" cy="73962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623887" y="4754880"/>
            <a:ext cx="5102352"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25">
            <a:extLst>
              <a:ext uri="{FF2B5EF4-FFF2-40B4-BE49-F238E27FC236}">
                <a16:creationId xmlns:a16="http://schemas.microsoft.com/office/drawing/2014/main" id="{E9318B2B-E019-4078-9EF0-C9D6281AE31B}"/>
              </a:ext>
            </a:extLst>
          </p:cNvPr>
          <p:cNvGrpSpPr/>
          <p:nvPr/>
        </p:nvGrpSpPr>
        <p:grpSpPr>
          <a:xfrm>
            <a:off x="7332057" y="2057401"/>
            <a:ext cx="331016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p:nvSpPr>
        <p:spPr>
          <a:xfrm rot="2700000">
            <a:off x="8469217" y="5885197"/>
            <a:ext cx="877778" cy="1316667"/>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p:nvSpPr>
        <p:spPr>
          <a:xfrm rot="8100000" flipH="1">
            <a:off x="7936699" y="5841410"/>
            <a:ext cx="1779261"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5" name="Group 30">
            <a:extLst>
              <a:ext uri="{FF2B5EF4-FFF2-40B4-BE49-F238E27FC236}">
                <a16:creationId xmlns:a16="http://schemas.microsoft.com/office/drawing/2014/main" id="{EAB002AA-4848-49C8-A834-036F860C79A3}"/>
              </a:ext>
            </a:extLst>
          </p:cNvPr>
          <p:cNvGrpSpPr/>
          <p:nvPr/>
        </p:nvGrpSpPr>
        <p:grpSpPr>
          <a:xfrm rot="16200000" flipH="1">
            <a:off x="7303720" y="6409175"/>
            <a:ext cx="1052473" cy="907084"/>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624078" y="3886201"/>
            <a:ext cx="5836158"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623887" y="4754880"/>
            <a:ext cx="5102352"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p:nvSpPr>
        <p:spPr>
          <a:xfrm>
            <a:off x="0" y="0"/>
            <a:ext cx="9144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p:nvSpPr>
        <p:spPr>
          <a:xfrm rot="16200000" flipV="1">
            <a:off x="1283979" y="-997278"/>
            <a:ext cx="6862743" cy="8857300"/>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p:nvSpPr>
        <p:spPr>
          <a:xfrm rot="16200000" flipV="1">
            <a:off x="1112262" y="-1112261"/>
            <a:ext cx="6862743" cy="9087265"/>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p:nvSpPr>
        <p:spPr>
          <a:xfrm>
            <a:off x="400049" y="914400"/>
            <a:ext cx="1458686"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p:nvSpPr>
        <p:spPr>
          <a:xfrm>
            <a:off x="717745" y="923305"/>
            <a:ext cx="753836"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400049" y="3200401"/>
            <a:ext cx="5663293"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grpSp>
        <p:nvGrpSpPr>
          <p:cNvPr id="3"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333375" y="1625385"/>
            <a:ext cx="5038725"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057275" y="1749570"/>
            <a:ext cx="702945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332524" y="1825625"/>
            <a:ext cx="8411426"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p:nvSpPr>
        <p:spPr>
          <a:xfrm>
            <a:off x="0" y="1"/>
            <a:ext cx="9144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p:nvSpPr>
        <p:spPr>
          <a:xfrm>
            <a:off x="0" y="1"/>
            <a:ext cx="9144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p:nvSpPr>
        <p:spPr>
          <a:xfrm rot="16200000" flipV="1">
            <a:off x="1140629"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p:nvSpPr>
        <p:spPr>
          <a:xfrm rot="16200000" flipV="1">
            <a:off x="1140628" y="-1140627"/>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333375" y="542926"/>
            <a:ext cx="8410575"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4" name="Group 14">
            <a:extLst>
              <a:ext uri="{FF2B5EF4-FFF2-40B4-BE49-F238E27FC236}">
                <a16:creationId xmlns:a16="http://schemas.microsoft.com/office/drawing/2014/main" id="{7732E1E7-45E3-4264-8F26-66758696DD1E}"/>
              </a:ext>
            </a:extLst>
          </p:cNvPr>
          <p:cNvGrpSpPr/>
          <p:nvPr/>
        </p:nvGrpSpPr>
        <p:grpSpPr>
          <a:xfrm rot="16200000">
            <a:off x="307600" y="-241991"/>
            <a:ext cx="535531" cy="483982"/>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p:nvGrpSpPr>
        <p:grpSpPr>
          <a:xfrm>
            <a:off x="-1" y="1357409"/>
            <a:ext cx="9144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8439150" y="6315076"/>
            <a:ext cx="304800" cy="365125"/>
          </a:xfrm>
        </p:spPr>
        <p:txBody>
          <a:bodyPr/>
          <a:lstStyle>
            <a:lvl1pPr>
              <a:defRPr sz="1000">
                <a:solidFill>
                  <a:schemeClr val="bg1"/>
                </a:solidFill>
                <a:latin typeface="Trade Gothic LT Pro" panose="020B0503040303020004" pitchFamily="34" charset="0"/>
              </a:defRPr>
            </a:lvl1pPr>
          </a:lstStyle>
          <a:p>
            <a:fld id="{B6F15528-21DE-4FAA-801E-634DDDAF4B2B}" type="slidenum">
              <a:rPr lang="en-US" smtClean="0"/>
              <a:pPr/>
              <a:t>‹#›</a:t>
            </a:fld>
            <a:endParaRPr lang="en-US"/>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333375" y="1681163"/>
            <a:ext cx="3868340"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4875609" y="1681163"/>
            <a:ext cx="3868341"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333375" y="2505075"/>
            <a:ext cx="3868340"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4856559" y="2505075"/>
            <a:ext cx="3887391"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628650" y="365126"/>
            <a:ext cx="81153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628650" y="1825625"/>
            <a:ext cx="81153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8334375" y="6356351"/>
            <a:ext cx="495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5" name="Rectangle 4">
            <a:extLst>
              <a:ext uri="{FF2B5EF4-FFF2-40B4-BE49-F238E27FC236}">
                <a16:creationId xmlns:a16="http://schemas.microsoft.com/office/drawing/2014/main" id="{7CDDDB7D-9189-9548-A2B9-81DC62C3C1A3}"/>
              </a:ext>
            </a:extLst>
          </p:cNvPr>
          <p:cNvSpPr/>
          <p:nvPr/>
        </p:nvSpPr>
        <p:spPr>
          <a:xfrm>
            <a:off x="0" y="1"/>
            <a:ext cx="9144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p:nvSpPr>
        <p:spPr>
          <a:xfrm>
            <a:off x="0" y="1"/>
            <a:ext cx="9144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p:nvSpPr>
        <p:spPr>
          <a:xfrm rot="16200000" flipV="1">
            <a:off x="1365764" y="-915491"/>
            <a:ext cx="6862744" cy="869372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p:nvSpPr>
        <p:spPr>
          <a:xfrm rot="16200000" flipV="1">
            <a:off x="1140629" y="-1145372"/>
            <a:ext cx="6862744" cy="9144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p:nvSpPr>
        <p:spPr>
          <a:xfrm>
            <a:off x="333375" y="542926"/>
            <a:ext cx="8410575"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4" name="Group 11">
            <a:extLst>
              <a:ext uri="{FF2B5EF4-FFF2-40B4-BE49-F238E27FC236}">
                <a16:creationId xmlns:a16="http://schemas.microsoft.com/office/drawing/2014/main" id="{7068FCE4-1B47-3C4B-B091-013120A97D09}"/>
              </a:ext>
            </a:extLst>
          </p:cNvPr>
          <p:cNvGrpSpPr/>
          <p:nvPr/>
        </p:nvGrpSpPr>
        <p:grpSpPr>
          <a:xfrm rot="16200000">
            <a:off x="307600" y="-241991"/>
            <a:ext cx="535531" cy="483982"/>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4">
            <a:extLst>
              <a:ext uri="{FF2B5EF4-FFF2-40B4-BE49-F238E27FC236}">
                <a16:creationId xmlns:a16="http://schemas.microsoft.com/office/drawing/2014/main" id="{BE1E08A0-195D-694F-947B-986A76FBB93E}"/>
              </a:ext>
            </a:extLst>
          </p:cNvPr>
          <p:cNvGrpSpPr/>
          <p:nvPr/>
        </p:nvGrpSpPr>
        <p:grpSpPr>
          <a:xfrm>
            <a:off x="-1" y="1357409"/>
            <a:ext cx="9144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p:nvSpPr>
        <p:spPr>
          <a:xfrm flipH="1">
            <a:off x="8086725" y="5448298"/>
            <a:ext cx="1057275"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p:nvSpPr>
        <p:spPr>
          <a:xfrm>
            <a:off x="7696200" y="6315076"/>
            <a:ext cx="104775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p>
        </p:txBody>
      </p:sp>
      <p:pic>
        <p:nvPicPr>
          <p:cNvPr id="20" name="Picture 2" descr="C:\Users\GSO-II\Desktop\logo.jpg"/>
          <p:cNvPicPr preferRelativeResize="0">
            <a:picLocks noChangeArrowheads="1"/>
          </p:cNvPicPr>
          <p:nvPr userDrawn="1"/>
        </p:nvPicPr>
        <p:blipFill>
          <a:blip r:embed="rId20"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cyber security presentation data\3013446_1024x102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479"/>
          <a:stretch/>
        </p:blipFill>
        <p:spPr bwMode="auto">
          <a:xfrm>
            <a:off x="0" y="0"/>
            <a:ext cx="9144000" cy="6844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err="1">
                <a:solidFill>
                  <a:schemeClr val="bg1">
                    <a:lumMod val="85000"/>
                  </a:schemeClr>
                </a:solidFill>
                <a:ea typeface="+mj-ea"/>
                <a:cs typeface="+mj-cs"/>
              </a:rPr>
              <a:t>Ellaboration</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10</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143000" y="2590800"/>
            <a:ext cx="7620000" cy="21336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marL="0" indent="0">
              <a:buNone/>
            </a:pPr>
            <a:r>
              <a:rPr lang="en-US" sz="2400" b="1" dirty="0">
                <a:solidFill>
                  <a:schemeClr val="bg1"/>
                </a:solidFill>
                <a:cs typeface="Times New Roman" panose="02020603050405020304" pitchFamily="18" charset="0"/>
              </a:rPr>
              <a:t>Operation:</a:t>
            </a:r>
          </a:p>
          <a:p>
            <a:pPr marL="457200" indent="-457200">
              <a:buAutoNum type="arabicPeriod"/>
            </a:pPr>
            <a:r>
              <a:rPr lang="en-US" sz="2400" b="1" dirty="0">
                <a:solidFill>
                  <a:schemeClr val="bg1"/>
                </a:solidFill>
                <a:cs typeface="Times New Roman" panose="02020603050405020304" pitchFamily="18" charset="0"/>
              </a:rPr>
              <a:t>Collects all data blocks including the checksum.</a:t>
            </a:r>
          </a:p>
          <a:p>
            <a:pPr marL="0" indent="0">
              <a:buNone/>
            </a:pPr>
            <a:r>
              <a:rPr lang="en-US" sz="2400" b="1" dirty="0">
                <a:solidFill>
                  <a:schemeClr val="bg1"/>
                </a:solidFill>
                <a:cs typeface="Times New Roman" panose="02020603050405020304" pitchFamily="18" charset="0"/>
              </a:rPr>
              <a:t>2.  Sums all data blocks and checksum.</a:t>
            </a:r>
          </a:p>
        </p:txBody>
      </p:sp>
    </p:spTree>
    <p:extLst>
      <p:ext uri="{BB962C8B-B14F-4D97-AF65-F5344CB8AC3E}">
        <p14:creationId xmlns:p14="http://schemas.microsoft.com/office/powerpoint/2010/main" val="313846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Equipment Required</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11</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066800" y="2590799"/>
            <a:ext cx="7620000" cy="2362201"/>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algn="ctr">
              <a:lnSpc>
                <a:spcPct val="150000"/>
              </a:lnSpc>
            </a:pPr>
            <a:r>
              <a:rPr lang="en-US" sz="2400" b="1" dirty="0">
                <a:solidFill>
                  <a:schemeClr val="bg1"/>
                </a:solidFill>
                <a:cs typeface="Times New Roman" panose="02020603050405020304" pitchFamily="18" charset="0"/>
              </a:rPr>
              <a:t>Full bit binary adder with fast carry </a:t>
            </a:r>
          </a:p>
          <a:p>
            <a:pPr algn="ctr">
              <a:lnSpc>
                <a:spcPct val="150000"/>
              </a:lnSpc>
            </a:pPr>
            <a:r>
              <a:rPr lang="en-US" sz="2400" b="1" dirty="0">
                <a:solidFill>
                  <a:schemeClr val="bg1"/>
                </a:solidFill>
                <a:cs typeface="Times New Roman" panose="02020603050405020304" pitchFamily="18" charset="0"/>
              </a:rPr>
              <a:t> Logic toggle </a:t>
            </a:r>
          </a:p>
          <a:p>
            <a:pPr algn="ctr">
              <a:lnSpc>
                <a:spcPct val="150000"/>
              </a:lnSpc>
            </a:pPr>
            <a:r>
              <a:rPr lang="en-US" sz="2400" b="1" dirty="0">
                <a:solidFill>
                  <a:schemeClr val="bg1"/>
                </a:solidFill>
                <a:cs typeface="Times New Roman" panose="02020603050405020304" pitchFamily="18" charset="0"/>
              </a:rPr>
              <a:t> Logic probe </a:t>
            </a:r>
          </a:p>
          <a:p>
            <a:pPr algn="ctr">
              <a:lnSpc>
                <a:spcPct val="150000"/>
              </a:lnSpc>
            </a:pPr>
            <a:r>
              <a:rPr lang="en-US" sz="2400" b="1" dirty="0">
                <a:solidFill>
                  <a:schemeClr val="bg1"/>
                </a:solidFill>
                <a:cs typeface="Times New Roman" panose="02020603050405020304" pitchFamily="18" charset="0"/>
              </a:rPr>
              <a:t> Not gates </a:t>
            </a:r>
          </a:p>
        </p:txBody>
      </p:sp>
    </p:spTree>
    <p:extLst>
      <p:ext uri="{BB962C8B-B14F-4D97-AF65-F5344CB8AC3E}">
        <p14:creationId xmlns:p14="http://schemas.microsoft.com/office/powerpoint/2010/main" val="3383924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0668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Error Detection</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12</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066800" y="1981200"/>
            <a:ext cx="7620000" cy="2819401"/>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marL="0" indent="0">
              <a:lnSpc>
                <a:spcPct val="150000"/>
              </a:lnSpc>
              <a:buNone/>
            </a:pPr>
            <a:r>
              <a:rPr lang="en-US" sz="2400" b="1" i="0" dirty="0">
                <a:solidFill>
                  <a:schemeClr val="bg1"/>
                </a:solidFill>
                <a:effectLst/>
                <a:cs typeface="Times New Roman" panose="02020603050405020304" pitchFamily="18" charset="0"/>
              </a:rPr>
              <a:t>There are three main techniques for detecting errors in frames:</a:t>
            </a:r>
            <a:endParaRPr lang="en-US" sz="2400" b="1" dirty="0">
              <a:solidFill>
                <a:schemeClr val="bg1"/>
              </a:solidFill>
              <a:cs typeface="Times New Roman" panose="02020603050405020304" pitchFamily="18" charset="0"/>
            </a:endParaRPr>
          </a:p>
          <a:p>
            <a:pPr>
              <a:lnSpc>
                <a:spcPct val="150000"/>
              </a:lnSpc>
              <a:buFont typeface="Wingdings" panose="05000000000000000000" pitchFamily="2" charset="2"/>
              <a:buChar char="Ø"/>
            </a:pPr>
            <a:r>
              <a:rPr lang="en-US" sz="2400" b="1" dirty="0">
                <a:solidFill>
                  <a:schemeClr val="bg1"/>
                </a:solidFill>
                <a:cs typeface="Times New Roman" panose="02020603050405020304" pitchFamily="18" charset="0"/>
              </a:rPr>
              <a:t> Single parity check</a:t>
            </a:r>
          </a:p>
          <a:p>
            <a:pPr>
              <a:lnSpc>
                <a:spcPct val="150000"/>
              </a:lnSpc>
              <a:buFont typeface="Wingdings" panose="05000000000000000000" pitchFamily="2" charset="2"/>
              <a:buChar char="Ø"/>
            </a:pPr>
            <a:r>
              <a:rPr lang="en-US" sz="2400" b="1" dirty="0">
                <a:solidFill>
                  <a:schemeClr val="bg1"/>
                </a:solidFill>
                <a:cs typeface="Times New Roman" panose="02020603050405020304" pitchFamily="18" charset="0"/>
              </a:rPr>
              <a:t> Cyclic redundancy check</a:t>
            </a:r>
          </a:p>
          <a:p>
            <a:pPr>
              <a:lnSpc>
                <a:spcPct val="150000"/>
              </a:lnSpc>
              <a:buFont typeface="Wingdings" panose="05000000000000000000" pitchFamily="2" charset="2"/>
              <a:buChar char="Ø"/>
            </a:pPr>
            <a:r>
              <a:rPr lang="en-US" sz="2400" b="1" dirty="0">
                <a:solidFill>
                  <a:schemeClr val="bg1"/>
                </a:solidFill>
                <a:cs typeface="Times New Roman" panose="02020603050405020304" pitchFamily="18" charset="0"/>
              </a:rPr>
              <a:t> Checksum</a:t>
            </a:r>
          </a:p>
        </p:txBody>
      </p:sp>
      <p:pic>
        <p:nvPicPr>
          <p:cNvPr id="8" name="Picture 7" descr="Diagram&#10;&#10;Description automatically generated">
            <a:extLst>
              <a:ext uri="{FF2B5EF4-FFF2-40B4-BE49-F238E27FC236}">
                <a16:creationId xmlns:a16="http://schemas.microsoft.com/office/drawing/2014/main" id="{E2611D72-012B-4AD2-8DB2-EECA7E9E3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764" y="4953000"/>
            <a:ext cx="6894236" cy="1682586"/>
          </a:xfrm>
          <a:prstGeom prst="rect">
            <a:avLst/>
          </a:prstGeom>
        </p:spPr>
      </p:pic>
    </p:spTree>
    <p:extLst>
      <p:ext uri="{BB962C8B-B14F-4D97-AF65-F5344CB8AC3E}">
        <p14:creationId xmlns:p14="http://schemas.microsoft.com/office/powerpoint/2010/main" val="340960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0668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Mechanism</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13</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066800" y="2057400"/>
            <a:ext cx="7620000" cy="36576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marL="0" indent="0">
              <a:buNone/>
            </a:pPr>
            <a:r>
              <a:rPr lang="en-US" sz="3200" b="1" u="sng" dirty="0">
                <a:solidFill>
                  <a:schemeClr val="bg1"/>
                </a:solidFill>
                <a:cs typeface="Times New Roman" panose="02020603050405020304" pitchFamily="18" charset="0"/>
              </a:rPr>
              <a:t>Step 1 :At senders end</a:t>
            </a:r>
          </a:p>
          <a:p>
            <a:r>
              <a:rPr lang="en-US" sz="2800" b="1" dirty="0">
                <a:solidFill>
                  <a:schemeClr val="bg1"/>
                </a:solidFill>
                <a:cs typeface="Times New Roman" panose="02020603050405020304" pitchFamily="18" charset="0"/>
              </a:rPr>
              <a:t>	If our data unit consists of m bits the data unit is divides into segments of m bits</a:t>
            </a:r>
          </a:p>
          <a:p>
            <a:r>
              <a:rPr lang="en-US" sz="2800" b="1" dirty="0">
                <a:solidFill>
                  <a:schemeClr val="bg1"/>
                </a:solidFill>
                <a:cs typeface="Times New Roman" panose="02020603050405020304" pitchFamily="18" charset="0"/>
              </a:rPr>
              <a:t>These segments are then added together</a:t>
            </a:r>
          </a:p>
          <a:p>
            <a:r>
              <a:rPr lang="en-US" sz="2800" b="1" dirty="0">
                <a:solidFill>
                  <a:schemeClr val="bg1"/>
                </a:solidFill>
                <a:cs typeface="Times New Roman" panose="02020603050405020304" pitchFamily="18" charset="0"/>
              </a:rPr>
              <a:t>The value so obtained is then inverted using 1’s complement</a:t>
            </a:r>
          </a:p>
          <a:p>
            <a:r>
              <a:rPr lang="en-US" sz="2800" b="1" dirty="0">
                <a:solidFill>
                  <a:schemeClr val="bg1"/>
                </a:solidFill>
                <a:cs typeface="Times New Roman" panose="02020603050405020304" pitchFamily="18" charset="0"/>
              </a:rPr>
              <a:t>The result obtained is called the checksum</a:t>
            </a:r>
          </a:p>
        </p:txBody>
      </p:sp>
    </p:spTree>
    <p:extLst>
      <p:ext uri="{BB962C8B-B14F-4D97-AF65-F5344CB8AC3E}">
        <p14:creationId xmlns:p14="http://schemas.microsoft.com/office/powerpoint/2010/main" val="32305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0668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Mechanism</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14</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143000" y="2057400"/>
            <a:ext cx="7620000" cy="15240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marL="0" indent="0">
              <a:buNone/>
            </a:pPr>
            <a:r>
              <a:rPr lang="en-US" sz="2800" b="1" u="sng" dirty="0">
                <a:solidFill>
                  <a:schemeClr val="bg1"/>
                </a:solidFill>
                <a:cs typeface="Times New Roman" panose="02020603050405020304" pitchFamily="18" charset="0"/>
              </a:rPr>
              <a:t>Step2:Data transmission</a:t>
            </a:r>
          </a:p>
          <a:p>
            <a:r>
              <a:rPr lang="en-US" sz="2800" dirty="0">
                <a:solidFill>
                  <a:schemeClr val="bg1"/>
                </a:solidFill>
                <a:cs typeface="Times New Roman" panose="02020603050405020304" pitchFamily="18" charset="0"/>
              </a:rPr>
              <a:t>The data unit along with the checksum value is transmitted to the receiver</a:t>
            </a:r>
          </a:p>
        </p:txBody>
      </p:sp>
      <p:pic>
        <p:nvPicPr>
          <p:cNvPr id="8" name="Picture 7" descr="Diagram, application&#10;&#10;Description automatically generated">
            <a:extLst>
              <a:ext uri="{FF2B5EF4-FFF2-40B4-BE49-F238E27FC236}">
                <a16:creationId xmlns:a16="http://schemas.microsoft.com/office/drawing/2014/main" id="{FA4EC1EE-DA5D-4EEB-A151-392BC0AABB65}"/>
              </a:ext>
            </a:extLst>
          </p:cNvPr>
          <p:cNvPicPr>
            <a:picLocks noChangeAspect="1"/>
          </p:cNvPicPr>
          <p:nvPr/>
        </p:nvPicPr>
        <p:blipFill rotWithShape="1">
          <a:blip r:embed="rId3">
            <a:extLst>
              <a:ext uri="{28A0092B-C50C-407E-A947-70E740481C1C}">
                <a14:useLocalDpi xmlns:a14="http://schemas.microsoft.com/office/drawing/2010/main" val="0"/>
              </a:ext>
            </a:extLst>
          </a:blip>
          <a:srcRect l="6017" t="13304" r="6387" b="29686"/>
          <a:stretch/>
        </p:blipFill>
        <p:spPr>
          <a:xfrm>
            <a:off x="1828800" y="3762253"/>
            <a:ext cx="6477000" cy="1876547"/>
          </a:xfrm>
          <a:prstGeom prst="rect">
            <a:avLst/>
          </a:prstGeom>
        </p:spPr>
      </p:pic>
    </p:spTree>
    <p:extLst>
      <p:ext uri="{BB962C8B-B14F-4D97-AF65-F5344CB8AC3E}">
        <p14:creationId xmlns:p14="http://schemas.microsoft.com/office/powerpoint/2010/main" val="149849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Mechanism</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15</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143000" y="2133600"/>
            <a:ext cx="7620000" cy="32766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r>
              <a:rPr lang="en-US" sz="2800" b="1" u="sng" dirty="0">
                <a:solidFill>
                  <a:schemeClr val="bg1"/>
                </a:solidFill>
                <a:cs typeface="Times New Roman" panose="02020603050405020304" pitchFamily="18" charset="0"/>
              </a:rPr>
              <a:t>Step3:At the receivers end</a:t>
            </a:r>
          </a:p>
          <a:p>
            <a:r>
              <a:rPr lang="en-US" sz="2400" dirty="0">
                <a:solidFill>
                  <a:schemeClr val="bg1"/>
                </a:solidFill>
                <a:cs typeface="Times New Roman" panose="02020603050405020304" pitchFamily="18" charset="0"/>
              </a:rPr>
              <a:t>	If the checksum consists of m bits then it is again broken down into segments of m bits .</a:t>
            </a:r>
          </a:p>
          <a:p>
            <a:r>
              <a:rPr lang="en-US" sz="2400" dirty="0">
                <a:solidFill>
                  <a:schemeClr val="bg1"/>
                </a:solidFill>
                <a:cs typeface="Times New Roman" panose="02020603050405020304" pitchFamily="18" charset="0"/>
              </a:rPr>
              <a:t>It is added with the checksum value and the obtained value is inverted</a:t>
            </a:r>
          </a:p>
          <a:p>
            <a:r>
              <a:rPr lang="en-US" sz="2400" dirty="0">
                <a:solidFill>
                  <a:schemeClr val="bg1"/>
                </a:solidFill>
                <a:cs typeface="Times New Roman" panose="02020603050405020304" pitchFamily="18" charset="0"/>
              </a:rPr>
              <a:t>	If the result is 0 ,receiver accepts data considering it error free .if it is not equal to 1 then it is considered as an error</a:t>
            </a:r>
          </a:p>
        </p:txBody>
      </p:sp>
    </p:spTree>
    <p:extLst>
      <p:ext uri="{BB962C8B-B14F-4D97-AF65-F5344CB8AC3E}">
        <p14:creationId xmlns:p14="http://schemas.microsoft.com/office/powerpoint/2010/main" val="3615811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Applications in Military</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16</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609600" y="2057400"/>
            <a:ext cx="8229600" cy="41148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a:lnSpc>
                <a:spcPct val="150000"/>
              </a:lnSpc>
            </a:pPr>
            <a:r>
              <a:rPr lang="en-US" sz="2400" b="0" i="0" dirty="0">
                <a:solidFill>
                  <a:schemeClr val="bg1"/>
                </a:solidFill>
                <a:effectLst/>
                <a:cs typeface="Times New Roman" panose="02020603050405020304" pitchFamily="18" charset="0"/>
              </a:rPr>
              <a:t>Computer Systems used in Military and other challenging applications, are often exposed to increased levels of electromagnetic radiation. Embedded systems falling in this category often suffer from this exposure due to the operation of the device to which they belong. Consequently data communications within such devices need to be protected against transmission errors</a:t>
            </a:r>
          </a:p>
        </p:txBody>
      </p:sp>
    </p:spTree>
    <p:extLst>
      <p:ext uri="{BB962C8B-B14F-4D97-AF65-F5344CB8AC3E}">
        <p14:creationId xmlns:p14="http://schemas.microsoft.com/office/powerpoint/2010/main" val="25544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Applications in Military</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17</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609600" y="2057400"/>
            <a:ext cx="8229600" cy="39624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a:lnSpc>
                <a:spcPct val="150000"/>
              </a:lnSpc>
            </a:pPr>
            <a:r>
              <a:rPr lang="en-US" sz="2400" b="0" i="0" dirty="0">
                <a:solidFill>
                  <a:schemeClr val="bg1"/>
                </a:solidFill>
                <a:effectLst/>
                <a:cs typeface="Times New Roman" panose="02020603050405020304" pitchFamily="18" charset="0"/>
              </a:rPr>
              <a:t>The modified checksum is hence shown to be an algorithmic tool that can significantly contribute to the design of reliable and fault tolerant computing systems, such as the ones used for military systems or other applications that operate in adverse environments</a:t>
            </a:r>
          </a:p>
        </p:txBody>
      </p:sp>
    </p:spTree>
    <p:extLst>
      <p:ext uri="{BB962C8B-B14F-4D97-AF65-F5344CB8AC3E}">
        <p14:creationId xmlns:p14="http://schemas.microsoft.com/office/powerpoint/2010/main" val="371437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Applications in Data Integrity</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18</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609600" y="2057400"/>
            <a:ext cx="8229600" cy="39624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a:lnSpc>
                <a:spcPct val="150000"/>
              </a:lnSpc>
            </a:pPr>
            <a:r>
              <a:rPr lang="en-US" sz="2400" dirty="0">
                <a:solidFill>
                  <a:schemeClr val="bg1"/>
                </a:solidFill>
                <a:cs typeface="Times New Roman" panose="02020603050405020304" pitchFamily="18" charset="0"/>
              </a:rPr>
              <a:t>Data integrity is a rising concern for general masses these days .every type of data ranging from bank account number to online payments, consumer data and record to a company’s documents require security. Checksum method is a technique which can be used to verify that the file has not been tampered by an external source or a third party member. In this way validity of a document is proven.</a:t>
            </a:r>
          </a:p>
        </p:txBody>
      </p:sp>
    </p:spTree>
    <p:extLst>
      <p:ext uri="{BB962C8B-B14F-4D97-AF65-F5344CB8AC3E}">
        <p14:creationId xmlns:p14="http://schemas.microsoft.com/office/powerpoint/2010/main" val="317061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2438400" y="2857500"/>
            <a:ext cx="4953000" cy="1143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u="sng" dirty="0">
                <a:solidFill>
                  <a:schemeClr val="bg1">
                    <a:lumMod val="85000"/>
                  </a:schemeClr>
                </a:solidFill>
                <a:ea typeface="+mj-ea"/>
                <a:cs typeface="+mj-cs"/>
              </a:rPr>
              <a:t>THANK YOU</a:t>
            </a:r>
            <a:endParaRPr kumimoji="0" lang="en-US" sz="44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19</a:t>
            </a:fld>
            <a:endParaRPr lang="en-US" b="1" dirty="0">
              <a:latin typeface="+mn-lt"/>
            </a:endParaRPr>
          </a:p>
        </p:txBody>
      </p:sp>
      <p:sp>
        <p:nvSpPr>
          <p:cNvPr id="8" name="Title 1"/>
          <p:cNvSpPr txBox="1">
            <a:spLocks/>
          </p:cNvSpPr>
          <p:nvPr/>
        </p:nvSpPr>
        <p:spPr>
          <a:xfrm>
            <a:off x="1752600" y="15240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le 1"/>
          <p:cNvSpPr txBox="1">
            <a:spLocks/>
          </p:cNvSpPr>
          <p:nvPr/>
        </p:nvSpPr>
        <p:spPr>
          <a:xfrm>
            <a:off x="1752600" y="15240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6" name="Title 1"/>
          <p:cNvSpPr txBox="1">
            <a:spLocks/>
          </p:cNvSpPr>
          <p:nvPr/>
        </p:nvSpPr>
        <p:spPr>
          <a:xfrm>
            <a:off x="2057400" y="2819400"/>
            <a:ext cx="5486400" cy="2438400"/>
          </a:xfrm>
          <a:prstGeom prst="rect">
            <a:avLst/>
          </a:prstGeom>
          <a:solidFill>
            <a:schemeClr val="accent1">
              <a:lumMod val="75000"/>
              <a:alpha val="20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rmAutofit/>
          </a:bodyPr>
          <a:lstStyle/>
          <a:p>
            <a:pPr marL="0" marR="0" lvl="0" indent="0" defTabSz="914400" rtl="0" eaLnBrk="1" fontAlgn="auto" latinLnBrk="0" hangingPunct="1">
              <a:lnSpc>
                <a:spcPct val="150000"/>
              </a:lnSpc>
              <a:spcBef>
                <a:spcPct val="0"/>
              </a:spcBef>
              <a:spcAft>
                <a:spcPts val="0"/>
              </a:spcAft>
              <a:buClrTx/>
              <a:buSzTx/>
              <a:buFont typeface="Wingdings" pitchFamily="2" charset="2"/>
              <a:buChar char="Ø"/>
              <a:tabLst/>
              <a:defRPr/>
            </a:pPr>
            <a:r>
              <a:rPr lang="en-US" sz="3200" b="1" dirty="0">
                <a:solidFill>
                  <a:schemeClr val="bg1">
                    <a:lumMod val="85000"/>
                  </a:schemeClr>
                </a:solidFill>
                <a:ea typeface="+mj-ea"/>
                <a:cs typeface="+mj-cs"/>
              </a:rPr>
              <a:t> 	</a:t>
            </a:r>
            <a:r>
              <a:rPr lang="en-US" sz="2800" b="1" dirty="0">
                <a:solidFill>
                  <a:schemeClr val="bg1">
                    <a:lumMod val="85000"/>
                  </a:schemeClr>
                </a:solidFill>
                <a:ea typeface="+mj-ea"/>
                <a:cs typeface="+mj-cs"/>
              </a:rPr>
              <a:t>Capt Muhammad </a:t>
            </a:r>
            <a:r>
              <a:rPr lang="en-US" sz="2800" b="1" dirty="0" err="1">
                <a:solidFill>
                  <a:schemeClr val="bg1">
                    <a:lumMod val="85000"/>
                  </a:schemeClr>
                </a:solidFill>
                <a:ea typeface="+mj-ea"/>
                <a:cs typeface="+mj-cs"/>
              </a:rPr>
              <a:t>Hamza</a:t>
            </a:r>
            <a:endParaRPr lang="en-US" sz="2800" b="1" dirty="0">
              <a:solidFill>
                <a:schemeClr val="bg1">
                  <a:lumMod val="85000"/>
                </a:schemeClr>
              </a:solidFill>
              <a:ea typeface="+mj-ea"/>
              <a:cs typeface="+mj-cs"/>
            </a:endParaRPr>
          </a:p>
          <a:p>
            <a:pPr marL="0" marR="0" lvl="0" indent="0" defTabSz="914400" rtl="0" eaLnBrk="1" fontAlgn="auto" latinLnBrk="0" hangingPunct="1">
              <a:lnSpc>
                <a:spcPct val="150000"/>
              </a:lnSpc>
              <a:spcBef>
                <a:spcPct val="0"/>
              </a:spcBef>
              <a:spcAft>
                <a:spcPts val="0"/>
              </a:spcAft>
              <a:buClrTx/>
              <a:buSzTx/>
              <a:buFont typeface="Wingdings" pitchFamily="2" charset="2"/>
              <a:buChar char="Ø"/>
              <a:tabLst/>
              <a:defRPr/>
            </a:pPr>
            <a:r>
              <a:rPr lang="en-US" sz="2800" b="1" dirty="0">
                <a:solidFill>
                  <a:schemeClr val="bg1">
                    <a:lumMod val="85000"/>
                  </a:schemeClr>
                </a:solidFill>
                <a:ea typeface="+mj-ea"/>
                <a:cs typeface="+mj-cs"/>
              </a:rPr>
              <a:t>	Capt </a:t>
            </a:r>
            <a:r>
              <a:rPr lang="en-US" sz="2800" b="1" dirty="0" err="1">
                <a:solidFill>
                  <a:schemeClr val="bg1">
                    <a:lumMod val="85000"/>
                  </a:schemeClr>
                </a:solidFill>
                <a:ea typeface="+mj-ea"/>
                <a:cs typeface="+mj-cs"/>
              </a:rPr>
              <a:t>Usama</a:t>
            </a:r>
            <a:r>
              <a:rPr lang="en-US" sz="2800" b="1" dirty="0">
                <a:solidFill>
                  <a:schemeClr val="bg1">
                    <a:lumMod val="85000"/>
                  </a:schemeClr>
                </a:solidFill>
                <a:ea typeface="+mj-ea"/>
                <a:cs typeface="+mj-cs"/>
              </a:rPr>
              <a:t> </a:t>
            </a:r>
            <a:r>
              <a:rPr lang="en-US" sz="2800" b="1" dirty="0" err="1">
                <a:solidFill>
                  <a:schemeClr val="bg1">
                    <a:lumMod val="85000"/>
                  </a:schemeClr>
                </a:solidFill>
                <a:ea typeface="+mj-ea"/>
                <a:cs typeface="+mj-cs"/>
              </a:rPr>
              <a:t>Bashir</a:t>
            </a:r>
            <a:endParaRPr lang="en-US" sz="2800" b="1" dirty="0">
              <a:solidFill>
                <a:schemeClr val="bg1">
                  <a:lumMod val="85000"/>
                </a:schemeClr>
              </a:solidFill>
              <a:ea typeface="+mj-ea"/>
              <a:cs typeface="+mj-cs"/>
            </a:endParaRPr>
          </a:p>
          <a:p>
            <a:pPr lvl="0">
              <a:lnSpc>
                <a:spcPct val="150000"/>
              </a:lnSpc>
              <a:spcBef>
                <a:spcPct val="0"/>
              </a:spcBef>
              <a:buFont typeface="Wingdings" pitchFamily="2" charset="2"/>
              <a:buChar char="Ø"/>
              <a:defRPr/>
            </a:pPr>
            <a:r>
              <a:rPr lang="en-US" sz="2800" b="1" dirty="0">
                <a:solidFill>
                  <a:schemeClr val="bg1">
                    <a:lumMod val="85000"/>
                  </a:schemeClr>
                </a:solidFill>
                <a:ea typeface="+mj-ea"/>
                <a:cs typeface="+mj-cs"/>
              </a:rPr>
              <a:t> 	</a:t>
            </a:r>
            <a:r>
              <a:rPr lang="en-US" sz="2800" b="1" dirty="0">
                <a:solidFill>
                  <a:schemeClr val="bg1">
                    <a:lumMod val="85000"/>
                  </a:schemeClr>
                </a:solidFill>
              </a:rPr>
              <a:t>Capt Syed Shujaat Ali</a:t>
            </a:r>
          </a:p>
          <a:p>
            <a:pPr marL="0" marR="0" lvl="0" indent="0" defTabSz="914400" rtl="0" eaLnBrk="1" fontAlgn="auto" latinLnBrk="0" hangingPunct="1">
              <a:lnSpc>
                <a:spcPct val="150000"/>
              </a:lnSpc>
              <a:spcBef>
                <a:spcPct val="0"/>
              </a:spcBef>
              <a:spcAft>
                <a:spcPts val="0"/>
              </a:spcAft>
              <a:buClrTx/>
              <a:buSzTx/>
              <a:tabLst/>
              <a:defRPr/>
            </a:pPr>
            <a:endParaRPr lang="en-US" sz="3200" b="1" dirty="0">
              <a:solidFill>
                <a:schemeClr val="bg1">
                  <a:lumMod val="85000"/>
                </a:schemeClr>
              </a:solidFill>
              <a:ea typeface="+mj-ea"/>
              <a:cs typeface="+mj-cs"/>
            </a:endParaRPr>
          </a:p>
          <a:p>
            <a:pPr marL="0" marR="0" lvl="0" indent="0" defTabSz="914400" rtl="0" eaLnBrk="1" fontAlgn="auto" latinLnBrk="0" hangingPunct="1">
              <a:lnSpc>
                <a:spcPct val="200000"/>
              </a:lnSpc>
              <a:spcBef>
                <a:spcPct val="0"/>
              </a:spcBef>
              <a:spcAft>
                <a:spcPts val="0"/>
              </a:spcAft>
              <a:buClrTx/>
              <a:buSzTx/>
              <a:tabLst/>
              <a:defRPr/>
            </a:pPr>
            <a:endParaRPr lang="en-US" sz="3200" b="1" dirty="0">
              <a:solidFill>
                <a:schemeClr val="bg1">
                  <a:lumMod val="85000"/>
                </a:schemeClr>
              </a:solidFill>
              <a:ea typeface="+mj-ea"/>
              <a:cs typeface="+mj-cs"/>
            </a:endParaRPr>
          </a:p>
          <a:p>
            <a:pPr marL="0" marR="0" lvl="0" indent="0" defTabSz="914400" rtl="0" eaLnBrk="1" fontAlgn="auto" latinLnBrk="0" hangingPunct="1">
              <a:lnSpc>
                <a:spcPct val="200000"/>
              </a:lnSpc>
              <a:spcBef>
                <a:spcPct val="0"/>
              </a:spcBef>
              <a:spcAft>
                <a:spcPts val="0"/>
              </a:spcAft>
              <a:buClrTx/>
              <a:buSzTx/>
              <a:tabLst/>
              <a:defRPr/>
            </a:pPr>
            <a:endParaRPr lang="en-US" sz="4000" b="1" dirty="0">
              <a:solidFill>
                <a:schemeClr val="bg1">
                  <a:lumMod val="85000"/>
                </a:schemeClr>
              </a:solidFill>
              <a:ea typeface="+mj-ea"/>
              <a:cs typeface="+mj-cs"/>
            </a:endParaRPr>
          </a:p>
          <a:p>
            <a:pPr marL="0" marR="0" lvl="0" indent="0" defTabSz="914400" rtl="0" eaLnBrk="1" fontAlgn="auto" latinLnBrk="0" hangingPunct="1">
              <a:lnSpc>
                <a:spcPct val="200000"/>
              </a:lnSpc>
              <a:spcBef>
                <a:spcPct val="0"/>
              </a:spcBef>
              <a:spcAft>
                <a:spcPts val="0"/>
              </a:spcAft>
              <a:buClrTx/>
              <a:buSzTx/>
              <a:buFont typeface="Wingdings" pitchFamily="2" charset="2"/>
              <a:buChar char="Ø"/>
              <a:tabLst/>
              <a:defRPr/>
            </a:pPr>
            <a:endParaRPr kumimoji="0" lang="en-US" sz="4800" b="1" i="0"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7" name="Title 1"/>
          <p:cNvSpPr txBox="1">
            <a:spLocks/>
          </p:cNvSpPr>
          <p:nvPr/>
        </p:nvSpPr>
        <p:spPr>
          <a:xfrm>
            <a:off x="2895600" y="1524000"/>
            <a:ext cx="3429000" cy="6096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noProof="0" dirty="0">
                <a:solidFill>
                  <a:schemeClr val="bg1">
                    <a:lumMod val="85000"/>
                  </a:schemeClr>
                </a:solidFill>
                <a:ea typeface="+mj-ea"/>
                <a:cs typeface="+mj-cs"/>
              </a:rPr>
              <a:t>Group Members</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8"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fld id="{B6F15528-21DE-4FAA-801E-634DDDAF4B2B}" type="slidenum">
              <a:rPr lang="en-US" sz="1800" b="1" smtClean="0">
                <a:latin typeface="+mn-lt"/>
              </a:rPr>
              <a:pPr algn="ctr"/>
              <a:t>2</a:t>
            </a:fld>
            <a:endParaRPr lang="en-US"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rrowheads="1"/>
          </p:cNvSpPr>
          <p:nvPr/>
        </p:nvSpPr>
        <p:spPr bwMode="ltGray">
          <a:xfrm rot="5400000">
            <a:off x="-2650331" y="1583531"/>
            <a:ext cx="5181600" cy="5062538"/>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401 w 21600"/>
              <a:gd name="T13" fmla="*/ 0 h 21600"/>
              <a:gd name="T14" fmla="*/ 21199 w 21600"/>
              <a:gd name="T15" fmla="*/ 13628 h 21600"/>
            </a:gdLst>
            <a:ahLst/>
            <a:cxnLst>
              <a:cxn ang="T8">
                <a:pos x="T0" y="T1"/>
              </a:cxn>
              <a:cxn ang="T9">
                <a:pos x="T2" y="T3"/>
              </a:cxn>
              <a:cxn ang="T10">
                <a:pos x="T4" y="T5"/>
              </a:cxn>
              <a:cxn ang="T11">
                <a:pos x="T6" y="T7"/>
              </a:cxn>
            </a:cxnLst>
            <a:rect l="T12" t="T13" r="T14" b="T15"/>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solidFill>
            <a:schemeClr val="accent1"/>
          </a:solidFill>
          <a:ln w="9525"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p>
        </p:txBody>
      </p:sp>
      <p:sp>
        <p:nvSpPr>
          <p:cNvPr id="5" name="AutoShape 5"/>
          <p:cNvSpPr>
            <a:spLocks noChangeArrowheads="1"/>
          </p:cNvSpPr>
          <p:nvPr/>
        </p:nvSpPr>
        <p:spPr bwMode="ltGray">
          <a:xfrm rot="5400000" flipH="1">
            <a:off x="-2032793" y="22153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chemeClr val="accent4"/>
          </a:solidFill>
          <a:ln w="76200" algn="ctr">
            <a:solidFill>
              <a:schemeClr val="accent1">
                <a:lumMod val="60000"/>
                <a:lumOff val="4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1" hangingPunct="1">
              <a:defRPr/>
            </a:pPr>
            <a:endParaRPr lang="en-US"/>
          </a:p>
        </p:txBody>
      </p:sp>
      <p:sp>
        <p:nvSpPr>
          <p:cNvPr id="10" name="AutoShape 9"/>
          <p:cNvSpPr>
            <a:spLocks noChangeArrowheads="1"/>
          </p:cNvSpPr>
          <p:nvPr/>
        </p:nvSpPr>
        <p:spPr bwMode="gray">
          <a:xfrm>
            <a:off x="2133600" y="2286000"/>
            <a:ext cx="5943600" cy="523727"/>
          </a:xfrm>
          <a:prstGeom prst="roundRect">
            <a:avLst>
              <a:gd name="adj" fmla="val 50000"/>
            </a:avLst>
          </a:prstGeom>
          <a:solidFill>
            <a:schemeClr val="accent4"/>
          </a:solidFill>
          <a:ln w="76200" algn="ctr">
            <a:solidFill>
              <a:schemeClr val="accent1">
                <a:lumMod val="60000"/>
                <a:lumOff val="40000"/>
              </a:schemeClr>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176213" lvl="1" algn="ctr"/>
            <a:r>
              <a:rPr lang="en-US" sz="2800" b="1" dirty="0">
                <a:solidFill>
                  <a:schemeClr val="bg1">
                    <a:lumMod val="85000"/>
                  </a:schemeClr>
                </a:solidFill>
              </a:rPr>
              <a:t>Introduction</a:t>
            </a:r>
            <a:endParaRPr lang="en-US" sz="2000" dirty="0">
              <a:solidFill>
                <a:srgbClr val="FFFF00"/>
              </a:solidFill>
            </a:endParaRPr>
          </a:p>
        </p:txBody>
      </p:sp>
      <p:pic>
        <p:nvPicPr>
          <p:cNvPr id="1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Title 1"/>
          <p:cNvSpPr txBox="1">
            <a:spLocks/>
          </p:cNvSpPr>
          <p:nvPr/>
        </p:nvSpPr>
        <p:spPr>
          <a:xfrm>
            <a:off x="3429000" y="1143000"/>
            <a:ext cx="2438400" cy="5334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500" b="1" i="0" u="sng" strike="noStrike" kern="1200" cap="none" spc="0" normalizeH="0" baseline="0" noProof="0" dirty="0">
                <a:ln>
                  <a:noFill/>
                </a:ln>
                <a:solidFill>
                  <a:schemeClr val="bg1">
                    <a:lumMod val="85000"/>
                  </a:schemeClr>
                </a:solidFill>
                <a:effectLst/>
                <a:uLnTx/>
                <a:uFillTx/>
                <a:latin typeface="+mn-lt"/>
                <a:ea typeface="+mj-ea"/>
                <a:cs typeface="+mj-cs"/>
              </a:rPr>
              <a:t>SEQUENCE</a:t>
            </a:r>
            <a:endParaRPr kumimoji="0" lang="en-US" sz="44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17" name="AutoShape 9"/>
          <p:cNvSpPr>
            <a:spLocks noChangeArrowheads="1"/>
          </p:cNvSpPr>
          <p:nvPr/>
        </p:nvSpPr>
        <p:spPr bwMode="gray">
          <a:xfrm>
            <a:off x="2743200" y="3886200"/>
            <a:ext cx="6019800" cy="457200"/>
          </a:xfrm>
          <a:prstGeom prst="roundRect">
            <a:avLst>
              <a:gd name="adj" fmla="val 50000"/>
            </a:avLst>
          </a:prstGeom>
          <a:solidFill>
            <a:schemeClr val="accent4"/>
          </a:solidFill>
          <a:ln w="76200" algn="ctr">
            <a:solidFill>
              <a:schemeClr val="accent1">
                <a:lumMod val="60000"/>
                <a:lumOff val="40000"/>
              </a:schemeClr>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176213" lvl="1" algn="ctr"/>
            <a:r>
              <a:rPr lang="en-US" sz="2800" b="1" dirty="0">
                <a:solidFill>
                  <a:schemeClr val="bg1">
                    <a:lumMod val="85000"/>
                  </a:schemeClr>
                </a:solidFill>
              </a:rPr>
              <a:t>Equipment Requirement</a:t>
            </a:r>
            <a:endParaRPr lang="en-US" sz="2000" dirty="0">
              <a:solidFill>
                <a:srgbClr val="FFFF00"/>
              </a:solidFill>
            </a:endParaRPr>
          </a:p>
        </p:txBody>
      </p:sp>
      <p:sp>
        <p:nvSpPr>
          <p:cNvPr id="18" name="AutoShape 9"/>
          <p:cNvSpPr>
            <a:spLocks noChangeArrowheads="1"/>
          </p:cNvSpPr>
          <p:nvPr/>
        </p:nvSpPr>
        <p:spPr bwMode="gray">
          <a:xfrm>
            <a:off x="2590800" y="4648200"/>
            <a:ext cx="6019800" cy="457200"/>
          </a:xfrm>
          <a:prstGeom prst="roundRect">
            <a:avLst>
              <a:gd name="adj" fmla="val 50000"/>
            </a:avLst>
          </a:prstGeom>
          <a:solidFill>
            <a:schemeClr val="accent4"/>
          </a:solidFill>
          <a:ln w="76200" algn="ctr">
            <a:solidFill>
              <a:schemeClr val="accent1">
                <a:lumMod val="60000"/>
                <a:lumOff val="40000"/>
              </a:schemeClr>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176213" lvl="1" algn="ctr"/>
            <a:r>
              <a:rPr lang="en-US" sz="2800" b="1" dirty="0">
                <a:solidFill>
                  <a:schemeClr val="bg1">
                    <a:lumMod val="85000"/>
                  </a:schemeClr>
                </a:solidFill>
              </a:rPr>
              <a:t>Error Detection</a:t>
            </a:r>
          </a:p>
        </p:txBody>
      </p:sp>
      <p:sp>
        <p:nvSpPr>
          <p:cNvPr id="19" name="AutoShape 9"/>
          <p:cNvSpPr>
            <a:spLocks noChangeArrowheads="1"/>
          </p:cNvSpPr>
          <p:nvPr/>
        </p:nvSpPr>
        <p:spPr bwMode="gray">
          <a:xfrm>
            <a:off x="2286000" y="5410200"/>
            <a:ext cx="6096000" cy="457200"/>
          </a:xfrm>
          <a:prstGeom prst="roundRect">
            <a:avLst>
              <a:gd name="adj" fmla="val 50000"/>
            </a:avLst>
          </a:prstGeom>
          <a:solidFill>
            <a:schemeClr val="accent4"/>
          </a:solidFill>
          <a:ln w="76200" algn="ctr">
            <a:solidFill>
              <a:schemeClr val="accent1">
                <a:lumMod val="60000"/>
                <a:lumOff val="40000"/>
              </a:schemeClr>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176213" lvl="1" algn="ctr"/>
            <a:r>
              <a:rPr lang="en-US" sz="2800" b="1" dirty="0">
                <a:solidFill>
                  <a:schemeClr val="bg1">
                    <a:lumMod val="85000"/>
                  </a:schemeClr>
                </a:solidFill>
              </a:rPr>
              <a:t>Mechanism</a:t>
            </a:r>
            <a:endParaRPr lang="en-US" sz="2000" dirty="0">
              <a:solidFill>
                <a:srgbClr val="FFFF00"/>
              </a:solidFill>
            </a:endParaRPr>
          </a:p>
        </p:txBody>
      </p:sp>
      <p:sp>
        <p:nvSpPr>
          <p:cNvPr id="12" name="AutoShape 9"/>
          <p:cNvSpPr>
            <a:spLocks noChangeArrowheads="1"/>
          </p:cNvSpPr>
          <p:nvPr/>
        </p:nvSpPr>
        <p:spPr bwMode="gray">
          <a:xfrm>
            <a:off x="2514600" y="3048000"/>
            <a:ext cx="6019800" cy="533400"/>
          </a:xfrm>
          <a:prstGeom prst="roundRect">
            <a:avLst>
              <a:gd name="adj" fmla="val 50000"/>
            </a:avLst>
          </a:prstGeom>
          <a:solidFill>
            <a:schemeClr val="accent4"/>
          </a:solidFill>
          <a:ln w="76200" algn="ctr">
            <a:solidFill>
              <a:schemeClr val="accent1">
                <a:lumMod val="60000"/>
                <a:lumOff val="40000"/>
              </a:schemeClr>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176213" lvl="1" algn="ctr"/>
            <a:r>
              <a:rPr lang="en-US" sz="2800" b="1" dirty="0">
                <a:solidFill>
                  <a:schemeClr val="bg1">
                    <a:lumMod val="85000"/>
                  </a:schemeClr>
                </a:solidFill>
              </a:rPr>
              <a:t>Working</a:t>
            </a:r>
            <a:endParaRPr lang="en-US" sz="2000" dirty="0">
              <a:solidFill>
                <a:srgbClr val="FFFF00"/>
              </a:solidFill>
            </a:endParaRPr>
          </a:p>
        </p:txBody>
      </p:sp>
      <p:sp>
        <p:nvSpPr>
          <p:cNvPr id="22"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3</a:t>
            </a:fld>
            <a:endParaRPr lang="en-US" b="1" dirty="0">
              <a:latin typeface="+mn-lt"/>
            </a:endParaRPr>
          </a:p>
        </p:txBody>
      </p:sp>
      <p:sp>
        <p:nvSpPr>
          <p:cNvPr id="21" name="Title 1"/>
          <p:cNvSpPr txBox="1">
            <a:spLocks/>
          </p:cNvSpPr>
          <p:nvPr/>
        </p:nvSpPr>
        <p:spPr>
          <a:xfrm>
            <a:off x="1752600" y="15240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20" name="AutoShape 9">
            <a:extLst>
              <a:ext uri="{FF2B5EF4-FFF2-40B4-BE49-F238E27FC236}">
                <a16:creationId xmlns:a16="http://schemas.microsoft.com/office/drawing/2014/main" id="{BF5C48F5-1566-4D26-9B1E-CE90B855D754}"/>
              </a:ext>
            </a:extLst>
          </p:cNvPr>
          <p:cNvSpPr>
            <a:spLocks noChangeArrowheads="1"/>
          </p:cNvSpPr>
          <p:nvPr/>
        </p:nvSpPr>
        <p:spPr bwMode="gray">
          <a:xfrm>
            <a:off x="1752600" y="6096000"/>
            <a:ext cx="6096000" cy="457200"/>
          </a:xfrm>
          <a:prstGeom prst="roundRect">
            <a:avLst>
              <a:gd name="adj" fmla="val 50000"/>
            </a:avLst>
          </a:prstGeom>
          <a:solidFill>
            <a:schemeClr val="accent4"/>
          </a:solidFill>
          <a:ln w="76200" algn="ctr">
            <a:solidFill>
              <a:schemeClr val="accent1">
                <a:lumMod val="60000"/>
                <a:lumOff val="40000"/>
              </a:schemeClr>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marL="176213" lvl="1" algn="ctr"/>
            <a:r>
              <a:rPr lang="en-US" sz="2800" b="1" dirty="0">
                <a:solidFill>
                  <a:schemeClr val="bg1">
                    <a:lumMod val="85000"/>
                  </a:schemeClr>
                </a:solidFill>
              </a:rPr>
              <a:t>Applications</a:t>
            </a:r>
            <a:endParaRPr lang="en-US"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heckerboard(across)">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heckerboard(across)">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checkerboard(across)">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7" grpId="0" animBg="1"/>
      <p:bldP spid="18" grpId="0" animBg="1"/>
      <p:bldP spid="19" grpId="0" animBg="1"/>
      <p:bldP spid="12"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Slide Number Placeholder 7"/>
          <p:cNvSpPr txBox="1">
            <a:spLocks/>
          </p:cNvSpPr>
          <p:nvPr/>
        </p:nvSpPr>
        <p:spPr>
          <a:xfrm>
            <a:off x="8439150" y="6315076"/>
            <a:ext cx="476250" cy="36512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1" i="0" u="none" strike="noStrike" kern="1200" cap="none" spc="0" normalizeH="0" baseline="0" noProof="0" smtClean="0">
                <a:ln>
                  <a:noFill/>
                </a:ln>
                <a:solidFill>
                  <a:schemeClr val="bg1">
                    <a:lumMod val="8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1" i="0" u="none" strike="noStrike" kern="1200" cap="none" spc="0" normalizeH="0" baseline="0" noProof="0" dirty="0">
              <a:ln>
                <a:noFill/>
              </a:ln>
              <a:solidFill>
                <a:schemeClr val="bg1">
                  <a:lumMod val="85000"/>
                </a:schemeClr>
              </a:solidFill>
              <a:effectLst/>
              <a:uLnTx/>
              <a:uFillTx/>
              <a:latin typeface="+mn-lt"/>
              <a:ea typeface="+mn-ea"/>
              <a:cs typeface="+mn-cs"/>
            </a:endParaRPr>
          </a:p>
        </p:txBody>
      </p:sp>
      <p:sp>
        <p:nvSpPr>
          <p:cNvPr id="8" name="Title 1">
            <a:extLst>
              <a:ext uri="{FF2B5EF4-FFF2-40B4-BE49-F238E27FC236}">
                <a16:creationId xmlns:a16="http://schemas.microsoft.com/office/drawing/2014/main" id="{7496239D-0067-4C7A-AE13-78B97D15111F}"/>
              </a:ext>
            </a:extLst>
          </p:cNvPr>
          <p:cNvSpPr txBox="1">
            <a:spLocks/>
          </p:cNvSpPr>
          <p:nvPr/>
        </p:nvSpPr>
        <p:spPr>
          <a:xfrm>
            <a:off x="1524000" y="167640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pic>
        <p:nvPicPr>
          <p:cNvPr id="9" name="Content Placeholder 3" descr="A coin on a surface&#10;&#10;Description automatically generated with low confidence">
            <a:extLst>
              <a:ext uri="{FF2B5EF4-FFF2-40B4-BE49-F238E27FC236}">
                <a16:creationId xmlns:a16="http://schemas.microsoft.com/office/drawing/2014/main" id="{58734E82-6F03-4730-B12E-4CEC77EE93DC}"/>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l="2259" r="26964" b="1"/>
          <a:stretch/>
        </p:blipFill>
        <p:spPr>
          <a:xfrm>
            <a:off x="1266376" y="2688432"/>
            <a:ext cx="6470464" cy="3809206"/>
          </a:xfrm>
          <a:custGeom>
            <a:avLst/>
            <a:gdLst/>
            <a:ahLst/>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itle 1"/>
          <p:cNvSpPr txBox="1">
            <a:spLocks/>
          </p:cNvSpPr>
          <p:nvPr/>
        </p:nvSpPr>
        <p:spPr>
          <a:xfrm>
            <a:off x="1295400" y="1981200"/>
            <a:ext cx="7010400" cy="44196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algn="just">
              <a:lnSpc>
                <a:spcPct val="200000"/>
              </a:lnSpc>
              <a:spcBef>
                <a:spcPct val="0"/>
              </a:spcBef>
              <a:buFont typeface="Wingdings" pitchFamily="2" charset="2"/>
              <a:buChar char="Ø"/>
              <a:defRPr/>
            </a:pPr>
            <a:r>
              <a:rPr lang="en-US" sz="2400" dirty="0">
                <a:solidFill>
                  <a:schemeClr val="bg1"/>
                </a:solidFill>
                <a:ea typeface="+mj-ea"/>
                <a:cs typeface="+mj-cs"/>
              </a:rPr>
              <a:t> 	</a:t>
            </a:r>
            <a:r>
              <a:rPr lang="en-US" sz="2400" i="0" dirty="0">
                <a:solidFill>
                  <a:schemeClr val="bg1"/>
                </a:solidFill>
                <a:effectLst/>
                <a:cs typeface="Times New Roman" panose="02020603050405020304" pitchFamily="18" charset="0"/>
              </a:rPr>
              <a:t>A checksum is a string of numbers and letters used to uniquely identify a file</a:t>
            </a:r>
          </a:p>
          <a:p>
            <a:pPr algn="just">
              <a:lnSpc>
                <a:spcPct val="200000"/>
              </a:lnSpc>
              <a:spcBef>
                <a:spcPct val="0"/>
              </a:spcBef>
              <a:buFont typeface="Wingdings" pitchFamily="2" charset="2"/>
              <a:buChar char="Ø"/>
              <a:defRPr/>
            </a:pPr>
            <a:r>
              <a:rPr lang="en-US" sz="2400" dirty="0">
                <a:solidFill>
                  <a:schemeClr val="bg1"/>
                </a:solidFill>
                <a:cs typeface="Times New Roman" panose="02020603050405020304" pitchFamily="18" charset="0"/>
              </a:rPr>
              <a:t> 	</a:t>
            </a:r>
            <a:r>
              <a:rPr lang="en-US" sz="2400" i="0" dirty="0">
                <a:solidFill>
                  <a:schemeClr val="bg1"/>
                </a:solidFill>
                <a:effectLst/>
                <a:cs typeface="Times New Roman" panose="02020603050405020304" pitchFamily="18" charset="0"/>
              </a:rPr>
              <a:t>Checksum is most commonly used to verify if a copy of a file is identical to an original, such as downloaded copies of ArcGIS product installation or patch files</a:t>
            </a:r>
          </a:p>
          <a:p>
            <a:pPr lvl="0" algn="just">
              <a:lnSpc>
                <a:spcPct val="200000"/>
              </a:lnSpc>
              <a:spcBef>
                <a:spcPct val="0"/>
              </a:spcBef>
              <a:defRPr/>
            </a:pPr>
            <a:endParaRPr kumimoji="0" lang="en-US" sz="2000" b="1" i="0"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7" name="Title 1"/>
          <p:cNvSpPr txBox="1">
            <a:spLocks/>
          </p:cNvSpPr>
          <p:nvPr/>
        </p:nvSpPr>
        <p:spPr>
          <a:xfrm>
            <a:off x="2286000" y="1143000"/>
            <a:ext cx="5334000" cy="6858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u="sng" dirty="0">
                <a:solidFill>
                  <a:schemeClr val="bg1">
                    <a:lumMod val="85000"/>
                  </a:schemeClr>
                </a:solidFill>
                <a:ea typeface="+mj-ea"/>
                <a:cs typeface="+mj-cs"/>
              </a:rPr>
              <a:t>Introduction to Checksum</a:t>
            </a:r>
            <a:endParaRPr kumimoji="0" lang="en-US" sz="44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5</a:t>
            </a:fld>
            <a:endParaRPr lang="en-US" b="1" dirty="0">
              <a:latin typeface="+mn-lt"/>
            </a:endParaRPr>
          </a:p>
        </p:txBody>
      </p:sp>
      <p:sp>
        <p:nvSpPr>
          <p:cNvPr id="10" name="Title 1">
            <a:extLst>
              <a:ext uri="{FF2B5EF4-FFF2-40B4-BE49-F238E27FC236}">
                <a16:creationId xmlns:a16="http://schemas.microsoft.com/office/drawing/2014/main" id="{EF26E963-494C-48C9-952E-886BA86B1777}"/>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3"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Working of Checksum</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6</a:t>
            </a:fld>
            <a:endParaRPr lang="en-US" b="1" dirty="0">
              <a:latin typeface="+mn-lt"/>
            </a:endParaRPr>
          </a:p>
        </p:txBody>
      </p:sp>
      <p:pic>
        <p:nvPicPr>
          <p:cNvPr id="10" name="Recorded Sound">
            <a:hlinkClick r:id="" action="ppaction://media"/>
          </p:cNvPr>
          <p:cNvPicPr>
            <a:picLocks noRot="1" noChangeAspect="1"/>
          </p:cNvPicPr>
          <p:nvPr>
            <a:wavAudioFile r:embed="rId1" name="Recorded Sound"/>
          </p:nvPr>
        </p:nvPicPr>
        <p:blipFill>
          <a:blip r:embed="rId4" cstate="print"/>
          <a:stretch>
            <a:fillRect/>
          </a:stretch>
        </p:blipFill>
        <p:spPr>
          <a:xfrm>
            <a:off x="8001000" y="6324600"/>
            <a:ext cx="304800" cy="304800"/>
          </a:xfrm>
          <a:prstGeom prst="rect">
            <a:avLst/>
          </a:prstGeom>
        </p:spPr>
      </p:pic>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295400" y="2133600"/>
            <a:ext cx="7010400" cy="44196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marL="342900" indent="-342900">
              <a:buFont typeface="Wingdings" panose="05000000000000000000" pitchFamily="2" charset="2"/>
              <a:buChar char="Ø"/>
            </a:pPr>
            <a:r>
              <a:rPr lang="en-US" sz="2400" b="0" i="0" dirty="0">
                <a:solidFill>
                  <a:schemeClr val="bg1"/>
                </a:solidFill>
                <a:effectLst/>
                <a:latin typeface="Times New Roman" panose="02020603050405020304" pitchFamily="18" charset="0"/>
                <a:ea typeface="+mj-ea"/>
                <a:cs typeface="+mj-cs"/>
              </a:rPr>
              <a:t> 	</a:t>
            </a:r>
            <a:r>
              <a:rPr lang="en-US" sz="2400" b="0" i="0" dirty="0">
                <a:solidFill>
                  <a:schemeClr val="bg1"/>
                </a:solidFill>
                <a:effectLst/>
                <a:cs typeface="Times New Roman" panose="02020603050405020304" pitchFamily="18" charset="0"/>
              </a:rPr>
              <a:t>A file is pushed through an algorithm, which outputs a unique alphanumeric string called a checksum, also known as a "hash". Different files, even those with minute differences, produce different checksum values</a:t>
            </a:r>
          </a:p>
          <a:p>
            <a:pPr marL="342900" indent="-342900">
              <a:buFont typeface="Wingdings" panose="05000000000000000000" pitchFamily="2" charset="2"/>
              <a:buChar char="Ø"/>
            </a:pPr>
            <a:r>
              <a:rPr lang="en-US" sz="2400" b="0" i="0" dirty="0">
                <a:solidFill>
                  <a:schemeClr val="bg1"/>
                </a:solidFill>
                <a:effectLst/>
                <a:cs typeface="Times New Roman" panose="02020603050405020304" pitchFamily="18" charset="0"/>
              </a:rPr>
              <a:t> 	Files may be changed during download, transmission, or storage. For example, if there is an issue with network connectivity at the time of download, the file may not download correctly. Issues with hard drive storage could also lead to file alteration</a:t>
            </a:r>
            <a:endParaRPr lang="en-US" sz="2400" dirty="0">
              <a:solidFill>
                <a:schemeClr val="bg1"/>
              </a:solidFill>
              <a:cs typeface="Times New Roman" panose="02020603050405020304" pitchFamily="18" charset="0"/>
            </a:endParaRPr>
          </a:p>
          <a:p>
            <a:pPr algn="just">
              <a:lnSpc>
                <a:spcPct val="200000"/>
              </a:lnSpc>
              <a:spcBef>
                <a:spcPct val="0"/>
              </a:spcBef>
              <a:buFont typeface="Wingdings" pitchFamily="2" charset="2"/>
              <a:buChar char="Ø"/>
              <a:defRPr/>
            </a:pPr>
            <a:endParaRPr kumimoji="0" lang="en-US" sz="2000" b="1" i="0" strike="noStrike" kern="1200" cap="none" spc="0" normalizeH="0" baseline="0" noProof="0" dirty="0">
              <a:ln>
                <a:noFill/>
              </a:ln>
              <a:solidFill>
                <a:schemeClr val="bg1">
                  <a:lumMod val="85000"/>
                </a:schemeClr>
              </a:solidFill>
              <a:effectLst/>
              <a:uLnTx/>
              <a:uFillTx/>
              <a:latin typeface="+mn-lt"/>
              <a:ea typeface="+mj-ea"/>
              <a:cs typeface="+mj-cs"/>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5807" fill="hold"/>
                                        <p:tgtEl>
                                          <p:spTgt spid="10"/>
                                        </p:tgtEl>
                                      </p:cBhvr>
                                    </p:cmd>
                                  </p:childTnLst>
                                </p:cTn>
                              </p:par>
                            </p:childTnLst>
                          </p:cTn>
                        </p:par>
                      </p:childTnLst>
                    </p:cTn>
                  </p:par>
                </p:childTnLst>
              </p:cTn>
              <p:nextCondLst>
                <p:cond evt="onClick" delay="0">
                  <p:tgtEl>
                    <p:spTgt spid="10"/>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0"/>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a:solidFill>
                  <a:schemeClr val="bg1">
                    <a:lumMod val="85000"/>
                  </a:schemeClr>
                </a:solidFill>
                <a:ea typeface="+mj-ea"/>
                <a:cs typeface="+mj-cs"/>
              </a:rPr>
              <a:t>Question</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7</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295400" y="2133600"/>
            <a:ext cx="7315200" cy="403860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pPr marL="342900" indent="-342900" algn="just">
              <a:buFont typeface="Wingdings" panose="05000000000000000000" pitchFamily="2" charset="2"/>
              <a:buChar char="Ø"/>
            </a:pPr>
            <a:r>
              <a:rPr lang="en-US" sz="2800" b="1" i="0" dirty="0">
                <a:solidFill>
                  <a:schemeClr val="bg1"/>
                </a:solidFill>
                <a:effectLst/>
                <a:ea typeface="+mj-ea"/>
                <a:cs typeface="+mj-cs"/>
              </a:rPr>
              <a:t> 	</a:t>
            </a:r>
            <a:r>
              <a:rPr lang="en-US" sz="2400" b="1" dirty="0">
                <a:solidFill>
                  <a:schemeClr val="bg1"/>
                </a:solidFill>
                <a:cs typeface="Times New Roman" panose="02020603050405020304" pitchFamily="18" charset="0"/>
              </a:rPr>
              <a:t>Design a digital system to calculate checksum of the input data. You need to study in detail what is checksum technique and its role in data communication. Your circuit should take some input bytes, then calculate the checksum from the input bytes and display its every bit on output. Students are required to demonstrate the complete working of design and submit a detailed lab report</a:t>
            </a:r>
            <a:endParaRPr kumimoji="0" lang="en-US" sz="2400" b="1" i="0" strike="noStrike" kern="1200" cap="none" spc="0" normalizeH="0" baseline="0" noProof="0" dirty="0">
              <a:ln>
                <a:noFill/>
              </a:ln>
              <a:solidFill>
                <a:schemeClr val="bg1"/>
              </a:solidFill>
              <a:effectLst/>
              <a:uLnTx/>
              <a:uFillTx/>
              <a:ea typeface="+mj-ea"/>
              <a:cs typeface="+mj-cs"/>
            </a:endParaRPr>
          </a:p>
        </p:txBody>
      </p:sp>
    </p:spTree>
    <p:extLst>
      <p:ext uri="{BB962C8B-B14F-4D97-AF65-F5344CB8AC3E}">
        <p14:creationId xmlns:p14="http://schemas.microsoft.com/office/powerpoint/2010/main" val="95327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0668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a:ln>
                  <a:noFill/>
                </a:ln>
                <a:solidFill>
                  <a:schemeClr val="bg1">
                    <a:lumMod val="85000"/>
                  </a:schemeClr>
                </a:solidFill>
                <a:effectLst/>
                <a:uLnTx/>
                <a:uFillTx/>
                <a:latin typeface="+mn-lt"/>
                <a:ea typeface="+mj-ea"/>
                <a:cs typeface="+mj-cs"/>
              </a:rPr>
              <a:t>Proteus</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8</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pic>
        <p:nvPicPr>
          <p:cNvPr id="8" name="Content Placeholder 4">
            <a:extLst>
              <a:ext uri="{FF2B5EF4-FFF2-40B4-BE49-F238E27FC236}">
                <a16:creationId xmlns:a16="http://schemas.microsoft.com/office/drawing/2014/main" id="{B0998FCE-B589-458A-B5C3-B225869AD778}"/>
              </a:ext>
            </a:extLst>
          </p:cNvPr>
          <p:cNvPicPr>
            <a:picLocks noChangeAspect="1"/>
          </p:cNvPicPr>
          <p:nvPr/>
        </p:nvPicPr>
        <p:blipFill rotWithShape="1">
          <a:blip r:embed="rId3"/>
          <a:srcRect r="30254" b="-2"/>
          <a:stretch/>
        </p:blipFill>
        <p:spPr>
          <a:xfrm>
            <a:off x="381000" y="2057400"/>
            <a:ext cx="8610600" cy="39646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9978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SO-II\Desktop\logo.jpg"/>
          <p:cNvPicPr preferRelativeResize="0">
            <a:picLocks noChangeArrowheads="1"/>
          </p:cNvPicPr>
          <p:nvPr/>
        </p:nvPicPr>
        <p:blipFill>
          <a:blip r:embed="rId2" cstate="print"/>
          <a:stretch>
            <a:fillRect/>
          </a:stretch>
        </p:blipFill>
        <p:spPr bwMode="auto">
          <a:xfrm>
            <a:off x="8230494" y="107580"/>
            <a:ext cx="838200" cy="792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itle 1"/>
          <p:cNvSpPr txBox="1">
            <a:spLocks/>
          </p:cNvSpPr>
          <p:nvPr/>
        </p:nvSpPr>
        <p:spPr>
          <a:xfrm>
            <a:off x="1981200" y="1143000"/>
            <a:ext cx="5867400" cy="762000"/>
          </a:xfrm>
          <a:prstGeom prst="rect">
            <a:avLst/>
          </a:prstGeom>
          <a:solidFill>
            <a:schemeClr val="accent2">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u="sng" dirty="0" err="1">
                <a:solidFill>
                  <a:schemeClr val="bg1">
                    <a:lumMod val="85000"/>
                  </a:schemeClr>
                </a:solidFill>
                <a:ea typeface="+mj-ea"/>
                <a:cs typeface="+mj-cs"/>
              </a:rPr>
              <a:t>Ellaboration</a:t>
            </a:r>
            <a:endParaRPr kumimoji="0" lang="en-US" sz="4000" b="1" i="0" u="sng" strike="noStrike" kern="1200" cap="none" spc="0" normalizeH="0" baseline="0" noProof="0" dirty="0">
              <a:ln>
                <a:noFill/>
              </a:ln>
              <a:solidFill>
                <a:schemeClr val="bg1">
                  <a:lumMod val="85000"/>
                </a:schemeClr>
              </a:solidFill>
              <a:effectLst/>
              <a:uLnTx/>
              <a:uFillTx/>
              <a:latin typeface="+mn-lt"/>
              <a:ea typeface="+mj-ea"/>
              <a:cs typeface="+mj-cs"/>
            </a:endParaRPr>
          </a:p>
        </p:txBody>
      </p:sp>
      <p:sp>
        <p:nvSpPr>
          <p:cNvPr id="9" name="Slide Number Placeholder 7"/>
          <p:cNvSpPr>
            <a:spLocks noGrp="1"/>
          </p:cNvSpPr>
          <p:nvPr>
            <p:ph type="sldNum" sz="quarter" idx="12"/>
          </p:nvPr>
        </p:nvSpPr>
        <p:spPr>
          <a:xfrm>
            <a:off x="8439150" y="6315076"/>
            <a:ext cx="476250" cy="365125"/>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fld id="{B6F15528-21DE-4FAA-801E-634DDDAF4B2B}" type="slidenum">
              <a:rPr lang="en-US" sz="1800" b="1" smtClean="0">
                <a:latin typeface="+mn-lt"/>
              </a:rPr>
              <a:pPr/>
              <a:t>9</a:t>
            </a:fld>
            <a:endParaRPr lang="en-US" b="1" dirty="0">
              <a:latin typeface="+mn-lt"/>
            </a:endParaRPr>
          </a:p>
        </p:txBody>
      </p:sp>
      <p:sp>
        <p:nvSpPr>
          <p:cNvPr id="11" name="Title 1">
            <a:extLst>
              <a:ext uri="{FF2B5EF4-FFF2-40B4-BE49-F238E27FC236}">
                <a16:creationId xmlns:a16="http://schemas.microsoft.com/office/drawing/2014/main" id="{EF8E75BE-1E3C-498A-853E-D7F921136023}"/>
              </a:ext>
            </a:extLst>
          </p:cNvPr>
          <p:cNvSpPr txBox="1">
            <a:spLocks/>
          </p:cNvSpPr>
          <p:nvPr/>
        </p:nvSpPr>
        <p:spPr>
          <a:xfrm>
            <a:off x="1828800" y="138060"/>
            <a:ext cx="6248400" cy="762000"/>
          </a:xfrm>
          <a:prstGeom prst="rect">
            <a:avLst/>
          </a:prstGeom>
          <a:solidFill>
            <a:schemeClr val="accent1">
              <a:lumMod val="75000"/>
              <a:alpha val="5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mn-lt"/>
                <a:ea typeface="+mj-ea"/>
                <a:cs typeface="+mj-cs"/>
              </a:rPr>
              <a:t>CHECKSUM</a:t>
            </a:r>
          </a:p>
        </p:txBody>
      </p:sp>
      <p:sp>
        <p:nvSpPr>
          <p:cNvPr id="12" name="Title 1">
            <a:extLst>
              <a:ext uri="{FF2B5EF4-FFF2-40B4-BE49-F238E27FC236}">
                <a16:creationId xmlns:a16="http://schemas.microsoft.com/office/drawing/2014/main" id="{6AA208EC-7D1A-4AC8-84CF-1DAD1753B1B1}"/>
              </a:ext>
            </a:extLst>
          </p:cNvPr>
          <p:cNvSpPr txBox="1">
            <a:spLocks/>
          </p:cNvSpPr>
          <p:nvPr/>
        </p:nvSpPr>
        <p:spPr>
          <a:xfrm>
            <a:off x="1029594" y="2300340"/>
            <a:ext cx="7620000" cy="3567060"/>
          </a:xfrm>
          <a:prstGeom prst="rect">
            <a:avLst/>
          </a:prstGeom>
          <a:solidFill>
            <a:schemeClr val="accent1">
              <a:lumMod val="75000"/>
              <a:alpha val="75000"/>
            </a:schemeClr>
          </a:solidFill>
          <a:ln w="76200">
            <a:solidFill>
              <a:schemeClr val="accent1">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Autofit/>
          </a:bodyPr>
          <a:lstStyle/>
          <a:p>
            <a:r>
              <a:rPr lang="en-US" sz="2400" b="1" dirty="0">
                <a:solidFill>
                  <a:schemeClr val="bg1"/>
                </a:solidFill>
                <a:cs typeface="Times New Roman" panose="02020603050405020304" pitchFamily="18" charset="0"/>
              </a:rPr>
              <a:t>The sender is used for checksum creation</a:t>
            </a:r>
          </a:p>
          <a:p>
            <a:r>
              <a:rPr lang="en-US" sz="2400" b="1" dirty="0">
                <a:solidFill>
                  <a:schemeClr val="bg1"/>
                </a:solidFill>
                <a:cs typeface="Times New Roman" panose="02020603050405020304" pitchFamily="18" charset="0"/>
              </a:rPr>
              <a:t>Operation:</a:t>
            </a:r>
          </a:p>
          <a:p>
            <a:pPr marL="0" indent="0">
              <a:buNone/>
            </a:pPr>
            <a:r>
              <a:rPr lang="en-US" sz="2400" b="1" dirty="0">
                <a:solidFill>
                  <a:schemeClr val="bg1"/>
                </a:solidFill>
                <a:cs typeface="Times New Roman" panose="02020603050405020304" pitchFamily="18" charset="0"/>
              </a:rPr>
              <a:t>       1. Breaks the original message of 8 bits into 	           	2 blocks of 4 bits each</a:t>
            </a:r>
          </a:p>
          <a:p>
            <a:pPr marL="0" indent="0">
              <a:buNone/>
            </a:pPr>
            <a:r>
              <a:rPr lang="en-US" sz="2400" b="1" dirty="0">
                <a:solidFill>
                  <a:schemeClr val="bg1"/>
                </a:solidFill>
                <a:cs typeface="Times New Roman" panose="02020603050405020304" pitchFamily="18" charset="0"/>
              </a:rPr>
              <a:t>       2. Sums the 2 data blocks</a:t>
            </a:r>
          </a:p>
          <a:p>
            <a:pPr marL="0" indent="0">
              <a:buNone/>
            </a:pPr>
            <a:r>
              <a:rPr lang="en-US" sz="2400" b="1" dirty="0">
                <a:solidFill>
                  <a:schemeClr val="bg1"/>
                </a:solidFill>
                <a:cs typeface="Times New Roman" panose="02020603050405020304" pitchFamily="18" charset="0"/>
              </a:rPr>
              <a:t>       3. Add the carry to sum, if any</a:t>
            </a:r>
          </a:p>
          <a:p>
            <a:pPr marL="0" indent="0">
              <a:buNone/>
            </a:pPr>
            <a:r>
              <a:rPr lang="en-US" sz="2400" b="1" dirty="0">
                <a:solidFill>
                  <a:schemeClr val="bg1"/>
                </a:solidFill>
                <a:cs typeface="Times New Roman" panose="02020603050405020304" pitchFamily="18" charset="0"/>
              </a:rPr>
              <a:t>       4. Perform 1's complement to obtain 	checksum</a:t>
            </a:r>
          </a:p>
          <a:p>
            <a:pPr marL="0" indent="0">
              <a:buNone/>
            </a:pPr>
            <a:r>
              <a:rPr lang="en-US" sz="2400" b="1" dirty="0">
                <a:solidFill>
                  <a:schemeClr val="bg1"/>
                </a:solidFill>
                <a:cs typeface="Times New Roman" panose="02020603050405020304" pitchFamily="18" charset="0"/>
              </a:rPr>
              <a:t>       5.The receiver is used for checksum validation</a:t>
            </a:r>
          </a:p>
        </p:txBody>
      </p:sp>
    </p:spTree>
    <p:extLst>
      <p:ext uri="{BB962C8B-B14F-4D97-AF65-F5344CB8AC3E}">
        <p14:creationId xmlns:p14="http://schemas.microsoft.com/office/powerpoint/2010/main" val="935067416"/>
      </p:ext>
    </p:extLst>
  </p:cSld>
  <p:clrMapOvr>
    <a:masterClrMapping/>
  </p:clrMapOvr>
</p:sld>
</file>

<file path=ppt/theme/theme1.xml><?xml version="1.0" encoding="utf-8"?>
<a:theme xmlns:a="http://schemas.openxmlformats.org/drawingml/2006/main" name="tf66687569_win32">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tf66687569_win32</Template>
  <TotalTime>2167</TotalTime>
  <Words>729</Words>
  <Application>Microsoft Office PowerPoint</Application>
  <PresentationFormat>On-screen Show (4:3)</PresentationFormat>
  <Paragraphs>101</Paragraphs>
  <Slides>19</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Trade Gothic LT Pro</vt:lpstr>
      <vt:lpstr>Trebuchet MS</vt:lpstr>
      <vt:lpstr>Wingdings</vt:lpstr>
      <vt:lpstr>tf66687569_win32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SEMICONDUCTORS</dc:title>
  <dc:creator>office</dc:creator>
  <cp:lastModifiedBy>Anum Rafaqat</cp:lastModifiedBy>
  <cp:revision>67</cp:revision>
  <dcterms:created xsi:type="dcterms:W3CDTF">2006-08-16T00:00:00Z</dcterms:created>
  <dcterms:modified xsi:type="dcterms:W3CDTF">2021-03-11T18:33:52Z</dcterms:modified>
</cp:coreProperties>
</file>