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B22F-8ED7-4D05-A027-97623D936B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9D2E46-7770-4670-90D0-84D647FC14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BA08B2-A25A-4C39-8AF8-816ABDCD76C2}"/>
              </a:ext>
            </a:extLst>
          </p:cNvPr>
          <p:cNvSpPr>
            <a:spLocks noGrp="1"/>
          </p:cNvSpPr>
          <p:nvPr>
            <p:ph type="dt" sz="half" idx="10"/>
          </p:nvPr>
        </p:nvSpPr>
        <p:spPr/>
        <p:txBody>
          <a:bodyPr/>
          <a:lstStyle/>
          <a:p>
            <a:fld id="{2E59F4D8-104C-4D17-A23E-24E5A2DE4592}" type="datetimeFigureOut">
              <a:rPr lang="en-US" smtClean="0"/>
              <a:t>09-Mar-21</a:t>
            </a:fld>
            <a:endParaRPr lang="en-US"/>
          </a:p>
        </p:txBody>
      </p:sp>
      <p:sp>
        <p:nvSpPr>
          <p:cNvPr id="5" name="Footer Placeholder 4">
            <a:extLst>
              <a:ext uri="{FF2B5EF4-FFF2-40B4-BE49-F238E27FC236}">
                <a16:creationId xmlns:a16="http://schemas.microsoft.com/office/drawing/2014/main" id="{ECA14748-F1CD-4F88-A97E-8F47101F2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2D381-5C00-463B-BA4C-8A8A08FB974A}"/>
              </a:ext>
            </a:extLst>
          </p:cNvPr>
          <p:cNvSpPr>
            <a:spLocks noGrp="1"/>
          </p:cNvSpPr>
          <p:nvPr>
            <p:ph type="sldNum" sz="quarter" idx="12"/>
          </p:nvPr>
        </p:nvSpPr>
        <p:spPr/>
        <p:txBody>
          <a:bodyPr/>
          <a:lstStyle/>
          <a:p>
            <a:fld id="{4C460463-2554-425D-8F62-F06647547126}" type="slidenum">
              <a:rPr lang="en-US" smtClean="0"/>
              <a:t>‹#›</a:t>
            </a:fld>
            <a:endParaRPr lang="en-US"/>
          </a:p>
        </p:txBody>
      </p:sp>
    </p:spTree>
    <p:extLst>
      <p:ext uri="{BB962C8B-B14F-4D97-AF65-F5344CB8AC3E}">
        <p14:creationId xmlns:p14="http://schemas.microsoft.com/office/powerpoint/2010/main" val="379458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0813-ABBD-4403-A9F3-78F80C555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E4EE12-2E9A-45CC-99E2-0CB53DB1F2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4B348-0E50-45FC-84F2-8A0FCA8DB8F9}"/>
              </a:ext>
            </a:extLst>
          </p:cNvPr>
          <p:cNvSpPr>
            <a:spLocks noGrp="1"/>
          </p:cNvSpPr>
          <p:nvPr>
            <p:ph type="dt" sz="half" idx="10"/>
          </p:nvPr>
        </p:nvSpPr>
        <p:spPr/>
        <p:txBody>
          <a:bodyPr/>
          <a:lstStyle/>
          <a:p>
            <a:fld id="{2E59F4D8-104C-4D17-A23E-24E5A2DE4592}" type="datetimeFigureOut">
              <a:rPr lang="en-US" smtClean="0"/>
              <a:t>09-Mar-21</a:t>
            </a:fld>
            <a:endParaRPr lang="en-US"/>
          </a:p>
        </p:txBody>
      </p:sp>
      <p:sp>
        <p:nvSpPr>
          <p:cNvPr id="5" name="Footer Placeholder 4">
            <a:extLst>
              <a:ext uri="{FF2B5EF4-FFF2-40B4-BE49-F238E27FC236}">
                <a16:creationId xmlns:a16="http://schemas.microsoft.com/office/drawing/2014/main" id="{8ED07CC2-AB48-484F-B36B-6BDAE6E87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35A3E-CE81-47DD-BF05-787F22123005}"/>
              </a:ext>
            </a:extLst>
          </p:cNvPr>
          <p:cNvSpPr>
            <a:spLocks noGrp="1"/>
          </p:cNvSpPr>
          <p:nvPr>
            <p:ph type="sldNum" sz="quarter" idx="12"/>
          </p:nvPr>
        </p:nvSpPr>
        <p:spPr/>
        <p:txBody>
          <a:bodyPr/>
          <a:lstStyle/>
          <a:p>
            <a:fld id="{4C460463-2554-425D-8F62-F06647547126}" type="slidenum">
              <a:rPr lang="en-US" smtClean="0"/>
              <a:t>‹#›</a:t>
            </a:fld>
            <a:endParaRPr lang="en-US"/>
          </a:p>
        </p:txBody>
      </p:sp>
    </p:spTree>
    <p:extLst>
      <p:ext uri="{BB962C8B-B14F-4D97-AF65-F5344CB8AC3E}">
        <p14:creationId xmlns:p14="http://schemas.microsoft.com/office/powerpoint/2010/main" val="120251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CF815F-629A-4F98-80CE-3EA2FF664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84CF29-68EA-4C9B-A094-8194B93C4F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AC30-F6FC-430B-97D1-0A6E3BA0BFB1}"/>
              </a:ext>
            </a:extLst>
          </p:cNvPr>
          <p:cNvSpPr>
            <a:spLocks noGrp="1"/>
          </p:cNvSpPr>
          <p:nvPr>
            <p:ph type="dt" sz="half" idx="10"/>
          </p:nvPr>
        </p:nvSpPr>
        <p:spPr/>
        <p:txBody>
          <a:bodyPr/>
          <a:lstStyle/>
          <a:p>
            <a:fld id="{2E59F4D8-104C-4D17-A23E-24E5A2DE4592}" type="datetimeFigureOut">
              <a:rPr lang="en-US" smtClean="0"/>
              <a:t>09-Mar-21</a:t>
            </a:fld>
            <a:endParaRPr lang="en-US"/>
          </a:p>
        </p:txBody>
      </p:sp>
      <p:sp>
        <p:nvSpPr>
          <p:cNvPr id="5" name="Footer Placeholder 4">
            <a:extLst>
              <a:ext uri="{FF2B5EF4-FFF2-40B4-BE49-F238E27FC236}">
                <a16:creationId xmlns:a16="http://schemas.microsoft.com/office/drawing/2014/main" id="{AD4EFFCF-1ED1-49BD-B4C7-E620E99CB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84EF0-61AF-4697-A937-B17C1DCDDC4B}"/>
              </a:ext>
            </a:extLst>
          </p:cNvPr>
          <p:cNvSpPr>
            <a:spLocks noGrp="1"/>
          </p:cNvSpPr>
          <p:nvPr>
            <p:ph type="sldNum" sz="quarter" idx="12"/>
          </p:nvPr>
        </p:nvSpPr>
        <p:spPr/>
        <p:txBody>
          <a:bodyPr/>
          <a:lstStyle/>
          <a:p>
            <a:fld id="{4C460463-2554-425D-8F62-F06647547126}" type="slidenum">
              <a:rPr lang="en-US" smtClean="0"/>
              <a:t>‹#›</a:t>
            </a:fld>
            <a:endParaRPr lang="en-US"/>
          </a:p>
        </p:txBody>
      </p:sp>
    </p:spTree>
    <p:extLst>
      <p:ext uri="{BB962C8B-B14F-4D97-AF65-F5344CB8AC3E}">
        <p14:creationId xmlns:p14="http://schemas.microsoft.com/office/powerpoint/2010/main" val="38259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8718-AC9C-476A-9E28-6B70FA3B9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E3264-059A-4AF7-B939-7C19F1C1D2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AFAD6-049B-432D-9CCE-03D78EC5CDEF}"/>
              </a:ext>
            </a:extLst>
          </p:cNvPr>
          <p:cNvSpPr>
            <a:spLocks noGrp="1"/>
          </p:cNvSpPr>
          <p:nvPr>
            <p:ph type="dt" sz="half" idx="10"/>
          </p:nvPr>
        </p:nvSpPr>
        <p:spPr/>
        <p:txBody>
          <a:bodyPr/>
          <a:lstStyle/>
          <a:p>
            <a:fld id="{2E59F4D8-104C-4D17-A23E-24E5A2DE4592}" type="datetimeFigureOut">
              <a:rPr lang="en-US" smtClean="0"/>
              <a:t>09-Mar-21</a:t>
            </a:fld>
            <a:endParaRPr lang="en-US"/>
          </a:p>
        </p:txBody>
      </p:sp>
      <p:sp>
        <p:nvSpPr>
          <p:cNvPr id="5" name="Footer Placeholder 4">
            <a:extLst>
              <a:ext uri="{FF2B5EF4-FFF2-40B4-BE49-F238E27FC236}">
                <a16:creationId xmlns:a16="http://schemas.microsoft.com/office/drawing/2014/main" id="{93E32749-84DF-4DA5-B46E-AB201D84B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40F17-8914-4293-85B5-B08B4768CAC1}"/>
              </a:ext>
            </a:extLst>
          </p:cNvPr>
          <p:cNvSpPr>
            <a:spLocks noGrp="1"/>
          </p:cNvSpPr>
          <p:nvPr>
            <p:ph type="sldNum" sz="quarter" idx="12"/>
          </p:nvPr>
        </p:nvSpPr>
        <p:spPr/>
        <p:txBody>
          <a:bodyPr/>
          <a:lstStyle/>
          <a:p>
            <a:fld id="{4C460463-2554-425D-8F62-F06647547126}" type="slidenum">
              <a:rPr lang="en-US" smtClean="0"/>
              <a:t>‹#›</a:t>
            </a:fld>
            <a:endParaRPr lang="en-US"/>
          </a:p>
        </p:txBody>
      </p:sp>
    </p:spTree>
    <p:extLst>
      <p:ext uri="{BB962C8B-B14F-4D97-AF65-F5344CB8AC3E}">
        <p14:creationId xmlns:p14="http://schemas.microsoft.com/office/powerpoint/2010/main" val="420325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9A65-8EC8-4CCE-B03F-1D45BABA29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6D4AB5-1B0E-44D0-AD96-98196B125F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6127A1-6500-4506-ABC0-23101DB66599}"/>
              </a:ext>
            </a:extLst>
          </p:cNvPr>
          <p:cNvSpPr>
            <a:spLocks noGrp="1"/>
          </p:cNvSpPr>
          <p:nvPr>
            <p:ph type="dt" sz="half" idx="10"/>
          </p:nvPr>
        </p:nvSpPr>
        <p:spPr/>
        <p:txBody>
          <a:bodyPr/>
          <a:lstStyle/>
          <a:p>
            <a:fld id="{2E59F4D8-104C-4D17-A23E-24E5A2DE4592}" type="datetimeFigureOut">
              <a:rPr lang="en-US" smtClean="0"/>
              <a:t>09-Mar-21</a:t>
            </a:fld>
            <a:endParaRPr lang="en-US"/>
          </a:p>
        </p:txBody>
      </p:sp>
      <p:sp>
        <p:nvSpPr>
          <p:cNvPr id="5" name="Footer Placeholder 4">
            <a:extLst>
              <a:ext uri="{FF2B5EF4-FFF2-40B4-BE49-F238E27FC236}">
                <a16:creationId xmlns:a16="http://schemas.microsoft.com/office/drawing/2014/main" id="{628892B1-9FFE-454C-BC2E-45BB69628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63E69-E74F-40A6-8019-B220C770F9E7}"/>
              </a:ext>
            </a:extLst>
          </p:cNvPr>
          <p:cNvSpPr>
            <a:spLocks noGrp="1"/>
          </p:cNvSpPr>
          <p:nvPr>
            <p:ph type="sldNum" sz="quarter" idx="12"/>
          </p:nvPr>
        </p:nvSpPr>
        <p:spPr/>
        <p:txBody>
          <a:bodyPr/>
          <a:lstStyle/>
          <a:p>
            <a:fld id="{4C460463-2554-425D-8F62-F06647547126}" type="slidenum">
              <a:rPr lang="en-US" smtClean="0"/>
              <a:t>‹#›</a:t>
            </a:fld>
            <a:endParaRPr lang="en-US"/>
          </a:p>
        </p:txBody>
      </p:sp>
    </p:spTree>
    <p:extLst>
      <p:ext uri="{BB962C8B-B14F-4D97-AF65-F5344CB8AC3E}">
        <p14:creationId xmlns:p14="http://schemas.microsoft.com/office/powerpoint/2010/main" val="206204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92BE-7E0E-47DC-A0CE-7560037567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01CD9C-6841-424C-ACCC-D35EA1632B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C71BF-A232-4C7F-99FF-A30BBDD8C9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6A8AFD-C6C9-4681-9854-51AB1BE3B731}"/>
              </a:ext>
            </a:extLst>
          </p:cNvPr>
          <p:cNvSpPr>
            <a:spLocks noGrp="1"/>
          </p:cNvSpPr>
          <p:nvPr>
            <p:ph type="dt" sz="half" idx="10"/>
          </p:nvPr>
        </p:nvSpPr>
        <p:spPr/>
        <p:txBody>
          <a:bodyPr/>
          <a:lstStyle/>
          <a:p>
            <a:fld id="{2E59F4D8-104C-4D17-A23E-24E5A2DE4592}" type="datetimeFigureOut">
              <a:rPr lang="en-US" smtClean="0"/>
              <a:t>09-Mar-21</a:t>
            </a:fld>
            <a:endParaRPr lang="en-US"/>
          </a:p>
        </p:txBody>
      </p:sp>
      <p:sp>
        <p:nvSpPr>
          <p:cNvPr id="6" name="Footer Placeholder 5">
            <a:extLst>
              <a:ext uri="{FF2B5EF4-FFF2-40B4-BE49-F238E27FC236}">
                <a16:creationId xmlns:a16="http://schemas.microsoft.com/office/drawing/2014/main" id="{4C2550B1-68B1-492C-BCDD-5A003F6AD2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FA8E8-1836-4103-A913-82F1502B1178}"/>
              </a:ext>
            </a:extLst>
          </p:cNvPr>
          <p:cNvSpPr>
            <a:spLocks noGrp="1"/>
          </p:cNvSpPr>
          <p:nvPr>
            <p:ph type="sldNum" sz="quarter" idx="12"/>
          </p:nvPr>
        </p:nvSpPr>
        <p:spPr/>
        <p:txBody>
          <a:bodyPr/>
          <a:lstStyle/>
          <a:p>
            <a:fld id="{4C460463-2554-425D-8F62-F06647547126}" type="slidenum">
              <a:rPr lang="en-US" smtClean="0"/>
              <a:t>‹#›</a:t>
            </a:fld>
            <a:endParaRPr lang="en-US"/>
          </a:p>
        </p:txBody>
      </p:sp>
    </p:spTree>
    <p:extLst>
      <p:ext uri="{BB962C8B-B14F-4D97-AF65-F5344CB8AC3E}">
        <p14:creationId xmlns:p14="http://schemas.microsoft.com/office/powerpoint/2010/main" val="331884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1FC8-9FA9-4797-AE81-659DEDD40F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4FACEF-2CF9-422F-BC92-7BDF41D00A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127EEC-58E8-42B3-B028-8E54647CA8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E6962B-0341-4D6E-8D6F-10751ED47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6DE6F-2181-4E8D-B69F-3720B6CEF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CA2F8C-2B5D-45A1-82E6-2ECE9D7ADF29}"/>
              </a:ext>
            </a:extLst>
          </p:cNvPr>
          <p:cNvSpPr>
            <a:spLocks noGrp="1"/>
          </p:cNvSpPr>
          <p:nvPr>
            <p:ph type="dt" sz="half" idx="10"/>
          </p:nvPr>
        </p:nvSpPr>
        <p:spPr/>
        <p:txBody>
          <a:bodyPr/>
          <a:lstStyle/>
          <a:p>
            <a:fld id="{2E59F4D8-104C-4D17-A23E-24E5A2DE4592}" type="datetimeFigureOut">
              <a:rPr lang="en-US" smtClean="0"/>
              <a:t>09-Mar-21</a:t>
            </a:fld>
            <a:endParaRPr lang="en-US"/>
          </a:p>
        </p:txBody>
      </p:sp>
      <p:sp>
        <p:nvSpPr>
          <p:cNvPr id="8" name="Footer Placeholder 7">
            <a:extLst>
              <a:ext uri="{FF2B5EF4-FFF2-40B4-BE49-F238E27FC236}">
                <a16:creationId xmlns:a16="http://schemas.microsoft.com/office/drawing/2014/main" id="{744BCE55-7124-4877-8D55-AB5548E3D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59C80C-BF58-4E92-9B74-60711099C7D5}"/>
              </a:ext>
            </a:extLst>
          </p:cNvPr>
          <p:cNvSpPr>
            <a:spLocks noGrp="1"/>
          </p:cNvSpPr>
          <p:nvPr>
            <p:ph type="sldNum" sz="quarter" idx="12"/>
          </p:nvPr>
        </p:nvSpPr>
        <p:spPr/>
        <p:txBody>
          <a:bodyPr/>
          <a:lstStyle/>
          <a:p>
            <a:fld id="{4C460463-2554-425D-8F62-F06647547126}" type="slidenum">
              <a:rPr lang="en-US" smtClean="0"/>
              <a:t>‹#›</a:t>
            </a:fld>
            <a:endParaRPr lang="en-US"/>
          </a:p>
        </p:txBody>
      </p:sp>
    </p:spTree>
    <p:extLst>
      <p:ext uri="{BB962C8B-B14F-4D97-AF65-F5344CB8AC3E}">
        <p14:creationId xmlns:p14="http://schemas.microsoft.com/office/powerpoint/2010/main" val="194379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8E65-FFE5-49BF-9365-B3CAC4939B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9A1D3E-5014-42E4-B106-CCEECF15261D}"/>
              </a:ext>
            </a:extLst>
          </p:cNvPr>
          <p:cNvSpPr>
            <a:spLocks noGrp="1"/>
          </p:cNvSpPr>
          <p:nvPr>
            <p:ph type="dt" sz="half" idx="10"/>
          </p:nvPr>
        </p:nvSpPr>
        <p:spPr/>
        <p:txBody>
          <a:bodyPr/>
          <a:lstStyle/>
          <a:p>
            <a:fld id="{2E59F4D8-104C-4D17-A23E-24E5A2DE4592}" type="datetimeFigureOut">
              <a:rPr lang="en-US" smtClean="0"/>
              <a:t>09-Mar-21</a:t>
            </a:fld>
            <a:endParaRPr lang="en-US"/>
          </a:p>
        </p:txBody>
      </p:sp>
      <p:sp>
        <p:nvSpPr>
          <p:cNvPr id="4" name="Footer Placeholder 3">
            <a:extLst>
              <a:ext uri="{FF2B5EF4-FFF2-40B4-BE49-F238E27FC236}">
                <a16:creationId xmlns:a16="http://schemas.microsoft.com/office/drawing/2014/main" id="{88E749CB-442C-43A2-8204-91512CD3B0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98346A-6F12-4F7A-804D-CE1F18B978DD}"/>
              </a:ext>
            </a:extLst>
          </p:cNvPr>
          <p:cNvSpPr>
            <a:spLocks noGrp="1"/>
          </p:cNvSpPr>
          <p:nvPr>
            <p:ph type="sldNum" sz="quarter" idx="12"/>
          </p:nvPr>
        </p:nvSpPr>
        <p:spPr/>
        <p:txBody>
          <a:bodyPr/>
          <a:lstStyle/>
          <a:p>
            <a:fld id="{4C460463-2554-425D-8F62-F06647547126}" type="slidenum">
              <a:rPr lang="en-US" smtClean="0"/>
              <a:t>‹#›</a:t>
            </a:fld>
            <a:endParaRPr lang="en-US"/>
          </a:p>
        </p:txBody>
      </p:sp>
    </p:spTree>
    <p:extLst>
      <p:ext uri="{BB962C8B-B14F-4D97-AF65-F5344CB8AC3E}">
        <p14:creationId xmlns:p14="http://schemas.microsoft.com/office/powerpoint/2010/main" val="6647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3EBC9-B785-4A7B-B576-D17580A64F1C}"/>
              </a:ext>
            </a:extLst>
          </p:cNvPr>
          <p:cNvSpPr>
            <a:spLocks noGrp="1"/>
          </p:cNvSpPr>
          <p:nvPr>
            <p:ph type="dt" sz="half" idx="10"/>
          </p:nvPr>
        </p:nvSpPr>
        <p:spPr/>
        <p:txBody>
          <a:bodyPr/>
          <a:lstStyle/>
          <a:p>
            <a:fld id="{2E59F4D8-104C-4D17-A23E-24E5A2DE4592}" type="datetimeFigureOut">
              <a:rPr lang="en-US" smtClean="0"/>
              <a:t>09-Mar-21</a:t>
            </a:fld>
            <a:endParaRPr lang="en-US"/>
          </a:p>
        </p:txBody>
      </p:sp>
      <p:sp>
        <p:nvSpPr>
          <p:cNvPr id="3" name="Footer Placeholder 2">
            <a:extLst>
              <a:ext uri="{FF2B5EF4-FFF2-40B4-BE49-F238E27FC236}">
                <a16:creationId xmlns:a16="http://schemas.microsoft.com/office/drawing/2014/main" id="{05240602-14C7-45BB-AAF8-BFE41A0354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FFF5C1-3BB3-4397-844A-651C10BF9DDD}"/>
              </a:ext>
            </a:extLst>
          </p:cNvPr>
          <p:cNvSpPr>
            <a:spLocks noGrp="1"/>
          </p:cNvSpPr>
          <p:nvPr>
            <p:ph type="sldNum" sz="quarter" idx="12"/>
          </p:nvPr>
        </p:nvSpPr>
        <p:spPr/>
        <p:txBody>
          <a:bodyPr/>
          <a:lstStyle/>
          <a:p>
            <a:fld id="{4C460463-2554-425D-8F62-F06647547126}" type="slidenum">
              <a:rPr lang="en-US" smtClean="0"/>
              <a:t>‹#›</a:t>
            </a:fld>
            <a:endParaRPr lang="en-US"/>
          </a:p>
        </p:txBody>
      </p:sp>
    </p:spTree>
    <p:extLst>
      <p:ext uri="{BB962C8B-B14F-4D97-AF65-F5344CB8AC3E}">
        <p14:creationId xmlns:p14="http://schemas.microsoft.com/office/powerpoint/2010/main" val="247095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7E9E-03B4-4371-96F4-D95F86AF1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0BEBDF-6755-4CFF-B795-F027C8D5FD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205732-922B-4685-AE35-274F44FD9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B5230-A7A8-487F-A877-C0E088BCFCC0}"/>
              </a:ext>
            </a:extLst>
          </p:cNvPr>
          <p:cNvSpPr>
            <a:spLocks noGrp="1"/>
          </p:cNvSpPr>
          <p:nvPr>
            <p:ph type="dt" sz="half" idx="10"/>
          </p:nvPr>
        </p:nvSpPr>
        <p:spPr/>
        <p:txBody>
          <a:bodyPr/>
          <a:lstStyle/>
          <a:p>
            <a:fld id="{2E59F4D8-104C-4D17-A23E-24E5A2DE4592}" type="datetimeFigureOut">
              <a:rPr lang="en-US" smtClean="0"/>
              <a:t>09-Mar-21</a:t>
            </a:fld>
            <a:endParaRPr lang="en-US"/>
          </a:p>
        </p:txBody>
      </p:sp>
      <p:sp>
        <p:nvSpPr>
          <p:cNvPr id="6" name="Footer Placeholder 5">
            <a:extLst>
              <a:ext uri="{FF2B5EF4-FFF2-40B4-BE49-F238E27FC236}">
                <a16:creationId xmlns:a16="http://schemas.microsoft.com/office/drawing/2014/main" id="{9E92013D-60D6-4A9F-83BB-D9FC6CE9C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247CA-79DE-4CD9-AD11-C495B6299500}"/>
              </a:ext>
            </a:extLst>
          </p:cNvPr>
          <p:cNvSpPr>
            <a:spLocks noGrp="1"/>
          </p:cNvSpPr>
          <p:nvPr>
            <p:ph type="sldNum" sz="quarter" idx="12"/>
          </p:nvPr>
        </p:nvSpPr>
        <p:spPr/>
        <p:txBody>
          <a:bodyPr/>
          <a:lstStyle/>
          <a:p>
            <a:fld id="{4C460463-2554-425D-8F62-F06647547126}" type="slidenum">
              <a:rPr lang="en-US" smtClean="0"/>
              <a:t>‹#›</a:t>
            </a:fld>
            <a:endParaRPr lang="en-US"/>
          </a:p>
        </p:txBody>
      </p:sp>
    </p:spTree>
    <p:extLst>
      <p:ext uri="{BB962C8B-B14F-4D97-AF65-F5344CB8AC3E}">
        <p14:creationId xmlns:p14="http://schemas.microsoft.com/office/powerpoint/2010/main" val="39077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124-3C14-4EB3-A510-87CF4D0AD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278F49-1A1B-4F13-99E9-CDD47EBC0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0507DB-662F-4BF7-B8A6-A4D820203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EBBC50-368E-491B-A78C-C135D4049CBE}"/>
              </a:ext>
            </a:extLst>
          </p:cNvPr>
          <p:cNvSpPr>
            <a:spLocks noGrp="1"/>
          </p:cNvSpPr>
          <p:nvPr>
            <p:ph type="dt" sz="half" idx="10"/>
          </p:nvPr>
        </p:nvSpPr>
        <p:spPr/>
        <p:txBody>
          <a:bodyPr/>
          <a:lstStyle/>
          <a:p>
            <a:fld id="{2E59F4D8-104C-4D17-A23E-24E5A2DE4592}" type="datetimeFigureOut">
              <a:rPr lang="en-US" smtClean="0"/>
              <a:t>09-Mar-21</a:t>
            </a:fld>
            <a:endParaRPr lang="en-US"/>
          </a:p>
        </p:txBody>
      </p:sp>
      <p:sp>
        <p:nvSpPr>
          <p:cNvPr id="6" name="Footer Placeholder 5">
            <a:extLst>
              <a:ext uri="{FF2B5EF4-FFF2-40B4-BE49-F238E27FC236}">
                <a16:creationId xmlns:a16="http://schemas.microsoft.com/office/drawing/2014/main" id="{37761EB5-FCC5-41FD-8DC2-C770C66AD0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562F4-707F-4512-8F79-F2250445CA99}"/>
              </a:ext>
            </a:extLst>
          </p:cNvPr>
          <p:cNvSpPr>
            <a:spLocks noGrp="1"/>
          </p:cNvSpPr>
          <p:nvPr>
            <p:ph type="sldNum" sz="quarter" idx="12"/>
          </p:nvPr>
        </p:nvSpPr>
        <p:spPr/>
        <p:txBody>
          <a:bodyPr/>
          <a:lstStyle/>
          <a:p>
            <a:fld id="{4C460463-2554-425D-8F62-F06647547126}" type="slidenum">
              <a:rPr lang="en-US" smtClean="0"/>
              <a:t>‹#›</a:t>
            </a:fld>
            <a:endParaRPr lang="en-US"/>
          </a:p>
        </p:txBody>
      </p:sp>
    </p:spTree>
    <p:extLst>
      <p:ext uri="{BB962C8B-B14F-4D97-AF65-F5344CB8AC3E}">
        <p14:creationId xmlns:p14="http://schemas.microsoft.com/office/powerpoint/2010/main" val="350766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3D4383-4322-4F91-8190-65C8CBF860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735D1F-9F14-4BB8-B94C-AE3E308A89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09DD6-5ED8-41A0-8F67-4A8D2AED81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9F4D8-104C-4D17-A23E-24E5A2DE4592}" type="datetimeFigureOut">
              <a:rPr lang="en-US" smtClean="0"/>
              <a:t>09-Mar-21</a:t>
            </a:fld>
            <a:endParaRPr lang="en-US"/>
          </a:p>
        </p:txBody>
      </p:sp>
      <p:sp>
        <p:nvSpPr>
          <p:cNvPr id="5" name="Footer Placeholder 4">
            <a:extLst>
              <a:ext uri="{FF2B5EF4-FFF2-40B4-BE49-F238E27FC236}">
                <a16:creationId xmlns:a16="http://schemas.microsoft.com/office/drawing/2014/main" id="{80489C8C-71CA-4A0D-A914-6D03B932F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15BB25-B936-4424-A94D-2293D26A7F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60463-2554-425D-8F62-F06647547126}" type="slidenum">
              <a:rPr lang="en-US" smtClean="0"/>
              <a:t>‹#›</a:t>
            </a:fld>
            <a:endParaRPr lang="en-US"/>
          </a:p>
        </p:txBody>
      </p:sp>
    </p:spTree>
    <p:extLst>
      <p:ext uri="{BB962C8B-B14F-4D97-AF65-F5344CB8AC3E}">
        <p14:creationId xmlns:p14="http://schemas.microsoft.com/office/powerpoint/2010/main" val="908874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researchgate.net/figure/Simple-matrix-addition-checksum-example-after-21_fig1_23482886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508FED92-E156-4AFE-B46A-89FBA28F15AE}"/>
              </a:ext>
            </a:extLst>
          </p:cNvPr>
          <p:cNvPicPr/>
          <p:nvPr/>
        </p:nvPicPr>
        <p:blipFill>
          <a:blip r:embed="rId2"/>
          <a:stretch>
            <a:fillRect/>
          </a:stretch>
        </p:blipFill>
        <p:spPr>
          <a:xfrm>
            <a:off x="1247288" y="1311136"/>
            <a:ext cx="4881887" cy="4463124"/>
          </a:xfrm>
          <a:prstGeom prst="rect">
            <a:avLst/>
          </a:prstGeom>
        </p:spPr>
      </p:pic>
      <p:sp>
        <p:nvSpPr>
          <p:cNvPr id="9" name="TextBox 8">
            <a:extLst>
              <a:ext uri="{FF2B5EF4-FFF2-40B4-BE49-F238E27FC236}">
                <a16:creationId xmlns:a16="http://schemas.microsoft.com/office/drawing/2014/main" id="{6202BEC6-6B97-41B9-A6AE-57AF98278968}"/>
              </a:ext>
            </a:extLst>
          </p:cNvPr>
          <p:cNvSpPr txBox="1"/>
          <p:nvPr/>
        </p:nvSpPr>
        <p:spPr>
          <a:xfrm>
            <a:off x="7026458" y="2696312"/>
            <a:ext cx="3798277" cy="169277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800" b="1" u="sng" dirty="0">
                <a:solidFill>
                  <a:schemeClr val="bg1"/>
                </a:solidFill>
                <a:latin typeface="Times New Roman" panose="02020603050405020304" pitchFamily="18" charset="0"/>
                <a:cs typeface="Times New Roman" panose="02020603050405020304" pitchFamily="18" charset="0"/>
              </a:rPr>
              <a:t>Group members</a:t>
            </a:r>
          </a:p>
          <a:p>
            <a:r>
              <a:rPr lang="en-US" sz="28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GC </a:t>
            </a:r>
            <a:r>
              <a:rPr lang="en-US" sz="1600" dirty="0" err="1">
                <a:solidFill>
                  <a:schemeClr val="bg1"/>
                </a:solidFill>
                <a:latin typeface="Times New Roman" panose="02020603050405020304" pitchFamily="18" charset="0"/>
                <a:cs typeface="Times New Roman" panose="02020603050405020304" pitchFamily="18" charset="0"/>
              </a:rPr>
              <a:t>Daim</a:t>
            </a:r>
            <a:r>
              <a:rPr lang="en-US" sz="1600" dirty="0">
                <a:solidFill>
                  <a:schemeClr val="bg1"/>
                </a:solidFill>
                <a:latin typeface="Times New Roman" panose="02020603050405020304" pitchFamily="18" charset="0"/>
                <a:cs typeface="Times New Roman" panose="02020603050405020304" pitchFamily="18" charset="0"/>
              </a:rPr>
              <a:t> Ali</a:t>
            </a:r>
          </a:p>
          <a:p>
            <a:r>
              <a:rPr lang="en-US" sz="1600" dirty="0">
                <a:solidFill>
                  <a:schemeClr val="bg1"/>
                </a:solidFill>
                <a:latin typeface="Times New Roman" panose="02020603050405020304" pitchFamily="18" charset="0"/>
                <a:cs typeface="Times New Roman" panose="02020603050405020304" pitchFamily="18" charset="0"/>
              </a:rPr>
              <a:t>                               NC Bushra </a:t>
            </a:r>
          </a:p>
          <a:p>
            <a:r>
              <a:rPr lang="en-US" sz="1600" dirty="0">
                <a:solidFill>
                  <a:schemeClr val="bg1"/>
                </a:solidFill>
                <a:latin typeface="Times New Roman" panose="02020603050405020304" pitchFamily="18" charset="0"/>
                <a:cs typeface="Times New Roman" panose="02020603050405020304" pitchFamily="18" charset="0"/>
              </a:rPr>
              <a:t>                               PC </a:t>
            </a:r>
            <a:r>
              <a:rPr lang="en-US" sz="1600" dirty="0" err="1">
                <a:solidFill>
                  <a:schemeClr val="bg1"/>
                </a:solidFill>
                <a:latin typeface="Times New Roman" panose="02020603050405020304" pitchFamily="18" charset="0"/>
                <a:cs typeface="Times New Roman" panose="02020603050405020304" pitchFamily="18" charset="0"/>
              </a:rPr>
              <a:t>Maham</a:t>
            </a:r>
            <a:r>
              <a:rPr lang="en-US" sz="1600" dirty="0">
                <a:solidFill>
                  <a:schemeClr val="bg1"/>
                </a:solidFill>
                <a:latin typeface="Times New Roman" panose="02020603050405020304" pitchFamily="18" charset="0"/>
                <a:cs typeface="Times New Roman" panose="02020603050405020304" pitchFamily="18" charset="0"/>
              </a:rPr>
              <a:t> </a:t>
            </a:r>
          </a:p>
          <a:p>
            <a:r>
              <a:rPr lang="en-US" sz="1600" dirty="0">
                <a:solidFill>
                  <a:schemeClr val="bg1"/>
                </a:solidFill>
                <a:latin typeface="Times New Roman" panose="02020603050405020304" pitchFamily="18" charset="0"/>
                <a:cs typeface="Times New Roman" panose="02020603050405020304" pitchFamily="18" charset="0"/>
              </a:rPr>
              <a:t>                               GC Talha</a:t>
            </a:r>
          </a:p>
        </p:txBody>
      </p:sp>
    </p:spTree>
    <p:extLst>
      <p:ext uri="{BB962C8B-B14F-4D97-AF65-F5344CB8AC3E}">
        <p14:creationId xmlns:p14="http://schemas.microsoft.com/office/powerpoint/2010/main" val="416785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1F4C6B-9DE4-4618-88DB-F759007841D1}"/>
              </a:ext>
            </a:extLst>
          </p:cNvPr>
          <p:cNvSpPr>
            <a:spLocks noGrp="1"/>
          </p:cNvSpPr>
          <p:nvPr>
            <p:ph idx="1"/>
          </p:nvPr>
        </p:nvSpPr>
        <p:spPr>
          <a:xfrm>
            <a:off x="838200" y="450166"/>
            <a:ext cx="10515600" cy="5950634"/>
          </a:xfrm>
        </p:spPr>
        <p:txBody>
          <a:bodyPr/>
          <a:lstStyle/>
          <a:p>
            <a:pPr marL="0" indent="0">
              <a:buNone/>
            </a:pPr>
            <a:r>
              <a:rPr lang="en-US" b="1" dirty="0">
                <a:latin typeface="Times New Roman" panose="02020603050405020304" pitchFamily="18" charset="0"/>
                <a:cs typeface="Times New Roman" panose="02020603050405020304" pitchFamily="18" charset="0"/>
              </a:rPr>
              <a:t>Step2:Data transmission</a:t>
            </a:r>
          </a:p>
          <a:p>
            <a:r>
              <a:rPr lang="en-US" dirty="0">
                <a:latin typeface="Times New Roman" panose="02020603050405020304" pitchFamily="18" charset="0"/>
                <a:cs typeface="Times New Roman" panose="02020603050405020304" pitchFamily="18" charset="0"/>
              </a:rPr>
              <a:t>The data unit along with the checksum value is transmitted to the receiver</a:t>
            </a:r>
          </a:p>
          <a:p>
            <a:pPr marL="0" indent="0">
              <a:buNone/>
            </a:pPr>
            <a:endParaRPr lang="en-US" dirty="0"/>
          </a:p>
        </p:txBody>
      </p:sp>
      <p:pic>
        <p:nvPicPr>
          <p:cNvPr id="7" name="Picture 6" descr="Diagram, application&#10;&#10;Description automatically generated">
            <a:extLst>
              <a:ext uri="{FF2B5EF4-FFF2-40B4-BE49-F238E27FC236}">
                <a16:creationId xmlns:a16="http://schemas.microsoft.com/office/drawing/2014/main" id="{FA4EC1EE-DA5D-4EEB-A151-392BC0AABB65}"/>
              </a:ext>
            </a:extLst>
          </p:cNvPr>
          <p:cNvPicPr>
            <a:picLocks noChangeAspect="1"/>
          </p:cNvPicPr>
          <p:nvPr/>
        </p:nvPicPr>
        <p:blipFill rotWithShape="1">
          <a:blip r:embed="rId2">
            <a:extLst>
              <a:ext uri="{28A0092B-C50C-407E-A947-70E740481C1C}">
                <a14:useLocalDpi xmlns:a14="http://schemas.microsoft.com/office/drawing/2010/main" val="0"/>
              </a:ext>
            </a:extLst>
          </a:blip>
          <a:srcRect l="6017" t="13304" r="6387" b="29686"/>
          <a:stretch/>
        </p:blipFill>
        <p:spPr>
          <a:xfrm>
            <a:off x="3162886" y="2570871"/>
            <a:ext cx="5556738" cy="2715065"/>
          </a:xfrm>
          <a:prstGeom prst="rect">
            <a:avLst/>
          </a:prstGeom>
        </p:spPr>
      </p:pic>
    </p:spTree>
    <p:extLst>
      <p:ext uri="{BB962C8B-B14F-4D97-AF65-F5344CB8AC3E}">
        <p14:creationId xmlns:p14="http://schemas.microsoft.com/office/powerpoint/2010/main" val="231411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E30FC-A039-4471-9B56-698C46A56FEB}"/>
              </a:ext>
            </a:extLst>
          </p:cNvPr>
          <p:cNvSpPr>
            <a:spLocks noGrp="1"/>
          </p:cNvSpPr>
          <p:nvPr>
            <p:ph idx="1"/>
          </p:nvPr>
        </p:nvSpPr>
        <p:spPr>
          <a:xfrm>
            <a:off x="838200" y="1012874"/>
            <a:ext cx="10515600" cy="4390366"/>
          </a:xfrm>
        </p:spPr>
        <p:txBody>
          <a:bodyPr/>
          <a:lstStyle/>
          <a:p>
            <a:r>
              <a:rPr lang="en-US" b="1" dirty="0">
                <a:latin typeface="Times New Roman" panose="02020603050405020304" pitchFamily="18" charset="0"/>
                <a:cs typeface="Times New Roman" panose="02020603050405020304" pitchFamily="18" charset="0"/>
              </a:rPr>
              <a:t>Step3:At the receivers end</a:t>
            </a:r>
          </a:p>
          <a:p>
            <a:r>
              <a:rPr lang="en-US" dirty="0">
                <a:latin typeface="Times New Roman" panose="02020603050405020304" pitchFamily="18" charset="0"/>
                <a:cs typeface="Times New Roman" panose="02020603050405020304" pitchFamily="18" charset="0"/>
              </a:rPr>
              <a:t>If the checksum consists of m bits then it is again broken down into segments of m bits .</a:t>
            </a:r>
          </a:p>
          <a:p>
            <a:r>
              <a:rPr lang="en-US" dirty="0">
                <a:latin typeface="Times New Roman" panose="02020603050405020304" pitchFamily="18" charset="0"/>
                <a:cs typeface="Times New Roman" panose="02020603050405020304" pitchFamily="18" charset="0"/>
              </a:rPr>
              <a:t>It is added with the checksum value and the obtained value is inverted</a:t>
            </a:r>
          </a:p>
          <a:p>
            <a:r>
              <a:rPr lang="en-US" dirty="0">
                <a:latin typeface="Times New Roman" panose="02020603050405020304" pitchFamily="18" charset="0"/>
                <a:cs typeface="Times New Roman" panose="02020603050405020304" pitchFamily="18" charset="0"/>
              </a:rPr>
              <a:t>If the result is 0 ,receiver accepts data considering it error free .if it is not equal to 1 then it is considered as an error.</a:t>
            </a:r>
          </a:p>
        </p:txBody>
      </p:sp>
    </p:spTree>
    <p:extLst>
      <p:ext uri="{BB962C8B-B14F-4D97-AF65-F5344CB8AC3E}">
        <p14:creationId xmlns:p14="http://schemas.microsoft.com/office/powerpoint/2010/main" val="415444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9597A1-75CE-42B4-9553-B06AAE45A911}"/>
              </a:ext>
            </a:extLst>
          </p:cNvPr>
          <p:cNvSpPr>
            <a:spLocks noGrp="1"/>
          </p:cNvSpPr>
          <p:nvPr>
            <p:ph type="title"/>
          </p:nvPr>
        </p:nvSpPr>
        <p:spPr>
          <a:xfrm>
            <a:off x="418225" y="649480"/>
            <a:ext cx="3201366" cy="3387497"/>
          </a:xfrm>
        </p:spPr>
        <p:txBody>
          <a:bodyPr anchor="b">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Applications in military</a:t>
            </a:r>
          </a:p>
        </p:txBody>
      </p:sp>
      <p:sp>
        <p:nvSpPr>
          <p:cNvPr id="3" name="Content Placeholder 2">
            <a:extLst>
              <a:ext uri="{FF2B5EF4-FFF2-40B4-BE49-F238E27FC236}">
                <a16:creationId xmlns:a16="http://schemas.microsoft.com/office/drawing/2014/main" id="{59685346-8025-4629-9F77-BA97DB48BE87}"/>
              </a:ext>
            </a:extLst>
          </p:cNvPr>
          <p:cNvSpPr>
            <a:spLocks noGrp="1"/>
          </p:cNvSpPr>
          <p:nvPr>
            <p:ph idx="1"/>
          </p:nvPr>
        </p:nvSpPr>
        <p:spPr>
          <a:xfrm>
            <a:off x="4810259" y="649480"/>
            <a:ext cx="6555347" cy="5546047"/>
          </a:xfrm>
        </p:spPr>
        <p:txBody>
          <a:bodyPr anchor="ctr">
            <a:normAutofit/>
          </a:bodyPr>
          <a:lstStyle/>
          <a:p>
            <a:r>
              <a:rPr lang="en-US" sz="2000" b="0" i="0" dirty="0">
                <a:effectLst/>
                <a:latin typeface="Times New Roman" panose="02020603050405020304" pitchFamily="18" charset="0"/>
                <a:cs typeface="Times New Roman" panose="02020603050405020304" pitchFamily="18" charset="0"/>
              </a:rPr>
              <a:t>Computer Systems used in Military and other challenging applications, are often exposed to increased levels of electromagnetic radiation. Embedded systems falling in this category often suffer from this exposure due to the operation of the device to which they belong. Consequently data communications within such devices need to be protected against transmission errors.  The modified checksum is hence shown to be an algorithmic tool that can significantly contribute to the design of reliable and fault tolerant computing systems, such as the ones used for military systems or other applications that operate in adverse environments.</a:t>
            </a:r>
          </a:p>
          <a:p>
            <a:pPr marL="0" indent="0">
              <a:buNone/>
            </a:pPr>
            <a:br>
              <a:rPr lang="en-US" sz="2000" b="0" i="0" u="none" strike="noStrike" dirty="0">
                <a:effectLst/>
                <a:latin typeface="Roboto"/>
                <a:hlinkClick r:id="rId2" tooltip="Figure 1: Simple matrix addition checksum example (after [21]) "/>
              </a:rPr>
            </a:br>
            <a:endParaRPr lang="en-US" sz="2000" dirty="0"/>
          </a:p>
        </p:txBody>
      </p:sp>
    </p:spTree>
    <p:extLst>
      <p:ext uri="{BB962C8B-B14F-4D97-AF65-F5344CB8AC3E}">
        <p14:creationId xmlns:p14="http://schemas.microsoft.com/office/powerpoint/2010/main" val="3543659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8FE57-8A7C-4696-AA9B-E08B10A0438E}"/>
              </a:ext>
            </a:extLst>
          </p:cNvPr>
          <p:cNvSpPr>
            <a:spLocks noGrp="1"/>
          </p:cNvSpPr>
          <p:nvPr>
            <p:ph type="title"/>
          </p:nvPr>
        </p:nvSpPr>
        <p:spPr>
          <a:xfrm>
            <a:off x="466722" y="586855"/>
            <a:ext cx="3201366" cy="3387497"/>
          </a:xfrm>
        </p:spPr>
        <p:txBody>
          <a:bodyPr anchor="b">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Applications in data integrity</a:t>
            </a:r>
          </a:p>
        </p:txBody>
      </p:sp>
      <p:sp>
        <p:nvSpPr>
          <p:cNvPr id="3" name="Content Placeholder 2">
            <a:extLst>
              <a:ext uri="{FF2B5EF4-FFF2-40B4-BE49-F238E27FC236}">
                <a16:creationId xmlns:a16="http://schemas.microsoft.com/office/drawing/2014/main" id="{3301F5A0-2CF0-4CAB-9B2A-A5B581C8634E}"/>
              </a:ext>
            </a:extLst>
          </p:cNvPr>
          <p:cNvSpPr>
            <a:spLocks noGrp="1"/>
          </p:cNvSpPr>
          <p:nvPr>
            <p:ph idx="1"/>
          </p:nvPr>
        </p:nvSpPr>
        <p:spPr>
          <a:xfrm>
            <a:off x="4810259" y="649480"/>
            <a:ext cx="6555347" cy="5546047"/>
          </a:xfrm>
        </p:spPr>
        <p:txBody>
          <a:bodyPr anchor="ctr">
            <a:normAutofit/>
          </a:bodyPr>
          <a:lstStyle/>
          <a:p>
            <a:r>
              <a:rPr lang="en-US" sz="2000" dirty="0">
                <a:latin typeface="Times New Roman" panose="02020603050405020304" pitchFamily="18" charset="0"/>
                <a:cs typeface="Times New Roman" panose="02020603050405020304" pitchFamily="18" charset="0"/>
              </a:rPr>
              <a:t>Data integrity is a rising concern for general masses these days .every type of data ranging from bank account number to online payments,consumer data and record to a company’s documents require security.checksum method is a technique which can be used to verify that the file has not been tampered by an external source or a third party member.in this way validity of a document is proven.</a:t>
            </a:r>
          </a:p>
        </p:txBody>
      </p:sp>
    </p:spTree>
    <p:extLst>
      <p:ext uri="{BB962C8B-B14F-4D97-AF65-F5344CB8AC3E}">
        <p14:creationId xmlns:p14="http://schemas.microsoft.com/office/powerpoint/2010/main" val="420471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EB3D-A43F-4BB7-AD0F-262952DE1129}"/>
              </a:ext>
            </a:extLst>
          </p:cNvPr>
          <p:cNvSpPr>
            <a:spLocks noGrp="1"/>
          </p:cNvSpPr>
          <p:nvPr>
            <p:ph type="title"/>
          </p:nvPr>
        </p:nvSpPr>
        <p:spPr>
          <a:xfrm>
            <a:off x="481014" y="327025"/>
            <a:ext cx="5167311" cy="1946274"/>
          </a:xfrm>
        </p:spPr>
        <p:txBody>
          <a:bodyPr vert="horz" lIns="91440" tIns="45720" rIns="91440" bIns="45720" rtlCol="0" anchor="b">
            <a:normAutofit/>
          </a:bodyPr>
          <a:lstStyle/>
          <a:p>
            <a:r>
              <a:rPr lang="en-US" sz="3600" b="1" i="1" dirty="0"/>
              <a:t>I</a:t>
            </a:r>
            <a:r>
              <a:rPr lang="en-US" sz="4000" b="1" i="1" dirty="0"/>
              <a:t>ntroduction to             checksum</a:t>
            </a:r>
            <a:br>
              <a:rPr lang="en-US" sz="3600" dirty="0"/>
            </a:br>
            <a:endParaRPr lang="en-US" sz="3600" dirty="0"/>
          </a:p>
        </p:txBody>
      </p:sp>
      <p:sp>
        <p:nvSpPr>
          <p:cNvPr id="5" name="TextBox 4">
            <a:extLst>
              <a:ext uri="{FF2B5EF4-FFF2-40B4-BE49-F238E27FC236}">
                <a16:creationId xmlns:a16="http://schemas.microsoft.com/office/drawing/2014/main" id="{31EC477A-99D7-4BC6-96C2-48E06755F149}"/>
              </a:ext>
            </a:extLst>
          </p:cNvPr>
          <p:cNvSpPr txBox="1"/>
          <p:nvPr/>
        </p:nvSpPr>
        <p:spPr>
          <a:xfrm>
            <a:off x="481014" y="2273299"/>
            <a:ext cx="5167311" cy="3590925"/>
          </a:xfrm>
          <a:prstGeom prst="rect">
            <a:avLst/>
          </a:prstGeom>
        </p:spPr>
        <p:txBody>
          <a:bodyPr vert="horz" lIns="91440" tIns="45720" rIns="91440" bIns="45720" rtlCol="0">
            <a:normAutofit/>
          </a:bodyPr>
          <a:lstStyle/>
          <a:p>
            <a:pPr>
              <a:lnSpc>
                <a:spcPct val="90000"/>
              </a:lnSpc>
              <a:spcAft>
                <a:spcPts val="600"/>
              </a:spcAft>
            </a:pPr>
            <a:r>
              <a:rPr lang="en-US" sz="2400" b="0" i="0" dirty="0">
                <a:effectLst/>
                <a:latin typeface="Times New Roman" panose="02020603050405020304" pitchFamily="18" charset="0"/>
                <a:cs typeface="Times New Roman" panose="02020603050405020304" pitchFamily="18" charset="0"/>
              </a:rPr>
              <a:t>A checksum is a string of numbers and letters used to uniquely identify a file. Checksum is most commonly used to verify if a copy of a file is identical to an original, such as downloaded copies of ArcGIS product installation or patch files.</a:t>
            </a:r>
          </a:p>
          <a:p>
            <a:pPr>
              <a:lnSpc>
                <a:spcPct val="90000"/>
              </a:lnSpc>
              <a:spcAft>
                <a:spcPts val="600"/>
              </a:spcAft>
            </a:pPr>
            <a:br>
              <a:rPr lang="en-US" dirty="0"/>
            </a:br>
            <a:endParaRPr lang="en-US" dirty="0"/>
          </a:p>
        </p:txBody>
      </p:sp>
      <p:pic>
        <p:nvPicPr>
          <p:cNvPr id="4" name="Content Placeholder 3" descr="A coin on a surface&#10;&#10;Description automatically generated with low confidence">
            <a:extLst>
              <a:ext uri="{FF2B5EF4-FFF2-40B4-BE49-F238E27FC236}">
                <a16:creationId xmlns:a16="http://schemas.microsoft.com/office/drawing/2014/main" id="{58734E82-6F03-4730-B12E-4CEC77EE93D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59" r="26964" b="1"/>
          <a:stretch/>
        </p:blipFill>
        <p:spPr>
          <a:xfrm>
            <a:off x="5721536" y="1"/>
            <a:ext cx="6470464" cy="6856412"/>
          </a:xfrm>
          <a:custGeom>
            <a:avLst/>
            <a:gdLst/>
            <a:ahLst/>
            <a:cxnLst/>
            <a:rect l="l" t="t" r="r" b="b"/>
            <a:pathLst>
              <a:path w="6470464" h="6856412">
                <a:moveTo>
                  <a:pt x="0" y="0"/>
                </a:moveTo>
                <a:lnTo>
                  <a:pt x="6470464" y="0"/>
                </a:lnTo>
                <a:lnTo>
                  <a:pt x="6470464" y="6856412"/>
                </a:lnTo>
                <a:lnTo>
                  <a:pt x="753" y="6856412"/>
                </a:lnTo>
                <a:lnTo>
                  <a:pt x="83736" y="6682434"/>
                </a:lnTo>
                <a:cubicBezTo>
                  <a:pt x="534353" y="5654674"/>
                  <a:pt x="777103" y="4561946"/>
                  <a:pt x="777103" y="3428997"/>
                </a:cubicBezTo>
                <a:cubicBezTo>
                  <a:pt x="777103" y="2296047"/>
                  <a:pt x="534353" y="1203318"/>
                  <a:pt x="83736" y="175558"/>
                </a:cubicBezTo>
                <a:close/>
              </a:path>
            </a:pathLst>
          </a:custGeom>
        </p:spPr>
      </p:pic>
    </p:spTree>
    <p:extLst>
      <p:ext uri="{BB962C8B-B14F-4D97-AF65-F5344CB8AC3E}">
        <p14:creationId xmlns:p14="http://schemas.microsoft.com/office/powerpoint/2010/main" val="76245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02390C4-C15B-4F33-A02E-B4AC274BB1BB}"/>
              </a:ext>
            </a:extLst>
          </p:cNvPr>
          <p:cNvSpPr>
            <a:spLocks noGrp="1"/>
          </p:cNvSpPr>
          <p:nvPr>
            <p:ph type="title"/>
          </p:nvPr>
        </p:nvSpPr>
        <p:spPr>
          <a:xfrm>
            <a:off x="1098468" y="885651"/>
            <a:ext cx="3229803" cy="4624603"/>
          </a:xfrm>
        </p:spPr>
        <p:txBody>
          <a:bodyPr>
            <a:normAutofit/>
          </a:bodyPr>
          <a:lstStyle/>
          <a:p>
            <a:r>
              <a:rPr lang="en-US">
                <a:solidFill>
                  <a:srgbClr val="FFFFFF"/>
                </a:solidFill>
              </a:rPr>
              <a:t>How does a checksum work?</a:t>
            </a:r>
          </a:p>
        </p:txBody>
      </p:sp>
      <p:sp>
        <p:nvSpPr>
          <p:cNvPr id="3" name="Content Placeholder 2">
            <a:extLst>
              <a:ext uri="{FF2B5EF4-FFF2-40B4-BE49-F238E27FC236}">
                <a16:creationId xmlns:a16="http://schemas.microsoft.com/office/drawing/2014/main" id="{9A4D3DA3-4706-4959-B64D-FC60B01B80FF}"/>
              </a:ext>
            </a:extLst>
          </p:cNvPr>
          <p:cNvSpPr>
            <a:spLocks noGrp="1"/>
          </p:cNvSpPr>
          <p:nvPr>
            <p:ph idx="1"/>
          </p:nvPr>
        </p:nvSpPr>
        <p:spPr>
          <a:xfrm>
            <a:off x="4978708" y="885651"/>
            <a:ext cx="6525220" cy="4616849"/>
          </a:xfrm>
        </p:spPr>
        <p:txBody>
          <a:bodyPr anchor="ctr">
            <a:normAutofit/>
          </a:bodyPr>
          <a:lstStyle/>
          <a:p>
            <a:r>
              <a:rPr lang="en-US" sz="2400" b="0" i="0" dirty="0">
                <a:effectLst/>
                <a:latin typeface="Times New Roman" panose="02020603050405020304" pitchFamily="18" charset="0"/>
                <a:cs typeface="Times New Roman" panose="02020603050405020304" pitchFamily="18" charset="0"/>
              </a:rPr>
              <a:t>A file is pushed through an algorithm, which outputs a unique alphanumeric string called a checksum, also known as a "hash". Different files, even those with minute differences, produce different checksum values.</a:t>
            </a:r>
          </a:p>
          <a:p>
            <a:r>
              <a:rPr lang="en-US" sz="2400" b="0" i="0" dirty="0">
                <a:effectLst/>
                <a:latin typeface="Times New Roman" panose="02020603050405020304" pitchFamily="18" charset="0"/>
                <a:cs typeface="Times New Roman" panose="02020603050405020304" pitchFamily="18" charset="0"/>
              </a:rPr>
              <a:t>Files may be changed during download, transmission, or storage. For example, if there is an issue with network connectivity at the time of download, the file may not download correctly. Issues with hard drive storage could also lead to file alteration.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09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44CFD5B-87EE-48D8-8392-BF8D8E830BA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                                 </a:t>
            </a:r>
            <a:r>
              <a:rPr lang="en-US" sz="4000" b="1" u="sng">
                <a:solidFill>
                  <a:srgbClr val="FFFFFF"/>
                </a:solidFill>
                <a:latin typeface="Times New Roman" panose="02020603050405020304" pitchFamily="18" charset="0"/>
                <a:cs typeface="Times New Roman" panose="02020603050405020304" pitchFamily="18" charset="0"/>
              </a:rPr>
              <a:t>Question</a:t>
            </a:r>
          </a:p>
        </p:txBody>
      </p:sp>
      <p:sp>
        <p:nvSpPr>
          <p:cNvPr id="3" name="Content Placeholder 2">
            <a:extLst>
              <a:ext uri="{FF2B5EF4-FFF2-40B4-BE49-F238E27FC236}">
                <a16:creationId xmlns:a16="http://schemas.microsoft.com/office/drawing/2014/main" id="{8E9F3E9B-140C-4D54-804B-32DC030D6785}"/>
              </a:ext>
            </a:extLst>
          </p:cNvPr>
          <p:cNvSpPr>
            <a:spLocks noGrp="1"/>
          </p:cNvSpPr>
          <p:nvPr>
            <p:ph idx="1"/>
          </p:nvPr>
        </p:nvSpPr>
        <p:spPr>
          <a:xfrm>
            <a:off x="1367624" y="2490436"/>
            <a:ext cx="9708995" cy="3567173"/>
          </a:xfrm>
        </p:spPr>
        <p:txBody>
          <a:bodyPr anchor="ctr">
            <a:normAutofit/>
          </a:bodyPr>
          <a:lstStyle/>
          <a:p>
            <a:r>
              <a:rPr lang="en-US" sz="2400">
                <a:latin typeface="Times New Roman" panose="02020603050405020304" pitchFamily="18" charset="0"/>
                <a:cs typeface="Times New Roman" panose="02020603050405020304" pitchFamily="18" charset="0"/>
              </a:rPr>
              <a:t>Design a digital system to calculate checksum of the input data. You need to study in detail what is checksum technique and its role in data communication. Your circuit should take some input bytes, then calculate the checksum from the input bytes and display its every bit on output. Students are required to demonstrate the complete working of design and submit a detailed lab report. </a:t>
            </a:r>
          </a:p>
        </p:txBody>
      </p:sp>
    </p:spTree>
    <p:extLst>
      <p:ext uri="{BB962C8B-B14F-4D97-AF65-F5344CB8AC3E}">
        <p14:creationId xmlns:p14="http://schemas.microsoft.com/office/powerpoint/2010/main" val="340570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AA58222-976F-4FFC-BCBD-D240D616C5C8}"/>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                                  </a:t>
            </a:r>
            <a:r>
              <a:rPr lang="en-US" sz="4000" b="1" u="sng" dirty="0">
                <a:solidFill>
                  <a:srgbClr val="FFFFFF"/>
                </a:solidFill>
                <a:latin typeface="Times New Roman" panose="02020603050405020304" pitchFamily="18" charset="0"/>
                <a:cs typeface="Times New Roman" panose="02020603050405020304" pitchFamily="18" charset="0"/>
              </a:rPr>
              <a:t>Proteus</a:t>
            </a:r>
            <a:r>
              <a:rPr lang="en-US" sz="4000" dirty="0">
                <a:solidFill>
                  <a:srgbClr val="FFFFFF"/>
                </a:solidFill>
              </a:rPr>
              <a:t> </a:t>
            </a:r>
          </a:p>
        </p:txBody>
      </p:sp>
      <p:pic>
        <p:nvPicPr>
          <p:cNvPr id="5" name="Content Placeholder 4">
            <a:extLst>
              <a:ext uri="{FF2B5EF4-FFF2-40B4-BE49-F238E27FC236}">
                <a16:creationId xmlns:a16="http://schemas.microsoft.com/office/drawing/2014/main" id="{B0998FCE-B589-458A-B5C3-B225869AD778}"/>
              </a:ext>
            </a:extLst>
          </p:cNvPr>
          <p:cNvPicPr>
            <a:picLocks noChangeAspect="1"/>
          </p:cNvPicPr>
          <p:nvPr/>
        </p:nvPicPr>
        <p:blipFill rotWithShape="1">
          <a:blip r:embed="rId2"/>
          <a:srcRect r="30254" b="-2"/>
          <a:stretch/>
        </p:blipFill>
        <p:spPr>
          <a:xfrm>
            <a:off x="1222645" y="2354089"/>
            <a:ext cx="10000558" cy="4117049"/>
          </a:xfrm>
          <a:prstGeom prst="rect">
            <a:avLst/>
          </a:prstGeom>
        </p:spPr>
      </p:pic>
    </p:spTree>
    <p:extLst>
      <p:ext uri="{BB962C8B-B14F-4D97-AF65-F5344CB8AC3E}">
        <p14:creationId xmlns:p14="http://schemas.microsoft.com/office/powerpoint/2010/main" val="349795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2591799-A290-4C2F-9985-9C25D9D39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                                </a:t>
            </a:r>
            <a:r>
              <a:rPr lang="en-US" sz="4000" b="1" u="sng">
                <a:solidFill>
                  <a:srgbClr val="FFFFFF"/>
                </a:solidFill>
                <a:latin typeface="Times New Roman" panose="02020603050405020304" pitchFamily="18" charset="0"/>
                <a:cs typeface="Times New Roman" panose="02020603050405020304" pitchFamily="18" charset="0"/>
              </a:rPr>
              <a:t>Elaboration</a:t>
            </a:r>
            <a:r>
              <a:rPr lang="en-US" sz="4000">
                <a:solidFill>
                  <a:srgbClr val="FFFFFF"/>
                </a:solidFill>
              </a:rPr>
              <a:t> </a:t>
            </a:r>
          </a:p>
        </p:txBody>
      </p:sp>
      <p:sp>
        <p:nvSpPr>
          <p:cNvPr id="3" name="Content Placeholder 2">
            <a:extLst>
              <a:ext uri="{FF2B5EF4-FFF2-40B4-BE49-F238E27FC236}">
                <a16:creationId xmlns:a16="http://schemas.microsoft.com/office/drawing/2014/main" id="{BA11BA4B-2094-4C30-B8A0-390F21F6C06C}"/>
              </a:ext>
            </a:extLst>
          </p:cNvPr>
          <p:cNvSpPr>
            <a:spLocks noGrp="1"/>
          </p:cNvSpPr>
          <p:nvPr>
            <p:ph idx="1"/>
          </p:nvPr>
        </p:nvSpPr>
        <p:spPr>
          <a:xfrm>
            <a:off x="1367624" y="2490436"/>
            <a:ext cx="9708995" cy="3567173"/>
          </a:xfrm>
        </p:spPr>
        <p:txBody>
          <a:bodyPr anchor="ctr">
            <a:normAutofit fontScale="92500" lnSpcReduction="10000"/>
          </a:bodyPr>
          <a:lstStyle/>
          <a:p>
            <a:r>
              <a:rPr lang="en-US" sz="2400" dirty="0">
                <a:latin typeface="Times New Roman" panose="02020603050405020304" pitchFamily="18" charset="0"/>
                <a:cs typeface="Times New Roman" panose="02020603050405020304" pitchFamily="18" charset="0"/>
              </a:rPr>
              <a:t>The sender is used for checksum </a:t>
            </a:r>
            <a:r>
              <a:rPr lang="en-US" sz="2400" dirty="0" err="1">
                <a:latin typeface="Times New Roman" panose="02020603050405020304" pitchFamily="18" charset="0"/>
                <a:cs typeface="Times New Roman" panose="02020603050405020304" pitchFamily="18" charset="0"/>
              </a:rPr>
              <a:t>creation.Operation</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1. Breaks the original message of 8 bits into 2 blocks of 4 bits each.</a:t>
            </a:r>
          </a:p>
          <a:p>
            <a:pPr marL="0" indent="0">
              <a:buNone/>
            </a:pPr>
            <a:r>
              <a:rPr lang="en-US" sz="2400" dirty="0">
                <a:latin typeface="Times New Roman" panose="02020603050405020304" pitchFamily="18" charset="0"/>
                <a:cs typeface="Times New Roman" panose="02020603050405020304" pitchFamily="18" charset="0"/>
              </a:rPr>
              <a:t>2. Sums the 2 data blocks.</a:t>
            </a:r>
          </a:p>
          <a:p>
            <a:pPr marL="0" indent="0">
              <a:buNone/>
            </a:pPr>
            <a:r>
              <a:rPr lang="en-US" sz="2400" dirty="0">
                <a:latin typeface="Times New Roman" panose="02020603050405020304" pitchFamily="18" charset="0"/>
                <a:cs typeface="Times New Roman" panose="02020603050405020304" pitchFamily="18" charset="0"/>
              </a:rPr>
              <a:t>3. Add the carry to sum, if any.</a:t>
            </a:r>
          </a:p>
          <a:p>
            <a:pPr marL="0" indent="0">
              <a:buNone/>
            </a:pPr>
            <a:r>
              <a:rPr lang="en-US" sz="2400" dirty="0">
                <a:latin typeface="Times New Roman" panose="02020603050405020304" pitchFamily="18" charset="0"/>
                <a:cs typeface="Times New Roman" panose="02020603050405020304" pitchFamily="18" charset="0"/>
              </a:rPr>
              <a:t>4. Perform 1's complement to obtain </a:t>
            </a:r>
            <a:r>
              <a:rPr lang="en-US" sz="2400" dirty="0" err="1">
                <a:latin typeface="Times New Roman" panose="02020603050405020304" pitchFamily="18" charset="0"/>
                <a:cs typeface="Times New Roman" panose="02020603050405020304" pitchFamily="18" charset="0"/>
              </a:rPr>
              <a:t>checksum.The</a:t>
            </a:r>
            <a:r>
              <a:rPr lang="en-US" sz="2400" dirty="0">
                <a:latin typeface="Times New Roman" panose="02020603050405020304" pitchFamily="18" charset="0"/>
                <a:cs typeface="Times New Roman" panose="02020603050405020304" pitchFamily="18" charset="0"/>
              </a:rPr>
              <a:t> receiver is used for checksum           validation.</a:t>
            </a:r>
          </a:p>
          <a:p>
            <a:pPr marL="0" indent="0">
              <a:buNone/>
            </a:pPr>
            <a:r>
              <a:rPr lang="en-US" sz="2400" b="1" dirty="0">
                <a:latin typeface="Times New Roman" panose="02020603050405020304" pitchFamily="18" charset="0"/>
                <a:cs typeface="Times New Roman" panose="02020603050405020304" pitchFamily="18" charset="0"/>
              </a:rPr>
              <a:t>Operation:</a:t>
            </a:r>
          </a:p>
          <a:p>
            <a:pPr marL="457200" indent="-457200">
              <a:buAutoNum type="arabicPeriod"/>
            </a:pPr>
            <a:r>
              <a:rPr lang="en-US" sz="2400" dirty="0">
                <a:latin typeface="Times New Roman" panose="02020603050405020304" pitchFamily="18" charset="0"/>
                <a:cs typeface="Times New Roman" panose="02020603050405020304" pitchFamily="18" charset="0"/>
              </a:rPr>
              <a:t>Collects all data blocks including the checksum.</a:t>
            </a:r>
          </a:p>
          <a:p>
            <a:pPr marL="0" indent="0">
              <a:buNone/>
            </a:pPr>
            <a:r>
              <a:rPr lang="en-US" sz="2400" dirty="0">
                <a:latin typeface="Times New Roman" panose="02020603050405020304" pitchFamily="18" charset="0"/>
                <a:cs typeface="Times New Roman" panose="02020603050405020304" pitchFamily="18" charset="0"/>
              </a:rPr>
              <a:t>2.    Sums all data blocks and checksum.</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35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BF4F02C-E4ED-4532-A7D5-48C494C01F08}"/>
              </a:ext>
            </a:extLst>
          </p:cNvPr>
          <p:cNvSpPr>
            <a:spLocks noGrp="1"/>
          </p:cNvSpPr>
          <p:nvPr>
            <p:ph type="title"/>
          </p:nvPr>
        </p:nvSpPr>
        <p:spPr>
          <a:xfrm>
            <a:off x="1098468" y="885651"/>
            <a:ext cx="3229803" cy="4624603"/>
          </a:xfrm>
        </p:spPr>
        <p:txBody>
          <a:bodyPr>
            <a:normAutofit/>
          </a:bodyPr>
          <a:lstStyle/>
          <a:p>
            <a:r>
              <a:rPr lang="en-US" b="1" u="sng">
                <a:solidFill>
                  <a:srgbClr val="FFFFFF"/>
                </a:solidFill>
                <a:latin typeface="Times New Roman" panose="02020603050405020304" pitchFamily="18" charset="0"/>
                <a:cs typeface="Times New Roman" panose="02020603050405020304" pitchFamily="18" charset="0"/>
              </a:rPr>
              <a:t>Equipment required</a:t>
            </a:r>
            <a:r>
              <a:rPr lang="en-US">
                <a:solidFill>
                  <a:srgbClr val="FFFFFF"/>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E945D20E-25D2-4803-B4EA-6A98F627CF98}"/>
              </a:ext>
            </a:extLst>
          </p:cNvPr>
          <p:cNvSpPr>
            <a:spLocks noGrp="1"/>
          </p:cNvSpPr>
          <p:nvPr>
            <p:ph idx="1"/>
          </p:nvPr>
        </p:nvSpPr>
        <p:spPr>
          <a:xfrm>
            <a:off x="4978708" y="885651"/>
            <a:ext cx="6525220" cy="4616849"/>
          </a:xfrm>
        </p:spPr>
        <p:txBody>
          <a:bodyPr anchor="ctr">
            <a:normAutofit/>
          </a:bodyPr>
          <a:lstStyle/>
          <a:p>
            <a:r>
              <a:rPr lang="en-US" sz="2400">
                <a:latin typeface="Times New Roman" panose="02020603050405020304" pitchFamily="18" charset="0"/>
                <a:cs typeface="Times New Roman" panose="02020603050405020304" pitchFamily="18" charset="0"/>
              </a:rPr>
              <a:t> Full bit binary adder with fast carry </a:t>
            </a:r>
          </a:p>
          <a:p>
            <a:r>
              <a:rPr lang="en-US" sz="2400">
                <a:latin typeface="Times New Roman" panose="02020603050405020304" pitchFamily="18" charset="0"/>
                <a:cs typeface="Times New Roman" panose="02020603050405020304" pitchFamily="18" charset="0"/>
              </a:rPr>
              <a:t> Logic toggle </a:t>
            </a:r>
          </a:p>
          <a:p>
            <a:r>
              <a:rPr lang="en-US" sz="2400">
                <a:latin typeface="Times New Roman" panose="02020603050405020304" pitchFamily="18" charset="0"/>
                <a:cs typeface="Times New Roman" panose="02020603050405020304" pitchFamily="18" charset="0"/>
              </a:rPr>
              <a:t> Logic probe </a:t>
            </a:r>
          </a:p>
          <a:p>
            <a:r>
              <a:rPr lang="en-US" sz="2400">
                <a:latin typeface="Times New Roman" panose="02020603050405020304" pitchFamily="18" charset="0"/>
                <a:cs typeface="Times New Roman" panose="02020603050405020304" pitchFamily="18" charset="0"/>
              </a:rPr>
              <a:t> Not gates </a:t>
            </a:r>
          </a:p>
        </p:txBody>
      </p:sp>
    </p:spTree>
    <p:extLst>
      <p:ext uri="{BB962C8B-B14F-4D97-AF65-F5344CB8AC3E}">
        <p14:creationId xmlns:p14="http://schemas.microsoft.com/office/powerpoint/2010/main" val="339546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E4F812-2E8A-470C-AC0F-5699A4BF7D1D}"/>
              </a:ext>
            </a:extLst>
          </p:cNvPr>
          <p:cNvSpPr>
            <a:spLocks noGrp="1"/>
          </p:cNvSpPr>
          <p:nvPr>
            <p:ph type="title"/>
          </p:nvPr>
        </p:nvSpPr>
        <p:spPr>
          <a:xfrm>
            <a:off x="643467" y="640080"/>
            <a:ext cx="3096427" cy="5613236"/>
          </a:xfrm>
        </p:spPr>
        <p:txBody>
          <a:bodyPr anchor="ctr">
            <a:normAutofit/>
          </a:bodyPr>
          <a:lstStyle/>
          <a:p>
            <a:r>
              <a:rPr lang="en-US" b="1" u="sng" dirty="0">
                <a:solidFill>
                  <a:srgbClr val="FFFFFF"/>
                </a:solidFill>
                <a:latin typeface="Times New Roman" panose="02020603050405020304" pitchFamily="18" charset="0"/>
                <a:cs typeface="Times New Roman" panose="02020603050405020304" pitchFamily="18" charset="0"/>
              </a:rPr>
              <a:t>Error detection</a:t>
            </a:r>
            <a:endParaRPr lang="en-US" b="1" u="sng" dirty="0">
              <a:solidFill>
                <a:srgbClr val="FFFFFF"/>
              </a:solidFill>
            </a:endParaRPr>
          </a:p>
        </p:txBody>
      </p:sp>
      <p:sp>
        <p:nvSpPr>
          <p:cNvPr id="3" name="Content Placeholder 2">
            <a:extLst>
              <a:ext uri="{FF2B5EF4-FFF2-40B4-BE49-F238E27FC236}">
                <a16:creationId xmlns:a16="http://schemas.microsoft.com/office/drawing/2014/main" id="{683FED88-F277-4152-8213-8405FB896BD2}"/>
              </a:ext>
            </a:extLst>
          </p:cNvPr>
          <p:cNvSpPr>
            <a:spLocks noGrp="1"/>
          </p:cNvSpPr>
          <p:nvPr>
            <p:ph idx="1"/>
          </p:nvPr>
        </p:nvSpPr>
        <p:spPr>
          <a:xfrm>
            <a:off x="4699818" y="961814"/>
            <a:ext cx="6848715" cy="2484884"/>
          </a:xfrm>
        </p:spPr>
        <p:txBody>
          <a:bodyPr anchor="ctr">
            <a:normAutofit/>
          </a:bodyPr>
          <a:lstStyle/>
          <a:p>
            <a:pPr marL="0" indent="0">
              <a:buNone/>
            </a:pPr>
            <a:endParaRPr lang="en-US" sz="1600" dirty="0"/>
          </a:p>
          <a:p>
            <a:pPr marL="0" indent="0">
              <a:buNone/>
            </a:pPr>
            <a:endParaRPr lang="en-US" sz="1600" dirty="0"/>
          </a:p>
          <a:p>
            <a:pPr marL="0" indent="0">
              <a:buNone/>
            </a:pPr>
            <a:endParaRPr lang="en-US" sz="1600" dirty="0"/>
          </a:p>
          <a:p>
            <a:pPr marL="0" indent="0">
              <a:buNone/>
            </a:pPr>
            <a:r>
              <a:rPr lang="en-US" sz="1600" i="0" dirty="0">
                <a:effectLst/>
                <a:latin typeface="Times New Roman" panose="02020603050405020304" pitchFamily="18" charset="0"/>
                <a:cs typeface="Times New Roman" panose="02020603050405020304" pitchFamily="18" charset="0"/>
              </a:rPr>
              <a:t>There are three main techniques for detecting errors in frames:</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Single parity check</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Cyclic redundancy check</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Checksum</a:t>
            </a:r>
          </a:p>
          <a:p>
            <a:pPr marL="0" indent="0">
              <a:buNone/>
            </a:pPr>
            <a:endParaRPr lang="en-US" sz="1600" dirty="0"/>
          </a:p>
        </p:txBody>
      </p:sp>
      <p:pic>
        <p:nvPicPr>
          <p:cNvPr id="5" name="Picture 4" descr="Diagram&#10;&#10;Description automatically generated">
            <a:extLst>
              <a:ext uri="{FF2B5EF4-FFF2-40B4-BE49-F238E27FC236}">
                <a16:creationId xmlns:a16="http://schemas.microsoft.com/office/drawing/2014/main" id="{E2611D72-012B-4AD2-8DB2-EECA7E9E3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7" y="3849572"/>
            <a:ext cx="6894236" cy="1682586"/>
          </a:xfrm>
          <a:prstGeom prst="rect">
            <a:avLst/>
          </a:prstGeom>
        </p:spPr>
      </p:pic>
    </p:spTree>
    <p:extLst>
      <p:ext uri="{BB962C8B-B14F-4D97-AF65-F5344CB8AC3E}">
        <p14:creationId xmlns:p14="http://schemas.microsoft.com/office/powerpoint/2010/main" val="2924262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8312A-3427-4B21-A890-8FC35E6FF849}"/>
              </a:ext>
            </a:extLst>
          </p:cNvPr>
          <p:cNvSpPr>
            <a:spLocks noGrp="1"/>
          </p:cNvSpPr>
          <p:nvPr>
            <p:ph type="title"/>
          </p:nvPr>
        </p:nvSpPr>
        <p:spPr>
          <a:xfrm>
            <a:off x="838200" y="588168"/>
            <a:ext cx="10515600" cy="1325563"/>
          </a:xfrm>
        </p:spPr>
        <p:txBody>
          <a:bodyPr>
            <a:normAutofit/>
          </a:bodyPr>
          <a:lstStyle/>
          <a:p>
            <a:pPr algn="ctr"/>
            <a:r>
              <a:rPr lang="en-US" sz="4600" b="1" u="sng">
                <a:solidFill>
                  <a:srgbClr val="FFFFFF"/>
                </a:solidFill>
                <a:latin typeface="Times New Roman" panose="02020603050405020304" pitchFamily="18" charset="0"/>
                <a:cs typeface="Times New Roman" panose="02020603050405020304" pitchFamily="18" charset="0"/>
              </a:rPr>
              <a:t>Mechanism</a:t>
            </a:r>
          </a:p>
        </p:txBody>
      </p:sp>
      <p:sp>
        <p:nvSpPr>
          <p:cNvPr id="3" name="Content Placeholder 2">
            <a:extLst>
              <a:ext uri="{FF2B5EF4-FFF2-40B4-BE49-F238E27FC236}">
                <a16:creationId xmlns:a16="http://schemas.microsoft.com/office/drawing/2014/main" id="{B869F434-7C92-4FC3-9C0F-7C1B2F43D00D}"/>
              </a:ext>
            </a:extLst>
          </p:cNvPr>
          <p:cNvSpPr>
            <a:spLocks noGrp="1"/>
          </p:cNvSpPr>
          <p:nvPr>
            <p:ph idx="1"/>
          </p:nvPr>
        </p:nvSpPr>
        <p:spPr>
          <a:xfrm>
            <a:off x="838200" y="2391568"/>
            <a:ext cx="10515600" cy="3785394"/>
          </a:xfrm>
        </p:spPr>
        <p:txBody>
          <a:bodyPr anchor="ctr">
            <a:normAutofit/>
          </a:bodyPr>
          <a:lstStyle/>
          <a:p>
            <a:pPr marL="0" indent="0">
              <a:buNone/>
            </a:pPr>
            <a:r>
              <a:rPr lang="en-US" sz="2400" b="1" dirty="0">
                <a:latin typeface="Times New Roman" panose="02020603050405020304" pitchFamily="18" charset="0"/>
                <a:cs typeface="Times New Roman" panose="02020603050405020304" pitchFamily="18" charset="0"/>
              </a:rPr>
              <a:t>Step 1 :At senders end</a:t>
            </a:r>
          </a:p>
          <a:p>
            <a:r>
              <a:rPr lang="en-US" sz="2400" dirty="0">
                <a:latin typeface="Times New Roman" panose="02020603050405020304" pitchFamily="18" charset="0"/>
                <a:cs typeface="Times New Roman" panose="02020603050405020304" pitchFamily="18" charset="0"/>
              </a:rPr>
              <a:t>If our data unit consists of m bits the data unit is divides into segments of m bits</a:t>
            </a:r>
          </a:p>
          <a:p>
            <a:r>
              <a:rPr lang="en-US" sz="2400" dirty="0">
                <a:latin typeface="Times New Roman" panose="02020603050405020304" pitchFamily="18" charset="0"/>
                <a:cs typeface="Times New Roman" panose="02020603050405020304" pitchFamily="18" charset="0"/>
              </a:rPr>
              <a:t>These segments are then added together</a:t>
            </a:r>
          </a:p>
          <a:p>
            <a:r>
              <a:rPr lang="en-US" sz="2400" dirty="0">
                <a:latin typeface="Times New Roman" panose="02020603050405020304" pitchFamily="18" charset="0"/>
                <a:cs typeface="Times New Roman" panose="02020603050405020304" pitchFamily="18" charset="0"/>
              </a:rPr>
              <a:t>The value so obtained is then inverted using 1’s complement</a:t>
            </a:r>
          </a:p>
          <a:p>
            <a:r>
              <a:rPr lang="en-US" sz="2400" dirty="0">
                <a:latin typeface="Times New Roman" panose="02020603050405020304" pitchFamily="18" charset="0"/>
                <a:cs typeface="Times New Roman" panose="02020603050405020304" pitchFamily="18" charset="0"/>
              </a:rPr>
              <a:t>The result obtained is called the checksum</a:t>
            </a:r>
          </a:p>
        </p:txBody>
      </p:sp>
    </p:spTree>
    <p:extLst>
      <p:ext uri="{BB962C8B-B14F-4D97-AF65-F5344CB8AC3E}">
        <p14:creationId xmlns:p14="http://schemas.microsoft.com/office/powerpoint/2010/main" val="2688972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673</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Roboto</vt:lpstr>
      <vt:lpstr>Times New Roman</vt:lpstr>
      <vt:lpstr>Wingdings</vt:lpstr>
      <vt:lpstr>Office Theme</vt:lpstr>
      <vt:lpstr>PowerPoint Presentation</vt:lpstr>
      <vt:lpstr>Introduction to             checksum </vt:lpstr>
      <vt:lpstr>How does a checksum work?</vt:lpstr>
      <vt:lpstr>                                 Question</vt:lpstr>
      <vt:lpstr>                                  Proteus </vt:lpstr>
      <vt:lpstr>                                Elaboration </vt:lpstr>
      <vt:lpstr>Equipment required:</vt:lpstr>
      <vt:lpstr>Error detection</vt:lpstr>
      <vt:lpstr>Mechanism</vt:lpstr>
      <vt:lpstr>PowerPoint Presentation</vt:lpstr>
      <vt:lpstr>PowerPoint Presentation</vt:lpstr>
      <vt:lpstr>Applications in military</vt:lpstr>
      <vt:lpstr>Applications in data integrity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Talha Mazhar (BETE-56 GC)</dc:creator>
  <cp:lastModifiedBy>Talha Mazhar (BETE-56 GC)</cp:lastModifiedBy>
  <cp:revision>12</cp:revision>
  <dcterms:created xsi:type="dcterms:W3CDTF">2021-03-09T18:36:55Z</dcterms:created>
  <dcterms:modified xsi:type="dcterms:W3CDTF">2021-03-09T20:48:00Z</dcterms:modified>
</cp:coreProperties>
</file>