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99" r:id="rId3"/>
    <p:sldId id="309" r:id="rId4"/>
    <p:sldId id="261" r:id="rId5"/>
    <p:sldId id="263" r:id="rId6"/>
    <p:sldId id="335" r:id="rId7"/>
    <p:sldId id="264" r:id="rId8"/>
    <p:sldId id="265" r:id="rId9"/>
    <p:sldId id="30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36" r:id="rId19"/>
    <p:sldId id="337" r:id="rId20"/>
    <p:sldId id="338" r:id="rId21"/>
    <p:sldId id="316" r:id="rId22"/>
    <p:sldId id="324" r:id="rId23"/>
    <p:sldId id="326" r:id="rId24"/>
    <p:sldId id="317" r:id="rId25"/>
    <p:sldId id="318" r:id="rId26"/>
    <p:sldId id="325" r:id="rId27"/>
    <p:sldId id="319" r:id="rId28"/>
    <p:sldId id="320" r:id="rId29"/>
    <p:sldId id="321" r:id="rId30"/>
    <p:sldId id="328" r:id="rId31"/>
    <p:sldId id="329" r:id="rId32"/>
    <p:sldId id="330" r:id="rId33"/>
    <p:sldId id="331" r:id="rId34"/>
    <p:sldId id="332" r:id="rId35"/>
    <p:sldId id="333" r:id="rId36"/>
    <p:sldId id="33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EEC"/>
    <a:srgbClr val="F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8707E-5D57-4B62-AB19-04921EFE4D4B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F608-9155-4268-B159-8F01725E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vantGarde" pitchFamily="34" charset="0"/>
              <a:cs typeface="Times New Roman" panose="02020603050405020304" pitchFamily="18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93472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5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9448800" y="838200"/>
            <a:ext cx="2743200" cy="4800600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82400" y="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FB1CBC-81FD-4367-BD5D-6B80F8F91E0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 b="1"/>
            </a:lvl1pPr>
          </a:lstStyle>
          <a:p>
            <a:fld id="{D02B39B9-74E7-484A-884B-3B1F83C72A6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3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BC6418-5534-410A-980F-3241D1C1D08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AC37BB-B76A-4C87-88EC-15530FA95D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66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CD8688-DE00-4C90-BC45-CEE5241824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1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2118716-9F11-43CE-933E-4A096C12A17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75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0435" y="630381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 b="1"/>
            </a:lvl1pPr>
          </a:lstStyle>
          <a:p>
            <a:fld id="{1F7CC422-5FCE-454D-9E2A-92ECD81993A8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99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B0FE4B4-5CE3-49DD-8FAA-14CCE09386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7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9804E28-A60D-4011-ADCA-28AFED3642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81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867381-5609-4EBA-8F3D-4A213C7E177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6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047E20-8223-40F4-8E3E-8E627AE5022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20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2" b="0" i="0">
                <a:solidFill>
                  <a:srgbClr val="4545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rgbClr val="454552"/>
                </a:solidFill>
                <a:latin typeface="Tahoma"/>
                <a:cs typeface="Tahoma"/>
              </a:defRPr>
            </a:lvl1pPr>
          </a:lstStyle>
          <a:p>
            <a:pPr marL="11516">
              <a:spcBef>
                <a:spcPts val="86"/>
              </a:spcBef>
            </a:pPr>
            <a:r>
              <a:rPr lang="en-US" spc="-5"/>
              <a:t>COMPSCI</a:t>
            </a:r>
            <a:r>
              <a:rPr lang="en-US" spc="-50"/>
              <a:t> </a:t>
            </a:r>
            <a:r>
              <a:rPr lang="en-US" spc="-5"/>
              <a:t>105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rgbClr val="454552"/>
                </a:solidFill>
                <a:latin typeface="Tahoma"/>
                <a:cs typeface="Tahoma"/>
              </a:defRPr>
            </a:lvl1pPr>
          </a:lstStyle>
          <a:p>
            <a:pPr marL="11516">
              <a:spcBef>
                <a:spcPts val="86"/>
              </a:spcBef>
            </a:pPr>
            <a:r>
              <a:rPr lang="en-US" spc="-5"/>
              <a:t>Lecture</a:t>
            </a:r>
            <a:r>
              <a:rPr lang="en-US" spc="-59"/>
              <a:t> </a:t>
            </a:r>
            <a:r>
              <a:rPr lang="en-US" spc="-5"/>
              <a:t>02</a:t>
            </a:r>
            <a:endParaRPr lang="en-US"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rgbClr val="454552"/>
                </a:solidFill>
                <a:latin typeface="Tahoma"/>
                <a:cs typeface="Tahoma"/>
              </a:defRPr>
            </a:lvl1pPr>
          </a:lstStyle>
          <a:p>
            <a:pPr marL="34549">
              <a:spcBef>
                <a:spcPts val="86"/>
              </a:spcBef>
            </a:pPr>
            <a:fld id="{81D60167-4931-47E6-BA6A-407CBD079E47}" type="slidenum">
              <a:rPr lang="en-US" spc="-5" smtClean="0"/>
              <a:pPr marL="34549">
                <a:spcBef>
                  <a:spcPts val="86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6852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756791" cy="6857999"/>
            <a:chOff x="0" y="0"/>
            <a:chExt cx="756791" cy="6857999"/>
          </a:xfrm>
        </p:grpSpPr>
        <p:pic>
          <p:nvPicPr>
            <p:cNvPr id="8" name="Picture 7" descr="ICT-Fundamentals.pn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756791" cy="6857999"/>
            </a:xfrm>
            <a:prstGeom prst="rect">
              <a:avLst/>
            </a:prstGeom>
          </p:spPr>
        </p:pic>
        <p:pic>
          <p:nvPicPr>
            <p:cNvPr id="9" name="Picture 8" descr="nust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5495" y="30480"/>
              <a:ext cx="685800" cy="6858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 userDrawn="1"/>
        </p:nvSpPr>
        <p:spPr>
          <a:xfrm>
            <a:off x="72061" y="645950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</a:p>
        </p:txBody>
      </p:sp>
    </p:spTree>
    <p:extLst>
      <p:ext uri="{BB962C8B-B14F-4D97-AF65-F5344CB8AC3E}">
        <p14:creationId xmlns:p14="http://schemas.microsoft.com/office/powerpoint/2010/main" val="24335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756791" cy="6857999"/>
            <a:chOff x="0" y="0"/>
            <a:chExt cx="756791" cy="6857999"/>
          </a:xfrm>
        </p:grpSpPr>
        <p:pic>
          <p:nvPicPr>
            <p:cNvPr id="6" name="Picture 5" descr="ICT-Fundamentals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756791" cy="6857999"/>
            </a:xfrm>
            <a:prstGeom prst="rect">
              <a:avLst/>
            </a:prstGeom>
          </p:spPr>
        </p:pic>
        <p:pic>
          <p:nvPicPr>
            <p:cNvPr id="7" name="Picture 6" descr="nust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35495" y="30480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2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mranjavaid@m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17" Type="http://schemas.openxmlformats.org/officeDocument/2006/relationships/image" Target="../media/image58.png"/><Relationship Id="rId2" Type="http://schemas.openxmlformats.org/officeDocument/2006/relationships/image" Target="../media/image4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41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497A"/>
                </a:solidFill>
                <a:latin typeface="Arial" pitchFamily="34" charset="0"/>
                <a:cs typeface="Arial" pitchFamily="34" charset="0"/>
              </a:rPr>
              <a:t>CS-250-Data Structures &amp; Algorithms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u="sng" dirty="0">
                <a:latin typeface="Calibri" panose="020F0502020204030204" pitchFamily="34" charset="0"/>
              </a:rPr>
              <a:t>Lecture 2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Python Language Fundamentals</a:t>
            </a:r>
          </a:p>
          <a:p>
            <a:r>
              <a:rPr lang="en-US" dirty="0">
                <a:latin typeface="Calibri" panose="020F0502020204030204" pitchFamily="34" charset="0"/>
              </a:rPr>
              <a:t>(Nov 2020)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80447" y="5078505"/>
            <a:ext cx="6629400" cy="11071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Instructor: Lt Col Muhammad Imran </a:t>
            </a:r>
            <a:r>
              <a:rPr lang="en-US" sz="2200" b="1" dirty="0" err="1">
                <a:latin typeface="Calibri" pitchFamily="34" charset="0"/>
                <a:cs typeface="Calibri" pitchFamily="34" charset="0"/>
              </a:rPr>
              <a:t>Javaid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Email: </a:t>
            </a:r>
            <a:r>
              <a:rPr lang="en-US" sz="2200" dirty="0">
                <a:latin typeface="Calibri" pitchFamily="34" charset="0"/>
                <a:cs typeface="Calibri" pitchFamily="34" charset="0"/>
                <a:hlinkClick r:id="rId2"/>
              </a:rPr>
              <a:t>imranjavaid@mcs.edu.pk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lvl="2"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Military College of Signals , NUST</a:t>
            </a:r>
          </a:p>
          <a:p>
            <a:pPr>
              <a:lnSpc>
                <a:spcPct val="80000"/>
              </a:lnSpc>
              <a:defRPr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4105-11D7-4405-A5D8-EF3AA292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182" y="13318"/>
            <a:ext cx="7375165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List Comprehension Syntax 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0835" y="3840672"/>
            <a:ext cx="3895413" cy="775282"/>
          </a:xfrm>
          <a:prstGeom prst="rect">
            <a:avLst/>
          </a:prstGeom>
        </p:spPr>
        <p:txBody>
          <a:bodyPr vert="horz" wrap="square" lIns="0" tIns="68522" rIns="0" bIns="0" rtlCol="0">
            <a:spAutoFit/>
          </a:bodyPr>
          <a:lstStyle/>
          <a:p>
            <a:pPr marL="297266" indent="-285750">
              <a:spcBef>
                <a:spcPts val="540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i=0, i=1,</a:t>
            </a:r>
            <a:r>
              <a:rPr sz="2086" spc="-46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i=2 </a:t>
            </a:r>
            <a:r>
              <a:rPr sz="2086" spc="-9" dirty="0">
                <a:solidFill>
                  <a:srgbClr val="454552"/>
                </a:solidFill>
                <a:latin typeface="Gill Sans MT"/>
                <a:cs typeface="Gill Sans MT"/>
              </a:rPr>
              <a:t>(execute </a:t>
            </a:r>
            <a:r>
              <a:rPr sz="2086" spc="-14" dirty="0">
                <a:solidFill>
                  <a:srgbClr val="454552"/>
                </a:solidFill>
                <a:latin typeface="Gill Sans MT"/>
                <a:cs typeface="Gill Sans MT"/>
              </a:rPr>
              <a:t>three </a:t>
            </a: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times)</a:t>
            </a:r>
            <a:endParaRPr sz="2086" dirty="0">
              <a:latin typeface="Gill Sans MT"/>
              <a:cs typeface="Gill Sans MT"/>
            </a:endParaRPr>
          </a:p>
          <a:p>
            <a:pPr marL="297266" indent="-285750">
              <a:spcBef>
                <a:spcPts val="453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2*4, 4*3,</a:t>
            </a:r>
            <a:r>
              <a:rPr sz="2086" spc="-435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6*(-9)</a:t>
            </a:r>
            <a:endParaRPr sz="2086" dirty="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56860" y="2378657"/>
            <a:ext cx="7605366" cy="1209859"/>
            <a:chOff x="1303667" y="2249423"/>
            <a:chExt cx="7038975" cy="932815"/>
          </a:xfrm>
        </p:grpSpPr>
        <p:sp>
          <p:nvSpPr>
            <p:cNvPr id="5" name="object 5"/>
            <p:cNvSpPr/>
            <p:nvPr/>
          </p:nvSpPr>
          <p:spPr>
            <a:xfrm>
              <a:off x="1308239" y="2253995"/>
              <a:ext cx="7029450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1303667" y="2249423"/>
              <a:ext cx="7038594" cy="928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" name="object 7"/>
            <p:cNvSpPr/>
            <p:nvPr/>
          </p:nvSpPr>
          <p:spPr>
            <a:xfrm>
              <a:off x="1303667" y="2249423"/>
              <a:ext cx="7038975" cy="932815"/>
            </a:xfrm>
            <a:custGeom>
              <a:avLst/>
              <a:gdLst/>
              <a:ahLst/>
              <a:cxnLst/>
              <a:rect l="l" t="t" r="r" b="b"/>
              <a:pathLst>
                <a:path w="7038975" h="932814">
                  <a:moveTo>
                    <a:pt x="7038594" y="931163"/>
                  </a:moveTo>
                  <a:lnTo>
                    <a:pt x="7038594" y="2285"/>
                  </a:lnTo>
                  <a:lnTo>
                    <a:pt x="703630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931164"/>
                  </a:lnTo>
                  <a:lnTo>
                    <a:pt x="2286" y="932688"/>
                  </a:lnTo>
                  <a:lnTo>
                    <a:pt x="4572" y="93268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7029450" y="9905"/>
                  </a:lnTo>
                  <a:lnTo>
                    <a:pt x="7029450" y="4571"/>
                  </a:lnTo>
                  <a:lnTo>
                    <a:pt x="7034022" y="9905"/>
                  </a:lnTo>
                  <a:lnTo>
                    <a:pt x="7034022" y="932687"/>
                  </a:lnTo>
                  <a:lnTo>
                    <a:pt x="7036308" y="932687"/>
                  </a:lnTo>
                  <a:lnTo>
                    <a:pt x="7038594" y="931163"/>
                  </a:lnTo>
                  <a:close/>
                </a:path>
                <a:path w="7038975" h="93281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7038975" h="932814">
                  <a:moveTo>
                    <a:pt x="9905" y="92354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923544"/>
                  </a:lnTo>
                  <a:lnTo>
                    <a:pt x="9905" y="923544"/>
                  </a:lnTo>
                  <a:close/>
                </a:path>
                <a:path w="7038975" h="932814">
                  <a:moveTo>
                    <a:pt x="7034022" y="923543"/>
                  </a:moveTo>
                  <a:lnTo>
                    <a:pt x="4572" y="923544"/>
                  </a:lnTo>
                  <a:lnTo>
                    <a:pt x="9905" y="928115"/>
                  </a:lnTo>
                  <a:lnTo>
                    <a:pt x="9905" y="932688"/>
                  </a:lnTo>
                  <a:lnTo>
                    <a:pt x="7029450" y="932687"/>
                  </a:lnTo>
                  <a:lnTo>
                    <a:pt x="7029450" y="928115"/>
                  </a:lnTo>
                  <a:lnTo>
                    <a:pt x="7034022" y="923543"/>
                  </a:lnTo>
                  <a:close/>
                </a:path>
                <a:path w="7038975" h="932814">
                  <a:moveTo>
                    <a:pt x="9905" y="932688"/>
                  </a:moveTo>
                  <a:lnTo>
                    <a:pt x="9905" y="928115"/>
                  </a:lnTo>
                  <a:lnTo>
                    <a:pt x="4572" y="923544"/>
                  </a:lnTo>
                  <a:lnTo>
                    <a:pt x="4572" y="932688"/>
                  </a:lnTo>
                  <a:lnTo>
                    <a:pt x="9905" y="932688"/>
                  </a:lnTo>
                  <a:close/>
                </a:path>
                <a:path w="7038975" h="932814">
                  <a:moveTo>
                    <a:pt x="7034022" y="9905"/>
                  </a:moveTo>
                  <a:lnTo>
                    <a:pt x="7029450" y="4571"/>
                  </a:lnTo>
                  <a:lnTo>
                    <a:pt x="7029450" y="9905"/>
                  </a:lnTo>
                  <a:lnTo>
                    <a:pt x="7034022" y="9905"/>
                  </a:lnTo>
                  <a:close/>
                </a:path>
                <a:path w="7038975" h="932814">
                  <a:moveTo>
                    <a:pt x="7034022" y="923543"/>
                  </a:moveTo>
                  <a:lnTo>
                    <a:pt x="7034022" y="9905"/>
                  </a:lnTo>
                  <a:lnTo>
                    <a:pt x="7029450" y="9905"/>
                  </a:lnTo>
                  <a:lnTo>
                    <a:pt x="7029450" y="923543"/>
                  </a:lnTo>
                  <a:lnTo>
                    <a:pt x="7034022" y="923543"/>
                  </a:lnTo>
                  <a:close/>
                </a:path>
                <a:path w="7038975" h="932814">
                  <a:moveTo>
                    <a:pt x="7034022" y="932687"/>
                  </a:moveTo>
                  <a:lnTo>
                    <a:pt x="7034022" y="923543"/>
                  </a:lnTo>
                  <a:lnTo>
                    <a:pt x="7029450" y="928115"/>
                  </a:lnTo>
                  <a:lnTo>
                    <a:pt x="7029450" y="932687"/>
                  </a:lnTo>
                  <a:lnTo>
                    <a:pt x="7034022" y="932687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2192" y="1276921"/>
            <a:ext cx="6312700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With Two sequences</a:t>
            </a:r>
            <a:r>
              <a:rPr sz="2358" spc="-5" dirty="0">
                <a:latin typeface="Gill Sans MT"/>
                <a:cs typeface="Gill Sans MT"/>
              </a:rPr>
              <a:t>…</a:t>
            </a:r>
            <a:endParaRPr sz="2358" dirty="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85064" y="5335427"/>
            <a:ext cx="3087540" cy="343764"/>
            <a:chOff x="6028067" y="3275076"/>
            <a:chExt cx="3404870" cy="379095"/>
          </a:xfrm>
        </p:grpSpPr>
        <p:sp>
          <p:nvSpPr>
            <p:cNvPr id="10" name="object 10"/>
            <p:cNvSpPr/>
            <p:nvPr/>
          </p:nvSpPr>
          <p:spPr>
            <a:xfrm>
              <a:off x="6032639" y="3279648"/>
              <a:ext cx="3394779" cy="1883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93588" y="3549396"/>
              <a:ext cx="6705" cy="21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8067" y="3275076"/>
              <a:ext cx="3404616" cy="3741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8067" y="3275076"/>
              <a:ext cx="3404870" cy="379095"/>
            </a:xfrm>
            <a:custGeom>
              <a:avLst/>
              <a:gdLst/>
              <a:ahLst/>
              <a:cxnLst/>
              <a:rect l="l" t="t" r="r" b="b"/>
              <a:pathLst>
                <a:path w="3404870" h="379095">
                  <a:moveTo>
                    <a:pt x="3404616" y="194309"/>
                  </a:moveTo>
                  <a:lnTo>
                    <a:pt x="3404616" y="184403"/>
                  </a:lnTo>
                  <a:lnTo>
                    <a:pt x="3403092" y="173735"/>
                  </a:lnTo>
                  <a:lnTo>
                    <a:pt x="3401568" y="169163"/>
                  </a:lnTo>
                  <a:lnTo>
                    <a:pt x="3400044" y="163829"/>
                  </a:lnTo>
                  <a:lnTo>
                    <a:pt x="3397758" y="159257"/>
                  </a:lnTo>
                  <a:lnTo>
                    <a:pt x="3395472" y="153923"/>
                  </a:lnTo>
                  <a:lnTo>
                    <a:pt x="3386328" y="140207"/>
                  </a:lnTo>
                  <a:lnTo>
                    <a:pt x="3382518" y="135635"/>
                  </a:lnTo>
                  <a:lnTo>
                    <a:pt x="3368802" y="121919"/>
                  </a:lnTo>
                  <a:lnTo>
                    <a:pt x="3364230" y="118109"/>
                  </a:lnTo>
                  <a:lnTo>
                    <a:pt x="3358896" y="113537"/>
                  </a:lnTo>
                  <a:lnTo>
                    <a:pt x="3352800" y="109727"/>
                  </a:lnTo>
                  <a:lnTo>
                    <a:pt x="3346704" y="105155"/>
                  </a:lnTo>
                  <a:lnTo>
                    <a:pt x="3334512" y="97535"/>
                  </a:lnTo>
                  <a:lnTo>
                    <a:pt x="3320034" y="89153"/>
                  </a:lnTo>
                  <a:lnTo>
                    <a:pt x="3305556" y="81533"/>
                  </a:lnTo>
                  <a:lnTo>
                    <a:pt x="3289554" y="74675"/>
                  </a:lnTo>
                  <a:lnTo>
                    <a:pt x="3272790" y="67055"/>
                  </a:lnTo>
                  <a:lnTo>
                    <a:pt x="3254502" y="60959"/>
                  </a:lnTo>
                  <a:lnTo>
                    <a:pt x="3236214" y="54101"/>
                  </a:lnTo>
                  <a:lnTo>
                    <a:pt x="3216402" y="48005"/>
                  </a:lnTo>
                  <a:lnTo>
                    <a:pt x="3173730" y="36575"/>
                  </a:lnTo>
                  <a:lnTo>
                    <a:pt x="3128772" y="26669"/>
                  </a:lnTo>
                  <a:lnTo>
                    <a:pt x="3054858" y="14477"/>
                  </a:lnTo>
                  <a:lnTo>
                    <a:pt x="3003042" y="8381"/>
                  </a:lnTo>
                  <a:lnTo>
                    <a:pt x="2948940" y="3809"/>
                  </a:lnTo>
                  <a:lnTo>
                    <a:pt x="2892552" y="761"/>
                  </a:lnTo>
                  <a:lnTo>
                    <a:pt x="2863596" y="0"/>
                  </a:lnTo>
                  <a:lnTo>
                    <a:pt x="569214" y="0"/>
                  </a:lnTo>
                  <a:lnTo>
                    <a:pt x="3810" y="185166"/>
                  </a:lnTo>
                  <a:lnTo>
                    <a:pt x="1524" y="185166"/>
                  </a:lnTo>
                  <a:lnTo>
                    <a:pt x="0" y="187452"/>
                  </a:lnTo>
                  <a:lnTo>
                    <a:pt x="0" y="191262"/>
                  </a:lnTo>
                  <a:lnTo>
                    <a:pt x="1524" y="193548"/>
                  </a:lnTo>
                  <a:lnTo>
                    <a:pt x="3810" y="193548"/>
                  </a:lnTo>
                  <a:lnTo>
                    <a:pt x="6096" y="194296"/>
                  </a:lnTo>
                  <a:lnTo>
                    <a:pt x="6096" y="185166"/>
                  </a:lnTo>
                  <a:lnTo>
                    <a:pt x="18963" y="189357"/>
                  </a:lnTo>
                  <a:lnTo>
                    <a:pt x="570738" y="9640"/>
                  </a:lnTo>
                  <a:lnTo>
                    <a:pt x="570738" y="9144"/>
                  </a:lnTo>
                  <a:lnTo>
                    <a:pt x="2834640" y="9143"/>
                  </a:lnTo>
                  <a:lnTo>
                    <a:pt x="2919984" y="11429"/>
                  </a:lnTo>
                  <a:lnTo>
                    <a:pt x="2976372" y="15305"/>
                  </a:lnTo>
                  <a:lnTo>
                    <a:pt x="3054096" y="23621"/>
                  </a:lnTo>
                  <a:lnTo>
                    <a:pt x="3102864" y="32003"/>
                  </a:lnTo>
                  <a:lnTo>
                    <a:pt x="3126486" y="35813"/>
                  </a:lnTo>
                  <a:lnTo>
                    <a:pt x="3149346" y="41147"/>
                  </a:lnTo>
                  <a:lnTo>
                    <a:pt x="3171444" y="45719"/>
                  </a:lnTo>
                  <a:lnTo>
                    <a:pt x="3192780" y="51815"/>
                  </a:lnTo>
                  <a:lnTo>
                    <a:pt x="3233166" y="63245"/>
                  </a:lnTo>
                  <a:lnTo>
                    <a:pt x="3285744" y="83057"/>
                  </a:lnTo>
                  <a:lnTo>
                    <a:pt x="3301746" y="90677"/>
                  </a:lnTo>
                  <a:lnTo>
                    <a:pt x="3316224" y="97535"/>
                  </a:lnTo>
                  <a:lnTo>
                    <a:pt x="3329178" y="105155"/>
                  </a:lnTo>
                  <a:lnTo>
                    <a:pt x="3336036" y="108965"/>
                  </a:lnTo>
                  <a:lnTo>
                    <a:pt x="3341370" y="113537"/>
                  </a:lnTo>
                  <a:lnTo>
                    <a:pt x="3347466" y="117347"/>
                  </a:lnTo>
                  <a:lnTo>
                    <a:pt x="3352800" y="121157"/>
                  </a:lnTo>
                  <a:lnTo>
                    <a:pt x="3358134" y="125729"/>
                  </a:lnTo>
                  <a:lnTo>
                    <a:pt x="3367278" y="133349"/>
                  </a:lnTo>
                  <a:lnTo>
                    <a:pt x="3371088" y="137921"/>
                  </a:lnTo>
                  <a:lnTo>
                    <a:pt x="3374898" y="141731"/>
                  </a:lnTo>
                  <a:lnTo>
                    <a:pt x="3378708" y="146303"/>
                  </a:lnTo>
                  <a:lnTo>
                    <a:pt x="3381756" y="150875"/>
                  </a:lnTo>
                  <a:lnTo>
                    <a:pt x="3384804" y="154685"/>
                  </a:lnTo>
                  <a:lnTo>
                    <a:pt x="3387090" y="159257"/>
                  </a:lnTo>
                  <a:lnTo>
                    <a:pt x="3389376" y="163067"/>
                  </a:lnTo>
                  <a:lnTo>
                    <a:pt x="3392424" y="172211"/>
                  </a:lnTo>
                  <a:lnTo>
                    <a:pt x="3393948" y="176021"/>
                  </a:lnTo>
                  <a:lnTo>
                    <a:pt x="3395472" y="185165"/>
                  </a:lnTo>
                  <a:lnTo>
                    <a:pt x="3395472" y="224027"/>
                  </a:lnTo>
                  <a:lnTo>
                    <a:pt x="3397758" y="219455"/>
                  </a:lnTo>
                  <a:lnTo>
                    <a:pt x="3400044" y="214121"/>
                  </a:lnTo>
                  <a:lnTo>
                    <a:pt x="3401568" y="209549"/>
                  </a:lnTo>
                  <a:lnTo>
                    <a:pt x="3403092" y="204215"/>
                  </a:lnTo>
                  <a:lnTo>
                    <a:pt x="3403854" y="199643"/>
                  </a:lnTo>
                  <a:lnTo>
                    <a:pt x="3404616" y="194309"/>
                  </a:lnTo>
                  <a:close/>
                </a:path>
                <a:path w="3404870" h="379095">
                  <a:moveTo>
                    <a:pt x="18963" y="189357"/>
                  </a:moveTo>
                  <a:lnTo>
                    <a:pt x="6096" y="185166"/>
                  </a:lnTo>
                  <a:lnTo>
                    <a:pt x="6096" y="193548"/>
                  </a:lnTo>
                  <a:lnTo>
                    <a:pt x="18963" y="189357"/>
                  </a:lnTo>
                  <a:close/>
                </a:path>
                <a:path w="3404870" h="379095">
                  <a:moveTo>
                    <a:pt x="572260" y="369569"/>
                  </a:moveTo>
                  <a:lnTo>
                    <a:pt x="18963" y="189357"/>
                  </a:lnTo>
                  <a:lnTo>
                    <a:pt x="6096" y="193548"/>
                  </a:lnTo>
                  <a:lnTo>
                    <a:pt x="6096" y="194296"/>
                  </a:lnTo>
                  <a:lnTo>
                    <a:pt x="569214" y="378714"/>
                  </a:lnTo>
                  <a:lnTo>
                    <a:pt x="570738" y="378714"/>
                  </a:lnTo>
                  <a:lnTo>
                    <a:pt x="570738" y="369570"/>
                  </a:lnTo>
                  <a:lnTo>
                    <a:pt x="572260" y="369569"/>
                  </a:lnTo>
                  <a:close/>
                </a:path>
                <a:path w="3404870" h="379095">
                  <a:moveTo>
                    <a:pt x="572262" y="9144"/>
                  </a:moveTo>
                  <a:lnTo>
                    <a:pt x="570738" y="9144"/>
                  </a:lnTo>
                  <a:lnTo>
                    <a:pt x="570738" y="9640"/>
                  </a:lnTo>
                  <a:lnTo>
                    <a:pt x="572262" y="9144"/>
                  </a:lnTo>
                  <a:close/>
                </a:path>
                <a:path w="3404870" h="379095">
                  <a:moveTo>
                    <a:pt x="572262" y="378714"/>
                  </a:moveTo>
                  <a:lnTo>
                    <a:pt x="572262" y="369570"/>
                  </a:lnTo>
                  <a:lnTo>
                    <a:pt x="570738" y="369570"/>
                  </a:lnTo>
                  <a:lnTo>
                    <a:pt x="570738" y="378714"/>
                  </a:lnTo>
                  <a:lnTo>
                    <a:pt x="572262" y="378714"/>
                  </a:lnTo>
                  <a:close/>
                </a:path>
                <a:path w="3404870" h="379095">
                  <a:moveTo>
                    <a:pt x="3395472" y="224027"/>
                  </a:moveTo>
                  <a:lnTo>
                    <a:pt x="3395472" y="194309"/>
                  </a:lnTo>
                  <a:lnTo>
                    <a:pt x="3394710" y="198119"/>
                  </a:lnTo>
                  <a:lnTo>
                    <a:pt x="3393948" y="202691"/>
                  </a:lnTo>
                  <a:lnTo>
                    <a:pt x="3392424" y="207263"/>
                  </a:lnTo>
                  <a:lnTo>
                    <a:pt x="3390900" y="211073"/>
                  </a:lnTo>
                  <a:lnTo>
                    <a:pt x="3389376" y="215645"/>
                  </a:lnTo>
                  <a:lnTo>
                    <a:pt x="3387090" y="220217"/>
                  </a:lnTo>
                  <a:lnTo>
                    <a:pt x="3371088" y="240791"/>
                  </a:lnTo>
                  <a:lnTo>
                    <a:pt x="3367278" y="245363"/>
                  </a:lnTo>
                  <a:lnTo>
                    <a:pt x="3362706" y="249173"/>
                  </a:lnTo>
                  <a:lnTo>
                    <a:pt x="3358134" y="253745"/>
                  </a:lnTo>
                  <a:lnTo>
                    <a:pt x="3347466" y="261365"/>
                  </a:lnTo>
                  <a:lnTo>
                    <a:pt x="3341370" y="265175"/>
                  </a:lnTo>
                  <a:lnTo>
                    <a:pt x="3335274" y="269747"/>
                  </a:lnTo>
                  <a:lnTo>
                    <a:pt x="3329178" y="273557"/>
                  </a:lnTo>
                  <a:lnTo>
                    <a:pt x="3316224" y="281177"/>
                  </a:lnTo>
                  <a:lnTo>
                    <a:pt x="3301746" y="288035"/>
                  </a:lnTo>
                  <a:lnTo>
                    <a:pt x="3285744" y="295655"/>
                  </a:lnTo>
                  <a:lnTo>
                    <a:pt x="3233166" y="315467"/>
                  </a:lnTo>
                  <a:lnTo>
                    <a:pt x="3192780" y="326897"/>
                  </a:lnTo>
                  <a:lnTo>
                    <a:pt x="3171444" y="332993"/>
                  </a:lnTo>
                  <a:lnTo>
                    <a:pt x="3149346" y="337565"/>
                  </a:lnTo>
                  <a:lnTo>
                    <a:pt x="3126486" y="342899"/>
                  </a:lnTo>
                  <a:lnTo>
                    <a:pt x="3102864" y="346709"/>
                  </a:lnTo>
                  <a:lnTo>
                    <a:pt x="3078480" y="351281"/>
                  </a:lnTo>
                  <a:lnTo>
                    <a:pt x="3054096" y="355091"/>
                  </a:lnTo>
                  <a:lnTo>
                    <a:pt x="3002280" y="361187"/>
                  </a:lnTo>
                  <a:lnTo>
                    <a:pt x="2974848" y="363473"/>
                  </a:lnTo>
                  <a:lnTo>
                    <a:pt x="2948178" y="365759"/>
                  </a:lnTo>
                  <a:lnTo>
                    <a:pt x="2919984" y="367283"/>
                  </a:lnTo>
                  <a:lnTo>
                    <a:pt x="2863596" y="368787"/>
                  </a:lnTo>
                  <a:lnTo>
                    <a:pt x="572260" y="369569"/>
                  </a:lnTo>
                  <a:lnTo>
                    <a:pt x="572262" y="378714"/>
                  </a:lnTo>
                  <a:lnTo>
                    <a:pt x="2863596" y="378713"/>
                  </a:lnTo>
                  <a:lnTo>
                    <a:pt x="2892552" y="377951"/>
                  </a:lnTo>
                  <a:lnTo>
                    <a:pt x="2948178" y="374903"/>
                  </a:lnTo>
                  <a:lnTo>
                    <a:pt x="3003042" y="370331"/>
                  </a:lnTo>
                  <a:lnTo>
                    <a:pt x="3054858" y="364235"/>
                  </a:lnTo>
                  <a:lnTo>
                    <a:pt x="3105150" y="356615"/>
                  </a:lnTo>
                  <a:lnTo>
                    <a:pt x="3151632" y="346709"/>
                  </a:lnTo>
                  <a:lnTo>
                    <a:pt x="3173730" y="342137"/>
                  </a:lnTo>
                  <a:lnTo>
                    <a:pt x="3195828" y="336041"/>
                  </a:lnTo>
                  <a:lnTo>
                    <a:pt x="3216402" y="330707"/>
                  </a:lnTo>
                  <a:lnTo>
                    <a:pt x="3236214" y="324611"/>
                  </a:lnTo>
                  <a:lnTo>
                    <a:pt x="3272790" y="310895"/>
                  </a:lnTo>
                  <a:lnTo>
                    <a:pt x="3320796" y="289559"/>
                  </a:lnTo>
                  <a:lnTo>
                    <a:pt x="3340608" y="277367"/>
                  </a:lnTo>
                  <a:lnTo>
                    <a:pt x="3347466" y="273557"/>
                  </a:lnTo>
                  <a:lnTo>
                    <a:pt x="3352800" y="268985"/>
                  </a:lnTo>
                  <a:lnTo>
                    <a:pt x="3358896" y="265175"/>
                  </a:lnTo>
                  <a:lnTo>
                    <a:pt x="3364230" y="260603"/>
                  </a:lnTo>
                  <a:lnTo>
                    <a:pt x="3368802" y="256031"/>
                  </a:lnTo>
                  <a:lnTo>
                    <a:pt x="3374136" y="252221"/>
                  </a:lnTo>
                  <a:lnTo>
                    <a:pt x="3377946" y="247649"/>
                  </a:lnTo>
                  <a:lnTo>
                    <a:pt x="3382518" y="243077"/>
                  </a:lnTo>
                  <a:lnTo>
                    <a:pt x="3386328" y="238505"/>
                  </a:lnTo>
                  <a:lnTo>
                    <a:pt x="3389376" y="233933"/>
                  </a:lnTo>
                  <a:lnTo>
                    <a:pt x="3393186" y="228599"/>
                  </a:lnTo>
                  <a:lnTo>
                    <a:pt x="3395472" y="22402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72694" y="5362690"/>
            <a:ext cx="1508068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[8, 12,</a:t>
            </a:r>
            <a:r>
              <a:rPr sz="1632" b="1" spc="-86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-54]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71F882-30EC-4242-BD20-C3FEBE6085AA}"/>
              </a:ext>
            </a:extLst>
          </p:cNvPr>
          <p:cNvSpPr/>
          <p:nvPr/>
        </p:nvSpPr>
        <p:spPr>
          <a:xfrm>
            <a:off x="2151921" y="2525424"/>
            <a:ext cx="7604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007">
              <a:spcBef>
                <a:spcPts val="1968"/>
              </a:spcBef>
            </a:pPr>
            <a:r>
              <a:rPr lang="it-IT" b="1" spc="-9" dirty="0">
                <a:latin typeface="Courier New"/>
                <a:cs typeface="Courier New"/>
              </a:rPr>
              <a:t>vec1 </a:t>
            </a:r>
            <a:r>
              <a:rPr lang="it-IT" b="1" dirty="0">
                <a:latin typeface="Courier New"/>
                <a:cs typeface="Courier New"/>
              </a:rPr>
              <a:t>= </a:t>
            </a:r>
            <a:r>
              <a:rPr lang="it-IT" b="1" spc="-9" dirty="0">
                <a:latin typeface="Courier New"/>
                <a:cs typeface="Courier New"/>
              </a:rPr>
              <a:t>[2, </a:t>
            </a:r>
            <a:r>
              <a:rPr lang="it-IT" b="1" spc="-5" dirty="0">
                <a:latin typeface="Courier New"/>
                <a:cs typeface="Courier New"/>
              </a:rPr>
              <a:t>4,</a:t>
            </a:r>
            <a:r>
              <a:rPr lang="it-IT" b="1" spc="-45" dirty="0">
                <a:latin typeface="Courier New"/>
                <a:cs typeface="Courier New"/>
              </a:rPr>
              <a:t> </a:t>
            </a:r>
            <a:r>
              <a:rPr lang="it-IT" b="1" spc="-9" dirty="0">
                <a:latin typeface="Courier New"/>
                <a:cs typeface="Courier New"/>
              </a:rPr>
              <a:t>6]</a:t>
            </a:r>
            <a:endParaRPr lang="it-IT" dirty="0">
              <a:latin typeface="Courier New"/>
              <a:cs typeface="Courier New"/>
            </a:endParaRPr>
          </a:p>
          <a:p>
            <a:pPr marL="357007"/>
            <a:r>
              <a:rPr lang="it-IT" b="1" spc="-9" dirty="0">
                <a:latin typeface="Courier New"/>
                <a:cs typeface="Courier New"/>
              </a:rPr>
              <a:t>vec2 </a:t>
            </a:r>
            <a:r>
              <a:rPr lang="it-IT" b="1" dirty="0">
                <a:latin typeface="Courier New"/>
                <a:cs typeface="Courier New"/>
              </a:rPr>
              <a:t>= </a:t>
            </a:r>
            <a:r>
              <a:rPr lang="it-IT" b="1" spc="-9" dirty="0">
                <a:latin typeface="Courier New"/>
                <a:cs typeface="Courier New"/>
              </a:rPr>
              <a:t>[4, </a:t>
            </a:r>
            <a:r>
              <a:rPr lang="it-IT" b="1" spc="-5" dirty="0">
                <a:latin typeface="Courier New"/>
                <a:cs typeface="Courier New"/>
              </a:rPr>
              <a:t>3,</a:t>
            </a:r>
            <a:r>
              <a:rPr lang="it-IT" b="1" spc="-45" dirty="0">
                <a:latin typeface="Courier New"/>
                <a:cs typeface="Courier New"/>
              </a:rPr>
              <a:t> </a:t>
            </a:r>
            <a:r>
              <a:rPr lang="it-IT" b="1" spc="-9" dirty="0">
                <a:latin typeface="Courier New"/>
                <a:cs typeface="Courier New"/>
              </a:rPr>
              <a:t>-9]</a:t>
            </a:r>
            <a:endParaRPr lang="it-IT" dirty="0">
              <a:latin typeface="Courier New"/>
              <a:cs typeface="Courier New"/>
            </a:endParaRPr>
          </a:p>
          <a:p>
            <a:pPr marL="357007"/>
            <a:r>
              <a:rPr lang="it-IT" b="1" spc="-5" dirty="0">
                <a:latin typeface="Courier New"/>
                <a:cs typeface="Courier New"/>
              </a:rPr>
              <a:t>li </a:t>
            </a:r>
            <a:r>
              <a:rPr lang="it-IT" b="1" dirty="0">
                <a:latin typeface="Courier New"/>
                <a:cs typeface="Courier New"/>
              </a:rPr>
              <a:t>= </a:t>
            </a:r>
            <a:r>
              <a:rPr lang="it-IT" b="1" spc="-9" dirty="0">
                <a:latin typeface="Courier New"/>
                <a:cs typeface="Courier New"/>
              </a:rPr>
              <a:t>[vec1[i]*vec2[i] for </a:t>
            </a:r>
            <a:r>
              <a:rPr lang="it-IT" b="1" dirty="0">
                <a:latin typeface="Courier New"/>
                <a:cs typeface="Courier New"/>
              </a:rPr>
              <a:t>i </a:t>
            </a:r>
            <a:r>
              <a:rPr lang="it-IT" b="1" spc="-5" dirty="0">
                <a:latin typeface="Courier New"/>
                <a:cs typeface="Courier New"/>
              </a:rPr>
              <a:t>in range(len(vec1))]</a:t>
            </a:r>
            <a:endParaRPr lang="it-IT" dirty="0">
              <a:latin typeface="Courier New"/>
              <a:cs typeface="Courier New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BA8A05-D57F-4916-AD83-2AF4390A3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620" y="1232482"/>
            <a:ext cx="11438882" cy="617170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We can extend the syntax for a list comprehension to include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spc="-5" dirty="0">
                <a:latin typeface="Gill Sans MT"/>
                <a:cs typeface="Gill Sans MT"/>
              </a:rPr>
              <a:t>a</a:t>
            </a:r>
            <a:r>
              <a:rPr lang="en-US" sz="2800" spc="-41" dirty="0">
                <a:latin typeface="Gill Sans MT"/>
                <a:cs typeface="Gill Sans MT"/>
              </a:rPr>
              <a:t> </a:t>
            </a:r>
            <a:r>
              <a:rPr lang="en-US" sz="2800" spc="-5" dirty="0">
                <a:latin typeface="Gill Sans MT"/>
                <a:cs typeface="Gill Sans MT"/>
              </a:rPr>
              <a:t>condition:</a:t>
            </a:r>
            <a:endParaRPr lang="en-US" sz="2800" dirty="0">
              <a:latin typeface="Gill Sans MT"/>
              <a:cs typeface="Gill Sans MT"/>
            </a:endParaRPr>
          </a:p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general format is as follows:</a:t>
            </a:r>
          </a:p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Similar, to regular list comprehensions, except now we might not perform the expression on every member of the list.</a:t>
            </a:r>
          </a:p>
          <a:p>
            <a:pPr marL="754466" lvl="1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We first check each member of the list to see if it satisfies a filter  condition. </a:t>
            </a:r>
          </a:p>
          <a:p>
            <a:pPr marL="754466" lvl="1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Those list members that return False for the filter  condition will be omitted from the list before the list  comprehension is evaluated.</a:t>
            </a:r>
          </a:p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3241" y="-9672"/>
            <a:ext cx="9232100" cy="1242154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 marR="4607">
              <a:spcBef>
                <a:spcPts val="86"/>
              </a:spcBef>
            </a:pPr>
            <a:r>
              <a:rPr sz="4000" dirty="0"/>
              <a:t>List comprehensions that use  conditions (Filtered List)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39960" y="1882475"/>
            <a:ext cx="7513282" cy="380821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28408" rIns="0" bIns="0" rtlCol="0">
            <a:spAutoFit/>
          </a:bodyPr>
          <a:lstStyle/>
          <a:p>
            <a:pPr marL="629945">
              <a:spcBef>
                <a:spcPts val="1011"/>
              </a:spcBef>
            </a:pPr>
            <a:r>
              <a:rPr sz="1632" b="1" spc="-9" dirty="0">
                <a:latin typeface="Courier New"/>
                <a:cs typeface="Courier New"/>
              </a:rPr>
              <a:t>my_list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5" dirty="0">
                <a:latin typeface="Courier New"/>
                <a:cs typeface="Courier New"/>
              </a:rPr>
              <a:t>[x </a:t>
            </a:r>
            <a:r>
              <a:rPr sz="1632" b="1" spc="-9" dirty="0">
                <a:latin typeface="Courier New"/>
                <a:cs typeface="Courier New"/>
              </a:rPr>
              <a:t>for </a:t>
            </a:r>
            <a:r>
              <a:rPr sz="1632" b="1" dirty="0">
                <a:latin typeface="Courier New"/>
                <a:cs typeface="Courier New"/>
              </a:rPr>
              <a:t>x </a:t>
            </a:r>
            <a:r>
              <a:rPr sz="1632" b="1" spc="-5" dirty="0">
                <a:latin typeface="Courier New"/>
                <a:cs typeface="Courier New"/>
              </a:rPr>
              <a:t>in </a:t>
            </a:r>
            <a:r>
              <a:rPr sz="1632" b="1" spc="-9" dirty="0">
                <a:latin typeface="Courier New"/>
                <a:cs typeface="Courier New"/>
              </a:rPr>
              <a:t>range(0, 10) </a:t>
            </a:r>
            <a:r>
              <a:rPr sz="1632" b="1" spc="-5" dirty="0">
                <a:latin typeface="Courier New"/>
                <a:cs typeface="Courier New"/>
              </a:rPr>
              <a:t>if </a:t>
            </a:r>
            <a:r>
              <a:rPr sz="1632" b="1" dirty="0">
                <a:latin typeface="Courier New"/>
                <a:cs typeface="Courier New"/>
              </a:rPr>
              <a:t>x % 2 </a:t>
            </a:r>
            <a:r>
              <a:rPr sz="1632" b="1" spc="-5" dirty="0">
                <a:latin typeface="Courier New"/>
                <a:cs typeface="Courier New"/>
              </a:rPr>
              <a:t>==</a:t>
            </a:r>
            <a:r>
              <a:rPr sz="1632" b="1" spc="-154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0]</a:t>
            </a:r>
            <a:r>
              <a:rPr sz="1587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endParaRPr sz="2800" dirty="0">
              <a:solidFill>
                <a:srgbClr val="000000"/>
              </a:solidFill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18856" y="2452855"/>
            <a:ext cx="3073144" cy="343764"/>
            <a:chOff x="6409067" y="2089404"/>
            <a:chExt cx="3388995" cy="379095"/>
          </a:xfrm>
        </p:grpSpPr>
        <p:sp>
          <p:nvSpPr>
            <p:cNvPr id="15" name="object 15"/>
            <p:cNvSpPr/>
            <p:nvPr/>
          </p:nvSpPr>
          <p:spPr>
            <a:xfrm>
              <a:off x="6413627" y="2093976"/>
              <a:ext cx="3376372" cy="188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9067" y="2089404"/>
              <a:ext cx="3388614" cy="374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9067" y="2089404"/>
              <a:ext cx="3388995" cy="379095"/>
            </a:xfrm>
            <a:custGeom>
              <a:avLst/>
              <a:gdLst/>
              <a:ahLst/>
              <a:cxnLst/>
              <a:rect l="l" t="t" r="r" b="b"/>
              <a:pathLst>
                <a:path w="3388995" h="379094">
                  <a:moveTo>
                    <a:pt x="3387852" y="199643"/>
                  </a:moveTo>
                  <a:lnTo>
                    <a:pt x="3387852" y="179069"/>
                  </a:lnTo>
                  <a:lnTo>
                    <a:pt x="3386328" y="173735"/>
                  </a:lnTo>
                  <a:lnTo>
                    <a:pt x="3385566" y="169163"/>
                  </a:lnTo>
                  <a:lnTo>
                    <a:pt x="3383280" y="163829"/>
                  </a:lnTo>
                  <a:lnTo>
                    <a:pt x="3381756" y="159257"/>
                  </a:lnTo>
                  <a:lnTo>
                    <a:pt x="3378708" y="154685"/>
                  </a:lnTo>
                  <a:lnTo>
                    <a:pt x="3352800" y="122681"/>
                  </a:lnTo>
                  <a:lnTo>
                    <a:pt x="3342132" y="113537"/>
                  </a:lnTo>
                  <a:lnTo>
                    <a:pt x="3336798" y="109727"/>
                  </a:lnTo>
                  <a:lnTo>
                    <a:pt x="3330702" y="105155"/>
                  </a:lnTo>
                  <a:lnTo>
                    <a:pt x="3324606" y="101345"/>
                  </a:lnTo>
                  <a:lnTo>
                    <a:pt x="3317748" y="97535"/>
                  </a:lnTo>
                  <a:lnTo>
                    <a:pt x="3304032" y="89153"/>
                  </a:lnTo>
                  <a:lnTo>
                    <a:pt x="3289554" y="82295"/>
                  </a:lnTo>
                  <a:lnTo>
                    <a:pt x="3220212" y="54101"/>
                  </a:lnTo>
                  <a:lnTo>
                    <a:pt x="3179826" y="42671"/>
                  </a:lnTo>
                  <a:lnTo>
                    <a:pt x="3158490" y="36575"/>
                  </a:lnTo>
                  <a:lnTo>
                    <a:pt x="3136392" y="32003"/>
                  </a:lnTo>
                  <a:lnTo>
                    <a:pt x="3113532" y="26669"/>
                  </a:lnTo>
                  <a:lnTo>
                    <a:pt x="3089910" y="22097"/>
                  </a:lnTo>
                  <a:lnTo>
                    <a:pt x="3040380" y="14477"/>
                  </a:lnTo>
                  <a:lnTo>
                    <a:pt x="2988564" y="8381"/>
                  </a:lnTo>
                  <a:lnTo>
                    <a:pt x="2934462" y="3809"/>
                  </a:lnTo>
                  <a:lnTo>
                    <a:pt x="2878074" y="761"/>
                  </a:lnTo>
                  <a:lnTo>
                    <a:pt x="2849880" y="0"/>
                  </a:lnTo>
                  <a:lnTo>
                    <a:pt x="566928" y="0"/>
                  </a:lnTo>
                  <a:lnTo>
                    <a:pt x="1524" y="185928"/>
                  </a:lnTo>
                  <a:lnTo>
                    <a:pt x="0" y="187452"/>
                  </a:lnTo>
                  <a:lnTo>
                    <a:pt x="0" y="191262"/>
                  </a:lnTo>
                  <a:lnTo>
                    <a:pt x="1524" y="193548"/>
                  </a:lnTo>
                  <a:lnTo>
                    <a:pt x="6096" y="195058"/>
                  </a:lnTo>
                  <a:lnTo>
                    <a:pt x="6096" y="185166"/>
                  </a:lnTo>
                  <a:lnTo>
                    <a:pt x="20028" y="189728"/>
                  </a:lnTo>
                  <a:lnTo>
                    <a:pt x="569214" y="9144"/>
                  </a:lnTo>
                  <a:lnTo>
                    <a:pt x="569214" y="9906"/>
                  </a:lnTo>
                  <a:lnTo>
                    <a:pt x="2849880" y="9926"/>
                  </a:lnTo>
                  <a:lnTo>
                    <a:pt x="2906268" y="11429"/>
                  </a:lnTo>
                  <a:lnTo>
                    <a:pt x="2933700" y="13715"/>
                  </a:lnTo>
                  <a:lnTo>
                    <a:pt x="2961132" y="15239"/>
                  </a:lnTo>
                  <a:lnTo>
                    <a:pt x="2987802" y="17525"/>
                  </a:lnTo>
                  <a:lnTo>
                    <a:pt x="3013710" y="20573"/>
                  </a:lnTo>
                  <a:lnTo>
                    <a:pt x="3038856" y="24383"/>
                  </a:lnTo>
                  <a:lnTo>
                    <a:pt x="3064002" y="27431"/>
                  </a:lnTo>
                  <a:lnTo>
                    <a:pt x="3112008" y="36575"/>
                  </a:lnTo>
                  <a:lnTo>
                    <a:pt x="3156204" y="46481"/>
                  </a:lnTo>
                  <a:lnTo>
                    <a:pt x="3198114" y="57149"/>
                  </a:lnTo>
                  <a:lnTo>
                    <a:pt x="3235452" y="70103"/>
                  </a:lnTo>
                  <a:lnTo>
                    <a:pt x="3253740" y="76199"/>
                  </a:lnTo>
                  <a:lnTo>
                    <a:pt x="3300222" y="98297"/>
                  </a:lnTo>
                  <a:lnTo>
                    <a:pt x="3336798" y="121157"/>
                  </a:lnTo>
                  <a:lnTo>
                    <a:pt x="3341370" y="125729"/>
                  </a:lnTo>
                  <a:lnTo>
                    <a:pt x="3345942" y="129539"/>
                  </a:lnTo>
                  <a:lnTo>
                    <a:pt x="3350514" y="134111"/>
                  </a:lnTo>
                  <a:lnTo>
                    <a:pt x="3355086" y="137921"/>
                  </a:lnTo>
                  <a:lnTo>
                    <a:pt x="3358896" y="142493"/>
                  </a:lnTo>
                  <a:lnTo>
                    <a:pt x="3361944" y="146303"/>
                  </a:lnTo>
                  <a:lnTo>
                    <a:pt x="3365754" y="150875"/>
                  </a:lnTo>
                  <a:lnTo>
                    <a:pt x="3368040" y="154685"/>
                  </a:lnTo>
                  <a:lnTo>
                    <a:pt x="3372612" y="163829"/>
                  </a:lnTo>
                  <a:lnTo>
                    <a:pt x="3374898" y="167639"/>
                  </a:lnTo>
                  <a:lnTo>
                    <a:pt x="3376422" y="172211"/>
                  </a:lnTo>
                  <a:lnTo>
                    <a:pt x="3377184" y="176783"/>
                  </a:lnTo>
                  <a:lnTo>
                    <a:pt x="3377946" y="180593"/>
                  </a:lnTo>
                  <a:lnTo>
                    <a:pt x="3378708" y="185165"/>
                  </a:lnTo>
                  <a:lnTo>
                    <a:pt x="3378708" y="224027"/>
                  </a:lnTo>
                  <a:lnTo>
                    <a:pt x="3381756" y="219455"/>
                  </a:lnTo>
                  <a:lnTo>
                    <a:pt x="3383280" y="214883"/>
                  </a:lnTo>
                  <a:lnTo>
                    <a:pt x="3385566" y="209549"/>
                  </a:lnTo>
                  <a:lnTo>
                    <a:pt x="3386328" y="204977"/>
                  </a:lnTo>
                  <a:lnTo>
                    <a:pt x="3387852" y="199643"/>
                  </a:lnTo>
                  <a:close/>
                </a:path>
                <a:path w="3388995" h="379094">
                  <a:moveTo>
                    <a:pt x="20028" y="189728"/>
                  </a:moveTo>
                  <a:lnTo>
                    <a:pt x="6096" y="185166"/>
                  </a:lnTo>
                  <a:lnTo>
                    <a:pt x="6096" y="194310"/>
                  </a:lnTo>
                  <a:lnTo>
                    <a:pt x="20028" y="189728"/>
                  </a:lnTo>
                  <a:close/>
                </a:path>
                <a:path w="3388995" h="379094">
                  <a:moveTo>
                    <a:pt x="569214" y="369570"/>
                  </a:moveTo>
                  <a:lnTo>
                    <a:pt x="20028" y="189728"/>
                  </a:lnTo>
                  <a:lnTo>
                    <a:pt x="6096" y="194310"/>
                  </a:lnTo>
                  <a:lnTo>
                    <a:pt x="6096" y="195058"/>
                  </a:lnTo>
                  <a:lnTo>
                    <a:pt x="566928" y="378714"/>
                  </a:lnTo>
                  <a:lnTo>
                    <a:pt x="567690" y="378714"/>
                  </a:lnTo>
                  <a:lnTo>
                    <a:pt x="567690" y="369570"/>
                  </a:lnTo>
                  <a:lnTo>
                    <a:pt x="569214" y="369570"/>
                  </a:lnTo>
                  <a:close/>
                </a:path>
                <a:path w="3388995" h="379094">
                  <a:moveTo>
                    <a:pt x="569214" y="9906"/>
                  </a:moveTo>
                  <a:lnTo>
                    <a:pt x="569214" y="9144"/>
                  </a:lnTo>
                  <a:lnTo>
                    <a:pt x="567690" y="9906"/>
                  </a:lnTo>
                  <a:lnTo>
                    <a:pt x="569214" y="9906"/>
                  </a:lnTo>
                  <a:close/>
                </a:path>
                <a:path w="3388995" h="379094">
                  <a:moveTo>
                    <a:pt x="3378708" y="224027"/>
                  </a:moveTo>
                  <a:lnTo>
                    <a:pt x="3378708" y="194309"/>
                  </a:lnTo>
                  <a:lnTo>
                    <a:pt x="3377946" y="198119"/>
                  </a:lnTo>
                  <a:lnTo>
                    <a:pt x="3376422" y="207263"/>
                  </a:lnTo>
                  <a:lnTo>
                    <a:pt x="3374898" y="211835"/>
                  </a:lnTo>
                  <a:lnTo>
                    <a:pt x="3372612" y="215645"/>
                  </a:lnTo>
                  <a:lnTo>
                    <a:pt x="3370326" y="220217"/>
                  </a:lnTo>
                  <a:lnTo>
                    <a:pt x="3368040" y="224027"/>
                  </a:lnTo>
                  <a:lnTo>
                    <a:pt x="3361944" y="233171"/>
                  </a:lnTo>
                  <a:lnTo>
                    <a:pt x="3358896" y="236981"/>
                  </a:lnTo>
                  <a:lnTo>
                    <a:pt x="3355086" y="241553"/>
                  </a:lnTo>
                  <a:lnTo>
                    <a:pt x="3345942" y="249173"/>
                  </a:lnTo>
                  <a:lnTo>
                    <a:pt x="3341370" y="253745"/>
                  </a:lnTo>
                  <a:lnTo>
                    <a:pt x="3330702" y="261365"/>
                  </a:lnTo>
                  <a:lnTo>
                    <a:pt x="3325368" y="265937"/>
                  </a:lnTo>
                  <a:lnTo>
                    <a:pt x="3313176" y="273557"/>
                  </a:lnTo>
                  <a:lnTo>
                    <a:pt x="3269742" y="295655"/>
                  </a:lnTo>
                  <a:lnTo>
                    <a:pt x="3217164" y="315467"/>
                  </a:lnTo>
                  <a:lnTo>
                    <a:pt x="3177540" y="327659"/>
                  </a:lnTo>
                  <a:lnTo>
                    <a:pt x="3134106" y="337566"/>
                  </a:lnTo>
                  <a:lnTo>
                    <a:pt x="3111246" y="342899"/>
                  </a:lnTo>
                  <a:lnTo>
                    <a:pt x="3064002" y="351281"/>
                  </a:lnTo>
                  <a:lnTo>
                    <a:pt x="3013710" y="358139"/>
                  </a:lnTo>
                  <a:lnTo>
                    <a:pt x="2933700" y="365759"/>
                  </a:lnTo>
                  <a:lnTo>
                    <a:pt x="2878074" y="368045"/>
                  </a:lnTo>
                  <a:lnTo>
                    <a:pt x="2820162" y="369570"/>
                  </a:lnTo>
                  <a:lnTo>
                    <a:pt x="567690" y="369570"/>
                  </a:lnTo>
                  <a:lnTo>
                    <a:pt x="567690" y="378714"/>
                  </a:lnTo>
                  <a:lnTo>
                    <a:pt x="2849880" y="378693"/>
                  </a:lnTo>
                  <a:lnTo>
                    <a:pt x="2934462" y="374903"/>
                  </a:lnTo>
                  <a:lnTo>
                    <a:pt x="2988564" y="370331"/>
                  </a:lnTo>
                  <a:lnTo>
                    <a:pt x="3040380" y="364236"/>
                  </a:lnTo>
                  <a:lnTo>
                    <a:pt x="3089910" y="356616"/>
                  </a:lnTo>
                  <a:lnTo>
                    <a:pt x="3136392" y="347471"/>
                  </a:lnTo>
                  <a:lnTo>
                    <a:pt x="3179826" y="336803"/>
                  </a:lnTo>
                  <a:lnTo>
                    <a:pt x="3220212" y="324611"/>
                  </a:lnTo>
                  <a:lnTo>
                    <a:pt x="3239262" y="317753"/>
                  </a:lnTo>
                  <a:lnTo>
                    <a:pt x="3256788" y="311657"/>
                  </a:lnTo>
                  <a:lnTo>
                    <a:pt x="3273552" y="304038"/>
                  </a:lnTo>
                  <a:lnTo>
                    <a:pt x="3289554" y="297179"/>
                  </a:lnTo>
                  <a:lnTo>
                    <a:pt x="3304794" y="289559"/>
                  </a:lnTo>
                  <a:lnTo>
                    <a:pt x="3318510" y="281939"/>
                  </a:lnTo>
                  <a:lnTo>
                    <a:pt x="3324606" y="277367"/>
                  </a:lnTo>
                  <a:lnTo>
                    <a:pt x="3330702" y="273557"/>
                  </a:lnTo>
                  <a:lnTo>
                    <a:pt x="3336798" y="268985"/>
                  </a:lnTo>
                  <a:lnTo>
                    <a:pt x="3342132" y="265175"/>
                  </a:lnTo>
                  <a:lnTo>
                    <a:pt x="3347466" y="260603"/>
                  </a:lnTo>
                  <a:lnTo>
                    <a:pt x="3352800" y="256793"/>
                  </a:lnTo>
                  <a:lnTo>
                    <a:pt x="3361944" y="247649"/>
                  </a:lnTo>
                  <a:lnTo>
                    <a:pt x="3373374" y="233933"/>
                  </a:lnTo>
                  <a:lnTo>
                    <a:pt x="3376422" y="229361"/>
                  </a:lnTo>
                  <a:lnTo>
                    <a:pt x="3378708" y="224027"/>
                  </a:lnTo>
                  <a:close/>
                </a:path>
                <a:path w="3388995" h="379094">
                  <a:moveTo>
                    <a:pt x="3388614" y="188975"/>
                  </a:moveTo>
                  <a:lnTo>
                    <a:pt x="3387852" y="184403"/>
                  </a:lnTo>
                  <a:lnTo>
                    <a:pt x="3387852" y="194309"/>
                  </a:lnTo>
                  <a:lnTo>
                    <a:pt x="3388614" y="188975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53242" y="2498562"/>
            <a:ext cx="1880048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[0, </a:t>
            </a:r>
            <a:r>
              <a:rPr sz="1632" b="1" spc="-5" dirty="0">
                <a:latin typeface="Courier New"/>
                <a:cs typeface="Courier New"/>
              </a:rPr>
              <a:t>2, 4, 6,</a:t>
            </a:r>
            <a:r>
              <a:rPr sz="1632" b="1" spc="-118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8]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3C6913CB-31F7-48C2-BC02-50F30F33AD8C}"/>
              </a:ext>
            </a:extLst>
          </p:cNvPr>
          <p:cNvSpPr txBox="1"/>
          <p:nvPr/>
        </p:nvSpPr>
        <p:spPr>
          <a:xfrm>
            <a:off x="2181842" y="3192714"/>
            <a:ext cx="7513282" cy="380821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28408" rIns="0" bIns="0" rtlCol="0">
            <a:spAutoFit/>
          </a:bodyPr>
          <a:lstStyle/>
          <a:p>
            <a:pPr marL="629945">
              <a:spcBef>
                <a:spcPts val="453"/>
              </a:spcBef>
            </a:pPr>
            <a:r>
              <a:rPr lang="en-US" sz="1632" b="1" spc="-9" dirty="0">
                <a:latin typeface="Courier New"/>
                <a:cs typeface="Courier New"/>
              </a:rPr>
              <a:t>[expression for variable </a:t>
            </a:r>
            <a:r>
              <a:rPr lang="en-US" sz="1632" b="1" spc="-5" dirty="0">
                <a:latin typeface="Courier New"/>
                <a:cs typeface="Courier New"/>
              </a:rPr>
              <a:t>in </a:t>
            </a:r>
            <a:r>
              <a:rPr lang="en-US" sz="1632" b="1" spc="-9" dirty="0">
                <a:latin typeface="Courier New"/>
                <a:cs typeface="Courier New"/>
              </a:rPr>
              <a:t>sequence </a:t>
            </a:r>
            <a:r>
              <a:rPr lang="en-US" sz="1632" b="1" spc="-5" dirty="0">
                <a:latin typeface="Courier New"/>
                <a:cs typeface="Courier New"/>
              </a:rPr>
              <a:t>if</a:t>
            </a:r>
            <a:r>
              <a:rPr lang="en-US" sz="1632" b="1" spc="-41" dirty="0">
                <a:latin typeface="Courier New"/>
                <a:cs typeface="Courier New"/>
              </a:rPr>
              <a:t> </a:t>
            </a:r>
            <a:r>
              <a:rPr lang="en-US" sz="1632" b="1" spc="-9" dirty="0">
                <a:latin typeface="Courier New"/>
                <a:cs typeface="Courier New"/>
              </a:rPr>
              <a:t>condition]</a:t>
            </a:r>
            <a:endParaRPr lang="en-US" sz="1632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496" y="29973"/>
            <a:ext cx="6295197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Examples</a:t>
            </a:r>
            <a:endParaRPr spc="-9" dirty="0"/>
          </a:p>
        </p:txBody>
      </p:sp>
      <p:grpSp>
        <p:nvGrpSpPr>
          <p:cNvPr id="3" name="object 3"/>
          <p:cNvGrpSpPr/>
          <p:nvPr/>
        </p:nvGrpSpPr>
        <p:grpSpPr>
          <a:xfrm>
            <a:off x="2486780" y="1801507"/>
            <a:ext cx="5059718" cy="595396"/>
            <a:chOff x="1350149" y="2173985"/>
            <a:chExt cx="5579745" cy="656590"/>
          </a:xfrm>
        </p:grpSpPr>
        <p:sp>
          <p:nvSpPr>
            <p:cNvPr id="4" name="object 4"/>
            <p:cNvSpPr/>
            <p:nvPr/>
          </p:nvSpPr>
          <p:spPr>
            <a:xfrm>
              <a:off x="1354721" y="2178557"/>
              <a:ext cx="5570220" cy="6469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1350149" y="2173985"/>
              <a:ext cx="5579363" cy="6515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1350149" y="2173985"/>
              <a:ext cx="5579745" cy="656590"/>
            </a:xfrm>
            <a:custGeom>
              <a:avLst/>
              <a:gdLst/>
              <a:ahLst/>
              <a:cxnLst/>
              <a:rect l="l" t="t" r="r" b="b"/>
              <a:pathLst>
                <a:path w="5579745" h="656589">
                  <a:moveTo>
                    <a:pt x="5579364" y="653795"/>
                  </a:moveTo>
                  <a:lnTo>
                    <a:pt x="5579364" y="2285"/>
                  </a:lnTo>
                  <a:lnTo>
                    <a:pt x="557707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2286" y="656082"/>
                  </a:lnTo>
                  <a:lnTo>
                    <a:pt x="4571" y="656082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5569458" y="9905"/>
                  </a:lnTo>
                  <a:lnTo>
                    <a:pt x="5569458" y="4571"/>
                  </a:lnTo>
                  <a:lnTo>
                    <a:pt x="5574792" y="9905"/>
                  </a:lnTo>
                  <a:lnTo>
                    <a:pt x="5574792" y="656081"/>
                  </a:lnTo>
                  <a:lnTo>
                    <a:pt x="5577078" y="656081"/>
                  </a:lnTo>
                  <a:lnTo>
                    <a:pt x="5579364" y="653795"/>
                  </a:lnTo>
                  <a:close/>
                </a:path>
                <a:path w="5579745" h="656589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5579745" h="656589">
                  <a:moveTo>
                    <a:pt x="9144" y="646176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646176"/>
                  </a:lnTo>
                  <a:lnTo>
                    <a:pt x="9144" y="646176"/>
                  </a:lnTo>
                  <a:close/>
                </a:path>
                <a:path w="5579745" h="656589">
                  <a:moveTo>
                    <a:pt x="5574792" y="646175"/>
                  </a:moveTo>
                  <a:lnTo>
                    <a:pt x="4572" y="646176"/>
                  </a:lnTo>
                  <a:lnTo>
                    <a:pt x="9144" y="651510"/>
                  </a:lnTo>
                  <a:lnTo>
                    <a:pt x="9143" y="656082"/>
                  </a:lnTo>
                  <a:lnTo>
                    <a:pt x="5569458" y="656081"/>
                  </a:lnTo>
                  <a:lnTo>
                    <a:pt x="5569458" y="651509"/>
                  </a:lnTo>
                  <a:lnTo>
                    <a:pt x="5574792" y="646175"/>
                  </a:lnTo>
                  <a:close/>
                </a:path>
                <a:path w="5579745" h="656589">
                  <a:moveTo>
                    <a:pt x="9143" y="656082"/>
                  </a:moveTo>
                  <a:lnTo>
                    <a:pt x="9144" y="651510"/>
                  </a:lnTo>
                  <a:lnTo>
                    <a:pt x="4572" y="646176"/>
                  </a:lnTo>
                  <a:lnTo>
                    <a:pt x="4571" y="656082"/>
                  </a:lnTo>
                  <a:lnTo>
                    <a:pt x="9143" y="656082"/>
                  </a:lnTo>
                  <a:close/>
                </a:path>
                <a:path w="5579745" h="656589">
                  <a:moveTo>
                    <a:pt x="5574792" y="9905"/>
                  </a:moveTo>
                  <a:lnTo>
                    <a:pt x="5569458" y="4571"/>
                  </a:lnTo>
                  <a:lnTo>
                    <a:pt x="5569458" y="9905"/>
                  </a:lnTo>
                  <a:lnTo>
                    <a:pt x="5574792" y="9905"/>
                  </a:lnTo>
                  <a:close/>
                </a:path>
                <a:path w="5579745" h="656589">
                  <a:moveTo>
                    <a:pt x="5574792" y="646175"/>
                  </a:moveTo>
                  <a:lnTo>
                    <a:pt x="5574792" y="9905"/>
                  </a:lnTo>
                  <a:lnTo>
                    <a:pt x="5569458" y="9905"/>
                  </a:lnTo>
                  <a:lnTo>
                    <a:pt x="5569458" y="646175"/>
                  </a:lnTo>
                  <a:lnTo>
                    <a:pt x="5574792" y="646175"/>
                  </a:lnTo>
                  <a:close/>
                </a:path>
                <a:path w="5579745" h="656589">
                  <a:moveTo>
                    <a:pt x="5574792" y="656081"/>
                  </a:moveTo>
                  <a:lnTo>
                    <a:pt x="5574792" y="646175"/>
                  </a:lnTo>
                  <a:lnTo>
                    <a:pt x="5569458" y="651509"/>
                  </a:lnTo>
                  <a:lnTo>
                    <a:pt x="5569458" y="656081"/>
                  </a:lnTo>
                  <a:lnTo>
                    <a:pt x="5574792" y="656081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03978" y="1817779"/>
            <a:ext cx="4990044" cy="51336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399042">
              <a:spcBef>
                <a:spcPts val="1428"/>
              </a:spcBef>
            </a:pPr>
            <a:r>
              <a:rPr sz="1632" b="1" spc="-9">
                <a:latin typeface="Courier New"/>
                <a:cs typeface="Courier New"/>
              </a:rPr>
              <a:t>vec </a:t>
            </a:r>
            <a:r>
              <a:rPr sz="1632" b="1">
                <a:latin typeface="Courier New"/>
                <a:cs typeface="Courier New"/>
              </a:rPr>
              <a:t>= </a:t>
            </a:r>
            <a:r>
              <a:rPr sz="1632" b="1" spc="-9">
                <a:latin typeface="Courier New"/>
                <a:cs typeface="Courier New"/>
              </a:rPr>
              <a:t>[2, </a:t>
            </a:r>
            <a:r>
              <a:rPr sz="1632" b="1" spc="-5">
                <a:latin typeface="Courier New"/>
                <a:cs typeface="Courier New"/>
              </a:rPr>
              <a:t>4,</a:t>
            </a:r>
            <a:r>
              <a:rPr sz="1632" b="1" spc="-50">
                <a:latin typeface="Courier New"/>
                <a:cs typeface="Courier New"/>
              </a:rPr>
              <a:t> </a:t>
            </a:r>
            <a:r>
              <a:rPr sz="1632" b="1" spc="-5">
                <a:latin typeface="Courier New"/>
                <a:cs typeface="Courier New"/>
              </a:rPr>
              <a:t>6]</a:t>
            </a:r>
            <a:endParaRPr sz="1632">
              <a:latin typeface="Courier New"/>
              <a:cs typeface="Courier New"/>
            </a:endParaRPr>
          </a:p>
          <a:p>
            <a:pPr marL="399042"/>
            <a:r>
              <a:rPr sz="1632" b="1" spc="-9">
                <a:latin typeface="Courier New"/>
                <a:cs typeface="Courier New"/>
              </a:rPr>
              <a:t>my_list </a:t>
            </a:r>
            <a:r>
              <a:rPr sz="1632" b="1">
                <a:latin typeface="Courier New"/>
                <a:cs typeface="Courier New"/>
              </a:rPr>
              <a:t>= </a:t>
            </a:r>
            <a:r>
              <a:rPr sz="1632" b="1" spc="-9">
                <a:latin typeface="Courier New"/>
                <a:cs typeface="Courier New"/>
              </a:rPr>
              <a:t>[3*x for </a:t>
            </a:r>
            <a:r>
              <a:rPr sz="1632" b="1">
                <a:latin typeface="Courier New"/>
                <a:cs typeface="Courier New"/>
              </a:rPr>
              <a:t>x </a:t>
            </a:r>
            <a:r>
              <a:rPr sz="1632" b="1" spc="-5">
                <a:latin typeface="Courier New"/>
                <a:cs typeface="Courier New"/>
              </a:rPr>
              <a:t>in </a:t>
            </a:r>
            <a:r>
              <a:rPr sz="1632" b="1" spc="-9">
                <a:latin typeface="Courier New"/>
                <a:cs typeface="Courier New"/>
              </a:rPr>
              <a:t>vec </a:t>
            </a:r>
            <a:r>
              <a:rPr sz="1632" b="1" spc="-5">
                <a:latin typeface="Courier New"/>
                <a:cs typeface="Courier New"/>
              </a:rPr>
              <a:t>if </a:t>
            </a:r>
            <a:r>
              <a:rPr sz="1632" b="1">
                <a:latin typeface="Courier New"/>
                <a:cs typeface="Courier New"/>
              </a:rPr>
              <a:t>x &gt;</a:t>
            </a:r>
            <a:r>
              <a:rPr sz="1632" b="1" spc="-145">
                <a:latin typeface="Courier New"/>
                <a:cs typeface="Courier New"/>
              </a:rPr>
              <a:t> </a:t>
            </a:r>
            <a:r>
              <a:rPr sz="1632" b="1" spc="-5">
                <a:latin typeface="Courier New"/>
                <a:cs typeface="Courier New"/>
              </a:rPr>
              <a:t>3]</a:t>
            </a:r>
            <a:endParaRPr sz="1632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82961" y="1902188"/>
            <a:ext cx="1973906" cy="343764"/>
            <a:chOff x="6687959" y="2128266"/>
            <a:chExt cx="2176780" cy="379095"/>
          </a:xfrm>
        </p:grpSpPr>
        <p:sp>
          <p:nvSpPr>
            <p:cNvPr id="9" name="object 9"/>
            <p:cNvSpPr/>
            <p:nvPr/>
          </p:nvSpPr>
          <p:spPr>
            <a:xfrm>
              <a:off x="6693293" y="2132838"/>
              <a:ext cx="2164392" cy="184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87959" y="2128266"/>
              <a:ext cx="2176272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7959" y="2128266"/>
              <a:ext cx="2176780" cy="379095"/>
            </a:xfrm>
            <a:custGeom>
              <a:avLst/>
              <a:gdLst/>
              <a:ahLst/>
              <a:cxnLst/>
              <a:rect l="l" t="t" r="r" b="b"/>
              <a:pathLst>
                <a:path w="2176779" h="379094">
                  <a:moveTo>
                    <a:pt x="2176272" y="198881"/>
                  </a:moveTo>
                  <a:lnTo>
                    <a:pt x="2176272" y="179069"/>
                  </a:lnTo>
                  <a:lnTo>
                    <a:pt x="2174748" y="169163"/>
                  </a:lnTo>
                  <a:lnTo>
                    <a:pt x="2159508" y="131826"/>
                  </a:lnTo>
                  <a:lnTo>
                    <a:pt x="2131314" y="97535"/>
                  </a:lnTo>
                  <a:lnTo>
                    <a:pt x="2091690" y="67817"/>
                  </a:lnTo>
                  <a:lnTo>
                    <a:pt x="2042160" y="41909"/>
                  </a:lnTo>
                  <a:lnTo>
                    <a:pt x="1999488" y="26669"/>
                  </a:lnTo>
                  <a:lnTo>
                    <a:pt x="1952244" y="14478"/>
                  </a:lnTo>
                  <a:lnTo>
                    <a:pt x="1883664" y="3048"/>
                  </a:lnTo>
                  <a:lnTo>
                    <a:pt x="1829562" y="0"/>
                  </a:lnTo>
                  <a:lnTo>
                    <a:pt x="364236" y="0"/>
                  </a:lnTo>
                  <a:lnTo>
                    <a:pt x="3048" y="185166"/>
                  </a:lnTo>
                  <a:lnTo>
                    <a:pt x="1524" y="185928"/>
                  </a:lnTo>
                  <a:lnTo>
                    <a:pt x="0" y="187452"/>
                  </a:lnTo>
                  <a:lnTo>
                    <a:pt x="0" y="191262"/>
                  </a:lnTo>
                  <a:lnTo>
                    <a:pt x="1524" y="192786"/>
                  </a:lnTo>
                  <a:lnTo>
                    <a:pt x="6858" y="195493"/>
                  </a:lnTo>
                  <a:lnTo>
                    <a:pt x="6858" y="185166"/>
                  </a:lnTo>
                  <a:lnTo>
                    <a:pt x="15049" y="189348"/>
                  </a:lnTo>
                  <a:lnTo>
                    <a:pt x="366522" y="9163"/>
                  </a:lnTo>
                  <a:lnTo>
                    <a:pt x="368046" y="8382"/>
                  </a:lnTo>
                  <a:lnTo>
                    <a:pt x="368046" y="9144"/>
                  </a:lnTo>
                  <a:lnTo>
                    <a:pt x="1829562" y="9144"/>
                  </a:lnTo>
                  <a:lnTo>
                    <a:pt x="1847088" y="9905"/>
                  </a:lnTo>
                  <a:lnTo>
                    <a:pt x="1900428" y="15240"/>
                  </a:lnTo>
                  <a:lnTo>
                    <a:pt x="1950720" y="23621"/>
                  </a:lnTo>
                  <a:lnTo>
                    <a:pt x="1965960" y="27432"/>
                  </a:lnTo>
                  <a:lnTo>
                    <a:pt x="1981962" y="31242"/>
                  </a:lnTo>
                  <a:lnTo>
                    <a:pt x="2025396" y="45719"/>
                  </a:lnTo>
                  <a:lnTo>
                    <a:pt x="2064258" y="62483"/>
                  </a:lnTo>
                  <a:lnTo>
                    <a:pt x="2075688" y="69341"/>
                  </a:lnTo>
                  <a:lnTo>
                    <a:pt x="2087118" y="75437"/>
                  </a:lnTo>
                  <a:lnTo>
                    <a:pt x="2097786" y="82295"/>
                  </a:lnTo>
                  <a:lnTo>
                    <a:pt x="2107692" y="89915"/>
                  </a:lnTo>
                  <a:lnTo>
                    <a:pt x="2116836" y="96773"/>
                  </a:lnTo>
                  <a:lnTo>
                    <a:pt x="2151888" y="137159"/>
                  </a:lnTo>
                  <a:lnTo>
                    <a:pt x="2167128" y="188976"/>
                  </a:lnTo>
                  <a:lnTo>
                    <a:pt x="2167128" y="231495"/>
                  </a:lnTo>
                  <a:lnTo>
                    <a:pt x="2172462" y="218694"/>
                  </a:lnTo>
                  <a:lnTo>
                    <a:pt x="2174748" y="208787"/>
                  </a:lnTo>
                  <a:lnTo>
                    <a:pt x="2176272" y="198881"/>
                  </a:lnTo>
                  <a:close/>
                </a:path>
                <a:path w="2176779" h="379094">
                  <a:moveTo>
                    <a:pt x="15049" y="189348"/>
                  </a:moveTo>
                  <a:lnTo>
                    <a:pt x="6858" y="185166"/>
                  </a:lnTo>
                  <a:lnTo>
                    <a:pt x="6858" y="193548"/>
                  </a:lnTo>
                  <a:lnTo>
                    <a:pt x="15049" y="189348"/>
                  </a:lnTo>
                  <a:close/>
                </a:path>
                <a:path w="2176779" h="379094">
                  <a:moveTo>
                    <a:pt x="368046" y="378714"/>
                  </a:moveTo>
                  <a:lnTo>
                    <a:pt x="368046" y="369570"/>
                  </a:lnTo>
                  <a:lnTo>
                    <a:pt x="366522" y="368808"/>
                  </a:lnTo>
                  <a:lnTo>
                    <a:pt x="15049" y="189348"/>
                  </a:lnTo>
                  <a:lnTo>
                    <a:pt x="6858" y="193548"/>
                  </a:lnTo>
                  <a:lnTo>
                    <a:pt x="6858" y="195493"/>
                  </a:lnTo>
                  <a:lnTo>
                    <a:pt x="364236" y="377952"/>
                  </a:lnTo>
                  <a:lnTo>
                    <a:pt x="364998" y="377952"/>
                  </a:lnTo>
                  <a:lnTo>
                    <a:pt x="365760" y="378714"/>
                  </a:lnTo>
                  <a:lnTo>
                    <a:pt x="368046" y="378714"/>
                  </a:lnTo>
                  <a:close/>
                </a:path>
                <a:path w="2176779" h="379094">
                  <a:moveTo>
                    <a:pt x="368046" y="8382"/>
                  </a:moveTo>
                  <a:lnTo>
                    <a:pt x="366522" y="9144"/>
                  </a:lnTo>
                  <a:lnTo>
                    <a:pt x="368046" y="8382"/>
                  </a:lnTo>
                  <a:close/>
                </a:path>
                <a:path w="2176779" h="379094">
                  <a:moveTo>
                    <a:pt x="366559" y="9144"/>
                  </a:moveTo>
                  <a:close/>
                </a:path>
                <a:path w="2176779" h="379094">
                  <a:moveTo>
                    <a:pt x="366553" y="368808"/>
                  </a:moveTo>
                  <a:close/>
                </a:path>
                <a:path w="2176779" h="379094">
                  <a:moveTo>
                    <a:pt x="368046" y="369570"/>
                  </a:moveTo>
                  <a:lnTo>
                    <a:pt x="366559" y="368811"/>
                  </a:lnTo>
                  <a:lnTo>
                    <a:pt x="368046" y="369570"/>
                  </a:lnTo>
                  <a:close/>
                </a:path>
                <a:path w="2176779" h="379094">
                  <a:moveTo>
                    <a:pt x="2167128" y="231495"/>
                  </a:moveTo>
                  <a:lnTo>
                    <a:pt x="2167128" y="188976"/>
                  </a:lnTo>
                  <a:lnTo>
                    <a:pt x="2165604" y="207264"/>
                  </a:lnTo>
                  <a:lnTo>
                    <a:pt x="2163318" y="216408"/>
                  </a:lnTo>
                  <a:lnTo>
                    <a:pt x="2139696" y="258317"/>
                  </a:lnTo>
                  <a:lnTo>
                    <a:pt x="2106930" y="288798"/>
                  </a:lnTo>
                  <a:lnTo>
                    <a:pt x="2051304" y="321564"/>
                  </a:lnTo>
                  <a:lnTo>
                    <a:pt x="2038350" y="326898"/>
                  </a:lnTo>
                  <a:lnTo>
                    <a:pt x="2024634" y="332994"/>
                  </a:lnTo>
                  <a:lnTo>
                    <a:pt x="2010918" y="337566"/>
                  </a:lnTo>
                  <a:lnTo>
                    <a:pt x="1996440" y="342138"/>
                  </a:lnTo>
                  <a:lnTo>
                    <a:pt x="1965960" y="351282"/>
                  </a:lnTo>
                  <a:lnTo>
                    <a:pt x="1949958" y="354330"/>
                  </a:lnTo>
                  <a:lnTo>
                    <a:pt x="1933956" y="358140"/>
                  </a:lnTo>
                  <a:lnTo>
                    <a:pt x="1917192" y="360426"/>
                  </a:lnTo>
                  <a:lnTo>
                    <a:pt x="1900428" y="363474"/>
                  </a:lnTo>
                  <a:lnTo>
                    <a:pt x="1865376" y="366522"/>
                  </a:lnTo>
                  <a:lnTo>
                    <a:pt x="1847088" y="368046"/>
                  </a:lnTo>
                  <a:lnTo>
                    <a:pt x="1829562" y="368776"/>
                  </a:lnTo>
                  <a:lnTo>
                    <a:pt x="366553" y="368808"/>
                  </a:lnTo>
                  <a:lnTo>
                    <a:pt x="368046" y="369570"/>
                  </a:lnTo>
                  <a:lnTo>
                    <a:pt x="368046" y="378714"/>
                  </a:lnTo>
                  <a:lnTo>
                    <a:pt x="1810512" y="378714"/>
                  </a:lnTo>
                  <a:lnTo>
                    <a:pt x="1829562" y="377952"/>
                  </a:lnTo>
                  <a:lnTo>
                    <a:pt x="1883664" y="374904"/>
                  </a:lnTo>
                  <a:lnTo>
                    <a:pt x="1952244" y="364236"/>
                  </a:lnTo>
                  <a:lnTo>
                    <a:pt x="1999488" y="351282"/>
                  </a:lnTo>
                  <a:lnTo>
                    <a:pt x="2042160" y="336042"/>
                  </a:lnTo>
                  <a:lnTo>
                    <a:pt x="2080260" y="316992"/>
                  </a:lnTo>
                  <a:lnTo>
                    <a:pt x="2091690" y="310895"/>
                  </a:lnTo>
                  <a:lnTo>
                    <a:pt x="2122932" y="288036"/>
                  </a:lnTo>
                  <a:lnTo>
                    <a:pt x="2154174" y="255269"/>
                  </a:lnTo>
                  <a:lnTo>
                    <a:pt x="2164842" y="236982"/>
                  </a:lnTo>
                  <a:lnTo>
                    <a:pt x="2167128" y="231495"/>
                  </a:lnTo>
                  <a:close/>
                </a:path>
                <a:path w="2176779" h="379094">
                  <a:moveTo>
                    <a:pt x="368046" y="9144"/>
                  </a:moveTo>
                  <a:lnTo>
                    <a:pt x="368046" y="8382"/>
                  </a:lnTo>
                  <a:lnTo>
                    <a:pt x="366559" y="9144"/>
                  </a:lnTo>
                  <a:lnTo>
                    <a:pt x="368046" y="9144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15323" y="1941199"/>
            <a:ext cx="1014017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5" dirty="0">
                <a:latin typeface="Courier New"/>
                <a:cs typeface="Courier New"/>
              </a:rPr>
              <a:t>[12,</a:t>
            </a:r>
            <a:r>
              <a:rPr sz="1632" b="1" spc="-95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18]</a:t>
            </a:r>
            <a:endParaRPr sz="1632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1271" y="3890921"/>
            <a:ext cx="6816541" cy="595396"/>
            <a:chOff x="1371485" y="4290821"/>
            <a:chExt cx="7517130" cy="656590"/>
          </a:xfrm>
        </p:grpSpPr>
        <p:sp>
          <p:nvSpPr>
            <p:cNvPr id="14" name="object 14"/>
            <p:cNvSpPr/>
            <p:nvPr/>
          </p:nvSpPr>
          <p:spPr>
            <a:xfrm>
              <a:off x="1376819" y="4295393"/>
              <a:ext cx="5569458" cy="6461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485" y="4290821"/>
              <a:ext cx="5579364" cy="6507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1485" y="4290821"/>
              <a:ext cx="5579745" cy="656590"/>
            </a:xfrm>
            <a:custGeom>
              <a:avLst/>
              <a:gdLst/>
              <a:ahLst/>
              <a:cxnLst/>
              <a:rect l="l" t="t" r="r" b="b"/>
              <a:pathLst>
                <a:path w="5579745" h="656589">
                  <a:moveTo>
                    <a:pt x="5579364" y="653795"/>
                  </a:moveTo>
                  <a:lnTo>
                    <a:pt x="5579364" y="2285"/>
                  </a:lnTo>
                  <a:lnTo>
                    <a:pt x="557784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2286" y="656082"/>
                  </a:lnTo>
                  <a:lnTo>
                    <a:pt x="5334" y="656082"/>
                  </a:lnTo>
                  <a:lnTo>
                    <a:pt x="5334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5570220" y="9905"/>
                  </a:lnTo>
                  <a:lnTo>
                    <a:pt x="5570220" y="4571"/>
                  </a:lnTo>
                  <a:lnTo>
                    <a:pt x="5574792" y="9905"/>
                  </a:lnTo>
                  <a:lnTo>
                    <a:pt x="5574792" y="656081"/>
                  </a:lnTo>
                  <a:lnTo>
                    <a:pt x="5577840" y="656081"/>
                  </a:lnTo>
                  <a:lnTo>
                    <a:pt x="5579364" y="653795"/>
                  </a:lnTo>
                  <a:close/>
                </a:path>
                <a:path w="5579745" h="656589">
                  <a:moveTo>
                    <a:pt x="9905" y="9906"/>
                  </a:moveTo>
                  <a:lnTo>
                    <a:pt x="9905" y="4572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5579745" h="656589">
                  <a:moveTo>
                    <a:pt x="9905" y="646176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646176"/>
                  </a:lnTo>
                  <a:lnTo>
                    <a:pt x="9905" y="646176"/>
                  </a:lnTo>
                  <a:close/>
                </a:path>
                <a:path w="5579745" h="656589">
                  <a:moveTo>
                    <a:pt x="5574792" y="646175"/>
                  </a:moveTo>
                  <a:lnTo>
                    <a:pt x="5334" y="646176"/>
                  </a:lnTo>
                  <a:lnTo>
                    <a:pt x="9905" y="650747"/>
                  </a:lnTo>
                  <a:lnTo>
                    <a:pt x="9906" y="656082"/>
                  </a:lnTo>
                  <a:lnTo>
                    <a:pt x="5570220" y="656081"/>
                  </a:lnTo>
                  <a:lnTo>
                    <a:pt x="5570220" y="650747"/>
                  </a:lnTo>
                  <a:lnTo>
                    <a:pt x="5574792" y="646175"/>
                  </a:lnTo>
                  <a:close/>
                </a:path>
                <a:path w="5579745" h="656589">
                  <a:moveTo>
                    <a:pt x="9906" y="656082"/>
                  </a:moveTo>
                  <a:lnTo>
                    <a:pt x="9905" y="650747"/>
                  </a:lnTo>
                  <a:lnTo>
                    <a:pt x="5334" y="646176"/>
                  </a:lnTo>
                  <a:lnTo>
                    <a:pt x="5334" y="656082"/>
                  </a:lnTo>
                  <a:lnTo>
                    <a:pt x="9906" y="656082"/>
                  </a:lnTo>
                  <a:close/>
                </a:path>
                <a:path w="5579745" h="656589">
                  <a:moveTo>
                    <a:pt x="5574792" y="9905"/>
                  </a:moveTo>
                  <a:lnTo>
                    <a:pt x="5570220" y="4571"/>
                  </a:lnTo>
                  <a:lnTo>
                    <a:pt x="5570220" y="9905"/>
                  </a:lnTo>
                  <a:lnTo>
                    <a:pt x="5574792" y="9905"/>
                  </a:lnTo>
                  <a:close/>
                </a:path>
                <a:path w="5579745" h="656589">
                  <a:moveTo>
                    <a:pt x="5574792" y="646175"/>
                  </a:moveTo>
                  <a:lnTo>
                    <a:pt x="5574792" y="9905"/>
                  </a:lnTo>
                  <a:lnTo>
                    <a:pt x="5570220" y="9905"/>
                  </a:lnTo>
                  <a:lnTo>
                    <a:pt x="5570220" y="646175"/>
                  </a:lnTo>
                  <a:lnTo>
                    <a:pt x="5574792" y="646175"/>
                  </a:lnTo>
                  <a:close/>
                </a:path>
                <a:path w="5579745" h="656589">
                  <a:moveTo>
                    <a:pt x="5574792" y="656081"/>
                  </a:moveTo>
                  <a:lnTo>
                    <a:pt x="5574792" y="646175"/>
                  </a:lnTo>
                  <a:lnTo>
                    <a:pt x="5570220" y="650747"/>
                  </a:lnTo>
                  <a:lnTo>
                    <a:pt x="5570220" y="656081"/>
                  </a:lnTo>
                  <a:lnTo>
                    <a:pt x="5574792" y="656081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6716915" y="4566665"/>
              <a:ext cx="2165735" cy="1864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7072066" y="4933140"/>
              <a:ext cx="1477" cy="7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12343" y="4562093"/>
              <a:ext cx="2176272" cy="3764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2343" y="4562093"/>
              <a:ext cx="2176780" cy="379095"/>
            </a:xfrm>
            <a:custGeom>
              <a:avLst/>
              <a:gdLst/>
              <a:ahLst/>
              <a:cxnLst/>
              <a:rect l="l" t="t" r="r" b="b"/>
              <a:pathLst>
                <a:path w="2176779" h="379095">
                  <a:moveTo>
                    <a:pt x="2176271" y="188976"/>
                  </a:moveTo>
                  <a:lnTo>
                    <a:pt x="2168651" y="150113"/>
                  </a:lnTo>
                  <a:lnTo>
                    <a:pt x="2146553" y="114299"/>
                  </a:lnTo>
                  <a:lnTo>
                    <a:pt x="2102357" y="74675"/>
                  </a:lnTo>
                  <a:lnTo>
                    <a:pt x="2079497" y="60959"/>
                  </a:lnTo>
                  <a:lnTo>
                    <a:pt x="2068067" y="54101"/>
                  </a:lnTo>
                  <a:lnTo>
                    <a:pt x="2055113" y="48005"/>
                  </a:lnTo>
                  <a:lnTo>
                    <a:pt x="2042159" y="42671"/>
                  </a:lnTo>
                  <a:lnTo>
                    <a:pt x="2027681" y="36576"/>
                  </a:lnTo>
                  <a:lnTo>
                    <a:pt x="2013965" y="32003"/>
                  </a:lnTo>
                  <a:lnTo>
                    <a:pt x="1998725" y="26669"/>
                  </a:lnTo>
                  <a:lnTo>
                    <a:pt x="1983485" y="22098"/>
                  </a:lnTo>
                  <a:lnTo>
                    <a:pt x="1935479" y="11430"/>
                  </a:lnTo>
                  <a:lnTo>
                    <a:pt x="1883663" y="3810"/>
                  </a:lnTo>
                  <a:lnTo>
                    <a:pt x="1828799" y="0"/>
                  </a:lnTo>
                  <a:lnTo>
                    <a:pt x="364235" y="0"/>
                  </a:lnTo>
                  <a:lnTo>
                    <a:pt x="363473" y="762"/>
                  </a:lnTo>
                  <a:lnTo>
                    <a:pt x="2285" y="185166"/>
                  </a:lnTo>
                  <a:lnTo>
                    <a:pt x="761" y="185928"/>
                  </a:lnTo>
                  <a:lnTo>
                    <a:pt x="0" y="187452"/>
                  </a:lnTo>
                  <a:lnTo>
                    <a:pt x="0" y="191262"/>
                  </a:lnTo>
                  <a:lnTo>
                    <a:pt x="761" y="192786"/>
                  </a:lnTo>
                  <a:lnTo>
                    <a:pt x="6857" y="195882"/>
                  </a:lnTo>
                  <a:lnTo>
                    <a:pt x="6857" y="185166"/>
                  </a:lnTo>
                  <a:lnTo>
                    <a:pt x="15066" y="189357"/>
                  </a:lnTo>
                  <a:lnTo>
                    <a:pt x="365759" y="10311"/>
                  </a:lnTo>
                  <a:lnTo>
                    <a:pt x="365759" y="9144"/>
                  </a:lnTo>
                  <a:lnTo>
                    <a:pt x="1810511" y="9144"/>
                  </a:lnTo>
                  <a:lnTo>
                    <a:pt x="1865375" y="11430"/>
                  </a:lnTo>
                  <a:lnTo>
                    <a:pt x="1882901" y="12953"/>
                  </a:lnTo>
                  <a:lnTo>
                    <a:pt x="1899665" y="15240"/>
                  </a:lnTo>
                  <a:lnTo>
                    <a:pt x="1917191" y="17526"/>
                  </a:lnTo>
                  <a:lnTo>
                    <a:pt x="1965959" y="27432"/>
                  </a:lnTo>
                  <a:lnTo>
                    <a:pt x="2010917" y="40386"/>
                  </a:lnTo>
                  <a:lnTo>
                    <a:pt x="2051303" y="57149"/>
                  </a:lnTo>
                  <a:lnTo>
                    <a:pt x="2097023" y="83057"/>
                  </a:lnTo>
                  <a:lnTo>
                    <a:pt x="2139695" y="120395"/>
                  </a:lnTo>
                  <a:lnTo>
                    <a:pt x="2159507" y="153924"/>
                  </a:lnTo>
                  <a:lnTo>
                    <a:pt x="2166365" y="180594"/>
                  </a:lnTo>
                  <a:lnTo>
                    <a:pt x="2166365" y="232790"/>
                  </a:lnTo>
                  <a:lnTo>
                    <a:pt x="2168651" y="227837"/>
                  </a:lnTo>
                  <a:lnTo>
                    <a:pt x="2171699" y="218694"/>
                  </a:lnTo>
                  <a:lnTo>
                    <a:pt x="2173985" y="208787"/>
                  </a:lnTo>
                  <a:lnTo>
                    <a:pt x="2175509" y="198881"/>
                  </a:lnTo>
                  <a:lnTo>
                    <a:pt x="2176271" y="188976"/>
                  </a:lnTo>
                  <a:close/>
                </a:path>
                <a:path w="2176779" h="379095">
                  <a:moveTo>
                    <a:pt x="15066" y="189357"/>
                  </a:moveTo>
                  <a:lnTo>
                    <a:pt x="6857" y="185166"/>
                  </a:lnTo>
                  <a:lnTo>
                    <a:pt x="6857" y="193548"/>
                  </a:lnTo>
                  <a:lnTo>
                    <a:pt x="15066" y="189357"/>
                  </a:lnTo>
                  <a:close/>
                </a:path>
                <a:path w="2176779" h="379095">
                  <a:moveTo>
                    <a:pt x="368045" y="369570"/>
                  </a:moveTo>
                  <a:lnTo>
                    <a:pt x="15066" y="189357"/>
                  </a:lnTo>
                  <a:lnTo>
                    <a:pt x="6857" y="193548"/>
                  </a:lnTo>
                  <a:lnTo>
                    <a:pt x="6857" y="195882"/>
                  </a:lnTo>
                  <a:lnTo>
                    <a:pt x="363473" y="377952"/>
                  </a:lnTo>
                  <a:lnTo>
                    <a:pt x="364235" y="378714"/>
                  </a:lnTo>
                  <a:lnTo>
                    <a:pt x="365759" y="378714"/>
                  </a:lnTo>
                  <a:lnTo>
                    <a:pt x="365759" y="369570"/>
                  </a:lnTo>
                  <a:lnTo>
                    <a:pt x="368045" y="369570"/>
                  </a:lnTo>
                  <a:close/>
                </a:path>
                <a:path w="2176779" h="379095">
                  <a:moveTo>
                    <a:pt x="368045" y="9144"/>
                  </a:moveTo>
                  <a:lnTo>
                    <a:pt x="365759" y="9144"/>
                  </a:lnTo>
                  <a:lnTo>
                    <a:pt x="365759" y="10311"/>
                  </a:lnTo>
                  <a:lnTo>
                    <a:pt x="368045" y="9144"/>
                  </a:lnTo>
                  <a:close/>
                </a:path>
                <a:path w="2176779" h="379095">
                  <a:moveTo>
                    <a:pt x="2166365" y="232790"/>
                  </a:moveTo>
                  <a:lnTo>
                    <a:pt x="2166365" y="198881"/>
                  </a:lnTo>
                  <a:lnTo>
                    <a:pt x="2164841" y="207264"/>
                  </a:lnTo>
                  <a:lnTo>
                    <a:pt x="2162555" y="216408"/>
                  </a:lnTo>
                  <a:lnTo>
                    <a:pt x="2138933" y="258317"/>
                  </a:lnTo>
                  <a:lnTo>
                    <a:pt x="2116073" y="281178"/>
                  </a:lnTo>
                  <a:lnTo>
                    <a:pt x="2106929" y="288798"/>
                  </a:lnTo>
                  <a:lnTo>
                    <a:pt x="2063495" y="315467"/>
                  </a:lnTo>
                  <a:lnTo>
                    <a:pt x="2010917" y="338328"/>
                  </a:lnTo>
                  <a:lnTo>
                    <a:pt x="1965959" y="351282"/>
                  </a:lnTo>
                  <a:lnTo>
                    <a:pt x="1933193" y="358140"/>
                  </a:lnTo>
                  <a:lnTo>
                    <a:pt x="1917191" y="361188"/>
                  </a:lnTo>
                  <a:lnTo>
                    <a:pt x="1899665" y="363474"/>
                  </a:lnTo>
                  <a:lnTo>
                    <a:pt x="1882901" y="365760"/>
                  </a:lnTo>
                  <a:lnTo>
                    <a:pt x="1864613" y="367284"/>
                  </a:lnTo>
                  <a:lnTo>
                    <a:pt x="1847087" y="368046"/>
                  </a:lnTo>
                  <a:lnTo>
                    <a:pt x="1810511" y="369570"/>
                  </a:lnTo>
                  <a:lnTo>
                    <a:pt x="365759" y="369570"/>
                  </a:lnTo>
                  <a:lnTo>
                    <a:pt x="365759" y="378714"/>
                  </a:lnTo>
                  <a:lnTo>
                    <a:pt x="1828799" y="378714"/>
                  </a:lnTo>
                  <a:lnTo>
                    <a:pt x="1847849" y="377952"/>
                  </a:lnTo>
                  <a:lnTo>
                    <a:pt x="1865375" y="376428"/>
                  </a:lnTo>
                  <a:lnTo>
                    <a:pt x="1883663" y="374904"/>
                  </a:lnTo>
                  <a:lnTo>
                    <a:pt x="1952243" y="364236"/>
                  </a:lnTo>
                  <a:lnTo>
                    <a:pt x="1998725" y="352044"/>
                  </a:lnTo>
                  <a:lnTo>
                    <a:pt x="2042159" y="336042"/>
                  </a:lnTo>
                  <a:lnTo>
                    <a:pt x="2080259" y="317753"/>
                  </a:lnTo>
                  <a:lnTo>
                    <a:pt x="2113025" y="296417"/>
                  </a:lnTo>
                  <a:lnTo>
                    <a:pt x="2146553" y="264414"/>
                  </a:lnTo>
                  <a:lnTo>
                    <a:pt x="2164079" y="237744"/>
                  </a:lnTo>
                  <a:lnTo>
                    <a:pt x="2166365" y="23279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36743" y="4148198"/>
            <a:ext cx="270635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[]</a:t>
            </a:r>
            <a:endParaRPr sz="1632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34585" y="5678315"/>
            <a:ext cx="6187746" cy="595396"/>
            <a:chOff x="1347863" y="5535167"/>
            <a:chExt cx="6823709" cy="656590"/>
          </a:xfrm>
        </p:grpSpPr>
        <p:sp>
          <p:nvSpPr>
            <p:cNvPr id="23" name="object 23"/>
            <p:cNvSpPr/>
            <p:nvPr/>
          </p:nvSpPr>
          <p:spPr>
            <a:xfrm>
              <a:off x="1353197" y="5539739"/>
              <a:ext cx="6813042" cy="6469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347863" y="5535167"/>
              <a:ext cx="6823709" cy="6515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347863" y="5535167"/>
              <a:ext cx="6823709" cy="656590"/>
            </a:xfrm>
            <a:custGeom>
              <a:avLst/>
              <a:gdLst/>
              <a:ahLst/>
              <a:cxnLst/>
              <a:rect l="l" t="t" r="r" b="b"/>
              <a:pathLst>
                <a:path w="6823709" h="656589">
                  <a:moveTo>
                    <a:pt x="6823709" y="653796"/>
                  </a:moveTo>
                  <a:lnTo>
                    <a:pt x="6823709" y="2286"/>
                  </a:lnTo>
                  <a:lnTo>
                    <a:pt x="682142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2286" y="656082"/>
                  </a:lnTo>
                  <a:lnTo>
                    <a:pt x="5333" y="656082"/>
                  </a:lnTo>
                  <a:lnTo>
                    <a:pt x="5334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6813804" y="9906"/>
                  </a:lnTo>
                  <a:lnTo>
                    <a:pt x="6813804" y="4572"/>
                  </a:lnTo>
                  <a:lnTo>
                    <a:pt x="6818376" y="9906"/>
                  </a:lnTo>
                  <a:lnTo>
                    <a:pt x="6818376" y="656082"/>
                  </a:lnTo>
                  <a:lnTo>
                    <a:pt x="6821424" y="656082"/>
                  </a:lnTo>
                  <a:lnTo>
                    <a:pt x="6823709" y="653796"/>
                  </a:lnTo>
                  <a:close/>
                </a:path>
                <a:path w="6823709" h="656589">
                  <a:moveTo>
                    <a:pt x="9905" y="9906"/>
                  </a:moveTo>
                  <a:lnTo>
                    <a:pt x="9905" y="4572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6823709" h="656589">
                  <a:moveTo>
                    <a:pt x="9905" y="646176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646176"/>
                  </a:lnTo>
                  <a:lnTo>
                    <a:pt x="9905" y="646176"/>
                  </a:lnTo>
                  <a:close/>
                </a:path>
                <a:path w="6823709" h="656589">
                  <a:moveTo>
                    <a:pt x="6818376" y="646176"/>
                  </a:moveTo>
                  <a:lnTo>
                    <a:pt x="5334" y="646176"/>
                  </a:lnTo>
                  <a:lnTo>
                    <a:pt x="9905" y="651510"/>
                  </a:lnTo>
                  <a:lnTo>
                    <a:pt x="9905" y="656082"/>
                  </a:lnTo>
                  <a:lnTo>
                    <a:pt x="6813804" y="656082"/>
                  </a:lnTo>
                  <a:lnTo>
                    <a:pt x="6813804" y="651510"/>
                  </a:lnTo>
                  <a:lnTo>
                    <a:pt x="6818376" y="646176"/>
                  </a:lnTo>
                  <a:close/>
                </a:path>
                <a:path w="6823709" h="656589">
                  <a:moveTo>
                    <a:pt x="9905" y="656082"/>
                  </a:moveTo>
                  <a:lnTo>
                    <a:pt x="9905" y="651510"/>
                  </a:lnTo>
                  <a:lnTo>
                    <a:pt x="5334" y="646176"/>
                  </a:lnTo>
                  <a:lnTo>
                    <a:pt x="5333" y="656082"/>
                  </a:lnTo>
                  <a:lnTo>
                    <a:pt x="9905" y="656082"/>
                  </a:lnTo>
                  <a:close/>
                </a:path>
                <a:path w="6823709" h="656589">
                  <a:moveTo>
                    <a:pt x="6818376" y="9906"/>
                  </a:moveTo>
                  <a:lnTo>
                    <a:pt x="6813804" y="4572"/>
                  </a:lnTo>
                  <a:lnTo>
                    <a:pt x="6813804" y="9906"/>
                  </a:lnTo>
                  <a:lnTo>
                    <a:pt x="6818376" y="9906"/>
                  </a:lnTo>
                  <a:close/>
                </a:path>
                <a:path w="6823709" h="656589">
                  <a:moveTo>
                    <a:pt x="6818376" y="646176"/>
                  </a:moveTo>
                  <a:lnTo>
                    <a:pt x="6818376" y="9906"/>
                  </a:lnTo>
                  <a:lnTo>
                    <a:pt x="6813804" y="9906"/>
                  </a:lnTo>
                  <a:lnTo>
                    <a:pt x="6813804" y="646176"/>
                  </a:lnTo>
                  <a:lnTo>
                    <a:pt x="6818376" y="646176"/>
                  </a:lnTo>
                  <a:close/>
                </a:path>
                <a:path w="6823709" h="656589">
                  <a:moveTo>
                    <a:pt x="6818376" y="656082"/>
                  </a:moveTo>
                  <a:lnTo>
                    <a:pt x="6818376" y="646176"/>
                  </a:lnTo>
                  <a:lnTo>
                    <a:pt x="6813804" y="651510"/>
                  </a:lnTo>
                  <a:lnTo>
                    <a:pt x="6813804" y="656082"/>
                  </a:lnTo>
                  <a:lnTo>
                    <a:pt x="6818376" y="656082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1747648" y="2341451"/>
            <a:ext cx="9397360" cy="3046929"/>
          </a:xfrm>
          <a:prstGeom prst="rect">
            <a:avLst/>
          </a:prstGeom>
        </p:spPr>
        <p:txBody>
          <a:bodyPr vert="horz" wrap="square" lIns="0" tIns="6852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40"/>
              </a:spcBef>
              <a:tabLst>
                <a:tab pos="258542" algn="l"/>
              </a:tabLst>
            </a:pPr>
            <a:r>
              <a:rPr kern="1200" dirty="0">
                <a:solidFill>
                  <a:srgbClr val="000000"/>
                </a:solidFill>
              </a:rPr>
              <a:t>Only 4 and 6 satisfy the filter condition.</a:t>
            </a:r>
            <a:endParaRPr lang="en-US" kern="1200" dirty="0">
              <a:solidFill>
                <a:srgbClr val="000000"/>
              </a:solidFill>
            </a:endParaRPr>
          </a:p>
          <a:p>
            <a:pPr lvl="1">
              <a:spcBef>
                <a:spcPts val="540"/>
              </a:spcBef>
              <a:tabLst>
                <a:tab pos="258542" algn="l"/>
              </a:tabLst>
            </a:pPr>
            <a:r>
              <a:rPr kern="1200" dirty="0">
                <a:solidFill>
                  <a:srgbClr val="000000"/>
                </a:solidFill>
              </a:rPr>
              <a:t>3*4, 3*6</a:t>
            </a:r>
          </a:p>
          <a:p>
            <a:pPr marL="411163" lvl="1" indent="165100">
              <a:spcBef>
                <a:spcPts val="458"/>
              </a:spcBef>
              <a:tabLst>
                <a:tab pos="463550" algn="l"/>
              </a:tabLst>
            </a:pPr>
            <a:r>
              <a:rPr lang="en-US" kern="1200" dirty="0">
                <a:solidFill>
                  <a:srgbClr val="000000"/>
                </a:solidFill>
              </a:rPr>
              <a:t>   </a:t>
            </a:r>
            <a:r>
              <a:rPr kern="1200" dirty="0">
                <a:solidFill>
                  <a:srgbClr val="000000"/>
                </a:solidFill>
              </a:rPr>
              <a:t>So, only 12 and18 are produced.</a:t>
            </a:r>
            <a:endParaRPr lang="en-US" kern="1200" dirty="0">
              <a:solidFill>
                <a:srgbClr val="000000"/>
              </a:solidFill>
            </a:endParaRPr>
          </a:p>
          <a:p>
            <a:pPr marL="11516">
              <a:spcBef>
                <a:spcPts val="458"/>
              </a:spcBef>
              <a:tabLst>
                <a:tab pos="258542" algn="l"/>
              </a:tabLst>
            </a:pPr>
            <a:endParaRPr kern="1200" dirty="0">
              <a:solidFill>
                <a:srgbClr val="000000"/>
              </a:solidFill>
            </a:endParaRPr>
          </a:p>
          <a:p>
            <a:pPr marL="11516">
              <a:spcBef>
                <a:spcPts val="1532"/>
              </a:spcBef>
              <a:tabLst>
                <a:tab pos="258542" algn="l"/>
              </a:tabLst>
            </a:pPr>
            <a:endParaRPr lang="en-US" kern="1200" dirty="0">
              <a:solidFill>
                <a:srgbClr val="000000"/>
              </a:solidFill>
            </a:endParaRPr>
          </a:p>
          <a:p>
            <a:pPr marL="11516">
              <a:spcBef>
                <a:spcPts val="1532"/>
              </a:spcBef>
              <a:tabLst>
                <a:tab pos="258542" algn="l"/>
              </a:tabLst>
            </a:pPr>
            <a:r>
              <a:rPr kern="1200" dirty="0">
                <a:solidFill>
                  <a:srgbClr val="000000"/>
                </a:solidFill>
              </a:rPr>
              <a:t>Get all the factors of a number: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6969031" y="6379872"/>
            <a:ext cx="2800206" cy="343764"/>
            <a:chOff x="6373240" y="6344411"/>
            <a:chExt cx="3088005" cy="379095"/>
          </a:xfrm>
        </p:grpSpPr>
        <p:sp>
          <p:nvSpPr>
            <p:cNvPr id="28" name="object 28"/>
            <p:cNvSpPr/>
            <p:nvPr/>
          </p:nvSpPr>
          <p:spPr>
            <a:xfrm>
              <a:off x="6624392" y="6348983"/>
              <a:ext cx="2459860" cy="960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6378574" y="6445198"/>
              <a:ext cx="245254" cy="886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9086240" y="6356343"/>
              <a:ext cx="367791" cy="1648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1" name="object 31"/>
            <p:cNvSpPr/>
            <p:nvPr/>
          </p:nvSpPr>
          <p:spPr>
            <a:xfrm>
              <a:off x="6766887" y="6673595"/>
              <a:ext cx="1344" cy="4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2" name="object 32"/>
            <p:cNvSpPr/>
            <p:nvPr/>
          </p:nvSpPr>
          <p:spPr>
            <a:xfrm>
              <a:off x="9074909" y="6711695"/>
              <a:ext cx="6837" cy="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73240" y="6344411"/>
              <a:ext cx="3087624" cy="37414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4" name="object 34"/>
            <p:cNvSpPr/>
            <p:nvPr/>
          </p:nvSpPr>
          <p:spPr>
            <a:xfrm>
              <a:off x="6373240" y="6344411"/>
              <a:ext cx="3088005" cy="379095"/>
            </a:xfrm>
            <a:custGeom>
              <a:avLst/>
              <a:gdLst/>
              <a:ahLst/>
              <a:cxnLst/>
              <a:rect l="l" t="t" r="r" b="b"/>
              <a:pathLst>
                <a:path w="3088004" h="379095">
                  <a:moveTo>
                    <a:pt x="3087624" y="194309"/>
                  </a:moveTo>
                  <a:lnTo>
                    <a:pt x="3087624" y="183641"/>
                  </a:lnTo>
                  <a:lnTo>
                    <a:pt x="3086862" y="179069"/>
                  </a:lnTo>
                  <a:lnTo>
                    <a:pt x="3086100" y="173735"/>
                  </a:lnTo>
                  <a:lnTo>
                    <a:pt x="3085338" y="169163"/>
                  </a:lnTo>
                  <a:lnTo>
                    <a:pt x="3083052" y="163829"/>
                  </a:lnTo>
                  <a:lnTo>
                    <a:pt x="3081528" y="159257"/>
                  </a:lnTo>
                  <a:lnTo>
                    <a:pt x="3059430" y="126491"/>
                  </a:lnTo>
                  <a:lnTo>
                    <a:pt x="3023616" y="96773"/>
                  </a:lnTo>
                  <a:lnTo>
                    <a:pt x="2983230" y="74675"/>
                  </a:lnTo>
                  <a:lnTo>
                    <a:pt x="2967990" y="67055"/>
                  </a:lnTo>
                  <a:lnTo>
                    <a:pt x="2897886" y="41909"/>
                  </a:lnTo>
                  <a:lnTo>
                    <a:pt x="2858262" y="31241"/>
                  </a:lnTo>
                  <a:lnTo>
                    <a:pt x="2815590" y="22097"/>
                  </a:lnTo>
                  <a:lnTo>
                    <a:pt x="2770632" y="14477"/>
                  </a:lnTo>
                  <a:lnTo>
                    <a:pt x="2723388" y="8381"/>
                  </a:lnTo>
                  <a:lnTo>
                    <a:pt x="2699004" y="5333"/>
                  </a:lnTo>
                  <a:lnTo>
                    <a:pt x="2647950" y="2241"/>
                  </a:lnTo>
                  <a:lnTo>
                    <a:pt x="2622804" y="761"/>
                  </a:lnTo>
                  <a:lnTo>
                    <a:pt x="2596896" y="0"/>
                  </a:lnTo>
                  <a:lnTo>
                    <a:pt x="516636" y="0"/>
                  </a:lnTo>
                  <a:lnTo>
                    <a:pt x="3810" y="184404"/>
                  </a:lnTo>
                  <a:lnTo>
                    <a:pt x="1524" y="185166"/>
                  </a:lnTo>
                  <a:lnTo>
                    <a:pt x="0" y="187452"/>
                  </a:lnTo>
                  <a:lnTo>
                    <a:pt x="0" y="191262"/>
                  </a:lnTo>
                  <a:lnTo>
                    <a:pt x="1524" y="192786"/>
                  </a:lnTo>
                  <a:lnTo>
                    <a:pt x="3810" y="193548"/>
                  </a:lnTo>
                  <a:lnTo>
                    <a:pt x="6858" y="194648"/>
                  </a:lnTo>
                  <a:lnTo>
                    <a:pt x="6858" y="184404"/>
                  </a:lnTo>
                  <a:lnTo>
                    <a:pt x="19546" y="188985"/>
                  </a:lnTo>
                  <a:lnTo>
                    <a:pt x="518160" y="9692"/>
                  </a:lnTo>
                  <a:lnTo>
                    <a:pt x="518160" y="9144"/>
                  </a:lnTo>
                  <a:lnTo>
                    <a:pt x="2570226" y="9143"/>
                  </a:lnTo>
                  <a:lnTo>
                    <a:pt x="2596134" y="9905"/>
                  </a:lnTo>
                  <a:lnTo>
                    <a:pt x="2622804" y="9905"/>
                  </a:lnTo>
                  <a:lnTo>
                    <a:pt x="2673096" y="12953"/>
                  </a:lnTo>
                  <a:lnTo>
                    <a:pt x="2721864" y="17525"/>
                  </a:lnTo>
                  <a:lnTo>
                    <a:pt x="2769108" y="23621"/>
                  </a:lnTo>
                  <a:lnTo>
                    <a:pt x="2814066" y="31241"/>
                  </a:lnTo>
                  <a:lnTo>
                    <a:pt x="2855976" y="40385"/>
                  </a:lnTo>
                  <a:lnTo>
                    <a:pt x="2894838" y="51053"/>
                  </a:lnTo>
                  <a:lnTo>
                    <a:pt x="2931414" y="63245"/>
                  </a:lnTo>
                  <a:lnTo>
                    <a:pt x="2979420" y="83057"/>
                  </a:lnTo>
                  <a:lnTo>
                    <a:pt x="3029712" y="112775"/>
                  </a:lnTo>
                  <a:lnTo>
                    <a:pt x="3060192" y="141731"/>
                  </a:lnTo>
                  <a:lnTo>
                    <a:pt x="3063240" y="146303"/>
                  </a:lnTo>
                  <a:lnTo>
                    <a:pt x="3066288" y="150113"/>
                  </a:lnTo>
                  <a:lnTo>
                    <a:pt x="3068574" y="154685"/>
                  </a:lnTo>
                  <a:lnTo>
                    <a:pt x="3070860" y="158495"/>
                  </a:lnTo>
                  <a:lnTo>
                    <a:pt x="3073146" y="163067"/>
                  </a:lnTo>
                  <a:lnTo>
                    <a:pt x="3074670" y="167639"/>
                  </a:lnTo>
                  <a:lnTo>
                    <a:pt x="3076194" y="171449"/>
                  </a:lnTo>
                  <a:lnTo>
                    <a:pt x="3078480" y="185165"/>
                  </a:lnTo>
                  <a:lnTo>
                    <a:pt x="3078480" y="225551"/>
                  </a:lnTo>
                  <a:lnTo>
                    <a:pt x="3079242" y="224027"/>
                  </a:lnTo>
                  <a:lnTo>
                    <a:pt x="3081528" y="218693"/>
                  </a:lnTo>
                  <a:lnTo>
                    <a:pt x="3083814" y="214121"/>
                  </a:lnTo>
                  <a:lnTo>
                    <a:pt x="3085338" y="209549"/>
                  </a:lnTo>
                  <a:lnTo>
                    <a:pt x="3086862" y="198881"/>
                  </a:lnTo>
                  <a:lnTo>
                    <a:pt x="3087624" y="194309"/>
                  </a:lnTo>
                  <a:close/>
                </a:path>
                <a:path w="3088004" h="379095">
                  <a:moveTo>
                    <a:pt x="19546" y="188985"/>
                  </a:moveTo>
                  <a:lnTo>
                    <a:pt x="6858" y="184404"/>
                  </a:lnTo>
                  <a:lnTo>
                    <a:pt x="6858" y="193548"/>
                  </a:lnTo>
                  <a:lnTo>
                    <a:pt x="19546" y="188985"/>
                  </a:lnTo>
                  <a:close/>
                </a:path>
                <a:path w="3088004" h="379095">
                  <a:moveTo>
                    <a:pt x="519684" y="378714"/>
                  </a:moveTo>
                  <a:lnTo>
                    <a:pt x="519684" y="369570"/>
                  </a:lnTo>
                  <a:lnTo>
                    <a:pt x="19546" y="188985"/>
                  </a:lnTo>
                  <a:lnTo>
                    <a:pt x="6858" y="193548"/>
                  </a:lnTo>
                  <a:lnTo>
                    <a:pt x="6858" y="194648"/>
                  </a:lnTo>
                  <a:lnTo>
                    <a:pt x="516636" y="378714"/>
                  </a:lnTo>
                  <a:lnTo>
                    <a:pt x="519684" y="378714"/>
                  </a:lnTo>
                  <a:close/>
                </a:path>
                <a:path w="3088004" h="379095">
                  <a:moveTo>
                    <a:pt x="519684" y="9144"/>
                  </a:moveTo>
                  <a:lnTo>
                    <a:pt x="518160" y="9144"/>
                  </a:lnTo>
                  <a:lnTo>
                    <a:pt x="518160" y="9692"/>
                  </a:lnTo>
                  <a:lnTo>
                    <a:pt x="519684" y="9144"/>
                  </a:lnTo>
                  <a:close/>
                </a:path>
                <a:path w="3088004" h="379095">
                  <a:moveTo>
                    <a:pt x="3078480" y="225551"/>
                  </a:moveTo>
                  <a:lnTo>
                    <a:pt x="3078480" y="193547"/>
                  </a:lnTo>
                  <a:lnTo>
                    <a:pt x="3076956" y="202691"/>
                  </a:lnTo>
                  <a:lnTo>
                    <a:pt x="3075432" y="207263"/>
                  </a:lnTo>
                  <a:lnTo>
                    <a:pt x="3074670" y="211073"/>
                  </a:lnTo>
                  <a:lnTo>
                    <a:pt x="3072384" y="215645"/>
                  </a:lnTo>
                  <a:lnTo>
                    <a:pt x="3070860" y="220217"/>
                  </a:lnTo>
                  <a:lnTo>
                    <a:pt x="3068574" y="224027"/>
                  </a:lnTo>
                  <a:lnTo>
                    <a:pt x="3065526" y="228599"/>
                  </a:lnTo>
                  <a:lnTo>
                    <a:pt x="3063240" y="232409"/>
                  </a:lnTo>
                  <a:lnTo>
                    <a:pt x="3060192" y="236981"/>
                  </a:lnTo>
                  <a:lnTo>
                    <a:pt x="3056382" y="240791"/>
                  </a:lnTo>
                  <a:lnTo>
                    <a:pt x="3052572" y="245363"/>
                  </a:lnTo>
                  <a:lnTo>
                    <a:pt x="3018282" y="273557"/>
                  </a:lnTo>
                  <a:lnTo>
                    <a:pt x="2978658" y="295655"/>
                  </a:lnTo>
                  <a:lnTo>
                    <a:pt x="2948178" y="308609"/>
                  </a:lnTo>
                  <a:lnTo>
                    <a:pt x="2931414" y="315467"/>
                  </a:lnTo>
                  <a:lnTo>
                    <a:pt x="2894838" y="326897"/>
                  </a:lnTo>
                  <a:lnTo>
                    <a:pt x="2855976" y="337565"/>
                  </a:lnTo>
                  <a:lnTo>
                    <a:pt x="2813304" y="346709"/>
                  </a:lnTo>
                  <a:lnTo>
                    <a:pt x="2769108" y="354329"/>
                  </a:lnTo>
                  <a:lnTo>
                    <a:pt x="2745486" y="358139"/>
                  </a:lnTo>
                  <a:lnTo>
                    <a:pt x="2721864" y="360425"/>
                  </a:lnTo>
                  <a:lnTo>
                    <a:pt x="2697480" y="363473"/>
                  </a:lnTo>
                  <a:lnTo>
                    <a:pt x="2673096" y="364997"/>
                  </a:lnTo>
                  <a:lnTo>
                    <a:pt x="2647950" y="367283"/>
                  </a:lnTo>
                  <a:lnTo>
                    <a:pt x="2596896" y="368785"/>
                  </a:lnTo>
                  <a:lnTo>
                    <a:pt x="518160" y="368808"/>
                  </a:lnTo>
                  <a:lnTo>
                    <a:pt x="519684" y="369570"/>
                  </a:lnTo>
                  <a:lnTo>
                    <a:pt x="519684" y="378714"/>
                  </a:lnTo>
                  <a:lnTo>
                    <a:pt x="2570226" y="378713"/>
                  </a:lnTo>
                  <a:lnTo>
                    <a:pt x="2596134" y="377952"/>
                  </a:lnTo>
                  <a:lnTo>
                    <a:pt x="2622804" y="377952"/>
                  </a:lnTo>
                  <a:lnTo>
                    <a:pt x="2673858" y="374903"/>
                  </a:lnTo>
                  <a:lnTo>
                    <a:pt x="2723388" y="370331"/>
                  </a:lnTo>
                  <a:lnTo>
                    <a:pt x="2770632" y="364235"/>
                  </a:lnTo>
                  <a:lnTo>
                    <a:pt x="2815590" y="355853"/>
                  </a:lnTo>
                  <a:lnTo>
                    <a:pt x="2836926" y="352043"/>
                  </a:lnTo>
                  <a:lnTo>
                    <a:pt x="2858262" y="346709"/>
                  </a:lnTo>
                  <a:lnTo>
                    <a:pt x="2897886" y="336041"/>
                  </a:lnTo>
                  <a:lnTo>
                    <a:pt x="2916936" y="330707"/>
                  </a:lnTo>
                  <a:lnTo>
                    <a:pt x="2934462" y="323849"/>
                  </a:lnTo>
                  <a:lnTo>
                    <a:pt x="2951988" y="317753"/>
                  </a:lnTo>
                  <a:lnTo>
                    <a:pt x="2997708" y="296417"/>
                  </a:lnTo>
                  <a:lnTo>
                    <a:pt x="3035808" y="272795"/>
                  </a:lnTo>
                  <a:lnTo>
                    <a:pt x="3059430" y="251459"/>
                  </a:lnTo>
                  <a:lnTo>
                    <a:pt x="3064002" y="246887"/>
                  </a:lnTo>
                  <a:lnTo>
                    <a:pt x="3067050" y="242315"/>
                  </a:lnTo>
                  <a:lnTo>
                    <a:pt x="3070860" y="237743"/>
                  </a:lnTo>
                  <a:lnTo>
                    <a:pt x="3076956" y="228599"/>
                  </a:lnTo>
                  <a:lnTo>
                    <a:pt x="3078480" y="225551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97829" y="5674845"/>
            <a:ext cx="6531511" cy="102908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1632" b="1" spc="-9" dirty="0">
                <a:latin typeface="Courier New"/>
                <a:cs typeface="Courier New"/>
              </a:rPr>
              <a:t>n = 6</a:t>
            </a:r>
          </a:p>
          <a:p>
            <a:pPr marL="11516">
              <a:spcBef>
                <a:spcPts val="91"/>
              </a:spcBef>
            </a:pPr>
            <a:r>
              <a:rPr sz="1632" b="1" spc="-9" dirty="0" err="1">
                <a:latin typeface="Courier New"/>
                <a:cs typeface="Courier New"/>
              </a:rPr>
              <a:t>my_list</a:t>
            </a:r>
            <a:r>
              <a:rPr sz="1632" b="1" spc="-9" dirty="0">
                <a:latin typeface="Courier New"/>
                <a:cs typeface="Courier New"/>
              </a:rPr>
              <a:t>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5" dirty="0">
                <a:latin typeface="Courier New"/>
                <a:cs typeface="Courier New"/>
              </a:rPr>
              <a:t>[x </a:t>
            </a:r>
            <a:r>
              <a:rPr sz="1632" b="1" spc="-9" dirty="0">
                <a:latin typeface="Courier New"/>
                <a:cs typeface="Courier New"/>
              </a:rPr>
              <a:t>for </a:t>
            </a:r>
            <a:r>
              <a:rPr sz="1632" b="1" dirty="0">
                <a:latin typeface="Courier New"/>
                <a:cs typeface="Courier New"/>
              </a:rPr>
              <a:t>x </a:t>
            </a:r>
            <a:r>
              <a:rPr sz="1632" b="1" spc="-5" dirty="0">
                <a:latin typeface="Courier New"/>
                <a:cs typeface="Courier New"/>
              </a:rPr>
              <a:t>in </a:t>
            </a:r>
            <a:r>
              <a:rPr sz="1632" b="1" spc="-9" dirty="0">
                <a:latin typeface="Courier New"/>
                <a:cs typeface="Courier New"/>
              </a:rPr>
              <a:t>range(1,n+1) </a:t>
            </a:r>
            <a:r>
              <a:rPr sz="1632" b="1" spc="-5" dirty="0">
                <a:latin typeface="Courier New"/>
                <a:cs typeface="Courier New"/>
              </a:rPr>
              <a:t>if </a:t>
            </a:r>
            <a:r>
              <a:rPr sz="1632" b="1" spc="-9" dirty="0" err="1">
                <a:latin typeface="Courier New"/>
                <a:cs typeface="Courier New"/>
              </a:rPr>
              <a:t>n%x</a:t>
            </a:r>
            <a:r>
              <a:rPr sz="1632" b="1" spc="-9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==</a:t>
            </a:r>
            <a:r>
              <a:rPr sz="1632" b="1" spc="-103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0]</a:t>
            </a:r>
            <a:endParaRPr sz="1632" dirty="0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632" dirty="0">
              <a:latin typeface="Courier New"/>
              <a:cs typeface="Courier New"/>
            </a:endParaRPr>
          </a:p>
          <a:p>
            <a:pPr marR="4607" algn="r">
              <a:spcBef>
                <a:spcPts val="5"/>
              </a:spcBef>
            </a:pPr>
            <a:r>
              <a:rPr sz="1632" b="1" spc="-9" dirty="0">
                <a:latin typeface="Courier New"/>
                <a:cs typeface="Courier New"/>
              </a:rPr>
              <a:t>[1, </a:t>
            </a:r>
            <a:r>
              <a:rPr sz="1632" b="1" spc="-5" dirty="0">
                <a:latin typeface="Courier New"/>
                <a:cs typeface="Courier New"/>
              </a:rPr>
              <a:t>2, 3,</a:t>
            </a:r>
            <a:r>
              <a:rPr sz="1632" b="1" spc="-109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6]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E81EDA-7C8A-4B93-A5E9-FE2DCFF4CE58}"/>
              </a:ext>
            </a:extLst>
          </p:cNvPr>
          <p:cNvSpPr/>
          <p:nvPr/>
        </p:nvSpPr>
        <p:spPr>
          <a:xfrm>
            <a:off x="2566609" y="3838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8715">
              <a:spcBef>
                <a:spcPts val="916"/>
              </a:spcBef>
            </a:pPr>
            <a:r>
              <a:rPr lang="en-US" b="1" dirty="0" err="1">
                <a:solidFill>
                  <a:srgbClr val="000000"/>
                </a:solidFill>
              </a:rPr>
              <a:t>vec</a:t>
            </a:r>
            <a:r>
              <a:rPr lang="en-US" b="1" dirty="0">
                <a:solidFill>
                  <a:srgbClr val="000000"/>
                </a:solidFill>
              </a:rPr>
              <a:t> = [2, 4, 6]</a:t>
            </a:r>
          </a:p>
          <a:p>
            <a:pPr marL="168715"/>
            <a:r>
              <a:rPr lang="en-US" b="1" dirty="0" err="1">
                <a:solidFill>
                  <a:srgbClr val="000000"/>
                </a:solidFill>
              </a:rPr>
              <a:t>my_list</a:t>
            </a:r>
            <a:r>
              <a:rPr lang="en-US" b="1" dirty="0">
                <a:solidFill>
                  <a:srgbClr val="000000"/>
                </a:solidFill>
              </a:rPr>
              <a:t> = [3*x for x in </a:t>
            </a:r>
            <a:r>
              <a:rPr lang="en-US" b="1" dirty="0" err="1">
                <a:solidFill>
                  <a:srgbClr val="000000"/>
                </a:solidFill>
              </a:rPr>
              <a:t>vec</a:t>
            </a:r>
            <a:r>
              <a:rPr lang="en-US" b="1" dirty="0">
                <a:solidFill>
                  <a:srgbClr val="000000"/>
                </a:solidFill>
              </a:rPr>
              <a:t> if x &lt; 2]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506B3-0289-4FD2-9343-D0EFC929A509}"/>
              </a:ext>
            </a:extLst>
          </p:cNvPr>
          <p:cNvSpPr/>
          <p:nvPr/>
        </p:nvSpPr>
        <p:spPr>
          <a:xfrm>
            <a:off x="1142192" y="1002160"/>
            <a:ext cx="199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Examples: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188" y="0"/>
            <a:ext cx="4435017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Filtered List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97661" y="1287915"/>
            <a:ext cx="8917342" cy="504149"/>
          </a:xfrm>
          <a:prstGeom prst="rect">
            <a:avLst/>
          </a:prstGeom>
        </p:spPr>
        <p:txBody>
          <a:bodyPr vert="horz" wrap="square" lIns="0" tIns="72553" rIns="0" bIns="0" rtlCol="0">
            <a:spAutoFit/>
          </a:bodyPr>
          <a:lstStyle/>
          <a:p>
            <a:pPr marL="297266" indent="-285750">
              <a:spcBef>
                <a:spcPts val="571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Example:</a:t>
            </a:r>
            <a:endParaRPr sz="2267" dirty="0">
              <a:latin typeface="Courier New"/>
              <a:cs typeface="Courier New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00DB71B-314E-4AB1-BB6E-0C921EE55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5AEB9-FE8C-4873-8AD6-B66EC0DA5448}"/>
              </a:ext>
            </a:extLst>
          </p:cNvPr>
          <p:cNvSpPr/>
          <p:nvPr/>
        </p:nvSpPr>
        <p:spPr>
          <a:xfrm>
            <a:off x="3392653" y="3538738"/>
            <a:ext cx="4448654" cy="369332"/>
          </a:xfrm>
          <a:prstGeom prst="rect">
            <a:avLst/>
          </a:prstGeom>
          <a:solidFill>
            <a:srgbClr val="B9BEEC"/>
          </a:solidFill>
        </p:spPr>
        <p:txBody>
          <a:bodyPr wrap="none">
            <a:spAutoFit/>
          </a:bodyPr>
          <a:lstStyle/>
          <a:p>
            <a:r>
              <a:rPr lang="en-US" dirty="0"/>
              <a:t>['n', 'd', 'r', 'w', ' ', 'L', 'x', 't', 'n', '-', 'R', 'l', 'l', 'y']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EF427-D730-4075-AEBB-622F83040C96}"/>
              </a:ext>
            </a:extLst>
          </p:cNvPr>
          <p:cNvSpPr/>
          <p:nvPr/>
        </p:nvSpPr>
        <p:spPr>
          <a:xfrm>
            <a:off x="2560268" y="1991713"/>
            <a:ext cx="7861490" cy="923330"/>
          </a:xfrm>
          <a:prstGeom prst="rect">
            <a:avLst/>
          </a:prstGeom>
          <a:solidFill>
            <a:srgbClr val="F7FFAB"/>
          </a:solidFill>
        </p:spPr>
        <p:txBody>
          <a:bodyPr wrap="square">
            <a:spAutoFit/>
          </a:bodyPr>
          <a:lstStyle/>
          <a:p>
            <a:r>
              <a:rPr lang="en-US" b="1" dirty="0"/>
              <a:t>name = "Andrew Luxton-Reilly“</a:t>
            </a:r>
          </a:p>
          <a:p>
            <a:r>
              <a:rPr lang="en-US" b="1" dirty="0"/>
              <a:t>vowels = "</a:t>
            </a:r>
            <a:r>
              <a:rPr lang="en-US" b="1" dirty="0" err="1"/>
              <a:t>aeiouAEIOU</a:t>
            </a:r>
            <a:r>
              <a:rPr lang="en-US" b="1" dirty="0"/>
              <a:t>“</a:t>
            </a:r>
          </a:p>
          <a:p>
            <a:r>
              <a:rPr lang="en-US" b="1" dirty="0" err="1"/>
              <a:t>my_list</a:t>
            </a:r>
            <a:r>
              <a:rPr lang="en-US" b="1" dirty="0"/>
              <a:t> = [c for c in name if c not in vowels]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965" y="0"/>
            <a:ext cx="4238069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Exercise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8872" y="3007155"/>
            <a:ext cx="6780839" cy="1241288"/>
            <a:chOff x="1379867" y="3316223"/>
            <a:chExt cx="7477759" cy="932815"/>
          </a:xfrm>
        </p:grpSpPr>
        <p:sp>
          <p:nvSpPr>
            <p:cNvPr id="4" name="object 4"/>
            <p:cNvSpPr/>
            <p:nvPr/>
          </p:nvSpPr>
          <p:spPr>
            <a:xfrm>
              <a:off x="1384439" y="3320795"/>
              <a:ext cx="7467600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1379867" y="3316223"/>
              <a:ext cx="7477506" cy="928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1379867" y="3316223"/>
              <a:ext cx="7477759" cy="932815"/>
            </a:xfrm>
            <a:custGeom>
              <a:avLst/>
              <a:gdLst/>
              <a:ahLst/>
              <a:cxnLst/>
              <a:rect l="l" t="t" r="r" b="b"/>
              <a:pathLst>
                <a:path w="7477759" h="932814">
                  <a:moveTo>
                    <a:pt x="7477506" y="931163"/>
                  </a:moveTo>
                  <a:lnTo>
                    <a:pt x="7477506" y="2285"/>
                  </a:lnTo>
                  <a:lnTo>
                    <a:pt x="74752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931164"/>
                  </a:lnTo>
                  <a:lnTo>
                    <a:pt x="2286" y="932688"/>
                  </a:lnTo>
                  <a:lnTo>
                    <a:pt x="4572" y="93268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7467600" y="9905"/>
                  </a:lnTo>
                  <a:lnTo>
                    <a:pt x="7467600" y="4571"/>
                  </a:lnTo>
                  <a:lnTo>
                    <a:pt x="7472172" y="9905"/>
                  </a:lnTo>
                  <a:lnTo>
                    <a:pt x="7472172" y="932687"/>
                  </a:lnTo>
                  <a:lnTo>
                    <a:pt x="7475220" y="932687"/>
                  </a:lnTo>
                  <a:lnTo>
                    <a:pt x="7477506" y="931163"/>
                  </a:lnTo>
                  <a:close/>
                </a:path>
                <a:path w="7477759" h="93281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7477759" h="932814">
                  <a:moveTo>
                    <a:pt x="9905" y="92354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923544"/>
                  </a:lnTo>
                  <a:lnTo>
                    <a:pt x="9905" y="923544"/>
                  </a:lnTo>
                  <a:close/>
                </a:path>
                <a:path w="7477759" h="932814">
                  <a:moveTo>
                    <a:pt x="7472172" y="923543"/>
                  </a:moveTo>
                  <a:lnTo>
                    <a:pt x="4572" y="923544"/>
                  </a:lnTo>
                  <a:lnTo>
                    <a:pt x="9905" y="928115"/>
                  </a:lnTo>
                  <a:lnTo>
                    <a:pt x="9905" y="932688"/>
                  </a:lnTo>
                  <a:lnTo>
                    <a:pt x="7467600" y="932687"/>
                  </a:lnTo>
                  <a:lnTo>
                    <a:pt x="7467600" y="928115"/>
                  </a:lnTo>
                  <a:lnTo>
                    <a:pt x="7472172" y="923543"/>
                  </a:lnTo>
                  <a:close/>
                </a:path>
                <a:path w="7477759" h="932814">
                  <a:moveTo>
                    <a:pt x="9905" y="932688"/>
                  </a:moveTo>
                  <a:lnTo>
                    <a:pt x="9905" y="928115"/>
                  </a:lnTo>
                  <a:lnTo>
                    <a:pt x="4572" y="923544"/>
                  </a:lnTo>
                  <a:lnTo>
                    <a:pt x="4572" y="932688"/>
                  </a:lnTo>
                  <a:lnTo>
                    <a:pt x="9905" y="932688"/>
                  </a:lnTo>
                  <a:close/>
                </a:path>
                <a:path w="7477759" h="932814">
                  <a:moveTo>
                    <a:pt x="7472172" y="9905"/>
                  </a:moveTo>
                  <a:lnTo>
                    <a:pt x="7467600" y="4571"/>
                  </a:lnTo>
                  <a:lnTo>
                    <a:pt x="7467600" y="9905"/>
                  </a:lnTo>
                  <a:lnTo>
                    <a:pt x="7472172" y="9905"/>
                  </a:lnTo>
                  <a:close/>
                </a:path>
                <a:path w="7477759" h="932814">
                  <a:moveTo>
                    <a:pt x="7472172" y="923543"/>
                  </a:moveTo>
                  <a:lnTo>
                    <a:pt x="7472172" y="9905"/>
                  </a:lnTo>
                  <a:lnTo>
                    <a:pt x="7467600" y="9905"/>
                  </a:lnTo>
                  <a:lnTo>
                    <a:pt x="7467600" y="923543"/>
                  </a:lnTo>
                  <a:lnTo>
                    <a:pt x="7472172" y="923543"/>
                  </a:lnTo>
                  <a:close/>
                </a:path>
                <a:path w="7477759" h="932814">
                  <a:moveTo>
                    <a:pt x="7472172" y="932687"/>
                  </a:moveTo>
                  <a:lnTo>
                    <a:pt x="7472172" y="923543"/>
                  </a:lnTo>
                  <a:lnTo>
                    <a:pt x="7467600" y="928115"/>
                  </a:lnTo>
                  <a:lnTo>
                    <a:pt x="7467600" y="932687"/>
                  </a:lnTo>
                  <a:lnTo>
                    <a:pt x="7472172" y="932687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7754" y="1175545"/>
            <a:ext cx="7096716" cy="1736898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297266" indent="-285750">
              <a:spcBef>
                <a:spcPts val="612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Create a list of all the vowels in the string:</a:t>
            </a:r>
          </a:p>
          <a:p>
            <a:pPr marL="718046" indent="-45720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sz="2800" dirty="0">
                <a:solidFill>
                  <a:srgbClr val="000000"/>
                </a:solidFill>
              </a:rPr>
              <a:t>Example: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“solidarity”</a:t>
            </a:r>
          </a:p>
          <a:p>
            <a:pPr>
              <a:spcBef>
                <a:spcPts val="32"/>
              </a:spcBef>
            </a:pPr>
            <a:endParaRPr sz="3128" dirty="0">
              <a:latin typeface="Gill Sans MT"/>
              <a:cs typeface="Gill Sans MT"/>
            </a:endParaRPr>
          </a:p>
          <a:p>
            <a:pPr marL="426105" marR="2620548">
              <a:spcBef>
                <a:spcPts val="5"/>
              </a:spcBef>
            </a:pPr>
            <a:endParaRPr sz="1632" dirty="0">
              <a:latin typeface="Courier New"/>
              <a:cs typeface="Courier New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2FE03-49AB-464A-A525-263259189C59}"/>
              </a:ext>
            </a:extLst>
          </p:cNvPr>
          <p:cNvSpPr/>
          <p:nvPr/>
        </p:nvSpPr>
        <p:spPr>
          <a:xfrm>
            <a:off x="2378470" y="30559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6105" marR="2620548">
              <a:spcBef>
                <a:spcPts val="5"/>
              </a:spcBef>
            </a:pPr>
            <a:r>
              <a:rPr lang="en-US" b="1" spc="-9" dirty="0">
                <a:latin typeface="Courier New"/>
                <a:cs typeface="Courier New"/>
              </a:rPr>
              <a:t>word 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spc="-91" dirty="0">
                <a:latin typeface="Courier New"/>
                <a:cs typeface="Courier New"/>
              </a:rPr>
              <a:t> </a:t>
            </a:r>
            <a:r>
              <a:rPr lang="en-US" b="1" spc="-9" dirty="0">
                <a:latin typeface="Courier New"/>
                <a:cs typeface="Courier New"/>
              </a:rPr>
              <a:t>'solidarity'  vowels 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spc="-45" dirty="0">
                <a:latin typeface="Courier New"/>
                <a:cs typeface="Courier New"/>
              </a:rPr>
              <a:t> </a:t>
            </a:r>
            <a:r>
              <a:rPr lang="en-US" b="1" spc="-9" dirty="0">
                <a:latin typeface="Courier New"/>
                <a:cs typeface="Courier New"/>
              </a:rPr>
              <a:t>'</a:t>
            </a:r>
            <a:r>
              <a:rPr lang="en-US" b="1" spc="-9" dirty="0" err="1">
                <a:latin typeface="Courier New"/>
                <a:cs typeface="Courier New"/>
              </a:rPr>
              <a:t>aeiou</a:t>
            </a:r>
            <a:r>
              <a:rPr lang="en-US" b="1" spc="-9" dirty="0">
                <a:latin typeface="Courier New"/>
                <a:cs typeface="Courier New"/>
              </a:rPr>
              <a:t>‘</a:t>
            </a:r>
            <a:endParaRPr lang="en-US" dirty="0">
              <a:latin typeface="Courier New"/>
              <a:cs typeface="Courier New"/>
            </a:endParaRPr>
          </a:p>
          <a:p>
            <a:pPr marL="426105"/>
            <a:r>
              <a:rPr lang="en-US" b="1" spc="-5" dirty="0">
                <a:latin typeface="Courier New"/>
                <a:cs typeface="Courier New"/>
              </a:rPr>
              <a:t>li = [v for v in word if v in vowels]</a:t>
            </a:r>
          </a:p>
          <a:p>
            <a:pPr marL="426105"/>
            <a:r>
              <a:rPr lang="en-US" b="1" spc="-5" dirty="0">
                <a:latin typeface="Courier New"/>
                <a:cs typeface="Courier New"/>
              </a:rPr>
              <a:t>print(li)</a:t>
            </a:r>
            <a:endParaRPr lang="en-US" dirty="0"/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2BE80F3A-E970-4157-BB3B-B012C4B40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A6963-D12A-4EA1-901F-C8160E9555C4}"/>
              </a:ext>
            </a:extLst>
          </p:cNvPr>
          <p:cNvSpPr/>
          <p:nvPr/>
        </p:nvSpPr>
        <p:spPr>
          <a:xfrm>
            <a:off x="4744232" y="5105749"/>
            <a:ext cx="1556836" cy="369332"/>
          </a:xfrm>
          <a:prstGeom prst="rect">
            <a:avLst/>
          </a:prstGeom>
          <a:solidFill>
            <a:srgbClr val="B9BEEC"/>
          </a:solidFill>
        </p:spPr>
        <p:txBody>
          <a:bodyPr wrap="none">
            <a:spAutoFit/>
          </a:bodyPr>
          <a:lstStyle/>
          <a:p>
            <a:r>
              <a:rPr lang="en-US" b="1" dirty="0"/>
              <a:t>['o', 'i', 'a', 'i']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255" y="1106929"/>
            <a:ext cx="10972800" cy="3769249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297266" indent="-285750">
              <a:spcBef>
                <a:spcPts val="612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Information in a list is stored contiguously in memory</a:t>
            </a:r>
          </a:p>
          <a:p>
            <a:pPr marL="718046" indent="-45720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sz="2800" dirty="0">
                <a:solidFill>
                  <a:srgbClr val="000000"/>
                </a:solidFill>
              </a:rPr>
              <a:t>location of the information can be calculated</a:t>
            </a:r>
          </a:p>
          <a:p>
            <a:pPr marL="718046" indent="-457200">
              <a:spcBef>
                <a:spcPts val="453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sz="2800" dirty="0">
                <a:solidFill>
                  <a:srgbClr val="000000"/>
                </a:solidFill>
              </a:rPr>
              <a:t>location = start of the list + index * size of each element</a:t>
            </a:r>
          </a:p>
          <a:p>
            <a:pPr marL="457200" indent="-457200">
              <a:spcBef>
                <a:spcPts val="23"/>
              </a:spcBef>
              <a:buFont typeface="Arial" panose="020B0604020202020204" pitchFamily="34" charset="0"/>
              <a:buChar char="•"/>
            </a:pPr>
            <a:endParaRPr sz="2800" dirty="0">
              <a:solidFill>
                <a:srgbClr val="000000"/>
              </a:solidFill>
            </a:endParaRPr>
          </a:p>
          <a:p>
            <a:pPr marL="468716" indent="-457200"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b="1" dirty="0">
                <a:solidFill>
                  <a:srgbClr val="000000"/>
                </a:solidFill>
              </a:rPr>
              <a:t>Efficiency issues</a:t>
            </a:r>
          </a:p>
          <a:p>
            <a:pPr marL="718046" indent="-45720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sz="2800" dirty="0">
                <a:solidFill>
                  <a:srgbClr val="000000"/>
                </a:solidFill>
              </a:rPr>
              <a:t>It takes the same time to access any of the elements</a:t>
            </a:r>
          </a:p>
          <a:p>
            <a:pPr marL="717469" marR="4607" indent="-457200">
              <a:spcBef>
                <a:spcPts val="449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sz="2800" dirty="0">
                <a:solidFill>
                  <a:srgbClr val="000000"/>
                </a:solidFill>
              </a:rPr>
              <a:t>Slow to move elements around (i.e. add and delete elements from  within the list)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3414" y="0"/>
            <a:ext cx="6545171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Summary: Features of lists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5FEF1E4B-278A-40B8-BAE2-B95C09836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522" y="242"/>
            <a:ext cx="3956716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65693" y="806346"/>
            <a:ext cx="10171341" cy="2610214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297266" indent="-285750">
              <a:spcBef>
                <a:spcPts val="612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Write a list comprehension that generates a list of tuples.</a:t>
            </a:r>
          </a:p>
          <a:p>
            <a:pPr marL="546019" marR="4607" indent="-28575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sz="2800" dirty="0">
                <a:solidFill>
                  <a:srgbClr val="000000"/>
                </a:solidFill>
              </a:rPr>
              <a:t>The tuple contains the number (even number between 0 to 9), the  square of the number, and the cube of the number.</a:t>
            </a:r>
            <a:endParaRPr lang="en-US" sz="2800" dirty="0">
              <a:solidFill>
                <a:srgbClr val="000000"/>
              </a:solidFill>
            </a:endParaRPr>
          </a:p>
          <a:p>
            <a:pPr marL="546019" marR="4607" indent="-28575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endParaRPr lang="en-US" sz="2086" spc="-36" dirty="0">
              <a:solidFill>
                <a:srgbClr val="454552"/>
              </a:solidFill>
              <a:latin typeface="Gill Sans MT"/>
              <a:cs typeface="Gill Sans MT"/>
            </a:endParaRPr>
          </a:p>
          <a:p>
            <a:pPr marL="546019" marR="4607" indent="-28575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endParaRPr sz="2086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63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522" y="242"/>
            <a:ext cx="3956716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65693" y="806346"/>
            <a:ext cx="10171341" cy="2610214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297266" indent="-285750">
              <a:spcBef>
                <a:spcPts val="612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Write a list comprehension that generates a list of tuples.</a:t>
            </a:r>
          </a:p>
          <a:p>
            <a:pPr marL="546019" marR="4607" indent="-28575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sz="2800" dirty="0">
                <a:solidFill>
                  <a:srgbClr val="000000"/>
                </a:solidFill>
              </a:rPr>
              <a:t>The tuple contains the number (even number between 0 to 9), the  square of the number, and the cube of the number.</a:t>
            </a:r>
            <a:endParaRPr lang="en-US" sz="2800" dirty="0">
              <a:solidFill>
                <a:srgbClr val="000000"/>
              </a:solidFill>
            </a:endParaRPr>
          </a:p>
          <a:p>
            <a:pPr marL="546019" marR="4607" indent="-28575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endParaRPr lang="en-US" sz="2086" spc="-36" dirty="0">
              <a:solidFill>
                <a:srgbClr val="454552"/>
              </a:solidFill>
              <a:latin typeface="Gill Sans MT"/>
              <a:cs typeface="Gill Sans MT"/>
            </a:endParaRPr>
          </a:p>
          <a:p>
            <a:pPr marL="546019" marR="4607" indent="-28575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endParaRPr sz="2086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630" dirty="0">
              <a:latin typeface="Gill Sans MT"/>
              <a:cs typeface="Gill Sans M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CE454-8F44-4FB0-8595-775FE7FB207B}"/>
              </a:ext>
            </a:extLst>
          </p:cNvPr>
          <p:cNvSpPr/>
          <p:nvPr/>
        </p:nvSpPr>
        <p:spPr>
          <a:xfrm>
            <a:off x="2806061" y="3134398"/>
            <a:ext cx="6579878" cy="461665"/>
          </a:xfrm>
          <a:prstGeom prst="rect">
            <a:avLst/>
          </a:prstGeom>
          <a:solidFill>
            <a:srgbClr val="F7FFAB"/>
          </a:solidFill>
        </p:spPr>
        <p:txBody>
          <a:bodyPr wrap="none">
            <a:spAutoFit/>
          </a:bodyPr>
          <a:lstStyle/>
          <a:p>
            <a:r>
              <a:rPr lang="nn-NO" sz="2400" b="1" dirty="0"/>
              <a:t>li = [(i, i**2, i**3) for i in range(10) if i % 2 == 0]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EFBA9-2516-448F-AE6C-1AFDF00FBE66}"/>
              </a:ext>
            </a:extLst>
          </p:cNvPr>
          <p:cNvSpPr/>
          <p:nvPr/>
        </p:nvSpPr>
        <p:spPr>
          <a:xfrm>
            <a:off x="2091396" y="5186617"/>
            <a:ext cx="9134621" cy="369332"/>
          </a:xfrm>
          <a:prstGeom prst="rect">
            <a:avLst/>
          </a:prstGeom>
          <a:solidFill>
            <a:srgbClr val="B9BEEC"/>
          </a:solidFill>
        </p:spPr>
        <p:txBody>
          <a:bodyPr wrap="square">
            <a:spAutoFit/>
          </a:bodyPr>
          <a:lstStyle/>
          <a:p>
            <a:pPr marL="163532"/>
            <a:r>
              <a:rPr lang="en-US" b="1" spc="-9" dirty="0">
                <a:latin typeface="Courier New"/>
                <a:cs typeface="Courier New"/>
              </a:rPr>
              <a:t>[(0, </a:t>
            </a:r>
            <a:r>
              <a:rPr lang="en-US" b="1" spc="-5" dirty="0">
                <a:latin typeface="Courier New"/>
                <a:cs typeface="Courier New"/>
              </a:rPr>
              <a:t>0, </a:t>
            </a:r>
            <a:r>
              <a:rPr lang="en-US" b="1" spc="-9" dirty="0">
                <a:latin typeface="Courier New"/>
                <a:cs typeface="Courier New"/>
              </a:rPr>
              <a:t>0), (2, </a:t>
            </a:r>
            <a:r>
              <a:rPr lang="en-US" b="1" spc="-5" dirty="0">
                <a:latin typeface="Courier New"/>
                <a:cs typeface="Courier New"/>
              </a:rPr>
              <a:t>4, </a:t>
            </a:r>
            <a:r>
              <a:rPr lang="en-US" b="1" spc="-9" dirty="0">
                <a:latin typeface="Courier New"/>
                <a:cs typeface="Courier New"/>
              </a:rPr>
              <a:t>8), (4, 16,</a:t>
            </a:r>
            <a:r>
              <a:rPr lang="en-US" b="1" spc="-73" dirty="0">
                <a:latin typeface="Courier New"/>
                <a:cs typeface="Courier New"/>
              </a:rPr>
              <a:t> </a:t>
            </a:r>
            <a:r>
              <a:rPr lang="en-US" b="1" spc="-9" dirty="0">
                <a:latin typeface="Courier New"/>
                <a:cs typeface="Courier New"/>
              </a:rPr>
              <a:t>64),(6, 36, 216), (8, 64,</a:t>
            </a:r>
            <a:r>
              <a:rPr lang="en-US" b="1" spc="-45" dirty="0">
                <a:latin typeface="Courier New"/>
                <a:cs typeface="Courier New"/>
              </a:rPr>
              <a:t> </a:t>
            </a:r>
            <a:r>
              <a:rPr lang="en-US" b="1" spc="-9" dirty="0">
                <a:latin typeface="Courier New"/>
                <a:cs typeface="Courier New"/>
              </a:rPr>
              <a:t>512)]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703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425" y="0"/>
            <a:ext cx="3816039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Exercise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9829" y="911014"/>
            <a:ext cx="7856373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What is the output of the following code fragment</a:t>
            </a:r>
            <a:r>
              <a:rPr lang="en-US" sz="2800" dirty="0">
                <a:solidFill>
                  <a:srgbClr val="000000"/>
                </a:solidFill>
              </a:rPr>
              <a:t>s</a:t>
            </a:r>
            <a:r>
              <a:rPr sz="2800" dirty="0">
                <a:solidFill>
                  <a:srgbClr val="000000"/>
                </a:solidFill>
              </a:rPr>
              <a:t>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D63A62-A0D1-4F64-B8E3-E0E3BCBDCCD1}"/>
              </a:ext>
            </a:extLst>
          </p:cNvPr>
          <p:cNvGrpSpPr/>
          <p:nvPr/>
        </p:nvGrpSpPr>
        <p:grpSpPr>
          <a:xfrm>
            <a:off x="871320" y="1462538"/>
            <a:ext cx="7333957" cy="744867"/>
            <a:chOff x="1456525" y="1445722"/>
            <a:chExt cx="7333957" cy="744867"/>
          </a:xfrm>
        </p:grpSpPr>
        <p:grpSp>
          <p:nvGrpSpPr>
            <p:cNvPr id="3" name="object 3"/>
            <p:cNvGrpSpPr/>
            <p:nvPr/>
          </p:nvGrpSpPr>
          <p:grpSpPr>
            <a:xfrm>
              <a:off x="1802643" y="1445722"/>
              <a:ext cx="6642643" cy="744867"/>
              <a:chOff x="1303667" y="2249423"/>
              <a:chExt cx="7325359" cy="65659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1308239" y="2253995"/>
                <a:ext cx="7315200" cy="64693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303667" y="2249423"/>
                <a:ext cx="7325106" cy="65150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303667" y="2249423"/>
                <a:ext cx="7325359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7325359" h="656589">
                    <a:moveTo>
                      <a:pt x="7325106" y="653795"/>
                    </a:moveTo>
                    <a:lnTo>
                      <a:pt x="7325106" y="2285"/>
                    </a:lnTo>
                    <a:lnTo>
                      <a:pt x="7322820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653796"/>
                    </a:lnTo>
                    <a:lnTo>
                      <a:pt x="2286" y="656082"/>
                    </a:lnTo>
                    <a:lnTo>
                      <a:pt x="4572" y="656082"/>
                    </a:lnTo>
                    <a:lnTo>
                      <a:pt x="4572" y="9906"/>
                    </a:lnTo>
                    <a:lnTo>
                      <a:pt x="9905" y="4572"/>
                    </a:lnTo>
                    <a:lnTo>
                      <a:pt x="9905" y="9906"/>
                    </a:lnTo>
                    <a:lnTo>
                      <a:pt x="7315200" y="9905"/>
                    </a:lnTo>
                    <a:lnTo>
                      <a:pt x="7315200" y="4571"/>
                    </a:lnTo>
                    <a:lnTo>
                      <a:pt x="7319772" y="9905"/>
                    </a:lnTo>
                    <a:lnTo>
                      <a:pt x="7319772" y="656081"/>
                    </a:lnTo>
                    <a:lnTo>
                      <a:pt x="7322820" y="656081"/>
                    </a:lnTo>
                    <a:lnTo>
                      <a:pt x="7325106" y="653795"/>
                    </a:lnTo>
                    <a:close/>
                  </a:path>
                  <a:path w="7325359" h="656589">
                    <a:moveTo>
                      <a:pt x="9905" y="9906"/>
                    </a:moveTo>
                    <a:lnTo>
                      <a:pt x="9905" y="4572"/>
                    </a:lnTo>
                    <a:lnTo>
                      <a:pt x="4572" y="9906"/>
                    </a:lnTo>
                    <a:lnTo>
                      <a:pt x="9905" y="9906"/>
                    </a:lnTo>
                    <a:close/>
                  </a:path>
                  <a:path w="7325359" h="656589">
                    <a:moveTo>
                      <a:pt x="9905" y="646176"/>
                    </a:moveTo>
                    <a:lnTo>
                      <a:pt x="9905" y="9906"/>
                    </a:lnTo>
                    <a:lnTo>
                      <a:pt x="4572" y="9906"/>
                    </a:lnTo>
                    <a:lnTo>
                      <a:pt x="4572" y="646176"/>
                    </a:lnTo>
                    <a:lnTo>
                      <a:pt x="9905" y="646176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4572" y="646176"/>
                    </a:lnTo>
                    <a:lnTo>
                      <a:pt x="9905" y="651509"/>
                    </a:lnTo>
                    <a:lnTo>
                      <a:pt x="9905" y="656082"/>
                    </a:lnTo>
                    <a:lnTo>
                      <a:pt x="7315200" y="656081"/>
                    </a:lnTo>
                    <a:lnTo>
                      <a:pt x="7315200" y="651509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9905" y="656082"/>
                    </a:moveTo>
                    <a:lnTo>
                      <a:pt x="9905" y="651509"/>
                    </a:lnTo>
                    <a:lnTo>
                      <a:pt x="4572" y="646176"/>
                    </a:lnTo>
                    <a:lnTo>
                      <a:pt x="4572" y="656082"/>
                    </a:lnTo>
                    <a:lnTo>
                      <a:pt x="9905" y="656082"/>
                    </a:lnTo>
                    <a:close/>
                  </a:path>
                  <a:path w="7325359" h="656589">
                    <a:moveTo>
                      <a:pt x="7319772" y="9905"/>
                    </a:moveTo>
                    <a:lnTo>
                      <a:pt x="7315200" y="4571"/>
                    </a:lnTo>
                    <a:lnTo>
                      <a:pt x="7315200" y="9905"/>
                    </a:lnTo>
                    <a:lnTo>
                      <a:pt x="7319772" y="9905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7319772" y="9905"/>
                    </a:lnTo>
                    <a:lnTo>
                      <a:pt x="7315200" y="9905"/>
                    </a:lnTo>
                    <a:lnTo>
                      <a:pt x="7315200" y="646175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7319772" y="656081"/>
                    </a:moveTo>
                    <a:lnTo>
                      <a:pt x="7319772" y="646175"/>
                    </a:lnTo>
                    <a:lnTo>
                      <a:pt x="7315200" y="651509"/>
                    </a:lnTo>
                    <a:lnTo>
                      <a:pt x="7315200" y="656081"/>
                    </a:lnTo>
                    <a:lnTo>
                      <a:pt x="7319772" y="656081"/>
                    </a:lnTo>
                    <a:close/>
                  </a:path>
                </a:pathLst>
              </a:custGeom>
              <a:solidFill>
                <a:srgbClr val="D1D97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EE7A3B-877B-485C-9322-315146E25942}"/>
                </a:ext>
              </a:extLst>
            </p:cNvPr>
            <p:cNvSpPr/>
            <p:nvPr/>
          </p:nvSpPr>
          <p:spPr>
            <a:xfrm>
              <a:off x="1456525" y="1538494"/>
              <a:ext cx="73339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li </a:t>
              </a:r>
              <a:r>
                <a:rPr lang="en-US" b="1" dirty="0">
                  <a:latin typeface="Courier New"/>
                  <a:cs typeface="Courier New"/>
                </a:rPr>
                <a:t>= </a:t>
              </a:r>
              <a:r>
                <a:rPr lang="en-US" b="1" spc="-9" dirty="0">
                  <a:latin typeface="Courier New"/>
                  <a:cs typeface="Courier New"/>
                </a:rPr>
                <a:t>[(</a:t>
              </a:r>
              <a:r>
                <a:rPr lang="en-US" b="1" spc="-9" dirty="0" err="1">
                  <a:latin typeface="Courier New"/>
                  <a:cs typeface="Courier New"/>
                </a:rPr>
                <a:t>x,y</a:t>
              </a:r>
              <a:r>
                <a:rPr lang="en-US" b="1" spc="-9" dirty="0">
                  <a:latin typeface="Courier New"/>
                  <a:cs typeface="Courier New"/>
                </a:rPr>
                <a:t>) for </a:t>
              </a:r>
              <a:r>
                <a:rPr lang="en-US" b="1" dirty="0">
                  <a:latin typeface="Courier New"/>
                  <a:cs typeface="Courier New"/>
                </a:rPr>
                <a:t>x </a:t>
              </a:r>
              <a:r>
                <a:rPr lang="en-US" b="1" spc="-5" dirty="0">
                  <a:latin typeface="Courier New"/>
                  <a:cs typeface="Courier New"/>
                </a:rPr>
                <a:t>in </a:t>
              </a:r>
              <a:r>
                <a:rPr lang="en-US" b="1" spc="-9" dirty="0">
                  <a:latin typeface="Courier New"/>
                  <a:cs typeface="Courier New"/>
                </a:rPr>
                <a:t>range(3) for </a:t>
              </a:r>
              <a:r>
                <a:rPr lang="en-US" b="1" dirty="0">
                  <a:latin typeface="Courier New"/>
                  <a:cs typeface="Courier New"/>
                </a:rPr>
                <a:t>y </a:t>
              </a:r>
              <a:r>
                <a:rPr lang="en-US" b="1" spc="-5" dirty="0">
                  <a:latin typeface="Courier New"/>
                  <a:cs typeface="Courier New"/>
                </a:rPr>
                <a:t>in </a:t>
              </a:r>
              <a:r>
                <a:rPr lang="en-US" b="1" spc="-9" dirty="0">
                  <a:latin typeface="Courier New"/>
                  <a:cs typeface="Courier New"/>
                </a:rPr>
                <a:t>range(2)] print(li)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B89182-F515-4823-A5F2-0C21058F8DD5}"/>
              </a:ext>
            </a:extLst>
          </p:cNvPr>
          <p:cNvGrpSpPr/>
          <p:nvPr/>
        </p:nvGrpSpPr>
        <p:grpSpPr>
          <a:xfrm>
            <a:off x="870627" y="2416032"/>
            <a:ext cx="7086574" cy="1054595"/>
            <a:chOff x="1456525" y="1445722"/>
            <a:chExt cx="6988761" cy="745340"/>
          </a:xfrm>
        </p:grpSpPr>
        <p:grpSp>
          <p:nvGrpSpPr>
            <p:cNvPr id="13" name="object 3">
              <a:extLst>
                <a:ext uri="{FF2B5EF4-FFF2-40B4-BE49-F238E27FC236}">
                  <a16:creationId xmlns:a16="http://schemas.microsoft.com/office/drawing/2014/main" id="{C744AFE8-9CF4-47E4-9DD5-60CA9E59D644}"/>
                </a:ext>
              </a:extLst>
            </p:cNvPr>
            <p:cNvGrpSpPr/>
            <p:nvPr/>
          </p:nvGrpSpPr>
          <p:grpSpPr>
            <a:xfrm>
              <a:off x="1802643" y="1445722"/>
              <a:ext cx="6642643" cy="744867"/>
              <a:chOff x="1303667" y="2249423"/>
              <a:chExt cx="7325359" cy="656590"/>
            </a:xfrm>
          </p:grpSpPr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7CFD8AF9-1343-4990-AA17-DF8B1815080F}"/>
                  </a:ext>
                </a:extLst>
              </p:cNvPr>
              <p:cNvSpPr/>
              <p:nvPr/>
            </p:nvSpPr>
            <p:spPr>
              <a:xfrm>
                <a:off x="1308239" y="2253995"/>
                <a:ext cx="7315200" cy="64693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EE49471A-B14D-4B5F-96C3-32CA37623781}"/>
                  </a:ext>
                </a:extLst>
              </p:cNvPr>
              <p:cNvSpPr/>
              <p:nvPr/>
            </p:nvSpPr>
            <p:spPr>
              <a:xfrm>
                <a:off x="1303667" y="2249423"/>
                <a:ext cx="7325106" cy="65150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A8F9F581-2A1A-48B7-B7C9-F490BE337C25}"/>
                  </a:ext>
                </a:extLst>
              </p:cNvPr>
              <p:cNvSpPr/>
              <p:nvPr/>
            </p:nvSpPr>
            <p:spPr>
              <a:xfrm>
                <a:off x="1303667" y="2249423"/>
                <a:ext cx="7325359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7325359" h="656589">
                    <a:moveTo>
                      <a:pt x="7325106" y="653795"/>
                    </a:moveTo>
                    <a:lnTo>
                      <a:pt x="7325106" y="2285"/>
                    </a:lnTo>
                    <a:lnTo>
                      <a:pt x="7322820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653796"/>
                    </a:lnTo>
                    <a:lnTo>
                      <a:pt x="2286" y="656082"/>
                    </a:lnTo>
                    <a:lnTo>
                      <a:pt x="4572" y="656082"/>
                    </a:lnTo>
                    <a:lnTo>
                      <a:pt x="4572" y="9906"/>
                    </a:lnTo>
                    <a:lnTo>
                      <a:pt x="9905" y="4572"/>
                    </a:lnTo>
                    <a:lnTo>
                      <a:pt x="9905" y="9906"/>
                    </a:lnTo>
                    <a:lnTo>
                      <a:pt x="7315200" y="9905"/>
                    </a:lnTo>
                    <a:lnTo>
                      <a:pt x="7315200" y="4571"/>
                    </a:lnTo>
                    <a:lnTo>
                      <a:pt x="7319772" y="9905"/>
                    </a:lnTo>
                    <a:lnTo>
                      <a:pt x="7319772" y="656081"/>
                    </a:lnTo>
                    <a:lnTo>
                      <a:pt x="7322820" y="656081"/>
                    </a:lnTo>
                    <a:lnTo>
                      <a:pt x="7325106" y="653795"/>
                    </a:lnTo>
                    <a:close/>
                  </a:path>
                  <a:path w="7325359" h="656589">
                    <a:moveTo>
                      <a:pt x="9905" y="9906"/>
                    </a:moveTo>
                    <a:lnTo>
                      <a:pt x="9905" y="4572"/>
                    </a:lnTo>
                    <a:lnTo>
                      <a:pt x="4572" y="9906"/>
                    </a:lnTo>
                    <a:lnTo>
                      <a:pt x="9905" y="9906"/>
                    </a:lnTo>
                    <a:close/>
                  </a:path>
                  <a:path w="7325359" h="656589">
                    <a:moveTo>
                      <a:pt x="9905" y="646176"/>
                    </a:moveTo>
                    <a:lnTo>
                      <a:pt x="9905" y="9906"/>
                    </a:lnTo>
                    <a:lnTo>
                      <a:pt x="4572" y="9906"/>
                    </a:lnTo>
                    <a:lnTo>
                      <a:pt x="4572" y="646176"/>
                    </a:lnTo>
                    <a:lnTo>
                      <a:pt x="9905" y="646176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4572" y="646176"/>
                    </a:lnTo>
                    <a:lnTo>
                      <a:pt x="9905" y="651509"/>
                    </a:lnTo>
                    <a:lnTo>
                      <a:pt x="9905" y="656082"/>
                    </a:lnTo>
                    <a:lnTo>
                      <a:pt x="7315200" y="656081"/>
                    </a:lnTo>
                    <a:lnTo>
                      <a:pt x="7315200" y="651509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9905" y="656082"/>
                    </a:moveTo>
                    <a:lnTo>
                      <a:pt x="9905" y="651509"/>
                    </a:lnTo>
                    <a:lnTo>
                      <a:pt x="4572" y="646176"/>
                    </a:lnTo>
                    <a:lnTo>
                      <a:pt x="4572" y="656082"/>
                    </a:lnTo>
                    <a:lnTo>
                      <a:pt x="9905" y="656082"/>
                    </a:lnTo>
                    <a:close/>
                  </a:path>
                  <a:path w="7325359" h="656589">
                    <a:moveTo>
                      <a:pt x="7319772" y="9905"/>
                    </a:moveTo>
                    <a:lnTo>
                      <a:pt x="7315200" y="4571"/>
                    </a:lnTo>
                    <a:lnTo>
                      <a:pt x="7315200" y="9905"/>
                    </a:lnTo>
                    <a:lnTo>
                      <a:pt x="7319772" y="9905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7319772" y="9905"/>
                    </a:lnTo>
                    <a:lnTo>
                      <a:pt x="7315200" y="9905"/>
                    </a:lnTo>
                    <a:lnTo>
                      <a:pt x="7315200" y="646175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7319772" y="656081"/>
                    </a:moveTo>
                    <a:lnTo>
                      <a:pt x="7319772" y="646175"/>
                    </a:lnTo>
                    <a:lnTo>
                      <a:pt x="7315200" y="651509"/>
                    </a:lnTo>
                    <a:lnTo>
                      <a:pt x="7315200" y="656081"/>
                    </a:lnTo>
                    <a:lnTo>
                      <a:pt x="7319772" y="656081"/>
                    </a:lnTo>
                    <a:close/>
                  </a:path>
                </a:pathLst>
              </a:custGeom>
              <a:solidFill>
                <a:srgbClr val="D1D97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AB2446-8799-4C76-9DCC-ABE703FEB6C5}"/>
                </a:ext>
              </a:extLst>
            </p:cNvPr>
            <p:cNvSpPr/>
            <p:nvPr/>
          </p:nvSpPr>
          <p:spPr>
            <a:xfrm>
              <a:off x="1456525" y="1538494"/>
              <a:ext cx="6119770" cy="652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names = ['Angela', '</a:t>
              </a:r>
              <a:r>
                <a:rPr lang="en-US" b="1" spc="-5" dirty="0" err="1">
                  <a:latin typeface="Courier New"/>
                  <a:cs typeface="Courier New"/>
                </a:rPr>
                <a:t>Ann','Adriana</a:t>
              </a:r>
              <a:r>
                <a:rPr lang="en-US" b="1" spc="-5" dirty="0">
                  <a:latin typeface="Courier New"/>
                  <a:cs typeface="Courier New"/>
                </a:rPr>
                <a:t>']  </a:t>
              </a:r>
              <a:r>
                <a:rPr lang="en-US" b="1" spc="-5" dirty="0" err="1">
                  <a:latin typeface="Courier New"/>
                  <a:cs typeface="Courier New"/>
                </a:rPr>
                <a:t>my_list</a:t>
              </a:r>
              <a:r>
                <a:rPr lang="en-US" b="1" spc="-5" dirty="0">
                  <a:latin typeface="Courier New"/>
                  <a:cs typeface="Courier New"/>
                </a:rPr>
                <a:t> = [</a:t>
              </a:r>
              <a:r>
                <a:rPr lang="en-US" b="1" spc="-5" dirty="0" err="1">
                  <a:latin typeface="Courier New"/>
                  <a:cs typeface="Courier New"/>
                </a:rPr>
                <a:t>len</a:t>
              </a:r>
              <a:r>
                <a:rPr lang="en-US" b="1" spc="-5" dirty="0">
                  <a:latin typeface="Courier New"/>
                  <a:cs typeface="Courier New"/>
                </a:rPr>
                <a:t>(x) for x in names]   print (</a:t>
              </a:r>
              <a:r>
                <a:rPr lang="en-US" b="1" spc="-5" dirty="0" err="1">
                  <a:latin typeface="Courier New"/>
                  <a:cs typeface="Courier New"/>
                </a:rPr>
                <a:t>my_list</a:t>
              </a:r>
              <a:r>
                <a:rPr lang="en-US" b="1" spc="-5" dirty="0">
                  <a:latin typeface="Courier New"/>
                  <a:cs typeface="Courier New"/>
                </a:rPr>
                <a:t>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C37144-2D2A-44FC-ABB3-5963EA4DC7C2}"/>
              </a:ext>
            </a:extLst>
          </p:cNvPr>
          <p:cNvGrpSpPr/>
          <p:nvPr/>
        </p:nvGrpSpPr>
        <p:grpSpPr>
          <a:xfrm>
            <a:off x="973737" y="3678394"/>
            <a:ext cx="7851344" cy="3218881"/>
            <a:chOff x="1558214" y="1444292"/>
            <a:chExt cx="7742975" cy="3218881"/>
          </a:xfrm>
        </p:grpSpPr>
        <p:grpSp>
          <p:nvGrpSpPr>
            <p:cNvPr id="19" name="object 3">
              <a:extLst>
                <a:ext uri="{FF2B5EF4-FFF2-40B4-BE49-F238E27FC236}">
                  <a16:creationId xmlns:a16="http://schemas.microsoft.com/office/drawing/2014/main" id="{0C25504D-011F-42D5-9CF8-CDFCBFB05663}"/>
                </a:ext>
              </a:extLst>
            </p:cNvPr>
            <p:cNvGrpSpPr/>
            <p:nvPr/>
          </p:nvGrpSpPr>
          <p:grpSpPr>
            <a:xfrm>
              <a:off x="1802643" y="1444292"/>
              <a:ext cx="7167122" cy="3057247"/>
              <a:chOff x="1303667" y="2248164"/>
              <a:chExt cx="7903743" cy="2694923"/>
            </a:xfrm>
          </p:grpSpPr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9059BAE7-0F5C-46B2-B426-5E76242B3D33}"/>
                  </a:ext>
                </a:extLst>
              </p:cNvPr>
              <p:cNvSpPr/>
              <p:nvPr/>
            </p:nvSpPr>
            <p:spPr>
              <a:xfrm>
                <a:off x="1308239" y="2253995"/>
                <a:ext cx="7315200" cy="64693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C427FF0C-E320-4A71-A34B-1575B988C1C7}"/>
                  </a:ext>
                </a:extLst>
              </p:cNvPr>
              <p:cNvSpPr/>
              <p:nvPr/>
            </p:nvSpPr>
            <p:spPr>
              <a:xfrm>
                <a:off x="1303667" y="2249422"/>
                <a:ext cx="7903743" cy="266560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 dirty="0"/>
              </a:p>
            </p:txBody>
          </p:sp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7472F3A3-2148-43C8-BFEF-18D1450614F7}"/>
                  </a:ext>
                </a:extLst>
              </p:cNvPr>
              <p:cNvSpPr/>
              <p:nvPr/>
            </p:nvSpPr>
            <p:spPr>
              <a:xfrm>
                <a:off x="1399603" y="2248164"/>
                <a:ext cx="7807807" cy="2694923"/>
              </a:xfrm>
              <a:custGeom>
                <a:avLst/>
                <a:gdLst/>
                <a:ahLst/>
                <a:cxnLst/>
                <a:rect l="l" t="t" r="r" b="b"/>
                <a:pathLst>
                  <a:path w="7325359" h="656589">
                    <a:moveTo>
                      <a:pt x="7325106" y="653795"/>
                    </a:moveTo>
                    <a:lnTo>
                      <a:pt x="7325106" y="2285"/>
                    </a:lnTo>
                    <a:lnTo>
                      <a:pt x="7322820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653796"/>
                    </a:lnTo>
                    <a:lnTo>
                      <a:pt x="2286" y="656082"/>
                    </a:lnTo>
                    <a:lnTo>
                      <a:pt x="4572" y="656082"/>
                    </a:lnTo>
                    <a:lnTo>
                      <a:pt x="4572" y="9906"/>
                    </a:lnTo>
                    <a:lnTo>
                      <a:pt x="9905" y="4572"/>
                    </a:lnTo>
                    <a:lnTo>
                      <a:pt x="9905" y="9906"/>
                    </a:lnTo>
                    <a:lnTo>
                      <a:pt x="7315200" y="9905"/>
                    </a:lnTo>
                    <a:lnTo>
                      <a:pt x="7315200" y="4571"/>
                    </a:lnTo>
                    <a:lnTo>
                      <a:pt x="7319772" y="9905"/>
                    </a:lnTo>
                    <a:lnTo>
                      <a:pt x="7319772" y="656081"/>
                    </a:lnTo>
                    <a:lnTo>
                      <a:pt x="7322820" y="656081"/>
                    </a:lnTo>
                    <a:lnTo>
                      <a:pt x="7325106" y="653795"/>
                    </a:lnTo>
                    <a:close/>
                  </a:path>
                  <a:path w="7325359" h="656589">
                    <a:moveTo>
                      <a:pt x="9905" y="9906"/>
                    </a:moveTo>
                    <a:lnTo>
                      <a:pt x="9905" y="4572"/>
                    </a:lnTo>
                    <a:lnTo>
                      <a:pt x="4572" y="9906"/>
                    </a:lnTo>
                    <a:lnTo>
                      <a:pt x="9905" y="9906"/>
                    </a:lnTo>
                    <a:close/>
                  </a:path>
                  <a:path w="7325359" h="656589">
                    <a:moveTo>
                      <a:pt x="9905" y="646176"/>
                    </a:moveTo>
                    <a:lnTo>
                      <a:pt x="9905" y="9906"/>
                    </a:lnTo>
                    <a:lnTo>
                      <a:pt x="4572" y="9906"/>
                    </a:lnTo>
                    <a:lnTo>
                      <a:pt x="4572" y="646176"/>
                    </a:lnTo>
                    <a:lnTo>
                      <a:pt x="9905" y="646176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4572" y="646176"/>
                    </a:lnTo>
                    <a:lnTo>
                      <a:pt x="9905" y="651509"/>
                    </a:lnTo>
                    <a:lnTo>
                      <a:pt x="9905" y="656082"/>
                    </a:lnTo>
                    <a:lnTo>
                      <a:pt x="7315200" y="656081"/>
                    </a:lnTo>
                    <a:lnTo>
                      <a:pt x="7315200" y="651509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9905" y="656082"/>
                    </a:moveTo>
                    <a:lnTo>
                      <a:pt x="9905" y="651509"/>
                    </a:lnTo>
                    <a:lnTo>
                      <a:pt x="4572" y="646176"/>
                    </a:lnTo>
                    <a:lnTo>
                      <a:pt x="4572" y="656082"/>
                    </a:lnTo>
                    <a:lnTo>
                      <a:pt x="9905" y="656082"/>
                    </a:lnTo>
                    <a:close/>
                  </a:path>
                  <a:path w="7325359" h="656589">
                    <a:moveTo>
                      <a:pt x="7319772" y="9905"/>
                    </a:moveTo>
                    <a:lnTo>
                      <a:pt x="7315200" y="4571"/>
                    </a:lnTo>
                    <a:lnTo>
                      <a:pt x="7315200" y="9905"/>
                    </a:lnTo>
                    <a:lnTo>
                      <a:pt x="7319772" y="9905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7319772" y="9905"/>
                    </a:lnTo>
                    <a:lnTo>
                      <a:pt x="7315200" y="9905"/>
                    </a:lnTo>
                    <a:lnTo>
                      <a:pt x="7315200" y="646175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7319772" y="656081"/>
                    </a:moveTo>
                    <a:lnTo>
                      <a:pt x="7319772" y="646175"/>
                    </a:lnTo>
                    <a:lnTo>
                      <a:pt x="7315200" y="651509"/>
                    </a:lnTo>
                    <a:lnTo>
                      <a:pt x="7315200" y="656081"/>
                    </a:lnTo>
                    <a:lnTo>
                      <a:pt x="7319772" y="656081"/>
                    </a:lnTo>
                    <a:close/>
                  </a:path>
                </a:pathLst>
              </a:custGeom>
              <a:solidFill>
                <a:srgbClr val="D1D97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E7B515-6BE8-4DE9-840C-514338D599C6}"/>
                </a:ext>
              </a:extLst>
            </p:cNvPr>
            <p:cNvSpPr/>
            <p:nvPr/>
          </p:nvSpPr>
          <p:spPr>
            <a:xfrm>
              <a:off x="1558214" y="1605926"/>
              <a:ext cx="7742975" cy="3057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6431" marR="202112"/>
              <a:r>
                <a:rPr lang="en-US" b="1" spc="-5" dirty="0">
                  <a:latin typeface="Courier New"/>
                  <a:cs typeface="Courier New"/>
                </a:rPr>
                <a:t>def double(x):</a:t>
              </a:r>
            </a:p>
            <a:p>
              <a:pPr marL="356431" marR="202112"/>
              <a:r>
                <a:rPr lang="en-US" b="1" spc="-5" dirty="0">
                  <a:latin typeface="Courier New"/>
                  <a:cs typeface="Courier New"/>
                </a:rPr>
                <a:t> return x*2</a:t>
              </a:r>
            </a:p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my_list1 = [double(x) for x in range(5)]  print(my_list1)</a:t>
              </a:r>
            </a:p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my_list2 = [double(x) for x in range(10) if x%2==0]  </a:t>
              </a:r>
            </a:p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print(my_list2)</a:t>
              </a:r>
            </a:p>
            <a:p>
              <a:pPr marL="356431" marR="202112">
                <a:spcBef>
                  <a:spcPts val="1968"/>
                </a:spcBef>
              </a:pPr>
              <a:endParaRPr lang="en-US" b="1" spc="-5" dirty="0">
                <a:latin typeface="Courier New"/>
                <a:cs typeface="Courier New"/>
              </a:endParaRPr>
            </a:p>
          </p:txBody>
        </p:sp>
      </p:grpSp>
      <p:sp>
        <p:nvSpPr>
          <p:cNvPr id="36" name="Slide Number Placeholder 15">
            <a:extLst>
              <a:ext uri="{FF2B5EF4-FFF2-40B4-BE49-F238E27FC236}">
                <a16:creationId xmlns:a16="http://schemas.microsoft.com/office/drawing/2014/main" id="{84A72D15-9E4D-489B-8791-D74E97E80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7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425" y="0"/>
            <a:ext cx="3816039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Exercise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9829" y="911014"/>
            <a:ext cx="7856373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What is the output of the following code fragment</a:t>
            </a:r>
            <a:r>
              <a:rPr lang="en-US" sz="2800" dirty="0">
                <a:solidFill>
                  <a:srgbClr val="000000"/>
                </a:solidFill>
              </a:rPr>
              <a:t>s</a:t>
            </a:r>
            <a:r>
              <a:rPr sz="2800" dirty="0">
                <a:solidFill>
                  <a:srgbClr val="000000"/>
                </a:solidFill>
              </a:rPr>
              <a:t>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D63A62-A0D1-4F64-B8E3-E0E3BCBDCCD1}"/>
              </a:ext>
            </a:extLst>
          </p:cNvPr>
          <p:cNvGrpSpPr/>
          <p:nvPr/>
        </p:nvGrpSpPr>
        <p:grpSpPr>
          <a:xfrm>
            <a:off x="871320" y="1462538"/>
            <a:ext cx="7333957" cy="744867"/>
            <a:chOff x="1456525" y="1445722"/>
            <a:chExt cx="7333957" cy="744867"/>
          </a:xfrm>
        </p:grpSpPr>
        <p:grpSp>
          <p:nvGrpSpPr>
            <p:cNvPr id="3" name="object 3"/>
            <p:cNvGrpSpPr/>
            <p:nvPr/>
          </p:nvGrpSpPr>
          <p:grpSpPr>
            <a:xfrm>
              <a:off x="1802643" y="1445722"/>
              <a:ext cx="6642643" cy="744867"/>
              <a:chOff x="1303667" y="2249423"/>
              <a:chExt cx="7325359" cy="65659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1308239" y="2253995"/>
                <a:ext cx="7315200" cy="64693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303667" y="2249423"/>
                <a:ext cx="7325106" cy="65150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303667" y="2249423"/>
                <a:ext cx="7325359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7325359" h="656589">
                    <a:moveTo>
                      <a:pt x="7325106" y="653795"/>
                    </a:moveTo>
                    <a:lnTo>
                      <a:pt x="7325106" y="2285"/>
                    </a:lnTo>
                    <a:lnTo>
                      <a:pt x="7322820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653796"/>
                    </a:lnTo>
                    <a:lnTo>
                      <a:pt x="2286" y="656082"/>
                    </a:lnTo>
                    <a:lnTo>
                      <a:pt x="4572" y="656082"/>
                    </a:lnTo>
                    <a:lnTo>
                      <a:pt x="4572" y="9906"/>
                    </a:lnTo>
                    <a:lnTo>
                      <a:pt x="9905" y="4572"/>
                    </a:lnTo>
                    <a:lnTo>
                      <a:pt x="9905" y="9906"/>
                    </a:lnTo>
                    <a:lnTo>
                      <a:pt x="7315200" y="9905"/>
                    </a:lnTo>
                    <a:lnTo>
                      <a:pt x="7315200" y="4571"/>
                    </a:lnTo>
                    <a:lnTo>
                      <a:pt x="7319772" y="9905"/>
                    </a:lnTo>
                    <a:lnTo>
                      <a:pt x="7319772" y="656081"/>
                    </a:lnTo>
                    <a:lnTo>
                      <a:pt x="7322820" y="656081"/>
                    </a:lnTo>
                    <a:lnTo>
                      <a:pt x="7325106" y="653795"/>
                    </a:lnTo>
                    <a:close/>
                  </a:path>
                  <a:path w="7325359" h="656589">
                    <a:moveTo>
                      <a:pt x="9905" y="9906"/>
                    </a:moveTo>
                    <a:lnTo>
                      <a:pt x="9905" y="4572"/>
                    </a:lnTo>
                    <a:lnTo>
                      <a:pt x="4572" y="9906"/>
                    </a:lnTo>
                    <a:lnTo>
                      <a:pt x="9905" y="9906"/>
                    </a:lnTo>
                    <a:close/>
                  </a:path>
                  <a:path w="7325359" h="656589">
                    <a:moveTo>
                      <a:pt x="9905" y="646176"/>
                    </a:moveTo>
                    <a:lnTo>
                      <a:pt x="9905" y="9906"/>
                    </a:lnTo>
                    <a:lnTo>
                      <a:pt x="4572" y="9906"/>
                    </a:lnTo>
                    <a:lnTo>
                      <a:pt x="4572" y="646176"/>
                    </a:lnTo>
                    <a:lnTo>
                      <a:pt x="9905" y="646176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4572" y="646176"/>
                    </a:lnTo>
                    <a:lnTo>
                      <a:pt x="9905" y="651509"/>
                    </a:lnTo>
                    <a:lnTo>
                      <a:pt x="9905" y="656082"/>
                    </a:lnTo>
                    <a:lnTo>
                      <a:pt x="7315200" y="656081"/>
                    </a:lnTo>
                    <a:lnTo>
                      <a:pt x="7315200" y="651509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9905" y="656082"/>
                    </a:moveTo>
                    <a:lnTo>
                      <a:pt x="9905" y="651509"/>
                    </a:lnTo>
                    <a:lnTo>
                      <a:pt x="4572" y="646176"/>
                    </a:lnTo>
                    <a:lnTo>
                      <a:pt x="4572" y="656082"/>
                    </a:lnTo>
                    <a:lnTo>
                      <a:pt x="9905" y="656082"/>
                    </a:lnTo>
                    <a:close/>
                  </a:path>
                  <a:path w="7325359" h="656589">
                    <a:moveTo>
                      <a:pt x="7319772" y="9905"/>
                    </a:moveTo>
                    <a:lnTo>
                      <a:pt x="7315200" y="4571"/>
                    </a:lnTo>
                    <a:lnTo>
                      <a:pt x="7315200" y="9905"/>
                    </a:lnTo>
                    <a:lnTo>
                      <a:pt x="7319772" y="9905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7319772" y="9905"/>
                    </a:lnTo>
                    <a:lnTo>
                      <a:pt x="7315200" y="9905"/>
                    </a:lnTo>
                    <a:lnTo>
                      <a:pt x="7315200" y="646175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7319772" y="656081"/>
                    </a:moveTo>
                    <a:lnTo>
                      <a:pt x="7319772" y="646175"/>
                    </a:lnTo>
                    <a:lnTo>
                      <a:pt x="7315200" y="651509"/>
                    </a:lnTo>
                    <a:lnTo>
                      <a:pt x="7315200" y="656081"/>
                    </a:lnTo>
                    <a:lnTo>
                      <a:pt x="7319772" y="656081"/>
                    </a:lnTo>
                    <a:close/>
                  </a:path>
                </a:pathLst>
              </a:custGeom>
              <a:solidFill>
                <a:srgbClr val="D1D97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EE7A3B-877B-485C-9322-315146E25942}"/>
                </a:ext>
              </a:extLst>
            </p:cNvPr>
            <p:cNvSpPr/>
            <p:nvPr/>
          </p:nvSpPr>
          <p:spPr>
            <a:xfrm>
              <a:off x="1456525" y="1538494"/>
              <a:ext cx="73339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li </a:t>
              </a:r>
              <a:r>
                <a:rPr lang="en-US" b="1" dirty="0">
                  <a:latin typeface="Courier New"/>
                  <a:cs typeface="Courier New"/>
                </a:rPr>
                <a:t>= </a:t>
              </a:r>
              <a:r>
                <a:rPr lang="en-US" b="1" spc="-9" dirty="0">
                  <a:latin typeface="Courier New"/>
                  <a:cs typeface="Courier New"/>
                </a:rPr>
                <a:t>[(</a:t>
              </a:r>
              <a:r>
                <a:rPr lang="en-US" b="1" spc="-9" dirty="0" err="1">
                  <a:latin typeface="Courier New"/>
                  <a:cs typeface="Courier New"/>
                </a:rPr>
                <a:t>x,y</a:t>
              </a:r>
              <a:r>
                <a:rPr lang="en-US" b="1" spc="-9" dirty="0">
                  <a:latin typeface="Courier New"/>
                  <a:cs typeface="Courier New"/>
                </a:rPr>
                <a:t>) for </a:t>
              </a:r>
              <a:r>
                <a:rPr lang="en-US" b="1" dirty="0">
                  <a:latin typeface="Courier New"/>
                  <a:cs typeface="Courier New"/>
                </a:rPr>
                <a:t>x </a:t>
              </a:r>
              <a:r>
                <a:rPr lang="en-US" b="1" spc="-5" dirty="0">
                  <a:latin typeface="Courier New"/>
                  <a:cs typeface="Courier New"/>
                </a:rPr>
                <a:t>in </a:t>
              </a:r>
              <a:r>
                <a:rPr lang="en-US" b="1" spc="-9" dirty="0">
                  <a:latin typeface="Courier New"/>
                  <a:cs typeface="Courier New"/>
                </a:rPr>
                <a:t>range(3) for </a:t>
              </a:r>
              <a:r>
                <a:rPr lang="en-US" b="1" dirty="0">
                  <a:latin typeface="Courier New"/>
                  <a:cs typeface="Courier New"/>
                </a:rPr>
                <a:t>y </a:t>
              </a:r>
              <a:r>
                <a:rPr lang="en-US" b="1" spc="-5" dirty="0">
                  <a:latin typeface="Courier New"/>
                  <a:cs typeface="Courier New"/>
                </a:rPr>
                <a:t>in </a:t>
              </a:r>
              <a:r>
                <a:rPr lang="en-US" b="1" spc="-9" dirty="0">
                  <a:latin typeface="Courier New"/>
                  <a:cs typeface="Courier New"/>
                </a:rPr>
                <a:t>range(2)] print(li)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B89182-F515-4823-A5F2-0C21058F8DD5}"/>
              </a:ext>
            </a:extLst>
          </p:cNvPr>
          <p:cNvGrpSpPr/>
          <p:nvPr/>
        </p:nvGrpSpPr>
        <p:grpSpPr>
          <a:xfrm>
            <a:off x="870627" y="2416032"/>
            <a:ext cx="7086574" cy="1054595"/>
            <a:chOff x="1456525" y="1445722"/>
            <a:chExt cx="6988761" cy="745340"/>
          </a:xfrm>
        </p:grpSpPr>
        <p:grpSp>
          <p:nvGrpSpPr>
            <p:cNvPr id="13" name="object 3">
              <a:extLst>
                <a:ext uri="{FF2B5EF4-FFF2-40B4-BE49-F238E27FC236}">
                  <a16:creationId xmlns:a16="http://schemas.microsoft.com/office/drawing/2014/main" id="{C744AFE8-9CF4-47E4-9DD5-60CA9E59D644}"/>
                </a:ext>
              </a:extLst>
            </p:cNvPr>
            <p:cNvGrpSpPr/>
            <p:nvPr/>
          </p:nvGrpSpPr>
          <p:grpSpPr>
            <a:xfrm>
              <a:off x="1802643" y="1445722"/>
              <a:ext cx="6642643" cy="744867"/>
              <a:chOff x="1303667" y="2249423"/>
              <a:chExt cx="7325359" cy="656590"/>
            </a:xfrm>
          </p:grpSpPr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7CFD8AF9-1343-4990-AA17-DF8B1815080F}"/>
                  </a:ext>
                </a:extLst>
              </p:cNvPr>
              <p:cNvSpPr/>
              <p:nvPr/>
            </p:nvSpPr>
            <p:spPr>
              <a:xfrm>
                <a:off x="1308239" y="2253995"/>
                <a:ext cx="7315200" cy="64693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EE49471A-B14D-4B5F-96C3-32CA37623781}"/>
                  </a:ext>
                </a:extLst>
              </p:cNvPr>
              <p:cNvSpPr/>
              <p:nvPr/>
            </p:nvSpPr>
            <p:spPr>
              <a:xfrm>
                <a:off x="1303667" y="2249423"/>
                <a:ext cx="7325106" cy="65150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A8F9F581-2A1A-48B7-B7C9-F490BE337C25}"/>
                  </a:ext>
                </a:extLst>
              </p:cNvPr>
              <p:cNvSpPr/>
              <p:nvPr/>
            </p:nvSpPr>
            <p:spPr>
              <a:xfrm>
                <a:off x="1303667" y="2249423"/>
                <a:ext cx="7325359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7325359" h="656589">
                    <a:moveTo>
                      <a:pt x="7325106" y="653795"/>
                    </a:moveTo>
                    <a:lnTo>
                      <a:pt x="7325106" y="2285"/>
                    </a:lnTo>
                    <a:lnTo>
                      <a:pt x="7322820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653796"/>
                    </a:lnTo>
                    <a:lnTo>
                      <a:pt x="2286" y="656082"/>
                    </a:lnTo>
                    <a:lnTo>
                      <a:pt x="4572" y="656082"/>
                    </a:lnTo>
                    <a:lnTo>
                      <a:pt x="4572" y="9906"/>
                    </a:lnTo>
                    <a:lnTo>
                      <a:pt x="9905" y="4572"/>
                    </a:lnTo>
                    <a:lnTo>
                      <a:pt x="9905" y="9906"/>
                    </a:lnTo>
                    <a:lnTo>
                      <a:pt x="7315200" y="9905"/>
                    </a:lnTo>
                    <a:lnTo>
                      <a:pt x="7315200" y="4571"/>
                    </a:lnTo>
                    <a:lnTo>
                      <a:pt x="7319772" y="9905"/>
                    </a:lnTo>
                    <a:lnTo>
                      <a:pt x="7319772" y="656081"/>
                    </a:lnTo>
                    <a:lnTo>
                      <a:pt x="7322820" y="656081"/>
                    </a:lnTo>
                    <a:lnTo>
                      <a:pt x="7325106" y="653795"/>
                    </a:lnTo>
                    <a:close/>
                  </a:path>
                  <a:path w="7325359" h="656589">
                    <a:moveTo>
                      <a:pt x="9905" y="9906"/>
                    </a:moveTo>
                    <a:lnTo>
                      <a:pt x="9905" y="4572"/>
                    </a:lnTo>
                    <a:lnTo>
                      <a:pt x="4572" y="9906"/>
                    </a:lnTo>
                    <a:lnTo>
                      <a:pt x="9905" y="9906"/>
                    </a:lnTo>
                    <a:close/>
                  </a:path>
                  <a:path w="7325359" h="656589">
                    <a:moveTo>
                      <a:pt x="9905" y="646176"/>
                    </a:moveTo>
                    <a:lnTo>
                      <a:pt x="9905" y="9906"/>
                    </a:lnTo>
                    <a:lnTo>
                      <a:pt x="4572" y="9906"/>
                    </a:lnTo>
                    <a:lnTo>
                      <a:pt x="4572" y="646176"/>
                    </a:lnTo>
                    <a:lnTo>
                      <a:pt x="9905" y="646176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4572" y="646176"/>
                    </a:lnTo>
                    <a:lnTo>
                      <a:pt x="9905" y="651509"/>
                    </a:lnTo>
                    <a:lnTo>
                      <a:pt x="9905" y="656082"/>
                    </a:lnTo>
                    <a:lnTo>
                      <a:pt x="7315200" y="656081"/>
                    </a:lnTo>
                    <a:lnTo>
                      <a:pt x="7315200" y="651509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9905" y="656082"/>
                    </a:moveTo>
                    <a:lnTo>
                      <a:pt x="9905" y="651509"/>
                    </a:lnTo>
                    <a:lnTo>
                      <a:pt x="4572" y="646176"/>
                    </a:lnTo>
                    <a:lnTo>
                      <a:pt x="4572" y="656082"/>
                    </a:lnTo>
                    <a:lnTo>
                      <a:pt x="9905" y="656082"/>
                    </a:lnTo>
                    <a:close/>
                  </a:path>
                  <a:path w="7325359" h="656589">
                    <a:moveTo>
                      <a:pt x="7319772" y="9905"/>
                    </a:moveTo>
                    <a:lnTo>
                      <a:pt x="7315200" y="4571"/>
                    </a:lnTo>
                    <a:lnTo>
                      <a:pt x="7315200" y="9905"/>
                    </a:lnTo>
                    <a:lnTo>
                      <a:pt x="7319772" y="9905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7319772" y="9905"/>
                    </a:lnTo>
                    <a:lnTo>
                      <a:pt x="7315200" y="9905"/>
                    </a:lnTo>
                    <a:lnTo>
                      <a:pt x="7315200" y="646175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7319772" y="656081"/>
                    </a:moveTo>
                    <a:lnTo>
                      <a:pt x="7319772" y="646175"/>
                    </a:lnTo>
                    <a:lnTo>
                      <a:pt x="7315200" y="651509"/>
                    </a:lnTo>
                    <a:lnTo>
                      <a:pt x="7315200" y="656081"/>
                    </a:lnTo>
                    <a:lnTo>
                      <a:pt x="7319772" y="656081"/>
                    </a:lnTo>
                    <a:close/>
                  </a:path>
                </a:pathLst>
              </a:custGeom>
              <a:solidFill>
                <a:srgbClr val="D1D97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AB2446-8799-4C76-9DCC-ABE703FEB6C5}"/>
                </a:ext>
              </a:extLst>
            </p:cNvPr>
            <p:cNvSpPr/>
            <p:nvPr/>
          </p:nvSpPr>
          <p:spPr>
            <a:xfrm>
              <a:off x="1456525" y="1538494"/>
              <a:ext cx="6119770" cy="652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names = ['Angela', '</a:t>
              </a:r>
              <a:r>
                <a:rPr lang="en-US" b="1" spc="-5" dirty="0" err="1">
                  <a:latin typeface="Courier New"/>
                  <a:cs typeface="Courier New"/>
                </a:rPr>
                <a:t>Ann','Adriana</a:t>
              </a:r>
              <a:r>
                <a:rPr lang="en-US" b="1" spc="-5" dirty="0">
                  <a:latin typeface="Courier New"/>
                  <a:cs typeface="Courier New"/>
                </a:rPr>
                <a:t>']  </a:t>
              </a:r>
              <a:r>
                <a:rPr lang="en-US" b="1" spc="-5" dirty="0" err="1">
                  <a:latin typeface="Courier New"/>
                  <a:cs typeface="Courier New"/>
                </a:rPr>
                <a:t>my_list</a:t>
              </a:r>
              <a:r>
                <a:rPr lang="en-US" b="1" spc="-5" dirty="0">
                  <a:latin typeface="Courier New"/>
                  <a:cs typeface="Courier New"/>
                </a:rPr>
                <a:t> = [</a:t>
              </a:r>
              <a:r>
                <a:rPr lang="en-US" b="1" spc="-5" dirty="0" err="1">
                  <a:latin typeface="Courier New"/>
                  <a:cs typeface="Courier New"/>
                </a:rPr>
                <a:t>len</a:t>
              </a:r>
              <a:r>
                <a:rPr lang="en-US" b="1" spc="-5" dirty="0">
                  <a:latin typeface="Courier New"/>
                  <a:cs typeface="Courier New"/>
                </a:rPr>
                <a:t>(x) for x in names]   print (</a:t>
              </a:r>
              <a:r>
                <a:rPr lang="en-US" b="1" spc="-5" dirty="0" err="1">
                  <a:latin typeface="Courier New"/>
                  <a:cs typeface="Courier New"/>
                </a:rPr>
                <a:t>my_list</a:t>
              </a:r>
              <a:r>
                <a:rPr lang="en-US" b="1" spc="-5" dirty="0">
                  <a:latin typeface="Courier New"/>
                  <a:cs typeface="Courier New"/>
                </a:rPr>
                <a:t>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C37144-2D2A-44FC-ABB3-5963EA4DC7C2}"/>
              </a:ext>
            </a:extLst>
          </p:cNvPr>
          <p:cNvGrpSpPr/>
          <p:nvPr/>
        </p:nvGrpSpPr>
        <p:grpSpPr>
          <a:xfrm>
            <a:off x="973737" y="3678394"/>
            <a:ext cx="7851344" cy="3218881"/>
            <a:chOff x="1558214" y="1444292"/>
            <a:chExt cx="7742975" cy="3218881"/>
          </a:xfrm>
        </p:grpSpPr>
        <p:grpSp>
          <p:nvGrpSpPr>
            <p:cNvPr id="19" name="object 3">
              <a:extLst>
                <a:ext uri="{FF2B5EF4-FFF2-40B4-BE49-F238E27FC236}">
                  <a16:creationId xmlns:a16="http://schemas.microsoft.com/office/drawing/2014/main" id="{0C25504D-011F-42D5-9CF8-CDFCBFB05663}"/>
                </a:ext>
              </a:extLst>
            </p:cNvPr>
            <p:cNvGrpSpPr/>
            <p:nvPr/>
          </p:nvGrpSpPr>
          <p:grpSpPr>
            <a:xfrm>
              <a:off x="1802643" y="1444292"/>
              <a:ext cx="7167122" cy="3057247"/>
              <a:chOff x="1303667" y="2248164"/>
              <a:chExt cx="7903743" cy="2694923"/>
            </a:xfrm>
          </p:grpSpPr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9059BAE7-0F5C-46B2-B426-5E76242B3D33}"/>
                  </a:ext>
                </a:extLst>
              </p:cNvPr>
              <p:cNvSpPr/>
              <p:nvPr/>
            </p:nvSpPr>
            <p:spPr>
              <a:xfrm>
                <a:off x="1308239" y="2253995"/>
                <a:ext cx="7315200" cy="64693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C427FF0C-E320-4A71-A34B-1575B988C1C7}"/>
                  </a:ext>
                </a:extLst>
              </p:cNvPr>
              <p:cNvSpPr/>
              <p:nvPr/>
            </p:nvSpPr>
            <p:spPr>
              <a:xfrm>
                <a:off x="1303667" y="2249422"/>
                <a:ext cx="7903743" cy="266560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 dirty="0"/>
              </a:p>
            </p:txBody>
          </p:sp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7472F3A3-2148-43C8-BFEF-18D1450614F7}"/>
                  </a:ext>
                </a:extLst>
              </p:cNvPr>
              <p:cNvSpPr/>
              <p:nvPr/>
            </p:nvSpPr>
            <p:spPr>
              <a:xfrm>
                <a:off x="1399603" y="2248164"/>
                <a:ext cx="7807807" cy="2694923"/>
              </a:xfrm>
              <a:custGeom>
                <a:avLst/>
                <a:gdLst/>
                <a:ahLst/>
                <a:cxnLst/>
                <a:rect l="l" t="t" r="r" b="b"/>
                <a:pathLst>
                  <a:path w="7325359" h="656589">
                    <a:moveTo>
                      <a:pt x="7325106" y="653795"/>
                    </a:moveTo>
                    <a:lnTo>
                      <a:pt x="7325106" y="2285"/>
                    </a:lnTo>
                    <a:lnTo>
                      <a:pt x="7322820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653796"/>
                    </a:lnTo>
                    <a:lnTo>
                      <a:pt x="2286" y="656082"/>
                    </a:lnTo>
                    <a:lnTo>
                      <a:pt x="4572" y="656082"/>
                    </a:lnTo>
                    <a:lnTo>
                      <a:pt x="4572" y="9906"/>
                    </a:lnTo>
                    <a:lnTo>
                      <a:pt x="9905" y="4572"/>
                    </a:lnTo>
                    <a:lnTo>
                      <a:pt x="9905" y="9906"/>
                    </a:lnTo>
                    <a:lnTo>
                      <a:pt x="7315200" y="9905"/>
                    </a:lnTo>
                    <a:lnTo>
                      <a:pt x="7315200" y="4571"/>
                    </a:lnTo>
                    <a:lnTo>
                      <a:pt x="7319772" y="9905"/>
                    </a:lnTo>
                    <a:lnTo>
                      <a:pt x="7319772" y="656081"/>
                    </a:lnTo>
                    <a:lnTo>
                      <a:pt x="7322820" y="656081"/>
                    </a:lnTo>
                    <a:lnTo>
                      <a:pt x="7325106" y="653795"/>
                    </a:lnTo>
                    <a:close/>
                  </a:path>
                  <a:path w="7325359" h="656589">
                    <a:moveTo>
                      <a:pt x="9905" y="9906"/>
                    </a:moveTo>
                    <a:lnTo>
                      <a:pt x="9905" y="4572"/>
                    </a:lnTo>
                    <a:lnTo>
                      <a:pt x="4572" y="9906"/>
                    </a:lnTo>
                    <a:lnTo>
                      <a:pt x="9905" y="9906"/>
                    </a:lnTo>
                    <a:close/>
                  </a:path>
                  <a:path w="7325359" h="656589">
                    <a:moveTo>
                      <a:pt x="9905" y="646176"/>
                    </a:moveTo>
                    <a:lnTo>
                      <a:pt x="9905" y="9906"/>
                    </a:lnTo>
                    <a:lnTo>
                      <a:pt x="4572" y="9906"/>
                    </a:lnTo>
                    <a:lnTo>
                      <a:pt x="4572" y="646176"/>
                    </a:lnTo>
                    <a:lnTo>
                      <a:pt x="9905" y="646176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4572" y="646176"/>
                    </a:lnTo>
                    <a:lnTo>
                      <a:pt x="9905" y="651509"/>
                    </a:lnTo>
                    <a:lnTo>
                      <a:pt x="9905" y="656082"/>
                    </a:lnTo>
                    <a:lnTo>
                      <a:pt x="7315200" y="656081"/>
                    </a:lnTo>
                    <a:lnTo>
                      <a:pt x="7315200" y="651509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9905" y="656082"/>
                    </a:moveTo>
                    <a:lnTo>
                      <a:pt x="9905" y="651509"/>
                    </a:lnTo>
                    <a:lnTo>
                      <a:pt x="4572" y="646176"/>
                    </a:lnTo>
                    <a:lnTo>
                      <a:pt x="4572" y="656082"/>
                    </a:lnTo>
                    <a:lnTo>
                      <a:pt x="9905" y="656082"/>
                    </a:lnTo>
                    <a:close/>
                  </a:path>
                  <a:path w="7325359" h="656589">
                    <a:moveTo>
                      <a:pt x="7319772" y="9905"/>
                    </a:moveTo>
                    <a:lnTo>
                      <a:pt x="7315200" y="4571"/>
                    </a:lnTo>
                    <a:lnTo>
                      <a:pt x="7315200" y="9905"/>
                    </a:lnTo>
                    <a:lnTo>
                      <a:pt x="7319772" y="9905"/>
                    </a:lnTo>
                    <a:close/>
                  </a:path>
                  <a:path w="7325359" h="656589">
                    <a:moveTo>
                      <a:pt x="7319772" y="646175"/>
                    </a:moveTo>
                    <a:lnTo>
                      <a:pt x="7319772" y="9905"/>
                    </a:lnTo>
                    <a:lnTo>
                      <a:pt x="7315200" y="9905"/>
                    </a:lnTo>
                    <a:lnTo>
                      <a:pt x="7315200" y="646175"/>
                    </a:lnTo>
                    <a:lnTo>
                      <a:pt x="7319772" y="646175"/>
                    </a:lnTo>
                    <a:close/>
                  </a:path>
                  <a:path w="7325359" h="656589">
                    <a:moveTo>
                      <a:pt x="7319772" y="656081"/>
                    </a:moveTo>
                    <a:lnTo>
                      <a:pt x="7319772" y="646175"/>
                    </a:lnTo>
                    <a:lnTo>
                      <a:pt x="7315200" y="651509"/>
                    </a:lnTo>
                    <a:lnTo>
                      <a:pt x="7315200" y="656081"/>
                    </a:lnTo>
                    <a:lnTo>
                      <a:pt x="7319772" y="656081"/>
                    </a:lnTo>
                    <a:close/>
                  </a:path>
                </a:pathLst>
              </a:custGeom>
              <a:solidFill>
                <a:srgbClr val="D1D97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E7B515-6BE8-4DE9-840C-514338D599C6}"/>
                </a:ext>
              </a:extLst>
            </p:cNvPr>
            <p:cNvSpPr/>
            <p:nvPr/>
          </p:nvSpPr>
          <p:spPr>
            <a:xfrm>
              <a:off x="1558214" y="1605926"/>
              <a:ext cx="7742975" cy="3057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6431" marR="202112"/>
              <a:r>
                <a:rPr lang="en-US" b="1" spc="-5" dirty="0">
                  <a:latin typeface="Courier New"/>
                  <a:cs typeface="Courier New"/>
                </a:rPr>
                <a:t>def double(x):</a:t>
              </a:r>
            </a:p>
            <a:p>
              <a:pPr marL="356431" marR="202112"/>
              <a:r>
                <a:rPr lang="en-US" b="1" spc="-5" dirty="0">
                  <a:latin typeface="Courier New"/>
                  <a:cs typeface="Courier New"/>
                </a:rPr>
                <a:t> return x*2</a:t>
              </a:r>
            </a:p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my_list1 = [double(x) for x in range(5)]  print(my_list1)</a:t>
              </a:r>
            </a:p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my_list2 = [double(x) for x in range(10) if x%2==0]  </a:t>
              </a:r>
            </a:p>
            <a:p>
              <a:pPr marL="356431" marR="202112">
                <a:spcBef>
                  <a:spcPts val="1968"/>
                </a:spcBef>
              </a:pPr>
              <a:r>
                <a:rPr lang="en-US" b="1" spc="-5" dirty="0">
                  <a:latin typeface="Courier New"/>
                  <a:cs typeface="Courier New"/>
                </a:rPr>
                <a:t>print(my_list2)</a:t>
              </a:r>
            </a:p>
            <a:p>
              <a:pPr marL="356431" marR="202112">
                <a:spcBef>
                  <a:spcPts val="1968"/>
                </a:spcBef>
              </a:pPr>
              <a:endParaRPr lang="en-US" b="1" spc="-5" dirty="0">
                <a:latin typeface="Courier New"/>
                <a:cs typeface="Courier New"/>
              </a:endParaRPr>
            </a:p>
          </p:txBody>
        </p:sp>
      </p:grpSp>
      <p:sp>
        <p:nvSpPr>
          <p:cNvPr id="36" name="Slide Number Placeholder 15">
            <a:extLst>
              <a:ext uri="{FF2B5EF4-FFF2-40B4-BE49-F238E27FC236}">
                <a16:creationId xmlns:a16="http://schemas.microsoft.com/office/drawing/2014/main" id="{84A72D15-9E4D-489B-8791-D74E97E80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E4BFE-1E81-40D2-892D-B7AAE99A3D83}"/>
              </a:ext>
            </a:extLst>
          </p:cNvPr>
          <p:cNvSpPr/>
          <p:nvPr/>
        </p:nvSpPr>
        <p:spPr>
          <a:xfrm>
            <a:off x="7952063" y="1574622"/>
            <a:ext cx="3974165" cy="369332"/>
          </a:xfrm>
          <a:prstGeom prst="rect">
            <a:avLst/>
          </a:prstGeom>
          <a:solidFill>
            <a:srgbClr val="B9BEEC"/>
          </a:solidFill>
        </p:spPr>
        <p:txBody>
          <a:bodyPr wrap="none">
            <a:spAutoFit/>
          </a:bodyPr>
          <a:lstStyle/>
          <a:p>
            <a:r>
              <a:rPr lang="en-US" dirty="0"/>
              <a:t>[(0, 0), (0, 1), (1, 0), (1, 1), (2, 0), (2, 1)]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8F497D-7F09-4C7C-80C1-B64E7BE3CB86}"/>
              </a:ext>
            </a:extLst>
          </p:cNvPr>
          <p:cNvSpPr/>
          <p:nvPr/>
        </p:nvSpPr>
        <p:spPr>
          <a:xfrm>
            <a:off x="8493924" y="2719983"/>
            <a:ext cx="915635" cy="369332"/>
          </a:xfrm>
          <a:prstGeom prst="rect">
            <a:avLst/>
          </a:prstGeom>
          <a:solidFill>
            <a:srgbClr val="B9BEEC"/>
          </a:solidFill>
        </p:spPr>
        <p:txBody>
          <a:bodyPr wrap="none">
            <a:spAutoFit/>
          </a:bodyPr>
          <a:lstStyle/>
          <a:p>
            <a:r>
              <a:rPr lang="en-US" dirty="0"/>
              <a:t>[6, 3, 7]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A4653A-2A26-467B-AAE4-4EF4C87FC9FE}"/>
              </a:ext>
            </a:extLst>
          </p:cNvPr>
          <p:cNvSpPr/>
          <p:nvPr/>
        </p:nvSpPr>
        <p:spPr>
          <a:xfrm>
            <a:off x="8609716" y="4847568"/>
            <a:ext cx="1377300" cy="369332"/>
          </a:xfrm>
          <a:prstGeom prst="rect">
            <a:avLst/>
          </a:prstGeom>
          <a:solidFill>
            <a:srgbClr val="B9BEEC"/>
          </a:solidFill>
        </p:spPr>
        <p:txBody>
          <a:bodyPr wrap="none">
            <a:spAutoFit/>
          </a:bodyPr>
          <a:lstStyle/>
          <a:p>
            <a:r>
              <a:rPr lang="en-US" dirty="0"/>
              <a:t>[0, 2, 4, 6, 8]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97DC72-EB4E-4492-B5EB-89AE3871FDBC}"/>
              </a:ext>
            </a:extLst>
          </p:cNvPr>
          <p:cNvSpPr/>
          <p:nvPr/>
        </p:nvSpPr>
        <p:spPr>
          <a:xfrm>
            <a:off x="8605492" y="5992929"/>
            <a:ext cx="1608133" cy="369332"/>
          </a:xfrm>
          <a:prstGeom prst="rect">
            <a:avLst/>
          </a:prstGeom>
          <a:solidFill>
            <a:srgbClr val="B9BEEC"/>
          </a:solidFill>
        </p:spPr>
        <p:txBody>
          <a:bodyPr wrap="none">
            <a:spAutoFit/>
          </a:bodyPr>
          <a:lstStyle/>
          <a:p>
            <a:r>
              <a:rPr lang="en-US" dirty="0"/>
              <a:t>[0, 4, 8, 12, 16]</a:t>
            </a:r>
          </a:p>
        </p:txBody>
      </p:sp>
    </p:spTree>
    <p:extLst>
      <p:ext uri="{BB962C8B-B14F-4D97-AF65-F5344CB8AC3E}">
        <p14:creationId xmlns:p14="http://schemas.microsoft.com/office/powerpoint/2010/main" val="14932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7882" y="480642"/>
            <a:ext cx="10096235" cy="5254156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 powerful feature of the Python language.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 list can be created using instructions that appear within the  square brackets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Generate a new list by applying a function to every member of an  original list.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syntax of a “list comprehension” is tricky.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If you’re not careful, you might think it is a for-loop, an ‘in’  operation, or an ‘if’ statement since all three of these keywords  (‘for’, ‘in’, and ‘if’) can also be used in the syntax of a list  comprehension.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It’s something special at its own.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List comprehensions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46EF5-CDEF-4016-90FB-6029F01F8951}"/>
              </a:ext>
            </a:extLst>
          </p:cNvPr>
          <p:cNvSpPr/>
          <p:nvPr/>
        </p:nvSpPr>
        <p:spPr>
          <a:xfrm>
            <a:off x="1047882" y="5889298"/>
            <a:ext cx="5331886" cy="369332"/>
          </a:xfrm>
          <a:prstGeom prst="rect">
            <a:avLst/>
          </a:prstGeom>
          <a:solidFill>
            <a:srgbClr val="F7FFAB"/>
          </a:solidFill>
        </p:spPr>
        <p:txBody>
          <a:bodyPr wrap="square">
            <a:spAutoFit/>
          </a:bodyPr>
          <a:lstStyle/>
          <a:p>
            <a:pPr marL="112713">
              <a:spcBef>
                <a:spcPts val="1963"/>
              </a:spcBef>
            </a:pPr>
            <a:r>
              <a:rPr lang="en-US" b="1" spc="-9" dirty="0" err="1">
                <a:latin typeface="Courier New"/>
                <a:cs typeface="Courier New"/>
              </a:rPr>
              <a:t>my_list</a:t>
            </a:r>
            <a:r>
              <a:rPr lang="en-US" b="1" spc="-9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spc="-5" dirty="0">
                <a:latin typeface="Courier New"/>
                <a:cs typeface="Courier New"/>
              </a:rPr>
              <a:t>[x </a:t>
            </a:r>
            <a:r>
              <a:rPr lang="en-US" b="1" spc="-9" dirty="0">
                <a:latin typeface="Courier New"/>
                <a:cs typeface="Courier New"/>
              </a:rPr>
              <a:t>for </a:t>
            </a:r>
            <a:r>
              <a:rPr lang="en-US" b="1" dirty="0">
                <a:latin typeface="Courier New"/>
                <a:cs typeface="Courier New"/>
              </a:rPr>
              <a:t>x </a:t>
            </a:r>
            <a:r>
              <a:rPr lang="en-US" b="1" spc="-5" dirty="0">
                <a:latin typeface="Courier New"/>
                <a:cs typeface="Courier New"/>
              </a:rPr>
              <a:t>in </a:t>
            </a:r>
            <a:r>
              <a:rPr lang="en-US" b="1" spc="-9" dirty="0">
                <a:latin typeface="Courier New"/>
                <a:cs typeface="Courier New"/>
              </a:rPr>
              <a:t>range(0,</a:t>
            </a:r>
            <a:r>
              <a:rPr lang="en-US" b="1" spc="-122" dirty="0">
                <a:latin typeface="Courier New"/>
                <a:cs typeface="Courier New"/>
              </a:rPr>
              <a:t> </a:t>
            </a:r>
            <a:r>
              <a:rPr lang="en-US" b="1" spc="-9" dirty="0">
                <a:latin typeface="Courier New"/>
                <a:cs typeface="Courier New"/>
              </a:rPr>
              <a:t>10)]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D7AC1-D882-4868-80A6-E455B03E8D29}"/>
              </a:ext>
            </a:extLst>
          </p:cNvPr>
          <p:cNvSpPr/>
          <p:nvPr/>
        </p:nvSpPr>
        <p:spPr>
          <a:xfrm>
            <a:off x="7885101" y="5924244"/>
            <a:ext cx="2524991" cy="369332"/>
          </a:xfrm>
          <a:prstGeom prst="rect">
            <a:avLst/>
          </a:prstGeom>
          <a:solidFill>
            <a:srgbClr val="B9BEEC"/>
          </a:solidFill>
        </p:spPr>
        <p:txBody>
          <a:bodyPr wrap="square">
            <a:spAutoFit/>
          </a:bodyPr>
          <a:lstStyle/>
          <a:p>
            <a:r>
              <a:rPr lang="en-US" dirty="0"/>
              <a:t>[0, 1, 2, 3, 4, 5, 6, 7, 8, 9] </a:t>
            </a:r>
          </a:p>
        </p:txBody>
      </p:sp>
    </p:spTree>
    <p:extLst>
      <p:ext uri="{BB962C8B-B14F-4D97-AF65-F5344CB8AC3E}">
        <p14:creationId xmlns:p14="http://schemas.microsoft.com/office/powerpoint/2010/main" val="145320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5001" y="270406"/>
            <a:ext cx="11326999" cy="6793680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An object represents an entity in the real world that can be distinctly identified, e.g., students, dogs, cars, cats, books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Every real-world object has: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State</a:t>
            </a:r>
            <a:r>
              <a:rPr lang="en-US" sz="2400" dirty="0">
                <a:solidFill>
                  <a:srgbClr val="000000"/>
                </a:solidFill>
              </a:rPr>
              <a:t> – information that the object stores.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Behavior</a:t>
            </a:r>
            <a:r>
              <a:rPr lang="en-US" sz="2400" dirty="0">
                <a:solidFill>
                  <a:srgbClr val="000000"/>
                </a:solidFill>
              </a:rPr>
              <a:t> – functionality of the object, i.e., what the object can do.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Example: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Consider a system managing university students.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 student object has:</a:t>
            </a:r>
          </a:p>
          <a:p>
            <a:pPr marL="1268250" marR="4611" lvl="2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State</a:t>
            </a:r>
            <a:r>
              <a:rPr lang="en-US" sz="2400" dirty="0">
                <a:solidFill>
                  <a:srgbClr val="000000"/>
                </a:solidFill>
              </a:rPr>
              <a:t> – id, name, age, contact number, completed courses, current courses</a:t>
            </a:r>
          </a:p>
          <a:p>
            <a:pPr marL="1268250" marR="4611" lvl="2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Behavior</a:t>
            </a:r>
            <a:r>
              <a:rPr lang="en-US" sz="2400" dirty="0">
                <a:solidFill>
                  <a:srgbClr val="000000"/>
                </a:solidFill>
              </a:rPr>
              <a:t> – enroll in course, change contact no, change enrolment degree</a:t>
            </a: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 software object’s state is represented by its variables, called </a:t>
            </a:r>
            <a:r>
              <a:rPr lang="en-US" sz="2800" b="1" dirty="0">
                <a:solidFill>
                  <a:srgbClr val="000000"/>
                </a:solidFill>
              </a:rPr>
              <a:t>data fields </a:t>
            </a: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 software object implements its behavior with </a:t>
            </a:r>
            <a:r>
              <a:rPr lang="en-US" sz="2800" b="1" dirty="0">
                <a:solidFill>
                  <a:srgbClr val="000000"/>
                </a:solidFill>
              </a:rPr>
              <a:t>methods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Every object is a bundle of variables and related methods. 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Two objects of the same kind would have the same set of behaviors, but independent state information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Objects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A9BE80C2-9C85-473F-932E-7233F6E4A7B4}"/>
              </a:ext>
            </a:extLst>
          </p:cNvPr>
          <p:cNvSpPr txBox="1">
            <a:spLocks/>
          </p:cNvSpPr>
          <p:nvPr/>
        </p:nvSpPr>
        <p:spPr>
          <a:xfrm>
            <a:off x="207820" y="6477000"/>
            <a:ext cx="2540000" cy="4572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02B39B9-74E7-484A-884B-3B1F83C72A6F}" type="slidenum">
              <a:rPr lang="en-US" altLang="en-US" smtClean="0">
                <a:solidFill>
                  <a:srgbClr val="000000"/>
                </a:solidFill>
                <a:latin typeface="Times New Roman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945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01858" y="480642"/>
            <a:ext cx="11390142" cy="6249044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definition of a particular kind of objects is called a class. Once created, an object is an instance of a class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Python has a number of classes built-in </a:t>
            </a:r>
            <a:r>
              <a:rPr lang="en-US" sz="2800" dirty="0" err="1">
                <a:solidFill>
                  <a:srgbClr val="000000"/>
                </a:solidFill>
              </a:rPr>
              <a:t>e.g</a:t>
            </a:r>
            <a:r>
              <a:rPr lang="en-US" sz="2800" dirty="0">
                <a:solidFill>
                  <a:srgbClr val="000000"/>
                </a:solidFill>
              </a:rPr>
              <a:t> lists, dictionaries, sets, int, float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Almost everything in Python is an object, with its properties and methods.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To create a class, use the keyword class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Use class name to create objects,</a:t>
            </a: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Class definitions cannot be empty, but if you for some reason have a class definition with no content, put in the pass statement to avoid getting an error.</a:t>
            </a: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Classes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46EF5-CDEF-4016-90FB-6029F01F8951}"/>
              </a:ext>
            </a:extLst>
          </p:cNvPr>
          <p:cNvSpPr/>
          <p:nvPr/>
        </p:nvSpPr>
        <p:spPr>
          <a:xfrm>
            <a:off x="2424187" y="2890391"/>
            <a:ext cx="3200469" cy="1077218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sz="1600" b="1" spc="-9" dirty="0">
                <a:latin typeface="Courier New"/>
                <a:cs typeface="Courier New"/>
              </a:rPr>
              <a:t>class </a:t>
            </a:r>
            <a:r>
              <a:rPr lang="en-US" sz="1600" b="1" spc="-9" dirty="0" err="1">
                <a:latin typeface="Courier New"/>
                <a:cs typeface="Courier New"/>
              </a:rPr>
              <a:t>MyClass</a:t>
            </a:r>
            <a:r>
              <a:rPr lang="en-US" sz="1600" b="1" spc="-9" dirty="0">
                <a:latin typeface="Courier New"/>
                <a:cs typeface="Courier New"/>
              </a:rPr>
              <a:t>:</a:t>
            </a:r>
          </a:p>
          <a:p>
            <a:r>
              <a:rPr lang="en-US" sz="1600" b="1" spc="-9" dirty="0">
                <a:latin typeface="Courier New"/>
                <a:cs typeface="Courier New"/>
              </a:rPr>
              <a:t>  x = 5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print(</a:t>
            </a:r>
            <a:r>
              <a:rPr lang="en-US" sz="1600" dirty="0" err="1">
                <a:latin typeface="Courier New"/>
                <a:cs typeface="Courier New"/>
              </a:rPr>
              <a:t>MyClass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9F0F9-0F38-4328-9F8B-55B4E3121D9E}"/>
              </a:ext>
            </a:extLst>
          </p:cNvPr>
          <p:cNvSpPr/>
          <p:nvPr/>
        </p:nvSpPr>
        <p:spPr>
          <a:xfrm>
            <a:off x="2424187" y="4408292"/>
            <a:ext cx="3200469" cy="646331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p1 = </a:t>
            </a:r>
            <a:r>
              <a:rPr lang="en-US" b="1" spc="-9" dirty="0" err="1">
                <a:latin typeface="Courier New"/>
                <a:cs typeface="Courier New"/>
              </a:rPr>
              <a:t>MyClass</a:t>
            </a:r>
            <a:r>
              <a:rPr lang="en-US" b="1" spc="-9" dirty="0">
                <a:latin typeface="Courier New"/>
                <a:cs typeface="Courier New"/>
              </a:rPr>
              <a:t>()</a:t>
            </a:r>
          </a:p>
          <a:p>
            <a:r>
              <a:rPr lang="en-US" b="1" spc="-9" dirty="0">
                <a:latin typeface="Courier New"/>
                <a:cs typeface="Courier New"/>
              </a:rPr>
              <a:t>print(p1.x)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75896-BE7B-4EFB-94A8-34DFB558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68" y="3137341"/>
            <a:ext cx="2943393" cy="395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E984A5-157E-4E02-8B33-7DB7732D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85" y="4515067"/>
            <a:ext cx="311759" cy="4109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E68B55-108F-419C-9BA0-279E8AF7D5F0}"/>
              </a:ext>
            </a:extLst>
          </p:cNvPr>
          <p:cNvSpPr/>
          <p:nvPr/>
        </p:nvSpPr>
        <p:spPr>
          <a:xfrm>
            <a:off x="4945950" y="6189752"/>
            <a:ext cx="3200469" cy="646331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Person:</a:t>
            </a:r>
          </a:p>
          <a:p>
            <a:r>
              <a:rPr lang="en-US" b="1" spc="-9" dirty="0">
                <a:latin typeface="Courier New"/>
                <a:cs typeface="Courier New"/>
              </a:rPr>
              <a:t>  pass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93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532330"/>
            <a:ext cx="11322448" cy="6690896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Access Specifier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All members in a Python class are </a:t>
            </a:r>
            <a:r>
              <a:rPr lang="en-US" sz="2400" b="1" dirty="0">
                <a:solidFill>
                  <a:srgbClr val="000000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by default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Python's convention to make an instance variable protected is to add a </a:t>
            </a:r>
            <a:r>
              <a:rPr lang="en-US" sz="2400" dirty="0" err="1">
                <a:solidFill>
                  <a:srgbClr val="000000"/>
                </a:solidFill>
              </a:rPr>
              <a:t>signle</a:t>
            </a:r>
            <a:r>
              <a:rPr lang="en-US" sz="2400" dirty="0">
                <a:solidFill>
                  <a:srgbClr val="000000"/>
                </a:solidFill>
              </a:rPr>
              <a:t> prefix _ (single underscore) to it.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 double underscore __ prefixed to a variable makes it private.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Private members of a class are denied access from the environment outside the class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Public members are accessible from outside the class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Protected members of a class are accessible from within the class and are also available to its sub-classes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Classes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298054-0774-4111-8A35-E0C899F1D4E0}"/>
              </a:ext>
            </a:extLst>
          </p:cNvPr>
          <p:cNvSpPr/>
          <p:nvPr/>
        </p:nvSpPr>
        <p:spPr>
          <a:xfrm>
            <a:off x="2789989" y="2228671"/>
            <a:ext cx="7062083" cy="1200329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employee: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name, </a:t>
            </a:r>
            <a:r>
              <a:rPr lang="en-US" b="1" spc="-9" dirty="0" err="1">
                <a:latin typeface="Courier New"/>
                <a:cs typeface="Courier New"/>
              </a:rPr>
              <a:t>sal</a:t>
            </a:r>
            <a:r>
              <a:rPr lang="en-US" b="1" spc="-9" dirty="0">
                <a:latin typeface="Courier New"/>
                <a:cs typeface="Courier New"/>
              </a:rPr>
              <a:t>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    </a:t>
            </a:r>
            <a:r>
              <a:rPr lang="en-US" b="1" spc="-9" dirty="0" err="1">
                <a:latin typeface="Courier New"/>
                <a:cs typeface="Courier New"/>
              </a:rPr>
              <a:t>self._name</a:t>
            </a:r>
            <a:r>
              <a:rPr lang="en-US" b="1" spc="-9" dirty="0">
                <a:latin typeface="Courier New"/>
                <a:cs typeface="Courier New"/>
              </a:rPr>
              <a:t>=name  </a:t>
            </a:r>
            <a:r>
              <a:rPr lang="en-US" b="1" spc="-9" dirty="0">
                <a:solidFill>
                  <a:srgbClr val="00B050"/>
                </a:solidFill>
                <a:latin typeface="Courier New"/>
                <a:cs typeface="Courier New"/>
              </a:rPr>
              <a:t># protected attribute 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    </a:t>
            </a:r>
            <a:r>
              <a:rPr lang="en-US" b="1" spc="-9" dirty="0" err="1">
                <a:latin typeface="Courier New"/>
                <a:cs typeface="Courier New"/>
              </a:rPr>
              <a:t>self._salary</a:t>
            </a:r>
            <a:r>
              <a:rPr lang="en-US" b="1" spc="-9" dirty="0">
                <a:latin typeface="Courier New"/>
                <a:cs typeface="Courier New"/>
              </a:rPr>
              <a:t>=</a:t>
            </a:r>
            <a:r>
              <a:rPr lang="en-US" b="1" spc="-9" dirty="0" err="1">
                <a:latin typeface="Courier New"/>
                <a:cs typeface="Courier New"/>
              </a:rPr>
              <a:t>sal</a:t>
            </a:r>
            <a:r>
              <a:rPr lang="en-US" b="1" spc="-9" dirty="0">
                <a:latin typeface="Courier New"/>
                <a:cs typeface="Courier New"/>
              </a:rPr>
              <a:t> </a:t>
            </a:r>
            <a:r>
              <a:rPr lang="en-US" b="1" spc="-9" dirty="0">
                <a:solidFill>
                  <a:srgbClr val="00B050"/>
                </a:solidFill>
                <a:latin typeface="Courier New"/>
                <a:cs typeface="Courier New"/>
              </a:rPr>
              <a:t># protected attribute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6B0D5-854E-46F3-8422-3FB76B97DBD8}"/>
              </a:ext>
            </a:extLst>
          </p:cNvPr>
          <p:cNvSpPr/>
          <p:nvPr/>
        </p:nvSpPr>
        <p:spPr>
          <a:xfrm>
            <a:off x="2765220" y="3877778"/>
            <a:ext cx="7062083" cy="1200329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employee: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name, </a:t>
            </a:r>
            <a:r>
              <a:rPr lang="en-US" b="1" spc="-9" dirty="0" err="1">
                <a:latin typeface="Courier New"/>
                <a:cs typeface="Courier New"/>
              </a:rPr>
              <a:t>sal</a:t>
            </a:r>
            <a:r>
              <a:rPr lang="en-US" b="1" spc="-9" dirty="0">
                <a:latin typeface="Courier New"/>
                <a:cs typeface="Courier New"/>
              </a:rPr>
              <a:t>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    </a:t>
            </a:r>
            <a:r>
              <a:rPr lang="en-US" b="1" spc="-9" dirty="0" err="1">
                <a:latin typeface="Courier New"/>
                <a:cs typeface="Courier New"/>
              </a:rPr>
              <a:t>self.__name</a:t>
            </a:r>
            <a:r>
              <a:rPr lang="en-US" b="1" spc="-9" dirty="0">
                <a:latin typeface="Courier New"/>
                <a:cs typeface="Courier New"/>
              </a:rPr>
              <a:t>=name </a:t>
            </a:r>
            <a:r>
              <a:rPr lang="en-US" b="1" spc="-9" dirty="0">
                <a:solidFill>
                  <a:srgbClr val="00B050"/>
                </a:solidFill>
                <a:latin typeface="Courier New"/>
                <a:cs typeface="Courier New"/>
              </a:rPr>
              <a:t># private attribute 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    </a:t>
            </a:r>
            <a:r>
              <a:rPr lang="en-US" b="1" spc="-9" dirty="0" err="1">
                <a:latin typeface="Courier New"/>
                <a:cs typeface="Courier New"/>
              </a:rPr>
              <a:t>self.__salary</a:t>
            </a:r>
            <a:r>
              <a:rPr lang="en-US" b="1" spc="-9" dirty="0">
                <a:latin typeface="Courier New"/>
                <a:cs typeface="Courier New"/>
              </a:rPr>
              <a:t>=</a:t>
            </a:r>
            <a:r>
              <a:rPr lang="en-US" b="1" spc="-9" dirty="0" err="1">
                <a:latin typeface="Courier New"/>
                <a:cs typeface="Courier New"/>
              </a:rPr>
              <a:t>sal</a:t>
            </a:r>
            <a:r>
              <a:rPr lang="en-US" b="1" spc="-9" dirty="0">
                <a:latin typeface="Courier New"/>
                <a:cs typeface="Courier New"/>
              </a:rPr>
              <a:t> </a:t>
            </a:r>
            <a:r>
              <a:rPr lang="en-US" b="1" spc="-9" dirty="0">
                <a:solidFill>
                  <a:srgbClr val="00B050"/>
                </a:solidFill>
                <a:latin typeface="Courier New"/>
                <a:cs typeface="Courier New"/>
              </a:rPr>
              <a:t># private attribute</a:t>
            </a:r>
          </a:p>
        </p:txBody>
      </p:sp>
    </p:spTree>
    <p:extLst>
      <p:ext uri="{BB962C8B-B14F-4D97-AF65-F5344CB8AC3E}">
        <p14:creationId xmlns:p14="http://schemas.microsoft.com/office/powerpoint/2010/main" val="380982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07206" y="270406"/>
            <a:ext cx="10979995" cy="7143456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The __</a:t>
            </a:r>
            <a:r>
              <a:rPr lang="en-US" sz="2800" b="1" dirty="0" err="1">
                <a:solidFill>
                  <a:srgbClr val="000000"/>
                </a:solidFill>
              </a:rPr>
              <a:t>init</a:t>
            </a:r>
            <a:r>
              <a:rPr lang="en-US" sz="2800" b="1" dirty="0">
                <a:solidFill>
                  <a:srgbClr val="000000"/>
                </a:solidFill>
              </a:rPr>
              <a:t>__() Function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All classes have a function called __</a:t>
            </a:r>
            <a:r>
              <a:rPr lang="en-US" sz="2400" dirty="0" err="1">
                <a:solidFill>
                  <a:srgbClr val="000000"/>
                </a:solidFill>
              </a:rPr>
              <a:t>init</a:t>
            </a:r>
            <a:r>
              <a:rPr lang="en-US" sz="2400" dirty="0">
                <a:solidFill>
                  <a:srgbClr val="000000"/>
                </a:solidFill>
              </a:rPr>
              <a:t>__(), which is always executed when the class is being initiated.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__</a:t>
            </a:r>
            <a:r>
              <a:rPr lang="en-US" sz="2400" dirty="0" err="1">
                <a:solidFill>
                  <a:srgbClr val="000000"/>
                </a:solidFill>
              </a:rPr>
              <a:t>init</a:t>
            </a:r>
            <a:r>
              <a:rPr lang="en-US" sz="2400" dirty="0">
                <a:solidFill>
                  <a:srgbClr val="000000"/>
                </a:solidFill>
              </a:rPr>
              <a:t>__() function to assign values to object properties, or other operations that are necessary to do when the object is being created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The self Parameter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Note that the first parameter is special. The self parameter is a reference to the current instance of the class, and is used to access variables that belongs to the class.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Classes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46EF5-CDEF-4016-90FB-6029F01F8951}"/>
              </a:ext>
            </a:extLst>
          </p:cNvPr>
          <p:cNvSpPr/>
          <p:nvPr/>
        </p:nvSpPr>
        <p:spPr>
          <a:xfrm>
            <a:off x="1756948" y="2473805"/>
            <a:ext cx="5062093" cy="2585323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Person:</a:t>
            </a:r>
          </a:p>
          <a:p>
            <a:r>
              <a:rPr lang="en-US" b="1" spc="-9" dirty="0">
                <a:latin typeface="Courier New"/>
                <a:cs typeface="Courier New"/>
              </a:rPr>
              <a:t> 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name, age):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self.name = name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</a:t>
            </a:r>
            <a:r>
              <a:rPr lang="en-US" b="1" spc="-9" dirty="0" err="1">
                <a:latin typeface="Courier New"/>
                <a:cs typeface="Courier New"/>
              </a:rPr>
              <a:t>self.age</a:t>
            </a:r>
            <a:r>
              <a:rPr lang="en-US" b="1" spc="-9" dirty="0">
                <a:latin typeface="Courier New"/>
                <a:cs typeface="Courier New"/>
              </a:rPr>
              <a:t> = age</a:t>
            </a:r>
          </a:p>
          <a:p>
            <a:endParaRPr lang="en-US" b="1" spc="-9" dirty="0">
              <a:latin typeface="Courier New"/>
              <a:cs typeface="Courier New"/>
            </a:endParaRPr>
          </a:p>
          <a:p>
            <a:r>
              <a:rPr lang="en-US" b="1" spc="-9" dirty="0">
                <a:latin typeface="Courier New"/>
                <a:cs typeface="Courier New"/>
              </a:rPr>
              <a:t>p1 = Person(“Ahmad", 11)</a:t>
            </a:r>
          </a:p>
          <a:p>
            <a:endParaRPr lang="en-US" b="1" spc="-9" dirty="0">
              <a:latin typeface="Courier New"/>
              <a:cs typeface="Courier New"/>
            </a:endParaRPr>
          </a:p>
          <a:p>
            <a:r>
              <a:rPr lang="en-US" b="1" spc="-9" dirty="0">
                <a:latin typeface="Courier New"/>
                <a:cs typeface="Courier New"/>
              </a:rPr>
              <a:t>print(p1.name)</a:t>
            </a:r>
          </a:p>
          <a:p>
            <a:r>
              <a:rPr lang="en-US" b="1" spc="-9" dirty="0">
                <a:latin typeface="Courier New"/>
                <a:cs typeface="Courier New"/>
              </a:rPr>
              <a:t>print(p1.age)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11A4-650C-459D-A1EE-D37EA962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340" y="4373038"/>
            <a:ext cx="886192" cy="6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7882" y="480642"/>
            <a:ext cx="10941591" cy="6128883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It does not have to be named self , you can call it whatever you like, but it has to be the first parameter of any function in the class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Class Functions/ Methods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b="1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b="1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b="1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b="1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b="1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b="1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b="1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Modify Object Properties: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Delete Object Properties: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Delete Objects: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Classes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46EF5-CDEF-4016-90FB-6029F01F8951}"/>
              </a:ext>
            </a:extLst>
          </p:cNvPr>
          <p:cNvSpPr/>
          <p:nvPr/>
        </p:nvSpPr>
        <p:spPr>
          <a:xfrm>
            <a:off x="1571291" y="1950816"/>
            <a:ext cx="7425465" cy="2646878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name, age):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self.name = name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</a:t>
            </a:r>
            <a:r>
              <a:rPr lang="en-US" b="1" spc="-9" dirty="0" err="1">
                <a:latin typeface="Courier New"/>
                <a:cs typeface="Courier New"/>
              </a:rPr>
              <a:t>self.age</a:t>
            </a:r>
            <a:r>
              <a:rPr lang="en-US" b="1" spc="-9" dirty="0">
                <a:latin typeface="Courier New"/>
                <a:cs typeface="Courier New"/>
              </a:rPr>
              <a:t> = age</a:t>
            </a:r>
          </a:p>
          <a:p>
            <a:endParaRPr lang="en-US" b="1" spc="-9" dirty="0">
              <a:latin typeface="Courier New"/>
              <a:cs typeface="Courier New"/>
            </a:endParaRPr>
          </a:p>
          <a:p>
            <a:r>
              <a:rPr lang="en-US" b="1" spc="-9" dirty="0">
                <a:latin typeface="Courier New"/>
                <a:cs typeface="Courier New"/>
              </a:rPr>
              <a:t>  </a:t>
            </a:r>
            <a:r>
              <a:rPr lang="en-US" sz="2000" b="1" i="1" spc="-9" dirty="0">
                <a:latin typeface="Courier New"/>
                <a:cs typeface="Courier New"/>
              </a:rPr>
              <a:t>def </a:t>
            </a:r>
            <a:r>
              <a:rPr lang="en-US" sz="2000" b="1" i="1" spc="-9" dirty="0" err="1">
                <a:latin typeface="Courier New"/>
                <a:cs typeface="Courier New"/>
              </a:rPr>
              <a:t>myfunc</a:t>
            </a:r>
            <a:r>
              <a:rPr lang="en-US" sz="2000" b="1" i="1" spc="-9" dirty="0">
                <a:latin typeface="Courier New"/>
                <a:cs typeface="Courier New"/>
              </a:rPr>
              <a:t>(self):</a:t>
            </a:r>
          </a:p>
          <a:p>
            <a:r>
              <a:rPr lang="en-US" sz="2000" b="1" i="1" spc="-9" dirty="0">
                <a:latin typeface="Courier New"/>
                <a:cs typeface="Courier New"/>
              </a:rPr>
              <a:t>    print("Hello my name is " + self.name)</a:t>
            </a:r>
          </a:p>
          <a:p>
            <a:endParaRPr lang="en-US" b="1" spc="-9" dirty="0">
              <a:latin typeface="Courier New"/>
              <a:cs typeface="Courier New"/>
            </a:endParaRPr>
          </a:p>
          <a:p>
            <a:r>
              <a:rPr lang="en-US" b="1" spc="-9" dirty="0">
                <a:latin typeface="Courier New"/>
                <a:cs typeface="Courier New"/>
              </a:rPr>
              <a:t>p1 = Person(“Ahmad", 11)</a:t>
            </a:r>
          </a:p>
          <a:p>
            <a:r>
              <a:rPr lang="en-US" b="1" spc="-9" dirty="0">
                <a:latin typeface="Courier New"/>
                <a:cs typeface="Courier New"/>
              </a:rPr>
              <a:t>p1.myfunc()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24BE6-C200-415A-8A8F-422BD04F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21" y="3526701"/>
            <a:ext cx="2609984" cy="4394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6B7056-FF16-497B-B086-09BC79824599}"/>
              </a:ext>
            </a:extLst>
          </p:cNvPr>
          <p:cNvSpPr/>
          <p:nvPr/>
        </p:nvSpPr>
        <p:spPr>
          <a:xfrm>
            <a:off x="6259406" y="5234277"/>
            <a:ext cx="3200469" cy="369332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p1.age = 40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AE424-515B-4ECE-B91A-FB8D46E564F9}"/>
              </a:ext>
            </a:extLst>
          </p:cNvPr>
          <p:cNvSpPr/>
          <p:nvPr/>
        </p:nvSpPr>
        <p:spPr>
          <a:xfrm>
            <a:off x="6259405" y="5698536"/>
            <a:ext cx="3200469" cy="369332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del p1.age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1EDC-C76E-45D0-85EF-AFE0C168AA2E}"/>
              </a:ext>
            </a:extLst>
          </p:cNvPr>
          <p:cNvSpPr/>
          <p:nvPr/>
        </p:nvSpPr>
        <p:spPr>
          <a:xfrm>
            <a:off x="6259404" y="6222368"/>
            <a:ext cx="3200469" cy="369332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del p1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644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50409" y="908621"/>
            <a:ext cx="10941591" cy="472334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11527" lvl="0">
              <a:spcBef>
                <a:spcPts val="91"/>
              </a:spcBef>
            </a:pPr>
            <a:r>
              <a:rPr lang="en-US" sz="2400" kern="0" dirty="0"/>
              <a:t>Date time class</a:t>
            </a:r>
            <a:endParaRPr lang="en-US" sz="2400" b="1" kern="0" dirty="0">
              <a:solidFill>
                <a:srgbClr val="FF3300"/>
              </a:solidFill>
              <a:latin typeface="AvantGarde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vantGarde"/>
                <a:ea typeface="+mj-ea"/>
                <a:cs typeface="+mj-cs"/>
              </a:rPr>
              <a:t>Importing Class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46EF5-CDEF-4016-90FB-6029F01F8951}"/>
              </a:ext>
            </a:extLst>
          </p:cNvPr>
          <p:cNvSpPr/>
          <p:nvPr/>
        </p:nvSpPr>
        <p:spPr>
          <a:xfrm>
            <a:off x="1325420" y="1915212"/>
            <a:ext cx="7425465" cy="2308324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from datetime import datetime</a:t>
            </a:r>
          </a:p>
          <a:p>
            <a:r>
              <a:rPr lang="en-US" b="1" spc="-9" dirty="0">
                <a:latin typeface="Courier New"/>
                <a:cs typeface="Courier New"/>
              </a:rPr>
              <a:t>d = </a:t>
            </a:r>
            <a:r>
              <a:rPr lang="en-US" b="1" spc="-9" dirty="0" err="1">
                <a:latin typeface="Courier New"/>
                <a:cs typeface="Courier New"/>
              </a:rPr>
              <a:t>datetime.now</a:t>
            </a:r>
            <a:r>
              <a:rPr lang="en-US" b="1" spc="-9" dirty="0">
                <a:latin typeface="Courier New"/>
                <a:cs typeface="Courier New"/>
              </a:rPr>
              <a:t>()</a:t>
            </a:r>
          </a:p>
          <a:p>
            <a:r>
              <a:rPr lang="en-US" b="1" spc="-9" dirty="0">
                <a:latin typeface="Courier New"/>
                <a:cs typeface="Courier New"/>
              </a:rPr>
              <a:t>print("Current year is " + str(</a:t>
            </a:r>
            <a:r>
              <a:rPr lang="en-US" b="1" spc="-9" dirty="0" err="1">
                <a:latin typeface="Courier New"/>
                <a:cs typeface="Courier New"/>
              </a:rPr>
              <a:t>d.year</a:t>
            </a:r>
            <a:r>
              <a:rPr lang="en-US" b="1" spc="-9" dirty="0">
                <a:latin typeface="Courier New"/>
                <a:cs typeface="Courier New"/>
              </a:rPr>
              <a:t>))</a:t>
            </a:r>
          </a:p>
          <a:p>
            <a:r>
              <a:rPr lang="en-US" b="1" spc="-9" dirty="0">
                <a:latin typeface="Courier New"/>
                <a:cs typeface="Courier New"/>
              </a:rPr>
              <a:t>print("Current month is " + str(</a:t>
            </a:r>
            <a:r>
              <a:rPr lang="en-US" b="1" spc="-9" dirty="0" err="1">
                <a:latin typeface="Courier New"/>
                <a:cs typeface="Courier New"/>
              </a:rPr>
              <a:t>d.month</a:t>
            </a:r>
            <a:r>
              <a:rPr lang="en-US" b="1" spc="-9" dirty="0">
                <a:latin typeface="Courier New"/>
                <a:cs typeface="Courier New"/>
              </a:rPr>
              <a:t>))</a:t>
            </a:r>
          </a:p>
          <a:p>
            <a:r>
              <a:rPr lang="en-US" b="1" spc="-9" dirty="0">
                <a:latin typeface="Courier New"/>
                <a:cs typeface="Courier New"/>
              </a:rPr>
              <a:t>print("Current day of month is " + str(</a:t>
            </a:r>
            <a:r>
              <a:rPr lang="en-US" b="1" spc="-9" dirty="0" err="1">
                <a:latin typeface="Courier New"/>
                <a:cs typeface="Courier New"/>
              </a:rPr>
              <a:t>d.day</a:t>
            </a:r>
            <a:r>
              <a:rPr lang="en-US" b="1" spc="-9" dirty="0">
                <a:latin typeface="Courier New"/>
                <a:cs typeface="Courier New"/>
              </a:rPr>
              <a:t>))</a:t>
            </a:r>
          </a:p>
          <a:p>
            <a:r>
              <a:rPr lang="en-US" b="1" spc="-9" dirty="0">
                <a:latin typeface="Courier New"/>
                <a:cs typeface="Courier New"/>
              </a:rPr>
              <a:t>print("Current hour is " + str(</a:t>
            </a:r>
            <a:r>
              <a:rPr lang="en-US" b="1" spc="-9" dirty="0" err="1">
                <a:latin typeface="Courier New"/>
                <a:cs typeface="Courier New"/>
              </a:rPr>
              <a:t>d.hour</a:t>
            </a:r>
            <a:r>
              <a:rPr lang="en-US" b="1" spc="-9" dirty="0">
                <a:latin typeface="Courier New"/>
                <a:cs typeface="Courier New"/>
              </a:rPr>
              <a:t>))</a:t>
            </a:r>
          </a:p>
          <a:p>
            <a:r>
              <a:rPr lang="en-US" b="1" spc="-9" dirty="0">
                <a:latin typeface="Courier New"/>
                <a:cs typeface="Courier New"/>
              </a:rPr>
              <a:t>print("Current minute is " + str(</a:t>
            </a:r>
            <a:r>
              <a:rPr lang="en-US" b="1" spc="-9" dirty="0" err="1">
                <a:latin typeface="Courier New"/>
                <a:cs typeface="Courier New"/>
              </a:rPr>
              <a:t>d.minute</a:t>
            </a:r>
            <a:r>
              <a:rPr lang="en-US" b="1" spc="-9" dirty="0">
                <a:latin typeface="Courier New"/>
                <a:cs typeface="Courier New"/>
              </a:rPr>
              <a:t>))</a:t>
            </a:r>
          </a:p>
          <a:p>
            <a:r>
              <a:rPr lang="en-US" b="1" spc="-9" dirty="0">
                <a:latin typeface="Courier New"/>
                <a:cs typeface="Courier New"/>
              </a:rPr>
              <a:t>print("Current second is " + str(</a:t>
            </a:r>
            <a:r>
              <a:rPr lang="en-US" b="1" spc="-9" dirty="0" err="1">
                <a:latin typeface="Courier New"/>
                <a:cs typeface="Courier New"/>
              </a:rPr>
              <a:t>d.second</a:t>
            </a:r>
            <a:r>
              <a:rPr lang="en-US" b="1" spc="-9" dirty="0">
                <a:latin typeface="Courier New"/>
                <a:cs typeface="Courier New"/>
              </a:rPr>
              <a:t>))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9BD05D-27F2-4C4D-834B-A6118D940E61}"/>
              </a:ext>
            </a:extLst>
          </p:cNvPr>
          <p:cNvSpPr/>
          <p:nvPr/>
        </p:nvSpPr>
        <p:spPr>
          <a:xfrm>
            <a:off x="8941473" y="2469210"/>
            <a:ext cx="6096000" cy="1754326"/>
          </a:xfrm>
          <a:prstGeom prst="rect">
            <a:avLst/>
          </a:prstGeom>
          <a:solidFill>
            <a:srgbClr val="B9BEEC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S Shell Dlg 2" panose="020B0604030504040204" pitchFamily="34" charset="0"/>
              </a:rPr>
              <a:t>Current year is 2020</a:t>
            </a:r>
          </a:p>
          <a:p>
            <a:r>
              <a:rPr lang="en-US" dirty="0">
                <a:solidFill>
                  <a:srgbClr val="000000"/>
                </a:solidFill>
                <a:latin typeface="MS Shell Dlg 2" panose="020B0604030504040204" pitchFamily="34" charset="0"/>
              </a:rPr>
              <a:t>Current month is 11</a:t>
            </a:r>
          </a:p>
          <a:p>
            <a:r>
              <a:rPr lang="en-US" dirty="0">
                <a:solidFill>
                  <a:srgbClr val="000000"/>
                </a:solidFill>
                <a:latin typeface="MS Shell Dlg 2" panose="020B0604030504040204" pitchFamily="34" charset="0"/>
              </a:rPr>
              <a:t>Current day of month is 13</a:t>
            </a:r>
          </a:p>
          <a:p>
            <a:r>
              <a:rPr lang="en-US" dirty="0">
                <a:solidFill>
                  <a:srgbClr val="000000"/>
                </a:solidFill>
                <a:latin typeface="MS Shell Dlg 2" panose="020B0604030504040204" pitchFamily="34" charset="0"/>
              </a:rPr>
              <a:t>Current hour is 14</a:t>
            </a:r>
          </a:p>
          <a:p>
            <a:r>
              <a:rPr lang="en-US" dirty="0">
                <a:solidFill>
                  <a:srgbClr val="000000"/>
                </a:solidFill>
                <a:latin typeface="MS Shell Dlg 2" panose="020B0604030504040204" pitchFamily="34" charset="0"/>
              </a:rPr>
              <a:t>Current minute is 49</a:t>
            </a:r>
          </a:p>
          <a:p>
            <a:r>
              <a:rPr lang="en-US" dirty="0">
                <a:solidFill>
                  <a:srgbClr val="000000"/>
                </a:solidFill>
                <a:latin typeface="MS Shell Dlg 2" panose="020B0604030504040204" pitchFamily="34" charset="0"/>
              </a:rPr>
              <a:t>Current second is 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9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532330"/>
            <a:ext cx="10994063" cy="2695763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Inheritance allows us to define a class that inherits all the methods and properties from another class.</a:t>
            </a: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Parent class </a:t>
            </a:r>
            <a:r>
              <a:rPr lang="en-US" sz="2400" dirty="0">
                <a:solidFill>
                  <a:srgbClr val="000000"/>
                </a:solidFill>
              </a:rPr>
              <a:t>is the class being inherited from, also called base class.</a:t>
            </a:r>
          </a:p>
          <a:p>
            <a:pPr marL="1268250" marR="4611" lvl="2" indent="-342900"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Any class can be a parent class, so the syntax is the same as creating any other class</a:t>
            </a:r>
          </a:p>
          <a:p>
            <a:pPr marL="811050" marR="4611" lvl="1" indent="-342900"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Child class </a:t>
            </a:r>
            <a:r>
              <a:rPr lang="en-US" sz="2400" dirty="0">
                <a:solidFill>
                  <a:srgbClr val="000000"/>
                </a:solidFill>
              </a:rPr>
              <a:t>is the class that inherits from another class, also called derived class.</a:t>
            </a:r>
          </a:p>
          <a:p>
            <a:pPr marL="1268250" marR="4611" lvl="2" indent="-342900"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To create a class that inherits the functionality from another class, send the parent class as a parameter when creating the child class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Inheritance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46EF5-CDEF-4016-90FB-6029F01F8951}"/>
              </a:ext>
            </a:extLst>
          </p:cNvPr>
          <p:cNvSpPr/>
          <p:nvPr/>
        </p:nvSpPr>
        <p:spPr>
          <a:xfrm>
            <a:off x="869552" y="3919478"/>
            <a:ext cx="6373132" cy="2862322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Person:</a:t>
            </a:r>
          </a:p>
          <a:p>
            <a:r>
              <a:rPr lang="en-US" b="1" spc="-9" dirty="0">
                <a:latin typeface="Courier New"/>
                <a:cs typeface="Courier New"/>
              </a:rPr>
              <a:t> 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r>
              <a:rPr lang="en-US" b="1" spc="-9" dirty="0">
                <a:latin typeface="Courier New"/>
                <a:cs typeface="Courier New"/>
              </a:rPr>
              <a:t>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</a:t>
            </a:r>
            <a:r>
              <a:rPr lang="en-US" b="1" spc="-9" dirty="0" err="1">
                <a:latin typeface="Courier New"/>
                <a:cs typeface="Courier New"/>
              </a:rPr>
              <a:t>self.firstname</a:t>
            </a:r>
            <a:r>
              <a:rPr lang="en-US" b="1" spc="-9" dirty="0">
                <a:latin typeface="Courier New"/>
                <a:cs typeface="Courier New"/>
              </a:rPr>
              <a:t> = 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endParaRPr lang="en-US" b="1" spc="-9" dirty="0">
              <a:latin typeface="Courier New"/>
              <a:cs typeface="Courier New"/>
            </a:endParaRPr>
          </a:p>
          <a:p>
            <a:r>
              <a:rPr lang="en-US" b="1" spc="-9" dirty="0">
                <a:latin typeface="Courier New"/>
                <a:cs typeface="Courier New"/>
              </a:rPr>
              <a:t>    </a:t>
            </a:r>
            <a:r>
              <a:rPr lang="en-US" b="1" spc="-9" dirty="0" err="1">
                <a:latin typeface="Courier New"/>
                <a:cs typeface="Courier New"/>
              </a:rPr>
              <a:t>self.lastname</a:t>
            </a:r>
            <a:r>
              <a:rPr lang="en-US" b="1" spc="-9" dirty="0">
                <a:latin typeface="Courier New"/>
                <a:cs typeface="Courier New"/>
              </a:rPr>
              <a:t> =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endParaRPr lang="en-US" b="1" spc="-9" dirty="0">
              <a:latin typeface="Courier New"/>
              <a:cs typeface="Courier New"/>
            </a:endParaRPr>
          </a:p>
          <a:p>
            <a:endParaRPr lang="en-US" b="1" spc="-9" dirty="0">
              <a:latin typeface="Courier New"/>
              <a:cs typeface="Courier New"/>
            </a:endParaRPr>
          </a:p>
          <a:p>
            <a:r>
              <a:rPr lang="en-US" b="1" spc="-9" dirty="0">
                <a:latin typeface="Courier New"/>
                <a:cs typeface="Courier New"/>
              </a:rPr>
              <a:t>  def </a:t>
            </a:r>
            <a:r>
              <a:rPr lang="en-US" b="1" spc="-9" dirty="0" err="1">
                <a:latin typeface="Courier New"/>
                <a:cs typeface="Courier New"/>
              </a:rPr>
              <a:t>printname</a:t>
            </a:r>
            <a:r>
              <a:rPr lang="en-US" b="1" spc="-9" dirty="0">
                <a:latin typeface="Courier New"/>
                <a:cs typeface="Courier New"/>
              </a:rPr>
              <a:t>(self):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print(</a:t>
            </a:r>
            <a:r>
              <a:rPr lang="en-US" b="1" spc="-9" dirty="0" err="1">
                <a:latin typeface="Courier New"/>
                <a:cs typeface="Courier New"/>
              </a:rPr>
              <a:t>self.firstname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self.lastname</a:t>
            </a:r>
            <a:r>
              <a:rPr lang="en-US" b="1" spc="-9" dirty="0">
                <a:latin typeface="Courier New"/>
                <a:cs typeface="Courier New"/>
              </a:rPr>
              <a:t>)</a:t>
            </a:r>
          </a:p>
          <a:p>
            <a:endParaRPr lang="en-US" b="1" spc="-9" dirty="0">
              <a:latin typeface="Courier New"/>
              <a:cs typeface="Courier New"/>
            </a:endParaRPr>
          </a:p>
          <a:p>
            <a:r>
              <a:rPr lang="en-US" b="1" spc="-9" dirty="0">
                <a:latin typeface="Courier New"/>
                <a:cs typeface="Courier New"/>
              </a:rPr>
              <a:t>x = Person(“Ahmad", “Imran")</a:t>
            </a:r>
          </a:p>
          <a:p>
            <a:r>
              <a:rPr lang="en-US" b="1" spc="-9" dirty="0" err="1">
                <a:latin typeface="Courier New"/>
                <a:cs typeface="Courier New"/>
              </a:rPr>
              <a:t>x.printname</a:t>
            </a:r>
            <a:r>
              <a:rPr lang="en-US" b="1" spc="-9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14B0E-BBAD-4F82-A2E0-038FB0A3607C}"/>
              </a:ext>
            </a:extLst>
          </p:cNvPr>
          <p:cNvSpPr/>
          <p:nvPr/>
        </p:nvSpPr>
        <p:spPr>
          <a:xfrm>
            <a:off x="7774444" y="3919478"/>
            <a:ext cx="4089171" cy="646331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Student(Person):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pass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34524-EBF9-478E-B38C-72594A789026}"/>
              </a:ext>
            </a:extLst>
          </p:cNvPr>
          <p:cNvSpPr/>
          <p:nvPr/>
        </p:nvSpPr>
        <p:spPr>
          <a:xfrm>
            <a:off x="2472030" y="3483076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Parent class</a:t>
            </a:r>
            <a:endParaRPr lang="en-US" sz="20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8D25A-D468-4CCD-9EB0-CFBF142BA793}"/>
              </a:ext>
            </a:extLst>
          </p:cNvPr>
          <p:cNvSpPr/>
          <p:nvPr/>
        </p:nvSpPr>
        <p:spPr>
          <a:xfrm>
            <a:off x="8863806" y="3515851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Child class</a:t>
            </a:r>
            <a:endParaRPr lang="en-US" sz="2000" b="1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1361C-54A3-46F5-933A-0C398F9B809A}"/>
              </a:ext>
            </a:extLst>
          </p:cNvPr>
          <p:cNvSpPr/>
          <p:nvPr/>
        </p:nvSpPr>
        <p:spPr>
          <a:xfrm>
            <a:off x="7675384" y="5126955"/>
            <a:ext cx="4619779" cy="646331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nl-NL" b="1" spc="-9" dirty="0">
                <a:latin typeface="Courier New"/>
                <a:cs typeface="Courier New"/>
              </a:rPr>
              <a:t>x = Student("Aariz", "Imran")</a:t>
            </a:r>
          </a:p>
          <a:p>
            <a:r>
              <a:rPr lang="nl-NL" b="1" spc="-9" dirty="0">
                <a:latin typeface="Courier New"/>
                <a:cs typeface="Courier New"/>
              </a:rPr>
              <a:t>x.printname()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9A160-C5FE-4282-9556-AB219B9B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134" y="5639936"/>
            <a:ext cx="1428885" cy="3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6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532330"/>
            <a:ext cx="10994063" cy="5279804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When you add the __</a:t>
            </a:r>
            <a:r>
              <a:rPr lang="en-US" sz="2800" dirty="0" err="1">
                <a:solidFill>
                  <a:srgbClr val="000000"/>
                </a:solidFill>
              </a:rPr>
              <a:t>init</a:t>
            </a:r>
            <a:r>
              <a:rPr lang="en-US" sz="2800" dirty="0">
                <a:solidFill>
                  <a:srgbClr val="000000"/>
                </a:solidFill>
              </a:rPr>
              <a:t>__() function, the child class will no longer inherit the parent's __</a:t>
            </a:r>
            <a:r>
              <a:rPr lang="en-US" sz="2800" dirty="0" err="1">
                <a:solidFill>
                  <a:srgbClr val="000000"/>
                </a:solidFill>
              </a:rPr>
              <a:t>init</a:t>
            </a:r>
            <a:r>
              <a:rPr lang="en-US" sz="2800" dirty="0">
                <a:solidFill>
                  <a:srgbClr val="000000"/>
                </a:solidFill>
              </a:rPr>
              <a:t>__() function. 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child's __</a:t>
            </a:r>
            <a:r>
              <a:rPr lang="en-US" sz="2800" dirty="0" err="1">
                <a:solidFill>
                  <a:srgbClr val="000000"/>
                </a:solidFill>
              </a:rPr>
              <a:t>init</a:t>
            </a:r>
            <a:r>
              <a:rPr lang="en-US" sz="2800" dirty="0">
                <a:solidFill>
                  <a:srgbClr val="000000"/>
                </a:solidFill>
              </a:rPr>
              <a:t>__() function overrides the inheritance of the parent's __</a:t>
            </a:r>
            <a:r>
              <a:rPr lang="en-US" sz="2800" dirty="0" err="1">
                <a:solidFill>
                  <a:srgbClr val="000000"/>
                </a:solidFill>
              </a:rPr>
              <a:t>init</a:t>
            </a:r>
            <a:r>
              <a:rPr lang="en-US" sz="2800" dirty="0">
                <a:solidFill>
                  <a:srgbClr val="000000"/>
                </a:solidFill>
              </a:rPr>
              <a:t>__() function.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To keep the inheritance of the parent's __</a:t>
            </a:r>
            <a:r>
              <a:rPr lang="en-US" sz="2800" dirty="0" err="1">
                <a:solidFill>
                  <a:srgbClr val="000000"/>
                </a:solidFill>
              </a:rPr>
              <a:t>init</a:t>
            </a:r>
            <a:r>
              <a:rPr lang="en-US" sz="2800" dirty="0">
                <a:solidFill>
                  <a:srgbClr val="000000"/>
                </a:solidFill>
              </a:rPr>
              <a:t>__() function, add a call to the parent's __</a:t>
            </a:r>
            <a:r>
              <a:rPr lang="en-US" sz="2800" dirty="0" err="1">
                <a:solidFill>
                  <a:srgbClr val="000000"/>
                </a:solidFill>
              </a:rPr>
              <a:t>init</a:t>
            </a:r>
            <a:r>
              <a:rPr lang="en-US" sz="2800" dirty="0">
                <a:solidFill>
                  <a:srgbClr val="000000"/>
                </a:solidFill>
              </a:rPr>
              <a:t>__() function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Inheritance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46EF5-CDEF-4016-90FB-6029F01F8951}"/>
              </a:ext>
            </a:extLst>
          </p:cNvPr>
          <p:cNvSpPr/>
          <p:nvPr/>
        </p:nvSpPr>
        <p:spPr>
          <a:xfrm>
            <a:off x="2595420" y="5145037"/>
            <a:ext cx="6373132" cy="923330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Student(Person):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r>
              <a:rPr lang="en-US" b="1" spc="-9" dirty="0">
                <a:latin typeface="Courier New"/>
                <a:cs typeface="Courier New"/>
              </a:rPr>
              <a:t>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Person.__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r>
              <a:rPr lang="en-US" b="1" spc="-9" dirty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9E20D-83F6-4048-A7CA-4C04B528BB30}"/>
              </a:ext>
            </a:extLst>
          </p:cNvPr>
          <p:cNvSpPr/>
          <p:nvPr/>
        </p:nvSpPr>
        <p:spPr>
          <a:xfrm>
            <a:off x="2595420" y="1766304"/>
            <a:ext cx="6373132" cy="923330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Student(Person):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r>
              <a:rPr lang="en-US" b="1" spc="-9" dirty="0">
                <a:latin typeface="Courier New"/>
                <a:cs typeface="Courier New"/>
              </a:rPr>
              <a:t>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</a:t>
            </a:r>
            <a:r>
              <a:rPr lang="en-US" b="1" spc="-9" dirty="0">
                <a:solidFill>
                  <a:srgbClr val="00B050"/>
                </a:solidFill>
                <a:latin typeface="Courier New"/>
                <a:cs typeface="Courier New"/>
              </a:rPr>
              <a:t>#add properties etc.</a:t>
            </a:r>
          </a:p>
        </p:txBody>
      </p:sp>
    </p:spTree>
    <p:extLst>
      <p:ext uri="{BB962C8B-B14F-4D97-AF65-F5344CB8AC3E}">
        <p14:creationId xmlns:p14="http://schemas.microsoft.com/office/powerpoint/2010/main" val="267643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532330"/>
            <a:ext cx="10994063" cy="4349036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Python also has a super() function that will make the child class inherit all the methods and properties from its parent.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b="1" u="sng" dirty="0">
                <a:solidFill>
                  <a:srgbClr val="000000"/>
                </a:solidFill>
              </a:rPr>
              <a:t>Add Properties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Inheritance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9E20D-83F6-4048-A7CA-4C04B528BB30}"/>
              </a:ext>
            </a:extLst>
          </p:cNvPr>
          <p:cNvSpPr/>
          <p:nvPr/>
        </p:nvSpPr>
        <p:spPr>
          <a:xfrm>
            <a:off x="2595420" y="1766304"/>
            <a:ext cx="6373132" cy="923330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Student(Person):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r>
              <a:rPr lang="en-US" b="1" spc="-9" dirty="0">
                <a:latin typeface="Courier New"/>
                <a:cs typeface="Courier New"/>
              </a:rPr>
              <a:t>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super().__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r>
              <a:rPr lang="en-US" b="1" spc="-9" dirty="0">
                <a:latin typeface="Courier New"/>
                <a:cs typeface="Courier New"/>
              </a:rPr>
              <a:t>)</a:t>
            </a:r>
            <a:endParaRPr lang="en-US" b="1" spc="-9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D46A9-7EC9-4A01-ADCD-6CFD12FB9BDB}"/>
              </a:ext>
            </a:extLst>
          </p:cNvPr>
          <p:cNvSpPr/>
          <p:nvPr/>
        </p:nvSpPr>
        <p:spPr>
          <a:xfrm>
            <a:off x="2595420" y="3819537"/>
            <a:ext cx="6373132" cy="1200329"/>
          </a:xfrm>
          <a:prstGeom prst="rect">
            <a:avLst/>
          </a:prstGeom>
          <a:solidFill>
            <a:srgbClr val="F7FFAB"/>
          </a:solidFill>
        </p:spPr>
        <p:txBody>
          <a:bodyPr wrap="square" anchor="ctr">
            <a:spAutoFit/>
          </a:bodyPr>
          <a:lstStyle/>
          <a:p>
            <a:r>
              <a:rPr lang="en-US" b="1" spc="-9" dirty="0">
                <a:latin typeface="Courier New"/>
                <a:cs typeface="Courier New"/>
              </a:rPr>
              <a:t>class Student(Person):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def 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__(self, 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r>
              <a:rPr lang="en-US" b="1" spc="-9" dirty="0">
                <a:latin typeface="Courier New"/>
                <a:cs typeface="Courier New"/>
              </a:rPr>
              <a:t>):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super().__</a:t>
            </a:r>
            <a:r>
              <a:rPr lang="en-US" b="1" spc="-9" dirty="0" err="1">
                <a:latin typeface="Courier New"/>
                <a:cs typeface="Courier New"/>
              </a:rPr>
              <a:t>init</a:t>
            </a:r>
            <a:r>
              <a:rPr lang="en-US" b="1" spc="-9" dirty="0">
                <a:latin typeface="Courier New"/>
                <a:cs typeface="Courier New"/>
              </a:rPr>
              <a:t>__(</a:t>
            </a:r>
            <a:r>
              <a:rPr lang="en-US" b="1" spc="-9" dirty="0" err="1">
                <a:latin typeface="Courier New"/>
                <a:cs typeface="Courier New"/>
              </a:rPr>
              <a:t>fname</a:t>
            </a:r>
            <a:r>
              <a:rPr lang="en-US" b="1" spc="-9" dirty="0">
                <a:latin typeface="Courier New"/>
                <a:cs typeface="Courier New"/>
              </a:rPr>
              <a:t>, </a:t>
            </a:r>
            <a:r>
              <a:rPr lang="en-US" b="1" spc="-9" dirty="0" err="1">
                <a:latin typeface="Courier New"/>
                <a:cs typeface="Courier New"/>
              </a:rPr>
              <a:t>lname</a:t>
            </a:r>
            <a:r>
              <a:rPr lang="en-US" b="1" spc="-9" dirty="0">
                <a:latin typeface="Courier New"/>
                <a:cs typeface="Courier New"/>
              </a:rPr>
              <a:t>)</a:t>
            </a:r>
          </a:p>
          <a:p>
            <a:r>
              <a:rPr lang="en-US" b="1" spc="-9" dirty="0">
                <a:latin typeface="Courier New"/>
                <a:cs typeface="Courier New"/>
              </a:rPr>
              <a:t>    </a:t>
            </a:r>
            <a:r>
              <a:rPr lang="en-US" b="1" spc="-9" dirty="0" err="1">
                <a:latin typeface="Courier New"/>
                <a:cs typeface="Courier New"/>
              </a:rPr>
              <a:t>self.graduationyear</a:t>
            </a:r>
            <a:r>
              <a:rPr lang="en-US" b="1" spc="-9" dirty="0">
                <a:latin typeface="Courier New"/>
                <a:cs typeface="Courier New"/>
              </a:rPr>
              <a:t> = 2022</a:t>
            </a:r>
          </a:p>
        </p:txBody>
      </p:sp>
    </p:spTree>
    <p:extLst>
      <p:ext uri="{BB962C8B-B14F-4D97-AF65-F5344CB8AC3E}">
        <p14:creationId xmlns:p14="http://schemas.microsoft.com/office/powerpoint/2010/main" val="3327133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532330"/>
            <a:ext cx="10994063" cy="5745188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Errors occur in software programs. However, if you handle errors properly, you'll greatly improve your program’s readability, reliability and maintainability.</a:t>
            </a:r>
          </a:p>
          <a:p>
            <a:pPr marL="353850" marR="461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Python uses exceptions for error handling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Common Exception examples: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Attempt to divide by ZERO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Couldn’t find the specific file to read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Invalid Input values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run-time system will attempt to handle the exception (default exception handler), usually by displaying an error message and terminating the program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Exception Handling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94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87364" y="1283383"/>
            <a:ext cx="6021731" cy="587620"/>
            <a:chOff x="1608467" y="2059685"/>
            <a:chExt cx="5575935" cy="379095"/>
          </a:xfrm>
        </p:grpSpPr>
        <p:sp>
          <p:nvSpPr>
            <p:cNvPr id="4" name="object 4"/>
            <p:cNvSpPr/>
            <p:nvPr/>
          </p:nvSpPr>
          <p:spPr>
            <a:xfrm>
              <a:off x="1613039" y="2064257"/>
              <a:ext cx="5566410" cy="3695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1608467" y="2059685"/>
              <a:ext cx="5575554" cy="374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1608467" y="2059685"/>
              <a:ext cx="5575935" cy="379095"/>
            </a:xfrm>
            <a:custGeom>
              <a:avLst/>
              <a:gdLst/>
              <a:ahLst/>
              <a:cxnLst/>
              <a:rect l="l" t="t" r="r" b="b"/>
              <a:pathLst>
                <a:path w="5575934" h="379094">
                  <a:moveTo>
                    <a:pt x="5575554" y="376427"/>
                  </a:moveTo>
                  <a:lnTo>
                    <a:pt x="5575554" y="1523"/>
                  </a:lnTo>
                  <a:lnTo>
                    <a:pt x="5573268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376428"/>
                  </a:lnTo>
                  <a:lnTo>
                    <a:pt x="2286" y="378714"/>
                  </a:lnTo>
                  <a:lnTo>
                    <a:pt x="4572" y="378714"/>
                  </a:lnTo>
                  <a:lnTo>
                    <a:pt x="4572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5565648" y="9143"/>
                  </a:lnTo>
                  <a:lnTo>
                    <a:pt x="5565648" y="4571"/>
                  </a:lnTo>
                  <a:lnTo>
                    <a:pt x="5570982" y="9143"/>
                  </a:lnTo>
                  <a:lnTo>
                    <a:pt x="5570982" y="378713"/>
                  </a:lnTo>
                  <a:lnTo>
                    <a:pt x="5573268" y="378713"/>
                  </a:lnTo>
                  <a:lnTo>
                    <a:pt x="5575554" y="376427"/>
                  </a:lnTo>
                  <a:close/>
                </a:path>
                <a:path w="5575934" h="379094">
                  <a:moveTo>
                    <a:pt x="9905" y="9144"/>
                  </a:moveTo>
                  <a:lnTo>
                    <a:pt x="9905" y="4572"/>
                  </a:lnTo>
                  <a:lnTo>
                    <a:pt x="4572" y="9144"/>
                  </a:lnTo>
                  <a:lnTo>
                    <a:pt x="9905" y="9144"/>
                  </a:lnTo>
                  <a:close/>
                </a:path>
                <a:path w="5575934" h="379094">
                  <a:moveTo>
                    <a:pt x="9905" y="368808"/>
                  </a:moveTo>
                  <a:lnTo>
                    <a:pt x="9905" y="9144"/>
                  </a:lnTo>
                  <a:lnTo>
                    <a:pt x="4572" y="9144"/>
                  </a:lnTo>
                  <a:lnTo>
                    <a:pt x="4572" y="368808"/>
                  </a:lnTo>
                  <a:lnTo>
                    <a:pt x="9905" y="368808"/>
                  </a:lnTo>
                  <a:close/>
                </a:path>
                <a:path w="5575934" h="379094">
                  <a:moveTo>
                    <a:pt x="5570982" y="368807"/>
                  </a:moveTo>
                  <a:lnTo>
                    <a:pt x="4572" y="368808"/>
                  </a:lnTo>
                  <a:lnTo>
                    <a:pt x="9905" y="374141"/>
                  </a:lnTo>
                  <a:lnTo>
                    <a:pt x="9905" y="378714"/>
                  </a:lnTo>
                  <a:lnTo>
                    <a:pt x="5565648" y="378713"/>
                  </a:lnTo>
                  <a:lnTo>
                    <a:pt x="5565648" y="374141"/>
                  </a:lnTo>
                  <a:lnTo>
                    <a:pt x="5570982" y="368807"/>
                  </a:lnTo>
                  <a:close/>
                </a:path>
                <a:path w="5575934" h="379094">
                  <a:moveTo>
                    <a:pt x="9905" y="378714"/>
                  </a:moveTo>
                  <a:lnTo>
                    <a:pt x="9905" y="374141"/>
                  </a:lnTo>
                  <a:lnTo>
                    <a:pt x="4572" y="368808"/>
                  </a:lnTo>
                  <a:lnTo>
                    <a:pt x="4572" y="378714"/>
                  </a:lnTo>
                  <a:lnTo>
                    <a:pt x="9905" y="378714"/>
                  </a:lnTo>
                  <a:close/>
                </a:path>
                <a:path w="5575934" h="379094">
                  <a:moveTo>
                    <a:pt x="5570982" y="9143"/>
                  </a:moveTo>
                  <a:lnTo>
                    <a:pt x="5565648" y="4571"/>
                  </a:lnTo>
                  <a:lnTo>
                    <a:pt x="5565648" y="9143"/>
                  </a:lnTo>
                  <a:lnTo>
                    <a:pt x="5570982" y="9143"/>
                  </a:lnTo>
                  <a:close/>
                </a:path>
                <a:path w="5575934" h="379094">
                  <a:moveTo>
                    <a:pt x="5570982" y="368807"/>
                  </a:moveTo>
                  <a:lnTo>
                    <a:pt x="5570982" y="9143"/>
                  </a:lnTo>
                  <a:lnTo>
                    <a:pt x="5565648" y="9143"/>
                  </a:lnTo>
                  <a:lnTo>
                    <a:pt x="5565648" y="368807"/>
                  </a:lnTo>
                  <a:lnTo>
                    <a:pt x="5570982" y="368807"/>
                  </a:lnTo>
                  <a:close/>
                </a:path>
                <a:path w="5575934" h="379094">
                  <a:moveTo>
                    <a:pt x="5570982" y="378713"/>
                  </a:moveTo>
                  <a:lnTo>
                    <a:pt x="5570982" y="368807"/>
                  </a:lnTo>
                  <a:lnTo>
                    <a:pt x="5565648" y="374141"/>
                  </a:lnTo>
                  <a:lnTo>
                    <a:pt x="5565648" y="378713"/>
                  </a:lnTo>
                  <a:lnTo>
                    <a:pt x="5570982" y="378713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5842" y="642692"/>
            <a:ext cx="11461524" cy="4314157"/>
          </a:xfrm>
          <a:prstGeom prst="rect">
            <a:avLst/>
          </a:prstGeom>
        </p:spPr>
        <p:txBody>
          <a:bodyPr vert="horz" wrap="square" lIns="0" tIns="122074" rIns="0" bIns="0" rtlCol="0">
            <a:spAutoFit/>
          </a:bodyPr>
          <a:lstStyle/>
          <a:p>
            <a:pPr marL="297266" indent="-285750">
              <a:spcBef>
                <a:spcPts val="961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The general format is as follows:</a:t>
            </a:r>
          </a:p>
          <a:p>
            <a:pPr marL="632824">
              <a:spcBef>
                <a:spcPts val="608"/>
              </a:spcBef>
            </a:pPr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sz="2800" dirty="0">
                <a:solidFill>
                  <a:srgbClr val="000000"/>
                </a:solidFill>
              </a:rPr>
              <a:t>[</a:t>
            </a:r>
            <a:r>
              <a:rPr sz="2800" b="1" i="1" dirty="0">
                <a:solidFill>
                  <a:srgbClr val="000000"/>
                </a:solidFill>
              </a:rPr>
              <a:t>expression</a:t>
            </a:r>
            <a:r>
              <a:rPr sz="2800" dirty="0">
                <a:solidFill>
                  <a:srgbClr val="000000"/>
                </a:solidFill>
              </a:rPr>
              <a:t> for </a:t>
            </a:r>
            <a:r>
              <a:rPr sz="2800" b="1" i="1" dirty="0">
                <a:solidFill>
                  <a:srgbClr val="000000"/>
                </a:solidFill>
              </a:rPr>
              <a:t>variable in sequenc</a:t>
            </a:r>
            <a:r>
              <a:rPr lang="en-US" sz="2800" b="1" i="1" dirty="0">
                <a:solidFill>
                  <a:srgbClr val="000000"/>
                </a:solidFill>
              </a:rPr>
              <a:t>e</a:t>
            </a:r>
            <a:r>
              <a:rPr lang="en-US" sz="2800" dirty="0">
                <a:solidFill>
                  <a:srgbClr val="000000"/>
                </a:solidFill>
              </a:rPr>
              <a:t>]</a:t>
            </a:r>
          </a:p>
          <a:p>
            <a:pPr marL="717469" marR="4607" indent="-457200">
              <a:spcBef>
                <a:spcPts val="1270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Where expression is some calculation or operation acting upon variable.</a:t>
            </a:r>
          </a:p>
          <a:p>
            <a:pPr marL="717469" marR="4607" indent="-457200">
              <a:spcBef>
                <a:spcPts val="1270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sz="2800" dirty="0">
                <a:solidFill>
                  <a:srgbClr val="000000"/>
                </a:solidFill>
              </a:rPr>
              <a:t>For each member of the sequence, calculate a new value using expression,  and then we collect these new values into a new list which becomes the  return value of the list comprehension.</a:t>
            </a:r>
            <a:endParaRPr lang="en-US" sz="2800" dirty="0">
              <a:solidFill>
                <a:srgbClr val="000000"/>
              </a:solidFill>
            </a:endParaRPr>
          </a:p>
          <a:p>
            <a:pPr marL="717469" marR="4607" indent="-457200">
              <a:spcBef>
                <a:spcPts val="1270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r>
              <a:rPr lang="en-US" sz="2800" spc="-5" dirty="0">
                <a:latin typeface="Gill Sans MT"/>
                <a:cs typeface="Gill Sans MT"/>
              </a:rPr>
              <a:t>Examples:</a:t>
            </a:r>
            <a:endParaRPr lang="en-US" sz="2800" dirty="0">
              <a:latin typeface="Gill Sans MT"/>
              <a:cs typeface="Gill Sans MT"/>
            </a:endParaRPr>
          </a:p>
          <a:p>
            <a:pPr marL="717469" marR="4607" indent="-457200">
              <a:spcBef>
                <a:spcPts val="1270"/>
              </a:spcBef>
              <a:buFont typeface="Arial" panose="020B0604020202020204" pitchFamily="34" charset="0"/>
              <a:buChar char="•"/>
              <a:tabLst>
                <a:tab pos="507871" algn="l"/>
              </a:tabLst>
            </a:pP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984" y="98233"/>
            <a:ext cx="7292368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List comprehensions : Syntax 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87364" y="4573457"/>
            <a:ext cx="4111345" cy="251159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0" rIns="0" bIns="0" rtlCol="0">
            <a:spAutoFit/>
          </a:bodyPr>
          <a:lstStyle/>
          <a:p>
            <a:pPr marL="11516">
              <a:spcBef>
                <a:spcPts val="1732"/>
              </a:spcBef>
              <a:tabLst>
                <a:tab pos="258542" algn="l"/>
              </a:tabLst>
            </a:pPr>
            <a:r>
              <a:rPr lang="en-US" sz="1632" b="1" spc="-9" dirty="0">
                <a:latin typeface="Courier New"/>
                <a:cs typeface="Courier New"/>
              </a:rPr>
              <a:t> </a:t>
            </a:r>
            <a:r>
              <a:rPr lang="en-US" sz="1632" b="1" spc="-9" dirty="0" err="1">
                <a:latin typeface="Courier New"/>
                <a:cs typeface="Courier New"/>
              </a:rPr>
              <a:t>m</a:t>
            </a:r>
            <a:r>
              <a:rPr sz="1632" b="1" spc="-9" dirty="0" err="1">
                <a:latin typeface="Courier New"/>
                <a:cs typeface="Courier New"/>
              </a:rPr>
              <a:t>y_list</a:t>
            </a:r>
            <a:r>
              <a:rPr sz="1632" b="1" spc="-9" dirty="0">
                <a:latin typeface="Courier New"/>
                <a:cs typeface="Courier New"/>
              </a:rPr>
              <a:t>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5" dirty="0">
                <a:latin typeface="Courier New"/>
                <a:cs typeface="Courier New"/>
              </a:rPr>
              <a:t>[c </a:t>
            </a:r>
            <a:r>
              <a:rPr sz="1632" b="1" spc="-9" dirty="0">
                <a:latin typeface="Courier New"/>
                <a:cs typeface="Courier New"/>
              </a:rPr>
              <a:t>for </a:t>
            </a:r>
            <a:r>
              <a:rPr sz="1632" b="1" dirty="0">
                <a:latin typeface="Courier New"/>
                <a:cs typeface="Courier New"/>
              </a:rPr>
              <a:t>c </a:t>
            </a:r>
            <a:r>
              <a:rPr sz="1632" b="1" spc="-5" dirty="0">
                <a:latin typeface="Courier New"/>
                <a:cs typeface="Courier New"/>
              </a:rPr>
              <a:t>in</a:t>
            </a:r>
            <a:r>
              <a:rPr sz="1632" b="1" spc="-103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'Ann']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03746" y="4442064"/>
            <a:ext cx="1880048" cy="262787"/>
          </a:xfrm>
          <a:prstGeom prst="rect">
            <a:avLst/>
          </a:prstGeom>
          <a:solidFill>
            <a:srgbClr val="B9BEEC"/>
          </a:solidFill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['A', 'n',</a:t>
            </a:r>
            <a:r>
              <a:rPr sz="1632" b="1" spc="-86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'n']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39950" y="5059319"/>
            <a:ext cx="5886265" cy="493620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1758"/>
              </a:lnSpc>
              <a:tabLst>
                <a:tab pos="2116131" algn="l"/>
                <a:tab pos="3601742" algn="l"/>
              </a:tabLst>
            </a:pPr>
            <a:r>
              <a:rPr lang="en-US" sz="1632" b="1" spc="-5" dirty="0">
                <a:latin typeface="Courier New"/>
                <a:cs typeface="Courier New"/>
              </a:rPr>
              <a:t> </a:t>
            </a:r>
            <a:r>
              <a:rPr sz="1632" b="1" spc="-5" dirty="0" err="1">
                <a:latin typeface="Courier New"/>
                <a:cs typeface="Courier New"/>
              </a:rPr>
              <a:t>freshfruit</a:t>
            </a:r>
            <a:r>
              <a:rPr sz="1632" b="1" spc="-14" dirty="0">
                <a:latin typeface="Courier New"/>
                <a:cs typeface="Courier New"/>
              </a:rPr>
              <a:t> </a:t>
            </a:r>
            <a:r>
              <a:rPr sz="1632" b="1" dirty="0">
                <a:latin typeface="Courier New"/>
                <a:cs typeface="Courier New"/>
              </a:rPr>
              <a:t>=</a:t>
            </a:r>
            <a:r>
              <a:rPr sz="1632" b="1" spc="-9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['	banana',</a:t>
            </a:r>
            <a:r>
              <a:rPr sz="1632" b="1" spc="-14" dirty="0">
                <a:latin typeface="Courier New"/>
                <a:cs typeface="Courier New"/>
              </a:rPr>
              <a:t> </a:t>
            </a:r>
            <a:r>
              <a:rPr sz="1632" b="1" dirty="0">
                <a:latin typeface="Courier New"/>
                <a:cs typeface="Courier New"/>
              </a:rPr>
              <a:t>'	</a:t>
            </a:r>
            <a:r>
              <a:rPr sz="1632" b="1" spc="-5" dirty="0">
                <a:latin typeface="Courier New"/>
                <a:cs typeface="Courier New"/>
              </a:rPr>
              <a:t>loganberry</a:t>
            </a:r>
            <a:r>
              <a:rPr sz="1632" b="1" spc="-18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']</a:t>
            </a:r>
            <a:endParaRPr sz="1632" dirty="0">
              <a:latin typeface="Courier New"/>
              <a:cs typeface="Courier New"/>
            </a:endParaRPr>
          </a:p>
          <a:p>
            <a:pPr marL="11516"/>
            <a:r>
              <a:rPr lang="en-US" sz="1632" b="1" spc="-5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li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9" dirty="0">
                <a:latin typeface="Courier New"/>
                <a:cs typeface="Courier New"/>
              </a:rPr>
              <a:t>[weapon.strip() </a:t>
            </a:r>
            <a:r>
              <a:rPr sz="1632" b="1" spc="-5" dirty="0">
                <a:latin typeface="Courier New"/>
                <a:cs typeface="Courier New"/>
              </a:rPr>
              <a:t>for </a:t>
            </a:r>
            <a:r>
              <a:rPr sz="1632" b="1" spc="-9" dirty="0">
                <a:latin typeface="Courier New"/>
                <a:cs typeface="Courier New"/>
              </a:rPr>
              <a:t>weapon </a:t>
            </a:r>
            <a:r>
              <a:rPr sz="1632" b="1" spc="-5" dirty="0">
                <a:latin typeface="Courier New"/>
                <a:cs typeface="Courier New"/>
              </a:rPr>
              <a:t>in</a:t>
            </a:r>
            <a:r>
              <a:rPr sz="1632" b="1" spc="-77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freshfruit]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502DFE-428D-4BF0-ABAF-395BAB0B1DCD}"/>
              </a:ext>
            </a:extLst>
          </p:cNvPr>
          <p:cNvSpPr/>
          <p:nvPr/>
        </p:nvSpPr>
        <p:spPr>
          <a:xfrm>
            <a:off x="7703746" y="5146066"/>
            <a:ext cx="3665140" cy="369332"/>
          </a:xfrm>
          <a:prstGeom prst="rect">
            <a:avLst/>
          </a:prstGeom>
          <a:solidFill>
            <a:srgbClr val="B9BEEC"/>
          </a:solidFill>
        </p:spPr>
        <p:txBody>
          <a:bodyPr wrap="square">
            <a:spAutoFit/>
          </a:bodyPr>
          <a:lstStyle/>
          <a:p>
            <a:pPr marL="280988" marR="4607" indent="-112713">
              <a:spcBef>
                <a:spcPts val="91"/>
              </a:spcBef>
            </a:pPr>
            <a:r>
              <a:rPr lang="en-US" b="1" spc="-9" dirty="0">
                <a:latin typeface="Courier New"/>
                <a:cs typeface="Courier New"/>
              </a:rPr>
              <a:t>['banana', '</a:t>
            </a:r>
            <a:r>
              <a:rPr lang="en-US" b="1" spc="-5" dirty="0">
                <a:latin typeface="Courier New"/>
                <a:cs typeface="Courier New"/>
              </a:rPr>
              <a:t>loganberry']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CC60F681-BAA1-4754-BE4A-F76792E191DD}"/>
              </a:ext>
            </a:extLst>
          </p:cNvPr>
          <p:cNvSpPr txBox="1"/>
          <p:nvPr/>
        </p:nvSpPr>
        <p:spPr>
          <a:xfrm>
            <a:off x="1639950" y="5792206"/>
            <a:ext cx="3207310" cy="502317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0" rIns="0" bIns="0" rtlCol="0">
            <a:spAutoFit/>
          </a:bodyPr>
          <a:lstStyle/>
          <a:p>
            <a:pPr marL="117475">
              <a:spcBef>
                <a:spcPts val="1043"/>
              </a:spcBef>
            </a:pPr>
            <a:r>
              <a:rPr lang="en-US" sz="1632" b="1" spc="-9" dirty="0" err="1">
                <a:latin typeface="Courier New"/>
                <a:cs typeface="Courier New"/>
              </a:rPr>
              <a:t>v</a:t>
            </a:r>
            <a:r>
              <a:rPr sz="1632" b="1" spc="-9" dirty="0" err="1">
                <a:latin typeface="Courier New"/>
                <a:cs typeface="Courier New"/>
              </a:rPr>
              <a:t>ec</a:t>
            </a:r>
            <a:r>
              <a:rPr sz="1632" b="1" spc="-9" dirty="0">
                <a:latin typeface="Courier New"/>
                <a:cs typeface="Courier New"/>
              </a:rPr>
              <a:t>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9" dirty="0">
                <a:latin typeface="Courier New"/>
                <a:cs typeface="Courier New"/>
              </a:rPr>
              <a:t>[2, </a:t>
            </a:r>
            <a:r>
              <a:rPr sz="1632" b="1" spc="-5" dirty="0">
                <a:latin typeface="Courier New"/>
                <a:cs typeface="Courier New"/>
              </a:rPr>
              <a:t>4,</a:t>
            </a:r>
            <a:r>
              <a:rPr sz="1632" b="1" spc="-63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6]</a:t>
            </a:r>
            <a:endParaRPr sz="1632" dirty="0">
              <a:latin typeface="Courier New"/>
              <a:cs typeface="Courier New"/>
            </a:endParaRPr>
          </a:p>
          <a:p>
            <a:pPr marL="347663" indent="-230188"/>
            <a:r>
              <a:rPr sz="1632" b="1" spc="-5" dirty="0">
                <a:latin typeface="Courier New"/>
                <a:cs typeface="Courier New"/>
              </a:rPr>
              <a:t>li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9" dirty="0">
                <a:latin typeface="Courier New"/>
                <a:cs typeface="Courier New"/>
              </a:rPr>
              <a:t>[3*x for </a:t>
            </a:r>
            <a:r>
              <a:rPr sz="1632" b="1" dirty="0">
                <a:latin typeface="Courier New"/>
                <a:cs typeface="Courier New"/>
              </a:rPr>
              <a:t>x </a:t>
            </a:r>
            <a:r>
              <a:rPr sz="1632" b="1" spc="-5" dirty="0">
                <a:latin typeface="Courier New"/>
                <a:cs typeface="Courier New"/>
              </a:rPr>
              <a:t>in</a:t>
            </a:r>
            <a:r>
              <a:rPr sz="1632" b="1" spc="-131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vec]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2DD2E811-0050-441D-8A02-F03089C9B615}"/>
              </a:ext>
            </a:extLst>
          </p:cNvPr>
          <p:cNvSpPr txBox="1"/>
          <p:nvPr/>
        </p:nvSpPr>
        <p:spPr>
          <a:xfrm>
            <a:off x="1690243" y="6496980"/>
            <a:ext cx="4108466" cy="262787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5" dirty="0">
                <a:latin typeface="Courier New"/>
                <a:cs typeface="Courier New"/>
              </a:rPr>
              <a:t>li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5" dirty="0">
                <a:latin typeface="Courier New"/>
                <a:cs typeface="Courier New"/>
              </a:rPr>
              <a:t>[n </a:t>
            </a:r>
            <a:r>
              <a:rPr sz="1632" b="1" dirty="0">
                <a:latin typeface="Courier New"/>
                <a:cs typeface="Courier New"/>
              </a:rPr>
              <a:t>* 2 </a:t>
            </a:r>
            <a:r>
              <a:rPr sz="1632" b="1" spc="-9" dirty="0">
                <a:latin typeface="Courier New"/>
                <a:cs typeface="Courier New"/>
              </a:rPr>
              <a:t>for </a:t>
            </a:r>
            <a:r>
              <a:rPr sz="1632" b="1" dirty="0">
                <a:latin typeface="Courier New"/>
                <a:cs typeface="Courier New"/>
              </a:rPr>
              <a:t>n </a:t>
            </a:r>
            <a:r>
              <a:rPr sz="1632" b="1" spc="-5" dirty="0">
                <a:latin typeface="Courier New"/>
                <a:cs typeface="Courier New"/>
              </a:rPr>
              <a:t>in </a:t>
            </a:r>
            <a:r>
              <a:rPr sz="1632" b="1" spc="-9" dirty="0">
                <a:latin typeface="Courier New"/>
                <a:cs typeface="Courier New"/>
              </a:rPr>
              <a:t>range(1,</a:t>
            </a:r>
            <a:r>
              <a:rPr sz="1632" b="1" spc="-172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5)]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4F11AE56-205E-4505-9B60-9FD7DB7EF8E5}"/>
              </a:ext>
            </a:extLst>
          </p:cNvPr>
          <p:cNvSpPr txBox="1"/>
          <p:nvPr/>
        </p:nvSpPr>
        <p:spPr>
          <a:xfrm>
            <a:off x="7703746" y="5913895"/>
            <a:ext cx="1384844" cy="262787"/>
          </a:xfrm>
          <a:prstGeom prst="rect">
            <a:avLst/>
          </a:prstGeom>
          <a:solidFill>
            <a:srgbClr val="B9BEEC"/>
          </a:solidFill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[6, 12,</a:t>
            </a:r>
            <a:r>
              <a:rPr sz="1632" b="1" spc="-91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18]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2F55FEFD-00FD-4823-9558-3F5047CE0D9E}"/>
              </a:ext>
            </a:extLst>
          </p:cNvPr>
          <p:cNvSpPr txBox="1"/>
          <p:nvPr/>
        </p:nvSpPr>
        <p:spPr>
          <a:xfrm>
            <a:off x="7703746" y="6496980"/>
            <a:ext cx="1508645" cy="262787"/>
          </a:xfrm>
          <a:prstGeom prst="rect">
            <a:avLst/>
          </a:prstGeom>
          <a:solidFill>
            <a:srgbClr val="B9BEEC"/>
          </a:solidFill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[2, </a:t>
            </a:r>
            <a:r>
              <a:rPr sz="1632" b="1" spc="-5" dirty="0">
                <a:latin typeface="Courier New"/>
                <a:cs typeface="Courier New"/>
              </a:rPr>
              <a:t>4, 6,</a:t>
            </a:r>
            <a:r>
              <a:rPr sz="1632" b="1" spc="-109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8]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89C5D99-C753-405A-AFFF-E9380DE2CD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19453" y="769862"/>
            <a:ext cx="10994063" cy="4361860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Divide by 0</a:t>
            </a:r>
          </a:p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Check for valid input first</a:t>
            </a:r>
          </a:p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525300" marR="4611" lvl="0" indent="-514350">
              <a:lnSpc>
                <a:spcPct val="108300"/>
              </a:lnSpc>
              <a:spcBef>
                <a:spcPts val="91"/>
              </a:spcBef>
              <a:buFont typeface="+mj-lt"/>
              <a:buAutoNum type="arabicPeriod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What if “b” is not a number?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Example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0C1C6-BE6E-4234-AC63-094BB9BD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221" y="883805"/>
            <a:ext cx="2437939" cy="14039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31D4B9-7D5A-4075-A6AD-821386C8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10" y="2615161"/>
            <a:ext cx="4914900" cy="1486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C3B10A-2317-4EBC-BF02-30C7BA8D6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710" y="4773310"/>
            <a:ext cx="5181600" cy="17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1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532330"/>
            <a:ext cx="10994063" cy="4310564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An </a:t>
            </a:r>
            <a:r>
              <a:rPr lang="en-US" sz="2800" b="1" dirty="0">
                <a:solidFill>
                  <a:srgbClr val="000000"/>
                </a:solidFill>
              </a:rPr>
              <a:t>exception</a:t>
            </a:r>
            <a:r>
              <a:rPr lang="en-US" sz="2800" dirty="0">
                <a:solidFill>
                  <a:srgbClr val="000000"/>
                </a:solidFill>
              </a:rPr>
              <a:t> is an event that occurs during the execution of a program that </a:t>
            </a:r>
            <a:r>
              <a:rPr lang="en-US" sz="2800" b="1" dirty="0">
                <a:solidFill>
                  <a:srgbClr val="000000"/>
                </a:solidFill>
              </a:rPr>
              <a:t>disrupts</a:t>
            </a:r>
            <a:r>
              <a:rPr lang="en-US" sz="2800" dirty="0">
                <a:solidFill>
                  <a:srgbClr val="000000"/>
                </a:solidFill>
              </a:rPr>
              <a:t> the normal flow of instructions during the execution of a program.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When an error occurs within a method, the method creates an </a:t>
            </a:r>
            <a:r>
              <a:rPr lang="en-US" sz="2800" b="1" dirty="0">
                <a:solidFill>
                  <a:srgbClr val="000000"/>
                </a:solidFill>
              </a:rPr>
              <a:t>exception object</a:t>
            </a:r>
            <a:r>
              <a:rPr lang="en-US" sz="2800" dirty="0">
                <a:solidFill>
                  <a:srgbClr val="000000"/>
                </a:solidFill>
              </a:rPr>
              <a:t> and hands it off to the </a:t>
            </a:r>
            <a:r>
              <a:rPr lang="en-US" sz="2800" b="1" dirty="0">
                <a:solidFill>
                  <a:srgbClr val="000000"/>
                </a:solidFill>
              </a:rPr>
              <a:t>runtime system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exception object contains information about the </a:t>
            </a:r>
            <a:r>
              <a:rPr lang="en-US" sz="2800" b="1" i="1" dirty="0">
                <a:solidFill>
                  <a:srgbClr val="000000"/>
                </a:solidFill>
              </a:rPr>
              <a:t>error</a:t>
            </a:r>
            <a:r>
              <a:rPr lang="en-US" sz="2800" dirty="0">
                <a:solidFill>
                  <a:srgbClr val="000000"/>
                </a:solidFill>
              </a:rPr>
              <a:t>, including its </a:t>
            </a:r>
            <a:r>
              <a:rPr lang="en-US" sz="2800" b="1" i="1" dirty="0">
                <a:solidFill>
                  <a:srgbClr val="000000"/>
                </a:solidFill>
              </a:rPr>
              <a:t>type</a:t>
            </a:r>
            <a:r>
              <a:rPr lang="en-US" sz="2800" dirty="0">
                <a:solidFill>
                  <a:srgbClr val="000000"/>
                </a:solidFill>
              </a:rPr>
              <a:t> and the </a:t>
            </a:r>
            <a:r>
              <a:rPr lang="en-US" sz="2800" b="1" i="1" dirty="0">
                <a:solidFill>
                  <a:srgbClr val="000000"/>
                </a:solidFill>
              </a:rPr>
              <a:t>state </a:t>
            </a:r>
            <a:r>
              <a:rPr lang="en-US" sz="2800" dirty="0">
                <a:solidFill>
                  <a:srgbClr val="000000"/>
                </a:solidFill>
              </a:rPr>
              <a:t>of the program when the error occurred.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Creating an exception object and handing it to the runtime system is called </a:t>
            </a:r>
            <a:r>
              <a:rPr lang="en-US" sz="2800" b="1" i="1" dirty="0">
                <a:solidFill>
                  <a:srgbClr val="000000"/>
                </a:solidFill>
              </a:rPr>
              <a:t>throwing an exception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Exception Handling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DED9D-D5D2-4360-AB77-45A4E754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4981547"/>
            <a:ext cx="5486399" cy="1571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597F72-ABD0-49AD-A7B8-D83DE7E10E8B}"/>
              </a:ext>
            </a:extLst>
          </p:cNvPr>
          <p:cNvSpPr/>
          <p:nvPr/>
        </p:nvSpPr>
        <p:spPr>
          <a:xfrm>
            <a:off x="6794695" y="4842894"/>
            <a:ext cx="5195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GillSansMT"/>
              </a:rPr>
              <a:t>Statements are executed sequentially as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GillSansMT"/>
              </a:rPr>
              <a:t>If an error occurs then the remainder of the code is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Wingdings3"/>
              </a:rPr>
              <a:t> </a:t>
            </a:r>
            <a:r>
              <a:rPr lang="en-US" dirty="0">
                <a:solidFill>
                  <a:schemeClr val="bg2"/>
                </a:solidFill>
                <a:latin typeface="GillSansMT"/>
              </a:rPr>
              <a:t>The code starts executing again at the except clause. It is termed as </a:t>
            </a:r>
            <a:r>
              <a:rPr lang="en-US" sz="1600" dirty="0">
                <a:solidFill>
                  <a:schemeClr val="bg2"/>
                </a:solidFill>
                <a:latin typeface="GillSansMT"/>
              </a:rPr>
              <a:t> exception is "caught“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89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532330"/>
            <a:ext cx="10994063" cy="4310564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An </a:t>
            </a:r>
            <a:r>
              <a:rPr lang="en-US" sz="2800" b="1" dirty="0">
                <a:solidFill>
                  <a:srgbClr val="000000"/>
                </a:solidFill>
              </a:rPr>
              <a:t>exception</a:t>
            </a:r>
            <a:r>
              <a:rPr lang="en-US" sz="2800" dirty="0">
                <a:solidFill>
                  <a:srgbClr val="000000"/>
                </a:solidFill>
              </a:rPr>
              <a:t> is an event that occurs during the execution of a program that </a:t>
            </a:r>
            <a:r>
              <a:rPr lang="en-US" sz="2800" b="1" dirty="0">
                <a:solidFill>
                  <a:srgbClr val="000000"/>
                </a:solidFill>
              </a:rPr>
              <a:t>disrupts</a:t>
            </a:r>
            <a:r>
              <a:rPr lang="en-US" sz="2800" dirty="0">
                <a:solidFill>
                  <a:srgbClr val="000000"/>
                </a:solidFill>
              </a:rPr>
              <a:t> the normal flow of instructions during the execution of a program.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When an error occurs within a method, the method creates an </a:t>
            </a:r>
            <a:r>
              <a:rPr lang="en-US" sz="2800" b="1" dirty="0">
                <a:solidFill>
                  <a:srgbClr val="000000"/>
                </a:solidFill>
              </a:rPr>
              <a:t>exception object</a:t>
            </a:r>
            <a:r>
              <a:rPr lang="en-US" sz="2800" dirty="0">
                <a:solidFill>
                  <a:srgbClr val="000000"/>
                </a:solidFill>
              </a:rPr>
              <a:t> and hands it off to the </a:t>
            </a:r>
            <a:r>
              <a:rPr lang="en-US" sz="2800" b="1" dirty="0">
                <a:solidFill>
                  <a:srgbClr val="000000"/>
                </a:solidFill>
              </a:rPr>
              <a:t>runtime system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exception object contains information about the </a:t>
            </a:r>
            <a:r>
              <a:rPr lang="en-US" sz="2800" b="1" i="1" dirty="0">
                <a:solidFill>
                  <a:srgbClr val="000000"/>
                </a:solidFill>
              </a:rPr>
              <a:t>error</a:t>
            </a:r>
            <a:r>
              <a:rPr lang="en-US" sz="2800" dirty="0">
                <a:solidFill>
                  <a:srgbClr val="000000"/>
                </a:solidFill>
              </a:rPr>
              <a:t>, including its </a:t>
            </a:r>
            <a:r>
              <a:rPr lang="en-US" sz="2800" b="1" i="1" dirty="0">
                <a:solidFill>
                  <a:srgbClr val="000000"/>
                </a:solidFill>
              </a:rPr>
              <a:t>type</a:t>
            </a:r>
            <a:r>
              <a:rPr lang="en-US" sz="2800" dirty="0">
                <a:solidFill>
                  <a:srgbClr val="000000"/>
                </a:solidFill>
              </a:rPr>
              <a:t> and the </a:t>
            </a:r>
            <a:r>
              <a:rPr lang="en-US" sz="2800" b="1" i="1" dirty="0">
                <a:solidFill>
                  <a:srgbClr val="000000"/>
                </a:solidFill>
              </a:rPr>
              <a:t>state </a:t>
            </a:r>
            <a:r>
              <a:rPr lang="en-US" sz="2800" dirty="0">
                <a:solidFill>
                  <a:srgbClr val="000000"/>
                </a:solidFill>
              </a:rPr>
              <a:t>of the program when the error occurred.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Creating an exception object and handing it to the runtime system is called </a:t>
            </a:r>
            <a:r>
              <a:rPr lang="en-US" sz="2800" b="1" i="1" dirty="0">
                <a:solidFill>
                  <a:srgbClr val="000000"/>
                </a:solidFill>
              </a:rPr>
              <a:t>throwing an exception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Exception Handling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DED9D-D5D2-4360-AB77-45A4E754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4981547"/>
            <a:ext cx="5486399" cy="1571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597F72-ABD0-49AD-A7B8-D83DE7E10E8B}"/>
              </a:ext>
            </a:extLst>
          </p:cNvPr>
          <p:cNvSpPr/>
          <p:nvPr/>
        </p:nvSpPr>
        <p:spPr>
          <a:xfrm>
            <a:off x="6794695" y="4842894"/>
            <a:ext cx="5195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GillSansMT"/>
              </a:rPr>
              <a:t>Statements are executed sequentially as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GillSansMT"/>
              </a:rPr>
              <a:t>If an error occurs then the remainder of the code is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Wingdings3"/>
              </a:rPr>
              <a:t> </a:t>
            </a:r>
            <a:r>
              <a:rPr lang="en-US" dirty="0">
                <a:solidFill>
                  <a:schemeClr val="bg2"/>
                </a:solidFill>
                <a:latin typeface="GillSansMT"/>
              </a:rPr>
              <a:t>The code starts executing again at the except clause. It is termed as </a:t>
            </a:r>
            <a:r>
              <a:rPr lang="en-US" sz="1600" dirty="0">
                <a:solidFill>
                  <a:schemeClr val="bg2"/>
                </a:solidFill>
                <a:latin typeface="GillSansMT"/>
              </a:rPr>
              <a:t> exception is "caught“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3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3" y="532330"/>
            <a:ext cx="5065230" cy="5475435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General Error Handling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You can put two or more except clauses, each except block is an exception handler and handles the type of exception indicated by its argument in a program.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runtime system invokes the exception handler when the handler is the FIRST ONE matches the type of the exception thrown.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Exception Handling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5CA1C-1D2A-4713-9B37-7D2165C1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83" y="563296"/>
            <a:ext cx="4946650" cy="163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B77EE7-9422-4C5B-B762-6D3DE971595E}"/>
              </a:ext>
            </a:extLst>
          </p:cNvPr>
          <p:cNvSpPr/>
          <p:nvPr/>
        </p:nvSpPr>
        <p:spPr>
          <a:xfrm>
            <a:off x="5934783" y="2794318"/>
            <a:ext cx="6096000" cy="3693319"/>
          </a:xfrm>
          <a:prstGeom prst="rect">
            <a:avLst/>
          </a:prstGeom>
          <a:solidFill>
            <a:srgbClr val="F7FFAB"/>
          </a:solidFill>
        </p:spPr>
        <p:txBody>
          <a:bodyPr>
            <a:spAutoFit/>
          </a:bodyPr>
          <a:lstStyle/>
          <a:p>
            <a:r>
              <a:rPr lang="en-US" dirty="0"/>
              <a:t>def divide(a, b):</a:t>
            </a:r>
          </a:p>
          <a:p>
            <a:r>
              <a:rPr lang="en-US" dirty="0"/>
              <a:t>	try:</a:t>
            </a:r>
          </a:p>
          <a:p>
            <a:r>
              <a:rPr lang="en-US" dirty="0"/>
              <a:t>		result = a / b</a:t>
            </a:r>
          </a:p>
          <a:p>
            <a:r>
              <a:rPr lang="en-US" dirty="0"/>
              <a:t>	except </a:t>
            </a:r>
            <a:r>
              <a:rPr lang="en-US" dirty="0" err="1"/>
              <a:t>IndexError</a:t>
            </a:r>
            <a:r>
              <a:rPr lang="en-US" dirty="0"/>
              <a:t>:</a:t>
            </a:r>
          </a:p>
          <a:p>
            <a:r>
              <a:rPr lang="en-US" dirty="0"/>
              <a:t>		result = 'Type of operands is incorrect'</a:t>
            </a:r>
          </a:p>
          <a:p>
            <a:r>
              <a:rPr lang="en-US" dirty="0"/>
              <a:t>	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r>
              <a:rPr lang="en-US" dirty="0"/>
              <a:t>		result = 'Divided by zero'</a:t>
            </a:r>
          </a:p>
          <a:p>
            <a:r>
              <a:rPr lang="en-US" dirty="0"/>
              <a:t>	except:</a:t>
            </a:r>
          </a:p>
          <a:p>
            <a:r>
              <a:rPr lang="en-US" dirty="0"/>
              <a:t>		result = 'Some other Error'</a:t>
            </a:r>
          </a:p>
          <a:p>
            <a:r>
              <a:rPr lang="en-US" dirty="0"/>
              <a:t>	return result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x = divide(7, 7)</a:t>
            </a:r>
          </a:p>
          <a:p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175946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532330"/>
            <a:ext cx="11208148" cy="4990366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Any kind of built-in error can be caught</a:t>
            </a: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Check the Python documentation for the complete list at </a:t>
            </a:r>
            <a:r>
              <a:rPr lang="en-US" sz="2400" dirty="0">
                <a:solidFill>
                  <a:srgbClr val="000000"/>
                </a:solidFill>
                <a:hlinkClick r:id="rId2"/>
              </a:rPr>
              <a:t>https://docs.python.org/3/library/exceptions.html</a:t>
            </a:r>
            <a:endParaRPr lang="en-US" sz="24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Some popular errors: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ArithmeticError</a:t>
            </a:r>
            <a:r>
              <a:rPr lang="en-US" sz="2400" dirty="0">
                <a:solidFill>
                  <a:srgbClr val="000000"/>
                </a:solidFill>
              </a:rPr>
              <a:t>: various arithmetic errors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ZeroDivisionError</a:t>
            </a:r>
            <a:endParaRPr lang="en-US" sz="2400" dirty="0">
              <a:solidFill>
                <a:srgbClr val="000000"/>
              </a:solidFill>
            </a:endParaRP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IndexError</a:t>
            </a:r>
            <a:r>
              <a:rPr lang="en-US" sz="2400" dirty="0">
                <a:solidFill>
                  <a:srgbClr val="000000"/>
                </a:solidFill>
              </a:rPr>
              <a:t>: a sequence subscript is out of range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TypeError</a:t>
            </a:r>
            <a:r>
              <a:rPr lang="en-US" sz="2400" dirty="0">
                <a:solidFill>
                  <a:srgbClr val="000000"/>
                </a:solidFill>
              </a:rPr>
              <a:t>: inappropriate type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ValueError</a:t>
            </a:r>
            <a:r>
              <a:rPr lang="en-US" sz="2400" dirty="0">
                <a:solidFill>
                  <a:srgbClr val="000000"/>
                </a:solidFill>
              </a:rPr>
              <a:t>: has the right type but an inappropriate value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IOError</a:t>
            </a:r>
            <a:r>
              <a:rPr lang="en-US" sz="2400" dirty="0">
                <a:solidFill>
                  <a:srgbClr val="000000"/>
                </a:solidFill>
              </a:rPr>
              <a:t>: Raised when an I/O operation</a:t>
            </a:r>
          </a:p>
          <a:p>
            <a:pPr marL="811050" marR="4611" lvl="1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EOFError</a:t>
            </a:r>
            <a:r>
              <a:rPr lang="en-US" sz="2400" dirty="0">
                <a:solidFill>
                  <a:srgbClr val="000000"/>
                </a:solidFill>
              </a:rPr>
              <a:t>:  hits an end-of-file condition (EOF) without reading any data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095619" y="-43190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 dirty="0"/>
              <a:t>Exception Handling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3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9552" y="644241"/>
            <a:ext cx="11208148" cy="873213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353850" marR="4611" lvl="0" indent="-342900">
              <a:lnSpc>
                <a:spcPct val="108300"/>
              </a:lnSpc>
              <a:spcBef>
                <a:spcPts val="91"/>
              </a:spcBef>
              <a:buFont typeface="Arial" panose="020B0604020202020204" pitchFamily="34" charset="0"/>
              <a:buChar char="•"/>
              <a:tabLst>
                <a:tab pos="25416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What is the output of the following program when x is 1, 0 and '0'? </a:t>
            </a:r>
            <a:br>
              <a:rPr lang="en-US" sz="2400" dirty="0"/>
            </a:b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438E101-CE66-4A9B-8E03-D28B34E04418}"/>
              </a:ext>
            </a:extLst>
          </p:cNvPr>
          <p:cNvSpPr txBox="1">
            <a:spLocks/>
          </p:cNvSpPr>
          <p:nvPr/>
        </p:nvSpPr>
        <p:spPr bwMode="auto">
          <a:xfrm>
            <a:off x="2107209" y="59252"/>
            <a:ext cx="7977581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</a:pPr>
            <a:r>
              <a:rPr lang="en-US" sz="4000" kern="0"/>
              <a:t>Practice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B03838-8D65-4A05-A593-30C58D7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5875E1-F938-48FE-B0C3-1E21387C62E1}"/>
              </a:ext>
            </a:extLst>
          </p:cNvPr>
          <p:cNvSpPr/>
          <p:nvPr/>
        </p:nvSpPr>
        <p:spPr>
          <a:xfrm>
            <a:off x="1120726" y="1981063"/>
            <a:ext cx="5870917" cy="3416320"/>
          </a:xfrm>
          <a:prstGeom prst="rect">
            <a:avLst/>
          </a:prstGeom>
          <a:solidFill>
            <a:srgbClr val="F7FFAB"/>
          </a:solidFill>
        </p:spPr>
        <p:txBody>
          <a:bodyPr wrap="square">
            <a:spAutoFit/>
          </a:bodyPr>
          <a:lstStyle/>
          <a:p>
            <a:r>
              <a:rPr lang="en-US" b="1" dirty="0"/>
              <a:t>def testing(x):</a:t>
            </a:r>
          </a:p>
          <a:p>
            <a:r>
              <a:rPr lang="en-US" b="1" dirty="0"/>
              <a:t>	try:</a:t>
            </a:r>
          </a:p>
          <a:p>
            <a:r>
              <a:rPr lang="en-US" b="1" dirty="0"/>
              <a:t>	     print('Trying some code’)</a:t>
            </a:r>
          </a:p>
          <a:p>
            <a:r>
              <a:rPr lang="en-US" b="1" dirty="0"/>
              <a:t>	     2 / x</a:t>
            </a:r>
          </a:p>
          <a:p>
            <a:r>
              <a:rPr lang="en-US" b="1" dirty="0"/>
              <a:t>	except </a:t>
            </a:r>
            <a:r>
              <a:rPr lang="en-US" b="1" dirty="0" err="1"/>
              <a:t>ZeroDivisionError</a:t>
            </a:r>
            <a:r>
              <a:rPr lang="en-US" b="1" dirty="0"/>
              <a:t>:</a:t>
            </a:r>
          </a:p>
          <a:p>
            <a:r>
              <a:rPr lang="en-US" b="1" dirty="0"/>
              <a:t>	    print('</a:t>
            </a:r>
            <a:r>
              <a:rPr lang="en-US" b="1" dirty="0" err="1"/>
              <a:t>ZeroDivisionError</a:t>
            </a:r>
            <a:r>
              <a:rPr lang="en-US" b="1" dirty="0"/>
              <a:t> raised here')</a:t>
            </a:r>
          </a:p>
          <a:p>
            <a:r>
              <a:rPr lang="en-US" b="1" dirty="0"/>
              <a:t>	except:</a:t>
            </a:r>
          </a:p>
          <a:p>
            <a:r>
              <a:rPr lang="en-US" b="1" dirty="0"/>
              <a:t>	    print('Error raised here')</a:t>
            </a:r>
          </a:p>
          <a:p>
            <a:r>
              <a:rPr lang="en-US" b="1" dirty="0"/>
              <a:t>	else:</a:t>
            </a:r>
          </a:p>
          <a:p>
            <a:r>
              <a:rPr lang="en-US" b="1" dirty="0"/>
              <a:t>	     print('Else clause')</a:t>
            </a:r>
          </a:p>
          <a:p>
            <a:r>
              <a:rPr lang="en-US" b="1" dirty="0"/>
              <a:t>	finally:</a:t>
            </a:r>
          </a:p>
          <a:p>
            <a:r>
              <a:rPr lang="en-US" b="1" dirty="0"/>
              <a:t>	     print('Finally')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C64C09-FE36-411A-8ADD-E5E0D614EED9}"/>
              </a:ext>
            </a:extLst>
          </p:cNvPr>
          <p:cNvGrpSpPr/>
          <p:nvPr/>
        </p:nvGrpSpPr>
        <p:grpSpPr>
          <a:xfrm>
            <a:off x="8316641" y="1950057"/>
            <a:ext cx="3401747" cy="4334002"/>
            <a:chOff x="8316641" y="1950057"/>
            <a:chExt cx="3401747" cy="43340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6E82369-7888-44B5-AB41-7F1250849439}"/>
                </a:ext>
              </a:extLst>
            </p:cNvPr>
            <p:cNvSpPr/>
            <p:nvPr/>
          </p:nvSpPr>
          <p:spPr>
            <a:xfrm>
              <a:off x="8316642" y="3519087"/>
              <a:ext cx="3401746" cy="1200329"/>
            </a:xfrm>
            <a:prstGeom prst="rect">
              <a:avLst/>
            </a:prstGeom>
            <a:solidFill>
              <a:srgbClr val="B9BEEC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Trying some code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MS Shell Dlg 2" panose="020B0604030504040204" pitchFamily="34" charset="0"/>
                </a:rPr>
                <a:t>ZeroDivisionError</a:t>
              </a:r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 raised here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Finally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7A02C1-C880-4C10-BEE4-889C1140E07B}"/>
                </a:ext>
              </a:extLst>
            </p:cNvPr>
            <p:cNvSpPr/>
            <p:nvPr/>
          </p:nvSpPr>
          <p:spPr>
            <a:xfrm>
              <a:off x="8316641" y="5083730"/>
              <a:ext cx="2353995" cy="1200329"/>
            </a:xfrm>
            <a:prstGeom prst="rect">
              <a:avLst/>
            </a:prstGeom>
            <a:solidFill>
              <a:srgbClr val="B9BEEC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‘0’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Trying some code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Error raised here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Finally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AF53E3-8315-4E0D-9C44-76295E7E3FEC}"/>
                </a:ext>
              </a:extLst>
            </p:cNvPr>
            <p:cNvSpPr/>
            <p:nvPr/>
          </p:nvSpPr>
          <p:spPr>
            <a:xfrm>
              <a:off x="8316643" y="1950057"/>
              <a:ext cx="2353995" cy="1200329"/>
            </a:xfrm>
            <a:prstGeom prst="rect">
              <a:avLst/>
            </a:prstGeom>
            <a:solidFill>
              <a:srgbClr val="B9BEEC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1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Trying some code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Else clause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S Shell Dlg 2" panose="020B0604030504040204" pitchFamily="34" charset="0"/>
                </a:rPr>
                <a:t>Finally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765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949" y="0"/>
            <a:ext cx="3314291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Exercise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312" y="1004832"/>
            <a:ext cx="9727376" cy="87282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6690" marR="4607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Write a list comprehension that generates all the odd  numbers between 1 and 50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A300B879-F1E9-4A42-8588-C50C43939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949" y="0"/>
            <a:ext cx="3314291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Exercise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312" y="1004832"/>
            <a:ext cx="9727376" cy="87282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6690" marR="4607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Write a list comprehension that generates all the odd  numbers between 1 and 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B50BB-1A92-42F5-8B1B-FC6F58A32055}"/>
              </a:ext>
            </a:extLst>
          </p:cNvPr>
          <p:cNvSpPr/>
          <p:nvPr/>
        </p:nvSpPr>
        <p:spPr>
          <a:xfrm>
            <a:off x="4084872" y="3244334"/>
            <a:ext cx="40222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[n * 2 + 1 for n in range(0, 25)]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225C05-89D7-40F3-B8C2-6705092B13ED}"/>
              </a:ext>
            </a:extLst>
          </p:cNvPr>
          <p:cNvGrpSpPr/>
          <p:nvPr/>
        </p:nvGrpSpPr>
        <p:grpSpPr>
          <a:xfrm>
            <a:off x="979094" y="3244334"/>
            <a:ext cx="10959688" cy="1736012"/>
            <a:chOff x="979094" y="3244334"/>
            <a:chExt cx="10959688" cy="17360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4F0BF6-2F5A-4168-92F4-0C21125326F6}"/>
                </a:ext>
              </a:extLst>
            </p:cNvPr>
            <p:cNvSpPr/>
            <p:nvPr/>
          </p:nvSpPr>
          <p:spPr>
            <a:xfrm>
              <a:off x="4084872" y="3244334"/>
              <a:ext cx="4022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my_list</a:t>
              </a:r>
              <a:r>
                <a:rPr lang="en-US" dirty="0"/>
                <a:t> = [n * 2 + 1 for n in range(0, 25)]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454F01-4B79-40F1-AB48-9718232582D8}"/>
                </a:ext>
              </a:extLst>
            </p:cNvPr>
            <p:cNvSpPr/>
            <p:nvPr/>
          </p:nvSpPr>
          <p:spPr>
            <a:xfrm>
              <a:off x="979094" y="4334015"/>
              <a:ext cx="10959688" cy="646331"/>
            </a:xfrm>
            <a:prstGeom prst="rect">
              <a:avLst/>
            </a:prstGeom>
            <a:solidFill>
              <a:srgbClr val="B9BEEC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-new"/>
                </a:rPr>
                <a:t>[1, 3, 5, 7, 9, 11, 13, 15, 17, 19, 21, 23, 25, 27, 29, 31, 33, 35, 37, 39, 41, 43, 45, 47, 49] </a:t>
              </a:r>
              <a:endParaRPr lang="en-US" dirty="0"/>
            </a:p>
          </p:txBody>
        </p:sp>
      </p:grp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542C9D8B-4653-4121-AB2D-98E98B70B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9407" y="0"/>
            <a:ext cx="7047021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List Comprehension Syntax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729" y="947764"/>
            <a:ext cx="10483461" cy="130370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6690" marR="4607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If the original list contains a variety of different types of  values, then the calculations contained in the expression  should be able to operate correctly on all of the types of list  members.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19EB1C-4336-419A-B517-50A2DFE8D36B}"/>
              </a:ext>
            </a:extLst>
          </p:cNvPr>
          <p:cNvGrpSpPr/>
          <p:nvPr/>
        </p:nvGrpSpPr>
        <p:grpSpPr>
          <a:xfrm>
            <a:off x="2369764" y="2521278"/>
            <a:ext cx="4337066" cy="595396"/>
            <a:chOff x="2382521" y="2283472"/>
            <a:chExt cx="4337066" cy="595396"/>
          </a:xfrm>
        </p:grpSpPr>
        <p:grpSp>
          <p:nvGrpSpPr>
            <p:cNvPr id="4" name="object 4"/>
            <p:cNvGrpSpPr/>
            <p:nvPr/>
          </p:nvGrpSpPr>
          <p:grpSpPr>
            <a:xfrm>
              <a:off x="2382521" y="2283472"/>
              <a:ext cx="4337066" cy="595396"/>
              <a:chOff x="1484261" y="3378708"/>
              <a:chExt cx="4782820" cy="65659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1488833" y="3384042"/>
                <a:ext cx="4772406" cy="64617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484261" y="3378708"/>
                <a:ext cx="4782312" cy="65151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1484261" y="3378708"/>
                <a:ext cx="4782820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4782820" h="656589">
                    <a:moveTo>
                      <a:pt x="4782312" y="653796"/>
                    </a:moveTo>
                    <a:lnTo>
                      <a:pt x="4782312" y="2285"/>
                    </a:lnTo>
                    <a:lnTo>
                      <a:pt x="4780026" y="0"/>
                    </a:lnTo>
                    <a:lnTo>
                      <a:pt x="2285" y="0"/>
                    </a:lnTo>
                    <a:lnTo>
                      <a:pt x="0" y="2286"/>
                    </a:lnTo>
                    <a:lnTo>
                      <a:pt x="0" y="653796"/>
                    </a:lnTo>
                    <a:lnTo>
                      <a:pt x="2286" y="656082"/>
                    </a:lnTo>
                    <a:lnTo>
                      <a:pt x="4571" y="656082"/>
                    </a:lnTo>
                    <a:lnTo>
                      <a:pt x="4572" y="9906"/>
                    </a:lnTo>
                    <a:lnTo>
                      <a:pt x="9144" y="5334"/>
                    </a:lnTo>
                    <a:lnTo>
                      <a:pt x="9144" y="9906"/>
                    </a:lnTo>
                    <a:lnTo>
                      <a:pt x="4772406" y="9905"/>
                    </a:lnTo>
                    <a:lnTo>
                      <a:pt x="4772406" y="5333"/>
                    </a:lnTo>
                    <a:lnTo>
                      <a:pt x="4776978" y="9905"/>
                    </a:lnTo>
                    <a:lnTo>
                      <a:pt x="4776978" y="656082"/>
                    </a:lnTo>
                    <a:lnTo>
                      <a:pt x="4780026" y="656082"/>
                    </a:lnTo>
                    <a:lnTo>
                      <a:pt x="4782312" y="653796"/>
                    </a:lnTo>
                    <a:close/>
                  </a:path>
                  <a:path w="4782820" h="656589">
                    <a:moveTo>
                      <a:pt x="9144" y="9906"/>
                    </a:moveTo>
                    <a:lnTo>
                      <a:pt x="9144" y="5334"/>
                    </a:lnTo>
                    <a:lnTo>
                      <a:pt x="4572" y="9906"/>
                    </a:lnTo>
                    <a:lnTo>
                      <a:pt x="9144" y="9906"/>
                    </a:lnTo>
                    <a:close/>
                  </a:path>
                  <a:path w="4782820" h="656589">
                    <a:moveTo>
                      <a:pt x="9144" y="646938"/>
                    </a:moveTo>
                    <a:lnTo>
                      <a:pt x="9144" y="9906"/>
                    </a:lnTo>
                    <a:lnTo>
                      <a:pt x="4572" y="9906"/>
                    </a:lnTo>
                    <a:lnTo>
                      <a:pt x="4572" y="646938"/>
                    </a:lnTo>
                    <a:lnTo>
                      <a:pt x="9144" y="646938"/>
                    </a:lnTo>
                    <a:close/>
                  </a:path>
                  <a:path w="4782820" h="656589">
                    <a:moveTo>
                      <a:pt x="4776978" y="646938"/>
                    </a:moveTo>
                    <a:lnTo>
                      <a:pt x="4572" y="646938"/>
                    </a:lnTo>
                    <a:lnTo>
                      <a:pt x="9144" y="651510"/>
                    </a:lnTo>
                    <a:lnTo>
                      <a:pt x="9143" y="656082"/>
                    </a:lnTo>
                    <a:lnTo>
                      <a:pt x="4772406" y="656082"/>
                    </a:lnTo>
                    <a:lnTo>
                      <a:pt x="4772406" y="651510"/>
                    </a:lnTo>
                    <a:lnTo>
                      <a:pt x="4776978" y="646938"/>
                    </a:lnTo>
                    <a:close/>
                  </a:path>
                  <a:path w="4782820" h="656589">
                    <a:moveTo>
                      <a:pt x="9143" y="656082"/>
                    </a:moveTo>
                    <a:lnTo>
                      <a:pt x="9144" y="651510"/>
                    </a:lnTo>
                    <a:lnTo>
                      <a:pt x="4572" y="646938"/>
                    </a:lnTo>
                    <a:lnTo>
                      <a:pt x="4571" y="656082"/>
                    </a:lnTo>
                    <a:lnTo>
                      <a:pt x="9143" y="656082"/>
                    </a:lnTo>
                    <a:close/>
                  </a:path>
                  <a:path w="4782820" h="656589">
                    <a:moveTo>
                      <a:pt x="4776978" y="9905"/>
                    </a:moveTo>
                    <a:lnTo>
                      <a:pt x="4772406" y="5333"/>
                    </a:lnTo>
                    <a:lnTo>
                      <a:pt x="4772406" y="9905"/>
                    </a:lnTo>
                    <a:lnTo>
                      <a:pt x="4776978" y="9905"/>
                    </a:lnTo>
                    <a:close/>
                  </a:path>
                  <a:path w="4782820" h="656589">
                    <a:moveTo>
                      <a:pt x="4776978" y="646938"/>
                    </a:moveTo>
                    <a:lnTo>
                      <a:pt x="4776978" y="9905"/>
                    </a:lnTo>
                    <a:lnTo>
                      <a:pt x="4772406" y="9905"/>
                    </a:lnTo>
                    <a:lnTo>
                      <a:pt x="4772406" y="646938"/>
                    </a:lnTo>
                    <a:lnTo>
                      <a:pt x="4776978" y="646938"/>
                    </a:lnTo>
                    <a:close/>
                  </a:path>
                  <a:path w="4782820" h="656589">
                    <a:moveTo>
                      <a:pt x="4776978" y="656082"/>
                    </a:moveTo>
                    <a:lnTo>
                      <a:pt x="4776978" y="646938"/>
                    </a:lnTo>
                    <a:lnTo>
                      <a:pt x="4772406" y="651510"/>
                    </a:lnTo>
                    <a:lnTo>
                      <a:pt x="4772406" y="656082"/>
                    </a:lnTo>
                    <a:lnTo>
                      <a:pt x="4776978" y="656082"/>
                    </a:lnTo>
                    <a:close/>
                  </a:path>
                </a:pathLst>
              </a:custGeom>
              <a:solidFill>
                <a:srgbClr val="D1D97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2458064" y="2293376"/>
              <a:ext cx="3984089" cy="51394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spcBef>
                  <a:spcPts val="91"/>
                </a:spcBef>
              </a:pPr>
              <a:r>
                <a:rPr sz="1632" b="1" spc="-9" dirty="0">
                  <a:latin typeface="Courier New"/>
                  <a:cs typeface="Courier New"/>
                </a:rPr>
                <a:t>values </a:t>
              </a:r>
              <a:r>
                <a:rPr sz="1632" b="1" dirty="0">
                  <a:latin typeface="Courier New"/>
                  <a:cs typeface="Courier New"/>
                </a:rPr>
                <a:t>= </a:t>
              </a:r>
              <a:r>
                <a:rPr sz="1632" b="1" spc="-9" dirty="0">
                  <a:latin typeface="Courier New"/>
                  <a:cs typeface="Courier New"/>
                </a:rPr>
                <a:t>['hello', [1,2], (3,5)]  </a:t>
              </a:r>
              <a:r>
                <a:rPr sz="1632" b="1" spc="-5" dirty="0">
                  <a:latin typeface="Courier New"/>
                  <a:cs typeface="Courier New"/>
                </a:rPr>
                <a:t>li </a:t>
              </a:r>
              <a:r>
                <a:rPr sz="1632" b="1" dirty="0">
                  <a:latin typeface="Courier New"/>
                  <a:cs typeface="Courier New"/>
                </a:rPr>
                <a:t>= </a:t>
              </a:r>
              <a:r>
                <a:rPr sz="1632" b="1" spc="-9" dirty="0">
                  <a:latin typeface="Courier New"/>
                  <a:cs typeface="Courier New"/>
                </a:rPr>
                <a:t>[len(n) for </a:t>
              </a:r>
              <a:r>
                <a:rPr sz="1632" b="1" dirty="0">
                  <a:latin typeface="Courier New"/>
                  <a:cs typeface="Courier New"/>
                </a:rPr>
                <a:t>n </a:t>
              </a:r>
              <a:r>
                <a:rPr sz="1632" b="1" spc="-5" dirty="0">
                  <a:latin typeface="Courier New"/>
                  <a:cs typeface="Courier New"/>
                </a:rPr>
                <a:t>in</a:t>
              </a:r>
              <a:r>
                <a:rPr sz="1632" b="1" spc="-82" dirty="0">
                  <a:latin typeface="Courier New"/>
                  <a:cs typeface="Courier New"/>
                </a:rPr>
                <a:t> </a:t>
              </a:r>
              <a:r>
                <a:rPr sz="1632" b="1" spc="-9" dirty="0">
                  <a:latin typeface="Courier New"/>
                  <a:cs typeface="Courier New"/>
                </a:rPr>
                <a:t>values]</a:t>
              </a:r>
              <a:endParaRPr sz="1632" dirty="0">
                <a:latin typeface="Courier New"/>
                <a:cs typeface="Courier New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34507" y="2611330"/>
            <a:ext cx="2483506" cy="343764"/>
            <a:chOff x="6990474" y="3332988"/>
            <a:chExt cx="2738755" cy="379095"/>
          </a:xfrm>
        </p:grpSpPr>
        <p:sp>
          <p:nvSpPr>
            <p:cNvPr id="10" name="object 10"/>
            <p:cNvSpPr/>
            <p:nvPr/>
          </p:nvSpPr>
          <p:spPr>
            <a:xfrm>
              <a:off x="7397314" y="3337560"/>
              <a:ext cx="2008080" cy="21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9338" y="3359191"/>
              <a:ext cx="187246" cy="75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6995046" y="3435170"/>
              <a:ext cx="214108" cy="888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9407674" y="3346549"/>
              <a:ext cx="314156" cy="1647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3242" y="3663696"/>
              <a:ext cx="1642" cy="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36843" y="3701796"/>
              <a:ext cx="1773" cy="7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3071" y="3689096"/>
              <a:ext cx="1187" cy="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0474" y="3332988"/>
              <a:ext cx="2738628" cy="3741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0474" y="3332988"/>
              <a:ext cx="2738755" cy="379095"/>
            </a:xfrm>
            <a:custGeom>
              <a:avLst/>
              <a:gdLst/>
              <a:ahLst/>
              <a:cxnLst/>
              <a:rect l="l" t="t" r="r" b="b"/>
              <a:pathLst>
                <a:path w="2738754" h="379095">
                  <a:moveTo>
                    <a:pt x="2737866" y="198881"/>
                  </a:moveTo>
                  <a:lnTo>
                    <a:pt x="2737866" y="179069"/>
                  </a:lnTo>
                  <a:lnTo>
                    <a:pt x="2737104" y="173735"/>
                  </a:lnTo>
                  <a:lnTo>
                    <a:pt x="2735580" y="169163"/>
                  </a:lnTo>
                  <a:lnTo>
                    <a:pt x="2732532" y="159257"/>
                  </a:lnTo>
                  <a:lnTo>
                    <a:pt x="2709672" y="122681"/>
                  </a:lnTo>
                  <a:lnTo>
                    <a:pt x="2670048" y="89153"/>
                  </a:lnTo>
                  <a:lnTo>
                    <a:pt x="2631948" y="67817"/>
                  </a:lnTo>
                  <a:lnTo>
                    <a:pt x="2586228" y="48005"/>
                  </a:lnTo>
                  <a:lnTo>
                    <a:pt x="2534412" y="31241"/>
                  </a:lnTo>
                  <a:lnTo>
                    <a:pt x="2496312" y="22097"/>
                  </a:lnTo>
                  <a:lnTo>
                    <a:pt x="2456688" y="14477"/>
                  </a:lnTo>
                  <a:lnTo>
                    <a:pt x="2434590" y="11317"/>
                  </a:lnTo>
                  <a:lnTo>
                    <a:pt x="2414778" y="8381"/>
                  </a:lnTo>
                  <a:lnTo>
                    <a:pt x="2392680" y="5333"/>
                  </a:lnTo>
                  <a:lnTo>
                    <a:pt x="2347722" y="2235"/>
                  </a:lnTo>
                  <a:lnTo>
                    <a:pt x="2325624" y="761"/>
                  </a:lnTo>
                  <a:lnTo>
                    <a:pt x="2302002" y="0"/>
                  </a:lnTo>
                  <a:lnTo>
                    <a:pt x="457962" y="0"/>
                  </a:lnTo>
                  <a:lnTo>
                    <a:pt x="3048" y="185166"/>
                  </a:lnTo>
                  <a:lnTo>
                    <a:pt x="1524" y="185928"/>
                  </a:lnTo>
                  <a:lnTo>
                    <a:pt x="0" y="187452"/>
                  </a:lnTo>
                  <a:lnTo>
                    <a:pt x="0" y="191262"/>
                  </a:lnTo>
                  <a:lnTo>
                    <a:pt x="1524" y="192786"/>
                  </a:lnTo>
                  <a:lnTo>
                    <a:pt x="3048" y="193548"/>
                  </a:lnTo>
                  <a:lnTo>
                    <a:pt x="6857" y="195092"/>
                  </a:lnTo>
                  <a:lnTo>
                    <a:pt x="6858" y="185166"/>
                  </a:lnTo>
                  <a:lnTo>
                    <a:pt x="17179" y="189357"/>
                  </a:lnTo>
                  <a:lnTo>
                    <a:pt x="459486" y="9762"/>
                  </a:lnTo>
                  <a:lnTo>
                    <a:pt x="459486" y="9144"/>
                  </a:lnTo>
                  <a:lnTo>
                    <a:pt x="2278380" y="9143"/>
                  </a:lnTo>
                  <a:lnTo>
                    <a:pt x="2347722" y="11429"/>
                  </a:lnTo>
                  <a:lnTo>
                    <a:pt x="2392680" y="15321"/>
                  </a:lnTo>
                  <a:lnTo>
                    <a:pt x="2436114" y="20799"/>
                  </a:lnTo>
                  <a:lnTo>
                    <a:pt x="2494788" y="31241"/>
                  </a:lnTo>
                  <a:lnTo>
                    <a:pt x="2513076" y="35813"/>
                  </a:lnTo>
                  <a:lnTo>
                    <a:pt x="2532126" y="40385"/>
                  </a:lnTo>
                  <a:lnTo>
                    <a:pt x="2583180" y="57149"/>
                  </a:lnTo>
                  <a:lnTo>
                    <a:pt x="2641092" y="83057"/>
                  </a:lnTo>
                  <a:lnTo>
                    <a:pt x="2676144" y="105155"/>
                  </a:lnTo>
                  <a:lnTo>
                    <a:pt x="2709672" y="137159"/>
                  </a:lnTo>
                  <a:lnTo>
                    <a:pt x="2726436" y="171449"/>
                  </a:lnTo>
                  <a:lnTo>
                    <a:pt x="2728722" y="185165"/>
                  </a:lnTo>
                  <a:lnTo>
                    <a:pt x="2728722" y="228599"/>
                  </a:lnTo>
                  <a:lnTo>
                    <a:pt x="2732532" y="218693"/>
                  </a:lnTo>
                  <a:lnTo>
                    <a:pt x="2735580" y="208787"/>
                  </a:lnTo>
                  <a:lnTo>
                    <a:pt x="2737104" y="204215"/>
                  </a:lnTo>
                  <a:lnTo>
                    <a:pt x="2737866" y="198881"/>
                  </a:lnTo>
                  <a:close/>
                </a:path>
                <a:path w="2738754" h="379095">
                  <a:moveTo>
                    <a:pt x="17179" y="189357"/>
                  </a:moveTo>
                  <a:lnTo>
                    <a:pt x="6858" y="185166"/>
                  </a:lnTo>
                  <a:lnTo>
                    <a:pt x="6858" y="193548"/>
                  </a:lnTo>
                  <a:lnTo>
                    <a:pt x="17179" y="189357"/>
                  </a:lnTo>
                  <a:close/>
                </a:path>
                <a:path w="2738754" h="379095">
                  <a:moveTo>
                    <a:pt x="461010" y="378714"/>
                  </a:moveTo>
                  <a:lnTo>
                    <a:pt x="461010" y="369570"/>
                  </a:lnTo>
                  <a:lnTo>
                    <a:pt x="17179" y="189357"/>
                  </a:lnTo>
                  <a:lnTo>
                    <a:pt x="6858" y="193548"/>
                  </a:lnTo>
                  <a:lnTo>
                    <a:pt x="6857" y="195092"/>
                  </a:lnTo>
                  <a:lnTo>
                    <a:pt x="457962" y="377952"/>
                  </a:lnTo>
                  <a:lnTo>
                    <a:pt x="458724" y="378714"/>
                  </a:lnTo>
                  <a:lnTo>
                    <a:pt x="461010" y="378714"/>
                  </a:lnTo>
                  <a:close/>
                </a:path>
                <a:path w="2738754" h="379095">
                  <a:moveTo>
                    <a:pt x="461010" y="9144"/>
                  </a:moveTo>
                  <a:lnTo>
                    <a:pt x="459486" y="9144"/>
                  </a:lnTo>
                  <a:lnTo>
                    <a:pt x="459486" y="9762"/>
                  </a:lnTo>
                  <a:lnTo>
                    <a:pt x="461010" y="9144"/>
                  </a:lnTo>
                  <a:close/>
                </a:path>
                <a:path w="2738754" h="379095">
                  <a:moveTo>
                    <a:pt x="2728722" y="228599"/>
                  </a:moveTo>
                  <a:lnTo>
                    <a:pt x="2728722" y="193547"/>
                  </a:lnTo>
                  <a:lnTo>
                    <a:pt x="2726436" y="207263"/>
                  </a:lnTo>
                  <a:lnTo>
                    <a:pt x="2723388" y="215645"/>
                  </a:lnTo>
                  <a:lnTo>
                    <a:pt x="2702052" y="249935"/>
                  </a:lnTo>
                  <a:lnTo>
                    <a:pt x="2664714" y="281177"/>
                  </a:lnTo>
                  <a:lnTo>
                    <a:pt x="2613660" y="309371"/>
                  </a:lnTo>
                  <a:lnTo>
                    <a:pt x="2566416" y="326897"/>
                  </a:lnTo>
                  <a:lnTo>
                    <a:pt x="2549652" y="332994"/>
                  </a:lnTo>
                  <a:lnTo>
                    <a:pt x="2531364" y="337566"/>
                  </a:lnTo>
                  <a:lnTo>
                    <a:pt x="2513076" y="342899"/>
                  </a:lnTo>
                  <a:lnTo>
                    <a:pt x="2494026" y="346709"/>
                  </a:lnTo>
                  <a:lnTo>
                    <a:pt x="2474976" y="351281"/>
                  </a:lnTo>
                  <a:lnTo>
                    <a:pt x="2455164" y="354330"/>
                  </a:lnTo>
                  <a:lnTo>
                    <a:pt x="2434590" y="358139"/>
                  </a:lnTo>
                  <a:lnTo>
                    <a:pt x="2413254" y="361188"/>
                  </a:lnTo>
                  <a:lnTo>
                    <a:pt x="2391918" y="363473"/>
                  </a:lnTo>
                  <a:lnTo>
                    <a:pt x="2369820" y="364998"/>
                  </a:lnTo>
                  <a:lnTo>
                    <a:pt x="2347722" y="367284"/>
                  </a:lnTo>
                  <a:lnTo>
                    <a:pt x="2302002" y="368808"/>
                  </a:lnTo>
                  <a:lnTo>
                    <a:pt x="459486" y="368808"/>
                  </a:lnTo>
                  <a:lnTo>
                    <a:pt x="461010" y="369570"/>
                  </a:lnTo>
                  <a:lnTo>
                    <a:pt x="461010" y="378714"/>
                  </a:lnTo>
                  <a:lnTo>
                    <a:pt x="2302002" y="378714"/>
                  </a:lnTo>
                  <a:lnTo>
                    <a:pt x="2325624" y="377952"/>
                  </a:lnTo>
                  <a:lnTo>
                    <a:pt x="2370582" y="374903"/>
                  </a:lnTo>
                  <a:lnTo>
                    <a:pt x="2414778" y="370331"/>
                  </a:lnTo>
                  <a:lnTo>
                    <a:pt x="2456688" y="364235"/>
                  </a:lnTo>
                  <a:lnTo>
                    <a:pt x="2496312" y="355853"/>
                  </a:lnTo>
                  <a:lnTo>
                    <a:pt x="2515362" y="352044"/>
                  </a:lnTo>
                  <a:lnTo>
                    <a:pt x="2534412" y="346709"/>
                  </a:lnTo>
                  <a:lnTo>
                    <a:pt x="2569464" y="336041"/>
                  </a:lnTo>
                  <a:lnTo>
                    <a:pt x="2586228" y="330708"/>
                  </a:lnTo>
                  <a:lnTo>
                    <a:pt x="2602230" y="323849"/>
                  </a:lnTo>
                  <a:lnTo>
                    <a:pt x="2617470" y="317753"/>
                  </a:lnTo>
                  <a:lnTo>
                    <a:pt x="2658618" y="296417"/>
                  </a:lnTo>
                  <a:lnTo>
                    <a:pt x="2692146" y="272795"/>
                  </a:lnTo>
                  <a:lnTo>
                    <a:pt x="2723388" y="237743"/>
                  </a:lnTo>
                  <a:lnTo>
                    <a:pt x="2728722" y="228599"/>
                  </a:lnTo>
                  <a:close/>
                </a:path>
                <a:path w="2738754" h="379095">
                  <a:moveTo>
                    <a:pt x="2738628" y="188975"/>
                  </a:moveTo>
                  <a:lnTo>
                    <a:pt x="2737866" y="184403"/>
                  </a:lnTo>
                  <a:lnTo>
                    <a:pt x="2737866" y="194309"/>
                  </a:lnTo>
                  <a:lnTo>
                    <a:pt x="2738628" y="188975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91153" y="2669506"/>
            <a:ext cx="1137818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[5, </a:t>
            </a:r>
            <a:r>
              <a:rPr sz="1632" b="1" spc="-5" dirty="0">
                <a:latin typeface="Courier New"/>
                <a:cs typeface="Courier New"/>
              </a:rPr>
              <a:t>2,</a:t>
            </a:r>
            <a:r>
              <a:rPr sz="1632" b="1" spc="-86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2]</a:t>
            </a:r>
            <a:endParaRPr sz="1632" dirty="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91923" y="4765178"/>
            <a:ext cx="7491575" cy="911751"/>
            <a:chOff x="1484261" y="5588508"/>
            <a:chExt cx="8261543" cy="1005459"/>
          </a:xfrm>
        </p:grpSpPr>
        <p:sp>
          <p:nvSpPr>
            <p:cNvPr id="21" name="object 21"/>
            <p:cNvSpPr/>
            <p:nvPr/>
          </p:nvSpPr>
          <p:spPr>
            <a:xfrm>
              <a:off x="7055522" y="5816016"/>
              <a:ext cx="2669107" cy="1875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8057" y="6559296"/>
              <a:ext cx="1422" cy="5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9465321" y="6571996"/>
              <a:ext cx="1341" cy="2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7065850" y="6215449"/>
              <a:ext cx="2679954" cy="37513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7049909" y="6214872"/>
              <a:ext cx="2680335" cy="379095"/>
            </a:xfrm>
            <a:custGeom>
              <a:avLst/>
              <a:gdLst/>
              <a:ahLst/>
              <a:cxnLst/>
              <a:rect l="l" t="t" r="r" b="b"/>
              <a:pathLst>
                <a:path w="2680334" h="379095">
                  <a:moveTo>
                    <a:pt x="2679954" y="198881"/>
                  </a:moveTo>
                  <a:lnTo>
                    <a:pt x="2679954" y="179069"/>
                  </a:lnTo>
                  <a:lnTo>
                    <a:pt x="2677668" y="169163"/>
                  </a:lnTo>
                  <a:lnTo>
                    <a:pt x="2659380" y="131063"/>
                  </a:lnTo>
                  <a:lnTo>
                    <a:pt x="2624328" y="97535"/>
                  </a:lnTo>
                  <a:lnTo>
                    <a:pt x="2613660" y="89153"/>
                  </a:lnTo>
                  <a:lnTo>
                    <a:pt x="2602230" y="81533"/>
                  </a:lnTo>
                  <a:lnTo>
                    <a:pt x="2589276" y="74675"/>
                  </a:lnTo>
                  <a:lnTo>
                    <a:pt x="2575560" y="67055"/>
                  </a:lnTo>
                  <a:lnTo>
                    <a:pt x="2561844" y="60959"/>
                  </a:lnTo>
                  <a:lnTo>
                    <a:pt x="2546604" y="54101"/>
                  </a:lnTo>
                  <a:lnTo>
                    <a:pt x="2531364" y="48005"/>
                  </a:lnTo>
                  <a:lnTo>
                    <a:pt x="2480310" y="31241"/>
                  </a:lnTo>
                  <a:lnTo>
                    <a:pt x="2384298" y="10667"/>
                  </a:lnTo>
                  <a:lnTo>
                    <a:pt x="2362962" y="8381"/>
                  </a:lnTo>
                  <a:lnTo>
                    <a:pt x="2342388" y="5333"/>
                  </a:lnTo>
                  <a:lnTo>
                    <a:pt x="2320290" y="3809"/>
                  </a:lnTo>
                  <a:lnTo>
                    <a:pt x="2298192" y="1523"/>
                  </a:lnTo>
                  <a:lnTo>
                    <a:pt x="2253234" y="0"/>
                  </a:lnTo>
                  <a:lnTo>
                    <a:pt x="448056" y="0"/>
                  </a:lnTo>
                  <a:lnTo>
                    <a:pt x="3048" y="184404"/>
                  </a:lnTo>
                  <a:lnTo>
                    <a:pt x="762" y="185166"/>
                  </a:lnTo>
                  <a:lnTo>
                    <a:pt x="0" y="187452"/>
                  </a:lnTo>
                  <a:lnTo>
                    <a:pt x="0" y="191262"/>
                  </a:lnTo>
                  <a:lnTo>
                    <a:pt x="762" y="192786"/>
                  </a:lnTo>
                  <a:lnTo>
                    <a:pt x="3048" y="193548"/>
                  </a:lnTo>
                  <a:lnTo>
                    <a:pt x="6858" y="195126"/>
                  </a:lnTo>
                  <a:lnTo>
                    <a:pt x="6858" y="184404"/>
                  </a:lnTo>
                  <a:lnTo>
                    <a:pt x="17868" y="188985"/>
                  </a:lnTo>
                  <a:lnTo>
                    <a:pt x="449580" y="10091"/>
                  </a:lnTo>
                  <a:lnTo>
                    <a:pt x="449580" y="9144"/>
                  </a:lnTo>
                  <a:lnTo>
                    <a:pt x="2253234" y="9143"/>
                  </a:lnTo>
                  <a:lnTo>
                    <a:pt x="2298192" y="11429"/>
                  </a:lnTo>
                  <a:lnTo>
                    <a:pt x="2362200" y="17525"/>
                  </a:lnTo>
                  <a:lnTo>
                    <a:pt x="2402586" y="23621"/>
                  </a:lnTo>
                  <a:lnTo>
                    <a:pt x="2441448" y="31241"/>
                  </a:lnTo>
                  <a:lnTo>
                    <a:pt x="2495550" y="45719"/>
                  </a:lnTo>
                  <a:lnTo>
                    <a:pt x="2543556" y="63245"/>
                  </a:lnTo>
                  <a:lnTo>
                    <a:pt x="2584704" y="83057"/>
                  </a:lnTo>
                  <a:lnTo>
                    <a:pt x="2618994" y="105155"/>
                  </a:lnTo>
                  <a:lnTo>
                    <a:pt x="2651760" y="137159"/>
                  </a:lnTo>
                  <a:lnTo>
                    <a:pt x="2668524" y="171449"/>
                  </a:lnTo>
                  <a:lnTo>
                    <a:pt x="2670810" y="185165"/>
                  </a:lnTo>
                  <a:lnTo>
                    <a:pt x="2670810" y="228599"/>
                  </a:lnTo>
                  <a:lnTo>
                    <a:pt x="2674620" y="218693"/>
                  </a:lnTo>
                  <a:lnTo>
                    <a:pt x="2677668" y="208787"/>
                  </a:lnTo>
                  <a:lnTo>
                    <a:pt x="2679954" y="198881"/>
                  </a:lnTo>
                  <a:close/>
                </a:path>
                <a:path w="2680334" h="379095">
                  <a:moveTo>
                    <a:pt x="17868" y="188985"/>
                  </a:moveTo>
                  <a:lnTo>
                    <a:pt x="6858" y="184404"/>
                  </a:lnTo>
                  <a:lnTo>
                    <a:pt x="6858" y="193548"/>
                  </a:lnTo>
                  <a:lnTo>
                    <a:pt x="17868" y="188985"/>
                  </a:lnTo>
                  <a:close/>
                </a:path>
                <a:path w="2680334" h="379095">
                  <a:moveTo>
                    <a:pt x="450034" y="368808"/>
                  </a:moveTo>
                  <a:lnTo>
                    <a:pt x="17868" y="188985"/>
                  </a:lnTo>
                  <a:lnTo>
                    <a:pt x="6858" y="193548"/>
                  </a:lnTo>
                  <a:lnTo>
                    <a:pt x="6858" y="195126"/>
                  </a:lnTo>
                  <a:lnTo>
                    <a:pt x="448056" y="377952"/>
                  </a:lnTo>
                  <a:lnTo>
                    <a:pt x="448818" y="378714"/>
                  </a:lnTo>
                  <a:lnTo>
                    <a:pt x="449580" y="378714"/>
                  </a:lnTo>
                  <a:lnTo>
                    <a:pt x="449580" y="368808"/>
                  </a:lnTo>
                  <a:lnTo>
                    <a:pt x="450034" y="368808"/>
                  </a:lnTo>
                  <a:close/>
                </a:path>
                <a:path w="2680334" h="379095">
                  <a:moveTo>
                    <a:pt x="451866" y="9144"/>
                  </a:moveTo>
                  <a:lnTo>
                    <a:pt x="449580" y="9144"/>
                  </a:lnTo>
                  <a:lnTo>
                    <a:pt x="449580" y="10091"/>
                  </a:lnTo>
                  <a:lnTo>
                    <a:pt x="451866" y="9144"/>
                  </a:lnTo>
                  <a:close/>
                </a:path>
                <a:path w="2680334" h="379095">
                  <a:moveTo>
                    <a:pt x="451866" y="369570"/>
                  </a:moveTo>
                  <a:lnTo>
                    <a:pt x="450034" y="368808"/>
                  </a:lnTo>
                  <a:lnTo>
                    <a:pt x="449580" y="368808"/>
                  </a:lnTo>
                  <a:lnTo>
                    <a:pt x="451866" y="369570"/>
                  </a:lnTo>
                  <a:close/>
                </a:path>
                <a:path w="2680334" h="379095">
                  <a:moveTo>
                    <a:pt x="451866" y="378714"/>
                  </a:moveTo>
                  <a:lnTo>
                    <a:pt x="451866" y="369570"/>
                  </a:lnTo>
                  <a:lnTo>
                    <a:pt x="449580" y="368808"/>
                  </a:lnTo>
                  <a:lnTo>
                    <a:pt x="449580" y="378714"/>
                  </a:lnTo>
                  <a:lnTo>
                    <a:pt x="451866" y="378714"/>
                  </a:lnTo>
                  <a:close/>
                </a:path>
                <a:path w="2680334" h="379095">
                  <a:moveTo>
                    <a:pt x="2670810" y="228599"/>
                  </a:moveTo>
                  <a:lnTo>
                    <a:pt x="2670810" y="193547"/>
                  </a:lnTo>
                  <a:lnTo>
                    <a:pt x="2668524" y="207263"/>
                  </a:lnTo>
                  <a:lnTo>
                    <a:pt x="2665476" y="215645"/>
                  </a:lnTo>
                  <a:lnTo>
                    <a:pt x="2644902" y="249935"/>
                  </a:lnTo>
                  <a:lnTo>
                    <a:pt x="2608326" y="281177"/>
                  </a:lnTo>
                  <a:lnTo>
                    <a:pt x="2596896" y="288035"/>
                  </a:lnTo>
                  <a:lnTo>
                    <a:pt x="2584704" y="295655"/>
                  </a:lnTo>
                  <a:lnTo>
                    <a:pt x="2571750" y="302513"/>
                  </a:lnTo>
                  <a:lnTo>
                    <a:pt x="2558034" y="308609"/>
                  </a:lnTo>
                  <a:lnTo>
                    <a:pt x="2543556" y="315467"/>
                  </a:lnTo>
                  <a:lnTo>
                    <a:pt x="2495550" y="332231"/>
                  </a:lnTo>
                  <a:lnTo>
                    <a:pt x="2441448" y="346709"/>
                  </a:lnTo>
                  <a:lnTo>
                    <a:pt x="2402586" y="354330"/>
                  </a:lnTo>
                  <a:lnTo>
                    <a:pt x="2382774" y="358140"/>
                  </a:lnTo>
                  <a:lnTo>
                    <a:pt x="2362200" y="360426"/>
                  </a:lnTo>
                  <a:lnTo>
                    <a:pt x="2340864" y="363473"/>
                  </a:lnTo>
                  <a:lnTo>
                    <a:pt x="2319528" y="364998"/>
                  </a:lnTo>
                  <a:lnTo>
                    <a:pt x="2275332" y="368045"/>
                  </a:lnTo>
                  <a:lnTo>
                    <a:pt x="2253234" y="368808"/>
                  </a:lnTo>
                  <a:lnTo>
                    <a:pt x="450034" y="368808"/>
                  </a:lnTo>
                  <a:lnTo>
                    <a:pt x="451866" y="369570"/>
                  </a:lnTo>
                  <a:lnTo>
                    <a:pt x="451866" y="378714"/>
                  </a:lnTo>
                  <a:lnTo>
                    <a:pt x="2230374" y="378714"/>
                  </a:lnTo>
                  <a:lnTo>
                    <a:pt x="2276094" y="377190"/>
                  </a:lnTo>
                  <a:lnTo>
                    <a:pt x="2320290" y="374903"/>
                  </a:lnTo>
                  <a:lnTo>
                    <a:pt x="2363724" y="370331"/>
                  </a:lnTo>
                  <a:lnTo>
                    <a:pt x="2404872" y="364235"/>
                  </a:lnTo>
                  <a:lnTo>
                    <a:pt x="2443734" y="355853"/>
                  </a:lnTo>
                  <a:lnTo>
                    <a:pt x="2515362" y="336041"/>
                  </a:lnTo>
                  <a:lnTo>
                    <a:pt x="2561844" y="317753"/>
                  </a:lnTo>
                  <a:lnTo>
                    <a:pt x="2602230" y="296417"/>
                  </a:lnTo>
                  <a:lnTo>
                    <a:pt x="2634996" y="272795"/>
                  </a:lnTo>
                  <a:lnTo>
                    <a:pt x="2665476" y="237743"/>
                  </a:lnTo>
                  <a:lnTo>
                    <a:pt x="2670810" y="228599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8833" y="5593842"/>
              <a:ext cx="5565648" cy="6461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4261" y="5588508"/>
              <a:ext cx="5574792" cy="65151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4261" y="5588508"/>
              <a:ext cx="5575300" cy="656590"/>
            </a:xfrm>
            <a:custGeom>
              <a:avLst/>
              <a:gdLst/>
              <a:ahLst/>
              <a:cxnLst/>
              <a:rect l="l" t="t" r="r" b="b"/>
              <a:pathLst>
                <a:path w="5575300" h="656589">
                  <a:moveTo>
                    <a:pt x="5574792" y="653795"/>
                  </a:moveTo>
                  <a:lnTo>
                    <a:pt x="5574792" y="2285"/>
                  </a:lnTo>
                  <a:lnTo>
                    <a:pt x="55732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2286" y="656082"/>
                  </a:lnTo>
                  <a:lnTo>
                    <a:pt x="4571" y="656082"/>
                  </a:lnTo>
                  <a:lnTo>
                    <a:pt x="4572" y="9906"/>
                  </a:lnTo>
                  <a:lnTo>
                    <a:pt x="9144" y="5334"/>
                  </a:lnTo>
                  <a:lnTo>
                    <a:pt x="9144" y="9906"/>
                  </a:lnTo>
                  <a:lnTo>
                    <a:pt x="5565648" y="9905"/>
                  </a:lnTo>
                  <a:lnTo>
                    <a:pt x="5565648" y="5333"/>
                  </a:lnTo>
                  <a:lnTo>
                    <a:pt x="5570220" y="9905"/>
                  </a:lnTo>
                  <a:lnTo>
                    <a:pt x="5570220" y="656081"/>
                  </a:lnTo>
                  <a:lnTo>
                    <a:pt x="5573268" y="656081"/>
                  </a:lnTo>
                  <a:lnTo>
                    <a:pt x="5574792" y="653795"/>
                  </a:lnTo>
                  <a:close/>
                </a:path>
                <a:path w="5575300" h="656589">
                  <a:moveTo>
                    <a:pt x="9144" y="9906"/>
                  </a:moveTo>
                  <a:lnTo>
                    <a:pt x="9144" y="5334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5575300" h="656589">
                  <a:moveTo>
                    <a:pt x="9144" y="646938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646938"/>
                  </a:lnTo>
                  <a:lnTo>
                    <a:pt x="9144" y="646938"/>
                  </a:lnTo>
                  <a:close/>
                </a:path>
                <a:path w="5575300" h="656589">
                  <a:moveTo>
                    <a:pt x="5570220" y="646937"/>
                  </a:moveTo>
                  <a:lnTo>
                    <a:pt x="4572" y="646938"/>
                  </a:lnTo>
                  <a:lnTo>
                    <a:pt x="9144" y="651510"/>
                  </a:lnTo>
                  <a:lnTo>
                    <a:pt x="9144" y="656082"/>
                  </a:lnTo>
                  <a:lnTo>
                    <a:pt x="5565648" y="656081"/>
                  </a:lnTo>
                  <a:lnTo>
                    <a:pt x="5565648" y="651509"/>
                  </a:lnTo>
                  <a:lnTo>
                    <a:pt x="5570220" y="646937"/>
                  </a:lnTo>
                  <a:close/>
                </a:path>
                <a:path w="5575300" h="656589">
                  <a:moveTo>
                    <a:pt x="9144" y="656082"/>
                  </a:moveTo>
                  <a:lnTo>
                    <a:pt x="9144" y="651510"/>
                  </a:lnTo>
                  <a:lnTo>
                    <a:pt x="4572" y="646938"/>
                  </a:lnTo>
                  <a:lnTo>
                    <a:pt x="4571" y="656082"/>
                  </a:lnTo>
                  <a:lnTo>
                    <a:pt x="9144" y="656082"/>
                  </a:lnTo>
                  <a:close/>
                </a:path>
                <a:path w="5575300" h="656589">
                  <a:moveTo>
                    <a:pt x="5570220" y="9905"/>
                  </a:moveTo>
                  <a:lnTo>
                    <a:pt x="5565648" y="5333"/>
                  </a:lnTo>
                  <a:lnTo>
                    <a:pt x="5565648" y="9905"/>
                  </a:lnTo>
                  <a:lnTo>
                    <a:pt x="5570220" y="9905"/>
                  </a:lnTo>
                  <a:close/>
                </a:path>
                <a:path w="5575300" h="656589">
                  <a:moveTo>
                    <a:pt x="5570220" y="646937"/>
                  </a:moveTo>
                  <a:lnTo>
                    <a:pt x="5570220" y="9905"/>
                  </a:lnTo>
                  <a:lnTo>
                    <a:pt x="5565648" y="9905"/>
                  </a:lnTo>
                  <a:lnTo>
                    <a:pt x="5565648" y="646937"/>
                  </a:lnTo>
                  <a:lnTo>
                    <a:pt x="5570220" y="646937"/>
                  </a:lnTo>
                  <a:close/>
                </a:path>
                <a:path w="5575300" h="656589">
                  <a:moveTo>
                    <a:pt x="5570220" y="656081"/>
                  </a:moveTo>
                  <a:lnTo>
                    <a:pt x="5570220" y="646937"/>
                  </a:lnTo>
                  <a:lnTo>
                    <a:pt x="5565648" y="651509"/>
                  </a:lnTo>
                  <a:lnTo>
                    <a:pt x="5565648" y="656081"/>
                  </a:lnTo>
                  <a:lnTo>
                    <a:pt x="5570220" y="656081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15053" y="3383106"/>
            <a:ext cx="10475727" cy="130370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6690" marR="4607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If the members of list are other containers, then the name  can consist of a container of names that match the type and  “shape” of the list members.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A22A72-25A6-46FF-B5EC-B3B23DBF3F9B}"/>
              </a:ext>
            </a:extLst>
          </p:cNvPr>
          <p:cNvSpPr/>
          <p:nvPr/>
        </p:nvSpPr>
        <p:spPr>
          <a:xfrm>
            <a:off x="1659921" y="474971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20539">
              <a:spcBef>
                <a:spcPts val="1542"/>
              </a:spcBef>
            </a:pPr>
            <a:r>
              <a:rPr lang="en-US" sz="1600" b="1" spc="-9" dirty="0">
                <a:latin typeface="Courier New"/>
                <a:cs typeface="Courier New"/>
              </a:rPr>
              <a:t>values 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spc="-9" dirty="0">
                <a:latin typeface="Courier New"/>
                <a:cs typeface="Courier New"/>
              </a:rPr>
              <a:t>[('a', 1), ('b', 2), ('c',</a:t>
            </a:r>
            <a:r>
              <a:rPr lang="en-US" sz="1600" b="1" spc="-63" dirty="0">
                <a:latin typeface="Courier New"/>
                <a:cs typeface="Courier New"/>
              </a:rPr>
              <a:t> </a:t>
            </a:r>
            <a:r>
              <a:rPr lang="en-US" sz="1600" b="1" spc="-9" dirty="0">
                <a:latin typeface="Courier New"/>
                <a:cs typeface="Courier New"/>
              </a:rPr>
              <a:t>7)]</a:t>
            </a:r>
            <a:endParaRPr lang="en-US" sz="1600" dirty="0">
              <a:latin typeface="Courier New"/>
              <a:cs typeface="Courier New"/>
            </a:endParaRPr>
          </a:p>
          <a:p>
            <a:pPr marL="520539"/>
            <a:r>
              <a:rPr lang="en-US" sz="1600" b="1" spc="-5" dirty="0">
                <a:latin typeface="Courier New"/>
                <a:cs typeface="Courier New"/>
              </a:rPr>
              <a:t>li </a:t>
            </a:r>
            <a:r>
              <a:rPr lang="en-US" sz="1600" b="1" dirty="0">
                <a:latin typeface="Courier New"/>
                <a:cs typeface="Courier New"/>
              </a:rPr>
              <a:t>= [ n * 3 </a:t>
            </a:r>
            <a:r>
              <a:rPr lang="en-US" sz="1600" b="1" spc="-9" dirty="0">
                <a:latin typeface="Courier New"/>
                <a:cs typeface="Courier New"/>
              </a:rPr>
              <a:t>for (x, </a:t>
            </a:r>
            <a:r>
              <a:rPr lang="en-US" sz="1600" b="1" spc="-5" dirty="0">
                <a:latin typeface="Courier New"/>
                <a:cs typeface="Courier New"/>
              </a:rPr>
              <a:t>n) in</a:t>
            </a:r>
            <a:r>
              <a:rPr lang="en-US" sz="1600" b="1" spc="-131" dirty="0">
                <a:latin typeface="Courier New"/>
                <a:cs typeface="Courier New"/>
              </a:rPr>
              <a:t> </a:t>
            </a:r>
            <a:r>
              <a:rPr lang="en-US" sz="1600" b="1" spc="-9" dirty="0">
                <a:latin typeface="Courier New"/>
                <a:cs typeface="Courier New"/>
              </a:rPr>
              <a:t>values]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F41741-B679-4275-A976-FABF33468F5E}"/>
              </a:ext>
            </a:extLst>
          </p:cNvPr>
          <p:cNvSpPr/>
          <p:nvPr/>
        </p:nvSpPr>
        <p:spPr>
          <a:xfrm>
            <a:off x="1684619" y="5333976"/>
            <a:ext cx="9040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76032">
              <a:spcBef>
                <a:spcPts val="567"/>
              </a:spcBef>
            </a:pPr>
            <a:r>
              <a:rPr lang="en-US" b="1" spc="-9" dirty="0">
                <a:latin typeface="Courier New"/>
                <a:cs typeface="Courier New"/>
              </a:rPr>
              <a:t>[3, </a:t>
            </a:r>
            <a:r>
              <a:rPr lang="en-US" b="1" spc="-5" dirty="0">
                <a:latin typeface="Courier New"/>
                <a:cs typeface="Courier New"/>
              </a:rPr>
              <a:t>6,</a:t>
            </a:r>
            <a:r>
              <a:rPr lang="en-US" b="1" spc="-45" dirty="0">
                <a:latin typeface="Courier New"/>
                <a:cs typeface="Courier New"/>
              </a:rPr>
              <a:t> </a:t>
            </a:r>
            <a:r>
              <a:rPr lang="en-US" b="1" spc="-9" dirty="0">
                <a:latin typeface="Courier New"/>
                <a:cs typeface="Courier New"/>
              </a:rPr>
              <a:t>21]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Slide Number Placeholder 15">
            <a:extLst>
              <a:ext uri="{FF2B5EF4-FFF2-40B4-BE49-F238E27FC236}">
                <a16:creationId xmlns:a16="http://schemas.microsoft.com/office/drawing/2014/main" id="{A4B5F76E-5661-4C78-BA74-969B15157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528" y="45956"/>
            <a:ext cx="7359537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dirty="0"/>
              <a:t>List Comprehension Syntax 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79332" y="3022357"/>
            <a:ext cx="4896762" cy="594245"/>
            <a:chOff x="1248041" y="3332988"/>
            <a:chExt cx="5400040" cy="655320"/>
          </a:xfrm>
        </p:grpSpPr>
        <p:sp>
          <p:nvSpPr>
            <p:cNvPr id="4" name="object 4"/>
            <p:cNvSpPr/>
            <p:nvPr/>
          </p:nvSpPr>
          <p:spPr>
            <a:xfrm>
              <a:off x="1253375" y="3337560"/>
              <a:ext cx="5388863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1248041" y="3332988"/>
              <a:ext cx="5399532" cy="650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1248041" y="3332988"/>
              <a:ext cx="5400040" cy="655320"/>
            </a:xfrm>
            <a:custGeom>
              <a:avLst/>
              <a:gdLst/>
              <a:ahLst/>
              <a:cxnLst/>
              <a:rect l="l" t="t" r="r" b="b"/>
              <a:pathLst>
                <a:path w="5400040" h="655320">
                  <a:moveTo>
                    <a:pt x="5399532" y="653795"/>
                  </a:moveTo>
                  <a:lnTo>
                    <a:pt x="5399532" y="2285"/>
                  </a:lnTo>
                  <a:lnTo>
                    <a:pt x="539724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2286" y="655320"/>
                  </a:lnTo>
                  <a:lnTo>
                    <a:pt x="5333" y="655320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5389626" y="9143"/>
                  </a:lnTo>
                  <a:lnTo>
                    <a:pt x="5389626" y="4571"/>
                  </a:lnTo>
                  <a:lnTo>
                    <a:pt x="5394198" y="9143"/>
                  </a:lnTo>
                  <a:lnTo>
                    <a:pt x="5394198" y="655319"/>
                  </a:lnTo>
                  <a:lnTo>
                    <a:pt x="5397246" y="655319"/>
                  </a:lnTo>
                  <a:lnTo>
                    <a:pt x="5399532" y="653795"/>
                  </a:lnTo>
                  <a:close/>
                </a:path>
                <a:path w="5400040" h="655320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5400040" h="655320">
                  <a:moveTo>
                    <a:pt x="9905" y="646176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646176"/>
                  </a:lnTo>
                  <a:lnTo>
                    <a:pt x="9905" y="646176"/>
                  </a:lnTo>
                  <a:close/>
                </a:path>
                <a:path w="5400040" h="655320">
                  <a:moveTo>
                    <a:pt x="5394198" y="646175"/>
                  </a:moveTo>
                  <a:lnTo>
                    <a:pt x="5334" y="646176"/>
                  </a:lnTo>
                  <a:lnTo>
                    <a:pt x="9905" y="650747"/>
                  </a:lnTo>
                  <a:lnTo>
                    <a:pt x="9905" y="655320"/>
                  </a:lnTo>
                  <a:lnTo>
                    <a:pt x="5389626" y="655319"/>
                  </a:lnTo>
                  <a:lnTo>
                    <a:pt x="5389626" y="650747"/>
                  </a:lnTo>
                  <a:lnTo>
                    <a:pt x="5394198" y="646175"/>
                  </a:lnTo>
                  <a:close/>
                </a:path>
                <a:path w="5400040" h="655320">
                  <a:moveTo>
                    <a:pt x="9905" y="655320"/>
                  </a:moveTo>
                  <a:lnTo>
                    <a:pt x="9905" y="650747"/>
                  </a:lnTo>
                  <a:lnTo>
                    <a:pt x="5334" y="646176"/>
                  </a:lnTo>
                  <a:lnTo>
                    <a:pt x="5333" y="655320"/>
                  </a:lnTo>
                  <a:lnTo>
                    <a:pt x="9905" y="655320"/>
                  </a:lnTo>
                  <a:close/>
                </a:path>
                <a:path w="5400040" h="655320">
                  <a:moveTo>
                    <a:pt x="5394198" y="9143"/>
                  </a:moveTo>
                  <a:lnTo>
                    <a:pt x="5389626" y="4571"/>
                  </a:lnTo>
                  <a:lnTo>
                    <a:pt x="5389626" y="9143"/>
                  </a:lnTo>
                  <a:lnTo>
                    <a:pt x="5394198" y="9143"/>
                  </a:lnTo>
                  <a:close/>
                </a:path>
                <a:path w="5400040" h="655320">
                  <a:moveTo>
                    <a:pt x="5394198" y="646175"/>
                  </a:moveTo>
                  <a:lnTo>
                    <a:pt x="5394198" y="9143"/>
                  </a:lnTo>
                  <a:lnTo>
                    <a:pt x="5389626" y="9143"/>
                  </a:lnTo>
                  <a:lnTo>
                    <a:pt x="5389626" y="646175"/>
                  </a:lnTo>
                  <a:lnTo>
                    <a:pt x="5394198" y="646175"/>
                  </a:lnTo>
                  <a:close/>
                </a:path>
                <a:path w="5400040" h="655320">
                  <a:moveTo>
                    <a:pt x="5394198" y="655319"/>
                  </a:moveTo>
                  <a:lnTo>
                    <a:pt x="5394198" y="646175"/>
                  </a:lnTo>
                  <a:lnTo>
                    <a:pt x="5389626" y="650747"/>
                  </a:lnTo>
                  <a:lnTo>
                    <a:pt x="5389626" y="655319"/>
                  </a:lnTo>
                  <a:lnTo>
                    <a:pt x="5394198" y="655319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586576" y="3022357"/>
            <a:ext cx="2483506" cy="343764"/>
            <a:chOff x="6990474" y="3332988"/>
            <a:chExt cx="2738755" cy="379095"/>
          </a:xfrm>
        </p:grpSpPr>
        <p:sp>
          <p:nvSpPr>
            <p:cNvPr id="8" name="object 8"/>
            <p:cNvSpPr/>
            <p:nvPr/>
          </p:nvSpPr>
          <p:spPr>
            <a:xfrm>
              <a:off x="7397314" y="3337560"/>
              <a:ext cx="2008080" cy="21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7209338" y="3359191"/>
              <a:ext cx="187246" cy="75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95046" y="3435170"/>
              <a:ext cx="214108" cy="888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9407674" y="3346549"/>
              <a:ext cx="314156" cy="1647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3242" y="3663696"/>
              <a:ext cx="1642" cy="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36843" y="3701796"/>
              <a:ext cx="1773" cy="7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9463071" y="3689096"/>
              <a:ext cx="1187" cy="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0474" y="3332988"/>
              <a:ext cx="2738628" cy="3741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0474" y="3332988"/>
              <a:ext cx="2738755" cy="379095"/>
            </a:xfrm>
            <a:custGeom>
              <a:avLst/>
              <a:gdLst/>
              <a:ahLst/>
              <a:cxnLst/>
              <a:rect l="l" t="t" r="r" b="b"/>
              <a:pathLst>
                <a:path w="2738754" h="379095">
                  <a:moveTo>
                    <a:pt x="2737866" y="198881"/>
                  </a:moveTo>
                  <a:lnTo>
                    <a:pt x="2737866" y="179069"/>
                  </a:lnTo>
                  <a:lnTo>
                    <a:pt x="2737104" y="173735"/>
                  </a:lnTo>
                  <a:lnTo>
                    <a:pt x="2735580" y="169163"/>
                  </a:lnTo>
                  <a:lnTo>
                    <a:pt x="2732532" y="159257"/>
                  </a:lnTo>
                  <a:lnTo>
                    <a:pt x="2709672" y="122681"/>
                  </a:lnTo>
                  <a:lnTo>
                    <a:pt x="2670048" y="89153"/>
                  </a:lnTo>
                  <a:lnTo>
                    <a:pt x="2631948" y="67817"/>
                  </a:lnTo>
                  <a:lnTo>
                    <a:pt x="2586228" y="48005"/>
                  </a:lnTo>
                  <a:lnTo>
                    <a:pt x="2534412" y="31241"/>
                  </a:lnTo>
                  <a:lnTo>
                    <a:pt x="2496312" y="22097"/>
                  </a:lnTo>
                  <a:lnTo>
                    <a:pt x="2456688" y="14477"/>
                  </a:lnTo>
                  <a:lnTo>
                    <a:pt x="2434590" y="11317"/>
                  </a:lnTo>
                  <a:lnTo>
                    <a:pt x="2414778" y="8381"/>
                  </a:lnTo>
                  <a:lnTo>
                    <a:pt x="2392680" y="5333"/>
                  </a:lnTo>
                  <a:lnTo>
                    <a:pt x="2347722" y="2235"/>
                  </a:lnTo>
                  <a:lnTo>
                    <a:pt x="2325624" y="761"/>
                  </a:lnTo>
                  <a:lnTo>
                    <a:pt x="2302002" y="0"/>
                  </a:lnTo>
                  <a:lnTo>
                    <a:pt x="457962" y="0"/>
                  </a:lnTo>
                  <a:lnTo>
                    <a:pt x="3048" y="185166"/>
                  </a:lnTo>
                  <a:lnTo>
                    <a:pt x="1524" y="185928"/>
                  </a:lnTo>
                  <a:lnTo>
                    <a:pt x="0" y="187452"/>
                  </a:lnTo>
                  <a:lnTo>
                    <a:pt x="0" y="191262"/>
                  </a:lnTo>
                  <a:lnTo>
                    <a:pt x="1524" y="192786"/>
                  </a:lnTo>
                  <a:lnTo>
                    <a:pt x="3048" y="193548"/>
                  </a:lnTo>
                  <a:lnTo>
                    <a:pt x="6857" y="195092"/>
                  </a:lnTo>
                  <a:lnTo>
                    <a:pt x="6858" y="185166"/>
                  </a:lnTo>
                  <a:lnTo>
                    <a:pt x="17179" y="189357"/>
                  </a:lnTo>
                  <a:lnTo>
                    <a:pt x="459486" y="9762"/>
                  </a:lnTo>
                  <a:lnTo>
                    <a:pt x="459486" y="9144"/>
                  </a:lnTo>
                  <a:lnTo>
                    <a:pt x="2278380" y="9143"/>
                  </a:lnTo>
                  <a:lnTo>
                    <a:pt x="2347722" y="11429"/>
                  </a:lnTo>
                  <a:lnTo>
                    <a:pt x="2392680" y="15321"/>
                  </a:lnTo>
                  <a:lnTo>
                    <a:pt x="2436114" y="20799"/>
                  </a:lnTo>
                  <a:lnTo>
                    <a:pt x="2494788" y="31241"/>
                  </a:lnTo>
                  <a:lnTo>
                    <a:pt x="2513076" y="35813"/>
                  </a:lnTo>
                  <a:lnTo>
                    <a:pt x="2532126" y="40385"/>
                  </a:lnTo>
                  <a:lnTo>
                    <a:pt x="2583180" y="57149"/>
                  </a:lnTo>
                  <a:lnTo>
                    <a:pt x="2641092" y="83057"/>
                  </a:lnTo>
                  <a:lnTo>
                    <a:pt x="2676144" y="105155"/>
                  </a:lnTo>
                  <a:lnTo>
                    <a:pt x="2709672" y="137159"/>
                  </a:lnTo>
                  <a:lnTo>
                    <a:pt x="2726436" y="171449"/>
                  </a:lnTo>
                  <a:lnTo>
                    <a:pt x="2728722" y="185165"/>
                  </a:lnTo>
                  <a:lnTo>
                    <a:pt x="2728722" y="228599"/>
                  </a:lnTo>
                  <a:lnTo>
                    <a:pt x="2732532" y="218693"/>
                  </a:lnTo>
                  <a:lnTo>
                    <a:pt x="2735580" y="208787"/>
                  </a:lnTo>
                  <a:lnTo>
                    <a:pt x="2737104" y="204215"/>
                  </a:lnTo>
                  <a:lnTo>
                    <a:pt x="2737866" y="198881"/>
                  </a:lnTo>
                  <a:close/>
                </a:path>
                <a:path w="2738754" h="379095">
                  <a:moveTo>
                    <a:pt x="17179" y="189357"/>
                  </a:moveTo>
                  <a:lnTo>
                    <a:pt x="6858" y="185166"/>
                  </a:lnTo>
                  <a:lnTo>
                    <a:pt x="6858" y="193548"/>
                  </a:lnTo>
                  <a:lnTo>
                    <a:pt x="17179" y="189357"/>
                  </a:lnTo>
                  <a:close/>
                </a:path>
                <a:path w="2738754" h="379095">
                  <a:moveTo>
                    <a:pt x="461010" y="378714"/>
                  </a:moveTo>
                  <a:lnTo>
                    <a:pt x="461010" y="369570"/>
                  </a:lnTo>
                  <a:lnTo>
                    <a:pt x="17179" y="189357"/>
                  </a:lnTo>
                  <a:lnTo>
                    <a:pt x="6858" y="193548"/>
                  </a:lnTo>
                  <a:lnTo>
                    <a:pt x="6857" y="195092"/>
                  </a:lnTo>
                  <a:lnTo>
                    <a:pt x="457962" y="377952"/>
                  </a:lnTo>
                  <a:lnTo>
                    <a:pt x="458724" y="378714"/>
                  </a:lnTo>
                  <a:lnTo>
                    <a:pt x="461010" y="378714"/>
                  </a:lnTo>
                  <a:close/>
                </a:path>
                <a:path w="2738754" h="379095">
                  <a:moveTo>
                    <a:pt x="461010" y="9144"/>
                  </a:moveTo>
                  <a:lnTo>
                    <a:pt x="459486" y="9144"/>
                  </a:lnTo>
                  <a:lnTo>
                    <a:pt x="459486" y="9762"/>
                  </a:lnTo>
                  <a:lnTo>
                    <a:pt x="461010" y="9144"/>
                  </a:lnTo>
                  <a:close/>
                </a:path>
                <a:path w="2738754" h="379095">
                  <a:moveTo>
                    <a:pt x="2728722" y="228599"/>
                  </a:moveTo>
                  <a:lnTo>
                    <a:pt x="2728722" y="193547"/>
                  </a:lnTo>
                  <a:lnTo>
                    <a:pt x="2726436" y="207263"/>
                  </a:lnTo>
                  <a:lnTo>
                    <a:pt x="2723388" y="215645"/>
                  </a:lnTo>
                  <a:lnTo>
                    <a:pt x="2702052" y="249935"/>
                  </a:lnTo>
                  <a:lnTo>
                    <a:pt x="2664714" y="281177"/>
                  </a:lnTo>
                  <a:lnTo>
                    <a:pt x="2613660" y="309371"/>
                  </a:lnTo>
                  <a:lnTo>
                    <a:pt x="2566416" y="326897"/>
                  </a:lnTo>
                  <a:lnTo>
                    <a:pt x="2549652" y="332994"/>
                  </a:lnTo>
                  <a:lnTo>
                    <a:pt x="2531364" y="337566"/>
                  </a:lnTo>
                  <a:lnTo>
                    <a:pt x="2513076" y="342899"/>
                  </a:lnTo>
                  <a:lnTo>
                    <a:pt x="2494026" y="346709"/>
                  </a:lnTo>
                  <a:lnTo>
                    <a:pt x="2474976" y="351281"/>
                  </a:lnTo>
                  <a:lnTo>
                    <a:pt x="2455164" y="354330"/>
                  </a:lnTo>
                  <a:lnTo>
                    <a:pt x="2434590" y="358139"/>
                  </a:lnTo>
                  <a:lnTo>
                    <a:pt x="2413254" y="361188"/>
                  </a:lnTo>
                  <a:lnTo>
                    <a:pt x="2391918" y="363473"/>
                  </a:lnTo>
                  <a:lnTo>
                    <a:pt x="2369820" y="364998"/>
                  </a:lnTo>
                  <a:lnTo>
                    <a:pt x="2347722" y="367284"/>
                  </a:lnTo>
                  <a:lnTo>
                    <a:pt x="2302002" y="368808"/>
                  </a:lnTo>
                  <a:lnTo>
                    <a:pt x="459486" y="368808"/>
                  </a:lnTo>
                  <a:lnTo>
                    <a:pt x="461010" y="369570"/>
                  </a:lnTo>
                  <a:lnTo>
                    <a:pt x="461010" y="378714"/>
                  </a:lnTo>
                  <a:lnTo>
                    <a:pt x="2302002" y="378714"/>
                  </a:lnTo>
                  <a:lnTo>
                    <a:pt x="2325624" y="377952"/>
                  </a:lnTo>
                  <a:lnTo>
                    <a:pt x="2370582" y="374903"/>
                  </a:lnTo>
                  <a:lnTo>
                    <a:pt x="2414778" y="370331"/>
                  </a:lnTo>
                  <a:lnTo>
                    <a:pt x="2456688" y="364235"/>
                  </a:lnTo>
                  <a:lnTo>
                    <a:pt x="2496312" y="355853"/>
                  </a:lnTo>
                  <a:lnTo>
                    <a:pt x="2515362" y="352044"/>
                  </a:lnTo>
                  <a:lnTo>
                    <a:pt x="2534412" y="346709"/>
                  </a:lnTo>
                  <a:lnTo>
                    <a:pt x="2569464" y="336041"/>
                  </a:lnTo>
                  <a:lnTo>
                    <a:pt x="2586228" y="330708"/>
                  </a:lnTo>
                  <a:lnTo>
                    <a:pt x="2602230" y="323849"/>
                  </a:lnTo>
                  <a:lnTo>
                    <a:pt x="2617470" y="317753"/>
                  </a:lnTo>
                  <a:lnTo>
                    <a:pt x="2658618" y="296417"/>
                  </a:lnTo>
                  <a:lnTo>
                    <a:pt x="2692146" y="272795"/>
                  </a:lnTo>
                  <a:lnTo>
                    <a:pt x="2723388" y="237743"/>
                  </a:lnTo>
                  <a:lnTo>
                    <a:pt x="2728722" y="228599"/>
                  </a:lnTo>
                  <a:close/>
                </a:path>
                <a:path w="2738754" h="379095">
                  <a:moveTo>
                    <a:pt x="2738628" y="188975"/>
                  </a:moveTo>
                  <a:lnTo>
                    <a:pt x="2737866" y="184403"/>
                  </a:lnTo>
                  <a:lnTo>
                    <a:pt x="2737866" y="194309"/>
                  </a:lnTo>
                  <a:lnTo>
                    <a:pt x="2738628" y="188975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379332" y="2194559"/>
            <a:ext cx="4337066" cy="595396"/>
            <a:chOff x="1248041" y="2420111"/>
            <a:chExt cx="4782820" cy="656590"/>
          </a:xfrm>
        </p:grpSpPr>
        <p:sp>
          <p:nvSpPr>
            <p:cNvPr id="18" name="object 18"/>
            <p:cNvSpPr/>
            <p:nvPr/>
          </p:nvSpPr>
          <p:spPr>
            <a:xfrm>
              <a:off x="1253375" y="2425445"/>
              <a:ext cx="4772406" cy="6461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8041" y="2420111"/>
              <a:ext cx="4782312" cy="6515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8041" y="2420111"/>
              <a:ext cx="4782820" cy="656590"/>
            </a:xfrm>
            <a:custGeom>
              <a:avLst/>
              <a:gdLst/>
              <a:ahLst/>
              <a:cxnLst/>
              <a:rect l="l" t="t" r="r" b="b"/>
              <a:pathLst>
                <a:path w="4782820" h="656589">
                  <a:moveTo>
                    <a:pt x="4782312" y="653796"/>
                  </a:moveTo>
                  <a:lnTo>
                    <a:pt x="4782312" y="2285"/>
                  </a:lnTo>
                  <a:lnTo>
                    <a:pt x="478078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2286" y="656082"/>
                  </a:lnTo>
                  <a:lnTo>
                    <a:pt x="5334" y="656082"/>
                  </a:lnTo>
                  <a:lnTo>
                    <a:pt x="5334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4773168" y="9905"/>
                  </a:lnTo>
                  <a:lnTo>
                    <a:pt x="4773168" y="5333"/>
                  </a:lnTo>
                  <a:lnTo>
                    <a:pt x="4777740" y="9905"/>
                  </a:lnTo>
                  <a:lnTo>
                    <a:pt x="4777740" y="656082"/>
                  </a:lnTo>
                  <a:lnTo>
                    <a:pt x="4780788" y="656082"/>
                  </a:lnTo>
                  <a:lnTo>
                    <a:pt x="4782312" y="653796"/>
                  </a:lnTo>
                  <a:close/>
                </a:path>
                <a:path w="4782820" h="656589">
                  <a:moveTo>
                    <a:pt x="9905" y="9906"/>
                  </a:moveTo>
                  <a:lnTo>
                    <a:pt x="9905" y="5334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4782820" h="656589">
                  <a:moveTo>
                    <a:pt x="9905" y="646938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646938"/>
                  </a:lnTo>
                  <a:lnTo>
                    <a:pt x="9905" y="646938"/>
                  </a:lnTo>
                  <a:close/>
                </a:path>
                <a:path w="4782820" h="656589">
                  <a:moveTo>
                    <a:pt x="4777740" y="646938"/>
                  </a:moveTo>
                  <a:lnTo>
                    <a:pt x="5334" y="646938"/>
                  </a:lnTo>
                  <a:lnTo>
                    <a:pt x="9905" y="651509"/>
                  </a:lnTo>
                  <a:lnTo>
                    <a:pt x="9906" y="656082"/>
                  </a:lnTo>
                  <a:lnTo>
                    <a:pt x="4773168" y="656082"/>
                  </a:lnTo>
                  <a:lnTo>
                    <a:pt x="4773168" y="651510"/>
                  </a:lnTo>
                  <a:lnTo>
                    <a:pt x="4777740" y="646938"/>
                  </a:lnTo>
                  <a:close/>
                </a:path>
                <a:path w="4782820" h="656589">
                  <a:moveTo>
                    <a:pt x="9906" y="656082"/>
                  </a:moveTo>
                  <a:lnTo>
                    <a:pt x="9905" y="651509"/>
                  </a:lnTo>
                  <a:lnTo>
                    <a:pt x="5334" y="646938"/>
                  </a:lnTo>
                  <a:lnTo>
                    <a:pt x="5334" y="656082"/>
                  </a:lnTo>
                  <a:lnTo>
                    <a:pt x="9906" y="656082"/>
                  </a:lnTo>
                  <a:close/>
                </a:path>
                <a:path w="4782820" h="656589">
                  <a:moveTo>
                    <a:pt x="4777740" y="9905"/>
                  </a:moveTo>
                  <a:lnTo>
                    <a:pt x="4773168" y="5333"/>
                  </a:lnTo>
                  <a:lnTo>
                    <a:pt x="4773168" y="9905"/>
                  </a:lnTo>
                  <a:lnTo>
                    <a:pt x="4777740" y="9905"/>
                  </a:lnTo>
                  <a:close/>
                </a:path>
                <a:path w="4782820" h="656589">
                  <a:moveTo>
                    <a:pt x="4777740" y="646938"/>
                  </a:moveTo>
                  <a:lnTo>
                    <a:pt x="4777740" y="9905"/>
                  </a:lnTo>
                  <a:lnTo>
                    <a:pt x="4773168" y="9905"/>
                  </a:lnTo>
                  <a:lnTo>
                    <a:pt x="4773168" y="646938"/>
                  </a:lnTo>
                  <a:lnTo>
                    <a:pt x="4777740" y="646938"/>
                  </a:lnTo>
                  <a:close/>
                </a:path>
                <a:path w="4782820" h="656589">
                  <a:moveTo>
                    <a:pt x="4777740" y="656082"/>
                  </a:moveTo>
                  <a:lnTo>
                    <a:pt x="4777740" y="646938"/>
                  </a:lnTo>
                  <a:lnTo>
                    <a:pt x="4773168" y="651510"/>
                  </a:lnTo>
                  <a:lnTo>
                    <a:pt x="4773168" y="656082"/>
                  </a:lnTo>
                  <a:lnTo>
                    <a:pt x="4777740" y="656082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52147" y="1393185"/>
            <a:ext cx="7359537" cy="214227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58542" marR="17850" indent="-247602">
              <a:spcBef>
                <a:spcPts val="86"/>
              </a:spcBef>
              <a:tabLst>
                <a:tab pos="258542" algn="l"/>
              </a:tabLst>
            </a:pPr>
            <a:endParaRPr lang="en-US" sz="1768" spc="9" dirty="0">
              <a:solidFill>
                <a:srgbClr val="717BA3"/>
              </a:solidFill>
              <a:latin typeface="Wingdings 3"/>
            </a:endParaRPr>
          </a:p>
          <a:p>
            <a:pPr marL="258542" marR="17850" indent="-247602">
              <a:spcBef>
                <a:spcPts val="86"/>
              </a:spcBef>
              <a:tabLst>
                <a:tab pos="258542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554513" marR="5311345" indent="-248178">
              <a:spcBef>
                <a:spcPts val="358"/>
              </a:spcBef>
            </a:pPr>
            <a:r>
              <a:rPr lang="en-US" sz="1632" b="1" spc="-9" dirty="0">
                <a:latin typeface="Courier New"/>
                <a:cs typeface="Courier New"/>
              </a:rPr>
              <a:t>def foo(a):  </a:t>
            </a:r>
            <a:r>
              <a:rPr lang="en-US" sz="1632" b="1" spc="-5" dirty="0">
                <a:latin typeface="Courier New"/>
                <a:cs typeface="Courier New"/>
              </a:rPr>
              <a:t>return </a:t>
            </a:r>
            <a:r>
              <a:rPr lang="en-US" sz="1632" b="1" dirty="0">
                <a:latin typeface="Courier New"/>
                <a:cs typeface="Courier New"/>
              </a:rPr>
              <a:t>a *</a:t>
            </a:r>
            <a:r>
              <a:rPr lang="en-US" sz="1632" b="1" spc="-122" dirty="0">
                <a:latin typeface="Courier New"/>
                <a:cs typeface="Courier New"/>
              </a:rPr>
              <a:t> </a:t>
            </a:r>
            <a:r>
              <a:rPr lang="en-US" sz="1632" b="1" dirty="0">
                <a:latin typeface="Courier New"/>
                <a:cs typeface="Courier New"/>
              </a:rPr>
              <a:t>a</a:t>
            </a:r>
            <a:endParaRPr lang="en-US" sz="1632" dirty="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2267" dirty="0">
              <a:latin typeface="Courier New"/>
              <a:cs typeface="Courier New"/>
            </a:endParaRPr>
          </a:p>
          <a:p>
            <a:pPr marL="306335">
              <a:lnSpc>
                <a:spcPts val="1954"/>
              </a:lnSpc>
              <a:tabLst>
                <a:tab pos="5986203" algn="l"/>
              </a:tabLst>
            </a:pPr>
            <a:r>
              <a:rPr sz="1632" b="1" spc="-9" dirty="0">
                <a:latin typeface="Courier New"/>
                <a:cs typeface="Courier New"/>
              </a:rPr>
              <a:t>oplist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9" dirty="0">
                <a:latin typeface="Courier New"/>
                <a:cs typeface="Courier New"/>
              </a:rPr>
              <a:t>[(6, 3), (1, 7),</a:t>
            </a:r>
            <a:r>
              <a:rPr sz="1632" b="1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(5,</a:t>
            </a:r>
            <a:r>
              <a:rPr sz="1632" b="1" spc="-5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5)]	[36, </a:t>
            </a:r>
            <a:r>
              <a:rPr sz="1632" b="1" spc="-5" dirty="0">
                <a:latin typeface="Courier New"/>
                <a:cs typeface="Courier New"/>
              </a:rPr>
              <a:t>1,</a:t>
            </a:r>
            <a:r>
              <a:rPr sz="1632" b="1" spc="-95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25]</a:t>
            </a:r>
            <a:endParaRPr sz="1632" dirty="0">
              <a:latin typeface="Courier New"/>
              <a:cs typeface="Courier New"/>
            </a:endParaRPr>
          </a:p>
          <a:p>
            <a:pPr marL="306335">
              <a:lnSpc>
                <a:spcPts val="1954"/>
              </a:lnSpc>
            </a:pPr>
            <a:r>
              <a:rPr sz="1632" b="1" spc="-5" dirty="0">
                <a:latin typeface="Courier New"/>
                <a:cs typeface="Courier New"/>
              </a:rPr>
              <a:t>li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9" dirty="0">
                <a:latin typeface="Courier New"/>
                <a:cs typeface="Courier New"/>
              </a:rPr>
              <a:t>[foo(x) for (x, </a:t>
            </a:r>
            <a:r>
              <a:rPr sz="1632" b="1" spc="-5" dirty="0">
                <a:latin typeface="Courier New"/>
                <a:cs typeface="Courier New"/>
              </a:rPr>
              <a:t>y) in</a:t>
            </a:r>
            <a:r>
              <a:rPr sz="1632" b="1" spc="-77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oplist]</a:t>
            </a:r>
            <a:endParaRPr sz="1632" dirty="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53075" y="5212771"/>
            <a:ext cx="5640719" cy="594245"/>
            <a:chOff x="1219085" y="5748528"/>
            <a:chExt cx="6220460" cy="655320"/>
          </a:xfrm>
        </p:grpSpPr>
        <p:sp>
          <p:nvSpPr>
            <p:cNvPr id="23" name="object 23"/>
            <p:cNvSpPr/>
            <p:nvPr/>
          </p:nvSpPr>
          <p:spPr>
            <a:xfrm>
              <a:off x="1223657" y="5753100"/>
              <a:ext cx="6211062" cy="6461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085" y="5748528"/>
              <a:ext cx="6220205" cy="6507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085" y="5748528"/>
              <a:ext cx="6220460" cy="655320"/>
            </a:xfrm>
            <a:custGeom>
              <a:avLst/>
              <a:gdLst/>
              <a:ahLst/>
              <a:cxnLst/>
              <a:rect l="l" t="t" r="r" b="b"/>
              <a:pathLst>
                <a:path w="6220459" h="655320">
                  <a:moveTo>
                    <a:pt x="6220206" y="653033"/>
                  </a:moveTo>
                  <a:lnTo>
                    <a:pt x="6220206" y="1523"/>
                  </a:lnTo>
                  <a:lnTo>
                    <a:pt x="6218682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653034"/>
                  </a:lnTo>
                  <a:lnTo>
                    <a:pt x="2286" y="655320"/>
                  </a:lnTo>
                  <a:lnTo>
                    <a:pt x="4572" y="655320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6211062" y="9143"/>
                  </a:lnTo>
                  <a:lnTo>
                    <a:pt x="6211062" y="4571"/>
                  </a:lnTo>
                  <a:lnTo>
                    <a:pt x="6215634" y="9143"/>
                  </a:lnTo>
                  <a:lnTo>
                    <a:pt x="6215634" y="655319"/>
                  </a:lnTo>
                  <a:lnTo>
                    <a:pt x="6218682" y="655319"/>
                  </a:lnTo>
                  <a:lnTo>
                    <a:pt x="6220206" y="653033"/>
                  </a:lnTo>
                  <a:close/>
                </a:path>
                <a:path w="6220459" h="65532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6220459" h="655320">
                  <a:moveTo>
                    <a:pt x="9144" y="646176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646176"/>
                  </a:lnTo>
                  <a:lnTo>
                    <a:pt x="9144" y="646176"/>
                  </a:lnTo>
                  <a:close/>
                </a:path>
                <a:path w="6220459" h="655320">
                  <a:moveTo>
                    <a:pt x="6215634" y="646175"/>
                  </a:moveTo>
                  <a:lnTo>
                    <a:pt x="4572" y="646176"/>
                  </a:lnTo>
                  <a:lnTo>
                    <a:pt x="9144" y="650748"/>
                  </a:lnTo>
                  <a:lnTo>
                    <a:pt x="9143" y="655320"/>
                  </a:lnTo>
                  <a:lnTo>
                    <a:pt x="6211062" y="655319"/>
                  </a:lnTo>
                  <a:lnTo>
                    <a:pt x="6211062" y="650747"/>
                  </a:lnTo>
                  <a:lnTo>
                    <a:pt x="6215634" y="646175"/>
                  </a:lnTo>
                  <a:close/>
                </a:path>
                <a:path w="6220459" h="655320">
                  <a:moveTo>
                    <a:pt x="9143" y="655320"/>
                  </a:moveTo>
                  <a:lnTo>
                    <a:pt x="9144" y="650748"/>
                  </a:lnTo>
                  <a:lnTo>
                    <a:pt x="4572" y="646176"/>
                  </a:lnTo>
                  <a:lnTo>
                    <a:pt x="4572" y="655320"/>
                  </a:lnTo>
                  <a:lnTo>
                    <a:pt x="9143" y="655320"/>
                  </a:lnTo>
                  <a:close/>
                </a:path>
                <a:path w="6220459" h="655320">
                  <a:moveTo>
                    <a:pt x="6215634" y="9143"/>
                  </a:moveTo>
                  <a:lnTo>
                    <a:pt x="6211062" y="4571"/>
                  </a:lnTo>
                  <a:lnTo>
                    <a:pt x="6211062" y="9143"/>
                  </a:lnTo>
                  <a:lnTo>
                    <a:pt x="6215634" y="9143"/>
                  </a:lnTo>
                  <a:close/>
                </a:path>
                <a:path w="6220459" h="655320">
                  <a:moveTo>
                    <a:pt x="6215634" y="646175"/>
                  </a:moveTo>
                  <a:lnTo>
                    <a:pt x="6215634" y="9143"/>
                  </a:lnTo>
                  <a:lnTo>
                    <a:pt x="6211062" y="9143"/>
                  </a:lnTo>
                  <a:lnTo>
                    <a:pt x="6211062" y="646175"/>
                  </a:lnTo>
                  <a:lnTo>
                    <a:pt x="6215634" y="646175"/>
                  </a:lnTo>
                  <a:close/>
                </a:path>
                <a:path w="6220459" h="655320">
                  <a:moveTo>
                    <a:pt x="6215634" y="655319"/>
                  </a:moveTo>
                  <a:lnTo>
                    <a:pt x="6215634" y="646175"/>
                  </a:lnTo>
                  <a:lnTo>
                    <a:pt x="6211062" y="650747"/>
                  </a:lnTo>
                  <a:lnTo>
                    <a:pt x="6211062" y="655319"/>
                  </a:lnTo>
                  <a:lnTo>
                    <a:pt x="6215634" y="655319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28617" y="5221985"/>
            <a:ext cx="5222675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oplist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9" dirty="0">
                <a:latin typeface="Courier New"/>
                <a:cs typeface="Courier New"/>
              </a:rPr>
              <a:t>[(6, 3), (1, 7), (5,</a:t>
            </a:r>
            <a:r>
              <a:rPr sz="1632" b="1" spc="-68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5)]</a:t>
            </a:r>
            <a:endParaRPr sz="1632">
              <a:latin typeface="Courier New"/>
              <a:cs typeface="Courier New"/>
            </a:endParaRPr>
          </a:p>
          <a:p>
            <a:pPr marL="11516"/>
            <a:r>
              <a:rPr sz="1632" b="1" spc="-5" dirty="0">
                <a:latin typeface="Courier New"/>
                <a:cs typeface="Courier New"/>
              </a:rPr>
              <a:t>li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9" dirty="0">
                <a:latin typeface="Courier New"/>
                <a:cs typeface="Courier New"/>
              </a:rPr>
              <a:t>[subtract(y, </a:t>
            </a:r>
            <a:r>
              <a:rPr sz="1632" b="1" spc="-5" dirty="0">
                <a:latin typeface="Courier New"/>
                <a:cs typeface="Courier New"/>
              </a:rPr>
              <a:t>x) </a:t>
            </a:r>
            <a:r>
              <a:rPr sz="1632" b="1" spc="-9" dirty="0">
                <a:latin typeface="Courier New"/>
                <a:cs typeface="Courier New"/>
              </a:rPr>
              <a:t>for (x, </a:t>
            </a:r>
            <a:r>
              <a:rPr sz="1632" b="1" spc="-5" dirty="0">
                <a:latin typeface="Courier New"/>
                <a:cs typeface="Courier New"/>
              </a:rPr>
              <a:t>y) in</a:t>
            </a:r>
            <a:r>
              <a:rPr sz="1632" b="1" spc="-122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oplist]</a:t>
            </a:r>
            <a:endParaRPr sz="1632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39589" y="4704899"/>
            <a:ext cx="2483506" cy="344340"/>
            <a:chOff x="6938657" y="5188458"/>
            <a:chExt cx="2738755" cy="379730"/>
          </a:xfrm>
        </p:grpSpPr>
        <p:sp>
          <p:nvSpPr>
            <p:cNvPr id="28" name="object 28"/>
            <p:cNvSpPr/>
            <p:nvPr/>
          </p:nvSpPr>
          <p:spPr>
            <a:xfrm>
              <a:off x="6943229" y="5193792"/>
              <a:ext cx="2726430" cy="2230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6938657" y="5188458"/>
              <a:ext cx="2738628" cy="37414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8657" y="5188458"/>
              <a:ext cx="2738755" cy="379730"/>
            </a:xfrm>
            <a:custGeom>
              <a:avLst/>
              <a:gdLst/>
              <a:ahLst/>
              <a:cxnLst/>
              <a:rect l="l" t="t" r="r" b="b"/>
              <a:pathLst>
                <a:path w="2738754" h="379729">
                  <a:moveTo>
                    <a:pt x="2737866" y="199644"/>
                  </a:moveTo>
                  <a:lnTo>
                    <a:pt x="2737866" y="179069"/>
                  </a:lnTo>
                  <a:lnTo>
                    <a:pt x="2737104" y="174497"/>
                  </a:lnTo>
                  <a:lnTo>
                    <a:pt x="2709672" y="122681"/>
                  </a:lnTo>
                  <a:lnTo>
                    <a:pt x="2658618" y="82295"/>
                  </a:lnTo>
                  <a:lnTo>
                    <a:pt x="2617470" y="60959"/>
                  </a:lnTo>
                  <a:lnTo>
                    <a:pt x="2569464" y="42671"/>
                  </a:lnTo>
                  <a:lnTo>
                    <a:pt x="2496312" y="22859"/>
                  </a:lnTo>
                  <a:lnTo>
                    <a:pt x="2456688" y="15239"/>
                  </a:lnTo>
                  <a:lnTo>
                    <a:pt x="2436114" y="11429"/>
                  </a:lnTo>
                  <a:lnTo>
                    <a:pt x="2414778" y="8381"/>
                  </a:lnTo>
                  <a:lnTo>
                    <a:pt x="2370582" y="3810"/>
                  </a:lnTo>
                  <a:lnTo>
                    <a:pt x="2348484" y="2286"/>
                  </a:lnTo>
                  <a:lnTo>
                    <a:pt x="2279142" y="0"/>
                  </a:lnTo>
                  <a:lnTo>
                    <a:pt x="458724" y="0"/>
                  </a:lnTo>
                  <a:lnTo>
                    <a:pt x="458724" y="762"/>
                  </a:lnTo>
                  <a:lnTo>
                    <a:pt x="457962" y="762"/>
                  </a:lnTo>
                  <a:lnTo>
                    <a:pt x="3048" y="185166"/>
                  </a:lnTo>
                  <a:lnTo>
                    <a:pt x="1524" y="185928"/>
                  </a:lnTo>
                  <a:lnTo>
                    <a:pt x="0" y="187452"/>
                  </a:lnTo>
                  <a:lnTo>
                    <a:pt x="0" y="192024"/>
                  </a:lnTo>
                  <a:lnTo>
                    <a:pt x="1524" y="193548"/>
                  </a:lnTo>
                  <a:lnTo>
                    <a:pt x="3048" y="194310"/>
                  </a:lnTo>
                  <a:lnTo>
                    <a:pt x="6858" y="195854"/>
                  </a:lnTo>
                  <a:lnTo>
                    <a:pt x="6858" y="185166"/>
                  </a:lnTo>
                  <a:lnTo>
                    <a:pt x="18090" y="189738"/>
                  </a:lnTo>
                  <a:lnTo>
                    <a:pt x="459486" y="10074"/>
                  </a:lnTo>
                  <a:lnTo>
                    <a:pt x="459486" y="9906"/>
                  </a:lnTo>
                  <a:lnTo>
                    <a:pt x="461772" y="9144"/>
                  </a:lnTo>
                  <a:lnTo>
                    <a:pt x="461771" y="9906"/>
                  </a:lnTo>
                  <a:lnTo>
                    <a:pt x="2302002" y="9906"/>
                  </a:lnTo>
                  <a:lnTo>
                    <a:pt x="2324862" y="10667"/>
                  </a:lnTo>
                  <a:lnTo>
                    <a:pt x="2348484" y="12244"/>
                  </a:lnTo>
                  <a:lnTo>
                    <a:pt x="2391918" y="15240"/>
                  </a:lnTo>
                  <a:lnTo>
                    <a:pt x="2413254" y="18287"/>
                  </a:lnTo>
                  <a:lnTo>
                    <a:pt x="2434590" y="20573"/>
                  </a:lnTo>
                  <a:lnTo>
                    <a:pt x="2494788" y="32003"/>
                  </a:lnTo>
                  <a:lnTo>
                    <a:pt x="2532126" y="41147"/>
                  </a:lnTo>
                  <a:lnTo>
                    <a:pt x="2583180" y="57149"/>
                  </a:lnTo>
                  <a:lnTo>
                    <a:pt x="2613660" y="70104"/>
                  </a:lnTo>
                  <a:lnTo>
                    <a:pt x="2627376" y="76199"/>
                  </a:lnTo>
                  <a:lnTo>
                    <a:pt x="2665476" y="98297"/>
                  </a:lnTo>
                  <a:lnTo>
                    <a:pt x="2702814" y="129539"/>
                  </a:lnTo>
                  <a:lnTo>
                    <a:pt x="2724150" y="163829"/>
                  </a:lnTo>
                  <a:lnTo>
                    <a:pt x="2726436" y="172211"/>
                  </a:lnTo>
                  <a:lnTo>
                    <a:pt x="2727960" y="176783"/>
                  </a:lnTo>
                  <a:lnTo>
                    <a:pt x="2727960" y="180594"/>
                  </a:lnTo>
                  <a:lnTo>
                    <a:pt x="2728722" y="185165"/>
                  </a:lnTo>
                  <a:lnTo>
                    <a:pt x="2728722" y="228600"/>
                  </a:lnTo>
                  <a:lnTo>
                    <a:pt x="2732532" y="219455"/>
                  </a:lnTo>
                  <a:lnTo>
                    <a:pt x="2735580" y="209550"/>
                  </a:lnTo>
                  <a:lnTo>
                    <a:pt x="2737104" y="204977"/>
                  </a:lnTo>
                  <a:lnTo>
                    <a:pt x="2737866" y="199644"/>
                  </a:lnTo>
                  <a:close/>
                </a:path>
                <a:path w="2738754" h="379729">
                  <a:moveTo>
                    <a:pt x="18090" y="189738"/>
                  </a:moveTo>
                  <a:lnTo>
                    <a:pt x="6858" y="185166"/>
                  </a:lnTo>
                  <a:lnTo>
                    <a:pt x="6858" y="194310"/>
                  </a:lnTo>
                  <a:lnTo>
                    <a:pt x="18090" y="189738"/>
                  </a:lnTo>
                  <a:close/>
                </a:path>
                <a:path w="2738754" h="379729">
                  <a:moveTo>
                    <a:pt x="459899" y="369570"/>
                  </a:moveTo>
                  <a:lnTo>
                    <a:pt x="18090" y="189738"/>
                  </a:lnTo>
                  <a:lnTo>
                    <a:pt x="6858" y="194310"/>
                  </a:lnTo>
                  <a:lnTo>
                    <a:pt x="6858" y="195854"/>
                  </a:lnTo>
                  <a:lnTo>
                    <a:pt x="457962" y="378714"/>
                  </a:lnTo>
                  <a:lnTo>
                    <a:pt x="458724" y="378714"/>
                  </a:lnTo>
                  <a:lnTo>
                    <a:pt x="458724" y="379476"/>
                  </a:lnTo>
                  <a:lnTo>
                    <a:pt x="459486" y="379476"/>
                  </a:lnTo>
                  <a:lnTo>
                    <a:pt x="459486" y="369570"/>
                  </a:lnTo>
                  <a:lnTo>
                    <a:pt x="459899" y="369570"/>
                  </a:lnTo>
                  <a:close/>
                </a:path>
                <a:path w="2738754" h="379729">
                  <a:moveTo>
                    <a:pt x="461772" y="9144"/>
                  </a:moveTo>
                  <a:lnTo>
                    <a:pt x="459486" y="9906"/>
                  </a:lnTo>
                  <a:lnTo>
                    <a:pt x="459899" y="9906"/>
                  </a:lnTo>
                  <a:lnTo>
                    <a:pt x="461772" y="9144"/>
                  </a:lnTo>
                  <a:close/>
                </a:path>
                <a:path w="2738754" h="379729">
                  <a:moveTo>
                    <a:pt x="459899" y="9906"/>
                  </a:moveTo>
                  <a:lnTo>
                    <a:pt x="459486" y="9906"/>
                  </a:lnTo>
                  <a:lnTo>
                    <a:pt x="459486" y="10074"/>
                  </a:lnTo>
                  <a:lnTo>
                    <a:pt x="459899" y="9906"/>
                  </a:lnTo>
                  <a:close/>
                </a:path>
                <a:path w="2738754" h="379729">
                  <a:moveTo>
                    <a:pt x="461772" y="370332"/>
                  </a:moveTo>
                  <a:lnTo>
                    <a:pt x="459899" y="369570"/>
                  </a:lnTo>
                  <a:lnTo>
                    <a:pt x="459486" y="369570"/>
                  </a:lnTo>
                  <a:lnTo>
                    <a:pt x="461772" y="370332"/>
                  </a:lnTo>
                  <a:close/>
                </a:path>
                <a:path w="2738754" h="379729">
                  <a:moveTo>
                    <a:pt x="461771" y="379475"/>
                  </a:moveTo>
                  <a:lnTo>
                    <a:pt x="461772" y="370332"/>
                  </a:lnTo>
                  <a:lnTo>
                    <a:pt x="459486" y="369570"/>
                  </a:lnTo>
                  <a:lnTo>
                    <a:pt x="459486" y="379476"/>
                  </a:lnTo>
                  <a:lnTo>
                    <a:pt x="461771" y="379475"/>
                  </a:lnTo>
                  <a:close/>
                </a:path>
                <a:path w="2738754" h="379729">
                  <a:moveTo>
                    <a:pt x="461771" y="9906"/>
                  </a:moveTo>
                  <a:lnTo>
                    <a:pt x="461772" y="9144"/>
                  </a:lnTo>
                  <a:lnTo>
                    <a:pt x="459899" y="9906"/>
                  </a:lnTo>
                  <a:lnTo>
                    <a:pt x="461771" y="9906"/>
                  </a:lnTo>
                  <a:close/>
                </a:path>
                <a:path w="2738754" h="379729">
                  <a:moveTo>
                    <a:pt x="2728722" y="228600"/>
                  </a:moveTo>
                  <a:lnTo>
                    <a:pt x="2728722" y="194310"/>
                  </a:lnTo>
                  <a:lnTo>
                    <a:pt x="2727198" y="203454"/>
                  </a:lnTo>
                  <a:lnTo>
                    <a:pt x="2726436" y="207263"/>
                  </a:lnTo>
                  <a:lnTo>
                    <a:pt x="2708910" y="241554"/>
                  </a:lnTo>
                  <a:lnTo>
                    <a:pt x="2685288" y="265938"/>
                  </a:lnTo>
                  <a:lnTo>
                    <a:pt x="2675382" y="274320"/>
                  </a:lnTo>
                  <a:lnTo>
                    <a:pt x="2664714" y="281178"/>
                  </a:lnTo>
                  <a:lnTo>
                    <a:pt x="2653284" y="288798"/>
                  </a:lnTo>
                  <a:lnTo>
                    <a:pt x="2641092" y="295656"/>
                  </a:lnTo>
                  <a:lnTo>
                    <a:pt x="2627376" y="303276"/>
                  </a:lnTo>
                  <a:lnTo>
                    <a:pt x="2613660" y="309372"/>
                  </a:lnTo>
                  <a:lnTo>
                    <a:pt x="2598420" y="316230"/>
                  </a:lnTo>
                  <a:lnTo>
                    <a:pt x="2583180" y="321564"/>
                  </a:lnTo>
                  <a:lnTo>
                    <a:pt x="2566416" y="327659"/>
                  </a:lnTo>
                  <a:lnTo>
                    <a:pt x="2549652" y="332994"/>
                  </a:lnTo>
                  <a:lnTo>
                    <a:pt x="2494788" y="347472"/>
                  </a:lnTo>
                  <a:lnTo>
                    <a:pt x="2455164" y="355092"/>
                  </a:lnTo>
                  <a:lnTo>
                    <a:pt x="2413254" y="361188"/>
                  </a:lnTo>
                  <a:lnTo>
                    <a:pt x="2369820" y="365760"/>
                  </a:lnTo>
                  <a:lnTo>
                    <a:pt x="2324862" y="368808"/>
                  </a:lnTo>
                  <a:lnTo>
                    <a:pt x="459899" y="369570"/>
                  </a:lnTo>
                  <a:lnTo>
                    <a:pt x="461772" y="370332"/>
                  </a:lnTo>
                  <a:lnTo>
                    <a:pt x="461771" y="379475"/>
                  </a:lnTo>
                  <a:lnTo>
                    <a:pt x="2302002" y="378714"/>
                  </a:lnTo>
                  <a:lnTo>
                    <a:pt x="2348484" y="377190"/>
                  </a:lnTo>
                  <a:lnTo>
                    <a:pt x="2370582" y="375666"/>
                  </a:lnTo>
                  <a:lnTo>
                    <a:pt x="2392680" y="373380"/>
                  </a:lnTo>
                  <a:lnTo>
                    <a:pt x="2414778" y="370331"/>
                  </a:lnTo>
                  <a:lnTo>
                    <a:pt x="2436114" y="368045"/>
                  </a:lnTo>
                  <a:lnTo>
                    <a:pt x="2496312" y="356616"/>
                  </a:lnTo>
                  <a:lnTo>
                    <a:pt x="2534412" y="347472"/>
                  </a:lnTo>
                  <a:lnTo>
                    <a:pt x="2586228" y="330708"/>
                  </a:lnTo>
                  <a:lnTo>
                    <a:pt x="2631948" y="311658"/>
                  </a:lnTo>
                  <a:lnTo>
                    <a:pt x="2645664" y="304038"/>
                  </a:lnTo>
                  <a:lnTo>
                    <a:pt x="2658618" y="297180"/>
                  </a:lnTo>
                  <a:lnTo>
                    <a:pt x="2670810" y="289559"/>
                  </a:lnTo>
                  <a:lnTo>
                    <a:pt x="2681478" y="281177"/>
                  </a:lnTo>
                  <a:lnTo>
                    <a:pt x="2692146" y="273558"/>
                  </a:lnTo>
                  <a:lnTo>
                    <a:pt x="2701290" y="265176"/>
                  </a:lnTo>
                  <a:lnTo>
                    <a:pt x="2717292" y="247650"/>
                  </a:lnTo>
                  <a:lnTo>
                    <a:pt x="2723388" y="238505"/>
                  </a:lnTo>
                  <a:lnTo>
                    <a:pt x="2728722" y="228600"/>
                  </a:lnTo>
                  <a:close/>
                </a:path>
                <a:path w="2738754" h="379729">
                  <a:moveTo>
                    <a:pt x="2738628" y="189737"/>
                  </a:moveTo>
                  <a:lnTo>
                    <a:pt x="2737866" y="184403"/>
                  </a:lnTo>
                  <a:lnTo>
                    <a:pt x="2737866" y="194310"/>
                  </a:lnTo>
                  <a:lnTo>
                    <a:pt x="2738628" y="18973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150641" y="4716876"/>
            <a:ext cx="1261043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[-3, </a:t>
            </a:r>
            <a:r>
              <a:rPr sz="1632" b="1" spc="-5" dirty="0">
                <a:latin typeface="Courier New"/>
                <a:cs typeface="Courier New"/>
              </a:rPr>
              <a:t>6,</a:t>
            </a:r>
            <a:r>
              <a:rPr sz="1632" b="1" spc="-95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0]</a:t>
            </a:r>
            <a:endParaRPr sz="1632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53075" y="4384974"/>
            <a:ext cx="4337066" cy="595396"/>
            <a:chOff x="1219085" y="4835652"/>
            <a:chExt cx="4782820" cy="656590"/>
          </a:xfrm>
        </p:grpSpPr>
        <p:sp>
          <p:nvSpPr>
            <p:cNvPr id="33" name="object 33"/>
            <p:cNvSpPr/>
            <p:nvPr/>
          </p:nvSpPr>
          <p:spPr>
            <a:xfrm>
              <a:off x="1223657" y="4840224"/>
              <a:ext cx="4772406" cy="6469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9085" y="4835652"/>
              <a:ext cx="4782312" cy="65151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5" name="object 35"/>
            <p:cNvSpPr/>
            <p:nvPr/>
          </p:nvSpPr>
          <p:spPr>
            <a:xfrm>
              <a:off x="1219085" y="4835652"/>
              <a:ext cx="4782820" cy="656590"/>
            </a:xfrm>
            <a:custGeom>
              <a:avLst/>
              <a:gdLst/>
              <a:ahLst/>
              <a:cxnLst/>
              <a:rect l="l" t="t" r="r" b="b"/>
              <a:pathLst>
                <a:path w="4782820" h="656589">
                  <a:moveTo>
                    <a:pt x="4782312" y="653795"/>
                  </a:moveTo>
                  <a:lnTo>
                    <a:pt x="4782312" y="2285"/>
                  </a:lnTo>
                  <a:lnTo>
                    <a:pt x="47800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2286" y="656082"/>
                  </a:lnTo>
                  <a:lnTo>
                    <a:pt x="4572" y="656082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4772406" y="9905"/>
                  </a:lnTo>
                  <a:lnTo>
                    <a:pt x="4772406" y="4571"/>
                  </a:lnTo>
                  <a:lnTo>
                    <a:pt x="4776978" y="9905"/>
                  </a:lnTo>
                  <a:lnTo>
                    <a:pt x="4776978" y="656081"/>
                  </a:lnTo>
                  <a:lnTo>
                    <a:pt x="4780026" y="656081"/>
                  </a:lnTo>
                  <a:lnTo>
                    <a:pt x="4782312" y="653795"/>
                  </a:lnTo>
                  <a:close/>
                </a:path>
                <a:path w="4782820" h="656589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4782820" h="656589">
                  <a:moveTo>
                    <a:pt x="9144" y="646176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646176"/>
                  </a:lnTo>
                  <a:lnTo>
                    <a:pt x="9144" y="646176"/>
                  </a:lnTo>
                  <a:close/>
                </a:path>
                <a:path w="4782820" h="656589">
                  <a:moveTo>
                    <a:pt x="4776978" y="646176"/>
                  </a:moveTo>
                  <a:lnTo>
                    <a:pt x="4572" y="646176"/>
                  </a:lnTo>
                  <a:lnTo>
                    <a:pt x="9144" y="651510"/>
                  </a:lnTo>
                  <a:lnTo>
                    <a:pt x="9144" y="656082"/>
                  </a:lnTo>
                  <a:lnTo>
                    <a:pt x="4772406" y="656081"/>
                  </a:lnTo>
                  <a:lnTo>
                    <a:pt x="4772406" y="651509"/>
                  </a:lnTo>
                  <a:lnTo>
                    <a:pt x="4776978" y="646176"/>
                  </a:lnTo>
                  <a:close/>
                </a:path>
                <a:path w="4782820" h="656589">
                  <a:moveTo>
                    <a:pt x="9144" y="656082"/>
                  </a:moveTo>
                  <a:lnTo>
                    <a:pt x="9144" y="651510"/>
                  </a:lnTo>
                  <a:lnTo>
                    <a:pt x="4572" y="646176"/>
                  </a:lnTo>
                  <a:lnTo>
                    <a:pt x="4572" y="656082"/>
                  </a:lnTo>
                  <a:lnTo>
                    <a:pt x="9144" y="656082"/>
                  </a:lnTo>
                  <a:close/>
                </a:path>
                <a:path w="4782820" h="656589">
                  <a:moveTo>
                    <a:pt x="4776978" y="9905"/>
                  </a:moveTo>
                  <a:lnTo>
                    <a:pt x="4772406" y="4571"/>
                  </a:lnTo>
                  <a:lnTo>
                    <a:pt x="4772406" y="9905"/>
                  </a:lnTo>
                  <a:lnTo>
                    <a:pt x="4776978" y="9905"/>
                  </a:lnTo>
                  <a:close/>
                </a:path>
                <a:path w="4782820" h="656589">
                  <a:moveTo>
                    <a:pt x="4776978" y="646176"/>
                  </a:moveTo>
                  <a:lnTo>
                    <a:pt x="4776978" y="9905"/>
                  </a:lnTo>
                  <a:lnTo>
                    <a:pt x="4772406" y="9905"/>
                  </a:lnTo>
                  <a:lnTo>
                    <a:pt x="4772406" y="646176"/>
                  </a:lnTo>
                  <a:lnTo>
                    <a:pt x="4776978" y="646176"/>
                  </a:lnTo>
                  <a:close/>
                </a:path>
                <a:path w="4782820" h="656589">
                  <a:moveTo>
                    <a:pt x="4776978" y="656081"/>
                  </a:moveTo>
                  <a:lnTo>
                    <a:pt x="4776978" y="646176"/>
                  </a:lnTo>
                  <a:lnTo>
                    <a:pt x="4772406" y="651509"/>
                  </a:lnTo>
                  <a:lnTo>
                    <a:pt x="4772406" y="656081"/>
                  </a:lnTo>
                  <a:lnTo>
                    <a:pt x="4776978" y="656081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28617" y="4282016"/>
            <a:ext cx="2880183" cy="701170"/>
          </a:xfrm>
          <a:prstGeom prst="rect">
            <a:avLst/>
          </a:prstGeom>
        </p:spPr>
        <p:txBody>
          <a:bodyPr vert="horz" wrap="square" lIns="0" tIns="196930" rIns="0" bIns="0" rtlCol="0">
            <a:spAutoFit/>
          </a:bodyPr>
          <a:lstStyle/>
          <a:p>
            <a:pPr marL="278696" marR="4607" indent="-248178">
              <a:spcBef>
                <a:spcPts val="1143"/>
              </a:spcBef>
            </a:pPr>
            <a:r>
              <a:rPr sz="1632" b="1" spc="-9" dirty="0">
                <a:latin typeface="Courier New"/>
                <a:cs typeface="Courier New"/>
              </a:rPr>
              <a:t>def subtract(a,</a:t>
            </a:r>
            <a:r>
              <a:rPr sz="1632" b="1" spc="-91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b):  </a:t>
            </a:r>
            <a:r>
              <a:rPr sz="1632" b="1" spc="-9" dirty="0">
                <a:latin typeface="Courier New"/>
                <a:cs typeface="Courier New"/>
              </a:rPr>
              <a:t>return </a:t>
            </a:r>
            <a:r>
              <a:rPr sz="1632" b="1" dirty="0">
                <a:latin typeface="Courier New"/>
                <a:cs typeface="Courier New"/>
              </a:rPr>
              <a:t>a -</a:t>
            </a:r>
            <a:r>
              <a:rPr sz="1632" b="1" spc="-59" dirty="0">
                <a:latin typeface="Courier New"/>
                <a:cs typeface="Courier New"/>
              </a:rPr>
              <a:t> </a:t>
            </a:r>
            <a:r>
              <a:rPr sz="1632" b="1" dirty="0">
                <a:latin typeface="Courier New"/>
                <a:cs typeface="Courier New"/>
              </a:rPr>
              <a:t>b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A7B687-90DA-4C06-836B-3454A4E76130}"/>
              </a:ext>
            </a:extLst>
          </p:cNvPr>
          <p:cNvSpPr/>
          <p:nvPr/>
        </p:nvSpPr>
        <p:spPr>
          <a:xfrm>
            <a:off x="960093" y="770692"/>
            <a:ext cx="10752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690" marR="17850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The expression of a list comprehension could also contain  user-defined functions.</a:t>
            </a:r>
          </a:p>
        </p:txBody>
      </p:sp>
      <p:sp>
        <p:nvSpPr>
          <p:cNvPr id="41" name="Slide Number Placeholder 15">
            <a:extLst>
              <a:ext uri="{FF2B5EF4-FFF2-40B4-BE49-F238E27FC236}">
                <a16:creationId xmlns:a16="http://schemas.microsoft.com/office/drawing/2014/main" id="{C2F36377-FD3F-46FF-ADF6-AA1C740BA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20" y="63246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54" y="32036"/>
            <a:ext cx="7082691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b="1" dirty="0">
                <a:solidFill>
                  <a:srgbClr val="FF3300"/>
                </a:solidFill>
                <a:latin typeface="+mj-lt"/>
                <a:cs typeface="+mj-cs"/>
              </a:rPr>
              <a:t>List Comprehension Syntax 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AEAD63-272F-4D6A-BFAF-2483AB0D5CB6}"/>
              </a:ext>
            </a:extLst>
          </p:cNvPr>
          <p:cNvGrpSpPr/>
          <p:nvPr/>
        </p:nvGrpSpPr>
        <p:grpSpPr>
          <a:xfrm>
            <a:off x="6778285" y="2498609"/>
            <a:ext cx="3978331" cy="595396"/>
            <a:chOff x="6163843" y="1901583"/>
            <a:chExt cx="3978331" cy="595396"/>
          </a:xfrm>
        </p:grpSpPr>
        <p:grpSp>
          <p:nvGrpSpPr>
            <p:cNvPr id="3" name="object 3"/>
            <p:cNvGrpSpPr/>
            <p:nvPr/>
          </p:nvGrpSpPr>
          <p:grpSpPr>
            <a:xfrm>
              <a:off x="6163843" y="1901583"/>
              <a:ext cx="3978331" cy="595396"/>
              <a:chOff x="5421515" y="2097023"/>
              <a:chExt cx="4387215" cy="65659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5426087" y="2101595"/>
                <a:ext cx="4373268" cy="32879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5727830" y="2558795"/>
                <a:ext cx="1823" cy="80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5813825" y="2596895"/>
                <a:ext cx="1956" cy="86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9411248" y="2711195"/>
                <a:ext cx="1756" cy="41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5421515" y="2097023"/>
                <a:ext cx="4381500" cy="65151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5421515" y="2097023"/>
                <a:ext cx="438721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4387215" h="656589">
                    <a:moveTo>
                      <a:pt x="4386834" y="327660"/>
                    </a:moveTo>
                    <a:lnTo>
                      <a:pt x="4380738" y="285750"/>
                    </a:lnTo>
                    <a:lnTo>
                      <a:pt x="4367022" y="252984"/>
                    </a:lnTo>
                    <a:lnTo>
                      <a:pt x="4363212" y="244602"/>
                    </a:lnTo>
                    <a:lnTo>
                      <a:pt x="4335018" y="206502"/>
                    </a:lnTo>
                    <a:lnTo>
                      <a:pt x="4305300" y="177546"/>
                    </a:lnTo>
                    <a:lnTo>
                      <a:pt x="4296918" y="170688"/>
                    </a:lnTo>
                    <a:lnTo>
                      <a:pt x="4287774" y="163068"/>
                    </a:lnTo>
                    <a:lnTo>
                      <a:pt x="4278630" y="156972"/>
                    </a:lnTo>
                    <a:lnTo>
                      <a:pt x="4269486" y="150114"/>
                    </a:lnTo>
                    <a:lnTo>
                      <a:pt x="4259580" y="143256"/>
                    </a:lnTo>
                    <a:lnTo>
                      <a:pt x="4249674" y="137160"/>
                    </a:lnTo>
                    <a:lnTo>
                      <a:pt x="4239006" y="130302"/>
                    </a:lnTo>
                    <a:lnTo>
                      <a:pt x="4217670" y="118110"/>
                    </a:lnTo>
                    <a:lnTo>
                      <a:pt x="4206240" y="112014"/>
                    </a:lnTo>
                    <a:lnTo>
                      <a:pt x="4194048" y="106680"/>
                    </a:lnTo>
                    <a:lnTo>
                      <a:pt x="4182618" y="100584"/>
                    </a:lnTo>
                    <a:lnTo>
                      <a:pt x="4169664" y="95250"/>
                    </a:lnTo>
                    <a:lnTo>
                      <a:pt x="4157472" y="89916"/>
                    </a:lnTo>
                    <a:lnTo>
                      <a:pt x="4144518" y="84582"/>
                    </a:lnTo>
                    <a:lnTo>
                      <a:pt x="4090416" y="64770"/>
                    </a:lnTo>
                    <a:lnTo>
                      <a:pt x="4031742" y="47244"/>
                    </a:lnTo>
                    <a:lnTo>
                      <a:pt x="3969258" y="32004"/>
                    </a:lnTo>
                    <a:lnTo>
                      <a:pt x="3903726" y="19812"/>
                    </a:lnTo>
                    <a:lnTo>
                      <a:pt x="3800094" y="6858"/>
                    </a:lnTo>
                    <a:lnTo>
                      <a:pt x="3726942" y="1524"/>
                    </a:lnTo>
                    <a:lnTo>
                      <a:pt x="3652266" y="0"/>
                    </a:lnTo>
                    <a:lnTo>
                      <a:pt x="733044" y="0"/>
                    </a:lnTo>
                    <a:lnTo>
                      <a:pt x="732282" y="762"/>
                    </a:lnTo>
                    <a:lnTo>
                      <a:pt x="3048" y="323850"/>
                    </a:lnTo>
                    <a:lnTo>
                      <a:pt x="1524" y="324612"/>
                    </a:lnTo>
                    <a:lnTo>
                      <a:pt x="0" y="326136"/>
                    </a:lnTo>
                    <a:lnTo>
                      <a:pt x="0" y="329946"/>
                    </a:lnTo>
                    <a:lnTo>
                      <a:pt x="1524" y="331470"/>
                    </a:lnTo>
                    <a:lnTo>
                      <a:pt x="3048" y="332232"/>
                    </a:lnTo>
                    <a:lnTo>
                      <a:pt x="6858" y="333920"/>
                    </a:lnTo>
                    <a:lnTo>
                      <a:pt x="6858" y="323850"/>
                    </a:lnTo>
                    <a:lnTo>
                      <a:pt x="16317" y="328041"/>
                    </a:lnTo>
                    <a:lnTo>
                      <a:pt x="736092" y="9144"/>
                    </a:lnTo>
                    <a:lnTo>
                      <a:pt x="736092" y="9906"/>
                    </a:lnTo>
                    <a:lnTo>
                      <a:pt x="3690366" y="9937"/>
                    </a:lnTo>
                    <a:lnTo>
                      <a:pt x="3763518" y="13716"/>
                    </a:lnTo>
                    <a:lnTo>
                      <a:pt x="3834384" y="19812"/>
                    </a:lnTo>
                    <a:lnTo>
                      <a:pt x="3902202" y="28956"/>
                    </a:lnTo>
                    <a:lnTo>
                      <a:pt x="3967734" y="41148"/>
                    </a:lnTo>
                    <a:lnTo>
                      <a:pt x="4029456" y="56388"/>
                    </a:lnTo>
                    <a:lnTo>
                      <a:pt x="4087368" y="73914"/>
                    </a:lnTo>
                    <a:lnTo>
                      <a:pt x="4141470" y="92964"/>
                    </a:lnTo>
                    <a:lnTo>
                      <a:pt x="4153662" y="98298"/>
                    </a:lnTo>
                    <a:lnTo>
                      <a:pt x="4166616" y="103632"/>
                    </a:lnTo>
                    <a:lnTo>
                      <a:pt x="4178046" y="109728"/>
                    </a:lnTo>
                    <a:lnTo>
                      <a:pt x="4190238" y="115062"/>
                    </a:lnTo>
                    <a:lnTo>
                      <a:pt x="4201668" y="121158"/>
                    </a:lnTo>
                    <a:lnTo>
                      <a:pt x="4213098" y="126492"/>
                    </a:lnTo>
                    <a:lnTo>
                      <a:pt x="4245102" y="144780"/>
                    </a:lnTo>
                    <a:lnTo>
                      <a:pt x="4255008" y="151638"/>
                    </a:lnTo>
                    <a:lnTo>
                      <a:pt x="4264152" y="157734"/>
                    </a:lnTo>
                    <a:lnTo>
                      <a:pt x="4273296" y="164592"/>
                    </a:lnTo>
                    <a:lnTo>
                      <a:pt x="4282440" y="170688"/>
                    </a:lnTo>
                    <a:lnTo>
                      <a:pt x="4299204" y="184404"/>
                    </a:lnTo>
                    <a:lnTo>
                      <a:pt x="4306824" y="191262"/>
                    </a:lnTo>
                    <a:lnTo>
                      <a:pt x="4321302" y="205740"/>
                    </a:lnTo>
                    <a:lnTo>
                      <a:pt x="4327398" y="212598"/>
                    </a:lnTo>
                    <a:lnTo>
                      <a:pt x="4334256" y="220218"/>
                    </a:lnTo>
                    <a:lnTo>
                      <a:pt x="4366260" y="272796"/>
                    </a:lnTo>
                    <a:lnTo>
                      <a:pt x="4368546" y="280416"/>
                    </a:lnTo>
                    <a:lnTo>
                      <a:pt x="4371594" y="288036"/>
                    </a:lnTo>
                    <a:lnTo>
                      <a:pt x="4373118" y="296418"/>
                    </a:lnTo>
                    <a:lnTo>
                      <a:pt x="4374642" y="304038"/>
                    </a:lnTo>
                    <a:lnTo>
                      <a:pt x="4376166" y="312420"/>
                    </a:lnTo>
                    <a:lnTo>
                      <a:pt x="4376928" y="320040"/>
                    </a:lnTo>
                    <a:lnTo>
                      <a:pt x="4376928" y="380809"/>
                    </a:lnTo>
                    <a:lnTo>
                      <a:pt x="4380738" y="370332"/>
                    </a:lnTo>
                    <a:lnTo>
                      <a:pt x="4383024" y="361950"/>
                    </a:lnTo>
                    <a:lnTo>
                      <a:pt x="4384548" y="353568"/>
                    </a:lnTo>
                    <a:lnTo>
                      <a:pt x="4386834" y="327660"/>
                    </a:lnTo>
                    <a:close/>
                  </a:path>
                  <a:path w="4387215" h="656589">
                    <a:moveTo>
                      <a:pt x="16317" y="328041"/>
                    </a:moveTo>
                    <a:lnTo>
                      <a:pt x="6858" y="323850"/>
                    </a:lnTo>
                    <a:lnTo>
                      <a:pt x="6858" y="332232"/>
                    </a:lnTo>
                    <a:lnTo>
                      <a:pt x="16317" y="328041"/>
                    </a:lnTo>
                    <a:close/>
                  </a:path>
                  <a:path w="4387215" h="656589">
                    <a:moveTo>
                      <a:pt x="736091" y="656082"/>
                    </a:moveTo>
                    <a:lnTo>
                      <a:pt x="736092" y="646938"/>
                    </a:lnTo>
                    <a:lnTo>
                      <a:pt x="16317" y="328041"/>
                    </a:lnTo>
                    <a:lnTo>
                      <a:pt x="6858" y="332232"/>
                    </a:lnTo>
                    <a:lnTo>
                      <a:pt x="6858" y="333920"/>
                    </a:lnTo>
                    <a:lnTo>
                      <a:pt x="732282" y="655320"/>
                    </a:lnTo>
                    <a:lnTo>
                      <a:pt x="733044" y="656082"/>
                    </a:lnTo>
                    <a:lnTo>
                      <a:pt x="736091" y="656082"/>
                    </a:lnTo>
                    <a:close/>
                  </a:path>
                  <a:path w="4387215" h="656589">
                    <a:moveTo>
                      <a:pt x="736092" y="9906"/>
                    </a:moveTo>
                    <a:lnTo>
                      <a:pt x="736092" y="9144"/>
                    </a:lnTo>
                    <a:lnTo>
                      <a:pt x="734568" y="9906"/>
                    </a:lnTo>
                    <a:lnTo>
                      <a:pt x="736092" y="9906"/>
                    </a:lnTo>
                    <a:close/>
                  </a:path>
                  <a:path w="4387215" h="656589">
                    <a:moveTo>
                      <a:pt x="4376928" y="380809"/>
                    </a:moveTo>
                    <a:lnTo>
                      <a:pt x="4376928" y="336042"/>
                    </a:lnTo>
                    <a:lnTo>
                      <a:pt x="4376166" y="344424"/>
                    </a:lnTo>
                    <a:lnTo>
                      <a:pt x="4374642" y="352044"/>
                    </a:lnTo>
                    <a:lnTo>
                      <a:pt x="4373118" y="360426"/>
                    </a:lnTo>
                    <a:lnTo>
                      <a:pt x="4371594" y="368046"/>
                    </a:lnTo>
                    <a:lnTo>
                      <a:pt x="4368546" y="375666"/>
                    </a:lnTo>
                    <a:lnTo>
                      <a:pt x="4366260" y="383286"/>
                    </a:lnTo>
                    <a:lnTo>
                      <a:pt x="4339590" y="429006"/>
                    </a:lnTo>
                    <a:lnTo>
                      <a:pt x="4306824" y="464820"/>
                    </a:lnTo>
                    <a:lnTo>
                      <a:pt x="4298442" y="471678"/>
                    </a:lnTo>
                    <a:lnTo>
                      <a:pt x="4290822" y="478536"/>
                    </a:lnTo>
                    <a:lnTo>
                      <a:pt x="4282440" y="485394"/>
                    </a:lnTo>
                    <a:lnTo>
                      <a:pt x="4273296" y="492252"/>
                    </a:lnTo>
                    <a:lnTo>
                      <a:pt x="4264152" y="498348"/>
                    </a:lnTo>
                    <a:lnTo>
                      <a:pt x="4254246" y="505206"/>
                    </a:lnTo>
                    <a:lnTo>
                      <a:pt x="4234434" y="517398"/>
                    </a:lnTo>
                    <a:lnTo>
                      <a:pt x="4213098" y="529590"/>
                    </a:lnTo>
                    <a:lnTo>
                      <a:pt x="4201668" y="535686"/>
                    </a:lnTo>
                    <a:lnTo>
                      <a:pt x="4190238" y="541020"/>
                    </a:lnTo>
                    <a:lnTo>
                      <a:pt x="4178046" y="547116"/>
                    </a:lnTo>
                    <a:lnTo>
                      <a:pt x="4140708" y="563118"/>
                    </a:lnTo>
                    <a:lnTo>
                      <a:pt x="4087368" y="582930"/>
                    </a:lnTo>
                    <a:lnTo>
                      <a:pt x="4029456" y="599694"/>
                    </a:lnTo>
                    <a:lnTo>
                      <a:pt x="3967734" y="614934"/>
                    </a:lnTo>
                    <a:lnTo>
                      <a:pt x="3902202" y="627126"/>
                    </a:lnTo>
                    <a:lnTo>
                      <a:pt x="3834384" y="636270"/>
                    </a:lnTo>
                    <a:lnTo>
                      <a:pt x="3726942" y="644652"/>
                    </a:lnTo>
                    <a:lnTo>
                      <a:pt x="734568" y="646176"/>
                    </a:lnTo>
                    <a:lnTo>
                      <a:pt x="736092" y="646938"/>
                    </a:lnTo>
                    <a:lnTo>
                      <a:pt x="736091" y="656082"/>
                    </a:lnTo>
                    <a:lnTo>
                      <a:pt x="3652266" y="656082"/>
                    </a:lnTo>
                    <a:lnTo>
                      <a:pt x="3690366" y="655320"/>
                    </a:lnTo>
                    <a:lnTo>
                      <a:pt x="3763518" y="652272"/>
                    </a:lnTo>
                    <a:lnTo>
                      <a:pt x="3870198" y="641604"/>
                    </a:lnTo>
                    <a:lnTo>
                      <a:pt x="3937254" y="630174"/>
                    </a:lnTo>
                    <a:lnTo>
                      <a:pt x="4001262" y="617220"/>
                    </a:lnTo>
                    <a:lnTo>
                      <a:pt x="4061460" y="600456"/>
                    </a:lnTo>
                    <a:lnTo>
                      <a:pt x="4117848" y="582168"/>
                    </a:lnTo>
                    <a:lnTo>
                      <a:pt x="4170426" y="560832"/>
                    </a:lnTo>
                    <a:lnTo>
                      <a:pt x="4194048" y="549402"/>
                    </a:lnTo>
                    <a:lnTo>
                      <a:pt x="4206240" y="544068"/>
                    </a:lnTo>
                    <a:lnTo>
                      <a:pt x="4217670" y="537972"/>
                    </a:lnTo>
                    <a:lnTo>
                      <a:pt x="4239006" y="525780"/>
                    </a:lnTo>
                    <a:lnTo>
                      <a:pt x="4249674" y="518922"/>
                    </a:lnTo>
                    <a:lnTo>
                      <a:pt x="4259580" y="512826"/>
                    </a:lnTo>
                    <a:lnTo>
                      <a:pt x="4269486" y="505968"/>
                    </a:lnTo>
                    <a:lnTo>
                      <a:pt x="4279392" y="499872"/>
                    </a:lnTo>
                    <a:lnTo>
                      <a:pt x="4287774" y="493014"/>
                    </a:lnTo>
                    <a:lnTo>
                      <a:pt x="4296918" y="486156"/>
                    </a:lnTo>
                    <a:lnTo>
                      <a:pt x="4305300" y="478536"/>
                    </a:lnTo>
                    <a:lnTo>
                      <a:pt x="4320540" y="464820"/>
                    </a:lnTo>
                    <a:lnTo>
                      <a:pt x="4328160" y="457200"/>
                    </a:lnTo>
                    <a:lnTo>
                      <a:pt x="4335018" y="449580"/>
                    </a:lnTo>
                    <a:lnTo>
                      <a:pt x="4353306" y="426720"/>
                    </a:lnTo>
                    <a:lnTo>
                      <a:pt x="4357878" y="419100"/>
                    </a:lnTo>
                    <a:lnTo>
                      <a:pt x="4363212" y="411480"/>
                    </a:lnTo>
                    <a:lnTo>
                      <a:pt x="4367022" y="403098"/>
                    </a:lnTo>
                    <a:lnTo>
                      <a:pt x="4371594" y="395478"/>
                    </a:lnTo>
                    <a:lnTo>
                      <a:pt x="4376928" y="380809"/>
                    </a:lnTo>
                    <a:close/>
                  </a:path>
                </a:pathLst>
              </a:custGeom>
              <a:solidFill>
                <a:srgbClr val="717BA2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6475152" y="2040083"/>
              <a:ext cx="3513806" cy="26278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algn="ctr">
                <a:spcBef>
                  <a:spcPts val="91"/>
                </a:spcBef>
              </a:pPr>
              <a:r>
                <a:rPr sz="1632" b="1" spc="-5" dirty="0">
                  <a:latin typeface="Courier New"/>
                  <a:cs typeface="Courier New"/>
                </a:rPr>
                <a:t>[{2: 4}, {4:</a:t>
              </a:r>
              <a:r>
                <a:rPr sz="1632" b="1" spc="-109" dirty="0">
                  <a:latin typeface="Courier New"/>
                  <a:cs typeface="Courier New"/>
                </a:rPr>
                <a:t> </a:t>
              </a:r>
              <a:r>
                <a:rPr sz="1632" b="1" spc="-5" dirty="0">
                  <a:latin typeface="Courier New"/>
                  <a:cs typeface="Courier New"/>
                </a:rPr>
                <a:t>16},</a:t>
              </a:r>
              <a:r>
                <a:rPr sz="1632" b="1" spc="-9" dirty="0">
                  <a:latin typeface="Courier New"/>
                  <a:cs typeface="Courier New"/>
                </a:rPr>
                <a:t>{6:</a:t>
              </a:r>
              <a:r>
                <a:rPr sz="1632" b="1" spc="-32" dirty="0">
                  <a:latin typeface="Courier New"/>
                  <a:cs typeface="Courier New"/>
                </a:rPr>
                <a:t> </a:t>
              </a:r>
              <a:r>
                <a:rPr sz="1632" b="1" spc="-5" dirty="0">
                  <a:latin typeface="Courier New"/>
                  <a:cs typeface="Courier New"/>
                </a:rPr>
                <a:t>36}]]</a:t>
              </a:r>
              <a:endParaRPr sz="1632" dirty="0">
                <a:latin typeface="Courier New"/>
                <a:cs typeface="Courier New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411117" y="2516558"/>
            <a:ext cx="4337066" cy="595396"/>
            <a:chOff x="1283093" y="2775204"/>
            <a:chExt cx="4782820" cy="656590"/>
          </a:xfrm>
        </p:grpSpPr>
        <p:sp>
          <p:nvSpPr>
            <p:cNvPr id="12" name="object 12"/>
            <p:cNvSpPr/>
            <p:nvPr/>
          </p:nvSpPr>
          <p:spPr>
            <a:xfrm>
              <a:off x="1287665" y="2779776"/>
              <a:ext cx="4772406" cy="6469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3093" y="2775204"/>
              <a:ext cx="4782312" cy="6515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3093" y="2775204"/>
              <a:ext cx="4782820" cy="656590"/>
            </a:xfrm>
            <a:custGeom>
              <a:avLst/>
              <a:gdLst/>
              <a:ahLst/>
              <a:cxnLst/>
              <a:rect l="l" t="t" r="r" b="b"/>
              <a:pathLst>
                <a:path w="4782820" h="656589">
                  <a:moveTo>
                    <a:pt x="4782312" y="653795"/>
                  </a:moveTo>
                  <a:lnTo>
                    <a:pt x="4782312" y="2285"/>
                  </a:lnTo>
                  <a:lnTo>
                    <a:pt x="4780026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1524" y="656082"/>
                  </a:lnTo>
                  <a:lnTo>
                    <a:pt x="4572" y="656082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4772406" y="9905"/>
                  </a:lnTo>
                  <a:lnTo>
                    <a:pt x="4772406" y="4571"/>
                  </a:lnTo>
                  <a:lnTo>
                    <a:pt x="4776978" y="9905"/>
                  </a:lnTo>
                  <a:lnTo>
                    <a:pt x="4776978" y="656081"/>
                  </a:lnTo>
                  <a:lnTo>
                    <a:pt x="4780026" y="656081"/>
                  </a:lnTo>
                  <a:lnTo>
                    <a:pt x="4782312" y="653795"/>
                  </a:lnTo>
                  <a:close/>
                </a:path>
                <a:path w="4782820" h="656589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4782820" h="656589">
                  <a:moveTo>
                    <a:pt x="9144" y="646176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646176"/>
                  </a:lnTo>
                  <a:lnTo>
                    <a:pt x="9144" y="646176"/>
                  </a:lnTo>
                  <a:close/>
                </a:path>
                <a:path w="4782820" h="656589">
                  <a:moveTo>
                    <a:pt x="4776978" y="646176"/>
                  </a:moveTo>
                  <a:lnTo>
                    <a:pt x="4572" y="646176"/>
                  </a:lnTo>
                  <a:lnTo>
                    <a:pt x="9144" y="651510"/>
                  </a:lnTo>
                  <a:lnTo>
                    <a:pt x="9144" y="656082"/>
                  </a:lnTo>
                  <a:lnTo>
                    <a:pt x="4772406" y="656081"/>
                  </a:lnTo>
                  <a:lnTo>
                    <a:pt x="4772406" y="651509"/>
                  </a:lnTo>
                  <a:lnTo>
                    <a:pt x="4776978" y="646176"/>
                  </a:lnTo>
                  <a:close/>
                </a:path>
                <a:path w="4782820" h="656589">
                  <a:moveTo>
                    <a:pt x="9144" y="656082"/>
                  </a:moveTo>
                  <a:lnTo>
                    <a:pt x="9144" y="651510"/>
                  </a:lnTo>
                  <a:lnTo>
                    <a:pt x="4572" y="646176"/>
                  </a:lnTo>
                  <a:lnTo>
                    <a:pt x="4572" y="656082"/>
                  </a:lnTo>
                  <a:lnTo>
                    <a:pt x="9144" y="656082"/>
                  </a:lnTo>
                  <a:close/>
                </a:path>
                <a:path w="4782820" h="656589">
                  <a:moveTo>
                    <a:pt x="4776978" y="9905"/>
                  </a:moveTo>
                  <a:lnTo>
                    <a:pt x="4772406" y="4571"/>
                  </a:lnTo>
                  <a:lnTo>
                    <a:pt x="4772406" y="9905"/>
                  </a:lnTo>
                  <a:lnTo>
                    <a:pt x="4776978" y="9905"/>
                  </a:lnTo>
                  <a:close/>
                </a:path>
                <a:path w="4782820" h="656589">
                  <a:moveTo>
                    <a:pt x="4776978" y="646176"/>
                  </a:moveTo>
                  <a:lnTo>
                    <a:pt x="4776978" y="9905"/>
                  </a:lnTo>
                  <a:lnTo>
                    <a:pt x="4772406" y="9905"/>
                  </a:lnTo>
                  <a:lnTo>
                    <a:pt x="4772406" y="646176"/>
                  </a:lnTo>
                  <a:lnTo>
                    <a:pt x="4776978" y="646176"/>
                  </a:lnTo>
                  <a:close/>
                </a:path>
                <a:path w="4782820" h="656589">
                  <a:moveTo>
                    <a:pt x="4776978" y="656081"/>
                  </a:moveTo>
                  <a:lnTo>
                    <a:pt x="4776978" y="646176"/>
                  </a:lnTo>
                  <a:lnTo>
                    <a:pt x="4772406" y="651509"/>
                  </a:lnTo>
                  <a:lnTo>
                    <a:pt x="4772406" y="656081"/>
                  </a:lnTo>
                  <a:lnTo>
                    <a:pt x="4776978" y="656081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61542" y="4171779"/>
            <a:ext cx="3977755" cy="595396"/>
            <a:chOff x="5442089" y="3946397"/>
            <a:chExt cx="4386580" cy="656590"/>
          </a:xfrm>
        </p:grpSpPr>
        <p:sp>
          <p:nvSpPr>
            <p:cNvPr id="16" name="object 16"/>
            <p:cNvSpPr/>
            <p:nvPr/>
          </p:nvSpPr>
          <p:spPr>
            <a:xfrm>
              <a:off x="5792359" y="3950969"/>
              <a:ext cx="3710058" cy="1699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446661" y="4121165"/>
              <a:ext cx="345088" cy="154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3632" y="4006943"/>
              <a:ext cx="317287" cy="2409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2089" y="3946397"/>
              <a:ext cx="4381500" cy="6507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5442089" y="3946397"/>
              <a:ext cx="4386580" cy="656590"/>
            </a:xfrm>
            <a:custGeom>
              <a:avLst/>
              <a:gdLst/>
              <a:ahLst/>
              <a:cxnLst/>
              <a:rect l="l" t="t" r="r" b="b"/>
              <a:pathLst>
                <a:path w="4386580" h="656589">
                  <a:moveTo>
                    <a:pt x="4386072" y="336042"/>
                  </a:moveTo>
                  <a:lnTo>
                    <a:pt x="4386072" y="319278"/>
                  </a:lnTo>
                  <a:lnTo>
                    <a:pt x="4385310" y="310896"/>
                  </a:lnTo>
                  <a:lnTo>
                    <a:pt x="4383786" y="302514"/>
                  </a:lnTo>
                  <a:lnTo>
                    <a:pt x="4382262" y="293370"/>
                  </a:lnTo>
                  <a:lnTo>
                    <a:pt x="4367022" y="252984"/>
                  </a:lnTo>
                  <a:lnTo>
                    <a:pt x="4340352" y="213360"/>
                  </a:lnTo>
                  <a:lnTo>
                    <a:pt x="4312920" y="184404"/>
                  </a:lnTo>
                  <a:lnTo>
                    <a:pt x="4304538" y="177546"/>
                  </a:lnTo>
                  <a:lnTo>
                    <a:pt x="4296156" y="169926"/>
                  </a:lnTo>
                  <a:lnTo>
                    <a:pt x="4287774" y="163068"/>
                  </a:lnTo>
                  <a:lnTo>
                    <a:pt x="4278630" y="156210"/>
                  </a:lnTo>
                  <a:lnTo>
                    <a:pt x="4268724" y="150114"/>
                  </a:lnTo>
                  <a:lnTo>
                    <a:pt x="4259580" y="143256"/>
                  </a:lnTo>
                  <a:lnTo>
                    <a:pt x="4248912" y="137160"/>
                  </a:lnTo>
                  <a:lnTo>
                    <a:pt x="4239006" y="130302"/>
                  </a:lnTo>
                  <a:lnTo>
                    <a:pt x="4228338" y="124206"/>
                  </a:lnTo>
                  <a:lnTo>
                    <a:pt x="4205478" y="112014"/>
                  </a:lnTo>
                  <a:lnTo>
                    <a:pt x="4194048" y="106680"/>
                  </a:lnTo>
                  <a:lnTo>
                    <a:pt x="4181856" y="100584"/>
                  </a:lnTo>
                  <a:lnTo>
                    <a:pt x="4143756" y="84582"/>
                  </a:lnTo>
                  <a:lnTo>
                    <a:pt x="4089654" y="64770"/>
                  </a:lnTo>
                  <a:lnTo>
                    <a:pt x="4030980" y="47244"/>
                  </a:lnTo>
                  <a:lnTo>
                    <a:pt x="3969258" y="32004"/>
                  </a:lnTo>
                  <a:lnTo>
                    <a:pt x="3903726" y="19812"/>
                  </a:lnTo>
                  <a:lnTo>
                    <a:pt x="3834384" y="9906"/>
                  </a:lnTo>
                  <a:lnTo>
                    <a:pt x="3763518" y="3810"/>
                  </a:lnTo>
                  <a:lnTo>
                    <a:pt x="3652266" y="0"/>
                  </a:lnTo>
                  <a:lnTo>
                    <a:pt x="733044" y="0"/>
                  </a:lnTo>
                  <a:lnTo>
                    <a:pt x="732282" y="762"/>
                  </a:lnTo>
                  <a:lnTo>
                    <a:pt x="3048" y="323850"/>
                  </a:lnTo>
                  <a:lnTo>
                    <a:pt x="762" y="324612"/>
                  </a:lnTo>
                  <a:lnTo>
                    <a:pt x="0" y="326136"/>
                  </a:lnTo>
                  <a:lnTo>
                    <a:pt x="0" y="329946"/>
                  </a:lnTo>
                  <a:lnTo>
                    <a:pt x="762" y="331470"/>
                  </a:lnTo>
                  <a:lnTo>
                    <a:pt x="3048" y="332232"/>
                  </a:lnTo>
                  <a:lnTo>
                    <a:pt x="6858" y="333920"/>
                  </a:lnTo>
                  <a:lnTo>
                    <a:pt x="6858" y="323850"/>
                  </a:lnTo>
                  <a:lnTo>
                    <a:pt x="16317" y="328041"/>
                  </a:lnTo>
                  <a:lnTo>
                    <a:pt x="733806" y="10156"/>
                  </a:lnTo>
                  <a:lnTo>
                    <a:pt x="733806" y="9144"/>
                  </a:lnTo>
                  <a:lnTo>
                    <a:pt x="3652266" y="9144"/>
                  </a:lnTo>
                  <a:lnTo>
                    <a:pt x="3762756" y="12954"/>
                  </a:lnTo>
                  <a:lnTo>
                    <a:pt x="3835146" y="19981"/>
                  </a:lnTo>
                  <a:lnTo>
                    <a:pt x="3902202" y="28956"/>
                  </a:lnTo>
                  <a:lnTo>
                    <a:pt x="3966972" y="41148"/>
                  </a:lnTo>
                  <a:lnTo>
                    <a:pt x="4028694" y="56388"/>
                  </a:lnTo>
                  <a:lnTo>
                    <a:pt x="4086606" y="73152"/>
                  </a:lnTo>
                  <a:lnTo>
                    <a:pt x="4140708" y="92964"/>
                  </a:lnTo>
                  <a:lnTo>
                    <a:pt x="4178046" y="108966"/>
                  </a:lnTo>
                  <a:lnTo>
                    <a:pt x="4189476" y="115062"/>
                  </a:lnTo>
                  <a:lnTo>
                    <a:pt x="4201668" y="120396"/>
                  </a:lnTo>
                  <a:lnTo>
                    <a:pt x="4212336" y="126492"/>
                  </a:lnTo>
                  <a:lnTo>
                    <a:pt x="4223766" y="132588"/>
                  </a:lnTo>
                  <a:lnTo>
                    <a:pt x="4233672" y="138684"/>
                  </a:lnTo>
                  <a:lnTo>
                    <a:pt x="4244340" y="144780"/>
                  </a:lnTo>
                  <a:lnTo>
                    <a:pt x="4254246" y="150876"/>
                  </a:lnTo>
                  <a:lnTo>
                    <a:pt x="4264152" y="157734"/>
                  </a:lnTo>
                  <a:lnTo>
                    <a:pt x="4273296" y="164592"/>
                  </a:lnTo>
                  <a:lnTo>
                    <a:pt x="4281678" y="170688"/>
                  </a:lnTo>
                  <a:lnTo>
                    <a:pt x="4298442" y="184404"/>
                  </a:lnTo>
                  <a:lnTo>
                    <a:pt x="4313682" y="198120"/>
                  </a:lnTo>
                  <a:lnTo>
                    <a:pt x="4320540" y="205740"/>
                  </a:lnTo>
                  <a:lnTo>
                    <a:pt x="4327398" y="212598"/>
                  </a:lnTo>
                  <a:lnTo>
                    <a:pt x="4333494" y="220218"/>
                  </a:lnTo>
                  <a:lnTo>
                    <a:pt x="4339590" y="227076"/>
                  </a:lnTo>
                  <a:lnTo>
                    <a:pt x="4344924" y="234696"/>
                  </a:lnTo>
                  <a:lnTo>
                    <a:pt x="4368546" y="280416"/>
                  </a:lnTo>
                  <a:lnTo>
                    <a:pt x="4376928" y="328422"/>
                  </a:lnTo>
                  <a:lnTo>
                    <a:pt x="4376928" y="380809"/>
                  </a:lnTo>
                  <a:lnTo>
                    <a:pt x="4377690" y="378714"/>
                  </a:lnTo>
                  <a:lnTo>
                    <a:pt x="4382262" y="361950"/>
                  </a:lnTo>
                  <a:lnTo>
                    <a:pt x="4385310" y="345186"/>
                  </a:lnTo>
                  <a:lnTo>
                    <a:pt x="4386072" y="336042"/>
                  </a:lnTo>
                  <a:close/>
                </a:path>
                <a:path w="4386580" h="656589">
                  <a:moveTo>
                    <a:pt x="16317" y="328041"/>
                  </a:moveTo>
                  <a:lnTo>
                    <a:pt x="6858" y="323850"/>
                  </a:lnTo>
                  <a:lnTo>
                    <a:pt x="6858" y="332232"/>
                  </a:lnTo>
                  <a:lnTo>
                    <a:pt x="16317" y="328041"/>
                  </a:lnTo>
                  <a:close/>
                </a:path>
                <a:path w="4386580" h="656589">
                  <a:moveTo>
                    <a:pt x="734372" y="646176"/>
                  </a:moveTo>
                  <a:lnTo>
                    <a:pt x="16317" y="328041"/>
                  </a:lnTo>
                  <a:lnTo>
                    <a:pt x="6858" y="332232"/>
                  </a:lnTo>
                  <a:lnTo>
                    <a:pt x="6858" y="333920"/>
                  </a:lnTo>
                  <a:lnTo>
                    <a:pt x="732282" y="655320"/>
                  </a:lnTo>
                  <a:lnTo>
                    <a:pt x="733044" y="656082"/>
                  </a:lnTo>
                  <a:lnTo>
                    <a:pt x="733806" y="656082"/>
                  </a:lnTo>
                  <a:lnTo>
                    <a:pt x="733806" y="646176"/>
                  </a:lnTo>
                  <a:lnTo>
                    <a:pt x="734372" y="646176"/>
                  </a:lnTo>
                  <a:close/>
                </a:path>
                <a:path w="4386580" h="656589">
                  <a:moveTo>
                    <a:pt x="736092" y="9144"/>
                  </a:moveTo>
                  <a:lnTo>
                    <a:pt x="733806" y="9144"/>
                  </a:lnTo>
                  <a:lnTo>
                    <a:pt x="733806" y="10156"/>
                  </a:lnTo>
                  <a:lnTo>
                    <a:pt x="736092" y="9144"/>
                  </a:lnTo>
                  <a:close/>
                </a:path>
                <a:path w="4386580" h="656589">
                  <a:moveTo>
                    <a:pt x="736092" y="646938"/>
                  </a:moveTo>
                  <a:lnTo>
                    <a:pt x="734372" y="646176"/>
                  </a:lnTo>
                  <a:lnTo>
                    <a:pt x="733806" y="646176"/>
                  </a:lnTo>
                  <a:lnTo>
                    <a:pt x="736092" y="646938"/>
                  </a:lnTo>
                  <a:close/>
                </a:path>
                <a:path w="4386580" h="656589">
                  <a:moveTo>
                    <a:pt x="736092" y="656082"/>
                  </a:moveTo>
                  <a:lnTo>
                    <a:pt x="736092" y="646938"/>
                  </a:lnTo>
                  <a:lnTo>
                    <a:pt x="733806" y="646176"/>
                  </a:lnTo>
                  <a:lnTo>
                    <a:pt x="733806" y="656082"/>
                  </a:lnTo>
                  <a:lnTo>
                    <a:pt x="736092" y="656082"/>
                  </a:lnTo>
                  <a:close/>
                </a:path>
                <a:path w="4386580" h="656589">
                  <a:moveTo>
                    <a:pt x="4376928" y="380809"/>
                  </a:moveTo>
                  <a:lnTo>
                    <a:pt x="4376928" y="328422"/>
                  </a:lnTo>
                  <a:lnTo>
                    <a:pt x="4374642" y="352044"/>
                  </a:lnTo>
                  <a:lnTo>
                    <a:pt x="4373118" y="360426"/>
                  </a:lnTo>
                  <a:lnTo>
                    <a:pt x="4358640" y="398526"/>
                  </a:lnTo>
                  <a:lnTo>
                    <a:pt x="4338828" y="429006"/>
                  </a:lnTo>
                  <a:lnTo>
                    <a:pt x="4333494" y="435864"/>
                  </a:lnTo>
                  <a:lnTo>
                    <a:pt x="4327398" y="443484"/>
                  </a:lnTo>
                  <a:lnTo>
                    <a:pt x="4320540" y="450342"/>
                  </a:lnTo>
                  <a:lnTo>
                    <a:pt x="4313682" y="457962"/>
                  </a:lnTo>
                  <a:lnTo>
                    <a:pt x="4298442" y="471678"/>
                  </a:lnTo>
                  <a:lnTo>
                    <a:pt x="4281678" y="485394"/>
                  </a:lnTo>
                  <a:lnTo>
                    <a:pt x="4272534" y="491490"/>
                  </a:lnTo>
                  <a:lnTo>
                    <a:pt x="4263390" y="498348"/>
                  </a:lnTo>
                  <a:lnTo>
                    <a:pt x="4254246" y="504444"/>
                  </a:lnTo>
                  <a:lnTo>
                    <a:pt x="4244340" y="511302"/>
                  </a:lnTo>
                  <a:lnTo>
                    <a:pt x="4212336" y="529590"/>
                  </a:lnTo>
                  <a:lnTo>
                    <a:pt x="4200906" y="534924"/>
                  </a:lnTo>
                  <a:lnTo>
                    <a:pt x="4189476" y="541020"/>
                  </a:lnTo>
                  <a:lnTo>
                    <a:pt x="4178046" y="546354"/>
                  </a:lnTo>
                  <a:lnTo>
                    <a:pt x="4140708" y="563118"/>
                  </a:lnTo>
                  <a:lnTo>
                    <a:pt x="4086606" y="582168"/>
                  </a:lnTo>
                  <a:lnTo>
                    <a:pt x="4028694" y="599694"/>
                  </a:lnTo>
                  <a:lnTo>
                    <a:pt x="3966972" y="614172"/>
                  </a:lnTo>
                  <a:lnTo>
                    <a:pt x="3902202" y="626364"/>
                  </a:lnTo>
                  <a:lnTo>
                    <a:pt x="3833622" y="636270"/>
                  </a:lnTo>
                  <a:lnTo>
                    <a:pt x="3762756" y="642366"/>
                  </a:lnTo>
                  <a:lnTo>
                    <a:pt x="3689604" y="646176"/>
                  </a:lnTo>
                  <a:lnTo>
                    <a:pt x="734372" y="646176"/>
                  </a:lnTo>
                  <a:lnTo>
                    <a:pt x="736092" y="646938"/>
                  </a:lnTo>
                  <a:lnTo>
                    <a:pt x="736092" y="656082"/>
                  </a:lnTo>
                  <a:lnTo>
                    <a:pt x="3652266" y="656066"/>
                  </a:lnTo>
                  <a:lnTo>
                    <a:pt x="3726942" y="653796"/>
                  </a:lnTo>
                  <a:lnTo>
                    <a:pt x="3799332" y="649224"/>
                  </a:lnTo>
                  <a:lnTo>
                    <a:pt x="3903726" y="636270"/>
                  </a:lnTo>
                  <a:lnTo>
                    <a:pt x="3969258" y="624078"/>
                  </a:lnTo>
                  <a:lnTo>
                    <a:pt x="4031742" y="608838"/>
                  </a:lnTo>
                  <a:lnTo>
                    <a:pt x="4089654" y="591312"/>
                  </a:lnTo>
                  <a:lnTo>
                    <a:pt x="4144518" y="571500"/>
                  </a:lnTo>
                  <a:lnTo>
                    <a:pt x="4156710" y="566166"/>
                  </a:lnTo>
                  <a:lnTo>
                    <a:pt x="4169664" y="560832"/>
                  </a:lnTo>
                  <a:lnTo>
                    <a:pt x="4181856" y="555498"/>
                  </a:lnTo>
                  <a:lnTo>
                    <a:pt x="4194048" y="549402"/>
                  </a:lnTo>
                  <a:lnTo>
                    <a:pt x="4205478" y="543306"/>
                  </a:lnTo>
                  <a:lnTo>
                    <a:pt x="4216908" y="537972"/>
                  </a:lnTo>
                  <a:lnTo>
                    <a:pt x="4228338" y="531876"/>
                  </a:lnTo>
                  <a:lnTo>
                    <a:pt x="4239006" y="525018"/>
                  </a:lnTo>
                  <a:lnTo>
                    <a:pt x="4249674" y="518922"/>
                  </a:lnTo>
                  <a:lnTo>
                    <a:pt x="4287774" y="492252"/>
                  </a:lnTo>
                  <a:lnTo>
                    <a:pt x="4327398" y="457200"/>
                  </a:lnTo>
                  <a:lnTo>
                    <a:pt x="4357878" y="419100"/>
                  </a:lnTo>
                  <a:lnTo>
                    <a:pt x="4362450" y="410718"/>
                  </a:lnTo>
                  <a:lnTo>
                    <a:pt x="4367022" y="403098"/>
                  </a:lnTo>
                  <a:lnTo>
                    <a:pt x="4370832" y="394716"/>
                  </a:lnTo>
                  <a:lnTo>
                    <a:pt x="4374642" y="387096"/>
                  </a:lnTo>
                  <a:lnTo>
                    <a:pt x="4376928" y="380809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6467" y="4335434"/>
            <a:ext cx="3772369" cy="26278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algn="ctr">
              <a:spcBef>
                <a:spcPts val="91"/>
              </a:spcBef>
            </a:pPr>
            <a:r>
              <a:rPr sz="1632" b="1" spc="-5" dirty="0">
                <a:latin typeface="Courier New"/>
                <a:cs typeface="Courier New"/>
              </a:rPr>
              <a:t>[[2, 4], [4,</a:t>
            </a:r>
            <a:r>
              <a:rPr sz="1632" b="1" spc="-109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16],</a:t>
            </a:r>
            <a:r>
              <a:rPr lang="en-US" sz="1632" b="1" spc="-5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[6,</a:t>
            </a:r>
            <a:r>
              <a:rPr sz="1632" b="1" spc="-32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36]]</a:t>
            </a:r>
            <a:endParaRPr sz="1632" dirty="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29083" y="4193572"/>
            <a:ext cx="4337066" cy="595396"/>
            <a:chOff x="1302905" y="4624578"/>
            <a:chExt cx="4782820" cy="656590"/>
          </a:xfrm>
        </p:grpSpPr>
        <p:sp>
          <p:nvSpPr>
            <p:cNvPr id="23" name="object 23"/>
            <p:cNvSpPr/>
            <p:nvPr/>
          </p:nvSpPr>
          <p:spPr>
            <a:xfrm>
              <a:off x="1307477" y="4629150"/>
              <a:ext cx="4773167" cy="6461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2905" y="4624578"/>
              <a:ext cx="4782312" cy="6507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302905" y="4624578"/>
              <a:ext cx="4782820" cy="656590"/>
            </a:xfrm>
            <a:custGeom>
              <a:avLst/>
              <a:gdLst/>
              <a:ahLst/>
              <a:cxnLst/>
              <a:rect l="l" t="t" r="r" b="b"/>
              <a:pathLst>
                <a:path w="4782820" h="656589">
                  <a:moveTo>
                    <a:pt x="4782312" y="653795"/>
                  </a:moveTo>
                  <a:lnTo>
                    <a:pt x="4782312" y="2285"/>
                  </a:lnTo>
                  <a:lnTo>
                    <a:pt x="47800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653796"/>
                  </a:lnTo>
                  <a:lnTo>
                    <a:pt x="2286" y="656082"/>
                  </a:lnTo>
                  <a:lnTo>
                    <a:pt x="4572" y="656082"/>
                  </a:lnTo>
                  <a:lnTo>
                    <a:pt x="4572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4773168" y="9143"/>
                  </a:lnTo>
                  <a:lnTo>
                    <a:pt x="4773168" y="4571"/>
                  </a:lnTo>
                  <a:lnTo>
                    <a:pt x="4777740" y="9143"/>
                  </a:lnTo>
                  <a:lnTo>
                    <a:pt x="4777740" y="656081"/>
                  </a:lnTo>
                  <a:lnTo>
                    <a:pt x="4780026" y="656081"/>
                  </a:lnTo>
                  <a:lnTo>
                    <a:pt x="4782312" y="653795"/>
                  </a:lnTo>
                  <a:close/>
                </a:path>
                <a:path w="4782820" h="656589">
                  <a:moveTo>
                    <a:pt x="9905" y="9144"/>
                  </a:moveTo>
                  <a:lnTo>
                    <a:pt x="9905" y="4572"/>
                  </a:lnTo>
                  <a:lnTo>
                    <a:pt x="4572" y="9144"/>
                  </a:lnTo>
                  <a:lnTo>
                    <a:pt x="9905" y="9144"/>
                  </a:lnTo>
                  <a:close/>
                </a:path>
                <a:path w="4782820" h="656589">
                  <a:moveTo>
                    <a:pt x="9905" y="646176"/>
                  </a:moveTo>
                  <a:lnTo>
                    <a:pt x="9905" y="9144"/>
                  </a:lnTo>
                  <a:lnTo>
                    <a:pt x="4572" y="9144"/>
                  </a:lnTo>
                  <a:lnTo>
                    <a:pt x="4572" y="646176"/>
                  </a:lnTo>
                  <a:lnTo>
                    <a:pt x="9905" y="646176"/>
                  </a:lnTo>
                  <a:close/>
                </a:path>
                <a:path w="4782820" h="656589">
                  <a:moveTo>
                    <a:pt x="4777740" y="646176"/>
                  </a:moveTo>
                  <a:lnTo>
                    <a:pt x="4572" y="646176"/>
                  </a:lnTo>
                  <a:lnTo>
                    <a:pt x="9905" y="650747"/>
                  </a:lnTo>
                  <a:lnTo>
                    <a:pt x="9906" y="656082"/>
                  </a:lnTo>
                  <a:lnTo>
                    <a:pt x="4773168" y="656081"/>
                  </a:lnTo>
                  <a:lnTo>
                    <a:pt x="4773168" y="650747"/>
                  </a:lnTo>
                  <a:lnTo>
                    <a:pt x="4777740" y="646176"/>
                  </a:lnTo>
                  <a:close/>
                </a:path>
                <a:path w="4782820" h="656589">
                  <a:moveTo>
                    <a:pt x="9906" y="656082"/>
                  </a:moveTo>
                  <a:lnTo>
                    <a:pt x="9905" y="650747"/>
                  </a:lnTo>
                  <a:lnTo>
                    <a:pt x="4572" y="646176"/>
                  </a:lnTo>
                  <a:lnTo>
                    <a:pt x="4572" y="656082"/>
                  </a:lnTo>
                  <a:lnTo>
                    <a:pt x="9906" y="656082"/>
                  </a:lnTo>
                  <a:close/>
                </a:path>
                <a:path w="4782820" h="656589">
                  <a:moveTo>
                    <a:pt x="4777740" y="9143"/>
                  </a:moveTo>
                  <a:lnTo>
                    <a:pt x="4773168" y="4571"/>
                  </a:lnTo>
                  <a:lnTo>
                    <a:pt x="4773168" y="9143"/>
                  </a:lnTo>
                  <a:lnTo>
                    <a:pt x="4777740" y="9143"/>
                  </a:lnTo>
                  <a:close/>
                </a:path>
                <a:path w="4782820" h="656589">
                  <a:moveTo>
                    <a:pt x="4777740" y="646176"/>
                  </a:moveTo>
                  <a:lnTo>
                    <a:pt x="4777740" y="9143"/>
                  </a:lnTo>
                  <a:lnTo>
                    <a:pt x="4773168" y="9143"/>
                  </a:lnTo>
                  <a:lnTo>
                    <a:pt x="4773168" y="646176"/>
                  </a:lnTo>
                  <a:lnTo>
                    <a:pt x="4777740" y="646176"/>
                  </a:lnTo>
                  <a:close/>
                </a:path>
                <a:path w="4782820" h="656589">
                  <a:moveTo>
                    <a:pt x="4777740" y="656081"/>
                  </a:moveTo>
                  <a:lnTo>
                    <a:pt x="4777740" y="646176"/>
                  </a:lnTo>
                  <a:lnTo>
                    <a:pt x="4773168" y="650747"/>
                  </a:lnTo>
                  <a:lnTo>
                    <a:pt x="4773168" y="656081"/>
                  </a:lnTo>
                  <a:lnTo>
                    <a:pt x="4777740" y="656081"/>
                  </a:lnTo>
                  <a:close/>
                </a:path>
              </a:pathLst>
            </a:custGeom>
            <a:solidFill>
              <a:srgbClr val="D1D97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50957" y="879968"/>
            <a:ext cx="7081098" cy="3425245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297266" indent="-285750">
              <a:spcBef>
                <a:spcPts val="612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We can also create …</a:t>
            </a:r>
          </a:p>
          <a:p>
            <a:pPr marL="718046" indent="-45720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81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</a:t>
            </a:r>
            <a:r>
              <a:rPr sz="2800" dirty="0">
                <a:solidFill>
                  <a:srgbClr val="000000"/>
                </a:solidFill>
              </a:rPr>
              <a:t> list of dictionaries</a:t>
            </a:r>
            <a:endParaRPr lang="en-US" sz="2800" dirty="0">
              <a:solidFill>
                <a:srgbClr val="000000"/>
              </a:solidFill>
            </a:endParaRPr>
          </a:p>
          <a:p>
            <a:pPr marL="718046" indent="-45720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810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718046" indent="-45720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810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718046" indent="-45720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810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marL="718046" indent="-457200">
              <a:spcBef>
                <a:spcPts val="462"/>
              </a:spcBef>
              <a:buFont typeface="Arial" panose="020B0604020202020204" pitchFamily="34" charset="0"/>
              <a:buChar char="•"/>
              <a:tabLst>
                <a:tab pos="5810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A list of list</a:t>
            </a:r>
          </a:p>
          <a:p>
            <a:pPr marL="260846">
              <a:spcBef>
                <a:spcPts val="462"/>
              </a:spcBef>
              <a:tabLst>
                <a:tab pos="581000" algn="l"/>
              </a:tabLst>
            </a:pPr>
            <a:endParaRPr sz="2448" dirty="0">
              <a:latin typeface="Gill Sans MT"/>
              <a:cs typeface="Gill Sans M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CF80-3E6D-489F-BDC5-544BA3A7AA5B}"/>
              </a:ext>
            </a:extLst>
          </p:cNvPr>
          <p:cNvSpPr/>
          <p:nvPr/>
        </p:nvSpPr>
        <p:spPr>
          <a:xfrm>
            <a:off x="2441680" y="24748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37429"/>
            <a:r>
              <a:rPr lang="it-IT" b="1" spc="-5" dirty="0">
                <a:latin typeface="Courier New"/>
                <a:cs typeface="Courier New"/>
              </a:rPr>
              <a:t>vec </a:t>
            </a:r>
            <a:r>
              <a:rPr lang="it-IT" b="1" dirty="0">
                <a:latin typeface="Courier New"/>
                <a:cs typeface="Courier New"/>
              </a:rPr>
              <a:t>= </a:t>
            </a:r>
            <a:r>
              <a:rPr lang="it-IT" b="1" spc="-5" dirty="0">
                <a:latin typeface="Courier New"/>
                <a:cs typeface="Courier New"/>
              </a:rPr>
              <a:t>[2, 4,</a:t>
            </a:r>
            <a:r>
              <a:rPr lang="it-IT" b="1" spc="-63" dirty="0">
                <a:latin typeface="Courier New"/>
                <a:cs typeface="Courier New"/>
              </a:rPr>
              <a:t> </a:t>
            </a:r>
            <a:r>
              <a:rPr lang="it-IT" b="1" spc="-5" dirty="0">
                <a:latin typeface="Courier New"/>
                <a:cs typeface="Courier New"/>
              </a:rPr>
              <a:t>6]</a:t>
            </a:r>
            <a:endParaRPr lang="it-IT" dirty="0">
              <a:latin typeface="Courier New"/>
              <a:cs typeface="Courier New"/>
            </a:endParaRPr>
          </a:p>
          <a:p>
            <a:pPr marL="337429"/>
            <a:r>
              <a:rPr lang="it-IT" b="1" spc="-5" dirty="0">
                <a:latin typeface="Courier New"/>
                <a:cs typeface="Courier New"/>
              </a:rPr>
              <a:t>li </a:t>
            </a:r>
            <a:r>
              <a:rPr lang="it-IT" b="1" dirty="0">
                <a:latin typeface="Courier New"/>
                <a:cs typeface="Courier New"/>
              </a:rPr>
              <a:t>= </a:t>
            </a:r>
            <a:r>
              <a:rPr lang="it-IT" b="1" spc="-9" dirty="0">
                <a:latin typeface="Courier New"/>
                <a:cs typeface="Courier New"/>
              </a:rPr>
              <a:t>[{x: x**2} for </a:t>
            </a:r>
            <a:r>
              <a:rPr lang="it-IT" b="1" dirty="0">
                <a:latin typeface="Courier New"/>
                <a:cs typeface="Courier New"/>
              </a:rPr>
              <a:t>x </a:t>
            </a:r>
            <a:r>
              <a:rPr lang="it-IT" b="1" spc="-5" dirty="0">
                <a:latin typeface="Courier New"/>
                <a:cs typeface="Courier New"/>
              </a:rPr>
              <a:t>in</a:t>
            </a:r>
            <a:r>
              <a:rPr lang="it-IT" b="1" spc="-127" dirty="0">
                <a:latin typeface="Courier New"/>
                <a:cs typeface="Courier New"/>
              </a:rPr>
              <a:t> </a:t>
            </a:r>
            <a:r>
              <a:rPr lang="it-IT" b="1" spc="-9" dirty="0">
                <a:latin typeface="Courier New"/>
                <a:cs typeface="Courier New"/>
              </a:rPr>
              <a:t>vec]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it-IT" sz="2000" dirty="0">
              <a:latin typeface="Courier New"/>
              <a:cs typeface="Courier New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5CDA7D-EAE5-4464-B01A-2A85BFE6F1F0}"/>
              </a:ext>
            </a:extLst>
          </p:cNvPr>
          <p:cNvSpPr/>
          <p:nvPr/>
        </p:nvSpPr>
        <p:spPr>
          <a:xfrm>
            <a:off x="2288868" y="4172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856"/>
            <a:r>
              <a:rPr lang="it-IT" b="1" spc="-5" dirty="0">
                <a:latin typeface="Courier New"/>
                <a:cs typeface="Courier New"/>
              </a:rPr>
              <a:t>vec </a:t>
            </a:r>
            <a:r>
              <a:rPr lang="it-IT" b="1" dirty="0">
                <a:latin typeface="Courier New"/>
                <a:cs typeface="Courier New"/>
              </a:rPr>
              <a:t>= </a:t>
            </a:r>
            <a:r>
              <a:rPr lang="it-IT" b="1" spc="-5" dirty="0">
                <a:latin typeface="Courier New"/>
                <a:cs typeface="Courier New"/>
              </a:rPr>
              <a:t>[2, 4,</a:t>
            </a:r>
            <a:r>
              <a:rPr lang="it-IT" b="1" spc="-63" dirty="0">
                <a:latin typeface="Courier New"/>
                <a:cs typeface="Courier New"/>
              </a:rPr>
              <a:t> </a:t>
            </a:r>
            <a:r>
              <a:rPr lang="it-IT" b="1" spc="-5" dirty="0">
                <a:latin typeface="Courier New"/>
                <a:cs typeface="Courier New"/>
              </a:rPr>
              <a:t>6]</a:t>
            </a:r>
            <a:endParaRPr lang="it-IT" dirty="0">
              <a:latin typeface="Courier New"/>
              <a:cs typeface="Courier New"/>
            </a:endParaRPr>
          </a:p>
          <a:p>
            <a:pPr marL="355856"/>
            <a:r>
              <a:rPr lang="it-IT" b="1" spc="-5" dirty="0">
                <a:latin typeface="Courier New"/>
                <a:cs typeface="Courier New"/>
              </a:rPr>
              <a:t>li </a:t>
            </a:r>
            <a:r>
              <a:rPr lang="it-IT" b="1" dirty="0">
                <a:latin typeface="Courier New"/>
                <a:cs typeface="Courier New"/>
              </a:rPr>
              <a:t>= </a:t>
            </a:r>
            <a:r>
              <a:rPr lang="it-IT" b="1" spc="-9" dirty="0">
                <a:latin typeface="Courier New"/>
                <a:cs typeface="Courier New"/>
              </a:rPr>
              <a:t>[[x, x**2] for </a:t>
            </a:r>
            <a:r>
              <a:rPr lang="it-IT" b="1" dirty="0">
                <a:latin typeface="Courier New"/>
                <a:cs typeface="Courier New"/>
              </a:rPr>
              <a:t>x </a:t>
            </a:r>
            <a:r>
              <a:rPr lang="it-IT" b="1" spc="-5" dirty="0">
                <a:latin typeface="Courier New"/>
                <a:cs typeface="Courier New"/>
              </a:rPr>
              <a:t>in</a:t>
            </a:r>
            <a:r>
              <a:rPr lang="it-IT" b="1" spc="-127" dirty="0">
                <a:latin typeface="Courier New"/>
                <a:cs typeface="Courier New"/>
              </a:rPr>
              <a:t> </a:t>
            </a:r>
            <a:r>
              <a:rPr lang="it-IT" b="1" spc="-9" dirty="0">
                <a:latin typeface="Courier New"/>
                <a:cs typeface="Courier New"/>
              </a:rPr>
              <a:t>vec]</a:t>
            </a:r>
            <a:endParaRPr lang="it-IT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565" y="40542"/>
            <a:ext cx="7043455" cy="626601"/>
          </a:xfrm>
          <a:prstGeom prst="rect">
            <a:avLst/>
          </a:prstGeom>
        </p:spPr>
        <p:txBody>
          <a:bodyPr vert="horz" wrap="square" lIns="0" tIns="1094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86"/>
              </a:spcBef>
            </a:pPr>
            <a:r>
              <a:rPr sz="4000" b="1" dirty="0">
                <a:solidFill>
                  <a:srgbClr val="FF3300"/>
                </a:solidFill>
                <a:latin typeface="+mj-lt"/>
                <a:cs typeface="+mj-cs"/>
              </a:rPr>
              <a:t>List Comprehension Syntax 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9269" y="3086573"/>
            <a:ext cx="2570694" cy="1160387"/>
          </a:xfrm>
          <a:prstGeom prst="rect">
            <a:avLst/>
          </a:prstGeom>
        </p:spPr>
        <p:txBody>
          <a:bodyPr vert="horz" wrap="square" lIns="0" tIns="68522" rIns="0" bIns="0" rtlCol="0">
            <a:spAutoFit/>
          </a:bodyPr>
          <a:lstStyle/>
          <a:p>
            <a:pPr marL="297266" indent="-285750">
              <a:spcBef>
                <a:spcPts val="540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2*4, 2*3,</a:t>
            </a:r>
            <a:r>
              <a:rPr sz="2086" spc="-47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lang="en-US" sz="2086" spc="-47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2*(-9)</a:t>
            </a:r>
            <a:endParaRPr lang="en-US" sz="2086" spc="-5" dirty="0">
              <a:solidFill>
                <a:srgbClr val="454552"/>
              </a:solidFill>
              <a:latin typeface="Gill Sans MT"/>
              <a:cs typeface="Gill Sans MT"/>
            </a:endParaRPr>
          </a:p>
          <a:p>
            <a:pPr marL="297266" indent="-285750">
              <a:spcBef>
                <a:spcPts val="540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4*4, 4*3,</a:t>
            </a:r>
            <a:r>
              <a:rPr sz="2086" spc="-47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4*(-9)</a:t>
            </a:r>
            <a:endParaRPr sz="2086" dirty="0">
              <a:latin typeface="Gill Sans MT"/>
              <a:cs typeface="Gill Sans MT"/>
            </a:endParaRPr>
          </a:p>
          <a:p>
            <a:pPr marL="297266" indent="-285750">
              <a:spcBef>
                <a:spcPts val="458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6*4, 6*3,</a:t>
            </a:r>
            <a:r>
              <a:rPr sz="2086" spc="-47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86" spc="-5" dirty="0">
                <a:solidFill>
                  <a:srgbClr val="454552"/>
                </a:solidFill>
                <a:latin typeface="Gill Sans MT"/>
                <a:cs typeface="Gill Sans MT"/>
              </a:rPr>
              <a:t>6*(-9)</a:t>
            </a:r>
            <a:endParaRPr sz="2086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105" y="1307936"/>
            <a:ext cx="4494625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7266" indent="-285750">
              <a:spcBef>
                <a:spcPts val="86"/>
              </a:spcBef>
              <a:buFont typeface="Arial" panose="020B0604020202020204" pitchFamily="34" charset="0"/>
              <a:buChar char="•"/>
              <a:tabLst>
                <a:tab pos="258542" algn="l"/>
              </a:tabLst>
            </a:pPr>
            <a:r>
              <a:rPr sz="2800" dirty="0">
                <a:solidFill>
                  <a:srgbClr val="000000"/>
                </a:solidFill>
              </a:rPr>
              <a:t>With Two sequences…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16410" y="6024797"/>
            <a:ext cx="4581150" cy="262787"/>
          </a:xfrm>
          <a:prstGeom prst="rect">
            <a:avLst/>
          </a:prstGeom>
          <a:solidFill>
            <a:srgbClr val="B9BEEC"/>
          </a:solidFill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[6, </a:t>
            </a:r>
            <a:r>
              <a:rPr sz="1632" b="1" spc="-5" dirty="0">
                <a:latin typeface="Courier New"/>
                <a:cs typeface="Courier New"/>
              </a:rPr>
              <a:t>5, </a:t>
            </a:r>
            <a:r>
              <a:rPr sz="1632" b="1" spc="-9" dirty="0">
                <a:latin typeface="Courier New"/>
                <a:cs typeface="Courier New"/>
              </a:rPr>
              <a:t>-7, </a:t>
            </a:r>
            <a:r>
              <a:rPr sz="1632" b="1" spc="-5" dirty="0">
                <a:latin typeface="Courier New"/>
                <a:cs typeface="Courier New"/>
              </a:rPr>
              <a:t>8,</a:t>
            </a:r>
            <a:r>
              <a:rPr sz="1632" b="1" spc="-103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7,</a:t>
            </a:r>
            <a:r>
              <a:rPr lang="en-US" sz="1632" b="1" spc="-9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-5, 10, 9,</a:t>
            </a:r>
            <a:r>
              <a:rPr sz="1632" b="1" spc="-77" dirty="0">
                <a:latin typeface="Courier New"/>
                <a:cs typeface="Courier New"/>
              </a:rPr>
              <a:t> </a:t>
            </a:r>
            <a:r>
              <a:rPr sz="1632" b="1" spc="-5" dirty="0">
                <a:latin typeface="Courier New"/>
                <a:cs typeface="Courier New"/>
              </a:rPr>
              <a:t>-3]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7820" y="4496614"/>
            <a:ext cx="4581150" cy="262787"/>
          </a:xfrm>
          <a:prstGeom prst="rect">
            <a:avLst/>
          </a:prstGeom>
          <a:solidFill>
            <a:srgbClr val="B9BEEC"/>
          </a:solidFill>
        </p:spPr>
        <p:txBody>
          <a:bodyPr vert="horz" wrap="square" lIns="0" tIns="1151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632" b="1" spc="-9" dirty="0">
                <a:latin typeface="Courier New"/>
                <a:cs typeface="Courier New"/>
              </a:rPr>
              <a:t>[8, </a:t>
            </a:r>
            <a:r>
              <a:rPr sz="1632" b="1" spc="-5" dirty="0">
                <a:latin typeface="Courier New"/>
                <a:cs typeface="Courier New"/>
              </a:rPr>
              <a:t>6, </a:t>
            </a:r>
            <a:r>
              <a:rPr sz="1632" b="1" spc="-9" dirty="0">
                <a:latin typeface="Courier New"/>
                <a:cs typeface="Courier New"/>
              </a:rPr>
              <a:t>-18, 16,</a:t>
            </a:r>
            <a:r>
              <a:rPr sz="1632" b="1" spc="-77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12,</a:t>
            </a:r>
            <a:r>
              <a:rPr lang="en-US" sz="1632" b="1" spc="-9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-36, 24, 18,</a:t>
            </a:r>
            <a:r>
              <a:rPr sz="1632" b="1" spc="-73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-54]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05868" y="5299718"/>
            <a:ext cx="4725744" cy="262787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b="1" spc="-5" dirty="0">
                <a:latin typeface="Courier New"/>
                <a:cs typeface="Courier New"/>
              </a:rPr>
              <a:t>li </a:t>
            </a:r>
            <a:r>
              <a:rPr sz="1632" b="1" dirty="0">
                <a:latin typeface="Courier New"/>
                <a:cs typeface="Courier New"/>
              </a:rPr>
              <a:t>= </a:t>
            </a:r>
            <a:r>
              <a:rPr sz="1632" b="1" spc="-9" dirty="0">
                <a:latin typeface="Courier New"/>
                <a:cs typeface="Courier New"/>
              </a:rPr>
              <a:t>[x+y for </a:t>
            </a:r>
            <a:r>
              <a:rPr sz="1632" b="1" dirty="0">
                <a:latin typeface="Courier New"/>
                <a:cs typeface="Courier New"/>
              </a:rPr>
              <a:t>x </a:t>
            </a:r>
            <a:r>
              <a:rPr sz="1632" b="1" spc="-5" dirty="0">
                <a:latin typeface="Courier New"/>
                <a:cs typeface="Courier New"/>
              </a:rPr>
              <a:t>in </a:t>
            </a:r>
            <a:r>
              <a:rPr sz="1632" b="1" spc="-9" dirty="0">
                <a:latin typeface="Courier New"/>
                <a:cs typeface="Courier New"/>
              </a:rPr>
              <a:t>vec1 for </a:t>
            </a:r>
            <a:r>
              <a:rPr sz="1632" b="1" dirty="0">
                <a:latin typeface="Courier New"/>
                <a:cs typeface="Courier New"/>
              </a:rPr>
              <a:t>y </a:t>
            </a:r>
            <a:r>
              <a:rPr sz="1632" b="1" spc="-5" dirty="0">
                <a:latin typeface="Courier New"/>
                <a:cs typeface="Courier New"/>
              </a:rPr>
              <a:t>in</a:t>
            </a:r>
            <a:r>
              <a:rPr sz="1632" b="1" spc="-145" dirty="0">
                <a:latin typeface="Courier New"/>
                <a:cs typeface="Courier New"/>
              </a:rPr>
              <a:t> </a:t>
            </a:r>
            <a:r>
              <a:rPr sz="1632" b="1" spc="-9" dirty="0">
                <a:latin typeface="Courier New"/>
                <a:cs typeface="Courier New"/>
              </a:rPr>
              <a:t>vec2]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D6E1BE-8038-4D3E-8DD8-927BD6775D17}"/>
              </a:ext>
            </a:extLst>
          </p:cNvPr>
          <p:cNvSpPr/>
          <p:nvPr/>
        </p:nvSpPr>
        <p:spPr>
          <a:xfrm>
            <a:off x="1990395" y="1999525"/>
            <a:ext cx="6096000" cy="1200329"/>
          </a:xfrm>
          <a:prstGeom prst="rect">
            <a:avLst/>
          </a:prstGeom>
          <a:solidFill>
            <a:srgbClr val="F7FFAB"/>
          </a:solidFill>
        </p:spPr>
        <p:txBody>
          <a:bodyPr>
            <a:spAutoFit/>
          </a:bodyPr>
          <a:lstStyle/>
          <a:p>
            <a:pPr marL="132438">
              <a:spcBef>
                <a:spcPts val="1818"/>
              </a:spcBef>
            </a:pPr>
            <a:r>
              <a:rPr lang="fr-FR" b="1" spc="-9" dirty="0">
                <a:latin typeface="Courier New"/>
                <a:cs typeface="Courier New"/>
              </a:rPr>
              <a:t>vec1 </a:t>
            </a:r>
            <a:r>
              <a:rPr lang="fr-FR" b="1" dirty="0">
                <a:latin typeface="Courier New"/>
                <a:cs typeface="Courier New"/>
              </a:rPr>
              <a:t>= </a:t>
            </a:r>
            <a:r>
              <a:rPr lang="fr-FR" b="1" spc="-9" dirty="0">
                <a:latin typeface="Courier New"/>
                <a:cs typeface="Courier New"/>
              </a:rPr>
              <a:t>[2, </a:t>
            </a:r>
            <a:r>
              <a:rPr lang="fr-FR" b="1" spc="-5" dirty="0">
                <a:latin typeface="Courier New"/>
                <a:cs typeface="Courier New"/>
              </a:rPr>
              <a:t>4,</a:t>
            </a:r>
            <a:r>
              <a:rPr lang="fr-FR" b="1" spc="-63" dirty="0">
                <a:latin typeface="Courier New"/>
                <a:cs typeface="Courier New"/>
              </a:rPr>
              <a:t> </a:t>
            </a:r>
            <a:r>
              <a:rPr lang="fr-FR" b="1" spc="-9" dirty="0">
                <a:latin typeface="Courier New"/>
                <a:cs typeface="Courier New"/>
              </a:rPr>
              <a:t>6]</a:t>
            </a:r>
            <a:endParaRPr lang="fr-FR" dirty="0">
              <a:latin typeface="Courier New"/>
              <a:cs typeface="Courier New"/>
            </a:endParaRPr>
          </a:p>
          <a:p>
            <a:pPr marL="132438"/>
            <a:r>
              <a:rPr lang="fr-FR" b="1" spc="-9" dirty="0">
                <a:latin typeface="Courier New"/>
                <a:cs typeface="Courier New"/>
              </a:rPr>
              <a:t>vec2 </a:t>
            </a:r>
            <a:r>
              <a:rPr lang="fr-FR" b="1" dirty="0">
                <a:latin typeface="Courier New"/>
                <a:cs typeface="Courier New"/>
              </a:rPr>
              <a:t>= </a:t>
            </a:r>
            <a:r>
              <a:rPr lang="fr-FR" b="1" spc="-9" dirty="0">
                <a:latin typeface="Courier New"/>
                <a:cs typeface="Courier New"/>
              </a:rPr>
              <a:t>[4, </a:t>
            </a:r>
            <a:r>
              <a:rPr lang="fr-FR" b="1" spc="-5" dirty="0">
                <a:latin typeface="Courier New"/>
                <a:cs typeface="Courier New"/>
              </a:rPr>
              <a:t>3,</a:t>
            </a:r>
            <a:r>
              <a:rPr lang="fr-FR" b="1" spc="-63" dirty="0">
                <a:latin typeface="Courier New"/>
                <a:cs typeface="Courier New"/>
              </a:rPr>
              <a:t> </a:t>
            </a:r>
            <a:r>
              <a:rPr lang="fr-FR" b="1" spc="-9" dirty="0">
                <a:latin typeface="Courier New"/>
                <a:cs typeface="Courier New"/>
              </a:rPr>
              <a:t>-9]</a:t>
            </a:r>
          </a:p>
          <a:p>
            <a:pPr marL="132438"/>
            <a:r>
              <a:rPr lang="en-US" b="1" spc="-5" dirty="0">
                <a:latin typeface="Courier New"/>
                <a:cs typeface="Courier New"/>
              </a:rPr>
              <a:t>li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spc="-9" dirty="0">
                <a:latin typeface="Courier New"/>
                <a:cs typeface="Courier New"/>
              </a:rPr>
              <a:t>[x*y for </a:t>
            </a:r>
            <a:r>
              <a:rPr lang="en-US" b="1" dirty="0">
                <a:latin typeface="Courier New"/>
                <a:cs typeface="Courier New"/>
              </a:rPr>
              <a:t>x </a:t>
            </a:r>
            <a:r>
              <a:rPr lang="en-US" b="1" spc="-5" dirty="0">
                <a:latin typeface="Courier New"/>
                <a:cs typeface="Courier New"/>
              </a:rPr>
              <a:t>in </a:t>
            </a:r>
            <a:r>
              <a:rPr lang="en-US" b="1" spc="-9" dirty="0">
                <a:latin typeface="Courier New"/>
                <a:cs typeface="Courier New"/>
              </a:rPr>
              <a:t>vec1 for </a:t>
            </a:r>
            <a:r>
              <a:rPr lang="en-US" b="1" dirty="0">
                <a:latin typeface="Courier New"/>
                <a:cs typeface="Courier New"/>
              </a:rPr>
              <a:t>y </a:t>
            </a:r>
            <a:r>
              <a:rPr lang="en-US" b="1" spc="-5" dirty="0">
                <a:latin typeface="Courier New"/>
                <a:cs typeface="Courier New"/>
              </a:rPr>
              <a:t>in</a:t>
            </a:r>
            <a:r>
              <a:rPr lang="en-US" b="1" spc="-145" dirty="0">
                <a:latin typeface="Courier New"/>
                <a:cs typeface="Courier New"/>
              </a:rPr>
              <a:t> </a:t>
            </a:r>
            <a:r>
              <a:rPr lang="en-US" b="1" spc="-5" dirty="0">
                <a:latin typeface="Courier New"/>
                <a:cs typeface="Courier New"/>
              </a:rPr>
              <a:t>vec2]</a:t>
            </a:r>
            <a:endParaRPr lang="en-US" dirty="0">
              <a:latin typeface="Courier New"/>
              <a:cs typeface="Courier New"/>
            </a:endParaRPr>
          </a:p>
          <a:p>
            <a:pPr marL="132438"/>
            <a:endParaRPr lang="fr-FR" dirty="0">
              <a:latin typeface="Courier New"/>
              <a:cs typeface="Courier New"/>
            </a:endParaRPr>
          </a:p>
        </p:txBody>
      </p:sp>
      <p:sp>
        <p:nvSpPr>
          <p:cNvPr id="28" name="Slide Number Placeholder 15">
            <a:extLst>
              <a:ext uri="{FF2B5EF4-FFF2-40B4-BE49-F238E27FC236}">
                <a16:creationId xmlns:a16="http://schemas.microsoft.com/office/drawing/2014/main" id="{9FEF5572-B427-4070-8A0D-400A085CC25B}"/>
              </a:ext>
            </a:extLst>
          </p:cNvPr>
          <p:cNvSpPr txBox="1">
            <a:spLocks/>
          </p:cNvSpPr>
          <p:nvPr/>
        </p:nvSpPr>
        <p:spPr>
          <a:xfrm>
            <a:off x="55420" y="6324600"/>
            <a:ext cx="2540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02B39B9-74E7-484A-884B-3B1F83C72A6F}" type="slidenum">
              <a:rPr lang="en-US" altLang="en-US" b="1" smtClean="0">
                <a:solidFill>
                  <a:srgbClr val="000000"/>
                </a:solidFill>
                <a:latin typeface="Times New Roman"/>
              </a:rPr>
              <a:pPr>
                <a:defRPr/>
              </a:pPr>
              <a:t>9</a:t>
            </a:fld>
            <a:endParaRPr lang="en-US" altLang="en-US" b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Slide Number Placeholder 15">
            <a:extLst>
              <a:ext uri="{FF2B5EF4-FFF2-40B4-BE49-F238E27FC236}">
                <a16:creationId xmlns:a16="http://schemas.microsoft.com/office/drawing/2014/main" id="{C1D516C7-C961-482D-8321-DEB0FEB30EDE}"/>
              </a:ext>
            </a:extLst>
          </p:cNvPr>
          <p:cNvSpPr txBox="1">
            <a:spLocks/>
          </p:cNvSpPr>
          <p:nvPr/>
        </p:nvSpPr>
        <p:spPr>
          <a:xfrm>
            <a:off x="207820" y="6477000"/>
            <a:ext cx="2540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02B39B9-74E7-484A-884B-3B1F83C72A6F}" type="slidenum">
              <a:rPr lang="en-US" altLang="en-US" b="1" smtClean="0">
                <a:solidFill>
                  <a:srgbClr val="000000"/>
                </a:solidFill>
                <a:latin typeface="Times New Roman"/>
              </a:rPr>
              <a:pPr>
                <a:defRPr/>
              </a:pPr>
              <a:t>9</a:t>
            </a:fld>
            <a:endParaRPr lang="en-US" altLang="en-US" b="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3793</Words>
  <Application>Microsoft Office PowerPoint</Application>
  <PresentationFormat>Widescreen</PresentationFormat>
  <Paragraphs>468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Arial</vt:lpstr>
      <vt:lpstr>AvantGarde</vt:lpstr>
      <vt:lpstr>Bookman Old Style</vt:lpstr>
      <vt:lpstr>Calibri</vt:lpstr>
      <vt:lpstr>Calibri Light</vt:lpstr>
      <vt:lpstr>Courier New</vt:lpstr>
      <vt:lpstr>courier-new</vt:lpstr>
      <vt:lpstr>Gill Sans MT</vt:lpstr>
      <vt:lpstr>GillSansMT</vt:lpstr>
      <vt:lpstr>MS Shell Dlg 2</vt:lpstr>
      <vt:lpstr>Tahoma</vt:lpstr>
      <vt:lpstr>Times New Roman</vt:lpstr>
      <vt:lpstr>Verdana</vt:lpstr>
      <vt:lpstr>Wingdings 3</vt:lpstr>
      <vt:lpstr>Wingdings3</vt:lpstr>
      <vt:lpstr>Office Theme</vt:lpstr>
      <vt:lpstr>ppt_template_07-25-2002</vt:lpstr>
      <vt:lpstr>CS-250-Data Structures &amp; Algorithms</vt:lpstr>
      <vt:lpstr>PowerPoint Presentation</vt:lpstr>
      <vt:lpstr>List comprehensions : Syntax 1</vt:lpstr>
      <vt:lpstr>Exercise </vt:lpstr>
      <vt:lpstr>Exercise </vt:lpstr>
      <vt:lpstr>List Comprehension Syntax 2</vt:lpstr>
      <vt:lpstr>List Comprehension Syntax 3</vt:lpstr>
      <vt:lpstr>List Comprehension Syntax 4</vt:lpstr>
      <vt:lpstr>List Comprehension Syntax 5</vt:lpstr>
      <vt:lpstr>List Comprehension Syntax 5</vt:lpstr>
      <vt:lpstr>List comprehensions that use  conditions (Filtered List)</vt:lpstr>
      <vt:lpstr>Examples</vt:lpstr>
      <vt:lpstr>Filtered List</vt:lpstr>
      <vt:lpstr>Exercise </vt:lpstr>
      <vt:lpstr>Summary: Features of lists</vt:lpstr>
      <vt:lpstr>Exercise</vt:lpstr>
      <vt:lpstr>Exercise</vt:lpstr>
      <vt:lpstr>Exercise </vt:lpstr>
      <vt:lpstr>Exercise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 In</dc:creator>
  <cp:lastModifiedBy>Indu Rah</cp:lastModifiedBy>
  <cp:revision>881</cp:revision>
  <dcterms:created xsi:type="dcterms:W3CDTF">2018-10-10T03:52:51Z</dcterms:created>
  <dcterms:modified xsi:type="dcterms:W3CDTF">2020-11-26T09:59:25Z</dcterms:modified>
</cp:coreProperties>
</file>