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7T04:19:31.219" v="10284" actId="5793"/>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6:59.367" v="7499"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6:59.367" v="7499" actId="20577"/>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modSp add">
        <pc:chgData name="anum sharma" userId="f66cf99955dbac7d" providerId="LiveId" clId="{6E04F4B5-AC0F-493B-B1A2-008A2E900AEB}" dt="2018-01-07T03:32:40.131" v="8394"/>
        <pc:sldMkLst>
          <pc:docMk/>
          <pc:sldMk cId="1277495974" sldId="283"/>
        </pc:sldMkLst>
        <pc:spChg chg="mod">
          <ac:chgData name="anum sharma" userId="f66cf99955dbac7d" providerId="LiveId" clId="{6E04F4B5-AC0F-493B-B1A2-008A2E900AEB}" dt="2018-01-07T03:21:15.772" v="7754" actId="20577"/>
          <ac:spMkLst>
            <pc:docMk/>
            <pc:sldMk cId="1277495974" sldId="283"/>
            <ac:spMk id="2" creationId="{7DCB721F-BC72-4F58-99F9-55F1D247165A}"/>
          </ac:spMkLst>
        </pc:spChg>
        <pc:spChg chg="mod">
          <ac:chgData name="anum sharma" userId="f66cf99955dbac7d" providerId="LiveId" clId="{6E04F4B5-AC0F-493B-B1A2-008A2E900AEB}" dt="2018-01-07T03:32:40.131" v="8394"/>
          <ac:spMkLst>
            <pc:docMk/>
            <pc:sldMk cId="1277495974" sldId="283"/>
            <ac:spMk id="3" creationId="{96EF265A-0A9A-46D6-8E10-B9CA3DD3BDD5}"/>
          </ac:spMkLst>
        </pc:spChg>
      </pc:sldChg>
      <pc:sldChg chg="modSp add">
        <pc:chgData name="anum sharma" userId="f66cf99955dbac7d" providerId="LiveId" clId="{6E04F4B5-AC0F-493B-B1A2-008A2E900AEB}" dt="2018-01-07T03:39:51.403" v="8699" actId="1076"/>
        <pc:sldMkLst>
          <pc:docMk/>
          <pc:sldMk cId="2896427939" sldId="284"/>
        </pc:sldMkLst>
        <pc:spChg chg="mod">
          <ac:chgData name="anum sharma" userId="f66cf99955dbac7d" providerId="LiveId" clId="{6E04F4B5-AC0F-493B-B1A2-008A2E900AEB}" dt="2018-01-07T03:39:46.036" v="8698" actId="27636"/>
          <ac:spMkLst>
            <pc:docMk/>
            <pc:sldMk cId="2896427939" sldId="284"/>
            <ac:spMk id="2" creationId="{3B7B7B7A-F665-4A3D-BCF8-0E74E017FEA8}"/>
          </ac:spMkLst>
        </pc:spChg>
        <pc:spChg chg="mod">
          <ac:chgData name="anum sharma" userId="f66cf99955dbac7d" providerId="LiveId" clId="{6E04F4B5-AC0F-493B-B1A2-008A2E900AEB}" dt="2018-01-07T03:39:51.403" v="8699" actId="1076"/>
          <ac:spMkLst>
            <pc:docMk/>
            <pc:sldMk cId="2896427939" sldId="284"/>
            <ac:spMk id="3" creationId="{D4211DC6-8EBE-4EF4-96A1-D480645502E6}"/>
          </ac:spMkLst>
        </pc:spChg>
      </pc:sldChg>
      <pc:sldChg chg="modSp add">
        <pc:chgData name="anum sharma" userId="f66cf99955dbac7d" providerId="LiveId" clId="{6E04F4B5-AC0F-493B-B1A2-008A2E900AEB}" dt="2018-01-07T03:56:52.790" v="9239" actId="20577"/>
        <pc:sldMkLst>
          <pc:docMk/>
          <pc:sldMk cId="4066730045" sldId="285"/>
        </pc:sldMkLst>
        <pc:spChg chg="mod">
          <ac:chgData name="anum sharma" userId="f66cf99955dbac7d" providerId="LiveId" clId="{6E04F4B5-AC0F-493B-B1A2-008A2E900AEB}" dt="2018-01-07T03:55:51.568" v="9178" actId="1076"/>
          <ac:spMkLst>
            <pc:docMk/>
            <pc:sldMk cId="4066730045" sldId="285"/>
            <ac:spMk id="2" creationId="{8C1D6B08-D427-4CA7-B67D-1131D4A15083}"/>
          </ac:spMkLst>
        </pc:spChg>
        <pc:spChg chg="mod">
          <ac:chgData name="anum sharma" userId="f66cf99955dbac7d" providerId="LiveId" clId="{6E04F4B5-AC0F-493B-B1A2-008A2E900AEB}" dt="2018-01-07T03:56:52.790" v="9239" actId="20577"/>
          <ac:spMkLst>
            <pc:docMk/>
            <pc:sldMk cId="4066730045" sldId="285"/>
            <ac:spMk id="3" creationId="{4A2E5AC0-64A5-4AA1-AB5B-2255A3EB5DE4}"/>
          </ac:spMkLst>
        </pc:spChg>
      </pc:sldChg>
      <pc:sldChg chg="addSp modSp add mod setBg">
        <pc:chgData name="anum sharma" userId="f66cf99955dbac7d" providerId="LiveId" clId="{6E04F4B5-AC0F-493B-B1A2-008A2E900AEB}" dt="2018-01-07T04:00:33.257" v="9354" actId="26606"/>
        <pc:sldMkLst>
          <pc:docMk/>
          <pc:sldMk cId="682054533" sldId="286"/>
        </pc:sldMkLst>
        <pc:spChg chg="mod">
          <ac:chgData name="anum sharma" userId="f66cf99955dbac7d" providerId="LiveId" clId="{6E04F4B5-AC0F-493B-B1A2-008A2E900AEB}" dt="2018-01-07T04:00:33.257" v="9354" actId="26606"/>
          <ac:spMkLst>
            <pc:docMk/>
            <pc:sldMk cId="682054533" sldId="286"/>
            <ac:spMk id="2" creationId="{16599CCE-91CF-407F-A1B6-15A5C6E3D5CA}"/>
          </ac:spMkLst>
        </pc:spChg>
        <pc:spChg chg="mod">
          <ac:chgData name="anum sharma" userId="f66cf99955dbac7d" providerId="LiveId" clId="{6E04F4B5-AC0F-493B-B1A2-008A2E900AEB}" dt="2018-01-07T04:00:33.257" v="9354" actId="26606"/>
          <ac:spMkLst>
            <pc:docMk/>
            <pc:sldMk cId="682054533" sldId="286"/>
            <ac:spMk id="3" creationId="{8EF30036-FC3D-47A9-B0D8-593CE79C1BC3}"/>
          </ac:spMkLst>
        </pc:spChg>
        <pc:picChg chg="add mod ord">
          <ac:chgData name="anum sharma" userId="f66cf99955dbac7d" providerId="LiveId" clId="{6E04F4B5-AC0F-493B-B1A2-008A2E900AEB}" dt="2018-01-07T04:00:33.257" v="9354" actId="26606"/>
          <ac:picMkLst>
            <pc:docMk/>
            <pc:sldMk cId="682054533" sldId="286"/>
            <ac:picMk id="5" creationId="{8919D198-2DA5-47FA-95AA-225146FB3C66}"/>
          </ac:picMkLst>
        </pc:picChg>
      </pc:sldChg>
      <pc:sldChg chg="modSp add">
        <pc:chgData name="anum sharma" userId="f66cf99955dbac7d" providerId="LiveId" clId="{6E04F4B5-AC0F-493B-B1A2-008A2E900AEB}" dt="2018-01-07T04:07:01.818" v="9895" actId="14100"/>
        <pc:sldMkLst>
          <pc:docMk/>
          <pc:sldMk cId="48336913" sldId="287"/>
        </pc:sldMkLst>
        <pc:spChg chg="mod">
          <ac:chgData name="anum sharma" userId="f66cf99955dbac7d" providerId="LiveId" clId="{6E04F4B5-AC0F-493B-B1A2-008A2E900AEB}" dt="2018-01-07T04:01:15.997" v="9369" actId="27636"/>
          <ac:spMkLst>
            <pc:docMk/>
            <pc:sldMk cId="48336913" sldId="287"/>
            <ac:spMk id="2" creationId="{C84045AE-18B3-461B-B429-698E1B9A16BE}"/>
          </ac:spMkLst>
        </pc:spChg>
        <pc:spChg chg="mod">
          <ac:chgData name="anum sharma" userId="f66cf99955dbac7d" providerId="LiveId" clId="{6E04F4B5-AC0F-493B-B1A2-008A2E900AEB}" dt="2018-01-07T04:07:01.818" v="9895" actId="14100"/>
          <ac:spMkLst>
            <pc:docMk/>
            <pc:sldMk cId="48336913" sldId="287"/>
            <ac:spMk id="3" creationId="{724E885F-1272-4613-8CD5-487B49769BB4}"/>
          </ac:spMkLst>
        </pc:spChg>
      </pc:sldChg>
      <pc:sldChg chg="modSp add">
        <pc:chgData name="anum sharma" userId="f66cf99955dbac7d" providerId="LiveId" clId="{6E04F4B5-AC0F-493B-B1A2-008A2E900AEB}" dt="2018-01-07T04:19:31.219" v="10284" actId="5793"/>
        <pc:sldMkLst>
          <pc:docMk/>
          <pc:sldMk cId="686273759" sldId="288"/>
        </pc:sldMkLst>
        <pc:spChg chg="mod">
          <ac:chgData name="anum sharma" userId="f66cf99955dbac7d" providerId="LiveId" clId="{6E04F4B5-AC0F-493B-B1A2-008A2E900AEB}" dt="2018-01-07T04:07:22.225" v="9911" actId="27636"/>
          <ac:spMkLst>
            <pc:docMk/>
            <pc:sldMk cId="686273759" sldId="288"/>
            <ac:spMk id="2" creationId="{0E3522A3-4E5D-4880-8002-A69E76BFE96F}"/>
          </ac:spMkLst>
        </pc:spChg>
        <pc:spChg chg="mod">
          <ac:chgData name="anum sharma" userId="f66cf99955dbac7d" providerId="LiveId" clId="{6E04F4B5-AC0F-493B-B1A2-008A2E900AEB}" dt="2018-01-07T04:19:31.219" v="10284" actId="5793"/>
          <ac:spMkLst>
            <pc:docMk/>
            <pc:sldMk cId="686273759" sldId="288"/>
            <ac:spMk id="3" creationId="{CA0284B4-673D-4E54-9E3E-6D0AAB436208}"/>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3">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1320800"/>
          </a:xfrm>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a:xfrm>
            <a:off x="677334" y="609600"/>
            <a:ext cx="8596668" cy="702365"/>
          </a:xfrm>
        </p:spPr>
        <p:txBody>
          <a:bodyPr/>
          <a:lstStyle/>
          <a:p>
            <a:r>
              <a:rPr lang="en-US" dirty="0"/>
              <a:t>CSS Concept 4 –Padding and Margins</a:t>
            </a:r>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a:xfrm>
            <a:off x="677334" y="1491354"/>
            <a:ext cx="8596668" cy="4757046"/>
          </a:xfrm>
        </p:spPr>
        <p:txBody>
          <a:bodyPr/>
          <a:lstStyle/>
          <a:p>
            <a:r>
              <a:rPr lang="en-US" dirty="0"/>
              <a:t>Padding is that space inside the elements that hold the contents of an element away from its edge.</a:t>
            </a:r>
          </a:p>
          <a:p>
            <a:r>
              <a:rPr lang="en-US" dirty="0"/>
              <a:t>Padding Syntax:</a:t>
            </a:r>
          </a:p>
          <a:p>
            <a:pPr lvl="3"/>
            <a:r>
              <a:rPr lang="en-US" dirty="0"/>
              <a:t>Individual Properties:</a:t>
            </a:r>
          </a:p>
          <a:p>
            <a:pPr lvl="6"/>
            <a:r>
              <a:rPr lang="en-US" dirty="0"/>
              <a:t> padding-top: //values;</a:t>
            </a:r>
          </a:p>
          <a:p>
            <a:pPr marL="2743200" lvl="6" indent="0">
              <a:buNone/>
            </a:pPr>
            <a:r>
              <a:rPr lang="en-US" dirty="0"/>
              <a:t>      padding-right://values;</a:t>
            </a:r>
          </a:p>
          <a:p>
            <a:pPr marL="2743200" lvl="6" indent="0">
              <a:buNone/>
            </a:pPr>
            <a:r>
              <a:rPr lang="en-US" dirty="0"/>
              <a:t>      padding –bottom://values;</a:t>
            </a:r>
          </a:p>
          <a:p>
            <a:pPr marL="2743200" lvl="6" indent="0">
              <a:buNone/>
            </a:pPr>
            <a:r>
              <a:rPr lang="en-US" dirty="0"/>
              <a:t>      padding-left://values;</a:t>
            </a:r>
          </a:p>
          <a:p>
            <a:pPr marL="1371600" lvl="3" indent="0">
              <a:buNone/>
            </a:pPr>
            <a:r>
              <a:rPr lang="en-US" b="1" dirty="0">
                <a:solidFill>
                  <a:srgbClr val="FF0000"/>
                </a:solidFill>
              </a:rPr>
              <a:t>The sequence should be – top right bottom left</a:t>
            </a:r>
          </a:p>
          <a:p>
            <a:pPr marL="400050" indent="-285750">
              <a:buFont typeface="Wingdings" panose="05000000000000000000" pitchFamily="2" charset="2"/>
              <a:buChar char="v"/>
            </a:pPr>
            <a:r>
              <a:rPr lang="en-US" dirty="0"/>
              <a:t>Short Notation:</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t>
            </a:r>
            <a:r>
              <a:rPr lang="en-US" dirty="0">
                <a:solidFill>
                  <a:srgbClr val="FF0000"/>
                </a:solidFill>
              </a:rPr>
              <a:t>20px</a:t>
            </a:r>
            <a:r>
              <a:rPr lang="en-US" dirty="0"/>
              <a:t>(right)</a:t>
            </a:r>
            <a:r>
              <a:rPr lang="en-US" dirty="0">
                <a:solidFill>
                  <a:srgbClr val="FF0000"/>
                </a:solidFill>
              </a:rPr>
              <a:t> 15px</a:t>
            </a:r>
            <a:r>
              <a:rPr lang="en-US" dirty="0"/>
              <a:t>(bottom) </a:t>
            </a:r>
            <a:r>
              <a:rPr lang="en-US" dirty="0">
                <a:solidFill>
                  <a:srgbClr val="FF0000"/>
                </a:solidFill>
              </a:rPr>
              <a:t>10px</a:t>
            </a:r>
            <a:r>
              <a:rPr lang="en-US" dirty="0"/>
              <a:t>(left)</a:t>
            </a:r>
          </a:p>
          <a:p>
            <a:pPr marL="1200150" lvl="2">
              <a:buFont typeface="Wingdings" panose="05000000000000000000" pitchFamily="2" charset="2"/>
              <a:buChar char="v"/>
            </a:pPr>
            <a:r>
              <a:rPr lang="en-US" dirty="0"/>
              <a:t>padding: </a:t>
            </a:r>
            <a:r>
              <a:rPr lang="en-US" dirty="0">
                <a:solidFill>
                  <a:srgbClr val="FF0000"/>
                </a:solidFill>
              </a:rPr>
              <a:t>10p</a:t>
            </a:r>
            <a:r>
              <a:rPr lang="en-US" dirty="0"/>
              <a:t>x(top)  </a:t>
            </a:r>
            <a:r>
              <a:rPr lang="en-US" dirty="0">
                <a:solidFill>
                  <a:srgbClr val="FF0000"/>
                </a:solidFill>
              </a:rPr>
              <a:t>20px</a:t>
            </a:r>
            <a:r>
              <a:rPr lang="en-US" dirty="0"/>
              <a:t>(right and left) </a:t>
            </a:r>
            <a:r>
              <a:rPr lang="en-US" dirty="0">
                <a:solidFill>
                  <a:srgbClr val="FF0000"/>
                </a:solidFill>
              </a:rPr>
              <a:t>10px</a:t>
            </a:r>
            <a:r>
              <a:rPr lang="en-US" dirty="0"/>
              <a:t>(bottom)</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and bottom) </a:t>
            </a:r>
            <a:r>
              <a:rPr lang="en-US" dirty="0">
                <a:solidFill>
                  <a:srgbClr val="FF0000"/>
                </a:solidFill>
              </a:rPr>
              <a:t>20px</a:t>
            </a:r>
            <a:r>
              <a:rPr lang="en-US" dirty="0"/>
              <a:t> (right and left side)</a:t>
            </a:r>
          </a:p>
          <a:p>
            <a:pPr marL="1200150" lvl="2">
              <a:buFont typeface="Wingdings" panose="05000000000000000000" pitchFamily="2" charset="2"/>
              <a:buChar char="v"/>
            </a:pPr>
            <a:r>
              <a:rPr lang="en-US" dirty="0"/>
              <a:t>padding: </a:t>
            </a:r>
            <a:r>
              <a:rPr lang="en-US" dirty="0">
                <a:solidFill>
                  <a:srgbClr val="FF0000"/>
                </a:solidFill>
              </a:rPr>
              <a:t>10px</a:t>
            </a:r>
            <a:r>
              <a:rPr lang="en-US" dirty="0"/>
              <a:t> (apply to all sides) </a:t>
            </a:r>
          </a:p>
        </p:txBody>
      </p:sp>
    </p:spTree>
    <p:extLst>
      <p:ext uri="{BB962C8B-B14F-4D97-AF65-F5344CB8AC3E}">
        <p14:creationId xmlns:p14="http://schemas.microsoft.com/office/powerpoint/2010/main" val="1277495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B7A-F665-4A3D-BCF8-0E74E017FEA8}"/>
              </a:ext>
            </a:extLst>
          </p:cNvPr>
          <p:cNvSpPr>
            <a:spLocks noGrp="1"/>
          </p:cNvSpPr>
          <p:nvPr>
            <p:ph type="title"/>
          </p:nvPr>
        </p:nvSpPr>
        <p:spPr>
          <a:xfrm>
            <a:off x="677334" y="609600"/>
            <a:ext cx="8596668" cy="596348"/>
          </a:xfrm>
        </p:spPr>
        <p:txBody>
          <a:bodyPr>
            <a:normAutofit fontScale="90000"/>
          </a:bodyPr>
          <a:lstStyle/>
          <a:p>
            <a:r>
              <a:rPr lang="en-US" dirty="0"/>
              <a:t>Margins</a:t>
            </a:r>
          </a:p>
        </p:txBody>
      </p:sp>
      <p:sp>
        <p:nvSpPr>
          <p:cNvPr id="3" name="Content Placeholder 2">
            <a:extLst>
              <a:ext uri="{FF2B5EF4-FFF2-40B4-BE49-F238E27FC236}">
                <a16:creationId xmlns:a16="http://schemas.microsoft.com/office/drawing/2014/main" id="{D4211DC6-8EBE-4EF4-96A1-D480645502E6}"/>
              </a:ext>
            </a:extLst>
          </p:cNvPr>
          <p:cNvSpPr>
            <a:spLocks noGrp="1"/>
          </p:cNvSpPr>
          <p:nvPr>
            <p:ph idx="1"/>
          </p:nvPr>
        </p:nvSpPr>
        <p:spPr>
          <a:xfrm>
            <a:off x="677334" y="1266552"/>
            <a:ext cx="8596668" cy="4981848"/>
          </a:xfrm>
        </p:spPr>
        <p:txBody>
          <a:bodyPr>
            <a:normAutofit fontScale="92500" lnSpcReduction="20000"/>
          </a:bodyPr>
          <a:lstStyle/>
          <a:p>
            <a:r>
              <a:rPr lang="en-US" dirty="0"/>
              <a:t>It represent the space between elements.</a:t>
            </a:r>
          </a:p>
          <a:p>
            <a:r>
              <a:rPr lang="en-US" dirty="0"/>
              <a:t>Values are not calculated as part of an element’s total width.</a:t>
            </a:r>
          </a:p>
          <a:p>
            <a:r>
              <a:rPr lang="en-US" dirty="0"/>
              <a:t>Most elements have default margin you must account for when structuring your layout.</a:t>
            </a:r>
          </a:p>
          <a:p>
            <a:r>
              <a:rPr lang="en-US" dirty="0"/>
              <a:t>Margin Syntax is same as padding:</a:t>
            </a:r>
          </a:p>
          <a:p>
            <a:pPr lvl="3"/>
            <a:r>
              <a:rPr lang="en-US" sz="1500" dirty="0"/>
              <a:t>Individual Properties:</a:t>
            </a:r>
          </a:p>
          <a:p>
            <a:pPr lvl="6"/>
            <a:r>
              <a:rPr lang="en-US" sz="1500" dirty="0"/>
              <a:t> margin-top: //values;</a:t>
            </a:r>
          </a:p>
          <a:p>
            <a:pPr marL="2743200" lvl="6" indent="0">
              <a:buNone/>
            </a:pPr>
            <a:r>
              <a:rPr lang="en-US" sz="1500" dirty="0"/>
              <a:t>      margin-right://values;</a:t>
            </a:r>
          </a:p>
          <a:p>
            <a:pPr marL="2743200" lvl="6" indent="0">
              <a:buNone/>
            </a:pPr>
            <a:r>
              <a:rPr lang="en-US" sz="1500" dirty="0"/>
              <a:t>      margin–bottom://values;</a:t>
            </a:r>
          </a:p>
          <a:p>
            <a:pPr marL="2743200" lvl="6" indent="0">
              <a:buNone/>
            </a:pPr>
            <a:r>
              <a:rPr lang="en-US" sz="1500" dirty="0"/>
              <a:t>      margin-left://values;</a:t>
            </a:r>
          </a:p>
          <a:p>
            <a:pPr marL="1371600" lvl="3" indent="0">
              <a:buNone/>
            </a:pPr>
            <a:r>
              <a:rPr lang="en-US" sz="1500" b="1" dirty="0">
                <a:solidFill>
                  <a:srgbClr val="FF0000"/>
                </a:solidFill>
              </a:rPr>
              <a:t>The sequence should be – top right bottom left</a:t>
            </a:r>
          </a:p>
          <a:p>
            <a:pPr marL="400050" indent="-285750">
              <a:buFont typeface="Wingdings" panose="05000000000000000000" pitchFamily="2" charset="2"/>
              <a:buChar char="v"/>
            </a:pPr>
            <a:r>
              <a:rPr lang="en-US" sz="1500" dirty="0"/>
              <a:t>Short Notation:</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t>
            </a:r>
            <a:r>
              <a:rPr lang="en-US" sz="1500" dirty="0">
                <a:solidFill>
                  <a:srgbClr val="FF0000"/>
                </a:solidFill>
              </a:rPr>
              <a:t>20px</a:t>
            </a:r>
            <a:r>
              <a:rPr lang="en-US" sz="1500" dirty="0"/>
              <a:t>(right)</a:t>
            </a:r>
            <a:r>
              <a:rPr lang="en-US" sz="1500" dirty="0">
                <a:solidFill>
                  <a:srgbClr val="FF0000"/>
                </a:solidFill>
              </a:rPr>
              <a:t> 15px</a:t>
            </a:r>
            <a:r>
              <a:rPr lang="en-US" sz="1500" dirty="0"/>
              <a:t>(bottom) </a:t>
            </a:r>
            <a:r>
              <a:rPr lang="en-US" sz="1500" dirty="0">
                <a:solidFill>
                  <a:srgbClr val="FF0000"/>
                </a:solidFill>
              </a:rPr>
              <a:t>10px</a:t>
            </a:r>
            <a:r>
              <a:rPr lang="en-US" sz="1500" dirty="0"/>
              <a:t>(left)</a:t>
            </a:r>
          </a:p>
          <a:p>
            <a:pPr marL="1200150" lvl="2">
              <a:buFont typeface="Wingdings" panose="05000000000000000000" pitchFamily="2" charset="2"/>
              <a:buChar char="v"/>
            </a:pPr>
            <a:r>
              <a:rPr lang="en-US" sz="1500" dirty="0"/>
              <a:t>margin: </a:t>
            </a:r>
            <a:r>
              <a:rPr lang="en-US" sz="1500" dirty="0">
                <a:solidFill>
                  <a:srgbClr val="FF0000"/>
                </a:solidFill>
              </a:rPr>
              <a:t>10p</a:t>
            </a:r>
            <a:r>
              <a:rPr lang="en-US" sz="1500" dirty="0"/>
              <a:t>x(top)  </a:t>
            </a:r>
            <a:r>
              <a:rPr lang="en-US" sz="1500" dirty="0">
                <a:solidFill>
                  <a:srgbClr val="FF0000"/>
                </a:solidFill>
              </a:rPr>
              <a:t>20px</a:t>
            </a:r>
            <a:r>
              <a:rPr lang="en-US" sz="1500" dirty="0"/>
              <a:t>(right and left) </a:t>
            </a:r>
            <a:r>
              <a:rPr lang="en-US" sz="1500" dirty="0">
                <a:solidFill>
                  <a:srgbClr val="FF0000"/>
                </a:solidFill>
              </a:rPr>
              <a:t>10px</a:t>
            </a:r>
            <a:r>
              <a:rPr lang="en-US" sz="1500" dirty="0"/>
              <a:t>(bottom)</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and bottom) </a:t>
            </a:r>
            <a:r>
              <a:rPr lang="en-US" sz="1500" dirty="0">
                <a:solidFill>
                  <a:srgbClr val="FF0000"/>
                </a:solidFill>
              </a:rPr>
              <a:t>20px</a:t>
            </a:r>
            <a:r>
              <a:rPr lang="en-US" sz="1500" dirty="0"/>
              <a:t> (right and left side)</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 (apply to all sides) </a:t>
            </a:r>
          </a:p>
          <a:p>
            <a:pPr lvl="4"/>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8964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6B08-D427-4CA7-B67D-1131D4A15083}"/>
              </a:ext>
            </a:extLst>
          </p:cNvPr>
          <p:cNvSpPr>
            <a:spLocks noGrp="1"/>
          </p:cNvSpPr>
          <p:nvPr>
            <p:ph type="title"/>
          </p:nvPr>
        </p:nvSpPr>
        <p:spPr>
          <a:xfrm>
            <a:off x="677334" y="364435"/>
            <a:ext cx="8596668" cy="702365"/>
          </a:xfrm>
        </p:spPr>
        <p:txBody>
          <a:bodyPr/>
          <a:lstStyle/>
          <a:p>
            <a:r>
              <a:rPr lang="en-US" dirty="0"/>
              <a:t>CSS Concept 5 – Borders and Background</a:t>
            </a:r>
          </a:p>
        </p:txBody>
      </p:sp>
      <p:sp>
        <p:nvSpPr>
          <p:cNvPr id="3" name="Content Placeholder 2">
            <a:extLst>
              <a:ext uri="{FF2B5EF4-FFF2-40B4-BE49-F238E27FC236}">
                <a16:creationId xmlns:a16="http://schemas.microsoft.com/office/drawing/2014/main" id="{4A2E5AC0-64A5-4AA1-AB5B-2255A3EB5DE4}"/>
              </a:ext>
            </a:extLst>
          </p:cNvPr>
          <p:cNvSpPr>
            <a:spLocks noGrp="1"/>
          </p:cNvSpPr>
          <p:nvPr>
            <p:ph idx="1"/>
          </p:nvPr>
        </p:nvSpPr>
        <p:spPr>
          <a:xfrm>
            <a:off x="677334" y="1066799"/>
            <a:ext cx="8596668" cy="5426765"/>
          </a:xfrm>
        </p:spPr>
        <p:txBody>
          <a:bodyPr>
            <a:normAutofit lnSpcReduction="10000"/>
          </a:bodyPr>
          <a:lstStyle/>
          <a:p>
            <a:r>
              <a:rPr lang="en-US" dirty="0"/>
              <a:t>Borders defines the outside edge of elements.</a:t>
            </a:r>
          </a:p>
          <a:p>
            <a:r>
              <a:rPr lang="en-US" dirty="0"/>
              <a:t>Border Syntax:</a:t>
            </a:r>
          </a:p>
          <a:p>
            <a:pPr lvl="3"/>
            <a:r>
              <a:rPr lang="en-US" dirty="0"/>
              <a:t>Name: border</a:t>
            </a:r>
          </a:p>
          <a:p>
            <a:pPr lvl="3"/>
            <a:r>
              <a:rPr lang="en-US" dirty="0"/>
              <a:t>Value: &lt;border-style&gt; || &lt;border-width&gt; || &lt;border-color&gt;</a:t>
            </a:r>
          </a:p>
          <a:p>
            <a:pPr marL="400050" indent="-285750">
              <a:buFont typeface="Wingdings" panose="05000000000000000000" pitchFamily="2" charset="2"/>
              <a:buChar char="Ø"/>
            </a:pPr>
            <a:r>
              <a:rPr lang="en-US" dirty="0"/>
              <a:t> Shorthand Notation:</a:t>
            </a:r>
          </a:p>
          <a:p>
            <a:pPr marL="1657350" lvl="3">
              <a:buFont typeface="Wingdings" panose="05000000000000000000" pitchFamily="2" charset="2"/>
              <a:buChar char="Ø"/>
            </a:pPr>
            <a:r>
              <a:rPr lang="en-US" dirty="0"/>
              <a:t>border-top: 1px solid black</a:t>
            </a:r>
          </a:p>
          <a:p>
            <a:pPr marL="1657350" lvl="3">
              <a:buFont typeface="Wingdings" panose="05000000000000000000" pitchFamily="2" charset="2"/>
              <a:buChar char="Ø"/>
            </a:pPr>
            <a:r>
              <a:rPr lang="en-US" dirty="0"/>
              <a:t>border-right: 1px solid black</a:t>
            </a:r>
          </a:p>
          <a:p>
            <a:pPr marL="1657350" lvl="3">
              <a:buFont typeface="Wingdings" panose="05000000000000000000" pitchFamily="2" charset="2"/>
              <a:buChar char="Ø"/>
            </a:pPr>
            <a:r>
              <a:rPr lang="en-US" dirty="0"/>
              <a:t>border-bottom: 1px solid black</a:t>
            </a:r>
          </a:p>
          <a:p>
            <a:pPr marL="1657350" lvl="3">
              <a:buFont typeface="Wingdings" panose="05000000000000000000" pitchFamily="2" charset="2"/>
              <a:buChar char="Ø"/>
            </a:pPr>
            <a:r>
              <a:rPr lang="en-US" dirty="0"/>
              <a:t>border-left: 1px solid black</a:t>
            </a:r>
          </a:p>
          <a:p>
            <a:pPr marL="400050">
              <a:buFont typeface="Wingdings" panose="05000000000000000000" pitchFamily="2" charset="2"/>
              <a:buChar char="q"/>
            </a:pPr>
            <a:r>
              <a:rPr lang="en-US" dirty="0"/>
              <a:t>Border-Width Calculation:</a:t>
            </a:r>
          </a:p>
          <a:p>
            <a:pPr marL="1200150" lvl="2">
              <a:buFont typeface="Wingdings" panose="05000000000000000000" pitchFamily="2" charset="2"/>
              <a:buChar char="q"/>
            </a:pPr>
            <a:r>
              <a:rPr lang="en-US" dirty="0"/>
              <a:t>p {</a:t>
            </a:r>
          </a:p>
          <a:p>
            <a:pPr marL="971550" lvl="2" indent="0">
              <a:buNone/>
            </a:pPr>
            <a:r>
              <a:rPr lang="en-US" dirty="0"/>
              <a:t> 	padding: 20px;</a:t>
            </a:r>
          </a:p>
          <a:p>
            <a:pPr marL="971550" lvl="2" indent="0">
              <a:buNone/>
            </a:pPr>
            <a:r>
              <a:rPr lang="en-US" dirty="0"/>
              <a:t>	border: 1px solid black;</a:t>
            </a:r>
          </a:p>
          <a:p>
            <a:pPr marL="971550" lvl="2" indent="0">
              <a:buNone/>
            </a:pPr>
            <a:r>
              <a:rPr lang="en-US" dirty="0"/>
              <a:t>        width: 200px;</a:t>
            </a:r>
          </a:p>
          <a:p>
            <a:pPr marL="971550" lvl="2" indent="0">
              <a:buNone/>
            </a:pPr>
            <a:r>
              <a:rPr lang="en-US" dirty="0"/>
              <a:t>        }</a:t>
            </a:r>
          </a:p>
          <a:p>
            <a:pPr marL="971550" lvl="2" indent="0">
              <a:buNone/>
            </a:pPr>
            <a:r>
              <a:rPr lang="en-US" b="1" dirty="0">
                <a:solidFill>
                  <a:srgbClr val="FF0000"/>
                </a:solidFill>
              </a:rPr>
              <a:t> Total Width = 1px + 20px + 200px + 20px +1px</a:t>
            </a:r>
          </a:p>
          <a:p>
            <a:pPr marL="971550" lvl="2" indent="0">
              <a:buNone/>
            </a:pPr>
            <a:endParaRPr lang="en-US" dirty="0"/>
          </a:p>
        </p:txBody>
      </p:sp>
    </p:spTree>
    <p:extLst>
      <p:ext uri="{BB962C8B-B14F-4D97-AF65-F5344CB8AC3E}">
        <p14:creationId xmlns:p14="http://schemas.microsoft.com/office/powerpoint/2010/main" val="4066730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8919D198-2DA5-47FA-95AA-225146FB3C6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16599CCE-91CF-407F-A1B6-15A5C6E3D5CA}"/>
              </a:ext>
            </a:extLst>
          </p:cNvPr>
          <p:cNvSpPr>
            <a:spLocks noGrp="1"/>
          </p:cNvSpPr>
          <p:nvPr>
            <p:ph type="title"/>
          </p:nvPr>
        </p:nvSpPr>
        <p:spPr>
          <a:xfrm>
            <a:off x="677334" y="609600"/>
            <a:ext cx="8596668" cy="1320800"/>
          </a:xfrm>
        </p:spPr>
        <p:txBody>
          <a:bodyPr anchor="t">
            <a:normAutofit/>
          </a:bodyPr>
          <a:lstStyle/>
          <a:p>
            <a:r>
              <a:rPr lang="en-US" dirty="0"/>
              <a:t>Border Styles:</a:t>
            </a:r>
          </a:p>
        </p:txBody>
      </p:sp>
      <p:sp>
        <p:nvSpPr>
          <p:cNvPr id="3" name="Content Placeholder 2">
            <a:extLst>
              <a:ext uri="{FF2B5EF4-FFF2-40B4-BE49-F238E27FC236}">
                <a16:creationId xmlns:a16="http://schemas.microsoft.com/office/drawing/2014/main" id="{8EF30036-FC3D-47A9-B0D8-593CE79C1BC3}"/>
              </a:ext>
            </a:extLst>
          </p:cNvPr>
          <p:cNvSpPr>
            <a:spLocks noGrp="1"/>
          </p:cNvSpPr>
          <p:nvPr>
            <p:ph idx="1"/>
          </p:nvPr>
        </p:nvSpPr>
        <p:spPr>
          <a:xfrm>
            <a:off x="6416039" y="2160589"/>
            <a:ext cx="2927185" cy="3880773"/>
          </a:xfrm>
        </p:spPr>
        <p:txBody>
          <a:bodyPr>
            <a:normAutofit/>
          </a:bodyPr>
          <a:lstStyle/>
          <a:p>
            <a:r>
              <a:rPr lang="en-US" sz="1500"/>
              <a:t>Solid</a:t>
            </a:r>
          </a:p>
          <a:p>
            <a:r>
              <a:rPr lang="en-US" sz="1500"/>
              <a:t>Dotted</a:t>
            </a:r>
          </a:p>
          <a:p>
            <a:r>
              <a:rPr lang="en-US" sz="1500"/>
              <a:t>Dashed</a:t>
            </a:r>
          </a:p>
          <a:p>
            <a:r>
              <a:rPr lang="en-US" sz="1500"/>
              <a:t>Double</a:t>
            </a:r>
          </a:p>
          <a:p>
            <a:r>
              <a:rPr lang="en-US" sz="1500"/>
              <a:t>Groove</a:t>
            </a:r>
          </a:p>
          <a:p>
            <a:r>
              <a:rPr lang="en-US" sz="1500"/>
              <a:t>Ridge</a:t>
            </a:r>
          </a:p>
          <a:p>
            <a:r>
              <a:rPr lang="en-US" sz="1500"/>
              <a:t>Inset</a:t>
            </a:r>
          </a:p>
          <a:p>
            <a:r>
              <a:rPr lang="en-US" sz="1500"/>
              <a:t>Outset </a:t>
            </a:r>
          </a:p>
        </p:txBody>
      </p:sp>
    </p:spTree>
    <p:extLst>
      <p:ext uri="{BB962C8B-B14F-4D97-AF65-F5344CB8AC3E}">
        <p14:creationId xmlns:p14="http://schemas.microsoft.com/office/powerpoint/2010/main" val="682054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45AE-18B3-461B-B429-698E1B9A16BE}"/>
              </a:ext>
            </a:extLst>
          </p:cNvPr>
          <p:cNvSpPr>
            <a:spLocks noGrp="1"/>
          </p:cNvSpPr>
          <p:nvPr>
            <p:ph type="title"/>
          </p:nvPr>
        </p:nvSpPr>
        <p:spPr>
          <a:xfrm>
            <a:off x="677334" y="609600"/>
            <a:ext cx="8596668" cy="516835"/>
          </a:xfrm>
        </p:spPr>
        <p:txBody>
          <a:bodyPr>
            <a:normAutofit fontScale="90000"/>
          </a:bodyPr>
          <a:lstStyle/>
          <a:p>
            <a:r>
              <a:rPr lang="en-US" dirty="0"/>
              <a:t>Border-Color</a:t>
            </a:r>
          </a:p>
        </p:txBody>
      </p:sp>
      <p:sp>
        <p:nvSpPr>
          <p:cNvPr id="3" name="Content Placeholder 2">
            <a:extLst>
              <a:ext uri="{FF2B5EF4-FFF2-40B4-BE49-F238E27FC236}">
                <a16:creationId xmlns:a16="http://schemas.microsoft.com/office/drawing/2014/main" id="{724E885F-1272-4613-8CD5-487B49769BB4}"/>
              </a:ext>
            </a:extLst>
          </p:cNvPr>
          <p:cNvSpPr>
            <a:spLocks noGrp="1"/>
          </p:cNvSpPr>
          <p:nvPr>
            <p:ph idx="1"/>
          </p:nvPr>
        </p:nvSpPr>
        <p:spPr>
          <a:xfrm>
            <a:off x="677334" y="1312450"/>
            <a:ext cx="8596668" cy="4796802"/>
          </a:xfrm>
        </p:spPr>
        <p:txBody>
          <a:bodyPr/>
          <a:lstStyle/>
          <a:p>
            <a:r>
              <a:rPr lang="en-US" dirty="0"/>
              <a:t>This property can be specified independently of foreground and background color.</a:t>
            </a:r>
          </a:p>
          <a:p>
            <a:r>
              <a:rPr lang="en-US" dirty="0"/>
              <a:t>Syntax : </a:t>
            </a:r>
          </a:p>
          <a:p>
            <a:pPr lvl="3"/>
            <a:r>
              <a:rPr lang="en-US" sz="1600" dirty="0"/>
              <a:t>border-color: black</a:t>
            </a:r>
            <a:r>
              <a:rPr lang="en-US" dirty="0"/>
              <a:t>;</a:t>
            </a:r>
          </a:p>
          <a:p>
            <a:pPr marL="1371600" lvl="3" indent="0">
              <a:buNone/>
            </a:pPr>
            <a:endParaRPr lang="en-US" dirty="0"/>
          </a:p>
          <a:p>
            <a:pPr marL="400050" indent="-285750">
              <a:buFont typeface="Wingdings" panose="05000000000000000000" pitchFamily="2" charset="2"/>
              <a:buChar char="q"/>
            </a:pPr>
            <a:r>
              <a:rPr lang="en-US" dirty="0"/>
              <a:t>Outliners:</a:t>
            </a:r>
          </a:p>
          <a:p>
            <a:pPr marL="800100" lvl="1">
              <a:buFont typeface="Wingdings" panose="05000000000000000000" pitchFamily="2" charset="2"/>
              <a:buChar char="q"/>
            </a:pPr>
            <a:r>
              <a:rPr lang="en-US" dirty="0"/>
              <a:t>It always goes around all sides.</a:t>
            </a:r>
          </a:p>
          <a:p>
            <a:pPr marL="800100" lvl="1">
              <a:buFont typeface="Wingdings" panose="05000000000000000000" pitchFamily="2" charset="2"/>
              <a:buChar char="q"/>
            </a:pPr>
            <a:r>
              <a:rPr lang="en-US" dirty="0"/>
              <a:t>It’s not a part of box model, so it won’t effect the position of elements</a:t>
            </a:r>
          </a:p>
          <a:p>
            <a:pPr marL="800100" lvl="1">
              <a:buFont typeface="Wingdings" panose="05000000000000000000" pitchFamily="2" charset="2"/>
              <a:buChar char="q"/>
            </a:pPr>
            <a:r>
              <a:rPr lang="en-US" dirty="0"/>
              <a:t>It is often used for accessibility reasons, to emphasize a link or form field for keyboard users tabbing through a screen.</a:t>
            </a:r>
          </a:p>
          <a:p>
            <a:pPr marL="800100" lvl="1">
              <a:buFont typeface="Wingdings" panose="05000000000000000000" pitchFamily="2" charset="2"/>
              <a:buChar char="q"/>
            </a:pPr>
            <a:r>
              <a:rPr lang="en-US" dirty="0"/>
              <a:t>The outline doesn’t affect the positioning in the way the border would.</a:t>
            </a:r>
          </a:p>
        </p:txBody>
      </p:sp>
    </p:spTree>
    <p:extLst>
      <p:ext uri="{BB962C8B-B14F-4D97-AF65-F5344CB8AC3E}">
        <p14:creationId xmlns:p14="http://schemas.microsoft.com/office/powerpoint/2010/main" val="4833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22A3-4E5D-4880-8002-A69E76BFE96F}"/>
              </a:ext>
            </a:extLst>
          </p:cNvPr>
          <p:cNvSpPr>
            <a:spLocks noGrp="1"/>
          </p:cNvSpPr>
          <p:nvPr>
            <p:ph type="title"/>
          </p:nvPr>
        </p:nvSpPr>
        <p:spPr>
          <a:xfrm>
            <a:off x="677334" y="609600"/>
            <a:ext cx="8596668" cy="636104"/>
          </a:xfrm>
        </p:spPr>
        <p:txBody>
          <a:bodyPr>
            <a:normAutofit fontScale="90000"/>
          </a:bodyPr>
          <a:lstStyle/>
          <a:p>
            <a:r>
              <a:rPr lang="en-US" dirty="0"/>
              <a:t>Backgrounds</a:t>
            </a:r>
          </a:p>
        </p:txBody>
      </p:sp>
      <p:sp>
        <p:nvSpPr>
          <p:cNvPr id="3" name="Content Placeholder 2">
            <a:extLst>
              <a:ext uri="{FF2B5EF4-FFF2-40B4-BE49-F238E27FC236}">
                <a16:creationId xmlns:a16="http://schemas.microsoft.com/office/drawing/2014/main" id="{CA0284B4-673D-4E54-9E3E-6D0AAB436208}"/>
              </a:ext>
            </a:extLst>
          </p:cNvPr>
          <p:cNvSpPr>
            <a:spLocks noGrp="1"/>
          </p:cNvSpPr>
          <p:nvPr>
            <p:ph idx="1"/>
          </p:nvPr>
        </p:nvSpPr>
        <p:spPr>
          <a:xfrm>
            <a:off x="677334" y="1577978"/>
            <a:ext cx="8596668" cy="4670422"/>
          </a:xfrm>
        </p:spPr>
        <p:txBody>
          <a:bodyPr/>
          <a:lstStyle/>
          <a:p>
            <a:r>
              <a:rPr lang="en-US" dirty="0"/>
              <a:t>It add visual sophistication and style to basic content.</a:t>
            </a:r>
          </a:p>
          <a:p>
            <a:r>
              <a:rPr lang="en-US" dirty="0"/>
              <a:t>It extends all the way to the outside edge of an element border.</a:t>
            </a:r>
          </a:p>
          <a:p>
            <a:r>
              <a:rPr lang="en-US" dirty="0"/>
              <a:t>It is typically transparent by default.</a:t>
            </a:r>
          </a:p>
          <a:p>
            <a:r>
              <a:rPr lang="en-US" dirty="0"/>
              <a:t>Background Options:</a:t>
            </a:r>
          </a:p>
          <a:p>
            <a:pPr lvl="1"/>
            <a:r>
              <a:rPr lang="en-US" dirty="0"/>
              <a:t>It can contain solid color, image and gradient</a:t>
            </a:r>
          </a:p>
          <a:p>
            <a:pPr lvl="1"/>
            <a:r>
              <a:rPr lang="en-US" dirty="0"/>
              <a:t>Background-clip</a:t>
            </a:r>
          </a:p>
          <a:p>
            <a:pPr lvl="1"/>
            <a:r>
              <a:rPr lang="en-US" dirty="0"/>
              <a:t>Background-position</a:t>
            </a:r>
          </a:p>
          <a:p>
            <a:pPr lvl="1"/>
            <a:r>
              <a:rPr lang="en-US" dirty="0"/>
              <a:t>Background-repeat</a:t>
            </a:r>
          </a:p>
          <a:p>
            <a:pPr lvl="1"/>
            <a:r>
              <a:rPr lang="en-US" dirty="0"/>
              <a:t>Background-size</a:t>
            </a:r>
          </a:p>
          <a:p>
            <a:pPr marL="457200" lvl="1" indent="0">
              <a:buNone/>
            </a:pPr>
            <a:endParaRPr lang="en-US" dirty="0"/>
          </a:p>
        </p:txBody>
      </p:sp>
    </p:spTree>
    <p:extLst>
      <p:ext uri="{BB962C8B-B14F-4D97-AF65-F5344CB8AC3E}">
        <p14:creationId xmlns:p14="http://schemas.microsoft.com/office/powerpoint/2010/main" val="68627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1190</TotalTime>
  <Words>1741</Words>
  <Application>Microsoft Office PowerPoint</Application>
  <PresentationFormat>Widescreen</PresentationFormat>
  <Paragraphs>227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CSS Concept 4 –Padding and Margins</vt:lpstr>
      <vt:lpstr>Margins</vt:lpstr>
      <vt:lpstr>CSS Concept 5 – Borders and Background</vt:lpstr>
      <vt:lpstr>Border Styles:</vt:lpstr>
      <vt:lpstr>Border-Color</vt:lpstr>
      <vt:lpstr>Backgrounds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2018-01-07T04:19:33Z</dcterms:modified>
</cp:coreProperties>
</file>