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70.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43.xml.rels" ContentType="application/vnd.openxmlformats-package.relationships+xml"/>
  <Override PartName="/ppt/slides/_rels/slide10.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34.xml.rels" ContentType="application/vnd.openxmlformats-package.relationships+xml"/>
  <Override PartName="/ppt/slides/_rels/slide65.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4.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23.xml.rels" ContentType="application/vnd.openxmlformats-package.relationships+xml"/>
  <Override PartName="/ppt/slides/_rels/slide79.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37.xml.rels" ContentType="application/vnd.openxmlformats-package.relationships+xml"/>
  <Override PartName="/ppt/slides/_rels/slide5.xml.rels" ContentType="application/vnd.openxmlformats-package.relationships+xml"/>
  <Override PartName="/ppt/slides/_rels/slide54.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36.xml.rels" ContentType="application/vnd.openxmlformats-package.relationships+xml"/>
  <Override PartName="/ppt/slides/_rels/slide8.xml.rels" ContentType="application/vnd.openxmlformats-package.relationships+xml"/>
  <Override PartName="/ppt/slides/_rels/slide57.xml.rels" ContentType="application/vnd.openxmlformats-package.relationships+xml"/>
  <Override PartName="/ppt/slides/_rels/slide25.xml.rels" ContentType="application/vnd.openxmlformats-package.relationships+xml"/>
  <Override PartName="/ppt/slides/_rels/slide67.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2.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9.png" ContentType="image/png"/>
  <Override PartName="/ppt/media/image6.png" ContentType="image/png"/>
  <Override PartName="/ppt/media/image28.png" ContentType="image/png"/>
  <Override PartName="/ppt/media/image5.png" ContentType="image/png"/>
  <Override PartName="/ppt/media/image27.png" ContentType="image/png"/>
  <Override PartName="/ppt/media/image4.png" ContentType="image/png"/>
  <Override PartName="/ppt/media/image17.png" ContentType="image/png"/>
  <Override PartName="/ppt/media/image26.png" ContentType="image/png"/>
  <Override PartName="/ppt/media/image3.png" ContentType="image/png"/>
  <Override PartName="/ppt/media/image16.png" ContentType="image/png"/>
  <Override PartName="/ppt/media/image25.png" ContentType="image/png"/>
  <Override PartName="/ppt/media/image2.png" ContentType="image/png"/>
  <Override PartName="/ppt/media/image15.png" ContentType="image/png"/>
  <Override PartName="/ppt/media/image24.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2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2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3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3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3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37" name="" descr=""/>
          <p:cNvPicPr/>
          <p:nvPr/>
        </p:nvPicPr>
        <p:blipFill>
          <a:blip r:embed="rId2"/>
          <a:stretch>
            <a:fillRect/>
          </a:stretch>
        </p:blipFill>
        <p:spPr>
          <a:xfrm>
            <a:off x="2292480" y="1799640"/>
            <a:ext cx="5495040" cy="4384440"/>
          </a:xfrm>
          <a:prstGeom prst="rect">
            <a:avLst/>
          </a:prstGeom>
          <a:ln>
            <a:noFill/>
          </a:ln>
        </p:spPr>
      </p:pic>
      <p:pic>
        <p:nvPicPr>
          <p:cNvPr id="38" name="" descr=""/>
          <p:cNvPicPr/>
          <p:nvPr/>
        </p:nvPicPr>
        <p:blipFill>
          <a:blip r:embed="rId3"/>
          <a:stretch>
            <a:fillRect/>
          </a:stretch>
        </p:blipFill>
        <p:spPr>
          <a:xfrm>
            <a:off x="2292480" y="179964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46" name="PlaceHolder 2"/>
          <p:cNvSpPr>
            <a:spLocks noGrp="1"/>
          </p:cNvSpPr>
          <p:nvPr>
            <p:ph type="subTitle"/>
          </p:nvPr>
        </p:nvSpPr>
        <p:spPr>
          <a:xfrm>
            <a:off x="504000" y="1800000"/>
            <a:ext cx="9072000" cy="43848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4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5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576000"/>
            <a:ext cx="7200000" cy="720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576000"/>
            <a:ext cx="7200000" cy="3339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5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5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 name="PlaceHolder 2"/>
          <p:cNvSpPr>
            <a:spLocks noGrp="1"/>
          </p:cNvSpPr>
          <p:nvPr>
            <p:ph type="subTitle"/>
          </p:nvPr>
        </p:nvSpPr>
        <p:spPr>
          <a:xfrm>
            <a:off x="504000" y="1800000"/>
            <a:ext cx="9072000" cy="43848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5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6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6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6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67" name="PlaceHolder 2"/>
          <p:cNvSpPr>
            <a:spLocks noGrp="1"/>
          </p:cNvSpPr>
          <p:nvPr>
            <p:ph type="body"/>
          </p:nvPr>
        </p:nvSpPr>
        <p:spPr>
          <a:xfrm>
            <a:off x="504000" y="1800000"/>
            <a:ext cx="9072000" cy="2091240"/>
          </a:xfrm>
          <a:prstGeom prst="rect">
            <a:avLst/>
          </a:prstGeom>
        </p:spPr>
        <p:txBody>
          <a:bodyPr lIns="0" rIns="0" tIns="0" bIns="0"/>
          <a:p>
            <a:endParaRPr/>
          </a:p>
        </p:txBody>
      </p:sp>
      <p:sp>
        <p:nvSpPr>
          <p:cNvPr id="68" name="PlaceHolder 3"/>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70"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71"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72" name="PlaceHolder 4"/>
          <p:cNvSpPr>
            <a:spLocks noGrp="1"/>
          </p:cNvSpPr>
          <p:nvPr>
            <p:ph type="body"/>
          </p:nvPr>
        </p:nvSpPr>
        <p:spPr>
          <a:xfrm>
            <a:off x="5152680" y="4090320"/>
            <a:ext cx="4426920" cy="2091240"/>
          </a:xfrm>
          <a:prstGeom prst="rect">
            <a:avLst/>
          </a:prstGeom>
        </p:spPr>
        <p:txBody>
          <a:bodyPr lIns="0" rIns="0" tIns="0" bIns="0"/>
          <a:p>
            <a:endParaRPr/>
          </a:p>
        </p:txBody>
      </p:sp>
      <p:sp>
        <p:nvSpPr>
          <p:cNvPr id="73" name="PlaceHolder 5"/>
          <p:cNvSpPr>
            <a:spLocks noGrp="1"/>
          </p:cNvSpPr>
          <p:nvPr>
            <p:ph type="body"/>
          </p:nvPr>
        </p:nvSpPr>
        <p:spPr>
          <a:xfrm>
            <a:off x="504000" y="4090320"/>
            <a:ext cx="442692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75" name="PlaceHolder 2"/>
          <p:cNvSpPr>
            <a:spLocks noGrp="1"/>
          </p:cNvSpPr>
          <p:nvPr>
            <p:ph type="body"/>
          </p:nvPr>
        </p:nvSpPr>
        <p:spPr>
          <a:xfrm>
            <a:off x="504000" y="1800000"/>
            <a:ext cx="9072000" cy="4384440"/>
          </a:xfrm>
          <a:prstGeom prst="rect">
            <a:avLst/>
          </a:prstGeom>
        </p:spPr>
        <p:txBody>
          <a:bodyPr lIns="0" rIns="0" tIns="0" bIns="0"/>
          <a:p>
            <a:endParaRPr/>
          </a:p>
        </p:txBody>
      </p:sp>
      <p:sp>
        <p:nvSpPr>
          <p:cNvPr id="76" name="PlaceHolder 3"/>
          <p:cNvSpPr>
            <a:spLocks noGrp="1"/>
          </p:cNvSpPr>
          <p:nvPr>
            <p:ph type="body"/>
          </p:nvPr>
        </p:nvSpPr>
        <p:spPr>
          <a:xfrm>
            <a:off x="504000" y="1800000"/>
            <a:ext cx="9072000" cy="4384440"/>
          </a:xfrm>
          <a:prstGeom prst="rect">
            <a:avLst/>
          </a:prstGeom>
        </p:spPr>
        <p:txBody>
          <a:bodyPr lIns="0" rIns="0" tIns="0" bIns="0"/>
          <a:p>
            <a:endParaRPr/>
          </a:p>
        </p:txBody>
      </p:sp>
      <p:pic>
        <p:nvPicPr>
          <p:cNvPr id="77" name="" descr=""/>
          <p:cNvPicPr/>
          <p:nvPr/>
        </p:nvPicPr>
        <p:blipFill>
          <a:blip r:embed="rId2"/>
          <a:stretch>
            <a:fillRect/>
          </a:stretch>
        </p:blipFill>
        <p:spPr>
          <a:xfrm>
            <a:off x="2292480" y="1799640"/>
            <a:ext cx="5495040" cy="4384440"/>
          </a:xfrm>
          <a:prstGeom prst="rect">
            <a:avLst/>
          </a:prstGeom>
          <a:ln>
            <a:noFill/>
          </a:ln>
        </p:spPr>
      </p:pic>
      <p:pic>
        <p:nvPicPr>
          <p:cNvPr id="78" name="" descr=""/>
          <p:cNvPicPr/>
          <p:nvPr/>
        </p:nvPicPr>
        <p:blipFill>
          <a:blip r:embed="rId3"/>
          <a:stretch>
            <a:fillRect/>
          </a:stretch>
        </p:blipFill>
        <p:spPr>
          <a:xfrm>
            <a:off x="2292480" y="1799640"/>
            <a:ext cx="5495040" cy="4384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8" name="PlaceHolder 2"/>
          <p:cNvSpPr>
            <a:spLocks noGrp="1"/>
          </p:cNvSpPr>
          <p:nvPr>
            <p:ph type="body"/>
          </p:nvPr>
        </p:nvSpPr>
        <p:spPr>
          <a:xfrm>
            <a:off x="504000" y="1800000"/>
            <a:ext cx="907200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0"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200000" cy="720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576000"/>
            <a:ext cx="7200000" cy="3339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5"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9032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80000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19" name="PlaceHolder 2"/>
          <p:cNvSpPr>
            <a:spLocks noGrp="1"/>
          </p:cNvSpPr>
          <p:nvPr>
            <p:ph type="body"/>
          </p:nvPr>
        </p:nvSpPr>
        <p:spPr>
          <a:xfrm>
            <a:off x="504000" y="180000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9032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576000"/>
            <a:ext cx="7200000" cy="720360"/>
          </a:xfrm>
          <a:prstGeom prst="rect">
            <a:avLst/>
          </a:prstGeom>
        </p:spPr>
        <p:txBody>
          <a:bodyPr lIns="0" rIns="0" tIns="0" bIns="0" anchor="ctr"/>
          <a:p>
            <a:endParaRPr/>
          </a:p>
        </p:txBody>
      </p:sp>
      <p:sp>
        <p:nvSpPr>
          <p:cNvPr id="23" name="PlaceHolder 2"/>
          <p:cNvSpPr>
            <a:spLocks noGrp="1"/>
          </p:cNvSpPr>
          <p:nvPr>
            <p:ph type="body"/>
          </p:nvPr>
        </p:nvSpPr>
        <p:spPr>
          <a:xfrm>
            <a:off x="504000" y="180000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80000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90320"/>
            <a:ext cx="907200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000" y="6887160"/>
            <a:ext cx="2348280" cy="521280"/>
          </a:xfrm>
          <a:prstGeom prst="rect">
            <a:avLst/>
          </a:prstGeom>
        </p:spPr>
        <p:txBody>
          <a:bodyPr lIns="0" rIns="0" tIns="0" bIns="0"/>
          <a:p>
            <a:pPr algn="r"/>
            <a:fld id="{8A850D42-4895-4E3B-82E8-B1A33ADFB81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720" y="720"/>
            <a:ext cx="10079640" cy="7559640"/>
          </a:xfrm>
          <a:prstGeom prst="rect">
            <a:avLst/>
          </a:prstGeom>
          <a:ln>
            <a:noFill/>
          </a:ln>
        </p:spPr>
      </p:pic>
      <p:sp>
        <p:nvSpPr>
          <p:cNvPr id="40" name="PlaceHolder 1"/>
          <p:cNvSpPr>
            <a:spLocks noGrp="1"/>
          </p:cNvSpPr>
          <p:nvPr>
            <p:ph type="title"/>
          </p:nvPr>
        </p:nvSpPr>
        <p:spPr>
          <a:xfrm>
            <a:off x="504000" y="576000"/>
            <a:ext cx="7200000" cy="720000"/>
          </a:xfrm>
          <a:prstGeom prst="rect">
            <a:avLst/>
          </a:prstGeom>
        </p:spPr>
        <p:txBody>
          <a:bodyPr lIns="0" rIns="0" tIns="0" bIns="0" anchor="ctr"/>
          <a:p>
            <a:r>
              <a:rPr lang="en-US" sz="3390">
                <a:latin typeface="Arial"/>
              </a:rPr>
              <a:t>Click to edit the title text format</a:t>
            </a:r>
            <a:endParaRPr/>
          </a:p>
        </p:txBody>
      </p:sp>
      <p:sp>
        <p:nvSpPr>
          <p:cNvPr id="41" name="PlaceHolder 2"/>
          <p:cNvSpPr>
            <a:spLocks noGrp="1"/>
          </p:cNvSpPr>
          <p:nvPr>
            <p:ph type="body"/>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Click to edit the outline text format</a:t>
            </a:r>
            <a:endParaRPr/>
          </a:p>
          <a:p>
            <a:pPr lvl="1">
              <a:buSzPct val="75000"/>
              <a:buFont typeface="StarSymbol"/>
              <a:buChar char=""/>
            </a:pPr>
            <a:r>
              <a:rPr lang="en-US" sz="2600">
                <a:latin typeface="Arial"/>
              </a:rPr>
              <a:t>Second Outline Level</a:t>
            </a:r>
            <a:endParaRPr/>
          </a:p>
          <a:p>
            <a:pPr lvl="2">
              <a:buSzPct val="45000"/>
              <a:buFont typeface="StarSymbol"/>
              <a:buChar char=""/>
            </a:pPr>
            <a:r>
              <a:rPr lang="en-US" sz="2600">
                <a:latin typeface="Arial"/>
              </a:rPr>
              <a:t>Third Outline Level</a:t>
            </a:r>
            <a:endParaRPr/>
          </a:p>
          <a:p>
            <a:pPr lvl="3">
              <a:buSzPct val="75000"/>
              <a:buFont typeface="StarSymbol"/>
              <a:buChar char=""/>
            </a:pPr>
            <a:r>
              <a:rPr lang="en-US" sz="2600">
                <a:latin typeface="Arial"/>
              </a:rPr>
              <a:t>Fourth Outline Level</a:t>
            </a:r>
            <a:endParaRPr/>
          </a:p>
          <a:p>
            <a:pPr lvl="4">
              <a:buSzPct val="45000"/>
              <a:buFont typeface="StarSymbol"/>
              <a:buChar char=""/>
            </a:pPr>
            <a:r>
              <a:rPr lang="en-US" sz="2600">
                <a:latin typeface="Arial"/>
              </a:rPr>
              <a:t>Fifth Outline Level</a:t>
            </a:r>
            <a:endParaRPr/>
          </a:p>
          <a:p>
            <a:pPr lvl="5">
              <a:buSzPct val="45000"/>
              <a:buFont typeface="StarSymbol"/>
              <a:buChar char=""/>
            </a:pPr>
            <a:r>
              <a:rPr lang="en-US" sz="2600">
                <a:latin typeface="Arial"/>
              </a:rPr>
              <a:t>Sixth Outline Level</a:t>
            </a:r>
            <a:endParaRPr/>
          </a:p>
          <a:p>
            <a:pPr lvl="6">
              <a:buSzPct val="45000"/>
              <a:buFont typeface="StarSymbol"/>
              <a:buChar char=""/>
            </a:pPr>
            <a:r>
              <a:rPr lang="en-US" sz="2600">
                <a:latin typeface="Arial"/>
              </a:rPr>
              <a:t>Seventh Outline Level</a:t>
            </a:r>
            <a:endParaRPr/>
          </a:p>
        </p:txBody>
      </p:sp>
      <p:sp>
        <p:nvSpPr>
          <p:cNvPr id="4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4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4" name="PlaceHolder 5"/>
          <p:cNvSpPr>
            <a:spLocks noGrp="1"/>
          </p:cNvSpPr>
          <p:nvPr>
            <p:ph type="sldNum"/>
          </p:nvPr>
        </p:nvSpPr>
        <p:spPr>
          <a:xfrm>
            <a:off x="7227000" y="6887160"/>
            <a:ext cx="2348280" cy="521280"/>
          </a:xfrm>
          <a:prstGeom prst="rect">
            <a:avLst/>
          </a:prstGeom>
        </p:spPr>
        <p:txBody>
          <a:bodyPr lIns="0" rIns="0" tIns="0" bIns="0"/>
          <a:p>
            <a:pPr algn="r"/>
            <a:fld id="{E502B094-374D-463D-B3C0-B445A2C64A4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6.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19.xml"/>
</Relationships>
</file>

<file path=ppt/slides/_rels/slide6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6.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
</Relationships>
</file>

<file path=ppt/slides/_rels/slide6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4000" y="576000"/>
            <a:ext cx="7200000" cy="720000"/>
          </a:xfrm>
          <a:prstGeom prst="rect">
            <a:avLst/>
          </a:prstGeom>
        </p:spPr>
        <p:txBody>
          <a:bodyPr lIns="0" rIns="0" tIns="0" bIns="0" anchor="ctr"/>
          <a:p>
            <a:r>
              <a:rPr lang="en-US" sz="3390">
                <a:latin typeface="Arial"/>
              </a:rPr>
              <a:t>Learning Git and GitHub</a:t>
            </a:r>
            <a:endParaRPr/>
          </a:p>
        </p:txBody>
      </p:sp>
      <p:sp>
        <p:nvSpPr>
          <p:cNvPr id="80" name="TextShape 2"/>
          <p:cNvSpPr txBox="1"/>
          <p:nvPr/>
        </p:nvSpPr>
        <p:spPr>
          <a:xfrm>
            <a:off x="504000" y="1800000"/>
            <a:ext cx="9072000" cy="4384440"/>
          </a:xfrm>
          <a:prstGeom prst="rect">
            <a:avLst/>
          </a:prstGeom>
        </p:spPr>
        <p:txBody>
          <a:bodyPr lIns="0" rIns="0" tIns="0" bIns="0" anchor="ctr"/>
          <a:p>
            <a:pPr algn="ctr"/>
            <a:r>
              <a:rPr lang="en-US" sz="3200">
                <a:latin typeface="Arial"/>
              </a:rPr>
              <a:t>From → Lynda.com</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04000" y="576000"/>
            <a:ext cx="7200000" cy="720000"/>
          </a:xfrm>
          <a:prstGeom prst="rect">
            <a:avLst/>
          </a:prstGeom>
        </p:spPr>
        <p:txBody>
          <a:bodyPr lIns="0" rIns="0" tIns="0" bIns="0" anchor="ctr"/>
          <a:p>
            <a:r>
              <a:rPr lang="en-US" sz="3390">
                <a:latin typeface="Arial"/>
              </a:rPr>
              <a:t>Git add .</a:t>
            </a:r>
            <a:endParaRPr/>
          </a:p>
        </p:txBody>
      </p:sp>
      <p:pic>
        <p:nvPicPr>
          <p:cNvPr id="98" name="" descr=""/>
          <p:cNvPicPr/>
          <p:nvPr/>
        </p:nvPicPr>
        <p:blipFill>
          <a:blip r:embed="rId1"/>
          <a:stretch>
            <a:fillRect/>
          </a:stretch>
        </p:blipFill>
        <p:spPr>
          <a:xfrm>
            <a:off x="914400" y="1799640"/>
            <a:ext cx="7988040" cy="43844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504000" y="576000"/>
            <a:ext cx="7200000" cy="720000"/>
          </a:xfrm>
          <a:prstGeom prst="rect">
            <a:avLst/>
          </a:prstGeom>
        </p:spPr>
        <p:txBody>
          <a:bodyPr lIns="0" rIns="0" tIns="0" bIns="0" anchor="ctr"/>
          <a:p>
            <a:r>
              <a:rPr lang="en-US" sz="3390">
                <a:latin typeface="Arial"/>
              </a:rPr>
              <a:t>Git Status, staging and commiting </a:t>
            </a:r>
            <a:endParaRPr/>
          </a:p>
        </p:txBody>
      </p:sp>
      <p:sp>
        <p:nvSpPr>
          <p:cNvPr id="100"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solidFill>
                  <a:srgbClr val="ff3333"/>
                </a:solidFill>
                <a:latin typeface="Arial"/>
              </a:rPr>
              <a:t>Git status command</a:t>
            </a:r>
            <a:r>
              <a:rPr lang="en-US" sz="2600">
                <a:latin typeface="Arial"/>
              </a:rPr>
              <a:t> is always going to show you what is going with git at any particular moment.</a:t>
            </a:r>
            <a:endParaRPr/>
          </a:p>
          <a:p>
            <a:pPr>
              <a:buSzPct val="45000"/>
              <a:buFont typeface="StarSymbol"/>
              <a:buChar char=""/>
            </a:pPr>
            <a:r>
              <a:rPr lang="en-US" sz="2600">
                <a:latin typeface="Arial"/>
              </a:rPr>
              <a:t>It shows the what is in staging queue or any files that are untracked by git at the moment.</a:t>
            </a:r>
            <a:endParaRPr/>
          </a:p>
          <a:p>
            <a:pPr>
              <a:buSzPct val="45000"/>
              <a:buFont typeface="StarSymbol"/>
              <a:buChar char=""/>
            </a:pPr>
            <a:r>
              <a:rPr lang="en-US" sz="2600">
                <a:solidFill>
                  <a:srgbClr val="ff3333"/>
                </a:solidFill>
                <a:latin typeface="Arial"/>
              </a:rPr>
              <a:t>The difference between staging and commiting</a:t>
            </a:r>
            <a:r>
              <a:rPr lang="en-US" sz="2600">
                <a:latin typeface="Arial"/>
              </a:rPr>
              <a:t> is sort of saving a file versus printing it . When you save a file you sort of save the current state of the document. When print something it becomes a more permanent record.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04000" y="576000"/>
            <a:ext cx="7200000" cy="720000"/>
          </a:xfrm>
          <a:prstGeom prst="rect">
            <a:avLst/>
          </a:prstGeom>
        </p:spPr>
        <p:txBody>
          <a:bodyPr lIns="0" rIns="0" tIns="0" bIns="0" anchor="ctr"/>
          <a:p>
            <a:r>
              <a:rPr lang="en-US" sz="3390">
                <a:latin typeface="Arial"/>
              </a:rPr>
              <a:t>Configuration and Commiting files </a:t>
            </a:r>
            <a:endParaRPr/>
          </a:p>
        </p:txBody>
      </p:sp>
      <p:sp>
        <p:nvSpPr>
          <p:cNvPr id="102" name="TextShape 2"/>
          <p:cNvSpPr txBox="1"/>
          <p:nvPr/>
        </p:nvSpPr>
        <p:spPr>
          <a:xfrm>
            <a:off x="504000" y="1800000"/>
            <a:ext cx="9072000" cy="5058000"/>
          </a:xfrm>
          <a:prstGeom prst="rect">
            <a:avLst/>
          </a:prstGeom>
        </p:spPr>
        <p:txBody>
          <a:bodyPr lIns="0" rIns="0" tIns="0" bIns="0"/>
          <a:p>
            <a:pPr>
              <a:buSzPct val="45000"/>
              <a:buFont typeface="StarSymbol"/>
              <a:buChar char=""/>
            </a:pPr>
            <a:r>
              <a:rPr lang="en-US" sz="2600">
                <a:solidFill>
                  <a:srgbClr val="000000"/>
                </a:solidFill>
                <a:latin typeface="Arial"/>
              </a:rPr>
              <a:t>Do</a:t>
            </a:r>
            <a:r>
              <a:rPr lang="en-US" sz="2600">
                <a:solidFill>
                  <a:srgbClr val="ff3333"/>
                </a:solidFill>
                <a:latin typeface="Arial"/>
              </a:rPr>
              <a:t> git commit -m “revision one”</a:t>
            </a:r>
            <a:r>
              <a:rPr lang="en-US" sz="2600">
                <a:solidFill>
                  <a:srgbClr val="000000"/>
                </a:solidFill>
                <a:latin typeface="Arial"/>
              </a:rPr>
              <a:t> for commiting a file.</a:t>
            </a:r>
            <a:endParaRPr/>
          </a:p>
          <a:p>
            <a:pPr>
              <a:buSzPct val="45000"/>
              <a:buFont typeface="StarSymbol"/>
              <a:buChar char=""/>
            </a:pPr>
            <a:r>
              <a:rPr lang="en-US" sz="2600">
                <a:solidFill>
                  <a:srgbClr val="000000"/>
                </a:solidFill>
                <a:latin typeface="Arial"/>
              </a:rPr>
              <a:t>-m allows you to create a message for this commit.</a:t>
            </a:r>
            <a:endParaRPr/>
          </a:p>
          <a:p>
            <a:pPr>
              <a:buSzPct val="45000"/>
              <a:buFont typeface="StarSymbol"/>
              <a:buChar char=""/>
            </a:pPr>
            <a:r>
              <a:rPr lang="en-US" sz="2600">
                <a:solidFill>
                  <a:srgbClr val="000000"/>
                </a:solidFill>
                <a:latin typeface="Arial"/>
              </a:rPr>
              <a:t>When you commit things for the first time you might get a message that it will ask for your name and email id. </a:t>
            </a:r>
            <a:endParaRPr/>
          </a:p>
          <a:p>
            <a:pPr>
              <a:buSzPct val="45000"/>
              <a:buFont typeface="StarSymbol"/>
              <a:buChar char=""/>
            </a:pPr>
            <a:r>
              <a:rPr lang="en-US" sz="2600">
                <a:solidFill>
                  <a:srgbClr val="000000"/>
                </a:solidFill>
                <a:latin typeface="Arial"/>
              </a:rPr>
              <a:t>Now git is used to tracking projects for multiple users so it important to let it know your personal information </a:t>
            </a:r>
            <a:endParaRPr/>
          </a:p>
          <a:p>
            <a:pPr>
              <a:buSzPct val="45000"/>
              <a:buFont typeface="StarSymbol"/>
              <a:buChar char=""/>
            </a:pPr>
            <a:r>
              <a:rPr lang="en-US" sz="2600">
                <a:solidFill>
                  <a:srgbClr val="000000"/>
                </a:solidFill>
                <a:latin typeface="Arial"/>
              </a:rPr>
              <a:t>Go ahead and run these commands with your name and email address.</a:t>
            </a:r>
            <a:endParaRPr/>
          </a:p>
          <a:p>
            <a:pPr>
              <a:buSzPct val="45000"/>
              <a:buFont typeface="StarSymbol"/>
              <a:buChar char=""/>
            </a:pPr>
            <a:r>
              <a:rPr lang="en-US" sz="2600">
                <a:solidFill>
                  <a:srgbClr val="ff0000"/>
                </a:solidFill>
                <a:latin typeface="Arial"/>
              </a:rPr>
              <a:t>                 </a:t>
            </a:r>
            <a:r>
              <a:rPr lang="en-US" sz="2600">
                <a:solidFill>
                  <a:srgbClr val="ff0000"/>
                </a:solidFill>
                <a:latin typeface="Arial"/>
              </a:rPr>
              <a:t>git config –global “you@example.com”</a:t>
            </a:r>
            <a:endParaRPr/>
          </a:p>
          <a:p>
            <a:pPr>
              <a:buSzPct val="45000"/>
              <a:buFont typeface="StarSymbol"/>
              <a:buChar char=""/>
            </a:pPr>
            <a:r>
              <a:rPr lang="en-US" sz="2600">
                <a:solidFill>
                  <a:srgbClr val="ff0000"/>
                </a:solidFill>
                <a:latin typeface="Arial"/>
              </a:rPr>
              <a:t>                 </a:t>
            </a:r>
            <a:r>
              <a:rPr lang="en-US" sz="2600">
                <a:solidFill>
                  <a:srgbClr val="ff0000"/>
                </a:solidFill>
                <a:latin typeface="Arial"/>
              </a:rPr>
              <a:t>git config –global “you name”</a:t>
            </a:r>
            <a:endParaRPr/>
          </a:p>
          <a:p>
            <a:pPr>
              <a:buSzPct val="45000"/>
              <a:buFont typeface="StarSymbol"/>
              <a:buChar char=""/>
            </a:pPr>
            <a:r>
              <a:rPr lang="en-US" sz="2600">
                <a:solidFill>
                  <a:srgbClr val="ff0000"/>
                </a:solidFill>
                <a:latin typeface="Arial"/>
              </a:rPr>
              <a:t>git log </a:t>
            </a:r>
            <a:r>
              <a:rPr lang="en-US" sz="2600">
                <a:solidFill>
                  <a:srgbClr val="000000"/>
                </a:solidFill>
                <a:latin typeface="Arial"/>
              </a:rPr>
              <a:t>command – you can see the commit that we did is right here.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04000" y="576000"/>
            <a:ext cx="7200000" cy="720000"/>
          </a:xfrm>
          <a:prstGeom prst="rect">
            <a:avLst/>
          </a:prstGeom>
        </p:spPr>
        <p:txBody>
          <a:bodyPr lIns="0" rIns="0" tIns="0" bIns="0" anchor="ctr"/>
          <a:p>
            <a:r>
              <a:rPr lang="en-US" sz="3390">
                <a:latin typeface="Arial"/>
              </a:rPr>
              <a:t>Commit a file</a:t>
            </a:r>
            <a:endParaRPr/>
          </a:p>
        </p:txBody>
      </p:sp>
      <p:pic>
        <p:nvPicPr>
          <p:cNvPr id="104" name="" descr=""/>
          <p:cNvPicPr/>
          <p:nvPr/>
        </p:nvPicPr>
        <p:blipFill>
          <a:blip r:embed="rId1"/>
          <a:stretch>
            <a:fillRect/>
          </a:stretch>
        </p:blipFill>
        <p:spPr>
          <a:xfrm>
            <a:off x="504000" y="1920240"/>
            <a:ext cx="9072000" cy="32018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04000" y="576000"/>
            <a:ext cx="7200000" cy="720000"/>
          </a:xfrm>
          <a:prstGeom prst="rect">
            <a:avLst/>
          </a:prstGeom>
        </p:spPr>
        <p:txBody>
          <a:bodyPr lIns="0" rIns="0" tIns="0" bIns="0" anchor="ctr"/>
          <a:p>
            <a:r>
              <a:rPr lang="en-US" sz="3390">
                <a:latin typeface="Arial"/>
              </a:rPr>
              <a:t>Now check git status and Git log</a:t>
            </a:r>
            <a:endParaRPr/>
          </a:p>
        </p:txBody>
      </p:sp>
      <p:pic>
        <p:nvPicPr>
          <p:cNvPr id="106" name="" descr=""/>
          <p:cNvPicPr/>
          <p:nvPr/>
        </p:nvPicPr>
        <p:blipFill>
          <a:blip r:embed="rId1"/>
          <a:stretch>
            <a:fillRect/>
          </a:stretch>
        </p:blipFill>
        <p:spPr>
          <a:xfrm>
            <a:off x="365760" y="2337840"/>
            <a:ext cx="8961120" cy="35143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04000" y="576000"/>
            <a:ext cx="8640000" cy="720000"/>
          </a:xfrm>
          <a:prstGeom prst="rect">
            <a:avLst/>
          </a:prstGeom>
        </p:spPr>
        <p:txBody>
          <a:bodyPr lIns="0" rIns="0" tIns="0" bIns="0" anchor="ctr"/>
          <a:p>
            <a:r>
              <a:rPr lang="en-US" sz="3390">
                <a:latin typeface="Arial"/>
              </a:rPr>
              <a:t>Git commands that we have learned till now: </a:t>
            </a:r>
            <a:endParaRPr/>
          </a:p>
        </p:txBody>
      </p:sp>
      <p:sp>
        <p:nvSpPr>
          <p:cNvPr id="108" name="TextShape 2"/>
          <p:cNvSpPr txBox="1"/>
          <p:nvPr/>
        </p:nvSpPr>
        <p:spPr>
          <a:xfrm>
            <a:off x="504000" y="1800000"/>
            <a:ext cx="8914320" cy="4384440"/>
          </a:xfrm>
          <a:prstGeom prst="rect">
            <a:avLst/>
          </a:prstGeom>
        </p:spPr>
        <p:txBody>
          <a:bodyPr lIns="0" rIns="0" tIns="0" bIns="0"/>
          <a:p>
            <a:pPr>
              <a:buSzPct val="45000"/>
              <a:buFont typeface="StarSymbol"/>
              <a:buChar char=""/>
            </a:pPr>
            <a:r>
              <a:rPr lang="en-US" sz="2600">
                <a:latin typeface="Arial"/>
              </a:rPr>
              <a:t>What is Git</a:t>
            </a:r>
            <a:endParaRPr/>
          </a:p>
          <a:p>
            <a:pPr>
              <a:buSzPct val="45000"/>
              <a:buFont typeface="StarSymbol"/>
              <a:buChar char=""/>
            </a:pPr>
            <a:r>
              <a:rPr lang="en-US" sz="2600">
                <a:latin typeface="Arial"/>
              </a:rPr>
              <a:t>Creating folder – project and making 2 files</a:t>
            </a:r>
            <a:endParaRPr/>
          </a:p>
          <a:p>
            <a:pPr>
              <a:buSzPct val="45000"/>
              <a:buFont typeface="StarSymbol"/>
              <a:buChar char=""/>
            </a:pPr>
            <a:r>
              <a:rPr lang="en-US" sz="2600">
                <a:latin typeface="Arial"/>
              </a:rPr>
              <a:t>Git init command</a:t>
            </a:r>
            <a:endParaRPr/>
          </a:p>
          <a:p>
            <a:pPr>
              <a:buSzPct val="45000"/>
              <a:buFont typeface="StarSymbol"/>
              <a:buChar char=""/>
            </a:pPr>
            <a:r>
              <a:rPr lang="en-US" sz="2600">
                <a:latin typeface="Arial"/>
              </a:rPr>
              <a:t>Git status command</a:t>
            </a:r>
            <a:endParaRPr/>
          </a:p>
          <a:p>
            <a:pPr>
              <a:buSzPct val="45000"/>
              <a:buFont typeface="StarSymbol"/>
              <a:buChar char=""/>
            </a:pPr>
            <a:r>
              <a:rPr lang="en-US" sz="2600">
                <a:latin typeface="Arial"/>
              </a:rPr>
              <a:t>Git add command</a:t>
            </a:r>
            <a:endParaRPr/>
          </a:p>
          <a:p>
            <a:pPr>
              <a:buSzPct val="45000"/>
              <a:buFont typeface="StarSymbol"/>
              <a:buChar char=""/>
            </a:pPr>
            <a:r>
              <a:rPr lang="en-US" sz="2600">
                <a:latin typeface="Arial"/>
              </a:rPr>
              <a:t>Git commit command</a:t>
            </a:r>
            <a:endParaRPr/>
          </a:p>
          <a:p>
            <a:pPr>
              <a:buSzPct val="45000"/>
              <a:buFont typeface="StarSymbol"/>
              <a:buChar char=""/>
            </a:pPr>
            <a:r>
              <a:rPr lang="en-US" sz="2600">
                <a:latin typeface="Arial"/>
              </a:rPr>
              <a:t>Git config –global command </a:t>
            </a:r>
            <a:endParaRPr/>
          </a:p>
          <a:p>
            <a:pPr>
              <a:buSzPct val="45000"/>
              <a:buFont typeface="StarSymbol"/>
              <a:buChar char=""/>
            </a:pPr>
            <a:r>
              <a:rPr lang="en-US" sz="2600">
                <a:latin typeface="Arial"/>
              </a:rPr>
              <a:t>Git log command</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04000" y="452880"/>
            <a:ext cx="8731440" cy="966600"/>
          </a:xfrm>
          <a:prstGeom prst="rect">
            <a:avLst/>
          </a:prstGeom>
        </p:spPr>
        <p:txBody>
          <a:bodyPr lIns="0" rIns="0" tIns="0" bIns="0" anchor="ctr"/>
          <a:p>
            <a:r>
              <a:rPr lang="en-US" sz="3390">
                <a:latin typeface="Arial"/>
              </a:rPr>
              <a:t>Managing In and Out of the staging Environment</a:t>
            </a:r>
            <a:endParaRPr/>
          </a:p>
        </p:txBody>
      </p:sp>
      <p:sp>
        <p:nvSpPr>
          <p:cNvPr id="110"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Now, let's take a look how to get things in and out in staging queue.</a:t>
            </a:r>
            <a:endParaRPr/>
          </a:p>
          <a:p>
            <a:pPr>
              <a:buSzPct val="45000"/>
              <a:buFont typeface="StarSymbol"/>
              <a:buChar char=""/>
            </a:pPr>
            <a:r>
              <a:rPr lang="en-US" sz="2600">
                <a:latin typeface="Arial"/>
              </a:rPr>
              <a:t>First, make a changes to our </a:t>
            </a:r>
            <a:r>
              <a:rPr lang="en-US" sz="2600">
                <a:solidFill>
                  <a:srgbClr val="ff0000"/>
                </a:solidFill>
                <a:latin typeface="Arial"/>
              </a:rPr>
              <a:t>index.html</a:t>
            </a:r>
            <a:r>
              <a:rPr lang="en-US" sz="2600">
                <a:latin typeface="Arial"/>
              </a:rPr>
              <a:t> document and save it .</a:t>
            </a:r>
            <a:endParaRPr/>
          </a:p>
          <a:p>
            <a:pPr>
              <a:buSzPct val="45000"/>
              <a:buFont typeface="StarSymbol"/>
              <a:buChar char=""/>
            </a:pPr>
            <a:r>
              <a:rPr lang="en-US" sz="2600">
                <a:latin typeface="Arial"/>
              </a:rPr>
              <a:t>Go back to terminal and do </a:t>
            </a:r>
            <a:r>
              <a:rPr lang="en-US" sz="2600">
                <a:solidFill>
                  <a:srgbClr val="ff0000"/>
                </a:solidFill>
                <a:latin typeface="Arial"/>
              </a:rPr>
              <a:t>git status </a:t>
            </a:r>
            <a:r>
              <a:rPr lang="en-US" sz="2600">
                <a:solidFill>
                  <a:srgbClr val="000000"/>
                </a:solidFill>
                <a:latin typeface="Arial"/>
              </a:rPr>
              <a:t>command.</a:t>
            </a:r>
            <a:endParaRPr/>
          </a:p>
          <a:p>
            <a:pPr>
              <a:buSzPct val="45000"/>
              <a:buFont typeface="StarSymbol"/>
              <a:buChar char=""/>
            </a:pPr>
            <a:r>
              <a:rPr lang="en-US" sz="2600">
                <a:solidFill>
                  <a:srgbClr val="000000"/>
                </a:solidFill>
                <a:latin typeface="Arial"/>
              </a:rPr>
              <a:t>You can see that Git is telling us a couple of things about index.html document. First, it is not staging for commiting.</a:t>
            </a:r>
            <a:endParaRPr/>
          </a:p>
          <a:p>
            <a:pPr>
              <a:buSzPct val="45000"/>
              <a:buFont typeface="StarSymbol"/>
              <a:buChar char=""/>
            </a:pPr>
            <a:r>
              <a:rPr lang="en-US" sz="2600">
                <a:solidFill>
                  <a:srgbClr val="000000"/>
                </a:solidFill>
                <a:latin typeface="Arial"/>
              </a:rPr>
              <a:t>It means it is not on staging environment, yet it needs to be added there.</a:t>
            </a:r>
            <a:endParaRPr/>
          </a:p>
          <a:p>
            <a:pPr>
              <a:buSzPct val="45000"/>
              <a:buFont typeface="StarSymbol"/>
              <a:buChar char=""/>
            </a:pPr>
            <a:r>
              <a:rPr lang="en-US" sz="2600">
                <a:solidFill>
                  <a:srgbClr val="000000"/>
                </a:solidFill>
                <a:latin typeface="Arial"/>
              </a:rPr>
              <a:t>You can do that with </a:t>
            </a:r>
            <a:r>
              <a:rPr lang="en-US" sz="2600">
                <a:solidFill>
                  <a:srgbClr val="ff0000"/>
                </a:solidFill>
                <a:latin typeface="Arial"/>
              </a:rPr>
              <a:t>git add</a:t>
            </a:r>
            <a:r>
              <a:rPr lang="en-US" sz="2600">
                <a:solidFill>
                  <a:srgbClr val="000000"/>
                </a:solidFill>
                <a:latin typeface="Arial"/>
              </a:rPr>
              <a:t> command, so type git add index.html or git add .  </a:t>
            </a:r>
            <a:endParaRPr/>
          </a:p>
          <a:p>
            <a:pPr>
              <a:buSzPct val="45000"/>
              <a:buFont typeface="StarSymbol"/>
              <a:buChar char=""/>
            </a:pPr>
            <a:r>
              <a:rPr lang="en-US" sz="2600">
                <a:solidFill>
                  <a:srgbClr val="000000"/>
                </a:solidFill>
                <a:latin typeface="Arial"/>
              </a:rPr>
              <a:t>It adds all the files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4000" y="576000"/>
            <a:ext cx="7200000" cy="720000"/>
          </a:xfrm>
          <a:prstGeom prst="rect">
            <a:avLst/>
          </a:prstGeom>
        </p:spPr>
        <p:txBody>
          <a:bodyPr lIns="0" rIns="0" tIns="0" bIns="0" anchor="ctr"/>
          <a:p>
            <a:r>
              <a:rPr lang="en-US" sz="3390">
                <a:latin typeface="Arial"/>
              </a:rPr>
              <a:t>Change the index.html file</a:t>
            </a:r>
            <a:endParaRPr/>
          </a:p>
        </p:txBody>
      </p:sp>
      <p:pic>
        <p:nvPicPr>
          <p:cNvPr id="112" name="" descr=""/>
          <p:cNvPicPr/>
          <p:nvPr/>
        </p:nvPicPr>
        <p:blipFill>
          <a:blip r:embed="rId1"/>
          <a:stretch>
            <a:fillRect/>
          </a:stretch>
        </p:blipFill>
        <p:spPr>
          <a:xfrm>
            <a:off x="504000" y="1883880"/>
            <a:ext cx="9072000" cy="42159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04000" y="452880"/>
            <a:ext cx="7200000" cy="966600"/>
          </a:xfrm>
          <a:prstGeom prst="rect">
            <a:avLst/>
          </a:prstGeom>
        </p:spPr>
        <p:txBody>
          <a:bodyPr lIns="0" rIns="0" tIns="0" bIns="0" anchor="ctr"/>
          <a:p>
            <a:r>
              <a:rPr lang="en-US" sz="3390">
                <a:latin typeface="Arial"/>
              </a:rPr>
              <a:t>Checking the status after changing the index.html document</a:t>
            </a:r>
            <a:endParaRPr/>
          </a:p>
        </p:txBody>
      </p:sp>
      <p:pic>
        <p:nvPicPr>
          <p:cNvPr id="114" name="" descr=""/>
          <p:cNvPicPr/>
          <p:nvPr/>
        </p:nvPicPr>
        <p:blipFill>
          <a:blip r:embed="rId1"/>
          <a:stretch>
            <a:fillRect/>
          </a:stretch>
        </p:blipFill>
        <p:spPr>
          <a:xfrm>
            <a:off x="504000" y="2734920"/>
            <a:ext cx="9072000" cy="25138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504000" y="576000"/>
            <a:ext cx="7200000" cy="720000"/>
          </a:xfrm>
          <a:prstGeom prst="rect">
            <a:avLst/>
          </a:prstGeom>
        </p:spPr>
        <p:txBody>
          <a:bodyPr lIns="0" rIns="0" tIns="0" bIns="0" anchor="ctr"/>
          <a:p>
            <a:r>
              <a:rPr lang="en-US" sz="3390">
                <a:latin typeface="Arial"/>
              </a:rPr>
              <a:t>Git checkout</a:t>
            </a:r>
            <a:endParaRPr/>
          </a:p>
        </p:txBody>
      </p:sp>
      <p:sp>
        <p:nvSpPr>
          <p:cNvPr id="11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We can discard the changes in the working directory by using </a:t>
            </a:r>
            <a:r>
              <a:rPr lang="en-US" sz="2600">
                <a:solidFill>
                  <a:srgbClr val="ff0000"/>
                </a:solidFill>
                <a:latin typeface="Arial"/>
              </a:rPr>
              <a:t>git checkout</a:t>
            </a:r>
            <a:r>
              <a:rPr lang="en-US" sz="2600">
                <a:latin typeface="Arial"/>
              </a:rPr>
              <a:t> command and checking out this file right there.</a:t>
            </a:r>
            <a:endParaRPr/>
          </a:p>
          <a:p>
            <a:pPr>
              <a:buSzPct val="45000"/>
              <a:buFont typeface="StarSymbol"/>
              <a:buChar char=""/>
            </a:pPr>
            <a:r>
              <a:rPr lang="en-US" sz="2600">
                <a:latin typeface="Arial"/>
              </a:rPr>
              <a:t>Type in terminal: git checkout index.html</a:t>
            </a:r>
            <a:endParaRPr/>
          </a:p>
          <a:p>
            <a:pPr>
              <a:buSzPct val="45000"/>
              <a:buFont typeface="StarSymbol"/>
              <a:buChar char=""/>
            </a:pPr>
            <a:r>
              <a:rPr lang="en-US" sz="2600">
                <a:latin typeface="Arial"/>
              </a:rPr>
              <a:t>Hit return and go back to index.html file. It switches back to being at “Revision One” .</a:t>
            </a:r>
            <a:endParaRPr/>
          </a:p>
          <a:p>
            <a:pPr>
              <a:buSzPct val="45000"/>
              <a:buFont typeface="StarSymbol"/>
              <a:buChar char=""/>
            </a:pPr>
            <a:r>
              <a:rPr lang="en-US" sz="2600">
                <a:latin typeface="Arial"/>
              </a:rPr>
              <a:t>What we did is we grabbed the file out of our staging environment which grabs the previous version of the file and it overwrote the changes that we had just made.</a:t>
            </a:r>
            <a:endParaRPr/>
          </a:p>
          <a:p>
            <a:pPr>
              <a:buSzPct val="45000"/>
              <a:buFont typeface="StarSymbol"/>
              <a:buChar char=""/>
            </a:pPr>
            <a:r>
              <a:rPr lang="en-US" sz="2600">
                <a:latin typeface="Arial"/>
              </a:rPr>
              <a:t>That means we are ignoring the changes that we just saved and pulled whatever was in staging area into work environment.</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504000" y="576000"/>
            <a:ext cx="7200000" cy="720000"/>
          </a:xfrm>
          <a:prstGeom prst="rect">
            <a:avLst/>
          </a:prstGeom>
        </p:spPr>
        <p:txBody>
          <a:bodyPr lIns="0" rIns="0" tIns="0" bIns="0" anchor="ctr"/>
          <a:p>
            <a:r>
              <a:rPr lang="en-US" sz="3390">
                <a:latin typeface="Arial"/>
              </a:rPr>
              <a:t>Installing GIT </a:t>
            </a:r>
            <a:endParaRPr/>
          </a:p>
        </p:txBody>
      </p:sp>
      <p:sp>
        <p:nvSpPr>
          <p:cNvPr id="82"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Go to the git website which is git-scm.com</a:t>
            </a:r>
            <a:endParaRPr/>
          </a:p>
          <a:p>
            <a:pPr>
              <a:buSzPct val="45000"/>
              <a:buFont typeface="StarSymbol"/>
              <a:buChar char=""/>
            </a:pPr>
            <a:r>
              <a:rPr lang="en-US" sz="2600">
                <a:latin typeface="Arial"/>
              </a:rPr>
              <a:t>Click on downloads to download according to which OS (ios,linux,windows)</a:t>
            </a:r>
            <a:endParaRPr/>
          </a:p>
          <a:p>
            <a:pPr>
              <a:buSzPct val="45000"/>
              <a:buFont typeface="StarSymbol"/>
              <a:buChar char=""/>
            </a:pPr>
            <a:r>
              <a:rPr lang="en-US" sz="2600">
                <a:latin typeface="Arial"/>
              </a:rPr>
              <a:t>Open the terminal and type : git –version  to see what version of git we are using. </a:t>
            </a:r>
            <a:endParaRPr/>
          </a:p>
          <a:p>
            <a:pPr>
              <a:buSzPct val="45000"/>
              <a:buFont typeface="StarSymbol"/>
              <a:buChar char=""/>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504000" y="452880"/>
            <a:ext cx="7200000" cy="966600"/>
          </a:xfrm>
          <a:prstGeom prst="rect">
            <a:avLst/>
          </a:prstGeom>
        </p:spPr>
        <p:txBody>
          <a:bodyPr lIns="0" rIns="0" tIns="0" bIns="0" anchor="ctr"/>
          <a:p>
            <a:r>
              <a:rPr lang="en-US" sz="3390">
                <a:latin typeface="Arial"/>
              </a:rPr>
              <a:t>Git checkout command – all 4 steps explained  in next slide </a:t>
            </a:r>
            <a:endParaRPr/>
          </a:p>
        </p:txBody>
      </p:sp>
      <p:pic>
        <p:nvPicPr>
          <p:cNvPr id="118" name="" descr=""/>
          <p:cNvPicPr/>
          <p:nvPr/>
        </p:nvPicPr>
        <p:blipFill>
          <a:blip r:embed="rId1"/>
          <a:stretch>
            <a:fillRect/>
          </a:stretch>
        </p:blipFill>
        <p:spPr>
          <a:xfrm>
            <a:off x="412200" y="1645920"/>
            <a:ext cx="8823240" cy="5212080"/>
          </a:xfrm>
          <a:prstGeom prst="rect">
            <a:avLst/>
          </a:prstGeom>
          <a:ln>
            <a:noFill/>
          </a:ln>
        </p:spPr>
      </p:pic>
      <p:sp>
        <p:nvSpPr>
          <p:cNvPr id="119" name="TextShape 2"/>
          <p:cNvSpPr txBox="1"/>
          <p:nvPr/>
        </p:nvSpPr>
        <p:spPr>
          <a:xfrm>
            <a:off x="5152680" y="1800000"/>
            <a:ext cx="4426920" cy="2091240"/>
          </a:xfrm>
          <a:prstGeom prst="rect">
            <a:avLst/>
          </a:prstGeom>
        </p:spPr>
        <p:txBody>
          <a:bodyPr lIns="0" rIns="0" tIns="0" bIns="0"/>
          <a:p>
            <a:endParaRPr/>
          </a:p>
        </p:txBody>
      </p:sp>
      <p:sp>
        <p:nvSpPr>
          <p:cNvPr id="120" name="TextShape 3"/>
          <p:cNvSpPr txBox="1"/>
          <p:nvPr/>
        </p:nvSpPr>
        <p:spPr>
          <a:xfrm>
            <a:off x="5152680" y="4090320"/>
            <a:ext cx="4426920" cy="2091240"/>
          </a:xfrm>
          <a:prstGeom prst="rect">
            <a:avLst/>
          </a:prstGeom>
        </p:spPr>
        <p:txBody>
          <a:bodyPr lIns="0" rIns="0" tIns="0" bIns="0"/>
          <a:p>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504000" y="576000"/>
            <a:ext cx="7200000" cy="720000"/>
          </a:xfrm>
          <a:prstGeom prst="rect">
            <a:avLst/>
          </a:prstGeom>
        </p:spPr>
        <p:txBody>
          <a:bodyPr lIns="0" rIns="0" tIns="0" bIns="0" anchor="ctr"/>
          <a:p>
            <a:r>
              <a:rPr lang="en-US" sz="3390">
                <a:latin typeface="Arial"/>
              </a:rPr>
              <a:t>Steps </a:t>
            </a:r>
            <a:endParaRPr/>
          </a:p>
        </p:txBody>
      </p:sp>
      <p:sp>
        <p:nvSpPr>
          <p:cNvPr id="122"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solidFill>
                  <a:srgbClr val="0000cc"/>
                </a:solidFill>
                <a:latin typeface="Arial"/>
              </a:rPr>
              <a:t>1.</a:t>
            </a:r>
            <a:r>
              <a:rPr lang="en-US" sz="2600">
                <a:latin typeface="Arial"/>
              </a:rPr>
              <a:t> first, you change the index.html document.Then you check the status using </a:t>
            </a:r>
            <a:r>
              <a:rPr lang="en-US" sz="2600">
                <a:solidFill>
                  <a:srgbClr val="0084d1"/>
                </a:solidFill>
                <a:latin typeface="Arial"/>
              </a:rPr>
              <a:t>git status command</a:t>
            </a:r>
            <a:r>
              <a:rPr lang="en-US" sz="2600">
                <a:latin typeface="Arial"/>
              </a:rPr>
              <a:t> that some changes has done on index.html file</a:t>
            </a:r>
            <a:endParaRPr/>
          </a:p>
          <a:p>
            <a:pPr>
              <a:buSzPct val="45000"/>
              <a:buFont typeface="StarSymbol"/>
              <a:buChar char=""/>
            </a:pPr>
            <a:r>
              <a:rPr lang="en-US" sz="2600">
                <a:solidFill>
                  <a:srgbClr val="000099"/>
                </a:solidFill>
                <a:latin typeface="Arial"/>
              </a:rPr>
              <a:t>2.</a:t>
            </a:r>
            <a:r>
              <a:rPr lang="en-US" sz="2600">
                <a:latin typeface="Arial"/>
              </a:rPr>
              <a:t> But you want to discard the changes in index.html document, so you type- </a:t>
            </a:r>
            <a:r>
              <a:rPr lang="en-US" sz="2600">
                <a:solidFill>
                  <a:srgbClr val="0084d1"/>
                </a:solidFill>
                <a:latin typeface="Arial"/>
              </a:rPr>
              <a:t>git checkout index.html.</a:t>
            </a:r>
            <a:endParaRPr/>
          </a:p>
          <a:p>
            <a:pPr>
              <a:buSzPct val="45000"/>
              <a:buFont typeface="StarSymbol"/>
              <a:buChar char=""/>
            </a:pPr>
            <a:r>
              <a:rPr lang="en-US" sz="2600">
                <a:solidFill>
                  <a:srgbClr val="000099"/>
                </a:solidFill>
                <a:latin typeface="Arial"/>
              </a:rPr>
              <a:t>3.</a:t>
            </a:r>
            <a:r>
              <a:rPr lang="en-US" sz="2600">
                <a:latin typeface="Arial"/>
              </a:rPr>
              <a:t> If you return to the index.html document, you will see the original content”revision one” so if you again check the status – it give give you a message – nothing to commit.</a:t>
            </a:r>
            <a:endParaRPr/>
          </a:p>
          <a:p>
            <a:pPr>
              <a:buSzPct val="45000"/>
              <a:buFont typeface="StarSymbol"/>
              <a:buChar char=""/>
            </a:pPr>
            <a:r>
              <a:rPr lang="en-US" sz="2600">
                <a:solidFill>
                  <a:srgbClr val="000099"/>
                </a:solidFill>
                <a:latin typeface="Arial"/>
              </a:rPr>
              <a:t>4.</a:t>
            </a:r>
            <a:r>
              <a:rPr lang="en-US" sz="2600">
                <a:latin typeface="Arial"/>
              </a:rPr>
              <a:t> Now change the index.html file with “Revision Two” and save it. Check the status now . You will see document is modify and ready for staging . </a:t>
            </a:r>
            <a:endParaRPr/>
          </a:p>
          <a:p>
            <a:pPr>
              <a:buSzPct val="45000"/>
              <a:buFont typeface="StarSymbol"/>
              <a:buChar char=""/>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504000" y="576000"/>
            <a:ext cx="7200000" cy="720000"/>
          </a:xfrm>
          <a:prstGeom prst="rect">
            <a:avLst/>
          </a:prstGeom>
        </p:spPr>
        <p:txBody>
          <a:bodyPr lIns="0" rIns="0" tIns="0" bIns="0" anchor="ctr"/>
          <a:p>
            <a:r>
              <a:rPr lang="en-US" sz="3390">
                <a:latin typeface="Arial"/>
              </a:rPr>
              <a:t>Unstaging  the document </a:t>
            </a:r>
            <a:endParaRPr/>
          </a:p>
        </p:txBody>
      </p:sp>
      <p:sp>
        <p:nvSpPr>
          <p:cNvPr id="124"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So next step is to do – </a:t>
            </a:r>
            <a:r>
              <a:rPr lang="en-US" sz="2600">
                <a:solidFill>
                  <a:srgbClr val="cc0000"/>
                </a:solidFill>
                <a:latin typeface="Arial"/>
              </a:rPr>
              <a:t>git add .</a:t>
            </a:r>
            <a:endParaRPr/>
          </a:p>
          <a:p>
            <a:pPr>
              <a:buSzPct val="45000"/>
              <a:buFont typeface="StarSymbol"/>
              <a:buChar char=""/>
            </a:pPr>
            <a:r>
              <a:rPr lang="en-US" sz="2600">
                <a:latin typeface="Arial"/>
              </a:rPr>
              <a:t>Then </a:t>
            </a:r>
            <a:r>
              <a:rPr lang="en-US" sz="2600">
                <a:solidFill>
                  <a:srgbClr val="cc0000"/>
                </a:solidFill>
                <a:latin typeface="Arial"/>
              </a:rPr>
              <a:t>git status</a:t>
            </a:r>
            <a:r>
              <a:rPr lang="en-US" sz="2600">
                <a:latin typeface="Arial"/>
              </a:rPr>
              <a:t> to check the status of file. So now this shows up a green color It is telling us that the changes are in staging environment and thet are ready to be commited.</a:t>
            </a:r>
            <a:endParaRPr/>
          </a:p>
          <a:p>
            <a:pPr>
              <a:buSzPct val="45000"/>
              <a:buFont typeface="StarSymbol"/>
              <a:buChar char=""/>
            </a:pPr>
            <a:r>
              <a:rPr lang="en-US" sz="2600">
                <a:latin typeface="Arial"/>
              </a:rPr>
              <a:t>Notice that git status is not suggesting that you check things out from the staging area any more.</a:t>
            </a:r>
            <a:endParaRPr/>
          </a:p>
          <a:p>
            <a:pPr>
              <a:buSzPct val="45000"/>
              <a:buFont typeface="StarSymbol"/>
              <a:buChar char=""/>
            </a:pPr>
            <a:r>
              <a:rPr lang="en-US" sz="2600">
                <a:latin typeface="Arial"/>
              </a:rPr>
              <a:t>If something is already in staging, we can take it out using </a:t>
            </a:r>
            <a:r>
              <a:rPr lang="en-US" sz="2600">
                <a:solidFill>
                  <a:srgbClr val="cc0066"/>
                </a:solidFill>
                <a:latin typeface="Arial"/>
              </a:rPr>
              <a:t>git reset HEAD index.html.</a:t>
            </a:r>
            <a:endParaRPr/>
          </a:p>
          <a:p>
            <a:pPr>
              <a:buSzPct val="45000"/>
              <a:buFont typeface="StarSymbol"/>
              <a:buChar char=""/>
            </a:pPr>
            <a:r>
              <a:rPr lang="en-US" sz="2600">
                <a:solidFill>
                  <a:srgbClr val="000000"/>
                </a:solidFill>
                <a:latin typeface="Arial"/>
              </a:rPr>
              <a:t>This is called unstaging It taking whatever was in our staging environment and replacing what in our working environment with whatever is in staging.</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504000" y="576000"/>
            <a:ext cx="7200000" cy="720000"/>
          </a:xfrm>
          <a:prstGeom prst="rect">
            <a:avLst/>
          </a:prstGeom>
        </p:spPr>
        <p:txBody>
          <a:bodyPr lIns="0" rIns="0" tIns="0" bIns="0" anchor="ctr"/>
          <a:p>
            <a:r>
              <a:rPr lang="en-US" sz="3390">
                <a:latin typeface="Arial"/>
              </a:rPr>
              <a:t>How to unstage the document</a:t>
            </a:r>
            <a:endParaRPr/>
          </a:p>
        </p:txBody>
      </p:sp>
      <p:sp>
        <p:nvSpPr>
          <p:cNvPr id="12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First change the index.html document with “Revision Three” and save that.</a:t>
            </a:r>
            <a:endParaRPr/>
          </a:p>
          <a:p>
            <a:pPr>
              <a:buSzPct val="45000"/>
              <a:buFont typeface="StarSymbol"/>
              <a:buChar char=""/>
            </a:pPr>
            <a:r>
              <a:rPr lang="en-US" sz="2600">
                <a:latin typeface="Arial"/>
              </a:rPr>
              <a:t>Do – git status to check the status of document.</a:t>
            </a:r>
            <a:endParaRPr/>
          </a:p>
          <a:p>
            <a:pPr>
              <a:buSzPct val="45000"/>
              <a:buFont typeface="StarSymbol"/>
              <a:buChar char=""/>
            </a:pPr>
            <a:r>
              <a:rPr lang="en-US" sz="2600">
                <a:latin typeface="Arial"/>
              </a:rPr>
              <a:t>It showing you that now we have things that been saved and are in our working environment, they are not in staging.</a:t>
            </a:r>
            <a:endParaRPr/>
          </a:p>
          <a:p>
            <a:pPr>
              <a:buSzPct val="45000"/>
              <a:buFont typeface="StarSymbol"/>
              <a:buChar char=""/>
            </a:pPr>
            <a:r>
              <a:rPr lang="en-US" sz="2600">
                <a:latin typeface="Arial"/>
              </a:rPr>
              <a:t>And we still have something in staging environment that would be “Revision Two”. We can take the things that are in staging and then overwrite whatever we have in this environment.</a:t>
            </a:r>
            <a:endParaRPr/>
          </a:p>
          <a:p>
            <a:pPr>
              <a:buSzPct val="45000"/>
              <a:buFont typeface="StarSymbol"/>
              <a:buChar char=""/>
            </a:pPr>
            <a:r>
              <a:rPr lang="en-US" sz="2600">
                <a:latin typeface="Arial"/>
              </a:rPr>
              <a:t>Do – </a:t>
            </a:r>
            <a:r>
              <a:rPr lang="en-US" sz="2600">
                <a:solidFill>
                  <a:srgbClr val="cc0000"/>
                </a:solidFill>
                <a:latin typeface="Arial"/>
              </a:rPr>
              <a:t>git reset HEAD index.html</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504000" y="576000"/>
            <a:ext cx="7200000" cy="720000"/>
          </a:xfrm>
          <a:prstGeom prst="rect">
            <a:avLst/>
          </a:prstGeom>
        </p:spPr>
        <p:txBody>
          <a:bodyPr lIns="0" rIns="0" tIns="0" bIns="0" anchor="ctr"/>
          <a:p>
            <a:r>
              <a:rPr lang="en-US" sz="3390">
                <a:latin typeface="Arial"/>
              </a:rPr>
              <a:t>How to unstage the document</a:t>
            </a:r>
            <a:endParaRPr/>
          </a:p>
        </p:txBody>
      </p:sp>
      <p:sp>
        <p:nvSpPr>
          <p:cNvPr id="128"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If we git status again, now it looks like I have something in my working environment that is not in staging.</a:t>
            </a:r>
            <a:endParaRPr/>
          </a:p>
          <a:p>
            <a:pPr>
              <a:buSzPct val="45000"/>
              <a:buFont typeface="StarSymbol"/>
              <a:buChar char=""/>
            </a:pPr>
            <a:r>
              <a:rPr lang="en-US" sz="2600">
                <a:latin typeface="Arial"/>
              </a:rPr>
              <a:t>We just grabbed whatever was in staging and we replaced our working environment.</a:t>
            </a:r>
            <a:endParaRPr/>
          </a:p>
          <a:p>
            <a:pPr>
              <a:buSzPct val="45000"/>
              <a:buFont typeface="StarSymbol"/>
              <a:buChar char=""/>
            </a:pPr>
            <a:r>
              <a:rPr lang="en-US" sz="2600">
                <a:latin typeface="Arial"/>
              </a:rPr>
              <a:t>You will notice that it's sort of ignored “Revision Two” although, it just sort of deleted it out of staging.</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504000" y="576000"/>
            <a:ext cx="7200000" cy="720000"/>
          </a:xfrm>
          <a:prstGeom prst="rect">
            <a:avLst/>
          </a:prstGeom>
        </p:spPr>
        <p:txBody>
          <a:bodyPr lIns="0" rIns="0" tIns="0" bIns="0" anchor="ctr"/>
          <a:p>
            <a:endParaRPr/>
          </a:p>
        </p:txBody>
      </p:sp>
      <p:pic>
        <p:nvPicPr>
          <p:cNvPr id="130" name="" descr=""/>
          <p:cNvPicPr/>
          <p:nvPr/>
        </p:nvPicPr>
        <p:blipFill>
          <a:blip r:embed="rId1"/>
          <a:stretch>
            <a:fillRect/>
          </a:stretch>
        </p:blipFill>
        <p:spPr>
          <a:xfrm>
            <a:off x="548640" y="576000"/>
            <a:ext cx="8961120" cy="62820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504000" y="576000"/>
            <a:ext cx="7200000" cy="720000"/>
          </a:xfrm>
          <a:prstGeom prst="rect">
            <a:avLst/>
          </a:prstGeom>
        </p:spPr>
        <p:txBody>
          <a:bodyPr lIns="0" rIns="0" tIns="0" bIns="0" anchor="ctr"/>
          <a:p>
            <a:r>
              <a:rPr lang="en-US" sz="3390">
                <a:latin typeface="Arial"/>
              </a:rPr>
              <a:t>Couple of commits to all the files.</a:t>
            </a:r>
            <a:endParaRPr/>
          </a:p>
        </p:txBody>
      </p:sp>
      <p:sp>
        <p:nvSpPr>
          <p:cNvPr id="132"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Undo to get back to “Revision Two” index.html file and save it</a:t>
            </a:r>
            <a:endParaRPr/>
          </a:p>
          <a:p>
            <a:pPr>
              <a:buSzPct val="45000"/>
              <a:buFont typeface="StarSymbol"/>
              <a:buChar char=""/>
            </a:pPr>
            <a:r>
              <a:rPr lang="en-US" sz="2600">
                <a:latin typeface="Arial"/>
              </a:rPr>
              <a:t>Do git add.</a:t>
            </a:r>
            <a:endParaRPr/>
          </a:p>
          <a:p>
            <a:pPr>
              <a:buSzPct val="45000"/>
              <a:buFont typeface="StarSymbol"/>
              <a:buChar char=""/>
            </a:pPr>
            <a:r>
              <a:rPr lang="en-US" sz="2600">
                <a:latin typeface="Arial"/>
              </a:rPr>
              <a:t>Do – git status</a:t>
            </a:r>
            <a:endParaRPr/>
          </a:p>
          <a:p>
            <a:pPr>
              <a:buSzPct val="45000"/>
              <a:buFont typeface="StarSymbol"/>
              <a:buChar char=""/>
            </a:pPr>
            <a:r>
              <a:rPr lang="en-US" sz="2600">
                <a:latin typeface="Arial"/>
              </a:rPr>
              <a:t>You can see “Revision Two has been placed into out staging environment.</a:t>
            </a:r>
            <a:endParaRPr/>
          </a:p>
          <a:p>
            <a:pPr>
              <a:buSzPct val="45000"/>
              <a:buFont typeface="StarSymbol"/>
              <a:buChar char=""/>
            </a:pPr>
            <a:r>
              <a:rPr lang="en-US" sz="2600">
                <a:latin typeface="Arial"/>
              </a:rPr>
              <a:t>Do git commit -m “Revision Two”.</a:t>
            </a:r>
            <a:endParaRPr/>
          </a:p>
          <a:p>
            <a:pPr>
              <a:buSzPct val="45000"/>
              <a:buFont typeface="StarSymbol"/>
              <a:buChar char=""/>
            </a:pPr>
            <a:r>
              <a:rPr lang="en-US" sz="2600">
                <a:latin typeface="Arial"/>
              </a:rPr>
              <a:t>Do – git status to check the status and right now there is nothing to commit.</a:t>
            </a:r>
            <a:endParaRPr/>
          </a:p>
          <a:p>
            <a:pPr>
              <a:buSzPct val="45000"/>
              <a:buFont typeface="StarSymbol"/>
              <a:buChar char=""/>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504000" y="576000"/>
            <a:ext cx="7200000" cy="720000"/>
          </a:xfrm>
          <a:prstGeom prst="rect">
            <a:avLst/>
          </a:prstGeom>
        </p:spPr>
        <p:txBody>
          <a:bodyPr lIns="0" rIns="0" tIns="0" bIns="0" anchor="ctr"/>
          <a:p>
            <a:r>
              <a:rPr lang="en-US" sz="3390">
                <a:latin typeface="Arial"/>
              </a:rPr>
              <a:t>Couple of commits to all the files.</a:t>
            </a:r>
            <a:endParaRPr/>
          </a:p>
        </p:txBody>
      </p:sp>
      <p:sp>
        <p:nvSpPr>
          <p:cNvPr id="134"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Now make the changes for “Revision Three” and  save it .</a:t>
            </a:r>
            <a:endParaRPr/>
          </a:p>
          <a:p>
            <a:pPr>
              <a:buSzPct val="45000"/>
              <a:buFont typeface="StarSymbol"/>
              <a:buChar char=""/>
            </a:pPr>
            <a:r>
              <a:rPr lang="en-US" sz="2600">
                <a:latin typeface="Arial"/>
              </a:rPr>
              <a:t>Do – git add index.html .</a:t>
            </a:r>
            <a:endParaRPr/>
          </a:p>
          <a:p>
            <a:pPr>
              <a:buSzPct val="45000"/>
              <a:buFont typeface="StarSymbol"/>
              <a:buChar char=""/>
            </a:pPr>
            <a:r>
              <a:rPr lang="en-US" sz="2600">
                <a:latin typeface="Arial"/>
              </a:rPr>
              <a:t>Do – git commit -m “Revision Three”</a:t>
            </a:r>
            <a:endParaRPr/>
          </a:p>
          <a:p>
            <a:pPr>
              <a:buSzPct val="45000"/>
              <a:buFont typeface="StarSymbol"/>
              <a:buChar char=""/>
            </a:pPr>
            <a:r>
              <a:rPr lang="en-US" sz="2600">
                <a:latin typeface="Arial"/>
              </a:rPr>
              <a:t>Do – git status to check the status.</a:t>
            </a:r>
            <a:endParaRPr/>
          </a:p>
          <a:p>
            <a:pPr>
              <a:buSzPct val="45000"/>
              <a:buFont typeface="StarSymbol"/>
              <a:buChar char=""/>
            </a:pPr>
            <a:r>
              <a:rPr lang="en-US" sz="2600">
                <a:latin typeface="Arial"/>
              </a:rPr>
              <a:t>Now check the logs typing – git log and you can see that all of the revisions that we have done. </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504000" y="576000"/>
            <a:ext cx="7200000" cy="720000"/>
          </a:xfrm>
          <a:prstGeom prst="rect">
            <a:avLst/>
          </a:prstGeom>
        </p:spPr>
        <p:txBody>
          <a:bodyPr lIns="0" rIns="0" tIns="0" bIns="0" anchor="ctr"/>
          <a:p>
            <a:r>
              <a:rPr lang="en-US" sz="3390">
                <a:latin typeface="Arial"/>
              </a:rPr>
              <a:t>Git log</a:t>
            </a:r>
            <a:endParaRPr/>
          </a:p>
        </p:txBody>
      </p:sp>
      <p:pic>
        <p:nvPicPr>
          <p:cNvPr id="136" name="" descr=""/>
          <p:cNvPicPr/>
          <p:nvPr/>
        </p:nvPicPr>
        <p:blipFill>
          <a:blip r:embed="rId1"/>
          <a:stretch>
            <a:fillRect/>
          </a:stretch>
        </p:blipFill>
        <p:spPr>
          <a:xfrm>
            <a:off x="457200" y="576000"/>
            <a:ext cx="9144000" cy="655632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504000" y="576000"/>
            <a:ext cx="7200000" cy="720000"/>
          </a:xfrm>
          <a:prstGeom prst="rect">
            <a:avLst/>
          </a:prstGeom>
        </p:spPr>
        <p:txBody>
          <a:bodyPr lIns="0" rIns="0" tIns="0" bIns="0" anchor="ctr"/>
          <a:p>
            <a:r>
              <a:rPr lang="en-US" sz="3390">
                <a:latin typeface="Arial"/>
              </a:rPr>
              <a:t>Deleting a file</a:t>
            </a:r>
            <a:endParaRPr/>
          </a:p>
        </p:txBody>
      </p:sp>
      <p:sp>
        <p:nvSpPr>
          <p:cNvPr id="138"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Suppose,  you </a:t>
            </a:r>
            <a:r>
              <a:rPr lang="en-US" sz="2600">
                <a:solidFill>
                  <a:srgbClr val="ff0000"/>
                </a:solidFill>
                <a:latin typeface="Arial"/>
              </a:rPr>
              <a:t>delete about.html</a:t>
            </a:r>
            <a:r>
              <a:rPr lang="en-US" sz="2600">
                <a:latin typeface="Arial"/>
              </a:rPr>
              <a:t> from  project folder.</a:t>
            </a:r>
            <a:endParaRPr/>
          </a:p>
          <a:p>
            <a:pPr>
              <a:buSzPct val="45000"/>
              <a:buFont typeface="StarSymbol"/>
              <a:buChar char=""/>
            </a:pPr>
            <a:r>
              <a:rPr lang="en-US" sz="2600">
                <a:latin typeface="Arial"/>
              </a:rPr>
              <a:t>Do - </a:t>
            </a:r>
            <a:r>
              <a:rPr lang="en-US" sz="2600">
                <a:solidFill>
                  <a:srgbClr val="ff0000"/>
                </a:solidFill>
                <a:latin typeface="Arial"/>
              </a:rPr>
              <a:t>git status</a:t>
            </a:r>
            <a:r>
              <a:rPr lang="en-US" sz="2600">
                <a:latin typeface="Arial"/>
              </a:rPr>
              <a:t> now, it noticed that a file has been deleted, so it's expecting that file to be there.</a:t>
            </a:r>
            <a:endParaRPr/>
          </a:p>
          <a:p>
            <a:pPr>
              <a:buSzPct val="45000"/>
              <a:buFont typeface="StarSymbol"/>
              <a:buChar char=""/>
            </a:pPr>
            <a:r>
              <a:rPr lang="en-US" sz="2600">
                <a:latin typeface="Arial"/>
              </a:rPr>
              <a:t>If you want to just get the file from staging environment, I can just checkout – </a:t>
            </a:r>
            <a:r>
              <a:rPr lang="en-US" sz="2600">
                <a:solidFill>
                  <a:srgbClr val="ff0000"/>
                </a:solidFill>
                <a:latin typeface="Arial"/>
              </a:rPr>
              <a:t>git checkout about.html</a:t>
            </a:r>
            <a:r>
              <a:rPr lang="en-US" sz="2600">
                <a:latin typeface="Arial"/>
              </a:rPr>
              <a:t> . So file appear in project folder.</a:t>
            </a:r>
            <a:endParaRPr/>
          </a:p>
          <a:p>
            <a:pPr>
              <a:buSzPct val="45000"/>
              <a:buFont typeface="StarSymbol"/>
              <a:buChar char=""/>
            </a:pPr>
            <a:r>
              <a:rPr lang="en-US" sz="2600">
                <a:latin typeface="Arial"/>
              </a:rPr>
              <a:t>You can directly delete the file using – </a:t>
            </a:r>
            <a:r>
              <a:rPr lang="en-US" sz="2600">
                <a:solidFill>
                  <a:srgbClr val="ff0000"/>
                </a:solidFill>
                <a:latin typeface="Arial"/>
              </a:rPr>
              <a:t>git rm about.html </a:t>
            </a:r>
            <a:r>
              <a:rPr lang="en-US" sz="2600">
                <a:solidFill>
                  <a:srgbClr val="000000"/>
                </a:solidFill>
                <a:latin typeface="Arial"/>
              </a:rPr>
              <a:t>without going to folder and delete about.html file.</a:t>
            </a:r>
            <a:endParaRPr/>
          </a:p>
          <a:p>
            <a:pPr>
              <a:buSzPct val="45000"/>
              <a:buFont typeface="StarSymbol"/>
              <a:buChar char=""/>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04000" y="576000"/>
            <a:ext cx="7200000" cy="720000"/>
          </a:xfrm>
          <a:prstGeom prst="rect">
            <a:avLst/>
          </a:prstGeom>
        </p:spPr>
        <p:txBody>
          <a:bodyPr lIns="0" rIns="0" tIns="0" bIns="0" anchor="ctr"/>
          <a:p>
            <a:r>
              <a:rPr lang="en-US" sz="3390">
                <a:latin typeface="Arial"/>
              </a:rPr>
              <a:t>Git Initialization</a:t>
            </a:r>
            <a:endParaRPr/>
          </a:p>
        </p:txBody>
      </p:sp>
      <p:sp>
        <p:nvSpPr>
          <p:cNvPr id="84" name="TextShape 2"/>
          <p:cNvSpPr txBox="1"/>
          <p:nvPr/>
        </p:nvSpPr>
        <p:spPr>
          <a:xfrm>
            <a:off x="504000" y="1800000"/>
            <a:ext cx="9072000" cy="5058000"/>
          </a:xfrm>
          <a:prstGeom prst="rect">
            <a:avLst/>
          </a:prstGeom>
        </p:spPr>
        <p:txBody>
          <a:bodyPr lIns="0" rIns="0" tIns="0" bIns="0"/>
          <a:p>
            <a:pPr>
              <a:buSzPct val="45000"/>
              <a:buFont typeface="StarSymbol"/>
              <a:buChar char=""/>
            </a:pPr>
            <a:r>
              <a:rPr lang="en-US" sz="2600">
                <a:latin typeface="Arial"/>
              </a:rPr>
              <a:t>Git is a version Control System  that keep track of the files in a project.</a:t>
            </a:r>
            <a:endParaRPr/>
          </a:p>
          <a:p>
            <a:pPr>
              <a:buSzPct val="45000"/>
              <a:buFont typeface="StarSymbol"/>
              <a:buChar char=""/>
            </a:pPr>
            <a:r>
              <a:rPr lang="en-US" sz="2600">
                <a:latin typeface="Arial"/>
              </a:rPr>
              <a:t>In order to use git we start by identifying a folder as a git repository</a:t>
            </a:r>
            <a:endParaRPr/>
          </a:p>
          <a:p>
            <a:pPr>
              <a:buSzPct val="45000"/>
              <a:buFont typeface="StarSymbol"/>
              <a:buChar char=""/>
            </a:pPr>
            <a:r>
              <a:rPr lang="en-US" sz="2600">
                <a:latin typeface="Arial"/>
              </a:rPr>
              <a:t>You do that by issuing a </a:t>
            </a:r>
            <a:r>
              <a:rPr lang="en-US" sz="2600">
                <a:solidFill>
                  <a:srgbClr val="ff0000"/>
                </a:solidFill>
                <a:latin typeface="Arial"/>
              </a:rPr>
              <a:t>git init command</a:t>
            </a:r>
            <a:r>
              <a:rPr lang="en-US" sz="2600">
                <a:solidFill>
                  <a:srgbClr val="000000"/>
                </a:solidFill>
                <a:latin typeface="Arial"/>
              </a:rPr>
              <a:t> within a folder.</a:t>
            </a:r>
            <a:endParaRPr/>
          </a:p>
          <a:p>
            <a:pPr>
              <a:buSzPct val="45000"/>
              <a:buFont typeface="StarSymbol"/>
              <a:buChar char=""/>
            </a:pPr>
            <a:r>
              <a:rPr lang="en-US" sz="2600">
                <a:solidFill>
                  <a:srgbClr val="000000"/>
                </a:solidFill>
                <a:latin typeface="Arial"/>
              </a:rPr>
              <a:t>On desktop – create project folder</a:t>
            </a:r>
            <a:endParaRPr/>
          </a:p>
          <a:p>
            <a:pPr>
              <a:buSzPct val="45000"/>
              <a:buFont typeface="StarSymbol"/>
              <a:buChar char=""/>
            </a:pPr>
            <a:r>
              <a:rPr lang="en-US" sz="2600">
                <a:solidFill>
                  <a:srgbClr val="000000"/>
                </a:solidFill>
                <a:latin typeface="Arial"/>
              </a:rPr>
              <a:t>Open the terminal</a:t>
            </a:r>
            <a:endParaRPr/>
          </a:p>
          <a:p>
            <a:pPr>
              <a:buSzPct val="45000"/>
              <a:buFont typeface="StarSymbol"/>
              <a:buChar char=""/>
            </a:pPr>
            <a:r>
              <a:rPr lang="en-US" sz="2600">
                <a:solidFill>
                  <a:srgbClr val="000000"/>
                </a:solidFill>
                <a:latin typeface="Arial"/>
              </a:rPr>
              <a:t>In project folder, create new file </a:t>
            </a:r>
            <a:r>
              <a:rPr lang="en-US" sz="2600">
                <a:solidFill>
                  <a:srgbClr val="ff0000"/>
                </a:solidFill>
                <a:latin typeface="Arial"/>
              </a:rPr>
              <a:t>index.html.</a:t>
            </a:r>
            <a:endParaRPr/>
          </a:p>
          <a:p>
            <a:pPr>
              <a:buSzPct val="45000"/>
              <a:buFont typeface="StarSymbol"/>
              <a:buChar char=""/>
            </a:pPr>
            <a:r>
              <a:rPr lang="en-US" sz="2600">
                <a:solidFill>
                  <a:srgbClr val="000000"/>
                </a:solidFill>
                <a:latin typeface="Arial"/>
              </a:rPr>
              <a:t>Make one more file </a:t>
            </a:r>
            <a:r>
              <a:rPr lang="en-US" sz="2600">
                <a:solidFill>
                  <a:srgbClr val="ff0000"/>
                </a:solidFill>
                <a:latin typeface="Arial"/>
              </a:rPr>
              <a:t>about.html.</a:t>
            </a:r>
            <a:endParaRPr/>
          </a:p>
          <a:p>
            <a:pPr>
              <a:buSzPct val="45000"/>
              <a:buFont typeface="StarSymbol"/>
              <a:buChar char=""/>
            </a:pPr>
            <a:r>
              <a:rPr lang="en-US" sz="2600">
                <a:solidFill>
                  <a:srgbClr val="000000"/>
                </a:solidFill>
                <a:latin typeface="Arial"/>
              </a:rPr>
              <a:t>Make sure your terminal you are inside this project folder.</a:t>
            </a:r>
            <a:endParaRPr/>
          </a:p>
          <a:p>
            <a:pPr>
              <a:buSzPct val="45000"/>
              <a:buFont typeface="StarSymbol"/>
              <a:buChar char=""/>
            </a:pPr>
            <a:r>
              <a:rPr lang="en-US" sz="2600">
                <a:solidFill>
                  <a:srgbClr val="000000"/>
                </a:solidFill>
                <a:latin typeface="Arial"/>
              </a:rPr>
              <a:t>So first we need to travel to desktop/project folder using cd command in your terminal.</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182880" y="576000"/>
            <a:ext cx="9235440" cy="720000"/>
          </a:xfrm>
          <a:prstGeom prst="rect">
            <a:avLst/>
          </a:prstGeom>
        </p:spPr>
        <p:txBody>
          <a:bodyPr lIns="0" rIns="0" tIns="0" bIns="0" anchor="ctr"/>
          <a:p>
            <a:r>
              <a:rPr lang="en-US" sz="3390">
                <a:latin typeface="Arial"/>
              </a:rPr>
              <a:t>1.delete a file, git status, git checkout index.html </a:t>
            </a:r>
            <a:endParaRPr/>
          </a:p>
        </p:txBody>
      </p:sp>
      <p:pic>
        <p:nvPicPr>
          <p:cNvPr id="140" name="" descr=""/>
          <p:cNvPicPr/>
          <p:nvPr/>
        </p:nvPicPr>
        <p:blipFill>
          <a:blip r:embed="rId1"/>
          <a:stretch>
            <a:fillRect/>
          </a:stretch>
        </p:blipFill>
        <p:spPr>
          <a:xfrm>
            <a:off x="503640" y="1554480"/>
            <a:ext cx="9280440" cy="5120640"/>
          </a:xfrm>
          <a:prstGeom prst="rect">
            <a:avLst/>
          </a:prstGeom>
          <a:ln>
            <a:noFill/>
          </a:ln>
        </p:spPr>
      </p:pic>
      <p:sp>
        <p:nvSpPr>
          <p:cNvPr id="141" name="TextShape 2"/>
          <p:cNvSpPr txBox="1"/>
          <p:nvPr/>
        </p:nvSpPr>
        <p:spPr>
          <a:xfrm>
            <a:off x="5152680" y="1800000"/>
            <a:ext cx="4426920" cy="4384440"/>
          </a:xfrm>
          <a:prstGeom prst="rect">
            <a:avLst/>
          </a:prstGeom>
        </p:spPr>
        <p:txBody>
          <a:bodyPr lIns="0" rIns="0" tIns="0" bIns="0"/>
          <a:p>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504000" y="-15120"/>
            <a:ext cx="9005760" cy="1449720"/>
          </a:xfrm>
          <a:prstGeom prst="rect">
            <a:avLst/>
          </a:prstGeom>
        </p:spPr>
        <p:txBody>
          <a:bodyPr lIns="0" rIns="0" tIns="0" bIns="0" anchor="ctr"/>
          <a:p>
            <a:r>
              <a:rPr lang="en-US" sz="3390">
                <a:latin typeface="Arial"/>
              </a:rPr>
              <a:t>
</a:t>
            </a:r>
            <a:r>
              <a:rPr lang="en-US" sz="3390">
                <a:latin typeface="Arial"/>
              </a:rPr>
              <a:t>2. delete file, git add about.html, git reset HEAD about.html, git checkout about.html</a:t>
            </a:r>
            <a:endParaRPr/>
          </a:p>
        </p:txBody>
      </p:sp>
      <p:pic>
        <p:nvPicPr>
          <p:cNvPr id="143" name="" descr=""/>
          <p:cNvPicPr/>
          <p:nvPr/>
        </p:nvPicPr>
        <p:blipFill>
          <a:blip r:embed="rId1"/>
          <a:stretch>
            <a:fillRect/>
          </a:stretch>
        </p:blipFill>
        <p:spPr>
          <a:xfrm>
            <a:off x="365760" y="1434600"/>
            <a:ext cx="9144000" cy="560628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504000" y="452880"/>
            <a:ext cx="7200000" cy="966600"/>
          </a:xfrm>
          <a:prstGeom prst="rect">
            <a:avLst/>
          </a:prstGeom>
        </p:spPr>
        <p:txBody>
          <a:bodyPr lIns="0" rIns="0" tIns="0" bIns="0" anchor="ctr"/>
          <a:p>
            <a:r>
              <a:rPr lang="en-US" sz="3390">
                <a:latin typeface="Arial"/>
              </a:rPr>
              <a:t>Directly delete the file using git rm command</a:t>
            </a:r>
            <a:endParaRPr/>
          </a:p>
        </p:txBody>
      </p:sp>
      <p:pic>
        <p:nvPicPr>
          <p:cNvPr id="145" name="" descr=""/>
          <p:cNvPicPr/>
          <p:nvPr/>
        </p:nvPicPr>
        <p:blipFill>
          <a:blip r:embed="rId1"/>
          <a:stretch>
            <a:fillRect/>
          </a:stretch>
        </p:blipFill>
        <p:spPr>
          <a:xfrm>
            <a:off x="504000" y="1419480"/>
            <a:ext cx="9072000" cy="552996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504000" y="576000"/>
            <a:ext cx="7200000" cy="720000"/>
          </a:xfrm>
          <a:prstGeom prst="rect">
            <a:avLst/>
          </a:prstGeom>
        </p:spPr>
        <p:txBody>
          <a:bodyPr lIns="0" rIns="0" tIns="0" bIns="0" anchor="ctr"/>
          <a:p>
            <a:r>
              <a:rPr lang="en-US" sz="3390">
                <a:latin typeface="Arial"/>
              </a:rPr>
              <a:t>Git add --all  command</a:t>
            </a:r>
            <a:endParaRPr/>
          </a:p>
        </p:txBody>
      </p:sp>
      <p:sp>
        <p:nvSpPr>
          <p:cNvPr id="147"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It is sort of super push everything into staging.</a:t>
            </a:r>
            <a:endParaRPr/>
          </a:p>
          <a:p>
            <a:pPr>
              <a:buSzPct val="45000"/>
              <a:buFont typeface="StarSymbol"/>
              <a:buChar char=""/>
            </a:pPr>
            <a:r>
              <a:rPr lang="en-US" sz="2600">
                <a:latin typeface="Arial"/>
              </a:rPr>
              <a:t>It is kind of grabbing everything(add files and folders + deleted files and folders too) and move it to staging environment.</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504000" y="576000"/>
            <a:ext cx="7200000" cy="720000"/>
          </a:xfrm>
          <a:prstGeom prst="rect">
            <a:avLst/>
          </a:prstGeom>
        </p:spPr>
        <p:txBody>
          <a:bodyPr lIns="0" rIns="0" tIns="0" bIns="0" anchor="ctr"/>
          <a:p>
            <a:r>
              <a:rPr lang="en-US" sz="3390">
                <a:latin typeface="Arial"/>
              </a:rPr>
              <a:t>Managing log</a:t>
            </a:r>
            <a:endParaRPr/>
          </a:p>
        </p:txBody>
      </p:sp>
      <p:sp>
        <p:nvSpPr>
          <p:cNvPr id="149"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Every time you make a commit, it creates a logged entry and you can look at it by using </a:t>
            </a:r>
            <a:r>
              <a:rPr lang="en-US" sz="2600">
                <a:solidFill>
                  <a:srgbClr val="ff0000"/>
                </a:solidFill>
                <a:latin typeface="Arial"/>
              </a:rPr>
              <a:t>git log</a:t>
            </a:r>
            <a:r>
              <a:rPr lang="en-US" sz="2600">
                <a:latin typeface="Arial"/>
              </a:rPr>
              <a:t> command.</a:t>
            </a:r>
            <a:endParaRPr/>
          </a:p>
          <a:p>
            <a:pPr>
              <a:buSzPct val="45000"/>
              <a:buFont typeface="StarSymbol"/>
              <a:buChar char=""/>
            </a:pPr>
            <a:r>
              <a:rPr lang="en-US" sz="2600">
                <a:latin typeface="Arial"/>
              </a:rPr>
              <a:t>You can see there is three different commits and they are identified in two ways:</a:t>
            </a:r>
            <a:endParaRPr/>
          </a:p>
          <a:p>
            <a:pPr>
              <a:buSzPct val="45000"/>
              <a:buFont typeface="StarSymbol"/>
              <a:buChar char=""/>
            </a:pPr>
            <a:r>
              <a:rPr lang="en-US" sz="2600">
                <a:latin typeface="Arial"/>
              </a:rPr>
              <a:t>   </a:t>
            </a:r>
            <a:r>
              <a:rPr lang="en-US" sz="2600">
                <a:latin typeface="Arial"/>
              </a:rPr>
              <a:t>1. by this commit message “revision one”.</a:t>
            </a:r>
            <a:endParaRPr/>
          </a:p>
          <a:p>
            <a:pPr>
              <a:buSzPct val="45000"/>
              <a:buFont typeface="StarSymbol"/>
              <a:buChar char=""/>
            </a:pPr>
            <a:r>
              <a:rPr lang="en-US" sz="2600">
                <a:latin typeface="Arial"/>
              </a:rPr>
              <a:t>    </a:t>
            </a:r>
            <a:r>
              <a:rPr lang="en-US" sz="2600">
                <a:latin typeface="Arial"/>
              </a:rPr>
              <a:t>2. one of these really log hash(bunch of hexadecimal numbers)   </a:t>
            </a:r>
            <a:endParaRPr/>
          </a:p>
          <a:p>
            <a:pPr>
              <a:buSzPct val="45000"/>
              <a:buFont typeface="StarSymbol"/>
              <a:buChar char=""/>
            </a:pPr>
            <a:r>
              <a:rPr lang="en-US" sz="2600">
                <a:solidFill>
                  <a:srgbClr val="cc9900"/>
                </a:solidFill>
                <a:latin typeface="Arial"/>
              </a:rPr>
              <a:t>commit e5eb2f0226a4ed4e0e65ef0387c047d7bf89544d</a:t>
            </a:r>
            <a:endParaRPr/>
          </a:p>
          <a:p>
            <a:pPr>
              <a:buSzPct val="45000"/>
              <a:buFont typeface="StarSymbol"/>
              <a:buChar char=""/>
            </a:pPr>
            <a:r>
              <a:rPr lang="en-US" sz="2600">
                <a:solidFill>
                  <a:srgbClr val="cc9900"/>
                </a:solidFill>
                <a:latin typeface="Arial"/>
              </a:rPr>
              <a:t>Author:  -</a:t>
            </a:r>
            <a:endParaRPr/>
          </a:p>
          <a:p>
            <a:pPr>
              <a:buSzPct val="45000"/>
              <a:buFont typeface="StarSymbol"/>
              <a:buChar char=""/>
            </a:pPr>
            <a:r>
              <a:rPr lang="en-US" sz="2600">
                <a:solidFill>
                  <a:srgbClr val="cc9900"/>
                </a:solidFill>
                <a:latin typeface="Arial"/>
              </a:rPr>
              <a:t>Date:   -</a:t>
            </a:r>
            <a:endParaRPr/>
          </a:p>
          <a:p>
            <a:pPr lvl="1">
              <a:buSzPct val="75000"/>
              <a:buFont typeface="StarSymbol"/>
              <a:buChar char=""/>
            </a:pPr>
            <a:r>
              <a:rPr lang="en-US" sz="2600">
                <a:solidFill>
                  <a:srgbClr val="cc9900"/>
                </a:solidFill>
                <a:latin typeface="Arial"/>
              </a:rPr>
              <a:t>    </a:t>
            </a:r>
            <a:r>
              <a:rPr lang="en-US" sz="2600">
                <a:solidFill>
                  <a:srgbClr val="cc9900"/>
                </a:solidFill>
                <a:latin typeface="Arial"/>
              </a:rPr>
              <a:t>revision one</a:t>
            </a: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
        <p:nvSpPr>
          <p:cNvPr id="150" name="CustomShape 3"/>
          <p:cNvSpPr/>
          <p:nvPr/>
        </p:nvSpPr>
        <p:spPr>
          <a:xfrm flipH="1">
            <a:off x="3291840" y="5577840"/>
            <a:ext cx="1280160" cy="365760"/>
          </a:xfrm>
          <a:prstGeom prst="notchedRightArrow">
            <a:avLst>
              <a:gd name="adj1" fmla="val 16200"/>
              <a:gd name="adj2" fmla="val 5400"/>
            </a:avLst>
          </a:prstGeom>
          <a:solidFill>
            <a:srgbClr val="ff950e"/>
          </a:solidFill>
          <a:ln>
            <a:solidFill>
              <a:srgbClr val="3465a4"/>
            </a:solidFill>
          </a:ln>
        </p:spPr>
      </p:sp>
      <p:sp>
        <p:nvSpPr>
          <p:cNvPr id="151" name="CustomShape 4"/>
          <p:cNvSpPr/>
          <p:nvPr/>
        </p:nvSpPr>
        <p:spPr>
          <a:xfrm>
            <a:off x="6675120" y="4663440"/>
            <a:ext cx="365760" cy="822960"/>
          </a:xfrm>
          <a:prstGeom prst="upArrow">
            <a:avLst>
              <a:gd name="adj1" fmla="val 5400"/>
              <a:gd name="adj2" fmla="val 5400"/>
            </a:avLst>
          </a:prstGeom>
          <a:solidFill>
            <a:srgbClr val="ff950e"/>
          </a:solidFill>
          <a:ln>
            <a:solidFill>
              <a:srgbClr val="3465a4"/>
            </a:solidFill>
          </a:ln>
        </p:spPr>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504000" y="576000"/>
            <a:ext cx="7200000" cy="720000"/>
          </a:xfrm>
          <a:prstGeom prst="rect">
            <a:avLst/>
          </a:prstGeom>
        </p:spPr>
        <p:txBody>
          <a:bodyPr lIns="0" rIns="0" tIns="0" bIns="0" anchor="ctr"/>
          <a:p>
            <a:r>
              <a:rPr lang="en-US" sz="3390">
                <a:solidFill>
                  <a:srgbClr val="000000"/>
                </a:solidFill>
                <a:latin typeface="Arial"/>
              </a:rPr>
              <a:t>git checkout  e5eb2f0</a:t>
            </a:r>
            <a:endParaRPr/>
          </a:p>
        </p:txBody>
      </p:sp>
      <p:sp>
        <p:nvSpPr>
          <p:cNvPr id="153" name="TextShape 2"/>
          <p:cNvSpPr txBox="1"/>
          <p:nvPr/>
        </p:nvSpPr>
        <p:spPr>
          <a:xfrm>
            <a:off x="437760" y="1737360"/>
            <a:ext cx="9072000" cy="4846320"/>
          </a:xfrm>
          <a:prstGeom prst="rect">
            <a:avLst/>
          </a:prstGeom>
        </p:spPr>
        <p:txBody>
          <a:bodyPr lIns="0" rIns="0" tIns="0" bIns="0"/>
          <a:p>
            <a:pPr>
              <a:buSzPct val="45000"/>
              <a:buFont typeface="StarSymbol"/>
              <a:buChar char=""/>
            </a:pPr>
            <a:r>
              <a:rPr lang="en-US" sz="2600">
                <a:latin typeface="Arial"/>
              </a:rPr>
              <a:t>You can actually use these different hashes to pull the commit from the log into the working environment.</a:t>
            </a:r>
            <a:endParaRPr/>
          </a:p>
          <a:p>
            <a:pPr>
              <a:buSzPct val="45000"/>
              <a:buFont typeface="StarSymbol"/>
              <a:buChar char=""/>
            </a:pPr>
            <a:r>
              <a:rPr lang="en-US" sz="2600">
                <a:latin typeface="Arial"/>
              </a:rPr>
              <a:t>We do that by using </a:t>
            </a:r>
            <a:r>
              <a:rPr lang="en-US" sz="2600">
                <a:solidFill>
                  <a:srgbClr val="ff0000"/>
                </a:solidFill>
                <a:latin typeface="Arial"/>
              </a:rPr>
              <a:t>git checkout commit ID</a:t>
            </a:r>
            <a:endParaRPr/>
          </a:p>
          <a:p>
            <a:pPr>
              <a:buSzPct val="45000"/>
              <a:buFont typeface="StarSymbol"/>
              <a:buChar char=""/>
            </a:pPr>
            <a:r>
              <a:rPr lang="en-US" sz="2600">
                <a:solidFill>
                  <a:srgbClr val="0000ff"/>
                </a:solidFill>
                <a:latin typeface="Arial"/>
              </a:rPr>
              <a:t>git checkout  e5eb2f0226a4ed4e0e65ef0387c047d7bf89544d</a:t>
            </a:r>
            <a:endParaRPr/>
          </a:p>
          <a:p>
            <a:pPr>
              <a:buSzPct val="45000"/>
              <a:buFont typeface="StarSymbol"/>
              <a:buChar char=""/>
            </a:pPr>
            <a:r>
              <a:rPr lang="en-US" sz="2600">
                <a:solidFill>
                  <a:srgbClr val="000000"/>
                </a:solidFill>
                <a:latin typeface="Arial"/>
              </a:rPr>
              <a:t>This is sort of playground where you can mess around with your project and do whatever you want and then you can go back into the original set of commits without messing anything up.</a:t>
            </a:r>
            <a:endParaRPr/>
          </a:p>
          <a:p>
            <a:pPr>
              <a:buSzPct val="45000"/>
              <a:buFont typeface="StarSymbol"/>
              <a:buChar char=""/>
            </a:pPr>
            <a:r>
              <a:rPr lang="en-US" sz="2600">
                <a:solidFill>
                  <a:srgbClr val="000000"/>
                </a:solidFill>
                <a:latin typeface="Arial"/>
              </a:rPr>
              <a:t>Think of it as an alternate reality that starts at the commit that you checked out.</a:t>
            </a:r>
            <a:endParaRPr/>
          </a:p>
          <a:p>
            <a:pPr>
              <a:buSzPct val="45000"/>
              <a:buFont typeface="StarSymbol"/>
              <a:buChar char=""/>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504000" y="576000"/>
            <a:ext cx="7200000" cy="720000"/>
          </a:xfrm>
          <a:prstGeom prst="rect">
            <a:avLst/>
          </a:prstGeom>
        </p:spPr>
        <p:txBody>
          <a:bodyPr lIns="0" rIns="0" tIns="0" bIns="0" anchor="ctr"/>
          <a:p>
            <a:r>
              <a:rPr lang="en-US" sz="3390">
                <a:latin typeface="Arial"/>
              </a:rPr>
              <a:t>Git checkout </a:t>
            </a:r>
            <a:r>
              <a:rPr lang="en-US" sz="3390">
                <a:solidFill>
                  <a:srgbClr val="000000"/>
                </a:solidFill>
                <a:latin typeface="Arial"/>
              </a:rPr>
              <a:t>e5eb2f0226</a:t>
            </a:r>
            <a:endParaRPr/>
          </a:p>
        </p:txBody>
      </p:sp>
      <p:pic>
        <p:nvPicPr>
          <p:cNvPr id="155" name="" descr=""/>
          <p:cNvPicPr/>
          <p:nvPr/>
        </p:nvPicPr>
        <p:blipFill>
          <a:blip r:embed="rId1"/>
          <a:stretch>
            <a:fillRect/>
          </a:stretch>
        </p:blipFill>
        <p:spPr>
          <a:xfrm>
            <a:off x="274320" y="1463040"/>
            <a:ext cx="9235440" cy="576072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504000" y="576000"/>
            <a:ext cx="7200000" cy="720000"/>
          </a:xfrm>
          <a:prstGeom prst="rect">
            <a:avLst/>
          </a:prstGeom>
        </p:spPr>
        <p:txBody>
          <a:bodyPr lIns="0" rIns="0" tIns="0" bIns="0" anchor="ctr"/>
          <a:p>
            <a:r>
              <a:rPr lang="en-US" sz="3390">
                <a:solidFill>
                  <a:srgbClr val="000000"/>
                </a:solidFill>
                <a:latin typeface="Arial"/>
              </a:rPr>
              <a:t>git checkout  e5eb2f0</a:t>
            </a:r>
            <a:endParaRPr/>
          </a:p>
        </p:txBody>
      </p:sp>
      <p:sp>
        <p:nvSpPr>
          <p:cNvPr id="157"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You can retain what you are doing in this area as another branch.</a:t>
            </a:r>
            <a:endParaRPr/>
          </a:p>
          <a:p>
            <a:pPr>
              <a:buSzPct val="45000"/>
              <a:buFont typeface="StarSymbol"/>
              <a:buChar char=""/>
            </a:pPr>
            <a:r>
              <a:rPr lang="en-US" sz="2600">
                <a:latin typeface="Arial"/>
              </a:rPr>
              <a:t>Do – </a:t>
            </a:r>
            <a:r>
              <a:rPr lang="en-US" sz="2600">
                <a:solidFill>
                  <a:srgbClr val="ff0000"/>
                </a:solidFill>
                <a:latin typeface="Arial"/>
              </a:rPr>
              <a:t>git log</a:t>
            </a:r>
            <a:r>
              <a:rPr lang="en-US" sz="2600">
                <a:latin typeface="Arial"/>
              </a:rPr>
              <a:t> in this new branch.</a:t>
            </a:r>
            <a:endParaRPr/>
          </a:p>
          <a:p>
            <a:pPr>
              <a:buSzPct val="45000"/>
              <a:buFont typeface="StarSymbol"/>
              <a:buChar char=""/>
            </a:pPr>
            <a:r>
              <a:rPr lang="en-US" sz="2600">
                <a:latin typeface="Arial"/>
              </a:rPr>
              <a:t>You look at the log right now it only has one entry.</a:t>
            </a:r>
            <a:endParaRPr/>
          </a:p>
          <a:p>
            <a:pPr>
              <a:buSzPct val="45000"/>
              <a:buFont typeface="StarSymbol"/>
              <a:buChar char=""/>
            </a:pPr>
            <a:r>
              <a:rPr lang="en-US" sz="2600">
                <a:latin typeface="Arial"/>
              </a:rPr>
              <a:t>It doesn't know anything about other 2 entries.That's in original timeline.</a:t>
            </a:r>
            <a:endParaRPr/>
          </a:p>
          <a:p>
            <a:pPr>
              <a:buSzPct val="45000"/>
              <a:buFont typeface="StarSymbol"/>
              <a:buChar char=""/>
            </a:pPr>
            <a:r>
              <a:rPr lang="en-US" sz="2600">
                <a:latin typeface="Arial"/>
              </a:rPr>
              <a:t>Remember this is our alternate reality.</a:t>
            </a:r>
            <a:endParaRPr/>
          </a:p>
          <a:p>
            <a:pPr>
              <a:buSzPct val="45000"/>
              <a:buFont typeface="StarSymbol"/>
              <a:buChar char=""/>
            </a:pPr>
            <a:r>
              <a:rPr lang="en-US" sz="2600">
                <a:latin typeface="Arial"/>
              </a:rPr>
              <a:t>So from here we can do any sort of work just like before.</a:t>
            </a:r>
            <a:endParaRPr/>
          </a:p>
          <a:p>
            <a:pPr>
              <a:buSzPct val="45000"/>
              <a:buFont typeface="StarSymbol"/>
              <a:buChar char=""/>
            </a:pPr>
            <a:r>
              <a:rPr lang="en-US" sz="2600">
                <a:latin typeface="Arial"/>
              </a:rPr>
              <a:t>Modify index.html document and save it.</a:t>
            </a:r>
            <a:endParaRPr/>
          </a:p>
          <a:p>
            <a:pPr>
              <a:buSzPct val="45000"/>
              <a:buFont typeface="StarSymbol"/>
              <a:buChar char=""/>
            </a:pPr>
            <a:r>
              <a:rPr lang="en-US" sz="2600">
                <a:latin typeface="Arial"/>
              </a:rPr>
              <a:t>Do – git status command and you will see that  index.html document is modify in this new commitID/ hash lines.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504000" y="576000"/>
            <a:ext cx="7200000" cy="720000"/>
          </a:xfrm>
          <a:prstGeom prst="rect">
            <a:avLst/>
          </a:prstGeom>
        </p:spPr>
        <p:txBody>
          <a:bodyPr lIns="0" rIns="0" tIns="0" bIns="0" anchor="ctr"/>
          <a:p>
            <a:r>
              <a:rPr lang="en-US" sz="3390">
                <a:solidFill>
                  <a:srgbClr val="000000"/>
                </a:solidFill>
                <a:latin typeface="Arial"/>
              </a:rPr>
              <a:t>git checkout  e5eb2f0</a:t>
            </a:r>
            <a:endParaRPr/>
          </a:p>
        </p:txBody>
      </p:sp>
      <p:pic>
        <p:nvPicPr>
          <p:cNvPr id="159" name="" descr=""/>
          <p:cNvPicPr/>
          <p:nvPr/>
        </p:nvPicPr>
        <p:blipFill>
          <a:blip r:embed="rId1"/>
          <a:stretch>
            <a:fillRect/>
          </a:stretch>
        </p:blipFill>
        <p:spPr>
          <a:xfrm>
            <a:off x="457200" y="1463040"/>
            <a:ext cx="9144000" cy="566928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504000" y="576000"/>
            <a:ext cx="8640000" cy="720000"/>
          </a:xfrm>
          <a:prstGeom prst="rect">
            <a:avLst/>
          </a:prstGeom>
        </p:spPr>
        <p:txBody>
          <a:bodyPr lIns="0" rIns="0" tIns="0" bIns="0" anchor="ctr"/>
          <a:p>
            <a:r>
              <a:rPr lang="en-US" sz="3390">
                <a:solidFill>
                  <a:srgbClr val="000000"/>
                </a:solidFill>
                <a:latin typeface="Arial"/>
              </a:rPr>
              <a:t>git checkout  e5eb2f0</a:t>
            </a:r>
            <a:endParaRPr/>
          </a:p>
        </p:txBody>
      </p:sp>
      <p:sp>
        <p:nvSpPr>
          <p:cNvPr id="161" name="TextShape 2"/>
          <p:cNvSpPr txBox="1"/>
          <p:nvPr/>
        </p:nvSpPr>
        <p:spPr>
          <a:xfrm>
            <a:off x="504000" y="1737360"/>
            <a:ext cx="9072000" cy="5029200"/>
          </a:xfrm>
          <a:prstGeom prst="rect">
            <a:avLst/>
          </a:prstGeom>
        </p:spPr>
        <p:txBody>
          <a:bodyPr lIns="0" rIns="0" tIns="0" bIns="0"/>
          <a:p>
            <a:pPr>
              <a:buSzPct val="45000"/>
              <a:buFont typeface="StarSymbol"/>
              <a:buChar char=""/>
            </a:pPr>
            <a:r>
              <a:rPr lang="en-US" sz="2600">
                <a:latin typeface="Arial"/>
              </a:rPr>
              <a:t>Right now you are in detached HEAD state- </a:t>
            </a:r>
            <a:r>
              <a:rPr lang="en-US" sz="2600">
                <a:solidFill>
                  <a:srgbClr val="000000"/>
                </a:solidFill>
                <a:latin typeface="Arial"/>
              </a:rPr>
              <a:t>e5eb2f0 , means not in master branch. </a:t>
            </a:r>
            <a:endParaRPr/>
          </a:p>
          <a:p>
            <a:pPr>
              <a:buSzPct val="45000"/>
              <a:buFont typeface="StarSymbol"/>
              <a:buChar char=""/>
            </a:pPr>
            <a:r>
              <a:rPr lang="en-US" sz="2600">
                <a:latin typeface="Arial"/>
              </a:rPr>
              <a:t>The edited index.html file is in  working environment of </a:t>
            </a:r>
            <a:r>
              <a:rPr lang="en-US" sz="2600">
                <a:solidFill>
                  <a:srgbClr val="000000"/>
                </a:solidFill>
                <a:latin typeface="Arial"/>
              </a:rPr>
              <a:t>e5eb2f0</a:t>
            </a:r>
            <a:r>
              <a:rPr lang="en-US" sz="2600">
                <a:latin typeface="Arial"/>
              </a:rPr>
              <a:t> and we can add if we want to stage this.</a:t>
            </a:r>
            <a:endParaRPr/>
          </a:p>
          <a:p>
            <a:pPr>
              <a:buSzPct val="45000"/>
              <a:buFont typeface="StarSymbol"/>
              <a:buChar char=""/>
            </a:pPr>
            <a:r>
              <a:rPr lang="en-US" sz="2600">
                <a:latin typeface="Arial"/>
              </a:rPr>
              <a:t>Do – git add .</a:t>
            </a:r>
            <a:endParaRPr/>
          </a:p>
          <a:p>
            <a:pPr>
              <a:buSzPct val="45000"/>
              <a:buFont typeface="StarSymbol"/>
              <a:buChar char=""/>
            </a:pPr>
            <a:r>
              <a:rPr lang="en-US" sz="2600">
                <a:latin typeface="Arial"/>
              </a:rPr>
              <a:t>Do – git commit -m “alternate one”.</a:t>
            </a:r>
            <a:endParaRPr/>
          </a:p>
          <a:p>
            <a:pPr>
              <a:buSzPct val="45000"/>
              <a:buFont typeface="StarSymbol"/>
              <a:buChar char=""/>
            </a:pPr>
            <a:r>
              <a:rPr lang="en-US" sz="2600">
                <a:latin typeface="Arial"/>
              </a:rPr>
              <a:t>Do – git log . Now you can see two commits in this new branch.</a:t>
            </a:r>
            <a:endParaRPr/>
          </a:p>
          <a:p>
            <a:pPr>
              <a:buSzPct val="45000"/>
              <a:buFont typeface="StarSymbol"/>
              <a:buChar char=""/>
            </a:pPr>
            <a:r>
              <a:rPr lang="en-US" sz="2600">
                <a:latin typeface="Arial"/>
              </a:rPr>
              <a:t>So we keep on going in here, make whatever changes we want, keep on editing files, and then whenever we are done fooling around and we want to go back to our normal universe where all those other commits existed, we can do that by going  back to our different branch using – </a:t>
            </a:r>
            <a:r>
              <a:rPr lang="en-US" sz="2600">
                <a:solidFill>
                  <a:srgbClr val="ff0000"/>
                </a:solidFill>
                <a:latin typeface="Arial"/>
              </a:rPr>
              <a:t>git checkout master</a:t>
            </a:r>
            <a:r>
              <a:rPr lang="en-US" sz="2600">
                <a:latin typeface="Arial"/>
              </a:rPr>
              <a:t> , if you go back to master branch. You can check all branches using – </a:t>
            </a:r>
            <a:r>
              <a:rPr lang="en-US" sz="2600">
                <a:solidFill>
                  <a:srgbClr val="ff0000"/>
                </a:solidFill>
                <a:latin typeface="Arial"/>
              </a:rPr>
              <a:t>git branch</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576000"/>
            <a:ext cx="7200000" cy="720000"/>
          </a:xfrm>
          <a:prstGeom prst="rect">
            <a:avLst/>
          </a:prstGeom>
        </p:spPr>
        <p:txBody>
          <a:bodyPr lIns="0" rIns="0" tIns="0" bIns="0" anchor="ctr"/>
          <a:p>
            <a:r>
              <a:rPr lang="en-US" sz="3390">
                <a:latin typeface="Arial"/>
              </a:rPr>
              <a:t>Git Initialization and Staging</a:t>
            </a:r>
            <a:endParaRPr/>
          </a:p>
        </p:txBody>
      </p:sp>
      <p:sp>
        <p:nvSpPr>
          <p:cNvPr id="8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Issue a </a:t>
            </a:r>
            <a:r>
              <a:rPr lang="en-US" sz="2600">
                <a:solidFill>
                  <a:srgbClr val="ff0000"/>
                </a:solidFill>
                <a:latin typeface="Arial"/>
              </a:rPr>
              <a:t>git init</a:t>
            </a:r>
            <a:r>
              <a:rPr lang="en-US" sz="2600">
                <a:latin typeface="Arial"/>
              </a:rPr>
              <a:t> command.</a:t>
            </a:r>
            <a:endParaRPr/>
          </a:p>
          <a:p>
            <a:pPr>
              <a:buSzPct val="45000"/>
              <a:buFont typeface="StarSymbol"/>
              <a:buChar char=""/>
            </a:pPr>
            <a:r>
              <a:rPr lang="en-US" sz="2600">
                <a:latin typeface="Arial"/>
              </a:rPr>
              <a:t>This will initialize this folder as a Git repository.</a:t>
            </a:r>
            <a:endParaRPr/>
          </a:p>
          <a:p>
            <a:pPr>
              <a:buSzPct val="45000"/>
              <a:buFont typeface="StarSymbol"/>
              <a:buChar char=""/>
            </a:pPr>
            <a:r>
              <a:rPr lang="en-US" sz="2600">
                <a:latin typeface="Arial"/>
              </a:rPr>
              <a:t>If you issue an </a:t>
            </a:r>
            <a:r>
              <a:rPr lang="en-US" sz="2600">
                <a:solidFill>
                  <a:srgbClr val="ff0000"/>
                </a:solidFill>
                <a:latin typeface="Arial"/>
              </a:rPr>
              <a:t>ls</a:t>
            </a:r>
            <a:r>
              <a:rPr lang="en-US" sz="2600">
                <a:latin typeface="Arial"/>
              </a:rPr>
              <a:t> command or </a:t>
            </a:r>
            <a:r>
              <a:rPr lang="en-US" sz="2600">
                <a:solidFill>
                  <a:srgbClr val="cc0000"/>
                </a:solidFill>
                <a:latin typeface="Arial"/>
              </a:rPr>
              <a:t>ls -la</a:t>
            </a:r>
            <a:r>
              <a:rPr lang="en-US" sz="2600">
                <a:latin typeface="Arial"/>
              </a:rPr>
              <a:t> command, you will see that there is another folder called </a:t>
            </a:r>
            <a:r>
              <a:rPr lang="en-US" sz="2600">
                <a:solidFill>
                  <a:srgbClr val="000099"/>
                </a:solidFill>
                <a:latin typeface="Arial"/>
              </a:rPr>
              <a:t>.git.</a:t>
            </a:r>
            <a:endParaRPr/>
          </a:p>
          <a:p>
            <a:pPr>
              <a:buSzPct val="45000"/>
              <a:buFont typeface="StarSymbol"/>
              <a:buChar char=""/>
            </a:pPr>
            <a:r>
              <a:rPr lang="en-US" sz="2600">
                <a:solidFill>
                  <a:srgbClr val="000000"/>
                </a:solidFill>
                <a:latin typeface="Arial"/>
              </a:rPr>
              <a:t>Git has couple of different places where you can store the state of files. One of then is staging environment.</a:t>
            </a:r>
            <a:endParaRPr/>
          </a:p>
          <a:p>
            <a:pPr>
              <a:buSzPct val="45000"/>
              <a:buFont typeface="StarSymbol"/>
              <a:buChar char=""/>
            </a:pPr>
            <a:r>
              <a:rPr lang="en-US" sz="2600">
                <a:latin typeface="Arial"/>
              </a:rPr>
              <a:t> </a:t>
            </a:r>
            <a:r>
              <a:rPr lang="en-US" sz="2600">
                <a:latin typeface="Arial"/>
              </a:rPr>
              <a:t>We can add anything to the staging environment using the command </a:t>
            </a:r>
            <a:r>
              <a:rPr lang="en-US" sz="2600">
                <a:solidFill>
                  <a:srgbClr val="ff0000"/>
                </a:solidFill>
                <a:latin typeface="Arial"/>
              </a:rPr>
              <a:t>git add.</a:t>
            </a:r>
            <a:endParaRPr/>
          </a:p>
          <a:p>
            <a:pPr>
              <a:buSzPct val="45000"/>
              <a:buFont typeface="StarSymbol"/>
              <a:buChar char=""/>
            </a:pPr>
            <a:r>
              <a:rPr lang="en-US" sz="2600">
                <a:solidFill>
                  <a:srgbClr val="000000"/>
                </a:solidFill>
                <a:latin typeface="Arial"/>
              </a:rPr>
              <a:t>You can do </a:t>
            </a:r>
            <a:r>
              <a:rPr lang="en-US" sz="2600">
                <a:solidFill>
                  <a:srgbClr val="ff0000"/>
                </a:solidFill>
                <a:latin typeface="Arial"/>
              </a:rPr>
              <a:t>git status</a:t>
            </a:r>
            <a:r>
              <a:rPr lang="en-US" sz="2600">
                <a:solidFill>
                  <a:srgbClr val="000000"/>
                </a:solidFill>
                <a:latin typeface="Arial"/>
              </a:rPr>
              <a:t> command  and take a look of the status of the files.</a:t>
            </a:r>
            <a:endParaRPr/>
          </a:p>
          <a:p>
            <a:pPr>
              <a:buSzPct val="45000"/>
              <a:buFont typeface="StarSymbol"/>
              <a:buChar char=""/>
            </a:pPr>
            <a:endParaRPr/>
          </a:p>
          <a:p>
            <a:pPr>
              <a:buSzPct val="45000"/>
              <a:buFont typeface="StarSymbol"/>
              <a:buChar char=""/>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504000" y="576000"/>
            <a:ext cx="7200000" cy="720000"/>
          </a:xfrm>
          <a:prstGeom prst="rect">
            <a:avLst/>
          </a:prstGeom>
        </p:spPr>
        <p:txBody>
          <a:bodyPr lIns="0" rIns="0" tIns="0" bIns="0" anchor="ctr"/>
          <a:p>
            <a:r>
              <a:rPr lang="en-US" sz="3390">
                <a:latin typeface="Arial"/>
              </a:rPr>
              <a:t>Git branch </a:t>
            </a:r>
            <a:endParaRPr/>
          </a:p>
        </p:txBody>
      </p:sp>
      <p:sp>
        <p:nvSpPr>
          <p:cNvPr id="163"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The main branch is called </a:t>
            </a:r>
            <a:r>
              <a:rPr lang="en-US" sz="2600">
                <a:solidFill>
                  <a:srgbClr val="ff0000"/>
                </a:solidFill>
                <a:latin typeface="Arial"/>
              </a:rPr>
              <a:t>master branch</a:t>
            </a:r>
            <a:r>
              <a:rPr lang="en-US" sz="2600">
                <a:solidFill>
                  <a:srgbClr val="000000"/>
                </a:solidFill>
                <a:latin typeface="Arial"/>
              </a:rPr>
              <a:t>(the original universe)</a:t>
            </a:r>
            <a:endParaRPr/>
          </a:p>
          <a:p>
            <a:pPr>
              <a:buSzPct val="45000"/>
              <a:buFont typeface="StarSymbol"/>
              <a:buChar char=""/>
            </a:pPr>
            <a:r>
              <a:rPr lang="en-US" sz="2600">
                <a:latin typeface="Arial"/>
              </a:rPr>
              <a:t>You can look at other branches by issuing </a:t>
            </a:r>
            <a:r>
              <a:rPr lang="en-US" sz="2600">
                <a:solidFill>
                  <a:srgbClr val="ff0000"/>
                </a:solidFill>
                <a:latin typeface="Arial"/>
              </a:rPr>
              <a:t>git branch command.</a:t>
            </a:r>
            <a:endParaRPr/>
          </a:p>
          <a:p>
            <a:pPr>
              <a:buSzPct val="45000"/>
              <a:buFont typeface="StarSymbol"/>
              <a:buChar char=""/>
            </a:pPr>
            <a:r>
              <a:rPr lang="en-US" sz="2600">
                <a:solidFill>
                  <a:srgbClr val="000000"/>
                </a:solidFill>
                <a:latin typeface="Arial"/>
              </a:rPr>
              <a:t>Let's say that we don't really care about any of these changes, we just want to go back into our normal branch.</a:t>
            </a:r>
            <a:endParaRPr/>
          </a:p>
          <a:p>
            <a:pPr>
              <a:buSzPct val="45000"/>
              <a:buFont typeface="StarSymbol"/>
              <a:buChar char=""/>
            </a:pPr>
            <a:r>
              <a:rPr lang="en-US" sz="2600">
                <a:solidFill>
                  <a:srgbClr val="000000"/>
                </a:solidFill>
                <a:latin typeface="Arial"/>
              </a:rPr>
              <a:t>Do- </a:t>
            </a:r>
            <a:r>
              <a:rPr lang="en-US" sz="2600">
                <a:solidFill>
                  <a:srgbClr val="ff0000"/>
                </a:solidFill>
                <a:latin typeface="Arial"/>
              </a:rPr>
              <a:t>git checkout master.</a:t>
            </a:r>
            <a:endParaRPr/>
          </a:p>
          <a:p>
            <a:pPr>
              <a:buSzPct val="45000"/>
              <a:buFont typeface="StarSymbol"/>
              <a:buChar char=""/>
            </a:pPr>
            <a:r>
              <a:rPr lang="en-US" sz="2600">
                <a:solidFill>
                  <a:srgbClr val="000000"/>
                </a:solidFill>
                <a:latin typeface="Arial"/>
              </a:rPr>
              <a:t>If you wanted to keep all the stuff that you did in a separate branch, you can do that by using : </a:t>
            </a:r>
            <a:endParaRPr/>
          </a:p>
          <a:p>
            <a:pPr>
              <a:buSzPct val="45000"/>
              <a:buFont typeface="StarSymbol"/>
              <a:buChar char=""/>
            </a:pPr>
            <a:r>
              <a:rPr lang="en-US" sz="2600">
                <a:solidFill>
                  <a:srgbClr val="000000"/>
                </a:solidFill>
                <a:latin typeface="Arial"/>
              </a:rPr>
              <a:t>          </a:t>
            </a:r>
            <a:r>
              <a:rPr lang="en-US" sz="2600">
                <a:solidFill>
                  <a:srgbClr val="000000"/>
                </a:solidFill>
                <a:latin typeface="Arial"/>
              </a:rPr>
              <a:t>git branch &lt;branch-name&gt; piece of hashtag(e5eb2f0)</a:t>
            </a:r>
            <a:endParaRPr/>
          </a:p>
          <a:p>
            <a:pPr>
              <a:buSzPct val="45000"/>
              <a:buFont typeface="StarSymbol"/>
              <a:buChar char=""/>
            </a:pPr>
            <a:r>
              <a:rPr lang="en-US" sz="2600">
                <a:solidFill>
                  <a:srgbClr val="0000cc"/>
                </a:solidFill>
                <a:latin typeface="Arial"/>
              </a:rPr>
              <a:t>Example: </a:t>
            </a:r>
            <a:r>
              <a:rPr lang="en-US" sz="2600">
                <a:solidFill>
                  <a:srgbClr val="ff0000"/>
                </a:solidFill>
                <a:latin typeface="Arial"/>
              </a:rPr>
              <a:t>git branch alternate  e5eb2f0226a4ed4e0e65ef0387</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504000" y="576000"/>
            <a:ext cx="7200000" cy="720000"/>
          </a:xfrm>
          <a:prstGeom prst="rect">
            <a:avLst/>
          </a:prstGeom>
        </p:spPr>
        <p:txBody>
          <a:bodyPr lIns="0" rIns="0" tIns="0" bIns="0" anchor="ctr"/>
          <a:p>
            <a:r>
              <a:rPr lang="en-US" sz="3390">
                <a:latin typeface="Arial"/>
              </a:rPr>
              <a:t>Git branch</a:t>
            </a:r>
            <a:endParaRPr/>
          </a:p>
        </p:txBody>
      </p:sp>
      <p:pic>
        <p:nvPicPr>
          <p:cNvPr id="165" name="" descr=""/>
          <p:cNvPicPr/>
          <p:nvPr/>
        </p:nvPicPr>
        <p:blipFill>
          <a:blip r:embed="rId1"/>
          <a:stretch>
            <a:fillRect/>
          </a:stretch>
        </p:blipFill>
        <p:spPr>
          <a:xfrm>
            <a:off x="701640" y="1799640"/>
            <a:ext cx="8676720" cy="533268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504000" y="576000"/>
            <a:ext cx="7200000" cy="720000"/>
          </a:xfrm>
          <a:prstGeom prst="rect">
            <a:avLst/>
          </a:prstGeom>
        </p:spPr>
        <p:txBody>
          <a:bodyPr lIns="0" rIns="0" tIns="0" bIns="0" anchor="ctr"/>
          <a:p>
            <a:r>
              <a:rPr lang="en-US" sz="3390">
                <a:latin typeface="Arial"/>
              </a:rPr>
              <a:t>git checkout, git branch and git log </a:t>
            </a:r>
            <a:endParaRPr/>
          </a:p>
        </p:txBody>
      </p:sp>
      <p:sp>
        <p:nvSpPr>
          <p:cNvPr id="167"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If you want to look the list all the branches, then do – </a:t>
            </a:r>
            <a:r>
              <a:rPr lang="en-US" sz="2600">
                <a:solidFill>
                  <a:srgbClr val="ff0000"/>
                </a:solidFill>
                <a:latin typeface="Arial"/>
              </a:rPr>
              <a:t>git branch.</a:t>
            </a:r>
            <a:endParaRPr/>
          </a:p>
          <a:p>
            <a:pPr>
              <a:buSzPct val="45000"/>
              <a:buFont typeface="StarSymbol"/>
              <a:buChar char=""/>
            </a:pPr>
            <a:r>
              <a:rPr lang="en-US" sz="2600">
                <a:latin typeface="Arial"/>
              </a:rPr>
              <a:t>If you currently on master branch and you want to switch to other branch for example- alternate branch, then do – </a:t>
            </a:r>
            <a:r>
              <a:rPr lang="en-US" sz="2600">
                <a:solidFill>
                  <a:srgbClr val="ff0000"/>
                </a:solidFill>
                <a:latin typeface="Arial"/>
              </a:rPr>
              <a:t>git checkout alternate.</a:t>
            </a:r>
            <a:endParaRPr/>
          </a:p>
          <a:p>
            <a:pPr>
              <a:buSzPct val="45000"/>
              <a:buFont typeface="StarSymbol"/>
              <a:buChar char=""/>
            </a:pPr>
            <a:r>
              <a:rPr lang="en-US" sz="2600">
                <a:latin typeface="Arial"/>
              </a:rPr>
              <a:t>If you want to check the logs of alternate branch, do – </a:t>
            </a:r>
            <a:r>
              <a:rPr lang="en-US" sz="2600">
                <a:solidFill>
                  <a:srgbClr val="ff0000"/>
                </a:solidFill>
                <a:latin typeface="Arial"/>
              </a:rPr>
              <a:t>git log</a:t>
            </a:r>
            <a:endParaRPr/>
          </a:p>
          <a:p>
            <a:pPr>
              <a:buSzPct val="45000"/>
              <a:buFont typeface="StarSymbol"/>
              <a:buChar char=""/>
            </a:pPr>
            <a:r>
              <a:rPr lang="en-US" sz="2600">
                <a:solidFill>
                  <a:srgbClr val="000000"/>
                </a:solidFill>
                <a:latin typeface="Arial"/>
              </a:rPr>
              <a:t>If you want to go back to master branch , do –</a:t>
            </a:r>
            <a:r>
              <a:rPr lang="en-US" sz="2600">
                <a:solidFill>
                  <a:srgbClr val="ff0000"/>
                </a:solidFill>
                <a:latin typeface="Arial"/>
              </a:rPr>
              <a:t> git checkout master.</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504000" y="576000"/>
            <a:ext cx="7200000" cy="720000"/>
          </a:xfrm>
          <a:prstGeom prst="rect">
            <a:avLst/>
          </a:prstGeom>
        </p:spPr>
        <p:txBody>
          <a:bodyPr lIns="0" rIns="0" tIns="0" bIns="0" anchor="ctr"/>
          <a:p>
            <a:r>
              <a:rPr lang="en-US" sz="3390">
                <a:latin typeface="Arial"/>
              </a:rPr>
              <a:t>Switching to different branches</a:t>
            </a:r>
            <a:endParaRPr/>
          </a:p>
        </p:txBody>
      </p:sp>
      <p:pic>
        <p:nvPicPr>
          <p:cNvPr id="169" name="" descr=""/>
          <p:cNvPicPr/>
          <p:nvPr/>
        </p:nvPicPr>
        <p:blipFill>
          <a:blip r:embed="rId1"/>
          <a:stretch>
            <a:fillRect/>
          </a:stretch>
        </p:blipFill>
        <p:spPr>
          <a:xfrm>
            <a:off x="548640" y="1799640"/>
            <a:ext cx="8961120" cy="533268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504000" y="576000"/>
            <a:ext cx="7200000" cy="720000"/>
          </a:xfrm>
          <a:prstGeom prst="rect">
            <a:avLst/>
          </a:prstGeom>
        </p:spPr>
        <p:txBody>
          <a:bodyPr lIns="0" rIns="0" tIns="0" bIns="0" anchor="ctr"/>
          <a:p>
            <a:r>
              <a:rPr lang="en-US" sz="3390">
                <a:latin typeface="Arial"/>
              </a:rPr>
              <a:t>Controlling state with branches</a:t>
            </a:r>
            <a:endParaRPr/>
          </a:p>
        </p:txBody>
      </p:sp>
      <p:sp>
        <p:nvSpPr>
          <p:cNvPr id="171"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Branches in git are like having the ability to create alternate universes.</a:t>
            </a:r>
            <a:endParaRPr/>
          </a:p>
          <a:p>
            <a:pPr>
              <a:buSzPct val="45000"/>
              <a:buFont typeface="StarSymbol"/>
              <a:buChar char=""/>
            </a:pPr>
            <a:r>
              <a:rPr lang="en-US" sz="2600">
                <a:latin typeface="Arial"/>
              </a:rPr>
              <a:t>You can create a branch whenever you want.</a:t>
            </a:r>
            <a:endParaRPr/>
          </a:p>
          <a:p>
            <a:pPr>
              <a:buSzPct val="45000"/>
              <a:buFont typeface="StarSymbol"/>
              <a:buChar char=""/>
            </a:pPr>
            <a:r>
              <a:rPr lang="en-US" sz="2600">
                <a:latin typeface="Arial"/>
              </a:rPr>
              <a:t>There are a lot of really useful branch commands that you should be comfortable with:</a:t>
            </a:r>
            <a:endParaRPr/>
          </a:p>
          <a:p>
            <a:pPr>
              <a:buSzPct val="45000"/>
              <a:buFont typeface="StarSymbol"/>
              <a:buChar char=""/>
            </a:pPr>
            <a:r>
              <a:rPr lang="en-US" sz="2600">
                <a:latin typeface="Arial"/>
              </a:rPr>
              <a:t>   </a:t>
            </a:r>
            <a:r>
              <a:rPr lang="en-US" sz="2600">
                <a:latin typeface="Arial"/>
              </a:rPr>
              <a:t>1.  </a:t>
            </a:r>
            <a:r>
              <a:rPr lang="en-US" sz="2600">
                <a:solidFill>
                  <a:srgbClr val="ff0000"/>
                </a:solidFill>
                <a:latin typeface="Arial"/>
              </a:rPr>
              <a:t>git branch</a:t>
            </a:r>
            <a:r>
              <a:rPr lang="en-US" sz="2600">
                <a:latin typeface="Arial"/>
              </a:rPr>
              <a:t> command – show the list of branches.</a:t>
            </a:r>
            <a:endParaRPr/>
          </a:p>
          <a:p>
            <a:pPr>
              <a:buSzPct val="45000"/>
              <a:buFont typeface="StarSymbol"/>
              <a:buChar char=""/>
            </a:pPr>
            <a:r>
              <a:rPr lang="en-US" sz="2600">
                <a:latin typeface="Arial"/>
              </a:rPr>
              <a:t>   </a:t>
            </a:r>
            <a:r>
              <a:rPr lang="en-US" sz="2600">
                <a:latin typeface="Arial"/>
              </a:rPr>
              <a:t>2. create a new branch- git branch &lt;branch-name&gt;</a:t>
            </a:r>
            <a:endParaRPr/>
          </a:p>
          <a:p>
            <a:pPr>
              <a:buSzPct val="45000"/>
              <a:buFont typeface="StarSymbol"/>
              <a:buChar char=""/>
            </a:pPr>
            <a:r>
              <a:rPr lang="en-US" sz="2600">
                <a:latin typeface="Arial"/>
              </a:rPr>
              <a:t>   </a:t>
            </a:r>
            <a:r>
              <a:rPr lang="en-US" sz="2600">
                <a:latin typeface="Arial"/>
              </a:rPr>
              <a:t>3. name it as – </a:t>
            </a:r>
            <a:r>
              <a:rPr lang="en-US" sz="2600">
                <a:solidFill>
                  <a:srgbClr val="ff0000"/>
                </a:solidFill>
                <a:latin typeface="Arial"/>
              </a:rPr>
              <a:t>git branch app01</a:t>
            </a:r>
            <a:endParaRPr/>
          </a:p>
          <a:p>
            <a:pPr>
              <a:buSzPct val="45000"/>
              <a:buFont typeface="StarSymbol"/>
              <a:buChar char=""/>
            </a:pPr>
            <a:r>
              <a:rPr lang="en-US" sz="2600">
                <a:latin typeface="Arial"/>
              </a:rPr>
              <a:t>    </a:t>
            </a:r>
            <a:r>
              <a:rPr lang="en-US" sz="2600">
                <a:latin typeface="Arial"/>
              </a:rPr>
              <a:t>4. Now if you do – git branch command, we will notice we    have 3 branches.</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504000" y="576000"/>
            <a:ext cx="7200000" cy="720000"/>
          </a:xfrm>
          <a:prstGeom prst="rect">
            <a:avLst/>
          </a:prstGeom>
        </p:spPr>
        <p:txBody>
          <a:bodyPr lIns="0" rIns="0" tIns="0" bIns="0" anchor="ctr"/>
          <a:p>
            <a:r>
              <a:rPr lang="en-US" sz="3390">
                <a:latin typeface="Arial"/>
              </a:rPr>
              <a:t>Git branch app01</a:t>
            </a:r>
            <a:endParaRPr/>
          </a:p>
        </p:txBody>
      </p:sp>
      <p:pic>
        <p:nvPicPr>
          <p:cNvPr id="173" name="" descr=""/>
          <p:cNvPicPr/>
          <p:nvPr/>
        </p:nvPicPr>
        <p:blipFill>
          <a:blip r:embed="rId1"/>
          <a:stretch>
            <a:fillRect/>
          </a:stretch>
        </p:blipFill>
        <p:spPr>
          <a:xfrm>
            <a:off x="640080" y="1463040"/>
            <a:ext cx="8869680" cy="548640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504000" y="576000"/>
            <a:ext cx="7200000" cy="720000"/>
          </a:xfrm>
          <a:prstGeom prst="rect">
            <a:avLst/>
          </a:prstGeom>
        </p:spPr>
        <p:txBody>
          <a:bodyPr lIns="0" rIns="0" tIns="0" bIns="0" anchor="ctr"/>
          <a:p>
            <a:r>
              <a:rPr lang="en-US" sz="3390">
                <a:latin typeface="Arial"/>
              </a:rPr>
              <a:t>Git branch</a:t>
            </a:r>
            <a:endParaRPr/>
          </a:p>
        </p:txBody>
      </p:sp>
      <p:sp>
        <p:nvSpPr>
          <p:cNvPr id="175"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When you create a branch, you actually stay in the current branch so anything we do from now on will continue to be in master branch, not the one that we just made and that really important.</a:t>
            </a:r>
            <a:endParaRPr/>
          </a:p>
          <a:p>
            <a:pPr>
              <a:buSzPct val="45000"/>
              <a:buFont typeface="StarSymbol"/>
              <a:buChar char=""/>
            </a:pPr>
            <a:r>
              <a:rPr lang="en-US" sz="2600">
                <a:latin typeface="Arial"/>
              </a:rPr>
              <a:t>Think of branch as a sort of save point.</a:t>
            </a:r>
            <a:endParaRPr/>
          </a:p>
          <a:p>
            <a:pPr>
              <a:buSzPct val="45000"/>
              <a:buFont typeface="StarSymbol"/>
              <a:buChar char=""/>
            </a:pPr>
            <a:r>
              <a:rPr lang="en-US" sz="2600">
                <a:latin typeface="Arial"/>
              </a:rPr>
              <a:t>You want to save the state of all the files. Whenever you wanna create a branch that saves a state of everything, you have done so far, you use branch command.</a:t>
            </a:r>
            <a:endParaRPr/>
          </a:p>
          <a:p>
            <a:pPr>
              <a:buSzPct val="45000"/>
              <a:buFont typeface="StarSymbol"/>
              <a:buChar char=""/>
            </a:pPr>
            <a:r>
              <a:rPr lang="en-US" sz="2600">
                <a:latin typeface="Arial"/>
              </a:rPr>
              <a:t>Suppose you are working on a project and you want to test out a new feature, but you want to leave the current branch as is, you may wanna leave like, the master untouched and you wanna go play around.</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504000" y="576000"/>
            <a:ext cx="7200000" cy="720000"/>
          </a:xfrm>
          <a:prstGeom prst="rect">
            <a:avLst/>
          </a:prstGeom>
        </p:spPr>
        <p:txBody>
          <a:bodyPr lIns="0" rIns="0" tIns="0" bIns="0" anchor="ctr"/>
          <a:p>
            <a:r>
              <a:rPr lang="en-US" sz="3390">
                <a:latin typeface="Arial"/>
              </a:rPr>
              <a:t>Git branch app01</a:t>
            </a:r>
            <a:endParaRPr/>
          </a:p>
        </p:txBody>
      </p:sp>
      <p:sp>
        <p:nvSpPr>
          <p:cNvPr id="177"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We can do it a git checkout branch(app01). You switch to app01 branch.</a:t>
            </a:r>
            <a:endParaRPr/>
          </a:p>
          <a:p>
            <a:pPr>
              <a:buSzPct val="45000"/>
              <a:buFont typeface="StarSymbol"/>
              <a:buChar char=""/>
            </a:pPr>
            <a:r>
              <a:rPr lang="en-US" sz="2600">
                <a:latin typeface="Arial"/>
              </a:rPr>
              <a:t>Do – git branch and you will see you are in app01 branch.</a:t>
            </a:r>
            <a:endParaRPr/>
          </a:p>
          <a:p>
            <a:pPr>
              <a:buSzPct val="45000"/>
              <a:buFont typeface="StarSymbol"/>
              <a:buChar char=""/>
            </a:pPr>
            <a:r>
              <a:rPr lang="en-US" sz="2600">
                <a:latin typeface="Arial"/>
              </a:rPr>
              <a:t>Let go ahead and make changes in index.html – “revision four”.</a:t>
            </a:r>
            <a:endParaRPr/>
          </a:p>
          <a:p>
            <a:pPr>
              <a:buSzPct val="45000"/>
              <a:buFont typeface="StarSymbol"/>
              <a:buChar char=""/>
            </a:pPr>
            <a:r>
              <a:rPr lang="en-US" sz="2600">
                <a:latin typeface="Arial"/>
              </a:rPr>
              <a:t>Do – git add .</a:t>
            </a:r>
            <a:endParaRPr/>
          </a:p>
          <a:p>
            <a:pPr>
              <a:buSzPct val="45000"/>
              <a:buFont typeface="StarSymbol"/>
              <a:buChar char=""/>
            </a:pPr>
            <a:r>
              <a:rPr lang="en-US" sz="2600">
                <a:latin typeface="Arial"/>
              </a:rPr>
              <a:t>Do – git commit -m “Revision Four”.</a:t>
            </a:r>
            <a:endParaRPr/>
          </a:p>
          <a:p>
            <a:pPr>
              <a:buSzPct val="45000"/>
              <a:buFont typeface="StarSymbol"/>
              <a:buChar char=""/>
            </a:pPr>
            <a:r>
              <a:rPr lang="en-US" sz="2600">
                <a:latin typeface="Arial"/>
              </a:rPr>
              <a:t>Check the logs – git log . You can see that we have 4 different commits that we have done with revision four commit that we just did at the very top.</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504000" y="576000"/>
            <a:ext cx="9280080" cy="720000"/>
          </a:xfrm>
          <a:prstGeom prst="rect">
            <a:avLst/>
          </a:prstGeom>
        </p:spPr>
        <p:txBody>
          <a:bodyPr lIns="0" rIns="0" tIns="0" bIns="0" anchor="ctr"/>
          <a:p>
            <a:r>
              <a:rPr lang="en-US" sz="3390">
                <a:latin typeface="Arial"/>
              </a:rPr>
              <a:t>Edit the index.html and commit in app01 branch</a:t>
            </a:r>
            <a:endParaRPr/>
          </a:p>
        </p:txBody>
      </p:sp>
      <p:pic>
        <p:nvPicPr>
          <p:cNvPr id="179" name="" descr=""/>
          <p:cNvPicPr/>
          <p:nvPr/>
        </p:nvPicPr>
        <p:blipFill>
          <a:blip r:embed="rId1"/>
          <a:stretch>
            <a:fillRect/>
          </a:stretch>
        </p:blipFill>
        <p:spPr>
          <a:xfrm>
            <a:off x="504000" y="1463040"/>
            <a:ext cx="9072000" cy="548640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504000" y="576000"/>
            <a:ext cx="7200000" cy="720000"/>
          </a:xfrm>
          <a:prstGeom prst="rect">
            <a:avLst/>
          </a:prstGeom>
        </p:spPr>
        <p:txBody>
          <a:bodyPr lIns="0" rIns="0" tIns="0" bIns="0" anchor="ctr"/>
          <a:p>
            <a:r>
              <a:rPr lang="en-US" sz="3390">
                <a:latin typeface="Arial"/>
              </a:rPr>
              <a:t>Merge command </a:t>
            </a:r>
            <a:endParaRPr/>
          </a:p>
        </p:txBody>
      </p:sp>
      <p:sp>
        <p:nvSpPr>
          <p:cNvPr id="181"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So if we switch to master branch using git checkout master and issue git log, we will see 3 commits, we don't have number four and so now we have sort of two versions of out project.</a:t>
            </a:r>
            <a:endParaRPr/>
          </a:p>
          <a:p>
            <a:pPr>
              <a:buSzPct val="45000"/>
              <a:buFont typeface="StarSymbol"/>
              <a:buChar char=""/>
            </a:pPr>
            <a:r>
              <a:rPr lang="en-US" sz="2600">
                <a:latin typeface="Arial"/>
              </a:rPr>
              <a:t>One that is in app01 that has some changes and new commit that we have made and the branch master that has everything we had done up to that point.</a:t>
            </a:r>
            <a:endParaRPr/>
          </a:p>
          <a:p>
            <a:pPr>
              <a:buSzPct val="45000"/>
              <a:buFont typeface="StarSymbol"/>
              <a:buChar char=""/>
            </a:pPr>
            <a:r>
              <a:rPr lang="en-US" sz="2600">
                <a:latin typeface="Arial"/>
              </a:rPr>
              <a:t>Let say that you are working on that project, you have created that app01 branch and you really like what you have done.</a:t>
            </a:r>
            <a:endParaRPr/>
          </a:p>
          <a:p>
            <a:pPr>
              <a:buSzPct val="45000"/>
              <a:buFont typeface="StarSymbol"/>
              <a:buChar char=""/>
            </a:pPr>
            <a:r>
              <a:rPr lang="en-US" sz="2600">
                <a:latin typeface="Arial"/>
              </a:rPr>
              <a:t>You want to bring those changes back into master.</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576000"/>
            <a:ext cx="7200000" cy="720000"/>
          </a:xfrm>
          <a:prstGeom prst="rect">
            <a:avLst/>
          </a:prstGeom>
        </p:spPr>
        <p:txBody>
          <a:bodyPr lIns="0" rIns="0" tIns="0" bIns="0" anchor="ctr"/>
          <a:p>
            <a:r>
              <a:rPr lang="en-US" sz="3390">
                <a:latin typeface="Arial"/>
              </a:rPr>
              <a:t>Index.html Document</a:t>
            </a:r>
            <a:endParaRPr/>
          </a:p>
        </p:txBody>
      </p:sp>
      <p:pic>
        <p:nvPicPr>
          <p:cNvPr id="88" name="" descr=""/>
          <p:cNvPicPr/>
          <p:nvPr/>
        </p:nvPicPr>
        <p:blipFill>
          <a:blip r:embed="rId1"/>
          <a:stretch>
            <a:fillRect/>
          </a:stretch>
        </p:blipFill>
        <p:spPr>
          <a:xfrm>
            <a:off x="504000" y="2070360"/>
            <a:ext cx="9072000" cy="3843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504000" y="576000"/>
            <a:ext cx="7200000" cy="720000"/>
          </a:xfrm>
          <a:prstGeom prst="rect">
            <a:avLst/>
          </a:prstGeom>
        </p:spPr>
        <p:txBody>
          <a:bodyPr lIns="0" rIns="0" tIns="0" bIns="0" anchor="ctr"/>
          <a:p>
            <a:r>
              <a:rPr lang="en-US" sz="3390">
                <a:latin typeface="Arial"/>
              </a:rPr>
              <a:t>Merge Command</a:t>
            </a:r>
            <a:endParaRPr/>
          </a:p>
        </p:txBody>
      </p:sp>
      <p:sp>
        <p:nvSpPr>
          <p:cNvPr id="183"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So what we want to do there is do a command – merge. Merge will take everything from one branch and attempt to pull it into the current branch.</a:t>
            </a:r>
            <a:endParaRPr/>
          </a:p>
          <a:p>
            <a:pPr>
              <a:buSzPct val="45000"/>
              <a:buFont typeface="StarSymbol"/>
              <a:buChar char=""/>
            </a:pPr>
            <a:r>
              <a:rPr lang="en-US" sz="2600">
                <a:latin typeface="Arial"/>
              </a:rPr>
              <a:t>Do – git branch first. So that we can see the two branches that we have.</a:t>
            </a:r>
            <a:endParaRPr/>
          </a:p>
          <a:p>
            <a:pPr>
              <a:buSzPct val="45000"/>
              <a:buFont typeface="StarSymbol"/>
              <a:buChar char=""/>
            </a:pPr>
            <a:r>
              <a:rPr lang="en-US" sz="2600">
                <a:latin typeface="Arial"/>
              </a:rPr>
              <a:t>We want to bring everything from app01 into master branch.</a:t>
            </a:r>
            <a:endParaRPr/>
          </a:p>
          <a:p>
            <a:pPr>
              <a:buSzPct val="45000"/>
              <a:buFont typeface="StarSymbol"/>
              <a:buChar char=""/>
            </a:pPr>
            <a:r>
              <a:rPr lang="en-US" sz="2600">
                <a:latin typeface="Arial"/>
              </a:rPr>
              <a:t>We are noticing that we are already in  master branch. All we need to do is say </a:t>
            </a:r>
            <a:r>
              <a:rPr lang="en-US" sz="2600">
                <a:solidFill>
                  <a:srgbClr val="ff0000"/>
                </a:solidFill>
                <a:latin typeface="Arial"/>
              </a:rPr>
              <a:t>git merge app01.</a:t>
            </a:r>
            <a:endParaRPr/>
          </a:p>
          <a:p>
            <a:pPr>
              <a:buSzPct val="45000"/>
              <a:buFont typeface="StarSymbol"/>
              <a:buChar char=""/>
            </a:pPr>
            <a:r>
              <a:rPr lang="en-US" sz="2600">
                <a:solidFill>
                  <a:srgbClr val="000000"/>
                </a:solidFill>
                <a:latin typeface="Arial"/>
              </a:rPr>
              <a:t>That means that we want take changes from app01 and merger into master.</a:t>
            </a:r>
            <a:endParaRPr/>
          </a:p>
          <a:p>
            <a:pPr>
              <a:buSzPct val="45000"/>
              <a:buFont typeface="StarSymbol"/>
              <a:buChar char=""/>
            </a:pPr>
            <a:r>
              <a:rPr lang="en-US" sz="2600">
                <a:solidFill>
                  <a:srgbClr val="000000"/>
                </a:solidFill>
                <a:latin typeface="Arial"/>
              </a:rPr>
              <a:t>You are bringing changes from some other branch into current branch.</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504000" y="576000"/>
            <a:ext cx="7200000" cy="720000"/>
          </a:xfrm>
          <a:prstGeom prst="rect">
            <a:avLst/>
          </a:prstGeom>
        </p:spPr>
        <p:txBody>
          <a:bodyPr lIns="0" rIns="0" tIns="0" bIns="0" anchor="ctr"/>
          <a:p>
            <a:r>
              <a:rPr lang="en-US" sz="3390">
                <a:latin typeface="Arial"/>
              </a:rPr>
              <a:t>Git merge app01</a:t>
            </a:r>
            <a:endParaRPr/>
          </a:p>
        </p:txBody>
      </p:sp>
      <p:pic>
        <p:nvPicPr>
          <p:cNvPr id="185" name="" descr=""/>
          <p:cNvPicPr/>
          <p:nvPr/>
        </p:nvPicPr>
        <p:blipFill>
          <a:blip r:embed="rId1"/>
          <a:stretch>
            <a:fillRect/>
          </a:stretch>
        </p:blipFill>
        <p:spPr>
          <a:xfrm>
            <a:off x="914400" y="1296000"/>
            <a:ext cx="8595360" cy="5653440"/>
          </a:xfrm>
          <a:prstGeom prst="rect">
            <a:avLst/>
          </a:prstGeom>
          <a:ln>
            <a:noFill/>
          </a:ln>
        </p:spPr>
      </p:pic>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504000" y="576000"/>
            <a:ext cx="7200000" cy="720000"/>
          </a:xfrm>
          <a:prstGeom prst="rect">
            <a:avLst/>
          </a:prstGeom>
        </p:spPr>
        <p:txBody>
          <a:bodyPr lIns="0" rIns="0" tIns="0" bIns="0" anchor="ctr"/>
          <a:p>
            <a:r>
              <a:rPr lang="en-US" sz="3390">
                <a:latin typeface="Arial"/>
              </a:rPr>
              <a:t>Rename and delete the branch</a:t>
            </a:r>
            <a:endParaRPr/>
          </a:p>
        </p:txBody>
      </p:sp>
      <p:sp>
        <p:nvSpPr>
          <p:cNvPr id="187"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You can change the branch name with -m command.here -m means </a:t>
            </a:r>
            <a:r>
              <a:rPr lang="en-US" sz="2600">
                <a:solidFill>
                  <a:srgbClr val="ff0000"/>
                </a:solidFill>
                <a:latin typeface="Arial"/>
              </a:rPr>
              <a:t>move</a:t>
            </a:r>
            <a:r>
              <a:rPr lang="en-US" sz="2600">
                <a:latin typeface="Arial"/>
              </a:rPr>
              <a:t> from one name to another</a:t>
            </a:r>
            <a:endParaRPr/>
          </a:p>
          <a:p>
            <a:pPr>
              <a:buSzPct val="45000"/>
              <a:buFont typeface="StarSymbol"/>
              <a:buChar char=""/>
            </a:pPr>
            <a:r>
              <a:rPr lang="en-US" sz="2600">
                <a:latin typeface="Arial"/>
              </a:rPr>
              <a:t>Do – git branch first and see list of all the branches.</a:t>
            </a:r>
            <a:endParaRPr/>
          </a:p>
          <a:p>
            <a:pPr>
              <a:buSzPct val="45000"/>
              <a:buFont typeface="StarSymbol"/>
              <a:buChar char=""/>
            </a:pPr>
            <a:r>
              <a:rPr lang="en-US" sz="2600">
                <a:latin typeface="Arial"/>
              </a:rPr>
              <a:t>You want to change of name of app01, so do-</a:t>
            </a:r>
            <a:r>
              <a:rPr lang="en-US" sz="2600">
                <a:solidFill>
                  <a:srgbClr val="ff0000"/>
                </a:solidFill>
                <a:latin typeface="Arial"/>
              </a:rPr>
              <a:t> git branch -m app01 app1</a:t>
            </a:r>
            <a:endParaRPr/>
          </a:p>
          <a:p>
            <a:pPr>
              <a:buSzPct val="45000"/>
              <a:buFont typeface="StarSymbol"/>
              <a:buChar char=""/>
            </a:pPr>
            <a:r>
              <a:rPr lang="en-US" sz="2600">
                <a:latin typeface="Arial"/>
              </a:rPr>
              <a:t>Do – git branch, you will see that the app branch is now called app1.</a:t>
            </a:r>
            <a:endParaRPr/>
          </a:p>
          <a:p>
            <a:pPr>
              <a:buSzPct val="45000"/>
              <a:buFont typeface="StarSymbol"/>
              <a:buChar char=""/>
            </a:pPr>
            <a:r>
              <a:rPr lang="en-US" sz="2600">
                <a:latin typeface="Arial"/>
              </a:rPr>
              <a:t>Sometimes you don't need that branch any more so to do that , you use -D command.</a:t>
            </a:r>
            <a:endParaRPr/>
          </a:p>
          <a:p>
            <a:pPr>
              <a:buSzPct val="45000"/>
              <a:buFont typeface="StarSymbol"/>
              <a:buChar char=""/>
            </a:pPr>
            <a:r>
              <a:rPr lang="en-US" sz="2600">
                <a:latin typeface="Arial"/>
              </a:rPr>
              <a:t>Do – git branch and look at the branches. Let's get rid of alternate branch here . Do – git  branch -D alternate.</a:t>
            </a:r>
            <a:endParaRPr/>
          </a:p>
          <a:p>
            <a:pPr>
              <a:buSzPct val="45000"/>
              <a:buFont typeface="StarSymbol"/>
              <a:buChar char=""/>
            </a:pPr>
            <a:r>
              <a:rPr lang="en-US" sz="2600">
                <a:latin typeface="Arial"/>
              </a:rPr>
              <a:t>Once we do that, it deletes that branch, now that branch is gone.</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504000" y="576000"/>
            <a:ext cx="7200000" cy="720000"/>
          </a:xfrm>
          <a:prstGeom prst="rect">
            <a:avLst/>
          </a:prstGeom>
        </p:spPr>
        <p:txBody>
          <a:bodyPr lIns="0" rIns="0" tIns="0" bIns="0" anchor="ctr"/>
          <a:p>
            <a:r>
              <a:rPr lang="en-US" sz="3390">
                <a:latin typeface="Arial"/>
              </a:rPr>
              <a:t>Rename and delete the branch</a:t>
            </a:r>
            <a:endParaRPr/>
          </a:p>
        </p:txBody>
      </p:sp>
      <p:pic>
        <p:nvPicPr>
          <p:cNvPr id="189" name="" descr=""/>
          <p:cNvPicPr/>
          <p:nvPr/>
        </p:nvPicPr>
        <p:blipFill>
          <a:blip r:embed="rId1"/>
          <a:stretch>
            <a:fillRect/>
          </a:stretch>
        </p:blipFill>
        <p:spPr>
          <a:xfrm>
            <a:off x="504000" y="1554480"/>
            <a:ext cx="9072000" cy="484632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504000" y="576000"/>
            <a:ext cx="8731440" cy="720000"/>
          </a:xfrm>
          <a:prstGeom prst="rect">
            <a:avLst/>
          </a:prstGeom>
        </p:spPr>
        <p:txBody>
          <a:bodyPr lIns="0" rIns="0" tIns="0" bIns="0" anchor="ctr"/>
          <a:p>
            <a:r>
              <a:rPr lang="en-US" sz="3390">
                <a:latin typeface="Arial"/>
              </a:rPr>
              <a:t>Git commands that we have learned till now:</a:t>
            </a:r>
            <a:endParaRPr/>
          </a:p>
        </p:txBody>
      </p:sp>
      <p:sp>
        <p:nvSpPr>
          <p:cNvPr id="191" name="TextShape 2"/>
          <p:cNvSpPr txBox="1"/>
          <p:nvPr/>
        </p:nvSpPr>
        <p:spPr>
          <a:xfrm>
            <a:off x="504000" y="1463040"/>
            <a:ext cx="9072000" cy="4721400"/>
          </a:xfrm>
          <a:prstGeom prst="rect">
            <a:avLst/>
          </a:prstGeom>
        </p:spPr>
        <p:txBody>
          <a:bodyPr lIns="0" rIns="0" tIns="0" bIns="0"/>
          <a:p>
            <a:pPr>
              <a:buSzPct val="45000"/>
              <a:buFont typeface="StarSymbol"/>
              <a:buChar char=""/>
            </a:pPr>
            <a:r>
              <a:rPr lang="en-US" sz="2600">
                <a:latin typeface="Arial"/>
              </a:rPr>
              <a:t>git checkout &lt;file-name&gt;</a:t>
            </a:r>
            <a:endParaRPr/>
          </a:p>
          <a:p>
            <a:pPr>
              <a:buSzPct val="45000"/>
              <a:buFont typeface="StarSymbol"/>
              <a:buChar char=""/>
            </a:pPr>
            <a:r>
              <a:rPr lang="en-US" sz="2600">
                <a:latin typeface="Arial"/>
              </a:rPr>
              <a:t>git reset HEAD &lt;file-name&gt;</a:t>
            </a:r>
            <a:endParaRPr/>
          </a:p>
          <a:p>
            <a:pPr>
              <a:buSzPct val="45000"/>
              <a:buFont typeface="StarSymbol"/>
              <a:buChar char=""/>
            </a:pPr>
            <a:r>
              <a:rPr lang="en-US" sz="2600">
                <a:latin typeface="Arial"/>
              </a:rPr>
              <a:t>git rm &lt;file-name&gt;</a:t>
            </a:r>
            <a:endParaRPr/>
          </a:p>
          <a:p>
            <a:pPr>
              <a:buSzPct val="45000"/>
              <a:buFont typeface="StarSymbol"/>
              <a:buChar char=""/>
            </a:pPr>
            <a:r>
              <a:rPr lang="en-US" sz="2600">
                <a:latin typeface="Arial"/>
              </a:rPr>
              <a:t>git branch &lt;branch-name&gt;</a:t>
            </a:r>
            <a:endParaRPr/>
          </a:p>
          <a:p>
            <a:pPr>
              <a:buSzPct val="45000"/>
              <a:buFont typeface="StarSymbol"/>
              <a:buChar char=""/>
            </a:pPr>
            <a:r>
              <a:rPr lang="en-US" sz="2600">
                <a:latin typeface="Arial"/>
              </a:rPr>
              <a:t>git branch</a:t>
            </a:r>
            <a:endParaRPr/>
          </a:p>
          <a:p>
            <a:pPr>
              <a:buSzPct val="45000"/>
              <a:buFont typeface="StarSymbol"/>
              <a:buChar char=""/>
            </a:pPr>
            <a:r>
              <a:rPr lang="en-US" sz="2600">
                <a:latin typeface="Arial"/>
              </a:rPr>
              <a:t>git branch -m &lt;current-branch-name&gt; &lt;new-branch-name&gt;</a:t>
            </a:r>
            <a:endParaRPr/>
          </a:p>
          <a:p>
            <a:pPr>
              <a:buSzPct val="45000"/>
              <a:buFont typeface="StarSymbol"/>
              <a:buChar char=""/>
            </a:pPr>
            <a:r>
              <a:rPr lang="en-US" sz="2600">
                <a:latin typeface="Arial"/>
              </a:rPr>
              <a:t>git branch -D &lt;branch-name&gt;</a:t>
            </a:r>
            <a:endParaRPr/>
          </a:p>
          <a:p>
            <a:pPr>
              <a:buSzPct val="45000"/>
              <a:buFont typeface="StarSymbol"/>
              <a:buChar char=""/>
            </a:pPr>
            <a:r>
              <a:rPr lang="en-US" sz="2600">
                <a:latin typeface="Arial"/>
              </a:rPr>
              <a:t>git merge &lt;branch-name&gt;</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504000" y="576000"/>
            <a:ext cx="7200000" cy="720000"/>
          </a:xfrm>
          <a:prstGeom prst="rect">
            <a:avLst/>
          </a:prstGeom>
        </p:spPr>
        <p:txBody>
          <a:bodyPr lIns="0" rIns="0" tIns="0" bIns="0" anchor="ctr"/>
          <a:p>
            <a:r>
              <a:rPr lang="en-US" sz="3390">
                <a:latin typeface="Arial"/>
              </a:rPr>
              <a:t>Working with Github projects</a:t>
            </a:r>
            <a:endParaRPr/>
          </a:p>
        </p:txBody>
      </p:sp>
      <p:sp>
        <p:nvSpPr>
          <p:cNvPr id="193" name="TextShape 2"/>
          <p:cNvSpPr txBox="1"/>
          <p:nvPr/>
        </p:nvSpPr>
        <p:spPr>
          <a:xfrm>
            <a:off x="457200" y="2651760"/>
            <a:ext cx="9072000" cy="2772000"/>
          </a:xfrm>
          <a:prstGeom prst="rect">
            <a:avLst/>
          </a:prstGeom>
        </p:spPr>
        <p:txBody>
          <a:bodyPr lIns="0" rIns="0" tIns="0" bIns="0"/>
          <a:p>
            <a:pPr>
              <a:buSzPct val="45000"/>
              <a:buFont typeface="StarSymbol"/>
              <a:buChar char=""/>
            </a:pPr>
            <a:r>
              <a:rPr lang="en-US" sz="2600">
                <a:latin typeface="Arial"/>
              </a:rPr>
              <a:t>Analyzing a Github project structure</a:t>
            </a:r>
            <a:endParaRPr/>
          </a:p>
          <a:p>
            <a:pPr>
              <a:buSzPct val="45000"/>
              <a:buFont typeface="StarSymbol"/>
              <a:buChar char=""/>
            </a:pPr>
            <a:r>
              <a:rPr lang="en-US" sz="2600">
                <a:latin typeface="Arial"/>
              </a:rPr>
              <a:t>Cloning a Github repo</a:t>
            </a:r>
            <a:endParaRPr/>
          </a:p>
          <a:p>
            <a:pPr>
              <a:buSzPct val="45000"/>
              <a:buFont typeface="StarSymbol"/>
              <a:buChar char=""/>
            </a:pPr>
            <a:r>
              <a:rPr lang="en-US" sz="2600">
                <a:latin typeface="Arial"/>
              </a:rPr>
              <a:t>Cloning individual branches</a:t>
            </a:r>
            <a:endParaRPr/>
          </a:p>
          <a:p>
            <a:pPr>
              <a:buSzPct val="45000"/>
              <a:buFont typeface="StarSymbol"/>
              <a:buChar char=""/>
            </a:pPr>
            <a:r>
              <a:rPr lang="en-US" sz="2600">
                <a:latin typeface="Arial"/>
              </a:rPr>
              <a:t>Using a Github branch as a template</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504000" y="576000"/>
            <a:ext cx="7200000" cy="720000"/>
          </a:xfrm>
          <a:prstGeom prst="rect">
            <a:avLst/>
          </a:prstGeom>
        </p:spPr>
        <p:txBody>
          <a:bodyPr lIns="0" rIns="0" tIns="0" bIns="0" anchor="ctr"/>
          <a:p>
            <a:pPr>
              <a:buSzPct val="45000"/>
              <a:buFont typeface="StarSymbol"/>
              <a:buChar char=""/>
            </a:pPr>
            <a:r>
              <a:rPr lang="en-US" sz="3390">
                <a:latin typeface="Arial"/>
              </a:rPr>
              <a:t>Analyzing a Github project structure</a:t>
            </a:r>
            <a:endParaRPr/>
          </a:p>
        </p:txBody>
      </p:sp>
      <p:sp>
        <p:nvSpPr>
          <p:cNvPr id="195"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Here you will see how to take an existing project like those you might find in somebody's github page and download that project into your local folder so that you can work with it and understand the files that you are going to get when you download a repository.</a:t>
            </a:r>
            <a:endParaRPr/>
          </a:p>
          <a:p>
            <a:pPr>
              <a:buSzPct val="45000"/>
              <a:buFont typeface="StarSymbol"/>
              <a:buChar char=""/>
            </a:pPr>
            <a:r>
              <a:rPr lang="en-US" sz="2600">
                <a:latin typeface="Arial"/>
              </a:rPr>
              <a:t>You can find all of the projects under URL </a:t>
            </a:r>
            <a:r>
              <a:rPr lang="en-US" sz="2600">
                <a:solidFill>
                  <a:srgbClr val="ff0000"/>
                </a:solidFill>
                <a:latin typeface="Arial"/>
              </a:rPr>
              <a:t>github.com/&lt;github-username&gt; </a:t>
            </a:r>
            <a:endParaRPr/>
          </a:p>
          <a:p>
            <a:pPr>
              <a:buSzPct val="45000"/>
              <a:buFont typeface="StarSymbol"/>
              <a:buChar char=""/>
            </a:pPr>
            <a:r>
              <a:rPr lang="en-US" sz="2600">
                <a:solidFill>
                  <a:srgbClr val="3333ff"/>
                </a:solidFill>
                <a:latin typeface="Arial"/>
              </a:rPr>
              <a:t>For example:   </a:t>
            </a:r>
            <a:r>
              <a:rPr lang="en-US" sz="2600">
                <a:solidFill>
                  <a:srgbClr val="3333ff"/>
                </a:solidFill>
                <a:latin typeface="Arial"/>
              </a:rPr>
              <a:t>https://github.com/anumsh</a:t>
            </a:r>
            <a:endParaRPr/>
          </a:p>
          <a:p>
            <a:pPr>
              <a:buSzPct val="45000"/>
              <a:buFont typeface="StarSymbol"/>
              <a:buChar char=""/>
            </a:pPr>
            <a:r>
              <a:rPr lang="en-US" sz="2600">
                <a:solidFill>
                  <a:srgbClr val="000000"/>
                </a:solidFill>
                <a:latin typeface="Arial"/>
              </a:rPr>
              <a:t>You will list of all repositories on the homepage.</a:t>
            </a:r>
            <a:endParaRPr/>
          </a:p>
          <a:p>
            <a:pPr>
              <a:buSzPct val="45000"/>
              <a:buFont typeface="StarSymbol"/>
              <a:buChar char=""/>
            </a:pPr>
            <a:r>
              <a:rPr lang="en-US" sz="2600">
                <a:solidFill>
                  <a:srgbClr val="000000"/>
                </a:solidFill>
                <a:latin typeface="Arial"/>
              </a:rPr>
              <a:t>If you want to get a complete list of all of my repositories, you can click on this Repositories Tab.</a:t>
            </a:r>
            <a:endParaRPr/>
          </a:p>
          <a:p>
            <a:pPr>
              <a:buSzPct val="45000"/>
              <a:buFont typeface="StarSymbol"/>
              <a:buChar char=""/>
            </a:pP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504000" y="576000"/>
            <a:ext cx="7200000" cy="720000"/>
          </a:xfrm>
          <a:prstGeom prst="rect">
            <a:avLst/>
          </a:prstGeom>
        </p:spPr>
        <p:txBody>
          <a:bodyPr lIns="0" rIns="0" tIns="0" bIns="0" anchor="ctr"/>
          <a:p>
            <a:r>
              <a:rPr lang="en-US" sz="3390">
                <a:latin typeface="Arial"/>
              </a:rPr>
              <a:t>Github Home Page</a:t>
            </a:r>
            <a:endParaRPr/>
          </a:p>
        </p:txBody>
      </p:sp>
      <p:pic>
        <p:nvPicPr>
          <p:cNvPr id="197" name="" descr=""/>
          <p:cNvPicPr/>
          <p:nvPr/>
        </p:nvPicPr>
        <p:blipFill>
          <a:blip r:embed="rId1"/>
          <a:stretch>
            <a:fillRect/>
          </a:stretch>
        </p:blipFill>
        <p:spPr>
          <a:xfrm>
            <a:off x="457200" y="1296000"/>
            <a:ext cx="8869680" cy="574488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504000" y="576000"/>
            <a:ext cx="7200000" cy="720000"/>
          </a:xfrm>
          <a:prstGeom prst="rect">
            <a:avLst/>
          </a:prstGeom>
        </p:spPr>
        <p:txBody>
          <a:bodyPr lIns="0" rIns="0" tIns="0" bIns="0" anchor="ctr"/>
          <a:p>
            <a:endParaRPr/>
          </a:p>
        </p:txBody>
      </p:sp>
      <p:pic>
        <p:nvPicPr>
          <p:cNvPr id="199" name="" descr=""/>
          <p:cNvPicPr/>
          <p:nvPr/>
        </p:nvPicPr>
        <p:blipFill>
          <a:blip r:embed="rId1"/>
          <a:stretch>
            <a:fillRect/>
          </a:stretch>
        </p:blipFill>
        <p:spPr>
          <a:xfrm>
            <a:off x="457200" y="576000"/>
            <a:ext cx="9235440" cy="646488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504000" y="576000"/>
            <a:ext cx="7200000" cy="720000"/>
          </a:xfrm>
          <a:prstGeom prst="rect">
            <a:avLst/>
          </a:prstGeom>
        </p:spPr>
        <p:txBody>
          <a:bodyPr lIns="0" rIns="0" tIns="0" bIns="0" anchor="ctr"/>
          <a:p>
            <a:endParaRPr/>
          </a:p>
        </p:txBody>
      </p:sp>
      <p:pic>
        <p:nvPicPr>
          <p:cNvPr id="201" name="" descr=""/>
          <p:cNvPicPr/>
          <p:nvPr/>
        </p:nvPicPr>
        <p:blipFill>
          <a:blip r:embed="rId1"/>
          <a:stretch>
            <a:fillRect/>
          </a:stretch>
        </p:blipFill>
        <p:spPr>
          <a:xfrm>
            <a:off x="457200" y="576000"/>
            <a:ext cx="9052560" cy="637344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576000"/>
            <a:ext cx="7200000" cy="720000"/>
          </a:xfrm>
          <a:prstGeom prst="rect">
            <a:avLst/>
          </a:prstGeom>
        </p:spPr>
        <p:txBody>
          <a:bodyPr lIns="0" rIns="0" tIns="0" bIns="0" anchor="ctr"/>
          <a:p>
            <a:r>
              <a:rPr lang="en-US" sz="3390">
                <a:latin typeface="Arial"/>
              </a:rPr>
              <a:t>About.html Document</a:t>
            </a:r>
            <a:endParaRPr/>
          </a:p>
        </p:txBody>
      </p:sp>
      <p:pic>
        <p:nvPicPr>
          <p:cNvPr id="90" name="" descr=""/>
          <p:cNvPicPr/>
          <p:nvPr/>
        </p:nvPicPr>
        <p:blipFill>
          <a:blip r:embed="rId1"/>
          <a:stretch>
            <a:fillRect/>
          </a:stretch>
        </p:blipFill>
        <p:spPr>
          <a:xfrm>
            <a:off x="504000" y="1837440"/>
            <a:ext cx="9072000" cy="43092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504000" y="576000"/>
            <a:ext cx="7200000" cy="720000"/>
          </a:xfrm>
          <a:prstGeom prst="rect">
            <a:avLst/>
          </a:prstGeom>
        </p:spPr>
        <p:txBody>
          <a:bodyPr lIns="0" rIns="0" tIns="0" bIns="0" anchor="ctr"/>
          <a:p>
            <a:r>
              <a:rPr lang="en-US" sz="3390">
                <a:latin typeface="Arial"/>
              </a:rPr>
              <a:t>README file – raw data </a:t>
            </a:r>
            <a:endParaRPr/>
          </a:p>
        </p:txBody>
      </p:sp>
      <p:pic>
        <p:nvPicPr>
          <p:cNvPr id="203" name="" descr=""/>
          <p:cNvPicPr/>
          <p:nvPr/>
        </p:nvPicPr>
        <p:blipFill>
          <a:blip r:embed="rId1"/>
          <a:stretch>
            <a:fillRect/>
          </a:stretch>
        </p:blipFill>
        <p:spPr>
          <a:xfrm>
            <a:off x="504000" y="1554480"/>
            <a:ext cx="9072000" cy="475488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504000" y="576000"/>
            <a:ext cx="7200000" cy="720000"/>
          </a:xfrm>
          <a:prstGeom prst="rect">
            <a:avLst/>
          </a:prstGeom>
        </p:spPr>
        <p:txBody>
          <a:bodyPr lIns="0" rIns="0" tIns="0" bIns="0" anchor="ctr"/>
          <a:p>
            <a:r>
              <a:rPr lang="en-US" sz="3390">
                <a:latin typeface="Arial"/>
              </a:rPr>
              <a:t>Number of invisible files in repository</a:t>
            </a:r>
            <a:endParaRPr/>
          </a:p>
        </p:txBody>
      </p:sp>
      <p:sp>
        <p:nvSpPr>
          <p:cNvPr id="205"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solidFill>
                  <a:srgbClr val="ff0000"/>
                </a:solidFill>
                <a:latin typeface="Arial"/>
              </a:rPr>
              <a:t>.gitignore</a:t>
            </a:r>
            <a:r>
              <a:rPr lang="en-US" sz="2600">
                <a:latin typeface="Arial"/>
              </a:rPr>
              <a:t> – when you download this project into your loacl directory, you are not going to see this file inless you use the terminal to list your directory or you open this up in a text editor that has invisible files turned on.</a:t>
            </a:r>
            <a:endParaRPr/>
          </a:p>
          <a:p>
            <a:pPr>
              <a:buSzPct val="45000"/>
              <a:buFont typeface="StarSymbol"/>
              <a:buChar char=""/>
            </a:pPr>
            <a:r>
              <a:rPr lang="en-US" sz="2600">
                <a:latin typeface="Arial"/>
              </a:rPr>
              <a:t>This file is super important.</a:t>
            </a:r>
            <a:endParaRPr/>
          </a:p>
          <a:p>
            <a:pPr>
              <a:buSzPct val="45000"/>
              <a:buFont typeface="StarSymbol"/>
              <a:buChar char=""/>
            </a:pPr>
            <a:r>
              <a:rPr lang="en-US" sz="2600">
                <a:latin typeface="Arial"/>
              </a:rPr>
              <a:t>It is list of the files you don't want to upload into Github.</a:t>
            </a:r>
            <a:endParaRPr/>
          </a:p>
          <a:p>
            <a:pPr>
              <a:buSzPct val="45000"/>
              <a:buFont typeface="StarSymbol"/>
              <a:buChar char=""/>
            </a:pPr>
            <a:r>
              <a:rPr lang="en-US" sz="2600">
                <a:latin typeface="Arial"/>
              </a:rPr>
              <a:t>So if we look at that file, you can see that we have something called </a:t>
            </a:r>
            <a:r>
              <a:rPr lang="en-US" sz="2600">
                <a:solidFill>
                  <a:srgbClr val="ff0000"/>
                </a:solidFill>
                <a:latin typeface="Arial"/>
              </a:rPr>
              <a:t>ds_store.</a:t>
            </a:r>
            <a:endParaRPr/>
          </a:p>
          <a:p>
            <a:pPr>
              <a:buSzPct val="45000"/>
              <a:buFont typeface="StarSymbol"/>
              <a:buChar char=""/>
            </a:pPr>
            <a:r>
              <a:rPr lang="en-US" sz="2600">
                <a:solidFill>
                  <a:srgbClr val="000000"/>
                </a:solidFill>
                <a:latin typeface="Arial"/>
              </a:rPr>
              <a:t>This is a file that the Mac operation system creates all the time in just about every folder to keep track of what is in the  folder.</a:t>
            </a:r>
            <a:endParaRPr/>
          </a:p>
          <a:p>
            <a:pPr>
              <a:buSzPct val="45000"/>
              <a:buFont typeface="StarSymbol"/>
              <a:buChar char=""/>
            </a:pP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504000" y="576000"/>
            <a:ext cx="7200000" cy="720000"/>
          </a:xfrm>
          <a:prstGeom prst="rect">
            <a:avLst/>
          </a:prstGeom>
        </p:spPr>
        <p:txBody>
          <a:bodyPr lIns="0" rIns="0" tIns="0" bIns="0" anchor="ctr"/>
          <a:p>
            <a:r>
              <a:rPr lang="en-US" sz="3390">
                <a:latin typeface="Arial"/>
              </a:rPr>
              <a:t>Number of invisible files in repository</a:t>
            </a:r>
            <a:endParaRPr/>
          </a:p>
        </p:txBody>
      </p:sp>
      <p:sp>
        <p:nvSpPr>
          <p:cNvPr id="207"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Another folder that is never uploaded to github is </a:t>
            </a:r>
            <a:r>
              <a:rPr lang="en-US" sz="2600">
                <a:solidFill>
                  <a:srgbClr val="ff0000"/>
                </a:solidFill>
                <a:latin typeface="Arial"/>
              </a:rPr>
              <a:t>node_modules. </a:t>
            </a:r>
            <a:r>
              <a:rPr lang="en-US" sz="2600">
                <a:solidFill>
                  <a:srgbClr val="000000"/>
                </a:solidFill>
                <a:latin typeface="Arial"/>
              </a:rPr>
              <a:t>It is set of project dependencies if the project happens to use Node.js.</a:t>
            </a:r>
            <a:endParaRPr/>
          </a:p>
          <a:p>
            <a:pPr>
              <a:buSzPct val="45000"/>
              <a:buFont typeface="StarSymbol"/>
              <a:buChar char=""/>
            </a:pPr>
            <a:r>
              <a:rPr lang="en-US" sz="2600">
                <a:solidFill>
                  <a:srgbClr val="000000"/>
                </a:solidFill>
                <a:latin typeface="Arial"/>
              </a:rPr>
              <a:t>Now this isn't just a Github file ,but something that you can use whenever you are working with Git. If you create a gitignore file in your folder, Git will never track of anything inside these folders.</a:t>
            </a:r>
            <a:endParaRPr/>
          </a:p>
          <a:p>
            <a:pPr>
              <a:buSzPct val="45000"/>
              <a:buFont typeface="StarSymbol"/>
              <a:buChar char=""/>
            </a:pPr>
            <a:r>
              <a:rPr lang="en-US" sz="2600">
                <a:solidFill>
                  <a:srgbClr val="000000"/>
                </a:solidFill>
                <a:latin typeface="Arial"/>
              </a:rPr>
              <a:t>You will notice that in this gitignore file, I alos asked git not to track any images. Now , including images in github would make the project a lot bigger than it needs to be.</a:t>
            </a:r>
            <a:endParaRPr/>
          </a:p>
          <a:p>
            <a:pPr>
              <a:buSzPct val="45000"/>
              <a:buFont typeface="StarSymbol"/>
              <a:buChar char=""/>
            </a:pPr>
            <a:r>
              <a:rPr lang="en-US" sz="2600">
                <a:solidFill>
                  <a:srgbClr val="000000"/>
                </a:solidFill>
                <a:latin typeface="Arial"/>
              </a:rPr>
              <a:t>You are making open source, you may not always have right to distribute the images in the license that you include in the project.</a:t>
            </a:r>
            <a:endParaRPr/>
          </a:p>
          <a:p>
            <a:pPr>
              <a:buSzPct val="45000"/>
              <a:buFont typeface="StarSymbol"/>
              <a:buChar char=""/>
            </a:pP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8" name="" descr=""/>
          <p:cNvPicPr/>
          <p:nvPr/>
        </p:nvPicPr>
        <p:blipFill>
          <a:blip r:embed="rId1"/>
          <a:stretch>
            <a:fillRect/>
          </a:stretch>
        </p:blipFill>
        <p:spPr>
          <a:xfrm>
            <a:off x="640080" y="1641240"/>
            <a:ext cx="8686800" cy="1924920"/>
          </a:xfrm>
          <a:prstGeom prst="rect">
            <a:avLst/>
          </a:prstGeom>
          <a:ln>
            <a:noFill/>
          </a:ln>
        </p:spPr>
      </p:pic>
      <p:pic>
        <p:nvPicPr>
          <p:cNvPr id="209" name="" descr=""/>
          <p:cNvPicPr/>
          <p:nvPr/>
        </p:nvPicPr>
        <p:blipFill>
          <a:blip r:embed="rId2"/>
          <a:stretch>
            <a:fillRect/>
          </a:stretch>
        </p:blipFill>
        <p:spPr>
          <a:xfrm>
            <a:off x="503640" y="3840480"/>
            <a:ext cx="4982760" cy="2651760"/>
          </a:xfrm>
          <a:prstGeom prst="rect">
            <a:avLst/>
          </a:prstGeom>
          <a:ln>
            <a:noFill/>
          </a:ln>
        </p:spPr>
      </p:pic>
      <p:sp>
        <p:nvSpPr>
          <p:cNvPr id="210" name="TextShape 1"/>
          <p:cNvSpPr txBox="1"/>
          <p:nvPr/>
        </p:nvSpPr>
        <p:spPr>
          <a:xfrm>
            <a:off x="504000" y="576000"/>
            <a:ext cx="7200000" cy="720000"/>
          </a:xfrm>
          <a:prstGeom prst="rect">
            <a:avLst/>
          </a:prstGeom>
        </p:spPr>
        <p:txBody>
          <a:bodyPr lIns="0" rIns="0" tIns="0" bIns="0" anchor="ctr"/>
          <a:p>
            <a:r>
              <a:rPr lang="en-US" sz="3390">
                <a:latin typeface="Arial"/>
              </a:rPr>
              <a:t>.gitignore file and contents</a:t>
            </a:r>
            <a:endParaRPr/>
          </a:p>
        </p:txBody>
      </p:sp>
      <p:pic>
        <p:nvPicPr>
          <p:cNvPr id="211" name="" descr=""/>
          <p:cNvPicPr/>
          <p:nvPr/>
        </p:nvPicPr>
        <p:blipFill>
          <a:blip r:embed="rId3"/>
          <a:stretch>
            <a:fillRect/>
          </a:stretch>
        </p:blipFill>
        <p:spPr>
          <a:xfrm>
            <a:off x="5120640" y="3840480"/>
            <a:ext cx="4426920" cy="2743200"/>
          </a:xfrm>
          <a:prstGeom prst="rect">
            <a:avLst/>
          </a:prstGeom>
          <a:ln>
            <a:noFill/>
          </a:ln>
        </p:spPr>
      </p:pic>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504000" y="576000"/>
            <a:ext cx="7200000" cy="720000"/>
          </a:xfrm>
          <a:prstGeom prst="rect">
            <a:avLst/>
          </a:prstGeom>
        </p:spPr>
        <p:txBody>
          <a:bodyPr lIns="0" rIns="0" tIns="0" bIns="0" anchor="ctr"/>
          <a:p>
            <a:r>
              <a:rPr lang="en-US" sz="3390">
                <a:latin typeface="Arial"/>
              </a:rPr>
              <a:t>Package.json</a:t>
            </a:r>
            <a:endParaRPr/>
          </a:p>
        </p:txBody>
      </p:sp>
      <p:sp>
        <p:nvSpPr>
          <p:cNvPr id="213" name="TextShape 2"/>
          <p:cNvSpPr txBox="1"/>
          <p:nvPr/>
        </p:nvSpPr>
        <p:spPr>
          <a:xfrm>
            <a:off x="504000" y="1800000"/>
            <a:ext cx="4426920" cy="4384440"/>
          </a:xfrm>
          <a:prstGeom prst="rect">
            <a:avLst/>
          </a:prstGeom>
        </p:spPr>
        <p:txBody>
          <a:bodyPr lIns="0" rIns="0" tIns="0" bIns="0"/>
          <a:p>
            <a:pPr>
              <a:buSzPct val="45000"/>
              <a:buFont typeface="StarSymbol"/>
              <a:buChar char=""/>
            </a:pPr>
            <a:r>
              <a:rPr lang="en-US" sz="2600">
                <a:solidFill>
                  <a:srgbClr val="000000"/>
                </a:solidFill>
                <a:latin typeface="Arial"/>
              </a:rPr>
              <a:t>package.json help you keep track of any dependencies that the project needs in order to run.</a:t>
            </a:r>
            <a:endParaRPr/>
          </a:p>
          <a:p>
            <a:pPr>
              <a:buSzPct val="45000"/>
              <a:buFont typeface="StarSymbol"/>
              <a:buChar char=""/>
            </a:pPr>
            <a:r>
              <a:rPr lang="en-US" sz="2600">
                <a:solidFill>
                  <a:srgbClr val="000000"/>
                </a:solidFill>
                <a:latin typeface="Arial"/>
              </a:rPr>
              <a:t>Things like version number, a short description, and then maybe a list of where this repository is in your project.</a:t>
            </a:r>
            <a:endParaRPr/>
          </a:p>
        </p:txBody>
      </p:sp>
      <p:pic>
        <p:nvPicPr>
          <p:cNvPr id="214" name="" descr=""/>
          <p:cNvPicPr/>
          <p:nvPr/>
        </p:nvPicPr>
        <p:blipFill>
          <a:blip r:embed="rId1"/>
          <a:stretch>
            <a:fillRect/>
          </a:stretch>
        </p:blipFill>
        <p:spPr>
          <a:xfrm>
            <a:off x="4534200" y="1296000"/>
            <a:ext cx="4975560" cy="5470560"/>
          </a:xfrm>
          <a:prstGeom prst="rect">
            <a:avLst/>
          </a:prstGeom>
          <a:ln>
            <a:noFill/>
          </a:ln>
        </p:spPr>
      </p:pic>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504000" y="576000"/>
            <a:ext cx="7200000" cy="720000"/>
          </a:xfrm>
          <a:prstGeom prst="rect">
            <a:avLst/>
          </a:prstGeom>
        </p:spPr>
        <p:txBody>
          <a:bodyPr lIns="0" rIns="0" tIns="0" bIns="0" anchor="ctr"/>
          <a:p>
            <a:pPr>
              <a:buSzPct val="45000"/>
              <a:buFont typeface="StarSymbol"/>
              <a:buChar char=""/>
            </a:pPr>
            <a:r>
              <a:rPr lang="en-US" sz="3390">
                <a:latin typeface="Arial"/>
              </a:rPr>
              <a:t>Package.json</a:t>
            </a:r>
            <a:endParaRPr/>
          </a:p>
        </p:txBody>
      </p:sp>
      <p:sp>
        <p:nvSpPr>
          <p:cNvPr id="21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Package.json file is really important is because you will always notice that in the gitignore folder.</a:t>
            </a:r>
            <a:endParaRPr/>
          </a:p>
          <a:p>
            <a:pPr>
              <a:buSzPct val="45000"/>
              <a:buFont typeface="StarSymbol"/>
              <a:buChar char=""/>
            </a:pPr>
            <a:r>
              <a:rPr lang="en-US" sz="2600">
                <a:latin typeface="Arial"/>
              </a:rPr>
              <a:t> </a:t>
            </a:r>
            <a:r>
              <a:rPr lang="en-US" sz="2600">
                <a:latin typeface="Arial"/>
              </a:rPr>
              <a:t>we are asking Node not to keep track of node_modules folder. </a:t>
            </a:r>
            <a:endParaRPr/>
          </a:p>
          <a:p>
            <a:pPr>
              <a:buSzPct val="45000"/>
              <a:buFont typeface="StarSymbol"/>
              <a:buChar char=""/>
            </a:pPr>
            <a:r>
              <a:rPr lang="en-US" sz="2600">
                <a:latin typeface="Arial"/>
              </a:rPr>
              <a:t>So the job of this package.json file is to recreate the node_modules folder when you download this project.</a:t>
            </a:r>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504000" y="576000"/>
            <a:ext cx="8914320" cy="720000"/>
          </a:xfrm>
          <a:prstGeom prst="rect">
            <a:avLst/>
          </a:prstGeom>
        </p:spPr>
        <p:txBody>
          <a:bodyPr lIns="0" rIns="0" tIns="0" bIns="0" anchor="ctr"/>
          <a:p>
            <a:r>
              <a:rPr lang="en-US" sz="3390">
                <a:latin typeface="Arial"/>
              </a:rPr>
              <a:t>Cloning a Github repo on your local directory</a:t>
            </a:r>
            <a:endParaRPr/>
          </a:p>
        </p:txBody>
      </p:sp>
      <p:sp>
        <p:nvSpPr>
          <p:cNvPr id="218"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If you want to copy the repository on your local hard drive,  you can use the </a:t>
            </a:r>
            <a:r>
              <a:rPr lang="en-US" sz="2600">
                <a:solidFill>
                  <a:srgbClr val="ff0000"/>
                </a:solidFill>
                <a:latin typeface="Arial"/>
              </a:rPr>
              <a:t>git clone command</a:t>
            </a:r>
            <a:r>
              <a:rPr lang="en-US" sz="2600">
                <a:latin typeface="Arial"/>
              </a:rPr>
              <a:t> to do that.</a:t>
            </a:r>
            <a:endParaRPr/>
          </a:p>
          <a:p>
            <a:pPr>
              <a:buSzPct val="45000"/>
              <a:buFont typeface="StarSymbol"/>
              <a:buChar char=""/>
            </a:pPr>
            <a:r>
              <a:rPr lang="en-US" sz="2600">
                <a:latin typeface="Arial"/>
              </a:rPr>
              <a:t>Step 1 : clone the repository:  </a:t>
            </a:r>
            <a:r>
              <a:rPr lang="en-US" sz="2600">
                <a:latin typeface="Arial"/>
              </a:rPr>
              <a:t>https://github.com/anumsh/Cat-clicker.git</a:t>
            </a:r>
            <a:endParaRPr/>
          </a:p>
          <a:p>
            <a:pPr>
              <a:buSzPct val="45000"/>
              <a:buFont typeface="StarSymbol"/>
              <a:buChar char=""/>
            </a:pPr>
            <a:r>
              <a:rPr lang="en-US" sz="2600">
                <a:latin typeface="Arial"/>
              </a:rPr>
              <a:t>Step2: open the terminal, navigate to Desktop folder, do – </a:t>
            </a:r>
            <a:r>
              <a:rPr lang="en-US" sz="2600">
                <a:solidFill>
                  <a:srgbClr val="ff0000"/>
                </a:solidFill>
                <a:latin typeface="Arial"/>
              </a:rPr>
              <a:t>git clone </a:t>
            </a:r>
            <a:r>
              <a:rPr lang="en-US" sz="2600">
                <a:solidFill>
                  <a:srgbClr val="ff0000"/>
                </a:solidFill>
                <a:latin typeface="Arial"/>
              </a:rPr>
              <a:t>https://github.com/anumsh/Cat-clicker.git</a:t>
            </a:r>
            <a:r>
              <a:rPr lang="en-US" sz="2600">
                <a:latin typeface="Arial"/>
              </a:rPr>
              <a:t>.</a:t>
            </a:r>
            <a:endParaRPr/>
          </a:p>
          <a:p>
            <a:pPr>
              <a:buSzPct val="45000"/>
              <a:buFont typeface="StarSymbol"/>
              <a:buChar char=""/>
            </a:pPr>
            <a:r>
              <a:rPr lang="en-US" sz="2600">
                <a:latin typeface="Arial"/>
              </a:rPr>
              <a:t>Then navigate to cat-clicker folder , you can see all the files and folders of this repository.</a:t>
            </a:r>
            <a:endParaRPr/>
          </a:p>
          <a:p>
            <a:pPr>
              <a:buSzPct val="45000"/>
              <a:buFont typeface="StarSymbol"/>
              <a:buChar char=""/>
            </a:pPr>
            <a:r>
              <a:rPr lang="en-US" sz="2600">
                <a:latin typeface="Arial"/>
              </a:rPr>
              <a:t>Images on the next slide.</a:t>
            </a:r>
            <a:endParaRPr/>
          </a:p>
          <a:p>
            <a:pPr>
              <a:buSzPct val="45000"/>
              <a:buFont typeface="StarSymbol"/>
              <a:buChar char=""/>
            </a:pP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504000" y="576000"/>
            <a:ext cx="7200000" cy="720000"/>
          </a:xfrm>
          <a:prstGeom prst="rect">
            <a:avLst/>
          </a:prstGeom>
        </p:spPr>
        <p:txBody>
          <a:bodyPr lIns="0" rIns="0" tIns="0" bIns="0" anchor="ctr"/>
          <a:p>
            <a:endParaRPr/>
          </a:p>
        </p:txBody>
      </p:sp>
      <p:pic>
        <p:nvPicPr>
          <p:cNvPr id="220" name="" descr=""/>
          <p:cNvPicPr/>
          <p:nvPr/>
        </p:nvPicPr>
        <p:blipFill>
          <a:blip r:embed="rId1"/>
          <a:stretch>
            <a:fillRect/>
          </a:stretch>
        </p:blipFill>
        <p:spPr>
          <a:xfrm>
            <a:off x="457200" y="457200"/>
            <a:ext cx="9052560" cy="6583680"/>
          </a:xfrm>
          <a:prstGeom prst="rect">
            <a:avLst/>
          </a:prstGeom>
          <a:ln>
            <a:noFill/>
          </a:ln>
        </p:spPr>
      </p:pic>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504000" y="576000"/>
            <a:ext cx="7200000" cy="720000"/>
          </a:xfrm>
          <a:prstGeom prst="rect">
            <a:avLst/>
          </a:prstGeom>
        </p:spPr>
        <p:txBody>
          <a:bodyPr lIns="0" rIns="0" tIns="0" bIns="0" anchor="ctr"/>
          <a:p>
            <a:endParaRPr/>
          </a:p>
        </p:txBody>
      </p:sp>
      <p:pic>
        <p:nvPicPr>
          <p:cNvPr id="222" name="" descr=""/>
          <p:cNvPicPr/>
          <p:nvPr/>
        </p:nvPicPr>
        <p:blipFill>
          <a:blip r:embed="rId1"/>
          <a:stretch>
            <a:fillRect/>
          </a:stretch>
        </p:blipFill>
        <p:spPr>
          <a:xfrm>
            <a:off x="504000" y="576000"/>
            <a:ext cx="9072000" cy="6464880"/>
          </a:xfrm>
          <a:prstGeom prst="rect">
            <a:avLst/>
          </a:prstGeom>
          <a:ln>
            <a:noFill/>
          </a:ln>
        </p:spPr>
      </p:pic>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504000" y="576000"/>
            <a:ext cx="7200000" cy="720000"/>
          </a:xfrm>
          <a:prstGeom prst="rect">
            <a:avLst/>
          </a:prstGeom>
        </p:spPr>
        <p:txBody>
          <a:bodyPr lIns="0" rIns="0" tIns="0" bIns="0" anchor="ctr"/>
          <a:p>
            <a:r>
              <a:rPr lang="en-US" sz="3390">
                <a:latin typeface="Arial"/>
              </a:rPr>
              <a:t>Cloning individual branches</a:t>
            </a:r>
            <a:endParaRPr/>
          </a:p>
        </p:txBody>
      </p:sp>
      <p:sp>
        <p:nvSpPr>
          <p:cNvPr id="224"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When you clone a repo, you can only see the master branch of the project. The other branches are hidden.</a:t>
            </a:r>
            <a:endParaRPr/>
          </a:p>
          <a:p>
            <a:pPr>
              <a:buSzPct val="45000"/>
              <a:buFont typeface="StarSymbol"/>
              <a:buChar char=""/>
            </a:pPr>
            <a:r>
              <a:rPr lang="en-US" sz="2600">
                <a:latin typeface="Arial"/>
              </a:rPr>
              <a:t>Let's take a look at how you can get specific branches or download a project with all of the branches.</a:t>
            </a:r>
            <a:endParaRPr/>
          </a:p>
          <a:p>
            <a:pPr>
              <a:buSzPct val="45000"/>
              <a:buFont typeface="StarSymbol"/>
              <a:buChar char=""/>
            </a:pPr>
            <a:r>
              <a:rPr lang="en-US" sz="2600">
                <a:latin typeface="Arial"/>
              </a:rPr>
              <a:t>Step 1: clone the repository first in desktop folder.</a:t>
            </a:r>
            <a:endParaRPr/>
          </a:p>
          <a:p>
            <a:pPr>
              <a:buSzPct val="45000"/>
              <a:buFont typeface="StarSymbol"/>
              <a:buChar char=""/>
            </a:pPr>
            <a:r>
              <a:rPr lang="en-US" sz="2600">
                <a:latin typeface="Arial"/>
              </a:rPr>
              <a:t>Step 2: do – </a:t>
            </a:r>
            <a:r>
              <a:rPr lang="en-US" sz="2600">
                <a:solidFill>
                  <a:srgbClr val="ff0000"/>
                </a:solidFill>
                <a:latin typeface="Arial"/>
              </a:rPr>
              <a:t>git branch -a command</a:t>
            </a:r>
            <a:r>
              <a:rPr lang="en-US" sz="2600">
                <a:latin typeface="Arial"/>
              </a:rPr>
              <a:t> to see all the branches that you would normally see in Github. They are in red color. It means that it didn't pull any of those files.</a:t>
            </a:r>
            <a:endParaRPr/>
          </a:p>
          <a:p>
            <a:pPr>
              <a:buSzPct val="45000"/>
              <a:buFont typeface="StarSymbol"/>
              <a:buChar char=""/>
            </a:pPr>
            <a:r>
              <a:rPr lang="en-US" sz="2600">
                <a:latin typeface="Arial"/>
              </a:rPr>
              <a:t>The only one that it grabbed was  master. That means that it actually created a local copy of that branch and it's the thing that you are accessing  right now. </a:t>
            </a: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576000"/>
            <a:ext cx="7200000" cy="720000"/>
          </a:xfrm>
          <a:prstGeom prst="rect">
            <a:avLst/>
          </a:prstGeom>
        </p:spPr>
        <p:txBody>
          <a:bodyPr lIns="0" rIns="0" tIns="0" bIns="0" anchor="ctr"/>
          <a:p>
            <a:r>
              <a:rPr lang="en-US" sz="3390">
                <a:latin typeface="Arial"/>
              </a:rPr>
              <a:t>Git init</a:t>
            </a:r>
            <a:endParaRPr/>
          </a:p>
        </p:txBody>
      </p:sp>
      <p:pic>
        <p:nvPicPr>
          <p:cNvPr id="92" name="" descr=""/>
          <p:cNvPicPr/>
          <p:nvPr/>
        </p:nvPicPr>
        <p:blipFill>
          <a:blip r:embed="rId1"/>
          <a:stretch>
            <a:fillRect/>
          </a:stretch>
        </p:blipFill>
        <p:spPr>
          <a:xfrm>
            <a:off x="504000" y="1645920"/>
            <a:ext cx="9072000" cy="49377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504000" y="576000"/>
            <a:ext cx="7200000" cy="720000"/>
          </a:xfrm>
          <a:prstGeom prst="rect">
            <a:avLst/>
          </a:prstGeom>
        </p:spPr>
        <p:txBody>
          <a:bodyPr lIns="0" rIns="0" tIns="0" bIns="0" anchor="ctr"/>
          <a:p>
            <a:r>
              <a:rPr lang="en-US" sz="3390">
                <a:latin typeface="Arial"/>
              </a:rPr>
              <a:t>Cloning individual branches</a:t>
            </a:r>
            <a:endParaRPr/>
          </a:p>
        </p:txBody>
      </p:sp>
      <p:sp>
        <p:nvSpPr>
          <p:cNvPr id="226" name="TextShape 2"/>
          <p:cNvSpPr txBox="1"/>
          <p:nvPr/>
        </p:nvSpPr>
        <p:spPr>
          <a:xfrm>
            <a:off x="365760" y="2194560"/>
            <a:ext cx="9072000" cy="4384440"/>
          </a:xfrm>
          <a:prstGeom prst="rect">
            <a:avLst/>
          </a:prstGeom>
        </p:spPr>
        <p:txBody>
          <a:bodyPr lIns="0" rIns="0" tIns="0" bIns="0"/>
          <a:p>
            <a:pPr>
              <a:buSzPct val="45000"/>
              <a:buFont typeface="StarSymbol"/>
              <a:buChar char=""/>
            </a:pPr>
            <a:r>
              <a:rPr lang="en-US" sz="2600">
                <a:latin typeface="Arial"/>
              </a:rPr>
              <a:t>If you wanted to pull a different branch what you would do is execute a git checkout -b for branch, and then pull the branch that you want to check out. And what we want to do is type in location of the origin of this branch.</a:t>
            </a:r>
            <a:endParaRPr/>
          </a:p>
          <a:p>
            <a:pPr>
              <a:buSzPct val="45000"/>
              <a:buFont typeface="StarSymbol"/>
              <a:buChar char=""/>
            </a:pPr>
            <a:r>
              <a:rPr lang="en-US" sz="2600">
                <a:latin typeface="Arial"/>
              </a:rPr>
              <a:t>Example: </a:t>
            </a:r>
            <a:r>
              <a:rPr lang="en-US" sz="2600">
                <a:solidFill>
                  <a:srgbClr val="ff0000"/>
                </a:solidFill>
                <a:latin typeface="Arial"/>
              </a:rPr>
              <a:t>git checkout -b 02_01 origin/02_01</a:t>
            </a:r>
            <a:endParaRPr/>
          </a:p>
          <a:p>
            <a:pPr>
              <a:buSzPct val="45000"/>
              <a:buFont typeface="StarSymbol"/>
              <a:buChar char=""/>
            </a:pPr>
            <a:r>
              <a:rPr lang="en-US" sz="2600">
                <a:solidFill>
                  <a:srgbClr val="000000"/>
                </a:solidFill>
                <a:latin typeface="Arial"/>
              </a:rPr>
              <a:t>You are going to switch to this branch so that you should see the project.</a:t>
            </a:r>
            <a:endParaRPr/>
          </a:p>
          <a:p>
            <a:pPr>
              <a:buSzPct val="45000"/>
              <a:buFont typeface="StarSymbol"/>
              <a:buChar char=""/>
            </a:pPr>
            <a:r>
              <a:rPr lang="en-US" sz="2600">
                <a:solidFill>
                  <a:srgbClr val="000000"/>
                </a:solidFill>
                <a:latin typeface="Arial"/>
              </a:rPr>
              <a:t>Do –</a:t>
            </a:r>
            <a:r>
              <a:rPr lang="en-US" sz="2600">
                <a:solidFill>
                  <a:srgbClr val="ff0000"/>
                </a:solidFill>
                <a:latin typeface="Arial"/>
              </a:rPr>
              <a:t> git branch,</a:t>
            </a:r>
            <a:r>
              <a:rPr lang="en-US" sz="2600">
                <a:solidFill>
                  <a:srgbClr val="000000"/>
                </a:solidFill>
                <a:latin typeface="Arial"/>
              </a:rPr>
              <a:t> you can see that now we have 2 branches and the star is on the branch that we just pulled.</a:t>
            </a:r>
            <a:endParaRPr/>
          </a:p>
          <a:p>
            <a:pPr>
              <a:buSzPct val="45000"/>
              <a:buFont typeface="StarSymbol"/>
              <a:buChar char=""/>
            </a:pPr>
            <a:r>
              <a:rPr lang="en-US" sz="2600">
                <a:solidFill>
                  <a:srgbClr val="000000"/>
                </a:solidFill>
                <a:latin typeface="Arial"/>
              </a:rPr>
              <a:t>It checkout a branch from our remote server from Github and right this branch called 02_01, it made a new branch in our local project called 02_01 and it downloaded everything in github and then automatically switch to that branch.</a:t>
            </a:r>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504000" y="576000"/>
            <a:ext cx="7200000" cy="720000"/>
          </a:xfrm>
          <a:prstGeom prst="rect">
            <a:avLst/>
          </a:prstGeom>
        </p:spPr>
        <p:txBody>
          <a:bodyPr lIns="0" rIns="0" tIns="0" bIns="0" anchor="ctr"/>
          <a:p>
            <a:r>
              <a:rPr lang="en-US" sz="3390">
                <a:latin typeface="Arial"/>
              </a:rPr>
              <a:t>Cloning individual branches</a:t>
            </a:r>
            <a:endParaRPr/>
          </a:p>
        </p:txBody>
      </p:sp>
      <p:sp>
        <p:nvSpPr>
          <p:cNvPr id="228"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We could do – git checkout master and continue to work with our project.</a:t>
            </a:r>
            <a:endParaRPr/>
          </a:p>
          <a:p>
            <a:pPr>
              <a:buSzPct val="45000"/>
              <a:buFont typeface="StarSymbol"/>
              <a:buChar char=""/>
            </a:pPr>
            <a:r>
              <a:rPr lang="en-US" sz="2600">
                <a:latin typeface="Arial"/>
              </a:rPr>
              <a:t>Now we have to run serious of commands that is going to download everything, all the branches that you see over here in github.</a:t>
            </a:r>
            <a:endParaRPr/>
          </a:p>
          <a:p>
            <a:pPr>
              <a:buSzPct val="45000"/>
              <a:buFont typeface="StarSymbol"/>
              <a:buChar char=""/>
            </a:pPr>
            <a:r>
              <a:rPr lang="en-US" sz="2600">
                <a:latin typeface="Arial"/>
              </a:rPr>
              <a:t>Step1: create a directory(suppose- html) for this project.</a:t>
            </a:r>
            <a:endParaRPr/>
          </a:p>
          <a:p>
            <a:pPr>
              <a:buSzPct val="45000"/>
              <a:buFont typeface="StarSymbol"/>
              <a:buChar char=""/>
            </a:pPr>
            <a:r>
              <a:rPr lang="en-US" sz="2600">
                <a:latin typeface="Arial"/>
              </a:rPr>
              <a:t>Step 2 :switch to that directory(html) and clone the repository but in slightly different way. So what I want to do here is make a mirror of the repository. And then paste the git URL, add a space and do .git, This is very important. We are copying the invisible git folder that keeps track of everything in our project from Github.</a:t>
            </a:r>
            <a:endParaRPr/>
          </a:p>
          <a:p>
            <a:pPr>
              <a:buSzPct val="45000"/>
              <a:buFont typeface="StarSymbol"/>
              <a:buChar char=""/>
            </a:pPr>
            <a:r>
              <a:rPr lang="en-US" sz="2600">
                <a:latin typeface="Arial"/>
              </a:rPr>
              <a:t>command: </a:t>
            </a:r>
            <a:endParaRPr/>
          </a:p>
          <a:p>
            <a:pPr>
              <a:buSzPct val="45000"/>
              <a:buFont typeface="StarSymbol"/>
              <a:buChar char=""/>
            </a:pPr>
            <a:r>
              <a:rPr lang="en-US" sz="2600">
                <a:solidFill>
                  <a:srgbClr val="ff0000"/>
                </a:solidFill>
                <a:latin typeface="Arial"/>
              </a:rPr>
              <a:t>git clone – mirror </a:t>
            </a:r>
            <a:r>
              <a:rPr lang="en-US" sz="2600">
                <a:solidFill>
                  <a:srgbClr val="ff0000"/>
                </a:solidFill>
                <a:latin typeface="Arial"/>
              </a:rPr>
              <a:t>https://github.com/anumsh/Cat-clicker.git</a:t>
            </a:r>
            <a:r>
              <a:rPr lang="en-US" sz="2600">
                <a:solidFill>
                  <a:srgbClr val="ff0000"/>
                </a:solidFill>
                <a:latin typeface="Arial"/>
              </a:rPr>
              <a:t>    .git</a:t>
            </a: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504000" y="576000"/>
            <a:ext cx="7200000" cy="720000"/>
          </a:xfrm>
          <a:prstGeom prst="rect">
            <a:avLst/>
          </a:prstGeom>
        </p:spPr>
        <p:txBody>
          <a:bodyPr lIns="0" rIns="0" tIns="0" bIns="0" anchor="ctr"/>
          <a:p>
            <a:r>
              <a:rPr lang="en-US" sz="3390">
                <a:latin typeface="Arial"/>
              </a:rPr>
              <a:t>Cloning individual branches</a:t>
            </a:r>
            <a:endParaRPr/>
          </a:p>
        </p:txBody>
      </p:sp>
      <p:sp>
        <p:nvSpPr>
          <p:cNvPr id="230"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Execute the command:</a:t>
            </a:r>
            <a:endParaRPr/>
          </a:p>
          <a:p>
            <a:pPr>
              <a:buSzPct val="45000"/>
              <a:buFont typeface="StarSymbol"/>
              <a:buChar char=""/>
            </a:pPr>
            <a:r>
              <a:rPr lang="en-US" sz="2600">
                <a:solidFill>
                  <a:srgbClr val="ff0000"/>
                </a:solidFill>
                <a:latin typeface="Arial"/>
              </a:rPr>
              <a:t>git clone – mirror  </a:t>
            </a:r>
            <a:r>
              <a:rPr lang="en-US" sz="2600">
                <a:solidFill>
                  <a:srgbClr val="ff0000"/>
                </a:solidFill>
                <a:latin typeface="Arial"/>
              </a:rPr>
              <a:t>https://github.com/anumsh/Cat-clicker.git</a:t>
            </a:r>
            <a:r>
              <a:rPr lang="en-US" sz="2600">
                <a:solidFill>
                  <a:srgbClr val="ff0000"/>
                </a:solidFill>
                <a:latin typeface="Arial"/>
              </a:rPr>
              <a:t>   .git</a:t>
            </a:r>
            <a:endParaRPr/>
          </a:p>
          <a:p>
            <a:pPr>
              <a:buSzPct val="45000"/>
              <a:buFont typeface="StarSymbol"/>
              <a:buChar char=""/>
            </a:pPr>
            <a:r>
              <a:rPr lang="en-US" sz="2600">
                <a:solidFill>
                  <a:srgbClr val="000000"/>
                </a:solidFill>
                <a:latin typeface="Arial"/>
              </a:rPr>
              <a:t>It is saying that it's cloning this into a bare git repository. </a:t>
            </a:r>
            <a:endParaRPr/>
          </a:p>
          <a:p>
            <a:pPr>
              <a:buSzPct val="45000"/>
              <a:buFont typeface="StarSymbol"/>
              <a:buChar char=""/>
            </a:pPr>
            <a:r>
              <a:rPr lang="en-US" sz="2600">
                <a:solidFill>
                  <a:srgbClr val="000000"/>
                </a:solidFill>
                <a:latin typeface="Arial"/>
              </a:rPr>
              <a:t>You can see that inside that folder, we are not really seeing anything in there. There's nothing in there quite yet.</a:t>
            </a:r>
            <a:endParaRPr/>
          </a:p>
          <a:p>
            <a:pPr>
              <a:buSzPct val="45000"/>
              <a:buFont typeface="StarSymbol"/>
              <a:buChar char=""/>
            </a:pPr>
            <a:r>
              <a:rPr lang="en-US" sz="2600">
                <a:solidFill>
                  <a:srgbClr val="000000"/>
                </a:solidFill>
                <a:latin typeface="Arial"/>
              </a:rPr>
              <a:t>do-</a:t>
            </a:r>
            <a:r>
              <a:rPr lang="en-US" sz="2600">
                <a:solidFill>
                  <a:srgbClr val="ff0000"/>
                </a:solidFill>
                <a:latin typeface="Arial"/>
              </a:rPr>
              <a:t> ls </a:t>
            </a:r>
            <a:r>
              <a:rPr lang="en-US" sz="2600">
                <a:solidFill>
                  <a:srgbClr val="000000"/>
                </a:solidFill>
                <a:latin typeface="Arial"/>
              </a:rPr>
              <a:t>and you will notice that there is actually an invisible git folder</a:t>
            </a:r>
            <a:endParaRPr/>
          </a:p>
          <a:p>
            <a:pPr>
              <a:buSzPct val="45000"/>
              <a:buFont typeface="StarSymbol"/>
              <a:buChar char=""/>
            </a:pPr>
            <a:r>
              <a:rPr lang="en-US" sz="2600">
                <a:solidFill>
                  <a:srgbClr val="000000"/>
                </a:solidFill>
                <a:latin typeface="Arial"/>
              </a:rPr>
              <a:t>Make sure that you are inside that folders (Desktop/html).</a:t>
            </a:r>
            <a:endParaRPr/>
          </a:p>
          <a:p>
            <a:pPr>
              <a:buSzPct val="45000"/>
              <a:buFont typeface="StarSymbol"/>
              <a:buChar char=""/>
            </a:pPr>
            <a:r>
              <a:rPr lang="en-US" sz="2600">
                <a:solidFill>
                  <a:srgbClr val="000000"/>
                </a:solidFill>
                <a:latin typeface="Arial"/>
              </a:rPr>
              <a:t>Do – git config –bool(boolean value that we are modifying to take this from being a bare repository which is just a repository in it except for that invisible git folder. We can say  core.bare so we are switching it from bare repository into a regular repository. So, core.base false.</a:t>
            </a:r>
            <a:endParaRPr/>
          </a:p>
          <a:p>
            <a:pPr>
              <a:buSzPct val="45000"/>
              <a:buFont typeface="StarSymbol"/>
              <a:buChar char=""/>
            </a:pP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504000" y="576000"/>
            <a:ext cx="7200000" cy="720000"/>
          </a:xfrm>
          <a:prstGeom prst="rect">
            <a:avLst/>
          </a:prstGeom>
        </p:spPr>
        <p:txBody>
          <a:bodyPr lIns="0" rIns="0" tIns="0" bIns="0" anchor="ctr"/>
          <a:p>
            <a:r>
              <a:rPr lang="en-US" sz="3390">
                <a:latin typeface="Arial"/>
              </a:rPr>
              <a:t>Cloning individual branches</a:t>
            </a:r>
            <a:endParaRPr/>
          </a:p>
        </p:txBody>
      </p:sp>
      <p:sp>
        <p:nvSpPr>
          <p:cNvPr id="232"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solidFill>
                  <a:srgbClr val="000000"/>
                </a:solidFill>
                <a:latin typeface="Arial"/>
              </a:rPr>
              <a:t>        </a:t>
            </a:r>
            <a:r>
              <a:rPr lang="en-US" sz="2600">
                <a:solidFill>
                  <a:srgbClr val="ff0000"/>
                </a:solidFill>
                <a:latin typeface="Arial"/>
              </a:rPr>
              <a:t>git config –bool core.base false </a:t>
            </a:r>
            <a:r>
              <a:rPr lang="en-US" sz="2600">
                <a:solidFill>
                  <a:srgbClr val="000000"/>
                </a:solidFill>
                <a:latin typeface="Arial"/>
              </a:rPr>
              <a:t>command </a:t>
            </a:r>
            <a:endParaRPr/>
          </a:p>
          <a:p>
            <a:pPr>
              <a:buSzPct val="45000"/>
              <a:buFont typeface="StarSymbol"/>
              <a:buChar char=""/>
            </a:pPr>
            <a:r>
              <a:rPr lang="en-US" sz="2600">
                <a:solidFill>
                  <a:srgbClr val="000000"/>
                </a:solidFill>
                <a:latin typeface="Arial"/>
              </a:rPr>
              <a:t>        </a:t>
            </a:r>
            <a:r>
              <a:rPr lang="en-US" sz="2600">
                <a:solidFill>
                  <a:srgbClr val="ff0000"/>
                </a:solidFill>
                <a:latin typeface="Arial"/>
              </a:rPr>
              <a:t>git reset –hard </a:t>
            </a:r>
            <a:r>
              <a:rPr lang="en-US" sz="2600">
                <a:solidFill>
                  <a:srgbClr val="000000"/>
                </a:solidFill>
                <a:latin typeface="Arial"/>
              </a:rPr>
              <a:t>command</a:t>
            </a:r>
            <a:endParaRPr/>
          </a:p>
          <a:p>
            <a:pPr>
              <a:buSzPct val="45000"/>
              <a:buFont typeface="StarSymbol"/>
              <a:buChar char=""/>
            </a:pPr>
            <a:r>
              <a:rPr lang="en-US" sz="2600">
                <a:solidFill>
                  <a:srgbClr val="000000"/>
                </a:solidFill>
                <a:latin typeface="Arial"/>
              </a:rPr>
              <a:t> </a:t>
            </a:r>
            <a:r>
              <a:rPr lang="en-US" sz="2600">
                <a:solidFill>
                  <a:srgbClr val="000000"/>
                </a:solidFill>
                <a:latin typeface="Arial"/>
              </a:rPr>
              <a:t>We need to do one more command this will be git rest –hard command. This is a hard reset. What it is going to do is essentially grab everything that is inside this folder and create all of the branches and make it look like a normal repository.</a:t>
            </a:r>
            <a:endParaRPr/>
          </a:p>
          <a:p>
            <a:pPr>
              <a:buSzPct val="45000"/>
              <a:buFont typeface="StarSymbol"/>
              <a:buChar char=""/>
            </a:pPr>
            <a:r>
              <a:rPr lang="en-US" sz="2600">
                <a:solidFill>
                  <a:srgbClr val="000000"/>
                </a:solidFill>
                <a:latin typeface="Arial"/>
              </a:rPr>
              <a:t>So now if we go into project you can see that we have everything that we used to have before the gitignore file, everything.</a:t>
            </a:r>
            <a:endParaRPr/>
          </a:p>
          <a:p>
            <a:pPr>
              <a:buSzPct val="45000"/>
              <a:buFont typeface="StarSymbol"/>
              <a:buChar char=""/>
            </a:pPr>
            <a:r>
              <a:rPr lang="en-US" sz="2600">
                <a:solidFill>
                  <a:srgbClr val="000000"/>
                </a:solidFill>
                <a:latin typeface="Arial"/>
              </a:rPr>
              <a:t>Do – </a:t>
            </a:r>
            <a:r>
              <a:rPr lang="en-US" sz="2600">
                <a:solidFill>
                  <a:srgbClr val="ff0000"/>
                </a:solidFill>
                <a:latin typeface="Arial"/>
              </a:rPr>
              <a:t>git branch</a:t>
            </a:r>
            <a:r>
              <a:rPr lang="en-US" sz="2600">
                <a:solidFill>
                  <a:srgbClr val="000000"/>
                </a:solidFill>
                <a:latin typeface="Arial"/>
              </a:rPr>
              <a:t> and you will see that all the branches were pulled down from the Github repository and work with my entire structure for the project.</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504000" y="576000"/>
            <a:ext cx="7200000" cy="720000"/>
          </a:xfrm>
          <a:prstGeom prst="rect">
            <a:avLst/>
          </a:prstGeom>
        </p:spPr>
        <p:txBody>
          <a:bodyPr lIns="0" rIns="0" tIns="0" bIns="0" anchor="ctr"/>
          <a:p>
            <a:r>
              <a:rPr lang="en-US" sz="3390">
                <a:latin typeface="Arial"/>
              </a:rPr>
              <a:t>Using a Github branch as a template</a:t>
            </a:r>
            <a:endParaRPr/>
          </a:p>
        </p:txBody>
      </p:sp>
      <p:sp>
        <p:nvSpPr>
          <p:cNvPr id="234"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When we begin a new project, we really don't want to start from scratch.</a:t>
            </a:r>
            <a:endParaRPr/>
          </a:p>
          <a:p>
            <a:pPr>
              <a:buSzPct val="45000"/>
              <a:buFont typeface="StarSymbol"/>
              <a:buChar char=""/>
            </a:pPr>
            <a:r>
              <a:rPr lang="en-US" sz="2600">
                <a:latin typeface="Arial"/>
              </a:rPr>
              <a:t>We like to begin with previous project and use that as sort of template.</a:t>
            </a:r>
            <a:endParaRPr/>
          </a:p>
          <a:p>
            <a:pPr>
              <a:buSzPct val="45000"/>
              <a:buFont typeface="StarSymbol"/>
              <a:buChar char=""/>
            </a:pPr>
            <a:r>
              <a:rPr lang="en-US" sz="2600">
                <a:latin typeface="Arial"/>
              </a:rPr>
              <a:t>So if you want to use any repository/project as a starter template, don't get the final branch of the project. </a:t>
            </a:r>
            <a:endParaRPr/>
          </a:p>
          <a:p>
            <a:pPr>
              <a:buSzPct val="45000"/>
              <a:buFont typeface="StarSymbol"/>
              <a:buChar char=""/>
            </a:pPr>
            <a:r>
              <a:rPr lang="en-US" sz="2600">
                <a:latin typeface="Arial"/>
              </a:rPr>
              <a:t>Create a special branch like 00_start in your repo that is copy of project at the beginning.</a:t>
            </a:r>
            <a:endParaRPr/>
          </a:p>
          <a:p>
            <a:pPr>
              <a:buSzPct val="45000"/>
              <a:buFont typeface="StarSymbol"/>
              <a:buChar char=""/>
            </a:pPr>
            <a:r>
              <a:rPr lang="en-US" sz="2600">
                <a:latin typeface="Arial"/>
              </a:rPr>
              <a:t>So if you want to copy the specific branch from Github project, copy the URL from clipboard and then go to terminal and issue a clone command like this:</a:t>
            </a: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504000" y="576000"/>
            <a:ext cx="7200000" cy="720000"/>
          </a:xfrm>
          <a:prstGeom prst="rect">
            <a:avLst/>
          </a:prstGeom>
        </p:spPr>
        <p:txBody>
          <a:bodyPr lIns="0" rIns="0" tIns="0" bIns="0" anchor="ctr"/>
          <a:p>
            <a:r>
              <a:rPr lang="en-US" sz="3390">
                <a:latin typeface="Arial"/>
              </a:rPr>
              <a:t>Using a Github branch as a template</a:t>
            </a:r>
            <a:endParaRPr/>
          </a:p>
        </p:txBody>
      </p:sp>
      <p:sp>
        <p:nvSpPr>
          <p:cNvPr id="23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solidFill>
                  <a:srgbClr val="ff0000"/>
                </a:solidFill>
                <a:latin typeface="Arial"/>
              </a:rPr>
              <a:t>git clone 00_start </a:t>
            </a:r>
            <a:r>
              <a:rPr lang="en-US" sz="2600">
                <a:solidFill>
                  <a:srgbClr val="ff0000"/>
                </a:solidFill>
                <a:latin typeface="Arial"/>
              </a:rPr>
              <a:t>https://github.com/anumsh/Cat-clicker.git</a:t>
            </a:r>
            <a:r>
              <a:rPr lang="en-US" sz="2600">
                <a:solidFill>
                  <a:srgbClr val="ff0000"/>
                </a:solidFill>
                <a:latin typeface="Arial"/>
              </a:rPr>
              <a:t>  </a:t>
            </a:r>
            <a:endParaRPr/>
          </a:p>
        </p:txBody>
      </p:sp>
      <p:sp>
        <p:nvSpPr>
          <p:cNvPr id="237" name="CustomShape 3"/>
          <p:cNvSpPr/>
          <p:nvPr/>
        </p:nvSpPr>
        <p:spPr>
          <a:xfrm>
            <a:off x="1034280" y="2150280"/>
            <a:ext cx="182880" cy="457200"/>
          </a:xfrm>
          <a:prstGeom prst="upArrow">
            <a:avLst>
              <a:gd name="adj1" fmla="val 5400"/>
              <a:gd name="adj2" fmla="val 5400"/>
            </a:avLst>
          </a:prstGeom>
          <a:solidFill>
            <a:srgbClr val="729fcf"/>
          </a:solidFill>
          <a:ln>
            <a:solidFill>
              <a:srgbClr val="3465a4"/>
            </a:solidFill>
          </a:ln>
        </p:spPr>
      </p:sp>
      <p:sp>
        <p:nvSpPr>
          <p:cNvPr id="238" name="CustomShape 4"/>
          <p:cNvSpPr/>
          <p:nvPr/>
        </p:nvSpPr>
        <p:spPr>
          <a:xfrm>
            <a:off x="1660320" y="2194560"/>
            <a:ext cx="259920" cy="548640"/>
          </a:xfrm>
          <a:prstGeom prst="upArrow">
            <a:avLst>
              <a:gd name="adj1" fmla="val 5400"/>
              <a:gd name="adj2" fmla="val 5400"/>
            </a:avLst>
          </a:prstGeom>
          <a:solidFill>
            <a:srgbClr val="729fcf"/>
          </a:solidFill>
          <a:ln>
            <a:solidFill>
              <a:srgbClr val="3465a4"/>
            </a:solidFill>
          </a:ln>
        </p:spPr>
      </p:sp>
      <p:sp>
        <p:nvSpPr>
          <p:cNvPr id="239" name="CustomShape 5"/>
          <p:cNvSpPr/>
          <p:nvPr/>
        </p:nvSpPr>
        <p:spPr>
          <a:xfrm>
            <a:off x="2560320" y="2286000"/>
            <a:ext cx="365760" cy="457200"/>
          </a:xfrm>
          <a:prstGeom prst="upArrow">
            <a:avLst>
              <a:gd name="adj1" fmla="val 5400"/>
              <a:gd name="adj2" fmla="val 5400"/>
            </a:avLst>
          </a:prstGeom>
          <a:solidFill>
            <a:srgbClr val="729fcf"/>
          </a:solidFill>
          <a:ln>
            <a:solidFill>
              <a:srgbClr val="3465a4"/>
            </a:solidFill>
          </a:ln>
        </p:spPr>
      </p:sp>
      <p:sp>
        <p:nvSpPr>
          <p:cNvPr id="240" name="CustomShape 6"/>
          <p:cNvSpPr/>
          <p:nvPr/>
        </p:nvSpPr>
        <p:spPr>
          <a:xfrm>
            <a:off x="6217920" y="2194560"/>
            <a:ext cx="457200" cy="548640"/>
          </a:xfrm>
          <a:prstGeom prst="upArrow">
            <a:avLst>
              <a:gd name="adj1" fmla="val 5400"/>
              <a:gd name="adj2" fmla="val 5400"/>
            </a:avLst>
          </a:prstGeom>
          <a:solidFill>
            <a:srgbClr val="729fcf"/>
          </a:solidFill>
          <a:ln>
            <a:solidFill>
              <a:srgbClr val="3465a4"/>
            </a:solidFill>
          </a:ln>
        </p:spPr>
      </p:sp>
      <p:sp>
        <p:nvSpPr>
          <p:cNvPr id="241" name="TextShape 7"/>
          <p:cNvSpPr txBox="1"/>
          <p:nvPr/>
        </p:nvSpPr>
        <p:spPr>
          <a:xfrm>
            <a:off x="2560320" y="2834640"/>
            <a:ext cx="1097280" cy="602280"/>
          </a:xfrm>
          <a:prstGeom prst="rect">
            <a:avLst/>
          </a:prstGeom>
        </p:spPr>
        <p:txBody>
          <a:bodyPr lIns="90000" rIns="90000" tIns="45000" bIns="45000"/>
          <a:p>
            <a:r>
              <a:rPr lang="en-US">
                <a:latin typeface="Arial"/>
              </a:rPr>
              <a:t>Specific branch</a:t>
            </a:r>
            <a:endParaRPr/>
          </a:p>
        </p:txBody>
      </p:sp>
      <p:sp>
        <p:nvSpPr>
          <p:cNvPr id="242" name="TextShape 8"/>
          <p:cNvSpPr txBox="1"/>
          <p:nvPr/>
        </p:nvSpPr>
        <p:spPr>
          <a:xfrm>
            <a:off x="6126480" y="2743200"/>
            <a:ext cx="1463040" cy="346320"/>
          </a:xfrm>
          <a:prstGeom prst="rect">
            <a:avLst/>
          </a:prstGeom>
        </p:spPr>
        <p:txBody>
          <a:bodyPr lIns="90000" rIns="90000" tIns="45000" bIns="45000"/>
          <a:p>
            <a:r>
              <a:rPr lang="en-US">
                <a:latin typeface="Arial"/>
              </a:rPr>
              <a:t>repository</a:t>
            </a: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504000" y="576000"/>
            <a:ext cx="7200000" cy="720000"/>
          </a:xfrm>
          <a:prstGeom prst="rect">
            <a:avLst/>
          </a:prstGeom>
        </p:spPr>
        <p:txBody>
          <a:bodyPr lIns="0" rIns="0" tIns="0" bIns="0" anchor="ctr"/>
          <a:p>
            <a:r>
              <a:rPr lang="en-US" sz="3390">
                <a:latin typeface="Arial"/>
              </a:rPr>
              <a:t>Using a Github branch as a template</a:t>
            </a:r>
            <a:endParaRPr/>
          </a:p>
        </p:txBody>
      </p:sp>
      <p:sp>
        <p:nvSpPr>
          <p:cNvPr id="244"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You will see all files and folders of repo in your html folder.</a:t>
            </a:r>
            <a:endParaRPr/>
          </a:p>
          <a:p>
            <a:pPr>
              <a:buSzPct val="45000"/>
              <a:buFont typeface="StarSymbol"/>
              <a:buChar char=""/>
            </a:pPr>
            <a:r>
              <a:rPr lang="en-US" sz="2600">
                <a:latin typeface="Arial"/>
              </a:rPr>
              <a:t>Then Do – cd html</a:t>
            </a:r>
            <a:endParaRPr/>
          </a:p>
          <a:p>
            <a:pPr>
              <a:buSzPct val="45000"/>
              <a:buFont typeface="StarSymbol"/>
              <a:buChar char=""/>
            </a:pPr>
            <a:r>
              <a:rPr lang="en-US" sz="2600">
                <a:latin typeface="Arial"/>
              </a:rPr>
              <a:t>Do – git log</a:t>
            </a:r>
            <a:endParaRPr/>
          </a:p>
          <a:p>
            <a:pPr>
              <a:buSzPct val="45000"/>
              <a:buFont typeface="StarSymbol"/>
              <a:buChar char=""/>
            </a:pPr>
            <a:r>
              <a:rPr lang="en-US" sz="2600">
                <a:latin typeface="Arial"/>
              </a:rPr>
              <a:t>This is going to show you that even though this version of the project pretty new, you have still logged lot of different things.</a:t>
            </a:r>
            <a:endParaRPr/>
          </a:p>
          <a:p>
            <a:pPr>
              <a:buSzPct val="45000"/>
              <a:buFont typeface="StarSymbol"/>
              <a:buChar char=""/>
            </a:pPr>
            <a:r>
              <a:rPr lang="en-US" sz="2600">
                <a:latin typeface="Arial"/>
              </a:rPr>
              <a:t>And so, what I want to do sort of get rid of everything to do with git so that I can use this project as it's own starter.</a:t>
            </a:r>
            <a:endParaRPr/>
          </a:p>
          <a:p>
            <a:pPr>
              <a:buSzPct val="45000"/>
              <a:buFont typeface="StarSymbol"/>
              <a:buChar char=""/>
            </a:pPr>
            <a:r>
              <a:rPr lang="en-US" sz="2600">
                <a:latin typeface="Arial"/>
              </a:rPr>
              <a:t>Do – ls</a:t>
            </a:r>
            <a:endParaRPr/>
          </a:p>
          <a:p>
            <a:pPr>
              <a:buSzPct val="45000"/>
              <a:buFont typeface="StarSymbol"/>
              <a:buChar char=""/>
            </a:pPr>
            <a:r>
              <a:rPr lang="en-US" sz="2600">
                <a:latin typeface="Arial"/>
              </a:rPr>
              <a:t>We will notice that there is a git folder.This is actually what allows us  to look at all the logs, look at different barnches.</a:t>
            </a:r>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504000" y="576000"/>
            <a:ext cx="7200000" cy="720000"/>
          </a:xfrm>
          <a:prstGeom prst="rect">
            <a:avLst/>
          </a:prstGeom>
        </p:spPr>
        <p:txBody>
          <a:bodyPr lIns="0" rIns="0" tIns="0" bIns="0" anchor="ctr"/>
          <a:p>
            <a:r>
              <a:rPr lang="en-US" sz="3390">
                <a:latin typeface="Arial"/>
              </a:rPr>
              <a:t>Using a Github branch as a template</a:t>
            </a:r>
            <a:endParaRPr/>
          </a:p>
        </p:txBody>
      </p:sp>
      <p:sp>
        <p:nvSpPr>
          <p:cNvPr id="24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Do – </a:t>
            </a:r>
            <a:r>
              <a:rPr lang="en-US" sz="2600">
                <a:solidFill>
                  <a:srgbClr val="ff0000"/>
                </a:solidFill>
                <a:latin typeface="Arial"/>
              </a:rPr>
              <a:t>rm -dfr .git  </a:t>
            </a:r>
            <a:r>
              <a:rPr lang="en-US" sz="2600">
                <a:solidFill>
                  <a:srgbClr val="000000"/>
                </a:solidFill>
                <a:latin typeface="Arial"/>
              </a:rPr>
              <a:t>( dfr means delete, then recursively delete any sub folders within folder that is asking for.</a:t>
            </a:r>
            <a:endParaRPr/>
          </a:p>
          <a:p>
            <a:pPr>
              <a:buSzPct val="45000"/>
              <a:buFont typeface="StarSymbol"/>
              <a:buChar char=""/>
            </a:pPr>
            <a:r>
              <a:rPr lang="en-US" sz="2600">
                <a:solidFill>
                  <a:srgbClr val="000000"/>
                </a:solidFill>
                <a:latin typeface="Arial"/>
              </a:rPr>
              <a:t>This  is a dangerous command so make sure that you are typing the right thing here because this is going to delete that folder and not ask anything about it.</a:t>
            </a:r>
            <a:endParaRPr/>
          </a:p>
          <a:p>
            <a:pPr>
              <a:buSzPct val="45000"/>
              <a:buFont typeface="StarSymbol"/>
              <a:buChar char=""/>
            </a:pPr>
            <a:r>
              <a:rPr lang="en-US" sz="2600">
                <a:solidFill>
                  <a:srgbClr val="000000"/>
                </a:solidFill>
                <a:latin typeface="Arial"/>
              </a:rPr>
              <a:t>Now, do – git log. It says that this is not a git repository at all. It doesn't understand any git command any more.</a:t>
            </a:r>
            <a:endParaRPr/>
          </a:p>
          <a:p>
            <a:pPr>
              <a:buSzPct val="45000"/>
              <a:buFont typeface="StarSymbol"/>
              <a:buChar char=""/>
            </a:pPr>
            <a:r>
              <a:rPr lang="en-US" sz="2600">
                <a:solidFill>
                  <a:srgbClr val="000000"/>
                </a:solidFill>
                <a:latin typeface="Arial"/>
              </a:rPr>
              <a:t>Next is go to your html folder(repository that you clone) and get rid of anything that you don't want to include(like may be in style.css file, so clear out any script), modify index.html file so that it was pretty much empty.</a:t>
            </a:r>
            <a:endParaRPr/>
          </a:p>
          <a:p>
            <a:pPr>
              <a:buSzPct val="45000"/>
              <a:buFont typeface="StarSymbol"/>
              <a:buChar char=""/>
            </a:pPr>
            <a:r>
              <a:rPr lang="en-US" sz="2600">
                <a:solidFill>
                  <a:srgbClr val="000000"/>
                </a:solidFill>
                <a:latin typeface="Arial"/>
              </a:rPr>
              <a:t>It would may be get rid of JavaScript libraries that we are not using here.</a:t>
            </a:r>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504000" y="576000"/>
            <a:ext cx="7200000" cy="720000"/>
          </a:xfrm>
          <a:prstGeom prst="rect">
            <a:avLst/>
          </a:prstGeom>
        </p:spPr>
        <p:txBody>
          <a:bodyPr lIns="0" rIns="0" tIns="0" bIns="0" anchor="ctr"/>
          <a:p>
            <a:r>
              <a:rPr lang="en-US" sz="3390">
                <a:latin typeface="Arial"/>
              </a:rPr>
              <a:t>Using a Github branch as a template</a:t>
            </a:r>
            <a:endParaRPr/>
          </a:p>
        </p:txBody>
      </p:sp>
      <p:sp>
        <p:nvSpPr>
          <p:cNvPr id="248"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Then we are ready to make this brand new git project.</a:t>
            </a:r>
            <a:endParaRPr/>
          </a:p>
          <a:p>
            <a:pPr>
              <a:buSzPct val="45000"/>
              <a:buFont typeface="StarSymbol"/>
              <a:buChar char=""/>
            </a:pPr>
            <a:r>
              <a:rPr lang="en-US" sz="2600">
                <a:latin typeface="Arial"/>
              </a:rPr>
              <a:t>Do – </a:t>
            </a:r>
            <a:r>
              <a:rPr lang="en-US" sz="2600">
                <a:solidFill>
                  <a:srgbClr val="ff0000"/>
                </a:solidFill>
                <a:latin typeface="Arial"/>
              </a:rPr>
              <a:t>git init</a:t>
            </a:r>
            <a:r>
              <a:rPr lang="en-US" sz="2600">
                <a:latin typeface="Arial"/>
              </a:rPr>
              <a:t> command. It's going to initialize this as a new repository with absolute nothing in log.</a:t>
            </a:r>
            <a:endParaRPr/>
          </a:p>
          <a:p>
            <a:pPr>
              <a:buSzPct val="45000"/>
              <a:buFont typeface="StarSymbol"/>
              <a:buChar char=""/>
            </a:pPr>
            <a:r>
              <a:rPr lang="en-US" sz="2600">
                <a:latin typeface="Arial"/>
              </a:rPr>
              <a:t>So you could add everything – </a:t>
            </a:r>
            <a:r>
              <a:rPr lang="en-US" sz="2600">
                <a:solidFill>
                  <a:srgbClr val="ff0000"/>
                </a:solidFill>
                <a:latin typeface="Arial"/>
              </a:rPr>
              <a:t>git add .</a:t>
            </a:r>
            <a:endParaRPr/>
          </a:p>
          <a:p>
            <a:pPr>
              <a:buSzPct val="45000"/>
              <a:buFont typeface="StarSymbol"/>
              <a:buChar char=""/>
            </a:pPr>
            <a:r>
              <a:rPr lang="en-US" sz="2600">
                <a:latin typeface="Arial"/>
              </a:rPr>
              <a:t>You could commit – </a:t>
            </a:r>
            <a:r>
              <a:rPr lang="en-US" sz="2600">
                <a:solidFill>
                  <a:srgbClr val="ff0000"/>
                </a:solidFill>
                <a:latin typeface="Arial"/>
              </a:rPr>
              <a:t>git commit -m “first commit”.</a:t>
            </a:r>
            <a:endParaRPr/>
          </a:p>
          <a:p>
            <a:pPr>
              <a:buSzPct val="45000"/>
              <a:buFont typeface="StarSymbol"/>
              <a:buChar char=""/>
            </a:pPr>
            <a:r>
              <a:rPr lang="en-US" sz="2600">
                <a:latin typeface="Arial"/>
              </a:rPr>
              <a:t>Now it's added everything into git as if it were new project.</a:t>
            </a:r>
            <a:endParaRPr/>
          </a:p>
          <a:p>
            <a:pPr>
              <a:buSzPct val="45000"/>
              <a:buFont typeface="StarSymbol"/>
              <a:buChar char=""/>
            </a:pPr>
            <a:r>
              <a:rPr lang="en-US" sz="2600">
                <a:latin typeface="Arial"/>
              </a:rPr>
              <a:t>Once you downloaded a branch to use a template, you can go in and remove the git folder. That means that it's just a normal folder. You can kind of mess around with the template. Get it just how you want it and then use it as a great starter of your projects.</a:t>
            </a:r>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TextShape 1"/>
          <p:cNvSpPr txBox="1"/>
          <p:nvPr/>
        </p:nvSpPr>
        <p:spPr>
          <a:xfrm>
            <a:off x="504000" y="576000"/>
            <a:ext cx="7200000" cy="720000"/>
          </a:xfrm>
          <a:prstGeom prst="rect">
            <a:avLst/>
          </a:prstGeom>
        </p:spPr>
        <p:txBody>
          <a:bodyPr lIns="0" rIns="0" tIns="0" bIns="0" anchor="ctr"/>
          <a:p>
            <a:r>
              <a:rPr lang="en-US" sz="3390">
                <a:latin typeface="Arial"/>
              </a:rPr>
              <a:t>Learning Git and Github </a:t>
            </a:r>
            <a:endParaRPr/>
          </a:p>
        </p:txBody>
      </p:sp>
      <p:sp>
        <p:nvSpPr>
          <p:cNvPr id="250" name="TextShape 2"/>
          <p:cNvSpPr txBox="1"/>
          <p:nvPr/>
        </p:nvSpPr>
        <p:spPr>
          <a:xfrm>
            <a:off x="504000" y="1800000"/>
            <a:ext cx="9072000" cy="4384440"/>
          </a:xfrm>
          <a:prstGeom prst="rect">
            <a:avLst/>
          </a:prstGeom>
        </p:spPr>
        <p:txBody>
          <a:bodyPr lIns="0" rIns="0" tIns="0" bIns="0"/>
          <a:p>
            <a:pPr>
              <a:buSzPct val="45000"/>
              <a:buFont typeface="StarSymbol"/>
              <a:buChar char=""/>
            </a:pPr>
            <a:endParaRPr/>
          </a:p>
          <a:p>
            <a:pPr>
              <a:buSzPct val="45000"/>
              <a:buFont typeface="StarSymbol"/>
              <a:buChar char=""/>
            </a:pPr>
            <a:r>
              <a:rPr lang="en-US" sz="9600">
                <a:latin typeface="Arial"/>
              </a:rPr>
              <a:t>   </a:t>
            </a:r>
            <a:r>
              <a:rPr lang="en-US" sz="9600">
                <a:latin typeface="Arial"/>
              </a:rPr>
              <a:t>Thank You </a:t>
            </a:r>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576000"/>
            <a:ext cx="7200000" cy="720000"/>
          </a:xfrm>
          <a:prstGeom prst="rect">
            <a:avLst/>
          </a:prstGeom>
        </p:spPr>
        <p:txBody>
          <a:bodyPr lIns="0" rIns="0" tIns="0" bIns="0" anchor="ctr"/>
          <a:p>
            <a:r>
              <a:rPr lang="en-US" sz="3390">
                <a:latin typeface="Arial"/>
              </a:rPr>
              <a:t>Git add and git status</a:t>
            </a:r>
            <a:endParaRPr/>
          </a:p>
        </p:txBody>
      </p:sp>
      <p:pic>
        <p:nvPicPr>
          <p:cNvPr id="94" name="" descr=""/>
          <p:cNvPicPr/>
          <p:nvPr/>
        </p:nvPicPr>
        <p:blipFill>
          <a:blip r:embed="rId1"/>
          <a:stretch>
            <a:fillRect/>
          </a:stretch>
        </p:blipFill>
        <p:spPr>
          <a:xfrm>
            <a:off x="828000" y="1463040"/>
            <a:ext cx="8424000" cy="4846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576000"/>
            <a:ext cx="7200000" cy="720000"/>
          </a:xfrm>
          <a:prstGeom prst="rect">
            <a:avLst/>
          </a:prstGeom>
        </p:spPr>
        <p:txBody>
          <a:bodyPr lIns="0" rIns="0" tIns="0" bIns="0" anchor="ctr"/>
          <a:p>
            <a:r>
              <a:rPr lang="en-US" sz="3390">
                <a:latin typeface="Arial"/>
              </a:rPr>
              <a:t>Git add and Git status</a:t>
            </a:r>
            <a:endParaRPr/>
          </a:p>
        </p:txBody>
      </p:sp>
      <p:sp>
        <p:nvSpPr>
          <p:cNvPr id="96" name="TextShape 2"/>
          <p:cNvSpPr txBox="1"/>
          <p:nvPr/>
        </p:nvSpPr>
        <p:spPr>
          <a:xfrm>
            <a:off x="504000" y="1800000"/>
            <a:ext cx="9072000" cy="4384440"/>
          </a:xfrm>
          <a:prstGeom prst="rect">
            <a:avLst/>
          </a:prstGeom>
        </p:spPr>
        <p:txBody>
          <a:bodyPr lIns="0" rIns="0" tIns="0" bIns="0"/>
          <a:p>
            <a:pPr>
              <a:buSzPct val="45000"/>
              <a:buFont typeface="StarSymbol"/>
              <a:buChar char=""/>
            </a:pPr>
            <a:r>
              <a:rPr lang="en-US" sz="2600">
                <a:latin typeface="Arial"/>
              </a:rPr>
              <a:t>One of them is our new file index.html that we have added to git staging environment and therefore it's ready for something </a:t>
            </a:r>
            <a:r>
              <a:rPr lang="en-US" sz="2600">
                <a:solidFill>
                  <a:srgbClr val="ff0000"/>
                </a:solidFill>
                <a:latin typeface="Arial"/>
              </a:rPr>
              <a:t>commiting</a:t>
            </a:r>
            <a:r>
              <a:rPr lang="en-US" sz="2600">
                <a:latin typeface="Arial"/>
              </a:rPr>
              <a:t> where it's ready to be committed.</a:t>
            </a:r>
            <a:endParaRPr/>
          </a:p>
          <a:p>
            <a:pPr>
              <a:buSzPct val="45000"/>
              <a:buFont typeface="StarSymbol"/>
              <a:buChar char=""/>
            </a:pPr>
            <a:r>
              <a:rPr lang="en-US" sz="2600">
                <a:latin typeface="Arial"/>
              </a:rPr>
              <a:t>There is another file </a:t>
            </a:r>
            <a:r>
              <a:rPr lang="en-US" sz="2600">
                <a:solidFill>
                  <a:srgbClr val="ff0000"/>
                </a:solidFill>
                <a:latin typeface="Arial"/>
              </a:rPr>
              <a:t>about.html</a:t>
            </a:r>
            <a:r>
              <a:rPr lang="en-US" sz="2600">
                <a:latin typeface="Arial"/>
              </a:rPr>
              <a:t> which is being listed as an </a:t>
            </a:r>
            <a:r>
              <a:rPr lang="en-US" sz="2600">
                <a:solidFill>
                  <a:srgbClr val="ff0000"/>
                </a:solidFill>
                <a:latin typeface="Arial"/>
              </a:rPr>
              <a:t>untracked document</a:t>
            </a:r>
            <a:r>
              <a:rPr lang="en-US" sz="2600">
                <a:latin typeface="Arial"/>
              </a:rPr>
              <a:t>.That means git doesn't know anything about it.</a:t>
            </a:r>
            <a:endParaRPr/>
          </a:p>
          <a:p>
            <a:pPr>
              <a:buSzPct val="45000"/>
              <a:buFont typeface="StarSymbol"/>
              <a:buChar char=""/>
            </a:pPr>
            <a:r>
              <a:rPr lang="en-US" sz="2600">
                <a:latin typeface="Arial"/>
              </a:rPr>
              <a:t>Most of the time you want to work on a number of files or just add all the files that you have made changes to. That command is called Git add and then period.</a:t>
            </a:r>
            <a:r>
              <a:rPr lang="en-US" sz="2600">
                <a:solidFill>
                  <a:srgbClr val="ff0000"/>
                </a:solidFill>
                <a:latin typeface="Arial"/>
              </a:rPr>
              <a:t>     git add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