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8" r:id="rId5"/>
    <p:sldId id="260" r:id="rId6"/>
    <p:sldId id="267" r:id="rId7"/>
    <p:sldId id="268" r:id="rId8"/>
    <p:sldId id="264" r:id="rId9"/>
    <p:sldId id="265" r:id="rId10"/>
    <p:sldId id="269" r:id="rId11"/>
    <p:sldId id="270" r:id="rId12"/>
    <p:sldId id="272" r:id="rId13"/>
    <p:sldId id="273" r:id="rId14"/>
    <p:sldId id="274" r:id="rId15"/>
    <p:sldId id="275" r:id="rId16"/>
    <p:sldId id="276" r:id="rId17"/>
    <p:sldId id="277" r:id="rId18"/>
    <p:sldId id="278" r:id="rId19"/>
    <p:sldId id="279" r:id="rId20"/>
    <p:sldId id="280" r:id="rId21"/>
    <p:sldId id="281" r:id="rId22"/>
    <p:sldId id="261" r:id="rId23"/>
    <p:sldId id="262" r:id="rId24"/>
    <p:sldId id="266" r:id="rId25"/>
    <p:sldId id="263" r:id="rId26"/>
  </p:sldIdLst>
  <p:sldSz cx="18288000" cy="10287000"/>
  <p:notesSz cx="18288000" cy="10287000"/>
  <p:custDataLst>
    <p:tags r:id="rId3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1"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61" d="100"/>
          <a:sy n="61" d="100"/>
        </p:scale>
        <p:origin x="42" y="249"/>
      </p:cViewPr>
      <p:guideLst>
        <p:guide orient="horz" pos="2851"/>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50" b="1" i="1">
                <a:solidFill>
                  <a:srgbClr val="0E4561"/>
                </a:solidFill>
                <a:latin typeface="Book Antiqua" panose="02040602050305030304"/>
                <a:cs typeface="Book Antiqua" panose="02040602050305030304"/>
              </a:defRPr>
            </a:lvl1pPr>
          </a:lstStyle>
          <a:p/>
        </p:txBody>
      </p:sp>
      <p:sp>
        <p:nvSpPr>
          <p:cNvPr id="3" name="Holder 3"/>
          <p:cNvSpPr>
            <a:spLocks noGrp="1"/>
          </p:cNvSpPr>
          <p:nvPr>
            <p:ph type="body" idx="1"/>
          </p:nvPr>
        </p:nvSpPr>
        <p:spPr/>
        <p:txBody>
          <a:bodyPr lIns="0" tIns="0" rIns="0" bIns="0"/>
          <a:lstStyle>
            <a:lvl1pPr>
              <a:defRPr sz="2400" b="0" i="0">
                <a:solidFill>
                  <a:srgbClr val="0E4561"/>
                </a:solidFill>
                <a:latin typeface="Tahoma" panose="020B0604030504040204"/>
                <a:cs typeface="Tahoma" panose="020B060403050404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50" b="1" i="1">
                <a:solidFill>
                  <a:srgbClr val="0E4561"/>
                </a:solidFill>
                <a:latin typeface="Book Antiqua" panose="02040602050305030304"/>
                <a:cs typeface="Book Antiqua" panose="020406020503050303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550" b="1" i="1">
                <a:solidFill>
                  <a:srgbClr val="0E4561"/>
                </a:solidFill>
                <a:latin typeface="Book Antiqua" panose="02040602050305030304"/>
                <a:cs typeface="Book Antiqua" panose="0204060205030503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7F7F7"/>
          </a:solidFill>
        </p:spPr>
        <p:txBody>
          <a:bodyPr wrap="square" lIns="0" tIns="0" rIns="0" bIns="0" rtlCol="0"/>
          <a:lstStyle/>
          <a:p/>
        </p:txBody>
      </p:sp>
      <p:sp>
        <p:nvSpPr>
          <p:cNvPr id="2" name="Holder 2"/>
          <p:cNvSpPr>
            <a:spLocks noGrp="1"/>
          </p:cNvSpPr>
          <p:nvPr>
            <p:ph type="title"/>
          </p:nvPr>
        </p:nvSpPr>
        <p:spPr>
          <a:xfrm>
            <a:off x="3145371" y="2623085"/>
            <a:ext cx="11997257" cy="2856865"/>
          </a:xfrm>
          <a:prstGeom prst="rect">
            <a:avLst/>
          </a:prstGeom>
        </p:spPr>
        <p:txBody>
          <a:bodyPr wrap="square" lIns="0" tIns="0" rIns="0" bIns="0">
            <a:spAutoFit/>
          </a:bodyPr>
          <a:lstStyle>
            <a:lvl1pPr>
              <a:defRPr sz="18550" b="1" i="1">
                <a:solidFill>
                  <a:srgbClr val="0E4561"/>
                </a:solidFill>
                <a:latin typeface="Book Antiqua" panose="02040602050305030304"/>
                <a:cs typeface="Book Antiqua" panose="02040602050305030304"/>
              </a:defRPr>
            </a:lvl1pPr>
          </a:lstStyle>
          <a:p/>
        </p:txBody>
      </p:sp>
      <p:sp>
        <p:nvSpPr>
          <p:cNvPr id="3" name="Holder 3"/>
          <p:cNvSpPr>
            <a:spLocks noGrp="1"/>
          </p:cNvSpPr>
          <p:nvPr>
            <p:ph type="body" idx="1"/>
          </p:nvPr>
        </p:nvSpPr>
        <p:spPr>
          <a:xfrm>
            <a:off x="4156709" y="4246676"/>
            <a:ext cx="9974580" cy="2082800"/>
          </a:xfrm>
          <a:prstGeom prst="rect">
            <a:avLst/>
          </a:prstGeom>
        </p:spPr>
        <p:txBody>
          <a:bodyPr wrap="square" lIns="0" tIns="0" rIns="0" bIns="0">
            <a:spAutoFit/>
          </a:bodyPr>
          <a:lstStyle>
            <a:lvl1pPr>
              <a:defRPr sz="2400" b="0" i="0">
                <a:solidFill>
                  <a:srgbClr val="0E4561"/>
                </a:solidFill>
                <a:latin typeface="Tahoma" panose="020B0604030504040204"/>
                <a:cs typeface="Tahoma" panose="020B0604030504040204"/>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4.png"/><Relationship Id="rId7" Type="http://schemas.openxmlformats.org/officeDocument/2006/relationships/image" Target="../media/image14.png"/><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0"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60" y="2623185"/>
            <a:ext cx="18329910" cy="2385695"/>
          </a:xfrm>
          <a:prstGeom prst="rect">
            <a:avLst/>
          </a:prstGeom>
        </p:spPr>
        <p:txBody>
          <a:bodyPr vert="horz" wrap="square" lIns="0" tIns="15875" rIns="0" bIns="0" rtlCol="0">
            <a:spAutoFit/>
          </a:bodyPr>
          <a:lstStyle/>
          <a:p>
            <a:pPr marL="41910" algn="ctr">
              <a:lnSpc>
                <a:spcPct val="100000"/>
              </a:lnSpc>
              <a:spcBef>
                <a:spcPts val="125"/>
              </a:spcBef>
            </a:pPr>
            <a:r>
              <a:rPr sz="15400" spc="-1780" dirty="0"/>
              <a:t>Diabetes </a:t>
            </a:r>
            <a:r>
              <a:rPr lang="en-US" sz="15400" spc="-1780" dirty="0"/>
              <a:t> </a:t>
            </a:r>
            <a:r>
              <a:rPr sz="15400" spc="-1780" dirty="0"/>
              <a:t>Risk</a:t>
            </a:r>
            <a:r>
              <a:rPr lang="en-US" sz="15400" spc="-1780" dirty="0"/>
              <a:t> </a:t>
            </a:r>
            <a:r>
              <a:rPr sz="15400" spc="-1780" dirty="0"/>
              <a:t> Factors</a:t>
            </a:r>
            <a:endParaRPr sz="15400" spc="-1780" dirty="0"/>
          </a:p>
        </p:txBody>
      </p:sp>
      <p:sp>
        <p:nvSpPr>
          <p:cNvPr id="3" name="object 3"/>
          <p:cNvSpPr/>
          <p:nvPr/>
        </p:nvSpPr>
        <p:spPr>
          <a:xfrm>
            <a:off x="9158735" y="990600"/>
            <a:ext cx="8115300" cy="0"/>
          </a:xfrm>
          <a:custGeom>
            <a:avLst/>
            <a:gdLst/>
            <a:ahLst/>
            <a:cxnLst/>
            <a:rect l="l" t="t" r="r" b="b"/>
            <a:pathLst>
              <a:path w="8115300">
                <a:moveTo>
                  <a:pt x="0" y="0"/>
                </a:moveTo>
                <a:lnTo>
                  <a:pt x="8114970" y="0"/>
                </a:lnTo>
              </a:path>
            </a:pathLst>
          </a:custGeom>
          <a:ln w="76199">
            <a:solidFill>
              <a:srgbClr val="0E4561"/>
            </a:solidFill>
          </a:ln>
        </p:spPr>
        <p:txBody>
          <a:bodyPr wrap="square" lIns="0" tIns="0" rIns="0" bIns="0" rtlCol="0"/>
          <a:lstStyle/>
          <a:p/>
        </p:txBody>
      </p:sp>
      <p:sp>
        <p:nvSpPr>
          <p:cNvPr id="4" name="object 4"/>
          <p:cNvSpPr/>
          <p:nvPr/>
        </p:nvSpPr>
        <p:spPr>
          <a:xfrm>
            <a:off x="1043763" y="9296400"/>
            <a:ext cx="8115300" cy="0"/>
          </a:xfrm>
          <a:custGeom>
            <a:avLst/>
            <a:gdLst/>
            <a:ahLst/>
            <a:cxnLst/>
            <a:rect l="l" t="t" r="r" b="b"/>
            <a:pathLst>
              <a:path w="8115300">
                <a:moveTo>
                  <a:pt x="0" y="0"/>
                </a:moveTo>
                <a:lnTo>
                  <a:pt x="8114970" y="0"/>
                </a:lnTo>
              </a:path>
            </a:pathLst>
          </a:custGeom>
          <a:ln w="76199">
            <a:solidFill>
              <a:srgbClr val="0E4561"/>
            </a:solidFill>
          </a:ln>
        </p:spPr>
        <p:txBody>
          <a:bodyPr wrap="square" lIns="0" tIns="0" rIns="0" bIns="0" rtlCol="0"/>
          <a:lstStyle/>
          <a:p/>
        </p:txBody>
      </p:sp>
      <p:sp>
        <p:nvSpPr>
          <p:cNvPr id="5" name="object 5"/>
          <p:cNvSpPr/>
          <p:nvPr/>
        </p:nvSpPr>
        <p:spPr>
          <a:xfrm>
            <a:off x="9625669" y="9053177"/>
            <a:ext cx="406400" cy="406400"/>
          </a:xfrm>
          <a:custGeom>
            <a:avLst/>
            <a:gdLst/>
            <a:ahLst/>
            <a:cxnLst/>
            <a:rect l="l" t="t" r="r" b="b"/>
            <a:pathLst>
              <a:path w="406400" h="406400">
                <a:moveTo>
                  <a:pt x="196298" y="405957"/>
                </a:moveTo>
                <a:lnTo>
                  <a:pt x="156989" y="400974"/>
                </a:lnTo>
                <a:lnTo>
                  <a:pt x="119407" y="388415"/>
                </a:lnTo>
                <a:lnTo>
                  <a:pt x="84999" y="368765"/>
                </a:lnTo>
                <a:lnTo>
                  <a:pt x="55087" y="342777"/>
                </a:lnTo>
                <a:lnTo>
                  <a:pt x="30821" y="311452"/>
                </a:lnTo>
                <a:lnTo>
                  <a:pt x="13135" y="275994"/>
                </a:lnTo>
                <a:lnTo>
                  <a:pt x="2708" y="237766"/>
                </a:lnTo>
                <a:lnTo>
                  <a:pt x="0" y="211471"/>
                </a:lnTo>
                <a:lnTo>
                  <a:pt x="9" y="195691"/>
                </a:lnTo>
                <a:lnTo>
                  <a:pt x="6319" y="152143"/>
                </a:lnTo>
                <a:lnTo>
                  <a:pt x="20049" y="114697"/>
                </a:lnTo>
                <a:lnTo>
                  <a:pt x="40832" y="80658"/>
                </a:lnTo>
                <a:lnTo>
                  <a:pt x="67869" y="51338"/>
                </a:lnTo>
                <a:lnTo>
                  <a:pt x="100115" y="27868"/>
                </a:lnTo>
                <a:lnTo>
                  <a:pt x="136326" y="11154"/>
                </a:lnTo>
                <a:lnTo>
                  <a:pt x="175106" y="1839"/>
                </a:lnTo>
                <a:lnTo>
                  <a:pt x="208313" y="0"/>
                </a:lnTo>
                <a:lnTo>
                  <a:pt x="214959" y="286"/>
                </a:lnTo>
                <a:lnTo>
                  <a:pt x="254346" y="6552"/>
                </a:lnTo>
                <a:lnTo>
                  <a:pt x="291749" y="20395"/>
                </a:lnTo>
                <a:lnTo>
                  <a:pt x="325725" y="41283"/>
                </a:lnTo>
                <a:lnTo>
                  <a:pt x="354962" y="68409"/>
                </a:lnTo>
                <a:lnTo>
                  <a:pt x="378333" y="100727"/>
                </a:lnTo>
                <a:lnTo>
                  <a:pt x="394937" y="136989"/>
                </a:lnTo>
                <a:lnTo>
                  <a:pt x="404132" y="175798"/>
                </a:lnTo>
                <a:lnTo>
                  <a:pt x="405829" y="195691"/>
                </a:lnTo>
                <a:lnTo>
                  <a:pt x="405757" y="211471"/>
                </a:lnTo>
                <a:lnTo>
                  <a:pt x="399177" y="255023"/>
                </a:lnTo>
                <a:lnTo>
                  <a:pt x="385219" y="292384"/>
                </a:lnTo>
                <a:lnTo>
                  <a:pt x="364227" y="326295"/>
                </a:lnTo>
                <a:lnTo>
                  <a:pt x="337011" y="355449"/>
                </a:lnTo>
                <a:lnTo>
                  <a:pt x="304622" y="378721"/>
                </a:lnTo>
                <a:lnTo>
                  <a:pt x="268309" y="395214"/>
                </a:lnTo>
                <a:lnTo>
                  <a:pt x="229473" y="404289"/>
                </a:lnTo>
                <a:lnTo>
                  <a:pt x="196298" y="405957"/>
                </a:lnTo>
                <a:close/>
              </a:path>
            </a:pathLst>
          </a:custGeom>
          <a:solidFill>
            <a:srgbClr val="0E4561"/>
          </a:solidFill>
        </p:spPr>
        <p:txBody>
          <a:bodyPr wrap="square" lIns="0" tIns="0" rIns="0" bIns="0" rtlCol="0"/>
          <a:lstStyle/>
          <a:p/>
        </p:txBody>
      </p:sp>
      <p:sp>
        <p:nvSpPr>
          <p:cNvPr id="6" name="object 6"/>
          <p:cNvSpPr/>
          <p:nvPr/>
        </p:nvSpPr>
        <p:spPr>
          <a:xfrm>
            <a:off x="10262613" y="90570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2"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7" name="object 7"/>
          <p:cNvSpPr/>
          <p:nvPr/>
        </p:nvSpPr>
        <p:spPr>
          <a:xfrm>
            <a:off x="10900205" y="90570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8" name="object 8"/>
          <p:cNvSpPr/>
          <p:nvPr/>
        </p:nvSpPr>
        <p:spPr>
          <a:xfrm>
            <a:off x="11537553" y="9057014"/>
            <a:ext cx="406400" cy="406400"/>
          </a:xfrm>
          <a:custGeom>
            <a:avLst/>
            <a:gdLst/>
            <a:ahLst/>
            <a:cxnLst/>
            <a:rect l="l" t="t" r="r" b="b"/>
            <a:pathLst>
              <a:path w="406400" h="406400">
                <a:moveTo>
                  <a:pt x="197568" y="405956"/>
                </a:moveTo>
                <a:lnTo>
                  <a:pt x="157991" y="400994"/>
                </a:lnTo>
                <a:lnTo>
                  <a:pt x="120149" y="388390"/>
                </a:lnTo>
                <a:lnTo>
                  <a:pt x="85500" y="368633"/>
                </a:lnTo>
                <a:lnTo>
                  <a:pt x="55382" y="342483"/>
                </a:lnTo>
                <a:lnTo>
                  <a:pt x="30957" y="310950"/>
                </a:lnTo>
                <a:lnTo>
                  <a:pt x="13167" y="275251"/>
                </a:lnTo>
                <a:lnTo>
                  <a:pt x="2699" y="236763"/>
                </a:lnTo>
                <a:lnTo>
                  <a:pt x="0" y="210291"/>
                </a:lnTo>
                <a:lnTo>
                  <a:pt x="74" y="194404"/>
                </a:lnTo>
                <a:lnTo>
                  <a:pt x="6644" y="150954"/>
                </a:lnTo>
                <a:lnTo>
                  <a:pt x="20600" y="113589"/>
                </a:lnTo>
                <a:lnTo>
                  <a:pt x="41590" y="79673"/>
                </a:lnTo>
                <a:lnTo>
                  <a:pt x="68806" y="50514"/>
                </a:lnTo>
                <a:lnTo>
                  <a:pt x="101196" y="27238"/>
                </a:lnTo>
                <a:lnTo>
                  <a:pt x="137512" y="10743"/>
                </a:lnTo>
                <a:lnTo>
                  <a:pt x="176351" y="1666"/>
                </a:lnTo>
                <a:lnTo>
                  <a:pt x="209525" y="0"/>
                </a:lnTo>
                <a:lnTo>
                  <a:pt x="216125" y="294"/>
                </a:lnTo>
                <a:lnTo>
                  <a:pt x="255234" y="6569"/>
                </a:lnTo>
                <a:lnTo>
                  <a:pt x="292370" y="20349"/>
                </a:lnTo>
                <a:lnTo>
                  <a:pt x="326105" y="41106"/>
                </a:lnTo>
                <a:lnTo>
                  <a:pt x="355146" y="68043"/>
                </a:lnTo>
                <a:lnTo>
                  <a:pt x="378377" y="100125"/>
                </a:lnTo>
                <a:lnTo>
                  <a:pt x="394906" y="136122"/>
                </a:lnTo>
                <a:lnTo>
                  <a:pt x="404098" y="174650"/>
                </a:lnTo>
                <a:lnTo>
                  <a:pt x="405821" y="194404"/>
                </a:lnTo>
                <a:lnTo>
                  <a:pt x="405817" y="210291"/>
                </a:lnTo>
                <a:lnTo>
                  <a:pt x="399527" y="253737"/>
                </a:lnTo>
                <a:lnTo>
                  <a:pt x="385810" y="291191"/>
                </a:lnTo>
                <a:lnTo>
                  <a:pt x="365037" y="325240"/>
                </a:lnTo>
                <a:lnTo>
                  <a:pt x="338008" y="354572"/>
                </a:lnTo>
                <a:lnTo>
                  <a:pt x="305767" y="378054"/>
                </a:lnTo>
                <a:lnTo>
                  <a:pt x="269558" y="394781"/>
                </a:lnTo>
                <a:lnTo>
                  <a:pt x="230777" y="404107"/>
                </a:lnTo>
                <a:lnTo>
                  <a:pt x="197568" y="405956"/>
                </a:lnTo>
                <a:close/>
              </a:path>
            </a:pathLst>
          </a:custGeom>
          <a:solidFill>
            <a:srgbClr val="0E4561"/>
          </a:solidFill>
        </p:spPr>
        <p:txBody>
          <a:bodyPr wrap="square" lIns="0" tIns="0" rIns="0" bIns="0" rtlCol="0"/>
          <a:lstStyle/>
          <a:p/>
        </p:txBody>
      </p:sp>
      <p:sp>
        <p:nvSpPr>
          <p:cNvPr id="9" name="object 9"/>
          <p:cNvSpPr/>
          <p:nvPr/>
        </p:nvSpPr>
        <p:spPr>
          <a:xfrm>
            <a:off x="12174820" y="9057012"/>
            <a:ext cx="406400" cy="406400"/>
          </a:xfrm>
          <a:custGeom>
            <a:avLst/>
            <a:gdLst/>
            <a:ahLst/>
            <a:cxnLst/>
            <a:rect l="l" t="t" r="r" b="b"/>
            <a:pathLst>
              <a:path w="406400" h="406400">
                <a:moveTo>
                  <a:pt x="197568" y="405959"/>
                </a:moveTo>
                <a:lnTo>
                  <a:pt x="157991" y="400996"/>
                </a:lnTo>
                <a:lnTo>
                  <a:pt x="120149" y="388393"/>
                </a:lnTo>
                <a:lnTo>
                  <a:pt x="85500" y="368635"/>
                </a:lnTo>
                <a:lnTo>
                  <a:pt x="55382" y="342486"/>
                </a:lnTo>
                <a:lnTo>
                  <a:pt x="30957" y="310953"/>
                </a:lnTo>
                <a:lnTo>
                  <a:pt x="13167" y="275253"/>
                </a:lnTo>
                <a:lnTo>
                  <a:pt x="2699" y="236766"/>
                </a:lnTo>
                <a:lnTo>
                  <a:pt x="0" y="210294"/>
                </a:lnTo>
                <a:lnTo>
                  <a:pt x="74" y="194406"/>
                </a:lnTo>
                <a:lnTo>
                  <a:pt x="6644" y="150956"/>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6" y="253740"/>
                </a:lnTo>
                <a:lnTo>
                  <a:pt x="385810" y="291193"/>
                </a:lnTo>
                <a:lnTo>
                  <a:pt x="365037" y="325243"/>
                </a:lnTo>
                <a:lnTo>
                  <a:pt x="338008" y="354575"/>
                </a:lnTo>
                <a:lnTo>
                  <a:pt x="305767" y="378057"/>
                </a:lnTo>
                <a:lnTo>
                  <a:pt x="269557" y="394784"/>
                </a:lnTo>
                <a:lnTo>
                  <a:pt x="230777" y="404110"/>
                </a:lnTo>
                <a:lnTo>
                  <a:pt x="197568" y="405959"/>
                </a:lnTo>
                <a:close/>
              </a:path>
            </a:pathLst>
          </a:custGeom>
          <a:solidFill>
            <a:srgbClr val="0E4561"/>
          </a:solidFill>
        </p:spPr>
        <p:txBody>
          <a:bodyPr wrap="square" lIns="0" tIns="0" rIns="0" bIns="0" rtlCol="0"/>
          <a:lstStyle/>
          <a:p/>
        </p:txBody>
      </p:sp>
      <p:sp>
        <p:nvSpPr>
          <p:cNvPr id="10" name="object 10"/>
          <p:cNvSpPr txBox="1"/>
          <p:nvPr/>
        </p:nvSpPr>
        <p:spPr>
          <a:xfrm>
            <a:off x="-635" y="5965190"/>
            <a:ext cx="18294985" cy="2425065"/>
          </a:xfrm>
          <a:prstGeom prst="rect">
            <a:avLst/>
          </a:prstGeom>
        </p:spPr>
        <p:txBody>
          <a:bodyPr vert="horz" wrap="square" lIns="0" tIns="17145" rIns="0" bIns="0" rtlCol="0">
            <a:spAutoFit/>
          </a:bodyPr>
          <a:lstStyle/>
          <a:p>
            <a:pPr algn="ctr">
              <a:lnSpc>
                <a:spcPct val="100000"/>
              </a:lnSpc>
              <a:spcBef>
                <a:spcPts val="135"/>
              </a:spcBef>
            </a:pPr>
            <a:r>
              <a:rPr sz="4850" spc="195" dirty="0">
                <a:solidFill>
                  <a:srgbClr val="0E4561"/>
                </a:solidFill>
                <a:latin typeface="Tahoma" panose="020B0604030504040204"/>
                <a:cs typeface="Tahoma" panose="020B0604030504040204"/>
              </a:rPr>
              <a:t>ALY6140: Analytics System Technology</a:t>
            </a:r>
            <a:endParaRPr sz="4850" spc="195" dirty="0">
              <a:solidFill>
                <a:srgbClr val="0E4561"/>
              </a:solidFill>
              <a:latin typeface="Tahoma" panose="020B0604030504040204"/>
              <a:cs typeface="Tahoma" panose="020B0604030504040204"/>
            </a:endParaRPr>
          </a:p>
          <a:p>
            <a:pPr algn="ctr">
              <a:lnSpc>
                <a:spcPct val="100000"/>
              </a:lnSpc>
              <a:spcBef>
                <a:spcPts val="2700"/>
              </a:spcBef>
            </a:pPr>
            <a:r>
              <a:rPr sz="3150" spc="-285" dirty="0">
                <a:solidFill>
                  <a:srgbClr val="0E4561"/>
                </a:solidFill>
                <a:latin typeface="Tahoma" panose="020B0604030504040204"/>
                <a:cs typeface="Tahoma" panose="020B0604030504040204"/>
              </a:rPr>
              <a:t>Sai Ashwin Anumula, Vamshi Krishna Korutla, Vyas Kadiyala, Xiaoxi Li</a:t>
            </a:r>
            <a:endParaRPr sz="3150" spc="-285" dirty="0">
              <a:solidFill>
                <a:srgbClr val="0E4561"/>
              </a:solidFill>
              <a:latin typeface="Tahoma" panose="020B0604030504040204"/>
              <a:cs typeface="Tahoma" panose="020B0604030504040204"/>
            </a:endParaRPr>
          </a:p>
          <a:p>
            <a:pPr algn="ctr">
              <a:lnSpc>
                <a:spcPct val="100000"/>
              </a:lnSpc>
              <a:spcBef>
                <a:spcPts val="2700"/>
              </a:spcBef>
            </a:pPr>
            <a:r>
              <a:rPr sz="3150" spc="75" dirty="0">
                <a:solidFill>
                  <a:srgbClr val="0E4561"/>
                </a:solidFill>
                <a:latin typeface="Tahoma" panose="020B0604030504040204"/>
                <a:cs typeface="Tahoma" panose="020B0604030504040204"/>
              </a:rPr>
              <a:t>May </a:t>
            </a:r>
            <a:r>
              <a:rPr lang="en-US" sz="3150" spc="75" dirty="0">
                <a:solidFill>
                  <a:srgbClr val="0E4561"/>
                </a:solidFill>
                <a:latin typeface="Tahoma" panose="020B0604030504040204"/>
                <a:cs typeface="Tahoma" panose="020B0604030504040204"/>
              </a:rPr>
              <a:t>15</a:t>
            </a:r>
            <a:r>
              <a:rPr sz="3150" spc="75" dirty="0">
                <a:solidFill>
                  <a:srgbClr val="0E4561"/>
                </a:solidFill>
                <a:latin typeface="Tahoma" panose="020B0604030504040204"/>
                <a:cs typeface="Tahoma" panose="020B0604030504040204"/>
              </a:rPr>
              <a:t>, 2025</a:t>
            </a:r>
            <a:endParaRPr sz="3150" spc="75" dirty="0">
              <a:solidFill>
                <a:srgbClr val="0E4561"/>
              </a:solidFill>
              <a:latin typeface="Tahoma" panose="020B0604030504040204"/>
              <a:cs typeface="Tahoma" panose="020B0604030504040204"/>
            </a:endParaRPr>
          </a:p>
        </p:txBody>
      </p:sp>
      <p:sp>
        <p:nvSpPr>
          <p:cNvPr id="11" name="object 11"/>
          <p:cNvSpPr txBox="1"/>
          <p:nvPr/>
        </p:nvSpPr>
        <p:spPr>
          <a:xfrm>
            <a:off x="7243601" y="1992329"/>
            <a:ext cx="3801110" cy="495935"/>
          </a:xfrm>
          <a:prstGeom prst="rect">
            <a:avLst/>
          </a:prstGeom>
        </p:spPr>
        <p:txBody>
          <a:bodyPr vert="horz" wrap="square" lIns="0" tIns="11430" rIns="0" bIns="0" rtlCol="0">
            <a:spAutoFit/>
          </a:bodyPr>
          <a:lstStyle/>
          <a:p>
            <a:pPr marL="12700">
              <a:lnSpc>
                <a:spcPct val="100000"/>
              </a:lnSpc>
              <a:spcBef>
                <a:spcPts val="90"/>
              </a:spcBef>
            </a:pPr>
            <a:r>
              <a:rPr sz="3150" spc="130" dirty="0">
                <a:solidFill>
                  <a:srgbClr val="0E4561"/>
                </a:solidFill>
                <a:latin typeface="Tahoma" panose="020B0604030504040204"/>
                <a:cs typeface="Tahoma" panose="020B0604030504040204"/>
              </a:rPr>
              <a:t>Team Immortals</a:t>
            </a:r>
            <a:endParaRPr sz="3150">
              <a:latin typeface="Tahoma" panose="020B0604030504040204"/>
              <a:cs typeface="Tahoma" panose="020B0604030504040204"/>
            </a:endParaRPr>
          </a:p>
        </p:txBody>
      </p:sp>
      <p:sp>
        <p:nvSpPr>
          <p:cNvPr id="12" name="object 12"/>
          <p:cNvSpPr/>
          <p:nvPr/>
        </p:nvSpPr>
        <p:spPr>
          <a:xfrm>
            <a:off x="5653705" y="823578"/>
            <a:ext cx="406400" cy="406400"/>
          </a:xfrm>
          <a:custGeom>
            <a:avLst/>
            <a:gdLst/>
            <a:ahLst/>
            <a:cxnLst/>
            <a:rect l="l" t="t" r="r" b="b"/>
            <a:pathLst>
              <a:path w="406400" h="406400">
                <a:moveTo>
                  <a:pt x="196298" y="405957"/>
                </a:moveTo>
                <a:lnTo>
                  <a:pt x="156989" y="400974"/>
                </a:lnTo>
                <a:lnTo>
                  <a:pt x="119407" y="388415"/>
                </a:lnTo>
                <a:lnTo>
                  <a:pt x="84999" y="368765"/>
                </a:lnTo>
                <a:lnTo>
                  <a:pt x="55087" y="342777"/>
                </a:lnTo>
                <a:lnTo>
                  <a:pt x="30821" y="311452"/>
                </a:lnTo>
                <a:lnTo>
                  <a:pt x="13135" y="275994"/>
                </a:lnTo>
                <a:lnTo>
                  <a:pt x="2708" y="237766"/>
                </a:lnTo>
                <a:lnTo>
                  <a:pt x="0" y="211471"/>
                </a:lnTo>
                <a:lnTo>
                  <a:pt x="9" y="195691"/>
                </a:lnTo>
                <a:lnTo>
                  <a:pt x="6319" y="152143"/>
                </a:lnTo>
                <a:lnTo>
                  <a:pt x="20049" y="114697"/>
                </a:lnTo>
                <a:lnTo>
                  <a:pt x="40832" y="80658"/>
                </a:lnTo>
                <a:lnTo>
                  <a:pt x="67869" y="51338"/>
                </a:lnTo>
                <a:lnTo>
                  <a:pt x="100115" y="27868"/>
                </a:lnTo>
                <a:lnTo>
                  <a:pt x="136326" y="11154"/>
                </a:lnTo>
                <a:lnTo>
                  <a:pt x="175106" y="1839"/>
                </a:lnTo>
                <a:lnTo>
                  <a:pt x="208313" y="0"/>
                </a:lnTo>
                <a:lnTo>
                  <a:pt x="214959" y="286"/>
                </a:lnTo>
                <a:lnTo>
                  <a:pt x="254346" y="6552"/>
                </a:lnTo>
                <a:lnTo>
                  <a:pt x="291749" y="20395"/>
                </a:lnTo>
                <a:lnTo>
                  <a:pt x="325725" y="41283"/>
                </a:lnTo>
                <a:lnTo>
                  <a:pt x="354962" y="68409"/>
                </a:lnTo>
                <a:lnTo>
                  <a:pt x="378333" y="100727"/>
                </a:lnTo>
                <a:lnTo>
                  <a:pt x="394937" y="136989"/>
                </a:lnTo>
                <a:lnTo>
                  <a:pt x="404132" y="175798"/>
                </a:lnTo>
                <a:lnTo>
                  <a:pt x="405829" y="195691"/>
                </a:lnTo>
                <a:lnTo>
                  <a:pt x="405757" y="211471"/>
                </a:lnTo>
                <a:lnTo>
                  <a:pt x="399177" y="255023"/>
                </a:lnTo>
                <a:lnTo>
                  <a:pt x="385219" y="292384"/>
                </a:lnTo>
                <a:lnTo>
                  <a:pt x="364227" y="326295"/>
                </a:lnTo>
                <a:lnTo>
                  <a:pt x="337011" y="355449"/>
                </a:lnTo>
                <a:lnTo>
                  <a:pt x="304622" y="378721"/>
                </a:lnTo>
                <a:lnTo>
                  <a:pt x="268309" y="395214"/>
                </a:lnTo>
                <a:lnTo>
                  <a:pt x="229473" y="404289"/>
                </a:lnTo>
                <a:lnTo>
                  <a:pt x="196298" y="405957"/>
                </a:lnTo>
                <a:close/>
              </a:path>
            </a:pathLst>
          </a:custGeom>
          <a:solidFill>
            <a:srgbClr val="0E4561"/>
          </a:solidFill>
        </p:spPr>
        <p:txBody>
          <a:bodyPr wrap="square" lIns="0" tIns="0" rIns="0" bIns="0" rtlCol="0"/>
          <a:lstStyle/>
          <a:p/>
        </p:txBody>
      </p:sp>
      <p:sp>
        <p:nvSpPr>
          <p:cNvPr id="13" name="object 13"/>
          <p:cNvSpPr/>
          <p:nvPr/>
        </p:nvSpPr>
        <p:spPr>
          <a:xfrm>
            <a:off x="6290648" y="8274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2"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14" name="object 14"/>
          <p:cNvSpPr/>
          <p:nvPr/>
        </p:nvSpPr>
        <p:spPr>
          <a:xfrm>
            <a:off x="6928241" y="8274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15" name="object 15"/>
          <p:cNvSpPr/>
          <p:nvPr/>
        </p:nvSpPr>
        <p:spPr>
          <a:xfrm>
            <a:off x="7565589" y="827415"/>
            <a:ext cx="406400" cy="406400"/>
          </a:xfrm>
          <a:custGeom>
            <a:avLst/>
            <a:gdLst/>
            <a:ahLst/>
            <a:cxnLst/>
            <a:rect l="l" t="t" r="r" b="b"/>
            <a:pathLst>
              <a:path w="406400" h="406400">
                <a:moveTo>
                  <a:pt x="197568" y="405956"/>
                </a:moveTo>
                <a:lnTo>
                  <a:pt x="157991" y="400994"/>
                </a:lnTo>
                <a:lnTo>
                  <a:pt x="120149" y="388390"/>
                </a:lnTo>
                <a:lnTo>
                  <a:pt x="85500" y="368633"/>
                </a:lnTo>
                <a:lnTo>
                  <a:pt x="55382" y="342483"/>
                </a:lnTo>
                <a:lnTo>
                  <a:pt x="30957" y="310950"/>
                </a:lnTo>
                <a:lnTo>
                  <a:pt x="13167" y="275251"/>
                </a:lnTo>
                <a:lnTo>
                  <a:pt x="2699" y="236763"/>
                </a:lnTo>
                <a:lnTo>
                  <a:pt x="0" y="210291"/>
                </a:lnTo>
                <a:lnTo>
                  <a:pt x="74" y="194404"/>
                </a:lnTo>
                <a:lnTo>
                  <a:pt x="6644" y="150954"/>
                </a:lnTo>
                <a:lnTo>
                  <a:pt x="20600" y="113589"/>
                </a:lnTo>
                <a:lnTo>
                  <a:pt x="41590" y="79673"/>
                </a:lnTo>
                <a:lnTo>
                  <a:pt x="68806" y="50514"/>
                </a:lnTo>
                <a:lnTo>
                  <a:pt x="101196" y="27238"/>
                </a:lnTo>
                <a:lnTo>
                  <a:pt x="137512" y="10743"/>
                </a:lnTo>
                <a:lnTo>
                  <a:pt x="176351" y="1666"/>
                </a:lnTo>
                <a:lnTo>
                  <a:pt x="209525" y="0"/>
                </a:lnTo>
                <a:lnTo>
                  <a:pt x="216125" y="294"/>
                </a:lnTo>
                <a:lnTo>
                  <a:pt x="255234" y="6569"/>
                </a:lnTo>
                <a:lnTo>
                  <a:pt x="292370" y="20349"/>
                </a:lnTo>
                <a:lnTo>
                  <a:pt x="326105" y="41106"/>
                </a:lnTo>
                <a:lnTo>
                  <a:pt x="355146" y="68043"/>
                </a:lnTo>
                <a:lnTo>
                  <a:pt x="378377" y="100125"/>
                </a:lnTo>
                <a:lnTo>
                  <a:pt x="394906" y="136122"/>
                </a:lnTo>
                <a:lnTo>
                  <a:pt x="404098" y="174650"/>
                </a:lnTo>
                <a:lnTo>
                  <a:pt x="405821" y="194404"/>
                </a:lnTo>
                <a:lnTo>
                  <a:pt x="405817" y="210291"/>
                </a:lnTo>
                <a:lnTo>
                  <a:pt x="399527" y="253737"/>
                </a:lnTo>
                <a:lnTo>
                  <a:pt x="385810" y="291191"/>
                </a:lnTo>
                <a:lnTo>
                  <a:pt x="365037" y="325240"/>
                </a:lnTo>
                <a:lnTo>
                  <a:pt x="338008" y="354572"/>
                </a:lnTo>
                <a:lnTo>
                  <a:pt x="305767" y="378054"/>
                </a:lnTo>
                <a:lnTo>
                  <a:pt x="269558" y="394781"/>
                </a:lnTo>
                <a:lnTo>
                  <a:pt x="230777" y="404107"/>
                </a:lnTo>
                <a:lnTo>
                  <a:pt x="197568" y="405956"/>
                </a:lnTo>
                <a:close/>
              </a:path>
            </a:pathLst>
          </a:custGeom>
          <a:solidFill>
            <a:srgbClr val="0E4561"/>
          </a:solidFill>
        </p:spPr>
        <p:txBody>
          <a:bodyPr wrap="square" lIns="0" tIns="0" rIns="0" bIns="0" rtlCol="0"/>
          <a:lstStyle/>
          <a:p/>
        </p:txBody>
      </p:sp>
      <p:sp>
        <p:nvSpPr>
          <p:cNvPr id="16" name="object 16"/>
          <p:cNvSpPr/>
          <p:nvPr/>
        </p:nvSpPr>
        <p:spPr>
          <a:xfrm>
            <a:off x="8202855" y="827412"/>
            <a:ext cx="406400" cy="406400"/>
          </a:xfrm>
          <a:custGeom>
            <a:avLst/>
            <a:gdLst/>
            <a:ahLst/>
            <a:cxnLst/>
            <a:rect l="l" t="t" r="r" b="b"/>
            <a:pathLst>
              <a:path w="406400" h="406400">
                <a:moveTo>
                  <a:pt x="197568" y="405959"/>
                </a:moveTo>
                <a:lnTo>
                  <a:pt x="157991" y="400996"/>
                </a:lnTo>
                <a:lnTo>
                  <a:pt x="120149" y="388393"/>
                </a:lnTo>
                <a:lnTo>
                  <a:pt x="85500" y="368635"/>
                </a:lnTo>
                <a:lnTo>
                  <a:pt x="55382" y="342486"/>
                </a:lnTo>
                <a:lnTo>
                  <a:pt x="30957" y="310953"/>
                </a:lnTo>
                <a:lnTo>
                  <a:pt x="13167" y="275253"/>
                </a:lnTo>
                <a:lnTo>
                  <a:pt x="2699" y="236766"/>
                </a:lnTo>
                <a:lnTo>
                  <a:pt x="0" y="210294"/>
                </a:lnTo>
                <a:lnTo>
                  <a:pt x="74" y="194406"/>
                </a:lnTo>
                <a:lnTo>
                  <a:pt x="6644" y="150956"/>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6" y="253740"/>
                </a:lnTo>
                <a:lnTo>
                  <a:pt x="385810" y="291193"/>
                </a:lnTo>
                <a:lnTo>
                  <a:pt x="365037" y="325243"/>
                </a:lnTo>
                <a:lnTo>
                  <a:pt x="338008" y="354575"/>
                </a:lnTo>
                <a:lnTo>
                  <a:pt x="305767" y="378057"/>
                </a:lnTo>
                <a:lnTo>
                  <a:pt x="269557" y="394784"/>
                </a:lnTo>
                <a:lnTo>
                  <a:pt x="230777" y="404110"/>
                </a:lnTo>
                <a:lnTo>
                  <a:pt x="197568" y="405959"/>
                </a:lnTo>
                <a:close/>
              </a:path>
            </a:pathLst>
          </a:custGeom>
          <a:solidFill>
            <a:srgbClr val="0E4561"/>
          </a:solid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Pi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1181099"/>
            <a:ext cx="7467600" cy="5227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5800" y="7048500"/>
            <a:ext cx="7315200" cy="1754326"/>
          </a:xfrm>
          <a:prstGeom prst="rect">
            <a:avLst/>
          </a:prstGeom>
          <a:noFill/>
        </p:spPr>
        <p:txBody>
          <a:bodyPr wrap="square" rtlCol="0">
            <a:spAutoFit/>
          </a:bodyPr>
          <a:lstStyle/>
          <a:p>
            <a:r>
              <a:rPr lang="en-US" dirty="0"/>
              <a:t>This chart shows diabetes status percentages across general health categories. People without diabetes dominate in "Excellent" and "Very Good" health (95-97%), while diabetes prevalence is highest in "Poor" health (38%) and "Fair" health (30%). Prediabetes remains minimal across all categories. The pattern clearly indicates that poorer self-reported health correlates with higher diabetes rates.</a:t>
            </a:r>
            <a:endParaRPr lang="en-US" dirty="0"/>
          </a:p>
        </p:txBody>
      </p:sp>
      <p:pic>
        <p:nvPicPr>
          <p:cNvPr id="10242"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7410" y="1541145"/>
            <a:ext cx="9800590" cy="45078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p:cNvSpPr txBox="1"/>
          <p:nvPr/>
        </p:nvSpPr>
        <p:spPr>
          <a:xfrm>
            <a:off x="8763000" y="7049770"/>
            <a:ext cx="9013825" cy="1753235"/>
          </a:xfrm>
          <a:prstGeom prst="rect">
            <a:avLst/>
          </a:prstGeom>
          <a:noFill/>
        </p:spPr>
        <p:txBody>
          <a:bodyPr wrap="square" rtlCol="0">
            <a:spAutoFit/>
          </a:bodyPr>
          <a:p>
            <a:r>
              <a:rPr lang="en-US" dirty="0"/>
              <a:t>This correlation heatmap shows relationships between health variables with diabetes at the top left. Red squares indicate positive correlations (especially along the diagonal at 1.0), while blue represents negative correlations. </a:t>
            </a:r>
            <a:r>
              <a:rPr lang="en-US" dirty="0" err="1"/>
              <a:t>HighBP</a:t>
            </a:r>
            <a:r>
              <a:rPr lang="en-US" dirty="0"/>
              <a:t> appears moderately correlated with diabetes (around 0.3), while most other variables show weaker relationships. The matrix effectively visualizes how multiple health factors interconnect, with most correlations falling between -0.4 and 0.4.</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14093891" y="15848"/>
            <a:ext cx="4194175" cy="10272395"/>
          </a:xfrm>
          <a:custGeom>
            <a:avLst/>
            <a:gdLst/>
            <a:ahLst/>
            <a:cxnLst/>
            <a:rect l="l" t="t" r="r" b="b"/>
            <a:pathLst>
              <a:path w="4194175" h="10272395">
                <a:moveTo>
                  <a:pt x="0" y="0"/>
                </a:moveTo>
                <a:lnTo>
                  <a:pt x="4194106" y="0"/>
                </a:lnTo>
                <a:lnTo>
                  <a:pt x="4194106" y="10272284"/>
                </a:lnTo>
                <a:lnTo>
                  <a:pt x="0" y="10272284"/>
                </a:lnTo>
                <a:lnTo>
                  <a:pt x="0" y="0"/>
                </a:lnTo>
                <a:close/>
              </a:path>
            </a:pathLst>
          </a:custGeom>
          <a:solidFill>
            <a:srgbClr val="7894A0"/>
          </a:solidFill>
        </p:spPr>
        <p:txBody>
          <a:bodyPr wrap="square" lIns="0" tIns="0" rIns="0" bIns="0" rtlCol="0"/>
          <a:lstStyle/>
          <a:p/>
        </p:txBody>
      </p:sp>
      <p:sp>
        <p:nvSpPr>
          <p:cNvPr id="6" name="TextBox 5"/>
          <p:cNvSpPr txBox="1"/>
          <p:nvPr/>
        </p:nvSpPr>
        <p:spPr>
          <a:xfrm>
            <a:off x="457200" y="647700"/>
            <a:ext cx="13106400" cy="707886"/>
          </a:xfrm>
          <a:prstGeom prst="rect">
            <a:avLst/>
          </a:prstGeom>
          <a:noFill/>
        </p:spPr>
        <p:txBody>
          <a:bodyPr wrap="square">
            <a:spAutoFit/>
          </a:bodyPr>
          <a:lstStyle/>
          <a:p>
            <a:r>
              <a:rPr lang="en-US" sz="4000" b="1" i="1" dirty="0"/>
              <a:t>Classification models in machine learning and deep learning</a:t>
            </a:r>
            <a:endParaRPr lang="en-US" sz="4000" b="1" i="1" dirty="0"/>
          </a:p>
        </p:txBody>
      </p:sp>
      <p:sp>
        <p:nvSpPr>
          <p:cNvPr id="7" name="TextBox 6"/>
          <p:cNvSpPr txBox="1"/>
          <p:nvPr/>
        </p:nvSpPr>
        <p:spPr>
          <a:xfrm>
            <a:off x="533400" y="2095500"/>
            <a:ext cx="13030200" cy="1200329"/>
          </a:xfrm>
          <a:prstGeom prst="rect">
            <a:avLst/>
          </a:prstGeom>
          <a:noFill/>
        </p:spPr>
        <p:txBody>
          <a:bodyPr wrap="square" rtlCol="0">
            <a:spAutoFit/>
          </a:bodyPr>
          <a:lstStyle/>
          <a:p>
            <a:r>
              <a:rPr lang="en-US" sz="2400" dirty="0">
                <a:effectLst/>
              </a:rPr>
              <a:t>Since the dataset is skewed toward nondiabetic cases (labeled 0) compared to prediabetic (labeled 1) and diabetic (labeled 2), we will apply a sampling technique to select training and testing data from the main dataset.</a:t>
            </a:r>
            <a:endParaRPr lang="en-US" sz="2400" dirty="0">
              <a:effectLst/>
            </a:endParaRPr>
          </a:p>
        </p:txBody>
      </p:sp>
      <p:graphicFrame>
        <p:nvGraphicFramePr>
          <p:cNvPr id="8" name="Table 7"/>
          <p:cNvGraphicFramePr>
            <a:graphicFrameLocks noGrp="1"/>
          </p:cNvGraphicFramePr>
          <p:nvPr/>
        </p:nvGraphicFramePr>
        <p:xfrm>
          <a:off x="533400" y="3660140"/>
          <a:ext cx="12192000" cy="5582920"/>
        </p:xfrm>
        <a:graphic>
          <a:graphicData uri="http://schemas.openxmlformats.org/drawingml/2006/table">
            <a:tbl>
              <a:tblPr firstRow="1" bandRow="1">
                <a:tableStyleId>{5C22544A-7EE6-4342-B048-85BDC9FD1C3A}</a:tableStyleId>
              </a:tblPr>
              <a:tblGrid>
                <a:gridCol w="4064000"/>
                <a:gridCol w="4064000"/>
                <a:gridCol w="4064000"/>
              </a:tblGrid>
              <a:tr h="370840">
                <a:tc>
                  <a:txBody>
                    <a:bodyPr/>
                    <a:lstStyle/>
                    <a:p>
                      <a:r>
                        <a:rPr lang="en-US" sz="1800" b="1" i="0" dirty="0">
                          <a:solidFill>
                            <a:schemeClr val="lt1"/>
                          </a:solidFill>
                          <a:effectLst/>
                          <a:latin typeface="+mn-lt"/>
                          <a:ea typeface="+mn-ea"/>
                          <a:cs typeface="+mn-cs"/>
                        </a:rPr>
                        <a:t>Method</a:t>
                      </a:r>
                      <a:r>
                        <a:rPr lang="en-US" sz="1800" b="0" i="0" dirty="0">
                          <a:solidFill>
                            <a:schemeClr val="lt1"/>
                          </a:solidFill>
                          <a:effectLst/>
                          <a:latin typeface="+mn-lt"/>
                          <a:ea typeface="+mn-ea"/>
                          <a:cs typeface="+mn-cs"/>
                        </a:rPr>
                        <a:t> </a:t>
                      </a:r>
                      <a:endParaRPr lang="en-US" dirty="0"/>
                    </a:p>
                  </a:txBody>
                  <a:tcPr/>
                </a:tc>
                <a:tc>
                  <a:txBody>
                    <a:bodyPr/>
                    <a:lstStyle/>
                    <a:p>
                      <a:r>
                        <a:rPr lang="en-US" sz="1800" b="1" i="0" dirty="0">
                          <a:solidFill>
                            <a:schemeClr val="lt1"/>
                          </a:solidFill>
                          <a:effectLst/>
                          <a:latin typeface="+mn-lt"/>
                          <a:ea typeface="+mn-ea"/>
                          <a:cs typeface="+mn-cs"/>
                        </a:rPr>
                        <a:t>Models</a:t>
                      </a:r>
                      <a:r>
                        <a:rPr lang="en-US" sz="1800" b="0" i="0" dirty="0">
                          <a:solidFill>
                            <a:schemeClr val="lt1"/>
                          </a:solidFill>
                          <a:effectLst/>
                          <a:latin typeface="+mn-lt"/>
                          <a:ea typeface="+mn-ea"/>
                          <a:cs typeface="+mn-cs"/>
                        </a:rPr>
                        <a:t> </a:t>
                      </a:r>
                      <a:endParaRPr lang="en-US" dirty="0"/>
                    </a:p>
                  </a:txBody>
                  <a:tcPr/>
                </a:tc>
                <a:tc>
                  <a:txBody>
                    <a:bodyPr/>
                    <a:lstStyle/>
                    <a:p>
                      <a:r>
                        <a:rPr lang="en-US" b="1" i="0" dirty="0">
                          <a:solidFill>
                            <a:schemeClr val="lt1"/>
                          </a:solidFill>
                          <a:effectLst/>
                          <a:latin typeface="+mn-lt"/>
                          <a:ea typeface="+mn-ea"/>
                          <a:cs typeface="+mn-cs"/>
                        </a:rPr>
                        <a:t>Description</a:t>
                      </a:r>
                      <a:endParaRPr lang="en-US" dirty="0"/>
                    </a:p>
                  </a:txBody>
                  <a:tcPr/>
                </a:tc>
              </a:tr>
              <a:tr h="370840">
                <a:tc>
                  <a:txBody>
                    <a:bodyPr/>
                    <a:lstStyle/>
                    <a:p>
                      <a:r>
                        <a:rPr lang="en-US" sz="1800" b="1" i="0" dirty="0">
                          <a:solidFill>
                            <a:schemeClr val="dk1"/>
                          </a:solidFill>
                          <a:effectLst/>
                          <a:latin typeface="+mn-lt"/>
                          <a:ea typeface="+mn-ea"/>
                          <a:cs typeface="+mn-cs"/>
                        </a:rPr>
                        <a:t>SMOTE (Synthetic Minority Over-sampling Technique)</a:t>
                      </a:r>
                      <a:r>
                        <a:rPr lang="en-US" sz="1800" b="0" i="0" dirty="0">
                          <a:solidFill>
                            <a:schemeClr val="dk1"/>
                          </a:solidFill>
                          <a:effectLst/>
                          <a:latin typeface="+mn-lt"/>
                          <a:ea typeface="+mn-ea"/>
                          <a:cs typeface="+mn-cs"/>
                        </a:rPr>
                        <a:t> </a:t>
                      </a:r>
                      <a:endParaRPr lang="en-US" dirty="0"/>
                    </a:p>
                  </a:txBody>
                  <a:tcPr/>
                </a:tc>
                <a:tc>
                  <a:txBody>
                    <a:bodyPr/>
                    <a:lstStyle/>
                    <a:p>
                      <a:r>
                        <a:rPr lang="en-US" sz="1800" b="0" i="0" dirty="0">
                          <a:solidFill>
                            <a:schemeClr val="dk1"/>
                          </a:solidFill>
                          <a:effectLst/>
                          <a:latin typeface="+mn-lt"/>
                          <a:ea typeface="+mn-ea"/>
                          <a:cs typeface="+mn-cs"/>
                        </a:rPr>
                        <a:t>Logistic Regression Random Forest </a:t>
                      </a:r>
                      <a:r>
                        <a:rPr lang="en-US" sz="1800" b="0" i="0" dirty="0" err="1">
                          <a:solidFill>
                            <a:schemeClr val="dk1"/>
                          </a:solidFill>
                          <a:effectLst/>
                          <a:latin typeface="+mn-lt"/>
                          <a:ea typeface="+mn-ea"/>
                          <a:cs typeface="+mn-cs"/>
                        </a:rPr>
                        <a:t>XGBoost</a:t>
                      </a:r>
                      <a:r>
                        <a:rPr lang="en-US" sz="1800" b="0" i="0" dirty="0">
                          <a:solidFill>
                            <a:schemeClr val="dk1"/>
                          </a:solidFill>
                          <a:effectLst/>
                          <a:latin typeface="+mn-lt"/>
                          <a:ea typeface="+mn-ea"/>
                          <a:cs typeface="+mn-cs"/>
                        </a:rPr>
                        <a:t> ,SVM Neural Network </a:t>
                      </a:r>
                      <a:endParaRPr lang="en-US" dirty="0"/>
                    </a:p>
                  </a:txBody>
                  <a:tcPr/>
                </a:tc>
                <a:tc>
                  <a:txBody>
                    <a:bodyPr/>
                    <a:lstStyle/>
                    <a:p>
                      <a:r>
                        <a:rPr lang="en-US" sz="1800" b="0" i="0" dirty="0">
                          <a:solidFill>
                            <a:schemeClr val="dk1"/>
                          </a:solidFill>
                          <a:effectLst/>
                          <a:latin typeface="+mn-lt"/>
                          <a:ea typeface="+mn-ea"/>
                          <a:cs typeface="+mn-cs"/>
                        </a:rPr>
                        <a:t>SMOTE generates synthetic samples for the minority classes by interpolating between existing minority class examples. It creates new instances along the line segments joining any/all the k minority class nearest neighbors. </a:t>
                      </a:r>
                      <a:endParaRPr lang="en-US" dirty="0"/>
                    </a:p>
                  </a:txBody>
                  <a:tcPr/>
                </a:tc>
              </a:tr>
              <a:tr h="370840">
                <a:tc>
                  <a:txBody>
                    <a:bodyPr/>
                    <a:lstStyle/>
                    <a:p>
                      <a:r>
                        <a:rPr lang="en-US" sz="1800" b="1" i="0" dirty="0">
                          <a:solidFill>
                            <a:schemeClr val="dk1"/>
                          </a:solidFill>
                          <a:effectLst/>
                          <a:latin typeface="+mn-lt"/>
                          <a:ea typeface="+mn-ea"/>
                          <a:cs typeface="+mn-cs"/>
                        </a:rPr>
                        <a:t>Under sampling</a:t>
                      </a:r>
                      <a:r>
                        <a:rPr lang="en-US" sz="1800" b="0" i="0" dirty="0">
                          <a:solidFill>
                            <a:schemeClr val="dk1"/>
                          </a:solidFill>
                          <a:effectLst/>
                          <a:latin typeface="+mn-lt"/>
                          <a:ea typeface="+mn-ea"/>
                          <a:cs typeface="+mn-cs"/>
                        </a:rPr>
                        <a:t> </a:t>
                      </a:r>
                      <a:endParaRPr lang="en-US" dirty="0"/>
                    </a:p>
                  </a:txBody>
                  <a:tcPr/>
                </a:tc>
                <a:tc>
                  <a:txBody>
                    <a:bodyPr/>
                    <a:lstStyle/>
                    <a:p>
                      <a:r>
                        <a:rPr lang="en-US" sz="1800" b="0" i="0" dirty="0">
                          <a:solidFill>
                            <a:schemeClr val="dk1"/>
                          </a:solidFill>
                          <a:effectLst/>
                          <a:latin typeface="+mn-lt"/>
                          <a:ea typeface="+mn-ea"/>
                          <a:cs typeface="+mn-cs"/>
                        </a:rPr>
                        <a:t>Logistic Regression Random Forest </a:t>
                      </a:r>
                      <a:r>
                        <a:rPr lang="en-US" sz="1800" b="0" i="0" dirty="0" err="1">
                          <a:solidFill>
                            <a:schemeClr val="dk1"/>
                          </a:solidFill>
                          <a:effectLst/>
                          <a:latin typeface="+mn-lt"/>
                          <a:ea typeface="+mn-ea"/>
                          <a:cs typeface="+mn-cs"/>
                        </a:rPr>
                        <a:t>XGBoost</a:t>
                      </a:r>
                      <a:r>
                        <a:rPr lang="en-US" sz="1800" b="0" i="0" dirty="0">
                          <a:solidFill>
                            <a:schemeClr val="dk1"/>
                          </a:solidFill>
                          <a:effectLst/>
                          <a:latin typeface="+mn-lt"/>
                          <a:ea typeface="+mn-ea"/>
                          <a:cs typeface="+mn-cs"/>
                        </a:rPr>
                        <a:t> </a:t>
                      </a:r>
                      <a:endParaRPr lang="en-US" dirty="0"/>
                    </a:p>
                  </a:txBody>
                  <a:tcPr/>
                </a:tc>
                <a:tc>
                  <a:txBody>
                    <a:bodyPr/>
                    <a:lstStyle/>
                    <a:p>
                      <a:r>
                        <a:rPr lang="en-US" sz="1800" b="0" i="0" dirty="0" err="1">
                          <a:solidFill>
                            <a:schemeClr val="dk1"/>
                          </a:solidFill>
                          <a:effectLst/>
                          <a:latin typeface="+mn-lt"/>
                          <a:ea typeface="+mn-ea"/>
                          <a:cs typeface="+mn-cs"/>
                        </a:rPr>
                        <a:t>Undersampling</a:t>
                      </a:r>
                      <a:r>
                        <a:rPr lang="en-US" sz="1800" b="0" i="0" dirty="0">
                          <a:solidFill>
                            <a:schemeClr val="dk1"/>
                          </a:solidFill>
                          <a:effectLst/>
                          <a:latin typeface="+mn-lt"/>
                          <a:ea typeface="+mn-ea"/>
                          <a:cs typeface="+mn-cs"/>
                        </a:rPr>
                        <a:t> reduces the number of observations from the majority class to balance the distribution. It randomly removes samples from the majority class until the desired balance is achieved. </a:t>
                      </a:r>
                      <a:endParaRPr lang="en-US" dirty="0"/>
                    </a:p>
                  </a:txBody>
                  <a:tcPr/>
                </a:tc>
              </a:tr>
              <a:tr h="370840">
                <a:tc>
                  <a:txBody>
                    <a:bodyPr/>
                    <a:lstStyle/>
                    <a:p>
                      <a:r>
                        <a:rPr lang="en-US" b="1" i="0" dirty="0">
                          <a:solidFill>
                            <a:schemeClr val="dk1"/>
                          </a:solidFill>
                          <a:effectLst/>
                          <a:latin typeface="+mn-lt"/>
                          <a:ea typeface="+mn-ea"/>
                          <a:cs typeface="+mn-cs"/>
                        </a:rPr>
                        <a:t>Class Weighting</a:t>
                      </a:r>
                      <a:endParaRPr lang="en-US" dirty="0"/>
                    </a:p>
                  </a:txBody>
                  <a:tcPr/>
                </a:tc>
                <a:tc>
                  <a:txBody>
                    <a:bodyPr/>
                    <a:lstStyle/>
                    <a:p>
                      <a:pPr rtl="0" fontAlgn="base"/>
                      <a:r>
                        <a:rPr lang="en-US" sz="1800" b="0" i="0" dirty="0">
                          <a:solidFill>
                            <a:schemeClr val="dk1"/>
                          </a:solidFill>
                          <a:effectLst/>
                          <a:latin typeface="+mn-lt"/>
                          <a:ea typeface="+mn-ea"/>
                          <a:cs typeface="+mn-cs"/>
                        </a:rPr>
                        <a:t>Logistic Regression Random Forest </a:t>
                      </a:r>
                      <a:r>
                        <a:rPr lang="en-US" sz="1800" b="0" i="0" dirty="0" err="1">
                          <a:solidFill>
                            <a:schemeClr val="dk1"/>
                          </a:solidFill>
                          <a:effectLst/>
                          <a:latin typeface="+mn-lt"/>
                          <a:ea typeface="+mn-ea"/>
                          <a:cs typeface="+mn-cs"/>
                        </a:rPr>
                        <a:t>XGBoost</a:t>
                      </a:r>
                      <a:r>
                        <a:rPr lang="en-US" sz="1800" b="0" i="0" dirty="0">
                          <a:solidFill>
                            <a:schemeClr val="dk1"/>
                          </a:solidFill>
                          <a:effectLst/>
                          <a:latin typeface="+mn-lt"/>
                          <a:ea typeface="+mn-ea"/>
                          <a:cs typeface="+mn-cs"/>
                        </a:rPr>
                        <a:t>  Neural Network </a:t>
                      </a:r>
                      <a:endParaRPr lang="en-US" b="0" i="0" dirty="0">
                        <a:solidFill>
                          <a:schemeClr val="dk1"/>
                        </a:solidFill>
                        <a:effectLst/>
                        <a:latin typeface="+mn-lt"/>
                        <a:ea typeface="+mn-ea"/>
                        <a:cs typeface="+mn-cs"/>
                      </a:endParaRPr>
                    </a:p>
                  </a:txBody>
                  <a:tcPr/>
                </a:tc>
                <a:tc>
                  <a:txBody>
                    <a:bodyPr/>
                    <a:lstStyle/>
                    <a:p>
                      <a:r>
                        <a:rPr lang="en-US" sz="1800" b="0" i="0" dirty="0">
                          <a:solidFill>
                            <a:schemeClr val="dk1"/>
                          </a:solidFill>
                          <a:effectLst/>
                          <a:latin typeface="+mn-lt"/>
                          <a:ea typeface="+mn-ea"/>
                          <a:cs typeface="+mn-cs"/>
                        </a:rPr>
                        <a:t>Class weighting assigns higher weights to the minority class during model training. This penalizes misclassification of the minority classes more heavily, forcing the classifier to pay more attention to these classes without changing the data distribution. </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14093891" y="15848"/>
            <a:ext cx="4194175" cy="10272395"/>
          </a:xfrm>
          <a:custGeom>
            <a:avLst/>
            <a:gdLst/>
            <a:ahLst/>
            <a:cxnLst/>
            <a:rect l="l" t="t" r="r" b="b"/>
            <a:pathLst>
              <a:path w="4194175" h="10272395">
                <a:moveTo>
                  <a:pt x="0" y="0"/>
                </a:moveTo>
                <a:lnTo>
                  <a:pt x="4194106" y="0"/>
                </a:lnTo>
                <a:lnTo>
                  <a:pt x="4194106" y="10272284"/>
                </a:lnTo>
                <a:lnTo>
                  <a:pt x="0" y="10272284"/>
                </a:lnTo>
                <a:lnTo>
                  <a:pt x="0" y="0"/>
                </a:lnTo>
                <a:close/>
              </a:path>
            </a:pathLst>
          </a:custGeom>
          <a:solidFill>
            <a:srgbClr val="7894A0"/>
          </a:solidFill>
        </p:spPr>
        <p:txBody>
          <a:bodyPr wrap="square" lIns="0" tIns="0" rIns="0" bIns="0" rtlCol="0"/>
          <a:lstStyle/>
          <a:p/>
        </p:txBody>
      </p:sp>
      <p:sp>
        <p:nvSpPr>
          <p:cNvPr id="5" name="TextBox 4"/>
          <p:cNvSpPr txBox="1"/>
          <p:nvPr/>
        </p:nvSpPr>
        <p:spPr>
          <a:xfrm>
            <a:off x="457200" y="342900"/>
            <a:ext cx="10820400" cy="769441"/>
          </a:xfrm>
          <a:prstGeom prst="rect">
            <a:avLst/>
          </a:prstGeom>
          <a:noFill/>
        </p:spPr>
        <p:txBody>
          <a:bodyPr wrap="square" rtlCol="0">
            <a:spAutoFit/>
          </a:bodyPr>
          <a:lstStyle/>
          <a:p>
            <a:r>
              <a:rPr lang="en-US" sz="4400" b="1" i="1" dirty="0"/>
              <a:t>Model information</a:t>
            </a:r>
            <a:endParaRPr lang="en-US" sz="4400" b="1" i="1" dirty="0"/>
          </a:p>
        </p:txBody>
      </p:sp>
      <p:sp>
        <p:nvSpPr>
          <p:cNvPr id="6" name="TextBox 5"/>
          <p:cNvSpPr txBox="1"/>
          <p:nvPr/>
        </p:nvSpPr>
        <p:spPr>
          <a:xfrm>
            <a:off x="457200" y="1562100"/>
            <a:ext cx="13258800" cy="6568850"/>
          </a:xfrm>
          <a:prstGeom prst="rect">
            <a:avLst/>
          </a:prstGeom>
          <a:noFill/>
        </p:spPr>
        <p:txBody>
          <a:bodyPr wrap="square" rtlCol="0">
            <a:spAutoFit/>
          </a:bodyPr>
          <a:lstStyle/>
          <a:p>
            <a:pPr algn="l" rtl="0" fontAlgn="base">
              <a:lnSpc>
                <a:spcPts val="1655"/>
              </a:lnSpc>
              <a:spcAft>
                <a:spcPts val="800"/>
              </a:spcAft>
              <a:buNone/>
            </a:pPr>
            <a:r>
              <a:rPr lang="en-US" sz="2000" b="0" i="0" dirty="0">
                <a:solidFill>
                  <a:srgbClr val="000000"/>
                </a:solidFill>
                <a:effectLst/>
              </a:rPr>
              <a:t>Logistic Regression: Predicts probability of binary outcomes using the logistic function. Models relationships between features and outcomes with interpretable coefficients. Simple, effective for linear data; less suited for complex, non-linear patterns. Widely used in medicine, finance, and more for classification tasks. </a:t>
            </a:r>
            <a:endParaRPr lang="en-US" sz="2000" b="0" i="0" dirty="0">
              <a:solidFill>
                <a:srgbClr val="000000"/>
              </a:solidFill>
              <a:effectLst/>
            </a:endParaRPr>
          </a:p>
          <a:p>
            <a:pPr algn="l" rtl="0" fontAlgn="base">
              <a:lnSpc>
                <a:spcPts val="1655"/>
              </a:lnSpc>
              <a:spcAft>
                <a:spcPts val="800"/>
              </a:spcAft>
              <a:buNone/>
            </a:pPr>
            <a:endParaRPr lang="en-US" sz="2000" b="0" i="0" dirty="0">
              <a:solidFill>
                <a:srgbClr val="000000"/>
              </a:solidFill>
              <a:effectLst/>
            </a:endParaRPr>
          </a:p>
          <a:p>
            <a:pPr algn="l" rtl="0" fontAlgn="base">
              <a:lnSpc>
                <a:spcPts val="1655"/>
              </a:lnSpc>
              <a:spcAft>
                <a:spcPts val="800"/>
              </a:spcAft>
              <a:buNone/>
            </a:pPr>
            <a:r>
              <a:rPr lang="en-US" sz="2000" b="0" i="0" dirty="0">
                <a:solidFill>
                  <a:srgbClr val="000000"/>
                </a:solidFill>
                <a:effectLst/>
              </a:rPr>
              <a:t>Random Forest: Ensemble method using multiple decision trees for classification/regression. It reduces overfitting by averaging predictions, offering robustness and high accuracy. Handles non-linear data well but can be computationally intensive. Popular in finance, healthcare for its versatility and feature importance insights. </a:t>
            </a:r>
            <a:endParaRPr lang="en-US" sz="2000" b="0" i="0" dirty="0">
              <a:solidFill>
                <a:srgbClr val="000000"/>
              </a:solidFill>
              <a:effectLst/>
            </a:endParaRPr>
          </a:p>
          <a:p>
            <a:pPr algn="l" rtl="0" fontAlgn="base">
              <a:lnSpc>
                <a:spcPts val="1655"/>
              </a:lnSpc>
              <a:spcAft>
                <a:spcPts val="800"/>
              </a:spcAft>
              <a:buNone/>
            </a:pPr>
            <a:endParaRPr lang="en-US" sz="2000" b="0" i="0" dirty="0">
              <a:solidFill>
                <a:srgbClr val="000000"/>
              </a:solidFill>
              <a:effectLst/>
            </a:endParaRPr>
          </a:p>
          <a:p>
            <a:pPr algn="l" rtl="0" fontAlgn="base">
              <a:lnSpc>
                <a:spcPts val="1655"/>
              </a:lnSpc>
              <a:spcBef>
                <a:spcPts val="1200"/>
              </a:spcBef>
              <a:spcAft>
                <a:spcPts val="1200"/>
              </a:spcAft>
              <a:buNone/>
            </a:pPr>
            <a:r>
              <a:rPr lang="en-US" sz="2000" b="0" i="0" dirty="0" err="1">
                <a:solidFill>
                  <a:srgbClr val="000000"/>
                </a:solidFill>
                <a:effectLst/>
              </a:rPr>
              <a:t>XGBoost</a:t>
            </a:r>
            <a:r>
              <a:rPr lang="en-US" sz="2000" b="0" i="0" dirty="0">
                <a:solidFill>
                  <a:srgbClr val="000000"/>
                </a:solidFill>
                <a:effectLst/>
              </a:rPr>
              <a:t>: Gradient boosting framework optimizing decision trees for speed and performance. It excels in structured data tasks with high accuracy via iterative error correction. Scalable, handles missing data, but requires tuning to avoid overfitting. Widely used in Kaggle competitions and industry applications. </a:t>
            </a:r>
            <a:endParaRPr lang="en-US" sz="2000" b="0" i="0" dirty="0">
              <a:solidFill>
                <a:srgbClr val="000000"/>
              </a:solidFill>
              <a:effectLst/>
            </a:endParaRPr>
          </a:p>
          <a:p>
            <a:pPr algn="l" rtl="0" fontAlgn="base">
              <a:lnSpc>
                <a:spcPts val="1655"/>
              </a:lnSpc>
              <a:spcBef>
                <a:spcPts val="1200"/>
              </a:spcBef>
              <a:spcAft>
                <a:spcPts val="1200"/>
              </a:spcAft>
              <a:buNone/>
            </a:pPr>
            <a:endParaRPr lang="en-US" sz="2000" b="0" i="0" dirty="0">
              <a:solidFill>
                <a:srgbClr val="000000"/>
              </a:solidFill>
              <a:effectLst/>
            </a:endParaRPr>
          </a:p>
          <a:p>
            <a:pPr algn="l" rtl="0" fontAlgn="base">
              <a:lnSpc>
                <a:spcPts val="1655"/>
              </a:lnSpc>
              <a:spcBef>
                <a:spcPts val="1200"/>
              </a:spcBef>
              <a:spcAft>
                <a:spcPts val="1200"/>
              </a:spcAft>
              <a:buNone/>
            </a:pPr>
            <a:r>
              <a:rPr lang="en-US" sz="2000" b="0" i="0" dirty="0">
                <a:solidFill>
                  <a:srgbClr val="000000"/>
                </a:solidFill>
                <a:effectLst/>
              </a:rPr>
              <a:t>SVM (Support Vector Machine): Classifies data by finding the optimal hyperplane maximizing margin between classes. Effective for high-dimensional, non-linear data using kernel tricks. Computationally intensive for large datasets, sensitive to parameter tuning. Common in text classification, image recognition. </a:t>
            </a:r>
            <a:endParaRPr lang="en-US" sz="2000" b="0" i="0" dirty="0">
              <a:solidFill>
                <a:srgbClr val="000000"/>
              </a:solidFill>
              <a:effectLst/>
            </a:endParaRPr>
          </a:p>
          <a:p>
            <a:pPr algn="l" rtl="0" fontAlgn="base">
              <a:lnSpc>
                <a:spcPts val="1655"/>
              </a:lnSpc>
              <a:spcBef>
                <a:spcPts val="1200"/>
              </a:spcBef>
              <a:spcAft>
                <a:spcPts val="1200"/>
              </a:spcAft>
              <a:buNone/>
            </a:pPr>
            <a:endParaRPr lang="en-US" sz="2000" b="0" i="0" dirty="0">
              <a:solidFill>
                <a:srgbClr val="000000"/>
              </a:solidFill>
              <a:effectLst/>
            </a:endParaRPr>
          </a:p>
          <a:p>
            <a:pPr algn="l" rtl="0" fontAlgn="base">
              <a:lnSpc>
                <a:spcPts val="1655"/>
              </a:lnSpc>
              <a:spcBef>
                <a:spcPts val="1200"/>
              </a:spcBef>
              <a:spcAft>
                <a:spcPts val="1200"/>
              </a:spcAft>
            </a:pPr>
            <a:r>
              <a:rPr lang="en-US" sz="2000" b="0" i="0" dirty="0">
                <a:solidFill>
                  <a:srgbClr val="000000"/>
                </a:solidFill>
                <a:effectLst/>
              </a:rPr>
              <a:t>Neural Network: Models complex patterns via interconnected nodes in layers, inspired by the human brain. Excels in non-linear, high-dimensional tasks like image/speech recognition. Requires large data, computational power, and tuning; less interpretable. Dominant in deep learning applications. </a:t>
            </a:r>
            <a:endParaRPr lang="en-US" sz="2000" b="0" i="0" dirty="0">
              <a:solidFill>
                <a:srgbClr val="000000"/>
              </a:solidFill>
              <a:effectLst/>
            </a:endParaRPr>
          </a:p>
          <a:p>
            <a:pPr algn="l" rtl="0" fontAlgn="base">
              <a:lnSpc>
                <a:spcPts val="1655"/>
              </a:lnSpc>
              <a:spcBef>
                <a:spcPts val="1200"/>
              </a:spcBef>
              <a:spcAft>
                <a:spcPts val="1200"/>
              </a:spcAft>
            </a:pPr>
            <a:endParaRPr lang="en-US" sz="2000" b="0" i="0" dirty="0">
              <a:solidFill>
                <a:srgbClr val="000000"/>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342900"/>
            <a:ext cx="10820400" cy="769441"/>
          </a:xfrm>
          <a:prstGeom prst="rect">
            <a:avLst/>
          </a:prstGeom>
          <a:noFill/>
        </p:spPr>
        <p:txBody>
          <a:bodyPr wrap="square" rtlCol="0">
            <a:spAutoFit/>
          </a:bodyPr>
          <a:lstStyle/>
          <a:p>
            <a:r>
              <a:rPr lang="en-US" sz="4400" b="1" i="1" dirty="0"/>
              <a:t>Outputs </a:t>
            </a:r>
            <a:endParaRPr lang="en-US" sz="4400" b="1" i="1" dirty="0"/>
          </a:p>
        </p:txBody>
      </p:sp>
      <p:pic>
        <p:nvPicPr>
          <p:cNvPr id="7170" name="Picture 2" descr="Pi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2324100"/>
            <a:ext cx="6178949" cy="7696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402259"/>
            <a:ext cx="6477000" cy="461665"/>
          </a:xfrm>
          <a:prstGeom prst="rect">
            <a:avLst/>
          </a:prstGeom>
          <a:noFill/>
        </p:spPr>
        <p:txBody>
          <a:bodyPr wrap="square" rtlCol="0">
            <a:spAutoFit/>
          </a:bodyPr>
          <a:lstStyle/>
          <a:p>
            <a:r>
              <a:rPr lang="en-US" sz="2400" b="0" i="0" dirty="0">
                <a:solidFill>
                  <a:srgbClr val="000000"/>
                </a:solidFill>
                <a:effectLst/>
                <a:latin typeface="Aptos" panose="020B0004020202020204" pitchFamily="34" charset="0"/>
              </a:rPr>
              <a:t>Using Smote Sampling for Logistic Regression</a:t>
            </a:r>
            <a:endParaRPr lang="en-US" sz="2400" dirty="0"/>
          </a:p>
        </p:txBody>
      </p:sp>
      <p:pic>
        <p:nvPicPr>
          <p:cNvPr id="7172" name="Picture 4"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1400" y="2324100"/>
            <a:ext cx="5905500" cy="76662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215077" y="1402259"/>
            <a:ext cx="5715000" cy="461665"/>
          </a:xfrm>
          <a:prstGeom prst="rect">
            <a:avLst/>
          </a:prstGeom>
          <a:noFill/>
        </p:spPr>
        <p:txBody>
          <a:bodyPr wrap="square" rtlCol="0">
            <a:spAutoFit/>
          </a:bodyPr>
          <a:lstStyle/>
          <a:p>
            <a:r>
              <a:rPr lang="en-US" sz="2400" b="0" i="0" dirty="0">
                <a:solidFill>
                  <a:srgbClr val="000000"/>
                </a:solidFill>
                <a:effectLst/>
                <a:latin typeface="Aptos" panose="020B0004020202020204" pitchFamily="34" charset="0"/>
              </a:rPr>
              <a:t>Using Smote sampling for </a:t>
            </a:r>
            <a:r>
              <a:rPr lang="en-US" sz="2400" b="0" i="0" dirty="0" err="1">
                <a:solidFill>
                  <a:srgbClr val="000000"/>
                </a:solidFill>
                <a:effectLst/>
                <a:latin typeface="Aptos" panose="020B0004020202020204" pitchFamily="34" charset="0"/>
              </a:rPr>
              <a:t>RandomForest</a:t>
            </a:r>
            <a:r>
              <a:rPr lang="en-US" sz="2400" b="0" i="0" dirty="0">
                <a:solidFill>
                  <a:srgbClr val="000000"/>
                </a:solidFill>
                <a:effectLst/>
                <a:latin typeface="Aptos" panose="020B0004020202020204" pitchFamily="34" charset="0"/>
              </a:rPr>
              <a:t> </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1181100"/>
            <a:ext cx="9144000" cy="461665"/>
          </a:xfrm>
          <a:prstGeom prst="rect">
            <a:avLst/>
          </a:prstGeom>
          <a:noFill/>
        </p:spPr>
        <p:txBody>
          <a:bodyPr wrap="square">
            <a:spAutoFit/>
          </a:bodyPr>
          <a:lstStyle/>
          <a:p>
            <a:r>
              <a:rPr lang="en-US" sz="2400" b="0" i="0" dirty="0">
                <a:solidFill>
                  <a:srgbClr val="000000"/>
                </a:solidFill>
                <a:effectLst/>
                <a:latin typeface="Aptos" panose="020B0004020202020204" pitchFamily="34" charset="0"/>
              </a:rPr>
              <a:t>Using Smote Sampling for XG boost</a:t>
            </a:r>
            <a:endParaRPr lang="en-US" sz="2400" dirty="0"/>
          </a:p>
        </p:txBody>
      </p:sp>
      <p:pic>
        <p:nvPicPr>
          <p:cNvPr id="6146" name="Picture 2" descr="Pi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171700"/>
            <a:ext cx="5257800" cy="76188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462477" y="1181100"/>
            <a:ext cx="9144000" cy="461665"/>
          </a:xfrm>
          <a:prstGeom prst="rect">
            <a:avLst/>
          </a:prstGeom>
          <a:noFill/>
        </p:spPr>
        <p:txBody>
          <a:bodyPr wrap="square">
            <a:spAutoFit/>
          </a:bodyPr>
          <a:lstStyle/>
          <a:p>
            <a:r>
              <a:rPr lang="en-US" sz="2400" b="0" i="0" dirty="0">
                <a:solidFill>
                  <a:srgbClr val="000000"/>
                </a:solidFill>
                <a:effectLst/>
                <a:latin typeface="WordVisi_MSFontService"/>
              </a:rPr>
              <a:t>Using smote sampling for SVM</a:t>
            </a:r>
            <a:endParaRPr lang="en-US" sz="2400" dirty="0"/>
          </a:p>
        </p:txBody>
      </p:sp>
      <p:pic>
        <p:nvPicPr>
          <p:cNvPr id="6148" name="Picture 4"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2174631"/>
            <a:ext cx="6691923" cy="7494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i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562100"/>
            <a:ext cx="6248186" cy="762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3400" y="920234"/>
            <a:ext cx="9144000" cy="461665"/>
          </a:xfrm>
          <a:prstGeom prst="rect">
            <a:avLst/>
          </a:prstGeom>
          <a:noFill/>
        </p:spPr>
        <p:txBody>
          <a:bodyPr wrap="square">
            <a:spAutoFit/>
          </a:bodyPr>
          <a:lstStyle/>
          <a:p>
            <a:r>
              <a:rPr lang="en-US" sz="2400" b="0" i="0" dirty="0">
                <a:solidFill>
                  <a:srgbClr val="000000"/>
                </a:solidFill>
                <a:effectLst/>
              </a:rPr>
              <a:t>Smote Sampling for neural network </a:t>
            </a:r>
            <a:endParaRPr lang="en-US" sz="2400" dirty="0"/>
          </a:p>
        </p:txBody>
      </p:sp>
      <p:sp>
        <p:nvSpPr>
          <p:cNvPr id="8" name="TextBox 7"/>
          <p:cNvSpPr txBox="1"/>
          <p:nvPr/>
        </p:nvSpPr>
        <p:spPr>
          <a:xfrm>
            <a:off x="9906000" y="920233"/>
            <a:ext cx="9144000" cy="461665"/>
          </a:xfrm>
          <a:prstGeom prst="rect">
            <a:avLst/>
          </a:prstGeom>
          <a:noFill/>
        </p:spPr>
        <p:txBody>
          <a:bodyPr wrap="square">
            <a:spAutoFit/>
          </a:bodyPr>
          <a:lstStyle/>
          <a:p>
            <a:r>
              <a:rPr lang="en-US" sz="2400" b="0" i="0" dirty="0">
                <a:solidFill>
                  <a:srgbClr val="000000"/>
                </a:solidFill>
                <a:effectLst/>
              </a:rPr>
              <a:t>Using </a:t>
            </a:r>
            <a:r>
              <a:rPr lang="en-US" sz="2400" b="0" i="0" dirty="0" err="1">
                <a:solidFill>
                  <a:srgbClr val="000000"/>
                </a:solidFill>
                <a:effectLst/>
              </a:rPr>
              <a:t>Undersampling</a:t>
            </a:r>
            <a:r>
              <a:rPr lang="en-US" sz="2400" b="0" i="0" dirty="0">
                <a:solidFill>
                  <a:srgbClr val="000000"/>
                </a:solidFill>
                <a:effectLst/>
              </a:rPr>
              <a:t> for Logistic regression </a:t>
            </a:r>
            <a:endParaRPr lang="en-US" sz="2400" dirty="0"/>
          </a:p>
        </p:txBody>
      </p:sp>
      <p:pic>
        <p:nvPicPr>
          <p:cNvPr id="5124" name="Picture 4"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709" y="1562100"/>
            <a:ext cx="5943600" cy="7563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i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1866900"/>
            <a:ext cx="5863590" cy="7086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3400" y="1104900"/>
            <a:ext cx="9144000" cy="523220"/>
          </a:xfrm>
          <a:prstGeom prst="rect">
            <a:avLst/>
          </a:prstGeom>
          <a:noFill/>
        </p:spPr>
        <p:txBody>
          <a:bodyPr wrap="square">
            <a:spAutoFit/>
          </a:bodyPr>
          <a:lstStyle/>
          <a:p>
            <a:r>
              <a:rPr lang="en-US" sz="2800" b="0" i="0" dirty="0" err="1">
                <a:effectLst/>
              </a:rPr>
              <a:t>Undersampling</a:t>
            </a:r>
            <a:r>
              <a:rPr lang="en-US" sz="2800" b="0" i="0" dirty="0">
                <a:effectLst/>
              </a:rPr>
              <a:t> for XG boosting </a:t>
            </a:r>
            <a:endParaRPr lang="en-US" sz="2800" dirty="0"/>
          </a:p>
        </p:txBody>
      </p:sp>
      <p:pic>
        <p:nvPicPr>
          <p:cNvPr id="4100" name="Picture 4"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1400" y="1961291"/>
            <a:ext cx="5411793" cy="68978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125200" y="1258788"/>
            <a:ext cx="9144000" cy="523220"/>
          </a:xfrm>
          <a:prstGeom prst="rect">
            <a:avLst/>
          </a:prstGeom>
          <a:noFill/>
        </p:spPr>
        <p:txBody>
          <a:bodyPr wrap="square">
            <a:spAutoFit/>
          </a:bodyPr>
          <a:lstStyle/>
          <a:p>
            <a:r>
              <a:rPr lang="en-US" sz="2800" b="0" i="0" dirty="0">
                <a:solidFill>
                  <a:srgbClr val="000000"/>
                </a:solidFill>
                <a:effectLst/>
              </a:rPr>
              <a:t>Using Understanding for Random Forest</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i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2095500"/>
            <a:ext cx="5497830" cy="7086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5800" y="1104900"/>
            <a:ext cx="9144000" cy="523220"/>
          </a:xfrm>
          <a:prstGeom prst="rect">
            <a:avLst/>
          </a:prstGeom>
          <a:noFill/>
        </p:spPr>
        <p:txBody>
          <a:bodyPr wrap="square">
            <a:spAutoFit/>
          </a:bodyPr>
          <a:lstStyle/>
          <a:p>
            <a:r>
              <a:rPr lang="en-US" sz="2800" b="0" i="0" dirty="0">
                <a:solidFill>
                  <a:srgbClr val="000000"/>
                </a:solidFill>
                <a:effectLst/>
              </a:rPr>
              <a:t>Using Class Weighing Sampling for Logistic regression </a:t>
            </a:r>
            <a:endParaRPr lang="en-US" sz="2800" dirty="0"/>
          </a:p>
        </p:txBody>
      </p:sp>
      <p:sp>
        <p:nvSpPr>
          <p:cNvPr id="8" name="TextBox 7"/>
          <p:cNvSpPr txBox="1"/>
          <p:nvPr/>
        </p:nvSpPr>
        <p:spPr>
          <a:xfrm>
            <a:off x="9677400" y="1104900"/>
            <a:ext cx="9144000" cy="523220"/>
          </a:xfrm>
          <a:prstGeom prst="rect">
            <a:avLst/>
          </a:prstGeom>
          <a:noFill/>
        </p:spPr>
        <p:txBody>
          <a:bodyPr wrap="square">
            <a:spAutoFit/>
          </a:bodyPr>
          <a:lstStyle/>
          <a:p>
            <a:r>
              <a:rPr lang="en-US" sz="2800" b="0" i="0" dirty="0">
                <a:solidFill>
                  <a:srgbClr val="000000"/>
                </a:solidFill>
                <a:effectLst/>
              </a:rPr>
              <a:t>Class Weighing for </a:t>
            </a:r>
            <a:r>
              <a:rPr lang="en-US" sz="2800" b="0" i="0" dirty="0" err="1">
                <a:solidFill>
                  <a:srgbClr val="000000"/>
                </a:solidFill>
                <a:effectLst/>
              </a:rPr>
              <a:t>Randomforest</a:t>
            </a:r>
            <a:endParaRPr lang="en-US" sz="2800" dirty="0"/>
          </a:p>
        </p:txBody>
      </p:sp>
      <p:pic>
        <p:nvPicPr>
          <p:cNvPr id="3076" name="Picture 4"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799" y="2019300"/>
            <a:ext cx="5757441" cy="716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i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943100"/>
            <a:ext cx="5116112"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1146853"/>
            <a:ext cx="9144000" cy="523220"/>
          </a:xfrm>
          <a:prstGeom prst="rect">
            <a:avLst/>
          </a:prstGeom>
          <a:noFill/>
        </p:spPr>
        <p:txBody>
          <a:bodyPr wrap="square">
            <a:spAutoFit/>
          </a:bodyPr>
          <a:lstStyle/>
          <a:p>
            <a:r>
              <a:rPr lang="en-US" sz="2800" b="0" i="0" dirty="0">
                <a:solidFill>
                  <a:srgbClr val="000000"/>
                </a:solidFill>
                <a:effectLst/>
              </a:rPr>
              <a:t>Class Weighing for XG boosting.</a:t>
            </a:r>
            <a:endParaRPr lang="en-US" sz="2800" dirty="0"/>
          </a:p>
        </p:txBody>
      </p:sp>
      <p:sp>
        <p:nvSpPr>
          <p:cNvPr id="7" name="TextBox 6"/>
          <p:cNvSpPr txBox="1"/>
          <p:nvPr/>
        </p:nvSpPr>
        <p:spPr>
          <a:xfrm>
            <a:off x="9982200" y="1146853"/>
            <a:ext cx="9144000" cy="523220"/>
          </a:xfrm>
          <a:prstGeom prst="rect">
            <a:avLst/>
          </a:prstGeom>
          <a:noFill/>
        </p:spPr>
        <p:txBody>
          <a:bodyPr wrap="square">
            <a:spAutoFit/>
          </a:bodyPr>
          <a:lstStyle/>
          <a:p>
            <a:r>
              <a:rPr lang="en-US" sz="2800" b="0" i="0" dirty="0">
                <a:solidFill>
                  <a:srgbClr val="000000"/>
                </a:solidFill>
                <a:effectLst/>
              </a:rPr>
              <a:t>Class Weighing for Neural Network</a:t>
            </a:r>
            <a:endParaRPr lang="en-US" sz="2800" dirty="0"/>
          </a:p>
        </p:txBody>
      </p:sp>
      <p:pic>
        <p:nvPicPr>
          <p:cNvPr id="13316" name="Picture 4"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0" y="1943100"/>
            <a:ext cx="5410200" cy="70548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4923" y="571500"/>
            <a:ext cx="9974580" cy="492443"/>
          </a:xfrm>
        </p:spPr>
        <p:txBody>
          <a:bodyPr/>
          <a:lstStyle/>
          <a:p>
            <a:r>
              <a:rPr lang="en-US" sz="3200" b="1" i="1" dirty="0"/>
              <a:t>Comparison between models</a:t>
            </a:r>
            <a:endParaRPr lang="en-US" sz="3200" b="1" i="1" dirty="0"/>
          </a:p>
        </p:txBody>
      </p:sp>
      <p:sp>
        <p:nvSpPr>
          <p:cNvPr id="4" name="object 3"/>
          <p:cNvSpPr/>
          <p:nvPr/>
        </p:nvSpPr>
        <p:spPr>
          <a:xfrm>
            <a:off x="14093891" y="15848"/>
            <a:ext cx="4194175" cy="10272395"/>
          </a:xfrm>
          <a:custGeom>
            <a:avLst/>
            <a:gdLst/>
            <a:ahLst/>
            <a:cxnLst/>
            <a:rect l="l" t="t" r="r" b="b"/>
            <a:pathLst>
              <a:path w="4194175" h="10272395">
                <a:moveTo>
                  <a:pt x="0" y="0"/>
                </a:moveTo>
                <a:lnTo>
                  <a:pt x="4194106" y="0"/>
                </a:lnTo>
                <a:lnTo>
                  <a:pt x="4194106" y="10272284"/>
                </a:lnTo>
                <a:lnTo>
                  <a:pt x="0" y="10272284"/>
                </a:lnTo>
                <a:lnTo>
                  <a:pt x="0" y="0"/>
                </a:lnTo>
                <a:close/>
              </a:path>
            </a:pathLst>
          </a:custGeom>
          <a:solidFill>
            <a:srgbClr val="7894A0"/>
          </a:solidFill>
        </p:spPr>
        <p:txBody>
          <a:bodyPr wrap="square" lIns="0" tIns="0" rIns="0" bIns="0" rtlCol="0"/>
          <a:lstStyle/>
          <a:p/>
        </p:txBody>
      </p:sp>
      <p:sp>
        <p:nvSpPr>
          <p:cNvPr id="5" name="TextBox 4"/>
          <p:cNvSpPr txBox="1"/>
          <p:nvPr/>
        </p:nvSpPr>
        <p:spPr>
          <a:xfrm>
            <a:off x="76200" y="1333710"/>
            <a:ext cx="11201400"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The random forest model with class weighting sampling outperformed other models in evaluation metrics.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This model can be effectively used to predict diabetes.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39" name="Picture 3" descr="Pi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5470" y="2171700"/>
            <a:ext cx="4916743" cy="6116893"/>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162908"/>
            <a:ext cx="5486400" cy="61299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24600" y="8583958"/>
            <a:ext cx="10839730" cy="369332"/>
          </a:xfrm>
          <a:prstGeom prst="rect">
            <a:avLst/>
          </a:prstGeom>
          <a:noFill/>
        </p:spPr>
        <p:txBody>
          <a:bodyPr wrap="square" rtlCol="0">
            <a:spAutoFit/>
          </a:bodyPr>
          <a:lstStyle/>
          <a:p>
            <a:r>
              <a:rPr lang="en-US" dirty="0">
                <a:effectLst/>
              </a:rPr>
              <a:t>This is the result generated when a random user inputs the values.</a:t>
            </a:r>
            <a:endParaRPr lang="en-US" dirty="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 y="8255"/>
            <a:ext cx="14094460" cy="10287000"/>
          </a:xfrm>
          <a:custGeom>
            <a:avLst/>
            <a:gdLst/>
            <a:ahLst/>
            <a:cxnLst/>
            <a:rect l="l" t="t" r="r" b="b"/>
            <a:pathLst>
              <a:path w="14094460" h="10287000">
                <a:moveTo>
                  <a:pt x="0" y="10286999"/>
                </a:moveTo>
                <a:lnTo>
                  <a:pt x="14093891" y="10286999"/>
                </a:lnTo>
                <a:lnTo>
                  <a:pt x="14093891" y="0"/>
                </a:lnTo>
                <a:lnTo>
                  <a:pt x="0" y="0"/>
                </a:lnTo>
                <a:lnTo>
                  <a:pt x="0" y="10286999"/>
                </a:lnTo>
                <a:close/>
              </a:path>
            </a:pathLst>
          </a:custGeom>
          <a:solidFill>
            <a:srgbClr val="F7F7F7"/>
          </a:solidFill>
        </p:spPr>
        <p:txBody>
          <a:bodyPr wrap="square" lIns="0" tIns="0" rIns="0" bIns="0" rtlCol="0"/>
          <a:lstStyle/>
          <a:p/>
        </p:txBody>
      </p:sp>
      <p:sp>
        <p:nvSpPr>
          <p:cNvPr id="3" name="object 3"/>
          <p:cNvSpPr/>
          <p:nvPr/>
        </p:nvSpPr>
        <p:spPr>
          <a:xfrm>
            <a:off x="14093891" y="15848"/>
            <a:ext cx="4194175" cy="10272395"/>
          </a:xfrm>
          <a:custGeom>
            <a:avLst/>
            <a:gdLst/>
            <a:ahLst/>
            <a:cxnLst/>
            <a:rect l="l" t="t" r="r" b="b"/>
            <a:pathLst>
              <a:path w="4194175" h="10272395">
                <a:moveTo>
                  <a:pt x="0" y="0"/>
                </a:moveTo>
                <a:lnTo>
                  <a:pt x="4194106" y="0"/>
                </a:lnTo>
                <a:lnTo>
                  <a:pt x="4194106" y="10272284"/>
                </a:lnTo>
                <a:lnTo>
                  <a:pt x="0" y="10272284"/>
                </a:lnTo>
                <a:lnTo>
                  <a:pt x="0" y="0"/>
                </a:lnTo>
                <a:close/>
              </a:path>
            </a:pathLst>
          </a:custGeom>
          <a:solidFill>
            <a:srgbClr val="7894A0"/>
          </a:solidFill>
        </p:spPr>
        <p:txBody>
          <a:bodyPr wrap="square" lIns="0" tIns="0" rIns="0" bIns="0" rtlCol="0"/>
          <a:lstStyle/>
          <a:p/>
        </p:txBody>
      </p:sp>
      <p:sp>
        <p:nvSpPr>
          <p:cNvPr id="5" name="object 5"/>
          <p:cNvSpPr/>
          <p:nvPr/>
        </p:nvSpPr>
        <p:spPr>
          <a:xfrm>
            <a:off x="1033162" y="8985023"/>
            <a:ext cx="260350" cy="260985"/>
          </a:xfrm>
          <a:custGeom>
            <a:avLst/>
            <a:gdLst/>
            <a:ahLst/>
            <a:cxnLst/>
            <a:rect l="l" t="t" r="r" b="b"/>
            <a:pathLst>
              <a:path w="260350" h="260984">
                <a:moveTo>
                  <a:pt x="130136" y="260466"/>
                </a:moveTo>
                <a:lnTo>
                  <a:pt x="86432" y="253101"/>
                </a:lnTo>
                <a:lnTo>
                  <a:pt x="47753" y="231432"/>
                </a:lnTo>
                <a:lnTo>
                  <a:pt x="18641" y="197993"/>
                </a:lnTo>
                <a:lnTo>
                  <a:pt x="2505" y="156715"/>
                </a:lnTo>
                <a:lnTo>
                  <a:pt x="0" y="125022"/>
                </a:lnTo>
                <a:lnTo>
                  <a:pt x="412" y="118639"/>
                </a:lnTo>
                <a:lnTo>
                  <a:pt x="9392" y="81414"/>
                </a:lnTo>
                <a:lnTo>
                  <a:pt x="28808" y="48408"/>
                </a:lnTo>
                <a:lnTo>
                  <a:pt x="56986" y="22478"/>
                </a:lnTo>
                <a:lnTo>
                  <a:pt x="91486" y="5861"/>
                </a:lnTo>
                <a:lnTo>
                  <a:pt x="129327" y="0"/>
                </a:lnTo>
                <a:lnTo>
                  <a:pt x="135739" y="117"/>
                </a:lnTo>
                <a:lnTo>
                  <a:pt x="173323" y="7367"/>
                </a:lnTo>
                <a:lnTo>
                  <a:pt x="207202" y="25249"/>
                </a:lnTo>
                <a:lnTo>
                  <a:pt x="234394" y="52190"/>
                </a:lnTo>
                <a:lnTo>
                  <a:pt x="252589" y="85901"/>
                </a:lnTo>
                <a:lnTo>
                  <a:pt x="260188" y="123417"/>
                </a:lnTo>
                <a:lnTo>
                  <a:pt x="260232" y="125022"/>
                </a:lnTo>
                <a:lnTo>
                  <a:pt x="260117" y="137802"/>
                </a:lnTo>
                <a:lnTo>
                  <a:pt x="250568" y="179788"/>
                </a:lnTo>
                <a:lnTo>
                  <a:pt x="230950" y="212675"/>
                </a:lnTo>
                <a:lnTo>
                  <a:pt x="202614" y="238431"/>
                </a:lnTo>
                <a:lnTo>
                  <a:pt x="168013" y="254836"/>
                </a:lnTo>
                <a:lnTo>
                  <a:pt x="130136" y="260466"/>
                </a:lnTo>
                <a:close/>
              </a:path>
            </a:pathLst>
          </a:custGeom>
          <a:solidFill>
            <a:srgbClr val="0E4561"/>
          </a:solidFill>
        </p:spPr>
        <p:txBody>
          <a:bodyPr wrap="square" lIns="0" tIns="0" rIns="0" bIns="0" rtlCol="0"/>
          <a:lstStyle/>
          <a:p/>
        </p:txBody>
      </p:sp>
      <p:sp>
        <p:nvSpPr>
          <p:cNvPr id="6" name="object 6"/>
          <p:cNvSpPr/>
          <p:nvPr/>
        </p:nvSpPr>
        <p:spPr>
          <a:xfrm>
            <a:off x="1441848" y="8987478"/>
            <a:ext cx="260350" cy="260985"/>
          </a:xfrm>
          <a:custGeom>
            <a:avLst/>
            <a:gdLst/>
            <a:ahLst/>
            <a:cxnLst/>
            <a:rect l="l" t="t" r="r" b="b"/>
            <a:pathLst>
              <a:path w="260350" h="260984">
                <a:moveTo>
                  <a:pt x="131036" y="260466"/>
                </a:moveTo>
                <a:lnTo>
                  <a:pt x="93120" y="255081"/>
                </a:lnTo>
                <a:lnTo>
                  <a:pt x="58412" y="238898"/>
                </a:lnTo>
                <a:lnTo>
                  <a:pt x="29908" y="213321"/>
                </a:lnTo>
                <a:lnTo>
                  <a:pt x="10079" y="180558"/>
                </a:lnTo>
                <a:lnTo>
                  <a:pt x="633" y="143445"/>
                </a:lnTo>
                <a:lnTo>
                  <a:pt x="0" y="128979"/>
                </a:lnTo>
                <a:lnTo>
                  <a:pt x="100" y="124245"/>
                </a:lnTo>
                <a:lnTo>
                  <a:pt x="7461" y="86679"/>
                </a:lnTo>
                <a:lnTo>
                  <a:pt x="25446" y="52850"/>
                </a:lnTo>
                <a:lnTo>
                  <a:pt x="52470" y="25737"/>
                </a:lnTo>
                <a:lnTo>
                  <a:pt x="86239" y="7642"/>
                </a:lnTo>
                <a:lnTo>
                  <a:pt x="123781" y="157"/>
                </a:lnTo>
                <a:lnTo>
                  <a:pt x="130192" y="0"/>
                </a:lnTo>
                <a:lnTo>
                  <a:pt x="136560" y="124"/>
                </a:lnTo>
                <a:lnTo>
                  <a:pt x="179838" y="9625"/>
                </a:lnTo>
                <a:lnTo>
                  <a:pt x="217388" y="33147"/>
                </a:lnTo>
                <a:lnTo>
                  <a:pt x="244828" y="67956"/>
                </a:lnTo>
                <a:lnTo>
                  <a:pt x="258934" y="109976"/>
                </a:lnTo>
                <a:lnTo>
                  <a:pt x="260288" y="124245"/>
                </a:lnTo>
                <a:lnTo>
                  <a:pt x="260224" y="137067"/>
                </a:lnTo>
                <a:lnTo>
                  <a:pt x="250954" y="179008"/>
                </a:lnTo>
                <a:lnTo>
                  <a:pt x="231549" y="212023"/>
                </a:lnTo>
                <a:lnTo>
                  <a:pt x="203377" y="237964"/>
                </a:lnTo>
                <a:lnTo>
                  <a:pt x="168879" y="254593"/>
                </a:lnTo>
                <a:lnTo>
                  <a:pt x="131036" y="260466"/>
                </a:lnTo>
                <a:close/>
              </a:path>
            </a:pathLst>
          </a:custGeom>
          <a:solidFill>
            <a:srgbClr val="0E4561"/>
          </a:solidFill>
        </p:spPr>
        <p:txBody>
          <a:bodyPr wrap="square" lIns="0" tIns="0" rIns="0" bIns="0" rtlCol="0"/>
          <a:lstStyle/>
          <a:p/>
        </p:txBody>
      </p:sp>
      <p:sp>
        <p:nvSpPr>
          <p:cNvPr id="7" name="object 7"/>
          <p:cNvSpPr/>
          <p:nvPr/>
        </p:nvSpPr>
        <p:spPr>
          <a:xfrm>
            <a:off x="1851007" y="8987478"/>
            <a:ext cx="260350" cy="260985"/>
          </a:xfrm>
          <a:custGeom>
            <a:avLst/>
            <a:gdLst/>
            <a:ahLst/>
            <a:cxnLst/>
            <a:rect l="l" t="t" r="r" b="b"/>
            <a:pathLst>
              <a:path w="260350" h="260984">
                <a:moveTo>
                  <a:pt x="131036" y="260466"/>
                </a:moveTo>
                <a:lnTo>
                  <a:pt x="93121" y="255081"/>
                </a:lnTo>
                <a:lnTo>
                  <a:pt x="58412" y="238898"/>
                </a:lnTo>
                <a:lnTo>
                  <a:pt x="29908" y="213321"/>
                </a:lnTo>
                <a:lnTo>
                  <a:pt x="10079" y="180558"/>
                </a:lnTo>
                <a:lnTo>
                  <a:pt x="634" y="143445"/>
                </a:lnTo>
                <a:lnTo>
                  <a:pt x="0" y="128979"/>
                </a:lnTo>
                <a:lnTo>
                  <a:pt x="100" y="124245"/>
                </a:lnTo>
                <a:lnTo>
                  <a:pt x="7462" y="86679"/>
                </a:lnTo>
                <a:lnTo>
                  <a:pt x="25446" y="52850"/>
                </a:lnTo>
                <a:lnTo>
                  <a:pt x="52470" y="25737"/>
                </a:lnTo>
                <a:lnTo>
                  <a:pt x="86238" y="7642"/>
                </a:lnTo>
                <a:lnTo>
                  <a:pt x="123780" y="157"/>
                </a:lnTo>
                <a:lnTo>
                  <a:pt x="130192" y="0"/>
                </a:lnTo>
                <a:lnTo>
                  <a:pt x="136560" y="124"/>
                </a:lnTo>
                <a:lnTo>
                  <a:pt x="179838" y="9625"/>
                </a:lnTo>
                <a:lnTo>
                  <a:pt x="217388" y="33147"/>
                </a:lnTo>
                <a:lnTo>
                  <a:pt x="244828" y="67956"/>
                </a:lnTo>
                <a:lnTo>
                  <a:pt x="258934" y="109976"/>
                </a:lnTo>
                <a:lnTo>
                  <a:pt x="260288" y="124245"/>
                </a:lnTo>
                <a:lnTo>
                  <a:pt x="260223" y="137067"/>
                </a:lnTo>
                <a:lnTo>
                  <a:pt x="250954" y="179008"/>
                </a:lnTo>
                <a:lnTo>
                  <a:pt x="231549" y="212023"/>
                </a:lnTo>
                <a:lnTo>
                  <a:pt x="203377" y="237964"/>
                </a:lnTo>
                <a:lnTo>
                  <a:pt x="168879" y="254593"/>
                </a:lnTo>
                <a:lnTo>
                  <a:pt x="131036" y="260466"/>
                </a:lnTo>
                <a:close/>
              </a:path>
            </a:pathLst>
          </a:custGeom>
          <a:solidFill>
            <a:srgbClr val="0E4561"/>
          </a:solidFill>
        </p:spPr>
        <p:txBody>
          <a:bodyPr wrap="square" lIns="0" tIns="0" rIns="0" bIns="0" rtlCol="0"/>
          <a:lstStyle/>
          <a:p/>
        </p:txBody>
      </p:sp>
      <p:sp>
        <p:nvSpPr>
          <p:cNvPr id="8" name="object 8"/>
          <p:cNvSpPr/>
          <p:nvPr/>
        </p:nvSpPr>
        <p:spPr>
          <a:xfrm>
            <a:off x="2260010" y="8987478"/>
            <a:ext cx="260350" cy="260985"/>
          </a:xfrm>
          <a:custGeom>
            <a:avLst/>
            <a:gdLst/>
            <a:ahLst/>
            <a:cxnLst/>
            <a:rect l="l" t="t" r="r" b="b"/>
            <a:pathLst>
              <a:path w="260350" h="260984">
                <a:moveTo>
                  <a:pt x="131036" y="260466"/>
                </a:moveTo>
                <a:lnTo>
                  <a:pt x="93121" y="255081"/>
                </a:lnTo>
                <a:lnTo>
                  <a:pt x="58412" y="238898"/>
                </a:lnTo>
                <a:lnTo>
                  <a:pt x="29908" y="213321"/>
                </a:lnTo>
                <a:lnTo>
                  <a:pt x="10079" y="180558"/>
                </a:lnTo>
                <a:lnTo>
                  <a:pt x="634" y="143445"/>
                </a:lnTo>
                <a:lnTo>
                  <a:pt x="0" y="128979"/>
                </a:lnTo>
                <a:lnTo>
                  <a:pt x="100" y="124245"/>
                </a:lnTo>
                <a:lnTo>
                  <a:pt x="7462" y="86679"/>
                </a:lnTo>
                <a:lnTo>
                  <a:pt x="25446" y="52850"/>
                </a:lnTo>
                <a:lnTo>
                  <a:pt x="52470" y="25737"/>
                </a:lnTo>
                <a:lnTo>
                  <a:pt x="86239" y="7642"/>
                </a:lnTo>
                <a:lnTo>
                  <a:pt x="123781" y="157"/>
                </a:lnTo>
                <a:lnTo>
                  <a:pt x="130192" y="0"/>
                </a:lnTo>
                <a:lnTo>
                  <a:pt x="136559" y="127"/>
                </a:lnTo>
                <a:lnTo>
                  <a:pt x="179830" y="9639"/>
                </a:lnTo>
                <a:lnTo>
                  <a:pt x="217373" y="33162"/>
                </a:lnTo>
                <a:lnTo>
                  <a:pt x="244813" y="67966"/>
                </a:lnTo>
                <a:lnTo>
                  <a:pt x="258927" y="109979"/>
                </a:lnTo>
                <a:lnTo>
                  <a:pt x="260286" y="124245"/>
                </a:lnTo>
                <a:lnTo>
                  <a:pt x="260224" y="137067"/>
                </a:lnTo>
                <a:lnTo>
                  <a:pt x="250954" y="179008"/>
                </a:lnTo>
                <a:lnTo>
                  <a:pt x="231549" y="212023"/>
                </a:lnTo>
                <a:lnTo>
                  <a:pt x="203377" y="237964"/>
                </a:lnTo>
                <a:lnTo>
                  <a:pt x="168880" y="254593"/>
                </a:lnTo>
                <a:lnTo>
                  <a:pt x="131036" y="260466"/>
                </a:lnTo>
                <a:close/>
              </a:path>
            </a:pathLst>
          </a:custGeom>
          <a:solidFill>
            <a:srgbClr val="0E4561"/>
          </a:solidFill>
        </p:spPr>
        <p:txBody>
          <a:bodyPr wrap="square" lIns="0" tIns="0" rIns="0" bIns="0" rtlCol="0"/>
          <a:lstStyle/>
          <a:p/>
        </p:txBody>
      </p:sp>
      <p:sp>
        <p:nvSpPr>
          <p:cNvPr id="9" name="object 9"/>
          <p:cNvSpPr/>
          <p:nvPr/>
        </p:nvSpPr>
        <p:spPr>
          <a:xfrm>
            <a:off x="2668960" y="8987478"/>
            <a:ext cx="260350" cy="260985"/>
          </a:xfrm>
          <a:custGeom>
            <a:avLst/>
            <a:gdLst/>
            <a:ahLst/>
            <a:cxnLst/>
            <a:rect l="l" t="t" r="r" b="b"/>
            <a:pathLst>
              <a:path w="260350" h="260984">
                <a:moveTo>
                  <a:pt x="131036" y="260466"/>
                </a:moveTo>
                <a:lnTo>
                  <a:pt x="93120" y="255081"/>
                </a:lnTo>
                <a:lnTo>
                  <a:pt x="58412" y="238898"/>
                </a:lnTo>
                <a:lnTo>
                  <a:pt x="29908" y="213321"/>
                </a:lnTo>
                <a:lnTo>
                  <a:pt x="10079" y="180558"/>
                </a:lnTo>
                <a:lnTo>
                  <a:pt x="634" y="143445"/>
                </a:lnTo>
                <a:lnTo>
                  <a:pt x="0" y="128979"/>
                </a:lnTo>
                <a:lnTo>
                  <a:pt x="100" y="124245"/>
                </a:lnTo>
                <a:lnTo>
                  <a:pt x="7462" y="86678"/>
                </a:lnTo>
                <a:lnTo>
                  <a:pt x="25446" y="52850"/>
                </a:lnTo>
                <a:lnTo>
                  <a:pt x="52470" y="25737"/>
                </a:lnTo>
                <a:lnTo>
                  <a:pt x="86239" y="7642"/>
                </a:lnTo>
                <a:lnTo>
                  <a:pt x="123781" y="157"/>
                </a:lnTo>
                <a:lnTo>
                  <a:pt x="130192" y="0"/>
                </a:lnTo>
                <a:lnTo>
                  <a:pt x="136560" y="124"/>
                </a:lnTo>
                <a:lnTo>
                  <a:pt x="179838" y="9625"/>
                </a:lnTo>
                <a:lnTo>
                  <a:pt x="217388" y="33147"/>
                </a:lnTo>
                <a:lnTo>
                  <a:pt x="244828" y="67956"/>
                </a:lnTo>
                <a:lnTo>
                  <a:pt x="258934" y="109976"/>
                </a:lnTo>
                <a:lnTo>
                  <a:pt x="260288" y="124245"/>
                </a:lnTo>
                <a:lnTo>
                  <a:pt x="260223" y="137067"/>
                </a:lnTo>
                <a:lnTo>
                  <a:pt x="250954" y="179008"/>
                </a:lnTo>
                <a:lnTo>
                  <a:pt x="231549" y="212023"/>
                </a:lnTo>
                <a:lnTo>
                  <a:pt x="203377" y="237964"/>
                </a:lnTo>
                <a:lnTo>
                  <a:pt x="168879" y="254593"/>
                </a:lnTo>
                <a:lnTo>
                  <a:pt x="131036" y="260466"/>
                </a:lnTo>
                <a:close/>
              </a:path>
            </a:pathLst>
          </a:custGeom>
          <a:solidFill>
            <a:srgbClr val="0E4561"/>
          </a:solidFill>
        </p:spPr>
        <p:txBody>
          <a:bodyPr wrap="square" lIns="0" tIns="0" rIns="0" bIns="0" rtlCol="0"/>
          <a:lstStyle/>
          <a:p/>
        </p:txBody>
      </p:sp>
      <p:sp>
        <p:nvSpPr>
          <p:cNvPr id="10" name="object 10"/>
          <p:cNvSpPr txBox="1">
            <a:spLocks noGrp="1"/>
          </p:cNvSpPr>
          <p:nvPr>
            <p:ph type="title"/>
          </p:nvPr>
        </p:nvSpPr>
        <p:spPr>
          <a:xfrm>
            <a:off x="1016000" y="626410"/>
            <a:ext cx="5796915" cy="997585"/>
          </a:xfrm>
          <a:prstGeom prst="rect">
            <a:avLst/>
          </a:prstGeom>
        </p:spPr>
        <p:txBody>
          <a:bodyPr vert="horz" wrap="square" lIns="0" tIns="12700" rIns="0" bIns="0" rtlCol="0">
            <a:spAutoFit/>
          </a:bodyPr>
          <a:lstStyle/>
          <a:p>
            <a:pPr marL="12700">
              <a:lnSpc>
                <a:spcPct val="100000"/>
              </a:lnSpc>
              <a:spcBef>
                <a:spcPts val="100"/>
              </a:spcBef>
            </a:pPr>
            <a:r>
              <a:rPr sz="6400" spc="-660" dirty="0"/>
              <a:t>Background</a:t>
            </a:r>
            <a:endParaRPr sz="6400"/>
          </a:p>
        </p:txBody>
      </p:sp>
      <p:sp>
        <p:nvSpPr>
          <p:cNvPr id="11" name="object 11"/>
          <p:cNvSpPr txBox="1"/>
          <p:nvPr/>
        </p:nvSpPr>
        <p:spPr>
          <a:xfrm>
            <a:off x="1016000" y="2620010"/>
            <a:ext cx="8108315" cy="4547235"/>
          </a:xfrm>
          <a:prstGeom prst="rect">
            <a:avLst/>
          </a:prstGeom>
        </p:spPr>
        <p:txBody>
          <a:bodyPr vert="horz" wrap="square" lIns="0" tIns="249554" rIns="0" bIns="0" rtlCol="0">
            <a:spAutoFit/>
          </a:bodyPr>
          <a:lstStyle/>
          <a:p>
            <a:pPr marL="12700">
              <a:lnSpc>
                <a:spcPct val="100000"/>
              </a:lnSpc>
              <a:spcBef>
                <a:spcPts val="1965"/>
              </a:spcBef>
            </a:pPr>
            <a:r>
              <a:rPr sz="2800" b="1" spc="40" dirty="0">
                <a:solidFill>
                  <a:srgbClr val="0E4561"/>
                </a:solidFill>
                <a:latin typeface="Century Gothic" panose="020B0502020202020204"/>
                <a:cs typeface="Century Gothic" panose="020B0502020202020204"/>
              </a:rPr>
              <a:t>Current</a:t>
            </a:r>
            <a:r>
              <a:rPr sz="2800" b="1" spc="-5" dirty="0">
                <a:solidFill>
                  <a:srgbClr val="0E4561"/>
                </a:solidFill>
                <a:latin typeface="Century Gothic" panose="020B0502020202020204"/>
                <a:cs typeface="Century Gothic" panose="020B0502020202020204"/>
              </a:rPr>
              <a:t> </a:t>
            </a:r>
            <a:r>
              <a:rPr sz="2800" b="1" spc="-30" dirty="0">
                <a:solidFill>
                  <a:srgbClr val="0E4561"/>
                </a:solidFill>
                <a:latin typeface="Century Gothic" panose="020B0502020202020204"/>
                <a:cs typeface="Century Gothic" panose="020B0502020202020204"/>
              </a:rPr>
              <a:t>scenario:</a:t>
            </a:r>
            <a:endParaRPr sz="2800">
              <a:latin typeface="Century Gothic" panose="020B0502020202020204"/>
              <a:cs typeface="Century Gothic" panose="020B0502020202020204"/>
            </a:endParaRPr>
          </a:p>
          <a:p>
            <a:pPr marL="12700" marR="5080">
              <a:lnSpc>
                <a:spcPct val="141000"/>
              </a:lnSpc>
              <a:spcBef>
                <a:spcPts val="435"/>
              </a:spcBef>
            </a:pPr>
            <a:r>
              <a:rPr sz="2400" dirty="0">
                <a:solidFill>
                  <a:srgbClr val="0E4561"/>
                </a:solidFill>
                <a:latin typeface="Tahoma" panose="020B0604030504040204"/>
                <a:cs typeface="Tahoma" panose="020B0604030504040204"/>
              </a:rPr>
              <a:t>Diabetes remains one of the most pressing health challenges worldwide, affecting </a:t>
            </a:r>
            <a:endParaRPr sz="2400" dirty="0">
              <a:solidFill>
                <a:srgbClr val="0E4561"/>
              </a:solidFill>
              <a:latin typeface="Tahoma" panose="020B0604030504040204"/>
              <a:cs typeface="Tahoma" panose="020B0604030504040204"/>
            </a:endParaRPr>
          </a:p>
          <a:p>
            <a:pPr marL="12700" marR="5080">
              <a:lnSpc>
                <a:spcPct val="141000"/>
              </a:lnSpc>
              <a:spcBef>
                <a:spcPts val="435"/>
              </a:spcBef>
            </a:pPr>
            <a:r>
              <a:rPr sz="2400" dirty="0">
                <a:solidFill>
                  <a:srgbClr val="0E4561"/>
                </a:solidFill>
                <a:latin typeface="Tahoma" panose="020B0604030504040204"/>
                <a:cs typeface="Tahoma" panose="020B0604030504040204"/>
              </a:rPr>
              <a:t>millions of people and burdening healthcare systems. With rising global rates of both </a:t>
            </a:r>
            <a:endParaRPr sz="2400" dirty="0">
              <a:solidFill>
                <a:srgbClr val="0E4561"/>
              </a:solidFill>
              <a:latin typeface="Tahoma" panose="020B0604030504040204"/>
              <a:cs typeface="Tahoma" panose="020B0604030504040204"/>
            </a:endParaRPr>
          </a:p>
          <a:p>
            <a:pPr marL="12700" marR="5080">
              <a:lnSpc>
                <a:spcPct val="141000"/>
              </a:lnSpc>
              <a:spcBef>
                <a:spcPts val="435"/>
              </a:spcBef>
            </a:pPr>
            <a:r>
              <a:rPr sz="2400" dirty="0">
                <a:solidFill>
                  <a:srgbClr val="0E4561"/>
                </a:solidFill>
                <a:latin typeface="Tahoma" panose="020B0604030504040204"/>
                <a:cs typeface="Tahoma" panose="020B0604030504040204"/>
              </a:rPr>
              <a:t>diabetes and prediabetes, understanding the factors that increase the risk of developing </a:t>
            </a:r>
            <a:endParaRPr sz="2400" dirty="0">
              <a:solidFill>
                <a:srgbClr val="0E4561"/>
              </a:solidFill>
              <a:latin typeface="Tahoma" panose="020B0604030504040204"/>
              <a:cs typeface="Tahoma" panose="020B0604030504040204"/>
            </a:endParaRPr>
          </a:p>
          <a:p>
            <a:pPr marL="12700" marR="5080">
              <a:lnSpc>
                <a:spcPct val="141000"/>
              </a:lnSpc>
              <a:spcBef>
                <a:spcPts val="435"/>
              </a:spcBef>
            </a:pPr>
            <a:r>
              <a:rPr sz="2400" dirty="0">
                <a:solidFill>
                  <a:srgbClr val="0E4561"/>
                </a:solidFill>
                <a:latin typeface="Tahoma" panose="020B0604030504040204"/>
                <a:cs typeface="Tahoma" panose="020B0604030504040204"/>
              </a:rPr>
              <a:t>this condition is more important than ever.</a:t>
            </a:r>
            <a:endParaRPr sz="2400" dirty="0">
              <a:solidFill>
                <a:srgbClr val="0E4561"/>
              </a:solidFill>
              <a:latin typeface="Tahoma" panose="020B0604030504040204"/>
              <a:cs typeface="Tahoma" panose="020B0604030504040204"/>
            </a:endParaRPr>
          </a:p>
        </p:txBody>
      </p:sp>
      <p:pic>
        <p:nvPicPr>
          <p:cNvPr id="12" name="图片 11" descr="american-doughnut-chains"/>
          <p:cNvPicPr>
            <a:picLocks noChangeAspect="1"/>
          </p:cNvPicPr>
          <p:nvPr/>
        </p:nvPicPr>
        <p:blipFill>
          <a:blip r:embed="rId1"/>
          <a:srcRect l="36605" r="21279"/>
          <a:stretch>
            <a:fillRect/>
          </a:stretch>
        </p:blipFill>
        <p:spPr>
          <a:xfrm>
            <a:off x="11125200" y="1096645"/>
            <a:ext cx="5915660" cy="788860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idx="1"/>
          </p:nvPr>
        </p:nvSpPr>
        <p:spPr>
          <a:xfrm>
            <a:off x="214923" y="571500"/>
            <a:ext cx="9974580" cy="492443"/>
          </a:xfrm>
        </p:spPr>
        <p:txBody>
          <a:bodyPr/>
          <a:lstStyle/>
          <a:p>
            <a:r>
              <a:rPr lang="en-US" sz="3200" b="1" i="1" dirty="0"/>
              <a:t>Future scope</a:t>
            </a:r>
            <a:endParaRPr lang="en-US" sz="3200" b="1" i="1" dirty="0"/>
          </a:p>
        </p:txBody>
      </p:sp>
      <p:sp>
        <p:nvSpPr>
          <p:cNvPr id="5" name="TextBox 4"/>
          <p:cNvSpPr txBox="1"/>
          <p:nvPr/>
        </p:nvSpPr>
        <p:spPr>
          <a:xfrm>
            <a:off x="152400" y="1257300"/>
            <a:ext cx="12649200" cy="7848302"/>
          </a:xfrm>
          <a:prstGeom prst="rect">
            <a:avLst/>
          </a:prstGeom>
          <a:noFill/>
        </p:spPr>
        <p:txBody>
          <a:bodyPr wrap="square" rtlCol="0">
            <a:spAutoFit/>
          </a:bodyPr>
          <a:lstStyle/>
          <a:p>
            <a:pPr rtl="0">
              <a:buNone/>
            </a:pPr>
            <a:r>
              <a:rPr lang="en-US" sz="3200" b="1" dirty="0"/>
              <a:t>Model Development and Optimization</a:t>
            </a:r>
            <a:endParaRPr lang="en-US" sz="3200" b="1" dirty="0"/>
          </a:p>
          <a:p>
            <a:pPr rtl="0">
              <a:buNone/>
            </a:pPr>
            <a:endParaRPr lang="en-US" sz="3200" b="1" dirty="0"/>
          </a:p>
          <a:p>
            <a:pPr rtl="0">
              <a:buFont typeface="Arial" panose="020B0604020202020204" pitchFamily="34" charset="0"/>
              <a:buChar char="•"/>
            </a:pPr>
            <a:r>
              <a:rPr lang="en-US" sz="3200" dirty="0"/>
              <a:t>Implement </a:t>
            </a:r>
            <a:r>
              <a:rPr lang="en-US" sz="3200" b="1" dirty="0"/>
              <a:t>K-fold cross-validation</a:t>
            </a:r>
            <a:r>
              <a:rPr lang="en-US" sz="3200" dirty="0"/>
              <a:t> to enhance model robustness and performance.</a:t>
            </a:r>
            <a:endParaRPr lang="en-US" sz="3200" dirty="0"/>
          </a:p>
          <a:p>
            <a:pPr rtl="0">
              <a:buFont typeface="Arial" panose="020B0604020202020204" pitchFamily="34" charset="0"/>
              <a:buChar char="•"/>
            </a:pPr>
            <a:r>
              <a:rPr lang="en-US" sz="3200" dirty="0"/>
              <a:t>Explore </a:t>
            </a:r>
            <a:r>
              <a:rPr lang="en-US" sz="3200" b="1" dirty="0"/>
              <a:t>alternative sampling techniques</a:t>
            </a:r>
            <a:r>
              <a:rPr lang="en-US" sz="3200" dirty="0"/>
              <a:t> to improve data representation and classification accuracy.</a:t>
            </a:r>
            <a:endParaRPr lang="en-US" sz="3200" dirty="0"/>
          </a:p>
          <a:p>
            <a:pPr rtl="0">
              <a:buFont typeface="Arial" panose="020B0604020202020204" pitchFamily="34" charset="0"/>
              <a:buChar char="•"/>
            </a:pPr>
            <a:r>
              <a:rPr lang="en-US" sz="3200" dirty="0"/>
              <a:t>Investigate </a:t>
            </a:r>
            <a:r>
              <a:rPr lang="en-US" sz="3200" b="1" dirty="0"/>
              <a:t>various hyperparameter tuning methods</a:t>
            </a:r>
            <a:r>
              <a:rPr lang="en-US" sz="3200" dirty="0"/>
              <a:t> to optimize model performance and achieve superior results.</a:t>
            </a:r>
            <a:endParaRPr lang="en-US" sz="3200" dirty="0"/>
          </a:p>
          <a:p>
            <a:pPr rtl="0">
              <a:buFont typeface="Arial" panose="020B0604020202020204" pitchFamily="34" charset="0"/>
              <a:buChar char="•"/>
            </a:pPr>
            <a:endParaRPr lang="en-US" sz="3200" dirty="0"/>
          </a:p>
          <a:p>
            <a:pPr rtl="0">
              <a:buNone/>
            </a:pPr>
            <a:r>
              <a:rPr lang="en-US" sz="3200" b="1" dirty="0"/>
              <a:t>Web Application Development</a:t>
            </a:r>
            <a:endParaRPr lang="en-US" sz="3200" b="1" dirty="0"/>
          </a:p>
          <a:p>
            <a:pPr rtl="0">
              <a:buNone/>
            </a:pPr>
            <a:endParaRPr lang="en-US" sz="3200" b="1" dirty="0"/>
          </a:p>
          <a:p>
            <a:pPr rtl="0">
              <a:buFont typeface="Arial" panose="020B0604020202020204" pitchFamily="34" charset="0"/>
              <a:buChar char="•"/>
            </a:pPr>
            <a:r>
              <a:rPr lang="en-US" sz="3200" dirty="0"/>
              <a:t>Develop a </a:t>
            </a:r>
            <a:r>
              <a:rPr lang="en-US" sz="3200" b="1" dirty="0"/>
              <a:t>user-friendly website</a:t>
            </a:r>
            <a:r>
              <a:rPr lang="en-US" sz="3200" dirty="0"/>
              <a:t> with an intuitive interface to deliver seamless prediction capabilities.</a:t>
            </a:r>
            <a:endParaRPr lang="en-US" sz="3200" dirty="0"/>
          </a:p>
          <a:p>
            <a:pPr rtl="0">
              <a:buFont typeface="Arial" panose="020B0604020202020204" pitchFamily="34" charset="0"/>
              <a:buChar char="•"/>
            </a:pPr>
            <a:r>
              <a:rPr lang="en-US" sz="3200" dirty="0"/>
              <a:t>Ensure the website provides accurate and efficient output predictions for end users.</a:t>
            </a:r>
            <a:endParaRPr lang="en-US" sz="3200" dirty="0"/>
          </a:p>
          <a:p>
            <a:endParaRPr lang="en-US" sz="2400" dirty="0"/>
          </a:p>
        </p:txBody>
      </p:sp>
      <p:sp>
        <p:nvSpPr>
          <p:cNvPr id="6" name="object 3"/>
          <p:cNvSpPr/>
          <p:nvPr/>
        </p:nvSpPr>
        <p:spPr>
          <a:xfrm>
            <a:off x="14093891" y="15848"/>
            <a:ext cx="4194175" cy="10272395"/>
          </a:xfrm>
          <a:custGeom>
            <a:avLst/>
            <a:gdLst/>
            <a:ahLst/>
            <a:cxnLst/>
            <a:rect l="l" t="t" r="r" b="b"/>
            <a:pathLst>
              <a:path w="4194175" h="10272395">
                <a:moveTo>
                  <a:pt x="0" y="0"/>
                </a:moveTo>
                <a:lnTo>
                  <a:pt x="4194106" y="0"/>
                </a:lnTo>
                <a:lnTo>
                  <a:pt x="4194106" y="10272284"/>
                </a:lnTo>
                <a:lnTo>
                  <a:pt x="0" y="10272284"/>
                </a:lnTo>
                <a:lnTo>
                  <a:pt x="0" y="0"/>
                </a:lnTo>
                <a:close/>
              </a:path>
            </a:pathLst>
          </a:custGeom>
          <a:solidFill>
            <a:srgbClr val="7894A0"/>
          </a:solidFill>
        </p:spPr>
        <p:txBody>
          <a:bodyPr wrap="square" lIns="0" tIns="0" rIns="0" bIns="0" rtlCol="0"/>
          <a:lstStyl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016000" y="3803015"/>
            <a:ext cx="16310610" cy="3136265"/>
          </a:xfrm>
          <a:prstGeom prst="rect">
            <a:avLst/>
          </a:prstGeom>
        </p:spPr>
        <p:txBody>
          <a:bodyPr vert="horz" wrap="square" lIns="0" tIns="12700" rIns="0" bIns="0" rtlCol="0">
            <a:spAutoFit/>
          </a:bodyPr>
          <a:lstStyle/>
          <a:p>
            <a:pPr marL="12065" marR="5080" algn="ctr">
              <a:lnSpc>
                <a:spcPct val="141000"/>
              </a:lnSpc>
              <a:spcBef>
                <a:spcPts val="100"/>
              </a:spcBef>
            </a:pPr>
            <a:r>
              <a:rPr spc="40" dirty="0"/>
              <a:t>Our analysis of the Diabetes Health Indicators Dataset shows that both physical and social factors influence diabetes risk. High BMI and lack of physical activity are linked to greater risk, while higher income and education levels appear protective. Clustering revealed distinct risk groups, offering potential for targeted interventions. However, the data is self-reported and cross-sectional, which limits deeper conclusions. Future work should include dietary, genetic, and long-term data. These findings support a well-rounded approach to diabetes prevention that considers personal habits and social conditions.</a:t>
            </a:r>
            <a:endParaRPr spc="40" dirty="0"/>
          </a:p>
        </p:txBody>
      </p:sp>
      <p:sp>
        <p:nvSpPr>
          <p:cNvPr id="3" name="object 3"/>
          <p:cNvSpPr/>
          <p:nvPr/>
        </p:nvSpPr>
        <p:spPr>
          <a:xfrm>
            <a:off x="5897879" y="3568974"/>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p:txBody>
      </p:sp>
      <p:sp>
        <p:nvSpPr>
          <p:cNvPr id="4" name="object 4"/>
          <p:cNvSpPr/>
          <p:nvPr/>
        </p:nvSpPr>
        <p:spPr>
          <a:xfrm>
            <a:off x="5897879" y="7171009"/>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p:txBody>
      </p:sp>
      <p:sp>
        <p:nvSpPr>
          <p:cNvPr id="5" name="object 5"/>
          <p:cNvSpPr/>
          <p:nvPr/>
        </p:nvSpPr>
        <p:spPr>
          <a:xfrm>
            <a:off x="8307928" y="2479410"/>
            <a:ext cx="229673" cy="229769"/>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9029124" y="2481584"/>
            <a:ext cx="229780" cy="229771"/>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8668315" y="2481584"/>
            <a:ext cx="229780" cy="229771"/>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9389793" y="2481588"/>
            <a:ext cx="229780" cy="22976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9750417" y="2481584"/>
            <a:ext cx="229780" cy="229771"/>
          </a:xfrm>
          <a:prstGeom prst="rect">
            <a:avLst/>
          </a:prstGeom>
          <a:blipFill>
            <a:blip r:embed="rId4" cstate="print"/>
            <a:stretch>
              <a:fillRect/>
            </a:stretch>
          </a:blipFill>
        </p:spPr>
        <p:txBody>
          <a:bodyPr wrap="square" lIns="0" tIns="0" rIns="0" bIns="0" rtlCol="0"/>
          <a:lstStyle/>
          <a:p/>
        </p:txBody>
      </p:sp>
      <p:sp>
        <p:nvSpPr>
          <p:cNvPr id="10" name="object 10"/>
          <p:cNvSpPr txBox="1">
            <a:spLocks noGrp="1"/>
          </p:cNvSpPr>
          <p:nvPr>
            <p:ph type="title"/>
          </p:nvPr>
        </p:nvSpPr>
        <p:spPr>
          <a:xfrm>
            <a:off x="1016000" y="626410"/>
            <a:ext cx="5326832" cy="997709"/>
          </a:xfrm>
          <a:prstGeom prst="rect">
            <a:avLst/>
          </a:prstGeom>
        </p:spPr>
        <p:txBody>
          <a:bodyPr vert="horz" wrap="square" lIns="0" tIns="12700" rIns="0" bIns="0" rtlCol="0" anchor="t">
            <a:spAutoFit/>
          </a:bodyPr>
          <a:lstStyle/>
          <a:p>
            <a:pPr marL="12700">
              <a:lnSpc>
                <a:spcPct val="100000"/>
              </a:lnSpc>
              <a:spcBef>
                <a:spcPts val="100"/>
              </a:spcBef>
            </a:pPr>
            <a:r>
              <a:rPr lang="en-US" sz="6400" dirty="0"/>
              <a:t>Conclusion</a:t>
            </a:r>
            <a:endParaRPr lang="en-US" sz="6400" dirty="0"/>
          </a:p>
        </p:txBody>
      </p:sp>
      <p:sp>
        <p:nvSpPr>
          <p:cNvPr id="11" name="object 11"/>
          <p:cNvSpPr/>
          <p:nvPr/>
        </p:nvSpPr>
        <p:spPr>
          <a:xfrm>
            <a:off x="8307928" y="8028381"/>
            <a:ext cx="229673" cy="229769"/>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9029124" y="8030555"/>
            <a:ext cx="229780" cy="229771"/>
          </a:xfrm>
          <a:prstGeom prst="rect">
            <a:avLst/>
          </a:prstGeom>
          <a:blipFill>
            <a:blip r:embed="rId6" cstate="print"/>
            <a:stretch>
              <a:fillRect/>
            </a:stretch>
          </a:blipFill>
        </p:spPr>
        <p:txBody>
          <a:bodyPr wrap="square" lIns="0" tIns="0" rIns="0" bIns="0" rtlCol="0"/>
          <a:lstStyle/>
          <a:p/>
        </p:txBody>
      </p:sp>
      <p:sp>
        <p:nvSpPr>
          <p:cNvPr id="13" name="object 13"/>
          <p:cNvSpPr/>
          <p:nvPr/>
        </p:nvSpPr>
        <p:spPr>
          <a:xfrm>
            <a:off x="8668315" y="8030555"/>
            <a:ext cx="229780" cy="229771"/>
          </a:xfrm>
          <a:prstGeom prst="rect">
            <a:avLst/>
          </a:prstGeom>
          <a:blipFill>
            <a:blip r:embed="rId6" cstate="print"/>
            <a:stretch>
              <a:fillRect/>
            </a:stretch>
          </a:blipFill>
        </p:spPr>
        <p:txBody>
          <a:bodyPr wrap="square" lIns="0" tIns="0" rIns="0" bIns="0" rtlCol="0"/>
          <a:lstStyle/>
          <a:p/>
        </p:txBody>
      </p:sp>
      <p:sp>
        <p:nvSpPr>
          <p:cNvPr id="14" name="object 14"/>
          <p:cNvSpPr/>
          <p:nvPr/>
        </p:nvSpPr>
        <p:spPr>
          <a:xfrm>
            <a:off x="9389793" y="8030558"/>
            <a:ext cx="229780" cy="229768"/>
          </a:xfrm>
          <a:prstGeom prst="rect">
            <a:avLst/>
          </a:prstGeom>
          <a:blipFill>
            <a:blip r:embed="rId3" cstate="print"/>
            <a:stretch>
              <a:fillRect/>
            </a:stretch>
          </a:blipFill>
        </p:spPr>
        <p:txBody>
          <a:bodyPr wrap="square" lIns="0" tIns="0" rIns="0" bIns="0" rtlCol="0"/>
          <a:lstStyle/>
          <a:p/>
        </p:txBody>
      </p:sp>
      <p:sp>
        <p:nvSpPr>
          <p:cNvPr id="15" name="object 15"/>
          <p:cNvSpPr/>
          <p:nvPr/>
        </p:nvSpPr>
        <p:spPr>
          <a:xfrm>
            <a:off x="9750417" y="8030555"/>
            <a:ext cx="229780" cy="229771"/>
          </a:xfrm>
          <a:prstGeom prst="rect">
            <a:avLst/>
          </a:prstGeom>
          <a:blipFill>
            <a:blip r:embed="rId7" cstate="print"/>
            <a:stretch>
              <a:fillRect/>
            </a:stretch>
          </a:blipFill>
        </p:spPr>
        <p:txBody>
          <a:bodyPr wrap="square" lIns="0" tIns="0" rIns="0" bIns="0" rtlCol="0"/>
          <a:lstStyl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076700"/>
            <a:ext cx="18329910" cy="2385695"/>
          </a:xfrm>
          <a:prstGeom prst="rect">
            <a:avLst/>
          </a:prstGeom>
        </p:spPr>
        <p:txBody>
          <a:bodyPr vert="horz" wrap="square" lIns="0" tIns="15875" rIns="0" bIns="0" rtlCol="0">
            <a:spAutoFit/>
          </a:bodyPr>
          <a:lstStyle/>
          <a:p>
            <a:pPr marL="41910" algn="ctr">
              <a:lnSpc>
                <a:spcPct val="100000"/>
              </a:lnSpc>
              <a:spcBef>
                <a:spcPts val="125"/>
              </a:spcBef>
            </a:pPr>
            <a:r>
              <a:rPr lang="en-US" sz="15400" spc="-1780" dirty="0"/>
              <a:t>Q &amp; A</a:t>
            </a:r>
            <a:endParaRPr lang="en-US" sz="15400" spc="-1780" dirty="0"/>
          </a:p>
        </p:txBody>
      </p:sp>
      <p:sp>
        <p:nvSpPr>
          <p:cNvPr id="3" name="object 3"/>
          <p:cNvSpPr/>
          <p:nvPr/>
        </p:nvSpPr>
        <p:spPr>
          <a:xfrm>
            <a:off x="9158735" y="990600"/>
            <a:ext cx="8115300" cy="0"/>
          </a:xfrm>
          <a:custGeom>
            <a:avLst/>
            <a:gdLst/>
            <a:ahLst/>
            <a:cxnLst/>
            <a:rect l="l" t="t" r="r" b="b"/>
            <a:pathLst>
              <a:path w="8115300">
                <a:moveTo>
                  <a:pt x="0" y="0"/>
                </a:moveTo>
                <a:lnTo>
                  <a:pt x="8114970" y="0"/>
                </a:lnTo>
              </a:path>
            </a:pathLst>
          </a:custGeom>
          <a:ln w="76199">
            <a:solidFill>
              <a:srgbClr val="0E4561"/>
            </a:solidFill>
          </a:ln>
        </p:spPr>
        <p:txBody>
          <a:bodyPr wrap="square" lIns="0" tIns="0" rIns="0" bIns="0" rtlCol="0"/>
          <a:lstStyle/>
          <a:p/>
        </p:txBody>
      </p:sp>
      <p:sp>
        <p:nvSpPr>
          <p:cNvPr id="4" name="object 4"/>
          <p:cNvSpPr/>
          <p:nvPr/>
        </p:nvSpPr>
        <p:spPr>
          <a:xfrm>
            <a:off x="1043763" y="9296400"/>
            <a:ext cx="8115300" cy="0"/>
          </a:xfrm>
          <a:custGeom>
            <a:avLst/>
            <a:gdLst/>
            <a:ahLst/>
            <a:cxnLst/>
            <a:rect l="l" t="t" r="r" b="b"/>
            <a:pathLst>
              <a:path w="8115300">
                <a:moveTo>
                  <a:pt x="0" y="0"/>
                </a:moveTo>
                <a:lnTo>
                  <a:pt x="8114970" y="0"/>
                </a:lnTo>
              </a:path>
            </a:pathLst>
          </a:custGeom>
          <a:ln w="76199">
            <a:solidFill>
              <a:srgbClr val="0E4561"/>
            </a:solidFill>
          </a:ln>
        </p:spPr>
        <p:txBody>
          <a:bodyPr wrap="square" lIns="0" tIns="0" rIns="0" bIns="0" rtlCol="0"/>
          <a:lstStyle/>
          <a:p/>
        </p:txBody>
      </p:sp>
      <p:sp>
        <p:nvSpPr>
          <p:cNvPr id="5" name="object 5"/>
          <p:cNvSpPr/>
          <p:nvPr/>
        </p:nvSpPr>
        <p:spPr>
          <a:xfrm>
            <a:off x="9625669" y="9053177"/>
            <a:ext cx="406400" cy="406400"/>
          </a:xfrm>
          <a:custGeom>
            <a:avLst/>
            <a:gdLst/>
            <a:ahLst/>
            <a:cxnLst/>
            <a:rect l="l" t="t" r="r" b="b"/>
            <a:pathLst>
              <a:path w="406400" h="406400">
                <a:moveTo>
                  <a:pt x="196298" y="405957"/>
                </a:moveTo>
                <a:lnTo>
                  <a:pt x="156989" y="400974"/>
                </a:lnTo>
                <a:lnTo>
                  <a:pt x="119407" y="388415"/>
                </a:lnTo>
                <a:lnTo>
                  <a:pt x="84999" y="368765"/>
                </a:lnTo>
                <a:lnTo>
                  <a:pt x="55087" y="342777"/>
                </a:lnTo>
                <a:lnTo>
                  <a:pt x="30821" y="311452"/>
                </a:lnTo>
                <a:lnTo>
                  <a:pt x="13135" y="275994"/>
                </a:lnTo>
                <a:lnTo>
                  <a:pt x="2708" y="237766"/>
                </a:lnTo>
                <a:lnTo>
                  <a:pt x="0" y="211471"/>
                </a:lnTo>
                <a:lnTo>
                  <a:pt x="9" y="195691"/>
                </a:lnTo>
                <a:lnTo>
                  <a:pt x="6319" y="152143"/>
                </a:lnTo>
                <a:lnTo>
                  <a:pt x="20049" y="114697"/>
                </a:lnTo>
                <a:lnTo>
                  <a:pt x="40832" y="80658"/>
                </a:lnTo>
                <a:lnTo>
                  <a:pt x="67869" y="51338"/>
                </a:lnTo>
                <a:lnTo>
                  <a:pt x="100115" y="27868"/>
                </a:lnTo>
                <a:lnTo>
                  <a:pt x="136326" y="11154"/>
                </a:lnTo>
                <a:lnTo>
                  <a:pt x="175106" y="1839"/>
                </a:lnTo>
                <a:lnTo>
                  <a:pt x="208313" y="0"/>
                </a:lnTo>
                <a:lnTo>
                  <a:pt x="214959" y="286"/>
                </a:lnTo>
                <a:lnTo>
                  <a:pt x="254346" y="6552"/>
                </a:lnTo>
                <a:lnTo>
                  <a:pt x="291749" y="20395"/>
                </a:lnTo>
                <a:lnTo>
                  <a:pt x="325725" y="41283"/>
                </a:lnTo>
                <a:lnTo>
                  <a:pt x="354962" y="68409"/>
                </a:lnTo>
                <a:lnTo>
                  <a:pt x="378333" y="100727"/>
                </a:lnTo>
                <a:lnTo>
                  <a:pt x="394937" y="136989"/>
                </a:lnTo>
                <a:lnTo>
                  <a:pt x="404132" y="175798"/>
                </a:lnTo>
                <a:lnTo>
                  <a:pt x="405829" y="195691"/>
                </a:lnTo>
                <a:lnTo>
                  <a:pt x="405757" y="211471"/>
                </a:lnTo>
                <a:lnTo>
                  <a:pt x="399177" y="255023"/>
                </a:lnTo>
                <a:lnTo>
                  <a:pt x="385219" y="292384"/>
                </a:lnTo>
                <a:lnTo>
                  <a:pt x="364227" y="326295"/>
                </a:lnTo>
                <a:lnTo>
                  <a:pt x="337011" y="355449"/>
                </a:lnTo>
                <a:lnTo>
                  <a:pt x="304622" y="378721"/>
                </a:lnTo>
                <a:lnTo>
                  <a:pt x="268309" y="395214"/>
                </a:lnTo>
                <a:lnTo>
                  <a:pt x="229473" y="404289"/>
                </a:lnTo>
                <a:lnTo>
                  <a:pt x="196298" y="405957"/>
                </a:lnTo>
                <a:close/>
              </a:path>
            </a:pathLst>
          </a:custGeom>
          <a:solidFill>
            <a:srgbClr val="0E4561"/>
          </a:solidFill>
        </p:spPr>
        <p:txBody>
          <a:bodyPr wrap="square" lIns="0" tIns="0" rIns="0" bIns="0" rtlCol="0"/>
          <a:lstStyle/>
          <a:p/>
        </p:txBody>
      </p:sp>
      <p:sp>
        <p:nvSpPr>
          <p:cNvPr id="6" name="object 6"/>
          <p:cNvSpPr/>
          <p:nvPr/>
        </p:nvSpPr>
        <p:spPr>
          <a:xfrm>
            <a:off x="10262613" y="90570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2"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7" name="object 7"/>
          <p:cNvSpPr/>
          <p:nvPr/>
        </p:nvSpPr>
        <p:spPr>
          <a:xfrm>
            <a:off x="10900205" y="90570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8" name="object 8"/>
          <p:cNvSpPr/>
          <p:nvPr/>
        </p:nvSpPr>
        <p:spPr>
          <a:xfrm>
            <a:off x="11537553" y="9057014"/>
            <a:ext cx="406400" cy="406400"/>
          </a:xfrm>
          <a:custGeom>
            <a:avLst/>
            <a:gdLst/>
            <a:ahLst/>
            <a:cxnLst/>
            <a:rect l="l" t="t" r="r" b="b"/>
            <a:pathLst>
              <a:path w="406400" h="406400">
                <a:moveTo>
                  <a:pt x="197568" y="405956"/>
                </a:moveTo>
                <a:lnTo>
                  <a:pt x="157991" y="400994"/>
                </a:lnTo>
                <a:lnTo>
                  <a:pt x="120149" y="388390"/>
                </a:lnTo>
                <a:lnTo>
                  <a:pt x="85500" y="368633"/>
                </a:lnTo>
                <a:lnTo>
                  <a:pt x="55382" y="342483"/>
                </a:lnTo>
                <a:lnTo>
                  <a:pt x="30957" y="310950"/>
                </a:lnTo>
                <a:lnTo>
                  <a:pt x="13167" y="275251"/>
                </a:lnTo>
                <a:lnTo>
                  <a:pt x="2699" y="236763"/>
                </a:lnTo>
                <a:lnTo>
                  <a:pt x="0" y="210291"/>
                </a:lnTo>
                <a:lnTo>
                  <a:pt x="74" y="194404"/>
                </a:lnTo>
                <a:lnTo>
                  <a:pt x="6644" y="150954"/>
                </a:lnTo>
                <a:lnTo>
                  <a:pt x="20600" y="113589"/>
                </a:lnTo>
                <a:lnTo>
                  <a:pt x="41590" y="79673"/>
                </a:lnTo>
                <a:lnTo>
                  <a:pt x="68806" y="50514"/>
                </a:lnTo>
                <a:lnTo>
                  <a:pt x="101196" y="27238"/>
                </a:lnTo>
                <a:lnTo>
                  <a:pt x="137512" y="10743"/>
                </a:lnTo>
                <a:lnTo>
                  <a:pt x="176351" y="1666"/>
                </a:lnTo>
                <a:lnTo>
                  <a:pt x="209525" y="0"/>
                </a:lnTo>
                <a:lnTo>
                  <a:pt x="216125" y="294"/>
                </a:lnTo>
                <a:lnTo>
                  <a:pt x="255234" y="6569"/>
                </a:lnTo>
                <a:lnTo>
                  <a:pt x="292370" y="20349"/>
                </a:lnTo>
                <a:lnTo>
                  <a:pt x="326105" y="41106"/>
                </a:lnTo>
                <a:lnTo>
                  <a:pt x="355146" y="68043"/>
                </a:lnTo>
                <a:lnTo>
                  <a:pt x="378377" y="100125"/>
                </a:lnTo>
                <a:lnTo>
                  <a:pt x="394906" y="136122"/>
                </a:lnTo>
                <a:lnTo>
                  <a:pt x="404098" y="174650"/>
                </a:lnTo>
                <a:lnTo>
                  <a:pt x="405821" y="194404"/>
                </a:lnTo>
                <a:lnTo>
                  <a:pt x="405817" y="210291"/>
                </a:lnTo>
                <a:lnTo>
                  <a:pt x="399527" y="253737"/>
                </a:lnTo>
                <a:lnTo>
                  <a:pt x="385810" y="291191"/>
                </a:lnTo>
                <a:lnTo>
                  <a:pt x="365037" y="325240"/>
                </a:lnTo>
                <a:lnTo>
                  <a:pt x="338008" y="354572"/>
                </a:lnTo>
                <a:lnTo>
                  <a:pt x="305767" y="378054"/>
                </a:lnTo>
                <a:lnTo>
                  <a:pt x="269558" y="394781"/>
                </a:lnTo>
                <a:lnTo>
                  <a:pt x="230777" y="404107"/>
                </a:lnTo>
                <a:lnTo>
                  <a:pt x="197568" y="405956"/>
                </a:lnTo>
                <a:close/>
              </a:path>
            </a:pathLst>
          </a:custGeom>
          <a:solidFill>
            <a:srgbClr val="0E4561"/>
          </a:solidFill>
        </p:spPr>
        <p:txBody>
          <a:bodyPr wrap="square" lIns="0" tIns="0" rIns="0" bIns="0" rtlCol="0"/>
          <a:lstStyle/>
          <a:p/>
        </p:txBody>
      </p:sp>
      <p:sp>
        <p:nvSpPr>
          <p:cNvPr id="9" name="object 9"/>
          <p:cNvSpPr/>
          <p:nvPr/>
        </p:nvSpPr>
        <p:spPr>
          <a:xfrm>
            <a:off x="12174820" y="9057012"/>
            <a:ext cx="406400" cy="406400"/>
          </a:xfrm>
          <a:custGeom>
            <a:avLst/>
            <a:gdLst/>
            <a:ahLst/>
            <a:cxnLst/>
            <a:rect l="l" t="t" r="r" b="b"/>
            <a:pathLst>
              <a:path w="406400" h="406400">
                <a:moveTo>
                  <a:pt x="197568" y="405959"/>
                </a:moveTo>
                <a:lnTo>
                  <a:pt x="157991" y="400996"/>
                </a:lnTo>
                <a:lnTo>
                  <a:pt x="120149" y="388393"/>
                </a:lnTo>
                <a:lnTo>
                  <a:pt x="85500" y="368635"/>
                </a:lnTo>
                <a:lnTo>
                  <a:pt x="55382" y="342486"/>
                </a:lnTo>
                <a:lnTo>
                  <a:pt x="30957" y="310953"/>
                </a:lnTo>
                <a:lnTo>
                  <a:pt x="13167" y="275253"/>
                </a:lnTo>
                <a:lnTo>
                  <a:pt x="2699" y="236766"/>
                </a:lnTo>
                <a:lnTo>
                  <a:pt x="0" y="210294"/>
                </a:lnTo>
                <a:lnTo>
                  <a:pt x="74" y="194406"/>
                </a:lnTo>
                <a:lnTo>
                  <a:pt x="6644" y="150956"/>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6" y="253740"/>
                </a:lnTo>
                <a:lnTo>
                  <a:pt x="385810" y="291193"/>
                </a:lnTo>
                <a:lnTo>
                  <a:pt x="365037" y="325243"/>
                </a:lnTo>
                <a:lnTo>
                  <a:pt x="338008" y="354575"/>
                </a:lnTo>
                <a:lnTo>
                  <a:pt x="305767" y="378057"/>
                </a:lnTo>
                <a:lnTo>
                  <a:pt x="269557" y="394784"/>
                </a:lnTo>
                <a:lnTo>
                  <a:pt x="230777" y="404110"/>
                </a:lnTo>
                <a:lnTo>
                  <a:pt x="197568" y="405959"/>
                </a:lnTo>
                <a:close/>
              </a:path>
            </a:pathLst>
          </a:custGeom>
          <a:solidFill>
            <a:srgbClr val="0E4561"/>
          </a:solidFill>
        </p:spPr>
        <p:txBody>
          <a:bodyPr wrap="square" lIns="0" tIns="0" rIns="0" bIns="0" rtlCol="0"/>
          <a:lstStyle/>
          <a:p/>
        </p:txBody>
      </p:sp>
      <p:sp>
        <p:nvSpPr>
          <p:cNvPr id="12" name="object 12"/>
          <p:cNvSpPr/>
          <p:nvPr/>
        </p:nvSpPr>
        <p:spPr>
          <a:xfrm>
            <a:off x="5653705" y="823578"/>
            <a:ext cx="406400" cy="406400"/>
          </a:xfrm>
          <a:custGeom>
            <a:avLst/>
            <a:gdLst/>
            <a:ahLst/>
            <a:cxnLst/>
            <a:rect l="l" t="t" r="r" b="b"/>
            <a:pathLst>
              <a:path w="406400" h="406400">
                <a:moveTo>
                  <a:pt x="196298" y="405957"/>
                </a:moveTo>
                <a:lnTo>
                  <a:pt x="156989" y="400974"/>
                </a:lnTo>
                <a:lnTo>
                  <a:pt x="119407" y="388415"/>
                </a:lnTo>
                <a:lnTo>
                  <a:pt x="84999" y="368765"/>
                </a:lnTo>
                <a:lnTo>
                  <a:pt x="55087" y="342777"/>
                </a:lnTo>
                <a:lnTo>
                  <a:pt x="30821" y="311452"/>
                </a:lnTo>
                <a:lnTo>
                  <a:pt x="13135" y="275994"/>
                </a:lnTo>
                <a:lnTo>
                  <a:pt x="2708" y="237766"/>
                </a:lnTo>
                <a:lnTo>
                  <a:pt x="0" y="211471"/>
                </a:lnTo>
                <a:lnTo>
                  <a:pt x="9" y="195691"/>
                </a:lnTo>
                <a:lnTo>
                  <a:pt x="6319" y="152143"/>
                </a:lnTo>
                <a:lnTo>
                  <a:pt x="20049" y="114697"/>
                </a:lnTo>
                <a:lnTo>
                  <a:pt x="40832" y="80658"/>
                </a:lnTo>
                <a:lnTo>
                  <a:pt x="67869" y="51338"/>
                </a:lnTo>
                <a:lnTo>
                  <a:pt x="100115" y="27868"/>
                </a:lnTo>
                <a:lnTo>
                  <a:pt x="136326" y="11154"/>
                </a:lnTo>
                <a:lnTo>
                  <a:pt x="175106" y="1839"/>
                </a:lnTo>
                <a:lnTo>
                  <a:pt x="208313" y="0"/>
                </a:lnTo>
                <a:lnTo>
                  <a:pt x="214959" y="286"/>
                </a:lnTo>
                <a:lnTo>
                  <a:pt x="254346" y="6552"/>
                </a:lnTo>
                <a:lnTo>
                  <a:pt x="291749" y="20395"/>
                </a:lnTo>
                <a:lnTo>
                  <a:pt x="325725" y="41283"/>
                </a:lnTo>
                <a:lnTo>
                  <a:pt x="354962" y="68409"/>
                </a:lnTo>
                <a:lnTo>
                  <a:pt x="378333" y="100727"/>
                </a:lnTo>
                <a:lnTo>
                  <a:pt x="394937" y="136989"/>
                </a:lnTo>
                <a:lnTo>
                  <a:pt x="404132" y="175798"/>
                </a:lnTo>
                <a:lnTo>
                  <a:pt x="405829" y="195691"/>
                </a:lnTo>
                <a:lnTo>
                  <a:pt x="405757" y="211471"/>
                </a:lnTo>
                <a:lnTo>
                  <a:pt x="399177" y="255023"/>
                </a:lnTo>
                <a:lnTo>
                  <a:pt x="385219" y="292384"/>
                </a:lnTo>
                <a:lnTo>
                  <a:pt x="364227" y="326295"/>
                </a:lnTo>
                <a:lnTo>
                  <a:pt x="337011" y="355449"/>
                </a:lnTo>
                <a:lnTo>
                  <a:pt x="304622" y="378721"/>
                </a:lnTo>
                <a:lnTo>
                  <a:pt x="268309" y="395214"/>
                </a:lnTo>
                <a:lnTo>
                  <a:pt x="229473" y="404289"/>
                </a:lnTo>
                <a:lnTo>
                  <a:pt x="196298" y="405957"/>
                </a:lnTo>
                <a:close/>
              </a:path>
            </a:pathLst>
          </a:custGeom>
          <a:solidFill>
            <a:srgbClr val="0E4561"/>
          </a:solidFill>
        </p:spPr>
        <p:txBody>
          <a:bodyPr wrap="square" lIns="0" tIns="0" rIns="0" bIns="0" rtlCol="0"/>
          <a:lstStyle/>
          <a:p/>
        </p:txBody>
      </p:sp>
      <p:sp>
        <p:nvSpPr>
          <p:cNvPr id="13" name="object 13"/>
          <p:cNvSpPr/>
          <p:nvPr/>
        </p:nvSpPr>
        <p:spPr>
          <a:xfrm>
            <a:off x="6290648" y="8274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2"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14" name="object 14"/>
          <p:cNvSpPr/>
          <p:nvPr/>
        </p:nvSpPr>
        <p:spPr>
          <a:xfrm>
            <a:off x="6928241" y="8274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15" name="object 15"/>
          <p:cNvSpPr/>
          <p:nvPr/>
        </p:nvSpPr>
        <p:spPr>
          <a:xfrm>
            <a:off x="7565589" y="827415"/>
            <a:ext cx="406400" cy="406400"/>
          </a:xfrm>
          <a:custGeom>
            <a:avLst/>
            <a:gdLst/>
            <a:ahLst/>
            <a:cxnLst/>
            <a:rect l="l" t="t" r="r" b="b"/>
            <a:pathLst>
              <a:path w="406400" h="406400">
                <a:moveTo>
                  <a:pt x="197568" y="405956"/>
                </a:moveTo>
                <a:lnTo>
                  <a:pt x="157991" y="400994"/>
                </a:lnTo>
                <a:lnTo>
                  <a:pt x="120149" y="388390"/>
                </a:lnTo>
                <a:lnTo>
                  <a:pt x="85500" y="368633"/>
                </a:lnTo>
                <a:lnTo>
                  <a:pt x="55382" y="342483"/>
                </a:lnTo>
                <a:lnTo>
                  <a:pt x="30957" y="310950"/>
                </a:lnTo>
                <a:lnTo>
                  <a:pt x="13167" y="275251"/>
                </a:lnTo>
                <a:lnTo>
                  <a:pt x="2699" y="236763"/>
                </a:lnTo>
                <a:lnTo>
                  <a:pt x="0" y="210291"/>
                </a:lnTo>
                <a:lnTo>
                  <a:pt x="74" y="194404"/>
                </a:lnTo>
                <a:lnTo>
                  <a:pt x="6644" y="150954"/>
                </a:lnTo>
                <a:lnTo>
                  <a:pt x="20600" y="113589"/>
                </a:lnTo>
                <a:lnTo>
                  <a:pt x="41590" y="79673"/>
                </a:lnTo>
                <a:lnTo>
                  <a:pt x="68806" y="50514"/>
                </a:lnTo>
                <a:lnTo>
                  <a:pt x="101196" y="27238"/>
                </a:lnTo>
                <a:lnTo>
                  <a:pt x="137512" y="10743"/>
                </a:lnTo>
                <a:lnTo>
                  <a:pt x="176351" y="1666"/>
                </a:lnTo>
                <a:lnTo>
                  <a:pt x="209525" y="0"/>
                </a:lnTo>
                <a:lnTo>
                  <a:pt x="216125" y="294"/>
                </a:lnTo>
                <a:lnTo>
                  <a:pt x="255234" y="6569"/>
                </a:lnTo>
                <a:lnTo>
                  <a:pt x="292370" y="20349"/>
                </a:lnTo>
                <a:lnTo>
                  <a:pt x="326105" y="41106"/>
                </a:lnTo>
                <a:lnTo>
                  <a:pt x="355146" y="68043"/>
                </a:lnTo>
                <a:lnTo>
                  <a:pt x="378377" y="100125"/>
                </a:lnTo>
                <a:lnTo>
                  <a:pt x="394906" y="136122"/>
                </a:lnTo>
                <a:lnTo>
                  <a:pt x="404098" y="174650"/>
                </a:lnTo>
                <a:lnTo>
                  <a:pt x="405821" y="194404"/>
                </a:lnTo>
                <a:lnTo>
                  <a:pt x="405817" y="210291"/>
                </a:lnTo>
                <a:lnTo>
                  <a:pt x="399527" y="253737"/>
                </a:lnTo>
                <a:lnTo>
                  <a:pt x="385810" y="291191"/>
                </a:lnTo>
                <a:lnTo>
                  <a:pt x="365037" y="325240"/>
                </a:lnTo>
                <a:lnTo>
                  <a:pt x="338008" y="354572"/>
                </a:lnTo>
                <a:lnTo>
                  <a:pt x="305767" y="378054"/>
                </a:lnTo>
                <a:lnTo>
                  <a:pt x="269558" y="394781"/>
                </a:lnTo>
                <a:lnTo>
                  <a:pt x="230777" y="404107"/>
                </a:lnTo>
                <a:lnTo>
                  <a:pt x="197568" y="405956"/>
                </a:lnTo>
                <a:close/>
              </a:path>
            </a:pathLst>
          </a:custGeom>
          <a:solidFill>
            <a:srgbClr val="0E4561"/>
          </a:solidFill>
        </p:spPr>
        <p:txBody>
          <a:bodyPr wrap="square" lIns="0" tIns="0" rIns="0" bIns="0" rtlCol="0"/>
          <a:lstStyle/>
          <a:p/>
        </p:txBody>
      </p:sp>
      <p:sp>
        <p:nvSpPr>
          <p:cNvPr id="16" name="object 16"/>
          <p:cNvSpPr/>
          <p:nvPr/>
        </p:nvSpPr>
        <p:spPr>
          <a:xfrm>
            <a:off x="8202855" y="827412"/>
            <a:ext cx="406400" cy="406400"/>
          </a:xfrm>
          <a:custGeom>
            <a:avLst/>
            <a:gdLst/>
            <a:ahLst/>
            <a:cxnLst/>
            <a:rect l="l" t="t" r="r" b="b"/>
            <a:pathLst>
              <a:path w="406400" h="406400">
                <a:moveTo>
                  <a:pt x="197568" y="405959"/>
                </a:moveTo>
                <a:lnTo>
                  <a:pt x="157991" y="400996"/>
                </a:lnTo>
                <a:lnTo>
                  <a:pt x="120149" y="388393"/>
                </a:lnTo>
                <a:lnTo>
                  <a:pt x="85500" y="368635"/>
                </a:lnTo>
                <a:lnTo>
                  <a:pt x="55382" y="342486"/>
                </a:lnTo>
                <a:lnTo>
                  <a:pt x="30957" y="310953"/>
                </a:lnTo>
                <a:lnTo>
                  <a:pt x="13167" y="275253"/>
                </a:lnTo>
                <a:lnTo>
                  <a:pt x="2699" y="236766"/>
                </a:lnTo>
                <a:lnTo>
                  <a:pt x="0" y="210294"/>
                </a:lnTo>
                <a:lnTo>
                  <a:pt x="74" y="194406"/>
                </a:lnTo>
                <a:lnTo>
                  <a:pt x="6644" y="150956"/>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6" y="253740"/>
                </a:lnTo>
                <a:lnTo>
                  <a:pt x="385810" y="291193"/>
                </a:lnTo>
                <a:lnTo>
                  <a:pt x="365037" y="325243"/>
                </a:lnTo>
                <a:lnTo>
                  <a:pt x="338008" y="354575"/>
                </a:lnTo>
                <a:lnTo>
                  <a:pt x="305767" y="378057"/>
                </a:lnTo>
                <a:lnTo>
                  <a:pt x="269557" y="394784"/>
                </a:lnTo>
                <a:lnTo>
                  <a:pt x="230777" y="404110"/>
                </a:lnTo>
                <a:lnTo>
                  <a:pt x="197568" y="405959"/>
                </a:lnTo>
                <a:close/>
              </a:path>
            </a:pathLst>
          </a:custGeom>
          <a:solidFill>
            <a:srgbClr val="0E4561"/>
          </a:solidFill>
        </p:spPr>
        <p:txBody>
          <a:bodyPr wrap="square" lIns="0" tIns="0" rIns="0" bIns="0" rtlCol="0"/>
          <a:lstStyl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076700"/>
            <a:ext cx="18329910" cy="2385695"/>
          </a:xfrm>
          <a:prstGeom prst="rect">
            <a:avLst/>
          </a:prstGeom>
        </p:spPr>
        <p:txBody>
          <a:bodyPr vert="horz" wrap="square" lIns="0" tIns="15875" rIns="0" bIns="0" rtlCol="0">
            <a:spAutoFit/>
          </a:bodyPr>
          <a:lstStyle/>
          <a:p>
            <a:pPr marL="41910" algn="ctr">
              <a:lnSpc>
                <a:spcPct val="100000"/>
              </a:lnSpc>
              <a:spcBef>
                <a:spcPts val="125"/>
              </a:spcBef>
            </a:pPr>
            <a:r>
              <a:rPr lang="en-US" sz="15400" spc="-1780" dirty="0"/>
              <a:t>Thanks!</a:t>
            </a:r>
            <a:endParaRPr lang="en-US" sz="15400" spc="-1780" dirty="0"/>
          </a:p>
        </p:txBody>
      </p:sp>
      <p:sp>
        <p:nvSpPr>
          <p:cNvPr id="3" name="object 3"/>
          <p:cNvSpPr/>
          <p:nvPr/>
        </p:nvSpPr>
        <p:spPr>
          <a:xfrm>
            <a:off x="9158735" y="990600"/>
            <a:ext cx="8115300" cy="0"/>
          </a:xfrm>
          <a:custGeom>
            <a:avLst/>
            <a:gdLst/>
            <a:ahLst/>
            <a:cxnLst/>
            <a:rect l="l" t="t" r="r" b="b"/>
            <a:pathLst>
              <a:path w="8115300">
                <a:moveTo>
                  <a:pt x="0" y="0"/>
                </a:moveTo>
                <a:lnTo>
                  <a:pt x="8114970" y="0"/>
                </a:lnTo>
              </a:path>
            </a:pathLst>
          </a:custGeom>
          <a:ln w="76199">
            <a:solidFill>
              <a:srgbClr val="0E4561"/>
            </a:solidFill>
          </a:ln>
        </p:spPr>
        <p:txBody>
          <a:bodyPr wrap="square" lIns="0" tIns="0" rIns="0" bIns="0" rtlCol="0"/>
          <a:lstStyle/>
          <a:p/>
        </p:txBody>
      </p:sp>
      <p:sp>
        <p:nvSpPr>
          <p:cNvPr id="4" name="object 4"/>
          <p:cNvSpPr/>
          <p:nvPr/>
        </p:nvSpPr>
        <p:spPr>
          <a:xfrm>
            <a:off x="1043763" y="9296400"/>
            <a:ext cx="8115300" cy="0"/>
          </a:xfrm>
          <a:custGeom>
            <a:avLst/>
            <a:gdLst/>
            <a:ahLst/>
            <a:cxnLst/>
            <a:rect l="l" t="t" r="r" b="b"/>
            <a:pathLst>
              <a:path w="8115300">
                <a:moveTo>
                  <a:pt x="0" y="0"/>
                </a:moveTo>
                <a:lnTo>
                  <a:pt x="8114970" y="0"/>
                </a:lnTo>
              </a:path>
            </a:pathLst>
          </a:custGeom>
          <a:ln w="76199">
            <a:solidFill>
              <a:srgbClr val="0E4561"/>
            </a:solidFill>
          </a:ln>
        </p:spPr>
        <p:txBody>
          <a:bodyPr wrap="square" lIns="0" tIns="0" rIns="0" bIns="0" rtlCol="0"/>
          <a:lstStyle/>
          <a:p/>
        </p:txBody>
      </p:sp>
      <p:sp>
        <p:nvSpPr>
          <p:cNvPr id="5" name="object 5"/>
          <p:cNvSpPr/>
          <p:nvPr/>
        </p:nvSpPr>
        <p:spPr>
          <a:xfrm>
            <a:off x="9625669" y="9053177"/>
            <a:ext cx="406400" cy="406400"/>
          </a:xfrm>
          <a:custGeom>
            <a:avLst/>
            <a:gdLst/>
            <a:ahLst/>
            <a:cxnLst/>
            <a:rect l="l" t="t" r="r" b="b"/>
            <a:pathLst>
              <a:path w="406400" h="406400">
                <a:moveTo>
                  <a:pt x="196298" y="405957"/>
                </a:moveTo>
                <a:lnTo>
                  <a:pt x="156989" y="400974"/>
                </a:lnTo>
                <a:lnTo>
                  <a:pt x="119407" y="388415"/>
                </a:lnTo>
                <a:lnTo>
                  <a:pt x="84999" y="368765"/>
                </a:lnTo>
                <a:lnTo>
                  <a:pt x="55087" y="342777"/>
                </a:lnTo>
                <a:lnTo>
                  <a:pt x="30821" y="311452"/>
                </a:lnTo>
                <a:lnTo>
                  <a:pt x="13135" y="275994"/>
                </a:lnTo>
                <a:lnTo>
                  <a:pt x="2708" y="237766"/>
                </a:lnTo>
                <a:lnTo>
                  <a:pt x="0" y="211471"/>
                </a:lnTo>
                <a:lnTo>
                  <a:pt x="9" y="195691"/>
                </a:lnTo>
                <a:lnTo>
                  <a:pt x="6319" y="152143"/>
                </a:lnTo>
                <a:lnTo>
                  <a:pt x="20049" y="114697"/>
                </a:lnTo>
                <a:lnTo>
                  <a:pt x="40832" y="80658"/>
                </a:lnTo>
                <a:lnTo>
                  <a:pt x="67869" y="51338"/>
                </a:lnTo>
                <a:lnTo>
                  <a:pt x="100115" y="27868"/>
                </a:lnTo>
                <a:lnTo>
                  <a:pt x="136326" y="11154"/>
                </a:lnTo>
                <a:lnTo>
                  <a:pt x="175106" y="1839"/>
                </a:lnTo>
                <a:lnTo>
                  <a:pt x="208313" y="0"/>
                </a:lnTo>
                <a:lnTo>
                  <a:pt x="214959" y="286"/>
                </a:lnTo>
                <a:lnTo>
                  <a:pt x="254346" y="6552"/>
                </a:lnTo>
                <a:lnTo>
                  <a:pt x="291749" y="20395"/>
                </a:lnTo>
                <a:lnTo>
                  <a:pt x="325725" y="41283"/>
                </a:lnTo>
                <a:lnTo>
                  <a:pt x="354962" y="68409"/>
                </a:lnTo>
                <a:lnTo>
                  <a:pt x="378333" y="100727"/>
                </a:lnTo>
                <a:lnTo>
                  <a:pt x="394937" y="136989"/>
                </a:lnTo>
                <a:lnTo>
                  <a:pt x="404132" y="175798"/>
                </a:lnTo>
                <a:lnTo>
                  <a:pt x="405829" y="195691"/>
                </a:lnTo>
                <a:lnTo>
                  <a:pt x="405757" y="211471"/>
                </a:lnTo>
                <a:lnTo>
                  <a:pt x="399177" y="255023"/>
                </a:lnTo>
                <a:lnTo>
                  <a:pt x="385219" y="292384"/>
                </a:lnTo>
                <a:lnTo>
                  <a:pt x="364227" y="326295"/>
                </a:lnTo>
                <a:lnTo>
                  <a:pt x="337011" y="355449"/>
                </a:lnTo>
                <a:lnTo>
                  <a:pt x="304622" y="378721"/>
                </a:lnTo>
                <a:lnTo>
                  <a:pt x="268309" y="395214"/>
                </a:lnTo>
                <a:lnTo>
                  <a:pt x="229473" y="404289"/>
                </a:lnTo>
                <a:lnTo>
                  <a:pt x="196298" y="405957"/>
                </a:lnTo>
                <a:close/>
              </a:path>
            </a:pathLst>
          </a:custGeom>
          <a:solidFill>
            <a:srgbClr val="0E4561"/>
          </a:solidFill>
        </p:spPr>
        <p:txBody>
          <a:bodyPr wrap="square" lIns="0" tIns="0" rIns="0" bIns="0" rtlCol="0"/>
          <a:lstStyle/>
          <a:p/>
        </p:txBody>
      </p:sp>
      <p:sp>
        <p:nvSpPr>
          <p:cNvPr id="6" name="object 6"/>
          <p:cNvSpPr/>
          <p:nvPr/>
        </p:nvSpPr>
        <p:spPr>
          <a:xfrm>
            <a:off x="10262613" y="90570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2"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7" name="object 7"/>
          <p:cNvSpPr/>
          <p:nvPr/>
        </p:nvSpPr>
        <p:spPr>
          <a:xfrm>
            <a:off x="10900205" y="90570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8" name="object 8"/>
          <p:cNvSpPr/>
          <p:nvPr/>
        </p:nvSpPr>
        <p:spPr>
          <a:xfrm>
            <a:off x="11537553" y="9057014"/>
            <a:ext cx="406400" cy="406400"/>
          </a:xfrm>
          <a:custGeom>
            <a:avLst/>
            <a:gdLst/>
            <a:ahLst/>
            <a:cxnLst/>
            <a:rect l="l" t="t" r="r" b="b"/>
            <a:pathLst>
              <a:path w="406400" h="406400">
                <a:moveTo>
                  <a:pt x="197568" y="405956"/>
                </a:moveTo>
                <a:lnTo>
                  <a:pt x="157991" y="400994"/>
                </a:lnTo>
                <a:lnTo>
                  <a:pt x="120149" y="388390"/>
                </a:lnTo>
                <a:lnTo>
                  <a:pt x="85500" y="368633"/>
                </a:lnTo>
                <a:lnTo>
                  <a:pt x="55382" y="342483"/>
                </a:lnTo>
                <a:lnTo>
                  <a:pt x="30957" y="310950"/>
                </a:lnTo>
                <a:lnTo>
                  <a:pt x="13167" y="275251"/>
                </a:lnTo>
                <a:lnTo>
                  <a:pt x="2699" y="236763"/>
                </a:lnTo>
                <a:lnTo>
                  <a:pt x="0" y="210291"/>
                </a:lnTo>
                <a:lnTo>
                  <a:pt x="74" y="194404"/>
                </a:lnTo>
                <a:lnTo>
                  <a:pt x="6644" y="150954"/>
                </a:lnTo>
                <a:lnTo>
                  <a:pt x="20600" y="113589"/>
                </a:lnTo>
                <a:lnTo>
                  <a:pt x="41590" y="79673"/>
                </a:lnTo>
                <a:lnTo>
                  <a:pt x="68806" y="50514"/>
                </a:lnTo>
                <a:lnTo>
                  <a:pt x="101196" y="27238"/>
                </a:lnTo>
                <a:lnTo>
                  <a:pt x="137512" y="10743"/>
                </a:lnTo>
                <a:lnTo>
                  <a:pt x="176351" y="1666"/>
                </a:lnTo>
                <a:lnTo>
                  <a:pt x="209525" y="0"/>
                </a:lnTo>
                <a:lnTo>
                  <a:pt x="216125" y="294"/>
                </a:lnTo>
                <a:lnTo>
                  <a:pt x="255234" y="6569"/>
                </a:lnTo>
                <a:lnTo>
                  <a:pt x="292370" y="20349"/>
                </a:lnTo>
                <a:lnTo>
                  <a:pt x="326105" y="41106"/>
                </a:lnTo>
                <a:lnTo>
                  <a:pt x="355146" y="68043"/>
                </a:lnTo>
                <a:lnTo>
                  <a:pt x="378377" y="100125"/>
                </a:lnTo>
                <a:lnTo>
                  <a:pt x="394906" y="136122"/>
                </a:lnTo>
                <a:lnTo>
                  <a:pt x="404098" y="174650"/>
                </a:lnTo>
                <a:lnTo>
                  <a:pt x="405821" y="194404"/>
                </a:lnTo>
                <a:lnTo>
                  <a:pt x="405817" y="210291"/>
                </a:lnTo>
                <a:lnTo>
                  <a:pt x="399527" y="253737"/>
                </a:lnTo>
                <a:lnTo>
                  <a:pt x="385810" y="291191"/>
                </a:lnTo>
                <a:lnTo>
                  <a:pt x="365037" y="325240"/>
                </a:lnTo>
                <a:lnTo>
                  <a:pt x="338008" y="354572"/>
                </a:lnTo>
                <a:lnTo>
                  <a:pt x="305767" y="378054"/>
                </a:lnTo>
                <a:lnTo>
                  <a:pt x="269558" y="394781"/>
                </a:lnTo>
                <a:lnTo>
                  <a:pt x="230777" y="404107"/>
                </a:lnTo>
                <a:lnTo>
                  <a:pt x="197568" y="405956"/>
                </a:lnTo>
                <a:close/>
              </a:path>
            </a:pathLst>
          </a:custGeom>
          <a:solidFill>
            <a:srgbClr val="0E4561"/>
          </a:solidFill>
        </p:spPr>
        <p:txBody>
          <a:bodyPr wrap="square" lIns="0" tIns="0" rIns="0" bIns="0" rtlCol="0"/>
          <a:lstStyle/>
          <a:p/>
        </p:txBody>
      </p:sp>
      <p:sp>
        <p:nvSpPr>
          <p:cNvPr id="9" name="object 9"/>
          <p:cNvSpPr/>
          <p:nvPr/>
        </p:nvSpPr>
        <p:spPr>
          <a:xfrm>
            <a:off x="12174820" y="9057012"/>
            <a:ext cx="406400" cy="406400"/>
          </a:xfrm>
          <a:custGeom>
            <a:avLst/>
            <a:gdLst/>
            <a:ahLst/>
            <a:cxnLst/>
            <a:rect l="l" t="t" r="r" b="b"/>
            <a:pathLst>
              <a:path w="406400" h="406400">
                <a:moveTo>
                  <a:pt x="197568" y="405959"/>
                </a:moveTo>
                <a:lnTo>
                  <a:pt x="157991" y="400996"/>
                </a:lnTo>
                <a:lnTo>
                  <a:pt x="120149" y="388393"/>
                </a:lnTo>
                <a:lnTo>
                  <a:pt x="85500" y="368635"/>
                </a:lnTo>
                <a:lnTo>
                  <a:pt x="55382" y="342486"/>
                </a:lnTo>
                <a:lnTo>
                  <a:pt x="30957" y="310953"/>
                </a:lnTo>
                <a:lnTo>
                  <a:pt x="13167" y="275253"/>
                </a:lnTo>
                <a:lnTo>
                  <a:pt x="2699" y="236766"/>
                </a:lnTo>
                <a:lnTo>
                  <a:pt x="0" y="210294"/>
                </a:lnTo>
                <a:lnTo>
                  <a:pt x="74" y="194406"/>
                </a:lnTo>
                <a:lnTo>
                  <a:pt x="6644" y="150956"/>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6" y="253740"/>
                </a:lnTo>
                <a:lnTo>
                  <a:pt x="385810" y="291193"/>
                </a:lnTo>
                <a:lnTo>
                  <a:pt x="365037" y="325243"/>
                </a:lnTo>
                <a:lnTo>
                  <a:pt x="338008" y="354575"/>
                </a:lnTo>
                <a:lnTo>
                  <a:pt x="305767" y="378057"/>
                </a:lnTo>
                <a:lnTo>
                  <a:pt x="269557" y="394784"/>
                </a:lnTo>
                <a:lnTo>
                  <a:pt x="230777" y="404110"/>
                </a:lnTo>
                <a:lnTo>
                  <a:pt x="197568" y="405959"/>
                </a:lnTo>
                <a:close/>
              </a:path>
            </a:pathLst>
          </a:custGeom>
          <a:solidFill>
            <a:srgbClr val="0E4561"/>
          </a:solidFill>
        </p:spPr>
        <p:txBody>
          <a:bodyPr wrap="square" lIns="0" tIns="0" rIns="0" bIns="0" rtlCol="0"/>
          <a:lstStyle/>
          <a:p/>
        </p:txBody>
      </p:sp>
      <p:sp>
        <p:nvSpPr>
          <p:cNvPr id="12" name="object 12"/>
          <p:cNvSpPr/>
          <p:nvPr/>
        </p:nvSpPr>
        <p:spPr>
          <a:xfrm>
            <a:off x="5653705" y="823578"/>
            <a:ext cx="406400" cy="406400"/>
          </a:xfrm>
          <a:custGeom>
            <a:avLst/>
            <a:gdLst/>
            <a:ahLst/>
            <a:cxnLst/>
            <a:rect l="l" t="t" r="r" b="b"/>
            <a:pathLst>
              <a:path w="406400" h="406400">
                <a:moveTo>
                  <a:pt x="196298" y="405957"/>
                </a:moveTo>
                <a:lnTo>
                  <a:pt x="156989" y="400974"/>
                </a:lnTo>
                <a:lnTo>
                  <a:pt x="119407" y="388415"/>
                </a:lnTo>
                <a:lnTo>
                  <a:pt x="84999" y="368765"/>
                </a:lnTo>
                <a:lnTo>
                  <a:pt x="55087" y="342777"/>
                </a:lnTo>
                <a:lnTo>
                  <a:pt x="30821" y="311452"/>
                </a:lnTo>
                <a:lnTo>
                  <a:pt x="13135" y="275994"/>
                </a:lnTo>
                <a:lnTo>
                  <a:pt x="2708" y="237766"/>
                </a:lnTo>
                <a:lnTo>
                  <a:pt x="0" y="211471"/>
                </a:lnTo>
                <a:lnTo>
                  <a:pt x="9" y="195691"/>
                </a:lnTo>
                <a:lnTo>
                  <a:pt x="6319" y="152143"/>
                </a:lnTo>
                <a:lnTo>
                  <a:pt x="20049" y="114697"/>
                </a:lnTo>
                <a:lnTo>
                  <a:pt x="40832" y="80658"/>
                </a:lnTo>
                <a:lnTo>
                  <a:pt x="67869" y="51338"/>
                </a:lnTo>
                <a:lnTo>
                  <a:pt x="100115" y="27868"/>
                </a:lnTo>
                <a:lnTo>
                  <a:pt x="136326" y="11154"/>
                </a:lnTo>
                <a:lnTo>
                  <a:pt x="175106" y="1839"/>
                </a:lnTo>
                <a:lnTo>
                  <a:pt x="208313" y="0"/>
                </a:lnTo>
                <a:lnTo>
                  <a:pt x="214959" y="286"/>
                </a:lnTo>
                <a:lnTo>
                  <a:pt x="254346" y="6552"/>
                </a:lnTo>
                <a:lnTo>
                  <a:pt x="291749" y="20395"/>
                </a:lnTo>
                <a:lnTo>
                  <a:pt x="325725" y="41283"/>
                </a:lnTo>
                <a:lnTo>
                  <a:pt x="354962" y="68409"/>
                </a:lnTo>
                <a:lnTo>
                  <a:pt x="378333" y="100727"/>
                </a:lnTo>
                <a:lnTo>
                  <a:pt x="394937" y="136989"/>
                </a:lnTo>
                <a:lnTo>
                  <a:pt x="404132" y="175798"/>
                </a:lnTo>
                <a:lnTo>
                  <a:pt x="405829" y="195691"/>
                </a:lnTo>
                <a:lnTo>
                  <a:pt x="405757" y="211471"/>
                </a:lnTo>
                <a:lnTo>
                  <a:pt x="399177" y="255023"/>
                </a:lnTo>
                <a:lnTo>
                  <a:pt x="385219" y="292384"/>
                </a:lnTo>
                <a:lnTo>
                  <a:pt x="364227" y="326295"/>
                </a:lnTo>
                <a:lnTo>
                  <a:pt x="337011" y="355449"/>
                </a:lnTo>
                <a:lnTo>
                  <a:pt x="304622" y="378721"/>
                </a:lnTo>
                <a:lnTo>
                  <a:pt x="268309" y="395214"/>
                </a:lnTo>
                <a:lnTo>
                  <a:pt x="229473" y="404289"/>
                </a:lnTo>
                <a:lnTo>
                  <a:pt x="196298" y="405957"/>
                </a:lnTo>
                <a:close/>
              </a:path>
            </a:pathLst>
          </a:custGeom>
          <a:solidFill>
            <a:srgbClr val="0E4561"/>
          </a:solidFill>
        </p:spPr>
        <p:txBody>
          <a:bodyPr wrap="square" lIns="0" tIns="0" rIns="0" bIns="0" rtlCol="0"/>
          <a:lstStyle/>
          <a:p/>
        </p:txBody>
      </p:sp>
      <p:sp>
        <p:nvSpPr>
          <p:cNvPr id="13" name="object 13"/>
          <p:cNvSpPr/>
          <p:nvPr/>
        </p:nvSpPr>
        <p:spPr>
          <a:xfrm>
            <a:off x="6290648" y="8274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2"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14" name="object 14"/>
          <p:cNvSpPr/>
          <p:nvPr/>
        </p:nvSpPr>
        <p:spPr>
          <a:xfrm>
            <a:off x="6928241" y="827412"/>
            <a:ext cx="406400" cy="406400"/>
          </a:xfrm>
          <a:custGeom>
            <a:avLst/>
            <a:gdLst/>
            <a:ahLst/>
            <a:cxnLst/>
            <a:rect l="l" t="t" r="r" b="b"/>
            <a:pathLst>
              <a:path w="406400" h="406400">
                <a:moveTo>
                  <a:pt x="197568" y="405959"/>
                </a:moveTo>
                <a:lnTo>
                  <a:pt x="157991" y="400996"/>
                </a:lnTo>
                <a:lnTo>
                  <a:pt x="120149" y="388393"/>
                </a:lnTo>
                <a:lnTo>
                  <a:pt x="85500" y="368635"/>
                </a:lnTo>
                <a:lnTo>
                  <a:pt x="55382" y="342485"/>
                </a:lnTo>
                <a:lnTo>
                  <a:pt x="30957" y="310953"/>
                </a:lnTo>
                <a:lnTo>
                  <a:pt x="13167" y="275253"/>
                </a:lnTo>
                <a:lnTo>
                  <a:pt x="2699" y="236766"/>
                </a:lnTo>
                <a:lnTo>
                  <a:pt x="0" y="210294"/>
                </a:lnTo>
                <a:lnTo>
                  <a:pt x="75" y="194406"/>
                </a:lnTo>
                <a:lnTo>
                  <a:pt x="6644" y="150957"/>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7" y="253740"/>
                </a:lnTo>
                <a:lnTo>
                  <a:pt x="385810" y="291193"/>
                </a:lnTo>
                <a:lnTo>
                  <a:pt x="365037" y="325243"/>
                </a:lnTo>
                <a:lnTo>
                  <a:pt x="338008" y="354575"/>
                </a:lnTo>
                <a:lnTo>
                  <a:pt x="305767" y="378057"/>
                </a:lnTo>
                <a:lnTo>
                  <a:pt x="269558" y="394784"/>
                </a:lnTo>
                <a:lnTo>
                  <a:pt x="230777" y="404110"/>
                </a:lnTo>
                <a:lnTo>
                  <a:pt x="197568" y="405959"/>
                </a:lnTo>
                <a:close/>
              </a:path>
            </a:pathLst>
          </a:custGeom>
          <a:solidFill>
            <a:srgbClr val="0E4561"/>
          </a:solidFill>
        </p:spPr>
        <p:txBody>
          <a:bodyPr wrap="square" lIns="0" tIns="0" rIns="0" bIns="0" rtlCol="0"/>
          <a:lstStyle/>
          <a:p/>
        </p:txBody>
      </p:sp>
      <p:sp>
        <p:nvSpPr>
          <p:cNvPr id="15" name="object 15"/>
          <p:cNvSpPr/>
          <p:nvPr/>
        </p:nvSpPr>
        <p:spPr>
          <a:xfrm>
            <a:off x="7565589" y="827415"/>
            <a:ext cx="406400" cy="406400"/>
          </a:xfrm>
          <a:custGeom>
            <a:avLst/>
            <a:gdLst/>
            <a:ahLst/>
            <a:cxnLst/>
            <a:rect l="l" t="t" r="r" b="b"/>
            <a:pathLst>
              <a:path w="406400" h="406400">
                <a:moveTo>
                  <a:pt x="197568" y="405956"/>
                </a:moveTo>
                <a:lnTo>
                  <a:pt x="157991" y="400994"/>
                </a:lnTo>
                <a:lnTo>
                  <a:pt x="120149" y="388390"/>
                </a:lnTo>
                <a:lnTo>
                  <a:pt x="85500" y="368633"/>
                </a:lnTo>
                <a:lnTo>
                  <a:pt x="55382" y="342483"/>
                </a:lnTo>
                <a:lnTo>
                  <a:pt x="30957" y="310950"/>
                </a:lnTo>
                <a:lnTo>
                  <a:pt x="13167" y="275251"/>
                </a:lnTo>
                <a:lnTo>
                  <a:pt x="2699" y="236763"/>
                </a:lnTo>
                <a:lnTo>
                  <a:pt x="0" y="210291"/>
                </a:lnTo>
                <a:lnTo>
                  <a:pt x="74" y="194404"/>
                </a:lnTo>
                <a:lnTo>
                  <a:pt x="6644" y="150954"/>
                </a:lnTo>
                <a:lnTo>
                  <a:pt x="20600" y="113589"/>
                </a:lnTo>
                <a:lnTo>
                  <a:pt x="41590" y="79673"/>
                </a:lnTo>
                <a:lnTo>
                  <a:pt x="68806" y="50514"/>
                </a:lnTo>
                <a:lnTo>
                  <a:pt x="101196" y="27238"/>
                </a:lnTo>
                <a:lnTo>
                  <a:pt x="137512" y="10743"/>
                </a:lnTo>
                <a:lnTo>
                  <a:pt x="176351" y="1666"/>
                </a:lnTo>
                <a:lnTo>
                  <a:pt x="209525" y="0"/>
                </a:lnTo>
                <a:lnTo>
                  <a:pt x="216125" y="294"/>
                </a:lnTo>
                <a:lnTo>
                  <a:pt x="255234" y="6569"/>
                </a:lnTo>
                <a:lnTo>
                  <a:pt x="292370" y="20349"/>
                </a:lnTo>
                <a:lnTo>
                  <a:pt x="326105" y="41106"/>
                </a:lnTo>
                <a:lnTo>
                  <a:pt x="355146" y="68043"/>
                </a:lnTo>
                <a:lnTo>
                  <a:pt x="378377" y="100125"/>
                </a:lnTo>
                <a:lnTo>
                  <a:pt x="394906" y="136122"/>
                </a:lnTo>
                <a:lnTo>
                  <a:pt x="404098" y="174650"/>
                </a:lnTo>
                <a:lnTo>
                  <a:pt x="405821" y="194404"/>
                </a:lnTo>
                <a:lnTo>
                  <a:pt x="405817" y="210291"/>
                </a:lnTo>
                <a:lnTo>
                  <a:pt x="399527" y="253737"/>
                </a:lnTo>
                <a:lnTo>
                  <a:pt x="385810" y="291191"/>
                </a:lnTo>
                <a:lnTo>
                  <a:pt x="365037" y="325240"/>
                </a:lnTo>
                <a:lnTo>
                  <a:pt x="338008" y="354572"/>
                </a:lnTo>
                <a:lnTo>
                  <a:pt x="305767" y="378054"/>
                </a:lnTo>
                <a:lnTo>
                  <a:pt x="269558" y="394781"/>
                </a:lnTo>
                <a:lnTo>
                  <a:pt x="230777" y="404107"/>
                </a:lnTo>
                <a:lnTo>
                  <a:pt x="197568" y="405956"/>
                </a:lnTo>
                <a:close/>
              </a:path>
            </a:pathLst>
          </a:custGeom>
          <a:solidFill>
            <a:srgbClr val="0E4561"/>
          </a:solidFill>
        </p:spPr>
        <p:txBody>
          <a:bodyPr wrap="square" lIns="0" tIns="0" rIns="0" bIns="0" rtlCol="0"/>
          <a:lstStyle/>
          <a:p/>
        </p:txBody>
      </p:sp>
      <p:sp>
        <p:nvSpPr>
          <p:cNvPr id="16" name="object 16"/>
          <p:cNvSpPr/>
          <p:nvPr/>
        </p:nvSpPr>
        <p:spPr>
          <a:xfrm>
            <a:off x="8202855" y="827412"/>
            <a:ext cx="406400" cy="406400"/>
          </a:xfrm>
          <a:custGeom>
            <a:avLst/>
            <a:gdLst/>
            <a:ahLst/>
            <a:cxnLst/>
            <a:rect l="l" t="t" r="r" b="b"/>
            <a:pathLst>
              <a:path w="406400" h="406400">
                <a:moveTo>
                  <a:pt x="197568" y="405959"/>
                </a:moveTo>
                <a:lnTo>
                  <a:pt x="157991" y="400996"/>
                </a:lnTo>
                <a:lnTo>
                  <a:pt x="120149" y="388393"/>
                </a:lnTo>
                <a:lnTo>
                  <a:pt x="85500" y="368635"/>
                </a:lnTo>
                <a:lnTo>
                  <a:pt x="55382" y="342486"/>
                </a:lnTo>
                <a:lnTo>
                  <a:pt x="30957" y="310953"/>
                </a:lnTo>
                <a:lnTo>
                  <a:pt x="13167" y="275253"/>
                </a:lnTo>
                <a:lnTo>
                  <a:pt x="2699" y="236766"/>
                </a:lnTo>
                <a:lnTo>
                  <a:pt x="0" y="210294"/>
                </a:lnTo>
                <a:lnTo>
                  <a:pt x="74" y="194406"/>
                </a:lnTo>
                <a:lnTo>
                  <a:pt x="6644" y="150956"/>
                </a:lnTo>
                <a:lnTo>
                  <a:pt x="20600" y="113591"/>
                </a:lnTo>
                <a:lnTo>
                  <a:pt x="41590" y="79675"/>
                </a:lnTo>
                <a:lnTo>
                  <a:pt x="68806" y="50517"/>
                </a:lnTo>
                <a:lnTo>
                  <a:pt x="101196" y="27241"/>
                </a:lnTo>
                <a:lnTo>
                  <a:pt x="137512" y="10746"/>
                </a:lnTo>
                <a:lnTo>
                  <a:pt x="176351" y="1668"/>
                </a:lnTo>
                <a:lnTo>
                  <a:pt x="209526" y="0"/>
                </a:lnTo>
                <a:lnTo>
                  <a:pt x="216127" y="292"/>
                </a:lnTo>
                <a:lnTo>
                  <a:pt x="255243" y="6555"/>
                </a:lnTo>
                <a:lnTo>
                  <a:pt x="292385" y="20328"/>
                </a:lnTo>
                <a:lnTo>
                  <a:pt x="326127" y="41083"/>
                </a:lnTo>
                <a:lnTo>
                  <a:pt x="355171" y="68023"/>
                </a:lnTo>
                <a:lnTo>
                  <a:pt x="378402" y="100111"/>
                </a:lnTo>
                <a:lnTo>
                  <a:pt x="394925" y="136114"/>
                </a:lnTo>
                <a:lnTo>
                  <a:pt x="404108" y="174650"/>
                </a:lnTo>
                <a:lnTo>
                  <a:pt x="405824" y="194406"/>
                </a:lnTo>
                <a:lnTo>
                  <a:pt x="405817" y="210294"/>
                </a:lnTo>
                <a:lnTo>
                  <a:pt x="399526" y="253740"/>
                </a:lnTo>
                <a:lnTo>
                  <a:pt x="385810" y="291193"/>
                </a:lnTo>
                <a:lnTo>
                  <a:pt x="365037" y="325243"/>
                </a:lnTo>
                <a:lnTo>
                  <a:pt x="338008" y="354575"/>
                </a:lnTo>
                <a:lnTo>
                  <a:pt x="305767" y="378057"/>
                </a:lnTo>
                <a:lnTo>
                  <a:pt x="269557" y="394784"/>
                </a:lnTo>
                <a:lnTo>
                  <a:pt x="230777" y="404110"/>
                </a:lnTo>
                <a:lnTo>
                  <a:pt x="197568" y="405959"/>
                </a:lnTo>
                <a:close/>
              </a:path>
            </a:pathLst>
          </a:custGeom>
          <a:solidFill>
            <a:srgbClr val="0E4561"/>
          </a:solidFill>
        </p:spPr>
        <p:txBody>
          <a:bodyPr wrap="square" lIns="0" tIns="0" rIns="0" bIns="0" rtlCol="0"/>
          <a:lstStyl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35529" y="1582057"/>
            <a:ext cx="15544800" cy="984885"/>
          </a:xfrm>
        </p:spPr>
        <p:txBody>
          <a:bodyPr wrap="square" lIns="0" tIns="0" rIns="0" bIns="0" anchor="t">
            <a:spAutoFit/>
          </a:bodyPr>
          <a:lstStyle/>
          <a:p>
            <a:r>
              <a:rPr lang="en-US" altLang="zh-CN" sz="6400" dirty="0">
                <a:ea typeface="SimSun" panose="02010600030101010101" pitchFamily="2" charset="-122"/>
              </a:rPr>
              <a:t>Reference</a:t>
            </a:r>
            <a:endParaRPr lang="en-US" altLang="zh-CN" sz="6400" dirty="0">
              <a:ea typeface="SimSun" panose="02010600030101010101" pitchFamily="2" charset="-122"/>
            </a:endParaRPr>
          </a:p>
        </p:txBody>
      </p:sp>
      <p:sp>
        <p:nvSpPr>
          <p:cNvPr id="3" name="副标题 2"/>
          <p:cNvSpPr>
            <a:spLocks noGrp="1"/>
          </p:cNvSpPr>
          <p:nvPr>
            <p:ph type="subTitle" idx="4"/>
          </p:nvPr>
        </p:nvSpPr>
        <p:spPr>
          <a:xfrm>
            <a:off x="1371600" y="3390900"/>
            <a:ext cx="12801600" cy="2215515"/>
          </a:xfrm>
        </p:spPr>
        <p:txBody>
          <a:bodyPr/>
          <a:lstStyle/>
          <a:p>
            <a:r>
              <a:rPr lang="zh-CN" altLang="en-US"/>
              <a:t>Teboul, A. (2022). Diabetes Health Indicators Dataset [Data set]. Kaggle. </a:t>
            </a:r>
            <a:endParaRPr lang="zh-CN" altLang="en-US"/>
          </a:p>
          <a:p>
            <a:r>
              <a:rPr lang="zh-CN" altLang="en-US"/>
              <a:t>https://www.kaggle.com/datasets/alexteboul/diabetes-health-indicators-dataset</a:t>
            </a:r>
            <a:endParaRPr lang="zh-CN" altLang="en-US"/>
          </a:p>
          <a:p>
            <a:r>
              <a:rPr lang="zh-CN" altLang="en-US"/>
              <a:t>American Diabetes Association. (2023). Standards of Medical Care in Diabetes—2023. </a:t>
            </a:r>
            <a:endParaRPr lang="zh-CN" altLang="en-US"/>
          </a:p>
          <a:p>
            <a:r>
              <a:rPr lang="zh-CN" altLang="en-US"/>
              <a:t>Diabetes Care, 46(Supplement 1), S1-S272.</a:t>
            </a:r>
            <a:endParaRPr lang="zh-CN" altLang="en-US"/>
          </a:p>
          <a:p>
            <a:r>
              <a:rPr lang="zh-CN" altLang="en-US"/>
              <a:t>World Health Organization. (2021). Global report on diabetes. World Health </a:t>
            </a:r>
            <a:endParaRPr lang="zh-CN" altLang="en-US"/>
          </a:p>
          <a:p>
            <a:r>
              <a:rPr lang="zh-CN" altLang="en-US"/>
              <a:t>Organization.</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3124200" y="3712845"/>
            <a:ext cx="12095480" cy="3591304"/>
          </a:xfrm>
          <a:prstGeom prst="rect">
            <a:avLst/>
          </a:prstGeom>
        </p:spPr>
        <p:txBody>
          <a:bodyPr vert="horz" wrap="square" lIns="0" tIns="12700" rIns="0" bIns="0" rtlCol="0">
            <a:spAutoFit/>
          </a:bodyPr>
          <a:lstStyle/>
          <a:p>
            <a:pPr marL="12065" marR="5080" algn="just">
              <a:lnSpc>
                <a:spcPct val="141000"/>
              </a:lnSpc>
              <a:spcBef>
                <a:spcPts val="100"/>
              </a:spcBef>
            </a:pPr>
            <a:r>
              <a:rPr lang="en-US" dirty="0"/>
              <a:t>Diabetes represents a critical global health challenge affecting millions worldwide. Our project analyzes the "Diabetes Health Indicators Dataset" from Kaggle, containing over 250,000 records with diverse health metrics and demographics including BMI, age, income, physical activity, and smoking habits. We employ three analytical approaches: Random Forest Classification, K-Means Clustering, Logistic Regression, XG boost, Neural network from deep learning . This multi-method approach balances predictive power with interpretable insights to enhance our understanding of diabetes risk factors.</a:t>
            </a:r>
            <a:endParaRPr lang="en-US" spc="40" dirty="0"/>
          </a:p>
        </p:txBody>
      </p:sp>
      <p:sp>
        <p:nvSpPr>
          <p:cNvPr id="3" name="object 3"/>
          <p:cNvSpPr/>
          <p:nvPr/>
        </p:nvSpPr>
        <p:spPr>
          <a:xfrm>
            <a:off x="5897879" y="3568974"/>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p:txBody>
      </p:sp>
      <p:sp>
        <p:nvSpPr>
          <p:cNvPr id="4" name="object 4"/>
          <p:cNvSpPr/>
          <p:nvPr/>
        </p:nvSpPr>
        <p:spPr>
          <a:xfrm>
            <a:off x="6124525" y="8343900"/>
            <a:ext cx="6492240" cy="0"/>
          </a:xfrm>
          <a:custGeom>
            <a:avLst/>
            <a:gdLst/>
            <a:ahLst/>
            <a:cxnLst/>
            <a:rect l="l" t="t" r="r" b="b"/>
            <a:pathLst>
              <a:path w="6492240">
                <a:moveTo>
                  <a:pt x="0" y="0"/>
                </a:moveTo>
                <a:lnTo>
                  <a:pt x="6492239" y="0"/>
                </a:lnTo>
              </a:path>
            </a:pathLst>
          </a:custGeom>
          <a:ln w="76199">
            <a:solidFill>
              <a:srgbClr val="0E4561"/>
            </a:solidFill>
          </a:ln>
        </p:spPr>
        <p:txBody>
          <a:bodyPr wrap="square" lIns="0" tIns="0" rIns="0" bIns="0" rtlCol="0"/>
          <a:lstStyle/>
          <a:p/>
        </p:txBody>
      </p:sp>
      <p:sp>
        <p:nvSpPr>
          <p:cNvPr id="5" name="object 5"/>
          <p:cNvSpPr/>
          <p:nvPr/>
        </p:nvSpPr>
        <p:spPr>
          <a:xfrm>
            <a:off x="8307928" y="2479410"/>
            <a:ext cx="229673" cy="229769"/>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9029124" y="2481584"/>
            <a:ext cx="229780" cy="229771"/>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8668315" y="2481584"/>
            <a:ext cx="229780" cy="229771"/>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9389793" y="2481588"/>
            <a:ext cx="229780" cy="229768"/>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9750417" y="2481584"/>
            <a:ext cx="229780" cy="229771"/>
          </a:xfrm>
          <a:prstGeom prst="rect">
            <a:avLst/>
          </a:prstGeom>
          <a:blipFill>
            <a:blip r:embed="rId4" cstate="print"/>
            <a:stretch>
              <a:fillRect/>
            </a:stretch>
          </a:blipFill>
        </p:spPr>
        <p:txBody>
          <a:bodyPr wrap="square" lIns="0" tIns="0" rIns="0" bIns="0" rtlCol="0"/>
          <a:lstStyle/>
          <a:p/>
        </p:txBody>
      </p:sp>
      <p:sp>
        <p:nvSpPr>
          <p:cNvPr id="10" name="object 10"/>
          <p:cNvSpPr txBox="1">
            <a:spLocks noGrp="1"/>
          </p:cNvSpPr>
          <p:nvPr>
            <p:ph type="title"/>
          </p:nvPr>
        </p:nvSpPr>
        <p:spPr>
          <a:xfrm>
            <a:off x="1016000" y="626410"/>
            <a:ext cx="3748404" cy="1000760"/>
          </a:xfrm>
          <a:prstGeom prst="rect">
            <a:avLst/>
          </a:prstGeom>
        </p:spPr>
        <p:txBody>
          <a:bodyPr vert="horz" wrap="square" lIns="0" tIns="12700" rIns="0" bIns="0" rtlCol="0">
            <a:spAutoFit/>
          </a:bodyPr>
          <a:lstStyle/>
          <a:p>
            <a:pPr marL="12700">
              <a:lnSpc>
                <a:spcPct val="100000"/>
              </a:lnSpc>
              <a:spcBef>
                <a:spcPts val="100"/>
              </a:spcBef>
            </a:pPr>
            <a:r>
              <a:rPr sz="6400" spc="-585" dirty="0"/>
              <a:t>Introduction</a:t>
            </a:r>
            <a:endParaRPr sz="6400"/>
          </a:p>
        </p:txBody>
      </p:sp>
      <p:sp>
        <p:nvSpPr>
          <p:cNvPr id="11" name="object 11"/>
          <p:cNvSpPr/>
          <p:nvPr/>
        </p:nvSpPr>
        <p:spPr>
          <a:xfrm>
            <a:off x="8307928" y="8862868"/>
            <a:ext cx="229673" cy="229769"/>
          </a:xfrm>
          <a:prstGeom prst="rect">
            <a:avLst/>
          </a:prstGeom>
          <a:blipFill>
            <a:blip r:embed="rId5" cstate="print"/>
            <a:stretch>
              <a:fillRect/>
            </a:stretch>
          </a:blipFill>
        </p:spPr>
        <p:txBody>
          <a:bodyPr wrap="square" lIns="0" tIns="0" rIns="0" bIns="0" rtlCol="0"/>
          <a:lstStyle/>
          <a:p/>
        </p:txBody>
      </p:sp>
      <p:sp>
        <p:nvSpPr>
          <p:cNvPr id="12" name="object 12"/>
          <p:cNvSpPr/>
          <p:nvPr/>
        </p:nvSpPr>
        <p:spPr>
          <a:xfrm>
            <a:off x="9029124" y="8862868"/>
            <a:ext cx="229780" cy="229771"/>
          </a:xfrm>
          <a:prstGeom prst="rect">
            <a:avLst/>
          </a:prstGeom>
          <a:blipFill>
            <a:blip r:embed="rId6" cstate="print"/>
            <a:stretch>
              <a:fillRect/>
            </a:stretch>
          </a:blipFill>
        </p:spPr>
        <p:txBody>
          <a:bodyPr wrap="square" lIns="0" tIns="0" rIns="0" bIns="0" rtlCol="0"/>
          <a:lstStyle/>
          <a:p/>
        </p:txBody>
      </p:sp>
      <p:sp>
        <p:nvSpPr>
          <p:cNvPr id="13" name="object 13"/>
          <p:cNvSpPr/>
          <p:nvPr/>
        </p:nvSpPr>
        <p:spPr>
          <a:xfrm>
            <a:off x="8668315" y="8862868"/>
            <a:ext cx="229780" cy="229771"/>
          </a:xfrm>
          <a:prstGeom prst="rect">
            <a:avLst/>
          </a:prstGeom>
          <a:blipFill>
            <a:blip r:embed="rId6" cstate="print"/>
            <a:stretch>
              <a:fillRect/>
            </a:stretch>
          </a:blipFill>
        </p:spPr>
        <p:txBody>
          <a:bodyPr wrap="square" lIns="0" tIns="0" rIns="0" bIns="0" rtlCol="0"/>
          <a:lstStyle/>
          <a:p/>
        </p:txBody>
      </p:sp>
      <p:sp>
        <p:nvSpPr>
          <p:cNvPr id="14" name="object 14"/>
          <p:cNvSpPr/>
          <p:nvPr/>
        </p:nvSpPr>
        <p:spPr>
          <a:xfrm>
            <a:off x="9389793" y="8862868"/>
            <a:ext cx="229780" cy="229768"/>
          </a:xfrm>
          <a:prstGeom prst="rect">
            <a:avLst/>
          </a:prstGeom>
          <a:blipFill>
            <a:blip r:embed="rId3" cstate="print"/>
            <a:stretch>
              <a:fillRect/>
            </a:stretch>
          </a:blipFill>
        </p:spPr>
        <p:txBody>
          <a:bodyPr wrap="square" lIns="0" tIns="0" rIns="0" bIns="0" rtlCol="0"/>
          <a:lstStyle/>
          <a:p/>
        </p:txBody>
      </p:sp>
      <p:sp>
        <p:nvSpPr>
          <p:cNvPr id="15" name="object 15"/>
          <p:cNvSpPr/>
          <p:nvPr/>
        </p:nvSpPr>
        <p:spPr>
          <a:xfrm>
            <a:off x="9750401" y="8862865"/>
            <a:ext cx="229780" cy="229771"/>
          </a:xfrm>
          <a:prstGeom prst="rect">
            <a:avLst/>
          </a:prstGeom>
          <a:blipFill>
            <a:blip r:embed="rId7"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45315" y="4102964"/>
            <a:ext cx="4203114" cy="3266347"/>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2027698" y="5114925"/>
            <a:ext cx="4345305" cy="0"/>
          </a:xfrm>
          <a:custGeom>
            <a:avLst/>
            <a:gdLst/>
            <a:ahLst/>
            <a:cxnLst/>
            <a:rect l="l" t="t" r="r" b="b"/>
            <a:pathLst>
              <a:path w="4345305">
                <a:moveTo>
                  <a:pt x="0" y="0"/>
                </a:moveTo>
                <a:lnTo>
                  <a:pt x="4344914" y="0"/>
                </a:lnTo>
              </a:path>
            </a:pathLst>
          </a:custGeom>
          <a:ln w="57149">
            <a:solidFill>
              <a:srgbClr val="7894A0"/>
            </a:solidFill>
          </a:ln>
        </p:spPr>
        <p:txBody>
          <a:bodyPr wrap="square" lIns="0" tIns="0" rIns="0" bIns="0" rtlCol="0"/>
          <a:lstStyle/>
          <a:p/>
        </p:txBody>
      </p:sp>
      <p:sp>
        <p:nvSpPr>
          <p:cNvPr id="4" name="object 4"/>
          <p:cNvSpPr/>
          <p:nvPr/>
        </p:nvSpPr>
        <p:spPr>
          <a:xfrm>
            <a:off x="11911069" y="7344560"/>
            <a:ext cx="4347210" cy="0"/>
          </a:xfrm>
          <a:custGeom>
            <a:avLst/>
            <a:gdLst/>
            <a:ahLst/>
            <a:cxnLst/>
            <a:rect l="l" t="t" r="r" b="b"/>
            <a:pathLst>
              <a:path w="4347209">
                <a:moveTo>
                  <a:pt x="0" y="0"/>
                </a:moveTo>
                <a:lnTo>
                  <a:pt x="4346752" y="0"/>
                </a:lnTo>
              </a:path>
            </a:pathLst>
          </a:custGeom>
          <a:ln w="57149">
            <a:solidFill>
              <a:srgbClr val="7894A0"/>
            </a:solidFill>
          </a:ln>
        </p:spPr>
        <p:txBody>
          <a:bodyPr wrap="square" lIns="0" tIns="0" rIns="0" bIns="0" rtlCol="0"/>
          <a:lstStyle/>
          <a:p/>
        </p:txBody>
      </p:sp>
      <p:sp>
        <p:nvSpPr>
          <p:cNvPr id="5" name="object 5"/>
          <p:cNvSpPr/>
          <p:nvPr/>
        </p:nvSpPr>
        <p:spPr>
          <a:xfrm>
            <a:off x="1660539" y="8483796"/>
            <a:ext cx="4716780" cy="0"/>
          </a:xfrm>
          <a:custGeom>
            <a:avLst/>
            <a:gdLst/>
            <a:ahLst/>
            <a:cxnLst/>
            <a:rect l="l" t="t" r="r" b="b"/>
            <a:pathLst>
              <a:path w="4716780">
                <a:moveTo>
                  <a:pt x="0" y="0"/>
                </a:moveTo>
                <a:lnTo>
                  <a:pt x="4716389" y="0"/>
                </a:lnTo>
              </a:path>
            </a:pathLst>
          </a:custGeom>
          <a:ln w="57149">
            <a:solidFill>
              <a:srgbClr val="7894A0"/>
            </a:solidFill>
          </a:ln>
        </p:spPr>
        <p:txBody>
          <a:bodyPr wrap="square" lIns="0" tIns="0" rIns="0" bIns="0" rtlCol="0"/>
          <a:lstStyle/>
          <a:p/>
        </p:txBody>
      </p:sp>
      <p:sp>
        <p:nvSpPr>
          <p:cNvPr id="6" name="object 6"/>
          <p:cNvSpPr txBox="1">
            <a:spLocks noGrp="1"/>
          </p:cNvSpPr>
          <p:nvPr>
            <p:ph type="title"/>
          </p:nvPr>
        </p:nvSpPr>
        <p:spPr>
          <a:xfrm>
            <a:off x="1011555" y="626110"/>
            <a:ext cx="12007215" cy="997585"/>
          </a:xfrm>
          <a:prstGeom prst="rect">
            <a:avLst/>
          </a:prstGeom>
        </p:spPr>
        <p:txBody>
          <a:bodyPr vert="horz" wrap="square" lIns="0" tIns="12700" rIns="0" bIns="0" rtlCol="0" anchor="t">
            <a:spAutoFit/>
          </a:bodyPr>
          <a:lstStyle/>
          <a:p>
            <a:pPr marL="12700">
              <a:lnSpc>
                <a:spcPct val="100000"/>
              </a:lnSpc>
              <a:spcBef>
                <a:spcPts val="100"/>
              </a:spcBef>
            </a:pPr>
            <a:r>
              <a:rPr lang="en-US" sz="6400" dirty="0"/>
              <a:t>Key </a:t>
            </a:r>
            <a:r>
              <a:rPr lang="en-US" sz="6400"/>
              <a:t>Questions</a:t>
            </a:r>
            <a:endParaRPr lang="en-US" sz="6400" dirty="0"/>
          </a:p>
        </p:txBody>
      </p:sp>
      <p:sp>
        <p:nvSpPr>
          <p:cNvPr id="7" name="object 7"/>
          <p:cNvSpPr txBox="1"/>
          <p:nvPr/>
        </p:nvSpPr>
        <p:spPr>
          <a:xfrm>
            <a:off x="1055300" y="3619685"/>
            <a:ext cx="5313680" cy="1120140"/>
          </a:xfrm>
          <a:prstGeom prst="rect">
            <a:avLst/>
          </a:prstGeom>
        </p:spPr>
        <p:txBody>
          <a:bodyPr vert="horz" wrap="square" lIns="0" tIns="12700" rIns="0" bIns="0" rtlCol="0">
            <a:spAutoFit/>
          </a:bodyPr>
          <a:lstStyle/>
          <a:p>
            <a:pPr marR="5080" algn="r">
              <a:lnSpc>
                <a:spcPct val="100000"/>
              </a:lnSpc>
              <a:spcBef>
                <a:spcPts val="45"/>
              </a:spcBef>
            </a:pPr>
            <a:r>
              <a:rPr sz="2400" spc="90" dirty="0">
                <a:solidFill>
                  <a:srgbClr val="0E4561"/>
                </a:solidFill>
                <a:latin typeface="Tahoma" panose="020B0604030504040204"/>
                <a:cs typeface="Tahoma" panose="020B0604030504040204"/>
              </a:rPr>
              <a:t>What lifestyle and demographic factors are most strongly associated with diabetes and prediabetes?</a:t>
            </a:r>
            <a:endParaRPr sz="2400">
              <a:latin typeface="Tahoma" panose="020B0604030504040204"/>
              <a:cs typeface="Tahoma" panose="020B0604030504040204"/>
            </a:endParaRPr>
          </a:p>
        </p:txBody>
      </p:sp>
      <p:sp>
        <p:nvSpPr>
          <p:cNvPr id="8" name="object 8"/>
          <p:cNvSpPr txBox="1"/>
          <p:nvPr/>
        </p:nvSpPr>
        <p:spPr>
          <a:xfrm>
            <a:off x="11898369" y="5075082"/>
            <a:ext cx="4995545" cy="1689735"/>
          </a:xfrm>
          <a:prstGeom prst="rect">
            <a:avLst/>
          </a:prstGeom>
        </p:spPr>
        <p:txBody>
          <a:bodyPr vert="horz" wrap="square" lIns="0" tIns="12700" rIns="0" bIns="0" rtlCol="0">
            <a:spAutoFit/>
          </a:bodyPr>
          <a:lstStyle/>
          <a:p>
            <a:pPr marL="12700">
              <a:lnSpc>
                <a:spcPts val="3270"/>
              </a:lnSpc>
              <a:spcBef>
                <a:spcPts val="100"/>
              </a:spcBef>
            </a:pPr>
            <a:r>
              <a:rPr sz="2400" spc="45" dirty="0">
                <a:solidFill>
                  <a:srgbClr val="0E4561"/>
                </a:solidFill>
                <a:latin typeface="Tahoma" panose="020B0604030504040204"/>
                <a:cs typeface="Tahoma" panose="020B0604030504040204"/>
              </a:rPr>
              <a:t>How do income levels and healthcare access affect the likelihood of developing diabetes and the ability to manage it?</a:t>
            </a:r>
            <a:endParaRPr sz="2400" spc="45" dirty="0">
              <a:solidFill>
                <a:srgbClr val="0E4561"/>
              </a:solidFill>
              <a:latin typeface="Tahoma" panose="020B0604030504040204"/>
              <a:cs typeface="Tahoma" panose="020B0604030504040204"/>
            </a:endParaRPr>
          </a:p>
        </p:txBody>
      </p:sp>
      <p:sp>
        <p:nvSpPr>
          <p:cNvPr id="9" name="object 9"/>
          <p:cNvSpPr txBox="1"/>
          <p:nvPr/>
        </p:nvSpPr>
        <p:spPr>
          <a:xfrm>
            <a:off x="361950" y="6591300"/>
            <a:ext cx="6028055" cy="1489710"/>
          </a:xfrm>
          <a:prstGeom prst="rect">
            <a:avLst/>
          </a:prstGeom>
        </p:spPr>
        <p:txBody>
          <a:bodyPr vert="horz" wrap="square" lIns="0" tIns="12700" rIns="0" bIns="0" rtlCol="0">
            <a:spAutoFit/>
          </a:bodyPr>
          <a:lstStyle/>
          <a:p>
            <a:pPr marL="1610360">
              <a:lnSpc>
                <a:spcPct val="100000"/>
              </a:lnSpc>
              <a:spcBef>
                <a:spcPts val="100"/>
              </a:spcBef>
            </a:pPr>
            <a:r>
              <a:rPr sz="2400" spc="45" dirty="0">
                <a:solidFill>
                  <a:srgbClr val="0E4561"/>
                </a:solidFill>
                <a:latin typeface="Tahoma" panose="020B0604030504040204"/>
                <a:cs typeface="Tahoma" panose="020B0604030504040204"/>
                <a:sym typeface="+mn-ea"/>
              </a:rPr>
              <a:t>Can we develop a model that accurately predicts an individual’s risk of having or developing diabetes?</a:t>
            </a:r>
            <a:endParaRPr sz="2400">
              <a:latin typeface="Tahoma" panose="020B0604030504040204"/>
              <a:cs typeface="Tahoma" panose="020B0604030504040204"/>
            </a:endParaRPr>
          </a:p>
        </p:txBody>
      </p:sp>
      <p:sp>
        <p:nvSpPr>
          <p:cNvPr id="10" name="object 10"/>
          <p:cNvSpPr/>
          <p:nvPr/>
        </p:nvSpPr>
        <p:spPr>
          <a:xfrm>
            <a:off x="15583228" y="722862"/>
            <a:ext cx="229673" cy="229769"/>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15943615" y="725037"/>
            <a:ext cx="229780" cy="229771"/>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16304424" y="725037"/>
            <a:ext cx="229780" cy="229771"/>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16665094" y="725040"/>
            <a:ext cx="229780" cy="229768"/>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17025717" y="725037"/>
            <a:ext cx="229780" cy="229771"/>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1028311" y="9538575"/>
            <a:ext cx="229673" cy="229769"/>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1388698" y="9540750"/>
            <a:ext cx="229780" cy="229771"/>
          </a:xfrm>
          <a:prstGeom prst="rect">
            <a:avLst/>
          </a:prstGeom>
          <a:blipFill>
            <a:blip r:embed="rId6" cstate="print"/>
            <a:stretch>
              <a:fillRect/>
            </a:stretch>
          </a:blipFill>
        </p:spPr>
        <p:txBody>
          <a:bodyPr wrap="square" lIns="0" tIns="0" rIns="0" bIns="0" rtlCol="0"/>
          <a:lstStyle/>
          <a:p/>
        </p:txBody>
      </p:sp>
      <p:sp>
        <p:nvSpPr>
          <p:cNvPr id="17" name="object 17"/>
          <p:cNvSpPr/>
          <p:nvPr/>
        </p:nvSpPr>
        <p:spPr>
          <a:xfrm>
            <a:off x="1749507" y="9540750"/>
            <a:ext cx="229780" cy="229771"/>
          </a:xfrm>
          <a:prstGeom prst="rect">
            <a:avLst/>
          </a:prstGeom>
          <a:blipFill>
            <a:blip r:embed="rId7" cstate="print"/>
            <a:stretch>
              <a:fillRect/>
            </a:stretch>
          </a:blipFill>
        </p:spPr>
        <p:txBody>
          <a:bodyPr wrap="square" lIns="0" tIns="0" rIns="0" bIns="0" rtlCol="0"/>
          <a:lstStyle/>
          <a:p/>
        </p:txBody>
      </p:sp>
      <p:sp>
        <p:nvSpPr>
          <p:cNvPr id="18" name="object 18"/>
          <p:cNvSpPr/>
          <p:nvPr/>
        </p:nvSpPr>
        <p:spPr>
          <a:xfrm>
            <a:off x="2110176" y="9540754"/>
            <a:ext cx="229780" cy="229768"/>
          </a:xfrm>
          <a:prstGeom prst="rect">
            <a:avLst/>
          </a:prstGeom>
          <a:blipFill>
            <a:blip r:embed="rId8" cstate="print"/>
            <a:stretch>
              <a:fillRect/>
            </a:stretch>
          </a:blipFill>
        </p:spPr>
        <p:txBody>
          <a:bodyPr wrap="square" lIns="0" tIns="0" rIns="0" bIns="0" rtlCol="0"/>
          <a:lstStyle/>
          <a:p/>
        </p:txBody>
      </p:sp>
      <p:sp>
        <p:nvSpPr>
          <p:cNvPr id="19" name="object 19"/>
          <p:cNvSpPr/>
          <p:nvPr/>
        </p:nvSpPr>
        <p:spPr>
          <a:xfrm>
            <a:off x="2470800" y="9540750"/>
            <a:ext cx="229780" cy="229771"/>
          </a:xfrm>
          <a:prstGeom prst="rect">
            <a:avLst/>
          </a:prstGeom>
          <a:blipFill>
            <a:blip r:embed="rId9" cstate="print"/>
            <a:stretch>
              <a:fillRect/>
            </a:stretch>
          </a:blip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14093891" y="15848"/>
            <a:ext cx="4194175" cy="10272395"/>
          </a:xfrm>
          <a:custGeom>
            <a:avLst/>
            <a:gdLst/>
            <a:ahLst/>
            <a:cxnLst/>
            <a:rect l="l" t="t" r="r" b="b"/>
            <a:pathLst>
              <a:path w="4194175" h="10272395">
                <a:moveTo>
                  <a:pt x="0" y="0"/>
                </a:moveTo>
                <a:lnTo>
                  <a:pt x="4194106" y="0"/>
                </a:lnTo>
                <a:lnTo>
                  <a:pt x="4194106" y="10272284"/>
                </a:lnTo>
                <a:lnTo>
                  <a:pt x="0" y="10272284"/>
                </a:lnTo>
                <a:lnTo>
                  <a:pt x="0" y="0"/>
                </a:lnTo>
                <a:close/>
              </a:path>
            </a:pathLst>
          </a:custGeom>
          <a:solidFill>
            <a:srgbClr val="7894A0"/>
          </a:solidFill>
        </p:spPr>
        <p:txBody>
          <a:bodyPr wrap="square" lIns="0" tIns="0" rIns="0" bIns="0" rtlCol="0"/>
          <a:lstStyle/>
          <a:p/>
        </p:txBody>
      </p:sp>
      <p:sp>
        <p:nvSpPr>
          <p:cNvPr id="8" name="TextBox 7"/>
          <p:cNvSpPr txBox="1"/>
          <p:nvPr/>
        </p:nvSpPr>
        <p:spPr>
          <a:xfrm>
            <a:off x="685800" y="419100"/>
            <a:ext cx="10591800" cy="1077218"/>
          </a:xfrm>
          <a:prstGeom prst="rect">
            <a:avLst/>
          </a:prstGeom>
          <a:noFill/>
        </p:spPr>
        <p:txBody>
          <a:bodyPr wrap="square">
            <a:spAutoFit/>
          </a:bodyPr>
          <a:lstStyle/>
          <a:p>
            <a:r>
              <a:rPr kumimoji="0" lang="en-US" sz="6400" b="1" i="1" u="none" strike="noStrike" kern="0" cap="none" spc="0" normalizeH="0" baseline="0" noProof="0" dirty="0">
                <a:ln>
                  <a:noFill/>
                </a:ln>
                <a:solidFill>
                  <a:srgbClr val="0E4561"/>
                </a:solidFill>
                <a:effectLst/>
                <a:uLnTx/>
                <a:uFillTx/>
                <a:latin typeface="Book Antiqua" panose="02040602050305030304"/>
                <a:ea typeface="+mj-ea"/>
              </a:rPr>
              <a:t>About the dataset</a:t>
            </a:r>
            <a:endParaRPr lang="en-US" sz="6400" b="1" i="1" dirty="0">
              <a:solidFill>
                <a:schemeClr val="tx2">
                  <a:lumMod val="75000"/>
                </a:schemeClr>
              </a:solidFill>
            </a:endParaRPr>
          </a:p>
        </p:txBody>
      </p:sp>
      <p:sp>
        <p:nvSpPr>
          <p:cNvPr id="10" name="TextBox 9"/>
          <p:cNvSpPr txBox="1"/>
          <p:nvPr/>
        </p:nvSpPr>
        <p:spPr>
          <a:xfrm>
            <a:off x="253201" y="2019300"/>
            <a:ext cx="13411200" cy="7478970"/>
          </a:xfrm>
          <a:prstGeom prst="rect">
            <a:avLst/>
          </a:prstGeom>
          <a:noFill/>
        </p:spPr>
        <p:txBody>
          <a:bodyPr wrap="square" rtlCol="0">
            <a:spAutoFit/>
          </a:bodyPr>
          <a:lstStyle/>
          <a:p>
            <a:pPr>
              <a:buNone/>
            </a:pPr>
            <a:r>
              <a:rPr lang="en-US" sz="2400" b="1" dirty="0"/>
              <a:t>Health Status Variables</a:t>
            </a:r>
            <a:endParaRPr lang="en-US" sz="2400" b="1" dirty="0"/>
          </a:p>
          <a:p>
            <a:pPr>
              <a:buNone/>
            </a:pPr>
            <a:endParaRPr lang="en-US" sz="2400" b="1" dirty="0"/>
          </a:p>
          <a:p>
            <a:pPr>
              <a:buFont typeface="Arial" panose="020B0604020202020204" pitchFamily="34" charset="0"/>
              <a:buChar char="•"/>
            </a:pPr>
            <a:r>
              <a:rPr lang="en-US" sz="2400" b="1" dirty="0"/>
              <a:t>Diabetes_012</a:t>
            </a:r>
            <a:r>
              <a:rPr lang="en-US" sz="2400" dirty="0"/>
              <a:t>: 0 = No diabetes, 1 = Prediabetes, 2 = Diabetes</a:t>
            </a:r>
            <a:endParaRPr lang="en-US" sz="2400" dirty="0"/>
          </a:p>
          <a:p>
            <a:pPr>
              <a:buFont typeface="Arial" panose="020B0604020202020204" pitchFamily="34" charset="0"/>
              <a:buChar char="•"/>
            </a:pPr>
            <a:r>
              <a:rPr lang="en-US" sz="2400" b="1" dirty="0" err="1"/>
              <a:t>HighBP</a:t>
            </a:r>
            <a:r>
              <a:rPr lang="en-US" sz="2400" dirty="0"/>
              <a:t>: 0 = No high blood pressure, 1 = Has high blood pressure</a:t>
            </a:r>
            <a:endParaRPr lang="en-US" sz="2400" dirty="0"/>
          </a:p>
          <a:p>
            <a:pPr>
              <a:buFont typeface="Arial" panose="020B0604020202020204" pitchFamily="34" charset="0"/>
              <a:buChar char="•"/>
            </a:pPr>
            <a:r>
              <a:rPr lang="en-US" sz="2400" b="1" dirty="0" err="1"/>
              <a:t>HighChol</a:t>
            </a:r>
            <a:r>
              <a:rPr lang="en-US" sz="2400" dirty="0"/>
              <a:t>: 0 = No high cholesterol, 1 = Has high cholesterol</a:t>
            </a:r>
            <a:endParaRPr lang="en-US" sz="2400" dirty="0"/>
          </a:p>
          <a:p>
            <a:pPr>
              <a:buFont typeface="Arial" panose="020B0604020202020204" pitchFamily="34" charset="0"/>
              <a:buChar char="•"/>
            </a:pPr>
            <a:r>
              <a:rPr lang="en-US" sz="2400" b="1" dirty="0" err="1"/>
              <a:t>CholCheck</a:t>
            </a:r>
            <a:r>
              <a:rPr lang="en-US" sz="2400" dirty="0"/>
              <a:t>: 0 = No cholesterol check in past 5 years, 1 = Had check in past 5 years</a:t>
            </a:r>
            <a:endParaRPr lang="en-US" sz="2400" dirty="0"/>
          </a:p>
          <a:p>
            <a:pPr>
              <a:buFont typeface="Arial" panose="020B0604020202020204" pitchFamily="34" charset="0"/>
              <a:buChar char="•"/>
            </a:pPr>
            <a:r>
              <a:rPr lang="en-US" sz="2400" b="1" dirty="0"/>
              <a:t>Stroke</a:t>
            </a:r>
            <a:r>
              <a:rPr lang="en-US" sz="2400" dirty="0"/>
              <a:t>: 0 = No history of stroke, 1 = Has had a stroke</a:t>
            </a:r>
            <a:endParaRPr lang="en-US" sz="2400" dirty="0"/>
          </a:p>
          <a:p>
            <a:pPr>
              <a:buFont typeface="Arial" panose="020B0604020202020204" pitchFamily="34" charset="0"/>
              <a:buChar char="•"/>
            </a:pPr>
            <a:r>
              <a:rPr lang="en-US" sz="2400" b="1" dirty="0" err="1"/>
              <a:t>HeartDiseaseorAttack</a:t>
            </a:r>
            <a:r>
              <a:rPr lang="en-US" sz="2400" dirty="0"/>
              <a:t>: 0 = No history, 1 = Has had heart disease/attack</a:t>
            </a:r>
            <a:endParaRPr lang="en-US" sz="2400" dirty="0"/>
          </a:p>
          <a:p>
            <a:pPr>
              <a:buFont typeface="Arial" panose="020B0604020202020204" pitchFamily="34" charset="0"/>
              <a:buChar char="•"/>
            </a:pPr>
            <a:r>
              <a:rPr lang="en-US" sz="2400" b="1" dirty="0" err="1"/>
              <a:t>GenHlth</a:t>
            </a:r>
            <a:r>
              <a:rPr lang="en-US" sz="2400" dirty="0"/>
              <a:t>: 1 = Excellent, 2 = Very good, 3 = Good, 4 = Fair, 5 = Poor</a:t>
            </a:r>
            <a:endParaRPr lang="en-US" sz="2400" dirty="0"/>
          </a:p>
          <a:p>
            <a:pPr>
              <a:buFont typeface="Arial" panose="020B0604020202020204" pitchFamily="34" charset="0"/>
              <a:buChar char="•"/>
            </a:pPr>
            <a:r>
              <a:rPr lang="en-US" sz="2400" b="1" dirty="0" err="1"/>
              <a:t>MentHlth</a:t>
            </a:r>
            <a:r>
              <a:rPr lang="en-US" sz="2400" dirty="0"/>
              <a:t> &amp; </a:t>
            </a:r>
            <a:r>
              <a:rPr lang="en-US" sz="2400" b="1" dirty="0" err="1"/>
              <a:t>PhysHlth</a:t>
            </a:r>
            <a:r>
              <a:rPr lang="en-US" sz="2400" dirty="0"/>
              <a:t>: Days (0-30) with poor health in past 30 days</a:t>
            </a:r>
            <a:endParaRPr lang="en-US" sz="2400" dirty="0"/>
          </a:p>
          <a:p>
            <a:pPr>
              <a:buFont typeface="Arial" panose="020B0604020202020204" pitchFamily="34" charset="0"/>
              <a:buChar char="•"/>
            </a:pPr>
            <a:r>
              <a:rPr lang="en-US" sz="2400" b="1" dirty="0" err="1"/>
              <a:t>DiffWalk</a:t>
            </a:r>
            <a:r>
              <a:rPr lang="en-US" sz="2400" dirty="0"/>
              <a:t>: 0 = No difficulty walking/climbing stairs, 1 = Has difficulty</a:t>
            </a:r>
            <a:endParaRPr lang="en-US" sz="2400" dirty="0"/>
          </a:p>
          <a:p>
            <a:endParaRPr lang="en-US" sz="2400" dirty="0"/>
          </a:p>
          <a:p>
            <a:pPr>
              <a:buNone/>
            </a:pPr>
            <a:r>
              <a:rPr lang="en-US" sz="2400" b="1" dirty="0"/>
              <a:t>Lifestyle Variables</a:t>
            </a:r>
            <a:endParaRPr lang="en-US" sz="2400" b="1" dirty="0"/>
          </a:p>
          <a:p>
            <a:pPr>
              <a:buNone/>
            </a:pPr>
            <a:endParaRPr lang="en-US" sz="2400" b="1" dirty="0"/>
          </a:p>
          <a:p>
            <a:pPr>
              <a:buFont typeface="Arial" panose="020B0604020202020204" pitchFamily="34" charset="0"/>
              <a:buChar char="•"/>
            </a:pPr>
            <a:r>
              <a:rPr lang="en-US" sz="2400" b="1" dirty="0"/>
              <a:t>Smoker</a:t>
            </a:r>
            <a:r>
              <a:rPr lang="en-US" sz="2400" dirty="0"/>
              <a:t>: 0 = Non-smoker, 1 = Smoker</a:t>
            </a:r>
            <a:endParaRPr lang="en-US" sz="2400" dirty="0"/>
          </a:p>
          <a:p>
            <a:pPr>
              <a:buFont typeface="Arial" panose="020B0604020202020204" pitchFamily="34" charset="0"/>
              <a:buChar char="•"/>
            </a:pPr>
            <a:r>
              <a:rPr lang="en-US" sz="2400" b="1" dirty="0" err="1"/>
              <a:t>PhysActivity</a:t>
            </a:r>
            <a:r>
              <a:rPr lang="en-US" sz="2400" dirty="0"/>
              <a:t>: 0 = No activity in past 30 days, 1 = Had activity</a:t>
            </a:r>
            <a:endParaRPr lang="en-US" sz="2400" dirty="0"/>
          </a:p>
          <a:p>
            <a:pPr>
              <a:buFont typeface="Arial" panose="020B0604020202020204" pitchFamily="34" charset="0"/>
              <a:buChar char="•"/>
            </a:pPr>
            <a:r>
              <a:rPr lang="en-US" sz="2400" b="1" dirty="0"/>
              <a:t>Fruits</a:t>
            </a:r>
            <a:r>
              <a:rPr lang="en-US" sz="2400" dirty="0"/>
              <a:t>: 0 = Does not consume daily, 1 = Consumes daily</a:t>
            </a:r>
            <a:endParaRPr lang="en-US" sz="2400" dirty="0"/>
          </a:p>
          <a:p>
            <a:pPr>
              <a:buFont typeface="Arial" panose="020B0604020202020204" pitchFamily="34" charset="0"/>
              <a:buChar char="•"/>
            </a:pPr>
            <a:r>
              <a:rPr lang="en-US" sz="2400" b="1" dirty="0"/>
              <a:t>Veggies</a:t>
            </a:r>
            <a:r>
              <a:rPr lang="en-US" sz="2400" dirty="0"/>
              <a:t>: 0 = Does not consume daily, 1 = Consumes daily</a:t>
            </a:r>
            <a:endParaRPr lang="en-US" sz="2400" dirty="0"/>
          </a:p>
          <a:p>
            <a:pPr>
              <a:buFont typeface="Arial" panose="020B0604020202020204" pitchFamily="34" charset="0"/>
              <a:buChar char="•"/>
            </a:pPr>
            <a:r>
              <a:rPr lang="en-US" sz="2400" b="1" dirty="0" err="1"/>
              <a:t>HvyAlcoholConsump</a:t>
            </a:r>
            <a:r>
              <a:rPr lang="en-US" sz="2400" dirty="0"/>
              <a:t>: 0 = No heavy consumption, 1 = Heavy consumption</a:t>
            </a:r>
            <a:endParaRPr lang="en-US" sz="2400" dirty="0"/>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647700"/>
            <a:ext cx="13716000" cy="7755969"/>
          </a:xfrm>
        </p:spPr>
        <p:txBody>
          <a:bodyPr/>
          <a:lstStyle/>
          <a:p>
            <a:pPr>
              <a:buNone/>
            </a:pPr>
            <a:r>
              <a:rPr lang="en-US" b="1" dirty="0">
                <a:solidFill>
                  <a:schemeClr val="tx1"/>
                </a:solidFill>
                <a:latin typeface="+mn-lt"/>
              </a:rPr>
              <a:t>Healthcare Access</a:t>
            </a:r>
            <a:endParaRPr lang="en-US" b="1" dirty="0">
              <a:solidFill>
                <a:schemeClr val="tx1"/>
              </a:solidFill>
              <a:latin typeface="+mn-lt"/>
            </a:endParaRPr>
          </a:p>
          <a:p>
            <a:pPr>
              <a:buNone/>
            </a:pPr>
            <a:endParaRPr lang="en-US" dirty="0">
              <a:solidFill>
                <a:schemeClr val="tx1"/>
              </a:solidFill>
              <a:latin typeface="+mn-lt"/>
            </a:endParaRPr>
          </a:p>
          <a:p>
            <a:pPr>
              <a:buFont typeface="Arial" panose="020B0604020202020204" pitchFamily="34" charset="0"/>
              <a:buChar char="•"/>
            </a:pPr>
            <a:r>
              <a:rPr lang="en-US" dirty="0" err="1">
                <a:solidFill>
                  <a:schemeClr val="tx1"/>
                </a:solidFill>
                <a:latin typeface="+mn-lt"/>
              </a:rPr>
              <a:t>AnyHealthcare</a:t>
            </a:r>
            <a:r>
              <a:rPr lang="en-US" dirty="0">
                <a:solidFill>
                  <a:schemeClr val="tx1"/>
                </a:solidFill>
                <a:latin typeface="+mn-lt"/>
              </a:rPr>
              <a:t>: 0 = No healthcare coverage, 1 = Has coverage</a:t>
            </a:r>
            <a:endParaRPr lang="en-US" dirty="0">
              <a:solidFill>
                <a:schemeClr val="tx1"/>
              </a:solidFill>
              <a:latin typeface="+mn-lt"/>
            </a:endParaRPr>
          </a:p>
          <a:p>
            <a:pPr>
              <a:buFont typeface="Arial" panose="020B0604020202020204" pitchFamily="34" charset="0"/>
              <a:buChar char="•"/>
            </a:pPr>
            <a:r>
              <a:rPr lang="en-US" dirty="0" err="1">
                <a:solidFill>
                  <a:schemeClr val="tx1"/>
                </a:solidFill>
                <a:latin typeface="+mn-lt"/>
              </a:rPr>
              <a:t>NoDocbcCost</a:t>
            </a:r>
            <a:r>
              <a:rPr lang="en-US" dirty="0">
                <a:solidFill>
                  <a:schemeClr val="tx1"/>
                </a:solidFill>
                <a:latin typeface="+mn-lt"/>
              </a:rPr>
              <a:t>: 0 = No missed doctor visits due to cost, 1 = Missed visits due to cost</a:t>
            </a:r>
            <a:endParaRPr lang="en-US" dirty="0">
              <a:solidFill>
                <a:schemeClr val="tx1"/>
              </a:solidFill>
              <a:latin typeface="+mn-lt"/>
            </a:endParaRPr>
          </a:p>
          <a:p>
            <a:endParaRPr lang="en-US" dirty="0">
              <a:solidFill>
                <a:schemeClr val="tx1"/>
              </a:solidFill>
              <a:latin typeface="+mn-lt"/>
            </a:endParaRPr>
          </a:p>
          <a:p>
            <a:pPr>
              <a:buNone/>
            </a:pPr>
            <a:r>
              <a:rPr lang="en-US" b="1" dirty="0">
                <a:solidFill>
                  <a:schemeClr val="tx1"/>
                </a:solidFill>
                <a:latin typeface="+mn-lt"/>
              </a:rPr>
              <a:t>Demographic Variables</a:t>
            </a:r>
            <a:endParaRPr lang="en-US" b="1" dirty="0">
              <a:solidFill>
                <a:schemeClr val="tx1"/>
              </a:solidFill>
              <a:latin typeface="+mn-lt"/>
            </a:endParaRPr>
          </a:p>
          <a:p>
            <a:pPr>
              <a:buNone/>
            </a:pPr>
            <a:endParaRPr lang="en-US" dirty="0">
              <a:solidFill>
                <a:schemeClr val="tx1"/>
              </a:solidFill>
              <a:latin typeface="+mn-lt"/>
            </a:endParaRPr>
          </a:p>
          <a:p>
            <a:pPr>
              <a:buFont typeface="Arial" panose="020B0604020202020204" pitchFamily="34" charset="0"/>
              <a:buChar char="•"/>
            </a:pPr>
            <a:r>
              <a:rPr lang="en-US" dirty="0">
                <a:solidFill>
                  <a:schemeClr val="tx1"/>
                </a:solidFill>
                <a:latin typeface="+mn-lt"/>
              </a:rPr>
              <a:t>Sex: 0 = Female, 1 = Male</a:t>
            </a:r>
            <a:endParaRPr lang="en-US" dirty="0">
              <a:solidFill>
                <a:schemeClr val="tx1"/>
              </a:solidFill>
              <a:latin typeface="+mn-lt"/>
            </a:endParaRPr>
          </a:p>
          <a:p>
            <a:pPr>
              <a:buFont typeface="Arial" panose="020B0604020202020204" pitchFamily="34" charset="0"/>
              <a:buChar char="•"/>
            </a:pPr>
            <a:r>
              <a:rPr lang="en-US" dirty="0">
                <a:solidFill>
                  <a:schemeClr val="tx1"/>
                </a:solidFill>
                <a:latin typeface="+mn-lt"/>
              </a:rPr>
              <a:t>Age: </a:t>
            </a:r>
            <a:endParaRPr lang="en-US" dirty="0">
              <a:solidFill>
                <a:schemeClr val="tx1"/>
              </a:solidFill>
              <a:latin typeface="+mn-lt"/>
            </a:endParaRPr>
          </a:p>
          <a:p>
            <a:pPr lvl="1"/>
            <a:r>
              <a:rPr lang="en-US" sz="2400" dirty="0">
                <a:solidFill>
                  <a:schemeClr val="tx1"/>
                </a:solidFill>
              </a:rPr>
              <a:t>1 = 18-24, 2 = 25-29, 3 = 30-34, 4 = 35-39, 5 = 40-44</a:t>
            </a:r>
            <a:endParaRPr lang="en-US" sz="2400" dirty="0">
              <a:solidFill>
                <a:schemeClr val="tx1"/>
              </a:solidFill>
            </a:endParaRPr>
          </a:p>
          <a:p>
            <a:pPr lvl="1"/>
            <a:r>
              <a:rPr lang="en-US" sz="2400" dirty="0">
                <a:solidFill>
                  <a:schemeClr val="tx1"/>
                </a:solidFill>
              </a:rPr>
              <a:t>6 = 45-49, 7 = 50-54, 8 = 55-59, 9 = 60-64</a:t>
            </a:r>
            <a:endParaRPr lang="en-US" sz="2400" dirty="0">
              <a:solidFill>
                <a:schemeClr val="tx1"/>
              </a:solidFill>
            </a:endParaRPr>
          </a:p>
          <a:p>
            <a:pPr lvl="1"/>
            <a:r>
              <a:rPr lang="en-US" sz="2400" dirty="0">
                <a:solidFill>
                  <a:schemeClr val="tx1"/>
                </a:solidFill>
              </a:rPr>
              <a:t>10 = 65-69, 11 = 70-74, 12 = 75-79, 13 = 80+</a:t>
            </a:r>
            <a:endParaRPr lang="en-US" sz="2400" dirty="0">
              <a:solidFill>
                <a:schemeClr val="tx1"/>
              </a:solidFill>
            </a:endParaRPr>
          </a:p>
          <a:p>
            <a:pPr>
              <a:buFont typeface="Arial" panose="020B0604020202020204" pitchFamily="34" charset="0"/>
              <a:buChar char="•"/>
            </a:pPr>
            <a:r>
              <a:rPr lang="en-US" dirty="0">
                <a:solidFill>
                  <a:schemeClr val="tx1"/>
                </a:solidFill>
                <a:latin typeface="+mn-lt"/>
              </a:rPr>
              <a:t>Education: </a:t>
            </a:r>
            <a:endParaRPr lang="en-US" dirty="0">
              <a:solidFill>
                <a:schemeClr val="tx1"/>
              </a:solidFill>
              <a:latin typeface="+mn-lt"/>
            </a:endParaRPr>
          </a:p>
          <a:p>
            <a:pPr lvl="1"/>
            <a:r>
              <a:rPr lang="en-US" sz="2400" dirty="0">
                <a:solidFill>
                  <a:schemeClr val="tx1"/>
                </a:solidFill>
              </a:rPr>
              <a:t>1 = Never attended/kindergarten only, 2 = Elementary (Grades 1-8)</a:t>
            </a:r>
            <a:endParaRPr lang="en-US" sz="2400" dirty="0">
              <a:solidFill>
                <a:schemeClr val="tx1"/>
              </a:solidFill>
            </a:endParaRPr>
          </a:p>
          <a:p>
            <a:pPr lvl="1"/>
            <a:r>
              <a:rPr lang="en-US" sz="2400" dirty="0">
                <a:solidFill>
                  <a:schemeClr val="tx1"/>
                </a:solidFill>
              </a:rPr>
              <a:t>3 = Some high school (Grades 9-11), 4 = High school graduate/GED</a:t>
            </a:r>
            <a:endParaRPr lang="en-US" sz="2400" dirty="0">
              <a:solidFill>
                <a:schemeClr val="tx1"/>
              </a:solidFill>
            </a:endParaRPr>
          </a:p>
          <a:p>
            <a:pPr lvl="1"/>
            <a:r>
              <a:rPr lang="en-US" sz="2400" dirty="0">
                <a:solidFill>
                  <a:schemeClr val="tx1"/>
                </a:solidFill>
              </a:rPr>
              <a:t>5 = Some college (1-3 years), 6 = College graduate (4+ years)</a:t>
            </a:r>
            <a:endParaRPr lang="en-US" sz="2400" dirty="0">
              <a:solidFill>
                <a:schemeClr val="tx1"/>
              </a:solidFill>
            </a:endParaRPr>
          </a:p>
          <a:p>
            <a:pPr>
              <a:buFont typeface="Arial" panose="020B0604020202020204" pitchFamily="34" charset="0"/>
              <a:buChar char="•"/>
            </a:pPr>
            <a:r>
              <a:rPr lang="en-US" dirty="0">
                <a:solidFill>
                  <a:schemeClr val="tx1"/>
                </a:solidFill>
                <a:latin typeface="+mn-lt"/>
              </a:rPr>
              <a:t>Income: </a:t>
            </a:r>
            <a:endParaRPr lang="en-US" dirty="0">
              <a:solidFill>
                <a:schemeClr val="tx1"/>
              </a:solidFill>
              <a:latin typeface="+mn-lt"/>
            </a:endParaRPr>
          </a:p>
          <a:p>
            <a:pPr lvl="1"/>
            <a:r>
              <a:rPr lang="en-US" sz="2400" dirty="0">
                <a:solidFill>
                  <a:schemeClr val="tx1"/>
                </a:solidFill>
              </a:rPr>
              <a:t>1 = &lt;$10,000, 2 = $10,000-&lt;$15,000, 3 = $15,000-&lt;$20,000</a:t>
            </a:r>
            <a:endParaRPr lang="en-US" sz="2400" dirty="0">
              <a:solidFill>
                <a:schemeClr val="tx1"/>
              </a:solidFill>
            </a:endParaRPr>
          </a:p>
          <a:p>
            <a:pPr lvl="1"/>
            <a:r>
              <a:rPr lang="en-US" sz="2400" dirty="0">
                <a:solidFill>
                  <a:schemeClr val="tx1"/>
                </a:solidFill>
              </a:rPr>
              <a:t>4 = $20,000-&lt;$25,000, 5 = $25,000-&lt;$35,000</a:t>
            </a:r>
            <a:endParaRPr lang="en-US" sz="2400" dirty="0">
              <a:solidFill>
                <a:schemeClr val="tx1"/>
              </a:solidFill>
            </a:endParaRPr>
          </a:p>
          <a:p>
            <a:pPr lvl="1"/>
            <a:r>
              <a:rPr lang="en-US" sz="2400" dirty="0">
                <a:solidFill>
                  <a:schemeClr val="tx1"/>
                </a:solidFill>
              </a:rPr>
              <a:t>6 = $35,000-&lt;$50,000, 7 = $50,000-&lt;$75,000, 8 = $75,000+</a:t>
            </a:r>
            <a:endParaRPr lang="en-US" sz="2400" dirty="0">
              <a:solidFill>
                <a:schemeClr val="tx1"/>
              </a:solidFill>
            </a:endParaRPr>
          </a:p>
          <a:p>
            <a:endParaRPr lang="en-US" dirty="0">
              <a:solidFill>
                <a:schemeClr val="tx1"/>
              </a:solidFill>
              <a:latin typeface="+mn-lt"/>
            </a:endParaRPr>
          </a:p>
        </p:txBody>
      </p:sp>
      <p:sp>
        <p:nvSpPr>
          <p:cNvPr id="4" name="object 3"/>
          <p:cNvSpPr/>
          <p:nvPr/>
        </p:nvSpPr>
        <p:spPr>
          <a:xfrm>
            <a:off x="14093891" y="15848"/>
            <a:ext cx="4194175" cy="10272395"/>
          </a:xfrm>
          <a:custGeom>
            <a:avLst/>
            <a:gdLst/>
            <a:ahLst/>
            <a:cxnLst/>
            <a:rect l="l" t="t" r="r" b="b"/>
            <a:pathLst>
              <a:path w="4194175" h="10272395">
                <a:moveTo>
                  <a:pt x="0" y="0"/>
                </a:moveTo>
                <a:lnTo>
                  <a:pt x="4194106" y="0"/>
                </a:lnTo>
                <a:lnTo>
                  <a:pt x="4194106" y="10272284"/>
                </a:lnTo>
                <a:lnTo>
                  <a:pt x="0" y="10272284"/>
                </a:lnTo>
                <a:lnTo>
                  <a:pt x="0" y="0"/>
                </a:lnTo>
                <a:close/>
              </a:path>
            </a:pathLst>
          </a:custGeom>
          <a:solidFill>
            <a:srgbClr val="7894A0"/>
          </a:solidFill>
        </p:spPr>
        <p:txBody>
          <a:bodyPr wrap="square" lIns="0" tIns="0" rIns="0" bIns="0" rtlCol="0"/>
          <a:lstStyle/>
          <a:p/>
        </p:txBody>
      </p:sp>
      <p:sp>
        <p:nvSpPr>
          <p:cNvPr id="2" name="Text Box 1"/>
          <p:cNvSpPr txBox="1"/>
          <p:nvPr/>
        </p:nvSpPr>
        <p:spPr>
          <a:xfrm>
            <a:off x="0" y="8267700"/>
            <a:ext cx="6096000" cy="798830"/>
          </a:xfrm>
          <a:prstGeom prst="rect">
            <a:avLst/>
          </a:prstGeom>
          <a:noFill/>
        </p:spPr>
        <p:txBody>
          <a:bodyPr wrap="square" rtlCol="0">
            <a:spAutoFit/>
          </a:bodyPr>
          <a:p>
            <a:r>
              <a:rPr lang="en-US" sz="2800"/>
              <a:t>Shape of the dataset</a:t>
            </a:r>
            <a:r>
              <a:rPr lang="en-US"/>
              <a:t>:</a:t>
            </a:r>
            <a:endParaRPr lang="en-US"/>
          </a:p>
          <a:p>
            <a:endParaRPr lang="en-US"/>
          </a:p>
        </p:txBody>
      </p:sp>
      <p:pic>
        <p:nvPicPr>
          <p:cNvPr id="5" name="Picture 4"/>
          <p:cNvPicPr>
            <a:picLocks noChangeAspect="1"/>
          </p:cNvPicPr>
          <p:nvPr/>
        </p:nvPicPr>
        <p:blipFill>
          <a:blip r:embed="rId1"/>
          <a:stretch>
            <a:fillRect/>
          </a:stretch>
        </p:blipFill>
        <p:spPr>
          <a:xfrm>
            <a:off x="304800" y="8801100"/>
            <a:ext cx="2568575" cy="12287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093891" y="15848"/>
            <a:ext cx="4194175" cy="10272395"/>
          </a:xfrm>
          <a:custGeom>
            <a:avLst/>
            <a:gdLst/>
            <a:ahLst/>
            <a:cxnLst/>
            <a:rect l="l" t="t" r="r" b="b"/>
            <a:pathLst>
              <a:path w="4194175" h="10272395">
                <a:moveTo>
                  <a:pt x="0" y="0"/>
                </a:moveTo>
                <a:lnTo>
                  <a:pt x="4194106" y="0"/>
                </a:lnTo>
                <a:lnTo>
                  <a:pt x="4194106" y="10272284"/>
                </a:lnTo>
                <a:lnTo>
                  <a:pt x="0" y="10272284"/>
                </a:lnTo>
                <a:lnTo>
                  <a:pt x="0" y="0"/>
                </a:lnTo>
                <a:close/>
              </a:path>
            </a:pathLst>
          </a:custGeom>
          <a:solidFill>
            <a:srgbClr val="7894A0"/>
          </a:solidFill>
        </p:spPr>
        <p:txBody>
          <a:bodyPr wrap="square" lIns="0" tIns="0" rIns="0" bIns="0" rtlCol="0"/>
          <a:lstStyle/>
          <a:p/>
        </p:txBody>
      </p:sp>
      <p:sp>
        <p:nvSpPr>
          <p:cNvPr id="5" name="object 5"/>
          <p:cNvSpPr/>
          <p:nvPr/>
        </p:nvSpPr>
        <p:spPr>
          <a:xfrm>
            <a:off x="1033162" y="8985023"/>
            <a:ext cx="260350" cy="260985"/>
          </a:xfrm>
          <a:custGeom>
            <a:avLst/>
            <a:gdLst/>
            <a:ahLst/>
            <a:cxnLst/>
            <a:rect l="l" t="t" r="r" b="b"/>
            <a:pathLst>
              <a:path w="260350" h="260984">
                <a:moveTo>
                  <a:pt x="130136" y="260466"/>
                </a:moveTo>
                <a:lnTo>
                  <a:pt x="86432" y="253101"/>
                </a:lnTo>
                <a:lnTo>
                  <a:pt x="47753" y="231432"/>
                </a:lnTo>
                <a:lnTo>
                  <a:pt x="18641" y="197993"/>
                </a:lnTo>
                <a:lnTo>
                  <a:pt x="2505" y="156715"/>
                </a:lnTo>
                <a:lnTo>
                  <a:pt x="0" y="125022"/>
                </a:lnTo>
                <a:lnTo>
                  <a:pt x="412" y="118639"/>
                </a:lnTo>
                <a:lnTo>
                  <a:pt x="9392" y="81414"/>
                </a:lnTo>
                <a:lnTo>
                  <a:pt x="28808" y="48408"/>
                </a:lnTo>
                <a:lnTo>
                  <a:pt x="56986" y="22478"/>
                </a:lnTo>
                <a:lnTo>
                  <a:pt x="91486" y="5861"/>
                </a:lnTo>
                <a:lnTo>
                  <a:pt x="129327" y="0"/>
                </a:lnTo>
                <a:lnTo>
                  <a:pt x="135739" y="117"/>
                </a:lnTo>
                <a:lnTo>
                  <a:pt x="173323" y="7367"/>
                </a:lnTo>
                <a:lnTo>
                  <a:pt x="207202" y="25249"/>
                </a:lnTo>
                <a:lnTo>
                  <a:pt x="234394" y="52190"/>
                </a:lnTo>
                <a:lnTo>
                  <a:pt x="252589" y="85901"/>
                </a:lnTo>
                <a:lnTo>
                  <a:pt x="260188" y="123417"/>
                </a:lnTo>
                <a:lnTo>
                  <a:pt x="260232" y="125022"/>
                </a:lnTo>
                <a:lnTo>
                  <a:pt x="260117" y="137802"/>
                </a:lnTo>
                <a:lnTo>
                  <a:pt x="250568" y="179788"/>
                </a:lnTo>
                <a:lnTo>
                  <a:pt x="230950" y="212675"/>
                </a:lnTo>
                <a:lnTo>
                  <a:pt x="202614" y="238431"/>
                </a:lnTo>
                <a:lnTo>
                  <a:pt x="168013" y="254836"/>
                </a:lnTo>
                <a:lnTo>
                  <a:pt x="130136" y="260466"/>
                </a:lnTo>
                <a:close/>
              </a:path>
            </a:pathLst>
          </a:custGeom>
          <a:solidFill>
            <a:srgbClr val="0E4561"/>
          </a:solidFill>
        </p:spPr>
        <p:txBody>
          <a:bodyPr wrap="square" lIns="0" tIns="0" rIns="0" bIns="0" rtlCol="0"/>
          <a:lstStyle/>
          <a:p/>
        </p:txBody>
      </p:sp>
      <p:sp>
        <p:nvSpPr>
          <p:cNvPr id="6" name="object 6"/>
          <p:cNvSpPr/>
          <p:nvPr/>
        </p:nvSpPr>
        <p:spPr>
          <a:xfrm>
            <a:off x="1441848" y="8987478"/>
            <a:ext cx="260350" cy="260985"/>
          </a:xfrm>
          <a:custGeom>
            <a:avLst/>
            <a:gdLst/>
            <a:ahLst/>
            <a:cxnLst/>
            <a:rect l="l" t="t" r="r" b="b"/>
            <a:pathLst>
              <a:path w="260350" h="260984">
                <a:moveTo>
                  <a:pt x="131036" y="260466"/>
                </a:moveTo>
                <a:lnTo>
                  <a:pt x="93120" y="255081"/>
                </a:lnTo>
                <a:lnTo>
                  <a:pt x="58412" y="238898"/>
                </a:lnTo>
                <a:lnTo>
                  <a:pt x="29908" y="213321"/>
                </a:lnTo>
                <a:lnTo>
                  <a:pt x="10079" y="180558"/>
                </a:lnTo>
                <a:lnTo>
                  <a:pt x="633" y="143445"/>
                </a:lnTo>
                <a:lnTo>
                  <a:pt x="0" y="128979"/>
                </a:lnTo>
                <a:lnTo>
                  <a:pt x="100" y="124245"/>
                </a:lnTo>
                <a:lnTo>
                  <a:pt x="7461" y="86679"/>
                </a:lnTo>
                <a:lnTo>
                  <a:pt x="25446" y="52850"/>
                </a:lnTo>
                <a:lnTo>
                  <a:pt x="52470" y="25737"/>
                </a:lnTo>
                <a:lnTo>
                  <a:pt x="86239" y="7642"/>
                </a:lnTo>
                <a:lnTo>
                  <a:pt x="123781" y="157"/>
                </a:lnTo>
                <a:lnTo>
                  <a:pt x="130192" y="0"/>
                </a:lnTo>
                <a:lnTo>
                  <a:pt x="136560" y="124"/>
                </a:lnTo>
                <a:lnTo>
                  <a:pt x="179838" y="9625"/>
                </a:lnTo>
                <a:lnTo>
                  <a:pt x="217388" y="33147"/>
                </a:lnTo>
                <a:lnTo>
                  <a:pt x="244828" y="67956"/>
                </a:lnTo>
                <a:lnTo>
                  <a:pt x="258934" y="109976"/>
                </a:lnTo>
                <a:lnTo>
                  <a:pt x="260288" y="124245"/>
                </a:lnTo>
                <a:lnTo>
                  <a:pt x="260224" y="137067"/>
                </a:lnTo>
                <a:lnTo>
                  <a:pt x="250954" y="179008"/>
                </a:lnTo>
                <a:lnTo>
                  <a:pt x="231549" y="212023"/>
                </a:lnTo>
                <a:lnTo>
                  <a:pt x="203377" y="237964"/>
                </a:lnTo>
                <a:lnTo>
                  <a:pt x="168879" y="254593"/>
                </a:lnTo>
                <a:lnTo>
                  <a:pt x="131036" y="260466"/>
                </a:lnTo>
                <a:close/>
              </a:path>
            </a:pathLst>
          </a:custGeom>
          <a:solidFill>
            <a:srgbClr val="0E4561"/>
          </a:solidFill>
        </p:spPr>
        <p:txBody>
          <a:bodyPr wrap="square" lIns="0" tIns="0" rIns="0" bIns="0" rtlCol="0"/>
          <a:lstStyle/>
          <a:p/>
        </p:txBody>
      </p:sp>
      <p:sp>
        <p:nvSpPr>
          <p:cNvPr id="7" name="object 7"/>
          <p:cNvSpPr/>
          <p:nvPr/>
        </p:nvSpPr>
        <p:spPr>
          <a:xfrm>
            <a:off x="1851007" y="8987478"/>
            <a:ext cx="260350" cy="260985"/>
          </a:xfrm>
          <a:custGeom>
            <a:avLst/>
            <a:gdLst/>
            <a:ahLst/>
            <a:cxnLst/>
            <a:rect l="l" t="t" r="r" b="b"/>
            <a:pathLst>
              <a:path w="260350" h="260984">
                <a:moveTo>
                  <a:pt x="131036" y="260466"/>
                </a:moveTo>
                <a:lnTo>
                  <a:pt x="93121" y="255081"/>
                </a:lnTo>
                <a:lnTo>
                  <a:pt x="58412" y="238898"/>
                </a:lnTo>
                <a:lnTo>
                  <a:pt x="29908" y="213321"/>
                </a:lnTo>
                <a:lnTo>
                  <a:pt x="10079" y="180558"/>
                </a:lnTo>
                <a:lnTo>
                  <a:pt x="634" y="143445"/>
                </a:lnTo>
                <a:lnTo>
                  <a:pt x="0" y="128979"/>
                </a:lnTo>
                <a:lnTo>
                  <a:pt x="100" y="124245"/>
                </a:lnTo>
                <a:lnTo>
                  <a:pt x="7462" y="86679"/>
                </a:lnTo>
                <a:lnTo>
                  <a:pt x="25446" y="52850"/>
                </a:lnTo>
                <a:lnTo>
                  <a:pt x="52470" y="25737"/>
                </a:lnTo>
                <a:lnTo>
                  <a:pt x="86238" y="7642"/>
                </a:lnTo>
                <a:lnTo>
                  <a:pt x="123780" y="157"/>
                </a:lnTo>
                <a:lnTo>
                  <a:pt x="130192" y="0"/>
                </a:lnTo>
                <a:lnTo>
                  <a:pt x="136560" y="124"/>
                </a:lnTo>
                <a:lnTo>
                  <a:pt x="179838" y="9625"/>
                </a:lnTo>
                <a:lnTo>
                  <a:pt x="217388" y="33147"/>
                </a:lnTo>
                <a:lnTo>
                  <a:pt x="244828" y="67956"/>
                </a:lnTo>
                <a:lnTo>
                  <a:pt x="258934" y="109976"/>
                </a:lnTo>
                <a:lnTo>
                  <a:pt x="260288" y="124245"/>
                </a:lnTo>
                <a:lnTo>
                  <a:pt x="260223" y="137067"/>
                </a:lnTo>
                <a:lnTo>
                  <a:pt x="250954" y="179008"/>
                </a:lnTo>
                <a:lnTo>
                  <a:pt x="231549" y="212023"/>
                </a:lnTo>
                <a:lnTo>
                  <a:pt x="203377" y="237964"/>
                </a:lnTo>
                <a:lnTo>
                  <a:pt x="168879" y="254593"/>
                </a:lnTo>
                <a:lnTo>
                  <a:pt x="131036" y="260466"/>
                </a:lnTo>
                <a:close/>
              </a:path>
            </a:pathLst>
          </a:custGeom>
          <a:solidFill>
            <a:srgbClr val="0E4561"/>
          </a:solidFill>
        </p:spPr>
        <p:txBody>
          <a:bodyPr wrap="square" lIns="0" tIns="0" rIns="0" bIns="0" rtlCol="0"/>
          <a:lstStyle/>
          <a:p/>
        </p:txBody>
      </p:sp>
      <p:sp>
        <p:nvSpPr>
          <p:cNvPr id="8" name="object 8"/>
          <p:cNvSpPr/>
          <p:nvPr/>
        </p:nvSpPr>
        <p:spPr>
          <a:xfrm>
            <a:off x="2260010" y="8987478"/>
            <a:ext cx="260350" cy="260985"/>
          </a:xfrm>
          <a:custGeom>
            <a:avLst/>
            <a:gdLst/>
            <a:ahLst/>
            <a:cxnLst/>
            <a:rect l="l" t="t" r="r" b="b"/>
            <a:pathLst>
              <a:path w="260350" h="260984">
                <a:moveTo>
                  <a:pt x="131036" y="260466"/>
                </a:moveTo>
                <a:lnTo>
                  <a:pt x="93121" y="255081"/>
                </a:lnTo>
                <a:lnTo>
                  <a:pt x="58412" y="238898"/>
                </a:lnTo>
                <a:lnTo>
                  <a:pt x="29908" y="213321"/>
                </a:lnTo>
                <a:lnTo>
                  <a:pt x="10079" y="180558"/>
                </a:lnTo>
                <a:lnTo>
                  <a:pt x="634" y="143445"/>
                </a:lnTo>
                <a:lnTo>
                  <a:pt x="0" y="128979"/>
                </a:lnTo>
                <a:lnTo>
                  <a:pt x="100" y="124245"/>
                </a:lnTo>
                <a:lnTo>
                  <a:pt x="7462" y="86679"/>
                </a:lnTo>
                <a:lnTo>
                  <a:pt x="25446" y="52850"/>
                </a:lnTo>
                <a:lnTo>
                  <a:pt x="52470" y="25737"/>
                </a:lnTo>
                <a:lnTo>
                  <a:pt x="86239" y="7642"/>
                </a:lnTo>
                <a:lnTo>
                  <a:pt x="123781" y="157"/>
                </a:lnTo>
                <a:lnTo>
                  <a:pt x="130192" y="0"/>
                </a:lnTo>
                <a:lnTo>
                  <a:pt x="136559" y="127"/>
                </a:lnTo>
                <a:lnTo>
                  <a:pt x="179830" y="9639"/>
                </a:lnTo>
                <a:lnTo>
                  <a:pt x="217373" y="33162"/>
                </a:lnTo>
                <a:lnTo>
                  <a:pt x="244813" y="67966"/>
                </a:lnTo>
                <a:lnTo>
                  <a:pt x="258927" y="109979"/>
                </a:lnTo>
                <a:lnTo>
                  <a:pt x="260286" y="124245"/>
                </a:lnTo>
                <a:lnTo>
                  <a:pt x="260224" y="137067"/>
                </a:lnTo>
                <a:lnTo>
                  <a:pt x="250954" y="179008"/>
                </a:lnTo>
                <a:lnTo>
                  <a:pt x="231549" y="212023"/>
                </a:lnTo>
                <a:lnTo>
                  <a:pt x="203377" y="237964"/>
                </a:lnTo>
                <a:lnTo>
                  <a:pt x="168880" y="254593"/>
                </a:lnTo>
                <a:lnTo>
                  <a:pt x="131036" y="260466"/>
                </a:lnTo>
                <a:close/>
              </a:path>
            </a:pathLst>
          </a:custGeom>
          <a:solidFill>
            <a:srgbClr val="0E4561"/>
          </a:solidFill>
        </p:spPr>
        <p:txBody>
          <a:bodyPr wrap="square" lIns="0" tIns="0" rIns="0" bIns="0" rtlCol="0"/>
          <a:lstStyle/>
          <a:p/>
        </p:txBody>
      </p:sp>
      <p:sp>
        <p:nvSpPr>
          <p:cNvPr id="9" name="object 9"/>
          <p:cNvSpPr/>
          <p:nvPr/>
        </p:nvSpPr>
        <p:spPr>
          <a:xfrm>
            <a:off x="2668960" y="8987478"/>
            <a:ext cx="260350" cy="260985"/>
          </a:xfrm>
          <a:custGeom>
            <a:avLst/>
            <a:gdLst/>
            <a:ahLst/>
            <a:cxnLst/>
            <a:rect l="l" t="t" r="r" b="b"/>
            <a:pathLst>
              <a:path w="260350" h="260984">
                <a:moveTo>
                  <a:pt x="131036" y="260466"/>
                </a:moveTo>
                <a:lnTo>
                  <a:pt x="93120" y="255081"/>
                </a:lnTo>
                <a:lnTo>
                  <a:pt x="58412" y="238898"/>
                </a:lnTo>
                <a:lnTo>
                  <a:pt x="29908" y="213321"/>
                </a:lnTo>
                <a:lnTo>
                  <a:pt x="10079" y="180558"/>
                </a:lnTo>
                <a:lnTo>
                  <a:pt x="634" y="143445"/>
                </a:lnTo>
                <a:lnTo>
                  <a:pt x="0" y="128979"/>
                </a:lnTo>
                <a:lnTo>
                  <a:pt x="100" y="124245"/>
                </a:lnTo>
                <a:lnTo>
                  <a:pt x="7462" y="86678"/>
                </a:lnTo>
                <a:lnTo>
                  <a:pt x="25446" y="52850"/>
                </a:lnTo>
                <a:lnTo>
                  <a:pt x="52470" y="25737"/>
                </a:lnTo>
                <a:lnTo>
                  <a:pt x="86239" y="7642"/>
                </a:lnTo>
                <a:lnTo>
                  <a:pt x="123781" y="157"/>
                </a:lnTo>
                <a:lnTo>
                  <a:pt x="130192" y="0"/>
                </a:lnTo>
                <a:lnTo>
                  <a:pt x="136560" y="124"/>
                </a:lnTo>
                <a:lnTo>
                  <a:pt x="179838" y="9625"/>
                </a:lnTo>
                <a:lnTo>
                  <a:pt x="217388" y="33147"/>
                </a:lnTo>
                <a:lnTo>
                  <a:pt x="244828" y="67956"/>
                </a:lnTo>
                <a:lnTo>
                  <a:pt x="258934" y="109976"/>
                </a:lnTo>
                <a:lnTo>
                  <a:pt x="260288" y="124245"/>
                </a:lnTo>
                <a:lnTo>
                  <a:pt x="260223" y="137067"/>
                </a:lnTo>
                <a:lnTo>
                  <a:pt x="250954" y="179008"/>
                </a:lnTo>
                <a:lnTo>
                  <a:pt x="231549" y="212023"/>
                </a:lnTo>
                <a:lnTo>
                  <a:pt x="203377" y="237964"/>
                </a:lnTo>
                <a:lnTo>
                  <a:pt x="168879" y="254593"/>
                </a:lnTo>
                <a:lnTo>
                  <a:pt x="131036" y="260466"/>
                </a:lnTo>
                <a:close/>
              </a:path>
            </a:pathLst>
          </a:custGeom>
          <a:solidFill>
            <a:srgbClr val="0E4561"/>
          </a:solidFill>
        </p:spPr>
        <p:txBody>
          <a:bodyPr wrap="square" lIns="0" tIns="0" rIns="0" bIns="0" rtlCol="0"/>
          <a:lstStyle/>
          <a:p/>
        </p:txBody>
      </p:sp>
      <p:sp>
        <p:nvSpPr>
          <p:cNvPr id="10" name="object 10"/>
          <p:cNvSpPr txBox="1">
            <a:spLocks noGrp="1"/>
          </p:cNvSpPr>
          <p:nvPr>
            <p:ph type="title"/>
          </p:nvPr>
        </p:nvSpPr>
        <p:spPr>
          <a:xfrm>
            <a:off x="1016000" y="626110"/>
            <a:ext cx="10535920" cy="997585"/>
          </a:xfrm>
          <a:prstGeom prst="rect">
            <a:avLst/>
          </a:prstGeom>
        </p:spPr>
        <p:txBody>
          <a:bodyPr vert="horz" wrap="square" lIns="0" tIns="12700" rIns="0" bIns="0" rtlCol="0">
            <a:spAutoFit/>
          </a:bodyPr>
          <a:lstStyle/>
          <a:p>
            <a:pPr marL="12700">
              <a:lnSpc>
                <a:spcPct val="100000"/>
              </a:lnSpc>
              <a:spcBef>
                <a:spcPts val="100"/>
              </a:spcBef>
            </a:pPr>
            <a:r>
              <a:rPr lang="en-US" sz="6400" dirty="0"/>
              <a:t>Exploratory Data Analysis</a:t>
            </a:r>
            <a:endParaRPr lang="en-US" sz="6400" dirty="0"/>
          </a:p>
        </p:txBody>
      </p:sp>
      <p:sp>
        <p:nvSpPr>
          <p:cNvPr id="11" name="Rectangle 1"/>
          <p:cNvSpPr>
            <a:spLocks noChangeArrowheads="1"/>
          </p:cNvSpPr>
          <p:nvPr/>
        </p:nvSpPr>
        <p:spPr bwMode="auto">
          <a:xfrm>
            <a:off x="609600" y="1529834"/>
            <a:ext cx="13639800" cy="710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Arial" panose="020B0604020202020204" pitchFamily="34" charset="0"/>
              </a:rPr>
              <a:t>Data Cleaning Process</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Our data preparation involved several methodical steps to ensure quality and reliability: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400" b="0" i="0" u="none" strike="noStrike" cap="none" normalizeH="0" baseline="0" dirty="0">
                <a:ln>
                  <a:noFill/>
                </a:ln>
                <a:solidFill>
                  <a:schemeClr val="tx1"/>
                </a:solidFill>
                <a:effectLst/>
                <a:latin typeface="Arial" panose="020B0604020202020204" pitchFamily="34" charset="0"/>
              </a:rPr>
              <a:t>Imported the dataset into </a:t>
            </a:r>
            <a:r>
              <a:rPr kumimoji="0" lang="en-US" altLang="en-US" sz="2400" b="0" i="0" u="none" strike="noStrike" cap="none" normalizeH="0" baseline="0" dirty="0" err="1">
                <a:ln>
                  <a:noFill/>
                </a:ln>
                <a:solidFill>
                  <a:schemeClr val="tx1"/>
                </a:solidFill>
                <a:effectLst/>
                <a:latin typeface="Arial" panose="020B0604020202020204" pitchFamily="34" charset="0"/>
              </a:rPr>
              <a:t>Jupyter</a:t>
            </a:r>
            <a:r>
              <a:rPr kumimoji="0" lang="en-US" altLang="en-US" sz="2400" b="0" i="0" u="none" strike="noStrike" cap="none" normalizeH="0" baseline="0" dirty="0">
                <a:ln>
                  <a:noFill/>
                </a:ln>
                <a:solidFill>
                  <a:schemeClr val="tx1"/>
                </a:solidFill>
                <a:effectLst/>
                <a:latin typeface="Arial" panose="020B0604020202020204" pitchFamily="34" charset="0"/>
              </a:rPr>
              <a:t> Notebook for analysis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400" b="0" i="0" u="none" strike="noStrike" cap="none" normalizeH="0" baseline="0" dirty="0">
                <a:ln>
                  <a:noFill/>
                </a:ln>
                <a:solidFill>
                  <a:schemeClr val="tx1"/>
                </a:solidFill>
                <a:effectLst/>
                <a:latin typeface="Arial" panose="020B0604020202020204" pitchFamily="34" charset="0"/>
              </a:rPr>
              <a:t>Performed initial summary statistics to understand the key values and distribution in each column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400" b="0" i="0" u="none" strike="noStrike" cap="none" normalizeH="0" baseline="0" dirty="0">
                <a:ln>
                  <a:noFill/>
                </a:ln>
                <a:solidFill>
                  <a:schemeClr val="tx1"/>
                </a:solidFill>
                <a:effectLst/>
                <a:latin typeface="Arial" panose="020B0604020202020204" pitchFamily="34" charset="0"/>
              </a:rPr>
              <a:t>Verified that all data was already properly encoded, eliminating the need for string-to-integer conversion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400" b="0" i="0" u="none" strike="noStrike" cap="none" normalizeH="0" baseline="0" dirty="0">
                <a:ln>
                  <a:noFill/>
                </a:ln>
                <a:solidFill>
                  <a:schemeClr val="tx1"/>
                </a:solidFill>
                <a:effectLst/>
                <a:latin typeface="Arial" panose="020B0604020202020204" pitchFamily="34" charset="0"/>
              </a:rPr>
              <a:t>Conducted null value checks, confirming the dataset was complete with no missing values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400" b="0" i="0" u="none" strike="noStrike" cap="none" normalizeH="0" baseline="0" dirty="0">
                <a:ln>
                  <a:noFill/>
                </a:ln>
                <a:solidFill>
                  <a:schemeClr val="tx1"/>
                </a:solidFill>
                <a:effectLst/>
                <a:latin typeface="Arial" panose="020B0604020202020204" pitchFamily="34" charset="0"/>
              </a:rPr>
              <a:t>Identified outliers through box plot visualization and mitigated them using the Interquartile Range (IQR) formula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400" b="0" i="0" u="none" strike="noStrike" cap="none" normalizeH="0" baseline="0" dirty="0">
                <a:ln>
                  <a:noFill/>
                </a:ln>
                <a:solidFill>
                  <a:schemeClr val="tx1"/>
                </a:solidFill>
                <a:effectLst/>
                <a:latin typeface="Arial" panose="020B0604020202020204" pitchFamily="34" charset="0"/>
              </a:rPr>
              <a:t>Completed the preparation phase with comprehensive visual analysis of the dataset to identify patterns and relationships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033162" y="8985023"/>
            <a:ext cx="260350" cy="260985"/>
          </a:xfrm>
          <a:custGeom>
            <a:avLst/>
            <a:gdLst/>
            <a:ahLst/>
            <a:cxnLst/>
            <a:rect l="l" t="t" r="r" b="b"/>
            <a:pathLst>
              <a:path w="260350" h="260984">
                <a:moveTo>
                  <a:pt x="130136" y="260466"/>
                </a:moveTo>
                <a:lnTo>
                  <a:pt x="86432" y="253101"/>
                </a:lnTo>
                <a:lnTo>
                  <a:pt x="47753" y="231432"/>
                </a:lnTo>
                <a:lnTo>
                  <a:pt x="18641" y="197993"/>
                </a:lnTo>
                <a:lnTo>
                  <a:pt x="2505" y="156715"/>
                </a:lnTo>
                <a:lnTo>
                  <a:pt x="0" y="125022"/>
                </a:lnTo>
                <a:lnTo>
                  <a:pt x="412" y="118639"/>
                </a:lnTo>
                <a:lnTo>
                  <a:pt x="9392" y="81414"/>
                </a:lnTo>
                <a:lnTo>
                  <a:pt x="28808" y="48408"/>
                </a:lnTo>
                <a:lnTo>
                  <a:pt x="56986" y="22478"/>
                </a:lnTo>
                <a:lnTo>
                  <a:pt x="91486" y="5861"/>
                </a:lnTo>
                <a:lnTo>
                  <a:pt x="129327" y="0"/>
                </a:lnTo>
                <a:lnTo>
                  <a:pt x="135739" y="117"/>
                </a:lnTo>
                <a:lnTo>
                  <a:pt x="173323" y="7367"/>
                </a:lnTo>
                <a:lnTo>
                  <a:pt x="207202" y="25249"/>
                </a:lnTo>
                <a:lnTo>
                  <a:pt x="234394" y="52190"/>
                </a:lnTo>
                <a:lnTo>
                  <a:pt x="252589" y="85901"/>
                </a:lnTo>
                <a:lnTo>
                  <a:pt x="260188" y="123417"/>
                </a:lnTo>
                <a:lnTo>
                  <a:pt x="260232" y="125022"/>
                </a:lnTo>
                <a:lnTo>
                  <a:pt x="260117" y="137802"/>
                </a:lnTo>
                <a:lnTo>
                  <a:pt x="250568" y="179788"/>
                </a:lnTo>
                <a:lnTo>
                  <a:pt x="230950" y="212675"/>
                </a:lnTo>
                <a:lnTo>
                  <a:pt x="202614" y="238431"/>
                </a:lnTo>
                <a:lnTo>
                  <a:pt x="168013" y="254836"/>
                </a:lnTo>
                <a:lnTo>
                  <a:pt x="130136" y="260466"/>
                </a:lnTo>
                <a:close/>
              </a:path>
            </a:pathLst>
          </a:custGeom>
          <a:solidFill>
            <a:srgbClr val="0E4561"/>
          </a:solidFill>
        </p:spPr>
        <p:txBody>
          <a:bodyPr wrap="square" lIns="0" tIns="0" rIns="0" bIns="0" rtlCol="0"/>
          <a:lstStyle/>
          <a:p/>
        </p:txBody>
      </p:sp>
      <p:sp>
        <p:nvSpPr>
          <p:cNvPr id="6" name="object 6"/>
          <p:cNvSpPr/>
          <p:nvPr/>
        </p:nvSpPr>
        <p:spPr>
          <a:xfrm>
            <a:off x="1441848" y="8987478"/>
            <a:ext cx="260350" cy="260985"/>
          </a:xfrm>
          <a:custGeom>
            <a:avLst/>
            <a:gdLst/>
            <a:ahLst/>
            <a:cxnLst/>
            <a:rect l="l" t="t" r="r" b="b"/>
            <a:pathLst>
              <a:path w="260350" h="260984">
                <a:moveTo>
                  <a:pt x="131036" y="260466"/>
                </a:moveTo>
                <a:lnTo>
                  <a:pt x="93120" y="255081"/>
                </a:lnTo>
                <a:lnTo>
                  <a:pt x="58412" y="238898"/>
                </a:lnTo>
                <a:lnTo>
                  <a:pt x="29908" y="213321"/>
                </a:lnTo>
                <a:lnTo>
                  <a:pt x="10079" y="180558"/>
                </a:lnTo>
                <a:lnTo>
                  <a:pt x="633" y="143445"/>
                </a:lnTo>
                <a:lnTo>
                  <a:pt x="0" y="128979"/>
                </a:lnTo>
                <a:lnTo>
                  <a:pt x="100" y="124245"/>
                </a:lnTo>
                <a:lnTo>
                  <a:pt x="7461" y="86679"/>
                </a:lnTo>
                <a:lnTo>
                  <a:pt x="25446" y="52850"/>
                </a:lnTo>
                <a:lnTo>
                  <a:pt x="52470" y="25737"/>
                </a:lnTo>
                <a:lnTo>
                  <a:pt x="86239" y="7642"/>
                </a:lnTo>
                <a:lnTo>
                  <a:pt x="123781" y="157"/>
                </a:lnTo>
                <a:lnTo>
                  <a:pt x="130192" y="0"/>
                </a:lnTo>
                <a:lnTo>
                  <a:pt x="136560" y="124"/>
                </a:lnTo>
                <a:lnTo>
                  <a:pt x="179838" y="9625"/>
                </a:lnTo>
                <a:lnTo>
                  <a:pt x="217388" y="33147"/>
                </a:lnTo>
                <a:lnTo>
                  <a:pt x="244828" y="67956"/>
                </a:lnTo>
                <a:lnTo>
                  <a:pt x="258934" y="109976"/>
                </a:lnTo>
                <a:lnTo>
                  <a:pt x="260288" y="124245"/>
                </a:lnTo>
                <a:lnTo>
                  <a:pt x="260224" y="137067"/>
                </a:lnTo>
                <a:lnTo>
                  <a:pt x="250954" y="179008"/>
                </a:lnTo>
                <a:lnTo>
                  <a:pt x="231549" y="212023"/>
                </a:lnTo>
                <a:lnTo>
                  <a:pt x="203377" y="237964"/>
                </a:lnTo>
                <a:lnTo>
                  <a:pt x="168879" y="254593"/>
                </a:lnTo>
                <a:lnTo>
                  <a:pt x="131036" y="260466"/>
                </a:lnTo>
                <a:close/>
              </a:path>
            </a:pathLst>
          </a:custGeom>
          <a:solidFill>
            <a:srgbClr val="0E4561"/>
          </a:solidFill>
        </p:spPr>
        <p:txBody>
          <a:bodyPr wrap="square" lIns="0" tIns="0" rIns="0" bIns="0" rtlCol="0"/>
          <a:lstStyle/>
          <a:p/>
        </p:txBody>
      </p:sp>
      <p:sp>
        <p:nvSpPr>
          <p:cNvPr id="7" name="object 7"/>
          <p:cNvSpPr/>
          <p:nvPr/>
        </p:nvSpPr>
        <p:spPr>
          <a:xfrm>
            <a:off x="1851007" y="8987478"/>
            <a:ext cx="260350" cy="260985"/>
          </a:xfrm>
          <a:custGeom>
            <a:avLst/>
            <a:gdLst/>
            <a:ahLst/>
            <a:cxnLst/>
            <a:rect l="l" t="t" r="r" b="b"/>
            <a:pathLst>
              <a:path w="260350" h="260984">
                <a:moveTo>
                  <a:pt x="131036" y="260466"/>
                </a:moveTo>
                <a:lnTo>
                  <a:pt x="93121" y="255081"/>
                </a:lnTo>
                <a:lnTo>
                  <a:pt x="58412" y="238898"/>
                </a:lnTo>
                <a:lnTo>
                  <a:pt x="29908" y="213321"/>
                </a:lnTo>
                <a:lnTo>
                  <a:pt x="10079" y="180558"/>
                </a:lnTo>
                <a:lnTo>
                  <a:pt x="634" y="143445"/>
                </a:lnTo>
                <a:lnTo>
                  <a:pt x="0" y="128979"/>
                </a:lnTo>
                <a:lnTo>
                  <a:pt x="100" y="124245"/>
                </a:lnTo>
                <a:lnTo>
                  <a:pt x="7462" y="86679"/>
                </a:lnTo>
                <a:lnTo>
                  <a:pt x="25446" y="52850"/>
                </a:lnTo>
                <a:lnTo>
                  <a:pt x="52470" y="25737"/>
                </a:lnTo>
                <a:lnTo>
                  <a:pt x="86238" y="7642"/>
                </a:lnTo>
                <a:lnTo>
                  <a:pt x="123780" y="157"/>
                </a:lnTo>
                <a:lnTo>
                  <a:pt x="130192" y="0"/>
                </a:lnTo>
                <a:lnTo>
                  <a:pt x="136560" y="124"/>
                </a:lnTo>
                <a:lnTo>
                  <a:pt x="179838" y="9625"/>
                </a:lnTo>
                <a:lnTo>
                  <a:pt x="217388" y="33147"/>
                </a:lnTo>
                <a:lnTo>
                  <a:pt x="244828" y="67956"/>
                </a:lnTo>
                <a:lnTo>
                  <a:pt x="258934" y="109976"/>
                </a:lnTo>
                <a:lnTo>
                  <a:pt x="260288" y="124245"/>
                </a:lnTo>
                <a:lnTo>
                  <a:pt x="260223" y="137067"/>
                </a:lnTo>
                <a:lnTo>
                  <a:pt x="250954" y="179008"/>
                </a:lnTo>
                <a:lnTo>
                  <a:pt x="231549" y="212023"/>
                </a:lnTo>
                <a:lnTo>
                  <a:pt x="203377" y="237964"/>
                </a:lnTo>
                <a:lnTo>
                  <a:pt x="168879" y="254593"/>
                </a:lnTo>
                <a:lnTo>
                  <a:pt x="131036" y="260466"/>
                </a:lnTo>
                <a:close/>
              </a:path>
            </a:pathLst>
          </a:custGeom>
          <a:solidFill>
            <a:srgbClr val="0E4561"/>
          </a:solidFill>
        </p:spPr>
        <p:txBody>
          <a:bodyPr wrap="square" lIns="0" tIns="0" rIns="0" bIns="0" rtlCol="0"/>
          <a:lstStyle/>
          <a:p/>
        </p:txBody>
      </p:sp>
      <p:sp>
        <p:nvSpPr>
          <p:cNvPr id="8" name="object 8"/>
          <p:cNvSpPr/>
          <p:nvPr/>
        </p:nvSpPr>
        <p:spPr>
          <a:xfrm>
            <a:off x="2260010" y="8987478"/>
            <a:ext cx="260350" cy="260985"/>
          </a:xfrm>
          <a:custGeom>
            <a:avLst/>
            <a:gdLst/>
            <a:ahLst/>
            <a:cxnLst/>
            <a:rect l="l" t="t" r="r" b="b"/>
            <a:pathLst>
              <a:path w="260350" h="260984">
                <a:moveTo>
                  <a:pt x="131036" y="260466"/>
                </a:moveTo>
                <a:lnTo>
                  <a:pt x="93121" y="255081"/>
                </a:lnTo>
                <a:lnTo>
                  <a:pt x="58412" y="238898"/>
                </a:lnTo>
                <a:lnTo>
                  <a:pt x="29908" y="213321"/>
                </a:lnTo>
                <a:lnTo>
                  <a:pt x="10079" y="180558"/>
                </a:lnTo>
                <a:lnTo>
                  <a:pt x="634" y="143445"/>
                </a:lnTo>
                <a:lnTo>
                  <a:pt x="0" y="128979"/>
                </a:lnTo>
                <a:lnTo>
                  <a:pt x="100" y="124245"/>
                </a:lnTo>
                <a:lnTo>
                  <a:pt x="7462" y="86679"/>
                </a:lnTo>
                <a:lnTo>
                  <a:pt x="25446" y="52850"/>
                </a:lnTo>
                <a:lnTo>
                  <a:pt x="52470" y="25737"/>
                </a:lnTo>
                <a:lnTo>
                  <a:pt x="86239" y="7642"/>
                </a:lnTo>
                <a:lnTo>
                  <a:pt x="123781" y="157"/>
                </a:lnTo>
                <a:lnTo>
                  <a:pt x="130192" y="0"/>
                </a:lnTo>
                <a:lnTo>
                  <a:pt x="136559" y="127"/>
                </a:lnTo>
                <a:lnTo>
                  <a:pt x="179830" y="9639"/>
                </a:lnTo>
                <a:lnTo>
                  <a:pt x="217373" y="33162"/>
                </a:lnTo>
                <a:lnTo>
                  <a:pt x="244813" y="67966"/>
                </a:lnTo>
                <a:lnTo>
                  <a:pt x="258927" y="109979"/>
                </a:lnTo>
                <a:lnTo>
                  <a:pt x="260286" y="124245"/>
                </a:lnTo>
                <a:lnTo>
                  <a:pt x="260224" y="137067"/>
                </a:lnTo>
                <a:lnTo>
                  <a:pt x="250954" y="179008"/>
                </a:lnTo>
                <a:lnTo>
                  <a:pt x="231549" y="212023"/>
                </a:lnTo>
                <a:lnTo>
                  <a:pt x="203377" y="237964"/>
                </a:lnTo>
                <a:lnTo>
                  <a:pt x="168880" y="254593"/>
                </a:lnTo>
                <a:lnTo>
                  <a:pt x="131036" y="260466"/>
                </a:lnTo>
                <a:close/>
              </a:path>
            </a:pathLst>
          </a:custGeom>
          <a:solidFill>
            <a:srgbClr val="0E4561"/>
          </a:solidFill>
        </p:spPr>
        <p:txBody>
          <a:bodyPr wrap="square" lIns="0" tIns="0" rIns="0" bIns="0" rtlCol="0"/>
          <a:lstStyle/>
          <a:p/>
        </p:txBody>
      </p:sp>
      <p:sp>
        <p:nvSpPr>
          <p:cNvPr id="9" name="object 9"/>
          <p:cNvSpPr/>
          <p:nvPr/>
        </p:nvSpPr>
        <p:spPr>
          <a:xfrm>
            <a:off x="2668960" y="8987478"/>
            <a:ext cx="260350" cy="260985"/>
          </a:xfrm>
          <a:custGeom>
            <a:avLst/>
            <a:gdLst/>
            <a:ahLst/>
            <a:cxnLst/>
            <a:rect l="l" t="t" r="r" b="b"/>
            <a:pathLst>
              <a:path w="260350" h="260984">
                <a:moveTo>
                  <a:pt x="131036" y="260466"/>
                </a:moveTo>
                <a:lnTo>
                  <a:pt x="93120" y="255081"/>
                </a:lnTo>
                <a:lnTo>
                  <a:pt x="58412" y="238898"/>
                </a:lnTo>
                <a:lnTo>
                  <a:pt x="29908" y="213321"/>
                </a:lnTo>
                <a:lnTo>
                  <a:pt x="10079" y="180558"/>
                </a:lnTo>
                <a:lnTo>
                  <a:pt x="634" y="143445"/>
                </a:lnTo>
                <a:lnTo>
                  <a:pt x="0" y="128979"/>
                </a:lnTo>
                <a:lnTo>
                  <a:pt x="100" y="124245"/>
                </a:lnTo>
                <a:lnTo>
                  <a:pt x="7462" y="86678"/>
                </a:lnTo>
                <a:lnTo>
                  <a:pt x="25446" y="52850"/>
                </a:lnTo>
                <a:lnTo>
                  <a:pt x="52470" y="25737"/>
                </a:lnTo>
                <a:lnTo>
                  <a:pt x="86239" y="7642"/>
                </a:lnTo>
                <a:lnTo>
                  <a:pt x="123781" y="157"/>
                </a:lnTo>
                <a:lnTo>
                  <a:pt x="130192" y="0"/>
                </a:lnTo>
                <a:lnTo>
                  <a:pt x="136560" y="124"/>
                </a:lnTo>
                <a:lnTo>
                  <a:pt x="179838" y="9625"/>
                </a:lnTo>
                <a:lnTo>
                  <a:pt x="217388" y="33147"/>
                </a:lnTo>
                <a:lnTo>
                  <a:pt x="244828" y="67956"/>
                </a:lnTo>
                <a:lnTo>
                  <a:pt x="258934" y="109976"/>
                </a:lnTo>
                <a:lnTo>
                  <a:pt x="260288" y="124245"/>
                </a:lnTo>
                <a:lnTo>
                  <a:pt x="260223" y="137067"/>
                </a:lnTo>
                <a:lnTo>
                  <a:pt x="250954" y="179008"/>
                </a:lnTo>
                <a:lnTo>
                  <a:pt x="231549" y="212023"/>
                </a:lnTo>
                <a:lnTo>
                  <a:pt x="203377" y="237964"/>
                </a:lnTo>
                <a:lnTo>
                  <a:pt x="168879" y="254593"/>
                </a:lnTo>
                <a:lnTo>
                  <a:pt x="131036" y="260466"/>
                </a:lnTo>
                <a:close/>
              </a:path>
            </a:pathLst>
          </a:custGeom>
          <a:solidFill>
            <a:srgbClr val="0E4561"/>
          </a:solidFill>
        </p:spPr>
        <p:txBody>
          <a:bodyPr wrap="square" lIns="0" tIns="0" rIns="0" bIns="0" rtlCol="0"/>
          <a:lstStyle/>
          <a:p/>
        </p:txBody>
      </p:sp>
      <p:sp>
        <p:nvSpPr>
          <p:cNvPr id="10" name="object 10"/>
          <p:cNvSpPr txBox="1">
            <a:spLocks noGrp="1"/>
          </p:cNvSpPr>
          <p:nvPr>
            <p:ph type="title"/>
          </p:nvPr>
        </p:nvSpPr>
        <p:spPr>
          <a:xfrm>
            <a:off x="1016000" y="626410"/>
            <a:ext cx="5796915" cy="997585"/>
          </a:xfrm>
          <a:prstGeom prst="rect">
            <a:avLst/>
          </a:prstGeom>
        </p:spPr>
        <p:txBody>
          <a:bodyPr vert="horz" wrap="square" lIns="0" tIns="12700" rIns="0" bIns="0" rtlCol="0">
            <a:spAutoFit/>
          </a:bodyPr>
          <a:lstStyle/>
          <a:p>
            <a:pPr marL="12700">
              <a:lnSpc>
                <a:spcPct val="100000"/>
              </a:lnSpc>
              <a:spcBef>
                <a:spcPts val="100"/>
              </a:spcBef>
            </a:pPr>
            <a:r>
              <a:rPr lang="en-US" sz="6400" spc="-660" dirty="0"/>
              <a:t>Visualizations</a:t>
            </a:r>
            <a:endParaRPr lang="en-US" sz="6400" spc="-660" dirty="0"/>
          </a:p>
        </p:txBody>
      </p:sp>
      <p:pic>
        <p:nvPicPr>
          <p:cNvPr id="2050" name="Picture 2" descr="Pi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9841" y="1866900"/>
            <a:ext cx="766391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4600" y="1866900"/>
            <a:ext cx="7416800" cy="4648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5800" y="6819900"/>
            <a:ext cx="7367952" cy="1200329"/>
          </a:xfrm>
          <a:prstGeom prst="rect">
            <a:avLst/>
          </a:prstGeom>
          <a:noFill/>
        </p:spPr>
        <p:txBody>
          <a:bodyPr wrap="square" rtlCol="0">
            <a:spAutoFit/>
          </a:bodyPr>
          <a:lstStyle/>
          <a:p>
            <a:r>
              <a:rPr lang="en-US" dirty="0"/>
              <a:t>The image shows a bar chart titled "Distribution of Diabetes Status" with three categories: "No Diabetes" (~175,000 count), "Diabetes" (~35,000 count), and "Prediabetes" (~5,000 count), indicating that the majority of the studied population does not have diabetes.</a:t>
            </a:r>
            <a:endParaRPr lang="en-US" dirty="0"/>
          </a:p>
        </p:txBody>
      </p:sp>
      <p:sp>
        <p:nvSpPr>
          <p:cNvPr id="12" name="TextBox 11"/>
          <p:cNvSpPr txBox="1"/>
          <p:nvPr/>
        </p:nvSpPr>
        <p:spPr>
          <a:xfrm>
            <a:off x="10234250" y="6865815"/>
            <a:ext cx="6986950" cy="923330"/>
          </a:xfrm>
          <a:prstGeom prst="rect">
            <a:avLst/>
          </a:prstGeom>
          <a:noFill/>
        </p:spPr>
        <p:txBody>
          <a:bodyPr wrap="square" rtlCol="0">
            <a:spAutoFit/>
          </a:bodyPr>
          <a:lstStyle/>
          <a:p>
            <a:r>
              <a:rPr lang="en-US" dirty="0"/>
              <a:t>This bar chart shows the percentage distribution of diabetes status (Diabetes, No Diabetes, Prediabetes) across different BMI categories, with obesity class III having the highest diabetes prevalence.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Pi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 y="1638300"/>
            <a:ext cx="8380730" cy="4999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199" y="6896100"/>
            <a:ext cx="7520213" cy="1200329"/>
          </a:xfrm>
          <a:prstGeom prst="rect">
            <a:avLst/>
          </a:prstGeom>
          <a:noFill/>
        </p:spPr>
        <p:txBody>
          <a:bodyPr wrap="square" rtlCol="0">
            <a:spAutoFit/>
          </a:bodyPr>
          <a:lstStyle/>
          <a:p>
            <a:r>
              <a:rPr lang="en-US" dirty="0"/>
              <a:t>This bar chart displays the count of individuals by their number of risk factors (0-5) across three diabetes categories, showing that people with diabetes tend to have more risk factors than those without diabetes, while the highest count overall is for individuals with 1 risk factor in the "No Diabetes" category.</a:t>
            </a:r>
            <a:endParaRPr lang="en-US" dirty="0"/>
          </a:p>
        </p:txBody>
      </p:sp>
      <p:pic>
        <p:nvPicPr>
          <p:cNvPr id="11266"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1" y="1485900"/>
            <a:ext cx="8763000" cy="52276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p:cNvSpPr txBox="1"/>
          <p:nvPr/>
        </p:nvSpPr>
        <p:spPr>
          <a:xfrm>
            <a:off x="9372601" y="6972300"/>
            <a:ext cx="8763000" cy="1200329"/>
          </a:xfrm>
          <a:prstGeom prst="rect">
            <a:avLst/>
          </a:prstGeom>
          <a:noFill/>
        </p:spPr>
        <p:txBody>
          <a:bodyPr wrap="square" rtlCol="0">
            <a:spAutoFit/>
          </a:bodyPr>
          <a:p>
            <a:r>
              <a:rPr lang="en-US" dirty="0"/>
              <a:t>The chart displays the distribution of lifestyle scores (0-5, with higher scores indicating healthier lifestyles) by diabetes status. Individuals without diabetes (blue bars) overwhelmingly have healthier lifestyle scores (3-5), while those with diabetes (orange bars) show lower overall counts but peak at moderate lifestyle scores (3-4).</a:t>
            </a:r>
            <a:endParaRPr lang="en-US" dirty="0"/>
          </a:p>
        </p:txBody>
      </p:sp>
    </p:spTree>
  </p:cSld>
  <p:clrMapOvr>
    <a:masterClrMapping/>
  </p:clrMapOvr>
</p:sld>
</file>

<file path=ppt/tags/tag1.xml><?xml version="1.0" encoding="utf-8"?>
<p:tagLst xmlns:p="http://schemas.openxmlformats.org/presentationml/2006/main">
  <p:tag name="KSO_WPP_MARK_KEY" val="f035f0ac-7e5b-4842-ae73-5bbfba18e936"/>
  <p:tag name="COMMONDATA" val="eyJoZGlkIjoiM2IwN2M4N2JjMzM5MDU3Y2Y0ZGY0MWZlNjI1NjI1ND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10858</Words>
  <Application>WPS Slides</Application>
  <PresentationFormat>自定义</PresentationFormat>
  <Paragraphs>214</Paragraphs>
  <Slides>24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SimSun</vt:lpstr>
      <vt:lpstr>Wingdings</vt:lpstr>
      <vt:lpstr>Book Antiqua</vt:lpstr>
      <vt:lpstr>Tahoma</vt:lpstr>
      <vt:lpstr>Wingdings</vt:lpstr>
      <vt:lpstr>Century Gothic</vt:lpstr>
      <vt:lpstr>Calibri</vt:lpstr>
      <vt:lpstr>Microsoft YaHei</vt:lpstr>
      <vt:lpstr>Arial Unicode MS</vt:lpstr>
      <vt:lpstr>Aptos</vt:lpstr>
      <vt:lpstr>Segoe UI</vt:lpstr>
      <vt:lpstr>WordVisi_MSFontService</vt:lpstr>
      <vt:lpstr>Segoe Print</vt:lpstr>
      <vt:lpstr>Office Theme</vt:lpstr>
      <vt:lpstr>Diabetes  Risk  Factors</vt:lpstr>
      <vt:lpstr>Background</vt:lpstr>
      <vt:lpstr>Introduction</vt:lpstr>
      <vt:lpstr>Key Questions</vt:lpstr>
      <vt:lpstr>PowerPoint 演示文稿</vt:lpstr>
      <vt:lpstr>PowerPoint 演示文稿</vt:lpstr>
      <vt:lpstr>Exploratory Data Analysis</vt:lpstr>
      <vt:lpstr>Visualizations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Q &amp; A</vt:lpstr>
      <vt:lpstr>Thanks!</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Risk  Factors</dc:title>
  <dc:creator>April</dc:creator>
  <cp:keywords>DAGm5583GLI,BAGm5ysZA4g,0</cp:keywords>
  <cp:lastModifiedBy>sai ashwin anumula</cp:lastModifiedBy>
  <cp:revision>15</cp:revision>
  <dcterms:created xsi:type="dcterms:W3CDTF">2025-05-12T02:05:00Z</dcterms:created>
  <dcterms:modified xsi:type="dcterms:W3CDTF">2025-05-15T21:58:56Z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2025-05-07T12:00:00Z</vt:filetime>
  </property>
  <property fmtid="{D5CDD505-2E9C-101B-9397-08002B2CF9AE}" pid="3" name="Creator">
    <vt:lpwstr>Canva</vt:lpwstr>
  </property>
  <property fmtid="{D5CDD505-2E9C-101B-9397-08002B2CF9AE}" pid="4" name="LastSaved">
    <vt:filetime>2025-05-11T12:00:00Z</vt:filetime>
  </property>
  <property fmtid="{D5CDD505-2E9C-101B-9397-08002B2CF9AE}" pid="5" name="ICV">
    <vt:lpwstr>D16B7202BFD94235B45865BA0D1297BC</vt:lpwstr>
  </property>
  <property fmtid="{D5CDD505-2E9C-101B-9397-08002B2CF9AE}" pid="6" name="KSOProductBuildVer">
    <vt:lpwstr>1033-12.2.0.20795</vt:lpwstr>
  </property>
</Properties>
</file>