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</p:sldIdLst>
  <p:sldSz cy="5143500" cx="9144000"/>
  <p:notesSz cx="6858000" cy="9144000"/>
  <p:embeddedFontLst>
    <p:embeddedFont>
      <p:font typeface="Roboto"/>
      <p:regular r:id="rId91"/>
      <p:bold r:id="rId92"/>
      <p:italic r:id="rId93"/>
      <p:boldItalic r:id="rId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94" Type="http://schemas.openxmlformats.org/officeDocument/2006/relationships/font" Target="fonts/Roboto-boldItalic.fnt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Roboto-regular.fntdata"/><Relationship Id="rId90" Type="http://schemas.openxmlformats.org/officeDocument/2006/relationships/slide" Target="slides/slide85.xml"/><Relationship Id="rId93" Type="http://schemas.openxmlformats.org/officeDocument/2006/relationships/font" Target="fonts/Roboto-italic.fntdata"/><Relationship Id="rId92" Type="http://schemas.openxmlformats.org/officeDocument/2006/relationships/font" Target="fonts/Roboto-bold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03a4370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03a4370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12137047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12137047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2137047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2137047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086e6ed1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086e6ed1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086e6ed1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086e6ed1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383fc69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383fc69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12137047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12137047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383fc696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383fc696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03a43708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03a43708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03a43708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03a43708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6ab92156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6ab92156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03a43708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03a43708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03a43708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03a4370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09495262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09495262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03a43708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03a43708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03a43708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03a43708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03a43708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03a43708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03a43708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03a43708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03a43708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03a43708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fa56e24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fa56e24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383fc696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383fc696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fa56e2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fa56e2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383fc696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383fc696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09495262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09495262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383fc69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383fc69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383fc696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383fc696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383fc696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383fc696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383fc696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383fc696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383fc696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383fc696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383fc696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383fc696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383fc696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383fc69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fc01f4ce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fc01f4ce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1213704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1213704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383fc696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383fc696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383fc696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383fc696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409495262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409495262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383fc696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383fc696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383fc696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383fc696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383fc69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383fc69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383fc696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383fc696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409495262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409495262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09495262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09495262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40949526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40949526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1213704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1213704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409495262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409495262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fc01f4ce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fc01f4ce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409495262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409495262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fc01f4ce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fc01f4ce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409495262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409495262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09495262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409495262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409495262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409495262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409495262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409495262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409495262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409495262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09495262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409495262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12137047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1213704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409495262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409495262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409495262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409495262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409495262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409495262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409495262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409495262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383fc696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383fc696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383fc696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3383fc696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383fc696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383fc696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383fc696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383fc696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409495262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409495262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409495262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409495262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12137047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12137047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4086e6ed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4086e6ed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383fc696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383fc696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4086e6ed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4086e6ed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403a43708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403a4370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383fc696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383fc696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3fc01f4c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3fc01f4c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fc01f4c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fc01f4c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ff7dd2e2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ff7dd2e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ff7dd2e2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ff7dd2e2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fc01f4ce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3fc01f4ce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12137047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12137047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40949526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40949526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409495262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409495262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409495262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409495262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409495262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409495262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409495262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409495262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4094952626_0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g409495262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086e6ed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086e6ed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Custom layout 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2105247" y="1"/>
            <a:ext cx="7038764" cy="5138761"/>
            <a:chOff x="3388635" y="43347"/>
            <a:chExt cx="5755327" cy="4201767"/>
          </a:xfrm>
        </p:grpSpPr>
        <p:sp>
          <p:nvSpPr>
            <p:cNvPr id="76" name="Google Shape;76;p15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388635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37146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734169" y="433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182680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5631191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528214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976725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425228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8770762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5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5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4" name="Google Shape;21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8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9" name="Google Shape;21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7" name="Google Shape;227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8" name="Google Shape;228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2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Google Shape;240;p22"/>
          <p:cNvSpPr txBox="1"/>
          <p:nvPr>
            <p:ph idx="1" type="subTitle"/>
          </p:nvPr>
        </p:nvSpPr>
        <p:spPr>
          <a:xfrm>
            <a:off x="265500" y="2779466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zekelabs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zekelabs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zekelabs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zekelabs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zekelabs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zekelabs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zekelabs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zekelabs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zekelabs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zekelab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zekelabs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zekelabs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zekelabs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zekelabs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zekelabs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zekelabs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zekelabs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zekelabs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zekelabs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zekelabs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zekelab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zekelabs.co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zekelabs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zekelabs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zekelabs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www.zekelabs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zekelabs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zekelabs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zekelabs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zekelabs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www.zekelabs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zekelabs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zekelabs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zekelabs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www.zekelabs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zekelabs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www.zekelabs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www.zekelabs.co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www.zekelabs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www.zekelabs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www.zekelabs.co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www.zekelabs.com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zekelabs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www.zekelabs.com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www.zekelabs.com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www.zekelabs.com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www.zekelabs.com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www.zekelabs.com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www.zekelabs.com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www.zekelabs.com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www.zekelabs.com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www.zekelabs.com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www.zekelabs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zekelabs.com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://www.zekelabs.com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://www.zekelabs.com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://www.zekelabs.com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://www.zekelabs.com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://www.zekelabs.com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://www.zekelabs.com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://www.zekelabs.com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://www.zekelabs.com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://www.zekelabs.com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://www.zekelabs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zekelabs.com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://www.zekelabs.com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://www.zekelabs.com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://www.zekelabs.com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://www.zekelabs.com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://www.zekelabs.com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://www.zekelabs.com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Relationship Id="rId3" Type="http://schemas.openxmlformats.org/officeDocument/2006/relationships/hyperlink" Target="http://www.zekelabs.com" TargetMode="Externa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://www.zekelabs.com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://www.zekelabs.com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://www.zekelabs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zekelabs.com" TargetMode="Externa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Relationship Id="rId3" Type="http://schemas.openxmlformats.org/officeDocument/2006/relationships/hyperlink" Target="http://www.zekelabs.com" TargetMode="Externa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4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://www.zekelabs.com" TargetMode="Externa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://www.zekelabs.com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4.xml"/><Relationship Id="rId3" Type="http://schemas.openxmlformats.org/officeDocument/2006/relationships/hyperlink" Target="http://www.zekelabs.com" TargetMode="Externa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5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zekelab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Terraform</a:t>
            </a:r>
            <a:endParaRPr/>
          </a:p>
        </p:txBody>
      </p:sp>
      <p:sp>
        <p:nvSpPr>
          <p:cNvPr id="254" name="Google Shape;254;p25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5" name="Google Shape;2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175" y="415675"/>
            <a:ext cx="3812775" cy="38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316" name="Google Shape;316;p34"/>
          <p:cNvSpPr txBox="1"/>
          <p:nvPr>
            <p:ph idx="1" type="body"/>
          </p:nvPr>
        </p:nvSpPr>
        <p:spPr>
          <a:xfrm>
            <a:off x="0" y="1147425"/>
            <a:ext cx="9089400" cy="3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Basic building block of terraform scripts.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Terraform is used to create, manage, and update infrastructure resources such as physical machines, VMs, network switches, containers, and more.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Almost any infrastructure type can be represented as a resource in Terraform.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Resources undergo CRUD operation.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4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Providers</a:t>
            </a:r>
            <a:endParaRPr/>
          </a:p>
        </p:txBody>
      </p:sp>
      <p:sp>
        <p:nvSpPr>
          <p:cNvPr id="323" name="Google Shape;323;p35"/>
          <p:cNvSpPr txBox="1"/>
          <p:nvPr>
            <p:ph idx="1" type="body"/>
          </p:nvPr>
        </p:nvSpPr>
        <p:spPr>
          <a:xfrm>
            <a:off x="0" y="1147425"/>
            <a:ext cx="9089400" cy="3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 provider is responsible for understanding API interactions and exposing resources.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 Providers generally are :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IaaS (e.g. AWS, GCP, Microsoft Azure, OpenStack),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PaaS (e.g. Heroku),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SaaS services (e.g. Terraform Enterprise, DNSimple, CloudFlare).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Providers define resources.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5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0" y="0"/>
            <a:ext cx="9144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Provisioners </a:t>
            </a:r>
            <a:endParaRPr/>
          </a:p>
        </p:txBody>
      </p:sp>
      <p:sp>
        <p:nvSpPr>
          <p:cNvPr id="330" name="Google Shape;330;p36"/>
          <p:cNvSpPr txBox="1"/>
          <p:nvPr>
            <p:ph idx="1" type="body"/>
          </p:nvPr>
        </p:nvSpPr>
        <p:spPr>
          <a:xfrm>
            <a:off x="0" y="1147425"/>
            <a:ext cx="9089400" cy="3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Provisioners are added directly to any resource: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</a:t>
            </a:r>
            <a:r>
              <a:rPr lang="en-GB"/>
              <a:t>sed to :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execute scripts on a local or remote machine as part of resource creation or destruction.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Used to bootstrap a resource,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cleanup before destroy,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run configuration management, etc.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Example: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chef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file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habitat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Local-exec and  remote-exec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null_resource</a:t>
            </a:r>
            <a:endParaRPr/>
          </a:p>
        </p:txBody>
      </p:sp>
      <p:sp>
        <p:nvSpPr>
          <p:cNvPr id="331" name="Google Shape;331;p3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idx="1" type="body"/>
          </p:nvPr>
        </p:nvSpPr>
        <p:spPr>
          <a:xfrm>
            <a:off x="289475" y="110257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 terraform init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 </a:t>
            </a:r>
            <a:r>
              <a:rPr lang="en-GB"/>
              <a:t>terraform validate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 terraform plan -out=my.plan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 terraform show my.plan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$ terraform apply my.plan</a:t>
            </a:r>
            <a:endParaRPr/>
          </a:p>
        </p:txBody>
      </p:sp>
      <p:sp>
        <p:nvSpPr>
          <p:cNvPr id="337" name="Google Shape;337;p37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Terraform Commands</a:t>
            </a:r>
            <a:endParaRPr/>
          </a:p>
        </p:txBody>
      </p:sp>
      <p:sp>
        <p:nvSpPr>
          <p:cNvPr id="338" name="Google Shape;338;p3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>
            <p:ph idx="1" type="body"/>
          </p:nvPr>
        </p:nvSpPr>
        <p:spPr>
          <a:xfrm>
            <a:off x="289475" y="1102575"/>
            <a:ext cx="7407000" cy="31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 terraform output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 terraform output -json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 terraform plan -destroy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$ terraform destroy</a:t>
            </a:r>
            <a:endParaRPr/>
          </a:p>
        </p:txBody>
      </p:sp>
      <p:sp>
        <p:nvSpPr>
          <p:cNvPr id="344" name="Google Shape;344;p38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</a:t>
            </a:r>
            <a:r>
              <a:rPr lang="en-GB"/>
              <a:t>Terraform Commands</a:t>
            </a:r>
            <a:endParaRPr/>
          </a:p>
        </p:txBody>
      </p:sp>
      <p:sp>
        <p:nvSpPr>
          <p:cNvPr id="345" name="Google Shape;345;p3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Terraform init</a:t>
            </a:r>
            <a:endParaRPr/>
          </a:p>
        </p:txBody>
      </p:sp>
      <p:sp>
        <p:nvSpPr>
          <p:cNvPr id="351" name="Google Shape;351;p39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Provider initialization is one of the actions of terraform init. 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Running this command will download and initialize any providers that are not already initialized.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Initialization downloads and installs the provider's plugin and prepares it to be used.</a:t>
            </a:r>
            <a:endParaRPr/>
          </a:p>
        </p:txBody>
      </p:sp>
      <p:sp>
        <p:nvSpPr>
          <p:cNvPr id="352" name="Google Shape;352;p39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Lab: </a:t>
            </a:r>
            <a:r>
              <a:rPr lang="en-GB"/>
              <a:t>Terraform Commands </a:t>
            </a:r>
            <a:endParaRPr/>
          </a:p>
        </p:txBody>
      </p:sp>
      <p:sp>
        <p:nvSpPr>
          <p:cNvPr id="358" name="Google Shape;358;p4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type</a:t>
            </a:r>
            <a:endParaRPr/>
          </a:p>
        </p:txBody>
      </p:sp>
      <p:sp>
        <p:nvSpPr>
          <p:cNvPr id="364" name="Google Shape;364;p41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String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Map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List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boolean</a:t>
            </a:r>
            <a:endParaRPr/>
          </a:p>
        </p:txBody>
      </p:sp>
      <p:sp>
        <p:nvSpPr>
          <p:cNvPr id="365" name="Google Shape;365;p41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Interpolation</a:t>
            </a:r>
            <a:endParaRPr/>
          </a:p>
        </p:txBody>
      </p:sp>
      <p:sp>
        <p:nvSpPr>
          <p:cNvPr id="371" name="Google Shape;371;p42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</a:t>
            </a:r>
            <a:r>
              <a:rPr lang="en-GB"/>
              <a:t>llows to reference variables, attributes of resources, call functions.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Wrapped in ${foo}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Can be disabled with $${foo}</a:t>
            </a:r>
            <a:br>
              <a:rPr lang="en-GB"/>
            </a:br>
            <a:br>
              <a:rPr lang="en-GB"/>
            </a:br>
            <a:endParaRPr/>
          </a:p>
        </p:txBody>
      </p:sp>
      <p:sp>
        <p:nvSpPr>
          <p:cNvPr id="372" name="Google Shape;372;p4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types: string </a:t>
            </a:r>
            <a:endParaRPr/>
          </a:p>
        </p:txBody>
      </p:sp>
      <p:sp>
        <p:nvSpPr>
          <p:cNvPr id="378" name="Google Shape;378;p4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variable “instance_name” {</a:t>
            </a:r>
            <a:endParaRPr/>
          </a:p>
          <a:p>
            <a:pPr indent="4572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ype = “string” </a:t>
            </a:r>
            <a:endParaRPr/>
          </a:p>
          <a:p>
            <a:pPr indent="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default = “zekeAWSinstance”</a:t>
            </a:r>
            <a:endParaRPr/>
          </a:p>
          <a:p>
            <a:pPr indent="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var.</a:t>
            </a:r>
            <a:r>
              <a:rPr lang="en-GB"/>
              <a:t>instance</a:t>
            </a:r>
            <a:r>
              <a:rPr lang="en-GB"/>
              <a:t>_name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 interpolation:		${var.instance_name}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3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Terraform?</a:t>
            </a:r>
            <a:endParaRPr/>
          </a:p>
        </p:txBody>
      </p:sp>
      <p:sp>
        <p:nvSpPr>
          <p:cNvPr id="261" name="Google Shape;261;p26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Readability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Interoperability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Parallel processing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Reusability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Flexibility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Open source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Availability of templates</a:t>
            </a:r>
            <a:endParaRPr/>
          </a:p>
        </p:txBody>
      </p:sp>
      <p:sp>
        <p:nvSpPr>
          <p:cNvPr id="262" name="Google Shape;262;p2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</a:t>
            </a:r>
            <a:r>
              <a:rPr lang="en-GB" sz="1200">
                <a:solidFill>
                  <a:srgbClr val="FFFFFF"/>
                </a:solidFill>
              </a:rPr>
              <a:t>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types : map</a:t>
            </a:r>
            <a:endParaRPr/>
          </a:p>
        </p:txBody>
      </p:sp>
      <p:sp>
        <p:nvSpPr>
          <p:cNvPr id="385" name="Google Shape;385;p4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var.MAP["KEY"]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Example: inside terraform.tfvars file:</a:t>
            </a:r>
            <a:endParaRPr/>
          </a:p>
          <a:p>
            <a:pPr indent="0" lvl="0" marL="647700" marR="190500" rtl="0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amis </a:t>
            </a:r>
            <a:r>
              <a:rPr b="1" lang="en-GB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-GB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GB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"us-east-1"</a:t>
            </a:r>
            <a:r>
              <a:rPr lang="en-GB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"ami-abc123"</a:t>
            </a:r>
            <a:br>
              <a:rPr lang="en-GB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GB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"us-west-2"</a:t>
            </a:r>
            <a:r>
              <a:rPr lang="en-GB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"ami-def456"</a:t>
            </a:r>
            <a:br>
              <a:rPr lang="en-GB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indent="-330200" lvl="0" marL="457200" rtl="0">
              <a:spcBef>
                <a:spcPts val="11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Interpolation:   ${var.amis["us-east-1"]}</a:t>
            </a:r>
            <a:endParaRPr/>
          </a:p>
        </p:txBody>
      </p:sp>
      <p:sp>
        <p:nvSpPr>
          <p:cNvPr id="386" name="Google Shape;386;p44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5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types : list</a:t>
            </a:r>
            <a:endParaRPr/>
          </a:p>
        </p:txBody>
      </p:sp>
      <p:sp>
        <p:nvSpPr>
          <p:cNvPr id="392" name="Google Shape;392;p45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 terraform.tfvars: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subnets = [“ap-south-1a-public”, “ap-south-1a-private”]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${var.LIST}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interpolation</a:t>
            </a:r>
            <a:r>
              <a:rPr lang="en-GB"/>
              <a:t>: 		${var.subnets}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interpolation</a:t>
            </a:r>
            <a:r>
              <a:rPr lang="en-GB"/>
              <a:t>: 		${var.subnets[idx]}</a:t>
            </a:r>
            <a:endParaRPr/>
          </a:p>
        </p:txBody>
      </p:sp>
      <p:sp>
        <p:nvSpPr>
          <p:cNvPr id="393" name="Google Shape;393;p45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LAB: join-and-count</a:t>
            </a:r>
            <a:endParaRPr/>
          </a:p>
        </p:txBody>
      </p:sp>
      <p:sp>
        <p:nvSpPr>
          <p:cNvPr id="399" name="Google Shape;399;p4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7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Attributes of your own resource</a:t>
            </a:r>
            <a:endParaRPr/>
          </a:p>
        </p:txBody>
      </p:sp>
      <p:sp>
        <p:nvSpPr>
          <p:cNvPr id="405" name="Google Shape;405;p47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 self.ATTRIBUTE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 interpolation:     ${self.private_ip}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Attributes of other resources</a:t>
            </a:r>
            <a:endParaRPr/>
          </a:p>
        </p:txBody>
      </p:sp>
      <p:sp>
        <p:nvSpPr>
          <p:cNvPr id="412" name="Google Shape;412;p48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 </a:t>
            </a:r>
            <a:r>
              <a:rPr lang="en-GB"/>
              <a:t> TYPE.NAME.ATTRIBUTE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 </a:t>
            </a:r>
            <a:r>
              <a:rPr lang="en-GB"/>
              <a:t>interpolation</a:t>
            </a:r>
            <a:r>
              <a:rPr lang="en-GB"/>
              <a:t>:     </a:t>
            </a:r>
            <a:r>
              <a:rPr lang="en-GB"/>
              <a:t> ${aws_instance.web.id}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Attributes of a data source</a:t>
            </a:r>
            <a:endParaRPr/>
          </a:p>
        </p:txBody>
      </p:sp>
      <p:sp>
        <p:nvSpPr>
          <p:cNvPr id="419" name="Google Shape;419;p49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  data.TYPE.NAME.ATTRIBUTE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interpolation</a:t>
            </a:r>
            <a:r>
              <a:rPr lang="en-GB"/>
              <a:t>:    </a:t>
            </a:r>
            <a:r>
              <a:rPr lang="en-GB"/>
              <a:t>${data.aws_subnet.subnet.cidr_block}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interpolation:    ${data.aws_subnet.subnet.0.cidr_block}	#if count enabled, get value at index 0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interpolation:    ${data.aws_subnet.example.*.cidr_block}	#get all attributes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9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Outputs from a module</a:t>
            </a:r>
            <a:endParaRPr/>
          </a:p>
        </p:txBody>
      </p:sp>
      <p:sp>
        <p:nvSpPr>
          <p:cNvPr id="426" name="Google Shape;426;p50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Module.name.output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interpolation</a:t>
            </a:r>
            <a:r>
              <a:rPr lang="en-GB"/>
              <a:t>:    </a:t>
            </a:r>
            <a:r>
              <a:rPr lang="en-GB"/>
              <a:t> ${module.container.id}</a:t>
            </a:r>
            <a:endParaRPr/>
          </a:p>
        </p:txBody>
      </p:sp>
      <p:sp>
        <p:nvSpPr>
          <p:cNvPr id="427" name="Google Shape;427;p5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1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 </a:t>
            </a:r>
            <a:endParaRPr/>
          </a:p>
        </p:txBody>
      </p:sp>
      <p:sp>
        <p:nvSpPr>
          <p:cNvPr id="433" name="Google Shape;433;p51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count.FIELD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interpolation</a:t>
            </a:r>
            <a:r>
              <a:rPr lang="en-GB"/>
              <a:t>:		 ${count.index}</a:t>
            </a:r>
            <a:endParaRPr/>
          </a:p>
        </p:txBody>
      </p:sp>
      <p:sp>
        <p:nvSpPr>
          <p:cNvPr id="434" name="Google Shape;434;p51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2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</a:t>
            </a:r>
            <a:endParaRPr/>
          </a:p>
        </p:txBody>
      </p:sp>
      <p:sp>
        <p:nvSpPr>
          <p:cNvPr id="440" name="Google Shape;440;p52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Terraform state is the state about managed infrastructure and configuration. 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This state is used to map real world resources in configuration, keep track of metadata, and to improve performance for large infrastructures.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This state is stored by default in a local file name “terraform.tfstate”, in JSON syntax.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State file can be stored remotely, to be used in a team environment.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local state is used by Terraform to create plans and make changes in the infrastructure.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CLI command “terraform state” shall be used to work with state.</a:t>
            </a:r>
            <a:endParaRPr/>
          </a:p>
        </p:txBody>
      </p:sp>
      <p:sp>
        <p:nvSpPr>
          <p:cNvPr id="441" name="Google Shape;441;p5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</a:t>
            </a:r>
            <a:endParaRPr/>
          </a:p>
        </p:txBody>
      </p:sp>
      <p:sp>
        <p:nvSpPr>
          <p:cNvPr id="447" name="Google Shape;447;p53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Terraform.tfstate </a:t>
            </a:r>
            <a:r>
              <a:rPr lang="en-GB"/>
              <a:t>file is extremely important; it keeps track of the IDs of created resources so that Terraform knows what it is managing. 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This file must be saved and distributed to anyone who might run Terraform. 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It is recommended to setup remote state when working with Terraform, to share the state automatically,</a:t>
            </a:r>
            <a:endParaRPr/>
          </a:p>
        </p:txBody>
      </p:sp>
      <p:sp>
        <p:nvSpPr>
          <p:cNvPr id="448" name="Google Shape;448;p53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of </a:t>
            </a:r>
            <a:r>
              <a:rPr lang="en-GB"/>
              <a:t>Terraform</a:t>
            </a:r>
            <a:endParaRPr/>
          </a:p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Infrastructure as code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Execution Plan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Resource Graph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Automatic ordering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Configuration management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Supports HCL and JSON</a:t>
            </a:r>
            <a:endParaRPr/>
          </a:p>
        </p:txBody>
      </p:sp>
      <p:sp>
        <p:nvSpPr>
          <p:cNvPr id="269" name="Google Shape;269;p2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</a:t>
            </a:r>
            <a:endParaRPr/>
          </a:p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00"/>
                </a:solidFill>
              </a:rPr>
              <a:t>$ terraform show</a:t>
            </a:r>
            <a:endParaRPr>
              <a:solidFill>
                <a:srgbClr val="99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aws_instance.example: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id = i-32cf65a8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ami = ami-2757f631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availability_zone = us-east-1a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instance_state = running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instance_type = t2.micro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private_ip = 172.31.30.244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public_dns = ec2-52-90-212-55.compute-1.amazonaws.com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public_ip = 52.90.212.55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subnet_id = subnet-1497024d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vpc_security_group_ids.# = 1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vpc_security_group_ids.3348721628 = sg-67652003</a:t>
            </a:r>
            <a:endParaRPr/>
          </a:p>
        </p:txBody>
      </p:sp>
      <p:sp>
        <p:nvSpPr>
          <p:cNvPr id="455" name="Google Shape;455;p54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Lab: Docker containers</a:t>
            </a:r>
            <a:endParaRPr/>
          </a:p>
        </p:txBody>
      </p:sp>
      <p:sp>
        <p:nvSpPr>
          <p:cNvPr id="461" name="Google Shape;461;p55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Provider version</a:t>
            </a:r>
            <a:endParaRPr/>
          </a:p>
        </p:txBody>
      </p:sp>
      <p:sp>
        <p:nvSpPr>
          <p:cNvPr id="467" name="Google Shape;467;p56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&gt;= 1.2.0: version 1.2.0 or newer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&lt;= 1.2.0: version 1.2.0 or older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~&gt; 1.2.0: any non-beta version &gt;= 1.2.0 and &lt; 1.3.0, e.g. 1.2.X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~&gt; 1.2: any non-beta version &gt;= 1.2.0 and &lt; 2.0.0, e.g. 1.X.Y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&gt;= 1.0.0, &lt;= 2.0.0: any version between 1.0.0 and 2.0.0 inclusive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To upgrade to the latest acceptable version of each provider, run terraform init -upgrade .</a:t>
            </a:r>
            <a:endParaRPr/>
          </a:p>
        </p:txBody>
      </p:sp>
      <p:sp>
        <p:nvSpPr>
          <p:cNvPr id="468" name="Google Shape;468;p5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Provider alias</a:t>
            </a:r>
            <a:endParaRPr/>
          </a:p>
        </p:txBody>
      </p:sp>
      <p:sp>
        <p:nvSpPr>
          <p:cNvPr id="474" name="Google Shape;474;p57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 The default provider configuration</a:t>
            </a:r>
            <a:endParaRPr/>
          </a:p>
          <a:p>
            <a:pPr indent="0" lvl="0" marL="9144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provider "aws" {</a:t>
            </a:r>
            <a:endParaRPr sz="1200"/>
          </a:p>
          <a:p>
            <a:pPr indent="0" lvl="0" marL="9144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# ...</a:t>
            </a:r>
            <a:endParaRPr sz="1200"/>
          </a:p>
          <a:p>
            <a:pPr indent="0" lvl="0" marL="9144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}</a:t>
            </a:r>
            <a:endParaRPr sz="1200"/>
          </a:p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 Additional provider configuration for west coast region</a:t>
            </a:r>
            <a:endParaRPr/>
          </a:p>
          <a:p>
            <a:pPr indent="0" lvl="0" marL="9144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provider "aws" {</a:t>
            </a:r>
            <a:endParaRPr sz="1200"/>
          </a:p>
          <a:p>
            <a:pPr indent="0" lvl="0" marL="9144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alias  = "west"</a:t>
            </a:r>
            <a:endParaRPr sz="1200"/>
          </a:p>
          <a:p>
            <a:pPr indent="0" lvl="0" marL="9144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region = "us-west-2"</a:t>
            </a:r>
            <a:endParaRPr sz="1200"/>
          </a:p>
          <a:p>
            <a:pPr indent="0" lvl="0" marL="9144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}</a:t>
            </a:r>
            <a:endParaRPr sz="1200"/>
          </a:p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 use in configuration</a:t>
            </a:r>
            <a:endParaRPr/>
          </a:p>
          <a:p>
            <a:pPr indent="0" lvl="0" marL="9144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resource "aws_instance" "foo" {</a:t>
            </a:r>
            <a:endParaRPr sz="1200"/>
          </a:p>
          <a:p>
            <a:pPr indent="0" lvl="0" marL="9144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provider = "aws.west"</a:t>
            </a:r>
            <a:endParaRPr sz="1200"/>
          </a:p>
          <a:p>
            <a:pPr indent="0" lvl="0" marL="9144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# ...</a:t>
            </a:r>
            <a:endParaRPr sz="1200"/>
          </a:p>
          <a:p>
            <a:pPr indent="0" lvl="0" marL="9144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}</a:t>
            </a:r>
            <a:endParaRPr sz="1200"/>
          </a:p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8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</a:t>
            </a:r>
            <a:endParaRPr/>
          </a:p>
        </p:txBody>
      </p:sp>
      <p:sp>
        <p:nvSpPr>
          <p:cNvPr id="481" name="Google Shape;481;p58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V</a:t>
            </a:r>
            <a:r>
              <a:rPr lang="en-GB"/>
              <a:t>ariable block configures a single input variable for a Terraform module. 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Each block declares a single variable.</a:t>
            </a:r>
            <a:endParaRPr/>
          </a:p>
          <a:p>
            <a:pPr indent="0" lvl="0" marL="9144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variable "images" {</a:t>
            </a:r>
            <a:endParaRPr sz="1200"/>
          </a:p>
          <a:p>
            <a:pPr indent="0" lvl="0" marL="13716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type = "map"</a:t>
            </a:r>
            <a:endParaRPr sz="1200"/>
          </a:p>
          <a:p>
            <a:pPr indent="0" lvl="0" marL="13716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13716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default = {</a:t>
            </a:r>
            <a:endParaRPr sz="1200"/>
          </a:p>
          <a:p>
            <a:pPr indent="0" lvl="0" marL="18288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us-east-1 = "image-1234"</a:t>
            </a:r>
            <a:endParaRPr sz="1200"/>
          </a:p>
          <a:p>
            <a:pPr indent="0" lvl="0" marL="18288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us-west-2 = "image-4567"</a:t>
            </a:r>
            <a:endParaRPr sz="1200"/>
          </a:p>
          <a:p>
            <a:pPr indent="0" lvl="0" marL="13716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}	</a:t>
            </a:r>
            <a:endParaRPr sz="1200"/>
          </a:p>
          <a:p>
            <a:pPr indent="0" lvl="0" marL="13716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Description = “image id to be used for an instance”</a:t>
            </a:r>
            <a:endParaRPr sz="1200"/>
          </a:p>
          <a:p>
            <a:pPr indent="0" lvl="0" marL="9144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}</a:t>
            </a:r>
            <a:endParaRPr/>
          </a:p>
        </p:txBody>
      </p:sp>
      <p:sp>
        <p:nvSpPr>
          <p:cNvPr id="482" name="Google Shape;482;p5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9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values</a:t>
            </a:r>
            <a:endParaRPr/>
          </a:p>
        </p:txBody>
      </p:sp>
      <p:sp>
        <p:nvSpPr>
          <p:cNvPr id="488" name="Google Shape;488;p59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Local values assign a name to an expression, that can then be used multiple times within a module.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Syntax : check files</a:t>
            </a:r>
            <a:endParaRPr/>
          </a:p>
        </p:txBody>
      </p:sp>
      <p:sp>
        <p:nvSpPr>
          <p:cNvPr id="489" name="Google Shape;489;p59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Components of </a:t>
            </a:r>
            <a:r>
              <a:rPr lang="en-GB"/>
              <a:t>Variable</a:t>
            </a:r>
            <a:endParaRPr/>
          </a:p>
        </p:txBody>
      </p:sp>
      <p:sp>
        <p:nvSpPr>
          <p:cNvPr id="495" name="Google Shape;495;p60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Type (optional)			# nature of variable</a:t>
            </a:r>
            <a:endParaRPr/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Default (optional)		# default value if it is not provided in configuration</a:t>
            </a:r>
            <a:endParaRPr/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Description (Optional) 	# For documentation purposes</a:t>
            </a:r>
            <a:endParaRPr/>
          </a:p>
        </p:txBody>
      </p:sp>
      <p:sp>
        <p:nvSpPr>
          <p:cNvPr id="496" name="Google Shape;496;p6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1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Environment </a:t>
            </a:r>
            <a:r>
              <a:rPr lang="en-GB"/>
              <a:t>Variable</a:t>
            </a:r>
            <a:endParaRPr/>
          </a:p>
        </p:txBody>
      </p:sp>
      <p:sp>
        <p:nvSpPr>
          <p:cNvPr id="502" name="Google Shape;502;p61"/>
          <p:cNvSpPr txBox="1"/>
          <p:nvPr>
            <p:ph idx="1" type="body"/>
          </p:nvPr>
        </p:nvSpPr>
        <p:spPr>
          <a:xfrm>
            <a:off x="0" y="7248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1905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For  a variable like this:</a:t>
            </a:r>
            <a:endParaRPr sz="1000">
              <a:solidFill>
                <a:srgbClr val="008080"/>
              </a:solidFill>
              <a:highlight>
                <a:srgbClr val="F8F8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190500" rtl="0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variable </a:t>
            </a:r>
            <a:r>
              <a:rPr lang="en-GB" sz="1200">
                <a:solidFill>
                  <a:srgbClr val="DD11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"somelist"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type </a:t>
            </a:r>
            <a:r>
              <a:rPr b="1" lang="en-GB" sz="1200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>
                <a:solidFill>
                  <a:srgbClr val="DD11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"list"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200">
              <a:solidFill>
                <a:srgbClr val="008080"/>
              </a:solidFill>
              <a:highlight>
                <a:srgbClr val="F8F8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Set environment variable using command: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$ TF_VAR_</a:t>
            </a:r>
            <a:r>
              <a:rPr lang="en-GB">
                <a:solidFill>
                  <a:srgbClr val="FF0000"/>
                </a:solidFill>
              </a:rPr>
              <a:t>somelist</a:t>
            </a:r>
            <a:r>
              <a:rPr lang="en-GB"/>
              <a:t>='["ami-abc123", "ami-bcd234"]' terraform plan</a:t>
            </a:r>
            <a:endParaRPr/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1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2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files</a:t>
            </a:r>
            <a:endParaRPr/>
          </a:p>
        </p:txBody>
      </p:sp>
      <p:sp>
        <p:nvSpPr>
          <p:cNvPr id="509" name="Google Shape;509;p62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1905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Write normal syntax in a file: foo.tfvars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190500" rtl="0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foo </a:t>
            </a:r>
            <a:r>
              <a:rPr b="1" lang="en-GB" sz="1000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00">
                <a:solidFill>
                  <a:srgbClr val="DD11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"bar"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xyz </a:t>
            </a:r>
            <a:r>
              <a:rPr b="1" lang="en-GB" sz="1000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00">
                <a:solidFill>
                  <a:srgbClr val="DD11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"abc"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somelist </a:t>
            </a:r>
            <a:r>
              <a:rPr b="1" lang="en-GB" sz="1000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[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GB" sz="1000">
                <a:solidFill>
                  <a:srgbClr val="DD11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"one"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GB" sz="1000">
                <a:solidFill>
                  <a:srgbClr val="DD11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"two"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190500" rtl="0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solidFill>
                  <a:srgbClr val="00808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-GB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terraform apply </a:t>
            </a:r>
            <a:r>
              <a:rPr lang="en-GB">
                <a:solidFill>
                  <a:srgbClr val="00008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-var-file</a:t>
            </a:r>
            <a:r>
              <a:rPr b="1" lang="en-GB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foo.tfvars 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/>
          </a:p>
        </p:txBody>
      </p:sp>
      <p:sp>
        <p:nvSpPr>
          <p:cNvPr id="510" name="Google Shape;510;p6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"/>
          <p:cNvSpPr txBox="1"/>
          <p:nvPr>
            <p:ph type="title"/>
          </p:nvPr>
        </p:nvSpPr>
        <p:spPr>
          <a:xfrm>
            <a:off x="-50" y="0"/>
            <a:ext cx="91440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Using </a:t>
            </a:r>
            <a:r>
              <a:rPr lang="en-GB"/>
              <a:t>Variable for AWS providers</a:t>
            </a:r>
            <a:endParaRPr/>
          </a:p>
        </p:txBody>
      </p:sp>
      <p:sp>
        <p:nvSpPr>
          <p:cNvPr id="516" name="Google Shape;516;p63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905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905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variable "access_key" {}</a:t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905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variable "secret_key" {}</a:t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905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variable "region" {</a:t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905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default = "us-east-1"</a:t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905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400"/>
          </a:p>
          <a:p>
            <a:pPr indent="0" lvl="0" marL="0" marR="1905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provider "aws" {</a:t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access_key = "${var.access_key}"</a:t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secret_key = "${var.secret_key}"</a:t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region     = "${var.region}"</a:t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indent="0" lvl="0" marL="0" marR="190500" rtl="0">
              <a:lnSpc>
                <a:spcPct val="16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63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of Terraform</a:t>
            </a:r>
            <a:endParaRPr/>
          </a:p>
        </p:txBody>
      </p:sp>
      <p:sp>
        <p:nvSpPr>
          <p:cNvPr id="275" name="Google Shape;275;p28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Simple model of resource entities with attributes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Stateful lifecycle with CRUD operations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Declarative configuration 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Dependencies by inference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Parallel execution</a:t>
            </a:r>
            <a:endParaRPr/>
          </a:p>
        </p:txBody>
      </p:sp>
      <p:sp>
        <p:nvSpPr>
          <p:cNvPr id="276" name="Google Shape;276;p2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4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through CLI</a:t>
            </a:r>
            <a:endParaRPr/>
          </a:p>
        </p:txBody>
      </p:sp>
      <p:sp>
        <p:nvSpPr>
          <p:cNvPr id="523" name="Google Shape;523;p64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 terraform apply </a:t>
            </a:r>
            <a:r>
              <a:rPr lang="en-GB">
                <a:solidFill>
                  <a:srgbClr val="FF0000"/>
                </a:solidFill>
              </a:rPr>
              <a:t>-var</a:t>
            </a:r>
            <a:r>
              <a:rPr lang="en-GB"/>
              <a:t> 'foo={quux="bar"}'  </a:t>
            </a:r>
            <a:r>
              <a:rPr lang="en-GB">
                <a:solidFill>
                  <a:srgbClr val="FF0000"/>
                </a:solidFill>
              </a:rPr>
              <a:t>-var </a:t>
            </a:r>
            <a:r>
              <a:rPr lang="en-GB"/>
              <a:t>'foo={bar="baz"}'</a:t>
            </a:r>
            <a:endParaRPr/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 terraform apply   </a:t>
            </a:r>
            <a:r>
              <a:rPr lang="en-GB">
                <a:solidFill>
                  <a:srgbClr val="FF0000"/>
                </a:solidFill>
              </a:rPr>
              <a:t>-var</a:t>
            </a:r>
            <a:r>
              <a:rPr lang="en-GB"/>
              <a:t> 'access_key=foo'   </a:t>
            </a:r>
            <a:r>
              <a:rPr lang="en-GB">
                <a:solidFill>
                  <a:srgbClr val="FF0000"/>
                </a:solidFill>
              </a:rPr>
              <a:t>-var</a:t>
            </a:r>
            <a:r>
              <a:rPr lang="en-GB"/>
              <a:t> 'secret_key=bar'</a:t>
            </a:r>
            <a:endParaRPr/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 terraform apply   </a:t>
            </a:r>
            <a:r>
              <a:rPr lang="en-GB">
                <a:solidFill>
                  <a:srgbClr val="FF0000"/>
                </a:solidFill>
              </a:rPr>
              <a:t>-var-file</a:t>
            </a:r>
            <a:r>
              <a:rPr lang="en-GB"/>
              <a:t>="secret.tfvars"   </a:t>
            </a:r>
            <a:r>
              <a:rPr lang="en-GB">
                <a:solidFill>
                  <a:srgbClr val="FF0000"/>
                </a:solidFill>
              </a:rPr>
              <a:t>-var-file</a:t>
            </a:r>
            <a:r>
              <a:rPr lang="en-GB"/>
              <a:t>="production.tfvars"</a:t>
            </a:r>
            <a:endParaRPr/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4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5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precedence</a:t>
            </a:r>
            <a:endParaRPr/>
          </a:p>
        </p:txBody>
      </p:sp>
      <p:sp>
        <p:nvSpPr>
          <p:cNvPr id="530" name="Google Shape;530;p65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Definition files passed using the -var-file flag will be evaluated after those in the working directory.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Values passed within definition files or with -var will take precedence over TF_VAR_ environment variables, as environment variables are considered defaults.</a:t>
            </a:r>
            <a:endParaRPr/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If more than one definition files (using -var-file flags) are supplied the rightmost shall take precedence (as it is loaded in the last)</a:t>
            </a:r>
            <a:endParaRPr/>
          </a:p>
        </p:txBody>
      </p:sp>
      <p:sp>
        <p:nvSpPr>
          <p:cNvPr id="531" name="Google Shape;531;p65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Lab: variables and tfvars</a:t>
            </a:r>
            <a:endParaRPr/>
          </a:p>
        </p:txBody>
      </p:sp>
      <p:sp>
        <p:nvSpPr>
          <p:cNvPr id="537" name="Google Shape;537;p6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7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543" name="Google Shape;543;p67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Shows values that are highlighted after terraform applies.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Can be seen by running command: terraform output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Maintained in terraform state</a:t>
            </a:r>
            <a:endParaRPr/>
          </a:p>
          <a:p>
            <a:pPr indent="0" lvl="0" marL="914400" marR="190500" rtl="0">
              <a:lnSpc>
                <a:spcPct val="16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output </a:t>
            </a:r>
            <a:r>
              <a:rPr lang="en-GB" sz="1200">
                <a:solidFill>
                  <a:srgbClr val="DD11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"ami_id"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value </a:t>
            </a:r>
            <a:r>
              <a:rPr b="1" lang="en-GB" sz="1200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>
                <a:solidFill>
                  <a:srgbClr val="DD11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"${aws_instance.web.ami_id}"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  <p:sp>
        <p:nvSpPr>
          <p:cNvPr id="544" name="Google Shape;544;p6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8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Components of </a:t>
            </a:r>
            <a:r>
              <a:rPr lang="en-GB"/>
              <a:t>output</a:t>
            </a:r>
            <a:endParaRPr/>
          </a:p>
        </p:txBody>
      </p:sp>
      <p:sp>
        <p:nvSpPr>
          <p:cNvPr id="550" name="Google Shape;550;p68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Multiple output variables can be configured with multiple output blocks.</a:t>
            </a:r>
            <a:endParaRPr/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Parameter: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Value (string, list, map)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Description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Depends_on (list)    # dependencies will be created before this output value is processed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Sensitive (boolean)  # confidential, value is not revealed, can be seen by “terraform output”</a:t>
            </a:r>
            <a:endParaRPr/>
          </a:p>
        </p:txBody>
      </p:sp>
      <p:sp>
        <p:nvSpPr>
          <p:cNvPr id="551" name="Google Shape;551;p6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9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backend</a:t>
            </a:r>
            <a:endParaRPr/>
          </a:p>
        </p:txBody>
      </p:sp>
      <p:sp>
        <p:nvSpPr>
          <p:cNvPr id="557" name="Google Shape;557;p69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</a:t>
            </a:r>
            <a:endParaRPr/>
          </a:p>
        </p:txBody>
      </p:sp>
      <p:sp>
        <p:nvSpPr>
          <p:cNvPr id="558" name="Google Shape;558;p69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0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</a:t>
            </a:r>
            <a:r>
              <a:rPr lang="en-GB"/>
              <a:t>odules</a:t>
            </a:r>
            <a:endParaRPr/>
          </a:p>
        </p:txBody>
      </p:sp>
      <p:sp>
        <p:nvSpPr>
          <p:cNvPr id="564" name="Google Shape;564;p70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Modules -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encapsulate groups of resources in your infrastructure.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are subdirectories with self-contained terraform code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may be sourced from Git, Mercurial, HTTPS locations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variables and outputs to pass data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All attributes within the block must correspond to variables within the module, with exception of :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Source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Version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provider</a:t>
            </a:r>
            <a:endParaRPr/>
          </a:p>
        </p:txBody>
      </p:sp>
      <p:sp>
        <p:nvSpPr>
          <p:cNvPr id="565" name="Google Shape;565;p7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LAB: template-and-file</a:t>
            </a:r>
            <a:endParaRPr/>
          </a:p>
        </p:txBody>
      </p:sp>
      <p:sp>
        <p:nvSpPr>
          <p:cNvPr id="571" name="Google Shape;571;p71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Lab: conditionals</a:t>
            </a:r>
            <a:endParaRPr/>
          </a:p>
        </p:txBody>
      </p:sp>
      <p:sp>
        <p:nvSpPr>
          <p:cNvPr id="577" name="Google Shape;577;p7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Lab: modules-from-monoliths</a:t>
            </a:r>
            <a:endParaRPr/>
          </a:p>
        </p:txBody>
      </p:sp>
      <p:sp>
        <p:nvSpPr>
          <p:cNvPr id="583" name="Google Shape;583;p73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</a:t>
            </a:r>
            <a:r>
              <a:rPr lang="en-GB"/>
              <a:t>of Terraform</a:t>
            </a:r>
            <a:endParaRPr/>
          </a:p>
        </p:txBody>
      </p:sp>
      <p:sp>
        <p:nvSpPr>
          <p:cNvPr id="282" name="Google Shape;282;p29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3" name="Google Shape;2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600" y="1149925"/>
            <a:ext cx="7628203" cy="34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Lab: providing  multiple environments using maps </a:t>
            </a:r>
            <a:endParaRPr/>
          </a:p>
        </p:txBody>
      </p:sp>
      <p:sp>
        <p:nvSpPr>
          <p:cNvPr id="589" name="Google Shape;589;p74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5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Provisioners</a:t>
            </a:r>
            <a:endParaRPr/>
          </a:p>
        </p:txBody>
      </p:sp>
      <p:sp>
        <p:nvSpPr>
          <p:cNvPr id="595" name="Google Shape;595;p75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/>
              <a:t> Normally when bootstrapping servers create time provisioners let you 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-GB"/>
              <a:t>upload files, 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-GB"/>
              <a:t>run shell scripts, or 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-GB"/>
              <a:t>install and trigger configuration management tools etc.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Multiple Provisioners are possible in the same resource.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Destroy provisioners run just before destroying the resource. [use flag: when = "destroy"]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Destroy provisioners are useful especially in log collection.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Use on_failure = "continue" (or “fail”) if you want terraform apply to continue without error (or display error).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75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6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Provisioners : local exec</a:t>
            </a:r>
            <a:endParaRPr/>
          </a:p>
        </p:txBody>
      </p:sp>
      <p:sp>
        <p:nvSpPr>
          <p:cNvPr id="602" name="Google Shape;602;p76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local-exec provisioner invokes a local executable after a resource is created. 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This invokes a process on the machine running Terraform, not on the resource.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Local executables could be a shell, powershell, python etc</a:t>
            </a:r>
            <a:endParaRPr/>
          </a:p>
        </p:txBody>
      </p:sp>
      <p:sp>
        <p:nvSpPr>
          <p:cNvPr id="603" name="Google Shape;603;p7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7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Provisioners : local exec</a:t>
            </a:r>
            <a:endParaRPr/>
          </a:p>
        </p:txBody>
      </p:sp>
      <p:sp>
        <p:nvSpPr>
          <p:cNvPr id="609" name="Google Shape;609;p77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 "aws_instance" "zeke" {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ami           = "ami-b374d5a5"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instance_type = "t2.micro"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...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>
                <a:solidFill>
                  <a:srgbClr val="FF9900"/>
                </a:solidFill>
              </a:rPr>
              <a:t> </a:t>
            </a:r>
            <a:r>
              <a:rPr lang="en-GB">
                <a:solidFill>
                  <a:srgbClr val="FF0000"/>
                </a:solidFill>
              </a:rPr>
              <a:t>provisioner "local-exec"</a:t>
            </a:r>
            <a:r>
              <a:rPr lang="en-GB">
                <a:solidFill>
                  <a:srgbClr val="FF9900"/>
                </a:solidFill>
              </a:rPr>
              <a:t> </a:t>
            </a:r>
            <a:r>
              <a:rPr lang="en-GB"/>
              <a:t>{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	command = "echo ${self.private_ip} &gt; file.txt"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	interpreter = ["PowerShell", "-Command"]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	environment {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		FOO = "bar"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		BAR = 1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		BAZ = "true"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		}  </a:t>
            </a:r>
            <a:endParaRPr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  <p:sp>
        <p:nvSpPr>
          <p:cNvPr id="610" name="Google Shape;610;p7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8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Provisioners : file</a:t>
            </a:r>
            <a:endParaRPr/>
          </a:p>
        </p:txBody>
      </p:sp>
      <p:sp>
        <p:nvSpPr>
          <p:cNvPr id="616" name="Google Shape;616;p78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file provisioner is used to copy files or directories from the machine executing Terraform to the newly created resource.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Provide source and destination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/>
          </a:p>
        </p:txBody>
      </p:sp>
      <p:sp>
        <p:nvSpPr>
          <p:cNvPr id="617" name="Google Shape;617;p7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9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Provisioners : file</a:t>
            </a:r>
            <a:endParaRPr/>
          </a:p>
        </p:txBody>
      </p:sp>
      <p:sp>
        <p:nvSpPr>
          <p:cNvPr id="623" name="Google Shape;623;p79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 "aws_instance" "web"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# normal configuration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# Copies the myapp.conf file to /etc/myapp.conf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provisioner "file"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		source      = "conf/myapp.conf"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		destination = "/etc/myapp.conf"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	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  <p:sp>
        <p:nvSpPr>
          <p:cNvPr id="624" name="Google Shape;624;p79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0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Provisioners : remote exec</a:t>
            </a:r>
            <a:endParaRPr/>
          </a:p>
        </p:txBody>
      </p:sp>
      <p:sp>
        <p:nvSpPr>
          <p:cNvPr id="630" name="Google Shape;630;p80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remote-exec provisioner invokes a script on a remote resource after it is created. 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This can be used to run a configuration management tool, bootstrap into a cluster, etc.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Arguments:</a:t>
            </a:r>
            <a:endParaRPr/>
          </a:p>
          <a:p>
            <a:pPr indent="-3175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script</a:t>
            </a:r>
            <a:endParaRPr/>
          </a:p>
          <a:p>
            <a:pPr indent="-3175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scripts</a:t>
            </a:r>
            <a:endParaRPr/>
          </a:p>
          <a:p>
            <a:pPr indent="-3175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inline </a:t>
            </a:r>
            <a:endParaRPr/>
          </a:p>
        </p:txBody>
      </p:sp>
      <p:sp>
        <p:nvSpPr>
          <p:cNvPr id="631" name="Google Shape;631;p8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1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Provisioners : remote exec</a:t>
            </a:r>
            <a:endParaRPr/>
          </a:p>
        </p:txBody>
      </p:sp>
      <p:sp>
        <p:nvSpPr>
          <p:cNvPr id="637" name="Google Shape;637;p81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 "aws_instance" "web"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# ...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provisioner "remote-exec"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	inline = [</a:t>
            </a:r>
            <a:endParaRPr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“yum install httpd  -y”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	"puppet apply",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	"consul join ${aws_instance.web.private_ip}",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  <p:sp>
        <p:nvSpPr>
          <p:cNvPr id="638" name="Google Shape;638;p81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2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Provisioners : remote exec</a:t>
            </a:r>
            <a:endParaRPr/>
          </a:p>
        </p:txBody>
      </p:sp>
      <p:sp>
        <p:nvSpPr>
          <p:cNvPr id="644" name="Google Shape;644;p82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 "aws_instance" "web"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# …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provisioner "file"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	source      = "script.sh"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	destination = "/tmp/script.sh"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provisioner "remote-exec"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	inline = 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	"chmod +x /tmp/script.sh",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	"/tmp/script.sh args",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	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8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3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Provisioners : </a:t>
            </a:r>
            <a:r>
              <a:rPr lang="en-GB"/>
              <a:t>null_resource</a:t>
            </a:r>
            <a:endParaRPr/>
          </a:p>
        </p:txBody>
      </p:sp>
      <p:sp>
        <p:nvSpPr>
          <p:cNvPr id="651" name="Google Shape;651;p83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null_resource is a resource that allows you to configure provisioners that are not directly associated with a single existing resource.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 null_resource behaves exactly like any other resource, so you configure provisioners, connection details, and other meta-parameters in the same way you would on any other resource.</a:t>
            </a:r>
            <a:endParaRPr/>
          </a:p>
        </p:txBody>
      </p:sp>
      <p:sp>
        <p:nvSpPr>
          <p:cNvPr id="652" name="Google Shape;652;p83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Terraform Lab Setup</a:t>
            </a:r>
            <a:endParaRPr/>
          </a:p>
        </p:txBody>
      </p:sp>
      <p:sp>
        <p:nvSpPr>
          <p:cNvPr id="289" name="Google Shape;289;p3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4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Provisioners : null_resource</a:t>
            </a:r>
            <a:endParaRPr/>
          </a:p>
        </p:txBody>
      </p:sp>
      <p:sp>
        <p:nvSpPr>
          <p:cNvPr id="658" name="Google Shape;658;p84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 "null_resource" "datanode" {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count = "${var.count.datanode}"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triggers {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instance_ids = "${element(aws_instance.datanode.*.id, count.index)}"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}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}</a:t>
            </a:r>
            <a:endParaRPr/>
          </a:p>
        </p:txBody>
      </p:sp>
      <p:sp>
        <p:nvSpPr>
          <p:cNvPr id="659" name="Google Shape;659;p84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5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chef provisioner installs, configures and runs the Chef Client on a remote resource. 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chef provisioner supports both ssh and winrm type connections.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chef provisioner has some prerequisites for specific connection types: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 ssh type connections, cURL must be available on the remote host.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 winrm connections, PowerShell 2.0 must be available on the remote host.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85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Provisioners : chef</a:t>
            </a:r>
            <a:endParaRPr/>
          </a:p>
        </p:txBody>
      </p:sp>
      <p:sp>
        <p:nvSpPr>
          <p:cNvPr id="666" name="Google Shape;666;p85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6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Provisioners : chef</a:t>
            </a:r>
            <a:endParaRPr/>
          </a:p>
        </p:txBody>
      </p:sp>
      <p:sp>
        <p:nvSpPr>
          <p:cNvPr id="672" name="Google Shape;672;p86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resource "aws_instance" "web" {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# ..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provisioner "chef" {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attributes_json =file(attr.json)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environment     = "_default"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run_list        = ["cookbook::recipe"]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node_name       = "webserver1"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secret_key      = "${file("../encrypted_data_bag_secret")}"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server_url      = "https://chef.company.com/organizations/org1"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recreate_client = true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user_name       = "bork"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user_key        = "${file("../bork.pem")}"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version         = "12.4.1"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# If you have a self signed cert on your chef server change this to :verify_none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ssl_verify_mode = ":verify_peer"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}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}</a:t>
            </a:r>
            <a:endParaRPr/>
          </a:p>
        </p:txBody>
      </p:sp>
      <p:sp>
        <p:nvSpPr>
          <p:cNvPr id="673" name="Google Shape;673;p8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Miscellaneous</a:t>
            </a:r>
            <a:endParaRPr/>
          </a:p>
        </p:txBody>
      </p:sp>
      <p:sp>
        <p:nvSpPr>
          <p:cNvPr id="679" name="Google Shape;679;p8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8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Terraform configuration</a:t>
            </a:r>
            <a:endParaRPr/>
          </a:p>
        </p:txBody>
      </p:sp>
      <p:sp>
        <p:nvSpPr>
          <p:cNvPr id="685" name="Google Shape;685;p8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6" name="Google Shape;686;p88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 Used to configure Terraform itself,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Allows 2 attributes: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version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Backend</a:t>
            </a:r>
            <a:endParaRPr/>
          </a:p>
          <a:p>
            <a:pPr indent="0" lvl="0" marL="457200" marR="1905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190500" rtl="0">
              <a:lnSpc>
                <a:spcPct val="16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terraform {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required_version </a:t>
            </a:r>
            <a:r>
              <a:rPr b="1" lang="en-GB" sz="1200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>
                <a:solidFill>
                  <a:srgbClr val="DD11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"&gt; 0.7.0"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9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Environment variables</a:t>
            </a:r>
            <a:endParaRPr/>
          </a:p>
        </p:txBody>
      </p:sp>
      <p:sp>
        <p:nvSpPr>
          <p:cNvPr id="692" name="Google Shape;692;p89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3" name="Google Shape;693;p89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TF_LOG  				#export TF_LOG=0</a:t>
            </a:r>
            <a:endParaRPr/>
          </a:p>
          <a:p>
            <a:pPr indent="-3302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TF_LOG_PATH</a:t>
            </a:r>
            <a:endParaRPr/>
          </a:p>
          <a:p>
            <a:pPr indent="-3302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TF_MODULE_PATH    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TF_INPUT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TF_VAR_name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TF_CLI_ARGS and TF_CLI_ARGS_name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TF_DATA_DIR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TF_SKIP_REMOTE_TESTS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0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state</a:t>
            </a:r>
            <a:endParaRPr/>
          </a:p>
        </p:txBody>
      </p:sp>
      <p:sp>
        <p:nvSpPr>
          <p:cNvPr id="699" name="Google Shape;699;p9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0" name="Google Shape;700;p90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With remote state, Terraform writes the state data to a remote data store, which can then be shared between all members of a team.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 Terraform supports storing state in Terraform Enterprise, HashiCorp Consul, Amazon S3, and more.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Remote state is a feature of backends.</a:t>
            </a:r>
            <a:endParaRPr/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1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backends</a:t>
            </a:r>
            <a:endParaRPr/>
          </a:p>
        </p:txBody>
      </p:sp>
      <p:sp>
        <p:nvSpPr>
          <p:cNvPr id="706" name="Google Shape;706;p91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7" name="Google Shape;707;p91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Remote backends allow Terraform to use a shared storage space for state data, so any member of a team can use Terraform to manage the same infrastructure.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Various remote backends are available, notably: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Consul for state storage, locking, and environments [Free and open source]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S3 which only supports state storage, for a low cost and minimally featured solution.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Terraform </a:t>
            </a:r>
            <a:r>
              <a:rPr lang="en-GB"/>
              <a:t>enterprise</a:t>
            </a:r>
            <a:r>
              <a:rPr lang="en-GB"/>
              <a:t> : commercial software from Hashicorp.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2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Re</a:t>
            </a:r>
            <a:r>
              <a:rPr lang="en-GB"/>
              <a:t>mote backends</a:t>
            </a:r>
            <a:endParaRPr/>
          </a:p>
        </p:txBody>
      </p:sp>
      <p:sp>
        <p:nvSpPr>
          <p:cNvPr id="713" name="Google Shape;713;p9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" name="Google Shape;714;p92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/>
              <a:t>Working in a team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Keeping sensitive information off disk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Remote operations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3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</a:t>
            </a:r>
            <a:r>
              <a:rPr lang="en-GB"/>
              <a:t>Remote backends</a:t>
            </a:r>
            <a:endParaRPr/>
          </a:p>
        </p:txBody>
      </p:sp>
      <p:sp>
        <p:nvSpPr>
          <p:cNvPr id="720" name="Google Shape;720;p93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93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terraform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backend "consul"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address = "demo.consul.io"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scheme  = "https"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path    = "example_app/terraform_state"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Terraform WorkFlow</a:t>
            </a:r>
            <a:endParaRPr/>
          </a:p>
        </p:txBody>
      </p:sp>
      <p:sp>
        <p:nvSpPr>
          <p:cNvPr id="295" name="Google Shape;295;p31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Write - Author infrastructure as code.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Plan - Preview changes before applying.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Apply - Provision reproducible infrastructure.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4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state</a:t>
            </a:r>
            <a:endParaRPr/>
          </a:p>
        </p:txBody>
      </p:sp>
      <p:sp>
        <p:nvSpPr>
          <p:cNvPr id="727" name="Google Shape;727;p94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" name="Google Shape;728;p94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 terraform remote config -backend=s3 \</a:t>
            </a:r>
            <a:endParaRPr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-backend-config=”bucket=zeke_config_bucket” \</a:t>
            </a:r>
            <a:endParaRPr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-backend-config=”key=zeke_folder/terraform.tfstate” \</a:t>
            </a:r>
            <a:endParaRPr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-backend-config=”region=ap-south-1”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5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workspaces</a:t>
            </a:r>
            <a:endParaRPr/>
          </a:p>
        </p:txBody>
      </p:sp>
      <p:sp>
        <p:nvSpPr>
          <p:cNvPr id="734" name="Google Shape;734;p95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Google Shape;735;p95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Each Terraform configuration has an associated backend.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persistent data stored in the backend belongs to a workspace. 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Initially the backend has only one workspace, called "default", and thus there is only one Terraform state associated with that configuration with local backend.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Certain backends support multiple named workspaces, allowing multiple states to be associated with a single configuration.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Use command “terraform workspace”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6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r</a:t>
            </a:r>
            <a:r>
              <a:rPr lang="en-GB"/>
              <a:t>emote state</a:t>
            </a:r>
            <a:endParaRPr/>
          </a:p>
        </p:txBody>
      </p:sp>
      <p:sp>
        <p:nvSpPr>
          <p:cNvPr id="741" name="Google Shape;741;p9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2" name="Google Shape;742;p96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”terraform_remote_state” ”vpc” {</a:t>
            </a:r>
            <a:endParaRPr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backend = ”s3”</a:t>
            </a:r>
            <a:endParaRPr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 {</a:t>
            </a:r>
            <a:endParaRPr/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bucket = ”zeke_config”</a:t>
            </a:r>
            <a:endParaRPr/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= ”zeke_config_folder/terraform.tfstate”</a:t>
            </a:r>
            <a:endParaRPr/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region = ”eu-central-1”</a:t>
            </a:r>
            <a:endParaRPr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 ”aws_instance” ”foo” {		# use state from vpc_project</a:t>
            </a:r>
            <a:endParaRPr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subnet_id = ”${data.terraform_remote_state.vpc.subnet_id}”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7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Override Configuration</a:t>
            </a:r>
            <a:endParaRPr/>
          </a:p>
        </p:txBody>
      </p:sp>
      <p:sp>
        <p:nvSpPr>
          <p:cNvPr id="748" name="Google Shape;748;p97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Normal </a:t>
            </a:r>
            <a:r>
              <a:rPr lang="en-GB"/>
              <a:t>loaded configuration files are appended to each other.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Override files merge , not append.</a:t>
            </a:r>
            <a:br>
              <a:rPr lang="en-GB"/>
            </a:br>
            <a:br>
              <a:rPr lang="en-GB"/>
            </a:br>
            <a:endParaRPr/>
          </a:p>
        </p:txBody>
      </p:sp>
      <p:sp>
        <p:nvSpPr>
          <p:cNvPr id="749" name="Google Shape;749;p9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98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Terraform registry</a:t>
            </a:r>
            <a:endParaRPr/>
          </a:p>
        </p:txBody>
      </p:sp>
      <p:sp>
        <p:nvSpPr>
          <p:cNvPr id="755" name="Google Shape;755;p9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6" name="Google Shape;756;p98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terraform script</a:t>
            </a:r>
            <a:endParaRPr/>
          </a:p>
        </p:txBody>
      </p:sp>
      <p:sp>
        <p:nvSpPr>
          <p:cNvPr id="762" name="Google Shape;762;p99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0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depends_on</a:t>
            </a:r>
            <a:endParaRPr/>
          </a:p>
        </p:txBody>
      </p:sp>
      <p:sp>
        <p:nvSpPr>
          <p:cNvPr id="768" name="Google Shape;768;p10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9" name="Google Shape;769;p100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 "aws_s3_bucket" "example" {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bucket = "zeke-terraform-bucket"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acl    = "private"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</a:t>
            </a:r>
            <a:r>
              <a:rPr lang="en-GB"/>
              <a:t>esource "aws_instance" "example" {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ami           = "ami-2757f631"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>
                <a:solidFill>
                  <a:srgbClr val="FF0000"/>
                </a:solidFill>
              </a:rPr>
              <a:t>depends_on </a:t>
            </a:r>
            <a:r>
              <a:rPr lang="en-GB"/>
              <a:t>= ["aws_s3_bucket.example"]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01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</a:t>
            </a:r>
            <a:endParaRPr/>
          </a:p>
        </p:txBody>
      </p:sp>
      <p:sp>
        <p:nvSpPr>
          <p:cNvPr id="775" name="Google Shape;775;p101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6" name="Google Shape;776;p101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  <a:p>
            <a:pPr indent="0" lvl="0" marL="190500" marR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data </a:t>
            </a:r>
            <a:r>
              <a:rPr lang="en-GB" sz="1000">
                <a:solidFill>
                  <a:srgbClr val="DD11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"aws_ami"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00">
                <a:solidFill>
                  <a:srgbClr val="DD11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"ubuntu"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most_recent </a:t>
            </a:r>
            <a:r>
              <a:rPr b="1" lang="en-GB" sz="1000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1000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true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filter {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000">
                <a:solidFill>
                  <a:srgbClr val="0086B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n-GB" sz="1000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00">
                <a:solidFill>
                  <a:srgbClr val="DD11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"name"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values </a:t>
            </a:r>
            <a:r>
              <a:rPr b="1" lang="en-GB" sz="1000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[</a:t>
            </a:r>
            <a:r>
              <a:rPr lang="en-GB" sz="1000">
                <a:solidFill>
                  <a:srgbClr val="DD11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"ubuntu/images/hvm-ssd/ubuntu-trusty-14.04-amd64-server-*"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}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filter {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000">
                <a:solidFill>
                  <a:srgbClr val="0086B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n-GB" sz="1000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00">
                <a:solidFill>
                  <a:srgbClr val="DD11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"virtualization-type"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values </a:t>
            </a:r>
            <a:r>
              <a:rPr b="1" lang="en-GB" sz="1000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[</a:t>
            </a:r>
            <a:r>
              <a:rPr lang="en-GB" sz="1000">
                <a:solidFill>
                  <a:srgbClr val="DD11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"hvm"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}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owners </a:t>
            </a:r>
            <a:r>
              <a:rPr b="1" lang="en-GB" sz="1000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[</a:t>
            </a:r>
            <a:r>
              <a:rPr lang="en-GB" sz="1000">
                <a:solidFill>
                  <a:srgbClr val="DD11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"099720109477"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2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lifecycle</a:t>
            </a:r>
            <a:endParaRPr/>
          </a:p>
        </p:txBody>
      </p:sp>
      <p:sp>
        <p:nvSpPr>
          <p:cNvPr id="782" name="Google Shape;782;p10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3" name="Google Shape;783;p102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0500" marR="1905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resource </a:t>
            </a:r>
            <a:r>
              <a:rPr lang="en-GB" sz="1000">
                <a:solidFill>
                  <a:srgbClr val="DD11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"aws_launch_configuration"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00">
                <a:solidFill>
                  <a:srgbClr val="DD11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"as_conf"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image_id      </a:t>
            </a:r>
            <a:r>
              <a:rPr b="1" lang="en-GB" sz="1000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00">
                <a:solidFill>
                  <a:srgbClr val="DD11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"${data.aws_ami.ubuntu.id}"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instance_type </a:t>
            </a:r>
            <a:r>
              <a:rPr b="1" lang="en-GB" sz="1000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00">
                <a:solidFill>
                  <a:srgbClr val="DD11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"m4.large"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spot_price    </a:t>
            </a:r>
            <a:r>
              <a:rPr b="1" lang="en-GB" sz="1000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00">
                <a:solidFill>
                  <a:srgbClr val="DD1144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"0.001"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lifecycle {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create_before_destroy </a:t>
            </a:r>
            <a:r>
              <a:rPr b="1" lang="en-GB" sz="1000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1000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true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}</a:t>
            </a:r>
            <a:b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03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Trivia</a:t>
            </a:r>
            <a:endParaRPr/>
          </a:p>
        </p:txBody>
      </p:sp>
      <p:sp>
        <p:nvSpPr>
          <p:cNvPr id="789" name="Google Shape;789;p103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0" name="Google Shape;790;p103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 If a resource does not depend on any other resource, it can be created in parallel with the other resources. 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Where possible, Terraform will perform operations concurrently to reduce the total time taken to apply changes.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Configuration</a:t>
            </a:r>
            <a:endParaRPr/>
          </a:p>
        </p:txBody>
      </p:sp>
      <p:sp>
        <p:nvSpPr>
          <p:cNvPr id="302" name="Google Shape;302;p32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Terraform format ends in :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.tf 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.tf.json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Multiple file formats can be present in the same directory.</a:t>
            </a:r>
            <a:br>
              <a:rPr lang="en-GB"/>
            </a:br>
            <a:br>
              <a:rPr lang="en-GB"/>
            </a:br>
            <a:endParaRPr/>
          </a:p>
        </p:txBody>
      </p:sp>
      <p:sp>
        <p:nvSpPr>
          <p:cNvPr id="303" name="Google Shape;303;p3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4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practices : resources</a:t>
            </a:r>
            <a:endParaRPr/>
          </a:p>
        </p:txBody>
      </p:sp>
      <p:sp>
        <p:nvSpPr>
          <p:cNvPr id="796" name="Google Shape;796;p104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7" name="Google Shape;797;p104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 Avoid inline blocks: </a:t>
            </a:r>
            <a:r>
              <a:rPr lang="en-GB"/>
              <a:t>To make the code more modular and reusable.</a:t>
            </a:r>
            <a:br>
              <a:rPr lang="en-GB"/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resource "aws_route_table" "example" {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vpc_id = "${aws_vpc.example.id}"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route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cidr_block = "10.0.1.0/24"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gateway_id = "${aws_internet_gateway.example.id}"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Use </a:t>
            </a:r>
            <a:r>
              <a:rPr lang="en-GB"/>
              <a:t>Separate</a:t>
            </a:r>
            <a:r>
              <a:rPr lang="en-GB"/>
              <a:t> block instead</a:t>
            </a:r>
            <a:br>
              <a:rPr lang="en-GB"/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resource "aws_route_table" "example" {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vpc_id = "${aws_vpc.example.id}"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resource "aws_route" "example"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route_table_id = "${aws_route_table.example.id}"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destination_cidr_block = "10.0.1.0/24"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gateway_id = "${aws_internet_gateway.example.id}"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5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practices : writing a module ?</a:t>
            </a:r>
            <a:endParaRPr/>
          </a:p>
        </p:txBody>
      </p:sp>
      <p:sp>
        <p:nvSpPr>
          <p:cNvPr id="803" name="Google Shape;803;p105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04" name="Google Shape;804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425" y="591125"/>
            <a:ext cx="5870874" cy="403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6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practices : Appropriate Path</a:t>
            </a:r>
            <a:endParaRPr/>
          </a:p>
        </p:txBody>
      </p:sp>
      <p:sp>
        <p:nvSpPr>
          <p:cNvPr id="810" name="Google Shape;810;p10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1" name="Google Shape;811;p106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 Use module-relative paths</a:t>
            </a:r>
            <a:endParaRPr/>
          </a:p>
          <a:p>
            <a:pPr indent="0" lvl="0" marL="914400" marR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resource "aws_instance" "example"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ami = "ami-2d39803a"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instance_type = "t2.micro"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user_data = "${file("$</a:t>
            </a:r>
            <a:r>
              <a:rPr lang="en-GB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{path.module}/user-data.sh")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}"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7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practices : Features for team</a:t>
            </a:r>
            <a:endParaRPr/>
          </a:p>
        </p:txBody>
      </p:sp>
      <p:sp>
        <p:nvSpPr>
          <p:cNvPr id="817" name="Google Shape;817;p10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8" name="Google Shape;818;p107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Version control your tfstate</a:t>
            </a:r>
            <a:r>
              <a:rPr lang="en-GB"/>
              <a:t> </a:t>
            </a:r>
            <a:endParaRPr/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Use remote states</a:t>
            </a:r>
            <a:endParaRPr/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Use a good backend</a:t>
            </a:r>
            <a:endParaRPr/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Use multiple workspaces such as dev, staging and production.</a:t>
            </a:r>
            <a:endParaRPr/>
          </a:p>
          <a:p>
            <a:pPr indent="0" lvl="0" marL="914400" marR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08"/>
          <p:cNvSpPr txBox="1"/>
          <p:nvPr>
            <p:ph type="title"/>
          </p:nvPr>
        </p:nvSpPr>
        <p:spPr>
          <a:xfrm>
            <a:off x="604450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practices :security</a:t>
            </a:r>
            <a:endParaRPr/>
          </a:p>
        </p:txBody>
      </p:sp>
      <p:sp>
        <p:nvSpPr>
          <p:cNvPr id="824" name="Google Shape;824;p10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5" name="Google Shape;825;p108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Tools for Secret management</a:t>
            </a:r>
            <a:endParaRPr/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Environment variables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0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b="0" i="0" lang="en-GB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www.zekeLabs.com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/>
          </a:p>
        </p:txBody>
      </p:sp>
      <p:sp>
        <p:nvSpPr>
          <p:cNvPr id="831" name="Google Shape;831;p109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/>
          </a:p>
        </p:txBody>
      </p:sp>
      <p:pic>
        <p:nvPicPr>
          <p:cNvPr id="832" name="Google Shape;832;p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675" y="4043475"/>
            <a:ext cx="8856225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-50" y="0"/>
            <a:ext cx="9144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concepts in terraform configuration</a:t>
            </a:r>
            <a:endParaRPr/>
          </a:p>
        </p:txBody>
      </p:sp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0" y="801025"/>
            <a:ext cx="9089400" cy="3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Providers: A source of resources. [With an API endpoint and authentication. E.g AWS]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Resource: Everything that has  a set of configurable attributes and a lifecycle such as create, read, update, delete. [aws ec2 instance] -- impies id and state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Data sources : information read from providers. E.g. lookup from own AWS account for ami_id or keypairs.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Provisioner: initialize a resource from a local or remote script.</a:t>
            </a:r>
            <a:endParaRPr/>
          </a:p>
        </p:txBody>
      </p:sp>
      <p:sp>
        <p:nvSpPr>
          <p:cNvPr id="310" name="Google Shape;310;p33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