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70" r:id="rId4"/>
    <p:sldId id="259" r:id="rId5"/>
    <p:sldId id="260" r:id="rId6"/>
    <p:sldId id="274" r:id="rId7"/>
    <p:sldId id="271" r:id="rId8"/>
    <p:sldId id="272" r:id="rId9"/>
    <p:sldId id="27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80" autoAdjust="0"/>
    <p:restoredTop sz="94660"/>
  </p:normalViewPr>
  <p:slideViewPr>
    <p:cSldViewPr snapToGrid="0">
      <p:cViewPr varScale="1">
        <p:scale>
          <a:sx n="120" d="100"/>
          <a:sy n="120" d="100"/>
        </p:scale>
        <p:origin x="162" y="96"/>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07E6F8-C92C-483D-B810-BB6CD26F2FD8}" type="doc">
      <dgm:prSet loTypeId="urn:microsoft.com/office/officeart/2005/8/layout/hChevron3" loCatId="process" qsTypeId="urn:microsoft.com/office/officeart/2005/8/quickstyle/simple1" qsCatId="simple" csTypeId="urn:microsoft.com/office/officeart/2005/8/colors/accent1_2" csCatId="accent1" phldr="1"/>
      <dgm:spPr/>
    </dgm:pt>
    <dgm:pt modelId="{1C84A89A-4C36-43AC-BDC8-CCB5316D41BA}">
      <dgm:prSet phldrT="[Text]"/>
      <dgm:spPr/>
      <dgm:t>
        <a:bodyPr/>
        <a:lstStyle/>
        <a:p>
          <a:r>
            <a:rPr lang="en-US" b="1" dirty="0"/>
            <a:t>Recommendations</a:t>
          </a:r>
        </a:p>
      </dgm:t>
    </dgm:pt>
    <dgm:pt modelId="{1676879C-DA50-4435-B713-7EBB84B71959}" type="sibTrans" cxnId="{74BE995C-CDC0-4F8C-8E28-078A31EB96AE}">
      <dgm:prSet/>
      <dgm:spPr/>
      <dgm:t>
        <a:bodyPr/>
        <a:lstStyle/>
        <a:p>
          <a:endParaRPr lang="en-US"/>
        </a:p>
      </dgm:t>
    </dgm:pt>
    <dgm:pt modelId="{063DA261-BC90-45C5-94BC-D8621C353210}" type="parTrans" cxnId="{74BE995C-CDC0-4F8C-8E28-078A31EB96AE}">
      <dgm:prSet/>
      <dgm:spPr/>
      <dgm:t>
        <a:bodyPr/>
        <a:lstStyle/>
        <a:p>
          <a:endParaRPr lang="en-US"/>
        </a:p>
      </dgm:t>
    </dgm:pt>
    <dgm:pt modelId="{FC8EC9E3-27FD-41A0-99FF-E13FD07B76CF}">
      <dgm:prSet phldrT="[Text]"/>
      <dgm:spPr/>
      <dgm:t>
        <a:bodyPr/>
        <a:lstStyle/>
        <a:p>
          <a:r>
            <a:rPr lang="en-US" dirty="0"/>
            <a:t>Bivariate Analysis</a:t>
          </a:r>
        </a:p>
      </dgm:t>
    </dgm:pt>
    <dgm:pt modelId="{7C8602C5-2532-4203-8101-BE5E7D8A9C48}" type="sibTrans" cxnId="{2D3DDDA1-848E-4FD6-99DC-9B7592F4F637}">
      <dgm:prSet/>
      <dgm:spPr/>
      <dgm:t>
        <a:bodyPr/>
        <a:lstStyle/>
        <a:p>
          <a:endParaRPr lang="en-US"/>
        </a:p>
      </dgm:t>
    </dgm:pt>
    <dgm:pt modelId="{60CA21D4-DA8D-4292-8F39-03B73C173C3A}" type="parTrans" cxnId="{2D3DDDA1-848E-4FD6-99DC-9B7592F4F637}">
      <dgm:prSet/>
      <dgm:spPr/>
      <dgm:t>
        <a:bodyPr/>
        <a:lstStyle/>
        <a:p>
          <a:endParaRPr lang="en-US"/>
        </a:p>
      </dgm:t>
    </dgm:pt>
    <dgm:pt modelId="{17649967-85F5-41EF-8C4B-D67F91636C2D}">
      <dgm:prSet phldrT="[Text]"/>
      <dgm:spPr/>
      <dgm:t>
        <a:bodyPr/>
        <a:lstStyle/>
        <a:p>
          <a:r>
            <a:rPr lang="en-US" dirty="0"/>
            <a:t>Univariate Analysis</a:t>
          </a:r>
        </a:p>
      </dgm:t>
    </dgm:pt>
    <dgm:pt modelId="{442E7883-088B-4543-8619-5139A4FA7CEE}" type="sibTrans" cxnId="{9CC1AF4B-C6B3-4B1B-B4FB-4BA8909901AF}">
      <dgm:prSet/>
      <dgm:spPr/>
      <dgm:t>
        <a:bodyPr/>
        <a:lstStyle/>
        <a:p>
          <a:endParaRPr lang="en-US"/>
        </a:p>
      </dgm:t>
    </dgm:pt>
    <dgm:pt modelId="{C32B09B2-DF50-4901-85F4-014784AF42AB}" type="parTrans" cxnId="{9CC1AF4B-C6B3-4B1B-B4FB-4BA8909901AF}">
      <dgm:prSet/>
      <dgm:spPr/>
      <dgm:t>
        <a:bodyPr/>
        <a:lstStyle/>
        <a:p>
          <a:endParaRPr lang="en-US"/>
        </a:p>
      </dgm:t>
    </dgm:pt>
    <dgm:pt modelId="{6E1D22BF-FD1D-4D84-8524-1FD0656D390B}">
      <dgm:prSet phldrT="[Text]"/>
      <dgm:spPr/>
      <dgm:t>
        <a:bodyPr/>
        <a:lstStyle/>
        <a:p>
          <a:r>
            <a:rPr lang="en-US" dirty="0"/>
            <a:t>Data Cleaning</a:t>
          </a:r>
        </a:p>
      </dgm:t>
    </dgm:pt>
    <dgm:pt modelId="{88BCFCFF-CDC5-4AAF-9E9E-7D0EC1314FFE}" type="sibTrans" cxnId="{E78472CF-079F-435A-829E-45974A5655BA}">
      <dgm:prSet/>
      <dgm:spPr/>
      <dgm:t>
        <a:bodyPr/>
        <a:lstStyle/>
        <a:p>
          <a:endParaRPr lang="en-US"/>
        </a:p>
      </dgm:t>
    </dgm:pt>
    <dgm:pt modelId="{DFF2BB98-EDA3-436C-A670-E78E661C70E4}" type="parTrans" cxnId="{E78472CF-079F-435A-829E-45974A5655BA}">
      <dgm:prSet/>
      <dgm:spPr/>
      <dgm:t>
        <a:bodyPr/>
        <a:lstStyle/>
        <a:p>
          <a:endParaRPr lang="en-US"/>
        </a:p>
      </dgm:t>
    </dgm:pt>
    <dgm:pt modelId="{C61A88CF-B7A3-42E7-8302-58780F5D8A63}" type="pres">
      <dgm:prSet presAssocID="{DD07E6F8-C92C-483D-B810-BB6CD26F2FD8}" presName="Name0" presStyleCnt="0">
        <dgm:presLayoutVars>
          <dgm:dir/>
          <dgm:resizeHandles val="exact"/>
        </dgm:presLayoutVars>
      </dgm:prSet>
      <dgm:spPr/>
    </dgm:pt>
    <dgm:pt modelId="{4E4BE06A-D76A-49B2-A62D-A7AC789375B9}" type="pres">
      <dgm:prSet presAssocID="{6E1D22BF-FD1D-4D84-8524-1FD0656D390B}" presName="parTxOnly" presStyleLbl="node1" presStyleIdx="0" presStyleCnt="4" custLinFactX="-26115" custLinFactNeighborX="-100000" custLinFactNeighborY="0">
        <dgm:presLayoutVars>
          <dgm:bulletEnabled val="1"/>
        </dgm:presLayoutVars>
      </dgm:prSet>
      <dgm:spPr/>
    </dgm:pt>
    <dgm:pt modelId="{5D4F7DAA-5BE7-4634-B951-52307A9C8CF3}" type="pres">
      <dgm:prSet presAssocID="{88BCFCFF-CDC5-4AAF-9E9E-7D0EC1314FFE}" presName="parSpace" presStyleCnt="0"/>
      <dgm:spPr/>
    </dgm:pt>
    <dgm:pt modelId="{CDD55B85-6EF0-4BB0-955E-48D0D16E7C14}" type="pres">
      <dgm:prSet presAssocID="{17649967-85F5-41EF-8C4B-D67F91636C2D}" presName="parTxOnly" presStyleLbl="node1" presStyleIdx="1" presStyleCnt="4">
        <dgm:presLayoutVars>
          <dgm:bulletEnabled val="1"/>
        </dgm:presLayoutVars>
      </dgm:prSet>
      <dgm:spPr/>
    </dgm:pt>
    <dgm:pt modelId="{82AC9A3A-8591-4F34-95D1-B792D50EBC38}" type="pres">
      <dgm:prSet presAssocID="{442E7883-088B-4543-8619-5139A4FA7CEE}" presName="parSpace" presStyleCnt="0"/>
      <dgm:spPr/>
    </dgm:pt>
    <dgm:pt modelId="{6A9869EC-85C0-449C-B5D6-4A4A71C2EDB6}" type="pres">
      <dgm:prSet presAssocID="{FC8EC9E3-27FD-41A0-99FF-E13FD07B76CF}" presName="parTxOnly" presStyleLbl="node1" presStyleIdx="2" presStyleCnt="4" custScaleX="125078">
        <dgm:presLayoutVars>
          <dgm:bulletEnabled val="1"/>
        </dgm:presLayoutVars>
      </dgm:prSet>
      <dgm:spPr/>
    </dgm:pt>
    <dgm:pt modelId="{27A7CBE2-BA12-473A-A307-029B61A5B2A0}" type="pres">
      <dgm:prSet presAssocID="{7C8602C5-2532-4203-8101-BE5E7D8A9C48}" presName="parSpace" presStyleCnt="0"/>
      <dgm:spPr/>
    </dgm:pt>
    <dgm:pt modelId="{FA6C2E3E-36DB-4F21-97F5-E705F74FA738}" type="pres">
      <dgm:prSet presAssocID="{1C84A89A-4C36-43AC-BDC8-CCB5316D41BA}" presName="parTxOnly" presStyleLbl="node1" presStyleIdx="3" presStyleCnt="4">
        <dgm:presLayoutVars>
          <dgm:bulletEnabled val="1"/>
        </dgm:presLayoutVars>
      </dgm:prSet>
      <dgm:spPr/>
    </dgm:pt>
  </dgm:ptLst>
  <dgm:cxnLst>
    <dgm:cxn modelId="{EC50520D-9035-4B76-88F4-3153EA6AB358}" type="presOf" srcId="{FC8EC9E3-27FD-41A0-99FF-E13FD07B76CF}" destId="{6A9869EC-85C0-449C-B5D6-4A4A71C2EDB6}" srcOrd="0" destOrd="0" presId="urn:microsoft.com/office/officeart/2005/8/layout/hChevron3"/>
    <dgm:cxn modelId="{40C6A131-1870-4320-BAE3-D07693991D70}" type="presOf" srcId="{DD07E6F8-C92C-483D-B810-BB6CD26F2FD8}" destId="{C61A88CF-B7A3-42E7-8302-58780F5D8A63}" srcOrd="0" destOrd="0" presId="urn:microsoft.com/office/officeart/2005/8/layout/hChevron3"/>
    <dgm:cxn modelId="{74BE995C-CDC0-4F8C-8E28-078A31EB96AE}" srcId="{DD07E6F8-C92C-483D-B810-BB6CD26F2FD8}" destId="{1C84A89A-4C36-43AC-BDC8-CCB5316D41BA}" srcOrd="3" destOrd="0" parTransId="{063DA261-BC90-45C5-94BC-D8621C353210}" sibTransId="{1676879C-DA50-4435-B713-7EBB84B71959}"/>
    <dgm:cxn modelId="{9CC1AF4B-C6B3-4B1B-B4FB-4BA8909901AF}" srcId="{DD07E6F8-C92C-483D-B810-BB6CD26F2FD8}" destId="{17649967-85F5-41EF-8C4B-D67F91636C2D}" srcOrd="1" destOrd="0" parTransId="{C32B09B2-DF50-4901-85F4-014784AF42AB}" sibTransId="{442E7883-088B-4543-8619-5139A4FA7CEE}"/>
    <dgm:cxn modelId="{59CFD26E-7949-4F47-B8D1-4279C1A29ED8}" type="presOf" srcId="{1C84A89A-4C36-43AC-BDC8-CCB5316D41BA}" destId="{FA6C2E3E-36DB-4F21-97F5-E705F74FA738}" srcOrd="0" destOrd="0" presId="urn:microsoft.com/office/officeart/2005/8/layout/hChevron3"/>
    <dgm:cxn modelId="{0601B18D-22AB-41F4-9376-5204D2DDBEB7}" type="presOf" srcId="{6E1D22BF-FD1D-4D84-8524-1FD0656D390B}" destId="{4E4BE06A-D76A-49B2-A62D-A7AC789375B9}" srcOrd="0" destOrd="0" presId="urn:microsoft.com/office/officeart/2005/8/layout/hChevron3"/>
    <dgm:cxn modelId="{2D3DDDA1-848E-4FD6-99DC-9B7592F4F637}" srcId="{DD07E6F8-C92C-483D-B810-BB6CD26F2FD8}" destId="{FC8EC9E3-27FD-41A0-99FF-E13FD07B76CF}" srcOrd="2" destOrd="0" parTransId="{60CA21D4-DA8D-4292-8F39-03B73C173C3A}" sibTransId="{7C8602C5-2532-4203-8101-BE5E7D8A9C48}"/>
    <dgm:cxn modelId="{E78472CF-079F-435A-829E-45974A5655BA}" srcId="{DD07E6F8-C92C-483D-B810-BB6CD26F2FD8}" destId="{6E1D22BF-FD1D-4D84-8524-1FD0656D390B}" srcOrd="0" destOrd="0" parTransId="{DFF2BB98-EDA3-436C-A670-E78E661C70E4}" sibTransId="{88BCFCFF-CDC5-4AAF-9E9E-7D0EC1314FFE}"/>
    <dgm:cxn modelId="{1AFF84E9-84D5-4032-8B83-62BB86F0E0BC}" type="presOf" srcId="{17649967-85F5-41EF-8C4B-D67F91636C2D}" destId="{CDD55B85-6EF0-4BB0-955E-48D0D16E7C14}" srcOrd="0" destOrd="0" presId="urn:microsoft.com/office/officeart/2005/8/layout/hChevron3"/>
    <dgm:cxn modelId="{D7E09195-0F40-4954-8929-0E55C663B29A}" type="presParOf" srcId="{C61A88CF-B7A3-42E7-8302-58780F5D8A63}" destId="{4E4BE06A-D76A-49B2-A62D-A7AC789375B9}" srcOrd="0" destOrd="0" presId="urn:microsoft.com/office/officeart/2005/8/layout/hChevron3"/>
    <dgm:cxn modelId="{A385A521-1D1A-4FC7-A458-EEF03E2D680A}" type="presParOf" srcId="{C61A88CF-B7A3-42E7-8302-58780F5D8A63}" destId="{5D4F7DAA-5BE7-4634-B951-52307A9C8CF3}" srcOrd="1" destOrd="0" presId="urn:microsoft.com/office/officeart/2005/8/layout/hChevron3"/>
    <dgm:cxn modelId="{D7E5D032-F387-493E-BE93-67916D27A6F9}" type="presParOf" srcId="{C61A88CF-B7A3-42E7-8302-58780F5D8A63}" destId="{CDD55B85-6EF0-4BB0-955E-48D0D16E7C14}" srcOrd="2" destOrd="0" presId="urn:microsoft.com/office/officeart/2005/8/layout/hChevron3"/>
    <dgm:cxn modelId="{882D1CB3-B49B-42D3-AF62-29F8B46BE55E}" type="presParOf" srcId="{C61A88CF-B7A3-42E7-8302-58780F5D8A63}" destId="{82AC9A3A-8591-4F34-95D1-B792D50EBC38}" srcOrd="3" destOrd="0" presId="urn:microsoft.com/office/officeart/2005/8/layout/hChevron3"/>
    <dgm:cxn modelId="{1DCAFD44-CBB0-45A0-9501-1BACA5416BD2}" type="presParOf" srcId="{C61A88CF-B7A3-42E7-8302-58780F5D8A63}" destId="{6A9869EC-85C0-449C-B5D6-4A4A71C2EDB6}" srcOrd="4" destOrd="0" presId="urn:microsoft.com/office/officeart/2005/8/layout/hChevron3"/>
    <dgm:cxn modelId="{FADF8E38-43E2-4D2D-ACF6-D420338BE4F4}" type="presParOf" srcId="{C61A88CF-B7A3-42E7-8302-58780F5D8A63}" destId="{27A7CBE2-BA12-473A-A307-029B61A5B2A0}" srcOrd="5" destOrd="0" presId="urn:microsoft.com/office/officeart/2005/8/layout/hChevron3"/>
    <dgm:cxn modelId="{8EF8E309-BB38-497B-85A0-A0B9F1F610F6}" type="presParOf" srcId="{C61A88CF-B7A3-42E7-8302-58780F5D8A63}" destId="{FA6C2E3E-36DB-4F21-97F5-E705F74FA738}"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BE06A-D76A-49B2-A62D-A7AC789375B9}">
      <dsp:nvSpPr>
        <dsp:cNvPr id="0" name=""/>
        <dsp:cNvSpPr/>
      </dsp:nvSpPr>
      <dsp:spPr>
        <a:xfrm>
          <a:off x="0" y="2439802"/>
          <a:ext cx="2546746" cy="101869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Data Cleaning</a:t>
          </a:r>
        </a:p>
      </dsp:txBody>
      <dsp:txXfrm>
        <a:off x="0" y="2439802"/>
        <a:ext cx="2292072" cy="1018698"/>
      </dsp:txXfrm>
    </dsp:sp>
    <dsp:sp modelId="{CDD55B85-6EF0-4BB0-955E-48D0D16E7C14}">
      <dsp:nvSpPr>
        <dsp:cNvPr id="0" name=""/>
        <dsp:cNvSpPr/>
      </dsp:nvSpPr>
      <dsp:spPr>
        <a:xfrm>
          <a:off x="2045499" y="2439802"/>
          <a:ext cx="2546746" cy="10186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Univariate Analysis</a:t>
          </a:r>
        </a:p>
      </dsp:txBody>
      <dsp:txXfrm>
        <a:off x="2554848" y="2439802"/>
        <a:ext cx="1528048" cy="1018698"/>
      </dsp:txXfrm>
    </dsp:sp>
    <dsp:sp modelId="{6A9869EC-85C0-449C-B5D6-4A4A71C2EDB6}">
      <dsp:nvSpPr>
        <dsp:cNvPr id="0" name=""/>
        <dsp:cNvSpPr/>
      </dsp:nvSpPr>
      <dsp:spPr>
        <a:xfrm>
          <a:off x="4082897" y="2439802"/>
          <a:ext cx="3185420" cy="10186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Bivariate Analysis</a:t>
          </a:r>
        </a:p>
      </dsp:txBody>
      <dsp:txXfrm>
        <a:off x="4592246" y="2439802"/>
        <a:ext cx="2166722" cy="1018698"/>
      </dsp:txXfrm>
    </dsp:sp>
    <dsp:sp modelId="{FA6C2E3E-36DB-4F21-97F5-E705F74FA738}">
      <dsp:nvSpPr>
        <dsp:cNvPr id="0" name=""/>
        <dsp:cNvSpPr/>
      </dsp:nvSpPr>
      <dsp:spPr>
        <a:xfrm>
          <a:off x="6758967" y="2439802"/>
          <a:ext cx="2546746" cy="10186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1" kern="1200" dirty="0"/>
            <a:t>Recommendations</a:t>
          </a:r>
        </a:p>
      </dsp:txBody>
      <dsp:txXfrm>
        <a:off x="7268316" y="2439802"/>
        <a:ext cx="1528048" cy="1018698"/>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16-11-2020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16-11-2020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16-11-2020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16-11-2020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16-11-2020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b="1" dirty="0"/>
              <a:t>LENDING CLUB CASE STUDY</a:t>
            </a:r>
            <a:br>
              <a:rPr lang="en-IN" sz="2800" b="1" dirty="0"/>
            </a:br>
            <a:br>
              <a:rPr lang="en-IN" sz="2800" b="1" dirty="0"/>
            </a:br>
            <a:r>
              <a:rPr lang="en-IN" sz="2800" b="1"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b="1" i="0" dirty="0">
                <a:solidFill>
                  <a:srgbClr val="525252"/>
                </a:solidFill>
                <a:effectLst/>
                <a:latin typeface="Helvetica Neue"/>
              </a:rPr>
              <a:t>Group Facilitator</a:t>
            </a:r>
            <a:r>
              <a:rPr lang="en-IN" sz="2400" dirty="0"/>
              <a:t>: </a:t>
            </a:r>
            <a:r>
              <a:rPr lang="en-IN" sz="1800" b="0" i="0" dirty="0">
                <a:solidFill>
                  <a:srgbClr val="525252"/>
                </a:solidFill>
                <a:effectLst/>
                <a:latin typeface="Helvetica Neue"/>
              </a:rPr>
              <a:t>Anunay Aatipamula</a:t>
            </a:r>
          </a:p>
          <a:p>
            <a:pPr algn="l"/>
            <a:r>
              <a:rPr lang="en-IN" sz="1800" b="1" dirty="0">
                <a:solidFill>
                  <a:srgbClr val="525252"/>
                </a:solidFill>
                <a:latin typeface="Helvetica Neue"/>
              </a:rPr>
              <a:t>Team Member</a:t>
            </a:r>
            <a:r>
              <a:rPr lang="en-IN" sz="1800" dirty="0">
                <a:solidFill>
                  <a:srgbClr val="525252"/>
                </a:solidFill>
                <a:latin typeface="Helvetica Neue"/>
              </a:rPr>
              <a:t>: Roshan </a:t>
            </a:r>
            <a:r>
              <a:rPr lang="en-IN" sz="1800" dirty="0" err="1">
                <a:solidFill>
                  <a:srgbClr val="525252"/>
                </a:solidFill>
                <a:latin typeface="Helvetica Neue"/>
              </a:rPr>
              <a:t>Bhore</a:t>
            </a:r>
            <a:endParaRPr lang="en-IN" sz="24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44233" y="292334"/>
            <a:ext cx="9181075" cy="984886"/>
          </a:xfrm>
        </p:spPr>
        <p:txBody>
          <a:bodyPr>
            <a:normAutofit/>
          </a:bodyPr>
          <a:lstStyle/>
          <a:p>
            <a:pPr algn="ctr"/>
            <a:r>
              <a:rPr lang="en-IN" sz="3600" b="1" dirty="0">
                <a:latin typeface="+mn-lt"/>
              </a:rPr>
              <a:t>Summary</a:t>
            </a:r>
            <a:endParaRPr lang="en-IN" sz="3600" dirty="0">
              <a:latin typeface="+mn-lt"/>
            </a:endParaRPr>
          </a:p>
        </p:txBody>
      </p:sp>
      <p:sp>
        <p:nvSpPr>
          <p:cNvPr id="7" name="Content Placeholder 6">
            <a:extLst>
              <a:ext uri="{FF2B5EF4-FFF2-40B4-BE49-F238E27FC236}">
                <a16:creationId xmlns:a16="http://schemas.microsoft.com/office/drawing/2014/main" id="{C98D2F8B-B096-4C57-B27D-68E839EE3EF8}"/>
              </a:ext>
            </a:extLst>
          </p:cNvPr>
          <p:cNvSpPr>
            <a:spLocks noGrp="1"/>
          </p:cNvSpPr>
          <p:nvPr>
            <p:ph sz="half" idx="1"/>
          </p:nvPr>
        </p:nvSpPr>
        <p:spPr>
          <a:xfrm>
            <a:off x="830247" y="1658848"/>
            <a:ext cx="5181600" cy="4351338"/>
          </a:xfrm>
        </p:spPr>
        <p:txBody>
          <a:bodyPr>
            <a:normAutofit/>
          </a:bodyPr>
          <a:lstStyle/>
          <a:p>
            <a:pPr marL="0" indent="0">
              <a:buNone/>
            </a:pPr>
            <a:r>
              <a:rPr lang="en-US" sz="2400" dirty="0">
                <a:latin typeface="+mn-lt"/>
              </a:rPr>
              <a:t>Key driving factors </a:t>
            </a:r>
          </a:p>
          <a:p>
            <a:r>
              <a:rPr lang="en-US" sz="1400" dirty="0">
                <a:latin typeface="+mn-lt"/>
              </a:rPr>
              <a:t>Grade</a:t>
            </a:r>
          </a:p>
          <a:p>
            <a:r>
              <a:rPr lang="en-US" sz="1400" dirty="0">
                <a:latin typeface="+mn-lt"/>
              </a:rPr>
              <a:t>Interest rate</a:t>
            </a:r>
          </a:p>
          <a:p>
            <a:r>
              <a:rPr lang="en-US" sz="1400" dirty="0">
                <a:latin typeface="+mn-lt"/>
              </a:rPr>
              <a:t>Loan Amount</a:t>
            </a:r>
          </a:p>
          <a:p>
            <a:r>
              <a:rPr lang="en-US" sz="1400" dirty="0">
                <a:latin typeface="+mn-lt"/>
              </a:rPr>
              <a:t>DTI ratio</a:t>
            </a:r>
          </a:p>
          <a:p>
            <a:r>
              <a:rPr lang="en-US" sz="1400" dirty="0">
                <a:latin typeface="+mn-lt"/>
              </a:rPr>
              <a:t>Revolving Utilization rate</a:t>
            </a:r>
          </a:p>
          <a:p>
            <a:r>
              <a:rPr lang="en-US" sz="1400" dirty="0">
                <a:latin typeface="+mn-lt"/>
              </a:rPr>
              <a:t>Purpose</a:t>
            </a:r>
          </a:p>
          <a:p>
            <a:r>
              <a:rPr lang="en-US" sz="1400" dirty="0">
                <a:latin typeface="+mn-lt"/>
              </a:rPr>
              <a:t>Loan period </a:t>
            </a:r>
          </a:p>
          <a:p>
            <a:r>
              <a:rPr lang="en-US" sz="1400" dirty="0">
                <a:latin typeface="+mn-lt"/>
              </a:rPr>
              <a:t>Open Credit lines</a:t>
            </a:r>
          </a:p>
          <a:p>
            <a:r>
              <a:rPr lang="en-US" sz="1400" dirty="0">
                <a:latin typeface="+mn-lt"/>
              </a:rPr>
              <a:t>Annual Income</a:t>
            </a:r>
          </a:p>
        </p:txBody>
      </p:sp>
      <p:sp>
        <p:nvSpPr>
          <p:cNvPr id="12" name="Content Placeholder 6">
            <a:extLst>
              <a:ext uri="{FF2B5EF4-FFF2-40B4-BE49-F238E27FC236}">
                <a16:creationId xmlns:a16="http://schemas.microsoft.com/office/drawing/2014/main" id="{BD01F103-F6E8-4113-932F-3B95C3026B59}"/>
              </a:ext>
            </a:extLst>
          </p:cNvPr>
          <p:cNvSpPr txBox="1">
            <a:spLocks/>
          </p:cNvSpPr>
          <p:nvPr/>
        </p:nvSpPr>
        <p:spPr>
          <a:xfrm>
            <a:off x="6096000" y="1658848"/>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mn-lt"/>
              </a:rPr>
              <a:t>Recommendations </a:t>
            </a:r>
          </a:p>
          <a:p>
            <a:pPr marL="342900" indent="-342900">
              <a:buFont typeface="+mj-lt"/>
              <a:buAutoNum type="arabicPeriod"/>
            </a:pPr>
            <a:r>
              <a:rPr lang="en-US" sz="1400" dirty="0">
                <a:latin typeface="+mn-lt"/>
              </a:rPr>
              <a:t>Stop approving loans for high DTI ratio which suggests that individual has too much debt for the amount of income earned each month which explain the reason to default </a:t>
            </a:r>
          </a:p>
          <a:p>
            <a:pPr marL="342900" indent="-342900">
              <a:buFont typeface="+mj-lt"/>
              <a:buAutoNum type="arabicPeriod"/>
            </a:pPr>
            <a:r>
              <a:rPr lang="en-US" sz="1400" dirty="0">
                <a:latin typeface="+mn-lt"/>
              </a:rPr>
              <a:t>Stop approving loans for consumers with prior bankruptcies, bad record for larger loans</a:t>
            </a:r>
          </a:p>
          <a:p>
            <a:pPr marL="342900" indent="-342900">
              <a:buFont typeface="+mj-lt"/>
              <a:buAutoNum type="arabicPeriod"/>
            </a:pPr>
            <a:r>
              <a:rPr lang="en-US" sz="1400" dirty="0">
                <a:latin typeface="+mn-lt"/>
              </a:rPr>
              <a:t>Decrease loan approvals for purpose - small business </a:t>
            </a:r>
          </a:p>
          <a:p>
            <a:pPr marL="342900" indent="-342900">
              <a:buFont typeface="+mj-lt"/>
              <a:buAutoNum type="arabicPeriod"/>
            </a:pPr>
            <a:r>
              <a:rPr lang="en-US" sz="1400" dirty="0">
                <a:latin typeface="+mn-lt"/>
              </a:rPr>
              <a:t>Decrease loan approvals with number of open credit lines in the borrower's credit file is over 25</a:t>
            </a:r>
          </a:p>
          <a:p>
            <a:pPr marL="342900" indent="-342900">
              <a:buFont typeface="+mj-lt"/>
              <a:buAutoNum type="arabicPeriod"/>
            </a:pPr>
            <a:r>
              <a:rPr lang="en-US" sz="1400" dirty="0">
                <a:latin typeface="+mn-lt"/>
              </a:rPr>
              <a:t>Decrease loan approvals with DTI ratio greater than 15%</a:t>
            </a:r>
          </a:p>
          <a:p>
            <a:pPr marL="342900" indent="-342900">
              <a:buFont typeface="+mj-lt"/>
              <a:buAutoNum type="arabicPeriod"/>
            </a:pPr>
            <a:r>
              <a:rPr lang="en-US" sz="1400" dirty="0">
                <a:latin typeface="+mn-lt"/>
              </a:rPr>
              <a:t> Decrease loan approvals with revolving utilization rate greater than 75%</a:t>
            </a:r>
          </a:p>
          <a:p>
            <a:pPr marL="342900" indent="-342900">
              <a:buFont typeface="+mj-lt"/>
              <a:buAutoNum type="arabicPeriod"/>
            </a:pPr>
            <a:r>
              <a:rPr lang="en-US" sz="1400" dirty="0">
                <a:latin typeface="+mn-lt"/>
              </a:rPr>
              <a:t>Stop approving lower grade loans with higher </a:t>
            </a:r>
            <a:r>
              <a:rPr lang="en-US" sz="1400" dirty="0" err="1">
                <a:latin typeface="+mn-lt"/>
              </a:rPr>
              <a:t>dti</a:t>
            </a:r>
            <a:r>
              <a:rPr lang="en-US" sz="1400" dirty="0">
                <a:latin typeface="+mn-lt"/>
              </a:rPr>
              <a:t> ratio</a:t>
            </a:r>
          </a:p>
          <a:p>
            <a:endParaRPr lang="en-US" sz="1400" dirty="0">
              <a:latin typeface="+mn-lt"/>
            </a:endParaRPr>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200000"/>
              </a:lnSpc>
            </a:pPr>
            <a:r>
              <a:rPr lang="en-US" sz="1400" b="1" dirty="0">
                <a:latin typeface="+mn-lt"/>
              </a:rPr>
              <a:t>About the company</a:t>
            </a:r>
          </a:p>
          <a:p>
            <a:pPr lvl="1">
              <a:lnSpc>
                <a:spcPct val="150000"/>
              </a:lnSpc>
            </a:pPr>
            <a:r>
              <a:rPr lang="en-US" sz="1400" dirty="0">
                <a:latin typeface="+mn-lt"/>
              </a:rPr>
              <a:t>Lending Club – A loan provider company. Loan data for all loans issued through the time period 2007 to 2011 is provided</a:t>
            </a:r>
          </a:p>
          <a:p>
            <a:pPr marL="457200" lvl="1" indent="0">
              <a:buNone/>
            </a:pPr>
            <a:endParaRPr lang="en-US" sz="1400" dirty="0">
              <a:latin typeface="+mn-lt"/>
            </a:endParaRPr>
          </a:p>
          <a:p>
            <a:pPr>
              <a:lnSpc>
                <a:spcPct val="200000"/>
              </a:lnSpc>
            </a:pPr>
            <a:r>
              <a:rPr lang="en-US" sz="1400" b="1" dirty="0">
                <a:latin typeface="+mn-lt"/>
              </a:rPr>
              <a:t>Context</a:t>
            </a:r>
            <a:r>
              <a:rPr lang="en-US" sz="1400" dirty="0">
                <a:latin typeface="+mn-lt"/>
              </a:rPr>
              <a:t> </a:t>
            </a:r>
          </a:p>
          <a:p>
            <a:pPr lvl="1">
              <a:lnSpc>
                <a:spcPct val="160000"/>
              </a:lnSpc>
            </a:pPr>
            <a:r>
              <a:rPr lang="en-US" sz="1400" dirty="0">
                <a:latin typeface="+mn-lt"/>
              </a:rPr>
              <a:t>Lending Club wants to understand the driving factors behind loan default, i.e. the driver variables which are strong indicators of default. The company can utilize this knowledge for its portfolio and risk assessment.</a:t>
            </a:r>
          </a:p>
          <a:p>
            <a:pPr marL="457200" lvl="1" indent="0">
              <a:buNone/>
            </a:pPr>
            <a:endParaRPr lang="en-US" sz="1400" dirty="0">
              <a:latin typeface="+mn-lt"/>
            </a:endParaRPr>
          </a:p>
          <a:p>
            <a:pPr>
              <a:lnSpc>
                <a:spcPct val="200000"/>
              </a:lnSpc>
            </a:pPr>
            <a:r>
              <a:rPr lang="en-IN" sz="1400" b="1" dirty="0">
                <a:latin typeface="+mn-lt"/>
              </a:rPr>
              <a:t>Business Objective </a:t>
            </a:r>
            <a:r>
              <a:rPr lang="en-IN" sz="1400" dirty="0">
                <a:latin typeface="+mn-lt"/>
              </a:rPr>
              <a:t> </a:t>
            </a:r>
          </a:p>
          <a:p>
            <a:pPr lvl="1">
              <a:lnSpc>
                <a:spcPct val="200000"/>
              </a:lnSpc>
            </a:pPr>
            <a:r>
              <a:rPr lang="en-US" sz="1400" dirty="0">
                <a:latin typeface="+mn-lt"/>
              </a:rPr>
              <a:t>The objective is to </a:t>
            </a:r>
            <a:r>
              <a:rPr lang="en-US" sz="1100" i="0" dirty="0">
                <a:solidFill>
                  <a:srgbClr val="333333"/>
                </a:solidFill>
                <a:effectLst/>
                <a:latin typeface="+mn-lt"/>
              </a:rPr>
              <a:t> </a:t>
            </a:r>
            <a:r>
              <a:rPr lang="en-US" sz="1400" i="0" dirty="0">
                <a:solidFill>
                  <a:srgbClr val="333333"/>
                </a:solidFill>
                <a:effectLst/>
                <a:latin typeface="+mn-lt"/>
              </a:rPr>
              <a:t>identify these risky loan applicants to reduce the </a:t>
            </a:r>
            <a:r>
              <a:rPr lang="en-US" sz="1400" b="0" i="0" dirty="0">
                <a:solidFill>
                  <a:srgbClr val="333333"/>
                </a:solidFill>
                <a:effectLst/>
                <a:latin typeface="+mn-lt"/>
              </a:rPr>
              <a:t>amount of credit loss by identifying the driving factors.</a:t>
            </a:r>
            <a:endParaRPr lang="en-US" sz="1400" dirty="0">
              <a:latin typeface="+mn-lt"/>
            </a:endParaRPr>
          </a:p>
          <a:p>
            <a:pPr marL="457200" lvl="1" indent="0">
              <a:buNone/>
            </a:pPr>
            <a:endParaRPr lang="en-US" sz="1400" dirty="0">
              <a:latin typeface="+mn-lt"/>
            </a:endParaRPr>
          </a:p>
        </p:txBody>
      </p:sp>
      <p:sp>
        <p:nvSpPr>
          <p:cNvPr id="4" name="Title 3">
            <a:extLst>
              <a:ext uri="{FF2B5EF4-FFF2-40B4-BE49-F238E27FC236}">
                <a16:creationId xmlns:a16="http://schemas.microsoft.com/office/drawing/2014/main" id="{CE456FB1-A269-8346-A0CC-677E95062F84}"/>
              </a:ext>
            </a:extLst>
          </p:cNvPr>
          <p:cNvSpPr>
            <a:spLocks noGrp="1"/>
          </p:cNvSpPr>
          <p:nvPr>
            <p:ph type="title"/>
          </p:nvPr>
        </p:nvSpPr>
        <p:spPr/>
        <p:txBody>
          <a:bodyPr>
            <a:normAutofit/>
          </a:bodyPr>
          <a:lstStyle/>
          <a:p>
            <a:pPr algn="ctr"/>
            <a:r>
              <a:rPr lang="en-US" sz="3600" b="1" dirty="0">
                <a:latin typeface="+mn-lt"/>
              </a:rPr>
              <a:t>Project Outline</a:t>
            </a: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normAutofit/>
          </a:bodyPr>
          <a:lstStyle/>
          <a:p>
            <a:r>
              <a:rPr lang="en-IN" sz="3200" b="1" dirty="0">
                <a:latin typeface="+mn-lt"/>
              </a:rPr>
              <a:t> Approach</a:t>
            </a:r>
          </a:p>
        </p:txBody>
      </p:sp>
      <p:graphicFrame>
        <p:nvGraphicFramePr>
          <p:cNvPr id="3" name="Diagram 2">
            <a:extLst>
              <a:ext uri="{FF2B5EF4-FFF2-40B4-BE49-F238E27FC236}">
                <a16:creationId xmlns:a16="http://schemas.microsoft.com/office/drawing/2014/main" id="{33AFC521-ECC8-43E7-9212-A33E669D83FE}"/>
              </a:ext>
            </a:extLst>
          </p:cNvPr>
          <p:cNvGraphicFramePr/>
          <p:nvPr>
            <p:extLst>
              <p:ext uri="{D42A27DB-BD31-4B8C-83A1-F6EECF244321}">
                <p14:modId xmlns:p14="http://schemas.microsoft.com/office/powerpoint/2010/main" val="822929330"/>
              </p:ext>
            </p:extLst>
          </p:nvPr>
        </p:nvGraphicFramePr>
        <p:xfrm>
          <a:off x="1363798" y="479848"/>
          <a:ext cx="9313817" cy="5898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Rounded Corners 3">
            <a:extLst>
              <a:ext uri="{FF2B5EF4-FFF2-40B4-BE49-F238E27FC236}">
                <a16:creationId xmlns:a16="http://schemas.microsoft.com/office/drawing/2014/main" id="{356AAEC1-AF7A-416E-A623-8BE26DBE0FF9}"/>
              </a:ext>
            </a:extLst>
          </p:cNvPr>
          <p:cNvSpPr/>
          <p:nvPr/>
        </p:nvSpPr>
        <p:spPr>
          <a:xfrm>
            <a:off x="1363798" y="4449536"/>
            <a:ext cx="2350952" cy="176838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171450" lvl="0" indent="-171450">
              <a:buFont typeface="Arial" panose="020B0604020202020204" pitchFamily="34" charset="0"/>
              <a:buChar char="•"/>
            </a:pPr>
            <a:r>
              <a:rPr lang="en-US" sz="1200" dirty="0"/>
              <a:t>Dropping columns with null values and rows with missing data</a:t>
            </a:r>
          </a:p>
          <a:p>
            <a:pPr marL="171450" lvl="0" indent="-171450">
              <a:buFont typeface="Arial" panose="020B0604020202020204" pitchFamily="34" charset="0"/>
              <a:buChar char="•"/>
            </a:pPr>
            <a:r>
              <a:rPr lang="en-US" sz="1200" dirty="0"/>
              <a:t>Data conversion for fields object to date, object to int and converting percentages to float</a:t>
            </a:r>
          </a:p>
        </p:txBody>
      </p:sp>
      <p:sp>
        <p:nvSpPr>
          <p:cNvPr id="7" name="Rectangle: Rounded Corners 6">
            <a:extLst>
              <a:ext uri="{FF2B5EF4-FFF2-40B4-BE49-F238E27FC236}">
                <a16:creationId xmlns:a16="http://schemas.microsoft.com/office/drawing/2014/main" id="{E111CD32-6647-4EAD-B55C-295308EA342F}"/>
              </a:ext>
            </a:extLst>
          </p:cNvPr>
          <p:cNvSpPr/>
          <p:nvPr/>
        </p:nvSpPr>
        <p:spPr>
          <a:xfrm>
            <a:off x="3442425" y="661012"/>
            <a:ext cx="2350952" cy="176838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171450" lvl="0" indent="-171450">
              <a:buFont typeface="Arial" panose="020B0604020202020204" pitchFamily="34" charset="0"/>
              <a:buChar char="•"/>
            </a:pPr>
            <a:r>
              <a:rPr lang="en-US" sz="1200" dirty="0"/>
              <a:t>Analyzing data distribution for target value across various attributes</a:t>
            </a:r>
          </a:p>
          <a:p>
            <a:pPr marL="171450" lvl="0" indent="-171450">
              <a:buFont typeface="Arial" panose="020B0604020202020204" pitchFamily="34" charset="0"/>
              <a:buChar char="•"/>
            </a:pPr>
            <a:r>
              <a:rPr lang="en-US" sz="1200" dirty="0"/>
              <a:t>Create derived variables such as range buckets for largely distributed numerical data such as int_rate, annual_inc</a:t>
            </a:r>
          </a:p>
        </p:txBody>
      </p:sp>
      <p:sp>
        <p:nvSpPr>
          <p:cNvPr id="9" name="Rectangle: Rounded Corners 8">
            <a:extLst>
              <a:ext uri="{FF2B5EF4-FFF2-40B4-BE49-F238E27FC236}">
                <a16:creationId xmlns:a16="http://schemas.microsoft.com/office/drawing/2014/main" id="{3FCE689D-EC36-45F0-9BBA-07D985702474}"/>
              </a:ext>
            </a:extLst>
          </p:cNvPr>
          <p:cNvSpPr/>
          <p:nvPr/>
        </p:nvSpPr>
        <p:spPr>
          <a:xfrm>
            <a:off x="5793377" y="4449536"/>
            <a:ext cx="2350952" cy="176838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171450" lvl="0" indent="-171450">
              <a:buFont typeface="Arial" panose="020B0604020202020204" pitchFamily="34" charset="0"/>
              <a:buChar char="•"/>
            </a:pPr>
            <a:r>
              <a:rPr lang="en-US" sz="1200" dirty="0"/>
              <a:t>Check correlation among attributes</a:t>
            </a:r>
          </a:p>
          <a:p>
            <a:pPr marL="171450" lvl="0" indent="-171450">
              <a:buFont typeface="Arial" panose="020B0604020202020204" pitchFamily="34" charset="0"/>
              <a:buChar char="•"/>
            </a:pPr>
            <a:r>
              <a:rPr lang="en-US" sz="1200" dirty="0"/>
              <a:t>Understanding how two variables effect the target variable</a:t>
            </a:r>
          </a:p>
        </p:txBody>
      </p:sp>
      <p:sp>
        <p:nvSpPr>
          <p:cNvPr id="11" name="Rectangle: Rounded Corners 10">
            <a:extLst>
              <a:ext uri="{FF2B5EF4-FFF2-40B4-BE49-F238E27FC236}">
                <a16:creationId xmlns:a16="http://schemas.microsoft.com/office/drawing/2014/main" id="{454F4211-B403-4511-86E4-1CC408ED52B1}"/>
              </a:ext>
            </a:extLst>
          </p:cNvPr>
          <p:cNvSpPr/>
          <p:nvPr/>
        </p:nvSpPr>
        <p:spPr>
          <a:xfrm>
            <a:off x="8023134" y="692142"/>
            <a:ext cx="2350952" cy="176838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171450" lvl="0" indent="-171450">
              <a:buFont typeface="Arial" panose="020B0604020202020204" pitchFamily="34" charset="0"/>
              <a:buChar char="•"/>
            </a:pPr>
            <a:r>
              <a:rPr lang="en-US" sz="1200" dirty="0"/>
              <a:t>Recommendations to </a:t>
            </a:r>
            <a:r>
              <a:rPr lang="en-US" sz="1200" i="0" dirty="0">
                <a:solidFill>
                  <a:srgbClr val="333333"/>
                </a:solidFill>
                <a:effectLst/>
                <a:latin typeface="+mn-lt"/>
              </a:rPr>
              <a:t>identify these risky loan applicants to reduce the </a:t>
            </a:r>
            <a:r>
              <a:rPr lang="en-US" sz="1200" b="0" i="0" dirty="0">
                <a:solidFill>
                  <a:srgbClr val="333333"/>
                </a:solidFill>
                <a:effectLst/>
                <a:latin typeface="+mn-lt"/>
              </a:rPr>
              <a:t>amount of credit</a:t>
            </a:r>
          </a:p>
          <a:p>
            <a:pPr marL="171450" lvl="0" indent="-171450">
              <a:buFont typeface="Arial" panose="020B0604020202020204" pitchFamily="34" charset="0"/>
              <a:buChar char="•"/>
            </a:pPr>
            <a:r>
              <a:rPr lang="en-US" sz="1200" dirty="0">
                <a:solidFill>
                  <a:srgbClr val="333333"/>
                </a:solidFill>
              </a:rPr>
              <a:t>Key attributes which will help determine this objective</a:t>
            </a:r>
            <a:endParaRPr lang="en-US" sz="1200" dirty="0"/>
          </a:p>
        </p:txBody>
      </p:sp>
      <p:sp>
        <p:nvSpPr>
          <p:cNvPr id="13" name="Arrow: Down 12">
            <a:extLst>
              <a:ext uri="{FF2B5EF4-FFF2-40B4-BE49-F238E27FC236}">
                <a16:creationId xmlns:a16="http://schemas.microsoft.com/office/drawing/2014/main" id="{94B74BDD-FC2A-4EB4-99C2-0B1B1ADDAAF4}"/>
              </a:ext>
            </a:extLst>
          </p:cNvPr>
          <p:cNvSpPr/>
          <p:nvPr/>
        </p:nvSpPr>
        <p:spPr>
          <a:xfrm rot="10800000">
            <a:off x="4473665" y="2170824"/>
            <a:ext cx="288471" cy="85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12BAE211-55A2-4D2B-9803-10CE8C6DC4D4}"/>
              </a:ext>
            </a:extLst>
          </p:cNvPr>
          <p:cNvSpPr/>
          <p:nvPr/>
        </p:nvSpPr>
        <p:spPr>
          <a:xfrm rot="10800000">
            <a:off x="9054374" y="2170824"/>
            <a:ext cx="288471" cy="85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53DF4885-7B38-4270-822B-391CF8EF2D5E}"/>
              </a:ext>
            </a:extLst>
          </p:cNvPr>
          <p:cNvSpPr/>
          <p:nvPr/>
        </p:nvSpPr>
        <p:spPr>
          <a:xfrm>
            <a:off x="2395038" y="3765889"/>
            <a:ext cx="288471" cy="85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ED803C55-7E93-4325-B474-38A479FA1428}"/>
              </a:ext>
            </a:extLst>
          </p:cNvPr>
          <p:cNvSpPr/>
          <p:nvPr/>
        </p:nvSpPr>
        <p:spPr>
          <a:xfrm>
            <a:off x="6824617" y="3765889"/>
            <a:ext cx="288471" cy="85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305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386" y="293239"/>
            <a:ext cx="9313817" cy="856138"/>
          </a:xfrm>
        </p:spPr>
        <p:txBody>
          <a:bodyPr/>
          <a:lstStyle/>
          <a:p>
            <a:pPr algn="ctr"/>
            <a:r>
              <a:rPr lang="en-IN" b="1" dirty="0">
                <a:latin typeface="+mn-lt"/>
              </a:rPr>
              <a:t> </a:t>
            </a:r>
            <a:r>
              <a:rPr lang="en-IN" sz="2800" b="1" dirty="0">
                <a:latin typeface="+mn-lt"/>
              </a:rPr>
              <a:t>Univariate Analysis</a:t>
            </a:r>
            <a:endParaRPr lang="en-IN" sz="2800" dirty="0">
              <a:latin typeface="+mn-lt"/>
            </a:endParaRPr>
          </a:p>
        </p:txBody>
      </p:sp>
      <p:sp>
        <p:nvSpPr>
          <p:cNvPr id="3" name="Content Placeholder 2"/>
          <p:cNvSpPr>
            <a:spLocks noGrp="1"/>
          </p:cNvSpPr>
          <p:nvPr>
            <p:ph idx="1"/>
          </p:nvPr>
        </p:nvSpPr>
        <p:spPr>
          <a:xfrm>
            <a:off x="6610452" y="1149377"/>
            <a:ext cx="4910162" cy="2012150"/>
          </a:xfrm>
        </p:spPr>
        <p:txBody>
          <a:bodyPr>
            <a:normAutofit/>
          </a:bodyPr>
          <a:lstStyle/>
          <a:p>
            <a:pPr marL="0" indent="0">
              <a:lnSpc>
                <a:spcPct val="150000"/>
              </a:lnSpc>
              <a:buNone/>
            </a:pPr>
            <a:r>
              <a:rPr lang="en-IN" sz="1400" b="1" dirty="0">
                <a:latin typeface="+mn-lt"/>
              </a:rPr>
              <a:t>Loan Amount </a:t>
            </a:r>
          </a:p>
          <a:p>
            <a:pPr>
              <a:lnSpc>
                <a:spcPct val="150000"/>
              </a:lnSpc>
            </a:pPr>
            <a:r>
              <a:rPr lang="en-US" sz="1050" b="0" i="0" dirty="0">
                <a:solidFill>
                  <a:srgbClr val="000000"/>
                </a:solidFill>
                <a:effectLst/>
                <a:latin typeface="Helvetica Neue"/>
              </a:rPr>
              <a:t>With increase in loan amount as the risk associated increase therefore rate of default also increases</a:t>
            </a:r>
          </a:p>
          <a:p>
            <a:pPr>
              <a:lnSpc>
                <a:spcPct val="150000"/>
              </a:lnSpc>
            </a:pPr>
            <a:r>
              <a:rPr lang="en-US" sz="1050" dirty="0">
                <a:solidFill>
                  <a:srgbClr val="000000"/>
                </a:solidFill>
                <a:latin typeface="Helvetica Neue"/>
              </a:rPr>
              <a:t>Loan amount combined with interest rate, grade and term are some of the key factors which influence charged off loans</a:t>
            </a:r>
            <a:endParaRPr lang="en-US" sz="1050" b="0" i="0" dirty="0">
              <a:solidFill>
                <a:srgbClr val="000000"/>
              </a:solidFill>
              <a:effectLst/>
              <a:latin typeface="Helvetica Neue"/>
            </a:endParaRPr>
          </a:p>
          <a:p>
            <a:pPr>
              <a:lnSpc>
                <a:spcPct val="150000"/>
              </a:lnSpc>
            </a:pPr>
            <a:endParaRPr lang="en-US" sz="650" b="0" i="0" dirty="0">
              <a:solidFill>
                <a:srgbClr val="000000"/>
              </a:solidFill>
              <a:effectLst/>
              <a:latin typeface="Helvetica Neue"/>
            </a:endParaRPr>
          </a:p>
          <a:p>
            <a:pPr>
              <a:lnSpc>
                <a:spcPct val="150000"/>
              </a:lnSpc>
            </a:pPr>
            <a:endParaRPr lang="en-IN" sz="1400" b="1" dirty="0">
              <a:latin typeface="+mn-lt"/>
            </a:endParaRPr>
          </a:p>
        </p:txBody>
      </p:sp>
      <p:pic>
        <p:nvPicPr>
          <p:cNvPr id="6" name="Picture 5">
            <a:extLst>
              <a:ext uri="{FF2B5EF4-FFF2-40B4-BE49-F238E27FC236}">
                <a16:creationId xmlns:a16="http://schemas.microsoft.com/office/drawing/2014/main" id="{AE655D70-1513-4A71-B8D2-096884B0D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3293" y="3028959"/>
            <a:ext cx="5469674" cy="3642334"/>
          </a:xfrm>
          <a:prstGeom prst="rect">
            <a:avLst/>
          </a:prstGeom>
        </p:spPr>
      </p:pic>
      <p:pic>
        <p:nvPicPr>
          <p:cNvPr id="10" name="Picture 9">
            <a:extLst>
              <a:ext uri="{FF2B5EF4-FFF2-40B4-BE49-F238E27FC236}">
                <a16:creationId xmlns:a16="http://schemas.microsoft.com/office/drawing/2014/main" id="{99BCAFCA-D61D-408D-84BA-A58006B59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206" y="3028959"/>
            <a:ext cx="5463503" cy="3642335"/>
          </a:xfrm>
          <a:prstGeom prst="rect">
            <a:avLst/>
          </a:prstGeom>
        </p:spPr>
      </p:pic>
      <p:sp>
        <p:nvSpPr>
          <p:cNvPr id="11" name="Content Placeholder 2">
            <a:extLst>
              <a:ext uri="{FF2B5EF4-FFF2-40B4-BE49-F238E27FC236}">
                <a16:creationId xmlns:a16="http://schemas.microsoft.com/office/drawing/2014/main" id="{1928BA18-EB78-4180-913C-9FD7F0B06E81}"/>
              </a:ext>
            </a:extLst>
          </p:cNvPr>
          <p:cNvSpPr txBox="1">
            <a:spLocks/>
          </p:cNvSpPr>
          <p:nvPr/>
        </p:nvSpPr>
        <p:spPr>
          <a:xfrm>
            <a:off x="671876" y="1149377"/>
            <a:ext cx="4910162" cy="2012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IN" sz="1400" b="1" dirty="0">
                <a:latin typeface="+mn-lt"/>
              </a:rPr>
              <a:t>Loan Distribution</a:t>
            </a:r>
          </a:p>
          <a:p>
            <a:pPr>
              <a:lnSpc>
                <a:spcPct val="150000"/>
              </a:lnSpc>
            </a:pPr>
            <a:r>
              <a:rPr lang="en-US" sz="1050" dirty="0">
                <a:solidFill>
                  <a:srgbClr val="000000"/>
                </a:solidFill>
                <a:latin typeface="Helvetica Neue"/>
              </a:rPr>
              <a:t>Majority of the loans are charged off 86%</a:t>
            </a:r>
          </a:p>
          <a:p>
            <a:pPr>
              <a:lnSpc>
                <a:spcPct val="150000"/>
              </a:lnSpc>
            </a:pPr>
            <a:r>
              <a:rPr lang="en-US" sz="1050" dirty="0">
                <a:solidFill>
                  <a:srgbClr val="000000"/>
                </a:solidFill>
                <a:latin typeface="Helvetica Neue"/>
              </a:rPr>
              <a:t>Only 13% of loans are charged</a:t>
            </a:r>
          </a:p>
          <a:p>
            <a:pPr>
              <a:lnSpc>
                <a:spcPct val="150000"/>
              </a:lnSpc>
            </a:pPr>
            <a:r>
              <a:rPr lang="en-US" sz="1050" dirty="0">
                <a:solidFill>
                  <a:srgbClr val="000000"/>
                </a:solidFill>
                <a:latin typeface="Helvetica Neue"/>
              </a:rPr>
              <a:t>Distribution of loan amounts in charged off loans show 23% percent of larger loans get defaulted</a:t>
            </a:r>
          </a:p>
          <a:p>
            <a:pPr>
              <a:lnSpc>
                <a:spcPct val="150000"/>
              </a:lnSpc>
            </a:pPr>
            <a:endParaRPr lang="en-US" sz="1050" dirty="0">
              <a:solidFill>
                <a:srgbClr val="000000"/>
              </a:solidFill>
              <a:latin typeface="Helvetica Neue"/>
            </a:endParaRPr>
          </a:p>
          <a:p>
            <a:pPr>
              <a:lnSpc>
                <a:spcPct val="150000"/>
              </a:lnSpc>
            </a:pPr>
            <a:endParaRPr lang="en-US" sz="650" dirty="0">
              <a:solidFill>
                <a:srgbClr val="000000"/>
              </a:solidFill>
              <a:latin typeface="Helvetica Neue"/>
            </a:endParaRPr>
          </a:p>
          <a:p>
            <a:pPr>
              <a:lnSpc>
                <a:spcPct val="150000"/>
              </a:lnSpc>
            </a:pPr>
            <a:endParaRPr lang="en-IN" sz="1400" b="1" dirty="0">
              <a:latin typeface="+mn-lt"/>
            </a:endParaRPr>
          </a:p>
        </p:txBody>
      </p:sp>
      <p:cxnSp>
        <p:nvCxnSpPr>
          <p:cNvPr id="12" name="Straight Connector 11">
            <a:extLst>
              <a:ext uri="{FF2B5EF4-FFF2-40B4-BE49-F238E27FC236}">
                <a16:creationId xmlns:a16="http://schemas.microsoft.com/office/drawing/2014/main" id="{588478F9-7265-4481-A118-5893B621CED3}"/>
              </a:ext>
            </a:extLst>
          </p:cNvPr>
          <p:cNvCxnSpPr>
            <a:cxnSpLocks/>
          </p:cNvCxnSpPr>
          <p:nvPr/>
        </p:nvCxnSpPr>
        <p:spPr>
          <a:xfrm>
            <a:off x="6088049" y="1335819"/>
            <a:ext cx="0" cy="505702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8" y="372068"/>
            <a:ext cx="9313817" cy="856138"/>
          </a:xfrm>
        </p:spPr>
        <p:txBody>
          <a:bodyPr/>
          <a:lstStyle/>
          <a:p>
            <a:pPr algn="ctr"/>
            <a:r>
              <a:rPr lang="en-IN" sz="2800" b="1" dirty="0">
                <a:latin typeface="+mn-lt"/>
              </a:rPr>
              <a:t>Analysis – Interest rate and Grade</a:t>
            </a:r>
          </a:p>
        </p:txBody>
      </p:sp>
      <p:sp>
        <p:nvSpPr>
          <p:cNvPr id="3" name="Content Placeholder 2"/>
          <p:cNvSpPr>
            <a:spLocks noGrp="1"/>
          </p:cNvSpPr>
          <p:nvPr>
            <p:ph idx="1"/>
          </p:nvPr>
        </p:nvSpPr>
        <p:spPr>
          <a:xfrm>
            <a:off x="346372" y="1327868"/>
            <a:ext cx="5447005" cy="2101132"/>
          </a:xfrm>
        </p:spPr>
        <p:txBody>
          <a:bodyPr>
            <a:normAutofit fontScale="92500"/>
          </a:bodyPr>
          <a:lstStyle/>
          <a:p>
            <a:pPr algn="just">
              <a:lnSpc>
                <a:spcPct val="150000"/>
              </a:lnSpc>
            </a:pPr>
            <a:r>
              <a:rPr lang="en-IN" sz="1400" dirty="0">
                <a:latin typeface="+mn-lt"/>
              </a:rPr>
              <a:t>Interest rates are also one of the key factor to determine charged off loans.</a:t>
            </a:r>
          </a:p>
          <a:p>
            <a:pPr algn="just">
              <a:lnSpc>
                <a:spcPct val="150000"/>
              </a:lnSpc>
            </a:pPr>
            <a:r>
              <a:rPr lang="en-IN" sz="1400" dirty="0">
                <a:latin typeface="+mn-lt"/>
              </a:rPr>
              <a:t>From below observation it is clear that with increasing interest rate the rate of default also increase </a:t>
            </a:r>
          </a:p>
          <a:p>
            <a:pPr algn="just">
              <a:lnSpc>
                <a:spcPct val="150000"/>
              </a:lnSpc>
            </a:pPr>
            <a:r>
              <a:rPr lang="en-IN" sz="1400" dirty="0">
                <a:latin typeface="+mn-lt"/>
              </a:rPr>
              <a:t>Possible reasons for high interest rate suggest larger loan amount, loan period, grade of loan</a:t>
            </a:r>
          </a:p>
        </p:txBody>
      </p:sp>
      <p:pic>
        <p:nvPicPr>
          <p:cNvPr id="10" name="Picture 9">
            <a:extLst>
              <a:ext uri="{FF2B5EF4-FFF2-40B4-BE49-F238E27FC236}">
                <a16:creationId xmlns:a16="http://schemas.microsoft.com/office/drawing/2014/main" id="{8A15E54E-CE22-4E9B-B510-630BC9EB59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595" y="1228206"/>
            <a:ext cx="5306654" cy="2689799"/>
          </a:xfrm>
          <a:prstGeom prst="rect">
            <a:avLst/>
          </a:prstGeom>
        </p:spPr>
      </p:pic>
      <p:pic>
        <p:nvPicPr>
          <p:cNvPr id="12" name="Picture 11">
            <a:extLst>
              <a:ext uri="{FF2B5EF4-FFF2-40B4-BE49-F238E27FC236}">
                <a16:creationId xmlns:a16="http://schemas.microsoft.com/office/drawing/2014/main" id="{E22CCEEA-722A-44B3-B841-7EA18DC8C5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751" y="3429000"/>
            <a:ext cx="4937638" cy="3288043"/>
          </a:xfrm>
          <a:prstGeom prst="rect">
            <a:avLst/>
          </a:prstGeom>
        </p:spPr>
      </p:pic>
      <p:sp>
        <p:nvSpPr>
          <p:cNvPr id="15" name="Content Placeholder 2">
            <a:extLst>
              <a:ext uri="{FF2B5EF4-FFF2-40B4-BE49-F238E27FC236}">
                <a16:creationId xmlns:a16="http://schemas.microsoft.com/office/drawing/2014/main" id="{E4DB709B-EE9C-4211-AE14-9A9BCB1D5C53}"/>
              </a:ext>
            </a:extLst>
          </p:cNvPr>
          <p:cNvSpPr txBox="1">
            <a:spLocks/>
          </p:cNvSpPr>
          <p:nvPr/>
        </p:nvSpPr>
        <p:spPr>
          <a:xfrm>
            <a:off x="6309595" y="4136002"/>
            <a:ext cx="5447005" cy="24874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IN" sz="1400" dirty="0">
                <a:latin typeface="+mn-lt"/>
              </a:rPr>
              <a:t>Most higher grade loans are fully paid</a:t>
            </a:r>
          </a:p>
          <a:p>
            <a:pPr algn="just">
              <a:lnSpc>
                <a:spcPct val="150000"/>
              </a:lnSpc>
            </a:pPr>
            <a:r>
              <a:rPr lang="en-IN" sz="1400" dirty="0">
                <a:latin typeface="+mn-lt"/>
              </a:rPr>
              <a:t>Rate of default also tend to increase with declining grades</a:t>
            </a:r>
          </a:p>
          <a:p>
            <a:pPr algn="just">
              <a:lnSpc>
                <a:spcPct val="150000"/>
              </a:lnSpc>
            </a:pPr>
            <a:r>
              <a:rPr lang="en-IN" sz="1400" dirty="0">
                <a:latin typeface="+mn-lt"/>
              </a:rPr>
              <a:t>Factors for lower grades</a:t>
            </a:r>
          </a:p>
          <a:p>
            <a:pPr lvl="1" algn="just">
              <a:lnSpc>
                <a:spcPct val="150000"/>
              </a:lnSpc>
            </a:pPr>
            <a:r>
              <a:rPr lang="en-IN" sz="1000" dirty="0">
                <a:latin typeface="+mn-lt"/>
              </a:rPr>
              <a:t>Larger loan amount</a:t>
            </a:r>
          </a:p>
          <a:p>
            <a:pPr lvl="1" algn="just">
              <a:lnSpc>
                <a:spcPct val="150000"/>
              </a:lnSpc>
            </a:pPr>
            <a:r>
              <a:rPr lang="en-IN" sz="1000" dirty="0">
                <a:latin typeface="+mn-lt"/>
              </a:rPr>
              <a:t>Loan repayment risk</a:t>
            </a:r>
          </a:p>
          <a:p>
            <a:pPr lvl="1" algn="just">
              <a:lnSpc>
                <a:spcPct val="150000"/>
              </a:lnSpc>
            </a:pPr>
            <a:r>
              <a:rPr lang="en-IN" sz="1000" dirty="0">
                <a:latin typeface="+mn-lt"/>
              </a:rPr>
              <a:t>High interest rate</a:t>
            </a:r>
          </a:p>
          <a:p>
            <a:pPr lvl="1" algn="just">
              <a:lnSpc>
                <a:spcPct val="150000"/>
              </a:lnSpc>
            </a:pPr>
            <a:r>
              <a:rPr lang="en-IN" sz="1000" dirty="0">
                <a:latin typeface="+mn-lt"/>
              </a:rPr>
              <a:t>Annual Income</a:t>
            </a:r>
          </a:p>
        </p:txBody>
      </p:sp>
      <p:cxnSp>
        <p:nvCxnSpPr>
          <p:cNvPr id="17" name="Straight Connector 16">
            <a:extLst>
              <a:ext uri="{FF2B5EF4-FFF2-40B4-BE49-F238E27FC236}">
                <a16:creationId xmlns:a16="http://schemas.microsoft.com/office/drawing/2014/main" id="{F3B13B6C-52E5-4940-807E-35623C78AAD3}"/>
              </a:ext>
            </a:extLst>
          </p:cNvPr>
          <p:cNvCxnSpPr>
            <a:cxnSpLocks/>
          </p:cNvCxnSpPr>
          <p:nvPr/>
        </p:nvCxnSpPr>
        <p:spPr>
          <a:xfrm>
            <a:off x="5947576" y="1327868"/>
            <a:ext cx="0" cy="505702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8" y="372068"/>
            <a:ext cx="9313817" cy="856138"/>
          </a:xfrm>
        </p:spPr>
        <p:txBody>
          <a:bodyPr/>
          <a:lstStyle/>
          <a:p>
            <a:pPr algn="ctr"/>
            <a:r>
              <a:rPr lang="en-IN" sz="2800" b="1" dirty="0">
                <a:latin typeface="+mn-lt"/>
              </a:rPr>
              <a:t>Analysis – Annual Income and Utilization Rate </a:t>
            </a:r>
          </a:p>
        </p:txBody>
      </p:sp>
      <p:sp>
        <p:nvSpPr>
          <p:cNvPr id="3" name="Content Placeholder 2"/>
          <p:cNvSpPr>
            <a:spLocks noGrp="1"/>
          </p:cNvSpPr>
          <p:nvPr>
            <p:ph idx="1"/>
          </p:nvPr>
        </p:nvSpPr>
        <p:spPr>
          <a:xfrm>
            <a:off x="419851" y="1674747"/>
            <a:ext cx="4952249" cy="2101132"/>
          </a:xfrm>
        </p:spPr>
        <p:txBody>
          <a:bodyPr>
            <a:normAutofit fontScale="85000" lnSpcReduction="10000"/>
          </a:bodyPr>
          <a:lstStyle/>
          <a:p>
            <a:pPr>
              <a:lnSpc>
                <a:spcPct val="160000"/>
              </a:lnSpc>
            </a:pPr>
            <a:r>
              <a:rPr lang="en-US" sz="1400" b="0" i="0" dirty="0">
                <a:solidFill>
                  <a:srgbClr val="000000"/>
                </a:solidFill>
                <a:effectLst/>
                <a:latin typeface="+mn-lt"/>
              </a:rPr>
              <a:t>People with higher income generally tend to fully pay the loan amounts </a:t>
            </a:r>
          </a:p>
          <a:p>
            <a:pPr>
              <a:lnSpc>
                <a:spcPct val="160000"/>
              </a:lnSpc>
            </a:pPr>
            <a:r>
              <a:rPr lang="en-US" sz="1400" b="0" i="0" dirty="0">
                <a:solidFill>
                  <a:srgbClr val="000000"/>
                </a:solidFill>
                <a:effectLst/>
                <a:latin typeface="+mn-lt"/>
              </a:rPr>
              <a:t>People with lesser income are more tend to default </a:t>
            </a:r>
          </a:p>
          <a:p>
            <a:pPr>
              <a:lnSpc>
                <a:spcPct val="160000"/>
              </a:lnSpc>
            </a:pPr>
            <a:r>
              <a:rPr lang="en-US" sz="1400" b="0" i="0" dirty="0">
                <a:solidFill>
                  <a:srgbClr val="000000"/>
                </a:solidFill>
                <a:effectLst/>
                <a:latin typeface="+mn-lt"/>
              </a:rPr>
              <a:t>Unique outlier in visualization suggests that people with income in the rage 540k-600k tend to default significantly higher(40%) than other income ranges</a:t>
            </a:r>
            <a:br>
              <a:rPr lang="en-US" sz="1400" dirty="0">
                <a:latin typeface="+mn-lt"/>
              </a:rPr>
            </a:br>
            <a:endParaRPr lang="en-IN" sz="1400" dirty="0">
              <a:latin typeface="+mn-lt"/>
            </a:endParaRPr>
          </a:p>
        </p:txBody>
      </p:sp>
      <p:pic>
        <p:nvPicPr>
          <p:cNvPr id="10" name="Picture 9">
            <a:extLst>
              <a:ext uri="{FF2B5EF4-FFF2-40B4-BE49-F238E27FC236}">
                <a16:creationId xmlns:a16="http://schemas.microsoft.com/office/drawing/2014/main" id="{8A15E54E-CE22-4E9B-B510-630BC9EB592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14615" y="1440659"/>
            <a:ext cx="5836963" cy="2272600"/>
          </a:xfrm>
          <a:prstGeom prst="rect">
            <a:avLst/>
          </a:prstGeom>
        </p:spPr>
      </p:pic>
      <p:pic>
        <p:nvPicPr>
          <p:cNvPr id="12" name="Picture 11">
            <a:extLst>
              <a:ext uri="{FF2B5EF4-FFF2-40B4-BE49-F238E27FC236}">
                <a16:creationId xmlns:a16="http://schemas.microsoft.com/office/drawing/2014/main" id="{E22CCEEA-722A-44B3-B841-7EA18DC8C58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5416" y="4132687"/>
            <a:ext cx="6387139" cy="2597781"/>
          </a:xfrm>
          <a:prstGeom prst="rect">
            <a:avLst/>
          </a:prstGeom>
        </p:spPr>
      </p:pic>
      <p:sp>
        <p:nvSpPr>
          <p:cNvPr id="15" name="Content Placeholder 2">
            <a:extLst>
              <a:ext uri="{FF2B5EF4-FFF2-40B4-BE49-F238E27FC236}">
                <a16:creationId xmlns:a16="http://schemas.microsoft.com/office/drawing/2014/main" id="{E4DB709B-EE9C-4211-AE14-9A9BCB1D5C53}"/>
              </a:ext>
            </a:extLst>
          </p:cNvPr>
          <p:cNvSpPr txBox="1">
            <a:spLocks/>
          </p:cNvSpPr>
          <p:nvPr/>
        </p:nvSpPr>
        <p:spPr>
          <a:xfrm>
            <a:off x="7063402" y="4126081"/>
            <a:ext cx="4627855" cy="24874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200" b="0" i="0" dirty="0">
                <a:solidFill>
                  <a:srgbClr val="000000"/>
                </a:solidFill>
                <a:effectLst/>
                <a:latin typeface="+mn-lt"/>
              </a:rPr>
              <a:t>Rate of default increase with increase in the amount of credit the borrower is using relative to all available revolving credit</a:t>
            </a:r>
          </a:p>
          <a:p>
            <a:pPr>
              <a:lnSpc>
                <a:spcPct val="150000"/>
              </a:lnSpc>
            </a:pPr>
            <a:r>
              <a:rPr lang="en-US" sz="1200" b="0" i="0" dirty="0">
                <a:solidFill>
                  <a:srgbClr val="000000"/>
                </a:solidFill>
                <a:effectLst/>
                <a:latin typeface="+mn-lt"/>
              </a:rPr>
              <a:t>Which can also be observed in fully paid loans the rate of fully paid loans keep decreasing with increase revolving credit</a:t>
            </a:r>
            <a:br>
              <a:rPr lang="en-US" sz="1050" dirty="0"/>
            </a:br>
            <a:endParaRPr lang="en-IN" sz="1000" dirty="0">
              <a:latin typeface="+mn-lt"/>
            </a:endParaRPr>
          </a:p>
        </p:txBody>
      </p:sp>
    </p:spTree>
    <p:extLst>
      <p:ext uri="{BB962C8B-B14F-4D97-AF65-F5344CB8AC3E}">
        <p14:creationId xmlns:p14="http://schemas.microsoft.com/office/powerpoint/2010/main" val="1905856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8" y="372068"/>
            <a:ext cx="9313817" cy="856138"/>
          </a:xfrm>
        </p:spPr>
        <p:txBody>
          <a:bodyPr/>
          <a:lstStyle/>
          <a:p>
            <a:pPr algn="ctr"/>
            <a:r>
              <a:rPr lang="en-IN" sz="2800" b="1" dirty="0">
                <a:latin typeface="+mn-lt"/>
              </a:rPr>
              <a:t>Analysis – Bankruptcies, Purpose and Term</a:t>
            </a:r>
          </a:p>
        </p:txBody>
      </p:sp>
      <p:sp>
        <p:nvSpPr>
          <p:cNvPr id="3" name="Content Placeholder 2"/>
          <p:cNvSpPr>
            <a:spLocks noGrp="1"/>
          </p:cNvSpPr>
          <p:nvPr>
            <p:ph idx="1"/>
          </p:nvPr>
        </p:nvSpPr>
        <p:spPr>
          <a:xfrm>
            <a:off x="346371" y="1156473"/>
            <a:ext cx="5447005" cy="856138"/>
          </a:xfrm>
        </p:spPr>
        <p:txBody>
          <a:bodyPr>
            <a:noAutofit/>
          </a:bodyPr>
          <a:lstStyle/>
          <a:p>
            <a:pPr algn="just">
              <a:lnSpc>
                <a:spcPct val="150000"/>
              </a:lnSpc>
            </a:pPr>
            <a:r>
              <a:rPr lang="en-US" sz="1200" dirty="0">
                <a:latin typeface="+mn-lt"/>
              </a:rPr>
              <a:t>High DTI ratio can signal that an individual has too much debt for the amount of income earned each month which explain the reason to default. Higher the DTI higher the chances of loan being Charged Off</a:t>
            </a:r>
            <a:endParaRPr lang="en-IN" sz="1200" dirty="0">
              <a:latin typeface="+mn-lt"/>
            </a:endParaRPr>
          </a:p>
        </p:txBody>
      </p:sp>
      <p:pic>
        <p:nvPicPr>
          <p:cNvPr id="10" name="Picture 9">
            <a:extLst>
              <a:ext uri="{FF2B5EF4-FFF2-40B4-BE49-F238E27FC236}">
                <a16:creationId xmlns:a16="http://schemas.microsoft.com/office/drawing/2014/main" id="{8A15E54E-CE22-4E9B-B510-630BC9EB592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72732" y="1228206"/>
            <a:ext cx="5844156" cy="2338971"/>
          </a:xfrm>
          <a:prstGeom prst="rect">
            <a:avLst/>
          </a:prstGeom>
        </p:spPr>
      </p:pic>
      <p:pic>
        <p:nvPicPr>
          <p:cNvPr id="12" name="Picture 11">
            <a:extLst>
              <a:ext uri="{FF2B5EF4-FFF2-40B4-BE49-F238E27FC236}">
                <a16:creationId xmlns:a16="http://schemas.microsoft.com/office/drawing/2014/main" id="{E22CCEEA-722A-44B3-B841-7EA18DC8C58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8032" y="4696732"/>
            <a:ext cx="5038612" cy="2101132"/>
          </a:xfrm>
          <a:prstGeom prst="rect">
            <a:avLst/>
          </a:prstGeom>
        </p:spPr>
      </p:pic>
      <p:sp>
        <p:nvSpPr>
          <p:cNvPr id="15" name="Content Placeholder 2">
            <a:extLst>
              <a:ext uri="{FF2B5EF4-FFF2-40B4-BE49-F238E27FC236}">
                <a16:creationId xmlns:a16="http://schemas.microsoft.com/office/drawing/2014/main" id="{E4DB709B-EE9C-4211-AE14-9A9BCB1D5C53}"/>
              </a:ext>
            </a:extLst>
          </p:cNvPr>
          <p:cNvSpPr txBox="1">
            <a:spLocks/>
          </p:cNvSpPr>
          <p:nvPr/>
        </p:nvSpPr>
        <p:spPr>
          <a:xfrm>
            <a:off x="6398625" y="3718295"/>
            <a:ext cx="5234833" cy="7050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IN" sz="1200" dirty="0">
                <a:latin typeface="+mn-lt"/>
              </a:rPr>
              <a:t>Rate of Default for small business (26%) is higher when compared to other purposes</a:t>
            </a:r>
          </a:p>
        </p:txBody>
      </p:sp>
      <p:cxnSp>
        <p:nvCxnSpPr>
          <p:cNvPr id="17" name="Straight Connector 16">
            <a:extLst>
              <a:ext uri="{FF2B5EF4-FFF2-40B4-BE49-F238E27FC236}">
                <a16:creationId xmlns:a16="http://schemas.microsoft.com/office/drawing/2014/main" id="{F3B13B6C-52E5-4940-807E-35623C78AAD3}"/>
              </a:ext>
            </a:extLst>
          </p:cNvPr>
          <p:cNvCxnSpPr>
            <a:cxnSpLocks/>
          </p:cNvCxnSpPr>
          <p:nvPr/>
        </p:nvCxnSpPr>
        <p:spPr>
          <a:xfrm>
            <a:off x="6096000" y="1327868"/>
            <a:ext cx="0" cy="5057029"/>
          </a:xfrm>
          <a:prstGeom prst="line">
            <a:avLst/>
          </a:prstGeom>
        </p:spPr>
        <p:style>
          <a:lnRef idx="1">
            <a:schemeClr val="dk1"/>
          </a:lnRef>
          <a:fillRef idx="0">
            <a:schemeClr val="dk1"/>
          </a:fillRef>
          <a:effectRef idx="0">
            <a:schemeClr val="dk1"/>
          </a:effectRef>
          <a:fontRef idx="minor">
            <a:schemeClr val="tx1"/>
          </a:fontRef>
        </p:style>
      </p:cxnSp>
      <p:sp>
        <p:nvSpPr>
          <p:cNvPr id="9" name="Content Placeholder 2">
            <a:extLst>
              <a:ext uri="{FF2B5EF4-FFF2-40B4-BE49-F238E27FC236}">
                <a16:creationId xmlns:a16="http://schemas.microsoft.com/office/drawing/2014/main" id="{FB6CB4E0-53CE-43F7-9C0D-EC9F619E1274}"/>
              </a:ext>
            </a:extLst>
          </p:cNvPr>
          <p:cNvSpPr txBox="1">
            <a:spLocks/>
          </p:cNvSpPr>
          <p:nvPr/>
        </p:nvSpPr>
        <p:spPr>
          <a:xfrm>
            <a:off x="542534" y="4128877"/>
            <a:ext cx="5184736" cy="933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sz="1200" dirty="0">
                <a:latin typeface="+mn-lt"/>
              </a:rPr>
              <a:t>Rate of default increase when the </a:t>
            </a:r>
            <a:r>
              <a:rPr lang="en-US" sz="1200" dirty="0">
                <a:latin typeface="+mn-lt"/>
              </a:rPr>
              <a:t>Number of public record bankruptcies increases</a:t>
            </a:r>
            <a:r>
              <a:rPr lang="en-IN" sz="1200" dirty="0">
                <a:latin typeface="+mn-lt"/>
              </a:rPr>
              <a:t> </a:t>
            </a:r>
          </a:p>
        </p:txBody>
      </p:sp>
      <p:pic>
        <p:nvPicPr>
          <p:cNvPr id="4" name="Picture 3">
            <a:extLst>
              <a:ext uri="{FF2B5EF4-FFF2-40B4-BE49-F238E27FC236}">
                <a16:creationId xmlns:a16="http://schemas.microsoft.com/office/drawing/2014/main" id="{65FF0EDC-8054-451A-AE39-909B2569939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92164" y="2083788"/>
            <a:ext cx="3155259" cy="2101132"/>
          </a:xfrm>
          <a:prstGeom prst="rect">
            <a:avLst/>
          </a:prstGeom>
        </p:spPr>
      </p:pic>
      <p:pic>
        <p:nvPicPr>
          <p:cNvPr id="5" name="Picture 4">
            <a:extLst>
              <a:ext uri="{FF2B5EF4-FFF2-40B4-BE49-F238E27FC236}">
                <a16:creationId xmlns:a16="http://schemas.microsoft.com/office/drawing/2014/main" id="{076004B7-B6E7-4E94-AD0B-422D4E567D8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272732" y="4423315"/>
            <a:ext cx="3823620" cy="2255781"/>
          </a:xfrm>
          <a:prstGeom prst="rect">
            <a:avLst/>
          </a:prstGeom>
        </p:spPr>
      </p:pic>
      <p:sp>
        <p:nvSpPr>
          <p:cNvPr id="6" name="Content Placeholder 2">
            <a:extLst>
              <a:ext uri="{FF2B5EF4-FFF2-40B4-BE49-F238E27FC236}">
                <a16:creationId xmlns:a16="http://schemas.microsoft.com/office/drawing/2014/main" id="{76CEAFBA-F071-476E-846B-CA0C968AE610}"/>
              </a:ext>
            </a:extLst>
          </p:cNvPr>
          <p:cNvSpPr txBox="1">
            <a:spLocks/>
          </p:cNvSpPr>
          <p:nvPr/>
        </p:nvSpPr>
        <p:spPr>
          <a:xfrm>
            <a:off x="10096352" y="4367926"/>
            <a:ext cx="2095648" cy="24299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sz="1200" dirty="0">
                <a:latin typeface="+mn-lt"/>
              </a:rPr>
              <a:t>Rate of Default is higher for loans with 60 months term</a:t>
            </a:r>
          </a:p>
          <a:p>
            <a:pPr>
              <a:lnSpc>
                <a:spcPct val="150000"/>
              </a:lnSpc>
            </a:pPr>
            <a:r>
              <a:rPr lang="en-IN" sz="1200" dirty="0">
                <a:latin typeface="+mn-lt"/>
              </a:rPr>
              <a:t>Which suggests higher loan amount are associated with greater risk and other key factors like DTI ratio, interest rate</a:t>
            </a:r>
          </a:p>
        </p:txBody>
      </p:sp>
    </p:spTree>
    <p:extLst>
      <p:ext uri="{BB962C8B-B14F-4D97-AF65-F5344CB8AC3E}">
        <p14:creationId xmlns:p14="http://schemas.microsoft.com/office/powerpoint/2010/main" val="890091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8" y="372068"/>
            <a:ext cx="9313817" cy="856138"/>
          </a:xfrm>
        </p:spPr>
        <p:txBody>
          <a:bodyPr/>
          <a:lstStyle/>
          <a:p>
            <a:pPr algn="ctr"/>
            <a:r>
              <a:rPr lang="en-IN" sz="2800" b="1" dirty="0">
                <a:latin typeface="+mn-lt"/>
              </a:rPr>
              <a:t>Bi-Variate Analysis</a:t>
            </a:r>
          </a:p>
        </p:txBody>
      </p:sp>
      <p:sp>
        <p:nvSpPr>
          <p:cNvPr id="3" name="Content Placeholder 2"/>
          <p:cNvSpPr>
            <a:spLocks noGrp="1"/>
          </p:cNvSpPr>
          <p:nvPr>
            <p:ph idx="1"/>
          </p:nvPr>
        </p:nvSpPr>
        <p:spPr>
          <a:xfrm>
            <a:off x="257369" y="1446204"/>
            <a:ext cx="5447005" cy="1542553"/>
          </a:xfrm>
        </p:spPr>
        <p:txBody>
          <a:bodyPr>
            <a:normAutofit/>
          </a:bodyPr>
          <a:lstStyle/>
          <a:p>
            <a:pPr algn="just">
              <a:lnSpc>
                <a:spcPct val="150000"/>
              </a:lnSpc>
            </a:pPr>
            <a:r>
              <a:rPr lang="en-IN" sz="1200" dirty="0">
                <a:latin typeface="+mn-lt"/>
              </a:rPr>
              <a:t>Bivariate analysis of grade on various attributes such as interest rate, loan amount, annual income and total payment</a:t>
            </a:r>
          </a:p>
          <a:p>
            <a:pPr algn="just">
              <a:lnSpc>
                <a:spcPct val="150000"/>
              </a:lnSpc>
            </a:pPr>
            <a:r>
              <a:rPr lang="en-IN" sz="1200" dirty="0">
                <a:latin typeface="+mn-lt"/>
              </a:rPr>
              <a:t>With declining grades rate of interest increases due to type of loan, risk associated with higher loan amounts</a:t>
            </a:r>
          </a:p>
        </p:txBody>
      </p:sp>
      <p:pic>
        <p:nvPicPr>
          <p:cNvPr id="10" name="Picture 9">
            <a:extLst>
              <a:ext uri="{FF2B5EF4-FFF2-40B4-BE49-F238E27FC236}">
                <a16:creationId xmlns:a16="http://schemas.microsoft.com/office/drawing/2014/main" id="{8A15E54E-CE22-4E9B-B510-630BC9EB592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81764" y="1327868"/>
            <a:ext cx="2829364" cy="2689799"/>
          </a:xfrm>
          <a:prstGeom prst="rect">
            <a:avLst/>
          </a:prstGeom>
        </p:spPr>
      </p:pic>
      <p:pic>
        <p:nvPicPr>
          <p:cNvPr id="12" name="Picture 11">
            <a:extLst>
              <a:ext uri="{FF2B5EF4-FFF2-40B4-BE49-F238E27FC236}">
                <a16:creationId xmlns:a16="http://schemas.microsoft.com/office/drawing/2014/main" id="{E22CCEEA-722A-44B3-B841-7EA18DC8C58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57368" y="3139779"/>
            <a:ext cx="5328183" cy="3346153"/>
          </a:xfrm>
          <a:prstGeom prst="rect">
            <a:avLst/>
          </a:prstGeom>
        </p:spPr>
      </p:pic>
      <p:cxnSp>
        <p:nvCxnSpPr>
          <p:cNvPr id="17" name="Straight Connector 16">
            <a:extLst>
              <a:ext uri="{FF2B5EF4-FFF2-40B4-BE49-F238E27FC236}">
                <a16:creationId xmlns:a16="http://schemas.microsoft.com/office/drawing/2014/main" id="{F3B13B6C-52E5-4940-807E-35623C78AAD3}"/>
              </a:ext>
            </a:extLst>
          </p:cNvPr>
          <p:cNvCxnSpPr>
            <a:cxnSpLocks/>
          </p:cNvCxnSpPr>
          <p:nvPr/>
        </p:nvCxnSpPr>
        <p:spPr>
          <a:xfrm>
            <a:off x="5947576" y="1327868"/>
            <a:ext cx="0" cy="5057029"/>
          </a:xfrm>
          <a:prstGeom prst="line">
            <a:avLst/>
          </a:prstGeom>
        </p:spPr>
        <p:style>
          <a:lnRef idx="1">
            <a:schemeClr val="dk1"/>
          </a:lnRef>
          <a:fillRef idx="0">
            <a:schemeClr val="dk1"/>
          </a:fillRef>
          <a:effectRef idx="0">
            <a:schemeClr val="dk1"/>
          </a:effectRef>
          <a:fontRef idx="minor">
            <a:schemeClr val="tx1"/>
          </a:fontRef>
        </p:style>
      </p:cxnSp>
      <p:sp>
        <p:nvSpPr>
          <p:cNvPr id="4" name="Content Placeholder 2">
            <a:extLst>
              <a:ext uri="{FF2B5EF4-FFF2-40B4-BE49-F238E27FC236}">
                <a16:creationId xmlns:a16="http://schemas.microsoft.com/office/drawing/2014/main" id="{27451F6F-6E18-4975-BD0A-FC8E49E5782B}"/>
              </a:ext>
            </a:extLst>
          </p:cNvPr>
          <p:cNvSpPr txBox="1">
            <a:spLocks/>
          </p:cNvSpPr>
          <p:nvPr/>
        </p:nvSpPr>
        <p:spPr>
          <a:xfrm>
            <a:off x="9289254" y="1446204"/>
            <a:ext cx="2829364" cy="21388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200" dirty="0">
                <a:latin typeface="+mn-lt"/>
              </a:rPr>
              <a:t>Consumers with income lower than 50000 taking loans of 25000 or higher would be risky loans.</a:t>
            </a:r>
          </a:p>
          <a:p>
            <a:pPr algn="just">
              <a:lnSpc>
                <a:spcPct val="150000"/>
              </a:lnSpc>
            </a:pPr>
            <a:r>
              <a:rPr lang="en-US" sz="1200" dirty="0">
                <a:latin typeface="+mn-lt"/>
              </a:rPr>
              <a:t>As there is too much debt for the amount of income earned each month which explain the reason to default</a:t>
            </a:r>
            <a:endParaRPr lang="en-IN" sz="1200" dirty="0">
              <a:latin typeface="+mn-lt"/>
            </a:endParaRPr>
          </a:p>
        </p:txBody>
      </p:sp>
      <p:pic>
        <p:nvPicPr>
          <p:cNvPr id="5" name="Picture 4">
            <a:extLst>
              <a:ext uri="{FF2B5EF4-FFF2-40B4-BE49-F238E27FC236}">
                <a16:creationId xmlns:a16="http://schemas.microsoft.com/office/drawing/2014/main" id="{F2A243A4-CACC-4B1B-989A-33223738EA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698737" y="4175451"/>
            <a:ext cx="3419881" cy="2631677"/>
          </a:xfrm>
          <a:prstGeom prst="rect">
            <a:avLst/>
          </a:prstGeom>
        </p:spPr>
      </p:pic>
      <p:sp>
        <p:nvSpPr>
          <p:cNvPr id="6" name="Content Placeholder 2">
            <a:extLst>
              <a:ext uri="{FF2B5EF4-FFF2-40B4-BE49-F238E27FC236}">
                <a16:creationId xmlns:a16="http://schemas.microsoft.com/office/drawing/2014/main" id="{6F8487F8-269B-479F-AA31-D8D3556290A2}"/>
              </a:ext>
            </a:extLst>
          </p:cNvPr>
          <p:cNvSpPr txBox="1">
            <a:spLocks/>
          </p:cNvSpPr>
          <p:nvPr/>
        </p:nvSpPr>
        <p:spPr>
          <a:xfrm>
            <a:off x="6067988" y="4099105"/>
            <a:ext cx="2510338" cy="23560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200" b="0" i="0" dirty="0">
                <a:solidFill>
                  <a:srgbClr val="000000"/>
                </a:solidFill>
                <a:effectLst/>
                <a:latin typeface="+mn-lt"/>
              </a:rPr>
              <a:t>It is evident that 60 months term with larger loan amount are associated with higher interest rate which increases the rate of default</a:t>
            </a:r>
          </a:p>
          <a:p>
            <a:pPr>
              <a:lnSpc>
                <a:spcPct val="150000"/>
              </a:lnSpc>
            </a:pPr>
            <a:r>
              <a:rPr lang="en-US" sz="1200" b="0" i="0" dirty="0">
                <a:solidFill>
                  <a:srgbClr val="000000"/>
                </a:solidFill>
                <a:effectLst/>
                <a:latin typeface="+mn-lt"/>
              </a:rPr>
              <a:t>Rate of default is higher when the term is 60 months due to higher loan amount which indicates risk associated with it</a:t>
            </a:r>
          </a:p>
          <a:p>
            <a:pPr algn="just">
              <a:lnSpc>
                <a:spcPct val="150000"/>
              </a:lnSpc>
            </a:pPr>
            <a:endParaRPr lang="en-IN" sz="1200" dirty="0">
              <a:latin typeface="+mn-lt"/>
            </a:endParaRPr>
          </a:p>
        </p:txBody>
      </p:sp>
    </p:spTree>
    <p:extLst>
      <p:ext uri="{BB962C8B-B14F-4D97-AF65-F5344CB8AC3E}">
        <p14:creationId xmlns:p14="http://schemas.microsoft.com/office/powerpoint/2010/main" val="3439737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8" y="372068"/>
            <a:ext cx="9313817" cy="856138"/>
          </a:xfrm>
        </p:spPr>
        <p:txBody>
          <a:bodyPr/>
          <a:lstStyle/>
          <a:p>
            <a:pPr algn="ctr"/>
            <a:r>
              <a:rPr lang="en-IN" sz="2800" b="1" dirty="0">
                <a:latin typeface="+mn-lt"/>
              </a:rPr>
              <a:t>Bi-Variate Analysis</a:t>
            </a:r>
          </a:p>
        </p:txBody>
      </p:sp>
      <p:sp>
        <p:nvSpPr>
          <p:cNvPr id="3" name="Content Placeholder 2"/>
          <p:cNvSpPr>
            <a:spLocks noGrp="1"/>
          </p:cNvSpPr>
          <p:nvPr>
            <p:ph idx="1"/>
          </p:nvPr>
        </p:nvSpPr>
        <p:spPr>
          <a:xfrm>
            <a:off x="257369" y="1446204"/>
            <a:ext cx="5447005" cy="1542553"/>
          </a:xfrm>
        </p:spPr>
        <p:txBody>
          <a:bodyPr>
            <a:normAutofit/>
          </a:bodyPr>
          <a:lstStyle/>
          <a:p>
            <a:pPr algn="just">
              <a:lnSpc>
                <a:spcPct val="150000"/>
              </a:lnSpc>
            </a:pPr>
            <a:r>
              <a:rPr lang="en-US" sz="1200" dirty="0">
                <a:latin typeface="+mn-lt"/>
              </a:rPr>
              <a:t>Lower grades are associated with higher number of delinquencies(&gt;3) which effects rate of default. </a:t>
            </a:r>
          </a:p>
          <a:p>
            <a:pPr algn="just">
              <a:lnSpc>
                <a:spcPct val="150000"/>
              </a:lnSpc>
            </a:pPr>
            <a:r>
              <a:rPr lang="en-US" sz="1200" dirty="0">
                <a:latin typeface="+mn-lt"/>
              </a:rPr>
              <a:t>Low number of delinquencies are more found towards higher grade which infers less chance of loan being defaulted</a:t>
            </a:r>
          </a:p>
        </p:txBody>
      </p:sp>
      <p:pic>
        <p:nvPicPr>
          <p:cNvPr id="10" name="Picture 9">
            <a:extLst>
              <a:ext uri="{FF2B5EF4-FFF2-40B4-BE49-F238E27FC236}">
                <a16:creationId xmlns:a16="http://schemas.microsoft.com/office/drawing/2014/main" id="{8A15E54E-CE22-4E9B-B510-630BC9EB592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44425" y="1695910"/>
            <a:ext cx="2829364" cy="1935491"/>
          </a:xfrm>
          <a:prstGeom prst="rect">
            <a:avLst/>
          </a:prstGeom>
        </p:spPr>
      </p:pic>
      <p:pic>
        <p:nvPicPr>
          <p:cNvPr id="12" name="Picture 11">
            <a:extLst>
              <a:ext uri="{FF2B5EF4-FFF2-40B4-BE49-F238E27FC236}">
                <a16:creationId xmlns:a16="http://schemas.microsoft.com/office/drawing/2014/main" id="{E22CCEEA-722A-44B3-B841-7EA18DC8C58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80616" y="3414606"/>
            <a:ext cx="4224117" cy="2867148"/>
          </a:xfrm>
          <a:prstGeom prst="rect">
            <a:avLst/>
          </a:prstGeom>
        </p:spPr>
      </p:pic>
      <p:cxnSp>
        <p:nvCxnSpPr>
          <p:cNvPr id="17" name="Straight Connector 16">
            <a:extLst>
              <a:ext uri="{FF2B5EF4-FFF2-40B4-BE49-F238E27FC236}">
                <a16:creationId xmlns:a16="http://schemas.microsoft.com/office/drawing/2014/main" id="{F3B13B6C-52E5-4940-807E-35623C78AAD3}"/>
              </a:ext>
            </a:extLst>
          </p:cNvPr>
          <p:cNvCxnSpPr>
            <a:cxnSpLocks/>
          </p:cNvCxnSpPr>
          <p:nvPr/>
        </p:nvCxnSpPr>
        <p:spPr>
          <a:xfrm>
            <a:off x="5947576" y="1327868"/>
            <a:ext cx="0" cy="5057029"/>
          </a:xfrm>
          <a:prstGeom prst="line">
            <a:avLst/>
          </a:prstGeom>
        </p:spPr>
        <p:style>
          <a:lnRef idx="1">
            <a:schemeClr val="dk1"/>
          </a:lnRef>
          <a:fillRef idx="0">
            <a:schemeClr val="dk1"/>
          </a:fillRef>
          <a:effectRef idx="0">
            <a:schemeClr val="dk1"/>
          </a:effectRef>
          <a:fontRef idx="minor">
            <a:schemeClr val="tx1"/>
          </a:fontRef>
        </p:style>
      </p:cxnSp>
      <p:sp>
        <p:nvSpPr>
          <p:cNvPr id="4" name="Content Placeholder 2">
            <a:extLst>
              <a:ext uri="{FF2B5EF4-FFF2-40B4-BE49-F238E27FC236}">
                <a16:creationId xmlns:a16="http://schemas.microsoft.com/office/drawing/2014/main" id="{27451F6F-6E18-4975-BD0A-FC8E49E5782B}"/>
              </a:ext>
            </a:extLst>
          </p:cNvPr>
          <p:cNvSpPr txBox="1">
            <a:spLocks/>
          </p:cNvSpPr>
          <p:nvPr/>
        </p:nvSpPr>
        <p:spPr>
          <a:xfrm>
            <a:off x="9278805" y="1228206"/>
            <a:ext cx="2829364" cy="24798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1200" dirty="0">
                <a:solidFill>
                  <a:srgbClr val="000000"/>
                </a:solidFill>
                <a:latin typeface="+mn-lt"/>
              </a:rPr>
              <a:t>Revolving utilization rate</a:t>
            </a:r>
            <a:r>
              <a:rPr lang="en-US" sz="1200" b="0" i="0" dirty="0">
                <a:solidFill>
                  <a:srgbClr val="000000"/>
                </a:solidFill>
                <a:effectLst/>
                <a:latin typeface="+mn-lt"/>
              </a:rPr>
              <a:t> and grade(and therefore </a:t>
            </a:r>
            <a:r>
              <a:rPr lang="en-US" sz="1200" dirty="0">
                <a:solidFill>
                  <a:srgbClr val="000000"/>
                </a:solidFill>
                <a:latin typeface="+mn-lt"/>
              </a:rPr>
              <a:t>interest rate</a:t>
            </a:r>
            <a:r>
              <a:rPr lang="en-US" sz="1200" b="0" i="0" dirty="0">
                <a:solidFill>
                  <a:srgbClr val="000000"/>
                </a:solidFill>
                <a:effectLst/>
                <a:latin typeface="+mn-lt"/>
              </a:rPr>
              <a:t>) are correlated in some way.</a:t>
            </a:r>
          </a:p>
          <a:p>
            <a:pPr algn="l">
              <a:buFont typeface="Arial" panose="020B0604020202020204" pitchFamily="34" charset="0"/>
              <a:buChar char="•"/>
            </a:pPr>
            <a:r>
              <a:rPr lang="en-US" sz="1200" b="0" i="0" dirty="0">
                <a:solidFill>
                  <a:srgbClr val="000000"/>
                </a:solidFill>
                <a:effectLst/>
                <a:latin typeface="+mn-lt"/>
              </a:rPr>
              <a:t>The </a:t>
            </a:r>
            <a:r>
              <a:rPr lang="en-US" sz="1200" dirty="0">
                <a:solidFill>
                  <a:srgbClr val="000000"/>
                </a:solidFill>
                <a:latin typeface="+mn-lt"/>
              </a:rPr>
              <a:t>Revolving utilization rate</a:t>
            </a:r>
            <a:r>
              <a:rPr lang="en-US" sz="1200" b="0" i="0" dirty="0">
                <a:solidFill>
                  <a:srgbClr val="000000"/>
                </a:solidFill>
                <a:effectLst/>
                <a:latin typeface="+mn-lt"/>
              </a:rPr>
              <a:t> is positively correlated to the grade.</a:t>
            </a:r>
          </a:p>
          <a:p>
            <a:pPr algn="l">
              <a:buFont typeface="Arial" panose="020B0604020202020204" pitchFamily="34" charset="0"/>
              <a:buChar char="•"/>
            </a:pPr>
            <a:r>
              <a:rPr lang="en-US" sz="1200" b="0" i="0" dirty="0">
                <a:solidFill>
                  <a:srgbClr val="000000"/>
                </a:solidFill>
                <a:effectLst/>
                <a:latin typeface="+mn-lt"/>
              </a:rPr>
              <a:t>As the grade goes from A to E the </a:t>
            </a:r>
            <a:r>
              <a:rPr lang="en-US" sz="1200" dirty="0">
                <a:solidFill>
                  <a:srgbClr val="000000"/>
                </a:solidFill>
                <a:latin typeface="+mn-lt"/>
              </a:rPr>
              <a:t>Revolving utilization rate</a:t>
            </a:r>
            <a:r>
              <a:rPr lang="en-US" sz="1200" b="0" i="0" dirty="0">
                <a:solidFill>
                  <a:srgbClr val="000000"/>
                </a:solidFill>
                <a:effectLst/>
                <a:latin typeface="+mn-lt"/>
              </a:rPr>
              <a:t> also increases.</a:t>
            </a:r>
          </a:p>
          <a:p>
            <a:pPr algn="l">
              <a:buFont typeface="Arial" panose="020B0604020202020204" pitchFamily="34" charset="0"/>
              <a:buChar char="•"/>
            </a:pPr>
            <a:r>
              <a:rPr lang="en-US" sz="1200" b="0" i="0" dirty="0">
                <a:solidFill>
                  <a:srgbClr val="000000"/>
                </a:solidFill>
                <a:effectLst/>
                <a:latin typeface="+mn-lt"/>
              </a:rPr>
              <a:t>This may be because higher loan amounts are associated with higher grades.</a:t>
            </a:r>
          </a:p>
          <a:p>
            <a:pPr algn="just">
              <a:lnSpc>
                <a:spcPct val="150000"/>
              </a:lnSpc>
            </a:pPr>
            <a:endParaRPr lang="en-IN" sz="1200" dirty="0">
              <a:latin typeface="+mn-lt"/>
            </a:endParaRPr>
          </a:p>
        </p:txBody>
      </p:sp>
      <p:pic>
        <p:nvPicPr>
          <p:cNvPr id="5" name="Picture 4">
            <a:extLst>
              <a:ext uri="{FF2B5EF4-FFF2-40B4-BE49-F238E27FC236}">
                <a16:creationId xmlns:a16="http://schemas.microsoft.com/office/drawing/2014/main" id="{F2A243A4-CACC-4B1B-989A-33223738EA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698737" y="3917608"/>
            <a:ext cx="3419881" cy="2288622"/>
          </a:xfrm>
          <a:prstGeom prst="rect">
            <a:avLst/>
          </a:prstGeom>
        </p:spPr>
      </p:pic>
      <p:sp>
        <p:nvSpPr>
          <p:cNvPr id="6" name="Content Placeholder 2">
            <a:extLst>
              <a:ext uri="{FF2B5EF4-FFF2-40B4-BE49-F238E27FC236}">
                <a16:creationId xmlns:a16="http://schemas.microsoft.com/office/drawing/2014/main" id="{6F8487F8-269B-479F-AA31-D8D3556290A2}"/>
              </a:ext>
            </a:extLst>
          </p:cNvPr>
          <p:cNvSpPr txBox="1">
            <a:spLocks/>
          </p:cNvSpPr>
          <p:nvPr/>
        </p:nvSpPr>
        <p:spPr>
          <a:xfrm>
            <a:off x="6067988" y="4099105"/>
            <a:ext cx="2510338" cy="23560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200" b="0" i="0" dirty="0">
                <a:solidFill>
                  <a:srgbClr val="000000"/>
                </a:solidFill>
                <a:effectLst/>
                <a:latin typeface="+mn-lt"/>
              </a:rPr>
              <a:t>Mean </a:t>
            </a:r>
            <a:r>
              <a:rPr lang="en-US" sz="1200" dirty="0">
                <a:latin typeface="+mn-lt"/>
              </a:rPr>
              <a:t>of public record bankruptcies</a:t>
            </a:r>
            <a:r>
              <a:rPr lang="en-US" sz="1200" b="0" i="0" dirty="0">
                <a:solidFill>
                  <a:srgbClr val="000000"/>
                </a:solidFill>
                <a:effectLst/>
                <a:latin typeface="+mn-lt"/>
              </a:rPr>
              <a:t> for charged off loans is greater than fully paid loans which suggests rate of default increase when derogatory records increases</a:t>
            </a:r>
          </a:p>
          <a:p>
            <a:pPr>
              <a:lnSpc>
                <a:spcPct val="150000"/>
              </a:lnSpc>
            </a:pPr>
            <a:endParaRPr lang="en-IN" sz="1200" dirty="0">
              <a:latin typeface="+mn-lt"/>
            </a:endParaRPr>
          </a:p>
        </p:txBody>
      </p:sp>
    </p:spTree>
    <p:extLst>
      <p:ext uri="{BB962C8B-B14F-4D97-AF65-F5344CB8AC3E}">
        <p14:creationId xmlns:p14="http://schemas.microsoft.com/office/powerpoint/2010/main" val="15859998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823</TotalTime>
  <Words>936</Words>
  <Application>Microsoft Office PowerPoint</Application>
  <PresentationFormat>Widescreen</PresentationFormat>
  <Paragraphs>91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Helvetica Neue</vt:lpstr>
      <vt:lpstr>Times New Roman</vt:lpstr>
      <vt:lpstr>Office Theme</vt:lpstr>
      <vt:lpstr>LENDING CLUB CASE STUDY  SUBMISSION </vt:lpstr>
      <vt:lpstr>Project Outline</vt:lpstr>
      <vt:lpstr> Approach</vt:lpstr>
      <vt:lpstr> Univariate Analysis</vt:lpstr>
      <vt:lpstr>Analysis – Interest rate and Grade</vt:lpstr>
      <vt:lpstr>Analysis – Annual Income and Utilization Rate </vt:lpstr>
      <vt:lpstr>Analysis – Bankruptcies, Purpose and Term</vt:lpstr>
      <vt:lpstr>Bi-Variate Analysis</vt:lpstr>
      <vt:lpstr>Bi-Variate Analysis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Anunay Aatipamula</cp:lastModifiedBy>
  <cp:revision>53</cp:revision>
  <dcterms:created xsi:type="dcterms:W3CDTF">2016-06-09T08:16:28Z</dcterms:created>
  <dcterms:modified xsi:type="dcterms:W3CDTF">2020-11-16T17:49:37Z</dcterms:modified>
</cp:coreProperties>
</file>