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89" r:id="rId4"/>
    <p:sldId id="290" r:id="rId5"/>
    <p:sldId id="291" r:id="rId6"/>
    <p:sldId id="292" r:id="rId7"/>
    <p:sldId id="296" r:id="rId8"/>
    <p:sldId id="288" r:id="rId9"/>
    <p:sldId id="293" r:id="rId10"/>
    <p:sldId id="309" r:id="rId11"/>
    <p:sldId id="310" r:id="rId12"/>
    <p:sldId id="299" r:id="rId13"/>
    <p:sldId id="311" r:id="rId14"/>
    <p:sldId id="312" r:id="rId15"/>
    <p:sldId id="303" r:id="rId16"/>
    <p:sldId id="313" r:id="rId17"/>
    <p:sldId id="315" r:id="rId18"/>
    <p:sldId id="304" r:id="rId19"/>
    <p:sldId id="316" r:id="rId20"/>
    <p:sldId id="278" r:id="rId21"/>
    <p:sldId id="317" r:id="rId22"/>
    <p:sldId id="318" r:id="rId23"/>
    <p:sldId id="319" r:id="rId24"/>
    <p:sldId id="279" r:id="rId25"/>
    <p:sldId id="320" r:id="rId26"/>
    <p:sldId id="321" r:id="rId27"/>
    <p:sldId id="284" r:id="rId28"/>
    <p:sldId id="282" r:id="rId29"/>
    <p:sldId id="305" r:id="rId30"/>
    <p:sldId id="306" r:id="rId31"/>
    <p:sldId id="307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2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7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7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5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360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DE9EC"/>
                </a:solidFill>
              </a:rPr>
              <a:pPr/>
              <a:t>5/24/2015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2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331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085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67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5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603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2413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DE9EC"/>
                </a:solidFill>
              </a:rPr>
              <a:pPr/>
              <a:t>5/24/2015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471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85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6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DE9EC"/>
                </a:solidFill>
              </a:rPr>
              <a:pPr/>
              <a:t>5/24/2015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4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55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721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9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0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83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DE9EC"/>
                </a:solidFill>
              </a:rPr>
              <a:pPr/>
              <a:t>5/24/2015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53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5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5/24/2015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9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657600"/>
            <a:ext cx="7162800" cy="1295400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Conversation </a:t>
            </a:r>
            <a:r>
              <a:rPr lang="en-US" sz="4400" dirty="0" smtClean="0"/>
              <a:t>Timeline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06866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Submitted by -</a:t>
            </a:r>
          </a:p>
          <a:p>
            <a:r>
              <a:rPr lang="en-US" dirty="0" err="1">
                <a:solidFill>
                  <a:prstClr val="black"/>
                </a:solidFill>
              </a:rPr>
              <a:t>Anunaya</a:t>
            </a:r>
            <a:r>
              <a:rPr lang="en-US" dirty="0">
                <a:solidFill>
                  <a:prstClr val="black"/>
                </a:solidFill>
              </a:rPr>
              <a:t> Srivastava, 13535010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50686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Under guidance of </a:t>
            </a:r>
          </a:p>
          <a:p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Dhaval</a:t>
            </a:r>
            <a:r>
              <a:rPr lang="en-US" dirty="0">
                <a:solidFill>
                  <a:prstClr val="black"/>
                </a:solidFill>
              </a:rPr>
              <a:t> Patel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8" y="485443"/>
            <a:ext cx="5306291" cy="2967334"/>
          </a:xfrm>
          <a:prstGeom prst="rect">
            <a:avLst/>
          </a:prstGeom>
        </p:spPr>
      </p:pic>
      <p:pic>
        <p:nvPicPr>
          <p:cNvPr id="13314" name="Picture 2" descr="http://www.abn.org.au/wp-content/uploads/2010/06/istock_000006855981xsmall-300x2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67" y="1104005"/>
            <a:ext cx="1739234" cy="17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1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Conversations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092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We modelled the problem as </a:t>
                </a:r>
                <a:r>
                  <a:rPr lang="en-US" sz="2400" u="sng" dirty="0" smtClean="0"/>
                  <a:t>Relation Extraction Problem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b="1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IN" sz="2000" b="1" dirty="0"/>
                  <a:t>Relation extraction </a:t>
                </a:r>
                <a:r>
                  <a:rPr lang="en-IN" sz="2000" dirty="0"/>
                  <a:t>is the task of detecting and characterizing the semantic </a:t>
                </a:r>
                <a:r>
                  <a:rPr lang="en-IN" sz="2000" dirty="0" smtClean="0"/>
                  <a:t>relations between </a:t>
                </a:r>
                <a:r>
                  <a:rPr lang="en-IN" sz="2000" dirty="0"/>
                  <a:t>entities in text</a:t>
                </a:r>
                <a:r>
                  <a:rPr lang="en-IN" sz="2000" dirty="0" smtClean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b="1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000" b="1" dirty="0"/>
                  <a:t>Entity</a:t>
                </a:r>
                <a:r>
                  <a:rPr lang="en-US" sz="2000" dirty="0"/>
                  <a:t>: A person or an </a:t>
                </a:r>
                <a:r>
                  <a:rPr lang="en-US" sz="2000" dirty="0" smtClean="0"/>
                  <a:t>organization</a:t>
                </a:r>
              </a:p>
              <a:p>
                <a:pPr>
                  <a:spcBef>
                    <a:spcPts val="0"/>
                  </a:spcBef>
                </a:pPr>
                <a:endParaRPr lang="en-US" sz="1000" b="1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000" b="1" dirty="0" smtClean="0"/>
                  <a:t>Relation</a:t>
                </a:r>
                <a:r>
                  <a:rPr lang="en-US" sz="2000" dirty="0"/>
                  <a:t>:  A </a:t>
                </a:r>
                <a:r>
                  <a:rPr lang="en-IN" sz="2000" dirty="0"/>
                  <a:t>triple </a:t>
                </a:r>
                <a:r>
                  <a:rPr lang="en-IN" sz="2000" i="1" dirty="0"/>
                  <a:t>&lt;ent1, </a:t>
                </a:r>
                <a:r>
                  <a:rPr lang="en-IN" sz="2000" i="1" dirty="0" err="1"/>
                  <a:t>reln</a:t>
                </a:r>
                <a:r>
                  <a:rPr lang="en-IN" sz="2000" i="1" dirty="0"/>
                  <a:t>, ent2&gt;</a:t>
                </a:r>
              </a:p>
              <a:p>
                <a:pPr marL="0" indent="0" defTabSz="1438275">
                  <a:spcBef>
                    <a:spcPts val="0"/>
                  </a:spcBef>
                  <a:buNone/>
                </a:pPr>
                <a:r>
                  <a:rPr lang="en-US" sz="2000" dirty="0"/>
                  <a:t>	ent1, ent2 are entities</a:t>
                </a:r>
              </a:p>
              <a:p>
                <a:pPr marL="0" indent="0" defTabSz="1438275">
                  <a:spcBef>
                    <a:spcPts val="0"/>
                  </a:spcBef>
                  <a:buNone/>
                </a:pPr>
                <a:r>
                  <a:rPr lang="en-US" sz="2000" dirty="0"/>
                  <a:t>	</a:t>
                </a:r>
                <a:r>
                  <a:rPr lang="en-US" sz="2000" dirty="0" err="1"/>
                  <a:t>reln</a:t>
                </a:r>
                <a:r>
                  <a:rPr lang="en-US" sz="2000" dirty="0"/>
                  <a:t> is a relation between ent1 &amp; ent2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1000" i="1" dirty="0" smtClean="0"/>
              </a:p>
              <a:p>
                <a:pPr marL="0" indent="0">
                  <a:buNone/>
                </a:pPr>
                <a:r>
                  <a:rPr lang="en-IN" sz="1800" i="1" dirty="0" smtClean="0"/>
                  <a:t>‘</a:t>
                </a:r>
                <a:r>
                  <a:rPr lang="en-IN" sz="1800" i="1" dirty="0" err="1"/>
                  <a:t>Kiran</a:t>
                </a:r>
                <a:r>
                  <a:rPr lang="en-IN" sz="1800" i="1" dirty="0"/>
                  <a:t> </a:t>
                </a:r>
                <a:r>
                  <a:rPr lang="en-IN" sz="1800" i="1" dirty="0" err="1"/>
                  <a:t>Bedi</a:t>
                </a:r>
                <a:r>
                  <a:rPr lang="en-IN" sz="1800" i="1" dirty="0"/>
                  <a:t> is contesting against Arvind </a:t>
                </a:r>
                <a:r>
                  <a:rPr lang="en-IN" sz="1800" i="1" dirty="0" err="1"/>
                  <a:t>Kejriwal</a:t>
                </a:r>
                <a:r>
                  <a:rPr lang="en-IN" sz="1800" i="1" dirty="0"/>
                  <a:t>’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IN" sz="1800" i="1" dirty="0"/>
                  <a:t>	</a:t>
                </a:r>
                <a:r>
                  <a:rPr lang="en-IN" sz="1800" i="1" dirty="0"/>
                  <a:t>		&lt;</a:t>
                </a:r>
                <a:r>
                  <a:rPr lang="en-IN" sz="1800" i="1" dirty="0"/>
                  <a:t>Kiran Bedi, </a:t>
                </a:r>
                <a:r>
                  <a:rPr lang="en-IN" sz="1800" b="1" i="1" dirty="0"/>
                  <a:t>contests against</a:t>
                </a:r>
                <a:r>
                  <a:rPr lang="en-IN" sz="1800" i="1" dirty="0"/>
                  <a:t>, Arvind Kejriwal&gt;</a:t>
                </a:r>
                <a:endParaRPr lang="en-IN" sz="180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092388"/>
              </a:xfrm>
              <a:blipFill rotWithShape="0">
                <a:blip r:embed="rId2"/>
                <a:stretch>
                  <a:fillRect l="-1111" t="-1192" r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0682" y="5459506"/>
            <a:ext cx="896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 proposed system pre-processes the headlines such that more meaningful relations triplets can be extracted from the news headlines.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336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contribute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500"/>
              </a:spcAft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1"/>
                </a:solidFill>
              </a:rPr>
              <a:t>Reduced Computational Cost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Used </a:t>
            </a:r>
            <a:r>
              <a:rPr lang="en-US" sz="2200" dirty="0"/>
              <a:t>news headlines so as to </a:t>
            </a:r>
            <a:r>
              <a:rPr lang="en-US" sz="2200" dirty="0" smtClean="0"/>
              <a:t>save the cost of parsing the entire article.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marL="514350" indent="-514350">
              <a:spcAft>
                <a:spcPts val="1500"/>
              </a:spcAft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1"/>
                </a:solidFill>
              </a:rPr>
              <a:t>New Document Understanding Technique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Extracting chronologically ordered conversations of a given entity with other unknown entities.</a:t>
            </a:r>
          </a:p>
          <a:p>
            <a:pPr marL="514350" indent="-514350">
              <a:spcAft>
                <a:spcPts val="1500"/>
              </a:spcAft>
              <a:buFont typeface="+mj-lt"/>
              <a:buAutoNum type="arabicPeriod"/>
            </a:pPr>
            <a:r>
              <a:rPr lang="en-US" sz="2200" b="1" dirty="0">
                <a:solidFill>
                  <a:schemeClr val="accent1"/>
                </a:solidFill>
              </a:rPr>
              <a:t>Features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Provide new features for classifying conversation related headlines</a:t>
            </a:r>
            <a:r>
              <a:rPr lang="en-US" sz="2200" dirty="0" smtClean="0"/>
              <a:t>.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marL="514350" indent="-514350">
              <a:spcAft>
                <a:spcPts val="1500"/>
              </a:spcAft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1"/>
                </a:solidFill>
              </a:rPr>
              <a:t>Efficient Relation Extraction from Headline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Steps to pre-process the headlines for better relation extraction.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728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Naive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95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Directly apply the </a:t>
            </a:r>
            <a:r>
              <a:rPr lang="en-US" sz="2400" dirty="0" err="1" smtClean="0"/>
              <a:t>Reln</a:t>
            </a:r>
            <a:r>
              <a:rPr lang="en-US" sz="2400" dirty="0" smtClean="0"/>
              <a:t>. Ext. </a:t>
            </a:r>
            <a:r>
              <a:rPr lang="en-US" sz="2400" dirty="0" err="1" smtClean="0"/>
              <a:t>Algo</a:t>
            </a:r>
            <a:r>
              <a:rPr lang="en-US" sz="2400" dirty="0" smtClean="0"/>
              <a:t> on the headlines.</a:t>
            </a:r>
          </a:p>
          <a:p>
            <a:r>
              <a:rPr lang="en-US" sz="2400" dirty="0" smtClean="0"/>
              <a:t>But it doesn’t preform well…</a:t>
            </a: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89519"/>
              </p:ext>
            </p:extLst>
          </p:nvPr>
        </p:nvGraphicFramePr>
        <p:xfrm>
          <a:off x="470647" y="2301325"/>
          <a:ext cx="8229600" cy="291879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114800"/>
                <a:gridCol w="4114800"/>
              </a:tblGrid>
              <a:tr h="236288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Headlines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Relations before pre-processing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575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effectLst/>
                        </a:rPr>
                        <a:t>Court to Arvind </a:t>
                      </a:r>
                      <a:r>
                        <a:rPr lang="en-US" sz="1600" b="0" dirty="0" err="1">
                          <a:effectLst/>
                        </a:rPr>
                        <a:t>Kejriwal</a:t>
                      </a:r>
                      <a:r>
                        <a:rPr lang="en-US" sz="1600" b="0" dirty="0">
                          <a:effectLst/>
                        </a:rPr>
                        <a:t>: Appear on May 24 or face action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No relations extracted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575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effectLst/>
                        </a:rPr>
                        <a:t>Is it right to use such foul language: Arvind </a:t>
                      </a:r>
                      <a:r>
                        <a:rPr lang="en-US" sz="1600" b="0" dirty="0" err="1">
                          <a:effectLst/>
                        </a:rPr>
                        <a:t>Kejriwal</a:t>
                      </a:r>
                      <a:r>
                        <a:rPr lang="en-US" sz="1600" b="0" dirty="0">
                          <a:effectLst/>
                        </a:rPr>
                        <a:t> to Narendra Modi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No relations extracted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575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effectLst/>
                        </a:rPr>
                        <a:t>BJP on power crisis: Arvind </a:t>
                      </a:r>
                      <a:r>
                        <a:rPr lang="en-US" sz="1600" b="0" dirty="0" err="1">
                          <a:effectLst/>
                        </a:rPr>
                        <a:t>Kejriwal</a:t>
                      </a:r>
                      <a:r>
                        <a:rPr lang="en-US" sz="1600" b="0" dirty="0">
                          <a:effectLst/>
                        </a:rPr>
                        <a:t> should quit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 relations extracted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575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effectLst/>
                        </a:rPr>
                        <a:t>BJP: Arvind </a:t>
                      </a:r>
                      <a:r>
                        <a:rPr lang="en-US" sz="1600" b="0" dirty="0" err="1">
                          <a:effectLst/>
                        </a:rPr>
                        <a:t>Kejriwal</a:t>
                      </a:r>
                      <a:r>
                        <a:rPr lang="en-US" sz="1600" b="0" dirty="0">
                          <a:effectLst/>
                        </a:rPr>
                        <a:t> unable to govern, looking for escape route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No relations extracted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886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effectLst/>
                        </a:rPr>
                        <a:t>Anna </a:t>
                      </a:r>
                      <a:r>
                        <a:rPr lang="en-US" sz="1600" b="0" dirty="0" err="1">
                          <a:effectLst/>
                        </a:rPr>
                        <a:t>Hazare</a:t>
                      </a:r>
                      <a:r>
                        <a:rPr lang="en-US" sz="1600" b="0" dirty="0">
                          <a:effectLst/>
                        </a:rPr>
                        <a:t>: I will protest against Arvind </a:t>
                      </a:r>
                      <a:r>
                        <a:rPr lang="en-US" sz="1600" b="0" dirty="0" err="1">
                          <a:effectLst/>
                        </a:rPr>
                        <a:t>Kejriwal</a:t>
                      </a:r>
                      <a:r>
                        <a:rPr lang="en-US" sz="1600" b="0" dirty="0">
                          <a:effectLst/>
                        </a:rPr>
                        <a:t> if he indulges in wrongdoing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&lt;I, will protest against, Arvind </a:t>
                      </a:r>
                      <a:r>
                        <a:rPr lang="en-US" sz="1600" dirty="0" err="1">
                          <a:effectLst/>
                        </a:rPr>
                        <a:t>Kejriwal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1330" y="5446059"/>
            <a:ext cx="8095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?</a:t>
            </a:r>
            <a:r>
              <a:rPr lang="en-US" sz="2400" dirty="0" smtClean="0"/>
              <a:t> Headlines do not follow the grammatical rules of English. This is a pre-requisite for </a:t>
            </a:r>
            <a:r>
              <a:rPr lang="en-US" sz="2400" dirty="0" err="1" smtClean="0"/>
              <a:t>Reln</a:t>
            </a:r>
            <a:r>
              <a:rPr lang="en-US" sz="2400" dirty="0" smtClean="0"/>
              <a:t>. Ext. </a:t>
            </a:r>
            <a:r>
              <a:rPr lang="en-US" sz="2400" dirty="0" err="1" smtClean="0"/>
              <a:t>Algo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4436" y="2348753"/>
            <a:ext cx="8095129" cy="28051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Can we pre-process the headlines such that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Reln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 Ext.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Algo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 can extract more meaningful relations ?</a:t>
            </a:r>
          </a:p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6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IN" dirty="0"/>
          </a:p>
        </p:txBody>
      </p:sp>
      <p:pic>
        <p:nvPicPr>
          <p:cNvPr id="58" name="Content Placeholder 57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0075" y="1585820"/>
            <a:ext cx="7943850" cy="38004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808630" y="5588000"/>
            <a:ext cx="552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Fig. Conversation Timeline Architecture</a:t>
            </a:r>
            <a:endParaRPr lang="en-IN" sz="2400" dirty="0"/>
          </a:p>
        </p:txBody>
      </p:sp>
      <p:sp>
        <p:nvSpPr>
          <p:cNvPr id="60" name="Rectangle 59"/>
          <p:cNvSpPr/>
          <p:nvPr/>
        </p:nvSpPr>
        <p:spPr>
          <a:xfrm>
            <a:off x="3563471" y="1869141"/>
            <a:ext cx="137160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6647325" y="1873624"/>
            <a:ext cx="164951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6620431" y="3948953"/>
            <a:ext cx="1649510" cy="851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3617259" y="3948953"/>
            <a:ext cx="1371600" cy="851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945776" y="3948952"/>
            <a:ext cx="1371600" cy="851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Rule-based Headline Extractor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8259" y="1353671"/>
            <a:ext cx="4061012" cy="1739152"/>
          </a:xfrm>
        </p:spPr>
        <p:txBody>
          <a:bodyPr/>
          <a:lstStyle/>
          <a:p>
            <a:r>
              <a:rPr lang="en-US" sz="1800" dirty="0" smtClean="0"/>
              <a:t>To filter conversation related headlines</a:t>
            </a:r>
          </a:p>
          <a:p>
            <a:r>
              <a:rPr lang="en-US" sz="1800" dirty="0" smtClean="0"/>
              <a:t>Headline is conversation related </a:t>
            </a:r>
            <a:endParaRPr lang="en-US" sz="1800" dirty="0"/>
          </a:p>
          <a:p>
            <a:pPr lvl="1"/>
            <a:r>
              <a:rPr lang="en-US" sz="1800" dirty="0"/>
              <a:t>It contains input </a:t>
            </a:r>
            <a:r>
              <a:rPr lang="en-US" sz="1800" dirty="0" smtClean="0"/>
              <a:t>entity, and</a:t>
            </a:r>
            <a:endParaRPr lang="en-US" sz="1800" dirty="0"/>
          </a:p>
          <a:p>
            <a:pPr lvl="1"/>
            <a:r>
              <a:rPr lang="en-US" sz="1800" dirty="0" smtClean="0"/>
              <a:t>(R1 OR R2) is TRUE</a:t>
            </a:r>
            <a:endParaRPr lang="en-US" sz="1800" u="sng" dirty="0" smtClean="0"/>
          </a:p>
          <a:p>
            <a:pPr marL="274320" lvl="1" indent="0">
              <a:buNone/>
            </a:pPr>
            <a:endParaRPr lang="en-US" sz="1400" dirty="0" smtClean="0"/>
          </a:p>
          <a:p>
            <a:pPr marL="0" indent="0" defTabSz="268288">
              <a:buNone/>
            </a:pPr>
            <a:endParaRPr lang="en-US" sz="2100" dirty="0" smtClean="0"/>
          </a:p>
          <a:p>
            <a:pPr lvl="1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27310"/>
              </p:ext>
            </p:extLst>
          </p:nvPr>
        </p:nvGraphicFramePr>
        <p:xfrm>
          <a:off x="1252817" y="3455895"/>
          <a:ext cx="6315636" cy="2350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818"/>
                <a:gridCol w="3157818"/>
              </a:tblGrid>
              <a:tr h="4905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Parameters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Value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20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Input entity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Arvind </a:t>
                      </a:r>
                      <a:r>
                        <a:rPr lang="en-IN" sz="1600" dirty="0" err="1">
                          <a:effectLst/>
                        </a:rPr>
                        <a:t>Kejriwal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20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No. of records in database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37,73,677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20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No. of records related to input entity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3238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20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No. of records after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rule-based headline extractor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</a:rPr>
                        <a:t>1411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1533" y="5889812"/>
            <a:ext cx="470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Results of Rule-based Headline Extractor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353671"/>
            <a:ext cx="45988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R1: Headline contains ‘:’</a:t>
            </a:r>
          </a:p>
          <a:p>
            <a:pPr defTabSz="268288">
              <a:spcAft>
                <a:spcPts val="1000"/>
              </a:spcAft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eg</a:t>
            </a:r>
            <a:r>
              <a:rPr lang="en-US" dirty="0">
                <a:solidFill>
                  <a:schemeClr val="tx2"/>
                </a:solidFill>
              </a:rPr>
              <a:t>.   </a:t>
            </a:r>
            <a:r>
              <a:rPr lang="en-US" dirty="0" smtClean="0">
                <a:solidFill>
                  <a:schemeClr val="tx2"/>
                </a:solidFill>
              </a:rPr>
              <a:t>Arvind 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r>
              <a:rPr lang="en-US" dirty="0" smtClean="0">
                <a:solidFill>
                  <a:schemeClr val="tx2"/>
                </a:solidFill>
              </a:rPr>
              <a:t> AAP </a:t>
            </a:r>
            <a:r>
              <a:rPr lang="en-US" dirty="0">
                <a:solidFill>
                  <a:schemeClr val="tx2"/>
                </a:solidFill>
              </a:rPr>
              <a:t>is an honest political party.</a:t>
            </a:r>
          </a:p>
          <a:p>
            <a:pPr marL="285750" indent="-285750" defTabSz="268288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R2: Verb in headline is a verb of attribution (present in </a:t>
            </a:r>
            <a:r>
              <a:rPr lang="en-US" dirty="0" err="1">
                <a:solidFill>
                  <a:schemeClr val="tx2"/>
                </a:solidFill>
              </a:rPr>
              <a:t>Vlist</a:t>
            </a:r>
            <a:r>
              <a:rPr lang="en-US" dirty="0">
                <a:solidFill>
                  <a:schemeClr val="tx2"/>
                </a:solidFill>
              </a:rPr>
              <a:t>) </a:t>
            </a:r>
          </a:p>
          <a:p>
            <a:pPr defTabSz="268288"/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eg</a:t>
            </a:r>
            <a:r>
              <a:rPr lang="en-US" dirty="0">
                <a:solidFill>
                  <a:schemeClr val="tx2"/>
                </a:solidFill>
              </a:rPr>
              <a:t>. ‘says’, ‘</a:t>
            </a:r>
            <a:r>
              <a:rPr lang="en-IN" dirty="0">
                <a:solidFill>
                  <a:schemeClr val="tx2"/>
                </a:solidFill>
              </a:rPr>
              <a:t>calls’, ‘retorts’, ‘tweets’, ‘suggests’, </a:t>
            </a:r>
            <a:r>
              <a:rPr lang="en-IN" dirty="0" smtClean="0">
                <a:solidFill>
                  <a:schemeClr val="tx2"/>
                </a:solidFill>
              </a:rPr>
              <a:t>	‘</a:t>
            </a:r>
            <a:r>
              <a:rPr lang="en-IN" dirty="0">
                <a:solidFill>
                  <a:schemeClr val="tx2"/>
                </a:solidFill>
              </a:rPr>
              <a:t>slams’ etc.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10635" y="1344706"/>
            <a:ext cx="0" cy="16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70494" y="1936376"/>
            <a:ext cx="1613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 Pre-processor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37568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Headlines don’t follow English grammatical rules, which degrades the performance of </a:t>
            </a:r>
            <a:r>
              <a:rPr lang="en-US" sz="1800" dirty="0" err="1" smtClean="0"/>
              <a:t>Reln</a:t>
            </a:r>
            <a:r>
              <a:rPr lang="en-US" sz="1800" dirty="0" smtClean="0"/>
              <a:t>. Ext. </a:t>
            </a:r>
            <a:r>
              <a:rPr lang="en-US" sz="1800" dirty="0" err="1" smtClean="0"/>
              <a:t>Algo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observed certain patterns which can help us to improve </a:t>
            </a:r>
            <a:r>
              <a:rPr lang="en-US" sz="1800" dirty="0" err="1" smtClean="0"/>
              <a:t>Reln</a:t>
            </a:r>
            <a:r>
              <a:rPr lang="en-US" sz="1800" dirty="0" smtClean="0"/>
              <a:t>. Ext. </a:t>
            </a:r>
            <a:r>
              <a:rPr lang="en-US" sz="1800" dirty="0" err="1" smtClean="0"/>
              <a:t>Algo</a:t>
            </a:r>
            <a:r>
              <a:rPr lang="en-US" sz="1800" dirty="0" smtClean="0"/>
              <a:t>. performance.</a:t>
            </a:r>
          </a:p>
          <a:p>
            <a:r>
              <a:rPr lang="en-IN" sz="1800" dirty="0" smtClean="0"/>
              <a:t>Colon </a:t>
            </a:r>
            <a:r>
              <a:rPr lang="en-IN" sz="1800" dirty="0"/>
              <a:t>‘:’ is extensively </a:t>
            </a:r>
            <a:r>
              <a:rPr lang="en-IN" sz="1800" dirty="0" smtClean="0"/>
              <a:t>used in </a:t>
            </a:r>
            <a:r>
              <a:rPr lang="en-IN" sz="1800" dirty="0"/>
              <a:t>headlines to state the statement made by a person or organization</a:t>
            </a:r>
            <a:r>
              <a:rPr lang="en-IN" sz="1800" dirty="0" smtClean="0"/>
              <a:t>.</a:t>
            </a:r>
          </a:p>
          <a:p>
            <a:r>
              <a:rPr lang="en-US" sz="1800" dirty="0" smtClean="0"/>
              <a:t>Headline pre-processor exclusively processes headlines containing a colon.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1371600" y="3939551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Discom</a:t>
            </a:r>
            <a:r>
              <a:rPr lang="en-IN" dirty="0"/>
              <a:t> creating ugly </a:t>
            </a:r>
            <a:r>
              <a:rPr lang="en-IN" dirty="0" smtClean="0"/>
              <a:t>situations, govt</a:t>
            </a:r>
            <a:r>
              <a:rPr lang="en-IN" dirty="0"/>
              <a:t>. may step in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b="1" dirty="0" err="1">
                <a:solidFill>
                  <a:srgbClr val="C00000"/>
                </a:solidFill>
              </a:rPr>
              <a:t>Kejriwal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to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Jung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6652932" y="3565935"/>
            <a:ext cx="336177" cy="1714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 rot="5400000">
            <a:off x="3499597" y="2118606"/>
            <a:ext cx="336177" cy="4592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039036" y="4524039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body</a:t>
            </a:r>
            <a:endParaRPr lang="en-IN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175561" y="4524039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header</a:t>
            </a:r>
            <a:endParaRPr lang="en-IN" i="1" dirty="0"/>
          </a:p>
        </p:txBody>
      </p:sp>
      <p:sp>
        <p:nvSpPr>
          <p:cNvPr id="10" name="Rectangle 9"/>
          <p:cNvSpPr/>
          <p:nvPr/>
        </p:nvSpPr>
        <p:spPr>
          <a:xfrm>
            <a:off x="1335741" y="4992900"/>
            <a:ext cx="6530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Kejriwal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to</a:t>
            </a:r>
            <a:r>
              <a:rPr lang="en-IN" dirty="0"/>
              <a:t> </a:t>
            </a:r>
            <a:r>
              <a:rPr lang="en-IN" dirty="0" smtClean="0">
                <a:solidFill>
                  <a:srgbClr val="C00000"/>
                </a:solidFill>
              </a:rPr>
              <a:t>Jung </a:t>
            </a:r>
            <a:r>
              <a:rPr lang="en-IN" dirty="0" smtClean="0">
                <a:solidFill>
                  <a:srgbClr val="FF0000"/>
                </a:solidFill>
              </a:rPr>
              <a:t>: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/>
              <a:t>Discom</a:t>
            </a:r>
            <a:r>
              <a:rPr lang="en-IN" dirty="0" smtClean="0"/>
              <a:t> </a:t>
            </a:r>
            <a:r>
              <a:rPr lang="en-IN" dirty="0"/>
              <a:t>creating ugly </a:t>
            </a:r>
            <a:r>
              <a:rPr lang="en-IN" dirty="0" smtClean="0"/>
              <a:t>situations, govt</a:t>
            </a:r>
            <a:r>
              <a:rPr lang="en-IN" dirty="0"/>
              <a:t>. may step </a:t>
            </a:r>
            <a:r>
              <a:rPr lang="en-IN" dirty="0" smtClean="0"/>
              <a:t>in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2048432" y="4582097"/>
            <a:ext cx="336177" cy="1714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5400000">
            <a:off x="5238748" y="3145061"/>
            <a:ext cx="336177" cy="4592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778187" y="5550494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body</a:t>
            </a:r>
            <a:endParaRPr lang="en-IN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71061" y="5540201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header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5102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 Pre-processor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1873"/>
              </p:ext>
            </p:extLst>
          </p:nvPr>
        </p:nvGraphicFramePr>
        <p:xfrm>
          <a:off x="38996" y="1532159"/>
          <a:ext cx="9105004" cy="4132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7822"/>
                <a:gridCol w="3784680"/>
                <a:gridCol w="2276251"/>
                <a:gridCol w="2276251"/>
              </a:tblGrid>
              <a:tr h="41388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Steps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Type of Headline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Template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Transformation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821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Step 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Header contains ‘to’: An entity makes statement about another entity.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i="1" dirty="0" err="1" smtClean="0">
                          <a:effectLst/>
                        </a:rPr>
                        <a:t>Eg</a:t>
                      </a:r>
                      <a:r>
                        <a:rPr lang="en-US" sz="1600" i="1" dirty="0">
                          <a:effectLst/>
                        </a:rPr>
                        <a:t>. </a:t>
                      </a:r>
                      <a:r>
                        <a:rPr lang="en-US" sz="1600" i="1" dirty="0" err="1">
                          <a:effectLst/>
                        </a:rPr>
                        <a:t>Discom</a:t>
                      </a:r>
                      <a:r>
                        <a:rPr lang="en-US" sz="1600" i="1" dirty="0">
                          <a:effectLst/>
                        </a:rPr>
                        <a:t> creating ugly situations, govt. may step in: </a:t>
                      </a:r>
                      <a:r>
                        <a:rPr lang="en-US" sz="1600" i="1" dirty="0" err="1">
                          <a:solidFill>
                            <a:srgbClr val="C00000"/>
                          </a:solidFill>
                          <a:effectLst/>
                        </a:rPr>
                        <a:t>Kejriwal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/>
                        </a:rPr>
                        <a:t> to Jung</a:t>
                      </a:r>
                      <a:endParaRPr lang="en-IN" sz="1600" i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&lt;ent1&gt;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to</a:t>
                      </a:r>
                      <a:r>
                        <a:rPr lang="en-US" sz="1600" dirty="0">
                          <a:effectLst/>
                        </a:rPr>
                        <a:t> &lt;ent2&gt; : &lt;statement&gt;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Relation extracted </a:t>
                      </a:r>
                      <a:endParaRPr lang="en-IN" sz="1600" dirty="0">
                        <a:effectLst/>
                      </a:endParaRP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 ent1, statement, ent2 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821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Step 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Header contains ‘on’: An entity is speaking about a topic.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Eg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Ex-CM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Kejriwal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on Elections</a:t>
                      </a:r>
                      <a:r>
                        <a:rPr lang="en-US" sz="1600" dirty="0">
                          <a:effectLst/>
                        </a:rPr>
                        <a:t>: We will apologize to Delhi.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NNP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on</a:t>
                      </a:r>
                      <a:r>
                        <a:rPr lang="en-US" sz="1600" dirty="0">
                          <a:effectLst/>
                        </a:rPr>
                        <a:t> NNP : &lt;statement&gt;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&lt;entity&gt; : &lt;statement&gt; </a:t>
                      </a:r>
                      <a:endParaRPr lang="en-IN" sz="1600" dirty="0">
                        <a:effectLst/>
                      </a:endParaRPr>
                    </a:p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To be processed further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821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Step 3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Body starts with a pronoun.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Eg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Arvind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Kejriwal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: I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can </a:t>
                      </a:r>
                      <a:r>
                        <a:rPr lang="en-US" sz="1600" dirty="0">
                          <a:effectLst/>
                        </a:rPr>
                        <a:t>sacrifice CM seat 100 times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NNP: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PRP</a:t>
                      </a:r>
                      <a:r>
                        <a:rPr lang="en-US" sz="1600" dirty="0">
                          <a:effectLst/>
                        </a:rPr>
                        <a:t> &lt;rest of body&gt;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NNP </a:t>
                      </a:r>
                      <a:r>
                        <a:rPr lang="en-US" sz="1600" dirty="0">
                          <a:effectLst/>
                        </a:rPr>
                        <a:t>&lt;rest of body&gt;</a:t>
                      </a:r>
                      <a:endParaRPr lang="en-IN" sz="1600" dirty="0">
                        <a:effectLst/>
                      </a:endParaRP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 be processed further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881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Step 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The body starts with a proper noun.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0" indent="0" algn="just">
                        <a:spcAft>
                          <a:spcPts val="6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Eg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Arvind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Kejriwal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: Reliance</a:t>
                      </a:r>
                      <a:r>
                        <a:rPr lang="en-US" sz="1600" dirty="0">
                          <a:effectLst/>
                        </a:rPr>
                        <a:t> is accused to looting public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&lt;ent1&gt;: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&lt;ent2&gt;</a:t>
                      </a:r>
                      <a:r>
                        <a:rPr lang="en-US" sz="1600" dirty="0" smtClean="0">
                          <a:effectLst/>
                        </a:rPr>
                        <a:t>statement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Relation extracted </a:t>
                      </a:r>
                      <a:endParaRPr lang="en-IN" sz="1600" dirty="0">
                        <a:effectLst/>
                      </a:endParaRP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 ent1, statement, ent2 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0" y="1949824"/>
            <a:ext cx="2286000" cy="995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862483" y="4818524"/>
            <a:ext cx="2286000" cy="856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858000" y="4034118"/>
            <a:ext cx="2286000" cy="784406"/>
          </a:xfrm>
          <a:prstGeom prst="rect">
            <a:avLst/>
          </a:prstGeom>
          <a:noFill/>
          <a:ln w="28575">
            <a:solidFill>
              <a:srgbClr val="BE0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ine Callout 1 7"/>
          <p:cNvSpPr/>
          <p:nvPr/>
        </p:nvSpPr>
        <p:spPr>
          <a:xfrm>
            <a:off x="4773706" y="3546885"/>
            <a:ext cx="1855694" cy="416859"/>
          </a:xfrm>
          <a:prstGeom prst="borderCallout1">
            <a:avLst>
              <a:gd name="adj1" fmla="val 54234"/>
              <a:gd name="adj2" fmla="val 101087"/>
              <a:gd name="adj3" fmla="val 122177"/>
              <a:gd name="adj4" fmla="val 111667"/>
            </a:avLst>
          </a:prstGeom>
          <a:noFill/>
          <a:ln>
            <a:solidFill>
              <a:srgbClr val="BE0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E0C9C"/>
                </a:solidFill>
              </a:rPr>
              <a:t>To </a:t>
            </a:r>
            <a:r>
              <a:rPr lang="en-US" dirty="0" err="1" smtClean="0">
                <a:solidFill>
                  <a:srgbClr val="BE0C9C"/>
                </a:solidFill>
              </a:rPr>
              <a:t>Reln</a:t>
            </a:r>
            <a:r>
              <a:rPr lang="en-US" dirty="0" smtClean="0">
                <a:solidFill>
                  <a:srgbClr val="BE0C9C"/>
                </a:solidFill>
              </a:rPr>
              <a:t> Ext. </a:t>
            </a:r>
            <a:r>
              <a:rPr lang="en-US" dirty="0" err="1" smtClean="0">
                <a:solidFill>
                  <a:srgbClr val="BE0C9C"/>
                </a:solidFill>
              </a:rPr>
              <a:t>Algo</a:t>
            </a:r>
            <a:endParaRPr lang="en-IN" dirty="0">
              <a:solidFill>
                <a:srgbClr val="BE0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 Extractor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Entity Extraction</a:t>
            </a:r>
          </a:p>
          <a:p>
            <a:pPr lvl="1"/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‘Delhi CM Arvind </a:t>
            </a:r>
            <a:r>
              <a:rPr lang="en-US" sz="1800" i="1" dirty="0" err="1" smtClean="0"/>
              <a:t>Kejriwal</a:t>
            </a:r>
            <a:r>
              <a:rPr lang="en-US" sz="1800" i="1" dirty="0" smtClean="0"/>
              <a:t> accuses </a:t>
            </a:r>
            <a:r>
              <a:rPr lang="en-US" sz="1800" i="1" dirty="0" err="1" smtClean="0"/>
              <a:t>Relaince</a:t>
            </a:r>
            <a:r>
              <a:rPr lang="en-US" sz="1800" i="1" dirty="0" smtClean="0"/>
              <a:t>.’ </a:t>
            </a:r>
            <a:r>
              <a:rPr lang="en-US" sz="1800" dirty="0" smtClean="0"/>
              <a:t> should give ‘Delhi CM Arvind </a:t>
            </a:r>
            <a:r>
              <a:rPr lang="en-US" sz="1800" dirty="0" err="1" smtClean="0"/>
              <a:t>Kejriwal</a:t>
            </a:r>
            <a:r>
              <a:rPr lang="en-US" sz="1800" dirty="0" smtClean="0"/>
              <a:t>’</a:t>
            </a:r>
          </a:p>
          <a:p>
            <a:pPr lvl="1"/>
            <a:r>
              <a:rPr lang="en-US" sz="1800" dirty="0" smtClean="0"/>
              <a:t>Used Apache’s NP-</a:t>
            </a:r>
            <a:r>
              <a:rPr lang="en-US" sz="1800" dirty="0" err="1" smtClean="0"/>
              <a:t>chunker</a:t>
            </a:r>
            <a:r>
              <a:rPr lang="en-US" sz="1800" dirty="0" smtClean="0"/>
              <a:t> to extract the noun phrase.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Relation Extraction</a:t>
            </a:r>
          </a:p>
          <a:p>
            <a:pPr lvl="1"/>
            <a:r>
              <a:rPr lang="en-US" sz="1800" dirty="0" smtClean="0"/>
              <a:t>To extract the relation triple </a:t>
            </a:r>
            <a:r>
              <a:rPr lang="en-US" sz="1800" i="1" dirty="0" smtClean="0"/>
              <a:t>&lt;ent1, </a:t>
            </a:r>
            <a:r>
              <a:rPr lang="en-US" sz="1800" i="1" dirty="0" err="1" smtClean="0"/>
              <a:t>reln</a:t>
            </a:r>
            <a:r>
              <a:rPr lang="en-US" sz="1800" i="1" dirty="0" smtClean="0"/>
              <a:t>, ent2&gt;</a:t>
            </a:r>
            <a:r>
              <a:rPr lang="en-US" sz="1800" dirty="0" smtClean="0"/>
              <a:t> we have used WOE algorithm</a:t>
            </a:r>
          </a:p>
          <a:p>
            <a:pPr lvl="1"/>
            <a:r>
              <a:rPr lang="en-US" sz="1800" dirty="0" smtClean="0"/>
              <a:t>WOE, proposed by </a:t>
            </a:r>
            <a:r>
              <a:rPr lang="en-US" sz="1800" dirty="0" err="1" smtClean="0"/>
              <a:t>Fei</a:t>
            </a:r>
            <a:r>
              <a:rPr lang="en-US" sz="1800" dirty="0" smtClean="0"/>
              <a:t> &amp; Weld, uses dependency parsing to extract the relation.</a:t>
            </a:r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70422"/>
              </p:ext>
            </p:extLst>
          </p:nvPr>
        </p:nvGraphicFramePr>
        <p:xfrm>
          <a:off x="1429872" y="4195184"/>
          <a:ext cx="6096000" cy="164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9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Parameters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Value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Input entity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Arvind </a:t>
                      </a:r>
                      <a:r>
                        <a:rPr lang="en-IN" sz="1600" dirty="0" err="1">
                          <a:effectLst/>
                        </a:rPr>
                        <a:t>Kejriwal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No. of records after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rule-based headline extractor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1411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No. of relations extracted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</a:rPr>
                        <a:t>281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1533" y="5889812"/>
            <a:ext cx="470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Results of </a:t>
            </a:r>
            <a:r>
              <a:rPr lang="en-US" dirty="0" smtClean="0"/>
              <a:t>Relation Extractor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Generator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399"/>
            <a:ext cx="8229600" cy="12416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Timeline Generator module cleans and arranges the relations chronologically.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51329" y="3630706"/>
            <a:ext cx="8256494" cy="225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 smtClean="0"/>
              <a:t>Sample output:</a:t>
            </a:r>
            <a:endParaRPr lang="en-IN" dirty="0" smtClean="0"/>
          </a:p>
          <a:p>
            <a:r>
              <a:rPr lang="en-IN" dirty="0" smtClean="0"/>
              <a:t>2014-01-28 20:47:47.0 | Vinod </a:t>
            </a:r>
            <a:r>
              <a:rPr lang="en-IN" dirty="0"/>
              <a:t>Kumar </a:t>
            </a:r>
            <a:r>
              <a:rPr lang="en-IN" dirty="0" err="1" smtClean="0"/>
              <a:t>Binny</a:t>
            </a:r>
            <a:r>
              <a:rPr lang="en-IN" dirty="0" smtClean="0"/>
              <a:t> | </a:t>
            </a:r>
            <a:r>
              <a:rPr lang="en-IN" dirty="0"/>
              <a:t>a</a:t>
            </a:r>
            <a:r>
              <a:rPr lang="en-IN" dirty="0" smtClean="0"/>
              <a:t>ccuses | Arvind </a:t>
            </a:r>
            <a:r>
              <a:rPr lang="en-IN" dirty="0" err="1"/>
              <a:t>Kejriwal</a:t>
            </a:r>
            <a:endParaRPr lang="en-IN" dirty="0"/>
          </a:p>
          <a:p>
            <a:r>
              <a:rPr lang="en-IN" dirty="0"/>
              <a:t>2014-02-01 </a:t>
            </a:r>
            <a:r>
              <a:rPr lang="en-IN" dirty="0" smtClean="0"/>
              <a:t>05:47:15.0 | Arvind </a:t>
            </a:r>
            <a:r>
              <a:rPr lang="en-IN" dirty="0" err="1" smtClean="0"/>
              <a:t>Kejriwal</a:t>
            </a:r>
            <a:r>
              <a:rPr lang="en-IN" dirty="0" smtClean="0"/>
              <a:t> | accuses | Rahul Gandhi</a:t>
            </a:r>
          </a:p>
          <a:p>
            <a:r>
              <a:rPr lang="en-IN" dirty="0" smtClean="0"/>
              <a:t>2014-02-13 </a:t>
            </a:r>
            <a:r>
              <a:rPr lang="en-IN" dirty="0"/>
              <a:t>09:47:01.0 | Arvind </a:t>
            </a:r>
            <a:r>
              <a:rPr lang="en-IN" dirty="0" err="1"/>
              <a:t>Kejriwal</a:t>
            </a:r>
            <a:r>
              <a:rPr lang="en-IN" dirty="0"/>
              <a:t> | </a:t>
            </a:r>
            <a:r>
              <a:rPr lang="en-IN" dirty="0" smtClean="0"/>
              <a:t>attacks </a:t>
            </a:r>
            <a:r>
              <a:rPr lang="en-IN" dirty="0"/>
              <a:t>| </a:t>
            </a:r>
            <a:r>
              <a:rPr lang="en-IN" dirty="0" err="1"/>
              <a:t>Mukesh</a:t>
            </a:r>
            <a:r>
              <a:rPr lang="en-IN" dirty="0"/>
              <a:t> </a:t>
            </a:r>
            <a:r>
              <a:rPr lang="en-IN" dirty="0" err="1" smtClean="0"/>
              <a:t>Ambani</a:t>
            </a:r>
            <a:endParaRPr lang="en-IN" dirty="0" smtClean="0"/>
          </a:p>
          <a:p>
            <a:r>
              <a:rPr lang="en-IN" dirty="0"/>
              <a:t>2014-03-01 </a:t>
            </a:r>
            <a:r>
              <a:rPr lang="en-IN" dirty="0" smtClean="0"/>
              <a:t>09:47:01.0 | Arvind </a:t>
            </a:r>
            <a:r>
              <a:rPr lang="en-IN" dirty="0" err="1" smtClean="0"/>
              <a:t>Kejriwal</a:t>
            </a:r>
            <a:r>
              <a:rPr lang="en-IN" dirty="0" smtClean="0"/>
              <a:t> | accusation </a:t>
            </a:r>
            <a:r>
              <a:rPr lang="en-IN" dirty="0"/>
              <a:t>fobbed off </a:t>
            </a:r>
            <a:r>
              <a:rPr lang="en-IN" dirty="0" smtClean="0"/>
              <a:t>by | </a:t>
            </a:r>
            <a:r>
              <a:rPr lang="en-IN" dirty="0" err="1" smtClean="0"/>
              <a:t>Mukesh</a:t>
            </a:r>
            <a:r>
              <a:rPr lang="en-IN" dirty="0" smtClean="0"/>
              <a:t> </a:t>
            </a:r>
            <a:r>
              <a:rPr lang="en-IN" dirty="0" err="1" smtClean="0"/>
              <a:t>Ambani</a:t>
            </a:r>
            <a:endParaRPr lang="en-IN" dirty="0" smtClean="0"/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2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6168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</a:t>
            </a:r>
            <a:r>
              <a:rPr lang="en-US" sz="2200" dirty="0" err="1" smtClean="0"/>
              <a:t>analyse</a:t>
            </a:r>
            <a:r>
              <a:rPr lang="en-US" sz="2200" dirty="0" smtClean="0"/>
              <a:t> the relations quantitatively and qualitatively to judge the performance of the system.</a:t>
            </a:r>
          </a:p>
          <a:p>
            <a:endParaRPr lang="en-US" sz="2200" dirty="0"/>
          </a:p>
          <a:p>
            <a:r>
              <a:rPr lang="en-US" sz="2200" dirty="0" smtClean="0"/>
              <a:t>We ran the system for entities –</a:t>
            </a:r>
          </a:p>
          <a:p>
            <a:pPr lvl="1"/>
            <a:r>
              <a:rPr lang="en-US" sz="2000" dirty="0"/>
              <a:t>Arvind </a:t>
            </a:r>
            <a:r>
              <a:rPr lang="en-US" sz="2000" dirty="0" err="1" smtClean="0"/>
              <a:t>Kejriwal</a:t>
            </a:r>
            <a:endParaRPr lang="en-US" sz="2000" dirty="0" smtClean="0"/>
          </a:p>
          <a:p>
            <a:pPr lvl="1"/>
            <a:r>
              <a:rPr lang="en-IN" sz="2000" dirty="0"/>
              <a:t>Barack </a:t>
            </a:r>
            <a:r>
              <a:rPr lang="en-IN" sz="2000" dirty="0" smtClean="0"/>
              <a:t>Obama</a:t>
            </a:r>
          </a:p>
          <a:p>
            <a:pPr lvl="1"/>
            <a:r>
              <a:rPr lang="en-IN" sz="2000" dirty="0" smtClean="0"/>
              <a:t>Congress</a:t>
            </a:r>
          </a:p>
          <a:p>
            <a:pPr lvl="1"/>
            <a:r>
              <a:rPr lang="en-IN" sz="2000" dirty="0"/>
              <a:t>Narendra </a:t>
            </a:r>
            <a:r>
              <a:rPr lang="en-IN" sz="2000" dirty="0" smtClean="0"/>
              <a:t>Modi</a:t>
            </a:r>
          </a:p>
          <a:p>
            <a:pPr lvl="1"/>
            <a:r>
              <a:rPr lang="en-US" sz="2000" dirty="0" err="1" smtClean="0"/>
              <a:t>Jayalalithaa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82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Complex Social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Need to Capture Conversations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What we propose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How we did it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Experiments &amp;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1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44350716"/>
              </p:ext>
            </p:extLst>
          </p:nvPr>
        </p:nvGraphicFramePr>
        <p:xfrm>
          <a:off x="53787" y="2047223"/>
          <a:ext cx="9049872" cy="4410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1"/>
                <a:gridCol w="1116025"/>
                <a:gridCol w="1157061"/>
                <a:gridCol w="1460100"/>
                <a:gridCol w="819662"/>
                <a:gridCol w="832385"/>
                <a:gridCol w="832385"/>
                <a:gridCol w="801747"/>
                <a:gridCol w="887506"/>
              </a:tblGrid>
              <a:tr h="1297296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Input </a:t>
                      </a:r>
                      <a:r>
                        <a:rPr lang="en-US" sz="1700" dirty="0" smtClean="0">
                          <a:effectLst/>
                        </a:rPr>
                        <a:t>Entity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Related headlines in DB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Conv. related headlines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% </a:t>
                      </a:r>
                      <a:r>
                        <a:rPr lang="en-US" sz="1700" dirty="0" err="1">
                          <a:effectLst/>
                        </a:rPr>
                        <a:t>hdl</a:t>
                      </a:r>
                      <a:r>
                        <a:rPr lang="en-US" sz="1700" dirty="0">
                          <a:effectLst/>
                        </a:rPr>
                        <a:t> with colon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(in complete DB)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Step 1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(A)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Step 2 (B)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Step 3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 (C)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Step 4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(D)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% Impv. in Reln. Ext.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/>
                </a:tc>
              </a:tr>
              <a:tr h="259459"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Arvind </a:t>
                      </a:r>
                      <a:r>
                        <a:rPr lang="en-US" sz="1700" dirty="0" err="1">
                          <a:effectLst/>
                        </a:rPr>
                        <a:t>Kejriwal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3238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1424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969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37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135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29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445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31.5 %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</a:tr>
              <a:tr h="5189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30 %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3.8 %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14 %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3 %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45.9 %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9459"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Barack Obama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1463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560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350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20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17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201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14.6 %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</a:tr>
              <a:tr h="5189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23.9 %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5.7 %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4.9 %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2.3 %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57.4 %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9459"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Congress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18418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7943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5693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232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1727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74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3170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15.9 %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</a:tr>
              <a:tr h="5189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31 %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4.1 %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30.3 %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1.3 %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55.7 %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9459"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Narendra Modi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14885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6692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4606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235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544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101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2222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22 %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</a:tr>
              <a:tr h="5189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30.94 %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5.1 %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11.8 %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2.3 %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48.2 %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73" marR="72973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4057653" y="1179983"/>
            <a:ext cx="255495" cy="144555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6427695" y="255491"/>
            <a:ext cx="255495" cy="329453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3935" y="1202638"/>
            <a:ext cx="192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Large % of colon related headlines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6629" y="1304158"/>
            <a:ext cx="247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Headline Pre-processor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8176" y="2030505"/>
            <a:ext cx="820271" cy="4450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00358" y="2034988"/>
            <a:ext cx="820271" cy="4450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ine Callout 2 10"/>
          <p:cNvSpPr/>
          <p:nvPr/>
        </p:nvSpPr>
        <p:spPr>
          <a:xfrm>
            <a:off x="7274859" y="497541"/>
            <a:ext cx="1748117" cy="510988"/>
          </a:xfrm>
          <a:prstGeom prst="borderCallout2">
            <a:avLst>
              <a:gd name="adj1" fmla="val 108224"/>
              <a:gd name="adj2" fmla="val 56282"/>
              <a:gd name="adj3" fmla="val 208224"/>
              <a:gd name="adj4" fmla="val 55641"/>
              <a:gd name="adj5" fmla="val 299342"/>
              <a:gd name="adj6" fmla="val 3256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Direct Relations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>
            <a:stCxn id="9" idx="0"/>
          </p:cNvCxnSpPr>
          <p:nvPr/>
        </p:nvCxnSpPr>
        <p:spPr>
          <a:xfrm flipV="1">
            <a:off x="5318312" y="1559859"/>
            <a:ext cx="2902317" cy="470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82784737"/>
              </p:ext>
            </p:extLst>
          </p:nvPr>
        </p:nvGraphicFramePr>
        <p:xfrm>
          <a:off x="201705" y="1680885"/>
          <a:ext cx="8794377" cy="35356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31459"/>
                <a:gridCol w="2931459"/>
                <a:gridCol w="2931459"/>
              </a:tblGrid>
              <a:tr h="242047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Headlines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Relations before pre-processing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Relations after pre-processing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094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effectLst/>
                        </a:rPr>
                        <a:t>Court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to</a:t>
                      </a:r>
                      <a:r>
                        <a:rPr lang="en-US" sz="1600" b="0" dirty="0">
                          <a:effectLst/>
                        </a:rPr>
                        <a:t> Arvind </a:t>
                      </a:r>
                      <a:r>
                        <a:rPr lang="en-US" sz="1600" b="0" dirty="0" err="1">
                          <a:effectLst/>
                        </a:rPr>
                        <a:t>Kejriwal</a:t>
                      </a:r>
                      <a:r>
                        <a:rPr lang="en-US" sz="1600" b="0" dirty="0">
                          <a:effectLst/>
                        </a:rPr>
                        <a:t>: Appear on May 24 or face action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 relations extracted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&lt;Court , Appear on May 24 or face action, Arvind </a:t>
                      </a:r>
                      <a:r>
                        <a:rPr lang="en-US" sz="1600" dirty="0" err="1">
                          <a:effectLst/>
                        </a:rPr>
                        <a:t>Kejriwal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094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effectLst/>
                        </a:rPr>
                        <a:t>Is it right to use such foul language: Arvind </a:t>
                      </a:r>
                      <a:r>
                        <a:rPr lang="en-US" sz="1600" b="0" dirty="0" err="1">
                          <a:effectLst/>
                        </a:rPr>
                        <a:t>Kejriwal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to</a:t>
                      </a:r>
                      <a:r>
                        <a:rPr lang="en-US" sz="1600" b="0" dirty="0">
                          <a:effectLst/>
                        </a:rPr>
                        <a:t> Narendra Modi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No relations extracted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&lt;Arvind </a:t>
                      </a:r>
                      <a:r>
                        <a:rPr lang="en-US" sz="1600" dirty="0" err="1">
                          <a:effectLst/>
                        </a:rPr>
                        <a:t>Kejriwal</a:t>
                      </a:r>
                      <a:r>
                        <a:rPr lang="en-US" sz="1600" dirty="0">
                          <a:effectLst/>
                        </a:rPr>
                        <a:t>, Is it right to use such foul language, Narendra Modi&gt;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094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effectLst/>
                        </a:rPr>
                        <a:t>BJP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on</a:t>
                      </a:r>
                      <a:r>
                        <a:rPr lang="en-US" sz="1600" b="0" dirty="0">
                          <a:effectLst/>
                        </a:rPr>
                        <a:t> power crisis: Arvind </a:t>
                      </a:r>
                      <a:r>
                        <a:rPr lang="en-US" sz="1600" b="0" dirty="0" err="1">
                          <a:effectLst/>
                        </a:rPr>
                        <a:t>Kejriwal</a:t>
                      </a:r>
                      <a:r>
                        <a:rPr lang="en-US" sz="1600" b="0" dirty="0">
                          <a:effectLst/>
                        </a:rPr>
                        <a:t> should quit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No relations extracted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&lt;BJP, should quit, Arvind Kejriwal&gt;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094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BJP: Arvind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</a:rPr>
                        <a:t>Kejriwal</a:t>
                      </a:r>
                      <a:r>
                        <a:rPr lang="en-US" sz="1600" b="0" dirty="0">
                          <a:effectLst/>
                        </a:rPr>
                        <a:t> unable to govern, looking for escape route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No relations extracted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&lt;BJP, unable to </a:t>
                      </a:r>
                      <a:r>
                        <a:rPr lang="en-US" sz="1600" dirty="0" smtClean="0">
                          <a:effectLst/>
                        </a:rPr>
                        <a:t>govern </a:t>
                      </a:r>
                      <a:r>
                        <a:rPr lang="en-US" sz="1600" dirty="0">
                          <a:effectLst/>
                        </a:rPr>
                        <a:t>looking for escape route, Arvind </a:t>
                      </a:r>
                      <a:r>
                        <a:rPr lang="en-US" sz="1600" dirty="0" err="1">
                          <a:effectLst/>
                        </a:rPr>
                        <a:t>Kejriwal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6141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Anna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</a:rPr>
                        <a:t>Hazare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: I </a:t>
                      </a:r>
                      <a:r>
                        <a:rPr lang="en-US" sz="1600" b="0" dirty="0">
                          <a:effectLst/>
                        </a:rPr>
                        <a:t>will protest against Arvind </a:t>
                      </a:r>
                      <a:r>
                        <a:rPr lang="en-US" sz="1600" b="0" dirty="0" err="1">
                          <a:effectLst/>
                        </a:rPr>
                        <a:t>Kejriwal</a:t>
                      </a:r>
                      <a:r>
                        <a:rPr lang="en-US" sz="1600" b="0" dirty="0">
                          <a:effectLst/>
                        </a:rPr>
                        <a:t> if he indulges in wrongdoing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&lt;I, will protest against, Arvind </a:t>
                      </a:r>
                      <a:r>
                        <a:rPr lang="en-US" sz="1600" dirty="0" err="1">
                          <a:effectLst/>
                        </a:rPr>
                        <a:t>Kejriwal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&lt;Anna </a:t>
                      </a:r>
                      <a:r>
                        <a:rPr lang="en-US" sz="1600" dirty="0" err="1">
                          <a:effectLst/>
                        </a:rPr>
                        <a:t>Hazare</a:t>
                      </a:r>
                      <a:r>
                        <a:rPr lang="en-US" sz="1600" dirty="0">
                          <a:effectLst/>
                        </a:rPr>
                        <a:t>, will protest against, Arvind </a:t>
                      </a:r>
                      <a:r>
                        <a:rPr lang="en-US" sz="1600" dirty="0" err="1">
                          <a:effectLst/>
                        </a:rPr>
                        <a:t>Kejriwal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9688" y="5351929"/>
            <a:ext cx="60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</a:t>
            </a:r>
            <a:r>
              <a:rPr lang="en-IN" dirty="0"/>
              <a:t>Examples of relations extracted after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5131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55938"/>
              </p:ext>
            </p:extLst>
          </p:nvPr>
        </p:nvGraphicFramePr>
        <p:xfrm>
          <a:off x="295835" y="1391415"/>
          <a:ext cx="8713695" cy="460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4565"/>
                <a:gridCol w="2904565"/>
                <a:gridCol w="290456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Parameters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Case 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2</a:t>
                      </a:r>
                      <a:endParaRPr kumimoji="0" lang="en-I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08000" marB="10800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Input entity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Arvind </a:t>
                      </a:r>
                      <a:r>
                        <a:rPr lang="en-IN" sz="1600" dirty="0" err="1">
                          <a:effectLst/>
                        </a:rPr>
                        <a:t>Kejriwal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Jayalalithaa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Date Range (DD/MM/YYYY)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28/01/2014 – 04/01/2015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28/01/2014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IN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14/05/2015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No. of records in database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37,73,677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4579530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No. of records related to input entity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3238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3413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</a:tr>
              <a:tr h="666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No. of records after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rule-based headline extractor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1411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1255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No. of relations extracted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</a:rPr>
                        <a:t>281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08000" marB="108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1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3412" y="152400"/>
            <a:ext cx="8229600" cy="42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Relations Extracted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76718" y="6347012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Fig.: Conversation Timeline of Arvind </a:t>
            </a:r>
            <a:r>
              <a:rPr lang="en-US" dirty="0" err="1" smtClean="0"/>
              <a:t>Kejriwal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590550"/>
            <a:ext cx="8067675" cy="5676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40261" y="697752"/>
            <a:ext cx="6992751" cy="525929"/>
          </a:xfrm>
          <a:prstGeom prst="rect">
            <a:avLst/>
          </a:prstGeom>
          <a:noFill/>
          <a:ln>
            <a:solidFill>
              <a:srgbClr val="BE0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086599" y="376518"/>
            <a:ext cx="168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BE0C9C"/>
                </a:solidFill>
              </a:rPr>
              <a:t>Extracted entities</a:t>
            </a:r>
            <a:endParaRPr lang="en-IN" sz="1600" dirty="0">
              <a:solidFill>
                <a:srgbClr val="BE0C9C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952128" y="2178424"/>
            <a:ext cx="1815353" cy="484094"/>
          </a:xfrm>
          <a:prstGeom prst="borderCallout1">
            <a:avLst>
              <a:gd name="adj1" fmla="val 52083"/>
              <a:gd name="adj2" fmla="val -641"/>
              <a:gd name="adj3" fmla="val -76389"/>
              <a:gd name="adj4" fmla="val -36795"/>
            </a:avLst>
          </a:prstGeom>
          <a:noFill/>
          <a:ln>
            <a:solidFill>
              <a:srgbClr val="BE0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BE0C9C"/>
                </a:solidFill>
              </a:rPr>
              <a:t>Extracted Relations</a:t>
            </a:r>
            <a:endParaRPr lang="en-IN" sz="1600" dirty="0">
              <a:solidFill>
                <a:srgbClr val="BE0C9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906" y="2796988"/>
            <a:ext cx="322729" cy="1156447"/>
          </a:xfrm>
          <a:prstGeom prst="rect">
            <a:avLst/>
          </a:prstGeom>
          <a:noFill/>
          <a:ln>
            <a:solidFill>
              <a:srgbClr val="BE0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509682" y="5983941"/>
            <a:ext cx="2218765" cy="283509"/>
          </a:xfrm>
          <a:prstGeom prst="rect">
            <a:avLst/>
          </a:prstGeom>
          <a:noFill/>
          <a:ln>
            <a:solidFill>
              <a:srgbClr val="BE0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Conversations about </a:t>
            </a:r>
            <a:r>
              <a:rPr lang="en-US" i="1" dirty="0" err="1" smtClean="0"/>
              <a:t>Jayalalithaa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98177"/>
            <a:ext cx="8229600" cy="4937760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Jayalalithaa</a:t>
            </a:r>
            <a:r>
              <a:rPr lang="en-US" sz="2000" dirty="0" smtClean="0"/>
              <a:t> was acquitted on May 11, 2015. Our system can extract what people have said about </a:t>
            </a:r>
            <a:r>
              <a:rPr lang="en-US" sz="2000" i="1" dirty="0" err="1" smtClean="0"/>
              <a:t>Jayalalithaa’s</a:t>
            </a:r>
            <a:r>
              <a:rPr lang="en-US" sz="2000" dirty="0" smtClean="0"/>
              <a:t> case.</a:t>
            </a:r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93345"/>
              </p:ext>
            </p:extLst>
          </p:nvPr>
        </p:nvGraphicFramePr>
        <p:xfrm>
          <a:off x="699247" y="1784786"/>
          <a:ext cx="798755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252"/>
                <a:gridCol w="5144301"/>
              </a:tblGrid>
              <a:tr h="31001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Date(YYYY-MM-DD)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Event</a:t>
                      </a:r>
                      <a:endParaRPr lang="en-IN" sz="1600" dirty="0"/>
                    </a:p>
                  </a:txBody>
                  <a:tcPr/>
                </a:tc>
              </a:tr>
              <a:tr h="31001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2014-09-27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 smtClean="0"/>
                        <a:t>Jayalalithaa</a:t>
                      </a:r>
                      <a:r>
                        <a:rPr lang="en-IN" sz="1600" dirty="0" smtClean="0"/>
                        <a:t> was convicted and sentenced to prison</a:t>
                      </a:r>
                    </a:p>
                  </a:txBody>
                  <a:tcPr/>
                </a:tc>
              </a:tr>
              <a:tr h="31001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2014-10-07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Bail plea rejected by Karnataka High Court</a:t>
                      </a:r>
                    </a:p>
                  </a:txBody>
                  <a:tcPr/>
                </a:tc>
              </a:tr>
              <a:tr h="3100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2014-10-17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Supreme Court grants bail to </a:t>
                      </a:r>
                      <a:r>
                        <a:rPr lang="en-IN" sz="1600" dirty="0" err="1" smtClean="0"/>
                        <a:t>Jayalalithaa</a:t>
                      </a:r>
                      <a:endParaRPr lang="en-IN" sz="1600" dirty="0" smtClean="0"/>
                    </a:p>
                  </a:txBody>
                  <a:tcPr/>
                </a:tc>
              </a:tr>
              <a:tr h="3100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2015-05-11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 smtClean="0"/>
                        <a:t>Jayalalithaa</a:t>
                      </a:r>
                      <a:r>
                        <a:rPr lang="en-IN" sz="1600" dirty="0" smtClean="0"/>
                        <a:t> gets acquitted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6327" y="3431913"/>
            <a:ext cx="6071347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</a:t>
            </a:r>
            <a:r>
              <a:rPr lang="en-IN" dirty="0"/>
              <a:t>Major Events in </a:t>
            </a:r>
            <a:r>
              <a:rPr lang="en-IN" dirty="0" err="1"/>
              <a:t>Jayalalithaa’s</a:t>
            </a:r>
            <a:r>
              <a:rPr lang="en-IN" dirty="0"/>
              <a:t> </a:t>
            </a:r>
            <a:r>
              <a:rPr lang="en-IN" dirty="0" smtClean="0"/>
              <a:t>case (</a:t>
            </a:r>
            <a:r>
              <a:rPr lang="en-US" dirty="0" smtClean="0"/>
              <a:t>Source: Wikipedia)</a:t>
            </a:r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37062"/>
              </p:ext>
            </p:extLst>
          </p:nvPr>
        </p:nvGraphicFramePr>
        <p:xfrm>
          <a:off x="443753" y="3818966"/>
          <a:ext cx="8256494" cy="2599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Visio" r:id="rId3" imgW="10048819" imgH="3676765" progId="Visio.Drawing.15">
                  <p:embed/>
                </p:oleObj>
              </mc:Choice>
              <mc:Fallback>
                <p:oleObj name="Visio" r:id="rId3" imgW="10048819" imgH="36767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753" y="3818966"/>
                        <a:ext cx="8256494" cy="2599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2524" y="6327510"/>
            <a:ext cx="775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</a:t>
            </a:r>
            <a:r>
              <a:rPr lang="en-IN" dirty="0"/>
              <a:t>frequency plot of mentions of ‘</a:t>
            </a:r>
            <a:r>
              <a:rPr lang="en-IN" dirty="0" err="1"/>
              <a:t>Jayalalithaa</a:t>
            </a:r>
            <a:r>
              <a:rPr lang="en-IN" dirty="0"/>
              <a:t>’ per </a:t>
            </a:r>
            <a:r>
              <a:rPr lang="en-IN" dirty="0" smtClean="0"/>
              <a:t>day in Headline 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7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for query </a:t>
            </a:r>
            <a:r>
              <a:rPr lang="en-US" i="1" dirty="0" err="1" smtClean="0"/>
              <a:t>Jayalalithaa</a:t>
            </a:r>
            <a:endParaRPr lang="en-IN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89382570"/>
              </p:ext>
            </p:extLst>
          </p:nvPr>
        </p:nvGraphicFramePr>
        <p:xfrm>
          <a:off x="430306" y="1488140"/>
          <a:ext cx="82296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466"/>
                <a:gridCol w="1263466"/>
                <a:gridCol w="1673238"/>
                <a:gridCol w="2891173"/>
                <a:gridCol w="11382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Events on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Date of pub.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From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Conversation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To</a:t>
                      </a:r>
                      <a:endParaRPr lang="en-IN" sz="16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2014-09-27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2014-09-28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Subramanian </a:t>
                      </a:r>
                      <a:r>
                        <a:rPr lang="en-IN" sz="1600" dirty="0" err="1" smtClean="0"/>
                        <a:t>Swamy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Jayalalithaa</a:t>
                      </a:r>
                      <a:r>
                        <a:rPr lang="en-IN" sz="1600" dirty="0" smtClean="0"/>
                        <a:t> Can’t Recover From This Loss of Credibility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Jayalalithaa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2014-09-28</a:t>
                      </a:r>
                      <a:endParaRPr lang="en-IN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Arun</a:t>
                      </a:r>
                      <a:r>
                        <a:rPr lang="en-IN" sz="1600" dirty="0" smtClean="0"/>
                        <a:t> Ram</a:t>
                      </a:r>
                      <a:endParaRPr lang="en-IN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Jayalalithaa</a:t>
                      </a:r>
                      <a:r>
                        <a:rPr lang="en-IN" sz="1600" baseline="0" dirty="0" smtClean="0"/>
                        <a:t> –</a:t>
                      </a:r>
                      <a:r>
                        <a:rPr lang="en-IN" sz="1600" dirty="0" smtClean="0"/>
                        <a:t> a woman of convictions</a:t>
                      </a:r>
                      <a:endParaRPr lang="en-IN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Jayalalithaa</a:t>
                      </a:r>
                      <a:endParaRPr lang="en-IN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2014-10-07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2014-10-08</a:t>
                      </a:r>
                      <a:endParaRPr lang="en-IN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Jethmalani</a:t>
                      </a:r>
                      <a:r>
                        <a:rPr lang="en-IN" sz="1600" dirty="0" smtClean="0"/>
                        <a:t> </a:t>
                      </a:r>
                      <a:endParaRPr lang="en-IN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Jayalalithaa</a:t>
                      </a:r>
                      <a:r>
                        <a:rPr lang="en-IN" sz="1600" dirty="0" smtClean="0"/>
                        <a:t> must be granted</a:t>
                      </a:r>
                    </a:p>
                    <a:p>
                      <a:r>
                        <a:rPr lang="en-IN" sz="1600" dirty="0" smtClean="0"/>
                        <a:t>bail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Jayalalithaa</a:t>
                      </a:r>
                      <a:endParaRPr lang="en-IN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2014-10-17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2014-10-18</a:t>
                      </a:r>
                      <a:endParaRPr lang="en-IN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Venkaiah</a:t>
                      </a:r>
                      <a:r>
                        <a:rPr lang="en-IN" sz="1600" dirty="0" smtClean="0"/>
                        <a:t> Naidu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Jayalalithaa</a:t>
                      </a:r>
                      <a:r>
                        <a:rPr lang="en-IN" sz="1600" dirty="0" smtClean="0"/>
                        <a:t> will not misuse interim bail granted by SC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Jayalalithaa</a:t>
                      </a:r>
                      <a:endParaRPr lang="en-IN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2015-03-25</a:t>
                      </a:r>
                      <a:endParaRPr lang="en-IN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Panneerselvam</a:t>
                      </a:r>
                      <a:r>
                        <a:rPr lang="en-IN" sz="1600" dirty="0" smtClean="0"/>
                        <a:t> </a:t>
                      </a:r>
                      <a:endParaRPr lang="en-IN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Jayalalithaa</a:t>
                      </a:r>
                      <a:r>
                        <a:rPr lang="en-IN" sz="1600" dirty="0" smtClean="0"/>
                        <a:t> will be CM again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Jayalalithaa</a:t>
                      </a:r>
                      <a:endParaRPr lang="en-IN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2015-05-11</a:t>
                      </a:r>
                      <a:endParaRPr lang="en-IN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2015-05-12</a:t>
                      </a:r>
                      <a:endParaRPr lang="en-IN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PM Modi </a:t>
                      </a:r>
                      <a:endParaRPr lang="en-IN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calls </a:t>
                      </a:r>
                      <a:endParaRPr lang="en-IN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Jayalalithaa</a:t>
                      </a:r>
                      <a:endParaRPr lang="en-IN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2015-05-12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Neerja</a:t>
                      </a:r>
                      <a:r>
                        <a:rPr lang="en-IN" sz="1600" dirty="0" smtClean="0"/>
                        <a:t> Chowdhury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set to become India’s most powerful chief minister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Jayalalithaa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6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2400" dirty="0" smtClean="0"/>
              <a:t>Proposed </a:t>
            </a:r>
            <a:r>
              <a:rPr lang="en-US" sz="2400" dirty="0" smtClean="0"/>
              <a:t>a new document understanding system – Conversational Timeline.</a:t>
            </a:r>
          </a:p>
          <a:p>
            <a:pPr>
              <a:spcAft>
                <a:spcPts val="1500"/>
              </a:spcAft>
            </a:pPr>
            <a:r>
              <a:rPr lang="en-US" sz="2400" dirty="0" smtClean="0"/>
              <a:t>It captures </a:t>
            </a:r>
            <a:r>
              <a:rPr lang="en-US" sz="2400" u="sng" dirty="0" smtClean="0"/>
              <a:t>conversations</a:t>
            </a:r>
            <a:r>
              <a:rPr lang="en-US" sz="2400" dirty="0" smtClean="0"/>
              <a:t> between entities along with their temporal info, thus giving a better understanding.</a:t>
            </a:r>
          </a:p>
          <a:p>
            <a:pPr>
              <a:spcAft>
                <a:spcPts val="1500"/>
              </a:spcAft>
            </a:pPr>
            <a:r>
              <a:rPr lang="en-US" sz="2400" dirty="0" smtClean="0"/>
              <a:t>Used news headlines for </a:t>
            </a:r>
            <a:r>
              <a:rPr lang="en-US" sz="2400" u="sng" dirty="0" smtClean="0"/>
              <a:t>reduced computational cost</a:t>
            </a:r>
            <a:r>
              <a:rPr lang="en-US" sz="2400" dirty="0" smtClean="0"/>
              <a:t>.</a:t>
            </a:r>
          </a:p>
          <a:p>
            <a:pPr>
              <a:spcAft>
                <a:spcPts val="1500"/>
              </a:spcAft>
            </a:pPr>
            <a:r>
              <a:rPr lang="en-US" sz="2400" dirty="0" smtClean="0"/>
              <a:t>Modelled the </a:t>
            </a:r>
            <a:r>
              <a:rPr lang="en-US" dirty="0" smtClean="0"/>
              <a:t>problem </a:t>
            </a:r>
            <a:r>
              <a:rPr lang="en-US" dirty="0" smtClean="0"/>
              <a:t>as </a:t>
            </a:r>
            <a:r>
              <a:rPr lang="en-US" dirty="0"/>
              <a:t>R</a:t>
            </a:r>
            <a:r>
              <a:rPr lang="en-US" dirty="0" smtClean="0"/>
              <a:t>elation Extraction Problem. </a:t>
            </a:r>
            <a:r>
              <a:rPr lang="en-US" dirty="0" smtClean="0"/>
              <a:t>Proposed </a:t>
            </a:r>
            <a:r>
              <a:rPr lang="en-US" u="sng" dirty="0" smtClean="0"/>
              <a:t>pre-processing</a:t>
            </a:r>
            <a:r>
              <a:rPr lang="en-US" dirty="0" smtClean="0"/>
              <a:t> steps for headlines for more meaningful relation extraction.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2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97541" y="2878138"/>
            <a:ext cx="8229600" cy="671512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9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Parse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i="1" dirty="0" smtClean="0"/>
              <a:t>‘Bills </a:t>
            </a:r>
            <a:r>
              <a:rPr lang="en-IN" sz="2200" i="1" dirty="0"/>
              <a:t>on ports and immigration were submitted by Senator Brownback, Republican of </a:t>
            </a:r>
            <a:r>
              <a:rPr lang="en-IN" sz="2200" i="1" dirty="0" smtClean="0"/>
              <a:t>Kansas’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6" y="1855976"/>
            <a:ext cx="5342967" cy="3934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2546" y="5647763"/>
            <a:ext cx="42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Fig.: Example of Dependency Parse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6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Given:  ‘</a:t>
            </a:r>
            <a:r>
              <a:rPr lang="en-IN" sz="2200" i="1" dirty="0" smtClean="0"/>
              <a:t>Dan </a:t>
            </a:r>
            <a:r>
              <a:rPr lang="en-IN" sz="2200" i="1" dirty="0"/>
              <a:t>was not born in </a:t>
            </a:r>
            <a:r>
              <a:rPr lang="en-IN" sz="2200" i="1" dirty="0" smtClean="0"/>
              <a:t>Berkeley’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/>
              <a:t>Build dependency parse tree using </a:t>
            </a:r>
            <a:r>
              <a:rPr lang="en-US" sz="2200" i="1" dirty="0" err="1" smtClean="0"/>
              <a:t>StanfordNLP</a:t>
            </a:r>
            <a:r>
              <a:rPr lang="en-US" sz="2200" i="1" dirty="0" smtClean="0"/>
              <a:t> package.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/>
              <a:t>For each pair of tokens such as ‘Dan’ &amp; ‘Berkeley’</a:t>
            </a:r>
          </a:p>
          <a:p>
            <a:pPr marL="538163" lvl="1" indent="-265113">
              <a:buFont typeface="+mj-lt"/>
              <a:buAutoNum type="arabicPeriod"/>
            </a:pPr>
            <a:r>
              <a:rPr lang="en-US" sz="2200" i="1" dirty="0" smtClean="0"/>
              <a:t>Build </a:t>
            </a:r>
            <a:r>
              <a:rPr lang="en-US" sz="2200" i="1" dirty="0" err="1" smtClean="0"/>
              <a:t>corePath</a:t>
            </a:r>
            <a:endParaRPr lang="en-US" sz="2200" i="1" dirty="0" smtClean="0"/>
          </a:p>
          <a:p>
            <a:pPr marL="538163" lvl="1" indent="-265113">
              <a:buFont typeface="+mj-lt"/>
              <a:buAutoNum type="arabicPeriod"/>
            </a:pPr>
            <a:endParaRPr lang="en-US" sz="2200" i="1" dirty="0" smtClean="0"/>
          </a:p>
          <a:p>
            <a:pPr marL="538163" lvl="1" indent="-265113">
              <a:buFont typeface="+mj-lt"/>
              <a:buAutoNum type="arabicPeriod"/>
            </a:pPr>
            <a:endParaRPr lang="en-US" sz="2200" i="1" dirty="0"/>
          </a:p>
          <a:p>
            <a:pPr marL="538163" lvl="1" indent="-265113">
              <a:buFont typeface="+mj-lt"/>
              <a:buAutoNum type="arabicPeriod"/>
            </a:pPr>
            <a:r>
              <a:rPr lang="en-US" sz="2200" i="1" dirty="0" smtClean="0"/>
              <a:t>Build </a:t>
            </a:r>
            <a:r>
              <a:rPr lang="en-US" sz="2200" i="1" dirty="0" err="1" smtClean="0"/>
              <a:t>expandPath</a:t>
            </a:r>
            <a:endParaRPr lang="en-US" sz="2200" i="1" dirty="0" smtClean="0"/>
          </a:p>
          <a:p>
            <a:pPr marL="538163" lvl="1" indent="-265113">
              <a:buFont typeface="+mj-lt"/>
              <a:buAutoNum type="arabicPeriod"/>
            </a:pPr>
            <a:endParaRPr lang="en-US" sz="2200" i="1" dirty="0" smtClean="0"/>
          </a:p>
          <a:p>
            <a:pPr marL="538163" lvl="1" indent="-265113">
              <a:buFont typeface="+mj-lt"/>
              <a:buAutoNum type="arabicPeriod"/>
            </a:pPr>
            <a:endParaRPr lang="en-US" sz="2200" i="1" dirty="0"/>
          </a:p>
          <a:p>
            <a:pPr marL="538163" lvl="1" indent="-265113">
              <a:buFont typeface="+mj-lt"/>
              <a:buAutoNum type="arabicPeriod"/>
            </a:pPr>
            <a:r>
              <a:rPr lang="en-US" sz="2200" i="1" dirty="0" smtClean="0"/>
              <a:t>Build generalized-</a:t>
            </a:r>
            <a:r>
              <a:rPr lang="en-US" sz="2200" i="1" dirty="0" err="1" smtClean="0"/>
              <a:t>corePath</a:t>
            </a:r>
            <a:endParaRPr lang="en-US" sz="2200" i="1" dirty="0" smtClean="0"/>
          </a:p>
          <a:p>
            <a:pPr marL="0" indent="0">
              <a:buNone/>
            </a:pPr>
            <a:endParaRPr lang="en-IN" sz="22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320" y="2513835"/>
            <a:ext cx="5732492" cy="5563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320" y="3646666"/>
            <a:ext cx="5732492" cy="11172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471" y="5360582"/>
            <a:ext cx="5732492" cy="55631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795682" y="5379873"/>
            <a:ext cx="21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(Extraction Pattern)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193460" y="2966651"/>
            <a:ext cx="239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Negation is missing !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682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Complex Social Structure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790264" y="3146612"/>
            <a:ext cx="35634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Delhi </a:t>
            </a:r>
            <a:r>
              <a:rPr lang="en-US" sz="2400" dirty="0" err="1" smtClean="0"/>
              <a:t>Vidhan</a:t>
            </a:r>
            <a:r>
              <a:rPr lang="en-US" sz="2400" dirty="0" smtClean="0"/>
              <a:t> Sabha 2015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4556272" y="1727057"/>
            <a:ext cx="4208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Aam</a:t>
            </a:r>
            <a:r>
              <a:rPr lang="en-IN" sz="14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Aadmi</a:t>
            </a:r>
            <a:r>
              <a:rPr lang="en-IN" sz="1400" dirty="0">
                <a:solidFill>
                  <a:srgbClr val="000000"/>
                </a:solidFill>
                <a:latin typeface="Georgia" panose="02040502050405020303" pitchFamily="18" charset="0"/>
              </a:rPr>
              <a:t> Party chief Arvind </a:t>
            </a:r>
            <a:r>
              <a:rPr lang="en-IN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Kejriwal</a:t>
            </a:r>
            <a:r>
              <a:rPr lang="en-IN" sz="1400" dirty="0">
                <a:solidFill>
                  <a:srgbClr val="000000"/>
                </a:solidFill>
                <a:latin typeface="Georgia" panose="02040502050405020303" pitchFamily="18" charset="0"/>
              </a:rPr>
              <a:t> wins</a:t>
            </a:r>
            <a:endParaRPr lang="en-IN" sz="140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8759" y="5749143"/>
            <a:ext cx="3274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Kiran</a:t>
            </a:r>
            <a:r>
              <a:rPr lang="en-IN" sz="1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IN" sz="1400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Bedi</a:t>
            </a:r>
            <a:r>
              <a:rPr lang="en-IN" sz="1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 shields Narendra Modi</a:t>
            </a:r>
            <a:endParaRPr lang="en-IN" sz="140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8198" y="2662804"/>
            <a:ext cx="4208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Anna </a:t>
            </a:r>
            <a:r>
              <a:rPr lang="en-IN" sz="1400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Hazare</a:t>
            </a:r>
            <a:r>
              <a:rPr lang="en-IN" sz="1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 will share stage with Arvind </a:t>
            </a:r>
            <a:r>
              <a:rPr lang="en-IN" sz="1400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Kejriwal</a:t>
            </a:r>
            <a:endParaRPr lang="en-IN" sz="140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8194" name="Picture 2" descr="http://punjabtimeline.com/wp-content/uploads/2015/01/bl11_ndanm_hazare_G_546204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0" y="2199449"/>
            <a:ext cx="1100148" cy="96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3-ap-southeast-1.amazonaws.com/prodipl/wp-content/uploads/2014/05/yogya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26" y="3866922"/>
            <a:ext cx="1014319" cy="101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03" y="4665190"/>
            <a:ext cx="1072535" cy="969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34" y="1526657"/>
            <a:ext cx="900275" cy="1016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4" y="4490385"/>
            <a:ext cx="806824" cy="12102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4687" y="3800751"/>
            <a:ext cx="271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Bedi</a:t>
            </a:r>
            <a:r>
              <a:rPr lang="en-IN" sz="1400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Kejriwal</a:t>
            </a:r>
            <a:r>
              <a:rPr lang="en-IN" sz="1400" dirty="0">
                <a:solidFill>
                  <a:srgbClr val="000000"/>
                </a:solidFill>
                <a:latin typeface="Georgia" panose="02040502050405020303" pitchFamily="18" charset="0"/>
              </a:rPr>
              <a:t> are opportunists, says Ajay </a:t>
            </a:r>
            <a:r>
              <a:rPr lang="en-IN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Maken</a:t>
            </a:r>
            <a:endParaRPr lang="en-IN" sz="14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pic>
        <p:nvPicPr>
          <p:cNvPr id="8198" name="Picture 6" descr="http://ste.india.com/sites/default/files/2015/01/13/313182-ajay-make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04" y="2618891"/>
            <a:ext cx="1713193" cy="97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8656" y="4957050"/>
            <a:ext cx="31806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We are not against Narendra Modi</a:t>
            </a:r>
            <a:endParaRPr lang="en-IN" sz="140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07776" y="2034834"/>
            <a:ext cx="2014627" cy="5086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94938" y="2176825"/>
            <a:ext cx="1861356" cy="50448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84278" y="5150023"/>
            <a:ext cx="14106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11188" y="4374081"/>
            <a:ext cx="1611215" cy="5829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7325449" y="4035419"/>
            <a:ext cx="1329870" cy="731802"/>
          </a:xfrm>
          <a:prstGeom prst="bentConnector3">
            <a:avLst>
              <a:gd name="adj1" fmla="val 10055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200" i="1" dirty="0" smtClean="0"/>
                  <a:t>Build a database of extraction patterns </a:t>
                </a:r>
                <a:r>
                  <a:rPr lang="en-US" sz="2200" i="1" dirty="0" err="1"/>
                  <a:t>DB</a:t>
                </a:r>
                <a:r>
                  <a:rPr lang="en-US" sz="2200" i="1" baseline="-25000" dirty="0" err="1"/>
                  <a:t>p</a:t>
                </a:r>
                <a:r>
                  <a:rPr lang="en-US" sz="2200" i="1" dirty="0"/>
                  <a:t>. </a:t>
                </a:r>
                <a:r>
                  <a:rPr lang="en-US" sz="2200" i="1" dirty="0" smtClean="0"/>
                  <a:t>Each </a:t>
                </a:r>
                <a:r>
                  <a:rPr lang="en-US" sz="2200" i="1" dirty="0"/>
                  <a:t>pattern </a:t>
                </a:r>
                <a:r>
                  <a:rPr lang="en-US" sz="2200" i="1" dirty="0" smtClean="0"/>
                  <a:t>p</a:t>
                </a:r>
                <a:r>
                  <a:rPr lang="en-US" sz="2200" i="1" dirty="0"/>
                  <a:t> </a:t>
                </a:r>
                <a:r>
                  <a:rPr lang="en-US" sz="2200" i="1" dirty="0" smtClean="0"/>
                  <a:t>has frequency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200" i="1" dirty="0" smtClean="0"/>
              </a:p>
              <a:p>
                <a:pPr marL="0" indent="0">
                  <a:buNone/>
                  <a:tabLst>
                    <a:tab pos="538163" algn="l"/>
                  </a:tabLst>
                </a:pPr>
                <a:r>
                  <a:rPr lang="en-US" sz="2200" i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IN" sz="2200" dirty="0" smtClean="0"/>
                  <a:t>No. of </a:t>
                </a:r>
                <a:r>
                  <a:rPr lang="en-IN" sz="2200" dirty="0"/>
                  <a:t>matching sentences containing </a:t>
                </a:r>
                <a:r>
                  <a:rPr lang="en-IN" sz="2200" dirty="0" smtClean="0"/>
                  <a:t>p</a:t>
                </a:r>
                <a:endParaRPr lang="en-US" sz="2200" i="1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200" dirty="0" smtClean="0"/>
                  <a:t>For a new pattern p, it checks if p is present in </a:t>
                </a:r>
                <a:r>
                  <a:rPr lang="en-US" sz="2200" i="1" dirty="0" err="1" smtClean="0"/>
                  <a:t>DB</a:t>
                </a:r>
                <a:r>
                  <a:rPr lang="en-US" sz="2200" i="1" baseline="-25000" dirty="0" err="1" smtClean="0"/>
                  <a:t>p</a:t>
                </a:r>
                <a:r>
                  <a:rPr lang="en-US" sz="2200" i="1" dirty="0" smtClean="0"/>
                  <a:t> and computes the support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200" dirty="0" smtClean="0"/>
                  <a:t> using the eq.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16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16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, 0)</m:t>
                          </m:r>
                        </m:num>
                        <m:den>
                          <m:func>
                            <m:func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16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dirty="0" smtClean="0"/>
                  <a:t> </a:t>
                </a:r>
                <a:r>
                  <a:rPr lang="en-IN" sz="1600" dirty="0"/>
                  <a:t>the maximal frequency pattern in </a:t>
                </a:r>
                <a:r>
                  <a:rPr lang="en-IN" sz="1600" dirty="0" err="1"/>
                  <a:t>DB</a:t>
                </a:r>
                <a:r>
                  <a:rPr lang="en-IN" sz="1600" baseline="-25000" dirty="0" err="1"/>
                  <a:t>p</a:t>
                </a:r>
                <a:r>
                  <a:rPr lang="en-IN" sz="1600" dirty="0"/>
                  <a:t> </a:t>
                </a:r>
                <a:r>
                  <a:rPr lang="en-IN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dirty="0"/>
                  <a:t> the controlling threshold that determines the minimal frequency of a valid pattern</a:t>
                </a:r>
                <a:r>
                  <a:rPr lang="en-IN" sz="1600" dirty="0" smtClean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sz="2200" dirty="0" smtClean="0"/>
                  <a:t>It returns the final relation by parsing </a:t>
                </a:r>
                <a:r>
                  <a:rPr lang="en-US" sz="2200" dirty="0" err="1" smtClean="0"/>
                  <a:t>expandPath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en-IN" sz="2000" i="1" dirty="0" smtClean="0"/>
                  <a:t>&lt;</a:t>
                </a:r>
                <a:r>
                  <a:rPr lang="en-IN" sz="2000" i="1" dirty="0"/>
                  <a:t>Dan, </a:t>
                </a:r>
                <a:r>
                  <a:rPr lang="en-IN" sz="2000" b="1" i="1" dirty="0" err="1"/>
                  <a:t>wasNotBornIn</a:t>
                </a:r>
                <a:r>
                  <a:rPr lang="en-IN" sz="2000" i="1" dirty="0"/>
                  <a:t>, Berkeley</a:t>
                </a:r>
                <a:r>
                  <a:rPr lang="en-IN" sz="2000" i="1" dirty="0" smtClean="0"/>
                  <a:t>&gt;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4" t="-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575"/>
            <a:ext cx="8229600" cy="641793"/>
          </a:xfrm>
        </p:spPr>
        <p:txBody>
          <a:bodyPr/>
          <a:lstStyle/>
          <a:p>
            <a:r>
              <a:rPr lang="en-US" dirty="0" smtClean="0"/>
              <a:t>Visualizing the Relations Extracted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3925"/>
              </p:ext>
            </p:extLst>
          </p:nvPr>
        </p:nvGraphicFramePr>
        <p:xfrm>
          <a:off x="2419643" y="1354010"/>
          <a:ext cx="4304714" cy="472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Visio" r:id="rId3" imgW="3686043" imgH="4038476" progId="Visio.Drawing.15">
                  <p:embed/>
                </p:oleObj>
              </mc:Choice>
              <mc:Fallback>
                <p:oleObj name="Visio" r:id="rId3" imgW="3686043" imgH="403847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643" y="1354010"/>
                        <a:ext cx="4304714" cy="4724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3376" y="1801906"/>
            <a:ext cx="1169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Input Entity</a:t>
            </a:r>
            <a:endParaRPr lang="en-IN" sz="16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963272" y="1971183"/>
            <a:ext cx="766481" cy="458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59293" y="2363734"/>
            <a:ext cx="98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Relations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984706" y="1187561"/>
            <a:ext cx="1690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Extracted Entities</a:t>
            </a:r>
            <a:endParaRPr lang="en-IN" sz="1600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4935731" y="1526115"/>
            <a:ext cx="894313" cy="2757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49470" y="1526115"/>
            <a:ext cx="519414" cy="2094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5849471" y="2533011"/>
            <a:ext cx="1209822" cy="4656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89412" y="2998694"/>
            <a:ext cx="336176" cy="14926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863787" y="5540188"/>
            <a:ext cx="1985683" cy="510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751428" y="6038018"/>
            <a:ext cx="564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Fig.: </a:t>
            </a:r>
            <a:r>
              <a:rPr lang="en-US" dirty="0" smtClean="0"/>
              <a:t>Sample Relations for ‘Arvind </a:t>
            </a:r>
            <a:r>
              <a:rPr lang="en-US" dirty="0" err="1" smtClean="0"/>
              <a:t>Kejriwal</a:t>
            </a:r>
            <a:r>
              <a:rPr lang="en-US" dirty="0" smtClean="0"/>
              <a:t>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4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capture this structure 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2" y="1290077"/>
            <a:ext cx="734377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2" y="1869981"/>
            <a:ext cx="4480393" cy="43886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2012" y="1869981"/>
            <a:ext cx="739588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11" y="2733468"/>
            <a:ext cx="729421" cy="823817"/>
          </a:xfr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32764" y="3078165"/>
            <a:ext cx="680106" cy="8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22617" y="3078165"/>
            <a:ext cx="6271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78584" y="2724707"/>
            <a:ext cx="509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?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9601" y="2724703"/>
            <a:ext cx="509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?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9847" y="3872755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Whom does Arvind </a:t>
            </a:r>
            <a:r>
              <a:rPr lang="en-US" dirty="0" err="1" smtClean="0"/>
              <a:t>Kejriwal</a:t>
            </a:r>
            <a:r>
              <a:rPr lang="en-US" dirty="0" smtClean="0"/>
              <a:t> interact with ?</a:t>
            </a:r>
          </a:p>
          <a:p>
            <a:endParaRPr lang="en-US" dirty="0" smtClean="0"/>
          </a:p>
          <a:p>
            <a:r>
              <a:rPr lang="en-US" dirty="0" smtClean="0"/>
              <a:t>What does he say about other people or vice-versa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8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Conversations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94229" y="3920932"/>
            <a:ext cx="735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 efficiently extract and display the conversations of a given entity(</a:t>
            </a:r>
            <a:r>
              <a:rPr lang="en-US" sz="2400" dirty="0" err="1" smtClean="0"/>
              <a:t>eg</a:t>
            </a:r>
            <a:r>
              <a:rPr lang="en-US" sz="2400" dirty="0" smtClean="0"/>
              <a:t>. Arvind </a:t>
            </a:r>
            <a:r>
              <a:rPr lang="en-US" sz="2400" dirty="0" err="1" smtClean="0"/>
              <a:t>Kejriwal</a:t>
            </a:r>
            <a:r>
              <a:rPr lang="en-US" sz="2400" dirty="0" smtClean="0"/>
              <a:t>) has with other entities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85046" y="3093787"/>
            <a:ext cx="637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Conversation Timeline</a:t>
            </a:r>
            <a:endParaRPr lang="en-US" sz="3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46512" y="1887561"/>
            <a:ext cx="445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came up with a </a:t>
            </a:r>
            <a:r>
              <a:rPr lang="en-US" sz="2400" dirty="0" smtClean="0">
                <a:solidFill>
                  <a:srgbClr val="FF0000"/>
                </a:solidFill>
              </a:rPr>
              <a:t>solution</a:t>
            </a:r>
            <a:r>
              <a:rPr lang="en-US" sz="2400" dirty="0" smtClean="0"/>
              <a:t> …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2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we really need conversational timeline 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18" y="2064685"/>
            <a:ext cx="5190565" cy="184233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84412" y="1190257"/>
            <a:ext cx="5172071" cy="909462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45458" y="4123752"/>
          <a:ext cx="2272553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Women Security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Assault</a:t>
                      </a:r>
                    </a:p>
                    <a:p>
                      <a:pPr algn="ctr"/>
                      <a:r>
                        <a:rPr lang="en-IN" sz="1600" dirty="0" err="1" smtClean="0"/>
                        <a:t>Nirbhaya</a:t>
                      </a:r>
                      <a:endParaRPr lang="en-IN" sz="1600" dirty="0" smtClean="0"/>
                    </a:p>
                    <a:p>
                      <a:pPr algn="ctr"/>
                      <a:r>
                        <a:rPr lang="en-IN" sz="1600" dirty="0" smtClean="0"/>
                        <a:t>Courts</a:t>
                      </a:r>
                    </a:p>
                    <a:p>
                      <a:pPr algn="ctr"/>
                      <a:r>
                        <a:rPr lang="en-IN" sz="1600" dirty="0" smtClean="0"/>
                        <a:t>Criminal</a:t>
                      </a:r>
                    </a:p>
                    <a:p>
                      <a:pPr algn="ctr"/>
                      <a:r>
                        <a:rPr lang="en-IN" sz="1600" dirty="0" smtClean="0"/>
                        <a:t>Self-</a:t>
                      </a:r>
                      <a:r>
                        <a:rPr lang="en-IN" sz="1600" dirty="0" err="1" smtClean="0"/>
                        <a:t>defense</a:t>
                      </a:r>
                      <a:endParaRPr lang="en-IN" sz="1600" dirty="0" smtClean="0"/>
                    </a:p>
                    <a:p>
                      <a:pPr algn="ctr"/>
                      <a:r>
                        <a:rPr lang="en-IN" sz="1600" dirty="0" smtClean="0"/>
                        <a:t>Police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3272117" y="4141681"/>
          <a:ext cx="2272553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Corruption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Courts</a:t>
                      </a:r>
                    </a:p>
                    <a:p>
                      <a:pPr algn="ctr"/>
                      <a:r>
                        <a:rPr lang="en-IN" sz="1600" dirty="0" smtClean="0"/>
                        <a:t>Politician</a:t>
                      </a:r>
                    </a:p>
                    <a:p>
                      <a:pPr algn="ctr"/>
                      <a:r>
                        <a:rPr lang="en-IN" sz="1600" dirty="0" smtClean="0"/>
                        <a:t>Criminal</a:t>
                      </a:r>
                    </a:p>
                    <a:p>
                      <a:pPr algn="ctr"/>
                      <a:r>
                        <a:rPr lang="en-IN" sz="1600" dirty="0" smtClean="0"/>
                        <a:t>Commonwealth</a:t>
                      </a:r>
                    </a:p>
                    <a:p>
                      <a:pPr algn="ctr"/>
                      <a:r>
                        <a:rPr lang="en-IN" sz="1600" dirty="0" smtClean="0"/>
                        <a:t>Reliance</a:t>
                      </a:r>
                    </a:p>
                    <a:p>
                      <a:pPr algn="ctr"/>
                      <a:r>
                        <a:rPr lang="en-IN" sz="1600" dirty="0" smtClean="0"/>
                        <a:t>Congress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5912223" y="4159612"/>
          <a:ext cx="2272553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Social reforms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Water</a:t>
                      </a:r>
                    </a:p>
                    <a:p>
                      <a:pPr algn="ctr"/>
                      <a:r>
                        <a:rPr lang="en-IN" sz="1600" dirty="0" smtClean="0"/>
                        <a:t>Electricity</a:t>
                      </a:r>
                    </a:p>
                    <a:p>
                      <a:pPr algn="ctr"/>
                      <a:r>
                        <a:rPr lang="en-IN" sz="1600" dirty="0" smtClean="0"/>
                        <a:t>Women</a:t>
                      </a:r>
                    </a:p>
                    <a:p>
                      <a:pPr algn="ctr"/>
                      <a:r>
                        <a:rPr lang="en-IN" sz="1600" dirty="0" smtClean="0"/>
                        <a:t>Security</a:t>
                      </a:r>
                    </a:p>
                    <a:p>
                      <a:pPr algn="ctr"/>
                      <a:r>
                        <a:rPr lang="en-IN" sz="1600" dirty="0" smtClean="0"/>
                        <a:t>Corruption</a:t>
                      </a:r>
                    </a:p>
                    <a:p>
                      <a:pPr algn="ctr"/>
                      <a:r>
                        <a:rPr lang="en-IN" sz="1600" dirty="0" smtClean="0"/>
                        <a:t>CCTV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0946" y="2367507"/>
            <a:ext cx="192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Summarization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0946" y="3339345"/>
            <a:ext cx="225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/>
            <a:r>
              <a:rPr lang="en-US" dirty="0" smtClean="0"/>
              <a:t>2) Topic Detection &amp; Tracking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H="1">
            <a:off x="2537418" y="3662511"/>
            <a:ext cx="4076" cy="32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19747" y="2580240"/>
            <a:ext cx="798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4776" y="4003964"/>
            <a:ext cx="7692533" cy="21751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052471" y="1190257"/>
            <a:ext cx="5190565" cy="271675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18656" y="1481202"/>
            <a:ext cx="224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Previous systems -</a:t>
            </a:r>
            <a:endParaRPr lang="en-IN" sz="2000" dirty="0"/>
          </a:p>
        </p:txBody>
      </p:sp>
      <p:cxnSp>
        <p:nvCxnSpPr>
          <p:cNvPr id="13" name="Straight Connector 12"/>
          <p:cNvCxnSpPr>
            <a:stCxn id="9" idx="3"/>
          </p:cNvCxnSpPr>
          <p:nvPr/>
        </p:nvCxnSpPr>
        <p:spPr>
          <a:xfrm flipH="1" flipV="1">
            <a:off x="2339788" y="3657600"/>
            <a:ext cx="201706" cy="4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we really need conversational timeline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90282"/>
          </a:xfrm>
        </p:spPr>
        <p:txBody>
          <a:bodyPr/>
          <a:lstStyle/>
          <a:p>
            <a:pPr marL="263525" indent="-263525">
              <a:buNone/>
            </a:pPr>
            <a:r>
              <a:rPr lang="en-IN" sz="1800" dirty="0" smtClean="0"/>
              <a:t>3) </a:t>
            </a:r>
            <a:r>
              <a:rPr lang="en-IN" sz="1800" b="1" dirty="0" smtClean="0"/>
              <a:t>Storyline: </a:t>
            </a:r>
            <a:r>
              <a:rPr lang="en-IN" sz="1800" dirty="0" smtClean="0"/>
              <a:t>A </a:t>
            </a:r>
            <a:r>
              <a:rPr lang="en-IN" sz="1800" dirty="0"/>
              <a:t>storyline is a chain of inter-related events </a:t>
            </a:r>
            <a:r>
              <a:rPr lang="en-IN" sz="1800" dirty="0" smtClean="0"/>
              <a:t>describing the underlying </a:t>
            </a:r>
            <a:r>
              <a:rPr lang="en-IN" sz="1800" dirty="0"/>
              <a:t>structure of events related to the topic.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31121" y="2165900"/>
            <a:ext cx="268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Election dates announced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26141" y="2924274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Kiran</a:t>
            </a:r>
            <a:r>
              <a:rPr lang="en-US" dirty="0"/>
              <a:t> </a:t>
            </a:r>
            <a:r>
              <a:rPr lang="en-US" dirty="0" err="1"/>
              <a:t>Bedi</a:t>
            </a:r>
            <a:r>
              <a:rPr lang="en-US" dirty="0"/>
              <a:t> joins BJP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48409" y="3670124"/>
            <a:ext cx="1875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err="1"/>
              <a:t>Kiran</a:t>
            </a:r>
            <a:r>
              <a:rPr lang="en-IN" dirty="0"/>
              <a:t> </a:t>
            </a:r>
            <a:r>
              <a:rPr lang="en-IN" dirty="0" err="1"/>
              <a:t>Bedi</a:t>
            </a:r>
            <a:r>
              <a:rPr lang="en-IN" dirty="0"/>
              <a:t> </a:t>
            </a:r>
            <a:r>
              <a:rPr lang="en-IN" dirty="0" smtClean="0"/>
              <a:t>BJP’s CM candidate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06209" y="2924274"/>
            <a:ext cx="1956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err="1" smtClean="0"/>
              <a:t>Kejriwal</a:t>
            </a:r>
            <a:r>
              <a:rPr lang="en-IN" dirty="0"/>
              <a:t> </a:t>
            </a:r>
            <a:r>
              <a:rPr lang="en-IN" dirty="0" smtClean="0"/>
              <a:t>apologies to people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367502" y="2934565"/>
            <a:ext cx="2408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President’s rule in Delhi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233719" y="3733574"/>
            <a:ext cx="269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Election results announced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60035" y="4502239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AAP gets 67 seats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485643" y="5271248"/>
            <a:ext cx="2243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Kejriwal</a:t>
            </a:r>
            <a:r>
              <a:rPr lang="en-IN" dirty="0" smtClean="0"/>
              <a:t> becomes CM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1882588" y="2535232"/>
            <a:ext cx="2689412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8" idx="0"/>
          </p:cNvCxnSpPr>
          <p:nvPr/>
        </p:nvCxnSpPr>
        <p:spPr>
          <a:xfrm>
            <a:off x="4572000" y="2535232"/>
            <a:ext cx="2612287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882588" y="3293606"/>
            <a:ext cx="3558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9" idx="0"/>
          </p:cNvCxnSpPr>
          <p:nvPr/>
        </p:nvCxnSpPr>
        <p:spPr>
          <a:xfrm flipH="1">
            <a:off x="4571999" y="2535232"/>
            <a:ext cx="1" cy="39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4571999" y="3303897"/>
            <a:ext cx="8499" cy="42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4580498" y="4102906"/>
            <a:ext cx="13447" cy="39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>
            <a:off x="4593945" y="4871571"/>
            <a:ext cx="13448" cy="39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82587" y="5751420"/>
            <a:ext cx="53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Fig.: A storyline for Delhi </a:t>
            </a:r>
            <a:r>
              <a:rPr lang="en-US" dirty="0" err="1" smtClean="0"/>
              <a:t>Vidhan</a:t>
            </a:r>
            <a:r>
              <a:rPr lang="en-US" dirty="0" smtClean="0"/>
              <a:t> Sabha Election 2015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385455" y="2327564"/>
            <a:ext cx="622069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None of these systems talked about conversations between entities 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We propose a </a:t>
            </a:r>
            <a:r>
              <a:rPr lang="en-US" sz="2800" dirty="0" smtClean="0">
                <a:solidFill>
                  <a:srgbClr val="FF0000"/>
                </a:solidFill>
              </a:rPr>
              <a:t>new system</a:t>
            </a:r>
            <a:r>
              <a:rPr lang="en-US" sz="2800" dirty="0" smtClean="0"/>
              <a:t> …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86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propose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4734"/>
            <a:ext cx="8229600" cy="1565557"/>
          </a:xfrm>
          <a:prstGeom prst="roundRect">
            <a:avLst/>
          </a:prstGeom>
          <a:ln w="38100">
            <a:solidFill>
              <a:schemeClr val="accent1">
                <a:shade val="50000"/>
              </a:schemeClr>
            </a:solidFill>
          </a:ln>
          <a:effectLst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/>
              <a:t>Given a real-world entity, our system </a:t>
            </a:r>
            <a:r>
              <a:rPr lang="en-US" sz="2200" dirty="0" smtClean="0"/>
              <a:t>efficiently </a:t>
            </a:r>
            <a:r>
              <a:rPr lang="en-US" sz="2200" u="sng" dirty="0" smtClean="0"/>
              <a:t>extracts</a:t>
            </a:r>
            <a:r>
              <a:rPr lang="en-US" sz="2200" dirty="0" smtClean="0"/>
              <a:t> </a:t>
            </a:r>
            <a:r>
              <a:rPr lang="en-US" sz="2200" dirty="0" smtClean="0"/>
              <a:t>and </a:t>
            </a:r>
            <a:r>
              <a:rPr lang="en-US" sz="2200" u="sng" dirty="0" smtClean="0"/>
              <a:t>represents</a:t>
            </a:r>
            <a:r>
              <a:rPr lang="en-US" sz="2200" dirty="0" smtClean="0"/>
              <a:t> conversations with other unknown entities along with their chronological order, </a:t>
            </a:r>
            <a:r>
              <a:rPr lang="en-US" sz="2200" dirty="0"/>
              <a:t>so as to give holistic view of the underlying interactions for better user understanding.</a:t>
            </a:r>
            <a:r>
              <a:rPr lang="en-US" sz="2200" dirty="0" smtClean="0"/>
              <a:t> </a:t>
            </a:r>
            <a:endParaRPr lang="en-I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05379" y="3332133"/>
            <a:ext cx="2673924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b="1" dirty="0" smtClean="0"/>
              <a:t>Input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>
              <a:spcAft>
                <a:spcPts val="1000"/>
              </a:spcAft>
            </a:pPr>
            <a:r>
              <a:rPr lang="en-US" dirty="0" smtClean="0"/>
              <a:t>A real-world entity (e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>
              <a:spcAft>
                <a:spcPts val="1000"/>
              </a:spcAft>
            </a:pPr>
            <a:r>
              <a:rPr lang="en-US" sz="1400" dirty="0" err="1" smtClean="0"/>
              <a:t>Eg</a:t>
            </a:r>
            <a:r>
              <a:rPr lang="en-US" sz="1400" dirty="0" smtClean="0"/>
              <a:t>.: Arvind </a:t>
            </a:r>
            <a:r>
              <a:rPr lang="en-US" sz="1400" dirty="0" err="1" smtClean="0"/>
              <a:t>Kejriwal</a:t>
            </a:r>
            <a:endParaRPr lang="en-IN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63671" y="5875380"/>
            <a:ext cx="399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Fig.: </a:t>
            </a:r>
            <a:r>
              <a:rPr lang="en-US" dirty="0" smtClean="0"/>
              <a:t>Conversations with Arvind </a:t>
            </a:r>
            <a:r>
              <a:rPr lang="en-US" dirty="0" err="1" smtClean="0"/>
              <a:t>Kejriwal</a:t>
            </a:r>
            <a:endParaRPr lang="en-IN" baseline="-25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24" y="5003018"/>
            <a:ext cx="1258944" cy="704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248" y="4176646"/>
            <a:ext cx="20977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Proposed System –</a:t>
            </a:r>
          </a:p>
          <a:p>
            <a:pPr algn="ctr"/>
            <a:r>
              <a:rPr lang="en-US" b="1" dirty="0" smtClean="0"/>
              <a:t>Conversation Timeline</a:t>
            </a:r>
            <a:endParaRPr lang="en-IN" b="1" dirty="0"/>
          </a:p>
        </p:txBody>
      </p:sp>
      <p:pic>
        <p:nvPicPr>
          <p:cNvPr id="11" name="Picture 2" descr="http://punjabtimeline.com/wp-content/uploads/2015/01/bl11_ndanm_hazare_G_546204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360" y="3256677"/>
            <a:ext cx="735262" cy="6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s3-ap-southeast-1.amazonaws.com/prodipl/wp-content/uploads/2014/05/yogyav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70" y="5034929"/>
            <a:ext cx="712445" cy="7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46" y="3132274"/>
            <a:ext cx="779718" cy="7049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47" y="4173583"/>
            <a:ext cx="561759" cy="634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30" y="5073082"/>
            <a:ext cx="431124" cy="64668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516906" y="3874589"/>
            <a:ext cx="363070" cy="2714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65215" y="3899913"/>
            <a:ext cx="392785" cy="27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65215" y="4808040"/>
            <a:ext cx="392785" cy="3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614053" y="4808040"/>
            <a:ext cx="561759" cy="2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5277688" y="4470735"/>
            <a:ext cx="421045" cy="177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2043041">
            <a:off x="2217794" y="4295349"/>
            <a:ext cx="570523" cy="182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 rot="19549328">
            <a:off x="2197720" y="4852780"/>
            <a:ext cx="570523" cy="182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363071" y="5849471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News Media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2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Conversations </a:t>
            </a:r>
            <a:r>
              <a:rPr lang="en-US" b="1" dirty="0" smtClean="0"/>
              <a:t>Efficiently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1812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Parse the news articles for the input entity</a:t>
            </a:r>
            <a:br>
              <a:rPr lang="en-US" sz="1800" dirty="0" smtClean="0"/>
            </a:br>
            <a:r>
              <a:rPr lang="en-US" sz="1800" dirty="0" smtClean="0"/>
              <a:t>‘Arvind </a:t>
            </a:r>
            <a:r>
              <a:rPr lang="en-US" sz="1800" dirty="0" err="1" smtClean="0"/>
              <a:t>Kejriwal</a:t>
            </a:r>
            <a:r>
              <a:rPr lang="en-US" sz="1800" dirty="0" smtClean="0"/>
              <a:t>’ on Google News gives 15,40,000 results</a:t>
            </a:r>
          </a:p>
          <a:p>
            <a:r>
              <a:rPr lang="en-US" sz="1800" dirty="0" smtClean="0"/>
              <a:t>Applying NLP techniques to extract and filter the conversations on such a huge document corpus is inefficient.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2" y="2514600"/>
            <a:ext cx="6486535" cy="40083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73306" y="3590365"/>
            <a:ext cx="1196788" cy="17481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4259" y="3926541"/>
            <a:ext cx="3402106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474259" y="4612341"/>
            <a:ext cx="2164976" cy="197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559859" y="4886326"/>
            <a:ext cx="3402106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559859" y="5186082"/>
            <a:ext cx="3402106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73306" y="5434852"/>
            <a:ext cx="3402106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163671" y="4612337"/>
            <a:ext cx="3886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News headlines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, </a:t>
            </a:r>
            <a:r>
              <a:rPr lang="en-US" dirty="0" smtClean="0"/>
              <a:t>human-audited </a:t>
            </a:r>
            <a:r>
              <a:rPr lang="en-US" dirty="0"/>
              <a:t>text representing the key idea in the article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</TotalTime>
  <Words>1803</Words>
  <Application>Microsoft Office PowerPoint</Application>
  <PresentationFormat>On-screen Show (4:3)</PresentationFormat>
  <Paragraphs>425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Algerian</vt:lpstr>
      <vt:lpstr>Arial</vt:lpstr>
      <vt:lpstr>Bookman Old Style</vt:lpstr>
      <vt:lpstr>Cambria Math</vt:lpstr>
      <vt:lpstr>Georgia</vt:lpstr>
      <vt:lpstr>Gill Sans MT</vt:lpstr>
      <vt:lpstr>Times New Roman</vt:lpstr>
      <vt:lpstr>Wingdings</vt:lpstr>
      <vt:lpstr>Wingdings 3</vt:lpstr>
      <vt:lpstr>Origin</vt:lpstr>
      <vt:lpstr>1_Origin</vt:lpstr>
      <vt:lpstr>Visio</vt:lpstr>
      <vt:lpstr>Microsoft Visio Drawing</vt:lpstr>
      <vt:lpstr>Conversation Timeline</vt:lpstr>
      <vt:lpstr>Outline</vt:lpstr>
      <vt:lpstr>The Complex Social Structure</vt:lpstr>
      <vt:lpstr>Can we capture this structure ?</vt:lpstr>
      <vt:lpstr>Capture Conversations</vt:lpstr>
      <vt:lpstr>Do we really need conversational timeline ?</vt:lpstr>
      <vt:lpstr>Do we really need conversational timeline ?</vt:lpstr>
      <vt:lpstr>What we propose …</vt:lpstr>
      <vt:lpstr>Extracting Conversations Efficiently</vt:lpstr>
      <vt:lpstr>Extracting Conversations</vt:lpstr>
      <vt:lpstr>What we contribute …</vt:lpstr>
      <vt:lpstr>A Naive Approach</vt:lpstr>
      <vt:lpstr>System Overview</vt:lpstr>
      <vt:lpstr>Rule-based Headline Extractor</vt:lpstr>
      <vt:lpstr>Headline Pre-processor</vt:lpstr>
      <vt:lpstr>Headline Pre-processor</vt:lpstr>
      <vt:lpstr>Relation Extractor</vt:lpstr>
      <vt:lpstr>Timeline Generator</vt:lpstr>
      <vt:lpstr>Experiments and Evaluation</vt:lpstr>
      <vt:lpstr>Quantitative Analysis</vt:lpstr>
      <vt:lpstr>Qualitative Analysis</vt:lpstr>
      <vt:lpstr>Case Studies</vt:lpstr>
      <vt:lpstr>Visualizing Relations Extracted</vt:lpstr>
      <vt:lpstr>Conversations about Jayalalithaa</vt:lpstr>
      <vt:lpstr>Relations for query Jayalalithaa</vt:lpstr>
      <vt:lpstr>Conclusion</vt:lpstr>
      <vt:lpstr>Thank You !</vt:lpstr>
      <vt:lpstr>Dependency Parse Tree</vt:lpstr>
      <vt:lpstr>WOE</vt:lpstr>
      <vt:lpstr>WOE</vt:lpstr>
      <vt:lpstr>Visualizing the Relations Extracted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Timeline</dc:title>
  <dc:creator>LG</dc:creator>
  <cp:lastModifiedBy>Anunaya Srivastava</cp:lastModifiedBy>
  <cp:revision>169</cp:revision>
  <dcterms:created xsi:type="dcterms:W3CDTF">2015-03-09T18:01:56Z</dcterms:created>
  <dcterms:modified xsi:type="dcterms:W3CDTF">2015-05-25T08:33:46Z</dcterms:modified>
</cp:coreProperties>
</file>