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5"/>
  </p:sldMasterIdLst>
  <p:notesMasterIdLst>
    <p:notesMasterId r:id="rId60"/>
  </p:notesMasterIdLst>
  <p:sldIdLst>
    <p:sldId id="256" r:id="rId6"/>
    <p:sldId id="257" r:id="rId7"/>
    <p:sldId id="260" r:id="rId8"/>
    <p:sldId id="258" r:id="rId9"/>
    <p:sldId id="261" r:id="rId10"/>
    <p:sldId id="259" r:id="rId11"/>
    <p:sldId id="262" r:id="rId12"/>
    <p:sldId id="264" r:id="rId13"/>
    <p:sldId id="267" r:id="rId14"/>
    <p:sldId id="270" r:id="rId15"/>
    <p:sldId id="268" r:id="rId16"/>
    <p:sldId id="273" r:id="rId17"/>
    <p:sldId id="269" r:id="rId18"/>
    <p:sldId id="271" r:id="rId19"/>
    <p:sldId id="272" r:id="rId20"/>
    <p:sldId id="275" r:id="rId21"/>
    <p:sldId id="276" r:id="rId22"/>
    <p:sldId id="274" r:id="rId23"/>
    <p:sldId id="280" r:id="rId24"/>
    <p:sldId id="279" r:id="rId25"/>
    <p:sldId id="285" r:id="rId26"/>
    <p:sldId id="278" r:id="rId27"/>
    <p:sldId id="281" r:id="rId28"/>
    <p:sldId id="282" r:id="rId29"/>
    <p:sldId id="283" r:id="rId30"/>
    <p:sldId id="286" r:id="rId31"/>
    <p:sldId id="284" r:id="rId32"/>
    <p:sldId id="318" r:id="rId33"/>
    <p:sldId id="288" r:id="rId34"/>
    <p:sldId id="319" r:id="rId35"/>
    <p:sldId id="291" r:id="rId36"/>
    <p:sldId id="292" r:id="rId37"/>
    <p:sldId id="294"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11" r:id="rId53"/>
    <p:sldId id="312" r:id="rId54"/>
    <p:sldId id="313" r:id="rId55"/>
    <p:sldId id="314" r:id="rId56"/>
    <p:sldId id="315" r:id="rId57"/>
    <p:sldId id="316" r:id="rId58"/>
    <p:sldId id="3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1416"/>
    <a:srgbClr val="4F81BD"/>
    <a:srgbClr val="00447C"/>
    <a:srgbClr val="006C31"/>
    <a:srgbClr val="CC9B00"/>
    <a:srgbClr val="FF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1" d="100"/>
          <a:sy n="71" d="100"/>
        </p:scale>
        <p:origin x="73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1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98564-3AE3-4397-8B54-EEC6DA1D69B6}"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IN"/>
        </a:p>
      </dgm:t>
    </dgm:pt>
    <dgm:pt modelId="{66F529B3-6A2A-417B-9DFB-266AAB367F1C}">
      <dgm:prSet phldrT="[Text]"/>
      <dgm:spPr/>
      <dgm:t>
        <a:bodyPr/>
        <a:lstStyle/>
        <a:p>
          <a:r>
            <a:rPr lang="en-US" b="1" dirty="0" smtClean="0"/>
            <a:t>Topic</a:t>
          </a:r>
          <a:endParaRPr lang="en-IN" b="1" dirty="0"/>
        </a:p>
      </dgm:t>
    </dgm:pt>
    <dgm:pt modelId="{89A7F270-27A1-46D4-8D96-A9B877A27BA5}" type="parTrans" cxnId="{BBF4E00D-C6BC-42CE-8140-84FE88B32E98}">
      <dgm:prSet/>
      <dgm:spPr/>
      <dgm:t>
        <a:bodyPr/>
        <a:lstStyle/>
        <a:p>
          <a:endParaRPr lang="en-IN"/>
        </a:p>
      </dgm:t>
    </dgm:pt>
    <dgm:pt modelId="{554EA312-2D34-4358-894D-DD7176B9323F}" type="sibTrans" cxnId="{BBF4E00D-C6BC-42CE-8140-84FE88B32E98}">
      <dgm:prSet/>
      <dgm:spPr/>
      <dgm:t>
        <a:bodyPr/>
        <a:lstStyle/>
        <a:p>
          <a:endParaRPr lang="en-IN"/>
        </a:p>
      </dgm:t>
    </dgm:pt>
    <dgm:pt modelId="{843009F3-613F-4F97-8CB2-94BE47001673}">
      <dgm:prSet phldrT="[Text]"/>
      <dgm:spPr/>
      <dgm:t>
        <a:bodyPr/>
        <a:lstStyle/>
        <a:p>
          <a:r>
            <a:rPr lang="en-US" b="1" dirty="0" smtClean="0"/>
            <a:t>Story</a:t>
          </a:r>
          <a:endParaRPr lang="en-IN" b="1" dirty="0"/>
        </a:p>
      </dgm:t>
    </dgm:pt>
    <dgm:pt modelId="{470265E3-485D-48E9-9EBA-0C7EC9F24F13}" type="parTrans" cxnId="{0DC342C3-8FEE-4E68-8A51-2893131AC606}">
      <dgm:prSet/>
      <dgm:spPr/>
      <dgm:t>
        <a:bodyPr/>
        <a:lstStyle/>
        <a:p>
          <a:endParaRPr lang="en-IN"/>
        </a:p>
      </dgm:t>
    </dgm:pt>
    <dgm:pt modelId="{4D940C1B-8435-4EF3-AC63-5D25DD25F9EF}" type="sibTrans" cxnId="{0DC342C3-8FEE-4E68-8A51-2893131AC606}">
      <dgm:prSet/>
      <dgm:spPr/>
      <dgm:t>
        <a:bodyPr/>
        <a:lstStyle/>
        <a:p>
          <a:endParaRPr lang="en-IN"/>
        </a:p>
      </dgm:t>
    </dgm:pt>
    <dgm:pt modelId="{1992CB78-FA33-489F-B913-FB4FFE6517BF}">
      <dgm:prSet phldrT="[Text]"/>
      <dgm:spPr/>
      <dgm:t>
        <a:bodyPr/>
        <a:lstStyle/>
        <a:p>
          <a:r>
            <a:rPr lang="en-US" b="1" dirty="0" smtClean="0"/>
            <a:t>Event</a:t>
          </a:r>
          <a:endParaRPr lang="en-IN" b="1" dirty="0"/>
        </a:p>
      </dgm:t>
    </dgm:pt>
    <dgm:pt modelId="{5FDDEA29-174D-4886-8FEA-31AE129B641E}" type="parTrans" cxnId="{A4E3BCCF-8707-4370-A6CF-713ABFC62A14}">
      <dgm:prSet/>
      <dgm:spPr/>
      <dgm:t>
        <a:bodyPr/>
        <a:lstStyle/>
        <a:p>
          <a:endParaRPr lang="en-IN"/>
        </a:p>
      </dgm:t>
    </dgm:pt>
    <dgm:pt modelId="{26E212B7-BC9B-4908-977A-FFF7B63EC217}" type="sibTrans" cxnId="{A4E3BCCF-8707-4370-A6CF-713ABFC62A14}">
      <dgm:prSet/>
      <dgm:spPr/>
      <dgm:t>
        <a:bodyPr/>
        <a:lstStyle/>
        <a:p>
          <a:endParaRPr lang="en-IN"/>
        </a:p>
      </dgm:t>
    </dgm:pt>
    <dgm:pt modelId="{4D7A816A-5BDA-4AC8-9558-8CA219721AD9}" type="pres">
      <dgm:prSet presAssocID="{7EF98564-3AE3-4397-8B54-EEC6DA1D69B6}" presName="Name0" presStyleCnt="0">
        <dgm:presLayoutVars>
          <dgm:chMax val="7"/>
          <dgm:resizeHandles val="exact"/>
        </dgm:presLayoutVars>
      </dgm:prSet>
      <dgm:spPr/>
      <dgm:t>
        <a:bodyPr/>
        <a:lstStyle/>
        <a:p>
          <a:endParaRPr lang="en-IN"/>
        </a:p>
      </dgm:t>
    </dgm:pt>
    <dgm:pt modelId="{B6FA0C01-4480-46A7-9274-C019FF6ACBAB}" type="pres">
      <dgm:prSet presAssocID="{7EF98564-3AE3-4397-8B54-EEC6DA1D69B6}" presName="comp1" presStyleCnt="0"/>
      <dgm:spPr/>
    </dgm:pt>
    <dgm:pt modelId="{498E6452-8A02-4A4A-8878-537FAE5894D2}" type="pres">
      <dgm:prSet presAssocID="{7EF98564-3AE3-4397-8B54-EEC6DA1D69B6}" presName="circle1" presStyleLbl="node1" presStyleIdx="0" presStyleCnt="3"/>
      <dgm:spPr/>
      <dgm:t>
        <a:bodyPr/>
        <a:lstStyle/>
        <a:p>
          <a:endParaRPr lang="en-IN"/>
        </a:p>
      </dgm:t>
    </dgm:pt>
    <dgm:pt modelId="{64541A48-CE42-4989-AAAF-4533E8272A68}" type="pres">
      <dgm:prSet presAssocID="{7EF98564-3AE3-4397-8B54-EEC6DA1D69B6}" presName="c1text" presStyleLbl="node1" presStyleIdx="0" presStyleCnt="3">
        <dgm:presLayoutVars>
          <dgm:bulletEnabled val="1"/>
        </dgm:presLayoutVars>
      </dgm:prSet>
      <dgm:spPr/>
      <dgm:t>
        <a:bodyPr/>
        <a:lstStyle/>
        <a:p>
          <a:endParaRPr lang="en-IN"/>
        </a:p>
      </dgm:t>
    </dgm:pt>
    <dgm:pt modelId="{0504FEF8-D1EC-46C8-9FB9-F1D4F5E9DF0A}" type="pres">
      <dgm:prSet presAssocID="{7EF98564-3AE3-4397-8B54-EEC6DA1D69B6}" presName="comp2" presStyleCnt="0"/>
      <dgm:spPr/>
    </dgm:pt>
    <dgm:pt modelId="{00081946-AFA6-4296-B26F-786E76AD8B97}" type="pres">
      <dgm:prSet presAssocID="{7EF98564-3AE3-4397-8B54-EEC6DA1D69B6}" presName="circle2" presStyleLbl="node1" presStyleIdx="1" presStyleCnt="3"/>
      <dgm:spPr/>
      <dgm:t>
        <a:bodyPr/>
        <a:lstStyle/>
        <a:p>
          <a:endParaRPr lang="en-IN"/>
        </a:p>
      </dgm:t>
    </dgm:pt>
    <dgm:pt modelId="{24607156-C63E-4E66-9970-53A89BE3AA84}" type="pres">
      <dgm:prSet presAssocID="{7EF98564-3AE3-4397-8B54-EEC6DA1D69B6}" presName="c2text" presStyleLbl="node1" presStyleIdx="1" presStyleCnt="3">
        <dgm:presLayoutVars>
          <dgm:bulletEnabled val="1"/>
        </dgm:presLayoutVars>
      </dgm:prSet>
      <dgm:spPr/>
      <dgm:t>
        <a:bodyPr/>
        <a:lstStyle/>
        <a:p>
          <a:endParaRPr lang="en-IN"/>
        </a:p>
      </dgm:t>
    </dgm:pt>
    <dgm:pt modelId="{CD98F5C2-04AE-4F38-BCF5-3C6C22757A5F}" type="pres">
      <dgm:prSet presAssocID="{7EF98564-3AE3-4397-8B54-EEC6DA1D69B6}" presName="comp3" presStyleCnt="0"/>
      <dgm:spPr/>
    </dgm:pt>
    <dgm:pt modelId="{C13623B7-0A09-498F-8B18-63AC27E234EB}" type="pres">
      <dgm:prSet presAssocID="{7EF98564-3AE3-4397-8B54-EEC6DA1D69B6}" presName="circle3" presStyleLbl="node1" presStyleIdx="2" presStyleCnt="3"/>
      <dgm:spPr/>
      <dgm:t>
        <a:bodyPr/>
        <a:lstStyle/>
        <a:p>
          <a:endParaRPr lang="en-IN"/>
        </a:p>
      </dgm:t>
    </dgm:pt>
    <dgm:pt modelId="{32A4AF35-8F15-44FB-87E4-8A4B021D9BF6}" type="pres">
      <dgm:prSet presAssocID="{7EF98564-3AE3-4397-8B54-EEC6DA1D69B6}" presName="c3text" presStyleLbl="node1" presStyleIdx="2" presStyleCnt="3">
        <dgm:presLayoutVars>
          <dgm:bulletEnabled val="1"/>
        </dgm:presLayoutVars>
      </dgm:prSet>
      <dgm:spPr/>
      <dgm:t>
        <a:bodyPr/>
        <a:lstStyle/>
        <a:p>
          <a:endParaRPr lang="en-IN"/>
        </a:p>
      </dgm:t>
    </dgm:pt>
  </dgm:ptLst>
  <dgm:cxnLst>
    <dgm:cxn modelId="{45E27B43-633A-4B78-B77D-2D23E00C07E6}" type="presOf" srcId="{66F529B3-6A2A-417B-9DFB-266AAB367F1C}" destId="{498E6452-8A02-4A4A-8878-537FAE5894D2}" srcOrd="0" destOrd="0" presId="urn:microsoft.com/office/officeart/2005/8/layout/venn2"/>
    <dgm:cxn modelId="{275C46AE-1470-46BC-B190-76F63DA1366F}" type="presOf" srcId="{7EF98564-3AE3-4397-8B54-EEC6DA1D69B6}" destId="{4D7A816A-5BDA-4AC8-9558-8CA219721AD9}" srcOrd="0" destOrd="0" presId="urn:microsoft.com/office/officeart/2005/8/layout/venn2"/>
    <dgm:cxn modelId="{0DC342C3-8FEE-4E68-8A51-2893131AC606}" srcId="{7EF98564-3AE3-4397-8B54-EEC6DA1D69B6}" destId="{843009F3-613F-4F97-8CB2-94BE47001673}" srcOrd="1" destOrd="0" parTransId="{470265E3-485D-48E9-9EBA-0C7EC9F24F13}" sibTransId="{4D940C1B-8435-4EF3-AC63-5D25DD25F9EF}"/>
    <dgm:cxn modelId="{A4E3BCCF-8707-4370-A6CF-713ABFC62A14}" srcId="{7EF98564-3AE3-4397-8B54-EEC6DA1D69B6}" destId="{1992CB78-FA33-489F-B913-FB4FFE6517BF}" srcOrd="2" destOrd="0" parTransId="{5FDDEA29-174D-4886-8FEA-31AE129B641E}" sibTransId="{26E212B7-BC9B-4908-977A-FFF7B63EC217}"/>
    <dgm:cxn modelId="{BBF4E00D-C6BC-42CE-8140-84FE88B32E98}" srcId="{7EF98564-3AE3-4397-8B54-EEC6DA1D69B6}" destId="{66F529B3-6A2A-417B-9DFB-266AAB367F1C}" srcOrd="0" destOrd="0" parTransId="{89A7F270-27A1-46D4-8D96-A9B877A27BA5}" sibTransId="{554EA312-2D34-4358-894D-DD7176B9323F}"/>
    <dgm:cxn modelId="{4161CC3A-8FEF-4A04-B2CB-BB9C9E342F5D}" type="presOf" srcId="{843009F3-613F-4F97-8CB2-94BE47001673}" destId="{24607156-C63E-4E66-9970-53A89BE3AA84}" srcOrd="1" destOrd="0" presId="urn:microsoft.com/office/officeart/2005/8/layout/venn2"/>
    <dgm:cxn modelId="{44DC5B8B-5D17-451D-9E8C-D27F08EE1573}" type="presOf" srcId="{1992CB78-FA33-489F-B913-FB4FFE6517BF}" destId="{C13623B7-0A09-498F-8B18-63AC27E234EB}" srcOrd="0" destOrd="0" presId="urn:microsoft.com/office/officeart/2005/8/layout/venn2"/>
    <dgm:cxn modelId="{6E233AF8-9D41-4D43-AC09-B70597320709}" type="presOf" srcId="{843009F3-613F-4F97-8CB2-94BE47001673}" destId="{00081946-AFA6-4296-B26F-786E76AD8B97}" srcOrd="0" destOrd="0" presId="urn:microsoft.com/office/officeart/2005/8/layout/venn2"/>
    <dgm:cxn modelId="{0EF0588D-66DA-4572-A550-E184816A0725}" type="presOf" srcId="{66F529B3-6A2A-417B-9DFB-266AAB367F1C}" destId="{64541A48-CE42-4989-AAAF-4533E8272A68}" srcOrd="1" destOrd="0" presId="urn:microsoft.com/office/officeart/2005/8/layout/venn2"/>
    <dgm:cxn modelId="{A91BCCBD-C9E2-493E-A4EA-31BF8A2ADDF8}" type="presOf" srcId="{1992CB78-FA33-489F-B913-FB4FFE6517BF}" destId="{32A4AF35-8F15-44FB-87E4-8A4B021D9BF6}" srcOrd="1" destOrd="0" presId="urn:microsoft.com/office/officeart/2005/8/layout/venn2"/>
    <dgm:cxn modelId="{5EBD0C5D-9E2E-49E6-B7BE-BD42646EFF8F}" type="presParOf" srcId="{4D7A816A-5BDA-4AC8-9558-8CA219721AD9}" destId="{B6FA0C01-4480-46A7-9274-C019FF6ACBAB}" srcOrd="0" destOrd="0" presId="urn:microsoft.com/office/officeart/2005/8/layout/venn2"/>
    <dgm:cxn modelId="{38501DC5-ED5E-409D-B904-9A7801264D60}" type="presParOf" srcId="{B6FA0C01-4480-46A7-9274-C019FF6ACBAB}" destId="{498E6452-8A02-4A4A-8878-537FAE5894D2}" srcOrd="0" destOrd="0" presId="urn:microsoft.com/office/officeart/2005/8/layout/venn2"/>
    <dgm:cxn modelId="{38563380-3738-452E-BB6E-D0DB24CD9BB3}" type="presParOf" srcId="{B6FA0C01-4480-46A7-9274-C019FF6ACBAB}" destId="{64541A48-CE42-4989-AAAF-4533E8272A68}" srcOrd="1" destOrd="0" presId="urn:microsoft.com/office/officeart/2005/8/layout/venn2"/>
    <dgm:cxn modelId="{D9ACB2F9-C292-4C22-9A3D-23BCFEE50E69}" type="presParOf" srcId="{4D7A816A-5BDA-4AC8-9558-8CA219721AD9}" destId="{0504FEF8-D1EC-46C8-9FB9-F1D4F5E9DF0A}" srcOrd="1" destOrd="0" presId="urn:microsoft.com/office/officeart/2005/8/layout/venn2"/>
    <dgm:cxn modelId="{698E7F40-FA5C-45FF-8809-99693A21B01B}" type="presParOf" srcId="{0504FEF8-D1EC-46C8-9FB9-F1D4F5E9DF0A}" destId="{00081946-AFA6-4296-B26F-786E76AD8B97}" srcOrd="0" destOrd="0" presId="urn:microsoft.com/office/officeart/2005/8/layout/venn2"/>
    <dgm:cxn modelId="{8A33C9C8-25D2-4882-AB48-D8EE2742F156}" type="presParOf" srcId="{0504FEF8-D1EC-46C8-9FB9-F1D4F5E9DF0A}" destId="{24607156-C63E-4E66-9970-53A89BE3AA84}" srcOrd="1" destOrd="0" presId="urn:microsoft.com/office/officeart/2005/8/layout/venn2"/>
    <dgm:cxn modelId="{393F4CCB-B109-4FFD-852E-A2F7C3AE3DAC}" type="presParOf" srcId="{4D7A816A-5BDA-4AC8-9558-8CA219721AD9}" destId="{CD98F5C2-04AE-4F38-BCF5-3C6C22757A5F}" srcOrd="2" destOrd="0" presId="urn:microsoft.com/office/officeart/2005/8/layout/venn2"/>
    <dgm:cxn modelId="{62D4607C-796D-4E74-ABEA-8C78C9396673}" type="presParOf" srcId="{CD98F5C2-04AE-4F38-BCF5-3C6C22757A5F}" destId="{C13623B7-0A09-498F-8B18-63AC27E234EB}" srcOrd="0" destOrd="0" presId="urn:microsoft.com/office/officeart/2005/8/layout/venn2"/>
    <dgm:cxn modelId="{0A016BCF-3766-4286-AEE8-6DA98A69706D}" type="presParOf" srcId="{CD98F5C2-04AE-4F38-BCF5-3C6C22757A5F}" destId="{32A4AF35-8F15-44FB-87E4-8A4B021D9BF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1462A1-2450-4DBD-AD02-021E097C0FF3}" type="doc">
      <dgm:prSet loTypeId="urn:microsoft.com/office/officeart/2005/8/layout/radial5" loCatId="cycle" qsTypeId="urn:microsoft.com/office/officeart/2005/8/quickstyle/simple1" qsCatId="simple" csTypeId="urn:microsoft.com/office/officeart/2005/8/colors/accent1_2" csCatId="accent1" phldr="1"/>
      <dgm:spPr/>
    </dgm:pt>
    <dgm:pt modelId="{5F85AC8D-1E38-47C9-827E-F38414E2FE20}">
      <dgm:prSet phldrT="[Text]"/>
      <dgm:spPr>
        <a:effectLst/>
      </dgm:spPr>
      <dgm:t>
        <a:bodyPr/>
        <a:lstStyle/>
        <a:p>
          <a:r>
            <a:rPr lang="en-IN" dirty="0" smtClean="0"/>
            <a:t>Good Storyline</a:t>
          </a:r>
          <a:endParaRPr lang="en-IN" dirty="0"/>
        </a:p>
      </dgm:t>
    </dgm:pt>
    <dgm:pt modelId="{5DFC4434-F166-4792-84AB-F5572377C121}" type="parTrans" cxnId="{3CF5A35E-3DCB-4943-B752-3F6FB872992E}">
      <dgm:prSet/>
      <dgm:spPr/>
      <dgm:t>
        <a:bodyPr/>
        <a:lstStyle/>
        <a:p>
          <a:endParaRPr lang="en-IN"/>
        </a:p>
      </dgm:t>
    </dgm:pt>
    <dgm:pt modelId="{18788758-2B72-433B-A9F1-C2C792A9D61C}" type="sibTrans" cxnId="{3CF5A35E-3DCB-4943-B752-3F6FB872992E}">
      <dgm:prSet/>
      <dgm:spPr/>
      <dgm:t>
        <a:bodyPr/>
        <a:lstStyle/>
        <a:p>
          <a:endParaRPr lang="en-IN"/>
        </a:p>
      </dgm:t>
    </dgm:pt>
    <dgm:pt modelId="{A3F4689F-0554-4F9A-893B-0E8E8E7FA1B5}">
      <dgm:prSet/>
      <dgm:spPr>
        <a:solidFill>
          <a:schemeClr val="accent1"/>
        </a:solidFill>
        <a:effectLst>
          <a:outerShdw blurRad="50800" dist="38100" dir="16200000" rotWithShape="0">
            <a:prstClr val="black">
              <a:alpha val="40000"/>
            </a:prstClr>
          </a:outerShdw>
        </a:effectLst>
      </dgm:spPr>
      <dgm:t>
        <a:bodyPr/>
        <a:lstStyle/>
        <a:p>
          <a:r>
            <a:rPr lang="en-IN" dirty="0" smtClean="0"/>
            <a:t>Coherence</a:t>
          </a:r>
          <a:endParaRPr lang="en-IN" dirty="0"/>
        </a:p>
      </dgm:t>
    </dgm:pt>
    <dgm:pt modelId="{BA7592B7-EBDA-4CDE-9777-32D9F104D184}" type="parTrans" cxnId="{86A4CA16-AAB2-481B-931A-D1146E9265A7}">
      <dgm:prSet/>
      <dgm:spPr/>
      <dgm:t>
        <a:bodyPr/>
        <a:lstStyle/>
        <a:p>
          <a:endParaRPr lang="en-IN"/>
        </a:p>
      </dgm:t>
    </dgm:pt>
    <dgm:pt modelId="{C1B5E779-E1D5-46CE-BDD2-7F572A47776C}" type="sibTrans" cxnId="{86A4CA16-AAB2-481B-931A-D1146E9265A7}">
      <dgm:prSet/>
      <dgm:spPr/>
      <dgm:t>
        <a:bodyPr/>
        <a:lstStyle/>
        <a:p>
          <a:endParaRPr lang="en-IN"/>
        </a:p>
      </dgm:t>
    </dgm:pt>
    <dgm:pt modelId="{C65A262E-F730-4B56-AA15-51D696CACC87}">
      <dgm:prSet phldrT="[Text]" custT="1"/>
      <dgm:spPr>
        <a:effectLst>
          <a:outerShdw blurRad="50800" dist="38100" dir="10800000" algn="r" rotWithShape="0">
            <a:prstClr val="black">
              <a:alpha val="40000"/>
            </a:prstClr>
          </a:outerShdw>
        </a:effectLst>
      </dgm:spPr>
      <dgm:t>
        <a:bodyPr/>
        <a:lstStyle/>
        <a:p>
          <a:r>
            <a:rPr lang="en-IN" sz="1600" dirty="0" smtClean="0"/>
            <a:t>Relevance</a:t>
          </a:r>
          <a:endParaRPr lang="en-IN" sz="1800" dirty="0"/>
        </a:p>
      </dgm:t>
    </dgm:pt>
    <dgm:pt modelId="{11E9D5A4-D4D9-4C74-B9FC-4CA528D341E1}" type="parTrans" cxnId="{85AC751A-9100-429D-A2ED-910201B6EC91}">
      <dgm:prSet/>
      <dgm:spPr/>
      <dgm:t>
        <a:bodyPr/>
        <a:lstStyle/>
        <a:p>
          <a:endParaRPr lang="en-IN"/>
        </a:p>
      </dgm:t>
    </dgm:pt>
    <dgm:pt modelId="{487684D4-FC76-4A8A-A49A-F7A6105E100C}" type="sibTrans" cxnId="{85AC751A-9100-429D-A2ED-910201B6EC91}">
      <dgm:prSet/>
      <dgm:spPr/>
      <dgm:t>
        <a:bodyPr/>
        <a:lstStyle/>
        <a:p>
          <a:endParaRPr lang="en-IN"/>
        </a:p>
      </dgm:t>
    </dgm:pt>
    <dgm:pt modelId="{211E7166-57F0-4BE6-B739-4A251BC319E8}">
      <dgm:prSet phldrT="[Text]"/>
      <dgm:spPr>
        <a:effectLst>
          <a:outerShdw blurRad="50800" dist="38100" dir="2700000" algn="tl" rotWithShape="0">
            <a:prstClr val="black">
              <a:alpha val="40000"/>
            </a:prstClr>
          </a:outerShdw>
        </a:effectLst>
      </dgm:spPr>
      <dgm:t>
        <a:bodyPr/>
        <a:lstStyle/>
        <a:p>
          <a:r>
            <a:rPr lang="en-IN" dirty="0" smtClean="0"/>
            <a:t>Low redundancy</a:t>
          </a:r>
          <a:endParaRPr lang="en-IN" dirty="0"/>
        </a:p>
      </dgm:t>
    </dgm:pt>
    <dgm:pt modelId="{D3B5E9E6-2C64-4A9A-8572-7DC84A521475}" type="parTrans" cxnId="{318E1D9C-E0BD-4B91-BB18-B09671E45EAB}">
      <dgm:prSet/>
      <dgm:spPr/>
      <dgm:t>
        <a:bodyPr/>
        <a:lstStyle/>
        <a:p>
          <a:endParaRPr lang="en-IN"/>
        </a:p>
      </dgm:t>
    </dgm:pt>
    <dgm:pt modelId="{B4756B9A-5F7A-4FB6-B546-640E3E63C01D}" type="sibTrans" cxnId="{318E1D9C-E0BD-4B91-BB18-B09671E45EAB}">
      <dgm:prSet/>
      <dgm:spPr/>
      <dgm:t>
        <a:bodyPr/>
        <a:lstStyle/>
        <a:p>
          <a:endParaRPr lang="en-IN"/>
        </a:p>
      </dgm:t>
    </dgm:pt>
    <dgm:pt modelId="{C544BE20-1572-4A75-8B57-7C51A4EC2325}">
      <dgm:prSet phldrT="[Text]"/>
      <dgm:spPr>
        <a:effectLst>
          <a:outerShdw blurRad="50800" dist="38100" dir="2700000" algn="tl" rotWithShape="0">
            <a:prstClr val="black">
              <a:alpha val="40000"/>
            </a:prstClr>
          </a:outerShdw>
        </a:effectLst>
      </dgm:spPr>
      <dgm:t>
        <a:bodyPr/>
        <a:lstStyle/>
        <a:p>
          <a:r>
            <a:rPr lang="en-IN" dirty="0" smtClean="0"/>
            <a:t>Coverage</a:t>
          </a:r>
          <a:endParaRPr lang="en-IN" dirty="0"/>
        </a:p>
      </dgm:t>
    </dgm:pt>
    <dgm:pt modelId="{EE2F5588-AD4F-4227-B2ED-3E43A9D1E5A7}" type="parTrans" cxnId="{CB8DB5BB-C041-49F0-A6E4-E7DBC7055CE7}">
      <dgm:prSet/>
      <dgm:spPr/>
      <dgm:t>
        <a:bodyPr/>
        <a:lstStyle/>
        <a:p>
          <a:endParaRPr lang="en-IN"/>
        </a:p>
      </dgm:t>
    </dgm:pt>
    <dgm:pt modelId="{E4F7A1EC-FCFA-426D-BEB4-E459519807B4}" type="sibTrans" cxnId="{CB8DB5BB-C041-49F0-A6E4-E7DBC7055CE7}">
      <dgm:prSet/>
      <dgm:spPr/>
      <dgm:t>
        <a:bodyPr/>
        <a:lstStyle/>
        <a:p>
          <a:endParaRPr lang="en-IN"/>
        </a:p>
      </dgm:t>
    </dgm:pt>
    <dgm:pt modelId="{7DEE713D-AC88-48D8-AC82-E78BA70D8057}">
      <dgm:prSet phldrT="[Text]" custT="1"/>
      <dgm:spPr>
        <a:effectLst>
          <a:outerShdw blurRad="50800" dist="38100" dir="8100000" algn="tr" rotWithShape="0">
            <a:prstClr val="black">
              <a:alpha val="40000"/>
            </a:prstClr>
          </a:outerShdw>
        </a:effectLst>
      </dgm:spPr>
      <dgm:t>
        <a:bodyPr/>
        <a:lstStyle/>
        <a:p>
          <a:r>
            <a:rPr lang="en-IN" sz="1500" dirty="0" smtClean="0"/>
            <a:t>Connectivity</a:t>
          </a:r>
          <a:endParaRPr lang="en-IN" sz="1500" dirty="0"/>
        </a:p>
      </dgm:t>
    </dgm:pt>
    <dgm:pt modelId="{C95BEA54-F0E4-4D21-9DA1-7E989106886B}" type="parTrans" cxnId="{63DB4CD9-7F7C-428A-95B0-AF3E1AB86461}">
      <dgm:prSet/>
      <dgm:spPr/>
      <dgm:t>
        <a:bodyPr/>
        <a:lstStyle/>
        <a:p>
          <a:endParaRPr lang="en-IN"/>
        </a:p>
      </dgm:t>
    </dgm:pt>
    <dgm:pt modelId="{C8700D33-9C71-4B24-86A0-1C25841F60BA}" type="sibTrans" cxnId="{63DB4CD9-7F7C-428A-95B0-AF3E1AB86461}">
      <dgm:prSet/>
      <dgm:spPr/>
      <dgm:t>
        <a:bodyPr/>
        <a:lstStyle/>
        <a:p>
          <a:endParaRPr lang="en-IN"/>
        </a:p>
      </dgm:t>
    </dgm:pt>
    <dgm:pt modelId="{BEE26A8C-2EFC-4D29-BE15-F25181B64AD3}" type="pres">
      <dgm:prSet presAssocID="{CA1462A1-2450-4DBD-AD02-021E097C0FF3}" presName="Name0" presStyleCnt="0">
        <dgm:presLayoutVars>
          <dgm:chMax val="1"/>
          <dgm:dir/>
          <dgm:animLvl val="ctr"/>
          <dgm:resizeHandles val="exact"/>
        </dgm:presLayoutVars>
      </dgm:prSet>
      <dgm:spPr/>
    </dgm:pt>
    <dgm:pt modelId="{CCF87B6B-0795-4C81-9F7C-68A8819F5F37}" type="pres">
      <dgm:prSet presAssocID="{5F85AC8D-1E38-47C9-827E-F38414E2FE20}" presName="centerShape" presStyleLbl="node0" presStyleIdx="0" presStyleCnt="1"/>
      <dgm:spPr/>
      <dgm:t>
        <a:bodyPr/>
        <a:lstStyle/>
        <a:p>
          <a:endParaRPr lang="en-IN"/>
        </a:p>
      </dgm:t>
    </dgm:pt>
    <dgm:pt modelId="{0532521F-976C-4A6B-819D-CF43755DF77A}" type="pres">
      <dgm:prSet presAssocID="{BA7592B7-EBDA-4CDE-9777-32D9F104D184}" presName="parTrans" presStyleLbl="sibTrans2D1" presStyleIdx="0" presStyleCnt="5"/>
      <dgm:spPr/>
      <dgm:t>
        <a:bodyPr/>
        <a:lstStyle/>
        <a:p>
          <a:endParaRPr lang="en-IN"/>
        </a:p>
      </dgm:t>
    </dgm:pt>
    <dgm:pt modelId="{0CB243D8-B16F-423D-939F-8FE4FA104851}" type="pres">
      <dgm:prSet presAssocID="{BA7592B7-EBDA-4CDE-9777-32D9F104D184}" presName="connectorText" presStyleLbl="sibTrans2D1" presStyleIdx="0" presStyleCnt="5"/>
      <dgm:spPr/>
      <dgm:t>
        <a:bodyPr/>
        <a:lstStyle/>
        <a:p>
          <a:endParaRPr lang="en-IN"/>
        </a:p>
      </dgm:t>
    </dgm:pt>
    <dgm:pt modelId="{0560D53A-657F-4569-8BE5-D14AF54C1DD8}" type="pres">
      <dgm:prSet presAssocID="{A3F4689F-0554-4F9A-893B-0E8E8E7FA1B5}" presName="node" presStyleLbl="node1" presStyleIdx="0" presStyleCnt="5">
        <dgm:presLayoutVars>
          <dgm:bulletEnabled val="1"/>
        </dgm:presLayoutVars>
      </dgm:prSet>
      <dgm:spPr/>
      <dgm:t>
        <a:bodyPr/>
        <a:lstStyle/>
        <a:p>
          <a:endParaRPr lang="en-IN"/>
        </a:p>
      </dgm:t>
    </dgm:pt>
    <dgm:pt modelId="{0602E984-B005-4871-A5D3-3CC3C90DEEA4}" type="pres">
      <dgm:prSet presAssocID="{D3B5E9E6-2C64-4A9A-8572-7DC84A521475}" presName="parTrans" presStyleLbl="sibTrans2D1" presStyleIdx="1" presStyleCnt="5"/>
      <dgm:spPr/>
      <dgm:t>
        <a:bodyPr/>
        <a:lstStyle/>
        <a:p>
          <a:endParaRPr lang="en-IN"/>
        </a:p>
      </dgm:t>
    </dgm:pt>
    <dgm:pt modelId="{689DCD90-5807-4F98-990C-CB3BE1C23061}" type="pres">
      <dgm:prSet presAssocID="{D3B5E9E6-2C64-4A9A-8572-7DC84A521475}" presName="connectorText" presStyleLbl="sibTrans2D1" presStyleIdx="1" presStyleCnt="5"/>
      <dgm:spPr/>
      <dgm:t>
        <a:bodyPr/>
        <a:lstStyle/>
        <a:p>
          <a:endParaRPr lang="en-IN"/>
        </a:p>
      </dgm:t>
    </dgm:pt>
    <dgm:pt modelId="{CD7BA518-4821-4AA9-9D69-B22112BAC746}" type="pres">
      <dgm:prSet presAssocID="{211E7166-57F0-4BE6-B739-4A251BC319E8}" presName="node" presStyleLbl="node1" presStyleIdx="1" presStyleCnt="5">
        <dgm:presLayoutVars>
          <dgm:bulletEnabled val="1"/>
        </dgm:presLayoutVars>
      </dgm:prSet>
      <dgm:spPr/>
      <dgm:t>
        <a:bodyPr/>
        <a:lstStyle/>
        <a:p>
          <a:endParaRPr lang="en-IN"/>
        </a:p>
      </dgm:t>
    </dgm:pt>
    <dgm:pt modelId="{C3BD88B9-3B80-4FA6-B142-9E64C757492C}" type="pres">
      <dgm:prSet presAssocID="{EE2F5588-AD4F-4227-B2ED-3E43A9D1E5A7}" presName="parTrans" presStyleLbl="sibTrans2D1" presStyleIdx="2" presStyleCnt="5"/>
      <dgm:spPr/>
      <dgm:t>
        <a:bodyPr/>
        <a:lstStyle/>
        <a:p>
          <a:endParaRPr lang="en-IN"/>
        </a:p>
      </dgm:t>
    </dgm:pt>
    <dgm:pt modelId="{03A4916C-8E13-4A8F-90EF-D16FED0493C7}" type="pres">
      <dgm:prSet presAssocID="{EE2F5588-AD4F-4227-B2ED-3E43A9D1E5A7}" presName="connectorText" presStyleLbl="sibTrans2D1" presStyleIdx="2" presStyleCnt="5"/>
      <dgm:spPr/>
      <dgm:t>
        <a:bodyPr/>
        <a:lstStyle/>
        <a:p>
          <a:endParaRPr lang="en-IN"/>
        </a:p>
      </dgm:t>
    </dgm:pt>
    <dgm:pt modelId="{37734F4F-E009-4ED3-B002-B7A526D7C0AB}" type="pres">
      <dgm:prSet presAssocID="{C544BE20-1572-4A75-8B57-7C51A4EC2325}" presName="node" presStyleLbl="node1" presStyleIdx="2" presStyleCnt="5">
        <dgm:presLayoutVars>
          <dgm:bulletEnabled val="1"/>
        </dgm:presLayoutVars>
      </dgm:prSet>
      <dgm:spPr/>
      <dgm:t>
        <a:bodyPr/>
        <a:lstStyle/>
        <a:p>
          <a:endParaRPr lang="en-IN"/>
        </a:p>
      </dgm:t>
    </dgm:pt>
    <dgm:pt modelId="{62572881-CBC4-4F31-9F15-E50C9C53040D}" type="pres">
      <dgm:prSet presAssocID="{C95BEA54-F0E4-4D21-9DA1-7E989106886B}" presName="parTrans" presStyleLbl="sibTrans2D1" presStyleIdx="3" presStyleCnt="5"/>
      <dgm:spPr/>
      <dgm:t>
        <a:bodyPr/>
        <a:lstStyle/>
        <a:p>
          <a:endParaRPr lang="en-IN"/>
        </a:p>
      </dgm:t>
    </dgm:pt>
    <dgm:pt modelId="{F7FB0E15-DA81-4EFB-AAB9-44AF805EEE08}" type="pres">
      <dgm:prSet presAssocID="{C95BEA54-F0E4-4D21-9DA1-7E989106886B}" presName="connectorText" presStyleLbl="sibTrans2D1" presStyleIdx="3" presStyleCnt="5"/>
      <dgm:spPr/>
      <dgm:t>
        <a:bodyPr/>
        <a:lstStyle/>
        <a:p>
          <a:endParaRPr lang="en-IN"/>
        </a:p>
      </dgm:t>
    </dgm:pt>
    <dgm:pt modelId="{0575BF58-FD56-4703-96B9-CCC5CDAB83B7}" type="pres">
      <dgm:prSet presAssocID="{7DEE713D-AC88-48D8-AC82-E78BA70D8057}" presName="node" presStyleLbl="node1" presStyleIdx="3" presStyleCnt="5">
        <dgm:presLayoutVars>
          <dgm:bulletEnabled val="1"/>
        </dgm:presLayoutVars>
      </dgm:prSet>
      <dgm:spPr/>
      <dgm:t>
        <a:bodyPr/>
        <a:lstStyle/>
        <a:p>
          <a:endParaRPr lang="en-IN"/>
        </a:p>
      </dgm:t>
    </dgm:pt>
    <dgm:pt modelId="{DECDC7D6-C908-428A-A091-51475A0FD983}" type="pres">
      <dgm:prSet presAssocID="{11E9D5A4-D4D9-4C74-B9FC-4CA528D341E1}" presName="parTrans" presStyleLbl="sibTrans2D1" presStyleIdx="4" presStyleCnt="5"/>
      <dgm:spPr/>
      <dgm:t>
        <a:bodyPr/>
        <a:lstStyle/>
        <a:p>
          <a:endParaRPr lang="en-IN"/>
        </a:p>
      </dgm:t>
    </dgm:pt>
    <dgm:pt modelId="{54B0E1F4-4EAE-4248-AE48-F46868DD4454}" type="pres">
      <dgm:prSet presAssocID="{11E9D5A4-D4D9-4C74-B9FC-4CA528D341E1}" presName="connectorText" presStyleLbl="sibTrans2D1" presStyleIdx="4" presStyleCnt="5"/>
      <dgm:spPr/>
      <dgm:t>
        <a:bodyPr/>
        <a:lstStyle/>
        <a:p>
          <a:endParaRPr lang="en-IN"/>
        </a:p>
      </dgm:t>
    </dgm:pt>
    <dgm:pt modelId="{1E6AE175-5453-4805-ADAF-F40CD3D52211}" type="pres">
      <dgm:prSet presAssocID="{C65A262E-F730-4B56-AA15-51D696CACC87}" presName="node" presStyleLbl="node1" presStyleIdx="4" presStyleCnt="5">
        <dgm:presLayoutVars>
          <dgm:bulletEnabled val="1"/>
        </dgm:presLayoutVars>
      </dgm:prSet>
      <dgm:spPr/>
      <dgm:t>
        <a:bodyPr/>
        <a:lstStyle/>
        <a:p>
          <a:endParaRPr lang="en-IN"/>
        </a:p>
      </dgm:t>
    </dgm:pt>
  </dgm:ptLst>
  <dgm:cxnLst>
    <dgm:cxn modelId="{CB8DB5BB-C041-49F0-A6E4-E7DBC7055CE7}" srcId="{5F85AC8D-1E38-47C9-827E-F38414E2FE20}" destId="{C544BE20-1572-4A75-8B57-7C51A4EC2325}" srcOrd="2" destOrd="0" parTransId="{EE2F5588-AD4F-4227-B2ED-3E43A9D1E5A7}" sibTransId="{E4F7A1EC-FCFA-426D-BEB4-E459519807B4}"/>
    <dgm:cxn modelId="{86A4CA16-AAB2-481B-931A-D1146E9265A7}" srcId="{5F85AC8D-1E38-47C9-827E-F38414E2FE20}" destId="{A3F4689F-0554-4F9A-893B-0E8E8E7FA1B5}" srcOrd="0" destOrd="0" parTransId="{BA7592B7-EBDA-4CDE-9777-32D9F104D184}" sibTransId="{C1B5E779-E1D5-46CE-BDD2-7F572A47776C}"/>
    <dgm:cxn modelId="{85AC751A-9100-429D-A2ED-910201B6EC91}" srcId="{5F85AC8D-1E38-47C9-827E-F38414E2FE20}" destId="{C65A262E-F730-4B56-AA15-51D696CACC87}" srcOrd="4" destOrd="0" parTransId="{11E9D5A4-D4D9-4C74-B9FC-4CA528D341E1}" sibTransId="{487684D4-FC76-4A8A-A49A-F7A6105E100C}"/>
    <dgm:cxn modelId="{62B35BAC-188C-46AD-A813-3A27C26E3A14}" type="presOf" srcId="{C95BEA54-F0E4-4D21-9DA1-7E989106886B}" destId="{F7FB0E15-DA81-4EFB-AAB9-44AF805EEE08}" srcOrd="1" destOrd="0" presId="urn:microsoft.com/office/officeart/2005/8/layout/radial5"/>
    <dgm:cxn modelId="{2CC3995E-0228-44FE-85ED-873817B6EC0B}" type="presOf" srcId="{BA7592B7-EBDA-4CDE-9777-32D9F104D184}" destId="{0532521F-976C-4A6B-819D-CF43755DF77A}" srcOrd="0" destOrd="0" presId="urn:microsoft.com/office/officeart/2005/8/layout/radial5"/>
    <dgm:cxn modelId="{F2CE1F01-DC07-4B27-A6C6-621313B98EB3}" type="presOf" srcId="{C65A262E-F730-4B56-AA15-51D696CACC87}" destId="{1E6AE175-5453-4805-ADAF-F40CD3D52211}" srcOrd="0" destOrd="0" presId="urn:microsoft.com/office/officeart/2005/8/layout/radial5"/>
    <dgm:cxn modelId="{63DB4CD9-7F7C-428A-95B0-AF3E1AB86461}" srcId="{5F85AC8D-1E38-47C9-827E-F38414E2FE20}" destId="{7DEE713D-AC88-48D8-AC82-E78BA70D8057}" srcOrd="3" destOrd="0" parTransId="{C95BEA54-F0E4-4D21-9DA1-7E989106886B}" sibTransId="{C8700D33-9C71-4B24-86A0-1C25841F60BA}"/>
    <dgm:cxn modelId="{C8DF32E0-EC9C-40A5-B24A-53E70ACE5A01}" type="presOf" srcId="{11E9D5A4-D4D9-4C74-B9FC-4CA528D341E1}" destId="{54B0E1F4-4EAE-4248-AE48-F46868DD4454}" srcOrd="1" destOrd="0" presId="urn:microsoft.com/office/officeart/2005/8/layout/radial5"/>
    <dgm:cxn modelId="{7764263C-D00C-4132-9407-821B2E55F090}" type="presOf" srcId="{C95BEA54-F0E4-4D21-9DA1-7E989106886B}" destId="{62572881-CBC4-4F31-9F15-E50C9C53040D}" srcOrd="0" destOrd="0" presId="urn:microsoft.com/office/officeart/2005/8/layout/radial5"/>
    <dgm:cxn modelId="{68D48583-7305-410F-8558-7C8DB2E80B44}" type="presOf" srcId="{CA1462A1-2450-4DBD-AD02-021E097C0FF3}" destId="{BEE26A8C-2EFC-4D29-BE15-F25181B64AD3}" srcOrd="0" destOrd="0" presId="urn:microsoft.com/office/officeart/2005/8/layout/radial5"/>
    <dgm:cxn modelId="{3CF5A35E-3DCB-4943-B752-3F6FB872992E}" srcId="{CA1462A1-2450-4DBD-AD02-021E097C0FF3}" destId="{5F85AC8D-1E38-47C9-827E-F38414E2FE20}" srcOrd="0" destOrd="0" parTransId="{5DFC4434-F166-4792-84AB-F5572377C121}" sibTransId="{18788758-2B72-433B-A9F1-C2C792A9D61C}"/>
    <dgm:cxn modelId="{1F20D657-A362-4351-B862-3950BA85DACA}" type="presOf" srcId="{BA7592B7-EBDA-4CDE-9777-32D9F104D184}" destId="{0CB243D8-B16F-423D-939F-8FE4FA104851}" srcOrd="1" destOrd="0" presId="urn:microsoft.com/office/officeart/2005/8/layout/radial5"/>
    <dgm:cxn modelId="{F2396675-ABFE-4981-BE99-FD04665F66F2}" type="presOf" srcId="{EE2F5588-AD4F-4227-B2ED-3E43A9D1E5A7}" destId="{C3BD88B9-3B80-4FA6-B142-9E64C757492C}" srcOrd="0" destOrd="0" presId="urn:microsoft.com/office/officeart/2005/8/layout/radial5"/>
    <dgm:cxn modelId="{D3D7D479-DAF2-49B0-93A8-8670C40B7827}" type="presOf" srcId="{5F85AC8D-1E38-47C9-827E-F38414E2FE20}" destId="{CCF87B6B-0795-4C81-9F7C-68A8819F5F37}" srcOrd="0" destOrd="0" presId="urn:microsoft.com/office/officeart/2005/8/layout/radial5"/>
    <dgm:cxn modelId="{FB1AD0F4-62FE-4571-B776-B970688E1D9C}" type="presOf" srcId="{C544BE20-1572-4A75-8B57-7C51A4EC2325}" destId="{37734F4F-E009-4ED3-B002-B7A526D7C0AB}" srcOrd="0" destOrd="0" presId="urn:microsoft.com/office/officeart/2005/8/layout/radial5"/>
    <dgm:cxn modelId="{6AD02FC3-0396-4D8C-A315-8CEB30FBE8AB}" type="presOf" srcId="{7DEE713D-AC88-48D8-AC82-E78BA70D8057}" destId="{0575BF58-FD56-4703-96B9-CCC5CDAB83B7}" srcOrd="0" destOrd="0" presId="urn:microsoft.com/office/officeart/2005/8/layout/radial5"/>
    <dgm:cxn modelId="{2CC4C81B-1C70-46E8-B643-89C61BE62E82}" type="presOf" srcId="{D3B5E9E6-2C64-4A9A-8572-7DC84A521475}" destId="{689DCD90-5807-4F98-990C-CB3BE1C23061}" srcOrd="1" destOrd="0" presId="urn:microsoft.com/office/officeart/2005/8/layout/radial5"/>
    <dgm:cxn modelId="{46BEF627-7E35-4DC1-9A1F-29DC8A90DD59}" type="presOf" srcId="{11E9D5A4-D4D9-4C74-B9FC-4CA528D341E1}" destId="{DECDC7D6-C908-428A-A091-51475A0FD983}" srcOrd="0" destOrd="0" presId="urn:microsoft.com/office/officeart/2005/8/layout/radial5"/>
    <dgm:cxn modelId="{F99BD41C-C614-4E78-837E-3A61ECAFC550}" type="presOf" srcId="{EE2F5588-AD4F-4227-B2ED-3E43A9D1E5A7}" destId="{03A4916C-8E13-4A8F-90EF-D16FED0493C7}" srcOrd="1" destOrd="0" presId="urn:microsoft.com/office/officeart/2005/8/layout/radial5"/>
    <dgm:cxn modelId="{7602E2AC-0F8B-4B1F-94E4-427F6DE4362F}" type="presOf" srcId="{A3F4689F-0554-4F9A-893B-0E8E8E7FA1B5}" destId="{0560D53A-657F-4569-8BE5-D14AF54C1DD8}" srcOrd="0" destOrd="0" presId="urn:microsoft.com/office/officeart/2005/8/layout/radial5"/>
    <dgm:cxn modelId="{318E1D9C-E0BD-4B91-BB18-B09671E45EAB}" srcId="{5F85AC8D-1E38-47C9-827E-F38414E2FE20}" destId="{211E7166-57F0-4BE6-B739-4A251BC319E8}" srcOrd="1" destOrd="0" parTransId="{D3B5E9E6-2C64-4A9A-8572-7DC84A521475}" sibTransId="{B4756B9A-5F7A-4FB6-B546-640E3E63C01D}"/>
    <dgm:cxn modelId="{18768579-CDBD-4A6F-BEC2-D3FC7DA80395}" type="presOf" srcId="{211E7166-57F0-4BE6-B739-4A251BC319E8}" destId="{CD7BA518-4821-4AA9-9D69-B22112BAC746}" srcOrd="0" destOrd="0" presId="urn:microsoft.com/office/officeart/2005/8/layout/radial5"/>
    <dgm:cxn modelId="{18E3A53D-700F-46B5-BF6E-E3AA901708C0}" type="presOf" srcId="{D3B5E9E6-2C64-4A9A-8572-7DC84A521475}" destId="{0602E984-B005-4871-A5D3-3CC3C90DEEA4}" srcOrd="0" destOrd="0" presId="urn:microsoft.com/office/officeart/2005/8/layout/radial5"/>
    <dgm:cxn modelId="{E659137C-07AA-46BA-B957-39857A6A57DA}" type="presParOf" srcId="{BEE26A8C-2EFC-4D29-BE15-F25181B64AD3}" destId="{CCF87B6B-0795-4C81-9F7C-68A8819F5F37}" srcOrd="0" destOrd="0" presId="urn:microsoft.com/office/officeart/2005/8/layout/radial5"/>
    <dgm:cxn modelId="{417195BD-C95D-4D7D-A0F0-EB7361C02572}" type="presParOf" srcId="{BEE26A8C-2EFC-4D29-BE15-F25181B64AD3}" destId="{0532521F-976C-4A6B-819D-CF43755DF77A}" srcOrd="1" destOrd="0" presId="urn:microsoft.com/office/officeart/2005/8/layout/radial5"/>
    <dgm:cxn modelId="{FDB12645-3533-4070-9D85-5C9C2DA2F532}" type="presParOf" srcId="{0532521F-976C-4A6B-819D-CF43755DF77A}" destId="{0CB243D8-B16F-423D-939F-8FE4FA104851}" srcOrd="0" destOrd="0" presId="urn:microsoft.com/office/officeart/2005/8/layout/radial5"/>
    <dgm:cxn modelId="{5F262E58-96BC-40E9-B7D8-CBFDC81A3F43}" type="presParOf" srcId="{BEE26A8C-2EFC-4D29-BE15-F25181B64AD3}" destId="{0560D53A-657F-4569-8BE5-D14AF54C1DD8}" srcOrd="2" destOrd="0" presId="urn:microsoft.com/office/officeart/2005/8/layout/radial5"/>
    <dgm:cxn modelId="{0EB16A4C-46F9-46E3-A3F9-A65A6BD8CCA2}" type="presParOf" srcId="{BEE26A8C-2EFC-4D29-BE15-F25181B64AD3}" destId="{0602E984-B005-4871-A5D3-3CC3C90DEEA4}" srcOrd="3" destOrd="0" presId="urn:microsoft.com/office/officeart/2005/8/layout/radial5"/>
    <dgm:cxn modelId="{C130C9F6-3459-48FD-9394-BEAEEACA7A47}" type="presParOf" srcId="{0602E984-B005-4871-A5D3-3CC3C90DEEA4}" destId="{689DCD90-5807-4F98-990C-CB3BE1C23061}" srcOrd="0" destOrd="0" presId="urn:microsoft.com/office/officeart/2005/8/layout/radial5"/>
    <dgm:cxn modelId="{7918C66A-0626-4927-B155-AF7617B15E6A}" type="presParOf" srcId="{BEE26A8C-2EFC-4D29-BE15-F25181B64AD3}" destId="{CD7BA518-4821-4AA9-9D69-B22112BAC746}" srcOrd="4" destOrd="0" presId="urn:microsoft.com/office/officeart/2005/8/layout/radial5"/>
    <dgm:cxn modelId="{E7CADB4D-1B98-4F3B-90FB-775565CAA773}" type="presParOf" srcId="{BEE26A8C-2EFC-4D29-BE15-F25181B64AD3}" destId="{C3BD88B9-3B80-4FA6-B142-9E64C757492C}" srcOrd="5" destOrd="0" presId="urn:microsoft.com/office/officeart/2005/8/layout/radial5"/>
    <dgm:cxn modelId="{3F3E460A-EFA1-4E3D-824C-1E08FF40240E}" type="presParOf" srcId="{C3BD88B9-3B80-4FA6-B142-9E64C757492C}" destId="{03A4916C-8E13-4A8F-90EF-D16FED0493C7}" srcOrd="0" destOrd="0" presId="urn:microsoft.com/office/officeart/2005/8/layout/radial5"/>
    <dgm:cxn modelId="{4177AD39-9918-441B-9BD8-A48B925318E5}" type="presParOf" srcId="{BEE26A8C-2EFC-4D29-BE15-F25181B64AD3}" destId="{37734F4F-E009-4ED3-B002-B7A526D7C0AB}" srcOrd="6" destOrd="0" presId="urn:microsoft.com/office/officeart/2005/8/layout/radial5"/>
    <dgm:cxn modelId="{B362B0C5-2D89-4E3B-9138-5EC991C9121B}" type="presParOf" srcId="{BEE26A8C-2EFC-4D29-BE15-F25181B64AD3}" destId="{62572881-CBC4-4F31-9F15-E50C9C53040D}" srcOrd="7" destOrd="0" presId="urn:microsoft.com/office/officeart/2005/8/layout/radial5"/>
    <dgm:cxn modelId="{7E9980BE-F127-4D84-8862-42330003B29B}" type="presParOf" srcId="{62572881-CBC4-4F31-9F15-E50C9C53040D}" destId="{F7FB0E15-DA81-4EFB-AAB9-44AF805EEE08}" srcOrd="0" destOrd="0" presId="urn:microsoft.com/office/officeart/2005/8/layout/radial5"/>
    <dgm:cxn modelId="{67E323DD-ACA0-4061-B046-793DD9CA4D44}" type="presParOf" srcId="{BEE26A8C-2EFC-4D29-BE15-F25181B64AD3}" destId="{0575BF58-FD56-4703-96B9-CCC5CDAB83B7}" srcOrd="8" destOrd="0" presId="urn:microsoft.com/office/officeart/2005/8/layout/radial5"/>
    <dgm:cxn modelId="{A1FD7F8C-6442-4532-87EC-48A93F310292}" type="presParOf" srcId="{BEE26A8C-2EFC-4D29-BE15-F25181B64AD3}" destId="{DECDC7D6-C908-428A-A091-51475A0FD983}" srcOrd="9" destOrd="0" presId="urn:microsoft.com/office/officeart/2005/8/layout/radial5"/>
    <dgm:cxn modelId="{662038F2-9DF2-413D-BF67-0C8253191C6E}" type="presParOf" srcId="{DECDC7D6-C908-428A-A091-51475A0FD983}" destId="{54B0E1F4-4EAE-4248-AE48-F46868DD4454}" srcOrd="0" destOrd="0" presId="urn:microsoft.com/office/officeart/2005/8/layout/radial5"/>
    <dgm:cxn modelId="{31BACFDB-EDA5-400F-99C0-B47321848E97}" type="presParOf" srcId="{BEE26A8C-2EFC-4D29-BE15-F25181B64AD3}" destId="{1E6AE175-5453-4805-ADAF-F40CD3D52211}" srcOrd="10" destOrd="0" presId="urn:microsoft.com/office/officeart/2005/8/layout/radial5"/>
  </dgm:cxnLst>
  <dgm:bg>
    <a:noFill/>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E6452-8A02-4A4A-8878-537FAE5894D2}">
      <dsp:nvSpPr>
        <dsp:cNvPr id="0" name=""/>
        <dsp:cNvSpPr/>
      </dsp:nvSpPr>
      <dsp:spPr>
        <a:xfrm>
          <a:off x="806450" y="0"/>
          <a:ext cx="3225800" cy="32258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t>Topic</a:t>
          </a:r>
          <a:endParaRPr lang="en-IN" sz="1600" b="1" kern="1200" dirty="0"/>
        </a:p>
      </dsp:txBody>
      <dsp:txXfrm>
        <a:off x="1855641" y="161289"/>
        <a:ext cx="1127417" cy="483870"/>
      </dsp:txXfrm>
    </dsp:sp>
    <dsp:sp modelId="{00081946-AFA6-4296-B26F-786E76AD8B97}">
      <dsp:nvSpPr>
        <dsp:cNvPr id="0" name=""/>
        <dsp:cNvSpPr/>
      </dsp:nvSpPr>
      <dsp:spPr>
        <a:xfrm>
          <a:off x="1209674" y="806449"/>
          <a:ext cx="2419350" cy="241935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t>Story</a:t>
          </a:r>
          <a:endParaRPr lang="en-IN" sz="1600" b="1" kern="1200" dirty="0"/>
        </a:p>
      </dsp:txBody>
      <dsp:txXfrm>
        <a:off x="1855641" y="957659"/>
        <a:ext cx="1127417" cy="453628"/>
      </dsp:txXfrm>
    </dsp:sp>
    <dsp:sp modelId="{C13623B7-0A09-498F-8B18-63AC27E234EB}">
      <dsp:nvSpPr>
        <dsp:cNvPr id="0" name=""/>
        <dsp:cNvSpPr/>
      </dsp:nvSpPr>
      <dsp:spPr>
        <a:xfrm>
          <a:off x="1612900" y="1612900"/>
          <a:ext cx="1612900" cy="16129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t>Event</a:t>
          </a:r>
          <a:endParaRPr lang="en-IN" sz="1600" b="1" kern="1200" dirty="0"/>
        </a:p>
      </dsp:txBody>
      <dsp:txXfrm>
        <a:off x="1849103" y="2016125"/>
        <a:ext cx="1140492" cy="80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87B6B-0795-4C81-9F7C-68A8819F5F37}">
      <dsp:nvSpPr>
        <dsp:cNvPr id="0" name=""/>
        <dsp:cNvSpPr/>
      </dsp:nvSpPr>
      <dsp:spPr>
        <a:xfrm>
          <a:off x="3763695" y="2054622"/>
          <a:ext cx="1464208" cy="14642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IN" sz="2100" kern="1200" dirty="0" smtClean="0"/>
            <a:t>Good Storyline</a:t>
          </a:r>
          <a:endParaRPr lang="en-IN" sz="2100" kern="1200" dirty="0"/>
        </a:p>
      </dsp:txBody>
      <dsp:txXfrm>
        <a:off x="3978123" y="2269050"/>
        <a:ext cx="1035352" cy="1035352"/>
      </dsp:txXfrm>
    </dsp:sp>
    <dsp:sp modelId="{0532521F-976C-4A6B-819D-CF43755DF77A}">
      <dsp:nvSpPr>
        <dsp:cNvPr id="0" name=""/>
        <dsp:cNvSpPr/>
      </dsp:nvSpPr>
      <dsp:spPr>
        <a:xfrm rot="16200000">
          <a:off x="4340097" y="1520740"/>
          <a:ext cx="311405" cy="49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386808" y="1667017"/>
        <a:ext cx="217984" cy="298698"/>
      </dsp:txXfrm>
    </dsp:sp>
    <dsp:sp modelId="{0560D53A-657F-4569-8BE5-D14AF54C1DD8}">
      <dsp:nvSpPr>
        <dsp:cNvPr id="0" name=""/>
        <dsp:cNvSpPr/>
      </dsp:nvSpPr>
      <dsp:spPr>
        <a:xfrm>
          <a:off x="3763695" y="2855"/>
          <a:ext cx="1464208" cy="1464208"/>
        </a:xfrm>
        <a:prstGeom prst="ellipse">
          <a:avLst/>
        </a:prstGeom>
        <a:solidFill>
          <a:schemeClr val="accent1"/>
        </a:solidFill>
        <a:ln w="19050" cap="flat" cmpd="sng" algn="ctr">
          <a:solidFill>
            <a:schemeClr val="lt1">
              <a:hueOff val="0"/>
              <a:satOff val="0"/>
              <a:lumOff val="0"/>
              <a:alphaOff val="0"/>
            </a:schemeClr>
          </a:solid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Coherence</a:t>
          </a:r>
          <a:endParaRPr lang="en-IN" sz="1600" kern="1200" dirty="0"/>
        </a:p>
      </dsp:txBody>
      <dsp:txXfrm>
        <a:off x="3978123" y="217283"/>
        <a:ext cx="1035352" cy="1035352"/>
      </dsp:txXfrm>
    </dsp:sp>
    <dsp:sp modelId="{0602E984-B005-4871-A5D3-3CC3C90DEEA4}">
      <dsp:nvSpPr>
        <dsp:cNvPr id="0" name=""/>
        <dsp:cNvSpPr/>
      </dsp:nvSpPr>
      <dsp:spPr>
        <a:xfrm rot="20520000">
          <a:off x="5307388" y="2223518"/>
          <a:ext cx="311405" cy="49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5309674" y="2337518"/>
        <a:ext cx="217984" cy="298698"/>
      </dsp:txXfrm>
    </dsp:sp>
    <dsp:sp modelId="{CD7BA518-4821-4AA9-9D69-B22112BAC746}">
      <dsp:nvSpPr>
        <dsp:cNvPr id="0" name=""/>
        <dsp:cNvSpPr/>
      </dsp:nvSpPr>
      <dsp:spPr>
        <a:xfrm>
          <a:off x="5715041" y="1420591"/>
          <a:ext cx="1464208" cy="14642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Low redundancy</a:t>
          </a:r>
          <a:endParaRPr lang="en-IN" sz="1600" kern="1200" dirty="0"/>
        </a:p>
      </dsp:txBody>
      <dsp:txXfrm>
        <a:off x="5929469" y="1635019"/>
        <a:ext cx="1035352" cy="1035352"/>
      </dsp:txXfrm>
    </dsp:sp>
    <dsp:sp modelId="{C3BD88B9-3B80-4FA6-B142-9E64C757492C}">
      <dsp:nvSpPr>
        <dsp:cNvPr id="0" name=""/>
        <dsp:cNvSpPr/>
      </dsp:nvSpPr>
      <dsp:spPr>
        <a:xfrm rot="3240000">
          <a:off x="4937915" y="3360637"/>
          <a:ext cx="311405" cy="49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957170" y="3422413"/>
        <a:ext cx="217984" cy="298698"/>
      </dsp:txXfrm>
    </dsp:sp>
    <dsp:sp modelId="{37734F4F-E009-4ED3-B002-B7A526D7C0AB}">
      <dsp:nvSpPr>
        <dsp:cNvPr id="0" name=""/>
        <dsp:cNvSpPr/>
      </dsp:nvSpPr>
      <dsp:spPr>
        <a:xfrm>
          <a:off x="4969693" y="3714536"/>
          <a:ext cx="1464208" cy="14642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Coverage</a:t>
          </a:r>
          <a:endParaRPr lang="en-IN" sz="1600" kern="1200" dirty="0"/>
        </a:p>
      </dsp:txBody>
      <dsp:txXfrm>
        <a:off x="5184121" y="3928964"/>
        <a:ext cx="1035352" cy="1035352"/>
      </dsp:txXfrm>
    </dsp:sp>
    <dsp:sp modelId="{62572881-CBC4-4F31-9F15-E50C9C53040D}">
      <dsp:nvSpPr>
        <dsp:cNvPr id="0" name=""/>
        <dsp:cNvSpPr/>
      </dsp:nvSpPr>
      <dsp:spPr>
        <a:xfrm rot="7560000">
          <a:off x="3742278" y="3360637"/>
          <a:ext cx="311405" cy="49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3816444" y="3422413"/>
        <a:ext cx="217984" cy="298698"/>
      </dsp:txXfrm>
    </dsp:sp>
    <dsp:sp modelId="{0575BF58-FD56-4703-96B9-CCC5CDAB83B7}">
      <dsp:nvSpPr>
        <dsp:cNvPr id="0" name=""/>
        <dsp:cNvSpPr/>
      </dsp:nvSpPr>
      <dsp:spPr>
        <a:xfrm>
          <a:off x="2557697" y="3714536"/>
          <a:ext cx="1464208" cy="14642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Connectivity</a:t>
          </a:r>
          <a:endParaRPr lang="en-IN" sz="1500" kern="1200" dirty="0"/>
        </a:p>
      </dsp:txBody>
      <dsp:txXfrm>
        <a:off x="2772125" y="3928964"/>
        <a:ext cx="1035352" cy="1035352"/>
      </dsp:txXfrm>
    </dsp:sp>
    <dsp:sp modelId="{DECDC7D6-C908-428A-A091-51475A0FD983}">
      <dsp:nvSpPr>
        <dsp:cNvPr id="0" name=""/>
        <dsp:cNvSpPr/>
      </dsp:nvSpPr>
      <dsp:spPr>
        <a:xfrm rot="11880000">
          <a:off x="3372806" y="2223518"/>
          <a:ext cx="311405" cy="497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3463941" y="2337518"/>
        <a:ext cx="217984" cy="298698"/>
      </dsp:txXfrm>
    </dsp:sp>
    <dsp:sp modelId="{1E6AE175-5453-4805-ADAF-F40CD3D52211}">
      <dsp:nvSpPr>
        <dsp:cNvPr id="0" name=""/>
        <dsp:cNvSpPr/>
      </dsp:nvSpPr>
      <dsp:spPr>
        <a:xfrm>
          <a:off x="1812349" y="1420591"/>
          <a:ext cx="1464208" cy="14642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10800000" algn="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Relevance</a:t>
          </a:r>
          <a:endParaRPr lang="en-IN" sz="1800" kern="1200" dirty="0"/>
        </a:p>
      </dsp:txBody>
      <dsp:txXfrm>
        <a:off x="2026777" y="1635019"/>
        <a:ext cx="1035352" cy="103535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2425AC-91BC-4BCA-82FF-D5C7A51ED3C4}" type="datetimeFigureOut">
              <a:rPr lang="en-IN" smtClean="0"/>
              <a:pPr/>
              <a:t>15-10-2014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0FAFB-142B-49F1-9C7B-E5B64190B60E}" type="slidenum">
              <a:rPr lang="en-IN" smtClean="0"/>
              <a:pPr/>
              <a:t>‹#›</a:t>
            </a:fld>
            <a:endParaRPr lang="en-IN"/>
          </a:p>
        </p:txBody>
      </p:sp>
    </p:spTree>
    <p:extLst>
      <p:ext uri="{BB962C8B-B14F-4D97-AF65-F5344CB8AC3E}">
        <p14:creationId xmlns:p14="http://schemas.microsoft.com/office/powerpoint/2010/main" val="124787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user vaguely recalls that the financial crisis is related to the decline of home prices in 2007. The user would then choose representative articles for those two topics and feed them to our system. An output chain may look like this</a:t>
            </a:r>
            <a:endParaRPr lang="en-IN" dirty="0"/>
          </a:p>
        </p:txBody>
      </p:sp>
      <p:sp>
        <p:nvSpPr>
          <p:cNvPr id="4" name="Slide Number Placeholder 3"/>
          <p:cNvSpPr>
            <a:spLocks noGrp="1"/>
          </p:cNvSpPr>
          <p:nvPr>
            <p:ph type="sldNum" sz="quarter" idx="10"/>
          </p:nvPr>
        </p:nvSpPr>
        <p:spPr/>
        <p:txBody>
          <a:bodyPr/>
          <a:lstStyle/>
          <a:p>
            <a:fld id="{64C0FAFB-142B-49F1-9C7B-E5B64190B60E}" type="slidenum">
              <a:rPr lang="en-IN" smtClean="0"/>
              <a:pPr/>
              <a:t>16</a:t>
            </a:fld>
            <a:endParaRPr lang="en-IN"/>
          </a:p>
        </p:txBody>
      </p:sp>
    </p:spTree>
    <p:extLst>
      <p:ext uri="{BB962C8B-B14F-4D97-AF65-F5344CB8AC3E}">
        <p14:creationId xmlns:p14="http://schemas.microsoft.com/office/powerpoint/2010/main" val="172061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10/15/2014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10/15/2014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10/15/2014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2.xml"/><Relationship Id="rId1" Type="http://schemas.openxmlformats.org/officeDocument/2006/relationships/customXml" Target="../../customXml/item1.xml"/><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3.xml"/><Relationship Id="rId1" Type="http://schemas.openxmlformats.org/officeDocument/2006/relationships/customXml" Target="../../customXml/item4.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657600"/>
            <a:ext cx="7162800" cy="1295400"/>
          </a:xfrm>
        </p:spPr>
        <p:txBody>
          <a:bodyPr anchor="ctr">
            <a:normAutofit/>
          </a:bodyPr>
          <a:lstStyle/>
          <a:p>
            <a:r>
              <a:rPr lang="en-US" sz="4400" dirty="0" smtClean="0"/>
              <a:t>Generating Storylines</a:t>
            </a:r>
            <a:endParaRPr lang="en-IN" sz="4400" dirty="0"/>
          </a:p>
        </p:txBody>
      </p:sp>
      <p:sp>
        <p:nvSpPr>
          <p:cNvPr id="4" name="TextBox 3"/>
          <p:cNvSpPr txBox="1"/>
          <p:nvPr/>
        </p:nvSpPr>
        <p:spPr>
          <a:xfrm>
            <a:off x="1143000" y="5068669"/>
            <a:ext cx="3048000" cy="646331"/>
          </a:xfrm>
          <a:prstGeom prst="rect">
            <a:avLst/>
          </a:prstGeom>
          <a:noFill/>
        </p:spPr>
        <p:txBody>
          <a:bodyPr wrap="square" rtlCol="0">
            <a:spAutoFit/>
          </a:bodyPr>
          <a:lstStyle/>
          <a:p>
            <a:r>
              <a:rPr lang="en-US" dirty="0" smtClean="0"/>
              <a:t>Submitted by -</a:t>
            </a:r>
          </a:p>
          <a:p>
            <a:r>
              <a:rPr lang="en-US" dirty="0" err="1" smtClean="0"/>
              <a:t>Anunaya</a:t>
            </a:r>
            <a:r>
              <a:rPr lang="en-US" dirty="0" smtClean="0"/>
              <a:t> </a:t>
            </a:r>
            <a:r>
              <a:rPr lang="en-US" dirty="0"/>
              <a:t>Srivastava, </a:t>
            </a:r>
            <a:r>
              <a:rPr lang="en-US" dirty="0" smtClean="0"/>
              <a:t>13535010</a:t>
            </a:r>
            <a:endParaRPr lang="en-US" dirty="0"/>
          </a:p>
        </p:txBody>
      </p:sp>
      <p:sp>
        <p:nvSpPr>
          <p:cNvPr id="5" name="TextBox 4"/>
          <p:cNvSpPr txBox="1"/>
          <p:nvPr/>
        </p:nvSpPr>
        <p:spPr>
          <a:xfrm>
            <a:off x="5943600" y="5068669"/>
            <a:ext cx="2362200" cy="646331"/>
          </a:xfrm>
          <a:prstGeom prst="rect">
            <a:avLst/>
          </a:prstGeom>
          <a:noFill/>
        </p:spPr>
        <p:txBody>
          <a:bodyPr wrap="square" rtlCol="0">
            <a:spAutoFit/>
          </a:bodyPr>
          <a:lstStyle/>
          <a:p>
            <a:r>
              <a:rPr lang="en-US" dirty="0" smtClean="0"/>
              <a:t>Under guidance of </a:t>
            </a:r>
          </a:p>
          <a:p>
            <a:r>
              <a:rPr lang="en-US" dirty="0" smtClean="0"/>
              <a:t>Dr. </a:t>
            </a:r>
            <a:r>
              <a:rPr lang="en-US" dirty="0" err="1" smtClean="0"/>
              <a:t>Dhaval</a:t>
            </a:r>
            <a:r>
              <a:rPr lang="en-US" dirty="0" smtClean="0"/>
              <a:t> Patel</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r>
              <a:rPr lang="en-US" dirty="0" smtClean="0">
                <a:solidFill>
                  <a:schemeClr val="bg1">
                    <a:lumMod val="50000"/>
                  </a:schemeClr>
                </a:solidFill>
              </a:rPr>
              <a:t>Motivation</a:t>
            </a:r>
          </a:p>
          <a:p>
            <a:pPr marL="633222" indent="-514350">
              <a:lnSpc>
                <a:spcPct val="200000"/>
              </a:lnSpc>
              <a:buFont typeface="+mj-lt"/>
              <a:buAutoNum type="arabicPeriod"/>
            </a:pPr>
            <a:r>
              <a:rPr lang="en-US" dirty="0" smtClean="0">
                <a:solidFill>
                  <a:schemeClr val="bg1">
                    <a:lumMod val="50000"/>
                  </a:schemeClr>
                </a:solidFill>
              </a:rPr>
              <a:t>Solutions offered</a:t>
            </a:r>
          </a:p>
          <a:p>
            <a:pPr marL="633222" indent="-514350">
              <a:lnSpc>
                <a:spcPct val="200000"/>
              </a:lnSpc>
              <a:buFont typeface="+mj-lt"/>
              <a:buAutoNum type="arabicPeriod"/>
            </a:pPr>
            <a:r>
              <a:rPr lang="en-US" b="1" dirty="0" smtClean="0"/>
              <a:t>Storyline</a:t>
            </a:r>
          </a:p>
          <a:p>
            <a:pPr marL="633222" indent="-514350">
              <a:lnSpc>
                <a:spcPct val="200000"/>
              </a:lnSpc>
              <a:buFont typeface="+mj-lt"/>
              <a:buAutoNum type="arabicPeriod"/>
            </a:pPr>
            <a:r>
              <a:rPr lang="en-US" dirty="0" smtClean="0">
                <a:solidFill>
                  <a:schemeClr val="bg1">
                    <a:lumMod val="50000"/>
                  </a:schemeClr>
                </a:solidFill>
              </a:rPr>
              <a:t>Storyline Generation</a:t>
            </a:r>
          </a:p>
          <a:p>
            <a:pPr marL="633222"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t>Storyline</a:t>
            </a:r>
            <a:endParaRPr lang="en-IN" dirty="0"/>
          </a:p>
        </p:txBody>
      </p:sp>
      <p:sp>
        <p:nvSpPr>
          <p:cNvPr id="5" name="TextBox 4"/>
          <p:cNvSpPr txBox="1"/>
          <p:nvPr/>
        </p:nvSpPr>
        <p:spPr>
          <a:xfrm>
            <a:off x="609600" y="1600200"/>
            <a:ext cx="5791200" cy="2092881"/>
          </a:xfrm>
          <a:prstGeom prst="rect">
            <a:avLst/>
          </a:prstGeom>
          <a:noFill/>
        </p:spPr>
        <p:txBody>
          <a:bodyPr wrap="square" rtlCol="0">
            <a:spAutoFit/>
          </a:bodyPr>
          <a:lstStyle/>
          <a:p>
            <a:pPr marL="274320" lvl="0" indent="-274320">
              <a:spcBef>
                <a:spcPts val="600"/>
              </a:spcBef>
              <a:buClr>
                <a:srgbClr val="727CA3"/>
              </a:buClr>
              <a:buSzPct val="76000"/>
              <a:buFont typeface="Wingdings 3"/>
              <a:buChar char=""/>
            </a:pPr>
            <a:r>
              <a:rPr lang="en-IN" sz="2000" dirty="0" smtClean="0"/>
              <a:t>One </a:t>
            </a:r>
            <a:r>
              <a:rPr lang="en-IN" sz="2000" dirty="0" smtClean="0"/>
              <a:t>of the shortcomings of TDT is its view of news topics as a flat collection of stories. </a:t>
            </a:r>
            <a:endParaRPr lang="en-IN" sz="2000" dirty="0" smtClean="0"/>
          </a:p>
          <a:p>
            <a:pPr marL="274320" indent="-274320">
              <a:spcBef>
                <a:spcPts val="600"/>
              </a:spcBef>
              <a:buClr>
                <a:srgbClr val="727CA3"/>
              </a:buClr>
              <a:buSzPct val="76000"/>
              <a:buFont typeface="Wingdings 3"/>
              <a:buChar char=""/>
            </a:pPr>
            <a:r>
              <a:rPr lang="en-IN" sz="2000" dirty="0"/>
              <a:t>However, a topic is more than a mere collection of stories. It is characterized by a definite structure of inter-related events.</a:t>
            </a:r>
          </a:p>
          <a:p>
            <a:pPr marL="274320" lvl="0" indent="-274320">
              <a:spcBef>
                <a:spcPts val="600"/>
              </a:spcBef>
              <a:buClr>
                <a:srgbClr val="727CA3"/>
              </a:buClr>
              <a:buSzPct val="76000"/>
              <a:buFont typeface="Wingdings 3"/>
              <a:buChar char=""/>
            </a:pPr>
            <a:endParaRPr lang="en-IN" sz="2000" dirty="0" smtClean="0"/>
          </a:p>
        </p:txBody>
      </p:sp>
      <p:pic>
        <p:nvPicPr>
          <p:cNvPr id="24580" name="Picture 4" descr="http://life.familyeducation.com/images/Stack_Of_Folders_With_Files_H.jpg"/>
          <p:cNvPicPr>
            <a:picLocks noChangeAspect="1" noChangeArrowheads="1"/>
          </p:cNvPicPr>
          <p:nvPr/>
        </p:nvPicPr>
        <p:blipFill>
          <a:blip r:embed="rId2" cstate="print"/>
          <a:srcRect/>
          <a:stretch>
            <a:fillRect/>
          </a:stretch>
        </p:blipFill>
        <p:spPr bwMode="auto">
          <a:xfrm>
            <a:off x="6435607" y="1447800"/>
            <a:ext cx="2403593" cy="1600200"/>
          </a:xfrm>
          <a:prstGeom prst="rect">
            <a:avLst/>
          </a:prstGeom>
          <a:noFill/>
        </p:spPr>
      </p:pic>
      <p:grpSp>
        <p:nvGrpSpPr>
          <p:cNvPr id="24581" name="Group 13"/>
          <p:cNvGrpSpPr>
            <a:grpSpLocks/>
          </p:cNvGrpSpPr>
          <p:nvPr/>
        </p:nvGrpSpPr>
        <p:grpSpPr bwMode="auto">
          <a:xfrm>
            <a:off x="6878638" y="3729038"/>
            <a:ext cx="741362" cy="1751012"/>
            <a:chOff x="0" y="0"/>
            <a:chExt cx="7415" cy="17507"/>
          </a:xfrm>
        </p:grpSpPr>
        <p:sp>
          <p:nvSpPr>
            <p:cNvPr id="248" name="Oval 1"/>
            <p:cNvSpPr>
              <a:spLocks noChangeArrowheads="1"/>
            </p:cNvSpPr>
            <p:nvPr/>
          </p:nvSpPr>
          <p:spPr bwMode="auto">
            <a:xfrm>
              <a:off x="1552" y="0"/>
              <a:ext cx="946" cy="1117"/>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49" name="Straight Arrow Connector 3"/>
            <p:cNvCxnSpPr>
              <a:cxnSpLocks noChangeShapeType="1"/>
            </p:cNvCxnSpPr>
            <p:nvPr/>
          </p:nvCxnSpPr>
          <p:spPr bwMode="auto">
            <a:xfrm>
              <a:off x="2156" y="1207"/>
              <a:ext cx="0" cy="4145"/>
            </a:xfrm>
            <a:prstGeom prst="straightConnector1">
              <a:avLst/>
            </a:prstGeom>
            <a:noFill/>
            <a:ln w="9525">
              <a:solidFill>
                <a:srgbClr val="4579B8"/>
              </a:solidFill>
              <a:round/>
              <a:headEnd/>
              <a:tailEnd type="arrow" w="med" len="med"/>
            </a:ln>
          </p:spPr>
        </p:cxnSp>
        <p:sp>
          <p:nvSpPr>
            <p:cNvPr id="250" name="Oval 4"/>
            <p:cNvSpPr>
              <a:spLocks noChangeArrowheads="1"/>
            </p:cNvSpPr>
            <p:nvPr/>
          </p:nvSpPr>
          <p:spPr bwMode="auto">
            <a:xfrm>
              <a:off x="1725" y="5348"/>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1" name="Straight Arrow Connector 5"/>
            <p:cNvCxnSpPr>
              <a:cxnSpLocks noChangeShapeType="1"/>
            </p:cNvCxnSpPr>
            <p:nvPr/>
          </p:nvCxnSpPr>
          <p:spPr bwMode="auto">
            <a:xfrm>
              <a:off x="517" y="12076"/>
              <a:ext cx="0" cy="4141"/>
            </a:xfrm>
            <a:prstGeom prst="straightConnector1">
              <a:avLst/>
            </a:prstGeom>
            <a:noFill/>
            <a:ln w="9525">
              <a:solidFill>
                <a:srgbClr val="4579B8"/>
              </a:solidFill>
              <a:round/>
              <a:headEnd/>
              <a:tailEnd type="arrow" w="med" len="med"/>
            </a:ln>
          </p:spPr>
        </p:cxnSp>
        <p:sp>
          <p:nvSpPr>
            <p:cNvPr id="252" name="Oval 6"/>
            <p:cNvSpPr>
              <a:spLocks noChangeArrowheads="1"/>
            </p:cNvSpPr>
            <p:nvPr/>
          </p:nvSpPr>
          <p:spPr bwMode="auto">
            <a:xfrm>
              <a:off x="0" y="10696"/>
              <a:ext cx="946" cy="1118"/>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3" name="Straight Arrow Connector 7"/>
            <p:cNvCxnSpPr>
              <a:cxnSpLocks noChangeShapeType="1"/>
            </p:cNvCxnSpPr>
            <p:nvPr/>
          </p:nvCxnSpPr>
          <p:spPr bwMode="auto">
            <a:xfrm flipH="1">
              <a:off x="948" y="6556"/>
              <a:ext cx="1378" cy="4140"/>
            </a:xfrm>
            <a:prstGeom prst="straightConnector1">
              <a:avLst/>
            </a:prstGeom>
            <a:noFill/>
            <a:ln w="9525">
              <a:solidFill>
                <a:srgbClr val="4579B8"/>
              </a:solidFill>
              <a:round/>
              <a:headEnd/>
              <a:tailEnd type="arrow" w="med" len="med"/>
            </a:ln>
          </p:spPr>
        </p:cxnSp>
        <p:sp>
          <p:nvSpPr>
            <p:cNvPr id="254" name="Oval 8"/>
            <p:cNvSpPr>
              <a:spLocks noChangeArrowheads="1"/>
            </p:cNvSpPr>
            <p:nvPr/>
          </p:nvSpPr>
          <p:spPr bwMode="auto">
            <a:xfrm>
              <a:off x="6211" y="10179"/>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5" name="Straight Arrow Connector 9"/>
            <p:cNvCxnSpPr>
              <a:cxnSpLocks noChangeShapeType="1"/>
            </p:cNvCxnSpPr>
            <p:nvPr/>
          </p:nvCxnSpPr>
          <p:spPr bwMode="auto">
            <a:xfrm>
              <a:off x="6814" y="11386"/>
              <a:ext cx="0" cy="4141"/>
            </a:xfrm>
            <a:prstGeom prst="straightConnector1">
              <a:avLst/>
            </a:prstGeom>
            <a:noFill/>
            <a:ln w="9525">
              <a:solidFill>
                <a:srgbClr val="4579B8"/>
              </a:solidFill>
              <a:round/>
              <a:headEnd/>
              <a:tailEnd type="arrow" w="med" len="med"/>
            </a:ln>
          </p:spPr>
        </p:cxnSp>
        <p:sp>
          <p:nvSpPr>
            <p:cNvPr id="192" name="Oval 10"/>
            <p:cNvSpPr>
              <a:spLocks noChangeArrowheads="1"/>
            </p:cNvSpPr>
            <p:nvPr/>
          </p:nvSpPr>
          <p:spPr bwMode="auto">
            <a:xfrm>
              <a:off x="6469" y="15441"/>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193" name="Straight Arrow Connector 11"/>
            <p:cNvCxnSpPr>
              <a:cxnSpLocks noChangeShapeType="1"/>
            </p:cNvCxnSpPr>
            <p:nvPr/>
          </p:nvCxnSpPr>
          <p:spPr bwMode="auto">
            <a:xfrm>
              <a:off x="2501" y="6728"/>
              <a:ext cx="3620" cy="3448"/>
            </a:xfrm>
            <a:prstGeom prst="straightConnector1">
              <a:avLst/>
            </a:prstGeom>
            <a:noFill/>
            <a:ln w="9525">
              <a:solidFill>
                <a:srgbClr val="4579B8"/>
              </a:solidFill>
              <a:round/>
              <a:headEnd/>
              <a:tailEnd type="arrow" w="med" len="med"/>
            </a:ln>
          </p:spPr>
        </p:cxnSp>
        <p:sp>
          <p:nvSpPr>
            <p:cNvPr id="194" name="Oval 12"/>
            <p:cNvSpPr>
              <a:spLocks noChangeArrowheads="1"/>
            </p:cNvSpPr>
            <p:nvPr/>
          </p:nvSpPr>
          <p:spPr bwMode="auto">
            <a:xfrm>
              <a:off x="172" y="16390"/>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grpSp>
      <p:grpSp>
        <p:nvGrpSpPr>
          <p:cNvPr id="38" name="Group 37"/>
          <p:cNvGrpSpPr/>
          <p:nvPr/>
        </p:nvGrpSpPr>
        <p:grpSpPr>
          <a:xfrm>
            <a:off x="7543800" y="3733800"/>
            <a:ext cx="990600" cy="381000"/>
            <a:chOff x="7696200" y="4191000"/>
            <a:chExt cx="990600" cy="381000"/>
          </a:xfrm>
        </p:grpSpPr>
        <p:sp>
          <p:nvSpPr>
            <p:cNvPr id="35" name="Oval 34"/>
            <p:cNvSpPr/>
            <p:nvPr/>
          </p:nvSpPr>
          <p:spPr>
            <a:xfrm>
              <a:off x="7772400" y="4267200"/>
              <a:ext cx="152400" cy="152400"/>
            </a:xfrm>
            <a:prstGeom prst="ellipse">
              <a:avLst/>
            </a:prstGeom>
            <a:solidFill>
              <a:srgbClr val="4F81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7924800" y="4191000"/>
              <a:ext cx="762000" cy="369332"/>
            </a:xfrm>
            <a:prstGeom prst="rect">
              <a:avLst/>
            </a:prstGeom>
            <a:noFill/>
          </p:spPr>
          <p:txBody>
            <a:bodyPr wrap="square" rtlCol="0">
              <a:spAutoFit/>
            </a:bodyPr>
            <a:lstStyle/>
            <a:p>
              <a:r>
                <a:rPr lang="en-US" dirty="0" smtClean="0"/>
                <a:t>Event</a:t>
              </a:r>
              <a:endParaRPr lang="en-IN" dirty="0"/>
            </a:p>
          </p:txBody>
        </p:sp>
        <p:sp>
          <p:nvSpPr>
            <p:cNvPr id="37" name="Rectangle 36"/>
            <p:cNvSpPr/>
            <p:nvPr/>
          </p:nvSpPr>
          <p:spPr>
            <a:xfrm>
              <a:off x="7696200" y="4191000"/>
              <a:ext cx="990600" cy="38100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Rectangle 38"/>
          <p:cNvSpPr/>
          <p:nvPr/>
        </p:nvSpPr>
        <p:spPr>
          <a:xfrm>
            <a:off x="685800" y="3886200"/>
            <a:ext cx="5715000" cy="1384995"/>
          </a:xfrm>
          <a:prstGeom prst="rect">
            <a:avLst/>
          </a:prstGeom>
        </p:spPr>
        <p:txBody>
          <a:bodyPr wrap="square">
            <a:spAutoFit/>
          </a:bodyPr>
          <a:lstStyle/>
          <a:p>
            <a:pPr algn="just"/>
            <a:r>
              <a:rPr lang="en-IN" sz="2000" dirty="0" smtClean="0"/>
              <a:t>A </a:t>
            </a:r>
            <a:r>
              <a:rPr lang="en-IN" sz="2400" dirty="0" smtClean="0">
                <a:solidFill>
                  <a:schemeClr val="accent1"/>
                </a:solidFill>
                <a:effectLst>
                  <a:outerShdw blurRad="38100" dist="38100" dir="2700000" algn="tl">
                    <a:srgbClr val="000000">
                      <a:alpha val="43137"/>
                    </a:srgbClr>
                  </a:outerShdw>
                </a:effectLst>
              </a:rPr>
              <a:t>storyline</a:t>
            </a:r>
            <a:r>
              <a:rPr lang="en-IN" sz="2000" dirty="0" smtClean="0"/>
              <a:t> is a chain of inter-related events forming a story such that it gives a better understanding to the user about the underlying structure of events related to the topic.</a:t>
            </a:r>
            <a:endParaRPr lang="en-IN" sz="2000" dirty="0"/>
          </a:p>
        </p:txBody>
      </p:sp>
      <p:sp>
        <p:nvSpPr>
          <p:cNvPr id="5140"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Storyline – An example</a:t>
            </a:r>
            <a:endParaRPr lang="en-IN" dirty="0"/>
          </a:p>
        </p:txBody>
      </p:sp>
      <p:grpSp>
        <p:nvGrpSpPr>
          <p:cNvPr id="4" name="Group 1"/>
          <p:cNvGrpSpPr>
            <a:grpSpLocks noGrp="1"/>
          </p:cNvGrpSpPr>
          <p:nvPr/>
        </p:nvGrpSpPr>
        <p:grpSpPr bwMode="auto">
          <a:xfrm>
            <a:off x="685800" y="1295400"/>
            <a:ext cx="7848600" cy="4397375"/>
            <a:chOff x="1077" y="1440"/>
            <a:chExt cx="9254" cy="4161"/>
          </a:xfrm>
        </p:grpSpPr>
        <p:sp>
          <p:nvSpPr>
            <p:cNvPr id="5" name="AutoShape 19"/>
            <p:cNvSpPr>
              <a:spLocks noChangeAspect="1" noChangeArrowheads="1"/>
            </p:cNvSpPr>
            <p:nvPr/>
          </p:nvSpPr>
          <p:spPr bwMode="auto">
            <a:xfrm>
              <a:off x="1077" y="1440"/>
              <a:ext cx="9254" cy="4161"/>
            </a:xfrm>
            <a:prstGeom prst="rect">
              <a:avLst/>
            </a:prstGeom>
            <a:solidFill>
              <a:srgbClr val="FFFFFF"/>
            </a:solidFill>
          </p:spPr>
          <p:txBody>
            <a:bodyPr vert="horz" wrap="square" lIns="91440" tIns="45720" rIns="91440" bIns="45720" numCol="1" anchor="t" anchorCtr="0" compatLnSpc="1">
              <a:prstTxWarp prst="textNoShape">
                <a:avLst/>
              </a:prstTxWarp>
            </a:bodyPr>
            <a:lstStyle/>
            <a:p>
              <a:endParaRPr lang="en-IN" sz="2000" dirty="0"/>
            </a:p>
          </p:txBody>
        </p:sp>
        <p:sp>
          <p:nvSpPr>
            <p:cNvPr id="6" name="Rectangle 18"/>
            <p:cNvSpPr>
              <a:spLocks noChangeArrowheads="1"/>
            </p:cNvSpPr>
            <p:nvPr/>
          </p:nvSpPr>
          <p:spPr bwMode="auto">
            <a:xfrm>
              <a:off x="4400" y="1617"/>
              <a:ext cx="2608"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protesters clash with police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7"/>
            <p:cNvSpPr>
              <a:spLocks noChangeArrowheads="1"/>
            </p:cNvSpPr>
            <p:nvPr/>
          </p:nvSpPr>
          <p:spPr bwMode="auto">
            <a:xfrm>
              <a:off x="2680" y="3083"/>
              <a:ext cx="2006" cy="38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curfew announced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6"/>
            <p:cNvSpPr>
              <a:spLocks noChangeArrowheads="1"/>
            </p:cNvSpPr>
            <p:nvPr/>
          </p:nvSpPr>
          <p:spPr bwMode="auto">
            <a:xfrm>
              <a:off x="6723" y="3139"/>
              <a:ext cx="2916"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revolution followed by Eritrea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5"/>
            <p:cNvSpPr>
              <a:spLocks noChangeArrowheads="1"/>
            </p:cNvSpPr>
            <p:nvPr/>
          </p:nvSpPr>
          <p:spPr bwMode="auto">
            <a:xfrm>
              <a:off x="1548" y="3967"/>
              <a:ext cx="1761"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Museum on fire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4"/>
            <p:cNvSpPr>
              <a:spLocks noChangeArrowheads="1"/>
            </p:cNvSpPr>
            <p:nvPr/>
          </p:nvSpPr>
          <p:spPr bwMode="auto">
            <a:xfrm>
              <a:off x="3993" y="3967"/>
              <a:ext cx="1929"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hope antiquities ok</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3"/>
            <p:cNvSpPr>
              <a:spLocks noChangeArrowheads="1"/>
            </p:cNvSpPr>
            <p:nvPr/>
          </p:nvSpPr>
          <p:spPr bwMode="auto">
            <a:xfrm>
              <a:off x="4356" y="2299"/>
              <a:ext cx="2608"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 statement from Mubarak</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1492" y="4821"/>
              <a:ext cx="1861" cy="6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human shields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protect Museum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4067" y="4823"/>
              <a:ext cx="1761" cy="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looters destroy mummies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0"/>
            <p:cNvSpPr>
              <a:spLocks noChangeArrowheads="1"/>
            </p:cNvSpPr>
            <p:nvPr/>
          </p:nvSpPr>
          <p:spPr bwMode="auto">
            <a:xfrm>
              <a:off x="7186" y="3953"/>
              <a:ext cx="1992" cy="6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people are invited to support revolution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AutoShape 9"/>
            <p:cNvSpPr>
              <a:spLocks noChangeShapeType="1"/>
            </p:cNvSpPr>
            <p:nvPr/>
          </p:nvSpPr>
          <p:spPr bwMode="auto">
            <a:xfrm>
              <a:off x="5660" y="1984"/>
              <a:ext cx="1"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 name="AutoShape 8"/>
            <p:cNvSpPr>
              <a:spLocks noChangeShapeType="1"/>
            </p:cNvSpPr>
            <p:nvPr/>
          </p:nvSpPr>
          <p:spPr bwMode="auto">
            <a:xfrm flipH="1">
              <a:off x="3683" y="2666"/>
              <a:ext cx="1977" cy="41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7" name="AutoShape 7"/>
            <p:cNvSpPr>
              <a:spLocks noChangeShapeType="1"/>
            </p:cNvSpPr>
            <p:nvPr/>
          </p:nvSpPr>
          <p:spPr bwMode="auto">
            <a:xfrm>
              <a:off x="5660" y="2666"/>
              <a:ext cx="2521" cy="4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8" name="AutoShape 6"/>
            <p:cNvSpPr>
              <a:spLocks noChangeShapeType="1"/>
            </p:cNvSpPr>
            <p:nvPr/>
          </p:nvSpPr>
          <p:spPr bwMode="auto">
            <a:xfrm flipH="1">
              <a:off x="2429" y="3464"/>
              <a:ext cx="1254"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9" name="AutoShape 5"/>
            <p:cNvSpPr>
              <a:spLocks noChangeShapeType="1"/>
            </p:cNvSpPr>
            <p:nvPr/>
          </p:nvSpPr>
          <p:spPr bwMode="auto">
            <a:xfrm>
              <a:off x="3683" y="3464"/>
              <a:ext cx="1275"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 name="AutoShape 4"/>
            <p:cNvSpPr>
              <a:spLocks noChangeShapeType="1"/>
            </p:cNvSpPr>
            <p:nvPr/>
          </p:nvSpPr>
          <p:spPr bwMode="auto">
            <a:xfrm flipH="1">
              <a:off x="2423" y="4334"/>
              <a:ext cx="6" cy="4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 name="AutoShape 3"/>
            <p:cNvSpPr>
              <a:spLocks noChangeShapeType="1"/>
            </p:cNvSpPr>
            <p:nvPr/>
          </p:nvSpPr>
          <p:spPr bwMode="auto">
            <a:xfrm flipH="1">
              <a:off x="4948" y="4334"/>
              <a:ext cx="10" cy="48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2" name="AutoShape 2"/>
            <p:cNvSpPr>
              <a:spLocks noChangeShapeType="1"/>
            </p:cNvSpPr>
            <p:nvPr/>
          </p:nvSpPr>
          <p:spPr bwMode="auto">
            <a:xfrm>
              <a:off x="8181" y="3506"/>
              <a:ext cx="1" cy="44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23" name="TextBox 22"/>
          <p:cNvSpPr txBox="1"/>
          <p:nvPr/>
        </p:nvSpPr>
        <p:spPr>
          <a:xfrm>
            <a:off x="685800" y="5867400"/>
            <a:ext cx="7772400" cy="369332"/>
          </a:xfrm>
          <a:prstGeom prst="rect">
            <a:avLst/>
          </a:prstGeom>
          <a:noFill/>
        </p:spPr>
        <p:txBody>
          <a:bodyPr wrap="square" rtlCol="0">
            <a:spAutoFit/>
          </a:bodyPr>
          <a:lstStyle/>
          <a:p>
            <a:pPr algn="ctr"/>
            <a:r>
              <a:rPr lang="en-IN" dirty="0" smtClean="0"/>
              <a:t>A sample storyline for query 'Egypt Revolution'</a:t>
            </a:r>
            <a:endParaRPr lang="en-IN" dirty="0"/>
          </a:p>
        </p:txBody>
      </p:sp>
      <p:sp>
        <p:nvSpPr>
          <p:cNvPr id="3" name="TextBox 2"/>
          <p:cNvSpPr txBox="1"/>
          <p:nvPr/>
        </p:nvSpPr>
        <p:spPr>
          <a:xfrm>
            <a:off x="685800" y="6324600"/>
            <a:ext cx="8001000" cy="338554"/>
          </a:xfrm>
          <a:prstGeom prst="rect">
            <a:avLst/>
          </a:prstGeom>
          <a:noFill/>
        </p:spPr>
        <p:txBody>
          <a:bodyPr wrap="square" rtlCol="0">
            <a:spAutoFit/>
          </a:bodyPr>
          <a:lstStyle/>
          <a:p>
            <a:r>
              <a:rPr lang="en-US" sz="1600" dirty="0" smtClean="0"/>
              <a:t>Source: </a:t>
            </a:r>
            <a:r>
              <a:rPr lang="en-IN" sz="1600" dirty="0"/>
              <a:t>Chen Lin </a:t>
            </a:r>
            <a:r>
              <a:rPr lang="en-IN" sz="1600" dirty="0" smtClean="0"/>
              <a:t>et. </a:t>
            </a:r>
            <a:r>
              <a:rPr lang="en-IN" sz="1600" dirty="0"/>
              <a:t>al., "Generating Event Storylines from </a:t>
            </a:r>
            <a:r>
              <a:rPr lang="en-IN" sz="1600" dirty="0" smtClean="0"/>
              <a:t>Microblogs"</a:t>
            </a:r>
            <a:endParaRPr lang="en-I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good storyline ?</a:t>
            </a:r>
            <a:endParaRPr lang="en-IN"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685029378"/>
              </p:ext>
            </p:extLst>
          </p:nvPr>
        </p:nvGraphicFramePr>
        <p:xfrm>
          <a:off x="76200" y="1524000"/>
          <a:ext cx="8991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486400" y="1991380"/>
            <a:ext cx="2971800" cy="523220"/>
          </a:xfrm>
          <a:prstGeom prst="rect">
            <a:avLst/>
          </a:prstGeom>
          <a:solidFill>
            <a:schemeClr val="accent1"/>
          </a:solidFill>
          <a:ln w="47625" cmpd="thickThin">
            <a:solidFill>
              <a:schemeClr val="bg1"/>
            </a:solidFill>
          </a:ln>
          <a:effectLst/>
        </p:spPr>
        <p:txBody>
          <a:bodyPr wrap="square" rtlCol="0">
            <a:spAutoFit/>
          </a:bodyPr>
          <a:lstStyle/>
          <a:p>
            <a:r>
              <a:rPr lang="en-IN" sz="1400" dirty="0" smtClean="0">
                <a:solidFill>
                  <a:schemeClr val="bg1"/>
                </a:solidFill>
              </a:rPr>
              <a:t>Transition between different events on the storyline should be smooth.</a:t>
            </a:r>
            <a:endParaRPr lang="en-IN" sz="1400" dirty="0">
              <a:solidFill>
                <a:schemeClr val="bg1"/>
              </a:solidFill>
            </a:endParaRPr>
          </a:p>
        </p:txBody>
      </p:sp>
      <p:sp>
        <p:nvSpPr>
          <p:cNvPr id="8" name="TextBox 7"/>
          <p:cNvSpPr txBox="1"/>
          <p:nvPr/>
        </p:nvSpPr>
        <p:spPr>
          <a:xfrm>
            <a:off x="7391400" y="3200400"/>
            <a:ext cx="1676400" cy="954107"/>
          </a:xfrm>
          <a:prstGeom prst="rect">
            <a:avLst/>
          </a:prstGeom>
          <a:solidFill>
            <a:schemeClr val="accent1"/>
          </a:solidFill>
          <a:ln w="47625" cmpd="thickThin">
            <a:solidFill>
              <a:schemeClr val="bg1"/>
            </a:solidFill>
          </a:ln>
          <a:effectLst/>
        </p:spPr>
        <p:txBody>
          <a:bodyPr wrap="square" rtlCol="0">
            <a:spAutoFit/>
          </a:bodyPr>
          <a:lstStyle/>
          <a:p>
            <a:r>
              <a:rPr lang="en-IN" sz="1400" dirty="0" smtClean="0">
                <a:solidFill>
                  <a:schemeClr val="bg1"/>
                </a:solidFill>
              </a:rPr>
              <a:t>No duplicates. One representative article for every event.</a:t>
            </a:r>
            <a:endParaRPr lang="en-IN" sz="1400" dirty="0">
              <a:solidFill>
                <a:schemeClr val="bg1"/>
              </a:solidFill>
            </a:endParaRPr>
          </a:p>
        </p:txBody>
      </p:sp>
      <p:sp>
        <p:nvSpPr>
          <p:cNvPr id="9" name="TextBox 8"/>
          <p:cNvSpPr txBox="1"/>
          <p:nvPr/>
        </p:nvSpPr>
        <p:spPr>
          <a:xfrm>
            <a:off x="6629400" y="5715000"/>
            <a:ext cx="2209800" cy="523220"/>
          </a:xfrm>
          <a:prstGeom prst="rect">
            <a:avLst/>
          </a:prstGeom>
          <a:solidFill>
            <a:schemeClr val="accent1"/>
          </a:solidFill>
          <a:ln w="47625" cmpd="thickThin">
            <a:solidFill>
              <a:schemeClr val="bg1"/>
            </a:solidFill>
          </a:ln>
          <a:effectLst/>
        </p:spPr>
        <p:txBody>
          <a:bodyPr wrap="square" rtlCol="0">
            <a:spAutoFit/>
          </a:bodyPr>
          <a:lstStyle/>
          <a:p>
            <a:r>
              <a:rPr lang="en-IN" sz="1400" dirty="0" smtClean="0">
                <a:solidFill>
                  <a:schemeClr val="bg1"/>
                </a:solidFill>
              </a:rPr>
              <a:t>Cover every important event of the story</a:t>
            </a:r>
            <a:endParaRPr lang="en-IN" sz="1400" dirty="0">
              <a:solidFill>
                <a:schemeClr val="bg1"/>
              </a:solidFill>
            </a:endParaRPr>
          </a:p>
        </p:txBody>
      </p:sp>
      <p:sp>
        <p:nvSpPr>
          <p:cNvPr id="10" name="TextBox 9"/>
          <p:cNvSpPr txBox="1"/>
          <p:nvPr/>
        </p:nvSpPr>
        <p:spPr>
          <a:xfrm>
            <a:off x="228600" y="5486400"/>
            <a:ext cx="2209800" cy="954107"/>
          </a:xfrm>
          <a:prstGeom prst="rect">
            <a:avLst/>
          </a:prstGeom>
          <a:solidFill>
            <a:schemeClr val="accent1"/>
          </a:solidFill>
          <a:ln w="47625" cmpd="thickThin">
            <a:solidFill>
              <a:schemeClr val="bg1"/>
            </a:solidFill>
          </a:ln>
          <a:effectLst/>
        </p:spPr>
        <p:txBody>
          <a:bodyPr wrap="square" rtlCol="0">
            <a:spAutoFit/>
          </a:bodyPr>
          <a:lstStyle/>
          <a:p>
            <a:r>
              <a:rPr lang="pt-BR" sz="1400" dirty="0" smtClean="0">
                <a:solidFill>
                  <a:schemeClr val="bg1"/>
                </a:solidFill>
              </a:rPr>
              <a:t>(Metro Maps)</a:t>
            </a:r>
            <a:r>
              <a:rPr lang="en-IN" sz="1400" dirty="0" smtClean="0">
                <a:solidFill>
                  <a:schemeClr val="bg1"/>
                </a:solidFill>
              </a:rPr>
              <a:t>Measures how different aspects of a story interact with each other</a:t>
            </a:r>
            <a:endParaRPr lang="en-IN" sz="1400" dirty="0">
              <a:solidFill>
                <a:schemeClr val="bg1"/>
              </a:solidFill>
            </a:endParaRPr>
          </a:p>
        </p:txBody>
      </p:sp>
      <p:sp>
        <p:nvSpPr>
          <p:cNvPr id="11" name="TextBox 10"/>
          <p:cNvSpPr txBox="1"/>
          <p:nvPr/>
        </p:nvSpPr>
        <p:spPr>
          <a:xfrm>
            <a:off x="76200" y="3200400"/>
            <a:ext cx="1676400" cy="738664"/>
          </a:xfrm>
          <a:prstGeom prst="rect">
            <a:avLst/>
          </a:prstGeom>
          <a:solidFill>
            <a:schemeClr val="accent1"/>
          </a:solidFill>
          <a:ln w="47625" cmpd="thickThin">
            <a:solidFill>
              <a:schemeClr val="bg1"/>
            </a:solidFill>
          </a:ln>
          <a:effectLst/>
        </p:spPr>
        <p:txBody>
          <a:bodyPr wrap="square" rtlCol="0">
            <a:spAutoFit/>
          </a:bodyPr>
          <a:lstStyle/>
          <a:p>
            <a:r>
              <a:rPr lang="en-IN" sz="1400" dirty="0" smtClean="0">
                <a:solidFill>
                  <a:schemeClr val="bg1"/>
                </a:solidFill>
              </a:rPr>
              <a:t>Events must be relevant to the user query.</a:t>
            </a:r>
            <a:endParaRPr lang="en-IN"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IN" dirty="0"/>
          </a:p>
        </p:txBody>
      </p:sp>
      <p:sp>
        <p:nvSpPr>
          <p:cNvPr id="26655"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702"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749" name="Rectangle 1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6719" name="Group 95"/>
          <p:cNvGrpSpPr>
            <a:grpSpLocks noChangeAspect="1"/>
          </p:cNvGrpSpPr>
          <p:nvPr/>
        </p:nvGrpSpPr>
        <p:grpSpPr bwMode="auto">
          <a:xfrm>
            <a:off x="3179762" y="911225"/>
            <a:ext cx="6192838" cy="5794375"/>
            <a:chOff x="1079" y="11703"/>
            <a:chExt cx="9752" cy="9125"/>
          </a:xfrm>
        </p:grpSpPr>
        <p:sp>
          <p:nvSpPr>
            <p:cNvPr id="26748" name="AutoShape 124"/>
            <p:cNvSpPr>
              <a:spLocks noChangeAspect="1" noChangeArrowheads="1" noTextEdit="1"/>
            </p:cNvSpPr>
            <p:nvPr/>
          </p:nvSpPr>
          <p:spPr bwMode="auto">
            <a:xfrm>
              <a:off x="1079" y="11703"/>
              <a:ext cx="9752" cy="91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6747" name="Rectangle 123"/>
            <p:cNvSpPr>
              <a:spLocks noChangeArrowheads="1"/>
            </p:cNvSpPr>
            <p:nvPr/>
          </p:nvSpPr>
          <p:spPr bwMode="auto">
            <a:xfrm>
              <a:off x="1671" y="11799"/>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A1: Talks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Over Ex-Intern's Testimony</a:t>
              </a:r>
              <a:r>
                <a:rPr kumimoji="0" lang="en-US" sz="11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On Clinton Appear to Bog Down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46" name="Rectangle 122"/>
            <p:cNvSpPr>
              <a:spLocks noChangeArrowheads="1"/>
            </p:cNvSpPr>
            <p:nvPr/>
          </p:nvSpPr>
          <p:spPr bwMode="auto">
            <a:xfrm>
              <a:off x="1659" y="12920"/>
              <a:ext cx="3777"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A2: Judge Sides with the Government in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Microsoft Antitrust Trial</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6745" name="Rectangle 121"/>
            <p:cNvSpPr>
              <a:spLocks noChangeArrowheads="1"/>
            </p:cNvSpPr>
            <p:nvPr/>
          </p:nvSpPr>
          <p:spPr bwMode="auto">
            <a:xfrm>
              <a:off x="1673" y="14027"/>
              <a:ext cx="3777" cy="4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A3: Who will be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the Next Microsoft</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44" name="Rectangle 120"/>
            <p:cNvSpPr>
              <a:spLocks noChangeArrowheads="1"/>
            </p:cNvSpPr>
            <p:nvPr/>
          </p:nvSpPr>
          <p:spPr bwMode="auto">
            <a:xfrm>
              <a:off x="1673" y="14811"/>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A4: Palestinians Planning to Offer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Bonds on Euro, Markets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6743" name="Rectangle 119"/>
            <p:cNvSpPr>
              <a:spLocks noChangeArrowheads="1"/>
            </p:cNvSpPr>
            <p:nvPr/>
          </p:nvSpPr>
          <p:spPr bwMode="auto">
            <a:xfrm>
              <a:off x="1673" y="15847"/>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A5: Clinton Watches as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Palestinians Vote to Rescind</a:t>
              </a:r>
              <a:r>
                <a:rPr kumimoji="0" lang="en-US" sz="11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1964 Provision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42" name="Rectangle 118"/>
            <p:cNvSpPr>
              <a:spLocks noChangeArrowheads="1"/>
            </p:cNvSpPr>
            <p:nvPr/>
          </p:nvSpPr>
          <p:spPr bwMode="auto">
            <a:xfrm>
              <a:off x="1617" y="16939"/>
              <a:ext cx="3883"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A6</a:t>
              </a:r>
              <a:r>
                <a:rPr kumimoji="0" lang="en-US" sz="1100" b="0" i="0" u="none" strike="noStrike" cap="none" normalizeH="0" baseline="0" dirty="0" smtClean="0">
                  <a:ln>
                    <a:noFill/>
                  </a:ln>
                  <a:solidFill>
                    <a:srgbClr val="FFAC00"/>
                  </a:solidFill>
                  <a:effectLst/>
                  <a:latin typeface="Calibri" pitchFamily="34" charset="0"/>
                  <a:ea typeface="Times New Roman" pitchFamily="18" charset="0"/>
                  <a:cs typeface="Times New Roman" pitchFamily="18" charset="0"/>
                </a:rPr>
                <a:t>: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Contesting the Vote</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Overview; Gore asks Public for Patience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41" name="AutoShape 117"/>
            <p:cNvSpPr>
              <a:spLocks noChangeShapeType="1"/>
            </p:cNvSpPr>
            <p:nvPr/>
          </p:nvSpPr>
          <p:spPr bwMode="auto">
            <a:xfrm flipH="1">
              <a:off x="3548" y="12560"/>
              <a:ext cx="12" cy="3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40" name="AutoShape 116"/>
            <p:cNvSpPr>
              <a:spLocks noChangeShapeType="1"/>
            </p:cNvSpPr>
            <p:nvPr/>
          </p:nvSpPr>
          <p:spPr bwMode="auto">
            <a:xfrm>
              <a:off x="3548" y="13682"/>
              <a:ext cx="14" cy="34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39" name="AutoShape 115"/>
            <p:cNvSpPr>
              <a:spLocks noChangeShapeType="1"/>
            </p:cNvSpPr>
            <p:nvPr/>
          </p:nvSpPr>
          <p:spPr bwMode="auto">
            <a:xfrm>
              <a:off x="3562" y="14462"/>
              <a:ext cx="1" cy="34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38" name="AutoShape 114"/>
            <p:cNvSpPr>
              <a:spLocks noChangeShapeType="1"/>
            </p:cNvSpPr>
            <p:nvPr/>
          </p:nvSpPr>
          <p:spPr bwMode="auto">
            <a:xfrm>
              <a:off x="3562" y="15572"/>
              <a:ext cx="1" cy="2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37" name="AutoShape 113"/>
            <p:cNvSpPr>
              <a:spLocks noChangeShapeType="1"/>
            </p:cNvSpPr>
            <p:nvPr/>
          </p:nvSpPr>
          <p:spPr bwMode="auto">
            <a:xfrm flipH="1">
              <a:off x="3559" y="16608"/>
              <a:ext cx="3" cy="3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36" name="Rectangle 112"/>
            <p:cNvSpPr>
              <a:spLocks noChangeArrowheads="1"/>
            </p:cNvSpPr>
            <p:nvPr/>
          </p:nvSpPr>
          <p:spPr bwMode="auto">
            <a:xfrm>
              <a:off x="6377" y="11787"/>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B1: Talks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Over Ex-Intern's Testimony</a:t>
              </a:r>
              <a:r>
                <a:rPr kumimoji="0" lang="en-US" sz="11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On Clinton Appear to Bog Down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35" name="Rectangle 111"/>
            <p:cNvSpPr>
              <a:spLocks noChangeArrowheads="1"/>
            </p:cNvSpPr>
            <p:nvPr/>
          </p:nvSpPr>
          <p:spPr bwMode="auto">
            <a:xfrm>
              <a:off x="6365" y="12908"/>
              <a:ext cx="3777"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B2: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Clinton Admits Lewinsky</a:t>
              </a:r>
              <a:r>
                <a:rPr kumimoji="0" lang="en-US" sz="11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Liaison to Jury; Tells Nation 'It was wrong.'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34" name="Rectangle 110"/>
            <p:cNvSpPr>
              <a:spLocks noChangeArrowheads="1"/>
            </p:cNvSpPr>
            <p:nvPr/>
          </p:nvSpPr>
          <p:spPr bwMode="auto">
            <a:xfrm>
              <a:off x="6379" y="14015"/>
              <a:ext cx="3777" cy="78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B3: GOP Vote Counter in House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Predicts Impeachment of Clinton</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6733" name="Rectangle 109"/>
            <p:cNvSpPr>
              <a:spLocks noChangeArrowheads="1"/>
            </p:cNvSpPr>
            <p:nvPr/>
          </p:nvSpPr>
          <p:spPr bwMode="auto">
            <a:xfrm>
              <a:off x="6379" y="16269"/>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B5: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Clinton's Acquittal</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Excerpts: Senators Talk About Their Votes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32" name="Rectangle 108"/>
            <p:cNvSpPr>
              <a:spLocks noChangeArrowheads="1"/>
            </p:cNvSpPr>
            <p:nvPr/>
          </p:nvSpPr>
          <p:spPr bwMode="auto">
            <a:xfrm>
              <a:off x="6337" y="17361"/>
              <a:ext cx="3841"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B6: Aides say Clinton is Angered As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Gore Tries to Break Away</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6731" name="AutoShape 107"/>
            <p:cNvSpPr>
              <a:spLocks noChangeShapeType="1"/>
            </p:cNvSpPr>
            <p:nvPr/>
          </p:nvSpPr>
          <p:spPr bwMode="auto">
            <a:xfrm flipH="1">
              <a:off x="8254" y="12548"/>
              <a:ext cx="12" cy="3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30" name="AutoShape 106"/>
            <p:cNvSpPr>
              <a:spLocks noChangeShapeType="1"/>
            </p:cNvSpPr>
            <p:nvPr/>
          </p:nvSpPr>
          <p:spPr bwMode="auto">
            <a:xfrm>
              <a:off x="8254" y="13670"/>
              <a:ext cx="14" cy="34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29" name="Rectangle 105"/>
            <p:cNvSpPr>
              <a:spLocks noChangeArrowheads="1"/>
            </p:cNvSpPr>
            <p:nvPr/>
          </p:nvSpPr>
          <p:spPr bwMode="auto">
            <a:xfrm>
              <a:off x="6339" y="18469"/>
              <a:ext cx="3841"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B7: As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Election Draws Near</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election Turns Mean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28" name="Rectangle 104"/>
            <p:cNvSpPr>
              <a:spLocks noChangeArrowheads="1"/>
            </p:cNvSpPr>
            <p:nvPr/>
          </p:nvSpPr>
          <p:spPr bwMode="auto">
            <a:xfrm>
              <a:off x="6341" y="19577"/>
              <a:ext cx="3841"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B8: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Contesting the Vote</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Overview; Gore asks Public for Patience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27" name="Text Box 103"/>
            <p:cNvSpPr txBox="1">
              <a:spLocks noChangeArrowheads="1"/>
            </p:cNvSpPr>
            <p:nvPr/>
          </p:nvSpPr>
          <p:spPr bwMode="auto">
            <a:xfrm>
              <a:off x="3305" y="18141"/>
              <a:ext cx="434" cy="367"/>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26" name="Text Box 102"/>
            <p:cNvSpPr txBox="1">
              <a:spLocks noChangeArrowheads="1"/>
            </p:cNvSpPr>
            <p:nvPr/>
          </p:nvSpPr>
          <p:spPr bwMode="auto">
            <a:xfrm>
              <a:off x="8098" y="20461"/>
              <a:ext cx="434" cy="367"/>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725" name="Rectangle 101"/>
            <p:cNvSpPr>
              <a:spLocks noChangeArrowheads="1"/>
            </p:cNvSpPr>
            <p:nvPr/>
          </p:nvSpPr>
          <p:spPr bwMode="auto">
            <a:xfrm>
              <a:off x="6377" y="15170"/>
              <a:ext cx="3777"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B4: </a:t>
              </a:r>
              <a:r>
                <a:rPr kumimoji="0" lang="en-US" sz="11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Clinton Impeached</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He faces Senate Trial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724" name="AutoShape 100"/>
            <p:cNvSpPr>
              <a:spLocks noChangeShapeType="1"/>
            </p:cNvSpPr>
            <p:nvPr/>
          </p:nvSpPr>
          <p:spPr bwMode="auto">
            <a:xfrm flipH="1">
              <a:off x="8266" y="14799"/>
              <a:ext cx="2" cy="37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23" name="AutoShape 99"/>
            <p:cNvSpPr>
              <a:spLocks noChangeShapeType="1"/>
            </p:cNvSpPr>
            <p:nvPr/>
          </p:nvSpPr>
          <p:spPr bwMode="auto">
            <a:xfrm>
              <a:off x="8266" y="15931"/>
              <a:ext cx="2" cy="3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22" name="AutoShape 98"/>
            <p:cNvSpPr>
              <a:spLocks noChangeShapeType="1"/>
            </p:cNvSpPr>
            <p:nvPr/>
          </p:nvSpPr>
          <p:spPr bwMode="auto">
            <a:xfrm flipH="1">
              <a:off x="8258" y="17030"/>
              <a:ext cx="10" cy="3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21" name="AutoShape 97"/>
            <p:cNvSpPr>
              <a:spLocks noChangeShapeType="1"/>
            </p:cNvSpPr>
            <p:nvPr/>
          </p:nvSpPr>
          <p:spPr bwMode="auto">
            <a:xfrm>
              <a:off x="8258" y="18122"/>
              <a:ext cx="2" cy="34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6720" name="AutoShape 96"/>
            <p:cNvSpPr>
              <a:spLocks noChangeShapeType="1"/>
            </p:cNvSpPr>
            <p:nvPr/>
          </p:nvSpPr>
          <p:spPr bwMode="auto">
            <a:xfrm>
              <a:off x="8260" y="19230"/>
              <a:ext cx="2" cy="34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99" name="TextBox 98"/>
          <p:cNvSpPr txBox="1"/>
          <p:nvPr/>
        </p:nvSpPr>
        <p:spPr>
          <a:xfrm>
            <a:off x="381000" y="2514600"/>
            <a:ext cx="2895600" cy="2862322"/>
          </a:xfrm>
          <a:prstGeom prst="rect">
            <a:avLst/>
          </a:prstGeom>
          <a:noFill/>
        </p:spPr>
        <p:txBody>
          <a:bodyPr wrap="square" rtlCol="0">
            <a:spAutoFit/>
          </a:bodyPr>
          <a:lstStyle/>
          <a:p>
            <a:pPr algn="just"/>
            <a:r>
              <a:rPr lang="en-US" dirty="0" err="1" smtClean="0"/>
              <a:t>Shahaf</a:t>
            </a:r>
            <a:r>
              <a:rPr lang="en-US" dirty="0" smtClean="0"/>
              <a:t> et.al. in ‘</a:t>
            </a:r>
            <a:r>
              <a:rPr lang="en-US" b="1" dirty="0" smtClean="0"/>
              <a:t>Connecting the dots between News Articles</a:t>
            </a:r>
            <a:r>
              <a:rPr lang="en-US" dirty="0" smtClean="0"/>
              <a:t>’ suggested the idea of storyline coherence.</a:t>
            </a:r>
          </a:p>
          <a:p>
            <a:pPr algn="just"/>
            <a:endParaRPr lang="en-US" dirty="0" smtClean="0"/>
          </a:p>
          <a:p>
            <a:pPr algn="just"/>
            <a:r>
              <a:rPr lang="en-US" dirty="0" smtClean="0"/>
              <a:t>The story (a) is </a:t>
            </a:r>
            <a:r>
              <a:rPr lang="en-IN" dirty="0" smtClean="0"/>
              <a:t>erratic and passes through unrelated events i.e. Microsoft trial, Palestinians, and European markets</a:t>
            </a:r>
            <a:endParaRPr lang="en-IN" dirty="0"/>
          </a:p>
        </p:txBody>
      </p:sp>
      <p:sp>
        <p:nvSpPr>
          <p:cNvPr id="37" name="TextBox 36"/>
          <p:cNvSpPr txBox="1"/>
          <p:nvPr/>
        </p:nvSpPr>
        <p:spPr>
          <a:xfrm>
            <a:off x="2408157" y="6031468"/>
            <a:ext cx="4068843" cy="369332"/>
          </a:xfrm>
          <a:prstGeom prst="rect">
            <a:avLst/>
          </a:prstGeom>
          <a:noFill/>
        </p:spPr>
        <p:txBody>
          <a:bodyPr wrap="square" rtlCol="0">
            <a:spAutoFit/>
          </a:bodyPr>
          <a:lstStyle/>
          <a:p>
            <a:pPr algn="ctr"/>
            <a:r>
              <a:rPr lang="en-IN" dirty="0" smtClean="0"/>
              <a:t>Coherent </a:t>
            </a:r>
            <a:r>
              <a:rPr lang="en-IN" dirty="0" err="1" smtClean="0"/>
              <a:t>vs</a:t>
            </a:r>
            <a:r>
              <a:rPr lang="en-IN" dirty="0" smtClean="0"/>
              <a:t> Non-coherent Storyline</a:t>
            </a:r>
            <a:endParaRPr lang="en-IN" dirty="0"/>
          </a:p>
        </p:txBody>
      </p:sp>
      <p:sp>
        <p:nvSpPr>
          <p:cNvPr id="38" name="TextBox 37"/>
          <p:cNvSpPr txBox="1"/>
          <p:nvPr/>
        </p:nvSpPr>
        <p:spPr>
          <a:xfrm>
            <a:off x="601743" y="6367046"/>
            <a:ext cx="5799057" cy="338554"/>
          </a:xfrm>
          <a:prstGeom prst="rect">
            <a:avLst/>
          </a:prstGeom>
          <a:noFill/>
        </p:spPr>
        <p:txBody>
          <a:bodyPr wrap="square" rtlCol="0">
            <a:spAutoFit/>
          </a:bodyPr>
          <a:lstStyle/>
          <a:p>
            <a:r>
              <a:rPr lang="en-US" sz="1600" dirty="0" smtClean="0"/>
              <a:t>Source: </a:t>
            </a:r>
            <a:r>
              <a:rPr lang="en-US" sz="1600" dirty="0" err="1"/>
              <a:t>Shahaf</a:t>
            </a:r>
            <a:r>
              <a:rPr lang="en-US" sz="1600" dirty="0"/>
              <a:t> et.al. in ‘Connecting the dots between News Articles’ </a:t>
            </a:r>
            <a:endParaRPr lang="en-IN"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Storyline Configurations</a:t>
            </a:r>
            <a:endParaRPr lang="en-IN" dirty="0"/>
          </a:p>
        </p:txBody>
      </p:sp>
      <p:sp>
        <p:nvSpPr>
          <p:cNvPr id="3" name="Content Placeholder 2"/>
          <p:cNvSpPr>
            <a:spLocks noGrp="1"/>
          </p:cNvSpPr>
          <p:nvPr>
            <p:ph sz="quarter" idx="1"/>
          </p:nvPr>
        </p:nvSpPr>
        <p:spPr>
          <a:xfrm>
            <a:off x="457200" y="1352911"/>
            <a:ext cx="8229600" cy="552089"/>
          </a:xfrm>
        </p:spPr>
        <p:txBody>
          <a:bodyPr>
            <a:normAutofit/>
          </a:bodyPr>
          <a:lstStyle/>
          <a:p>
            <a:pPr>
              <a:buNone/>
            </a:pPr>
            <a:r>
              <a:rPr lang="en-US" sz="2800" dirty="0" smtClean="0"/>
              <a:t>3 kinds of storyline configurations -</a:t>
            </a:r>
            <a:endParaRPr lang="en-IN" sz="2800" dirty="0"/>
          </a:p>
        </p:txBody>
      </p:sp>
      <p:grpSp>
        <p:nvGrpSpPr>
          <p:cNvPr id="48" name="Group 47"/>
          <p:cNvGrpSpPr/>
          <p:nvPr/>
        </p:nvGrpSpPr>
        <p:grpSpPr>
          <a:xfrm>
            <a:off x="1371600" y="2830512"/>
            <a:ext cx="1295400" cy="1817688"/>
            <a:chOff x="1219200" y="2754312"/>
            <a:chExt cx="1295400" cy="1817688"/>
          </a:xfrm>
        </p:grpSpPr>
        <p:sp>
          <p:nvSpPr>
            <p:cNvPr id="248" name="Oval 1"/>
            <p:cNvSpPr>
              <a:spLocks noChangeArrowheads="1"/>
            </p:cNvSpPr>
            <p:nvPr/>
          </p:nvSpPr>
          <p:spPr bwMode="auto">
            <a:xfrm>
              <a:off x="1219200" y="2792412"/>
              <a:ext cx="95250" cy="111125"/>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49" name="Straight Arrow Connector 3"/>
            <p:cNvCxnSpPr>
              <a:cxnSpLocks noChangeShapeType="1"/>
            </p:cNvCxnSpPr>
            <p:nvPr/>
          </p:nvCxnSpPr>
          <p:spPr bwMode="auto">
            <a:xfrm>
              <a:off x="1281112" y="2913062"/>
              <a:ext cx="0" cy="414338"/>
            </a:xfrm>
            <a:prstGeom prst="straightConnector1">
              <a:avLst/>
            </a:prstGeom>
            <a:noFill/>
            <a:ln w="9525">
              <a:solidFill>
                <a:srgbClr val="4579B8"/>
              </a:solidFill>
              <a:round/>
              <a:headEnd/>
              <a:tailEnd type="arrow" w="med" len="med"/>
            </a:ln>
          </p:spPr>
        </p:cxnSp>
        <p:sp>
          <p:nvSpPr>
            <p:cNvPr id="250" name="Oval 4"/>
            <p:cNvSpPr>
              <a:spLocks noChangeArrowheads="1"/>
            </p:cNvSpPr>
            <p:nvPr/>
          </p:nvSpPr>
          <p:spPr bwMode="auto">
            <a:xfrm>
              <a:off x="1236662" y="3325812"/>
              <a:ext cx="95250" cy="112713"/>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1" name="Straight Arrow Connector 5"/>
            <p:cNvCxnSpPr>
              <a:cxnSpLocks noChangeShapeType="1"/>
            </p:cNvCxnSpPr>
            <p:nvPr/>
          </p:nvCxnSpPr>
          <p:spPr bwMode="auto">
            <a:xfrm>
              <a:off x="1276350" y="3990975"/>
              <a:ext cx="0" cy="414337"/>
            </a:xfrm>
            <a:prstGeom prst="straightConnector1">
              <a:avLst/>
            </a:prstGeom>
            <a:noFill/>
            <a:ln w="9525">
              <a:solidFill>
                <a:srgbClr val="4579B8"/>
              </a:solidFill>
              <a:round/>
              <a:headEnd/>
              <a:tailEnd type="arrow" w="med" len="med"/>
            </a:ln>
          </p:spPr>
        </p:cxnSp>
        <p:sp>
          <p:nvSpPr>
            <p:cNvPr id="252" name="Oval 6"/>
            <p:cNvSpPr>
              <a:spLocks noChangeArrowheads="1"/>
            </p:cNvSpPr>
            <p:nvPr/>
          </p:nvSpPr>
          <p:spPr bwMode="auto">
            <a:xfrm>
              <a:off x="1233487" y="3860800"/>
              <a:ext cx="95250" cy="1127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3" name="Straight Arrow Connector 7"/>
            <p:cNvCxnSpPr>
              <a:cxnSpLocks noChangeShapeType="1"/>
            </p:cNvCxnSpPr>
            <p:nvPr/>
          </p:nvCxnSpPr>
          <p:spPr bwMode="auto">
            <a:xfrm flipH="1">
              <a:off x="1281112" y="3451225"/>
              <a:ext cx="3175" cy="396875"/>
            </a:xfrm>
            <a:prstGeom prst="straightConnector1">
              <a:avLst/>
            </a:prstGeom>
            <a:noFill/>
            <a:ln w="9525">
              <a:solidFill>
                <a:srgbClr val="4579B8"/>
              </a:solidFill>
              <a:round/>
              <a:headEnd/>
              <a:tailEnd type="arrow" w="med" len="med"/>
            </a:ln>
          </p:spPr>
        </p:cxnSp>
        <p:sp>
          <p:nvSpPr>
            <p:cNvPr id="194" name="Oval 12"/>
            <p:cNvSpPr>
              <a:spLocks noChangeArrowheads="1"/>
            </p:cNvSpPr>
            <p:nvPr/>
          </p:nvSpPr>
          <p:spPr bwMode="auto">
            <a:xfrm>
              <a:off x="1233487" y="4403725"/>
              <a:ext cx="93663" cy="112712"/>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2056" name="Text Box 8"/>
            <p:cNvSpPr txBox="1">
              <a:spLocks noChangeArrowheads="1"/>
            </p:cNvSpPr>
            <p:nvPr/>
          </p:nvSpPr>
          <p:spPr bwMode="auto">
            <a:xfrm>
              <a:off x="1414462" y="2754312"/>
              <a:ext cx="1023938" cy="217488"/>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Start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1433512" y="4365625"/>
              <a:ext cx="1081088" cy="2063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End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47" name="Group 46"/>
          <p:cNvGrpSpPr/>
          <p:nvPr/>
        </p:nvGrpSpPr>
        <p:grpSpPr>
          <a:xfrm>
            <a:off x="3810000" y="2819400"/>
            <a:ext cx="1392237" cy="1828800"/>
            <a:chOff x="3408363" y="2743200"/>
            <a:chExt cx="1392237" cy="1828800"/>
          </a:xfrm>
        </p:grpSpPr>
        <p:grpSp>
          <p:nvGrpSpPr>
            <p:cNvPr id="2058" name="Group 13"/>
            <p:cNvGrpSpPr>
              <a:grpSpLocks/>
            </p:cNvGrpSpPr>
            <p:nvPr/>
          </p:nvGrpSpPr>
          <p:grpSpPr bwMode="auto">
            <a:xfrm>
              <a:off x="3408363" y="2820988"/>
              <a:ext cx="741362" cy="1751012"/>
              <a:chOff x="0" y="0"/>
              <a:chExt cx="7415" cy="17507"/>
            </a:xfrm>
          </p:grpSpPr>
          <p:sp>
            <p:nvSpPr>
              <p:cNvPr id="4" name="Oval 1"/>
              <p:cNvSpPr>
                <a:spLocks noChangeArrowheads="1"/>
              </p:cNvSpPr>
              <p:nvPr/>
            </p:nvSpPr>
            <p:spPr bwMode="auto">
              <a:xfrm>
                <a:off x="1552" y="0"/>
                <a:ext cx="946" cy="1117"/>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5" name="Straight Arrow Connector 3"/>
              <p:cNvCxnSpPr>
                <a:cxnSpLocks noChangeShapeType="1"/>
              </p:cNvCxnSpPr>
              <p:nvPr/>
            </p:nvCxnSpPr>
            <p:spPr bwMode="auto">
              <a:xfrm>
                <a:off x="2156" y="1207"/>
                <a:ext cx="0" cy="4145"/>
              </a:xfrm>
              <a:prstGeom prst="straightConnector1">
                <a:avLst/>
              </a:prstGeom>
              <a:noFill/>
              <a:ln w="9525">
                <a:solidFill>
                  <a:srgbClr val="4579B8"/>
                </a:solidFill>
                <a:round/>
                <a:headEnd/>
                <a:tailEnd type="arrow" w="med" len="med"/>
              </a:ln>
            </p:spPr>
          </p:cxnSp>
          <p:sp>
            <p:nvSpPr>
              <p:cNvPr id="6" name="Oval 4"/>
              <p:cNvSpPr>
                <a:spLocks noChangeArrowheads="1"/>
              </p:cNvSpPr>
              <p:nvPr/>
            </p:nvSpPr>
            <p:spPr bwMode="auto">
              <a:xfrm>
                <a:off x="1725" y="5348"/>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7" name="Straight Arrow Connector 5"/>
              <p:cNvCxnSpPr>
                <a:cxnSpLocks noChangeShapeType="1"/>
              </p:cNvCxnSpPr>
              <p:nvPr/>
            </p:nvCxnSpPr>
            <p:spPr bwMode="auto">
              <a:xfrm>
                <a:off x="517" y="12076"/>
                <a:ext cx="0" cy="4141"/>
              </a:xfrm>
              <a:prstGeom prst="straightConnector1">
                <a:avLst/>
              </a:prstGeom>
              <a:noFill/>
              <a:ln w="9525">
                <a:solidFill>
                  <a:srgbClr val="4579B8"/>
                </a:solidFill>
                <a:round/>
                <a:headEnd/>
                <a:tailEnd type="arrow" w="med" len="med"/>
              </a:ln>
            </p:spPr>
          </p:cxnSp>
          <p:sp>
            <p:nvSpPr>
              <p:cNvPr id="8" name="Oval 6"/>
              <p:cNvSpPr>
                <a:spLocks noChangeArrowheads="1"/>
              </p:cNvSpPr>
              <p:nvPr/>
            </p:nvSpPr>
            <p:spPr bwMode="auto">
              <a:xfrm>
                <a:off x="0" y="10696"/>
                <a:ext cx="946" cy="1118"/>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9" name="Straight Arrow Connector 7"/>
              <p:cNvCxnSpPr>
                <a:cxnSpLocks noChangeShapeType="1"/>
              </p:cNvCxnSpPr>
              <p:nvPr/>
            </p:nvCxnSpPr>
            <p:spPr bwMode="auto">
              <a:xfrm flipH="1">
                <a:off x="948" y="6556"/>
                <a:ext cx="1378" cy="4140"/>
              </a:xfrm>
              <a:prstGeom prst="straightConnector1">
                <a:avLst/>
              </a:prstGeom>
              <a:noFill/>
              <a:ln w="9525">
                <a:solidFill>
                  <a:srgbClr val="4579B8"/>
                </a:solidFill>
                <a:round/>
                <a:headEnd/>
                <a:tailEnd type="arrow" w="med" len="med"/>
              </a:ln>
            </p:spPr>
          </p:cxnSp>
          <p:sp>
            <p:nvSpPr>
              <p:cNvPr id="254" name="Oval 8"/>
              <p:cNvSpPr>
                <a:spLocks noChangeArrowheads="1"/>
              </p:cNvSpPr>
              <p:nvPr/>
            </p:nvSpPr>
            <p:spPr bwMode="auto">
              <a:xfrm>
                <a:off x="6211" y="10179"/>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5" name="Straight Arrow Connector 9"/>
              <p:cNvCxnSpPr>
                <a:cxnSpLocks noChangeShapeType="1"/>
              </p:cNvCxnSpPr>
              <p:nvPr/>
            </p:nvCxnSpPr>
            <p:spPr bwMode="auto">
              <a:xfrm>
                <a:off x="6814" y="11386"/>
                <a:ext cx="0" cy="4141"/>
              </a:xfrm>
              <a:prstGeom prst="straightConnector1">
                <a:avLst/>
              </a:prstGeom>
              <a:noFill/>
              <a:ln w="9525">
                <a:solidFill>
                  <a:srgbClr val="4579B8"/>
                </a:solidFill>
                <a:round/>
                <a:headEnd/>
                <a:tailEnd type="arrow" w="med" len="med"/>
              </a:ln>
            </p:spPr>
          </p:cxnSp>
          <p:sp>
            <p:nvSpPr>
              <p:cNvPr id="192" name="Oval 10"/>
              <p:cNvSpPr>
                <a:spLocks noChangeArrowheads="1"/>
              </p:cNvSpPr>
              <p:nvPr/>
            </p:nvSpPr>
            <p:spPr bwMode="auto">
              <a:xfrm>
                <a:off x="6469" y="15441"/>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193" name="Straight Arrow Connector 11"/>
              <p:cNvCxnSpPr>
                <a:cxnSpLocks noChangeShapeType="1"/>
              </p:cNvCxnSpPr>
              <p:nvPr/>
            </p:nvCxnSpPr>
            <p:spPr bwMode="auto">
              <a:xfrm>
                <a:off x="2501" y="6728"/>
                <a:ext cx="3620" cy="3448"/>
              </a:xfrm>
              <a:prstGeom prst="straightConnector1">
                <a:avLst/>
              </a:prstGeom>
              <a:noFill/>
              <a:ln w="9525">
                <a:solidFill>
                  <a:srgbClr val="4579B8"/>
                </a:solidFill>
                <a:round/>
                <a:headEnd/>
                <a:tailEnd type="arrow" w="med" len="med"/>
              </a:ln>
            </p:spPr>
          </p:cxnSp>
          <p:sp>
            <p:nvSpPr>
              <p:cNvPr id="10" name="Oval 12"/>
              <p:cNvSpPr>
                <a:spLocks noChangeArrowheads="1"/>
              </p:cNvSpPr>
              <p:nvPr/>
            </p:nvSpPr>
            <p:spPr bwMode="auto">
              <a:xfrm>
                <a:off x="172" y="16390"/>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grpSp>
        <p:sp>
          <p:nvSpPr>
            <p:cNvPr id="2070" name="Text Box 22"/>
            <p:cNvSpPr txBox="1">
              <a:spLocks noChangeArrowheads="1"/>
            </p:cNvSpPr>
            <p:nvPr/>
          </p:nvSpPr>
          <p:spPr bwMode="auto">
            <a:xfrm>
              <a:off x="3770312" y="2743200"/>
              <a:ext cx="1030288" cy="2698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Start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227" name="Group 34"/>
          <p:cNvGrpSpPr>
            <a:grpSpLocks/>
          </p:cNvGrpSpPr>
          <p:nvPr/>
        </p:nvGrpSpPr>
        <p:grpSpPr bwMode="auto">
          <a:xfrm>
            <a:off x="6096000" y="3055938"/>
            <a:ext cx="1782763" cy="1363662"/>
            <a:chOff x="25531" y="3976"/>
            <a:chExt cx="17838" cy="13620"/>
          </a:xfrm>
        </p:grpSpPr>
        <p:sp>
          <p:nvSpPr>
            <p:cNvPr id="228" name="Oval 16"/>
            <p:cNvSpPr>
              <a:spLocks noChangeArrowheads="1"/>
            </p:cNvSpPr>
            <p:nvPr/>
          </p:nvSpPr>
          <p:spPr bwMode="auto">
            <a:xfrm>
              <a:off x="29490"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9" name="Oval 17"/>
            <p:cNvSpPr>
              <a:spLocks noChangeArrowheads="1"/>
            </p:cNvSpPr>
            <p:nvPr/>
          </p:nvSpPr>
          <p:spPr bwMode="auto">
            <a:xfrm>
              <a:off x="34752" y="3976"/>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2" name="Oval 23"/>
            <p:cNvSpPr>
              <a:spLocks noChangeArrowheads="1"/>
            </p:cNvSpPr>
            <p:nvPr/>
          </p:nvSpPr>
          <p:spPr bwMode="auto">
            <a:xfrm>
              <a:off x="42430"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3" name="Straight Connector 20"/>
            <p:cNvSpPr>
              <a:spLocks noChangeShapeType="1"/>
            </p:cNvSpPr>
            <p:nvPr/>
          </p:nvSpPr>
          <p:spPr bwMode="auto">
            <a:xfrm>
              <a:off x="35149" y="4925"/>
              <a:ext cx="0" cy="12327"/>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4" name="Straight Connector 24"/>
            <p:cNvSpPr>
              <a:spLocks noChangeShapeType="1"/>
            </p:cNvSpPr>
            <p:nvPr/>
          </p:nvSpPr>
          <p:spPr bwMode="auto">
            <a:xfrm>
              <a:off x="30430" y="10636"/>
              <a:ext cx="12000" cy="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5" name="Straight Connector 25"/>
            <p:cNvSpPr>
              <a:spLocks noChangeShapeType="1"/>
            </p:cNvSpPr>
            <p:nvPr/>
          </p:nvSpPr>
          <p:spPr bwMode="auto">
            <a:xfrm flipV="1">
              <a:off x="35149" y="17079"/>
              <a:ext cx="7281" cy="173"/>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6" name="Straight Connector 26"/>
            <p:cNvSpPr>
              <a:spLocks noChangeShapeType="1"/>
            </p:cNvSpPr>
            <p:nvPr/>
          </p:nvSpPr>
          <p:spPr bwMode="auto">
            <a:xfrm flipH="1" flipV="1">
              <a:off x="26138" y="6556"/>
              <a:ext cx="3525" cy="3822"/>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8" name="Straight Connector 27"/>
            <p:cNvSpPr>
              <a:spLocks noChangeShapeType="1"/>
            </p:cNvSpPr>
            <p:nvPr/>
          </p:nvSpPr>
          <p:spPr bwMode="auto">
            <a:xfrm flipH="1">
              <a:off x="26828" y="10636"/>
              <a:ext cx="3602" cy="3942"/>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9" name="Oval 28"/>
            <p:cNvSpPr>
              <a:spLocks noChangeArrowheads="1"/>
            </p:cNvSpPr>
            <p:nvPr/>
          </p:nvSpPr>
          <p:spPr bwMode="auto">
            <a:xfrm>
              <a:off x="25531" y="5789"/>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0" name="Oval 30"/>
            <p:cNvSpPr>
              <a:spLocks noChangeArrowheads="1"/>
            </p:cNvSpPr>
            <p:nvPr/>
          </p:nvSpPr>
          <p:spPr bwMode="auto">
            <a:xfrm>
              <a:off x="25867" y="14315"/>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1" name="Oval 31"/>
            <p:cNvSpPr>
              <a:spLocks noChangeArrowheads="1"/>
            </p:cNvSpPr>
            <p:nvPr/>
          </p:nvSpPr>
          <p:spPr bwMode="auto">
            <a:xfrm>
              <a:off x="34752" y="16485"/>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2" name="Oval 32"/>
            <p:cNvSpPr>
              <a:spLocks noChangeArrowheads="1"/>
            </p:cNvSpPr>
            <p:nvPr/>
          </p:nvSpPr>
          <p:spPr bwMode="auto">
            <a:xfrm>
              <a:off x="34752"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 name="Oval 33"/>
            <p:cNvSpPr>
              <a:spLocks noChangeArrowheads="1"/>
            </p:cNvSpPr>
            <p:nvPr/>
          </p:nvSpPr>
          <p:spPr bwMode="auto">
            <a:xfrm>
              <a:off x="42430" y="16301"/>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0" name="Rectangle 39"/>
          <p:cNvSpPr/>
          <p:nvPr/>
        </p:nvSpPr>
        <p:spPr>
          <a:xfrm>
            <a:off x="1069459" y="5040868"/>
            <a:ext cx="1826141" cy="369332"/>
          </a:xfrm>
          <a:prstGeom prst="rect">
            <a:avLst/>
          </a:prstGeom>
        </p:spPr>
        <p:txBody>
          <a:bodyPr wrap="none">
            <a:spAutoFit/>
          </a:bodyPr>
          <a:lstStyle/>
          <a:p>
            <a:r>
              <a:rPr lang="en-IN" dirty="0" smtClean="0"/>
              <a:t>Connecting Dots </a:t>
            </a:r>
            <a:endParaRPr lang="en-IN" dirty="0"/>
          </a:p>
        </p:txBody>
      </p:sp>
      <p:sp>
        <p:nvSpPr>
          <p:cNvPr id="41" name="Rectangle 40"/>
          <p:cNvSpPr/>
          <p:nvPr/>
        </p:nvSpPr>
        <p:spPr>
          <a:xfrm>
            <a:off x="3520887" y="5040868"/>
            <a:ext cx="2041713" cy="369332"/>
          </a:xfrm>
          <a:prstGeom prst="rect">
            <a:avLst/>
          </a:prstGeom>
        </p:spPr>
        <p:txBody>
          <a:bodyPr wrap="none">
            <a:spAutoFit/>
          </a:bodyPr>
          <a:lstStyle/>
          <a:p>
            <a:r>
              <a:rPr lang="en-IN" dirty="0" smtClean="0"/>
              <a:t>Evolution Storyline </a:t>
            </a:r>
            <a:endParaRPr lang="en-IN" dirty="0"/>
          </a:p>
        </p:txBody>
      </p:sp>
      <p:sp>
        <p:nvSpPr>
          <p:cNvPr id="42" name="Rectangle 41"/>
          <p:cNvSpPr/>
          <p:nvPr/>
        </p:nvSpPr>
        <p:spPr>
          <a:xfrm>
            <a:off x="6451949" y="5040868"/>
            <a:ext cx="1244251" cy="369332"/>
          </a:xfrm>
          <a:prstGeom prst="rect">
            <a:avLst/>
          </a:prstGeom>
        </p:spPr>
        <p:txBody>
          <a:bodyPr wrap="none">
            <a:spAutoFit/>
          </a:bodyPr>
          <a:lstStyle/>
          <a:p>
            <a:r>
              <a:rPr lang="en-IN" dirty="0" smtClean="0"/>
              <a:t>Metro Map</a:t>
            </a:r>
            <a:endParaRPr lang="en-IN" dirty="0"/>
          </a:p>
        </p:txBody>
      </p:sp>
      <p:sp>
        <p:nvSpPr>
          <p:cNvPr id="44" name="Rounded Rectangle 43"/>
          <p:cNvSpPr/>
          <p:nvPr/>
        </p:nvSpPr>
        <p:spPr>
          <a:xfrm>
            <a:off x="838200" y="25146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44"/>
          <p:cNvSpPr/>
          <p:nvPr/>
        </p:nvSpPr>
        <p:spPr>
          <a:xfrm>
            <a:off x="3352800" y="25146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5867400" y="25146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 Box 22"/>
          <p:cNvSpPr txBox="1">
            <a:spLocks noChangeArrowheads="1"/>
          </p:cNvSpPr>
          <p:nvPr/>
        </p:nvSpPr>
        <p:spPr bwMode="auto">
          <a:xfrm>
            <a:off x="6553200" y="2625725"/>
            <a:ext cx="1030288" cy="2698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400" dirty="0" smtClean="0">
                <a:latin typeface="Calibri" pitchFamily="34" charset="0"/>
                <a:cs typeface="Arial" pitchFamily="34" charset="0"/>
              </a:rPr>
              <a:t>User Query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Storyline Configurations</a:t>
            </a:r>
            <a:endParaRPr lang="en-IN" dirty="0"/>
          </a:p>
        </p:txBody>
      </p:sp>
      <p:sp>
        <p:nvSpPr>
          <p:cNvPr id="3" name="Content Placeholder 2"/>
          <p:cNvSpPr>
            <a:spLocks noGrp="1"/>
          </p:cNvSpPr>
          <p:nvPr>
            <p:ph sz="quarter" idx="1"/>
          </p:nvPr>
        </p:nvSpPr>
        <p:spPr>
          <a:xfrm>
            <a:off x="457200" y="1394191"/>
            <a:ext cx="5943600" cy="587009"/>
          </a:xfrm>
        </p:spPr>
        <p:txBody>
          <a:bodyPr>
            <a:normAutofit/>
          </a:bodyPr>
          <a:lstStyle/>
          <a:p>
            <a:pPr>
              <a:buNone/>
            </a:pPr>
            <a:r>
              <a:rPr lang="en-US" sz="2000" dirty="0" smtClean="0"/>
              <a:t>3 kinds of storyline configurations -</a:t>
            </a:r>
            <a:endParaRPr lang="en-IN" sz="2000" dirty="0"/>
          </a:p>
        </p:txBody>
      </p:sp>
      <p:grpSp>
        <p:nvGrpSpPr>
          <p:cNvPr id="11" name="Group 47"/>
          <p:cNvGrpSpPr/>
          <p:nvPr/>
        </p:nvGrpSpPr>
        <p:grpSpPr>
          <a:xfrm>
            <a:off x="1371600" y="2525712"/>
            <a:ext cx="1295400" cy="1817688"/>
            <a:chOff x="1219200" y="2754312"/>
            <a:chExt cx="1295400" cy="1817688"/>
          </a:xfrm>
        </p:grpSpPr>
        <p:sp>
          <p:nvSpPr>
            <p:cNvPr id="248" name="Oval 1"/>
            <p:cNvSpPr>
              <a:spLocks noChangeArrowheads="1"/>
            </p:cNvSpPr>
            <p:nvPr/>
          </p:nvSpPr>
          <p:spPr bwMode="auto">
            <a:xfrm>
              <a:off x="1219200" y="2792412"/>
              <a:ext cx="95250" cy="111125"/>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49" name="Straight Arrow Connector 3"/>
            <p:cNvCxnSpPr>
              <a:cxnSpLocks noChangeShapeType="1"/>
            </p:cNvCxnSpPr>
            <p:nvPr/>
          </p:nvCxnSpPr>
          <p:spPr bwMode="auto">
            <a:xfrm>
              <a:off x="1281112" y="2913062"/>
              <a:ext cx="0" cy="414338"/>
            </a:xfrm>
            <a:prstGeom prst="straightConnector1">
              <a:avLst/>
            </a:prstGeom>
            <a:noFill/>
            <a:ln w="9525">
              <a:solidFill>
                <a:srgbClr val="4579B8"/>
              </a:solidFill>
              <a:round/>
              <a:headEnd/>
              <a:tailEnd type="arrow" w="med" len="med"/>
            </a:ln>
          </p:spPr>
        </p:cxnSp>
        <p:sp>
          <p:nvSpPr>
            <p:cNvPr id="250" name="Oval 4"/>
            <p:cNvSpPr>
              <a:spLocks noChangeArrowheads="1"/>
            </p:cNvSpPr>
            <p:nvPr/>
          </p:nvSpPr>
          <p:spPr bwMode="auto">
            <a:xfrm>
              <a:off x="1236662" y="3325812"/>
              <a:ext cx="95250" cy="112713"/>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1" name="Straight Arrow Connector 5"/>
            <p:cNvCxnSpPr>
              <a:cxnSpLocks noChangeShapeType="1"/>
            </p:cNvCxnSpPr>
            <p:nvPr/>
          </p:nvCxnSpPr>
          <p:spPr bwMode="auto">
            <a:xfrm>
              <a:off x="1276350" y="3990975"/>
              <a:ext cx="0" cy="414337"/>
            </a:xfrm>
            <a:prstGeom prst="straightConnector1">
              <a:avLst/>
            </a:prstGeom>
            <a:noFill/>
            <a:ln w="9525">
              <a:solidFill>
                <a:srgbClr val="4579B8"/>
              </a:solidFill>
              <a:round/>
              <a:headEnd/>
              <a:tailEnd type="arrow" w="med" len="med"/>
            </a:ln>
          </p:spPr>
        </p:cxnSp>
        <p:sp>
          <p:nvSpPr>
            <p:cNvPr id="252" name="Oval 6"/>
            <p:cNvSpPr>
              <a:spLocks noChangeArrowheads="1"/>
            </p:cNvSpPr>
            <p:nvPr/>
          </p:nvSpPr>
          <p:spPr bwMode="auto">
            <a:xfrm>
              <a:off x="1233487" y="3860800"/>
              <a:ext cx="95250" cy="1127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253" name="Straight Arrow Connector 7"/>
            <p:cNvCxnSpPr>
              <a:cxnSpLocks noChangeShapeType="1"/>
            </p:cNvCxnSpPr>
            <p:nvPr/>
          </p:nvCxnSpPr>
          <p:spPr bwMode="auto">
            <a:xfrm flipH="1">
              <a:off x="1281112" y="3451225"/>
              <a:ext cx="3175" cy="396875"/>
            </a:xfrm>
            <a:prstGeom prst="straightConnector1">
              <a:avLst/>
            </a:prstGeom>
            <a:noFill/>
            <a:ln w="9525">
              <a:solidFill>
                <a:srgbClr val="4579B8"/>
              </a:solidFill>
              <a:round/>
              <a:headEnd/>
              <a:tailEnd type="arrow" w="med" len="med"/>
            </a:ln>
          </p:spPr>
        </p:cxnSp>
        <p:sp>
          <p:nvSpPr>
            <p:cNvPr id="194" name="Oval 12"/>
            <p:cNvSpPr>
              <a:spLocks noChangeArrowheads="1"/>
            </p:cNvSpPr>
            <p:nvPr/>
          </p:nvSpPr>
          <p:spPr bwMode="auto">
            <a:xfrm>
              <a:off x="1233487" y="4403725"/>
              <a:ext cx="93663" cy="112712"/>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2056" name="Text Box 8"/>
            <p:cNvSpPr txBox="1">
              <a:spLocks noChangeArrowheads="1"/>
            </p:cNvSpPr>
            <p:nvPr/>
          </p:nvSpPr>
          <p:spPr bwMode="auto">
            <a:xfrm>
              <a:off x="1414462" y="2754312"/>
              <a:ext cx="1023938" cy="217488"/>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Start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1433512" y="4365625"/>
              <a:ext cx="1081088" cy="2063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End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0" name="Rectangle 39"/>
          <p:cNvSpPr/>
          <p:nvPr/>
        </p:nvSpPr>
        <p:spPr>
          <a:xfrm>
            <a:off x="1069459" y="4736068"/>
            <a:ext cx="1826141" cy="369332"/>
          </a:xfrm>
          <a:prstGeom prst="rect">
            <a:avLst/>
          </a:prstGeom>
        </p:spPr>
        <p:txBody>
          <a:bodyPr wrap="none">
            <a:spAutoFit/>
          </a:bodyPr>
          <a:lstStyle/>
          <a:p>
            <a:r>
              <a:rPr lang="en-IN" dirty="0" smtClean="0"/>
              <a:t>Connecting Dots </a:t>
            </a:r>
            <a:endParaRPr lang="en-IN" dirty="0"/>
          </a:p>
        </p:txBody>
      </p:sp>
      <p:sp>
        <p:nvSpPr>
          <p:cNvPr id="44" name="Rounded Rectangle 43"/>
          <p:cNvSpPr/>
          <p:nvPr/>
        </p:nvSpPr>
        <p:spPr>
          <a:xfrm>
            <a:off x="838200" y="22098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utoShape 124"/>
          <p:cNvSpPr>
            <a:spLocks noChangeAspect="1" noChangeArrowheads="1" noTextEdit="1"/>
          </p:cNvSpPr>
          <p:nvPr/>
        </p:nvSpPr>
        <p:spPr bwMode="auto">
          <a:xfrm>
            <a:off x="2951162" y="1295400"/>
            <a:ext cx="6192838" cy="57943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112" name="Group 111"/>
          <p:cNvGrpSpPr/>
          <p:nvPr/>
        </p:nvGrpSpPr>
        <p:grpSpPr>
          <a:xfrm>
            <a:off x="3733800" y="2057400"/>
            <a:ext cx="3733800" cy="3934800"/>
            <a:chOff x="3733800" y="2362200"/>
            <a:chExt cx="3733800" cy="3934800"/>
          </a:xfrm>
        </p:grpSpPr>
        <p:sp>
          <p:nvSpPr>
            <p:cNvPr id="80" name="Rectangle 123"/>
            <p:cNvSpPr>
              <a:spLocks noChangeArrowheads="1"/>
            </p:cNvSpPr>
            <p:nvPr/>
          </p:nvSpPr>
          <p:spPr bwMode="auto">
            <a:xfrm>
              <a:off x="4401441" y="2362200"/>
              <a:ext cx="2398518"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(3/1/07) </a:t>
              </a:r>
              <a:r>
                <a:rPr lang="en-IN" sz="1100" dirty="0" smtClean="0">
                  <a:solidFill>
                    <a:srgbClr val="FF0000"/>
                  </a:solidFill>
                  <a:latin typeface="Calibri" pitchFamily="34" charset="0"/>
                  <a:ea typeface="Times New Roman" pitchFamily="18" charset="0"/>
                  <a:cs typeface="Times New Roman" pitchFamily="18" charset="0"/>
                </a:rPr>
                <a:t>Home Prices Fall </a:t>
              </a:r>
              <a:r>
                <a:rPr lang="en-IN" sz="1100" dirty="0" smtClean="0">
                  <a:latin typeface="Calibri" pitchFamily="34" charset="0"/>
                  <a:ea typeface="Times New Roman" pitchFamily="18" charset="0"/>
                  <a:cs typeface="Times New Roman" pitchFamily="18" charset="0"/>
                </a:rPr>
                <a:t>Just a Bit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 name="Rectangle 122"/>
            <p:cNvSpPr>
              <a:spLocks noChangeArrowheads="1"/>
            </p:cNvSpPr>
            <p:nvPr/>
          </p:nvSpPr>
          <p:spPr bwMode="auto">
            <a:xfrm>
              <a:off x="4401441" y="2819400"/>
              <a:ext cx="2398518"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US" sz="1100" dirty="0" smtClean="0">
                  <a:latin typeface="Calibri" pitchFamily="34" charset="0"/>
                  <a:ea typeface="Times New Roman" pitchFamily="18" charset="0"/>
                  <a:cs typeface="Times New Roman" pitchFamily="18" charset="0"/>
                </a:rPr>
                <a:t>(4/3/07) Keeping Borrowers Afloat</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82" name="Rectangle 121"/>
            <p:cNvSpPr>
              <a:spLocks noChangeArrowheads="1"/>
            </p:cNvSpPr>
            <p:nvPr/>
          </p:nvSpPr>
          <p:spPr bwMode="auto">
            <a:xfrm>
              <a:off x="4233165" y="3276600"/>
              <a:ext cx="2735071"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(5/3/07) A Mortgage Crisis Begins to Spiral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 name="Rectangle 120"/>
            <p:cNvSpPr>
              <a:spLocks noChangeArrowheads="1"/>
            </p:cNvSpPr>
            <p:nvPr/>
          </p:nvSpPr>
          <p:spPr bwMode="auto">
            <a:xfrm>
              <a:off x="3814064" y="3733800"/>
              <a:ext cx="3573272"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10/8/07 Investors Grow Wary of Bank’s Reliance on Debt</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84" name="Rectangle 119"/>
            <p:cNvSpPr>
              <a:spLocks noChangeArrowheads="1"/>
            </p:cNvSpPr>
            <p:nvPr/>
          </p:nvSpPr>
          <p:spPr bwMode="auto">
            <a:xfrm>
              <a:off x="4080765" y="4191000"/>
              <a:ext cx="3039871"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26/9/08 Markets Can’t Wait for Congress to Act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5" name="Rectangle 118"/>
            <p:cNvSpPr>
              <a:spLocks noChangeArrowheads="1"/>
            </p:cNvSpPr>
            <p:nvPr/>
          </p:nvSpPr>
          <p:spPr bwMode="auto">
            <a:xfrm>
              <a:off x="4367784" y="4648200"/>
              <a:ext cx="2465832"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(4/10/08) Bailout Plan Wins Approval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Rectangle 118"/>
            <p:cNvSpPr>
              <a:spLocks noChangeArrowheads="1"/>
            </p:cNvSpPr>
            <p:nvPr/>
          </p:nvSpPr>
          <p:spPr bwMode="auto">
            <a:xfrm>
              <a:off x="4024884" y="5105400"/>
              <a:ext cx="3151632"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(20/1/09) Obama’s Bailout Plan Moving Forward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3" name="Rectangle 118"/>
            <p:cNvSpPr>
              <a:spLocks noChangeArrowheads="1"/>
            </p:cNvSpPr>
            <p:nvPr/>
          </p:nvSpPr>
          <p:spPr bwMode="auto">
            <a:xfrm>
              <a:off x="4024884" y="5562600"/>
              <a:ext cx="3151632"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(1/9/09) Do Bank Bailouts Hurt Obama on Health?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 name="Rectangle 118"/>
            <p:cNvSpPr>
              <a:spLocks noChangeArrowheads="1"/>
            </p:cNvSpPr>
            <p:nvPr/>
          </p:nvSpPr>
          <p:spPr bwMode="auto">
            <a:xfrm>
              <a:off x="3733800" y="6019800"/>
              <a:ext cx="3733800" cy="27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en-IN" sz="1100" dirty="0" smtClean="0">
                  <a:latin typeface="Calibri" pitchFamily="34" charset="0"/>
                  <a:ea typeface="Times New Roman" pitchFamily="18" charset="0"/>
                  <a:cs typeface="Times New Roman" pitchFamily="18" charset="0"/>
                </a:rPr>
                <a:t>(22/9/09) Yes to </a:t>
              </a:r>
              <a:r>
                <a:rPr lang="en-IN" sz="1100" dirty="0" smtClean="0">
                  <a:solidFill>
                    <a:srgbClr val="FF0000"/>
                  </a:solidFill>
                  <a:latin typeface="Calibri" pitchFamily="34" charset="0"/>
                  <a:ea typeface="Times New Roman" pitchFamily="18" charset="0"/>
                  <a:cs typeface="Times New Roman" pitchFamily="18" charset="0"/>
                </a:rPr>
                <a:t>Health-Care Reform</a:t>
              </a:r>
              <a:r>
                <a:rPr lang="en-IN" sz="1100" dirty="0" smtClean="0">
                  <a:latin typeface="Calibri" pitchFamily="34" charset="0"/>
                  <a:ea typeface="Times New Roman" pitchFamily="18" charset="0"/>
                  <a:cs typeface="Times New Roman" pitchFamily="18" charset="0"/>
                </a:rPr>
                <a:t>, but Is This the Right Plan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6" name="Straight Arrow Connector 95"/>
            <p:cNvCxnSpPr>
              <a:stCxn id="80" idx="2"/>
              <a:endCxn id="81" idx="0"/>
            </p:cNvCxnSpPr>
            <p:nvPr/>
          </p:nvCxnSpPr>
          <p:spPr>
            <a:xfrm>
              <a:off x="5600700" y="2639400"/>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1" idx="2"/>
              <a:endCxn id="82" idx="0"/>
            </p:cNvCxnSpPr>
            <p:nvPr/>
          </p:nvCxnSpPr>
          <p:spPr>
            <a:xfrm>
              <a:off x="5600700" y="3096600"/>
              <a:ext cx="1"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2" idx="2"/>
              <a:endCxn id="83" idx="0"/>
            </p:cNvCxnSpPr>
            <p:nvPr/>
          </p:nvCxnSpPr>
          <p:spPr>
            <a:xfrm flipH="1">
              <a:off x="5600700" y="3552825"/>
              <a:ext cx="1" cy="1809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3" idx="2"/>
              <a:endCxn id="84" idx="0"/>
            </p:cNvCxnSpPr>
            <p:nvPr/>
          </p:nvCxnSpPr>
          <p:spPr>
            <a:xfrm>
              <a:off x="5600700" y="4011000"/>
              <a:ext cx="1"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4" idx="2"/>
              <a:endCxn id="85" idx="0"/>
            </p:cNvCxnSpPr>
            <p:nvPr/>
          </p:nvCxnSpPr>
          <p:spPr>
            <a:xfrm flipH="1">
              <a:off x="5600700" y="4468200"/>
              <a:ext cx="1"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85" idx="2"/>
              <a:endCxn id="91" idx="0"/>
            </p:cNvCxnSpPr>
            <p:nvPr/>
          </p:nvCxnSpPr>
          <p:spPr>
            <a:xfrm>
              <a:off x="5600700" y="4925400"/>
              <a:ext cx="0"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2"/>
              <a:endCxn id="93" idx="0"/>
            </p:cNvCxnSpPr>
            <p:nvPr/>
          </p:nvCxnSpPr>
          <p:spPr>
            <a:xfrm>
              <a:off x="5600700" y="5382600"/>
              <a:ext cx="0"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3" idx="2"/>
              <a:endCxn id="94" idx="0"/>
            </p:cNvCxnSpPr>
            <p:nvPr/>
          </p:nvCxnSpPr>
          <p:spPr>
            <a:xfrm>
              <a:off x="5600700" y="5839800"/>
              <a:ext cx="0" cy="1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3" name="Text Box 8"/>
          <p:cNvSpPr txBox="1">
            <a:spLocks noChangeArrowheads="1"/>
          </p:cNvSpPr>
          <p:nvPr/>
        </p:nvSpPr>
        <p:spPr bwMode="auto">
          <a:xfrm>
            <a:off x="7662862" y="2078400"/>
            <a:ext cx="1023938" cy="217488"/>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Start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4" name="Text Box 9"/>
          <p:cNvSpPr txBox="1">
            <a:spLocks noChangeArrowheads="1"/>
          </p:cNvSpPr>
          <p:nvPr/>
        </p:nvSpPr>
        <p:spPr bwMode="auto">
          <a:xfrm>
            <a:off x="7758112" y="5750400"/>
            <a:ext cx="1081088" cy="2063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End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6" name="Straight Connector 115"/>
          <p:cNvCxnSpPr>
            <a:stCxn id="80" idx="3"/>
            <a:endCxn id="113" idx="1"/>
          </p:cNvCxnSpPr>
          <p:nvPr/>
        </p:nvCxnSpPr>
        <p:spPr>
          <a:xfrm flipV="1">
            <a:off x="6799959" y="2187144"/>
            <a:ext cx="862903" cy="885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4" idx="3"/>
            <a:endCxn id="114" idx="1"/>
          </p:cNvCxnSpPr>
          <p:nvPr/>
        </p:nvCxnSpPr>
        <p:spPr>
          <a:xfrm flipV="1">
            <a:off x="7467600" y="5853588"/>
            <a:ext cx="290512" cy="1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Storyline Configurations</a:t>
            </a:r>
            <a:endParaRPr lang="en-IN" dirty="0"/>
          </a:p>
        </p:txBody>
      </p:sp>
      <p:sp>
        <p:nvSpPr>
          <p:cNvPr id="3" name="Content Placeholder 2"/>
          <p:cNvSpPr>
            <a:spLocks noGrp="1"/>
          </p:cNvSpPr>
          <p:nvPr>
            <p:ph sz="quarter" idx="1"/>
          </p:nvPr>
        </p:nvSpPr>
        <p:spPr>
          <a:xfrm>
            <a:off x="457200" y="1354499"/>
            <a:ext cx="8229600" cy="474301"/>
          </a:xfrm>
        </p:spPr>
        <p:txBody>
          <a:bodyPr>
            <a:normAutofit/>
          </a:bodyPr>
          <a:lstStyle/>
          <a:p>
            <a:pPr>
              <a:buNone/>
            </a:pPr>
            <a:r>
              <a:rPr lang="en-US" sz="2000" dirty="0" smtClean="0"/>
              <a:t>3 kinds of storyline configurations -</a:t>
            </a:r>
            <a:endParaRPr lang="en-IN" sz="2000" dirty="0"/>
          </a:p>
        </p:txBody>
      </p:sp>
      <p:sp>
        <p:nvSpPr>
          <p:cNvPr id="50" name="TextBox 49"/>
          <p:cNvSpPr txBox="1"/>
          <p:nvPr/>
        </p:nvSpPr>
        <p:spPr>
          <a:xfrm>
            <a:off x="3657600" y="5117068"/>
            <a:ext cx="5029200" cy="369332"/>
          </a:xfrm>
          <a:prstGeom prst="rect">
            <a:avLst/>
          </a:prstGeom>
          <a:noFill/>
        </p:spPr>
        <p:txBody>
          <a:bodyPr wrap="square" rtlCol="0">
            <a:spAutoFit/>
          </a:bodyPr>
          <a:lstStyle/>
          <a:p>
            <a:pPr algn="ctr"/>
            <a:r>
              <a:rPr lang="en-IN" dirty="0" smtClean="0"/>
              <a:t>A sample storyline for query 'Egypt Revolution'</a:t>
            </a:r>
            <a:endParaRPr lang="en-IN" dirty="0"/>
          </a:p>
        </p:txBody>
      </p:sp>
      <p:sp>
        <p:nvSpPr>
          <p:cNvPr id="3176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1745" name="Group 1"/>
          <p:cNvGrpSpPr>
            <a:grpSpLocks/>
          </p:cNvGrpSpPr>
          <p:nvPr/>
        </p:nvGrpSpPr>
        <p:grpSpPr bwMode="auto">
          <a:xfrm>
            <a:off x="3190875" y="2373868"/>
            <a:ext cx="5876925" cy="2641600"/>
            <a:chOff x="1077" y="1440"/>
            <a:chExt cx="9254" cy="4161"/>
          </a:xfrm>
        </p:grpSpPr>
        <p:sp>
          <p:nvSpPr>
            <p:cNvPr id="31763" name="AutoShape 19"/>
            <p:cNvSpPr>
              <a:spLocks noChangeAspect="1" noChangeArrowheads="1"/>
            </p:cNvSpPr>
            <p:nvPr/>
          </p:nvSpPr>
          <p:spPr bwMode="auto">
            <a:xfrm>
              <a:off x="1077" y="1440"/>
              <a:ext cx="9254" cy="4161"/>
            </a:xfrm>
            <a:prstGeom prst="rect">
              <a:avLst/>
            </a:prstGeom>
            <a:solidFill>
              <a:srgbClr val="FFFFFF"/>
            </a:solidFill>
          </p:spPr>
          <p:txBody>
            <a:bodyPr vert="horz" wrap="square" lIns="91440" tIns="45720" rIns="91440" bIns="45720" numCol="1" anchor="t" anchorCtr="0" compatLnSpc="1">
              <a:prstTxWarp prst="textNoShape">
                <a:avLst/>
              </a:prstTxWarp>
            </a:bodyPr>
            <a:lstStyle/>
            <a:p>
              <a:endParaRPr lang="en-IN"/>
            </a:p>
          </p:txBody>
        </p:sp>
        <p:sp>
          <p:nvSpPr>
            <p:cNvPr id="31762" name="Rectangle 18"/>
            <p:cNvSpPr>
              <a:spLocks noChangeArrowheads="1"/>
            </p:cNvSpPr>
            <p:nvPr/>
          </p:nvSpPr>
          <p:spPr bwMode="auto">
            <a:xfrm>
              <a:off x="4356" y="1617"/>
              <a:ext cx="2608"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protesters clash with police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1" name="Rectangle 17"/>
            <p:cNvSpPr>
              <a:spLocks noChangeArrowheads="1"/>
            </p:cNvSpPr>
            <p:nvPr/>
          </p:nvSpPr>
          <p:spPr bwMode="auto">
            <a:xfrm>
              <a:off x="2680" y="3083"/>
              <a:ext cx="2006" cy="38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curfew announced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60" name="Rectangle 16"/>
            <p:cNvSpPr>
              <a:spLocks noChangeArrowheads="1"/>
            </p:cNvSpPr>
            <p:nvPr/>
          </p:nvSpPr>
          <p:spPr bwMode="auto">
            <a:xfrm>
              <a:off x="6723" y="3139"/>
              <a:ext cx="2916"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revolution followed by Eritrea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9" name="Rectangle 15"/>
            <p:cNvSpPr>
              <a:spLocks noChangeArrowheads="1"/>
            </p:cNvSpPr>
            <p:nvPr/>
          </p:nvSpPr>
          <p:spPr bwMode="auto">
            <a:xfrm>
              <a:off x="1548" y="3967"/>
              <a:ext cx="1761"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Museum on fire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8" name="Rectangle 14"/>
            <p:cNvSpPr>
              <a:spLocks noChangeArrowheads="1"/>
            </p:cNvSpPr>
            <p:nvPr/>
          </p:nvSpPr>
          <p:spPr bwMode="auto">
            <a:xfrm>
              <a:off x="3993" y="3967"/>
              <a:ext cx="1929"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hope antiquities ok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7" name="Rectangle 13"/>
            <p:cNvSpPr>
              <a:spLocks noChangeArrowheads="1"/>
            </p:cNvSpPr>
            <p:nvPr/>
          </p:nvSpPr>
          <p:spPr bwMode="auto">
            <a:xfrm>
              <a:off x="4356" y="2299"/>
              <a:ext cx="2608" cy="3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 statement from Mubarak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6" name="Rectangle 12"/>
            <p:cNvSpPr>
              <a:spLocks noChangeArrowheads="1"/>
            </p:cNvSpPr>
            <p:nvPr/>
          </p:nvSpPr>
          <p:spPr bwMode="auto">
            <a:xfrm>
              <a:off x="1492" y="4821"/>
              <a:ext cx="1861" cy="6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human shields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protect Museum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5" name="Rectangle 11"/>
            <p:cNvSpPr>
              <a:spLocks noChangeArrowheads="1"/>
            </p:cNvSpPr>
            <p:nvPr/>
          </p:nvSpPr>
          <p:spPr bwMode="auto">
            <a:xfrm>
              <a:off x="4067" y="4823"/>
              <a:ext cx="1761" cy="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looters destroy mummies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4" name="Rectangle 10"/>
            <p:cNvSpPr>
              <a:spLocks noChangeArrowheads="1"/>
            </p:cNvSpPr>
            <p:nvPr/>
          </p:nvSpPr>
          <p:spPr bwMode="auto">
            <a:xfrm>
              <a:off x="7186" y="3953"/>
              <a:ext cx="1992" cy="6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people are invited to support revolution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3" name="AutoShape 9"/>
            <p:cNvSpPr>
              <a:spLocks noChangeShapeType="1"/>
            </p:cNvSpPr>
            <p:nvPr/>
          </p:nvSpPr>
          <p:spPr bwMode="auto">
            <a:xfrm>
              <a:off x="5660" y="1984"/>
              <a:ext cx="1"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52" name="AutoShape 8"/>
            <p:cNvSpPr>
              <a:spLocks noChangeShapeType="1"/>
            </p:cNvSpPr>
            <p:nvPr/>
          </p:nvSpPr>
          <p:spPr bwMode="auto">
            <a:xfrm flipH="1">
              <a:off x="3683" y="2666"/>
              <a:ext cx="1977" cy="41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51" name="AutoShape 7"/>
            <p:cNvSpPr>
              <a:spLocks noChangeShapeType="1"/>
            </p:cNvSpPr>
            <p:nvPr/>
          </p:nvSpPr>
          <p:spPr bwMode="auto">
            <a:xfrm>
              <a:off x="5660" y="2666"/>
              <a:ext cx="2521" cy="4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50" name="AutoShape 6"/>
            <p:cNvSpPr>
              <a:spLocks noChangeShapeType="1"/>
            </p:cNvSpPr>
            <p:nvPr/>
          </p:nvSpPr>
          <p:spPr bwMode="auto">
            <a:xfrm flipH="1">
              <a:off x="2429" y="3464"/>
              <a:ext cx="1254"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49" name="AutoShape 5"/>
            <p:cNvSpPr>
              <a:spLocks noChangeShapeType="1"/>
            </p:cNvSpPr>
            <p:nvPr/>
          </p:nvSpPr>
          <p:spPr bwMode="auto">
            <a:xfrm>
              <a:off x="3683" y="3464"/>
              <a:ext cx="1275"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48" name="AutoShape 4"/>
            <p:cNvSpPr>
              <a:spLocks noChangeShapeType="1"/>
            </p:cNvSpPr>
            <p:nvPr/>
          </p:nvSpPr>
          <p:spPr bwMode="auto">
            <a:xfrm flipH="1">
              <a:off x="2423" y="4334"/>
              <a:ext cx="6" cy="4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47" name="AutoShape 3"/>
            <p:cNvSpPr>
              <a:spLocks noChangeShapeType="1"/>
            </p:cNvSpPr>
            <p:nvPr/>
          </p:nvSpPr>
          <p:spPr bwMode="auto">
            <a:xfrm flipH="1">
              <a:off x="4948" y="4334"/>
              <a:ext cx="10" cy="48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1746" name="AutoShape 2"/>
            <p:cNvSpPr>
              <a:spLocks noChangeShapeType="1"/>
            </p:cNvSpPr>
            <p:nvPr/>
          </p:nvSpPr>
          <p:spPr bwMode="auto">
            <a:xfrm>
              <a:off x="8181" y="3506"/>
              <a:ext cx="1" cy="44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grpSp>
        <p:nvGrpSpPr>
          <p:cNvPr id="86" name="Group 85"/>
          <p:cNvGrpSpPr/>
          <p:nvPr/>
        </p:nvGrpSpPr>
        <p:grpSpPr>
          <a:xfrm>
            <a:off x="762000" y="2209800"/>
            <a:ext cx="2286000" cy="3048000"/>
            <a:chOff x="685800" y="2514600"/>
            <a:chExt cx="2286000" cy="3048000"/>
          </a:xfrm>
        </p:grpSpPr>
        <p:grpSp>
          <p:nvGrpSpPr>
            <p:cNvPr id="70" name="Group 46"/>
            <p:cNvGrpSpPr/>
            <p:nvPr/>
          </p:nvGrpSpPr>
          <p:grpSpPr>
            <a:xfrm>
              <a:off x="1143000" y="2819400"/>
              <a:ext cx="1392237" cy="1828800"/>
              <a:chOff x="3408363" y="2743200"/>
              <a:chExt cx="1392237" cy="1828800"/>
            </a:xfrm>
          </p:grpSpPr>
          <p:grpSp>
            <p:nvGrpSpPr>
              <p:cNvPr id="71" name="Group 13"/>
              <p:cNvGrpSpPr>
                <a:grpSpLocks/>
              </p:cNvGrpSpPr>
              <p:nvPr/>
            </p:nvGrpSpPr>
            <p:grpSpPr bwMode="auto">
              <a:xfrm>
                <a:off x="3408363" y="2820988"/>
                <a:ext cx="741362" cy="1751012"/>
                <a:chOff x="0" y="0"/>
                <a:chExt cx="7415" cy="17507"/>
              </a:xfrm>
            </p:grpSpPr>
            <p:sp>
              <p:nvSpPr>
                <p:cNvPr id="73" name="Oval 1"/>
                <p:cNvSpPr>
                  <a:spLocks noChangeArrowheads="1"/>
                </p:cNvSpPr>
                <p:nvPr/>
              </p:nvSpPr>
              <p:spPr bwMode="auto">
                <a:xfrm>
                  <a:off x="1552" y="0"/>
                  <a:ext cx="946" cy="1117"/>
                </a:xfrm>
                <a:prstGeom prst="ellipse">
                  <a:avLst/>
                </a:prstGeom>
                <a:solidFill>
                  <a:srgbClr val="4F81BD"/>
                </a:solidFill>
                <a:ln w="762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74" name="Straight Arrow Connector 3"/>
                <p:cNvCxnSpPr>
                  <a:cxnSpLocks noChangeShapeType="1"/>
                </p:cNvCxnSpPr>
                <p:nvPr/>
              </p:nvCxnSpPr>
              <p:spPr bwMode="auto">
                <a:xfrm>
                  <a:off x="2156" y="1207"/>
                  <a:ext cx="0" cy="4145"/>
                </a:xfrm>
                <a:prstGeom prst="straightConnector1">
                  <a:avLst/>
                </a:prstGeom>
                <a:noFill/>
                <a:ln w="9525">
                  <a:solidFill>
                    <a:srgbClr val="4579B8"/>
                  </a:solidFill>
                  <a:round/>
                  <a:headEnd/>
                  <a:tailEnd type="arrow" w="med" len="med"/>
                </a:ln>
              </p:spPr>
            </p:cxnSp>
            <p:sp>
              <p:nvSpPr>
                <p:cNvPr id="75" name="Oval 4"/>
                <p:cNvSpPr>
                  <a:spLocks noChangeArrowheads="1"/>
                </p:cNvSpPr>
                <p:nvPr/>
              </p:nvSpPr>
              <p:spPr bwMode="auto">
                <a:xfrm>
                  <a:off x="1725" y="5348"/>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76" name="Straight Arrow Connector 5"/>
                <p:cNvCxnSpPr>
                  <a:cxnSpLocks noChangeShapeType="1"/>
                </p:cNvCxnSpPr>
                <p:nvPr/>
              </p:nvCxnSpPr>
              <p:spPr bwMode="auto">
                <a:xfrm>
                  <a:off x="517" y="12076"/>
                  <a:ext cx="0" cy="4141"/>
                </a:xfrm>
                <a:prstGeom prst="straightConnector1">
                  <a:avLst/>
                </a:prstGeom>
                <a:noFill/>
                <a:ln w="9525">
                  <a:solidFill>
                    <a:srgbClr val="4579B8"/>
                  </a:solidFill>
                  <a:round/>
                  <a:headEnd/>
                  <a:tailEnd type="arrow" w="med" len="med"/>
                </a:ln>
              </p:spPr>
            </p:cxnSp>
            <p:sp>
              <p:nvSpPr>
                <p:cNvPr id="77" name="Oval 6"/>
                <p:cNvSpPr>
                  <a:spLocks noChangeArrowheads="1"/>
                </p:cNvSpPr>
                <p:nvPr/>
              </p:nvSpPr>
              <p:spPr bwMode="auto">
                <a:xfrm>
                  <a:off x="0" y="10696"/>
                  <a:ext cx="946" cy="1118"/>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78" name="Straight Arrow Connector 7"/>
                <p:cNvCxnSpPr>
                  <a:cxnSpLocks noChangeShapeType="1"/>
                </p:cNvCxnSpPr>
                <p:nvPr/>
              </p:nvCxnSpPr>
              <p:spPr bwMode="auto">
                <a:xfrm flipH="1">
                  <a:off x="948" y="6556"/>
                  <a:ext cx="1378" cy="4140"/>
                </a:xfrm>
                <a:prstGeom prst="straightConnector1">
                  <a:avLst/>
                </a:prstGeom>
                <a:noFill/>
                <a:ln w="9525">
                  <a:solidFill>
                    <a:srgbClr val="4579B8"/>
                  </a:solidFill>
                  <a:round/>
                  <a:headEnd/>
                  <a:tailEnd type="arrow" w="med" len="med"/>
                </a:ln>
              </p:spPr>
            </p:cxnSp>
            <p:sp>
              <p:nvSpPr>
                <p:cNvPr id="79" name="Oval 8"/>
                <p:cNvSpPr>
                  <a:spLocks noChangeArrowheads="1"/>
                </p:cNvSpPr>
                <p:nvPr/>
              </p:nvSpPr>
              <p:spPr bwMode="auto">
                <a:xfrm>
                  <a:off x="6211" y="10179"/>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80" name="Straight Arrow Connector 9"/>
                <p:cNvCxnSpPr>
                  <a:cxnSpLocks noChangeShapeType="1"/>
                </p:cNvCxnSpPr>
                <p:nvPr/>
              </p:nvCxnSpPr>
              <p:spPr bwMode="auto">
                <a:xfrm>
                  <a:off x="6814" y="11386"/>
                  <a:ext cx="0" cy="4141"/>
                </a:xfrm>
                <a:prstGeom prst="straightConnector1">
                  <a:avLst/>
                </a:prstGeom>
                <a:noFill/>
                <a:ln w="9525">
                  <a:solidFill>
                    <a:srgbClr val="4579B8"/>
                  </a:solidFill>
                  <a:round/>
                  <a:headEnd/>
                  <a:tailEnd type="arrow" w="med" len="med"/>
                </a:ln>
              </p:spPr>
            </p:cxnSp>
            <p:sp>
              <p:nvSpPr>
                <p:cNvPr id="81" name="Oval 10"/>
                <p:cNvSpPr>
                  <a:spLocks noChangeArrowheads="1"/>
                </p:cNvSpPr>
                <p:nvPr/>
              </p:nvSpPr>
              <p:spPr bwMode="auto">
                <a:xfrm>
                  <a:off x="6469" y="15441"/>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cxnSp>
              <p:nvCxnSpPr>
                <p:cNvPr id="82" name="Straight Arrow Connector 11"/>
                <p:cNvCxnSpPr>
                  <a:cxnSpLocks noChangeShapeType="1"/>
                </p:cNvCxnSpPr>
                <p:nvPr/>
              </p:nvCxnSpPr>
              <p:spPr bwMode="auto">
                <a:xfrm>
                  <a:off x="2501" y="6728"/>
                  <a:ext cx="3620" cy="3448"/>
                </a:xfrm>
                <a:prstGeom prst="straightConnector1">
                  <a:avLst/>
                </a:prstGeom>
                <a:noFill/>
                <a:ln w="9525">
                  <a:solidFill>
                    <a:srgbClr val="4579B8"/>
                  </a:solidFill>
                  <a:round/>
                  <a:headEnd/>
                  <a:tailEnd type="arrow" w="med" len="med"/>
                </a:ln>
              </p:spPr>
            </p:cxnSp>
            <p:sp>
              <p:nvSpPr>
                <p:cNvPr id="83" name="Oval 12"/>
                <p:cNvSpPr>
                  <a:spLocks noChangeArrowheads="1"/>
                </p:cNvSpPr>
                <p:nvPr/>
              </p:nvSpPr>
              <p:spPr bwMode="auto">
                <a:xfrm>
                  <a:off x="172" y="16390"/>
                  <a:ext cx="946" cy="1117"/>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IN"/>
                </a:p>
              </p:txBody>
            </p:sp>
          </p:grpSp>
          <p:sp>
            <p:nvSpPr>
              <p:cNvPr id="72" name="Text Box 22"/>
              <p:cNvSpPr txBox="1">
                <a:spLocks noChangeArrowheads="1"/>
              </p:cNvSpPr>
              <p:nvPr/>
            </p:nvSpPr>
            <p:spPr bwMode="auto">
              <a:xfrm>
                <a:off x="3770312" y="2743200"/>
                <a:ext cx="1030288" cy="2698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Start Event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84" name="Rectangle 83"/>
            <p:cNvSpPr/>
            <p:nvPr/>
          </p:nvSpPr>
          <p:spPr>
            <a:xfrm>
              <a:off x="853887" y="5040868"/>
              <a:ext cx="2041713" cy="369332"/>
            </a:xfrm>
            <a:prstGeom prst="rect">
              <a:avLst/>
            </a:prstGeom>
          </p:spPr>
          <p:txBody>
            <a:bodyPr wrap="none">
              <a:spAutoFit/>
            </a:bodyPr>
            <a:lstStyle/>
            <a:p>
              <a:r>
                <a:rPr lang="en-IN" dirty="0" smtClean="0"/>
                <a:t>Evolution Storyline </a:t>
              </a:r>
              <a:endParaRPr lang="en-IN" dirty="0"/>
            </a:p>
          </p:txBody>
        </p:sp>
        <p:sp>
          <p:nvSpPr>
            <p:cNvPr id="85" name="Rounded Rectangle 84"/>
            <p:cNvSpPr/>
            <p:nvPr/>
          </p:nvSpPr>
          <p:spPr>
            <a:xfrm>
              <a:off x="685800" y="25146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p:nvPr/>
        </p:nvPicPr>
        <p:blipFill>
          <a:blip r:embed="rId2" cstate="print">
            <a:extLst>
              <a:ext uri="{28A0092B-C50C-407E-A947-70E740481C1C}">
                <a14:useLocalDpi xmlns:a14="http://schemas.microsoft.com/office/drawing/2010/main" val="0"/>
              </a:ext>
            </a:extLst>
          </a:blip>
          <a:stretch>
            <a:fillRect/>
          </a:stretch>
        </p:blipFill>
        <p:spPr>
          <a:xfrm>
            <a:off x="2521226" y="1524000"/>
            <a:ext cx="6546574" cy="3962400"/>
          </a:xfrm>
          <a:prstGeom prst="rect">
            <a:avLst/>
          </a:prstGeom>
        </p:spPr>
      </p:pic>
      <p:sp>
        <p:nvSpPr>
          <p:cNvPr id="2" name="Title 1"/>
          <p:cNvSpPr>
            <a:spLocks noGrp="1"/>
          </p:cNvSpPr>
          <p:nvPr>
            <p:ph type="title"/>
          </p:nvPr>
        </p:nvSpPr>
        <p:spPr/>
        <p:txBody>
          <a:bodyPr/>
          <a:lstStyle/>
          <a:p>
            <a:r>
              <a:rPr lang="en-US" dirty="0" smtClean="0"/>
              <a:t>Storyline Configurations</a:t>
            </a:r>
            <a:endParaRPr lang="en-IN" dirty="0"/>
          </a:p>
        </p:txBody>
      </p:sp>
      <p:sp>
        <p:nvSpPr>
          <p:cNvPr id="3" name="Content Placeholder 2"/>
          <p:cNvSpPr>
            <a:spLocks noGrp="1"/>
          </p:cNvSpPr>
          <p:nvPr>
            <p:ph sz="quarter" idx="1"/>
          </p:nvPr>
        </p:nvSpPr>
        <p:spPr>
          <a:xfrm>
            <a:off x="457200" y="1317991"/>
            <a:ext cx="5486400" cy="587009"/>
          </a:xfrm>
        </p:spPr>
        <p:txBody>
          <a:bodyPr>
            <a:normAutofit/>
          </a:bodyPr>
          <a:lstStyle/>
          <a:p>
            <a:pPr>
              <a:buNone/>
            </a:pPr>
            <a:r>
              <a:rPr lang="en-US" sz="2000" dirty="0" smtClean="0"/>
              <a:t>3 kinds of storyline configurations -</a:t>
            </a:r>
            <a:endParaRPr lang="en-IN" sz="2000" dirty="0"/>
          </a:p>
        </p:txBody>
      </p:sp>
      <p:grpSp>
        <p:nvGrpSpPr>
          <p:cNvPr id="52" name="Group 51"/>
          <p:cNvGrpSpPr/>
          <p:nvPr/>
        </p:nvGrpSpPr>
        <p:grpSpPr>
          <a:xfrm>
            <a:off x="228600" y="2057400"/>
            <a:ext cx="2286000" cy="3048000"/>
            <a:chOff x="838200" y="2514600"/>
            <a:chExt cx="2286000" cy="3048000"/>
          </a:xfrm>
        </p:grpSpPr>
        <p:grpSp>
          <p:nvGrpSpPr>
            <p:cNvPr id="14" name="Group 34"/>
            <p:cNvGrpSpPr>
              <a:grpSpLocks/>
            </p:cNvGrpSpPr>
            <p:nvPr/>
          </p:nvGrpSpPr>
          <p:grpSpPr bwMode="auto">
            <a:xfrm>
              <a:off x="1066800" y="3055938"/>
              <a:ext cx="1782763" cy="1363662"/>
              <a:chOff x="25531" y="3976"/>
              <a:chExt cx="17838" cy="13620"/>
            </a:xfrm>
          </p:grpSpPr>
          <p:sp>
            <p:nvSpPr>
              <p:cNvPr id="228" name="Oval 16"/>
              <p:cNvSpPr>
                <a:spLocks noChangeArrowheads="1"/>
              </p:cNvSpPr>
              <p:nvPr/>
            </p:nvSpPr>
            <p:spPr bwMode="auto">
              <a:xfrm>
                <a:off x="29490"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9" name="Oval 17"/>
              <p:cNvSpPr>
                <a:spLocks noChangeArrowheads="1"/>
              </p:cNvSpPr>
              <p:nvPr/>
            </p:nvSpPr>
            <p:spPr bwMode="auto">
              <a:xfrm>
                <a:off x="34752" y="3976"/>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2" name="Oval 23"/>
              <p:cNvSpPr>
                <a:spLocks noChangeArrowheads="1"/>
              </p:cNvSpPr>
              <p:nvPr/>
            </p:nvSpPr>
            <p:spPr bwMode="auto">
              <a:xfrm>
                <a:off x="42430"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3" name="Straight Connector 20"/>
              <p:cNvSpPr>
                <a:spLocks noChangeShapeType="1"/>
              </p:cNvSpPr>
              <p:nvPr/>
            </p:nvSpPr>
            <p:spPr bwMode="auto">
              <a:xfrm>
                <a:off x="35149" y="4925"/>
                <a:ext cx="0" cy="12327"/>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4" name="Straight Connector 24"/>
              <p:cNvSpPr>
                <a:spLocks noChangeShapeType="1"/>
              </p:cNvSpPr>
              <p:nvPr/>
            </p:nvSpPr>
            <p:spPr bwMode="auto">
              <a:xfrm>
                <a:off x="30430" y="10636"/>
                <a:ext cx="12000" cy="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5" name="Straight Connector 25"/>
              <p:cNvSpPr>
                <a:spLocks noChangeShapeType="1"/>
              </p:cNvSpPr>
              <p:nvPr/>
            </p:nvSpPr>
            <p:spPr bwMode="auto">
              <a:xfrm flipV="1">
                <a:off x="35149" y="17079"/>
                <a:ext cx="7281" cy="173"/>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6" name="Straight Connector 26"/>
              <p:cNvSpPr>
                <a:spLocks noChangeShapeType="1"/>
              </p:cNvSpPr>
              <p:nvPr/>
            </p:nvSpPr>
            <p:spPr bwMode="auto">
              <a:xfrm flipH="1" flipV="1">
                <a:off x="26138" y="6556"/>
                <a:ext cx="3525" cy="3822"/>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8" name="Straight Connector 27"/>
              <p:cNvSpPr>
                <a:spLocks noChangeShapeType="1"/>
              </p:cNvSpPr>
              <p:nvPr/>
            </p:nvSpPr>
            <p:spPr bwMode="auto">
              <a:xfrm flipH="1">
                <a:off x="26828" y="10636"/>
                <a:ext cx="3602" cy="3942"/>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9" name="Oval 28"/>
              <p:cNvSpPr>
                <a:spLocks noChangeArrowheads="1"/>
              </p:cNvSpPr>
              <p:nvPr/>
            </p:nvSpPr>
            <p:spPr bwMode="auto">
              <a:xfrm>
                <a:off x="25531" y="5789"/>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0" name="Oval 30"/>
              <p:cNvSpPr>
                <a:spLocks noChangeArrowheads="1"/>
              </p:cNvSpPr>
              <p:nvPr/>
            </p:nvSpPr>
            <p:spPr bwMode="auto">
              <a:xfrm>
                <a:off x="25867" y="14315"/>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1" name="Oval 31"/>
              <p:cNvSpPr>
                <a:spLocks noChangeArrowheads="1"/>
              </p:cNvSpPr>
              <p:nvPr/>
            </p:nvSpPr>
            <p:spPr bwMode="auto">
              <a:xfrm>
                <a:off x="34752" y="16485"/>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2" name="Oval 32"/>
              <p:cNvSpPr>
                <a:spLocks noChangeArrowheads="1"/>
              </p:cNvSpPr>
              <p:nvPr/>
            </p:nvSpPr>
            <p:spPr bwMode="auto">
              <a:xfrm>
                <a:off x="34752" y="10081"/>
                <a:ext cx="940" cy="1111"/>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 name="Oval 33"/>
              <p:cNvSpPr>
                <a:spLocks noChangeArrowheads="1"/>
              </p:cNvSpPr>
              <p:nvPr/>
            </p:nvSpPr>
            <p:spPr bwMode="auto">
              <a:xfrm>
                <a:off x="42430" y="16301"/>
                <a:ext cx="940" cy="1112"/>
              </a:xfrm>
              <a:prstGeom prst="ellipse">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50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2" name="Rectangle 41"/>
            <p:cNvSpPr/>
            <p:nvPr/>
          </p:nvSpPr>
          <p:spPr>
            <a:xfrm>
              <a:off x="1422749" y="5040868"/>
              <a:ext cx="1244251" cy="369332"/>
            </a:xfrm>
            <a:prstGeom prst="rect">
              <a:avLst/>
            </a:prstGeom>
          </p:spPr>
          <p:txBody>
            <a:bodyPr wrap="none">
              <a:spAutoFit/>
            </a:bodyPr>
            <a:lstStyle/>
            <a:p>
              <a:r>
                <a:rPr lang="en-IN" dirty="0" smtClean="0"/>
                <a:t>Metro Map</a:t>
              </a:r>
              <a:endParaRPr lang="en-IN" dirty="0"/>
            </a:p>
          </p:txBody>
        </p:sp>
        <p:sp>
          <p:nvSpPr>
            <p:cNvPr id="46" name="Rounded Rectangle 45"/>
            <p:cNvSpPr/>
            <p:nvPr/>
          </p:nvSpPr>
          <p:spPr>
            <a:xfrm>
              <a:off x="838200" y="2514600"/>
              <a:ext cx="2286000" cy="3048000"/>
            </a:xfrm>
            <a:prstGeom prst="roundRect">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 Box 22"/>
            <p:cNvSpPr txBox="1">
              <a:spLocks noChangeArrowheads="1"/>
            </p:cNvSpPr>
            <p:nvPr/>
          </p:nvSpPr>
          <p:spPr bwMode="auto">
            <a:xfrm>
              <a:off x="1524000" y="2625725"/>
              <a:ext cx="1030288" cy="2698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400" dirty="0" smtClean="0">
                  <a:latin typeface="Calibri" pitchFamily="34" charset="0"/>
                  <a:cs typeface="Arial" pitchFamily="34" charset="0"/>
                </a:rPr>
                <a:t>User Query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51" name="Rectangle 50"/>
          <p:cNvSpPr/>
          <p:nvPr/>
        </p:nvSpPr>
        <p:spPr>
          <a:xfrm>
            <a:off x="381000" y="5562600"/>
            <a:ext cx="8153400" cy="646331"/>
          </a:xfrm>
          <a:prstGeom prst="rect">
            <a:avLst/>
          </a:prstGeom>
        </p:spPr>
        <p:txBody>
          <a:bodyPr wrap="square">
            <a:spAutoFit/>
          </a:bodyPr>
          <a:lstStyle/>
          <a:p>
            <a:r>
              <a:rPr lang="en-IN" dirty="0" smtClean="0"/>
              <a:t>An illustration of Metro Map showing stories related to 'Greek debt crisis‘</a:t>
            </a:r>
            <a:br>
              <a:rPr lang="en-IN" dirty="0" smtClean="0"/>
            </a:br>
            <a:r>
              <a:rPr lang="en-IN" dirty="0" smtClean="0"/>
              <a:t>Source</a:t>
            </a:r>
            <a:r>
              <a:rPr lang="en-IN" dirty="0" smtClean="0"/>
              <a:t>: </a:t>
            </a:r>
            <a:r>
              <a:rPr lang="en-IN" i="1" dirty="0" err="1" smtClean="0"/>
              <a:t>Dafna</a:t>
            </a:r>
            <a:r>
              <a:rPr lang="en-IN" i="1" dirty="0" smtClean="0"/>
              <a:t> </a:t>
            </a:r>
            <a:r>
              <a:rPr lang="en-IN" i="1" dirty="0" err="1" smtClean="0"/>
              <a:t>Shahaf</a:t>
            </a:r>
            <a:r>
              <a:rPr lang="en-IN" i="1" dirty="0" smtClean="0"/>
              <a:t> et.al., "Trains of Thought: Generating Information Maps"</a:t>
            </a:r>
            <a:endParaRPr lang="en-IN"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Storyline Configurations</a:t>
            </a:r>
            <a:endParaRPr lang="en-IN" dirty="0"/>
          </a:p>
        </p:txBody>
      </p:sp>
      <p:sp>
        <p:nvSpPr>
          <p:cNvPr id="3" name="Content Placeholder 2"/>
          <p:cNvSpPr>
            <a:spLocks noGrp="1"/>
          </p:cNvSpPr>
          <p:nvPr>
            <p:ph sz="quarter" idx="1"/>
          </p:nvPr>
        </p:nvSpPr>
        <p:spPr/>
        <p:txBody>
          <a:bodyPr>
            <a:normAutofit/>
          </a:bodyPr>
          <a:lstStyle/>
          <a:p>
            <a:pPr>
              <a:buNone/>
            </a:pPr>
            <a:endParaRPr lang="en-US" sz="2400" dirty="0" smtClean="0"/>
          </a:p>
          <a:p>
            <a:pPr>
              <a:buNone/>
            </a:pPr>
            <a:r>
              <a:rPr lang="en-US" sz="2400" dirty="0" smtClean="0"/>
              <a:t>Storyline </a:t>
            </a:r>
            <a:r>
              <a:rPr lang="en-US" sz="2400" dirty="0" smtClean="0"/>
              <a:t>generation parameters –</a:t>
            </a:r>
          </a:p>
          <a:p>
            <a:pPr>
              <a:buNone/>
            </a:pPr>
            <a:endParaRPr lang="en-US" sz="2800" dirty="0" smtClean="0"/>
          </a:p>
          <a:p>
            <a:pPr marL="633222" indent="-514350">
              <a:buFont typeface="+mj-lt"/>
              <a:buAutoNum type="arabicPeriod"/>
            </a:pPr>
            <a:r>
              <a:rPr lang="en-US" sz="2400" dirty="0" smtClean="0"/>
              <a:t>Dataset: News articles, blogs, tweets, pictures, entities etc.</a:t>
            </a:r>
          </a:p>
          <a:p>
            <a:pPr marL="633222" indent="-514350">
              <a:buFont typeface="+mj-lt"/>
              <a:buAutoNum type="arabicPeriod"/>
            </a:pPr>
            <a:r>
              <a:rPr lang="en-US" sz="2400" dirty="0" smtClean="0"/>
              <a:t>Input:</a:t>
            </a:r>
          </a:p>
          <a:p>
            <a:pPr marL="925830" lvl="1" indent="-514350">
              <a:buFont typeface="+mj-lt"/>
              <a:buAutoNum type="alphaLcParenR"/>
            </a:pPr>
            <a:r>
              <a:rPr lang="en-US" sz="2000" dirty="0" smtClean="0"/>
              <a:t>User Query</a:t>
            </a:r>
          </a:p>
          <a:p>
            <a:pPr marL="925830" lvl="1" indent="-514350">
              <a:buFont typeface="+mj-lt"/>
              <a:buAutoNum type="alphaLcParenR"/>
            </a:pPr>
            <a:r>
              <a:rPr lang="en-US" sz="2000" dirty="0" smtClean="0"/>
              <a:t>One of the following:</a:t>
            </a:r>
          </a:p>
          <a:p>
            <a:pPr marL="925830" lvl="1" indent="-514350">
              <a:buNone/>
            </a:pPr>
            <a:r>
              <a:rPr lang="en-US" sz="2000" dirty="0" smtClean="0"/>
              <a:t>	Start Event Only</a:t>
            </a:r>
          </a:p>
          <a:p>
            <a:pPr marL="925830" lvl="1" indent="-514350">
              <a:buNone/>
            </a:pPr>
            <a:r>
              <a:rPr lang="en-US" sz="2000" dirty="0" smtClean="0"/>
              <a:t>	Start Event &amp; End Event</a:t>
            </a:r>
          </a:p>
          <a:p>
            <a:pPr marL="633222" indent="-514350">
              <a:buFont typeface="+mj-lt"/>
              <a:buAutoNum type="arabicPeriod"/>
            </a:pPr>
            <a:endParaRPr lang="en-US" dirty="0" smtClean="0"/>
          </a:p>
          <a:p>
            <a:pPr marL="633222" indent="-514350">
              <a:buFont typeface="+mj-lt"/>
              <a:buAutoNum type="arabicPeriod"/>
            </a:pPr>
            <a:endParaRPr lang="en-US" dirty="0" smtClean="0"/>
          </a:p>
          <a:p>
            <a:pPr marL="633222" indent="-514350">
              <a:buFont typeface="+mj-lt"/>
              <a:buAutoNum type="arabicPeriod"/>
            </a:pPr>
            <a:endParaRPr lang="en-US" dirty="0" smtClean="0">
              <a:solidFill>
                <a:schemeClr val="tx1">
                  <a:lumMod val="50000"/>
                  <a:lumOff val="50000"/>
                </a:schemeClr>
              </a:solidFill>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r>
              <a:rPr lang="en-US" dirty="0" smtClean="0"/>
              <a:t>Motivation</a:t>
            </a:r>
          </a:p>
          <a:p>
            <a:pPr marL="633222" indent="-514350">
              <a:lnSpc>
                <a:spcPct val="200000"/>
              </a:lnSpc>
              <a:buFont typeface="+mj-lt"/>
              <a:buAutoNum type="arabicPeriod"/>
            </a:pPr>
            <a:r>
              <a:rPr lang="en-US" dirty="0" smtClean="0"/>
              <a:t>Solutions offered</a:t>
            </a:r>
          </a:p>
          <a:p>
            <a:pPr marL="633222" indent="-514350">
              <a:lnSpc>
                <a:spcPct val="200000"/>
              </a:lnSpc>
              <a:buFont typeface="+mj-lt"/>
              <a:buAutoNum type="arabicPeriod"/>
            </a:pPr>
            <a:r>
              <a:rPr lang="en-US" dirty="0" smtClean="0"/>
              <a:t>Understanding Storyline</a:t>
            </a:r>
          </a:p>
          <a:p>
            <a:pPr marL="633222" indent="-514350">
              <a:lnSpc>
                <a:spcPct val="200000"/>
              </a:lnSpc>
              <a:buFont typeface="+mj-lt"/>
              <a:buAutoNum type="arabicPeriod"/>
            </a:pPr>
            <a:r>
              <a:rPr lang="en-US" dirty="0" smtClean="0"/>
              <a:t>Storyline Generation</a:t>
            </a:r>
          </a:p>
          <a:p>
            <a:pPr marL="633222"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r>
              <a:rPr lang="en-US" dirty="0" smtClean="0">
                <a:solidFill>
                  <a:schemeClr val="bg1">
                    <a:lumMod val="50000"/>
                  </a:schemeClr>
                </a:solidFill>
              </a:rPr>
              <a:t>Motivation</a:t>
            </a:r>
          </a:p>
          <a:p>
            <a:pPr marL="633222" indent="-514350">
              <a:lnSpc>
                <a:spcPct val="200000"/>
              </a:lnSpc>
              <a:buFont typeface="+mj-lt"/>
              <a:buAutoNum type="arabicPeriod"/>
            </a:pPr>
            <a:r>
              <a:rPr lang="en-US" dirty="0" smtClean="0">
                <a:solidFill>
                  <a:schemeClr val="bg1">
                    <a:lumMod val="50000"/>
                  </a:schemeClr>
                </a:solidFill>
              </a:rPr>
              <a:t>Solutions offered</a:t>
            </a:r>
          </a:p>
          <a:p>
            <a:pPr marL="633222" indent="-514350">
              <a:lnSpc>
                <a:spcPct val="200000"/>
              </a:lnSpc>
              <a:buFont typeface="+mj-lt"/>
              <a:buAutoNum type="arabicPeriod"/>
            </a:pPr>
            <a:r>
              <a:rPr lang="en-US" dirty="0" smtClean="0">
                <a:solidFill>
                  <a:schemeClr val="tx1">
                    <a:lumMod val="50000"/>
                    <a:lumOff val="50000"/>
                  </a:schemeClr>
                </a:solidFill>
              </a:rPr>
              <a:t>Storyline</a:t>
            </a:r>
          </a:p>
          <a:p>
            <a:pPr marL="633222" indent="-514350">
              <a:lnSpc>
                <a:spcPct val="200000"/>
              </a:lnSpc>
              <a:buFont typeface="+mj-lt"/>
              <a:buAutoNum type="arabicPeriod"/>
            </a:pPr>
            <a:r>
              <a:rPr lang="en-US" b="1" dirty="0" smtClean="0"/>
              <a:t>Storyline Generation</a:t>
            </a:r>
          </a:p>
          <a:p>
            <a:pPr marL="633222"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Storyline Generation</a:t>
            </a:r>
            <a:endParaRPr lang="en-IN" dirty="0"/>
          </a:p>
        </p:txBody>
      </p:sp>
      <p:sp>
        <p:nvSpPr>
          <p:cNvPr id="4" name="TextBox 3"/>
          <p:cNvSpPr txBox="1"/>
          <p:nvPr/>
        </p:nvSpPr>
        <p:spPr>
          <a:xfrm>
            <a:off x="533400" y="1600200"/>
            <a:ext cx="7772400" cy="430887"/>
          </a:xfrm>
          <a:prstGeom prst="rect">
            <a:avLst/>
          </a:prstGeom>
          <a:noFill/>
        </p:spPr>
        <p:txBody>
          <a:bodyPr wrap="square" rtlCol="0">
            <a:spAutoFit/>
          </a:bodyPr>
          <a:lstStyle/>
          <a:p>
            <a:r>
              <a:rPr lang="en-IN" sz="2200" dirty="0" smtClean="0"/>
              <a:t>Storyline generating process can be broadly divided into 3 stages - </a:t>
            </a:r>
            <a:endParaRPr lang="en-IN" sz="2200" dirty="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65" name="Canvas 237"/>
          <p:cNvGrpSpPr>
            <a:grpSpLocks/>
          </p:cNvGrpSpPr>
          <p:nvPr/>
        </p:nvGrpSpPr>
        <p:grpSpPr bwMode="auto">
          <a:xfrm>
            <a:off x="1057275" y="2514600"/>
            <a:ext cx="3057525" cy="3043238"/>
            <a:chOff x="1077" y="-205"/>
            <a:chExt cx="4815" cy="4793"/>
          </a:xfrm>
        </p:grpSpPr>
        <p:sp>
          <p:nvSpPr>
            <p:cNvPr id="36871" name="AutoShape 7"/>
            <p:cNvSpPr>
              <a:spLocks noChangeAspect="1" noChangeArrowheads="1"/>
            </p:cNvSpPr>
            <p:nvPr/>
          </p:nvSpPr>
          <p:spPr bwMode="auto">
            <a:xfrm>
              <a:off x="1077" y="-205"/>
              <a:ext cx="4815" cy="479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9" name="AutoShape 233"/>
            <p:cNvSpPr>
              <a:spLocks noChangeArrowheads="1"/>
            </p:cNvSpPr>
            <p:nvPr/>
          </p:nvSpPr>
          <p:spPr bwMode="auto">
            <a:xfrm>
              <a:off x="1313" y="194"/>
              <a:ext cx="4319" cy="67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Extract relevant documents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6" name="AutoShape 234"/>
            <p:cNvSpPr>
              <a:spLocks noChangeArrowheads="1"/>
            </p:cNvSpPr>
            <p:nvPr/>
          </p:nvSpPr>
          <p:spPr bwMode="auto">
            <a:xfrm>
              <a:off x="1322" y="1705"/>
              <a:ext cx="4319" cy="109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Summarization to find event-wise representative sentences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97" name="AutoShape 235"/>
            <p:cNvSpPr>
              <a:spLocks noChangeArrowheads="1"/>
            </p:cNvSpPr>
            <p:nvPr/>
          </p:nvSpPr>
          <p:spPr bwMode="auto">
            <a:xfrm>
              <a:off x="1325" y="3430"/>
              <a:ext cx="4319" cy="103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Connecting events to generate </a:t>
              </a:r>
              <a:b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storyline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692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76" name="Group 12"/>
          <p:cNvGrpSpPr>
            <a:grpSpLocks noChangeAspect="1"/>
          </p:cNvGrpSpPr>
          <p:nvPr/>
        </p:nvGrpSpPr>
        <p:grpSpPr bwMode="auto">
          <a:xfrm>
            <a:off x="4689475" y="2589212"/>
            <a:ext cx="2625725" cy="3125788"/>
            <a:chOff x="6259" y="1440"/>
            <a:chExt cx="4134" cy="4922"/>
          </a:xfrm>
        </p:grpSpPr>
        <p:sp>
          <p:nvSpPr>
            <p:cNvPr id="36920" name="AutoShape 56"/>
            <p:cNvSpPr>
              <a:spLocks noChangeAspect="1" noChangeArrowheads="1" noTextEdit="1"/>
            </p:cNvSpPr>
            <p:nvPr/>
          </p:nvSpPr>
          <p:spPr bwMode="auto">
            <a:xfrm>
              <a:off x="6259" y="1440"/>
              <a:ext cx="4134" cy="4922"/>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6907" name="Group 43"/>
            <p:cNvGrpSpPr>
              <a:grpSpLocks/>
            </p:cNvGrpSpPr>
            <p:nvPr/>
          </p:nvGrpSpPr>
          <p:grpSpPr bwMode="auto">
            <a:xfrm>
              <a:off x="6507" y="1544"/>
              <a:ext cx="3617" cy="1313"/>
              <a:chOff x="6507" y="1544"/>
              <a:chExt cx="3617" cy="1313"/>
            </a:xfrm>
          </p:grpSpPr>
          <p:sp>
            <p:nvSpPr>
              <p:cNvPr id="36919" name="AutoShape 55"/>
              <p:cNvSpPr>
                <a:spLocks noChangeArrowheads="1"/>
              </p:cNvSpPr>
              <p:nvPr/>
            </p:nvSpPr>
            <p:spPr bwMode="auto">
              <a:xfrm>
                <a:off x="6507" y="1544"/>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8"/>
              <p:cNvSpPr>
                <a:spLocks noChangeArrowheads="1"/>
              </p:cNvSpPr>
              <p:nvPr/>
            </p:nvSpPr>
            <p:spPr bwMode="auto">
              <a:xfrm>
                <a:off x="6620" y="223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149"/>
              <p:cNvSpPr>
                <a:spLocks noChangeArrowheads="1"/>
              </p:cNvSpPr>
              <p:nvPr/>
            </p:nvSpPr>
            <p:spPr bwMode="auto">
              <a:xfrm>
                <a:off x="9435" y="215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Oval 150"/>
              <p:cNvSpPr>
                <a:spLocks noChangeArrowheads="1"/>
              </p:cNvSpPr>
              <p:nvPr/>
            </p:nvSpPr>
            <p:spPr bwMode="auto">
              <a:xfrm>
                <a:off x="7166" y="1990"/>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Oval 151"/>
              <p:cNvSpPr>
                <a:spLocks noChangeArrowheads="1"/>
              </p:cNvSpPr>
              <p:nvPr/>
            </p:nvSpPr>
            <p:spPr bwMode="auto">
              <a:xfrm>
                <a:off x="8124" y="1990"/>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Oval 152"/>
              <p:cNvSpPr>
                <a:spLocks noChangeArrowheads="1"/>
              </p:cNvSpPr>
              <p:nvPr/>
            </p:nvSpPr>
            <p:spPr bwMode="auto">
              <a:xfrm>
                <a:off x="7644" y="2393"/>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 name="Oval 153"/>
              <p:cNvSpPr>
                <a:spLocks noChangeArrowheads="1"/>
              </p:cNvSpPr>
              <p:nvPr/>
            </p:nvSpPr>
            <p:spPr bwMode="auto">
              <a:xfrm>
                <a:off x="8541" y="2316"/>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Oval 154"/>
              <p:cNvSpPr>
                <a:spLocks noChangeArrowheads="1"/>
              </p:cNvSpPr>
              <p:nvPr/>
            </p:nvSpPr>
            <p:spPr bwMode="auto">
              <a:xfrm>
                <a:off x="8715"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Oval 155"/>
              <p:cNvSpPr>
                <a:spLocks noChangeArrowheads="1"/>
              </p:cNvSpPr>
              <p:nvPr/>
            </p:nvSpPr>
            <p:spPr bwMode="auto">
              <a:xfrm>
                <a:off x="7820"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Oval 156"/>
              <p:cNvSpPr>
                <a:spLocks noChangeArrowheads="1"/>
              </p:cNvSpPr>
              <p:nvPr/>
            </p:nvSpPr>
            <p:spPr bwMode="auto">
              <a:xfrm>
                <a:off x="9020" y="2479"/>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Oval 157"/>
              <p:cNvSpPr>
                <a:spLocks noChangeArrowheads="1"/>
              </p:cNvSpPr>
              <p:nvPr/>
            </p:nvSpPr>
            <p:spPr bwMode="auto">
              <a:xfrm>
                <a:off x="8300" y="255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Oval 158"/>
              <p:cNvSpPr>
                <a:spLocks noChangeArrowheads="1"/>
              </p:cNvSpPr>
              <p:nvPr/>
            </p:nvSpPr>
            <p:spPr bwMode="auto">
              <a:xfrm>
                <a:off x="9725" y="176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94" name="Group 30"/>
            <p:cNvGrpSpPr>
              <a:grpSpLocks/>
            </p:cNvGrpSpPr>
            <p:nvPr/>
          </p:nvGrpSpPr>
          <p:grpSpPr bwMode="auto">
            <a:xfrm>
              <a:off x="6507" y="3200"/>
              <a:ext cx="3617" cy="1313"/>
              <a:chOff x="6507" y="3248"/>
              <a:chExt cx="3617" cy="1313"/>
            </a:xfrm>
          </p:grpSpPr>
          <p:sp>
            <p:nvSpPr>
              <p:cNvPr id="36906" name="AutoShape 42"/>
              <p:cNvSpPr>
                <a:spLocks noChangeArrowheads="1"/>
              </p:cNvSpPr>
              <p:nvPr/>
            </p:nvSpPr>
            <p:spPr bwMode="auto">
              <a:xfrm>
                <a:off x="6507" y="3248"/>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Oval 148"/>
              <p:cNvSpPr>
                <a:spLocks noChangeArrowheads="1"/>
              </p:cNvSpPr>
              <p:nvPr/>
            </p:nvSpPr>
            <p:spPr bwMode="auto">
              <a:xfrm>
                <a:off x="6708" y="3942"/>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Oval 149"/>
              <p:cNvSpPr>
                <a:spLocks noChangeArrowheads="1"/>
              </p:cNvSpPr>
              <p:nvPr/>
            </p:nvSpPr>
            <p:spPr bwMode="auto">
              <a:xfrm>
                <a:off x="9523" y="3865"/>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Oval 150"/>
              <p:cNvSpPr>
                <a:spLocks noChangeArrowheads="1"/>
              </p:cNvSpPr>
              <p:nvPr/>
            </p:nvSpPr>
            <p:spPr bwMode="auto">
              <a:xfrm>
                <a:off x="7254" y="3702"/>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151"/>
              <p:cNvSpPr>
                <a:spLocks noChangeArrowheads="1"/>
              </p:cNvSpPr>
              <p:nvPr/>
            </p:nvSpPr>
            <p:spPr bwMode="auto">
              <a:xfrm>
                <a:off x="8212" y="3702"/>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Oval 152"/>
              <p:cNvSpPr>
                <a:spLocks noChangeArrowheads="1"/>
              </p:cNvSpPr>
              <p:nvPr/>
            </p:nvSpPr>
            <p:spPr bwMode="auto">
              <a:xfrm>
                <a:off x="7732" y="4105"/>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153"/>
              <p:cNvSpPr>
                <a:spLocks noChangeArrowheads="1"/>
              </p:cNvSpPr>
              <p:nvPr/>
            </p:nvSpPr>
            <p:spPr bwMode="auto">
              <a:xfrm>
                <a:off x="8629" y="402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Oval 154"/>
              <p:cNvSpPr>
                <a:spLocks noChangeArrowheads="1"/>
              </p:cNvSpPr>
              <p:nvPr/>
            </p:nvSpPr>
            <p:spPr bwMode="auto">
              <a:xfrm>
                <a:off x="8803" y="3400"/>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155"/>
              <p:cNvSpPr>
                <a:spLocks noChangeArrowheads="1"/>
              </p:cNvSpPr>
              <p:nvPr/>
            </p:nvSpPr>
            <p:spPr bwMode="auto">
              <a:xfrm>
                <a:off x="7908" y="340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156"/>
              <p:cNvSpPr>
                <a:spLocks noChangeArrowheads="1"/>
              </p:cNvSpPr>
              <p:nvPr/>
            </p:nvSpPr>
            <p:spPr bwMode="auto">
              <a:xfrm>
                <a:off x="9108" y="419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157"/>
              <p:cNvSpPr>
                <a:spLocks noChangeArrowheads="1"/>
              </p:cNvSpPr>
              <p:nvPr/>
            </p:nvSpPr>
            <p:spPr bwMode="auto">
              <a:xfrm>
                <a:off x="8388" y="426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58"/>
              <p:cNvSpPr>
                <a:spLocks noChangeArrowheads="1"/>
              </p:cNvSpPr>
              <p:nvPr/>
            </p:nvSpPr>
            <p:spPr bwMode="auto">
              <a:xfrm>
                <a:off x="9813" y="3475"/>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79" name="Group 15"/>
            <p:cNvGrpSpPr>
              <a:grpSpLocks/>
            </p:cNvGrpSpPr>
            <p:nvPr/>
          </p:nvGrpSpPr>
          <p:grpSpPr bwMode="auto">
            <a:xfrm>
              <a:off x="6507" y="4916"/>
              <a:ext cx="3617" cy="1313"/>
              <a:chOff x="6507" y="4736"/>
              <a:chExt cx="3617" cy="1313"/>
            </a:xfrm>
          </p:grpSpPr>
          <p:sp>
            <p:nvSpPr>
              <p:cNvPr id="36893" name="AutoShape 29"/>
              <p:cNvSpPr>
                <a:spLocks noChangeArrowheads="1"/>
              </p:cNvSpPr>
              <p:nvPr/>
            </p:nvSpPr>
            <p:spPr bwMode="auto">
              <a:xfrm>
                <a:off x="6507" y="4736"/>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148"/>
              <p:cNvSpPr>
                <a:spLocks noChangeArrowheads="1"/>
              </p:cNvSpPr>
              <p:nvPr/>
            </p:nvSpPr>
            <p:spPr bwMode="auto">
              <a:xfrm>
                <a:off x="6720" y="5418"/>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49"/>
              <p:cNvSpPr>
                <a:spLocks noChangeArrowheads="1"/>
              </p:cNvSpPr>
              <p:nvPr/>
            </p:nvSpPr>
            <p:spPr bwMode="auto">
              <a:xfrm>
                <a:off x="9535" y="534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50"/>
              <p:cNvSpPr>
                <a:spLocks noChangeArrowheads="1"/>
              </p:cNvSpPr>
              <p:nvPr/>
            </p:nvSpPr>
            <p:spPr bwMode="auto">
              <a:xfrm>
                <a:off x="7266" y="517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51"/>
              <p:cNvSpPr>
                <a:spLocks noChangeArrowheads="1"/>
              </p:cNvSpPr>
              <p:nvPr/>
            </p:nvSpPr>
            <p:spPr bwMode="auto">
              <a:xfrm>
                <a:off x="8224" y="5178"/>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2"/>
              <p:cNvSpPr>
                <a:spLocks noChangeArrowheads="1"/>
              </p:cNvSpPr>
              <p:nvPr/>
            </p:nvSpPr>
            <p:spPr bwMode="auto">
              <a:xfrm>
                <a:off x="7744" y="5581"/>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53"/>
              <p:cNvSpPr>
                <a:spLocks noChangeArrowheads="1"/>
              </p:cNvSpPr>
              <p:nvPr/>
            </p:nvSpPr>
            <p:spPr bwMode="auto">
              <a:xfrm>
                <a:off x="8641" y="5504"/>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54"/>
              <p:cNvSpPr>
                <a:spLocks noChangeArrowheads="1"/>
              </p:cNvSpPr>
              <p:nvPr/>
            </p:nvSpPr>
            <p:spPr bwMode="auto">
              <a:xfrm>
                <a:off x="8815" y="4876"/>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55"/>
              <p:cNvSpPr>
                <a:spLocks noChangeArrowheads="1"/>
              </p:cNvSpPr>
              <p:nvPr/>
            </p:nvSpPr>
            <p:spPr bwMode="auto">
              <a:xfrm>
                <a:off x="7920" y="487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56"/>
              <p:cNvSpPr>
                <a:spLocks noChangeArrowheads="1"/>
              </p:cNvSpPr>
              <p:nvPr/>
            </p:nvSpPr>
            <p:spPr bwMode="auto">
              <a:xfrm>
                <a:off x="9120" y="5667"/>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157"/>
              <p:cNvSpPr>
                <a:spLocks noChangeArrowheads="1"/>
              </p:cNvSpPr>
              <p:nvPr/>
            </p:nvSpPr>
            <p:spPr bwMode="auto">
              <a:xfrm>
                <a:off x="8400" y="5744"/>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158"/>
              <p:cNvSpPr>
                <a:spLocks noChangeArrowheads="1"/>
              </p:cNvSpPr>
              <p:nvPr/>
            </p:nvSpPr>
            <p:spPr bwMode="auto">
              <a:xfrm>
                <a:off x="9825" y="4951"/>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AutoShape 160"/>
              <p:cNvSpPr>
                <a:spLocks noChangeShapeType="1"/>
              </p:cNvSpPr>
              <p:nvPr/>
            </p:nvSpPr>
            <p:spPr bwMode="auto">
              <a:xfrm flipV="1">
                <a:off x="6889" y="5260"/>
                <a:ext cx="1335" cy="2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9" name="AutoShape 161"/>
              <p:cNvSpPr>
                <a:spLocks noChangeShapeType="1"/>
              </p:cNvSpPr>
              <p:nvPr/>
            </p:nvSpPr>
            <p:spPr bwMode="auto">
              <a:xfrm>
                <a:off x="8400" y="5260"/>
                <a:ext cx="1135" cy="1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36878" name="AutoShape 14"/>
            <p:cNvSpPr>
              <a:spLocks noChangeShapeType="1"/>
            </p:cNvSpPr>
            <p:nvPr/>
          </p:nvSpPr>
          <p:spPr bwMode="auto">
            <a:xfrm>
              <a:off x="8316" y="2857"/>
              <a:ext cx="1" cy="34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6877" name="AutoShape 13"/>
            <p:cNvSpPr>
              <a:spLocks noChangeShapeType="1"/>
            </p:cNvSpPr>
            <p:nvPr/>
          </p:nvSpPr>
          <p:spPr bwMode="auto">
            <a:xfrm>
              <a:off x="8316" y="4513"/>
              <a:ext cx="1" cy="4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cxnSp>
        <p:nvCxnSpPr>
          <p:cNvPr id="60" name="Straight Arrow Connector 59"/>
          <p:cNvCxnSpPr>
            <a:stCxn id="159" idx="2"/>
            <a:endCxn id="96" idx="0"/>
          </p:cNvCxnSpPr>
          <p:nvPr/>
        </p:nvCxnSpPr>
        <p:spPr>
          <a:xfrm>
            <a:off x="2578418" y="3195884"/>
            <a:ext cx="5715" cy="5314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6" idx="2"/>
            <a:endCxn id="97" idx="0"/>
          </p:cNvCxnSpPr>
          <p:nvPr/>
        </p:nvCxnSpPr>
        <p:spPr>
          <a:xfrm>
            <a:off x="2584133" y="4419600"/>
            <a:ext cx="1905" cy="4029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154"/>
          <p:cNvSpPr>
            <a:spLocks noChangeArrowheads="1"/>
          </p:cNvSpPr>
          <p:nvPr/>
        </p:nvSpPr>
        <p:spPr bwMode="auto">
          <a:xfrm>
            <a:off x="7508848" y="2819399"/>
            <a:ext cx="111152" cy="103516"/>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Oval 156"/>
          <p:cNvSpPr>
            <a:spLocks noChangeArrowheads="1"/>
          </p:cNvSpPr>
          <p:nvPr/>
        </p:nvSpPr>
        <p:spPr bwMode="auto">
          <a:xfrm>
            <a:off x="7508848" y="3114504"/>
            <a:ext cx="111152" cy="103516"/>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TextBox 64"/>
          <p:cNvSpPr txBox="1"/>
          <p:nvPr/>
        </p:nvSpPr>
        <p:spPr>
          <a:xfrm>
            <a:off x="7772400" y="2743200"/>
            <a:ext cx="1600200" cy="246221"/>
          </a:xfrm>
          <a:prstGeom prst="rect">
            <a:avLst/>
          </a:prstGeom>
          <a:noFill/>
        </p:spPr>
        <p:txBody>
          <a:bodyPr wrap="square" lIns="0" tIns="0" rIns="0" bIns="0" rtlCol="0">
            <a:spAutoFit/>
          </a:bodyPr>
          <a:lstStyle/>
          <a:p>
            <a:r>
              <a:rPr lang="en-US" sz="1600" dirty="0" smtClean="0"/>
              <a:t>Document</a:t>
            </a:r>
            <a:endParaRPr lang="en-IN" dirty="0"/>
          </a:p>
        </p:txBody>
      </p:sp>
      <p:sp>
        <p:nvSpPr>
          <p:cNvPr id="66" name="TextBox 65"/>
          <p:cNvSpPr txBox="1"/>
          <p:nvPr/>
        </p:nvSpPr>
        <p:spPr>
          <a:xfrm>
            <a:off x="7772400" y="3047999"/>
            <a:ext cx="1905000" cy="492443"/>
          </a:xfrm>
          <a:prstGeom prst="rect">
            <a:avLst/>
          </a:prstGeom>
          <a:noFill/>
        </p:spPr>
        <p:txBody>
          <a:bodyPr wrap="square" lIns="0" tIns="0" rIns="0" bIns="0" rtlCol="0">
            <a:spAutoFit/>
          </a:bodyPr>
          <a:lstStyle/>
          <a:p>
            <a:r>
              <a:rPr lang="en-US" sz="1600" dirty="0" smtClean="0"/>
              <a:t>Selected </a:t>
            </a:r>
          </a:p>
          <a:p>
            <a:r>
              <a:rPr lang="en-US" sz="1600" dirty="0" smtClean="0"/>
              <a:t>Document</a:t>
            </a:r>
            <a:endParaRPr lang="en-IN" dirty="0"/>
          </a:p>
        </p:txBody>
      </p:sp>
    </p:spTree>
    <p:extLst>
      <p:ext uri="{BB962C8B-B14F-4D97-AF65-F5344CB8AC3E}">
        <p14:creationId xmlns:p14="http://schemas.microsoft.com/office/powerpoint/2010/main" val="2592816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Storyline Generation</a:t>
            </a:r>
            <a:endParaRPr lang="en-IN" dirty="0"/>
          </a:p>
        </p:txBody>
      </p:sp>
      <p:sp>
        <p:nvSpPr>
          <p:cNvPr id="4" name="TextBox 3"/>
          <p:cNvSpPr txBox="1"/>
          <p:nvPr/>
        </p:nvSpPr>
        <p:spPr>
          <a:xfrm>
            <a:off x="533400" y="1600200"/>
            <a:ext cx="7772400" cy="430887"/>
          </a:xfrm>
          <a:prstGeom prst="rect">
            <a:avLst/>
          </a:prstGeom>
          <a:noFill/>
        </p:spPr>
        <p:txBody>
          <a:bodyPr wrap="square" rtlCol="0">
            <a:spAutoFit/>
          </a:bodyPr>
          <a:lstStyle/>
          <a:p>
            <a:r>
              <a:rPr lang="en-IN" sz="2200" dirty="0" smtClean="0"/>
              <a:t>Storyline generating process can be broadly divided into 3 stages - </a:t>
            </a:r>
            <a:endParaRPr lang="en-IN" sz="2200" dirty="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6871" name="AutoShape 7"/>
          <p:cNvSpPr>
            <a:spLocks noChangeAspect="1" noChangeArrowheads="1"/>
          </p:cNvSpPr>
          <p:nvPr/>
        </p:nvSpPr>
        <p:spPr bwMode="auto">
          <a:xfrm>
            <a:off x="1057275" y="2514600"/>
            <a:ext cx="3057525" cy="3043238"/>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9" name="AutoShape 233"/>
          <p:cNvSpPr>
            <a:spLocks noChangeArrowheads="1"/>
          </p:cNvSpPr>
          <p:nvPr/>
        </p:nvSpPr>
        <p:spPr bwMode="auto">
          <a:xfrm>
            <a:off x="1207135" y="2767939"/>
            <a:ext cx="2742565" cy="4279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Extract relevant documents</a:t>
            </a:r>
            <a:endParaRPr kumimoji="0" lang="en-US" sz="16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6" name="AutoShape 234"/>
          <p:cNvSpPr>
            <a:spLocks noChangeArrowheads="1"/>
          </p:cNvSpPr>
          <p:nvPr/>
        </p:nvSpPr>
        <p:spPr bwMode="auto">
          <a:xfrm>
            <a:off x="1212850" y="3727324"/>
            <a:ext cx="2742565" cy="69207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Summarization to find event-wise representative sentences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97" name="AutoShape 235"/>
          <p:cNvSpPr>
            <a:spLocks noChangeArrowheads="1"/>
          </p:cNvSpPr>
          <p:nvPr/>
        </p:nvSpPr>
        <p:spPr bwMode="auto">
          <a:xfrm>
            <a:off x="1214755" y="4822585"/>
            <a:ext cx="2742565" cy="65906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Connecting events to generate </a:t>
            </a:r>
            <a:b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storyline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92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76" name="Group 12"/>
          <p:cNvGrpSpPr>
            <a:grpSpLocks noChangeAspect="1"/>
          </p:cNvGrpSpPr>
          <p:nvPr/>
        </p:nvGrpSpPr>
        <p:grpSpPr bwMode="auto">
          <a:xfrm>
            <a:off x="4689475" y="2589212"/>
            <a:ext cx="2625725" cy="3125788"/>
            <a:chOff x="6259" y="1440"/>
            <a:chExt cx="4134" cy="4922"/>
          </a:xfrm>
        </p:grpSpPr>
        <p:sp>
          <p:nvSpPr>
            <p:cNvPr id="36920" name="AutoShape 56"/>
            <p:cNvSpPr>
              <a:spLocks noChangeAspect="1" noChangeArrowheads="1" noTextEdit="1"/>
            </p:cNvSpPr>
            <p:nvPr/>
          </p:nvSpPr>
          <p:spPr bwMode="auto">
            <a:xfrm>
              <a:off x="6259" y="1440"/>
              <a:ext cx="4134" cy="4922"/>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6907" name="Group 43"/>
            <p:cNvGrpSpPr>
              <a:grpSpLocks/>
            </p:cNvGrpSpPr>
            <p:nvPr/>
          </p:nvGrpSpPr>
          <p:grpSpPr bwMode="auto">
            <a:xfrm>
              <a:off x="6507" y="1544"/>
              <a:ext cx="3617" cy="1313"/>
              <a:chOff x="6507" y="1544"/>
              <a:chExt cx="3617" cy="1313"/>
            </a:xfrm>
          </p:grpSpPr>
          <p:sp>
            <p:nvSpPr>
              <p:cNvPr id="36919" name="AutoShape 55"/>
              <p:cNvSpPr>
                <a:spLocks noChangeArrowheads="1"/>
              </p:cNvSpPr>
              <p:nvPr/>
            </p:nvSpPr>
            <p:spPr bwMode="auto">
              <a:xfrm>
                <a:off x="6507" y="1544"/>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8"/>
              <p:cNvSpPr>
                <a:spLocks noChangeArrowheads="1"/>
              </p:cNvSpPr>
              <p:nvPr/>
            </p:nvSpPr>
            <p:spPr bwMode="auto">
              <a:xfrm>
                <a:off x="6620" y="223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149"/>
              <p:cNvSpPr>
                <a:spLocks noChangeArrowheads="1"/>
              </p:cNvSpPr>
              <p:nvPr/>
            </p:nvSpPr>
            <p:spPr bwMode="auto">
              <a:xfrm>
                <a:off x="9435" y="215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Oval 150"/>
              <p:cNvSpPr>
                <a:spLocks noChangeArrowheads="1"/>
              </p:cNvSpPr>
              <p:nvPr/>
            </p:nvSpPr>
            <p:spPr bwMode="auto">
              <a:xfrm>
                <a:off x="7166" y="1990"/>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Oval 151"/>
              <p:cNvSpPr>
                <a:spLocks noChangeArrowheads="1"/>
              </p:cNvSpPr>
              <p:nvPr/>
            </p:nvSpPr>
            <p:spPr bwMode="auto">
              <a:xfrm>
                <a:off x="8124" y="1990"/>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Oval 152"/>
              <p:cNvSpPr>
                <a:spLocks noChangeArrowheads="1"/>
              </p:cNvSpPr>
              <p:nvPr/>
            </p:nvSpPr>
            <p:spPr bwMode="auto">
              <a:xfrm>
                <a:off x="7644" y="2393"/>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 name="Oval 153"/>
              <p:cNvSpPr>
                <a:spLocks noChangeArrowheads="1"/>
              </p:cNvSpPr>
              <p:nvPr/>
            </p:nvSpPr>
            <p:spPr bwMode="auto">
              <a:xfrm>
                <a:off x="8541" y="2316"/>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Oval 154"/>
              <p:cNvSpPr>
                <a:spLocks noChangeArrowheads="1"/>
              </p:cNvSpPr>
              <p:nvPr/>
            </p:nvSpPr>
            <p:spPr bwMode="auto">
              <a:xfrm>
                <a:off x="8715"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Oval 155"/>
              <p:cNvSpPr>
                <a:spLocks noChangeArrowheads="1"/>
              </p:cNvSpPr>
              <p:nvPr/>
            </p:nvSpPr>
            <p:spPr bwMode="auto">
              <a:xfrm>
                <a:off x="7820"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Oval 156"/>
              <p:cNvSpPr>
                <a:spLocks noChangeArrowheads="1"/>
              </p:cNvSpPr>
              <p:nvPr/>
            </p:nvSpPr>
            <p:spPr bwMode="auto">
              <a:xfrm>
                <a:off x="9020" y="2479"/>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Oval 157"/>
              <p:cNvSpPr>
                <a:spLocks noChangeArrowheads="1"/>
              </p:cNvSpPr>
              <p:nvPr/>
            </p:nvSpPr>
            <p:spPr bwMode="auto">
              <a:xfrm>
                <a:off x="8300" y="255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Oval 158"/>
              <p:cNvSpPr>
                <a:spLocks noChangeArrowheads="1"/>
              </p:cNvSpPr>
              <p:nvPr/>
            </p:nvSpPr>
            <p:spPr bwMode="auto">
              <a:xfrm>
                <a:off x="9725" y="176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94" name="Group 30"/>
            <p:cNvGrpSpPr>
              <a:grpSpLocks/>
            </p:cNvGrpSpPr>
            <p:nvPr/>
          </p:nvGrpSpPr>
          <p:grpSpPr bwMode="auto">
            <a:xfrm>
              <a:off x="6507" y="3200"/>
              <a:ext cx="3617" cy="1313"/>
              <a:chOff x="6507" y="3248"/>
              <a:chExt cx="3617" cy="1313"/>
            </a:xfrm>
          </p:grpSpPr>
          <p:sp>
            <p:nvSpPr>
              <p:cNvPr id="36906" name="AutoShape 42"/>
              <p:cNvSpPr>
                <a:spLocks noChangeArrowheads="1"/>
              </p:cNvSpPr>
              <p:nvPr/>
            </p:nvSpPr>
            <p:spPr bwMode="auto">
              <a:xfrm>
                <a:off x="6507" y="3248"/>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Oval 148"/>
              <p:cNvSpPr>
                <a:spLocks noChangeArrowheads="1"/>
              </p:cNvSpPr>
              <p:nvPr/>
            </p:nvSpPr>
            <p:spPr bwMode="auto">
              <a:xfrm>
                <a:off x="6708" y="3942"/>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Oval 149"/>
              <p:cNvSpPr>
                <a:spLocks noChangeArrowheads="1"/>
              </p:cNvSpPr>
              <p:nvPr/>
            </p:nvSpPr>
            <p:spPr bwMode="auto">
              <a:xfrm>
                <a:off x="9523" y="3865"/>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Oval 150"/>
              <p:cNvSpPr>
                <a:spLocks noChangeArrowheads="1"/>
              </p:cNvSpPr>
              <p:nvPr/>
            </p:nvSpPr>
            <p:spPr bwMode="auto">
              <a:xfrm>
                <a:off x="7254" y="3702"/>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151"/>
              <p:cNvSpPr>
                <a:spLocks noChangeArrowheads="1"/>
              </p:cNvSpPr>
              <p:nvPr/>
            </p:nvSpPr>
            <p:spPr bwMode="auto">
              <a:xfrm>
                <a:off x="8212" y="3702"/>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Oval 152"/>
              <p:cNvSpPr>
                <a:spLocks noChangeArrowheads="1"/>
              </p:cNvSpPr>
              <p:nvPr/>
            </p:nvSpPr>
            <p:spPr bwMode="auto">
              <a:xfrm>
                <a:off x="7732" y="4105"/>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153"/>
              <p:cNvSpPr>
                <a:spLocks noChangeArrowheads="1"/>
              </p:cNvSpPr>
              <p:nvPr/>
            </p:nvSpPr>
            <p:spPr bwMode="auto">
              <a:xfrm>
                <a:off x="8629" y="402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Oval 154"/>
              <p:cNvSpPr>
                <a:spLocks noChangeArrowheads="1"/>
              </p:cNvSpPr>
              <p:nvPr/>
            </p:nvSpPr>
            <p:spPr bwMode="auto">
              <a:xfrm>
                <a:off x="8803" y="3400"/>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155"/>
              <p:cNvSpPr>
                <a:spLocks noChangeArrowheads="1"/>
              </p:cNvSpPr>
              <p:nvPr/>
            </p:nvSpPr>
            <p:spPr bwMode="auto">
              <a:xfrm>
                <a:off x="7908" y="340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156"/>
              <p:cNvSpPr>
                <a:spLocks noChangeArrowheads="1"/>
              </p:cNvSpPr>
              <p:nvPr/>
            </p:nvSpPr>
            <p:spPr bwMode="auto">
              <a:xfrm>
                <a:off x="9108" y="419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157"/>
              <p:cNvSpPr>
                <a:spLocks noChangeArrowheads="1"/>
              </p:cNvSpPr>
              <p:nvPr/>
            </p:nvSpPr>
            <p:spPr bwMode="auto">
              <a:xfrm>
                <a:off x="8388" y="426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58"/>
              <p:cNvSpPr>
                <a:spLocks noChangeArrowheads="1"/>
              </p:cNvSpPr>
              <p:nvPr/>
            </p:nvSpPr>
            <p:spPr bwMode="auto">
              <a:xfrm>
                <a:off x="9813" y="3475"/>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79" name="Group 15"/>
            <p:cNvGrpSpPr>
              <a:grpSpLocks/>
            </p:cNvGrpSpPr>
            <p:nvPr/>
          </p:nvGrpSpPr>
          <p:grpSpPr bwMode="auto">
            <a:xfrm>
              <a:off x="6507" y="4916"/>
              <a:ext cx="3617" cy="1313"/>
              <a:chOff x="6507" y="4736"/>
              <a:chExt cx="3617" cy="1313"/>
            </a:xfrm>
          </p:grpSpPr>
          <p:sp>
            <p:nvSpPr>
              <p:cNvPr id="36893" name="AutoShape 29"/>
              <p:cNvSpPr>
                <a:spLocks noChangeArrowheads="1"/>
              </p:cNvSpPr>
              <p:nvPr/>
            </p:nvSpPr>
            <p:spPr bwMode="auto">
              <a:xfrm>
                <a:off x="6507" y="4736"/>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148"/>
              <p:cNvSpPr>
                <a:spLocks noChangeArrowheads="1"/>
              </p:cNvSpPr>
              <p:nvPr/>
            </p:nvSpPr>
            <p:spPr bwMode="auto">
              <a:xfrm>
                <a:off x="6720" y="5418"/>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49"/>
              <p:cNvSpPr>
                <a:spLocks noChangeArrowheads="1"/>
              </p:cNvSpPr>
              <p:nvPr/>
            </p:nvSpPr>
            <p:spPr bwMode="auto">
              <a:xfrm>
                <a:off x="9535" y="534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50"/>
              <p:cNvSpPr>
                <a:spLocks noChangeArrowheads="1"/>
              </p:cNvSpPr>
              <p:nvPr/>
            </p:nvSpPr>
            <p:spPr bwMode="auto">
              <a:xfrm>
                <a:off x="7266" y="517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51"/>
              <p:cNvSpPr>
                <a:spLocks noChangeArrowheads="1"/>
              </p:cNvSpPr>
              <p:nvPr/>
            </p:nvSpPr>
            <p:spPr bwMode="auto">
              <a:xfrm>
                <a:off x="8224" y="5178"/>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2"/>
              <p:cNvSpPr>
                <a:spLocks noChangeArrowheads="1"/>
              </p:cNvSpPr>
              <p:nvPr/>
            </p:nvSpPr>
            <p:spPr bwMode="auto">
              <a:xfrm>
                <a:off x="7744" y="5581"/>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53"/>
              <p:cNvSpPr>
                <a:spLocks noChangeArrowheads="1"/>
              </p:cNvSpPr>
              <p:nvPr/>
            </p:nvSpPr>
            <p:spPr bwMode="auto">
              <a:xfrm>
                <a:off x="8641" y="5504"/>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54"/>
              <p:cNvSpPr>
                <a:spLocks noChangeArrowheads="1"/>
              </p:cNvSpPr>
              <p:nvPr/>
            </p:nvSpPr>
            <p:spPr bwMode="auto">
              <a:xfrm>
                <a:off x="8815" y="4876"/>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55"/>
              <p:cNvSpPr>
                <a:spLocks noChangeArrowheads="1"/>
              </p:cNvSpPr>
              <p:nvPr/>
            </p:nvSpPr>
            <p:spPr bwMode="auto">
              <a:xfrm>
                <a:off x="7920" y="487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56"/>
              <p:cNvSpPr>
                <a:spLocks noChangeArrowheads="1"/>
              </p:cNvSpPr>
              <p:nvPr/>
            </p:nvSpPr>
            <p:spPr bwMode="auto">
              <a:xfrm>
                <a:off x="9120" y="5667"/>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157"/>
              <p:cNvSpPr>
                <a:spLocks noChangeArrowheads="1"/>
              </p:cNvSpPr>
              <p:nvPr/>
            </p:nvSpPr>
            <p:spPr bwMode="auto">
              <a:xfrm>
                <a:off x="8400" y="5744"/>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158"/>
              <p:cNvSpPr>
                <a:spLocks noChangeArrowheads="1"/>
              </p:cNvSpPr>
              <p:nvPr/>
            </p:nvSpPr>
            <p:spPr bwMode="auto">
              <a:xfrm>
                <a:off x="9825" y="4951"/>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AutoShape 160"/>
              <p:cNvSpPr>
                <a:spLocks noChangeShapeType="1"/>
              </p:cNvSpPr>
              <p:nvPr/>
            </p:nvSpPr>
            <p:spPr bwMode="auto">
              <a:xfrm flipV="1">
                <a:off x="6889" y="5260"/>
                <a:ext cx="1335" cy="2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9" name="AutoShape 161"/>
              <p:cNvSpPr>
                <a:spLocks noChangeShapeType="1"/>
              </p:cNvSpPr>
              <p:nvPr/>
            </p:nvSpPr>
            <p:spPr bwMode="auto">
              <a:xfrm>
                <a:off x="8400" y="5260"/>
                <a:ext cx="1135" cy="1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36878" name="AutoShape 14"/>
            <p:cNvSpPr>
              <a:spLocks noChangeShapeType="1"/>
            </p:cNvSpPr>
            <p:nvPr/>
          </p:nvSpPr>
          <p:spPr bwMode="auto">
            <a:xfrm>
              <a:off x="8316" y="2857"/>
              <a:ext cx="1" cy="34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6877" name="AutoShape 13"/>
            <p:cNvSpPr>
              <a:spLocks noChangeShapeType="1"/>
            </p:cNvSpPr>
            <p:nvPr/>
          </p:nvSpPr>
          <p:spPr bwMode="auto">
            <a:xfrm>
              <a:off x="8316" y="4513"/>
              <a:ext cx="1" cy="4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cxnSp>
        <p:nvCxnSpPr>
          <p:cNvPr id="60" name="Straight Arrow Connector 59"/>
          <p:cNvCxnSpPr>
            <a:stCxn id="159" idx="2"/>
            <a:endCxn id="96" idx="0"/>
          </p:cNvCxnSpPr>
          <p:nvPr/>
        </p:nvCxnSpPr>
        <p:spPr>
          <a:xfrm>
            <a:off x="2578418" y="3195884"/>
            <a:ext cx="5715" cy="5314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6" idx="2"/>
            <a:endCxn id="97" idx="0"/>
          </p:cNvCxnSpPr>
          <p:nvPr/>
        </p:nvCxnSpPr>
        <p:spPr>
          <a:xfrm>
            <a:off x="2584133" y="4419600"/>
            <a:ext cx="1905" cy="4029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154"/>
          <p:cNvSpPr>
            <a:spLocks noChangeArrowheads="1"/>
          </p:cNvSpPr>
          <p:nvPr/>
        </p:nvSpPr>
        <p:spPr bwMode="auto">
          <a:xfrm>
            <a:off x="7508848" y="2819399"/>
            <a:ext cx="111152" cy="103516"/>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Oval 156"/>
          <p:cNvSpPr>
            <a:spLocks noChangeArrowheads="1"/>
          </p:cNvSpPr>
          <p:nvPr/>
        </p:nvSpPr>
        <p:spPr bwMode="auto">
          <a:xfrm>
            <a:off x="7508848" y="3114504"/>
            <a:ext cx="111152" cy="103516"/>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TextBox 64"/>
          <p:cNvSpPr txBox="1"/>
          <p:nvPr/>
        </p:nvSpPr>
        <p:spPr>
          <a:xfrm>
            <a:off x="7772400" y="2743200"/>
            <a:ext cx="1600200" cy="246221"/>
          </a:xfrm>
          <a:prstGeom prst="rect">
            <a:avLst/>
          </a:prstGeom>
          <a:noFill/>
        </p:spPr>
        <p:txBody>
          <a:bodyPr wrap="square" lIns="0" tIns="0" rIns="0" bIns="0" rtlCol="0">
            <a:spAutoFit/>
          </a:bodyPr>
          <a:lstStyle/>
          <a:p>
            <a:r>
              <a:rPr lang="en-US" sz="1600" dirty="0" smtClean="0"/>
              <a:t>Document</a:t>
            </a:r>
            <a:endParaRPr lang="en-IN" dirty="0"/>
          </a:p>
        </p:txBody>
      </p:sp>
      <p:sp>
        <p:nvSpPr>
          <p:cNvPr id="66" name="TextBox 65"/>
          <p:cNvSpPr txBox="1"/>
          <p:nvPr/>
        </p:nvSpPr>
        <p:spPr>
          <a:xfrm>
            <a:off x="7772400" y="3047999"/>
            <a:ext cx="1905000" cy="492443"/>
          </a:xfrm>
          <a:prstGeom prst="rect">
            <a:avLst/>
          </a:prstGeom>
          <a:noFill/>
        </p:spPr>
        <p:txBody>
          <a:bodyPr wrap="square" lIns="0" tIns="0" rIns="0" bIns="0" rtlCol="0">
            <a:spAutoFit/>
          </a:bodyPr>
          <a:lstStyle/>
          <a:p>
            <a:r>
              <a:rPr lang="en-US" sz="1600" dirty="0" smtClean="0"/>
              <a:t>Selected </a:t>
            </a:r>
          </a:p>
          <a:p>
            <a:r>
              <a:rPr lang="en-US" sz="1600" dirty="0" smtClean="0"/>
              <a:t>Document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9">
                                            <p:txEl>
                                              <p:pRg st="0" end="0"/>
                                            </p:txEl>
                                          </p:spTgt>
                                        </p:tgtEl>
                                      </p:cBhvr>
                                    </p:animEffect>
                                    <p:animScale>
                                      <p:cBhvr>
                                        <p:cTn id="7" dur="250" autoRev="1" fill="hold"/>
                                        <p:tgtEl>
                                          <p:spTgt spid="159">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smtClean="0"/>
              <a:t>1) Extract </a:t>
            </a:r>
            <a:r>
              <a:rPr lang="en-IN" dirty="0" smtClean="0"/>
              <a:t>relevant documents</a:t>
            </a:r>
            <a:endParaRPr lang="en-IN" dirty="0"/>
          </a:p>
        </p:txBody>
      </p:sp>
      <p:sp>
        <p:nvSpPr>
          <p:cNvPr id="3" name="Content Placeholder 2"/>
          <p:cNvSpPr>
            <a:spLocks noGrp="1"/>
          </p:cNvSpPr>
          <p:nvPr>
            <p:ph sz="quarter" idx="1"/>
          </p:nvPr>
        </p:nvSpPr>
        <p:spPr/>
        <p:txBody>
          <a:bodyPr>
            <a:normAutofit/>
          </a:bodyPr>
          <a:lstStyle/>
          <a:p>
            <a:r>
              <a:rPr lang="en-US" sz="2400" dirty="0" smtClean="0"/>
              <a:t>To form a storyline based on the user query, first of all the system has to extract relevant documents from the dataset.</a:t>
            </a:r>
          </a:p>
          <a:p>
            <a:endParaRPr lang="en-US" sz="2400" dirty="0" smtClean="0"/>
          </a:p>
          <a:p>
            <a:r>
              <a:rPr lang="en-US" sz="2400" dirty="0" smtClean="0"/>
              <a:t>We need to extract relevant tweets from the Twitter </a:t>
            </a:r>
            <a:r>
              <a:rPr lang="en-US" sz="2400" dirty="0" err="1" smtClean="0"/>
              <a:t>datastream</a:t>
            </a:r>
            <a:r>
              <a:rPr lang="en-US" sz="2400" dirty="0" smtClean="0"/>
              <a:t>.</a:t>
            </a:r>
          </a:p>
          <a:p>
            <a:endParaRPr lang="en-US" sz="2400" dirty="0" smtClean="0"/>
          </a:p>
          <a:p>
            <a:r>
              <a:rPr lang="en-US" sz="2400" dirty="0" smtClean="0"/>
              <a:t>An effective method to do so is </a:t>
            </a:r>
            <a:r>
              <a:rPr lang="en-IN" sz="2400" dirty="0" smtClean="0"/>
              <a:t>Dynamic Pseudo Relevance Feedback (DPRF) which is used </a:t>
            </a:r>
            <a:r>
              <a:rPr lang="en-IN" sz="2400" dirty="0" smtClean="0"/>
              <a:t>by </a:t>
            </a:r>
            <a:r>
              <a:rPr lang="en-IN" sz="2400" dirty="0" smtClean="0"/>
              <a:t>Chen Lin et al., "Generating Event Storylines from Microblogs" </a:t>
            </a:r>
            <a:endParaRPr 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smtClean="0"/>
              <a:t>1.1) Dynamic </a:t>
            </a:r>
            <a:r>
              <a:rPr lang="en-IN" sz="3000" dirty="0" smtClean="0"/>
              <a:t>Pseudo Relevance Feedback (DPRF)</a:t>
            </a:r>
            <a:endParaRPr lang="en-IN" sz="3000" dirty="0"/>
          </a:p>
        </p:txBody>
      </p:sp>
      <p:sp>
        <p:nvSpPr>
          <p:cNvPr id="3" name="Content Placeholder 2"/>
          <p:cNvSpPr>
            <a:spLocks noGrp="1"/>
          </p:cNvSpPr>
          <p:nvPr>
            <p:ph sz="quarter" idx="1"/>
          </p:nvPr>
        </p:nvSpPr>
        <p:spPr/>
        <p:txBody>
          <a:bodyPr>
            <a:normAutofit/>
          </a:bodyPr>
          <a:lstStyle/>
          <a:p>
            <a:r>
              <a:rPr lang="en-US" sz="2400" dirty="0" smtClean="0"/>
              <a:t>Relevance Feedback (RF):</a:t>
            </a:r>
          </a:p>
          <a:p>
            <a:endParaRPr lang="en-US" sz="2400" dirty="0" smtClean="0"/>
          </a:p>
          <a:p>
            <a:endParaRPr lang="en-US" sz="2400" dirty="0" smtClean="0"/>
          </a:p>
          <a:p>
            <a:endParaRPr lang="en-IN" sz="2400" dirty="0" smtClean="0"/>
          </a:p>
          <a:p>
            <a:endParaRPr lang="en-IN" sz="2400" dirty="0" smtClean="0"/>
          </a:p>
          <a:p>
            <a:r>
              <a:rPr lang="en-IN" sz="2400" dirty="0" smtClean="0"/>
              <a:t>Pseudo </a:t>
            </a:r>
            <a:r>
              <a:rPr lang="en-IN" sz="2400" dirty="0" smtClean="0"/>
              <a:t>Relevance Feedback (PRF):</a:t>
            </a:r>
            <a:r>
              <a:rPr lang="en-US" sz="2400" dirty="0" smtClean="0"/>
              <a:t> </a:t>
            </a:r>
            <a:endParaRPr lang="en-IN" sz="2400" dirty="0"/>
          </a:p>
        </p:txBody>
      </p:sp>
      <p:grpSp>
        <p:nvGrpSpPr>
          <p:cNvPr id="41" name="Group 40"/>
          <p:cNvGrpSpPr/>
          <p:nvPr/>
        </p:nvGrpSpPr>
        <p:grpSpPr>
          <a:xfrm>
            <a:off x="2514600" y="1752600"/>
            <a:ext cx="3810000" cy="1047561"/>
            <a:chOff x="1905000" y="2381440"/>
            <a:chExt cx="3810000" cy="1047561"/>
          </a:xfrm>
        </p:grpSpPr>
        <p:sp>
          <p:nvSpPr>
            <p:cNvPr id="4" name="Rectangle 3"/>
            <p:cNvSpPr/>
            <p:nvPr/>
          </p:nvSpPr>
          <p:spPr>
            <a:xfrm>
              <a:off x="2971800" y="2514600"/>
              <a:ext cx="1371600" cy="381000"/>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a:t>
              </a:r>
              <a:endParaRPr lang="en-IN" dirty="0"/>
            </a:p>
          </p:txBody>
        </p:sp>
        <p:pic>
          <p:nvPicPr>
            <p:cNvPr id="6" name="Picture 5" descr="man.gif"/>
            <p:cNvPicPr>
              <a:picLocks noChangeAspect="1"/>
            </p:cNvPicPr>
            <p:nvPr/>
          </p:nvPicPr>
          <p:blipFill>
            <a:blip r:embed="rId4" cstate="print"/>
            <a:stretch>
              <a:fillRect/>
            </a:stretch>
          </p:blipFill>
          <p:spPr>
            <a:xfrm>
              <a:off x="5486400" y="2381440"/>
              <a:ext cx="228600" cy="590360"/>
            </a:xfrm>
            <a:prstGeom prst="rect">
              <a:avLst/>
            </a:prstGeom>
          </p:spPr>
        </p:pic>
        <p:cxnSp>
          <p:nvCxnSpPr>
            <p:cNvPr id="12" name="Straight Arrow Connector 11"/>
            <p:cNvCxnSpPr/>
            <p:nvPr/>
          </p:nvCxnSpPr>
          <p:spPr>
            <a:xfrm>
              <a:off x="1905000" y="2743200"/>
              <a:ext cx="10668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057400" y="2438400"/>
              <a:ext cx="685800" cy="307777"/>
            </a:xfrm>
            <a:prstGeom prst="rect">
              <a:avLst/>
            </a:prstGeom>
            <a:noFill/>
          </p:spPr>
          <p:txBody>
            <a:bodyPr wrap="square" rtlCol="0">
              <a:spAutoFit/>
            </a:bodyPr>
            <a:lstStyle/>
            <a:p>
              <a:r>
                <a:rPr lang="en-US" sz="1400" dirty="0" smtClean="0"/>
                <a:t>Query</a:t>
              </a:r>
              <a:endParaRPr lang="en-IN" dirty="0"/>
            </a:p>
          </p:txBody>
        </p:sp>
        <p:cxnSp>
          <p:nvCxnSpPr>
            <p:cNvPr id="14" name="Straight Arrow Connector 13"/>
            <p:cNvCxnSpPr/>
            <p:nvPr/>
          </p:nvCxnSpPr>
          <p:spPr>
            <a:xfrm>
              <a:off x="4343400" y="2743200"/>
              <a:ext cx="10668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495800" y="2438400"/>
              <a:ext cx="838200" cy="307777"/>
            </a:xfrm>
            <a:prstGeom prst="rect">
              <a:avLst/>
            </a:prstGeom>
            <a:noFill/>
          </p:spPr>
          <p:txBody>
            <a:bodyPr wrap="square" rtlCol="0">
              <a:spAutoFit/>
            </a:bodyPr>
            <a:lstStyle/>
            <a:p>
              <a:r>
                <a:rPr lang="en-US" sz="1400" dirty="0" err="1" smtClean="0"/>
                <a:t>Qutput</a:t>
              </a:r>
              <a:endParaRPr lang="en-IN" dirty="0"/>
            </a:p>
          </p:txBody>
        </p:sp>
        <p:grpSp>
          <p:nvGrpSpPr>
            <p:cNvPr id="39" name="Group 38"/>
            <p:cNvGrpSpPr/>
            <p:nvPr/>
          </p:nvGrpSpPr>
          <p:grpSpPr>
            <a:xfrm>
              <a:off x="2438400" y="2819400"/>
              <a:ext cx="3162300" cy="609601"/>
              <a:chOff x="2438400" y="2819400"/>
              <a:chExt cx="3162300" cy="609601"/>
            </a:xfrm>
          </p:grpSpPr>
          <p:cxnSp>
            <p:nvCxnSpPr>
              <p:cNvPr id="26" name="Straight Connector 25"/>
              <p:cNvCxnSpPr>
                <a:stCxn id="6" idx="2"/>
              </p:cNvCxnSpPr>
              <p:nvPr/>
            </p:nvCxnSpPr>
            <p:spPr>
              <a:xfrm flipH="1">
                <a:off x="5562600" y="2971800"/>
                <a:ext cx="381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438400" y="3429000"/>
                <a:ext cx="3124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438400" y="2819400"/>
                <a:ext cx="0" cy="609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352800" y="3121223"/>
              <a:ext cx="1295400" cy="307777"/>
            </a:xfrm>
            <a:prstGeom prst="rect">
              <a:avLst/>
            </a:prstGeom>
            <a:noFill/>
          </p:spPr>
          <p:txBody>
            <a:bodyPr wrap="square" rtlCol="0">
              <a:spAutoFit/>
            </a:bodyPr>
            <a:lstStyle/>
            <a:p>
              <a:r>
                <a:rPr lang="en-US" sz="1400" dirty="0" smtClean="0"/>
                <a:t>User Feedback</a:t>
              </a:r>
              <a:endParaRPr lang="en-IN" dirty="0"/>
            </a:p>
          </p:txBody>
        </p:sp>
      </p:grpSp>
      <p:sp>
        <p:nvSpPr>
          <p:cNvPr id="43" name="Rectangle 42"/>
          <p:cNvSpPr/>
          <p:nvPr/>
        </p:nvSpPr>
        <p:spPr>
          <a:xfrm>
            <a:off x="3581400" y="4190999"/>
            <a:ext cx="1371600" cy="381000"/>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System</a:t>
            </a:r>
            <a:endParaRPr lang="en-IN" dirty="0"/>
          </a:p>
        </p:txBody>
      </p:sp>
      <p:cxnSp>
        <p:nvCxnSpPr>
          <p:cNvPr id="45" name="Straight Arrow Connector 44"/>
          <p:cNvCxnSpPr/>
          <p:nvPr/>
        </p:nvCxnSpPr>
        <p:spPr>
          <a:xfrm>
            <a:off x="2514600" y="4419599"/>
            <a:ext cx="10668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667000" y="4114799"/>
            <a:ext cx="685800" cy="307777"/>
          </a:xfrm>
          <a:prstGeom prst="rect">
            <a:avLst/>
          </a:prstGeom>
          <a:noFill/>
        </p:spPr>
        <p:txBody>
          <a:bodyPr wrap="square" rtlCol="0">
            <a:spAutoFit/>
          </a:bodyPr>
          <a:lstStyle/>
          <a:p>
            <a:r>
              <a:rPr lang="en-US" sz="1400" dirty="0" smtClean="0"/>
              <a:t>Query</a:t>
            </a:r>
            <a:endParaRPr lang="en-IN" dirty="0"/>
          </a:p>
        </p:txBody>
      </p:sp>
      <p:cxnSp>
        <p:nvCxnSpPr>
          <p:cNvPr id="47" name="Straight Arrow Connector 46"/>
          <p:cNvCxnSpPr/>
          <p:nvPr/>
        </p:nvCxnSpPr>
        <p:spPr>
          <a:xfrm>
            <a:off x="4953000" y="4419599"/>
            <a:ext cx="10668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105400" y="4114799"/>
            <a:ext cx="838200" cy="307777"/>
          </a:xfrm>
          <a:prstGeom prst="rect">
            <a:avLst/>
          </a:prstGeom>
          <a:noFill/>
        </p:spPr>
        <p:txBody>
          <a:bodyPr wrap="square" rtlCol="0">
            <a:spAutoFit/>
          </a:bodyPr>
          <a:lstStyle/>
          <a:p>
            <a:r>
              <a:rPr lang="en-US" sz="1400" dirty="0" err="1" smtClean="0"/>
              <a:t>Qutput</a:t>
            </a:r>
            <a:endParaRPr lang="en-IN" dirty="0"/>
          </a:p>
        </p:txBody>
      </p:sp>
      <p:grpSp>
        <p:nvGrpSpPr>
          <p:cNvPr id="49" name="Group 38"/>
          <p:cNvGrpSpPr/>
          <p:nvPr/>
        </p:nvGrpSpPr>
        <p:grpSpPr>
          <a:xfrm>
            <a:off x="3048000" y="4495799"/>
            <a:ext cx="3162300" cy="609601"/>
            <a:chOff x="2438400" y="2819400"/>
            <a:chExt cx="3162300" cy="609601"/>
          </a:xfrm>
        </p:grpSpPr>
        <p:cxnSp>
          <p:nvCxnSpPr>
            <p:cNvPr id="51" name="Straight Connector 50"/>
            <p:cNvCxnSpPr/>
            <p:nvPr/>
          </p:nvCxnSpPr>
          <p:spPr>
            <a:xfrm flipH="1">
              <a:off x="5562600" y="2971800"/>
              <a:ext cx="381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438400" y="3429000"/>
              <a:ext cx="3124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438400" y="2819400"/>
              <a:ext cx="0" cy="609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733800" y="4797622"/>
            <a:ext cx="1905000" cy="307777"/>
          </a:xfrm>
          <a:prstGeom prst="rect">
            <a:avLst/>
          </a:prstGeom>
          <a:noFill/>
        </p:spPr>
        <p:txBody>
          <a:bodyPr wrap="square" rtlCol="0">
            <a:spAutoFit/>
          </a:bodyPr>
          <a:lstStyle/>
          <a:p>
            <a:r>
              <a:rPr lang="en-US" sz="1400" dirty="0" smtClean="0"/>
              <a:t>Automated Feedback</a:t>
            </a:r>
            <a:endParaRPr lang="en-IN" dirty="0"/>
          </a:p>
        </p:txBody>
      </p:sp>
      <p:sp>
        <p:nvSpPr>
          <p:cNvPr id="54" name="Freeform 128"/>
          <p:cNvSpPr>
            <a:spLocks noEditPoints="1"/>
          </p:cNvSpPr>
          <p:nvPr>
            <p:custDataLst>
              <p:custData r:id="rId1"/>
              <p:custData r:id="rId2"/>
            </p:custDataLst>
          </p:nvPr>
        </p:nvSpPr>
        <p:spPr bwMode="black">
          <a:xfrm>
            <a:off x="6019800" y="4134039"/>
            <a:ext cx="609600" cy="5334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sz="1400" dirty="0"/>
          </a:p>
        </p:txBody>
      </p:sp>
      <p:sp>
        <p:nvSpPr>
          <p:cNvPr id="55" name="TextBox 54"/>
          <p:cNvSpPr txBox="1"/>
          <p:nvPr/>
        </p:nvSpPr>
        <p:spPr>
          <a:xfrm>
            <a:off x="6705600" y="4210239"/>
            <a:ext cx="1454052" cy="307777"/>
          </a:xfrm>
          <a:prstGeom prst="rect">
            <a:avLst/>
          </a:prstGeom>
          <a:noFill/>
        </p:spPr>
        <p:txBody>
          <a:bodyPr wrap="none" rtlCol="0">
            <a:spAutoFit/>
          </a:bodyPr>
          <a:lstStyle/>
          <a:p>
            <a:r>
              <a:rPr lang="en-US" sz="1400" dirty="0" smtClean="0"/>
              <a:t>Top k documents</a:t>
            </a:r>
            <a:endParaRPr lang="en-IN"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smtClean="0"/>
              <a:t>1.1) Dynamic </a:t>
            </a:r>
            <a:r>
              <a:rPr lang="en-IN" sz="3000" dirty="0"/>
              <a:t>Pseudo Relevance Feedback (DPRF)</a:t>
            </a:r>
          </a:p>
        </p:txBody>
      </p:sp>
      <p:sp>
        <p:nvSpPr>
          <p:cNvPr id="3" name="Content Placeholder 2"/>
          <p:cNvSpPr>
            <a:spLocks noGrp="1"/>
          </p:cNvSpPr>
          <p:nvPr>
            <p:ph sz="quarter" idx="1"/>
          </p:nvPr>
        </p:nvSpPr>
        <p:spPr/>
        <p:txBody>
          <a:bodyPr>
            <a:normAutofit/>
          </a:bodyPr>
          <a:lstStyle/>
          <a:p>
            <a:pPr marL="118872" indent="0">
              <a:buNone/>
            </a:pPr>
            <a:r>
              <a:rPr lang="en-IN" sz="2400" dirty="0"/>
              <a:t>Dynamic Pseudo Relevance Feedback (DPRF</a:t>
            </a:r>
            <a:r>
              <a:rPr lang="en-IN" sz="2400" dirty="0" smtClean="0"/>
              <a:t>):</a:t>
            </a:r>
          </a:p>
          <a:p>
            <a:pPr marL="118872" indent="0">
              <a:buNone/>
            </a:pPr>
            <a:endParaRPr lang="en-IN" sz="2400" dirty="0" smtClean="0"/>
          </a:p>
          <a:p>
            <a:pPr algn="just"/>
            <a:r>
              <a:rPr lang="en-IN" sz="2400" dirty="0"/>
              <a:t>In traditional </a:t>
            </a:r>
            <a:r>
              <a:rPr lang="en-IN" sz="2400" dirty="0" smtClean="0"/>
              <a:t>PRF, </a:t>
            </a:r>
            <a:r>
              <a:rPr lang="en-IN" sz="2400" dirty="0"/>
              <a:t>the </a:t>
            </a:r>
            <a:r>
              <a:rPr lang="en-IN" sz="2400" dirty="0" smtClean="0"/>
              <a:t>prior probability </a:t>
            </a:r>
            <a:r>
              <a:rPr lang="en-IN" sz="2400" dirty="0" err="1" smtClean="0"/>
              <a:t>p</a:t>
            </a:r>
            <a:r>
              <a:rPr lang="en-IN" sz="2400" baseline="-25000" dirty="0" err="1" smtClean="0"/>
              <a:t>k</a:t>
            </a:r>
            <a:r>
              <a:rPr lang="en-IN" sz="2400" dirty="0" smtClean="0"/>
              <a:t> of finding top </a:t>
            </a:r>
            <a:r>
              <a:rPr lang="en-IN" sz="2400" dirty="0"/>
              <a:t>is usually set to be uniform. DPRF is dynamic i.e. prior probability of relevant document is given by a probability </a:t>
            </a:r>
            <a:r>
              <a:rPr lang="en-IN" sz="2400" dirty="0" smtClean="0"/>
              <a:t>distribution. </a:t>
            </a:r>
          </a:p>
          <a:p>
            <a:endParaRPr lang="en-IN" sz="2400" dirty="0" smtClean="0"/>
          </a:p>
          <a:p>
            <a:pPr algn="just"/>
            <a:r>
              <a:rPr lang="en-IN" sz="2400" dirty="0" smtClean="0"/>
              <a:t>However</a:t>
            </a:r>
            <a:r>
              <a:rPr lang="en-IN" sz="2400" dirty="0"/>
              <a:t>, this assumption doesn’t hold in an instant broadcast medium like Twitter. </a:t>
            </a:r>
            <a:r>
              <a:rPr lang="en-IN" sz="2400" dirty="0" smtClean="0"/>
              <a:t>For </a:t>
            </a:r>
            <a:r>
              <a:rPr lang="en-IN" sz="2400" dirty="0"/>
              <a:t>event query of “Egypt Revolution”, a top tweet published on 2011-01-25 is more likely to be a truly relevant tweet than a tweet published on 2011-01-01 on a near position in the ranking list</a:t>
            </a:r>
            <a:r>
              <a:rPr lang="en-IN" sz="2400" dirty="0" smtClean="0"/>
              <a:t>.</a:t>
            </a:r>
          </a:p>
          <a:p>
            <a:pPr algn="just"/>
            <a:endParaRPr lang="en-US" sz="1800" dirty="0"/>
          </a:p>
          <a:p>
            <a:pPr algn="just"/>
            <a:endParaRPr lang="en-IN" sz="1800" dirty="0" smtClean="0"/>
          </a:p>
          <a:p>
            <a:pPr marL="118872" indent="0">
              <a:buNone/>
            </a:pPr>
            <a:endParaRPr lang="en-IN" sz="2400" dirty="0"/>
          </a:p>
        </p:txBody>
      </p:sp>
    </p:spTree>
    <p:extLst>
      <p:ext uri="{BB962C8B-B14F-4D97-AF65-F5344CB8AC3E}">
        <p14:creationId xmlns:p14="http://schemas.microsoft.com/office/powerpoint/2010/main" val="1424809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Storyline Generation</a:t>
            </a:r>
            <a:endParaRPr lang="en-IN" dirty="0"/>
          </a:p>
        </p:txBody>
      </p:sp>
      <p:sp>
        <p:nvSpPr>
          <p:cNvPr id="4" name="TextBox 3"/>
          <p:cNvSpPr txBox="1"/>
          <p:nvPr/>
        </p:nvSpPr>
        <p:spPr>
          <a:xfrm>
            <a:off x="533400" y="1676400"/>
            <a:ext cx="7848600" cy="430887"/>
          </a:xfrm>
          <a:prstGeom prst="rect">
            <a:avLst/>
          </a:prstGeom>
          <a:noFill/>
        </p:spPr>
        <p:txBody>
          <a:bodyPr wrap="square" rtlCol="0">
            <a:spAutoFit/>
          </a:bodyPr>
          <a:lstStyle/>
          <a:p>
            <a:r>
              <a:rPr lang="en-IN" sz="2200" dirty="0" smtClean="0"/>
              <a:t>Storyline generating process can be broadly divided into 3 stages - </a:t>
            </a:r>
            <a:endParaRPr lang="en-IN" sz="2200" dirty="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6871" name="AutoShape 7"/>
          <p:cNvSpPr>
            <a:spLocks noChangeAspect="1" noChangeArrowheads="1"/>
          </p:cNvSpPr>
          <p:nvPr/>
        </p:nvSpPr>
        <p:spPr bwMode="auto">
          <a:xfrm>
            <a:off x="1057275" y="2514600"/>
            <a:ext cx="3057525" cy="3043238"/>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9" name="AutoShape 233"/>
          <p:cNvSpPr>
            <a:spLocks noChangeArrowheads="1"/>
          </p:cNvSpPr>
          <p:nvPr/>
        </p:nvSpPr>
        <p:spPr bwMode="auto">
          <a:xfrm>
            <a:off x="1207135" y="2767939"/>
            <a:ext cx="2742565" cy="4279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Extract relevant documents</a:t>
            </a:r>
            <a:endParaRPr kumimoji="0" lang="en-US" sz="16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6" name="AutoShape 234"/>
          <p:cNvSpPr>
            <a:spLocks noChangeArrowheads="1"/>
          </p:cNvSpPr>
          <p:nvPr/>
        </p:nvSpPr>
        <p:spPr bwMode="auto">
          <a:xfrm>
            <a:off x="1212850" y="3727324"/>
            <a:ext cx="2742565" cy="69207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Summarization to find event-wise representative sentences</a:t>
            </a:r>
            <a:endParaRPr kumimoji="0" lang="en-US" sz="1600" b="0" i="0" u="none" strike="noStrike" cap="none" normalizeH="0" baseline="0" dirty="0" smtClean="0">
              <a:ln>
                <a:noFill/>
              </a:ln>
              <a:solidFill>
                <a:srgbClr val="C00000"/>
              </a:solidFill>
              <a:effectLst/>
              <a:latin typeface="Arial" pitchFamily="34" charset="0"/>
              <a:cs typeface="Arial" pitchFamily="34" charset="0"/>
            </a:endParaRPr>
          </a:p>
        </p:txBody>
      </p:sp>
      <p:sp>
        <p:nvSpPr>
          <p:cNvPr id="97" name="AutoShape 235"/>
          <p:cNvSpPr>
            <a:spLocks noChangeArrowheads="1"/>
          </p:cNvSpPr>
          <p:nvPr/>
        </p:nvSpPr>
        <p:spPr bwMode="auto">
          <a:xfrm>
            <a:off x="1214755" y="4822585"/>
            <a:ext cx="2742565" cy="65906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Connecting events to generate </a:t>
            </a:r>
            <a:b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storyline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92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76" name="Group 12"/>
          <p:cNvGrpSpPr>
            <a:grpSpLocks noChangeAspect="1"/>
          </p:cNvGrpSpPr>
          <p:nvPr/>
        </p:nvGrpSpPr>
        <p:grpSpPr bwMode="auto">
          <a:xfrm>
            <a:off x="4689475" y="2589212"/>
            <a:ext cx="2625725" cy="3125788"/>
            <a:chOff x="6259" y="1440"/>
            <a:chExt cx="4134" cy="4922"/>
          </a:xfrm>
        </p:grpSpPr>
        <p:sp>
          <p:nvSpPr>
            <p:cNvPr id="36920" name="AutoShape 56"/>
            <p:cNvSpPr>
              <a:spLocks noChangeAspect="1" noChangeArrowheads="1" noTextEdit="1"/>
            </p:cNvSpPr>
            <p:nvPr/>
          </p:nvSpPr>
          <p:spPr bwMode="auto">
            <a:xfrm>
              <a:off x="6259" y="1440"/>
              <a:ext cx="4134" cy="4922"/>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6907" name="Group 43"/>
            <p:cNvGrpSpPr>
              <a:grpSpLocks/>
            </p:cNvGrpSpPr>
            <p:nvPr/>
          </p:nvGrpSpPr>
          <p:grpSpPr bwMode="auto">
            <a:xfrm>
              <a:off x="6507" y="1544"/>
              <a:ext cx="3617" cy="1313"/>
              <a:chOff x="6507" y="1544"/>
              <a:chExt cx="3617" cy="1313"/>
            </a:xfrm>
          </p:grpSpPr>
          <p:sp>
            <p:nvSpPr>
              <p:cNvPr id="36919" name="AutoShape 55"/>
              <p:cNvSpPr>
                <a:spLocks noChangeArrowheads="1"/>
              </p:cNvSpPr>
              <p:nvPr/>
            </p:nvSpPr>
            <p:spPr bwMode="auto">
              <a:xfrm>
                <a:off x="6507" y="1544"/>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8"/>
              <p:cNvSpPr>
                <a:spLocks noChangeArrowheads="1"/>
              </p:cNvSpPr>
              <p:nvPr/>
            </p:nvSpPr>
            <p:spPr bwMode="auto">
              <a:xfrm>
                <a:off x="6620" y="223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149"/>
              <p:cNvSpPr>
                <a:spLocks noChangeArrowheads="1"/>
              </p:cNvSpPr>
              <p:nvPr/>
            </p:nvSpPr>
            <p:spPr bwMode="auto">
              <a:xfrm>
                <a:off x="9435" y="215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Oval 150"/>
              <p:cNvSpPr>
                <a:spLocks noChangeArrowheads="1"/>
              </p:cNvSpPr>
              <p:nvPr/>
            </p:nvSpPr>
            <p:spPr bwMode="auto">
              <a:xfrm>
                <a:off x="7166" y="1990"/>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Oval 151"/>
              <p:cNvSpPr>
                <a:spLocks noChangeArrowheads="1"/>
              </p:cNvSpPr>
              <p:nvPr/>
            </p:nvSpPr>
            <p:spPr bwMode="auto">
              <a:xfrm>
                <a:off x="8124" y="1990"/>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Oval 152"/>
              <p:cNvSpPr>
                <a:spLocks noChangeArrowheads="1"/>
              </p:cNvSpPr>
              <p:nvPr/>
            </p:nvSpPr>
            <p:spPr bwMode="auto">
              <a:xfrm>
                <a:off x="7644" y="2393"/>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 name="Oval 153"/>
              <p:cNvSpPr>
                <a:spLocks noChangeArrowheads="1"/>
              </p:cNvSpPr>
              <p:nvPr/>
            </p:nvSpPr>
            <p:spPr bwMode="auto">
              <a:xfrm>
                <a:off x="8541" y="2316"/>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Oval 154"/>
              <p:cNvSpPr>
                <a:spLocks noChangeArrowheads="1"/>
              </p:cNvSpPr>
              <p:nvPr/>
            </p:nvSpPr>
            <p:spPr bwMode="auto">
              <a:xfrm>
                <a:off x="8715"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Oval 155"/>
              <p:cNvSpPr>
                <a:spLocks noChangeArrowheads="1"/>
              </p:cNvSpPr>
              <p:nvPr/>
            </p:nvSpPr>
            <p:spPr bwMode="auto">
              <a:xfrm>
                <a:off x="7820"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Oval 156"/>
              <p:cNvSpPr>
                <a:spLocks noChangeArrowheads="1"/>
              </p:cNvSpPr>
              <p:nvPr/>
            </p:nvSpPr>
            <p:spPr bwMode="auto">
              <a:xfrm>
                <a:off x="9020" y="2479"/>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Oval 157"/>
              <p:cNvSpPr>
                <a:spLocks noChangeArrowheads="1"/>
              </p:cNvSpPr>
              <p:nvPr/>
            </p:nvSpPr>
            <p:spPr bwMode="auto">
              <a:xfrm>
                <a:off x="8300" y="255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Oval 158"/>
              <p:cNvSpPr>
                <a:spLocks noChangeArrowheads="1"/>
              </p:cNvSpPr>
              <p:nvPr/>
            </p:nvSpPr>
            <p:spPr bwMode="auto">
              <a:xfrm>
                <a:off x="9725" y="176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94" name="Group 30"/>
            <p:cNvGrpSpPr>
              <a:grpSpLocks/>
            </p:cNvGrpSpPr>
            <p:nvPr/>
          </p:nvGrpSpPr>
          <p:grpSpPr bwMode="auto">
            <a:xfrm>
              <a:off x="6507" y="3200"/>
              <a:ext cx="3617" cy="1313"/>
              <a:chOff x="6507" y="3248"/>
              <a:chExt cx="3617" cy="1313"/>
            </a:xfrm>
          </p:grpSpPr>
          <p:sp>
            <p:nvSpPr>
              <p:cNvPr id="36906" name="AutoShape 42"/>
              <p:cNvSpPr>
                <a:spLocks noChangeArrowheads="1"/>
              </p:cNvSpPr>
              <p:nvPr/>
            </p:nvSpPr>
            <p:spPr bwMode="auto">
              <a:xfrm>
                <a:off x="6507" y="3248"/>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Oval 148"/>
              <p:cNvSpPr>
                <a:spLocks noChangeArrowheads="1"/>
              </p:cNvSpPr>
              <p:nvPr/>
            </p:nvSpPr>
            <p:spPr bwMode="auto">
              <a:xfrm>
                <a:off x="6708" y="3942"/>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Oval 149"/>
              <p:cNvSpPr>
                <a:spLocks noChangeArrowheads="1"/>
              </p:cNvSpPr>
              <p:nvPr/>
            </p:nvSpPr>
            <p:spPr bwMode="auto">
              <a:xfrm>
                <a:off x="9523" y="3865"/>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Oval 150"/>
              <p:cNvSpPr>
                <a:spLocks noChangeArrowheads="1"/>
              </p:cNvSpPr>
              <p:nvPr/>
            </p:nvSpPr>
            <p:spPr bwMode="auto">
              <a:xfrm>
                <a:off x="7254" y="3702"/>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151"/>
              <p:cNvSpPr>
                <a:spLocks noChangeArrowheads="1"/>
              </p:cNvSpPr>
              <p:nvPr/>
            </p:nvSpPr>
            <p:spPr bwMode="auto">
              <a:xfrm>
                <a:off x="8212" y="3702"/>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Oval 152"/>
              <p:cNvSpPr>
                <a:spLocks noChangeArrowheads="1"/>
              </p:cNvSpPr>
              <p:nvPr/>
            </p:nvSpPr>
            <p:spPr bwMode="auto">
              <a:xfrm>
                <a:off x="7732" y="4105"/>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153"/>
              <p:cNvSpPr>
                <a:spLocks noChangeArrowheads="1"/>
              </p:cNvSpPr>
              <p:nvPr/>
            </p:nvSpPr>
            <p:spPr bwMode="auto">
              <a:xfrm>
                <a:off x="8629" y="402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Oval 154"/>
              <p:cNvSpPr>
                <a:spLocks noChangeArrowheads="1"/>
              </p:cNvSpPr>
              <p:nvPr/>
            </p:nvSpPr>
            <p:spPr bwMode="auto">
              <a:xfrm>
                <a:off x="8803" y="3400"/>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155"/>
              <p:cNvSpPr>
                <a:spLocks noChangeArrowheads="1"/>
              </p:cNvSpPr>
              <p:nvPr/>
            </p:nvSpPr>
            <p:spPr bwMode="auto">
              <a:xfrm>
                <a:off x="7908" y="340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156"/>
              <p:cNvSpPr>
                <a:spLocks noChangeArrowheads="1"/>
              </p:cNvSpPr>
              <p:nvPr/>
            </p:nvSpPr>
            <p:spPr bwMode="auto">
              <a:xfrm>
                <a:off x="9108" y="419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157"/>
              <p:cNvSpPr>
                <a:spLocks noChangeArrowheads="1"/>
              </p:cNvSpPr>
              <p:nvPr/>
            </p:nvSpPr>
            <p:spPr bwMode="auto">
              <a:xfrm>
                <a:off x="8388" y="426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58"/>
              <p:cNvSpPr>
                <a:spLocks noChangeArrowheads="1"/>
              </p:cNvSpPr>
              <p:nvPr/>
            </p:nvSpPr>
            <p:spPr bwMode="auto">
              <a:xfrm>
                <a:off x="9813" y="3475"/>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79" name="Group 15"/>
            <p:cNvGrpSpPr>
              <a:grpSpLocks/>
            </p:cNvGrpSpPr>
            <p:nvPr/>
          </p:nvGrpSpPr>
          <p:grpSpPr bwMode="auto">
            <a:xfrm>
              <a:off x="6507" y="4916"/>
              <a:ext cx="3617" cy="1313"/>
              <a:chOff x="6507" y="4736"/>
              <a:chExt cx="3617" cy="1313"/>
            </a:xfrm>
          </p:grpSpPr>
          <p:sp>
            <p:nvSpPr>
              <p:cNvPr id="36893" name="AutoShape 29"/>
              <p:cNvSpPr>
                <a:spLocks noChangeArrowheads="1"/>
              </p:cNvSpPr>
              <p:nvPr/>
            </p:nvSpPr>
            <p:spPr bwMode="auto">
              <a:xfrm>
                <a:off x="6507" y="4736"/>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148"/>
              <p:cNvSpPr>
                <a:spLocks noChangeArrowheads="1"/>
              </p:cNvSpPr>
              <p:nvPr/>
            </p:nvSpPr>
            <p:spPr bwMode="auto">
              <a:xfrm>
                <a:off x="6720" y="5418"/>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49"/>
              <p:cNvSpPr>
                <a:spLocks noChangeArrowheads="1"/>
              </p:cNvSpPr>
              <p:nvPr/>
            </p:nvSpPr>
            <p:spPr bwMode="auto">
              <a:xfrm>
                <a:off x="9535" y="534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50"/>
              <p:cNvSpPr>
                <a:spLocks noChangeArrowheads="1"/>
              </p:cNvSpPr>
              <p:nvPr/>
            </p:nvSpPr>
            <p:spPr bwMode="auto">
              <a:xfrm>
                <a:off x="7266" y="517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51"/>
              <p:cNvSpPr>
                <a:spLocks noChangeArrowheads="1"/>
              </p:cNvSpPr>
              <p:nvPr/>
            </p:nvSpPr>
            <p:spPr bwMode="auto">
              <a:xfrm>
                <a:off x="8224" y="5178"/>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2"/>
              <p:cNvSpPr>
                <a:spLocks noChangeArrowheads="1"/>
              </p:cNvSpPr>
              <p:nvPr/>
            </p:nvSpPr>
            <p:spPr bwMode="auto">
              <a:xfrm>
                <a:off x="7744" y="5581"/>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53"/>
              <p:cNvSpPr>
                <a:spLocks noChangeArrowheads="1"/>
              </p:cNvSpPr>
              <p:nvPr/>
            </p:nvSpPr>
            <p:spPr bwMode="auto">
              <a:xfrm>
                <a:off x="8641" y="5504"/>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54"/>
              <p:cNvSpPr>
                <a:spLocks noChangeArrowheads="1"/>
              </p:cNvSpPr>
              <p:nvPr/>
            </p:nvSpPr>
            <p:spPr bwMode="auto">
              <a:xfrm>
                <a:off x="8815" y="4876"/>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55"/>
              <p:cNvSpPr>
                <a:spLocks noChangeArrowheads="1"/>
              </p:cNvSpPr>
              <p:nvPr/>
            </p:nvSpPr>
            <p:spPr bwMode="auto">
              <a:xfrm>
                <a:off x="7920" y="487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56"/>
              <p:cNvSpPr>
                <a:spLocks noChangeArrowheads="1"/>
              </p:cNvSpPr>
              <p:nvPr/>
            </p:nvSpPr>
            <p:spPr bwMode="auto">
              <a:xfrm>
                <a:off x="9120" y="5667"/>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157"/>
              <p:cNvSpPr>
                <a:spLocks noChangeArrowheads="1"/>
              </p:cNvSpPr>
              <p:nvPr/>
            </p:nvSpPr>
            <p:spPr bwMode="auto">
              <a:xfrm>
                <a:off x="8400" y="5744"/>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158"/>
              <p:cNvSpPr>
                <a:spLocks noChangeArrowheads="1"/>
              </p:cNvSpPr>
              <p:nvPr/>
            </p:nvSpPr>
            <p:spPr bwMode="auto">
              <a:xfrm>
                <a:off x="9825" y="4951"/>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AutoShape 160"/>
              <p:cNvSpPr>
                <a:spLocks noChangeShapeType="1"/>
              </p:cNvSpPr>
              <p:nvPr/>
            </p:nvSpPr>
            <p:spPr bwMode="auto">
              <a:xfrm flipV="1">
                <a:off x="6889" y="5260"/>
                <a:ext cx="1335" cy="2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9" name="AutoShape 161"/>
              <p:cNvSpPr>
                <a:spLocks noChangeShapeType="1"/>
              </p:cNvSpPr>
              <p:nvPr/>
            </p:nvSpPr>
            <p:spPr bwMode="auto">
              <a:xfrm>
                <a:off x="8400" y="5260"/>
                <a:ext cx="1135" cy="1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36878" name="AutoShape 14"/>
            <p:cNvSpPr>
              <a:spLocks noChangeShapeType="1"/>
            </p:cNvSpPr>
            <p:nvPr/>
          </p:nvSpPr>
          <p:spPr bwMode="auto">
            <a:xfrm>
              <a:off x="8316" y="2857"/>
              <a:ext cx="1" cy="34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6877" name="AutoShape 13"/>
            <p:cNvSpPr>
              <a:spLocks noChangeShapeType="1"/>
            </p:cNvSpPr>
            <p:nvPr/>
          </p:nvSpPr>
          <p:spPr bwMode="auto">
            <a:xfrm>
              <a:off x="8316" y="4513"/>
              <a:ext cx="1" cy="4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cxnSp>
        <p:nvCxnSpPr>
          <p:cNvPr id="60" name="Straight Arrow Connector 59"/>
          <p:cNvCxnSpPr>
            <a:stCxn id="159" idx="2"/>
            <a:endCxn id="96" idx="0"/>
          </p:cNvCxnSpPr>
          <p:nvPr/>
        </p:nvCxnSpPr>
        <p:spPr>
          <a:xfrm>
            <a:off x="2578418" y="3195884"/>
            <a:ext cx="5715" cy="5314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6" idx="2"/>
            <a:endCxn id="97" idx="0"/>
          </p:cNvCxnSpPr>
          <p:nvPr/>
        </p:nvCxnSpPr>
        <p:spPr>
          <a:xfrm>
            <a:off x="2584133" y="4419600"/>
            <a:ext cx="1905" cy="4029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154"/>
          <p:cNvSpPr>
            <a:spLocks noChangeArrowheads="1"/>
          </p:cNvSpPr>
          <p:nvPr/>
        </p:nvSpPr>
        <p:spPr bwMode="auto">
          <a:xfrm>
            <a:off x="7508848" y="2819399"/>
            <a:ext cx="111152" cy="103516"/>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Oval 156"/>
          <p:cNvSpPr>
            <a:spLocks noChangeArrowheads="1"/>
          </p:cNvSpPr>
          <p:nvPr/>
        </p:nvSpPr>
        <p:spPr bwMode="auto">
          <a:xfrm>
            <a:off x="7508848" y="3114504"/>
            <a:ext cx="111152" cy="103516"/>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TextBox 64"/>
          <p:cNvSpPr txBox="1"/>
          <p:nvPr/>
        </p:nvSpPr>
        <p:spPr>
          <a:xfrm>
            <a:off x="7772400" y="2743200"/>
            <a:ext cx="1600200" cy="246221"/>
          </a:xfrm>
          <a:prstGeom prst="rect">
            <a:avLst/>
          </a:prstGeom>
          <a:noFill/>
        </p:spPr>
        <p:txBody>
          <a:bodyPr wrap="square" lIns="0" tIns="0" rIns="0" bIns="0" rtlCol="0">
            <a:spAutoFit/>
          </a:bodyPr>
          <a:lstStyle/>
          <a:p>
            <a:r>
              <a:rPr lang="en-US" sz="1600" dirty="0" smtClean="0"/>
              <a:t>Document</a:t>
            </a:r>
            <a:endParaRPr lang="en-IN" dirty="0"/>
          </a:p>
        </p:txBody>
      </p:sp>
      <p:sp>
        <p:nvSpPr>
          <p:cNvPr id="66" name="TextBox 65"/>
          <p:cNvSpPr txBox="1"/>
          <p:nvPr/>
        </p:nvSpPr>
        <p:spPr>
          <a:xfrm>
            <a:off x="7772400" y="3047999"/>
            <a:ext cx="1905000" cy="492443"/>
          </a:xfrm>
          <a:prstGeom prst="rect">
            <a:avLst/>
          </a:prstGeom>
          <a:noFill/>
        </p:spPr>
        <p:txBody>
          <a:bodyPr wrap="square" lIns="0" tIns="0" rIns="0" bIns="0" rtlCol="0">
            <a:spAutoFit/>
          </a:bodyPr>
          <a:lstStyle/>
          <a:p>
            <a:r>
              <a:rPr lang="en-US" sz="1600" dirty="0" smtClean="0"/>
              <a:t>Selected </a:t>
            </a:r>
          </a:p>
          <a:p>
            <a:r>
              <a:rPr lang="en-US" sz="1600" dirty="0" smtClean="0"/>
              <a:t>Document</a:t>
            </a:r>
            <a:endParaRPr lang="en-IN" dirty="0"/>
          </a:p>
        </p:txBody>
      </p:sp>
    </p:spTree>
    <p:extLst>
      <p:ext uri="{BB962C8B-B14F-4D97-AF65-F5344CB8AC3E}">
        <p14:creationId xmlns:p14="http://schemas.microsoft.com/office/powerpoint/2010/main" val="271202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6">
                                            <p:txEl>
                                              <p:pRg st="0" end="0"/>
                                            </p:txEl>
                                          </p:spTgt>
                                        </p:tgtEl>
                                      </p:cBhvr>
                                    </p:animEffect>
                                    <p:animScale>
                                      <p:cBhvr>
                                        <p:cTn id="7" dur="250" autoRev="1" fill="hold"/>
                                        <p:tgtEl>
                                          <p:spTgt spid="9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Summarization</a:t>
            </a:r>
            <a:endParaRPr lang="en-IN" dirty="0"/>
          </a:p>
        </p:txBody>
      </p:sp>
      <p:sp>
        <p:nvSpPr>
          <p:cNvPr id="3" name="Content Placeholder 2"/>
          <p:cNvSpPr>
            <a:spLocks noGrp="1"/>
          </p:cNvSpPr>
          <p:nvPr>
            <p:ph sz="quarter" idx="1"/>
          </p:nvPr>
        </p:nvSpPr>
        <p:spPr/>
        <p:txBody>
          <a:bodyPr>
            <a:normAutofit/>
          </a:bodyPr>
          <a:lstStyle/>
          <a:p>
            <a:r>
              <a:rPr lang="en-IN" sz="2400" dirty="0"/>
              <a:t>Multi-document summarization techniques commonly use clustering algorithms to generate a summary. </a:t>
            </a:r>
            <a:endParaRPr lang="en-IN" sz="2400" dirty="0" smtClean="0"/>
          </a:p>
          <a:p>
            <a:r>
              <a:rPr lang="en-IN" sz="2400" dirty="0" smtClean="0"/>
              <a:t>A </a:t>
            </a:r>
            <a:r>
              <a:rPr lang="en-IN" sz="2400" dirty="0"/>
              <a:t>set of documents is treated as a set of sentences. </a:t>
            </a:r>
            <a:endParaRPr lang="en-IN" sz="2400" dirty="0" smtClean="0"/>
          </a:p>
          <a:p>
            <a:r>
              <a:rPr lang="en-IN" sz="2400" dirty="0" smtClean="0"/>
              <a:t>Clustering </a:t>
            </a:r>
            <a:r>
              <a:rPr lang="en-IN" sz="2400" dirty="0"/>
              <a:t>algorithms are used to cluster these sentences where each cluster consists of sentences pertaining to a single event</a:t>
            </a:r>
            <a:r>
              <a:rPr lang="en-IN" sz="2400" dirty="0" smtClean="0"/>
              <a:t>.</a:t>
            </a:r>
          </a:p>
          <a:p>
            <a:r>
              <a:rPr lang="en-US" sz="2400" dirty="0" smtClean="0"/>
              <a:t>We discuss 3 algorithms :</a:t>
            </a:r>
          </a:p>
          <a:p>
            <a:pPr marL="914400" lvl="1" indent="-457200">
              <a:buFont typeface="+mj-lt"/>
              <a:buAutoNum type="alphaLcParenR"/>
            </a:pPr>
            <a:r>
              <a:rPr lang="en-IN" sz="2000" dirty="0"/>
              <a:t>Latent Semantic Analysis (LSA</a:t>
            </a:r>
            <a:r>
              <a:rPr lang="en-IN" sz="2000" dirty="0" smtClean="0"/>
              <a:t>) + k-means clustering</a:t>
            </a:r>
          </a:p>
          <a:p>
            <a:pPr marL="914400" lvl="1" indent="-457200">
              <a:buFont typeface="+mj-lt"/>
              <a:buAutoNum type="alphaLcParenR"/>
            </a:pPr>
            <a:r>
              <a:rPr lang="en-IN" sz="2000" dirty="0"/>
              <a:t>Non-negative matrix factorization(NMF</a:t>
            </a:r>
            <a:r>
              <a:rPr lang="en-IN" sz="2000" dirty="0" smtClean="0"/>
              <a:t>)</a:t>
            </a:r>
          </a:p>
          <a:p>
            <a:pPr marL="914400" lvl="1" indent="-457200">
              <a:buFont typeface="+mj-lt"/>
              <a:buAutoNum type="alphaLcParenR"/>
            </a:pPr>
            <a:r>
              <a:rPr lang="en-IN" sz="2000" dirty="0"/>
              <a:t>Minimum Weight Dominant Set (MWDS)</a:t>
            </a:r>
          </a:p>
          <a:p>
            <a:pPr marL="914400" lvl="1" indent="-457200">
              <a:buFont typeface="+mj-lt"/>
              <a:buAutoNum type="alphaLcParenR"/>
            </a:pPr>
            <a:endParaRPr lang="en-IN" sz="2000" dirty="0"/>
          </a:p>
          <a:p>
            <a:pPr marL="914400" lvl="1" indent="-457200">
              <a:buFont typeface="+mj-lt"/>
              <a:buAutoNum type="alphaLcParenR"/>
            </a:pPr>
            <a:endParaRPr lang="en-IN" sz="2000" dirty="0"/>
          </a:p>
        </p:txBody>
      </p:sp>
    </p:spTree>
    <p:extLst>
      <p:ext uri="{BB962C8B-B14F-4D97-AF65-F5344CB8AC3E}">
        <p14:creationId xmlns:p14="http://schemas.microsoft.com/office/powerpoint/2010/main" val="3563049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LSA + k-means clustering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r>
                  <a:rPr lang="en-US" sz="2400" dirty="0" smtClean="0"/>
                  <a:t>LSA and NMF represent the documents in a new semantic space and then cluster those documents. </a:t>
                </a:r>
              </a:p>
              <a:p>
                <a:r>
                  <a:rPr lang="en-US" sz="2400" dirty="0"/>
                  <a:t>Both take </a:t>
                </a:r>
                <a:r>
                  <a:rPr lang="en-US" sz="2400" dirty="0" smtClean="0"/>
                  <a:t>as input –</a:t>
                </a:r>
              </a:p>
              <a:p>
                <a:pPr lvl="1"/>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𝑑</m:t>
                        </m:r>
                      </m:sub>
                    </m:sSub>
                  </m:oMath>
                </a14:m>
                <a:r>
                  <a:rPr lang="en-US" sz="2100" dirty="0" smtClean="0"/>
                  <a:t> : Term-document matrix. </a:t>
                </a:r>
                <a:r>
                  <a:rPr lang="en-IN" sz="2000" dirty="0" smtClean="0"/>
                  <a:t>Each </a:t>
                </a:r>
                <a:r>
                  <a:rPr lang="en-IN" sz="2000" dirty="0"/>
                  <a:t>row represents the word and each column represents the sentence in the corpus. An element </a:t>
                </a:r>
                <a:r>
                  <a:rPr lang="en-IN" sz="2000" dirty="0" err="1"/>
                  <a:t>X</a:t>
                </a:r>
                <a:r>
                  <a:rPr lang="en-IN" sz="2000" baseline="-25000" dirty="0" err="1"/>
                  <a:t>i,j</a:t>
                </a:r>
                <a:r>
                  <a:rPr lang="en-IN" sz="2000" dirty="0"/>
                  <a:t> represents the frequency of term </a:t>
                </a:r>
                <a:r>
                  <a:rPr lang="en-IN" sz="2000" dirty="0" err="1"/>
                  <a:t>i</a:t>
                </a:r>
                <a:r>
                  <a:rPr lang="en-IN" sz="2000" dirty="0"/>
                  <a:t> in sentence j</a:t>
                </a:r>
                <a:r>
                  <a:rPr lang="en-IN" sz="2000" dirty="0" smtClean="0"/>
                  <a:t>.</a:t>
                </a:r>
                <a:endParaRPr lang="en-US" sz="2100" dirty="0" smtClean="0"/>
              </a:p>
              <a:p>
                <a:pPr lvl="1"/>
                <a:r>
                  <a:rPr lang="en-US" sz="2100" dirty="0" smtClean="0"/>
                  <a:t>k : No. of axis in new semantic space</a:t>
                </a:r>
              </a:p>
              <a:p>
                <a:endParaRPr lang="en-US" sz="2400" dirty="0"/>
              </a:p>
              <a:p>
                <a:pPr>
                  <a:spcAft>
                    <a:spcPts val="600"/>
                  </a:spcAft>
                </a:pPr>
                <a:r>
                  <a:rPr lang="en-US" sz="2400" dirty="0" smtClean="0"/>
                  <a:t>LSA uses a matrix factorization technique called Singular Value Decomposition(SVD) to get following 3 matrices</a:t>
                </a:r>
              </a:p>
              <a:p>
                <a:pPr marL="0" indent="0">
                  <a:spcBef>
                    <a:spcPts val="1600"/>
                  </a:spcBef>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𝑇</m:t>
                              </m:r>
                            </m:sup>
                          </m:sSup>
                        </m:e>
                        <m:sub>
                          <m:r>
                            <a:rPr lang="en-US" sz="2400" b="0" i="1" smtClean="0">
                              <a:latin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sub>
                      </m:sSub>
                    </m:oMath>
                  </m:oMathPara>
                </a14:m>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519" t="-988" r="-667"/>
                </a:stretch>
              </a:blipFill>
            </p:spPr>
            <p:txBody>
              <a:bodyPr/>
              <a:lstStyle/>
              <a:p>
                <a:r>
                  <a:rPr lang="en-IN">
                    <a:noFill/>
                  </a:rPr>
                  <a:t> </a:t>
                </a:r>
              </a:p>
            </p:txBody>
          </p:sp>
        </mc:Fallback>
      </mc:AlternateContent>
    </p:spTree>
    <p:extLst>
      <p:ext uri="{BB962C8B-B14F-4D97-AF65-F5344CB8AC3E}">
        <p14:creationId xmlns:p14="http://schemas.microsoft.com/office/powerpoint/2010/main" val="622337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LSA </a:t>
            </a:r>
            <a:r>
              <a:rPr lang="en-US" dirty="0"/>
              <a:t>+ k-means clustering</a:t>
            </a:r>
            <a:endParaRPr lang="en-IN" dirty="0"/>
          </a:p>
        </p:txBody>
      </p:sp>
      <p:sp>
        <p:nvSpPr>
          <p:cNvPr id="30" name="Rectangle 29"/>
          <p:cNvSpPr/>
          <p:nvPr/>
        </p:nvSpPr>
        <p:spPr>
          <a:xfrm>
            <a:off x="4191000" y="1600200"/>
            <a:ext cx="4572000" cy="923330"/>
          </a:xfrm>
          <a:prstGeom prst="rect">
            <a:avLst/>
          </a:prstGeom>
        </p:spPr>
        <p:txBody>
          <a:bodyPr>
            <a:spAutoFit/>
          </a:bodyPr>
          <a:lstStyle/>
          <a:p>
            <a:pPr algn="just">
              <a:spcAft>
                <a:spcPts val="0"/>
              </a:spcAft>
            </a:pPr>
            <a:r>
              <a:rPr lang="en-IN" dirty="0">
                <a:ea typeface="Times New Roman" panose="02020603050405020304" pitchFamily="18" charset="0"/>
                <a:cs typeface="Times New Roman" panose="02020603050405020304" pitchFamily="18" charset="0"/>
              </a:rPr>
              <a:t>d1: </a:t>
            </a:r>
            <a:r>
              <a:rPr lang="en-IN" i="1" dirty="0">
                <a:ea typeface="Times New Roman" panose="02020603050405020304" pitchFamily="18" charset="0"/>
                <a:cs typeface="Times New Roman" panose="02020603050405020304" pitchFamily="18" charset="0"/>
              </a:rPr>
              <a:t>Shipment of gold damaged in a fire.</a:t>
            </a:r>
            <a:endParaRPr lang="en-IN" sz="1600" dirty="0">
              <a:ea typeface="Times New Roman" panose="02020603050405020304" pitchFamily="18" charset="0"/>
              <a:cs typeface="Times New Roman" panose="02020603050405020304" pitchFamily="18" charset="0"/>
            </a:endParaRPr>
          </a:p>
          <a:p>
            <a:pPr algn="just">
              <a:spcAft>
                <a:spcPts val="0"/>
              </a:spcAft>
            </a:pPr>
            <a:r>
              <a:rPr lang="en-IN" dirty="0">
                <a:ea typeface="Times New Roman" panose="02020603050405020304" pitchFamily="18" charset="0"/>
                <a:cs typeface="Times New Roman" panose="02020603050405020304" pitchFamily="18" charset="0"/>
              </a:rPr>
              <a:t>d2: </a:t>
            </a:r>
            <a:r>
              <a:rPr lang="en-IN" i="1" dirty="0">
                <a:ea typeface="Times New Roman" panose="02020603050405020304" pitchFamily="18" charset="0"/>
                <a:cs typeface="Times New Roman" panose="02020603050405020304" pitchFamily="18" charset="0"/>
              </a:rPr>
              <a:t>Delivery of silver arrived in a silver truck. </a:t>
            </a:r>
            <a:endParaRPr lang="en-IN" sz="1600" dirty="0">
              <a:ea typeface="Times New Roman" panose="02020603050405020304" pitchFamily="18" charset="0"/>
              <a:cs typeface="Times New Roman" panose="02020603050405020304" pitchFamily="18" charset="0"/>
            </a:endParaRPr>
          </a:p>
          <a:p>
            <a:pPr algn="just">
              <a:spcAft>
                <a:spcPts val="0"/>
              </a:spcAft>
            </a:pPr>
            <a:r>
              <a:rPr lang="en-IN" dirty="0">
                <a:ea typeface="Times New Roman" panose="02020603050405020304" pitchFamily="18" charset="0"/>
                <a:cs typeface="Times New Roman" panose="02020603050405020304" pitchFamily="18" charset="0"/>
              </a:rPr>
              <a:t>d3: </a:t>
            </a:r>
            <a:r>
              <a:rPr lang="en-IN" i="1" dirty="0">
                <a:ea typeface="Times New Roman" panose="02020603050405020304" pitchFamily="18" charset="0"/>
                <a:cs typeface="Times New Roman" panose="02020603050405020304" pitchFamily="18" charset="0"/>
              </a:rPr>
              <a:t>Shipment of gold arrived in a truck.</a:t>
            </a:r>
            <a:endParaRPr lang="en-IN" sz="1600" dirty="0">
              <a:effectLst/>
              <a:ea typeface="Times New Roman" panose="02020603050405020304" pitchFamily="18" charset="0"/>
              <a:cs typeface="Times New Roman" panose="02020603050405020304" pitchFamily="18"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694833068"/>
              </p:ext>
            </p:extLst>
          </p:nvPr>
        </p:nvGraphicFramePr>
        <p:xfrm>
          <a:off x="1066800" y="2743200"/>
          <a:ext cx="7086600" cy="3364992"/>
        </p:xfrm>
        <a:graphic>
          <a:graphicData uri="http://schemas.openxmlformats.org/drawingml/2006/table">
            <a:tbl>
              <a:tblPr firstRow="1" firstCol="1" bandRow="1">
                <a:tableStyleId>{5C22544A-7EE6-4342-B048-85BDC9FD1C3A}</a:tableStyleId>
              </a:tblPr>
              <a:tblGrid>
                <a:gridCol w="2209800"/>
                <a:gridCol w="1583842"/>
                <a:gridCol w="1646479"/>
                <a:gridCol w="1646479"/>
              </a:tblGrid>
              <a:tr h="247650">
                <a:tc>
                  <a:txBody>
                    <a:bodyPr/>
                    <a:lstStyle/>
                    <a:p>
                      <a:pPr algn="just">
                        <a:lnSpc>
                          <a:spcPct val="115000"/>
                        </a:lnSpc>
                        <a:spcAft>
                          <a:spcPts val="0"/>
                        </a:spcAft>
                      </a:pPr>
                      <a:r>
                        <a:rPr lang="en-IN" sz="1600" dirty="0">
                          <a:effectLst/>
                        </a:rPr>
                        <a:t>Terms↓\ Sentences </a:t>
                      </a:r>
                      <a:r>
                        <a:rPr lang="en-IN" sz="1600" b="0" dirty="0">
                          <a:effectLst/>
                        </a:rPr>
                        <a:t>→</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d</a:t>
                      </a:r>
                      <a:r>
                        <a:rPr lang="en-IN" sz="1600" baseline="-250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d</a:t>
                      </a:r>
                      <a:r>
                        <a:rPr lang="en-IN" sz="1600" baseline="-250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d</a:t>
                      </a:r>
                      <a:r>
                        <a:rPr lang="en-IN" sz="1600" baseline="-25000">
                          <a:effectLst/>
                        </a:rPr>
                        <a:t>3</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dirty="0">
                          <a:effectLst/>
                        </a:rPr>
                        <a:t>a</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dirty="0">
                          <a:effectLst/>
                        </a:rPr>
                        <a:t>arrived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dirty="0">
                          <a:effectLst/>
                        </a:rPr>
                        <a:t>damaged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dirty="0">
                          <a:effectLst/>
                        </a:rPr>
                        <a:t>delivery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fire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gold</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of</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shipment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silver</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47650">
                <a:tc>
                  <a:txBody>
                    <a:bodyPr/>
                    <a:lstStyle/>
                    <a:p>
                      <a:pPr algn="just">
                        <a:lnSpc>
                          <a:spcPct val="115000"/>
                        </a:lnSpc>
                        <a:spcAft>
                          <a:spcPts val="0"/>
                        </a:spcAft>
                      </a:pPr>
                      <a:r>
                        <a:rPr lang="en-IN" sz="1600">
                          <a:effectLst/>
                        </a:rPr>
                        <a:t>truck</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a:effectLst/>
                        </a:rPr>
                        <a:t>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1024" name="TextBox 1023"/>
          <p:cNvSpPr txBox="1"/>
          <p:nvPr/>
        </p:nvSpPr>
        <p:spPr>
          <a:xfrm>
            <a:off x="457200" y="6336268"/>
            <a:ext cx="8229600" cy="369332"/>
          </a:xfrm>
          <a:prstGeom prst="rect">
            <a:avLst/>
          </a:prstGeom>
          <a:noFill/>
        </p:spPr>
        <p:txBody>
          <a:bodyPr wrap="square" rtlCol="0">
            <a:spAutoFit/>
          </a:bodyPr>
          <a:lstStyle/>
          <a:p>
            <a:pPr algn="ctr"/>
            <a:r>
              <a:rPr lang="en-IN" dirty="0"/>
              <a:t>T</a:t>
            </a:r>
            <a:r>
              <a:rPr lang="en-IN" dirty="0" smtClean="0"/>
              <a:t>erm- </a:t>
            </a:r>
            <a:r>
              <a:rPr lang="en-IN" dirty="0"/>
              <a:t>S</a:t>
            </a:r>
            <a:r>
              <a:rPr lang="en-IN" dirty="0" smtClean="0"/>
              <a:t>entence Matrix</a:t>
            </a:r>
            <a:endParaRPr lang="en-IN" dirty="0"/>
          </a:p>
        </p:txBody>
      </p:sp>
      <p:sp>
        <p:nvSpPr>
          <p:cNvPr id="6" name="TextBox 5"/>
          <p:cNvSpPr txBox="1"/>
          <p:nvPr/>
        </p:nvSpPr>
        <p:spPr>
          <a:xfrm>
            <a:off x="609600" y="1600200"/>
            <a:ext cx="2895600" cy="923330"/>
          </a:xfrm>
          <a:prstGeom prst="rect">
            <a:avLst/>
          </a:prstGeom>
          <a:noFill/>
        </p:spPr>
        <p:txBody>
          <a:bodyPr wrap="square" rtlCol="0">
            <a:spAutoFit/>
          </a:bodyPr>
          <a:lstStyle/>
          <a:p>
            <a:r>
              <a:rPr lang="en-US" dirty="0" smtClean="0"/>
              <a:t>Input:</a:t>
            </a:r>
          </a:p>
          <a:p>
            <a:r>
              <a:rPr lang="en-US" dirty="0" smtClean="0"/>
              <a:t>    D: Document Set</a:t>
            </a:r>
          </a:p>
          <a:p>
            <a:r>
              <a:rPr lang="en-US" dirty="0" smtClean="0"/>
              <a:t>    k: No. of </a:t>
            </a:r>
            <a:r>
              <a:rPr lang="en-US" dirty="0" smtClean="0"/>
              <a:t>axis</a:t>
            </a:r>
            <a:endParaRPr lang="en-IN" dirty="0"/>
          </a:p>
        </p:txBody>
      </p:sp>
    </p:spTree>
    <p:extLst>
      <p:ext uri="{BB962C8B-B14F-4D97-AF65-F5344CB8AC3E}">
        <p14:creationId xmlns:p14="http://schemas.microsoft.com/office/powerpoint/2010/main" val="3285572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r>
              <a:rPr lang="en-US" b="1" dirty="0" smtClean="0"/>
              <a:t>Motivation</a:t>
            </a:r>
          </a:p>
          <a:p>
            <a:pPr marL="633222" indent="-514350">
              <a:lnSpc>
                <a:spcPct val="200000"/>
              </a:lnSpc>
              <a:buFont typeface="+mj-lt"/>
              <a:buAutoNum type="arabicPeriod"/>
            </a:pPr>
            <a:r>
              <a:rPr lang="en-US" dirty="0" smtClean="0">
                <a:solidFill>
                  <a:schemeClr val="bg1">
                    <a:lumMod val="50000"/>
                  </a:schemeClr>
                </a:solidFill>
              </a:rPr>
              <a:t>Solutions offered</a:t>
            </a:r>
          </a:p>
          <a:p>
            <a:pPr marL="633222" indent="-514350">
              <a:lnSpc>
                <a:spcPct val="200000"/>
              </a:lnSpc>
              <a:buFont typeface="+mj-lt"/>
              <a:buAutoNum type="arabicPeriod"/>
            </a:pPr>
            <a:r>
              <a:rPr lang="en-US" dirty="0" smtClean="0">
                <a:solidFill>
                  <a:schemeClr val="bg1">
                    <a:lumMod val="50000"/>
                  </a:schemeClr>
                </a:solidFill>
              </a:rPr>
              <a:t>Understanding Storyline</a:t>
            </a:r>
          </a:p>
          <a:p>
            <a:pPr marL="633222" indent="-514350">
              <a:lnSpc>
                <a:spcPct val="200000"/>
              </a:lnSpc>
              <a:buFont typeface="+mj-lt"/>
              <a:buAutoNum type="arabicPeriod"/>
            </a:pPr>
            <a:r>
              <a:rPr lang="en-US" dirty="0" smtClean="0">
                <a:solidFill>
                  <a:schemeClr val="bg1">
                    <a:lumMod val="50000"/>
                  </a:schemeClr>
                </a:solidFill>
              </a:rPr>
              <a:t>Storyline Generation</a:t>
            </a:r>
          </a:p>
          <a:p>
            <a:pPr marL="633222"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LSA + k-means clustering</a:t>
            </a:r>
            <a:endParaRPr lang="en-IN" dirty="0"/>
          </a:p>
        </p:txBody>
      </p:sp>
      <p:sp>
        <p:nvSpPr>
          <p:cNvPr id="4" name="TextBox 3"/>
          <p:cNvSpPr txBox="1"/>
          <p:nvPr/>
        </p:nvSpPr>
        <p:spPr>
          <a:xfrm>
            <a:off x="3124200" y="4412281"/>
            <a:ext cx="3505200" cy="369332"/>
          </a:xfrm>
          <a:prstGeom prst="rect">
            <a:avLst/>
          </a:prstGeom>
          <a:noFill/>
        </p:spPr>
        <p:txBody>
          <a:bodyPr wrap="square" rtlCol="0">
            <a:spAutoFit/>
          </a:bodyPr>
          <a:lstStyle/>
          <a:p>
            <a:pPr algn="ctr"/>
            <a:r>
              <a:rPr lang="en-US" dirty="0" smtClean="0"/>
              <a:t>Semantic space derived using SVD</a:t>
            </a:r>
            <a:endParaRPr lang="en-IN" dirty="0"/>
          </a:p>
        </p:txBody>
      </p:sp>
      <p:grpSp>
        <p:nvGrpSpPr>
          <p:cNvPr id="5" name="Group 4"/>
          <p:cNvGrpSpPr/>
          <p:nvPr/>
        </p:nvGrpSpPr>
        <p:grpSpPr>
          <a:xfrm>
            <a:off x="2661108" y="1428813"/>
            <a:ext cx="3892092" cy="3051017"/>
            <a:chOff x="4718508" y="1676400"/>
            <a:chExt cx="3892092" cy="3051017"/>
          </a:xfrm>
        </p:grpSpPr>
        <p:sp>
          <p:nvSpPr>
            <p:cNvPr id="6" name="Oval 7"/>
            <p:cNvSpPr>
              <a:spLocks noChangeArrowheads="1"/>
            </p:cNvSpPr>
            <p:nvPr/>
          </p:nvSpPr>
          <p:spPr bwMode="auto">
            <a:xfrm>
              <a:off x="7547438" y="3184039"/>
              <a:ext cx="87129" cy="87418"/>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Oval 12"/>
            <p:cNvSpPr>
              <a:spLocks noChangeArrowheads="1"/>
            </p:cNvSpPr>
            <p:nvPr/>
          </p:nvSpPr>
          <p:spPr bwMode="auto">
            <a:xfrm>
              <a:off x="7244617" y="3244348"/>
              <a:ext cx="88166" cy="8844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8" name="Group 1"/>
            <p:cNvGrpSpPr>
              <a:grpSpLocks/>
            </p:cNvGrpSpPr>
            <p:nvPr/>
          </p:nvGrpSpPr>
          <p:grpSpPr bwMode="auto">
            <a:xfrm>
              <a:off x="4718508" y="1676400"/>
              <a:ext cx="3892092" cy="3051017"/>
              <a:chOff x="5841" y="7176"/>
              <a:chExt cx="3860" cy="3005"/>
            </a:xfrm>
          </p:grpSpPr>
          <p:cxnSp>
            <p:nvCxnSpPr>
              <p:cNvPr id="10" name="AutoShape 2"/>
              <p:cNvCxnSpPr>
                <a:cxnSpLocks noChangeShapeType="1"/>
              </p:cNvCxnSpPr>
              <p:nvPr/>
            </p:nvCxnSpPr>
            <p:spPr bwMode="auto">
              <a:xfrm flipV="1">
                <a:off x="6831" y="7176"/>
                <a:ext cx="1" cy="265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3"/>
              <p:cNvCxnSpPr>
                <a:cxnSpLocks noChangeShapeType="1"/>
              </p:cNvCxnSpPr>
              <p:nvPr/>
            </p:nvCxnSpPr>
            <p:spPr bwMode="auto">
              <a:xfrm>
                <a:off x="6831" y="9827"/>
                <a:ext cx="287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Oval 4"/>
              <p:cNvSpPr>
                <a:spLocks noChangeArrowheads="1"/>
              </p:cNvSpPr>
              <p:nvPr/>
            </p:nvSpPr>
            <p:spPr bwMode="auto">
              <a:xfrm>
                <a:off x="7334" y="8046"/>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5"/>
              <p:cNvSpPr>
                <a:spLocks noChangeArrowheads="1"/>
              </p:cNvSpPr>
              <p:nvPr/>
            </p:nvSpPr>
            <p:spPr bwMode="auto">
              <a:xfrm>
                <a:off x="7622" y="7976"/>
                <a:ext cx="84" cy="85"/>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6"/>
              <p:cNvSpPr>
                <a:spLocks noChangeArrowheads="1"/>
              </p:cNvSpPr>
              <p:nvPr/>
            </p:nvSpPr>
            <p:spPr bwMode="auto">
              <a:xfrm>
                <a:off x="7621" y="8287"/>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7"/>
              <p:cNvSpPr>
                <a:spLocks noChangeArrowheads="1"/>
              </p:cNvSpPr>
              <p:nvPr/>
            </p:nvSpPr>
            <p:spPr bwMode="auto">
              <a:xfrm>
                <a:off x="7945" y="8203"/>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8"/>
              <p:cNvSpPr>
                <a:spLocks noChangeArrowheads="1"/>
              </p:cNvSpPr>
              <p:nvPr/>
            </p:nvSpPr>
            <p:spPr bwMode="auto">
              <a:xfrm>
                <a:off x="7944" y="7959"/>
                <a:ext cx="85" cy="87"/>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9"/>
              <p:cNvSpPr>
                <a:spLocks noChangeArrowheads="1"/>
              </p:cNvSpPr>
              <p:nvPr/>
            </p:nvSpPr>
            <p:spPr bwMode="auto">
              <a:xfrm>
                <a:off x="7782" y="8132"/>
                <a:ext cx="87"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0"/>
              <p:cNvSpPr>
                <a:spLocks noChangeArrowheads="1"/>
              </p:cNvSpPr>
              <p:nvPr/>
            </p:nvSpPr>
            <p:spPr bwMode="auto">
              <a:xfrm>
                <a:off x="7784" y="7747"/>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1"/>
              <p:cNvSpPr>
                <a:spLocks noChangeArrowheads="1"/>
              </p:cNvSpPr>
              <p:nvPr/>
            </p:nvSpPr>
            <p:spPr bwMode="auto">
              <a:xfrm>
                <a:off x="8155" y="7976"/>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2"/>
              <p:cNvSpPr>
                <a:spLocks noChangeArrowheads="1"/>
              </p:cNvSpPr>
              <p:nvPr/>
            </p:nvSpPr>
            <p:spPr bwMode="auto">
              <a:xfrm>
                <a:off x="7943" y="8371"/>
                <a:ext cx="86"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3"/>
              <p:cNvSpPr>
                <a:spLocks noChangeArrowheads="1"/>
              </p:cNvSpPr>
              <p:nvPr/>
            </p:nvSpPr>
            <p:spPr bwMode="auto">
              <a:xfrm>
                <a:off x="8390" y="9185"/>
                <a:ext cx="86" cy="87"/>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4"/>
              <p:cNvSpPr>
                <a:spLocks noChangeArrowheads="1"/>
              </p:cNvSpPr>
              <p:nvPr/>
            </p:nvSpPr>
            <p:spPr bwMode="auto">
              <a:xfrm>
                <a:off x="8533" y="9020"/>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5"/>
              <p:cNvSpPr>
                <a:spLocks noChangeArrowheads="1"/>
              </p:cNvSpPr>
              <p:nvPr/>
            </p:nvSpPr>
            <p:spPr bwMode="auto">
              <a:xfrm>
                <a:off x="8533" y="9331"/>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6"/>
              <p:cNvSpPr>
                <a:spLocks noChangeArrowheads="1"/>
              </p:cNvSpPr>
              <p:nvPr/>
            </p:nvSpPr>
            <p:spPr bwMode="auto">
              <a:xfrm>
                <a:off x="8857" y="9247"/>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7"/>
              <p:cNvSpPr>
                <a:spLocks noChangeArrowheads="1"/>
              </p:cNvSpPr>
              <p:nvPr/>
            </p:nvSpPr>
            <p:spPr bwMode="auto">
              <a:xfrm>
                <a:off x="8856" y="9003"/>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18"/>
              <p:cNvSpPr>
                <a:spLocks noChangeArrowheads="1"/>
              </p:cNvSpPr>
              <p:nvPr/>
            </p:nvSpPr>
            <p:spPr bwMode="auto">
              <a:xfrm>
                <a:off x="8694" y="9176"/>
                <a:ext cx="88"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19"/>
              <p:cNvSpPr>
                <a:spLocks noChangeArrowheads="1"/>
              </p:cNvSpPr>
              <p:nvPr/>
            </p:nvSpPr>
            <p:spPr bwMode="auto">
              <a:xfrm>
                <a:off x="8941" y="9163"/>
                <a:ext cx="86"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Oval 20"/>
              <p:cNvSpPr>
                <a:spLocks noChangeArrowheads="1"/>
              </p:cNvSpPr>
              <p:nvPr/>
            </p:nvSpPr>
            <p:spPr bwMode="auto">
              <a:xfrm>
                <a:off x="8697" y="9415"/>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29" name="AutoShape 21"/>
              <p:cNvCxnSpPr>
                <a:cxnSpLocks noChangeShapeType="1"/>
              </p:cNvCxnSpPr>
              <p:nvPr/>
            </p:nvCxnSpPr>
            <p:spPr bwMode="auto">
              <a:xfrm flipH="1" flipV="1">
                <a:off x="5841" y="8824"/>
                <a:ext cx="990" cy="100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22"/>
              <p:cNvCxnSpPr>
                <a:cxnSpLocks noChangeShapeType="1"/>
              </p:cNvCxnSpPr>
              <p:nvPr/>
            </p:nvCxnSpPr>
            <p:spPr bwMode="auto">
              <a:xfrm flipV="1">
                <a:off x="6831" y="7667"/>
                <a:ext cx="1951" cy="21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 Box 23"/>
              <p:cNvSpPr txBox="1">
                <a:spLocks noChangeArrowheads="1"/>
              </p:cNvSpPr>
              <p:nvPr/>
            </p:nvSpPr>
            <p:spPr bwMode="auto">
              <a:xfrm>
                <a:off x="9181" y="9860"/>
                <a:ext cx="352" cy="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sz="1600" b="0" i="0" u="none" strike="noStrike" cap="none" normalizeH="0" baseline="0" dirty="0" smtClean="0">
                    <a:ln>
                      <a:noFill/>
                    </a:ln>
                    <a:solidFill>
                      <a:schemeClr val="tx1"/>
                    </a:solidFill>
                    <a:effectLst/>
                    <a:latin typeface="Calibri" panose="020F0502020204030204" pitchFamily="34" charset="0"/>
                  </a:rPr>
                  <a:t>x</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2" name="Text Box 24"/>
              <p:cNvSpPr txBox="1">
                <a:spLocks noChangeArrowheads="1"/>
              </p:cNvSpPr>
              <p:nvPr/>
            </p:nvSpPr>
            <p:spPr bwMode="auto">
              <a:xfrm>
                <a:off x="6630" y="9896"/>
                <a:ext cx="373" cy="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sz="1600" b="0" i="0" u="none" strike="noStrike" cap="none" normalizeH="0" baseline="0" dirty="0" smtClean="0">
                    <a:ln>
                      <a:noFill/>
                    </a:ln>
                    <a:solidFill>
                      <a:schemeClr val="tx1"/>
                    </a:solidFill>
                    <a:effectLst/>
                    <a:latin typeface="Calibri" panose="020F0502020204030204" pitchFamily="34" charset="0"/>
                  </a:rPr>
                  <a:t>O</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3" name="Text Box 25"/>
              <p:cNvSpPr txBox="1">
                <a:spLocks noChangeArrowheads="1"/>
              </p:cNvSpPr>
              <p:nvPr/>
            </p:nvSpPr>
            <p:spPr bwMode="auto">
              <a:xfrm>
                <a:off x="6385" y="7348"/>
                <a:ext cx="388" cy="3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sz="1600" b="0" i="0" u="none" strike="noStrike" cap="none" normalizeH="0" baseline="0" dirty="0" smtClean="0">
                    <a:ln>
                      <a:noFill/>
                    </a:ln>
                    <a:solidFill>
                      <a:schemeClr val="tx1"/>
                    </a:solidFill>
                    <a:effectLst/>
                    <a:latin typeface="Calibri" panose="020F0502020204030204" pitchFamily="34" charset="0"/>
                  </a:rPr>
                  <a:t>y</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grpSp>
        <p:sp>
          <p:nvSpPr>
            <p:cNvPr id="9" name="Oval 12"/>
            <p:cNvSpPr>
              <a:spLocks noChangeArrowheads="1"/>
            </p:cNvSpPr>
            <p:nvPr/>
          </p:nvSpPr>
          <p:spPr bwMode="auto">
            <a:xfrm>
              <a:off x="7238683" y="2888120"/>
              <a:ext cx="88166" cy="8844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cxnSp>
        <p:nvCxnSpPr>
          <p:cNvPr id="34" name="Curved Connector 33"/>
          <p:cNvCxnSpPr>
            <a:stCxn id="36" idx="0"/>
          </p:cNvCxnSpPr>
          <p:nvPr/>
        </p:nvCxnSpPr>
        <p:spPr>
          <a:xfrm rot="5400000" flipH="1" flipV="1">
            <a:off x="2398709" y="3696196"/>
            <a:ext cx="829373" cy="204090"/>
          </a:xfrm>
          <a:prstGeom prst="curvedConnector3">
            <a:avLst>
              <a:gd name="adj1" fmla="val 50000"/>
            </a:avLst>
          </a:prstGeom>
          <a:ln>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36" idx="0"/>
          </p:cNvCxnSpPr>
          <p:nvPr/>
        </p:nvCxnSpPr>
        <p:spPr>
          <a:xfrm rot="5400000" flipH="1" flipV="1">
            <a:off x="3066645" y="3147806"/>
            <a:ext cx="709827" cy="1420417"/>
          </a:xfrm>
          <a:prstGeom prst="curvedConnector2">
            <a:avLst/>
          </a:prstGeom>
          <a:ln>
            <a:headEnd w="lg" len="lg"/>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68183" y="4212927"/>
            <a:ext cx="886334" cy="261610"/>
          </a:xfrm>
          <a:prstGeom prst="rect">
            <a:avLst/>
          </a:prstGeom>
          <a:noFill/>
        </p:spPr>
        <p:txBody>
          <a:bodyPr wrap="square" tIns="0" rtlCol="0">
            <a:spAutoFit/>
          </a:bodyPr>
          <a:lstStyle/>
          <a:p>
            <a:r>
              <a:rPr lang="en-US" sz="1400" dirty="0" smtClean="0"/>
              <a:t>New axis</a:t>
            </a:r>
            <a:endParaRPr lang="en-IN" sz="1400" dirty="0"/>
          </a:p>
        </p:txBody>
      </p:sp>
      <p:cxnSp>
        <p:nvCxnSpPr>
          <p:cNvPr id="37" name="Straight Arrow Connector 36"/>
          <p:cNvCxnSpPr>
            <a:stCxn id="18" idx="7"/>
          </p:cNvCxnSpPr>
          <p:nvPr/>
        </p:nvCxnSpPr>
        <p:spPr>
          <a:xfrm flipV="1">
            <a:off x="4693418" y="1603447"/>
            <a:ext cx="300929" cy="417897"/>
          </a:xfrm>
          <a:prstGeom prst="straightConnector1">
            <a:avLst/>
          </a:prstGeom>
          <a:ln>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64616" y="1349636"/>
            <a:ext cx="1083306" cy="307777"/>
          </a:xfrm>
          <a:prstGeom prst="rect">
            <a:avLst/>
          </a:prstGeom>
          <a:noFill/>
        </p:spPr>
        <p:txBody>
          <a:bodyPr wrap="square" rtlCol="0">
            <a:spAutoFit/>
          </a:bodyPr>
          <a:lstStyle/>
          <a:p>
            <a:r>
              <a:rPr lang="en-US" sz="1400" dirty="0" smtClean="0"/>
              <a:t>Document</a:t>
            </a:r>
            <a:endParaRPr lang="en-IN" sz="1400" dirty="0"/>
          </a:p>
        </p:txBody>
      </p:sp>
      <p:sp>
        <p:nvSpPr>
          <p:cNvPr id="39" name="TextBox 38"/>
          <p:cNvSpPr txBox="1"/>
          <p:nvPr/>
        </p:nvSpPr>
        <p:spPr>
          <a:xfrm>
            <a:off x="457200" y="4953000"/>
            <a:ext cx="8229600" cy="830997"/>
          </a:xfrm>
          <a:prstGeom prst="rect">
            <a:avLst/>
          </a:prstGeom>
          <a:noFill/>
        </p:spPr>
        <p:txBody>
          <a:bodyPr wrap="square" rtlCol="0">
            <a:spAutoFit/>
          </a:bodyPr>
          <a:lstStyle/>
          <a:p>
            <a:r>
              <a:rPr lang="en-US" sz="2400" dirty="0" smtClean="0"/>
              <a:t>After applying LSA, k-means clustering is applied to get document clusters.</a:t>
            </a:r>
            <a:r>
              <a:rPr lang="en-US" dirty="0" smtClean="0"/>
              <a:t> </a:t>
            </a:r>
            <a:endParaRPr lang="en-IN" dirty="0"/>
          </a:p>
        </p:txBody>
      </p:sp>
    </p:spTree>
    <p:extLst>
      <p:ext uri="{BB962C8B-B14F-4D97-AF65-F5344CB8AC3E}">
        <p14:creationId xmlns:p14="http://schemas.microsoft.com/office/powerpoint/2010/main" val="4023730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90600"/>
          </a:xfrm>
        </p:spPr>
        <p:txBody>
          <a:bodyPr>
            <a:normAutofit fontScale="90000"/>
          </a:bodyPr>
          <a:lstStyle/>
          <a:p>
            <a:r>
              <a:rPr lang="en-IN" dirty="0" smtClean="0"/>
              <a:t>2.2) Non-Negative </a:t>
            </a:r>
            <a:r>
              <a:rPr lang="en-IN" dirty="0" smtClean="0"/>
              <a:t>Matrix Factorization (</a:t>
            </a:r>
            <a:r>
              <a:rPr lang="en-IN" dirty="0"/>
              <a:t>NMF)</a:t>
            </a:r>
          </a:p>
        </p:txBody>
      </p:sp>
      <p:sp>
        <p:nvSpPr>
          <p:cNvPr id="3" name="Content Placeholder 2"/>
          <p:cNvSpPr>
            <a:spLocks noGrp="1"/>
          </p:cNvSpPr>
          <p:nvPr>
            <p:ph sz="quarter" idx="1"/>
          </p:nvPr>
        </p:nvSpPr>
        <p:spPr>
          <a:xfrm>
            <a:off x="457200" y="1219200"/>
            <a:ext cx="5638800" cy="2819400"/>
          </a:xfrm>
        </p:spPr>
        <p:txBody>
          <a:bodyPr>
            <a:normAutofit/>
          </a:bodyPr>
          <a:lstStyle/>
          <a:p>
            <a:pPr algn="just"/>
            <a:r>
              <a:rPr lang="en-US" sz="2000" dirty="0" smtClean="0"/>
              <a:t>Input –</a:t>
            </a:r>
          </a:p>
          <a:p>
            <a:pPr marL="731520" lvl="1" indent="-457200" algn="just">
              <a:buFont typeface="+mj-lt"/>
              <a:buAutoNum type="arabicPeriod"/>
            </a:pPr>
            <a:r>
              <a:rPr lang="en-US" sz="1800" dirty="0" smtClean="0"/>
              <a:t>D: Document Corpus</a:t>
            </a:r>
          </a:p>
          <a:p>
            <a:pPr marL="731520" lvl="1" indent="-457200" algn="just">
              <a:buFont typeface="+mj-lt"/>
              <a:buAutoNum type="arabicPeriod"/>
            </a:pPr>
            <a:r>
              <a:rPr lang="en-US" sz="1800" dirty="0" smtClean="0"/>
              <a:t>k :  Number of clusters to be formed</a:t>
            </a:r>
          </a:p>
          <a:p>
            <a:pPr algn="just"/>
            <a:r>
              <a:rPr lang="en-US" sz="2000" dirty="0" smtClean="0"/>
              <a:t>NMF factorizes matrix X into 2 matrices U and V </a:t>
            </a:r>
            <a:r>
              <a:rPr lang="en-US" sz="2000" dirty="0" err="1" smtClean="0"/>
              <a:t>s.t</a:t>
            </a:r>
            <a:r>
              <a:rPr lang="en-US" sz="2000" dirty="0" smtClean="0"/>
              <a:t>. all 3 matrices have no negative elements.</a:t>
            </a:r>
          </a:p>
          <a:p>
            <a:pPr algn="ctr">
              <a:buNone/>
            </a:pPr>
            <a:r>
              <a:rPr lang="en-IN" sz="2000" dirty="0" err="1" smtClean="0"/>
              <a:t>X</a:t>
            </a:r>
            <a:r>
              <a:rPr lang="en-IN" sz="2000" baseline="-25000" dirty="0" err="1" smtClean="0"/>
              <a:t>txd</a:t>
            </a:r>
            <a:r>
              <a:rPr lang="en-IN" sz="2000" dirty="0" smtClean="0"/>
              <a:t> = </a:t>
            </a:r>
            <a:r>
              <a:rPr lang="en-IN" sz="2000" dirty="0" err="1" smtClean="0"/>
              <a:t>U</a:t>
            </a:r>
            <a:r>
              <a:rPr lang="en-IN" sz="2000" baseline="-25000" dirty="0" err="1" smtClean="0"/>
              <a:t>txk</a:t>
            </a:r>
            <a:r>
              <a:rPr lang="en-IN" sz="2000" dirty="0" smtClean="0"/>
              <a:t> x </a:t>
            </a:r>
            <a:r>
              <a:rPr lang="en-IN" sz="2000" dirty="0" err="1" smtClean="0"/>
              <a:t>V</a:t>
            </a:r>
            <a:r>
              <a:rPr lang="en-IN" sz="2000" baseline="30000" dirty="0" err="1" smtClean="0"/>
              <a:t>T</a:t>
            </a:r>
            <a:r>
              <a:rPr lang="en-IN" sz="2000" baseline="-25000" dirty="0" err="1" smtClean="0"/>
              <a:t>kxd</a:t>
            </a:r>
            <a:endParaRPr lang="en-IN" sz="2000" baseline="-25000" dirty="0" smtClean="0"/>
          </a:p>
          <a:p>
            <a:pPr marL="273050" indent="-1588">
              <a:buNone/>
            </a:pPr>
            <a:r>
              <a:rPr lang="en-US" sz="2000" dirty="0" smtClean="0"/>
              <a:t>Where</a:t>
            </a:r>
            <a:r>
              <a:rPr lang="en-US" sz="2000" baseline="-25000" dirty="0" smtClean="0"/>
              <a:t> </a:t>
            </a:r>
            <a:r>
              <a:rPr lang="en-IN" sz="2000" dirty="0" err="1" smtClean="0"/>
              <a:t>X</a:t>
            </a:r>
            <a:r>
              <a:rPr lang="en-IN" sz="2000" baseline="-25000" dirty="0" err="1" smtClean="0"/>
              <a:t>txd</a:t>
            </a:r>
            <a:r>
              <a:rPr lang="en-IN" sz="2000" baseline="-25000" dirty="0" smtClean="0"/>
              <a:t> </a:t>
            </a:r>
            <a:r>
              <a:rPr lang="en-IN" sz="2000" dirty="0" smtClean="0"/>
              <a:t>is term-sentence matrix</a:t>
            </a:r>
            <a:endParaRPr lang="en-US" sz="2000" dirty="0" smtClean="0"/>
          </a:p>
        </p:txBody>
      </p:sp>
      <p:grpSp>
        <p:nvGrpSpPr>
          <p:cNvPr id="1026" name="Group 2"/>
          <p:cNvGrpSpPr>
            <a:grpSpLocks/>
          </p:cNvGrpSpPr>
          <p:nvPr/>
        </p:nvGrpSpPr>
        <p:grpSpPr bwMode="auto">
          <a:xfrm>
            <a:off x="6019800" y="1295400"/>
            <a:ext cx="2514600" cy="2288076"/>
            <a:chOff x="1549" y="7176"/>
            <a:chExt cx="3302" cy="3005"/>
          </a:xfrm>
        </p:grpSpPr>
        <p:grpSp>
          <p:nvGrpSpPr>
            <p:cNvPr id="1027" name="Group 3"/>
            <p:cNvGrpSpPr>
              <a:grpSpLocks/>
            </p:cNvGrpSpPr>
            <p:nvPr/>
          </p:nvGrpSpPr>
          <p:grpSpPr bwMode="auto">
            <a:xfrm>
              <a:off x="1981" y="7176"/>
              <a:ext cx="2870" cy="2651"/>
              <a:chOff x="1981" y="7176"/>
              <a:chExt cx="2870" cy="2651"/>
            </a:xfrm>
          </p:grpSpPr>
          <p:cxnSp>
            <p:nvCxnSpPr>
              <p:cNvPr id="1028" name="AutoShape 4"/>
              <p:cNvCxnSpPr>
                <a:cxnSpLocks noChangeShapeType="1"/>
              </p:cNvCxnSpPr>
              <p:nvPr/>
            </p:nvCxnSpPr>
            <p:spPr bwMode="auto">
              <a:xfrm flipV="1">
                <a:off x="1981" y="7176"/>
                <a:ext cx="0" cy="2651"/>
              </a:xfrm>
              <a:prstGeom prst="straightConnector1">
                <a:avLst/>
              </a:prstGeom>
              <a:noFill/>
              <a:ln w="9525">
                <a:solidFill>
                  <a:srgbClr val="000000"/>
                </a:solidFill>
                <a:round/>
                <a:headEnd/>
                <a:tailEnd type="triangle" w="med" len="med"/>
              </a:ln>
            </p:spPr>
          </p:cxnSp>
          <p:cxnSp>
            <p:nvCxnSpPr>
              <p:cNvPr id="1029" name="AutoShape 5"/>
              <p:cNvCxnSpPr>
                <a:cxnSpLocks noChangeShapeType="1"/>
              </p:cNvCxnSpPr>
              <p:nvPr/>
            </p:nvCxnSpPr>
            <p:spPr bwMode="auto">
              <a:xfrm>
                <a:off x="1981" y="9827"/>
                <a:ext cx="2870" cy="0"/>
              </a:xfrm>
              <a:prstGeom prst="straightConnector1">
                <a:avLst/>
              </a:prstGeom>
              <a:noFill/>
              <a:ln w="9525">
                <a:solidFill>
                  <a:srgbClr val="000000"/>
                </a:solidFill>
                <a:round/>
                <a:headEnd/>
                <a:tailEnd type="triangle" w="med" len="med"/>
              </a:ln>
            </p:spPr>
          </p:cxnSp>
          <p:sp>
            <p:nvSpPr>
              <p:cNvPr id="1030" name="Oval 6"/>
              <p:cNvSpPr>
                <a:spLocks noChangeArrowheads="1"/>
              </p:cNvSpPr>
              <p:nvPr/>
            </p:nvSpPr>
            <p:spPr bwMode="auto">
              <a:xfrm>
                <a:off x="2484" y="8046"/>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1" name="Oval 7"/>
              <p:cNvSpPr>
                <a:spLocks noChangeArrowheads="1"/>
              </p:cNvSpPr>
              <p:nvPr/>
            </p:nvSpPr>
            <p:spPr bwMode="auto">
              <a:xfrm>
                <a:off x="2772" y="7976"/>
                <a:ext cx="84" cy="85"/>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2" name="Oval 8"/>
              <p:cNvSpPr>
                <a:spLocks noChangeArrowheads="1"/>
              </p:cNvSpPr>
              <p:nvPr/>
            </p:nvSpPr>
            <p:spPr bwMode="auto">
              <a:xfrm>
                <a:off x="2771" y="8287"/>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3" name="Oval 9"/>
              <p:cNvSpPr>
                <a:spLocks noChangeArrowheads="1"/>
              </p:cNvSpPr>
              <p:nvPr/>
            </p:nvSpPr>
            <p:spPr bwMode="auto">
              <a:xfrm>
                <a:off x="3095" y="8203"/>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4" name="Oval 10"/>
              <p:cNvSpPr>
                <a:spLocks noChangeArrowheads="1"/>
              </p:cNvSpPr>
              <p:nvPr/>
            </p:nvSpPr>
            <p:spPr bwMode="auto">
              <a:xfrm>
                <a:off x="3094" y="7959"/>
                <a:ext cx="85" cy="87"/>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5" name="Oval 11"/>
              <p:cNvSpPr>
                <a:spLocks noChangeArrowheads="1"/>
              </p:cNvSpPr>
              <p:nvPr/>
            </p:nvSpPr>
            <p:spPr bwMode="auto">
              <a:xfrm>
                <a:off x="2932" y="8132"/>
                <a:ext cx="87"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6" name="Oval 12"/>
              <p:cNvSpPr>
                <a:spLocks noChangeArrowheads="1"/>
              </p:cNvSpPr>
              <p:nvPr/>
            </p:nvSpPr>
            <p:spPr bwMode="auto">
              <a:xfrm>
                <a:off x="2934" y="7747"/>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7" name="Oval 13"/>
              <p:cNvSpPr>
                <a:spLocks noChangeArrowheads="1"/>
              </p:cNvSpPr>
              <p:nvPr/>
            </p:nvSpPr>
            <p:spPr bwMode="auto">
              <a:xfrm>
                <a:off x="3305" y="7976"/>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8" name="Oval 14"/>
              <p:cNvSpPr>
                <a:spLocks noChangeArrowheads="1"/>
              </p:cNvSpPr>
              <p:nvPr/>
            </p:nvSpPr>
            <p:spPr bwMode="auto">
              <a:xfrm>
                <a:off x="3093" y="8371"/>
                <a:ext cx="86"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9" name="Oval 15"/>
              <p:cNvSpPr>
                <a:spLocks noChangeArrowheads="1"/>
              </p:cNvSpPr>
              <p:nvPr/>
            </p:nvSpPr>
            <p:spPr bwMode="auto">
              <a:xfrm>
                <a:off x="3540" y="9185"/>
                <a:ext cx="86" cy="87"/>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Oval 16"/>
              <p:cNvSpPr>
                <a:spLocks noChangeArrowheads="1"/>
              </p:cNvSpPr>
              <p:nvPr/>
            </p:nvSpPr>
            <p:spPr bwMode="auto">
              <a:xfrm>
                <a:off x="3683" y="9020"/>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1" name="Oval 17"/>
              <p:cNvSpPr>
                <a:spLocks noChangeArrowheads="1"/>
              </p:cNvSpPr>
              <p:nvPr/>
            </p:nvSpPr>
            <p:spPr bwMode="auto">
              <a:xfrm>
                <a:off x="3683" y="9331"/>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2" name="Oval 18"/>
              <p:cNvSpPr>
                <a:spLocks noChangeArrowheads="1"/>
              </p:cNvSpPr>
              <p:nvPr/>
            </p:nvSpPr>
            <p:spPr bwMode="auto">
              <a:xfrm>
                <a:off x="4007" y="9247"/>
                <a:ext cx="84"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3" name="Oval 19"/>
              <p:cNvSpPr>
                <a:spLocks noChangeArrowheads="1"/>
              </p:cNvSpPr>
              <p:nvPr/>
            </p:nvSpPr>
            <p:spPr bwMode="auto">
              <a:xfrm>
                <a:off x="4006" y="9003"/>
                <a:ext cx="85"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4" name="Oval 20"/>
              <p:cNvSpPr>
                <a:spLocks noChangeArrowheads="1"/>
              </p:cNvSpPr>
              <p:nvPr/>
            </p:nvSpPr>
            <p:spPr bwMode="auto">
              <a:xfrm>
                <a:off x="3844" y="9176"/>
                <a:ext cx="88" cy="86"/>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5" name="Oval 21"/>
              <p:cNvSpPr>
                <a:spLocks noChangeArrowheads="1"/>
              </p:cNvSpPr>
              <p:nvPr/>
            </p:nvSpPr>
            <p:spPr bwMode="auto">
              <a:xfrm>
                <a:off x="4091" y="9163"/>
                <a:ext cx="86"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6" name="Oval 22"/>
              <p:cNvSpPr>
                <a:spLocks noChangeArrowheads="1"/>
              </p:cNvSpPr>
              <p:nvPr/>
            </p:nvSpPr>
            <p:spPr bwMode="auto">
              <a:xfrm>
                <a:off x="3847" y="9415"/>
                <a:ext cx="85" cy="84"/>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1047" name="AutoShape 23"/>
              <p:cNvCxnSpPr>
                <a:cxnSpLocks noChangeShapeType="1"/>
              </p:cNvCxnSpPr>
              <p:nvPr/>
            </p:nvCxnSpPr>
            <p:spPr bwMode="auto">
              <a:xfrm flipV="1">
                <a:off x="1981" y="7453"/>
                <a:ext cx="1409" cy="2374"/>
              </a:xfrm>
              <a:prstGeom prst="straightConnector1">
                <a:avLst/>
              </a:prstGeom>
              <a:noFill/>
              <a:ln w="28575">
                <a:solidFill>
                  <a:srgbClr val="000000"/>
                </a:solidFill>
                <a:round/>
                <a:headEnd/>
                <a:tailEnd type="triangle" w="med" len="med"/>
              </a:ln>
            </p:spPr>
          </p:cxnSp>
          <p:cxnSp>
            <p:nvCxnSpPr>
              <p:cNvPr id="1048" name="AutoShape 24"/>
              <p:cNvCxnSpPr>
                <a:cxnSpLocks noChangeShapeType="1"/>
              </p:cNvCxnSpPr>
              <p:nvPr/>
            </p:nvCxnSpPr>
            <p:spPr bwMode="auto">
              <a:xfrm flipV="1">
                <a:off x="1981" y="9003"/>
                <a:ext cx="2558" cy="824"/>
              </a:xfrm>
              <a:prstGeom prst="straightConnector1">
                <a:avLst/>
              </a:prstGeom>
              <a:noFill/>
              <a:ln w="28575">
                <a:solidFill>
                  <a:srgbClr val="000000"/>
                </a:solidFill>
                <a:round/>
                <a:headEnd/>
                <a:tailEnd type="triangle" w="med" len="med"/>
              </a:ln>
            </p:spPr>
          </p:cxnSp>
        </p:grpSp>
        <p:sp>
          <p:nvSpPr>
            <p:cNvPr id="1049" name="Text Box 25"/>
            <p:cNvSpPr txBox="1">
              <a:spLocks noChangeArrowheads="1"/>
            </p:cNvSpPr>
            <p:nvPr/>
          </p:nvSpPr>
          <p:spPr bwMode="auto">
            <a:xfrm>
              <a:off x="1782" y="9896"/>
              <a:ext cx="373" cy="28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O</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0" name="Text Box 26"/>
            <p:cNvSpPr txBox="1">
              <a:spLocks noChangeArrowheads="1"/>
            </p:cNvSpPr>
            <p:nvPr/>
          </p:nvSpPr>
          <p:spPr bwMode="auto">
            <a:xfrm>
              <a:off x="4391" y="9860"/>
              <a:ext cx="352" cy="28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x</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1" name="Text Box 27"/>
            <p:cNvSpPr txBox="1">
              <a:spLocks noChangeArrowheads="1"/>
            </p:cNvSpPr>
            <p:nvPr/>
          </p:nvSpPr>
          <p:spPr bwMode="auto">
            <a:xfrm>
              <a:off x="1549" y="7348"/>
              <a:ext cx="388" cy="31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5638800" y="3505200"/>
            <a:ext cx="3429000" cy="369332"/>
          </a:xfrm>
          <a:prstGeom prst="rect">
            <a:avLst/>
          </a:prstGeom>
          <a:noFill/>
        </p:spPr>
        <p:txBody>
          <a:bodyPr wrap="square" rtlCol="0">
            <a:spAutoFit/>
          </a:bodyPr>
          <a:lstStyle/>
          <a:p>
            <a:pPr algn="ctr"/>
            <a:r>
              <a:rPr lang="en-US" dirty="0" smtClean="0"/>
              <a:t>Semantic space derived using SVD</a:t>
            </a:r>
            <a:endParaRPr lang="en-IN" dirty="0"/>
          </a:p>
        </p:txBody>
      </p:sp>
      <mc:AlternateContent xmlns:mc="http://schemas.openxmlformats.org/markup-compatibility/2006">
        <mc:Choice xmlns:a14="http://schemas.microsoft.com/office/drawing/2010/main" Requires="a14">
          <p:sp>
            <p:nvSpPr>
              <p:cNvPr id="34" name="Content Placeholder 2"/>
              <p:cNvSpPr txBox="1">
                <a:spLocks/>
              </p:cNvSpPr>
              <p:nvPr/>
            </p:nvSpPr>
            <p:spPr>
              <a:xfrm>
                <a:off x="457200" y="3886200"/>
                <a:ext cx="8153400" cy="1412267"/>
              </a:xfrm>
              <a:prstGeom prst="rect">
                <a:avLst/>
              </a:prstGeom>
            </p:spPr>
            <p:txBody>
              <a:bodyPr vert="horz">
                <a:normAutofit/>
              </a:bodyPr>
              <a:lstStyle/>
              <a:p>
                <a:pPr marL="274320" lvl="0" indent="-274320">
                  <a:spcBef>
                    <a:spcPts val="600"/>
                  </a:spcBef>
                  <a:buClr>
                    <a:srgbClr val="727CA3"/>
                  </a:buClr>
                  <a:buSzPct val="76000"/>
                  <a:buFont typeface="Wingdings 3"/>
                  <a:buChar char=""/>
                </a:pPr>
                <a:r>
                  <a:rPr lang="en-IN" sz="2000" dirty="0">
                    <a:solidFill>
                      <a:prstClr val="black"/>
                    </a:solidFill>
                  </a:rPr>
                  <a:t>u</a:t>
                </a:r>
                <a:r>
                  <a:rPr lang="en-IN" sz="2000" baseline="-25000" dirty="0" err="1">
                    <a:solidFill>
                      <a:prstClr val="black"/>
                    </a:solidFill>
                  </a:rPr>
                  <a:t>ij</a:t>
                </a:r>
                <a:r>
                  <a:rPr lang="en-IN" sz="2000" dirty="0">
                    <a:solidFill>
                      <a:prstClr val="black"/>
                    </a:solidFill>
                  </a:rPr>
                  <a:t> represents the degree to which term </a:t>
                </a:r>
                <a:r>
                  <a:rPr lang="en-IN" sz="2000" dirty="0" err="1">
                    <a:solidFill>
                      <a:prstClr val="black"/>
                    </a:solidFill>
                  </a:rPr>
                  <a:t>t</a:t>
                </a:r>
                <a:r>
                  <a:rPr lang="en-IN" sz="2000" baseline="-25000" dirty="0" err="1">
                    <a:solidFill>
                      <a:prstClr val="black"/>
                    </a:solidFill>
                  </a:rPr>
                  <a:t>i</a:t>
                </a:r>
                <a:r>
                  <a:rPr lang="en-IN" sz="2000" dirty="0">
                    <a:solidFill>
                      <a:prstClr val="black"/>
                    </a:solidFill>
                  </a:rPr>
                  <a:t> belongs to cluster j.</a:t>
                </a:r>
              </a:p>
              <a:p>
                <a:pPr marL="273050" lvl="0" indent="-1588">
                  <a:spcBef>
                    <a:spcPts val="600"/>
                  </a:spcBef>
                  <a:buClr>
                    <a:srgbClr val="727CA3"/>
                  </a:buClr>
                  <a:buSzPct val="76000"/>
                </a:pPr>
                <a:r>
                  <a:rPr lang="en-IN" sz="2000" dirty="0">
                    <a:solidFill>
                      <a:prstClr val="black"/>
                    </a:solidFill>
                  </a:rPr>
                  <a:t>Matrix V to determine the cluster label of each data point. </a:t>
                </a:r>
              </a:p>
              <a:p>
                <a:pPr marL="273050" lvl="0" indent="-1588">
                  <a:spcBef>
                    <a:spcPts val="600"/>
                  </a:spcBef>
                  <a:buClr>
                    <a:srgbClr val="727CA3"/>
                  </a:buClr>
                  <a:buSzPct val="76000"/>
                </a:pPr>
                <a:r>
                  <a:rPr lang="en-IN" sz="2000" dirty="0">
                    <a:solidFill>
                      <a:prstClr val="black"/>
                    </a:solidFill>
                  </a:rPr>
                  <a:t>Assign sentence </a:t>
                </a:r>
                <a:r>
                  <a:rPr lang="en-IN" sz="2000" dirty="0" err="1" smtClean="0">
                    <a:solidFill>
                      <a:prstClr val="black"/>
                    </a:solidFill>
                  </a:rPr>
                  <a:t>d</a:t>
                </a:r>
                <a:r>
                  <a:rPr lang="en-IN" sz="2000" baseline="-25000" dirty="0" err="1">
                    <a:solidFill>
                      <a:prstClr val="black"/>
                    </a:solidFill>
                  </a:rPr>
                  <a:t>j</a:t>
                </a:r>
                <a:r>
                  <a:rPr lang="en-IN" sz="2000" dirty="0" smtClean="0">
                    <a:solidFill>
                      <a:prstClr val="black"/>
                    </a:solidFill>
                  </a:rPr>
                  <a:t> </a:t>
                </a:r>
                <a:r>
                  <a:rPr lang="en-IN" sz="2000" dirty="0">
                    <a:solidFill>
                      <a:prstClr val="black"/>
                    </a:solidFill>
                  </a:rPr>
                  <a:t>to cluster </a:t>
                </a:r>
                <a:r>
                  <a:rPr lang="en-IN" sz="2000" dirty="0">
                    <a:solidFill>
                      <a:prstClr val="black"/>
                    </a:solidFill>
                    <a:latin typeface="Cambria Math" panose="02040503050406030204" pitchFamily="18" charset="0"/>
                    <a:ea typeface="Cambria Math" panose="02040503050406030204" pitchFamily="18" charset="0"/>
                  </a:rPr>
                  <a:t>x</a:t>
                </a:r>
                <a:r>
                  <a:rPr lang="en-IN" sz="2000" dirty="0">
                    <a:solidFill>
                      <a:prstClr val="black"/>
                    </a:solidFill>
                  </a:rPr>
                  <a:t> if, </a:t>
                </a:r>
                <a14:m>
                  <m:oMath xmlns:m="http://schemas.openxmlformats.org/officeDocument/2006/math">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m:t>
                    </m:r>
                    <m:func>
                      <m:funcPr>
                        <m:ctrlPr>
                          <a:rPr lang="en-US" sz="2000" i="1">
                            <a:solidFill>
                              <a:prstClr val="black"/>
                            </a:solidFill>
                            <a:latin typeface="Cambria Math" panose="02040503050406030204" pitchFamily="18" charset="0"/>
                          </a:rPr>
                        </m:ctrlPr>
                      </m:funcPr>
                      <m:fName>
                        <m:limLow>
                          <m:limLowPr>
                            <m:ctrlPr>
                              <a:rPr lang="en-US" sz="2000" i="1">
                                <a:solidFill>
                                  <a:prstClr val="black"/>
                                </a:solidFill>
                                <a:latin typeface="Cambria Math" panose="02040503050406030204" pitchFamily="18" charset="0"/>
                              </a:rPr>
                            </m:ctrlPr>
                          </m:limLowPr>
                          <m:e>
                            <m:r>
                              <m:rPr>
                                <m:sty m:val="p"/>
                              </m:rPr>
                              <a:rPr lang="en-US" sz="2000">
                                <a:solidFill>
                                  <a:prstClr val="black"/>
                                </a:solidFill>
                                <a:latin typeface="Cambria Math" panose="02040503050406030204" pitchFamily="18" charset="0"/>
                              </a:rPr>
                              <m:t>argmax</m:t>
                            </m:r>
                          </m:e>
                          <m:lim>
                            <m:r>
                              <a:rPr lang="en-US" sz="2000" i="1">
                                <a:solidFill>
                                  <a:prstClr val="black"/>
                                </a:solidFill>
                                <a:latin typeface="Cambria Math" panose="02040503050406030204" pitchFamily="18" charset="0"/>
                              </a:rPr>
                              <m:t>𝑗</m:t>
                            </m:r>
                          </m:lim>
                        </m:limLow>
                      </m:fName>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𝑖𝑗</m:t>
                            </m:r>
                          </m:sub>
                        </m:sSub>
                      </m:e>
                    </m:func>
                  </m:oMath>
                </a14:m>
                <a:endParaRPr lang="en-US" sz="2000" dirty="0" smtClean="0"/>
              </a:p>
              <a:p>
                <a:pPr marL="274320" indent="-274320" algn="just">
                  <a:spcBef>
                    <a:spcPts val="600"/>
                  </a:spcBef>
                  <a:buClr>
                    <a:schemeClr val="accent1"/>
                  </a:buClr>
                  <a:buSzPct val="76000"/>
                  <a:buFont typeface="Wingdings 3"/>
                  <a:buChar char=""/>
                </a:pPr>
                <a:endParaRPr lang="en-IN" sz="2000" dirty="0" smtClean="0"/>
              </a:p>
            </p:txBody>
          </p:sp>
        </mc:Choice>
        <mc:Fallback>
          <p:sp>
            <p:nvSpPr>
              <p:cNvPr id="34" name="Content Placeholder 2"/>
              <p:cNvSpPr txBox="1">
                <a:spLocks noRot="1" noChangeAspect="1" noMove="1" noResize="1" noEditPoints="1" noAdjustHandles="1" noChangeArrowheads="1" noChangeShapeType="1" noTextEdit="1"/>
              </p:cNvSpPr>
              <p:nvPr/>
            </p:nvSpPr>
            <p:spPr>
              <a:xfrm>
                <a:off x="457200" y="3886200"/>
                <a:ext cx="8153400" cy="1412267"/>
              </a:xfrm>
              <a:prstGeom prst="rect">
                <a:avLst/>
              </a:prstGeom>
              <a:blipFill rotWithShape="0">
                <a:blip r:embed="rId2"/>
                <a:stretch>
                  <a:fillRect l="-299" t="-259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667000" y="5417812"/>
                <a:ext cx="3200400" cy="128778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IN" i="1" dirty="0" smtClean="0">
                              <a:latin typeface="Cambria Math" panose="02040503050406030204" pitchFamily="18" charset="0"/>
                            </a:rPr>
                          </m:ctrlPr>
                        </m:dPr>
                        <m:e>
                          <m:m>
                            <m:mPr>
                              <m:mcs>
                                <m:mc>
                                  <m:mcPr>
                                    <m:count m:val="3"/>
                                    <m:mcJc m:val="center"/>
                                  </m:mcPr>
                                </m:mc>
                              </m:mcs>
                              <m:ctrlPr>
                                <a:rPr lang="en-IN" i="1" dirty="0" smtClean="0">
                                  <a:latin typeface="Cambria Math" panose="02040503050406030204" pitchFamily="18" charset="0"/>
                                </a:rPr>
                              </m:ctrlPr>
                            </m:mPr>
                            <m:mr>
                              <m:e>
                                <m:sSub>
                                  <m:sSubPr>
                                    <m:ctrlPr>
                                      <a:rPr lang="en-I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11</m:t>
                                    </m:r>
                                  </m:sub>
                                </m:sSub>
                              </m:e>
                              <m:e>
                                <m:r>
                                  <a:rPr lang="en-IN" i="1" dirty="0" smtClean="0">
                                    <a:latin typeface="Cambria Math" panose="02040503050406030204" pitchFamily="18" charset="0"/>
                                  </a:rPr>
                                  <m:t>⋯</m:t>
                                </m:r>
                              </m:e>
                              <m:e>
                                <m:sSub>
                                  <m:sSubPr>
                                    <m:ctrlPr>
                                      <a:rPr lang="en-I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r>
                                      <a:rPr lang="en-US" b="0" i="1" smtClean="0">
                                        <a:latin typeface="Cambria Math" panose="02040503050406030204" pitchFamily="18" charset="0"/>
                                      </a:rPr>
                                      <m:t>𝑑</m:t>
                                    </m:r>
                                  </m:sub>
                                </m:sSub>
                              </m:e>
                            </m:mr>
                            <m:mr>
                              <m:e>
                                <m:r>
                                  <a:rPr lang="en-IN" i="1" dirty="0" smtClean="0">
                                    <a:latin typeface="Cambria Math" panose="02040503050406030204" pitchFamily="18" charset="0"/>
                                  </a:rPr>
                                  <m:t>⋮</m:t>
                                </m:r>
                              </m:e>
                              <m:e>
                                <m:r>
                                  <a:rPr lang="en-IN" i="1" dirty="0" smtClean="0">
                                    <a:latin typeface="Cambria Math" panose="02040503050406030204" pitchFamily="18" charset="0"/>
                                  </a:rPr>
                                  <m:t>⋱</m:t>
                                </m:r>
                              </m:e>
                              <m:e>
                                <m:r>
                                  <a:rPr lang="en-IN" i="1" dirty="0" smtClean="0">
                                    <a:latin typeface="Cambria Math" panose="02040503050406030204" pitchFamily="18" charset="0"/>
                                  </a:rPr>
                                  <m:t>⋮</m:t>
                                </m:r>
                              </m:e>
                            </m:mr>
                            <m:mr>
                              <m:e>
                                <m:sSub>
                                  <m:sSubPr>
                                    <m:ctrlPr>
                                      <a:rPr lang="en-IN"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m:t>
                                    </m:r>
                                    <m:r>
                                      <a:rPr lang="en-US" i="1">
                                        <a:latin typeface="Cambria Math" panose="02040503050406030204" pitchFamily="18" charset="0"/>
                                      </a:rPr>
                                      <m:t>1</m:t>
                                    </m:r>
                                  </m:sub>
                                </m:sSub>
                              </m:e>
                              <m:e>
                                <m:r>
                                  <a:rPr lang="en-IN" i="1" dirty="0" smtClean="0">
                                    <a:latin typeface="Cambria Math" panose="02040503050406030204" pitchFamily="18" charset="0"/>
                                  </a:rPr>
                                  <m:t>⋯</m:t>
                                </m:r>
                              </m:e>
                              <m:e>
                                <m:sSub>
                                  <m:sSubPr>
                                    <m:ctrlPr>
                                      <a:rPr lang="en-IN"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𝑘𝑑</m:t>
                                    </m:r>
                                  </m:sub>
                                </m:sSub>
                              </m:e>
                            </m:mr>
                          </m:m>
                        </m:e>
                      </m:d>
                    </m:oMath>
                  </m:oMathPara>
                </a14:m>
                <a:endParaRPr lang="en-IN" dirty="0" smtClean="0"/>
              </a:p>
              <a:p>
                <a:pPr algn="ctr"/>
                <a:endParaRPr lang="en-US" sz="1200" dirty="0" smtClean="0"/>
              </a:p>
              <a:p>
                <a:pPr algn="ctr"/>
                <a:r>
                  <a:rPr lang="en-US" dirty="0" smtClean="0"/>
                  <a:t>Matrix </a:t>
                </a:r>
                <a:r>
                  <a:rPr lang="en-IN" dirty="0" err="1" smtClean="0"/>
                  <a:t>V</a:t>
                </a:r>
                <a:r>
                  <a:rPr lang="en-IN" baseline="30000" dirty="0" err="1" smtClean="0"/>
                  <a:t>T</a:t>
                </a:r>
                <a:r>
                  <a:rPr lang="en-IN" baseline="-25000" dirty="0" err="1" smtClean="0"/>
                  <a:t>kxd</a:t>
                </a:r>
                <a:r>
                  <a:rPr lang="en-US" dirty="0" smtClean="0"/>
                  <a:t> </a:t>
                </a:r>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2667000" y="5417812"/>
                <a:ext cx="3200400" cy="1287788"/>
              </a:xfrm>
              <a:prstGeom prst="rect">
                <a:avLst/>
              </a:prstGeom>
              <a:blipFill rotWithShape="0">
                <a:blip r:embed="rId3"/>
                <a:stretch>
                  <a:fillRect b="-6635"/>
                </a:stretch>
              </a:blipFill>
            </p:spPr>
            <p:txBody>
              <a:bodyPr/>
              <a:lstStyle/>
              <a:p>
                <a:r>
                  <a:rPr lang="en-IN">
                    <a:noFill/>
                  </a:rPr>
                  <a:t> </a:t>
                </a:r>
              </a:p>
            </p:txBody>
          </p:sp>
        </mc:Fallback>
      </mc:AlternateContent>
      <p:sp>
        <p:nvSpPr>
          <p:cNvPr id="5" name="Line Callout 1 4"/>
          <p:cNvSpPr/>
          <p:nvPr/>
        </p:nvSpPr>
        <p:spPr>
          <a:xfrm>
            <a:off x="3581400" y="5417812"/>
            <a:ext cx="1371600" cy="297188"/>
          </a:xfrm>
          <a:prstGeom prst="borderCallout1">
            <a:avLst>
              <a:gd name="adj1" fmla="val 54948"/>
              <a:gd name="adj2" fmla="val 98530"/>
              <a:gd name="adj3" fmla="val 53678"/>
              <a:gd name="adj4" fmla="val 1646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 name="TextBox 5"/>
              <p:cNvSpPr txBox="1"/>
              <p:nvPr/>
            </p:nvSpPr>
            <p:spPr>
              <a:xfrm>
                <a:off x="5867400" y="5417812"/>
                <a:ext cx="2429400" cy="668645"/>
              </a:xfrm>
              <a:prstGeom prst="rect">
                <a:avLst/>
              </a:prstGeom>
              <a:noFill/>
            </p:spPr>
            <p:txBody>
              <a:bodyPr wrap="square" rtlCol="0">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𝑣</m:t>
                        </m:r>
                      </m:e>
                      <m:sub>
                        <m:r>
                          <a:rPr lang="en-US" i="1">
                            <a:solidFill>
                              <a:prstClr val="black"/>
                            </a:solidFill>
                            <a:latin typeface="Cambria Math" panose="02040503050406030204" pitchFamily="18" charset="0"/>
                          </a:rPr>
                          <m:t>𝑖𝑗</m:t>
                        </m:r>
                      </m:sub>
                    </m:sSub>
                  </m:oMath>
                </a14:m>
                <a:r>
                  <a:rPr lang="en-IN" dirty="0" smtClean="0"/>
                  <a:t>: </a:t>
                </a:r>
                <a:r>
                  <a:rPr lang="en-IN" dirty="0" err="1" smtClean="0"/>
                  <a:t>wt</a:t>
                </a:r>
                <a:r>
                  <a:rPr lang="en-IN" dirty="0" smtClean="0"/>
                  <a:t> of document </a:t>
                </a:r>
                <a:r>
                  <a:rPr lang="en-IN" dirty="0" err="1" smtClean="0"/>
                  <a:t>d</a:t>
                </a:r>
                <a:r>
                  <a:rPr lang="en-IN" baseline="-25000" dirty="0" err="1" smtClean="0"/>
                  <a:t>j</a:t>
                </a:r>
                <a:r>
                  <a:rPr lang="en-IN" dirty="0" smtClean="0"/>
                  <a:t> in cluster </a:t>
                </a:r>
                <a:r>
                  <a:rPr lang="en-IN" dirty="0" err="1" smtClean="0"/>
                  <a:t>k</a:t>
                </a:r>
                <a:r>
                  <a:rPr lang="en-IN" baseline="-25000" dirty="0" err="1" smtClean="0"/>
                  <a:t>i</a:t>
                </a:r>
                <a:endParaRPr lang="en-IN" baseline="-25000" dirty="0"/>
              </a:p>
            </p:txBody>
          </p:sp>
        </mc:Choice>
        <mc:Fallback>
          <p:sp>
            <p:nvSpPr>
              <p:cNvPr id="6" name="TextBox 5"/>
              <p:cNvSpPr txBox="1">
                <a:spLocks noRot="1" noChangeAspect="1" noMove="1" noResize="1" noEditPoints="1" noAdjustHandles="1" noChangeArrowheads="1" noChangeShapeType="1" noTextEdit="1"/>
              </p:cNvSpPr>
              <p:nvPr/>
            </p:nvSpPr>
            <p:spPr>
              <a:xfrm>
                <a:off x="5867400" y="5417812"/>
                <a:ext cx="2429400" cy="668645"/>
              </a:xfrm>
              <a:prstGeom prst="rect">
                <a:avLst/>
              </a:prstGeom>
              <a:blipFill rotWithShape="0">
                <a:blip r:embed="rId4"/>
                <a:stretch>
                  <a:fillRect l="-2261" t="-5505" b="-14679"/>
                </a:stretch>
              </a:blipFill>
            </p:spPr>
            <p:txBody>
              <a:bodyPr/>
              <a:lstStyle/>
              <a:p>
                <a:r>
                  <a:rPr lang="en-IN">
                    <a:noFill/>
                  </a:rPr>
                  <a:t> </a:t>
                </a:r>
              </a:p>
            </p:txBody>
          </p:sp>
        </mc:Fallback>
      </mc:AlternateContent>
    </p:spTree>
    <p:extLst>
      <p:ext uri="{BB962C8B-B14F-4D97-AF65-F5344CB8AC3E}">
        <p14:creationId xmlns:p14="http://schemas.microsoft.com/office/powerpoint/2010/main" val="1541977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90600"/>
          </a:xfrm>
        </p:spPr>
        <p:txBody>
          <a:bodyPr>
            <a:normAutofit fontScale="90000"/>
          </a:bodyPr>
          <a:lstStyle/>
          <a:p>
            <a:r>
              <a:rPr lang="en-IN" dirty="0" smtClean="0"/>
              <a:t>2.2) Non-Negative </a:t>
            </a:r>
            <a:r>
              <a:rPr lang="en-IN" dirty="0" smtClean="0"/>
              <a:t>Matrix Factorization (NMF)</a:t>
            </a:r>
            <a:endParaRPr lang="en-IN" dirty="0"/>
          </a:p>
        </p:txBody>
      </p:sp>
      <p:sp>
        <p:nvSpPr>
          <p:cNvPr id="3" name="Content Placeholder 2"/>
          <p:cNvSpPr>
            <a:spLocks noGrp="1"/>
          </p:cNvSpPr>
          <p:nvPr>
            <p:ph sz="quarter" idx="1"/>
          </p:nvPr>
        </p:nvSpPr>
        <p:spPr/>
        <p:txBody>
          <a:bodyPr>
            <a:normAutofit/>
          </a:bodyPr>
          <a:lstStyle/>
          <a:p>
            <a:pPr algn="just"/>
            <a:r>
              <a:rPr lang="en-IN" sz="2000" dirty="0" smtClean="0"/>
              <a:t>Cluster membership of each sentence can be determined by finding the axis on which it has the maximum projection value.</a:t>
            </a:r>
            <a:endParaRPr lang="en-US" sz="2000" dirty="0" smtClean="0"/>
          </a:p>
          <a:p>
            <a:pPr algn="just"/>
            <a:r>
              <a:rPr lang="en-US" sz="2000" dirty="0" smtClean="0"/>
              <a:t>NMF automatically clusters the documents, thus unlike in SVD there is no need for another clustering technique.</a:t>
            </a:r>
          </a:p>
          <a:p>
            <a:pPr algn="just"/>
            <a:r>
              <a:rPr lang="en-IN" sz="2000" dirty="0"/>
              <a:t>Latent semantic space derived by NMF –</a:t>
            </a:r>
          </a:p>
          <a:p>
            <a:pPr marL="731520" lvl="1" algn="just">
              <a:spcBef>
                <a:spcPts val="600"/>
              </a:spcBef>
              <a:buClr>
                <a:schemeClr val="accent1"/>
              </a:buClr>
            </a:pPr>
            <a:r>
              <a:rPr lang="en-US" sz="2000" dirty="0">
                <a:solidFill>
                  <a:schemeClr val="tx1"/>
                </a:solidFill>
              </a:rPr>
              <a:t>Need not be orthogonal</a:t>
            </a:r>
          </a:p>
          <a:p>
            <a:pPr marL="731520" lvl="1" algn="just">
              <a:spcBef>
                <a:spcPts val="600"/>
              </a:spcBef>
              <a:buClr>
                <a:schemeClr val="accent1"/>
              </a:buClr>
            </a:pPr>
            <a:r>
              <a:rPr lang="en-IN" sz="2000" dirty="0">
                <a:solidFill>
                  <a:schemeClr val="tx1"/>
                </a:solidFill>
              </a:rPr>
              <a:t>Each sentence will necessarily have only non-negative values in all the latent semantic directions</a:t>
            </a:r>
          </a:p>
          <a:p>
            <a:pPr marL="731520" lvl="1" algn="just">
              <a:spcBef>
                <a:spcPts val="600"/>
              </a:spcBef>
              <a:buClr>
                <a:schemeClr val="accent1"/>
              </a:buClr>
            </a:pPr>
            <a:r>
              <a:rPr lang="en-IN" sz="2000" dirty="0">
                <a:solidFill>
                  <a:schemeClr val="tx1"/>
                </a:solidFill>
              </a:rPr>
              <a:t>Each axis captures the base topic of a particular sentence cluster</a:t>
            </a:r>
          </a:p>
          <a:p>
            <a:pPr marL="731520" lvl="1" indent="-457200" algn="just">
              <a:defRPr/>
            </a:pPr>
            <a:endParaRPr lang="en-US" sz="2200" dirty="0"/>
          </a:p>
          <a:p>
            <a:endParaRPr lang="en-US" sz="2000" dirty="0" smtClean="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000" dirty="0" smtClean="0"/>
              <a:t>2.3) Minimum </a:t>
            </a:r>
            <a:r>
              <a:rPr lang="en-IN" sz="3000" dirty="0"/>
              <a:t>Weight Dominant Set (MWDS)</a:t>
            </a:r>
          </a:p>
        </p:txBody>
      </p:sp>
      <p:sp>
        <p:nvSpPr>
          <p:cNvPr id="3" name="Content Placeholder 2"/>
          <p:cNvSpPr>
            <a:spLocks noGrp="1"/>
          </p:cNvSpPr>
          <p:nvPr>
            <p:ph sz="quarter" idx="1"/>
          </p:nvPr>
        </p:nvSpPr>
        <p:spPr/>
        <p:txBody>
          <a:bodyPr>
            <a:normAutofit lnSpcReduction="10000"/>
          </a:bodyPr>
          <a:lstStyle/>
          <a:p>
            <a:endParaRPr lang="en-US" sz="2000" dirty="0" smtClean="0"/>
          </a:p>
          <a:p>
            <a:r>
              <a:rPr lang="en-US" sz="2000" dirty="0" smtClean="0"/>
              <a:t>A multi-document summarization technique that uses a graph based approach</a:t>
            </a:r>
            <a:r>
              <a:rPr lang="en-US" sz="2000" dirty="0" smtClean="0"/>
              <a:t>.</a:t>
            </a:r>
          </a:p>
          <a:p>
            <a:r>
              <a:rPr lang="en-US" sz="2000" dirty="0"/>
              <a:t>Preliminaries : Sentence Graph, Multi-view Tweet </a:t>
            </a:r>
            <a:r>
              <a:rPr lang="en-US" sz="2000" dirty="0" smtClean="0"/>
              <a:t>Graph</a:t>
            </a:r>
            <a:endParaRPr lang="en-US" sz="2000" dirty="0" smtClean="0"/>
          </a:p>
          <a:p>
            <a:r>
              <a:rPr lang="en-US" sz="2000" dirty="0" smtClean="0"/>
              <a:t>A sentence graph G = (V,E,W) is created where</a:t>
            </a:r>
          </a:p>
          <a:p>
            <a:pPr marL="274320" lvl="1" indent="0">
              <a:buNone/>
            </a:pPr>
            <a:r>
              <a:rPr lang="en-US" sz="1800" dirty="0"/>
              <a:t>	</a:t>
            </a:r>
            <a:r>
              <a:rPr lang="en-US" sz="1800" dirty="0" smtClean="0"/>
              <a:t>V = Set of sentences in the document corpus</a:t>
            </a:r>
          </a:p>
          <a:p>
            <a:pPr marL="901700" lvl="1" indent="-628650" defTabSz="1250950">
              <a:buNone/>
            </a:pPr>
            <a:r>
              <a:rPr lang="en-US" sz="1800" dirty="0"/>
              <a:t>	</a:t>
            </a:r>
            <a:r>
              <a:rPr lang="en-US" sz="1800" dirty="0" smtClean="0"/>
              <a:t>E = </a:t>
            </a:r>
            <a:r>
              <a:rPr lang="en-IN" sz="1800" dirty="0"/>
              <a:t>S</a:t>
            </a:r>
            <a:r>
              <a:rPr lang="en-IN" sz="1800" dirty="0" smtClean="0"/>
              <a:t>et </a:t>
            </a:r>
            <a:r>
              <a:rPr lang="en-IN" sz="1800" dirty="0"/>
              <a:t>of edges representing similarity between the </a:t>
            </a:r>
            <a:r>
              <a:rPr lang="en-IN" sz="1800" dirty="0" smtClean="0"/>
              <a:t>		      </a:t>
            </a:r>
            <a:r>
              <a:rPr lang="en-IN" sz="1800" dirty="0" smtClean="0"/>
              <a:t>	sentences </a:t>
            </a:r>
            <a:endParaRPr lang="en-IN" sz="1800" dirty="0" smtClean="0"/>
          </a:p>
          <a:p>
            <a:pPr marL="274320" lvl="1" indent="0">
              <a:buNone/>
            </a:pPr>
            <a:r>
              <a:rPr lang="en-US" sz="1800" dirty="0"/>
              <a:t>	</a:t>
            </a:r>
            <a:r>
              <a:rPr lang="en-US" sz="1800" dirty="0" smtClean="0"/>
              <a:t>W = </a:t>
            </a:r>
            <a:r>
              <a:rPr lang="en-IN" sz="1800" dirty="0"/>
              <a:t>S</a:t>
            </a:r>
            <a:r>
              <a:rPr lang="en-IN" sz="1800" dirty="0" smtClean="0"/>
              <a:t>et </a:t>
            </a:r>
            <a:r>
              <a:rPr lang="en-IN" sz="1800" dirty="0"/>
              <a:t>of weights </a:t>
            </a:r>
            <a:r>
              <a:rPr lang="en-IN" sz="1800" dirty="0" smtClean="0"/>
              <a:t>for each vertex</a:t>
            </a:r>
          </a:p>
          <a:p>
            <a:r>
              <a:rPr lang="en-US" sz="2000" dirty="0" smtClean="0"/>
              <a:t>Sentences </a:t>
            </a:r>
            <a:r>
              <a:rPr lang="en-US" sz="2000" dirty="0" smtClean="0"/>
              <a:t>:  </a:t>
            </a:r>
            <a:r>
              <a:rPr lang="en-US" sz="2000" dirty="0" smtClean="0"/>
              <a:t>TF-IDF vectors.</a:t>
            </a:r>
          </a:p>
          <a:p>
            <a:r>
              <a:rPr lang="en-US" sz="2000" dirty="0" smtClean="0"/>
              <a:t>v</a:t>
            </a:r>
            <a:r>
              <a:rPr lang="en-US" sz="2000" baseline="-25000" dirty="0" smtClean="0"/>
              <a:t>i</a:t>
            </a:r>
            <a:r>
              <a:rPr lang="en-IN" sz="2000" dirty="0" smtClean="0"/>
              <a:t>→</a:t>
            </a:r>
            <a:r>
              <a:rPr lang="en-IN" sz="2000" dirty="0" err="1" smtClean="0"/>
              <a:t>v</a:t>
            </a:r>
            <a:r>
              <a:rPr lang="en-IN" sz="2000" baseline="-25000" dirty="0" err="1" smtClean="0"/>
              <a:t>j</a:t>
            </a:r>
            <a:r>
              <a:rPr lang="en-IN" sz="2000" dirty="0" smtClean="0"/>
              <a:t> </a:t>
            </a:r>
            <a:r>
              <a:rPr lang="en-IN" sz="2000" dirty="0" smtClean="0"/>
              <a:t>: </a:t>
            </a:r>
            <a:r>
              <a:rPr lang="en-IN" sz="2000" dirty="0" err="1" smtClean="0"/>
              <a:t>cos-sim</a:t>
            </a:r>
            <a:r>
              <a:rPr lang="en-IN" sz="2000" dirty="0" smtClean="0"/>
              <a:t>(</a:t>
            </a:r>
            <a:r>
              <a:rPr lang="en-US" sz="2000" dirty="0" smtClean="0"/>
              <a:t>v</a:t>
            </a:r>
            <a:r>
              <a:rPr lang="en-US" sz="2000" baseline="-25000" dirty="0" smtClean="0"/>
              <a:t>i</a:t>
            </a:r>
            <a:r>
              <a:rPr lang="en-IN" sz="2000" dirty="0" smtClean="0"/>
              <a:t>,</a:t>
            </a:r>
            <a:r>
              <a:rPr lang="en-IN" sz="2000" dirty="0" err="1" smtClean="0"/>
              <a:t>v</a:t>
            </a:r>
            <a:r>
              <a:rPr lang="en-IN" sz="2000" baseline="-25000" dirty="0" err="1" smtClean="0"/>
              <a:t>j</a:t>
            </a:r>
            <a:r>
              <a:rPr lang="en-IN" sz="2000" dirty="0" smtClean="0"/>
              <a:t>) &gt; Threshold(</a:t>
            </a:r>
            <a:r>
              <a:rPr lang="el-GR" sz="2000" dirty="0" smtClean="0">
                <a:latin typeface="Times New Roman" panose="02020603050405020304" pitchFamily="18" charset="0"/>
                <a:cs typeface="Times New Roman" panose="02020603050405020304" pitchFamily="18" charset="0"/>
              </a:rPr>
              <a:t>α</a:t>
            </a:r>
            <a:r>
              <a:rPr lang="en-IN" sz="2000" dirty="0" smtClean="0"/>
              <a:t>)</a:t>
            </a:r>
          </a:p>
          <a:p>
            <a:r>
              <a:rPr lang="en-IN" sz="2000" dirty="0"/>
              <a:t>w(vi) = distance(</a:t>
            </a:r>
            <a:r>
              <a:rPr lang="en-IN" sz="2000" dirty="0" err="1"/>
              <a:t>vi,q</a:t>
            </a:r>
            <a:r>
              <a:rPr lang="en-IN" sz="2000" dirty="0"/>
              <a:t>) = 1 – </a:t>
            </a:r>
            <a:r>
              <a:rPr lang="en-IN" sz="2000" dirty="0" err="1"/>
              <a:t>cos-sim</a:t>
            </a:r>
            <a:r>
              <a:rPr lang="en-IN" sz="2000" dirty="0"/>
              <a:t>(</a:t>
            </a:r>
            <a:r>
              <a:rPr lang="en-IN" sz="2000" dirty="0" err="1"/>
              <a:t>vi,q</a:t>
            </a:r>
            <a:r>
              <a:rPr lang="en-IN" sz="2000" dirty="0"/>
              <a:t>)</a:t>
            </a:r>
            <a:endParaRPr lang="en-IN" sz="2000" dirty="0"/>
          </a:p>
          <a:p>
            <a:r>
              <a:rPr lang="en-US" sz="2000" dirty="0" smtClean="0"/>
              <a:t>Problem reduced to –</a:t>
            </a:r>
          </a:p>
          <a:p>
            <a:pPr marL="268288" indent="0">
              <a:buNone/>
            </a:pPr>
            <a:r>
              <a:rPr lang="en-US" sz="2000" dirty="0" smtClean="0"/>
              <a:t>Finding </a:t>
            </a:r>
            <a:r>
              <a:rPr lang="en-US" sz="2000" dirty="0" smtClean="0"/>
              <a:t>the Min. Dominant Set/Min. Weight Dominant Set of this </a:t>
            </a:r>
            <a:r>
              <a:rPr lang="en-US" sz="2000" dirty="0" smtClean="0"/>
              <a:t>graph</a:t>
            </a:r>
          </a:p>
        </p:txBody>
      </p:sp>
    </p:spTree>
    <p:extLst>
      <p:ext uri="{BB962C8B-B14F-4D97-AF65-F5344CB8AC3E}">
        <p14:creationId xmlns:p14="http://schemas.microsoft.com/office/powerpoint/2010/main" val="1315852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464653"/>
                </a:solidFill>
              </a:rPr>
              <a:t>Minimum Weight Dominant Set (MWDS)</a:t>
            </a:r>
            <a:endParaRPr lang="en-IN" dirty="0"/>
          </a:p>
        </p:txBody>
      </p:sp>
      <p:sp>
        <p:nvSpPr>
          <p:cNvPr id="3" name="Content Placeholder 2"/>
          <p:cNvSpPr>
            <a:spLocks noGrp="1"/>
          </p:cNvSpPr>
          <p:nvPr>
            <p:ph sz="quarter" idx="1"/>
          </p:nvPr>
        </p:nvSpPr>
        <p:spPr/>
        <p:txBody>
          <a:bodyPr>
            <a:normAutofit/>
          </a:bodyPr>
          <a:lstStyle/>
          <a:p>
            <a:r>
              <a:rPr lang="en-IN" sz="2000" dirty="0"/>
              <a:t>Chen Lin </a:t>
            </a:r>
            <a:r>
              <a:rPr lang="en-IN" sz="2000" dirty="0" smtClean="0"/>
              <a:t>et. </a:t>
            </a:r>
            <a:r>
              <a:rPr lang="en-IN" sz="2000" dirty="0"/>
              <a:t>al</a:t>
            </a:r>
            <a:r>
              <a:rPr lang="en-IN" sz="2000" dirty="0" smtClean="0"/>
              <a:t>. in “Generating </a:t>
            </a:r>
            <a:r>
              <a:rPr lang="en-IN" sz="2000" dirty="0"/>
              <a:t>Event Storylines from </a:t>
            </a:r>
            <a:r>
              <a:rPr lang="en-IN" sz="2000" dirty="0" smtClean="0"/>
              <a:t>Microblogs” has used MWDS on multi-view tweet graph to generate a query-focused summary.</a:t>
            </a:r>
          </a:p>
          <a:p>
            <a:r>
              <a:rPr lang="en-IN" sz="2000" dirty="0" smtClean="0"/>
              <a:t>Multi-View Tweet Graph : G = (V,W,E,A) where</a:t>
            </a:r>
          </a:p>
          <a:p>
            <a:pPr marL="0" indent="0">
              <a:buNone/>
            </a:pPr>
            <a:r>
              <a:rPr lang="en-US" sz="2000" dirty="0" smtClean="0"/>
              <a:t>	V = Set of tweets</a:t>
            </a:r>
          </a:p>
          <a:p>
            <a:pPr marL="0" indent="0">
              <a:buNone/>
            </a:pPr>
            <a:r>
              <a:rPr lang="en-US" sz="2000" dirty="0"/>
              <a:t>	</a:t>
            </a:r>
            <a:r>
              <a:rPr lang="en-US" sz="2000" dirty="0" smtClean="0"/>
              <a:t>W = Set of weights of vertices</a:t>
            </a:r>
          </a:p>
          <a:p>
            <a:pPr marL="0" indent="0">
              <a:buNone/>
            </a:pPr>
            <a:r>
              <a:rPr lang="en-US" sz="2000" dirty="0"/>
              <a:t>	</a:t>
            </a:r>
            <a:r>
              <a:rPr lang="en-US" sz="2000" dirty="0" smtClean="0"/>
              <a:t>E = Undirected edges representing similarity between tweets</a:t>
            </a:r>
          </a:p>
          <a:p>
            <a:pPr marL="0" indent="0">
              <a:buNone/>
            </a:pPr>
            <a:r>
              <a:rPr lang="en-US" sz="2000" dirty="0"/>
              <a:t>	</a:t>
            </a:r>
            <a:r>
              <a:rPr lang="en-US" sz="2000" dirty="0" smtClean="0"/>
              <a:t>A = Directed edges representing time continuity of tweets</a:t>
            </a:r>
          </a:p>
          <a:p>
            <a:pPr defTabSz="760413"/>
            <a:r>
              <a:rPr lang="en-US" sz="2000" dirty="0" smtClean="0"/>
              <a:t>Parameters: </a:t>
            </a:r>
            <a:r>
              <a:rPr lang="el-GR" sz="2000" dirty="0" smtClean="0">
                <a:latin typeface="Times New Roman" panose="02020603050405020304" pitchFamily="18" charset="0"/>
                <a:cs typeface="Times New Roman" panose="02020603050405020304" pitchFamily="18" charset="0"/>
              </a:rPr>
              <a:t>α</a:t>
            </a:r>
            <a:r>
              <a:rPr lang="en-US" sz="2000" dirty="0" smtClean="0">
                <a:latin typeface="Times New Roman" panose="02020603050405020304" pitchFamily="18" charset="0"/>
                <a:cs typeface="Times New Roman" panose="02020603050405020304" pitchFamily="18" charset="0"/>
              </a:rPr>
              <a:t>, </a:t>
            </a:r>
            <a:r>
              <a:rPr lang="en-IN" sz="2000" dirty="0" smtClean="0"/>
              <a:t>τ1,τ2 </a:t>
            </a:r>
            <a:r>
              <a:rPr lang="en-IN" sz="2000" dirty="0" smtClean="0"/>
              <a:t/>
            </a:r>
            <a:br>
              <a:rPr lang="en-IN" sz="2000" dirty="0" smtClean="0"/>
            </a:br>
            <a:r>
              <a:rPr lang="en-IN" sz="2000" dirty="0" smtClean="0"/>
              <a:t>		 </a:t>
            </a:r>
            <a:r>
              <a:rPr lang="en-IN" sz="2000" dirty="0" err="1" smtClean="0"/>
              <a:t>s.t</a:t>
            </a:r>
            <a:r>
              <a:rPr lang="en-IN" sz="2000" dirty="0" err="1" smtClean="0"/>
              <a:t>.</a:t>
            </a:r>
            <a:r>
              <a:rPr lang="en-IN" sz="2000" dirty="0" smtClean="0"/>
              <a:t> τ1 &lt; τ2</a:t>
            </a:r>
          </a:p>
          <a:p>
            <a:r>
              <a:rPr lang="en-US" sz="2000" dirty="0" smtClean="0"/>
              <a:t>(v</a:t>
            </a:r>
            <a:r>
              <a:rPr lang="en-US" sz="2000" baseline="-25000" dirty="0" smtClean="0"/>
              <a:t>i</a:t>
            </a:r>
            <a:r>
              <a:rPr lang="en-IN" sz="2000" dirty="0"/>
              <a:t>→</a:t>
            </a:r>
            <a:r>
              <a:rPr lang="en-IN" sz="2000" dirty="0" err="1" smtClean="0"/>
              <a:t>v</a:t>
            </a:r>
            <a:r>
              <a:rPr lang="en-IN" sz="2000" baseline="-25000" dirty="0" err="1" smtClean="0"/>
              <a:t>j</a:t>
            </a:r>
            <a:r>
              <a:rPr lang="en-IN" sz="2000" dirty="0" smtClean="0"/>
              <a:t>) </a:t>
            </a:r>
            <a:r>
              <a:rPr lang="en-IN" sz="2000" dirty="0"/>
              <a:t>∈ </a:t>
            </a:r>
            <a:r>
              <a:rPr lang="en-IN" sz="2000" dirty="0" smtClean="0"/>
              <a:t>E : </a:t>
            </a:r>
            <a:r>
              <a:rPr lang="en-IN" sz="2000" dirty="0"/>
              <a:t>cos-</a:t>
            </a:r>
            <a:r>
              <a:rPr lang="en-IN" sz="2000" dirty="0" err="1"/>
              <a:t>sim</a:t>
            </a:r>
            <a:r>
              <a:rPr lang="en-IN" sz="2000" dirty="0"/>
              <a:t>(</a:t>
            </a:r>
            <a:r>
              <a:rPr lang="en-US" sz="2000" dirty="0"/>
              <a:t>v</a:t>
            </a:r>
            <a:r>
              <a:rPr lang="en-US" sz="2000" baseline="-25000" dirty="0"/>
              <a:t>i</a:t>
            </a:r>
            <a:r>
              <a:rPr lang="en-IN" sz="2000" dirty="0"/>
              <a:t>,</a:t>
            </a:r>
            <a:r>
              <a:rPr lang="en-IN" sz="2000" dirty="0" err="1"/>
              <a:t>v</a:t>
            </a:r>
            <a:r>
              <a:rPr lang="en-IN" sz="2000" baseline="-25000" dirty="0" err="1"/>
              <a:t>j</a:t>
            </a:r>
            <a:r>
              <a:rPr lang="en-IN" sz="2000" dirty="0"/>
              <a:t>) &gt; </a:t>
            </a:r>
            <a:r>
              <a:rPr lang="el-GR" sz="2000" dirty="0" smtClean="0">
                <a:latin typeface="Times New Roman" panose="02020603050405020304" pitchFamily="18" charset="0"/>
                <a:cs typeface="Times New Roman" panose="02020603050405020304" pitchFamily="18" charset="0"/>
              </a:rPr>
              <a:t>α</a:t>
            </a:r>
            <a:r>
              <a:rPr lang="en-US" sz="2000" dirty="0" smtClean="0">
                <a:latin typeface="Times New Roman" panose="02020603050405020304" pitchFamily="18" charset="0"/>
                <a:cs typeface="Times New Roman" panose="02020603050405020304" pitchFamily="18" charset="0"/>
              </a:rPr>
              <a:t> and </a:t>
            </a:r>
          </a:p>
          <a:p>
            <a:pPr marL="1612900" indent="0">
              <a:buNone/>
            </a:pPr>
            <a:r>
              <a:rPr lang="en-IN" sz="2000" dirty="0" smtClean="0"/>
              <a:t>τ1≤ </a:t>
            </a:r>
            <a:r>
              <a:rPr lang="en-IN" sz="2000" dirty="0" err="1" smtClean="0"/>
              <a:t>t</a:t>
            </a:r>
            <a:r>
              <a:rPr lang="en-IN" sz="2000" baseline="-25000" dirty="0" err="1" smtClean="0"/>
              <a:t>j</a:t>
            </a:r>
            <a:r>
              <a:rPr lang="en-IN" sz="2000" dirty="0" smtClean="0"/>
              <a:t> – </a:t>
            </a:r>
            <a:r>
              <a:rPr lang="en-IN" sz="2000" dirty="0" err="1" smtClean="0"/>
              <a:t>t</a:t>
            </a:r>
            <a:r>
              <a:rPr lang="en-IN" sz="2000" baseline="-25000" dirty="0" err="1" smtClean="0"/>
              <a:t>i</a:t>
            </a:r>
            <a:r>
              <a:rPr lang="en-IN" sz="2000" dirty="0" smtClean="0"/>
              <a:t>≤ τ2 where </a:t>
            </a:r>
            <a:r>
              <a:rPr lang="en-IN" sz="2000" dirty="0" err="1" smtClean="0"/>
              <a:t>t</a:t>
            </a:r>
            <a:r>
              <a:rPr lang="en-IN" sz="2000" baseline="-25000" dirty="0" err="1" smtClean="0"/>
              <a:t>i</a:t>
            </a:r>
            <a:r>
              <a:rPr lang="en-IN" sz="2000" dirty="0" smtClean="0"/>
              <a:t> </a:t>
            </a:r>
            <a:r>
              <a:rPr lang="en-IN" sz="2000" dirty="0"/>
              <a:t>and </a:t>
            </a:r>
            <a:r>
              <a:rPr lang="en-IN" sz="2000" dirty="0" err="1"/>
              <a:t>t</a:t>
            </a:r>
            <a:r>
              <a:rPr lang="en-IN" sz="2000" baseline="-25000" dirty="0" err="1"/>
              <a:t>j</a:t>
            </a:r>
            <a:r>
              <a:rPr lang="en-IN" sz="2000" baseline="-25000" dirty="0"/>
              <a:t> </a:t>
            </a:r>
            <a:r>
              <a:rPr lang="en-IN" sz="2000" dirty="0"/>
              <a:t>are the timestamps of v</a:t>
            </a:r>
            <a:r>
              <a:rPr lang="en-IN" sz="2000" baseline="-25000" dirty="0"/>
              <a:t>i</a:t>
            </a:r>
            <a:r>
              <a:rPr lang="en-IN" sz="2000" dirty="0"/>
              <a:t> and </a:t>
            </a:r>
            <a:r>
              <a:rPr lang="en-IN" sz="2000" dirty="0" err="1" smtClean="0"/>
              <a:t>v</a:t>
            </a:r>
            <a:r>
              <a:rPr lang="en-IN" sz="2000" baseline="-25000" dirty="0" err="1" smtClean="0"/>
              <a:t>j</a:t>
            </a:r>
            <a:endParaRPr lang="en-IN" sz="2000" dirty="0"/>
          </a:p>
          <a:p>
            <a:r>
              <a:rPr lang="en-IN" sz="2000" dirty="0"/>
              <a:t>Vertex weight, w(v</a:t>
            </a:r>
            <a:r>
              <a:rPr lang="en-IN" sz="2000" baseline="-25000" dirty="0"/>
              <a:t>i</a:t>
            </a:r>
            <a:r>
              <a:rPr lang="en-IN" sz="2000" dirty="0"/>
              <a:t>) = 1 – score(v</a:t>
            </a:r>
            <a:r>
              <a:rPr lang="en-IN" sz="2000" baseline="-25000" dirty="0"/>
              <a:t>i</a:t>
            </a:r>
            <a:r>
              <a:rPr lang="en-IN" sz="2000" dirty="0" smtClean="0"/>
              <a:t>)</a:t>
            </a:r>
          </a:p>
          <a:p>
            <a:pPr marL="0" indent="0">
              <a:buNone/>
            </a:pPr>
            <a:r>
              <a:rPr lang="en-US" sz="2000" dirty="0"/>
              <a:t>	</a:t>
            </a:r>
            <a:r>
              <a:rPr lang="en-US" sz="2000" dirty="0" smtClean="0"/>
              <a:t>	</a:t>
            </a:r>
            <a:r>
              <a:rPr lang="en-IN" sz="2000" dirty="0"/>
              <a:t>score(v</a:t>
            </a:r>
            <a:r>
              <a:rPr lang="en-IN" sz="2000" baseline="-25000" dirty="0"/>
              <a:t>i</a:t>
            </a:r>
            <a:r>
              <a:rPr lang="en-IN" sz="2000" dirty="0" smtClean="0"/>
              <a:t>) = cos-</a:t>
            </a:r>
            <a:r>
              <a:rPr lang="en-IN" sz="2000" dirty="0" err="1" smtClean="0"/>
              <a:t>sim</a:t>
            </a:r>
            <a:r>
              <a:rPr lang="en-IN" sz="2000" dirty="0" smtClean="0"/>
              <a:t>(q,</a:t>
            </a:r>
            <a:r>
              <a:rPr lang="en-IN" sz="2000" dirty="0"/>
              <a:t> v</a:t>
            </a:r>
            <a:r>
              <a:rPr lang="en-IN" sz="2000" baseline="-25000" dirty="0"/>
              <a:t>i</a:t>
            </a:r>
            <a:r>
              <a:rPr lang="en-IN" sz="2000" dirty="0"/>
              <a:t>)</a:t>
            </a:r>
            <a:endParaRPr lang="en-US" sz="2000" dirty="0" smtClean="0"/>
          </a:p>
          <a:p>
            <a:pPr marL="0" indent="0">
              <a:buNone/>
            </a:pPr>
            <a:endParaRPr lang="en-US" sz="2000" dirty="0"/>
          </a:p>
        </p:txBody>
      </p:sp>
    </p:spTree>
    <p:extLst>
      <p:ext uri="{BB962C8B-B14F-4D97-AF65-F5344CB8AC3E}">
        <p14:creationId xmlns:p14="http://schemas.microsoft.com/office/powerpoint/2010/main" val="1760451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464653"/>
                </a:solidFill>
              </a:rPr>
              <a:t>Minimum Weight Dominant Set (MWDS)</a:t>
            </a:r>
            <a:endParaRPr lang="en-IN" dirty="0"/>
          </a:p>
        </p:txBody>
      </p:sp>
      <p:sp>
        <p:nvSpPr>
          <p:cNvPr id="3" name="Content Placeholder 2"/>
          <p:cNvSpPr>
            <a:spLocks noGrp="1"/>
          </p:cNvSpPr>
          <p:nvPr>
            <p:ph sz="quarter" idx="1"/>
          </p:nvPr>
        </p:nvSpPr>
        <p:spPr>
          <a:xfrm>
            <a:off x="457200" y="1219200"/>
            <a:ext cx="8229600" cy="2362200"/>
          </a:xfrm>
          <a:ln>
            <a:noFill/>
          </a:ln>
        </p:spPr>
        <p:txBody>
          <a:bodyPr>
            <a:normAutofit lnSpcReduction="10000"/>
          </a:bodyPr>
          <a:lstStyle/>
          <a:p>
            <a:r>
              <a:rPr lang="en-US" sz="2000" dirty="0"/>
              <a:t>What is MWDS ?</a:t>
            </a:r>
            <a:endParaRPr lang="en-IN" sz="2000" dirty="0" smtClean="0"/>
          </a:p>
          <a:p>
            <a:r>
              <a:rPr lang="en-IN" sz="2000" dirty="0" smtClean="0"/>
              <a:t>A </a:t>
            </a:r>
            <a:r>
              <a:rPr lang="en-IN" sz="2000" dirty="0">
                <a:solidFill>
                  <a:schemeClr val="bg2">
                    <a:lumMod val="50000"/>
                  </a:schemeClr>
                </a:solidFill>
              </a:rPr>
              <a:t>dominant set (DS)</a:t>
            </a:r>
            <a:r>
              <a:rPr lang="en-IN" sz="2000" dirty="0"/>
              <a:t> of a graph G is a set of vertices such that every vertex either belongs to DS or is adjacent to a vertex in DS</a:t>
            </a:r>
            <a:r>
              <a:rPr lang="en-IN" sz="2000" dirty="0" smtClean="0"/>
              <a:t>.</a:t>
            </a:r>
          </a:p>
          <a:p>
            <a:r>
              <a:rPr lang="en-IN" sz="2000" dirty="0"/>
              <a:t>A </a:t>
            </a:r>
            <a:r>
              <a:rPr lang="en-IN" sz="2000" dirty="0">
                <a:solidFill>
                  <a:schemeClr val="bg2">
                    <a:lumMod val="50000"/>
                  </a:schemeClr>
                </a:solidFill>
              </a:rPr>
              <a:t>minimum dominating set (MDS)</a:t>
            </a:r>
            <a:r>
              <a:rPr lang="en-IN" sz="2000" dirty="0"/>
              <a:t> is a dominating set with the minimum size. </a:t>
            </a:r>
            <a:endParaRPr lang="en-IN" sz="2000" dirty="0" smtClean="0"/>
          </a:p>
          <a:p>
            <a:r>
              <a:rPr lang="en-IN" sz="2000" dirty="0" smtClean="0"/>
              <a:t>MDS </a:t>
            </a:r>
            <a:r>
              <a:rPr lang="en-IN" sz="2000" dirty="0"/>
              <a:t>can be naturally as a summary of the document corpus, since each sentence is either in MDS or connected to vertex in MDS</a:t>
            </a:r>
            <a:r>
              <a:rPr lang="en-IN" sz="2000" dirty="0" smtClean="0"/>
              <a:t>.</a:t>
            </a:r>
          </a:p>
          <a:p>
            <a:endParaRPr lang="en-IN" sz="2000" dirty="0" smtClean="0"/>
          </a:p>
          <a:p>
            <a:endParaRPr lang="en-US" sz="2000" dirty="0" smtClean="0"/>
          </a:p>
          <a:p>
            <a:pPr marL="0" indent="0">
              <a:buNone/>
            </a:pPr>
            <a:endParaRPr lang="en-US" sz="2000" dirty="0"/>
          </a:p>
          <a:p>
            <a:endParaRPr lang="en-US" sz="2000" dirty="0" smtClean="0"/>
          </a:p>
          <a:p>
            <a:endParaRPr lang="en-US" sz="2000" dirty="0"/>
          </a:p>
          <a:p>
            <a:endParaRPr lang="en-US" sz="20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429000"/>
            <a:ext cx="3200400" cy="2636044"/>
          </a:xfrm>
          <a:prstGeom prst="rect">
            <a:avLst/>
          </a:prstGeom>
        </p:spPr>
      </p:pic>
      <p:grpSp>
        <p:nvGrpSpPr>
          <p:cNvPr id="18" name="Group 17"/>
          <p:cNvGrpSpPr/>
          <p:nvPr/>
        </p:nvGrpSpPr>
        <p:grpSpPr>
          <a:xfrm>
            <a:off x="6629400" y="4038600"/>
            <a:ext cx="1219200" cy="762000"/>
            <a:chOff x="6629400" y="4038600"/>
            <a:chExt cx="1219200" cy="762000"/>
          </a:xfrm>
        </p:grpSpPr>
        <p:sp>
          <p:nvSpPr>
            <p:cNvPr id="13" name="Oval 12"/>
            <p:cNvSpPr/>
            <p:nvPr/>
          </p:nvSpPr>
          <p:spPr>
            <a:xfrm>
              <a:off x="6629400" y="4191000"/>
              <a:ext cx="152400" cy="152400"/>
            </a:xfrm>
            <a:prstGeom prst="ellipse">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629400" y="4495800"/>
              <a:ext cx="152400" cy="152400"/>
            </a:xfrm>
            <a:prstGeom prst="ellipse">
              <a:avLst/>
            </a:prstGeom>
            <a:noFill/>
            <a:ln w="25400">
              <a:solidFill>
                <a:srgbClr val="004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ontent Placeholder 2"/>
            <p:cNvSpPr txBox="1">
              <a:spLocks/>
            </p:cNvSpPr>
            <p:nvPr/>
          </p:nvSpPr>
          <p:spPr>
            <a:xfrm>
              <a:off x="6858000" y="40386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sp>
          <p:nvSpPr>
            <p:cNvPr id="16" name="Content Placeholder 2"/>
            <p:cNvSpPr txBox="1">
              <a:spLocks/>
            </p:cNvSpPr>
            <p:nvPr/>
          </p:nvSpPr>
          <p:spPr>
            <a:xfrm>
              <a:off x="6858000" y="43434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a:t>
              </a:r>
              <a:r>
                <a:rPr lang="en-IN" sz="2000" dirty="0"/>
                <a:t>∉</a:t>
              </a:r>
              <a:r>
                <a:rPr lang="en-IN" sz="2000" dirty="0" smtClean="0"/>
                <a:t>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grpSp>
      <p:sp>
        <p:nvSpPr>
          <p:cNvPr id="17" name="TextBox 16"/>
          <p:cNvSpPr txBox="1"/>
          <p:nvPr/>
        </p:nvSpPr>
        <p:spPr>
          <a:xfrm>
            <a:off x="2895600" y="6000690"/>
            <a:ext cx="3733800" cy="400110"/>
          </a:xfrm>
          <a:prstGeom prst="rect">
            <a:avLst/>
          </a:prstGeom>
          <a:noFill/>
        </p:spPr>
        <p:txBody>
          <a:bodyPr wrap="square" rtlCol="0">
            <a:spAutoFit/>
          </a:bodyPr>
          <a:lstStyle/>
          <a:p>
            <a:pPr algn="ctr"/>
            <a:r>
              <a:rPr lang="en-US" sz="2000" dirty="0" smtClean="0"/>
              <a:t>Identifying DS in graph G</a:t>
            </a:r>
            <a:endParaRPr lang="en-IN" sz="2000" dirty="0"/>
          </a:p>
        </p:txBody>
      </p:sp>
    </p:spTree>
    <p:extLst>
      <p:ext uri="{BB962C8B-B14F-4D97-AF65-F5344CB8AC3E}">
        <p14:creationId xmlns:p14="http://schemas.microsoft.com/office/powerpoint/2010/main" val="1367894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000" dirty="0">
                <a:solidFill>
                  <a:srgbClr val="464653"/>
                </a:solidFill>
              </a:rPr>
              <a:t>2.3) Minimum </a:t>
            </a:r>
            <a:r>
              <a:rPr lang="en-IN" sz="3000" dirty="0">
                <a:solidFill>
                  <a:srgbClr val="464653"/>
                </a:solidFill>
              </a:rPr>
              <a:t>Weight Dominant Set (MWDS)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219200"/>
                <a:ext cx="8229600" cy="2286000"/>
              </a:xfrm>
            </p:spPr>
            <p:txBody>
              <a:bodyPr>
                <a:noAutofit/>
              </a:bodyPr>
              <a:lstStyle/>
              <a:p>
                <a:r>
                  <a:rPr lang="en-US" sz="2000" dirty="0" smtClean="0"/>
                  <a:t>Finding MDS is NP-hard. </a:t>
                </a:r>
              </a:p>
              <a:p>
                <a:r>
                  <a:rPr lang="en-IN" sz="2000" dirty="0"/>
                  <a:t>Chao Shen and Tao </a:t>
                </a:r>
                <a:r>
                  <a:rPr lang="en-IN" sz="2000" dirty="0" smtClean="0"/>
                  <a:t>Li</a:t>
                </a:r>
                <a:r>
                  <a:rPr lang="en-IN" sz="2000" dirty="0"/>
                  <a:t> </a:t>
                </a:r>
                <a:r>
                  <a:rPr lang="en-IN" sz="2000" dirty="0" smtClean="0"/>
                  <a:t>in “Multi-Document </a:t>
                </a:r>
                <a:r>
                  <a:rPr lang="en-IN" sz="2000" dirty="0"/>
                  <a:t>Summarization via the Minimum Dominating </a:t>
                </a:r>
                <a:r>
                  <a:rPr lang="en-IN" sz="2000" dirty="0" smtClean="0"/>
                  <a:t>Set” suggests </a:t>
                </a:r>
                <a:r>
                  <a:rPr lang="en-IN" sz="2000" dirty="0"/>
                  <a:t>a greedy approximation </a:t>
                </a:r>
                <a:r>
                  <a:rPr lang="en-IN" sz="2000" dirty="0" smtClean="0"/>
                  <a:t>algorithm.</a:t>
                </a:r>
              </a:p>
              <a:p>
                <a:r>
                  <a:rPr lang="en-IN" sz="2000" dirty="0" smtClean="0"/>
                  <a:t>Start </a:t>
                </a:r>
                <a:r>
                  <a:rPr lang="en-IN" sz="2000" dirty="0"/>
                  <a:t>from empty </a:t>
                </a:r>
                <a:r>
                  <a:rPr lang="en-IN" sz="2000" dirty="0" smtClean="0"/>
                  <a:t>set.</a:t>
                </a:r>
              </a:p>
              <a:p>
                <a:pPr marL="268288" indent="0">
                  <a:buNone/>
                </a:pPr>
                <a:r>
                  <a:rPr lang="en-US" sz="2000" dirty="0" smtClean="0"/>
                  <a:t>Select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US" sz="2000" dirty="0" smtClean="0"/>
                  <a:t> from {v | v </a:t>
                </a:r>
                <a:r>
                  <a:rPr lang="en-IN" sz="2000" dirty="0" smtClean="0"/>
                  <a:t>∉ MDS</a:t>
                </a:r>
                <a:r>
                  <a:rPr lang="en-US" sz="2000" dirty="0" smtClean="0"/>
                  <a:t>} </a:t>
                </a:r>
                <a:r>
                  <a:rPr lang="en-US" sz="2000" dirty="0" err="1" smtClean="0"/>
                  <a:t>s.t.</a:t>
                </a:r>
                <a:r>
                  <a:rPr lang="en-US" sz="2000" dirty="0" smtClean="0"/>
                  <a:t>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US" sz="2000" dirty="0" smtClean="0"/>
                  <a:t> has highest number of vertices that are not adjacent to any vertex in MDS.</a:t>
                </a:r>
              </a:p>
              <a:p>
                <a:pPr marL="268288" indent="0">
                  <a:spcAft>
                    <a:spcPts val="600"/>
                  </a:spcAft>
                  <a:buNone/>
                </a:pPr>
                <a:r>
                  <a:rPr lang="en-IN" sz="2000" dirty="0" smtClean="0"/>
                  <a:t>.</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229600" cy="2286000"/>
              </a:xfrm>
              <a:blipFill rotWithShape="0">
                <a:blip r:embed="rId2"/>
                <a:stretch>
                  <a:fillRect l="-296" t="-1333" r="-667" b="-15467"/>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971800"/>
            <a:ext cx="3200400" cy="263604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57200" y="3352800"/>
                <a:ext cx="4572000" cy="1802929"/>
              </a:xfrm>
              <a:prstGeom prst="rect">
                <a:avLst/>
              </a:prstGeom>
              <a:noFill/>
            </p:spPr>
            <p:txBody>
              <a:bodyPr wrap="square" rtlCol="0">
                <a:spAutoFit/>
              </a:bodyPr>
              <a:lstStyle/>
              <a:p>
                <a:pPr marL="268288" indent="0">
                  <a:spcAft>
                    <a:spcPts val="600"/>
                  </a:spcAft>
                  <a:buNone/>
                </a:pPr>
                <a:r>
                  <a:rPr lang="en-IN" sz="2000" dirty="0"/>
                  <a:t>The vertex to be added,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IN" sz="2000" dirty="0"/>
                  <a:t>, is determined using the following formula</a:t>
                </a:r>
              </a:p>
              <a:p>
                <a:pPr marL="268288" indent="0" algn="ctr">
                  <a:buNone/>
                </a:pPr>
                <a14:m>
                  <m:oMathPara xmlns:m="http://schemas.openxmlformats.org/officeDocument/2006/math">
                    <m:oMathParaPr>
                      <m:jc m:val="centerGroup"/>
                    </m:oMathParaPr>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max</m:t>
                              </m:r>
                            </m:e>
                            <m:lim>
                              <m:r>
                                <a:rPr lang="en-US" sz="2000" i="1">
                                  <a:latin typeface="Cambria Math" panose="02040503050406030204" pitchFamily="18" charset="0"/>
                                </a:rPr>
                                <m:t>𝑣</m:t>
                              </m:r>
                            </m:lim>
                          </m:limLow>
                        </m:fNa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func>
                    </m:oMath>
                  </m:oMathPara>
                </a14:m>
                <a:endParaRPr lang="en-IN" sz="2000" dirty="0"/>
              </a:p>
              <a:p>
                <a:pPr marL="268288" indent="0">
                  <a:buNone/>
                </a:pPr>
                <a:r>
                  <a:rPr lang="en-US" sz="2000" dirty="0"/>
                  <a:t>Where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r>
                  <a:rPr lang="en-IN" sz="2000" dirty="0"/>
                  <a:t> = Number of vertices adjacent to </a:t>
                </a:r>
                <a14:m>
                  <m:oMath xmlns:m="http://schemas.openxmlformats.org/officeDocument/2006/math">
                    <m:r>
                      <a:rPr lang="en-US" sz="2000" i="1">
                        <a:latin typeface="Cambria Math" panose="02040503050406030204" pitchFamily="18" charset="0"/>
                      </a:rPr>
                      <m:t>𝑣</m:t>
                    </m:r>
                  </m:oMath>
                </a14:m>
                <a:r>
                  <a:rPr lang="en-IN" sz="2000" dirty="0"/>
                  <a:t> but not in MDS</a:t>
                </a:r>
              </a:p>
            </p:txBody>
          </p:sp>
        </mc:Choice>
        <mc:Fallback xmlns="">
          <p:sp>
            <p:nvSpPr>
              <p:cNvPr id="5" name="TextBox 4"/>
              <p:cNvSpPr txBox="1">
                <a:spLocks noRot="1" noChangeAspect="1" noMove="1" noResize="1" noEditPoints="1" noAdjustHandles="1" noChangeArrowheads="1" noChangeShapeType="1" noTextEdit="1"/>
              </p:cNvSpPr>
              <p:nvPr/>
            </p:nvSpPr>
            <p:spPr>
              <a:xfrm>
                <a:off x="457200" y="3352800"/>
                <a:ext cx="4572000" cy="1802929"/>
              </a:xfrm>
              <a:prstGeom prst="rect">
                <a:avLst/>
              </a:prstGeom>
              <a:blipFill rotWithShape="0">
                <a:blip r:embed="rId4"/>
                <a:stretch>
                  <a:fillRect t="-1689" b="-5068"/>
                </a:stretch>
              </a:blipFill>
            </p:spPr>
            <p:txBody>
              <a:bodyPr/>
              <a:lstStyle/>
              <a:p>
                <a:r>
                  <a:rPr lang="en-IN">
                    <a:noFill/>
                  </a:rPr>
                  <a:t> </a:t>
                </a:r>
              </a:p>
            </p:txBody>
          </p:sp>
        </mc:Fallback>
      </mc:AlternateContent>
      <p:grpSp>
        <p:nvGrpSpPr>
          <p:cNvPr id="6" name="Group 5"/>
          <p:cNvGrpSpPr/>
          <p:nvPr/>
        </p:nvGrpSpPr>
        <p:grpSpPr>
          <a:xfrm>
            <a:off x="4343400" y="5334000"/>
            <a:ext cx="1219200" cy="762000"/>
            <a:chOff x="6629400" y="4038600"/>
            <a:chExt cx="1219200" cy="762000"/>
          </a:xfrm>
        </p:grpSpPr>
        <p:sp>
          <p:nvSpPr>
            <p:cNvPr id="7" name="Oval 6"/>
            <p:cNvSpPr/>
            <p:nvPr/>
          </p:nvSpPr>
          <p:spPr>
            <a:xfrm>
              <a:off x="6629400" y="4191000"/>
              <a:ext cx="152400" cy="152400"/>
            </a:xfrm>
            <a:prstGeom prst="ellipse">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6629400" y="4495800"/>
              <a:ext cx="152400" cy="152400"/>
            </a:xfrm>
            <a:prstGeom prst="ellipse">
              <a:avLst/>
            </a:prstGeom>
            <a:noFill/>
            <a:ln w="25400">
              <a:solidFill>
                <a:srgbClr val="004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6858000" y="40386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sp>
          <p:nvSpPr>
            <p:cNvPr id="10" name="Content Placeholder 2"/>
            <p:cNvSpPr txBox="1">
              <a:spLocks/>
            </p:cNvSpPr>
            <p:nvPr/>
          </p:nvSpPr>
          <p:spPr>
            <a:xfrm>
              <a:off x="6858000" y="43434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a:t>
              </a:r>
              <a:r>
                <a:rPr lang="en-IN" sz="2000" dirty="0"/>
                <a:t>∉</a:t>
              </a:r>
              <a:r>
                <a:rPr lang="en-IN" sz="2000" dirty="0" smtClean="0"/>
                <a:t>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grpSp>
      <p:sp>
        <p:nvSpPr>
          <p:cNvPr id="11" name="TextBox 10"/>
          <p:cNvSpPr txBox="1"/>
          <p:nvPr/>
        </p:nvSpPr>
        <p:spPr>
          <a:xfrm>
            <a:off x="5181600" y="5638800"/>
            <a:ext cx="3733800" cy="400110"/>
          </a:xfrm>
          <a:prstGeom prst="rect">
            <a:avLst/>
          </a:prstGeom>
          <a:noFill/>
        </p:spPr>
        <p:txBody>
          <a:bodyPr wrap="square" rtlCol="0">
            <a:spAutoFit/>
          </a:bodyPr>
          <a:lstStyle/>
          <a:p>
            <a:pPr algn="ctr"/>
            <a:r>
              <a:rPr lang="en-US" sz="2000" dirty="0" smtClean="0"/>
              <a:t>Identifying DS in graph G</a:t>
            </a:r>
            <a:endParaRPr lang="en-IN" sz="2000" dirty="0"/>
          </a:p>
        </p:txBody>
      </p:sp>
    </p:spTree>
    <p:extLst>
      <p:ext uri="{BB962C8B-B14F-4D97-AF65-F5344CB8AC3E}">
        <p14:creationId xmlns:p14="http://schemas.microsoft.com/office/powerpoint/2010/main" val="2047132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000" dirty="0">
                <a:solidFill>
                  <a:srgbClr val="464653"/>
                </a:solidFill>
              </a:rPr>
              <a:t>2.3) Minimum </a:t>
            </a:r>
            <a:r>
              <a:rPr lang="en-IN" sz="3000" dirty="0">
                <a:solidFill>
                  <a:srgbClr val="464653"/>
                </a:solidFill>
              </a:rPr>
              <a:t>Weight Dominant Set (MWDS)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219200"/>
                <a:ext cx="8229600" cy="2514600"/>
              </a:xfrm>
            </p:spPr>
            <p:txBody>
              <a:bodyPr>
                <a:normAutofit/>
              </a:bodyPr>
              <a:lstStyle/>
              <a:p>
                <a:r>
                  <a:rPr lang="en-US" sz="2000" dirty="0" smtClean="0"/>
                  <a:t>For query-focused summarization we have weighted graph.</a:t>
                </a:r>
              </a:p>
              <a:p>
                <a:r>
                  <a:rPr lang="en-US" sz="2000" dirty="0" smtClean="0"/>
                  <a:t>We want the dominant set with minimum weight i.e. </a:t>
                </a:r>
                <a:r>
                  <a:rPr lang="en-IN" sz="2000" dirty="0" smtClean="0"/>
                  <a:t>the </a:t>
                </a:r>
                <a:r>
                  <a:rPr lang="en-IN" sz="2000" dirty="0"/>
                  <a:t>sum of weights of all vertices in </a:t>
                </a:r>
                <a:r>
                  <a:rPr lang="en-IN" sz="2000" dirty="0" smtClean="0"/>
                  <a:t>DS.</a:t>
                </a:r>
              </a:p>
              <a:p>
                <a:r>
                  <a:rPr lang="en-US" sz="2000" dirty="0"/>
                  <a:t>Select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US" sz="2000" dirty="0" smtClean="0"/>
                  <a:t> </a:t>
                </a:r>
                <a:r>
                  <a:rPr lang="en-US" sz="2000" dirty="0"/>
                  <a:t>from {v | v </a:t>
                </a:r>
                <a:r>
                  <a:rPr lang="en-IN" sz="2000" dirty="0"/>
                  <a:t>∉ MDS</a:t>
                </a:r>
                <a:r>
                  <a:rPr lang="en-US" sz="2000" dirty="0"/>
                  <a:t>} </a:t>
                </a:r>
                <a:r>
                  <a:rPr lang="en-US" sz="2000" dirty="0" err="1"/>
                  <a:t>s.t.</a:t>
                </a:r>
                <a:r>
                  <a:rPr lang="en-US" sz="2000" dirty="0"/>
                  <a:t> </a:t>
                </a:r>
                <a:r>
                  <a:rPr lang="en-US" sz="2000" dirty="0" smtClean="0"/>
                  <a:t>weight of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IN" sz="2000" dirty="0" smtClean="0"/>
                  <a:t>, </a:t>
                </a:r>
                <a14:m>
                  <m:oMath xmlns:m="http://schemas.openxmlformats.org/officeDocument/2006/math">
                    <m:r>
                      <a:rPr lang="en-US" sz="2000" i="1">
                        <a:latin typeface="Cambria Math" panose="02040503050406030204" pitchFamily="18" charset="0"/>
                      </a:rPr>
                      <m:t>𝑤</m:t>
                    </m:r>
                    <m:r>
                      <a:rPr lang="en-US" sz="2000" i="1">
                        <a:latin typeface="Cambria Math" panose="02040503050406030204" pitchFamily="18" charset="0"/>
                      </a:rPr>
                      <m:t>(</m:t>
                    </m:r>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r>
                      <a:rPr lang="en-US" sz="2000" i="1">
                        <a:latin typeface="Cambria Math" panose="02040503050406030204" pitchFamily="18" charset="0"/>
                      </a:rPr>
                      <m:t>)</m:t>
                    </m:r>
                  </m:oMath>
                </a14:m>
                <a:r>
                  <a:rPr lang="en-IN" sz="2000" dirty="0" smtClean="0"/>
                  <a:t> is </a:t>
                </a:r>
                <a:r>
                  <a:rPr lang="en-IN" sz="2000" dirty="0"/>
                  <a:t>shared among its newly covered neighbours </a:t>
                </a:r>
                <a:r>
                  <a:rPr lang="en-IN" sz="2000" dirty="0" smtClean="0"/>
                  <a:t>and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IN" sz="2000" dirty="0" smtClean="0"/>
                  <a:t> minimizes this load. Thus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oMath>
                </a14:m>
                <a:r>
                  <a:rPr lang="en-IN" sz="2000" dirty="0" smtClean="0"/>
                  <a:t> is given by</a:t>
                </a:r>
              </a:p>
              <a:p>
                <a:pPr marL="0" indent="0">
                  <a:buNone/>
                </a:pPr>
                <a:r>
                  <a:rPr lang="en-IN" sz="2000" dirty="0" smtClean="0"/>
                  <a:t>	</a:t>
                </a:r>
                <a14:m>
                  <m:oMath xmlns:m="http://schemas.openxmlformats.org/officeDocument/2006/math">
                    <m:sSup>
                      <m:sSupPr>
                        <m:ctrlPr>
                          <a:rPr lang="en-IN"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m:t>
                        </m:r>
                      </m:sup>
                    </m:sSup>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argmin</m:t>
                            </m:r>
                          </m:e>
                          <m:lim>
                            <m:r>
                              <a:rPr lang="en-US" sz="2000" b="0" i="1" smtClean="0">
                                <a:latin typeface="Cambria Math" panose="02040503050406030204" pitchFamily="18" charset="0"/>
                              </a:rPr>
                              <m:t>𝑣</m:t>
                            </m:r>
                          </m:lim>
                        </m:limLow>
                      </m:fName>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num>
                          <m:den>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den>
                        </m:f>
                      </m:e>
                    </m:func>
                  </m:oMath>
                </a14:m>
                <a:r>
                  <a:rPr lang="en-IN" sz="2000" dirty="0" smtClean="0"/>
                  <a:t> </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229600" cy="2514600"/>
              </a:xfrm>
              <a:blipFill rotWithShape="0">
                <a:blip r:embed="rId2"/>
                <a:stretch>
                  <a:fillRect l="-296" t="-1211" r="-148"/>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3048000"/>
            <a:ext cx="2924732" cy="2603640"/>
          </a:xfrm>
          <a:prstGeom prst="rect">
            <a:avLst/>
          </a:prstGeom>
        </p:spPr>
      </p:pic>
      <p:grpSp>
        <p:nvGrpSpPr>
          <p:cNvPr id="5" name="Group 4"/>
          <p:cNvGrpSpPr/>
          <p:nvPr/>
        </p:nvGrpSpPr>
        <p:grpSpPr>
          <a:xfrm>
            <a:off x="3124200" y="5334000"/>
            <a:ext cx="1219200" cy="762000"/>
            <a:chOff x="6629400" y="4038600"/>
            <a:chExt cx="1219200" cy="762000"/>
          </a:xfrm>
        </p:grpSpPr>
        <p:sp>
          <p:nvSpPr>
            <p:cNvPr id="6" name="Oval 5"/>
            <p:cNvSpPr/>
            <p:nvPr/>
          </p:nvSpPr>
          <p:spPr>
            <a:xfrm>
              <a:off x="6629400" y="4191000"/>
              <a:ext cx="152400" cy="152400"/>
            </a:xfrm>
            <a:prstGeom prst="ellipse">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629400" y="4495800"/>
              <a:ext cx="152400" cy="152400"/>
            </a:xfrm>
            <a:prstGeom prst="ellipse">
              <a:avLst/>
            </a:prstGeom>
            <a:noFill/>
            <a:ln w="25400">
              <a:solidFill>
                <a:srgbClr val="004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2"/>
            <p:cNvSpPr txBox="1">
              <a:spLocks/>
            </p:cNvSpPr>
            <p:nvPr/>
          </p:nvSpPr>
          <p:spPr>
            <a:xfrm>
              <a:off x="6858000" y="40386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sp>
          <p:nvSpPr>
            <p:cNvPr id="9" name="Content Placeholder 2"/>
            <p:cNvSpPr txBox="1">
              <a:spLocks/>
            </p:cNvSpPr>
            <p:nvPr/>
          </p:nvSpPr>
          <p:spPr>
            <a:xfrm>
              <a:off x="6858000" y="4343400"/>
              <a:ext cx="990600" cy="457200"/>
            </a:xfrm>
            <a:prstGeom prst="rect">
              <a:avLst/>
            </a:prstGeom>
            <a:ln>
              <a:no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2000" dirty="0" smtClean="0"/>
                <a:t>v </a:t>
              </a:r>
              <a:r>
                <a:rPr lang="en-IN" sz="2000" dirty="0"/>
                <a:t>∉</a:t>
              </a:r>
              <a:r>
                <a:rPr lang="en-IN" sz="2000" dirty="0" smtClean="0"/>
                <a:t> DS</a:t>
              </a:r>
              <a:endParaRPr lang="en-US" sz="2000" dirty="0" smtClean="0"/>
            </a:p>
            <a:p>
              <a:pPr marL="0" indent="0">
                <a:buFont typeface="Wingdings 3"/>
                <a:buNone/>
              </a:pPr>
              <a:endParaRPr lang="en-US" sz="2000" dirty="0" smtClean="0"/>
            </a:p>
            <a:p>
              <a:endParaRPr lang="en-US" sz="2000" dirty="0" smtClean="0"/>
            </a:p>
            <a:p>
              <a:endParaRPr lang="en-US" sz="2000" dirty="0" smtClean="0"/>
            </a:p>
            <a:p>
              <a:endParaRPr lang="en-US" sz="2000" dirty="0" smtClean="0"/>
            </a:p>
          </p:txBody>
        </p:sp>
      </p:grpSp>
      <p:sp>
        <p:nvSpPr>
          <p:cNvPr id="10" name="TextBox 9"/>
          <p:cNvSpPr txBox="1"/>
          <p:nvPr/>
        </p:nvSpPr>
        <p:spPr>
          <a:xfrm>
            <a:off x="3962400" y="5638800"/>
            <a:ext cx="3733800" cy="400110"/>
          </a:xfrm>
          <a:prstGeom prst="rect">
            <a:avLst/>
          </a:prstGeom>
          <a:noFill/>
        </p:spPr>
        <p:txBody>
          <a:bodyPr wrap="square" rtlCol="0">
            <a:spAutoFit/>
          </a:bodyPr>
          <a:lstStyle/>
          <a:p>
            <a:pPr algn="ctr"/>
            <a:r>
              <a:rPr lang="en-US" sz="2000" dirty="0" smtClean="0"/>
              <a:t>Identifying MWDS in graph G</a:t>
            </a:r>
            <a:endParaRPr lang="en-IN" sz="2000" dirty="0"/>
          </a:p>
        </p:txBody>
      </p:sp>
    </p:spTree>
    <p:extLst>
      <p:ext uri="{BB962C8B-B14F-4D97-AF65-F5344CB8AC3E}">
        <p14:creationId xmlns:p14="http://schemas.microsoft.com/office/powerpoint/2010/main" val="4269651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Storyline Generation</a:t>
            </a:r>
            <a:endParaRPr lang="en-IN" dirty="0"/>
          </a:p>
        </p:txBody>
      </p:sp>
      <p:sp>
        <p:nvSpPr>
          <p:cNvPr id="4" name="TextBox 3"/>
          <p:cNvSpPr txBox="1"/>
          <p:nvPr/>
        </p:nvSpPr>
        <p:spPr>
          <a:xfrm>
            <a:off x="533400" y="1828800"/>
            <a:ext cx="7467600" cy="400110"/>
          </a:xfrm>
          <a:prstGeom prst="rect">
            <a:avLst/>
          </a:prstGeom>
          <a:noFill/>
        </p:spPr>
        <p:txBody>
          <a:bodyPr wrap="square" rtlCol="0">
            <a:spAutoFit/>
          </a:bodyPr>
          <a:lstStyle/>
          <a:p>
            <a:r>
              <a:rPr lang="en-IN" sz="2000" dirty="0" smtClean="0"/>
              <a:t>Storyline generating process can be broadly divided into 3 stages - </a:t>
            </a:r>
            <a:endParaRPr lang="en-IN" sz="2000" dirty="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6871" name="AutoShape 7"/>
          <p:cNvSpPr>
            <a:spLocks noChangeAspect="1" noChangeArrowheads="1"/>
          </p:cNvSpPr>
          <p:nvPr/>
        </p:nvSpPr>
        <p:spPr bwMode="auto">
          <a:xfrm>
            <a:off x="1057275" y="2514600"/>
            <a:ext cx="3057525" cy="3043238"/>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9" name="AutoShape 233"/>
          <p:cNvSpPr>
            <a:spLocks noChangeArrowheads="1"/>
          </p:cNvSpPr>
          <p:nvPr/>
        </p:nvSpPr>
        <p:spPr bwMode="auto">
          <a:xfrm>
            <a:off x="1207135" y="2767939"/>
            <a:ext cx="2742565" cy="42794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Extract relevant documents</a:t>
            </a:r>
            <a:endParaRPr kumimoji="0" lang="en-US" sz="16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6" name="AutoShape 234"/>
          <p:cNvSpPr>
            <a:spLocks noChangeArrowheads="1"/>
          </p:cNvSpPr>
          <p:nvPr/>
        </p:nvSpPr>
        <p:spPr bwMode="auto">
          <a:xfrm>
            <a:off x="1212850" y="3727324"/>
            <a:ext cx="2742565" cy="69207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Summarization to find event-wise representative sentences</a:t>
            </a:r>
            <a:endParaRPr kumimoji="0" lang="en-US" sz="1600" b="0" i="0" u="none" strike="noStrike" cap="none" normalizeH="0" baseline="0" dirty="0" smtClean="0">
              <a:ln>
                <a:noFill/>
              </a:ln>
              <a:effectLst/>
              <a:latin typeface="Arial" pitchFamily="34" charset="0"/>
              <a:cs typeface="Arial" pitchFamily="34" charset="0"/>
            </a:endParaRPr>
          </a:p>
        </p:txBody>
      </p:sp>
      <p:sp>
        <p:nvSpPr>
          <p:cNvPr id="97" name="AutoShape 235"/>
          <p:cNvSpPr>
            <a:spLocks noChangeArrowheads="1"/>
          </p:cNvSpPr>
          <p:nvPr/>
        </p:nvSpPr>
        <p:spPr bwMode="auto">
          <a:xfrm>
            <a:off x="1214755" y="4822585"/>
            <a:ext cx="2742565" cy="65906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Connecting events to generate </a:t>
            </a:r>
            <a:br>
              <a:rPr kumimoji="0" lang="en-US" sz="16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storyline</a:t>
            </a:r>
            <a:endParaRPr kumimoji="0" lang="en-US" sz="16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92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76" name="Group 12"/>
          <p:cNvGrpSpPr>
            <a:grpSpLocks noChangeAspect="1"/>
          </p:cNvGrpSpPr>
          <p:nvPr/>
        </p:nvGrpSpPr>
        <p:grpSpPr bwMode="auto">
          <a:xfrm>
            <a:off x="4689475" y="2589212"/>
            <a:ext cx="2625725" cy="3125788"/>
            <a:chOff x="6259" y="1440"/>
            <a:chExt cx="4134" cy="4922"/>
          </a:xfrm>
        </p:grpSpPr>
        <p:sp>
          <p:nvSpPr>
            <p:cNvPr id="36920" name="AutoShape 56"/>
            <p:cNvSpPr>
              <a:spLocks noChangeAspect="1" noChangeArrowheads="1" noTextEdit="1"/>
            </p:cNvSpPr>
            <p:nvPr/>
          </p:nvSpPr>
          <p:spPr bwMode="auto">
            <a:xfrm>
              <a:off x="6259" y="1440"/>
              <a:ext cx="4134" cy="4922"/>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6907" name="Group 43"/>
            <p:cNvGrpSpPr>
              <a:grpSpLocks/>
            </p:cNvGrpSpPr>
            <p:nvPr/>
          </p:nvGrpSpPr>
          <p:grpSpPr bwMode="auto">
            <a:xfrm>
              <a:off x="6507" y="1544"/>
              <a:ext cx="3617" cy="1313"/>
              <a:chOff x="6507" y="1544"/>
              <a:chExt cx="3617" cy="1313"/>
            </a:xfrm>
          </p:grpSpPr>
          <p:sp>
            <p:nvSpPr>
              <p:cNvPr id="36919" name="AutoShape 55"/>
              <p:cNvSpPr>
                <a:spLocks noChangeArrowheads="1"/>
              </p:cNvSpPr>
              <p:nvPr/>
            </p:nvSpPr>
            <p:spPr bwMode="auto">
              <a:xfrm>
                <a:off x="6507" y="1544"/>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8"/>
              <p:cNvSpPr>
                <a:spLocks noChangeArrowheads="1"/>
              </p:cNvSpPr>
              <p:nvPr/>
            </p:nvSpPr>
            <p:spPr bwMode="auto">
              <a:xfrm>
                <a:off x="6620" y="223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149"/>
              <p:cNvSpPr>
                <a:spLocks noChangeArrowheads="1"/>
              </p:cNvSpPr>
              <p:nvPr/>
            </p:nvSpPr>
            <p:spPr bwMode="auto">
              <a:xfrm>
                <a:off x="9435" y="215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Oval 150"/>
              <p:cNvSpPr>
                <a:spLocks noChangeArrowheads="1"/>
              </p:cNvSpPr>
              <p:nvPr/>
            </p:nvSpPr>
            <p:spPr bwMode="auto">
              <a:xfrm>
                <a:off x="7166" y="1990"/>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Oval 151"/>
              <p:cNvSpPr>
                <a:spLocks noChangeArrowheads="1"/>
              </p:cNvSpPr>
              <p:nvPr/>
            </p:nvSpPr>
            <p:spPr bwMode="auto">
              <a:xfrm>
                <a:off x="8124" y="1990"/>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Oval 152"/>
              <p:cNvSpPr>
                <a:spLocks noChangeArrowheads="1"/>
              </p:cNvSpPr>
              <p:nvPr/>
            </p:nvSpPr>
            <p:spPr bwMode="auto">
              <a:xfrm>
                <a:off x="7644" y="2393"/>
                <a:ext cx="176"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 name="Oval 153"/>
              <p:cNvSpPr>
                <a:spLocks noChangeArrowheads="1"/>
              </p:cNvSpPr>
              <p:nvPr/>
            </p:nvSpPr>
            <p:spPr bwMode="auto">
              <a:xfrm>
                <a:off x="8541" y="2316"/>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Oval 154"/>
              <p:cNvSpPr>
                <a:spLocks noChangeArrowheads="1"/>
              </p:cNvSpPr>
              <p:nvPr/>
            </p:nvSpPr>
            <p:spPr bwMode="auto">
              <a:xfrm>
                <a:off x="8715"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Oval 155"/>
              <p:cNvSpPr>
                <a:spLocks noChangeArrowheads="1"/>
              </p:cNvSpPr>
              <p:nvPr/>
            </p:nvSpPr>
            <p:spPr bwMode="auto">
              <a:xfrm>
                <a:off x="7820" y="168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Oval 156"/>
              <p:cNvSpPr>
                <a:spLocks noChangeArrowheads="1"/>
              </p:cNvSpPr>
              <p:nvPr/>
            </p:nvSpPr>
            <p:spPr bwMode="auto">
              <a:xfrm>
                <a:off x="9020" y="2479"/>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Oval 157"/>
              <p:cNvSpPr>
                <a:spLocks noChangeArrowheads="1"/>
              </p:cNvSpPr>
              <p:nvPr/>
            </p:nvSpPr>
            <p:spPr bwMode="auto">
              <a:xfrm>
                <a:off x="8300" y="255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Oval 158"/>
              <p:cNvSpPr>
                <a:spLocks noChangeArrowheads="1"/>
              </p:cNvSpPr>
              <p:nvPr/>
            </p:nvSpPr>
            <p:spPr bwMode="auto">
              <a:xfrm>
                <a:off x="9725" y="1763"/>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94" name="Group 30"/>
            <p:cNvGrpSpPr>
              <a:grpSpLocks/>
            </p:cNvGrpSpPr>
            <p:nvPr/>
          </p:nvGrpSpPr>
          <p:grpSpPr bwMode="auto">
            <a:xfrm>
              <a:off x="6507" y="3200"/>
              <a:ext cx="3617" cy="1313"/>
              <a:chOff x="6507" y="3248"/>
              <a:chExt cx="3617" cy="1313"/>
            </a:xfrm>
          </p:grpSpPr>
          <p:sp>
            <p:nvSpPr>
              <p:cNvPr id="36906" name="AutoShape 42"/>
              <p:cNvSpPr>
                <a:spLocks noChangeArrowheads="1"/>
              </p:cNvSpPr>
              <p:nvPr/>
            </p:nvSpPr>
            <p:spPr bwMode="auto">
              <a:xfrm>
                <a:off x="6507" y="3248"/>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Oval 148"/>
              <p:cNvSpPr>
                <a:spLocks noChangeArrowheads="1"/>
              </p:cNvSpPr>
              <p:nvPr/>
            </p:nvSpPr>
            <p:spPr bwMode="auto">
              <a:xfrm>
                <a:off x="6708" y="3942"/>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Oval 149"/>
              <p:cNvSpPr>
                <a:spLocks noChangeArrowheads="1"/>
              </p:cNvSpPr>
              <p:nvPr/>
            </p:nvSpPr>
            <p:spPr bwMode="auto">
              <a:xfrm>
                <a:off x="9523" y="3865"/>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Oval 150"/>
              <p:cNvSpPr>
                <a:spLocks noChangeArrowheads="1"/>
              </p:cNvSpPr>
              <p:nvPr/>
            </p:nvSpPr>
            <p:spPr bwMode="auto">
              <a:xfrm>
                <a:off x="7254" y="3702"/>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151"/>
              <p:cNvSpPr>
                <a:spLocks noChangeArrowheads="1"/>
              </p:cNvSpPr>
              <p:nvPr/>
            </p:nvSpPr>
            <p:spPr bwMode="auto">
              <a:xfrm>
                <a:off x="8212" y="3702"/>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Oval 152"/>
              <p:cNvSpPr>
                <a:spLocks noChangeArrowheads="1"/>
              </p:cNvSpPr>
              <p:nvPr/>
            </p:nvSpPr>
            <p:spPr bwMode="auto">
              <a:xfrm>
                <a:off x="7732" y="4105"/>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153"/>
              <p:cNvSpPr>
                <a:spLocks noChangeArrowheads="1"/>
              </p:cNvSpPr>
              <p:nvPr/>
            </p:nvSpPr>
            <p:spPr bwMode="auto">
              <a:xfrm>
                <a:off x="8629" y="402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Oval 154"/>
              <p:cNvSpPr>
                <a:spLocks noChangeArrowheads="1"/>
              </p:cNvSpPr>
              <p:nvPr/>
            </p:nvSpPr>
            <p:spPr bwMode="auto">
              <a:xfrm>
                <a:off x="8803" y="3400"/>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155"/>
              <p:cNvSpPr>
                <a:spLocks noChangeArrowheads="1"/>
              </p:cNvSpPr>
              <p:nvPr/>
            </p:nvSpPr>
            <p:spPr bwMode="auto">
              <a:xfrm>
                <a:off x="7908" y="3400"/>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156"/>
              <p:cNvSpPr>
                <a:spLocks noChangeArrowheads="1"/>
              </p:cNvSpPr>
              <p:nvPr/>
            </p:nvSpPr>
            <p:spPr bwMode="auto">
              <a:xfrm>
                <a:off x="9108" y="419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157"/>
              <p:cNvSpPr>
                <a:spLocks noChangeArrowheads="1"/>
              </p:cNvSpPr>
              <p:nvPr/>
            </p:nvSpPr>
            <p:spPr bwMode="auto">
              <a:xfrm>
                <a:off x="8388" y="4268"/>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58"/>
              <p:cNvSpPr>
                <a:spLocks noChangeArrowheads="1"/>
              </p:cNvSpPr>
              <p:nvPr/>
            </p:nvSpPr>
            <p:spPr bwMode="auto">
              <a:xfrm>
                <a:off x="9813" y="3475"/>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879" name="Group 15"/>
            <p:cNvGrpSpPr>
              <a:grpSpLocks/>
            </p:cNvGrpSpPr>
            <p:nvPr/>
          </p:nvGrpSpPr>
          <p:grpSpPr bwMode="auto">
            <a:xfrm>
              <a:off x="6507" y="4916"/>
              <a:ext cx="3617" cy="1313"/>
              <a:chOff x="6507" y="4736"/>
              <a:chExt cx="3617" cy="1313"/>
            </a:xfrm>
          </p:grpSpPr>
          <p:sp>
            <p:nvSpPr>
              <p:cNvPr id="36893" name="AutoShape 29"/>
              <p:cNvSpPr>
                <a:spLocks noChangeArrowheads="1"/>
              </p:cNvSpPr>
              <p:nvPr/>
            </p:nvSpPr>
            <p:spPr bwMode="auto">
              <a:xfrm>
                <a:off x="6507" y="4736"/>
                <a:ext cx="3617" cy="13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148"/>
              <p:cNvSpPr>
                <a:spLocks noChangeArrowheads="1"/>
              </p:cNvSpPr>
              <p:nvPr/>
            </p:nvSpPr>
            <p:spPr bwMode="auto">
              <a:xfrm>
                <a:off x="6720" y="5418"/>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49"/>
              <p:cNvSpPr>
                <a:spLocks noChangeArrowheads="1"/>
              </p:cNvSpPr>
              <p:nvPr/>
            </p:nvSpPr>
            <p:spPr bwMode="auto">
              <a:xfrm>
                <a:off x="9535" y="5341"/>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50"/>
              <p:cNvSpPr>
                <a:spLocks noChangeArrowheads="1"/>
              </p:cNvSpPr>
              <p:nvPr/>
            </p:nvSpPr>
            <p:spPr bwMode="auto">
              <a:xfrm>
                <a:off x="7266" y="5178"/>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51"/>
              <p:cNvSpPr>
                <a:spLocks noChangeArrowheads="1"/>
              </p:cNvSpPr>
              <p:nvPr/>
            </p:nvSpPr>
            <p:spPr bwMode="auto">
              <a:xfrm>
                <a:off x="8224" y="5178"/>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2"/>
              <p:cNvSpPr>
                <a:spLocks noChangeArrowheads="1"/>
              </p:cNvSpPr>
              <p:nvPr/>
            </p:nvSpPr>
            <p:spPr bwMode="auto">
              <a:xfrm>
                <a:off x="7744" y="5581"/>
                <a:ext cx="176"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53"/>
              <p:cNvSpPr>
                <a:spLocks noChangeArrowheads="1"/>
              </p:cNvSpPr>
              <p:nvPr/>
            </p:nvSpPr>
            <p:spPr bwMode="auto">
              <a:xfrm>
                <a:off x="8641" y="5504"/>
                <a:ext cx="174"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54"/>
              <p:cNvSpPr>
                <a:spLocks noChangeArrowheads="1"/>
              </p:cNvSpPr>
              <p:nvPr/>
            </p:nvSpPr>
            <p:spPr bwMode="auto">
              <a:xfrm>
                <a:off x="8815" y="4876"/>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55"/>
              <p:cNvSpPr>
                <a:spLocks noChangeArrowheads="1"/>
              </p:cNvSpPr>
              <p:nvPr/>
            </p:nvSpPr>
            <p:spPr bwMode="auto">
              <a:xfrm>
                <a:off x="7920" y="4876"/>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56"/>
              <p:cNvSpPr>
                <a:spLocks noChangeArrowheads="1"/>
              </p:cNvSpPr>
              <p:nvPr/>
            </p:nvSpPr>
            <p:spPr bwMode="auto">
              <a:xfrm>
                <a:off x="9120" y="5667"/>
                <a:ext cx="175" cy="163"/>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157"/>
              <p:cNvSpPr>
                <a:spLocks noChangeArrowheads="1"/>
              </p:cNvSpPr>
              <p:nvPr/>
            </p:nvSpPr>
            <p:spPr bwMode="auto">
              <a:xfrm>
                <a:off x="8400" y="5744"/>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158"/>
              <p:cNvSpPr>
                <a:spLocks noChangeArrowheads="1"/>
              </p:cNvSpPr>
              <p:nvPr/>
            </p:nvSpPr>
            <p:spPr bwMode="auto">
              <a:xfrm>
                <a:off x="9825" y="4951"/>
                <a:ext cx="175" cy="163"/>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AutoShape 160"/>
              <p:cNvSpPr>
                <a:spLocks noChangeShapeType="1"/>
              </p:cNvSpPr>
              <p:nvPr/>
            </p:nvSpPr>
            <p:spPr bwMode="auto">
              <a:xfrm flipV="1">
                <a:off x="6889" y="5260"/>
                <a:ext cx="1335" cy="2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9" name="AutoShape 161"/>
              <p:cNvSpPr>
                <a:spLocks noChangeShapeType="1"/>
              </p:cNvSpPr>
              <p:nvPr/>
            </p:nvSpPr>
            <p:spPr bwMode="auto">
              <a:xfrm>
                <a:off x="8400" y="5260"/>
                <a:ext cx="1135" cy="1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36878" name="AutoShape 14"/>
            <p:cNvSpPr>
              <a:spLocks noChangeShapeType="1"/>
            </p:cNvSpPr>
            <p:nvPr/>
          </p:nvSpPr>
          <p:spPr bwMode="auto">
            <a:xfrm>
              <a:off x="8316" y="2857"/>
              <a:ext cx="1" cy="34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6877" name="AutoShape 13"/>
            <p:cNvSpPr>
              <a:spLocks noChangeShapeType="1"/>
            </p:cNvSpPr>
            <p:nvPr/>
          </p:nvSpPr>
          <p:spPr bwMode="auto">
            <a:xfrm>
              <a:off x="8316" y="4513"/>
              <a:ext cx="1" cy="4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cxnSp>
        <p:nvCxnSpPr>
          <p:cNvPr id="60" name="Straight Arrow Connector 59"/>
          <p:cNvCxnSpPr>
            <a:stCxn id="159" idx="2"/>
            <a:endCxn id="96" idx="0"/>
          </p:cNvCxnSpPr>
          <p:nvPr/>
        </p:nvCxnSpPr>
        <p:spPr>
          <a:xfrm>
            <a:off x="2578418" y="3195884"/>
            <a:ext cx="5715" cy="5314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6" idx="2"/>
            <a:endCxn id="97" idx="0"/>
          </p:cNvCxnSpPr>
          <p:nvPr/>
        </p:nvCxnSpPr>
        <p:spPr>
          <a:xfrm>
            <a:off x="2584133" y="4419600"/>
            <a:ext cx="1905" cy="4029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154"/>
          <p:cNvSpPr>
            <a:spLocks noChangeArrowheads="1"/>
          </p:cNvSpPr>
          <p:nvPr/>
        </p:nvSpPr>
        <p:spPr bwMode="auto">
          <a:xfrm>
            <a:off x="7508848" y="2819399"/>
            <a:ext cx="111152" cy="103516"/>
          </a:xfrm>
          <a:prstGeom prst="ellipse">
            <a:avLst/>
          </a:prstGeom>
          <a:solidFill>
            <a:srgbClr val="4F81BD"/>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Oval 156"/>
          <p:cNvSpPr>
            <a:spLocks noChangeArrowheads="1"/>
          </p:cNvSpPr>
          <p:nvPr/>
        </p:nvSpPr>
        <p:spPr bwMode="auto">
          <a:xfrm>
            <a:off x="7508848" y="3114504"/>
            <a:ext cx="111152" cy="103516"/>
          </a:xfrm>
          <a:prstGeom prst="ellipse">
            <a:avLst/>
          </a:prstGeom>
          <a:solidFill>
            <a:srgbClr val="4F81BD"/>
          </a:solidFill>
          <a:ln w="762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TextBox 64"/>
          <p:cNvSpPr txBox="1"/>
          <p:nvPr/>
        </p:nvSpPr>
        <p:spPr>
          <a:xfrm>
            <a:off x="7772400" y="2743200"/>
            <a:ext cx="1600200" cy="246221"/>
          </a:xfrm>
          <a:prstGeom prst="rect">
            <a:avLst/>
          </a:prstGeom>
          <a:noFill/>
        </p:spPr>
        <p:txBody>
          <a:bodyPr wrap="square" lIns="0" tIns="0" rIns="0" bIns="0" rtlCol="0">
            <a:spAutoFit/>
          </a:bodyPr>
          <a:lstStyle/>
          <a:p>
            <a:r>
              <a:rPr lang="en-US" sz="1600" dirty="0" smtClean="0"/>
              <a:t>Document</a:t>
            </a:r>
            <a:endParaRPr lang="en-IN" dirty="0"/>
          </a:p>
        </p:txBody>
      </p:sp>
      <p:sp>
        <p:nvSpPr>
          <p:cNvPr id="66" name="TextBox 65"/>
          <p:cNvSpPr txBox="1"/>
          <p:nvPr/>
        </p:nvSpPr>
        <p:spPr>
          <a:xfrm>
            <a:off x="7772400" y="3047999"/>
            <a:ext cx="1905000" cy="492443"/>
          </a:xfrm>
          <a:prstGeom prst="rect">
            <a:avLst/>
          </a:prstGeom>
          <a:noFill/>
        </p:spPr>
        <p:txBody>
          <a:bodyPr wrap="square" lIns="0" tIns="0" rIns="0" bIns="0" rtlCol="0">
            <a:spAutoFit/>
          </a:bodyPr>
          <a:lstStyle/>
          <a:p>
            <a:r>
              <a:rPr lang="en-US" sz="1600" dirty="0" smtClean="0"/>
              <a:t>Selected </a:t>
            </a:r>
          </a:p>
          <a:p>
            <a:r>
              <a:rPr lang="en-US" sz="1600" dirty="0" smtClean="0"/>
              <a:t>Document</a:t>
            </a:r>
            <a:endParaRPr lang="en-IN" dirty="0"/>
          </a:p>
        </p:txBody>
      </p:sp>
    </p:spTree>
    <p:extLst>
      <p:ext uri="{BB962C8B-B14F-4D97-AF65-F5344CB8AC3E}">
        <p14:creationId xmlns:p14="http://schemas.microsoft.com/office/powerpoint/2010/main" val="163475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7">
                                            <p:txEl>
                                              <p:pRg st="0" end="0"/>
                                            </p:txEl>
                                          </p:spTgt>
                                        </p:tgtEl>
                                      </p:cBhvr>
                                    </p:animEffect>
                                    <p:animScale>
                                      <p:cBhvr>
                                        <p:cTn id="7" dur="250" autoRev="1" fill="hold"/>
                                        <p:tgtEl>
                                          <p:spTgt spid="9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3) Connecting </a:t>
            </a:r>
            <a:r>
              <a:rPr lang="en-IN" sz="3000" dirty="0" smtClean="0"/>
              <a:t>Events </a:t>
            </a:r>
            <a:r>
              <a:rPr lang="en-IN" sz="3000" dirty="0"/>
              <a:t>to </a:t>
            </a:r>
            <a:r>
              <a:rPr lang="en-IN" sz="3000" dirty="0" smtClean="0"/>
              <a:t>Generate Storyline</a:t>
            </a:r>
            <a:endParaRPr lang="en-IN" sz="3000" dirty="0"/>
          </a:p>
        </p:txBody>
      </p:sp>
      <p:sp>
        <p:nvSpPr>
          <p:cNvPr id="3" name="Content Placeholder 2"/>
          <p:cNvSpPr>
            <a:spLocks noGrp="1"/>
          </p:cNvSpPr>
          <p:nvPr>
            <p:ph sz="quarter" idx="1"/>
          </p:nvPr>
        </p:nvSpPr>
        <p:spPr/>
        <p:txBody>
          <a:bodyPr>
            <a:normAutofit/>
          </a:bodyPr>
          <a:lstStyle/>
          <a:p>
            <a:endParaRPr lang="en-IN" sz="2000" dirty="0" smtClean="0"/>
          </a:p>
          <a:p>
            <a:r>
              <a:rPr lang="en-IN" sz="2000" dirty="0" smtClean="0"/>
              <a:t>We </a:t>
            </a:r>
            <a:r>
              <a:rPr lang="en-IN" sz="2000" dirty="0"/>
              <a:t>have the representative </a:t>
            </a:r>
            <a:r>
              <a:rPr lang="en-IN" sz="2000" dirty="0" smtClean="0"/>
              <a:t>documents.</a:t>
            </a:r>
          </a:p>
          <a:p>
            <a:r>
              <a:rPr lang="en-IN" sz="2000" dirty="0" smtClean="0"/>
              <a:t>Next, </a:t>
            </a:r>
            <a:r>
              <a:rPr lang="en-IN" sz="2000" dirty="0" smtClean="0">
                <a:solidFill>
                  <a:schemeClr val="bg2">
                    <a:lumMod val="50000"/>
                  </a:schemeClr>
                </a:solidFill>
              </a:rPr>
              <a:t>connect</a:t>
            </a:r>
            <a:r>
              <a:rPr lang="en-IN" sz="2000" dirty="0" smtClean="0"/>
              <a:t> appropriate documents capturing </a:t>
            </a:r>
            <a:r>
              <a:rPr lang="en-IN" sz="2000" dirty="0"/>
              <a:t>the temporal and structural information </a:t>
            </a:r>
            <a:r>
              <a:rPr lang="en-IN" sz="2000" dirty="0" smtClean="0"/>
              <a:t>of </a:t>
            </a:r>
            <a:r>
              <a:rPr lang="en-IN" sz="2000" dirty="0"/>
              <a:t>the </a:t>
            </a:r>
            <a:r>
              <a:rPr lang="en-IN" sz="2000" dirty="0" smtClean="0"/>
              <a:t>documents.</a:t>
            </a:r>
          </a:p>
          <a:p>
            <a:r>
              <a:rPr lang="en-US" sz="2000" dirty="0" smtClean="0"/>
              <a:t>Effective methods of connecting the dots –</a:t>
            </a:r>
          </a:p>
          <a:p>
            <a:pPr marL="617220" lvl="1" indent="-342900">
              <a:buFont typeface="+mj-lt"/>
              <a:buAutoNum type="arabicPeriod"/>
            </a:pPr>
            <a:r>
              <a:rPr lang="en-US" sz="1800" dirty="0" smtClean="0">
                <a:solidFill>
                  <a:schemeClr val="tx1"/>
                </a:solidFill>
              </a:rPr>
              <a:t>Linear Programming </a:t>
            </a:r>
            <a:r>
              <a:rPr lang="en-US" sz="1800" dirty="0" smtClean="0"/>
              <a:t>(</a:t>
            </a:r>
            <a:r>
              <a:rPr lang="en-IN" sz="1800" dirty="0" smtClean="0"/>
              <a:t>Carlos </a:t>
            </a:r>
            <a:r>
              <a:rPr lang="en-IN" sz="1800" dirty="0" err="1" smtClean="0"/>
              <a:t>Guestrin</a:t>
            </a:r>
            <a:r>
              <a:rPr lang="en-IN" sz="1800" dirty="0" smtClean="0"/>
              <a:t>, </a:t>
            </a:r>
            <a:r>
              <a:rPr lang="en-IN" sz="1800" dirty="0" err="1"/>
              <a:t>Dafna</a:t>
            </a:r>
            <a:r>
              <a:rPr lang="en-IN" sz="1800" dirty="0"/>
              <a:t> </a:t>
            </a:r>
            <a:r>
              <a:rPr lang="en-IN" sz="1800" dirty="0" err="1"/>
              <a:t>Shahaf</a:t>
            </a:r>
            <a:r>
              <a:rPr lang="en-IN" sz="1800" dirty="0"/>
              <a:t>, </a:t>
            </a:r>
            <a:r>
              <a:rPr lang="en-IN" sz="1800" dirty="0" smtClean="0"/>
              <a:t>“Connecting </a:t>
            </a:r>
            <a:r>
              <a:rPr lang="en-IN" sz="1800" dirty="0"/>
              <a:t>the dots between news </a:t>
            </a:r>
            <a:r>
              <a:rPr lang="en-IN" sz="1800" dirty="0" smtClean="0"/>
              <a:t>articles”)</a:t>
            </a:r>
          </a:p>
          <a:p>
            <a:pPr marL="617220" lvl="1" indent="-342900">
              <a:buFont typeface="+mj-lt"/>
              <a:buAutoNum type="arabicPeriod"/>
            </a:pPr>
            <a:r>
              <a:rPr lang="en-IN" sz="1800" dirty="0" smtClean="0">
                <a:solidFill>
                  <a:schemeClr val="tx1"/>
                </a:solidFill>
              </a:rPr>
              <a:t>Steiner </a:t>
            </a:r>
            <a:r>
              <a:rPr lang="en-IN" sz="1800" dirty="0">
                <a:solidFill>
                  <a:schemeClr val="tx1"/>
                </a:solidFill>
              </a:rPr>
              <a:t>Tree </a:t>
            </a:r>
            <a:r>
              <a:rPr lang="en-IN" sz="1800" dirty="0" smtClean="0">
                <a:solidFill>
                  <a:schemeClr val="tx1"/>
                </a:solidFill>
              </a:rPr>
              <a:t>Algorithm </a:t>
            </a:r>
            <a:r>
              <a:rPr lang="en-IN" sz="1800" dirty="0" smtClean="0"/>
              <a:t>(</a:t>
            </a:r>
            <a:r>
              <a:rPr lang="en-IN" sz="1800" dirty="0"/>
              <a:t>Chen Lin et al., </a:t>
            </a:r>
            <a:r>
              <a:rPr lang="en-IN" sz="1800" dirty="0" smtClean="0"/>
              <a:t>“Generating </a:t>
            </a:r>
            <a:r>
              <a:rPr lang="en-IN" sz="1800" dirty="0"/>
              <a:t>Event Storylines from Microblogs</a:t>
            </a:r>
            <a:r>
              <a:rPr lang="en-IN" sz="1800" dirty="0" smtClean="0"/>
              <a:t>,”)</a:t>
            </a:r>
          </a:p>
          <a:p>
            <a:pPr marL="617220" lvl="1" indent="-342900">
              <a:buFont typeface="+mj-lt"/>
              <a:buAutoNum type="arabicPeriod"/>
            </a:pPr>
            <a:r>
              <a:rPr lang="en-IN" sz="1800" dirty="0" smtClean="0">
                <a:solidFill>
                  <a:schemeClr val="tx1"/>
                </a:solidFill>
              </a:rPr>
              <a:t>Probabilistic </a:t>
            </a:r>
            <a:r>
              <a:rPr lang="en-IN" sz="1800" dirty="0">
                <a:solidFill>
                  <a:schemeClr val="tx1"/>
                </a:solidFill>
              </a:rPr>
              <a:t>Approach </a:t>
            </a:r>
            <a:r>
              <a:rPr lang="en-IN" sz="1800" dirty="0"/>
              <a:t>(</a:t>
            </a:r>
            <a:r>
              <a:rPr lang="en-IN" sz="1800" dirty="0" err="1"/>
              <a:t>Xianshu</a:t>
            </a:r>
            <a:r>
              <a:rPr lang="en-IN" sz="1800" dirty="0"/>
              <a:t> Zhu and Tim Oates, </a:t>
            </a:r>
            <a:r>
              <a:rPr lang="en-IN" sz="1800" dirty="0" smtClean="0"/>
              <a:t>“Finding </a:t>
            </a:r>
            <a:r>
              <a:rPr lang="en-IN" sz="1800" dirty="0"/>
              <a:t>Story Chains in Newswire </a:t>
            </a:r>
            <a:r>
              <a:rPr lang="en-IN" sz="1800" dirty="0" smtClean="0"/>
              <a:t>Articles”)</a:t>
            </a:r>
            <a:endParaRPr lang="en-IN" sz="1800" dirty="0"/>
          </a:p>
        </p:txBody>
      </p:sp>
    </p:spTree>
    <p:extLst>
      <p:ext uri="{BB962C8B-B14F-4D97-AF65-F5344CB8AC3E}">
        <p14:creationId xmlns:p14="http://schemas.microsoft.com/office/powerpoint/2010/main" val="3596580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pic>
        <p:nvPicPr>
          <p:cNvPr id="8" name="Content Placeholder 7" descr="how-to-deal-with-information-overload (1).jpg"/>
          <p:cNvPicPr>
            <a:picLocks noGrp="1" noChangeAspect="1"/>
          </p:cNvPicPr>
          <p:nvPr>
            <p:ph sz="quarter" idx="1"/>
          </p:nvPr>
        </p:nvPicPr>
        <p:blipFill>
          <a:blip r:embed="rId2" cstate="print"/>
          <a:stretch>
            <a:fillRect/>
          </a:stretch>
        </p:blipFill>
        <p:spPr>
          <a:xfrm>
            <a:off x="2057400" y="1242826"/>
            <a:ext cx="5086153" cy="5538974"/>
          </a:xfrm>
        </p:spPr>
      </p:pic>
      <p:sp>
        <p:nvSpPr>
          <p:cNvPr id="9" name="TextBox 8"/>
          <p:cNvSpPr txBox="1"/>
          <p:nvPr/>
        </p:nvSpPr>
        <p:spPr>
          <a:xfrm>
            <a:off x="990600" y="1951672"/>
            <a:ext cx="7315200" cy="1477328"/>
          </a:xfrm>
          <a:prstGeom prst="rect">
            <a:avLst/>
          </a:prstGeom>
          <a:blipFill>
            <a:blip r:embed="rId3" cstate="print"/>
            <a:tile tx="0" ty="0" sx="100000" sy="100000" flip="none" algn="tl"/>
          </a:blipFill>
        </p:spPr>
        <p:txBody>
          <a:bodyPr wrap="square" rtlCol="0">
            <a:spAutoFit/>
          </a:bodyPr>
          <a:lstStyle/>
          <a:p>
            <a:r>
              <a:rPr lang="en-IN" i="1" dirty="0" smtClean="0"/>
              <a:t>“The abundance of information people are exposed to through e-mail and other technology-based sources could be having an impact on the thought process, obstructing deep thinking, understanding, impedes the formation of memories and makes learning more difficult.”</a:t>
            </a:r>
          </a:p>
          <a:p>
            <a:pPr algn="r"/>
            <a:r>
              <a:rPr lang="en-US" i="1" dirty="0" smtClean="0"/>
              <a:t>- </a:t>
            </a:r>
            <a:r>
              <a:rPr lang="en-IN" dirty="0" smtClean="0"/>
              <a:t>Harvard Business Review</a:t>
            </a:r>
            <a:endParaRPr lang="en-IN" dirty="0"/>
          </a:p>
        </p:txBody>
      </p:sp>
      <p:sp>
        <p:nvSpPr>
          <p:cNvPr id="10" name="TextBox 9"/>
          <p:cNvSpPr txBox="1"/>
          <p:nvPr/>
        </p:nvSpPr>
        <p:spPr>
          <a:xfrm>
            <a:off x="990600" y="3780472"/>
            <a:ext cx="7315200" cy="1200329"/>
          </a:xfrm>
          <a:prstGeom prst="rect">
            <a:avLst/>
          </a:prstGeom>
          <a:blipFill>
            <a:blip r:embed="rId3" cstate="print"/>
            <a:tile tx="0" ty="0" sx="100000" sy="100000" flip="none" algn="tl"/>
          </a:blipFill>
        </p:spPr>
        <p:txBody>
          <a:bodyPr wrap="square" rtlCol="0">
            <a:spAutoFit/>
          </a:bodyPr>
          <a:lstStyle/>
          <a:p>
            <a:r>
              <a:rPr lang="en-IN" dirty="0" smtClean="0"/>
              <a:t>“</a:t>
            </a:r>
            <a:r>
              <a:rPr lang="en-IN" i="1" dirty="0" smtClean="0"/>
              <a:t>Between the dawn of civilization through 2003 about 5 </a:t>
            </a:r>
            <a:r>
              <a:rPr lang="en-IN" i="1" dirty="0" err="1" smtClean="0"/>
              <a:t>exabytes</a:t>
            </a:r>
            <a:r>
              <a:rPr lang="en-IN" i="1" dirty="0" smtClean="0"/>
              <a:t> of information was created. Now, that much information created every 2 days.”</a:t>
            </a:r>
          </a:p>
          <a:p>
            <a:pPr algn="r"/>
            <a:endParaRPr lang="en-US" i="1" dirty="0" smtClean="0"/>
          </a:p>
          <a:p>
            <a:pPr algn="r"/>
            <a:r>
              <a:rPr lang="en-US" i="1" dirty="0" smtClean="0"/>
              <a:t>- </a:t>
            </a:r>
            <a:r>
              <a:rPr lang="en-IN" dirty="0" smtClean="0"/>
              <a:t>Eric Schmidt, former Google CEO</a:t>
            </a:r>
            <a:endParaRPr lang="en-IN" dirty="0"/>
          </a:p>
        </p:txBody>
      </p:sp>
      <p:sp>
        <p:nvSpPr>
          <p:cNvPr id="7" name="Rectangle 6"/>
          <p:cNvSpPr/>
          <p:nvPr/>
        </p:nvSpPr>
        <p:spPr>
          <a:xfrm>
            <a:off x="392528" y="5486400"/>
            <a:ext cx="8370472" cy="523220"/>
          </a:xfrm>
          <a:prstGeom prst="rect">
            <a:avLst/>
          </a:prstGeom>
          <a:solidFill>
            <a:schemeClr val="bg1"/>
          </a:solidFill>
        </p:spPr>
        <p:txBody>
          <a:bodyPr wrap="square" lIns="91440" tIns="45720" rIns="91440" bIns="45720">
            <a:spAutoFit/>
          </a:bodyPr>
          <a:lstStyle/>
          <a:p>
            <a:pPr algn="ctr"/>
            <a:r>
              <a:rPr lang="en-US" sz="2800" b="1" cap="none" spc="0" dirty="0" smtClean="0">
                <a:ln w="10541" cmpd="sng">
                  <a:solidFill>
                    <a:schemeClr val="accent1">
                      <a:shade val="88000"/>
                      <a:satMod val="110000"/>
                    </a:schemeClr>
                  </a:solidFill>
                  <a:prstDash val="solid"/>
                </a:ln>
                <a:solidFill>
                  <a:srgbClr val="FFAC00"/>
                </a:solidFill>
                <a:effectLst/>
              </a:rPr>
              <a:t>A better way to represent information !</a:t>
            </a:r>
            <a:endParaRPr lang="en-IN" sz="2800" b="1" cap="none" spc="0" dirty="0">
              <a:ln w="10541" cmpd="sng">
                <a:solidFill>
                  <a:schemeClr val="accent1">
                    <a:shade val="88000"/>
                    <a:satMod val="110000"/>
                  </a:schemeClr>
                </a:solidFill>
                <a:prstDash val="solid"/>
              </a:ln>
              <a:solidFill>
                <a:srgbClr val="FFAC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solidFill>
                  <a:srgbClr val="464653"/>
                </a:solidFill>
              </a:rPr>
              <a:t>3.1) Linear Programming</a:t>
            </a:r>
            <a:endParaRPr lang="en-IN" dirty="0"/>
          </a:p>
        </p:txBody>
      </p:sp>
      <p:sp>
        <p:nvSpPr>
          <p:cNvPr id="3" name="Content Placeholder 2"/>
          <p:cNvSpPr>
            <a:spLocks noGrp="1"/>
          </p:cNvSpPr>
          <p:nvPr>
            <p:ph sz="quarter" idx="1"/>
          </p:nvPr>
        </p:nvSpPr>
        <p:spPr/>
        <p:txBody>
          <a:bodyPr>
            <a:normAutofit/>
          </a:bodyPr>
          <a:lstStyle/>
          <a:p>
            <a:r>
              <a:rPr lang="en-IN" sz="2000" dirty="0"/>
              <a:t>Carlos </a:t>
            </a:r>
            <a:r>
              <a:rPr lang="en-IN" sz="2000" dirty="0" err="1"/>
              <a:t>Guestrin</a:t>
            </a:r>
            <a:r>
              <a:rPr lang="en-IN" sz="2000" dirty="0"/>
              <a:t>, </a:t>
            </a:r>
            <a:r>
              <a:rPr lang="en-IN" sz="2000" dirty="0" err="1"/>
              <a:t>Dafna</a:t>
            </a:r>
            <a:r>
              <a:rPr lang="en-IN" sz="2000" dirty="0"/>
              <a:t> </a:t>
            </a:r>
            <a:r>
              <a:rPr lang="en-IN" sz="2000" dirty="0" err="1" smtClean="0"/>
              <a:t>Shahaf</a:t>
            </a:r>
            <a:r>
              <a:rPr lang="en-IN" sz="2000" dirty="0"/>
              <a:t> </a:t>
            </a:r>
            <a:r>
              <a:rPr lang="en-IN" sz="2000" dirty="0" smtClean="0"/>
              <a:t>in “Connecting </a:t>
            </a:r>
            <a:r>
              <a:rPr lang="en-IN" sz="2000" dirty="0"/>
              <a:t>the dots between news articles</a:t>
            </a:r>
            <a:r>
              <a:rPr lang="en-IN" sz="2000" dirty="0" smtClean="0"/>
              <a:t>” suggested novel idea of coherence of a storyline. </a:t>
            </a:r>
          </a:p>
          <a:p>
            <a:r>
              <a:rPr lang="en-IN" sz="2000" dirty="0" smtClean="0"/>
              <a:t>The author </a:t>
            </a:r>
            <a:r>
              <a:rPr lang="en-IN" sz="2000" dirty="0"/>
              <a:t>defines coherence which is used to develop the </a:t>
            </a:r>
            <a:r>
              <a:rPr lang="en-IN" sz="2000" dirty="0">
                <a:solidFill>
                  <a:schemeClr val="accent2">
                    <a:lumMod val="75000"/>
                  </a:schemeClr>
                </a:solidFill>
              </a:rPr>
              <a:t>objective function</a:t>
            </a:r>
            <a:r>
              <a:rPr lang="en-IN" sz="2000" dirty="0"/>
              <a:t>. The objective function is used to </a:t>
            </a:r>
            <a:r>
              <a:rPr lang="en-IN" sz="2000" b="1" dirty="0">
                <a:solidFill>
                  <a:schemeClr val="accent2">
                    <a:lumMod val="75000"/>
                  </a:schemeClr>
                </a:solidFill>
              </a:rPr>
              <a:t>score</a:t>
            </a:r>
            <a:r>
              <a:rPr lang="en-IN" sz="2000" dirty="0"/>
              <a:t> a possible chain</a:t>
            </a:r>
            <a:r>
              <a:rPr lang="en-IN" sz="2000" dirty="0" smtClean="0"/>
              <a:t>.</a:t>
            </a:r>
          </a:p>
          <a:p>
            <a:endParaRPr lang="en-US" sz="2000" dirty="0"/>
          </a:p>
          <a:p>
            <a:pPr marL="0" indent="0">
              <a:buNone/>
            </a:pPr>
            <a:r>
              <a:rPr lang="en-US" sz="2400" dirty="0" smtClean="0"/>
              <a:t>Coherence</a:t>
            </a:r>
          </a:p>
          <a:p>
            <a:r>
              <a:rPr lang="en-US" sz="2000" dirty="0" smtClean="0"/>
              <a:t>D : Set of documents.</a:t>
            </a:r>
          </a:p>
          <a:p>
            <a:pPr marL="268288" indent="0">
              <a:buNone/>
            </a:pPr>
            <a:r>
              <a:rPr lang="en-US" sz="2000" dirty="0" smtClean="0"/>
              <a:t>W : Set of features </a:t>
            </a:r>
            <a:r>
              <a:rPr lang="en-IN" sz="2000" dirty="0" smtClean="0"/>
              <a:t>(</a:t>
            </a:r>
            <a:r>
              <a:rPr lang="en-IN" sz="2000" dirty="0"/>
              <a:t>typically words or phrases</a:t>
            </a:r>
            <a:r>
              <a:rPr lang="en-IN" sz="2000" dirty="0" smtClean="0"/>
              <a:t>)</a:t>
            </a:r>
          </a:p>
          <a:p>
            <a:pPr marL="268288" indent="0">
              <a:buNone/>
            </a:pPr>
            <a:r>
              <a:rPr lang="en-IN" sz="2000" dirty="0"/>
              <a:t>Each article is a subset of </a:t>
            </a:r>
            <a:r>
              <a:rPr lang="en-IN" sz="2000" dirty="0" smtClean="0"/>
              <a:t>W.</a:t>
            </a:r>
          </a:p>
          <a:p>
            <a:pPr marL="268288" indent="-247650"/>
            <a:r>
              <a:rPr lang="en-IN" sz="2000" dirty="0"/>
              <a:t>Given a chain (d</a:t>
            </a:r>
            <a:r>
              <a:rPr lang="en-IN" sz="2000" baseline="-25000" dirty="0"/>
              <a:t>1</a:t>
            </a:r>
            <a:r>
              <a:rPr lang="en-IN" sz="2000" dirty="0"/>
              <a:t>, ...,</a:t>
            </a:r>
            <a:r>
              <a:rPr lang="en-IN" sz="2000" dirty="0" err="1"/>
              <a:t>d</a:t>
            </a:r>
            <a:r>
              <a:rPr lang="en-IN" sz="2000" baseline="-25000" dirty="0" err="1"/>
              <a:t>n</a:t>
            </a:r>
            <a:r>
              <a:rPr lang="en-IN" sz="2000" dirty="0"/>
              <a:t>) of </a:t>
            </a:r>
            <a:r>
              <a:rPr lang="en-IN" sz="2000" dirty="0" smtClean="0"/>
              <a:t>documents from D, the author has tried different approaches to define coherence.</a:t>
            </a:r>
            <a:endParaRPr lang="en-IN" sz="2000" dirty="0"/>
          </a:p>
        </p:txBody>
      </p:sp>
    </p:spTree>
    <p:extLst>
      <p:ext uri="{BB962C8B-B14F-4D97-AF65-F5344CB8AC3E}">
        <p14:creationId xmlns:p14="http://schemas.microsoft.com/office/powerpoint/2010/main" val="2887281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464653"/>
                </a:solidFill>
              </a:rPr>
              <a:t>Coherence</a:t>
            </a:r>
            <a:endParaRPr lang="en-IN" dirty="0"/>
          </a:p>
        </p:txBody>
      </p:sp>
      <p:sp>
        <p:nvSpPr>
          <p:cNvPr id="3" name="Content Placeholder 2"/>
          <p:cNvSpPr>
            <a:spLocks noGrp="1"/>
          </p:cNvSpPr>
          <p:nvPr>
            <p:ph sz="quarter" idx="1"/>
          </p:nvPr>
        </p:nvSpPr>
        <p:spPr/>
        <p:txBody>
          <a:bodyPr>
            <a:normAutofit/>
          </a:bodyPr>
          <a:lstStyle/>
          <a:p>
            <a:pPr marL="268288" indent="0">
              <a:buNone/>
            </a:pPr>
            <a:endParaRPr lang="en-IN" sz="2000" dirty="0" smtClean="0"/>
          </a:p>
          <a:p>
            <a:pPr marL="268288" indent="0">
              <a:buNone/>
            </a:pPr>
            <a:r>
              <a:rPr lang="en-IN" sz="2000" dirty="0" smtClean="0"/>
              <a:t>An </a:t>
            </a:r>
            <a:r>
              <a:rPr lang="en-IN" sz="2000" dirty="0"/>
              <a:t>intuitive way to form a coherent chain is that every time a word appears in two consecutive </a:t>
            </a:r>
            <a:r>
              <a:rPr lang="en-IN" sz="2000" dirty="0" smtClean="0"/>
              <a:t>documents we </a:t>
            </a:r>
            <a:r>
              <a:rPr lang="en-IN" sz="2000" dirty="0"/>
              <a:t>score a point</a:t>
            </a:r>
            <a:r>
              <a:rPr lang="en-IN" sz="2000" dirty="0" smtClean="0"/>
              <a:t>.</a:t>
            </a:r>
          </a:p>
          <a:p>
            <a:pPr marL="268288" indent="0">
              <a:buNone/>
            </a:pPr>
            <a:endParaRPr lang="en-US" sz="2000" dirty="0"/>
          </a:p>
          <a:p>
            <a:pPr marL="268288" indent="0">
              <a:buNone/>
            </a:pPr>
            <a:endParaRPr lang="en-US" sz="2000" dirty="0" smtClean="0"/>
          </a:p>
          <a:p>
            <a:pPr marL="268288" indent="0">
              <a:buNone/>
            </a:pPr>
            <a:r>
              <a:rPr lang="en-US" sz="2000" dirty="0" smtClean="0"/>
              <a:t>Similar documents are placed next to each other. </a:t>
            </a:r>
          </a:p>
          <a:p>
            <a:pPr marL="268288" indent="0">
              <a:buNone/>
            </a:pPr>
            <a:endParaRPr lang="en-US" sz="2000" dirty="0"/>
          </a:p>
          <a:p>
            <a:pPr marL="268288" indent="0">
              <a:buNone/>
            </a:pPr>
            <a:r>
              <a:rPr lang="en-US" sz="2000" dirty="0" smtClean="0"/>
              <a:t>But it has 4 drawbacks –</a:t>
            </a:r>
          </a:p>
          <a:p>
            <a:pPr marL="725488" indent="-457200">
              <a:buClr>
                <a:schemeClr val="accent1">
                  <a:lumMod val="75000"/>
                </a:schemeClr>
              </a:buClr>
              <a:buFont typeface="+mj-lt"/>
              <a:buAutoNum type="arabicPeriod"/>
            </a:pPr>
            <a:r>
              <a:rPr lang="en-IN" sz="2000" b="1" dirty="0"/>
              <a:t>Weak </a:t>
            </a:r>
            <a:r>
              <a:rPr lang="en-IN" sz="2000" b="1" dirty="0" smtClean="0"/>
              <a:t>links</a:t>
            </a:r>
            <a:r>
              <a:rPr lang="en-IN" sz="2000" dirty="0" smtClean="0"/>
              <a:t>: High coherent chain having strong links and weak links. More reasonable to define chain strength based on weakest link.</a:t>
            </a:r>
          </a:p>
          <a:p>
            <a:pPr marL="725488" indent="-457200">
              <a:buFont typeface="+mj-lt"/>
              <a:buAutoNum type="arabicPeriod"/>
            </a:pPr>
            <a:endParaRPr lang="en-US" sz="2000" dirty="0" smtClean="0"/>
          </a:p>
          <a:p>
            <a:pPr marL="725488" indent="-457200">
              <a:buFont typeface="+mj-lt"/>
              <a:buAutoNum type="arabicPeriod"/>
            </a:pPr>
            <a:endParaRPr lang="en-US" sz="2000" dirty="0"/>
          </a:p>
          <a:p>
            <a:pPr marL="725488" indent="-457200">
              <a:buFont typeface="+mj-lt"/>
              <a:buAutoNum type="arabicPeriod"/>
            </a:pPr>
            <a:endParaRPr lang="en-IN" sz="2000"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149923642"/>
                  </p:ext>
                </p:extLst>
              </p:nvPr>
            </p:nvGraphicFramePr>
            <p:xfrm>
              <a:off x="457200" y="2466467"/>
              <a:ext cx="8229600" cy="478536"/>
            </p:xfrm>
            <a:graphic>
              <a:graphicData uri="http://schemas.openxmlformats.org/drawingml/2006/table">
                <a:tbl>
                  <a:tblPr firstRow="1" firstCol="1" bandRow="1"/>
                  <a:tblGrid>
                    <a:gridCol w="576072"/>
                    <a:gridCol w="7077456"/>
                    <a:gridCol w="576072"/>
                  </a:tblGrid>
                  <a:tr h="0">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pPr algn="ctr">
                            <a:lnSpc>
                              <a:spcPct val="150000"/>
                            </a:lnSpc>
                            <a:spcBef>
                              <a:spcPts val="1000"/>
                            </a:spcBef>
                            <a:spcAft>
                              <a:spcPts val="1000"/>
                            </a:spcAft>
                          </a:pP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Coherence(d</a:t>
                          </a:r>
                          <a:r>
                            <a:rPr lang="en-IN" sz="20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000" dirty="0" err="1">
                              <a:effectLst/>
                              <a:latin typeface="Cambria Math" panose="02040503050406030204" pitchFamily="18" charset="0"/>
                              <a:ea typeface="Cambria Math" panose="02040503050406030204" pitchFamily="18" charset="0"/>
                              <a:cs typeface="Times New Roman" panose="02020603050405020304" pitchFamily="18" charset="0"/>
                            </a:rPr>
                            <a:t>d</a:t>
                          </a:r>
                          <a:r>
                            <a:rPr lang="en-IN" sz="2000" baseline="-25000" dirty="0" err="1">
                              <a:effectLst/>
                              <a:latin typeface="Cambria Math" panose="02040503050406030204" pitchFamily="18" charset="0"/>
                              <a:ea typeface="Cambria Math" panose="02040503050406030204" pitchFamily="18" charset="0"/>
                              <a:cs typeface="Times New Roman" panose="02020603050405020304" pitchFamily="18" charset="0"/>
                            </a:rPr>
                            <a:t>n</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nary>
                                <m:naryPr>
                                  <m:chr m:val="∑"/>
                                  <m:limLoc m:val="undOv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i</m:t>
                                  </m:r>
                                  <m:r>
                                    <a:rPr lang="en-IN" sz="2000" i="0">
                                      <a:effectLst/>
                                      <a:latin typeface="Cambria Math" panose="02040503050406030204" pitchFamily="18" charset="0"/>
                                      <a:ea typeface="Cambria Math" panose="02040503050406030204" pitchFamily="18" charset="0"/>
                                      <a:cs typeface="Times New Roman" panose="02020603050405020304" pitchFamily="18" charset="0"/>
                                    </a:rPr>
                                    <m:t>=1</m:t>
                                  </m:r>
                                </m:sub>
                                <m:sup>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n</m:t>
                                  </m:r>
                                  <m:r>
                                    <a:rPr lang="en-IN" sz="2000" i="0">
                                      <a:effectLst/>
                                      <a:latin typeface="Cambria Math" panose="02040503050406030204" pitchFamily="18" charset="0"/>
                                      <a:ea typeface="Cambria Math" panose="02040503050406030204" pitchFamily="18" charset="0"/>
                                      <a:cs typeface="Times New Roman" panose="02020603050405020304" pitchFamily="18" charset="0"/>
                                    </a:rPr>
                                    <m:t>−1</m:t>
                                  </m:r>
                                </m:sup>
                                <m:e>
                                  <m:nary>
                                    <m:naryPr>
                                      <m:chr m:val="∑"/>
                                      <m:limLoc m:val="undOvr"/>
                                      <m:supHide m:val="on"/>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w</m:t>
                                      </m:r>
                                    </m:sub>
                                    <m:sup/>
                                    <m:e>
                                      <m:r>
                                        <a:rPr lang="en-IN" sz="2000" i="0">
                                          <a:effectLst/>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w</m:t>
                                      </m:r>
                                      <m:r>
                                        <a:rPr lang="en-IN" sz="2000" i="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i</m:t>
                                          </m:r>
                                        </m:sub>
                                      </m:sSub>
                                      <m:r>
                                        <a:rPr lang="en-IN" sz="2000" i="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i="0">
                                              <a:effectLst/>
                                              <a:latin typeface="Cambria Math" panose="02040503050406030204" pitchFamily="18" charset="0"/>
                                              <a:ea typeface="Cambria Math" panose="02040503050406030204" pitchFamily="18" charset="0"/>
                                              <a:cs typeface="Times New Roman" panose="02020603050405020304" pitchFamily="18" charset="0"/>
                                            </a:rPr>
                                            <m:t>i</m:t>
                                          </m:r>
                                          <m:r>
                                            <a:rPr lang="en-IN" sz="2000" i="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0">
                                          <a:effectLst/>
                                          <a:latin typeface="Cambria Math" panose="02040503050406030204" pitchFamily="18" charset="0"/>
                                          <a:ea typeface="Cambria Math" panose="02040503050406030204" pitchFamily="18" charset="0"/>
                                          <a:cs typeface="Times New Roman" panose="02020603050405020304" pitchFamily="18" charset="0"/>
                                        </a:rPr>
                                        <m:t>)</m:t>
                                      </m:r>
                                    </m:e>
                                  </m:nary>
                                </m:e>
                              </m:nary>
                            </m:oMath>
                          </a14:m>
                          <a:endParaRPr lang="en-IN" sz="2000" i="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IN"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149923642"/>
                  </p:ext>
                </p:extLst>
              </p:nvPr>
            </p:nvGraphicFramePr>
            <p:xfrm>
              <a:off x="457200" y="2466467"/>
              <a:ext cx="8229600" cy="420942"/>
            </p:xfrm>
            <a:graphic>
              <a:graphicData uri="http://schemas.openxmlformats.org/drawingml/2006/table">
                <a:tbl>
                  <a:tblPr firstRow="1" firstCol="1" bandRow="1"/>
                  <a:tblGrid>
                    <a:gridCol w="576072"/>
                    <a:gridCol w="7077456"/>
                    <a:gridCol w="576072"/>
                  </a:tblGrid>
                  <a:tr h="420942">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rotWithShape="0">
                          <a:blip r:embed="rId2"/>
                          <a:stretch>
                            <a:fillRect l="-8183" t="-97143" r="-8096" b="-184286"/>
                          </a:stretch>
                        </a:blipFill>
                      </a:tcPr>
                    </a:tc>
                    <a:tc>
                      <a:txBody>
                        <a:bodyPr/>
                        <a:lstStyle/>
                        <a:p>
                          <a:pPr algn="r">
                            <a:spcAft>
                              <a:spcPts val="0"/>
                            </a:spcAft>
                          </a:pPr>
                          <a:r>
                            <a:rPr lang="en-IN"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36148187"/>
                  </p:ext>
                </p:extLst>
              </p:nvPr>
            </p:nvGraphicFramePr>
            <p:xfrm>
              <a:off x="457200" y="4893754"/>
              <a:ext cx="8229600" cy="592646"/>
            </p:xfrm>
            <a:graphic>
              <a:graphicData uri="http://schemas.openxmlformats.org/drawingml/2006/table">
                <a:tbl>
                  <a:tblPr firstRow="1" firstCol="1" bandRow="1"/>
                  <a:tblGrid>
                    <a:gridCol w="576072"/>
                    <a:gridCol w="7077456"/>
                    <a:gridCol w="576072"/>
                  </a:tblGrid>
                  <a:tr h="440246">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pPr algn="ctr">
                            <a:lnSpc>
                              <a:spcPct val="150000"/>
                            </a:lnSpc>
                            <a:spcBef>
                              <a:spcPts val="1000"/>
                            </a:spcBef>
                            <a:spcAft>
                              <a:spcPts val="1000"/>
                            </a:spcAft>
                          </a:pP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Coherence(d</a:t>
                          </a:r>
                          <a:r>
                            <a:rPr lang="en-IN" sz="20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000" dirty="0" err="1">
                              <a:effectLst/>
                              <a:latin typeface="Cambria Math" panose="02040503050406030204" pitchFamily="18" charset="0"/>
                              <a:ea typeface="Cambria Math" panose="02040503050406030204" pitchFamily="18" charset="0"/>
                              <a:cs typeface="Times New Roman" panose="02020603050405020304" pitchFamily="18" charset="0"/>
                            </a:rPr>
                            <a:t>d</a:t>
                          </a:r>
                          <a:r>
                            <a:rPr lang="en-IN" sz="2000" baseline="-25000" dirty="0" err="1">
                              <a:effectLst/>
                              <a:latin typeface="Cambria Math" panose="02040503050406030204" pitchFamily="18" charset="0"/>
                              <a:ea typeface="Cambria Math" panose="02040503050406030204" pitchFamily="18" charset="0"/>
                              <a:cs typeface="Times New Roman" panose="02020603050405020304" pitchFamily="18" charset="0"/>
                            </a:rPr>
                            <a:t>n</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unc>
                                <m:func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min</m:t>
                                      </m:r>
                                    </m:e>
                                    <m:lim>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m:t>
                                      </m:r>
                                      <m:r>
                                        <a:rPr lang="en-IN" sz="2000">
                                          <a:effectLst/>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n</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r>
                                        <a:rPr lang="en-IN" sz="2000">
                                          <a:effectLst/>
                                          <a:latin typeface="Cambria Math" panose="02040503050406030204" pitchFamily="18" charset="0"/>
                                          <a:ea typeface="Cambria Math" panose="02040503050406030204" pitchFamily="18" charset="0"/>
                                          <a:cs typeface="Times New Roman" panose="02020603050405020304" pitchFamily="18" charset="0"/>
                                        </a:rPr>
                                        <m:t>1</m:t>
                                      </m:r>
                                    </m:lim>
                                  </m:limLow>
                                </m:fName>
                                <m:e>
                                  <m:nary>
                                    <m:naryPr>
                                      <m:chr m:val="∑"/>
                                      <m:limLoc m:val="undOvr"/>
                                      <m:supHide m:val="on"/>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w</m:t>
                                      </m:r>
                                    </m:sub>
                                    <m:sup/>
                                    <m:e>
                                      <m:r>
                                        <a:rPr lang="en-IN" sz="2000">
                                          <a:effectLst/>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w</m:t>
                                      </m:r>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m:t>
                                          </m:r>
                                        </m:sub>
                                      </m:sSub>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m:t>
                                          </m:r>
                                          <m:r>
                                            <a:rPr lang="en-IN" sz="200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e>
                                  </m:nary>
                                </m:e>
                              </m:func>
                            </m:oMath>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IN"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36148187"/>
                  </p:ext>
                </p:extLst>
              </p:nvPr>
            </p:nvGraphicFramePr>
            <p:xfrm>
              <a:off x="457200" y="4893754"/>
              <a:ext cx="8229600" cy="592646"/>
            </p:xfrm>
            <a:graphic>
              <a:graphicData uri="http://schemas.openxmlformats.org/drawingml/2006/table">
                <a:tbl>
                  <a:tblPr firstRow="1" firstCol="1" bandRow="1"/>
                  <a:tblGrid>
                    <a:gridCol w="576072"/>
                    <a:gridCol w="7077456"/>
                    <a:gridCol w="576072"/>
                  </a:tblGrid>
                  <a:tr h="592646">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rotWithShape="0">
                          <a:blip r:embed="rId3"/>
                          <a:stretch>
                            <a:fillRect l="-8183" t="-56122" r="-8096" b="-116327"/>
                          </a:stretch>
                        </a:blipFill>
                      </a:tcPr>
                    </a:tc>
                    <a:tc>
                      <a:txBody>
                        <a:bodyPr/>
                        <a:lstStyle/>
                        <a:p>
                          <a:pPr algn="r">
                            <a:spcAft>
                              <a:spcPts val="0"/>
                            </a:spcAft>
                          </a:pPr>
                          <a:r>
                            <a:rPr lang="en-IN"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Fallback>
      </mc:AlternateContent>
    </p:spTree>
    <p:extLst>
      <p:ext uri="{BB962C8B-B14F-4D97-AF65-F5344CB8AC3E}">
        <p14:creationId xmlns:p14="http://schemas.microsoft.com/office/powerpoint/2010/main" val="554884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464653"/>
                </a:solidFill>
              </a:rPr>
              <a:t>Coherence</a:t>
            </a:r>
            <a:endParaRPr lang="en-IN" dirty="0"/>
          </a:p>
        </p:txBody>
      </p:sp>
      <p:sp>
        <p:nvSpPr>
          <p:cNvPr id="3" name="Content Placeholder 2"/>
          <p:cNvSpPr>
            <a:spLocks noGrp="1"/>
          </p:cNvSpPr>
          <p:nvPr>
            <p:ph sz="quarter" idx="1"/>
          </p:nvPr>
        </p:nvSpPr>
        <p:spPr/>
        <p:txBody>
          <a:bodyPr>
            <a:normAutofit/>
          </a:bodyPr>
          <a:lstStyle/>
          <a:p>
            <a:pPr marL="457200" indent="-457200">
              <a:buClr>
                <a:schemeClr val="accent1">
                  <a:lumMod val="75000"/>
                </a:schemeClr>
              </a:buClr>
              <a:buFont typeface="+mj-lt"/>
              <a:buAutoNum type="arabicPeriod" startAt="2"/>
            </a:pPr>
            <a:r>
              <a:rPr lang="en-IN" sz="2000" b="1" dirty="0"/>
              <a:t>Missing </a:t>
            </a:r>
            <a:r>
              <a:rPr lang="en-IN" sz="2000" b="1" dirty="0" smtClean="0"/>
              <a:t>Words</a:t>
            </a:r>
            <a:r>
              <a:rPr lang="en-IN" sz="2000" dirty="0" smtClean="0"/>
              <a:t>: </a:t>
            </a:r>
            <a:r>
              <a:rPr lang="en-IN" sz="2000" dirty="0"/>
              <a:t>S</a:t>
            </a:r>
            <a:r>
              <a:rPr lang="en-IN" sz="2000" dirty="0" smtClean="0"/>
              <a:t>ome </a:t>
            </a:r>
            <a:r>
              <a:rPr lang="en-IN" sz="2000" dirty="0"/>
              <a:t>words do not appear in an article, although they should have. </a:t>
            </a:r>
            <a:endParaRPr lang="en-IN" sz="2000" dirty="0" smtClean="0"/>
          </a:p>
          <a:p>
            <a:pPr marL="444500" indent="0">
              <a:buClr>
                <a:schemeClr val="accent1">
                  <a:lumMod val="75000"/>
                </a:schemeClr>
              </a:buClr>
              <a:buNone/>
            </a:pPr>
            <a:r>
              <a:rPr lang="en-IN" sz="2000" dirty="0" smtClean="0"/>
              <a:t>For </a:t>
            </a:r>
            <a:r>
              <a:rPr lang="en-IN" sz="2000" dirty="0"/>
              <a:t>example, if a document contains ‘lawyer’ and ‘court’ but not ‘prosecution</a:t>
            </a:r>
            <a:r>
              <a:rPr lang="en-IN" sz="2000" dirty="0" smtClean="0"/>
              <a:t>’, which is highly relevant word.</a:t>
            </a:r>
          </a:p>
          <a:p>
            <a:pPr marL="444500" indent="0">
              <a:buClr>
                <a:schemeClr val="accent1">
                  <a:lumMod val="75000"/>
                </a:schemeClr>
              </a:buClr>
              <a:buNone/>
            </a:pPr>
            <a:r>
              <a:rPr lang="en-IN" sz="2000" dirty="0"/>
              <a:t>Considering only words from the article can be misleading in such </a:t>
            </a:r>
            <a:r>
              <a:rPr lang="en-IN" sz="2000" dirty="0" smtClean="0"/>
              <a:t>cases.</a:t>
            </a:r>
          </a:p>
          <a:p>
            <a:pPr marL="457200" indent="-457200">
              <a:buClr>
                <a:schemeClr val="accent1">
                  <a:lumMod val="75000"/>
                </a:schemeClr>
              </a:buClr>
              <a:buFont typeface="+mj-lt"/>
              <a:buAutoNum type="arabicPeriod" startAt="3"/>
            </a:pPr>
            <a:r>
              <a:rPr lang="en-IN" sz="2000" b="1" dirty="0" smtClean="0"/>
              <a:t>Importance</a:t>
            </a:r>
            <a:r>
              <a:rPr lang="en-IN" sz="2000" dirty="0" smtClean="0"/>
              <a:t>: Some words are more important than others. More important words should have more influence on the transition between the two documents.</a:t>
            </a:r>
          </a:p>
          <a:p>
            <a:pPr marL="0" indent="0">
              <a:spcBef>
                <a:spcPts val="1200"/>
              </a:spcBef>
              <a:buClr>
                <a:schemeClr val="accent1">
                  <a:lumMod val="75000"/>
                </a:schemeClr>
              </a:buClr>
              <a:buNone/>
            </a:pPr>
            <a:r>
              <a:rPr lang="en-US" sz="2000" dirty="0" smtClean="0"/>
              <a:t>To address these issues author introduces variable </a:t>
            </a:r>
            <a:r>
              <a:rPr lang="en-US" sz="2000" dirty="0" smtClean="0">
                <a:latin typeface="Cambria Math" panose="02040503050406030204" pitchFamily="18" charset="0"/>
                <a:ea typeface="Cambria Math" panose="02040503050406030204" pitchFamily="18" charset="0"/>
              </a:rPr>
              <a:t>Influence(</a:t>
            </a:r>
            <a:r>
              <a:rPr lang="en-IN" sz="2000" dirty="0">
                <a:latin typeface="Cambria Math" panose="02040503050406030204" pitchFamily="18" charset="0"/>
                <a:ea typeface="Cambria Math" panose="02040503050406030204" pitchFamily="18" charset="0"/>
              </a:rPr>
              <a:t>d</a:t>
            </a:r>
            <a:r>
              <a:rPr lang="en-IN" sz="2000" baseline="-25000" dirty="0">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,d</a:t>
            </a:r>
            <a:r>
              <a:rPr lang="en-IN" sz="2000" baseline="-25000" dirty="0">
                <a:latin typeface="Cambria Math" panose="02040503050406030204" pitchFamily="18" charset="0"/>
                <a:ea typeface="Cambria Math" panose="02040503050406030204" pitchFamily="18" charset="0"/>
              </a:rPr>
              <a:t>i+1</a:t>
            </a:r>
            <a:r>
              <a:rPr lang="en-IN" sz="2000" dirty="0">
                <a:latin typeface="Cambria Math" panose="02040503050406030204" pitchFamily="18" charset="0"/>
                <a:ea typeface="Cambria Math" panose="02040503050406030204" pitchFamily="18" charset="0"/>
              </a:rPr>
              <a:t>|w</a:t>
            </a:r>
            <a:r>
              <a:rPr lang="en-IN" sz="2000" dirty="0" smtClean="0">
                <a:latin typeface="Cambria Math" panose="02040503050406030204" pitchFamily="18" charset="0"/>
                <a:ea typeface="Cambria Math" panose="02040503050406030204" pitchFamily="18" charset="0"/>
              </a:rPr>
              <a:t>)</a:t>
            </a:r>
            <a:r>
              <a:rPr lang="en-IN" sz="2000" dirty="0"/>
              <a:t>.</a:t>
            </a:r>
            <a:r>
              <a:rPr lang="en-IN" sz="2000" dirty="0" smtClean="0"/>
              <a:t> </a:t>
            </a:r>
            <a:r>
              <a:rPr lang="en-IN" sz="2000" dirty="0">
                <a:latin typeface="Cambria Math" panose="02040503050406030204" pitchFamily="18" charset="0"/>
                <a:ea typeface="Cambria Math" panose="02040503050406030204" pitchFamily="18" charset="0"/>
              </a:rPr>
              <a:t>Influence(</a:t>
            </a:r>
            <a:r>
              <a:rPr lang="en-IN" sz="2000" dirty="0" err="1">
                <a:latin typeface="Cambria Math" panose="02040503050406030204" pitchFamily="18" charset="0"/>
                <a:ea typeface="Cambria Math" panose="02040503050406030204" pitchFamily="18" charset="0"/>
              </a:rPr>
              <a:t>d</a:t>
            </a:r>
            <a:r>
              <a:rPr lang="en-IN" sz="2000" baseline="-25000" dirty="0" err="1">
                <a:latin typeface="Cambria Math" panose="02040503050406030204" pitchFamily="18" charset="0"/>
                <a:ea typeface="Cambria Math" panose="02040503050406030204" pitchFamily="18" charset="0"/>
              </a:rPr>
              <a:t>i</a:t>
            </a:r>
            <a:r>
              <a:rPr lang="en-IN" sz="2000" dirty="0" err="1">
                <a:latin typeface="Cambria Math" panose="02040503050406030204" pitchFamily="18" charset="0"/>
                <a:ea typeface="Cambria Math" panose="02040503050406030204" pitchFamily="18" charset="0"/>
              </a:rPr>
              <a:t>,d</a:t>
            </a:r>
            <a:r>
              <a:rPr lang="en-IN" sz="2000" baseline="-25000" dirty="0" err="1">
                <a:latin typeface="Cambria Math" panose="02040503050406030204" pitchFamily="18" charset="0"/>
                <a:ea typeface="Cambria Math" panose="02040503050406030204" pitchFamily="18" charset="0"/>
              </a:rPr>
              <a:t>j</a:t>
            </a:r>
            <a:r>
              <a:rPr lang="en-IN" sz="2000" dirty="0" err="1">
                <a:latin typeface="Cambria Math" panose="02040503050406030204" pitchFamily="18" charset="0"/>
                <a:ea typeface="Cambria Math" panose="02040503050406030204" pitchFamily="18" charset="0"/>
              </a:rPr>
              <a:t>|w</a:t>
            </a:r>
            <a:r>
              <a:rPr lang="en-IN" sz="2000" dirty="0">
                <a:latin typeface="Cambria Math" panose="02040503050406030204" pitchFamily="18" charset="0"/>
                <a:ea typeface="Cambria Math" panose="02040503050406030204" pitchFamily="18" charset="0"/>
              </a:rPr>
              <a:t>)</a:t>
            </a:r>
            <a:r>
              <a:rPr lang="en-IN" sz="2000" dirty="0"/>
              <a:t> is high if </a:t>
            </a:r>
            <a:endParaRPr lang="en-IN" sz="2000" dirty="0" smtClean="0"/>
          </a:p>
          <a:p>
            <a:pPr marL="457200" indent="-457200">
              <a:buClr>
                <a:schemeClr val="accent1">
                  <a:lumMod val="75000"/>
                </a:schemeClr>
              </a:buClr>
              <a:buFont typeface="+mj-lt"/>
              <a:buAutoNum type="alphaLcParenR"/>
            </a:pPr>
            <a:r>
              <a:rPr lang="en-IN" sz="2000" dirty="0"/>
              <a:t>T</a:t>
            </a:r>
            <a:r>
              <a:rPr lang="en-IN" sz="2000" dirty="0" smtClean="0"/>
              <a:t>he </a:t>
            </a:r>
            <a:r>
              <a:rPr lang="en-IN" sz="2000" dirty="0"/>
              <a:t>two documents are highly connected, and </a:t>
            </a:r>
            <a:endParaRPr lang="en-IN" sz="2000" dirty="0" smtClean="0"/>
          </a:p>
          <a:p>
            <a:pPr marL="457200" indent="-457200">
              <a:buClr>
                <a:schemeClr val="accent1">
                  <a:lumMod val="75000"/>
                </a:schemeClr>
              </a:buClr>
              <a:buFont typeface="+mj-lt"/>
              <a:buAutoNum type="alphaLcParenR"/>
            </a:pPr>
            <a:r>
              <a:rPr lang="en-IN" sz="2000" dirty="0" smtClean="0"/>
              <a:t> </a:t>
            </a:r>
            <a:r>
              <a:rPr lang="en-IN" sz="2000" dirty="0">
                <a:latin typeface="Cambria Math" panose="02040503050406030204" pitchFamily="18" charset="0"/>
                <a:ea typeface="Cambria Math" panose="02040503050406030204" pitchFamily="18" charset="0"/>
              </a:rPr>
              <a:t>w</a:t>
            </a:r>
            <a:r>
              <a:rPr lang="en-IN" sz="2000" dirty="0"/>
              <a:t> is important for the connectivity.</a:t>
            </a:r>
          </a:p>
          <a:p>
            <a:pPr marL="0" indent="0">
              <a:buClr>
                <a:schemeClr val="accent1">
                  <a:lumMod val="75000"/>
                </a:schemeClr>
              </a:buClr>
              <a:buNone/>
            </a:pPr>
            <a:endParaRPr lang="en-IN" sz="20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098488206"/>
                  </p:ext>
                </p:extLst>
              </p:nvPr>
            </p:nvGraphicFramePr>
            <p:xfrm>
              <a:off x="457200" y="5486400"/>
              <a:ext cx="8229600" cy="595122"/>
            </p:xfrm>
            <a:graphic>
              <a:graphicData uri="http://schemas.openxmlformats.org/drawingml/2006/table">
                <a:tbl>
                  <a:tblPr firstRow="1" firstCol="1" bandRow="1"/>
                  <a:tblGrid>
                    <a:gridCol w="576072"/>
                    <a:gridCol w="7077456"/>
                    <a:gridCol w="576072"/>
                  </a:tblGrid>
                  <a:tr h="0">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pPr algn="ctr">
                            <a:lnSpc>
                              <a:spcPct val="150000"/>
                            </a:lnSpc>
                            <a:spcBef>
                              <a:spcPts val="1000"/>
                            </a:spcBef>
                            <a:spcAft>
                              <a:spcPts val="1000"/>
                            </a:spcAft>
                          </a:pP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Coherence(d</a:t>
                          </a:r>
                          <a:r>
                            <a:rPr lang="en-IN" sz="20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000" dirty="0" err="1">
                              <a:effectLst/>
                              <a:latin typeface="Cambria Math" panose="02040503050406030204" pitchFamily="18" charset="0"/>
                              <a:ea typeface="Cambria Math" panose="02040503050406030204" pitchFamily="18" charset="0"/>
                              <a:cs typeface="Times New Roman" panose="02020603050405020304" pitchFamily="18" charset="0"/>
                            </a:rPr>
                            <a:t>d</a:t>
                          </a:r>
                          <a:r>
                            <a:rPr lang="en-IN" sz="2000" baseline="-25000" dirty="0" err="1">
                              <a:effectLst/>
                              <a:latin typeface="Cambria Math" panose="02040503050406030204" pitchFamily="18" charset="0"/>
                              <a:ea typeface="Cambria Math" panose="02040503050406030204" pitchFamily="18" charset="0"/>
                              <a:cs typeface="Times New Roman" panose="02020603050405020304" pitchFamily="18" charset="0"/>
                            </a:rPr>
                            <a:t>n</a:t>
                          </a:r>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unc>
                                <m:func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min</m:t>
                                      </m:r>
                                    </m:e>
                                    <m:lim>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𝑖</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𝑛</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lim>
                                  </m:limLow>
                                </m:fName>
                                <m:e>
                                  <m:nary>
                                    <m:naryPr>
                                      <m:chr m:val="∑"/>
                                      <m:limLoc m:val="undOvr"/>
                                      <m:supHide m:val="on"/>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𝑤</m:t>
                                      </m:r>
                                    </m:sub>
                                    <m:sup/>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Influence</m:t>
                                      </m:r>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m:t>
                                          </m:r>
                                        </m:sub>
                                      </m:sSub>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d</m:t>
                                          </m:r>
                                        </m:e>
                                        <m:sub>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i</m:t>
                                          </m:r>
                                          <m:r>
                                            <a:rPr lang="en-IN" sz="200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2000">
                                          <a:effectLst/>
                                          <a:latin typeface="Cambria Math" panose="02040503050406030204" pitchFamily="18" charset="0"/>
                                          <a:ea typeface="Cambria Math" panose="02040503050406030204" pitchFamily="18" charset="0"/>
                                          <a:cs typeface="Times New Roman" panose="02020603050405020304" pitchFamily="18" charset="0"/>
                                        </a:rPr>
                                        <m:t>w</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e>
                                  </m:nary>
                                </m:e>
                              </m:func>
                            </m:oMath>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2000" b="0"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IN"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98488206"/>
                  </p:ext>
                </p:extLst>
              </p:nvPr>
            </p:nvGraphicFramePr>
            <p:xfrm>
              <a:off x="457200" y="5486400"/>
              <a:ext cx="8229600" cy="595122"/>
            </p:xfrm>
            <a:graphic>
              <a:graphicData uri="http://schemas.openxmlformats.org/drawingml/2006/table">
                <a:tbl>
                  <a:tblPr firstRow="1" firstCol="1" bandRow="1"/>
                  <a:tblGrid>
                    <a:gridCol w="576072"/>
                    <a:gridCol w="7077456"/>
                    <a:gridCol w="576072"/>
                  </a:tblGrid>
                  <a:tr h="595122">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rotWithShape="0">
                          <a:blip r:embed="rId2"/>
                          <a:stretch>
                            <a:fillRect l="-8183" t="-56122" r="-8096" b="-115306"/>
                          </a:stretch>
                        </a:blipFill>
                      </a:tcPr>
                    </a:tc>
                    <a:tc>
                      <a:txBody>
                        <a:bodyPr/>
                        <a:lstStyle/>
                        <a:p>
                          <a:pPr algn="r">
                            <a:spcAft>
                              <a:spcPts val="0"/>
                            </a:spcAft>
                          </a:pPr>
                          <a:r>
                            <a:rPr lang="en-US" sz="2000" b="0"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IN"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Fallback>
      </mc:AlternateContent>
    </p:spTree>
    <p:extLst>
      <p:ext uri="{BB962C8B-B14F-4D97-AF65-F5344CB8AC3E}">
        <p14:creationId xmlns:p14="http://schemas.microsoft.com/office/powerpoint/2010/main" val="3683630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464653"/>
                </a:solidFill>
              </a:rPr>
              <a:t>Coherence</a:t>
            </a:r>
            <a:endParaRPr lang="en-IN" dirty="0"/>
          </a:p>
        </p:txBody>
      </p:sp>
      <p:sp>
        <p:nvSpPr>
          <p:cNvPr id="3" name="Content Placeholder 2"/>
          <p:cNvSpPr>
            <a:spLocks noGrp="1"/>
          </p:cNvSpPr>
          <p:nvPr>
            <p:ph sz="quarter" idx="1"/>
          </p:nvPr>
        </p:nvSpPr>
        <p:spPr/>
        <p:txBody>
          <a:bodyPr>
            <a:normAutofit/>
          </a:bodyPr>
          <a:lstStyle/>
          <a:p>
            <a:pPr marL="457200" indent="-457200">
              <a:buFont typeface="+mj-lt"/>
              <a:buAutoNum type="arabicPeriod" startAt="4"/>
            </a:pPr>
            <a:r>
              <a:rPr lang="en-IN" sz="2000" b="1" dirty="0" smtClean="0"/>
              <a:t>Jitteriness</a:t>
            </a:r>
            <a:r>
              <a:rPr lang="en-IN" sz="2000" dirty="0" smtClean="0"/>
              <a:t>: </a:t>
            </a:r>
            <a:r>
              <a:rPr lang="en-IN" sz="2000" dirty="0"/>
              <a:t>Jitteriness is appearance and disappearance of topics throughout the chain</a:t>
            </a:r>
            <a:r>
              <a:rPr lang="en-IN" sz="2000" dirty="0" smtClean="0"/>
              <a:t>.</a:t>
            </a:r>
          </a:p>
          <a:p>
            <a:pPr marL="446088" indent="0">
              <a:buNone/>
            </a:pPr>
            <a:r>
              <a:rPr lang="en-IN" sz="2000" dirty="0"/>
              <a:t>One way to avoid jitteriness is </a:t>
            </a:r>
            <a:r>
              <a:rPr lang="en-IN" sz="2000" dirty="0" smtClean="0"/>
              <a:t>to </a:t>
            </a:r>
            <a:r>
              <a:rPr lang="en-IN" sz="2000" dirty="0"/>
              <a:t>consider the longest continuous stretch of each word. But words can have high influence on a transition even if they do not appear in the documents. </a:t>
            </a:r>
            <a:endParaRPr lang="en-IN" sz="2000" dirty="0" smtClean="0"/>
          </a:p>
          <a:p>
            <a:pPr marL="446088" indent="0">
              <a:buNone/>
            </a:pPr>
            <a:r>
              <a:rPr lang="en-IN" sz="2000" dirty="0"/>
              <a:t>The author defines an activation pattern arbitrarily for each word and compute the objective based on it. </a:t>
            </a:r>
            <a:endParaRPr lang="en-IN" sz="2000" dirty="0" smtClean="0"/>
          </a:p>
          <a:p>
            <a:pPr marL="446088" indent="0">
              <a:buNone/>
            </a:pPr>
            <a:endParaRPr lang="en-IN" sz="20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6532742"/>
                  </p:ext>
                </p:extLst>
              </p:nvPr>
            </p:nvGraphicFramePr>
            <p:xfrm>
              <a:off x="457200" y="3750564"/>
              <a:ext cx="8229600" cy="1961452"/>
            </p:xfrm>
            <a:graphic>
              <a:graphicData uri="http://schemas.openxmlformats.org/drawingml/2006/table">
                <a:tbl>
                  <a:tblPr firstRow="1" firstCol="1" bandRow="1"/>
                  <a:tblGrid>
                    <a:gridCol w="576072"/>
                    <a:gridCol w="7077456"/>
                    <a:gridCol w="576072"/>
                  </a:tblGrid>
                  <a:tr h="0">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pPr algn="ctr">
                            <a:lnSpc>
                              <a:spcPct val="150000"/>
                            </a:lnSpc>
                            <a:spcBef>
                              <a:spcPts val="1000"/>
                            </a:spcBef>
                            <a:spcAft>
                              <a:spcPts val="1000"/>
                            </a:spcAft>
                          </a:pPr>
                          <a14:m>
                            <m:oMathPara xmlns:m="http://schemas.openxmlformats.org/officeDocument/2006/math">
                              <m:oMathParaPr>
                                <m:jc m:val="centerGroup"/>
                              </m:oMathParaPr>
                              <m:oMath xmlns:m="http://schemas.openxmlformats.org/officeDocument/2006/math">
                                <m:r>
                                  <m:rPr>
                                    <m:sty m:val="p"/>
                                  </m:rPr>
                                  <a:rPr lang="en-IN" sz="2000">
                                    <a:effectLst/>
                                    <a:latin typeface="Cambria Math" panose="02040503050406030204" pitchFamily="18" charset="0"/>
                                    <a:cs typeface="Times New Roman" panose="02020603050405020304" pitchFamily="18" charset="0"/>
                                  </a:rPr>
                                  <m:t>Coherence</m:t>
                                </m:r>
                                <m:r>
                                  <a:rPr lang="en-IN" sz="2000">
                                    <a:effectLst/>
                                    <a:latin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cs typeface="Times New Roman" panose="02020603050405020304" pitchFamily="18" charset="0"/>
                                      </a:rPr>
                                      <m:t>d</m:t>
                                    </m:r>
                                  </m:e>
                                  <m:sub>
                                    <m:r>
                                      <a:rPr lang="en-IN" sz="2000">
                                        <a:effectLst/>
                                        <a:latin typeface="Cambria Math" panose="02040503050406030204" pitchFamily="18" charset="0"/>
                                        <a:cs typeface="Times New Roman" panose="02020603050405020304" pitchFamily="18" charset="0"/>
                                      </a:rPr>
                                      <m:t>1</m:t>
                                    </m:r>
                                  </m:sub>
                                </m:sSub>
                                <m:r>
                                  <a:rPr lang="en-IN" sz="2000">
                                    <a:effectLst/>
                                    <a:latin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cs typeface="Times New Roman" panose="02020603050405020304" pitchFamily="18" charset="0"/>
                                      </a:rPr>
                                    </m:ctrlPr>
                                  </m:sSubPr>
                                  <m:e>
                                    <m:r>
                                      <m:rPr>
                                        <m:sty m:val="p"/>
                                      </m:rPr>
                                      <a:rPr lang="en-IN" sz="2000">
                                        <a:effectLst/>
                                        <a:latin typeface="Cambria Math" panose="02040503050406030204" pitchFamily="18" charset="0"/>
                                        <a:cs typeface="Times New Roman" panose="02020603050405020304" pitchFamily="18" charset="0"/>
                                      </a:rPr>
                                      <m:t>d</m:t>
                                    </m:r>
                                  </m:e>
                                  <m:sub>
                                    <m:r>
                                      <m:rPr>
                                        <m:sty m:val="p"/>
                                      </m:rPr>
                                      <a:rPr lang="en-IN" sz="2000">
                                        <a:effectLst/>
                                        <a:latin typeface="Cambria Math" panose="02040503050406030204" pitchFamily="18" charset="0"/>
                                        <a:cs typeface="Times New Roman" panose="02020603050405020304" pitchFamily="18" charset="0"/>
                                      </a:rPr>
                                      <m:t>n</m:t>
                                    </m:r>
                                  </m:sub>
                                </m:sSub>
                                <m:r>
                                  <a:rPr lang="en-IN" sz="2000">
                                    <a:effectLst/>
                                    <a:latin typeface="Cambria Math" panose="02040503050406030204" pitchFamily="18" charset="0"/>
                                    <a:cs typeface="Times New Roman" panose="02020603050405020304" pitchFamily="18" charset="0"/>
                                  </a:rPr>
                                  <m:t>) = </m:t>
                                </m:r>
                                <m:func>
                                  <m:funcPr>
                                    <m:ctrlPr>
                                      <a:rPr lang="en-IN" sz="2000" i="1">
                                        <a:effectLst/>
                                        <a:latin typeface="Cambria Math" panose="02040503050406030204" pitchFamily="18" charset="0"/>
                                        <a:cs typeface="Times New Roman" panose="02020603050405020304" pitchFamily="18" charset="0"/>
                                      </a:rPr>
                                    </m:ctrlPr>
                                  </m:funcPr>
                                  <m:fName>
                                    <m:limLow>
                                      <m:limLowPr>
                                        <m:ctrlPr>
                                          <a:rPr lang="en-IN" sz="2000" i="1">
                                            <a:effectLst/>
                                            <a:latin typeface="Cambria Math" panose="02040503050406030204" pitchFamily="18" charset="0"/>
                                            <a:cs typeface="Times New Roman" panose="02020603050405020304" pitchFamily="18" charset="0"/>
                                          </a:rPr>
                                        </m:ctrlPr>
                                      </m:limLowPr>
                                      <m:e>
                                        <m:r>
                                          <m:rPr>
                                            <m:sty m:val="p"/>
                                          </m:rPr>
                                          <a:rPr lang="en-IN" sz="2000">
                                            <a:effectLst/>
                                            <a:latin typeface="Cambria Math" panose="02040503050406030204" pitchFamily="18" charset="0"/>
                                            <a:cs typeface="Times New Roman" panose="02020603050405020304" pitchFamily="18" charset="0"/>
                                          </a:rPr>
                                          <m:t>max</m:t>
                                        </m:r>
                                      </m:e>
                                      <m:lim>
                                        <m:r>
                                          <a:rPr lang="en-IN" sz="2000" i="1">
                                            <a:effectLst/>
                                            <a:latin typeface="Cambria Math" panose="02040503050406030204" pitchFamily="18" charset="0"/>
                                            <a:cs typeface="Times New Roman" panose="02020603050405020304" pitchFamily="18" charset="0"/>
                                          </a:rPr>
                                          <m:t>𝑎𝑐𝑡𝑖𝑣𝑎𝑡𝑖𝑜𝑛𝑠</m:t>
                                        </m:r>
                                      </m:lim>
                                    </m:limLow>
                                  </m:fName>
                                  <m:e>
                                    <m:func>
                                      <m:funcPr>
                                        <m:ctrlPr>
                                          <a:rPr lang="en-IN" sz="2000" i="1">
                                            <a:effectLst/>
                                            <a:latin typeface="Cambria Math" panose="02040503050406030204" pitchFamily="18" charset="0"/>
                                            <a:cs typeface="Times New Roman" panose="02020603050405020304" pitchFamily="18" charset="0"/>
                                          </a:rPr>
                                        </m:ctrlPr>
                                      </m:funcPr>
                                      <m:fName>
                                        <m:limLow>
                                          <m:limLowPr>
                                            <m:ctrlPr>
                                              <a:rPr lang="en-IN" sz="2000" i="1">
                                                <a:effectLst/>
                                                <a:latin typeface="Cambria Math" panose="02040503050406030204" pitchFamily="18" charset="0"/>
                                                <a:cs typeface="Times New Roman" panose="02020603050405020304" pitchFamily="18" charset="0"/>
                                              </a:rPr>
                                            </m:ctrlPr>
                                          </m:limLowPr>
                                          <m:e>
                                            <m:r>
                                              <m:rPr>
                                                <m:sty m:val="p"/>
                                              </m:rPr>
                                              <a:rPr lang="en-IN" sz="2000">
                                                <a:effectLst/>
                                                <a:latin typeface="Cambria Math" panose="02040503050406030204" pitchFamily="18" charset="0"/>
                                                <a:cs typeface="Times New Roman" panose="02020603050405020304" pitchFamily="18" charset="0"/>
                                              </a:rPr>
                                              <m:t>min</m:t>
                                            </m:r>
                                          </m:e>
                                          <m:lim>
                                            <m:r>
                                              <a:rPr lang="en-IN" sz="2000" i="1">
                                                <a:effectLst/>
                                                <a:latin typeface="Cambria Math" panose="02040503050406030204" pitchFamily="18" charset="0"/>
                                                <a:cs typeface="Times New Roman" panose="02020603050405020304" pitchFamily="18" charset="0"/>
                                              </a:rPr>
                                              <m:t>𝑖</m:t>
                                            </m:r>
                                            <m:r>
                                              <a:rPr lang="en-IN" sz="2000" i="1">
                                                <a:effectLst/>
                                                <a:latin typeface="Cambria Math" panose="02040503050406030204" pitchFamily="18" charset="0"/>
                                                <a:cs typeface="Times New Roman" panose="02020603050405020304" pitchFamily="18" charset="0"/>
                                              </a:rPr>
                                              <m:t>=1…</m:t>
                                            </m:r>
                                            <m:r>
                                              <a:rPr lang="en-IN" sz="2000" i="1">
                                                <a:effectLst/>
                                                <a:latin typeface="Cambria Math" panose="02040503050406030204" pitchFamily="18" charset="0"/>
                                                <a:cs typeface="Times New Roman" panose="02020603050405020304" pitchFamily="18" charset="0"/>
                                              </a:rPr>
                                              <m:t>𝑛</m:t>
                                            </m:r>
                                            <m:r>
                                              <a:rPr lang="en-IN" sz="2000" i="1">
                                                <a:effectLst/>
                                                <a:latin typeface="Cambria Math" panose="02040503050406030204" pitchFamily="18" charset="0"/>
                                                <a:cs typeface="Times New Roman" panose="02020603050405020304" pitchFamily="18" charset="0"/>
                                              </a:rPr>
                                              <m:t>−1</m:t>
                                            </m:r>
                                          </m:lim>
                                        </m:limLow>
                                      </m:fName>
                                      <m:e/>
                                    </m:func>
                                  </m:e>
                                </m:func>
                              </m:oMath>
                            </m:oMathPara>
                          </a14:m>
                          <a:endParaRPr lang="en-IN" sz="2000" dirty="0">
                            <a:effectLst/>
                            <a:latin typeface="Calibri" panose="020F0502020204030204" pitchFamily="34" charset="0"/>
                          </a:endParaRPr>
                        </a:p>
                        <a:p>
                          <a:pPr algn="ctr">
                            <a:lnSpc>
                              <a:spcPct val="150000"/>
                            </a:lnSpc>
                            <a:spcBef>
                              <a:spcPts val="1000"/>
                            </a:spcBef>
                            <a:spcAft>
                              <a:spcPts val="1000"/>
                            </a:spcAft>
                          </a:pPr>
                          <a14:m>
                            <m:oMathPara xmlns:m="http://schemas.openxmlformats.org/officeDocument/2006/math">
                              <m:oMathParaPr>
                                <m:jc m:val="centerGroup"/>
                              </m:oMathParaPr>
                              <m:oMath xmlns:m="http://schemas.openxmlformats.org/officeDocument/2006/math">
                                <m:nary>
                                  <m:naryPr>
                                    <m:chr m:val="∑"/>
                                    <m:limLoc m:val="undOvr"/>
                                    <m:supHide m:val="on"/>
                                    <m:ctrlPr>
                                      <a:rPr lang="en-IN" sz="2000" i="1">
                                        <a:effectLst/>
                                        <a:latin typeface="Cambria Math" panose="02040503050406030204" pitchFamily="18" charset="0"/>
                                        <a:cs typeface="Times New Roman" panose="02020603050405020304" pitchFamily="18" charset="0"/>
                                      </a:rPr>
                                    </m:ctrlPr>
                                  </m:naryPr>
                                  <m:sub>
                                    <m:r>
                                      <a:rPr lang="en-IN" sz="2000" i="1">
                                        <a:effectLst/>
                                        <a:latin typeface="Cambria Math" panose="02040503050406030204" pitchFamily="18" charset="0"/>
                                        <a:cs typeface="Times New Roman" panose="02020603050405020304" pitchFamily="18" charset="0"/>
                                      </a:rPr>
                                      <m:t>𝑤</m:t>
                                    </m:r>
                                  </m:sub>
                                  <m:sup/>
                                  <m:e>
                                    <m:r>
                                      <a:rPr lang="en-IN" sz="2000" i="1">
                                        <a:effectLst/>
                                        <a:latin typeface="Cambria Math" panose="02040503050406030204" pitchFamily="18" charset="0"/>
                                        <a:cs typeface="Times New Roman" panose="02020603050405020304" pitchFamily="18" charset="0"/>
                                      </a:rPr>
                                      <m:t>𝐼𝑛𝑓𝑙𝑢𝑒𝑛𝑐𝑒</m:t>
                                    </m:r>
                                    <m:r>
                                      <a:rPr lang="en-IN" sz="2000" i="1">
                                        <a:effectLst/>
                                        <a:latin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cs typeface="Times New Roman" panose="02020603050405020304" pitchFamily="18" charset="0"/>
                                          </a:rPr>
                                          <m:t>𝑖</m:t>
                                        </m:r>
                                      </m:sub>
                                    </m:sSub>
                                    <m:r>
                                      <a:rPr lang="en-IN" sz="2000" i="1">
                                        <a:effectLst/>
                                        <a:latin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cs typeface="Times New Roman" panose="02020603050405020304" pitchFamily="18" charset="0"/>
                                          </a:rPr>
                                          <m:t>𝑖</m:t>
                                        </m:r>
                                        <m:r>
                                          <a:rPr lang="en-IN" sz="2000" i="1">
                                            <a:effectLst/>
                                            <a:latin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cs typeface="Times New Roman" panose="02020603050405020304" pitchFamily="18" charset="0"/>
                                      </a:rPr>
                                      <m:t>|</m:t>
                                    </m:r>
                                    <m:r>
                                      <a:rPr lang="en-IN" sz="2000" i="1">
                                        <a:effectLst/>
                                        <a:latin typeface="Cambria Math" panose="02040503050406030204" pitchFamily="18" charset="0"/>
                                        <a:cs typeface="Times New Roman" panose="02020603050405020304" pitchFamily="18" charset="0"/>
                                      </a:rPr>
                                      <m:t>𝑤</m:t>
                                    </m:r>
                                    <m:r>
                                      <a:rPr lang="en-IN" sz="2000" i="1">
                                        <a:effectLst/>
                                        <a:latin typeface="Cambria Math" panose="02040503050406030204" pitchFamily="18" charset="0"/>
                                        <a:cs typeface="Times New Roman" panose="02020603050405020304" pitchFamily="18" charset="0"/>
                                      </a:rPr>
                                      <m:t>)×1(</m:t>
                                    </m:r>
                                    <m:r>
                                      <a:rPr lang="en-IN" sz="2000" i="1">
                                        <a:effectLst/>
                                        <a:latin typeface="Cambria Math" panose="02040503050406030204" pitchFamily="18" charset="0"/>
                                        <a:cs typeface="Times New Roman" panose="02020603050405020304" pitchFamily="18" charset="0"/>
                                      </a:rPr>
                                      <m:t>𝑤</m:t>
                                    </m:r>
                                    <m:r>
                                      <a:rPr lang="en-IN" sz="2000" i="1">
                                        <a:effectLst/>
                                        <a:latin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cs typeface="Times New Roman" panose="02020603050405020304" pitchFamily="18" charset="0"/>
                                      </a:rPr>
                                      <m:t>𝑎𝑐𝑡𝑖𝑣𝑒</m:t>
                                    </m:r>
                                    <m:r>
                                      <a:rPr lang="en-IN" sz="2000" i="1">
                                        <a:effectLst/>
                                        <a:latin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cs typeface="Times New Roman" panose="02020603050405020304" pitchFamily="18" charset="0"/>
                                      </a:rPr>
                                      <m:t>𝑖𝑛</m:t>
                                    </m:r>
                                    <m:r>
                                      <a:rPr lang="en-IN" sz="2000" i="1">
                                        <a:effectLst/>
                                        <a:latin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cs typeface="Times New Roman" panose="02020603050405020304" pitchFamily="18" charset="0"/>
                                          </a:rPr>
                                          <m:t>𝑖</m:t>
                                        </m:r>
                                      </m:sub>
                                    </m:sSub>
                                    <m:r>
                                      <a:rPr lang="en-IN" sz="2000" i="1">
                                        <a:effectLst/>
                                        <a:latin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cs typeface="Times New Roman" panose="02020603050405020304" pitchFamily="18" charset="0"/>
                                          </a:rPr>
                                          <m:t>𝑖</m:t>
                                        </m:r>
                                        <m:r>
                                          <a:rPr lang="en-IN" sz="2000" i="1">
                                            <a:effectLst/>
                                            <a:latin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cs typeface="Times New Roman" panose="02020603050405020304" pitchFamily="18" charset="0"/>
                                      </a:rPr>
                                      <m:t>)</m:t>
                                    </m:r>
                                  </m:e>
                                </m:nary>
                              </m:oMath>
                            </m:oMathPara>
                          </a14:m>
                          <a:endParaRPr lang="en-IN" sz="2000" dirty="0">
                            <a:effectLst/>
                            <a:latin typeface="Calibri" panose="020F0502020204030204" pitchFamily="34" charset="0"/>
                          </a:endParaRPr>
                        </a:p>
                      </a:txBody>
                      <a:tcPr marL="68580" marR="68580" marT="0" marB="0" anchor="ctr">
                        <a:lnL>
                          <a:noFill/>
                        </a:lnL>
                        <a:lnR>
                          <a:noFill/>
                        </a:lnR>
                        <a:lnT>
                          <a:noFill/>
                        </a:lnT>
                        <a:lnB>
                          <a:noFill/>
                        </a:lnB>
                      </a:tcPr>
                    </a:tc>
                    <a:tc>
                      <a:txBody>
                        <a:bodyPr/>
                        <a:lstStyle/>
                        <a:p>
                          <a:pPr algn="r">
                            <a:spcAft>
                              <a:spcPts val="0"/>
                            </a:spcAft>
                          </a:pPr>
                          <a:r>
                            <a:rPr lang="en-US"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6532742"/>
                  </p:ext>
                </p:extLst>
              </p:nvPr>
            </p:nvGraphicFramePr>
            <p:xfrm>
              <a:off x="457200" y="3750564"/>
              <a:ext cx="8229600" cy="1961452"/>
            </p:xfrm>
            <a:graphic>
              <a:graphicData uri="http://schemas.openxmlformats.org/drawingml/2006/table">
                <a:tbl>
                  <a:tblPr firstRow="1" firstCol="1" bandRow="1"/>
                  <a:tblGrid>
                    <a:gridCol w="576072"/>
                    <a:gridCol w="7077456"/>
                    <a:gridCol w="576072"/>
                  </a:tblGrid>
                  <a:tr h="1961452">
                    <a:tc>
                      <a:txBody>
                        <a:bodyPr/>
                        <a:lstStyle/>
                        <a:p>
                          <a:pPr>
                            <a:lnSpc>
                              <a:spcPct val="115000"/>
                            </a:lnSpc>
                            <a:spcAft>
                              <a:spcPts val="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nchor="ctr">
                        <a:lnL>
                          <a:noFill/>
                        </a:lnL>
                        <a:lnR>
                          <a:noFill/>
                        </a:lnR>
                        <a:lnT>
                          <a:noFill/>
                        </a:lnT>
                        <a:lnB>
                          <a:noFill/>
                        </a:lnB>
                      </a:tcPr>
                    </a:tc>
                    <a:tc>
                      <a:txBody>
                        <a:bodyPr/>
                        <a:lstStyle/>
                        <a:p>
                          <a:endParaRPr lang="en-US"/>
                        </a:p>
                      </a:txBody>
                      <a:tcPr marL="68580" marR="68580" marT="0" marB="0" anchor="ctr">
                        <a:lnL>
                          <a:noFill/>
                        </a:lnL>
                        <a:lnR>
                          <a:noFill/>
                        </a:lnR>
                        <a:lnT>
                          <a:noFill/>
                        </a:lnT>
                        <a:lnB>
                          <a:noFill/>
                        </a:lnB>
                        <a:blipFill rotWithShape="0">
                          <a:blip r:embed="rId2"/>
                          <a:stretch>
                            <a:fillRect l="-8183" r="-8096"/>
                          </a:stretch>
                        </a:blipFill>
                      </a:tcPr>
                    </a:tc>
                    <a:tc>
                      <a:txBody>
                        <a:bodyPr/>
                        <a:lstStyle/>
                        <a:p>
                          <a:pPr algn="r">
                            <a:spcAft>
                              <a:spcPts val="0"/>
                            </a:spcAft>
                          </a:pPr>
                          <a:r>
                            <a:rPr lang="en-US" sz="20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r>
                </a:tbl>
              </a:graphicData>
            </a:graphic>
          </p:graphicFrame>
        </mc:Fallback>
      </mc:AlternateContent>
      <p:sp>
        <p:nvSpPr>
          <p:cNvPr id="5" name="Rectangle 4"/>
          <p:cNvSpPr/>
          <p:nvPr/>
        </p:nvSpPr>
        <p:spPr>
          <a:xfrm>
            <a:off x="1600200" y="3733800"/>
            <a:ext cx="59436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600200" y="5791200"/>
            <a:ext cx="3048000" cy="400110"/>
          </a:xfrm>
          <a:prstGeom prst="rect">
            <a:avLst/>
          </a:prstGeom>
          <a:noFill/>
        </p:spPr>
        <p:txBody>
          <a:bodyPr wrap="square" rtlCol="0">
            <a:spAutoFit/>
          </a:bodyPr>
          <a:lstStyle/>
          <a:p>
            <a:r>
              <a:rPr lang="en-US" sz="2000" dirty="0" smtClean="0">
                <a:solidFill>
                  <a:schemeClr val="accent1">
                    <a:lumMod val="75000"/>
                  </a:schemeClr>
                </a:solidFill>
              </a:rPr>
              <a:t>Objective Function</a:t>
            </a:r>
            <a:endParaRPr lang="en-IN" sz="2000" dirty="0">
              <a:solidFill>
                <a:schemeClr val="accent1">
                  <a:lumMod val="75000"/>
                </a:schemeClr>
              </a:solidFill>
            </a:endParaRPr>
          </a:p>
        </p:txBody>
      </p:sp>
      <p:grpSp>
        <p:nvGrpSpPr>
          <p:cNvPr id="11" name="Group 10"/>
          <p:cNvGrpSpPr/>
          <p:nvPr/>
        </p:nvGrpSpPr>
        <p:grpSpPr>
          <a:xfrm>
            <a:off x="2133600" y="4598313"/>
            <a:ext cx="2438400" cy="811887"/>
            <a:chOff x="2133600" y="4598313"/>
            <a:chExt cx="2438400" cy="811887"/>
          </a:xfrm>
        </p:grpSpPr>
        <p:sp>
          <p:nvSpPr>
            <p:cNvPr id="8" name="Rectangle 7"/>
            <p:cNvSpPr/>
            <p:nvPr/>
          </p:nvSpPr>
          <p:spPr>
            <a:xfrm>
              <a:off x="2133600" y="5029200"/>
              <a:ext cx="2438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2971800" y="4598313"/>
              <a:ext cx="685800" cy="430887"/>
            </a:xfrm>
            <a:prstGeom prst="rect">
              <a:avLst/>
            </a:prstGeom>
            <a:noFill/>
          </p:spPr>
          <p:txBody>
            <a:bodyPr wrap="square" lIns="0" tIns="0" rIns="0" bIns="0" rtlCol="0">
              <a:spAutoFit/>
            </a:bodyPr>
            <a:lstStyle/>
            <a:p>
              <a:pPr algn="ctr"/>
              <a:r>
                <a:rPr lang="en-US" sz="2800" dirty="0" smtClean="0">
                  <a:solidFill>
                    <a:srgbClr val="FF0000"/>
                  </a:solidFill>
                  <a:latin typeface="+mj-lt"/>
                </a:rPr>
                <a:t>?</a:t>
              </a:r>
              <a:endParaRPr lang="en-IN" sz="2800" dirty="0">
                <a:solidFill>
                  <a:srgbClr val="FF0000"/>
                </a:solidFill>
                <a:latin typeface="+mj-lt"/>
              </a:endParaRPr>
            </a:p>
          </p:txBody>
        </p:sp>
      </p:grpSp>
    </p:spTree>
    <p:extLst>
      <p:ext uri="{BB962C8B-B14F-4D97-AF65-F5344CB8AC3E}">
        <p14:creationId xmlns:p14="http://schemas.microsoft.com/office/powerpoint/2010/main" val="149862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Influence</a:t>
            </a:r>
            <a:endParaRPr lang="en-IN" sz="3000" dirty="0"/>
          </a:p>
        </p:txBody>
      </p:sp>
      <p:sp>
        <p:nvSpPr>
          <p:cNvPr id="3" name="Content Placeholder 2"/>
          <p:cNvSpPr>
            <a:spLocks noGrp="1"/>
          </p:cNvSpPr>
          <p:nvPr>
            <p:ph sz="quarter" idx="1"/>
          </p:nvPr>
        </p:nvSpPr>
        <p:spPr>
          <a:xfrm>
            <a:off x="457200" y="1219200"/>
            <a:ext cx="8229600" cy="1865216"/>
          </a:xfrm>
        </p:spPr>
        <p:txBody>
          <a:bodyPr>
            <a:normAutofit lnSpcReduction="10000"/>
          </a:bodyPr>
          <a:lstStyle/>
          <a:p>
            <a:r>
              <a:rPr lang="en-US" sz="2000" dirty="0" smtClean="0"/>
              <a:t>How to calculate influence ?</a:t>
            </a:r>
          </a:p>
          <a:p>
            <a:r>
              <a:rPr lang="en-US" sz="2000" dirty="0" smtClean="0"/>
              <a:t>Consider a bipartite graph </a:t>
            </a:r>
            <a:r>
              <a:rPr lang="en-IN" sz="2000" dirty="0"/>
              <a:t>G = (V,E), where </a:t>
            </a:r>
            <a:endParaRPr lang="en-IN" sz="2000" dirty="0" smtClean="0"/>
          </a:p>
          <a:p>
            <a:pPr marL="271463" indent="0">
              <a:buNone/>
            </a:pPr>
            <a:r>
              <a:rPr lang="en-IN" sz="2000" dirty="0" smtClean="0">
                <a:latin typeface="Cambria Math" panose="02040503050406030204" pitchFamily="18" charset="0"/>
                <a:ea typeface="Cambria Math" panose="02040503050406030204" pitchFamily="18" charset="0"/>
              </a:rPr>
              <a:t>V </a:t>
            </a:r>
            <a:r>
              <a:rPr lang="en-IN" sz="2000" dirty="0">
                <a:latin typeface="Cambria Math" panose="02040503050406030204" pitchFamily="18" charset="0"/>
                <a:ea typeface="Cambria Math" panose="02040503050406030204" pitchFamily="18" charset="0"/>
              </a:rPr>
              <a:t>= V</a:t>
            </a:r>
            <a:r>
              <a:rPr lang="en-IN" sz="2000" baseline="-25000" dirty="0">
                <a:latin typeface="Cambria Math" panose="02040503050406030204" pitchFamily="18" charset="0"/>
                <a:ea typeface="Cambria Math" panose="02040503050406030204" pitchFamily="18" charset="0"/>
              </a:rPr>
              <a:t>D</a:t>
            </a:r>
            <a:r>
              <a:rPr lang="en-IN" sz="2000" dirty="0">
                <a:latin typeface="Cambria Math" panose="02040503050406030204" pitchFamily="18" charset="0"/>
                <a:ea typeface="Cambria Math" panose="02040503050406030204" pitchFamily="18" charset="0"/>
              </a:rPr>
              <a:t> U V</a:t>
            </a:r>
            <a:r>
              <a:rPr lang="en-IN" sz="2000" baseline="-25000" dirty="0">
                <a:latin typeface="Cambria Math" panose="02040503050406030204" pitchFamily="18" charset="0"/>
                <a:ea typeface="Cambria Math" panose="02040503050406030204" pitchFamily="18" charset="0"/>
              </a:rPr>
              <a:t>W</a:t>
            </a:r>
            <a:r>
              <a:rPr lang="en-IN" sz="2000" dirty="0" smtClean="0"/>
              <a:t>,  </a:t>
            </a:r>
            <a:r>
              <a:rPr lang="en-IN" sz="2000" dirty="0" smtClean="0">
                <a:latin typeface="Cambria Math" panose="02040503050406030204" pitchFamily="18" charset="0"/>
                <a:ea typeface="Cambria Math" panose="02040503050406030204" pitchFamily="18" charset="0"/>
              </a:rPr>
              <a:t>V</a:t>
            </a:r>
            <a:r>
              <a:rPr lang="en-IN" sz="2000" baseline="-25000" dirty="0" smtClean="0">
                <a:latin typeface="Cambria Math" panose="02040503050406030204" pitchFamily="18" charset="0"/>
                <a:ea typeface="Cambria Math" panose="02040503050406030204" pitchFamily="18" charset="0"/>
              </a:rPr>
              <a:t>D</a:t>
            </a:r>
            <a:r>
              <a:rPr lang="en-IN" sz="2000" dirty="0" smtClean="0"/>
              <a:t> </a:t>
            </a:r>
            <a:r>
              <a:rPr lang="en-IN" sz="2000" dirty="0"/>
              <a:t>is set of documents, </a:t>
            </a:r>
            <a:r>
              <a:rPr lang="en-IN" sz="2000" dirty="0" smtClean="0"/>
              <a:t> </a:t>
            </a:r>
            <a:r>
              <a:rPr lang="en-IN" sz="2000" dirty="0" smtClean="0">
                <a:latin typeface="Cambria Math" panose="02040503050406030204" pitchFamily="18" charset="0"/>
                <a:ea typeface="Cambria Math" panose="02040503050406030204" pitchFamily="18" charset="0"/>
              </a:rPr>
              <a:t>V</a:t>
            </a:r>
            <a:r>
              <a:rPr lang="en-IN" sz="2000" baseline="-25000" dirty="0" smtClean="0">
                <a:latin typeface="Cambria Math" panose="02040503050406030204" pitchFamily="18" charset="0"/>
                <a:ea typeface="Cambria Math" panose="02040503050406030204" pitchFamily="18" charset="0"/>
              </a:rPr>
              <a:t>W</a:t>
            </a:r>
            <a:r>
              <a:rPr lang="en-IN" sz="2000" dirty="0" smtClean="0"/>
              <a:t> </a:t>
            </a:r>
            <a:r>
              <a:rPr lang="en-IN" sz="2000" dirty="0"/>
              <a:t>is set of </a:t>
            </a:r>
            <a:r>
              <a:rPr lang="en-IN" sz="2000" dirty="0" smtClean="0"/>
              <a:t>words.</a:t>
            </a:r>
          </a:p>
          <a:p>
            <a:pPr marL="271463" indent="0">
              <a:buNone/>
            </a:pPr>
            <a:r>
              <a:rPr lang="en-IN" sz="2000" dirty="0" smtClean="0"/>
              <a:t> </a:t>
            </a:r>
            <a:r>
              <a:rPr lang="en-IN" sz="2000" dirty="0" smtClean="0">
                <a:latin typeface="Cambria Math" panose="02040503050406030204" pitchFamily="18" charset="0"/>
                <a:ea typeface="Cambria Math" panose="02040503050406030204" pitchFamily="18" charset="0"/>
              </a:rPr>
              <a:t>w(d</a:t>
            </a:r>
            <a:r>
              <a:rPr lang="en-IN" sz="2000" baseline="-25000" dirty="0" smtClean="0">
                <a:latin typeface="Cambria Math" panose="02040503050406030204" pitchFamily="18" charset="0"/>
                <a:ea typeface="Cambria Math" panose="02040503050406030204" pitchFamily="18" charset="0"/>
              </a:rPr>
              <a:t>i</a:t>
            </a:r>
            <a:r>
              <a:rPr lang="en-IN" sz="2000" dirty="0" smtClean="0">
                <a:latin typeface="Cambria Math" panose="02040503050406030204" pitchFamily="18" charset="0"/>
                <a:ea typeface="Cambria Math" panose="02040503050406030204" pitchFamily="18" charset="0"/>
              </a:rPr>
              <a:t>—</a:t>
            </a:r>
            <a:r>
              <a:rPr lang="en-IN" sz="2000" dirty="0" err="1" smtClean="0">
                <a:latin typeface="Cambria Math" panose="02040503050406030204" pitchFamily="18" charset="0"/>
                <a:ea typeface="Cambria Math" panose="02040503050406030204" pitchFamily="18" charset="0"/>
              </a:rPr>
              <a:t>w</a:t>
            </a:r>
            <a:r>
              <a:rPr lang="en-IN" sz="2000" baseline="-25000" dirty="0" err="1" smtClean="0">
                <a:latin typeface="Cambria Math" panose="02040503050406030204" pitchFamily="18" charset="0"/>
                <a:ea typeface="Cambria Math" panose="02040503050406030204" pitchFamily="18" charset="0"/>
              </a:rPr>
              <a:t>j</a:t>
            </a:r>
            <a:r>
              <a:rPr lang="en-IN" sz="2000" dirty="0" smtClean="0">
                <a:latin typeface="Cambria Math" panose="02040503050406030204" pitchFamily="18" charset="0"/>
                <a:ea typeface="Cambria Math" panose="02040503050406030204" pitchFamily="18" charset="0"/>
              </a:rPr>
              <a:t>)</a:t>
            </a:r>
            <a:r>
              <a:rPr lang="en-IN" sz="2000" dirty="0" smtClean="0"/>
              <a:t>: TF-IDF weights for word-document edge</a:t>
            </a:r>
          </a:p>
          <a:p>
            <a:pPr marL="273050" indent="-273050"/>
            <a:r>
              <a:rPr lang="en-IN" sz="2000" dirty="0"/>
              <a:t>d</a:t>
            </a:r>
            <a:r>
              <a:rPr lang="en-IN" sz="2000" baseline="-25000" dirty="0"/>
              <a:t>i </a:t>
            </a:r>
            <a:r>
              <a:rPr lang="en-IN" sz="2000" dirty="0"/>
              <a:t>&amp; </a:t>
            </a:r>
            <a:r>
              <a:rPr lang="en-IN" sz="2000" dirty="0" err="1"/>
              <a:t>d</a:t>
            </a:r>
            <a:r>
              <a:rPr lang="en-IN" sz="2000" baseline="-25000" dirty="0" err="1"/>
              <a:t>j</a:t>
            </a:r>
            <a:r>
              <a:rPr lang="en-IN" sz="2000" baseline="-25000" dirty="0"/>
              <a:t> </a:t>
            </a:r>
            <a:r>
              <a:rPr lang="en-IN" sz="2000" dirty="0"/>
              <a:t>are connected ⇒ A random walk from d</a:t>
            </a:r>
            <a:r>
              <a:rPr lang="en-IN" sz="2000" baseline="-25000" dirty="0"/>
              <a:t>i </a:t>
            </a:r>
            <a:r>
              <a:rPr lang="en-IN" sz="2000" dirty="0"/>
              <a:t>reaches </a:t>
            </a:r>
            <a:r>
              <a:rPr lang="en-IN" sz="2000" dirty="0" err="1"/>
              <a:t>d</a:t>
            </a:r>
            <a:r>
              <a:rPr lang="en-IN" sz="2000" baseline="-25000" dirty="0" err="1"/>
              <a:t>j</a:t>
            </a:r>
            <a:r>
              <a:rPr lang="en-IN" sz="2000" baseline="-25000" dirty="0"/>
              <a:t> </a:t>
            </a:r>
            <a:r>
              <a:rPr lang="en-IN" sz="2000" dirty="0"/>
              <a:t>frequently</a:t>
            </a:r>
            <a:r>
              <a:rPr lang="en-IN" sz="2000" dirty="0" smtClean="0"/>
              <a:t>.</a:t>
            </a:r>
            <a:endParaRPr lang="en-IN" sz="2000" dirty="0"/>
          </a:p>
        </p:txBody>
      </p:sp>
      <p:sp>
        <p:nvSpPr>
          <p:cNvPr id="4" name="Rectangle 2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7" name="Group 74"/>
          <p:cNvGrpSpPr>
            <a:grpSpLocks/>
          </p:cNvGrpSpPr>
          <p:nvPr/>
        </p:nvGrpSpPr>
        <p:grpSpPr bwMode="auto">
          <a:xfrm>
            <a:off x="2819400" y="3124200"/>
            <a:ext cx="1100460" cy="2377781"/>
            <a:chOff x="3100" y="1735"/>
            <a:chExt cx="1733" cy="3744"/>
          </a:xfrm>
        </p:grpSpPr>
        <p:grpSp>
          <p:nvGrpSpPr>
            <p:cNvPr id="21" name="Group 62"/>
            <p:cNvGrpSpPr>
              <a:grpSpLocks/>
            </p:cNvGrpSpPr>
            <p:nvPr/>
          </p:nvGrpSpPr>
          <p:grpSpPr bwMode="auto">
            <a:xfrm>
              <a:off x="3476" y="2504"/>
              <a:ext cx="790" cy="2975"/>
              <a:chOff x="3926" y="13473"/>
              <a:chExt cx="632" cy="2373"/>
            </a:xfrm>
          </p:grpSpPr>
          <p:sp>
            <p:nvSpPr>
              <p:cNvPr id="23" name="Oval 55"/>
              <p:cNvSpPr>
                <a:spLocks noChangeArrowheads="1"/>
              </p:cNvSpPr>
              <p:nvPr/>
            </p:nvSpPr>
            <p:spPr bwMode="auto">
              <a:xfrm>
                <a:off x="3926" y="13473"/>
                <a:ext cx="632" cy="44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Oval 56"/>
              <p:cNvSpPr>
                <a:spLocks noChangeArrowheads="1"/>
              </p:cNvSpPr>
              <p:nvPr/>
            </p:nvSpPr>
            <p:spPr bwMode="auto">
              <a:xfrm>
                <a:off x="3926" y="14413"/>
                <a:ext cx="631" cy="44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sz="1200">
                    <a:latin typeface="Times New Roman" panose="02020603050405020304" pitchFamily="18" charset="0"/>
                    <a:ea typeface="Times New Roman" panose="02020603050405020304" pitchFamily="18" charset="0"/>
                    <a:cs typeface="Times New Roman" panose="02020603050405020304" pitchFamily="18" charset="0"/>
                  </a:rPr>
                  <a:t>d2</a:t>
                </a:r>
              </a:p>
            </p:txBody>
          </p:sp>
          <p:sp>
            <p:nvSpPr>
              <p:cNvPr id="25" name="Oval 57"/>
              <p:cNvSpPr>
                <a:spLocks noChangeArrowheads="1"/>
              </p:cNvSpPr>
              <p:nvPr/>
            </p:nvSpPr>
            <p:spPr bwMode="auto">
              <a:xfrm>
                <a:off x="3926" y="15383"/>
                <a:ext cx="632" cy="46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sz="1200">
                    <a:latin typeface="Times New Roman" panose="02020603050405020304" pitchFamily="18" charset="0"/>
                    <a:ea typeface="Times New Roman" panose="02020603050405020304" pitchFamily="18" charset="0"/>
                    <a:cs typeface="Times New Roman" panose="02020603050405020304" pitchFamily="18" charset="0"/>
                  </a:rPr>
                  <a:t>d3</a:t>
                </a:r>
              </a:p>
            </p:txBody>
          </p:sp>
        </p:grpSp>
        <p:sp>
          <p:nvSpPr>
            <p:cNvPr id="22" name="Text Box 66"/>
            <p:cNvSpPr txBox="1">
              <a:spLocks noChangeArrowheads="1"/>
            </p:cNvSpPr>
            <p:nvPr/>
          </p:nvSpPr>
          <p:spPr bwMode="auto">
            <a:xfrm>
              <a:off x="3100" y="1735"/>
              <a:ext cx="1733" cy="421"/>
            </a:xfrm>
            <a:prstGeom prst="rect">
              <a:avLst/>
            </a:prstGeom>
            <a:solidFill>
              <a:srgbClr val="FFFFFF"/>
            </a:solidFill>
            <a:ln w="9525">
              <a:solidFill>
                <a:srgbClr val="FFFFFF"/>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Documents</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grpSp>
      <p:grpSp>
        <p:nvGrpSpPr>
          <p:cNvPr id="8" name="Group 75"/>
          <p:cNvGrpSpPr>
            <a:grpSpLocks/>
          </p:cNvGrpSpPr>
          <p:nvPr/>
        </p:nvGrpSpPr>
        <p:grpSpPr bwMode="auto">
          <a:xfrm>
            <a:off x="5027421" y="3138215"/>
            <a:ext cx="865647" cy="2441891"/>
            <a:chOff x="6577" y="1728"/>
            <a:chExt cx="1363" cy="3845"/>
          </a:xfrm>
        </p:grpSpPr>
        <p:grpSp>
          <p:nvGrpSpPr>
            <p:cNvPr id="15" name="Group 63"/>
            <p:cNvGrpSpPr>
              <a:grpSpLocks/>
            </p:cNvGrpSpPr>
            <p:nvPr/>
          </p:nvGrpSpPr>
          <p:grpSpPr bwMode="auto">
            <a:xfrm>
              <a:off x="6864" y="2354"/>
              <a:ext cx="789" cy="3219"/>
              <a:chOff x="6687" y="13276"/>
              <a:chExt cx="629" cy="2569"/>
            </a:xfrm>
          </p:grpSpPr>
          <p:sp>
            <p:nvSpPr>
              <p:cNvPr id="17" name="AutoShape 58"/>
              <p:cNvSpPr>
                <a:spLocks noChangeArrowheads="1"/>
              </p:cNvSpPr>
              <p:nvPr/>
            </p:nvSpPr>
            <p:spPr bwMode="auto">
              <a:xfrm>
                <a:off x="6687" y="13276"/>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w1</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AutoShape 59"/>
              <p:cNvSpPr>
                <a:spLocks noChangeArrowheads="1"/>
              </p:cNvSpPr>
              <p:nvPr/>
            </p:nvSpPr>
            <p:spPr bwMode="auto">
              <a:xfrm>
                <a:off x="6687" y="13994"/>
                <a:ext cx="629" cy="343"/>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w2</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AutoShape 60"/>
              <p:cNvSpPr>
                <a:spLocks noChangeArrowheads="1"/>
              </p:cNvSpPr>
              <p:nvPr/>
            </p:nvSpPr>
            <p:spPr bwMode="auto">
              <a:xfrm>
                <a:off x="6687" y="14744"/>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w3</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 name="AutoShape 61"/>
              <p:cNvSpPr>
                <a:spLocks noChangeArrowheads="1"/>
              </p:cNvSpPr>
              <p:nvPr/>
            </p:nvSpPr>
            <p:spPr bwMode="auto">
              <a:xfrm>
                <a:off x="6687" y="15503"/>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w4</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sp>
          <p:nvSpPr>
            <p:cNvPr id="16" name="Text Box 67"/>
            <p:cNvSpPr txBox="1">
              <a:spLocks noChangeArrowheads="1"/>
            </p:cNvSpPr>
            <p:nvPr/>
          </p:nvSpPr>
          <p:spPr bwMode="auto">
            <a:xfrm>
              <a:off x="6577" y="1728"/>
              <a:ext cx="1363" cy="421"/>
            </a:xfrm>
            <a:prstGeom prst="rect">
              <a:avLst/>
            </a:prstGeom>
            <a:solidFill>
              <a:srgbClr val="FFFFFF"/>
            </a:solidFill>
            <a:ln w="9525">
              <a:solidFill>
                <a:srgbClr val="FFFFFF"/>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Words</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grpSp>
      <p:sp>
        <p:nvSpPr>
          <p:cNvPr id="9" name="AutoShape 68"/>
          <p:cNvSpPr>
            <a:spLocks noChangeShapeType="1"/>
          </p:cNvSpPr>
          <p:nvPr/>
        </p:nvSpPr>
        <p:spPr bwMode="auto">
          <a:xfrm flipV="1">
            <a:off x="3561141" y="3653885"/>
            <a:ext cx="1648590" cy="1232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9"/>
          <p:cNvSpPr>
            <a:spLocks noChangeShapeType="1"/>
          </p:cNvSpPr>
          <p:nvPr/>
        </p:nvSpPr>
        <p:spPr bwMode="auto">
          <a:xfrm>
            <a:off x="3561141" y="3777105"/>
            <a:ext cx="1648590" cy="4483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70"/>
          <p:cNvSpPr>
            <a:spLocks noChangeShapeType="1"/>
          </p:cNvSpPr>
          <p:nvPr/>
        </p:nvSpPr>
        <p:spPr bwMode="auto">
          <a:xfrm flipV="1">
            <a:off x="3560541" y="3653885"/>
            <a:ext cx="1649190" cy="8713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71"/>
          <p:cNvSpPr>
            <a:spLocks noChangeShapeType="1"/>
          </p:cNvSpPr>
          <p:nvPr/>
        </p:nvSpPr>
        <p:spPr bwMode="auto">
          <a:xfrm>
            <a:off x="3560541" y="4525225"/>
            <a:ext cx="1649190" cy="90054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72"/>
          <p:cNvSpPr>
            <a:spLocks noChangeShapeType="1"/>
          </p:cNvSpPr>
          <p:nvPr/>
        </p:nvSpPr>
        <p:spPr bwMode="auto">
          <a:xfrm flipV="1">
            <a:off x="3561141" y="4821872"/>
            <a:ext cx="1648590" cy="4756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73"/>
          <p:cNvSpPr>
            <a:spLocks noChangeShapeType="1"/>
          </p:cNvSpPr>
          <p:nvPr/>
        </p:nvSpPr>
        <p:spPr bwMode="auto">
          <a:xfrm flipV="1">
            <a:off x="3558984" y="4208505"/>
            <a:ext cx="1650747" cy="109944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TextBox 25"/>
          <p:cNvSpPr txBox="1"/>
          <p:nvPr/>
        </p:nvSpPr>
        <p:spPr>
          <a:xfrm>
            <a:off x="2949594" y="5580106"/>
            <a:ext cx="3048000" cy="646331"/>
          </a:xfrm>
          <a:prstGeom prst="rect">
            <a:avLst/>
          </a:prstGeom>
          <a:noFill/>
        </p:spPr>
        <p:txBody>
          <a:bodyPr wrap="square" rtlCol="0">
            <a:spAutoFit/>
          </a:bodyPr>
          <a:lstStyle/>
          <a:p>
            <a:pPr algn="ctr"/>
            <a:r>
              <a:rPr lang="en-IN" dirty="0"/>
              <a:t>A bipartite graph to model word-document relationship</a:t>
            </a:r>
          </a:p>
        </p:txBody>
      </p:sp>
      <p:cxnSp>
        <p:nvCxnSpPr>
          <p:cNvPr id="28" name="Straight Connector 27"/>
          <p:cNvCxnSpPr>
            <a:endCxn id="20" idx="1"/>
          </p:cNvCxnSpPr>
          <p:nvPr/>
        </p:nvCxnSpPr>
        <p:spPr>
          <a:xfrm>
            <a:off x="3559019" y="5315964"/>
            <a:ext cx="1650677" cy="1280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a:endCxn id="18" idx="1"/>
          </p:cNvCxnSpPr>
          <p:nvPr/>
        </p:nvCxnSpPr>
        <p:spPr>
          <a:xfrm>
            <a:off x="3559019" y="3777105"/>
            <a:ext cx="1650677" cy="4665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5" idx="6"/>
          </p:cNvCxnSpPr>
          <p:nvPr/>
        </p:nvCxnSpPr>
        <p:spPr>
          <a:xfrm flipH="1">
            <a:off x="3559813" y="4213604"/>
            <a:ext cx="1647761" cy="11040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558984" y="3653885"/>
            <a:ext cx="1648590" cy="12322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4" idx="6"/>
          </p:cNvCxnSpPr>
          <p:nvPr/>
        </p:nvCxnSpPr>
        <p:spPr>
          <a:xfrm flipH="1">
            <a:off x="3559019" y="3653885"/>
            <a:ext cx="1648555" cy="88349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0" idx="1"/>
          </p:cNvCxnSpPr>
          <p:nvPr/>
        </p:nvCxnSpPr>
        <p:spPr>
          <a:xfrm>
            <a:off x="3556862" y="4525225"/>
            <a:ext cx="1652834" cy="91880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1"/>
          </p:cNvCxnSpPr>
          <p:nvPr/>
        </p:nvCxnSpPr>
        <p:spPr>
          <a:xfrm flipH="1" flipV="1">
            <a:off x="3558984" y="5322759"/>
            <a:ext cx="1650712" cy="12127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055625" y="3605720"/>
            <a:ext cx="502860" cy="1895684"/>
            <a:chOff x="3174669" y="3664414"/>
            <a:chExt cx="502860" cy="1895684"/>
          </a:xfrm>
          <a:solidFill>
            <a:schemeClr val="accent2">
              <a:lumMod val="75000"/>
            </a:schemeClr>
          </a:solidFill>
        </p:grpSpPr>
        <p:sp>
          <p:nvSpPr>
            <p:cNvPr id="43" name="Oval 55"/>
            <p:cNvSpPr>
              <a:spLocks noChangeArrowheads="1"/>
            </p:cNvSpPr>
            <p:nvPr/>
          </p:nvSpPr>
          <p:spPr bwMode="auto">
            <a:xfrm>
              <a:off x="3175877" y="3664414"/>
              <a:ext cx="501652" cy="352719"/>
            </a:xfrm>
            <a:prstGeom prst="ellipse">
              <a:avLst/>
            </a:prstGeom>
            <a:grp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smtClean="0">
                  <a:ln w="3175">
                    <a:solidFill>
                      <a:schemeClr val="tx1"/>
                    </a:solid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kumimoji="0" lang="en-US" sz="1800" i="0" u="none" strike="noStrike" cap="none" normalizeH="0" baseline="0" smtClean="0">
                <a:ln w="3175">
                  <a:solidFill>
                    <a:schemeClr val="tx1"/>
                  </a:solidFill>
                </a:ln>
                <a:solidFill>
                  <a:schemeClr val="tx1"/>
                </a:solidFill>
                <a:effectLst/>
                <a:latin typeface="Arial" panose="020B0604020202020204" pitchFamily="34" charset="0"/>
              </a:endParaRPr>
            </a:p>
          </p:txBody>
        </p:sp>
        <p:sp>
          <p:nvSpPr>
            <p:cNvPr id="44" name="Oval 57"/>
            <p:cNvSpPr>
              <a:spLocks noChangeArrowheads="1"/>
            </p:cNvSpPr>
            <p:nvPr/>
          </p:nvSpPr>
          <p:spPr bwMode="auto">
            <a:xfrm>
              <a:off x="3174669" y="5191455"/>
              <a:ext cx="501652" cy="368643"/>
            </a:xfrm>
            <a:prstGeom prst="ellipse">
              <a:avLst/>
            </a:prstGeom>
            <a:grp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sz="1200">
                  <a:ln w="3175">
                    <a:solidFill>
                      <a:schemeClr val="tx1"/>
                    </a:solidFill>
                  </a:ln>
                  <a:latin typeface="Times New Roman" panose="02020603050405020304" pitchFamily="18" charset="0"/>
                  <a:ea typeface="Times New Roman" panose="02020603050405020304" pitchFamily="18" charset="0"/>
                  <a:cs typeface="Times New Roman" panose="02020603050405020304" pitchFamily="18" charset="0"/>
                </a:rPr>
                <a:t>d3</a:t>
              </a:r>
            </a:p>
          </p:txBody>
        </p:sp>
      </p:grpSp>
    </p:spTree>
    <p:extLst>
      <p:ext uri="{BB962C8B-B14F-4D97-AF65-F5344CB8AC3E}">
        <p14:creationId xmlns:p14="http://schemas.microsoft.com/office/powerpoint/2010/main" val="33976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randombar(horizontal)">
                                      <p:cBhvr>
                                        <p:cTn id="2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464653"/>
                </a:solidFill>
              </a:rPr>
              <a:t>Influence</a:t>
            </a:r>
            <a:endParaRPr lang="en-IN"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219200"/>
                <a:ext cx="8229600" cy="4496872"/>
              </a:xfrm>
              <a:prstGeom prst="rect">
                <a:avLst/>
              </a:prstGeom>
            </p:spPr>
            <p:txBody>
              <a:bodyPr wrap="square">
                <a:spAutoFit/>
              </a:bodyPr>
              <a:lstStyle/>
              <a:p>
                <a:r>
                  <a:rPr lang="en-IN" sz="2000" dirty="0"/>
                  <a:t>S</a:t>
                </a:r>
                <a:r>
                  <a:rPr lang="en-IN" sz="2000" dirty="0" smtClean="0"/>
                  <a:t>tationary </a:t>
                </a:r>
                <a:r>
                  <a:rPr lang="en-IN" sz="2000" dirty="0"/>
                  <a:t>distribution is the fraction of the time the walker spends on each </a:t>
                </a:r>
                <a:r>
                  <a:rPr lang="en-IN" sz="2000" dirty="0" smtClean="0"/>
                  <a:t>node </a:t>
                </a:r>
                <a14:m>
                  <m:oMath xmlns:m="http://schemas.openxmlformats.org/officeDocument/2006/math">
                    <m:r>
                      <m:rPr>
                        <m:sty m:val="p"/>
                      </m:rPr>
                      <a:rPr lang="en-IN" sz="2000" i="0">
                        <a:latin typeface="Cambria Math" panose="02040503050406030204" pitchFamily="18" charset="0"/>
                      </a:rPr>
                      <m:t>v</m:t>
                    </m:r>
                  </m:oMath>
                </a14:m>
                <a:endParaRPr lang="en-IN" sz="20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π</m:t>
                          </m:r>
                        </m:e>
                        <m:sub>
                          <m:r>
                            <m:rPr>
                              <m:sty m:val="p"/>
                            </m:rPr>
                            <a:rPr lang="en-IN" sz="2000" i="0">
                              <a:latin typeface="Cambria Math" panose="02040503050406030204" pitchFamily="18" charset="0"/>
                            </a:rPr>
                            <m:t>i</m:t>
                          </m:r>
                        </m:sub>
                      </m:sSub>
                      <m:r>
                        <a:rPr lang="en-IN" sz="2000" i="0">
                          <a:latin typeface="Cambria Math" panose="02040503050406030204" pitchFamily="18" charset="0"/>
                        </a:rPr>
                        <m:t>(</m:t>
                      </m:r>
                      <m:r>
                        <m:rPr>
                          <m:sty m:val="p"/>
                        </m:rPr>
                        <a:rPr lang="en-IN" sz="2000" i="0">
                          <a:latin typeface="Cambria Math" panose="02040503050406030204" pitchFamily="18" charset="0"/>
                        </a:rPr>
                        <m:t>v</m:t>
                      </m:r>
                      <m:r>
                        <a:rPr lang="en-IN" sz="2000" i="0">
                          <a:latin typeface="Cambria Math" panose="02040503050406030204" pitchFamily="18" charset="0"/>
                        </a:rPr>
                        <m:t>) = </m:t>
                      </m:r>
                      <m:r>
                        <m:rPr>
                          <m:sty m:val="p"/>
                        </m:rPr>
                        <a:rPr lang="en-IN" sz="2000" i="0">
                          <a:latin typeface="Cambria Math" panose="02040503050406030204" pitchFamily="18" charset="0"/>
                        </a:rPr>
                        <m:t>ϵ</m:t>
                      </m:r>
                      <m:r>
                        <a:rPr lang="en-IN" sz="2000" i="0">
                          <a:latin typeface="Cambria Math" panose="02040503050406030204" pitchFamily="18" charset="0"/>
                        </a:rPr>
                        <m:t>. 1(</m:t>
                      </m:r>
                      <m:r>
                        <m:rPr>
                          <m:sty m:val="p"/>
                        </m:rPr>
                        <a:rPr lang="en-IN" sz="2000" i="0" smtClean="0">
                          <a:latin typeface="Cambria Math" panose="02040503050406030204" pitchFamily="18" charset="0"/>
                        </a:rPr>
                        <m:t>v</m:t>
                      </m:r>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d</m:t>
                          </m:r>
                        </m:e>
                        <m:sub>
                          <m:r>
                            <m:rPr>
                              <m:sty m:val="p"/>
                            </m:rPr>
                            <a:rPr lang="en-IN" sz="2000" i="0">
                              <a:latin typeface="Cambria Math" panose="02040503050406030204" pitchFamily="18" charset="0"/>
                            </a:rPr>
                            <m:t>i</m:t>
                          </m:r>
                        </m:sub>
                      </m:sSub>
                      <m:r>
                        <a:rPr lang="en-IN" sz="2000" i="0">
                          <a:latin typeface="Cambria Math" panose="02040503050406030204" pitchFamily="18" charset="0"/>
                        </a:rPr>
                        <m:t>)+(1−</m:t>
                      </m:r>
                      <m:r>
                        <m:rPr>
                          <m:sty m:val="p"/>
                        </m:rPr>
                        <a:rPr lang="en-IN" sz="2000" i="0">
                          <a:latin typeface="Cambria Math" panose="02040503050406030204" pitchFamily="18" charset="0"/>
                        </a:rPr>
                        <m:t>ϵ</m:t>
                      </m:r>
                      <m:r>
                        <a:rPr lang="en-IN" sz="2000" i="0">
                          <a:latin typeface="Cambria Math" panose="02040503050406030204" pitchFamily="18" charset="0"/>
                        </a:rPr>
                        <m:t>)</m:t>
                      </m:r>
                      <m:nary>
                        <m:naryPr>
                          <m:chr m:val="∑"/>
                          <m:limLoc m:val="undOvr"/>
                          <m:supHide m:val="on"/>
                          <m:ctrlPr>
                            <a:rPr lang="en-IN" sz="2000" i="1">
                              <a:latin typeface="Cambria Math" panose="02040503050406030204" pitchFamily="18" charset="0"/>
                            </a:rPr>
                          </m:ctrlPr>
                        </m:naryPr>
                        <m:sub>
                          <m:d>
                            <m:dPr>
                              <m:endChr m:val=""/>
                              <m:ctrlPr>
                                <a:rPr lang="en-IN" sz="2000" i="1">
                                  <a:latin typeface="Cambria Math" panose="02040503050406030204" pitchFamily="18" charset="0"/>
                                </a:rPr>
                              </m:ctrlPr>
                            </m:dPr>
                            <m:e>
                              <m:r>
                                <m:rPr>
                                  <m:sty m:val="p"/>
                                </m:rPr>
                                <a:rPr lang="en-IN" sz="2000" i="0">
                                  <a:latin typeface="Cambria Math" panose="02040503050406030204" pitchFamily="18" charset="0"/>
                                </a:rPr>
                                <m:t>u</m:t>
                              </m:r>
                              <m:r>
                                <a:rPr lang="en-IN" sz="2000" i="0">
                                  <a:latin typeface="Cambria Math" panose="02040503050406030204" pitchFamily="18" charset="0"/>
                                </a:rPr>
                                <m:t>,</m:t>
                              </m:r>
                              <m:r>
                                <m:rPr>
                                  <m:sty m:val="p"/>
                                </m:rPr>
                                <a:rPr lang="en-IN" sz="2000" i="0">
                                  <a:latin typeface="Cambria Math" panose="02040503050406030204" pitchFamily="18" charset="0"/>
                                </a:rPr>
                                <m:t>v</m:t>
                              </m:r>
                              <m:r>
                                <a:rPr lang="en-IN" sz="2000" i="0">
                                  <a:latin typeface="Cambria Math" panose="02040503050406030204" pitchFamily="18" charset="0"/>
                                </a:rPr>
                                <m:t>)∈</m:t>
                              </m:r>
                              <m:r>
                                <m:rPr>
                                  <m:sty m:val="p"/>
                                </m:rPr>
                                <a:rPr lang="en-IN" sz="2000" i="0">
                                  <a:latin typeface="Cambria Math" panose="02040503050406030204" pitchFamily="18" charset="0"/>
                                </a:rPr>
                                <m:t>E</m:t>
                              </m:r>
                            </m:e>
                          </m:d>
                        </m:sub>
                        <m:sup/>
                        <m:e>
                          <m:d>
                            <m:dPr>
                              <m:begChr m:val=""/>
                              <m:ctrlPr>
                                <a:rPr lang="en-IN" sz="2000" i="1">
                                  <a:latin typeface="Cambria Math" panose="02040503050406030204" pitchFamily="18" charset="0"/>
                                </a:rPr>
                              </m:ctrlPr>
                            </m:dPr>
                            <m:e>
                              <m:r>
                                <a:rPr lang="en-IN" sz="2000" i="0">
                                  <a:latin typeface="Cambria Math" panose="02040503050406030204" pitchFamily="18" charset="0"/>
                                </a:rPr>
                                <m:t> </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π</m:t>
                                  </m:r>
                                </m:e>
                                <m:sub>
                                  <m:r>
                                    <m:rPr>
                                      <m:sty m:val="p"/>
                                    </m:rPr>
                                    <a:rPr lang="en-IN" sz="2000" i="0">
                                      <a:latin typeface="Cambria Math" panose="02040503050406030204" pitchFamily="18" charset="0"/>
                                    </a:rPr>
                                    <m:t>i</m:t>
                                  </m:r>
                                </m:sub>
                              </m:sSub>
                              <m:r>
                                <a:rPr lang="en-IN" sz="2000" i="0">
                                  <a:latin typeface="Cambria Math" panose="02040503050406030204" pitchFamily="18" charset="0"/>
                                </a:rPr>
                                <m:t> (</m:t>
                              </m:r>
                              <m:r>
                                <m:rPr>
                                  <m:sty m:val="p"/>
                                </m:rPr>
                                <a:rPr lang="en-IN" sz="2000" i="0">
                                  <a:latin typeface="Cambria Math" panose="02040503050406030204" pitchFamily="18" charset="0"/>
                                </a:rPr>
                                <m:t>u</m:t>
                              </m:r>
                              <m:r>
                                <a:rPr lang="en-IN" sz="2000" i="0">
                                  <a:latin typeface="Cambria Math" panose="02040503050406030204" pitchFamily="18" charset="0"/>
                                </a:rPr>
                                <m:t>)</m:t>
                              </m:r>
                              <m:r>
                                <m:rPr>
                                  <m:sty m:val="p"/>
                                </m:rPr>
                                <a:rPr lang="en-IN" sz="2000" i="0">
                                  <a:latin typeface="Cambria Math" panose="02040503050406030204" pitchFamily="18" charset="0"/>
                                </a:rPr>
                                <m:t>P</m:t>
                              </m:r>
                              <m:r>
                                <a:rPr lang="en-IN" sz="2000" i="0">
                                  <a:latin typeface="Cambria Math" panose="02040503050406030204" pitchFamily="18" charset="0"/>
                                </a:rPr>
                                <m:t>(</m:t>
                              </m:r>
                              <m:r>
                                <m:rPr>
                                  <m:sty m:val="p"/>
                                </m:rPr>
                                <a:rPr lang="en-IN" sz="2000" i="0">
                                  <a:latin typeface="Cambria Math" panose="02040503050406030204" pitchFamily="18" charset="0"/>
                                </a:rPr>
                                <m:t>v</m:t>
                              </m:r>
                              <m:r>
                                <a:rPr lang="en-IN" sz="2000" i="0">
                                  <a:latin typeface="Cambria Math" panose="02040503050406030204" pitchFamily="18" charset="0"/>
                                </a:rPr>
                                <m:t>|</m:t>
                              </m:r>
                              <m:r>
                                <m:rPr>
                                  <m:sty m:val="p"/>
                                </m:rPr>
                                <a:rPr lang="en-IN" sz="2000" i="0">
                                  <a:latin typeface="Cambria Math" panose="02040503050406030204" pitchFamily="18" charset="0"/>
                                </a:rPr>
                                <m:t>u</m:t>
                              </m:r>
                            </m:e>
                          </m:d>
                        </m:e>
                      </m:nary>
                    </m:oMath>
                  </m:oMathPara>
                </a14:m>
                <a:endParaRPr lang="en-IN" sz="2000" dirty="0" smtClean="0"/>
              </a:p>
              <a:p>
                <a:pPr marL="271463" indent="0" defTabSz="627063">
                  <a:buNone/>
                </a:pPr>
                <a:r>
                  <a:rPr lang="en-IN" sz="2000" dirty="0" err="1">
                    <a:latin typeface="Cambria Math" panose="02040503050406030204" pitchFamily="18" charset="0"/>
                    <a:ea typeface="Cambria Math" panose="02040503050406030204" pitchFamily="18" charset="0"/>
                  </a:rPr>
                  <a:t>Π</a:t>
                </a:r>
                <a:r>
                  <a:rPr lang="en-IN" sz="2000" baseline="-25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 (v)</a:t>
                </a:r>
                <a:r>
                  <a:rPr lang="en-IN" sz="2000" dirty="0"/>
                  <a:t> </a:t>
                </a:r>
                <a:r>
                  <a:rPr lang="en-IN" sz="2000" dirty="0" smtClean="0"/>
                  <a:t>	: Stationary </a:t>
                </a:r>
                <a:r>
                  <a:rPr lang="en-IN" sz="2000" dirty="0"/>
                  <a:t>distribution of random walk starting from </a:t>
                </a:r>
                <a:r>
                  <a:rPr lang="en-IN" sz="2000" dirty="0">
                    <a:latin typeface="Cambria Math" panose="02040503050406030204" pitchFamily="18" charset="0"/>
                    <a:ea typeface="Cambria Math" panose="02040503050406030204" pitchFamily="18" charset="0"/>
                  </a:rPr>
                  <a:t>d</a:t>
                </a:r>
                <a:r>
                  <a:rPr lang="en-IN" sz="2000" baseline="-25000" dirty="0">
                    <a:latin typeface="Cambria Math" panose="02040503050406030204" pitchFamily="18" charset="0"/>
                    <a:ea typeface="Cambria Math" panose="02040503050406030204" pitchFamily="18" charset="0"/>
                  </a:rPr>
                  <a:t>i</a:t>
                </a:r>
                <a:endParaRPr lang="en-IN" sz="2000" dirty="0" smtClean="0">
                  <a:latin typeface="Cambria Math" panose="02040503050406030204" pitchFamily="18" charset="0"/>
                  <a:ea typeface="Cambria Math" panose="02040503050406030204" pitchFamily="18" charset="0"/>
                </a:endParaRPr>
              </a:p>
              <a:p>
                <a:pPr marL="271463" indent="0" defTabSz="627063">
                  <a:buNone/>
                </a:pPr>
                <a:r>
                  <a:rPr lang="en-IN" sz="2000" dirty="0" smtClean="0">
                    <a:latin typeface="Cambria Math" panose="02040503050406030204" pitchFamily="18" charset="0"/>
                    <a:ea typeface="Cambria Math" panose="02040503050406030204" pitchFamily="18" charset="0"/>
                  </a:rPr>
                  <a:t>P </a:t>
                </a:r>
                <a:r>
                  <a:rPr lang="en-IN" sz="2000" dirty="0">
                    <a:latin typeface="Cambria Math" panose="02040503050406030204" pitchFamily="18" charset="0"/>
                    <a:ea typeface="Cambria Math" panose="02040503050406030204" pitchFamily="18" charset="0"/>
                  </a:rPr>
                  <a:t>(v | u)</a:t>
                </a:r>
                <a:r>
                  <a:rPr lang="en-IN" sz="2000" dirty="0"/>
                  <a:t> </a:t>
                </a:r>
                <a:r>
                  <a:rPr lang="en-IN" sz="2000" dirty="0" smtClean="0"/>
                  <a:t>	: Probability </a:t>
                </a:r>
                <a:r>
                  <a:rPr lang="en-IN" sz="2000" dirty="0"/>
                  <a:t>of reaching </a:t>
                </a:r>
                <a:r>
                  <a:rPr lang="en-IN" sz="2000" dirty="0">
                    <a:latin typeface="Cambria Math" panose="02040503050406030204" pitchFamily="18" charset="0"/>
                    <a:ea typeface="Cambria Math" panose="02040503050406030204" pitchFamily="18" charset="0"/>
                  </a:rPr>
                  <a:t>v</a:t>
                </a:r>
                <a:r>
                  <a:rPr lang="en-IN" sz="2000" dirty="0"/>
                  <a:t> from </a:t>
                </a:r>
                <a:r>
                  <a:rPr lang="en-IN" sz="2000" dirty="0">
                    <a:latin typeface="Cambria Math" panose="02040503050406030204" pitchFamily="18" charset="0"/>
                    <a:ea typeface="Cambria Math" panose="02040503050406030204" pitchFamily="18" charset="0"/>
                  </a:rPr>
                  <a:t>u</a:t>
                </a:r>
                <a:r>
                  <a:rPr lang="en-IN" sz="2000" dirty="0"/>
                  <a:t> </a:t>
                </a:r>
              </a:p>
              <a:p>
                <a:pPr marL="271463" indent="0" defTabSz="627063">
                  <a:buNone/>
                </a:pPr>
                <a:r>
                  <a:rPr lang="en-IN" sz="2000" dirty="0" smtClean="0">
                    <a:latin typeface="Cambria Math" panose="02040503050406030204" pitchFamily="18" charset="0"/>
                    <a:ea typeface="Cambria Math" panose="02040503050406030204" pitchFamily="18" charset="0"/>
                  </a:rPr>
                  <a:t>ϵ</a:t>
                </a:r>
                <a:r>
                  <a:rPr lang="en-IN" sz="2000" dirty="0" smtClean="0"/>
                  <a:t> 		: Random </a:t>
                </a:r>
                <a:r>
                  <a:rPr lang="en-IN" sz="2000" dirty="0"/>
                  <a:t>restart </a:t>
                </a:r>
                <a:r>
                  <a:rPr lang="en-IN" sz="2000" dirty="0" smtClean="0"/>
                  <a:t>probability.</a:t>
                </a:r>
              </a:p>
              <a:p>
                <a:pPr marL="271463" indent="-255588" defTabSz="898525"/>
                <a:r>
                  <a:rPr lang="en-IN" sz="2000" dirty="0" err="1">
                    <a:latin typeface="Cambria Math" panose="02040503050406030204" pitchFamily="18" charset="0"/>
                    <a:ea typeface="Cambria Math" panose="02040503050406030204" pitchFamily="18" charset="0"/>
                  </a:rPr>
                  <a:t>Π</a:t>
                </a:r>
                <a:r>
                  <a:rPr lang="en-IN" sz="2000" baseline="30000" dirty="0" err="1">
                    <a:latin typeface="Cambria Math" panose="02040503050406030204" pitchFamily="18" charset="0"/>
                    <a:ea typeface="Cambria Math" panose="02040503050406030204" pitchFamily="18" charset="0"/>
                  </a:rPr>
                  <a:t>w</a:t>
                </a:r>
                <a:r>
                  <a:rPr lang="en-IN" sz="2000" baseline="-25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 (v) </a:t>
                </a:r>
                <a:r>
                  <a:rPr lang="en-IN" sz="2000" dirty="0" smtClean="0"/>
                  <a:t>: stationary </a:t>
                </a:r>
                <a:r>
                  <a:rPr lang="en-IN" sz="2000" dirty="0"/>
                  <a:t>distribution for graph which has as a sink node. </a:t>
                </a:r>
                <a:endParaRPr lang="en-IN" sz="2000" dirty="0" smtClean="0"/>
              </a:p>
              <a:p>
                <a:pPr marL="271463" indent="-255588"/>
                <a:r>
                  <a:rPr lang="en-IN" sz="2000" dirty="0" smtClean="0"/>
                  <a:t>If </a:t>
                </a:r>
                <a:r>
                  <a:rPr lang="en-IN" sz="2000" dirty="0">
                    <a:latin typeface="Cambria Math" panose="02040503050406030204" pitchFamily="18" charset="0"/>
                    <a:ea typeface="Cambria Math" panose="02040503050406030204" pitchFamily="18" charset="0"/>
                  </a:rPr>
                  <a:t>w</a:t>
                </a:r>
                <a:r>
                  <a:rPr lang="en-IN" sz="2000" dirty="0"/>
                  <a:t> was influential, the stationary distribution of </a:t>
                </a:r>
                <a:r>
                  <a:rPr lang="en-IN" sz="2000" dirty="0" err="1" smtClean="0">
                    <a:latin typeface="Cambria Math" panose="02040503050406030204" pitchFamily="18" charset="0"/>
                    <a:ea typeface="Cambria Math" panose="02040503050406030204" pitchFamily="18" charset="0"/>
                  </a:rPr>
                  <a:t>d</a:t>
                </a:r>
                <a:r>
                  <a:rPr lang="en-IN" sz="2000" baseline="-25000" dirty="0" err="1">
                    <a:latin typeface="Cambria Math" panose="02040503050406030204" pitchFamily="18" charset="0"/>
                    <a:ea typeface="Cambria Math" panose="02040503050406030204" pitchFamily="18" charset="0"/>
                  </a:rPr>
                  <a:t>j</a:t>
                </a:r>
                <a:r>
                  <a:rPr lang="en-IN" sz="2000" dirty="0" smtClean="0"/>
                  <a:t> </a:t>
                </a:r>
                <a:r>
                  <a:rPr lang="en-IN" sz="2000" dirty="0"/>
                  <a:t>would decrease a lot</a:t>
                </a:r>
                <a:r>
                  <a:rPr lang="en-IN" sz="2000" dirty="0" smtClean="0"/>
                  <a:t>.</a:t>
                </a:r>
              </a:p>
              <a:p>
                <a:pPr marL="15875" indent="0" algn="ctr">
                  <a:buNone/>
                </a:pPr>
                <a:r>
                  <a:rPr lang="en-IN" sz="2000" b="1" dirty="0" smtClean="0">
                    <a:latin typeface="Cambria Math" panose="02040503050406030204" pitchFamily="18" charset="0"/>
                    <a:ea typeface="Cambria Math" panose="02040503050406030204" pitchFamily="18" charset="0"/>
                  </a:rPr>
                  <a:t>Influence = </a:t>
                </a:r>
                <a:r>
                  <a:rPr lang="en-IN" sz="2000" b="1" dirty="0" err="1" smtClean="0">
                    <a:latin typeface="Cambria Math" panose="02040503050406030204" pitchFamily="18" charset="0"/>
                    <a:ea typeface="Cambria Math" panose="02040503050406030204" pitchFamily="18" charset="0"/>
                  </a:rPr>
                  <a:t>Π</a:t>
                </a:r>
                <a:r>
                  <a:rPr lang="en-IN" sz="2000" b="1" baseline="-25000" dirty="0" err="1" smtClean="0">
                    <a:latin typeface="Cambria Math" panose="02040503050406030204" pitchFamily="18" charset="0"/>
                    <a:ea typeface="Cambria Math" panose="02040503050406030204" pitchFamily="18" charset="0"/>
                  </a:rPr>
                  <a:t>i</a:t>
                </a:r>
                <a:r>
                  <a:rPr lang="en-IN" sz="2000" b="1" dirty="0" smtClean="0">
                    <a:latin typeface="Cambria Math" panose="02040503050406030204" pitchFamily="18" charset="0"/>
                    <a:ea typeface="Cambria Math" panose="02040503050406030204" pitchFamily="18" charset="0"/>
                  </a:rPr>
                  <a:t> </a:t>
                </a:r>
                <a:r>
                  <a:rPr lang="en-IN" sz="2000" b="1" dirty="0">
                    <a:latin typeface="Cambria Math" panose="02040503050406030204" pitchFamily="18" charset="0"/>
                    <a:ea typeface="Cambria Math" panose="02040503050406030204" pitchFamily="18" charset="0"/>
                  </a:rPr>
                  <a:t>(</a:t>
                </a:r>
                <a:r>
                  <a:rPr lang="en-IN" sz="2000" b="1" dirty="0" err="1">
                    <a:latin typeface="Cambria Math" panose="02040503050406030204" pitchFamily="18" charset="0"/>
                    <a:ea typeface="Cambria Math" panose="02040503050406030204" pitchFamily="18" charset="0"/>
                  </a:rPr>
                  <a:t>d</a:t>
                </a:r>
                <a:r>
                  <a:rPr lang="en-IN" sz="2000" b="1" baseline="-25000" dirty="0" err="1">
                    <a:latin typeface="Cambria Math" panose="02040503050406030204" pitchFamily="18" charset="0"/>
                    <a:ea typeface="Cambria Math" panose="02040503050406030204" pitchFamily="18" charset="0"/>
                  </a:rPr>
                  <a:t>j</a:t>
                </a:r>
                <a:r>
                  <a:rPr lang="en-IN" sz="2000" b="1" dirty="0">
                    <a:latin typeface="Cambria Math" panose="02040503050406030204" pitchFamily="18" charset="0"/>
                    <a:ea typeface="Cambria Math" panose="02040503050406030204" pitchFamily="18" charset="0"/>
                  </a:rPr>
                  <a:t> ) – </a:t>
                </a:r>
                <a:r>
                  <a:rPr lang="en-IN" sz="2000" b="1" dirty="0" err="1">
                    <a:latin typeface="Cambria Math" panose="02040503050406030204" pitchFamily="18" charset="0"/>
                    <a:ea typeface="Cambria Math" panose="02040503050406030204" pitchFamily="18" charset="0"/>
                  </a:rPr>
                  <a:t>Π</a:t>
                </a:r>
                <a:r>
                  <a:rPr lang="en-IN" sz="2000" b="1" baseline="30000" dirty="0" err="1">
                    <a:latin typeface="Cambria Math" panose="02040503050406030204" pitchFamily="18" charset="0"/>
                    <a:ea typeface="Cambria Math" panose="02040503050406030204" pitchFamily="18" charset="0"/>
                  </a:rPr>
                  <a:t>w</a:t>
                </a:r>
                <a:r>
                  <a:rPr lang="en-IN" sz="2000" b="1" baseline="-25000" dirty="0" err="1">
                    <a:latin typeface="Cambria Math" panose="02040503050406030204" pitchFamily="18" charset="0"/>
                    <a:ea typeface="Cambria Math" panose="02040503050406030204" pitchFamily="18" charset="0"/>
                  </a:rPr>
                  <a:t>i</a:t>
                </a:r>
                <a:r>
                  <a:rPr lang="en-IN" sz="2000" b="1" dirty="0">
                    <a:latin typeface="Cambria Math" panose="02040503050406030204" pitchFamily="18" charset="0"/>
                    <a:ea typeface="Cambria Math" panose="02040503050406030204" pitchFamily="18" charset="0"/>
                  </a:rPr>
                  <a:t> (</a:t>
                </a:r>
                <a:r>
                  <a:rPr lang="en-IN" sz="2000" b="1" dirty="0" err="1">
                    <a:latin typeface="Cambria Math" panose="02040503050406030204" pitchFamily="18" charset="0"/>
                    <a:ea typeface="Cambria Math" panose="02040503050406030204" pitchFamily="18" charset="0"/>
                  </a:rPr>
                  <a:t>d</a:t>
                </a:r>
                <a:r>
                  <a:rPr lang="en-IN" sz="2000" b="1" baseline="-25000" dirty="0" err="1">
                    <a:latin typeface="Cambria Math" panose="02040503050406030204" pitchFamily="18" charset="0"/>
                    <a:ea typeface="Cambria Math" panose="02040503050406030204" pitchFamily="18" charset="0"/>
                  </a:rPr>
                  <a:t>j</a:t>
                </a:r>
                <a:r>
                  <a:rPr lang="en-IN" sz="2000" b="1" dirty="0">
                    <a:latin typeface="Cambria Math" panose="02040503050406030204" pitchFamily="18" charset="0"/>
                    <a:ea typeface="Cambria Math" panose="02040503050406030204" pitchFamily="18" charset="0"/>
                  </a:rPr>
                  <a:t> </a:t>
                </a:r>
                <a:r>
                  <a:rPr lang="en-IN" sz="2000" b="1" dirty="0" smtClean="0">
                    <a:latin typeface="Cambria Math" panose="02040503050406030204" pitchFamily="18" charset="0"/>
                    <a:ea typeface="Cambria Math" panose="02040503050406030204" pitchFamily="18" charset="0"/>
                  </a:rPr>
                  <a:t>)</a:t>
                </a:r>
              </a:p>
              <a:p>
                <a:pPr marL="273050" indent="-273050"/>
                <a:r>
                  <a:rPr lang="en-US" sz="2000" dirty="0" smtClean="0"/>
                  <a:t>Once we have the </a:t>
                </a:r>
                <a:r>
                  <a:rPr lang="en-US" sz="2000" dirty="0" smtClean="0">
                    <a:solidFill>
                      <a:schemeClr val="accent2">
                        <a:lumMod val="75000"/>
                      </a:schemeClr>
                    </a:solidFill>
                  </a:rPr>
                  <a:t>objective function </a:t>
                </a:r>
                <a:r>
                  <a:rPr lang="en-US" sz="2000" dirty="0" smtClean="0"/>
                  <a:t>we can use Linear Programming(LP) to calculate coherence.</a:t>
                </a:r>
                <a:endParaRPr lang="en-IN" sz="2000" dirty="0">
                  <a:solidFill>
                    <a:schemeClr val="accent2">
                      <a:lumMod val="75000"/>
                    </a:schemeClr>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219200"/>
                <a:ext cx="8229600" cy="4496872"/>
              </a:xfrm>
              <a:prstGeom prst="rect">
                <a:avLst/>
              </a:prstGeom>
              <a:blipFill rotWithShape="0">
                <a:blip r:embed="rId2"/>
                <a:stretch>
                  <a:fillRect l="-296" t="-678" b="-1491"/>
                </a:stretch>
              </a:blipFill>
            </p:spPr>
            <p:txBody>
              <a:bodyPr/>
              <a:lstStyle/>
              <a:p>
                <a:r>
                  <a:rPr lang="en-IN">
                    <a:noFill/>
                  </a:rPr>
                  <a:t> </a:t>
                </a:r>
              </a:p>
            </p:txBody>
          </p:sp>
        </mc:Fallback>
      </mc:AlternateContent>
    </p:spTree>
    <p:extLst>
      <p:ext uri="{BB962C8B-B14F-4D97-AF65-F5344CB8AC3E}">
        <p14:creationId xmlns:p14="http://schemas.microsoft.com/office/powerpoint/2010/main" val="31536955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1104900"/>
          </a:xfrm>
        </p:spPr>
        <p:txBody>
          <a:bodyPr>
            <a:normAutofit/>
          </a:bodyPr>
          <a:lstStyle/>
          <a:p>
            <a:r>
              <a:rPr lang="en-IN" sz="2000" dirty="0"/>
              <a:t>Chen Lin et al</a:t>
            </a:r>
            <a:r>
              <a:rPr lang="en-IN" sz="2000" dirty="0" smtClean="0"/>
              <a:t>. in “</a:t>
            </a:r>
            <a:r>
              <a:rPr lang="en-IN" sz="2000" b="1" dirty="0" smtClean="0"/>
              <a:t>Generating </a:t>
            </a:r>
            <a:r>
              <a:rPr lang="en-IN" sz="2000" b="1" dirty="0"/>
              <a:t>Event Storylines from </a:t>
            </a:r>
            <a:r>
              <a:rPr lang="en-IN" sz="2000" b="1" dirty="0" smtClean="0"/>
              <a:t>Microblogs</a:t>
            </a:r>
            <a:r>
              <a:rPr lang="en-IN" sz="2000" dirty="0" smtClean="0"/>
              <a:t>” have used </a:t>
            </a:r>
            <a:r>
              <a:rPr lang="en-IN" sz="2000" dirty="0"/>
              <a:t>Steiner Tree Algorithm to generate storylines from </a:t>
            </a:r>
            <a:r>
              <a:rPr lang="en-IN" sz="2000" dirty="0" smtClean="0"/>
              <a:t>tweets.</a:t>
            </a:r>
          </a:p>
          <a:p>
            <a:r>
              <a:rPr lang="en-US" sz="2000" dirty="0" smtClean="0"/>
              <a:t>Input: Set of relevant tweets/sentences</a:t>
            </a:r>
          </a:p>
          <a:p>
            <a:endParaRPr lang="en-IN" sz="2000" dirty="0"/>
          </a:p>
        </p:txBody>
      </p:sp>
      <p:sp>
        <p:nvSpPr>
          <p:cNvPr id="2" name="Title 1"/>
          <p:cNvSpPr>
            <a:spLocks noGrp="1"/>
          </p:cNvSpPr>
          <p:nvPr>
            <p:ph type="title"/>
          </p:nvPr>
        </p:nvSpPr>
        <p:spPr/>
        <p:txBody>
          <a:bodyPr>
            <a:normAutofit/>
          </a:bodyPr>
          <a:lstStyle/>
          <a:p>
            <a:r>
              <a:rPr lang="en-IN" sz="3000" dirty="0" smtClean="0"/>
              <a:t>3.2) Steiner </a:t>
            </a:r>
            <a:r>
              <a:rPr lang="en-IN" sz="3000" dirty="0"/>
              <a:t>Tree Algorithm(ST)</a:t>
            </a:r>
          </a:p>
        </p:txBody>
      </p:sp>
      <p:sp>
        <p:nvSpPr>
          <p:cNvPr id="4" name="Rectangle 3"/>
          <p:cNvSpPr/>
          <p:nvPr/>
        </p:nvSpPr>
        <p:spPr>
          <a:xfrm>
            <a:off x="2381418" y="24384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Multi-View Tweet </a:t>
            </a:r>
            <a:r>
              <a:rPr lang="en-IN" sz="1600" dirty="0" smtClean="0">
                <a:solidFill>
                  <a:schemeClr val="tx1"/>
                </a:solidFill>
              </a:rPr>
              <a:t>Graph</a:t>
            </a:r>
            <a:br>
              <a:rPr lang="en-IN" sz="1600" dirty="0" smtClean="0">
                <a:solidFill>
                  <a:schemeClr val="tx1"/>
                </a:solidFill>
              </a:rPr>
            </a:br>
            <a:r>
              <a:rPr lang="en-IN" sz="1600" dirty="0" smtClean="0">
                <a:solidFill>
                  <a:schemeClr val="tx1"/>
                </a:solidFill>
              </a:rPr>
              <a:t>G = (V,W,E,A)</a:t>
            </a:r>
            <a:endParaRPr lang="en-IN" sz="1600" dirty="0">
              <a:solidFill>
                <a:schemeClr val="tx1"/>
              </a:solidFill>
            </a:endParaRPr>
          </a:p>
        </p:txBody>
      </p:sp>
      <p:sp>
        <p:nvSpPr>
          <p:cNvPr id="5" name="Freeform 128"/>
          <p:cNvSpPr>
            <a:spLocks noEditPoints="1"/>
          </p:cNvSpPr>
          <p:nvPr>
            <p:custDataLst>
              <p:custData r:id="rId1"/>
              <p:custData r:id="rId2"/>
            </p:custDataLst>
          </p:nvPr>
        </p:nvSpPr>
        <p:spPr bwMode="black">
          <a:xfrm>
            <a:off x="1143000" y="2404926"/>
            <a:ext cx="571836" cy="503031"/>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solidFill>
                <a:schemeClr val="accent2">
                  <a:lumMod val="75000"/>
                </a:schemeClr>
              </a:solidFill>
            </a:endParaRPr>
          </a:p>
        </p:txBody>
      </p:sp>
      <p:cxnSp>
        <p:nvCxnSpPr>
          <p:cNvPr id="7" name="Straight Arrow Connector 6"/>
          <p:cNvCxnSpPr>
            <a:endCxn id="4" idx="1"/>
          </p:cNvCxnSpPr>
          <p:nvPr/>
        </p:nvCxnSpPr>
        <p:spPr>
          <a:xfrm>
            <a:off x="1505454" y="2667000"/>
            <a:ext cx="875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00" y="2971800"/>
            <a:ext cx="2209800" cy="307777"/>
          </a:xfrm>
          <a:prstGeom prst="rect">
            <a:avLst/>
          </a:prstGeom>
          <a:noFill/>
        </p:spPr>
        <p:txBody>
          <a:bodyPr wrap="square" rtlCol="0">
            <a:spAutoFit/>
          </a:bodyPr>
          <a:lstStyle/>
          <a:p>
            <a:r>
              <a:rPr lang="en-US" sz="1400" dirty="0" smtClean="0"/>
              <a:t>Relevant Tweets/Sentences</a:t>
            </a:r>
            <a:endParaRPr lang="en-IN" sz="1400" dirty="0"/>
          </a:p>
        </p:txBody>
      </p:sp>
      <p:sp>
        <p:nvSpPr>
          <p:cNvPr id="10" name="Rectangle 9"/>
          <p:cNvSpPr/>
          <p:nvPr/>
        </p:nvSpPr>
        <p:spPr>
          <a:xfrm>
            <a:off x="5334000" y="2438400"/>
            <a:ext cx="1447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 Algorithm</a:t>
            </a:r>
            <a:endParaRPr lang="en-IN" sz="1600" dirty="0">
              <a:solidFill>
                <a:schemeClr val="tx1"/>
              </a:solidFill>
            </a:endParaRPr>
          </a:p>
        </p:txBody>
      </p:sp>
      <p:cxnSp>
        <p:nvCxnSpPr>
          <p:cNvPr id="12" name="Straight Arrow Connector 11"/>
          <p:cNvCxnSpPr>
            <a:stCxn id="4" idx="3"/>
            <a:endCxn id="10" idx="1"/>
          </p:cNvCxnSpPr>
          <p:nvPr/>
        </p:nvCxnSpPr>
        <p:spPr>
          <a:xfrm>
            <a:off x="4667418" y="2667000"/>
            <a:ext cx="666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91400" y="2324100"/>
            <a:ext cx="1295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Steiner Tree</a:t>
            </a:r>
          </a:p>
          <a:p>
            <a:pPr algn="ctr"/>
            <a:r>
              <a:rPr lang="en-US" sz="1600" dirty="0" smtClean="0">
                <a:solidFill>
                  <a:schemeClr val="tx1"/>
                </a:solidFill>
              </a:rPr>
              <a:t>(Storyline)</a:t>
            </a:r>
            <a:endParaRPr lang="en-IN" sz="1600" dirty="0">
              <a:solidFill>
                <a:schemeClr val="tx1"/>
              </a:solidFill>
            </a:endParaRPr>
          </a:p>
        </p:txBody>
      </p:sp>
      <p:cxnSp>
        <p:nvCxnSpPr>
          <p:cNvPr id="16" name="Straight Arrow Connector 15"/>
          <p:cNvCxnSpPr>
            <a:stCxn id="10" idx="3"/>
            <a:endCxn id="14" idx="1"/>
          </p:cNvCxnSpPr>
          <p:nvPr/>
        </p:nvCxnSpPr>
        <p:spPr>
          <a:xfrm>
            <a:off x="6781800" y="2667000"/>
            <a:ext cx="609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4600" y="3200400"/>
            <a:ext cx="4343400" cy="369332"/>
          </a:xfrm>
          <a:prstGeom prst="rect">
            <a:avLst/>
          </a:prstGeom>
          <a:noFill/>
        </p:spPr>
        <p:txBody>
          <a:bodyPr wrap="square" rtlCol="0">
            <a:spAutoFit/>
          </a:bodyPr>
          <a:lstStyle/>
          <a:p>
            <a:r>
              <a:rPr lang="en-US" dirty="0" smtClean="0"/>
              <a:t>Generating Storyline from tweets/sentences</a:t>
            </a:r>
            <a:endParaRPr lang="en-IN" dirty="0"/>
          </a:p>
        </p:txBody>
      </p:sp>
      <p:sp>
        <p:nvSpPr>
          <p:cNvPr id="22" name="Content Placeholder 2"/>
          <p:cNvSpPr txBox="1">
            <a:spLocks/>
          </p:cNvSpPr>
          <p:nvPr/>
        </p:nvSpPr>
        <p:spPr>
          <a:xfrm>
            <a:off x="457200" y="3581400"/>
            <a:ext cx="8229600" cy="20574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Steiner Tree</a:t>
            </a:r>
          </a:p>
          <a:p>
            <a:pPr marL="271463" indent="0" algn="just">
              <a:buNone/>
            </a:pPr>
            <a:r>
              <a:rPr lang="en-IN" sz="2000" dirty="0"/>
              <a:t>Steiner tree of a graph </a:t>
            </a:r>
            <a:r>
              <a:rPr lang="en-IN" sz="2000" dirty="0">
                <a:solidFill>
                  <a:srgbClr val="FF0000"/>
                </a:solidFill>
                <a:latin typeface="Cambria Math" panose="02040503050406030204" pitchFamily="18" charset="0"/>
                <a:ea typeface="Cambria Math" panose="02040503050406030204" pitchFamily="18" charset="0"/>
              </a:rPr>
              <a:t>G</a:t>
            </a:r>
            <a:r>
              <a:rPr lang="en-IN" sz="2000" dirty="0"/>
              <a:t> with respect to a vertex subset </a:t>
            </a:r>
            <a:r>
              <a:rPr lang="en-IN" sz="2000" dirty="0" smtClean="0">
                <a:solidFill>
                  <a:srgbClr val="FF0000"/>
                </a:solidFill>
                <a:latin typeface="Cambria Math" panose="02040503050406030204" pitchFamily="18" charset="0"/>
                <a:ea typeface="Cambria Math" panose="02040503050406030204" pitchFamily="18" charset="0"/>
              </a:rPr>
              <a:t>S</a:t>
            </a:r>
            <a:r>
              <a:rPr lang="en-IN" sz="2000" dirty="0" smtClean="0"/>
              <a:t>(terminals), </a:t>
            </a:r>
            <a:r>
              <a:rPr lang="en-IN" sz="2000" dirty="0"/>
              <a:t>is the edge-induced </a:t>
            </a:r>
            <a:r>
              <a:rPr lang="en-IN" sz="2000" dirty="0" err="1"/>
              <a:t>subtree</a:t>
            </a:r>
            <a:r>
              <a:rPr lang="en-IN" sz="2000" dirty="0"/>
              <a:t> of </a:t>
            </a:r>
            <a:r>
              <a:rPr lang="en-IN" sz="2000" dirty="0">
                <a:latin typeface="Cambria Math" panose="02040503050406030204" pitchFamily="18" charset="0"/>
                <a:ea typeface="Cambria Math" panose="02040503050406030204" pitchFamily="18" charset="0"/>
              </a:rPr>
              <a:t>G</a:t>
            </a:r>
            <a:r>
              <a:rPr lang="en-IN" sz="2000" dirty="0"/>
              <a:t> that contains all the vertices of </a:t>
            </a:r>
            <a:r>
              <a:rPr lang="en-IN" sz="2000" dirty="0">
                <a:latin typeface="Cambria Math" panose="02040503050406030204" pitchFamily="18" charset="0"/>
                <a:ea typeface="Cambria Math" panose="02040503050406030204" pitchFamily="18" charset="0"/>
              </a:rPr>
              <a:t>S</a:t>
            </a:r>
            <a:r>
              <a:rPr lang="en-IN" sz="2000" dirty="0"/>
              <a:t> having the minimum total </a:t>
            </a:r>
            <a:r>
              <a:rPr lang="en-IN" sz="2000" dirty="0" smtClean="0"/>
              <a:t>cost i.e. the </a:t>
            </a:r>
            <a:r>
              <a:rPr lang="en-IN" sz="2000" dirty="0"/>
              <a:t>minimum total weight of the </a:t>
            </a:r>
            <a:r>
              <a:rPr lang="en-IN" sz="2000" dirty="0" smtClean="0"/>
              <a:t>vertices.</a:t>
            </a:r>
          </a:p>
          <a:p>
            <a:pPr marL="271463" indent="-271463" algn="just"/>
            <a:r>
              <a:rPr lang="en-US" sz="2000" dirty="0" smtClean="0"/>
              <a:t>In our problem, </a:t>
            </a:r>
            <a:r>
              <a:rPr lang="en-IN" sz="2000" dirty="0"/>
              <a:t>as input </a:t>
            </a:r>
            <a:r>
              <a:rPr lang="en-US" sz="2000" dirty="0" smtClean="0"/>
              <a:t>we also given a root </a:t>
            </a:r>
            <a:r>
              <a:rPr lang="en-US" sz="2000" dirty="0" smtClean="0">
                <a:solidFill>
                  <a:srgbClr val="FF0000"/>
                </a:solidFill>
                <a:latin typeface="Cambria Math" panose="02040503050406030204" pitchFamily="18" charset="0"/>
                <a:ea typeface="Cambria Math" panose="02040503050406030204" pitchFamily="18" charset="0"/>
              </a:rPr>
              <a:t>q</a:t>
            </a:r>
            <a:r>
              <a:rPr lang="en-US" sz="2000" dirty="0" smtClean="0">
                <a:latin typeface="Cambria Math" panose="02040503050406030204" pitchFamily="18" charset="0"/>
                <a:ea typeface="Cambria Math" panose="02040503050406030204" pitchFamily="18" charset="0"/>
              </a:rPr>
              <a:t> </a:t>
            </a:r>
            <a:r>
              <a:rPr lang="en-IN" sz="2000" dirty="0">
                <a:latin typeface="Cambria Math" panose="02040503050406030204" pitchFamily="18" charset="0"/>
                <a:ea typeface="Cambria Math" panose="02040503050406030204" pitchFamily="18" charset="0"/>
              </a:rPr>
              <a:t>∈ </a:t>
            </a:r>
            <a:r>
              <a:rPr lang="en-IN" sz="2000" dirty="0" smtClean="0">
                <a:latin typeface="Cambria Math" panose="02040503050406030204" pitchFamily="18" charset="0"/>
                <a:ea typeface="Cambria Math" panose="02040503050406030204" pitchFamily="18" charset="0"/>
              </a:rPr>
              <a:t>S</a:t>
            </a:r>
            <a:r>
              <a:rPr lang="en-IN" sz="2000" dirty="0" smtClean="0">
                <a:ea typeface="Cambria Math" panose="02040503050406030204" pitchFamily="18" charset="0"/>
              </a:rPr>
              <a:t>, from which </a:t>
            </a:r>
            <a:r>
              <a:rPr lang="en-IN" sz="2000" dirty="0"/>
              <a:t>every vertex of S is reachable in </a:t>
            </a:r>
            <a:r>
              <a:rPr lang="en-IN" sz="2000" dirty="0" smtClean="0"/>
              <a:t>G.</a:t>
            </a:r>
            <a:endParaRPr lang="en-IN" sz="2000" dirty="0"/>
          </a:p>
        </p:txBody>
      </p:sp>
    </p:spTree>
    <p:extLst>
      <p:ext uri="{BB962C8B-B14F-4D97-AF65-F5344CB8AC3E}">
        <p14:creationId xmlns:p14="http://schemas.microsoft.com/office/powerpoint/2010/main" val="996394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1467106"/>
            <a:ext cx="5562600" cy="1995551"/>
          </a:xfrm>
        </p:spPr>
      </p:pic>
      <p:grpSp>
        <p:nvGrpSpPr>
          <p:cNvPr id="5" name="Group 4"/>
          <p:cNvGrpSpPr/>
          <p:nvPr/>
        </p:nvGrpSpPr>
        <p:grpSpPr>
          <a:xfrm>
            <a:off x="7162800" y="1371600"/>
            <a:ext cx="1905000" cy="612577"/>
            <a:chOff x="6781800" y="1902023"/>
            <a:chExt cx="1905000" cy="612577"/>
          </a:xfrm>
        </p:grpSpPr>
        <p:sp>
          <p:nvSpPr>
            <p:cNvPr id="6" name="Oval 5"/>
            <p:cNvSpPr/>
            <p:nvPr/>
          </p:nvSpPr>
          <p:spPr>
            <a:xfrm>
              <a:off x="6781800" y="1981200"/>
              <a:ext cx="152400" cy="152400"/>
            </a:xfrm>
            <a:prstGeom prst="ellipse">
              <a:avLst/>
            </a:prstGeom>
            <a:solidFill>
              <a:srgbClr val="7F1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781800" y="2286000"/>
              <a:ext cx="152400"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934200" y="1902023"/>
              <a:ext cx="1752600" cy="307777"/>
            </a:xfrm>
            <a:prstGeom prst="rect">
              <a:avLst/>
            </a:prstGeom>
            <a:noFill/>
          </p:spPr>
          <p:txBody>
            <a:bodyPr wrap="square" rtlCol="0">
              <a:spAutoFit/>
            </a:bodyPr>
            <a:lstStyle/>
            <a:p>
              <a:r>
                <a:rPr lang="en-US" sz="1400" dirty="0" smtClean="0"/>
                <a:t>Terminal Node</a:t>
              </a:r>
              <a:endParaRPr lang="en-IN" sz="1400" dirty="0"/>
            </a:p>
          </p:txBody>
        </p:sp>
        <p:sp>
          <p:nvSpPr>
            <p:cNvPr id="9" name="TextBox 8"/>
            <p:cNvSpPr txBox="1"/>
            <p:nvPr/>
          </p:nvSpPr>
          <p:spPr>
            <a:xfrm>
              <a:off x="6934200" y="2206823"/>
              <a:ext cx="1752600" cy="307777"/>
            </a:xfrm>
            <a:prstGeom prst="rect">
              <a:avLst/>
            </a:prstGeom>
            <a:noFill/>
          </p:spPr>
          <p:txBody>
            <a:bodyPr wrap="square" rtlCol="0">
              <a:spAutoFit/>
            </a:bodyPr>
            <a:lstStyle/>
            <a:p>
              <a:r>
                <a:rPr lang="en-US" sz="1400" dirty="0" smtClean="0"/>
                <a:t>Non-terminal Node</a:t>
              </a:r>
              <a:endParaRPr lang="en-IN" sz="1400" dirty="0"/>
            </a:p>
          </p:txBody>
        </p:sp>
      </p:grpSp>
      <p:sp>
        <p:nvSpPr>
          <p:cNvPr id="10" name="TextBox 9"/>
          <p:cNvSpPr txBox="1"/>
          <p:nvPr/>
        </p:nvSpPr>
        <p:spPr>
          <a:xfrm>
            <a:off x="5105400" y="1444823"/>
            <a:ext cx="304800" cy="307777"/>
          </a:xfrm>
          <a:prstGeom prst="rect">
            <a:avLst/>
          </a:prstGeom>
          <a:solidFill>
            <a:schemeClr val="bg1"/>
          </a:solidFill>
        </p:spPr>
        <p:txBody>
          <a:bodyPr wrap="square" rtlCol="0">
            <a:spAutoFit/>
          </a:bodyPr>
          <a:lstStyle/>
          <a:p>
            <a:r>
              <a:rPr lang="en-US" sz="1400" dirty="0"/>
              <a:t>q</a:t>
            </a:r>
            <a:endParaRPr lang="en-IN" sz="1400" dirty="0"/>
          </a:p>
        </p:txBody>
      </p:sp>
      <p:sp>
        <p:nvSpPr>
          <p:cNvPr id="11" name="TextBox 10"/>
          <p:cNvSpPr txBox="1"/>
          <p:nvPr/>
        </p:nvSpPr>
        <p:spPr>
          <a:xfrm>
            <a:off x="1905000" y="1444823"/>
            <a:ext cx="304800" cy="307777"/>
          </a:xfrm>
          <a:prstGeom prst="rect">
            <a:avLst/>
          </a:prstGeom>
          <a:solidFill>
            <a:schemeClr val="bg1"/>
          </a:solidFill>
        </p:spPr>
        <p:txBody>
          <a:bodyPr wrap="square" rtlCol="0">
            <a:spAutoFit/>
          </a:bodyPr>
          <a:lstStyle/>
          <a:p>
            <a:r>
              <a:rPr lang="en-US" sz="1400" dirty="0"/>
              <a:t>q</a:t>
            </a:r>
            <a:endParaRPr lang="en-IN" sz="1400" dirty="0"/>
          </a:p>
        </p:txBody>
      </p:sp>
      <p:sp>
        <p:nvSpPr>
          <p:cNvPr id="12" name="TextBox 11"/>
          <p:cNvSpPr txBox="1"/>
          <p:nvPr/>
        </p:nvSpPr>
        <p:spPr>
          <a:xfrm>
            <a:off x="2209800" y="3409890"/>
            <a:ext cx="4724400" cy="400110"/>
          </a:xfrm>
          <a:prstGeom prst="rect">
            <a:avLst/>
          </a:prstGeom>
          <a:noFill/>
        </p:spPr>
        <p:txBody>
          <a:bodyPr wrap="square" rtlCol="0">
            <a:spAutoFit/>
          </a:bodyPr>
          <a:lstStyle/>
          <a:p>
            <a:pPr algn="ctr"/>
            <a:r>
              <a:rPr lang="en-US" sz="2000" dirty="0" smtClean="0"/>
              <a:t>Forming a Steiner Tree</a:t>
            </a:r>
            <a:endParaRPr lang="en-IN" sz="2000" dirty="0"/>
          </a:p>
        </p:txBody>
      </p:sp>
      <p:sp>
        <p:nvSpPr>
          <p:cNvPr id="2" name="Title 1"/>
          <p:cNvSpPr>
            <a:spLocks noGrp="1"/>
          </p:cNvSpPr>
          <p:nvPr>
            <p:ph type="title"/>
          </p:nvPr>
        </p:nvSpPr>
        <p:spPr/>
        <p:txBody>
          <a:bodyPr/>
          <a:lstStyle/>
          <a:p>
            <a:r>
              <a:rPr lang="en-IN" sz="3000" dirty="0"/>
              <a:t>3.2) </a:t>
            </a:r>
            <a:r>
              <a:rPr lang="en-IN" sz="3000" dirty="0" smtClean="0">
                <a:solidFill>
                  <a:srgbClr val="464653"/>
                </a:solidFill>
              </a:rPr>
              <a:t>Steiner </a:t>
            </a:r>
            <a:r>
              <a:rPr lang="en-IN" sz="3000" dirty="0">
                <a:solidFill>
                  <a:srgbClr val="464653"/>
                </a:solidFill>
              </a:rPr>
              <a:t>Tree Algorithm(ST)</a:t>
            </a:r>
            <a:endParaRPr lang="en-IN" dirty="0"/>
          </a:p>
        </p:txBody>
      </p:sp>
      <p:sp>
        <p:nvSpPr>
          <p:cNvPr id="14" name="Content Placeholder 2"/>
          <p:cNvSpPr txBox="1">
            <a:spLocks/>
          </p:cNvSpPr>
          <p:nvPr/>
        </p:nvSpPr>
        <p:spPr>
          <a:xfrm>
            <a:off x="457200" y="4081459"/>
            <a:ext cx="8229600" cy="1633541"/>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Finding Steiner Tree is an NP-hard problem.</a:t>
            </a:r>
          </a:p>
          <a:p>
            <a:r>
              <a:rPr lang="en-IN" sz="2000" dirty="0" err="1"/>
              <a:t>Charikar</a:t>
            </a:r>
            <a:r>
              <a:rPr lang="en-IN" sz="2000" dirty="0"/>
              <a:t> and </a:t>
            </a:r>
            <a:r>
              <a:rPr lang="en-IN" sz="2000" dirty="0" err="1"/>
              <a:t>Chekuri</a:t>
            </a:r>
            <a:r>
              <a:rPr lang="en-IN" sz="2000" dirty="0"/>
              <a:t> </a:t>
            </a:r>
            <a:r>
              <a:rPr lang="en-IN" sz="2000" dirty="0" smtClean="0"/>
              <a:t>in “Approximation </a:t>
            </a:r>
            <a:r>
              <a:rPr lang="en-IN" sz="2000" dirty="0"/>
              <a:t>Algorithms for Directed Steiner </a:t>
            </a:r>
            <a:r>
              <a:rPr lang="en-IN" sz="2000" dirty="0" smtClean="0"/>
              <a:t>Problems” proposed an approximation algorithm for generating a Steiner Tree.</a:t>
            </a:r>
            <a:endParaRPr lang="en-IN" sz="2000" dirty="0"/>
          </a:p>
        </p:txBody>
      </p:sp>
    </p:spTree>
    <p:extLst>
      <p:ext uri="{BB962C8B-B14F-4D97-AF65-F5344CB8AC3E}">
        <p14:creationId xmlns:p14="http://schemas.microsoft.com/office/powerpoint/2010/main" val="27707605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3.2) </a:t>
            </a:r>
            <a:r>
              <a:rPr lang="en-IN" sz="3000" dirty="0" smtClean="0">
                <a:solidFill>
                  <a:srgbClr val="464653"/>
                </a:solidFill>
              </a:rPr>
              <a:t>Steiner </a:t>
            </a:r>
            <a:r>
              <a:rPr lang="en-IN" sz="3000" dirty="0">
                <a:solidFill>
                  <a:srgbClr val="464653"/>
                </a:solidFill>
              </a:rPr>
              <a:t>Tree Algorithm(ST)</a:t>
            </a:r>
            <a:endParaRPr lang="en-IN" dirty="0"/>
          </a:p>
        </p:txBody>
      </p:sp>
      <p:sp>
        <p:nvSpPr>
          <p:cNvPr id="3" name="Content Placeholder 2"/>
          <p:cNvSpPr>
            <a:spLocks noGrp="1"/>
          </p:cNvSpPr>
          <p:nvPr>
            <p:ph sz="quarter" idx="1"/>
          </p:nvPr>
        </p:nvSpPr>
        <p:spPr/>
        <p:txBody>
          <a:bodyPr>
            <a:normAutofit/>
          </a:bodyPr>
          <a:lstStyle/>
          <a:p>
            <a:r>
              <a:rPr lang="en-US" sz="2000" dirty="0" smtClean="0"/>
              <a:t>Input:</a:t>
            </a:r>
          </a:p>
          <a:p>
            <a:pPr marL="617220" lvl="1" indent="-342900">
              <a:buFont typeface="+mj-lt"/>
              <a:buAutoNum type="arabicPeriod"/>
            </a:pPr>
            <a:r>
              <a:rPr lang="en-IN" sz="1800" dirty="0"/>
              <a:t>V</a:t>
            </a:r>
            <a:r>
              <a:rPr lang="en-IN" sz="1800" dirty="0" smtClean="0"/>
              <a:t>ertex-weighted </a:t>
            </a:r>
            <a:r>
              <a:rPr lang="en-IN" sz="1800" dirty="0"/>
              <a:t>directed graph </a:t>
            </a:r>
            <a:r>
              <a:rPr lang="en-IN" sz="1800" dirty="0">
                <a:latin typeface="Cambria Math" panose="02040503050406030204" pitchFamily="18" charset="0"/>
                <a:ea typeface="Cambria Math" panose="02040503050406030204" pitchFamily="18" charset="0"/>
              </a:rPr>
              <a:t>G = (</a:t>
            </a:r>
            <a:r>
              <a:rPr lang="en-IN" sz="1800" dirty="0" smtClean="0">
                <a:latin typeface="Cambria Math" panose="02040503050406030204" pitchFamily="18" charset="0"/>
                <a:ea typeface="Cambria Math" panose="02040503050406030204" pitchFamily="18" charset="0"/>
              </a:rPr>
              <a:t>V,W,A)</a:t>
            </a:r>
          </a:p>
          <a:p>
            <a:pPr marL="617220" lvl="1" indent="-342900">
              <a:buFont typeface="+mj-lt"/>
              <a:buAutoNum type="arabicPeriod"/>
            </a:pPr>
            <a:r>
              <a:rPr lang="en-IN" sz="1800" dirty="0"/>
              <a:t>L</a:t>
            </a:r>
            <a:r>
              <a:rPr lang="en-IN" sz="1800" dirty="0" smtClean="0"/>
              <a:t>evel </a:t>
            </a:r>
            <a:r>
              <a:rPr lang="en-IN" sz="1800" dirty="0"/>
              <a:t>parameter </a:t>
            </a:r>
            <a:r>
              <a:rPr lang="en-IN" sz="1800" dirty="0" err="1">
                <a:latin typeface="Cambria Math" panose="02040503050406030204" pitchFamily="18" charset="0"/>
                <a:ea typeface="Cambria Math" panose="02040503050406030204" pitchFamily="18" charset="0"/>
              </a:rPr>
              <a:t>i</a:t>
            </a:r>
            <a:r>
              <a:rPr lang="en-IN" sz="1800" dirty="0">
                <a:latin typeface="Cambria Math" panose="02040503050406030204" pitchFamily="18" charset="0"/>
                <a:ea typeface="Cambria Math" panose="02040503050406030204" pitchFamily="18" charset="0"/>
              </a:rPr>
              <a:t> ≥ </a:t>
            </a:r>
            <a:r>
              <a:rPr lang="en-IN" sz="1800" dirty="0" smtClean="0">
                <a:latin typeface="Cambria Math" panose="02040503050406030204" pitchFamily="18" charset="0"/>
                <a:ea typeface="Cambria Math" panose="02040503050406030204" pitchFamily="18" charset="0"/>
              </a:rPr>
              <a:t>1</a:t>
            </a:r>
          </a:p>
          <a:p>
            <a:pPr marL="617220" lvl="1" indent="-342900">
              <a:buFont typeface="+mj-lt"/>
              <a:buAutoNum type="arabicPeriod"/>
            </a:pPr>
            <a:r>
              <a:rPr lang="en-IN" sz="1800" dirty="0" smtClean="0"/>
              <a:t>The </a:t>
            </a:r>
            <a:r>
              <a:rPr lang="en-IN" sz="1800" dirty="0"/>
              <a:t>required number of nodes to cover in S, </a:t>
            </a:r>
            <a:r>
              <a:rPr lang="en-IN" sz="1800" dirty="0" smtClean="0"/>
              <a:t>k</a:t>
            </a:r>
            <a:endParaRPr lang="en-IN" sz="1700" dirty="0">
              <a:latin typeface="Cambria Math" panose="02040503050406030204" pitchFamily="18" charset="0"/>
              <a:ea typeface="Cambria Math" panose="02040503050406030204" pitchFamily="18" charset="0"/>
            </a:endParaRPr>
          </a:p>
        </p:txBody>
      </p:sp>
      <p:sp>
        <p:nvSpPr>
          <p:cNvPr id="4" name="TextBox 3"/>
          <p:cNvSpPr txBox="1"/>
          <p:nvPr/>
        </p:nvSpPr>
        <p:spPr>
          <a:xfrm>
            <a:off x="5334000" y="1828800"/>
            <a:ext cx="3200400" cy="457200"/>
          </a:xfrm>
          <a:prstGeom prst="rect">
            <a:avLst/>
          </a:prstGeom>
          <a:noFill/>
        </p:spPr>
        <p:txBody>
          <a:bodyPr wrap="square" rtlCol="0">
            <a:spAutoFit/>
          </a:bodyPr>
          <a:lstStyle/>
          <a:p>
            <a:endParaRPr lang="en-IN" dirty="0"/>
          </a:p>
        </p:txBody>
      </p:sp>
      <p:sp>
        <p:nvSpPr>
          <p:cNvPr id="5" name="Content Placeholder 2"/>
          <p:cNvSpPr txBox="1">
            <a:spLocks/>
          </p:cNvSpPr>
          <p:nvPr/>
        </p:nvSpPr>
        <p:spPr>
          <a:xfrm>
            <a:off x="5410200" y="1562100"/>
            <a:ext cx="2362200" cy="1104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17220" lvl="1" indent="-342900">
              <a:buFont typeface="+mj-lt"/>
              <a:buAutoNum type="arabicPeriod" startAt="4"/>
            </a:pPr>
            <a:r>
              <a:rPr lang="en-IN" sz="1800" dirty="0"/>
              <a:t>Terminal set, S</a:t>
            </a:r>
          </a:p>
          <a:p>
            <a:pPr marL="617220" lvl="1" indent="-342900">
              <a:buFont typeface="+mj-lt"/>
              <a:buAutoNum type="arabicPeriod" startAt="4"/>
            </a:pPr>
            <a:r>
              <a:rPr lang="en-IN" sz="1800" dirty="0" smtClean="0"/>
              <a:t>Root, </a:t>
            </a:r>
            <a:r>
              <a:rPr lang="en-IN" sz="1800" dirty="0"/>
              <a:t>q</a:t>
            </a:r>
          </a:p>
        </p:txBody>
      </p:sp>
      <p:sp>
        <p:nvSpPr>
          <p:cNvPr id="7" name="Text Box 1"/>
          <p:cNvSpPr txBox="1">
            <a:spLocks noChangeArrowheads="1"/>
          </p:cNvSpPr>
          <p:nvPr/>
        </p:nvSpPr>
        <p:spPr bwMode="auto">
          <a:xfrm>
            <a:off x="2628900" y="2758440"/>
            <a:ext cx="3886200" cy="34137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b="1" dirty="0">
                <a:latin typeface="Cambria Math" panose="02040503050406030204" pitchFamily="18" charset="0"/>
                <a:ea typeface="Cambria Math" panose="02040503050406030204" pitchFamily="18" charset="0"/>
                <a:cs typeface="Times New Roman" panose="02020603050405020304" pitchFamily="18" charset="0"/>
              </a:rPr>
              <a:t>A</a:t>
            </a:r>
            <a:r>
              <a:rPr lang="en-US" b="1" baseline="-25000" dirty="0">
                <a:latin typeface="Cambria Math" panose="02040503050406030204" pitchFamily="18" charset="0"/>
                <a:ea typeface="Cambria Math" panose="02040503050406030204" pitchFamily="18" charset="0"/>
                <a:cs typeface="Times New Roman" panose="02020603050405020304" pitchFamily="18" charset="0"/>
              </a:rPr>
              <a:t>i</a:t>
            </a:r>
            <a:r>
              <a:rPr lang="en-US" b="1" dirty="0">
                <a:latin typeface="Cambria Math" panose="02040503050406030204" pitchFamily="18" charset="0"/>
                <a:ea typeface="Cambria Math" panose="02040503050406030204" pitchFamily="18" charset="0"/>
                <a:cs typeface="Times New Roman" panose="02020603050405020304" pitchFamily="18" charset="0"/>
              </a:rPr>
              <a:t>(k, </a:t>
            </a:r>
            <a:r>
              <a:rPr lang="en-US" b="1" dirty="0" smtClean="0">
                <a:latin typeface="Cambria Math" panose="02040503050406030204" pitchFamily="18" charset="0"/>
                <a:ea typeface="Cambria Math" panose="02040503050406030204" pitchFamily="18" charset="0"/>
                <a:cs typeface="Times New Roman" panose="02020603050405020304" pitchFamily="18" charset="0"/>
              </a:rPr>
              <a:t>v</a:t>
            </a:r>
            <a:r>
              <a:rPr lang="en-US" b="1" baseline="-30000" dirty="0" smtClean="0">
                <a:latin typeface="Cambria Math" panose="02040503050406030204" pitchFamily="18" charset="0"/>
                <a:ea typeface="Cambria Math" panose="02040503050406030204" pitchFamily="18" charset="0"/>
                <a:cs typeface="Times New Roman" panose="02020603050405020304" pitchFamily="18" charset="0"/>
              </a:rPr>
              <a:t>0</a:t>
            </a:r>
            <a:r>
              <a:rPr lang="en-US" b="1" dirty="0" smtClean="0">
                <a:latin typeface="Cambria Math" panose="02040503050406030204" pitchFamily="18" charset="0"/>
                <a:ea typeface="Cambria Math" panose="02040503050406030204" pitchFamily="18" charset="0"/>
                <a:cs typeface="Times New Roman" panose="02020603050405020304" pitchFamily="18" charset="0"/>
              </a:rPr>
              <a:t>,S)</a:t>
            </a:r>
            <a:endPar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 ← ϕ</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while</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k &gt;0 do</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 ϕ</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cost(</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 ∞</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for</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v ∈ V, (v</a:t>
            </a:r>
            <a:r>
              <a:rPr kumimoji="0" lang="en-US" b="0" u="none" strike="noStrike" cap="none" normalizeH="0" baseline="-300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0</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v) ∈ A, 1 ≤ k' ≤ k </a:t>
            </a:r>
            <a:r>
              <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do</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T</a:t>
            </a:r>
            <a:r>
              <a:rPr lang="en-US" dirty="0" smtClean="0">
                <a:latin typeface="Cambria Math" panose="02040503050406030204" pitchFamily="18" charset="0"/>
                <a:ea typeface="Cambria Math" panose="02040503050406030204" pitchFamily="18" charset="0"/>
                <a:cs typeface="Times New Roman" panose="02020603050405020304" pitchFamily="18" charset="0"/>
              </a:rPr>
              <a: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 A</a:t>
            </a:r>
            <a:r>
              <a:rPr kumimoji="0" lang="en-US" b="0" u="none" strike="noStrike" cap="none" normalizeH="0" baseline="-300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i-1</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(k',</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v,S</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 {(v</a:t>
            </a:r>
            <a:r>
              <a:rPr kumimoji="0" lang="en-US" b="0" u="none" strike="noStrike" cap="none" normalizeH="0" baseline="-300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0</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v)}</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if</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cost(</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&gt; cost(T') </a:t>
            </a:r>
            <a:r>
              <a:rPr kumimoji="0" lang="en-US" b="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then</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3000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T'</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T ← T ∪ </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k ← k - || S ∩ </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a:p>
            <a:pPr marL="93663" marR="0" lvl="0" algn="l" defTabSz="914400" rtl="0" eaLnBrk="0" fontAlgn="base" latinLnBrk="0" hangingPunct="0">
              <a:lnSpc>
                <a:spcPct val="100000"/>
              </a:lnSpc>
              <a:spcBef>
                <a:spcPct val="0"/>
              </a:spcBef>
              <a:spcAft>
                <a:spcPct val="0"/>
              </a:spcAft>
              <a:buClrTx/>
              <a:buSzTx/>
              <a:buFontTx/>
              <a:buNone/>
              <a:tabLst/>
            </a:pP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S ← S \ V(</a:t>
            </a:r>
            <a:r>
              <a:rPr kumimoji="0" lang="en-US" b="0" u="none" strike="noStrike" cap="none" normalizeH="0" baseline="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T</a:t>
            </a:r>
            <a:r>
              <a:rPr kumimoji="0" lang="en-US" b="0" u="none" strike="noStrike" cap="none" normalizeH="0" baseline="-30000" dirty="0" err="1"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best</a:t>
            </a:r>
            <a:r>
              <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a:t>
            </a:r>
            <a:endParaRPr kumimoji="0" lang="en-US" b="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p:txBody>
      </p:sp>
      <p:sp>
        <p:nvSpPr>
          <p:cNvPr id="9" name="Rectangle 8"/>
          <p:cNvSpPr/>
          <p:nvPr/>
        </p:nvSpPr>
        <p:spPr>
          <a:xfrm>
            <a:off x="2971799" y="3656434"/>
            <a:ext cx="1615561" cy="534566"/>
          </a:xfrm>
          <a:prstGeom prst="rect">
            <a:avLst/>
          </a:prstGeom>
          <a:noFill/>
          <a:ln w="25400"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ine Callout 2 9"/>
          <p:cNvSpPr/>
          <p:nvPr/>
        </p:nvSpPr>
        <p:spPr>
          <a:xfrm>
            <a:off x="1219200" y="3447987"/>
            <a:ext cx="1196461" cy="353325"/>
          </a:xfrm>
          <a:prstGeom prst="borderCallout2">
            <a:avLst>
              <a:gd name="adj1" fmla="val 40620"/>
              <a:gd name="adj2" fmla="val 98232"/>
              <a:gd name="adj3" fmla="val 40620"/>
              <a:gd name="adj4" fmla="val 125420"/>
              <a:gd name="adj5" fmla="val 57824"/>
              <a:gd name="adj6" fmla="val 146011"/>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C00000"/>
                </a:solidFill>
              </a:rPr>
              <a:t>Initialize</a:t>
            </a:r>
            <a:endParaRPr lang="en-IN" sz="1600" dirty="0">
              <a:solidFill>
                <a:srgbClr val="C00000"/>
              </a:solidFill>
            </a:endParaRPr>
          </a:p>
        </p:txBody>
      </p:sp>
      <p:sp>
        <p:nvSpPr>
          <p:cNvPr id="14" name="Line Callout 2 13"/>
          <p:cNvSpPr/>
          <p:nvPr/>
        </p:nvSpPr>
        <p:spPr>
          <a:xfrm>
            <a:off x="327539" y="4114800"/>
            <a:ext cx="1882261" cy="550176"/>
          </a:xfrm>
          <a:prstGeom prst="borderCallout2">
            <a:avLst>
              <a:gd name="adj1" fmla="val 40620"/>
              <a:gd name="adj2" fmla="val 98232"/>
              <a:gd name="adj3" fmla="val 40620"/>
              <a:gd name="adj4" fmla="val 125420"/>
              <a:gd name="adj5" fmla="val 38795"/>
              <a:gd name="adj6" fmla="val 139268"/>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C00000"/>
                </a:solidFill>
              </a:rPr>
              <a:t>For each adjacent vertex of v</a:t>
            </a:r>
            <a:r>
              <a:rPr lang="en-US" sz="1600" baseline="-25000" dirty="0" smtClean="0">
                <a:solidFill>
                  <a:srgbClr val="C00000"/>
                </a:solidFill>
              </a:rPr>
              <a:t>0</a:t>
            </a:r>
            <a:endParaRPr lang="en-IN" sz="1600" baseline="-25000" dirty="0">
              <a:solidFill>
                <a:srgbClr val="C00000"/>
              </a:solidFill>
            </a:endParaRPr>
          </a:p>
        </p:txBody>
      </p:sp>
      <p:sp>
        <p:nvSpPr>
          <p:cNvPr id="15" name="Line Callout 2 14"/>
          <p:cNvSpPr/>
          <p:nvPr/>
        </p:nvSpPr>
        <p:spPr>
          <a:xfrm>
            <a:off x="7346904" y="4371075"/>
            <a:ext cx="1339896" cy="581925"/>
          </a:xfrm>
          <a:prstGeom prst="borderCallout2">
            <a:avLst>
              <a:gd name="adj1" fmla="val 55164"/>
              <a:gd name="adj2" fmla="val 332"/>
              <a:gd name="adj3" fmla="val 55843"/>
              <a:gd name="adj4" fmla="val -67892"/>
              <a:gd name="adj5" fmla="val 57824"/>
              <a:gd name="adj6" fmla="val -107428"/>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C00000"/>
                </a:solidFill>
              </a:rPr>
              <a:t>Recursively </a:t>
            </a:r>
            <a:r>
              <a:rPr lang="en-US" sz="1600" dirty="0">
                <a:solidFill>
                  <a:srgbClr val="C00000"/>
                </a:solidFill>
              </a:rPr>
              <a:t>call Ai</a:t>
            </a:r>
            <a:endParaRPr lang="en-IN" sz="1600" dirty="0">
              <a:solidFill>
                <a:srgbClr val="C00000"/>
              </a:solidFill>
            </a:endParaRPr>
          </a:p>
        </p:txBody>
      </p:sp>
      <p:sp>
        <p:nvSpPr>
          <p:cNvPr id="16" name="Rectangle 15"/>
          <p:cNvSpPr/>
          <p:nvPr/>
        </p:nvSpPr>
        <p:spPr>
          <a:xfrm>
            <a:off x="3185039" y="4494634"/>
            <a:ext cx="2682361" cy="274217"/>
          </a:xfrm>
          <a:prstGeom prst="rect">
            <a:avLst/>
          </a:prstGeom>
          <a:noFill/>
          <a:ln w="25400"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ine Callout 2 17"/>
          <p:cNvSpPr/>
          <p:nvPr/>
        </p:nvSpPr>
        <p:spPr>
          <a:xfrm>
            <a:off x="304800" y="4936224"/>
            <a:ext cx="1882261" cy="550176"/>
          </a:xfrm>
          <a:prstGeom prst="borderCallout2">
            <a:avLst>
              <a:gd name="adj1" fmla="val 40620"/>
              <a:gd name="adj2" fmla="val 98232"/>
              <a:gd name="adj3" fmla="val 40620"/>
              <a:gd name="adj4" fmla="val 125420"/>
              <a:gd name="adj5" fmla="val 41239"/>
              <a:gd name="adj6" fmla="val 164272"/>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rgbClr val="C00000"/>
                </a:solidFill>
              </a:rPr>
              <a:t>T</a:t>
            </a:r>
            <a:r>
              <a:rPr lang="en-US" sz="1600" baseline="-25000" dirty="0" err="1" smtClean="0">
                <a:solidFill>
                  <a:srgbClr val="C00000"/>
                </a:solidFill>
              </a:rPr>
              <a:t>best</a:t>
            </a:r>
            <a:r>
              <a:rPr lang="en-US" sz="1600" dirty="0" smtClean="0">
                <a:solidFill>
                  <a:srgbClr val="C00000"/>
                </a:solidFill>
              </a:rPr>
              <a:t> stores min cost tree root at v</a:t>
            </a:r>
            <a:r>
              <a:rPr lang="en-US" sz="1600" baseline="-25000" dirty="0" smtClean="0">
                <a:solidFill>
                  <a:srgbClr val="C00000"/>
                </a:solidFill>
              </a:rPr>
              <a:t>0</a:t>
            </a:r>
            <a:endParaRPr lang="en-IN" sz="1600" baseline="-25000" dirty="0">
              <a:solidFill>
                <a:srgbClr val="C00000"/>
              </a:solidFill>
            </a:endParaRPr>
          </a:p>
        </p:txBody>
      </p:sp>
      <p:sp>
        <p:nvSpPr>
          <p:cNvPr id="19" name="Line Callout 2 18"/>
          <p:cNvSpPr/>
          <p:nvPr/>
        </p:nvSpPr>
        <p:spPr>
          <a:xfrm>
            <a:off x="6728339" y="2552700"/>
            <a:ext cx="2110861" cy="1248612"/>
          </a:xfrm>
          <a:prstGeom prst="borderCallout2">
            <a:avLst>
              <a:gd name="adj1" fmla="val 34232"/>
              <a:gd name="adj2" fmla="val -672"/>
              <a:gd name="adj3" fmla="val 34304"/>
              <a:gd name="adj4" fmla="val -65344"/>
              <a:gd name="adj5" fmla="val 34131"/>
              <a:gd name="adj6" fmla="val -139280"/>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rgbClr val="C00000"/>
                </a:solidFill>
                <a:latin typeface="Cambria Math" panose="02040503050406030204" pitchFamily="18" charset="0"/>
                <a:ea typeface="Cambria Math" panose="02040503050406030204" pitchFamily="18" charset="0"/>
              </a:rPr>
              <a:t>i</a:t>
            </a:r>
            <a:r>
              <a:rPr lang="en-US" sz="1600" dirty="0" smtClean="0">
                <a:solidFill>
                  <a:srgbClr val="C00000"/>
                </a:solidFill>
                <a:latin typeface="Cambria Math" panose="02040503050406030204" pitchFamily="18" charset="0"/>
                <a:ea typeface="Cambria Math" panose="02040503050406030204" pitchFamily="18" charset="0"/>
              </a:rPr>
              <a:t>=1</a:t>
            </a:r>
            <a:r>
              <a:rPr lang="en-US" sz="1600" dirty="0" smtClean="0">
                <a:solidFill>
                  <a:srgbClr val="C00000"/>
                </a:solidFill>
              </a:rPr>
              <a:t> : </a:t>
            </a:r>
            <a:r>
              <a:rPr lang="en-IN" sz="1600" dirty="0">
                <a:solidFill>
                  <a:srgbClr val="C00000"/>
                </a:solidFill>
              </a:rPr>
              <a:t>selects k vertices in S that are closest to root and returns the union of the shortest paths</a:t>
            </a:r>
          </a:p>
        </p:txBody>
      </p:sp>
    </p:spTree>
    <p:extLst>
      <p:ext uri="{BB962C8B-B14F-4D97-AF65-F5344CB8AC3E}">
        <p14:creationId xmlns:p14="http://schemas.microsoft.com/office/powerpoint/2010/main" val="33064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P spid="16"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3.3) </a:t>
            </a:r>
            <a:r>
              <a:rPr lang="en-IN" sz="3000" dirty="0"/>
              <a:t>Probabilistic </a:t>
            </a:r>
            <a:r>
              <a:rPr lang="en-IN" sz="3000" dirty="0"/>
              <a:t>Approach</a:t>
            </a:r>
          </a:p>
        </p:txBody>
      </p:sp>
      <p:sp>
        <p:nvSpPr>
          <p:cNvPr id="3" name="Content Placeholder 2"/>
          <p:cNvSpPr>
            <a:spLocks noGrp="1"/>
          </p:cNvSpPr>
          <p:nvPr>
            <p:ph sz="quarter" idx="1"/>
          </p:nvPr>
        </p:nvSpPr>
        <p:spPr/>
        <p:txBody>
          <a:bodyPr>
            <a:normAutofit/>
          </a:bodyPr>
          <a:lstStyle/>
          <a:p>
            <a:r>
              <a:rPr lang="en-IN" sz="2000" dirty="0" err="1"/>
              <a:t>Xianshu</a:t>
            </a:r>
            <a:r>
              <a:rPr lang="en-IN" sz="2000" dirty="0"/>
              <a:t> Zhu and Tim </a:t>
            </a:r>
            <a:r>
              <a:rPr lang="en-IN" sz="2000" dirty="0" smtClean="0"/>
              <a:t>Oates</a:t>
            </a:r>
            <a:r>
              <a:rPr lang="en-IN" sz="2000" dirty="0"/>
              <a:t> </a:t>
            </a:r>
            <a:r>
              <a:rPr lang="en-IN" sz="2000" dirty="0" smtClean="0"/>
              <a:t>in “Finding </a:t>
            </a:r>
            <a:r>
              <a:rPr lang="en-IN" sz="2000" dirty="0"/>
              <a:t>Story Chains in Newswire </a:t>
            </a:r>
            <a:r>
              <a:rPr lang="en-IN" sz="2000" dirty="0" smtClean="0"/>
              <a:t>Articles” models the storyline generating problem as a divide and conquer bisecting search problem.</a:t>
            </a:r>
          </a:p>
          <a:p>
            <a:r>
              <a:rPr lang="en-US" sz="2000" dirty="0" smtClean="0"/>
              <a:t>Input-</a:t>
            </a:r>
          </a:p>
          <a:p>
            <a:pPr lvl="1"/>
            <a:r>
              <a:rPr lang="en-US" sz="1800" dirty="0" smtClean="0"/>
              <a:t>Set of documents with their timestamps</a:t>
            </a:r>
          </a:p>
          <a:p>
            <a:pPr lvl="1"/>
            <a:r>
              <a:rPr lang="en-US" sz="1800" dirty="0" smtClean="0">
                <a:latin typeface="Cambria Math" panose="02040503050406030204" pitchFamily="18" charset="0"/>
                <a:ea typeface="Cambria Math" panose="02040503050406030204" pitchFamily="18" charset="0"/>
              </a:rPr>
              <a:t>s</a:t>
            </a:r>
            <a:r>
              <a:rPr lang="en-US" sz="1800" dirty="0" smtClean="0"/>
              <a:t> : Start document</a:t>
            </a:r>
          </a:p>
          <a:p>
            <a:pPr lvl="1"/>
            <a:r>
              <a:rPr lang="en-US" sz="1800" dirty="0" smtClean="0">
                <a:latin typeface="Cambria Math" panose="02040503050406030204" pitchFamily="18" charset="0"/>
                <a:ea typeface="Cambria Math" panose="02040503050406030204" pitchFamily="18" charset="0"/>
              </a:rPr>
              <a:t>t</a:t>
            </a:r>
            <a:r>
              <a:rPr lang="en-US" sz="1800" dirty="0" smtClean="0"/>
              <a:t> : End document</a:t>
            </a:r>
          </a:p>
          <a:p>
            <a:r>
              <a:rPr lang="en-US" sz="2100" dirty="0" smtClean="0"/>
              <a:t>Initial storyline contains only one link: </a:t>
            </a:r>
            <a:r>
              <a:rPr lang="en-US" sz="2100" dirty="0" smtClean="0">
                <a:latin typeface="Cambria Math" panose="02040503050406030204" pitchFamily="18" charset="0"/>
                <a:ea typeface="Cambria Math" panose="02040503050406030204" pitchFamily="18" charset="0"/>
              </a:rPr>
              <a:t>s-t</a:t>
            </a:r>
          </a:p>
          <a:p>
            <a:r>
              <a:rPr lang="en-US" sz="2100" dirty="0" smtClean="0"/>
              <a:t>Insert an optimum node (A).</a:t>
            </a:r>
            <a:br>
              <a:rPr lang="en-US" sz="2100" dirty="0" smtClean="0"/>
            </a:br>
            <a:r>
              <a:rPr lang="en-US" sz="2100" dirty="0" smtClean="0"/>
              <a:t>Now there are 2 sub-links: </a:t>
            </a:r>
            <a:r>
              <a:rPr lang="en-US" sz="2100" dirty="0" smtClean="0">
                <a:latin typeface="Cambria Math" panose="02040503050406030204" pitchFamily="18" charset="0"/>
                <a:ea typeface="Cambria Math" panose="02040503050406030204" pitchFamily="18" charset="0"/>
              </a:rPr>
              <a:t>s-A </a:t>
            </a:r>
            <a:r>
              <a:rPr lang="en-US" sz="2100" dirty="0" smtClean="0"/>
              <a:t>and </a:t>
            </a:r>
            <a:r>
              <a:rPr lang="en-US" sz="2100" dirty="0" smtClean="0">
                <a:latin typeface="Cambria Math" panose="02040503050406030204" pitchFamily="18" charset="0"/>
                <a:ea typeface="Cambria Math" panose="02040503050406030204" pitchFamily="18" charset="0"/>
              </a:rPr>
              <a:t>t-A</a:t>
            </a:r>
          </a:p>
          <a:p>
            <a:r>
              <a:rPr lang="en-US" sz="2100" dirty="0"/>
              <a:t>Recursively add new nodes to the new </a:t>
            </a:r>
            <a:r>
              <a:rPr lang="en-US" sz="2100" dirty="0" smtClean="0"/>
              <a:t>sub-links.</a:t>
            </a:r>
          </a:p>
          <a:p>
            <a:endParaRPr lang="en-US" sz="2100" dirty="0"/>
          </a:p>
          <a:p>
            <a:r>
              <a:rPr lang="en-US" sz="2100" dirty="0" smtClean="0"/>
              <a:t>How to find the optimum node (A) ?</a:t>
            </a:r>
            <a:endParaRPr lang="en-IN" sz="2100" dirty="0"/>
          </a:p>
        </p:txBody>
      </p:sp>
    </p:spTree>
    <p:extLst>
      <p:ext uri="{BB962C8B-B14F-4D97-AF65-F5344CB8AC3E}">
        <p14:creationId xmlns:p14="http://schemas.microsoft.com/office/powerpoint/2010/main" val="408928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r>
              <a:rPr lang="en-US" dirty="0" smtClean="0">
                <a:solidFill>
                  <a:schemeClr val="bg1">
                    <a:lumMod val="50000"/>
                  </a:schemeClr>
                </a:solidFill>
              </a:rPr>
              <a:t>Motivation</a:t>
            </a:r>
          </a:p>
          <a:p>
            <a:pPr marL="633222" indent="-514350">
              <a:lnSpc>
                <a:spcPct val="200000"/>
              </a:lnSpc>
              <a:buFont typeface="+mj-lt"/>
              <a:buAutoNum type="arabicPeriod"/>
            </a:pPr>
            <a:r>
              <a:rPr lang="en-US" b="1" dirty="0" smtClean="0"/>
              <a:t>Solutions offered</a:t>
            </a:r>
          </a:p>
          <a:p>
            <a:pPr marL="633222" indent="-514350">
              <a:lnSpc>
                <a:spcPct val="200000"/>
              </a:lnSpc>
              <a:buFont typeface="+mj-lt"/>
              <a:buAutoNum type="arabicPeriod"/>
            </a:pPr>
            <a:r>
              <a:rPr lang="en-US" dirty="0" smtClean="0">
                <a:solidFill>
                  <a:schemeClr val="bg1">
                    <a:lumMod val="50000"/>
                  </a:schemeClr>
                </a:solidFill>
              </a:rPr>
              <a:t>Understanding Storyline</a:t>
            </a:r>
          </a:p>
          <a:p>
            <a:pPr marL="633222" indent="-514350">
              <a:lnSpc>
                <a:spcPct val="200000"/>
              </a:lnSpc>
              <a:buFont typeface="+mj-lt"/>
              <a:buAutoNum type="arabicPeriod"/>
            </a:pPr>
            <a:r>
              <a:rPr lang="en-US" dirty="0" smtClean="0">
                <a:solidFill>
                  <a:schemeClr val="bg1">
                    <a:lumMod val="50000"/>
                  </a:schemeClr>
                </a:solidFill>
              </a:rPr>
              <a:t>Storyline Generation</a:t>
            </a:r>
          </a:p>
          <a:p>
            <a:pPr marL="633222"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3.3) </a:t>
            </a:r>
            <a:r>
              <a:rPr lang="en-IN" sz="3000" dirty="0" smtClean="0">
                <a:solidFill>
                  <a:srgbClr val="464653"/>
                </a:solidFill>
              </a:rPr>
              <a:t>Probabilistic </a:t>
            </a:r>
            <a:r>
              <a:rPr lang="en-IN" sz="3000" dirty="0">
                <a:solidFill>
                  <a:srgbClr val="464653"/>
                </a:solidFill>
              </a:rPr>
              <a:t>Approach</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pPr marL="0" indent="0">
                  <a:buNone/>
                </a:pPr>
                <a:r>
                  <a:rPr lang="en-IN" sz="2400" u="sng" dirty="0" smtClean="0"/>
                  <a:t>Searching for </a:t>
                </a:r>
                <a:r>
                  <a:rPr lang="en-IN" sz="2400" u="sng" dirty="0"/>
                  <a:t>an optimum node to add to the </a:t>
                </a:r>
                <a:r>
                  <a:rPr lang="en-IN" sz="2400" u="sng" dirty="0" smtClean="0"/>
                  <a:t>chain</a:t>
                </a:r>
              </a:p>
              <a:p>
                <a:r>
                  <a:rPr lang="en-US" sz="2000" dirty="0" smtClean="0"/>
                  <a:t>Author proposes a random walk algorithm in word-document bipartite graph </a:t>
                </a:r>
                <a:r>
                  <a:rPr lang="en-IN" sz="2000" dirty="0"/>
                  <a:t>G = (V,E), where </a:t>
                </a:r>
              </a:p>
              <a:p>
                <a:pPr marL="271463" indent="0">
                  <a:buNone/>
                </a:pPr>
                <a:r>
                  <a:rPr lang="en-IN" sz="2000" dirty="0">
                    <a:latin typeface="Cambria Math" panose="02040503050406030204" pitchFamily="18" charset="0"/>
                    <a:ea typeface="Cambria Math" panose="02040503050406030204" pitchFamily="18" charset="0"/>
                  </a:rPr>
                  <a:t>V = V</a:t>
                </a:r>
                <a:r>
                  <a:rPr lang="en-IN" sz="2000" baseline="-25000" dirty="0">
                    <a:latin typeface="Cambria Math" panose="02040503050406030204" pitchFamily="18" charset="0"/>
                    <a:ea typeface="Cambria Math" panose="02040503050406030204" pitchFamily="18" charset="0"/>
                  </a:rPr>
                  <a:t>D</a:t>
                </a:r>
                <a:r>
                  <a:rPr lang="en-IN" sz="2000" dirty="0">
                    <a:latin typeface="Cambria Math" panose="02040503050406030204" pitchFamily="18" charset="0"/>
                    <a:ea typeface="Cambria Math" panose="02040503050406030204" pitchFamily="18" charset="0"/>
                  </a:rPr>
                  <a:t> U V</a:t>
                </a:r>
                <a:r>
                  <a:rPr lang="en-IN" sz="2000" baseline="-25000" dirty="0">
                    <a:latin typeface="Cambria Math" panose="02040503050406030204" pitchFamily="18" charset="0"/>
                    <a:ea typeface="Cambria Math" panose="02040503050406030204" pitchFamily="18" charset="0"/>
                  </a:rPr>
                  <a:t>W</a:t>
                </a:r>
                <a:r>
                  <a:rPr lang="en-IN" sz="2000" dirty="0"/>
                  <a:t>,  </a:t>
                </a:r>
                <a:r>
                  <a:rPr lang="en-IN" sz="2000" dirty="0">
                    <a:latin typeface="Cambria Math" panose="02040503050406030204" pitchFamily="18" charset="0"/>
                    <a:ea typeface="Cambria Math" panose="02040503050406030204" pitchFamily="18" charset="0"/>
                  </a:rPr>
                  <a:t>V</a:t>
                </a:r>
                <a:r>
                  <a:rPr lang="en-IN" sz="2000" baseline="-25000" dirty="0">
                    <a:latin typeface="Cambria Math" panose="02040503050406030204" pitchFamily="18" charset="0"/>
                    <a:ea typeface="Cambria Math" panose="02040503050406030204" pitchFamily="18" charset="0"/>
                  </a:rPr>
                  <a:t>D</a:t>
                </a:r>
                <a:r>
                  <a:rPr lang="en-IN" sz="2000" dirty="0"/>
                  <a:t> is set of documents,  </a:t>
                </a:r>
                <a:r>
                  <a:rPr lang="en-IN" sz="2000" dirty="0">
                    <a:latin typeface="Cambria Math" panose="02040503050406030204" pitchFamily="18" charset="0"/>
                    <a:ea typeface="Cambria Math" panose="02040503050406030204" pitchFamily="18" charset="0"/>
                  </a:rPr>
                  <a:t>V</a:t>
                </a:r>
                <a:r>
                  <a:rPr lang="en-IN" sz="2000" baseline="-25000" dirty="0">
                    <a:latin typeface="Cambria Math" panose="02040503050406030204" pitchFamily="18" charset="0"/>
                    <a:ea typeface="Cambria Math" panose="02040503050406030204" pitchFamily="18" charset="0"/>
                  </a:rPr>
                  <a:t>W</a:t>
                </a:r>
                <a:r>
                  <a:rPr lang="en-IN" sz="2000" dirty="0"/>
                  <a:t> is set of words.</a:t>
                </a:r>
              </a:p>
              <a:p>
                <a:pPr marL="271463" indent="0">
                  <a:buNone/>
                </a:pPr>
                <a:r>
                  <a:rPr lang="en-IN" sz="2000" dirty="0"/>
                  <a:t> </a:t>
                </a:r>
                <a:r>
                  <a:rPr lang="en-IN" sz="2000" dirty="0">
                    <a:latin typeface="Cambria Math" panose="02040503050406030204" pitchFamily="18" charset="0"/>
                    <a:ea typeface="Cambria Math" panose="02040503050406030204" pitchFamily="18" charset="0"/>
                  </a:rPr>
                  <a:t>w(d</a:t>
                </a:r>
                <a:r>
                  <a:rPr lang="en-IN" sz="2000" baseline="-25000" dirty="0">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a:t>
                </a:r>
                <a:r>
                  <a:rPr lang="en-IN" sz="2000" dirty="0" err="1">
                    <a:latin typeface="Cambria Math" panose="02040503050406030204" pitchFamily="18" charset="0"/>
                    <a:ea typeface="Cambria Math" panose="02040503050406030204" pitchFamily="18" charset="0"/>
                  </a:rPr>
                  <a:t>w</a:t>
                </a:r>
                <a:r>
                  <a:rPr lang="en-IN" sz="2000" baseline="-25000" dirty="0" err="1">
                    <a:latin typeface="Cambria Math" panose="02040503050406030204" pitchFamily="18" charset="0"/>
                    <a:ea typeface="Cambria Math" panose="02040503050406030204" pitchFamily="18" charset="0"/>
                  </a:rPr>
                  <a:t>j</a:t>
                </a:r>
                <a:r>
                  <a:rPr lang="en-IN" sz="2000" dirty="0">
                    <a:latin typeface="Cambria Math" panose="02040503050406030204" pitchFamily="18" charset="0"/>
                    <a:ea typeface="Cambria Math" panose="02040503050406030204" pitchFamily="18" charset="0"/>
                  </a:rPr>
                  <a:t>)</a:t>
                </a:r>
                <a:r>
                  <a:rPr lang="en-IN" sz="2000" dirty="0"/>
                  <a:t>: TF-IDF weights for word-document edge</a:t>
                </a:r>
              </a:p>
              <a:p>
                <a:r>
                  <a:rPr lang="en-US" sz="2000" dirty="0" smtClean="0"/>
                  <a:t>Node A is on which has the highest probability of reaching from </a:t>
                </a:r>
                <a:r>
                  <a:rPr lang="en-US" sz="2000" dirty="0" smtClean="0">
                    <a:latin typeface="Cambria Math" panose="02040503050406030204" pitchFamily="18" charset="0"/>
                    <a:ea typeface="Cambria Math" panose="02040503050406030204" pitchFamily="18" charset="0"/>
                  </a:rPr>
                  <a:t>s</a:t>
                </a:r>
                <a:r>
                  <a:rPr lang="en-US" sz="2000" dirty="0" smtClean="0"/>
                  <a:t> as well as from </a:t>
                </a:r>
                <a:r>
                  <a:rPr lang="en-US" sz="2000" dirty="0" smtClean="0">
                    <a:latin typeface="Cambria Math" panose="02040503050406030204" pitchFamily="18" charset="0"/>
                    <a:ea typeface="Cambria Math" panose="02040503050406030204" pitchFamily="18" charset="0"/>
                  </a:rPr>
                  <a:t>t</a:t>
                </a:r>
                <a:r>
                  <a:rPr lang="en-US" sz="2000" dirty="0" smtClean="0"/>
                  <a:t>.</a:t>
                </a:r>
              </a:p>
              <a:p>
                <a:pPr marL="0" indent="0" algn="ctr">
                  <a:buNone/>
                </a:pPr>
                <a14:m>
                  <m:oMathPara xmlns:m="http://schemas.openxmlformats.org/officeDocument/2006/math">
                    <m:oMathParaPr>
                      <m:jc m:val="centerGroup"/>
                    </m:oMathParaPr>
                    <m:oMath xmlns:m="http://schemas.openxmlformats.org/officeDocument/2006/math">
                      <m:r>
                        <m:rPr>
                          <m:sty m:val="p"/>
                        </m:rPr>
                        <a:rPr lang="en-IN" sz="2000" i="0" dirty="0" smtClean="0">
                          <a:latin typeface="Cambria Math" panose="02040503050406030204" pitchFamily="18" charset="0"/>
                        </a:rPr>
                        <m:t>A</m:t>
                      </m:r>
                      <m:r>
                        <a:rPr lang="en-IN" sz="2000" i="0" dirty="0" smtClean="0">
                          <a:latin typeface="Cambria Math" panose="02040503050406030204" pitchFamily="18" charset="0"/>
                        </a:rPr>
                        <m:t> = </m:t>
                      </m:r>
                      <m:r>
                        <m:rPr>
                          <m:sty m:val="p"/>
                        </m:rPr>
                        <a:rPr lang="en-IN" sz="2000" i="0" dirty="0" err="1">
                          <a:latin typeface="Cambria Math" panose="02040503050406030204" pitchFamily="18" charset="0"/>
                        </a:rPr>
                        <m:t>argmax</m:t>
                      </m:r>
                      <m:r>
                        <m:rPr>
                          <m:sty m:val="p"/>
                        </m:rPr>
                        <a:rPr lang="en-IN" sz="2000" i="0" baseline="-25000" dirty="0" err="1">
                          <a:latin typeface="Cambria Math" panose="02040503050406030204" pitchFamily="18" charset="0"/>
                        </a:rPr>
                        <m:t>i</m:t>
                      </m:r>
                      <m:r>
                        <a:rPr lang="en-IN" sz="2000" i="0" dirty="0">
                          <a:latin typeface="Cambria Math" panose="02040503050406030204" pitchFamily="18" charset="0"/>
                        </a:rPr>
                        <m:t>{</m:t>
                      </m:r>
                      <m:r>
                        <m:rPr>
                          <m:sty m:val="p"/>
                        </m:rPr>
                        <a:rPr lang="en-IN" sz="2000" i="0" dirty="0" err="1">
                          <a:latin typeface="Cambria Math" panose="02040503050406030204" pitchFamily="18" charset="0"/>
                        </a:rPr>
                        <m:t>r</m:t>
                      </m:r>
                      <m:r>
                        <m:rPr>
                          <m:sty m:val="p"/>
                        </m:rPr>
                        <a:rPr lang="en-IN" sz="2000" i="0" baseline="-25000" dirty="0" err="1">
                          <a:latin typeface="Cambria Math" panose="02040503050406030204" pitchFamily="18" charset="0"/>
                        </a:rPr>
                        <m:t>s</m:t>
                      </m:r>
                      <m:r>
                        <a:rPr lang="en-IN" sz="2000" i="0" dirty="0">
                          <a:latin typeface="Cambria Math" panose="02040503050406030204" pitchFamily="18" charset="0"/>
                        </a:rPr>
                        <m:t>(</m:t>
                      </m:r>
                      <m:sSub>
                        <m:sSubPr>
                          <m:ctrlPr>
                            <a:rPr lang="en-IN" sz="2000" dirty="0" smtClean="0">
                              <a:latin typeface="Cambria Math" panose="02040503050406030204" pitchFamily="18" charset="0"/>
                            </a:rPr>
                          </m:ctrlPr>
                        </m:sSubPr>
                        <m:e>
                          <m:r>
                            <m:rPr>
                              <m:sty m:val="p"/>
                            </m:rPr>
                            <a:rPr lang="en-US" sz="2000" b="0" i="0" dirty="0" smtClean="0">
                              <a:latin typeface="Cambria Math" panose="02040503050406030204" pitchFamily="18" charset="0"/>
                            </a:rPr>
                            <m:t>d</m:t>
                          </m:r>
                        </m:e>
                        <m:sub>
                          <m:r>
                            <m:rPr>
                              <m:sty m:val="p"/>
                            </m:rPr>
                            <a:rPr lang="en-US" sz="2000" b="0" i="0" dirty="0" smtClean="0">
                              <a:latin typeface="Cambria Math" panose="02040503050406030204" pitchFamily="18" charset="0"/>
                            </a:rPr>
                            <m:t>i</m:t>
                          </m:r>
                        </m:sub>
                      </m:sSub>
                      <m:r>
                        <a:rPr lang="en-IN" sz="2000" i="0" dirty="0">
                          <a:latin typeface="Cambria Math" panose="02040503050406030204" pitchFamily="18" charset="0"/>
                        </a:rPr>
                        <m:t>) ∗ </m:t>
                      </m:r>
                      <m:r>
                        <m:rPr>
                          <m:sty m:val="p"/>
                        </m:rPr>
                        <a:rPr lang="en-IN" sz="2000" i="0" dirty="0" err="1">
                          <a:latin typeface="Cambria Math" panose="02040503050406030204" pitchFamily="18" charset="0"/>
                        </a:rPr>
                        <m:t>r</m:t>
                      </m:r>
                      <m:r>
                        <m:rPr>
                          <m:sty m:val="p"/>
                        </m:rPr>
                        <a:rPr lang="en-IN" sz="2000" i="0" baseline="-25000" dirty="0" err="1">
                          <a:latin typeface="Cambria Math" panose="02040503050406030204" pitchFamily="18" charset="0"/>
                        </a:rPr>
                        <m:t>t</m:t>
                      </m:r>
                      <m:r>
                        <a:rPr lang="en-IN" sz="2000" i="0" dirty="0">
                          <a:latin typeface="Cambria Math" panose="02040503050406030204" pitchFamily="18" charset="0"/>
                        </a:rPr>
                        <m:t>(</m:t>
                      </m:r>
                      <m:sSub>
                        <m:sSubPr>
                          <m:ctrlPr>
                            <a:rPr lang="en-IN" sz="2000" dirty="0">
                              <a:latin typeface="Cambria Math" panose="02040503050406030204" pitchFamily="18" charset="0"/>
                            </a:rPr>
                          </m:ctrlPr>
                        </m:sSubPr>
                        <m:e>
                          <m:r>
                            <m:rPr>
                              <m:sty m:val="p"/>
                            </m:rPr>
                            <a:rPr lang="en-US" sz="2000" i="0" dirty="0">
                              <a:latin typeface="Cambria Math" panose="02040503050406030204" pitchFamily="18" charset="0"/>
                            </a:rPr>
                            <m:t>d</m:t>
                          </m:r>
                        </m:e>
                        <m:sub>
                          <m:r>
                            <m:rPr>
                              <m:sty m:val="p"/>
                            </m:rPr>
                            <a:rPr lang="en-US" sz="2000" i="0" dirty="0">
                              <a:latin typeface="Cambria Math" panose="02040503050406030204" pitchFamily="18" charset="0"/>
                            </a:rPr>
                            <m:t>i</m:t>
                          </m:r>
                        </m:sub>
                      </m:sSub>
                      <m:r>
                        <a:rPr lang="en-IN" sz="2000" i="0" dirty="0">
                          <a:latin typeface="Cambria Math" panose="02040503050406030204" pitchFamily="18" charset="0"/>
                        </a:rPr>
                        <m:t>)}</m:t>
                      </m:r>
                    </m:oMath>
                  </m:oMathPara>
                </a14:m>
                <a:endParaRPr lang="en-US" sz="2000" dirty="0" smtClean="0"/>
              </a:p>
              <a:p>
                <a:pPr marL="268288" indent="0">
                  <a:buNone/>
                </a:pPr>
                <a:r>
                  <a:rPr lang="en-US" sz="2000" dirty="0" smtClean="0"/>
                  <a:t>Where </a:t>
                </a:r>
                <a:r>
                  <a:rPr lang="en-IN" sz="2000" dirty="0" err="1">
                    <a:latin typeface="Cambria Math" panose="02040503050406030204" pitchFamily="18" charset="0"/>
                    <a:ea typeface="Cambria Math" panose="02040503050406030204" pitchFamily="18" charset="0"/>
                  </a:rPr>
                  <a:t>r</a:t>
                </a:r>
                <a:r>
                  <a:rPr lang="en-IN" sz="2000" baseline="-25000" dirty="0" err="1">
                    <a:latin typeface="Cambria Math" panose="02040503050406030204" pitchFamily="18" charset="0"/>
                    <a:ea typeface="Cambria Math" panose="02040503050406030204" pitchFamily="18" charset="0"/>
                  </a:rPr>
                  <a:t>s</a:t>
                </a:r>
                <a:r>
                  <a:rPr lang="en-IN" sz="2000" dirty="0">
                    <a:latin typeface="Cambria Math" panose="02040503050406030204" pitchFamily="18" charset="0"/>
                    <a:ea typeface="Cambria Math" panose="02040503050406030204" pitchFamily="18" charset="0"/>
                  </a:rPr>
                  <a:t>(d</a:t>
                </a:r>
                <a:r>
                  <a:rPr lang="en-IN" sz="2000" baseline="-25000" dirty="0">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a:t>
                </a:r>
                <a:r>
                  <a:rPr lang="en-IN" sz="2000" dirty="0"/>
                  <a:t> is the probability that a random walk reaches </a:t>
                </a:r>
                <a:r>
                  <a:rPr lang="en-IN" sz="2000" dirty="0">
                    <a:latin typeface="Cambria Math" panose="02040503050406030204" pitchFamily="18" charset="0"/>
                    <a:ea typeface="Cambria Math" panose="02040503050406030204" pitchFamily="18" charset="0"/>
                  </a:rPr>
                  <a:t>d</a:t>
                </a:r>
                <a:r>
                  <a:rPr lang="en-IN" sz="2000" baseline="-25000" dirty="0">
                    <a:latin typeface="Cambria Math" panose="02040503050406030204" pitchFamily="18" charset="0"/>
                    <a:ea typeface="Cambria Math" panose="02040503050406030204" pitchFamily="18" charset="0"/>
                  </a:rPr>
                  <a:t>i</a:t>
                </a:r>
                <a:r>
                  <a:rPr lang="en-IN" sz="2000" dirty="0"/>
                  <a:t> from </a:t>
                </a:r>
                <a:r>
                  <a:rPr lang="en-IN" sz="2000" dirty="0">
                    <a:latin typeface="Cambria Math" panose="02040503050406030204" pitchFamily="18" charset="0"/>
                    <a:ea typeface="Cambria Math" panose="02040503050406030204" pitchFamily="18" charset="0"/>
                  </a:rPr>
                  <a:t>s</a:t>
                </a:r>
                <a:endParaRPr lang="en-US" sz="2000" dirty="0" smtClean="0">
                  <a:latin typeface="Cambria Math" panose="02040503050406030204" pitchFamily="18" charset="0"/>
                  <a:ea typeface="Cambria Math" panose="02040503050406030204" pitchFamily="18" charset="0"/>
                </a:endParaRPr>
              </a:p>
              <a:p>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111" t="-988" r="-1481"/>
                </a:stretch>
              </a:blipFill>
            </p:spPr>
            <p:txBody>
              <a:bodyPr/>
              <a:lstStyle/>
              <a:p>
                <a:r>
                  <a:rPr lang="en-IN">
                    <a:noFill/>
                  </a:rPr>
                  <a:t> </a:t>
                </a:r>
              </a:p>
            </p:txBody>
          </p:sp>
        </mc:Fallback>
      </mc:AlternateContent>
      <p:grpSp>
        <p:nvGrpSpPr>
          <p:cNvPr id="5" name="Canvas 147"/>
          <p:cNvGrpSpPr>
            <a:grpSpLocks/>
          </p:cNvGrpSpPr>
          <p:nvPr/>
        </p:nvGrpSpPr>
        <p:grpSpPr bwMode="auto">
          <a:xfrm>
            <a:off x="849950" y="4648200"/>
            <a:ext cx="7444101" cy="1143000"/>
            <a:chOff x="1077" y="11558"/>
            <a:chExt cx="8923" cy="1371"/>
          </a:xfrm>
        </p:grpSpPr>
        <p:sp>
          <p:nvSpPr>
            <p:cNvPr id="6" name="AutoShape 49"/>
            <p:cNvSpPr>
              <a:spLocks noChangeAspect="1" noChangeArrowheads="1"/>
            </p:cNvSpPr>
            <p:nvPr/>
          </p:nvSpPr>
          <p:spPr bwMode="auto">
            <a:xfrm>
              <a:off x="1077" y="11558"/>
              <a:ext cx="8923" cy="13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187"/>
            <p:cNvGrpSpPr>
              <a:grpSpLocks/>
            </p:cNvGrpSpPr>
            <p:nvPr/>
          </p:nvGrpSpPr>
          <p:grpSpPr bwMode="auto">
            <a:xfrm>
              <a:off x="1485" y="11733"/>
              <a:ext cx="3373" cy="1040"/>
              <a:chOff x="1848" y="1703"/>
              <a:chExt cx="3373" cy="1040"/>
            </a:xfrm>
          </p:grpSpPr>
          <p:sp>
            <p:nvSpPr>
              <p:cNvPr id="35" name="Oval 148"/>
              <p:cNvSpPr>
                <a:spLocks noChangeArrowheads="1"/>
              </p:cNvSpPr>
              <p:nvPr/>
            </p:nvSpPr>
            <p:spPr bwMode="auto">
              <a:xfrm>
                <a:off x="1941" y="2245"/>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36" name="Group 168"/>
              <p:cNvGrpSpPr>
                <a:grpSpLocks/>
              </p:cNvGrpSpPr>
              <p:nvPr/>
            </p:nvGrpSpPr>
            <p:grpSpPr bwMode="auto">
              <a:xfrm>
                <a:off x="1848" y="1703"/>
                <a:ext cx="3373" cy="1040"/>
                <a:chOff x="1848" y="1703"/>
                <a:chExt cx="3373" cy="1040"/>
              </a:xfrm>
            </p:grpSpPr>
            <p:grpSp>
              <p:nvGrpSpPr>
                <p:cNvPr id="37" name="Group 167"/>
                <p:cNvGrpSpPr>
                  <a:grpSpLocks/>
                </p:cNvGrpSpPr>
                <p:nvPr/>
              </p:nvGrpSpPr>
              <p:grpSpPr bwMode="auto">
                <a:xfrm>
                  <a:off x="1848" y="1703"/>
                  <a:ext cx="3373" cy="1040"/>
                  <a:chOff x="1848" y="1703"/>
                  <a:chExt cx="3373" cy="1040"/>
                </a:xfrm>
              </p:grpSpPr>
              <p:grpSp>
                <p:nvGrpSpPr>
                  <p:cNvPr id="39" name="Group 166"/>
                  <p:cNvGrpSpPr>
                    <a:grpSpLocks/>
                  </p:cNvGrpSpPr>
                  <p:nvPr/>
                </p:nvGrpSpPr>
                <p:grpSpPr bwMode="auto">
                  <a:xfrm>
                    <a:off x="1848" y="1703"/>
                    <a:ext cx="3373" cy="1040"/>
                    <a:chOff x="1848" y="1703"/>
                    <a:chExt cx="3373" cy="1040"/>
                  </a:xfrm>
                </p:grpSpPr>
                <p:sp>
                  <p:nvSpPr>
                    <p:cNvPr id="41" name="Oval 149"/>
                    <p:cNvSpPr>
                      <a:spLocks noChangeArrowheads="1"/>
                    </p:cNvSpPr>
                    <p:nvPr/>
                  </p:nvSpPr>
                  <p:spPr bwMode="auto">
                    <a:xfrm>
                      <a:off x="4756" y="2168"/>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Oval 150"/>
                    <p:cNvSpPr>
                      <a:spLocks noChangeArrowheads="1"/>
                    </p:cNvSpPr>
                    <p:nvPr/>
                  </p:nvSpPr>
                  <p:spPr bwMode="auto">
                    <a:xfrm>
                      <a:off x="2487" y="2005"/>
                      <a:ext cx="174"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Oval 151"/>
                    <p:cNvSpPr>
                      <a:spLocks noChangeArrowheads="1"/>
                    </p:cNvSpPr>
                    <p:nvPr/>
                  </p:nvSpPr>
                  <p:spPr bwMode="auto">
                    <a:xfrm>
                      <a:off x="3445" y="2005"/>
                      <a:ext cx="176"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Oval 152"/>
                    <p:cNvSpPr>
                      <a:spLocks noChangeArrowheads="1"/>
                    </p:cNvSpPr>
                    <p:nvPr/>
                  </p:nvSpPr>
                  <p:spPr bwMode="auto">
                    <a:xfrm>
                      <a:off x="2965" y="2408"/>
                      <a:ext cx="176"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Oval 153"/>
                    <p:cNvSpPr>
                      <a:spLocks noChangeArrowheads="1"/>
                    </p:cNvSpPr>
                    <p:nvPr/>
                  </p:nvSpPr>
                  <p:spPr bwMode="auto">
                    <a:xfrm>
                      <a:off x="3862" y="2331"/>
                      <a:ext cx="174"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 name="Oval 154"/>
                    <p:cNvSpPr>
                      <a:spLocks noChangeArrowheads="1"/>
                    </p:cNvSpPr>
                    <p:nvPr/>
                  </p:nvSpPr>
                  <p:spPr bwMode="auto">
                    <a:xfrm>
                      <a:off x="4036" y="1703"/>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Oval 155"/>
                    <p:cNvSpPr>
                      <a:spLocks noChangeArrowheads="1"/>
                    </p:cNvSpPr>
                    <p:nvPr/>
                  </p:nvSpPr>
                  <p:spPr bwMode="auto">
                    <a:xfrm>
                      <a:off x="3141" y="1703"/>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Oval 156"/>
                    <p:cNvSpPr>
                      <a:spLocks noChangeArrowheads="1"/>
                    </p:cNvSpPr>
                    <p:nvPr/>
                  </p:nvSpPr>
                  <p:spPr bwMode="auto">
                    <a:xfrm>
                      <a:off x="4341" y="2494"/>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Oval 157"/>
                    <p:cNvSpPr>
                      <a:spLocks noChangeArrowheads="1"/>
                    </p:cNvSpPr>
                    <p:nvPr/>
                  </p:nvSpPr>
                  <p:spPr bwMode="auto">
                    <a:xfrm>
                      <a:off x="3621" y="2571"/>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Oval 158"/>
                    <p:cNvSpPr>
                      <a:spLocks noChangeArrowheads="1"/>
                    </p:cNvSpPr>
                    <p:nvPr/>
                  </p:nvSpPr>
                  <p:spPr bwMode="auto">
                    <a:xfrm>
                      <a:off x="5046" y="1778"/>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AutoShape 160"/>
                    <p:cNvSpPr>
                      <a:spLocks noChangeShapeType="1"/>
                    </p:cNvSpPr>
                    <p:nvPr/>
                  </p:nvSpPr>
                  <p:spPr bwMode="auto">
                    <a:xfrm flipV="1">
                      <a:off x="2110" y="2087"/>
                      <a:ext cx="1335" cy="2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AutoShape 161"/>
                    <p:cNvSpPr>
                      <a:spLocks noChangeShapeType="1"/>
                    </p:cNvSpPr>
                    <p:nvPr/>
                  </p:nvSpPr>
                  <p:spPr bwMode="auto">
                    <a:xfrm>
                      <a:off x="3621" y="2087"/>
                      <a:ext cx="1135" cy="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Text Box 163"/>
                    <p:cNvSpPr txBox="1">
                      <a:spLocks noChangeArrowheads="1"/>
                    </p:cNvSpPr>
                    <p:nvPr/>
                  </p:nvSpPr>
                  <p:spPr bwMode="auto">
                    <a:xfrm>
                      <a:off x="1848" y="2429"/>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dirty="0">
                          <a:latin typeface="Cambria Math" panose="02040503050406030204" pitchFamily="18" charset="0"/>
                          <a:ea typeface="Cambria Math" panose="02040503050406030204" pitchFamily="18" charset="0"/>
                          <a:cs typeface="Times New Roman" panose="02020603050405020304" pitchFamily="18" charset="0"/>
                        </a:rPr>
                        <a:t>s</a:t>
                      </a:r>
                      <a:endParaRPr kumimoji="0" lang="en-US" b="0" i="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p:txBody>
                </p:sp>
              </p:grpSp>
              <p:sp>
                <p:nvSpPr>
                  <p:cNvPr id="40" name="Text Box 164"/>
                  <p:cNvSpPr txBox="1">
                    <a:spLocks noChangeArrowheads="1"/>
                  </p:cNvSpPr>
                  <p:nvPr/>
                </p:nvSpPr>
                <p:spPr bwMode="auto">
                  <a:xfrm>
                    <a:off x="4661" y="2381"/>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fontAlgn="base" hangingPunct="0">
                      <a:spcBef>
                        <a:spcPct val="0"/>
                      </a:spcBef>
                      <a:spcAft>
                        <a:spcPct val="0"/>
                      </a:spcAft>
                    </a:pPr>
                    <a:r>
                      <a:rPr lang="en-US" dirty="0">
                        <a:latin typeface="Cambria Math" panose="02040503050406030204" pitchFamily="18" charset="0"/>
                        <a:ea typeface="Cambria Math" panose="02040503050406030204" pitchFamily="18" charset="0"/>
                        <a:cs typeface="Times New Roman" panose="02020603050405020304" pitchFamily="18" charset="0"/>
                      </a:rPr>
                      <a:t>t</a:t>
                    </a:r>
                  </a:p>
                </p:txBody>
              </p:sp>
            </p:grpSp>
            <p:sp>
              <p:nvSpPr>
                <p:cNvPr id="38" name="Text Box 165"/>
                <p:cNvSpPr txBox="1">
                  <a:spLocks noChangeArrowheads="1"/>
                </p:cNvSpPr>
                <p:nvPr/>
              </p:nvSpPr>
              <p:spPr bwMode="auto">
                <a:xfrm>
                  <a:off x="3355" y="2180"/>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A</a:t>
                  </a:r>
                  <a:endParaRPr kumimoji="0" lang="en-US" b="0" i="0"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endParaRPr>
                </a:p>
              </p:txBody>
            </p:sp>
          </p:grpSp>
        </p:grpSp>
        <p:sp>
          <p:nvSpPr>
            <p:cNvPr id="8" name="AutoShape 182"/>
            <p:cNvSpPr>
              <a:spLocks noChangeShapeType="1"/>
            </p:cNvSpPr>
            <p:nvPr/>
          </p:nvSpPr>
          <p:spPr bwMode="auto">
            <a:xfrm flipV="1">
              <a:off x="7178" y="12123"/>
              <a:ext cx="330"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83"/>
            <p:cNvSpPr>
              <a:spLocks noChangeShapeType="1"/>
            </p:cNvSpPr>
            <p:nvPr/>
          </p:nvSpPr>
          <p:spPr bwMode="auto">
            <a:xfrm flipV="1">
              <a:off x="8099" y="12286"/>
              <a:ext cx="720" cy="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89"/>
            <p:cNvSpPr>
              <a:spLocks noChangeShapeType="1"/>
            </p:cNvSpPr>
            <p:nvPr/>
          </p:nvSpPr>
          <p:spPr bwMode="auto">
            <a:xfrm>
              <a:off x="6173" y="12363"/>
              <a:ext cx="855" cy="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90"/>
            <p:cNvSpPr>
              <a:spLocks noChangeShapeType="1"/>
            </p:cNvSpPr>
            <p:nvPr/>
          </p:nvSpPr>
          <p:spPr bwMode="auto">
            <a:xfrm>
              <a:off x="7684" y="12123"/>
              <a:ext cx="266" cy="2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2" name="Group 198"/>
            <p:cNvGrpSpPr>
              <a:grpSpLocks/>
            </p:cNvGrpSpPr>
            <p:nvPr/>
          </p:nvGrpSpPr>
          <p:grpSpPr bwMode="auto">
            <a:xfrm>
              <a:off x="5924" y="11739"/>
              <a:ext cx="3360" cy="1190"/>
              <a:chOff x="6105" y="1709"/>
              <a:chExt cx="3360" cy="1190"/>
            </a:xfrm>
          </p:grpSpPr>
          <p:sp>
            <p:nvSpPr>
              <p:cNvPr id="14" name="Text Box 185"/>
              <p:cNvSpPr txBox="1">
                <a:spLocks noChangeArrowheads="1"/>
              </p:cNvSpPr>
              <p:nvPr/>
            </p:nvSpPr>
            <p:spPr bwMode="auto">
              <a:xfrm>
                <a:off x="8918" y="2374"/>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dirty="0">
                    <a:latin typeface="Cambria Math" panose="02040503050406030204" pitchFamily="18" charset="0"/>
                    <a:ea typeface="Cambria Math" panose="02040503050406030204" pitchFamily="18" charset="0"/>
                    <a:cs typeface="Times New Roman" panose="02020603050405020304" pitchFamily="18" charset="0"/>
                  </a:rPr>
                  <a:t>t</a:t>
                </a:r>
              </a:p>
            </p:txBody>
          </p:sp>
          <p:grpSp>
            <p:nvGrpSpPr>
              <p:cNvPr id="15" name="Group 197"/>
              <p:cNvGrpSpPr>
                <a:grpSpLocks/>
              </p:cNvGrpSpPr>
              <p:nvPr/>
            </p:nvGrpSpPr>
            <p:grpSpPr bwMode="auto">
              <a:xfrm>
                <a:off x="6105" y="1709"/>
                <a:ext cx="3360" cy="1190"/>
                <a:chOff x="6105" y="1709"/>
                <a:chExt cx="3360" cy="1190"/>
              </a:xfrm>
            </p:grpSpPr>
            <p:sp>
              <p:nvSpPr>
                <p:cNvPr id="16" name="Text Box 191"/>
                <p:cNvSpPr txBox="1">
                  <a:spLocks noChangeArrowheads="1"/>
                </p:cNvSpPr>
                <p:nvPr/>
              </p:nvSpPr>
              <p:spPr bwMode="auto">
                <a:xfrm>
                  <a:off x="8053" y="2499"/>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dirty="0">
                      <a:latin typeface="Cambria Math" panose="02040503050406030204" pitchFamily="18" charset="0"/>
                      <a:ea typeface="Cambria Math" panose="02040503050406030204" pitchFamily="18" charset="0"/>
                      <a:cs typeface="Times New Roman" panose="02020603050405020304" pitchFamily="18" charset="0"/>
                    </a:rPr>
                    <a:t>A''</a:t>
                  </a:r>
                </a:p>
              </p:txBody>
            </p:sp>
            <p:grpSp>
              <p:nvGrpSpPr>
                <p:cNvPr id="17" name="Group 196"/>
                <p:cNvGrpSpPr>
                  <a:grpSpLocks/>
                </p:cNvGrpSpPr>
                <p:nvPr/>
              </p:nvGrpSpPr>
              <p:grpSpPr bwMode="auto">
                <a:xfrm>
                  <a:off x="6105" y="1709"/>
                  <a:ext cx="3360" cy="1190"/>
                  <a:chOff x="6105" y="1709"/>
                  <a:chExt cx="3360" cy="1190"/>
                </a:xfrm>
              </p:grpSpPr>
              <p:sp>
                <p:nvSpPr>
                  <p:cNvPr id="18" name="Text Box 186"/>
                  <p:cNvSpPr txBox="1">
                    <a:spLocks noChangeArrowheads="1"/>
                  </p:cNvSpPr>
                  <p:nvPr/>
                </p:nvSpPr>
                <p:spPr bwMode="auto">
                  <a:xfrm>
                    <a:off x="7612" y="2173"/>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dirty="0">
                        <a:latin typeface="Cambria Math" panose="02040503050406030204" pitchFamily="18" charset="0"/>
                        <a:ea typeface="Cambria Math" panose="02040503050406030204" pitchFamily="18" charset="0"/>
                        <a:cs typeface="Times New Roman" panose="02020603050405020304" pitchFamily="18" charset="0"/>
                      </a:rPr>
                      <a:t>A</a:t>
                    </a:r>
                  </a:p>
                </p:txBody>
              </p:sp>
              <p:grpSp>
                <p:nvGrpSpPr>
                  <p:cNvPr id="19" name="Group 195"/>
                  <p:cNvGrpSpPr>
                    <a:grpSpLocks/>
                  </p:cNvGrpSpPr>
                  <p:nvPr/>
                </p:nvGrpSpPr>
                <p:grpSpPr bwMode="auto">
                  <a:xfrm>
                    <a:off x="6105" y="1709"/>
                    <a:ext cx="3360" cy="1190"/>
                    <a:chOff x="6105" y="1709"/>
                    <a:chExt cx="3360" cy="1190"/>
                  </a:xfrm>
                </p:grpSpPr>
                <p:grpSp>
                  <p:nvGrpSpPr>
                    <p:cNvPr id="20" name="Group 194"/>
                    <p:cNvGrpSpPr>
                      <a:grpSpLocks/>
                    </p:cNvGrpSpPr>
                    <p:nvPr/>
                  </p:nvGrpSpPr>
                  <p:grpSpPr bwMode="auto">
                    <a:xfrm>
                      <a:off x="6105" y="1709"/>
                      <a:ext cx="3360" cy="1031"/>
                      <a:chOff x="6105" y="1709"/>
                      <a:chExt cx="3360" cy="1031"/>
                    </a:xfrm>
                  </p:grpSpPr>
                  <p:grpSp>
                    <p:nvGrpSpPr>
                      <p:cNvPr id="22" name="Group 193"/>
                      <p:cNvGrpSpPr>
                        <a:grpSpLocks/>
                      </p:cNvGrpSpPr>
                      <p:nvPr/>
                    </p:nvGrpSpPr>
                    <p:grpSpPr bwMode="auto">
                      <a:xfrm>
                        <a:off x="6180" y="1709"/>
                        <a:ext cx="3285" cy="1031"/>
                        <a:chOff x="6193" y="1696"/>
                        <a:chExt cx="3285" cy="1031"/>
                      </a:xfrm>
                    </p:grpSpPr>
                    <p:sp>
                      <p:nvSpPr>
                        <p:cNvPr id="24" name="Oval 159"/>
                        <p:cNvSpPr>
                          <a:spLocks noChangeArrowheads="1"/>
                        </p:cNvSpPr>
                        <p:nvPr/>
                      </p:nvSpPr>
                      <p:spPr bwMode="auto">
                        <a:xfrm>
                          <a:off x="6193" y="2238"/>
                          <a:ext cx="174"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Oval 172"/>
                        <p:cNvSpPr>
                          <a:spLocks noChangeArrowheads="1"/>
                        </p:cNvSpPr>
                        <p:nvPr/>
                      </p:nvSpPr>
                      <p:spPr bwMode="auto">
                        <a:xfrm>
                          <a:off x="9013" y="2161"/>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Oval 173"/>
                        <p:cNvSpPr>
                          <a:spLocks noChangeArrowheads="1"/>
                        </p:cNvSpPr>
                        <p:nvPr/>
                      </p:nvSpPr>
                      <p:spPr bwMode="auto">
                        <a:xfrm>
                          <a:off x="6744" y="1998"/>
                          <a:ext cx="174"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Oval 174"/>
                        <p:cNvSpPr>
                          <a:spLocks noChangeArrowheads="1"/>
                        </p:cNvSpPr>
                        <p:nvPr/>
                      </p:nvSpPr>
                      <p:spPr bwMode="auto">
                        <a:xfrm>
                          <a:off x="7702" y="1998"/>
                          <a:ext cx="176"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Oval 175"/>
                        <p:cNvSpPr>
                          <a:spLocks noChangeArrowheads="1"/>
                        </p:cNvSpPr>
                        <p:nvPr/>
                      </p:nvSpPr>
                      <p:spPr bwMode="auto">
                        <a:xfrm>
                          <a:off x="7222" y="2401"/>
                          <a:ext cx="176"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Oval 176"/>
                        <p:cNvSpPr>
                          <a:spLocks noChangeArrowheads="1"/>
                        </p:cNvSpPr>
                        <p:nvPr/>
                      </p:nvSpPr>
                      <p:spPr bwMode="auto">
                        <a:xfrm>
                          <a:off x="8119" y="2324"/>
                          <a:ext cx="174"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Oval 177"/>
                        <p:cNvSpPr>
                          <a:spLocks noChangeArrowheads="1"/>
                        </p:cNvSpPr>
                        <p:nvPr/>
                      </p:nvSpPr>
                      <p:spPr bwMode="auto">
                        <a:xfrm>
                          <a:off x="8293" y="1696"/>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Oval 178"/>
                        <p:cNvSpPr>
                          <a:spLocks noChangeArrowheads="1"/>
                        </p:cNvSpPr>
                        <p:nvPr/>
                      </p:nvSpPr>
                      <p:spPr bwMode="auto">
                        <a:xfrm>
                          <a:off x="7398" y="1696"/>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Oval 179"/>
                        <p:cNvSpPr>
                          <a:spLocks noChangeArrowheads="1"/>
                        </p:cNvSpPr>
                        <p:nvPr/>
                      </p:nvSpPr>
                      <p:spPr bwMode="auto">
                        <a:xfrm>
                          <a:off x="8598" y="2487"/>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Oval 180"/>
                        <p:cNvSpPr>
                          <a:spLocks noChangeArrowheads="1"/>
                        </p:cNvSpPr>
                        <p:nvPr/>
                      </p:nvSpPr>
                      <p:spPr bwMode="auto">
                        <a:xfrm>
                          <a:off x="7878" y="2564"/>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Oval 181"/>
                        <p:cNvSpPr>
                          <a:spLocks noChangeArrowheads="1"/>
                        </p:cNvSpPr>
                        <p:nvPr/>
                      </p:nvSpPr>
                      <p:spPr bwMode="auto">
                        <a:xfrm>
                          <a:off x="9303" y="1771"/>
                          <a:ext cx="175" cy="16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Box 184"/>
                      <p:cNvSpPr txBox="1">
                        <a:spLocks noChangeArrowheads="1"/>
                      </p:cNvSpPr>
                      <p:nvPr/>
                    </p:nvSpPr>
                    <p:spPr bwMode="auto">
                      <a:xfrm>
                        <a:off x="6105" y="2422"/>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fontAlgn="base" hangingPunct="0">
                          <a:spcBef>
                            <a:spcPct val="0"/>
                          </a:spcBef>
                          <a:spcAft>
                            <a:spcPct val="0"/>
                          </a:spcAft>
                        </a:pPr>
                        <a:r>
                          <a:rPr lang="en-US" dirty="0">
                            <a:latin typeface="Cambria Math" panose="02040503050406030204" pitchFamily="18" charset="0"/>
                            <a:ea typeface="Cambria Math" panose="02040503050406030204" pitchFamily="18" charset="0"/>
                            <a:cs typeface="Times New Roman" panose="02020603050405020304" pitchFamily="18" charset="0"/>
                          </a:rPr>
                          <a:t>s</a:t>
                        </a:r>
                      </a:p>
                    </p:txBody>
                  </p:sp>
                </p:grpSp>
                <p:sp>
                  <p:nvSpPr>
                    <p:cNvPr id="21" name="Text Box 192"/>
                    <p:cNvSpPr txBox="1">
                      <a:spLocks noChangeArrowheads="1"/>
                    </p:cNvSpPr>
                    <p:nvPr/>
                  </p:nvSpPr>
                  <p:spPr bwMode="auto">
                    <a:xfrm>
                      <a:off x="7144" y="2585"/>
                      <a:ext cx="346" cy="3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fontAlgn="base" hangingPunct="0">
                        <a:spcBef>
                          <a:spcPct val="0"/>
                        </a:spcBef>
                        <a:spcAft>
                          <a:spcPct val="0"/>
                        </a:spcAft>
                      </a:pPr>
                      <a:r>
                        <a:rPr lang="en-US" dirty="0">
                          <a:latin typeface="Cambria Math" panose="02040503050406030204" pitchFamily="18" charset="0"/>
                          <a:ea typeface="Cambria Math" panose="02040503050406030204" pitchFamily="18" charset="0"/>
                          <a:cs typeface="Times New Roman" panose="02020603050405020304" pitchFamily="18" charset="0"/>
                        </a:rPr>
                        <a:t>A'</a:t>
                      </a:r>
                    </a:p>
                  </p:txBody>
                </p:sp>
              </p:grpSp>
            </p:grpSp>
          </p:grpSp>
        </p:grpSp>
        <p:sp>
          <p:nvSpPr>
            <p:cNvPr id="13" name="AutoShape 199"/>
            <p:cNvSpPr>
              <a:spLocks noChangeArrowheads="1"/>
            </p:cNvSpPr>
            <p:nvPr/>
          </p:nvSpPr>
          <p:spPr bwMode="auto">
            <a:xfrm>
              <a:off x="5014" y="12275"/>
              <a:ext cx="727" cy="174"/>
            </a:xfrm>
            <a:prstGeom prst="rightArrow">
              <a:avLst>
                <a:gd name="adj1" fmla="val 50000"/>
                <a:gd name="adj2" fmla="val 104454"/>
              </a:avLst>
            </a:prstGeom>
            <a:solidFill>
              <a:srgbClr val="4F81BD"/>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p:cNvSpPr txBox="1"/>
          <p:nvPr/>
        </p:nvSpPr>
        <p:spPr>
          <a:xfrm>
            <a:off x="2325542" y="5867400"/>
            <a:ext cx="4426584" cy="369332"/>
          </a:xfrm>
          <a:prstGeom prst="rect">
            <a:avLst/>
          </a:prstGeom>
          <a:noFill/>
        </p:spPr>
        <p:txBody>
          <a:bodyPr wrap="square" rtlCol="0">
            <a:spAutoFit/>
          </a:bodyPr>
          <a:lstStyle/>
          <a:p>
            <a:pPr algn="ctr"/>
            <a:r>
              <a:rPr lang="en-US" dirty="0" smtClean="0"/>
              <a:t>Adding Optimum Node ‘A’ to the Storyline</a:t>
            </a:r>
            <a:endParaRPr lang="en-IN" dirty="0"/>
          </a:p>
        </p:txBody>
      </p:sp>
    </p:spTree>
    <p:extLst>
      <p:ext uri="{BB962C8B-B14F-4D97-AF65-F5344CB8AC3E}">
        <p14:creationId xmlns:p14="http://schemas.microsoft.com/office/powerpoint/2010/main" val="11125084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3.3) </a:t>
            </a:r>
            <a:r>
              <a:rPr lang="en-IN" sz="3000" dirty="0" smtClean="0">
                <a:solidFill>
                  <a:srgbClr val="464653"/>
                </a:solidFill>
              </a:rPr>
              <a:t>Probabilistic </a:t>
            </a:r>
            <a:r>
              <a:rPr lang="en-IN" sz="3000" dirty="0">
                <a:solidFill>
                  <a:srgbClr val="464653"/>
                </a:solidFill>
              </a:rPr>
              <a:t>Approach</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000" dirty="0" smtClean="0"/>
                  <a:t>What about </a:t>
                </a:r>
                <a:r>
                  <a:rPr lang="en-IN" sz="2000" dirty="0"/>
                  <a:t>a graph containing </a:t>
                </a:r>
                <a:r>
                  <a:rPr lang="en-IN" sz="2000" b="1" dirty="0"/>
                  <a:t>thousands</a:t>
                </a:r>
                <a:r>
                  <a:rPr lang="en-IN" sz="2000" dirty="0"/>
                  <a:t> of document-nodes and </a:t>
                </a:r>
                <a:r>
                  <a:rPr lang="en-IN" sz="2000" dirty="0" smtClean="0"/>
                  <a:t>word-nodes ? – Time consuming !</a:t>
                </a:r>
              </a:p>
              <a:p>
                <a:r>
                  <a:rPr lang="en-US" sz="2000" dirty="0" smtClean="0"/>
                  <a:t>Improve efficiency by</a:t>
                </a:r>
              </a:p>
              <a:p>
                <a:pPr marL="674370" lvl="1" indent="-400050">
                  <a:buFont typeface="+mj-lt"/>
                  <a:buAutoNum type="romanLcPeriod"/>
                </a:pPr>
                <a:r>
                  <a:rPr lang="en-US" sz="1800" dirty="0" smtClean="0"/>
                  <a:t>Pruning least relevant documents</a:t>
                </a:r>
              </a:p>
              <a:p>
                <a:pPr marL="674370" lvl="1" indent="-400050">
                  <a:buFont typeface="+mj-lt"/>
                  <a:buAutoNum type="romanLcPeriod"/>
                </a:pPr>
                <a:r>
                  <a:rPr lang="en-US" sz="1800" dirty="0" smtClean="0"/>
                  <a:t>Pruning redundant documents</a:t>
                </a:r>
                <a:endParaRPr lang="en-IN" sz="1800" dirty="0" smtClean="0"/>
              </a:p>
              <a:p>
                <a:endParaRPr lang="en-US" sz="2000" dirty="0" smtClean="0"/>
              </a:p>
              <a:p>
                <a:pPr marL="0" indent="0">
                  <a:buNone/>
                </a:pPr>
                <a:r>
                  <a:rPr lang="en-US" sz="2400" u="sng" dirty="0" smtClean="0"/>
                  <a:t>Pruning Least Relevant Document</a:t>
                </a:r>
              </a:p>
              <a:p>
                <a:r>
                  <a:rPr lang="en-US" sz="2000" dirty="0" smtClean="0"/>
                  <a:t>Least Relevant : One which constitutes the weakest link in the chain.</a:t>
                </a:r>
                <a:br>
                  <a:rPr lang="en-US" sz="2000" dirty="0" smtClean="0"/>
                </a:br>
                <a:r>
                  <a:rPr lang="en-US" sz="2000" dirty="0" smtClean="0"/>
                  <a:t>Since </a:t>
                </a:r>
                <a:r>
                  <a:rPr lang="en-IN" sz="2000" dirty="0"/>
                  <a:t>strength of a story chain is the strength of the weakest </a:t>
                </a:r>
                <a:r>
                  <a:rPr lang="en-IN" sz="2000" dirty="0" smtClean="0"/>
                  <a:t>link.</a:t>
                </a:r>
              </a:p>
              <a:p>
                <a:r>
                  <a:rPr lang="en-US" sz="2000" dirty="0" smtClean="0"/>
                  <a:t>Prune </a:t>
                </a:r>
                <a:r>
                  <a:rPr lang="en-US" sz="2000" dirty="0" smtClean="0">
                    <a:latin typeface="Cambria Math" panose="02040503050406030204" pitchFamily="18" charset="0"/>
                    <a:ea typeface="Cambria Math" panose="02040503050406030204" pitchFamily="18" charset="0"/>
                  </a:rPr>
                  <a:t>d</a:t>
                </a:r>
                <a:r>
                  <a:rPr lang="en-US" sz="2000" baseline="-25000" dirty="0" smtClean="0">
                    <a:latin typeface="Cambria Math" panose="02040503050406030204" pitchFamily="18" charset="0"/>
                    <a:ea typeface="Cambria Math" panose="02040503050406030204" pitchFamily="18" charset="0"/>
                  </a:rPr>
                  <a:t>i</a:t>
                </a:r>
                <a:r>
                  <a:rPr lang="en-US" sz="2000" dirty="0" smtClean="0"/>
                  <a:t> which are less probable to reach from </a:t>
                </a:r>
                <a:r>
                  <a:rPr lang="en-US" sz="2000" dirty="0" smtClean="0">
                    <a:latin typeface="Cambria Math" panose="02040503050406030204" pitchFamily="18" charset="0"/>
                    <a:ea typeface="Cambria Math" panose="02040503050406030204" pitchFamily="18" charset="0"/>
                  </a:rPr>
                  <a:t>s </a:t>
                </a:r>
                <a:r>
                  <a:rPr lang="en-US" sz="2000" dirty="0" smtClean="0"/>
                  <a:t>or from </a:t>
                </a:r>
                <a:r>
                  <a:rPr lang="en-US" sz="2000" dirty="0" smtClean="0">
                    <a:latin typeface="Cambria Math" panose="02040503050406030204" pitchFamily="18" charset="0"/>
                    <a:ea typeface="Cambria Math" panose="02040503050406030204" pitchFamily="18" charset="0"/>
                  </a:rPr>
                  <a:t>t</a:t>
                </a:r>
                <a:r>
                  <a:rPr lang="en-US" sz="2000" dirty="0" smtClean="0"/>
                  <a:t>.</a:t>
                </a:r>
              </a:p>
              <a:p>
                <a:pPr marL="0" indent="0" algn="ctr">
                  <a:buNone/>
                </a:pPr>
                <a14:m>
                  <m:oMathPara xmlns:m="http://schemas.openxmlformats.org/officeDocument/2006/math">
                    <m:oMathParaPr>
                      <m:jc m:val="centerGroup"/>
                    </m:oMathParaPr>
                    <m:oMath xmlns:m="http://schemas.openxmlformats.org/officeDocument/2006/math">
                      <m:r>
                        <m:rPr>
                          <m:sty m:val="p"/>
                        </m:rPr>
                        <a:rPr lang="en-IN" sz="2000" i="0" dirty="0" smtClean="0">
                          <a:latin typeface="Cambria Math" panose="02040503050406030204" pitchFamily="18" charset="0"/>
                        </a:rPr>
                        <m:t>r</m:t>
                      </m:r>
                      <m:r>
                        <m:rPr>
                          <m:sty m:val="p"/>
                        </m:rPr>
                        <a:rPr lang="en-IN" sz="2000" i="0" baseline="-25000" dirty="0" err="1">
                          <a:latin typeface="Cambria Math" panose="02040503050406030204" pitchFamily="18" charset="0"/>
                        </a:rPr>
                        <m:t>s</m:t>
                      </m:r>
                      <m:d>
                        <m:dPr>
                          <m:ctrlPr>
                            <a:rPr lang="en-IN" sz="2000" i="1" dirty="0">
                              <a:latin typeface="Cambria Math" panose="02040503050406030204" pitchFamily="18" charset="0"/>
                            </a:rPr>
                          </m:ctrlPr>
                        </m:dPr>
                        <m:e>
                          <m:r>
                            <m:rPr>
                              <m:sty m:val="p"/>
                            </m:rPr>
                            <a:rPr lang="en-IN" sz="2000" i="0" dirty="0">
                              <a:latin typeface="Cambria Math" panose="02040503050406030204" pitchFamily="18" charset="0"/>
                            </a:rPr>
                            <m:t>d</m:t>
                          </m:r>
                          <m:r>
                            <m:rPr>
                              <m:sty m:val="p"/>
                            </m:rPr>
                            <a:rPr lang="en-IN" sz="2000" i="0" baseline="-25000" dirty="0">
                              <a:latin typeface="Cambria Math" panose="02040503050406030204" pitchFamily="18" charset="0"/>
                            </a:rPr>
                            <m:t>i</m:t>
                          </m:r>
                        </m:e>
                      </m:d>
                      <m:r>
                        <a:rPr lang="en-IN" sz="2000" i="0" dirty="0">
                          <a:latin typeface="Cambria Math" panose="02040503050406030204" pitchFamily="18" charset="0"/>
                        </a:rPr>
                        <m:t>&lt; </m:t>
                      </m:r>
                      <m:r>
                        <m:rPr>
                          <m:sty m:val="p"/>
                        </m:rPr>
                        <a:rPr lang="en-IN" sz="2000" i="0" dirty="0" err="1">
                          <a:latin typeface="Cambria Math" panose="02040503050406030204" pitchFamily="18" charset="0"/>
                        </a:rPr>
                        <m:t>r</m:t>
                      </m:r>
                      <m:r>
                        <m:rPr>
                          <m:sty m:val="p"/>
                        </m:rPr>
                        <a:rPr lang="en-IN" sz="2000" i="0" baseline="-25000" dirty="0" err="1">
                          <a:latin typeface="Cambria Math" panose="02040503050406030204" pitchFamily="18" charset="0"/>
                        </a:rPr>
                        <m:t>s</m:t>
                      </m:r>
                      <m:d>
                        <m:dPr>
                          <m:ctrlPr>
                            <a:rPr lang="en-IN" sz="2000" i="1" dirty="0">
                              <a:latin typeface="Cambria Math" panose="02040503050406030204" pitchFamily="18" charset="0"/>
                            </a:rPr>
                          </m:ctrlPr>
                        </m:dPr>
                        <m:e>
                          <m:r>
                            <m:rPr>
                              <m:sty m:val="p"/>
                            </m:rPr>
                            <a:rPr lang="en-IN" sz="2000" i="0" dirty="0">
                              <a:latin typeface="Cambria Math" panose="02040503050406030204" pitchFamily="18" charset="0"/>
                            </a:rPr>
                            <m:t>t</m:t>
                          </m:r>
                        </m:e>
                      </m:d>
                      <m:r>
                        <a:rPr lang="en-US" sz="2000" b="0" i="0" dirty="0" smtClean="0">
                          <a:latin typeface="Cambria Math" panose="02040503050406030204" pitchFamily="18" charset="0"/>
                        </a:rPr>
                        <m:t> </m:t>
                      </m:r>
                      <m:r>
                        <m:rPr>
                          <m:sty m:val="p"/>
                        </m:rPr>
                        <a:rPr lang="en-US" sz="2000" b="0" i="0" dirty="0" smtClean="0">
                          <a:latin typeface="Cambria Math" panose="02040503050406030204" pitchFamily="18" charset="0"/>
                        </a:rPr>
                        <m:t>OR</m:t>
                      </m:r>
                      <m:r>
                        <a:rPr lang="en-US" sz="2000" b="0" i="0"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m:rPr>
                              <m:sty m:val="p"/>
                            </m:rPr>
                            <a:rPr lang="en-US" sz="2000" b="0" i="0" dirty="0" smtClean="0">
                              <a:latin typeface="Cambria Math" panose="02040503050406030204" pitchFamily="18" charset="0"/>
                            </a:rPr>
                            <m:t>r</m:t>
                          </m:r>
                        </m:e>
                        <m:sub>
                          <m:r>
                            <m:rPr>
                              <m:sty m:val="p"/>
                            </m:rPr>
                            <a:rPr lang="en-US" sz="2000" b="0" i="0" dirty="0" smtClean="0">
                              <a:latin typeface="Cambria Math" panose="02040503050406030204" pitchFamily="18" charset="0"/>
                            </a:rPr>
                            <m:t>t</m:t>
                          </m:r>
                        </m:sub>
                      </m:sSub>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m:rPr>
                                  <m:sty m:val="p"/>
                                </m:rPr>
                                <a:rPr lang="en-US" sz="2000" b="0" i="0" dirty="0" smtClean="0">
                                  <a:latin typeface="Cambria Math" panose="02040503050406030204" pitchFamily="18" charset="0"/>
                                </a:rPr>
                                <m:t>d</m:t>
                              </m:r>
                            </m:e>
                            <m:sub>
                              <m:r>
                                <m:rPr>
                                  <m:sty m:val="p"/>
                                </m:rPr>
                                <a:rPr lang="en-US" sz="2000" b="0" i="0" dirty="0" smtClean="0">
                                  <a:latin typeface="Cambria Math" panose="02040503050406030204" pitchFamily="18" charset="0"/>
                                </a:rPr>
                                <m:t>i</m:t>
                              </m:r>
                            </m:sub>
                          </m:sSub>
                        </m:e>
                      </m:d>
                      <m:r>
                        <a:rPr lang="en-US" sz="2000" b="0" i="0" dirty="0" smtClean="0">
                          <a:latin typeface="Cambria Math" panose="02040503050406030204" pitchFamily="18" charset="0"/>
                          <a:ea typeface="Cambria Math" panose="02040503050406030204" pitchFamily="18" charset="0"/>
                        </a:rPr>
                        <m:t>&lt; </m:t>
                      </m:r>
                      <m:sSub>
                        <m:sSubPr>
                          <m:ctrlPr>
                            <a:rPr lang="en-US" sz="2000" b="0" i="1" dirty="0" smtClean="0">
                              <a:latin typeface="Cambria Math" panose="02040503050406030204" pitchFamily="18" charset="0"/>
                              <a:ea typeface="Cambria Math" panose="02040503050406030204" pitchFamily="18" charset="0"/>
                            </a:rPr>
                          </m:ctrlPr>
                        </m:sSubPr>
                        <m:e>
                          <m:r>
                            <m:rPr>
                              <m:sty m:val="p"/>
                            </m:rPr>
                            <a:rPr lang="en-US" sz="2000" b="0" i="0" dirty="0" smtClean="0">
                              <a:latin typeface="Cambria Math" panose="02040503050406030204" pitchFamily="18" charset="0"/>
                              <a:ea typeface="Cambria Math" panose="02040503050406030204" pitchFamily="18" charset="0"/>
                            </a:rPr>
                            <m:t>r</m:t>
                          </m:r>
                        </m:e>
                        <m:sub>
                          <m:r>
                            <m:rPr>
                              <m:sty m:val="p"/>
                            </m:rPr>
                            <a:rPr lang="en-US" sz="2000" b="0" i="0" dirty="0" smtClean="0">
                              <a:latin typeface="Cambria Math" panose="02040503050406030204" pitchFamily="18" charset="0"/>
                              <a:ea typeface="Cambria Math" panose="02040503050406030204" pitchFamily="18" charset="0"/>
                            </a:rPr>
                            <m:t>t</m:t>
                          </m:r>
                        </m:sub>
                      </m:sSub>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s</m:t>
                      </m:r>
                      <m:r>
                        <a:rPr lang="en-US" sz="2000" b="0" i="0" dirty="0" smtClean="0">
                          <a:latin typeface="Cambria Math" panose="02040503050406030204" pitchFamily="18" charset="0"/>
                          <a:ea typeface="Cambria Math" panose="02040503050406030204" pitchFamily="18" charset="0"/>
                        </a:rPr>
                        <m:t>)</m:t>
                      </m:r>
                    </m:oMath>
                  </m:oMathPara>
                </a14:m>
                <a:endParaRPr lang="en-US" sz="2000" dirty="0" smtClean="0"/>
              </a:p>
              <a:p>
                <a:endParaRPr lang="en-US" sz="2000" dirty="0" smtClean="0"/>
              </a:p>
              <a:p>
                <a:pPr marL="0" indent="0" algn="ctr">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111" t="-617"/>
                </a:stretch>
              </a:blipFill>
            </p:spPr>
            <p:txBody>
              <a:bodyPr/>
              <a:lstStyle/>
              <a:p>
                <a:r>
                  <a:rPr lang="en-IN">
                    <a:noFill/>
                  </a:rPr>
                  <a:t> </a:t>
                </a:r>
              </a:p>
            </p:txBody>
          </p:sp>
        </mc:Fallback>
      </mc:AlternateContent>
    </p:spTree>
    <p:extLst>
      <p:ext uri="{BB962C8B-B14F-4D97-AF65-F5344CB8AC3E}">
        <p14:creationId xmlns:p14="http://schemas.microsoft.com/office/powerpoint/2010/main" val="1640903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3.3) </a:t>
            </a:r>
            <a:r>
              <a:rPr lang="en-IN" sz="3000" dirty="0" smtClean="0">
                <a:solidFill>
                  <a:srgbClr val="464653"/>
                </a:solidFill>
              </a:rPr>
              <a:t>Probabilistic </a:t>
            </a:r>
            <a:r>
              <a:rPr lang="en-IN" sz="3000" dirty="0">
                <a:solidFill>
                  <a:srgbClr val="464653"/>
                </a:solidFill>
              </a:rPr>
              <a:t>Approach</a:t>
            </a:r>
            <a:endParaRPr lang="en-IN" dirty="0"/>
          </a:p>
        </p:txBody>
      </p:sp>
      <p:sp>
        <p:nvSpPr>
          <p:cNvPr id="3" name="Content Placeholder 2"/>
          <p:cNvSpPr>
            <a:spLocks noGrp="1"/>
          </p:cNvSpPr>
          <p:nvPr>
            <p:ph sz="quarter" idx="1"/>
          </p:nvPr>
        </p:nvSpPr>
        <p:spPr/>
        <p:txBody>
          <a:bodyPr>
            <a:normAutofit/>
          </a:bodyPr>
          <a:lstStyle/>
          <a:p>
            <a:pPr marL="0" indent="0">
              <a:buNone/>
            </a:pPr>
            <a:r>
              <a:rPr lang="en-US" sz="2400" u="sng" dirty="0" smtClean="0"/>
              <a:t>Prune Redundant Article</a:t>
            </a:r>
          </a:p>
          <a:p>
            <a:r>
              <a:rPr lang="en-US" sz="2000" dirty="0" smtClean="0"/>
              <a:t>Remove redundant articles but don’t remove similar articles with different timestamps.</a:t>
            </a:r>
            <a:r>
              <a:rPr lang="en-IN" sz="2000" dirty="0" smtClean="0"/>
              <a:t/>
            </a:r>
            <a:br>
              <a:rPr lang="en-IN" sz="2000" dirty="0" smtClean="0"/>
            </a:br>
            <a:r>
              <a:rPr lang="en-IN" sz="2000" dirty="0" err="1" smtClean="0"/>
              <a:t>Eg</a:t>
            </a:r>
            <a:r>
              <a:rPr lang="en-IN" sz="2000" dirty="0" smtClean="0"/>
              <a:t>. News about 2 different Cricket World Cups are not redundant..</a:t>
            </a:r>
          </a:p>
          <a:p>
            <a:r>
              <a:rPr lang="en-US" sz="2000" dirty="0" smtClean="0"/>
              <a:t>Add time nodes to word-document bipartite graph.</a:t>
            </a:r>
          </a:p>
        </p:txBody>
      </p:sp>
      <p:grpSp>
        <p:nvGrpSpPr>
          <p:cNvPr id="5" name="Canvas 98"/>
          <p:cNvGrpSpPr>
            <a:grpSpLocks/>
          </p:cNvGrpSpPr>
          <p:nvPr/>
        </p:nvGrpSpPr>
        <p:grpSpPr bwMode="auto">
          <a:xfrm>
            <a:off x="1614487" y="2971800"/>
            <a:ext cx="6919913" cy="3127547"/>
            <a:chOff x="0" y="0"/>
            <a:chExt cx="57010" cy="25761"/>
          </a:xfrm>
        </p:grpSpPr>
        <p:sp>
          <p:nvSpPr>
            <p:cNvPr id="6" name="AutoShape 32"/>
            <p:cNvSpPr>
              <a:spLocks noChangeAspect="1" noChangeArrowheads="1"/>
            </p:cNvSpPr>
            <p:nvPr/>
          </p:nvSpPr>
          <p:spPr bwMode="auto">
            <a:xfrm>
              <a:off x="0" y="0"/>
              <a:ext cx="57010" cy="257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100"/>
            <p:cNvGrpSpPr>
              <a:grpSpLocks/>
            </p:cNvGrpSpPr>
            <p:nvPr/>
          </p:nvGrpSpPr>
          <p:grpSpPr bwMode="auto">
            <a:xfrm>
              <a:off x="24415" y="31"/>
              <a:ext cx="8655" cy="23470"/>
              <a:chOff x="3282" y="1735"/>
              <a:chExt cx="1363" cy="3696"/>
            </a:xfrm>
          </p:grpSpPr>
          <p:grpSp>
            <p:nvGrpSpPr>
              <p:cNvPr id="32" name="Group 101"/>
              <p:cNvGrpSpPr>
                <a:grpSpLocks/>
              </p:cNvGrpSpPr>
              <p:nvPr/>
            </p:nvGrpSpPr>
            <p:grpSpPr bwMode="auto">
              <a:xfrm>
                <a:off x="3469" y="2507"/>
                <a:ext cx="810" cy="2924"/>
                <a:chOff x="3921" y="13473"/>
                <a:chExt cx="648" cy="2332"/>
              </a:xfrm>
            </p:grpSpPr>
            <p:sp>
              <p:nvSpPr>
                <p:cNvPr id="34" name="Oval 102"/>
                <p:cNvSpPr>
                  <a:spLocks noChangeArrowheads="1"/>
                </p:cNvSpPr>
                <p:nvPr/>
              </p:nvSpPr>
              <p:spPr bwMode="auto">
                <a:xfrm>
                  <a:off x="3922" y="13473"/>
                  <a:ext cx="647" cy="456"/>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d1</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5" name="Oval 103"/>
                <p:cNvSpPr>
                  <a:spLocks noChangeArrowheads="1"/>
                </p:cNvSpPr>
                <p:nvPr/>
              </p:nvSpPr>
              <p:spPr bwMode="auto">
                <a:xfrm>
                  <a:off x="3922" y="14413"/>
                  <a:ext cx="635" cy="41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d2</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6" name="Oval 104"/>
                <p:cNvSpPr>
                  <a:spLocks noChangeArrowheads="1"/>
                </p:cNvSpPr>
                <p:nvPr/>
              </p:nvSpPr>
              <p:spPr bwMode="auto">
                <a:xfrm>
                  <a:off x="3921" y="15383"/>
                  <a:ext cx="637" cy="42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d3</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33" name="Text Box 105"/>
              <p:cNvSpPr txBox="1">
                <a:spLocks noChangeArrowheads="1"/>
              </p:cNvSpPr>
              <p:nvPr/>
            </p:nvSpPr>
            <p:spPr bwMode="auto">
              <a:xfrm>
                <a:off x="3282" y="1735"/>
                <a:ext cx="1363" cy="421"/>
              </a:xfrm>
              <a:prstGeom prst="rect">
                <a:avLst/>
              </a:prstGeom>
              <a:solidFill>
                <a:srgbClr val="FFFFFF"/>
              </a:solidFill>
              <a:ln w="9525">
                <a:solidFill>
                  <a:srgbClr val="FFFFFF"/>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Documents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8" name="Group 107"/>
            <p:cNvGrpSpPr>
              <a:grpSpLocks/>
            </p:cNvGrpSpPr>
            <p:nvPr/>
          </p:nvGrpSpPr>
          <p:grpSpPr bwMode="auto">
            <a:xfrm>
              <a:off x="42043" y="4044"/>
              <a:ext cx="5010" cy="20441"/>
              <a:chOff x="6687" y="13276"/>
              <a:chExt cx="629" cy="2569"/>
            </a:xfrm>
          </p:grpSpPr>
          <p:sp>
            <p:nvSpPr>
              <p:cNvPr id="28" name="AutoShape 108"/>
              <p:cNvSpPr>
                <a:spLocks noChangeArrowheads="1"/>
              </p:cNvSpPr>
              <p:nvPr/>
            </p:nvSpPr>
            <p:spPr bwMode="auto">
              <a:xfrm>
                <a:off x="6687" y="13276"/>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w1</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29" name="AutoShape 109"/>
              <p:cNvSpPr>
                <a:spLocks noChangeArrowheads="1"/>
              </p:cNvSpPr>
              <p:nvPr/>
            </p:nvSpPr>
            <p:spPr bwMode="auto">
              <a:xfrm>
                <a:off x="6687" y="13994"/>
                <a:ext cx="629" cy="343"/>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w2</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0" name="AutoShape 110"/>
              <p:cNvSpPr>
                <a:spLocks noChangeArrowheads="1"/>
              </p:cNvSpPr>
              <p:nvPr/>
            </p:nvSpPr>
            <p:spPr bwMode="auto">
              <a:xfrm>
                <a:off x="6687" y="14744"/>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w3</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31" name="AutoShape 111"/>
              <p:cNvSpPr>
                <a:spLocks noChangeArrowheads="1"/>
              </p:cNvSpPr>
              <p:nvPr/>
            </p:nvSpPr>
            <p:spPr bwMode="auto">
              <a:xfrm>
                <a:off x="6687" y="15503"/>
                <a:ext cx="629" cy="342"/>
              </a:xfrm>
              <a:prstGeom prst="roundRect">
                <a:avLst>
                  <a:gd name="adj" fmla="val 16667"/>
                </a:avLst>
              </a:prstGeom>
              <a:solidFill>
                <a:srgbClr val="FFFFFF"/>
              </a:solidFill>
              <a:ln w="9525">
                <a:solidFill>
                  <a:srgbClr val="000000"/>
                </a:solidFill>
                <a:round/>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w4</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grpSp>
        <p:sp>
          <p:nvSpPr>
            <p:cNvPr id="9" name="Text Box 112"/>
            <p:cNvSpPr txBox="1">
              <a:spLocks noChangeArrowheads="1"/>
            </p:cNvSpPr>
            <p:nvPr/>
          </p:nvSpPr>
          <p:spPr bwMode="auto">
            <a:xfrm>
              <a:off x="40963" y="69"/>
              <a:ext cx="6833" cy="2674"/>
            </a:xfrm>
            <a:prstGeom prst="rect">
              <a:avLst/>
            </a:prstGeom>
            <a:solidFill>
              <a:srgbClr val="FFFFFF"/>
            </a:solidFill>
            <a:ln w="9525">
              <a:solidFill>
                <a:srgbClr val="FFFFFF"/>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Words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AutoShape 113"/>
            <p:cNvSpPr>
              <a:spLocks noChangeShapeType="1"/>
            </p:cNvSpPr>
            <p:nvPr/>
          </p:nvSpPr>
          <p:spPr bwMode="auto">
            <a:xfrm flipV="1">
              <a:off x="30676" y="5410"/>
              <a:ext cx="11367" cy="114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14"/>
            <p:cNvSpPr>
              <a:spLocks noChangeShapeType="1"/>
            </p:cNvSpPr>
            <p:nvPr/>
          </p:nvSpPr>
          <p:spPr bwMode="auto">
            <a:xfrm>
              <a:off x="30676" y="6559"/>
              <a:ext cx="11367" cy="456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15"/>
            <p:cNvSpPr>
              <a:spLocks noChangeShapeType="1"/>
            </p:cNvSpPr>
            <p:nvPr/>
          </p:nvSpPr>
          <p:spPr bwMode="auto">
            <a:xfrm flipV="1">
              <a:off x="30670" y="5410"/>
              <a:ext cx="11373" cy="862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16"/>
            <p:cNvSpPr>
              <a:spLocks noChangeShapeType="1"/>
            </p:cNvSpPr>
            <p:nvPr/>
          </p:nvSpPr>
          <p:spPr bwMode="auto">
            <a:xfrm>
              <a:off x="30670" y="14039"/>
              <a:ext cx="11373" cy="90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17"/>
            <p:cNvSpPr>
              <a:spLocks noChangeShapeType="1"/>
            </p:cNvSpPr>
            <p:nvPr/>
          </p:nvSpPr>
          <p:spPr bwMode="auto">
            <a:xfrm flipV="1">
              <a:off x="30676" y="17087"/>
              <a:ext cx="11367" cy="46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18"/>
            <p:cNvSpPr>
              <a:spLocks noChangeShapeType="1"/>
            </p:cNvSpPr>
            <p:nvPr/>
          </p:nvSpPr>
          <p:spPr bwMode="auto">
            <a:xfrm flipV="1">
              <a:off x="30676" y="11125"/>
              <a:ext cx="11367" cy="1063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 Box 125"/>
            <p:cNvSpPr txBox="1">
              <a:spLocks noChangeArrowheads="1"/>
            </p:cNvSpPr>
            <p:nvPr/>
          </p:nvSpPr>
          <p:spPr bwMode="auto">
            <a:xfrm>
              <a:off x="11696" y="25"/>
              <a:ext cx="5341" cy="2673"/>
            </a:xfrm>
            <a:prstGeom prst="rect">
              <a:avLst/>
            </a:prstGeom>
            <a:solidFill>
              <a:srgbClr val="FFFFFF"/>
            </a:solidFill>
            <a:ln w="9525">
              <a:solidFill>
                <a:srgbClr val="FFFFFF"/>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Time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7" name="Group 129"/>
            <p:cNvGrpSpPr>
              <a:grpSpLocks/>
            </p:cNvGrpSpPr>
            <p:nvPr/>
          </p:nvGrpSpPr>
          <p:grpSpPr bwMode="auto">
            <a:xfrm>
              <a:off x="12255" y="4470"/>
              <a:ext cx="3943" cy="18459"/>
              <a:chOff x="2628" y="2421"/>
              <a:chExt cx="621" cy="2907"/>
            </a:xfrm>
          </p:grpSpPr>
          <p:sp>
            <p:nvSpPr>
              <p:cNvPr id="25" name="AutoShape 126"/>
              <p:cNvSpPr>
                <a:spLocks noChangeArrowheads="1"/>
              </p:cNvSpPr>
              <p:nvPr/>
            </p:nvSpPr>
            <p:spPr bwMode="auto">
              <a:xfrm>
                <a:off x="2642" y="2421"/>
                <a:ext cx="601" cy="451"/>
              </a:xfrm>
              <a:prstGeom prst="hexagon">
                <a:avLst>
                  <a:gd name="adj" fmla="val 33315"/>
                  <a:gd name="vf" fmla="val 115470"/>
                </a:avLst>
              </a:prstGeom>
              <a:solidFill>
                <a:srgbClr val="FFFFFF"/>
              </a:solidFill>
              <a:ln w="9525">
                <a:solidFill>
                  <a:srgbClr val="000000"/>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t1</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AutoShape 127"/>
              <p:cNvSpPr>
                <a:spLocks noChangeArrowheads="1"/>
              </p:cNvSpPr>
              <p:nvPr/>
            </p:nvSpPr>
            <p:spPr bwMode="auto">
              <a:xfrm>
                <a:off x="2648" y="3649"/>
                <a:ext cx="601" cy="451"/>
              </a:xfrm>
              <a:prstGeom prst="hexagon">
                <a:avLst>
                  <a:gd name="adj" fmla="val 33315"/>
                  <a:gd name="vf" fmla="val 115470"/>
                </a:avLst>
              </a:prstGeom>
              <a:solidFill>
                <a:srgbClr val="FFFFFF"/>
              </a:solidFill>
              <a:ln w="9525">
                <a:solidFill>
                  <a:srgbClr val="000000"/>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t2</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AutoShape 128"/>
              <p:cNvSpPr>
                <a:spLocks noChangeArrowheads="1"/>
              </p:cNvSpPr>
              <p:nvPr/>
            </p:nvSpPr>
            <p:spPr bwMode="auto">
              <a:xfrm>
                <a:off x="2628" y="4877"/>
                <a:ext cx="601" cy="451"/>
              </a:xfrm>
              <a:prstGeom prst="hexagon">
                <a:avLst>
                  <a:gd name="adj" fmla="val 33315"/>
                  <a:gd name="vf" fmla="val 115470"/>
                </a:avLst>
              </a:prstGeom>
              <a:solidFill>
                <a:srgbClr val="FFFFFF"/>
              </a:solidFill>
              <a:ln w="9525">
                <a:solidFill>
                  <a:srgbClr val="000000"/>
                </a:solidFill>
                <a:miter lim="800000"/>
                <a:headEnd/>
                <a:tailEnd/>
              </a:ln>
            </p:spPr>
            <p:txBody>
              <a:bodyPr vert="horz" wrap="square" lIns="46800" tIns="45720" rIns="4680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t3</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18" name="AutoShape 131"/>
            <p:cNvSpPr>
              <a:spLocks noChangeShapeType="1"/>
            </p:cNvSpPr>
            <p:nvPr/>
          </p:nvSpPr>
          <p:spPr bwMode="auto">
            <a:xfrm>
              <a:off x="16160" y="5905"/>
              <a:ext cx="9461" cy="377"/>
            </a:xfrm>
            <a:prstGeom prst="straightConnector1">
              <a:avLst/>
            </a:prstGeom>
            <a:noFill/>
            <a:ln w="25400">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32"/>
            <p:cNvSpPr>
              <a:spLocks noChangeShapeType="1"/>
            </p:cNvSpPr>
            <p:nvPr/>
          </p:nvSpPr>
          <p:spPr bwMode="auto">
            <a:xfrm>
              <a:off x="16160" y="5905"/>
              <a:ext cx="9466" cy="15856"/>
            </a:xfrm>
            <a:prstGeom prst="straightConnector1">
              <a:avLst/>
            </a:prstGeom>
            <a:noFill/>
            <a:ln w="25400">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133"/>
            <p:cNvSpPr>
              <a:spLocks noChangeShapeType="1"/>
            </p:cNvSpPr>
            <p:nvPr/>
          </p:nvSpPr>
          <p:spPr bwMode="auto">
            <a:xfrm flipV="1">
              <a:off x="16071" y="14039"/>
              <a:ext cx="9544" cy="74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34" descr="Text Box: a"/>
            <p:cNvSpPr>
              <a:spLocks noChangeShapeType="1"/>
            </p:cNvSpPr>
            <p:nvPr/>
          </p:nvSpPr>
          <p:spPr bwMode="auto">
            <a:xfrm flipH="1" flipV="1">
              <a:off x="17037" y="1365"/>
              <a:ext cx="7378" cy="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135"/>
            <p:cNvSpPr>
              <a:spLocks noChangeShapeType="1"/>
            </p:cNvSpPr>
            <p:nvPr/>
          </p:nvSpPr>
          <p:spPr bwMode="auto">
            <a:xfrm>
              <a:off x="33070" y="1371"/>
              <a:ext cx="7893" cy="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Text Box 137"/>
            <p:cNvSpPr txBox="1">
              <a:spLocks noChangeArrowheads="1"/>
            </p:cNvSpPr>
            <p:nvPr/>
          </p:nvSpPr>
          <p:spPr bwMode="auto">
            <a:xfrm>
              <a:off x="19754" y="330"/>
              <a:ext cx="2197" cy="20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α</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Text Box 138"/>
            <p:cNvSpPr txBox="1">
              <a:spLocks noChangeArrowheads="1"/>
            </p:cNvSpPr>
            <p:nvPr/>
          </p:nvSpPr>
          <p:spPr bwMode="auto">
            <a:xfrm>
              <a:off x="34651" y="450"/>
              <a:ext cx="3683" cy="20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 α</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grpSp>
      <p:sp>
        <p:nvSpPr>
          <p:cNvPr id="37" name="Oval 36"/>
          <p:cNvSpPr/>
          <p:nvPr/>
        </p:nvSpPr>
        <p:spPr>
          <a:xfrm>
            <a:off x="3962400" y="2971800"/>
            <a:ext cx="327554" cy="3275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Line Callout 2 37"/>
          <p:cNvSpPr/>
          <p:nvPr/>
        </p:nvSpPr>
        <p:spPr>
          <a:xfrm>
            <a:off x="1524000" y="3048000"/>
            <a:ext cx="1052513" cy="617650"/>
          </a:xfrm>
          <a:prstGeom prst="borderCallout2">
            <a:avLst>
              <a:gd name="adj1" fmla="val 50149"/>
              <a:gd name="adj2" fmla="val 101961"/>
              <a:gd name="adj3" fmla="val 48743"/>
              <a:gd name="adj4" fmla="val 173185"/>
              <a:gd name="adj5" fmla="val 28982"/>
              <a:gd name="adj6" fmla="val 2344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Influence of time nodes</a:t>
            </a:r>
            <a:endParaRPr lang="en-IN" dirty="0">
              <a:solidFill>
                <a:srgbClr val="FF0000"/>
              </a:solidFill>
            </a:endParaRPr>
          </a:p>
        </p:txBody>
      </p:sp>
      <p:sp>
        <p:nvSpPr>
          <p:cNvPr id="39" name="TextBox 38"/>
          <p:cNvSpPr txBox="1"/>
          <p:nvPr/>
        </p:nvSpPr>
        <p:spPr>
          <a:xfrm>
            <a:off x="2743200" y="6031468"/>
            <a:ext cx="5105400" cy="369332"/>
          </a:xfrm>
          <a:prstGeom prst="rect">
            <a:avLst/>
          </a:prstGeom>
          <a:noFill/>
        </p:spPr>
        <p:txBody>
          <a:bodyPr wrap="square" rtlCol="0">
            <a:spAutoFit/>
          </a:bodyPr>
          <a:lstStyle/>
          <a:p>
            <a:pPr algn="ctr"/>
            <a:r>
              <a:rPr lang="en-IN" dirty="0"/>
              <a:t>A tripartite graph to solve redundancy problem</a:t>
            </a:r>
          </a:p>
        </p:txBody>
      </p:sp>
      <p:sp>
        <p:nvSpPr>
          <p:cNvPr id="40" name="TextBox 39"/>
          <p:cNvSpPr txBox="1"/>
          <p:nvPr/>
        </p:nvSpPr>
        <p:spPr>
          <a:xfrm>
            <a:off x="457200" y="4133671"/>
            <a:ext cx="2286000" cy="1200329"/>
          </a:xfrm>
          <a:prstGeom prst="rect">
            <a:avLst/>
          </a:prstGeom>
          <a:noFill/>
          <a:ln>
            <a:solidFill>
              <a:srgbClr val="FF0000"/>
            </a:solidFill>
          </a:ln>
        </p:spPr>
        <p:txBody>
          <a:bodyPr wrap="square" rtlCol="0">
            <a:spAutoFit/>
          </a:bodyPr>
          <a:lstStyle/>
          <a:p>
            <a:pPr algn="just"/>
            <a:r>
              <a:rPr lang="en-IN" dirty="0"/>
              <a:t>M</a:t>
            </a:r>
            <a:r>
              <a:rPr lang="en-IN" dirty="0" smtClean="0"/>
              <a:t>ore </a:t>
            </a:r>
            <a:r>
              <a:rPr lang="en-IN" dirty="0"/>
              <a:t>likely to reach articles that are in the same bin and close in content</a:t>
            </a:r>
          </a:p>
        </p:txBody>
      </p:sp>
    </p:spTree>
    <p:extLst>
      <p:ext uri="{BB962C8B-B14F-4D97-AF65-F5344CB8AC3E}">
        <p14:creationId xmlns:p14="http://schemas.microsoft.com/office/powerpoint/2010/main" val="156450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Conclusion</a:t>
            </a:r>
            <a:endParaRPr lang="en-IN" sz="3000" dirty="0"/>
          </a:p>
        </p:txBody>
      </p:sp>
      <p:sp>
        <p:nvSpPr>
          <p:cNvPr id="4" name="Snip Single Corner Rectangle 3"/>
          <p:cNvSpPr/>
          <p:nvPr/>
        </p:nvSpPr>
        <p:spPr>
          <a:xfrm>
            <a:off x="3657600" y="1524000"/>
            <a:ext cx="1752600" cy="609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Information Overload</a:t>
            </a:r>
            <a:endParaRPr lang="en-IN" dirty="0"/>
          </a:p>
        </p:txBody>
      </p:sp>
      <p:sp>
        <p:nvSpPr>
          <p:cNvPr id="5" name="Rounded Rectangle 4"/>
          <p:cNvSpPr/>
          <p:nvPr/>
        </p:nvSpPr>
        <p:spPr>
          <a:xfrm>
            <a:off x="3505200" y="29718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Summarization</a:t>
            </a:r>
            <a:endParaRPr lang="en-IN" dirty="0"/>
          </a:p>
        </p:txBody>
      </p:sp>
      <p:sp>
        <p:nvSpPr>
          <p:cNvPr id="6" name="Rounded Rectangle 5"/>
          <p:cNvSpPr/>
          <p:nvPr/>
        </p:nvSpPr>
        <p:spPr>
          <a:xfrm>
            <a:off x="3086100" y="38100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Detection &amp; Tracking</a:t>
            </a:r>
            <a:endParaRPr lang="en-IN" dirty="0"/>
          </a:p>
        </p:txBody>
      </p:sp>
      <p:sp>
        <p:nvSpPr>
          <p:cNvPr id="7" name="Rounded Rectangle 6"/>
          <p:cNvSpPr/>
          <p:nvPr/>
        </p:nvSpPr>
        <p:spPr>
          <a:xfrm>
            <a:off x="2895600" y="4648200"/>
            <a:ext cx="3276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Storyline Generation</a:t>
            </a:r>
            <a:endParaRPr lang="en-IN" dirty="0"/>
          </a:p>
        </p:txBody>
      </p:sp>
      <p:sp>
        <p:nvSpPr>
          <p:cNvPr id="8" name="Oval 7"/>
          <p:cNvSpPr/>
          <p:nvPr/>
        </p:nvSpPr>
        <p:spPr>
          <a:xfrm>
            <a:off x="6553200" y="51816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Portrays causal </a:t>
            </a:r>
            <a:r>
              <a:rPr lang="en-IN" dirty="0"/>
              <a:t>dependencies</a:t>
            </a:r>
          </a:p>
        </p:txBody>
      </p:sp>
      <p:sp>
        <p:nvSpPr>
          <p:cNvPr id="9" name="Oval 8"/>
          <p:cNvSpPr/>
          <p:nvPr/>
        </p:nvSpPr>
        <p:spPr>
          <a:xfrm>
            <a:off x="6529875" y="35814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Reveals latent relationships</a:t>
            </a:r>
            <a:endParaRPr lang="en-IN" dirty="0"/>
          </a:p>
        </p:txBody>
      </p:sp>
      <p:sp>
        <p:nvSpPr>
          <p:cNvPr id="10" name="Oval 9"/>
          <p:cNvSpPr/>
          <p:nvPr/>
        </p:nvSpPr>
        <p:spPr>
          <a:xfrm>
            <a:off x="425824" y="51816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Better understanding of underlying structure</a:t>
            </a:r>
            <a:endParaRPr lang="en-IN" dirty="0"/>
          </a:p>
        </p:txBody>
      </p:sp>
      <p:sp>
        <p:nvSpPr>
          <p:cNvPr id="11" name="Oval 10"/>
          <p:cNvSpPr/>
          <p:nvPr/>
        </p:nvSpPr>
        <p:spPr>
          <a:xfrm>
            <a:off x="381000" y="35814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Better representation technique</a:t>
            </a:r>
            <a:endParaRPr lang="en-IN" dirty="0"/>
          </a:p>
        </p:txBody>
      </p:sp>
      <p:sp>
        <p:nvSpPr>
          <p:cNvPr id="12" name="Right Arrow 11"/>
          <p:cNvSpPr/>
          <p:nvPr/>
        </p:nvSpPr>
        <p:spPr>
          <a:xfrm rot="13255891">
            <a:off x="2462871" y="4366305"/>
            <a:ext cx="414644" cy="300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418936">
            <a:off x="6142417" y="5151227"/>
            <a:ext cx="471030" cy="337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8239050">
            <a:off x="2551268" y="5163730"/>
            <a:ext cx="407845" cy="267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19027302">
            <a:off x="6111995" y="4345757"/>
            <a:ext cx="485872" cy="294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a:stCxn id="4" idx="1"/>
            <a:endCxn id="5" idx="0"/>
          </p:cNvCxnSpPr>
          <p:nvPr/>
        </p:nvCxnSpPr>
        <p:spPr>
          <a:xfrm>
            <a:off x="4533900" y="2133600"/>
            <a:ext cx="0" cy="838200"/>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4533900" y="3429000"/>
            <a:ext cx="0" cy="381000"/>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a:off x="4533900" y="4267200"/>
            <a:ext cx="0" cy="381000"/>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6014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Generating Storylines</a:t>
            </a:r>
            <a:endParaRPr lang="en-IN" sz="3000" dirty="0"/>
          </a:p>
        </p:txBody>
      </p:sp>
      <p:sp>
        <p:nvSpPr>
          <p:cNvPr id="4" name="TextBox 3"/>
          <p:cNvSpPr txBox="1"/>
          <p:nvPr/>
        </p:nvSpPr>
        <p:spPr>
          <a:xfrm>
            <a:off x="1981200" y="2042279"/>
            <a:ext cx="5181600" cy="3139321"/>
          </a:xfrm>
          <a:prstGeom prst="rect">
            <a:avLst/>
          </a:prstGeom>
          <a:noFill/>
        </p:spPr>
        <p:txBody>
          <a:bodyPr wrap="square" rtlCol="0">
            <a:spAutoFit/>
          </a:bodyPr>
          <a:lstStyle/>
          <a:p>
            <a:pPr algn="ctr"/>
            <a:r>
              <a:rPr lang="en-US" sz="6600" dirty="0" smtClean="0"/>
              <a:t>Thank You !!</a:t>
            </a:r>
          </a:p>
          <a:p>
            <a:pPr algn="ctr"/>
            <a:endParaRPr lang="en-US" sz="6600" dirty="0"/>
          </a:p>
          <a:p>
            <a:pPr algn="ctr"/>
            <a:r>
              <a:rPr lang="en-US" sz="6600" dirty="0" smtClean="0"/>
              <a:t>Q &amp; A</a:t>
            </a:r>
            <a:endParaRPr lang="en-IN" sz="6600" dirty="0"/>
          </a:p>
        </p:txBody>
      </p:sp>
    </p:spTree>
    <p:extLst>
      <p:ext uri="{BB962C8B-B14F-4D97-AF65-F5344CB8AC3E}">
        <p14:creationId xmlns:p14="http://schemas.microsoft.com/office/powerpoint/2010/main" val="141163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offered</a:t>
            </a:r>
            <a:endParaRPr lang="en-IN" dirty="0"/>
          </a:p>
        </p:txBody>
      </p:sp>
      <p:sp>
        <p:nvSpPr>
          <p:cNvPr id="3" name="Content Placeholder 2"/>
          <p:cNvSpPr>
            <a:spLocks noGrp="1"/>
          </p:cNvSpPr>
          <p:nvPr>
            <p:ph sz="quarter" idx="1"/>
          </p:nvPr>
        </p:nvSpPr>
        <p:spPr/>
        <p:txBody>
          <a:bodyPr/>
          <a:lstStyle/>
          <a:p>
            <a:pPr marL="633222" indent="-514350">
              <a:lnSpc>
                <a:spcPct val="200000"/>
              </a:lnSpc>
              <a:buFont typeface="+mj-lt"/>
              <a:buAutoNum type="arabicPeriod"/>
            </a:pPr>
            <a:endParaRPr lang="en-IN" dirty="0" smtClean="0"/>
          </a:p>
          <a:p>
            <a:pPr marL="633222" indent="-514350">
              <a:lnSpc>
                <a:spcPct val="200000"/>
              </a:lnSpc>
              <a:buFont typeface="+mj-lt"/>
              <a:buAutoNum type="arabicPeriod"/>
            </a:pPr>
            <a:r>
              <a:rPr lang="en-IN" dirty="0" smtClean="0"/>
              <a:t>Document Summarization</a:t>
            </a:r>
          </a:p>
          <a:p>
            <a:pPr marL="633222" indent="-514350">
              <a:lnSpc>
                <a:spcPct val="200000"/>
              </a:lnSpc>
              <a:buFont typeface="+mj-lt"/>
              <a:buAutoNum type="arabicPeriod"/>
            </a:pPr>
            <a:r>
              <a:rPr lang="en-US" dirty="0" smtClean="0"/>
              <a:t>Topic Detection and Tracking (TDT)</a:t>
            </a:r>
            <a:endParaRPr lang="en-IN" dirty="0" smtClean="0"/>
          </a:p>
          <a:p>
            <a:pPr marL="633222" indent="-514350">
              <a:lnSpc>
                <a:spcPct val="200000"/>
              </a:lnSpc>
              <a:buFont typeface="+mj-lt"/>
              <a:buAutoNum type="arabicPeriod"/>
            </a:pPr>
            <a:r>
              <a:rPr lang="en-IN" dirty="0" smtClean="0"/>
              <a:t>Storyline generation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191000" y="5334000"/>
            <a:ext cx="4876800" cy="369332"/>
          </a:xfrm>
          <a:prstGeom prst="rect">
            <a:avLst/>
          </a:prstGeom>
          <a:noFill/>
        </p:spPr>
        <p:txBody>
          <a:bodyPr wrap="square" rtlCol="0">
            <a:spAutoFit/>
          </a:bodyPr>
          <a:lstStyle/>
          <a:p>
            <a:pPr algn="ctr"/>
            <a:r>
              <a:rPr lang="en-US" dirty="0" smtClean="0"/>
              <a:t>Representative Sentences selected from the text</a:t>
            </a:r>
            <a:endParaRPr lang="en-IN" dirty="0"/>
          </a:p>
        </p:txBody>
      </p:sp>
      <p:sp>
        <p:nvSpPr>
          <p:cNvPr id="2" name="Title 1"/>
          <p:cNvSpPr>
            <a:spLocks noGrp="1"/>
          </p:cNvSpPr>
          <p:nvPr>
            <p:ph type="title"/>
          </p:nvPr>
        </p:nvSpPr>
        <p:spPr/>
        <p:txBody>
          <a:bodyPr/>
          <a:lstStyle/>
          <a:p>
            <a:r>
              <a:rPr lang="en-US" dirty="0" smtClean="0"/>
              <a:t>Document Summarization</a:t>
            </a:r>
            <a:endParaRPr lang="en-IN" dirty="0"/>
          </a:p>
        </p:txBody>
      </p:sp>
      <p:sp>
        <p:nvSpPr>
          <p:cNvPr id="3" name="Content Placeholder 2"/>
          <p:cNvSpPr>
            <a:spLocks noGrp="1"/>
          </p:cNvSpPr>
          <p:nvPr>
            <p:ph sz="quarter" idx="1"/>
          </p:nvPr>
        </p:nvSpPr>
        <p:spPr>
          <a:xfrm>
            <a:off x="457200" y="1447800"/>
            <a:ext cx="4041648" cy="4937760"/>
          </a:xfrm>
        </p:spPr>
        <p:txBody>
          <a:bodyPr>
            <a:normAutofit/>
          </a:bodyPr>
          <a:lstStyle/>
          <a:p>
            <a:pPr algn="just"/>
            <a:r>
              <a:rPr lang="en-US" sz="2400" dirty="0" smtClean="0"/>
              <a:t>Selecting representative sentences from one or more documents such that they convey the crux of the entire text.</a:t>
            </a:r>
            <a:endParaRPr lang="en-IN" sz="2400" dirty="0"/>
          </a:p>
        </p:txBody>
      </p:sp>
      <p:pic>
        <p:nvPicPr>
          <p:cNvPr id="16" name="Content Placeholder 15" descr="docSum.png"/>
          <p:cNvPicPr>
            <a:picLocks noGrp="1" noChangeAspect="1"/>
          </p:cNvPicPr>
          <p:nvPr>
            <p:ph sz="quarter" idx="2"/>
          </p:nvPr>
        </p:nvPicPr>
        <p:blipFill>
          <a:blip r:embed="rId2" cstate="print"/>
          <a:stretch>
            <a:fillRect/>
          </a:stretch>
        </p:blipFill>
        <p:spPr>
          <a:xfrm>
            <a:off x="4648200" y="1981200"/>
            <a:ext cx="4038600" cy="3356020"/>
          </a:xfrm>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Line Callout 2 4"/>
          <p:cNvSpPr/>
          <p:nvPr/>
        </p:nvSpPr>
        <p:spPr>
          <a:xfrm>
            <a:off x="4648200" y="3733800"/>
            <a:ext cx="3810000" cy="381000"/>
          </a:xfrm>
          <a:prstGeom prst="borderCallout2">
            <a:avLst>
              <a:gd name="adj1" fmla="val 50514"/>
              <a:gd name="adj2" fmla="val -568"/>
              <a:gd name="adj3" fmla="val 50515"/>
              <a:gd name="adj4" fmla="val -13843"/>
              <a:gd name="adj5" fmla="val 3088"/>
              <a:gd name="adj6" fmla="val -25843"/>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1981200" y="3429000"/>
            <a:ext cx="1676400" cy="646331"/>
          </a:xfrm>
          <a:prstGeom prst="rect">
            <a:avLst/>
          </a:prstGeom>
          <a:noFill/>
          <a:ln w="9525">
            <a:solidFill>
              <a:schemeClr val="tx1">
                <a:lumMod val="65000"/>
                <a:lumOff val="35000"/>
              </a:schemeClr>
            </a:solidFill>
          </a:ln>
        </p:spPr>
        <p:txBody>
          <a:bodyPr wrap="square" rtlCol="0">
            <a:spAutoFit/>
          </a:bodyPr>
          <a:lstStyle/>
          <a:p>
            <a:r>
              <a:rPr lang="en-US" dirty="0" smtClean="0"/>
              <a:t>Representative sentence</a:t>
            </a:r>
            <a:endParaRPr lang="en-IN" dirty="0"/>
          </a:p>
        </p:txBody>
      </p:sp>
      <p:grpSp>
        <p:nvGrpSpPr>
          <p:cNvPr id="8" name="Group 7"/>
          <p:cNvGrpSpPr/>
          <p:nvPr/>
        </p:nvGrpSpPr>
        <p:grpSpPr>
          <a:xfrm>
            <a:off x="424573" y="4267200"/>
            <a:ext cx="8414627" cy="1066800"/>
            <a:chOff x="424573" y="4267200"/>
            <a:chExt cx="8414627" cy="1066800"/>
          </a:xfrm>
        </p:grpSpPr>
        <p:grpSp>
          <p:nvGrpSpPr>
            <p:cNvPr id="1029" name="Group 5"/>
            <p:cNvGrpSpPr>
              <a:grpSpLocks/>
            </p:cNvGrpSpPr>
            <p:nvPr/>
          </p:nvGrpSpPr>
          <p:grpSpPr bwMode="auto">
            <a:xfrm>
              <a:off x="424573" y="4267200"/>
              <a:ext cx="8414627" cy="701040"/>
              <a:chOff x="1077" y="8178"/>
              <a:chExt cx="9752" cy="813"/>
            </a:xfrm>
            <a:solidFill>
              <a:schemeClr val="bg2">
                <a:lumMod val="90000"/>
              </a:schemeClr>
            </a:solidFill>
          </p:grpSpPr>
          <p:sp>
            <p:nvSpPr>
              <p:cNvPr id="1035" name="AutoShape 11"/>
              <p:cNvSpPr>
                <a:spLocks noChangeAspect="1" noChangeArrowheads="1" noTextEdit="1"/>
              </p:cNvSpPr>
              <p:nvPr/>
            </p:nvSpPr>
            <p:spPr bwMode="auto">
              <a:xfrm>
                <a:off x="1077" y="8178"/>
                <a:ext cx="9752" cy="813"/>
              </a:xfrm>
              <a:prstGeom prst="rect">
                <a:avLst/>
              </a:prstGeom>
              <a:grpFill/>
            </p:spPr>
            <p:txBody>
              <a:bodyPr vert="horz" wrap="square" lIns="91440" tIns="45720" rIns="91440" bIns="45720" numCol="1" anchor="t" anchorCtr="0" compatLnSpc="1">
                <a:prstTxWarp prst="textNoShape">
                  <a:avLst/>
                </a:prstTxWarp>
              </a:bodyPr>
              <a:lstStyle/>
              <a:p>
                <a:endParaRPr lang="en-IN"/>
              </a:p>
            </p:txBody>
          </p:sp>
          <p:sp>
            <p:nvSpPr>
              <p:cNvPr id="1034" name="Rectangle 10"/>
              <p:cNvSpPr>
                <a:spLocks noChangeArrowheads="1"/>
              </p:cNvSpPr>
              <p:nvPr/>
            </p:nvSpPr>
            <p:spPr bwMode="auto">
              <a:xfrm>
                <a:off x="1373" y="8382"/>
                <a:ext cx="2350" cy="448"/>
              </a:xfrm>
              <a:prstGeom prst="rect">
                <a:avLst/>
              </a:prstGeom>
              <a:grp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Topic representation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4750" y="8382"/>
                <a:ext cx="1892" cy="448"/>
              </a:xfrm>
              <a:prstGeom prst="rect">
                <a:avLst/>
              </a:prstGeom>
              <a:grp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Score sentences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7663" y="8380"/>
                <a:ext cx="2866" cy="450"/>
              </a:xfrm>
              <a:prstGeom prst="rect">
                <a:avLst/>
              </a:prstGeom>
              <a:grp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Select summary sentences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AutoShape 7"/>
              <p:cNvSpPr>
                <a:spLocks noChangeShapeType="1"/>
              </p:cNvSpPr>
              <p:nvPr/>
            </p:nvSpPr>
            <p:spPr bwMode="auto">
              <a:xfrm>
                <a:off x="3723" y="8606"/>
                <a:ext cx="1027" cy="1"/>
              </a:xfrm>
              <a:prstGeom prst="straightConnector1">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30" name="AutoShape 6"/>
              <p:cNvSpPr>
                <a:spLocks noChangeShapeType="1"/>
              </p:cNvSpPr>
              <p:nvPr/>
            </p:nvSpPr>
            <p:spPr bwMode="auto">
              <a:xfrm flipV="1">
                <a:off x="6642" y="8605"/>
                <a:ext cx="1021" cy="1"/>
              </a:xfrm>
              <a:prstGeom prst="straightConnector1">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7" name="TextBox 6"/>
            <p:cNvSpPr txBox="1"/>
            <p:nvPr/>
          </p:nvSpPr>
          <p:spPr>
            <a:xfrm>
              <a:off x="424573" y="4964668"/>
              <a:ext cx="8414627" cy="369332"/>
            </a:xfrm>
            <a:prstGeom prst="rect">
              <a:avLst/>
            </a:prstGeom>
            <a:solidFill>
              <a:schemeClr val="bg2">
                <a:lumMod val="90000"/>
              </a:schemeClr>
            </a:solidFill>
          </p:spPr>
          <p:txBody>
            <a:bodyPr wrap="square" rtlCol="0">
              <a:spAutoFit/>
            </a:bodyPr>
            <a:lstStyle/>
            <a:p>
              <a:pPr algn="ctr"/>
              <a:r>
                <a:rPr lang="en-US" dirty="0" smtClean="0"/>
                <a:t>Basic summarization process flow</a:t>
              </a:r>
              <a:endParaRPr lang="en-IN" dirty="0"/>
            </a:p>
          </p:txBody>
        </p:sp>
      </p:grpSp>
      <p:pic>
        <p:nvPicPr>
          <p:cNvPr id="18" name="Picture 17" descr="8e51a506c7f72b24bcce77260e588925.jpg"/>
          <p:cNvPicPr>
            <a:picLocks noChangeAspect="1"/>
          </p:cNvPicPr>
          <p:nvPr/>
        </p:nvPicPr>
        <p:blipFill>
          <a:blip r:embed="rId3" cstate="print"/>
          <a:stretch>
            <a:fillRect/>
          </a:stretch>
        </p:blipFill>
        <p:spPr>
          <a:xfrm>
            <a:off x="381000" y="5334000"/>
            <a:ext cx="1524000" cy="1524000"/>
          </a:xfrm>
          <a:prstGeom prst="rect">
            <a:avLst/>
          </a:prstGeom>
        </p:spPr>
      </p:pic>
      <p:sp>
        <p:nvSpPr>
          <p:cNvPr id="19" name="TextBox 18"/>
          <p:cNvSpPr txBox="1"/>
          <p:nvPr/>
        </p:nvSpPr>
        <p:spPr>
          <a:xfrm>
            <a:off x="1676400" y="5741313"/>
            <a:ext cx="6934200" cy="430887"/>
          </a:xfrm>
          <a:prstGeom prst="rect">
            <a:avLst/>
          </a:prstGeom>
          <a:solidFill>
            <a:schemeClr val="bg2">
              <a:lumMod val="90000"/>
            </a:schemeClr>
          </a:solidFill>
        </p:spPr>
        <p:txBody>
          <a:bodyPr wrap="square" rtlCol="0">
            <a:spAutoFit/>
          </a:bodyPr>
          <a:lstStyle/>
          <a:p>
            <a:r>
              <a:rPr lang="en-US" sz="2200" dirty="0" smtClean="0"/>
              <a:t>But…..How many topics are present in the document(s) ?</a:t>
            </a:r>
            <a:endParaRPr lang="en-I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500"/>
                                        <p:tgtEl>
                                          <p:spTgt spid="1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633222" indent="-514350">
              <a:lnSpc>
                <a:spcPct val="200000"/>
              </a:lnSpc>
            </a:pPr>
            <a:r>
              <a:rPr lang="en-US" dirty="0" smtClean="0"/>
              <a:t>Topic Detection and Tracking (TDT)</a:t>
            </a:r>
            <a:endParaRPr lang="en-IN" dirty="0" smtClean="0"/>
          </a:p>
        </p:txBody>
      </p:sp>
      <p:sp>
        <p:nvSpPr>
          <p:cNvPr id="9" name="Rectangle 3"/>
          <p:cNvSpPr>
            <a:spLocks noGrp="1" noChangeArrowheads="1"/>
          </p:cNvSpPr>
          <p:nvPr>
            <p:ph sz="quarter" idx="1"/>
          </p:nvPr>
        </p:nvSpPr>
        <p:spPr>
          <a:xfrm>
            <a:off x="457200" y="2057400"/>
            <a:ext cx="5105400" cy="4099560"/>
          </a:xfrm>
        </p:spPr>
        <p:txBody>
          <a:bodyPr>
            <a:normAutofit fontScale="92500" lnSpcReduction="10000"/>
          </a:bodyPr>
          <a:lstStyle/>
          <a:p>
            <a:pPr marL="87313" lvl="1" indent="0">
              <a:lnSpc>
                <a:spcPct val="90000"/>
              </a:lnSpc>
              <a:spcBef>
                <a:spcPts val="0"/>
              </a:spcBef>
              <a:buClr>
                <a:schemeClr val="accent1"/>
              </a:buClr>
              <a:buSzPct val="80000"/>
              <a:buNone/>
            </a:pPr>
            <a:r>
              <a:rPr lang="en-US" sz="2400" dirty="0" smtClean="0">
                <a:solidFill>
                  <a:schemeClr val="tx1"/>
                </a:solidFill>
              </a:rPr>
              <a:t>An </a:t>
            </a:r>
            <a:r>
              <a:rPr lang="en-US" sz="2400" dirty="0">
                <a:solidFill>
                  <a:schemeClr val="accent1"/>
                </a:solidFill>
                <a:effectLst>
                  <a:outerShdw blurRad="38100" dist="38100" dir="2700000" algn="tl">
                    <a:srgbClr val="C0C0C0"/>
                  </a:outerShdw>
                </a:effectLst>
              </a:rPr>
              <a:t>event</a:t>
            </a:r>
            <a:r>
              <a:rPr lang="en-US" sz="2400" dirty="0" smtClean="0">
                <a:solidFill>
                  <a:schemeClr val="tx1"/>
                </a:solidFill>
                <a:effectLst>
                  <a:outerShdw blurRad="38100" dist="38100" dir="2700000" algn="tl">
                    <a:srgbClr val="C0C0C0"/>
                  </a:outerShdw>
                </a:effectLst>
              </a:rPr>
              <a:t> </a:t>
            </a:r>
            <a:r>
              <a:rPr lang="en-US" sz="2400" dirty="0" smtClean="0">
                <a:solidFill>
                  <a:schemeClr val="tx1"/>
                </a:solidFill>
              </a:rPr>
              <a:t>is </a:t>
            </a:r>
            <a:r>
              <a:rPr lang="en-IN" sz="2400" dirty="0" smtClean="0">
                <a:solidFill>
                  <a:schemeClr val="tx1"/>
                </a:solidFill>
              </a:rPr>
              <a:t>something that happens at a specific time and location.</a:t>
            </a:r>
            <a:endParaRPr lang="en-US" sz="3600" b="1" dirty="0" smtClean="0">
              <a:solidFill>
                <a:schemeClr val="tx1"/>
              </a:solidFill>
            </a:endParaRPr>
          </a:p>
          <a:p>
            <a:pPr marL="363538" indent="-273050">
              <a:lnSpc>
                <a:spcPct val="90000"/>
              </a:lnSpc>
              <a:buFontTx/>
              <a:buNone/>
            </a:pPr>
            <a:r>
              <a:rPr lang="en-US" sz="2400" dirty="0" err="1" smtClean="0"/>
              <a:t>Eg</a:t>
            </a:r>
            <a:r>
              <a:rPr lang="en-US" sz="2400" dirty="0" smtClean="0"/>
              <a:t>: </a:t>
            </a:r>
            <a:r>
              <a:rPr lang="en-IN" sz="2400" i="1" dirty="0" smtClean="0"/>
              <a:t>Malaysian airline MH370 went missing</a:t>
            </a:r>
          </a:p>
          <a:p>
            <a:pPr>
              <a:lnSpc>
                <a:spcPct val="90000"/>
              </a:lnSpc>
              <a:buFontTx/>
              <a:buNone/>
            </a:pPr>
            <a:endParaRPr lang="en-US" sz="2400" b="1" dirty="0" smtClean="0"/>
          </a:p>
          <a:p>
            <a:pPr marL="87313" indent="0">
              <a:lnSpc>
                <a:spcPct val="90000"/>
              </a:lnSpc>
              <a:buFontTx/>
              <a:buNone/>
            </a:pPr>
            <a:r>
              <a:rPr lang="en-US" sz="2400" dirty="0" smtClean="0"/>
              <a:t>A </a:t>
            </a:r>
            <a:r>
              <a:rPr lang="en-US" sz="2400" dirty="0" smtClean="0">
                <a:solidFill>
                  <a:schemeClr val="accent1"/>
                </a:solidFill>
                <a:effectLst>
                  <a:outerShdw blurRad="38100" dist="38100" dir="2700000" algn="tl">
                    <a:srgbClr val="C0C0C0"/>
                  </a:outerShdw>
                </a:effectLst>
              </a:rPr>
              <a:t>story </a:t>
            </a:r>
            <a:r>
              <a:rPr lang="en-US" sz="2400" dirty="0" smtClean="0"/>
              <a:t>is </a:t>
            </a:r>
            <a:r>
              <a:rPr lang="en-IN" sz="2400" dirty="0" smtClean="0"/>
              <a:t>a topically cohesive segment of news discussing inter-related events.</a:t>
            </a:r>
          </a:p>
          <a:p>
            <a:pPr marL="363538" indent="-273050">
              <a:lnSpc>
                <a:spcPct val="90000"/>
              </a:lnSpc>
              <a:buNone/>
            </a:pPr>
            <a:r>
              <a:rPr lang="en-US" sz="2400" dirty="0" err="1" smtClean="0"/>
              <a:t>Eg</a:t>
            </a:r>
            <a:r>
              <a:rPr lang="en-US" sz="2400" dirty="0" smtClean="0"/>
              <a:t>: </a:t>
            </a:r>
            <a:r>
              <a:rPr lang="en-US" sz="2400" i="1" dirty="0" smtClean="0"/>
              <a:t>Missing MH370 leads to </a:t>
            </a:r>
            <a:r>
              <a:rPr lang="en-IN" sz="2400" i="1" dirty="0" smtClean="0"/>
              <a:t>despatch of search parties, rescue attempts etc.</a:t>
            </a:r>
            <a:endParaRPr lang="en-US" sz="2400" i="1" dirty="0" smtClean="0"/>
          </a:p>
          <a:p>
            <a:pPr>
              <a:lnSpc>
                <a:spcPct val="90000"/>
              </a:lnSpc>
              <a:buFontTx/>
              <a:buNone/>
            </a:pPr>
            <a:endParaRPr lang="en-US" sz="2000" b="1" dirty="0" smtClean="0"/>
          </a:p>
          <a:p>
            <a:pPr marL="87313" indent="0">
              <a:lnSpc>
                <a:spcPct val="90000"/>
              </a:lnSpc>
              <a:buNone/>
            </a:pPr>
            <a:r>
              <a:rPr lang="en-US" sz="2400" dirty="0" smtClean="0"/>
              <a:t>A </a:t>
            </a:r>
            <a:r>
              <a:rPr lang="en-US" sz="2400" dirty="0" smtClean="0">
                <a:solidFill>
                  <a:schemeClr val="accent1"/>
                </a:solidFill>
                <a:effectLst>
                  <a:outerShdw blurRad="38100" dist="38100" dir="2700000" algn="tl">
                    <a:srgbClr val="C0C0C0"/>
                  </a:outerShdw>
                </a:effectLst>
              </a:rPr>
              <a:t>topic</a:t>
            </a:r>
            <a:r>
              <a:rPr lang="en-US" sz="2400" dirty="0" smtClean="0"/>
              <a:t> is </a:t>
            </a:r>
            <a:r>
              <a:rPr lang="en-IN" sz="2400" dirty="0" smtClean="0"/>
              <a:t>a set of news stories that are strongly related by some seminal real-world event.</a:t>
            </a:r>
          </a:p>
          <a:p>
            <a:pPr marL="363538" indent="-273050">
              <a:lnSpc>
                <a:spcPct val="90000"/>
              </a:lnSpc>
              <a:buNone/>
            </a:pPr>
            <a:r>
              <a:rPr lang="en-US" sz="2400" dirty="0" err="1" smtClean="0"/>
              <a:t>Eg</a:t>
            </a:r>
            <a:r>
              <a:rPr lang="en-US" sz="2400" dirty="0" smtClean="0"/>
              <a:t>: </a:t>
            </a:r>
            <a:r>
              <a:rPr lang="en-US" sz="2400" i="1" dirty="0" smtClean="0"/>
              <a:t>Airline disasters</a:t>
            </a:r>
            <a:endParaRPr lang="en-US" sz="2400" i="1" dirty="0"/>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Diagram 9"/>
          <p:cNvGraphicFramePr/>
          <p:nvPr>
            <p:extLst>
              <p:ext uri="{D42A27DB-BD31-4B8C-83A1-F6EECF244321}">
                <p14:modId xmlns:p14="http://schemas.microsoft.com/office/powerpoint/2010/main" val="2388509010"/>
              </p:ext>
            </p:extLst>
          </p:nvPr>
        </p:nvGraphicFramePr>
        <p:xfrm>
          <a:off x="4762500" y="2209800"/>
          <a:ext cx="4838700" cy="322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57200" y="1295399"/>
            <a:ext cx="4724400" cy="523220"/>
          </a:xfrm>
          <a:prstGeom prst="rect">
            <a:avLst/>
          </a:prstGeom>
          <a:noFill/>
        </p:spPr>
        <p:txBody>
          <a:bodyPr wrap="square" rtlCol="0">
            <a:spAutoFit/>
          </a:bodyPr>
          <a:lstStyle/>
          <a:p>
            <a:r>
              <a:rPr lang="en-US" sz="2800" b="1" dirty="0" smtClean="0"/>
              <a:t>Preliminaries</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Topic Detection and Tracking (TDT)</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54049467"/>
              </p:ext>
            </p:extLst>
          </p:nvPr>
        </p:nvGraphicFramePr>
        <p:xfrm>
          <a:off x="228600" y="1295400"/>
          <a:ext cx="8686800" cy="4612681"/>
        </p:xfrm>
        <a:graphic>
          <a:graphicData uri="http://schemas.openxmlformats.org/drawingml/2006/table">
            <a:tbl>
              <a:tblPr firstRow="1" bandRow="1">
                <a:tableStyleId>{5C22544A-7EE6-4342-B048-85BDC9FD1C3A}</a:tableStyleId>
              </a:tblPr>
              <a:tblGrid>
                <a:gridCol w="2171700"/>
                <a:gridCol w="2171700"/>
                <a:gridCol w="2171700"/>
                <a:gridCol w="2171700"/>
              </a:tblGrid>
              <a:tr h="406441">
                <a:tc>
                  <a:txBody>
                    <a:bodyPr/>
                    <a:lstStyle/>
                    <a:p>
                      <a:pPr algn="ctr">
                        <a:lnSpc>
                          <a:spcPct val="115000"/>
                        </a:lnSpc>
                        <a:spcAft>
                          <a:spcPts val="0"/>
                        </a:spcAft>
                      </a:pPr>
                      <a:r>
                        <a:rPr lang="en-IN" sz="1600" b="1" dirty="0">
                          <a:latin typeface="Times New Roman"/>
                          <a:ea typeface="Times New Roman"/>
                          <a:cs typeface="Times New Roman"/>
                        </a:rPr>
                        <a:t>Disease</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b="1">
                          <a:latin typeface="Times New Roman"/>
                          <a:ea typeface="Times New Roman"/>
                          <a:cs typeface="Times New Roman"/>
                        </a:rPr>
                        <a:t>Computers</a:t>
                      </a:r>
                      <a:endParaRPr lang="en-IN" sz="160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b="1" dirty="0">
                          <a:latin typeface="Times New Roman"/>
                          <a:ea typeface="Times New Roman"/>
                          <a:cs typeface="Times New Roman"/>
                        </a:rPr>
                        <a:t>Genetics</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b="1">
                          <a:latin typeface="Times New Roman"/>
                          <a:ea typeface="Times New Roman"/>
                          <a:cs typeface="Times New Roman"/>
                        </a:rPr>
                        <a:t>Evolution</a:t>
                      </a:r>
                      <a:endParaRPr lang="en-IN" sz="1600">
                        <a:latin typeface="Calibri"/>
                        <a:ea typeface="Times New Roman"/>
                        <a:cs typeface="Times New Roman"/>
                      </a:endParaRPr>
                    </a:p>
                  </a:txBody>
                  <a:tcPr marL="68580" marR="68580" marT="0" marB="0" anchor="ctr"/>
                </a:tc>
              </a:tr>
              <a:tr h="3457534">
                <a:tc>
                  <a:txBody>
                    <a:bodyPr/>
                    <a:lstStyle/>
                    <a:p>
                      <a:pPr algn="ctr">
                        <a:lnSpc>
                          <a:spcPct val="115000"/>
                        </a:lnSpc>
                        <a:spcAft>
                          <a:spcPts val="0"/>
                        </a:spcAft>
                      </a:pPr>
                      <a:r>
                        <a:rPr lang="en-IN" sz="1600" dirty="0">
                          <a:latin typeface="Times New Roman"/>
                          <a:ea typeface="Times New Roman"/>
                          <a:cs typeface="Times New Roman"/>
                        </a:rPr>
                        <a:t>bacteria</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infectious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parasites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control</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tuberculosis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united</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disease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parasite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new</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strains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bacterial</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resistance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diseases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host</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malaria</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dirty="0">
                          <a:latin typeface="Times New Roman"/>
                          <a:ea typeface="Times New Roman"/>
                          <a:cs typeface="Times New Roman"/>
                        </a:rPr>
                        <a:t>computers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system</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computer</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information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methods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parallel</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model</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simulations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systems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data</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new</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software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network</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models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networks</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dirty="0">
                          <a:latin typeface="Times New Roman"/>
                          <a:ea typeface="Times New Roman"/>
                          <a:cs typeface="Times New Roman"/>
                        </a:rPr>
                        <a:t>human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sequencing</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genetics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genetic</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genes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sequences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genome</a:t>
                      </a:r>
                      <a:endParaRPr lang="en-IN" sz="1600" dirty="0">
                        <a:latin typeface="Calibri"/>
                        <a:ea typeface="Times New Roman"/>
                        <a:cs typeface="Times New Roman"/>
                      </a:endParaRPr>
                    </a:p>
                    <a:p>
                      <a:pPr algn="ctr">
                        <a:lnSpc>
                          <a:spcPct val="115000"/>
                        </a:lnSpc>
                        <a:spcAft>
                          <a:spcPts val="0"/>
                        </a:spcAft>
                      </a:pPr>
                      <a:r>
                        <a:rPr lang="en-IN" sz="1600" dirty="0" err="1">
                          <a:latin typeface="Times New Roman"/>
                          <a:ea typeface="Times New Roman"/>
                          <a:cs typeface="Times New Roman"/>
                        </a:rPr>
                        <a:t>dna</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gene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sequence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information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molecular</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map</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project</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mapping</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600" dirty="0">
                          <a:latin typeface="Times New Roman"/>
                          <a:ea typeface="Times New Roman"/>
                          <a:cs typeface="Times New Roman"/>
                        </a:rPr>
                        <a:t>common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life</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evolution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organisms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species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group</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biology</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groups</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living</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evolutionary</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diversity</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new</a:t>
                      </a:r>
                      <a:endParaRPr lang="en-IN" sz="1600" dirty="0">
                        <a:latin typeface="Calibri"/>
                        <a:ea typeface="Times New Roman"/>
                        <a:cs typeface="Times New Roman"/>
                      </a:endParaRPr>
                    </a:p>
                    <a:p>
                      <a:pPr algn="ctr">
                        <a:lnSpc>
                          <a:spcPct val="115000"/>
                        </a:lnSpc>
                        <a:spcAft>
                          <a:spcPts val="0"/>
                        </a:spcAft>
                      </a:pPr>
                      <a:r>
                        <a:rPr lang="en-IN" sz="1600" dirty="0" err="1">
                          <a:latin typeface="Times New Roman"/>
                          <a:ea typeface="Times New Roman"/>
                          <a:cs typeface="Times New Roman"/>
                        </a:rPr>
                        <a:t>phylogenetic</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origin</a:t>
                      </a:r>
                      <a:endParaRPr lang="en-IN" sz="1600" dirty="0">
                        <a:latin typeface="Calibri"/>
                        <a:ea typeface="Times New Roman"/>
                        <a:cs typeface="Times New Roman"/>
                      </a:endParaRPr>
                    </a:p>
                    <a:p>
                      <a:pPr algn="ctr">
                        <a:lnSpc>
                          <a:spcPct val="115000"/>
                        </a:lnSpc>
                        <a:spcAft>
                          <a:spcPts val="0"/>
                        </a:spcAft>
                      </a:pPr>
                      <a:r>
                        <a:rPr lang="en-IN" sz="1600" dirty="0">
                          <a:latin typeface="Times New Roman"/>
                          <a:ea typeface="Times New Roman"/>
                          <a:cs typeface="Times New Roman"/>
                        </a:rPr>
                        <a:t>two</a:t>
                      </a:r>
                      <a:endParaRPr lang="en-IN" sz="1600" dirty="0">
                        <a:latin typeface="Calibri"/>
                        <a:ea typeface="Times New Roman"/>
                        <a:cs typeface="Times New Roman"/>
                      </a:endParaRPr>
                    </a:p>
                  </a:txBody>
                  <a:tcPr marL="68580" marR="68580" marT="0" marB="0" anchor="ctr"/>
                </a:tc>
              </a:tr>
            </a:tbl>
          </a:graphicData>
        </a:graphic>
      </p:graphicFrame>
      <p:sp>
        <p:nvSpPr>
          <p:cNvPr id="5" name="TextBox 4"/>
          <p:cNvSpPr txBox="1"/>
          <p:nvPr/>
        </p:nvSpPr>
        <p:spPr>
          <a:xfrm>
            <a:off x="457200" y="5943600"/>
            <a:ext cx="8458200" cy="584775"/>
          </a:xfrm>
          <a:prstGeom prst="rect">
            <a:avLst/>
          </a:prstGeom>
          <a:noFill/>
        </p:spPr>
        <p:txBody>
          <a:bodyPr wrap="square" rtlCol="0">
            <a:spAutoFit/>
          </a:bodyPr>
          <a:lstStyle/>
          <a:p>
            <a:r>
              <a:rPr lang="en-IN" sz="1600" b="1" dirty="0" smtClean="0"/>
              <a:t>Most frequent topics found after processing 17,000 articles from the journal Science </a:t>
            </a:r>
          </a:p>
          <a:p>
            <a:r>
              <a:rPr lang="en-IN" sz="1600" dirty="0" smtClean="0"/>
              <a:t>(</a:t>
            </a:r>
            <a:r>
              <a:rPr lang="en-IN" sz="1400" dirty="0" smtClean="0"/>
              <a:t>David M. </a:t>
            </a:r>
            <a:r>
              <a:rPr lang="en-IN" sz="1400" dirty="0" err="1" smtClean="0"/>
              <a:t>Blei</a:t>
            </a:r>
            <a:r>
              <a:rPr lang="en-IN" sz="1400" dirty="0" smtClean="0"/>
              <a:t>, </a:t>
            </a:r>
            <a:r>
              <a:rPr lang="en-IN" sz="1400" i="1" dirty="0" smtClean="0"/>
              <a:t>Probabilistic Topic Models</a:t>
            </a:r>
            <a:r>
              <a:rPr lang="en-IN" sz="1400" dirty="0" smtClean="0"/>
              <a:t>.: Communications of the ACM, 2012</a:t>
            </a:r>
            <a:r>
              <a:rPr lang="en-IN" sz="1600" dirty="0" smtClean="0"/>
              <a:t>)</a:t>
            </a:r>
            <a:endParaRPr lang="en-IN" sz="1600" dirty="0"/>
          </a:p>
        </p:txBody>
      </p:sp>
      <p:grpSp>
        <p:nvGrpSpPr>
          <p:cNvPr id="16" name="Group 15"/>
          <p:cNvGrpSpPr/>
          <p:nvPr/>
        </p:nvGrpSpPr>
        <p:grpSpPr>
          <a:xfrm>
            <a:off x="762000" y="3200400"/>
            <a:ext cx="7772400" cy="1524000"/>
            <a:chOff x="762000" y="3200400"/>
            <a:chExt cx="7772400" cy="1524000"/>
          </a:xfrm>
        </p:grpSpPr>
        <p:pic>
          <p:nvPicPr>
            <p:cNvPr id="6" name="Picture 5" descr="8e51a506c7f72b24bcce77260e588925.jpg"/>
            <p:cNvPicPr>
              <a:picLocks noChangeAspect="1"/>
            </p:cNvPicPr>
            <p:nvPr/>
          </p:nvPicPr>
          <p:blipFill>
            <a:blip r:embed="rId2" cstate="print"/>
            <a:stretch>
              <a:fillRect/>
            </a:stretch>
          </p:blipFill>
          <p:spPr>
            <a:xfrm>
              <a:off x="762000" y="3200400"/>
              <a:ext cx="1524000" cy="1524000"/>
            </a:xfrm>
            <a:prstGeom prst="rect">
              <a:avLst/>
            </a:prstGeom>
            <a:noFill/>
          </p:spPr>
        </p:pic>
        <p:sp>
          <p:nvSpPr>
            <p:cNvPr id="7" name="TextBox 6"/>
            <p:cNvSpPr txBox="1"/>
            <p:nvPr/>
          </p:nvSpPr>
          <p:spPr>
            <a:xfrm>
              <a:off x="2133600" y="3200400"/>
              <a:ext cx="6400800" cy="1524000"/>
            </a:xfrm>
            <a:prstGeom prst="rect">
              <a:avLst/>
            </a:prstGeom>
            <a:solidFill>
              <a:schemeClr val="bg1"/>
            </a:solidFill>
          </p:spPr>
          <p:txBody>
            <a:bodyPr wrap="square" rtlCol="0">
              <a:noAutofit/>
            </a:bodyPr>
            <a:lstStyle/>
            <a:p>
              <a:pPr algn="ctr"/>
              <a:endParaRPr lang="en-US" sz="2400" dirty="0" smtClean="0"/>
            </a:p>
            <a:p>
              <a:pPr algn="ctr"/>
              <a:r>
                <a:rPr lang="en-US" sz="2400" dirty="0" smtClean="0"/>
                <a:t>But…..How to are different events related to (dependent on) each other ?</a:t>
              </a:r>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8d1d15e7-09c3-45f6-944b-e26ce75e8b9e" RevisionId="26877799-5fd1-4de6-830e-e7328b90fd22" Stencil="172d6d98-e5c9-42e9-a209-79f7a94bbd38" StencilRevisionId="00000000-0000-0000-0000-000000000000" StencilVersion="0.0"/>
</Control>
</file>

<file path=customXml/item2.xml><?xml version="1.0" encoding="utf-8"?>
<Control xmlns="http://schemas.microsoft.com/VisualStudio/2011/storyboarding/control">
  <Id Name="System.Storyboarding.WindowsAppIcons.Documents" Revision="1" Stencil="System.Storyboarding.WindowsAppIcons" StencilVersion="0.1"/>
</Control>
</file>

<file path=customXml/item3.xml><?xml version="1.0" encoding="utf-8"?>
<Control xmlns="http://schemas.microsoft.com/VisualStudio/2011/storyboarding/control">
  <Id Name="System.Storyboarding.WindowsAppIcons.Documents" Revision="1" Stencil="System.Storyboarding.WindowsAppIcons" StencilVersion="0.1"/>
</Control>
</file>

<file path=customXml/item4.xml><?xml version="1.0" encoding="utf-8"?>
<Control xmlns="http://schemas.microsoft.com/VisualStudio/2011/storyboarding/control">
  <Id Name="8d1d15e7-09c3-45f6-944b-e26ce75e8b9e" RevisionId="26877799-5fd1-4de6-830e-e7328b90fd22" Stencil="172d6d98-e5c9-42e9-a209-79f7a94bbd38" StencilRevisionId="00000000-0000-0000-0000-000000000000" StencilVersion="0.0"/>
</Control>
</file>

<file path=customXml/itemProps1.xml><?xml version="1.0" encoding="utf-8"?>
<ds:datastoreItem xmlns:ds="http://schemas.openxmlformats.org/officeDocument/2006/customXml" ds:itemID="{DA24E393-17B3-46D9-BA03-EF62796B6347}">
  <ds:schemaRefs>
    <ds:schemaRef ds:uri="http://schemas.microsoft.com/VisualStudio/2011/storyboarding/control"/>
  </ds:schemaRefs>
</ds:datastoreItem>
</file>

<file path=customXml/itemProps2.xml><?xml version="1.0" encoding="utf-8"?>
<ds:datastoreItem xmlns:ds="http://schemas.openxmlformats.org/officeDocument/2006/customXml" ds:itemID="{DD8D937C-5EBD-4F31-BBD0-FA98A6E7A9A2}">
  <ds:schemaRefs>
    <ds:schemaRef ds:uri="http://schemas.microsoft.com/VisualStudio/2011/storyboarding/control"/>
  </ds:schemaRefs>
</ds:datastoreItem>
</file>

<file path=customXml/itemProps3.xml><?xml version="1.0" encoding="utf-8"?>
<ds:datastoreItem xmlns:ds="http://schemas.openxmlformats.org/officeDocument/2006/customXml" ds:itemID="{06CC4530-233D-4DE1-B2D2-54769E3CC835}">
  <ds:schemaRefs>
    <ds:schemaRef ds:uri="http://schemas.microsoft.com/VisualStudio/2011/storyboarding/control"/>
  </ds:schemaRefs>
</ds:datastoreItem>
</file>

<file path=customXml/itemProps4.xml><?xml version="1.0" encoding="utf-8"?>
<ds:datastoreItem xmlns:ds="http://schemas.openxmlformats.org/officeDocument/2006/customXml" ds:itemID="{4D8B6E62-41A3-43FC-9C2F-6A3307BF7BD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Origin</Template>
  <TotalTime>5034</TotalTime>
  <Words>3333</Words>
  <Application>Microsoft Office PowerPoint</Application>
  <PresentationFormat>On-screen Show (4:3)</PresentationFormat>
  <Paragraphs>692</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Bookman Old Style</vt:lpstr>
      <vt:lpstr>Calibri</vt:lpstr>
      <vt:lpstr>Cambria Math</vt:lpstr>
      <vt:lpstr>Gill Sans MT</vt:lpstr>
      <vt:lpstr>Times New Roman</vt:lpstr>
      <vt:lpstr>Wingdings</vt:lpstr>
      <vt:lpstr>Wingdings 3</vt:lpstr>
      <vt:lpstr>Origin</vt:lpstr>
      <vt:lpstr>Generating Storylines</vt:lpstr>
      <vt:lpstr>Outline</vt:lpstr>
      <vt:lpstr>Outline</vt:lpstr>
      <vt:lpstr>Motivation</vt:lpstr>
      <vt:lpstr>Outline</vt:lpstr>
      <vt:lpstr>Solutions offered</vt:lpstr>
      <vt:lpstr>Document Summarization</vt:lpstr>
      <vt:lpstr>Topic Detection and Tracking (TDT)</vt:lpstr>
      <vt:lpstr>Topic Detection and Tracking (TDT)</vt:lpstr>
      <vt:lpstr>Outline</vt:lpstr>
      <vt:lpstr>Storyline</vt:lpstr>
      <vt:lpstr>Storyline – An example</vt:lpstr>
      <vt:lpstr>What’s a good storyline ?</vt:lpstr>
      <vt:lpstr>Coherence</vt:lpstr>
      <vt:lpstr>Storyline Configurations</vt:lpstr>
      <vt:lpstr>Storyline Configurations</vt:lpstr>
      <vt:lpstr>Storyline Configurations</vt:lpstr>
      <vt:lpstr>Storyline Configurations</vt:lpstr>
      <vt:lpstr>Storyline Configurations</vt:lpstr>
      <vt:lpstr>Outline</vt:lpstr>
      <vt:lpstr>Storyline Generation</vt:lpstr>
      <vt:lpstr>Storyline Generation</vt:lpstr>
      <vt:lpstr>1) Extract relevant documents</vt:lpstr>
      <vt:lpstr>1.1) Dynamic Pseudo Relevance Feedback (DPRF)</vt:lpstr>
      <vt:lpstr>1.1) Dynamic Pseudo Relevance Feedback (DPRF)</vt:lpstr>
      <vt:lpstr>Storyline Generation</vt:lpstr>
      <vt:lpstr>2) Summarization</vt:lpstr>
      <vt:lpstr>2.1) LSA + k-means clustering</vt:lpstr>
      <vt:lpstr>2.1) LSA + k-means clustering</vt:lpstr>
      <vt:lpstr>2.1) LSA + k-means clustering</vt:lpstr>
      <vt:lpstr>2.2) Non-Negative Matrix Factorization (NMF)</vt:lpstr>
      <vt:lpstr>2.2) Non-Negative Matrix Factorization (NMF)</vt:lpstr>
      <vt:lpstr>2.3) Minimum Weight Dominant Set (MWDS)</vt:lpstr>
      <vt:lpstr>Minimum Weight Dominant Set (MWDS)</vt:lpstr>
      <vt:lpstr>Minimum Weight Dominant Set (MWDS)</vt:lpstr>
      <vt:lpstr>2.3) Minimum Weight Dominant Set (MWDS)</vt:lpstr>
      <vt:lpstr>2.3) Minimum Weight Dominant Set (MWDS)</vt:lpstr>
      <vt:lpstr>Storyline Generation</vt:lpstr>
      <vt:lpstr>3) Connecting Events to Generate Storyline</vt:lpstr>
      <vt:lpstr>3.1) Linear Programming</vt:lpstr>
      <vt:lpstr>Coherence</vt:lpstr>
      <vt:lpstr>Coherence</vt:lpstr>
      <vt:lpstr>Coherence</vt:lpstr>
      <vt:lpstr>Influence</vt:lpstr>
      <vt:lpstr>Influence</vt:lpstr>
      <vt:lpstr>3.2) Steiner Tree Algorithm(ST)</vt:lpstr>
      <vt:lpstr>3.2) Steiner Tree Algorithm(ST)</vt:lpstr>
      <vt:lpstr>3.2) Steiner Tree Algorithm(ST)</vt:lpstr>
      <vt:lpstr>3.3) Probabilistic Approach</vt:lpstr>
      <vt:lpstr>3.3) Probabilistic Approach</vt:lpstr>
      <vt:lpstr>3.3) Probabilistic Approach</vt:lpstr>
      <vt:lpstr>3.3) Probabilistic Approach</vt:lpstr>
      <vt:lpstr>Conclusion</vt:lpstr>
      <vt:lpstr>Generating Storylines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Storylines</dc:title>
  <dc:creator>anunaya</dc:creator>
  <cp:lastModifiedBy>LG</cp:lastModifiedBy>
  <cp:revision>284</cp:revision>
  <dcterms:created xsi:type="dcterms:W3CDTF">2006-08-16T00:00:00Z</dcterms:created>
  <dcterms:modified xsi:type="dcterms:W3CDTF">2014-10-16T23:03:36Z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