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087C17D-D68B-4BDF-94F4-FB3C3AADFCE9}" type="datetimeFigureOut">
              <a:rPr lang="es-CO" smtClean="0"/>
              <a:t>09/03/2021</a:t>
            </a:fld>
            <a:endParaRPr lang="es-CO"/>
          </a:p>
        </p:txBody>
      </p:sp>
      <p:sp>
        <p:nvSpPr>
          <p:cNvPr id="5" name="Footer Placeholder 4"/>
          <p:cNvSpPr>
            <a:spLocks noGrp="1"/>
          </p:cNvSpPr>
          <p:nvPr>
            <p:ph type="ftr" sz="quarter" idx="11"/>
          </p:nvPr>
        </p:nvSpPr>
        <p:spPr>
          <a:xfrm>
            <a:off x="1174044" y="5357592"/>
            <a:ext cx="5034845" cy="365125"/>
          </a:xfrm>
        </p:spPr>
        <p:txBody>
          <a:bodyPr/>
          <a:lstStyle/>
          <a:p>
            <a:endParaRPr lang="es-CO"/>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0CFA25E-7642-45CB-ADC9-73643F43990F}"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87C17D-D68B-4BDF-94F4-FB3C3AADFCE9}" type="datetimeFigureOut">
              <a:rPr lang="es-CO" smtClean="0"/>
              <a:t>09/03/2021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0CFA25E-7642-45CB-ADC9-73643F43990F}"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87C17D-D68B-4BDF-94F4-FB3C3AADFCE9}" type="datetimeFigureOut">
              <a:rPr lang="es-CO" smtClean="0"/>
              <a:t>09/03/2021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0CFA25E-7642-45CB-ADC9-73643F43990F}"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87C17D-D68B-4BDF-94F4-FB3C3AADFCE9}" type="datetimeFigureOut">
              <a:rPr lang="es-CO" smtClean="0"/>
              <a:t>09/03/2021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0CFA25E-7642-45CB-ADC9-73643F43990F}"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87C17D-D68B-4BDF-94F4-FB3C3AADFCE9}" type="datetimeFigureOut">
              <a:rPr lang="es-CO" smtClean="0"/>
              <a:t>09/03/2021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0CFA25E-7642-45CB-ADC9-73643F43990F}"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3087C17D-D68B-4BDF-94F4-FB3C3AADFCE9}" type="datetimeFigureOut">
              <a:rPr lang="es-CO" smtClean="0"/>
              <a:t>09/03/2021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0CFA25E-7642-45CB-ADC9-73643F43990F}" type="slidenum">
              <a:rPr lang="es-CO" smtClean="0"/>
              <a:t>‹Nº›</a:t>
            </a:fld>
            <a:endParaRPr lang="es-CO"/>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3087C17D-D68B-4BDF-94F4-FB3C3AADFCE9}" type="datetimeFigureOut">
              <a:rPr lang="es-CO" smtClean="0"/>
              <a:t>09/03/2021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0CFA25E-7642-45CB-ADC9-73643F43990F}" type="slidenum">
              <a:rPr lang="es-CO" smtClean="0"/>
              <a:t>‹Nº›</a:t>
            </a:fld>
            <a:endParaRPr lang="es-CO"/>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3087C17D-D68B-4BDF-94F4-FB3C3AADFCE9}" type="datetimeFigureOut">
              <a:rPr lang="es-CO" smtClean="0"/>
              <a:t>09/03/2021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0CFA25E-7642-45CB-ADC9-73643F43990F}"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7C17D-D68B-4BDF-94F4-FB3C3AADFCE9}" type="datetimeFigureOut">
              <a:rPr lang="es-CO" smtClean="0"/>
              <a:t>09/03/2021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0CFA25E-7642-45CB-ADC9-73643F43990F}"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3087C17D-D68B-4BDF-94F4-FB3C3AADFCE9}" type="datetimeFigureOut">
              <a:rPr lang="es-CO" smtClean="0"/>
              <a:t>09/03/2021</a:t>
            </a:fld>
            <a:endParaRPr lang="es-CO"/>
          </a:p>
        </p:txBody>
      </p:sp>
      <p:sp>
        <p:nvSpPr>
          <p:cNvPr id="6" name="Footer Placeholder 5"/>
          <p:cNvSpPr>
            <a:spLocks noGrp="1"/>
          </p:cNvSpPr>
          <p:nvPr>
            <p:ph type="ftr" sz="quarter" idx="11"/>
          </p:nvPr>
        </p:nvSpPr>
        <p:spPr>
          <a:xfrm rot="-60000">
            <a:off x="914554" y="5829261"/>
            <a:ext cx="3522607" cy="365125"/>
          </a:xfrm>
        </p:spPr>
        <p:txBody>
          <a:bodyPr/>
          <a:lstStyle/>
          <a:p>
            <a:endParaRPr lang="es-CO"/>
          </a:p>
        </p:txBody>
      </p:sp>
      <p:sp>
        <p:nvSpPr>
          <p:cNvPr id="7" name="Slide Number Placeholder 6"/>
          <p:cNvSpPr>
            <a:spLocks noGrp="1"/>
          </p:cNvSpPr>
          <p:nvPr>
            <p:ph type="sldNum" sz="quarter" idx="12"/>
          </p:nvPr>
        </p:nvSpPr>
        <p:spPr>
          <a:xfrm rot="60000">
            <a:off x="7557313" y="5896961"/>
            <a:ext cx="554023" cy="365125"/>
          </a:xfrm>
        </p:spPr>
        <p:txBody>
          <a:bodyPr/>
          <a:lstStyle/>
          <a:p>
            <a:fld id="{60CFA25E-7642-45CB-ADC9-73643F43990F}"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3087C17D-D68B-4BDF-94F4-FB3C3AADFCE9}" type="datetimeFigureOut">
              <a:rPr lang="es-CO" smtClean="0"/>
              <a:t>09/03/2021</a:t>
            </a:fld>
            <a:endParaRPr lang="es-CO"/>
          </a:p>
        </p:txBody>
      </p:sp>
      <p:sp>
        <p:nvSpPr>
          <p:cNvPr id="6" name="Footer Placeholder 5"/>
          <p:cNvSpPr>
            <a:spLocks noGrp="1"/>
          </p:cNvSpPr>
          <p:nvPr>
            <p:ph type="ftr" sz="quarter" idx="11"/>
          </p:nvPr>
        </p:nvSpPr>
        <p:spPr>
          <a:xfrm rot="-60000">
            <a:off x="914569" y="5831037"/>
            <a:ext cx="3319043" cy="365125"/>
          </a:xfrm>
        </p:spPr>
        <p:txBody>
          <a:bodyPr/>
          <a:lstStyle/>
          <a:p>
            <a:endParaRPr lang="es-CO"/>
          </a:p>
        </p:txBody>
      </p:sp>
      <p:sp>
        <p:nvSpPr>
          <p:cNvPr id="7" name="Slide Number Placeholder 6"/>
          <p:cNvSpPr>
            <a:spLocks noGrp="1"/>
          </p:cNvSpPr>
          <p:nvPr>
            <p:ph type="sldNum" sz="quarter" idx="12"/>
          </p:nvPr>
        </p:nvSpPr>
        <p:spPr>
          <a:xfrm rot="60000">
            <a:off x="7562089" y="5900026"/>
            <a:ext cx="554023" cy="365125"/>
          </a:xfrm>
        </p:spPr>
        <p:txBody>
          <a:bodyPr/>
          <a:lstStyle/>
          <a:p>
            <a:fld id="{60CFA25E-7642-45CB-ADC9-73643F43990F}"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087C17D-D68B-4BDF-94F4-FB3C3AADFCE9}" type="datetimeFigureOut">
              <a:rPr lang="es-CO" smtClean="0"/>
              <a:t>09/03/2021</a:t>
            </a:fld>
            <a:endParaRPr lang="es-CO"/>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CO"/>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0CFA25E-7642-45CB-ADC9-73643F43990F}"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720080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51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836712"/>
            <a:ext cx="7632700" cy="5256584"/>
          </a:xfrm>
        </p:spPr>
      </p:pic>
    </p:spTree>
    <p:extLst>
      <p:ext uri="{BB962C8B-B14F-4D97-AF65-F5344CB8AC3E}">
        <p14:creationId xmlns:p14="http://schemas.microsoft.com/office/powerpoint/2010/main" val="162532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908720"/>
            <a:ext cx="7344816" cy="5112568"/>
          </a:xfrm>
        </p:spPr>
      </p:pic>
    </p:spTree>
    <p:extLst>
      <p:ext uri="{BB962C8B-B14F-4D97-AF65-F5344CB8AC3E}">
        <p14:creationId xmlns:p14="http://schemas.microsoft.com/office/powerpoint/2010/main" val="36853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620688"/>
            <a:ext cx="7632848" cy="5544616"/>
          </a:xfrm>
        </p:spPr>
        <p:txBody>
          <a:bodyPr>
            <a:normAutofit/>
          </a:bodyPr>
          <a:lstStyle/>
          <a:p>
            <a:pPr algn="just"/>
            <a:r>
              <a:rPr lang="es-CO" dirty="0" smtClean="0"/>
              <a:t> </a:t>
            </a:r>
            <a:r>
              <a:rPr lang="es-CO" dirty="0"/>
              <a:t>Una interface </a:t>
            </a:r>
            <a:r>
              <a:rPr lang="es-CO" dirty="0"/>
              <a:t>interface</a:t>
            </a:r>
            <a:r>
              <a:rPr lang="es-CO" dirty="0"/>
              <a:t> es una colección de operaciones es una colección de </a:t>
            </a:r>
            <a:r>
              <a:rPr lang="es-CO" dirty="0" smtClean="0"/>
              <a:t>operaciones que </a:t>
            </a:r>
            <a:r>
              <a:rPr lang="es-CO" dirty="0"/>
              <a:t>especifican un servicio de una clase o que especifican un servicio de una clase </a:t>
            </a:r>
            <a:r>
              <a:rPr lang="es-CO" dirty="0" smtClean="0"/>
              <a:t>o componente</a:t>
            </a:r>
            <a:r>
              <a:rPr lang="es-CO" dirty="0"/>
              <a:t>, es decir, un comportamiento </a:t>
            </a:r>
            <a:r>
              <a:rPr lang="es-CO" dirty="0" smtClean="0"/>
              <a:t>componente, es </a:t>
            </a:r>
            <a:r>
              <a:rPr lang="es-CO" dirty="0"/>
              <a:t>decir, un </a:t>
            </a:r>
            <a:r>
              <a:rPr lang="es-CO" dirty="0" smtClean="0"/>
              <a:t>comportamiento externamente </a:t>
            </a:r>
            <a:r>
              <a:rPr lang="es-CO" dirty="0"/>
              <a:t>visible de ese elemento. externamente visible de ese elemento.</a:t>
            </a:r>
          </a:p>
          <a:p>
            <a:pPr algn="just"/>
            <a:r>
              <a:rPr lang="es-CO" dirty="0" smtClean="0"/>
              <a:t> </a:t>
            </a:r>
            <a:r>
              <a:rPr lang="es-CO" dirty="0"/>
              <a:t>Se especifican las operaciones externamente Se especifican las operaciones </a:t>
            </a:r>
            <a:r>
              <a:rPr lang="es-CO" dirty="0" smtClean="0"/>
              <a:t>externamente visibles </a:t>
            </a:r>
            <a:r>
              <a:rPr lang="es-CO" dirty="0"/>
              <a:t>sin especificación de la estructura interna. visibles sin especificación de la estructura interna.</a:t>
            </a:r>
          </a:p>
        </p:txBody>
      </p:sp>
    </p:spTree>
    <p:extLst>
      <p:ext uri="{BB962C8B-B14F-4D97-AF65-F5344CB8AC3E}">
        <p14:creationId xmlns:p14="http://schemas.microsoft.com/office/powerpoint/2010/main" val="41261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Modelado de Clases</a:t>
            </a:r>
          </a:p>
        </p:txBody>
      </p:sp>
      <p:sp>
        <p:nvSpPr>
          <p:cNvPr id="3" name="2 Marcador de contenido"/>
          <p:cNvSpPr>
            <a:spLocks noGrp="1"/>
          </p:cNvSpPr>
          <p:nvPr>
            <p:ph idx="1"/>
          </p:nvPr>
        </p:nvSpPr>
        <p:spPr>
          <a:xfrm>
            <a:off x="755576" y="2119257"/>
            <a:ext cx="7416824" cy="3603812"/>
          </a:xfrm>
        </p:spPr>
        <p:txBody>
          <a:bodyPr>
            <a:normAutofit/>
          </a:bodyPr>
          <a:lstStyle/>
          <a:p>
            <a:r>
              <a:rPr lang="es-CO" dirty="0"/>
              <a:t>• Una Responsabilidad es un contrato </a:t>
            </a:r>
            <a:r>
              <a:rPr lang="es-CO" dirty="0" smtClean="0"/>
              <a:t>una obligación </a:t>
            </a:r>
            <a:r>
              <a:rPr lang="es-CO" dirty="0"/>
              <a:t>de Una Responsabilidad es un contrato u obligación </a:t>
            </a:r>
            <a:r>
              <a:rPr lang="es-CO" dirty="0" smtClean="0"/>
              <a:t>de una </a:t>
            </a:r>
            <a:r>
              <a:rPr lang="es-CO" dirty="0"/>
              <a:t>clase. </a:t>
            </a:r>
          </a:p>
          <a:p>
            <a:pPr marL="0" indent="0">
              <a:buNone/>
            </a:pPr>
            <a:r>
              <a:rPr lang="es-CO" dirty="0"/>
              <a:t>Modelado del Vocabulario</a:t>
            </a:r>
          </a:p>
          <a:p>
            <a:pPr marL="0" indent="0">
              <a:buNone/>
            </a:pPr>
            <a:r>
              <a:rPr lang="es-CO" dirty="0"/>
              <a:t>– Identificar los conceptos que usan los usuarios Identificar los conceptos que usan los usuarios</a:t>
            </a:r>
          </a:p>
          <a:p>
            <a:pPr marL="0" indent="0">
              <a:buNone/>
            </a:pPr>
            <a:r>
              <a:rPr lang="es-CO" dirty="0"/>
              <a:t>(Tarjetas CRC (Tarjetas </a:t>
            </a:r>
            <a:r>
              <a:rPr lang="es-CO" dirty="0" smtClean="0"/>
              <a:t>CRC - </a:t>
            </a:r>
            <a:r>
              <a:rPr lang="es-CO" dirty="0"/>
              <a:t>casos de uso) casos de uso</a:t>
            </a:r>
            <a:r>
              <a:rPr lang="es-CO" dirty="0" smtClean="0"/>
              <a:t>)</a:t>
            </a:r>
            <a:endParaRPr lang="es-CO" dirty="0"/>
          </a:p>
        </p:txBody>
      </p:sp>
    </p:spTree>
    <p:extLst>
      <p:ext uri="{BB962C8B-B14F-4D97-AF65-F5344CB8AC3E}">
        <p14:creationId xmlns:p14="http://schemas.microsoft.com/office/powerpoint/2010/main" val="323377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692696"/>
            <a:ext cx="7344816" cy="5472608"/>
          </a:xfrm>
        </p:spPr>
        <p:txBody>
          <a:bodyPr>
            <a:normAutofit fontScale="92500" lnSpcReduction="10000"/>
          </a:bodyPr>
          <a:lstStyle/>
          <a:p>
            <a:r>
              <a:rPr lang="es-CO" dirty="0"/>
              <a:t>–</a:t>
            </a:r>
            <a:r>
              <a:rPr lang="es-CO" sz="2800" dirty="0"/>
              <a:t> Proporcionar atributos y operaciones necesarios Proporcionar atributos y operaciones </a:t>
            </a:r>
            <a:r>
              <a:rPr lang="es-CO" sz="2800" dirty="0" smtClean="0"/>
              <a:t>necesarios para </a:t>
            </a:r>
            <a:r>
              <a:rPr lang="es-CO" sz="2800" dirty="0"/>
              <a:t>cumplir con dichas responsabilidades. para cumplir con dichas responsabilidades</a:t>
            </a:r>
            <a:r>
              <a:rPr lang="es-CO" sz="2800" dirty="0" smtClean="0"/>
              <a:t>.</a:t>
            </a:r>
          </a:p>
          <a:p>
            <a:pPr marL="0" indent="0">
              <a:buNone/>
            </a:pPr>
            <a:endParaRPr lang="es-CO" sz="2800" dirty="0"/>
          </a:p>
          <a:p>
            <a:r>
              <a:rPr lang="es-CO" sz="2800" dirty="0"/>
              <a:t>• Clases muy grandes (varias responsabilidades) Clases muy grandes (varias </a:t>
            </a:r>
            <a:r>
              <a:rPr lang="es-CO" sz="2800" dirty="0" smtClean="0"/>
              <a:t>responsabilidades) </a:t>
            </a:r>
            <a:r>
              <a:rPr lang="es-CO" sz="2800" dirty="0" err="1" smtClean="0"/>
              <a:t>dificil</a:t>
            </a:r>
            <a:r>
              <a:rPr lang="es-CO" sz="2800" dirty="0" smtClean="0"/>
              <a:t> </a:t>
            </a:r>
            <a:r>
              <a:rPr lang="es-CO" sz="2800" dirty="0"/>
              <a:t>de cambiar y no reutilización. </a:t>
            </a:r>
            <a:r>
              <a:rPr lang="es-CO" sz="2800" dirty="0" err="1"/>
              <a:t>dificil</a:t>
            </a:r>
            <a:r>
              <a:rPr lang="es-CO" sz="2800" dirty="0"/>
              <a:t> de cambiar y no reutilización.</a:t>
            </a:r>
          </a:p>
          <a:p>
            <a:r>
              <a:rPr lang="es-CO" sz="2800" dirty="0"/>
              <a:t>• Clases muy pequeñas Clases muy pequeñas</a:t>
            </a:r>
          </a:p>
          <a:p>
            <a:r>
              <a:rPr lang="es-CO" sz="2800" dirty="0"/>
              <a:t>-&gt; modelo </a:t>
            </a:r>
            <a:r>
              <a:rPr lang="es-CO" sz="2800" dirty="0" err="1"/>
              <a:t>dificil</a:t>
            </a:r>
            <a:r>
              <a:rPr lang="es-CO" sz="2800" dirty="0"/>
              <a:t> de entender. &gt; modelo </a:t>
            </a:r>
            <a:r>
              <a:rPr lang="es-CO" sz="2800" dirty="0" err="1"/>
              <a:t>dificil</a:t>
            </a:r>
            <a:r>
              <a:rPr lang="es-CO" sz="2800" dirty="0"/>
              <a:t> de entender.</a:t>
            </a:r>
          </a:p>
        </p:txBody>
      </p:sp>
    </p:spTree>
    <p:extLst>
      <p:ext uri="{BB962C8B-B14F-4D97-AF65-F5344CB8AC3E}">
        <p14:creationId xmlns:p14="http://schemas.microsoft.com/office/powerpoint/2010/main" val="339367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692696"/>
            <a:ext cx="7416824" cy="5400600"/>
          </a:xfrm>
        </p:spPr>
        <p:txBody>
          <a:bodyPr>
            <a:normAutofit lnSpcReduction="10000"/>
          </a:bodyPr>
          <a:lstStyle/>
          <a:p>
            <a:r>
              <a:rPr lang="es-CO" dirty="0"/>
              <a:t>Un Modelo Conceptual /Dominio Modelo Conceptual /Dominio es el conjunto el </a:t>
            </a:r>
            <a:r>
              <a:rPr lang="es-CO" dirty="0" err="1" smtClean="0"/>
              <a:t>conjuntode</a:t>
            </a:r>
            <a:r>
              <a:rPr lang="es-CO" dirty="0" smtClean="0"/>
              <a:t> </a:t>
            </a:r>
            <a:r>
              <a:rPr lang="es-CO" dirty="0"/>
              <a:t>diagramas de estructura estático con clases, de diagramas de estructura estático con </a:t>
            </a:r>
            <a:r>
              <a:rPr lang="es-CO" dirty="0" smtClean="0"/>
              <a:t>clases, atributos </a:t>
            </a:r>
            <a:r>
              <a:rPr lang="es-CO" dirty="0"/>
              <a:t>y asociaciones, pero no operaciones. atributos y asociaciones, pero no operaciones.</a:t>
            </a:r>
          </a:p>
          <a:p>
            <a:r>
              <a:rPr lang="es-CO" dirty="0"/>
              <a:t>• Construcción del Modelo Conceptual / Dominio Construcción del Modelo Conceptual / Dominio</a:t>
            </a:r>
          </a:p>
          <a:p>
            <a:r>
              <a:rPr lang="es-CO" dirty="0"/>
              <a:t>– Representa un aspecto de la realidad Representa un aspecto de la realidad</a:t>
            </a:r>
          </a:p>
          <a:p>
            <a:r>
              <a:rPr lang="es-CO" dirty="0"/>
              <a:t>– Ayuda a los Ingenieros Ayuda a los Ingenieros de </a:t>
            </a:r>
            <a:r>
              <a:rPr lang="es-CO" dirty="0" err="1"/>
              <a:t>Sofware</a:t>
            </a:r>
            <a:r>
              <a:rPr lang="es-CO" dirty="0"/>
              <a:t> a gestionar la de </a:t>
            </a:r>
            <a:r>
              <a:rPr lang="es-CO" dirty="0" err="1"/>
              <a:t>Sofware</a:t>
            </a:r>
            <a:r>
              <a:rPr lang="es-CO" dirty="0"/>
              <a:t> a gestionar la</a:t>
            </a:r>
          </a:p>
          <a:p>
            <a:r>
              <a:rPr lang="es-CO" dirty="0"/>
              <a:t>complejidad </a:t>
            </a:r>
            <a:r>
              <a:rPr lang="es-CO" dirty="0" err="1"/>
              <a:t>complejidad</a:t>
            </a:r>
            <a:endParaRPr lang="es-CO" dirty="0"/>
          </a:p>
          <a:p>
            <a:r>
              <a:rPr lang="es-CO" dirty="0"/>
              <a:t>– Es más simple que la realidad</a:t>
            </a:r>
          </a:p>
        </p:txBody>
      </p:sp>
    </p:spTree>
    <p:extLst>
      <p:ext uri="{BB962C8B-B14F-4D97-AF65-F5344CB8AC3E}">
        <p14:creationId xmlns:p14="http://schemas.microsoft.com/office/powerpoint/2010/main" val="196233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764704"/>
            <a:ext cx="7344816" cy="5400599"/>
          </a:xfrm>
        </p:spPr>
      </p:pic>
    </p:spTree>
    <p:extLst>
      <p:ext uri="{BB962C8B-B14F-4D97-AF65-F5344CB8AC3E}">
        <p14:creationId xmlns:p14="http://schemas.microsoft.com/office/powerpoint/2010/main" val="10231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77686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35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Integrantes</a:t>
            </a:r>
            <a:endParaRPr lang="es-CO" dirty="0"/>
          </a:p>
        </p:txBody>
      </p:sp>
      <p:sp>
        <p:nvSpPr>
          <p:cNvPr id="3" name="2 Marcador de contenido"/>
          <p:cNvSpPr>
            <a:spLocks noGrp="1"/>
          </p:cNvSpPr>
          <p:nvPr>
            <p:ph idx="1"/>
          </p:nvPr>
        </p:nvSpPr>
        <p:spPr/>
        <p:txBody>
          <a:bodyPr/>
          <a:lstStyle/>
          <a:p>
            <a:r>
              <a:rPr lang="es-CO" dirty="0" smtClean="0"/>
              <a:t>Albín Núñez ( Analista ) </a:t>
            </a:r>
          </a:p>
          <a:p>
            <a:r>
              <a:rPr lang="es-CO" dirty="0" smtClean="0"/>
              <a:t>Debys González ( Arquitecta ) </a:t>
            </a:r>
          </a:p>
          <a:p>
            <a:r>
              <a:rPr lang="es-CO" dirty="0" smtClean="0"/>
              <a:t>Marco García ( Desarrollador )</a:t>
            </a:r>
          </a:p>
          <a:p>
            <a:r>
              <a:rPr lang="es-CO" dirty="0" smtClean="0"/>
              <a:t>Jesús Padilla ( Experto en Pruebas ) </a:t>
            </a:r>
          </a:p>
          <a:p>
            <a:r>
              <a:rPr lang="es-CO" dirty="0" smtClean="0"/>
              <a:t>Marcos Sarmiento ( Jefe de Proyecto )</a:t>
            </a:r>
          </a:p>
          <a:p>
            <a:endParaRPr lang="es-CO" dirty="0" smtClean="0"/>
          </a:p>
          <a:p>
            <a:endParaRPr lang="es-CO" dirty="0"/>
          </a:p>
        </p:txBody>
      </p:sp>
    </p:spTree>
    <p:extLst>
      <p:ext uri="{BB962C8B-B14F-4D97-AF65-F5344CB8AC3E}">
        <p14:creationId xmlns:p14="http://schemas.microsoft.com/office/powerpoint/2010/main" val="233016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Diagrama de clases</a:t>
            </a:r>
            <a:endParaRPr lang="es-C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63284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361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608" y="1340768"/>
            <a:ext cx="6984776" cy="4382301"/>
          </a:xfrm>
        </p:spPr>
        <p:txBody>
          <a:bodyPr>
            <a:normAutofit/>
          </a:bodyPr>
          <a:lstStyle/>
          <a:p>
            <a:pPr algn="just"/>
            <a:r>
              <a:rPr lang="es-CO" dirty="0"/>
              <a:t>Los diagramas de clases son a lo que la mayoría de los diagramas están acostumbrados, ya que son el tipo más común cuando se trata del diseño UML. Estos tipos de diagramas representan la vista orientada a objetos de un sistema que es en gran parte de naturaleza estática. En general, un diagrama de clases resalta que la orientación del objeto de un sistema es el diagrama más utilizado cuando se trata de la construcción del sistema.</a:t>
            </a:r>
          </a:p>
        </p:txBody>
      </p:sp>
    </p:spTree>
    <p:extLst>
      <p:ext uri="{BB962C8B-B14F-4D97-AF65-F5344CB8AC3E}">
        <p14:creationId xmlns:p14="http://schemas.microsoft.com/office/powerpoint/2010/main" val="295162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dirty="0" smtClean="0"/>
              <a:t>Ejemplos:</a:t>
            </a:r>
            <a:endParaRPr lang="es-CO"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844824"/>
            <a:ext cx="7704856" cy="4464496"/>
          </a:xfrm>
        </p:spPr>
      </p:pic>
    </p:spTree>
    <p:extLst>
      <p:ext uri="{BB962C8B-B14F-4D97-AF65-F5344CB8AC3E}">
        <p14:creationId xmlns:p14="http://schemas.microsoft.com/office/powerpoint/2010/main" val="66274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548680"/>
            <a:ext cx="7632700" cy="5760640"/>
          </a:xfrm>
        </p:spPr>
      </p:pic>
    </p:spTree>
    <p:extLst>
      <p:ext uri="{BB962C8B-B14F-4D97-AF65-F5344CB8AC3E}">
        <p14:creationId xmlns:p14="http://schemas.microsoft.com/office/powerpoint/2010/main" val="421450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033880"/>
            <a:ext cx="7632700" cy="4790241"/>
          </a:xfrm>
        </p:spPr>
      </p:pic>
    </p:spTree>
    <p:extLst>
      <p:ext uri="{BB962C8B-B14F-4D97-AF65-F5344CB8AC3E}">
        <p14:creationId xmlns:p14="http://schemas.microsoft.com/office/powerpoint/2010/main" val="131057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435426"/>
            <a:ext cx="7632700" cy="4058585"/>
          </a:xfrm>
        </p:spPr>
      </p:pic>
    </p:spTree>
    <p:extLst>
      <p:ext uri="{BB962C8B-B14F-4D97-AF65-F5344CB8AC3E}">
        <p14:creationId xmlns:p14="http://schemas.microsoft.com/office/powerpoint/2010/main" val="181938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548680"/>
            <a:ext cx="7632848" cy="5760640"/>
          </a:xfrm>
        </p:spPr>
        <p:txBody>
          <a:bodyPr>
            <a:normAutofit lnSpcReduction="10000"/>
          </a:bodyPr>
          <a:lstStyle/>
          <a:p>
            <a:pPr algn="just"/>
            <a:r>
              <a:rPr lang="es-CO" dirty="0"/>
              <a:t>El diagrama de clases es uno de los diagramas incluidos en UML 2.5 clasificado dentro de los diagramas de estructura y, como tal, se utiliza para representar los elementos que componen un sistema de información desde un punto de vista estático</a:t>
            </a:r>
            <a:r>
              <a:rPr lang="es-CO" dirty="0" smtClean="0"/>
              <a:t>. </a:t>
            </a:r>
          </a:p>
          <a:p>
            <a:pPr algn="just"/>
            <a:endParaRPr lang="es-CO" dirty="0"/>
          </a:p>
          <a:p>
            <a:pPr algn="just"/>
            <a:r>
              <a:rPr lang="es-CO" dirty="0" smtClean="0"/>
              <a:t>Es </a:t>
            </a:r>
            <a:r>
              <a:rPr lang="es-CO" dirty="0"/>
              <a:t>un diagrama puramente orientado al modelo de programación orientado a objetos, ya que define las clases que se utilizarán cuando se pase a la fase de construcción y la manera en que se relacionan las mismas. Se podría equiparar, salvando las distancias, al famoso diagrama de modelo Entidad-Relación (E/R), no recogido en UML, tiene una utilidad similar: la representación de datos y su interacción. Ambos diagramas muestran el modelo lógico de los datos de un sistema.</a:t>
            </a:r>
          </a:p>
        </p:txBody>
      </p:sp>
    </p:spTree>
    <p:extLst>
      <p:ext uri="{BB962C8B-B14F-4D97-AF65-F5344CB8AC3E}">
        <p14:creationId xmlns:p14="http://schemas.microsoft.com/office/powerpoint/2010/main" val="27565243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131</TotalTime>
  <Words>557</Words>
  <Application>Microsoft Office PowerPoint</Application>
  <PresentationFormat>Presentación en pantalla (4:3)</PresentationFormat>
  <Paragraphs>30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Chincheta</vt:lpstr>
      <vt:lpstr>Presentación de PowerPoint</vt:lpstr>
      <vt:lpstr>Integrantes</vt:lpstr>
      <vt:lpstr>Diagrama de clases</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Modelado de Clases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de clases</dc:title>
  <dc:creator>EQUIPO</dc:creator>
  <cp:lastModifiedBy>EQUIPO</cp:lastModifiedBy>
  <cp:revision>11</cp:revision>
  <dcterms:created xsi:type="dcterms:W3CDTF">2021-03-09T23:25:53Z</dcterms:created>
  <dcterms:modified xsi:type="dcterms:W3CDTF">2021-03-10T01:37:47Z</dcterms:modified>
</cp:coreProperties>
</file>