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88" r:id="rId3"/>
    <p:sldId id="291" r:id="rId4"/>
    <p:sldId id="292" r:id="rId5"/>
    <p:sldId id="309" r:id="rId6"/>
    <p:sldId id="303" r:id="rId7"/>
    <p:sldId id="306" r:id="rId8"/>
    <p:sldId id="313" r:id="rId9"/>
    <p:sldId id="279" r:id="rId10"/>
    <p:sldId id="258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24" autoAdjust="0"/>
    <p:restoredTop sz="89510" autoAdjust="0"/>
  </p:normalViewPr>
  <p:slideViewPr>
    <p:cSldViewPr>
      <p:cViewPr>
        <p:scale>
          <a:sx n="66" d="100"/>
          <a:sy n="66" d="100"/>
        </p:scale>
        <p:origin x="-13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61C9CC-EED5-436B-BED0-3469F2E9E4D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980DF2-28EF-4BA8-99FC-A4B5A00EE40D}" type="pres">
      <dgm:prSet presAssocID="{5461C9CC-EED5-436B-BED0-3469F2E9E4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</dgm:ptLst>
  <dgm:cxnLst>
    <dgm:cxn modelId="{B9931E33-83B4-42D9-94F7-B09F2EA4BF20}" type="presOf" srcId="{5461C9CC-EED5-436B-BED0-3469F2E9E4D3}" destId="{F4980DF2-28EF-4BA8-99FC-A4B5A00EE40D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5712-CF23-4AEA-8EE3-3DBE84A7F996}" type="datetimeFigureOut">
              <a:rPr lang="fr-FR" smtClean="0"/>
              <a:pPr/>
              <a:t>25/02/2016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473F3-14AB-487C-8B1E-949F7B32CDE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32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473F3-14AB-487C-8B1E-949F7B32CDEF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99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473F3-14AB-487C-8B1E-949F7B32CDEF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931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473F3-14AB-487C-8B1E-949F7B32CDEF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145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 qu’on propose donc est une application</a:t>
            </a:r>
            <a:r>
              <a:rPr lang="fr-FR" baseline="0" dirty="0" smtClean="0"/>
              <a:t>  sous forme d’une boite d’outils qui permet de manipuler et de gérer les données sous plusieurs  format : binaire , JSON , XML , CSV en utilisant la ligne de commandes , dans cet </a:t>
            </a:r>
            <a:r>
              <a:rPr lang="fr-FR" baseline="0" dirty="0" err="1" smtClean="0"/>
              <a:t>app</a:t>
            </a:r>
            <a:r>
              <a:rPr lang="fr-FR" baseline="0" dirty="0" smtClean="0"/>
              <a:t> les taches sont </a:t>
            </a:r>
            <a:r>
              <a:rPr lang="fr-FR" baseline="0" dirty="0" err="1" smtClean="0"/>
              <a:t>automatisees</a:t>
            </a:r>
            <a:r>
              <a:rPr lang="fr-FR" baseline="0" dirty="0" smtClean="0"/>
              <a:t> ,ainsi elle est </a:t>
            </a:r>
            <a:r>
              <a:rPr lang="fr-FR" baseline="0" dirty="0" err="1" smtClean="0"/>
              <a:t>parametrable</a:t>
            </a:r>
            <a:r>
              <a:rPr lang="fr-FR" baseline="0" dirty="0" smtClean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473F3-14AB-487C-8B1E-949F7B32CDE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635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473F3-14AB-487C-8B1E-949F7B32CDEF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964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473F3-14AB-487C-8B1E-949F7B32CDE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980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la réalisation de notre projet, nous avons utiliser</a:t>
            </a:r>
            <a:r>
              <a:rPr lang="fr-FR" baseline="0" dirty="0" smtClean="0"/>
              <a:t> les technologies suivantes</a:t>
            </a:r>
            <a:r>
              <a:rPr lang="fr-FR" smtClean="0"/>
              <a:t>: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473F3-14AB-487C-8B1E-949F7B32CDEF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258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473F3-14AB-487C-8B1E-949F7B32CDE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168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473F3-14AB-487C-8B1E-949F7B32CDEF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52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36E-BB6E-4AE8-B025-A8CB67B1ACCC}" type="datetime1">
              <a:rPr lang="fr-FR" smtClean="0"/>
              <a:t>25/02/2016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7625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BE" sz="2400" b="1" smtClean="0">
                <a:solidFill>
                  <a:schemeClr val="bg1"/>
                </a:solidFill>
              </a:defRPr>
            </a:lvl1pPr>
          </a:lstStyle>
          <a:p>
            <a:pPr algn="r"/>
            <a:fld id="{CF4668DC-857F-487D-BFFA-8C0CA5037977}" type="slidenum">
              <a:rPr lang="fr-FR" smtClean="0"/>
              <a:pPr algn="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6B21-1149-41AC-9D6F-DD190BDAF6E4}" type="datetime1">
              <a:rPr lang="fr-FR" smtClean="0"/>
              <a:t>25/02/2016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fr-FR" smtClean="0"/>
            </a:lvl1pPr>
          </a:lstStyle>
          <a:p>
            <a:pPr algn="r"/>
            <a:fld id="{CF4668DC-857F-487D-BFFA-8C0CA5037977}" type="slidenum">
              <a:rPr lang="fr-FR" smtClean="0"/>
              <a:pPr algn="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7B9A-243B-4CFC-B808-3356D15CDAA3}" type="datetime1">
              <a:rPr lang="fr-FR" smtClean="0"/>
              <a:t>25/02/2016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fr-FR" smtClean="0"/>
            </a:lvl1pPr>
          </a:lstStyle>
          <a:p>
            <a:pPr algn="r"/>
            <a:fld id="{CF4668DC-857F-487D-BFFA-8C0CA5037977}" type="slidenum">
              <a:rPr lang="fr-FR" smtClean="0"/>
              <a:pPr algn="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5F84-628F-4500-85C2-F75D43571ABE}" type="datetime1">
              <a:rPr lang="fr-FR" smtClean="0"/>
              <a:t>25/02/2016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6256" y="6376243"/>
            <a:ext cx="21336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fld id="{CF4668DC-857F-487D-BFFA-8C0CA5037977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CE78-1716-4479-A03C-AC51F5BC9CF9}" type="datetime1">
              <a:rPr lang="fr-FR" smtClean="0"/>
              <a:t>25/02/2016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fr-FR" smtClean="0"/>
            </a:lvl1pPr>
          </a:lstStyle>
          <a:p>
            <a:pPr algn="r"/>
            <a:fld id="{CF4668DC-857F-487D-BFFA-8C0CA5037977}" type="slidenum">
              <a:rPr lang="fr-FR" smtClean="0"/>
              <a:pPr algn="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B55A-C278-48D6-9EFF-C7F617D0EDC4}" type="datetime1">
              <a:rPr lang="fr-FR" smtClean="0"/>
              <a:t>25/02/2016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fr-FR" smtClean="0"/>
            </a:lvl1pPr>
          </a:lstStyle>
          <a:p>
            <a:pPr algn="r"/>
            <a:fld id="{CF4668DC-857F-487D-BFFA-8C0CA5037977}" type="slidenum">
              <a:rPr lang="fr-FR" smtClean="0"/>
              <a:pPr algn="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5C61-35DE-44E3-8C2D-FD5DAAAD290B}" type="datetime1">
              <a:rPr lang="fr-FR" smtClean="0"/>
              <a:t>25/02/2016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fr-FR" smtClean="0"/>
            </a:lvl1pPr>
          </a:lstStyle>
          <a:p>
            <a:pPr algn="r"/>
            <a:fld id="{CF4668DC-857F-487D-BFFA-8C0CA5037977}" type="slidenum">
              <a:rPr lang="fr-FR" smtClean="0"/>
              <a:pPr algn="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4DF-1A84-4D68-875F-396CB14E9614}" type="datetime1">
              <a:rPr lang="fr-FR" smtClean="0"/>
              <a:t>25/02/2016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fr-FR" smtClean="0"/>
            </a:lvl1pPr>
          </a:lstStyle>
          <a:p>
            <a:pPr algn="r"/>
            <a:fld id="{CF4668DC-857F-487D-BFFA-8C0CA5037977}" type="slidenum">
              <a:rPr lang="fr-FR" smtClean="0"/>
              <a:pPr algn="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873B-C54C-4B44-8ED0-F73532213A0B}" type="datetime1">
              <a:rPr lang="fr-FR" smtClean="0"/>
              <a:t>25/02/2016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fr-FR" smtClean="0"/>
            </a:lvl1pPr>
          </a:lstStyle>
          <a:p>
            <a:pPr algn="r"/>
            <a:fld id="{CF4668DC-857F-487D-BFFA-8C0CA5037977}" type="slidenum">
              <a:rPr lang="fr-FR" smtClean="0"/>
              <a:pPr algn="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BA29-E499-4E5A-BD04-1E39C29BE9FC}" type="datetime1">
              <a:rPr lang="fr-FR" smtClean="0"/>
              <a:t>25/02/2016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fr-FR" smtClean="0"/>
            </a:lvl1pPr>
          </a:lstStyle>
          <a:p>
            <a:pPr algn="r"/>
            <a:fld id="{CF4668DC-857F-487D-BFFA-8C0CA5037977}" type="slidenum">
              <a:rPr lang="fr-FR" smtClean="0"/>
              <a:pPr algn="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EE03-DC5E-4E1D-97ED-E1F138183AF9}" type="datetime1">
              <a:rPr lang="fr-FR" smtClean="0"/>
              <a:t>25/02/2016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fr-FR" smtClean="0"/>
            </a:lvl1pPr>
          </a:lstStyle>
          <a:p>
            <a:pPr algn="r"/>
            <a:fld id="{CF4668DC-857F-487D-BFFA-8C0CA5037977}" type="slidenum">
              <a:rPr lang="fr-FR" smtClean="0"/>
              <a:pPr algn="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HOSHIBA\Desktop\Sans titre-2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51FA-26F7-4206-8945-413B14F100F6}" type="datetime1">
              <a:rPr lang="fr-FR" smtClean="0"/>
              <a:t>25/02/2016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7625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BE" sz="2400" b="1" smtClean="0">
                <a:solidFill>
                  <a:schemeClr val="bg1"/>
                </a:solidFill>
              </a:defRPr>
            </a:lvl1pPr>
          </a:lstStyle>
          <a:p>
            <a:pPr algn="r"/>
            <a:fld id="{CF4668DC-857F-487D-BFFA-8C0CA5037977}" type="slidenum">
              <a:rPr lang="fr-FR" smtClean="0"/>
              <a:pPr algn="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HOSHIBA\Desktop\Sans titre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468329" y="2002832"/>
            <a:ext cx="7776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4000" b="1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Migrator V2</a:t>
            </a:r>
          </a:p>
          <a:p>
            <a:pPr algn="ctr"/>
            <a:r>
              <a:rPr lang="fr-FR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Un seul </a:t>
            </a:r>
            <a:r>
              <a:rPr lang="fr-F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format pour tous</a:t>
            </a:r>
          </a:p>
          <a:p>
            <a:pPr lvl="0" algn="ctr"/>
            <a:endParaRPr lang="fr-FR" sz="3200" b="1" dirty="0" smtClean="0">
              <a:ln>
                <a:solidFill>
                  <a:srgbClr val="1F497D">
                    <a:lumMod val="60000"/>
                    <a:lumOff val="40000"/>
                  </a:srgb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9512" y="5085184"/>
            <a:ext cx="3600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Elaboré par:</a:t>
            </a:r>
          </a:p>
          <a:p>
            <a:r>
              <a:rPr lang="fr-F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Imane </a:t>
            </a:r>
            <a:r>
              <a:rPr lang="fr-F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JABAL</a:t>
            </a:r>
            <a:endParaRPr lang="fr-F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Rachid </a:t>
            </a:r>
            <a:r>
              <a:rPr lang="fr-F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REBIK</a:t>
            </a:r>
            <a:endParaRPr lang="fr-F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Mohamed AIT ABDERRAHMAN</a:t>
            </a:r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012160" y="5223683"/>
            <a:ext cx="278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Encadrée</a:t>
            </a:r>
            <a:r>
              <a:rPr lang="fr-FR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b="1" u="sng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fr-FR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Noreddine</a:t>
            </a:r>
            <a:r>
              <a:rPr lang="fr-FR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ABGHOUR</a:t>
            </a:r>
            <a:endParaRPr lang="fr-FR" dirty="0"/>
          </a:p>
        </p:txBody>
      </p:sp>
      <p:pic>
        <p:nvPicPr>
          <p:cNvPr id="10" name="Picture 4" descr="C:\Users\Mohamed\AppData\Local\Microsoft\Windows\INetCache\Content.Word\f454bfb1cbbf2ca9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5" y="141111"/>
            <a:ext cx="1447800" cy="157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5" descr="C:\Users\Mohamed\AppData\Local\Microsoft\Windows\INetCache\Content.Word\Logo_UHIIC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04" y="141111"/>
            <a:ext cx="1731603" cy="151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images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84" y="4581128"/>
            <a:ext cx="2168152" cy="1922653"/>
          </a:xfrm>
          <a:prstGeom prst="rect">
            <a:avLst/>
          </a:prstGeom>
        </p:spPr>
      </p:pic>
      <p:sp>
        <p:nvSpPr>
          <p:cNvPr id="10" name="Espace réservé du numéro de diapositive 19"/>
          <p:cNvSpPr txBox="1">
            <a:spLocks/>
          </p:cNvSpPr>
          <p:nvPr/>
        </p:nvSpPr>
        <p:spPr>
          <a:xfrm>
            <a:off x="8316416" y="6381328"/>
            <a:ext cx="715981" cy="45603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THOSHIBA\Desktop\sd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844824"/>
            <a:ext cx="9144000" cy="2664296"/>
          </a:xfrm>
          <a:prstGeom prst="rect">
            <a:avLst/>
          </a:prstGeom>
          <a:noFill/>
        </p:spPr>
      </p:pic>
      <p:sp>
        <p:nvSpPr>
          <p:cNvPr id="13" name="ZoneTexte 12"/>
          <p:cNvSpPr txBox="1"/>
          <p:nvPr/>
        </p:nvSpPr>
        <p:spPr>
          <a:xfrm>
            <a:off x="1043608" y="2865130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fr-FR" sz="40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Merci pour votre attention</a:t>
            </a:r>
            <a:endParaRPr lang="fr-FR" sz="40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F4668DC-857F-487D-BFFA-8C0CA5037977}" type="slidenum">
              <a:rPr lang="fr-BE" smtClean="0"/>
              <a:pPr algn="r"/>
              <a:t>10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6"/>
          <p:cNvSpPr>
            <a:spLocks noChangeArrowheads="1"/>
          </p:cNvSpPr>
          <p:nvPr/>
        </p:nvSpPr>
        <p:spPr bwMode="ltGray">
          <a:xfrm rot="5400000">
            <a:off x="-2236788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ltGray">
          <a:xfrm rot="5400000" flipH="1">
            <a:off x="-1831181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alpha val="56000"/>
                </a:schemeClr>
              </a:gs>
              <a:gs pos="100000">
                <a:schemeClr val="accent1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514754" y="1668462"/>
            <a:ext cx="381000" cy="381000"/>
            <a:chOff x="2078" y="1680"/>
            <a:chExt cx="1615" cy="1615"/>
          </a:xfrm>
        </p:grpSpPr>
        <p:sp>
          <p:nvSpPr>
            <p:cNvPr id="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3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2273586" y="2399928"/>
            <a:ext cx="381000" cy="381000"/>
            <a:chOff x="2078" y="1680"/>
            <a:chExt cx="1615" cy="1615"/>
          </a:xfrm>
        </p:grpSpPr>
        <p:sp>
          <p:nvSpPr>
            <p:cNvPr id="1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20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2498727" y="3247132"/>
            <a:ext cx="381000" cy="381000"/>
            <a:chOff x="2078" y="1680"/>
            <a:chExt cx="1615" cy="1615"/>
          </a:xfrm>
        </p:grpSpPr>
        <p:sp>
          <p:nvSpPr>
            <p:cNvPr id="30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2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3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34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5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36" name="AutoShape 52"/>
          <p:cNvSpPr>
            <a:spLocks noChangeArrowheads="1"/>
          </p:cNvSpPr>
          <p:nvPr/>
        </p:nvSpPr>
        <p:spPr bwMode="gray">
          <a:xfrm>
            <a:off x="2744975" y="227687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r>
              <a:rPr lang="fr-FR" b="1" dirty="0" smtClean="0">
                <a:solidFill>
                  <a:srgbClr val="3ABBFC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7" name="AutoShape 52"/>
          <p:cNvSpPr>
            <a:spLocks noChangeArrowheads="1"/>
          </p:cNvSpPr>
          <p:nvPr/>
        </p:nvSpPr>
        <p:spPr bwMode="gray">
          <a:xfrm>
            <a:off x="1979712" y="155679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r>
              <a:rPr lang="fr-FR" b="1" noProof="1" smtClean="0">
                <a:solidFill>
                  <a:srgbClr val="3ABBFC"/>
                </a:solidFill>
                <a:latin typeface="Times New Roman" pitchFamily="18" charset="0"/>
                <a:cs typeface="Times New Roman" pitchFamily="18" charset="0"/>
              </a:rPr>
              <a:t>Problématique</a:t>
            </a:r>
            <a:endParaRPr lang="fr-FR" b="1" noProof="1">
              <a:solidFill>
                <a:srgbClr val="3ABBF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52"/>
          <p:cNvSpPr>
            <a:spLocks noChangeArrowheads="1"/>
          </p:cNvSpPr>
          <p:nvPr/>
        </p:nvSpPr>
        <p:spPr bwMode="gray">
          <a:xfrm>
            <a:off x="2987824" y="314096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fr-FR" b="1" dirty="0" smtClean="0">
              <a:solidFill>
                <a:srgbClr val="3ABBFC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fr-FR" b="1" dirty="0" smtClean="0">
                <a:solidFill>
                  <a:srgbClr val="3ABBFC"/>
                </a:solidFill>
                <a:latin typeface="Times New Roman" pitchFamily="18" charset="0"/>
                <a:cs typeface="Times New Roman" pitchFamily="18" charset="0"/>
              </a:rPr>
              <a:t>Choix des outils </a:t>
            </a:r>
            <a:endParaRPr lang="en-US" b="1" dirty="0">
              <a:solidFill>
                <a:schemeClr val="tx2"/>
              </a:solidFill>
            </a:endParaRPr>
          </a:p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0" name="AutoShape 52"/>
          <p:cNvSpPr>
            <a:spLocks noChangeArrowheads="1"/>
          </p:cNvSpPr>
          <p:nvPr/>
        </p:nvSpPr>
        <p:spPr bwMode="gray">
          <a:xfrm>
            <a:off x="2950152" y="407312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r>
              <a:rPr lang="fr-FR" b="1" dirty="0" smtClean="0">
                <a:solidFill>
                  <a:srgbClr val="3ABBFC"/>
                </a:solidFill>
                <a:latin typeface="Times New Roman" pitchFamily="18" charset="0"/>
                <a:cs typeface="Times New Roman" pitchFamily="18" charset="0"/>
              </a:rPr>
              <a:t>Développement</a:t>
            </a:r>
            <a:endParaRPr lang="fr-FR" b="1" dirty="0">
              <a:solidFill>
                <a:srgbClr val="3ABBF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AutoShape 52"/>
          <p:cNvSpPr>
            <a:spLocks noChangeArrowheads="1"/>
          </p:cNvSpPr>
          <p:nvPr/>
        </p:nvSpPr>
        <p:spPr bwMode="gray">
          <a:xfrm>
            <a:off x="2699792" y="493722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r>
              <a:rPr lang="fr-FR" b="1" dirty="0" smtClean="0">
                <a:solidFill>
                  <a:srgbClr val="3ABBFC"/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  <a:r>
              <a:rPr lang="en-US" b="1" dirty="0" smtClean="0">
                <a:solidFill>
                  <a:srgbClr val="3ABBFC"/>
                </a:solidFill>
                <a:latin typeface="Times New Roman" pitchFamily="18" charset="0"/>
                <a:cs typeface="Times New Roman" pitchFamily="18" charset="0"/>
              </a:rPr>
              <a:t> &amp; Tests</a:t>
            </a:r>
            <a:endParaRPr lang="en-US" b="1" dirty="0">
              <a:solidFill>
                <a:srgbClr val="3ABBF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-251414" y="187050"/>
            <a:ext cx="3514328" cy="1102817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entagone 43"/>
          <p:cNvSpPr/>
          <p:nvPr/>
        </p:nvSpPr>
        <p:spPr>
          <a:xfrm>
            <a:off x="145122" y="271325"/>
            <a:ext cx="2581450" cy="971128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PLAN</a:t>
            </a:r>
            <a:endParaRPr lang="fr-FR" sz="4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" name="Group 53"/>
          <p:cNvGrpSpPr>
            <a:grpSpLocks/>
          </p:cNvGrpSpPr>
          <p:nvPr/>
        </p:nvGrpSpPr>
        <p:grpSpPr bwMode="auto">
          <a:xfrm>
            <a:off x="2502466" y="4097944"/>
            <a:ext cx="381000" cy="381000"/>
            <a:chOff x="2078" y="1680"/>
            <a:chExt cx="1615" cy="1615"/>
          </a:xfrm>
        </p:grpSpPr>
        <p:sp>
          <p:nvSpPr>
            <p:cNvPr id="4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8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4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0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2195736" y="4941168"/>
            <a:ext cx="381000" cy="381000"/>
            <a:chOff x="2078" y="1680"/>
            <a:chExt cx="1615" cy="1615"/>
          </a:xfrm>
        </p:grpSpPr>
        <p:sp>
          <p:nvSpPr>
            <p:cNvPr id="54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7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9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60" name="Group 53"/>
          <p:cNvGrpSpPr>
            <a:grpSpLocks/>
          </p:cNvGrpSpPr>
          <p:nvPr/>
        </p:nvGrpSpPr>
        <p:grpSpPr bwMode="auto">
          <a:xfrm>
            <a:off x="1547664" y="5712296"/>
            <a:ext cx="381000" cy="381000"/>
            <a:chOff x="2078" y="1680"/>
            <a:chExt cx="1615" cy="1615"/>
          </a:xfrm>
        </p:grpSpPr>
        <p:sp>
          <p:nvSpPr>
            <p:cNvPr id="61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2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3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4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5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6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67" name="AutoShape 52"/>
          <p:cNvSpPr>
            <a:spLocks noChangeArrowheads="1"/>
          </p:cNvSpPr>
          <p:nvPr/>
        </p:nvSpPr>
        <p:spPr bwMode="gray">
          <a:xfrm>
            <a:off x="2051720" y="565730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r>
              <a:rPr lang="fr-FR" b="1" dirty="0" smtClean="0">
                <a:solidFill>
                  <a:srgbClr val="3ABBFC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rgbClr val="3ABBF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4335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0" grpId="0" animBg="1"/>
      <p:bldP spid="41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79678"/>
              </p:ext>
            </p:extLst>
          </p:nvPr>
        </p:nvGraphicFramePr>
        <p:xfrm>
          <a:off x="36512" y="-27384"/>
          <a:ext cx="9144000" cy="76470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75656"/>
                <a:gridCol w="1259632"/>
                <a:gridCol w="1944216"/>
                <a:gridCol w="1802335"/>
                <a:gridCol w="1294009"/>
                <a:gridCol w="1368152"/>
              </a:tblGrid>
              <a:tr h="764704">
                <a:tc>
                  <a:txBody>
                    <a:bodyPr/>
                    <a:lstStyle/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Problématique</a:t>
                      </a:r>
                      <a:endParaRPr kumimoji="0" lang="fr-FR" sz="1600" b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600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/>
                      </a:pP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Choix</a:t>
                      </a:r>
                      <a:r>
                        <a:rPr lang="fr-FR" sz="16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fr-FR" sz="16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 </a:t>
                      </a:r>
                      <a:r>
                        <a:rPr lang="fr-FR" sz="16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outils</a:t>
                      </a:r>
                      <a:endParaRPr lang="fr-FR" sz="1600" b="1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Développement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Réalisation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 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766507541"/>
              </p:ext>
            </p:extLst>
          </p:nvPr>
        </p:nvGraphicFramePr>
        <p:xfrm>
          <a:off x="1475656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2" descr="C:\Users\THOSHIBA\Desktop\mpjhfj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3525" y="1576269"/>
            <a:ext cx="8536950" cy="4242356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539844" y="3308211"/>
            <a:ext cx="236725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fr-FR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Source de données</a:t>
            </a:r>
          </a:p>
          <a:p>
            <a:pPr lvl="0" algn="ctr">
              <a:defRPr/>
            </a:pPr>
            <a:r>
              <a:rPr lang="fr-FR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étérogènes </a:t>
            </a:r>
            <a:endParaRPr lang="fr-FR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748798" y="3225170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fr-FR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 données </a:t>
            </a:r>
          </a:p>
          <a:p>
            <a:pPr lvl="0" algn="ctr">
              <a:defRPr/>
            </a:pPr>
            <a:r>
              <a:rPr lang="fr-FR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distribuées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12160" y="3230974"/>
            <a:ext cx="24416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lvl="0" algn="ctr"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     Peu/pas adaptées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à l’analyse 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b="0" dirty="0"/>
          </a:p>
          <a:p>
            <a:endParaRPr lang="fr-FR" b="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Slide Number Placeholder 23"/>
          <p:cNvSpPr txBox="1">
            <a:spLocks/>
          </p:cNvSpPr>
          <p:nvPr/>
        </p:nvSpPr>
        <p:spPr>
          <a:xfrm>
            <a:off x="6876256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7981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29130"/>
              </p:ext>
            </p:extLst>
          </p:nvPr>
        </p:nvGraphicFramePr>
        <p:xfrm>
          <a:off x="0" y="-27384"/>
          <a:ext cx="9144000" cy="76470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75656"/>
                <a:gridCol w="1728192"/>
                <a:gridCol w="1584176"/>
                <a:gridCol w="1656184"/>
                <a:gridCol w="1224136"/>
                <a:gridCol w="1475656"/>
              </a:tblGrid>
              <a:tr h="764704">
                <a:tc>
                  <a:txBody>
                    <a:bodyPr/>
                    <a:lstStyle/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kumimoji="0" lang="fr-FR" sz="1400" kern="1200" dirty="0" smtClean="0"/>
                    </a:p>
                    <a:p>
                      <a:pPr marL="0" marR="0" indent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Problématique</a:t>
                      </a:r>
                      <a:endParaRPr kumimoji="0" lang="fr-FR" sz="16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kumimoji="0" lang="fr-FR" sz="1600" b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/>
                      </a:pPr>
                      <a:r>
                        <a:rPr lang="fr-FR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Solution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/>
                    </a:p>
                    <a:p>
                      <a:pPr marL="0" marR="0" indent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Choix</a:t>
                      </a:r>
                      <a:r>
                        <a:rPr lang="fr-FR" sz="16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des outils</a:t>
                      </a:r>
                      <a:endParaRPr lang="fr-FR" sz="1600" b="1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/>
                    </a:p>
                    <a:p>
                      <a:pPr marL="0" marR="0" indent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Développement</a:t>
                      </a:r>
                      <a:endParaRPr lang="en-US" sz="1600" b="1" kern="1200" baseline="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dirty="0">
                        <a:solidFill>
                          <a:srgbClr val="00008E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/>
                    </a:p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Réalisation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kumimoji="0" lang="fr-FR" sz="1000" kern="1200" dirty="0" smtClean="0"/>
                    </a:p>
                    <a:p>
                      <a:pPr marL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 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à coins arrondis 11"/>
          <p:cNvSpPr/>
          <p:nvPr/>
        </p:nvSpPr>
        <p:spPr>
          <a:xfrm>
            <a:off x="328649" y="1365615"/>
            <a:ext cx="3240360" cy="41541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 solution ?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 smtClean="0"/>
              <a:t>Boite </a:t>
            </a:r>
            <a:r>
              <a:rPr lang="fr-FR" sz="2000" dirty="0" smtClean="0"/>
              <a:t>à </a:t>
            </a:r>
            <a:r>
              <a:rPr lang="fr-FR" sz="2000" dirty="0" smtClean="0"/>
              <a:t>outils</a:t>
            </a:r>
            <a:endParaRPr lang="fr-F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 smtClean="0"/>
              <a:t>Simple</a:t>
            </a:r>
            <a:endParaRPr lang="fr-F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 smtClean="0"/>
              <a:t>Paramétrable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 smtClean="0"/>
              <a:t>Performante</a:t>
            </a:r>
            <a:endParaRPr lang="fr-FR" sz="2000" dirty="0"/>
          </a:p>
          <a:p>
            <a:pPr algn="ctr"/>
            <a:endParaRPr lang="fr-FR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/>
          <a:srcRect l="41980" t="52824" r="22214" b="17527"/>
          <a:stretch/>
        </p:blipFill>
        <p:spPr>
          <a:xfrm>
            <a:off x="3636376" y="4725144"/>
            <a:ext cx="4320000" cy="1553027"/>
          </a:xfrm>
          <a:prstGeom prst="rect">
            <a:avLst/>
          </a:prstGeom>
        </p:spPr>
      </p:pic>
      <p:sp>
        <p:nvSpPr>
          <p:cNvPr id="2" name="Flowchart: Magnetic Disk 1"/>
          <p:cNvSpPr/>
          <p:nvPr/>
        </p:nvSpPr>
        <p:spPr>
          <a:xfrm>
            <a:off x="7988809" y="2179977"/>
            <a:ext cx="936104" cy="1210444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a:rPr>
              <a:t>ORACLE</a:t>
            </a:r>
            <a:endParaRPr lang="fr-FR" dirty="0"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7080233" y="1025319"/>
            <a:ext cx="864096" cy="1129417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a:rPr>
              <a:t>MySQL</a:t>
            </a:r>
            <a:endParaRPr lang="fr-FR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5826397" y="903416"/>
            <a:ext cx="964926" cy="1163401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chemeClr val="lt1"/>
                </a:solidFill>
              </a:rPr>
              <a:t>SQL SERVER</a:t>
            </a:r>
            <a:endParaRPr lang="fr-FR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4355975" y="1122692"/>
            <a:ext cx="1245235" cy="10572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a:rPr>
              <a:t>PostgreSQL</a:t>
            </a:r>
            <a:endParaRPr lang="fr-FR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a:endParaRPr>
          </a:p>
        </p:txBody>
      </p:sp>
      <p:pic>
        <p:nvPicPr>
          <p:cNvPr id="13" name="Picture 2" descr="C:\Users\Mohamed\PycharmProjects\db2file\images\db2fil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57" y="2979869"/>
            <a:ext cx="1670547" cy="16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21947" y="4303301"/>
            <a:ext cx="1616789" cy="40011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000" b="1" dirty="0" err="1" smtClean="0">
                <a:solidFill>
                  <a:schemeClr val="accent2">
                    <a:lumMod val="50000"/>
                  </a:schemeClr>
                </a:solidFill>
              </a:rPr>
              <a:t>DataMigrator</a:t>
            </a:r>
            <a:endParaRPr lang="fr-FR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3995936" y="2367012"/>
            <a:ext cx="843109" cy="1080120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SQLite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2156916">
            <a:off x="4943970" y="2925619"/>
            <a:ext cx="489693" cy="23389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ight Arrow 17"/>
          <p:cNvSpPr/>
          <p:nvPr/>
        </p:nvSpPr>
        <p:spPr>
          <a:xfrm rot="3282828">
            <a:off x="5356364" y="2506878"/>
            <a:ext cx="489693" cy="23389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ight Arrow 18"/>
          <p:cNvSpPr/>
          <p:nvPr/>
        </p:nvSpPr>
        <p:spPr>
          <a:xfrm rot="5046389">
            <a:off x="6064014" y="2396711"/>
            <a:ext cx="489693" cy="23389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ight Arrow 19"/>
          <p:cNvSpPr/>
          <p:nvPr/>
        </p:nvSpPr>
        <p:spPr>
          <a:xfrm rot="7197299">
            <a:off x="6882953" y="2509992"/>
            <a:ext cx="489693" cy="23389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ight Arrow 20"/>
          <p:cNvSpPr/>
          <p:nvPr/>
        </p:nvSpPr>
        <p:spPr>
          <a:xfrm rot="9279854">
            <a:off x="7267434" y="3022996"/>
            <a:ext cx="489693" cy="23389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99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59979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75656"/>
                <a:gridCol w="2088232"/>
                <a:gridCol w="1512168"/>
                <a:gridCol w="1405783"/>
                <a:gridCol w="1186505"/>
                <a:gridCol w="1475656"/>
              </a:tblGrid>
              <a:tr h="764704">
                <a:tc>
                  <a:txBody>
                    <a:bodyPr/>
                    <a:lstStyle/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kumimoji="0" lang="fr-FR" sz="1400" kern="1200" dirty="0" smtClean="0"/>
                    </a:p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Problématique</a:t>
                      </a:r>
                      <a:endParaRPr kumimoji="0" lang="fr-FR" sz="1600" b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/>
                      </a:pP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Choix</a:t>
                      </a:r>
                      <a:r>
                        <a:rPr lang="fr-FR" sz="16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des outils</a:t>
                      </a:r>
                      <a:endParaRPr lang="fr-FR" sz="1600" b="1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/>
                    </a:p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Development</a:t>
                      </a:r>
                      <a:endParaRPr lang="en-US" sz="1600" b="1" kern="1200" baseline="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/>
                    </a:p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Réalisation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kumimoji="0" lang="fr-FR" sz="1000" kern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 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eform 4"/>
          <p:cNvSpPr>
            <a:spLocks noEditPoints="1"/>
          </p:cNvSpPr>
          <p:nvPr/>
        </p:nvSpPr>
        <p:spPr bwMode="gray">
          <a:xfrm rot="20130209">
            <a:off x="860425" y="2671763"/>
            <a:ext cx="6529388" cy="2463800"/>
          </a:xfrm>
          <a:custGeom>
            <a:avLst/>
            <a:gdLst>
              <a:gd name="T0" fmla="*/ 2147483647 w 4040"/>
              <a:gd name="T1" fmla="*/ 2147483647 h 1888"/>
              <a:gd name="T2" fmla="*/ 2147483647 w 4040"/>
              <a:gd name="T3" fmla="*/ 2147483647 h 1888"/>
              <a:gd name="T4" fmla="*/ 2147483647 w 4040"/>
              <a:gd name="T5" fmla="*/ 2147483647 h 1888"/>
              <a:gd name="T6" fmla="*/ 2147483647 w 4040"/>
              <a:gd name="T7" fmla="*/ 2147483647 h 1888"/>
              <a:gd name="T8" fmla="*/ 2147483647 w 4040"/>
              <a:gd name="T9" fmla="*/ 2147483647 h 1888"/>
              <a:gd name="T10" fmla="*/ 2147483647 w 4040"/>
              <a:gd name="T11" fmla="*/ 2147483647 h 1888"/>
              <a:gd name="T12" fmla="*/ 0 w 4040"/>
              <a:gd name="T13" fmla="*/ 2147483647 h 1888"/>
              <a:gd name="T14" fmla="*/ 2147483647 w 4040"/>
              <a:gd name="T15" fmla="*/ 2147483647 h 1888"/>
              <a:gd name="T16" fmla="*/ 2147483647 w 4040"/>
              <a:gd name="T17" fmla="*/ 2147483647 h 1888"/>
              <a:gd name="T18" fmla="*/ 2147483647 w 4040"/>
              <a:gd name="T19" fmla="*/ 2147483647 h 1888"/>
              <a:gd name="T20" fmla="*/ 2147483647 w 4040"/>
              <a:gd name="T21" fmla="*/ 2147483647 h 1888"/>
              <a:gd name="T22" fmla="*/ 2147483647 w 4040"/>
              <a:gd name="T23" fmla="*/ 2147483647 h 1888"/>
              <a:gd name="T24" fmla="*/ 2147483647 w 4040"/>
              <a:gd name="T25" fmla="*/ 2147483647 h 1888"/>
              <a:gd name="T26" fmla="*/ 2147483647 w 4040"/>
              <a:gd name="T27" fmla="*/ 2147483647 h 1888"/>
              <a:gd name="T28" fmla="*/ 2147483647 w 4040"/>
              <a:gd name="T29" fmla="*/ 2147483647 h 1888"/>
              <a:gd name="T30" fmla="*/ 2147483647 w 4040"/>
              <a:gd name="T31" fmla="*/ 2147483647 h 1888"/>
              <a:gd name="T32" fmla="*/ 2147483647 w 4040"/>
              <a:gd name="T33" fmla="*/ 2147483647 h 1888"/>
              <a:gd name="T34" fmla="*/ 2147483647 w 4040"/>
              <a:gd name="T35" fmla="*/ 2147483647 h 1888"/>
              <a:gd name="T36" fmla="*/ 2147483647 w 4040"/>
              <a:gd name="T37" fmla="*/ 2147483647 h 1888"/>
              <a:gd name="T38" fmla="*/ 2147483647 w 4040"/>
              <a:gd name="T39" fmla="*/ 2147483647 h 1888"/>
              <a:gd name="T40" fmla="*/ 2147483647 w 4040"/>
              <a:gd name="T41" fmla="*/ 2147483647 h 1888"/>
              <a:gd name="T42" fmla="*/ 2147483647 w 4040"/>
              <a:gd name="T43" fmla="*/ 2147483647 h 1888"/>
              <a:gd name="T44" fmla="*/ 2147483647 w 4040"/>
              <a:gd name="T45" fmla="*/ 2147483647 h 1888"/>
              <a:gd name="T46" fmla="*/ 2147483647 w 4040"/>
              <a:gd name="T47" fmla="*/ 2147483647 h 1888"/>
              <a:gd name="T48" fmla="*/ 2147483647 w 4040"/>
              <a:gd name="T49" fmla="*/ 2147483647 h 1888"/>
              <a:gd name="T50" fmla="*/ 2147483647 w 4040"/>
              <a:gd name="T51" fmla="*/ 2147483647 h 1888"/>
              <a:gd name="T52" fmla="*/ 2147483647 w 4040"/>
              <a:gd name="T53" fmla="*/ 0 h 1888"/>
              <a:gd name="T54" fmla="*/ 2147483647 w 4040"/>
              <a:gd name="T55" fmla="*/ 2147483647 h 1888"/>
              <a:gd name="T56" fmla="*/ 2147483647 w 4040"/>
              <a:gd name="T57" fmla="*/ 2147483647 h 1888"/>
              <a:gd name="T58" fmla="*/ 2147483647 w 4040"/>
              <a:gd name="T59" fmla="*/ 2147483647 h 1888"/>
              <a:gd name="T60" fmla="*/ 2147483647 w 4040"/>
              <a:gd name="T61" fmla="*/ 2147483647 h 1888"/>
              <a:gd name="T62" fmla="*/ 2147483647 w 4040"/>
              <a:gd name="T63" fmla="*/ 2147483647 h 1888"/>
              <a:gd name="T64" fmla="*/ 2147483647 w 4040"/>
              <a:gd name="T65" fmla="*/ 2147483647 h 1888"/>
              <a:gd name="T66" fmla="*/ 2147483647 w 4040"/>
              <a:gd name="T67" fmla="*/ 2147483647 h 1888"/>
              <a:gd name="T68" fmla="*/ 2147483647 w 4040"/>
              <a:gd name="T69" fmla="*/ 2147483647 h 1888"/>
              <a:gd name="T70" fmla="*/ 2147483647 w 4040"/>
              <a:gd name="T71" fmla="*/ 2147483647 h 1888"/>
              <a:gd name="T72" fmla="*/ 2147483647 w 4040"/>
              <a:gd name="T73" fmla="*/ 2147483647 h 1888"/>
              <a:gd name="T74" fmla="*/ 2147483647 w 4040"/>
              <a:gd name="T75" fmla="*/ 2147483647 h 1888"/>
              <a:gd name="T76" fmla="*/ 2147483647 w 4040"/>
              <a:gd name="T77" fmla="*/ 2147483647 h 1888"/>
              <a:gd name="T78" fmla="*/ 2147483647 w 4040"/>
              <a:gd name="T79" fmla="*/ 2147483647 h 1888"/>
              <a:gd name="T80" fmla="*/ 2147483647 w 4040"/>
              <a:gd name="T81" fmla="*/ 2147483647 h 1888"/>
              <a:gd name="T82" fmla="*/ 2147483647 w 4040"/>
              <a:gd name="T83" fmla="*/ 2147483647 h 1888"/>
              <a:gd name="T84" fmla="*/ 2147483647 w 4040"/>
              <a:gd name="T85" fmla="*/ 2147483647 h 1888"/>
              <a:gd name="T86" fmla="*/ 2147483647 w 4040"/>
              <a:gd name="T87" fmla="*/ 2147483647 h 1888"/>
              <a:gd name="T88" fmla="*/ 2147483647 w 4040"/>
              <a:gd name="T89" fmla="*/ 2147483647 h 1888"/>
              <a:gd name="T90" fmla="*/ 2147483647 w 4040"/>
              <a:gd name="T91" fmla="*/ 2147483647 h 1888"/>
              <a:gd name="T92" fmla="*/ 2147483647 w 4040"/>
              <a:gd name="T93" fmla="*/ 2147483647 h 1888"/>
              <a:gd name="T94" fmla="*/ 2147483647 w 4040"/>
              <a:gd name="T95" fmla="*/ 2147483647 h 1888"/>
              <a:gd name="T96" fmla="*/ 2147483647 w 4040"/>
              <a:gd name="T97" fmla="*/ 2147483647 h 1888"/>
              <a:gd name="T98" fmla="*/ 2147483647 w 4040"/>
              <a:gd name="T99" fmla="*/ 2147483647 h 1888"/>
              <a:gd name="T100" fmla="*/ 2147483647 w 4040"/>
              <a:gd name="T101" fmla="*/ 2147483647 h 1888"/>
              <a:gd name="T102" fmla="*/ 2147483647 w 4040"/>
              <a:gd name="T103" fmla="*/ 2147483647 h 188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040"/>
              <a:gd name="T157" fmla="*/ 0 h 1888"/>
              <a:gd name="T158" fmla="*/ 4040 w 4040"/>
              <a:gd name="T159" fmla="*/ 1888 h 188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9" name="Imag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34" y="4850652"/>
            <a:ext cx="2857500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6" descr="https://www.mysql.fr/common/logos/logo-mysql-170x115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489" y="1700808"/>
            <a:ext cx="16192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35" y="3282154"/>
            <a:ext cx="2007172" cy="8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re 1"/>
          <p:cNvSpPr txBox="1">
            <a:spLocks/>
          </p:cNvSpPr>
          <p:nvPr/>
        </p:nvSpPr>
        <p:spPr>
          <a:xfrm>
            <a:off x="467544" y="773832"/>
            <a:ext cx="8229600" cy="92697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Outils de développements  </a:t>
            </a:r>
          </a:p>
        </p:txBody>
      </p:sp>
      <p:pic>
        <p:nvPicPr>
          <p:cNvPr id="1026" name="Picture 2" descr="C:\Users\Mohamed\Desktop\Untitl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54375"/>
            <a:ext cx="3326855" cy="67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pic>
        <p:nvPicPr>
          <p:cNvPr id="19" name="Image 4" descr="python_sh-600x600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323528" y="3602877"/>
            <a:ext cx="1800225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526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16799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75656"/>
                <a:gridCol w="2088232"/>
                <a:gridCol w="1512168"/>
                <a:gridCol w="1405783"/>
                <a:gridCol w="1186505"/>
                <a:gridCol w="1475656"/>
              </a:tblGrid>
              <a:tr h="764704">
                <a:tc>
                  <a:txBody>
                    <a:bodyPr/>
                    <a:lstStyle/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kumimoji="0" lang="fr-FR" sz="1400" kern="1200" dirty="0" smtClean="0"/>
                    </a:p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Problématique</a:t>
                      </a:r>
                      <a:endParaRPr kumimoji="0" lang="fr-FR" sz="1600" b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/>
                      </a:pP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Choix</a:t>
                      </a:r>
                      <a:r>
                        <a:rPr lang="fr-FR" sz="16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des outils</a:t>
                      </a:r>
                      <a:endParaRPr lang="fr-FR" sz="1600" b="1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/>
                    </a:p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Development</a:t>
                      </a:r>
                      <a:endParaRPr lang="en-US" sz="1600" b="1" kern="1200" baseline="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/>
                    </a:p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Réalisation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kumimoji="0" lang="fr-FR" sz="1000" kern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 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251520" y="884238"/>
            <a:ext cx="3466238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Db2bin.py</a:t>
            </a:r>
            <a:endParaRPr lang="fr-FR" dirty="0"/>
          </a:p>
        </p:txBody>
      </p:sp>
      <p:grpSp>
        <p:nvGrpSpPr>
          <p:cNvPr id="30" name="Groupe 29"/>
          <p:cNvGrpSpPr/>
          <p:nvPr/>
        </p:nvGrpSpPr>
        <p:grpSpPr>
          <a:xfrm>
            <a:off x="464433" y="1699498"/>
            <a:ext cx="2161877" cy="1297126"/>
            <a:chOff x="7233" y="432673"/>
            <a:chExt cx="2161877" cy="1297126"/>
          </a:xfrm>
        </p:grpSpPr>
        <p:sp>
          <p:nvSpPr>
            <p:cNvPr id="55" name="Rectangle à coins arrondis 54"/>
            <p:cNvSpPr/>
            <p:nvPr/>
          </p:nvSpPr>
          <p:spPr>
            <a:xfrm>
              <a:off x="7233" y="432673"/>
              <a:ext cx="2161877" cy="129712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angle 55"/>
            <p:cNvSpPr/>
            <p:nvPr/>
          </p:nvSpPr>
          <p:spPr>
            <a:xfrm>
              <a:off x="45225" y="470665"/>
              <a:ext cx="2085893" cy="12211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 smtClean="0"/>
                <a:t>Validation des paramètres d’entrées</a:t>
              </a:r>
              <a:endParaRPr lang="fr-FR" sz="2300" kern="1200" dirty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2816555" y="2079988"/>
            <a:ext cx="458317" cy="536145"/>
            <a:chOff x="2359355" y="813163"/>
            <a:chExt cx="458317" cy="536145"/>
          </a:xfrm>
        </p:grpSpPr>
        <p:sp>
          <p:nvSpPr>
            <p:cNvPr id="53" name="Flèche droite 52"/>
            <p:cNvSpPr/>
            <p:nvPr/>
          </p:nvSpPr>
          <p:spPr>
            <a:xfrm>
              <a:off x="2359355" y="813163"/>
              <a:ext cx="458317" cy="5361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Flèche droite 6"/>
            <p:cNvSpPr/>
            <p:nvPr/>
          </p:nvSpPr>
          <p:spPr>
            <a:xfrm>
              <a:off x="2359355" y="920392"/>
              <a:ext cx="320822" cy="321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900" kern="1200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491061" y="1699498"/>
            <a:ext cx="2161877" cy="1297126"/>
            <a:chOff x="3033861" y="432673"/>
            <a:chExt cx="2161877" cy="1297126"/>
          </a:xfrm>
        </p:grpSpPr>
        <p:sp>
          <p:nvSpPr>
            <p:cNvPr id="51" name="Rectangle à coins arrondis 50"/>
            <p:cNvSpPr/>
            <p:nvPr/>
          </p:nvSpPr>
          <p:spPr>
            <a:xfrm>
              <a:off x="3033861" y="432673"/>
              <a:ext cx="2161877" cy="129712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ectangle 51"/>
            <p:cNvSpPr/>
            <p:nvPr/>
          </p:nvSpPr>
          <p:spPr>
            <a:xfrm>
              <a:off x="3071853" y="470665"/>
              <a:ext cx="2085893" cy="12211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 smtClean="0"/>
                <a:t>Connexion au Serveur de Base de données</a:t>
              </a:r>
              <a:endParaRPr lang="fr-FR" sz="2300" kern="1200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5843183" y="2079988"/>
            <a:ext cx="458317" cy="536145"/>
            <a:chOff x="5385983" y="813163"/>
            <a:chExt cx="458317" cy="536145"/>
          </a:xfrm>
        </p:grpSpPr>
        <p:sp>
          <p:nvSpPr>
            <p:cNvPr id="49" name="Flèche droite 48"/>
            <p:cNvSpPr/>
            <p:nvPr/>
          </p:nvSpPr>
          <p:spPr>
            <a:xfrm>
              <a:off x="5385983" y="813163"/>
              <a:ext cx="458317" cy="5361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Flèche droite 10"/>
            <p:cNvSpPr/>
            <p:nvPr/>
          </p:nvSpPr>
          <p:spPr>
            <a:xfrm>
              <a:off x="5385983" y="920392"/>
              <a:ext cx="320822" cy="321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900" kern="1200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6517689" y="1699498"/>
            <a:ext cx="2161877" cy="1297126"/>
            <a:chOff x="6060489" y="432673"/>
            <a:chExt cx="2161877" cy="1297126"/>
          </a:xfrm>
        </p:grpSpPr>
        <p:sp>
          <p:nvSpPr>
            <p:cNvPr id="47" name="Rectangle à coins arrondis 46"/>
            <p:cNvSpPr/>
            <p:nvPr/>
          </p:nvSpPr>
          <p:spPr>
            <a:xfrm>
              <a:off x="6060489" y="432673"/>
              <a:ext cx="2161877" cy="129712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angle 47"/>
            <p:cNvSpPr/>
            <p:nvPr/>
          </p:nvSpPr>
          <p:spPr>
            <a:xfrm>
              <a:off x="6098481" y="470665"/>
              <a:ext cx="2085893" cy="12211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 smtClean="0"/>
                <a:t>Génération des classes</a:t>
              </a:r>
              <a:endParaRPr lang="fr-FR" sz="2300" kern="1200" dirty="0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7345911" y="3517928"/>
            <a:ext cx="536145" cy="458317"/>
            <a:chOff x="6873355" y="1920044"/>
            <a:chExt cx="536145" cy="458317"/>
          </a:xfrm>
        </p:grpSpPr>
        <p:sp>
          <p:nvSpPr>
            <p:cNvPr id="45" name="Flèche droite 44"/>
            <p:cNvSpPr/>
            <p:nvPr/>
          </p:nvSpPr>
          <p:spPr>
            <a:xfrm rot="5400000">
              <a:off x="6912269" y="1881130"/>
              <a:ext cx="458317" cy="5361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lèche droite 14"/>
            <p:cNvSpPr/>
            <p:nvPr/>
          </p:nvSpPr>
          <p:spPr>
            <a:xfrm>
              <a:off x="6980585" y="1920044"/>
              <a:ext cx="321687" cy="320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900" kern="1200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6517689" y="3994791"/>
            <a:ext cx="2161877" cy="1324801"/>
            <a:chOff x="6060489" y="2632542"/>
            <a:chExt cx="2161877" cy="1324801"/>
          </a:xfrm>
        </p:grpSpPr>
        <p:sp>
          <p:nvSpPr>
            <p:cNvPr id="43" name="Rectangle à coins arrondis 42"/>
            <p:cNvSpPr/>
            <p:nvPr/>
          </p:nvSpPr>
          <p:spPr>
            <a:xfrm>
              <a:off x="6060489" y="2660217"/>
              <a:ext cx="2161877" cy="129712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098481" y="2632542"/>
              <a:ext cx="2085893" cy="12211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 smtClean="0"/>
                <a:t>Chargement des données</a:t>
              </a:r>
              <a:endParaRPr lang="fr-FR" sz="2300" kern="1200" dirty="0"/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5868764" y="4337289"/>
            <a:ext cx="458317" cy="536145"/>
            <a:chOff x="5411926" y="2975040"/>
            <a:chExt cx="458317" cy="536145"/>
          </a:xfrm>
        </p:grpSpPr>
        <p:sp>
          <p:nvSpPr>
            <p:cNvPr id="41" name="Flèche droite 40"/>
            <p:cNvSpPr/>
            <p:nvPr/>
          </p:nvSpPr>
          <p:spPr>
            <a:xfrm rot="10800000">
              <a:off x="5411926" y="2975040"/>
              <a:ext cx="458317" cy="5361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Flèche droite 18"/>
            <p:cNvSpPr/>
            <p:nvPr/>
          </p:nvSpPr>
          <p:spPr>
            <a:xfrm rot="21600000">
              <a:off x="5549421" y="3082269"/>
              <a:ext cx="320822" cy="321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900" kern="1200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3567172" y="4064704"/>
            <a:ext cx="2161877" cy="1297126"/>
            <a:chOff x="3033861" y="2594550"/>
            <a:chExt cx="2161877" cy="1297126"/>
          </a:xfrm>
        </p:grpSpPr>
        <p:sp>
          <p:nvSpPr>
            <p:cNvPr id="39" name="Rectangle à coins arrondis 38"/>
            <p:cNvSpPr/>
            <p:nvPr/>
          </p:nvSpPr>
          <p:spPr>
            <a:xfrm>
              <a:off x="3033861" y="2594550"/>
              <a:ext cx="2161877" cy="129712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 39"/>
            <p:cNvSpPr/>
            <p:nvPr/>
          </p:nvSpPr>
          <p:spPr>
            <a:xfrm>
              <a:off x="3071853" y="2632542"/>
              <a:ext cx="2085893" cy="12211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 smtClean="0"/>
                <a:t>Création des fichiers binaires</a:t>
              </a:r>
              <a:endParaRPr lang="fr-FR" sz="2300" kern="1200" dirty="0"/>
            </a:p>
          </p:txBody>
        </p:sp>
      </p:grpSp>
      <p:sp>
        <p:nvSpPr>
          <p:cNvPr id="9" name="Rounded Rectangle 5"/>
          <p:cNvSpPr/>
          <p:nvPr/>
        </p:nvSpPr>
        <p:spPr>
          <a:xfrm>
            <a:off x="914400" y="2852936"/>
            <a:ext cx="1295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argparse</a:t>
            </a:r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3717758" y="2852936"/>
            <a:ext cx="17526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SQLAlchemy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6737684" y="2823592"/>
            <a:ext cx="17526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SQLaCodeGen</a:t>
            </a:r>
            <a:endParaRPr lang="fr-FR" dirty="0"/>
          </a:p>
        </p:txBody>
      </p:sp>
      <p:sp>
        <p:nvSpPr>
          <p:cNvPr id="12" name="Rounded Rectangle 11"/>
          <p:cNvSpPr/>
          <p:nvPr/>
        </p:nvSpPr>
        <p:spPr>
          <a:xfrm>
            <a:off x="3962311" y="5199856"/>
            <a:ext cx="13716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13" name="Rounded Rectangle 12"/>
          <p:cNvSpPr/>
          <p:nvPr/>
        </p:nvSpPr>
        <p:spPr>
          <a:xfrm>
            <a:off x="6779840" y="5199856"/>
            <a:ext cx="17526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SQLAlchemy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386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807286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75656"/>
                <a:gridCol w="2088232"/>
                <a:gridCol w="1512168"/>
                <a:gridCol w="1405783"/>
                <a:gridCol w="1186505"/>
                <a:gridCol w="1475656"/>
              </a:tblGrid>
              <a:tr h="764704">
                <a:tc>
                  <a:txBody>
                    <a:bodyPr/>
                    <a:lstStyle/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kumimoji="0" lang="fr-FR" sz="1400" kern="1200" dirty="0" smtClean="0"/>
                    </a:p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Problématique</a:t>
                      </a:r>
                      <a:endParaRPr kumimoji="0" lang="fr-FR" sz="1600" b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/>
                      </a:pP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Choix</a:t>
                      </a:r>
                      <a:r>
                        <a:rPr lang="fr-FR" sz="16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des outils</a:t>
                      </a:r>
                      <a:endParaRPr lang="fr-FR" sz="1600" b="1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/>
                    </a:p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Development</a:t>
                      </a:r>
                      <a:endParaRPr lang="en-US" sz="1600" b="1" kern="1200" baseline="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/>
                    </a:p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Réalisation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kumimoji="0" lang="fr-FR" sz="1000" kern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 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251520" y="1120848"/>
            <a:ext cx="4032448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Bin2{</a:t>
            </a:r>
            <a:r>
              <a:rPr lang="fr-FR" dirty="0" smtClean="0">
                <a:solidFill>
                  <a:srgbClr val="FF0000"/>
                </a:solidFill>
              </a:rPr>
              <a:t>JSON</a:t>
            </a:r>
            <a:r>
              <a:rPr lang="fr-FR" dirty="0" smtClean="0"/>
              <a:t>/</a:t>
            </a:r>
            <a:r>
              <a:rPr lang="fr-FR" dirty="0" smtClean="0">
                <a:solidFill>
                  <a:srgbClr val="00B050"/>
                </a:solidFill>
              </a:rPr>
              <a:t>XML</a:t>
            </a:r>
            <a:r>
              <a:rPr lang="fr-FR" dirty="0" smtClean="0"/>
              <a:t>/</a:t>
            </a:r>
            <a:r>
              <a:rPr lang="fr-FR" dirty="0" smtClean="0">
                <a:solidFill>
                  <a:srgbClr val="0070C0"/>
                </a:solidFill>
              </a:rPr>
              <a:t>CSV</a:t>
            </a:r>
            <a:r>
              <a:rPr lang="fr-FR" dirty="0" smtClean="0"/>
              <a:t>}.py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6555681" y="3994791"/>
            <a:ext cx="2085893" cy="12211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300" kern="1200" dirty="0" smtClean="0"/>
              <a:t>Chargement </a:t>
            </a:r>
            <a:r>
              <a:rPr lang="fr-FR" sz="2300" kern="1200" dirty="0" err="1" smtClean="0"/>
              <a:t>desdonnées</a:t>
            </a:r>
            <a:endParaRPr lang="fr-FR" sz="2300" kern="1200" dirty="0"/>
          </a:p>
        </p:txBody>
      </p:sp>
      <p:sp>
        <p:nvSpPr>
          <p:cNvPr id="40" name="Rectangle 39"/>
          <p:cNvSpPr/>
          <p:nvPr/>
        </p:nvSpPr>
        <p:spPr>
          <a:xfrm>
            <a:off x="3605164" y="4102696"/>
            <a:ext cx="2085893" cy="12211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300" kern="1200" dirty="0" smtClean="0"/>
              <a:t>Création des fichiers binaires</a:t>
            </a:r>
            <a:endParaRPr lang="fr-FR" sz="2300" kern="1200" dirty="0"/>
          </a:p>
        </p:txBody>
      </p:sp>
      <p:grpSp>
        <p:nvGrpSpPr>
          <p:cNvPr id="60" name="Groupe 59"/>
          <p:cNvGrpSpPr/>
          <p:nvPr/>
        </p:nvGrpSpPr>
        <p:grpSpPr>
          <a:xfrm>
            <a:off x="513963" y="2762841"/>
            <a:ext cx="2161877" cy="1297126"/>
            <a:chOff x="7233" y="432673"/>
            <a:chExt cx="2161877" cy="1297126"/>
          </a:xfrm>
        </p:grpSpPr>
        <p:sp>
          <p:nvSpPr>
            <p:cNvPr id="61" name="Rectangle à coins arrondis 60"/>
            <p:cNvSpPr/>
            <p:nvPr/>
          </p:nvSpPr>
          <p:spPr>
            <a:xfrm>
              <a:off x="7233" y="432673"/>
              <a:ext cx="2161877" cy="129712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45225" y="470665"/>
              <a:ext cx="2085893" cy="12211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 smtClean="0"/>
                <a:t>Validation des paramètres d’entrées</a:t>
              </a:r>
              <a:endParaRPr lang="fr-FR" sz="2300" kern="1200" dirty="0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2789189" y="3146662"/>
            <a:ext cx="458317" cy="536145"/>
            <a:chOff x="2359355" y="813163"/>
            <a:chExt cx="458317" cy="536145"/>
          </a:xfrm>
        </p:grpSpPr>
        <p:sp>
          <p:nvSpPr>
            <p:cNvPr id="64" name="Flèche droite 63"/>
            <p:cNvSpPr/>
            <p:nvPr/>
          </p:nvSpPr>
          <p:spPr>
            <a:xfrm>
              <a:off x="2359355" y="813163"/>
              <a:ext cx="458317" cy="5361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Flèche droite 6"/>
            <p:cNvSpPr/>
            <p:nvPr/>
          </p:nvSpPr>
          <p:spPr>
            <a:xfrm>
              <a:off x="2359355" y="920392"/>
              <a:ext cx="320822" cy="321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900" kern="1200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3555207" y="2739322"/>
            <a:ext cx="2135933" cy="1288202"/>
            <a:chOff x="3033861" y="432673"/>
            <a:chExt cx="2161877" cy="1297126"/>
          </a:xfrm>
        </p:grpSpPr>
        <p:sp>
          <p:nvSpPr>
            <p:cNvPr id="67" name="Rectangle à coins arrondis 66"/>
            <p:cNvSpPr/>
            <p:nvPr/>
          </p:nvSpPr>
          <p:spPr>
            <a:xfrm>
              <a:off x="3033861" y="432673"/>
              <a:ext cx="2161877" cy="129712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angle 67"/>
            <p:cNvSpPr/>
            <p:nvPr/>
          </p:nvSpPr>
          <p:spPr>
            <a:xfrm>
              <a:off x="3071853" y="588674"/>
              <a:ext cx="2085893" cy="9969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dirty="0" smtClean="0"/>
                <a:t>Charger les objets à partir  du </a:t>
              </a:r>
              <a:r>
                <a:rPr lang="fr-FR" sz="2300" dirty="0" smtClean="0"/>
                <a:t>fichier</a:t>
              </a:r>
              <a:endParaRPr lang="fr-FR" sz="2300" kern="1200" dirty="0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5815817" y="3146662"/>
            <a:ext cx="458317" cy="536145"/>
            <a:chOff x="5385983" y="813163"/>
            <a:chExt cx="458317" cy="536145"/>
          </a:xfrm>
        </p:grpSpPr>
        <p:sp>
          <p:nvSpPr>
            <p:cNvPr id="70" name="Flèche droite 69"/>
            <p:cNvSpPr/>
            <p:nvPr/>
          </p:nvSpPr>
          <p:spPr>
            <a:xfrm>
              <a:off x="5385983" y="813163"/>
              <a:ext cx="458317" cy="5361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Flèche droite 10"/>
            <p:cNvSpPr/>
            <p:nvPr/>
          </p:nvSpPr>
          <p:spPr>
            <a:xfrm>
              <a:off x="5385983" y="920392"/>
              <a:ext cx="320822" cy="321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900" kern="1200"/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6479697" y="3146661"/>
            <a:ext cx="2161877" cy="875313"/>
            <a:chOff x="6060489" y="432673"/>
            <a:chExt cx="2161877" cy="1297126"/>
          </a:xfrm>
        </p:grpSpPr>
        <p:sp>
          <p:nvSpPr>
            <p:cNvPr id="73" name="Rectangle à coins arrondis 72"/>
            <p:cNvSpPr/>
            <p:nvPr/>
          </p:nvSpPr>
          <p:spPr>
            <a:xfrm>
              <a:off x="6060489" y="432673"/>
              <a:ext cx="2161877" cy="129712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6098481" y="470665"/>
              <a:ext cx="2085893" cy="1221142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 smtClean="0"/>
                <a:t>Génération de </a:t>
              </a:r>
              <a:r>
                <a:rPr lang="fr-FR" sz="2300" dirty="0" smtClean="0"/>
                <a:t>fichier JSON</a:t>
              </a:r>
              <a:endParaRPr lang="fr-FR" sz="2300" kern="1200" dirty="0"/>
            </a:p>
          </p:txBody>
        </p:sp>
      </p:grpSp>
      <p:grpSp>
        <p:nvGrpSpPr>
          <p:cNvPr id="33" name="Groupe 71"/>
          <p:cNvGrpSpPr/>
          <p:nvPr/>
        </p:nvGrpSpPr>
        <p:grpSpPr>
          <a:xfrm>
            <a:off x="6444208" y="1684096"/>
            <a:ext cx="2161877" cy="810857"/>
            <a:chOff x="6060489" y="432673"/>
            <a:chExt cx="2161877" cy="1297126"/>
          </a:xfrm>
        </p:grpSpPr>
        <p:sp>
          <p:nvSpPr>
            <p:cNvPr id="34" name="Rectangle à coins arrondis 72"/>
            <p:cNvSpPr/>
            <p:nvPr/>
          </p:nvSpPr>
          <p:spPr>
            <a:xfrm>
              <a:off x="6060489" y="432673"/>
              <a:ext cx="2161877" cy="129712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6098481" y="470665"/>
              <a:ext cx="2085893" cy="1221142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 smtClean="0"/>
                <a:t>Génération de </a:t>
              </a:r>
              <a:r>
                <a:rPr lang="fr-FR" sz="2300" dirty="0" smtClean="0"/>
                <a:t>fichier XML</a:t>
              </a:r>
              <a:endParaRPr lang="fr-FR" sz="2300" kern="1200" dirty="0"/>
            </a:p>
          </p:txBody>
        </p:sp>
      </p:grpSp>
      <p:sp>
        <p:nvSpPr>
          <p:cNvPr id="32" name="Rounded Rectangle 10"/>
          <p:cNvSpPr/>
          <p:nvPr/>
        </p:nvSpPr>
        <p:spPr>
          <a:xfrm>
            <a:off x="6660157" y="2420888"/>
            <a:ext cx="17526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Xml</a:t>
            </a:r>
            <a:endParaRPr lang="fr-FR" dirty="0"/>
          </a:p>
        </p:txBody>
      </p:sp>
      <p:grpSp>
        <p:nvGrpSpPr>
          <p:cNvPr id="37" name="Groupe 71"/>
          <p:cNvGrpSpPr/>
          <p:nvPr/>
        </p:nvGrpSpPr>
        <p:grpSpPr>
          <a:xfrm>
            <a:off x="6517688" y="4637852"/>
            <a:ext cx="2161877" cy="837758"/>
            <a:chOff x="6060489" y="432673"/>
            <a:chExt cx="2161877" cy="1297126"/>
          </a:xfrm>
        </p:grpSpPr>
        <p:sp>
          <p:nvSpPr>
            <p:cNvPr id="38" name="Rectangle à coins arrondis 72"/>
            <p:cNvSpPr/>
            <p:nvPr/>
          </p:nvSpPr>
          <p:spPr>
            <a:xfrm>
              <a:off x="6060489" y="432673"/>
              <a:ext cx="2161877" cy="1297126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angle 38"/>
            <p:cNvSpPr/>
            <p:nvPr/>
          </p:nvSpPr>
          <p:spPr>
            <a:xfrm>
              <a:off x="6098481" y="470665"/>
              <a:ext cx="2085893" cy="12211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 smtClean="0"/>
                <a:t>Génération de </a:t>
              </a:r>
              <a:r>
                <a:rPr lang="fr-FR" sz="2300" dirty="0" smtClean="0"/>
                <a:t>fichier Csv</a:t>
              </a:r>
              <a:endParaRPr lang="fr-FR" sz="2300" kern="1200" dirty="0"/>
            </a:p>
          </p:txBody>
        </p:sp>
      </p:grpSp>
      <p:sp>
        <p:nvSpPr>
          <p:cNvPr id="58" name="Rounded Rectangle 9"/>
          <p:cNvSpPr/>
          <p:nvPr/>
        </p:nvSpPr>
        <p:spPr>
          <a:xfrm>
            <a:off x="3770018" y="3903712"/>
            <a:ext cx="17526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Pickle</a:t>
            </a:r>
            <a:endParaRPr lang="fr-FR" dirty="0"/>
          </a:p>
        </p:txBody>
      </p:sp>
      <p:grpSp>
        <p:nvGrpSpPr>
          <p:cNvPr id="41" name="Groupe 62"/>
          <p:cNvGrpSpPr/>
          <p:nvPr/>
        </p:nvGrpSpPr>
        <p:grpSpPr>
          <a:xfrm rot="2038309">
            <a:off x="5875210" y="4231374"/>
            <a:ext cx="458317" cy="536145"/>
            <a:chOff x="2359355" y="813163"/>
            <a:chExt cx="458317" cy="536145"/>
          </a:xfrm>
        </p:grpSpPr>
        <p:sp>
          <p:nvSpPr>
            <p:cNvPr id="42" name="Flèche droite 63"/>
            <p:cNvSpPr/>
            <p:nvPr/>
          </p:nvSpPr>
          <p:spPr>
            <a:xfrm>
              <a:off x="2359355" y="813163"/>
              <a:ext cx="458317" cy="5361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lèche droite 6"/>
            <p:cNvSpPr/>
            <p:nvPr/>
          </p:nvSpPr>
          <p:spPr>
            <a:xfrm>
              <a:off x="2359355" y="920392"/>
              <a:ext cx="320822" cy="321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900" kern="1200"/>
            </a:p>
          </p:txBody>
        </p:sp>
      </p:grpSp>
      <p:grpSp>
        <p:nvGrpSpPr>
          <p:cNvPr id="45" name="Groupe 62"/>
          <p:cNvGrpSpPr/>
          <p:nvPr/>
        </p:nvGrpSpPr>
        <p:grpSpPr>
          <a:xfrm rot="18932009">
            <a:off x="5913883" y="2233027"/>
            <a:ext cx="458317" cy="536145"/>
            <a:chOff x="2359355" y="813163"/>
            <a:chExt cx="458317" cy="536145"/>
          </a:xfrm>
        </p:grpSpPr>
        <p:sp>
          <p:nvSpPr>
            <p:cNvPr id="46" name="Flèche droite 63"/>
            <p:cNvSpPr/>
            <p:nvPr/>
          </p:nvSpPr>
          <p:spPr>
            <a:xfrm>
              <a:off x="2359355" y="813163"/>
              <a:ext cx="458317" cy="5361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Flèche droite 6"/>
            <p:cNvSpPr/>
            <p:nvPr/>
          </p:nvSpPr>
          <p:spPr>
            <a:xfrm>
              <a:off x="2359355" y="920392"/>
              <a:ext cx="320822" cy="321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900" kern="1200"/>
            </a:p>
          </p:txBody>
        </p:sp>
      </p:grpSp>
      <p:sp>
        <p:nvSpPr>
          <p:cNvPr id="57" name="Rounded Rectangle 5"/>
          <p:cNvSpPr/>
          <p:nvPr/>
        </p:nvSpPr>
        <p:spPr>
          <a:xfrm>
            <a:off x="899592" y="3933056"/>
            <a:ext cx="1295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argparse</a:t>
            </a:r>
            <a:endParaRPr lang="fr-FR" dirty="0"/>
          </a:p>
        </p:txBody>
      </p:sp>
      <p:sp>
        <p:nvSpPr>
          <p:cNvPr id="59" name="Rounded Rectangle 10"/>
          <p:cNvSpPr/>
          <p:nvPr/>
        </p:nvSpPr>
        <p:spPr>
          <a:xfrm>
            <a:off x="6710318" y="3903712"/>
            <a:ext cx="17526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Json</a:t>
            </a:r>
            <a:endParaRPr lang="fr-FR" dirty="0"/>
          </a:p>
        </p:txBody>
      </p:sp>
      <p:sp>
        <p:nvSpPr>
          <p:cNvPr id="36" name="Rounded Rectangle 10"/>
          <p:cNvSpPr/>
          <p:nvPr/>
        </p:nvSpPr>
        <p:spPr>
          <a:xfrm>
            <a:off x="6732240" y="5373216"/>
            <a:ext cx="17526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257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8" grpId="0" animBg="1"/>
      <p:bldP spid="57" grpId="0" animBg="1"/>
      <p:bldP spid="59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05958"/>
              </p:ext>
            </p:extLst>
          </p:nvPr>
        </p:nvGraphicFramePr>
        <p:xfrm>
          <a:off x="0" y="0"/>
          <a:ext cx="9144000" cy="886968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75656"/>
                <a:gridCol w="2088232"/>
                <a:gridCol w="1512168"/>
                <a:gridCol w="1405783"/>
                <a:gridCol w="1186505"/>
                <a:gridCol w="1475656"/>
              </a:tblGrid>
              <a:tr h="764704">
                <a:tc>
                  <a:txBody>
                    <a:bodyPr/>
                    <a:lstStyle/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kumimoji="0" lang="fr-FR" sz="1400" kern="1200" dirty="0" smtClean="0"/>
                    </a:p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Problématique</a:t>
                      </a:r>
                      <a:endParaRPr kumimoji="0" lang="fr-FR" sz="1600" b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/>
                      </a:pP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/>
                    </a:p>
                    <a:p>
                      <a:pPr marL="0" marR="0" indent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Choix</a:t>
                      </a:r>
                      <a:r>
                        <a:rPr lang="fr-FR" sz="16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des outils</a:t>
                      </a:r>
                      <a:endParaRPr lang="fr-FR" sz="1600" b="1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/>
                    </a:p>
                    <a:p>
                      <a:pPr marL="0" marR="0" indent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Development</a:t>
                      </a:r>
                    </a:p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dirty="0">
                        <a:solidFill>
                          <a:srgbClr val="00008E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/>
                    </a:p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Réalisation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kumimoji="0" lang="fr-FR" sz="1000" kern="1200" dirty="0" smtClean="0"/>
                    </a:p>
                    <a:p>
                      <a:pPr marL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 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08294" y="2852936"/>
            <a:ext cx="8229600" cy="926976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fr-FR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Simulation</a:t>
            </a:r>
            <a:endParaRPr lang="fr-FR" b="1" i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F4668DC-857F-487D-BFFA-8C0CA5037977}" type="slidenum">
              <a:rPr lang="fr-BE" smtClean="0"/>
              <a:pPr algn="r"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119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67544" y="989856"/>
            <a:ext cx="8229600" cy="926976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fr-FR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5803"/>
              </p:ext>
            </p:extLst>
          </p:nvPr>
        </p:nvGraphicFramePr>
        <p:xfrm>
          <a:off x="0" y="0"/>
          <a:ext cx="9144000" cy="1024128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75656"/>
                <a:gridCol w="2088232"/>
                <a:gridCol w="1368152"/>
                <a:gridCol w="1549799"/>
                <a:gridCol w="1186505"/>
                <a:gridCol w="1475656"/>
              </a:tblGrid>
              <a:tr h="764704">
                <a:tc>
                  <a:txBody>
                    <a:bodyPr/>
                    <a:lstStyle/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kumimoji="0" lang="fr-FR" sz="1400" kern="1200" dirty="0" smtClean="0"/>
                    </a:p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Problématique</a:t>
                      </a:r>
                      <a:endParaRPr kumimoji="0" lang="fr-FR" sz="1600" b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/>
                      </a:pP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Solution</a:t>
                      </a:r>
                      <a:endParaRPr lang="fr-FR" sz="1600" b="1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/>
                    </a:p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/>
                    </a:p>
                    <a:p>
                      <a:pPr marL="0" marR="0" indent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Choix</a:t>
                      </a:r>
                      <a:r>
                        <a:rPr lang="fr-FR" sz="16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des outils</a:t>
                      </a:r>
                      <a:endParaRPr lang="fr-FR" sz="1600" b="1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/>
                    </a:p>
                    <a:p>
                      <a:pPr marL="0" marR="0" indent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Développement</a:t>
                      </a:r>
                      <a:endParaRPr lang="en-US" sz="1600" b="1" kern="1200" baseline="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fr-FR" sz="1000" dirty="0" smtClean="0"/>
                    </a:p>
                    <a:p>
                      <a:pPr algn="ctr" eaLnBrk="0" fontAlgn="auto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Réalisation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kumimoji="0" lang="fr-FR" sz="1000" kern="1200" dirty="0" smtClean="0"/>
                    </a:p>
                    <a:p>
                      <a:pPr marL="0" algn="ctr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 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5535" y="2274838"/>
            <a:ext cx="83294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Cette Application nous à demander beaucoup de réflexion mais il nous a permis d’approfondir nos </a:t>
            </a:r>
            <a:r>
              <a:rPr lang="fr-FR" sz="2400" dirty="0" smtClean="0"/>
              <a:t>bases </a:t>
            </a:r>
            <a:r>
              <a:rPr lang="fr-FR" sz="2400" dirty="0"/>
              <a:t>sur python qui pourrait nous être utile pour le projet final. Nous avons essuyé de nombreux </a:t>
            </a:r>
            <a:r>
              <a:rPr lang="fr-FR" sz="2400" dirty="0" smtClean="0"/>
              <a:t>échecs </a:t>
            </a:r>
            <a:r>
              <a:rPr lang="fr-FR" sz="2400" dirty="0"/>
              <a:t>avant de parvenir à un résultat optimisé au maximum de nos capacités.</a:t>
            </a: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F4668DC-857F-487D-BFFA-8C0CA5037977}" type="slidenum">
              <a:rPr lang="fr-BE" smtClean="0"/>
              <a:pPr algn="r"/>
              <a:t>9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4523</TotalTime>
  <Words>325</Words>
  <Application>Microsoft Office PowerPoint</Application>
  <PresentationFormat>On-screen Show (4:3)</PresentationFormat>
  <Paragraphs>162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THOSHIBA</dc:creator>
  <cp:lastModifiedBy>Mohamed</cp:lastModifiedBy>
  <cp:revision>932</cp:revision>
  <dcterms:created xsi:type="dcterms:W3CDTF">2012-06-19T17:50:55Z</dcterms:created>
  <dcterms:modified xsi:type="dcterms:W3CDTF">2016-02-25T15:14:35Z</dcterms:modified>
</cp:coreProperties>
</file>