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3" r:id="rId3"/>
    <p:sldId id="258" r:id="rId4"/>
    <p:sldId id="264" r:id="rId5"/>
    <p:sldId id="260" r:id="rId6"/>
    <p:sldId id="261" r:id="rId7"/>
    <p:sldId id="272" r:id="rId8"/>
    <p:sldId id="265" r:id="rId9"/>
    <p:sldId id="262" r:id="rId10"/>
    <p:sldId id="266" r:id="rId11"/>
    <p:sldId id="268" r:id="rId12"/>
    <p:sldId id="269" r:id="rId13"/>
    <p:sldId id="270" r:id="rId14"/>
    <p:sldId id="271" r:id="rId15"/>
    <p:sldId id="273" r:id="rId16"/>
    <p:sldId id="274" r:id="rId17"/>
    <p:sldId id="275" r:id="rId18"/>
    <p:sldId id="276" r:id="rId19"/>
    <p:sldId id="277" r:id="rId20"/>
    <p:sldId id="278"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0" autoAdjust="0"/>
    <p:restoredTop sz="94660"/>
  </p:normalViewPr>
  <p:slideViewPr>
    <p:cSldViewPr snapToGrid="0">
      <p:cViewPr varScale="1">
        <p:scale>
          <a:sx n="114" d="100"/>
          <a:sy n="114" d="100"/>
        </p:scale>
        <p:origin x="18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8184B-5965-4446-9461-E9B5C7F13032}"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B862579B-927B-43D7-A19B-958397B21B23}">
      <dgm:prSet phldrT="[Text]"/>
      <dgm:spPr/>
      <dgm:t>
        <a:bodyPr/>
        <a:lstStyle/>
        <a:p>
          <a:r>
            <a:rPr lang="en-US" b="1" dirty="0">
              <a:solidFill>
                <a:schemeClr val="accent3">
                  <a:lumMod val="75000"/>
                </a:schemeClr>
              </a:solidFill>
              <a:latin typeface="Roboto" panose="02000000000000000000" pitchFamily="2" charset="0"/>
              <a:ea typeface="Roboto" panose="02000000000000000000" pitchFamily="2" charset="0"/>
            </a:rPr>
            <a:t>CONVERTED THE POSITIVELY SKEWED DATA</a:t>
          </a:r>
        </a:p>
        <a:p>
          <a:r>
            <a:rPr lang="en-US" b="1" dirty="0">
              <a:solidFill>
                <a:schemeClr val="accent3">
                  <a:lumMod val="75000"/>
                </a:schemeClr>
              </a:solidFill>
              <a:latin typeface="Roboto" panose="02000000000000000000" pitchFamily="2" charset="0"/>
              <a:ea typeface="Roboto" panose="02000000000000000000" pitchFamily="2" charset="0"/>
            </a:rPr>
            <a:t> TO NORMALISED </a:t>
          </a:r>
        </a:p>
      </dgm:t>
    </dgm:pt>
    <dgm:pt modelId="{53E6C465-9C1C-434B-8BBA-5BA71C5C3555}" type="sibTrans" cxnId="{EE417EAD-104D-4F5C-AE5D-C54BD084E21B}">
      <dgm:prSet/>
      <dgm:spPr/>
      <dgm:t>
        <a:bodyPr/>
        <a:lstStyle/>
        <a:p>
          <a:endParaRPr lang="en-US"/>
        </a:p>
      </dgm:t>
    </dgm:pt>
    <dgm:pt modelId="{EFB8D5CE-F05F-4B80-BBF7-7FD3E51830D8}" type="parTrans" cxnId="{EE417EAD-104D-4F5C-AE5D-C54BD084E21B}">
      <dgm:prSet/>
      <dgm:spPr/>
      <dgm:t>
        <a:bodyPr/>
        <a:lstStyle/>
        <a:p>
          <a:endParaRPr lang="en-US"/>
        </a:p>
      </dgm:t>
    </dgm:pt>
    <dgm:pt modelId="{4B42F6C5-6C3A-4845-BA5A-D1F7D56674BF}" type="pres">
      <dgm:prSet presAssocID="{3E78184B-5965-4446-9461-E9B5C7F13032}" presName="Name0" presStyleCnt="0">
        <dgm:presLayoutVars>
          <dgm:chMax val="7"/>
          <dgm:chPref val="5"/>
        </dgm:presLayoutVars>
      </dgm:prSet>
      <dgm:spPr/>
    </dgm:pt>
    <dgm:pt modelId="{C5C6C8A1-634B-4DF0-9A67-04FC70642E51}" type="pres">
      <dgm:prSet presAssocID="{3E78184B-5965-4446-9461-E9B5C7F13032}" presName="arrowNode" presStyleLbl="node1" presStyleIdx="0" presStyleCnt="1" custAng="21134936" custLinFactX="87637" custLinFactNeighborX="100000" custLinFactNeighborY="7284"/>
      <dgm:spPr>
        <a:ln>
          <a:solidFill>
            <a:schemeClr val="bg1"/>
          </a:solidFill>
        </a:ln>
      </dgm:spPr>
    </dgm:pt>
    <dgm:pt modelId="{3EF29256-2EB0-4B2C-B8B0-9E739BC95201}" type="pres">
      <dgm:prSet presAssocID="{B862579B-927B-43D7-A19B-958397B21B23}" presName="txNode1" presStyleLbl="revTx" presStyleIdx="0" presStyleCnt="1" custScaleX="404909" custScaleY="146754" custLinFactNeighborY="530">
        <dgm:presLayoutVars>
          <dgm:bulletEnabled val="1"/>
        </dgm:presLayoutVars>
      </dgm:prSet>
      <dgm:spPr/>
    </dgm:pt>
  </dgm:ptLst>
  <dgm:cxnLst>
    <dgm:cxn modelId="{41088D34-1C16-44BF-BDA4-3C1C159ABC1C}" type="presOf" srcId="{B862579B-927B-43D7-A19B-958397B21B23}" destId="{3EF29256-2EB0-4B2C-B8B0-9E739BC95201}" srcOrd="0" destOrd="0" presId="urn:microsoft.com/office/officeart/2009/3/layout/DescendingProcess"/>
    <dgm:cxn modelId="{CE02949E-710D-4E45-A683-B73F244292B8}" type="presOf" srcId="{3E78184B-5965-4446-9461-E9B5C7F13032}" destId="{4B42F6C5-6C3A-4845-BA5A-D1F7D56674BF}" srcOrd="0" destOrd="0" presId="urn:microsoft.com/office/officeart/2009/3/layout/DescendingProcess"/>
    <dgm:cxn modelId="{EE417EAD-104D-4F5C-AE5D-C54BD084E21B}" srcId="{3E78184B-5965-4446-9461-E9B5C7F13032}" destId="{B862579B-927B-43D7-A19B-958397B21B23}" srcOrd="0" destOrd="0" parTransId="{EFB8D5CE-F05F-4B80-BBF7-7FD3E51830D8}" sibTransId="{53E6C465-9C1C-434B-8BBA-5BA71C5C3555}"/>
    <dgm:cxn modelId="{5B5F87F6-6B05-4191-AE99-F5D9354F9A3D}" type="presParOf" srcId="{4B42F6C5-6C3A-4845-BA5A-D1F7D56674BF}" destId="{C5C6C8A1-634B-4DF0-9A67-04FC70642E51}" srcOrd="0" destOrd="0" presId="urn:microsoft.com/office/officeart/2009/3/layout/DescendingProcess"/>
    <dgm:cxn modelId="{3DBDB4B6-0A8E-465C-921F-7EAF022A95A6}" type="presParOf" srcId="{4B42F6C5-6C3A-4845-BA5A-D1F7D56674BF}" destId="{3EF29256-2EB0-4B2C-B8B0-9E739BC95201}" srcOrd="1"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6C8A1-634B-4DF0-9A67-04FC70642E51}">
      <dsp:nvSpPr>
        <dsp:cNvPr id="0" name=""/>
        <dsp:cNvSpPr/>
      </dsp:nvSpPr>
      <dsp:spPr>
        <a:xfrm rot="3931310">
          <a:off x="1915769" y="564413"/>
          <a:ext cx="1879808" cy="1310931"/>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3EF29256-2EB0-4B2C-B8B0-9E739BC95201}">
      <dsp:nvSpPr>
        <dsp:cNvPr id="0" name=""/>
        <dsp:cNvSpPr/>
      </dsp:nvSpPr>
      <dsp:spPr>
        <a:xfrm>
          <a:off x="151983" y="-38877"/>
          <a:ext cx="3588592" cy="51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marL="0" lvl="0" indent="0" algn="ctr" defTabSz="577850">
            <a:lnSpc>
              <a:spcPct val="90000"/>
            </a:lnSpc>
            <a:spcBef>
              <a:spcPct val="0"/>
            </a:spcBef>
            <a:spcAft>
              <a:spcPct val="35000"/>
            </a:spcAft>
            <a:buNone/>
          </a:pPr>
          <a:r>
            <a:rPr lang="en-US" sz="1300" b="1" kern="1200" dirty="0">
              <a:solidFill>
                <a:schemeClr val="accent3">
                  <a:lumMod val="75000"/>
                </a:schemeClr>
              </a:solidFill>
              <a:latin typeface="Roboto" panose="02000000000000000000" pitchFamily="2" charset="0"/>
              <a:ea typeface="Roboto" panose="02000000000000000000" pitchFamily="2" charset="0"/>
            </a:rPr>
            <a:t>CONVERTED THE POSITIVELY SKEWED DATA</a:t>
          </a:r>
        </a:p>
        <a:p>
          <a:pPr marL="0" lvl="0" indent="0" algn="ctr" defTabSz="577850">
            <a:lnSpc>
              <a:spcPct val="90000"/>
            </a:lnSpc>
            <a:spcBef>
              <a:spcPct val="0"/>
            </a:spcBef>
            <a:spcAft>
              <a:spcPct val="35000"/>
            </a:spcAft>
            <a:buNone/>
          </a:pPr>
          <a:r>
            <a:rPr lang="en-US" sz="1300" b="1" kern="1200" dirty="0">
              <a:solidFill>
                <a:schemeClr val="accent3">
                  <a:lumMod val="75000"/>
                </a:schemeClr>
              </a:solidFill>
              <a:latin typeface="Roboto" panose="02000000000000000000" pitchFamily="2" charset="0"/>
              <a:ea typeface="Roboto" panose="02000000000000000000" pitchFamily="2" charset="0"/>
            </a:rPr>
            <a:t> TO NORMALISED </a:t>
          </a:r>
        </a:p>
      </dsp:txBody>
      <dsp:txXfrm>
        <a:off x="151983" y="-38877"/>
        <a:ext cx="3588592" cy="51130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5E06-A9AE-835E-D564-845064DA9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B361B-66DF-6C27-AAB7-4D48AF6626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7B380-6A4C-088C-554F-AF6B6503FC75}"/>
              </a:ext>
            </a:extLst>
          </p:cNvPr>
          <p:cNvSpPr>
            <a:spLocks noGrp="1"/>
          </p:cNvSpPr>
          <p:nvPr>
            <p:ph type="dt" sz="half" idx="10"/>
          </p:nvPr>
        </p:nvSpPr>
        <p:spPr/>
        <p:txBody>
          <a:bodyPr/>
          <a:lstStyle/>
          <a:p>
            <a:fld id="{169DCFA5-D486-4FD1-A606-BA3EBEA33A23}" type="datetimeFigureOut">
              <a:rPr lang="en-IN" smtClean="0"/>
              <a:t>20-08-2022</a:t>
            </a:fld>
            <a:endParaRPr lang="en-IN"/>
          </a:p>
        </p:txBody>
      </p:sp>
      <p:sp>
        <p:nvSpPr>
          <p:cNvPr id="5" name="Footer Placeholder 4">
            <a:extLst>
              <a:ext uri="{FF2B5EF4-FFF2-40B4-BE49-F238E27FC236}">
                <a16:creationId xmlns:a16="http://schemas.microsoft.com/office/drawing/2014/main" id="{20AF1360-15D8-CCCF-26D3-AA996C643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EFF31-E24A-69C8-4A7A-E3F3612587E2}"/>
              </a:ext>
            </a:extLst>
          </p:cNvPr>
          <p:cNvSpPr>
            <a:spLocks noGrp="1"/>
          </p:cNvSpPr>
          <p:nvPr>
            <p:ph type="sldNum" sz="quarter" idx="12"/>
          </p:nvPr>
        </p:nvSpPr>
        <p:spPr/>
        <p:txBody>
          <a:bodyPr/>
          <a:lstStyle/>
          <a:p>
            <a:fld id="{A2BD956E-0AEC-4631-A003-ADA31CA38D87}" type="slidenum">
              <a:rPr lang="en-IN" smtClean="0"/>
              <a:t>‹#›</a:t>
            </a:fld>
            <a:endParaRPr lang="en-IN"/>
          </a:p>
        </p:txBody>
      </p:sp>
    </p:spTree>
    <p:extLst>
      <p:ext uri="{BB962C8B-B14F-4D97-AF65-F5344CB8AC3E}">
        <p14:creationId xmlns:p14="http://schemas.microsoft.com/office/powerpoint/2010/main" val="8659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7.png"/><Relationship Id="rId7" Type="http://schemas.openxmlformats.org/officeDocument/2006/relationships/diagramColors" Target="../diagrams/colors1.xml"/><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6000"/>
            <a:lum/>
          </a:blip>
          <a:srcRect/>
          <a:stretch>
            <a:fillRect l="-16000" t="22000" r="-20000"/>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08795" y="1185766"/>
            <a:ext cx="8526409" cy="1718795"/>
          </a:xfrm>
          <a:prstGeom prst="rect">
            <a:avLst/>
          </a:prstGeom>
          <a:noFill/>
          <a:ln>
            <a:noFill/>
          </a:ln>
          <a:effectLst>
            <a:outerShdw blurRad="50800" dist="38100" dir="8100000" algn="tr" rotWithShape="0">
              <a:prstClr val="black">
                <a:alpha val="40000"/>
              </a:prstClr>
            </a:outerShdw>
          </a:effectLst>
          <a:scene3d>
            <a:camera prst="orthographicFront">
              <a:rot lat="0" lon="0" rev="0"/>
            </a:camera>
            <a:lightRig rig="glow" dir="t">
              <a:rot lat="0" lon="0" rev="14100000"/>
            </a:lightRig>
          </a:scene3d>
          <a:sp3d prstMaterial="softEdge">
            <a:bevelT w="127000" prst="artDeco"/>
          </a:sp3d>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4800" b="1" dirty="0">
                <a:solidFill>
                  <a:srgbClr val="CC0000"/>
                </a:solidFill>
                <a:latin typeface="Montserrat"/>
                <a:ea typeface="Montserrat"/>
                <a:cs typeface="Montserrat"/>
                <a:sym typeface="Montserrat"/>
              </a:rPr>
              <a:t>CAPSTONE PROJECT - 2</a:t>
            </a:r>
            <a:br>
              <a:rPr lang="en-US" sz="4800" b="1" dirty="0">
                <a:solidFill>
                  <a:srgbClr val="CC0000"/>
                </a:solidFill>
                <a:latin typeface="Montserrat"/>
                <a:ea typeface="Montserrat"/>
                <a:cs typeface="Montserrat"/>
                <a:sym typeface="Montserrat"/>
              </a:rPr>
            </a:br>
            <a:r>
              <a:rPr lang="en-US" sz="3600" b="1" spc="-203" dirty="0">
                <a:solidFill>
                  <a:schemeClr val="accent5">
                    <a:lumMod val="50000"/>
                  </a:schemeClr>
                </a:solidFill>
                <a:latin typeface="Montserrat" panose="00000500000000000000" pitchFamily="2" charset="0"/>
              </a:rPr>
              <a:t>  </a:t>
            </a:r>
            <a:r>
              <a:rPr lang="en-US" sz="3200" b="1" spc="-203" dirty="0">
                <a:solidFill>
                  <a:schemeClr val="accent5">
                    <a:lumMod val="50000"/>
                  </a:schemeClr>
                </a:solidFill>
                <a:latin typeface="Montserrat" panose="00000500000000000000" pitchFamily="2" charset="0"/>
              </a:rPr>
              <a:t>BIKE SHARING DEMAND PREDICTION</a:t>
            </a:r>
            <a:br>
              <a:rPr lang="en-US" sz="3600" b="1" dirty="0">
                <a:solidFill>
                  <a:schemeClr val="accent5">
                    <a:lumMod val="50000"/>
                  </a:schemeClr>
                </a:solidFill>
                <a:latin typeface="Montserrat" panose="00000500000000000000" pitchFamily="2" charset="0"/>
                <a:ea typeface="Montserrat"/>
                <a:cs typeface="Montserrat"/>
                <a:sym typeface="Montserrat"/>
              </a:rPr>
            </a:br>
            <a:br>
              <a:rPr lang="en-US" sz="3600" b="1" dirty="0">
                <a:solidFill>
                  <a:schemeClr val="lt1"/>
                </a:solidFill>
                <a:latin typeface="Montserrat" panose="00000500000000000000" pitchFamily="2" charset="0"/>
                <a:ea typeface="Montserrat"/>
                <a:cs typeface="Montserrat"/>
                <a:sym typeface="Montserrat"/>
              </a:rPr>
            </a:br>
            <a:br>
              <a:rPr lang="en-US" sz="1600" b="1" dirty="0">
                <a:solidFill>
                  <a:schemeClr val="lt1"/>
                </a:solidFill>
                <a:latin typeface="Montserrat" panose="00000500000000000000" pitchFamily="2" charset="0"/>
                <a:ea typeface="Montserrat"/>
                <a:cs typeface="Montserrat"/>
                <a:sym typeface="Montserrat"/>
              </a:rPr>
            </a:br>
            <a:endParaRPr lang="en-US"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626CA30-8650-2FC1-3055-3BEAF31CAAFB}"/>
              </a:ext>
            </a:extLst>
          </p:cNvPr>
          <p:cNvSpPr txBox="1"/>
          <p:nvPr/>
        </p:nvSpPr>
        <p:spPr>
          <a:xfrm>
            <a:off x="3549730" y="2045163"/>
            <a:ext cx="2743200" cy="400110"/>
          </a:xfrm>
          <a:prstGeom prst="rect">
            <a:avLst/>
          </a:prstGeom>
          <a:noFill/>
          <a:effectLst>
            <a:softEdge rad="635000"/>
          </a:effectLst>
        </p:spPr>
        <p:txBody>
          <a:bodyPr wrap="square" rtlCol="0">
            <a:spAutoFit/>
          </a:bodyPr>
          <a:lstStyle/>
          <a:p>
            <a:r>
              <a:rPr lang="en-IN" sz="2000" b="1" dirty="0">
                <a:solidFill>
                  <a:schemeClr val="accent3">
                    <a:lumMod val="50000"/>
                  </a:schemeClr>
                </a:solidFill>
                <a:effectLst>
                  <a:outerShdw blurRad="38100" dist="38100" dir="2700000" algn="tl">
                    <a:srgbClr val="000000">
                      <a:alpha val="43137"/>
                    </a:srgbClr>
                  </a:outerShdw>
                </a:effectLst>
              </a:rPr>
              <a:t>COHORT - OSLO</a:t>
            </a:r>
          </a:p>
        </p:txBody>
      </p:sp>
      <p:sp>
        <p:nvSpPr>
          <p:cNvPr id="3" name="object 3">
            <a:extLst>
              <a:ext uri="{FF2B5EF4-FFF2-40B4-BE49-F238E27FC236}">
                <a16:creationId xmlns:a16="http://schemas.microsoft.com/office/drawing/2014/main" id="{AFC35C2B-21DA-FE8E-0B06-2E41B43B3FEC}"/>
              </a:ext>
            </a:extLst>
          </p:cNvPr>
          <p:cNvSpPr txBox="1"/>
          <p:nvPr/>
        </p:nvSpPr>
        <p:spPr>
          <a:xfrm>
            <a:off x="5534341" y="2445273"/>
            <a:ext cx="3048000" cy="1554272"/>
          </a:xfrm>
          <a:prstGeom prst="rect">
            <a:avLst/>
          </a:prstGeom>
        </p:spPr>
        <p:txBody>
          <a:bodyPr vert="horz" wrap="square" lIns="0" tIns="12700" rIns="0" bIns="0" rtlCol="0">
            <a:spAutoFit/>
          </a:bodyPr>
          <a:lstStyle/>
          <a:p>
            <a:pPr marL="12700" marR="5080" indent="267963">
              <a:spcBef>
                <a:spcPts val="100"/>
              </a:spcBef>
            </a:pPr>
            <a:r>
              <a:rPr lang="en-IN" sz="1600" b="1" spc="-95" dirty="0">
                <a:solidFill>
                  <a:schemeClr val="accent3">
                    <a:lumMod val="50000"/>
                  </a:schemeClr>
                </a:solidFill>
                <a:effectLst>
                  <a:outerShdw blurRad="38100" dist="38100" dir="2700000" algn="tl">
                    <a:srgbClr val="000000">
                      <a:alpha val="43137"/>
                    </a:srgbClr>
                  </a:outerShdw>
                </a:effectLst>
                <a:latin typeface="Verdana"/>
                <a:cs typeface="Verdana"/>
              </a:rPr>
              <a:t>TEAM MEMBER:</a:t>
            </a:r>
          </a:p>
          <a:p>
            <a:pPr marL="12700" marR="5080" indent="267963">
              <a:spcBef>
                <a:spcPts val="100"/>
              </a:spcBef>
            </a:pPr>
            <a:r>
              <a:rPr lang="en-IN" sz="1600" b="1" spc="-95" dirty="0">
                <a:solidFill>
                  <a:schemeClr val="accent3">
                    <a:lumMod val="50000"/>
                  </a:schemeClr>
                </a:solidFill>
                <a:effectLst>
                  <a:outerShdw blurRad="38100" dist="38100" dir="2700000" algn="tl">
                    <a:srgbClr val="000000">
                      <a:alpha val="43137"/>
                    </a:srgbClr>
                  </a:outerShdw>
                </a:effectLst>
                <a:latin typeface="Verdana"/>
                <a:cs typeface="Verdana"/>
              </a:rPr>
              <a:t> ANUP A. JAMBULKAR</a:t>
            </a:r>
            <a:endParaRPr lang="en-IN" sz="1600" b="1" spc="-170" dirty="0">
              <a:solidFill>
                <a:schemeClr val="accent3">
                  <a:lumMod val="50000"/>
                </a:schemeClr>
              </a:solidFill>
              <a:effectLst>
                <a:outerShdw blurRad="38100" dist="38100" dir="2700000" algn="tl">
                  <a:srgbClr val="000000">
                    <a:alpha val="43137"/>
                  </a:srgbClr>
                </a:outerShdw>
              </a:effectLst>
              <a:latin typeface="Verdana"/>
              <a:cs typeface="Verdana"/>
            </a:endParaRPr>
          </a:p>
          <a:p>
            <a:pPr marL="12700" marR="5080" indent="267963">
              <a:spcBef>
                <a:spcPts val="100"/>
              </a:spcBef>
            </a:pPr>
            <a:r>
              <a:rPr lang="en-IN" sz="1600" b="1" spc="-170" dirty="0">
                <a:solidFill>
                  <a:schemeClr val="accent3">
                    <a:lumMod val="50000"/>
                  </a:schemeClr>
                </a:solidFill>
                <a:effectLst>
                  <a:outerShdw blurRad="38100" dist="38100" dir="2700000" algn="tl">
                    <a:srgbClr val="000000">
                      <a:alpha val="43137"/>
                    </a:srgbClr>
                  </a:outerShdw>
                </a:effectLst>
                <a:latin typeface="Verdana"/>
                <a:cs typeface="Verdana"/>
              </a:rPr>
              <a:t> VIBHU SHARMA</a:t>
            </a:r>
          </a:p>
          <a:p>
            <a:pPr marL="12700" marR="5080" indent="267963">
              <a:spcBef>
                <a:spcPts val="100"/>
              </a:spcBef>
            </a:pPr>
            <a:r>
              <a:rPr lang="en-IN" sz="1600" b="1" spc="-170" dirty="0">
                <a:solidFill>
                  <a:schemeClr val="accent3">
                    <a:lumMod val="50000"/>
                  </a:schemeClr>
                </a:solidFill>
                <a:effectLst>
                  <a:outerShdw blurRad="38100" dist="38100" dir="2700000" algn="tl">
                    <a:srgbClr val="000000">
                      <a:alpha val="43137"/>
                    </a:srgbClr>
                  </a:outerShdw>
                </a:effectLst>
                <a:latin typeface="Verdana"/>
                <a:cs typeface="Verdana"/>
              </a:rPr>
              <a:t> GAURAV </a:t>
            </a:r>
            <a:r>
              <a:rPr lang="en-IN" sz="1600" b="1" spc="-170" dirty="0">
                <a:solidFill>
                  <a:schemeClr val="accent3">
                    <a:lumMod val="50000"/>
                  </a:schemeClr>
                </a:solidFill>
                <a:effectLst>
                  <a:outerShdw blurRad="38100" dist="38100" dir="2700000" algn="tl">
                    <a:srgbClr val="000000">
                      <a:alpha val="43137"/>
                    </a:srgbClr>
                  </a:outerShdw>
                </a:effectLst>
                <a:latin typeface="Montserrat" panose="00000500000000000000" pitchFamily="2" charset="0"/>
                <a:cs typeface="Verdana"/>
              </a:rPr>
              <a:t>MALAKAR</a:t>
            </a:r>
          </a:p>
          <a:p>
            <a:pPr marL="12700" marR="5080" indent="267963">
              <a:spcBef>
                <a:spcPts val="100"/>
              </a:spcBef>
            </a:pPr>
            <a:r>
              <a:rPr lang="en-IN" sz="1600" b="1" spc="-170" dirty="0">
                <a:solidFill>
                  <a:schemeClr val="accent3">
                    <a:lumMod val="50000"/>
                  </a:schemeClr>
                </a:solidFill>
                <a:effectLst>
                  <a:outerShdw blurRad="38100" dist="38100" dir="2700000" algn="tl">
                    <a:srgbClr val="000000">
                      <a:alpha val="43137"/>
                    </a:srgbClr>
                  </a:outerShdw>
                </a:effectLst>
                <a:latin typeface="Verdana"/>
                <a:cs typeface="Verdana"/>
              </a:rPr>
              <a:t> ANKIT WALDE</a:t>
            </a:r>
          </a:p>
          <a:p>
            <a:pPr marL="12700" marR="5080" indent="267963">
              <a:spcBef>
                <a:spcPts val="100"/>
              </a:spcBef>
            </a:pPr>
            <a:r>
              <a:rPr lang="en-IN" sz="1600" b="1" spc="-170" dirty="0">
                <a:solidFill>
                  <a:schemeClr val="accent3">
                    <a:lumMod val="50000"/>
                  </a:schemeClr>
                </a:solidFill>
                <a:effectLst>
                  <a:outerShdw blurRad="38100" dist="38100" dir="2700000" algn="tl">
                    <a:srgbClr val="000000">
                      <a:alpha val="43137"/>
                    </a:srgbClr>
                  </a:outerShdw>
                </a:effectLst>
                <a:latin typeface="Verdana"/>
                <a:cs typeface="Verdana"/>
              </a:rPr>
              <a:t> ANIL BHATT</a:t>
            </a:r>
            <a:endParaRPr sz="1600" dirty="0">
              <a:solidFill>
                <a:schemeClr val="accent3">
                  <a:lumMod val="50000"/>
                </a:schemeClr>
              </a:solidFill>
              <a:effectLst>
                <a:outerShdw blurRad="38100" dist="38100" dir="2700000" algn="tl">
                  <a:srgbClr val="000000">
                    <a:alpha val="43137"/>
                  </a:srgbClr>
                </a:outerShdw>
              </a:effectLst>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FC07D7-F4C4-2B7E-7DC3-189020516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22" y="2787476"/>
            <a:ext cx="3785658" cy="22313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609A0-008F-9F91-8935-DF48EF694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 y="397933"/>
            <a:ext cx="2898290" cy="23457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24C6D4BA-8589-3E04-C7E9-EFA74F704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044" y="440265"/>
            <a:ext cx="2881756" cy="23324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1EA33683-9F13-7270-EB15-554A10F0A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4026" y="397933"/>
            <a:ext cx="2952349" cy="2389543"/>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a:extLst>
              <a:ext uri="{FF2B5EF4-FFF2-40B4-BE49-F238E27FC236}">
                <a16:creationId xmlns:a16="http://schemas.microsoft.com/office/drawing/2014/main" id="{B2A02CF1-856A-E42D-7E00-55F83F134CDD}"/>
              </a:ext>
            </a:extLst>
          </p:cNvPr>
          <p:cNvSpPr txBox="1"/>
          <p:nvPr/>
        </p:nvSpPr>
        <p:spPr>
          <a:xfrm>
            <a:off x="4129496" y="3073763"/>
            <a:ext cx="4811304" cy="1949252"/>
          </a:xfrm>
          <a:prstGeom prst="rect">
            <a:avLst/>
          </a:prstGeom>
        </p:spPr>
        <p:txBody>
          <a:bodyPr vert="horz" wrap="square" lIns="0" tIns="12700" rIns="0" bIns="0" rtlCol="0">
            <a:spAutoFit/>
          </a:bodyPr>
          <a:lstStyle/>
          <a:p>
            <a:pPr marL="298450" indent="-285750">
              <a:spcBef>
                <a:spcPts val="100"/>
              </a:spcBef>
              <a:buClr>
                <a:schemeClr val="accent3">
                  <a:lumMod val="50000"/>
                </a:schemeClr>
              </a:buClr>
              <a:buFont typeface="Wingdings" panose="05000000000000000000" pitchFamily="2" charset="2"/>
              <a:buChar char="v"/>
            </a:pPr>
            <a:r>
              <a:rPr lang="en-US" sz="1000" spc="-15" dirty="0">
                <a:solidFill>
                  <a:schemeClr val="accent2"/>
                </a:solidFill>
                <a:latin typeface="Roboto"/>
                <a:cs typeface="Roboto"/>
              </a:rPr>
              <a:t>By visualizing graph 1, People prefer to rent bikes on the weekdays but the difference is not significant.</a:t>
            </a:r>
          </a:p>
          <a:p>
            <a:pPr marL="298450" indent="-285750">
              <a:spcBef>
                <a:spcPts val="100"/>
              </a:spcBef>
              <a:buClr>
                <a:schemeClr val="accent3">
                  <a:lumMod val="50000"/>
                </a:schemeClr>
              </a:buClr>
              <a:buFont typeface="Wingdings" panose="05000000000000000000" pitchFamily="2" charset="2"/>
              <a:buChar char="v"/>
            </a:pPr>
            <a:endParaRPr lang="en-US" sz="1000" spc="-15" dirty="0">
              <a:solidFill>
                <a:schemeClr val="accent2"/>
              </a:solidFill>
              <a:latin typeface="Roboto"/>
              <a:cs typeface="Roboto"/>
            </a:endParaRPr>
          </a:p>
          <a:p>
            <a:pPr marL="298450" indent="-285750">
              <a:spcBef>
                <a:spcPts val="100"/>
              </a:spcBef>
              <a:buClr>
                <a:schemeClr val="accent3">
                  <a:lumMod val="50000"/>
                </a:schemeClr>
              </a:buClr>
              <a:buFont typeface="Wingdings" panose="05000000000000000000" pitchFamily="2" charset="2"/>
              <a:buChar char="v"/>
            </a:pPr>
            <a:r>
              <a:rPr lang="en-US" sz="1000" spc="-15" dirty="0">
                <a:solidFill>
                  <a:schemeClr val="accent2"/>
                </a:solidFill>
                <a:latin typeface="Roboto"/>
                <a:cs typeface="Roboto"/>
              </a:rPr>
              <a:t> By visualizing graph 2, People prefer bikes to rent on non-holidays as compared to holidays.</a:t>
            </a:r>
          </a:p>
          <a:p>
            <a:pPr marL="298450" indent="-285750">
              <a:spcBef>
                <a:spcPts val="100"/>
              </a:spcBef>
              <a:buClr>
                <a:schemeClr val="accent3">
                  <a:lumMod val="50000"/>
                </a:schemeClr>
              </a:buClr>
              <a:buFont typeface="Wingdings" panose="05000000000000000000" pitchFamily="2" charset="2"/>
              <a:buChar char="v"/>
            </a:pPr>
            <a:endParaRPr lang="en-US" sz="1000" spc="-15" dirty="0">
              <a:solidFill>
                <a:schemeClr val="accent2"/>
              </a:solidFill>
              <a:latin typeface="Roboto"/>
              <a:cs typeface="Roboto"/>
            </a:endParaRPr>
          </a:p>
          <a:p>
            <a:pPr marL="298450" indent="-285750">
              <a:spcBef>
                <a:spcPts val="100"/>
              </a:spcBef>
              <a:buClr>
                <a:schemeClr val="accent3">
                  <a:lumMod val="50000"/>
                </a:schemeClr>
              </a:buClr>
              <a:buFont typeface="Wingdings" panose="05000000000000000000" pitchFamily="2" charset="2"/>
              <a:buChar char="v"/>
            </a:pPr>
            <a:r>
              <a:rPr lang="en-US" sz="1000" spc="-15" dirty="0">
                <a:solidFill>
                  <a:schemeClr val="accent2"/>
                </a:solidFill>
                <a:latin typeface="Roboto"/>
                <a:cs typeface="Roboto"/>
              </a:rPr>
              <a:t>By visualizing graph 3, </a:t>
            </a:r>
            <a:r>
              <a:rPr lang="en-US" sz="1000" b="0" i="0" u="none" strike="noStrike" baseline="0" dirty="0">
                <a:solidFill>
                  <a:schemeClr val="accent2"/>
                </a:solidFill>
                <a:latin typeface="Roboto" panose="02000000000000000000" pitchFamily="2" charset="0"/>
                <a:ea typeface="Roboto" panose="02000000000000000000" pitchFamily="2" charset="0"/>
              </a:rPr>
              <a:t>People use rented bikes only on functioning days. </a:t>
            </a:r>
          </a:p>
          <a:p>
            <a:pPr marL="298450" indent="-285750">
              <a:spcBef>
                <a:spcPts val="100"/>
              </a:spcBef>
              <a:buClr>
                <a:schemeClr val="accent3">
                  <a:lumMod val="50000"/>
                </a:schemeClr>
              </a:buClr>
              <a:buFont typeface="Wingdings" panose="05000000000000000000" pitchFamily="2" charset="2"/>
              <a:buChar char="v"/>
            </a:pPr>
            <a:endParaRPr lang="en-US" sz="1000" spc="-15" dirty="0">
              <a:solidFill>
                <a:schemeClr val="accent2"/>
              </a:solidFill>
              <a:latin typeface="Roboto"/>
              <a:cs typeface="Roboto"/>
            </a:endParaRPr>
          </a:p>
          <a:p>
            <a:pPr marL="298450" indent="-285750">
              <a:spcBef>
                <a:spcPts val="100"/>
              </a:spcBef>
              <a:buClr>
                <a:schemeClr val="accent3">
                  <a:lumMod val="50000"/>
                </a:schemeClr>
              </a:buClr>
              <a:buFont typeface="Wingdings" panose="05000000000000000000" pitchFamily="2" charset="2"/>
              <a:buChar char="v"/>
            </a:pPr>
            <a:endParaRPr lang="en-US" sz="1000" spc="-15" dirty="0">
              <a:solidFill>
                <a:schemeClr val="accent2"/>
              </a:solidFill>
              <a:latin typeface="Roboto"/>
              <a:cs typeface="Roboto"/>
            </a:endParaRPr>
          </a:p>
          <a:p>
            <a:pPr marL="298450" indent="-285750">
              <a:spcBef>
                <a:spcPts val="100"/>
              </a:spcBef>
              <a:buClr>
                <a:schemeClr val="accent3">
                  <a:lumMod val="50000"/>
                </a:schemeClr>
              </a:buClr>
              <a:buFont typeface="Wingdings" panose="05000000000000000000" pitchFamily="2" charset="2"/>
              <a:buChar char="v"/>
            </a:pPr>
            <a:r>
              <a:rPr lang="en-US" sz="1000" spc="-15" dirty="0">
                <a:solidFill>
                  <a:schemeClr val="accent2"/>
                </a:solidFill>
                <a:latin typeface="Roboto"/>
                <a:cs typeface="Roboto"/>
              </a:rPr>
              <a:t>By visualizing graph 4, </a:t>
            </a:r>
            <a:r>
              <a:rPr lang="en-US" sz="1000" spc="-15" dirty="0">
                <a:solidFill>
                  <a:schemeClr val="accent2"/>
                </a:solidFill>
                <a:latin typeface="Roboto" panose="02000000000000000000" pitchFamily="2" charset="0"/>
                <a:cs typeface="Roboto"/>
              </a:rPr>
              <a:t>p</a:t>
            </a:r>
            <a:r>
              <a:rPr lang="en-US" sz="1000" b="0" i="0" dirty="0">
                <a:solidFill>
                  <a:schemeClr val="accent2"/>
                </a:solidFill>
                <a:effectLst/>
                <a:latin typeface="Roboto" panose="02000000000000000000" pitchFamily="2" charset="0"/>
              </a:rPr>
              <a:t>eople generally use rented bikes during their working hours from 7 am to 9 am and 5 pm to 8 pm.</a:t>
            </a:r>
            <a:endParaRPr lang="en-US" sz="1000" spc="-15" dirty="0">
              <a:latin typeface="Roboto"/>
              <a:cs typeface="Roboto"/>
            </a:endParaRPr>
          </a:p>
          <a:p>
            <a:pPr marL="298450" indent="-285750">
              <a:spcBef>
                <a:spcPts val="100"/>
              </a:spcBef>
              <a:buClr>
                <a:schemeClr val="accent3">
                  <a:lumMod val="50000"/>
                </a:schemeClr>
              </a:buClr>
              <a:buFont typeface="Wingdings" panose="05000000000000000000" pitchFamily="2" charset="2"/>
              <a:buChar char="v"/>
            </a:pPr>
            <a:endParaRPr lang="en-US" sz="1000" spc="-10" dirty="0">
              <a:latin typeface="Roboto"/>
              <a:cs typeface="Roboto"/>
            </a:endParaRPr>
          </a:p>
        </p:txBody>
      </p:sp>
    </p:spTree>
    <p:extLst>
      <p:ext uri="{BB962C8B-B14F-4D97-AF65-F5344CB8AC3E}">
        <p14:creationId xmlns:p14="http://schemas.microsoft.com/office/powerpoint/2010/main" val="16949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4E8A-89CD-07A6-7CCD-CDAE133C799C}"/>
              </a:ext>
            </a:extLst>
          </p:cNvPr>
          <p:cNvSpPr>
            <a:spLocks noGrp="1"/>
          </p:cNvSpPr>
          <p:nvPr>
            <p:ph type="title"/>
          </p:nvPr>
        </p:nvSpPr>
        <p:spPr>
          <a:xfrm>
            <a:off x="133900" y="167323"/>
            <a:ext cx="8520600" cy="572700"/>
          </a:xfrm>
        </p:spPr>
        <p:txBody>
          <a:bodyPr/>
          <a:lstStyle/>
          <a:p>
            <a:r>
              <a:rPr lang="en-US" sz="2400" b="1" dirty="0">
                <a:latin typeface="Roboto" panose="02000000000000000000" pitchFamily="2" charset="0"/>
                <a:ea typeface="Roboto" panose="02000000000000000000" pitchFamily="2" charset="0"/>
              </a:rPr>
              <a:t>VISUALISING DISTRIBUTIONS :</a:t>
            </a:r>
          </a:p>
        </p:txBody>
      </p:sp>
      <p:pic>
        <p:nvPicPr>
          <p:cNvPr id="3076" name="Picture 4">
            <a:extLst>
              <a:ext uri="{FF2B5EF4-FFF2-40B4-BE49-F238E27FC236}">
                <a16:creationId xmlns:a16="http://schemas.microsoft.com/office/drawing/2014/main" id="{A32A8EEE-7E33-0DF9-67C5-444BE373A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621" y="722695"/>
            <a:ext cx="2096449" cy="14708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1A000FF-5D94-AAC3-6E7F-82F4EAD68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27" y="740023"/>
            <a:ext cx="2195234" cy="14708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3DE1EF6-11A8-03D8-3874-C176E7096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135" y="2189463"/>
            <a:ext cx="2304613" cy="149187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62E8E393-DA84-29DB-6E7A-D8AF98DBB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061" y="2210867"/>
            <a:ext cx="2158197" cy="1421122"/>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50F39CA6-2B38-5F0D-FB57-77DA31276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56" y="768356"/>
            <a:ext cx="2073776" cy="1414178"/>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F6776521-A718-2945-B32D-4866594986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569" y="2236129"/>
            <a:ext cx="2194777" cy="1445209"/>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ECF7B90C-8C2D-CBBB-4A0E-B2A1198F5C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7571" y="3681338"/>
            <a:ext cx="2105546" cy="1410716"/>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75E35D54-583E-1BEA-0FC2-6AFD663F78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14" y="3732784"/>
            <a:ext cx="1960285" cy="1313391"/>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151CA6AC-A5FC-E935-04E7-94372F03B1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8385" y="741478"/>
            <a:ext cx="2063918" cy="144798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a:extLst>
              <a:ext uri="{FF2B5EF4-FFF2-40B4-BE49-F238E27FC236}">
                <a16:creationId xmlns:a16="http://schemas.microsoft.com/office/drawing/2014/main" id="{6436676B-3840-6669-CB17-8EA5628AF8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750" y="2208855"/>
            <a:ext cx="1932253" cy="135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1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99CD-F162-7EF3-F953-852D2A0A8EF2}"/>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Arial" panose="020B0604020202020204" pitchFamily="34" charset="0"/>
              </a:rPr>
              <a:t>ANALYSIS FROM VISUALISING DISTRIBUTIONS :</a:t>
            </a:r>
          </a:p>
        </p:txBody>
      </p:sp>
      <p:sp>
        <p:nvSpPr>
          <p:cNvPr id="3" name="Content Placeholder 2">
            <a:extLst>
              <a:ext uri="{FF2B5EF4-FFF2-40B4-BE49-F238E27FC236}">
                <a16:creationId xmlns:a16="http://schemas.microsoft.com/office/drawing/2014/main" id="{A4C1574D-B138-4833-B033-AF2F15E9F965}"/>
              </a:ext>
            </a:extLst>
          </p:cNvPr>
          <p:cNvSpPr>
            <a:spLocks noGrp="1"/>
          </p:cNvSpPr>
          <p:nvPr>
            <p:ph idx="1"/>
          </p:nvPr>
        </p:nvSpPr>
        <p:spPr/>
        <p:txBody>
          <a:bodyPr/>
          <a:lstStyle/>
          <a:p>
            <a:pPr>
              <a:buClr>
                <a:schemeClr val="accent3">
                  <a:lumMod val="50000"/>
                </a:schemeClr>
              </a:buClr>
              <a:buFont typeface="Wingdings" panose="05000000000000000000" pitchFamily="2" charset="2"/>
              <a:buChar char="v"/>
            </a:pPr>
            <a:r>
              <a:rPr lang="en-US" sz="1800" b="0" i="0" u="none" strike="noStrike" baseline="0" dirty="0">
                <a:solidFill>
                  <a:schemeClr val="bg1">
                    <a:lumMod val="50000"/>
                  </a:schemeClr>
                </a:solidFill>
                <a:latin typeface="Roboto" panose="02000000000000000000" pitchFamily="2" charset="0"/>
                <a:ea typeface="Roboto" panose="02000000000000000000" pitchFamily="2" charset="0"/>
              </a:rPr>
              <a:t>“Temperature”, </a:t>
            </a:r>
            <a:r>
              <a:rPr lang="en-US" dirty="0">
                <a:solidFill>
                  <a:schemeClr val="bg1">
                    <a:lumMod val="50000"/>
                  </a:schemeClr>
                </a:solidFill>
                <a:latin typeface="Roboto" panose="02000000000000000000" pitchFamily="2" charset="0"/>
                <a:ea typeface="Roboto" panose="02000000000000000000" pitchFamily="2" charset="0"/>
              </a:rPr>
              <a:t>“Hour”, “Month” </a:t>
            </a:r>
            <a:r>
              <a:rPr lang="en-US" sz="1800" b="0" i="0" u="none" strike="noStrike" baseline="0" dirty="0">
                <a:solidFill>
                  <a:schemeClr val="bg1">
                    <a:lumMod val="50000"/>
                  </a:schemeClr>
                </a:solidFill>
                <a:latin typeface="Roboto" panose="02000000000000000000" pitchFamily="2" charset="0"/>
                <a:ea typeface="Roboto" panose="02000000000000000000" pitchFamily="2" charset="0"/>
              </a:rPr>
              <a:t>and “Humidity” columns follow a uniform distribution. </a:t>
            </a:r>
          </a:p>
          <a:p>
            <a:pPr>
              <a:buClr>
                <a:schemeClr val="accent3">
                  <a:lumMod val="50000"/>
                </a:schemeClr>
              </a:buClr>
              <a:buFont typeface="Wingdings" panose="05000000000000000000" pitchFamily="2" charset="2"/>
              <a:buChar char="v"/>
            </a:pPr>
            <a:endParaRPr lang="en-US" sz="1800" b="0" i="0" u="none" strike="noStrike" baseline="0" dirty="0">
              <a:solidFill>
                <a:schemeClr val="bg1">
                  <a:lumMod val="50000"/>
                </a:schemeClr>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r>
              <a:rPr lang="en-US" sz="1800" b="0" i="0" u="none" strike="noStrike" baseline="0" dirty="0">
                <a:solidFill>
                  <a:schemeClr val="bg1">
                    <a:lumMod val="50000"/>
                  </a:schemeClr>
                </a:solidFill>
                <a:latin typeface="Roboto" panose="02000000000000000000" pitchFamily="2" charset="0"/>
                <a:ea typeface="Roboto" panose="02000000000000000000" pitchFamily="2" charset="0"/>
              </a:rPr>
              <a:t>“Wind Speed”, “Solar Radiation”, “Rainfall” and “Snowfall” are having positively skewed distribution. </a:t>
            </a:r>
          </a:p>
          <a:p>
            <a:pPr>
              <a:buClr>
                <a:schemeClr val="accent3">
                  <a:lumMod val="50000"/>
                </a:schemeClr>
              </a:buClr>
              <a:buFont typeface="Wingdings" panose="05000000000000000000" pitchFamily="2" charset="2"/>
              <a:buChar char="v"/>
            </a:pPr>
            <a:endParaRPr lang="en-US" sz="1800" b="0" i="0" u="none" strike="noStrike" baseline="0" dirty="0">
              <a:solidFill>
                <a:schemeClr val="bg1">
                  <a:lumMod val="50000"/>
                </a:schemeClr>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r>
              <a:rPr lang="en-US" sz="1800" b="0" i="0" u="none" strike="noStrike" baseline="0" dirty="0">
                <a:solidFill>
                  <a:schemeClr val="bg1">
                    <a:lumMod val="50000"/>
                  </a:schemeClr>
                </a:solidFill>
                <a:latin typeface="Roboto" panose="02000000000000000000" pitchFamily="2" charset="0"/>
                <a:ea typeface="Roboto" panose="02000000000000000000" pitchFamily="2" charset="0"/>
              </a:rPr>
              <a:t>“Visibility” column is negatively skewed.</a:t>
            </a:r>
          </a:p>
          <a:p>
            <a:pPr>
              <a:buClr>
                <a:schemeClr val="accent3">
                  <a:lumMod val="50000"/>
                </a:schemeClr>
              </a:buClr>
              <a:buFont typeface="Wingdings" panose="05000000000000000000" pitchFamily="2" charset="2"/>
              <a:buChar char="v"/>
            </a:pPr>
            <a:endParaRPr lang="en-US" dirty="0">
              <a:solidFill>
                <a:schemeClr val="bg1">
                  <a:lumMod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7134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3C57-2F56-FDE3-D769-6079176D2188}"/>
              </a:ext>
            </a:extLst>
          </p:cNvPr>
          <p:cNvSpPr>
            <a:spLocks noGrp="1"/>
          </p:cNvSpPr>
          <p:nvPr>
            <p:ph type="title"/>
          </p:nvPr>
        </p:nvSpPr>
        <p:spPr>
          <a:xfrm>
            <a:off x="311700" y="143101"/>
            <a:ext cx="8520600" cy="572700"/>
          </a:xfrm>
        </p:spPr>
        <p:txBody>
          <a:bodyPr/>
          <a:lstStyle/>
          <a:p>
            <a:r>
              <a:rPr lang="en-US" b="1" dirty="0">
                <a:latin typeface="Roboto" panose="02000000000000000000" pitchFamily="2" charset="0"/>
                <a:ea typeface="Roboto" panose="02000000000000000000" pitchFamily="2" charset="0"/>
              </a:rPr>
              <a:t>DISTRIBUTION OF TARGETED FEATURE :</a:t>
            </a:r>
          </a:p>
        </p:txBody>
      </p:sp>
      <p:pic>
        <p:nvPicPr>
          <p:cNvPr id="4098" name="Picture 2">
            <a:extLst>
              <a:ext uri="{FF2B5EF4-FFF2-40B4-BE49-F238E27FC236}">
                <a16:creationId xmlns:a16="http://schemas.microsoft.com/office/drawing/2014/main" id="{D94C19B2-9E39-D081-802B-7E6849CD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09" y="1017725"/>
            <a:ext cx="3892559" cy="22893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B46BCAB-D2EA-B437-36F4-7C917FD77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95532"/>
            <a:ext cx="4482508" cy="26823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BEFA0EA-3660-B562-3AE2-1A691179E20E}"/>
              </a:ext>
            </a:extLst>
          </p:cNvPr>
          <p:cNvGraphicFramePr/>
          <p:nvPr>
            <p:extLst>
              <p:ext uri="{D42A27DB-BD31-4B8C-83A1-F6EECF244321}">
                <p14:modId xmlns:p14="http://schemas.microsoft.com/office/powerpoint/2010/main" val="4214165550"/>
              </p:ext>
            </p:extLst>
          </p:nvPr>
        </p:nvGraphicFramePr>
        <p:xfrm>
          <a:off x="1806210" y="1576217"/>
          <a:ext cx="3892559" cy="2177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014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C75-E1E0-7F34-BF72-31B87010922C}"/>
              </a:ext>
            </a:extLst>
          </p:cNvPr>
          <p:cNvSpPr>
            <a:spLocks noGrp="1"/>
          </p:cNvSpPr>
          <p:nvPr>
            <p:ph type="title"/>
          </p:nvPr>
        </p:nvSpPr>
        <p:spPr>
          <a:xfrm>
            <a:off x="202147" y="0"/>
            <a:ext cx="8520600" cy="572700"/>
          </a:xfrm>
        </p:spPr>
        <p:txBody>
          <a:bodyPr/>
          <a:lstStyle/>
          <a:p>
            <a:r>
              <a:rPr lang="en-US" sz="2000" b="1" dirty="0">
                <a:latin typeface="Roboto" panose="02000000000000000000" pitchFamily="2" charset="0"/>
                <a:ea typeface="Roboto" panose="02000000000000000000" pitchFamily="2" charset="0"/>
              </a:rPr>
              <a:t>REGRESSION PLOTS : DEPENDENDENT FEATURE </a:t>
            </a:r>
            <a:br>
              <a:rPr lang="en-US" sz="2000" b="1" dirty="0">
                <a:latin typeface="Roboto" panose="02000000000000000000" pitchFamily="2" charset="0"/>
                <a:ea typeface="Roboto" panose="02000000000000000000" pitchFamily="2" charset="0"/>
              </a:rPr>
            </a:br>
            <a:r>
              <a:rPr lang="en-US" sz="2000" b="1" dirty="0">
                <a:latin typeface="Roboto" panose="02000000000000000000" pitchFamily="2" charset="0"/>
                <a:ea typeface="Roboto" panose="02000000000000000000" pitchFamily="2" charset="0"/>
              </a:rPr>
              <a:t>TO TARGETED FEATURE</a:t>
            </a:r>
          </a:p>
        </p:txBody>
      </p:sp>
      <p:pic>
        <p:nvPicPr>
          <p:cNvPr id="6146" name="Picture 2">
            <a:extLst>
              <a:ext uri="{FF2B5EF4-FFF2-40B4-BE49-F238E27FC236}">
                <a16:creationId xmlns:a16="http://schemas.microsoft.com/office/drawing/2014/main" id="{B558F56D-458F-7AFE-E1F1-44D39CD71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46" y="710091"/>
            <a:ext cx="4158701" cy="209531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4413B57-6A25-3B55-EA0B-F0E211C15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136" y="553364"/>
            <a:ext cx="3736124" cy="21478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D527BC6-B1EC-4E13-60BD-B71100CEA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45" y="2805402"/>
            <a:ext cx="3740473" cy="227459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2E2C4931-6812-1EBA-A0B7-ACC78103D2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446" y="2805402"/>
            <a:ext cx="3905814" cy="233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2025-7DC0-5EC1-9506-AACA417D1EEB}"/>
              </a:ext>
            </a:extLst>
          </p:cNvPr>
          <p:cNvSpPr>
            <a:spLocks noGrp="1"/>
          </p:cNvSpPr>
          <p:nvPr>
            <p:ph type="title"/>
          </p:nvPr>
        </p:nvSpPr>
        <p:spPr>
          <a:xfrm>
            <a:off x="0" y="0"/>
            <a:ext cx="8520600" cy="572700"/>
          </a:xfrm>
        </p:spPr>
        <p:txBody>
          <a:bodyPr/>
          <a:lstStyle/>
          <a:p>
            <a:r>
              <a:rPr lang="en-US" b="1" dirty="0">
                <a:latin typeface="Roboto" panose="02000000000000000000" pitchFamily="2" charset="0"/>
                <a:ea typeface="Roboto" panose="02000000000000000000" pitchFamily="2" charset="0"/>
              </a:rPr>
              <a:t>CONT….</a:t>
            </a:r>
          </a:p>
        </p:txBody>
      </p:sp>
      <p:pic>
        <p:nvPicPr>
          <p:cNvPr id="1026" name="Picture 2">
            <a:extLst>
              <a:ext uri="{FF2B5EF4-FFF2-40B4-BE49-F238E27FC236}">
                <a16:creationId xmlns:a16="http://schemas.microsoft.com/office/drawing/2014/main" id="{E9768FF5-D77A-F440-3DC9-47C1E8B52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22" y="1636266"/>
            <a:ext cx="3809635" cy="2294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FCDE42-1970-280B-2DF8-AA05C5A26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79" y="102464"/>
            <a:ext cx="3934957" cy="23325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ED3533-B6F9-F15C-FAB9-7DE0ABFAE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2571750"/>
            <a:ext cx="3809636" cy="24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0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0765-54F0-F784-7ADC-EE45B912B9B4}"/>
              </a:ext>
            </a:extLst>
          </p:cNvPr>
          <p:cNvSpPr>
            <a:spLocks noGrp="1"/>
          </p:cNvSpPr>
          <p:nvPr>
            <p:ph type="title"/>
          </p:nvPr>
        </p:nvSpPr>
        <p:spPr/>
        <p:txBody>
          <a:bodyPr/>
          <a:lstStyle/>
          <a:p>
            <a:r>
              <a:rPr lang="en-US" b="1" dirty="0">
                <a:solidFill>
                  <a:srgbClr val="C00000"/>
                </a:solidFill>
                <a:latin typeface="Roboto" panose="02000000000000000000" pitchFamily="2" charset="0"/>
                <a:ea typeface="Roboto" panose="02000000000000000000" pitchFamily="2" charset="0"/>
              </a:rPr>
              <a:t>MODEL BUILDING :</a:t>
            </a:r>
          </a:p>
        </p:txBody>
      </p:sp>
      <p:sp>
        <p:nvSpPr>
          <p:cNvPr id="3" name="Content Placeholder 2">
            <a:extLst>
              <a:ext uri="{FF2B5EF4-FFF2-40B4-BE49-F238E27FC236}">
                <a16:creationId xmlns:a16="http://schemas.microsoft.com/office/drawing/2014/main" id="{F404C013-0649-7944-73A9-0614F7C805FB}"/>
              </a:ext>
            </a:extLst>
          </p:cNvPr>
          <p:cNvSpPr>
            <a:spLocks noGrp="1"/>
          </p:cNvSpPr>
          <p:nvPr>
            <p:ph idx="1"/>
          </p:nvPr>
        </p:nvSpPr>
        <p:spPr/>
        <p:txBody>
          <a:bodyPr/>
          <a:lstStyle/>
          <a:p>
            <a:pPr>
              <a:buClrTx/>
              <a:buFont typeface="Wingdings" panose="05000000000000000000" pitchFamily="2" charset="2"/>
              <a:buChar char="v"/>
            </a:pPr>
            <a:r>
              <a:rPr lang="en-US" sz="2400" b="1" i="0" u="none" strike="noStrike" baseline="0" dirty="0">
                <a:solidFill>
                  <a:srgbClr val="124F5C"/>
                </a:solidFill>
                <a:latin typeface="Roboto" panose="02000000000000000000" pitchFamily="2" charset="0"/>
                <a:ea typeface="Roboto" panose="02000000000000000000" pitchFamily="2" charset="0"/>
              </a:rPr>
              <a:t>Linear regression model </a:t>
            </a:r>
          </a:p>
          <a:p>
            <a:pPr marL="114300" indent="0">
              <a:buClrTx/>
              <a:buNone/>
            </a:pPr>
            <a:r>
              <a:rPr lang="en-US" i="1" dirty="0">
                <a:solidFill>
                  <a:srgbClr val="124F5C"/>
                </a:solidFill>
                <a:latin typeface="Roboto" panose="02000000000000000000" pitchFamily="2" charset="0"/>
                <a:ea typeface="Roboto" panose="02000000000000000000" pitchFamily="2" charset="0"/>
              </a:rPr>
              <a:t>      Regularized linear regression:</a:t>
            </a:r>
            <a:endParaRPr lang="en-US" b="0" i="1" u="none" strike="noStrike" baseline="0" dirty="0">
              <a:solidFill>
                <a:srgbClr val="124F5C"/>
              </a:solidFill>
              <a:latin typeface="Roboto" panose="02000000000000000000" pitchFamily="2" charset="0"/>
              <a:ea typeface="Roboto" panose="02000000000000000000" pitchFamily="2" charset="0"/>
            </a:endParaRPr>
          </a:p>
          <a:p>
            <a:pPr>
              <a:buClrTx/>
              <a:buFont typeface="Arial" panose="020B0604020202020204" pitchFamily="34" charset="0"/>
              <a:buChar char="•"/>
            </a:pPr>
            <a:r>
              <a:rPr lang="en-US" sz="1400" b="0" i="0" u="none" strike="noStrike" baseline="0" dirty="0">
                <a:solidFill>
                  <a:srgbClr val="124F5C"/>
                </a:solidFill>
                <a:latin typeface="Roboto" panose="02000000000000000000" pitchFamily="2" charset="0"/>
                <a:ea typeface="Roboto" panose="02000000000000000000" pitchFamily="2" charset="0"/>
              </a:rPr>
              <a:t>Lasso regression model</a:t>
            </a:r>
          </a:p>
          <a:p>
            <a:pPr>
              <a:buClrTx/>
              <a:buFont typeface="Arial" panose="020B0604020202020204" pitchFamily="34" charset="0"/>
              <a:buChar char="•"/>
            </a:pPr>
            <a:r>
              <a:rPr lang="en-US" sz="1400" b="0" i="0" u="none" strike="noStrike" baseline="0" dirty="0">
                <a:solidFill>
                  <a:srgbClr val="124F5C"/>
                </a:solidFill>
                <a:latin typeface="Roboto" panose="02000000000000000000" pitchFamily="2" charset="0"/>
                <a:ea typeface="Roboto" panose="02000000000000000000" pitchFamily="2" charset="0"/>
              </a:rPr>
              <a:t>Ridge regression model </a:t>
            </a:r>
          </a:p>
          <a:p>
            <a:pPr>
              <a:buClrTx/>
              <a:buFont typeface="Arial" panose="020B0604020202020204" pitchFamily="34" charset="0"/>
              <a:buChar char="•"/>
            </a:pPr>
            <a:r>
              <a:rPr lang="en-US" sz="1400" b="0" i="0" u="none" strike="noStrike" baseline="0" dirty="0">
                <a:solidFill>
                  <a:srgbClr val="124F5C"/>
                </a:solidFill>
                <a:latin typeface="Roboto" panose="02000000000000000000" pitchFamily="2" charset="0"/>
                <a:ea typeface="Roboto" panose="02000000000000000000" pitchFamily="2" charset="0"/>
              </a:rPr>
              <a:t>Elastic net regression model </a:t>
            </a:r>
          </a:p>
          <a:p>
            <a:pPr>
              <a:buClrTx/>
              <a:buFont typeface="Wingdings" panose="05000000000000000000" pitchFamily="2" charset="2"/>
              <a:buChar char="v"/>
            </a:pPr>
            <a:r>
              <a:rPr lang="en-US" sz="2400" b="1" i="0" u="none" strike="noStrike" baseline="0" dirty="0">
                <a:solidFill>
                  <a:srgbClr val="124F5C"/>
                </a:solidFill>
                <a:latin typeface="Roboto" panose="02000000000000000000" pitchFamily="2" charset="0"/>
                <a:ea typeface="Roboto" panose="02000000000000000000" pitchFamily="2" charset="0"/>
              </a:rPr>
              <a:t>Decision tree regression model </a:t>
            </a:r>
          </a:p>
          <a:p>
            <a:pPr marL="114300" indent="0">
              <a:buClrTx/>
              <a:buNone/>
            </a:pPr>
            <a:r>
              <a:rPr lang="en-US" b="0" i="0" u="none" strike="noStrike" baseline="0" dirty="0">
                <a:solidFill>
                  <a:srgbClr val="124F5C"/>
                </a:solidFill>
                <a:latin typeface="Roboto" panose="02000000000000000000" pitchFamily="2" charset="0"/>
                <a:ea typeface="Roboto" panose="02000000000000000000" pitchFamily="2" charset="0"/>
              </a:rPr>
              <a:t>      </a:t>
            </a:r>
            <a:r>
              <a:rPr lang="en-US" i="1" u="none" strike="noStrike" baseline="0" dirty="0">
                <a:solidFill>
                  <a:srgbClr val="124F5C"/>
                </a:solidFill>
                <a:latin typeface="Roboto" panose="02000000000000000000" pitchFamily="2" charset="0"/>
                <a:ea typeface="Roboto" panose="02000000000000000000" pitchFamily="2" charset="0"/>
              </a:rPr>
              <a:t>Ensemble techniques:</a:t>
            </a:r>
          </a:p>
          <a:p>
            <a:pPr>
              <a:buClrTx/>
              <a:buFont typeface="Arial" panose="020B0604020202020204" pitchFamily="34" charset="0"/>
              <a:buChar char="•"/>
            </a:pPr>
            <a:r>
              <a:rPr lang="en-US" sz="1400" b="0" i="0" u="none" strike="noStrike" baseline="0" dirty="0">
                <a:solidFill>
                  <a:srgbClr val="124F5C"/>
                </a:solidFill>
                <a:latin typeface="Roboto" panose="02000000000000000000" pitchFamily="2" charset="0"/>
                <a:ea typeface="Roboto" panose="02000000000000000000" pitchFamily="2" charset="0"/>
              </a:rPr>
              <a:t>Random-forest regression model </a:t>
            </a:r>
          </a:p>
          <a:p>
            <a:pPr>
              <a:buClrTx/>
              <a:buFont typeface="Arial" panose="020B0604020202020204" pitchFamily="34" charset="0"/>
              <a:buChar char="•"/>
            </a:pPr>
            <a:r>
              <a:rPr lang="en-US" sz="1400" dirty="0">
                <a:solidFill>
                  <a:srgbClr val="124F5C"/>
                </a:solidFill>
                <a:latin typeface="Roboto" panose="02000000000000000000" pitchFamily="2" charset="0"/>
                <a:ea typeface="Roboto" panose="02000000000000000000" pitchFamily="2" charset="0"/>
              </a:rPr>
              <a:t>XG–</a:t>
            </a:r>
            <a:r>
              <a:rPr lang="en-US" sz="1400" b="0" i="0" u="none" strike="noStrike" baseline="0" dirty="0">
                <a:solidFill>
                  <a:srgbClr val="124F5C"/>
                </a:solidFill>
                <a:latin typeface="Roboto" panose="02000000000000000000" pitchFamily="2" charset="0"/>
                <a:ea typeface="Roboto" panose="02000000000000000000" pitchFamily="2" charset="0"/>
              </a:rPr>
              <a:t>Boost regression model</a:t>
            </a:r>
          </a:p>
          <a:p>
            <a:pPr>
              <a:buClrTx/>
              <a:buFont typeface="Arial" panose="020B0604020202020204" pitchFamily="34" charset="0"/>
              <a:buChar char="•"/>
            </a:pPr>
            <a:r>
              <a:rPr lang="en-US" sz="1400" dirty="0">
                <a:solidFill>
                  <a:srgbClr val="124F5C"/>
                </a:solidFill>
                <a:latin typeface="Roboto" panose="02000000000000000000" pitchFamily="2" charset="0"/>
                <a:ea typeface="Roboto" panose="02000000000000000000" pitchFamily="2" charset="0"/>
              </a:rPr>
              <a:t>XG–</a:t>
            </a:r>
            <a:r>
              <a:rPr lang="en-US" sz="1400" b="0" i="0" u="none" strike="noStrike" baseline="0" dirty="0">
                <a:solidFill>
                  <a:srgbClr val="124F5C"/>
                </a:solidFill>
                <a:latin typeface="Roboto" panose="02000000000000000000" pitchFamily="2" charset="0"/>
                <a:ea typeface="Roboto" panose="02000000000000000000" pitchFamily="2" charset="0"/>
              </a:rPr>
              <a:t>Boost GridsearchCV Regression model</a:t>
            </a:r>
          </a:p>
          <a:p>
            <a:pPr marL="114300" indent="0">
              <a:buClrTx/>
              <a:buNone/>
            </a:pPr>
            <a:r>
              <a:rPr lang="en-US" b="0" i="0" u="none" strike="noStrike" baseline="0" dirty="0">
                <a:solidFill>
                  <a:srgbClr val="124F5C"/>
                </a:solidFill>
                <a:latin typeface="Roboto" panose="02000000000000000000" pitchFamily="2" charset="0"/>
                <a:ea typeface="Roboto" panose="02000000000000000000" pitchFamily="2" charset="0"/>
              </a:rPr>
              <a:t> </a:t>
            </a:r>
          </a:p>
          <a:p>
            <a:pPr>
              <a:buClrTx/>
              <a:buFont typeface="Wingdings" panose="05000000000000000000" pitchFamily="2" charset="2"/>
              <a:buChar char="v"/>
            </a:pP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1347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0CC6-9EF9-57A4-19FD-5ED512C6AEB4}"/>
              </a:ext>
            </a:extLst>
          </p:cNvPr>
          <p:cNvSpPr>
            <a:spLocks noGrp="1"/>
          </p:cNvSpPr>
          <p:nvPr>
            <p:ph type="title"/>
          </p:nvPr>
        </p:nvSpPr>
        <p:spPr>
          <a:xfrm>
            <a:off x="311700" y="258758"/>
            <a:ext cx="8520600" cy="572700"/>
          </a:xfrm>
        </p:spPr>
        <p:txBody>
          <a:bodyPr/>
          <a:lstStyle/>
          <a:p>
            <a:r>
              <a:rPr lang="en-US" b="1" dirty="0">
                <a:solidFill>
                  <a:srgbClr val="C00000"/>
                </a:solidFill>
                <a:latin typeface="Roboto" panose="02000000000000000000" pitchFamily="2" charset="0"/>
                <a:ea typeface="Roboto" panose="02000000000000000000" pitchFamily="2" charset="0"/>
              </a:rPr>
              <a:t>EVALUATION OF MODELS :</a:t>
            </a:r>
          </a:p>
        </p:txBody>
      </p:sp>
      <p:pic>
        <p:nvPicPr>
          <p:cNvPr id="5" name="Content Placeholder 4">
            <a:extLst>
              <a:ext uri="{FF2B5EF4-FFF2-40B4-BE49-F238E27FC236}">
                <a16:creationId xmlns:a16="http://schemas.microsoft.com/office/drawing/2014/main" id="{B88FA669-B683-5AA0-7376-13F16F8DDD23}"/>
              </a:ext>
            </a:extLst>
          </p:cNvPr>
          <p:cNvPicPr>
            <a:picLocks noGrp="1" noChangeAspect="1"/>
          </p:cNvPicPr>
          <p:nvPr>
            <p:ph idx="1"/>
          </p:nvPr>
        </p:nvPicPr>
        <p:blipFill rotWithShape="1">
          <a:blip r:embed="rId2"/>
          <a:srcRect l="231" t="2174" r="-231" b="-2174"/>
          <a:stretch/>
        </p:blipFill>
        <p:spPr>
          <a:xfrm>
            <a:off x="524936" y="1127792"/>
            <a:ext cx="3666596" cy="3504505"/>
          </a:xfrm>
        </p:spPr>
      </p:pic>
      <p:sp>
        <p:nvSpPr>
          <p:cNvPr id="7" name="TextBox 6">
            <a:extLst>
              <a:ext uri="{FF2B5EF4-FFF2-40B4-BE49-F238E27FC236}">
                <a16:creationId xmlns:a16="http://schemas.microsoft.com/office/drawing/2014/main" id="{9F4FCCA8-CE1E-B700-BCFD-CBACA2D3BE7F}"/>
              </a:ext>
            </a:extLst>
          </p:cNvPr>
          <p:cNvSpPr txBox="1"/>
          <p:nvPr/>
        </p:nvSpPr>
        <p:spPr>
          <a:xfrm>
            <a:off x="4510671" y="1040706"/>
            <a:ext cx="4260300" cy="2246769"/>
          </a:xfrm>
          <a:prstGeom prst="rect">
            <a:avLst/>
          </a:prstGeom>
          <a:noFill/>
        </p:spPr>
        <p:txBody>
          <a:bodyPr wrap="square">
            <a:spAutoFit/>
          </a:bodyPr>
          <a:lstStyle/>
          <a:p>
            <a:pPr marL="285750" indent="-285750" algn="l">
              <a:buClr>
                <a:schemeClr val="accent3">
                  <a:lumMod val="50000"/>
                </a:schemeClr>
              </a:buClr>
              <a:buFont typeface="Wingdings" panose="05000000000000000000" pitchFamily="2" charset="2"/>
              <a:buChar char="v"/>
            </a:pPr>
            <a:r>
              <a:rPr lang="en-US" i="0" dirty="0">
                <a:solidFill>
                  <a:srgbClr val="212121"/>
                </a:solidFill>
                <a:effectLst/>
                <a:latin typeface="Roboto" panose="02000000000000000000" pitchFamily="2" charset="0"/>
              </a:rPr>
              <a:t>Out of all the above models “Random forest Regressor” gives the highest </a:t>
            </a:r>
            <a:r>
              <a:rPr lang="en-US" dirty="0">
                <a:solidFill>
                  <a:srgbClr val="212121"/>
                </a:solidFill>
                <a:latin typeface="Roboto" panose="02000000000000000000" pitchFamily="2" charset="0"/>
              </a:rPr>
              <a:t>A</a:t>
            </a:r>
            <a:r>
              <a:rPr lang="en-US" i="0" dirty="0">
                <a:solidFill>
                  <a:srgbClr val="212121"/>
                </a:solidFill>
                <a:effectLst/>
                <a:latin typeface="Roboto" panose="02000000000000000000" pitchFamily="2" charset="0"/>
              </a:rPr>
              <a:t>dj.R2 score of 99%.</a:t>
            </a:r>
          </a:p>
          <a:p>
            <a:pPr marL="285750" indent="-285750" algn="l">
              <a:buClr>
                <a:schemeClr val="accent3">
                  <a:lumMod val="50000"/>
                </a:schemeClr>
              </a:buClr>
              <a:buFont typeface="Wingdings" panose="05000000000000000000" pitchFamily="2" charset="2"/>
              <a:buChar char="v"/>
            </a:pPr>
            <a:endParaRPr lang="en-US" i="0" dirty="0">
              <a:solidFill>
                <a:srgbClr val="212121"/>
              </a:solidFill>
              <a:effectLst/>
              <a:latin typeface="Roboto" panose="02000000000000000000" pitchFamily="2" charset="0"/>
            </a:endParaRPr>
          </a:p>
          <a:p>
            <a:pPr marL="285750" indent="-285750" algn="l">
              <a:buClr>
                <a:schemeClr val="accent3">
                  <a:lumMod val="50000"/>
                </a:schemeClr>
              </a:buClr>
              <a:buFont typeface="Wingdings" panose="05000000000000000000" pitchFamily="2" charset="2"/>
              <a:buChar char="v"/>
            </a:pPr>
            <a:r>
              <a:rPr lang="en-US" dirty="0">
                <a:solidFill>
                  <a:srgbClr val="212121"/>
                </a:solidFill>
                <a:latin typeface="Roboto" panose="02000000000000000000" pitchFamily="2" charset="0"/>
              </a:rPr>
              <a:t>For the </a:t>
            </a:r>
            <a:r>
              <a:rPr lang="en-US" i="0" dirty="0">
                <a:solidFill>
                  <a:srgbClr val="212121"/>
                </a:solidFill>
                <a:effectLst/>
                <a:latin typeface="Roboto" panose="02000000000000000000" pitchFamily="2" charset="0"/>
              </a:rPr>
              <a:t>Train Set and “XG Boost Grid search CV” gives the highest Adj.R2 score of 91% for the Test set.</a:t>
            </a:r>
          </a:p>
          <a:p>
            <a:pPr marL="285750" indent="-285750" algn="l">
              <a:buClr>
                <a:schemeClr val="accent3">
                  <a:lumMod val="50000"/>
                </a:schemeClr>
              </a:buClr>
              <a:buFont typeface="Wingdings" panose="05000000000000000000" pitchFamily="2" charset="2"/>
              <a:buChar char="v"/>
            </a:pPr>
            <a:endParaRPr lang="en-US" i="0" dirty="0">
              <a:solidFill>
                <a:srgbClr val="212121"/>
              </a:solidFill>
              <a:effectLst/>
              <a:latin typeface="Roboto" panose="02000000000000000000" pitchFamily="2" charset="0"/>
            </a:endParaRPr>
          </a:p>
          <a:p>
            <a:pPr marL="285750" indent="-285750" algn="l">
              <a:buClr>
                <a:schemeClr val="accent3">
                  <a:lumMod val="50000"/>
                </a:schemeClr>
              </a:buClr>
              <a:buFont typeface="Wingdings" panose="05000000000000000000" pitchFamily="2" charset="2"/>
              <a:buChar char="v"/>
            </a:pPr>
            <a:r>
              <a:rPr lang="en-US" i="0" dirty="0">
                <a:solidFill>
                  <a:srgbClr val="212121"/>
                </a:solidFill>
                <a:effectLst/>
                <a:latin typeface="Roboto" panose="02000000000000000000" pitchFamily="2" charset="0"/>
              </a:rPr>
              <a:t>No overfitting is seen.</a:t>
            </a:r>
          </a:p>
          <a:p>
            <a:pPr marL="285750" indent="-285750" algn="l">
              <a:buClr>
                <a:schemeClr val="accent3">
                  <a:lumMod val="50000"/>
                </a:schemeClr>
              </a:buClr>
              <a:buFont typeface="Wingdings" panose="05000000000000000000" pitchFamily="2" charset="2"/>
              <a:buChar char="v"/>
            </a:pPr>
            <a:endParaRPr lang="en-US" i="0" dirty="0">
              <a:solidFill>
                <a:srgbClr val="212121"/>
              </a:solidFill>
              <a:effectLst/>
              <a:latin typeface="Roboto" panose="02000000000000000000" pitchFamily="2" charset="0"/>
            </a:endParaRPr>
          </a:p>
        </p:txBody>
      </p:sp>
      <p:pic>
        <p:nvPicPr>
          <p:cNvPr id="12290" name="Picture 2" descr="AlgoDaily - Data Science Interview Questions Cheat Sheet - Background">
            <a:extLst>
              <a:ext uri="{FF2B5EF4-FFF2-40B4-BE49-F238E27FC236}">
                <a16:creationId xmlns:a16="http://schemas.microsoft.com/office/drawing/2014/main" id="{A5DC587B-655F-C06B-3331-70DC3A354F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64" t="7667" r="34232" b="19024"/>
          <a:stretch/>
        </p:blipFill>
        <p:spPr bwMode="auto">
          <a:xfrm>
            <a:off x="7387414" y="3478140"/>
            <a:ext cx="1538872" cy="166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296A-7B3D-4E93-1170-EB0840C30526}"/>
              </a:ext>
            </a:extLst>
          </p:cNvPr>
          <p:cNvSpPr>
            <a:spLocks noGrp="1"/>
          </p:cNvSpPr>
          <p:nvPr>
            <p:ph type="title"/>
          </p:nvPr>
        </p:nvSpPr>
        <p:spPr/>
        <p:txBody>
          <a:bodyPr/>
          <a:lstStyle/>
          <a:p>
            <a:r>
              <a:rPr lang="en-US" b="1" dirty="0">
                <a:solidFill>
                  <a:srgbClr val="C00000"/>
                </a:solidFill>
                <a:latin typeface="Roboto" panose="02000000000000000000" pitchFamily="2" charset="0"/>
                <a:ea typeface="Roboto" panose="02000000000000000000" pitchFamily="2" charset="0"/>
              </a:rPr>
              <a:t>CHALLENGES FACED</a:t>
            </a:r>
          </a:p>
        </p:txBody>
      </p:sp>
      <p:sp>
        <p:nvSpPr>
          <p:cNvPr id="3" name="Content Placeholder 2">
            <a:extLst>
              <a:ext uri="{FF2B5EF4-FFF2-40B4-BE49-F238E27FC236}">
                <a16:creationId xmlns:a16="http://schemas.microsoft.com/office/drawing/2014/main" id="{D3069E75-8A21-78BD-1863-AB21BE30B355}"/>
              </a:ext>
            </a:extLst>
          </p:cNvPr>
          <p:cNvSpPr>
            <a:spLocks noGrp="1"/>
          </p:cNvSpPr>
          <p:nvPr>
            <p:ph idx="1"/>
          </p:nvPr>
        </p:nvSpPr>
        <p:spPr/>
        <p:txBody>
          <a:bodyPr/>
          <a:lstStyle/>
          <a:p>
            <a:pPr>
              <a:buClr>
                <a:schemeClr val="accent3">
                  <a:lumMod val="50000"/>
                </a:schemeClr>
              </a:buClr>
              <a:buFont typeface="Wingdings" panose="05000000000000000000" pitchFamily="2" charset="2"/>
              <a:buChar char="v"/>
            </a:pPr>
            <a:r>
              <a:rPr lang="en-US" sz="1600" b="0" i="0" u="none" strike="noStrike" baseline="0" dirty="0">
                <a:solidFill>
                  <a:schemeClr val="accent2"/>
                </a:solidFill>
                <a:latin typeface="Roboto" panose="02000000000000000000" pitchFamily="2" charset="0"/>
                <a:ea typeface="Roboto" panose="02000000000000000000" pitchFamily="2" charset="0"/>
              </a:rPr>
              <a:t>Feature engineering.</a:t>
            </a:r>
          </a:p>
          <a:p>
            <a:pPr>
              <a:buClr>
                <a:schemeClr val="accent3">
                  <a:lumMod val="50000"/>
                </a:schemeClr>
              </a:buClr>
              <a:buFont typeface="Wingdings" panose="05000000000000000000" pitchFamily="2" charset="2"/>
              <a:buChar char="v"/>
            </a:pPr>
            <a:r>
              <a:rPr lang="en-US" sz="1600" b="0" i="0" u="none" strike="noStrike" baseline="0" dirty="0">
                <a:solidFill>
                  <a:schemeClr val="accent2"/>
                </a:solidFill>
                <a:latin typeface="Roboto" panose="02000000000000000000" pitchFamily="2" charset="0"/>
                <a:ea typeface="Roboto" panose="02000000000000000000" pitchFamily="2" charset="0"/>
              </a:rPr>
              <a:t>Feature selection.</a:t>
            </a:r>
          </a:p>
          <a:p>
            <a:pPr>
              <a:buClr>
                <a:schemeClr val="accent3">
                  <a:lumMod val="50000"/>
                </a:schemeClr>
              </a:buClr>
              <a:buFont typeface="Wingdings" panose="05000000000000000000" pitchFamily="2" charset="2"/>
              <a:buChar char="v"/>
            </a:pPr>
            <a:r>
              <a:rPr lang="en-US" sz="1600" dirty="0">
                <a:solidFill>
                  <a:schemeClr val="accent2"/>
                </a:solidFill>
                <a:latin typeface="Roboto" panose="02000000000000000000" pitchFamily="2" charset="0"/>
                <a:ea typeface="Roboto" panose="02000000000000000000" pitchFamily="2" charset="0"/>
              </a:rPr>
              <a:t>Dummy encoding in XG-boost regressor.</a:t>
            </a:r>
            <a:r>
              <a:rPr lang="en-US" sz="1600" b="0" i="0" u="none" strike="noStrike" baseline="0" dirty="0">
                <a:solidFill>
                  <a:schemeClr val="accent2"/>
                </a:solidFill>
                <a:latin typeface="Roboto" panose="02000000000000000000" pitchFamily="2" charset="0"/>
                <a:ea typeface="Roboto" panose="02000000000000000000" pitchFamily="2" charset="0"/>
              </a:rPr>
              <a:t> (because it does not support sparse data type)</a:t>
            </a:r>
          </a:p>
          <a:p>
            <a:pPr>
              <a:buClr>
                <a:schemeClr val="accent3">
                  <a:lumMod val="50000"/>
                </a:schemeClr>
              </a:buClr>
              <a:buFont typeface="Wingdings" panose="05000000000000000000" pitchFamily="2" charset="2"/>
              <a:buChar char="v"/>
            </a:pPr>
            <a:r>
              <a:rPr lang="en-US" sz="1600" b="0" i="0" u="none" strike="noStrike" baseline="0" dirty="0">
                <a:solidFill>
                  <a:schemeClr val="accent2"/>
                </a:solidFill>
                <a:latin typeface="Roboto" panose="02000000000000000000" pitchFamily="2" charset="0"/>
                <a:ea typeface="Roboto" panose="02000000000000000000" pitchFamily="2" charset="0"/>
              </a:rPr>
              <a:t>Model Training and performance improvement.</a:t>
            </a:r>
          </a:p>
          <a:p>
            <a:pPr>
              <a:buClr>
                <a:schemeClr val="accent3">
                  <a:lumMod val="50000"/>
                </a:schemeClr>
              </a:buClr>
              <a:buFont typeface="Wingdings" panose="05000000000000000000" pitchFamily="2" charset="2"/>
              <a:buChar char="v"/>
            </a:pPr>
            <a:endParaRPr lang="en-US" sz="1400" b="0" i="0" u="none" strike="noStrike" baseline="0" dirty="0">
              <a:solidFill>
                <a:schemeClr val="accent2"/>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Roboto" panose="02000000000000000000" pitchFamily="2" charset="0"/>
              <a:ea typeface="Roboto" panose="02000000000000000000" pitchFamily="2" charset="0"/>
            </a:endParaRPr>
          </a:p>
          <a:p>
            <a:pPr marL="114300" indent="0">
              <a:buClr>
                <a:schemeClr val="accent3">
                  <a:lumMod val="50000"/>
                </a:schemeClr>
              </a:buClr>
              <a:buNone/>
            </a:pPr>
            <a:endParaRPr lang="en-US" dirty="0">
              <a:solidFill>
                <a:schemeClr val="accent2"/>
              </a:solidFill>
              <a:latin typeface="Roboto" panose="02000000000000000000" pitchFamily="2" charset="0"/>
              <a:ea typeface="Roboto" panose="02000000000000000000" pitchFamily="2" charset="0"/>
            </a:endParaRPr>
          </a:p>
        </p:txBody>
      </p:sp>
      <p:pic>
        <p:nvPicPr>
          <p:cNvPr id="1028" name="Picture 4" descr="White puzzle">
            <a:extLst>
              <a:ext uri="{FF2B5EF4-FFF2-40B4-BE49-F238E27FC236}">
                <a16:creationId xmlns:a16="http://schemas.microsoft.com/office/drawing/2014/main" id="{378C2634-9B7E-568B-322F-00BCC05C89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26"/>
          <a:stretch/>
        </p:blipFill>
        <p:spPr bwMode="auto">
          <a:xfrm>
            <a:off x="0" y="3011764"/>
            <a:ext cx="3479404" cy="213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3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44A1-0FEB-FD20-AFE4-36B777AB3C25}"/>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rPr>
              <a:t>CONCLUSIONS :</a:t>
            </a:r>
          </a:p>
        </p:txBody>
      </p:sp>
      <p:sp>
        <p:nvSpPr>
          <p:cNvPr id="3" name="Content Placeholder 2">
            <a:extLst>
              <a:ext uri="{FF2B5EF4-FFF2-40B4-BE49-F238E27FC236}">
                <a16:creationId xmlns:a16="http://schemas.microsoft.com/office/drawing/2014/main" id="{AC9EB283-06D6-9CE8-9AC9-ED2A878113C3}"/>
              </a:ext>
            </a:extLst>
          </p:cNvPr>
          <p:cNvSpPr>
            <a:spLocks noGrp="1"/>
          </p:cNvSpPr>
          <p:nvPr>
            <p:ph idx="1"/>
          </p:nvPr>
        </p:nvSpPr>
        <p:spPr/>
        <p:txBody>
          <a:bodyPr/>
          <a:lstStyle/>
          <a:p>
            <a:pPr algn="l">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Arial" panose="020B0604020202020204" pitchFamily="34" charset="0"/>
              </a:rPr>
              <a:t> </a:t>
            </a:r>
            <a:r>
              <a:rPr lang="en-US" sz="1800" b="0" i="0" u="none" strike="noStrike" baseline="0" dirty="0">
                <a:solidFill>
                  <a:schemeClr val="accent2"/>
                </a:solidFill>
                <a:latin typeface="Times New Roman" panose="02020603050405020304" pitchFamily="18" charset="0"/>
              </a:rPr>
              <a:t>No overfitting is seen. </a:t>
            </a:r>
          </a:p>
          <a:p>
            <a:pPr algn="l">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Times New Roman" panose="02020603050405020304" pitchFamily="18" charset="0"/>
            </a:endParaRPr>
          </a:p>
          <a:p>
            <a:pPr algn="l">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Times New Roman" panose="02020603050405020304" pitchFamily="18" charset="0"/>
              </a:rPr>
              <a:t>When we compare the root mean squared error and mean absolute error of all the models, the XG- </a:t>
            </a:r>
            <a:r>
              <a:rPr lang="en-US" dirty="0">
                <a:solidFill>
                  <a:schemeClr val="accent2"/>
                </a:solidFill>
                <a:latin typeface="Times New Roman" panose="02020603050405020304" pitchFamily="18" charset="0"/>
              </a:rPr>
              <a:t>boost grid search CV </a:t>
            </a:r>
            <a:r>
              <a:rPr lang="en-US" sz="1800" b="0" i="0" u="none" strike="noStrike" baseline="0" dirty="0">
                <a:solidFill>
                  <a:schemeClr val="accent2"/>
                </a:solidFill>
                <a:latin typeface="Times New Roman" panose="02020603050405020304" pitchFamily="18" charset="0"/>
              </a:rPr>
              <a:t>regression model has less root mean squared error and mean absolute error, ending with the </a:t>
            </a:r>
            <a:r>
              <a:rPr lang="en-US" dirty="0">
                <a:solidFill>
                  <a:schemeClr val="accent2"/>
                </a:solidFill>
                <a:latin typeface="Times New Roman" panose="02020603050405020304" pitchFamily="18" charset="0"/>
              </a:rPr>
              <a:t>Adj. </a:t>
            </a:r>
            <a:r>
              <a:rPr lang="en-US" sz="1800" b="0" i="0" u="none" strike="noStrike" baseline="0" dirty="0">
                <a:solidFill>
                  <a:schemeClr val="accent2"/>
                </a:solidFill>
                <a:latin typeface="Times New Roman" panose="02020603050405020304" pitchFamily="18" charset="0"/>
              </a:rPr>
              <a:t>R-squared of 91% in test data. So, finally, this model is best for predicting the bike rental count on daily basis. </a:t>
            </a:r>
          </a:p>
          <a:p>
            <a:pPr algn="l">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Times New Roman" panose="02020603050405020304" pitchFamily="18" charset="0"/>
            </a:endParaRPr>
          </a:p>
          <a:p>
            <a:pPr algn="l">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Times New Roman" panose="02020603050405020304" pitchFamily="18" charset="0"/>
              </a:rPr>
              <a:t>For all the models, temperature </a:t>
            </a:r>
            <a:r>
              <a:rPr lang="en-US" dirty="0">
                <a:solidFill>
                  <a:schemeClr val="accent2"/>
                </a:solidFill>
                <a:latin typeface="Times New Roman" panose="02020603050405020304" pitchFamily="18" charset="0"/>
              </a:rPr>
              <a:t>and Functioning days</a:t>
            </a:r>
            <a:r>
              <a:rPr lang="en-US" sz="1800" b="0" i="0" u="none" strike="noStrike" baseline="0" dirty="0">
                <a:solidFill>
                  <a:schemeClr val="accent2"/>
                </a:solidFill>
                <a:latin typeface="Times New Roman" panose="02020603050405020304" pitchFamily="18" charset="0"/>
              </a:rPr>
              <a:t> were ranked as the most influential variable to predict the rental bike demand at each hour. </a:t>
            </a:r>
            <a:endParaRPr lang="en-US" sz="1400" dirty="0">
              <a:solidFill>
                <a:schemeClr val="accent2"/>
              </a:solidFill>
            </a:endParaRPr>
          </a:p>
        </p:txBody>
      </p:sp>
    </p:spTree>
    <p:extLst>
      <p:ext uri="{BB962C8B-B14F-4D97-AF65-F5344CB8AC3E}">
        <p14:creationId xmlns:p14="http://schemas.microsoft.com/office/powerpoint/2010/main" val="175274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4A5D-8710-A811-A33A-56020C448AF3}"/>
              </a:ext>
            </a:extLst>
          </p:cNvPr>
          <p:cNvSpPr>
            <a:spLocks noGrp="1"/>
          </p:cNvSpPr>
          <p:nvPr>
            <p:ph type="title"/>
          </p:nvPr>
        </p:nvSpPr>
        <p:spPr>
          <a:xfrm>
            <a:off x="236199" y="470191"/>
            <a:ext cx="8520600" cy="572700"/>
          </a:xfrm>
        </p:spPr>
        <p:txBody>
          <a:bodyPr/>
          <a:lstStyle/>
          <a:p>
            <a:r>
              <a:rPr lang="en-US" b="1" dirty="0">
                <a:solidFill>
                  <a:schemeClr val="tx1"/>
                </a:solidFill>
              </a:rPr>
              <a:t>CONTENTS:</a:t>
            </a:r>
          </a:p>
        </p:txBody>
      </p:sp>
      <p:sp>
        <p:nvSpPr>
          <p:cNvPr id="3" name="Text Placeholder 2">
            <a:extLst>
              <a:ext uri="{FF2B5EF4-FFF2-40B4-BE49-F238E27FC236}">
                <a16:creationId xmlns:a16="http://schemas.microsoft.com/office/drawing/2014/main" id="{5A4A58C3-4775-791A-91A5-CAD4E511381E}"/>
              </a:ext>
            </a:extLst>
          </p:cNvPr>
          <p:cNvSpPr>
            <a:spLocks noGrp="1"/>
          </p:cNvSpPr>
          <p:nvPr>
            <p:ph type="body" idx="1"/>
          </p:nvPr>
        </p:nvSpPr>
        <p:spPr/>
        <p:txBody>
          <a:bodyPr/>
          <a:lstStyle/>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Problem statement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Introduction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Data Summary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Exploratory Data Analysis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Model Building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Evaluation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Challenges </a:t>
            </a:r>
          </a:p>
          <a:p>
            <a:pPr>
              <a:buClr>
                <a:schemeClr val="accent3">
                  <a:lumMod val="50000"/>
                </a:schemeClr>
              </a:buClr>
              <a:buFont typeface="Wingdings" panose="05000000000000000000" pitchFamily="2" charset="2"/>
              <a:buChar char="v"/>
            </a:pPr>
            <a:r>
              <a:rPr lang="en-US" sz="1800" b="0" i="0" u="none" strike="noStrike" baseline="0" dirty="0">
                <a:solidFill>
                  <a:srgbClr val="000000"/>
                </a:solidFill>
                <a:latin typeface="Roboto" panose="02000000000000000000" pitchFamily="2" charset="0"/>
                <a:ea typeface="Roboto" panose="02000000000000000000" pitchFamily="2" charset="0"/>
              </a:rPr>
              <a:t>Conclusion </a:t>
            </a:r>
          </a:p>
          <a:p>
            <a:endParaRPr lang="en-US" dirty="0"/>
          </a:p>
        </p:txBody>
      </p:sp>
    </p:spTree>
    <p:extLst>
      <p:ext uri="{BB962C8B-B14F-4D97-AF65-F5344CB8AC3E}">
        <p14:creationId xmlns:p14="http://schemas.microsoft.com/office/powerpoint/2010/main" val="3514675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lettering">
            <a:extLst>
              <a:ext uri="{FF2B5EF4-FFF2-40B4-BE49-F238E27FC236}">
                <a16:creationId xmlns:a16="http://schemas.microsoft.com/office/drawing/2014/main" id="{4EAE8692-6725-06B8-3363-0C9496A90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 y="195944"/>
            <a:ext cx="7728177" cy="494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1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l="-22000" r="-22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23979"/>
            <a:ext cx="5690759" cy="487313"/>
          </a:xfrm>
          <a:prstGeom prst="rect">
            <a:avLst/>
          </a:prstGeom>
        </p:spPr>
        <p:txBody>
          <a:bodyPr spcFirstLastPara="1" vert="horz" wrap="square" lIns="0" tIns="12700" rIns="0" bIns="0" rtlCol="0" anchor="ctr" anchorCtr="0">
            <a:spAutoFit/>
          </a:bodyPr>
          <a:lstStyle/>
          <a:p>
            <a:pPr marL="12700">
              <a:spcBef>
                <a:spcPts val="100"/>
              </a:spcBef>
            </a:pPr>
            <a:r>
              <a:rPr lang="en-US" sz="3000" b="1" spc="-20" dirty="0">
                <a:solidFill>
                  <a:srgbClr val="C00000"/>
                </a:solidFill>
                <a:latin typeface="Roboto" panose="02000000000000000000" pitchFamily="2" charset="0"/>
                <a:ea typeface="Roboto" panose="02000000000000000000" pitchFamily="2" charset="0"/>
              </a:rPr>
              <a:t>PROBLEM STATEMENT :</a:t>
            </a:r>
            <a:endParaRPr sz="3000" b="1" dirty="0">
              <a:solidFill>
                <a:srgbClr val="C00000"/>
              </a:solidFill>
              <a:latin typeface="Roboto" panose="02000000000000000000" pitchFamily="2" charset="0"/>
              <a:ea typeface="Roboto" panose="02000000000000000000" pitchFamily="2" charset="0"/>
            </a:endParaRPr>
          </a:p>
        </p:txBody>
      </p:sp>
      <p:sp>
        <p:nvSpPr>
          <p:cNvPr id="3" name="object 3"/>
          <p:cNvSpPr txBox="1"/>
          <p:nvPr/>
        </p:nvSpPr>
        <p:spPr>
          <a:xfrm>
            <a:off x="384726" y="1356271"/>
            <a:ext cx="8087359" cy="2576988"/>
          </a:xfrm>
          <a:prstGeom prst="rect">
            <a:avLst/>
          </a:prstGeom>
        </p:spPr>
        <p:txBody>
          <a:bodyPr vert="horz" wrap="square" lIns="0" tIns="12700" rIns="0" bIns="0" rtlCol="0">
            <a:spAutoFit/>
          </a:bodyPr>
          <a:lstStyle/>
          <a:p>
            <a:pPr marL="298450" marR="5080" indent="-285750" algn="just">
              <a:lnSpc>
                <a:spcPct val="114999"/>
              </a:lnSpc>
              <a:spcBef>
                <a:spcPts val="100"/>
              </a:spcBef>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Currently Rental bikes are introduced in many urban cities for the enhancement of mobility comfort. </a:t>
            </a:r>
          </a:p>
          <a:p>
            <a:pPr marL="298450" marR="5080" indent="-285750" algn="just">
              <a:lnSpc>
                <a:spcPct val="114999"/>
              </a:lnSpc>
              <a:spcBef>
                <a:spcPts val="100"/>
              </a:spcBef>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It is important to make the rental bike available and accessible to the public at the right time as it lessens the waiting time. </a:t>
            </a:r>
          </a:p>
          <a:p>
            <a:pPr marL="298450" marR="5080" indent="-285750" algn="just">
              <a:lnSpc>
                <a:spcPct val="114999"/>
              </a:lnSpc>
              <a:spcBef>
                <a:spcPts val="100"/>
              </a:spcBef>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Eventually, providing the city with a stable supply of rental bikes becomes a major concern. </a:t>
            </a:r>
          </a:p>
          <a:p>
            <a:pPr marL="298450" marR="5080" indent="-285750" algn="just">
              <a:lnSpc>
                <a:spcPct val="114999"/>
              </a:lnSpc>
              <a:spcBef>
                <a:spcPts val="100"/>
              </a:spcBef>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The crucial part is the prediction of bike count required at each hour for the stable supply of rental bikes. </a:t>
            </a:r>
            <a:endParaRPr sz="1800" dirty="0">
              <a:solidFill>
                <a:schemeClr val="accent2"/>
              </a:solidFill>
              <a:latin typeface="Roboto" panose="02000000000000000000" pitchFamily="2" charset="0"/>
              <a:ea typeface="Roboto" panose="02000000000000000000" pitchFamily="2" charset="0"/>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02D3-F705-8DD1-2763-BD77310CFE2A}"/>
              </a:ext>
            </a:extLst>
          </p:cNvPr>
          <p:cNvSpPr>
            <a:spLocks noGrp="1"/>
          </p:cNvSpPr>
          <p:nvPr>
            <p:ph type="title"/>
          </p:nvPr>
        </p:nvSpPr>
        <p:spPr/>
        <p:txBody>
          <a:bodyPr/>
          <a:lstStyle/>
          <a:p>
            <a:r>
              <a:rPr lang="en-US" sz="2800" b="1" i="0" u="none" strike="noStrike" baseline="0" dirty="0">
                <a:solidFill>
                  <a:srgbClr val="C00000"/>
                </a:solidFill>
                <a:latin typeface="Roboto" panose="02000000000000000000" pitchFamily="2" charset="0"/>
                <a:ea typeface="Roboto" panose="02000000000000000000" pitchFamily="2" charset="0"/>
              </a:rPr>
              <a:t>INTRODUCTION :</a:t>
            </a:r>
            <a:br>
              <a:rPr lang="en-US" sz="2800" b="0" i="0" u="none" strike="noStrike" baseline="0" dirty="0">
                <a:solidFill>
                  <a:srgbClr val="C00000"/>
                </a:solidFill>
                <a:latin typeface="Roboto" panose="02000000000000000000" pitchFamily="2" charset="0"/>
                <a:ea typeface="Roboto" panose="02000000000000000000" pitchFamily="2" charset="0"/>
              </a:rPr>
            </a:br>
            <a:endParaRPr lang="en-US" dirty="0">
              <a:solidFill>
                <a:srgbClr val="C00000"/>
              </a:solidFill>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BFE9E420-8C38-2892-8617-31D6DB38764B}"/>
              </a:ext>
            </a:extLst>
          </p:cNvPr>
          <p:cNvSpPr>
            <a:spLocks noGrp="1"/>
          </p:cNvSpPr>
          <p:nvPr>
            <p:ph idx="1"/>
          </p:nvPr>
        </p:nvSpPr>
        <p:spPr/>
        <p:txBody>
          <a:bodyPr/>
          <a:lstStyle/>
          <a:p>
            <a:pPr>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Prediction of bike sharing demand can help bike sharing companies to allocate bikes better and ensure more sufficient circulation of bikes for customers. </a:t>
            </a:r>
          </a:p>
          <a:p>
            <a:pPr>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This presentation proposes a real-time method for predicting bike renting based on historical data, weather data, and time data. </a:t>
            </a:r>
          </a:p>
          <a:p>
            <a:pPr>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This demand prediction model can provide a significant theoretical basis for management strategies and vehicle scheduling in the public bike rental system. </a:t>
            </a:r>
            <a:endParaRPr lang="en-US" dirty="0">
              <a:solidFill>
                <a:schemeClr val="accent2"/>
              </a:solidFill>
              <a:latin typeface="Roboto" panose="02000000000000000000" pitchFamily="2" charset="0"/>
              <a:ea typeface="Roboto" panose="02000000000000000000" pitchFamily="2" charset="0"/>
            </a:endParaRPr>
          </a:p>
          <a:p>
            <a:endParaRPr lang="en-US" dirty="0"/>
          </a:p>
        </p:txBody>
      </p:sp>
    </p:spTree>
    <p:extLst>
      <p:ext uri="{BB962C8B-B14F-4D97-AF65-F5344CB8AC3E}">
        <p14:creationId xmlns:p14="http://schemas.microsoft.com/office/powerpoint/2010/main" val="82788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l="-3000" r="-3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36025" y="211145"/>
            <a:ext cx="4135975" cy="487313"/>
          </a:xfrm>
          <a:prstGeom prst="rect">
            <a:avLst/>
          </a:prstGeom>
        </p:spPr>
        <p:txBody>
          <a:bodyPr spcFirstLastPara="1" vert="horz" wrap="square" lIns="0" tIns="12700" rIns="0" bIns="0" rtlCol="0" anchor="ctr" anchorCtr="0">
            <a:spAutoFit/>
          </a:bodyPr>
          <a:lstStyle/>
          <a:p>
            <a:pPr marL="12700">
              <a:spcBef>
                <a:spcPts val="100"/>
              </a:spcBef>
            </a:pPr>
            <a:r>
              <a:rPr lang="en-US" sz="3000" b="1" spc="-40" dirty="0">
                <a:solidFill>
                  <a:srgbClr val="C00000"/>
                </a:solidFill>
                <a:latin typeface="Roboto" panose="02000000000000000000" pitchFamily="2" charset="0"/>
                <a:ea typeface="Roboto" panose="02000000000000000000" pitchFamily="2" charset="0"/>
              </a:rPr>
              <a:t>DATA SUMMARY :</a:t>
            </a:r>
            <a:endParaRPr sz="3000" b="1" dirty="0">
              <a:solidFill>
                <a:srgbClr val="C00000"/>
              </a:solidFill>
              <a:latin typeface="Roboto" panose="02000000000000000000" pitchFamily="2" charset="0"/>
              <a:ea typeface="Roboto" panose="02000000000000000000" pitchFamily="2" charset="0"/>
            </a:endParaRPr>
          </a:p>
        </p:txBody>
      </p:sp>
      <p:sp>
        <p:nvSpPr>
          <p:cNvPr id="3" name="object 3"/>
          <p:cNvSpPr txBox="1"/>
          <p:nvPr/>
        </p:nvSpPr>
        <p:spPr>
          <a:xfrm>
            <a:off x="436025" y="749650"/>
            <a:ext cx="7042848" cy="4212948"/>
          </a:xfrm>
          <a:prstGeom prst="rect">
            <a:avLst/>
          </a:prstGeom>
        </p:spPr>
        <p:txBody>
          <a:bodyPr vert="horz" wrap="square" lIns="0" tIns="12700" rIns="0" bIns="0" rtlCol="0">
            <a:spAutoFit/>
          </a:bodyPr>
          <a:lstStyle/>
          <a:p>
            <a:pPr marL="12700" marR="5080">
              <a:lnSpc>
                <a:spcPct val="114999"/>
              </a:lnSpc>
              <a:spcBef>
                <a:spcPts val="100"/>
              </a:spcBef>
            </a:pPr>
            <a:r>
              <a:rPr sz="1800" spc="-15" dirty="0">
                <a:solidFill>
                  <a:srgbClr val="212121"/>
                </a:solidFill>
                <a:latin typeface="Roboto"/>
                <a:cs typeface="Roboto"/>
              </a:rPr>
              <a:t>The dataset</a:t>
            </a:r>
            <a:r>
              <a:rPr sz="1800" spc="-10" dirty="0">
                <a:solidFill>
                  <a:srgbClr val="212121"/>
                </a:solidFill>
                <a:latin typeface="Roboto"/>
                <a:cs typeface="Roboto"/>
              </a:rPr>
              <a:t> </a:t>
            </a:r>
            <a:r>
              <a:rPr sz="1800" spc="-20" dirty="0">
                <a:solidFill>
                  <a:srgbClr val="212121"/>
                </a:solidFill>
                <a:latin typeface="Roboto"/>
                <a:cs typeface="Roboto"/>
              </a:rPr>
              <a:t>contains</a:t>
            </a:r>
            <a:r>
              <a:rPr sz="1800" spc="-5" dirty="0">
                <a:solidFill>
                  <a:srgbClr val="212121"/>
                </a:solidFill>
                <a:latin typeface="Roboto"/>
                <a:cs typeface="Roboto"/>
              </a:rPr>
              <a:t> </a:t>
            </a:r>
            <a:r>
              <a:rPr sz="1800" spc="-15" dirty="0">
                <a:solidFill>
                  <a:srgbClr val="212121"/>
                </a:solidFill>
                <a:latin typeface="Roboto"/>
                <a:cs typeface="Roboto"/>
              </a:rPr>
              <a:t>weather</a:t>
            </a:r>
            <a:r>
              <a:rPr sz="1800" spc="-5" dirty="0">
                <a:solidFill>
                  <a:srgbClr val="212121"/>
                </a:solidFill>
                <a:latin typeface="Roboto"/>
                <a:cs typeface="Roboto"/>
              </a:rPr>
              <a:t> </a:t>
            </a:r>
            <a:r>
              <a:rPr sz="1800" spc="-15" dirty="0">
                <a:solidFill>
                  <a:srgbClr val="212121"/>
                </a:solidFill>
                <a:latin typeface="Roboto"/>
                <a:cs typeface="Roboto"/>
              </a:rPr>
              <a:t>information</a:t>
            </a:r>
            <a:r>
              <a:rPr sz="1800" spc="-10" dirty="0">
                <a:solidFill>
                  <a:srgbClr val="212121"/>
                </a:solidFill>
                <a:latin typeface="Roboto"/>
                <a:cs typeface="Roboto"/>
              </a:rPr>
              <a:t> </a:t>
            </a:r>
            <a:r>
              <a:rPr sz="1800" spc="-20" dirty="0">
                <a:solidFill>
                  <a:srgbClr val="212121"/>
                </a:solidFill>
                <a:latin typeface="Roboto"/>
                <a:cs typeface="Roboto"/>
              </a:rPr>
              <a:t>(Temperature,</a:t>
            </a:r>
            <a:r>
              <a:rPr sz="1800" spc="-10" dirty="0">
                <a:solidFill>
                  <a:srgbClr val="212121"/>
                </a:solidFill>
                <a:latin typeface="Roboto"/>
                <a:cs typeface="Roboto"/>
              </a:rPr>
              <a:t> </a:t>
            </a:r>
            <a:r>
              <a:rPr sz="1800" spc="-30" dirty="0">
                <a:solidFill>
                  <a:srgbClr val="212121"/>
                </a:solidFill>
                <a:latin typeface="Roboto"/>
                <a:cs typeface="Roboto"/>
              </a:rPr>
              <a:t>Humidity,</a:t>
            </a:r>
            <a:r>
              <a:rPr sz="1800" spc="-5" dirty="0">
                <a:solidFill>
                  <a:srgbClr val="212121"/>
                </a:solidFill>
                <a:latin typeface="Roboto"/>
                <a:cs typeface="Roboto"/>
              </a:rPr>
              <a:t> </a:t>
            </a:r>
            <a:r>
              <a:rPr sz="1800" spc="-10" dirty="0">
                <a:solidFill>
                  <a:srgbClr val="212121"/>
                </a:solidFill>
                <a:latin typeface="Roboto"/>
                <a:cs typeface="Roboto"/>
              </a:rPr>
              <a:t>Windspeed, </a:t>
            </a:r>
            <a:r>
              <a:rPr sz="1800" spc="-5" dirty="0">
                <a:solidFill>
                  <a:srgbClr val="212121"/>
                </a:solidFill>
                <a:latin typeface="Roboto"/>
                <a:cs typeface="Roboto"/>
              </a:rPr>
              <a:t> </a:t>
            </a:r>
            <a:r>
              <a:rPr sz="1800" spc="-30" dirty="0">
                <a:solidFill>
                  <a:srgbClr val="212121"/>
                </a:solidFill>
                <a:latin typeface="Roboto"/>
                <a:cs typeface="Roboto"/>
              </a:rPr>
              <a:t>Visibility,</a:t>
            </a:r>
            <a:r>
              <a:rPr sz="1800" dirty="0">
                <a:solidFill>
                  <a:srgbClr val="212121"/>
                </a:solidFill>
                <a:latin typeface="Roboto"/>
                <a:cs typeface="Roboto"/>
              </a:rPr>
              <a:t> </a:t>
            </a:r>
            <a:r>
              <a:rPr sz="1800" spc="-20" dirty="0">
                <a:solidFill>
                  <a:srgbClr val="212121"/>
                </a:solidFill>
                <a:latin typeface="Roboto"/>
                <a:cs typeface="Roboto"/>
              </a:rPr>
              <a:t>Dewpoint,</a:t>
            </a:r>
            <a:r>
              <a:rPr sz="1800" dirty="0">
                <a:solidFill>
                  <a:srgbClr val="212121"/>
                </a:solidFill>
                <a:latin typeface="Roboto"/>
                <a:cs typeface="Roboto"/>
              </a:rPr>
              <a:t> </a:t>
            </a:r>
            <a:r>
              <a:rPr sz="1800" spc="-20" dirty="0">
                <a:solidFill>
                  <a:srgbClr val="212121"/>
                </a:solidFill>
                <a:latin typeface="Roboto"/>
                <a:cs typeface="Roboto"/>
              </a:rPr>
              <a:t>Solar</a:t>
            </a:r>
            <a:r>
              <a:rPr sz="1800" spc="5" dirty="0">
                <a:solidFill>
                  <a:srgbClr val="212121"/>
                </a:solidFill>
                <a:latin typeface="Roboto"/>
                <a:cs typeface="Roboto"/>
              </a:rPr>
              <a:t> </a:t>
            </a:r>
            <a:r>
              <a:rPr sz="1800" spc="-25" dirty="0">
                <a:solidFill>
                  <a:srgbClr val="212121"/>
                </a:solidFill>
                <a:latin typeface="Roboto"/>
                <a:cs typeface="Roboto"/>
              </a:rPr>
              <a:t>radiation,</a:t>
            </a:r>
            <a:r>
              <a:rPr sz="1800" dirty="0">
                <a:solidFill>
                  <a:srgbClr val="212121"/>
                </a:solidFill>
                <a:latin typeface="Roboto"/>
                <a:cs typeface="Roboto"/>
              </a:rPr>
              <a:t> </a:t>
            </a:r>
            <a:r>
              <a:rPr sz="1800" spc="-15" dirty="0">
                <a:solidFill>
                  <a:srgbClr val="212121"/>
                </a:solidFill>
                <a:latin typeface="Roboto"/>
                <a:cs typeface="Roboto"/>
              </a:rPr>
              <a:t>Snowfall,</a:t>
            </a:r>
            <a:r>
              <a:rPr sz="1800" spc="5" dirty="0">
                <a:solidFill>
                  <a:srgbClr val="212121"/>
                </a:solidFill>
                <a:latin typeface="Roboto"/>
                <a:cs typeface="Roboto"/>
              </a:rPr>
              <a:t> </a:t>
            </a:r>
            <a:r>
              <a:rPr sz="1800" spc="-15" dirty="0">
                <a:solidFill>
                  <a:srgbClr val="212121"/>
                </a:solidFill>
                <a:latin typeface="Roboto"/>
                <a:cs typeface="Roboto"/>
              </a:rPr>
              <a:t>Rainfall),</a:t>
            </a:r>
            <a:r>
              <a:rPr sz="1800" spc="-5" dirty="0">
                <a:solidFill>
                  <a:srgbClr val="212121"/>
                </a:solidFill>
                <a:latin typeface="Roboto"/>
                <a:cs typeface="Roboto"/>
              </a:rPr>
              <a:t> </a:t>
            </a:r>
            <a:r>
              <a:rPr sz="1800" spc="-20" dirty="0">
                <a:solidFill>
                  <a:srgbClr val="212121"/>
                </a:solidFill>
                <a:latin typeface="Roboto"/>
                <a:cs typeface="Roboto"/>
              </a:rPr>
              <a:t>the</a:t>
            </a:r>
            <a:r>
              <a:rPr sz="1800" dirty="0">
                <a:solidFill>
                  <a:srgbClr val="212121"/>
                </a:solidFill>
                <a:latin typeface="Roboto"/>
                <a:cs typeface="Roboto"/>
              </a:rPr>
              <a:t> </a:t>
            </a:r>
            <a:r>
              <a:rPr sz="1800" spc="-20" dirty="0">
                <a:solidFill>
                  <a:srgbClr val="212121"/>
                </a:solidFill>
                <a:latin typeface="Roboto"/>
                <a:cs typeface="Roboto"/>
              </a:rPr>
              <a:t>number</a:t>
            </a:r>
            <a:r>
              <a:rPr sz="1800" dirty="0">
                <a:solidFill>
                  <a:srgbClr val="212121"/>
                </a:solidFill>
                <a:latin typeface="Roboto"/>
                <a:cs typeface="Roboto"/>
              </a:rPr>
              <a:t> </a:t>
            </a:r>
            <a:r>
              <a:rPr sz="1800" spc="15" dirty="0">
                <a:solidFill>
                  <a:srgbClr val="212121"/>
                </a:solidFill>
                <a:latin typeface="Roboto"/>
                <a:cs typeface="Roboto"/>
              </a:rPr>
              <a:t>of</a:t>
            </a:r>
            <a:r>
              <a:rPr sz="1800" spc="5" dirty="0">
                <a:solidFill>
                  <a:srgbClr val="212121"/>
                </a:solidFill>
                <a:latin typeface="Roboto"/>
                <a:cs typeface="Roboto"/>
              </a:rPr>
              <a:t> </a:t>
            </a:r>
            <a:r>
              <a:rPr sz="1800" spc="-20" dirty="0">
                <a:solidFill>
                  <a:srgbClr val="212121"/>
                </a:solidFill>
                <a:latin typeface="Roboto"/>
                <a:cs typeface="Roboto"/>
              </a:rPr>
              <a:t>bikes</a:t>
            </a:r>
            <a:r>
              <a:rPr sz="1800" dirty="0">
                <a:solidFill>
                  <a:srgbClr val="212121"/>
                </a:solidFill>
                <a:latin typeface="Roboto"/>
                <a:cs typeface="Roboto"/>
              </a:rPr>
              <a:t> </a:t>
            </a:r>
            <a:r>
              <a:rPr sz="1800" spc="-20" dirty="0">
                <a:solidFill>
                  <a:srgbClr val="212121"/>
                </a:solidFill>
                <a:latin typeface="Roboto"/>
                <a:cs typeface="Roboto"/>
              </a:rPr>
              <a:t>rented</a:t>
            </a:r>
            <a:r>
              <a:rPr sz="1800" spc="-5" dirty="0">
                <a:solidFill>
                  <a:srgbClr val="212121"/>
                </a:solidFill>
                <a:latin typeface="Roboto"/>
                <a:cs typeface="Roboto"/>
              </a:rPr>
              <a:t> </a:t>
            </a:r>
            <a:r>
              <a:rPr sz="1800" spc="-15" dirty="0">
                <a:solidFill>
                  <a:srgbClr val="212121"/>
                </a:solidFill>
                <a:latin typeface="Roboto"/>
                <a:cs typeface="Roboto"/>
              </a:rPr>
              <a:t>per</a:t>
            </a:r>
            <a:r>
              <a:rPr lang="en-US" sz="1800" spc="-15" dirty="0">
                <a:solidFill>
                  <a:srgbClr val="212121"/>
                </a:solidFill>
                <a:latin typeface="Roboto"/>
                <a:cs typeface="Roboto"/>
              </a:rPr>
              <a:t> </a:t>
            </a:r>
            <a:r>
              <a:rPr sz="1800" spc="-25" dirty="0">
                <a:solidFill>
                  <a:srgbClr val="212121"/>
                </a:solidFill>
                <a:latin typeface="Roboto"/>
                <a:cs typeface="Roboto"/>
              </a:rPr>
              <a:t>hour</a:t>
            </a:r>
            <a:r>
              <a:rPr lang="en-US" sz="1800" spc="-25" dirty="0">
                <a:solidFill>
                  <a:srgbClr val="212121"/>
                </a:solidFill>
                <a:latin typeface="Roboto"/>
                <a:cs typeface="Roboto"/>
              </a:rPr>
              <a:t>,</a:t>
            </a:r>
            <a:r>
              <a:rPr sz="1800" spc="-15" dirty="0">
                <a:solidFill>
                  <a:srgbClr val="212121"/>
                </a:solidFill>
                <a:latin typeface="Roboto"/>
                <a:cs typeface="Roboto"/>
              </a:rPr>
              <a:t> </a:t>
            </a:r>
            <a:r>
              <a:rPr sz="1800" spc="-20" dirty="0">
                <a:solidFill>
                  <a:srgbClr val="212121"/>
                </a:solidFill>
                <a:latin typeface="Roboto"/>
                <a:cs typeface="Roboto"/>
              </a:rPr>
              <a:t>and</a:t>
            </a:r>
            <a:r>
              <a:rPr sz="1800" spc="-10" dirty="0">
                <a:solidFill>
                  <a:srgbClr val="212121"/>
                </a:solidFill>
                <a:latin typeface="Roboto"/>
                <a:cs typeface="Roboto"/>
              </a:rPr>
              <a:t> </a:t>
            </a:r>
            <a:r>
              <a:rPr sz="1800" spc="-15" dirty="0">
                <a:solidFill>
                  <a:srgbClr val="212121"/>
                </a:solidFill>
                <a:latin typeface="Roboto"/>
                <a:cs typeface="Roboto"/>
              </a:rPr>
              <a:t>date</a:t>
            </a:r>
            <a:r>
              <a:rPr sz="1800" spc="-10" dirty="0">
                <a:solidFill>
                  <a:srgbClr val="212121"/>
                </a:solidFill>
                <a:latin typeface="Roboto"/>
                <a:cs typeface="Roboto"/>
              </a:rPr>
              <a:t> </a:t>
            </a:r>
            <a:r>
              <a:rPr sz="1800" spc="-15" dirty="0">
                <a:solidFill>
                  <a:srgbClr val="212121"/>
                </a:solidFill>
                <a:latin typeface="Roboto"/>
                <a:cs typeface="Roboto"/>
              </a:rPr>
              <a:t>information.</a:t>
            </a:r>
            <a:endParaRPr sz="1800" dirty="0">
              <a:latin typeface="Roboto"/>
              <a:cs typeface="Roboto"/>
            </a:endParaRPr>
          </a:p>
          <a:p>
            <a:pPr marL="469889" indent="-344162">
              <a:spcBef>
                <a:spcPts val="1019"/>
              </a:spcBef>
              <a:buClr>
                <a:schemeClr val="accent3">
                  <a:lumMod val="50000"/>
                </a:schemeClr>
              </a:buClr>
              <a:buSzPct val="83333"/>
              <a:buFont typeface="Wingdings" panose="05000000000000000000" pitchFamily="2" charset="2"/>
              <a:buChar char="v"/>
              <a:tabLst>
                <a:tab pos="469253" algn="l"/>
                <a:tab pos="469889" algn="l"/>
              </a:tabLst>
            </a:pPr>
            <a:r>
              <a:rPr sz="1800" spc="-20" dirty="0">
                <a:solidFill>
                  <a:srgbClr val="212121"/>
                </a:solidFill>
                <a:latin typeface="Roboto"/>
                <a:cs typeface="Roboto"/>
              </a:rPr>
              <a:t>Date:</a:t>
            </a:r>
            <a:r>
              <a:rPr sz="1800" spc="-15" dirty="0">
                <a:solidFill>
                  <a:srgbClr val="212121"/>
                </a:solidFill>
                <a:latin typeface="Roboto"/>
                <a:cs typeface="Roboto"/>
              </a:rPr>
              <a:t> </a:t>
            </a:r>
            <a:r>
              <a:rPr sz="1800" spc="-70" dirty="0">
                <a:solidFill>
                  <a:srgbClr val="212121"/>
                </a:solidFill>
                <a:latin typeface="Roboto"/>
                <a:cs typeface="Roboto"/>
              </a:rPr>
              <a:t>year-month-day</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0" dirty="0">
                <a:solidFill>
                  <a:srgbClr val="212121"/>
                </a:solidFill>
                <a:latin typeface="Roboto"/>
                <a:cs typeface="Roboto"/>
              </a:rPr>
              <a:t>Rented</a:t>
            </a:r>
            <a:r>
              <a:rPr sz="1800" spc="-10" dirty="0">
                <a:solidFill>
                  <a:srgbClr val="212121"/>
                </a:solidFill>
                <a:latin typeface="Roboto"/>
                <a:cs typeface="Roboto"/>
              </a:rPr>
              <a:t> </a:t>
            </a:r>
            <a:r>
              <a:rPr sz="1800" spc="-20" dirty="0">
                <a:solidFill>
                  <a:srgbClr val="212121"/>
                </a:solidFill>
                <a:latin typeface="Roboto"/>
                <a:cs typeface="Roboto"/>
              </a:rPr>
              <a:t>Bike</a:t>
            </a:r>
            <a:r>
              <a:rPr sz="1800" spc="-10" dirty="0">
                <a:solidFill>
                  <a:srgbClr val="212121"/>
                </a:solidFill>
                <a:latin typeface="Roboto"/>
                <a:cs typeface="Roboto"/>
              </a:rPr>
              <a:t> </a:t>
            </a:r>
            <a:r>
              <a:rPr sz="1800" spc="-20" dirty="0">
                <a:solidFill>
                  <a:srgbClr val="212121"/>
                </a:solidFill>
                <a:latin typeface="Roboto"/>
                <a:cs typeface="Roboto"/>
              </a:rPr>
              <a:t>count</a:t>
            </a:r>
            <a:r>
              <a:rPr sz="1800" dirty="0">
                <a:solidFill>
                  <a:srgbClr val="212121"/>
                </a:solidFill>
                <a:latin typeface="Roboto"/>
                <a:cs typeface="Roboto"/>
              </a:rPr>
              <a:t> </a:t>
            </a:r>
            <a:r>
              <a:rPr sz="1800" spc="-315" dirty="0">
                <a:solidFill>
                  <a:srgbClr val="212121"/>
                </a:solidFill>
                <a:latin typeface="Roboto"/>
                <a:cs typeface="Roboto"/>
              </a:rPr>
              <a:t>-</a:t>
            </a:r>
            <a:r>
              <a:rPr sz="1800" spc="-270" dirty="0">
                <a:solidFill>
                  <a:srgbClr val="212121"/>
                </a:solidFill>
                <a:latin typeface="Roboto"/>
                <a:cs typeface="Roboto"/>
              </a:rPr>
              <a:t> </a:t>
            </a:r>
            <a:r>
              <a:rPr sz="1800" spc="-15" dirty="0">
                <a:solidFill>
                  <a:srgbClr val="212121"/>
                </a:solidFill>
                <a:latin typeface="Roboto"/>
                <a:cs typeface="Roboto"/>
              </a:rPr>
              <a:t>Count</a:t>
            </a:r>
            <a:r>
              <a:rPr sz="1800" spc="-10" dirty="0">
                <a:solidFill>
                  <a:srgbClr val="212121"/>
                </a:solidFill>
                <a:latin typeface="Roboto"/>
                <a:cs typeface="Roboto"/>
              </a:rPr>
              <a:t> </a:t>
            </a:r>
            <a:r>
              <a:rPr sz="1800" spc="15" dirty="0">
                <a:solidFill>
                  <a:srgbClr val="212121"/>
                </a:solidFill>
                <a:latin typeface="Roboto"/>
                <a:cs typeface="Roboto"/>
              </a:rPr>
              <a:t>of</a:t>
            </a:r>
            <a:r>
              <a:rPr sz="1800" spc="-5" dirty="0">
                <a:solidFill>
                  <a:srgbClr val="212121"/>
                </a:solidFill>
                <a:latin typeface="Roboto"/>
                <a:cs typeface="Roboto"/>
              </a:rPr>
              <a:t> </a:t>
            </a:r>
            <a:r>
              <a:rPr sz="1800" spc="-20" dirty="0">
                <a:solidFill>
                  <a:srgbClr val="212121"/>
                </a:solidFill>
                <a:latin typeface="Roboto"/>
                <a:cs typeface="Roboto"/>
              </a:rPr>
              <a:t>bikes</a:t>
            </a:r>
            <a:r>
              <a:rPr sz="1800" spc="-5" dirty="0">
                <a:solidFill>
                  <a:srgbClr val="212121"/>
                </a:solidFill>
                <a:latin typeface="Roboto"/>
                <a:cs typeface="Roboto"/>
              </a:rPr>
              <a:t> </a:t>
            </a:r>
            <a:r>
              <a:rPr sz="1800" spc="-20" dirty="0">
                <a:solidFill>
                  <a:srgbClr val="212121"/>
                </a:solidFill>
                <a:latin typeface="Roboto"/>
                <a:cs typeface="Roboto"/>
              </a:rPr>
              <a:t>rented</a:t>
            </a:r>
            <a:r>
              <a:rPr sz="1800" spc="-10" dirty="0">
                <a:solidFill>
                  <a:srgbClr val="212121"/>
                </a:solidFill>
                <a:latin typeface="Roboto"/>
                <a:cs typeface="Roboto"/>
              </a:rPr>
              <a:t> </a:t>
            </a:r>
            <a:r>
              <a:rPr sz="1800" spc="-20" dirty="0">
                <a:solidFill>
                  <a:srgbClr val="212121"/>
                </a:solidFill>
                <a:latin typeface="Roboto"/>
                <a:cs typeface="Roboto"/>
              </a:rPr>
              <a:t>at</a:t>
            </a:r>
            <a:r>
              <a:rPr sz="1800" spc="-10" dirty="0">
                <a:solidFill>
                  <a:srgbClr val="212121"/>
                </a:solidFill>
                <a:latin typeface="Roboto"/>
                <a:cs typeface="Roboto"/>
              </a:rPr>
              <a:t> </a:t>
            </a:r>
            <a:r>
              <a:rPr sz="1800" spc="-15" dirty="0">
                <a:solidFill>
                  <a:srgbClr val="212121"/>
                </a:solidFill>
                <a:latin typeface="Roboto"/>
                <a:cs typeface="Roboto"/>
              </a:rPr>
              <a:t>each</a:t>
            </a:r>
            <a:r>
              <a:rPr sz="1800" spc="-5" dirty="0">
                <a:solidFill>
                  <a:srgbClr val="212121"/>
                </a:solidFill>
                <a:latin typeface="Roboto"/>
                <a:cs typeface="Roboto"/>
              </a:rPr>
              <a:t> </a:t>
            </a:r>
            <a:r>
              <a:rPr sz="1800" spc="-25" dirty="0">
                <a:solidFill>
                  <a:srgbClr val="212121"/>
                </a:solidFill>
                <a:latin typeface="Roboto"/>
                <a:cs typeface="Roboto"/>
              </a:rPr>
              <a:t>hour</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15" dirty="0">
                <a:solidFill>
                  <a:srgbClr val="212121"/>
                </a:solidFill>
                <a:latin typeface="Roboto"/>
                <a:cs typeface="Roboto"/>
              </a:rPr>
              <a:t>Hou</a:t>
            </a:r>
            <a:r>
              <a:rPr sz="1800" spc="-10" dirty="0">
                <a:solidFill>
                  <a:srgbClr val="212121"/>
                </a:solidFill>
                <a:latin typeface="Roboto"/>
                <a:cs typeface="Roboto"/>
              </a:rPr>
              <a:t>r </a:t>
            </a:r>
            <a:r>
              <a:rPr sz="1800" spc="-315" dirty="0">
                <a:solidFill>
                  <a:srgbClr val="212121"/>
                </a:solidFill>
                <a:latin typeface="Roboto"/>
                <a:cs typeface="Roboto"/>
              </a:rPr>
              <a:t>-</a:t>
            </a:r>
            <a:r>
              <a:rPr sz="1800" spc="-10" dirty="0">
                <a:solidFill>
                  <a:srgbClr val="212121"/>
                </a:solidFill>
                <a:latin typeface="Roboto"/>
                <a:cs typeface="Roboto"/>
              </a:rPr>
              <a:t> </a:t>
            </a:r>
            <a:r>
              <a:rPr sz="1800" spc="-15" dirty="0">
                <a:solidFill>
                  <a:srgbClr val="212121"/>
                </a:solidFill>
                <a:latin typeface="Roboto"/>
                <a:cs typeface="Roboto"/>
              </a:rPr>
              <a:t>Hou</a:t>
            </a:r>
            <a:r>
              <a:rPr sz="1800" spc="-10" dirty="0">
                <a:solidFill>
                  <a:srgbClr val="212121"/>
                </a:solidFill>
                <a:latin typeface="Roboto"/>
                <a:cs typeface="Roboto"/>
              </a:rPr>
              <a:t>r </a:t>
            </a:r>
            <a:r>
              <a:rPr sz="1800" spc="15" dirty="0">
                <a:solidFill>
                  <a:srgbClr val="212121"/>
                </a:solidFill>
                <a:latin typeface="Roboto"/>
                <a:cs typeface="Roboto"/>
              </a:rPr>
              <a:t>o</a:t>
            </a:r>
            <a:r>
              <a:rPr sz="1800" spc="10" dirty="0">
                <a:solidFill>
                  <a:srgbClr val="212121"/>
                </a:solidFill>
                <a:latin typeface="Roboto"/>
                <a:cs typeface="Roboto"/>
              </a:rPr>
              <a:t>f</a:t>
            </a:r>
            <a:r>
              <a:rPr sz="1800" spc="-5" dirty="0">
                <a:solidFill>
                  <a:srgbClr val="212121"/>
                </a:solidFill>
                <a:latin typeface="Roboto"/>
                <a:cs typeface="Roboto"/>
              </a:rPr>
              <a:t> </a:t>
            </a:r>
            <a:r>
              <a:rPr lang="en-US" sz="1800" spc="-20" dirty="0">
                <a:solidFill>
                  <a:srgbClr val="212121"/>
                </a:solidFill>
                <a:latin typeface="Roboto"/>
                <a:cs typeface="Roboto"/>
              </a:rPr>
              <a:t>the</a:t>
            </a:r>
            <a:r>
              <a:rPr sz="1800" spc="-10" dirty="0">
                <a:solidFill>
                  <a:srgbClr val="212121"/>
                </a:solidFill>
                <a:latin typeface="Roboto"/>
                <a:cs typeface="Roboto"/>
              </a:rPr>
              <a:t> </a:t>
            </a:r>
            <a:r>
              <a:rPr sz="1800" spc="-15" dirty="0">
                <a:solidFill>
                  <a:srgbClr val="212121"/>
                </a:solidFill>
                <a:latin typeface="Roboto"/>
                <a:cs typeface="Roboto"/>
              </a:rPr>
              <a:t>d</a:t>
            </a:r>
            <a:r>
              <a:rPr sz="1800" spc="-25" dirty="0">
                <a:solidFill>
                  <a:srgbClr val="212121"/>
                </a:solidFill>
                <a:latin typeface="Roboto"/>
                <a:cs typeface="Roboto"/>
              </a:rPr>
              <a:t>a</a:t>
            </a:r>
            <a:r>
              <a:rPr sz="1800" spc="-55" dirty="0">
                <a:solidFill>
                  <a:srgbClr val="212121"/>
                </a:solidFill>
                <a:latin typeface="Roboto"/>
                <a:cs typeface="Roboto"/>
              </a:rPr>
              <a:t>y</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40" dirty="0">
                <a:solidFill>
                  <a:srgbClr val="212121"/>
                </a:solidFill>
                <a:latin typeface="Roboto"/>
                <a:cs typeface="Roboto"/>
              </a:rPr>
              <a:t>Temperature-Temperature</a:t>
            </a:r>
            <a:r>
              <a:rPr sz="1800" spc="-15" dirty="0">
                <a:solidFill>
                  <a:srgbClr val="212121"/>
                </a:solidFill>
                <a:latin typeface="Roboto"/>
                <a:cs typeface="Roboto"/>
              </a:rPr>
              <a:t> </a:t>
            </a:r>
            <a:r>
              <a:rPr sz="1800" spc="-30" dirty="0">
                <a:solidFill>
                  <a:srgbClr val="212121"/>
                </a:solidFill>
                <a:latin typeface="Roboto"/>
                <a:cs typeface="Roboto"/>
              </a:rPr>
              <a:t>in</a:t>
            </a:r>
            <a:r>
              <a:rPr sz="1800" spc="-10" dirty="0">
                <a:solidFill>
                  <a:srgbClr val="212121"/>
                </a:solidFill>
                <a:latin typeface="Roboto"/>
                <a:cs typeface="Roboto"/>
              </a:rPr>
              <a:t> </a:t>
            </a:r>
            <a:r>
              <a:rPr sz="1800" spc="-15" dirty="0">
                <a:solidFill>
                  <a:srgbClr val="212121"/>
                </a:solidFill>
                <a:latin typeface="Roboto"/>
                <a:cs typeface="Roboto"/>
              </a:rPr>
              <a:t>Celsius</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5" dirty="0">
                <a:solidFill>
                  <a:srgbClr val="212121"/>
                </a:solidFill>
                <a:latin typeface="Roboto"/>
                <a:cs typeface="Roboto"/>
              </a:rPr>
              <a:t>Humidit</a:t>
            </a:r>
            <a:r>
              <a:rPr sz="1800" spc="-20" dirty="0">
                <a:solidFill>
                  <a:srgbClr val="212121"/>
                </a:solidFill>
                <a:latin typeface="Roboto"/>
                <a:cs typeface="Roboto"/>
              </a:rPr>
              <a:t>y</a:t>
            </a:r>
            <a:r>
              <a:rPr sz="1800" spc="-10"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a:t>
            </a:r>
            <a:r>
              <a:rPr sz="1800" dirty="0">
                <a:solidFill>
                  <a:srgbClr val="212121"/>
                </a:solidFill>
                <a:latin typeface="Roboto"/>
                <a:cs typeface="Roboto"/>
              </a:rPr>
              <a:t>%</a:t>
            </a:r>
            <a:endParaRPr sz="1800" dirty="0">
              <a:latin typeface="Roboto"/>
              <a:cs typeface="Roboto"/>
            </a:endParaRPr>
          </a:p>
          <a:p>
            <a:pPr marL="469889" indent="-344162">
              <a:spcBef>
                <a:spcPts val="320"/>
              </a:spcBef>
              <a:buClr>
                <a:schemeClr val="accent3">
                  <a:lumMod val="50000"/>
                </a:schemeClr>
              </a:buClr>
              <a:buSzPct val="83333"/>
              <a:buFont typeface="Wingdings" panose="05000000000000000000" pitchFamily="2" charset="2"/>
              <a:buChar char="v"/>
              <a:tabLst>
                <a:tab pos="469253" algn="l"/>
                <a:tab pos="469889" algn="l"/>
              </a:tabLst>
            </a:pPr>
            <a:r>
              <a:rPr sz="1800" spc="-10" dirty="0">
                <a:solidFill>
                  <a:srgbClr val="212121"/>
                </a:solidFill>
                <a:latin typeface="Roboto"/>
                <a:cs typeface="Roboto"/>
              </a:rPr>
              <a:t>Windspee</a:t>
            </a:r>
            <a:r>
              <a:rPr sz="1800" spc="-5" dirty="0">
                <a:solidFill>
                  <a:srgbClr val="212121"/>
                </a:solidFill>
                <a:latin typeface="Roboto"/>
                <a:cs typeface="Roboto"/>
              </a:rPr>
              <a:t>d </a:t>
            </a:r>
            <a:r>
              <a:rPr sz="1800" spc="-315" dirty="0">
                <a:solidFill>
                  <a:srgbClr val="212121"/>
                </a:solidFill>
                <a:latin typeface="Roboto"/>
                <a:cs typeface="Roboto"/>
              </a:rPr>
              <a:t>-</a:t>
            </a:r>
            <a:r>
              <a:rPr sz="1800" spc="-10" dirty="0">
                <a:solidFill>
                  <a:srgbClr val="212121"/>
                </a:solidFill>
                <a:latin typeface="Roboto"/>
                <a:cs typeface="Roboto"/>
              </a:rPr>
              <a:t> m/s</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5" dirty="0">
                <a:solidFill>
                  <a:srgbClr val="212121"/>
                </a:solidFill>
                <a:latin typeface="Roboto"/>
                <a:cs typeface="Roboto"/>
              </a:rPr>
              <a:t>Visibility</a:t>
            </a:r>
            <a:r>
              <a:rPr sz="1800" spc="-5"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10m</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0" dirty="0">
                <a:solidFill>
                  <a:srgbClr val="212121"/>
                </a:solidFill>
                <a:latin typeface="Roboto"/>
                <a:cs typeface="Roboto"/>
              </a:rPr>
              <a:t>De</a:t>
            </a:r>
            <a:r>
              <a:rPr sz="1800" spc="-15" dirty="0">
                <a:solidFill>
                  <a:srgbClr val="212121"/>
                </a:solidFill>
                <a:latin typeface="Roboto"/>
                <a:cs typeface="Roboto"/>
              </a:rPr>
              <a:t>w</a:t>
            </a:r>
            <a:r>
              <a:rPr sz="1800" spc="-10" dirty="0">
                <a:solidFill>
                  <a:srgbClr val="212121"/>
                </a:solidFill>
                <a:latin typeface="Roboto"/>
                <a:cs typeface="Roboto"/>
              </a:rPr>
              <a:t> </a:t>
            </a:r>
            <a:r>
              <a:rPr sz="1800" spc="-25" dirty="0">
                <a:solidFill>
                  <a:srgbClr val="212121"/>
                </a:solidFill>
                <a:latin typeface="Roboto"/>
                <a:cs typeface="Roboto"/>
              </a:rPr>
              <a:t>poin</a:t>
            </a:r>
            <a:r>
              <a:rPr sz="1800" spc="-15" dirty="0">
                <a:solidFill>
                  <a:srgbClr val="212121"/>
                </a:solidFill>
                <a:latin typeface="Roboto"/>
                <a:cs typeface="Roboto"/>
              </a:rPr>
              <a:t>t</a:t>
            </a:r>
            <a:r>
              <a:rPr sz="1800" spc="-5" dirty="0">
                <a:solidFill>
                  <a:srgbClr val="212121"/>
                </a:solidFill>
                <a:latin typeface="Roboto"/>
                <a:cs typeface="Roboto"/>
              </a:rPr>
              <a:t> </a:t>
            </a:r>
            <a:r>
              <a:rPr sz="1800" spc="-10" dirty="0">
                <a:solidFill>
                  <a:srgbClr val="212121"/>
                </a:solidFill>
                <a:latin typeface="Roboto"/>
                <a:cs typeface="Roboto"/>
              </a:rPr>
              <a:t>tempe</a:t>
            </a:r>
            <a:r>
              <a:rPr sz="1800" spc="-45" dirty="0">
                <a:solidFill>
                  <a:srgbClr val="212121"/>
                </a:solidFill>
                <a:latin typeface="Roboto"/>
                <a:cs typeface="Roboto"/>
              </a:rPr>
              <a:t>r</a:t>
            </a:r>
            <a:r>
              <a:rPr sz="1800" spc="-30" dirty="0">
                <a:solidFill>
                  <a:srgbClr val="212121"/>
                </a:solidFill>
                <a:latin typeface="Roboto"/>
                <a:cs typeface="Roboto"/>
              </a:rPr>
              <a:t>atu</a:t>
            </a:r>
            <a:r>
              <a:rPr sz="1800" spc="-40" dirty="0">
                <a:solidFill>
                  <a:srgbClr val="212121"/>
                </a:solidFill>
                <a:latin typeface="Roboto"/>
                <a:cs typeface="Roboto"/>
              </a:rPr>
              <a:t>r</a:t>
            </a:r>
            <a:r>
              <a:rPr sz="1800" spc="10" dirty="0">
                <a:solidFill>
                  <a:srgbClr val="212121"/>
                </a:solidFill>
                <a:latin typeface="Roboto"/>
                <a:cs typeface="Roboto"/>
              </a:rPr>
              <a:t>e</a:t>
            </a:r>
            <a:r>
              <a:rPr sz="1800" spc="-10"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a:t>
            </a:r>
            <a:r>
              <a:rPr sz="1800" spc="-15" dirty="0">
                <a:solidFill>
                  <a:srgbClr val="212121"/>
                </a:solidFill>
                <a:latin typeface="Roboto"/>
                <a:cs typeface="Roboto"/>
              </a:rPr>
              <a:t>Celsius</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5" dirty="0">
                <a:solidFill>
                  <a:srgbClr val="212121"/>
                </a:solidFill>
                <a:latin typeface="Roboto"/>
                <a:cs typeface="Roboto"/>
              </a:rPr>
              <a:t>Sola</a:t>
            </a:r>
            <a:r>
              <a:rPr sz="1800" spc="-15" dirty="0">
                <a:solidFill>
                  <a:srgbClr val="212121"/>
                </a:solidFill>
                <a:latin typeface="Roboto"/>
                <a:cs typeface="Roboto"/>
              </a:rPr>
              <a:t>r</a:t>
            </a:r>
            <a:r>
              <a:rPr sz="1800" spc="-5" dirty="0">
                <a:solidFill>
                  <a:srgbClr val="212121"/>
                </a:solidFill>
                <a:latin typeface="Roboto"/>
                <a:cs typeface="Roboto"/>
              </a:rPr>
              <a:t> </a:t>
            </a:r>
            <a:r>
              <a:rPr sz="1800" spc="-60" dirty="0">
                <a:solidFill>
                  <a:srgbClr val="212121"/>
                </a:solidFill>
                <a:latin typeface="Roboto"/>
                <a:cs typeface="Roboto"/>
              </a:rPr>
              <a:t>r</a:t>
            </a:r>
            <a:r>
              <a:rPr sz="1800" spc="-20" dirty="0">
                <a:solidFill>
                  <a:srgbClr val="212121"/>
                </a:solidFill>
                <a:latin typeface="Roboto"/>
                <a:cs typeface="Roboto"/>
              </a:rPr>
              <a:t>adiation</a:t>
            </a:r>
            <a:r>
              <a:rPr sz="1800" spc="-10"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a:t>
            </a:r>
            <a:r>
              <a:rPr sz="1800" spc="-5" dirty="0">
                <a:solidFill>
                  <a:srgbClr val="212121"/>
                </a:solidFill>
                <a:latin typeface="Roboto"/>
                <a:cs typeface="Roboto"/>
              </a:rPr>
              <a:t>MJ/m2</a:t>
            </a:r>
            <a:endParaRPr sz="1800" dirty="0">
              <a:latin typeface="Roboto"/>
              <a:cs typeface="Roboto"/>
            </a:endParaRPr>
          </a:p>
          <a:p>
            <a:pPr marL="469889" indent="-344162">
              <a:spcBef>
                <a:spcPts val="325"/>
              </a:spcBef>
              <a:buClr>
                <a:schemeClr val="accent3">
                  <a:lumMod val="50000"/>
                </a:schemeClr>
              </a:buClr>
              <a:buSzPct val="83333"/>
              <a:buFont typeface="Wingdings" panose="05000000000000000000" pitchFamily="2" charset="2"/>
              <a:buChar char="v"/>
              <a:tabLst>
                <a:tab pos="469253" algn="l"/>
                <a:tab pos="469889" algn="l"/>
              </a:tabLst>
            </a:pPr>
            <a:r>
              <a:rPr sz="1800" spc="-20" dirty="0">
                <a:solidFill>
                  <a:srgbClr val="212121"/>
                </a:solidFill>
                <a:latin typeface="Roboto"/>
                <a:cs typeface="Roboto"/>
              </a:rPr>
              <a:t>Rainfal</a:t>
            </a:r>
            <a:r>
              <a:rPr sz="1800" spc="-10" dirty="0">
                <a:solidFill>
                  <a:srgbClr val="212121"/>
                </a:solidFill>
                <a:latin typeface="Roboto"/>
                <a:cs typeface="Roboto"/>
              </a:rPr>
              <a:t>l </a:t>
            </a:r>
            <a:r>
              <a:rPr sz="1800" spc="-315" dirty="0">
                <a:solidFill>
                  <a:srgbClr val="212121"/>
                </a:solidFill>
                <a:latin typeface="Roboto"/>
                <a:cs typeface="Roboto"/>
              </a:rPr>
              <a:t>-</a:t>
            </a:r>
            <a:r>
              <a:rPr sz="1800" spc="-10" dirty="0">
                <a:solidFill>
                  <a:srgbClr val="212121"/>
                </a:solidFill>
                <a:latin typeface="Roboto"/>
                <a:cs typeface="Roboto"/>
              </a:rPr>
              <a:t> </a:t>
            </a:r>
            <a:r>
              <a:rPr sz="1800" spc="-5" dirty="0">
                <a:solidFill>
                  <a:srgbClr val="212121"/>
                </a:solidFill>
                <a:latin typeface="Roboto"/>
                <a:cs typeface="Roboto"/>
              </a:rPr>
              <a:t>mm</a:t>
            </a:r>
            <a:endParaRPr sz="1800" dirty="0">
              <a:latin typeface="Roboto"/>
              <a:cs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3000" r="-3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83459" y="302135"/>
            <a:ext cx="5909610" cy="487313"/>
          </a:xfrm>
          <a:prstGeom prst="rect">
            <a:avLst/>
          </a:prstGeom>
        </p:spPr>
        <p:txBody>
          <a:bodyPr spcFirstLastPara="1" vert="horz" wrap="square" lIns="0" tIns="12700" rIns="0" bIns="0" rtlCol="0" anchor="ctr" anchorCtr="0">
            <a:spAutoFit/>
          </a:bodyPr>
          <a:lstStyle/>
          <a:p>
            <a:pPr marL="12700">
              <a:spcBef>
                <a:spcPts val="100"/>
              </a:spcBef>
            </a:pPr>
            <a:r>
              <a:rPr lang="en-US" sz="3000" b="1" spc="-40" dirty="0">
                <a:solidFill>
                  <a:srgbClr val="C00000"/>
                </a:solidFill>
                <a:latin typeface="Roboto" panose="02000000000000000000" pitchFamily="2" charset="0"/>
                <a:ea typeface="Roboto" panose="02000000000000000000" pitchFamily="2" charset="0"/>
              </a:rPr>
              <a:t>DATA SUMMARY Cont. :</a:t>
            </a:r>
            <a:endParaRPr sz="3000" b="1" dirty="0">
              <a:solidFill>
                <a:srgbClr val="C00000"/>
              </a:solidFill>
              <a:latin typeface="Roboto" panose="02000000000000000000" pitchFamily="2" charset="0"/>
              <a:ea typeface="Roboto" panose="02000000000000000000" pitchFamily="2" charset="0"/>
            </a:endParaRPr>
          </a:p>
        </p:txBody>
      </p:sp>
      <p:sp>
        <p:nvSpPr>
          <p:cNvPr id="3" name="object 3"/>
          <p:cNvSpPr txBox="1"/>
          <p:nvPr/>
        </p:nvSpPr>
        <p:spPr>
          <a:xfrm>
            <a:off x="420851" y="1020576"/>
            <a:ext cx="7518627" cy="3246145"/>
          </a:xfrm>
          <a:prstGeom prst="rect">
            <a:avLst/>
          </a:prstGeom>
        </p:spPr>
        <p:txBody>
          <a:bodyPr vert="horz" wrap="square" lIns="0" tIns="53975" rIns="0" bIns="0" rtlCol="0">
            <a:spAutoFit/>
          </a:bodyPr>
          <a:lstStyle/>
          <a:p>
            <a:pPr marL="429248" indent="-367021">
              <a:spcBef>
                <a:spcPts val="425"/>
              </a:spcBef>
              <a:buClr>
                <a:schemeClr val="accent3">
                  <a:lumMod val="50000"/>
                </a:schemeClr>
              </a:buClr>
              <a:buFont typeface="Wingdings" panose="05000000000000000000" pitchFamily="2" charset="2"/>
              <a:buChar char="v"/>
              <a:tabLst>
                <a:tab pos="429248" algn="l"/>
                <a:tab pos="429884" algn="l"/>
              </a:tabLst>
            </a:pPr>
            <a:r>
              <a:rPr sz="1800" spc="-20" dirty="0">
                <a:solidFill>
                  <a:srgbClr val="212121"/>
                </a:solidFill>
                <a:latin typeface="Roboto"/>
                <a:cs typeface="Roboto"/>
              </a:rPr>
              <a:t>Snowfal</a:t>
            </a:r>
            <a:r>
              <a:rPr sz="1800" spc="-10" dirty="0">
                <a:solidFill>
                  <a:srgbClr val="212121"/>
                </a:solidFill>
                <a:latin typeface="Roboto"/>
                <a:cs typeface="Roboto"/>
              </a:rPr>
              <a:t>l</a:t>
            </a:r>
            <a:r>
              <a:rPr sz="1800" spc="-5"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a:t>
            </a:r>
            <a:r>
              <a:rPr sz="1800" spc="-5" dirty="0">
                <a:solidFill>
                  <a:srgbClr val="212121"/>
                </a:solidFill>
                <a:latin typeface="Roboto"/>
                <a:cs typeface="Roboto"/>
              </a:rPr>
              <a:t>cm</a:t>
            </a:r>
            <a:endParaRPr sz="1800" dirty="0">
              <a:latin typeface="Roboto"/>
              <a:cs typeface="Roboto"/>
            </a:endParaRPr>
          </a:p>
          <a:p>
            <a:pPr marL="429248" indent="-367021">
              <a:spcBef>
                <a:spcPts val="320"/>
              </a:spcBef>
              <a:buClr>
                <a:schemeClr val="accent3">
                  <a:lumMod val="50000"/>
                </a:schemeClr>
              </a:buClr>
              <a:buFont typeface="Wingdings" panose="05000000000000000000" pitchFamily="2" charset="2"/>
              <a:buChar char="v"/>
              <a:tabLst>
                <a:tab pos="429248" algn="l"/>
                <a:tab pos="429884" algn="l"/>
              </a:tabLst>
            </a:pPr>
            <a:r>
              <a:rPr sz="1800" spc="-20" dirty="0">
                <a:solidFill>
                  <a:srgbClr val="212121"/>
                </a:solidFill>
                <a:latin typeface="Roboto"/>
                <a:cs typeface="Roboto"/>
              </a:rPr>
              <a:t>Season</a:t>
            </a:r>
            <a:r>
              <a:rPr sz="1800" spc="-15" dirty="0">
                <a:solidFill>
                  <a:srgbClr val="212121"/>
                </a:solidFill>
                <a:latin typeface="Roboto"/>
                <a:cs typeface="Roboto"/>
              </a:rPr>
              <a:t>s</a:t>
            </a:r>
            <a:r>
              <a:rPr sz="1800" spc="-5"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Winte</a:t>
            </a:r>
            <a:r>
              <a:rPr sz="1800" spc="-135" dirty="0">
                <a:solidFill>
                  <a:srgbClr val="212121"/>
                </a:solidFill>
                <a:latin typeface="Roboto"/>
                <a:cs typeface="Roboto"/>
              </a:rPr>
              <a:t>r</a:t>
            </a:r>
            <a:r>
              <a:rPr sz="1800" spc="-5" dirty="0">
                <a:solidFill>
                  <a:srgbClr val="212121"/>
                </a:solidFill>
                <a:latin typeface="Roboto"/>
                <a:cs typeface="Roboto"/>
              </a:rPr>
              <a:t>, </a:t>
            </a:r>
            <a:r>
              <a:rPr sz="1800" spc="-25" dirty="0">
                <a:solidFill>
                  <a:srgbClr val="212121"/>
                </a:solidFill>
                <a:latin typeface="Roboto"/>
                <a:cs typeface="Roboto"/>
              </a:rPr>
              <a:t>Spring</a:t>
            </a:r>
            <a:r>
              <a:rPr sz="1800" spc="-10" dirty="0">
                <a:solidFill>
                  <a:srgbClr val="212121"/>
                </a:solidFill>
                <a:latin typeface="Roboto"/>
                <a:cs typeface="Roboto"/>
              </a:rPr>
              <a:t>,</a:t>
            </a:r>
            <a:r>
              <a:rPr sz="1800" spc="-5" dirty="0">
                <a:solidFill>
                  <a:srgbClr val="212121"/>
                </a:solidFill>
                <a:latin typeface="Roboto"/>
                <a:cs typeface="Roboto"/>
              </a:rPr>
              <a:t> </a:t>
            </a:r>
            <a:r>
              <a:rPr sz="1800" spc="-15" dirty="0">
                <a:solidFill>
                  <a:srgbClr val="212121"/>
                </a:solidFill>
                <a:latin typeface="Roboto"/>
                <a:cs typeface="Roboto"/>
              </a:rPr>
              <a:t>Summe</a:t>
            </a:r>
            <a:r>
              <a:rPr sz="1800" spc="-135" dirty="0">
                <a:solidFill>
                  <a:srgbClr val="212121"/>
                </a:solidFill>
                <a:latin typeface="Roboto"/>
                <a:cs typeface="Roboto"/>
              </a:rPr>
              <a:t>r</a:t>
            </a:r>
            <a:r>
              <a:rPr sz="1800" spc="-5" dirty="0">
                <a:solidFill>
                  <a:srgbClr val="212121"/>
                </a:solidFill>
                <a:latin typeface="Roboto"/>
                <a:cs typeface="Roboto"/>
              </a:rPr>
              <a:t>, </a:t>
            </a:r>
            <a:r>
              <a:rPr sz="1800" spc="25" dirty="0">
                <a:solidFill>
                  <a:srgbClr val="212121"/>
                </a:solidFill>
                <a:latin typeface="Roboto"/>
                <a:cs typeface="Roboto"/>
              </a:rPr>
              <a:t>A</a:t>
            </a:r>
            <a:r>
              <a:rPr sz="1800" spc="-30" dirty="0">
                <a:solidFill>
                  <a:srgbClr val="212121"/>
                </a:solidFill>
                <a:latin typeface="Roboto"/>
                <a:cs typeface="Roboto"/>
              </a:rPr>
              <a:t>utumn</a:t>
            </a:r>
            <a:endParaRPr sz="1800" dirty="0">
              <a:latin typeface="Roboto"/>
              <a:cs typeface="Roboto"/>
            </a:endParaRPr>
          </a:p>
          <a:p>
            <a:pPr marL="429248" indent="-367021">
              <a:spcBef>
                <a:spcPts val="325"/>
              </a:spcBef>
              <a:buClr>
                <a:schemeClr val="accent3">
                  <a:lumMod val="50000"/>
                </a:schemeClr>
              </a:buClr>
              <a:buFont typeface="Wingdings" panose="05000000000000000000" pitchFamily="2" charset="2"/>
              <a:buChar char="v"/>
              <a:tabLst>
                <a:tab pos="429248" algn="l"/>
                <a:tab pos="429884" algn="l"/>
              </a:tabLst>
            </a:pPr>
            <a:r>
              <a:rPr sz="1800" spc="-15" dirty="0">
                <a:solidFill>
                  <a:srgbClr val="212121"/>
                </a:solidFill>
                <a:latin typeface="Roboto"/>
                <a:cs typeface="Roboto"/>
              </a:rPr>
              <a:t>Holid</a:t>
            </a:r>
            <a:r>
              <a:rPr sz="1800" spc="-25" dirty="0">
                <a:solidFill>
                  <a:srgbClr val="212121"/>
                </a:solidFill>
                <a:latin typeface="Roboto"/>
                <a:cs typeface="Roboto"/>
              </a:rPr>
              <a:t>a</a:t>
            </a:r>
            <a:r>
              <a:rPr sz="1800" spc="-55" dirty="0">
                <a:solidFill>
                  <a:srgbClr val="212121"/>
                </a:solidFill>
                <a:latin typeface="Roboto"/>
                <a:cs typeface="Roboto"/>
              </a:rPr>
              <a:t>y</a:t>
            </a:r>
            <a:r>
              <a:rPr sz="1800" spc="-5" dirty="0">
                <a:solidFill>
                  <a:srgbClr val="212121"/>
                </a:solidFill>
                <a:latin typeface="Roboto"/>
                <a:cs typeface="Roboto"/>
              </a:rPr>
              <a:t> </a:t>
            </a:r>
            <a:r>
              <a:rPr sz="1800" spc="-315" dirty="0">
                <a:solidFill>
                  <a:srgbClr val="212121"/>
                </a:solidFill>
                <a:latin typeface="Roboto"/>
                <a:cs typeface="Roboto"/>
              </a:rPr>
              <a:t>-</a:t>
            </a:r>
            <a:r>
              <a:rPr sz="1800" spc="-10" dirty="0">
                <a:solidFill>
                  <a:srgbClr val="212121"/>
                </a:solidFill>
                <a:latin typeface="Roboto"/>
                <a:cs typeface="Roboto"/>
              </a:rPr>
              <a:t> </a:t>
            </a:r>
            <a:r>
              <a:rPr sz="1800" spc="-15" dirty="0">
                <a:solidFill>
                  <a:srgbClr val="212121"/>
                </a:solidFill>
                <a:latin typeface="Roboto"/>
                <a:cs typeface="Roboto"/>
              </a:rPr>
              <a:t>Holid</a:t>
            </a:r>
            <a:r>
              <a:rPr sz="1800" spc="-25" dirty="0">
                <a:solidFill>
                  <a:srgbClr val="212121"/>
                </a:solidFill>
                <a:latin typeface="Roboto"/>
                <a:cs typeface="Roboto"/>
              </a:rPr>
              <a:t>a</a:t>
            </a:r>
            <a:r>
              <a:rPr sz="1800" spc="-15" dirty="0">
                <a:solidFill>
                  <a:srgbClr val="212121"/>
                </a:solidFill>
                <a:latin typeface="Roboto"/>
                <a:cs typeface="Roboto"/>
              </a:rPr>
              <a:t>y/No</a:t>
            </a:r>
            <a:r>
              <a:rPr sz="1800" spc="-5" dirty="0">
                <a:solidFill>
                  <a:srgbClr val="212121"/>
                </a:solidFill>
                <a:latin typeface="Roboto"/>
                <a:cs typeface="Roboto"/>
              </a:rPr>
              <a:t> </a:t>
            </a:r>
            <a:r>
              <a:rPr sz="1800" spc="-20" dirty="0">
                <a:solidFill>
                  <a:srgbClr val="212121"/>
                </a:solidFill>
                <a:latin typeface="Roboto"/>
                <a:cs typeface="Roboto"/>
              </a:rPr>
              <a:t>holid</a:t>
            </a:r>
            <a:r>
              <a:rPr sz="1800" spc="-35" dirty="0">
                <a:solidFill>
                  <a:srgbClr val="212121"/>
                </a:solidFill>
                <a:latin typeface="Roboto"/>
                <a:cs typeface="Roboto"/>
              </a:rPr>
              <a:t>a</a:t>
            </a:r>
            <a:r>
              <a:rPr sz="1800" spc="-55" dirty="0">
                <a:solidFill>
                  <a:srgbClr val="212121"/>
                </a:solidFill>
                <a:latin typeface="Roboto"/>
                <a:cs typeface="Roboto"/>
              </a:rPr>
              <a:t>y</a:t>
            </a:r>
            <a:endParaRPr sz="1800" dirty="0">
              <a:latin typeface="Roboto"/>
              <a:cs typeface="Roboto"/>
            </a:endParaRPr>
          </a:p>
          <a:p>
            <a:pPr marL="429248" indent="-367021">
              <a:spcBef>
                <a:spcPts val="325"/>
              </a:spcBef>
              <a:buClr>
                <a:schemeClr val="accent3">
                  <a:lumMod val="50000"/>
                </a:schemeClr>
              </a:buClr>
              <a:buFont typeface="Wingdings" panose="05000000000000000000" pitchFamily="2" charset="2"/>
              <a:buChar char="v"/>
              <a:tabLst>
                <a:tab pos="429248" algn="l"/>
                <a:tab pos="429884" algn="l"/>
              </a:tabLst>
            </a:pPr>
            <a:r>
              <a:rPr sz="1800" spc="-25" dirty="0">
                <a:solidFill>
                  <a:srgbClr val="212121"/>
                </a:solidFill>
                <a:latin typeface="Roboto"/>
                <a:cs typeface="Roboto"/>
              </a:rPr>
              <a:t>Functional</a:t>
            </a:r>
            <a:r>
              <a:rPr sz="1800" spc="5" dirty="0">
                <a:solidFill>
                  <a:srgbClr val="212121"/>
                </a:solidFill>
                <a:latin typeface="Roboto"/>
                <a:cs typeface="Roboto"/>
              </a:rPr>
              <a:t> </a:t>
            </a:r>
            <a:r>
              <a:rPr sz="1800" spc="-45" dirty="0">
                <a:solidFill>
                  <a:srgbClr val="212121"/>
                </a:solidFill>
                <a:latin typeface="Roboto"/>
                <a:cs typeface="Roboto"/>
              </a:rPr>
              <a:t>Day</a:t>
            </a:r>
            <a:r>
              <a:rPr sz="1800" spc="10" dirty="0">
                <a:solidFill>
                  <a:srgbClr val="212121"/>
                </a:solidFill>
                <a:latin typeface="Roboto"/>
                <a:cs typeface="Roboto"/>
              </a:rPr>
              <a:t> </a:t>
            </a:r>
            <a:r>
              <a:rPr sz="1800" spc="-315" dirty="0">
                <a:solidFill>
                  <a:srgbClr val="212121"/>
                </a:solidFill>
                <a:latin typeface="Roboto"/>
                <a:cs typeface="Roboto"/>
              </a:rPr>
              <a:t>-</a:t>
            </a:r>
            <a:r>
              <a:rPr sz="1800" spc="-125" dirty="0">
                <a:solidFill>
                  <a:srgbClr val="212121"/>
                </a:solidFill>
                <a:latin typeface="Roboto"/>
                <a:cs typeface="Roboto"/>
              </a:rPr>
              <a:t> </a:t>
            </a:r>
            <a:r>
              <a:rPr sz="1800" spc="-10" dirty="0">
                <a:solidFill>
                  <a:srgbClr val="212121"/>
                </a:solidFill>
                <a:latin typeface="Roboto"/>
                <a:cs typeface="Roboto"/>
              </a:rPr>
              <a:t>NoFunc(Non</a:t>
            </a:r>
            <a:r>
              <a:rPr sz="1800" spc="10" dirty="0">
                <a:solidFill>
                  <a:srgbClr val="212121"/>
                </a:solidFill>
                <a:latin typeface="Roboto"/>
                <a:cs typeface="Roboto"/>
              </a:rPr>
              <a:t> </a:t>
            </a:r>
            <a:r>
              <a:rPr sz="1800" spc="-25" dirty="0">
                <a:solidFill>
                  <a:srgbClr val="212121"/>
                </a:solidFill>
                <a:latin typeface="Roboto"/>
                <a:cs typeface="Roboto"/>
              </a:rPr>
              <a:t>Functional</a:t>
            </a:r>
            <a:r>
              <a:rPr sz="1800" spc="10" dirty="0">
                <a:solidFill>
                  <a:srgbClr val="212121"/>
                </a:solidFill>
                <a:latin typeface="Roboto"/>
                <a:cs typeface="Roboto"/>
              </a:rPr>
              <a:t> </a:t>
            </a:r>
            <a:r>
              <a:rPr sz="1800" spc="-10" dirty="0">
                <a:solidFill>
                  <a:srgbClr val="212121"/>
                </a:solidFill>
                <a:latin typeface="Roboto"/>
                <a:cs typeface="Roboto"/>
              </a:rPr>
              <a:t>Hours),</a:t>
            </a:r>
            <a:r>
              <a:rPr sz="1800" dirty="0">
                <a:solidFill>
                  <a:srgbClr val="212121"/>
                </a:solidFill>
                <a:latin typeface="Roboto"/>
                <a:cs typeface="Roboto"/>
              </a:rPr>
              <a:t> </a:t>
            </a:r>
            <a:r>
              <a:rPr sz="1800" spc="-25" dirty="0">
                <a:solidFill>
                  <a:srgbClr val="212121"/>
                </a:solidFill>
                <a:latin typeface="Roboto"/>
                <a:cs typeface="Roboto"/>
              </a:rPr>
              <a:t>Fun(Functional</a:t>
            </a:r>
            <a:r>
              <a:rPr sz="1800" spc="10" dirty="0">
                <a:solidFill>
                  <a:srgbClr val="212121"/>
                </a:solidFill>
                <a:latin typeface="Roboto"/>
                <a:cs typeface="Roboto"/>
              </a:rPr>
              <a:t> </a:t>
            </a:r>
            <a:r>
              <a:rPr sz="1800" spc="-20" dirty="0">
                <a:solidFill>
                  <a:srgbClr val="212121"/>
                </a:solidFill>
                <a:latin typeface="Roboto"/>
                <a:cs typeface="Roboto"/>
              </a:rPr>
              <a:t>hours)</a:t>
            </a:r>
            <a:endParaRPr sz="1800" dirty="0">
              <a:latin typeface="Roboto"/>
              <a:cs typeface="Roboto"/>
            </a:endParaRPr>
          </a:p>
          <a:p>
            <a:pPr marL="428625" indent="-428625">
              <a:spcBef>
                <a:spcPts val="5"/>
              </a:spcBef>
              <a:buFont typeface="Wingdings" panose="05000000000000000000" pitchFamily="2" charset="2"/>
              <a:buChar char="Ø"/>
            </a:pPr>
            <a:endParaRPr sz="2750" dirty="0">
              <a:latin typeface="Roboto"/>
              <a:cs typeface="Roboto"/>
            </a:endParaRPr>
          </a:p>
          <a:p>
            <a:pPr marL="429248" indent="-417185">
              <a:buClr>
                <a:schemeClr val="accent3">
                  <a:lumMod val="50000"/>
                </a:schemeClr>
              </a:buClr>
              <a:buFont typeface="Wingdings" panose="05000000000000000000" pitchFamily="2" charset="2"/>
              <a:buChar char="Ø"/>
              <a:tabLst>
                <a:tab pos="429248" algn="l"/>
                <a:tab pos="429884" algn="l"/>
              </a:tabLst>
            </a:pPr>
            <a:r>
              <a:rPr sz="1800" spc="-20" dirty="0">
                <a:solidFill>
                  <a:srgbClr val="212121"/>
                </a:solidFill>
                <a:latin typeface="Roboto"/>
                <a:cs typeface="Roboto"/>
              </a:rPr>
              <a:t>This</a:t>
            </a:r>
            <a:r>
              <a:rPr sz="1800" spc="-15" dirty="0">
                <a:solidFill>
                  <a:srgbClr val="212121"/>
                </a:solidFill>
                <a:latin typeface="Roboto"/>
                <a:cs typeface="Roboto"/>
              </a:rPr>
              <a:t> dataset</a:t>
            </a:r>
            <a:r>
              <a:rPr sz="1800" spc="-10" dirty="0">
                <a:solidFill>
                  <a:srgbClr val="212121"/>
                </a:solidFill>
                <a:latin typeface="Roboto"/>
                <a:cs typeface="Roboto"/>
              </a:rPr>
              <a:t> </a:t>
            </a:r>
            <a:r>
              <a:rPr sz="1800" spc="-20" dirty="0">
                <a:solidFill>
                  <a:srgbClr val="212121"/>
                </a:solidFill>
                <a:latin typeface="Roboto"/>
                <a:cs typeface="Roboto"/>
              </a:rPr>
              <a:t>contains</a:t>
            </a:r>
            <a:r>
              <a:rPr sz="1800" spc="-10" dirty="0">
                <a:solidFill>
                  <a:srgbClr val="212121"/>
                </a:solidFill>
                <a:latin typeface="Roboto"/>
                <a:cs typeface="Roboto"/>
              </a:rPr>
              <a:t> 8760</a:t>
            </a:r>
            <a:r>
              <a:rPr sz="1800" spc="-5" dirty="0">
                <a:solidFill>
                  <a:srgbClr val="212121"/>
                </a:solidFill>
                <a:latin typeface="Roboto"/>
                <a:cs typeface="Roboto"/>
              </a:rPr>
              <a:t> </a:t>
            </a:r>
            <a:r>
              <a:rPr lang="en-US" sz="1800" spc="-20" dirty="0">
                <a:solidFill>
                  <a:srgbClr val="212121"/>
                </a:solidFill>
                <a:latin typeface="Roboto"/>
                <a:cs typeface="Roboto"/>
              </a:rPr>
              <a:t>rows</a:t>
            </a:r>
            <a:r>
              <a:rPr sz="1800" spc="-15" dirty="0">
                <a:solidFill>
                  <a:srgbClr val="212121"/>
                </a:solidFill>
                <a:latin typeface="Roboto"/>
                <a:cs typeface="Roboto"/>
              </a:rPr>
              <a:t> </a:t>
            </a:r>
            <a:r>
              <a:rPr sz="1800" spc="-20" dirty="0">
                <a:solidFill>
                  <a:srgbClr val="212121"/>
                </a:solidFill>
                <a:latin typeface="Roboto"/>
                <a:cs typeface="Roboto"/>
              </a:rPr>
              <a:t>and</a:t>
            </a:r>
            <a:r>
              <a:rPr sz="1800" spc="-10" dirty="0">
                <a:solidFill>
                  <a:srgbClr val="212121"/>
                </a:solidFill>
                <a:latin typeface="Roboto"/>
                <a:cs typeface="Roboto"/>
              </a:rPr>
              <a:t> 14 </a:t>
            </a:r>
            <a:r>
              <a:rPr sz="1800" spc="-20" dirty="0">
                <a:solidFill>
                  <a:srgbClr val="212121"/>
                </a:solidFill>
                <a:latin typeface="Roboto"/>
                <a:cs typeface="Roboto"/>
              </a:rPr>
              <a:t>columns</a:t>
            </a:r>
            <a:endParaRPr sz="1800" dirty="0">
              <a:latin typeface="Roboto"/>
              <a:cs typeface="Roboto"/>
            </a:endParaRPr>
          </a:p>
          <a:p>
            <a:pPr marL="429248" marR="306062" indent="-417185">
              <a:lnSpc>
                <a:spcPct val="114999"/>
              </a:lnSpc>
              <a:buClr>
                <a:schemeClr val="accent3">
                  <a:lumMod val="50000"/>
                </a:schemeClr>
              </a:buClr>
              <a:buFont typeface="Wingdings" panose="05000000000000000000" pitchFamily="2" charset="2"/>
              <a:buChar char="Ø"/>
              <a:tabLst>
                <a:tab pos="429248" algn="l"/>
                <a:tab pos="429884" algn="l"/>
              </a:tabLst>
            </a:pPr>
            <a:r>
              <a:rPr sz="1800" spc="-15" dirty="0">
                <a:solidFill>
                  <a:srgbClr val="212121"/>
                </a:solidFill>
                <a:latin typeface="Roboto"/>
                <a:cs typeface="Roboto"/>
              </a:rPr>
              <a:t>Numerical</a:t>
            </a:r>
            <a:r>
              <a:rPr sz="1800" spc="-5" dirty="0">
                <a:solidFill>
                  <a:srgbClr val="212121"/>
                </a:solidFill>
                <a:latin typeface="Roboto"/>
                <a:cs typeface="Roboto"/>
              </a:rPr>
              <a:t> </a:t>
            </a:r>
            <a:r>
              <a:rPr sz="1800" spc="-20" dirty="0">
                <a:solidFill>
                  <a:srgbClr val="212121"/>
                </a:solidFill>
                <a:latin typeface="Roboto"/>
                <a:cs typeface="Roboto"/>
              </a:rPr>
              <a:t>variables</a:t>
            </a:r>
            <a:r>
              <a:rPr sz="1800" spc="-5" dirty="0">
                <a:solidFill>
                  <a:srgbClr val="212121"/>
                </a:solidFill>
                <a:latin typeface="Roboto"/>
                <a:cs typeface="Roboto"/>
              </a:rPr>
              <a:t> </a:t>
            </a:r>
            <a:r>
              <a:rPr sz="1800" spc="-315" dirty="0">
                <a:solidFill>
                  <a:srgbClr val="212121"/>
                </a:solidFill>
                <a:latin typeface="Roboto"/>
                <a:cs typeface="Roboto"/>
              </a:rPr>
              <a:t>-</a:t>
            </a:r>
            <a:r>
              <a:rPr sz="1800" spc="-204" dirty="0">
                <a:solidFill>
                  <a:srgbClr val="212121"/>
                </a:solidFill>
                <a:latin typeface="Roboto"/>
                <a:cs typeface="Roboto"/>
              </a:rPr>
              <a:t> </a:t>
            </a:r>
            <a:r>
              <a:rPr sz="1800" spc="-20" dirty="0">
                <a:solidFill>
                  <a:srgbClr val="212121"/>
                </a:solidFill>
                <a:latin typeface="Roboto"/>
                <a:cs typeface="Roboto"/>
              </a:rPr>
              <a:t>temperature,</a:t>
            </a:r>
            <a:r>
              <a:rPr sz="1800" spc="-5" dirty="0">
                <a:solidFill>
                  <a:srgbClr val="212121"/>
                </a:solidFill>
                <a:latin typeface="Roboto"/>
                <a:cs typeface="Roboto"/>
              </a:rPr>
              <a:t> </a:t>
            </a:r>
            <a:r>
              <a:rPr sz="1800" spc="-30" dirty="0">
                <a:solidFill>
                  <a:srgbClr val="212121"/>
                </a:solidFill>
                <a:latin typeface="Roboto"/>
                <a:cs typeface="Roboto"/>
              </a:rPr>
              <a:t>humidity,wind,visibility,dew</a:t>
            </a:r>
            <a:r>
              <a:rPr sz="1800" dirty="0">
                <a:solidFill>
                  <a:srgbClr val="212121"/>
                </a:solidFill>
                <a:latin typeface="Roboto"/>
                <a:cs typeface="Roboto"/>
              </a:rPr>
              <a:t> </a:t>
            </a:r>
            <a:r>
              <a:rPr sz="1800" spc="-20" dirty="0">
                <a:solidFill>
                  <a:srgbClr val="212121"/>
                </a:solidFill>
                <a:latin typeface="Roboto"/>
                <a:cs typeface="Roboto"/>
              </a:rPr>
              <a:t>point </a:t>
            </a:r>
            <a:r>
              <a:rPr sz="1800" spc="-434" dirty="0">
                <a:solidFill>
                  <a:srgbClr val="212121"/>
                </a:solidFill>
                <a:latin typeface="Roboto"/>
                <a:cs typeface="Roboto"/>
              </a:rPr>
              <a:t> </a:t>
            </a:r>
            <a:r>
              <a:rPr sz="1800" spc="-10" dirty="0">
                <a:solidFill>
                  <a:srgbClr val="212121"/>
                </a:solidFill>
                <a:latin typeface="Roboto"/>
                <a:cs typeface="Roboto"/>
              </a:rPr>
              <a:t>temp,</a:t>
            </a:r>
            <a:r>
              <a:rPr sz="1800" spc="-15" dirty="0">
                <a:solidFill>
                  <a:srgbClr val="212121"/>
                </a:solidFill>
                <a:latin typeface="Roboto"/>
                <a:cs typeface="Roboto"/>
              </a:rPr>
              <a:t> </a:t>
            </a:r>
            <a:r>
              <a:rPr sz="1800" spc="-20" dirty="0">
                <a:solidFill>
                  <a:srgbClr val="212121"/>
                </a:solidFill>
                <a:latin typeface="Roboto"/>
                <a:cs typeface="Roboto"/>
              </a:rPr>
              <a:t>solar</a:t>
            </a:r>
            <a:r>
              <a:rPr sz="1800" spc="-5" dirty="0">
                <a:solidFill>
                  <a:srgbClr val="212121"/>
                </a:solidFill>
                <a:latin typeface="Roboto"/>
                <a:cs typeface="Roboto"/>
              </a:rPr>
              <a:t> </a:t>
            </a:r>
            <a:r>
              <a:rPr sz="1800" spc="-20" dirty="0">
                <a:solidFill>
                  <a:srgbClr val="212121"/>
                </a:solidFill>
                <a:latin typeface="Roboto"/>
                <a:cs typeface="Roboto"/>
              </a:rPr>
              <a:t>radiation,rainfall,snowfall</a:t>
            </a:r>
            <a:endParaRPr sz="1800" dirty="0">
              <a:latin typeface="Roboto"/>
              <a:cs typeface="Roboto"/>
            </a:endParaRPr>
          </a:p>
          <a:p>
            <a:pPr marL="429248" indent="-417185">
              <a:spcBef>
                <a:spcPts val="325"/>
              </a:spcBef>
              <a:buClr>
                <a:schemeClr val="accent3">
                  <a:lumMod val="50000"/>
                </a:schemeClr>
              </a:buClr>
              <a:buFont typeface="Wingdings" panose="05000000000000000000" pitchFamily="2" charset="2"/>
              <a:buChar char="Ø"/>
              <a:tabLst>
                <a:tab pos="429248" algn="l"/>
                <a:tab pos="429884" algn="l"/>
              </a:tabLst>
            </a:pPr>
            <a:r>
              <a:rPr sz="1800" spc="-15" dirty="0">
                <a:solidFill>
                  <a:srgbClr val="212121"/>
                </a:solidFill>
                <a:latin typeface="Roboto"/>
                <a:cs typeface="Roboto"/>
              </a:rPr>
              <a:t>Categorical</a:t>
            </a:r>
            <a:r>
              <a:rPr sz="1800" spc="-10" dirty="0">
                <a:solidFill>
                  <a:srgbClr val="212121"/>
                </a:solidFill>
                <a:latin typeface="Roboto"/>
                <a:cs typeface="Roboto"/>
              </a:rPr>
              <a:t> </a:t>
            </a:r>
            <a:r>
              <a:rPr sz="1800" spc="-20" dirty="0">
                <a:solidFill>
                  <a:srgbClr val="212121"/>
                </a:solidFill>
                <a:latin typeface="Roboto"/>
                <a:cs typeface="Roboto"/>
              </a:rPr>
              <a:t>variables</a:t>
            </a:r>
            <a:r>
              <a:rPr sz="1800" spc="-10" dirty="0">
                <a:solidFill>
                  <a:srgbClr val="212121"/>
                </a:solidFill>
                <a:latin typeface="Roboto"/>
                <a:cs typeface="Roboto"/>
              </a:rPr>
              <a:t> </a:t>
            </a:r>
            <a:r>
              <a:rPr sz="1800" spc="-315" dirty="0">
                <a:solidFill>
                  <a:srgbClr val="212121"/>
                </a:solidFill>
                <a:latin typeface="Roboto"/>
                <a:cs typeface="Roboto"/>
              </a:rPr>
              <a:t>-</a:t>
            </a:r>
            <a:r>
              <a:rPr sz="1800" spc="-270" dirty="0">
                <a:solidFill>
                  <a:srgbClr val="212121"/>
                </a:solidFill>
                <a:latin typeface="Roboto"/>
                <a:cs typeface="Roboto"/>
              </a:rPr>
              <a:t> </a:t>
            </a:r>
            <a:r>
              <a:rPr sz="1800" spc="-20" dirty="0">
                <a:solidFill>
                  <a:srgbClr val="212121"/>
                </a:solidFill>
                <a:latin typeface="Roboto"/>
                <a:cs typeface="Roboto"/>
              </a:rPr>
              <a:t>seasons,</a:t>
            </a:r>
            <a:r>
              <a:rPr lang="en-US" sz="1800" spc="-20" dirty="0">
                <a:solidFill>
                  <a:srgbClr val="212121"/>
                </a:solidFill>
                <a:latin typeface="Roboto"/>
                <a:cs typeface="Roboto"/>
              </a:rPr>
              <a:t> holidays</a:t>
            </a:r>
            <a:r>
              <a:rPr sz="1800" dirty="0">
                <a:solidFill>
                  <a:srgbClr val="212121"/>
                </a:solidFill>
                <a:latin typeface="Roboto"/>
                <a:cs typeface="Roboto"/>
              </a:rPr>
              <a:t> </a:t>
            </a:r>
            <a:r>
              <a:rPr sz="1800" spc="-20" dirty="0">
                <a:solidFill>
                  <a:srgbClr val="212121"/>
                </a:solidFill>
                <a:latin typeface="Roboto"/>
                <a:cs typeface="Roboto"/>
              </a:rPr>
              <a:t>and</a:t>
            </a:r>
            <a:r>
              <a:rPr sz="1800" spc="-10" dirty="0">
                <a:solidFill>
                  <a:srgbClr val="212121"/>
                </a:solidFill>
                <a:latin typeface="Roboto"/>
                <a:cs typeface="Roboto"/>
              </a:rPr>
              <a:t> </a:t>
            </a:r>
            <a:r>
              <a:rPr sz="1800" spc="-20" dirty="0">
                <a:solidFill>
                  <a:srgbClr val="212121"/>
                </a:solidFill>
                <a:latin typeface="Roboto"/>
                <a:cs typeface="Roboto"/>
              </a:rPr>
              <a:t>functioning</a:t>
            </a:r>
            <a:r>
              <a:rPr sz="1800" dirty="0">
                <a:solidFill>
                  <a:srgbClr val="212121"/>
                </a:solidFill>
                <a:latin typeface="Roboto"/>
                <a:cs typeface="Roboto"/>
              </a:rPr>
              <a:t> </a:t>
            </a:r>
            <a:r>
              <a:rPr sz="1800" spc="-35" dirty="0">
                <a:solidFill>
                  <a:srgbClr val="212121"/>
                </a:solidFill>
                <a:latin typeface="Roboto"/>
                <a:cs typeface="Roboto"/>
              </a:rPr>
              <a:t>day</a:t>
            </a:r>
            <a:endParaRPr sz="1800" dirty="0">
              <a:latin typeface="Roboto"/>
              <a:cs typeface="Roboto"/>
            </a:endParaRPr>
          </a:p>
          <a:p>
            <a:pPr marL="429248" indent="-417185">
              <a:spcBef>
                <a:spcPts val="325"/>
              </a:spcBef>
              <a:buClr>
                <a:schemeClr val="accent3">
                  <a:lumMod val="50000"/>
                </a:schemeClr>
              </a:buClr>
              <a:buFont typeface="Wingdings" panose="05000000000000000000" pitchFamily="2" charset="2"/>
              <a:buChar char="Ø"/>
              <a:tabLst>
                <a:tab pos="429248" algn="l"/>
                <a:tab pos="429884" algn="l"/>
              </a:tabLst>
            </a:pPr>
            <a:r>
              <a:rPr sz="1800" spc="-20" dirty="0">
                <a:solidFill>
                  <a:srgbClr val="212121"/>
                </a:solidFill>
                <a:latin typeface="Roboto"/>
                <a:cs typeface="Roboto"/>
              </a:rPr>
              <a:t>Rented</a:t>
            </a:r>
            <a:r>
              <a:rPr sz="1800" spc="-5" dirty="0">
                <a:solidFill>
                  <a:srgbClr val="212121"/>
                </a:solidFill>
                <a:latin typeface="Roboto"/>
                <a:cs typeface="Roboto"/>
              </a:rPr>
              <a:t> </a:t>
            </a:r>
            <a:r>
              <a:rPr sz="1800" spc="-15" dirty="0">
                <a:solidFill>
                  <a:srgbClr val="212121"/>
                </a:solidFill>
                <a:latin typeface="Roboto"/>
                <a:cs typeface="Roboto"/>
              </a:rPr>
              <a:t>bike</a:t>
            </a:r>
            <a:r>
              <a:rPr sz="1800" spc="-5" dirty="0">
                <a:solidFill>
                  <a:srgbClr val="212121"/>
                </a:solidFill>
                <a:latin typeface="Roboto"/>
                <a:cs typeface="Roboto"/>
              </a:rPr>
              <a:t> </a:t>
            </a:r>
            <a:r>
              <a:rPr sz="1800" spc="-20" dirty="0">
                <a:solidFill>
                  <a:srgbClr val="212121"/>
                </a:solidFill>
                <a:latin typeface="Roboto"/>
                <a:cs typeface="Roboto"/>
              </a:rPr>
              <a:t>column</a:t>
            </a:r>
            <a:r>
              <a:rPr sz="1800" dirty="0">
                <a:solidFill>
                  <a:srgbClr val="212121"/>
                </a:solidFill>
                <a:latin typeface="Roboto"/>
                <a:cs typeface="Roboto"/>
              </a:rPr>
              <a:t> </a:t>
            </a:r>
            <a:r>
              <a:rPr sz="1800" spc="-315" dirty="0">
                <a:solidFill>
                  <a:srgbClr val="212121"/>
                </a:solidFill>
                <a:latin typeface="Roboto"/>
                <a:cs typeface="Roboto"/>
              </a:rPr>
              <a:t>-</a:t>
            </a:r>
            <a:r>
              <a:rPr sz="1800" spc="-265" dirty="0">
                <a:solidFill>
                  <a:srgbClr val="212121"/>
                </a:solidFill>
                <a:latin typeface="Roboto"/>
                <a:cs typeface="Roboto"/>
              </a:rPr>
              <a:t> </a:t>
            </a:r>
            <a:r>
              <a:rPr sz="1800" spc="-25" dirty="0">
                <a:solidFill>
                  <a:srgbClr val="212121"/>
                </a:solidFill>
                <a:latin typeface="Roboto"/>
                <a:cs typeface="Roboto"/>
              </a:rPr>
              <a:t>which</a:t>
            </a:r>
            <a:r>
              <a:rPr sz="1800" dirty="0">
                <a:solidFill>
                  <a:srgbClr val="212121"/>
                </a:solidFill>
                <a:latin typeface="Roboto"/>
                <a:cs typeface="Roboto"/>
              </a:rPr>
              <a:t> </a:t>
            </a:r>
            <a:r>
              <a:rPr sz="1800" spc="-5" dirty="0">
                <a:solidFill>
                  <a:srgbClr val="212121"/>
                </a:solidFill>
                <a:latin typeface="Roboto"/>
                <a:cs typeface="Roboto"/>
              </a:rPr>
              <a:t>we</a:t>
            </a:r>
            <a:r>
              <a:rPr sz="1800" dirty="0">
                <a:solidFill>
                  <a:srgbClr val="212121"/>
                </a:solidFill>
                <a:latin typeface="Roboto"/>
                <a:cs typeface="Roboto"/>
              </a:rPr>
              <a:t> </a:t>
            </a:r>
            <a:r>
              <a:rPr sz="1800" spc="-10" dirty="0">
                <a:solidFill>
                  <a:srgbClr val="212121"/>
                </a:solidFill>
                <a:latin typeface="Roboto"/>
                <a:cs typeface="Roboto"/>
              </a:rPr>
              <a:t>need</a:t>
            </a:r>
            <a:r>
              <a:rPr sz="1800" spc="-5" dirty="0">
                <a:solidFill>
                  <a:srgbClr val="212121"/>
                </a:solidFill>
                <a:latin typeface="Roboto"/>
                <a:cs typeface="Roboto"/>
              </a:rPr>
              <a:t> </a:t>
            </a:r>
            <a:r>
              <a:rPr sz="1800" spc="-20" dirty="0">
                <a:solidFill>
                  <a:srgbClr val="212121"/>
                </a:solidFill>
                <a:latin typeface="Roboto"/>
                <a:cs typeface="Roboto"/>
              </a:rPr>
              <a:t>to</a:t>
            </a:r>
            <a:r>
              <a:rPr sz="1800" dirty="0">
                <a:solidFill>
                  <a:srgbClr val="212121"/>
                </a:solidFill>
                <a:latin typeface="Roboto"/>
                <a:cs typeface="Roboto"/>
              </a:rPr>
              <a:t> </a:t>
            </a:r>
            <a:r>
              <a:rPr sz="1800" spc="-20" dirty="0">
                <a:solidFill>
                  <a:srgbClr val="212121"/>
                </a:solidFill>
                <a:latin typeface="Roboto"/>
                <a:cs typeface="Roboto"/>
              </a:rPr>
              <a:t>predict</a:t>
            </a:r>
            <a:r>
              <a:rPr sz="1800" spc="-5" dirty="0">
                <a:solidFill>
                  <a:srgbClr val="212121"/>
                </a:solidFill>
                <a:latin typeface="Roboto"/>
                <a:cs typeface="Roboto"/>
              </a:rPr>
              <a:t> </a:t>
            </a:r>
            <a:r>
              <a:rPr sz="1800" dirty="0">
                <a:solidFill>
                  <a:srgbClr val="212121"/>
                </a:solidFill>
                <a:latin typeface="Roboto"/>
                <a:cs typeface="Roboto"/>
              </a:rPr>
              <a:t>for </a:t>
            </a:r>
            <a:r>
              <a:rPr sz="1800" spc="-15" dirty="0">
                <a:solidFill>
                  <a:srgbClr val="212121"/>
                </a:solidFill>
                <a:latin typeface="Roboto"/>
                <a:cs typeface="Roboto"/>
              </a:rPr>
              <a:t>new</a:t>
            </a:r>
            <a:r>
              <a:rPr sz="1800" spc="-5" dirty="0">
                <a:solidFill>
                  <a:srgbClr val="212121"/>
                </a:solidFill>
                <a:latin typeface="Roboto"/>
                <a:cs typeface="Roboto"/>
              </a:rPr>
              <a:t> </a:t>
            </a:r>
            <a:r>
              <a:rPr sz="1800" spc="-20" dirty="0">
                <a:solidFill>
                  <a:srgbClr val="212121"/>
                </a:solidFill>
                <a:latin typeface="Roboto"/>
                <a:cs typeface="Roboto"/>
              </a:rPr>
              <a:t>observations</a:t>
            </a:r>
            <a:endParaRPr sz="1800" dirty="0">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61AC-A137-9AC7-4C1B-B17F8EACF645}"/>
              </a:ext>
            </a:extLst>
          </p:cNvPr>
          <p:cNvSpPr>
            <a:spLocks noGrp="1"/>
          </p:cNvSpPr>
          <p:nvPr>
            <p:ph type="title"/>
          </p:nvPr>
        </p:nvSpPr>
        <p:spPr>
          <a:xfrm>
            <a:off x="101600" y="131759"/>
            <a:ext cx="8520600" cy="572700"/>
          </a:xfrm>
        </p:spPr>
        <p:txBody>
          <a:bodyPr/>
          <a:lstStyle/>
          <a:p>
            <a:r>
              <a:rPr lang="en-US" b="1" dirty="0">
                <a:latin typeface="Roboto" panose="02000000000000000000" pitchFamily="2" charset="0"/>
                <a:ea typeface="Roboto" panose="02000000000000000000" pitchFamily="2" charset="0"/>
              </a:rPr>
              <a:t>CHECKING MULTICOLLINEARITY :</a:t>
            </a:r>
          </a:p>
        </p:txBody>
      </p:sp>
      <p:pic>
        <p:nvPicPr>
          <p:cNvPr id="5122" name="Picture 2">
            <a:extLst>
              <a:ext uri="{FF2B5EF4-FFF2-40B4-BE49-F238E27FC236}">
                <a16:creationId xmlns:a16="http://schemas.microsoft.com/office/drawing/2014/main" id="{E6F666A9-4614-1FAC-584F-FDD59E47F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599"/>
            <a:ext cx="6100667" cy="3674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285CEE-8FE6-5D79-AA14-D04A0DE14E51}"/>
              </a:ext>
            </a:extLst>
          </p:cNvPr>
          <p:cNvSpPr txBox="1"/>
          <p:nvPr/>
        </p:nvSpPr>
        <p:spPr>
          <a:xfrm>
            <a:off x="6138333" y="1117599"/>
            <a:ext cx="2887133" cy="2246769"/>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v"/>
            </a:pPr>
            <a:r>
              <a:rPr lang="en-US" sz="1400" b="0" i="0" u="none" strike="noStrike" baseline="0" dirty="0">
                <a:solidFill>
                  <a:schemeClr val="bg1">
                    <a:lumMod val="50000"/>
                  </a:schemeClr>
                </a:solidFill>
                <a:latin typeface="Roboto" panose="02000000000000000000" pitchFamily="2" charset="0"/>
                <a:ea typeface="Roboto" panose="02000000000000000000" pitchFamily="2" charset="0"/>
              </a:rPr>
              <a:t>Variables like Dew Point Temperature, and Temperature are highly correlated. </a:t>
            </a:r>
          </a:p>
          <a:p>
            <a:pPr marL="285750" indent="-285750">
              <a:buClr>
                <a:schemeClr val="accent3">
                  <a:lumMod val="50000"/>
                </a:schemeClr>
              </a:buClr>
              <a:buFont typeface="Wingdings" panose="05000000000000000000" pitchFamily="2" charset="2"/>
              <a:buChar char="v"/>
            </a:pPr>
            <a:endParaRPr lang="en-US" dirty="0">
              <a:solidFill>
                <a:schemeClr val="bg1">
                  <a:lumMod val="50000"/>
                </a:schemeClr>
              </a:solidFill>
              <a:latin typeface="Roboto" panose="02000000000000000000" pitchFamily="2" charset="0"/>
              <a:ea typeface="Roboto" panose="02000000000000000000" pitchFamily="2" charset="0"/>
            </a:endParaRPr>
          </a:p>
          <a:p>
            <a:pPr marL="285750" indent="-285750">
              <a:buClr>
                <a:schemeClr val="accent3">
                  <a:lumMod val="50000"/>
                </a:schemeClr>
              </a:buClr>
              <a:buFont typeface="Wingdings" panose="05000000000000000000" pitchFamily="2" charset="2"/>
              <a:buChar char="v"/>
            </a:pPr>
            <a:r>
              <a:rPr lang="en-US" dirty="0">
                <a:solidFill>
                  <a:schemeClr val="bg1">
                    <a:lumMod val="50000"/>
                  </a:schemeClr>
                </a:solidFill>
                <a:latin typeface="Roboto" panose="02000000000000000000" pitchFamily="2" charset="0"/>
                <a:ea typeface="Roboto" panose="02000000000000000000" pitchFamily="2" charset="0"/>
              </a:rPr>
              <a:t>We don’t want Multicollinearity in our dataset it affects the performance metrics so we  are dropping Dew Point Temperature.</a:t>
            </a:r>
          </a:p>
        </p:txBody>
      </p:sp>
      <p:sp>
        <p:nvSpPr>
          <p:cNvPr id="7" name="Arrow: Down 6">
            <a:extLst>
              <a:ext uri="{FF2B5EF4-FFF2-40B4-BE49-F238E27FC236}">
                <a16:creationId xmlns:a16="http://schemas.microsoft.com/office/drawing/2014/main" id="{A1B72A7A-2223-DB27-287C-BB1BCE466D92}"/>
              </a:ext>
            </a:extLst>
          </p:cNvPr>
          <p:cNvSpPr/>
          <p:nvPr/>
        </p:nvSpPr>
        <p:spPr>
          <a:xfrm rot="10800000">
            <a:off x="3174996" y="1871134"/>
            <a:ext cx="245533" cy="700616"/>
          </a:xfrm>
          <a:prstGeom prst="downArrow">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3DC032E-9001-CB95-23C7-C60AF5942AAD}"/>
              </a:ext>
            </a:extLst>
          </p:cNvPr>
          <p:cNvSpPr/>
          <p:nvPr/>
        </p:nvSpPr>
        <p:spPr>
          <a:xfrm>
            <a:off x="1625599" y="1871133"/>
            <a:ext cx="245534" cy="700617"/>
          </a:xfrm>
          <a:prstGeom prst="downArrow">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45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CB44-759D-F68B-8E0F-95B772C37AD5}"/>
              </a:ext>
            </a:extLst>
          </p:cNvPr>
          <p:cNvSpPr>
            <a:spLocks noGrp="1"/>
          </p:cNvSpPr>
          <p:nvPr>
            <p:ph type="title"/>
          </p:nvPr>
        </p:nvSpPr>
        <p:spPr>
          <a:xfrm>
            <a:off x="311700" y="585702"/>
            <a:ext cx="8520600" cy="572700"/>
          </a:xfrm>
        </p:spPr>
        <p:txBody>
          <a:bodyPr/>
          <a:lstStyle/>
          <a:p>
            <a:r>
              <a:rPr lang="en-US" b="1" dirty="0">
                <a:latin typeface="Roboto" panose="02000000000000000000" pitchFamily="2" charset="0"/>
                <a:ea typeface="Roboto" panose="02000000000000000000" pitchFamily="2" charset="0"/>
              </a:rPr>
              <a:t>EXPLORATORY DATA ANALYSIS (EDA) :</a:t>
            </a:r>
          </a:p>
        </p:txBody>
      </p:sp>
      <p:sp>
        <p:nvSpPr>
          <p:cNvPr id="3" name="Content Placeholder 2">
            <a:extLst>
              <a:ext uri="{FF2B5EF4-FFF2-40B4-BE49-F238E27FC236}">
                <a16:creationId xmlns:a16="http://schemas.microsoft.com/office/drawing/2014/main" id="{5264F6DB-C3E4-8693-3247-F4970EE1BACE}"/>
              </a:ext>
            </a:extLst>
          </p:cNvPr>
          <p:cNvSpPr>
            <a:spLocks noGrp="1"/>
          </p:cNvSpPr>
          <p:nvPr>
            <p:ph idx="1"/>
          </p:nvPr>
        </p:nvSpPr>
        <p:spPr>
          <a:xfrm>
            <a:off x="311700" y="1449129"/>
            <a:ext cx="8520600" cy="3416400"/>
          </a:xfrm>
        </p:spPr>
        <p:txBody>
          <a:bodyPr/>
          <a:lstStyle/>
          <a:p>
            <a:pPr>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Exploratory Data Analysis refers to the critical process of performing initial investigations on data to discover patterns, spot anomalies, test hypotheses, and check assumptions with the help of summary statistics and graphical representations.</a:t>
            </a:r>
          </a:p>
          <a:p>
            <a:pPr>
              <a:buClr>
                <a:schemeClr val="accent3">
                  <a:lumMod val="50000"/>
                </a:schemeClr>
              </a:buClr>
              <a:buFont typeface="Wingdings" panose="05000000000000000000" pitchFamily="2" charset="2"/>
              <a:buChar char="v"/>
            </a:pPr>
            <a:endParaRPr lang="en-US" sz="1800" b="0" i="0" u="none" strike="noStrike" baseline="0" dirty="0">
              <a:solidFill>
                <a:schemeClr val="accent2"/>
              </a:solidFill>
              <a:latin typeface="Roboto" panose="02000000000000000000" pitchFamily="2" charset="0"/>
              <a:ea typeface="Roboto" panose="02000000000000000000" pitchFamily="2" charset="0"/>
            </a:endParaRPr>
          </a:p>
          <a:p>
            <a:pPr>
              <a:buClr>
                <a:schemeClr val="accent3">
                  <a:lumMod val="50000"/>
                </a:schemeClr>
              </a:buClr>
              <a:buFont typeface="Wingdings" panose="05000000000000000000" pitchFamily="2" charset="2"/>
              <a:buChar char="v"/>
            </a:pPr>
            <a:r>
              <a:rPr lang="en-US" sz="1800" b="0" i="0" u="none" strike="noStrike" baseline="0" dirty="0">
                <a:solidFill>
                  <a:schemeClr val="accent2"/>
                </a:solidFill>
                <a:latin typeface="Roboto" panose="02000000000000000000" pitchFamily="2" charset="0"/>
                <a:ea typeface="Roboto" panose="02000000000000000000" pitchFamily="2" charset="0"/>
              </a:rPr>
              <a:t>EDA is for seeing what the data can tell us beyond the formal modeling or hypothesis testing task. </a:t>
            </a:r>
            <a:endParaRPr lang="en-US" dirty="0">
              <a:solidFill>
                <a:schemeClr val="accent2"/>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3217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48096" y="3818830"/>
            <a:ext cx="6219825" cy="900246"/>
          </a:xfrm>
          <a:prstGeom prst="rect">
            <a:avLst/>
          </a:prstGeom>
        </p:spPr>
        <p:txBody>
          <a:bodyPr vert="horz" wrap="square" lIns="0" tIns="12700" rIns="0" bIns="0" rtlCol="0">
            <a:spAutoFit/>
          </a:bodyPr>
          <a:lstStyle/>
          <a:p>
            <a:pPr marL="298450" indent="-285750">
              <a:spcBef>
                <a:spcPts val="100"/>
              </a:spcBef>
              <a:buClr>
                <a:schemeClr val="accent3">
                  <a:lumMod val="50000"/>
                </a:schemeClr>
              </a:buClr>
              <a:buFont typeface="Wingdings" panose="05000000000000000000" pitchFamily="2" charset="2"/>
              <a:buChar char="v"/>
            </a:pPr>
            <a:r>
              <a:rPr lang="en-US" sz="1400" b="0" i="0" u="none" strike="noStrike" baseline="0" dirty="0">
                <a:solidFill>
                  <a:schemeClr val="accent2"/>
                </a:solidFill>
                <a:latin typeface="Roboto" panose="02000000000000000000" pitchFamily="2" charset="0"/>
                <a:ea typeface="Roboto" panose="02000000000000000000" pitchFamily="2" charset="0"/>
              </a:rPr>
              <a:t>In the summer season, the use of rented bikes is high whereas in the winter season the use of rented bikes is very low. </a:t>
            </a:r>
          </a:p>
          <a:p>
            <a:pPr marL="298450" indent="-285750">
              <a:spcBef>
                <a:spcPts val="100"/>
              </a:spcBef>
              <a:buClr>
                <a:schemeClr val="accent3">
                  <a:lumMod val="50000"/>
                </a:schemeClr>
              </a:buClr>
              <a:buFont typeface="Wingdings" panose="05000000000000000000" pitchFamily="2" charset="2"/>
              <a:buChar char="v"/>
            </a:pPr>
            <a:endParaRPr lang="en-US" spc="-15" dirty="0">
              <a:latin typeface="Roboto"/>
              <a:cs typeface="Roboto"/>
            </a:endParaRPr>
          </a:p>
          <a:p>
            <a:pPr marL="298450" indent="-285750">
              <a:spcBef>
                <a:spcPts val="100"/>
              </a:spcBef>
              <a:buClr>
                <a:schemeClr val="accent3">
                  <a:lumMod val="50000"/>
                </a:schemeClr>
              </a:buClr>
              <a:buFont typeface="Wingdings" panose="05000000000000000000" pitchFamily="2" charset="2"/>
              <a:buChar char="v"/>
            </a:pPr>
            <a:r>
              <a:rPr lang="en-US" spc="-15" dirty="0">
                <a:latin typeface="Roboto"/>
                <a:cs typeface="Roboto"/>
              </a:rPr>
              <a:t> T</a:t>
            </a:r>
            <a:r>
              <a:rPr spc="-15" dirty="0">
                <a:latin typeface="Roboto"/>
                <a:cs typeface="Roboto"/>
              </a:rPr>
              <a:t>he</a:t>
            </a:r>
            <a:r>
              <a:rPr spc="-10" dirty="0">
                <a:latin typeface="Roboto"/>
                <a:cs typeface="Roboto"/>
              </a:rPr>
              <a:t> </a:t>
            </a:r>
            <a:r>
              <a:rPr spc="-15" dirty="0">
                <a:latin typeface="Roboto"/>
                <a:cs typeface="Roboto"/>
              </a:rPr>
              <a:t>demand</a:t>
            </a:r>
            <a:r>
              <a:rPr spc="-10" dirty="0">
                <a:latin typeface="Roboto"/>
                <a:cs typeface="Roboto"/>
              </a:rPr>
              <a:t> </a:t>
            </a:r>
            <a:r>
              <a:rPr lang="en-US" spc="15" dirty="0">
                <a:latin typeface="Roboto"/>
                <a:cs typeface="Roboto"/>
              </a:rPr>
              <a:t>for</a:t>
            </a:r>
            <a:r>
              <a:rPr dirty="0">
                <a:latin typeface="Roboto"/>
                <a:cs typeface="Roboto"/>
              </a:rPr>
              <a:t> </a:t>
            </a:r>
            <a:r>
              <a:rPr spc="-20" dirty="0">
                <a:latin typeface="Roboto"/>
                <a:cs typeface="Roboto"/>
              </a:rPr>
              <a:t>the</a:t>
            </a:r>
            <a:r>
              <a:rPr spc="-10" dirty="0">
                <a:latin typeface="Roboto"/>
                <a:cs typeface="Roboto"/>
              </a:rPr>
              <a:t> </a:t>
            </a:r>
            <a:r>
              <a:rPr spc="-20" dirty="0">
                <a:latin typeface="Roboto"/>
                <a:cs typeface="Roboto"/>
              </a:rPr>
              <a:t>rented</a:t>
            </a:r>
            <a:r>
              <a:rPr spc="-5" dirty="0">
                <a:latin typeface="Roboto"/>
                <a:cs typeface="Roboto"/>
              </a:rPr>
              <a:t> </a:t>
            </a:r>
            <a:r>
              <a:rPr spc="-15" dirty="0">
                <a:latin typeface="Roboto"/>
                <a:cs typeface="Roboto"/>
              </a:rPr>
              <a:t>bike</a:t>
            </a:r>
            <a:r>
              <a:rPr spc="-10" dirty="0">
                <a:latin typeface="Roboto"/>
                <a:cs typeface="Roboto"/>
              </a:rPr>
              <a:t> </a:t>
            </a:r>
            <a:r>
              <a:rPr spc="-20" dirty="0">
                <a:latin typeface="Roboto"/>
                <a:cs typeface="Roboto"/>
              </a:rPr>
              <a:t>is</a:t>
            </a:r>
            <a:r>
              <a:rPr spc="-5" dirty="0">
                <a:latin typeface="Roboto"/>
                <a:cs typeface="Roboto"/>
              </a:rPr>
              <a:t> </a:t>
            </a:r>
            <a:r>
              <a:rPr spc="-30" dirty="0">
                <a:latin typeface="Roboto"/>
                <a:cs typeface="Roboto"/>
              </a:rPr>
              <a:t>high</a:t>
            </a:r>
            <a:r>
              <a:rPr spc="-10" dirty="0">
                <a:latin typeface="Roboto"/>
                <a:cs typeface="Roboto"/>
              </a:rPr>
              <a:t> </a:t>
            </a:r>
            <a:r>
              <a:rPr spc="-5" dirty="0">
                <a:latin typeface="Roboto"/>
                <a:cs typeface="Roboto"/>
              </a:rPr>
              <a:t>from</a:t>
            </a:r>
            <a:r>
              <a:rPr dirty="0">
                <a:latin typeface="Roboto"/>
                <a:cs typeface="Roboto"/>
              </a:rPr>
              <a:t> </a:t>
            </a:r>
            <a:r>
              <a:rPr spc="-20" dirty="0">
                <a:latin typeface="Roboto"/>
                <a:cs typeface="Roboto"/>
              </a:rPr>
              <a:t>the</a:t>
            </a:r>
            <a:r>
              <a:rPr spc="-10" dirty="0">
                <a:latin typeface="Roboto"/>
                <a:cs typeface="Roboto"/>
              </a:rPr>
              <a:t> </a:t>
            </a:r>
            <a:r>
              <a:rPr spc="-20" dirty="0">
                <a:latin typeface="Roboto"/>
                <a:cs typeface="Roboto"/>
              </a:rPr>
              <a:t>month</a:t>
            </a:r>
            <a:r>
              <a:rPr dirty="0">
                <a:latin typeface="Roboto"/>
                <a:cs typeface="Roboto"/>
              </a:rPr>
              <a:t> </a:t>
            </a:r>
            <a:r>
              <a:rPr spc="-5" dirty="0">
                <a:latin typeface="Roboto"/>
                <a:cs typeface="Roboto"/>
              </a:rPr>
              <a:t>5 </a:t>
            </a:r>
            <a:r>
              <a:rPr spc="-20" dirty="0">
                <a:latin typeface="Roboto"/>
                <a:cs typeface="Roboto"/>
              </a:rPr>
              <a:t>to</a:t>
            </a:r>
            <a:r>
              <a:rPr dirty="0">
                <a:latin typeface="Roboto"/>
                <a:cs typeface="Roboto"/>
              </a:rPr>
              <a:t> </a:t>
            </a:r>
            <a:r>
              <a:rPr spc="-10" dirty="0">
                <a:latin typeface="Roboto"/>
                <a:cs typeface="Roboto"/>
              </a:rPr>
              <a:t>10</a:t>
            </a:r>
            <a:r>
              <a:rPr lang="en-US" spc="-10" dirty="0">
                <a:latin typeface="Roboto"/>
                <a:cs typeface="Roboto"/>
              </a:rPr>
              <a:t> </a:t>
            </a:r>
          </a:p>
        </p:txBody>
      </p:sp>
      <p:pic>
        <p:nvPicPr>
          <p:cNvPr id="1026" name="Picture 2">
            <a:extLst>
              <a:ext uri="{FF2B5EF4-FFF2-40B4-BE49-F238E27FC236}">
                <a16:creationId xmlns:a16="http://schemas.microsoft.com/office/drawing/2014/main" id="{B8FD5CDC-27D0-2ED4-B768-52BCE8A7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63126"/>
            <a:ext cx="4391842" cy="24312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49B507C-E4B4-06A1-488A-ABBE9814E44D}"/>
              </a:ext>
            </a:extLst>
          </p:cNvPr>
          <p:cNvSpPr>
            <a:spLocks noGrp="1"/>
          </p:cNvSpPr>
          <p:nvPr>
            <p:ph type="title"/>
          </p:nvPr>
        </p:nvSpPr>
        <p:spPr>
          <a:xfrm>
            <a:off x="56694" y="166007"/>
            <a:ext cx="8520600" cy="572700"/>
          </a:xfrm>
        </p:spPr>
        <p:txBody>
          <a:bodyPr/>
          <a:lstStyle/>
          <a:p>
            <a:r>
              <a:rPr lang="en-US" b="1" dirty="0">
                <a:latin typeface="Roboto" panose="02000000000000000000" pitchFamily="2" charset="0"/>
                <a:ea typeface="Roboto" panose="02000000000000000000" pitchFamily="2" charset="0"/>
              </a:rPr>
              <a:t>ANALYSIS BY DATA VISUALIZATION:</a:t>
            </a:r>
          </a:p>
        </p:txBody>
      </p:sp>
      <p:pic>
        <p:nvPicPr>
          <p:cNvPr id="1028" name="Picture 4">
            <a:extLst>
              <a:ext uri="{FF2B5EF4-FFF2-40B4-BE49-F238E27FC236}">
                <a16:creationId xmlns:a16="http://schemas.microsoft.com/office/drawing/2014/main" id="{4BADE52C-B543-80E3-7946-4A64A7C94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4" y="1063126"/>
            <a:ext cx="4257207" cy="2509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914</Words>
  <Application>Microsoft Office PowerPoint</Application>
  <PresentationFormat>On-screen Show (16:9)</PresentationFormat>
  <Paragraphs>112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Times New Roman</vt:lpstr>
      <vt:lpstr>Montserrat</vt:lpstr>
      <vt:lpstr>Roboto</vt:lpstr>
      <vt:lpstr>Arial</vt:lpstr>
      <vt:lpstr>Verdana</vt:lpstr>
      <vt:lpstr>Simple Light</vt:lpstr>
      <vt:lpstr>CAPSTONE PROJECT - 2   BIKE SHARING DEMAND PREDICTION   </vt:lpstr>
      <vt:lpstr>CONTENTS:</vt:lpstr>
      <vt:lpstr>PROBLEM STATEMENT :</vt:lpstr>
      <vt:lpstr>INTRODUCTION : </vt:lpstr>
      <vt:lpstr>DATA SUMMARY :</vt:lpstr>
      <vt:lpstr>DATA SUMMARY Cont. :</vt:lpstr>
      <vt:lpstr>CHECKING MULTICOLLINEARITY :</vt:lpstr>
      <vt:lpstr>EXPLORATORY DATA ANALYSIS (EDA) :</vt:lpstr>
      <vt:lpstr>ANALYSIS BY DATA VISUALIZATION:</vt:lpstr>
      <vt:lpstr>PowerPoint Presentation</vt:lpstr>
      <vt:lpstr>VISUALISING DISTRIBUTIONS :</vt:lpstr>
      <vt:lpstr>ANALYSIS FROM VISUALISING DISTRIBUTIONS :</vt:lpstr>
      <vt:lpstr>DISTRIBUTION OF TARGETED FEATURE :</vt:lpstr>
      <vt:lpstr>REGRESSION PLOTS : DEPENDENDENT FEATURE  TO TARGETED FEATURE</vt:lpstr>
      <vt:lpstr>CONT….</vt:lpstr>
      <vt:lpstr>MODEL BUILDING :</vt:lpstr>
      <vt:lpstr>EVALUATION OF MODELS :</vt:lpstr>
      <vt:lpstr>CHALLENGES FACED</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BIKE SHARING DEMAND PREDICTION   </dc:title>
  <dc:description>Team: Anup,Anil,Ankit,Vibhu,Gaurav</dc:description>
  <cp:lastModifiedBy>Anup jambulkar</cp:lastModifiedBy>
  <cp:revision>22</cp:revision>
  <dcterms:modified xsi:type="dcterms:W3CDTF">2022-08-20T16:57:46Z</dcterms:modified>
</cp:coreProperties>
</file>