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1" r:id="rId1"/>
  </p:sldMasterIdLst>
  <p:sldIdLst>
    <p:sldId id="256" r:id="rId2"/>
    <p:sldId id="259" r:id="rId3"/>
    <p:sldId id="260" r:id="rId4"/>
    <p:sldId id="261" r:id="rId5"/>
    <p:sldId id="293" r:id="rId6"/>
    <p:sldId id="294" r:id="rId7"/>
    <p:sldId id="295" r:id="rId8"/>
    <p:sldId id="296" r:id="rId9"/>
    <p:sldId id="297" r:id="rId10"/>
    <p:sldId id="262" r:id="rId11"/>
    <p:sldId id="263" r:id="rId12"/>
    <p:sldId id="284" r:id="rId13"/>
    <p:sldId id="285" r:id="rId14"/>
    <p:sldId id="264" r:id="rId15"/>
    <p:sldId id="286" r:id="rId16"/>
    <p:sldId id="266" r:id="rId17"/>
    <p:sldId id="267" r:id="rId18"/>
    <p:sldId id="268" r:id="rId19"/>
    <p:sldId id="269" r:id="rId20"/>
    <p:sldId id="271" r:id="rId21"/>
    <p:sldId id="270" r:id="rId22"/>
    <p:sldId id="272" r:id="rId23"/>
    <p:sldId id="273" r:id="rId24"/>
    <p:sldId id="287" r:id="rId25"/>
    <p:sldId id="276" r:id="rId26"/>
    <p:sldId id="288" r:id="rId27"/>
    <p:sldId id="274" r:id="rId28"/>
    <p:sldId id="289" r:id="rId29"/>
    <p:sldId id="275" r:id="rId30"/>
    <p:sldId id="290" r:id="rId31"/>
    <p:sldId id="279" r:id="rId32"/>
    <p:sldId id="291" r:id="rId33"/>
    <p:sldId id="280" r:id="rId34"/>
    <p:sldId id="292" r:id="rId35"/>
    <p:sldId id="281" r:id="rId36"/>
    <p:sldId id="282" r:id="rId37"/>
    <p:sldId id="283" r:id="rId38"/>
    <p:sldId id="298" r:id="rId39"/>
    <p:sldId id="299" r:id="rId40"/>
    <p:sldId id="30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66" d="100"/>
          <a:sy n="66" d="100"/>
        </p:scale>
        <p:origin x="56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1660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6931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0023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01029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8075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1000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43937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899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7490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584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1572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4183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8805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5154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8806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2181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91971526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1EA065-7DFC-4405-B864-6A32C798634B}"/>
              </a:ext>
            </a:extLst>
          </p:cNvPr>
          <p:cNvSpPr txBox="1"/>
          <p:nvPr/>
        </p:nvSpPr>
        <p:spPr>
          <a:xfrm>
            <a:off x="-2" y="1280012"/>
            <a:ext cx="12191999" cy="2554545"/>
          </a:xfrm>
          <a:prstGeom prst="rect">
            <a:avLst/>
          </a:prstGeom>
          <a:noFill/>
        </p:spPr>
        <p:txBody>
          <a:bodyPr wrap="square" rtlCol="0">
            <a:spAutoFit/>
          </a:bodyPr>
          <a:lstStyle/>
          <a:p>
            <a:pPr algn="ctr"/>
            <a:r>
              <a:rPr lang="en-US" sz="2000" dirty="0"/>
              <a:t> </a:t>
            </a:r>
            <a:endParaRPr lang="en-IN" sz="2000" dirty="0"/>
          </a:p>
          <a:p>
            <a:pPr algn="ctr"/>
            <a:r>
              <a:rPr lang="en-US" sz="2000" dirty="0" smtClean="0">
                <a:latin typeface="Times New Roman" panose="02020603050405020304" pitchFamily="18" charset="0"/>
                <a:cs typeface="Times New Roman" panose="02020603050405020304" pitchFamily="18" charset="0"/>
              </a:rPr>
              <a:t>By</a:t>
            </a:r>
            <a:endParaRPr lang="en-IN"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ANUP </a:t>
            </a:r>
            <a:r>
              <a:rPr lang="en-US" sz="2000" b="1" dirty="0">
                <a:latin typeface="Times New Roman" panose="02020603050405020304" pitchFamily="18" charset="0"/>
                <a:cs typeface="Times New Roman" panose="02020603050405020304" pitchFamily="18" charset="0"/>
              </a:rPr>
              <a:t>BURNWAL</a:t>
            </a:r>
            <a:r>
              <a:rPr lang="en-US" sz="2000" dirty="0">
                <a:latin typeface="Times New Roman" panose="02020603050405020304" pitchFamily="18" charset="0"/>
                <a:cs typeface="Times New Roman" panose="02020603050405020304" pitchFamily="18" charset="0"/>
              </a:rPr>
              <a:t> (Roll No. 10700116043</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&amp;</a:t>
            </a:r>
            <a:endParaRPr lang="en-IN"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VIVEK </a:t>
            </a:r>
            <a:r>
              <a:rPr lang="en-US" sz="2000" b="1" dirty="0">
                <a:latin typeface="Times New Roman" panose="02020603050405020304" pitchFamily="18" charset="0"/>
                <a:cs typeface="Times New Roman" panose="02020603050405020304" pitchFamily="18" charset="0"/>
              </a:rPr>
              <a:t>KUMAR YADAV</a:t>
            </a:r>
            <a:r>
              <a:rPr lang="en-US" sz="2000" dirty="0">
                <a:latin typeface="Times New Roman" panose="02020603050405020304" pitchFamily="18" charset="0"/>
                <a:cs typeface="Times New Roman" panose="02020603050405020304" pitchFamily="18" charset="0"/>
              </a:rPr>
              <a:t> (Roll No. 10700116002</a:t>
            </a:r>
            <a:r>
              <a:rPr lang="en-US" sz="2000" dirty="0" smtClean="0">
                <a:latin typeface="Times New Roman" panose="02020603050405020304" pitchFamily="18" charset="0"/>
                <a:cs typeface="Times New Roman" panose="02020603050405020304" pitchFamily="18" charset="0"/>
              </a:rPr>
              <a:t>)</a:t>
            </a:r>
          </a:p>
          <a:p>
            <a:pPr algn="ct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Under </a:t>
            </a:r>
            <a:r>
              <a:rPr lang="en-US" sz="2000" dirty="0">
                <a:latin typeface="Times New Roman" panose="02020603050405020304" pitchFamily="18" charset="0"/>
                <a:cs typeface="Times New Roman" panose="02020603050405020304" pitchFamily="18" charset="0"/>
              </a:rPr>
              <a:t>the supervision of </a:t>
            </a:r>
            <a:r>
              <a:rPr lang="en-US" sz="2000" b="1" dirty="0" smtClean="0">
                <a:latin typeface="Times New Roman" panose="02020603050405020304" pitchFamily="18" charset="0"/>
                <a:cs typeface="Times New Roman" panose="02020603050405020304" pitchFamily="18" charset="0"/>
              </a:rPr>
              <a:t>Dr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Ranjan</a:t>
            </a:r>
            <a:r>
              <a:rPr lang="en-US" sz="2000" b="1" dirty="0">
                <a:latin typeface="Times New Roman" panose="02020603050405020304" pitchFamily="18" charset="0"/>
                <a:cs typeface="Times New Roman" panose="02020603050405020304" pitchFamily="18" charset="0"/>
              </a:rPr>
              <a:t> Pal</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F122252-C37A-4C10-B279-583B9400F162}"/>
              </a:ext>
            </a:extLst>
          </p:cNvPr>
          <p:cNvPicPr>
            <a:picLocks noChangeAspect="1"/>
          </p:cNvPicPr>
          <p:nvPr/>
        </p:nvPicPr>
        <p:blipFill>
          <a:blip r:embed="rId2"/>
          <a:stretch>
            <a:fillRect/>
          </a:stretch>
        </p:blipFill>
        <p:spPr>
          <a:xfrm>
            <a:off x="5053011" y="4142334"/>
            <a:ext cx="2085975" cy="1571625"/>
          </a:xfrm>
          <a:prstGeom prst="rect">
            <a:avLst/>
          </a:prstGeom>
          <a:effectLst>
            <a:glow>
              <a:schemeClr val="tx1"/>
            </a:glow>
            <a:softEdge rad="101600"/>
          </a:effectLst>
        </p:spPr>
      </p:pic>
      <p:sp>
        <p:nvSpPr>
          <p:cNvPr id="11" name="Rectangle 10">
            <a:extLst>
              <a:ext uri="{FF2B5EF4-FFF2-40B4-BE49-F238E27FC236}">
                <a16:creationId xmlns:a16="http://schemas.microsoft.com/office/drawing/2014/main" id="{B71969B8-12D6-46D1-ACDA-8C9138109A16}"/>
              </a:ext>
            </a:extLst>
          </p:cNvPr>
          <p:cNvSpPr/>
          <p:nvPr/>
        </p:nvSpPr>
        <p:spPr>
          <a:xfrm>
            <a:off x="0" y="325904"/>
            <a:ext cx="12192000" cy="646331"/>
          </a:xfrm>
          <a:prstGeom prst="rect">
            <a:avLst/>
          </a:prstGeom>
          <a:noFill/>
        </p:spPr>
        <p:txBody>
          <a:bodyPr wrap="square" lIns="91440" tIns="45720" rIns="91440" bIns="45720">
            <a:spAutoFit/>
          </a:bodyPr>
          <a:lstStyle/>
          <a:p>
            <a:pPr algn="ctr"/>
            <a:r>
              <a:rPr lang="en-US" sz="36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Human Voice Recognition in the Regional Language</a:t>
            </a:r>
            <a:endParaRPr lang="en-IN" sz="3600" dirty="0">
              <a:ln w="0"/>
              <a:effectLst>
                <a:outerShdw blurRad="38100" dist="25400" dir="5400000" algn="ctr" rotWithShape="0">
                  <a:srgbClr val="6E747A">
                    <a:alpha val="43000"/>
                  </a:srgbClr>
                </a:outerShdw>
              </a:effectLst>
            </a:endParaRPr>
          </a:p>
        </p:txBody>
      </p:sp>
      <p:sp>
        <p:nvSpPr>
          <p:cNvPr id="12" name="TextBox 11">
            <a:extLst>
              <a:ext uri="{FF2B5EF4-FFF2-40B4-BE49-F238E27FC236}">
                <a16:creationId xmlns:a16="http://schemas.microsoft.com/office/drawing/2014/main" id="{985F1BE2-0EE7-4981-9074-C12840AA0963}"/>
              </a:ext>
            </a:extLst>
          </p:cNvPr>
          <p:cNvSpPr txBox="1"/>
          <p:nvPr/>
        </p:nvSpPr>
        <p:spPr>
          <a:xfrm>
            <a:off x="-139699" y="5940573"/>
            <a:ext cx="12191998" cy="707886"/>
          </a:xfrm>
          <a:prstGeom prst="rect">
            <a:avLst/>
          </a:prstGeom>
          <a:noFill/>
        </p:spPr>
        <p:txBody>
          <a:bodyPr wrap="square" rtlCol="0">
            <a:spAutoFit/>
            <a:scene3d>
              <a:camera prst="orthographicFront"/>
              <a:lightRig rig="threePt" dir="t"/>
            </a:scene3d>
            <a:sp3d extrusionH="57150">
              <a:bevelT w="69850" h="69850" prst="divot"/>
            </a:sp3d>
          </a:bodyPr>
          <a:lstStyle/>
          <a:p>
            <a:pPr lvl="2" algn="ctr"/>
            <a:r>
              <a:rPr lang="en-US" sz="2000" b="1" dirty="0" smtClean="0">
                <a:latin typeface="Times New Roman" panose="02020603050405020304" pitchFamily="18" charset="0"/>
                <a:cs typeface="Times New Roman" panose="02020603050405020304" pitchFamily="18" charset="0"/>
              </a:rPr>
              <a:t>DEPARTMENT </a:t>
            </a:r>
            <a:r>
              <a:rPr lang="en-US" sz="2000" b="1" dirty="0">
                <a:latin typeface="Times New Roman" panose="02020603050405020304" pitchFamily="18" charset="0"/>
                <a:cs typeface="Times New Roman" panose="02020603050405020304" pitchFamily="18" charset="0"/>
              </a:rPr>
              <a:t>OF COMPUTER SCIENCE &amp; </a:t>
            </a:r>
            <a:r>
              <a:rPr lang="en-US" sz="2000" b="1" dirty="0" smtClean="0">
                <a:latin typeface="Times New Roman" panose="02020603050405020304" pitchFamily="18" charset="0"/>
                <a:cs typeface="Times New Roman" panose="02020603050405020304" pitchFamily="18" charset="0"/>
              </a:rPr>
              <a:t>ENGINEERING</a:t>
            </a:r>
          </a:p>
          <a:p>
            <a:pPr lvl="2" algn="ctr"/>
            <a:r>
              <a:rPr lang="en-US" sz="2000" dirty="0" smtClean="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OF ENGINEERING &amp; MANAGEMENT, </a:t>
            </a:r>
            <a:r>
              <a:rPr lang="en-US" sz="2000" dirty="0" smtClean="0">
                <a:latin typeface="Times New Roman" panose="02020603050405020304" pitchFamily="18" charset="0"/>
                <a:cs typeface="Times New Roman" panose="02020603050405020304" pitchFamily="18" charset="0"/>
              </a:rPr>
              <a:t>KOLAGHAT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12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85F1BE2-0EE7-4981-9074-C12840AA0963}"/>
              </a:ext>
            </a:extLst>
          </p:cNvPr>
          <p:cNvSpPr txBox="1"/>
          <p:nvPr/>
        </p:nvSpPr>
        <p:spPr>
          <a:xfrm>
            <a:off x="-839747" y="4723913"/>
            <a:ext cx="9147092" cy="459036"/>
          </a:xfrm>
          <a:prstGeom prst="rect">
            <a:avLst/>
          </a:prstGeom>
          <a:noFill/>
        </p:spPr>
        <p:txBody>
          <a:bodyPr wrap="square" rtlCol="0">
            <a:spAutoFit/>
            <a:scene3d>
              <a:camera prst="orthographicFront"/>
              <a:lightRig rig="threePt" dir="t"/>
            </a:scene3d>
            <a:sp3d extrusionH="57150">
              <a:bevelT w="69850" h="69850" prst="divot"/>
            </a:sp3d>
          </a:bodyPr>
          <a:lstStyle/>
          <a:p>
            <a:pPr>
              <a:lnSpc>
                <a:spcPct val="150000"/>
              </a:lnSpc>
              <a:spcAft>
                <a:spcPts val="600"/>
              </a:spcAft>
            </a:pPr>
            <a:r>
              <a:rPr lang="en-US"/>
              <a:t>       </a:t>
            </a:r>
            <a:endParaRPr lang="en-IN" sz="2000"/>
          </a:p>
        </p:txBody>
      </p:sp>
      <p:sp>
        <p:nvSpPr>
          <p:cNvPr id="2" name="Rectangle 1">
            <a:extLst>
              <a:ext uri="{FF2B5EF4-FFF2-40B4-BE49-F238E27FC236}">
                <a16:creationId xmlns:a16="http://schemas.microsoft.com/office/drawing/2014/main" id="{CA5D9D88-1666-4923-A22F-46A72FE34C22}"/>
              </a:ext>
            </a:extLst>
          </p:cNvPr>
          <p:cNvSpPr/>
          <p:nvPr/>
        </p:nvSpPr>
        <p:spPr>
          <a:xfrm>
            <a:off x="3513469" y="165854"/>
            <a:ext cx="4793876" cy="584775"/>
          </a:xfrm>
          <a:prstGeom prst="rect">
            <a:avLst/>
          </a:prstGeom>
        </p:spPr>
        <p:txBody>
          <a:bodyPr wrap="none">
            <a:spAutoFit/>
          </a:bodyPr>
          <a:lstStyle/>
          <a:p>
            <a:r>
              <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PREPROCESSING WORK</a:t>
            </a:r>
            <a:endParaRPr lang="en-IN" sz="3200" dirty="0"/>
          </a:p>
        </p:txBody>
      </p:sp>
      <p:sp>
        <p:nvSpPr>
          <p:cNvPr id="3" name="TextBox 2">
            <a:extLst>
              <a:ext uri="{FF2B5EF4-FFF2-40B4-BE49-F238E27FC236}">
                <a16:creationId xmlns:a16="http://schemas.microsoft.com/office/drawing/2014/main" id="{F3686400-8D9D-414D-9DEA-7999A1B9AD07}"/>
              </a:ext>
            </a:extLst>
          </p:cNvPr>
          <p:cNvSpPr txBox="1"/>
          <p:nvPr/>
        </p:nvSpPr>
        <p:spPr>
          <a:xfrm>
            <a:off x="228600" y="750629"/>
            <a:ext cx="11795760" cy="5340693"/>
          </a:xfrm>
          <a:prstGeom prst="rect">
            <a:avLst/>
          </a:prstGeom>
          <a:noFill/>
        </p:spPr>
        <p:txBody>
          <a:bodyPr wrap="square" rtlCol="0">
            <a:spAutoFit/>
          </a:bodyPr>
          <a:lstStyle/>
          <a:p>
            <a:pPr algn="just">
              <a:lnSpc>
                <a:spcPct val="150000"/>
              </a:lnSpc>
              <a:spcAft>
                <a:spcPts val="600"/>
              </a:spcAft>
            </a:pPr>
            <a:r>
              <a:rPr lang="en-US" sz="2200" dirty="0">
                <a:latin typeface="Times New Roman" panose="02020603050405020304" pitchFamily="18" charset="0"/>
                <a:cs typeface="Times New Roman" panose="02020603050405020304" pitchFamily="18" charset="0"/>
              </a:rPr>
              <a:t>Pre-processing of speech signals is considered a crucial step in the development of a robust and efficient speech recognition system. In the pre-processing of speech signals we perform some statistical outlier detection to segregate the silence/unvoiced part of the speech signal from the voiced portion. The noise free speech signals help to determine various parameters accurately and to improve the overall system performance for subsequent offline analysis process. The audio files collected where in different formats (such as.mp3, opus, .m4a etc.). All these files where converted to a uniform format (.wav) for making the training module. We plotted 3 different graphs for each phone, which are: </a:t>
            </a:r>
          </a:p>
          <a:p>
            <a:pPr algn="just">
              <a:lnSpc>
                <a:spcPct val="150000"/>
              </a:lnSpc>
              <a:spcAft>
                <a:spcPts val="600"/>
              </a:spcAft>
            </a:pPr>
            <a:r>
              <a:rPr lang="en-US" sz="2200" dirty="0">
                <a:latin typeface="Times New Roman" panose="02020603050405020304" pitchFamily="18" charset="0"/>
                <a:cs typeface="Times New Roman" panose="02020603050405020304" pitchFamily="18" charset="0"/>
              </a:rPr>
              <a:t>1.Time series graph</a:t>
            </a:r>
          </a:p>
          <a:p>
            <a:pPr algn="just">
              <a:lnSpc>
                <a:spcPct val="150000"/>
              </a:lnSpc>
              <a:spcAft>
                <a:spcPts val="600"/>
              </a:spcAft>
            </a:pPr>
            <a:r>
              <a:rPr lang="en-US" sz="22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Fast Fourier transform</a:t>
            </a:r>
          </a:p>
          <a:p>
            <a:pPr algn="just">
              <a:lnSpc>
                <a:spcPct val="150000"/>
              </a:lnSpc>
              <a:spcAft>
                <a:spcPts val="600"/>
              </a:spcAft>
            </a:pPr>
            <a:r>
              <a:rPr lang="en-IN" sz="2200" dirty="0">
                <a:latin typeface="Times New Roman" panose="02020603050405020304" pitchFamily="18" charset="0"/>
                <a:cs typeface="Times New Roman" panose="02020603050405020304" pitchFamily="18" charset="0"/>
              </a:rPr>
              <a:t>3.MFCC graph</a:t>
            </a:r>
          </a:p>
        </p:txBody>
      </p:sp>
      <p:sp>
        <p:nvSpPr>
          <p:cNvPr id="4" name="Right Brace 3">
            <a:extLst>
              <a:ext uri="{FF2B5EF4-FFF2-40B4-BE49-F238E27FC236}">
                <a16:creationId xmlns:a16="http://schemas.microsoft.com/office/drawing/2014/main" id="{F9088795-7048-49E7-AA88-2B9E1D55C02A}"/>
              </a:ext>
            </a:extLst>
          </p:cNvPr>
          <p:cNvSpPr/>
          <p:nvPr/>
        </p:nvSpPr>
        <p:spPr>
          <a:xfrm>
            <a:off x="2987040" y="4597221"/>
            <a:ext cx="914400" cy="1478280"/>
          </a:xfrm>
          <a:prstGeom prst="rightBrac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99DDB30F-1A1C-43C8-B9A4-137428C236A3}"/>
              </a:ext>
            </a:extLst>
          </p:cNvPr>
          <p:cNvSpPr txBox="1"/>
          <p:nvPr/>
        </p:nvSpPr>
        <p:spPr>
          <a:xfrm>
            <a:off x="5227320" y="2979420"/>
            <a:ext cx="914400" cy="914400"/>
          </a:xfrm>
          <a:prstGeom prst="rect">
            <a:avLst/>
          </a:prstGeom>
          <a:noFill/>
        </p:spPr>
        <p:txBody>
          <a:bodyPr wrap="square" rtlCol="0">
            <a:spAutoFit/>
          </a:bodyPr>
          <a:lstStyle/>
          <a:p>
            <a:endParaRPr lang="en-IN"/>
          </a:p>
        </p:txBody>
      </p:sp>
      <p:sp>
        <p:nvSpPr>
          <p:cNvPr id="9" name="TextBox 8">
            <a:extLst>
              <a:ext uri="{FF2B5EF4-FFF2-40B4-BE49-F238E27FC236}">
                <a16:creationId xmlns:a16="http://schemas.microsoft.com/office/drawing/2014/main" id="{DB493094-0DA3-4497-9B80-621EE6527246}"/>
              </a:ext>
            </a:extLst>
          </p:cNvPr>
          <p:cNvSpPr txBox="1"/>
          <p:nvPr/>
        </p:nvSpPr>
        <p:spPr>
          <a:xfrm>
            <a:off x="3878580" y="4405337"/>
            <a:ext cx="8122920" cy="1862048"/>
          </a:xfrm>
          <a:prstGeom prst="rect">
            <a:avLst/>
          </a:prstGeom>
          <a:noFill/>
        </p:spPr>
        <p:txBody>
          <a:bodyPr wrap="square" rtlCol="0">
            <a:spAutoFit/>
          </a:bodyPr>
          <a:lstStyle/>
          <a:p>
            <a:pPr algn="just">
              <a:lnSpc>
                <a:spcPts val="2280"/>
              </a:lnSpc>
            </a:pPr>
            <a:r>
              <a:rPr lang="en-US" sz="2200" dirty="0">
                <a:solidFill>
                  <a:schemeClr val="accent3">
                    <a:lumMod val="50000"/>
                  </a:schemeClr>
                </a:solidFill>
                <a:latin typeface="Times New Roman" panose="02020603050405020304" pitchFamily="18" charset="0"/>
                <a:cs typeface="Times New Roman" panose="02020603050405020304" pitchFamily="18" charset="0"/>
              </a:rPr>
              <a:t>After taking the insights of these graphs it was seen that all the audio samples are not sampled at the same frequency instead they have varying sampling frequency, thus all the audio files were sampled at the same frequency in this step. After that the unvoiced signals having low amplitude were discarded making an envelope over the audio of real part of the signal.</a:t>
            </a:r>
            <a:endParaRPr lang="en-IN" sz="22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047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CCE8D3-38A8-47A7-98E7-6E6D3B1F26BD}"/>
              </a:ext>
            </a:extLst>
          </p:cNvPr>
          <p:cNvSpPr/>
          <p:nvPr/>
        </p:nvSpPr>
        <p:spPr>
          <a:xfrm>
            <a:off x="2670189" y="0"/>
            <a:ext cx="6575411" cy="584775"/>
          </a:xfrm>
          <a:prstGeom prst="rect">
            <a:avLst/>
          </a:prstGeom>
        </p:spPr>
        <p:txBody>
          <a:bodyPr wrap="square">
            <a:spAutoFit/>
          </a:bodyPr>
          <a:lstStyle/>
          <a:p>
            <a:r>
              <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PREPROCESSING WORK-CONTD.</a:t>
            </a:r>
            <a:endParaRPr lang="en-IN" sz="3200" dirty="0"/>
          </a:p>
        </p:txBody>
      </p:sp>
      <p:sp>
        <p:nvSpPr>
          <p:cNvPr id="5" name="TextBox 4">
            <a:extLst>
              <a:ext uri="{FF2B5EF4-FFF2-40B4-BE49-F238E27FC236}">
                <a16:creationId xmlns:a16="http://schemas.microsoft.com/office/drawing/2014/main" id="{3B07DA83-E2DD-4382-81E7-FC49BC0F0BAC}"/>
              </a:ext>
            </a:extLst>
          </p:cNvPr>
          <p:cNvSpPr txBox="1"/>
          <p:nvPr/>
        </p:nvSpPr>
        <p:spPr>
          <a:xfrm>
            <a:off x="0" y="778974"/>
            <a:ext cx="12192000" cy="2215991"/>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1. Time series </a:t>
            </a:r>
            <a:r>
              <a:rPr lang="en-US" sz="2400" b="1" dirty="0" smtClean="0">
                <a:latin typeface="Times New Roman" panose="02020603050405020304" pitchFamily="18" charset="0"/>
                <a:cs typeface="Times New Roman" panose="02020603050405020304" pitchFamily="18" charset="0"/>
              </a:rPr>
              <a:t>graph: </a:t>
            </a:r>
            <a:r>
              <a:rPr lang="en-US" sz="2200" dirty="0" smtClean="0">
                <a:latin typeface="Times New Roman" panose="02020603050405020304" pitchFamily="18" charset="0"/>
                <a:cs typeface="Times New Roman" panose="02020603050405020304" pitchFamily="18" charset="0"/>
              </a:rPr>
              <a:t>Time </a:t>
            </a:r>
            <a:r>
              <a:rPr lang="en-US" sz="2200" dirty="0">
                <a:latin typeface="Times New Roman" panose="02020603050405020304" pitchFamily="18" charset="0"/>
                <a:cs typeface="Times New Roman" panose="02020603050405020304" pitchFamily="18" charset="0"/>
              </a:rPr>
              <a:t>series plot is a 2D plot of </a:t>
            </a:r>
            <a:r>
              <a:rPr lang="en-US" sz="2200" dirty="0" smtClean="0">
                <a:latin typeface="Times New Roman" panose="02020603050405020304" pitchFamily="18" charset="0"/>
                <a:cs typeface="Times New Roman" panose="02020603050405020304" pitchFamily="18" charset="0"/>
              </a:rPr>
              <a:t>the Amplitude of a signal </a:t>
            </a:r>
            <a:r>
              <a:rPr lang="en-US" sz="2200" dirty="0">
                <a:latin typeface="Times New Roman" panose="02020603050405020304" pitchFamily="18" charset="0"/>
                <a:cs typeface="Times New Roman" panose="02020603050405020304" pitchFamily="18" charset="0"/>
              </a:rPr>
              <a:t>with respect to </a:t>
            </a:r>
            <a:r>
              <a:rPr lang="en-US" sz="2200" dirty="0" smtClean="0">
                <a:latin typeface="Times New Roman" panose="02020603050405020304" pitchFamily="18" charset="0"/>
                <a:cs typeface="Times New Roman" panose="02020603050405020304" pitchFamily="18" charset="0"/>
              </a:rPr>
              <a:t>time. Insights </a:t>
            </a:r>
            <a:r>
              <a:rPr lang="en-US" sz="2200" dirty="0">
                <a:latin typeface="Times New Roman" panose="02020603050405020304" pitchFamily="18" charset="0"/>
                <a:cs typeface="Times New Roman" panose="02020603050405020304" pitchFamily="18" charset="0"/>
              </a:rPr>
              <a:t>of the visual structure of the audio files, the unvoiced data, and similarity and dissimilarity can be inferenced from this plot. This helped us to find the amplitude value below which the audio waves are discarded and not used as they don’t have any useful information</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3146122"/>
            <a:ext cx="11772900" cy="3711878"/>
          </a:xfrm>
          <a:prstGeom prst="rect">
            <a:avLst/>
          </a:prstGeom>
        </p:spPr>
      </p:pic>
    </p:spTree>
    <p:extLst>
      <p:ext uri="{BB962C8B-B14F-4D97-AF65-F5344CB8AC3E}">
        <p14:creationId xmlns:p14="http://schemas.microsoft.com/office/powerpoint/2010/main" val="803145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874" y="812800"/>
            <a:ext cx="10791825" cy="1601208"/>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2. Fast Fourier transform: </a:t>
            </a:r>
            <a:r>
              <a:rPr lang="en-US" sz="2200" dirty="0" smtClean="0">
                <a:latin typeface="Times New Roman" panose="02020603050405020304" pitchFamily="18" charset="0"/>
                <a:cs typeface="Times New Roman" panose="02020603050405020304" pitchFamily="18" charset="0"/>
              </a:rPr>
              <a:t>Fast </a:t>
            </a:r>
            <a:r>
              <a:rPr lang="en-US" sz="2200" dirty="0">
                <a:latin typeface="Times New Roman" panose="02020603050405020304" pitchFamily="18" charset="0"/>
                <a:cs typeface="Times New Roman" panose="02020603050405020304" pitchFamily="18" charset="0"/>
              </a:rPr>
              <a:t>Fourier Transform basically transform the signal from time domain to frequency domain such that the constituent frequency of a signal can be fetched. The higher frequency components of the wave basically consist of noise in the audio</a:t>
            </a:r>
            <a:r>
              <a:rPr lang="en-US"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555750" y="139700"/>
            <a:ext cx="7867650" cy="861774"/>
          </a:xfrm>
          <a:prstGeom prst="rect">
            <a:avLst/>
          </a:prstGeom>
          <a:noFill/>
        </p:spPr>
        <p:txBody>
          <a:bodyPr wrap="square" rtlCol="0">
            <a:spAutoFit/>
          </a:bodyPr>
          <a:lstStyle/>
          <a:p>
            <a:pPr algn="ctr"/>
            <a:r>
              <a:rPr lang="en-IN" sz="3200" dirty="0">
                <a:ln w="0"/>
                <a:effectLst>
                  <a:outerShdw blurRad="38100" dist="19050" dir="2700000" algn="tl" rotWithShape="0">
                    <a:schemeClr val="dk1">
                      <a:alpha val="40000"/>
                    </a:schemeClr>
                  </a:outerShdw>
                </a:effectLst>
                <a:latin typeface="+mj-lt"/>
                <a:cs typeface="Times New Roman" panose="02020603050405020304" pitchFamily="18" charset="0"/>
              </a:rPr>
              <a:t>PREPROCESSING WORK-CONTD.</a:t>
            </a:r>
            <a:endParaRPr lang="en-IN" sz="3200" dirty="0">
              <a:latin typeface="+mj-lt"/>
            </a:endParaRP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847914"/>
            <a:ext cx="11836400" cy="3489385"/>
          </a:xfrm>
          <a:prstGeom prst="rect">
            <a:avLst/>
          </a:prstGeom>
        </p:spPr>
      </p:pic>
    </p:spTree>
    <p:extLst>
      <p:ext uri="{BB962C8B-B14F-4D97-AF65-F5344CB8AC3E}">
        <p14:creationId xmlns:p14="http://schemas.microsoft.com/office/powerpoint/2010/main" val="788294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6900" y="1001474"/>
            <a:ext cx="11506200" cy="2015936"/>
          </a:xfrm>
          <a:prstGeom prst="rect">
            <a:avLst/>
          </a:prstGeom>
          <a:noFill/>
        </p:spPr>
        <p:txBody>
          <a:bodyPr wrap="square" rtlCol="0">
            <a:spAutoFit/>
          </a:bodyPr>
          <a:lstStyle/>
          <a:p>
            <a:pPr algn="just">
              <a:lnSpc>
                <a:spcPct val="150000"/>
              </a:lnSpc>
              <a:spcAft>
                <a:spcPts val="600"/>
              </a:spcAft>
            </a:pPr>
            <a:r>
              <a:rPr lang="en-US" sz="2400" b="1" dirty="0">
                <a:latin typeface="Times New Roman" panose="02020603050405020304" pitchFamily="18" charset="0"/>
                <a:cs typeface="Times New Roman" panose="02020603050405020304" pitchFamily="18" charset="0"/>
              </a:rPr>
              <a:t>3. MFCC graph: </a:t>
            </a:r>
            <a:r>
              <a:rPr lang="en-US" sz="2200" dirty="0" smtClean="0">
                <a:latin typeface="Times New Roman" panose="02020603050405020304" pitchFamily="18" charset="0"/>
                <a:cs typeface="Times New Roman" panose="02020603050405020304" pitchFamily="18" charset="0"/>
              </a:rPr>
              <a:t>MFCC </a:t>
            </a:r>
            <a:r>
              <a:rPr lang="en-US" sz="2200" dirty="0">
                <a:latin typeface="Times New Roman" panose="02020603050405020304" pitchFamily="18" charset="0"/>
                <a:cs typeface="Times New Roman" panose="02020603050405020304" pitchFamily="18" charset="0"/>
              </a:rPr>
              <a:t>gives the co-efficient by applying the Mel-scale to the audio signal transformed after DFT as the human ear perceives the frequencies in a similar way. These co-efficient help in </a:t>
            </a:r>
            <a:r>
              <a:rPr lang="en-US" sz="2200" dirty="0" err="1">
                <a:latin typeface="Times New Roman" panose="02020603050405020304" pitchFamily="18" charset="0"/>
                <a:cs typeface="Times New Roman" panose="02020603050405020304" pitchFamily="18" charset="0"/>
              </a:rPr>
              <a:t>analysing</a:t>
            </a:r>
            <a:r>
              <a:rPr lang="en-US" sz="2200" dirty="0">
                <a:latin typeface="Times New Roman" panose="02020603050405020304" pitchFamily="18" charset="0"/>
                <a:cs typeface="Times New Roman" panose="02020603050405020304" pitchFamily="18" charset="0"/>
              </a:rPr>
              <a:t> the voice based on the movement of human vocal tract.</a:t>
            </a:r>
            <a:endParaRPr lang="en-IN" sz="2200" dirty="0">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1555750" y="139700"/>
            <a:ext cx="7867650" cy="861774"/>
          </a:xfrm>
          <a:prstGeom prst="rect">
            <a:avLst/>
          </a:prstGeom>
          <a:noFill/>
        </p:spPr>
        <p:txBody>
          <a:bodyPr wrap="square" rtlCol="0">
            <a:spAutoFit/>
          </a:bodyPr>
          <a:lstStyle/>
          <a:p>
            <a:pPr algn="ctr"/>
            <a:r>
              <a:rPr lang="en-IN" sz="3200" dirty="0">
                <a:ln w="0"/>
                <a:effectLst>
                  <a:outerShdw blurRad="38100" dist="19050" dir="2700000" algn="tl" rotWithShape="0">
                    <a:schemeClr val="dk1">
                      <a:alpha val="40000"/>
                    </a:schemeClr>
                  </a:outerShdw>
                </a:effectLst>
                <a:latin typeface="+mj-lt"/>
                <a:cs typeface="Times New Roman" panose="02020603050405020304" pitchFamily="18" charset="0"/>
              </a:rPr>
              <a:t>PREPROCESSING WORK-CONTD.</a:t>
            </a:r>
            <a:endParaRPr lang="en-IN" sz="3200" dirty="0">
              <a:latin typeface="+mj-lt"/>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72" y="3017410"/>
            <a:ext cx="10812727" cy="3497690"/>
          </a:xfrm>
          <a:prstGeom prst="rect">
            <a:avLst/>
          </a:prstGeom>
        </p:spPr>
      </p:pic>
    </p:spTree>
    <p:extLst>
      <p:ext uri="{BB962C8B-B14F-4D97-AF65-F5344CB8AC3E}">
        <p14:creationId xmlns:p14="http://schemas.microsoft.com/office/powerpoint/2010/main" val="2467991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85F1BE2-0EE7-4981-9074-C12840AA0963}"/>
              </a:ext>
            </a:extLst>
          </p:cNvPr>
          <p:cNvSpPr txBox="1"/>
          <p:nvPr/>
        </p:nvSpPr>
        <p:spPr>
          <a:xfrm>
            <a:off x="-839747" y="4723913"/>
            <a:ext cx="9147092" cy="459036"/>
          </a:xfrm>
          <a:prstGeom prst="rect">
            <a:avLst/>
          </a:prstGeom>
          <a:noFill/>
        </p:spPr>
        <p:txBody>
          <a:bodyPr wrap="square" rtlCol="0">
            <a:spAutoFit/>
            <a:scene3d>
              <a:camera prst="orthographicFront"/>
              <a:lightRig rig="threePt" dir="t"/>
            </a:scene3d>
            <a:sp3d extrusionH="57150">
              <a:bevelT w="69850" h="69850" prst="divot"/>
            </a:sp3d>
          </a:bodyPr>
          <a:lstStyle/>
          <a:p>
            <a:pPr>
              <a:lnSpc>
                <a:spcPct val="150000"/>
              </a:lnSpc>
              <a:spcAft>
                <a:spcPts val="600"/>
              </a:spcAft>
            </a:pPr>
            <a:r>
              <a:rPr lang="en-US"/>
              <a:t>       </a:t>
            </a:r>
            <a:endParaRPr lang="en-IN" sz="2000"/>
          </a:p>
        </p:txBody>
      </p:sp>
      <p:sp>
        <p:nvSpPr>
          <p:cNvPr id="3" name="Rectangle 2">
            <a:extLst>
              <a:ext uri="{FF2B5EF4-FFF2-40B4-BE49-F238E27FC236}">
                <a16:creationId xmlns:a16="http://schemas.microsoft.com/office/drawing/2014/main" id="{B68BC3FA-BC69-4B01-926E-8EFD285E9B3B}"/>
              </a:ext>
            </a:extLst>
          </p:cNvPr>
          <p:cNvSpPr/>
          <p:nvPr/>
        </p:nvSpPr>
        <p:spPr>
          <a:xfrm>
            <a:off x="3312807" y="135374"/>
            <a:ext cx="5211876" cy="646331"/>
          </a:xfrm>
          <a:prstGeom prst="rect">
            <a:avLst/>
          </a:prstGeom>
        </p:spPr>
        <p:txBody>
          <a:bodyPr wrap="none">
            <a:spAutoFit/>
          </a:bodyPr>
          <a:lstStyle/>
          <a:p>
            <a:r>
              <a:rPr lang="en-IN" sz="3600">
                <a:latin typeface="Times New Roman" panose="02020603050405020304" pitchFamily="18" charset="0"/>
                <a:cs typeface="Times New Roman" panose="02020603050405020304" pitchFamily="18" charset="0"/>
              </a:rPr>
              <a:t>PROPOSED APPROACH </a:t>
            </a:r>
          </a:p>
        </p:txBody>
      </p:sp>
      <p:sp>
        <p:nvSpPr>
          <p:cNvPr id="4" name="TextBox 3">
            <a:extLst>
              <a:ext uri="{FF2B5EF4-FFF2-40B4-BE49-F238E27FC236}">
                <a16:creationId xmlns:a16="http://schemas.microsoft.com/office/drawing/2014/main" id="{81237EAD-6C85-481D-83F0-D253C836CFDD}"/>
              </a:ext>
            </a:extLst>
          </p:cNvPr>
          <p:cNvSpPr txBox="1"/>
          <p:nvPr/>
        </p:nvSpPr>
        <p:spPr>
          <a:xfrm>
            <a:off x="312420" y="781705"/>
            <a:ext cx="11567160" cy="5417637"/>
          </a:xfrm>
          <a:prstGeom prst="rect">
            <a:avLst/>
          </a:prstGeom>
          <a:noFill/>
        </p:spPr>
        <p:txBody>
          <a:bodyPr wrap="square" rtlCol="0">
            <a:spAutoFit/>
          </a:bodyPr>
          <a:lstStyle/>
          <a:p>
            <a:pPr algn="just">
              <a:lnSpc>
                <a:spcPct val="150000"/>
              </a:lnSpc>
              <a:spcAft>
                <a:spcPts val="600"/>
              </a:spcAft>
            </a:pPr>
            <a:r>
              <a:rPr lang="en-US" sz="2200" dirty="0" smtClean="0">
                <a:latin typeface="Times New Roman" panose="02020603050405020304" pitchFamily="18" charset="0"/>
                <a:cs typeface="Times New Roman" panose="02020603050405020304" pitchFamily="18" charset="0"/>
              </a:rPr>
              <a:t>Speech recognition: A technique </a:t>
            </a:r>
            <a:r>
              <a:rPr lang="en-US" sz="2200" dirty="0">
                <a:latin typeface="Times New Roman" panose="02020603050405020304" pitchFamily="18" charset="0"/>
                <a:cs typeface="Times New Roman" panose="02020603050405020304" pitchFamily="18" charset="0"/>
              </a:rPr>
              <a:t>by which specialized software and systems are created to identify, distinguish and authenticate the voice of an individual speaker. </a:t>
            </a:r>
          </a:p>
          <a:p>
            <a:pPr algn="just">
              <a:lnSpc>
                <a:spcPct val="150000"/>
              </a:lnSpc>
              <a:spcAft>
                <a:spcPts val="600"/>
              </a:spcAft>
            </a:pPr>
            <a:r>
              <a:rPr lang="en-US" sz="2200" dirty="0" smtClean="0">
                <a:latin typeface="Times New Roman" panose="02020603050405020304" pitchFamily="18" charset="0"/>
                <a:cs typeface="Times New Roman" panose="02020603050405020304" pitchFamily="18" charset="0"/>
              </a:rPr>
              <a:t>The world has gone far ahead in Speech Recognition with Development of Siri, Alexa etc. </a:t>
            </a:r>
          </a:p>
          <a:p>
            <a:pPr algn="just">
              <a:lnSpc>
                <a:spcPct val="150000"/>
              </a:lnSpc>
              <a:spcAft>
                <a:spcPts val="600"/>
              </a:spcAft>
            </a:pPr>
            <a:r>
              <a:rPr lang="en-US" sz="2200" dirty="0">
                <a:latin typeface="Times New Roman" panose="02020603050405020304" pitchFamily="18" charset="0"/>
                <a:cs typeface="Times New Roman" panose="02020603050405020304" pitchFamily="18" charset="0"/>
              </a:rPr>
              <a:t>M</a:t>
            </a:r>
            <a:r>
              <a:rPr lang="en-US" sz="2200" dirty="0" smtClean="0">
                <a:latin typeface="Times New Roman" panose="02020603050405020304" pitchFamily="18" charset="0"/>
                <a:cs typeface="Times New Roman" panose="02020603050405020304" pitchFamily="18" charset="0"/>
              </a:rPr>
              <a:t>any </a:t>
            </a:r>
            <a:r>
              <a:rPr lang="en-US" sz="2200" dirty="0">
                <a:latin typeface="Times New Roman" panose="02020603050405020304" pitchFamily="18" charset="0"/>
                <a:cs typeface="Times New Roman" panose="02020603050405020304" pitchFamily="18" charset="0"/>
              </a:rPr>
              <a:t>works are done or </a:t>
            </a:r>
            <a:r>
              <a:rPr lang="en-US" sz="2200" dirty="0" smtClean="0">
                <a:latin typeface="Times New Roman" panose="02020603050405020304" pitchFamily="18" charset="0"/>
                <a:cs typeface="Times New Roman" panose="02020603050405020304" pitchFamily="18" charset="0"/>
              </a:rPr>
              <a:t>many are </a:t>
            </a:r>
            <a:r>
              <a:rPr lang="en-US" sz="2200" dirty="0">
                <a:latin typeface="Times New Roman" panose="02020603050405020304" pitchFamily="18" charset="0"/>
                <a:cs typeface="Times New Roman" panose="02020603050405020304" pitchFamily="18" charset="0"/>
              </a:rPr>
              <a:t>under process in Indian regional </a:t>
            </a:r>
            <a:r>
              <a:rPr lang="en-US" sz="2200" dirty="0" smtClean="0">
                <a:latin typeface="Times New Roman" panose="02020603050405020304" pitchFamily="18" charset="0"/>
                <a:cs typeface="Times New Roman" panose="02020603050405020304" pitchFamily="18" charset="0"/>
              </a:rPr>
              <a:t>languages also but the complexity is not that huge compared to English Language.</a:t>
            </a:r>
          </a:p>
          <a:p>
            <a:pPr algn="just">
              <a:lnSpc>
                <a:spcPct val="150000"/>
              </a:lnSpc>
              <a:spcAft>
                <a:spcPts val="600"/>
              </a:spcAft>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purpose of selecting this project is that we want to develop a voice recognition system which can work in a regional language (Hindi</a:t>
            </a:r>
            <a:r>
              <a:rPr lang="en-US" sz="2200" dirty="0" smtClean="0">
                <a:latin typeface="Times New Roman" panose="02020603050405020304" pitchFamily="18" charset="0"/>
                <a:cs typeface="Times New Roman" panose="02020603050405020304" pitchFamily="18" charset="0"/>
              </a:rPr>
              <a:t>) and will identify 6 phones(that </a:t>
            </a:r>
            <a:r>
              <a:rPr lang="en-US" sz="2200" dirty="0">
                <a:latin typeface="Times New Roman" panose="02020603050405020304" pitchFamily="18" charset="0"/>
                <a:cs typeface="Times New Roman" panose="02020603050405020304" pitchFamily="18" charset="0"/>
              </a:rPr>
              <a:t>are </a:t>
            </a:r>
            <a:r>
              <a:rPr lang="en-US" sz="2200" dirty="0" err="1">
                <a:latin typeface="Times New Roman" panose="02020603050405020304" pitchFamily="18" charset="0"/>
                <a:cs typeface="Times New Roman" panose="02020603050405020304" pitchFamily="18" charset="0"/>
              </a:rPr>
              <a:t>आगे</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āge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पीछे</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peechhe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बाएँ</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bāen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दाएं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dāen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चलो</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chalo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रूको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ruko</a:t>
            </a:r>
            <a:r>
              <a:rPr lang="en-US" sz="2200" dirty="0" smtClean="0">
                <a:latin typeface="Times New Roman" panose="02020603050405020304" pitchFamily="18" charset="0"/>
                <a:cs typeface="Times New Roman" panose="02020603050405020304" pitchFamily="18" charset="0"/>
              </a:rPr>
              <a:t>)).</a:t>
            </a:r>
          </a:p>
          <a:p>
            <a:pPr algn="just">
              <a:lnSpc>
                <a:spcPct val="150000"/>
              </a:lnSpc>
              <a:spcAft>
                <a:spcPts val="600"/>
              </a:spcAft>
            </a:pPr>
            <a:r>
              <a:rPr lang="en-US" sz="2200" dirty="0" smtClean="0">
                <a:latin typeface="Times New Roman" panose="02020603050405020304" pitchFamily="18" charset="0"/>
                <a:cs typeface="Times New Roman" panose="02020603050405020304" pitchFamily="18" charset="0"/>
              </a:rPr>
              <a:t>Further </a:t>
            </a:r>
            <a:r>
              <a:rPr lang="en-US" sz="2200" dirty="0">
                <a:latin typeface="Times New Roman" panose="02020603050405020304" pitchFamily="18" charset="0"/>
                <a:cs typeface="Times New Roman" panose="02020603050405020304" pitchFamily="18" charset="0"/>
              </a:rPr>
              <a:t>this recognition system will be used to operate an Arduino based vehicle which will be fed with the text received from the recognition system and it will take action accordingly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098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528BE4-ED34-4C27-A42E-C2F7816F4083}"/>
              </a:ext>
            </a:extLst>
          </p:cNvPr>
          <p:cNvSpPr/>
          <p:nvPr/>
        </p:nvSpPr>
        <p:spPr>
          <a:xfrm>
            <a:off x="0" y="296402"/>
            <a:ext cx="12192000" cy="6288709"/>
          </a:xfrm>
          <a:prstGeom prst="rect">
            <a:avLst/>
          </a:prstGeom>
        </p:spPr>
        <p:txBody>
          <a:bodyPr wrap="square">
            <a:spAutoFit/>
          </a:bodyPr>
          <a:lstStyle/>
          <a:p>
            <a:pPr algn="just">
              <a:lnSpc>
                <a:spcPts val="3000"/>
              </a:lnSpc>
              <a:spcAft>
                <a:spcPts val="600"/>
              </a:spcAft>
            </a:pPr>
            <a:r>
              <a:rPr lang="en-IN" sz="2200" b="1" dirty="0">
                <a:latin typeface="Times New Roman" panose="02020603050405020304" pitchFamily="18" charset="0"/>
                <a:cs typeface="Times New Roman" panose="02020603050405020304" pitchFamily="18" charset="0"/>
              </a:rPr>
              <a:t>ALGORITHM_1: SPEECH_RECOGNITION_SYSTEM</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Input: </a:t>
            </a:r>
            <a:r>
              <a:rPr lang="en-IN" sz="2000" dirty="0">
                <a:latin typeface="Times New Roman" panose="02020603050405020304" pitchFamily="18" charset="0"/>
                <a:cs typeface="Times New Roman" panose="02020603050405020304" pitchFamily="18" charset="0"/>
              </a:rPr>
              <a:t>Voice Sample</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Output: </a:t>
            </a:r>
            <a:r>
              <a:rPr lang="en-IN" sz="2000" dirty="0">
                <a:latin typeface="Times New Roman" panose="02020603050405020304" pitchFamily="18" charset="0"/>
                <a:cs typeface="Times New Roman" panose="02020603050405020304" pitchFamily="18" charset="0"/>
              </a:rPr>
              <a:t>A system which can predict these phones.</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Step_1: </a:t>
            </a:r>
            <a:r>
              <a:rPr lang="en-IN" sz="2000" dirty="0">
                <a:latin typeface="Times New Roman" panose="02020603050405020304" pitchFamily="18" charset="0"/>
                <a:cs typeface="Times New Roman" panose="02020603050405020304" pitchFamily="18" charset="0"/>
              </a:rPr>
              <a:t>Collecting voice of different peoples for the required phones &amp; save them in a directory to make a repository.</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Step_2: </a:t>
            </a:r>
            <a:r>
              <a:rPr lang="en-IN" sz="2000" dirty="0">
                <a:latin typeface="Times New Roman" panose="02020603050405020304" pitchFamily="18" charset="0"/>
                <a:cs typeface="Times New Roman" panose="02020603050405020304" pitchFamily="18" charset="0"/>
              </a:rPr>
              <a:t>Pre-process those audio files by removing unwanted voice signals from each file.</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Step_3: </a:t>
            </a:r>
            <a:r>
              <a:rPr lang="en-IN" sz="2000" dirty="0">
                <a:latin typeface="Times New Roman" panose="02020603050405020304" pitchFamily="18" charset="0"/>
                <a:cs typeface="Times New Roman" panose="02020603050405020304" pitchFamily="18" charset="0"/>
              </a:rPr>
              <a:t>Split the pre-processed audio files into two parts (files for training &amp; testing).</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Step_4: </a:t>
            </a:r>
            <a:r>
              <a:rPr lang="en-IN" sz="2000" dirty="0">
                <a:latin typeface="Times New Roman" panose="02020603050405020304" pitchFamily="18" charset="0"/>
                <a:cs typeface="Times New Roman" panose="02020603050405020304" pitchFamily="18" charset="0"/>
              </a:rPr>
              <a:t>Feed the training part of audio files into the training module so that our model will be trained to                                          </a:t>
            </a:r>
            <a:r>
              <a:rPr lang="en-IN" sz="2000" dirty="0" smtClean="0">
                <a:latin typeface="Times New Roman" panose="02020603050405020304" pitchFamily="18" charset="0"/>
                <a:cs typeface="Times New Roman" panose="02020603050405020304" pitchFamily="18" charset="0"/>
              </a:rPr>
              <a:t>recognize </a:t>
            </a:r>
            <a:r>
              <a:rPr lang="en-IN" sz="2000" dirty="0">
                <a:latin typeface="Times New Roman" panose="02020603050405020304" pitchFamily="18" charset="0"/>
                <a:cs typeface="Times New Roman" panose="02020603050405020304" pitchFamily="18" charset="0"/>
              </a:rPr>
              <a:t>those phones</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lnSpc>
                <a:spcPts val="3000"/>
              </a:lnSpc>
              <a:spcAft>
                <a:spcPts val="600"/>
              </a:spcAft>
            </a:pPr>
            <a:r>
              <a:rPr lang="en-IN" sz="2000" dirty="0">
                <a:latin typeface="Times New Roman" panose="02020603050405020304" pitchFamily="18" charset="0"/>
                <a:cs typeface="Times New Roman" panose="02020603050405020304" pitchFamily="18" charset="0"/>
              </a:rPr>
              <a:t>Step_5: Feed the audio files in testing folder into the trained module, and test it for accuracy.</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Step_6: </a:t>
            </a:r>
            <a:r>
              <a:rPr lang="en-IN" sz="2000" dirty="0">
                <a:latin typeface="Times New Roman" panose="02020603050405020304" pitchFamily="18" charset="0"/>
                <a:cs typeface="Times New Roman" panose="02020603050405020304" pitchFamily="18" charset="0"/>
              </a:rPr>
              <a:t>Feed the Voice Sample to the trained model, a vector having probability value for each of the phones is generated.</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Step_6: </a:t>
            </a:r>
            <a:r>
              <a:rPr lang="en-IN" sz="2000" dirty="0">
                <a:latin typeface="Times New Roman" panose="02020603050405020304" pitchFamily="18" charset="0"/>
                <a:cs typeface="Times New Roman" panose="02020603050405020304" pitchFamily="18" charset="0"/>
              </a:rPr>
              <a:t>Use the vector index with maximum probability to find the name of the phone.</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Step_7: </a:t>
            </a:r>
            <a:r>
              <a:rPr lang="en-IN" sz="2000" dirty="0">
                <a:latin typeface="Times New Roman" panose="02020603050405020304" pitchFamily="18" charset="0"/>
                <a:cs typeface="Times New Roman" panose="02020603050405020304" pitchFamily="18" charset="0"/>
              </a:rPr>
              <a:t>Display the name of the phone.</a:t>
            </a:r>
          </a:p>
          <a:p>
            <a:pPr algn="just">
              <a:lnSpc>
                <a:spcPts val="3000"/>
              </a:lnSpc>
              <a:spcAft>
                <a:spcPts val="600"/>
              </a:spcAft>
            </a:pPr>
            <a:r>
              <a:rPr lang="en-IN" sz="2000" b="1" dirty="0">
                <a:latin typeface="Times New Roman" panose="02020603050405020304" pitchFamily="18" charset="0"/>
                <a:cs typeface="Times New Roman" panose="02020603050405020304" pitchFamily="18" charset="0"/>
              </a:rPr>
              <a:t>Step_8: </a:t>
            </a:r>
            <a:r>
              <a:rPr lang="en-IN" sz="2000" dirty="0">
                <a:latin typeface="Times New Roman" panose="02020603050405020304" pitchFamily="18" charset="0"/>
                <a:cs typeface="Times New Roman" panose="02020603050405020304" pitchFamily="18" charset="0"/>
              </a:rPr>
              <a:t>Stop</a:t>
            </a:r>
          </a:p>
        </p:txBody>
      </p:sp>
    </p:spTree>
    <p:extLst>
      <p:ext uri="{BB962C8B-B14F-4D97-AF65-F5344CB8AC3E}">
        <p14:creationId xmlns:p14="http://schemas.microsoft.com/office/powerpoint/2010/main" val="3959383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447FCB-072D-4BC1-9E37-823F7F967D22}"/>
              </a:ext>
            </a:extLst>
          </p:cNvPr>
          <p:cNvPicPr>
            <a:picLocks noChangeAspect="1"/>
          </p:cNvPicPr>
          <p:nvPr/>
        </p:nvPicPr>
        <p:blipFill>
          <a:blip r:embed="rId2"/>
          <a:stretch>
            <a:fillRect/>
          </a:stretch>
        </p:blipFill>
        <p:spPr>
          <a:xfrm>
            <a:off x="0" y="0"/>
            <a:ext cx="12192000" cy="6858000"/>
          </a:xfrm>
          <a:prstGeom prst="rect">
            <a:avLst/>
          </a:prstGeom>
        </p:spPr>
      </p:pic>
      <p:sp>
        <p:nvSpPr>
          <p:cNvPr id="3" name="Flowchart: Connector 2">
            <a:extLst>
              <a:ext uri="{FF2B5EF4-FFF2-40B4-BE49-F238E27FC236}">
                <a16:creationId xmlns:a16="http://schemas.microsoft.com/office/drawing/2014/main" id="{E609070E-A40E-4B8E-9B9F-5C3DE5BECF56}"/>
              </a:ext>
            </a:extLst>
          </p:cNvPr>
          <p:cNvSpPr/>
          <p:nvPr/>
        </p:nvSpPr>
        <p:spPr>
          <a:xfrm>
            <a:off x="3694670" y="5782962"/>
            <a:ext cx="86498" cy="123568"/>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1295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78BD8-DD1D-47A9-B3F8-845C3398FDD4}"/>
              </a:ext>
            </a:extLst>
          </p:cNvPr>
          <p:cNvSpPr/>
          <p:nvPr/>
        </p:nvSpPr>
        <p:spPr>
          <a:xfrm>
            <a:off x="490351" y="819464"/>
            <a:ext cx="6367449" cy="400110"/>
          </a:xfrm>
          <a:prstGeom prst="rect">
            <a:avLst/>
          </a:prstGeom>
        </p:spPr>
        <p:txBody>
          <a:bodyPr wrap="none">
            <a:spAutoFit/>
          </a:bodyPr>
          <a:lstStyle/>
          <a:p>
            <a:pPr algn="just">
              <a:lnSpc>
                <a:spcPts val="2400"/>
              </a:lnSpc>
              <a:spcAft>
                <a:spcPts val="600"/>
              </a:spcAft>
            </a:pPr>
            <a:r>
              <a:rPr lang="en-IN" sz="2400" b="1" dirty="0">
                <a:latin typeface="Times New Roman" panose="02020603050405020304" pitchFamily="18" charset="0"/>
                <a:cs typeface="Times New Roman" panose="02020603050405020304" pitchFamily="18" charset="0"/>
              </a:rPr>
              <a:t>ALGORITHM_2: PREPROCESSING_STEPS</a:t>
            </a:r>
          </a:p>
        </p:txBody>
      </p:sp>
      <p:sp>
        <p:nvSpPr>
          <p:cNvPr id="3" name="Rectangle 2">
            <a:extLst>
              <a:ext uri="{FF2B5EF4-FFF2-40B4-BE49-F238E27FC236}">
                <a16:creationId xmlns:a16="http://schemas.microsoft.com/office/drawing/2014/main" id="{32E7FB50-2A91-4051-87C7-DBF2734226A1}"/>
              </a:ext>
            </a:extLst>
          </p:cNvPr>
          <p:cNvSpPr/>
          <p:nvPr/>
        </p:nvSpPr>
        <p:spPr>
          <a:xfrm>
            <a:off x="490351" y="1838138"/>
            <a:ext cx="9592763" cy="4320478"/>
          </a:xfrm>
          <a:prstGeom prst="rect">
            <a:avLst/>
          </a:prstGeom>
        </p:spPr>
        <p:txBody>
          <a:bodyPr wrap="square">
            <a:spAutoFit/>
          </a:bodyPr>
          <a:lstStyle/>
          <a:p>
            <a:pPr marL="6350" marR="261620" indent="-6350" algn="just">
              <a:lnSpc>
                <a:spcPct val="107000"/>
              </a:lnSpc>
              <a:spcAft>
                <a:spcPts val="1165"/>
              </a:spcAft>
            </a:pPr>
            <a:r>
              <a:rPr lang="en-IN" sz="2000" b="1" dirty="0">
                <a:solidFill>
                  <a:srgbClr val="222222"/>
                </a:solidFill>
                <a:latin typeface="Times New Roman" panose="02020603050405020304" pitchFamily="18" charset="0"/>
                <a:ea typeface="Times New Roman" panose="02020603050405020304" pitchFamily="18" charset="0"/>
              </a:rPr>
              <a:t>Input:</a:t>
            </a:r>
            <a:r>
              <a:rPr lang="en-IN" sz="2000" dirty="0">
                <a:solidFill>
                  <a:srgbClr val="222222"/>
                </a:solidFill>
                <a:latin typeface="Times New Roman" panose="02020603050405020304" pitchFamily="18" charset="0"/>
                <a:ea typeface="Times New Roman" panose="02020603050405020304" pitchFamily="18" charset="0"/>
              </a:rPr>
              <a:t> The manually collected repository of audio files. </a:t>
            </a:r>
            <a:endParaRPr lang="en-IN" sz="2000" dirty="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dirty="0">
                <a:solidFill>
                  <a:srgbClr val="222222"/>
                </a:solidFill>
                <a:latin typeface="Times New Roman" panose="02020603050405020304" pitchFamily="18" charset="0"/>
                <a:ea typeface="Times New Roman" panose="02020603050405020304" pitchFamily="18" charset="0"/>
              </a:rPr>
              <a:t>Output:</a:t>
            </a:r>
            <a:r>
              <a:rPr lang="en-IN" sz="2000" dirty="0">
                <a:solidFill>
                  <a:srgbClr val="222222"/>
                </a:solidFill>
                <a:latin typeface="Times New Roman" panose="02020603050405020304" pitchFamily="18" charset="0"/>
                <a:ea typeface="Times New Roman" panose="02020603050405020304" pitchFamily="18" charset="0"/>
              </a:rPr>
              <a:t> Audio files after removing all unwanted signals.  </a:t>
            </a:r>
            <a:endParaRPr lang="en-IN" sz="2000" dirty="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dirty="0">
                <a:solidFill>
                  <a:srgbClr val="222222"/>
                </a:solidFill>
                <a:latin typeface="Times New Roman" panose="02020603050405020304" pitchFamily="18" charset="0"/>
                <a:ea typeface="Times New Roman" panose="02020603050405020304" pitchFamily="18" charset="0"/>
              </a:rPr>
              <a:t>Step_1:</a:t>
            </a:r>
            <a:r>
              <a:rPr lang="en-IN" sz="2000" dirty="0">
                <a:solidFill>
                  <a:srgbClr val="222222"/>
                </a:solidFill>
                <a:latin typeface="Times New Roman" panose="02020603050405020304" pitchFamily="18" charset="0"/>
                <a:ea typeface="Times New Roman" panose="02020603050405020304" pitchFamily="18" charset="0"/>
              </a:rPr>
              <a:t> Convert all the audio files in the same format(.wav) </a:t>
            </a:r>
            <a:endParaRPr lang="en-IN" sz="2000" dirty="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50000"/>
              </a:lnSpc>
              <a:spcAft>
                <a:spcPts val="575"/>
              </a:spcAft>
            </a:pPr>
            <a:r>
              <a:rPr lang="en-IN" sz="2000" b="1" dirty="0">
                <a:solidFill>
                  <a:srgbClr val="222222"/>
                </a:solidFill>
                <a:latin typeface="Times New Roman" panose="02020603050405020304" pitchFamily="18" charset="0"/>
                <a:ea typeface="Times New Roman" panose="02020603050405020304" pitchFamily="18" charset="0"/>
              </a:rPr>
              <a:t>Step_2: </a:t>
            </a:r>
            <a:r>
              <a:rPr lang="en-IN" sz="2000" dirty="0">
                <a:solidFill>
                  <a:srgbClr val="222222"/>
                </a:solidFill>
                <a:latin typeface="Times New Roman" panose="02020603050405020304" pitchFamily="18" charset="0"/>
                <a:ea typeface="Times New Roman" panose="02020603050405020304" pitchFamily="18" charset="0"/>
              </a:rPr>
              <a:t>Plot graphs to gather insights about the phones. These are Time-Series, MFCC,    FFT plots </a:t>
            </a:r>
            <a:endParaRPr lang="en-IN" sz="2000" dirty="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48000"/>
              </a:lnSpc>
              <a:spcAft>
                <a:spcPts val="605"/>
              </a:spcAft>
            </a:pPr>
            <a:r>
              <a:rPr lang="en-IN" sz="2000" b="1" dirty="0">
                <a:solidFill>
                  <a:srgbClr val="222222"/>
                </a:solidFill>
                <a:latin typeface="Times New Roman" panose="02020603050405020304" pitchFamily="18" charset="0"/>
                <a:ea typeface="Times New Roman" panose="02020603050405020304" pitchFamily="18" charset="0"/>
              </a:rPr>
              <a:t>Step_3:  </a:t>
            </a:r>
            <a:r>
              <a:rPr lang="en-IN" sz="2000" dirty="0">
                <a:solidFill>
                  <a:srgbClr val="222222"/>
                </a:solidFill>
                <a:latin typeface="Times New Roman" panose="02020603050405020304" pitchFamily="18" charset="0"/>
                <a:ea typeface="Times New Roman" panose="02020603050405020304" pitchFamily="18" charset="0"/>
              </a:rPr>
              <a:t>Analysing plots, make an envelope over the audio to discard all unwanted, unvoiced part of the audio. </a:t>
            </a:r>
            <a:endParaRPr lang="en-IN" sz="2000" dirty="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dirty="0">
                <a:solidFill>
                  <a:srgbClr val="222222"/>
                </a:solidFill>
                <a:latin typeface="Times New Roman" panose="02020603050405020304" pitchFamily="18" charset="0"/>
                <a:ea typeface="Times New Roman" panose="02020603050405020304" pitchFamily="18" charset="0"/>
              </a:rPr>
              <a:t>Step_4: </a:t>
            </a:r>
            <a:r>
              <a:rPr lang="en-IN" sz="2000" dirty="0">
                <a:solidFill>
                  <a:srgbClr val="222222"/>
                </a:solidFill>
                <a:latin typeface="Times New Roman" panose="02020603050405020304" pitchFamily="18" charset="0"/>
                <a:ea typeface="Times New Roman" panose="02020603050405020304" pitchFamily="18" charset="0"/>
              </a:rPr>
              <a:t>Save the cleaned audio files in the repository.</a:t>
            </a:r>
            <a:r>
              <a:rPr lang="en-IN" sz="2000" b="1" dirty="0">
                <a:solidFill>
                  <a:srgbClr val="222222"/>
                </a:solidFill>
                <a:latin typeface="Times New Roman" panose="02020603050405020304" pitchFamily="18" charset="0"/>
                <a:ea typeface="Times New Roman" panose="02020603050405020304" pitchFamily="18" charset="0"/>
              </a:rPr>
              <a:t>  </a:t>
            </a:r>
            <a:endParaRPr lang="en-IN" sz="2000" dirty="0">
              <a:solidFill>
                <a:srgbClr val="000000"/>
              </a:solidFill>
              <a:latin typeface="Times New Roman" panose="02020603050405020304" pitchFamily="18" charset="0"/>
              <a:ea typeface="Times New Roman" panose="02020603050405020304" pitchFamily="18" charset="0"/>
            </a:endParaRPr>
          </a:p>
          <a:p>
            <a:pPr marL="6350" marR="448310" indent="-6350" algn="just">
              <a:lnSpc>
                <a:spcPct val="107000"/>
              </a:lnSpc>
            </a:pPr>
            <a:r>
              <a:rPr lang="en-IN" sz="2000" b="1" dirty="0">
                <a:solidFill>
                  <a:srgbClr val="222222"/>
                </a:solidFill>
                <a:latin typeface="Times New Roman" panose="02020603050405020304" pitchFamily="18" charset="0"/>
                <a:ea typeface="Times New Roman" panose="02020603050405020304" pitchFamily="18" charset="0"/>
              </a:rPr>
              <a:t>Step_5: </a:t>
            </a:r>
            <a:r>
              <a:rPr lang="en-IN" sz="2000" dirty="0">
                <a:solidFill>
                  <a:srgbClr val="222222"/>
                </a:solidFill>
                <a:latin typeface="Times New Roman" panose="02020603050405020304" pitchFamily="18" charset="0"/>
                <a:ea typeface="Times New Roman" panose="02020603050405020304" pitchFamily="18" charset="0"/>
              </a:rPr>
              <a:t>Stop. </a:t>
            </a:r>
            <a:endParaRPr lang="en-IN" sz="20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5079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EB642-21F1-4778-ACB1-FF1F139CF68D}"/>
              </a:ext>
            </a:extLst>
          </p:cNvPr>
          <p:cNvPicPr>
            <a:picLocks noChangeAspect="1"/>
          </p:cNvPicPr>
          <p:nvPr/>
        </p:nvPicPr>
        <p:blipFill>
          <a:blip r:embed="rId2"/>
          <a:stretch>
            <a:fillRect/>
          </a:stretch>
        </p:blipFill>
        <p:spPr>
          <a:xfrm>
            <a:off x="0" y="0"/>
            <a:ext cx="12192000" cy="6858000"/>
          </a:xfrm>
          <a:prstGeom prst="rect">
            <a:avLst/>
          </a:prstGeom>
        </p:spPr>
      </p:pic>
      <p:sp>
        <p:nvSpPr>
          <p:cNvPr id="5" name="Flowchart: Connector 4">
            <a:extLst>
              <a:ext uri="{FF2B5EF4-FFF2-40B4-BE49-F238E27FC236}">
                <a16:creationId xmlns:a16="http://schemas.microsoft.com/office/drawing/2014/main" id="{16A8E461-2205-4965-A7CE-5FF331E5682F}"/>
              </a:ext>
            </a:extLst>
          </p:cNvPr>
          <p:cNvSpPr/>
          <p:nvPr/>
        </p:nvSpPr>
        <p:spPr>
          <a:xfrm>
            <a:off x="4856205" y="5708822"/>
            <a:ext cx="111211" cy="148281"/>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64307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704CE9-6380-4FC1-8D93-7F7A016A9D4A}"/>
              </a:ext>
            </a:extLst>
          </p:cNvPr>
          <p:cNvSpPr/>
          <p:nvPr/>
        </p:nvSpPr>
        <p:spPr>
          <a:xfrm>
            <a:off x="333633" y="461379"/>
            <a:ext cx="11627708" cy="5737533"/>
          </a:xfrm>
          <a:prstGeom prst="rect">
            <a:avLst/>
          </a:prstGeom>
        </p:spPr>
        <p:txBody>
          <a:bodyPr wrap="square">
            <a:spAutoFit/>
          </a:bodyPr>
          <a:lstStyle/>
          <a:p>
            <a:pPr marL="6350" marR="261620" indent="-6350" algn="just">
              <a:lnSpc>
                <a:spcPts val="2880"/>
              </a:lnSpc>
              <a:spcAft>
                <a:spcPts val="600"/>
              </a:spcAft>
            </a:pPr>
            <a:r>
              <a:rPr lang="en-IN" sz="2000" b="1">
                <a:solidFill>
                  <a:srgbClr val="222222"/>
                </a:solidFill>
                <a:latin typeface="Times New Roman" panose="02020603050405020304" pitchFamily="18" charset="0"/>
                <a:ea typeface="Times New Roman" panose="02020603050405020304" pitchFamily="18" charset="0"/>
              </a:rPr>
              <a:t>Input: </a:t>
            </a:r>
            <a:r>
              <a:rPr lang="en-IN" sz="2000">
                <a:solidFill>
                  <a:srgbClr val="222222"/>
                </a:solidFill>
                <a:latin typeface="Times New Roman" panose="02020603050405020304" pitchFamily="18" charset="0"/>
                <a:ea typeface="Times New Roman" panose="02020603050405020304" pitchFamily="18" charset="0"/>
              </a:rPr>
              <a:t>Repository of pre-processed audio files.</a:t>
            </a:r>
            <a:r>
              <a:rPr lang="en-IN" sz="2000" b="1">
                <a:solidFill>
                  <a:srgbClr val="222222"/>
                </a:solidFill>
                <a:latin typeface="Times New Roman" panose="02020603050405020304" pitchFamily="18" charset="0"/>
                <a:ea typeface="Times New Roman" panose="02020603050405020304" pitchFamily="18" charset="0"/>
              </a:rPr>
              <a:t>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ts val="2880"/>
              </a:lnSpc>
              <a:spcAft>
                <a:spcPts val="600"/>
              </a:spcAft>
            </a:pPr>
            <a:r>
              <a:rPr lang="en-IN" sz="2000" b="1">
                <a:solidFill>
                  <a:srgbClr val="222222"/>
                </a:solidFill>
                <a:latin typeface="Times New Roman" panose="02020603050405020304" pitchFamily="18" charset="0"/>
                <a:ea typeface="Times New Roman" panose="02020603050405020304" pitchFamily="18" charset="0"/>
              </a:rPr>
              <a:t>Output: </a:t>
            </a:r>
            <a:r>
              <a:rPr lang="en-IN" sz="2000">
                <a:solidFill>
                  <a:srgbClr val="222222"/>
                </a:solidFill>
                <a:latin typeface="Times New Roman" panose="02020603050405020304" pitchFamily="18" charset="0"/>
                <a:ea typeface="Times New Roman" panose="02020603050405020304" pitchFamily="18" charset="0"/>
              </a:rPr>
              <a:t>A supervised trained model which can further be used for testing.</a:t>
            </a:r>
            <a:r>
              <a:rPr lang="en-IN" sz="2000" b="1">
                <a:solidFill>
                  <a:srgbClr val="222222"/>
                </a:solidFill>
                <a:latin typeface="Times New Roman" panose="02020603050405020304" pitchFamily="18" charset="0"/>
                <a:ea typeface="Times New Roman" panose="02020603050405020304" pitchFamily="18" charset="0"/>
              </a:rPr>
              <a:t>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ts val="2880"/>
              </a:lnSpc>
              <a:spcAft>
                <a:spcPts val="600"/>
              </a:spcAft>
            </a:pPr>
            <a:r>
              <a:rPr lang="en-IN" sz="2000" b="1">
                <a:solidFill>
                  <a:srgbClr val="222222"/>
                </a:solidFill>
                <a:latin typeface="Times New Roman" panose="02020603050405020304" pitchFamily="18" charset="0"/>
                <a:ea typeface="Times New Roman" panose="02020603050405020304" pitchFamily="18" charset="0"/>
              </a:rPr>
              <a:t>Step_1: </a:t>
            </a:r>
            <a:r>
              <a:rPr lang="en-IN" sz="2000">
                <a:solidFill>
                  <a:srgbClr val="222222"/>
                </a:solidFill>
                <a:latin typeface="Times New Roman" panose="02020603050405020304" pitchFamily="18" charset="0"/>
                <a:ea typeface="Times New Roman" panose="02020603050405020304" pitchFamily="18" charset="0"/>
              </a:rPr>
              <a:t>Initialise Sample_number with the number of files in the repository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ts val="2880"/>
              </a:lnSpc>
              <a:spcAft>
                <a:spcPts val="600"/>
              </a:spcAft>
            </a:pPr>
            <a:r>
              <a:rPr lang="en-IN" sz="2000" b="1">
                <a:solidFill>
                  <a:srgbClr val="222222"/>
                </a:solidFill>
                <a:latin typeface="Times New Roman" panose="02020603050405020304" pitchFamily="18" charset="0"/>
                <a:ea typeface="Times New Roman" panose="02020603050405020304" pitchFamily="18" charset="0"/>
              </a:rPr>
              <a:t>Step_2:</a:t>
            </a:r>
            <a:r>
              <a:rPr lang="en-IN" sz="2000">
                <a:solidFill>
                  <a:srgbClr val="222222"/>
                </a:solidFill>
                <a:latin typeface="Times New Roman" panose="02020603050405020304" pitchFamily="18" charset="0"/>
                <a:ea typeface="Times New Roman" panose="02020603050405020304" pitchFamily="18" charset="0"/>
              </a:rPr>
              <a:t> For I=1 to Sample_number, repeat </a:t>
            </a:r>
            <a:endParaRPr lang="en-IN" sz="2000">
              <a:solidFill>
                <a:srgbClr val="000000"/>
              </a:solidFill>
              <a:latin typeface="Times New Roman" panose="02020603050405020304" pitchFamily="18" charset="0"/>
              <a:ea typeface="Times New Roman" panose="02020603050405020304" pitchFamily="18" charset="0"/>
            </a:endParaRPr>
          </a:p>
          <a:p>
            <a:pPr marL="464185" marR="261620" indent="-6350" algn="just">
              <a:lnSpc>
                <a:spcPts val="2880"/>
              </a:lnSpc>
              <a:spcAft>
                <a:spcPts val="600"/>
              </a:spcAft>
            </a:pPr>
            <a:r>
              <a:rPr lang="en-IN" sz="2000">
                <a:solidFill>
                  <a:srgbClr val="222222"/>
                </a:solidFill>
                <a:latin typeface="Times New Roman" panose="02020603050405020304" pitchFamily="18" charset="0"/>
                <a:ea typeface="Times New Roman" panose="02020603050405020304" pitchFamily="18" charset="0"/>
              </a:rPr>
              <a:t>Step_2.1: Random selection of an audio file from the repository of pre-processed audio files. </a:t>
            </a:r>
            <a:endParaRPr lang="en-IN" sz="2000">
              <a:solidFill>
                <a:srgbClr val="000000"/>
              </a:solidFill>
              <a:latin typeface="Times New Roman" panose="02020603050405020304" pitchFamily="18" charset="0"/>
              <a:ea typeface="Times New Roman" panose="02020603050405020304" pitchFamily="18" charset="0"/>
            </a:endParaRPr>
          </a:p>
          <a:p>
            <a:pPr marL="464185" marR="261620" indent="-6350" algn="just">
              <a:lnSpc>
                <a:spcPts val="2880"/>
              </a:lnSpc>
              <a:spcAft>
                <a:spcPts val="600"/>
              </a:spcAft>
            </a:pPr>
            <a:r>
              <a:rPr lang="en-IN" sz="2000">
                <a:solidFill>
                  <a:srgbClr val="222222"/>
                </a:solidFill>
                <a:latin typeface="Times New Roman" panose="02020603050405020304" pitchFamily="18" charset="0"/>
                <a:ea typeface="Times New Roman" panose="02020603050405020304" pitchFamily="18" charset="0"/>
              </a:rPr>
              <a:t>Step_2.2</a:t>
            </a:r>
            <a:r>
              <a:rPr lang="en-IN" sz="2000" b="1">
                <a:solidFill>
                  <a:srgbClr val="222222"/>
                </a:solidFill>
                <a:latin typeface="Times New Roman" panose="02020603050405020304" pitchFamily="18" charset="0"/>
                <a:ea typeface="Times New Roman" panose="02020603050405020304" pitchFamily="18" charset="0"/>
              </a:rPr>
              <a:t>:</a:t>
            </a:r>
            <a:r>
              <a:rPr lang="en-IN" sz="2000">
                <a:solidFill>
                  <a:srgbClr val="222222"/>
                </a:solidFill>
                <a:latin typeface="Times New Roman" panose="02020603050405020304" pitchFamily="18" charset="0"/>
                <a:ea typeface="Times New Roman" panose="02020603050405020304" pitchFamily="18" charset="0"/>
              </a:rPr>
              <a:t> Random selection of 1/10th of a second from that random audio file. </a:t>
            </a:r>
            <a:endParaRPr lang="en-IN" sz="2000">
              <a:solidFill>
                <a:srgbClr val="000000"/>
              </a:solidFill>
              <a:latin typeface="Times New Roman" panose="02020603050405020304" pitchFamily="18" charset="0"/>
              <a:ea typeface="Times New Roman" panose="02020603050405020304" pitchFamily="18" charset="0"/>
            </a:endParaRPr>
          </a:p>
          <a:p>
            <a:pPr marL="464185" marR="261620" indent="-6350" algn="just">
              <a:lnSpc>
                <a:spcPts val="2880"/>
              </a:lnSpc>
              <a:spcAft>
                <a:spcPts val="600"/>
              </a:spcAft>
            </a:pPr>
            <a:r>
              <a:rPr lang="en-IN" sz="2000">
                <a:solidFill>
                  <a:srgbClr val="222222"/>
                </a:solidFill>
                <a:latin typeface="Times New Roman" panose="02020603050405020304" pitchFamily="18" charset="0"/>
                <a:ea typeface="Times New Roman" panose="02020603050405020304" pitchFamily="18" charset="0"/>
              </a:rPr>
              <a:t>Step_2.3</a:t>
            </a:r>
            <a:r>
              <a:rPr lang="en-IN" sz="2000" b="1">
                <a:solidFill>
                  <a:srgbClr val="222222"/>
                </a:solidFill>
                <a:latin typeface="Times New Roman" panose="02020603050405020304" pitchFamily="18" charset="0"/>
                <a:ea typeface="Times New Roman" panose="02020603050405020304" pitchFamily="18" charset="0"/>
              </a:rPr>
              <a:t>:</a:t>
            </a:r>
            <a:r>
              <a:rPr lang="en-IN" sz="2000">
                <a:solidFill>
                  <a:srgbClr val="222222"/>
                </a:solidFill>
                <a:latin typeface="Times New Roman" panose="02020603050405020304" pitchFamily="18" charset="0"/>
                <a:ea typeface="Times New Roman" panose="02020603050405020304" pitchFamily="18" charset="0"/>
              </a:rPr>
              <a:t> Extracting the </a:t>
            </a:r>
            <a:r>
              <a:rPr lang="en-IN" sz="2000" err="1">
                <a:solidFill>
                  <a:srgbClr val="222222"/>
                </a:solidFill>
                <a:latin typeface="Times New Roman" panose="02020603050405020304" pitchFamily="18" charset="0"/>
                <a:ea typeface="Times New Roman" panose="02020603050405020304" pitchFamily="18" charset="0"/>
              </a:rPr>
              <a:t>mfcc</a:t>
            </a:r>
            <a:r>
              <a:rPr lang="en-IN" sz="2000">
                <a:solidFill>
                  <a:srgbClr val="222222"/>
                </a:solidFill>
                <a:latin typeface="Times New Roman" panose="02020603050405020304" pitchFamily="18" charset="0"/>
                <a:ea typeface="Times New Roman" panose="02020603050405020304" pitchFamily="18" charset="0"/>
              </a:rPr>
              <a:t> features for that 1/10th second of audio. </a:t>
            </a:r>
            <a:endParaRPr lang="en-IN" sz="2000">
              <a:solidFill>
                <a:srgbClr val="000000"/>
              </a:solidFill>
              <a:latin typeface="Times New Roman" panose="02020603050405020304" pitchFamily="18" charset="0"/>
              <a:ea typeface="Times New Roman" panose="02020603050405020304" pitchFamily="18" charset="0"/>
            </a:endParaRPr>
          </a:p>
          <a:p>
            <a:pPr marL="464185" marR="261620" indent="-6350" algn="just">
              <a:lnSpc>
                <a:spcPts val="2880"/>
              </a:lnSpc>
              <a:spcAft>
                <a:spcPts val="600"/>
              </a:spcAft>
            </a:pPr>
            <a:r>
              <a:rPr lang="en-IN" sz="2000">
                <a:solidFill>
                  <a:srgbClr val="222222"/>
                </a:solidFill>
                <a:latin typeface="Times New Roman" panose="02020603050405020304" pitchFamily="18" charset="0"/>
                <a:ea typeface="Times New Roman" panose="02020603050405020304" pitchFamily="18" charset="0"/>
              </a:rPr>
              <a:t>Step_2.4</a:t>
            </a:r>
            <a:r>
              <a:rPr lang="en-IN" sz="2000" b="1">
                <a:solidFill>
                  <a:srgbClr val="222222"/>
                </a:solidFill>
                <a:latin typeface="Times New Roman" panose="02020603050405020304" pitchFamily="18" charset="0"/>
                <a:ea typeface="Times New Roman" panose="02020603050405020304" pitchFamily="18" charset="0"/>
              </a:rPr>
              <a:t>:</a:t>
            </a:r>
            <a:r>
              <a:rPr lang="en-IN" sz="2000">
                <a:solidFill>
                  <a:srgbClr val="222222"/>
                </a:solidFill>
                <a:latin typeface="Times New Roman" panose="02020603050405020304" pitchFamily="18" charset="0"/>
                <a:ea typeface="Times New Roman" panose="02020603050405020304" pitchFamily="18" charset="0"/>
              </a:rPr>
              <a:t> Append those features in a 2 dimensional vector. </a:t>
            </a:r>
            <a:endParaRPr lang="en-IN" sz="2000">
              <a:solidFill>
                <a:srgbClr val="000000"/>
              </a:solidFill>
              <a:latin typeface="Times New Roman" panose="02020603050405020304" pitchFamily="18" charset="0"/>
              <a:ea typeface="Times New Roman" panose="02020603050405020304" pitchFamily="18" charset="0"/>
            </a:endParaRPr>
          </a:p>
          <a:p>
            <a:pPr marL="464185" marR="261620" indent="-6350" algn="just">
              <a:lnSpc>
                <a:spcPts val="2880"/>
              </a:lnSpc>
              <a:spcAft>
                <a:spcPts val="600"/>
              </a:spcAft>
            </a:pPr>
            <a:r>
              <a:rPr lang="en-IN" sz="2000">
                <a:solidFill>
                  <a:srgbClr val="222222"/>
                </a:solidFill>
                <a:latin typeface="Times New Roman" panose="02020603050405020304" pitchFamily="18" charset="0"/>
                <a:ea typeface="Times New Roman" panose="02020603050405020304" pitchFamily="18" charset="0"/>
              </a:rPr>
              <a:t>Step_2.5: Append the name of the phone in a vector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ts val="2880"/>
              </a:lnSpc>
              <a:spcAft>
                <a:spcPts val="600"/>
              </a:spcAft>
            </a:pPr>
            <a:r>
              <a:rPr lang="en-IN" sz="2000" b="1">
                <a:solidFill>
                  <a:srgbClr val="222222"/>
                </a:solidFill>
                <a:latin typeface="Times New Roman" panose="02020603050405020304" pitchFamily="18" charset="0"/>
                <a:ea typeface="Times New Roman" panose="02020603050405020304" pitchFamily="18" charset="0"/>
              </a:rPr>
              <a:t>Step_3:</a:t>
            </a:r>
            <a:r>
              <a:rPr lang="en-IN" sz="2000">
                <a:solidFill>
                  <a:srgbClr val="222222"/>
                </a:solidFill>
                <a:latin typeface="Times New Roman" panose="02020603050405020304" pitchFamily="18" charset="0"/>
                <a:ea typeface="Times New Roman" panose="02020603050405020304" pitchFamily="18" charset="0"/>
              </a:rPr>
              <a:t> Feed the recurrent neural network of our training module with the two vectors formed in Step_2.4 and Step_2.5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ts val="2880"/>
              </a:lnSpc>
              <a:spcAft>
                <a:spcPts val="600"/>
              </a:spcAft>
            </a:pPr>
            <a:r>
              <a:rPr lang="en-IN" sz="2000" b="1">
                <a:solidFill>
                  <a:srgbClr val="222222"/>
                </a:solidFill>
                <a:latin typeface="Times New Roman" panose="02020603050405020304" pitchFamily="18" charset="0"/>
                <a:ea typeface="Times New Roman" panose="02020603050405020304" pitchFamily="18" charset="0"/>
              </a:rPr>
              <a:t>Step_4:</a:t>
            </a:r>
            <a:r>
              <a:rPr lang="en-IN" sz="2000">
                <a:solidFill>
                  <a:srgbClr val="222222"/>
                </a:solidFill>
                <a:latin typeface="Times New Roman" panose="02020603050405020304" pitchFamily="18" charset="0"/>
                <a:ea typeface="Times New Roman" panose="02020603050405020304" pitchFamily="18" charset="0"/>
              </a:rPr>
              <a:t> Save the trained Recurrent Neural Network model  </a:t>
            </a:r>
            <a:endParaRPr lang="en-IN" sz="2000">
              <a:solidFill>
                <a:srgbClr val="000000"/>
              </a:solidFill>
              <a:latin typeface="Times New Roman" panose="02020603050405020304" pitchFamily="18" charset="0"/>
              <a:ea typeface="Times New Roman" panose="02020603050405020304" pitchFamily="18" charset="0"/>
            </a:endParaRPr>
          </a:p>
          <a:p>
            <a:pPr marL="6350" indent="-6350">
              <a:lnSpc>
                <a:spcPts val="2880"/>
              </a:lnSpc>
              <a:spcAft>
                <a:spcPts val="600"/>
              </a:spcAft>
            </a:pPr>
            <a:r>
              <a:rPr lang="en-IN" sz="1900" b="1">
                <a:solidFill>
                  <a:srgbClr val="222222"/>
                </a:solidFill>
                <a:latin typeface="Times New Roman" panose="02020603050405020304" pitchFamily="18" charset="0"/>
                <a:ea typeface="Times New Roman" panose="02020603050405020304" pitchFamily="18" charset="0"/>
              </a:rPr>
              <a:t>Step_5: </a:t>
            </a:r>
            <a:r>
              <a:rPr lang="en-IN" sz="1900">
                <a:solidFill>
                  <a:srgbClr val="222222"/>
                </a:solidFill>
                <a:latin typeface="Times New Roman" panose="02020603050405020304" pitchFamily="18" charset="0"/>
                <a:ea typeface="Times New Roman" panose="02020603050405020304" pitchFamily="18" charset="0"/>
              </a:rPr>
              <a:t>Stop</a:t>
            </a:r>
            <a:r>
              <a:rPr lang="en-IN" sz="1900">
                <a:solidFill>
                  <a:srgbClr val="000000"/>
                </a:solidFill>
                <a:latin typeface="Times New Roman" panose="02020603050405020304" pitchFamily="18" charset="0"/>
                <a:ea typeface="Times New Roman" panose="02020603050405020304" pitchFamily="18" charset="0"/>
              </a:rPr>
              <a:t>  </a:t>
            </a:r>
            <a:endParaRPr lang="en-IN" sz="1900" b="1">
              <a:solidFill>
                <a:srgbClr val="00000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96F237DD-1679-42C5-BE0B-9794DAD6DF03}"/>
              </a:ext>
            </a:extLst>
          </p:cNvPr>
          <p:cNvSpPr txBox="1"/>
          <p:nvPr/>
        </p:nvSpPr>
        <p:spPr>
          <a:xfrm>
            <a:off x="333633" y="45880"/>
            <a:ext cx="6030098" cy="830997"/>
          </a:xfrm>
          <a:prstGeom prst="rect">
            <a:avLst/>
          </a:prstGeom>
          <a:noFill/>
        </p:spPr>
        <p:txBody>
          <a:bodyPr wrap="square" rtlCol="0">
            <a:spAutoFit/>
          </a:bodyPr>
          <a:lstStyle/>
          <a:p>
            <a:r>
              <a:rPr lang="en-IN" sz="2400" b="1">
                <a:solidFill>
                  <a:srgbClr val="222222"/>
                </a:solidFill>
                <a:latin typeface="Times New Roman" panose="02020603050405020304" pitchFamily="18" charset="0"/>
                <a:ea typeface="Times New Roman" panose="02020603050405020304" pitchFamily="18" charset="0"/>
              </a:rPr>
              <a:t>ALGORITHM_3: TRAINING_MODULE </a:t>
            </a:r>
            <a:endParaRPr lang="en-IN" sz="2400" b="1">
              <a:solidFill>
                <a:srgbClr val="000000"/>
              </a:solidFill>
              <a:latin typeface="Times New Roman" panose="02020603050405020304" pitchFamily="18" charset="0"/>
              <a:ea typeface="Times New Roman" panose="02020603050405020304" pitchFamily="18" charset="0"/>
            </a:endParaRPr>
          </a:p>
          <a:p>
            <a:endParaRPr lang="en-IN" sz="2400"/>
          </a:p>
        </p:txBody>
      </p:sp>
    </p:spTree>
    <p:extLst>
      <p:ext uri="{BB962C8B-B14F-4D97-AF65-F5344CB8AC3E}">
        <p14:creationId xmlns:p14="http://schemas.microsoft.com/office/powerpoint/2010/main" val="223657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85F1BE2-0EE7-4981-9074-C12840AA0963}"/>
              </a:ext>
            </a:extLst>
          </p:cNvPr>
          <p:cNvSpPr txBox="1"/>
          <p:nvPr/>
        </p:nvSpPr>
        <p:spPr>
          <a:xfrm>
            <a:off x="-839747" y="4723913"/>
            <a:ext cx="9147092" cy="459036"/>
          </a:xfrm>
          <a:prstGeom prst="rect">
            <a:avLst/>
          </a:prstGeom>
          <a:noFill/>
        </p:spPr>
        <p:txBody>
          <a:bodyPr wrap="square" rtlCol="0">
            <a:spAutoFit/>
            <a:scene3d>
              <a:camera prst="orthographicFront"/>
              <a:lightRig rig="threePt" dir="t"/>
            </a:scene3d>
            <a:sp3d extrusionH="57150">
              <a:bevelT w="69850" h="69850" prst="divot"/>
            </a:sp3d>
          </a:bodyPr>
          <a:lstStyle/>
          <a:p>
            <a:pPr>
              <a:lnSpc>
                <a:spcPct val="150000"/>
              </a:lnSpc>
              <a:spcAft>
                <a:spcPts val="600"/>
              </a:spcAft>
            </a:pPr>
            <a:r>
              <a:rPr lang="en-US"/>
              <a:t>       </a:t>
            </a:r>
            <a:endParaRPr lang="en-IN" sz="2000"/>
          </a:p>
        </p:txBody>
      </p:sp>
      <p:sp>
        <p:nvSpPr>
          <p:cNvPr id="2" name="Rectangle 1">
            <a:extLst>
              <a:ext uri="{FF2B5EF4-FFF2-40B4-BE49-F238E27FC236}">
                <a16:creationId xmlns:a16="http://schemas.microsoft.com/office/drawing/2014/main" id="{6DCA7A45-EF0C-4137-80F7-147DB8439B40}"/>
              </a:ext>
            </a:extLst>
          </p:cNvPr>
          <p:cNvSpPr/>
          <p:nvPr/>
        </p:nvSpPr>
        <p:spPr>
          <a:xfrm>
            <a:off x="4334138" y="89625"/>
            <a:ext cx="2860078" cy="707886"/>
          </a:xfrm>
          <a:prstGeom prst="rect">
            <a:avLst/>
          </a:prstGeom>
        </p:spPr>
        <p:txBody>
          <a:bodyPr wrap="none">
            <a:spAutoFit/>
          </a:bodyPr>
          <a:lstStyle/>
          <a:p>
            <a:r>
              <a:rPr lang="en-IN" sz="40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IN" sz="3600"/>
          </a:p>
        </p:txBody>
      </p:sp>
      <p:sp>
        <p:nvSpPr>
          <p:cNvPr id="5" name="TextBox 4">
            <a:extLst>
              <a:ext uri="{FF2B5EF4-FFF2-40B4-BE49-F238E27FC236}">
                <a16:creationId xmlns:a16="http://schemas.microsoft.com/office/drawing/2014/main" id="{C5E1D192-6B1B-4D29-AE41-1483D0A3EDDF}"/>
              </a:ext>
            </a:extLst>
          </p:cNvPr>
          <p:cNvSpPr txBox="1"/>
          <p:nvPr/>
        </p:nvSpPr>
        <p:spPr>
          <a:xfrm>
            <a:off x="160020" y="797511"/>
            <a:ext cx="12031980" cy="5655394"/>
          </a:xfrm>
          <a:prstGeom prst="rect">
            <a:avLst/>
          </a:prstGeom>
          <a:noFill/>
        </p:spPr>
        <p:txBody>
          <a:bodyPr wrap="square" rtlCol="0">
            <a:spAutoFit/>
          </a:bodyPr>
          <a:lstStyle/>
          <a:p>
            <a:pPr algn="just">
              <a:lnSpc>
                <a:spcPct val="150000"/>
              </a:lnSpc>
              <a:spcAft>
                <a:spcPts val="600"/>
              </a:spcAft>
            </a:pPr>
            <a:r>
              <a:rPr lang="en-US" sz="2100" dirty="0">
                <a:latin typeface="Times New Roman" panose="02020603050405020304" pitchFamily="18" charset="0"/>
                <a:cs typeface="Times New Roman" panose="02020603050405020304" pitchFamily="18" charset="0"/>
              </a:rPr>
              <a:t>This project ‘Human Voice Recognition in the Regional Language’ is a</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speech recognition system to recognize a phone from a set of phones in a regional Language </a:t>
            </a:r>
            <a:r>
              <a:rPr lang="en-US" sz="2100" dirty="0" smtClean="0">
                <a:latin typeface="Times New Roman" panose="02020603050405020304" pitchFamily="18" charset="0"/>
                <a:cs typeface="Times New Roman" panose="02020603050405020304" pitchFamily="18" charset="0"/>
              </a:rPr>
              <a:t>(Hindi</a:t>
            </a:r>
            <a:r>
              <a:rPr lang="en-US" sz="2100" dirty="0">
                <a:latin typeface="Times New Roman" panose="02020603050405020304" pitchFamily="18" charset="0"/>
                <a:cs typeface="Times New Roman" panose="02020603050405020304" pitchFamily="18" charset="0"/>
              </a:rPr>
              <a:t>), Speech recognition mechanism comes under the domain of Natural Language Processing(NLP</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lnSpc>
                <a:spcPct val="150000"/>
              </a:lnSpc>
              <a:spcAft>
                <a:spcPts val="600"/>
              </a:spcAft>
            </a:pPr>
            <a:r>
              <a:rPr lang="en-US" sz="2100" dirty="0">
                <a:latin typeface="Times New Roman" panose="02020603050405020304" pitchFamily="18" charset="0"/>
                <a:cs typeface="Times New Roman" panose="02020603050405020304" pitchFamily="18" charset="0"/>
              </a:rPr>
              <a:t>The aim here is to recognize the human voice in regional language(Hindi) </a:t>
            </a:r>
            <a:r>
              <a:rPr lang="en-US" sz="2100" dirty="0" smtClean="0">
                <a:latin typeface="Times New Roman" panose="02020603050405020304" pitchFamily="18" charset="0"/>
                <a:cs typeface="Times New Roman" panose="02020603050405020304" pitchFamily="18" charset="0"/>
              </a:rPr>
              <a:t>from a specific set of phones (which </a:t>
            </a:r>
            <a:r>
              <a:rPr lang="en-US" sz="2100" dirty="0">
                <a:latin typeface="Times New Roman" panose="02020603050405020304" pitchFamily="18" charset="0"/>
                <a:cs typeface="Times New Roman" panose="02020603050405020304" pitchFamily="18" charset="0"/>
              </a:rPr>
              <a:t>are </a:t>
            </a:r>
            <a:r>
              <a:rPr lang="en-US" sz="2100" dirty="0" err="1">
                <a:latin typeface="Times New Roman" panose="02020603050405020304" pitchFamily="18" charset="0"/>
                <a:cs typeface="Times New Roman" panose="02020603050405020304" pitchFamily="18" charset="0"/>
              </a:rPr>
              <a:t>आगे</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āge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पीछे</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peechhe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बाएँ</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bāen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दाएं</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dāen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चलो</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chalo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रूको</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ruko</a:t>
            </a:r>
            <a:r>
              <a:rPr lang="en-US" sz="2100" dirty="0">
                <a:latin typeface="Times New Roman" panose="02020603050405020304" pitchFamily="18" charset="0"/>
                <a:cs typeface="Times New Roman" panose="02020603050405020304" pitchFamily="18" charset="0"/>
              </a:rPr>
              <a:t>)) and then use this recognition system to operate </a:t>
            </a:r>
            <a:r>
              <a:rPr lang="en-US" sz="2100" dirty="0" smtClean="0">
                <a:latin typeface="Times New Roman" panose="02020603050405020304" pitchFamily="18" charset="0"/>
                <a:cs typeface="Times New Roman" panose="02020603050405020304" pitchFamily="18" charset="0"/>
              </a:rPr>
              <a:t>an Arduino based vehicle through </a:t>
            </a:r>
            <a:r>
              <a:rPr lang="en-US" sz="2100" dirty="0">
                <a:latin typeface="Times New Roman" panose="02020603050405020304" pitchFamily="18" charset="0"/>
                <a:cs typeface="Times New Roman" panose="02020603050405020304" pitchFamily="18" charset="0"/>
              </a:rPr>
              <a:t>on-spot human voice. </a:t>
            </a:r>
          </a:p>
          <a:p>
            <a:pPr algn="just">
              <a:lnSpc>
                <a:spcPct val="150000"/>
              </a:lnSpc>
              <a:spcAft>
                <a:spcPts val="600"/>
              </a:spcAft>
            </a:pPr>
            <a:r>
              <a:rPr lang="en-US" sz="2100" dirty="0">
                <a:latin typeface="Times New Roman" panose="02020603050405020304" pitchFamily="18" charset="0"/>
                <a:cs typeface="Times New Roman" panose="02020603050405020304" pitchFamily="18" charset="0"/>
              </a:rPr>
              <a:t>For making the training module, a Recurrent Neural Network was made which was fed with a MFCC value of around 400 audio files (manually collected) consisting of </a:t>
            </a:r>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mentioned phones and a model was trained. </a:t>
            </a:r>
          </a:p>
          <a:p>
            <a:pPr algn="just">
              <a:lnSpc>
                <a:spcPct val="150000"/>
              </a:lnSpc>
              <a:spcAft>
                <a:spcPts val="600"/>
              </a:spcAft>
            </a:pPr>
            <a:r>
              <a:rPr lang="en-US" sz="2100" dirty="0">
                <a:latin typeface="Times New Roman" panose="02020603050405020304" pitchFamily="18" charset="0"/>
                <a:cs typeface="Times New Roman" panose="02020603050405020304" pitchFamily="18" charset="0"/>
              </a:rPr>
              <a:t>The final results are quite encouraging giving an accuracy of (80-85) % when tested on the files present in the system whereas gives promising on-spot testing for other phones except for the phone </a:t>
            </a:r>
            <a:r>
              <a:rPr lang="en-US" sz="2100" dirty="0" err="1">
                <a:latin typeface="Times New Roman" panose="02020603050405020304" pitchFamily="18" charset="0"/>
                <a:cs typeface="Times New Roman" panose="02020603050405020304" pitchFamily="18" charset="0"/>
              </a:rPr>
              <a:t>āge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आगे</a:t>
            </a:r>
            <a:r>
              <a:rPr lang="en-US" sz="2100" dirty="0">
                <a:latin typeface="Times New Roman" panose="02020603050405020304" pitchFamily="18" charset="0"/>
                <a:cs typeface="Times New Roman" panose="02020603050405020304" pitchFamily="18" charset="0"/>
              </a:rPr>
              <a:t>) as this phone is somewhat similar in structure to other phones like (</a:t>
            </a:r>
            <a:r>
              <a:rPr lang="en-US" sz="2100" dirty="0" err="1">
                <a:latin typeface="Times New Roman" panose="02020603050405020304" pitchFamily="18" charset="0"/>
                <a:cs typeface="Times New Roman" panose="02020603050405020304" pitchFamily="18" charset="0"/>
              </a:rPr>
              <a:t>dāen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bāen</a:t>
            </a:r>
            <a:r>
              <a:rPr lang="en-US" sz="2100" dirty="0" smtClean="0">
                <a:latin typeface="Times New Roman" panose="02020603050405020304" pitchFamily="18" charset="0"/>
                <a:cs typeface="Times New Roman" panose="02020603050405020304" pitchFamily="18" charset="0"/>
              </a:rPr>
              <a:t>).</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541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083D6E-C8C7-417D-A305-F9B7D47D7853}"/>
              </a:ext>
            </a:extLst>
          </p:cNvPr>
          <p:cNvPicPr>
            <a:picLocks noChangeAspect="1"/>
          </p:cNvPicPr>
          <p:nvPr/>
        </p:nvPicPr>
        <p:blipFill>
          <a:blip r:embed="rId2"/>
          <a:stretch>
            <a:fillRect/>
          </a:stretch>
        </p:blipFill>
        <p:spPr>
          <a:xfrm>
            <a:off x="0" y="0"/>
            <a:ext cx="12192000" cy="6858000"/>
          </a:xfrm>
          <a:prstGeom prst="rect">
            <a:avLst/>
          </a:prstGeom>
        </p:spPr>
      </p:pic>
      <p:sp>
        <p:nvSpPr>
          <p:cNvPr id="3" name="Flowchart: Connector 2">
            <a:extLst>
              <a:ext uri="{FF2B5EF4-FFF2-40B4-BE49-F238E27FC236}">
                <a16:creationId xmlns:a16="http://schemas.microsoft.com/office/drawing/2014/main" id="{D236C419-46DD-4C63-B8C6-6D5A6A67B2E4}"/>
              </a:ext>
            </a:extLst>
          </p:cNvPr>
          <p:cNvSpPr/>
          <p:nvPr/>
        </p:nvSpPr>
        <p:spPr>
          <a:xfrm>
            <a:off x="5659395" y="5721178"/>
            <a:ext cx="123567" cy="172995"/>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91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41CF94-579E-4877-83E4-4AE4007820E6}"/>
              </a:ext>
            </a:extLst>
          </p:cNvPr>
          <p:cNvSpPr/>
          <p:nvPr/>
        </p:nvSpPr>
        <p:spPr>
          <a:xfrm>
            <a:off x="769472" y="204572"/>
            <a:ext cx="5519460" cy="461665"/>
          </a:xfrm>
          <a:prstGeom prst="rect">
            <a:avLst/>
          </a:prstGeom>
        </p:spPr>
        <p:txBody>
          <a:bodyPr wrap="none">
            <a:spAutoFit/>
          </a:bodyPr>
          <a:lstStyle/>
          <a:p>
            <a:r>
              <a:rPr lang="en-IN" sz="2400" b="1">
                <a:solidFill>
                  <a:srgbClr val="222222"/>
                </a:solidFill>
                <a:latin typeface="Times New Roman" panose="02020603050405020304" pitchFamily="18" charset="0"/>
                <a:ea typeface="Times New Roman" panose="02020603050405020304" pitchFamily="18" charset="0"/>
              </a:rPr>
              <a:t>ALGORITHM_4: ONSPOT_TESTING </a:t>
            </a:r>
            <a:endParaRPr lang="en-IN" sz="2400" b="1">
              <a:solidFill>
                <a:srgbClr val="000000"/>
              </a:solidFill>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4DD09F2D-DC09-4A31-9D74-B39A25DA1131}"/>
              </a:ext>
            </a:extLst>
          </p:cNvPr>
          <p:cNvSpPr/>
          <p:nvPr/>
        </p:nvSpPr>
        <p:spPr>
          <a:xfrm>
            <a:off x="769472" y="826875"/>
            <a:ext cx="9424852" cy="4440511"/>
          </a:xfrm>
          <a:prstGeom prst="rect">
            <a:avLst/>
          </a:prstGeom>
        </p:spPr>
        <p:txBody>
          <a:bodyPr wrap="square">
            <a:spAutoFit/>
          </a:bodyPr>
          <a:lstStyle/>
          <a:p>
            <a:pPr marL="6350" marR="261620" indent="-6350" algn="just">
              <a:lnSpc>
                <a:spcPct val="107000"/>
              </a:lnSpc>
              <a:spcAft>
                <a:spcPts val="1165"/>
              </a:spcAft>
            </a:pPr>
            <a:r>
              <a:rPr lang="en-IN" sz="2000" b="1">
                <a:solidFill>
                  <a:srgbClr val="222222"/>
                </a:solidFill>
                <a:latin typeface="Times New Roman" panose="02020603050405020304" pitchFamily="18" charset="0"/>
                <a:ea typeface="Times New Roman" panose="02020603050405020304" pitchFamily="18" charset="0"/>
              </a:rPr>
              <a:t>Input: </a:t>
            </a:r>
            <a:r>
              <a:rPr lang="en-IN" sz="2000">
                <a:solidFill>
                  <a:srgbClr val="222222"/>
                </a:solidFill>
                <a:latin typeface="Times New Roman" panose="02020603050405020304" pitchFamily="18" charset="0"/>
                <a:ea typeface="Times New Roman" panose="02020603050405020304" pitchFamily="18" charset="0"/>
              </a:rPr>
              <a:t>Human voice for a particular phone among those six phones through microphone.</a:t>
            </a:r>
            <a:r>
              <a:rPr lang="en-IN" sz="2000" b="1">
                <a:solidFill>
                  <a:srgbClr val="222222"/>
                </a:solidFill>
                <a:latin typeface="Times New Roman" panose="02020603050405020304" pitchFamily="18" charset="0"/>
                <a:ea typeface="Times New Roman" panose="02020603050405020304" pitchFamily="18" charset="0"/>
              </a:rPr>
              <a:t>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a:solidFill>
                  <a:srgbClr val="222222"/>
                </a:solidFill>
                <a:latin typeface="Times New Roman" panose="02020603050405020304" pitchFamily="18" charset="0"/>
                <a:ea typeface="Times New Roman" panose="02020603050405020304" pitchFamily="18" charset="0"/>
              </a:rPr>
              <a:t>Output: </a:t>
            </a:r>
            <a:r>
              <a:rPr lang="en-IN" sz="2000">
                <a:solidFill>
                  <a:srgbClr val="222222"/>
                </a:solidFill>
                <a:latin typeface="Times New Roman" panose="02020603050405020304" pitchFamily="18" charset="0"/>
                <a:ea typeface="Times New Roman" panose="02020603050405020304" pitchFamily="18" charset="0"/>
              </a:rPr>
              <a:t>Name of the phone predicted by the Speech Recognition System.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a:solidFill>
                  <a:srgbClr val="222222"/>
                </a:solidFill>
                <a:latin typeface="Times New Roman" panose="02020603050405020304" pitchFamily="18" charset="0"/>
                <a:ea typeface="Times New Roman" panose="02020603050405020304" pitchFamily="18" charset="0"/>
              </a:rPr>
              <a:t>Step_1:</a:t>
            </a:r>
            <a:r>
              <a:rPr lang="en-IN" sz="2000">
                <a:solidFill>
                  <a:srgbClr val="222222"/>
                </a:solidFill>
                <a:latin typeface="Times New Roman" panose="02020603050405020304" pitchFamily="18" charset="0"/>
                <a:ea typeface="Times New Roman" panose="02020603050405020304" pitchFamily="18" charset="0"/>
              </a:rPr>
              <a:t> Save the voice taken as input in .wav format.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a:solidFill>
                  <a:srgbClr val="222222"/>
                </a:solidFill>
                <a:latin typeface="Times New Roman" panose="02020603050405020304" pitchFamily="18" charset="0"/>
                <a:ea typeface="Times New Roman" panose="02020603050405020304" pitchFamily="18" charset="0"/>
              </a:rPr>
              <a:t>Step_2:</a:t>
            </a:r>
            <a:r>
              <a:rPr lang="en-IN" sz="2000">
                <a:solidFill>
                  <a:srgbClr val="222222"/>
                </a:solidFill>
                <a:latin typeface="Times New Roman" panose="02020603050405020304" pitchFamily="18" charset="0"/>
                <a:ea typeface="Times New Roman" panose="02020603050405020304" pitchFamily="18" charset="0"/>
              </a:rPr>
              <a:t> Perform pre-processing and clean the voice.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a:solidFill>
                  <a:srgbClr val="222222"/>
                </a:solidFill>
                <a:latin typeface="Times New Roman" panose="02020603050405020304" pitchFamily="18" charset="0"/>
                <a:ea typeface="Times New Roman" panose="02020603050405020304" pitchFamily="18" charset="0"/>
              </a:rPr>
              <a:t>Step_3:</a:t>
            </a:r>
            <a:r>
              <a:rPr lang="en-IN" sz="2000">
                <a:solidFill>
                  <a:srgbClr val="222222"/>
                </a:solidFill>
                <a:latin typeface="Times New Roman" panose="02020603050405020304" pitchFamily="18" charset="0"/>
                <a:ea typeface="Times New Roman" panose="02020603050405020304" pitchFamily="18" charset="0"/>
              </a:rPr>
              <a:t>  Feed the cleaned voice into the trained model.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a:solidFill>
                  <a:srgbClr val="222222"/>
                </a:solidFill>
                <a:latin typeface="Times New Roman" panose="02020603050405020304" pitchFamily="18" charset="0"/>
                <a:ea typeface="Times New Roman" panose="02020603050405020304" pitchFamily="18" charset="0"/>
              </a:rPr>
              <a:t>Step_4:</a:t>
            </a:r>
            <a:r>
              <a:rPr lang="en-IN" sz="2000">
                <a:solidFill>
                  <a:srgbClr val="222222"/>
                </a:solidFill>
                <a:latin typeface="Times New Roman" panose="02020603050405020304" pitchFamily="18" charset="0"/>
                <a:ea typeface="Times New Roman" panose="02020603050405020304" pitchFamily="18" charset="0"/>
              </a:rPr>
              <a:t> Test for closeness of the voice with one of the phone among the six used for training. </a:t>
            </a:r>
            <a:endParaRPr lang="en-IN" sz="2000">
              <a:solidFill>
                <a:srgbClr val="000000"/>
              </a:solidFill>
              <a:latin typeface="Times New Roman" panose="02020603050405020304" pitchFamily="18" charset="0"/>
              <a:ea typeface="Times New Roman" panose="02020603050405020304" pitchFamily="18" charset="0"/>
            </a:endParaRPr>
          </a:p>
          <a:p>
            <a:pPr marL="6350" marR="261620" indent="-6350" algn="just">
              <a:lnSpc>
                <a:spcPct val="107000"/>
              </a:lnSpc>
              <a:spcAft>
                <a:spcPts val="1165"/>
              </a:spcAft>
            </a:pPr>
            <a:r>
              <a:rPr lang="en-IN" sz="2000" b="1">
                <a:solidFill>
                  <a:srgbClr val="222222"/>
                </a:solidFill>
                <a:latin typeface="Times New Roman" panose="02020603050405020304" pitchFamily="18" charset="0"/>
                <a:ea typeface="Times New Roman" panose="02020603050405020304" pitchFamily="18" charset="0"/>
              </a:rPr>
              <a:t>Step_5:</a:t>
            </a:r>
            <a:r>
              <a:rPr lang="en-IN" sz="2000">
                <a:solidFill>
                  <a:srgbClr val="222222"/>
                </a:solidFill>
                <a:latin typeface="Times New Roman" panose="02020603050405020304" pitchFamily="18" charset="0"/>
                <a:ea typeface="Times New Roman" panose="02020603050405020304" pitchFamily="18" charset="0"/>
              </a:rPr>
              <a:t> Display the phone name having maximum probability. </a:t>
            </a:r>
            <a:endParaRPr lang="en-IN" sz="2000">
              <a:solidFill>
                <a:srgbClr val="000000"/>
              </a:solidFill>
              <a:latin typeface="Times New Roman" panose="02020603050405020304" pitchFamily="18" charset="0"/>
              <a:ea typeface="Times New Roman" panose="02020603050405020304" pitchFamily="18" charset="0"/>
            </a:endParaRPr>
          </a:p>
          <a:p>
            <a:pPr marL="6350" indent="-6350">
              <a:lnSpc>
                <a:spcPct val="107000"/>
              </a:lnSpc>
              <a:spcAft>
                <a:spcPts val="1185"/>
              </a:spcAft>
            </a:pPr>
            <a:r>
              <a:rPr lang="en-IN" sz="2000" b="1">
                <a:solidFill>
                  <a:srgbClr val="222222"/>
                </a:solidFill>
                <a:latin typeface="Times New Roman" panose="02020603050405020304" pitchFamily="18" charset="0"/>
                <a:ea typeface="Times New Roman" panose="02020603050405020304" pitchFamily="18" charset="0"/>
              </a:rPr>
              <a:t>Step_6:</a:t>
            </a:r>
            <a:r>
              <a:rPr lang="en-IN" sz="2000">
                <a:solidFill>
                  <a:srgbClr val="222222"/>
                </a:solidFill>
                <a:latin typeface="Times New Roman" panose="02020603050405020304" pitchFamily="18" charset="0"/>
                <a:ea typeface="Times New Roman" panose="02020603050405020304" pitchFamily="18" charset="0"/>
              </a:rPr>
              <a:t> Stop </a:t>
            </a:r>
            <a:endParaRPr lang="en-IN" sz="2400" b="1">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831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37D031-9F47-4C75-B5A4-B0BD0CA100F7}"/>
              </a:ext>
            </a:extLst>
          </p:cNvPr>
          <p:cNvPicPr>
            <a:picLocks noChangeAspect="1"/>
          </p:cNvPicPr>
          <p:nvPr/>
        </p:nvPicPr>
        <p:blipFill>
          <a:blip r:embed="rId2"/>
          <a:stretch>
            <a:fillRect/>
          </a:stretch>
        </p:blipFill>
        <p:spPr>
          <a:xfrm>
            <a:off x="0" y="0"/>
            <a:ext cx="12192001" cy="6857999"/>
          </a:xfrm>
          <a:prstGeom prst="rect">
            <a:avLst/>
          </a:prstGeom>
        </p:spPr>
      </p:pic>
    </p:spTree>
    <p:extLst>
      <p:ext uri="{BB962C8B-B14F-4D97-AF65-F5344CB8AC3E}">
        <p14:creationId xmlns:p14="http://schemas.microsoft.com/office/powerpoint/2010/main" val="353141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4D9026-EC6C-4545-8573-314BD7DF6A8B}"/>
              </a:ext>
            </a:extLst>
          </p:cNvPr>
          <p:cNvSpPr/>
          <p:nvPr/>
        </p:nvSpPr>
        <p:spPr>
          <a:xfrm>
            <a:off x="693442" y="241642"/>
            <a:ext cx="184731" cy="523220"/>
          </a:xfrm>
          <a:prstGeom prst="rect">
            <a:avLst/>
          </a:prstGeom>
        </p:spPr>
        <p:txBody>
          <a:bodyPr wrap="none">
            <a:spAutoFit/>
          </a:bodyPr>
          <a:lstStyle/>
          <a:p>
            <a:endParaRPr lang="en-IN" sz="28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CED3B0A-1E57-43C5-87C4-8BF984619926}"/>
              </a:ext>
            </a:extLst>
          </p:cNvPr>
          <p:cNvSpPr/>
          <p:nvPr/>
        </p:nvSpPr>
        <p:spPr>
          <a:xfrm>
            <a:off x="1548960" y="2896175"/>
            <a:ext cx="9427699" cy="584775"/>
          </a:xfrm>
          <a:prstGeom prst="rect">
            <a:avLst/>
          </a:prstGeom>
          <a:noFill/>
        </p:spPr>
        <p:txBody>
          <a:bodyPr wrap="square" lIns="91440" tIns="45720" rIns="91440" bIns="45720">
            <a:spAutoFit/>
          </a:bodyPr>
          <a:lstStyle/>
          <a:p>
            <a:pPr algn="ctr"/>
            <a:r>
              <a:rPr lang="en-IN"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 AND CORRESPONDING EVALUATION</a:t>
            </a:r>
            <a:endParaRPr lang="en-IN" sz="3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09266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1D281-0351-495F-8A22-2A537E34C0C5}"/>
              </a:ext>
            </a:extLst>
          </p:cNvPr>
          <p:cNvSpPr/>
          <p:nvPr/>
        </p:nvSpPr>
        <p:spPr>
          <a:xfrm>
            <a:off x="98855" y="305337"/>
            <a:ext cx="12192000" cy="5893921"/>
          </a:xfrm>
          <a:prstGeom prst="rect">
            <a:avLst/>
          </a:prstGeom>
        </p:spPr>
        <p:txBody>
          <a:bodyPr wrap="square">
            <a:spAutoFit/>
          </a:bodyPr>
          <a:lstStyle/>
          <a:p>
            <a:pPr marR="441960">
              <a:lnSpc>
                <a:spcPts val="2400"/>
              </a:lnSpc>
              <a:spcAft>
                <a:spcPts val="600"/>
              </a:spcAft>
            </a:pPr>
            <a:endParaRPr lang="en-IN" sz="2800" b="1" dirty="0" smtClean="0">
              <a:solidFill>
                <a:srgbClr val="222222"/>
              </a:solidFill>
              <a:latin typeface="Times New Roman" panose="02020603050405020304" pitchFamily="18" charset="0"/>
              <a:ea typeface="Times New Roman" panose="02020603050405020304" pitchFamily="18" charset="0"/>
            </a:endParaRPr>
          </a:p>
          <a:p>
            <a:pPr marR="441960">
              <a:lnSpc>
                <a:spcPts val="2400"/>
              </a:lnSpc>
              <a:spcAft>
                <a:spcPts val="600"/>
              </a:spcAft>
            </a:pPr>
            <a:r>
              <a:rPr lang="en-IN" sz="2800" b="1" dirty="0" smtClean="0">
                <a:solidFill>
                  <a:srgbClr val="222222"/>
                </a:solidFill>
                <a:latin typeface="Times New Roman" panose="02020603050405020304" pitchFamily="18" charset="0"/>
                <a:ea typeface="Times New Roman" panose="02020603050405020304" pitchFamily="18" charset="0"/>
              </a:rPr>
              <a:t>Common </a:t>
            </a:r>
            <a:r>
              <a:rPr lang="en-IN" sz="2800" b="1" dirty="0">
                <a:solidFill>
                  <a:srgbClr val="222222"/>
                </a:solidFill>
                <a:latin typeface="Times New Roman" panose="02020603050405020304" pitchFamily="18" charset="0"/>
                <a:ea typeface="Times New Roman" panose="02020603050405020304" pitchFamily="18" charset="0"/>
              </a:rPr>
              <a:t>Terms Used </a:t>
            </a:r>
            <a:endParaRPr lang="en-IN" sz="2800" b="1" dirty="0">
              <a:solidFill>
                <a:srgbClr val="000000"/>
              </a:solidFill>
              <a:latin typeface="Times New Roman" panose="02020603050405020304" pitchFamily="18" charset="0"/>
              <a:ea typeface="Times New Roman" panose="02020603050405020304" pitchFamily="18" charset="0"/>
            </a:endParaRPr>
          </a:p>
          <a:p>
            <a:pPr marR="262890" lvl="0" algn="just" fontAlgn="base">
              <a:lnSpc>
                <a:spcPct val="150000"/>
              </a:lnSpc>
              <a:spcAft>
                <a:spcPts val="600"/>
              </a:spcAft>
              <a:buClr>
                <a:srgbClr val="222222"/>
              </a:buClr>
              <a:buSzPts val="1200"/>
            </a:pPr>
            <a:r>
              <a:rPr lang="en-IN" sz="2200" b="1" dirty="0" smtClean="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Feature </a:t>
            </a:r>
            <a:r>
              <a:rPr lang="en-IN" sz="2200" b="1"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Selection: </a:t>
            </a:r>
            <a:r>
              <a:rPr lang="en-IN" sz="2200" dirty="0" smtClean="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Feature shape is m*number of </a:t>
            </a:r>
            <a:r>
              <a:rPr lang="en-IN" sz="2200" dirty="0" err="1" smtClean="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mfcc</a:t>
            </a:r>
            <a:r>
              <a:rPr lang="en-IN" sz="2200" dirty="0" smtClean="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filters.</a:t>
            </a:r>
            <a:endParaRPr lang="en-IN" sz="2200" b="1" dirty="0" smtClean="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262890" lvl="0" algn="just" fontAlgn="base">
              <a:lnSpc>
                <a:spcPct val="150000"/>
              </a:lnSpc>
              <a:spcAft>
                <a:spcPts val="600"/>
              </a:spcAft>
              <a:buClr>
                <a:srgbClr val="222222"/>
              </a:buClr>
              <a:buSzPts val="1200"/>
            </a:pPr>
            <a:r>
              <a:rPr lang="en-IN" sz="2200" b="1"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a:t>
            </a:r>
            <a:r>
              <a:rPr lang="en-IN" sz="22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Number of Samples </a:t>
            </a:r>
            <a:r>
              <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No. of times any random selection was made from the repository and used for training  </a:t>
            </a:r>
          </a:p>
          <a:p>
            <a:pPr marL="6350" marR="262890" indent="-6350" algn="just">
              <a:lnSpc>
                <a:spcPct val="150000"/>
              </a:lnSpc>
              <a:spcAft>
                <a:spcPts val="600"/>
              </a:spcAft>
            </a:pPr>
            <a:r>
              <a:rPr lang="en-IN" sz="2200" dirty="0">
                <a:solidFill>
                  <a:srgbClr val="000000"/>
                </a:solidFill>
                <a:latin typeface="Times New Roman" panose="02020603050405020304" pitchFamily="18" charset="0"/>
                <a:ea typeface="Times New Roman" panose="02020603050405020304" pitchFamily="18" charset="0"/>
              </a:rPr>
              <a:t>        Normal number of samples simply means the number of audio files in the repository i.e. 390 </a:t>
            </a:r>
          </a:p>
          <a:p>
            <a:pPr marL="6350" marR="262890" indent="-6350" algn="just">
              <a:lnSpc>
                <a:spcPct val="150000"/>
              </a:lnSpc>
              <a:spcAft>
                <a:spcPts val="600"/>
              </a:spcAft>
            </a:pPr>
            <a:r>
              <a:rPr lang="en-IN" sz="2200" dirty="0">
                <a:solidFill>
                  <a:srgbClr val="000000"/>
                </a:solidFill>
                <a:latin typeface="Times New Roman" panose="02020603050405020304" pitchFamily="18" charset="0"/>
                <a:ea typeface="Times New Roman" panose="02020603050405020304" pitchFamily="18" charset="0"/>
              </a:rPr>
              <a:t>       </a:t>
            </a:r>
            <a:r>
              <a:rPr lang="en-IN" sz="2200" dirty="0">
                <a:solidFill>
                  <a:srgbClr val="222222"/>
                </a:solidFill>
                <a:latin typeface="Times New Roman" panose="02020603050405020304" pitchFamily="18" charset="0"/>
                <a:ea typeface="Times New Roman" panose="02020603050405020304" pitchFamily="18" charset="0"/>
              </a:rPr>
              <a:t> </a:t>
            </a:r>
            <a:r>
              <a:rPr lang="en-IN" sz="2200" dirty="0">
                <a:solidFill>
                  <a:srgbClr val="000000"/>
                </a:solidFill>
                <a:latin typeface="Times New Roman" panose="02020603050405020304" pitchFamily="18" charset="0"/>
                <a:ea typeface="Times New Roman" panose="02020603050405020304" pitchFamily="18" charset="0"/>
              </a:rPr>
              <a:t>Increased number of Samples</a:t>
            </a:r>
            <a:r>
              <a:rPr lang="en-IN" sz="2200" b="1" dirty="0">
                <a:solidFill>
                  <a:srgbClr val="000000"/>
                </a:solidFill>
                <a:latin typeface="Times New Roman" panose="02020603050405020304" pitchFamily="18" charset="0"/>
                <a:ea typeface="Times New Roman" panose="02020603050405020304" pitchFamily="18" charset="0"/>
              </a:rPr>
              <a:t> </a:t>
            </a:r>
            <a:r>
              <a:rPr lang="en-IN" sz="2200" dirty="0">
                <a:solidFill>
                  <a:srgbClr val="000000"/>
                </a:solidFill>
                <a:latin typeface="Times New Roman" panose="02020603050405020304" pitchFamily="18" charset="0"/>
                <a:ea typeface="Times New Roman" panose="02020603050405020304" pitchFamily="18" charset="0"/>
              </a:rPr>
              <a:t>means number of Audio files in the repository (390) * 20(Arbitrarily chosen) </a:t>
            </a:r>
          </a:p>
          <a:p>
            <a:pPr marR="262890" lvl="0" algn="just" fontAlgn="base">
              <a:lnSpc>
                <a:spcPct val="150000"/>
              </a:lnSpc>
              <a:spcAft>
                <a:spcPts val="600"/>
              </a:spcAft>
              <a:buClr>
                <a:srgbClr val="222222"/>
              </a:buClr>
              <a:buSzPts val="1200"/>
            </a:pPr>
            <a:r>
              <a:rPr lang="en-IN" sz="22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Threshold</a:t>
            </a:r>
            <a:r>
              <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A value below which all audio features are discarded. Only features above are taken </a:t>
            </a:r>
          </a:p>
          <a:p>
            <a:pPr marR="262890" lvl="0" algn="just" fontAlgn="base">
              <a:lnSpc>
                <a:spcPct val="150000"/>
              </a:lnSpc>
              <a:spcAft>
                <a:spcPts val="600"/>
              </a:spcAft>
              <a:buClr>
                <a:srgbClr val="222222"/>
              </a:buClr>
              <a:buSzPts val="1200"/>
            </a:pPr>
            <a:r>
              <a:rPr lang="en-IN" sz="22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a:t>
            </a:r>
            <a:r>
              <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Training Done on 390 Audio Samples </a:t>
            </a:r>
          </a:p>
          <a:p>
            <a:pPr marR="262890" lvl="0" algn="just" fontAlgn="base">
              <a:lnSpc>
                <a:spcPct val="150000"/>
              </a:lnSpc>
              <a:spcAft>
                <a:spcPts val="600"/>
              </a:spcAft>
              <a:buClr>
                <a:srgbClr val="222222"/>
              </a:buClr>
              <a:buSzPts val="1200"/>
            </a:pPr>
            <a:r>
              <a:rPr lang="en-IN" sz="22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a:t>
            </a:r>
            <a:r>
              <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Testing Done on 124 Audio Samples </a:t>
            </a:r>
            <a:r>
              <a:rPr lang="en-IN" sz="2200" dirty="0" smtClean="0">
                <a:solidFill>
                  <a:srgbClr val="000000"/>
                </a:solidFill>
                <a:latin typeface="Times New Roman" panose="02020603050405020304" pitchFamily="18" charset="0"/>
                <a:ea typeface="Times New Roman" panose="02020603050405020304" pitchFamily="18" charset="0"/>
              </a:rPr>
              <a:t> </a:t>
            </a:r>
            <a:endParaRPr lang="en-IN" sz="22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76490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1D185-0CAE-44FA-A334-0469B4F3A1E8}"/>
              </a:ext>
            </a:extLst>
          </p:cNvPr>
          <p:cNvSpPr txBox="1"/>
          <p:nvPr/>
        </p:nvSpPr>
        <p:spPr>
          <a:xfrm>
            <a:off x="632656" y="286365"/>
            <a:ext cx="11024279" cy="181588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1</a:t>
            </a:r>
          </a:p>
          <a:p>
            <a:r>
              <a:rPr lang="en-US" sz="2200" dirty="0">
                <a:latin typeface="Times New Roman" panose="02020603050405020304" pitchFamily="18" charset="0"/>
                <a:cs typeface="Times New Roman" panose="02020603050405020304" pitchFamily="18" charset="0"/>
              </a:rPr>
              <a:t>Dimension of Feature vector  = (5*20) </a:t>
            </a:r>
          </a:p>
          <a:p>
            <a:r>
              <a:rPr lang="en-US" sz="2200" dirty="0">
                <a:latin typeface="Times New Roman" panose="02020603050405020304" pitchFamily="18" charset="0"/>
                <a:cs typeface="Times New Roman" panose="02020603050405020304" pitchFamily="18" charset="0"/>
              </a:rPr>
              <a:t>Threshold  =  0.005 </a:t>
            </a:r>
          </a:p>
          <a:p>
            <a:r>
              <a:rPr lang="en-US" sz="2200" dirty="0">
                <a:latin typeface="Times New Roman" panose="02020603050405020304" pitchFamily="18" charset="0"/>
                <a:cs typeface="Times New Roman" panose="02020603050405020304" pitchFamily="18" charset="0"/>
              </a:rPr>
              <a:t>Sample size  =  no. of audio files i.e. </a:t>
            </a:r>
            <a:r>
              <a:rPr lang="en-US" sz="2200" dirty="0" smtClean="0">
                <a:latin typeface="Times New Roman" panose="02020603050405020304" pitchFamily="18" charset="0"/>
                <a:cs typeface="Times New Roman" panose="02020603050405020304" pitchFamily="18" charset="0"/>
              </a:rPr>
              <a:t>390</a:t>
            </a:r>
          </a:p>
          <a:p>
            <a:r>
              <a:rPr lang="en-IN" sz="2200" dirty="0">
                <a:latin typeface="Times New Roman" panose="02020603050405020304" pitchFamily="18" charset="0"/>
                <a:ea typeface="Times New Roman" panose="02020603050405020304" pitchFamily="18" charset="0"/>
              </a:rPr>
              <a:t>The training accuracy for this model is (54-56) % while validation accuracy is 40%. </a:t>
            </a:r>
            <a:r>
              <a:rPr lang="en-US" sz="2200"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D903825F-5516-42DD-9871-80DA6A78C49A}"/>
              </a:ext>
            </a:extLst>
          </p:cNvPr>
          <p:cNvSpPr/>
          <p:nvPr/>
        </p:nvSpPr>
        <p:spPr>
          <a:xfrm>
            <a:off x="3002280" y="5013960"/>
            <a:ext cx="213360" cy="198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55" y="2102246"/>
            <a:ext cx="11024279" cy="4133453"/>
          </a:xfrm>
          <a:prstGeom prst="rect">
            <a:avLst/>
          </a:prstGeom>
        </p:spPr>
      </p:pic>
      <p:sp>
        <p:nvSpPr>
          <p:cNvPr id="10" name="TextBox 9"/>
          <p:cNvSpPr txBox="1"/>
          <p:nvPr/>
        </p:nvSpPr>
        <p:spPr>
          <a:xfrm>
            <a:off x="4041140" y="6235699"/>
            <a:ext cx="4721860" cy="430887"/>
          </a:xfrm>
          <a:prstGeom prst="rect">
            <a:avLst/>
          </a:prstGeom>
          <a:noFill/>
        </p:spPr>
        <p:txBody>
          <a:bodyPr wrap="square" rtlCol="0">
            <a:spAutoFit/>
          </a:bodyPr>
          <a:lstStyle/>
          <a:p>
            <a:r>
              <a:rPr lang="en-IN" sz="2200" dirty="0" smtClean="0"/>
              <a:t>Layer Structure of RNN for model 1</a:t>
            </a:r>
            <a:endParaRPr lang="en-IN" sz="2200" dirty="0"/>
          </a:p>
        </p:txBody>
      </p:sp>
    </p:spTree>
    <p:extLst>
      <p:ext uri="{BB962C8B-B14F-4D97-AF65-F5344CB8AC3E}">
        <p14:creationId xmlns:p14="http://schemas.microsoft.com/office/powerpoint/2010/main" val="2524422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860"/>
            <a:ext cx="12192000" cy="5520840"/>
          </a:xfrm>
          <a:prstGeom prst="rect">
            <a:avLst/>
          </a:prstGeom>
        </p:spPr>
      </p:pic>
      <p:sp>
        <p:nvSpPr>
          <p:cNvPr id="3" name="TextBox 2"/>
          <p:cNvSpPr txBox="1"/>
          <p:nvPr/>
        </p:nvSpPr>
        <p:spPr>
          <a:xfrm>
            <a:off x="3962400" y="5930900"/>
            <a:ext cx="4318000" cy="430887"/>
          </a:xfrm>
          <a:prstGeom prst="rect">
            <a:avLst/>
          </a:prstGeom>
          <a:noFill/>
        </p:spPr>
        <p:txBody>
          <a:bodyPr wrap="square" rtlCol="0">
            <a:spAutoFit/>
          </a:bodyPr>
          <a:lstStyle/>
          <a:p>
            <a:r>
              <a:rPr lang="en-IN" sz="2200" dirty="0" smtClean="0"/>
              <a:t>Accuracy per Epoch for  model 1</a:t>
            </a:r>
            <a:endParaRPr lang="en-IN" sz="2200" dirty="0"/>
          </a:p>
        </p:txBody>
      </p:sp>
    </p:spTree>
    <p:extLst>
      <p:ext uri="{BB962C8B-B14F-4D97-AF65-F5344CB8AC3E}">
        <p14:creationId xmlns:p14="http://schemas.microsoft.com/office/powerpoint/2010/main" val="1733477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1D185-0CAE-44FA-A334-0469B4F3A1E8}"/>
              </a:ext>
            </a:extLst>
          </p:cNvPr>
          <p:cNvSpPr txBox="1"/>
          <p:nvPr/>
        </p:nvSpPr>
        <p:spPr>
          <a:xfrm>
            <a:off x="340946" y="139700"/>
            <a:ext cx="11729427" cy="209288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2</a:t>
            </a:r>
          </a:p>
          <a:p>
            <a:r>
              <a:rPr lang="en-US" sz="2200" dirty="0">
                <a:latin typeface="Times New Roman" panose="02020603050405020304" pitchFamily="18" charset="0"/>
                <a:cs typeface="Times New Roman" panose="02020603050405020304" pitchFamily="18" charset="0"/>
              </a:rPr>
              <a:t>Dimension of Feature vector  = (5*20) </a:t>
            </a:r>
          </a:p>
          <a:p>
            <a:r>
              <a:rPr lang="en-US" sz="2200" dirty="0">
                <a:latin typeface="Times New Roman" panose="02020603050405020304" pitchFamily="18" charset="0"/>
                <a:cs typeface="Times New Roman" panose="02020603050405020304" pitchFamily="18" charset="0"/>
              </a:rPr>
              <a:t>Threshold  =  0.009</a:t>
            </a:r>
          </a:p>
          <a:p>
            <a:r>
              <a:rPr lang="en-US" sz="2200" dirty="0">
                <a:latin typeface="Times New Roman" panose="02020603050405020304" pitchFamily="18" charset="0"/>
                <a:cs typeface="Times New Roman" panose="02020603050405020304" pitchFamily="18" charset="0"/>
              </a:rPr>
              <a:t>Sample size  =  no. of audio files i.e. </a:t>
            </a:r>
            <a:r>
              <a:rPr lang="en-US" sz="2200" dirty="0" smtClean="0">
                <a:latin typeface="Times New Roman" panose="02020603050405020304" pitchFamily="18" charset="0"/>
                <a:cs typeface="Times New Roman" panose="02020603050405020304" pitchFamily="18" charset="0"/>
              </a:rPr>
              <a:t>390</a:t>
            </a:r>
          </a:p>
          <a:p>
            <a:r>
              <a:rPr lang="en-IN" sz="2200" dirty="0">
                <a:latin typeface="Times New Roman" panose="02020603050405020304" pitchFamily="18" charset="0"/>
                <a:ea typeface="Times New Roman" panose="02020603050405020304" pitchFamily="18" charset="0"/>
              </a:rPr>
              <a:t>The training accuracy for this model was around 65% with a validation accuracy of 45%  </a:t>
            </a:r>
          </a:p>
          <a:p>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D903825F-5516-42DD-9871-80DA6A78C49A}"/>
              </a:ext>
            </a:extLst>
          </p:cNvPr>
          <p:cNvSpPr/>
          <p:nvPr/>
        </p:nvSpPr>
        <p:spPr>
          <a:xfrm>
            <a:off x="3002280" y="5013960"/>
            <a:ext cx="213360" cy="198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3EC6F26-A492-4765-83DF-E41FA1D123A0}"/>
              </a:ext>
            </a:extLst>
          </p:cNvPr>
          <p:cNvSpPr/>
          <p:nvPr/>
        </p:nvSpPr>
        <p:spPr>
          <a:xfrm>
            <a:off x="1804193" y="5013959"/>
            <a:ext cx="329407" cy="1484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73" y="2006600"/>
            <a:ext cx="11475427" cy="3886199"/>
          </a:xfrm>
          <a:prstGeom prst="rect">
            <a:avLst/>
          </a:prstGeom>
        </p:spPr>
      </p:pic>
      <p:sp>
        <p:nvSpPr>
          <p:cNvPr id="17" name="TextBox 16"/>
          <p:cNvSpPr txBox="1"/>
          <p:nvPr/>
        </p:nvSpPr>
        <p:spPr>
          <a:xfrm>
            <a:off x="3813956" y="6007099"/>
            <a:ext cx="4721860" cy="430887"/>
          </a:xfrm>
          <a:prstGeom prst="rect">
            <a:avLst/>
          </a:prstGeom>
          <a:noFill/>
        </p:spPr>
        <p:txBody>
          <a:bodyPr wrap="square" rtlCol="0">
            <a:spAutoFit/>
          </a:bodyPr>
          <a:lstStyle/>
          <a:p>
            <a:r>
              <a:rPr lang="en-IN" sz="2200" dirty="0" smtClean="0"/>
              <a:t>Layer Structure of RNN for model 2</a:t>
            </a:r>
            <a:endParaRPr lang="en-IN" sz="2200" dirty="0"/>
          </a:p>
        </p:txBody>
      </p:sp>
    </p:spTree>
    <p:extLst>
      <p:ext uri="{BB962C8B-B14F-4D97-AF65-F5344CB8AC3E}">
        <p14:creationId xmlns:p14="http://schemas.microsoft.com/office/powerpoint/2010/main" val="2324888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032499"/>
          </a:xfrm>
          <a:prstGeom prst="rect">
            <a:avLst/>
          </a:prstGeom>
        </p:spPr>
      </p:pic>
      <p:sp>
        <p:nvSpPr>
          <p:cNvPr id="3" name="TextBox 2"/>
          <p:cNvSpPr txBox="1"/>
          <p:nvPr/>
        </p:nvSpPr>
        <p:spPr>
          <a:xfrm>
            <a:off x="3936999" y="6032499"/>
            <a:ext cx="4318000" cy="430887"/>
          </a:xfrm>
          <a:prstGeom prst="rect">
            <a:avLst/>
          </a:prstGeom>
          <a:noFill/>
        </p:spPr>
        <p:txBody>
          <a:bodyPr wrap="square" rtlCol="0">
            <a:spAutoFit/>
          </a:bodyPr>
          <a:lstStyle/>
          <a:p>
            <a:r>
              <a:rPr lang="en-IN" sz="2200" dirty="0" smtClean="0"/>
              <a:t>Accuracy per Epoch for  model 2</a:t>
            </a:r>
            <a:endParaRPr lang="en-IN" sz="2200" dirty="0"/>
          </a:p>
        </p:txBody>
      </p:sp>
    </p:spTree>
    <p:extLst>
      <p:ext uri="{BB962C8B-B14F-4D97-AF65-F5344CB8AC3E}">
        <p14:creationId xmlns:p14="http://schemas.microsoft.com/office/powerpoint/2010/main" val="9455490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1D185-0CAE-44FA-A334-0469B4F3A1E8}"/>
              </a:ext>
            </a:extLst>
          </p:cNvPr>
          <p:cNvSpPr txBox="1"/>
          <p:nvPr/>
        </p:nvSpPr>
        <p:spPr>
          <a:xfrm>
            <a:off x="876300" y="0"/>
            <a:ext cx="11192512" cy="209288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3</a:t>
            </a:r>
          </a:p>
          <a:p>
            <a:r>
              <a:rPr lang="en-US" sz="2200" dirty="0">
                <a:latin typeface="Times New Roman" panose="02020603050405020304" pitchFamily="18" charset="0"/>
                <a:cs typeface="Times New Roman" panose="02020603050405020304" pitchFamily="18" charset="0"/>
              </a:rPr>
              <a:t>Dimension of Feature vector  = (5*20) </a:t>
            </a:r>
          </a:p>
          <a:p>
            <a:r>
              <a:rPr lang="en-US" sz="2200" dirty="0">
                <a:latin typeface="Times New Roman" panose="02020603050405020304" pitchFamily="18" charset="0"/>
                <a:cs typeface="Times New Roman" panose="02020603050405020304" pitchFamily="18" charset="0"/>
              </a:rPr>
              <a:t>Threshold  =  0.005</a:t>
            </a:r>
          </a:p>
          <a:p>
            <a:r>
              <a:rPr lang="en-US" sz="2200" dirty="0">
                <a:latin typeface="Times New Roman" panose="02020603050405020304" pitchFamily="18" charset="0"/>
                <a:cs typeface="Times New Roman" panose="02020603050405020304" pitchFamily="18" charset="0"/>
              </a:rPr>
              <a:t>Sample size  =  (20*no. of audio files</a:t>
            </a:r>
            <a:r>
              <a:rPr lang="en-US" sz="2200" dirty="0" smtClean="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ea typeface="Times New Roman" panose="02020603050405020304" pitchFamily="18" charset="0"/>
              </a:rPr>
              <a:t>The training and validation accuracy both were quite near to 80%. </a:t>
            </a:r>
          </a:p>
          <a:p>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D903825F-5516-42DD-9871-80DA6A78C49A}"/>
              </a:ext>
            </a:extLst>
          </p:cNvPr>
          <p:cNvSpPr/>
          <p:nvPr/>
        </p:nvSpPr>
        <p:spPr>
          <a:xfrm>
            <a:off x="3002280" y="5013960"/>
            <a:ext cx="213360" cy="198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1866819"/>
            <a:ext cx="10490200" cy="4229181"/>
          </a:xfrm>
          <a:prstGeom prst="rect">
            <a:avLst/>
          </a:prstGeom>
        </p:spPr>
      </p:pic>
      <p:sp>
        <p:nvSpPr>
          <p:cNvPr id="13" name="TextBox 12"/>
          <p:cNvSpPr txBox="1"/>
          <p:nvPr/>
        </p:nvSpPr>
        <p:spPr>
          <a:xfrm>
            <a:off x="4041140" y="6235699"/>
            <a:ext cx="4721860" cy="430887"/>
          </a:xfrm>
          <a:prstGeom prst="rect">
            <a:avLst/>
          </a:prstGeom>
          <a:noFill/>
        </p:spPr>
        <p:txBody>
          <a:bodyPr wrap="square" rtlCol="0">
            <a:spAutoFit/>
          </a:bodyPr>
          <a:lstStyle/>
          <a:p>
            <a:r>
              <a:rPr lang="en-IN" sz="2200" dirty="0" smtClean="0"/>
              <a:t>Layer Structure of RNN for model 3</a:t>
            </a:r>
            <a:endParaRPr lang="en-IN" sz="2200" dirty="0"/>
          </a:p>
        </p:txBody>
      </p:sp>
    </p:spTree>
    <p:extLst>
      <p:ext uri="{BB962C8B-B14F-4D97-AF65-F5344CB8AC3E}">
        <p14:creationId xmlns:p14="http://schemas.microsoft.com/office/powerpoint/2010/main" val="123937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85F1BE2-0EE7-4981-9074-C12840AA0963}"/>
              </a:ext>
            </a:extLst>
          </p:cNvPr>
          <p:cNvSpPr txBox="1"/>
          <p:nvPr/>
        </p:nvSpPr>
        <p:spPr>
          <a:xfrm>
            <a:off x="-839747" y="4723913"/>
            <a:ext cx="9147092" cy="459036"/>
          </a:xfrm>
          <a:prstGeom prst="rect">
            <a:avLst/>
          </a:prstGeom>
          <a:noFill/>
        </p:spPr>
        <p:txBody>
          <a:bodyPr wrap="square" rtlCol="0">
            <a:spAutoFit/>
            <a:scene3d>
              <a:camera prst="orthographicFront"/>
              <a:lightRig rig="threePt" dir="t"/>
            </a:scene3d>
            <a:sp3d extrusionH="57150">
              <a:bevelT w="69850" h="69850" prst="divot"/>
            </a:sp3d>
          </a:bodyPr>
          <a:lstStyle/>
          <a:p>
            <a:pPr>
              <a:lnSpc>
                <a:spcPct val="150000"/>
              </a:lnSpc>
              <a:spcAft>
                <a:spcPts val="600"/>
              </a:spcAft>
            </a:pPr>
            <a:r>
              <a:rPr lang="en-US"/>
              <a:t>       </a:t>
            </a:r>
            <a:endParaRPr lang="en-IN" sz="2000"/>
          </a:p>
        </p:txBody>
      </p:sp>
      <p:sp>
        <p:nvSpPr>
          <p:cNvPr id="2" name="Rectangle 1">
            <a:extLst>
              <a:ext uri="{FF2B5EF4-FFF2-40B4-BE49-F238E27FC236}">
                <a16:creationId xmlns:a16="http://schemas.microsoft.com/office/drawing/2014/main" id="{414C9FF4-C725-44DB-909D-403956F194BC}"/>
              </a:ext>
            </a:extLst>
          </p:cNvPr>
          <p:cNvSpPr/>
          <p:nvPr/>
        </p:nvSpPr>
        <p:spPr>
          <a:xfrm>
            <a:off x="2255520" y="204407"/>
            <a:ext cx="5109027" cy="646331"/>
          </a:xfrm>
          <a:prstGeom prst="rect">
            <a:avLst/>
          </a:prstGeom>
        </p:spPr>
        <p:txBody>
          <a:bodyPr wrap="none">
            <a:spAutoFit/>
          </a:bodyPr>
          <a:lstStyle/>
          <a:p>
            <a:r>
              <a:rPr lang="en-IN" sz="3600" b="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TABLE OF CONTENTS</a:t>
            </a:r>
            <a:endParaRPr lang="en-IN" sz="3600" b="1"/>
          </a:p>
        </p:txBody>
      </p:sp>
      <p:sp>
        <p:nvSpPr>
          <p:cNvPr id="6" name="TextBox 5">
            <a:extLst>
              <a:ext uri="{FF2B5EF4-FFF2-40B4-BE49-F238E27FC236}">
                <a16:creationId xmlns:a16="http://schemas.microsoft.com/office/drawing/2014/main" id="{2BAAE6DA-7C78-4832-8FBF-352EC16E9A1D}"/>
              </a:ext>
            </a:extLst>
          </p:cNvPr>
          <p:cNvSpPr txBox="1"/>
          <p:nvPr/>
        </p:nvSpPr>
        <p:spPr>
          <a:xfrm>
            <a:off x="2255520" y="1021080"/>
            <a:ext cx="9433560" cy="5693866"/>
          </a:xfrm>
          <a:prstGeom prst="rect">
            <a:avLst/>
          </a:prstGeom>
          <a:noFill/>
        </p:spPr>
        <p:txBody>
          <a:bodyPr wrap="square" rtlCol="0">
            <a:spAutoFit/>
          </a:bodyPr>
          <a:lstStyle/>
          <a:p>
            <a:pPr marL="342900" indent="-342900">
              <a:lnSpc>
                <a:spcPct val="200000"/>
              </a:lnSpc>
              <a:spcAft>
                <a:spcPts val="600"/>
              </a:spcAft>
              <a:buAutoNum type="arabicPeriod"/>
            </a:pPr>
            <a:r>
              <a:rPr lang="en-IN" b="1" dirty="0" smtClean="0">
                <a:latin typeface="Times New Roman" panose="02020603050405020304" pitchFamily="18" charset="0"/>
                <a:cs typeface="Times New Roman" panose="02020603050405020304" pitchFamily="18" charset="0"/>
              </a:rPr>
              <a:t>INTRODUCTION</a:t>
            </a:r>
          </a:p>
          <a:p>
            <a:pPr marL="342900" indent="-342900">
              <a:lnSpc>
                <a:spcPct val="200000"/>
              </a:lnSpc>
              <a:spcAft>
                <a:spcPts val="600"/>
              </a:spcAft>
              <a:buAutoNum type="arabicPeriod"/>
            </a:pPr>
            <a:r>
              <a:rPr lang="en-IN" b="1" dirty="0" smtClean="0">
                <a:latin typeface="Times New Roman" panose="02020603050405020304" pitchFamily="18" charset="0"/>
                <a:cs typeface="Times New Roman" panose="02020603050405020304" pitchFamily="18" charset="0"/>
              </a:rPr>
              <a:t>A BRIEF </a:t>
            </a:r>
            <a:r>
              <a:rPr lang="en-IN" b="1" dirty="0">
                <a:latin typeface="Times New Roman" panose="02020603050405020304" pitchFamily="18" charset="0"/>
                <a:cs typeface="Times New Roman" panose="02020603050405020304" pitchFamily="18" charset="0"/>
              </a:rPr>
              <a:t>S</a:t>
            </a:r>
            <a:r>
              <a:rPr lang="en-IN" b="1" dirty="0" smtClean="0">
                <a:latin typeface="Times New Roman" panose="02020603050405020304" pitchFamily="18" charset="0"/>
                <a:cs typeface="Times New Roman" panose="02020603050405020304" pitchFamily="18" charset="0"/>
              </a:rPr>
              <a:t>URVEY</a:t>
            </a:r>
            <a:endParaRPr lang="en-IN" b="1" dirty="0" smtClean="0">
              <a:latin typeface="Times New Roman" panose="02020603050405020304" pitchFamily="18" charset="0"/>
              <a:cs typeface="Times New Roman" panose="02020603050405020304" pitchFamily="18" charset="0"/>
            </a:endParaRPr>
          </a:p>
          <a:p>
            <a:pPr>
              <a:lnSpc>
                <a:spcPct val="200000"/>
              </a:lnSpc>
              <a:spcAft>
                <a:spcPts val="600"/>
              </a:spcAft>
            </a:pPr>
            <a:r>
              <a:rPr lang="en-IN" b="1" dirty="0">
                <a:latin typeface="Times New Roman" panose="02020603050405020304" pitchFamily="18" charset="0"/>
                <a:cs typeface="Times New Roman" panose="02020603050405020304" pitchFamily="18" charset="0"/>
              </a:rPr>
              <a:t>3</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PREPROCESSING WORK</a:t>
            </a:r>
          </a:p>
          <a:p>
            <a:pPr>
              <a:lnSpc>
                <a:spcPct val="200000"/>
              </a:lnSpc>
              <a:spcAft>
                <a:spcPts val="600"/>
              </a:spcAft>
            </a:pPr>
            <a:r>
              <a:rPr lang="en-IN" b="1" dirty="0">
                <a:latin typeface="Times New Roman" panose="02020603050405020304" pitchFamily="18" charset="0"/>
                <a:cs typeface="Times New Roman" panose="02020603050405020304" pitchFamily="18" charset="0"/>
              </a:rPr>
              <a:t>4</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PROPOSED </a:t>
            </a:r>
            <a:r>
              <a:rPr lang="en-IN" b="1" dirty="0" smtClean="0">
                <a:latin typeface="Times New Roman" panose="02020603050405020304" pitchFamily="18" charset="0"/>
                <a:cs typeface="Times New Roman" panose="02020603050405020304" pitchFamily="18" charset="0"/>
              </a:rPr>
              <a:t>APPROACH</a:t>
            </a:r>
            <a:endParaRPr lang="en-IN" b="1" dirty="0">
              <a:latin typeface="Times New Roman" panose="02020603050405020304" pitchFamily="18" charset="0"/>
              <a:cs typeface="Times New Roman" panose="02020603050405020304" pitchFamily="18" charset="0"/>
            </a:endParaRPr>
          </a:p>
          <a:p>
            <a:pPr>
              <a:lnSpc>
                <a:spcPct val="200000"/>
              </a:lnSpc>
              <a:spcAft>
                <a:spcPts val="600"/>
              </a:spcAft>
            </a:pPr>
            <a:r>
              <a:rPr lang="en-IN" b="1" dirty="0">
                <a:latin typeface="Times New Roman" panose="02020603050405020304" pitchFamily="18" charset="0"/>
                <a:cs typeface="Times New Roman" panose="02020603050405020304" pitchFamily="18" charset="0"/>
              </a:rPr>
              <a:t>5.</a:t>
            </a:r>
            <a:r>
              <a:rPr lang="en-IN"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RESULT AND CORRESPONDING EVALUATION</a:t>
            </a:r>
          </a:p>
          <a:p>
            <a:pPr>
              <a:lnSpc>
                <a:spcPct val="200000"/>
              </a:lnSpc>
              <a:spcAft>
                <a:spcPts val="600"/>
              </a:spcAft>
            </a:pPr>
            <a:r>
              <a:rPr lang="en-IN" b="1" dirty="0">
                <a:latin typeface="Times New Roman" panose="02020603050405020304" pitchFamily="18" charset="0"/>
                <a:cs typeface="Times New Roman" panose="02020603050405020304" pitchFamily="18" charset="0"/>
              </a:rPr>
              <a:t>6.</a:t>
            </a:r>
            <a:r>
              <a:rPr lang="en-IN"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FEW CLOSE OBSERVATIONS</a:t>
            </a:r>
          </a:p>
          <a:p>
            <a:pPr>
              <a:lnSpc>
                <a:spcPct val="200000"/>
              </a:lnSpc>
              <a:spcAft>
                <a:spcPts val="600"/>
              </a:spcAft>
            </a:pPr>
            <a:r>
              <a:rPr lang="en-IN" b="1" dirty="0">
                <a:latin typeface="Times New Roman" panose="02020603050405020304" pitchFamily="18" charset="0"/>
                <a:cs typeface="Times New Roman" panose="02020603050405020304" pitchFamily="18" charset="0"/>
              </a:rPr>
              <a:t>7.</a:t>
            </a:r>
            <a:r>
              <a:rPr lang="en-IN"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FUTURE SCOPE</a:t>
            </a:r>
          </a:p>
          <a:p>
            <a:pPr marL="342900" indent="-342900">
              <a:lnSpc>
                <a:spcPct val="200000"/>
              </a:lnSpc>
              <a:spcAft>
                <a:spcPts val="600"/>
              </a:spcAft>
              <a:buAutoNum type="arabicPeriod" startAt="8"/>
            </a:pPr>
            <a:r>
              <a:rPr lang="en-IN" b="1" dirty="0" smtClean="0">
                <a:latin typeface="Times New Roman" panose="02020603050405020304" pitchFamily="18" charset="0"/>
                <a:cs typeface="Times New Roman" panose="02020603050405020304" pitchFamily="18" charset="0"/>
              </a:rPr>
              <a:t>CONCLUSION</a:t>
            </a:r>
          </a:p>
          <a:p>
            <a:pPr>
              <a:lnSpc>
                <a:spcPct val="200000"/>
              </a:lnSpc>
              <a:spcAft>
                <a:spcPts val="600"/>
              </a:spcAft>
            </a:pP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REFERENCES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123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34100"/>
          </a:xfrm>
          <a:prstGeom prst="rect">
            <a:avLst/>
          </a:prstGeom>
        </p:spPr>
      </p:pic>
      <p:sp>
        <p:nvSpPr>
          <p:cNvPr id="3" name="TextBox 2"/>
          <p:cNvSpPr txBox="1"/>
          <p:nvPr/>
        </p:nvSpPr>
        <p:spPr>
          <a:xfrm>
            <a:off x="3949699" y="6032499"/>
            <a:ext cx="4318000" cy="430887"/>
          </a:xfrm>
          <a:prstGeom prst="rect">
            <a:avLst/>
          </a:prstGeom>
          <a:noFill/>
        </p:spPr>
        <p:txBody>
          <a:bodyPr wrap="square" rtlCol="0">
            <a:spAutoFit/>
          </a:bodyPr>
          <a:lstStyle/>
          <a:p>
            <a:r>
              <a:rPr lang="en-IN" sz="2200" dirty="0" smtClean="0"/>
              <a:t>Accuracy per Epoch for  model 3</a:t>
            </a:r>
            <a:endParaRPr lang="en-IN" sz="2200" dirty="0"/>
          </a:p>
        </p:txBody>
      </p:sp>
    </p:spTree>
    <p:extLst>
      <p:ext uri="{BB962C8B-B14F-4D97-AF65-F5344CB8AC3E}">
        <p14:creationId xmlns:p14="http://schemas.microsoft.com/office/powerpoint/2010/main" val="1966749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1D185-0CAE-44FA-A334-0469B4F3A1E8}"/>
              </a:ext>
            </a:extLst>
          </p:cNvPr>
          <p:cNvSpPr txBox="1"/>
          <p:nvPr/>
        </p:nvSpPr>
        <p:spPr>
          <a:xfrm>
            <a:off x="508000" y="179894"/>
            <a:ext cx="11629388" cy="215443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4</a:t>
            </a:r>
          </a:p>
          <a:p>
            <a:r>
              <a:rPr lang="en-US" sz="2200" dirty="0">
                <a:latin typeface="Times New Roman" panose="02020603050405020304" pitchFamily="18" charset="0"/>
                <a:cs typeface="Times New Roman" panose="02020603050405020304" pitchFamily="18" charset="0"/>
              </a:rPr>
              <a:t>Dimension of Feature vector  = (9*20) </a:t>
            </a:r>
          </a:p>
          <a:p>
            <a:r>
              <a:rPr lang="en-US" sz="2200" dirty="0">
                <a:latin typeface="Times New Roman" panose="02020603050405020304" pitchFamily="18" charset="0"/>
                <a:cs typeface="Times New Roman" panose="02020603050405020304" pitchFamily="18" charset="0"/>
              </a:rPr>
              <a:t>Threshold  =  0.005</a:t>
            </a:r>
          </a:p>
          <a:p>
            <a:r>
              <a:rPr lang="en-US" sz="2200" dirty="0">
                <a:latin typeface="Times New Roman" panose="02020603050405020304" pitchFamily="18" charset="0"/>
                <a:cs typeface="Times New Roman" panose="02020603050405020304" pitchFamily="18" charset="0"/>
              </a:rPr>
              <a:t>Sample size  =  (20*no. of audio files) </a:t>
            </a:r>
            <a:endParaRPr lang="en-US" sz="2200" dirty="0" smtClean="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ea typeface="Times New Roman" panose="02020603050405020304" pitchFamily="18" charset="0"/>
              </a:rPr>
              <a:t>Training accuracy for this approach was (81-85) % with a validation accuracy of 75% however shows some acceptable results for the instant testing. </a:t>
            </a:r>
          </a:p>
        </p:txBody>
      </p:sp>
      <p:sp>
        <p:nvSpPr>
          <p:cNvPr id="11" name="Oval 10">
            <a:extLst>
              <a:ext uri="{FF2B5EF4-FFF2-40B4-BE49-F238E27FC236}">
                <a16:creationId xmlns:a16="http://schemas.microsoft.com/office/drawing/2014/main" id="{D903825F-5516-42DD-9871-80DA6A78C49A}"/>
              </a:ext>
            </a:extLst>
          </p:cNvPr>
          <p:cNvSpPr/>
          <p:nvPr/>
        </p:nvSpPr>
        <p:spPr>
          <a:xfrm>
            <a:off x="3002280" y="5013960"/>
            <a:ext cx="213360" cy="198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2334330"/>
            <a:ext cx="11036300" cy="3926770"/>
          </a:xfrm>
          <a:prstGeom prst="rect">
            <a:avLst/>
          </a:prstGeom>
        </p:spPr>
      </p:pic>
      <p:sp>
        <p:nvSpPr>
          <p:cNvPr id="15" name="TextBox 14"/>
          <p:cNvSpPr txBox="1"/>
          <p:nvPr/>
        </p:nvSpPr>
        <p:spPr>
          <a:xfrm>
            <a:off x="4041140" y="6235699"/>
            <a:ext cx="4721860" cy="430887"/>
          </a:xfrm>
          <a:prstGeom prst="rect">
            <a:avLst/>
          </a:prstGeom>
          <a:noFill/>
        </p:spPr>
        <p:txBody>
          <a:bodyPr wrap="square" rtlCol="0">
            <a:spAutoFit/>
          </a:bodyPr>
          <a:lstStyle/>
          <a:p>
            <a:r>
              <a:rPr lang="en-IN" sz="2200" dirty="0" smtClean="0"/>
              <a:t>Layer Structure of RNN for model 4</a:t>
            </a:r>
            <a:endParaRPr lang="en-IN" sz="2200" dirty="0"/>
          </a:p>
        </p:txBody>
      </p:sp>
    </p:spTree>
    <p:extLst>
      <p:ext uri="{BB962C8B-B14F-4D97-AF65-F5344CB8AC3E}">
        <p14:creationId xmlns:p14="http://schemas.microsoft.com/office/powerpoint/2010/main" val="2175711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32499"/>
          </a:xfrm>
          <a:prstGeom prst="rect">
            <a:avLst/>
          </a:prstGeom>
        </p:spPr>
      </p:pic>
      <p:sp>
        <p:nvSpPr>
          <p:cNvPr id="3" name="TextBox 2"/>
          <p:cNvSpPr txBox="1"/>
          <p:nvPr/>
        </p:nvSpPr>
        <p:spPr>
          <a:xfrm>
            <a:off x="3936999" y="6032499"/>
            <a:ext cx="4318000" cy="430887"/>
          </a:xfrm>
          <a:prstGeom prst="rect">
            <a:avLst/>
          </a:prstGeom>
          <a:noFill/>
        </p:spPr>
        <p:txBody>
          <a:bodyPr wrap="square" rtlCol="0">
            <a:spAutoFit/>
          </a:bodyPr>
          <a:lstStyle/>
          <a:p>
            <a:r>
              <a:rPr lang="en-IN" sz="2200" dirty="0" smtClean="0"/>
              <a:t>Accuracy per Epoch for  model 4</a:t>
            </a:r>
            <a:endParaRPr lang="en-IN" sz="2200" dirty="0"/>
          </a:p>
        </p:txBody>
      </p:sp>
    </p:spTree>
    <p:extLst>
      <p:ext uri="{BB962C8B-B14F-4D97-AF65-F5344CB8AC3E}">
        <p14:creationId xmlns:p14="http://schemas.microsoft.com/office/powerpoint/2010/main" val="30140725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1D185-0CAE-44FA-A334-0469B4F3A1E8}"/>
              </a:ext>
            </a:extLst>
          </p:cNvPr>
          <p:cNvSpPr txBox="1"/>
          <p:nvPr/>
        </p:nvSpPr>
        <p:spPr>
          <a:xfrm>
            <a:off x="449873" y="366227"/>
            <a:ext cx="11635447" cy="243143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5</a:t>
            </a:r>
          </a:p>
          <a:p>
            <a:r>
              <a:rPr lang="en-US" sz="2200" dirty="0">
                <a:latin typeface="Times New Roman" panose="02020603050405020304" pitchFamily="18" charset="0"/>
                <a:cs typeface="Times New Roman" panose="02020603050405020304" pitchFamily="18" charset="0"/>
              </a:rPr>
              <a:t>Dimension of Feature vector  = (172*20) </a:t>
            </a:r>
          </a:p>
          <a:p>
            <a:r>
              <a:rPr lang="en-US" sz="2200" dirty="0">
                <a:latin typeface="Times New Roman" panose="02020603050405020304" pitchFamily="18" charset="0"/>
                <a:cs typeface="Times New Roman" panose="02020603050405020304" pitchFamily="18" charset="0"/>
              </a:rPr>
              <a:t>Threshold  =  0.005</a:t>
            </a:r>
          </a:p>
          <a:p>
            <a:r>
              <a:rPr lang="en-US" sz="2200" dirty="0">
                <a:latin typeface="Times New Roman" panose="02020603050405020304" pitchFamily="18" charset="0"/>
                <a:cs typeface="Times New Roman" panose="02020603050405020304" pitchFamily="18" charset="0"/>
              </a:rPr>
              <a:t>Sample size  =  (20*no. of audio files) </a:t>
            </a:r>
            <a:endParaRPr lang="en-US" sz="2200" dirty="0" smtClean="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ea typeface="Times New Roman" panose="02020603050405020304" pitchFamily="18" charset="0"/>
              </a:rPr>
              <a:t>The training and validation accuracy showed a result of 100% which seems to be perfect but the on-spot testing fails to a huge extend (due to overfitting).</a:t>
            </a:r>
            <a:endParaRPr lang="en-IN" sz="2200" dirty="0"/>
          </a:p>
          <a:p>
            <a:endParaRPr lang="en-IN"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D903825F-5516-42DD-9871-80DA6A78C49A}"/>
              </a:ext>
            </a:extLst>
          </p:cNvPr>
          <p:cNvSpPr/>
          <p:nvPr/>
        </p:nvSpPr>
        <p:spPr>
          <a:xfrm>
            <a:off x="3002280" y="5013960"/>
            <a:ext cx="213360" cy="198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E11D86-05D9-49CE-88F6-AA29632221EE}"/>
              </a:ext>
            </a:extLst>
          </p:cNvPr>
          <p:cNvSpPr/>
          <p:nvPr/>
        </p:nvSpPr>
        <p:spPr>
          <a:xfrm>
            <a:off x="2865120" y="5958840"/>
            <a:ext cx="243840" cy="198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72" y="2527301"/>
            <a:ext cx="11272227" cy="3708398"/>
          </a:xfrm>
          <a:prstGeom prst="rect">
            <a:avLst/>
          </a:prstGeom>
        </p:spPr>
      </p:pic>
      <p:sp>
        <p:nvSpPr>
          <p:cNvPr id="15" name="TextBox 14"/>
          <p:cNvSpPr txBox="1"/>
          <p:nvPr/>
        </p:nvSpPr>
        <p:spPr>
          <a:xfrm>
            <a:off x="4041140" y="6235699"/>
            <a:ext cx="4721860" cy="430887"/>
          </a:xfrm>
          <a:prstGeom prst="rect">
            <a:avLst/>
          </a:prstGeom>
          <a:noFill/>
        </p:spPr>
        <p:txBody>
          <a:bodyPr wrap="square" rtlCol="0">
            <a:spAutoFit/>
          </a:bodyPr>
          <a:lstStyle/>
          <a:p>
            <a:r>
              <a:rPr lang="en-IN" sz="2200" dirty="0" smtClean="0"/>
              <a:t>Layer Structure of RNN for model 5</a:t>
            </a:r>
            <a:endParaRPr lang="en-IN" sz="2200" dirty="0"/>
          </a:p>
        </p:txBody>
      </p:sp>
    </p:spTree>
    <p:extLst>
      <p:ext uri="{BB962C8B-B14F-4D97-AF65-F5344CB8AC3E}">
        <p14:creationId xmlns:p14="http://schemas.microsoft.com/office/powerpoint/2010/main" val="34194264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032499"/>
          </a:xfrm>
          <a:prstGeom prst="rect">
            <a:avLst/>
          </a:prstGeom>
        </p:spPr>
      </p:pic>
      <p:sp>
        <p:nvSpPr>
          <p:cNvPr id="3" name="TextBox 2"/>
          <p:cNvSpPr txBox="1"/>
          <p:nvPr/>
        </p:nvSpPr>
        <p:spPr>
          <a:xfrm>
            <a:off x="3936999" y="6032499"/>
            <a:ext cx="4318000" cy="430887"/>
          </a:xfrm>
          <a:prstGeom prst="rect">
            <a:avLst/>
          </a:prstGeom>
          <a:noFill/>
        </p:spPr>
        <p:txBody>
          <a:bodyPr wrap="square" rtlCol="0">
            <a:spAutoFit/>
          </a:bodyPr>
          <a:lstStyle/>
          <a:p>
            <a:r>
              <a:rPr lang="en-IN" sz="2200" dirty="0" smtClean="0"/>
              <a:t>Accuracy per Epoch for  model 5</a:t>
            </a:r>
            <a:endParaRPr lang="en-IN" sz="2200" dirty="0"/>
          </a:p>
        </p:txBody>
      </p:sp>
    </p:spTree>
    <p:extLst>
      <p:ext uri="{BB962C8B-B14F-4D97-AF65-F5344CB8AC3E}">
        <p14:creationId xmlns:p14="http://schemas.microsoft.com/office/powerpoint/2010/main" val="2795546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BCCACE-D806-4FDD-B8D2-077EDC359B7D}"/>
              </a:ext>
            </a:extLst>
          </p:cNvPr>
          <p:cNvSpPr/>
          <p:nvPr/>
        </p:nvSpPr>
        <p:spPr>
          <a:xfrm>
            <a:off x="2991079" y="0"/>
            <a:ext cx="6209840" cy="646331"/>
          </a:xfrm>
          <a:prstGeom prst="rect">
            <a:avLst/>
          </a:prstGeom>
          <a:noFill/>
        </p:spPr>
        <p:txBody>
          <a:bodyPr wrap="none" lIns="91440" tIns="45720" rIns="91440" bIns="45720">
            <a:spAutoFit/>
          </a:bodyPr>
          <a:lstStyle/>
          <a:p>
            <a:pPr algn="ctr"/>
            <a:r>
              <a:rPr lang="en-IN"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FEW CLOSE OBSERVATIONS</a:t>
            </a:r>
          </a:p>
        </p:txBody>
      </p:sp>
      <p:sp>
        <p:nvSpPr>
          <p:cNvPr id="7" name="Rectangle 6">
            <a:extLst>
              <a:ext uri="{FF2B5EF4-FFF2-40B4-BE49-F238E27FC236}">
                <a16:creationId xmlns:a16="http://schemas.microsoft.com/office/drawing/2014/main" id="{ABF064E7-8815-453E-9CB1-E56A76624AF2}"/>
              </a:ext>
            </a:extLst>
          </p:cNvPr>
          <p:cNvSpPr/>
          <p:nvPr/>
        </p:nvSpPr>
        <p:spPr>
          <a:xfrm>
            <a:off x="173238" y="646331"/>
            <a:ext cx="11845521" cy="5494581"/>
          </a:xfrm>
          <a:prstGeom prst="rect">
            <a:avLst/>
          </a:prstGeom>
        </p:spPr>
        <p:txBody>
          <a:bodyPr wrap="square">
            <a:spAutoFit/>
          </a:bodyPr>
          <a:lstStyle/>
          <a:p>
            <a:pPr marL="36000" algn="just">
              <a:lnSpc>
                <a:spcPct val="150000"/>
              </a:lnSpc>
              <a:spcAft>
                <a:spcPts val="600"/>
              </a:spcAft>
            </a:pPr>
            <a:r>
              <a:rPr lang="en-IN" sz="2200" dirty="0">
                <a:latin typeface="Times New Roman" panose="02020603050405020304" pitchFamily="18" charset="0"/>
                <a:cs typeface="Times New Roman" panose="02020603050405020304" pitchFamily="18" charset="0"/>
              </a:rPr>
              <a:t>While working on this project, many insights about the phones were gathered and some problems regarding the collected data was faced, which are mentioned as follows:</a:t>
            </a:r>
          </a:p>
          <a:p>
            <a:pPr marL="36000" algn="just">
              <a:lnSpc>
                <a:spcPct val="150000"/>
              </a:lnSpc>
              <a:spcAft>
                <a:spcPts val="600"/>
              </a:spcAft>
            </a:pP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Size or Duration of the audio files were not uniform</a:t>
            </a:r>
            <a:endParaRPr lang="en-IN" sz="2200" dirty="0">
              <a:latin typeface="Times New Roman" panose="02020603050405020304" pitchFamily="18" charset="0"/>
              <a:cs typeface="Times New Roman" panose="02020603050405020304" pitchFamily="18" charset="0"/>
            </a:endParaRPr>
          </a:p>
          <a:p>
            <a:pPr marL="36000" algn="just">
              <a:lnSpc>
                <a:spcPct val="150000"/>
              </a:lnSpc>
              <a:spcAft>
                <a:spcPts val="600"/>
              </a:spcAft>
            </a:pPr>
            <a:r>
              <a:rPr lang="en-IN" sz="2200" dirty="0">
                <a:latin typeface="Times New Roman" panose="02020603050405020304" pitchFamily="18" charset="0"/>
                <a:cs typeface="Times New Roman" panose="02020603050405020304" pitchFamily="18" charset="0"/>
              </a:rPr>
              <a:t>ii) The structure of the phone ‘</a:t>
            </a:r>
            <a:r>
              <a:rPr lang="en-IN" sz="2200" dirty="0" err="1">
                <a:latin typeface="Times New Roman" panose="02020603050405020304" pitchFamily="18" charset="0"/>
                <a:cs typeface="Times New Roman" panose="02020603050405020304" pitchFamily="18" charset="0"/>
              </a:rPr>
              <a:t>āge</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has huge unvoiced data, thus mismatching occurs.</a:t>
            </a:r>
          </a:p>
          <a:p>
            <a:pPr marL="36000" algn="just">
              <a:lnSpc>
                <a:spcPct val="150000"/>
              </a:lnSpc>
              <a:spcAft>
                <a:spcPts val="600"/>
              </a:spcAft>
            </a:pPr>
            <a:r>
              <a:rPr lang="en-IN" sz="2200" dirty="0" smtClean="0">
                <a:latin typeface="Times New Roman" panose="02020603050405020304" pitchFamily="18" charset="0"/>
                <a:cs typeface="Times New Roman" panose="02020603050405020304" pitchFamily="18" charset="0"/>
              </a:rPr>
              <a:t>iii</a:t>
            </a:r>
            <a:r>
              <a:rPr lang="en-IN" sz="2200" dirty="0">
                <a:latin typeface="Times New Roman" panose="02020603050405020304" pitchFamily="18" charset="0"/>
                <a:cs typeface="Times New Roman" panose="02020603050405020304" pitchFamily="18" charset="0"/>
              </a:rPr>
              <a:t>) The phonic structure of the word ‘</a:t>
            </a:r>
            <a:r>
              <a:rPr lang="en-IN" sz="2200" dirty="0" err="1">
                <a:latin typeface="Times New Roman" panose="02020603050405020304" pitchFamily="18" charset="0"/>
                <a:cs typeface="Times New Roman" panose="02020603050405020304" pitchFamily="18" charset="0"/>
              </a:rPr>
              <a:t>bāen</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dāen</a:t>
            </a:r>
            <a:r>
              <a:rPr lang="en-IN" sz="2200" dirty="0">
                <a:latin typeface="Times New Roman" panose="02020603050405020304" pitchFamily="18" charset="0"/>
                <a:cs typeface="Times New Roman" panose="02020603050405020304" pitchFamily="18" charset="0"/>
              </a:rPr>
              <a:t>’ are similar, thus, many a times these two words were interchangeably predicted.</a:t>
            </a:r>
          </a:p>
          <a:p>
            <a:pPr marL="36000" algn="just">
              <a:lnSpc>
                <a:spcPct val="150000"/>
              </a:lnSpc>
              <a:spcAft>
                <a:spcPts val="600"/>
              </a:spcAft>
            </a:pPr>
            <a:r>
              <a:rPr lang="en-IN" sz="2200" dirty="0">
                <a:latin typeface="Times New Roman" panose="02020603050405020304" pitchFamily="18" charset="0"/>
                <a:cs typeface="Times New Roman" panose="02020603050405020304" pitchFamily="18" charset="0"/>
              </a:rPr>
              <a:t>iv) The voices ‘</a:t>
            </a:r>
            <a:r>
              <a:rPr lang="en-IN" sz="2200" dirty="0" err="1">
                <a:latin typeface="Times New Roman" panose="02020603050405020304" pitchFamily="18" charset="0"/>
                <a:cs typeface="Times New Roman" panose="02020603050405020304" pitchFamily="18" charset="0"/>
              </a:rPr>
              <a:t>dāen</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bāen</a:t>
            </a:r>
            <a:r>
              <a:rPr lang="en-IN" sz="2200" dirty="0">
                <a:latin typeface="Times New Roman" panose="02020603050405020304" pitchFamily="18" charset="0"/>
                <a:cs typeface="Times New Roman" panose="02020603050405020304" pitchFamily="18" charset="0"/>
              </a:rPr>
              <a:t>’ are quite long in duration thus their impact on the overall training made some bias towards these words and for all the phones these words have some part of probability in the result which somehow decreases the original phonic probability.</a:t>
            </a:r>
          </a:p>
          <a:p>
            <a:pPr marL="36000" algn="just">
              <a:lnSpc>
                <a:spcPct val="150000"/>
              </a:lnSpc>
              <a:spcAft>
                <a:spcPts val="600"/>
              </a:spcAft>
            </a:pPr>
            <a:r>
              <a:rPr lang="en-IN" sz="2200" dirty="0">
                <a:latin typeface="Times New Roman" panose="02020603050405020304" pitchFamily="18" charset="0"/>
                <a:cs typeface="Times New Roman" panose="02020603050405020304" pitchFamily="18" charset="0"/>
              </a:rPr>
              <a:t>v) The computational power and resource requirement to achieve greater results is also needed.</a:t>
            </a:r>
          </a:p>
        </p:txBody>
      </p:sp>
    </p:spTree>
    <p:extLst>
      <p:ext uri="{BB962C8B-B14F-4D97-AF65-F5344CB8AC3E}">
        <p14:creationId xmlns:p14="http://schemas.microsoft.com/office/powerpoint/2010/main" val="4033709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9AB877-6CBA-4AA0-8591-81B3252D7C3F}"/>
              </a:ext>
            </a:extLst>
          </p:cNvPr>
          <p:cNvSpPr/>
          <p:nvPr/>
        </p:nvSpPr>
        <p:spPr>
          <a:xfrm>
            <a:off x="3625152" y="0"/>
            <a:ext cx="3722494" cy="677108"/>
          </a:xfrm>
          <a:prstGeom prst="rect">
            <a:avLst/>
          </a:prstGeom>
          <a:noFill/>
        </p:spPr>
        <p:txBody>
          <a:bodyPr wrap="none" lIns="91440" tIns="45720" rIns="91440" bIns="45720">
            <a:spAutoFit/>
          </a:bodyPr>
          <a:lstStyle/>
          <a:p>
            <a:pPr algn="ctr"/>
            <a:r>
              <a:rPr lang="en-IN" sz="3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SCOPE</a:t>
            </a:r>
          </a:p>
        </p:txBody>
      </p:sp>
      <p:sp>
        <p:nvSpPr>
          <p:cNvPr id="5" name="Rectangle 4">
            <a:extLst>
              <a:ext uri="{FF2B5EF4-FFF2-40B4-BE49-F238E27FC236}">
                <a16:creationId xmlns:a16="http://schemas.microsoft.com/office/drawing/2014/main" id="{61510BBA-30D5-4D46-9E61-F9B040F63E55}"/>
              </a:ext>
            </a:extLst>
          </p:cNvPr>
          <p:cNvSpPr/>
          <p:nvPr/>
        </p:nvSpPr>
        <p:spPr>
          <a:xfrm>
            <a:off x="228600" y="859988"/>
            <a:ext cx="11963400" cy="5925468"/>
          </a:xfrm>
          <a:prstGeom prst="rect">
            <a:avLst/>
          </a:prstGeom>
        </p:spPr>
        <p:txBody>
          <a:bodyPr wrap="square">
            <a:spAutoFit/>
          </a:bodyPr>
          <a:lstStyle/>
          <a:p>
            <a:pPr marL="6350" marR="260985" indent="-6350" algn="just">
              <a:lnSpc>
                <a:spcPct val="150000"/>
              </a:lnSpc>
              <a:spcAft>
                <a:spcPts val="600"/>
              </a:spcAft>
            </a:pPr>
            <a:r>
              <a:rPr lang="en-IN" sz="2200" dirty="0">
                <a:solidFill>
                  <a:srgbClr val="333333"/>
                </a:solidFill>
                <a:latin typeface="Times New Roman" panose="02020603050405020304" pitchFamily="18" charset="0"/>
                <a:ea typeface="Times New Roman" panose="02020603050405020304" pitchFamily="18" charset="0"/>
              </a:rPr>
              <a:t>Speech Recognition is the immediate future of human interaction with computer systems. With this technology growing rapidly, speech engines are becoming more accurate and are well on their way to replace traditional ways of interaction. </a:t>
            </a:r>
            <a:endParaRPr lang="en-IN" sz="2200" dirty="0">
              <a:solidFill>
                <a:srgbClr val="000000"/>
              </a:solidFill>
              <a:latin typeface="Times New Roman" panose="02020603050405020304" pitchFamily="18" charset="0"/>
              <a:ea typeface="Times New Roman" panose="02020603050405020304" pitchFamily="18" charset="0"/>
            </a:endParaRPr>
          </a:p>
          <a:p>
            <a:pPr marR="260985" lvl="0" algn="just" fontAlgn="base">
              <a:lnSpc>
                <a:spcPct val="150000"/>
              </a:lnSpc>
              <a:spcAft>
                <a:spcPts val="600"/>
              </a:spcAft>
              <a:buClr>
                <a:srgbClr val="333333"/>
              </a:buClr>
              <a:buSzPts val="1200"/>
            </a:pPr>
            <a:r>
              <a:rPr lang="en-IN" sz="2200" dirty="0" err="1">
                <a:solidFill>
                  <a:srgbClr val="333333"/>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IN" sz="2200" dirty="0">
                <a:solidFill>
                  <a:srgbClr val="333333"/>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With increase in the number of samples and different phones this can help to recognize a huge amount of phones of the language. </a:t>
            </a:r>
            <a:endPar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260985" lvl="0" algn="just" fontAlgn="base">
              <a:lnSpc>
                <a:spcPct val="150000"/>
              </a:lnSpc>
              <a:spcAft>
                <a:spcPts val="600"/>
              </a:spcAft>
              <a:buClr>
                <a:srgbClr val="333333"/>
              </a:buClr>
              <a:buSzPts val="1200"/>
            </a:pPr>
            <a:r>
              <a:rPr lang="en-IN" sz="2200" dirty="0">
                <a:solidFill>
                  <a:srgbClr val="333333"/>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ii) This project can be used for any other language just by changing the repository and training the  model with those phones. </a:t>
            </a:r>
            <a:endPar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260985" lvl="0" algn="just" fontAlgn="base">
              <a:lnSpc>
                <a:spcPct val="150000"/>
              </a:lnSpc>
              <a:spcAft>
                <a:spcPts val="600"/>
              </a:spcAft>
              <a:buClr>
                <a:srgbClr val="333333"/>
              </a:buClr>
              <a:buSzPts val="1200"/>
            </a:pPr>
            <a:r>
              <a:rPr lang="en-IN" sz="2200" dirty="0">
                <a:solidFill>
                  <a:srgbClr val="333333"/>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iii) The predictions can further be fed to many home appliances which performs basic operations and automate them just by passing human voices. </a:t>
            </a:r>
            <a:endPar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260985" lvl="0" algn="just" fontAlgn="base">
              <a:lnSpc>
                <a:spcPct val="150000"/>
              </a:lnSpc>
              <a:spcAft>
                <a:spcPts val="600"/>
              </a:spcAft>
              <a:buClr>
                <a:srgbClr val="333333"/>
              </a:buClr>
              <a:buSzPts val="1200"/>
            </a:pPr>
            <a:r>
              <a:rPr lang="en-IN" sz="2200" dirty="0">
                <a:solidFill>
                  <a:srgbClr val="333333"/>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iv) With the achievement of huge resources and computational power the model can cover more and more phones. </a:t>
            </a:r>
            <a:endPar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16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1510BBA-30D5-4D46-9E61-F9B040F63E55}"/>
              </a:ext>
            </a:extLst>
          </p:cNvPr>
          <p:cNvSpPr/>
          <p:nvPr/>
        </p:nvSpPr>
        <p:spPr>
          <a:xfrm>
            <a:off x="228600" y="859988"/>
            <a:ext cx="11963400" cy="4832861"/>
          </a:xfrm>
          <a:prstGeom prst="rect">
            <a:avLst/>
          </a:prstGeom>
        </p:spPr>
        <p:txBody>
          <a:bodyPr wrap="square">
            <a:spAutoFit/>
          </a:bodyPr>
          <a:lstStyle/>
          <a:p>
            <a:pPr marR="260985" indent="-6350" algn="just">
              <a:lnSpc>
                <a:spcPct val="150000"/>
              </a:lnSpc>
              <a:spcAft>
                <a:spcPts val="600"/>
              </a:spcAft>
            </a:pPr>
            <a:r>
              <a:rPr lang="en-US" sz="2200" dirty="0">
                <a:solidFill>
                  <a:srgbClr val="333333"/>
                </a:solidFill>
                <a:latin typeface="Times New Roman" panose="02020603050405020304" pitchFamily="18" charset="0"/>
                <a:ea typeface="Times New Roman" panose="02020603050405020304" pitchFamily="18" charset="0"/>
              </a:rPr>
              <a:t>Speech Recognition is a challenging Computer recognizing problem that requires robust Neural Networks that are capable of extracting and processing every minute detail in order to give the best prediction. Researches and studies are going on to establish systems or algorithms enabling better, faster and more efficient recognition.</a:t>
            </a:r>
          </a:p>
          <a:p>
            <a:pPr marR="260985" indent="-6350" algn="just">
              <a:lnSpc>
                <a:spcPct val="150000"/>
              </a:lnSpc>
              <a:spcAft>
                <a:spcPts val="600"/>
              </a:spcAft>
            </a:pPr>
            <a:r>
              <a:rPr lang="en-US" sz="2200" dirty="0">
                <a:solidFill>
                  <a:srgbClr val="333333"/>
                </a:solidFill>
                <a:latin typeface="Times New Roman" panose="02020603050405020304" pitchFamily="18" charset="0"/>
                <a:ea typeface="Times New Roman" panose="02020603050405020304" pitchFamily="18" charset="0"/>
              </a:rPr>
              <a:t>We trained a deep Recurrent Neural Network to recognize a given phone given through microphone. The models parameters were tweaked changing the feature vectors and envelope threshold, thus changing these parameters we trained 5 models giving different accuracies.</a:t>
            </a:r>
          </a:p>
          <a:p>
            <a:pPr marR="260985" indent="-6350" algn="just">
              <a:lnSpc>
                <a:spcPct val="150000"/>
              </a:lnSpc>
              <a:spcAft>
                <a:spcPts val="600"/>
              </a:spcAft>
            </a:pPr>
            <a:r>
              <a:rPr lang="en-US" sz="2200" dirty="0">
                <a:solidFill>
                  <a:srgbClr val="333333"/>
                </a:solidFill>
                <a:latin typeface="Times New Roman" panose="02020603050405020304" pitchFamily="18" charset="0"/>
                <a:ea typeface="Times New Roman" panose="02020603050405020304" pitchFamily="18" charset="0"/>
              </a:rPr>
              <a:t>Thus we can conclude that the threshold should not be huge as it might remove useful information and the model 4 was showing better results for further approach.</a:t>
            </a:r>
            <a:endParaRPr lang="en-IN" sz="2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9B47C28-707C-42DA-85EF-85473ABAC0E1}"/>
              </a:ext>
            </a:extLst>
          </p:cNvPr>
          <p:cNvSpPr/>
          <p:nvPr/>
        </p:nvSpPr>
        <p:spPr>
          <a:xfrm>
            <a:off x="3784876" y="152102"/>
            <a:ext cx="3679213" cy="707886"/>
          </a:xfrm>
          <a:prstGeom prst="rect">
            <a:avLst/>
          </a:prstGeom>
          <a:noFill/>
        </p:spPr>
        <p:txBody>
          <a:bodyPr wrap="none" lIns="91440" tIns="45720" rIns="91440" bIns="45720">
            <a:spAutoFit/>
          </a:bodyP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4105661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7000"/>
            <a:ext cx="12192000" cy="5928418"/>
          </a:xfrm>
          <a:prstGeom prst="rect">
            <a:avLst/>
          </a:prstGeom>
          <a:noFill/>
        </p:spPr>
        <p:txBody>
          <a:bodyPr wrap="square" rtlCol="0">
            <a:spAutoFit/>
          </a:bodyPr>
          <a:lstStyle/>
          <a:p>
            <a:pPr algn="just">
              <a:lnSpc>
                <a:spcPct val="107000"/>
              </a:lnSpc>
              <a:spcAft>
                <a:spcPts val="0"/>
              </a:spcAft>
            </a:pPr>
            <a:r>
              <a:rPr lang="en-IN" sz="32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IN" sz="2800" b="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REFERENCES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52095" indent="-252095" algn="just">
              <a:lnSpc>
                <a:spcPct val="150000"/>
              </a:lnSpc>
              <a:spcBef>
                <a:spcPts val="600"/>
              </a:spcBef>
              <a:spcAft>
                <a:spcPts val="600"/>
              </a:spcAft>
            </a:pPr>
            <a:r>
              <a:rPr lang="en-US" dirty="0">
                <a:solidFill>
                  <a:srgbClr val="333333"/>
                </a:solidFill>
                <a:latin typeface="Times New Roman" panose="02020603050405020304" pitchFamily="18" charset="0"/>
                <a:ea typeface="Times New Roman" panose="02020603050405020304" pitchFamily="18" charset="0"/>
              </a:rPr>
              <a:t>[1] Python Speech Features Documentation visited on 12/10/2019</a:t>
            </a:r>
            <a:r>
              <a:rPr lang="en-US" b="1" dirty="0">
                <a:solidFill>
                  <a:srgbClr val="333333"/>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https://python-speech- features.readthedocs.io/</a:t>
            </a:r>
            <a:r>
              <a:rPr lang="en-US" dirty="0" err="1">
                <a:latin typeface="Times New Roman" panose="02020603050405020304" pitchFamily="18" charset="0"/>
                <a:ea typeface="Times New Roman" panose="02020603050405020304" pitchFamily="18" charset="0"/>
              </a:rPr>
              <a:t>en</a:t>
            </a:r>
            <a:r>
              <a:rPr lang="en-US" dirty="0">
                <a:latin typeface="Times New Roman" panose="02020603050405020304" pitchFamily="18" charset="0"/>
                <a:ea typeface="Times New Roman" panose="02020603050405020304" pitchFamily="18" charset="0"/>
              </a:rPr>
              <a:t>/latest/) </a:t>
            </a:r>
            <a:endParaRPr lang="en-IN" dirty="0">
              <a:latin typeface="Times New Roman" panose="02020603050405020304" pitchFamily="18" charset="0"/>
              <a:ea typeface="Times New Roman" panose="02020603050405020304" pitchFamily="18" charset="0"/>
            </a:endParaRPr>
          </a:p>
          <a:p>
            <a:pPr marL="323850" indent="-32385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a:t>
            </a:r>
            <a:r>
              <a:rPr lang="en-US" dirty="0" smtClean="0">
                <a:latin typeface="Times New Roman" panose="02020603050405020304" pitchFamily="18" charset="0"/>
                <a:ea typeface="Times New Roman" panose="02020603050405020304" pitchFamily="18" charset="0"/>
              </a:rPr>
              <a:t>2] Introduction </a:t>
            </a:r>
            <a:r>
              <a:rPr lang="en-US" dirty="0">
                <a:latin typeface="Times New Roman" panose="02020603050405020304" pitchFamily="18" charset="0"/>
                <a:ea typeface="Times New Roman" panose="02020603050405020304" pitchFamily="18" charset="0"/>
              </a:rPr>
              <a:t>to Convolutional Neural Networks last visited on 13/11/2019</a:t>
            </a:r>
            <a:r>
              <a:rPr lang="en-US"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(https://web.stanford.edu/class/cs231a/lectures/intro_cnn.pdf) </a:t>
            </a:r>
            <a:endParaRPr lang="en-IN" dirty="0">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n-US" dirty="0" smtClean="0">
                <a:solidFill>
                  <a:srgbClr val="333333"/>
                </a:solidFill>
                <a:latin typeface="Times New Roman" panose="02020603050405020304" pitchFamily="18" charset="0"/>
                <a:ea typeface="Times New Roman" panose="02020603050405020304" pitchFamily="18" charset="0"/>
              </a:rPr>
              <a:t>[</a:t>
            </a:r>
            <a:r>
              <a:rPr lang="en-US" dirty="0">
                <a:solidFill>
                  <a:srgbClr val="333333"/>
                </a:solidFill>
                <a:latin typeface="Times New Roman" panose="02020603050405020304" pitchFamily="18" charset="0"/>
                <a:ea typeface="Times New Roman" panose="02020603050405020304" pitchFamily="18" charset="0"/>
              </a:rPr>
              <a:t>3] Deep Learning Concepts using Python</a:t>
            </a:r>
            <a:r>
              <a:rPr lang="en-US" b="1" dirty="0">
                <a:solidFill>
                  <a:srgbClr val="333333"/>
                </a:solidFill>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https://www.youtube.com).</a:t>
            </a:r>
            <a:endParaRPr lang="en-IN" dirty="0">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[4] http://datagenetics.com/blog/november32012/index.html visited on 15/11/2019</a:t>
            </a:r>
            <a:endParaRPr lang="en-IN" dirty="0">
              <a:latin typeface="Times New Roman" panose="02020603050405020304" pitchFamily="18" charset="0"/>
              <a:ea typeface="Times New Roman" panose="02020603050405020304" pitchFamily="18" charset="0"/>
            </a:endParaRPr>
          </a:p>
          <a:p>
            <a:pPr marL="180340" indent="-18034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[5] </a:t>
            </a:r>
            <a:r>
              <a:rPr lang="en-US" dirty="0" err="1">
                <a:latin typeface="Times New Roman" panose="02020603050405020304" pitchFamily="18" charset="0"/>
                <a:ea typeface="Times New Roman" panose="02020603050405020304" pitchFamily="18" charset="0"/>
              </a:rPr>
              <a:t>Keras</a:t>
            </a:r>
            <a:r>
              <a:rPr lang="en-US" dirty="0">
                <a:latin typeface="Times New Roman" panose="02020603050405020304" pitchFamily="18" charset="0"/>
                <a:ea typeface="Times New Roman" panose="02020603050405020304" pitchFamily="18" charset="0"/>
              </a:rPr>
              <a:t> Documentation for the Neural Network and deep learning concepts visited from     13/10/2019 to 02/12/2019 (https://keras.io/) </a:t>
            </a:r>
            <a:endParaRPr lang="en-IN" dirty="0">
              <a:latin typeface="Times New Roman" panose="02020603050405020304" pitchFamily="18" charset="0"/>
              <a:ea typeface="Times New Roman" panose="02020603050405020304" pitchFamily="18" charset="0"/>
            </a:endParaRPr>
          </a:p>
          <a:p>
            <a:pPr marL="285750" indent="-28575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[6] https://sonix.ai/history-of-speech-recognition visited on 24/05/2020</a:t>
            </a:r>
            <a:endParaRPr lang="en-IN" dirty="0">
              <a:latin typeface="Times New Roman" panose="02020603050405020304" pitchFamily="18" charset="0"/>
              <a:ea typeface="Times New Roman" panose="02020603050405020304" pitchFamily="18" charset="0"/>
            </a:endParaRPr>
          </a:p>
          <a:p>
            <a:pPr marL="285750" indent="-28575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[7] History of voice recognition system last visited on 12/02/2020</a:t>
            </a:r>
            <a:endParaRPr lang="en-IN" dirty="0">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      https://www.condecosoftware.com/blog/a-history-of-voice-recognition-technology</a:t>
            </a:r>
            <a:r>
              <a:rPr lang="en-US" dirty="0" smtClean="0">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4507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247864"/>
          </a:xfrm>
          <a:prstGeom prst="rect">
            <a:avLst/>
          </a:prstGeom>
          <a:noFill/>
        </p:spPr>
        <p:txBody>
          <a:bodyPr wrap="square" rtlCol="0">
            <a:spAutoFit/>
          </a:bodyPr>
          <a:lstStyle/>
          <a:p>
            <a:pPr marL="285750" indent="-285750" algn="just">
              <a:lnSpc>
                <a:spcPct val="150000"/>
              </a:lnSpc>
              <a:spcBef>
                <a:spcPts val="600"/>
              </a:spcBef>
              <a:spcAft>
                <a:spcPts val="600"/>
              </a:spcAft>
            </a:pPr>
            <a:r>
              <a:rPr lang="en-US" dirty="0">
                <a:solidFill>
                  <a:srgbClr val="333333"/>
                </a:solidFill>
                <a:latin typeface="Times New Roman" panose="02020603050405020304" pitchFamily="18" charset="0"/>
                <a:ea typeface="Times New Roman" panose="02020603050405020304" pitchFamily="18" charset="0"/>
              </a:rPr>
              <a:t>[8] Survey on Hidden Markov Model and works in regional languages visited on 25/03/2020</a:t>
            </a:r>
            <a:endParaRPr lang="en-IN" dirty="0">
              <a:latin typeface="Times New Roman" panose="02020603050405020304" pitchFamily="18" charset="0"/>
              <a:ea typeface="Times New Roman" panose="02020603050405020304" pitchFamily="18" charset="0"/>
            </a:endParaRPr>
          </a:p>
          <a:p>
            <a:pPr marL="28575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(https://www.researchgate.net/publication/280628018_Speech_Recognition_in_Indian_Languages-A_Survey_Hidden_Markov_model_HMM_Gaussian_mixture_model_GMM_Artificial_neural_network_ANN)</a:t>
            </a:r>
            <a:endParaRPr lang="en-IN" dirty="0">
              <a:latin typeface="Times New Roman" panose="02020603050405020304" pitchFamily="18" charset="0"/>
              <a:ea typeface="Times New Roman" panose="02020603050405020304" pitchFamily="18" charset="0"/>
            </a:endParaRPr>
          </a:p>
          <a:p>
            <a:pPr marL="323850" indent="-323850" algn="just">
              <a:lnSpc>
                <a:spcPct val="150000"/>
              </a:lnSpc>
              <a:spcBef>
                <a:spcPts val="600"/>
              </a:spcBef>
              <a:spcAft>
                <a:spcPts val="600"/>
              </a:spcAft>
            </a:pPr>
            <a:r>
              <a:rPr lang="en-US" dirty="0">
                <a:solidFill>
                  <a:srgbClr val="333333"/>
                </a:solidFill>
                <a:latin typeface="Times New Roman" panose="02020603050405020304" pitchFamily="18" charset="0"/>
                <a:ea typeface="Times New Roman" panose="02020603050405020304" pitchFamily="18" charset="0"/>
              </a:rPr>
              <a:t>[9] </a:t>
            </a:r>
            <a:r>
              <a:rPr lang="en-US" dirty="0" smtClean="0">
                <a:solidFill>
                  <a:srgbClr val="333333"/>
                </a:solidFill>
                <a:latin typeface="Times New Roman" panose="02020603050405020304" pitchFamily="18" charset="0"/>
                <a:ea typeface="Times New Roman" panose="02020603050405020304" pitchFamily="18" charset="0"/>
              </a:rPr>
              <a:t>Recurrent Neural Network by Mahendran </a:t>
            </a:r>
            <a:r>
              <a:rPr lang="en-US" dirty="0" err="1" smtClean="0">
                <a:solidFill>
                  <a:srgbClr val="333333"/>
                </a:solidFill>
                <a:latin typeface="Times New Roman" panose="02020603050405020304" pitchFamily="18" charset="0"/>
                <a:ea typeface="Times New Roman" panose="02020603050405020304" pitchFamily="18" charset="0"/>
              </a:rPr>
              <a:t>Venkatachalam</a:t>
            </a:r>
            <a:r>
              <a:rPr lang="en-US" dirty="0" smtClean="0">
                <a:solidFill>
                  <a:srgbClr val="333333"/>
                </a:solidFill>
                <a:latin typeface="Times New Roman" panose="02020603050405020304" pitchFamily="18" charset="0"/>
                <a:ea typeface="Times New Roman" panose="02020603050405020304" pitchFamily="18" charset="0"/>
              </a:rPr>
              <a:t> last visited on 24/05/2020 </a:t>
            </a:r>
            <a:r>
              <a:rPr lang="en-US" dirty="0" smtClean="0">
                <a:latin typeface="Times New Roman" panose="02020603050405020304" pitchFamily="18" charset="0"/>
                <a:ea typeface="Times New Roman" panose="02020603050405020304" pitchFamily="18" charset="0"/>
              </a:rPr>
              <a:t>(https://towardsdatascience.com/recurrent-neural-networks-d4642c9bc7ce)</a:t>
            </a:r>
            <a:endParaRPr lang="en-IN" dirty="0" smtClean="0">
              <a:latin typeface="Times New Roman" panose="02020603050405020304" pitchFamily="18" charset="0"/>
              <a:ea typeface="Times New Roman" panose="02020603050405020304" pitchFamily="18" charset="0"/>
            </a:endParaRPr>
          </a:p>
          <a:p>
            <a:pPr marL="288290" indent="-288290" algn="just">
              <a:lnSpc>
                <a:spcPct val="150000"/>
              </a:lnSpc>
              <a:spcBef>
                <a:spcPts val="600"/>
              </a:spcBef>
              <a:spcAft>
                <a:spcPts val="600"/>
              </a:spcAft>
            </a:pPr>
            <a:r>
              <a:rPr lang="en-US" dirty="0" smtClean="0">
                <a:latin typeface="Times New Roman" panose="02020603050405020304" pitchFamily="18" charset="0"/>
                <a:ea typeface="Times New Roman" panose="02020603050405020304" pitchFamily="18" charset="0"/>
              </a:rPr>
              <a:t>[10] Fast Fourier Transform visited 25/06/20202 (https://towardsdatascience.com/fast-fourier-transform-937926e591cb#:~:text=As%20the%20name%20implies%2C%20the,)%20to%20O(NlogN)%20.)</a:t>
            </a:r>
            <a:endParaRPr lang="en-IN" dirty="0" smtClean="0">
              <a:latin typeface="Times New Roman" panose="02020603050405020304" pitchFamily="18" charset="0"/>
              <a:ea typeface="Times New Roman" panose="02020603050405020304" pitchFamily="18" charset="0"/>
            </a:endParaRPr>
          </a:p>
          <a:p>
            <a:pPr marL="323850" indent="-323850" algn="just">
              <a:lnSpc>
                <a:spcPct val="150000"/>
              </a:lnSpc>
              <a:spcAft>
                <a:spcPts val="600"/>
              </a:spcAft>
            </a:pPr>
            <a:r>
              <a:rPr lang="en-US" dirty="0" smtClean="0">
                <a:latin typeface="Times New Roman" panose="02020603050405020304" pitchFamily="18" charset="0"/>
                <a:ea typeface="Times New Roman" panose="02020603050405020304" pitchFamily="18" charset="0"/>
              </a:rPr>
              <a:t>[11]   </a:t>
            </a:r>
            <a:r>
              <a:rPr lang="en-US" dirty="0" err="1">
                <a:latin typeface="Times New Roman" panose="02020603050405020304" pitchFamily="18" charset="0"/>
                <a:ea typeface="Times New Roman" panose="02020603050405020304" pitchFamily="18" charset="0"/>
              </a:rPr>
              <a:t>Hegde</a:t>
            </a:r>
            <a:r>
              <a:rPr lang="en-US" dirty="0">
                <a:latin typeface="Times New Roman" panose="02020603050405020304" pitchFamily="18" charset="0"/>
                <a:ea typeface="Times New Roman" panose="02020603050405020304" pitchFamily="18" charset="0"/>
              </a:rPr>
              <a:t>, S., </a:t>
            </a:r>
            <a:r>
              <a:rPr lang="en-US" dirty="0" err="1">
                <a:latin typeface="Times New Roman" panose="02020603050405020304" pitchFamily="18" charset="0"/>
                <a:ea typeface="Times New Roman" panose="02020603050405020304" pitchFamily="18" charset="0"/>
              </a:rPr>
              <a:t>Achary</a:t>
            </a:r>
            <a:r>
              <a:rPr lang="en-US" dirty="0">
                <a:latin typeface="Times New Roman" panose="02020603050405020304" pitchFamily="18" charset="0"/>
                <a:ea typeface="Times New Roman" panose="02020603050405020304" pitchFamily="18" charset="0"/>
              </a:rPr>
              <a:t>, K.K., Shetty, S., "Isolated Word Recognition for Kannada Language Using Support Vector Machine," In: Wireless Networks and Computational Intelligence Communications in Computer and Information Science, Volume 292, 2012, pp 262- 269.</a:t>
            </a:r>
            <a:endParaRPr lang="en-IN" dirty="0">
              <a:latin typeface="Times New Roman" panose="02020603050405020304" pitchFamily="18" charset="0"/>
              <a:ea typeface="Times New Roman" panose="02020603050405020304" pitchFamily="18" charset="0"/>
            </a:endParaRPr>
          </a:p>
          <a:p>
            <a:pPr marL="323850" indent="-323850" algn="just">
              <a:lnSpc>
                <a:spcPct val="150000"/>
              </a:lnSpc>
              <a:spcAft>
                <a:spcPts val="0"/>
              </a:spcAft>
            </a:pPr>
            <a:r>
              <a:rPr lang="en-US" dirty="0">
                <a:latin typeface="Times New Roman" panose="02020603050405020304" pitchFamily="18" charset="0"/>
                <a:ea typeface="Times New Roman" panose="02020603050405020304" pitchFamily="18" charset="0"/>
              </a:rPr>
              <a:t>[</a:t>
            </a:r>
            <a:r>
              <a:rPr lang="en-US" dirty="0" smtClean="0">
                <a:latin typeface="Times New Roman" panose="02020603050405020304" pitchFamily="18" charset="0"/>
                <a:ea typeface="Times New Roman" panose="02020603050405020304" pitchFamily="18" charset="0"/>
              </a:rPr>
              <a:t>12] </a:t>
            </a:r>
            <a:r>
              <a:rPr lang="en-US" dirty="0">
                <a:latin typeface="Times New Roman" panose="02020603050405020304" pitchFamily="18" charset="0"/>
                <a:ea typeface="Times New Roman" panose="02020603050405020304" pitchFamily="18" charset="0"/>
              </a:rPr>
              <a:t>Review on the progress of NLP in India last visited on 01/04/2020 (http://www.academia.edu/download/36415761/7I23-IJAET0723718-v7-iss5-1420-1425.pdf)</a:t>
            </a:r>
            <a:endParaRPr lang="en-IN" dirty="0">
              <a:latin typeface="Times New Roman" panose="02020603050405020304" pitchFamily="18" charset="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505817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85F1BE2-0EE7-4981-9074-C12840AA0963}"/>
              </a:ext>
            </a:extLst>
          </p:cNvPr>
          <p:cNvSpPr txBox="1"/>
          <p:nvPr/>
        </p:nvSpPr>
        <p:spPr>
          <a:xfrm>
            <a:off x="-839747" y="4723913"/>
            <a:ext cx="9147092" cy="459036"/>
          </a:xfrm>
          <a:prstGeom prst="rect">
            <a:avLst/>
          </a:prstGeom>
          <a:noFill/>
        </p:spPr>
        <p:txBody>
          <a:bodyPr wrap="square" rtlCol="0">
            <a:spAutoFit/>
            <a:scene3d>
              <a:camera prst="orthographicFront"/>
              <a:lightRig rig="threePt" dir="t"/>
            </a:scene3d>
            <a:sp3d extrusionH="57150">
              <a:bevelT w="69850" h="69850" prst="divot"/>
            </a:sp3d>
          </a:bodyPr>
          <a:lstStyle/>
          <a:p>
            <a:pPr>
              <a:lnSpc>
                <a:spcPct val="150000"/>
              </a:lnSpc>
              <a:spcAft>
                <a:spcPts val="600"/>
              </a:spcAft>
            </a:pPr>
            <a:r>
              <a:rPr lang="en-US"/>
              <a:t>       </a:t>
            </a:r>
            <a:endParaRPr lang="en-IN" sz="2000"/>
          </a:p>
        </p:txBody>
      </p:sp>
      <p:sp>
        <p:nvSpPr>
          <p:cNvPr id="3" name="Rectangle 2">
            <a:extLst>
              <a:ext uri="{FF2B5EF4-FFF2-40B4-BE49-F238E27FC236}">
                <a16:creationId xmlns:a16="http://schemas.microsoft.com/office/drawing/2014/main" id="{2C4CFB66-4C88-4A33-BFA3-CF9F0FCBEB20}"/>
              </a:ext>
            </a:extLst>
          </p:cNvPr>
          <p:cNvSpPr/>
          <p:nvPr/>
        </p:nvSpPr>
        <p:spPr>
          <a:xfrm>
            <a:off x="4031003" y="120699"/>
            <a:ext cx="3672800" cy="646331"/>
          </a:xfrm>
          <a:prstGeom prst="rect">
            <a:avLst/>
          </a:prstGeom>
          <a:noFill/>
        </p:spPr>
        <p:txBody>
          <a:bodyPr wrap="none" lIns="91440" tIns="45720" rIns="91440" bIns="45720">
            <a:spAutoFit/>
          </a:bodyPr>
          <a:lstStyle/>
          <a:p>
            <a:pPr algn="ctr"/>
            <a:r>
              <a:rPr lang="en-IN"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0C84C21A-97FA-41C6-9126-9D2690E53242}"/>
              </a:ext>
            </a:extLst>
          </p:cNvPr>
          <p:cNvSpPr txBox="1"/>
          <p:nvPr/>
        </p:nvSpPr>
        <p:spPr>
          <a:xfrm>
            <a:off x="94593" y="797510"/>
            <a:ext cx="11945007" cy="6140142"/>
          </a:xfrm>
          <a:prstGeom prst="rect">
            <a:avLst/>
          </a:prstGeom>
          <a:noFill/>
        </p:spPr>
        <p:txBody>
          <a:bodyPr wrap="square" rtlCol="0">
            <a:spAutoFit/>
          </a:bodyPr>
          <a:lstStyle/>
          <a:p>
            <a:pPr algn="just">
              <a:lnSpc>
                <a:spcPct val="150000"/>
              </a:lnSpc>
              <a:spcAft>
                <a:spcPts val="600"/>
              </a:spcAft>
            </a:pPr>
            <a:r>
              <a:rPr lang="en-US" sz="2100" dirty="0" smtClean="0">
                <a:latin typeface="Times New Roman" panose="02020603050405020304" pitchFamily="18" charset="0"/>
                <a:cs typeface="Times New Roman" panose="02020603050405020304" pitchFamily="18" charset="0"/>
              </a:rPr>
              <a:t>Speech </a:t>
            </a:r>
            <a:r>
              <a:rPr lang="en-US" sz="2100" dirty="0">
                <a:latin typeface="Times New Roman" panose="02020603050405020304" pitchFamily="18" charset="0"/>
                <a:cs typeface="Times New Roman" panose="02020603050405020304" pitchFamily="18" charset="0"/>
              </a:rPr>
              <a:t>recognition is simply the ability of a software to </a:t>
            </a:r>
            <a:r>
              <a:rPr lang="en-US" sz="2100" dirty="0" err="1">
                <a:latin typeface="Times New Roman" panose="02020603050405020304" pitchFamily="18" charset="0"/>
                <a:cs typeface="Times New Roman" panose="02020603050405020304" pitchFamily="18" charset="0"/>
              </a:rPr>
              <a:t>recognise</a:t>
            </a:r>
            <a:r>
              <a:rPr lang="en-US" sz="2100" dirty="0">
                <a:latin typeface="Times New Roman" panose="02020603050405020304" pitchFamily="18" charset="0"/>
                <a:cs typeface="Times New Roman" panose="02020603050405020304" pitchFamily="18" charset="0"/>
              </a:rPr>
              <a:t> speech. Anything that a person says, in a language of their choice, must be </a:t>
            </a:r>
            <a:r>
              <a:rPr lang="en-US" sz="2100" dirty="0" err="1">
                <a:latin typeface="Times New Roman" panose="02020603050405020304" pitchFamily="18" charset="0"/>
                <a:cs typeface="Times New Roman" panose="02020603050405020304" pitchFamily="18" charset="0"/>
              </a:rPr>
              <a:t>recognised</a:t>
            </a:r>
            <a:r>
              <a:rPr lang="en-US" sz="2100" dirty="0">
                <a:latin typeface="Times New Roman" panose="02020603050405020304" pitchFamily="18" charset="0"/>
                <a:cs typeface="Times New Roman" panose="02020603050405020304" pitchFamily="18" charset="0"/>
              </a:rPr>
              <a:t> by the software. </a:t>
            </a:r>
          </a:p>
          <a:p>
            <a:pPr algn="just">
              <a:lnSpc>
                <a:spcPct val="150000"/>
              </a:lnSpc>
              <a:spcAft>
                <a:spcPts val="600"/>
              </a:spcAft>
            </a:pPr>
            <a:r>
              <a:rPr lang="en-US" sz="2100" dirty="0">
                <a:latin typeface="Times New Roman" panose="02020603050405020304" pitchFamily="18" charset="0"/>
                <a:cs typeface="Times New Roman" panose="02020603050405020304" pitchFamily="18" charset="0"/>
              </a:rPr>
              <a:t>We can use speech recognition system to perform an action based on the instructions defined by the human voice.  For that we need to train the speech recognition system by storing speech patterns and vocabulary of their language into the system &amp; based on these patterns we have to define some certain actions.</a:t>
            </a:r>
          </a:p>
          <a:p>
            <a:pPr algn="just">
              <a:lnSpc>
                <a:spcPct val="150000"/>
              </a:lnSpc>
              <a:spcAft>
                <a:spcPts val="600"/>
              </a:spcAft>
            </a:pPr>
            <a:r>
              <a:rPr lang="en-US" sz="2100" dirty="0">
                <a:latin typeface="Times New Roman" panose="02020603050405020304" pitchFamily="18" charset="0"/>
                <a:cs typeface="Times New Roman" panose="02020603050405020304" pitchFamily="18" charset="0"/>
              </a:rPr>
              <a:t>Now a days many complex recognition system has been </a:t>
            </a:r>
            <a:r>
              <a:rPr lang="en-US" sz="2100" dirty="0" smtClean="0">
                <a:latin typeface="Times New Roman" panose="02020603050405020304" pitchFamily="18" charset="0"/>
                <a:cs typeface="Times New Roman" panose="02020603050405020304" pitchFamily="18" charset="0"/>
              </a:rPr>
              <a:t>built in English language. </a:t>
            </a:r>
            <a:r>
              <a:rPr lang="en-US" sz="2100" dirty="0">
                <a:latin typeface="Times New Roman" panose="02020603050405020304" pitchFamily="18" charset="0"/>
                <a:cs typeface="Times New Roman" panose="02020603050405020304" pitchFamily="18" charset="0"/>
              </a:rPr>
              <a:t>Be it Google (OK Google), Alexa </a:t>
            </a:r>
            <a:r>
              <a:rPr lang="en-US" sz="2100" dirty="0" smtClean="0">
                <a:latin typeface="Times New Roman" panose="02020603050405020304" pitchFamily="18" charset="0"/>
                <a:cs typeface="Times New Roman" panose="02020603050405020304" pitchFamily="18" charset="0"/>
              </a:rPr>
              <a:t>etc. </a:t>
            </a:r>
            <a:r>
              <a:rPr lang="en-US" sz="2100" dirty="0">
                <a:latin typeface="Times New Roman" panose="02020603050405020304" pitchFamily="18" charset="0"/>
                <a:cs typeface="Times New Roman" panose="02020603050405020304" pitchFamily="18" charset="0"/>
              </a:rPr>
              <a:t>they are able to </a:t>
            </a:r>
            <a:r>
              <a:rPr lang="en-US" sz="2100" dirty="0" err="1">
                <a:latin typeface="Times New Roman" panose="02020603050405020304" pitchFamily="18" charset="0"/>
                <a:cs typeface="Times New Roman" panose="02020603050405020304" pitchFamily="18" charset="0"/>
              </a:rPr>
              <a:t>recognise</a:t>
            </a:r>
            <a:r>
              <a:rPr lang="en-US" sz="2100" dirty="0">
                <a:latin typeface="Times New Roman" panose="02020603050405020304" pitchFamily="18" charset="0"/>
                <a:cs typeface="Times New Roman" panose="02020603050405020304" pitchFamily="18" charset="0"/>
              </a:rPr>
              <a:t> complex sentences and give results according to </a:t>
            </a:r>
            <a:r>
              <a:rPr lang="en-US" sz="2100" dirty="0" smtClean="0">
                <a:latin typeface="Times New Roman" panose="02020603050405020304" pitchFamily="18" charset="0"/>
                <a:cs typeface="Times New Roman" panose="02020603050405020304" pitchFamily="18" charset="0"/>
              </a:rPr>
              <a:t>that. But any complex system in Indian Regional Language is not yet developed.</a:t>
            </a:r>
          </a:p>
          <a:p>
            <a:pPr algn="just">
              <a:lnSpc>
                <a:spcPct val="150000"/>
              </a:lnSpc>
              <a:spcAft>
                <a:spcPts val="600"/>
              </a:spcAft>
            </a:pPr>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proposed approach is making a speech recognition system which can predict human voice </a:t>
            </a:r>
            <a:r>
              <a:rPr lang="en-US" sz="2100" dirty="0" smtClean="0">
                <a:latin typeface="Times New Roman" panose="02020603050405020304" pitchFamily="18" charset="0"/>
                <a:cs typeface="Times New Roman" panose="02020603050405020304" pitchFamily="18" charset="0"/>
              </a:rPr>
              <a:t>from </a:t>
            </a:r>
            <a:r>
              <a:rPr lang="en-US" sz="2100" dirty="0">
                <a:latin typeface="Times New Roman" panose="02020603050405020304" pitchFamily="18" charset="0"/>
                <a:cs typeface="Times New Roman" panose="02020603050405020304" pitchFamily="18" charset="0"/>
              </a:rPr>
              <a:t>specific domain of phones (that are </a:t>
            </a:r>
            <a:r>
              <a:rPr lang="en-US" sz="2100" dirty="0" err="1">
                <a:latin typeface="Times New Roman" panose="02020603050405020304" pitchFamily="18" charset="0"/>
                <a:cs typeface="Times New Roman" panose="02020603050405020304" pitchFamily="18" charset="0"/>
              </a:rPr>
              <a:t>आगे</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āge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पीछे</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peechhe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बाएँ</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bāen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दाएं</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dāen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चलो</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chalo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रूको</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ruko</a:t>
            </a:r>
            <a:r>
              <a:rPr lang="en-US" sz="2100" dirty="0">
                <a:latin typeface="Times New Roman" panose="02020603050405020304" pitchFamily="18" charset="0"/>
                <a:cs typeface="Times New Roman" panose="02020603050405020304" pitchFamily="18" charset="0"/>
              </a:rPr>
              <a:t>)). The expectation from the system is to make a promising model </a:t>
            </a:r>
            <a:r>
              <a:rPr lang="en-US" sz="2100" dirty="0" smtClean="0">
                <a:latin typeface="Times New Roman" panose="02020603050405020304" pitchFamily="18" charset="0"/>
                <a:cs typeface="Times New Roman" panose="02020603050405020304" pitchFamily="18" charset="0"/>
              </a:rPr>
              <a:t>which </a:t>
            </a:r>
            <a:r>
              <a:rPr lang="en-US" sz="2100" dirty="0">
                <a:latin typeface="Times New Roman" panose="02020603050405020304" pitchFamily="18" charset="0"/>
                <a:cs typeface="Times New Roman" panose="02020603050405020304" pitchFamily="18" charset="0"/>
              </a:rPr>
              <a:t>can predict voices from human which </a:t>
            </a:r>
            <a:r>
              <a:rPr lang="en-US" sz="2100" dirty="0" smtClean="0">
                <a:latin typeface="Times New Roman" panose="02020603050405020304" pitchFamily="18" charset="0"/>
                <a:cs typeface="Times New Roman" panose="02020603050405020304" pitchFamily="18" charset="0"/>
              </a:rPr>
              <a:t>is expected </a:t>
            </a:r>
            <a:r>
              <a:rPr lang="en-US" sz="2100" dirty="0">
                <a:latin typeface="Times New Roman" panose="02020603050405020304" pitchFamily="18" charset="0"/>
                <a:cs typeface="Times New Roman" panose="02020603050405020304" pitchFamily="18" charset="0"/>
              </a:rPr>
              <a:t>to be fed to an Arduino based toy vehicles which can be operated from the human voice.</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2212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32100"/>
            <a:ext cx="12192000" cy="646331"/>
          </a:xfrm>
          <a:prstGeom prst="rect">
            <a:avLst/>
          </a:prstGeom>
          <a:noFill/>
        </p:spPr>
        <p:txBody>
          <a:bodyPr wrap="square" rtlCol="0">
            <a:spAutoFit/>
          </a:bodyPr>
          <a:lstStyle/>
          <a:p>
            <a:pPr algn="ctr"/>
            <a:r>
              <a:rPr lang="en-IN" sz="3600" dirty="0" smtClean="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486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238500"/>
            <a:ext cx="12192000" cy="584775"/>
          </a:xfrm>
          <a:prstGeom prst="rect">
            <a:avLst/>
          </a:prstGeom>
          <a:noFill/>
        </p:spPr>
        <p:txBody>
          <a:bodyPr wrap="square" rtlCol="0">
            <a:spAutoFit/>
          </a:bodyPr>
          <a:lstStyle/>
          <a:p>
            <a:pPr algn="ctr"/>
            <a:r>
              <a:rPr lang="en-IN" sz="3200" b="1" dirty="0"/>
              <a:t>A BRIEF SURVEY</a:t>
            </a:r>
            <a:endParaRPr lang="en-IN" sz="3200" dirty="0"/>
          </a:p>
        </p:txBody>
      </p:sp>
    </p:spTree>
    <p:extLst>
      <p:ext uri="{BB962C8B-B14F-4D97-AF65-F5344CB8AC3E}">
        <p14:creationId xmlns:p14="http://schemas.microsoft.com/office/powerpoint/2010/main" val="410205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5724644"/>
          </a:xfrm>
          <a:prstGeom prst="rect">
            <a:avLst/>
          </a:prstGeom>
          <a:noFill/>
        </p:spPr>
        <p:txBody>
          <a:bodyPr wrap="square" rtlCol="0">
            <a:spAutoFit/>
          </a:bodyPr>
          <a:lstStyle/>
          <a:p>
            <a:endParaRPr lang="en-IN" sz="2400" b="1"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Survey </a:t>
            </a:r>
            <a:r>
              <a:rPr lang="en-IN" sz="2400" b="1" dirty="0">
                <a:latin typeface="Times New Roman" panose="02020603050405020304" pitchFamily="18" charset="0"/>
                <a:cs typeface="Times New Roman" panose="02020603050405020304" pitchFamily="18" charset="0"/>
              </a:rPr>
              <a:t>on Tamil &amp; Telugu Automatic Speech Recognition System</a:t>
            </a:r>
            <a:endParaRPr lang="en-IN" sz="2400" dirty="0">
              <a:latin typeface="Times New Roman" panose="02020603050405020304" pitchFamily="18" charset="0"/>
              <a:cs typeface="Times New Roman" panose="02020603050405020304" pitchFamily="18" charset="0"/>
            </a:endParaRPr>
          </a:p>
          <a:p>
            <a:r>
              <a:rPr lang="en-IN" b="1" dirty="0"/>
              <a:t> </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Krishnaveni</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present a Continuous Speech Recognition (CSR) system for Tamil language using Hidden Markov Model (HMM) approach. </a:t>
            </a:r>
            <a:r>
              <a:rPr lang="en-IN" sz="2000" dirty="0" smtClean="0">
                <a:latin typeface="Times New Roman" panose="02020603050405020304" pitchFamily="18" charset="0"/>
                <a:cs typeface="Times New Roman" panose="02020603050405020304" pitchFamily="18" charset="0"/>
              </a:rPr>
              <a:t>Used Most </a:t>
            </a:r>
            <a:r>
              <a:rPr lang="en-IN" sz="2000" dirty="0">
                <a:latin typeface="Times New Roman" panose="02020603050405020304" pitchFamily="18" charset="0"/>
                <a:cs typeface="Times New Roman" panose="02020603050405020304" pitchFamily="18" charset="0"/>
              </a:rPr>
              <a:t>powerful and widely used MFCC feature </a:t>
            </a:r>
            <a:r>
              <a:rPr lang="en-IN" sz="2000" dirty="0" smtClean="0">
                <a:latin typeface="Times New Roman" panose="02020603050405020304" pitchFamily="18" charset="0"/>
                <a:cs typeface="Times New Roman" panose="02020603050405020304" pitchFamily="18" charset="0"/>
              </a:rPr>
              <a:t>extraction front-end </a:t>
            </a:r>
            <a:r>
              <a:rPr lang="en-IN" sz="2000" dirty="0">
                <a:latin typeface="Times New Roman" panose="02020603050405020304" pitchFamily="18" charset="0"/>
                <a:cs typeface="Times New Roman" panose="02020603050405020304" pitchFamily="18" charset="0"/>
              </a:rPr>
              <a:t>for the proposed system. The </a:t>
            </a:r>
            <a:r>
              <a:rPr lang="en-IN" sz="2000" dirty="0" err="1">
                <a:latin typeface="Times New Roman" panose="02020603050405020304" pitchFamily="18" charset="0"/>
                <a:cs typeface="Times New Roman" panose="02020603050405020304" pitchFamily="18" charset="0"/>
              </a:rPr>
              <a:t>monophone</a:t>
            </a:r>
            <a:r>
              <a:rPr lang="en-IN" sz="2000" dirty="0">
                <a:latin typeface="Times New Roman" panose="02020603050405020304" pitchFamily="18" charset="0"/>
                <a:cs typeface="Times New Roman" panose="02020603050405020304" pitchFamily="18" charset="0"/>
              </a:rPr>
              <a:t> based acoustic model is chosen to recognize the given set of sentences from medium vocabulary. The results are found to be satisfactory with 92% of word recognition accuracy and 81% of sentence accuracy for the developed system</a:t>
            </a:r>
            <a:r>
              <a:rPr lang="en-IN" sz="2000" dirty="0" smtClean="0">
                <a:latin typeface="Times New Roman" panose="02020603050405020304" pitchFamily="18" charset="0"/>
                <a:cs typeface="Times New Roman" panose="02020603050405020304" pitchFamily="18" charset="0"/>
              </a:rPr>
              <a:t>.</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b) </a:t>
            </a:r>
            <a:r>
              <a:rPr lang="en-IN" sz="2000" dirty="0" err="1" smtClean="0">
                <a:latin typeface="Times New Roman" panose="02020603050405020304" pitchFamily="18" charset="0"/>
                <a:cs typeface="Times New Roman" panose="02020603050405020304" pitchFamily="18" charset="0"/>
              </a:rPr>
              <a:t>Vimala</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 and V. </a:t>
            </a:r>
            <a:r>
              <a:rPr lang="en-IN" sz="2000" dirty="0" err="1">
                <a:latin typeface="Times New Roman" panose="02020603050405020304" pitchFamily="18" charset="0"/>
                <a:cs typeface="Times New Roman" panose="02020603050405020304" pitchFamily="18" charset="0"/>
              </a:rPr>
              <a:t>Radha</a:t>
            </a:r>
            <a:r>
              <a:rPr lang="en-IN" sz="2000" dirty="0">
                <a:latin typeface="Times New Roman" panose="02020603050405020304" pitchFamily="18" charset="0"/>
                <a:cs typeface="Times New Roman" panose="02020603050405020304" pitchFamily="18" charset="0"/>
              </a:rPr>
              <a:t> present a speaker </a:t>
            </a:r>
            <a:r>
              <a:rPr lang="en-IN" sz="2000" dirty="0" smtClean="0">
                <a:latin typeface="Times New Roman" panose="02020603050405020304" pitchFamily="18" charset="0"/>
                <a:cs typeface="Times New Roman" panose="02020603050405020304" pitchFamily="18" charset="0"/>
              </a:rPr>
              <a:t>independent </a:t>
            </a:r>
            <a:r>
              <a:rPr lang="en-IN" sz="2000" dirty="0">
                <a:latin typeface="Times New Roman" panose="02020603050405020304" pitchFamily="18" charset="0"/>
                <a:cs typeface="Times New Roman" panose="02020603050405020304" pitchFamily="18" charset="0"/>
              </a:rPr>
              <a:t>isolated speech recognition system for Tamil language. The experiments furnish high-quality word accuracy of 88% for trained and test utterances spoken by the speakers. The performance evaluation of the system is done based on the Word Error Rate (WER) which gives 0.88 WER for the above research work</a:t>
            </a:r>
            <a:r>
              <a:rPr lang="en-IN"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3402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12192000" cy="5078313"/>
          </a:xfrm>
          <a:prstGeom prst="rect">
            <a:avLst/>
          </a:prstGeom>
          <a:noFill/>
        </p:spPr>
        <p:txBody>
          <a:bodyPr wrap="square" rtlCol="0">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Survey on Assamese &amp; Bengali Automatic Speech Recognition </a:t>
            </a:r>
            <a:r>
              <a:rPr lang="en-IN" sz="2400" b="1" dirty="0" smtClean="0">
                <a:latin typeface="Times New Roman" panose="02020603050405020304" pitchFamily="18" charset="0"/>
                <a:cs typeface="Times New Roman" panose="02020603050405020304" pitchFamily="18" charset="0"/>
              </a:rPr>
              <a:t>System</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 In </a:t>
            </a:r>
            <a:r>
              <a:rPr lang="en-IN" sz="2000" dirty="0">
                <a:latin typeface="Times New Roman" panose="02020603050405020304" pitchFamily="18" charset="0"/>
                <a:cs typeface="Times New Roman" panose="02020603050405020304" pitchFamily="18" charset="0"/>
              </a:rPr>
              <a:t>2010, K.K </a:t>
            </a:r>
            <a:r>
              <a:rPr lang="en-IN" sz="2000" dirty="0" err="1">
                <a:latin typeface="Times New Roman" panose="02020603050405020304" pitchFamily="18" charset="0"/>
                <a:cs typeface="Times New Roman" panose="02020603050405020304" pitchFamily="18" charset="0"/>
              </a:rPr>
              <a:t>Sarma</a:t>
            </a:r>
            <a:r>
              <a:rPr lang="en-IN" sz="2000" dirty="0">
                <a:latin typeface="Times New Roman" panose="02020603050405020304" pitchFamily="18" charset="0"/>
                <a:cs typeface="Times New Roman" panose="02020603050405020304" pitchFamily="18" charset="0"/>
              </a:rPr>
              <a:t> worked for the development of numeral speech recognition system for Assamese language. Gender and mood variations were given consideration during the recording of speech signals of 10 numeral digits at 8 KHz in mono channel </a:t>
            </a:r>
            <a:r>
              <a:rPr lang="en-IN" sz="2000" dirty="0" smtClean="0">
                <a:latin typeface="Times New Roman" panose="02020603050405020304" pitchFamily="18" charset="0"/>
                <a:cs typeface="Times New Roman" panose="02020603050405020304" pitchFamily="18" charset="0"/>
              </a:rPr>
              <a:t>mode.</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b) S</a:t>
            </a:r>
            <a:r>
              <a:rPr lang="en-IN" sz="2000" dirty="0">
                <a:latin typeface="Times New Roman" panose="02020603050405020304" pitchFamily="18" charset="0"/>
                <a:cs typeface="Times New Roman" panose="02020603050405020304" pitchFamily="18" charset="0"/>
              </a:rPr>
              <a:t>. Mandal, in their paper introduce the SPHINX3-based Bengali Automatic Speech </a:t>
            </a:r>
            <a:r>
              <a:rPr lang="en-IN" sz="2000" dirty="0" smtClean="0">
                <a:latin typeface="Times New Roman" panose="02020603050405020304" pitchFamily="18" charset="0"/>
                <a:cs typeface="Times New Roman" panose="02020603050405020304" pitchFamily="18" charset="0"/>
              </a:rPr>
              <a:t>Recognition </a:t>
            </a:r>
            <a:r>
              <a:rPr lang="en-IN" sz="2000" dirty="0">
                <a:latin typeface="Times New Roman" panose="02020603050405020304" pitchFamily="18" charset="0"/>
                <a:cs typeface="Times New Roman" panose="02020603050405020304" pitchFamily="18" charset="0"/>
              </a:rPr>
              <a:t>system </a:t>
            </a:r>
            <a:r>
              <a:rPr lang="en-IN" sz="2000" dirty="0" err="1">
                <a:latin typeface="Times New Roman" panose="02020603050405020304" pitchFamily="18" charset="0"/>
                <a:cs typeface="Times New Roman" panose="02020603050405020304" pitchFamily="18" charset="0"/>
              </a:rPr>
              <a:t>Shruti</a:t>
            </a:r>
            <a:r>
              <a:rPr lang="en-IN" sz="2000" dirty="0">
                <a:latin typeface="Times New Roman" panose="02020603050405020304" pitchFamily="18" charset="0"/>
                <a:cs typeface="Times New Roman" panose="02020603050405020304" pitchFamily="18" charset="0"/>
              </a:rPr>
              <a:t>-II and an E-mail application based on it. This ASR system converts standard Bengali continuous speech to Bengali Unicode. </a:t>
            </a: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paper also demonstrates an application based on </a:t>
            </a:r>
            <a:r>
              <a:rPr lang="en-IN" sz="2000" dirty="0" err="1">
                <a:latin typeface="Times New Roman" panose="02020603050405020304" pitchFamily="18" charset="0"/>
                <a:cs typeface="Times New Roman" panose="02020603050405020304" pitchFamily="18" charset="0"/>
              </a:rPr>
              <a:t>Shruti</a:t>
            </a:r>
            <a:r>
              <a:rPr lang="en-IN" sz="2000" dirty="0">
                <a:latin typeface="Times New Roman" panose="02020603050405020304" pitchFamily="18" charset="0"/>
                <a:cs typeface="Times New Roman" panose="02020603050405020304" pitchFamily="18" charset="0"/>
              </a:rPr>
              <a:t>-II which </a:t>
            </a:r>
            <a:r>
              <a:rPr lang="en-IN" sz="2000" dirty="0" smtClean="0">
                <a:latin typeface="Times New Roman" panose="02020603050405020304" pitchFamily="18" charset="0"/>
                <a:cs typeface="Times New Roman" panose="02020603050405020304" pitchFamily="18" charset="0"/>
              </a:rPr>
              <a:t>enables visually </a:t>
            </a:r>
            <a:r>
              <a:rPr lang="en-IN" sz="2000" dirty="0">
                <a:latin typeface="Times New Roman" panose="02020603050405020304" pitchFamily="18" charset="0"/>
                <a:cs typeface="Times New Roman" panose="02020603050405020304" pitchFamily="18" charset="0"/>
              </a:rPr>
              <a:t>challenged </a:t>
            </a:r>
            <a:r>
              <a:rPr lang="en-IN" sz="2000" dirty="0" smtClean="0">
                <a:latin typeface="Times New Roman" panose="02020603050405020304" pitchFamily="18" charset="0"/>
                <a:cs typeface="Times New Roman" panose="02020603050405020304" pitchFamily="18" charset="0"/>
              </a:rPr>
              <a:t>people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send E-mail by using this system</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6349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300"/>
            <a:ext cx="12192000" cy="5724644"/>
          </a:xfrm>
          <a:prstGeom prst="rect">
            <a:avLst/>
          </a:prstGeom>
          <a:noFill/>
        </p:spPr>
        <p:txBody>
          <a:bodyPr wrap="square" rtlCol="0">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Survey on Kannada ASR System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 M</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Anusuya</a:t>
            </a:r>
            <a:r>
              <a:rPr lang="en-IN" sz="2000" dirty="0">
                <a:latin typeface="Times New Roman" panose="02020603050405020304" pitchFamily="18" charset="0"/>
                <a:cs typeface="Times New Roman" panose="02020603050405020304" pitchFamily="18" charset="0"/>
              </a:rPr>
              <a:t> and K.K </a:t>
            </a:r>
            <a:r>
              <a:rPr lang="en-IN" sz="2000" dirty="0" err="1">
                <a:latin typeface="Times New Roman" panose="02020603050405020304" pitchFamily="18" charset="0"/>
                <a:cs typeface="Times New Roman" panose="02020603050405020304" pitchFamily="18" charset="0"/>
              </a:rPr>
              <a:t>Katti</a:t>
            </a:r>
            <a:r>
              <a:rPr lang="en-IN" sz="2000" dirty="0">
                <a:latin typeface="Times New Roman" panose="02020603050405020304" pitchFamily="18" charset="0"/>
                <a:cs typeface="Times New Roman" panose="02020603050405020304" pitchFamily="18" charset="0"/>
              </a:rPr>
              <a:t> proposed a new scheme for recognition of isolated words in Kannada Language speech, based on the Discrete Wavelet Transform (DWT) and Principal Component Analysis (PCA). Initially the Discrete wavelet transform of a speech signal is computed and then LPC coefficients are calculated</a:t>
            </a:r>
            <a:r>
              <a:rPr lang="en-IN" sz="2000" dirty="0" smtClean="0">
                <a:latin typeface="Times New Roman" panose="02020603050405020304" pitchFamily="18" charset="0"/>
                <a:cs typeface="Times New Roman" panose="02020603050405020304" pitchFamily="18" charset="0"/>
              </a:rPr>
              <a:t>.</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b) Shiva </a:t>
            </a:r>
            <a:r>
              <a:rPr lang="en-IN" sz="2000" dirty="0">
                <a:latin typeface="Times New Roman" panose="02020603050405020304" pitchFamily="18" charset="0"/>
                <a:cs typeface="Times New Roman" panose="02020603050405020304" pitchFamily="18" charset="0"/>
              </a:rPr>
              <a:t>Kumar C worked to provide a low cost alternative for the literate deaf people. The project describes Isolated Word Recognition of Kannada Digits. The system reads the spoken speech signal. Wavelet transform of the speech signal is taken and MFCC (Mel Frequency </a:t>
            </a:r>
            <a:r>
              <a:rPr lang="en-IN" sz="2000" dirty="0" err="1">
                <a:latin typeface="Times New Roman" panose="02020603050405020304" pitchFamily="18" charset="0"/>
                <a:cs typeface="Times New Roman" panose="02020603050405020304" pitchFamily="18" charset="0"/>
              </a:rPr>
              <a:t>Cepstral</a:t>
            </a:r>
            <a:r>
              <a:rPr lang="en-IN" sz="2000" dirty="0">
                <a:latin typeface="Times New Roman" panose="02020603050405020304" pitchFamily="18" charset="0"/>
                <a:cs typeface="Times New Roman" panose="02020603050405020304" pitchFamily="18" charset="0"/>
              </a:rPr>
              <a:t> Coefficients) are calculated followed by Vector Quantization. Euclidean Distance measure is used to correlate the test speech signal with pre-recorded speech signals from the speech database. The nearest match is identified and its respective text equivalent is displayed. The project is carried out for Kannada digits, which can be extended to words later. The programming is done using </a:t>
            </a:r>
            <a:r>
              <a:rPr lang="en-IN" sz="2000" dirty="0" err="1">
                <a:latin typeface="Times New Roman" panose="02020603050405020304" pitchFamily="18" charset="0"/>
                <a:cs typeface="Times New Roman" panose="02020603050405020304" pitchFamily="18" charset="0"/>
              </a:rPr>
              <a:t>Matlab</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62911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31250"/>
            <a:ext cx="12192000" cy="4339650"/>
          </a:xfrm>
          <a:prstGeom prst="rect">
            <a:avLst/>
          </a:prstGeom>
          <a:noFill/>
        </p:spPr>
        <p:txBody>
          <a:bodyPr wrap="square" rtlCol="0">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Survey on Gujarati ASR System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 </a:t>
            </a:r>
            <a:endParaRPr lang="en-IN" sz="2000" b="1"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 Speech </a:t>
            </a:r>
            <a:r>
              <a:rPr lang="en-IN" sz="2000" dirty="0">
                <a:latin typeface="Times New Roman" panose="02020603050405020304" pitchFamily="18" charset="0"/>
                <a:cs typeface="Times New Roman" panose="02020603050405020304" pitchFamily="18" charset="0"/>
              </a:rPr>
              <a:t>recognition of Gujarati Language is presented by Patel </a:t>
            </a:r>
            <a:r>
              <a:rPr lang="en-IN" sz="2000" dirty="0" err="1">
                <a:latin typeface="Times New Roman" panose="02020603050405020304" pitchFamily="18" charset="0"/>
                <a:cs typeface="Times New Roman" panose="02020603050405020304" pitchFamily="18" charset="0"/>
              </a:rPr>
              <a:t>Pravin</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Harikrishna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Jethva</a:t>
            </a:r>
            <a:r>
              <a:rPr lang="en-IN" sz="2000" dirty="0">
                <a:latin typeface="Times New Roman" panose="02020603050405020304" pitchFamily="18" charset="0"/>
                <a:cs typeface="Times New Roman" panose="02020603050405020304" pitchFamily="18" charset="0"/>
              </a:rPr>
              <a:t>. Neural network was used for developing the system. They have used joint features derived from the modified group delay function and MFCC for Continuous speech recognition</a:t>
            </a:r>
            <a:r>
              <a:rPr lang="en-IN" sz="2000" dirty="0" smtClean="0">
                <a:latin typeface="Times New Roman" panose="02020603050405020304" pitchFamily="18" charset="0"/>
                <a:cs typeface="Times New Roman" panose="02020603050405020304" pitchFamily="18" charset="0"/>
              </a:rPr>
              <a:t>.</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A technique for fast bootstrapping of initial phone models of a Gujarati language is presented by </a:t>
            </a:r>
            <a:r>
              <a:rPr lang="en-IN" sz="2000" dirty="0" err="1">
                <a:latin typeface="Times New Roman" panose="02020603050405020304" pitchFamily="18" charset="0"/>
                <a:cs typeface="Times New Roman" panose="02020603050405020304" pitchFamily="18" charset="0"/>
              </a:rPr>
              <a:t>Himanshu</a:t>
            </a:r>
            <a:r>
              <a:rPr lang="en-IN" sz="2000" dirty="0">
                <a:latin typeface="Times New Roman" panose="02020603050405020304" pitchFamily="18" charset="0"/>
                <a:cs typeface="Times New Roman" panose="02020603050405020304" pitchFamily="18" charset="0"/>
              </a:rPr>
              <a:t> N. Patel. The training data for the Gujarati language is aligned using an existing speech recognition engine for English language. This aligned data is used to obtain the initial acoustic models for the phones of the Gujarati </a:t>
            </a:r>
            <a:r>
              <a:rPr lang="en-IN" sz="2000" dirty="0" smtClean="0">
                <a:latin typeface="Times New Roman" panose="02020603050405020304" pitchFamily="18" charset="0"/>
                <a:cs typeface="Times New Roman" panose="02020603050405020304" pitchFamily="18" charset="0"/>
              </a:rPr>
              <a:t>language.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198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741</TotalTime>
  <Words>2694</Words>
  <Application>Microsoft Office PowerPoint</Application>
  <PresentationFormat>Widescreen</PresentationFormat>
  <Paragraphs>198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dc:creator>
  <cp:lastModifiedBy>VIVEK YADAV</cp:lastModifiedBy>
  <cp:revision>55</cp:revision>
  <dcterms:created xsi:type="dcterms:W3CDTF">2020-07-08T14:32:59Z</dcterms:created>
  <dcterms:modified xsi:type="dcterms:W3CDTF">2020-07-09T14:38:15Z</dcterms:modified>
</cp:coreProperties>
</file>