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9" r:id="rId2"/>
    <p:sldId id="300" r:id="rId3"/>
    <p:sldId id="281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FFA751"/>
    <a:srgbClr val="39B0D4"/>
    <a:srgbClr val="9BBB59"/>
    <a:srgbClr val="72727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44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7638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6.svg"/><Relationship Id="rId18" Type="http://schemas.openxmlformats.org/officeDocument/2006/relationships/image" Target="../media/image7.png"/><Relationship Id="rId3" Type="http://schemas.openxmlformats.org/officeDocument/2006/relationships/image" Target="../media/image10.png"/><Relationship Id="rId21" Type="http://schemas.openxmlformats.org/officeDocument/2006/relationships/image" Target="../media/image14.svg"/><Relationship Id="rId7" Type="http://schemas.openxmlformats.org/officeDocument/2006/relationships/hyperlink" Target="https://www.pngall.com/solution-png/" TargetMode="External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hyperlink" Target="https://www.tomw.net.au/technology/it/eportfolios/index.shtml" TargetMode="External"/><Relationship Id="rId15" Type="http://schemas.openxmlformats.org/officeDocument/2006/relationships/image" Target="../media/image8.svg"/><Relationship Id="rId23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2.svg"/><Relationship Id="rId9" Type="http://schemas.openxmlformats.org/officeDocument/2006/relationships/image" Target="../media/image13.png"/><Relationship Id="rId14" Type="http://schemas.openxmlformats.org/officeDocument/2006/relationships/image" Target="../media/image5.png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5.jpe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17.jpe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4.svg"/><Relationship Id="rId4" Type="http://schemas.openxmlformats.org/officeDocument/2006/relationships/image" Target="../media/image16.jpeg"/><Relationship Id="rId9" Type="http://schemas.openxmlformats.org/officeDocument/2006/relationships/image" Target="../media/image5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svg"/><Relationship Id="rId18" Type="http://schemas.openxmlformats.org/officeDocument/2006/relationships/image" Target="../media/image8.png"/><Relationship Id="rId3" Type="http://schemas.openxmlformats.org/officeDocument/2006/relationships/image" Target="../media/image18.jpe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5" Type="http://schemas.openxmlformats.org/officeDocument/2006/relationships/image" Target="../media/image10.svg"/><Relationship Id="rId10" Type="http://schemas.openxmlformats.org/officeDocument/2006/relationships/image" Target="../media/image4.png"/><Relationship Id="rId19" Type="http://schemas.openxmlformats.org/officeDocument/2006/relationships/image" Target="../media/image14.svg"/><Relationship Id="rId4" Type="http://schemas.openxmlformats.org/officeDocument/2006/relationships/image" Target="../media/image19.jpeg"/><Relationship Id="rId9" Type="http://schemas.openxmlformats.org/officeDocument/2006/relationships/hyperlink" Target="https://drive.google.com/file/d/157IJ0rLwWnHpoMPHwKezcdIY5lX0WhBl/view?usp=sharing" TargetMode="Externa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3" Type="http://schemas.openxmlformats.org/officeDocument/2006/relationships/image" Target="../media/image20.jpeg"/><Relationship Id="rId7" Type="http://schemas.openxmlformats.org/officeDocument/2006/relationships/image" Target="../media/image4.svg"/><Relationship Id="rId12" Type="http://schemas.openxmlformats.org/officeDocument/2006/relationships/image" Target="../media/image6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library.wiley.com/authored-by/Baghel/Anurag+Singh" TargetMode="Externa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hyperlink" Target="https://grdc.com.au/__data/assets/pdf_file/0033/579525/GRDC_WeatherEssen2205_Grower_Final.pdf" TargetMode="External"/><Relationship Id="rId21" Type="http://schemas.openxmlformats.org/officeDocument/2006/relationships/image" Target="../media/image7.png"/><Relationship Id="rId7" Type="http://schemas.openxmlformats.org/officeDocument/2006/relationships/hyperlink" Target="https://onlinelibrary.wiley.com/authored-by/Indu" TargetMode="External"/><Relationship Id="rId12" Type="http://schemas.openxmlformats.org/officeDocument/2006/relationships/image" Target="../media/image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doi/10.1155/2022/9408535" TargetMode="External"/><Relationship Id="rId11" Type="http://schemas.openxmlformats.org/officeDocument/2006/relationships/image" Target="../media/image9.png"/><Relationship Id="rId24" Type="http://schemas.openxmlformats.org/officeDocument/2006/relationships/image" Target="../media/image14.svg"/><Relationship Id="rId5" Type="http://schemas.openxmlformats.org/officeDocument/2006/relationships/hyperlink" Target="https://www.mdpi.com/1660-4601/18/3/1112" TargetMode="External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10" Type="http://schemas.openxmlformats.org/officeDocument/2006/relationships/hyperlink" Target="https://onlinelibrary.wiley.com/authored-by/Ibrahim/Wubshet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coast.noaa.gov/data/czm/pollutioncontrol/media/Technical/D52%20-%20Majewski%20and%20Capel.%201996.%20Pesticides%20in%20the%20Atmosphere.pdf" TargetMode="External"/><Relationship Id="rId9" Type="http://schemas.openxmlformats.org/officeDocument/2006/relationships/hyperlink" Target="https://onlinelibrary.wiley.com/authored-by/Bhardwaj/Arpit" TargetMode="Externa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="" xmlns:a16="http://schemas.microsoft.com/office/drawing/2014/main" id="{46927970-1520-1DA8-7955-FB01B15F7141}"/>
              </a:ext>
            </a:extLst>
          </p:cNvPr>
          <p:cNvSpPr txBox="1"/>
          <p:nvPr/>
        </p:nvSpPr>
        <p:spPr>
          <a:xfrm>
            <a:off x="2387600" y="2616200"/>
            <a:ext cx="75184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2400" b="1" dirty="0">
                <a:solidFill>
                  <a:schemeClr val="bg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 NATIONAL LEVEL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3EA991-B5D2-70E5-D023-B2C5BF60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/>
          <a:stretch/>
        </p:blipFill>
        <p:spPr>
          <a:xfrm>
            <a:off x="761" y="429"/>
            <a:ext cx="12191239" cy="68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43064"/>
            <a:ext cx="11792834" cy="2626075"/>
            <a:chOff x="0" y="1281089"/>
            <a:chExt cx="23585669" cy="5252150"/>
          </a:xfrm>
        </p:grpSpPr>
        <p:sp>
          <p:nvSpPr>
            <p:cNvPr id="4" name="TextBox 4"/>
            <p:cNvSpPr txBox="1"/>
            <p:nvPr/>
          </p:nvSpPr>
          <p:spPr>
            <a:xfrm>
              <a:off x="0" y="1281089"/>
              <a:ext cx="23585669" cy="1718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50" lvl="1" indent="-302275">
                <a:lnSpc>
                  <a:spcPts val="6720"/>
                </a:lnSpc>
                <a:buFont typeface="Arial"/>
                <a:buChar char="•"/>
              </a:pPr>
              <a:endPara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7953"/>
              <a:ext cx="14176175" cy="1718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50" lvl="1" indent="-302275">
                <a:lnSpc>
                  <a:spcPts val="6720"/>
                </a:lnSpc>
                <a:buFont typeface="Arial"/>
                <a:buChar char="•"/>
              </a:pPr>
              <a:endPara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814819"/>
              <a:ext cx="13699459" cy="1718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50" lvl="1" indent="-302275">
                <a:lnSpc>
                  <a:spcPts val="6720"/>
                </a:lnSpc>
                <a:buFont typeface="Arial"/>
                <a:buChar char="•"/>
              </a:pPr>
              <a:endPara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971802" y="685800"/>
            <a:ext cx="424839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Profile Overview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6292342"/>
            <a:ext cx="12192000" cy="565658"/>
            <a:chOff x="0" y="0"/>
            <a:chExt cx="24384000" cy="113131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20270" tIns="20270" rIns="20270" bIns="20270" rtlCol="0" anchor="ctr"/>
              <a:lstStyle/>
              <a:p>
                <a:pPr algn="ctr">
                  <a:lnSpc>
                    <a:spcPts val="582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9844652" y="49662"/>
              <a:ext cx="4694700" cy="105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6"/>
                </a:lnSpc>
              </a:pPr>
              <a:r>
                <a:rPr lang="en-US" sz="2897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20050580" y="345460"/>
              <a:ext cx="4186120" cy="461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486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641357" y="468368"/>
            <a:ext cx="2202010" cy="434864"/>
            <a:chOff x="0" y="0"/>
            <a:chExt cx="4404020" cy="869728"/>
          </a:xfrm>
        </p:grpSpPr>
        <p:sp>
          <p:nvSpPr>
            <p:cNvPr id="24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E1E7209-97E7-BDE5-9383-141C17A4ABA5}"/>
              </a:ext>
            </a:extLst>
          </p:cNvPr>
          <p:cNvSpPr txBox="1"/>
          <p:nvPr/>
        </p:nvSpPr>
        <p:spPr>
          <a:xfrm>
            <a:off x="540638" y="1720554"/>
            <a:ext cx="10575011" cy="352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4550" lvl="1" indent="-302275" algn="just">
              <a:lnSpc>
                <a:spcPts val="672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Theme - </a:t>
            </a:r>
            <a:r>
              <a:rPr lang="en-US" sz="2800" b="1" dirty="0" smtClean="0">
                <a:solidFill>
                  <a:srgbClr val="36A03D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TERRA</a:t>
            </a:r>
          </a:p>
          <a:p>
            <a:pPr marL="604550" lvl="1" indent="-302275" algn="just">
              <a:lnSpc>
                <a:spcPts val="6720"/>
              </a:lnSpc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Problem </a:t>
            </a:r>
            <a:r>
              <a:rPr lang="en-US" sz="28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Statement </a:t>
            </a:r>
            <a:r>
              <a:rPr lang="en-US" sz="2800" b="1" dirty="0" smtClean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Title – Ideal Spraying Condition Detection</a:t>
            </a:r>
            <a:endParaRPr lang="en-US" sz="2800" dirty="0" smtClean="0">
              <a:solidFill>
                <a:srgbClr val="000000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604550" lvl="1" indent="-302275" algn="just">
              <a:lnSpc>
                <a:spcPts val="6720"/>
              </a:lnSpc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Team ID </a:t>
            </a:r>
            <a:r>
              <a:rPr lang="en-US" sz="28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– U03N3WS0</a:t>
            </a:r>
          </a:p>
          <a:p>
            <a:pPr marL="604550" lvl="1" indent="-302275" algn="just">
              <a:lnSpc>
                <a:spcPts val="6720"/>
              </a:lnSpc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Team </a:t>
            </a:r>
            <a:r>
              <a:rPr lang="en-US" sz="28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Name </a:t>
            </a:r>
            <a:r>
              <a:rPr lang="en-US" sz="2800" b="1" dirty="0" smtClean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–Agro-Minds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4D2523B-0925-F7E0-346D-CAC32B95FF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184905" cy="11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flipH="1">
            <a:off x="7852199" y="6620898"/>
            <a:ext cx="275801" cy="10058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25D377B5-FE20-BC6E-22A9-F7057A28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62" y="135700"/>
            <a:ext cx="8654743" cy="74431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SPRAYING CONDITION DETECTION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00BA940-15D8-3077-158C-965C430E4C56}"/>
              </a:ext>
            </a:extLst>
          </p:cNvPr>
          <p:cNvSpPr/>
          <p:nvPr/>
        </p:nvSpPr>
        <p:spPr>
          <a:xfrm>
            <a:off x="4903543" y="925177"/>
            <a:ext cx="7218879" cy="3689538"/>
          </a:xfrm>
          <a:prstGeom prst="rect">
            <a:avLst/>
          </a:prstGeom>
          <a:noFill/>
          <a:ln w="28575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524801E-26A2-2C31-F07E-C214DCDD4DF7}"/>
              </a:ext>
            </a:extLst>
          </p:cNvPr>
          <p:cNvSpPr/>
          <p:nvPr/>
        </p:nvSpPr>
        <p:spPr>
          <a:xfrm>
            <a:off x="60442" y="942994"/>
            <a:ext cx="4778879" cy="2230535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C3EFD14-B092-9DF2-74D7-7E747F809F24}"/>
              </a:ext>
            </a:extLst>
          </p:cNvPr>
          <p:cNvSpPr/>
          <p:nvPr/>
        </p:nvSpPr>
        <p:spPr>
          <a:xfrm>
            <a:off x="70367" y="3251620"/>
            <a:ext cx="4768954" cy="2983319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39CE7A8-7EE6-E589-15F2-E048288BA2AC}"/>
              </a:ext>
            </a:extLst>
          </p:cNvPr>
          <p:cNvSpPr txBox="1"/>
          <p:nvPr/>
        </p:nvSpPr>
        <p:spPr>
          <a:xfrm>
            <a:off x="66123" y="922841"/>
            <a:ext cx="4736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F0"/>
                </a:solidFill>
                <a:latin typeface="Aptos Display" panose="020B0004020202020204" pitchFamily="34" charset="0"/>
              </a:rPr>
              <a:t>      </a:t>
            </a:r>
            <a:r>
              <a:rPr lang="en-US" sz="2000" b="1" dirty="0" smtClean="0">
                <a:solidFill>
                  <a:srgbClr val="00B0F0"/>
                </a:solidFill>
                <a:latin typeface="Aptos Display" panose="020B0004020202020204" pitchFamily="34" charset="0"/>
              </a:rPr>
              <a:t>The </a:t>
            </a:r>
            <a:r>
              <a:rPr lang="en-US" sz="2000" b="1" dirty="0">
                <a:solidFill>
                  <a:srgbClr val="00B0F0"/>
                </a:solidFill>
                <a:latin typeface="Aptos Display" panose="020B0004020202020204" pitchFamily="34" charset="0"/>
              </a:rPr>
              <a:t>Problem : </a:t>
            </a:r>
            <a:r>
              <a:rPr lang="en-US" dirty="0"/>
              <a:t>In agricultural sector, </a:t>
            </a:r>
            <a:r>
              <a:rPr lang="en-US" b="1" dirty="0"/>
              <a:t>efficient pesticide spraying </a:t>
            </a:r>
            <a:r>
              <a:rPr lang="en-US" dirty="0"/>
              <a:t>is crucial for </a:t>
            </a:r>
            <a:r>
              <a:rPr lang="en-US" b="1" dirty="0"/>
              <a:t>crop’s health and yield</a:t>
            </a:r>
            <a:r>
              <a:rPr lang="en-US" dirty="0"/>
              <a:t>. Non-ideal condition such as high wind speed, high temperature , pH and TDS of the water used , etc. can lead to </a:t>
            </a:r>
            <a:r>
              <a:rPr lang="en-US" b="1" dirty="0"/>
              <a:t>inefficient spraying </a:t>
            </a:r>
            <a:r>
              <a:rPr lang="en-US" dirty="0"/>
              <a:t>which can cause </a:t>
            </a:r>
            <a:r>
              <a:rPr lang="en-US" b="1" dirty="0"/>
              <a:t>economic loss , environmental contaminate-on </a:t>
            </a:r>
            <a:r>
              <a:rPr lang="en-US" dirty="0"/>
              <a:t>and </a:t>
            </a:r>
            <a:r>
              <a:rPr lang="en-US" b="1" dirty="0"/>
              <a:t>adverse effect </a:t>
            </a:r>
            <a:r>
              <a:rPr lang="en-US" dirty="0"/>
              <a:t>on yield of the farmer.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93589F0-C9A3-87BE-BDD2-2F8E14575A3D}"/>
              </a:ext>
            </a:extLst>
          </p:cNvPr>
          <p:cNvSpPr txBox="1"/>
          <p:nvPr/>
        </p:nvSpPr>
        <p:spPr>
          <a:xfrm>
            <a:off x="-10928" y="3173529"/>
            <a:ext cx="4882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F0"/>
                </a:solidFill>
                <a:latin typeface="Aptos Display" panose="020B0004020202020204" pitchFamily="34" charset="0"/>
              </a:rPr>
              <a:t>     </a:t>
            </a:r>
            <a:r>
              <a:rPr lang="en-US" sz="2000" b="1" dirty="0" smtClean="0"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Aptos Display" panose="020B0004020202020204" pitchFamily="34" charset="0"/>
              </a:rPr>
              <a:t>Proposed </a:t>
            </a:r>
            <a:r>
              <a:rPr lang="en-US" sz="2000" b="1" dirty="0" smtClean="0">
                <a:solidFill>
                  <a:srgbClr val="00B0F0"/>
                </a:solidFill>
                <a:latin typeface="Aptos Display" panose="020B0004020202020204" pitchFamily="34" charset="0"/>
              </a:rPr>
              <a:t>solution 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The proposed solution is use of </a:t>
            </a:r>
            <a:r>
              <a:rPr lang="en-US" b="1" dirty="0"/>
              <a:t>GSM*</a:t>
            </a:r>
            <a:r>
              <a:rPr lang="en-US" dirty="0"/>
              <a:t> and </a:t>
            </a:r>
            <a:r>
              <a:rPr lang="en-US" b="1" dirty="0"/>
              <a:t>Arduino based </a:t>
            </a:r>
            <a:r>
              <a:rPr lang="en-US" dirty="0"/>
              <a:t>spraying condition detection system which will analyze </a:t>
            </a:r>
            <a:r>
              <a:rPr lang="en-US" b="1" dirty="0"/>
              <a:t>Real time data </a:t>
            </a:r>
            <a:r>
              <a:rPr lang="en-US" dirty="0"/>
              <a:t>from the interfaced sensors to calculate </a:t>
            </a:r>
            <a:r>
              <a:rPr lang="en-US" b="1" dirty="0"/>
              <a:t>wind speed </a:t>
            </a:r>
            <a:r>
              <a:rPr lang="en-US" dirty="0"/>
              <a:t>and </a:t>
            </a:r>
            <a:r>
              <a:rPr lang="en-US" b="1" dirty="0"/>
              <a:t>Delta-T </a:t>
            </a:r>
            <a:r>
              <a:rPr lang="en-US" dirty="0"/>
              <a:t>value and send it directly to the farmer’s phone.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Also proposed solution include </a:t>
            </a:r>
            <a:r>
              <a:rPr lang="en-US" b="1" dirty="0"/>
              <a:t>Arduino based Water Quality </a:t>
            </a:r>
            <a:r>
              <a:rPr lang="en-US" dirty="0"/>
              <a:t>detection system which will be integrated directly to the sprayer &amp;  will monitor  </a:t>
            </a:r>
            <a:r>
              <a:rPr lang="en-US" b="1" dirty="0"/>
              <a:t>pH &amp; TDS* </a:t>
            </a:r>
            <a:r>
              <a:rPr lang="en-US" dirty="0"/>
              <a:t>of the water for spraying.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7D215951-7254-B5CF-84EA-7D01F14D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6799" y="965918"/>
            <a:ext cx="431641" cy="431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5E961301-13EF-BCBB-10D2-BFD3B28C7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146231" y="3282096"/>
            <a:ext cx="334661" cy="3346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68ED35E-BF64-6AC7-9ED7-EF4702F69B32}"/>
              </a:ext>
            </a:extLst>
          </p:cNvPr>
          <p:cNvSpPr/>
          <p:nvPr/>
        </p:nvSpPr>
        <p:spPr>
          <a:xfrm>
            <a:off x="4908065" y="4668591"/>
            <a:ext cx="4923651" cy="1551240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F57246-3456-6716-EBCF-D64CBFB1EA14}"/>
              </a:ext>
            </a:extLst>
          </p:cNvPr>
          <p:cNvSpPr txBox="1"/>
          <p:nvPr/>
        </p:nvSpPr>
        <p:spPr>
          <a:xfrm>
            <a:off x="4982429" y="4659593"/>
            <a:ext cx="46361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     </a:t>
            </a:r>
            <a:r>
              <a:rPr lang="en-US" sz="1600" b="1" dirty="0" smtClean="0">
                <a:solidFill>
                  <a:srgbClr val="00B0F0"/>
                </a:solidFill>
                <a:latin typeface="Aptos Display" panose="020B0004020202020204" pitchFamily="34" charset="0"/>
              </a:rPr>
              <a:t>How  </a:t>
            </a:r>
            <a:r>
              <a:rPr lang="en-US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it addresses the problem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Monitors </a:t>
            </a:r>
            <a:r>
              <a:rPr lang="en-US" sz="1600" b="1" dirty="0">
                <a:solidFill>
                  <a:srgbClr val="010000"/>
                </a:solidFill>
                <a:latin typeface="Aptos Display" panose="020B0004020202020204" pitchFamily="34" charset="0"/>
              </a:rPr>
              <a:t>real time conditions </a:t>
            </a: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and </a:t>
            </a:r>
            <a:r>
              <a:rPr lang="en-US" sz="1600" dirty="0" smtClean="0">
                <a:solidFill>
                  <a:srgbClr val="010000"/>
                </a:solidFill>
                <a:latin typeface="Aptos Display" panose="020B0004020202020204" pitchFamily="34" charset="0"/>
              </a:rPr>
              <a:t>calculates </a:t>
            </a:r>
            <a:r>
              <a:rPr lang="en-US" sz="1600" b="1" dirty="0">
                <a:solidFill>
                  <a:srgbClr val="010000"/>
                </a:solidFill>
                <a:latin typeface="Aptos Display" panose="020B0004020202020204" pitchFamily="34" charset="0"/>
              </a:rPr>
              <a:t> Delta-T </a:t>
            </a: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conditions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10000"/>
                </a:solidFill>
                <a:latin typeface="Aptos Display" panose="020B0004020202020204" pitchFamily="34" charset="0"/>
              </a:rPr>
              <a:t>Checks </a:t>
            </a:r>
            <a:r>
              <a:rPr lang="en-US" sz="1600" b="1" dirty="0">
                <a:solidFill>
                  <a:srgbClr val="010000"/>
                </a:solidFill>
                <a:latin typeface="Aptos Display" panose="020B0004020202020204" pitchFamily="34" charset="0"/>
              </a:rPr>
              <a:t>water quality </a:t>
            </a: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for spraying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Gives </a:t>
            </a:r>
            <a:r>
              <a:rPr lang="en-US" sz="1600" b="1" dirty="0">
                <a:solidFill>
                  <a:srgbClr val="010000"/>
                </a:solidFill>
                <a:latin typeface="Aptos Display" panose="020B0004020202020204" pitchFamily="34" charset="0"/>
              </a:rPr>
              <a:t>Remote access </a:t>
            </a:r>
            <a:r>
              <a:rPr lang="en-US" sz="1600" dirty="0">
                <a:solidFill>
                  <a:srgbClr val="010000"/>
                </a:solidFill>
                <a:latin typeface="Aptos Display" panose="020B0004020202020204" pitchFamily="34" charset="0"/>
              </a:rPr>
              <a:t>of conditions to farmer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10000"/>
              </a:solidFill>
              <a:latin typeface="Aptos Display" panose="020B0004020202020204" pitchFamily="34" charset="0"/>
            </a:endParaRPr>
          </a:p>
          <a:p>
            <a:pPr algn="just"/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2F4872-74DD-E5F2-D456-9F950A2199EA}"/>
              </a:ext>
            </a:extLst>
          </p:cNvPr>
          <p:cNvSpPr/>
          <p:nvPr/>
        </p:nvSpPr>
        <p:spPr>
          <a:xfrm>
            <a:off x="9921984" y="4668591"/>
            <a:ext cx="2196366" cy="1541884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250A8AA-7901-A707-5EBD-0BE2A64C581E}"/>
              </a:ext>
            </a:extLst>
          </p:cNvPr>
          <p:cNvSpPr txBox="1"/>
          <p:nvPr/>
        </p:nvSpPr>
        <p:spPr>
          <a:xfrm>
            <a:off x="10139295" y="4640289"/>
            <a:ext cx="2064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9B0D4"/>
                </a:solidFill>
              </a:rPr>
              <a:t>    Uniqueness: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More </a:t>
            </a:r>
            <a:r>
              <a:rPr lang="en-IN" b="1" dirty="0"/>
              <a:t>accurate</a:t>
            </a:r>
            <a:r>
              <a:rPr lang="en-IN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More </a:t>
            </a:r>
            <a:r>
              <a:rPr lang="en-IN" b="1" dirty="0"/>
              <a:t>Efficient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Sustainable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03217C2-8192-7C9E-9D63-A7011CCA9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334" y="4700893"/>
            <a:ext cx="296336" cy="296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B506148-3191-7F4A-90A8-9D96AA16CE9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3615" b="19109"/>
          <a:stretch/>
        </p:blipFill>
        <p:spPr>
          <a:xfrm>
            <a:off x="9958439" y="4700893"/>
            <a:ext cx="311401" cy="3458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4D2523B-0925-F7E0-346D-CAC32B95F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" y="11925"/>
            <a:ext cx="1004400" cy="913252"/>
          </a:xfrm>
          <a:prstGeom prst="rect">
            <a:avLst/>
          </a:prstGeom>
        </p:spPr>
      </p:pic>
      <p:grpSp>
        <p:nvGrpSpPr>
          <p:cNvPr id="23" name="Group 23">
            <a:extLst>
              <a:ext uri="{FF2B5EF4-FFF2-40B4-BE49-F238E27FC236}">
                <a16:creationId xmlns="" xmlns:a16="http://schemas.microsoft.com/office/drawing/2014/main" id="{48BFE15E-7806-04CF-0137-79B6F9E6F701}"/>
              </a:ext>
            </a:extLst>
          </p:cNvPr>
          <p:cNvGrpSpPr/>
          <p:nvPr/>
        </p:nvGrpSpPr>
        <p:grpSpPr>
          <a:xfrm>
            <a:off x="8819407" y="184379"/>
            <a:ext cx="3303015" cy="652296"/>
            <a:chOff x="0" y="0"/>
            <a:chExt cx="4404020" cy="869728"/>
          </a:xfrm>
        </p:grpSpPr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C8791BF2-85A2-438E-8472-19217EF0CB37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>
              <a:extLst>
                <a:ext uri="{FF2B5EF4-FFF2-40B4-BE49-F238E27FC236}">
                  <a16:creationId xmlns="" xmlns:a16="http://schemas.microsoft.com/office/drawing/2014/main" id="{4599FD93-DD6B-5C7A-E02F-CE1D2604ED19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>
              <a:extLst>
                <a:ext uri="{FF2B5EF4-FFF2-40B4-BE49-F238E27FC236}">
                  <a16:creationId xmlns="" xmlns:a16="http://schemas.microsoft.com/office/drawing/2014/main" id="{56359DDF-7E07-773B-4800-C682414DE618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871CD915-8AF8-713D-6AC2-B3C106E78C9A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28">
              <a:extLst>
                <a:ext uri="{FF2B5EF4-FFF2-40B4-BE49-F238E27FC236}">
                  <a16:creationId xmlns="" xmlns:a16="http://schemas.microsoft.com/office/drawing/2014/main" id="{3AC9686A-F3A7-C096-1F3C-7AEABA47CBD5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=""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5" name="Freeform 16"/>
          <p:cNvSpPr/>
          <p:nvPr/>
        </p:nvSpPr>
        <p:spPr>
          <a:xfrm>
            <a:off x="0" y="6292342"/>
            <a:ext cx="12192000" cy="565658"/>
          </a:xfrm>
          <a:custGeom>
            <a:avLst/>
            <a:gdLst/>
            <a:ahLst/>
            <a:cxnLst/>
            <a:rect l="l" t="t" r="r" b="b"/>
            <a:pathLst>
              <a:path w="2709333" h="125702">
                <a:moveTo>
                  <a:pt x="0" y="0"/>
                </a:moveTo>
                <a:lnTo>
                  <a:pt x="2709333" y="0"/>
                </a:lnTo>
                <a:lnTo>
                  <a:pt x="2709333" y="125702"/>
                </a:lnTo>
                <a:lnTo>
                  <a:pt x="0" y="125702"/>
                </a:lnTo>
                <a:close/>
              </a:path>
            </a:pathLst>
          </a:custGeom>
          <a:solidFill>
            <a:srgbClr val="171B1C"/>
          </a:solidFill>
          <a:ln cap="sq">
            <a:noFill/>
            <a:prstDash val="solid"/>
            <a:miter/>
          </a:ln>
        </p:spPr>
      </p:sp>
      <p:sp>
        <p:nvSpPr>
          <p:cNvPr id="76" name="TextBox 18"/>
          <p:cNvSpPr txBox="1"/>
          <p:nvPr/>
        </p:nvSpPr>
        <p:spPr>
          <a:xfrm>
            <a:off x="4922326" y="6317173"/>
            <a:ext cx="2347350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6"/>
              </a:lnSpc>
            </a:pPr>
            <a:r>
              <a:rPr lang="en-US" sz="2897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    V-ERA</a:t>
            </a:r>
          </a:p>
        </p:txBody>
      </p:sp>
      <p:sp>
        <p:nvSpPr>
          <p:cNvPr id="77" name="Freeform 19"/>
          <p:cNvSpPr/>
          <p:nvPr/>
        </p:nvSpPr>
        <p:spPr>
          <a:xfrm>
            <a:off x="5580277" y="6342329"/>
            <a:ext cx="495730" cy="465685"/>
          </a:xfrm>
          <a:custGeom>
            <a:avLst/>
            <a:gdLst/>
            <a:ahLst/>
            <a:cxnLst/>
            <a:rect l="l" t="t" r="r" b="b"/>
            <a:pathLst>
              <a:path w="991459" h="931370">
                <a:moveTo>
                  <a:pt x="0" y="0"/>
                </a:moveTo>
                <a:lnTo>
                  <a:pt x="991459" y="0"/>
                </a:lnTo>
                <a:lnTo>
                  <a:pt x="991459" y="931370"/>
                </a:lnTo>
                <a:lnTo>
                  <a:pt x="0" y="93137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15308" t="-1879" r="-16520" b="-38455"/>
            </a:stretch>
          </a:blipFill>
        </p:spPr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48B47F2-A238-C29F-D8B3-D144038164F9}"/>
              </a:ext>
            </a:extLst>
          </p:cNvPr>
          <p:cNvSpPr txBox="1"/>
          <p:nvPr/>
        </p:nvSpPr>
        <p:spPr>
          <a:xfrm>
            <a:off x="-18427" y="6213736"/>
            <a:ext cx="48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A751"/>
                </a:solidFill>
              </a:rPr>
              <a:t>*</a:t>
            </a:r>
            <a:r>
              <a:rPr lang="en-IN" b="1" dirty="0" err="1">
                <a:solidFill>
                  <a:srgbClr val="FFA751"/>
                </a:solidFill>
              </a:rPr>
              <a:t>GSM:Global</a:t>
            </a:r>
            <a:r>
              <a:rPr lang="en-IN" b="1" dirty="0">
                <a:solidFill>
                  <a:srgbClr val="FFA751"/>
                </a:solidFill>
              </a:rPr>
              <a:t> system for mobile communication</a:t>
            </a:r>
          </a:p>
          <a:p>
            <a:r>
              <a:rPr lang="en-IN" b="1" dirty="0">
                <a:solidFill>
                  <a:srgbClr val="FFA751"/>
                </a:solidFill>
              </a:rPr>
              <a:t>*</a:t>
            </a:r>
            <a:r>
              <a:rPr lang="en-IN" b="1" dirty="0" err="1">
                <a:solidFill>
                  <a:srgbClr val="FFA751"/>
                </a:solidFill>
              </a:rPr>
              <a:t>TDS:Total</a:t>
            </a:r>
            <a:r>
              <a:rPr lang="en-IN" b="1" dirty="0">
                <a:solidFill>
                  <a:srgbClr val="FFA751"/>
                </a:solidFill>
              </a:rPr>
              <a:t> dissolved salts</a:t>
            </a:r>
          </a:p>
        </p:txBody>
      </p:sp>
      <p:sp>
        <p:nvSpPr>
          <p:cNvPr id="79" name="TextBox 22"/>
          <p:cNvSpPr txBox="1"/>
          <p:nvPr/>
        </p:nvSpPr>
        <p:spPr>
          <a:xfrm>
            <a:off x="10025290" y="6465072"/>
            <a:ext cx="2093060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3"/>
              </a:lnSpc>
            </a:pPr>
            <a:r>
              <a:rPr lang="en-US" sz="1486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https://www.innov-era.in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t="2328" b="4910"/>
          <a:stretch/>
        </p:blipFill>
        <p:spPr>
          <a:xfrm>
            <a:off x="4958134" y="965918"/>
            <a:ext cx="7053402" cy="3648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TECHNOLOGY TO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D5E674D8-C78B-BF8A-CD9E-30E2639F7FBA}"/>
              </a:ext>
            </a:extLst>
          </p:cNvPr>
          <p:cNvSpPr/>
          <p:nvPr/>
        </p:nvSpPr>
        <p:spPr>
          <a:xfrm>
            <a:off x="76979" y="973510"/>
            <a:ext cx="4085598" cy="2687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D1CAB6-4711-DD18-9D69-E5A9516B74C6}"/>
              </a:ext>
            </a:extLst>
          </p:cNvPr>
          <p:cNvSpPr/>
          <p:nvPr/>
        </p:nvSpPr>
        <p:spPr>
          <a:xfrm>
            <a:off x="4213718" y="3705543"/>
            <a:ext cx="3638482" cy="2514287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F531E4D-38A0-481B-9006-56E4123D4F2C}"/>
              </a:ext>
            </a:extLst>
          </p:cNvPr>
          <p:cNvSpPr/>
          <p:nvPr/>
        </p:nvSpPr>
        <p:spPr>
          <a:xfrm>
            <a:off x="4213718" y="1045477"/>
            <a:ext cx="3843359" cy="2590722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766275-D591-D328-EC73-E225D18731EB}"/>
              </a:ext>
            </a:extLst>
          </p:cNvPr>
          <p:cNvSpPr txBox="1"/>
          <p:nvPr/>
        </p:nvSpPr>
        <p:spPr>
          <a:xfrm>
            <a:off x="4152483" y="1104174"/>
            <a:ext cx="4051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b="1" dirty="0"/>
              <a:t>wind</a:t>
            </a:r>
            <a:r>
              <a:rPr lang="en-IN" dirty="0"/>
              <a:t> ,</a:t>
            </a:r>
            <a:r>
              <a:rPr lang="en-IN" b="1" dirty="0"/>
              <a:t>temperature </a:t>
            </a:r>
            <a:r>
              <a:rPr lang="en-IN" dirty="0"/>
              <a:t>and</a:t>
            </a:r>
            <a:r>
              <a:rPr lang="en-IN" b="1" dirty="0"/>
              <a:t> relative  humidity sensor</a:t>
            </a:r>
            <a:r>
              <a:rPr lang="en-IN" dirty="0"/>
              <a:t> will </a:t>
            </a:r>
            <a:r>
              <a:rPr lang="en-IN" dirty="0" err="1"/>
              <a:t>analyze</a:t>
            </a:r>
            <a:r>
              <a:rPr lang="en-IN" dirty="0"/>
              <a:t> real time conditions and send it to Arduino.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Arduino will calculate the </a:t>
            </a:r>
            <a:r>
              <a:rPr lang="en-IN" b="1" dirty="0"/>
              <a:t>Delta-T* </a:t>
            </a:r>
            <a:r>
              <a:rPr lang="en-IN" dirty="0"/>
              <a:t>and </a:t>
            </a:r>
            <a:r>
              <a:rPr lang="en-IN" dirty="0" err="1"/>
              <a:t>analyze</a:t>
            </a:r>
            <a:r>
              <a:rPr lang="en-IN" dirty="0"/>
              <a:t> the </a:t>
            </a:r>
            <a:r>
              <a:rPr lang="en-IN" b="1" dirty="0"/>
              <a:t>wind speed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Whenever the farmer will call on the given number then </a:t>
            </a:r>
            <a:r>
              <a:rPr lang="en-IN" b="1" dirty="0"/>
              <a:t>GSM </a:t>
            </a:r>
            <a:r>
              <a:rPr lang="en-IN" dirty="0"/>
              <a:t>module will directly send the </a:t>
            </a:r>
            <a:r>
              <a:rPr lang="en-IN" b="1" dirty="0"/>
              <a:t>real time data </a:t>
            </a:r>
            <a:r>
              <a:rPr lang="en-IN" dirty="0"/>
              <a:t>through </a:t>
            </a:r>
            <a:r>
              <a:rPr lang="en-IN" b="1" dirty="0"/>
              <a:t>SMS.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4AAD6D3-282E-BCBF-F2DB-3B344542744B}"/>
              </a:ext>
            </a:extLst>
          </p:cNvPr>
          <p:cNvSpPr txBox="1"/>
          <p:nvPr/>
        </p:nvSpPr>
        <p:spPr>
          <a:xfrm>
            <a:off x="4241269" y="3828089"/>
            <a:ext cx="3413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 the water will be poured in the sprayer , the </a:t>
            </a:r>
            <a:r>
              <a:rPr lang="en-IN" b="1" dirty="0"/>
              <a:t>TDS &amp; pH </a:t>
            </a:r>
            <a:r>
              <a:rPr lang="en-IN" dirty="0"/>
              <a:t>sensor will share the condition with </a:t>
            </a:r>
            <a:r>
              <a:rPr lang="en-IN" b="1" dirty="0"/>
              <a:t>Arduino.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Arduino will </a:t>
            </a:r>
            <a:r>
              <a:rPr lang="en-IN" dirty="0" err="1"/>
              <a:t>analyze</a:t>
            </a:r>
            <a:r>
              <a:rPr lang="en-IN" dirty="0"/>
              <a:t> it on the basis of  Arduino code and will glow the </a:t>
            </a:r>
            <a:r>
              <a:rPr lang="en-IN" b="1" dirty="0"/>
              <a:t>LED</a:t>
            </a:r>
            <a:r>
              <a:rPr lang="en-IN" dirty="0"/>
              <a:t> on the basis of that.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3AC097F-EED1-4512-1468-64BA9F9D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00" y="3687602"/>
            <a:ext cx="3985641" cy="264011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55D42745-0364-E341-11FC-EEE25CDCF4DC}"/>
              </a:ext>
            </a:extLst>
          </p:cNvPr>
          <p:cNvSpPr/>
          <p:nvPr/>
        </p:nvSpPr>
        <p:spPr>
          <a:xfrm>
            <a:off x="7899371" y="3705543"/>
            <a:ext cx="4238175" cy="2581753"/>
          </a:xfrm>
          <a:prstGeom prst="round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41F7692-405E-E40A-5F48-A3A4D0E0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24" y="1086616"/>
            <a:ext cx="3679175" cy="2461512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="" xmlns:a16="http://schemas.microsoft.com/office/drawing/2014/main" id="{83139790-6D35-7F61-40E4-DC9FE0F8A4B8}"/>
              </a:ext>
            </a:extLst>
          </p:cNvPr>
          <p:cNvSpPr/>
          <p:nvPr/>
        </p:nvSpPr>
        <p:spPr>
          <a:xfrm rot="5180227">
            <a:off x="289214" y="1055939"/>
            <a:ext cx="359059" cy="563158"/>
          </a:xfrm>
          <a:prstGeom prst="ellipse">
            <a:avLst/>
          </a:prstGeom>
          <a:noFill/>
          <a:ln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9E1729F-DF1C-0D0E-55C1-85F15810E870}"/>
              </a:ext>
            </a:extLst>
          </p:cNvPr>
          <p:cNvSpPr txBox="1"/>
          <p:nvPr/>
        </p:nvSpPr>
        <p:spPr>
          <a:xfrm>
            <a:off x="316710" y="1132949"/>
            <a:ext cx="28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A278FB8B-CD96-D0A3-4650-08C832451671}"/>
              </a:ext>
            </a:extLst>
          </p:cNvPr>
          <p:cNvSpPr/>
          <p:nvPr/>
        </p:nvSpPr>
        <p:spPr>
          <a:xfrm rot="5180227">
            <a:off x="8116041" y="3688454"/>
            <a:ext cx="359059" cy="563158"/>
          </a:xfrm>
          <a:prstGeom prst="ellipse">
            <a:avLst/>
          </a:prstGeom>
          <a:noFill/>
          <a:ln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8BAC898-1CBF-D791-0156-C2763D9B7472}"/>
              </a:ext>
            </a:extLst>
          </p:cNvPr>
          <p:cNvSpPr txBox="1"/>
          <p:nvPr/>
        </p:nvSpPr>
        <p:spPr>
          <a:xfrm>
            <a:off x="8159498" y="3773386"/>
            <a:ext cx="2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4EB0EE9C-95A0-5C3B-017B-9050AF89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45718"/>
              </p:ext>
            </p:extLst>
          </p:nvPr>
        </p:nvGraphicFramePr>
        <p:xfrm>
          <a:off x="8105952" y="1341974"/>
          <a:ext cx="4031594" cy="22952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5797">
                  <a:extLst>
                    <a:ext uri="{9D8B030D-6E8A-4147-A177-3AD203B41FA5}">
                      <a16:colId xmlns="" xmlns:a16="http://schemas.microsoft.com/office/drawing/2014/main" val="4292687073"/>
                    </a:ext>
                  </a:extLst>
                </a:gridCol>
                <a:gridCol w="2015797">
                  <a:extLst>
                    <a:ext uri="{9D8B030D-6E8A-4147-A177-3AD203B41FA5}">
                      <a16:colId xmlns="" xmlns:a16="http://schemas.microsoft.com/office/drawing/2014/main" val="195723264"/>
                    </a:ext>
                  </a:extLst>
                </a:gridCol>
              </a:tblGrid>
              <a:tr h="507565">
                <a:tc>
                  <a:txBody>
                    <a:bodyPr/>
                    <a:lstStyle/>
                    <a:p>
                      <a:r>
                        <a:rPr lang="en-IN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TDS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4030248"/>
                  </a:ext>
                </a:extLst>
              </a:tr>
              <a:tr h="605959">
                <a:tc>
                  <a:txBody>
                    <a:bodyPr/>
                    <a:lstStyle/>
                    <a:p>
                      <a:r>
                        <a:rPr lang="en-IN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Relative humidity and temp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4476626"/>
                  </a:ext>
                </a:extLst>
              </a:tr>
              <a:tr h="507565">
                <a:tc>
                  <a:txBody>
                    <a:bodyPr/>
                    <a:lstStyle/>
                    <a:p>
                      <a:r>
                        <a:rPr lang="en-IN" dirty="0"/>
                        <a:t>GSM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 speed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679813"/>
                  </a:ext>
                </a:extLst>
              </a:tr>
              <a:tr h="605959">
                <a:tc>
                  <a:txBody>
                    <a:bodyPr/>
                    <a:lstStyle/>
                    <a:p>
                      <a:r>
                        <a:rPr lang="en-IN" dirty="0"/>
                        <a:t>pH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Supply(battery)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73771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19D6148-C8CE-BE9C-E97E-2D00FCAFAF4B}"/>
              </a:ext>
            </a:extLst>
          </p:cNvPr>
          <p:cNvSpPr txBox="1"/>
          <p:nvPr/>
        </p:nvSpPr>
        <p:spPr>
          <a:xfrm>
            <a:off x="8105953" y="1033163"/>
            <a:ext cx="4009068" cy="369332"/>
          </a:xfrm>
          <a:prstGeom prst="rect">
            <a:avLst/>
          </a:prstGeom>
          <a:gradFill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Components Required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EDA069C-5C09-08D6-6F94-AE34E074C2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58" t="17535" r="9682" b="4195"/>
          <a:stretch/>
        </p:blipFill>
        <p:spPr>
          <a:xfrm>
            <a:off x="128814" y="3922936"/>
            <a:ext cx="4051220" cy="238251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5ECD31C8-8C9D-7593-BF88-5E757426403B}"/>
              </a:ext>
            </a:extLst>
          </p:cNvPr>
          <p:cNvSpPr/>
          <p:nvPr/>
        </p:nvSpPr>
        <p:spPr>
          <a:xfrm>
            <a:off x="95922" y="3674201"/>
            <a:ext cx="404771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Delta-T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8EF84D-3789-BCE7-1D52-DE1FEF961B02}"/>
              </a:ext>
            </a:extLst>
          </p:cNvPr>
          <p:cNvSpPr/>
          <p:nvPr/>
        </p:nvSpPr>
        <p:spPr>
          <a:xfrm>
            <a:off x="8105952" y="1045477"/>
            <a:ext cx="4031594" cy="2591786"/>
          </a:xfrm>
          <a:prstGeom prst="rect">
            <a:avLst/>
          </a:prstGeom>
          <a:noFill/>
          <a:ln w="25400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8851C79-7C71-4CBB-0E08-1592A182A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1003300" cy="951540"/>
          </a:xfrm>
          <a:prstGeom prst="rect">
            <a:avLst/>
          </a:prstGeom>
        </p:spPr>
      </p:pic>
      <p:grpSp>
        <p:nvGrpSpPr>
          <p:cNvPr id="27" name="Group 23"/>
          <p:cNvGrpSpPr/>
          <p:nvPr/>
        </p:nvGrpSpPr>
        <p:grpSpPr>
          <a:xfrm>
            <a:off x="9641357" y="313401"/>
            <a:ext cx="2202010" cy="434864"/>
            <a:chOff x="0" y="0"/>
            <a:chExt cx="4404020" cy="869728"/>
          </a:xfrm>
        </p:grpSpPr>
        <p:sp>
          <p:nvSpPr>
            <p:cNvPr id="29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14"/>
          <p:cNvGrpSpPr/>
          <p:nvPr/>
        </p:nvGrpSpPr>
        <p:grpSpPr>
          <a:xfrm>
            <a:off x="0" y="6292342"/>
            <a:ext cx="12192000" cy="565658"/>
            <a:chOff x="0" y="0"/>
            <a:chExt cx="24384000" cy="1131316"/>
          </a:xfrm>
        </p:grpSpPr>
        <p:grpSp>
          <p:nvGrpSpPr>
            <p:cNvPr id="35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44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20270" tIns="20270" rIns="20270" bIns="20270" rtlCol="0" anchor="ctr"/>
              <a:lstStyle/>
              <a:p>
                <a:pPr algn="ctr">
                  <a:lnSpc>
                    <a:spcPts val="5820"/>
                  </a:lnSpc>
                </a:pPr>
                <a:endParaRPr/>
              </a:p>
            </p:txBody>
          </p:sp>
        </p:grpSp>
        <p:sp>
          <p:nvSpPr>
            <p:cNvPr id="38" name="TextBox 18"/>
            <p:cNvSpPr txBox="1"/>
            <p:nvPr/>
          </p:nvSpPr>
          <p:spPr>
            <a:xfrm>
              <a:off x="9844652" y="49662"/>
              <a:ext cx="4694700" cy="105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6"/>
                </a:lnSpc>
              </a:pPr>
              <a:r>
                <a:rPr lang="en-US" sz="2897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39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-15308" t="-1879" r="-16520" b="-38455"/>
              </a:stretch>
            </a:blipFill>
          </p:spPr>
        </p:sp>
        <p:sp>
          <p:nvSpPr>
            <p:cNvPr id="42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TextBox 22"/>
            <p:cNvSpPr txBox="1"/>
            <p:nvPr/>
          </p:nvSpPr>
          <p:spPr>
            <a:xfrm>
              <a:off x="20050580" y="345460"/>
              <a:ext cx="4186120" cy="461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486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73C258A-A40A-5D0E-6F9F-AB06DACAA440}"/>
              </a:ext>
            </a:extLst>
          </p:cNvPr>
          <p:cNvSpPr txBox="1"/>
          <p:nvPr/>
        </p:nvSpPr>
        <p:spPr>
          <a:xfrm>
            <a:off x="-25249" y="6215749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A751"/>
                </a:solidFill>
              </a:rPr>
              <a:t>*</a:t>
            </a:r>
            <a:r>
              <a:rPr lang="en-IN" b="1" dirty="0" err="1">
                <a:solidFill>
                  <a:srgbClr val="FFA751"/>
                </a:solidFill>
              </a:rPr>
              <a:t>Delta-T:point</a:t>
            </a:r>
            <a:r>
              <a:rPr lang="en-IN" b="1" dirty="0">
                <a:solidFill>
                  <a:srgbClr val="FFA751"/>
                </a:solidFill>
              </a:rPr>
              <a:t> of intersection of relative humidity &amp; temperature in the Delta-T </a:t>
            </a:r>
            <a:r>
              <a:rPr lang="en-IN" b="1" dirty="0" smtClean="0">
                <a:solidFill>
                  <a:srgbClr val="FFA751"/>
                </a:solidFill>
              </a:rPr>
              <a:t>Graph</a:t>
            </a:r>
            <a:endParaRPr lang="en-IN" b="1" dirty="0">
              <a:solidFill>
                <a:srgbClr val="FFA7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9886" y="6640102"/>
            <a:ext cx="522514" cy="81376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flipH="1" flipV="1">
            <a:off x="11801550" y="6640102"/>
            <a:ext cx="275801" cy="136522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64BF5F3-0225-96E1-4905-EEB8BA27251E}"/>
              </a:ext>
            </a:extLst>
          </p:cNvPr>
          <p:cNvCxnSpPr>
            <a:cxnSpLocks/>
          </p:cNvCxnSpPr>
          <p:nvPr/>
        </p:nvCxnSpPr>
        <p:spPr>
          <a:xfrm flipH="1">
            <a:off x="6282514" y="696686"/>
            <a:ext cx="9857" cy="5182200"/>
          </a:xfrm>
          <a:prstGeom prst="line">
            <a:avLst/>
          </a:prstGeom>
          <a:ln w="12700">
            <a:solidFill>
              <a:srgbClr val="01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36F2824-A4AF-4945-AA08-B462F62D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43" t="5607" r="9508" b="23393"/>
          <a:stretch/>
        </p:blipFill>
        <p:spPr>
          <a:xfrm>
            <a:off x="6379460" y="1095376"/>
            <a:ext cx="5812539" cy="51228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CB5F0AF-1F52-9401-993C-7A00B45687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80"/>
          <a:stretch/>
        </p:blipFill>
        <p:spPr>
          <a:xfrm>
            <a:off x="141515" y="918925"/>
            <a:ext cx="6041995" cy="5299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03A25A-2C9E-9E6C-789A-5C2E162D2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004400" cy="9937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064D641-22B1-C814-314F-B441A99C1843}"/>
              </a:ext>
            </a:extLst>
          </p:cNvPr>
          <p:cNvCxnSpPr>
            <a:cxnSpLocks/>
          </p:cNvCxnSpPr>
          <p:nvPr/>
        </p:nvCxnSpPr>
        <p:spPr>
          <a:xfrm flipH="1">
            <a:off x="141515" y="6036483"/>
            <a:ext cx="11797936" cy="0"/>
          </a:xfrm>
          <a:prstGeom prst="line">
            <a:avLst/>
          </a:prstGeom>
          <a:ln w="12700">
            <a:solidFill>
              <a:srgbClr val="01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935662-07DE-08D3-892D-C48EADD506D1}"/>
              </a:ext>
            </a:extLst>
          </p:cNvPr>
          <p:cNvSpPr txBox="1"/>
          <p:nvPr/>
        </p:nvSpPr>
        <p:spPr>
          <a:xfrm>
            <a:off x="408952" y="6417096"/>
            <a:ext cx="119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VIDEO:</a:t>
            </a:r>
            <a:endParaRPr lang="en-IN" dirty="0"/>
          </a:p>
        </p:txBody>
      </p:sp>
      <p:grpSp>
        <p:nvGrpSpPr>
          <p:cNvPr id="25" name="Group 14"/>
          <p:cNvGrpSpPr/>
          <p:nvPr/>
        </p:nvGrpSpPr>
        <p:grpSpPr>
          <a:xfrm>
            <a:off x="0" y="6292342"/>
            <a:ext cx="12192000" cy="565658"/>
            <a:chOff x="0" y="0"/>
            <a:chExt cx="24384000" cy="1131316"/>
          </a:xfrm>
        </p:grpSpPr>
        <p:grpSp>
          <p:nvGrpSpPr>
            <p:cNvPr id="26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31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20270" tIns="20270" rIns="20270" bIns="20270" rtlCol="0" anchor="ctr"/>
              <a:lstStyle/>
              <a:p>
                <a:pPr algn="ctr">
                  <a:lnSpc>
                    <a:spcPts val="5820"/>
                  </a:lnSpc>
                </a:pPr>
                <a:endParaRPr/>
              </a:p>
            </p:txBody>
          </p:sp>
        </p:grpSp>
        <p:sp>
          <p:nvSpPr>
            <p:cNvPr id="27" name="TextBox 18"/>
            <p:cNvSpPr txBox="1"/>
            <p:nvPr/>
          </p:nvSpPr>
          <p:spPr>
            <a:xfrm>
              <a:off x="9844652" y="49662"/>
              <a:ext cx="4694700" cy="105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6"/>
                </a:lnSpc>
              </a:pPr>
              <a:r>
                <a:rPr lang="en-US" sz="2897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28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5308" t="-1879" r="-16520" b="-38455"/>
              </a:stretch>
            </a:blipFill>
          </p:spPr>
        </p:sp>
        <p:sp>
          <p:nvSpPr>
            <p:cNvPr id="29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22"/>
            <p:cNvSpPr txBox="1"/>
            <p:nvPr/>
          </p:nvSpPr>
          <p:spPr>
            <a:xfrm>
              <a:off x="20050580" y="345460"/>
              <a:ext cx="4186120" cy="461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486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6E57061-8483-AFE7-A5CB-76736682CD70}"/>
              </a:ext>
            </a:extLst>
          </p:cNvPr>
          <p:cNvSpPr txBox="1"/>
          <p:nvPr/>
        </p:nvSpPr>
        <p:spPr>
          <a:xfrm>
            <a:off x="-44114" y="6243071"/>
            <a:ext cx="4966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</a:t>
            </a:r>
            <a:r>
              <a:rPr lang="en-IN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drive.google.com/file/d/157IJ0rLwWnHpoMPHwKezcdIY5lX0WhBl/view?usp=sharing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7157" y="6385922"/>
            <a:ext cx="2564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https://youtu.be/YNPtbMSXM58</a:t>
            </a:r>
          </a:p>
        </p:txBody>
      </p:sp>
      <p:grpSp>
        <p:nvGrpSpPr>
          <p:cNvPr id="35" name="Group 23"/>
          <p:cNvGrpSpPr/>
          <p:nvPr/>
        </p:nvGrpSpPr>
        <p:grpSpPr>
          <a:xfrm>
            <a:off x="9641357" y="313401"/>
            <a:ext cx="2202010" cy="434864"/>
            <a:chOff x="0" y="0"/>
            <a:chExt cx="4404020" cy="869728"/>
          </a:xfrm>
        </p:grpSpPr>
        <p:sp>
          <p:nvSpPr>
            <p:cNvPr id="36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flipH="1" flipV="1">
            <a:off x="10530993" y="5667378"/>
            <a:ext cx="136100" cy="45719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F53B854-148B-0EFB-56D8-13FEA879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07" y="0"/>
            <a:ext cx="9856136" cy="6354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45EC4F1-6683-C8D5-706C-DC4EF1A0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0546" cy="950400"/>
          </a:xfrm>
          <a:prstGeom prst="rect">
            <a:avLst/>
          </a:prstGeom>
        </p:spPr>
      </p:pic>
      <p:grpSp>
        <p:nvGrpSpPr>
          <p:cNvPr id="9" name="Group 14"/>
          <p:cNvGrpSpPr/>
          <p:nvPr/>
        </p:nvGrpSpPr>
        <p:grpSpPr>
          <a:xfrm>
            <a:off x="0" y="6292342"/>
            <a:ext cx="12192000" cy="565658"/>
            <a:chOff x="0" y="0"/>
            <a:chExt cx="24384000" cy="1131316"/>
          </a:xfrm>
        </p:grpSpPr>
        <p:grpSp>
          <p:nvGrpSpPr>
            <p:cNvPr id="11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9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20270" tIns="20270" rIns="20270" bIns="20270" rtlCol="0" anchor="ctr"/>
              <a:lstStyle/>
              <a:p>
                <a:pPr algn="ctr">
                  <a:lnSpc>
                    <a:spcPts val="5820"/>
                  </a:lnSpc>
                </a:pPr>
                <a:endParaRPr/>
              </a:p>
            </p:txBody>
          </p:sp>
        </p:grpSp>
        <p:sp>
          <p:nvSpPr>
            <p:cNvPr id="12" name="TextBox 18"/>
            <p:cNvSpPr txBox="1"/>
            <p:nvPr/>
          </p:nvSpPr>
          <p:spPr>
            <a:xfrm>
              <a:off x="9844652" y="49662"/>
              <a:ext cx="4694700" cy="105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6"/>
                </a:lnSpc>
              </a:pPr>
              <a:r>
                <a:rPr lang="en-US" sz="2897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3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308" t="-1879" r="-16520" b="-38455"/>
              </a:stretch>
            </a:blipFill>
          </p:spPr>
        </p:sp>
        <p:sp>
          <p:nvSpPr>
            <p:cNvPr id="14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22"/>
            <p:cNvSpPr txBox="1"/>
            <p:nvPr/>
          </p:nvSpPr>
          <p:spPr>
            <a:xfrm>
              <a:off x="20050580" y="345460"/>
              <a:ext cx="4186120" cy="461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486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20" name="Group 23"/>
          <p:cNvGrpSpPr/>
          <p:nvPr/>
        </p:nvGrpSpPr>
        <p:grpSpPr>
          <a:xfrm>
            <a:off x="9641357" y="313401"/>
            <a:ext cx="2202010" cy="434864"/>
            <a:chOff x="0" y="0"/>
            <a:chExt cx="4404020" cy="869728"/>
          </a:xfrm>
        </p:grpSpPr>
        <p:sp>
          <p:nvSpPr>
            <p:cNvPr id="21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flipH="1">
            <a:off x="12084926" y="5240658"/>
            <a:ext cx="45719" cy="45719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106711A4-0D55-C16D-AD9F-A8FD9083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06586"/>
              </p:ext>
            </p:extLst>
          </p:nvPr>
        </p:nvGraphicFramePr>
        <p:xfrm>
          <a:off x="141514" y="1028228"/>
          <a:ext cx="11908971" cy="5338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168">
                  <a:extLst>
                    <a:ext uri="{9D8B030D-6E8A-4147-A177-3AD203B41FA5}">
                      <a16:colId xmlns="" xmlns:a16="http://schemas.microsoft.com/office/drawing/2014/main" val="3950059452"/>
                    </a:ext>
                  </a:extLst>
                </a:gridCol>
                <a:gridCol w="11102803">
                  <a:extLst>
                    <a:ext uri="{9D8B030D-6E8A-4147-A177-3AD203B41FA5}">
                      <a16:colId xmlns="" xmlns:a16="http://schemas.microsoft.com/office/drawing/2014/main" val="998562567"/>
                    </a:ext>
                  </a:extLst>
                </a:gridCol>
              </a:tblGrid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“https://grdc.com.au/__data/assets/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pdf_file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/0033/579525/GRDC_WeatherEssen2205_Grower_Final.pdf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 ”     </a:t>
                      </a:r>
                    </a:p>
                    <a:p>
                      <a:pPr algn="just"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Source:-</a:t>
                      </a:r>
                      <a:r>
                        <a:rPr lang="en-US" sz="1800" dirty="0">
                          <a:latin typeface="+mn-lt"/>
                          <a:cs typeface="Arial" pitchFamily="34" charset="0"/>
                        </a:rPr>
                        <a:t>Grains Research and Development Corporation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553346723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  <a:latin typeface="+mn-lt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D52 - Majewski and Capel. 1996. Pesticides in the Atmosphere.pdf (noaa.gov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latin typeface="+mn-lt"/>
                        </a:rPr>
                        <a:t>)</a:t>
                      </a:r>
                    </a:p>
                    <a:p>
                      <a:r>
                        <a:rPr lang="en-US" sz="1800" dirty="0">
                          <a:latin typeface="+mn-lt"/>
                        </a:rPr>
                        <a:t>Source:-U.S. GEOLOGICAL SURVEY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291765061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”https://www.mdpi.com/1660-4601/18/3/1112</a:t>
                      </a:r>
                      <a:r>
                        <a:rPr kumimoji="0" lang="en-US" sz="1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”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 Source:-International Journal of Environmental  Research and Public Health</a:t>
                      </a:r>
                      <a:endParaRPr lang="en-IN" sz="1800" dirty="0">
                        <a:latin typeface="+mn-lt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565346396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Andrew </a:t>
                      </a: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pitchFamily="1" charset="-128"/>
                          <a:cs typeface="Arial" pitchFamily="34" charset="0"/>
                        </a:rPr>
                        <a:t>Storrie</a:t>
                      </a:r>
                      <a:r>
                        <a:rPr lang="en-IN" sz="1800" dirty="0">
                          <a:solidFill>
                            <a:srgbClr val="010000"/>
                          </a:solidFill>
                          <a:latin typeface="+mn-lt"/>
                          <a:cs typeface="Arial" pitchFamily="34" charset="0"/>
                        </a:rPr>
                        <a:t>,”</a:t>
                      </a:r>
                      <a:r>
                        <a:rPr lang="en-IN" sz="1800" u="sng" dirty="0">
                          <a:solidFill>
                            <a:srgbClr val="010000"/>
                          </a:solidFill>
                          <a:latin typeface="+mn-lt"/>
                          <a:cs typeface="Arial" pitchFamily="34" charset="0"/>
                        </a:rPr>
                        <a:t>The Real Story behind PH and Spray Water  Hardness</a:t>
                      </a:r>
                      <a:r>
                        <a:rPr lang="en-IN" sz="1800" dirty="0">
                          <a:solidFill>
                            <a:srgbClr val="010000"/>
                          </a:solidFill>
                          <a:latin typeface="+mn-lt"/>
                          <a:cs typeface="Arial" pitchFamily="34" charset="0"/>
                        </a:rPr>
                        <a:t>”,Sprayers101,2019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425821385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itchFamily="34" charset="0"/>
                        </a:rPr>
                        <a:t>Tom </a:t>
                      </a:r>
                      <a:r>
                        <a:rPr lang="en-US" sz="1800" dirty="0" err="1">
                          <a:latin typeface="+mn-lt"/>
                          <a:cs typeface="Arial" pitchFamily="34" charset="0"/>
                        </a:rPr>
                        <a:t>Wolf,”</a:t>
                      </a:r>
                      <a:r>
                        <a:rPr lang="en-US" sz="1800" u="sng" dirty="0" err="1">
                          <a:solidFill>
                            <a:srgbClr val="010000"/>
                          </a:solidFill>
                          <a:latin typeface="+mn-lt"/>
                          <a:cs typeface="Arial" pitchFamily="34" charset="0"/>
                        </a:rPr>
                        <a:t>Water</a:t>
                      </a:r>
                      <a:r>
                        <a:rPr lang="en-US" sz="1800" u="sng" dirty="0">
                          <a:solidFill>
                            <a:srgbClr val="010000"/>
                          </a:solidFill>
                          <a:latin typeface="+mn-lt"/>
                          <a:cs typeface="Arial" pitchFamily="34" charset="0"/>
                        </a:rPr>
                        <a:t> Quality and Spray Application</a:t>
                      </a:r>
                      <a:r>
                        <a:rPr lang="en-US" sz="1800" dirty="0">
                          <a:latin typeface="+mn-lt"/>
                          <a:cs typeface="Arial" pitchFamily="34" charset="0"/>
                        </a:rPr>
                        <a:t>”,Sprayers101,2015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782735579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sng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” </a:t>
                      </a:r>
                      <a:r>
                        <a:rPr lang="en-US" sz="1800" b="0" i="0" u="sng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https://onlinelibrary.wiley.com/</a:t>
                      </a:r>
                      <a:r>
                        <a:rPr lang="en-US" sz="1800" b="0" i="0" u="sng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doi</a:t>
                      </a:r>
                      <a:r>
                        <a:rPr lang="en-US" sz="1800" b="0" i="0" u="sng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/10.1155/2022/9408535</a:t>
                      </a:r>
                      <a:r>
                        <a:rPr lang="en-US" sz="1800" u="sng" dirty="0">
                          <a:solidFill>
                            <a:srgbClr val="0070C0"/>
                          </a:solidFill>
                          <a:latin typeface="+mn-lt"/>
                          <a:cs typeface="Arial" pitchFamily="34" charset="0"/>
                        </a:rPr>
                        <a:t>”  </a:t>
                      </a:r>
                      <a:endParaRPr lang="en-IN" sz="1800" b="1" i="0" dirty="0">
                        <a:solidFill>
                          <a:srgbClr val="1C1D1E"/>
                        </a:solidFill>
                        <a:effectLst/>
                        <a:latin typeface="Open Sans" panose="020F0502020204030204" pitchFamily="34" charset="0"/>
                      </a:endParaRPr>
                    </a:p>
                    <a:p>
                      <a:pPr algn="l"/>
                      <a:r>
                        <a:rPr lang="en-IN" sz="1800" b="0" i="0" u="none" strike="noStrike" dirty="0">
                          <a:effectLst/>
                          <a:latin typeface="+mn-lt"/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Source:-Indu</a:t>
                      </a:r>
                      <a:r>
                        <a:rPr lang="en-IN" sz="1800" b="0" i="0" dirty="0">
                          <a:effectLst/>
                          <a:latin typeface="+mn-lt"/>
                        </a:rPr>
                        <a:t>, </a:t>
                      </a:r>
                      <a:r>
                        <a:rPr lang="en-IN" sz="1800" b="0" i="0" u="none" strike="noStrike" dirty="0">
                          <a:effectLst/>
                          <a:latin typeface="+mn-lt"/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Anurag Singh </a:t>
                      </a:r>
                      <a:r>
                        <a:rPr lang="en-IN" sz="1800" b="0" i="0" u="none" strike="noStrike" dirty="0" err="1">
                          <a:effectLst/>
                          <a:latin typeface="+mn-lt"/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Baghel</a:t>
                      </a:r>
                      <a:r>
                        <a:rPr lang="en-IN" sz="1800" b="0" i="0" dirty="0">
                          <a:effectLst/>
                          <a:latin typeface="+mn-lt"/>
                        </a:rPr>
                        <a:t>, </a:t>
                      </a:r>
                      <a:r>
                        <a:rPr lang="en-IN" sz="1800" b="0" i="0" u="none" strike="noStrike" dirty="0">
                          <a:effectLst/>
                          <a:latin typeface="+mn-lt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Arpit Bhardwaj</a:t>
                      </a:r>
                      <a:r>
                        <a:rPr lang="en-IN" sz="1800" b="0" i="0" dirty="0">
                          <a:effectLst/>
                          <a:latin typeface="+mn-lt"/>
                        </a:rPr>
                        <a:t>, </a:t>
                      </a:r>
                      <a:r>
                        <a:rPr lang="en-IN" sz="1800" b="0" i="0" u="none" strike="noStrike" dirty="0" err="1">
                          <a:effectLst/>
                          <a:latin typeface="+mn-lt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Wubshet</a:t>
                      </a:r>
                      <a:r>
                        <a:rPr lang="en-IN" sz="1800" b="0" i="0" u="none" strike="noStrike" dirty="0">
                          <a:effectLst/>
                          <a:latin typeface="+mn-lt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N" sz="1800" b="0" i="0" u="none" strike="noStrike" dirty="0" err="1">
                          <a:effectLst/>
                          <a:latin typeface="+mn-lt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Ibrahim</a:t>
                      </a:r>
                      <a:r>
                        <a:rPr lang="en-IN" sz="1800" b="0" i="0" u="none" strike="noStrike" dirty="0" err="1">
                          <a:effectLst/>
                          <a:latin typeface="+mn-lt"/>
                        </a:rPr>
                        <a:t>,Publication</a:t>
                      </a:r>
                      <a:r>
                        <a:rPr lang="en-IN" sz="1800" b="0" i="0" u="none" strike="noStrike" dirty="0">
                          <a:effectLst/>
                          <a:latin typeface="+mn-lt"/>
                        </a:rPr>
                        <a:t>-Wiley online library</a:t>
                      </a:r>
                      <a:endParaRPr lang="en-IN" sz="1800" b="0" i="0" dirty="0">
                        <a:effectLst/>
                        <a:latin typeface="+mn-lt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8401973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08E8EF-154F-DD30-8D72-17B87FA618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" y="0"/>
            <a:ext cx="1004400" cy="993791"/>
          </a:xfrm>
          <a:prstGeom prst="rect">
            <a:avLst/>
          </a:prstGeom>
        </p:spPr>
      </p:pic>
      <p:grpSp>
        <p:nvGrpSpPr>
          <p:cNvPr id="9" name="Group 14"/>
          <p:cNvGrpSpPr/>
          <p:nvPr/>
        </p:nvGrpSpPr>
        <p:grpSpPr>
          <a:xfrm>
            <a:off x="0" y="6292342"/>
            <a:ext cx="12192000" cy="565658"/>
            <a:chOff x="0" y="0"/>
            <a:chExt cx="24384000" cy="1131316"/>
          </a:xfrm>
        </p:grpSpPr>
        <p:grpSp>
          <p:nvGrpSpPr>
            <p:cNvPr id="11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20270" tIns="20270" rIns="20270" bIns="20270" rtlCol="0" anchor="ctr"/>
              <a:lstStyle/>
              <a:p>
                <a:pPr algn="ctr">
                  <a:lnSpc>
                    <a:spcPts val="5820"/>
                  </a:lnSpc>
                </a:pPr>
                <a:endParaRPr/>
              </a:p>
            </p:txBody>
          </p:sp>
        </p:grpSp>
        <p:sp>
          <p:nvSpPr>
            <p:cNvPr id="12" name="TextBox 18"/>
            <p:cNvSpPr txBox="1"/>
            <p:nvPr/>
          </p:nvSpPr>
          <p:spPr>
            <a:xfrm>
              <a:off x="9844652" y="49662"/>
              <a:ext cx="4694700" cy="105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6"/>
                </a:lnSpc>
              </a:pPr>
              <a:r>
                <a:rPr lang="en-US" sz="2897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3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15308" t="-1879" r="-16520" b="-38455"/>
              </a:stretch>
            </a:blipFill>
          </p:spPr>
        </p:sp>
        <p:sp>
          <p:nvSpPr>
            <p:cNvPr id="15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22"/>
            <p:cNvSpPr txBox="1"/>
            <p:nvPr/>
          </p:nvSpPr>
          <p:spPr>
            <a:xfrm>
              <a:off x="20050580" y="345460"/>
              <a:ext cx="4186120" cy="461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486" dirty="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9704716" y="313401"/>
            <a:ext cx="2202010" cy="434864"/>
            <a:chOff x="0" y="0"/>
            <a:chExt cx="4404020" cy="869728"/>
          </a:xfrm>
        </p:grpSpPr>
        <p:sp>
          <p:nvSpPr>
            <p:cNvPr id="20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=""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=""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=""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=""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516</Words>
  <Application>Microsoft Office PowerPoint</Application>
  <PresentationFormat>Widescreen</PresentationFormat>
  <Paragraphs>89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Aptos Display</vt:lpstr>
      <vt:lpstr>Arial</vt:lpstr>
      <vt:lpstr>Calibri</vt:lpstr>
      <vt:lpstr>Glacial Indifference</vt:lpstr>
      <vt:lpstr>Glacial Indifference Bold</vt:lpstr>
      <vt:lpstr>Montserrat Bold</vt:lpstr>
      <vt:lpstr>ＭＳ Ｐゴシック</vt:lpstr>
      <vt:lpstr>Open Sans</vt:lpstr>
      <vt:lpstr>Oswald</vt:lpstr>
      <vt:lpstr>Times New Roman</vt:lpstr>
      <vt:lpstr>TradeGothic</vt:lpstr>
      <vt:lpstr>Wingdings</vt:lpstr>
      <vt:lpstr>Office Theme</vt:lpstr>
      <vt:lpstr>PowerPoint Presentation</vt:lpstr>
      <vt:lpstr>PowerPoint Presentation</vt:lpstr>
      <vt:lpstr>IDEAL SPRAYING CONDITION DETECTION</vt:lpstr>
      <vt:lpstr>TECHNOLOGY TO BE USED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ADMIN</cp:lastModifiedBy>
  <cp:revision>191</cp:revision>
  <dcterms:created xsi:type="dcterms:W3CDTF">2013-12-12T18:46:50Z</dcterms:created>
  <dcterms:modified xsi:type="dcterms:W3CDTF">2025-02-11T17:35:56Z</dcterms:modified>
  <cp:category/>
</cp:coreProperties>
</file>