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247c41c5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247c41c5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47c41c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47c41c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247c41c5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247c41c5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47c41c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47c41c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47c41c5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47c41c5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47c41c5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47c41c5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247c41c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47c41c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247c41c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247c41c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47c41c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47c41c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47c41c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47c41c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47c41c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47c41c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47c41c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47c41c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47c41c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47c41c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247c41c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247c41c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950">
                <a:highlight>
                  <a:srgbClr val="FFFFFF"/>
                </a:highlight>
              </a:rPr>
              <a:t>A study on Similar Neighborhoods in First world countries</a:t>
            </a:r>
            <a:endParaRPr b="1" sz="1950">
              <a:highlight>
                <a:srgbClr val="FFFFFF"/>
              </a:highlight>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2"/>
          <p:cNvPicPr preferRelativeResize="0"/>
          <p:nvPr/>
        </p:nvPicPr>
        <p:blipFill>
          <a:blip r:embed="rId3">
            <a:alphaModFix/>
          </a:blip>
          <a:stretch>
            <a:fillRect/>
          </a:stretch>
        </p:blipFill>
        <p:spPr>
          <a:xfrm>
            <a:off x="333928" y="1402524"/>
            <a:ext cx="8498371" cy="316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highlight>
                  <a:srgbClr val="FFFFFF"/>
                </a:highlight>
              </a:rPr>
              <a:t>Results /Conclusion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similar neighborhoods are displayed as clusters.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 boroughs and Neighborhoods of Manhattan and Paris are similar.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Both the places have similar percentages(around 25%) of immigrants from all over the world. Both places are known for their diverse types of Cuisines available, and this is mainly due to the immigration from other countries or the second generation of immigrants.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Some localities from Berlin and Toronto also match these neighborhoods, but mainly it follows unique clusters.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Berlin and Toronto have only less neighborhoods which have similarity with each other.</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Since the majority of immigrants to Germany are from Middle Eastern Countries like Turkey, Syria etc.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And major immigration in toronto is from European Countries and Asian Countries.Which shows the uniqueness in the type of restaurants in these countries.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By considering the table with the restaurant list it is clear that Italian Cuisine is the most famous cuisine in these areas.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The cities had a majority of restaurants with their own cuisine but all these four cities had a good number of Italian Restaurants also.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It also shows the Italian Population in these areas. Manhattan and Toronto are considered as cities with the majority of Italian immigrants or their descendants.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So we can say Italian Cuisine is the most famous Foreign Cuisine in these areas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Also from the table it was clear that Fast Food Restaurants topped the list in number.</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 fast food restaurant, also known as a quick service restaurant (QSR), is a specific type of restaurant that serves fast food cuisine and has minimal table service.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While researching it was clear the Fast Food Restaurants are considered as quick, cheap and available as take away which helps the busy working class in these cities.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Since being the economic centres of the world, these four cities have a large population of the working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700"/>
              </a:spcAft>
              <a:buClr>
                <a:schemeClr val="dk1"/>
              </a:buClr>
              <a:buSzPts val="1100"/>
              <a:buFont typeface="Arial"/>
              <a:buNone/>
            </a:pPr>
            <a:r>
              <a:rPr b="1" lang="en" sz="1050"/>
              <a:t>Discussion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050">
              <a:solidFill>
                <a:schemeClr val="dk1"/>
              </a:solidFill>
            </a:endParaRPr>
          </a:p>
          <a:p>
            <a:pPr indent="-295275" lvl="0" marL="457200" rtl="0" algn="l">
              <a:spcBef>
                <a:spcPts val="700"/>
              </a:spcBef>
              <a:spcAft>
                <a:spcPts val="0"/>
              </a:spcAft>
              <a:buClr>
                <a:schemeClr val="dk1"/>
              </a:buClr>
              <a:buSzPts val="1050"/>
              <a:buAutoNum type="arabicPeriod"/>
            </a:pPr>
            <a:r>
              <a:rPr lang="en" sz="1050">
                <a:solidFill>
                  <a:schemeClr val="dk1"/>
                </a:solidFill>
              </a:rPr>
              <a:t>The Italian population in these cities have an effect on the number of Italian Restaurants in these areas.</a:t>
            </a:r>
            <a:endParaRPr sz="1050">
              <a:solidFill>
                <a:schemeClr val="dk1"/>
              </a:solidFill>
            </a:endParaRPr>
          </a:p>
          <a:p>
            <a:pPr indent="-295275" lvl="0" marL="457200" rtl="0" algn="l">
              <a:spcBef>
                <a:spcPts val="0"/>
              </a:spcBef>
              <a:spcAft>
                <a:spcPts val="0"/>
              </a:spcAft>
              <a:buClr>
                <a:schemeClr val="dk1"/>
              </a:buClr>
              <a:buSzPts val="1050"/>
              <a:buAutoNum type="arabicPeriod"/>
            </a:pPr>
            <a:r>
              <a:rPr lang="en" sz="1050">
                <a:solidFill>
                  <a:schemeClr val="dk1"/>
                </a:solidFill>
              </a:rPr>
              <a:t>In all these cities Cuisines of all different countries are available. So people love to try other countries Cuisines.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t>Conclusion</a:t>
            </a:r>
            <a:endParaRPr/>
          </a:p>
        </p:txBody>
      </p:sp>
      <p:sp>
        <p:nvSpPr>
          <p:cNvPr id="141" name="Google Shape;141;p27"/>
          <p:cNvSpPr txBox="1"/>
          <p:nvPr>
            <p:ph idx="1" type="body"/>
          </p:nvPr>
        </p:nvSpPr>
        <p:spPr>
          <a:xfrm>
            <a:off x="311700" y="12021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This project focused mainly on the research part rather than the product part. Extensive research was carried out to find out the demographics of these countries and the ethinic groups residing in these cities. But since the research depends on minimum data  the findings may be right or wrong. But if a good amount of data is available we can come up with better results in future.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 results supported our research. More research will help in finding out whether the immigrant group is active in the society or not.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650"/>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1.1 </a:t>
            </a:r>
            <a:r>
              <a:rPr lang="en" sz="1050">
                <a:solidFill>
                  <a:srgbClr val="1F1F1F"/>
                </a:solidFill>
                <a:highlight>
                  <a:srgbClr val="FFFFFF"/>
                </a:highlight>
              </a:rPr>
              <a:t>Problem and a discussion of the background</a:t>
            </a:r>
            <a:endParaRPr sz="1050">
              <a:solidFill>
                <a:srgbClr val="1F1F1F"/>
              </a:solidFill>
              <a:highlight>
                <a:srgbClr val="FFFFFF"/>
              </a:highlight>
            </a:endParaRPr>
          </a:p>
          <a:p>
            <a:pPr indent="0" lvl="0" marL="0" rtl="0" algn="l">
              <a:spcBef>
                <a:spcPts val="0"/>
              </a:spcBef>
              <a:spcAft>
                <a:spcPts val="0"/>
              </a:spcAft>
              <a:buNone/>
            </a:pPr>
            <a:r>
              <a:rPr lang="en" sz="1100">
                <a:solidFill>
                  <a:schemeClr val="dk1"/>
                </a:solidFill>
              </a:rPr>
              <a:t>Immigration is the process of moving to a new country or region with the intention of staying and living there.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People may choose to immigrate for a variety of reasons, such as employment opportunities, to escape a violent conflict, environmental factors, educational purposes, or to reunite with family.Research suggests that migration is beneficial both to the receiving and sending countries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.So to where do people prefer to migrate ?? </a:t>
            </a:r>
            <a:endParaRPr sz="1100">
              <a:solidFill>
                <a:schemeClr val="dk1"/>
              </a:solidFill>
            </a:endParaRPr>
          </a:p>
          <a:p>
            <a:pPr indent="0" lvl="0" marL="0" rtl="0" algn="l">
              <a:spcBef>
                <a:spcPts val="0"/>
              </a:spcBef>
              <a:spcAft>
                <a:spcPts val="0"/>
              </a:spcAft>
              <a:buNone/>
            </a:pPr>
            <a:r>
              <a:rPr lang="en" sz="1100">
                <a:solidFill>
                  <a:schemeClr val="dk1"/>
                </a:solidFill>
              </a:rPr>
              <a:t>1.The US primarily: </a:t>
            </a:r>
            <a:endParaRPr sz="1100">
              <a:solidFill>
                <a:schemeClr val="dk1"/>
              </a:solidFill>
            </a:endParaRPr>
          </a:p>
          <a:p>
            <a:pPr indent="0" lvl="0" marL="0" rtl="0" algn="l">
              <a:spcBef>
                <a:spcPts val="0"/>
              </a:spcBef>
              <a:spcAft>
                <a:spcPts val="0"/>
              </a:spcAft>
              <a:buNone/>
            </a:pPr>
            <a:r>
              <a:rPr lang="en" sz="1100">
                <a:solidFill>
                  <a:schemeClr val="dk1"/>
                </a:solidFill>
              </a:rPr>
              <a:t>2.  Germany, </a:t>
            </a:r>
            <a:endParaRPr sz="1100">
              <a:solidFill>
                <a:schemeClr val="dk1"/>
              </a:solidFill>
            </a:endParaRPr>
          </a:p>
          <a:p>
            <a:pPr indent="0" lvl="0" marL="0" rtl="0" algn="l">
              <a:spcBef>
                <a:spcPts val="0"/>
              </a:spcBef>
              <a:spcAft>
                <a:spcPts val="0"/>
              </a:spcAft>
              <a:buNone/>
            </a:pPr>
            <a:r>
              <a:rPr lang="en" sz="1100">
                <a:solidFill>
                  <a:schemeClr val="dk1"/>
                </a:solidFill>
              </a:rPr>
              <a:t>3. Canada, </a:t>
            </a:r>
            <a:endParaRPr sz="1100">
              <a:solidFill>
                <a:schemeClr val="dk1"/>
              </a:solidFill>
            </a:endParaRPr>
          </a:p>
          <a:p>
            <a:pPr indent="0" lvl="0" marL="0" rtl="0" algn="l">
              <a:spcBef>
                <a:spcPts val="0"/>
              </a:spcBef>
              <a:spcAft>
                <a:spcPts val="0"/>
              </a:spcAft>
              <a:buNone/>
            </a:pPr>
            <a:r>
              <a:rPr lang="en" sz="1100">
                <a:solidFill>
                  <a:schemeClr val="dk1"/>
                </a:solidFill>
              </a:rPr>
              <a:t>4. The United Kingdom,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5. France, </a:t>
            </a:r>
            <a:endParaRPr sz="1050">
              <a:solidFill>
                <a:srgbClr val="1F1F1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So in this project I consider the major cities to where immigration happens the most.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 Manhattan, NYC , US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2. Toronto , Canada</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3. Berlin, Germany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4. Paris , France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These cities attract the majority of Foreign Immigration.</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New York City data containing the neighborhoods and boroughs, latitudes, and longitudes will be obtained from the data source: https://cocl.us/new_york_dataset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Toronto data containing the neighborhoods and boroughs, latitudes, and longitudes will be obtained from the data source: https://en.wikipedia.org/wiki/List_of_postal_codes_of_Canada:_M</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Berlin, Germany data containing the neighborhoods and boroughs, latitudes, and longitudes will be obtained from the data source: https://en.wikipedia.org/wiki/Boroughs_and_neighborhoods_of_Berlin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Paris,France data containing the neighborhoods and boroughs, latitudes, and longitudes will be obtained from the data source: https://en.wikipedia.org/wiki/Arrondissements_of_Paris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All data related to locations and details of Food venues will be obtained via the FourSquare API utilized via the Request library in Python.</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350"/>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Data will be collected from the above links and cleaned and processed into a dataframe.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FourSquare is used to locate all venues related to food and then filtered by restaurants.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Data will be clustered based on the top venues.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Finally, the data will be visually assessed using graphing from various Python libraries.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350"/>
              <a:t>Problem Statement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AutoNum type="arabicPeriod"/>
            </a:pPr>
            <a:r>
              <a:rPr lang="en" sz="1050">
                <a:solidFill>
                  <a:schemeClr val="dk1"/>
                </a:solidFill>
              </a:rPr>
              <a:t>Which is the best cuisine in different First world countries?</a:t>
            </a:r>
            <a:endParaRPr sz="1050">
              <a:solidFill>
                <a:schemeClr val="dk1"/>
              </a:solidFill>
            </a:endParaRPr>
          </a:p>
          <a:p>
            <a:pPr indent="-295275" lvl="0" marL="457200" rtl="0" algn="l">
              <a:spcBef>
                <a:spcPts val="0"/>
              </a:spcBef>
              <a:spcAft>
                <a:spcPts val="0"/>
              </a:spcAft>
              <a:buClr>
                <a:schemeClr val="dk1"/>
              </a:buClr>
              <a:buSzPts val="1050"/>
              <a:buAutoNum type="arabicPeriod"/>
            </a:pPr>
            <a:r>
              <a:rPr lang="en" sz="1050">
                <a:solidFill>
                  <a:schemeClr val="dk1"/>
                </a:solidFill>
              </a:rPr>
              <a:t>Which Neighborhoods are similar?</a:t>
            </a:r>
            <a:endParaRPr sz="1050">
              <a:solidFill>
                <a:schemeClr val="dk1"/>
              </a:solidFill>
            </a:endParaRPr>
          </a:p>
          <a:p>
            <a:pPr indent="-295275" lvl="0" marL="457200" rtl="0" algn="l">
              <a:spcBef>
                <a:spcPts val="0"/>
              </a:spcBef>
              <a:spcAft>
                <a:spcPts val="0"/>
              </a:spcAft>
              <a:buClr>
                <a:schemeClr val="dk1"/>
              </a:buClr>
              <a:buSzPts val="1050"/>
              <a:buAutoNum type="arabicPeriod"/>
            </a:pPr>
            <a:r>
              <a:rPr lang="en" sz="1050">
                <a:solidFill>
                  <a:schemeClr val="dk1"/>
                </a:solidFill>
              </a:rPr>
              <a:t>Which is the most common type of Restaurant type in these cities?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700"/>
              </a:spcAft>
              <a:buClr>
                <a:schemeClr val="dk1"/>
              </a:buClr>
              <a:buSzPts val="1100"/>
              <a:buFont typeface="Arial"/>
              <a:buNone/>
            </a:pPr>
            <a:r>
              <a:rPr b="1" lang="en" sz="1400"/>
              <a:t>Working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First the data from different websites are combined to a single dataframe.</a:t>
            </a:r>
            <a:endParaRPr sz="1050">
              <a:solidFill>
                <a:schemeClr val="dk1"/>
              </a:solidFill>
            </a:endParaRPr>
          </a:p>
          <a:p>
            <a:pPr indent="0" lvl="0" marL="0" rtl="0" algn="l">
              <a:spcBef>
                <a:spcPts val="700"/>
              </a:spcBef>
              <a:spcAft>
                <a:spcPts val="0"/>
              </a:spcAft>
              <a:buNone/>
            </a:pPr>
            <a:r>
              <a:t/>
            </a:r>
            <a:endParaRPr sz="1050">
              <a:solidFill>
                <a:schemeClr val="dk1"/>
              </a:solidFill>
            </a:endParaRPr>
          </a:p>
          <a:p>
            <a:pPr indent="0" lvl="0" marL="0" rtl="0" algn="l">
              <a:lnSpc>
                <a:spcPct val="100000"/>
              </a:lnSpc>
              <a:spcBef>
                <a:spcPts val="1000"/>
              </a:spcBef>
              <a:spcAft>
                <a:spcPts val="0"/>
              </a:spcAft>
              <a:buNone/>
            </a:pPr>
            <a:r>
              <a:rPr b="1" lang="en" sz="1350">
                <a:solidFill>
                  <a:schemeClr val="dk1"/>
                </a:solidFill>
              </a:rPr>
              <a:t>Getting Restaurant data from dataframe</a:t>
            </a:r>
            <a:endParaRPr b="1" sz="1350">
              <a:solidFill>
                <a:schemeClr val="dk1"/>
              </a:solidFill>
            </a:endParaRPr>
          </a:p>
          <a:p>
            <a:pPr indent="0" lvl="0" marL="0" rtl="0" algn="l">
              <a:spcBef>
                <a:spcPts val="0"/>
              </a:spcBef>
              <a:spcAft>
                <a:spcPts val="0"/>
              </a:spcAft>
              <a:buNone/>
            </a:pPr>
            <a:r>
              <a:rPr lang="en" sz="1050">
                <a:solidFill>
                  <a:schemeClr val="dk1"/>
                </a:solidFill>
              </a:rPr>
              <a:t>First the Venue Category in which the word Restaurant is present will be identified and stored in an array.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chemeClr val="dk1"/>
                </a:solidFill>
              </a:rPr>
              <a:t>Secondly, the rows with Venue Category in the array will be added into another dataframe for clustering.</a:t>
            </a:r>
            <a:endParaRPr b="1" sz="13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With the table obtained it is clear that Italian Food is the most liked Cuisine in these major cities. </a:t>
            </a:r>
            <a:endParaRPr sz="1050">
              <a:solidFill>
                <a:schemeClr val="dk1"/>
              </a:solidFill>
            </a:endParaRPr>
          </a:p>
          <a:p>
            <a:pPr indent="0" lvl="0" marL="0" rtl="0" algn="l">
              <a:spcBef>
                <a:spcPts val="0"/>
              </a:spcBef>
              <a:spcAft>
                <a:spcPts val="0"/>
              </a:spcAft>
              <a:buNone/>
            </a:pPr>
            <a:r>
              <a:rPr lang="en" sz="1050">
                <a:solidFill>
                  <a:schemeClr val="dk1"/>
                </a:solidFill>
              </a:rPr>
              <a:t>Also Fast Food Restaurants are the most common Food Chain available in these cities. </a:t>
            </a:r>
            <a:endParaRPr sz="1050">
              <a:solidFill>
                <a:schemeClr val="dk1"/>
              </a:solidFill>
            </a:endParaRPr>
          </a:p>
          <a:p>
            <a:pPr indent="0" lvl="0" marL="0" rtl="0" algn="l">
              <a:spcBef>
                <a:spcPts val="0"/>
              </a:spcBef>
              <a:spcAft>
                <a:spcPts val="0"/>
              </a:spcAft>
              <a:buNone/>
            </a:pPr>
            <a:r>
              <a:rPr lang="en" sz="1050">
                <a:solidFill>
                  <a:schemeClr val="dk1"/>
                </a:solidFill>
              </a:rPr>
              <a:t>This shows the people’s like towards the Fast Food type Restaurants.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p:txBody>
      </p:sp>
      <p:pic>
        <p:nvPicPr>
          <p:cNvPr id="98" name="Google Shape;98;p20"/>
          <p:cNvPicPr preferRelativeResize="0"/>
          <p:nvPr/>
        </p:nvPicPr>
        <p:blipFill>
          <a:blip r:embed="rId3">
            <a:alphaModFix/>
          </a:blip>
          <a:stretch>
            <a:fillRect/>
          </a:stretch>
        </p:blipFill>
        <p:spPr>
          <a:xfrm>
            <a:off x="885413" y="2131350"/>
            <a:ext cx="7373177" cy="2437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We can ignore the Fast Food Restaurants, as being a major Tourist spot Fast Food Restaurants will be common in these Cities.</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And the other Restaurant in the list is obvious because we tried the cities from these countries itself.</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Then the top 10 venues of each neighborhood are encoded and clustering is applied on this data.</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highlight>
                  <a:srgbClr val="FFFFFF"/>
                </a:highlight>
              </a:rPr>
              <a:t>Now we will try to cluster different Neighborhoods together. Our aim was to check whether the First world Cities have anything in common.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Through clustering it will be clear whether the taste of different cities are the same?</a:t>
            </a:r>
            <a:endParaRPr sz="105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