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8F3B"/>
    <a:srgbClr val="56B5A8"/>
    <a:srgbClr val="384142"/>
    <a:srgbClr val="FFEDB9"/>
    <a:srgbClr val="6D4122"/>
    <a:srgbClr val="FAA64F"/>
    <a:srgbClr val="F47940"/>
    <a:srgbClr val="59BE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5" autoAdjust="0"/>
    <p:restoredTop sz="94683" autoAdjust="0"/>
  </p:normalViewPr>
  <p:slideViewPr>
    <p:cSldViewPr>
      <p:cViewPr varScale="1">
        <p:scale>
          <a:sx n="116" d="100"/>
          <a:sy n="116" d="100"/>
        </p:scale>
        <p:origin x="-141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7BD0-D046-460B-A5EE-4A0129AE1430}" type="datetimeFigureOut">
              <a:rPr lang="en-US" smtClean="0"/>
              <a:t>10/23/14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084E-51EA-4F54-8B0B-4C7E81F1F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57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7BD0-D046-460B-A5EE-4A0129AE1430}" type="datetimeFigureOut">
              <a:rPr lang="en-US" smtClean="0"/>
              <a:t>10/23/14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084E-51EA-4F54-8B0B-4C7E81F1F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25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7BD0-D046-460B-A5EE-4A0129AE1430}" type="datetimeFigureOut">
              <a:rPr lang="en-US" smtClean="0"/>
              <a:t>10/23/14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084E-51EA-4F54-8B0B-4C7E81F1F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24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7BD0-D046-460B-A5EE-4A0129AE1430}" type="datetimeFigureOut">
              <a:rPr lang="en-US" smtClean="0"/>
              <a:t>10/23/14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084E-51EA-4F54-8B0B-4C7E81F1F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70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7BD0-D046-460B-A5EE-4A0129AE1430}" type="datetimeFigureOut">
              <a:rPr lang="en-US" smtClean="0"/>
              <a:t>10/23/14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084E-51EA-4F54-8B0B-4C7E81F1F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932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7BD0-D046-460B-A5EE-4A0129AE1430}" type="datetimeFigureOut">
              <a:rPr lang="en-US" smtClean="0"/>
              <a:t>10/23/14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084E-51EA-4F54-8B0B-4C7E81F1F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7BD0-D046-460B-A5EE-4A0129AE1430}" type="datetimeFigureOut">
              <a:rPr lang="en-US" smtClean="0"/>
              <a:t>10/23/14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084E-51EA-4F54-8B0B-4C7E81F1F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56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7BD0-D046-460B-A5EE-4A0129AE1430}" type="datetimeFigureOut">
              <a:rPr lang="en-US" smtClean="0"/>
              <a:t>10/23/14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084E-51EA-4F54-8B0B-4C7E81F1F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69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7BD0-D046-460B-A5EE-4A0129AE1430}" type="datetimeFigureOut">
              <a:rPr lang="en-US" smtClean="0"/>
              <a:t>10/23/14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084E-51EA-4F54-8B0B-4C7E81F1F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14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7BD0-D046-460B-A5EE-4A0129AE1430}" type="datetimeFigureOut">
              <a:rPr lang="en-US" smtClean="0"/>
              <a:t>10/23/14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084E-51EA-4F54-8B0B-4C7E81F1F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80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7BD0-D046-460B-A5EE-4A0129AE1430}" type="datetimeFigureOut">
              <a:rPr lang="en-US" smtClean="0"/>
              <a:t>10/23/14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084E-51EA-4F54-8B0B-4C7E81F1F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29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67BD0-D046-460B-A5EE-4A0129AE1430}" type="datetimeFigureOut">
              <a:rPr lang="en-US" smtClean="0"/>
              <a:t>10/23/14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E084E-51EA-4F54-8B0B-4C7E81F1F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74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219200" y="2112764"/>
            <a:ext cx="6781800" cy="2154436"/>
          </a:xfrm>
          <a:prstGeom prst="rect">
            <a:avLst/>
          </a:prstGeom>
          <a:solidFill>
            <a:srgbClr val="FFEDB9">
              <a:alpha val="91000"/>
            </a:srgbClr>
          </a:solidFill>
        </p:spPr>
        <p:txBody>
          <a:bodyPr wrap="square" tIns="365760" bIns="548640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rgbClr val="6D4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Prizm</a:t>
            </a:r>
            <a:r>
              <a:rPr lang="en-US" sz="4000" b="1" dirty="0" smtClean="0">
                <a:solidFill>
                  <a:srgbClr val="6D4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Content Connect HTML5 Responsive </a:t>
            </a:r>
            <a:r>
              <a:rPr lang="en-US" sz="4000" b="1" dirty="0">
                <a:solidFill>
                  <a:srgbClr val="6D4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Viewer</a:t>
            </a:r>
            <a:endParaRPr lang="en-US" sz="4000" b="1" dirty="0">
              <a:solidFill>
                <a:srgbClr val="6D41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007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990600" y="1752600"/>
            <a:ext cx="444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A8F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Responsive Design</a:t>
            </a:r>
            <a:endParaRPr lang="en-US" sz="3600" b="1" dirty="0">
              <a:solidFill>
                <a:srgbClr val="FA8F3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071938" y="2588062"/>
            <a:ext cx="7157662" cy="0"/>
          </a:xfrm>
          <a:prstGeom prst="line">
            <a:avLst/>
          </a:prstGeom>
          <a:ln w="12700">
            <a:solidFill>
              <a:srgbClr val="6D41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71938" y="2932331"/>
            <a:ext cx="7767262" cy="2416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6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6D4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Designed </a:t>
            </a:r>
            <a:r>
              <a:rPr lang="en-US" sz="1600" dirty="0">
                <a:solidFill>
                  <a:srgbClr val="6D4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better workflow and usability</a:t>
            </a:r>
          </a:p>
          <a:p>
            <a:pPr marL="285750" indent="-285750">
              <a:lnSpc>
                <a:spcPts val="2600"/>
              </a:lnSpc>
              <a:buFont typeface="Arial"/>
              <a:buChar char="•"/>
            </a:pPr>
            <a:endParaRPr lang="en-US" sz="1600" dirty="0">
              <a:solidFill>
                <a:srgbClr val="6D41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ts val="2600"/>
              </a:lnSpc>
              <a:buFont typeface="Arial"/>
              <a:buChar char="•"/>
            </a:pPr>
            <a:r>
              <a:rPr lang="en-US" sz="1600" dirty="0">
                <a:solidFill>
                  <a:srgbClr val="6D4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Responsive </a:t>
            </a:r>
            <a:r>
              <a:rPr lang="en-US" sz="1600" dirty="0" smtClean="0">
                <a:solidFill>
                  <a:srgbClr val="6D4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- </a:t>
            </a:r>
            <a:r>
              <a:rPr lang="en-US" sz="1600" dirty="0">
                <a:solidFill>
                  <a:srgbClr val="6D4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viewer for all view </a:t>
            </a:r>
            <a:r>
              <a:rPr lang="en-US" sz="1600" dirty="0" smtClean="0">
                <a:solidFill>
                  <a:srgbClr val="6D4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ports (</a:t>
            </a:r>
            <a:r>
              <a:rPr lang="en-US" sz="1600" dirty="0">
                <a:solidFill>
                  <a:srgbClr val="6D4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phone, tablet, desktop)</a:t>
            </a:r>
          </a:p>
          <a:p>
            <a:pPr marL="285750" indent="-285750">
              <a:lnSpc>
                <a:spcPts val="2600"/>
              </a:lnSpc>
              <a:buFont typeface="Arial"/>
              <a:buChar char="•"/>
            </a:pPr>
            <a:endParaRPr lang="en-US" sz="1600" dirty="0">
              <a:solidFill>
                <a:srgbClr val="6D41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ts val="2600"/>
              </a:lnSpc>
              <a:buFont typeface="Arial"/>
              <a:buChar char="•"/>
            </a:pPr>
            <a:r>
              <a:rPr lang="en-US" sz="1600" dirty="0">
                <a:solidFill>
                  <a:srgbClr val="6D4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Menus and navigation optimized for each view port</a:t>
            </a:r>
          </a:p>
          <a:p>
            <a:pPr marL="285750" indent="-285750">
              <a:lnSpc>
                <a:spcPts val="2600"/>
              </a:lnSpc>
              <a:buFont typeface="Arial"/>
              <a:buChar char="•"/>
            </a:pPr>
            <a:endParaRPr lang="en-US" sz="1600" dirty="0">
              <a:solidFill>
                <a:srgbClr val="6D41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ts val="2600"/>
              </a:lnSpc>
              <a:buFont typeface="Arial"/>
              <a:buChar char="•"/>
            </a:pPr>
            <a:r>
              <a:rPr lang="en-US" sz="1600" dirty="0">
                <a:solidFill>
                  <a:srgbClr val="6D4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Offers a level of customizability that the </a:t>
            </a:r>
            <a:r>
              <a:rPr lang="en-US" sz="1600" dirty="0" smtClean="0">
                <a:solidFill>
                  <a:srgbClr val="6D4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competition can’t </a:t>
            </a:r>
            <a:r>
              <a:rPr lang="en-US" sz="1600" dirty="0">
                <a:solidFill>
                  <a:srgbClr val="6D4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touch </a:t>
            </a:r>
            <a:endParaRPr lang="en-US" sz="1600" dirty="0">
              <a:solidFill>
                <a:srgbClr val="6D41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997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90600" y="1752600"/>
            <a:ext cx="5007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479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Design Challenge</a:t>
            </a:r>
            <a:endParaRPr lang="en-US" sz="3600" b="1" dirty="0">
              <a:solidFill>
                <a:srgbClr val="F479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071938" y="2588062"/>
            <a:ext cx="7157662" cy="0"/>
          </a:xfrm>
          <a:prstGeom prst="line">
            <a:avLst/>
          </a:prstGeom>
          <a:ln w="12700">
            <a:solidFill>
              <a:srgbClr val="6D41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71938" y="2932331"/>
            <a:ext cx="7767262" cy="1744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6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6D4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Accusoft has created </a:t>
            </a:r>
            <a:r>
              <a:rPr lang="en-US" sz="1600" dirty="0">
                <a:solidFill>
                  <a:srgbClr val="6D4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viewer </a:t>
            </a:r>
            <a:r>
              <a:rPr lang="en-US" sz="1600" dirty="0" smtClean="0">
                <a:solidFill>
                  <a:srgbClr val="6D4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satisfies </a:t>
            </a:r>
            <a:r>
              <a:rPr lang="en-US" sz="1600" dirty="0">
                <a:solidFill>
                  <a:srgbClr val="6D4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types of </a:t>
            </a:r>
            <a:r>
              <a:rPr lang="en-US" sz="1600" dirty="0" smtClean="0">
                <a:solidFill>
                  <a:srgbClr val="6D4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clients:</a:t>
            </a:r>
            <a:endParaRPr lang="en-US" sz="1600" dirty="0">
              <a:solidFill>
                <a:srgbClr val="6D41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600"/>
              </a:lnSpc>
            </a:pPr>
            <a:endParaRPr lang="en-US" sz="1600" dirty="0">
              <a:solidFill>
                <a:srgbClr val="6D41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/>
              <a:buChar char="•"/>
            </a:pPr>
            <a:r>
              <a:rPr lang="en-US" sz="1600" dirty="0">
                <a:solidFill>
                  <a:srgbClr val="6D4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Casual “Out of the Box” </a:t>
            </a:r>
            <a:r>
              <a:rPr lang="en-US" sz="1600" dirty="0" smtClean="0">
                <a:solidFill>
                  <a:srgbClr val="6D4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endParaRPr lang="en-US" sz="1600" dirty="0">
              <a:solidFill>
                <a:srgbClr val="6D41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/>
              <a:buChar char="•"/>
            </a:pPr>
            <a:r>
              <a:rPr lang="en-US" sz="1600" dirty="0">
                <a:solidFill>
                  <a:srgbClr val="6D4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Web </a:t>
            </a:r>
            <a:r>
              <a:rPr lang="en-US" sz="1600" dirty="0" smtClean="0">
                <a:solidFill>
                  <a:srgbClr val="6D4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Developer</a:t>
            </a:r>
            <a:endParaRPr lang="en-US" sz="1600" dirty="0">
              <a:solidFill>
                <a:srgbClr val="6D41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/>
              <a:buChar char="•"/>
            </a:pPr>
            <a:r>
              <a:rPr lang="en-US" sz="1600" dirty="0">
                <a:solidFill>
                  <a:srgbClr val="6D4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Enterprise Development Team</a:t>
            </a:r>
            <a:endParaRPr lang="en-US" sz="1600" dirty="0">
              <a:solidFill>
                <a:srgbClr val="6D41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869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90600" y="1752600"/>
            <a:ext cx="5955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56B5A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“Out of the Box” User</a:t>
            </a:r>
            <a:endParaRPr lang="en-US" sz="3600" b="1" dirty="0">
              <a:solidFill>
                <a:srgbClr val="56B5A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071938" y="2588062"/>
            <a:ext cx="7157662" cy="0"/>
          </a:xfrm>
          <a:prstGeom prst="line">
            <a:avLst/>
          </a:prstGeom>
          <a:ln w="12700">
            <a:solidFill>
              <a:srgbClr val="6D41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71938" y="2932331"/>
            <a:ext cx="7767262" cy="2411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6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6D4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Allows the client to get the viewer installed </a:t>
            </a:r>
            <a:r>
              <a:rPr lang="en-US" sz="1600" dirty="0">
                <a:solidFill>
                  <a:srgbClr val="6D4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running with </a:t>
            </a:r>
            <a:r>
              <a:rPr lang="en-US" sz="1600" dirty="0" smtClean="0">
                <a:solidFill>
                  <a:srgbClr val="6D4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little effort.</a:t>
            </a:r>
          </a:p>
          <a:p>
            <a:pPr marL="285750" indent="-285750">
              <a:lnSpc>
                <a:spcPts val="2600"/>
              </a:lnSpc>
              <a:buFont typeface="Arial"/>
              <a:buChar char="•"/>
            </a:pPr>
            <a:endParaRPr lang="en-US" sz="1600" dirty="0">
              <a:solidFill>
                <a:srgbClr val="6D41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ts val="26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6D4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Lets the client get </a:t>
            </a:r>
            <a:r>
              <a:rPr lang="en-US" sz="1600" dirty="0">
                <a:solidFill>
                  <a:srgbClr val="6D4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samples up and running to integrate into </a:t>
            </a:r>
            <a:r>
              <a:rPr lang="en-US" sz="1600" dirty="0" smtClean="0">
                <a:solidFill>
                  <a:srgbClr val="6D4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application.</a:t>
            </a:r>
          </a:p>
          <a:p>
            <a:pPr>
              <a:lnSpc>
                <a:spcPts val="2600"/>
              </a:lnSpc>
            </a:pPr>
            <a:endParaRPr lang="en-US" sz="1600" dirty="0">
              <a:solidFill>
                <a:srgbClr val="6D41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ts val="26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6D4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Ideal for users developing a </a:t>
            </a:r>
            <a:r>
              <a:rPr lang="en-US" sz="1600" dirty="0">
                <a:solidFill>
                  <a:srgbClr val="6D4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Proof Of </a:t>
            </a:r>
            <a:r>
              <a:rPr lang="en-US" sz="1600" dirty="0" smtClean="0">
                <a:solidFill>
                  <a:srgbClr val="6D4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 or for smaller development shops.</a:t>
            </a:r>
          </a:p>
          <a:p>
            <a:pPr>
              <a:lnSpc>
                <a:spcPts val="2600"/>
              </a:lnSpc>
            </a:pPr>
            <a:endParaRPr lang="en-US" sz="1600" dirty="0" smtClean="0">
              <a:solidFill>
                <a:srgbClr val="6D41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ts val="26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6D4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Perfect for web integrator with basic skills (</a:t>
            </a:r>
            <a:r>
              <a:rPr lang="en-US" sz="1600" dirty="0" err="1" smtClean="0">
                <a:solidFill>
                  <a:srgbClr val="6D4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Wordpress</a:t>
            </a:r>
            <a:r>
              <a:rPr lang="en-US" sz="1600" dirty="0" smtClean="0">
                <a:solidFill>
                  <a:srgbClr val="6D4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 smtClean="0">
                <a:solidFill>
                  <a:srgbClr val="6D4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PrizmCloud</a:t>
            </a:r>
            <a:r>
              <a:rPr lang="en-US" sz="1600" dirty="0" smtClean="0">
                <a:solidFill>
                  <a:srgbClr val="6D4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US" sz="1600" dirty="0">
              <a:solidFill>
                <a:srgbClr val="6D41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747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990600" y="1752600"/>
            <a:ext cx="4460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A8F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Web Developer</a:t>
            </a:r>
            <a:endParaRPr lang="en-US" sz="3600" b="1" dirty="0">
              <a:solidFill>
                <a:srgbClr val="FA8F3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071938" y="2588062"/>
            <a:ext cx="7157662" cy="0"/>
          </a:xfrm>
          <a:prstGeom prst="line">
            <a:avLst/>
          </a:prstGeom>
          <a:ln w="12700">
            <a:solidFill>
              <a:srgbClr val="6D41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71938" y="2932331"/>
            <a:ext cx="7767262" cy="2078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600"/>
              </a:lnSpc>
              <a:buFont typeface="Arial"/>
              <a:buChar char="•"/>
            </a:pPr>
            <a:r>
              <a:rPr lang="en-US" sz="1600" dirty="0">
                <a:solidFill>
                  <a:srgbClr val="6D4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Still </a:t>
            </a:r>
            <a:r>
              <a:rPr lang="en-US" sz="1600" dirty="0" smtClean="0">
                <a:solidFill>
                  <a:srgbClr val="6D4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great fit for users that want </a:t>
            </a:r>
            <a:r>
              <a:rPr lang="en-US" sz="1600" dirty="0">
                <a:solidFill>
                  <a:srgbClr val="6D4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get the viewer installed without much </a:t>
            </a:r>
            <a:r>
              <a:rPr lang="en-US" sz="1600" dirty="0" smtClean="0">
                <a:solidFill>
                  <a:srgbClr val="6D4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effort.</a:t>
            </a:r>
            <a:endParaRPr lang="en-US" sz="1600" dirty="0">
              <a:solidFill>
                <a:srgbClr val="6D41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600"/>
              </a:lnSpc>
            </a:pPr>
            <a:endParaRPr lang="en-US" sz="1600" dirty="0">
              <a:solidFill>
                <a:srgbClr val="6D41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ts val="26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6D4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Perfect for those that may </a:t>
            </a:r>
            <a:r>
              <a:rPr lang="en-US" sz="1600" dirty="0">
                <a:solidFill>
                  <a:srgbClr val="6D4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may not read the </a:t>
            </a:r>
            <a:r>
              <a:rPr lang="en-US" sz="1600" dirty="0" smtClean="0">
                <a:solidFill>
                  <a:srgbClr val="6D4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manual.</a:t>
            </a:r>
            <a:endParaRPr lang="en-US" sz="1600" dirty="0">
              <a:solidFill>
                <a:srgbClr val="6D41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ts val="2600"/>
              </a:lnSpc>
              <a:buFont typeface="Arial"/>
              <a:buChar char="•"/>
            </a:pPr>
            <a:endParaRPr lang="en-US" sz="1600" dirty="0">
              <a:solidFill>
                <a:srgbClr val="6D41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ts val="26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6D4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Customization for users that want </a:t>
            </a:r>
            <a:r>
              <a:rPr lang="en-US" sz="1600" dirty="0">
                <a:solidFill>
                  <a:srgbClr val="6D4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do some re-organization of the tool bar </a:t>
            </a:r>
            <a:r>
              <a:rPr lang="en-US" sz="1600" dirty="0" smtClean="0">
                <a:solidFill>
                  <a:srgbClr val="6D4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menus or </a:t>
            </a:r>
            <a:r>
              <a:rPr lang="en-US" sz="1600" dirty="0">
                <a:solidFill>
                  <a:srgbClr val="6D4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a new custom button to aid </a:t>
            </a:r>
            <a:r>
              <a:rPr lang="en-US" sz="1600" dirty="0" smtClean="0">
                <a:solidFill>
                  <a:srgbClr val="6D4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workflow.</a:t>
            </a:r>
            <a:endParaRPr lang="en-US" sz="1600" dirty="0">
              <a:solidFill>
                <a:srgbClr val="6D41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169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90600" y="1752600"/>
            <a:ext cx="5777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479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Enterprise Developer</a:t>
            </a:r>
            <a:endParaRPr lang="en-US" sz="3600" b="1" dirty="0">
              <a:solidFill>
                <a:srgbClr val="F479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071938" y="2588062"/>
            <a:ext cx="7157662" cy="0"/>
          </a:xfrm>
          <a:prstGeom prst="line">
            <a:avLst/>
          </a:prstGeom>
          <a:ln w="12700">
            <a:solidFill>
              <a:srgbClr val="6D41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71938" y="2932331"/>
            <a:ext cx="7767262" cy="2078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6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6D4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Ideal for users that want </a:t>
            </a:r>
            <a:r>
              <a:rPr lang="en-US" sz="1600" dirty="0">
                <a:solidFill>
                  <a:srgbClr val="6D4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 flexibility to modify the </a:t>
            </a:r>
            <a:r>
              <a:rPr lang="en-US" sz="1600" dirty="0" smtClean="0">
                <a:solidFill>
                  <a:srgbClr val="6D4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product.</a:t>
            </a:r>
          </a:p>
          <a:p>
            <a:pPr>
              <a:lnSpc>
                <a:spcPts val="2600"/>
              </a:lnSpc>
            </a:pPr>
            <a:endParaRPr lang="en-US" sz="1600" dirty="0">
              <a:solidFill>
                <a:srgbClr val="6D41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ts val="26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6D4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Allows clients to use </a:t>
            </a:r>
            <a:r>
              <a:rPr lang="en-US" sz="1600" dirty="0">
                <a:solidFill>
                  <a:srgbClr val="6D4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own CSS to integrate into </a:t>
            </a:r>
            <a:r>
              <a:rPr lang="en-US" sz="1600" dirty="0" smtClean="0">
                <a:solidFill>
                  <a:srgbClr val="6D4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application.</a:t>
            </a:r>
          </a:p>
          <a:p>
            <a:pPr>
              <a:lnSpc>
                <a:spcPts val="2600"/>
              </a:lnSpc>
            </a:pPr>
            <a:endParaRPr lang="en-US" sz="1600" dirty="0">
              <a:solidFill>
                <a:srgbClr val="6D41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ts val="26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6D4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Allows clients to use </a:t>
            </a:r>
            <a:r>
              <a:rPr lang="en-US" sz="1600" dirty="0">
                <a:solidFill>
                  <a:srgbClr val="6D4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or none of our navigation </a:t>
            </a:r>
            <a:r>
              <a:rPr lang="en-US" sz="1600" dirty="0" smtClean="0">
                <a:solidFill>
                  <a:srgbClr val="6D4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layout. Perfect for clients that </a:t>
            </a:r>
            <a:r>
              <a:rPr lang="en-US" sz="1600" dirty="0">
                <a:solidFill>
                  <a:srgbClr val="6D4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 the viewer design but </a:t>
            </a:r>
            <a:r>
              <a:rPr lang="en-US" sz="1600" dirty="0" smtClean="0">
                <a:solidFill>
                  <a:srgbClr val="6D4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 </a:t>
            </a:r>
            <a:r>
              <a:rPr lang="en-US" sz="1600" dirty="0">
                <a:solidFill>
                  <a:srgbClr val="6D4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do </a:t>
            </a:r>
            <a:r>
              <a:rPr lang="en-US" sz="1600" dirty="0" smtClean="0">
                <a:solidFill>
                  <a:srgbClr val="6D4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 logging </a:t>
            </a:r>
            <a:r>
              <a:rPr lang="en-US" sz="1600" dirty="0">
                <a:solidFill>
                  <a:srgbClr val="6D4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add additional </a:t>
            </a:r>
            <a:r>
              <a:rPr lang="en-US" sz="1600" dirty="0" smtClean="0">
                <a:solidFill>
                  <a:srgbClr val="6D4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functionality.</a:t>
            </a:r>
            <a:endParaRPr lang="en-US" sz="1600" dirty="0">
              <a:solidFill>
                <a:srgbClr val="6D41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624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90600" y="1752600"/>
            <a:ext cx="2979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56B5A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Solution</a:t>
            </a:r>
            <a:endParaRPr lang="en-US" sz="3600" b="1" dirty="0">
              <a:solidFill>
                <a:srgbClr val="56B5A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071938" y="2588062"/>
            <a:ext cx="7157662" cy="0"/>
          </a:xfrm>
          <a:prstGeom prst="line">
            <a:avLst/>
          </a:prstGeom>
          <a:ln w="12700">
            <a:solidFill>
              <a:srgbClr val="6D41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71938" y="2932331"/>
            <a:ext cx="7767262" cy="2411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600"/>
              </a:lnSpc>
              <a:buFont typeface="Arial"/>
              <a:buChar char="•"/>
            </a:pPr>
            <a:r>
              <a:rPr lang="en-US" sz="1600" dirty="0">
                <a:solidFill>
                  <a:srgbClr val="6D4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dirty="0" smtClean="0">
                <a:solidFill>
                  <a:srgbClr val="6D4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responsive on-premise viewer </a:t>
            </a:r>
            <a:r>
              <a:rPr lang="en-US" sz="1600" dirty="0">
                <a:solidFill>
                  <a:srgbClr val="6D4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works with all 3 types </a:t>
            </a:r>
            <a:r>
              <a:rPr lang="en-US" sz="1600" dirty="0" smtClean="0">
                <a:solidFill>
                  <a:srgbClr val="6D4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clients.</a:t>
            </a:r>
            <a:endParaRPr lang="en-US" sz="1600" dirty="0">
              <a:solidFill>
                <a:srgbClr val="6D41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ts val="2600"/>
              </a:lnSpc>
              <a:buFont typeface="Arial"/>
              <a:buChar char="•"/>
            </a:pPr>
            <a:endParaRPr lang="en-US" sz="1600" dirty="0">
              <a:solidFill>
                <a:srgbClr val="6D41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ts val="26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6D4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completely customizable, </a:t>
            </a:r>
            <a:r>
              <a:rPr lang="en-US" sz="1600" dirty="0">
                <a:solidFill>
                  <a:srgbClr val="6D4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yet easy to </a:t>
            </a:r>
            <a:r>
              <a:rPr lang="en-US" sz="1600" dirty="0" smtClean="0">
                <a:solidFill>
                  <a:srgbClr val="6D4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modify.</a:t>
            </a:r>
            <a:endParaRPr lang="en-US" sz="1600" dirty="0">
              <a:solidFill>
                <a:srgbClr val="6D41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ts val="2600"/>
              </a:lnSpc>
              <a:buFont typeface="Arial"/>
              <a:buChar char="•"/>
            </a:pPr>
            <a:endParaRPr lang="en-US" sz="1600" dirty="0">
              <a:solidFill>
                <a:srgbClr val="6D41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ts val="2600"/>
              </a:lnSpc>
              <a:buFont typeface="Arial"/>
              <a:buChar char="•"/>
            </a:pPr>
            <a:r>
              <a:rPr lang="en-US" sz="1600" dirty="0">
                <a:solidFill>
                  <a:srgbClr val="6D4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Built entirely on a public </a:t>
            </a:r>
            <a:r>
              <a:rPr lang="en-US" sz="1600" dirty="0" smtClean="0">
                <a:solidFill>
                  <a:srgbClr val="6D4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API.</a:t>
            </a:r>
            <a:endParaRPr lang="en-US" sz="1600" dirty="0">
              <a:solidFill>
                <a:srgbClr val="6D41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ts val="2600"/>
              </a:lnSpc>
              <a:buFont typeface="Arial"/>
              <a:buChar char="•"/>
            </a:pPr>
            <a:endParaRPr lang="en-US" sz="1600" dirty="0">
              <a:solidFill>
                <a:srgbClr val="6D41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ts val="26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6D4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Clients can customize </a:t>
            </a:r>
            <a:r>
              <a:rPr lang="en-US" sz="1600" dirty="0">
                <a:solidFill>
                  <a:srgbClr val="6D4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menus with easy to understand </a:t>
            </a:r>
            <a:r>
              <a:rPr lang="en-US" sz="1600" dirty="0" smtClean="0">
                <a:solidFill>
                  <a:srgbClr val="6D4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 Markup.</a:t>
            </a:r>
            <a:endParaRPr lang="en-US" sz="1600" dirty="0">
              <a:solidFill>
                <a:srgbClr val="6D41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702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301</Words>
  <Application>Microsoft Macintosh PowerPoint</Application>
  <PresentationFormat>On-screen Show (4:3)</PresentationFormat>
  <Paragraphs>43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Issaac Calhoun</dc:creator>
  <cp:lastModifiedBy>John Thomas</cp:lastModifiedBy>
  <cp:revision>21</cp:revision>
  <dcterms:created xsi:type="dcterms:W3CDTF">2014-10-15T14:55:01Z</dcterms:created>
  <dcterms:modified xsi:type="dcterms:W3CDTF">2014-10-23T13:45:48Z</dcterms:modified>
</cp:coreProperties>
</file>