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30"/>
  </p:notesMasterIdLst>
  <p:handoutMasterIdLst>
    <p:handoutMasterId r:id="rId31"/>
  </p:handoutMasterIdLst>
  <p:sldIdLst>
    <p:sldId id="447" r:id="rId3"/>
    <p:sldId id="344" r:id="rId4"/>
    <p:sldId id="513" r:id="rId5"/>
    <p:sldId id="574" r:id="rId6"/>
    <p:sldId id="556" r:id="rId7"/>
    <p:sldId id="575" r:id="rId8"/>
    <p:sldId id="559" r:id="rId9"/>
    <p:sldId id="567" r:id="rId10"/>
    <p:sldId id="568" r:id="rId11"/>
    <p:sldId id="565" r:id="rId12"/>
    <p:sldId id="3511" r:id="rId13"/>
    <p:sldId id="3514" r:id="rId14"/>
    <p:sldId id="562" r:id="rId15"/>
    <p:sldId id="3510" r:id="rId16"/>
    <p:sldId id="555" r:id="rId17"/>
    <p:sldId id="557" r:id="rId18"/>
    <p:sldId id="519" r:id="rId19"/>
    <p:sldId id="487" r:id="rId20"/>
    <p:sldId id="563" r:id="rId21"/>
    <p:sldId id="560" r:id="rId22"/>
    <p:sldId id="570" r:id="rId23"/>
    <p:sldId id="3512" r:id="rId24"/>
    <p:sldId id="3513" r:id="rId25"/>
    <p:sldId id="573" r:id="rId26"/>
    <p:sldId id="413" r:id="rId27"/>
    <p:sldId id="265" r:id="rId28"/>
    <p:sldId id="435" r:id="rId29"/>
  </p:sldIdLst>
  <p:sldSz cx="12195175" cy="6858000"/>
  <p:notesSz cx="6858000" cy="9144000"/>
  <p:custDataLst>
    <p:tags r:id="rId32"/>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5701" autoAdjust="0"/>
  </p:normalViewPr>
  <p:slideViewPr>
    <p:cSldViewPr snapToGrid="0" showGuides="1">
      <p:cViewPr varScale="1">
        <p:scale>
          <a:sx n="86" d="100"/>
          <a:sy n="86" d="100"/>
        </p:scale>
        <p:origin x="600" y="5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03433-B8B2-0E48-AE84-E907F01A0E4C}" type="doc">
      <dgm:prSet loTypeId="urn:microsoft.com/office/officeart/2005/8/layout/hProcess4" loCatId="" qsTypeId="urn:microsoft.com/office/officeart/2005/8/quickstyle/simple5" qsCatId="simple" csTypeId="urn:microsoft.com/office/officeart/2005/8/colors/colorful1" csCatId="colorful" phldr="1"/>
      <dgm:spPr/>
      <dgm:t>
        <a:bodyPr/>
        <a:lstStyle/>
        <a:p>
          <a:endParaRPr lang="en-US"/>
        </a:p>
      </dgm:t>
    </dgm:pt>
    <dgm:pt modelId="{00C4436E-1DF2-9649-BF6F-93ACF873FB4D}">
      <dgm:prSet phldrT="[Text]" custT="1"/>
      <dgm:spPr/>
      <dgm:t>
        <a:bodyPr/>
        <a:lstStyle/>
        <a:p>
          <a:r>
            <a:rPr lang="en-US" sz="1800" dirty="0"/>
            <a:t>Data cleansing</a:t>
          </a:r>
        </a:p>
      </dgm:t>
    </dgm:pt>
    <dgm:pt modelId="{88C164B3-5E2D-934C-856A-743505A161C8}" type="parTrans" cxnId="{FC5F21FC-28C3-8F4C-ABAC-2A74959C435D}">
      <dgm:prSet/>
      <dgm:spPr/>
      <dgm:t>
        <a:bodyPr/>
        <a:lstStyle/>
        <a:p>
          <a:endParaRPr lang="en-US"/>
        </a:p>
      </dgm:t>
    </dgm:pt>
    <dgm:pt modelId="{74DD3723-9279-3D43-84FF-78EC672B0761}" type="sibTrans" cxnId="{FC5F21FC-28C3-8F4C-ABAC-2A74959C435D}">
      <dgm:prSet/>
      <dgm:spPr/>
      <dgm:t>
        <a:bodyPr/>
        <a:lstStyle/>
        <a:p>
          <a:endParaRPr lang="en-US"/>
        </a:p>
      </dgm:t>
    </dgm:pt>
    <dgm:pt modelId="{44AF7066-4BA7-3C47-906D-0E2E71537986}">
      <dgm:prSet phldrT="[Text]"/>
      <dgm:spPr/>
      <dgm:t>
        <a:bodyPr/>
        <a:lstStyle/>
        <a:p>
          <a:r>
            <a:rPr lang="en-US" dirty="0"/>
            <a:t>Remove unnecessary text </a:t>
          </a:r>
        </a:p>
      </dgm:t>
    </dgm:pt>
    <dgm:pt modelId="{E2D8E67F-BACD-D743-ADC2-BA1DFCE3F8AC}" type="parTrans" cxnId="{9DB6597D-8D24-764A-99B7-63C8890F8734}">
      <dgm:prSet/>
      <dgm:spPr/>
      <dgm:t>
        <a:bodyPr/>
        <a:lstStyle/>
        <a:p>
          <a:endParaRPr lang="en-US"/>
        </a:p>
      </dgm:t>
    </dgm:pt>
    <dgm:pt modelId="{FE6FE29F-F498-EE4D-8ED9-D665B5F7F5C2}" type="sibTrans" cxnId="{9DB6597D-8D24-764A-99B7-63C8890F8734}">
      <dgm:prSet/>
      <dgm:spPr/>
      <dgm:t>
        <a:bodyPr/>
        <a:lstStyle/>
        <a:p>
          <a:endParaRPr lang="en-US"/>
        </a:p>
      </dgm:t>
    </dgm:pt>
    <dgm:pt modelId="{DAD6BE60-E093-974E-8F42-1491A9EEA588}">
      <dgm:prSet phldrT="[Text]"/>
      <dgm:spPr/>
      <dgm:t>
        <a:bodyPr/>
        <a:lstStyle/>
        <a:p>
          <a:r>
            <a:rPr lang="en-US" dirty="0"/>
            <a:t>Text Analysis</a:t>
          </a:r>
        </a:p>
      </dgm:t>
    </dgm:pt>
    <dgm:pt modelId="{F8707729-72B0-9247-8647-0A17728BA24B}" type="parTrans" cxnId="{95CA04B0-05D4-4142-8242-D31F9F2D1AC4}">
      <dgm:prSet/>
      <dgm:spPr/>
      <dgm:t>
        <a:bodyPr/>
        <a:lstStyle/>
        <a:p>
          <a:endParaRPr lang="en-US"/>
        </a:p>
      </dgm:t>
    </dgm:pt>
    <dgm:pt modelId="{7D50B783-7DAA-B944-B810-2AED78314B63}" type="sibTrans" cxnId="{95CA04B0-05D4-4142-8242-D31F9F2D1AC4}">
      <dgm:prSet/>
      <dgm:spPr/>
      <dgm:t>
        <a:bodyPr/>
        <a:lstStyle/>
        <a:p>
          <a:endParaRPr lang="en-US"/>
        </a:p>
      </dgm:t>
    </dgm:pt>
    <dgm:pt modelId="{F2A8E51E-C91E-8A4F-9A3A-C4EBF6879579}">
      <dgm:prSet phldrT="[Text]"/>
      <dgm:spPr/>
      <dgm:t>
        <a:bodyPr/>
        <a:lstStyle/>
        <a:p>
          <a:r>
            <a:rPr lang="en-US" dirty="0"/>
            <a:t>Run Sentiment Analysis on HANA to extract among various sentiments the prevailing one. </a:t>
          </a:r>
        </a:p>
      </dgm:t>
    </dgm:pt>
    <dgm:pt modelId="{B437A1E2-83C2-3D4B-BEF8-3ACCDAC0995C}" type="parTrans" cxnId="{B26F4780-2F36-E24E-B7BB-B5CE56171D44}">
      <dgm:prSet/>
      <dgm:spPr/>
      <dgm:t>
        <a:bodyPr/>
        <a:lstStyle/>
        <a:p>
          <a:endParaRPr lang="en-US"/>
        </a:p>
      </dgm:t>
    </dgm:pt>
    <dgm:pt modelId="{758E8138-16C7-554A-9B86-310822F9210A}" type="sibTrans" cxnId="{B26F4780-2F36-E24E-B7BB-B5CE56171D44}">
      <dgm:prSet/>
      <dgm:spPr/>
      <dgm:t>
        <a:bodyPr/>
        <a:lstStyle/>
        <a:p>
          <a:endParaRPr lang="en-US"/>
        </a:p>
      </dgm:t>
    </dgm:pt>
    <dgm:pt modelId="{9ED7F8B8-284B-B642-BFE5-3FDAA817EEE4}">
      <dgm:prSet phldrT="[Text]"/>
      <dgm:spPr/>
      <dgm:t>
        <a:bodyPr/>
        <a:lstStyle/>
        <a:p>
          <a:r>
            <a:rPr lang="en-US" dirty="0"/>
            <a:t>Expose results</a:t>
          </a:r>
        </a:p>
      </dgm:t>
    </dgm:pt>
    <dgm:pt modelId="{D606D526-C58A-1B42-BCE3-DACF2A640298}" type="parTrans" cxnId="{D31698B2-99B0-484B-8C85-B073A3949F9C}">
      <dgm:prSet/>
      <dgm:spPr/>
      <dgm:t>
        <a:bodyPr/>
        <a:lstStyle/>
        <a:p>
          <a:endParaRPr lang="en-US"/>
        </a:p>
      </dgm:t>
    </dgm:pt>
    <dgm:pt modelId="{45BB6634-9752-F94D-8871-19ABB83E6D43}" type="sibTrans" cxnId="{D31698B2-99B0-484B-8C85-B073A3949F9C}">
      <dgm:prSet/>
      <dgm:spPr/>
      <dgm:t>
        <a:bodyPr/>
        <a:lstStyle/>
        <a:p>
          <a:endParaRPr lang="en-US"/>
        </a:p>
      </dgm:t>
    </dgm:pt>
    <dgm:pt modelId="{910A536C-745F-4C4F-9D68-4DD32114A2E7}">
      <dgm:prSet phldrT="[Text]"/>
      <dgm:spPr/>
      <dgm:t>
        <a:bodyPr/>
        <a:lstStyle/>
        <a:p>
          <a:r>
            <a:rPr lang="en-US" dirty="0"/>
            <a:t>Develop and deploy in HANA an API that will expose the extracted results to a dashboard</a:t>
          </a:r>
        </a:p>
      </dgm:t>
    </dgm:pt>
    <dgm:pt modelId="{AB061678-E25A-E44B-A319-D684E86AE6F4}" type="parTrans" cxnId="{B92897EC-4210-2B4B-8FBD-C288341F576B}">
      <dgm:prSet/>
      <dgm:spPr/>
      <dgm:t>
        <a:bodyPr/>
        <a:lstStyle/>
        <a:p>
          <a:endParaRPr lang="en-US"/>
        </a:p>
      </dgm:t>
    </dgm:pt>
    <dgm:pt modelId="{6708643F-672D-884B-A6C8-8EED5266CB13}" type="sibTrans" cxnId="{B92897EC-4210-2B4B-8FBD-C288341F576B}">
      <dgm:prSet/>
      <dgm:spPr/>
      <dgm:t>
        <a:bodyPr/>
        <a:lstStyle/>
        <a:p>
          <a:endParaRPr lang="en-US"/>
        </a:p>
      </dgm:t>
    </dgm:pt>
    <dgm:pt modelId="{07AEC30E-57D5-134D-BC99-C8F5C5D307B3}">
      <dgm:prSet phldrT="[Text]"/>
      <dgm:spPr/>
      <dgm:t>
        <a:bodyPr/>
        <a:lstStyle/>
        <a:p>
          <a:r>
            <a:rPr lang="en-US" dirty="0"/>
            <a:t>Display results</a:t>
          </a:r>
        </a:p>
      </dgm:t>
    </dgm:pt>
    <dgm:pt modelId="{B2C5C0DD-E075-3D49-8894-7702A066FEEF}" type="parTrans" cxnId="{ED6DDA0F-8E58-E84E-A06B-1B247F808FAB}">
      <dgm:prSet/>
      <dgm:spPr/>
      <dgm:t>
        <a:bodyPr/>
        <a:lstStyle/>
        <a:p>
          <a:endParaRPr lang="en-US"/>
        </a:p>
      </dgm:t>
    </dgm:pt>
    <dgm:pt modelId="{CE1DC532-7CE1-554E-9D1D-C74EC84196B9}" type="sibTrans" cxnId="{ED6DDA0F-8E58-E84E-A06B-1B247F808FAB}">
      <dgm:prSet/>
      <dgm:spPr/>
      <dgm:t>
        <a:bodyPr/>
        <a:lstStyle/>
        <a:p>
          <a:endParaRPr lang="en-US"/>
        </a:p>
      </dgm:t>
    </dgm:pt>
    <dgm:pt modelId="{78B11BC0-44E1-7C45-A5B0-92DB5667B4A1}">
      <dgm:prSet phldrT="[Text]"/>
      <dgm:spPr/>
      <dgm:t>
        <a:bodyPr/>
        <a:lstStyle/>
        <a:p>
          <a:r>
            <a:rPr lang="en-US" dirty="0"/>
            <a:t>Display results in SAC page </a:t>
          </a:r>
        </a:p>
      </dgm:t>
    </dgm:pt>
    <dgm:pt modelId="{932D5F2E-14AC-0C44-8638-C032034B4417}" type="parTrans" cxnId="{DFFA9DC7-E2EF-924B-AE90-3ED5DA17A654}">
      <dgm:prSet/>
      <dgm:spPr/>
      <dgm:t>
        <a:bodyPr/>
        <a:lstStyle/>
        <a:p>
          <a:endParaRPr lang="en-US"/>
        </a:p>
      </dgm:t>
    </dgm:pt>
    <dgm:pt modelId="{E63680E5-7E8A-3741-A863-6CEC651EA129}" type="sibTrans" cxnId="{DFFA9DC7-E2EF-924B-AE90-3ED5DA17A654}">
      <dgm:prSet/>
      <dgm:spPr/>
      <dgm:t>
        <a:bodyPr/>
        <a:lstStyle/>
        <a:p>
          <a:endParaRPr lang="en-US"/>
        </a:p>
      </dgm:t>
    </dgm:pt>
    <dgm:pt modelId="{C568124B-54E7-48DF-A943-C0F61BB2857D}">
      <dgm:prSet phldrT="[Text]" custT="1"/>
      <dgm:spPr/>
      <dgm:t>
        <a:bodyPr/>
        <a:lstStyle/>
        <a:p>
          <a:r>
            <a:rPr lang="en-US" sz="1800" dirty="0"/>
            <a:t>Data extraction</a:t>
          </a:r>
        </a:p>
      </dgm:t>
    </dgm:pt>
    <dgm:pt modelId="{85332947-1805-46F0-A7A7-860AB0A6784B}" type="parTrans" cxnId="{3265159E-9C2B-44AD-B151-51B16586723C}">
      <dgm:prSet/>
      <dgm:spPr/>
      <dgm:t>
        <a:bodyPr/>
        <a:lstStyle/>
        <a:p>
          <a:endParaRPr lang="en-US"/>
        </a:p>
      </dgm:t>
    </dgm:pt>
    <dgm:pt modelId="{086B31B5-F61D-4EBF-803B-6D460B6FC1D5}" type="sibTrans" cxnId="{3265159E-9C2B-44AD-B151-51B16586723C}">
      <dgm:prSet/>
      <dgm:spPr/>
      <dgm:t>
        <a:bodyPr/>
        <a:lstStyle/>
        <a:p>
          <a:endParaRPr lang="en-US"/>
        </a:p>
      </dgm:t>
    </dgm:pt>
    <dgm:pt modelId="{18228D98-64E4-487A-9DD0-7C1AF9D54E17}">
      <dgm:prSet phldrT="[Text]"/>
      <dgm:spPr/>
      <dgm:t>
        <a:bodyPr/>
        <a:lstStyle/>
        <a:p>
          <a:r>
            <a:rPr lang="en-US" dirty="0"/>
            <a:t>Retrieve and insert data to HANA from 3</a:t>
          </a:r>
          <a:r>
            <a:rPr lang="en-US" baseline="30000" dirty="0"/>
            <a:t>rd</a:t>
          </a:r>
          <a:r>
            <a:rPr lang="en-US" dirty="0"/>
            <a:t> Party APIs</a:t>
          </a:r>
        </a:p>
      </dgm:t>
    </dgm:pt>
    <dgm:pt modelId="{5B4C0E55-76C4-4DD1-A0D5-D9072DCA99BE}" type="parTrans" cxnId="{90199A46-8B10-42CB-9B37-E2236A3D4529}">
      <dgm:prSet/>
      <dgm:spPr/>
      <dgm:t>
        <a:bodyPr/>
        <a:lstStyle/>
        <a:p>
          <a:endParaRPr lang="en-US"/>
        </a:p>
      </dgm:t>
    </dgm:pt>
    <dgm:pt modelId="{520D4278-265C-4899-810B-96BBE87AD25F}" type="sibTrans" cxnId="{90199A46-8B10-42CB-9B37-E2236A3D4529}">
      <dgm:prSet/>
      <dgm:spPr/>
      <dgm:t>
        <a:bodyPr/>
        <a:lstStyle/>
        <a:p>
          <a:endParaRPr lang="en-US"/>
        </a:p>
      </dgm:t>
    </dgm:pt>
    <dgm:pt modelId="{36443A4E-4053-4475-9E38-B38663DD2AC6}">
      <dgm:prSet phldrT="[Text]"/>
      <dgm:spPr/>
      <dgm:t>
        <a:bodyPr/>
        <a:lstStyle/>
        <a:p>
          <a:endParaRPr lang="en-US" dirty="0"/>
        </a:p>
      </dgm:t>
    </dgm:pt>
    <dgm:pt modelId="{BAE2B4D1-6AA4-4D69-AEC6-E535D4297393}" type="parTrans" cxnId="{B95BB731-243F-404B-85BE-A4F5F8600C33}">
      <dgm:prSet/>
      <dgm:spPr/>
      <dgm:t>
        <a:bodyPr/>
        <a:lstStyle/>
        <a:p>
          <a:endParaRPr lang="en-US"/>
        </a:p>
      </dgm:t>
    </dgm:pt>
    <dgm:pt modelId="{ED72001B-E5FF-4363-9A81-BAE59612A8A9}" type="sibTrans" cxnId="{B95BB731-243F-404B-85BE-A4F5F8600C33}">
      <dgm:prSet/>
      <dgm:spPr/>
      <dgm:t>
        <a:bodyPr/>
        <a:lstStyle/>
        <a:p>
          <a:endParaRPr lang="en-US"/>
        </a:p>
      </dgm:t>
    </dgm:pt>
    <dgm:pt modelId="{F7B8AA66-0AC8-48BB-B102-4308D5F922BB}">
      <dgm:prSet phldrT="[Text]"/>
      <dgm:spPr/>
      <dgm:t>
        <a:bodyPr/>
        <a:lstStyle/>
        <a:p>
          <a:r>
            <a:rPr lang="en-US" dirty="0"/>
            <a:t>Create connectors with Twitter accounts and store tweets in HANA database</a:t>
          </a:r>
        </a:p>
      </dgm:t>
    </dgm:pt>
    <dgm:pt modelId="{BD207A0B-B921-4BE0-8AAA-0CFBFB2A448C}" type="parTrans" cxnId="{27CF79D5-C7D3-45DE-9A95-D7B8789B7429}">
      <dgm:prSet/>
      <dgm:spPr/>
      <dgm:t>
        <a:bodyPr/>
        <a:lstStyle/>
        <a:p>
          <a:endParaRPr lang="el-GR"/>
        </a:p>
      </dgm:t>
    </dgm:pt>
    <dgm:pt modelId="{0362FC3D-482D-4715-BDAC-D4C79F6600EF}" type="sibTrans" cxnId="{27CF79D5-C7D3-45DE-9A95-D7B8789B7429}">
      <dgm:prSet/>
      <dgm:spPr/>
      <dgm:t>
        <a:bodyPr/>
        <a:lstStyle/>
        <a:p>
          <a:endParaRPr lang="el-GR"/>
        </a:p>
      </dgm:t>
    </dgm:pt>
    <dgm:pt modelId="{05442D3F-BACF-4C8B-A6A6-AEA08EC9E6F3}">
      <dgm:prSet phldrT="[Text]"/>
      <dgm:spPr/>
      <dgm:t>
        <a:bodyPr/>
        <a:lstStyle/>
        <a:p>
          <a:r>
            <a:rPr lang="en-US" dirty="0"/>
            <a:t>Identify key topics and phrases</a:t>
          </a:r>
        </a:p>
      </dgm:t>
    </dgm:pt>
    <dgm:pt modelId="{D60DF1EE-6057-4F54-9EAD-6DD8F5F76A4A}" type="parTrans" cxnId="{DE23C728-9CE6-49A5-99E5-6879FCC54B82}">
      <dgm:prSet/>
      <dgm:spPr/>
      <dgm:t>
        <a:bodyPr/>
        <a:lstStyle/>
        <a:p>
          <a:endParaRPr lang="el-GR"/>
        </a:p>
      </dgm:t>
    </dgm:pt>
    <dgm:pt modelId="{883E9056-691C-4364-B1B7-148A72389E0F}" type="sibTrans" cxnId="{DE23C728-9CE6-49A5-99E5-6879FCC54B82}">
      <dgm:prSet/>
      <dgm:spPr/>
      <dgm:t>
        <a:bodyPr/>
        <a:lstStyle/>
        <a:p>
          <a:endParaRPr lang="el-GR"/>
        </a:p>
      </dgm:t>
    </dgm:pt>
    <dgm:pt modelId="{B644390B-10B9-45B3-AEC3-61FE412A13EE}">
      <dgm:prSet phldrT="[Text]"/>
      <dgm:spPr/>
      <dgm:t>
        <a:bodyPr/>
        <a:lstStyle/>
        <a:p>
          <a:r>
            <a:rPr lang="en-US" dirty="0"/>
            <a:t>Add custom metadata to enhance the sentiment analysis step</a:t>
          </a:r>
        </a:p>
      </dgm:t>
    </dgm:pt>
    <dgm:pt modelId="{B6C7BC68-1D05-442B-BF85-0712DDD7A308}" type="parTrans" cxnId="{9CA6E1E1-2FE4-4C16-A43B-0379A1EE894F}">
      <dgm:prSet/>
      <dgm:spPr/>
      <dgm:t>
        <a:bodyPr/>
        <a:lstStyle/>
        <a:p>
          <a:endParaRPr lang="el-GR"/>
        </a:p>
      </dgm:t>
    </dgm:pt>
    <dgm:pt modelId="{5BAEF08E-4BCD-4C65-A430-0C52C498A7A3}" type="sibTrans" cxnId="{9CA6E1E1-2FE4-4C16-A43B-0379A1EE894F}">
      <dgm:prSet/>
      <dgm:spPr/>
      <dgm:t>
        <a:bodyPr/>
        <a:lstStyle/>
        <a:p>
          <a:endParaRPr lang="el-GR"/>
        </a:p>
      </dgm:t>
    </dgm:pt>
    <dgm:pt modelId="{90AFFCDD-93FB-4F6F-802B-2602601A7E20}">
      <dgm:prSet phldrT="[Text]"/>
      <dgm:spPr/>
      <dgm:t>
        <a:bodyPr/>
        <a:lstStyle/>
        <a:p>
          <a:r>
            <a:rPr lang="en-US" dirty="0"/>
            <a:t>In case of many, scoring could be applied </a:t>
          </a:r>
        </a:p>
      </dgm:t>
    </dgm:pt>
    <dgm:pt modelId="{32C25A71-F659-4239-A2CA-3BD9B4ABF131}" type="parTrans" cxnId="{A6D96318-4433-4065-84D6-00B7C83EB865}">
      <dgm:prSet/>
      <dgm:spPr/>
      <dgm:t>
        <a:bodyPr/>
        <a:lstStyle/>
        <a:p>
          <a:endParaRPr lang="el-GR"/>
        </a:p>
      </dgm:t>
    </dgm:pt>
    <dgm:pt modelId="{BBE0BE51-1C9E-43A3-9AF3-A52381C59F1A}" type="sibTrans" cxnId="{A6D96318-4433-4065-84D6-00B7C83EB865}">
      <dgm:prSet/>
      <dgm:spPr/>
      <dgm:t>
        <a:bodyPr/>
        <a:lstStyle/>
        <a:p>
          <a:endParaRPr lang="el-GR"/>
        </a:p>
      </dgm:t>
    </dgm:pt>
    <dgm:pt modelId="{2F44049B-09DA-402A-AFB7-77036FADFF90}">
      <dgm:prSet phldrT="[Text]"/>
      <dgm:spPr/>
      <dgm:t>
        <a:bodyPr/>
        <a:lstStyle/>
        <a:p>
          <a:r>
            <a:rPr lang="en-US" dirty="0"/>
            <a:t>Associate sentiments with phrases appearing to articles </a:t>
          </a:r>
        </a:p>
      </dgm:t>
    </dgm:pt>
    <dgm:pt modelId="{7817B9C1-77DF-45CE-9E57-8D536D1A39C2}" type="parTrans" cxnId="{8FEEB361-A84A-4640-89EB-A9DD943C3ADE}">
      <dgm:prSet/>
      <dgm:spPr/>
      <dgm:t>
        <a:bodyPr/>
        <a:lstStyle/>
        <a:p>
          <a:endParaRPr lang="el-GR"/>
        </a:p>
      </dgm:t>
    </dgm:pt>
    <dgm:pt modelId="{1B65EEAB-74CD-43B1-B70C-47DE9A614E08}" type="sibTrans" cxnId="{8FEEB361-A84A-4640-89EB-A9DD943C3ADE}">
      <dgm:prSet/>
      <dgm:spPr/>
      <dgm:t>
        <a:bodyPr/>
        <a:lstStyle/>
        <a:p>
          <a:endParaRPr lang="el-GR"/>
        </a:p>
      </dgm:t>
    </dgm:pt>
    <dgm:pt modelId="{1362359E-9AD5-46D3-B06A-58B8683B1A28}">
      <dgm:prSet phldrT="[Text]"/>
      <dgm:spPr/>
      <dgm:t>
        <a:bodyPr/>
        <a:lstStyle/>
        <a:p>
          <a:r>
            <a:rPr lang="en-US" dirty="0"/>
            <a:t>Moving data not required as HANA has built-in web server</a:t>
          </a:r>
        </a:p>
      </dgm:t>
    </dgm:pt>
    <dgm:pt modelId="{E44E8B1C-4197-404A-AB0D-DA73A41A5C5A}" type="parTrans" cxnId="{7E3DD3AA-3086-4128-AB25-808356C1D1CB}">
      <dgm:prSet/>
      <dgm:spPr/>
      <dgm:t>
        <a:bodyPr/>
        <a:lstStyle/>
        <a:p>
          <a:endParaRPr lang="el-GR"/>
        </a:p>
      </dgm:t>
    </dgm:pt>
    <dgm:pt modelId="{2CE94E58-9224-4311-B24A-01FE73042014}" type="sibTrans" cxnId="{7E3DD3AA-3086-4128-AB25-808356C1D1CB}">
      <dgm:prSet/>
      <dgm:spPr/>
      <dgm:t>
        <a:bodyPr/>
        <a:lstStyle/>
        <a:p>
          <a:endParaRPr lang="el-GR"/>
        </a:p>
      </dgm:t>
    </dgm:pt>
    <dgm:pt modelId="{948E2C8D-417E-4AC3-B8A3-08D593F553DA}">
      <dgm:prSet phldrT="[Text]"/>
      <dgm:spPr/>
      <dgm:t>
        <a:bodyPr/>
        <a:lstStyle/>
        <a:p>
          <a:r>
            <a:rPr lang="en-US" dirty="0"/>
            <a:t>Articles list, topics identified, sentiments, scoring between sentiments will be displayed</a:t>
          </a:r>
        </a:p>
      </dgm:t>
    </dgm:pt>
    <dgm:pt modelId="{174A4CC9-B19B-44E2-BB0C-1985DDF9930E}" type="parTrans" cxnId="{DC9C114C-B97F-4033-84AB-CFE428570B55}">
      <dgm:prSet/>
      <dgm:spPr/>
      <dgm:t>
        <a:bodyPr/>
        <a:lstStyle/>
        <a:p>
          <a:endParaRPr lang="el-GR"/>
        </a:p>
      </dgm:t>
    </dgm:pt>
    <dgm:pt modelId="{3CA9A4B7-D694-49B8-B550-CC856E3177DB}" type="sibTrans" cxnId="{DC9C114C-B97F-4033-84AB-CFE428570B55}">
      <dgm:prSet/>
      <dgm:spPr/>
      <dgm:t>
        <a:bodyPr/>
        <a:lstStyle/>
        <a:p>
          <a:endParaRPr lang="el-GR"/>
        </a:p>
      </dgm:t>
    </dgm:pt>
    <dgm:pt modelId="{D0AF1CA8-7607-4D67-A861-DE95742F6393}">
      <dgm:prSet phldrT="[Text]"/>
      <dgm:spPr/>
      <dgm:t>
        <a:bodyPr/>
        <a:lstStyle/>
        <a:p>
          <a:r>
            <a:rPr lang="en-US" dirty="0"/>
            <a:t>Focus on G10 currency news. </a:t>
          </a:r>
        </a:p>
      </dgm:t>
    </dgm:pt>
    <dgm:pt modelId="{3D99E9BD-9887-40C7-BA73-3738E71DC391}" type="parTrans" cxnId="{46E9324A-E7A7-4A58-AE0B-5570734EB4FA}">
      <dgm:prSet/>
      <dgm:spPr/>
      <dgm:t>
        <a:bodyPr/>
        <a:lstStyle/>
        <a:p>
          <a:endParaRPr lang="el-GR"/>
        </a:p>
      </dgm:t>
    </dgm:pt>
    <dgm:pt modelId="{17CC736A-A56A-45D0-B7ED-309028AFEE30}" type="sibTrans" cxnId="{46E9324A-E7A7-4A58-AE0B-5570734EB4FA}">
      <dgm:prSet/>
      <dgm:spPr/>
      <dgm:t>
        <a:bodyPr/>
        <a:lstStyle/>
        <a:p>
          <a:endParaRPr lang="el-GR"/>
        </a:p>
      </dgm:t>
    </dgm:pt>
    <dgm:pt modelId="{79BA61BC-93C4-C64D-9DF6-39768357B551}" type="pres">
      <dgm:prSet presAssocID="{C8203433-B8B2-0E48-AE84-E907F01A0E4C}" presName="Name0" presStyleCnt="0">
        <dgm:presLayoutVars>
          <dgm:dir/>
          <dgm:animLvl val="lvl"/>
          <dgm:resizeHandles val="exact"/>
        </dgm:presLayoutVars>
      </dgm:prSet>
      <dgm:spPr/>
    </dgm:pt>
    <dgm:pt modelId="{58888B95-74CE-1648-99F7-956D4885D7AD}" type="pres">
      <dgm:prSet presAssocID="{C8203433-B8B2-0E48-AE84-E907F01A0E4C}" presName="tSp" presStyleCnt="0"/>
      <dgm:spPr/>
    </dgm:pt>
    <dgm:pt modelId="{747EAB29-73EE-8345-9FA2-F74D1D3E30FA}" type="pres">
      <dgm:prSet presAssocID="{C8203433-B8B2-0E48-AE84-E907F01A0E4C}" presName="bSp" presStyleCnt="0"/>
      <dgm:spPr/>
    </dgm:pt>
    <dgm:pt modelId="{3E8B95B3-9536-C24C-86BC-81854085DAFD}" type="pres">
      <dgm:prSet presAssocID="{C8203433-B8B2-0E48-AE84-E907F01A0E4C}" presName="process" presStyleCnt="0"/>
      <dgm:spPr/>
    </dgm:pt>
    <dgm:pt modelId="{A1A356B1-666D-48BB-97A1-D0EE7DD5435D}" type="pres">
      <dgm:prSet presAssocID="{C568124B-54E7-48DF-A943-C0F61BB2857D}" presName="composite1" presStyleCnt="0"/>
      <dgm:spPr/>
    </dgm:pt>
    <dgm:pt modelId="{EAE31BF2-A661-45BA-A829-CE56164777DF}" type="pres">
      <dgm:prSet presAssocID="{C568124B-54E7-48DF-A943-C0F61BB2857D}" presName="dummyNode1" presStyleLbl="node1" presStyleIdx="0" presStyleCnt="5"/>
      <dgm:spPr/>
    </dgm:pt>
    <dgm:pt modelId="{70D3A919-2EEA-43F8-8798-E1E502C12998}" type="pres">
      <dgm:prSet presAssocID="{C568124B-54E7-48DF-A943-C0F61BB2857D}" presName="childNode1" presStyleLbl="bgAcc1" presStyleIdx="0" presStyleCnt="5">
        <dgm:presLayoutVars>
          <dgm:bulletEnabled val="1"/>
        </dgm:presLayoutVars>
      </dgm:prSet>
      <dgm:spPr/>
    </dgm:pt>
    <dgm:pt modelId="{BA5AA1C9-CC5E-45F4-8935-D0164FEE6296}" type="pres">
      <dgm:prSet presAssocID="{C568124B-54E7-48DF-A943-C0F61BB2857D}" presName="childNode1tx" presStyleLbl="bgAcc1" presStyleIdx="0" presStyleCnt="5">
        <dgm:presLayoutVars>
          <dgm:bulletEnabled val="1"/>
        </dgm:presLayoutVars>
      </dgm:prSet>
      <dgm:spPr/>
    </dgm:pt>
    <dgm:pt modelId="{56025463-932E-414A-B6AA-D8EDE6261D0A}" type="pres">
      <dgm:prSet presAssocID="{C568124B-54E7-48DF-A943-C0F61BB2857D}" presName="parentNode1" presStyleLbl="node1" presStyleIdx="0" presStyleCnt="5">
        <dgm:presLayoutVars>
          <dgm:chMax val="1"/>
          <dgm:bulletEnabled val="1"/>
        </dgm:presLayoutVars>
      </dgm:prSet>
      <dgm:spPr/>
    </dgm:pt>
    <dgm:pt modelId="{71378BF8-3CFB-4A23-969D-E2C2CAFE6221}" type="pres">
      <dgm:prSet presAssocID="{C568124B-54E7-48DF-A943-C0F61BB2857D}" presName="connSite1" presStyleCnt="0"/>
      <dgm:spPr/>
    </dgm:pt>
    <dgm:pt modelId="{6D085418-1E0D-4D6C-80FC-6F9B3F1A82A3}" type="pres">
      <dgm:prSet presAssocID="{086B31B5-F61D-4EBF-803B-6D460B6FC1D5}" presName="Name9" presStyleLbl="sibTrans2D1" presStyleIdx="0" presStyleCnt="4" custLinFactNeighborX="1929" custLinFactNeighborY="551"/>
      <dgm:spPr/>
    </dgm:pt>
    <dgm:pt modelId="{19DCE21D-423B-40D4-8061-EC8C261E60C0}" type="pres">
      <dgm:prSet presAssocID="{00C4436E-1DF2-9649-BF6F-93ACF873FB4D}" presName="composite2" presStyleCnt="0"/>
      <dgm:spPr/>
    </dgm:pt>
    <dgm:pt modelId="{AF3CDA2F-0EE4-41C6-B759-932BBF6DD0F8}" type="pres">
      <dgm:prSet presAssocID="{00C4436E-1DF2-9649-BF6F-93ACF873FB4D}" presName="dummyNode2" presStyleLbl="node1" presStyleIdx="0" presStyleCnt="5"/>
      <dgm:spPr/>
    </dgm:pt>
    <dgm:pt modelId="{9618F3C7-8843-4F27-B2A1-A214FF5735AA}" type="pres">
      <dgm:prSet presAssocID="{00C4436E-1DF2-9649-BF6F-93ACF873FB4D}" presName="childNode2" presStyleLbl="bgAcc1" presStyleIdx="1" presStyleCnt="5">
        <dgm:presLayoutVars>
          <dgm:bulletEnabled val="1"/>
        </dgm:presLayoutVars>
      </dgm:prSet>
      <dgm:spPr/>
    </dgm:pt>
    <dgm:pt modelId="{D96801F5-0D96-4A1F-9843-3446B0581627}" type="pres">
      <dgm:prSet presAssocID="{00C4436E-1DF2-9649-BF6F-93ACF873FB4D}" presName="childNode2tx" presStyleLbl="bgAcc1" presStyleIdx="1" presStyleCnt="5">
        <dgm:presLayoutVars>
          <dgm:bulletEnabled val="1"/>
        </dgm:presLayoutVars>
      </dgm:prSet>
      <dgm:spPr/>
    </dgm:pt>
    <dgm:pt modelId="{484506A2-A016-4995-927D-D30AE7EA428A}" type="pres">
      <dgm:prSet presAssocID="{00C4436E-1DF2-9649-BF6F-93ACF873FB4D}" presName="parentNode2" presStyleLbl="node1" presStyleIdx="1" presStyleCnt="5" custLinFactNeighborX="1895" custLinFactNeighborY="-38113">
        <dgm:presLayoutVars>
          <dgm:chMax val="0"/>
          <dgm:bulletEnabled val="1"/>
        </dgm:presLayoutVars>
      </dgm:prSet>
      <dgm:spPr/>
    </dgm:pt>
    <dgm:pt modelId="{F598BD83-9C2A-44C5-85E1-EC67247A43D5}" type="pres">
      <dgm:prSet presAssocID="{00C4436E-1DF2-9649-BF6F-93ACF873FB4D}" presName="connSite2" presStyleCnt="0"/>
      <dgm:spPr/>
    </dgm:pt>
    <dgm:pt modelId="{1F414B31-A10D-4C5F-961D-4789B38C522B}" type="pres">
      <dgm:prSet presAssocID="{74DD3723-9279-3D43-84FF-78EC672B0761}" presName="Name18" presStyleLbl="sibTrans2D1" presStyleIdx="1" presStyleCnt="4" custLinFactNeighborX="20408" custLinFactNeighborY="1472"/>
      <dgm:spPr/>
    </dgm:pt>
    <dgm:pt modelId="{EA8FAEB3-B99B-4430-B7B7-6A08F158B961}" type="pres">
      <dgm:prSet presAssocID="{DAD6BE60-E093-974E-8F42-1491A9EEA588}" presName="composite1" presStyleCnt="0"/>
      <dgm:spPr/>
    </dgm:pt>
    <dgm:pt modelId="{566FD166-F0BB-43C1-9FEE-D3B697A84F2F}" type="pres">
      <dgm:prSet presAssocID="{DAD6BE60-E093-974E-8F42-1491A9EEA588}" presName="dummyNode1" presStyleLbl="node1" presStyleIdx="1" presStyleCnt="5"/>
      <dgm:spPr/>
    </dgm:pt>
    <dgm:pt modelId="{7E4C1D62-E3A9-4239-BC49-15327CDBE9BE}" type="pres">
      <dgm:prSet presAssocID="{DAD6BE60-E093-974E-8F42-1491A9EEA588}" presName="childNode1" presStyleLbl="bgAcc1" presStyleIdx="2" presStyleCnt="5">
        <dgm:presLayoutVars>
          <dgm:bulletEnabled val="1"/>
        </dgm:presLayoutVars>
      </dgm:prSet>
      <dgm:spPr/>
    </dgm:pt>
    <dgm:pt modelId="{3467E337-FB66-4FA5-8C91-7F01566697AB}" type="pres">
      <dgm:prSet presAssocID="{DAD6BE60-E093-974E-8F42-1491A9EEA588}" presName="childNode1tx" presStyleLbl="bgAcc1" presStyleIdx="2" presStyleCnt="5">
        <dgm:presLayoutVars>
          <dgm:bulletEnabled val="1"/>
        </dgm:presLayoutVars>
      </dgm:prSet>
      <dgm:spPr/>
    </dgm:pt>
    <dgm:pt modelId="{D148F59B-B5D0-4937-A863-B730139AC2D8}" type="pres">
      <dgm:prSet presAssocID="{DAD6BE60-E093-974E-8F42-1491A9EEA588}" presName="parentNode1" presStyleLbl="node1" presStyleIdx="2" presStyleCnt="5">
        <dgm:presLayoutVars>
          <dgm:chMax val="1"/>
          <dgm:bulletEnabled val="1"/>
        </dgm:presLayoutVars>
      </dgm:prSet>
      <dgm:spPr/>
    </dgm:pt>
    <dgm:pt modelId="{F1165480-7EBE-46BE-A017-BDB8566F814E}" type="pres">
      <dgm:prSet presAssocID="{DAD6BE60-E093-974E-8F42-1491A9EEA588}" presName="connSite1" presStyleCnt="0"/>
      <dgm:spPr/>
    </dgm:pt>
    <dgm:pt modelId="{B433E90A-D95B-4760-B3AD-9818B7C4069B}" type="pres">
      <dgm:prSet presAssocID="{7D50B783-7DAA-B944-B810-2AED78314B63}" presName="Name9" presStyleLbl="sibTrans2D1" presStyleIdx="2" presStyleCnt="4"/>
      <dgm:spPr/>
    </dgm:pt>
    <dgm:pt modelId="{A1633BE4-506B-45A7-A70D-193AB806CFA2}" type="pres">
      <dgm:prSet presAssocID="{9ED7F8B8-284B-B642-BFE5-3FDAA817EEE4}" presName="composite2" presStyleCnt="0"/>
      <dgm:spPr/>
    </dgm:pt>
    <dgm:pt modelId="{A63B33EF-0A01-46FE-96C0-A04A856F1C69}" type="pres">
      <dgm:prSet presAssocID="{9ED7F8B8-284B-B642-BFE5-3FDAA817EEE4}" presName="dummyNode2" presStyleLbl="node1" presStyleIdx="2" presStyleCnt="5"/>
      <dgm:spPr/>
    </dgm:pt>
    <dgm:pt modelId="{A3BA0F0C-88D9-4A1F-8543-0ED64792FC67}" type="pres">
      <dgm:prSet presAssocID="{9ED7F8B8-284B-B642-BFE5-3FDAA817EEE4}" presName="childNode2" presStyleLbl="bgAcc1" presStyleIdx="3" presStyleCnt="5">
        <dgm:presLayoutVars>
          <dgm:bulletEnabled val="1"/>
        </dgm:presLayoutVars>
      </dgm:prSet>
      <dgm:spPr/>
    </dgm:pt>
    <dgm:pt modelId="{0714CBF1-5D10-4353-AA1F-BF475325612C}" type="pres">
      <dgm:prSet presAssocID="{9ED7F8B8-284B-B642-BFE5-3FDAA817EEE4}" presName="childNode2tx" presStyleLbl="bgAcc1" presStyleIdx="3" presStyleCnt="5">
        <dgm:presLayoutVars>
          <dgm:bulletEnabled val="1"/>
        </dgm:presLayoutVars>
      </dgm:prSet>
      <dgm:spPr/>
    </dgm:pt>
    <dgm:pt modelId="{272254FC-35A4-4B12-90A9-F9E87F645956}" type="pres">
      <dgm:prSet presAssocID="{9ED7F8B8-284B-B642-BFE5-3FDAA817EEE4}" presName="parentNode2" presStyleLbl="node1" presStyleIdx="3" presStyleCnt="5" custLinFactNeighborX="-16293" custLinFactNeighborY="-19057">
        <dgm:presLayoutVars>
          <dgm:chMax val="0"/>
          <dgm:bulletEnabled val="1"/>
        </dgm:presLayoutVars>
      </dgm:prSet>
      <dgm:spPr/>
    </dgm:pt>
    <dgm:pt modelId="{5323AE29-646E-4EC7-BACD-0839FF9A1665}" type="pres">
      <dgm:prSet presAssocID="{9ED7F8B8-284B-B642-BFE5-3FDAA817EEE4}" presName="connSite2" presStyleCnt="0"/>
      <dgm:spPr/>
    </dgm:pt>
    <dgm:pt modelId="{541E861C-4E86-4704-944B-B47D42F27643}" type="pres">
      <dgm:prSet presAssocID="{45BB6634-9752-F94D-8871-19ABB83E6D43}" presName="Name18" presStyleLbl="sibTrans2D1" presStyleIdx="3" presStyleCnt="4" custLinFactNeighborX="709" custLinFactNeighborY="1181"/>
      <dgm:spPr/>
    </dgm:pt>
    <dgm:pt modelId="{295A4F81-1AFC-4168-BC85-BB4F3B07A7B6}" type="pres">
      <dgm:prSet presAssocID="{07AEC30E-57D5-134D-BC99-C8F5C5D307B3}" presName="composite1" presStyleCnt="0"/>
      <dgm:spPr/>
    </dgm:pt>
    <dgm:pt modelId="{246775C2-E0BA-4787-885F-DF79F3832549}" type="pres">
      <dgm:prSet presAssocID="{07AEC30E-57D5-134D-BC99-C8F5C5D307B3}" presName="dummyNode1" presStyleLbl="node1" presStyleIdx="3" presStyleCnt="5"/>
      <dgm:spPr/>
    </dgm:pt>
    <dgm:pt modelId="{DB4ED58E-75BE-4ADA-B467-F8516A1C0066}" type="pres">
      <dgm:prSet presAssocID="{07AEC30E-57D5-134D-BC99-C8F5C5D307B3}" presName="childNode1" presStyleLbl="bgAcc1" presStyleIdx="4" presStyleCnt="5">
        <dgm:presLayoutVars>
          <dgm:bulletEnabled val="1"/>
        </dgm:presLayoutVars>
      </dgm:prSet>
      <dgm:spPr/>
    </dgm:pt>
    <dgm:pt modelId="{33C553E9-47A5-4038-A0C3-780E3CF98F9A}" type="pres">
      <dgm:prSet presAssocID="{07AEC30E-57D5-134D-BC99-C8F5C5D307B3}" presName="childNode1tx" presStyleLbl="bgAcc1" presStyleIdx="4" presStyleCnt="5">
        <dgm:presLayoutVars>
          <dgm:bulletEnabled val="1"/>
        </dgm:presLayoutVars>
      </dgm:prSet>
      <dgm:spPr/>
    </dgm:pt>
    <dgm:pt modelId="{5FEC70AA-CDEA-4FF4-9AEE-F01492FCDAD1}" type="pres">
      <dgm:prSet presAssocID="{07AEC30E-57D5-134D-BC99-C8F5C5D307B3}" presName="parentNode1" presStyleLbl="node1" presStyleIdx="4" presStyleCnt="5">
        <dgm:presLayoutVars>
          <dgm:chMax val="1"/>
          <dgm:bulletEnabled val="1"/>
        </dgm:presLayoutVars>
      </dgm:prSet>
      <dgm:spPr/>
    </dgm:pt>
    <dgm:pt modelId="{9D4A2805-DB7C-464D-8826-5053A4F9A87E}" type="pres">
      <dgm:prSet presAssocID="{07AEC30E-57D5-134D-BC99-C8F5C5D307B3}" presName="connSite1" presStyleCnt="0"/>
      <dgm:spPr/>
    </dgm:pt>
  </dgm:ptLst>
  <dgm:cxnLst>
    <dgm:cxn modelId="{ED6DDA0F-8E58-E84E-A06B-1B247F808FAB}" srcId="{C8203433-B8B2-0E48-AE84-E907F01A0E4C}" destId="{07AEC30E-57D5-134D-BC99-C8F5C5D307B3}" srcOrd="4" destOrd="0" parTransId="{B2C5C0DD-E075-3D49-8894-7702A066FEEF}" sibTransId="{CE1DC532-7CE1-554E-9D1D-C74EC84196B9}"/>
    <dgm:cxn modelId="{A6D96318-4433-4065-84D6-00B7C83EB865}" srcId="{DAD6BE60-E093-974E-8F42-1491A9EEA588}" destId="{90AFFCDD-93FB-4F6F-802B-2602601A7E20}" srcOrd="1" destOrd="0" parTransId="{32C25A71-F659-4239-A2CA-3BD9B4ABF131}" sibTransId="{BBE0BE51-1C9E-43A3-9AF3-A52381C59F1A}"/>
    <dgm:cxn modelId="{20EAE527-00A1-43AB-992F-707F6B0AEB59}" type="presOf" srcId="{78B11BC0-44E1-7C45-A5B0-92DB5667B4A1}" destId="{33C553E9-47A5-4038-A0C3-780E3CF98F9A}" srcOrd="1" destOrd="0" presId="urn:microsoft.com/office/officeart/2005/8/layout/hProcess4"/>
    <dgm:cxn modelId="{DE23C728-9CE6-49A5-99E5-6879FCC54B82}" srcId="{00C4436E-1DF2-9649-BF6F-93ACF873FB4D}" destId="{05442D3F-BACF-4C8B-A6A6-AEA08EC9E6F3}" srcOrd="1" destOrd="0" parTransId="{D60DF1EE-6057-4F54-9EAD-6DD8F5F76A4A}" sibTransId="{883E9056-691C-4364-B1B7-148A72389E0F}"/>
    <dgm:cxn modelId="{3958AB2D-C8E8-435A-8CAB-A802E55218D3}" type="presOf" srcId="{44AF7066-4BA7-3C47-906D-0E2E71537986}" destId="{9618F3C7-8843-4F27-B2A1-A214FF5735AA}" srcOrd="0" destOrd="0" presId="urn:microsoft.com/office/officeart/2005/8/layout/hProcess4"/>
    <dgm:cxn modelId="{5FBA5C2F-FFD4-4579-9588-530E60EF16EE}" type="presOf" srcId="{74DD3723-9279-3D43-84FF-78EC672B0761}" destId="{1F414B31-A10D-4C5F-961D-4789B38C522B}" srcOrd="0" destOrd="0" presId="urn:microsoft.com/office/officeart/2005/8/layout/hProcess4"/>
    <dgm:cxn modelId="{04FABD2F-2EF8-4C38-96AE-A86135FE9137}" type="presOf" srcId="{36443A4E-4053-4475-9E38-B38663DD2AC6}" destId="{70D3A919-2EEA-43F8-8798-E1E502C12998}" srcOrd="0" destOrd="3" presId="urn:microsoft.com/office/officeart/2005/8/layout/hProcess4"/>
    <dgm:cxn modelId="{B95BB731-243F-404B-85BE-A4F5F8600C33}" srcId="{C568124B-54E7-48DF-A943-C0F61BB2857D}" destId="{36443A4E-4053-4475-9E38-B38663DD2AC6}" srcOrd="3" destOrd="0" parTransId="{BAE2B4D1-6AA4-4D69-AEC6-E535D4297393}" sibTransId="{ED72001B-E5FF-4363-9A81-BAE59612A8A9}"/>
    <dgm:cxn modelId="{F8582133-A287-441D-B7FA-A5697506B6EF}" type="presOf" srcId="{1362359E-9AD5-46D3-B06A-58B8683B1A28}" destId="{0714CBF1-5D10-4353-AA1F-BF475325612C}" srcOrd="1" destOrd="1" presId="urn:microsoft.com/office/officeart/2005/8/layout/hProcess4"/>
    <dgm:cxn modelId="{B09B8537-F106-4390-8EE0-303F635EDF3B}" type="presOf" srcId="{45BB6634-9752-F94D-8871-19ABB83E6D43}" destId="{541E861C-4E86-4704-944B-B47D42F27643}" srcOrd="0" destOrd="0" presId="urn:microsoft.com/office/officeart/2005/8/layout/hProcess4"/>
    <dgm:cxn modelId="{B55E703A-AD53-4D9F-B689-F8EF30CAFE56}" type="presOf" srcId="{78B11BC0-44E1-7C45-A5B0-92DB5667B4A1}" destId="{DB4ED58E-75BE-4ADA-B467-F8516A1C0066}" srcOrd="0" destOrd="0" presId="urn:microsoft.com/office/officeart/2005/8/layout/hProcess4"/>
    <dgm:cxn modelId="{8A13513B-2C5C-436A-A8D7-657197A6706D}" type="presOf" srcId="{44AF7066-4BA7-3C47-906D-0E2E71537986}" destId="{D96801F5-0D96-4A1F-9843-3446B0581627}" srcOrd="1" destOrd="0" presId="urn:microsoft.com/office/officeart/2005/8/layout/hProcess4"/>
    <dgm:cxn modelId="{2A1CBD3D-E795-4D0D-89D2-AB542A2BAE9D}" type="presOf" srcId="{07AEC30E-57D5-134D-BC99-C8F5C5D307B3}" destId="{5FEC70AA-CDEA-4FF4-9AEE-F01492FCDAD1}" srcOrd="0" destOrd="0" presId="urn:microsoft.com/office/officeart/2005/8/layout/hProcess4"/>
    <dgm:cxn modelId="{8FEEB361-A84A-4640-89EB-A9DD943C3ADE}" srcId="{DAD6BE60-E093-974E-8F42-1491A9EEA588}" destId="{2F44049B-09DA-402A-AFB7-77036FADFF90}" srcOrd="2" destOrd="0" parTransId="{7817B9C1-77DF-45CE-9E57-8D536D1A39C2}" sibTransId="{1B65EEAB-74CD-43B1-B70C-47DE9A614E08}"/>
    <dgm:cxn modelId="{B7186546-3A1A-524B-B2B0-9F7DAAEECA64}" type="presOf" srcId="{C8203433-B8B2-0E48-AE84-E907F01A0E4C}" destId="{79BA61BC-93C4-C64D-9DF6-39768357B551}" srcOrd="0" destOrd="0" presId="urn:microsoft.com/office/officeart/2005/8/layout/hProcess4"/>
    <dgm:cxn modelId="{90199A46-8B10-42CB-9B37-E2236A3D4529}" srcId="{C568124B-54E7-48DF-A943-C0F61BB2857D}" destId="{18228D98-64E4-487A-9DD0-7C1AF9D54E17}" srcOrd="1" destOrd="0" parTransId="{5B4C0E55-76C4-4DD1-A0D5-D9072DCA99BE}" sibTransId="{520D4278-265C-4899-810B-96BBE87AD25F}"/>
    <dgm:cxn modelId="{7F90DA68-1215-48BF-A3F0-6191D6D13FBC}" type="presOf" srcId="{00C4436E-1DF2-9649-BF6F-93ACF873FB4D}" destId="{484506A2-A016-4995-927D-D30AE7EA428A}" srcOrd="0" destOrd="0" presId="urn:microsoft.com/office/officeart/2005/8/layout/hProcess4"/>
    <dgm:cxn modelId="{46E9324A-E7A7-4A58-AE0B-5570734EB4FA}" srcId="{C568124B-54E7-48DF-A943-C0F61BB2857D}" destId="{D0AF1CA8-7607-4D67-A861-DE95742F6393}" srcOrd="0" destOrd="0" parTransId="{3D99E9BD-9887-40C7-BA73-3738E71DC391}" sibTransId="{17CC736A-A56A-45D0-B7ED-309028AFEE30}"/>
    <dgm:cxn modelId="{DC9C114C-B97F-4033-84AB-CFE428570B55}" srcId="{07AEC30E-57D5-134D-BC99-C8F5C5D307B3}" destId="{948E2C8D-417E-4AC3-B8A3-08D593F553DA}" srcOrd="1" destOrd="0" parTransId="{174A4CC9-B19B-44E2-BB0C-1985DDF9930E}" sibTransId="{3CA9A4B7-D694-49B8-B550-CC856E3177DB}"/>
    <dgm:cxn modelId="{2A7B814C-1AEE-4C10-A113-F9D971A84814}" type="presOf" srcId="{D0AF1CA8-7607-4D67-A861-DE95742F6393}" destId="{70D3A919-2EEA-43F8-8798-E1E502C12998}" srcOrd="0" destOrd="0" presId="urn:microsoft.com/office/officeart/2005/8/layout/hProcess4"/>
    <dgm:cxn modelId="{07AADD4E-7953-4BE1-9367-781D96D42DE3}" type="presOf" srcId="{2F44049B-09DA-402A-AFB7-77036FADFF90}" destId="{7E4C1D62-E3A9-4239-BC49-15327CDBE9BE}" srcOrd="0" destOrd="2" presId="urn:microsoft.com/office/officeart/2005/8/layout/hProcess4"/>
    <dgm:cxn modelId="{6E588D6F-C1B6-4053-9EAE-D3A731DD8C7F}" type="presOf" srcId="{05442D3F-BACF-4C8B-A6A6-AEA08EC9E6F3}" destId="{9618F3C7-8843-4F27-B2A1-A214FF5735AA}" srcOrd="0" destOrd="1" presId="urn:microsoft.com/office/officeart/2005/8/layout/hProcess4"/>
    <dgm:cxn modelId="{7B381153-BE7F-4FCF-8F13-FB5D78067BD2}" type="presOf" srcId="{910A536C-745F-4C4F-9D68-4DD32114A2E7}" destId="{A3BA0F0C-88D9-4A1F-8543-0ED64792FC67}" srcOrd="0" destOrd="0" presId="urn:microsoft.com/office/officeart/2005/8/layout/hProcess4"/>
    <dgm:cxn modelId="{47279B74-95A6-4981-AC17-107C7439CA91}" type="presOf" srcId="{948E2C8D-417E-4AC3-B8A3-08D593F553DA}" destId="{33C553E9-47A5-4038-A0C3-780E3CF98F9A}" srcOrd="1" destOrd="1" presId="urn:microsoft.com/office/officeart/2005/8/layout/hProcess4"/>
    <dgm:cxn modelId="{1ECDC456-69FE-49BB-AA9E-D816D6DD51BD}" type="presOf" srcId="{086B31B5-F61D-4EBF-803B-6D460B6FC1D5}" destId="{6D085418-1E0D-4D6C-80FC-6F9B3F1A82A3}" srcOrd="0" destOrd="0" presId="urn:microsoft.com/office/officeart/2005/8/layout/hProcess4"/>
    <dgm:cxn modelId="{4E4DC179-D001-47DD-9D0A-1B8CF147A782}" type="presOf" srcId="{18228D98-64E4-487A-9DD0-7C1AF9D54E17}" destId="{70D3A919-2EEA-43F8-8798-E1E502C12998}" srcOrd="0" destOrd="1" presId="urn:microsoft.com/office/officeart/2005/8/layout/hProcess4"/>
    <dgm:cxn modelId="{9DB6597D-8D24-764A-99B7-63C8890F8734}" srcId="{00C4436E-1DF2-9649-BF6F-93ACF873FB4D}" destId="{44AF7066-4BA7-3C47-906D-0E2E71537986}" srcOrd="0" destOrd="0" parTransId="{E2D8E67F-BACD-D743-ADC2-BA1DFCE3F8AC}" sibTransId="{FE6FE29F-F498-EE4D-8ED9-D665B5F7F5C2}"/>
    <dgm:cxn modelId="{E8115F7F-03CA-4395-AF6F-0B8A0219C191}" type="presOf" srcId="{F2A8E51E-C91E-8A4F-9A3A-C4EBF6879579}" destId="{7E4C1D62-E3A9-4239-BC49-15327CDBE9BE}" srcOrd="0" destOrd="0" presId="urn:microsoft.com/office/officeart/2005/8/layout/hProcess4"/>
    <dgm:cxn modelId="{B26F4780-2F36-E24E-B7BB-B5CE56171D44}" srcId="{DAD6BE60-E093-974E-8F42-1491A9EEA588}" destId="{F2A8E51E-C91E-8A4F-9A3A-C4EBF6879579}" srcOrd="0" destOrd="0" parTransId="{B437A1E2-83C2-3D4B-BEF8-3ACCDAC0995C}" sibTransId="{758E8138-16C7-554A-9B86-310822F9210A}"/>
    <dgm:cxn modelId="{9BE8CD82-0F90-4C89-8AB1-84C3F5D95C8F}" type="presOf" srcId="{F2A8E51E-C91E-8A4F-9A3A-C4EBF6879579}" destId="{3467E337-FB66-4FA5-8C91-7F01566697AB}" srcOrd="1" destOrd="0" presId="urn:microsoft.com/office/officeart/2005/8/layout/hProcess4"/>
    <dgm:cxn modelId="{99CDA483-7877-4242-AF9C-0292252119C3}" type="presOf" srcId="{05442D3F-BACF-4C8B-A6A6-AEA08EC9E6F3}" destId="{D96801F5-0D96-4A1F-9843-3446B0581627}" srcOrd="1" destOrd="1" presId="urn:microsoft.com/office/officeart/2005/8/layout/hProcess4"/>
    <dgm:cxn modelId="{00243891-2820-424E-8024-55ABA81EAD91}" type="presOf" srcId="{90AFFCDD-93FB-4F6F-802B-2602601A7E20}" destId="{3467E337-FB66-4FA5-8C91-7F01566697AB}" srcOrd="1" destOrd="1" presId="urn:microsoft.com/office/officeart/2005/8/layout/hProcess4"/>
    <dgm:cxn modelId="{EB7FEC9A-1243-4638-826A-FBDA3249FC0D}" type="presOf" srcId="{7D50B783-7DAA-B944-B810-2AED78314B63}" destId="{B433E90A-D95B-4760-B3AD-9818B7C4069B}" srcOrd="0" destOrd="0" presId="urn:microsoft.com/office/officeart/2005/8/layout/hProcess4"/>
    <dgm:cxn modelId="{4099629C-4890-4960-AAAB-716F22671E5D}" type="presOf" srcId="{9ED7F8B8-284B-B642-BFE5-3FDAA817EEE4}" destId="{272254FC-35A4-4B12-90A9-F9E87F645956}" srcOrd="0" destOrd="0" presId="urn:microsoft.com/office/officeart/2005/8/layout/hProcess4"/>
    <dgm:cxn modelId="{3265159E-9C2B-44AD-B151-51B16586723C}" srcId="{C8203433-B8B2-0E48-AE84-E907F01A0E4C}" destId="{C568124B-54E7-48DF-A943-C0F61BB2857D}" srcOrd="0" destOrd="0" parTransId="{85332947-1805-46F0-A7A7-860AB0A6784B}" sibTransId="{086B31B5-F61D-4EBF-803B-6D460B6FC1D5}"/>
    <dgm:cxn modelId="{380B50A1-0E8B-4AE5-B477-AF687B3C86D5}" type="presOf" srcId="{B644390B-10B9-45B3-AEC3-61FE412A13EE}" destId="{9618F3C7-8843-4F27-B2A1-A214FF5735AA}" srcOrd="0" destOrd="2" presId="urn:microsoft.com/office/officeart/2005/8/layout/hProcess4"/>
    <dgm:cxn modelId="{7E3DD3AA-3086-4128-AB25-808356C1D1CB}" srcId="{9ED7F8B8-284B-B642-BFE5-3FDAA817EEE4}" destId="{1362359E-9AD5-46D3-B06A-58B8683B1A28}" srcOrd="1" destOrd="0" parTransId="{E44E8B1C-4197-404A-AB0D-DA73A41A5C5A}" sibTransId="{2CE94E58-9224-4311-B24A-01FE73042014}"/>
    <dgm:cxn modelId="{95CA04B0-05D4-4142-8242-D31F9F2D1AC4}" srcId="{C8203433-B8B2-0E48-AE84-E907F01A0E4C}" destId="{DAD6BE60-E093-974E-8F42-1491A9EEA588}" srcOrd="2" destOrd="0" parTransId="{F8707729-72B0-9247-8647-0A17728BA24B}" sibTransId="{7D50B783-7DAA-B944-B810-2AED78314B63}"/>
    <dgm:cxn modelId="{D31698B2-99B0-484B-8C85-B073A3949F9C}" srcId="{C8203433-B8B2-0E48-AE84-E907F01A0E4C}" destId="{9ED7F8B8-284B-B642-BFE5-3FDAA817EEE4}" srcOrd="3" destOrd="0" parTransId="{D606D526-C58A-1B42-BCE3-DACF2A640298}" sibTransId="{45BB6634-9752-F94D-8871-19ABB83E6D43}"/>
    <dgm:cxn modelId="{CDB673C1-D9E0-4A9B-9F42-87EF04697F10}" type="presOf" srcId="{DAD6BE60-E093-974E-8F42-1491A9EEA588}" destId="{D148F59B-B5D0-4937-A863-B730139AC2D8}" srcOrd="0" destOrd="0" presId="urn:microsoft.com/office/officeart/2005/8/layout/hProcess4"/>
    <dgm:cxn modelId="{285E1CC3-7FB6-4511-8C52-9C06CC82D376}" type="presOf" srcId="{F7B8AA66-0AC8-48BB-B102-4308D5F922BB}" destId="{BA5AA1C9-CC5E-45F4-8935-D0164FEE6296}" srcOrd="1" destOrd="2" presId="urn:microsoft.com/office/officeart/2005/8/layout/hProcess4"/>
    <dgm:cxn modelId="{DFFA9DC7-E2EF-924B-AE90-3ED5DA17A654}" srcId="{07AEC30E-57D5-134D-BC99-C8F5C5D307B3}" destId="{78B11BC0-44E1-7C45-A5B0-92DB5667B4A1}" srcOrd="0" destOrd="0" parTransId="{932D5F2E-14AC-0C44-8638-C032034B4417}" sibTransId="{E63680E5-7E8A-3741-A863-6CEC651EA129}"/>
    <dgm:cxn modelId="{FF3F34CA-1701-47CA-90FE-9898083BA96B}" type="presOf" srcId="{F7B8AA66-0AC8-48BB-B102-4308D5F922BB}" destId="{70D3A919-2EEA-43F8-8798-E1E502C12998}" srcOrd="0" destOrd="2" presId="urn:microsoft.com/office/officeart/2005/8/layout/hProcess4"/>
    <dgm:cxn modelId="{BFD853CB-D3CF-409A-9CD0-539AF4F02C3D}" type="presOf" srcId="{B644390B-10B9-45B3-AEC3-61FE412A13EE}" destId="{D96801F5-0D96-4A1F-9843-3446B0581627}" srcOrd="1" destOrd="2" presId="urn:microsoft.com/office/officeart/2005/8/layout/hProcess4"/>
    <dgm:cxn modelId="{7B6E36D4-0C67-4E5F-A03B-B62B592237CD}" type="presOf" srcId="{18228D98-64E4-487A-9DD0-7C1AF9D54E17}" destId="{BA5AA1C9-CC5E-45F4-8935-D0164FEE6296}" srcOrd="1" destOrd="1" presId="urn:microsoft.com/office/officeart/2005/8/layout/hProcess4"/>
    <dgm:cxn modelId="{27CF79D5-C7D3-45DE-9A95-D7B8789B7429}" srcId="{C568124B-54E7-48DF-A943-C0F61BB2857D}" destId="{F7B8AA66-0AC8-48BB-B102-4308D5F922BB}" srcOrd="2" destOrd="0" parTransId="{BD207A0B-B921-4BE0-8AAA-0CFBFB2A448C}" sibTransId="{0362FC3D-482D-4715-BDAC-D4C79F6600EF}"/>
    <dgm:cxn modelId="{5A9732E0-E252-418F-9CA8-4BB5C35E44D5}" type="presOf" srcId="{90AFFCDD-93FB-4F6F-802B-2602601A7E20}" destId="{7E4C1D62-E3A9-4239-BC49-15327CDBE9BE}" srcOrd="0" destOrd="1" presId="urn:microsoft.com/office/officeart/2005/8/layout/hProcess4"/>
    <dgm:cxn modelId="{9CA6E1E1-2FE4-4C16-A43B-0379A1EE894F}" srcId="{00C4436E-1DF2-9649-BF6F-93ACF873FB4D}" destId="{B644390B-10B9-45B3-AEC3-61FE412A13EE}" srcOrd="2" destOrd="0" parTransId="{B6C7BC68-1D05-442B-BF85-0712DDD7A308}" sibTransId="{5BAEF08E-4BCD-4C65-A430-0C52C498A7A3}"/>
    <dgm:cxn modelId="{E370FDE9-8570-4EBA-801F-4848BCBFA2AF}" type="presOf" srcId="{C568124B-54E7-48DF-A943-C0F61BB2857D}" destId="{56025463-932E-414A-B6AA-D8EDE6261D0A}" srcOrd="0" destOrd="0" presId="urn:microsoft.com/office/officeart/2005/8/layout/hProcess4"/>
    <dgm:cxn modelId="{0CF75BEC-595B-40E4-B44A-33B525CD2947}" type="presOf" srcId="{948E2C8D-417E-4AC3-B8A3-08D593F553DA}" destId="{DB4ED58E-75BE-4ADA-B467-F8516A1C0066}" srcOrd="0" destOrd="1" presId="urn:microsoft.com/office/officeart/2005/8/layout/hProcess4"/>
    <dgm:cxn modelId="{B92897EC-4210-2B4B-8FBD-C288341F576B}" srcId="{9ED7F8B8-284B-B642-BFE5-3FDAA817EEE4}" destId="{910A536C-745F-4C4F-9D68-4DD32114A2E7}" srcOrd="0" destOrd="0" parTransId="{AB061678-E25A-E44B-A319-D684E86AE6F4}" sibTransId="{6708643F-672D-884B-A6C8-8EED5266CB13}"/>
    <dgm:cxn modelId="{235244F1-85BB-44DD-BF32-46F34ABDBAE9}" type="presOf" srcId="{1362359E-9AD5-46D3-B06A-58B8683B1A28}" destId="{A3BA0F0C-88D9-4A1F-8543-0ED64792FC67}" srcOrd="0" destOrd="1" presId="urn:microsoft.com/office/officeart/2005/8/layout/hProcess4"/>
    <dgm:cxn modelId="{20E978F7-58AF-483E-8281-B8D842D28067}" type="presOf" srcId="{910A536C-745F-4C4F-9D68-4DD32114A2E7}" destId="{0714CBF1-5D10-4353-AA1F-BF475325612C}" srcOrd="1" destOrd="0" presId="urn:microsoft.com/office/officeart/2005/8/layout/hProcess4"/>
    <dgm:cxn modelId="{B3A4AEF8-F5F2-4BE4-8621-CE33842453F2}" type="presOf" srcId="{D0AF1CA8-7607-4D67-A861-DE95742F6393}" destId="{BA5AA1C9-CC5E-45F4-8935-D0164FEE6296}" srcOrd="1" destOrd="0" presId="urn:microsoft.com/office/officeart/2005/8/layout/hProcess4"/>
    <dgm:cxn modelId="{FC5F21FC-28C3-8F4C-ABAC-2A74959C435D}" srcId="{C8203433-B8B2-0E48-AE84-E907F01A0E4C}" destId="{00C4436E-1DF2-9649-BF6F-93ACF873FB4D}" srcOrd="1" destOrd="0" parTransId="{88C164B3-5E2D-934C-856A-743505A161C8}" sibTransId="{74DD3723-9279-3D43-84FF-78EC672B0761}"/>
    <dgm:cxn modelId="{C40B08FD-A3E4-430F-8E15-1E572C288E7C}" type="presOf" srcId="{2F44049B-09DA-402A-AFB7-77036FADFF90}" destId="{3467E337-FB66-4FA5-8C91-7F01566697AB}" srcOrd="1" destOrd="2" presId="urn:microsoft.com/office/officeart/2005/8/layout/hProcess4"/>
    <dgm:cxn modelId="{4F4683FD-02C8-49C3-96FF-AAD6818604CB}" type="presOf" srcId="{36443A4E-4053-4475-9E38-B38663DD2AC6}" destId="{BA5AA1C9-CC5E-45F4-8935-D0164FEE6296}" srcOrd="1" destOrd="3" presId="urn:microsoft.com/office/officeart/2005/8/layout/hProcess4"/>
    <dgm:cxn modelId="{DDF0BA14-00F2-3B45-AB98-074B6C0B0722}" type="presParOf" srcId="{79BA61BC-93C4-C64D-9DF6-39768357B551}" destId="{58888B95-74CE-1648-99F7-956D4885D7AD}" srcOrd="0" destOrd="0" presId="urn:microsoft.com/office/officeart/2005/8/layout/hProcess4"/>
    <dgm:cxn modelId="{60956482-0A53-6F4C-A7B4-D102740642CF}" type="presParOf" srcId="{79BA61BC-93C4-C64D-9DF6-39768357B551}" destId="{747EAB29-73EE-8345-9FA2-F74D1D3E30FA}" srcOrd="1" destOrd="0" presId="urn:microsoft.com/office/officeart/2005/8/layout/hProcess4"/>
    <dgm:cxn modelId="{96B625FB-5C21-2A4D-B188-40A23C01A472}" type="presParOf" srcId="{79BA61BC-93C4-C64D-9DF6-39768357B551}" destId="{3E8B95B3-9536-C24C-86BC-81854085DAFD}" srcOrd="2" destOrd="0" presId="urn:microsoft.com/office/officeart/2005/8/layout/hProcess4"/>
    <dgm:cxn modelId="{CFE94470-2BB9-4EC7-8417-4CB6E9E34F02}" type="presParOf" srcId="{3E8B95B3-9536-C24C-86BC-81854085DAFD}" destId="{A1A356B1-666D-48BB-97A1-D0EE7DD5435D}" srcOrd="0" destOrd="0" presId="urn:microsoft.com/office/officeart/2005/8/layout/hProcess4"/>
    <dgm:cxn modelId="{A116A603-FD58-469C-B380-6666D8238DE1}" type="presParOf" srcId="{A1A356B1-666D-48BB-97A1-D0EE7DD5435D}" destId="{EAE31BF2-A661-45BA-A829-CE56164777DF}" srcOrd="0" destOrd="0" presId="urn:microsoft.com/office/officeart/2005/8/layout/hProcess4"/>
    <dgm:cxn modelId="{9B0C087D-1763-4EF2-ADAC-A53304C8EAEA}" type="presParOf" srcId="{A1A356B1-666D-48BB-97A1-D0EE7DD5435D}" destId="{70D3A919-2EEA-43F8-8798-E1E502C12998}" srcOrd="1" destOrd="0" presId="urn:microsoft.com/office/officeart/2005/8/layout/hProcess4"/>
    <dgm:cxn modelId="{A53B0FD9-D530-461F-B888-5A632CE23223}" type="presParOf" srcId="{A1A356B1-666D-48BB-97A1-D0EE7DD5435D}" destId="{BA5AA1C9-CC5E-45F4-8935-D0164FEE6296}" srcOrd="2" destOrd="0" presId="urn:microsoft.com/office/officeart/2005/8/layout/hProcess4"/>
    <dgm:cxn modelId="{E2650550-659C-4664-AFAE-39A02B0E223B}" type="presParOf" srcId="{A1A356B1-666D-48BB-97A1-D0EE7DD5435D}" destId="{56025463-932E-414A-B6AA-D8EDE6261D0A}" srcOrd="3" destOrd="0" presId="urn:microsoft.com/office/officeart/2005/8/layout/hProcess4"/>
    <dgm:cxn modelId="{FEE0D621-1271-43A9-B5CE-1A72D3E8B7A2}" type="presParOf" srcId="{A1A356B1-666D-48BB-97A1-D0EE7DD5435D}" destId="{71378BF8-3CFB-4A23-969D-E2C2CAFE6221}" srcOrd="4" destOrd="0" presId="urn:microsoft.com/office/officeart/2005/8/layout/hProcess4"/>
    <dgm:cxn modelId="{A7EDE18E-F62F-4DB8-A9F3-3530C7B1C47A}" type="presParOf" srcId="{3E8B95B3-9536-C24C-86BC-81854085DAFD}" destId="{6D085418-1E0D-4D6C-80FC-6F9B3F1A82A3}" srcOrd="1" destOrd="0" presId="urn:microsoft.com/office/officeart/2005/8/layout/hProcess4"/>
    <dgm:cxn modelId="{1CCF6241-D302-48E3-BB71-8F8A88CE663D}" type="presParOf" srcId="{3E8B95B3-9536-C24C-86BC-81854085DAFD}" destId="{19DCE21D-423B-40D4-8061-EC8C261E60C0}" srcOrd="2" destOrd="0" presId="urn:microsoft.com/office/officeart/2005/8/layout/hProcess4"/>
    <dgm:cxn modelId="{43FC63B1-C384-49AB-A90A-53EBDD257B0C}" type="presParOf" srcId="{19DCE21D-423B-40D4-8061-EC8C261E60C0}" destId="{AF3CDA2F-0EE4-41C6-B759-932BBF6DD0F8}" srcOrd="0" destOrd="0" presId="urn:microsoft.com/office/officeart/2005/8/layout/hProcess4"/>
    <dgm:cxn modelId="{C92260FF-7C1E-44B1-9A06-72C6BC49E1DB}" type="presParOf" srcId="{19DCE21D-423B-40D4-8061-EC8C261E60C0}" destId="{9618F3C7-8843-4F27-B2A1-A214FF5735AA}" srcOrd="1" destOrd="0" presId="urn:microsoft.com/office/officeart/2005/8/layout/hProcess4"/>
    <dgm:cxn modelId="{208D3CA8-F080-462B-8D54-D845B2094E84}" type="presParOf" srcId="{19DCE21D-423B-40D4-8061-EC8C261E60C0}" destId="{D96801F5-0D96-4A1F-9843-3446B0581627}" srcOrd="2" destOrd="0" presId="urn:microsoft.com/office/officeart/2005/8/layout/hProcess4"/>
    <dgm:cxn modelId="{A9ECD29D-9088-47A8-8E76-EC49C53DDF1B}" type="presParOf" srcId="{19DCE21D-423B-40D4-8061-EC8C261E60C0}" destId="{484506A2-A016-4995-927D-D30AE7EA428A}" srcOrd="3" destOrd="0" presId="urn:microsoft.com/office/officeart/2005/8/layout/hProcess4"/>
    <dgm:cxn modelId="{7509D318-891C-4E85-B120-6B82D4DCCAB4}" type="presParOf" srcId="{19DCE21D-423B-40D4-8061-EC8C261E60C0}" destId="{F598BD83-9C2A-44C5-85E1-EC67247A43D5}" srcOrd="4" destOrd="0" presId="urn:microsoft.com/office/officeart/2005/8/layout/hProcess4"/>
    <dgm:cxn modelId="{E36006E8-2EFC-4FBF-8883-8ACBA1186DBA}" type="presParOf" srcId="{3E8B95B3-9536-C24C-86BC-81854085DAFD}" destId="{1F414B31-A10D-4C5F-961D-4789B38C522B}" srcOrd="3" destOrd="0" presId="urn:microsoft.com/office/officeart/2005/8/layout/hProcess4"/>
    <dgm:cxn modelId="{0A2D60D5-1AB3-4A4D-A14D-7F7C87866D50}" type="presParOf" srcId="{3E8B95B3-9536-C24C-86BC-81854085DAFD}" destId="{EA8FAEB3-B99B-4430-B7B7-6A08F158B961}" srcOrd="4" destOrd="0" presId="urn:microsoft.com/office/officeart/2005/8/layout/hProcess4"/>
    <dgm:cxn modelId="{448BBA94-BB71-4553-824C-74CFFD174A2B}" type="presParOf" srcId="{EA8FAEB3-B99B-4430-B7B7-6A08F158B961}" destId="{566FD166-F0BB-43C1-9FEE-D3B697A84F2F}" srcOrd="0" destOrd="0" presId="urn:microsoft.com/office/officeart/2005/8/layout/hProcess4"/>
    <dgm:cxn modelId="{003850E3-397A-468C-8FA9-D43519CCB5BD}" type="presParOf" srcId="{EA8FAEB3-B99B-4430-B7B7-6A08F158B961}" destId="{7E4C1D62-E3A9-4239-BC49-15327CDBE9BE}" srcOrd="1" destOrd="0" presId="urn:microsoft.com/office/officeart/2005/8/layout/hProcess4"/>
    <dgm:cxn modelId="{B9639CC5-5150-4EF7-9B12-A6403BF72808}" type="presParOf" srcId="{EA8FAEB3-B99B-4430-B7B7-6A08F158B961}" destId="{3467E337-FB66-4FA5-8C91-7F01566697AB}" srcOrd="2" destOrd="0" presId="urn:microsoft.com/office/officeart/2005/8/layout/hProcess4"/>
    <dgm:cxn modelId="{6834E626-787F-44FE-BE40-74E6620101D4}" type="presParOf" srcId="{EA8FAEB3-B99B-4430-B7B7-6A08F158B961}" destId="{D148F59B-B5D0-4937-A863-B730139AC2D8}" srcOrd="3" destOrd="0" presId="urn:microsoft.com/office/officeart/2005/8/layout/hProcess4"/>
    <dgm:cxn modelId="{3FF591EE-3D4D-4584-BD48-E4B03CA1BC81}" type="presParOf" srcId="{EA8FAEB3-B99B-4430-B7B7-6A08F158B961}" destId="{F1165480-7EBE-46BE-A017-BDB8566F814E}" srcOrd="4" destOrd="0" presId="urn:microsoft.com/office/officeart/2005/8/layout/hProcess4"/>
    <dgm:cxn modelId="{4CFB8130-35E3-44DB-A693-FC086CBBB5B8}" type="presParOf" srcId="{3E8B95B3-9536-C24C-86BC-81854085DAFD}" destId="{B433E90A-D95B-4760-B3AD-9818B7C4069B}" srcOrd="5" destOrd="0" presId="urn:microsoft.com/office/officeart/2005/8/layout/hProcess4"/>
    <dgm:cxn modelId="{307F91F0-2560-4F50-86DA-CD0BBF4C6E5E}" type="presParOf" srcId="{3E8B95B3-9536-C24C-86BC-81854085DAFD}" destId="{A1633BE4-506B-45A7-A70D-193AB806CFA2}" srcOrd="6" destOrd="0" presId="urn:microsoft.com/office/officeart/2005/8/layout/hProcess4"/>
    <dgm:cxn modelId="{74D7B925-211A-4E97-8805-3AFF9CD05CA3}" type="presParOf" srcId="{A1633BE4-506B-45A7-A70D-193AB806CFA2}" destId="{A63B33EF-0A01-46FE-96C0-A04A856F1C69}" srcOrd="0" destOrd="0" presId="urn:microsoft.com/office/officeart/2005/8/layout/hProcess4"/>
    <dgm:cxn modelId="{727DD844-B66D-4185-88A4-8317C3954606}" type="presParOf" srcId="{A1633BE4-506B-45A7-A70D-193AB806CFA2}" destId="{A3BA0F0C-88D9-4A1F-8543-0ED64792FC67}" srcOrd="1" destOrd="0" presId="urn:microsoft.com/office/officeart/2005/8/layout/hProcess4"/>
    <dgm:cxn modelId="{D09F5A11-CA02-469B-B523-FAC1429D008A}" type="presParOf" srcId="{A1633BE4-506B-45A7-A70D-193AB806CFA2}" destId="{0714CBF1-5D10-4353-AA1F-BF475325612C}" srcOrd="2" destOrd="0" presId="urn:microsoft.com/office/officeart/2005/8/layout/hProcess4"/>
    <dgm:cxn modelId="{F02D3969-2348-4859-97DD-E7C0E98C38C9}" type="presParOf" srcId="{A1633BE4-506B-45A7-A70D-193AB806CFA2}" destId="{272254FC-35A4-4B12-90A9-F9E87F645956}" srcOrd="3" destOrd="0" presId="urn:microsoft.com/office/officeart/2005/8/layout/hProcess4"/>
    <dgm:cxn modelId="{5198D28D-4E87-4C2E-B103-ED635715A779}" type="presParOf" srcId="{A1633BE4-506B-45A7-A70D-193AB806CFA2}" destId="{5323AE29-646E-4EC7-BACD-0839FF9A1665}" srcOrd="4" destOrd="0" presId="urn:microsoft.com/office/officeart/2005/8/layout/hProcess4"/>
    <dgm:cxn modelId="{90EE5F51-B269-49CF-94B0-75002811E75D}" type="presParOf" srcId="{3E8B95B3-9536-C24C-86BC-81854085DAFD}" destId="{541E861C-4E86-4704-944B-B47D42F27643}" srcOrd="7" destOrd="0" presId="urn:microsoft.com/office/officeart/2005/8/layout/hProcess4"/>
    <dgm:cxn modelId="{9A4FBBA6-CACD-4B56-8558-14D71EC0C18C}" type="presParOf" srcId="{3E8B95B3-9536-C24C-86BC-81854085DAFD}" destId="{295A4F81-1AFC-4168-BC85-BB4F3B07A7B6}" srcOrd="8" destOrd="0" presId="urn:microsoft.com/office/officeart/2005/8/layout/hProcess4"/>
    <dgm:cxn modelId="{C6083F8B-BF43-453B-A93D-111B88BCA38F}" type="presParOf" srcId="{295A4F81-1AFC-4168-BC85-BB4F3B07A7B6}" destId="{246775C2-E0BA-4787-885F-DF79F3832549}" srcOrd="0" destOrd="0" presId="urn:microsoft.com/office/officeart/2005/8/layout/hProcess4"/>
    <dgm:cxn modelId="{4323FDE5-9198-4A4D-817A-3303E3863832}" type="presParOf" srcId="{295A4F81-1AFC-4168-BC85-BB4F3B07A7B6}" destId="{DB4ED58E-75BE-4ADA-B467-F8516A1C0066}" srcOrd="1" destOrd="0" presId="urn:microsoft.com/office/officeart/2005/8/layout/hProcess4"/>
    <dgm:cxn modelId="{A79FD141-5218-4E3A-997E-21DB29593DE4}" type="presParOf" srcId="{295A4F81-1AFC-4168-BC85-BB4F3B07A7B6}" destId="{33C553E9-47A5-4038-A0C3-780E3CF98F9A}" srcOrd="2" destOrd="0" presId="urn:microsoft.com/office/officeart/2005/8/layout/hProcess4"/>
    <dgm:cxn modelId="{A531017E-6D9D-4A63-B9FD-09BFDF24D025}" type="presParOf" srcId="{295A4F81-1AFC-4168-BC85-BB4F3B07A7B6}" destId="{5FEC70AA-CDEA-4FF4-9AEE-F01492FCDAD1}" srcOrd="3" destOrd="0" presId="urn:microsoft.com/office/officeart/2005/8/layout/hProcess4"/>
    <dgm:cxn modelId="{7E8978D0-B546-4ED4-A9B7-BC55098900C0}" type="presParOf" srcId="{295A4F81-1AFC-4168-BC85-BB4F3B07A7B6}" destId="{9D4A2805-DB7C-464D-8826-5053A4F9A87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3A919-2EEA-43F8-8798-E1E502C12998}">
      <dsp:nvSpPr>
        <dsp:cNvPr id="0" name=""/>
        <dsp:cNvSpPr/>
      </dsp:nvSpPr>
      <dsp:spPr>
        <a:xfrm>
          <a:off x="4918" y="2096124"/>
          <a:ext cx="1915516" cy="1579900"/>
        </a:xfrm>
        <a:prstGeom prst="roundRect">
          <a:avLst>
            <a:gd name="adj" fmla="val 10000"/>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Focus on G10 currency news. </a:t>
          </a:r>
        </a:p>
        <a:p>
          <a:pPr marL="57150" lvl="1" indent="-57150" algn="l" defTabSz="444500">
            <a:lnSpc>
              <a:spcPct val="90000"/>
            </a:lnSpc>
            <a:spcBef>
              <a:spcPct val="0"/>
            </a:spcBef>
            <a:spcAft>
              <a:spcPct val="15000"/>
            </a:spcAft>
            <a:buChar char="•"/>
          </a:pPr>
          <a:r>
            <a:rPr lang="en-US" sz="1000" kern="1200" dirty="0"/>
            <a:t>Retrieve and insert data to HANA from 3</a:t>
          </a:r>
          <a:r>
            <a:rPr lang="en-US" sz="1000" kern="1200" baseline="30000" dirty="0"/>
            <a:t>rd</a:t>
          </a:r>
          <a:r>
            <a:rPr lang="en-US" sz="1000" kern="1200" dirty="0"/>
            <a:t> Party APIs</a:t>
          </a:r>
        </a:p>
        <a:p>
          <a:pPr marL="57150" lvl="1" indent="-57150" algn="l" defTabSz="444500">
            <a:lnSpc>
              <a:spcPct val="90000"/>
            </a:lnSpc>
            <a:spcBef>
              <a:spcPct val="0"/>
            </a:spcBef>
            <a:spcAft>
              <a:spcPct val="15000"/>
            </a:spcAft>
            <a:buChar char="•"/>
          </a:pPr>
          <a:r>
            <a:rPr lang="en-US" sz="1000" kern="1200" dirty="0"/>
            <a:t>Create connectors with Twitter accounts and store tweets in HANA database</a:t>
          </a:r>
        </a:p>
        <a:p>
          <a:pPr marL="57150" lvl="1" indent="-57150" algn="l" defTabSz="444500">
            <a:lnSpc>
              <a:spcPct val="90000"/>
            </a:lnSpc>
            <a:spcBef>
              <a:spcPct val="0"/>
            </a:spcBef>
            <a:spcAft>
              <a:spcPct val="15000"/>
            </a:spcAft>
            <a:buChar char="•"/>
          </a:pPr>
          <a:endParaRPr lang="en-US" sz="1000" kern="1200" dirty="0"/>
        </a:p>
      </dsp:txBody>
      <dsp:txXfrm>
        <a:off x="41276" y="2132482"/>
        <a:ext cx="1842800" cy="1168634"/>
      </dsp:txXfrm>
    </dsp:sp>
    <dsp:sp modelId="{6D085418-1E0D-4D6C-80FC-6F9B3F1A82A3}">
      <dsp:nvSpPr>
        <dsp:cNvPr id="0" name=""/>
        <dsp:cNvSpPr/>
      </dsp:nvSpPr>
      <dsp:spPr>
        <a:xfrm>
          <a:off x="1117357" y="2465077"/>
          <a:ext cx="2140714" cy="2140714"/>
        </a:xfrm>
        <a:prstGeom prst="leftCircularArrow">
          <a:avLst>
            <a:gd name="adj1" fmla="val 3285"/>
            <a:gd name="adj2" fmla="val 405570"/>
            <a:gd name="adj3" fmla="val 2181081"/>
            <a:gd name="adj4" fmla="val 9024489"/>
            <a:gd name="adj5" fmla="val 3833"/>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56025463-932E-414A-B6AA-D8EDE6261D0A}">
      <dsp:nvSpPr>
        <dsp:cNvPr id="0" name=""/>
        <dsp:cNvSpPr/>
      </dsp:nvSpPr>
      <dsp:spPr>
        <a:xfrm>
          <a:off x="430588" y="3337475"/>
          <a:ext cx="1702681" cy="677100"/>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extraction</a:t>
          </a:r>
        </a:p>
      </dsp:txBody>
      <dsp:txXfrm>
        <a:off x="450420" y="3357307"/>
        <a:ext cx="1663017" cy="637436"/>
      </dsp:txXfrm>
    </dsp:sp>
    <dsp:sp modelId="{9618F3C7-8843-4F27-B2A1-A214FF5735AA}">
      <dsp:nvSpPr>
        <dsp:cNvPr id="0" name=""/>
        <dsp:cNvSpPr/>
      </dsp:nvSpPr>
      <dsp:spPr>
        <a:xfrm>
          <a:off x="2468181" y="2096124"/>
          <a:ext cx="1915516" cy="1579900"/>
        </a:xfrm>
        <a:prstGeom prst="roundRect">
          <a:avLst>
            <a:gd name="adj" fmla="val 10000"/>
          </a:avLst>
        </a:prstGeom>
        <a:solidFill>
          <a:schemeClr val="lt1">
            <a:alpha val="90000"/>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Remove unnecessary text </a:t>
          </a:r>
        </a:p>
        <a:p>
          <a:pPr marL="57150" lvl="1" indent="-57150" algn="l" defTabSz="444500">
            <a:lnSpc>
              <a:spcPct val="90000"/>
            </a:lnSpc>
            <a:spcBef>
              <a:spcPct val="0"/>
            </a:spcBef>
            <a:spcAft>
              <a:spcPct val="15000"/>
            </a:spcAft>
            <a:buChar char="•"/>
          </a:pPr>
          <a:r>
            <a:rPr lang="en-US" sz="1000" kern="1200" dirty="0"/>
            <a:t>Identify key topics and phrases</a:t>
          </a:r>
        </a:p>
        <a:p>
          <a:pPr marL="57150" lvl="1" indent="-57150" algn="l" defTabSz="444500">
            <a:lnSpc>
              <a:spcPct val="90000"/>
            </a:lnSpc>
            <a:spcBef>
              <a:spcPct val="0"/>
            </a:spcBef>
            <a:spcAft>
              <a:spcPct val="15000"/>
            </a:spcAft>
            <a:buChar char="•"/>
          </a:pPr>
          <a:r>
            <a:rPr lang="en-US" sz="1000" kern="1200" dirty="0"/>
            <a:t>Add custom metadata to enhance the sentiment analysis step</a:t>
          </a:r>
        </a:p>
      </dsp:txBody>
      <dsp:txXfrm>
        <a:off x="2504539" y="2471032"/>
        <a:ext cx="1842800" cy="1168634"/>
      </dsp:txXfrm>
    </dsp:sp>
    <dsp:sp modelId="{1F414B31-A10D-4C5F-961D-4789B38C522B}">
      <dsp:nvSpPr>
        <dsp:cNvPr id="0" name=""/>
        <dsp:cNvSpPr/>
      </dsp:nvSpPr>
      <dsp:spPr>
        <a:xfrm>
          <a:off x="3958121" y="1021447"/>
          <a:ext cx="2368331" cy="2368331"/>
        </a:xfrm>
        <a:prstGeom prst="circularArrow">
          <a:avLst>
            <a:gd name="adj1" fmla="val 2970"/>
            <a:gd name="adj2" fmla="val 363869"/>
            <a:gd name="adj3" fmla="val 19922411"/>
            <a:gd name="adj4" fmla="val 13037302"/>
            <a:gd name="adj5" fmla="val 3465"/>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484506A2-A016-4995-927D-D30AE7EA428A}">
      <dsp:nvSpPr>
        <dsp:cNvPr id="0" name=""/>
        <dsp:cNvSpPr/>
      </dsp:nvSpPr>
      <dsp:spPr>
        <a:xfrm>
          <a:off x="2926117" y="1499511"/>
          <a:ext cx="1702681" cy="67710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cleansing</a:t>
          </a:r>
        </a:p>
      </dsp:txBody>
      <dsp:txXfrm>
        <a:off x="2945949" y="1519343"/>
        <a:ext cx="1663017" cy="637436"/>
      </dsp:txXfrm>
    </dsp:sp>
    <dsp:sp modelId="{7E4C1D62-E3A9-4239-BC49-15327CDBE9BE}">
      <dsp:nvSpPr>
        <dsp:cNvPr id="0" name=""/>
        <dsp:cNvSpPr/>
      </dsp:nvSpPr>
      <dsp:spPr>
        <a:xfrm>
          <a:off x="4931445" y="2096124"/>
          <a:ext cx="1915516" cy="1579900"/>
        </a:xfrm>
        <a:prstGeom prst="roundRect">
          <a:avLst>
            <a:gd name="adj" fmla="val 10000"/>
          </a:avLst>
        </a:prstGeom>
        <a:solidFill>
          <a:schemeClr val="lt1">
            <a:alpha val="90000"/>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Run Sentiment Analysis on HANA to extract among various sentiments the prevailing one. </a:t>
          </a:r>
        </a:p>
        <a:p>
          <a:pPr marL="57150" lvl="1" indent="-57150" algn="l" defTabSz="444500">
            <a:lnSpc>
              <a:spcPct val="90000"/>
            </a:lnSpc>
            <a:spcBef>
              <a:spcPct val="0"/>
            </a:spcBef>
            <a:spcAft>
              <a:spcPct val="15000"/>
            </a:spcAft>
            <a:buChar char="•"/>
          </a:pPr>
          <a:r>
            <a:rPr lang="en-US" sz="1000" kern="1200" dirty="0"/>
            <a:t>In case of many, scoring could be applied </a:t>
          </a:r>
        </a:p>
        <a:p>
          <a:pPr marL="57150" lvl="1" indent="-57150" algn="l" defTabSz="444500">
            <a:lnSpc>
              <a:spcPct val="90000"/>
            </a:lnSpc>
            <a:spcBef>
              <a:spcPct val="0"/>
            </a:spcBef>
            <a:spcAft>
              <a:spcPct val="15000"/>
            </a:spcAft>
            <a:buChar char="•"/>
          </a:pPr>
          <a:r>
            <a:rPr lang="en-US" sz="1000" kern="1200" dirty="0"/>
            <a:t>Associate sentiments with phrases appearing to articles </a:t>
          </a:r>
        </a:p>
      </dsp:txBody>
      <dsp:txXfrm>
        <a:off x="4967803" y="2132482"/>
        <a:ext cx="1842800" cy="1168634"/>
      </dsp:txXfrm>
    </dsp:sp>
    <dsp:sp modelId="{B433E90A-D95B-4760-B3AD-9818B7C4069B}">
      <dsp:nvSpPr>
        <dsp:cNvPr id="0" name=""/>
        <dsp:cNvSpPr/>
      </dsp:nvSpPr>
      <dsp:spPr>
        <a:xfrm>
          <a:off x="6002590" y="2453281"/>
          <a:ext cx="2140714" cy="2140714"/>
        </a:xfrm>
        <a:prstGeom prst="leftCircularArrow">
          <a:avLst>
            <a:gd name="adj1" fmla="val 3285"/>
            <a:gd name="adj2" fmla="val 405570"/>
            <a:gd name="adj3" fmla="val 2181081"/>
            <a:gd name="adj4" fmla="val 9024489"/>
            <a:gd name="adj5" fmla="val 3833"/>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D148F59B-B5D0-4937-A863-B730139AC2D8}">
      <dsp:nvSpPr>
        <dsp:cNvPr id="0" name=""/>
        <dsp:cNvSpPr/>
      </dsp:nvSpPr>
      <dsp:spPr>
        <a:xfrm>
          <a:off x="5357115" y="3337475"/>
          <a:ext cx="1702681" cy="677100"/>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Text Analysis</a:t>
          </a:r>
        </a:p>
      </dsp:txBody>
      <dsp:txXfrm>
        <a:off x="5376947" y="3357307"/>
        <a:ext cx="1663017" cy="637436"/>
      </dsp:txXfrm>
    </dsp:sp>
    <dsp:sp modelId="{A3BA0F0C-88D9-4A1F-8543-0ED64792FC67}">
      <dsp:nvSpPr>
        <dsp:cNvPr id="0" name=""/>
        <dsp:cNvSpPr/>
      </dsp:nvSpPr>
      <dsp:spPr>
        <a:xfrm>
          <a:off x="7394708" y="2096124"/>
          <a:ext cx="1915516" cy="1579900"/>
        </a:xfrm>
        <a:prstGeom prst="roundRect">
          <a:avLst>
            <a:gd name="adj" fmla="val 10000"/>
          </a:avLst>
        </a:prstGeom>
        <a:solidFill>
          <a:schemeClr val="lt1">
            <a:alpha val="90000"/>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Develop and deploy in HANA an API that will expose the extracted results to a dashboard</a:t>
          </a:r>
        </a:p>
        <a:p>
          <a:pPr marL="57150" lvl="1" indent="-57150" algn="l" defTabSz="444500">
            <a:lnSpc>
              <a:spcPct val="90000"/>
            </a:lnSpc>
            <a:spcBef>
              <a:spcPct val="0"/>
            </a:spcBef>
            <a:spcAft>
              <a:spcPct val="15000"/>
            </a:spcAft>
            <a:buChar char="•"/>
          </a:pPr>
          <a:r>
            <a:rPr lang="en-US" sz="1000" kern="1200" dirty="0"/>
            <a:t>Moving data not required as HANA has built-in web server</a:t>
          </a:r>
        </a:p>
      </dsp:txBody>
      <dsp:txXfrm>
        <a:off x="7431066" y="2471032"/>
        <a:ext cx="1842800" cy="1168634"/>
      </dsp:txXfrm>
    </dsp:sp>
    <dsp:sp modelId="{541E861C-4E86-4704-944B-B47D42F27643}">
      <dsp:nvSpPr>
        <dsp:cNvPr id="0" name=""/>
        <dsp:cNvSpPr/>
      </dsp:nvSpPr>
      <dsp:spPr>
        <a:xfrm>
          <a:off x="8132078" y="1000782"/>
          <a:ext cx="2708815" cy="2708815"/>
        </a:xfrm>
        <a:prstGeom prst="circularArrow">
          <a:avLst>
            <a:gd name="adj1" fmla="val 2596"/>
            <a:gd name="adj2" fmla="val 315370"/>
            <a:gd name="adj3" fmla="val 19708778"/>
            <a:gd name="adj4" fmla="val 12775170"/>
            <a:gd name="adj5" fmla="val 3029"/>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272254FC-35A4-4B12-90A9-F9E87F645956}">
      <dsp:nvSpPr>
        <dsp:cNvPr id="0" name=""/>
        <dsp:cNvSpPr/>
      </dsp:nvSpPr>
      <dsp:spPr>
        <a:xfrm>
          <a:off x="7542961" y="1628539"/>
          <a:ext cx="1702681" cy="677100"/>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Expose results</a:t>
          </a:r>
        </a:p>
      </dsp:txBody>
      <dsp:txXfrm>
        <a:off x="7562793" y="1648371"/>
        <a:ext cx="1663017" cy="637436"/>
      </dsp:txXfrm>
    </dsp:sp>
    <dsp:sp modelId="{DB4ED58E-75BE-4ADA-B467-F8516A1C0066}">
      <dsp:nvSpPr>
        <dsp:cNvPr id="0" name=""/>
        <dsp:cNvSpPr/>
      </dsp:nvSpPr>
      <dsp:spPr>
        <a:xfrm>
          <a:off x="9857971" y="2096124"/>
          <a:ext cx="1915516" cy="1579900"/>
        </a:xfrm>
        <a:prstGeom prst="roundRect">
          <a:avLst>
            <a:gd name="adj" fmla="val 10000"/>
          </a:avLst>
        </a:prstGeom>
        <a:solidFill>
          <a:schemeClr val="lt1">
            <a:alpha val="90000"/>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Display results in SAC page </a:t>
          </a:r>
        </a:p>
        <a:p>
          <a:pPr marL="57150" lvl="1" indent="-57150" algn="l" defTabSz="444500">
            <a:lnSpc>
              <a:spcPct val="90000"/>
            </a:lnSpc>
            <a:spcBef>
              <a:spcPct val="0"/>
            </a:spcBef>
            <a:spcAft>
              <a:spcPct val="15000"/>
            </a:spcAft>
            <a:buChar char="•"/>
          </a:pPr>
          <a:r>
            <a:rPr lang="en-US" sz="1000" kern="1200" dirty="0"/>
            <a:t>Articles list, topics identified, sentiments, scoring between sentiments will be displayed</a:t>
          </a:r>
        </a:p>
      </dsp:txBody>
      <dsp:txXfrm>
        <a:off x="9894329" y="2132482"/>
        <a:ext cx="1842800" cy="1168634"/>
      </dsp:txXfrm>
    </dsp:sp>
    <dsp:sp modelId="{5FEC70AA-CDEA-4FF4-9AEE-F01492FCDAD1}">
      <dsp:nvSpPr>
        <dsp:cNvPr id="0" name=""/>
        <dsp:cNvSpPr/>
      </dsp:nvSpPr>
      <dsp:spPr>
        <a:xfrm>
          <a:off x="10283642" y="3337475"/>
          <a:ext cx="1702681" cy="677100"/>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6">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Display results</a:t>
          </a:r>
        </a:p>
      </dsp:txBody>
      <dsp:txXfrm>
        <a:off x="10303474" y="3357307"/>
        <a:ext cx="1663017" cy="6374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/wiki/Cross-</a:t>
            </a:r>
            <a:r>
              <a:rPr lang="en-US" dirty="0" err="1"/>
              <a:t>industry_standard_process_for_data_mining</a:t>
            </a:r>
            <a:endParaRPr lang="en-US" dirty="0"/>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181761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6913"/>
            <a:ext cx="620077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47334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441087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002"/>
            <a:ext cx="5662800" cy="4392000"/>
          </a:xfrm>
          <a:solidFill>
            <a:schemeClr val="bg1">
              <a:lumMod val="95000"/>
            </a:schemeClr>
          </a:solidFill>
        </p:spPr>
        <p:txBody>
          <a:bodyPr vert="horz" lIns="0" tIns="1542839" rIns="0" bIns="0" rtlCol="0" anchor="t" anchorCtr="0">
            <a:noAutofit/>
          </a:bodyPr>
          <a:lstStyle>
            <a:lvl1pPr marL="0" indent="0" algn="ctr" defTabSz="1088341"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002"/>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2504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7.xml"/><Relationship Id="rId7" Type="http://schemas.openxmlformats.org/officeDocument/2006/relationships/tags" Target="../tags/tag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ags" Target="../tags/tag4.xml"/><Relationship Id="rId5" Type="http://schemas.openxmlformats.org/officeDocument/2006/relationships/vmlDrawing" Target="../drawings/vmlDrawing2.vml"/><Relationship Id="rId4" Type="http://schemas.openxmlformats.org/officeDocument/2006/relationships/theme" Target="../theme/theme2.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CC25BA-C5DA-344C-B6F9-8F29FA6D50FE}"/>
              </a:ext>
            </a:extLst>
          </p:cNvPr>
          <p:cNvGraphicFramePr>
            <a:graphicFrameLocks noChangeAspect="1"/>
          </p:cNvGraphicFramePr>
          <p:nvPr userDrawn="1">
            <p:custDataLst>
              <p:tags r:id="rId27"/>
            </p:custDataLst>
            <p:extLst>
              <p:ext uri="{D42A27DB-BD31-4B8C-83A1-F6EECF244321}">
                <p14:modId xmlns:p14="http://schemas.microsoft.com/office/powerpoint/2010/main" val="893729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1" name="think-cell Slide" r:id="rId29" imgW="7772400" imgH="10058400" progId="TCLayout.ActiveDocument.1">
                  <p:embed/>
                </p:oleObj>
              </mc:Choice>
              <mc:Fallback>
                <p:oleObj name="think-cell Slide" r:id="rId29" imgW="7772400" imgH="10058400" progId="TCLayout.ActiveDocument.1">
                  <p:embed/>
                  <p:pic>
                    <p:nvPicPr>
                      <p:cNvPr id="5" name="Object 4" hidden="1">
                        <a:extLst>
                          <a:ext uri="{FF2B5EF4-FFF2-40B4-BE49-F238E27FC236}">
                            <a16:creationId xmlns:a16="http://schemas.microsoft.com/office/drawing/2014/main" id="{1DCC25BA-C5DA-344C-B6F9-8F29FA6D50FE}"/>
                          </a:ext>
                        </a:extLst>
                      </p:cNvPr>
                      <p:cNvPicPr/>
                      <p:nvPr/>
                    </p:nvPicPr>
                    <p:blipFill>
                      <a:blip r:embed="rId30"/>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B042C2-8EB3-2443-B59F-A5737EA36303}"/>
              </a:ext>
            </a:extLst>
          </p:cNvPr>
          <p:cNvSpPr/>
          <p:nvPr userDrawn="1">
            <p:custDataLst>
              <p:tags r:id="rId28"/>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50000"/>
              </a:spcBef>
              <a:spcAft>
                <a:spcPct val="0"/>
              </a:spcAft>
              <a:buClr>
                <a:srgbClr val="F0AB00"/>
              </a:buClr>
              <a:buSzPct val="80000"/>
              <a:tabLst/>
            </a:pPr>
            <a:endParaRPr kumimoji="0" lang="en-US" sz="2400" b="1" i="0" u="none" strike="noStrike" kern="0" cap="none" spc="0" normalizeH="0" baseline="0" noProof="0" dirty="0" err="1">
              <a:ln>
                <a:noFill/>
              </a:ln>
              <a:effectLst/>
              <a:uLnTx/>
              <a:uFillTx/>
              <a:latin typeface="Arial" panose="020B0604020202020204" pitchFamily="34" charset="0"/>
              <a:ea typeface="+mj-ea"/>
              <a:cs typeface="Arial Unicode MS" pitchFamily="34" charset="-128"/>
              <a:sym typeface="Arial" panose="020B0604020202020204" pitchFamily="34" charset="0"/>
            </a:endParaRPr>
          </a:p>
        </p:txBody>
      </p:sp>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564257"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1AB69E-632A-F74F-9741-C6E1AC50095F}"/>
              </a:ext>
            </a:extLst>
          </p:cNvPr>
          <p:cNvGraphicFramePr>
            <a:graphicFrameLocks noChangeAspect="1"/>
          </p:cNvGraphicFramePr>
          <p:nvPr userDrawn="1">
            <p:custDataLst>
              <p:tags r:id="rId6"/>
            </p:custDataLst>
            <p:extLst>
              <p:ext uri="{D42A27DB-BD31-4B8C-83A1-F6EECF244321}">
                <p14:modId xmlns:p14="http://schemas.microsoft.com/office/powerpoint/2010/main" val="252066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5" name="think-cell Slide" r:id="rId8" imgW="7772400" imgH="10058400" progId="TCLayout.ActiveDocument.1">
                  <p:embed/>
                </p:oleObj>
              </mc:Choice>
              <mc:Fallback>
                <p:oleObj name="think-cell Slide" r:id="rId8" imgW="7772400" imgH="10058400" progId="TCLayout.ActiveDocument.1">
                  <p:embed/>
                  <p:pic>
                    <p:nvPicPr>
                      <p:cNvPr id="5" name="Object 4" hidden="1">
                        <a:extLst>
                          <a:ext uri="{FF2B5EF4-FFF2-40B4-BE49-F238E27FC236}">
                            <a16:creationId xmlns:a16="http://schemas.microsoft.com/office/drawing/2014/main" id="{F21AB69E-632A-F74F-9741-C6E1AC50095F}"/>
                          </a:ext>
                        </a:extLst>
                      </p:cNvPr>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C92C55E-B8CF-FE4E-81AC-E3DD1C1ACF99}"/>
              </a:ext>
            </a:extLst>
          </p:cNvPr>
          <p:cNvSpPr/>
          <p:nvPr userDrawn="1">
            <p:custDataLst>
              <p:tags r:id="rId7"/>
            </p:custDataLst>
          </p:nvPr>
        </p:nvSpPr>
        <p:spPr bwMode="gray">
          <a:xfrm>
            <a:off x="0" y="0"/>
            <a:ext cx="158750" cy="158750"/>
          </a:xfrm>
          <a:prstGeom prst="rect">
            <a:avLst/>
          </a:prstGeom>
          <a:noFill/>
          <a:ln w="25400" algn="ctr">
            <a:solidFill>
              <a:schemeClr val="tx1"/>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50000"/>
              </a:spcBef>
              <a:spcAft>
                <a:spcPct val="0"/>
              </a:spcAft>
              <a:buClr>
                <a:srgbClr val="F0AB00"/>
              </a:buClr>
              <a:buSzPct val="80000"/>
              <a:tabLst/>
            </a:pPr>
            <a:endParaRPr kumimoji="0" lang="en-US" sz="2400" b="1" i="0" u="none" strike="noStrike" kern="0" cap="none" spc="0" normalizeH="0" baseline="0" noProof="0" dirty="0" err="1">
              <a:ln>
                <a:noFill/>
              </a:ln>
              <a:effectLst/>
              <a:uLnTx/>
              <a:uFillTx/>
              <a:latin typeface="Arial" panose="020B0604020202020204" pitchFamily="34" charset="0"/>
              <a:ea typeface="+mj-ea"/>
              <a:cs typeface="Arial Unicode MS" pitchFamily="34" charset="-128"/>
              <a:sym typeface="Arial" panose="020B0604020202020204" pitchFamily="34" charset="0"/>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564257"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53.emf"/><Relationship Id="rId5" Type="http://schemas.openxmlformats.org/officeDocument/2006/relationships/oleObject" Target="../embeddings/oleObject3.bin"/><Relationship Id="rId4"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54.emf"/><Relationship Id="rId5" Type="http://schemas.openxmlformats.org/officeDocument/2006/relationships/oleObject" Target="../embeddings/oleObject4.bin"/><Relationship Id="rId4"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Global Data Science Team</a:t>
            </a:r>
          </a:p>
          <a:p>
            <a:pPr lvl="0"/>
            <a:r>
              <a:rPr lang="en-US" dirty="0"/>
              <a:t>August 2019</a:t>
            </a:r>
          </a:p>
        </p:txBody>
      </p:sp>
      <p:sp>
        <p:nvSpPr>
          <p:cNvPr id="8" name="Presentation Title"/>
          <p:cNvSpPr>
            <a:spLocks noGrp="1"/>
          </p:cNvSpPr>
          <p:nvPr>
            <p:ph type="title"/>
          </p:nvPr>
        </p:nvSpPr>
        <p:spPr bwMode="gray">
          <a:xfrm>
            <a:off x="234906" y="3694066"/>
            <a:ext cx="10899174" cy="997196"/>
          </a:xfrm>
        </p:spPr>
        <p:txBody>
          <a:bodyPr/>
          <a:lstStyle/>
          <a:p>
            <a:r>
              <a:rPr lang="en-US" dirty="0"/>
              <a:t>Intelligent FX Reporter</a:t>
            </a:r>
            <a:br>
              <a:rPr lang="en-US" dirty="0"/>
            </a:br>
            <a:r>
              <a:rPr lang="en-US" dirty="0">
                <a:solidFill>
                  <a:schemeClr val="accent1"/>
                </a:solidFill>
              </a:rPr>
              <a:t>Blaze Scope Document</a:t>
            </a:r>
            <a:endParaRPr lang="de-DE" dirty="0">
              <a:solidFill>
                <a:schemeClr val="accent1"/>
              </a:solidFill>
            </a:endParaRPr>
          </a:p>
        </p:txBody>
      </p:sp>
      <p:pic>
        <p:nvPicPr>
          <p:cNvPr id="1026" name="Picture 2" descr="Αποτέλεσμα εικόνας για scb">
            <a:extLst>
              <a:ext uri="{FF2B5EF4-FFF2-40B4-BE49-F238E27FC236}">
                <a16:creationId xmlns:a16="http://schemas.microsoft.com/office/drawing/2014/main" id="{4A62834C-F5C7-4F5F-B4F9-E4DBDCF9E61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4906" y="6060706"/>
            <a:ext cx="1413845" cy="5428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4" descr="A picture containing water&#10;&#10;Description automatically generated">
            <a:extLst>
              <a:ext uri="{FF2B5EF4-FFF2-40B4-BE49-F238E27FC236}">
                <a16:creationId xmlns:a16="http://schemas.microsoft.com/office/drawing/2014/main" id="{79ACEBC1-D5E4-43EA-A07D-F652A05AD4C8}"/>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a:ext>
            </a:extLst>
          </a:blip>
          <a:srcRect/>
          <a:stretch/>
        </p:blipFill>
        <p:spPr>
          <a:xfrm>
            <a:off x="0" y="-58994"/>
            <a:ext cx="12195174" cy="3489000"/>
          </a:xfr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2188500" y="1619878"/>
          <a:ext cx="9422748" cy="4859632"/>
        </p:xfrm>
        <a:graphic>
          <a:graphicData uri="http://schemas.openxmlformats.org/drawingml/2006/table">
            <a:tbl>
              <a:tblPr firstRow="1" bandRow="1">
                <a:tableStyleId>{8799B23B-EC83-4686-B30A-512413B5E67A}</a:tableStyleId>
              </a:tblPr>
              <a:tblGrid>
                <a:gridCol w="785229">
                  <a:extLst>
                    <a:ext uri="{9D8B030D-6E8A-4147-A177-3AD203B41FA5}">
                      <a16:colId xmlns:a16="http://schemas.microsoft.com/office/drawing/2014/main" val="2633416875"/>
                    </a:ext>
                  </a:extLst>
                </a:gridCol>
                <a:gridCol w="785229">
                  <a:extLst>
                    <a:ext uri="{9D8B030D-6E8A-4147-A177-3AD203B41FA5}">
                      <a16:colId xmlns:a16="http://schemas.microsoft.com/office/drawing/2014/main" val="3493549789"/>
                    </a:ext>
                  </a:extLst>
                </a:gridCol>
                <a:gridCol w="785229">
                  <a:extLst>
                    <a:ext uri="{9D8B030D-6E8A-4147-A177-3AD203B41FA5}">
                      <a16:colId xmlns:a16="http://schemas.microsoft.com/office/drawing/2014/main" val="3990061094"/>
                    </a:ext>
                  </a:extLst>
                </a:gridCol>
                <a:gridCol w="785229">
                  <a:extLst>
                    <a:ext uri="{9D8B030D-6E8A-4147-A177-3AD203B41FA5}">
                      <a16:colId xmlns:a16="http://schemas.microsoft.com/office/drawing/2014/main" val="3806180529"/>
                    </a:ext>
                  </a:extLst>
                </a:gridCol>
                <a:gridCol w="785229">
                  <a:extLst>
                    <a:ext uri="{9D8B030D-6E8A-4147-A177-3AD203B41FA5}">
                      <a16:colId xmlns:a16="http://schemas.microsoft.com/office/drawing/2014/main" val="4267808793"/>
                    </a:ext>
                  </a:extLst>
                </a:gridCol>
                <a:gridCol w="785229">
                  <a:extLst>
                    <a:ext uri="{9D8B030D-6E8A-4147-A177-3AD203B41FA5}">
                      <a16:colId xmlns:a16="http://schemas.microsoft.com/office/drawing/2014/main" val="1635610080"/>
                    </a:ext>
                  </a:extLst>
                </a:gridCol>
                <a:gridCol w="785229">
                  <a:extLst>
                    <a:ext uri="{9D8B030D-6E8A-4147-A177-3AD203B41FA5}">
                      <a16:colId xmlns:a16="http://schemas.microsoft.com/office/drawing/2014/main" val="3061012414"/>
                    </a:ext>
                  </a:extLst>
                </a:gridCol>
                <a:gridCol w="785229">
                  <a:extLst>
                    <a:ext uri="{9D8B030D-6E8A-4147-A177-3AD203B41FA5}">
                      <a16:colId xmlns:a16="http://schemas.microsoft.com/office/drawing/2014/main" val="3974603709"/>
                    </a:ext>
                  </a:extLst>
                </a:gridCol>
                <a:gridCol w="785229">
                  <a:extLst>
                    <a:ext uri="{9D8B030D-6E8A-4147-A177-3AD203B41FA5}">
                      <a16:colId xmlns:a16="http://schemas.microsoft.com/office/drawing/2014/main" val="1981243296"/>
                    </a:ext>
                  </a:extLst>
                </a:gridCol>
                <a:gridCol w="785229">
                  <a:extLst>
                    <a:ext uri="{9D8B030D-6E8A-4147-A177-3AD203B41FA5}">
                      <a16:colId xmlns:a16="http://schemas.microsoft.com/office/drawing/2014/main" val="12930289"/>
                    </a:ext>
                  </a:extLst>
                </a:gridCol>
                <a:gridCol w="785229">
                  <a:extLst>
                    <a:ext uri="{9D8B030D-6E8A-4147-A177-3AD203B41FA5}">
                      <a16:colId xmlns:a16="http://schemas.microsoft.com/office/drawing/2014/main" val="1464495343"/>
                    </a:ext>
                  </a:extLst>
                </a:gridCol>
                <a:gridCol w="785229">
                  <a:extLst>
                    <a:ext uri="{9D8B030D-6E8A-4147-A177-3AD203B41FA5}">
                      <a16:colId xmlns:a16="http://schemas.microsoft.com/office/drawing/2014/main" val="2702354717"/>
                    </a:ext>
                  </a:extLst>
                </a:gridCol>
              </a:tblGrid>
              <a:tr h="4859632">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288027320"/>
                  </a:ext>
                </a:extLst>
              </a:tr>
            </a:tbl>
          </a:graphicData>
        </a:graphic>
      </p:graphicFrame>
      <p:grpSp>
        <p:nvGrpSpPr>
          <p:cNvPr id="6" name="Group 5"/>
          <p:cNvGrpSpPr/>
          <p:nvPr/>
        </p:nvGrpSpPr>
        <p:grpSpPr>
          <a:xfrm>
            <a:off x="2148600" y="1234957"/>
            <a:ext cx="9462652" cy="384921"/>
            <a:chOff x="1764631" y="1604210"/>
            <a:chExt cx="10876548" cy="240632"/>
          </a:xfrm>
          <a:solidFill>
            <a:schemeClr val="tx1">
              <a:lumMod val="85000"/>
              <a:lumOff val="15000"/>
            </a:schemeClr>
          </a:solidFill>
        </p:grpSpPr>
        <p:sp>
          <p:nvSpPr>
            <p:cNvPr id="3" name="Rectangle 2"/>
            <p:cNvSpPr/>
            <p:nvPr/>
          </p:nvSpPr>
          <p:spPr bwMode="gray">
            <a:xfrm>
              <a:off x="1764631" y="1604210"/>
              <a:ext cx="3625516" cy="240632"/>
            </a:xfrm>
            <a:prstGeom prst="rect">
              <a:avLst/>
            </a:prstGeom>
            <a:grpFill/>
            <a:ln w="6350" algn="ctr">
              <a:solidFill>
                <a:schemeClr val="bg1">
                  <a:lumMod val="9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bg1"/>
                  </a:solidFill>
                  <a:ea typeface="Arial Unicode MS" pitchFamily="34" charset="-128"/>
                  <a:cs typeface="Arial Unicode MS" pitchFamily="34" charset="-128"/>
                </a:rPr>
                <a:t>Month 1</a:t>
              </a:r>
            </a:p>
          </p:txBody>
        </p:sp>
        <p:sp>
          <p:nvSpPr>
            <p:cNvPr id="4" name="Rectangle 3"/>
            <p:cNvSpPr/>
            <p:nvPr/>
          </p:nvSpPr>
          <p:spPr bwMode="gray">
            <a:xfrm>
              <a:off x="5390147" y="1604210"/>
              <a:ext cx="3625516" cy="240632"/>
            </a:xfrm>
            <a:prstGeom prst="rect">
              <a:avLst/>
            </a:prstGeom>
            <a:grpFill/>
            <a:ln w="6350" algn="ctr">
              <a:solidFill>
                <a:schemeClr val="bg1">
                  <a:lumMod val="9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bg1"/>
                  </a:solidFill>
                  <a:ea typeface="Arial Unicode MS" pitchFamily="34" charset="-128"/>
                  <a:cs typeface="Arial Unicode MS" pitchFamily="34" charset="-128"/>
                </a:rPr>
                <a:t>Month 2</a:t>
              </a:r>
            </a:p>
          </p:txBody>
        </p:sp>
        <p:sp>
          <p:nvSpPr>
            <p:cNvPr id="5" name="Rectangle 4"/>
            <p:cNvSpPr/>
            <p:nvPr/>
          </p:nvSpPr>
          <p:spPr bwMode="gray">
            <a:xfrm>
              <a:off x="9015663" y="1604210"/>
              <a:ext cx="3625516" cy="240632"/>
            </a:xfrm>
            <a:prstGeom prst="rect">
              <a:avLst/>
            </a:prstGeom>
            <a:grpFill/>
            <a:ln w="6350" algn="ctr">
              <a:solidFill>
                <a:schemeClr val="bg1">
                  <a:lumMod val="9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bg1"/>
                  </a:solidFill>
                  <a:ea typeface="Arial Unicode MS" pitchFamily="34" charset="-128"/>
                  <a:cs typeface="Arial Unicode MS" pitchFamily="34" charset="-128"/>
                </a:rPr>
                <a:t>Month 3</a:t>
              </a:r>
            </a:p>
          </p:txBody>
        </p:sp>
      </p:grpSp>
      <p:sp>
        <p:nvSpPr>
          <p:cNvPr id="10" name="TextBox 9"/>
          <p:cNvSpPr txBox="1"/>
          <p:nvPr/>
        </p:nvSpPr>
        <p:spPr>
          <a:xfrm>
            <a:off x="399221" y="2456313"/>
            <a:ext cx="1471558" cy="492443"/>
          </a:xfrm>
          <a:prstGeom prst="rect">
            <a:avLst/>
          </a:prstGeom>
          <a:noFill/>
        </p:spPr>
        <p:txBody>
          <a:bodyPr wrap="none" lIns="0" tIns="0" rIns="0" bIns="0" rtlCol="0">
            <a:spAutoFit/>
          </a:bodyPr>
          <a:lstStyle/>
          <a:p>
            <a:pPr algn="ctr" fontAlgn="base">
              <a:spcAft>
                <a:spcPct val="0"/>
              </a:spcAft>
              <a:buClr>
                <a:srgbClr val="F0AB00"/>
              </a:buClr>
              <a:buSzPct val="80000"/>
            </a:pPr>
            <a:r>
              <a:rPr lang="en-US" sz="1600" b="1" kern="0" dirty="0">
                <a:ea typeface="Arial Unicode MS" pitchFamily="34" charset="-128"/>
                <a:cs typeface="Arial Unicode MS" pitchFamily="34" charset="-128"/>
              </a:rPr>
              <a:t>Data modeling </a:t>
            </a:r>
          </a:p>
          <a:p>
            <a:pPr algn="ctr" fontAlgn="base">
              <a:spcAft>
                <a:spcPct val="0"/>
              </a:spcAft>
              <a:buClr>
                <a:srgbClr val="F0AB00"/>
              </a:buClr>
              <a:buSzPct val="80000"/>
            </a:pPr>
            <a:r>
              <a:rPr lang="en-US" sz="1600" b="1" kern="0" dirty="0">
                <a:ea typeface="Arial Unicode MS" pitchFamily="34" charset="-128"/>
                <a:cs typeface="Arial Unicode MS" pitchFamily="34" charset="-128"/>
              </a:rPr>
              <a:t>&amp;</a:t>
            </a:r>
          </a:p>
        </p:txBody>
      </p:sp>
      <p:sp>
        <p:nvSpPr>
          <p:cNvPr id="14" name="TextBox 13"/>
          <p:cNvSpPr txBox="1"/>
          <p:nvPr/>
        </p:nvSpPr>
        <p:spPr>
          <a:xfrm>
            <a:off x="600946" y="4748160"/>
            <a:ext cx="1293737" cy="246221"/>
          </a:xfrm>
          <a:prstGeom prst="rect">
            <a:avLst/>
          </a:prstGeom>
          <a:noFill/>
        </p:spPr>
        <p:txBody>
          <a:bodyPr wrap="square" lIns="0" tIns="0" rIns="0" bIns="0" rtlCol="0">
            <a:spAutoFit/>
          </a:bodyPr>
          <a:lstStyle/>
          <a:p>
            <a:pPr fontAlgn="base">
              <a:spcAft>
                <a:spcPct val="0"/>
              </a:spcAft>
              <a:buClr>
                <a:srgbClr val="F0AB00"/>
              </a:buClr>
              <a:buSzPct val="80000"/>
            </a:pPr>
            <a:r>
              <a:rPr lang="en-US" sz="1600" b="1" kern="0" dirty="0">
                <a:ea typeface="Arial Unicode MS" pitchFamily="34" charset="-128"/>
                <a:cs typeface="Arial Unicode MS" pitchFamily="34" charset="-128"/>
              </a:rPr>
              <a:t>UI</a:t>
            </a:r>
          </a:p>
        </p:txBody>
      </p:sp>
      <p:sp>
        <p:nvSpPr>
          <p:cNvPr id="63" name="Rounded Rectangle 62"/>
          <p:cNvSpPr/>
          <p:nvPr/>
        </p:nvSpPr>
        <p:spPr bwMode="gray">
          <a:xfrm>
            <a:off x="2188501" y="1643544"/>
            <a:ext cx="1575632" cy="493094"/>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Investigate all available APIs </a:t>
            </a:r>
          </a:p>
        </p:txBody>
      </p:sp>
      <p:sp>
        <p:nvSpPr>
          <p:cNvPr id="43" name="Title 4"/>
          <p:cNvSpPr txBox="1">
            <a:spLocks/>
          </p:cNvSpPr>
          <p:nvPr/>
        </p:nvSpPr>
        <p:spPr bwMode="gray">
          <a:xfrm>
            <a:off x="152858" y="338256"/>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Timelines</a:t>
            </a:r>
            <a:endParaRPr lang="de-DE" dirty="0">
              <a:solidFill>
                <a:srgbClr val="FF0000"/>
              </a:solidFill>
            </a:endParaRPr>
          </a:p>
        </p:txBody>
      </p:sp>
      <p:sp>
        <p:nvSpPr>
          <p:cNvPr id="58" name="Rounded Rectangle 57"/>
          <p:cNvSpPr/>
          <p:nvPr/>
        </p:nvSpPr>
        <p:spPr bwMode="gray">
          <a:xfrm>
            <a:off x="2531501" y="2939867"/>
            <a:ext cx="1575632" cy="452635"/>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Consume manually 3</a:t>
            </a:r>
            <a:r>
              <a:rPr lang="en-US" sz="1200" baseline="30000" dirty="0"/>
              <a:t>rd</a:t>
            </a:r>
            <a:r>
              <a:rPr lang="en-US" sz="1200" dirty="0"/>
              <a:t> party API</a:t>
            </a:r>
            <a:endParaRPr lang="en-US" sz="1200" kern="0" dirty="0">
              <a:ea typeface="Arial Unicode MS" pitchFamily="34" charset="-128"/>
              <a:cs typeface="Arial Unicode MS" pitchFamily="34" charset="-128"/>
            </a:endParaRPr>
          </a:p>
        </p:txBody>
      </p:sp>
      <p:sp>
        <p:nvSpPr>
          <p:cNvPr id="59" name="Rounded Rectangle 58"/>
          <p:cNvSpPr/>
          <p:nvPr/>
        </p:nvSpPr>
        <p:spPr bwMode="gray">
          <a:xfrm>
            <a:off x="5329541" y="1690057"/>
            <a:ext cx="1156916"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From Raw text to Modeled Text</a:t>
            </a:r>
            <a:endParaRPr lang="en-US" sz="1200" kern="0" dirty="0">
              <a:ea typeface="Arial Unicode MS" pitchFamily="34" charset="-128"/>
              <a:cs typeface="Arial Unicode MS" pitchFamily="34" charset="-128"/>
            </a:endParaRPr>
          </a:p>
        </p:txBody>
      </p:sp>
      <p:sp>
        <p:nvSpPr>
          <p:cNvPr id="60" name="Rounded Rectangle 59"/>
          <p:cNvSpPr/>
          <p:nvPr/>
        </p:nvSpPr>
        <p:spPr bwMode="gray">
          <a:xfrm>
            <a:off x="6486456" y="2548544"/>
            <a:ext cx="1970577" cy="38492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Sentiment Analysis</a:t>
            </a:r>
            <a:endParaRPr lang="en-US" sz="1200" kern="0" dirty="0">
              <a:ea typeface="Arial Unicode MS" pitchFamily="34" charset="-128"/>
              <a:cs typeface="Arial Unicode MS" pitchFamily="34" charset="-128"/>
            </a:endParaRPr>
          </a:p>
        </p:txBody>
      </p:sp>
      <p:sp>
        <p:nvSpPr>
          <p:cNvPr id="62" name="Rounded Rectangle 61"/>
          <p:cNvSpPr/>
          <p:nvPr/>
        </p:nvSpPr>
        <p:spPr bwMode="gray">
          <a:xfrm>
            <a:off x="9244878" y="3551114"/>
            <a:ext cx="1061023"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SME Validation</a:t>
            </a:r>
            <a:endParaRPr lang="en-US" sz="1200" kern="0" dirty="0">
              <a:ea typeface="Arial Unicode MS" pitchFamily="34" charset="-128"/>
              <a:cs typeface="Arial Unicode MS" pitchFamily="34" charset="-128"/>
            </a:endParaRPr>
          </a:p>
        </p:txBody>
      </p:sp>
      <p:sp>
        <p:nvSpPr>
          <p:cNvPr id="68" name="Rounded Rectangle 67"/>
          <p:cNvSpPr/>
          <p:nvPr/>
        </p:nvSpPr>
        <p:spPr bwMode="gray">
          <a:xfrm>
            <a:off x="10399177" y="3793522"/>
            <a:ext cx="981859"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Prepare Final presentation</a:t>
            </a:r>
            <a:endParaRPr lang="en-US" sz="1200" kern="0" dirty="0">
              <a:ea typeface="Arial Unicode MS" pitchFamily="34" charset="-128"/>
              <a:cs typeface="Arial Unicode MS" pitchFamily="34" charset="-128"/>
            </a:endParaRPr>
          </a:p>
        </p:txBody>
      </p:sp>
      <p:sp>
        <p:nvSpPr>
          <p:cNvPr id="97" name="Rounded Rectangle 96"/>
          <p:cNvSpPr/>
          <p:nvPr/>
        </p:nvSpPr>
        <p:spPr bwMode="gray">
          <a:xfrm>
            <a:off x="4144079" y="2649556"/>
            <a:ext cx="1761422" cy="1321631"/>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Build pipeline to automate the data consumption</a:t>
            </a:r>
            <a:endParaRPr lang="en-US" sz="1200" kern="0" dirty="0">
              <a:ea typeface="Arial Unicode MS" pitchFamily="34" charset="-128"/>
              <a:cs typeface="Arial Unicode MS" pitchFamily="34" charset="-128"/>
            </a:endParaRPr>
          </a:p>
        </p:txBody>
      </p:sp>
      <p:sp>
        <p:nvSpPr>
          <p:cNvPr id="99" name="Rounded Rectangle 98"/>
          <p:cNvSpPr/>
          <p:nvPr/>
        </p:nvSpPr>
        <p:spPr bwMode="gray">
          <a:xfrm>
            <a:off x="5329541" y="2125996"/>
            <a:ext cx="1156916"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ETL &amp; Data Model</a:t>
            </a:r>
            <a:endParaRPr lang="en-US" sz="1200" kern="0" dirty="0">
              <a:ea typeface="Arial Unicode MS" pitchFamily="34" charset="-128"/>
              <a:cs typeface="Arial Unicode MS" pitchFamily="34" charset="-128"/>
            </a:endParaRPr>
          </a:p>
        </p:txBody>
      </p:sp>
      <p:sp>
        <p:nvSpPr>
          <p:cNvPr id="100" name="Rounded Rectangle 99"/>
          <p:cNvSpPr/>
          <p:nvPr/>
        </p:nvSpPr>
        <p:spPr bwMode="gray">
          <a:xfrm>
            <a:off x="2819420" y="4783907"/>
            <a:ext cx="1287713"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Decide on key UI components</a:t>
            </a:r>
          </a:p>
        </p:txBody>
      </p:sp>
      <p:sp>
        <p:nvSpPr>
          <p:cNvPr id="102" name="Rounded Rectangle 101"/>
          <p:cNvSpPr/>
          <p:nvPr/>
        </p:nvSpPr>
        <p:spPr bwMode="gray">
          <a:xfrm>
            <a:off x="9224652" y="5760420"/>
            <a:ext cx="1081249" cy="431693"/>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SME Validation</a:t>
            </a:r>
            <a:endParaRPr lang="en-US" sz="1200" kern="0" dirty="0">
              <a:ea typeface="Arial Unicode MS" pitchFamily="34" charset="-128"/>
              <a:cs typeface="Arial Unicode MS" pitchFamily="34" charset="-128"/>
            </a:endParaRPr>
          </a:p>
        </p:txBody>
      </p:sp>
      <p:sp>
        <p:nvSpPr>
          <p:cNvPr id="103" name="Rounded Rectangle 102"/>
          <p:cNvSpPr/>
          <p:nvPr/>
        </p:nvSpPr>
        <p:spPr bwMode="gray">
          <a:xfrm>
            <a:off x="10399177" y="6079175"/>
            <a:ext cx="1053274"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Prepare Final presentation</a:t>
            </a:r>
            <a:endParaRPr lang="en-US" sz="1200" kern="0" dirty="0">
              <a:ea typeface="Arial Unicode MS" pitchFamily="34" charset="-128"/>
              <a:cs typeface="Arial Unicode MS" pitchFamily="34" charset="-128"/>
            </a:endParaRPr>
          </a:p>
        </p:txBody>
      </p:sp>
      <p:grpSp>
        <p:nvGrpSpPr>
          <p:cNvPr id="76" name="Group 75"/>
          <p:cNvGrpSpPr/>
          <p:nvPr/>
        </p:nvGrpSpPr>
        <p:grpSpPr>
          <a:xfrm>
            <a:off x="10825985" y="645993"/>
            <a:ext cx="1301901" cy="5813136"/>
            <a:chOff x="7585677" y="645993"/>
            <a:chExt cx="1301901" cy="5813136"/>
          </a:xfrm>
        </p:grpSpPr>
        <p:sp>
          <p:nvSpPr>
            <p:cNvPr id="77" name="Isosceles Triangle 76"/>
            <p:cNvSpPr/>
            <p:nvPr/>
          </p:nvSpPr>
          <p:spPr bwMode="gray">
            <a:xfrm rot="10800000">
              <a:off x="8117469" y="1041882"/>
              <a:ext cx="290880" cy="221221"/>
            </a:xfrm>
            <a:prstGeom prst="triangle">
              <a:avLst/>
            </a:prstGeom>
            <a:solidFill>
              <a:schemeClr val="accent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78" name="TextBox 77"/>
            <p:cNvSpPr txBox="1"/>
            <p:nvPr/>
          </p:nvSpPr>
          <p:spPr>
            <a:xfrm>
              <a:off x="7585677" y="645993"/>
              <a:ext cx="1301901" cy="369332"/>
            </a:xfrm>
            <a:prstGeom prst="rect">
              <a:avLst/>
            </a:prstGeom>
            <a:noFill/>
          </p:spPr>
          <p:txBody>
            <a:bodyPr wrap="square" lIns="0" tIns="0" rIns="0" bIns="0" rtlCol="0">
              <a:spAutoFit/>
            </a:bodyPr>
            <a:lstStyle/>
            <a:p>
              <a:pPr algn="ctr" fontAlgn="base">
                <a:spcAft>
                  <a:spcPct val="0"/>
                </a:spcAft>
                <a:buClr>
                  <a:srgbClr val="F0AB00"/>
                </a:buClr>
                <a:buSzPct val="80000"/>
              </a:pPr>
              <a:r>
                <a:rPr lang="en-US" sz="1200" b="1" kern="0" dirty="0">
                  <a:ea typeface="Arial Unicode MS" pitchFamily="34" charset="-128"/>
                  <a:cs typeface="Arial Unicode MS" pitchFamily="34" charset="-128"/>
                </a:rPr>
                <a:t>Final</a:t>
              </a:r>
            </a:p>
            <a:p>
              <a:pPr algn="ctr" fontAlgn="base">
                <a:spcAft>
                  <a:spcPct val="0"/>
                </a:spcAft>
                <a:buClr>
                  <a:srgbClr val="F0AB00"/>
                </a:buClr>
                <a:buSzPct val="80000"/>
              </a:pPr>
              <a:r>
                <a:rPr lang="en-US" sz="1200" b="1" kern="0" dirty="0">
                  <a:ea typeface="Arial Unicode MS" pitchFamily="34" charset="-128"/>
                  <a:cs typeface="Arial Unicode MS" pitchFamily="34" charset="-128"/>
                </a:rPr>
                <a:t>Presentation</a:t>
              </a:r>
            </a:p>
          </p:txBody>
        </p:sp>
        <p:cxnSp>
          <p:nvCxnSpPr>
            <p:cNvPr id="79" name="Straight Connector 78"/>
            <p:cNvCxnSpPr/>
            <p:nvPr/>
          </p:nvCxnSpPr>
          <p:spPr>
            <a:xfrm flipH="1" flipV="1">
              <a:off x="8267123" y="1263103"/>
              <a:ext cx="22605" cy="51960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2" name="Rounded Rectangle 57">
            <a:extLst>
              <a:ext uri="{FF2B5EF4-FFF2-40B4-BE49-F238E27FC236}">
                <a16:creationId xmlns:a16="http://schemas.microsoft.com/office/drawing/2014/main" id="{5672F3C7-1A67-41DE-8B48-E618B558C994}"/>
              </a:ext>
            </a:extLst>
          </p:cNvPr>
          <p:cNvSpPr/>
          <p:nvPr/>
        </p:nvSpPr>
        <p:spPr bwMode="gray">
          <a:xfrm>
            <a:off x="2531501" y="3465498"/>
            <a:ext cx="1563410" cy="452636"/>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Build connectors with Twitter accounts</a:t>
            </a:r>
            <a:endParaRPr lang="en-US" sz="1200" kern="0" dirty="0">
              <a:ea typeface="Arial Unicode MS" pitchFamily="34" charset="-128"/>
              <a:cs typeface="Arial Unicode MS" pitchFamily="34" charset="-128"/>
            </a:endParaRPr>
          </a:p>
        </p:txBody>
      </p:sp>
      <p:sp>
        <p:nvSpPr>
          <p:cNvPr id="45" name="Rounded Rectangle 60">
            <a:extLst>
              <a:ext uri="{FF2B5EF4-FFF2-40B4-BE49-F238E27FC236}">
                <a16:creationId xmlns:a16="http://schemas.microsoft.com/office/drawing/2014/main" id="{0E9A26CA-BC87-4770-8ED1-D955F0884FFA}"/>
              </a:ext>
            </a:extLst>
          </p:cNvPr>
          <p:cNvSpPr/>
          <p:nvPr/>
        </p:nvSpPr>
        <p:spPr bwMode="gray">
          <a:xfrm>
            <a:off x="4144079" y="4360462"/>
            <a:ext cx="2369101" cy="332609"/>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API to expose results from HANA</a:t>
            </a:r>
          </a:p>
        </p:txBody>
      </p:sp>
      <p:cxnSp>
        <p:nvCxnSpPr>
          <p:cNvPr id="46" name="Straight Connector 45">
            <a:extLst>
              <a:ext uri="{FF2B5EF4-FFF2-40B4-BE49-F238E27FC236}">
                <a16:creationId xmlns:a16="http://schemas.microsoft.com/office/drawing/2014/main" id="{1714D734-88A8-4A83-8D85-10BCEE1E7A92}"/>
              </a:ext>
            </a:extLst>
          </p:cNvPr>
          <p:cNvCxnSpPr/>
          <p:nvPr/>
        </p:nvCxnSpPr>
        <p:spPr>
          <a:xfrm flipV="1">
            <a:off x="325338" y="4196031"/>
            <a:ext cx="11136111" cy="6631"/>
          </a:xfrm>
          <a:prstGeom prst="line">
            <a:avLst/>
          </a:prstGeom>
          <a:ln/>
        </p:spPr>
        <p:style>
          <a:lnRef idx="1">
            <a:schemeClr val="dk1"/>
          </a:lnRef>
          <a:fillRef idx="0">
            <a:schemeClr val="dk1"/>
          </a:fillRef>
          <a:effectRef idx="0">
            <a:schemeClr val="dk1"/>
          </a:effectRef>
          <a:fontRef idx="minor">
            <a:schemeClr val="tx1"/>
          </a:fontRef>
        </p:style>
      </p:cxnSp>
      <p:sp>
        <p:nvSpPr>
          <p:cNvPr id="47" name="Rounded Rectangle 99">
            <a:extLst>
              <a:ext uri="{FF2B5EF4-FFF2-40B4-BE49-F238E27FC236}">
                <a16:creationId xmlns:a16="http://schemas.microsoft.com/office/drawing/2014/main" id="{651CB61B-999C-4E9E-85BE-0AE009A91A71}"/>
              </a:ext>
            </a:extLst>
          </p:cNvPr>
          <p:cNvSpPr/>
          <p:nvPr/>
        </p:nvSpPr>
        <p:spPr bwMode="gray">
          <a:xfrm>
            <a:off x="2188759" y="4310831"/>
            <a:ext cx="1296392"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First Mock up</a:t>
            </a:r>
          </a:p>
        </p:txBody>
      </p:sp>
      <p:sp>
        <p:nvSpPr>
          <p:cNvPr id="48" name="Rounded Rectangle 99">
            <a:extLst>
              <a:ext uri="{FF2B5EF4-FFF2-40B4-BE49-F238E27FC236}">
                <a16:creationId xmlns:a16="http://schemas.microsoft.com/office/drawing/2014/main" id="{224AB436-D06C-4159-94FE-24C15A99E232}"/>
              </a:ext>
            </a:extLst>
          </p:cNvPr>
          <p:cNvSpPr/>
          <p:nvPr/>
        </p:nvSpPr>
        <p:spPr bwMode="gray">
          <a:xfrm>
            <a:off x="4509855" y="5257283"/>
            <a:ext cx="3947177" cy="36576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UI</a:t>
            </a:r>
          </a:p>
        </p:txBody>
      </p:sp>
      <p:grpSp>
        <p:nvGrpSpPr>
          <p:cNvPr id="49" name="Group 48">
            <a:extLst>
              <a:ext uri="{FF2B5EF4-FFF2-40B4-BE49-F238E27FC236}">
                <a16:creationId xmlns:a16="http://schemas.microsoft.com/office/drawing/2014/main" id="{FAA4F143-D50F-4E19-BDFC-E2D4B90EC2ED}"/>
              </a:ext>
            </a:extLst>
          </p:cNvPr>
          <p:cNvGrpSpPr/>
          <p:nvPr/>
        </p:nvGrpSpPr>
        <p:grpSpPr>
          <a:xfrm>
            <a:off x="6299245" y="762995"/>
            <a:ext cx="2045433" cy="5689523"/>
            <a:chOff x="6870397" y="863677"/>
            <a:chExt cx="2045433" cy="5689523"/>
          </a:xfrm>
        </p:grpSpPr>
        <p:sp>
          <p:nvSpPr>
            <p:cNvPr id="50" name="Isosceles Triangle 49">
              <a:extLst>
                <a:ext uri="{FF2B5EF4-FFF2-40B4-BE49-F238E27FC236}">
                  <a16:creationId xmlns:a16="http://schemas.microsoft.com/office/drawing/2014/main" id="{95867DB7-80EF-48F8-AF82-14A96CABC180}"/>
                </a:ext>
              </a:extLst>
            </p:cNvPr>
            <p:cNvSpPr/>
            <p:nvPr/>
          </p:nvSpPr>
          <p:spPr bwMode="gray">
            <a:xfrm rot="10800000">
              <a:off x="7747674" y="1135953"/>
              <a:ext cx="290880" cy="221221"/>
            </a:xfrm>
            <a:prstGeom prst="triangle">
              <a:avLst/>
            </a:prstGeom>
            <a:solidFill>
              <a:schemeClr val="accent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EEF54F92-C08D-447C-A430-5DDB7A4258C8}"/>
                </a:ext>
              </a:extLst>
            </p:cNvPr>
            <p:cNvSpPr txBox="1"/>
            <p:nvPr/>
          </p:nvSpPr>
          <p:spPr>
            <a:xfrm>
              <a:off x="6870397" y="863677"/>
              <a:ext cx="2045433" cy="184666"/>
            </a:xfrm>
            <a:prstGeom prst="rect">
              <a:avLst/>
            </a:prstGeom>
            <a:noFill/>
          </p:spPr>
          <p:txBody>
            <a:bodyPr wrap="none" lIns="0" tIns="0" rIns="0" bIns="0" rtlCol="0">
              <a:spAutoFit/>
            </a:bodyPr>
            <a:lstStyle/>
            <a:p>
              <a:pPr algn="ctr" fontAlgn="base">
                <a:spcAft>
                  <a:spcPct val="0"/>
                </a:spcAft>
                <a:buClr>
                  <a:srgbClr val="F0AB00"/>
                </a:buClr>
                <a:buSzPct val="80000"/>
              </a:pPr>
              <a:r>
                <a:rPr lang="en-US" sz="1200" b="1" kern="0" dirty="0">
                  <a:ea typeface="Arial Unicode MS" pitchFamily="34" charset="-128"/>
                  <a:cs typeface="Arial Unicode MS" pitchFamily="34" charset="-128"/>
                </a:rPr>
                <a:t>Connect first results with UI</a:t>
              </a:r>
            </a:p>
          </p:txBody>
        </p:sp>
        <p:cxnSp>
          <p:nvCxnSpPr>
            <p:cNvPr id="52" name="Straight Connector 51">
              <a:extLst>
                <a:ext uri="{FF2B5EF4-FFF2-40B4-BE49-F238E27FC236}">
                  <a16:creationId xmlns:a16="http://schemas.microsoft.com/office/drawing/2014/main" id="{77E68735-7E70-4BBE-B15A-70C7CCBA620C}"/>
                </a:ext>
              </a:extLst>
            </p:cNvPr>
            <p:cNvCxnSpPr/>
            <p:nvPr/>
          </p:nvCxnSpPr>
          <p:spPr>
            <a:xfrm flipH="1" flipV="1">
              <a:off x="7897328" y="1357174"/>
              <a:ext cx="22605" cy="51960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3" name="Rounded Rectangle 59">
            <a:extLst>
              <a:ext uri="{FF2B5EF4-FFF2-40B4-BE49-F238E27FC236}">
                <a16:creationId xmlns:a16="http://schemas.microsoft.com/office/drawing/2014/main" id="{6E0F393A-CAA8-4B6A-81A2-DE04A97519A6}"/>
              </a:ext>
            </a:extLst>
          </p:cNvPr>
          <p:cNvSpPr/>
          <p:nvPr/>
        </p:nvSpPr>
        <p:spPr bwMode="gray">
          <a:xfrm>
            <a:off x="6925403" y="3058452"/>
            <a:ext cx="2811758" cy="384920"/>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Machine Learning model development</a:t>
            </a:r>
            <a:endParaRPr lang="en-US" sz="1200" kern="0" dirty="0">
              <a:ea typeface="Arial Unicode MS" pitchFamily="34" charset="-128"/>
              <a:cs typeface="Arial Unicode MS" pitchFamily="34" charset="-128"/>
            </a:endParaRPr>
          </a:p>
        </p:txBody>
      </p:sp>
      <p:sp>
        <p:nvSpPr>
          <p:cNvPr id="54" name="TextBox 53">
            <a:extLst>
              <a:ext uri="{FF2B5EF4-FFF2-40B4-BE49-F238E27FC236}">
                <a16:creationId xmlns:a16="http://schemas.microsoft.com/office/drawing/2014/main" id="{A536D343-99A5-4C4D-9816-87B9C1600363}"/>
              </a:ext>
            </a:extLst>
          </p:cNvPr>
          <p:cNvSpPr txBox="1"/>
          <p:nvPr/>
        </p:nvSpPr>
        <p:spPr>
          <a:xfrm>
            <a:off x="297519" y="2957228"/>
            <a:ext cx="1744067" cy="246221"/>
          </a:xfrm>
          <a:prstGeom prst="rect">
            <a:avLst/>
          </a:prstGeom>
          <a:noFill/>
        </p:spPr>
        <p:txBody>
          <a:bodyPr wrap="none" lIns="0" tIns="0" rIns="0" bIns="0" rtlCol="0">
            <a:spAutoFit/>
          </a:bodyPr>
          <a:lstStyle/>
          <a:p>
            <a:pPr fontAlgn="base">
              <a:spcAft>
                <a:spcPct val="0"/>
              </a:spcAft>
              <a:buClr>
                <a:srgbClr val="F0AB00"/>
              </a:buClr>
              <a:buSzPct val="80000"/>
            </a:pPr>
            <a:r>
              <a:rPr lang="en-US" sz="1600" b="1" kern="0" dirty="0">
                <a:ea typeface="Arial Unicode MS" pitchFamily="34" charset="-128"/>
                <a:cs typeface="Arial Unicode MS" pitchFamily="34" charset="-128"/>
              </a:rPr>
              <a:t>Machine Learning</a:t>
            </a:r>
          </a:p>
        </p:txBody>
      </p:sp>
      <p:pic>
        <p:nvPicPr>
          <p:cNvPr id="7" name="Picture 6" descr="A picture containing clock&#10;&#10;Description automatically generated">
            <a:extLst>
              <a:ext uri="{FF2B5EF4-FFF2-40B4-BE49-F238E27FC236}">
                <a16:creationId xmlns:a16="http://schemas.microsoft.com/office/drawing/2014/main" id="{0834830D-BEF5-4555-9D4E-B1C49CB9690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57870" y="225130"/>
            <a:ext cx="585032" cy="585032"/>
          </a:xfrm>
          <a:prstGeom prst="rect">
            <a:avLst/>
          </a:prstGeom>
        </p:spPr>
      </p:pic>
      <p:sp>
        <p:nvSpPr>
          <p:cNvPr id="38" name="Rounded Rectangle 57">
            <a:extLst>
              <a:ext uri="{FF2B5EF4-FFF2-40B4-BE49-F238E27FC236}">
                <a16:creationId xmlns:a16="http://schemas.microsoft.com/office/drawing/2014/main" id="{60F0D97C-0997-43D3-A83E-95411C59BFCF}"/>
              </a:ext>
            </a:extLst>
          </p:cNvPr>
          <p:cNvSpPr/>
          <p:nvPr/>
        </p:nvSpPr>
        <p:spPr bwMode="gray">
          <a:xfrm>
            <a:off x="2211101" y="2358622"/>
            <a:ext cx="1553027" cy="541235"/>
          </a:xfrm>
          <a:prstGeom prst="roundRect">
            <a:avLst/>
          </a:prstGeom>
          <a:solidFill>
            <a:schemeClr val="accent3">
              <a:lumMod val="20000"/>
              <a:lumOff val="80000"/>
            </a:schemeClr>
          </a:solidFill>
          <a:ln w="6350" algn="ctr">
            <a:no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US" sz="1200" dirty="0"/>
              <a:t>SCB provided Data validation &amp; data Preparation on HANA</a:t>
            </a:r>
            <a:endParaRPr lang="en-US" sz="12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71575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EE9C-D72D-4738-B4A1-6BECF42F2D20}"/>
              </a:ext>
            </a:extLst>
          </p:cNvPr>
          <p:cNvSpPr>
            <a:spLocks noGrp="1"/>
          </p:cNvSpPr>
          <p:nvPr>
            <p:ph type="title"/>
          </p:nvPr>
        </p:nvSpPr>
        <p:spPr/>
        <p:txBody>
          <a:bodyPr/>
          <a:lstStyle/>
          <a:p>
            <a:r>
              <a:rPr lang="en-US" dirty="0"/>
              <a:t>Success Criteria</a:t>
            </a:r>
            <a:endParaRPr lang="el-GR" dirty="0"/>
          </a:p>
        </p:txBody>
      </p:sp>
      <p:sp>
        <p:nvSpPr>
          <p:cNvPr id="6" name="Text Placeholder 2">
            <a:extLst>
              <a:ext uri="{FF2B5EF4-FFF2-40B4-BE49-F238E27FC236}">
                <a16:creationId xmlns:a16="http://schemas.microsoft.com/office/drawing/2014/main" id="{AB2032A6-E127-4ADF-BC27-27BE570B4DEE}"/>
              </a:ext>
            </a:extLst>
          </p:cNvPr>
          <p:cNvSpPr txBox="1">
            <a:spLocks/>
          </p:cNvSpPr>
          <p:nvPr/>
        </p:nvSpPr>
        <p:spPr>
          <a:xfrm>
            <a:off x="327390" y="1152029"/>
            <a:ext cx="9138677" cy="408940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522795" lvl="1" indent="-342831">
              <a:lnSpc>
                <a:spcPct val="150000"/>
              </a:lnSpc>
            </a:pPr>
            <a:r>
              <a:rPr lang="en-US" sz="1400" dirty="0"/>
              <a:t>3 Months From Now:</a:t>
            </a:r>
          </a:p>
          <a:p>
            <a:pPr marL="701606" lvl="2" indent="-342831">
              <a:lnSpc>
                <a:spcPct val="150000"/>
              </a:lnSpc>
            </a:pPr>
            <a:r>
              <a:rPr lang="en-US" sz="1400" dirty="0"/>
              <a:t>Solution with Commentary and Sentiment Analysis</a:t>
            </a:r>
          </a:p>
          <a:p>
            <a:pPr marL="701606" lvl="2" indent="-342831">
              <a:lnSpc>
                <a:spcPct val="150000"/>
              </a:lnSpc>
            </a:pPr>
            <a:r>
              <a:rPr lang="en-US" sz="1400" dirty="0"/>
              <a:t>Able to link Commentary to News Sources</a:t>
            </a:r>
          </a:p>
          <a:p>
            <a:pPr marL="701606" lvl="2" indent="-342831">
              <a:lnSpc>
                <a:spcPct val="150000"/>
              </a:lnSpc>
            </a:pPr>
            <a:r>
              <a:rPr lang="en-US" sz="1400" dirty="0"/>
              <a:t>Understand the Underlying Sentiments and News Sources</a:t>
            </a:r>
          </a:p>
          <a:p>
            <a:pPr marL="701606" lvl="2" indent="-342831">
              <a:lnSpc>
                <a:spcPct val="150000"/>
              </a:lnSpc>
            </a:pPr>
            <a:r>
              <a:rPr lang="en-US" sz="1400" dirty="0"/>
              <a:t>Drive Commentary on News Sites and Twitter/Social Media</a:t>
            </a:r>
          </a:p>
          <a:p>
            <a:pPr marL="701606" lvl="2" indent="-342831">
              <a:lnSpc>
                <a:spcPct val="150000"/>
              </a:lnSpc>
            </a:pPr>
            <a:r>
              <a:rPr lang="en-US" sz="1400" dirty="0"/>
              <a:t>Able to Categorize and Store Daily News and Situation</a:t>
            </a:r>
          </a:p>
          <a:p>
            <a:pPr marL="701606" lvl="2" indent="-342831">
              <a:lnSpc>
                <a:spcPct val="150000"/>
              </a:lnSpc>
            </a:pPr>
            <a:r>
              <a:rPr lang="en-US" sz="1400" dirty="0"/>
              <a:t>Accuracy of Commentary and Sentiment Analysis (based on actual P&amp;L Drivers)</a:t>
            </a:r>
          </a:p>
          <a:p>
            <a:pPr marL="701606" lvl="2" indent="-342831">
              <a:lnSpc>
                <a:spcPct val="150000"/>
              </a:lnSpc>
            </a:pPr>
            <a:r>
              <a:rPr lang="en-US" sz="1400" dirty="0"/>
              <a:t>Reduce time to deliver information to management</a:t>
            </a:r>
          </a:p>
          <a:p>
            <a:pPr marL="701606" lvl="2" indent="-342831">
              <a:lnSpc>
                <a:spcPct val="150000"/>
              </a:lnSpc>
            </a:pPr>
            <a:endParaRPr lang="en-US" sz="1400" dirty="0"/>
          </a:p>
          <a:p>
            <a:pPr marL="522795" lvl="1" indent="-342831">
              <a:lnSpc>
                <a:spcPct val="150000"/>
              </a:lnSpc>
            </a:pPr>
            <a:r>
              <a:rPr lang="en-US" sz="1400" dirty="0"/>
              <a:t>6 Months From Now:</a:t>
            </a:r>
          </a:p>
          <a:p>
            <a:pPr marL="701606" lvl="2" indent="-342831">
              <a:lnSpc>
                <a:spcPct val="150000"/>
              </a:lnSpc>
            </a:pPr>
            <a:r>
              <a:rPr lang="en-US" sz="1400" dirty="0"/>
              <a:t>FXO P&amp;L Commentary Populated from the System</a:t>
            </a:r>
          </a:p>
          <a:p>
            <a:pPr marL="701606" lvl="2" indent="-342831">
              <a:lnSpc>
                <a:spcPct val="150000"/>
              </a:lnSpc>
            </a:pPr>
            <a:r>
              <a:rPr lang="en-US" sz="1400" dirty="0"/>
              <a:t>Accuracy and Timeliness to improve further</a:t>
            </a:r>
          </a:p>
          <a:p>
            <a:pPr marL="882723" lvl="3" indent="-342831">
              <a:lnSpc>
                <a:spcPct val="150000"/>
              </a:lnSpc>
            </a:pPr>
            <a:r>
              <a:rPr lang="en-US" sz="1200" dirty="0"/>
              <a:t>P&amp;L Commentary and Group </a:t>
            </a:r>
            <a:r>
              <a:rPr lang="en-US" sz="1200" dirty="0" err="1"/>
              <a:t>VaR</a:t>
            </a:r>
            <a:r>
              <a:rPr lang="en-US" sz="1200" dirty="0"/>
              <a:t> Breach Commentary</a:t>
            </a:r>
          </a:p>
          <a:p>
            <a:pPr marL="701606" lvl="2" indent="-342831">
              <a:lnSpc>
                <a:spcPct val="150000"/>
              </a:lnSpc>
            </a:pPr>
            <a:r>
              <a:rPr lang="en-US" sz="1400" dirty="0"/>
              <a:t>Consistency of Commentary and Sentiment Analysis</a:t>
            </a:r>
          </a:p>
          <a:p>
            <a:pPr marL="701606" lvl="2" indent="-342831">
              <a:lnSpc>
                <a:spcPct val="150000"/>
              </a:lnSpc>
            </a:pPr>
            <a:r>
              <a:rPr lang="en-US" sz="1400" dirty="0"/>
              <a:t>Macro Level Commentary for FM</a:t>
            </a:r>
          </a:p>
          <a:p>
            <a:pPr marL="522795" lvl="1" indent="-342831">
              <a:lnSpc>
                <a:spcPct val="150000"/>
              </a:lnSpc>
            </a:pPr>
            <a:endParaRPr lang="en-US" sz="1400" dirty="0"/>
          </a:p>
        </p:txBody>
      </p:sp>
      <p:pic>
        <p:nvPicPr>
          <p:cNvPr id="4" name="Picture 3">
            <a:extLst>
              <a:ext uri="{FF2B5EF4-FFF2-40B4-BE49-F238E27FC236}">
                <a16:creationId xmlns:a16="http://schemas.microsoft.com/office/drawing/2014/main" id="{77B6E87C-A965-4CB6-A57F-C444F283B1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34746" y="2347942"/>
            <a:ext cx="1872261" cy="1872261"/>
          </a:xfrm>
          <a:prstGeom prst="rect">
            <a:avLst/>
          </a:prstGeom>
        </p:spPr>
      </p:pic>
    </p:spTree>
    <p:extLst>
      <p:ext uri="{BB962C8B-B14F-4D97-AF65-F5344CB8AC3E}">
        <p14:creationId xmlns:p14="http://schemas.microsoft.com/office/powerpoint/2010/main" val="16144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FA637-F3A6-C745-B2F9-03E565D8E2B7}"/>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333962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187E29-6CF7-4873-8231-9F73A931965F}"/>
              </a:ext>
            </a:extLst>
          </p:cNvPr>
          <p:cNvSpPr>
            <a:spLocks noGrp="1"/>
          </p:cNvSpPr>
          <p:nvPr>
            <p:ph type="ctrTitle"/>
          </p:nvPr>
        </p:nvSpPr>
        <p:spPr/>
        <p:txBody>
          <a:bodyPr/>
          <a:lstStyle/>
          <a:p>
            <a:r>
              <a:rPr lang="en-US" dirty="0"/>
              <a:t>Proposed </a:t>
            </a:r>
            <a:r>
              <a:rPr lang="en-US" dirty="0">
                <a:solidFill>
                  <a:schemeClr val="accent1"/>
                </a:solidFill>
              </a:rPr>
              <a:t>Solution</a:t>
            </a:r>
            <a:endParaRPr lang="el-GR" dirty="0">
              <a:solidFill>
                <a:schemeClr val="accent1"/>
              </a:solidFill>
            </a:endParaRPr>
          </a:p>
        </p:txBody>
      </p:sp>
      <p:pic>
        <p:nvPicPr>
          <p:cNvPr id="4" name="Picture 3" descr="A close up of a logo&#10;&#10;Description automatically generated">
            <a:extLst>
              <a:ext uri="{FF2B5EF4-FFF2-40B4-BE49-F238E27FC236}">
                <a16:creationId xmlns:a16="http://schemas.microsoft.com/office/drawing/2014/main" id="{A4FECCD1-0B6D-4D9C-A1C3-74BCB402D3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1652" y="3574194"/>
            <a:ext cx="1552346" cy="1552346"/>
          </a:xfrm>
          <a:prstGeom prst="rect">
            <a:avLst/>
          </a:prstGeom>
        </p:spPr>
      </p:pic>
    </p:spTree>
    <p:extLst>
      <p:ext uri="{BB962C8B-B14F-4D97-AF65-F5344CB8AC3E}">
        <p14:creationId xmlns:p14="http://schemas.microsoft.com/office/powerpoint/2010/main" val="260206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EB8386-8C7E-EF44-976F-3DDF0036172E}"/>
              </a:ext>
            </a:extLst>
          </p:cNvPr>
          <p:cNvSpPr>
            <a:spLocks noGrp="1"/>
          </p:cNvSpPr>
          <p:nvPr>
            <p:ph type="title"/>
          </p:nvPr>
        </p:nvSpPr>
        <p:spPr>
          <a:xfrm>
            <a:off x="504001" y="504000"/>
            <a:ext cx="11186476" cy="646331"/>
          </a:xfrm>
        </p:spPr>
        <p:txBody>
          <a:bodyPr/>
          <a:lstStyle/>
          <a:p>
            <a:r>
              <a:rPr lang="en-US"/>
              <a:t>Data Science Project Methodologies</a:t>
            </a:r>
            <a:br>
              <a:rPr lang="en-US"/>
            </a:br>
            <a:r>
              <a:rPr lang="en-US" sz="1800">
                <a:solidFill>
                  <a:schemeClr val="bg2">
                    <a:lumMod val="50000"/>
                  </a:schemeClr>
                </a:solidFill>
              </a:rPr>
              <a:t>Cross-industry standard process for data mining (CRISP-DM) </a:t>
            </a:r>
            <a:endParaRPr lang="en-US">
              <a:solidFill>
                <a:schemeClr val="bg2">
                  <a:lumMod val="50000"/>
                </a:schemeClr>
              </a:solidFill>
            </a:endParaRPr>
          </a:p>
        </p:txBody>
      </p:sp>
      <p:pic>
        <p:nvPicPr>
          <p:cNvPr id="5" name="Picture 4">
            <a:extLst>
              <a:ext uri="{FF2B5EF4-FFF2-40B4-BE49-F238E27FC236}">
                <a16:creationId xmlns:a16="http://schemas.microsoft.com/office/drawing/2014/main" id="{1617824E-FB2E-1149-8C55-892A1BA09C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71805" y="1241779"/>
            <a:ext cx="7249590" cy="4986441"/>
          </a:xfrm>
          <a:prstGeom prst="rect">
            <a:avLst/>
          </a:prstGeom>
        </p:spPr>
      </p:pic>
      <p:sp>
        <p:nvSpPr>
          <p:cNvPr id="2" name="Rectangle 1">
            <a:extLst>
              <a:ext uri="{FF2B5EF4-FFF2-40B4-BE49-F238E27FC236}">
                <a16:creationId xmlns:a16="http://schemas.microsoft.com/office/drawing/2014/main" id="{93B19331-D3FE-6047-AE69-B5F8A8952539}"/>
              </a:ext>
            </a:extLst>
          </p:cNvPr>
          <p:cNvSpPr/>
          <p:nvPr/>
        </p:nvSpPr>
        <p:spPr>
          <a:xfrm>
            <a:off x="436222" y="6230889"/>
            <a:ext cx="3973937" cy="215444"/>
          </a:xfrm>
          <a:prstGeom prst="rect">
            <a:avLst/>
          </a:prstGeom>
        </p:spPr>
        <p:txBody>
          <a:bodyPr wrap="square">
            <a:spAutoFit/>
          </a:bodyPr>
          <a:lstStyle/>
          <a:p>
            <a:r>
              <a:rPr lang="en-US" sz="800" dirty="0">
                <a:solidFill>
                  <a:srgbClr val="00195A"/>
                </a:solidFill>
              </a:rPr>
              <a:t>https://</a:t>
            </a:r>
            <a:r>
              <a:rPr lang="en-US" sz="800" dirty="0" err="1">
                <a:solidFill>
                  <a:srgbClr val="00195A"/>
                </a:solidFill>
              </a:rPr>
              <a:t>en.wikipedia.org</a:t>
            </a:r>
            <a:r>
              <a:rPr lang="en-US" sz="800" dirty="0">
                <a:solidFill>
                  <a:srgbClr val="00195A"/>
                </a:solidFill>
              </a:rPr>
              <a:t>/wiki/Cross-</a:t>
            </a:r>
            <a:r>
              <a:rPr lang="en-US" sz="800" dirty="0" err="1">
                <a:solidFill>
                  <a:srgbClr val="00195A"/>
                </a:solidFill>
              </a:rPr>
              <a:t>industry_standard_process_for_data_mining</a:t>
            </a:r>
            <a:endParaRPr lang="en-US" sz="800" dirty="0">
              <a:solidFill>
                <a:srgbClr val="00195A"/>
              </a:solidFill>
            </a:endParaRPr>
          </a:p>
        </p:txBody>
      </p:sp>
    </p:spTree>
    <p:extLst>
      <p:ext uri="{BB962C8B-B14F-4D97-AF65-F5344CB8AC3E}">
        <p14:creationId xmlns:p14="http://schemas.microsoft.com/office/powerpoint/2010/main" val="203136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23" y="501066"/>
            <a:ext cx="11186476" cy="369332"/>
          </a:xfrm>
        </p:spPr>
        <p:txBody>
          <a:bodyPr/>
          <a:lstStyle/>
          <a:p>
            <a:r>
              <a:rPr lang="en-US" dirty="0"/>
              <a:t>Proposed Solution </a:t>
            </a:r>
          </a:p>
        </p:txBody>
      </p:sp>
      <p:graphicFrame>
        <p:nvGraphicFramePr>
          <p:cNvPr id="4" name="Diagram 3"/>
          <p:cNvGraphicFramePr/>
          <p:nvPr>
            <p:extLst>
              <p:ext uri="{D42A27DB-BD31-4B8C-83A1-F6EECF244321}">
                <p14:modId xmlns:p14="http://schemas.microsoft.com/office/powerpoint/2010/main" val="448389600"/>
              </p:ext>
            </p:extLst>
          </p:nvPr>
        </p:nvGraphicFramePr>
        <p:xfrm>
          <a:off x="115766" y="778119"/>
          <a:ext cx="11991242" cy="577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68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23" y="501066"/>
            <a:ext cx="11186476" cy="369332"/>
          </a:xfrm>
        </p:spPr>
        <p:txBody>
          <a:bodyPr/>
          <a:lstStyle/>
          <a:p>
            <a:r>
              <a:rPr lang="en-US" dirty="0"/>
              <a:t>Data Scope &amp; Requirements</a:t>
            </a:r>
          </a:p>
        </p:txBody>
      </p:sp>
      <p:sp>
        <p:nvSpPr>
          <p:cNvPr id="5" name="Rectangle 4">
            <a:extLst>
              <a:ext uri="{FF2B5EF4-FFF2-40B4-BE49-F238E27FC236}">
                <a16:creationId xmlns:a16="http://schemas.microsoft.com/office/drawing/2014/main" id="{689D9991-2B93-4C69-B47D-E53AC3D159C6}"/>
              </a:ext>
            </a:extLst>
          </p:cNvPr>
          <p:cNvSpPr/>
          <p:nvPr/>
        </p:nvSpPr>
        <p:spPr>
          <a:xfrm>
            <a:off x="307296" y="1607126"/>
            <a:ext cx="4506912" cy="830997"/>
          </a:xfrm>
          <a:prstGeom prst="rect">
            <a:avLst/>
          </a:prstGeom>
        </p:spPr>
        <p:txBody>
          <a:bodyPr wrap="square">
            <a:spAutoFit/>
          </a:bodyPr>
          <a:lstStyle/>
          <a:p>
            <a:r>
              <a:rPr lang="en-US" sz="1200" dirty="0"/>
              <a:t>Sites with financial news are creating their own content, or they are authorized to redistribute news by partnering with other news sources. A mixed approach is usually followed from the majority of the financial news providers.</a:t>
            </a:r>
          </a:p>
        </p:txBody>
      </p:sp>
      <p:sp>
        <p:nvSpPr>
          <p:cNvPr id="7" name="Rectangle 6">
            <a:extLst>
              <a:ext uri="{FF2B5EF4-FFF2-40B4-BE49-F238E27FC236}">
                <a16:creationId xmlns:a16="http://schemas.microsoft.com/office/drawing/2014/main" id="{25D970BA-0F86-4EEE-8B74-45D95D7CC231}"/>
              </a:ext>
            </a:extLst>
          </p:cNvPr>
          <p:cNvSpPr/>
          <p:nvPr/>
        </p:nvSpPr>
        <p:spPr>
          <a:xfrm>
            <a:off x="307296" y="2552551"/>
            <a:ext cx="4278312" cy="2123658"/>
          </a:xfrm>
          <a:prstGeom prst="rect">
            <a:avLst/>
          </a:prstGeom>
        </p:spPr>
        <p:txBody>
          <a:bodyPr wrap="square">
            <a:spAutoFit/>
          </a:bodyPr>
          <a:lstStyle/>
          <a:p>
            <a:r>
              <a:rPr lang="en-US" sz="1200" dirty="0"/>
              <a:t>Below is a list of popular news websites for stock markets, economy, finance, and related business news.</a:t>
            </a:r>
          </a:p>
          <a:p>
            <a:endParaRPr lang="en-US" sz="1200" dirty="0"/>
          </a:p>
          <a:p>
            <a:pPr marL="715838" lvl="1" indent="-171450">
              <a:buFont typeface="Arial" panose="020B0604020202020204" pitchFamily="34" charset="0"/>
              <a:buChar char="•"/>
            </a:pPr>
            <a:r>
              <a:rPr lang="en-US" sz="1200" dirty="0"/>
              <a:t>MarketWatch News Viewer</a:t>
            </a:r>
          </a:p>
          <a:p>
            <a:pPr marL="715838" lvl="1" indent="-171450">
              <a:buFont typeface="Arial" panose="020B0604020202020204" pitchFamily="34" charset="0"/>
              <a:buChar char="•"/>
            </a:pPr>
            <a:r>
              <a:rPr lang="en-US" sz="1200" dirty="0"/>
              <a:t>Bloomberg Portal</a:t>
            </a:r>
          </a:p>
          <a:p>
            <a:pPr marL="715838" lvl="1" indent="-171450">
              <a:buFont typeface="Arial" panose="020B0604020202020204" pitchFamily="34" charset="0"/>
              <a:buChar char="•"/>
            </a:pPr>
            <a:r>
              <a:rPr lang="en-US" sz="1200" dirty="0"/>
              <a:t>Reuters</a:t>
            </a:r>
          </a:p>
          <a:p>
            <a:pPr marL="715838" lvl="1" indent="-171450">
              <a:buFont typeface="Arial" panose="020B0604020202020204" pitchFamily="34" charset="0"/>
              <a:buChar char="•"/>
            </a:pPr>
            <a:r>
              <a:rPr lang="en-US" sz="1200" dirty="0"/>
              <a:t>Wall Street Journal</a:t>
            </a:r>
          </a:p>
          <a:p>
            <a:pPr marL="715838" lvl="1" indent="-171450">
              <a:buFont typeface="Arial" panose="020B0604020202020204" pitchFamily="34" charset="0"/>
              <a:buChar char="•"/>
            </a:pPr>
            <a:r>
              <a:rPr lang="en-US" sz="1200" dirty="0"/>
              <a:t>Financial Times</a:t>
            </a:r>
          </a:p>
          <a:p>
            <a:pPr marL="715838" lvl="1" indent="-171450">
              <a:buFont typeface="Arial" panose="020B0604020202020204" pitchFamily="34" charset="0"/>
              <a:buChar char="•"/>
            </a:pPr>
            <a:r>
              <a:rPr lang="en-US" sz="1200" dirty="0"/>
              <a:t>CNBC</a:t>
            </a:r>
          </a:p>
          <a:p>
            <a:pPr marL="715838" lvl="1" indent="-171450">
              <a:buFont typeface="Arial" panose="020B0604020202020204" pitchFamily="34" charset="0"/>
              <a:buChar char="•"/>
            </a:pPr>
            <a:r>
              <a:rPr lang="en-US" sz="1200" dirty="0"/>
              <a:t>Google Finance (Aggregator)</a:t>
            </a:r>
          </a:p>
          <a:p>
            <a:pPr marL="715838" lvl="1" indent="-171450">
              <a:buFont typeface="Arial" panose="020B0604020202020204" pitchFamily="34" charset="0"/>
              <a:buChar char="•"/>
            </a:pPr>
            <a:r>
              <a:rPr lang="en-US" sz="1200" dirty="0"/>
              <a:t>Seeking Alpha</a:t>
            </a:r>
          </a:p>
        </p:txBody>
      </p:sp>
      <p:sp>
        <p:nvSpPr>
          <p:cNvPr id="9" name="Rectangle 8">
            <a:extLst>
              <a:ext uri="{FF2B5EF4-FFF2-40B4-BE49-F238E27FC236}">
                <a16:creationId xmlns:a16="http://schemas.microsoft.com/office/drawing/2014/main" id="{FC7E1671-EA75-47E7-8BC6-B9AB97B0F015}"/>
              </a:ext>
            </a:extLst>
          </p:cNvPr>
          <p:cNvSpPr/>
          <p:nvPr/>
        </p:nvSpPr>
        <p:spPr>
          <a:xfrm>
            <a:off x="6561138" y="1629221"/>
            <a:ext cx="4329112" cy="4154984"/>
          </a:xfrm>
          <a:prstGeom prst="rect">
            <a:avLst/>
          </a:prstGeom>
        </p:spPr>
        <p:txBody>
          <a:bodyPr wrap="square">
            <a:spAutoFit/>
          </a:bodyPr>
          <a:lstStyle/>
          <a:p>
            <a:r>
              <a:rPr lang="en-US" sz="1200" dirty="0">
                <a:solidFill>
                  <a:schemeClr val="accent1"/>
                </a:solidFill>
              </a:rPr>
              <a:t>It is vital to identify which one of the afore-mentioned offer access through APIs that we can leverage as our dataset to operate the text analysis tasks.</a:t>
            </a:r>
          </a:p>
          <a:p>
            <a:endParaRPr lang="en-US" sz="1200" dirty="0"/>
          </a:p>
          <a:p>
            <a:r>
              <a:rPr lang="en-US" sz="1200" dirty="0"/>
              <a:t>As currently, SCB has no specific way to operate these searches and does not own business subscriptions to any of those,  an agreement on which APIs to focus on and in what detail</a:t>
            </a:r>
            <a:r>
              <a:rPr lang="en-US" sz="1200" i="1" dirty="0"/>
              <a:t> </a:t>
            </a:r>
            <a:r>
              <a:rPr lang="en-US" sz="1200" i="1" dirty="0">
                <a:solidFill>
                  <a:schemeClr val="accent1"/>
                </a:solidFill>
              </a:rPr>
              <a:t>still remains to be decided</a:t>
            </a:r>
            <a:r>
              <a:rPr lang="en-US" sz="1200" dirty="0">
                <a:solidFill>
                  <a:schemeClr val="accent1"/>
                </a:solidFill>
              </a:rPr>
              <a:t>. </a:t>
            </a:r>
          </a:p>
          <a:p>
            <a:endParaRPr lang="en-US" sz="1200" dirty="0"/>
          </a:p>
          <a:p>
            <a:r>
              <a:rPr lang="en-US" sz="1200" dirty="0"/>
              <a:t>More specifically</a:t>
            </a:r>
          </a:p>
          <a:p>
            <a:endParaRPr lang="en-US" sz="1200" dirty="0"/>
          </a:p>
          <a:p>
            <a:pPr marL="228600" indent="-228600">
              <a:buAutoNum type="arabicParenR"/>
            </a:pPr>
            <a:r>
              <a:rPr lang="en-US" sz="1200" dirty="0"/>
              <a:t>SCB analysts have to elaborate on the terminology used when they operate the Google Searches</a:t>
            </a:r>
          </a:p>
          <a:p>
            <a:pPr marL="228600" indent="-228600">
              <a:buAutoNum type="arabicParenR"/>
            </a:pPr>
            <a:r>
              <a:rPr lang="en-US" sz="1200" dirty="0"/>
              <a:t>SCB to provide currency pairs and terminology used</a:t>
            </a:r>
          </a:p>
          <a:p>
            <a:pPr marL="228600" indent="-228600">
              <a:buAutoNum type="arabicParenR"/>
            </a:pPr>
            <a:r>
              <a:rPr lang="en-US" sz="1200" dirty="0"/>
              <a:t>Does the </a:t>
            </a:r>
            <a:r>
              <a:rPr lang="en-US" sz="1200" dirty="0">
                <a:solidFill>
                  <a:schemeClr val="accent1"/>
                </a:solidFill>
              </a:rPr>
              <a:t>free</a:t>
            </a:r>
            <a:r>
              <a:rPr lang="en-US" sz="1200" dirty="0"/>
              <a:t> APIs text suffices for the text mining we are targeting to?</a:t>
            </a:r>
          </a:p>
          <a:p>
            <a:pPr marL="715838" lvl="1" indent="-171450"/>
            <a:r>
              <a:rPr lang="en-US" sz="1200" dirty="0"/>
              <a:t>E.g. Financial Times Free API </a:t>
            </a:r>
            <a:r>
              <a:rPr lang="en-US" sz="1200" i="1" u="sng" dirty="0"/>
              <a:t>provides only Headlines </a:t>
            </a:r>
            <a:r>
              <a:rPr lang="en-US" sz="1200" dirty="0"/>
              <a:t>and </a:t>
            </a:r>
            <a:r>
              <a:rPr lang="en-US" sz="1200" i="1" u="sng" dirty="0"/>
              <a:t>no content</a:t>
            </a:r>
            <a:r>
              <a:rPr lang="en-US" sz="1200" dirty="0"/>
              <a:t>. Would that be sufficient? </a:t>
            </a:r>
            <a:r>
              <a:rPr lang="en-US" sz="1200" dirty="0">
                <a:solidFill>
                  <a:schemeClr val="accent1"/>
                </a:solidFill>
              </a:rPr>
              <a:t>If not, who is paying for the subscription</a:t>
            </a:r>
            <a:r>
              <a:rPr lang="en-US" sz="1200" dirty="0"/>
              <a:t>?</a:t>
            </a:r>
          </a:p>
          <a:p>
            <a:pPr marL="228600" indent="-228600">
              <a:buAutoNum type="arabicParenR"/>
            </a:pPr>
            <a:r>
              <a:rPr lang="en-US" sz="1200" dirty="0"/>
              <a:t>Identify twitter feeds to catch highlights on news. </a:t>
            </a:r>
          </a:p>
          <a:p>
            <a:endParaRPr lang="en-US" sz="1200" dirty="0"/>
          </a:p>
        </p:txBody>
      </p:sp>
      <p:sp>
        <p:nvSpPr>
          <p:cNvPr id="10" name="Rectangle 9">
            <a:extLst>
              <a:ext uri="{FF2B5EF4-FFF2-40B4-BE49-F238E27FC236}">
                <a16:creationId xmlns:a16="http://schemas.microsoft.com/office/drawing/2014/main" id="{0BC9D438-AD8B-4906-988D-33E9ABA487E5}"/>
              </a:ext>
            </a:extLst>
          </p:cNvPr>
          <p:cNvSpPr/>
          <p:nvPr/>
        </p:nvSpPr>
        <p:spPr>
          <a:xfrm>
            <a:off x="1256749" y="1166243"/>
            <a:ext cx="811441" cy="400110"/>
          </a:xfrm>
          <a:prstGeom prst="rect">
            <a:avLst/>
          </a:prstGeom>
        </p:spPr>
        <p:txBody>
          <a:bodyPr wrap="none">
            <a:spAutoFit/>
          </a:bodyPr>
          <a:lstStyle/>
          <a:p>
            <a:r>
              <a:rPr lang="en-US" sz="2000" dirty="0"/>
              <a:t>Facts</a:t>
            </a:r>
            <a:endParaRPr lang="el-GR" sz="2000" dirty="0"/>
          </a:p>
        </p:txBody>
      </p:sp>
      <p:sp>
        <p:nvSpPr>
          <p:cNvPr id="11" name="Rectangle 10">
            <a:extLst>
              <a:ext uri="{FF2B5EF4-FFF2-40B4-BE49-F238E27FC236}">
                <a16:creationId xmlns:a16="http://schemas.microsoft.com/office/drawing/2014/main" id="{3A513AD6-1931-4CA2-A86B-7330A8D87EB2}"/>
              </a:ext>
            </a:extLst>
          </p:cNvPr>
          <p:cNvSpPr/>
          <p:nvPr/>
        </p:nvSpPr>
        <p:spPr>
          <a:xfrm>
            <a:off x="7050523" y="1193388"/>
            <a:ext cx="1605568" cy="400110"/>
          </a:xfrm>
          <a:prstGeom prst="rect">
            <a:avLst/>
          </a:prstGeom>
        </p:spPr>
        <p:txBody>
          <a:bodyPr wrap="none">
            <a:spAutoFit/>
          </a:bodyPr>
          <a:lstStyle/>
          <a:p>
            <a:r>
              <a:rPr lang="en-US" sz="2000" dirty="0"/>
              <a:t>Open Topics</a:t>
            </a:r>
            <a:endParaRPr lang="el-GR" dirty="0"/>
          </a:p>
        </p:txBody>
      </p:sp>
      <p:sp>
        <p:nvSpPr>
          <p:cNvPr id="14" name="Rectangle 13">
            <a:extLst>
              <a:ext uri="{FF2B5EF4-FFF2-40B4-BE49-F238E27FC236}">
                <a16:creationId xmlns:a16="http://schemas.microsoft.com/office/drawing/2014/main" id="{727B8ED8-AF63-495A-AF1A-7070C8048271}"/>
              </a:ext>
            </a:extLst>
          </p:cNvPr>
          <p:cNvSpPr/>
          <p:nvPr/>
        </p:nvSpPr>
        <p:spPr>
          <a:xfrm>
            <a:off x="227921" y="4790637"/>
            <a:ext cx="4665662" cy="769441"/>
          </a:xfrm>
          <a:prstGeom prst="rect">
            <a:avLst/>
          </a:prstGeom>
        </p:spPr>
        <p:txBody>
          <a:bodyPr wrap="square">
            <a:spAutoFit/>
          </a:bodyPr>
          <a:lstStyle/>
          <a:p>
            <a:r>
              <a:rPr lang="en-US" sz="1100" dirty="0"/>
              <a:t>However, in many cases stories have appeared on a reporter's Twitter feed before it appeared on the actual website. </a:t>
            </a:r>
          </a:p>
          <a:p>
            <a:r>
              <a:rPr lang="en-US" sz="1100" dirty="0"/>
              <a:t>Integrating social media to gain an edge on the market news it is recommended. </a:t>
            </a:r>
          </a:p>
        </p:txBody>
      </p:sp>
      <p:pic>
        <p:nvPicPr>
          <p:cNvPr id="4" name="Picture 3" descr="A close up of a logo&#10;&#10;Description automatically generated">
            <a:extLst>
              <a:ext uri="{FF2B5EF4-FFF2-40B4-BE49-F238E27FC236}">
                <a16:creationId xmlns:a16="http://schemas.microsoft.com/office/drawing/2014/main" id="{742CE308-DFA5-43B5-905E-6D4BF4E780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30765" y="750405"/>
            <a:ext cx="917946" cy="917946"/>
          </a:xfrm>
          <a:prstGeom prst="rect">
            <a:avLst/>
          </a:prstGeom>
        </p:spPr>
      </p:pic>
      <p:pic>
        <p:nvPicPr>
          <p:cNvPr id="8" name="Picture 7">
            <a:extLst>
              <a:ext uri="{FF2B5EF4-FFF2-40B4-BE49-F238E27FC236}">
                <a16:creationId xmlns:a16="http://schemas.microsoft.com/office/drawing/2014/main" id="{BA4BA3A7-6329-46E2-A553-48DBC4BF2A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9035" y="890092"/>
            <a:ext cx="917946" cy="917946"/>
          </a:xfrm>
          <a:prstGeom prst="rect">
            <a:avLst/>
          </a:prstGeom>
        </p:spPr>
      </p:pic>
    </p:spTree>
    <p:extLst>
      <p:ext uri="{BB962C8B-B14F-4D97-AF65-F5344CB8AC3E}">
        <p14:creationId xmlns:p14="http://schemas.microsoft.com/office/powerpoint/2010/main" val="224038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2730299" y="2601685"/>
            <a:ext cx="6430151" cy="2313444"/>
          </a:xfrm>
          <a:prstGeom prst="roundRect">
            <a:avLst/>
          </a:prstGeom>
          <a:solidFill>
            <a:schemeClr val="accent1"/>
          </a:solidFill>
          <a:ln w="6350" algn="ctr">
            <a:solidFill>
              <a:schemeClr val="accent1"/>
            </a:solidFill>
            <a:miter lim="800000"/>
            <a:headEnd/>
            <a:tailEnd/>
          </a:ln>
        </p:spPr>
        <p:txBody>
          <a:bodyPr lIns="106749" tIns="85407" rIns="106749" bIns="85407" rtlCol="0" anchor="t"/>
          <a:lstStyle/>
          <a:p>
            <a:pPr algn="ctr" defTabSz="1084696" fontAlgn="base">
              <a:spcBef>
                <a:spcPct val="50000"/>
              </a:spcBef>
              <a:spcAft>
                <a:spcPct val="0"/>
              </a:spcAft>
              <a:buClr>
                <a:srgbClr val="F0AB00"/>
              </a:buClr>
              <a:buSzPct val="80000"/>
            </a:pPr>
            <a:r>
              <a:rPr lang="en-US" sz="1400" kern="0">
                <a:solidFill>
                  <a:srgbClr val="000000"/>
                </a:solidFill>
                <a:ea typeface="Arial Unicode MS" pitchFamily="34" charset="-128"/>
                <a:cs typeface="Arial Unicode MS" pitchFamily="34" charset="-128"/>
              </a:rPr>
              <a:t>SAP HANA Platform</a:t>
            </a:r>
          </a:p>
        </p:txBody>
      </p:sp>
      <p:sp>
        <p:nvSpPr>
          <p:cNvPr id="3" name="Title 2"/>
          <p:cNvSpPr>
            <a:spLocks noGrp="1"/>
          </p:cNvSpPr>
          <p:nvPr>
            <p:ph type="title"/>
          </p:nvPr>
        </p:nvSpPr>
        <p:spPr/>
        <p:txBody>
          <a:bodyPr/>
          <a:lstStyle/>
          <a:p>
            <a:r>
              <a:rPr lang="en-US"/>
              <a:t>High Level Architecture for the POC</a:t>
            </a:r>
          </a:p>
        </p:txBody>
      </p:sp>
      <p:sp>
        <p:nvSpPr>
          <p:cNvPr id="7" name="Right Arrow 6"/>
          <p:cNvSpPr/>
          <p:nvPr/>
        </p:nvSpPr>
        <p:spPr bwMode="gray">
          <a:xfrm rot="16200000">
            <a:off x="5179573" y="4746800"/>
            <a:ext cx="698626" cy="566074"/>
          </a:xfrm>
          <a:prstGeom prst="rightArrow">
            <a:avLst/>
          </a:prstGeom>
          <a:solidFill>
            <a:schemeClr val="accent3">
              <a:lumMod val="75000"/>
            </a:schemeClr>
          </a:solidFill>
          <a:ln w="6350" algn="ctr">
            <a:noFill/>
            <a:miter lim="800000"/>
            <a:headEnd/>
            <a:tailEnd/>
          </a:ln>
        </p:spPr>
        <p:txBody>
          <a:bodyPr lIns="106749" tIns="85407" rIns="106749" bIns="85407" rtlCol="0" anchor="ctr"/>
          <a:lstStyle/>
          <a:p>
            <a:pPr algn="ctr" defTabSz="1084696" fontAlgn="base">
              <a:spcBef>
                <a:spcPct val="50000"/>
              </a:spcBef>
              <a:spcAft>
                <a:spcPct val="0"/>
              </a:spcAft>
              <a:buClr>
                <a:srgbClr val="F0AB00"/>
              </a:buClr>
              <a:buSzPct val="80000"/>
            </a:pPr>
            <a:endParaRPr lang="en-US" kern="0">
              <a:solidFill>
                <a:srgbClr val="000000"/>
              </a:solidFill>
              <a:ea typeface="Arial Unicode MS" pitchFamily="34" charset="-128"/>
              <a:cs typeface="Arial Unicode MS" pitchFamily="34" charset="-128"/>
            </a:endParaRPr>
          </a:p>
        </p:txBody>
      </p:sp>
      <p:sp>
        <p:nvSpPr>
          <p:cNvPr id="17" name="Left-Right Arrow 16"/>
          <p:cNvSpPr/>
          <p:nvPr/>
        </p:nvSpPr>
        <p:spPr bwMode="gray">
          <a:xfrm rot="5400000">
            <a:off x="5559376" y="2296439"/>
            <a:ext cx="552369" cy="482614"/>
          </a:xfrm>
          <a:prstGeom prst="leftRightArrow">
            <a:avLst/>
          </a:prstGeom>
          <a:solidFill>
            <a:schemeClr val="accent3">
              <a:lumMod val="75000"/>
            </a:schemeClr>
          </a:solidFill>
          <a:ln w="6350" algn="ctr">
            <a:noFill/>
            <a:miter lim="800000"/>
            <a:headEnd/>
            <a:tailEnd/>
          </a:ln>
        </p:spPr>
        <p:txBody>
          <a:bodyPr lIns="106749" tIns="85407" rIns="106749" bIns="85407" rtlCol="0" anchor="ctr"/>
          <a:lstStyle/>
          <a:p>
            <a:pPr algn="ctr" defTabSz="1084696" fontAlgn="base">
              <a:spcBef>
                <a:spcPct val="50000"/>
              </a:spcBef>
              <a:spcAft>
                <a:spcPct val="0"/>
              </a:spcAft>
              <a:buClr>
                <a:srgbClr val="F0AB00"/>
              </a:buClr>
              <a:buSzPct val="80000"/>
            </a:pPr>
            <a:endParaRPr lang="en-US" kern="0">
              <a:solidFill>
                <a:srgbClr val="000000"/>
              </a:solidFill>
              <a:ea typeface="Arial Unicode MS" pitchFamily="34" charset="-128"/>
              <a:cs typeface="Arial Unicode MS" pitchFamily="34" charset="-128"/>
            </a:endParaRPr>
          </a:p>
        </p:txBody>
      </p:sp>
      <p:sp>
        <p:nvSpPr>
          <p:cNvPr id="40" name="TextBox 39"/>
          <p:cNvSpPr txBox="1"/>
          <p:nvPr/>
        </p:nvSpPr>
        <p:spPr>
          <a:xfrm>
            <a:off x="2953674" y="5022079"/>
            <a:ext cx="4254447" cy="261549"/>
          </a:xfrm>
          <a:prstGeom prst="rect">
            <a:avLst/>
          </a:prstGeom>
          <a:noFill/>
        </p:spPr>
        <p:txBody>
          <a:bodyPr wrap="square" lIns="0" tIns="0" rIns="0" bIns="0" rtlCol="0">
            <a:spAutoFit/>
          </a:bodyPr>
          <a:lstStyle/>
          <a:p>
            <a:pPr algn="ctr" defTabSz="1084696" fontAlgn="base">
              <a:spcBef>
                <a:spcPct val="50000"/>
              </a:spcBef>
              <a:spcAft>
                <a:spcPct val="0"/>
              </a:spcAft>
              <a:buClr>
                <a:srgbClr val="F0AB00"/>
              </a:buClr>
              <a:buSzPct val="80000"/>
            </a:pPr>
            <a:r>
              <a:rPr lang="en-US" sz="1700" b="1" kern="0" dirty="0">
                <a:solidFill>
                  <a:srgbClr val="000000"/>
                </a:solidFill>
                <a:ea typeface="Arial Unicode MS" pitchFamily="34" charset="-128"/>
                <a:cs typeface="Arial Unicode MS" pitchFamily="34" charset="-128"/>
              </a:rPr>
              <a:t>API</a:t>
            </a:r>
          </a:p>
        </p:txBody>
      </p:sp>
      <p:sp>
        <p:nvSpPr>
          <p:cNvPr id="41" name="Rounded Rectangle 40"/>
          <p:cNvSpPr/>
          <p:nvPr/>
        </p:nvSpPr>
        <p:spPr bwMode="gray">
          <a:xfrm>
            <a:off x="3035308" y="3176208"/>
            <a:ext cx="2776615" cy="767316"/>
          </a:xfrm>
          <a:prstGeom prst="roundRect">
            <a:avLst>
              <a:gd name="adj" fmla="val 0"/>
            </a:avLst>
          </a:prstGeom>
          <a:gradFill>
            <a:gsLst>
              <a:gs pos="99582">
                <a:schemeClr val="accent1">
                  <a:lumMod val="31000"/>
                  <a:lumOff val="69000"/>
                </a:schemeClr>
              </a:gs>
              <a:gs pos="0">
                <a:schemeClr val="accent1">
                  <a:lumMod val="60000"/>
                  <a:lumOff val="40000"/>
                </a:schemeClr>
              </a:gs>
            </a:gsLst>
            <a:lin ang="16200000" scaled="1"/>
          </a:gradFill>
          <a:ln w="6350" algn="ctr">
            <a:noFill/>
            <a:miter lim="800000"/>
            <a:headEnd/>
            <a:tailEnd/>
          </a:ln>
        </p:spPr>
        <p:txBody>
          <a:bodyPr lIns="0" tIns="45709" rIns="0" bIns="0" rtlCol="0" anchor="t" anchorCtr="0"/>
          <a:lstStyle/>
          <a:p>
            <a:pPr algn="ctr" fontAlgn="base">
              <a:spcBef>
                <a:spcPct val="50000"/>
              </a:spcBef>
              <a:spcAft>
                <a:spcPct val="0"/>
              </a:spcAft>
              <a:buClr>
                <a:srgbClr val="F0AB00"/>
              </a:buClr>
              <a:buSzPct val="80000"/>
            </a:pPr>
            <a:endParaRPr lang="en-US" sz="1000" b="1" kern="0">
              <a:ea typeface="Arial Unicode MS" pitchFamily="34" charset="-128"/>
              <a:cs typeface="Arial Unicode MS" pitchFamily="34" charset="-128"/>
            </a:endParaRPr>
          </a:p>
        </p:txBody>
      </p:sp>
      <p:sp>
        <p:nvSpPr>
          <p:cNvPr id="47" name="Rounded Rectangle 46"/>
          <p:cNvSpPr/>
          <p:nvPr/>
        </p:nvSpPr>
        <p:spPr bwMode="gray">
          <a:xfrm>
            <a:off x="3098833" y="3397804"/>
            <a:ext cx="2573004" cy="477104"/>
          </a:xfrm>
          <a:prstGeom prst="roundRect">
            <a:avLst>
              <a:gd name="adj" fmla="val 0"/>
            </a:avLst>
          </a:prstGeom>
          <a:gradFill>
            <a:gsLst>
              <a:gs pos="100000">
                <a:schemeClr val="accent1">
                  <a:lumMod val="6000"/>
                  <a:lumOff val="94000"/>
                </a:schemeClr>
              </a:gs>
              <a:gs pos="0">
                <a:schemeClr val="accent1">
                  <a:lumMod val="20000"/>
                  <a:lumOff val="80000"/>
                </a:schemeClr>
              </a:gs>
            </a:gsLst>
            <a:lin ang="16200000" scaled="1"/>
          </a:gradFill>
          <a:ln w="6350" algn="ctr">
            <a:noFill/>
            <a:miter lim="800000"/>
            <a:headEnd/>
            <a:tailEnd/>
          </a:ln>
          <a:effectLst/>
        </p:spPr>
        <p:txBody>
          <a:bodyPr lIns="0" tIns="0" rIns="0" bIns="0" rtlCol="0" anchor="ctr" anchorCtr="1"/>
          <a:lstStyle/>
          <a:p>
            <a:pPr algn="ctr" fontAlgn="base">
              <a:spcBef>
                <a:spcPct val="50000"/>
              </a:spcBef>
              <a:spcAft>
                <a:spcPct val="0"/>
              </a:spcAft>
              <a:buClr>
                <a:srgbClr val="F0AB00"/>
              </a:buClr>
              <a:buSzPct val="80000"/>
            </a:pPr>
            <a:endParaRPr lang="en-US" sz="1000" kern="0">
              <a:ea typeface="Arial Unicode MS" pitchFamily="34" charset="-128"/>
              <a:cs typeface="Arial Unicode MS" pitchFamily="34" charset="-128"/>
            </a:endParaRPr>
          </a:p>
        </p:txBody>
      </p:sp>
      <p:sp>
        <p:nvSpPr>
          <p:cNvPr id="44" name="Rectangle 43"/>
          <p:cNvSpPr/>
          <p:nvPr/>
        </p:nvSpPr>
        <p:spPr>
          <a:xfrm>
            <a:off x="3107750" y="3376005"/>
            <a:ext cx="1201625" cy="400110"/>
          </a:xfrm>
          <a:prstGeom prst="rect">
            <a:avLst/>
          </a:prstGeom>
        </p:spPr>
        <p:txBody>
          <a:bodyPr wrap="square">
            <a:spAutoFit/>
          </a:bodyPr>
          <a:lstStyle/>
          <a:p>
            <a:pPr algn="ctr"/>
            <a:r>
              <a:rPr lang="en-US" sz="1000" kern="0">
                <a:solidFill>
                  <a:srgbClr val="000000"/>
                </a:solidFill>
                <a:ea typeface="Arial Unicode MS" pitchFamily="34" charset="-128"/>
                <a:cs typeface="Arial Unicode MS" pitchFamily="34" charset="-128"/>
              </a:rPr>
              <a:t>Time Series Data Types</a:t>
            </a:r>
          </a:p>
        </p:txBody>
      </p:sp>
      <p:sp>
        <p:nvSpPr>
          <p:cNvPr id="43" name="Rectangle 42"/>
          <p:cNvSpPr/>
          <p:nvPr/>
        </p:nvSpPr>
        <p:spPr>
          <a:xfrm>
            <a:off x="4399173" y="3393843"/>
            <a:ext cx="1201625" cy="246221"/>
          </a:xfrm>
          <a:prstGeom prst="rect">
            <a:avLst/>
          </a:prstGeom>
        </p:spPr>
        <p:txBody>
          <a:bodyPr wrap="square">
            <a:spAutoFit/>
          </a:bodyPr>
          <a:lstStyle/>
          <a:p>
            <a:pPr algn="ctr"/>
            <a:r>
              <a:rPr lang="en-US" sz="1000" kern="0" dirty="0">
                <a:solidFill>
                  <a:srgbClr val="000000"/>
                </a:solidFill>
                <a:ea typeface="Arial Unicode MS" pitchFamily="34" charset="-128"/>
                <a:cs typeface="Arial Unicode MS" pitchFamily="34" charset="-128"/>
              </a:rPr>
              <a:t>Text Analytics</a:t>
            </a:r>
            <a:endParaRPr lang="en-US" sz="1000" dirty="0"/>
          </a:p>
        </p:txBody>
      </p:sp>
      <p:sp>
        <p:nvSpPr>
          <p:cNvPr id="48" name="Rectangle 47"/>
          <p:cNvSpPr/>
          <p:nvPr/>
        </p:nvSpPr>
        <p:spPr>
          <a:xfrm>
            <a:off x="3239029" y="3161858"/>
            <a:ext cx="2249334" cy="246221"/>
          </a:xfrm>
          <a:prstGeom prst="rect">
            <a:avLst/>
          </a:prstGeom>
        </p:spPr>
        <p:txBody>
          <a:bodyPr wrap="none">
            <a:spAutoFit/>
          </a:bodyPr>
          <a:lstStyle/>
          <a:p>
            <a:pPr lvl="0" algn="ctr" fontAlgn="base">
              <a:spcBef>
                <a:spcPct val="50000"/>
              </a:spcBef>
              <a:spcAft>
                <a:spcPct val="0"/>
              </a:spcAft>
              <a:buClr>
                <a:srgbClr val="F0AB00"/>
              </a:buClr>
              <a:buSzPct val="80000"/>
            </a:pPr>
            <a:r>
              <a:rPr lang="en-US" sz="1000" b="1" kern="0" dirty="0">
                <a:solidFill>
                  <a:srgbClr val="000000"/>
                </a:solidFill>
                <a:ea typeface="Arial Unicode MS" pitchFamily="34" charset="-128"/>
                <a:cs typeface="Arial Unicode MS" pitchFamily="34" charset="-128"/>
              </a:rPr>
              <a:t>Text Engine &amp; Time Series Engine</a:t>
            </a:r>
          </a:p>
        </p:txBody>
      </p:sp>
      <p:sp>
        <p:nvSpPr>
          <p:cNvPr id="51" name="Rounded Rectangle 50"/>
          <p:cNvSpPr/>
          <p:nvPr/>
        </p:nvSpPr>
        <p:spPr bwMode="gray">
          <a:xfrm>
            <a:off x="6545378" y="3160307"/>
            <a:ext cx="2309328" cy="889192"/>
          </a:xfrm>
          <a:prstGeom prst="roundRect">
            <a:avLst>
              <a:gd name="adj" fmla="val 0"/>
            </a:avLst>
          </a:prstGeom>
          <a:gradFill>
            <a:gsLst>
              <a:gs pos="99582">
                <a:schemeClr val="accent1">
                  <a:lumMod val="31000"/>
                  <a:lumOff val="69000"/>
                </a:schemeClr>
              </a:gs>
              <a:gs pos="0">
                <a:schemeClr val="accent1">
                  <a:lumMod val="60000"/>
                  <a:lumOff val="40000"/>
                </a:schemeClr>
              </a:gs>
            </a:gsLst>
            <a:lin ang="16200000" scaled="1"/>
          </a:gradFill>
          <a:ln w="6350" algn="ctr">
            <a:noFill/>
            <a:miter lim="800000"/>
            <a:headEnd/>
            <a:tailEnd/>
          </a:ln>
        </p:spPr>
        <p:txBody>
          <a:bodyPr lIns="0" tIns="45709" rIns="0" bIns="0" rtlCol="0" anchor="t" anchorCtr="0"/>
          <a:lstStyle/>
          <a:p>
            <a:pPr algn="ctr" fontAlgn="base">
              <a:spcBef>
                <a:spcPct val="50000"/>
              </a:spcBef>
              <a:spcAft>
                <a:spcPct val="0"/>
              </a:spcAft>
              <a:buClr>
                <a:srgbClr val="F0AB00"/>
              </a:buClr>
              <a:buSzPct val="80000"/>
            </a:pPr>
            <a:endParaRPr lang="en-US" sz="1000" b="1" kern="0">
              <a:ea typeface="Arial Unicode MS" pitchFamily="34" charset="-128"/>
              <a:cs typeface="Arial Unicode MS" pitchFamily="34" charset="-128"/>
            </a:endParaRPr>
          </a:p>
        </p:txBody>
      </p:sp>
      <p:sp>
        <p:nvSpPr>
          <p:cNvPr id="23" name="Rounded Rectangle 22"/>
          <p:cNvSpPr/>
          <p:nvPr/>
        </p:nvSpPr>
        <p:spPr bwMode="gray">
          <a:xfrm>
            <a:off x="7744644" y="3338574"/>
            <a:ext cx="1050966" cy="646043"/>
          </a:xfrm>
          <a:prstGeom prst="roundRect">
            <a:avLst>
              <a:gd name="adj" fmla="val 0"/>
            </a:avLst>
          </a:prstGeom>
          <a:gradFill>
            <a:gsLst>
              <a:gs pos="0">
                <a:schemeClr val="accent2"/>
              </a:gs>
              <a:gs pos="100000">
                <a:schemeClr val="accent2">
                  <a:lumMod val="75000"/>
                </a:schemeClr>
              </a:gs>
            </a:gsLst>
            <a:lin ang="5400000" scaled="0"/>
          </a:gradFill>
          <a:ln w="6350" algn="ctr">
            <a:noFill/>
            <a:miter lim="800000"/>
            <a:headEnd/>
            <a:tailEnd/>
          </a:ln>
        </p:spPr>
        <p:txBody>
          <a:bodyPr lIns="0" tIns="0" rIns="0" bIns="0" rtlCol="0" anchor="ctr" anchorCtr="0"/>
          <a:lstStyle/>
          <a:p>
            <a:pPr algn="ctr" fontAlgn="base">
              <a:spcBef>
                <a:spcPct val="50000"/>
              </a:spcBef>
              <a:spcAft>
                <a:spcPct val="0"/>
              </a:spcAft>
              <a:buClr>
                <a:srgbClr val="F0AB00"/>
              </a:buClr>
              <a:buSzPct val="80000"/>
            </a:pPr>
            <a:r>
              <a:rPr lang="en-US" sz="1000" kern="0" dirty="0">
                <a:solidFill>
                  <a:schemeClr val="bg1"/>
                </a:solidFill>
                <a:ea typeface="Arial Unicode MS" pitchFamily="34" charset="-128"/>
                <a:cs typeface="Arial Unicode MS" pitchFamily="34" charset="-128"/>
              </a:rPr>
              <a:t>Predictive  Analysis    Libraries (PAL)</a:t>
            </a:r>
          </a:p>
        </p:txBody>
      </p:sp>
      <p:sp>
        <p:nvSpPr>
          <p:cNvPr id="24" name="Rounded Rectangle 23"/>
          <p:cNvSpPr/>
          <p:nvPr/>
        </p:nvSpPr>
        <p:spPr bwMode="gray">
          <a:xfrm>
            <a:off x="6595041" y="3338014"/>
            <a:ext cx="1050966" cy="646043"/>
          </a:xfrm>
          <a:prstGeom prst="roundRect">
            <a:avLst>
              <a:gd name="adj" fmla="val 0"/>
            </a:avLst>
          </a:prstGeom>
          <a:gradFill>
            <a:gsLst>
              <a:gs pos="100000">
                <a:schemeClr val="accent1">
                  <a:lumMod val="6000"/>
                  <a:lumOff val="94000"/>
                </a:schemeClr>
              </a:gs>
              <a:gs pos="0">
                <a:schemeClr val="accent1">
                  <a:lumMod val="20000"/>
                  <a:lumOff val="80000"/>
                </a:schemeClr>
              </a:gs>
            </a:gsLst>
            <a:lin ang="16200000" scaled="1"/>
          </a:gradFill>
          <a:ln w="6350" algn="ctr">
            <a:noFill/>
            <a:miter lim="800000"/>
            <a:headEnd/>
            <a:tailEnd/>
          </a:ln>
          <a:effectLst/>
        </p:spPr>
        <p:txBody>
          <a:bodyPr lIns="0" tIns="0" rIns="0" bIns="0" rtlCol="0" anchor="ctr" anchorCtr="1"/>
          <a:lstStyle/>
          <a:p>
            <a:pPr algn="ctr" fontAlgn="base">
              <a:lnSpc>
                <a:spcPct val="90000"/>
              </a:lnSpc>
              <a:spcBef>
                <a:spcPct val="50000"/>
              </a:spcBef>
              <a:spcAft>
                <a:spcPct val="0"/>
              </a:spcAft>
              <a:buClr>
                <a:srgbClr val="F0AB00"/>
              </a:buClr>
              <a:buSzPct val="80000"/>
            </a:pPr>
            <a:r>
              <a:rPr lang="en-US" sz="1000" kern="0" dirty="0">
                <a:ea typeface="Arial Unicode MS" pitchFamily="34" charset="-128"/>
                <a:cs typeface="Arial Unicode MS" pitchFamily="34" charset="-128"/>
              </a:rPr>
              <a:t>Automated Predictive Libraries (APL)</a:t>
            </a:r>
          </a:p>
        </p:txBody>
      </p:sp>
      <p:sp>
        <p:nvSpPr>
          <p:cNvPr id="50" name="Rectangle 49"/>
          <p:cNvSpPr/>
          <p:nvPr/>
        </p:nvSpPr>
        <p:spPr>
          <a:xfrm>
            <a:off x="6673319" y="3116158"/>
            <a:ext cx="1999362" cy="246164"/>
          </a:xfrm>
          <a:prstGeom prst="rect">
            <a:avLst/>
          </a:prstGeom>
        </p:spPr>
        <p:txBody>
          <a:bodyPr wrap="square">
            <a:spAutoFit/>
          </a:bodyPr>
          <a:lstStyle/>
          <a:p>
            <a:pPr algn="ctr" fontAlgn="base">
              <a:spcBef>
                <a:spcPct val="50000"/>
              </a:spcBef>
              <a:spcAft>
                <a:spcPct val="0"/>
              </a:spcAft>
              <a:buClr>
                <a:srgbClr val="F0AB00"/>
              </a:buClr>
              <a:buSzPct val="80000"/>
            </a:pPr>
            <a:r>
              <a:rPr lang="en-US" sz="1000" b="1" kern="0">
                <a:ea typeface="Arial Unicode MS" pitchFamily="34" charset="-128"/>
                <a:cs typeface="Arial Unicode MS" pitchFamily="34" charset="-128"/>
              </a:rPr>
              <a:t>SAP Predictive Analytics</a:t>
            </a:r>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080898" y="1104143"/>
            <a:ext cx="1656126" cy="1160169"/>
          </a:xfrm>
          <a:prstGeom prst="rect">
            <a:avLst/>
          </a:prstGeom>
        </p:spPr>
      </p:pic>
      <p:sp>
        <p:nvSpPr>
          <p:cNvPr id="53" name="Rounded Rectangle 52"/>
          <p:cNvSpPr/>
          <p:nvPr/>
        </p:nvSpPr>
        <p:spPr bwMode="gray">
          <a:xfrm>
            <a:off x="6425132" y="1423929"/>
            <a:ext cx="1307405" cy="736542"/>
          </a:xfrm>
          <a:prstGeom prst="roundRect">
            <a:avLst/>
          </a:prstGeom>
          <a:noFill/>
          <a:ln w="6350" algn="ctr">
            <a:noFill/>
            <a:miter lim="800000"/>
            <a:headEnd/>
            <a:tailEnd/>
          </a:ln>
        </p:spPr>
        <p:txBody>
          <a:bodyPr lIns="106749" tIns="85407" rIns="106749" bIns="85407" rtlCol="0" anchor="ctr"/>
          <a:lstStyle/>
          <a:p>
            <a:pPr algn="ctr" defTabSz="1084696" fontAlgn="base">
              <a:spcBef>
                <a:spcPct val="50000"/>
              </a:spcBef>
              <a:spcAft>
                <a:spcPct val="0"/>
              </a:spcAft>
              <a:buClr>
                <a:srgbClr val="F0AB00"/>
              </a:buClr>
              <a:buSzPct val="80000"/>
            </a:pPr>
            <a:r>
              <a:rPr lang="en-US" sz="1050" kern="0" dirty="0">
                <a:solidFill>
                  <a:srgbClr val="000000"/>
                </a:solidFill>
                <a:ea typeface="Arial Unicode MS" pitchFamily="34" charset="-128"/>
                <a:cs typeface="Arial Unicode MS" pitchFamily="34" charset="-128"/>
              </a:rPr>
              <a:t>SAC</a:t>
            </a:r>
          </a:p>
          <a:p>
            <a:pPr algn="ctr" defTabSz="1084696" fontAlgn="base">
              <a:spcBef>
                <a:spcPct val="50000"/>
              </a:spcBef>
              <a:spcAft>
                <a:spcPct val="0"/>
              </a:spcAft>
              <a:buClr>
                <a:srgbClr val="F0AB00"/>
              </a:buClr>
              <a:buSzPct val="80000"/>
            </a:pPr>
            <a:endParaRPr lang="en-US" sz="1050" kern="0" dirty="0">
              <a:solidFill>
                <a:srgbClr val="000000"/>
              </a:solidFill>
              <a:ea typeface="Arial Unicode MS" pitchFamily="34" charset="-128"/>
              <a:cs typeface="Arial Unicode MS" pitchFamily="34" charset="-128"/>
            </a:endParaRPr>
          </a:p>
        </p:txBody>
      </p:sp>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23295" y="3983785"/>
            <a:ext cx="506372" cy="506372"/>
          </a:xfrm>
          <a:prstGeom prst="rect">
            <a:avLst/>
          </a:prstGeom>
        </p:spPr>
      </p:pic>
      <p:sp>
        <p:nvSpPr>
          <p:cNvPr id="54" name="Rounded Rectangle 53"/>
          <p:cNvSpPr/>
          <p:nvPr/>
        </p:nvSpPr>
        <p:spPr bwMode="gray">
          <a:xfrm>
            <a:off x="5423014" y="4618241"/>
            <a:ext cx="1307405" cy="137036"/>
          </a:xfrm>
          <a:prstGeom prst="roundRect">
            <a:avLst/>
          </a:prstGeom>
          <a:noFill/>
          <a:ln w="6350" algn="ctr">
            <a:noFill/>
            <a:miter lim="800000"/>
            <a:headEnd/>
            <a:tailEnd/>
          </a:ln>
        </p:spPr>
        <p:txBody>
          <a:bodyPr lIns="106749" tIns="85407" rIns="106749" bIns="85407" rtlCol="0" anchor="ctr"/>
          <a:lstStyle/>
          <a:p>
            <a:pPr algn="ctr" defTabSz="1084696" fontAlgn="base">
              <a:spcBef>
                <a:spcPct val="50000"/>
              </a:spcBef>
              <a:spcAft>
                <a:spcPct val="0"/>
              </a:spcAft>
              <a:buClr>
                <a:srgbClr val="F0AB00"/>
              </a:buClr>
              <a:buSzPct val="80000"/>
            </a:pPr>
            <a:r>
              <a:rPr lang="en-US" sz="1050" kern="0" dirty="0">
                <a:solidFill>
                  <a:srgbClr val="000000"/>
                </a:solidFill>
                <a:ea typeface="Arial Unicode MS" pitchFamily="34" charset="-128"/>
                <a:cs typeface="Arial Unicode MS" pitchFamily="34" charset="-128"/>
              </a:rPr>
              <a:t>Data modeling</a:t>
            </a:r>
          </a:p>
          <a:p>
            <a:pPr algn="ctr" defTabSz="1084696" fontAlgn="base">
              <a:spcBef>
                <a:spcPct val="50000"/>
              </a:spcBef>
              <a:spcAft>
                <a:spcPct val="0"/>
              </a:spcAft>
              <a:buClr>
                <a:srgbClr val="F0AB00"/>
              </a:buClr>
              <a:buSzPct val="80000"/>
            </a:pPr>
            <a:endParaRPr lang="en-US" sz="1050" kern="0" dirty="0">
              <a:solidFill>
                <a:srgbClr val="000000"/>
              </a:solidFill>
              <a:ea typeface="Arial Unicode MS" pitchFamily="34" charset="-128"/>
              <a:cs typeface="Arial Unicode MS" pitchFamily="34" charset="-128"/>
            </a:endParaRPr>
          </a:p>
        </p:txBody>
      </p:sp>
      <p:sp>
        <p:nvSpPr>
          <p:cNvPr id="35" name="Flowchart: Document 10">
            <a:extLst>
              <a:ext uri="{FF2B5EF4-FFF2-40B4-BE49-F238E27FC236}">
                <a16:creationId xmlns:a16="http://schemas.microsoft.com/office/drawing/2014/main" id="{4932BC18-0929-AD40-BE8A-C4CF35692BA9}"/>
              </a:ext>
            </a:extLst>
          </p:cNvPr>
          <p:cNvSpPr/>
          <p:nvPr/>
        </p:nvSpPr>
        <p:spPr bwMode="gray">
          <a:xfrm>
            <a:off x="5113940" y="5379151"/>
            <a:ext cx="1007937" cy="445922"/>
          </a:xfrm>
          <a:prstGeom prst="flowChartDocument">
            <a:avLst/>
          </a:prstGeom>
          <a:solidFill>
            <a:schemeClr val="bg1">
              <a:lumMod val="8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a:ea typeface="Arial Unicode MS" pitchFamily="34" charset="-128"/>
                <a:cs typeface="Arial Unicode MS" pitchFamily="34" charset="-128"/>
              </a:rPr>
              <a:t>External news</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ight Arrow 6">
            <a:extLst>
              <a:ext uri="{FF2B5EF4-FFF2-40B4-BE49-F238E27FC236}">
                <a16:creationId xmlns:a16="http://schemas.microsoft.com/office/drawing/2014/main" id="{C16E35CC-7367-4213-8AB0-BA18B03BB0E8}"/>
              </a:ext>
            </a:extLst>
          </p:cNvPr>
          <p:cNvSpPr/>
          <p:nvPr/>
        </p:nvSpPr>
        <p:spPr bwMode="gray">
          <a:xfrm rot="16200000">
            <a:off x="6301701" y="4726710"/>
            <a:ext cx="698626" cy="566074"/>
          </a:xfrm>
          <a:prstGeom prst="rightArrow">
            <a:avLst/>
          </a:prstGeom>
          <a:solidFill>
            <a:schemeClr val="accent3">
              <a:lumMod val="75000"/>
            </a:schemeClr>
          </a:solidFill>
          <a:ln w="6350" algn="ctr">
            <a:noFill/>
            <a:miter lim="800000"/>
            <a:headEnd/>
            <a:tailEnd/>
          </a:ln>
        </p:spPr>
        <p:txBody>
          <a:bodyPr lIns="106749" tIns="85407" rIns="106749" bIns="85407" rtlCol="0" anchor="ctr"/>
          <a:lstStyle/>
          <a:p>
            <a:pPr algn="ctr" defTabSz="1084696" fontAlgn="base">
              <a:spcBef>
                <a:spcPct val="50000"/>
              </a:spcBef>
              <a:spcAft>
                <a:spcPct val="0"/>
              </a:spcAft>
              <a:buClr>
                <a:srgbClr val="F0AB00"/>
              </a:buClr>
              <a:buSzPct val="80000"/>
            </a:pPr>
            <a:endParaRPr lang="en-US" kern="0">
              <a:solidFill>
                <a:srgbClr val="000000"/>
              </a:solidFill>
              <a:ea typeface="Arial Unicode MS" pitchFamily="34" charset="-128"/>
              <a:cs typeface="Arial Unicode MS" pitchFamily="34" charset="-128"/>
            </a:endParaRPr>
          </a:p>
        </p:txBody>
      </p:sp>
      <p:sp>
        <p:nvSpPr>
          <p:cNvPr id="25" name="Flowchart: Document 10">
            <a:extLst>
              <a:ext uri="{FF2B5EF4-FFF2-40B4-BE49-F238E27FC236}">
                <a16:creationId xmlns:a16="http://schemas.microsoft.com/office/drawing/2014/main" id="{CAB01D10-A98F-4E7F-8D7E-8296667C3E7E}"/>
              </a:ext>
            </a:extLst>
          </p:cNvPr>
          <p:cNvSpPr/>
          <p:nvPr/>
        </p:nvSpPr>
        <p:spPr bwMode="gray">
          <a:xfrm>
            <a:off x="6236068" y="5359061"/>
            <a:ext cx="1007937" cy="445922"/>
          </a:xfrm>
          <a:prstGeom prst="flowChartDocument">
            <a:avLst/>
          </a:prstGeom>
          <a:solidFill>
            <a:schemeClr val="bg1">
              <a:lumMod val="8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a:ea typeface="Arial Unicode MS" pitchFamily="34" charset="-128"/>
                <a:cs typeface="Arial Unicode MS" pitchFamily="34" charset="-128"/>
              </a:rPr>
              <a:t>SCB Data</a:t>
            </a: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255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p:cNvSpPr txBox="1"/>
          <p:nvPr/>
        </p:nvSpPr>
        <p:spPr>
          <a:xfrm>
            <a:off x="435608" y="2117853"/>
            <a:ext cx="11202662" cy="492201"/>
          </a:xfrm>
          <a:prstGeom prst="rect">
            <a:avLst/>
          </a:prstGeom>
          <a:solidFill>
            <a:schemeClr val="bg1">
              <a:lumMod val="95000"/>
              <a:alpha val="85000"/>
            </a:schemeClr>
          </a:solidFill>
        </p:spPr>
        <p:txBody>
          <a:bodyPr wrap="square" lIns="0" tIns="0" rIns="0" bIns="0" rtlCol="0">
            <a:spAutoFit/>
          </a:bodyPr>
          <a:lstStyle/>
          <a:p>
            <a:pPr algn="ctr" fontAlgn="base">
              <a:spcAft>
                <a:spcPct val="0"/>
              </a:spcAft>
              <a:buClr>
                <a:srgbClr val="F0AB00"/>
              </a:buClr>
              <a:buSzPct val="80000"/>
            </a:pPr>
            <a:endParaRPr lang="en-US" sz="3198" b="1" kern="0" spc="600" dirty="0">
              <a:latin typeface="Calibri" panose="020F0502020204030204" pitchFamily="34" charset="0"/>
              <a:ea typeface="Arial Unicode MS" pitchFamily="34" charset="-128"/>
              <a:cs typeface="Calibri" panose="020F0502020204030204" pitchFamily="34" charset="0"/>
            </a:endParaRPr>
          </a:p>
        </p:txBody>
      </p:sp>
      <p:sp>
        <p:nvSpPr>
          <p:cNvPr id="330" name="Rectangle 329"/>
          <p:cNvSpPr/>
          <p:nvPr/>
        </p:nvSpPr>
        <p:spPr bwMode="gray">
          <a:xfrm>
            <a:off x="435609" y="2638943"/>
            <a:ext cx="11202661" cy="2582208"/>
          </a:xfrm>
          <a:prstGeom prst="rect">
            <a:avLst/>
          </a:prstGeom>
          <a:solidFill>
            <a:schemeClr val="bg1">
              <a:lumMod val="95000"/>
              <a:alpha val="85000"/>
            </a:schemeClr>
          </a:solidFill>
          <a:ln w="6350" algn="ctr">
            <a:noFill/>
            <a:miter lim="800000"/>
            <a:headEnd/>
            <a:tailEnd/>
          </a:ln>
        </p:spPr>
        <p:txBody>
          <a:bodyPr lIns="89956" tIns="71964" rIns="89956" bIns="71964" rtlCol="0" anchor="ctr"/>
          <a:lstStyle/>
          <a:p>
            <a:pPr algn="ctr" defTabSz="913943" fontAlgn="base">
              <a:lnSpc>
                <a:spcPct val="90000"/>
              </a:lnSpc>
              <a:spcBef>
                <a:spcPct val="50000"/>
              </a:spcBef>
              <a:spcAft>
                <a:spcPct val="0"/>
              </a:spcAft>
              <a:buClr>
                <a:srgbClr val="F0AB00"/>
              </a:buClr>
              <a:buSzPct val="80000"/>
            </a:pPr>
            <a:endParaRPr lang="en-US" sz="2798" kern="0" dirty="0" err="1">
              <a:solidFill>
                <a:srgbClr val="4B4B4B"/>
              </a:solidFill>
              <a:latin typeface="Calibri" panose="020F0502020204030204" pitchFamily="34" charset="0"/>
              <a:ea typeface="Arial Unicode MS" pitchFamily="34" charset="-128"/>
              <a:cs typeface="Calibri" panose="020F0502020204030204" pitchFamily="34" charset="0"/>
            </a:endParaRPr>
          </a:p>
        </p:txBody>
      </p:sp>
      <p:sp>
        <p:nvSpPr>
          <p:cNvPr id="211" name="Freeform 210"/>
          <p:cNvSpPr/>
          <p:nvPr/>
        </p:nvSpPr>
        <p:spPr>
          <a:xfrm>
            <a:off x="1839780" y="2179135"/>
            <a:ext cx="8325501" cy="2863710"/>
          </a:xfrm>
          <a:custGeom>
            <a:avLst/>
            <a:gdLst>
              <a:gd name="connsiteX0" fmla="*/ 8686762 w 8686762"/>
              <a:gd name="connsiteY0" fmla="*/ 2650032 h 2650032"/>
              <a:gd name="connsiteX1" fmla="*/ 8118932 w 8686762"/>
              <a:gd name="connsiteY1" fmla="*/ 1977529 h 2650032"/>
              <a:gd name="connsiteX2" fmla="*/ 7823124 w 8686762"/>
              <a:gd name="connsiteY2" fmla="*/ 1977529 h 2650032"/>
              <a:gd name="connsiteX3" fmla="*/ 7823848 w 8686762"/>
              <a:gd name="connsiteY3" fmla="*/ 1966925 h 2650032"/>
              <a:gd name="connsiteX4" fmla="*/ 6918477 w 8686762"/>
              <a:gd name="connsiteY4" fmla="*/ 1277099 h 2650032"/>
              <a:gd name="connsiteX5" fmla="*/ 6499656 w 8686762"/>
              <a:gd name="connsiteY5" fmla="*/ 1282814 h 2650032"/>
              <a:gd name="connsiteX6" fmla="*/ 6499936 w 8686762"/>
              <a:gd name="connsiteY6" fmla="*/ 1277099 h 2650032"/>
              <a:gd name="connsiteX7" fmla="*/ 5063286 w 8686762"/>
              <a:gd name="connsiteY7" fmla="*/ 0 h 2650032"/>
              <a:gd name="connsiteX8" fmla="*/ 4153331 w 8686762"/>
              <a:gd name="connsiteY8" fmla="*/ 691362 h 2650032"/>
              <a:gd name="connsiteX9" fmla="*/ 3106521 w 8686762"/>
              <a:gd name="connsiteY9" fmla="*/ 375666 h 2650032"/>
              <a:gd name="connsiteX10" fmla="*/ 1873504 w 8686762"/>
              <a:gd name="connsiteY10" fmla="*/ 1471726 h 2650032"/>
              <a:gd name="connsiteX11" fmla="*/ 1873682 w 8686762"/>
              <a:gd name="connsiteY11" fmla="*/ 1476603 h 2650032"/>
              <a:gd name="connsiteX12" fmla="*/ 1514932 w 8686762"/>
              <a:gd name="connsiteY12" fmla="*/ 1471726 h 2650032"/>
              <a:gd name="connsiteX13" fmla="*/ 739292 w 8686762"/>
              <a:gd name="connsiteY13" fmla="*/ 2062619 h 2650032"/>
              <a:gd name="connsiteX14" fmla="*/ 739787 w 8686762"/>
              <a:gd name="connsiteY14" fmla="*/ 2071712 h 2650032"/>
              <a:gd name="connsiteX15" fmla="*/ 486524 w 8686762"/>
              <a:gd name="connsiteY15" fmla="*/ 2071712 h 2650032"/>
              <a:gd name="connsiteX16" fmla="*/ 0 w 8686762"/>
              <a:gd name="connsiteY16" fmla="*/ 2650032 h 2650032"/>
              <a:gd name="connsiteX17" fmla="*/ 8686762 w 8686762"/>
              <a:gd name="connsiteY17" fmla="*/ 2650032 h 26500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Lst>
            <a:rect l="l" t="t" r="r" b="b"/>
            <a:pathLst>
              <a:path w="8686762" h="2650032">
                <a:moveTo>
                  <a:pt x="8686762" y="2650032"/>
                </a:moveTo>
                <a:cubicBezTo>
                  <a:pt x="8686686" y="2247353"/>
                  <a:pt x="8450707" y="1977529"/>
                  <a:pt x="8118932" y="1977529"/>
                </a:cubicBezTo>
                <a:lnTo>
                  <a:pt x="7823124" y="1977529"/>
                </a:lnTo>
                <a:cubicBezTo>
                  <a:pt x="7823314" y="1973834"/>
                  <a:pt x="7823848" y="1970417"/>
                  <a:pt x="7823848" y="1966925"/>
                </a:cubicBezTo>
                <a:cubicBezTo>
                  <a:pt x="7823848" y="1585950"/>
                  <a:pt x="7463536" y="1277099"/>
                  <a:pt x="6918477" y="1277099"/>
                </a:cubicBezTo>
                <a:cubicBezTo>
                  <a:pt x="6802958" y="1277099"/>
                  <a:pt x="6650101" y="1283220"/>
                  <a:pt x="6499656" y="1282814"/>
                </a:cubicBezTo>
                <a:cubicBezTo>
                  <a:pt x="6499656" y="1280934"/>
                  <a:pt x="6499936" y="1278978"/>
                  <a:pt x="6499936" y="1277099"/>
                </a:cubicBezTo>
                <a:cubicBezTo>
                  <a:pt x="6499936" y="571055"/>
                  <a:pt x="6046508" y="901"/>
                  <a:pt x="5063286" y="0"/>
                </a:cubicBezTo>
                <a:cubicBezTo>
                  <a:pt x="4632922" y="6578"/>
                  <a:pt x="4270908" y="347992"/>
                  <a:pt x="4153331" y="691362"/>
                </a:cubicBezTo>
                <a:cubicBezTo>
                  <a:pt x="3849877" y="501764"/>
                  <a:pt x="3491395" y="375666"/>
                  <a:pt x="3106521" y="375666"/>
                </a:cubicBezTo>
                <a:cubicBezTo>
                  <a:pt x="2262593" y="375666"/>
                  <a:pt x="1873504" y="866381"/>
                  <a:pt x="1873504" y="1471726"/>
                </a:cubicBezTo>
                <a:cubicBezTo>
                  <a:pt x="1873504" y="1473428"/>
                  <a:pt x="1873682" y="1474952"/>
                  <a:pt x="1873682" y="1476603"/>
                </a:cubicBezTo>
                <a:cubicBezTo>
                  <a:pt x="1744827" y="1476984"/>
                  <a:pt x="1613916" y="1471726"/>
                  <a:pt x="1514932" y="1471726"/>
                </a:cubicBezTo>
                <a:cubicBezTo>
                  <a:pt x="1048004" y="1471726"/>
                  <a:pt x="739292" y="1736318"/>
                  <a:pt x="739292" y="2062619"/>
                </a:cubicBezTo>
                <a:cubicBezTo>
                  <a:pt x="739292" y="2065693"/>
                  <a:pt x="739711" y="2068766"/>
                  <a:pt x="739787" y="2071712"/>
                </a:cubicBezTo>
                <a:lnTo>
                  <a:pt x="486524" y="2071712"/>
                </a:lnTo>
                <a:cubicBezTo>
                  <a:pt x="202336" y="2071712"/>
                  <a:pt x="0" y="2305113"/>
                  <a:pt x="0" y="2650032"/>
                </a:cubicBezTo>
                <a:lnTo>
                  <a:pt x="8686762" y="2650032"/>
                </a:lnTo>
              </a:path>
            </a:pathLst>
          </a:custGeom>
          <a:gradFill>
            <a:gsLst>
              <a:gs pos="61000">
                <a:schemeClr val="bg2">
                  <a:alpha val="37000"/>
                </a:schemeClr>
              </a:gs>
              <a:gs pos="100000">
                <a:schemeClr val="accent1">
                  <a:tint val="23500"/>
                  <a:satMod val="160000"/>
                  <a:alpha val="0"/>
                  <a:lumMod val="0"/>
                  <a:lumOff val="100000"/>
                </a:schemeClr>
              </a:gs>
            </a:gsLst>
            <a:lin ang="5400000" scaled="0"/>
          </a:gra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108825" tIns="54412" rIns="108825" bIns="54412" rtlCol="0" anchor="ctr"/>
          <a:lstStyle/>
          <a:p>
            <a:pPr algn="ctr"/>
            <a:endParaRPr lang="en-US" altLang="zh-CN" sz="1799" dirty="0">
              <a:latin typeface="Calibri" panose="020F0502020204030204" pitchFamily="34" charset="0"/>
              <a:cs typeface="Calibri" panose="020F0502020204030204" pitchFamily="34" charset="0"/>
            </a:endParaRPr>
          </a:p>
        </p:txBody>
      </p:sp>
      <p:sp>
        <p:nvSpPr>
          <p:cNvPr id="334" name="TextBox 333"/>
          <p:cNvSpPr txBox="1"/>
          <p:nvPr/>
        </p:nvSpPr>
        <p:spPr>
          <a:xfrm>
            <a:off x="3716325" y="4288028"/>
            <a:ext cx="4590384" cy="193804"/>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rgbClr val="4B4B4B"/>
                </a:solidFill>
                <a:latin typeface="Calibri" panose="020F0502020204030204" pitchFamily="34" charset="0"/>
                <a:ea typeface="Arial Unicode MS" pitchFamily="34" charset="-128"/>
                <a:cs typeface="Calibri" panose="020F0502020204030204" pitchFamily="34" charset="0"/>
              </a:rPr>
              <a:t>DATABASE SERVICES</a:t>
            </a:r>
          </a:p>
        </p:txBody>
      </p:sp>
      <p:grpSp>
        <p:nvGrpSpPr>
          <p:cNvPr id="335" name="Group 334"/>
          <p:cNvGrpSpPr/>
          <p:nvPr/>
        </p:nvGrpSpPr>
        <p:grpSpPr>
          <a:xfrm>
            <a:off x="1459714" y="3036645"/>
            <a:ext cx="125479" cy="226147"/>
            <a:chOff x="5994400" y="3495675"/>
            <a:chExt cx="492125" cy="914400"/>
          </a:xfrm>
          <a:solidFill>
            <a:schemeClr val="accent6"/>
          </a:solidFill>
        </p:grpSpPr>
        <p:sp>
          <p:nvSpPr>
            <p:cNvPr id="516" name="Freeform 62"/>
            <p:cNvSpPr>
              <a:spLocks noEditPoints="1"/>
            </p:cNvSpPr>
            <p:nvPr/>
          </p:nvSpPr>
          <p:spPr bwMode="auto">
            <a:xfrm>
              <a:off x="5994400" y="3495675"/>
              <a:ext cx="492125" cy="914400"/>
            </a:xfrm>
            <a:custGeom>
              <a:avLst/>
              <a:gdLst>
                <a:gd name="T0" fmla="*/ 147 w 153"/>
                <a:gd name="T1" fmla="*/ 0 h 284"/>
                <a:gd name="T2" fmla="*/ 6 w 153"/>
                <a:gd name="T3" fmla="*/ 0 h 284"/>
                <a:gd name="T4" fmla="*/ 0 w 153"/>
                <a:gd name="T5" fmla="*/ 6 h 284"/>
                <a:gd name="T6" fmla="*/ 0 w 153"/>
                <a:gd name="T7" fmla="*/ 278 h 284"/>
                <a:gd name="T8" fmla="*/ 6 w 153"/>
                <a:gd name="T9" fmla="*/ 284 h 284"/>
                <a:gd name="T10" fmla="*/ 147 w 153"/>
                <a:gd name="T11" fmla="*/ 284 h 284"/>
                <a:gd name="T12" fmla="*/ 153 w 153"/>
                <a:gd name="T13" fmla="*/ 278 h 284"/>
                <a:gd name="T14" fmla="*/ 153 w 153"/>
                <a:gd name="T15" fmla="*/ 6 h 284"/>
                <a:gd name="T16" fmla="*/ 147 w 153"/>
                <a:gd name="T17" fmla="*/ 0 h 284"/>
                <a:gd name="T18" fmla="*/ 144 w 153"/>
                <a:gd name="T19" fmla="*/ 249 h 284"/>
                <a:gd name="T20" fmla="*/ 139 w 153"/>
                <a:gd name="T21" fmla="*/ 254 h 284"/>
                <a:gd name="T22" fmla="*/ 15 w 153"/>
                <a:gd name="T23" fmla="*/ 254 h 284"/>
                <a:gd name="T24" fmla="*/ 9 w 153"/>
                <a:gd name="T25" fmla="*/ 249 h 284"/>
                <a:gd name="T26" fmla="*/ 9 w 153"/>
                <a:gd name="T27" fmla="*/ 22 h 284"/>
                <a:gd name="T28" fmla="*/ 15 w 153"/>
                <a:gd name="T29" fmla="*/ 16 h 284"/>
                <a:gd name="T30" fmla="*/ 139 w 153"/>
                <a:gd name="T31" fmla="*/ 16 h 284"/>
                <a:gd name="T32" fmla="*/ 144 w 153"/>
                <a:gd name="T33" fmla="*/ 22 h 284"/>
                <a:gd name="T34" fmla="*/ 144 w 153"/>
                <a:gd name="T35" fmla="*/ 24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4">
                  <a:moveTo>
                    <a:pt x="147" y="0"/>
                  </a:moveTo>
                  <a:cubicBezTo>
                    <a:pt x="6" y="0"/>
                    <a:pt x="6" y="0"/>
                    <a:pt x="6" y="0"/>
                  </a:cubicBezTo>
                  <a:cubicBezTo>
                    <a:pt x="3" y="0"/>
                    <a:pt x="0" y="2"/>
                    <a:pt x="0" y="6"/>
                  </a:cubicBezTo>
                  <a:cubicBezTo>
                    <a:pt x="0" y="278"/>
                    <a:pt x="0" y="278"/>
                    <a:pt x="0" y="278"/>
                  </a:cubicBezTo>
                  <a:cubicBezTo>
                    <a:pt x="0" y="281"/>
                    <a:pt x="3" y="284"/>
                    <a:pt x="6" y="284"/>
                  </a:cubicBezTo>
                  <a:cubicBezTo>
                    <a:pt x="147" y="284"/>
                    <a:pt x="147" y="284"/>
                    <a:pt x="147" y="284"/>
                  </a:cubicBezTo>
                  <a:cubicBezTo>
                    <a:pt x="151" y="284"/>
                    <a:pt x="153" y="281"/>
                    <a:pt x="153" y="278"/>
                  </a:cubicBezTo>
                  <a:cubicBezTo>
                    <a:pt x="153" y="6"/>
                    <a:pt x="153" y="6"/>
                    <a:pt x="153" y="6"/>
                  </a:cubicBezTo>
                  <a:cubicBezTo>
                    <a:pt x="153" y="2"/>
                    <a:pt x="151" y="0"/>
                    <a:pt x="147" y="0"/>
                  </a:cubicBezTo>
                  <a:close/>
                  <a:moveTo>
                    <a:pt x="144" y="249"/>
                  </a:moveTo>
                  <a:cubicBezTo>
                    <a:pt x="144" y="252"/>
                    <a:pt x="142" y="254"/>
                    <a:pt x="139" y="254"/>
                  </a:cubicBezTo>
                  <a:cubicBezTo>
                    <a:pt x="15" y="254"/>
                    <a:pt x="15" y="254"/>
                    <a:pt x="15" y="254"/>
                  </a:cubicBezTo>
                  <a:cubicBezTo>
                    <a:pt x="12" y="254"/>
                    <a:pt x="9" y="252"/>
                    <a:pt x="9" y="249"/>
                  </a:cubicBezTo>
                  <a:cubicBezTo>
                    <a:pt x="9" y="22"/>
                    <a:pt x="9" y="22"/>
                    <a:pt x="9" y="22"/>
                  </a:cubicBezTo>
                  <a:cubicBezTo>
                    <a:pt x="9" y="19"/>
                    <a:pt x="12" y="16"/>
                    <a:pt x="15" y="16"/>
                  </a:cubicBezTo>
                  <a:cubicBezTo>
                    <a:pt x="139" y="16"/>
                    <a:pt x="139" y="16"/>
                    <a:pt x="139" y="16"/>
                  </a:cubicBezTo>
                  <a:cubicBezTo>
                    <a:pt x="142" y="16"/>
                    <a:pt x="144" y="19"/>
                    <a:pt x="144" y="22"/>
                  </a:cubicBezTo>
                  <a:lnTo>
                    <a:pt x="144" y="2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517" name="Freeform 63"/>
            <p:cNvSpPr>
              <a:spLocks noEditPoints="1"/>
            </p:cNvSpPr>
            <p:nvPr/>
          </p:nvSpPr>
          <p:spPr bwMode="auto">
            <a:xfrm>
              <a:off x="6048377" y="3571875"/>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7 h 33"/>
                <a:gd name="T22" fmla="*/ 6 w 118"/>
                <a:gd name="T23" fmla="*/ 17 h 33"/>
                <a:gd name="T24" fmla="*/ 6 w 118"/>
                <a:gd name="T25" fmla="*/ 22 h 33"/>
                <a:gd name="T26" fmla="*/ 24 w 118"/>
                <a:gd name="T27" fmla="*/ 5 h 33"/>
                <a:gd name="T28" fmla="*/ 25 w 118"/>
                <a:gd name="T29" fmla="*/ 7 h 33"/>
                <a:gd name="T30" fmla="*/ 6 w 118"/>
                <a:gd name="T31" fmla="*/ 23 h 33"/>
                <a:gd name="T32" fmla="*/ 8 w 118"/>
                <a:gd name="T33" fmla="*/ 27 h 33"/>
                <a:gd name="T34" fmla="*/ 7 w 118"/>
                <a:gd name="T35" fmla="*/ 25 h 33"/>
                <a:gd name="T36" fmla="*/ 32 w 118"/>
                <a:gd name="T37" fmla="*/ 5 h 33"/>
                <a:gd name="T38" fmla="*/ 8 w 118"/>
                <a:gd name="T39" fmla="*/ 27 h 33"/>
                <a:gd name="T40" fmla="*/ 15 w 118"/>
                <a:gd name="T41" fmla="*/ 27 h 33"/>
                <a:gd name="T42" fmla="*/ 14 w 118"/>
                <a:gd name="T43" fmla="*/ 26 h 33"/>
                <a:gd name="T44" fmla="*/ 39 w 118"/>
                <a:gd name="T45" fmla="*/ 6 h 33"/>
                <a:gd name="T46" fmla="*/ 15 w 118"/>
                <a:gd name="T47" fmla="*/ 27 h 33"/>
                <a:gd name="T48" fmla="*/ 22 w 118"/>
                <a:gd name="T49" fmla="*/ 27 h 33"/>
                <a:gd name="T50" fmla="*/ 21 w 118"/>
                <a:gd name="T51" fmla="*/ 26 h 33"/>
                <a:gd name="T52" fmla="*/ 46 w 118"/>
                <a:gd name="T53" fmla="*/ 6 h 33"/>
                <a:gd name="T54" fmla="*/ 22 w 118"/>
                <a:gd name="T55" fmla="*/ 27 h 33"/>
                <a:gd name="T56" fmla="*/ 29 w 118"/>
                <a:gd name="T57" fmla="*/ 27 h 33"/>
                <a:gd name="T58" fmla="*/ 29 w 118"/>
                <a:gd name="T59" fmla="*/ 26 h 33"/>
                <a:gd name="T60" fmla="*/ 53 w 118"/>
                <a:gd name="T61" fmla="*/ 6 h 33"/>
                <a:gd name="T62" fmla="*/ 29 w 118"/>
                <a:gd name="T63" fmla="*/ 27 h 33"/>
                <a:gd name="T64" fmla="*/ 35 w 118"/>
                <a:gd name="T65" fmla="*/ 27 h 33"/>
                <a:gd name="T66" fmla="*/ 35 w 118"/>
                <a:gd name="T67" fmla="*/ 26 h 33"/>
                <a:gd name="T68" fmla="*/ 59 w 118"/>
                <a:gd name="T69" fmla="*/ 6 h 33"/>
                <a:gd name="T70" fmla="*/ 36 w 118"/>
                <a:gd name="T71" fmla="*/ 27 h 33"/>
                <a:gd name="T72" fmla="*/ 42 w 118"/>
                <a:gd name="T73" fmla="*/ 27 h 33"/>
                <a:gd name="T74" fmla="*/ 42 w 118"/>
                <a:gd name="T75" fmla="*/ 26 h 33"/>
                <a:gd name="T76" fmla="*/ 66 w 118"/>
                <a:gd name="T77" fmla="*/ 6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6 h 33"/>
                <a:gd name="T92" fmla="*/ 56 w 118"/>
                <a:gd name="T93" fmla="*/ 25 h 33"/>
                <a:gd name="T94" fmla="*/ 68 w 118"/>
                <a:gd name="T95" fmla="*/ 15 h 33"/>
                <a:gd name="T96" fmla="*/ 68 w 118"/>
                <a:gd name="T97" fmla="*/ 11 h 33"/>
                <a:gd name="T98" fmla="*/ 49 w 118"/>
                <a:gd name="T99" fmla="*/ 27 h 33"/>
                <a:gd name="T100" fmla="*/ 49 w 118"/>
                <a:gd name="T101" fmla="*/ 25 h 33"/>
                <a:gd name="T102" fmla="*/ 68 w 118"/>
                <a:gd name="T103" fmla="*/ 9 h 33"/>
                <a:gd name="T104" fmla="*/ 101 w 118"/>
                <a:gd name="T105" fmla="*/ 23 h 33"/>
                <a:gd name="T106" fmla="*/ 101 w 118"/>
                <a:gd name="T107" fmla="*/ 11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7"/>
                    <a:pt x="12" y="7"/>
                    <a:pt x="12" y="8"/>
                  </a:cubicBezTo>
                  <a:cubicBezTo>
                    <a:pt x="8" y="11"/>
                    <a:pt x="8" y="11"/>
                    <a:pt x="8" y="11"/>
                  </a:cubicBezTo>
                  <a:cubicBezTo>
                    <a:pt x="7" y="11"/>
                    <a:pt x="7" y="11"/>
                    <a:pt x="7" y="11"/>
                  </a:cubicBezTo>
                  <a:cubicBezTo>
                    <a:pt x="7" y="11"/>
                    <a:pt x="7" y="11"/>
                    <a:pt x="6" y="11"/>
                  </a:cubicBezTo>
                  <a:cubicBezTo>
                    <a:pt x="6" y="11"/>
                    <a:pt x="6" y="10"/>
                    <a:pt x="7" y="10"/>
                  </a:cubicBezTo>
                  <a:close/>
                  <a:moveTo>
                    <a:pt x="6" y="15"/>
                  </a:moveTo>
                  <a:cubicBezTo>
                    <a:pt x="17" y="6"/>
                    <a:pt x="17" y="6"/>
                    <a:pt x="17" y="6"/>
                  </a:cubicBezTo>
                  <a:cubicBezTo>
                    <a:pt x="18" y="6"/>
                    <a:pt x="18" y="6"/>
                    <a:pt x="18" y="6"/>
                  </a:cubicBezTo>
                  <a:cubicBezTo>
                    <a:pt x="19" y="6"/>
                    <a:pt x="19" y="7"/>
                    <a:pt x="18" y="7"/>
                  </a:cubicBezTo>
                  <a:cubicBezTo>
                    <a:pt x="7" y="17"/>
                    <a:pt x="7" y="17"/>
                    <a:pt x="7" y="17"/>
                  </a:cubicBezTo>
                  <a:cubicBezTo>
                    <a:pt x="7" y="17"/>
                    <a:pt x="7" y="17"/>
                    <a:pt x="7" y="17"/>
                  </a:cubicBezTo>
                  <a:cubicBezTo>
                    <a:pt x="6" y="17"/>
                    <a:pt x="6" y="17"/>
                    <a:pt x="6" y="17"/>
                  </a:cubicBezTo>
                  <a:cubicBezTo>
                    <a:pt x="6" y="16"/>
                    <a:pt x="6" y="16"/>
                    <a:pt x="6" y="15"/>
                  </a:cubicBezTo>
                  <a:close/>
                  <a:moveTo>
                    <a:pt x="6" y="22"/>
                  </a:moveTo>
                  <a:cubicBezTo>
                    <a:pt x="5" y="22"/>
                    <a:pt x="6" y="22"/>
                    <a:pt x="6" y="21"/>
                  </a:cubicBezTo>
                  <a:cubicBezTo>
                    <a:pt x="24" y="5"/>
                    <a:pt x="24" y="5"/>
                    <a:pt x="24" y="5"/>
                  </a:cubicBezTo>
                  <a:cubicBezTo>
                    <a:pt x="25" y="5"/>
                    <a:pt x="25" y="5"/>
                    <a:pt x="25" y="5"/>
                  </a:cubicBezTo>
                  <a:cubicBezTo>
                    <a:pt x="26" y="6"/>
                    <a:pt x="26" y="6"/>
                    <a:pt x="25" y="7"/>
                  </a:cubicBezTo>
                  <a:cubicBezTo>
                    <a:pt x="7" y="22"/>
                    <a:pt x="7" y="22"/>
                    <a:pt x="7" y="22"/>
                  </a:cubicBezTo>
                  <a:cubicBezTo>
                    <a:pt x="7" y="23"/>
                    <a:pt x="7" y="23"/>
                    <a:pt x="6" y="23"/>
                  </a:cubicBezTo>
                  <a:cubicBezTo>
                    <a:pt x="6" y="23"/>
                    <a:pt x="6" y="23"/>
                    <a:pt x="6" y="22"/>
                  </a:cubicBezTo>
                  <a:close/>
                  <a:moveTo>
                    <a:pt x="8" y="27"/>
                  </a:moveTo>
                  <a:cubicBezTo>
                    <a:pt x="7" y="27"/>
                    <a:pt x="7" y="27"/>
                    <a:pt x="7" y="27"/>
                  </a:cubicBezTo>
                  <a:cubicBezTo>
                    <a:pt x="7" y="26"/>
                    <a:pt x="7" y="26"/>
                    <a:pt x="7" y="25"/>
                  </a:cubicBezTo>
                  <a:cubicBezTo>
                    <a:pt x="30" y="6"/>
                    <a:pt x="30" y="6"/>
                    <a:pt x="30" y="6"/>
                  </a:cubicBezTo>
                  <a:cubicBezTo>
                    <a:pt x="31" y="5"/>
                    <a:pt x="31" y="5"/>
                    <a:pt x="32" y="5"/>
                  </a:cubicBezTo>
                  <a:cubicBezTo>
                    <a:pt x="32" y="6"/>
                    <a:pt x="32" y="6"/>
                    <a:pt x="31" y="7"/>
                  </a:cubicBezTo>
                  <a:cubicBezTo>
                    <a:pt x="8" y="27"/>
                    <a:pt x="8" y="27"/>
                    <a:pt x="8" y="27"/>
                  </a:cubicBezTo>
                  <a:cubicBezTo>
                    <a:pt x="8" y="27"/>
                    <a:pt x="8" y="27"/>
                    <a:pt x="8" y="27"/>
                  </a:cubicBezTo>
                  <a:close/>
                  <a:moveTo>
                    <a:pt x="15" y="27"/>
                  </a:moveTo>
                  <a:cubicBezTo>
                    <a:pt x="14" y="27"/>
                    <a:pt x="14" y="27"/>
                    <a:pt x="14" y="27"/>
                  </a:cubicBezTo>
                  <a:cubicBezTo>
                    <a:pt x="14" y="26"/>
                    <a:pt x="14" y="26"/>
                    <a:pt x="14" y="26"/>
                  </a:cubicBezTo>
                  <a:cubicBezTo>
                    <a:pt x="37" y="6"/>
                    <a:pt x="37" y="6"/>
                    <a:pt x="37" y="6"/>
                  </a:cubicBezTo>
                  <a:cubicBezTo>
                    <a:pt x="38" y="5"/>
                    <a:pt x="38" y="5"/>
                    <a:pt x="39" y="6"/>
                  </a:cubicBezTo>
                  <a:cubicBezTo>
                    <a:pt x="39" y="6"/>
                    <a:pt x="39" y="6"/>
                    <a:pt x="38" y="7"/>
                  </a:cubicBezTo>
                  <a:cubicBezTo>
                    <a:pt x="15" y="27"/>
                    <a:pt x="15" y="27"/>
                    <a:pt x="15" y="27"/>
                  </a:cubicBezTo>
                  <a:cubicBezTo>
                    <a:pt x="15" y="27"/>
                    <a:pt x="15" y="27"/>
                    <a:pt x="15" y="27"/>
                  </a:cubicBezTo>
                  <a:close/>
                  <a:moveTo>
                    <a:pt x="22" y="27"/>
                  </a:moveTo>
                  <a:cubicBezTo>
                    <a:pt x="21" y="27"/>
                    <a:pt x="21" y="27"/>
                    <a:pt x="21" y="27"/>
                  </a:cubicBezTo>
                  <a:cubicBezTo>
                    <a:pt x="21" y="26"/>
                    <a:pt x="21" y="26"/>
                    <a:pt x="21" y="26"/>
                  </a:cubicBezTo>
                  <a:cubicBezTo>
                    <a:pt x="44" y="6"/>
                    <a:pt x="44" y="6"/>
                    <a:pt x="44" y="6"/>
                  </a:cubicBezTo>
                  <a:cubicBezTo>
                    <a:pt x="45" y="5"/>
                    <a:pt x="45" y="5"/>
                    <a:pt x="46" y="6"/>
                  </a:cubicBezTo>
                  <a:cubicBezTo>
                    <a:pt x="46" y="6"/>
                    <a:pt x="46" y="6"/>
                    <a:pt x="45" y="7"/>
                  </a:cubicBezTo>
                  <a:cubicBezTo>
                    <a:pt x="22" y="27"/>
                    <a:pt x="22" y="27"/>
                    <a:pt x="22" y="27"/>
                  </a:cubicBezTo>
                  <a:cubicBezTo>
                    <a:pt x="22" y="27"/>
                    <a:pt x="22" y="27"/>
                    <a:pt x="22" y="27"/>
                  </a:cubicBezTo>
                  <a:close/>
                  <a:moveTo>
                    <a:pt x="29" y="27"/>
                  </a:moveTo>
                  <a:cubicBezTo>
                    <a:pt x="29" y="27"/>
                    <a:pt x="28" y="27"/>
                    <a:pt x="28" y="27"/>
                  </a:cubicBezTo>
                  <a:cubicBezTo>
                    <a:pt x="28" y="26"/>
                    <a:pt x="28" y="26"/>
                    <a:pt x="29" y="26"/>
                  </a:cubicBezTo>
                  <a:cubicBezTo>
                    <a:pt x="52" y="6"/>
                    <a:pt x="52" y="6"/>
                    <a:pt x="52" y="6"/>
                  </a:cubicBezTo>
                  <a:cubicBezTo>
                    <a:pt x="52" y="5"/>
                    <a:pt x="53" y="5"/>
                    <a:pt x="53" y="6"/>
                  </a:cubicBezTo>
                  <a:cubicBezTo>
                    <a:pt x="53" y="6"/>
                    <a:pt x="53" y="6"/>
                    <a:pt x="53" y="7"/>
                  </a:cubicBezTo>
                  <a:cubicBezTo>
                    <a:pt x="29" y="27"/>
                    <a:pt x="29" y="27"/>
                    <a:pt x="29" y="27"/>
                  </a:cubicBezTo>
                  <a:cubicBezTo>
                    <a:pt x="29" y="27"/>
                    <a:pt x="29" y="27"/>
                    <a:pt x="29" y="27"/>
                  </a:cubicBezTo>
                  <a:close/>
                  <a:moveTo>
                    <a:pt x="35" y="27"/>
                  </a:moveTo>
                  <a:cubicBezTo>
                    <a:pt x="35" y="27"/>
                    <a:pt x="35" y="27"/>
                    <a:pt x="34" y="27"/>
                  </a:cubicBezTo>
                  <a:cubicBezTo>
                    <a:pt x="34" y="26"/>
                    <a:pt x="34" y="26"/>
                    <a:pt x="35" y="26"/>
                  </a:cubicBezTo>
                  <a:cubicBezTo>
                    <a:pt x="58" y="6"/>
                    <a:pt x="58" y="6"/>
                    <a:pt x="58" y="6"/>
                  </a:cubicBezTo>
                  <a:cubicBezTo>
                    <a:pt x="58" y="5"/>
                    <a:pt x="59" y="5"/>
                    <a:pt x="59" y="6"/>
                  </a:cubicBezTo>
                  <a:cubicBezTo>
                    <a:pt x="59" y="6"/>
                    <a:pt x="59" y="6"/>
                    <a:pt x="59" y="7"/>
                  </a:cubicBezTo>
                  <a:cubicBezTo>
                    <a:pt x="36" y="27"/>
                    <a:pt x="36" y="27"/>
                    <a:pt x="36" y="27"/>
                  </a:cubicBezTo>
                  <a:cubicBezTo>
                    <a:pt x="35" y="27"/>
                    <a:pt x="35" y="27"/>
                    <a:pt x="35" y="27"/>
                  </a:cubicBezTo>
                  <a:close/>
                  <a:moveTo>
                    <a:pt x="42" y="27"/>
                  </a:moveTo>
                  <a:cubicBezTo>
                    <a:pt x="42" y="27"/>
                    <a:pt x="42" y="27"/>
                    <a:pt x="42" y="27"/>
                  </a:cubicBezTo>
                  <a:cubicBezTo>
                    <a:pt x="41" y="26"/>
                    <a:pt x="41" y="26"/>
                    <a:pt x="42" y="26"/>
                  </a:cubicBezTo>
                  <a:cubicBezTo>
                    <a:pt x="65" y="6"/>
                    <a:pt x="65" y="6"/>
                    <a:pt x="65" y="6"/>
                  </a:cubicBezTo>
                  <a:cubicBezTo>
                    <a:pt x="65" y="5"/>
                    <a:pt x="66" y="5"/>
                    <a:pt x="66" y="6"/>
                  </a:cubicBezTo>
                  <a:cubicBezTo>
                    <a:pt x="66" y="6"/>
                    <a:pt x="66" y="6"/>
                    <a:pt x="66" y="7"/>
                  </a:cubicBezTo>
                  <a:cubicBezTo>
                    <a:pt x="43" y="27"/>
                    <a:pt x="43" y="27"/>
                    <a:pt x="43" y="27"/>
                  </a:cubicBezTo>
                  <a:cubicBezTo>
                    <a:pt x="43" y="27"/>
                    <a:pt x="42" y="27"/>
                    <a:pt x="42" y="27"/>
                  </a:cubicBezTo>
                  <a:close/>
                  <a:moveTo>
                    <a:pt x="68" y="23"/>
                  </a:moveTo>
                  <a:cubicBezTo>
                    <a:pt x="63" y="26"/>
                    <a:pt x="63" y="26"/>
                    <a:pt x="63" y="26"/>
                  </a:cubicBezTo>
                  <a:cubicBezTo>
                    <a:pt x="63" y="27"/>
                    <a:pt x="63" y="27"/>
                    <a:pt x="62" y="27"/>
                  </a:cubicBezTo>
                  <a:cubicBezTo>
                    <a:pt x="62" y="27"/>
                    <a:pt x="62" y="27"/>
                    <a:pt x="62" y="26"/>
                  </a:cubicBezTo>
                  <a:cubicBezTo>
                    <a:pt x="62" y="26"/>
                    <a:pt x="62" y="26"/>
                    <a:pt x="62" y="25"/>
                  </a:cubicBezTo>
                  <a:cubicBezTo>
                    <a:pt x="67" y="22"/>
                    <a:pt x="67" y="22"/>
                    <a:pt x="67" y="22"/>
                  </a:cubicBezTo>
                  <a:cubicBezTo>
                    <a:pt x="67" y="21"/>
                    <a:pt x="68" y="21"/>
                    <a:pt x="68" y="22"/>
                  </a:cubicBezTo>
                  <a:cubicBezTo>
                    <a:pt x="68" y="22"/>
                    <a:pt x="68" y="22"/>
                    <a:pt x="68" y="23"/>
                  </a:cubicBezTo>
                  <a:close/>
                  <a:moveTo>
                    <a:pt x="68" y="17"/>
                  </a:moveTo>
                  <a:cubicBezTo>
                    <a:pt x="57" y="26"/>
                    <a:pt x="57" y="26"/>
                    <a:pt x="57" y="26"/>
                  </a:cubicBezTo>
                  <a:cubicBezTo>
                    <a:pt x="56" y="26"/>
                    <a:pt x="56" y="26"/>
                    <a:pt x="56" y="26"/>
                  </a:cubicBezTo>
                  <a:cubicBezTo>
                    <a:pt x="56" y="26"/>
                    <a:pt x="56" y="26"/>
                    <a:pt x="55" y="26"/>
                  </a:cubicBezTo>
                  <a:cubicBezTo>
                    <a:pt x="55" y="26"/>
                    <a:pt x="55" y="25"/>
                    <a:pt x="56" y="25"/>
                  </a:cubicBezTo>
                  <a:cubicBezTo>
                    <a:pt x="67" y="15"/>
                    <a:pt x="67" y="15"/>
                    <a:pt x="67" y="15"/>
                  </a:cubicBezTo>
                  <a:cubicBezTo>
                    <a:pt x="67" y="15"/>
                    <a:pt x="68" y="15"/>
                    <a:pt x="68" y="15"/>
                  </a:cubicBezTo>
                  <a:cubicBezTo>
                    <a:pt x="68" y="16"/>
                    <a:pt x="68" y="16"/>
                    <a:pt x="68" y="17"/>
                  </a:cubicBezTo>
                  <a:close/>
                  <a:moveTo>
                    <a:pt x="68" y="11"/>
                  </a:moveTo>
                  <a:cubicBezTo>
                    <a:pt x="50" y="26"/>
                    <a:pt x="50" y="26"/>
                    <a:pt x="50" y="26"/>
                  </a:cubicBezTo>
                  <a:cubicBezTo>
                    <a:pt x="50" y="26"/>
                    <a:pt x="49" y="27"/>
                    <a:pt x="49" y="27"/>
                  </a:cubicBezTo>
                  <a:cubicBezTo>
                    <a:pt x="49" y="27"/>
                    <a:pt x="49" y="26"/>
                    <a:pt x="49" y="26"/>
                  </a:cubicBezTo>
                  <a:cubicBezTo>
                    <a:pt x="48" y="26"/>
                    <a:pt x="48" y="25"/>
                    <a:pt x="49" y="25"/>
                  </a:cubicBezTo>
                  <a:cubicBezTo>
                    <a:pt x="67" y="9"/>
                    <a:pt x="67" y="9"/>
                    <a:pt x="67" y="9"/>
                  </a:cubicBezTo>
                  <a:cubicBezTo>
                    <a:pt x="67" y="9"/>
                    <a:pt x="68" y="9"/>
                    <a:pt x="68" y="9"/>
                  </a:cubicBezTo>
                  <a:cubicBezTo>
                    <a:pt x="68" y="10"/>
                    <a:pt x="68" y="10"/>
                    <a:pt x="68" y="11"/>
                  </a:cubicBezTo>
                  <a:close/>
                  <a:moveTo>
                    <a:pt x="101" y="23"/>
                  </a:moveTo>
                  <a:cubicBezTo>
                    <a:pt x="97" y="23"/>
                    <a:pt x="94" y="21"/>
                    <a:pt x="94" y="17"/>
                  </a:cubicBezTo>
                  <a:cubicBezTo>
                    <a:pt x="94" y="14"/>
                    <a:pt x="97" y="11"/>
                    <a:pt x="101" y="11"/>
                  </a:cubicBezTo>
                  <a:cubicBezTo>
                    <a:pt x="104" y="11"/>
                    <a:pt x="107" y="14"/>
                    <a:pt x="107" y="17"/>
                  </a:cubicBezTo>
                  <a:cubicBezTo>
                    <a:pt x="107" y="21"/>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518" name="Freeform 64"/>
            <p:cNvSpPr>
              <a:spLocks noEditPoints="1"/>
            </p:cNvSpPr>
            <p:nvPr/>
          </p:nvSpPr>
          <p:spPr bwMode="auto">
            <a:xfrm>
              <a:off x="6048377" y="3714748"/>
              <a:ext cx="379412" cy="104776"/>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6 h 33"/>
                <a:gd name="T22" fmla="*/ 6 w 118"/>
                <a:gd name="T23" fmla="*/ 16 h 33"/>
                <a:gd name="T24" fmla="*/ 6 w 118"/>
                <a:gd name="T25" fmla="*/ 22 h 33"/>
                <a:gd name="T26" fmla="*/ 24 w 118"/>
                <a:gd name="T27" fmla="*/ 5 h 33"/>
                <a:gd name="T28" fmla="*/ 25 w 118"/>
                <a:gd name="T29" fmla="*/ 6 h 33"/>
                <a:gd name="T30" fmla="*/ 6 w 118"/>
                <a:gd name="T31" fmla="*/ 22 h 33"/>
                <a:gd name="T32" fmla="*/ 8 w 118"/>
                <a:gd name="T33" fmla="*/ 27 h 33"/>
                <a:gd name="T34" fmla="*/ 7 w 118"/>
                <a:gd name="T35" fmla="*/ 25 h 33"/>
                <a:gd name="T36" fmla="*/ 32 w 118"/>
                <a:gd name="T37" fmla="*/ 5 h 33"/>
                <a:gd name="T38" fmla="*/ 8 w 118"/>
                <a:gd name="T39" fmla="*/ 26 h 33"/>
                <a:gd name="T40" fmla="*/ 15 w 118"/>
                <a:gd name="T41" fmla="*/ 27 h 33"/>
                <a:gd name="T42" fmla="*/ 14 w 118"/>
                <a:gd name="T43" fmla="*/ 25 h 33"/>
                <a:gd name="T44" fmla="*/ 39 w 118"/>
                <a:gd name="T45" fmla="*/ 5 h 33"/>
                <a:gd name="T46" fmla="*/ 15 w 118"/>
                <a:gd name="T47" fmla="*/ 26 h 33"/>
                <a:gd name="T48" fmla="*/ 22 w 118"/>
                <a:gd name="T49" fmla="*/ 27 h 33"/>
                <a:gd name="T50" fmla="*/ 21 w 118"/>
                <a:gd name="T51" fmla="*/ 25 h 33"/>
                <a:gd name="T52" fmla="*/ 46 w 118"/>
                <a:gd name="T53" fmla="*/ 5 h 33"/>
                <a:gd name="T54" fmla="*/ 22 w 118"/>
                <a:gd name="T55" fmla="*/ 26 h 33"/>
                <a:gd name="T56" fmla="*/ 29 w 118"/>
                <a:gd name="T57" fmla="*/ 27 h 33"/>
                <a:gd name="T58" fmla="*/ 29 w 118"/>
                <a:gd name="T59" fmla="*/ 25 h 33"/>
                <a:gd name="T60" fmla="*/ 53 w 118"/>
                <a:gd name="T61" fmla="*/ 5 h 33"/>
                <a:gd name="T62" fmla="*/ 29 w 118"/>
                <a:gd name="T63" fmla="*/ 26 h 33"/>
                <a:gd name="T64" fmla="*/ 35 w 118"/>
                <a:gd name="T65" fmla="*/ 27 h 33"/>
                <a:gd name="T66" fmla="*/ 35 w 118"/>
                <a:gd name="T67" fmla="*/ 25 h 33"/>
                <a:gd name="T68" fmla="*/ 59 w 118"/>
                <a:gd name="T69" fmla="*/ 5 h 33"/>
                <a:gd name="T70" fmla="*/ 36 w 118"/>
                <a:gd name="T71" fmla="*/ 26 h 33"/>
                <a:gd name="T72" fmla="*/ 42 w 118"/>
                <a:gd name="T73" fmla="*/ 27 h 33"/>
                <a:gd name="T74" fmla="*/ 42 w 118"/>
                <a:gd name="T75" fmla="*/ 25 h 33"/>
                <a:gd name="T76" fmla="*/ 66 w 118"/>
                <a:gd name="T77" fmla="*/ 5 h 33"/>
                <a:gd name="T78" fmla="*/ 43 w 118"/>
                <a:gd name="T79" fmla="*/ 26 h 33"/>
                <a:gd name="T80" fmla="*/ 68 w 118"/>
                <a:gd name="T81" fmla="*/ 22 h 33"/>
                <a:gd name="T82" fmla="*/ 62 w 118"/>
                <a:gd name="T83" fmla="*/ 26 h 33"/>
                <a:gd name="T84" fmla="*/ 62 w 118"/>
                <a:gd name="T85" fmla="*/ 25 h 33"/>
                <a:gd name="T86" fmla="*/ 68 w 118"/>
                <a:gd name="T87" fmla="*/ 21 h 33"/>
                <a:gd name="T88" fmla="*/ 68 w 118"/>
                <a:gd name="T89" fmla="*/ 16 h 33"/>
                <a:gd name="T90" fmla="*/ 56 w 118"/>
                <a:gd name="T91" fmla="*/ 26 h 33"/>
                <a:gd name="T92" fmla="*/ 56 w 118"/>
                <a:gd name="T93" fmla="*/ 25 h 33"/>
                <a:gd name="T94" fmla="*/ 68 w 118"/>
                <a:gd name="T95" fmla="*/ 15 h 33"/>
                <a:gd name="T96" fmla="*/ 68 w 118"/>
                <a:gd name="T97" fmla="*/ 10 h 33"/>
                <a:gd name="T98" fmla="*/ 49 w 118"/>
                <a:gd name="T99" fmla="*/ 26 h 33"/>
                <a:gd name="T100" fmla="*/ 49 w 118"/>
                <a:gd name="T101" fmla="*/ 25 h 33"/>
                <a:gd name="T102" fmla="*/ 68 w 118"/>
                <a:gd name="T103" fmla="*/ 9 h 33"/>
                <a:gd name="T104" fmla="*/ 101 w 118"/>
                <a:gd name="T105" fmla="*/ 23 h 33"/>
                <a:gd name="T106" fmla="*/ 101 w 118"/>
                <a:gd name="T107" fmla="*/ 10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6"/>
                    <a:pt x="12" y="7"/>
                    <a:pt x="12" y="7"/>
                  </a:cubicBezTo>
                  <a:cubicBezTo>
                    <a:pt x="8" y="11"/>
                    <a:pt x="8" y="11"/>
                    <a:pt x="8" y="11"/>
                  </a:cubicBezTo>
                  <a:cubicBezTo>
                    <a:pt x="7" y="11"/>
                    <a:pt x="7" y="11"/>
                    <a:pt x="7" y="11"/>
                  </a:cubicBezTo>
                  <a:cubicBezTo>
                    <a:pt x="7" y="11"/>
                    <a:pt x="7" y="11"/>
                    <a:pt x="6" y="11"/>
                  </a:cubicBezTo>
                  <a:cubicBezTo>
                    <a:pt x="6" y="10"/>
                    <a:pt x="6" y="10"/>
                    <a:pt x="7" y="10"/>
                  </a:cubicBezTo>
                  <a:close/>
                  <a:moveTo>
                    <a:pt x="6" y="15"/>
                  </a:moveTo>
                  <a:cubicBezTo>
                    <a:pt x="17" y="6"/>
                    <a:pt x="17" y="6"/>
                    <a:pt x="17" y="6"/>
                  </a:cubicBezTo>
                  <a:cubicBezTo>
                    <a:pt x="18" y="5"/>
                    <a:pt x="18" y="5"/>
                    <a:pt x="18" y="6"/>
                  </a:cubicBezTo>
                  <a:cubicBezTo>
                    <a:pt x="19" y="6"/>
                    <a:pt x="19" y="7"/>
                    <a:pt x="18" y="7"/>
                  </a:cubicBezTo>
                  <a:cubicBezTo>
                    <a:pt x="7" y="16"/>
                    <a:pt x="7" y="16"/>
                    <a:pt x="7" y="16"/>
                  </a:cubicBezTo>
                  <a:cubicBezTo>
                    <a:pt x="7" y="17"/>
                    <a:pt x="7" y="17"/>
                    <a:pt x="7" y="17"/>
                  </a:cubicBezTo>
                  <a:cubicBezTo>
                    <a:pt x="6" y="17"/>
                    <a:pt x="6" y="17"/>
                    <a:pt x="6" y="16"/>
                  </a:cubicBezTo>
                  <a:cubicBezTo>
                    <a:pt x="6" y="16"/>
                    <a:pt x="6" y="15"/>
                    <a:pt x="6" y="15"/>
                  </a:cubicBezTo>
                  <a:close/>
                  <a:moveTo>
                    <a:pt x="6" y="22"/>
                  </a:moveTo>
                  <a:cubicBezTo>
                    <a:pt x="5" y="22"/>
                    <a:pt x="6" y="21"/>
                    <a:pt x="6" y="21"/>
                  </a:cubicBezTo>
                  <a:cubicBezTo>
                    <a:pt x="24" y="5"/>
                    <a:pt x="24" y="5"/>
                    <a:pt x="24" y="5"/>
                  </a:cubicBezTo>
                  <a:cubicBezTo>
                    <a:pt x="25" y="5"/>
                    <a:pt x="25" y="5"/>
                    <a:pt x="25" y="5"/>
                  </a:cubicBezTo>
                  <a:cubicBezTo>
                    <a:pt x="26" y="5"/>
                    <a:pt x="26" y="6"/>
                    <a:pt x="25" y="6"/>
                  </a:cubicBezTo>
                  <a:cubicBezTo>
                    <a:pt x="7" y="22"/>
                    <a:pt x="7" y="22"/>
                    <a:pt x="7" y="22"/>
                  </a:cubicBezTo>
                  <a:cubicBezTo>
                    <a:pt x="7" y="22"/>
                    <a:pt x="7" y="22"/>
                    <a:pt x="6" y="22"/>
                  </a:cubicBezTo>
                  <a:cubicBezTo>
                    <a:pt x="6" y="22"/>
                    <a:pt x="6" y="22"/>
                    <a:pt x="6" y="22"/>
                  </a:cubicBezTo>
                  <a:close/>
                  <a:moveTo>
                    <a:pt x="8" y="27"/>
                  </a:moveTo>
                  <a:cubicBezTo>
                    <a:pt x="7" y="27"/>
                    <a:pt x="7" y="27"/>
                    <a:pt x="7" y="26"/>
                  </a:cubicBezTo>
                  <a:cubicBezTo>
                    <a:pt x="7" y="26"/>
                    <a:pt x="7" y="25"/>
                    <a:pt x="7" y="25"/>
                  </a:cubicBezTo>
                  <a:cubicBezTo>
                    <a:pt x="30" y="5"/>
                    <a:pt x="30" y="5"/>
                    <a:pt x="30" y="5"/>
                  </a:cubicBezTo>
                  <a:cubicBezTo>
                    <a:pt x="31" y="5"/>
                    <a:pt x="31" y="5"/>
                    <a:pt x="32" y="5"/>
                  </a:cubicBezTo>
                  <a:cubicBezTo>
                    <a:pt x="32" y="5"/>
                    <a:pt x="32" y="6"/>
                    <a:pt x="31" y="6"/>
                  </a:cubicBezTo>
                  <a:cubicBezTo>
                    <a:pt x="8" y="26"/>
                    <a:pt x="8" y="26"/>
                    <a:pt x="8" y="26"/>
                  </a:cubicBezTo>
                  <a:cubicBezTo>
                    <a:pt x="8" y="27"/>
                    <a:pt x="8" y="27"/>
                    <a:pt x="8" y="27"/>
                  </a:cubicBezTo>
                  <a:close/>
                  <a:moveTo>
                    <a:pt x="15" y="27"/>
                  </a:moveTo>
                  <a:cubicBezTo>
                    <a:pt x="14" y="27"/>
                    <a:pt x="14" y="27"/>
                    <a:pt x="14" y="26"/>
                  </a:cubicBezTo>
                  <a:cubicBezTo>
                    <a:pt x="14" y="26"/>
                    <a:pt x="14" y="25"/>
                    <a:pt x="14" y="25"/>
                  </a:cubicBezTo>
                  <a:cubicBezTo>
                    <a:pt x="37" y="5"/>
                    <a:pt x="37" y="5"/>
                    <a:pt x="37" y="5"/>
                  </a:cubicBezTo>
                  <a:cubicBezTo>
                    <a:pt x="38" y="5"/>
                    <a:pt x="38" y="5"/>
                    <a:pt x="39" y="5"/>
                  </a:cubicBezTo>
                  <a:cubicBezTo>
                    <a:pt x="39" y="5"/>
                    <a:pt x="39" y="6"/>
                    <a:pt x="38" y="6"/>
                  </a:cubicBezTo>
                  <a:cubicBezTo>
                    <a:pt x="15" y="26"/>
                    <a:pt x="15" y="26"/>
                    <a:pt x="15" y="26"/>
                  </a:cubicBezTo>
                  <a:cubicBezTo>
                    <a:pt x="15" y="27"/>
                    <a:pt x="15" y="27"/>
                    <a:pt x="15" y="27"/>
                  </a:cubicBezTo>
                  <a:close/>
                  <a:moveTo>
                    <a:pt x="22" y="27"/>
                  </a:moveTo>
                  <a:cubicBezTo>
                    <a:pt x="21" y="27"/>
                    <a:pt x="21" y="27"/>
                    <a:pt x="21" y="26"/>
                  </a:cubicBezTo>
                  <a:cubicBezTo>
                    <a:pt x="21" y="26"/>
                    <a:pt x="21" y="26"/>
                    <a:pt x="21" y="25"/>
                  </a:cubicBezTo>
                  <a:cubicBezTo>
                    <a:pt x="44" y="5"/>
                    <a:pt x="44" y="5"/>
                    <a:pt x="44" y="5"/>
                  </a:cubicBezTo>
                  <a:cubicBezTo>
                    <a:pt x="45" y="5"/>
                    <a:pt x="45" y="5"/>
                    <a:pt x="46" y="5"/>
                  </a:cubicBezTo>
                  <a:cubicBezTo>
                    <a:pt x="46" y="5"/>
                    <a:pt x="46" y="6"/>
                    <a:pt x="45" y="6"/>
                  </a:cubicBezTo>
                  <a:cubicBezTo>
                    <a:pt x="22" y="26"/>
                    <a:pt x="22" y="26"/>
                    <a:pt x="22" y="26"/>
                  </a:cubicBezTo>
                  <a:cubicBezTo>
                    <a:pt x="22" y="27"/>
                    <a:pt x="22" y="27"/>
                    <a:pt x="22" y="27"/>
                  </a:cubicBezTo>
                  <a:close/>
                  <a:moveTo>
                    <a:pt x="29" y="27"/>
                  </a:moveTo>
                  <a:cubicBezTo>
                    <a:pt x="29" y="27"/>
                    <a:pt x="28" y="27"/>
                    <a:pt x="28" y="26"/>
                  </a:cubicBezTo>
                  <a:cubicBezTo>
                    <a:pt x="28" y="26"/>
                    <a:pt x="28" y="26"/>
                    <a:pt x="29" y="25"/>
                  </a:cubicBezTo>
                  <a:cubicBezTo>
                    <a:pt x="52" y="5"/>
                    <a:pt x="52" y="5"/>
                    <a:pt x="52" y="5"/>
                  </a:cubicBezTo>
                  <a:cubicBezTo>
                    <a:pt x="52" y="5"/>
                    <a:pt x="53" y="5"/>
                    <a:pt x="53" y="5"/>
                  </a:cubicBezTo>
                  <a:cubicBezTo>
                    <a:pt x="53" y="6"/>
                    <a:pt x="53" y="6"/>
                    <a:pt x="53" y="6"/>
                  </a:cubicBezTo>
                  <a:cubicBezTo>
                    <a:pt x="29" y="26"/>
                    <a:pt x="29" y="26"/>
                    <a:pt x="29" y="26"/>
                  </a:cubicBezTo>
                  <a:cubicBezTo>
                    <a:pt x="29" y="27"/>
                    <a:pt x="29" y="27"/>
                    <a:pt x="29" y="27"/>
                  </a:cubicBezTo>
                  <a:close/>
                  <a:moveTo>
                    <a:pt x="35" y="27"/>
                  </a:moveTo>
                  <a:cubicBezTo>
                    <a:pt x="35" y="27"/>
                    <a:pt x="35" y="27"/>
                    <a:pt x="34" y="26"/>
                  </a:cubicBezTo>
                  <a:cubicBezTo>
                    <a:pt x="34" y="26"/>
                    <a:pt x="34" y="26"/>
                    <a:pt x="35" y="25"/>
                  </a:cubicBezTo>
                  <a:cubicBezTo>
                    <a:pt x="58" y="5"/>
                    <a:pt x="58" y="5"/>
                    <a:pt x="58" y="5"/>
                  </a:cubicBezTo>
                  <a:cubicBezTo>
                    <a:pt x="58" y="5"/>
                    <a:pt x="59" y="5"/>
                    <a:pt x="59" y="5"/>
                  </a:cubicBezTo>
                  <a:cubicBezTo>
                    <a:pt x="59" y="6"/>
                    <a:pt x="59" y="6"/>
                    <a:pt x="59" y="6"/>
                  </a:cubicBezTo>
                  <a:cubicBezTo>
                    <a:pt x="36" y="26"/>
                    <a:pt x="36" y="26"/>
                    <a:pt x="36" y="26"/>
                  </a:cubicBezTo>
                  <a:cubicBezTo>
                    <a:pt x="35" y="27"/>
                    <a:pt x="35" y="27"/>
                    <a:pt x="35" y="27"/>
                  </a:cubicBezTo>
                  <a:close/>
                  <a:moveTo>
                    <a:pt x="42" y="27"/>
                  </a:moveTo>
                  <a:cubicBezTo>
                    <a:pt x="42" y="27"/>
                    <a:pt x="42" y="27"/>
                    <a:pt x="42" y="26"/>
                  </a:cubicBezTo>
                  <a:cubicBezTo>
                    <a:pt x="41" y="26"/>
                    <a:pt x="41" y="26"/>
                    <a:pt x="42" y="25"/>
                  </a:cubicBezTo>
                  <a:cubicBezTo>
                    <a:pt x="65" y="5"/>
                    <a:pt x="65" y="5"/>
                    <a:pt x="65" y="5"/>
                  </a:cubicBezTo>
                  <a:cubicBezTo>
                    <a:pt x="65" y="5"/>
                    <a:pt x="66" y="5"/>
                    <a:pt x="66" y="5"/>
                  </a:cubicBezTo>
                  <a:cubicBezTo>
                    <a:pt x="66" y="6"/>
                    <a:pt x="66" y="6"/>
                    <a:pt x="66" y="6"/>
                  </a:cubicBezTo>
                  <a:cubicBezTo>
                    <a:pt x="43" y="26"/>
                    <a:pt x="43" y="26"/>
                    <a:pt x="43" y="26"/>
                  </a:cubicBezTo>
                  <a:cubicBezTo>
                    <a:pt x="43" y="27"/>
                    <a:pt x="42" y="27"/>
                    <a:pt x="42" y="27"/>
                  </a:cubicBezTo>
                  <a:close/>
                  <a:moveTo>
                    <a:pt x="68" y="22"/>
                  </a:moveTo>
                  <a:cubicBezTo>
                    <a:pt x="63" y="26"/>
                    <a:pt x="63" y="26"/>
                    <a:pt x="63" y="26"/>
                  </a:cubicBezTo>
                  <a:cubicBezTo>
                    <a:pt x="63" y="26"/>
                    <a:pt x="63" y="26"/>
                    <a:pt x="62" y="26"/>
                  </a:cubicBezTo>
                  <a:cubicBezTo>
                    <a:pt x="62" y="26"/>
                    <a:pt x="62" y="26"/>
                    <a:pt x="62" y="26"/>
                  </a:cubicBezTo>
                  <a:cubicBezTo>
                    <a:pt x="62" y="26"/>
                    <a:pt x="62" y="25"/>
                    <a:pt x="62" y="25"/>
                  </a:cubicBezTo>
                  <a:cubicBezTo>
                    <a:pt x="67" y="21"/>
                    <a:pt x="67" y="21"/>
                    <a:pt x="67" y="21"/>
                  </a:cubicBezTo>
                  <a:cubicBezTo>
                    <a:pt x="67" y="21"/>
                    <a:pt x="68" y="21"/>
                    <a:pt x="68" y="21"/>
                  </a:cubicBezTo>
                  <a:cubicBezTo>
                    <a:pt x="68" y="22"/>
                    <a:pt x="68" y="22"/>
                    <a:pt x="68" y="22"/>
                  </a:cubicBezTo>
                  <a:close/>
                  <a:moveTo>
                    <a:pt x="68" y="16"/>
                  </a:moveTo>
                  <a:cubicBezTo>
                    <a:pt x="57" y="26"/>
                    <a:pt x="57" y="26"/>
                    <a:pt x="57" y="26"/>
                  </a:cubicBezTo>
                  <a:cubicBezTo>
                    <a:pt x="56" y="26"/>
                    <a:pt x="56" y="26"/>
                    <a:pt x="56" y="26"/>
                  </a:cubicBezTo>
                  <a:cubicBezTo>
                    <a:pt x="56" y="26"/>
                    <a:pt x="56" y="26"/>
                    <a:pt x="55" y="26"/>
                  </a:cubicBezTo>
                  <a:cubicBezTo>
                    <a:pt x="55" y="25"/>
                    <a:pt x="55" y="25"/>
                    <a:pt x="56" y="25"/>
                  </a:cubicBezTo>
                  <a:cubicBezTo>
                    <a:pt x="67" y="15"/>
                    <a:pt x="67" y="15"/>
                    <a:pt x="67" y="15"/>
                  </a:cubicBezTo>
                  <a:cubicBezTo>
                    <a:pt x="67" y="15"/>
                    <a:pt x="68" y="15"/>
                    <a:pt x="68" y="15"/>
                  </a:cubicBezTo>
                  <a:cubicBezTo>
                    <a:pt x="68" y="15"/>
                    <a:pt x="68" y="16"/>
                    <a:pt x="68" y="16"/>
                  </a:cubicBezTo>
                  <a:close/>
                  <a:moveTo>
                    <a:pt x="68" y="10"/>
                  </a:moveTo>
                  <a:cubicBezTo>
                    <a:pt x="50" y="26"/>
                    <a:pt x="50" y="26"/>
                    <a:pt x="50" y="26"/>
                  </a:cubicBezTo>
                  <a:cubicBezTo>
                    <a:pt x="50" y="26"/>
                    <a:pt x="49" y="26"/>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9"/>
                    <a:pt x="68" y="10"/>
                    <a:pt x="68" y="10"/>
                  </a:cubicBezTo>
                  <a:close/>
                  <a:moveTo>
                    <a:pt x="101" y="23"/>
                  </a:moveTo>
                  <a:cubicBezTo>
                    <a:pt x="97" y="23"/>
                    <a:pt x="94" y="20"/>
                    <a:pt x="94" y="17"/>
                  </a:cubicBezTo>
                  <a:cubicBezTo>
                    <a:pt x="94" y="13"/>
                    <a:pt x="97" y="10"/>
                    <a:pt x="101" y="10"/>
                  </a:cubicBezTo>
                  <a:cubicBezTo>
                    <a:pt x="104" y="10"/>
                    <a:pt x="107" y="13"/>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519" name="Freeform 65"/>
            <p:cNvSpPr>
              <a:spLocks noEditPoints="1"/>
            </p:cNvSpPr>
            <p:nvPr/>
          </p:nvSpPr>
          <p:spPr bwMode="auto">
            <a:xfrm>
              <a:off x="6048377" y="3852863"/>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7 h 33"/>
                <a:gd name="T12" fmla="*/ 8 w 118"/>
                <a:gd name="T13" fmla="*/ 11 h 33"/>
                <a:gd name="T14" fmla="*/ 6 w 118"/>
                <a:gd name="T15" fmla="*/ 11 h 33"/>
                <a:gd name="T16" fmla="*/ 6 w 118"/>
                <a:gd name="T17" fmla="*/ 16 h 33"/>
                <a:gd name="T18" fmla="*/ 18 w 118"/>
                <a:gd name="T19" fmla="*/ 6 h 33"/>
                <a:gd name="T20" fmla="*/ 7 w 118"/>
                <a:gd name="T21" fmla="*/ 17 h 33"/>
                <a:gd name="T22" fmla="*/ 6 w 118"/>
                <a:gd name="T23" fmla="*/ 17 h 33"/>
                <a:gd name="T24" fmla="*/ 6 w 118"/>
                <a:gd name="T25" fmla="*/ 23 h 33"/>
                <a:gd name="T26" fmla="*/ 24 w 118"/>
                <a:gd name="T27" fmla="*/ 6 h 33"/>
                <a:gd name="T28" fmla="*/ 25 w 118"/>
                <a:gd name="T29" fmla="*/ 7 h 33"/>
                <a:gd name="T30" fmla="*/ 6 w 118"/>
                <a:gd name="T31" fmla="*/ 23 h 33"/>
                <a:gd name="T32" fmla="*/ 8 w 118"/>
                <a:gd name="T33" fmla="*/ 27 h 33"/>
                <a:gd name="T34" fmla="*/ 7 w 118"/>
                <a:gd name="T35" fmla="*/ 26 h 33"/>
                <a:gd name="T36" fmla="*/ 32 w 118"/>
                <a:gd name="T37" fmla="*/ 6 h 33"/>
                <a:gd name="T38" fmla="*/ 8 w 118"/>
                <a:gd name="T39" fmla="*/ 27 h 33"/>
                <a:gd name="T40" fmla="*/ 15 w 118"/>
                <a:gd name="T41" fmla="*/ 27 h 33"/>
                <a:gd name="T42" fmla="*/ 14 w 118"/>
                <a:gd name="T43" fmla="*/ 26 h 33"/>
                <a:gd name="T44" fmla="*/ 39 w 118"/>
                <a:gd name="T45" fmla="*/ 6 h 33"/>
                <a:gd name="T46" fmla="*/ 15 w 118"/>
                <a:gd name="T47" fmla="*/ 27 h 33"/>
                <a:gd name="T48" fmla="*/ 22 w 118"/>
                <a:gd name="T49" fmla="*/ 27 h 33"/>
                <a:gd name="T50" fmla="*/ 21 w 118"/>
                <a:gd name="T51" fmla="*/ 26 h 33"/>
                <a:gd name="T52" fmla="*/ 46 w 118"/>
                <a:gd name="T53" fmla="*/ 6 h 33"/>
                <a:gd name="T54" fmla="*/ 22 w 118"/>
                <a:gd name="T55" fmla="*/ 27 h 33"/>
                <a:gd name="T56" fmla="*/ 29 w 118"/>
                <a:gd name="T57" fmla="*/ 27 h 33"/>
                <a:gd name="T58" fmla="*/ 29 w 118"/>
                <a:gd name="T59" fmla="*/ 26 h 33"/>
                <a:gd name="T60" fmla="*/ 53 w 118"/>
                <a:gd name="T61" fmla="*/ 6 h 33"/>
                <a:gd name="T62" fmla="*/ 29 w 118"/>
                <a:gd name="T63" fmla="*/ 27 h 33"/>
                <a:gd name="T64" fmla="*/ 35 w 118"/>
                <a:gd name="T65" fmla="*/ 27 h 33"/>
                <a:gd name="T66" fmla="*/ 35 w 118"/>
                <a:gd name="T67" fmla="*/ 26 h 33"/>
                <a:gd name="T68" fmla="*/ 59 w 118"/>
                <a:gd name="T69" fmla="*/ 6 h 33"/>
                <a:gd name="T70" fmla="*/ 36 w 118"/>
                <a:gd name="T71" fmla="*/ 27 h 33"/>
                <a:gd name="T72" fmla="*/ 42 w 118"/>
                <a:gd name="T73" fmla="*/ 27 h 33"/>
                <a:gd name="T74" fmla="*/ 42 w 118"/>
                <a:gd name="T75" fmla="*/ 26 h 33"/>
                <a:gd name="T76" fmla="*/ 66 w 118"/>
                <a:gd name="T77" fmla="*/ 6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7 h 33"/>
                <a:gd name="T92" fmla="*/ 56 w 118"/>
                <a:gd name="T93" fmla="*/ 25 h 33"/>
                <a:gd name="T94" fmla="*/ 68 w 118"/>
                <a:gd name="T95" fmla="*/ 16 h 33"/>
                <a:gd name="T96" fmla="*/ 68 w 118"/>
                <a:gd name="T97" fmla="*/ 11 h 33"/>
                <a:gd name="T98" fmla="*/ 49 w 118"/>
                <a:gd name="T99" fmla="*/ 27 h 33"/>
                <a:gd name="T100" fmla="*/ 49 w 118"/>
                <a:gd name="T101" fmla="*/ 25 h 33"/>
                <a:gd name="T102" fmla="*/ 68 w 118"/>
                <a:gd name="T103" fmla="*/ 10 h 33"/>
                <a:gd name="T104" fmla="*/ 101 w 118"/>
                <a:gd name="T105" fmla="*/ 24 h 33"/>
                <a:gd name="T106" fmla="*/ 101 w 118"/>
                <a:gd name="T107" fmla="*/ 11 h 33"/>
                <a:gd name="T108" fmla="*/ 101 w 118"/>
                <a:gd name="T10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7"/>
                    <a:pt x="11" y="7"/>
                    <a:pt x="11" y="7"/>
                  </a:cubicBezTo>
                  <a:cubicBezTo>
                    <a:pt x="11" y="6"/>
                    <a:pt x="12" y="6"/>
                    <a:pt x="12" y="7"/>
                  </a:cubicBezTo>
                  <a:cubicBezTo>
                    <a:pt x="13" y="7"/>
                    <a:pt x="12" y="7"/>
                    <a:pt x="12" y="8"/>
                  </a:cubicBezTo>
                  <a:cubicBezTo>
                    <a:pt x="8" y="11"/>
                    <a:pt x="8" y="11"/>
                    <a:pt x="8" y="11"/>
                  </a:cubicBezTo>
                  <a:cubicBezTo>
                    <a:pt x="7" y="12"/>
                    <a:pt x="7" y="12"/>
                    <a:pt x="7" y="12"/>
                  </a:cubicBezTo>
                  <a:cubicBezTo>
                    <a:pt x="7" y="12"/>
                    <a:pt x="7" y="12"/>
                    <a:pt x="6" y="11"/>
                  </a:cubicBezTo>
                  <a:cubicBezTo>
                    <a:pt x="6" y="11"/>
                    <a:pt x="6" y="10"/>
                    <a:pt x="7" y="10"/>
                  </a:cubicBezTo>
                  <a:close/>
                  <a:moveTo>
                    <a:pt x="6" y="16"/>
                  </a:moveTo>
                  <a:cubicBezTo>
                    <a:pt x="17" y="6"/>
                    <a:pt x="17" y="6"/>
                    <a:pt x="17" y="6"/>
                  </a:cubicBezTo>
                  <a:cubicBezTo>
                    <a:pt x="18" y="6"/>
                    <a:pt x="18" y="6"/>
                    <a:pt x="18" y="6"/>
                  </a:cubicBezTo>
                  <a:cubicBezTo>
                    <a:pt x="19" y="7"/>
                    <a:pt x="19" y="7"/>
                    <a:pt x="18" y="8"/>
                  </a:cubicBezTo>
                  <a:cubicBezTo>
                    <a:pt x="7" y="17"/>
                    <a:pt x="7" y="17"/>
                    <a:pt x="7" y="17"/>
                  </a:cubicBezTo>
                  <a:cubicBezTo>
                    <a:pt x="7" y="17"/>
                    <a:pt x="7" y="17"/>
                    <a:pt x="7" y="17"/>
                  </a:cubicBezTo>
                  <a:cubicBezTo>
                    <a:pt x="6" y="17"/>
                    <a:pt x="6" y="17"/>
                    <a:pt x="6" y="17"/>
                  </a:cubicBezTo>
                  <a:cubicBezTo>
                    <a:pt x="6" y="17"/>
                    <a:pt x="6" y="16"/>
                    <a:pt x="6" y="16"/>
                  </a:cubicBezTo>
                  <a:close/>
                  <a:moveTo>
                    <a:pt x="6" y="23"/>
                  </a:moveTo>
                  <a:cubicBezTo>
                    <a:pt x="5" y="22"/>
                    <a:pt x="6" y="22"/>
                    <a:pt x="6" y="21"/>
                  </a:cubicBezTo>
                  <a:cubicBezTo>
                    <a:pt x="24" y="6"/>
                    <a:pt x="24" y="6"/>
                    <a:pt x="24" y="6"/>
                  </a:cubicBezTo>
                  <a:cubicBezTo>
                    <a:pt x="25" y="5"/>
                    <a:pt x="25" y="5"/>
                    <a:pt x="25" y="6"/>
                  </a:cubicBezTo>
                  <a:cubicBezTo>
                    <a:pt x="26" y="6"/>
                    <a:pt x="26" y="7"/>
                    <a:pt x="25" y="7"/>
                  </a:cubicBezTo>
                  <a:cubicBezTo>
                    <a:pt x="7" y="23"/>
                    <a:pt x="7" y="23"/>
                    <a:pt x="7" y="23"/>
                  </a:cubicBezTo>
                  <a:cubicBezTo>
                    <a:pt x="7" y="23"/>
                    <a:pt x="7" y="23"/>
                    <a:pt x="6" y="23"/>
                  </a:cubicBezTo>
                  <a:cubicBezTo>
                    <a:pt x="6" y="23"/>
                    <a:pt x="6" y="23"/>
                    <a:pt x="6" y="23"/>
                  </a:cubicBezTo>
                  <a:close/>
                  <a:moveTo>
                    <a:pt x="8" y="27"/>
                  </a:moveTo>
                  <a:cubicBezTo>
                    <a:pt x="7" y="27"/>
                    <a:pt x="7" y="27"/>
                    <a:pt x="7" y="27"/>
                  </a:cubicBezTo>
                  <a:cubicBezTo>
                    <a:pt x="7" y="27"/>
                    <a:pt x="7" y="26"/>
                    <a:pt x="7" y="26"/>
                  </a:cubicBezTo>
                  <a:cubicBezTo>
                    <a:pt x="30" y="6"/>
                    <a:pt x="30" y="6"/>
                    <a:pt x="30" y="6"/>
                  </a:cubicBezTo>
                  <a:cubicBezTo>
                    <a:pt x="31" y="5"/>
                    <a:pt x="31" y="5"/>
                    <a:pt x="32" y="6"/>
                  </a:cubicBezTo>
                  <a:cubicBezTo>
                    <a:pt x="32" y="6"/>
                    <a:pt x="32" y="7"/>
                    <a:pt x="31" y="7"/>
                  </a:cubicBezTo>
                  <a:cubicBezTo>
                    <a:pt x="8" y="27"/>
                    <a:pt x="8" y="27"/>
                    <a:pt x="8" y="27"/>
                  </a:cubicBezTo>
                  <a:cubicBezTo>
                    <a:pt x="8" y="27"/>
                    <a:pt x="8" y="27"/>
                    <a:pt x="8" y="27"/>
                  </a:cubicBezTo>
                  <a:close/>
                  <a:moveTo>
                    <a:pt x="15" y="27"/>
                  </a:moveTo>
                  <a:cubicBezTo>
                    <a:pt x="14" y="27"/>
                    <a:pt x="14" y="27"/>
                    <a:pt x="14" y="27"/>
                  </a:cubicBezTo>
                  <a:cubicBezTo>
                    <a:pt x="14" y="27"/>
                    <a:pt x="14" y="26"/>
                    <a:pt x="14" y="26"/>
                  </a:cubicBezTo>
                  <a:cubicBezTo>
                    <a:pt x="37" y="6"/>
                    <a:pt x="37" y="6"/>
                    <a:pt x="37" y="6"/>
                  </a:cubicBezTo>
                  <a:cubicBezTo>
                    <a:pt x="38" y="5"/>
                    <a:pt x="38" y="5"/>
                    <a:pt x="39" y="6"/>
                  </a:cubicBezTo>
                  <a:cubicBezTo>
                    <a:pt x="39" y="6"/>
                    <a:pt x="39" y="7"/>
                    <a:pt x="38" y="7"/>
                  </a:cubicBezTo>
                  <a:cubicBezTo>
                    <a:pt x="15" y="27"/>
                    <a:pt x="15" y="27"/>
                    <a:pt x="15" y="27"/>
                  </a:cubicBezTo>
                  <a:cubicBezTo>
                    <a:pt x="15" y="27"/>
                    <a:pt x="15" y="27"/>
                    <a:pt x="15" y="27"/>
                  </a:cubicBezTo>
                  <a:close/>
                  <a:moveTo>
                    <a:pt x="22" y="27"/>
                  </a:moveTo>
                  <a:cubicBezTo>
                    <a:pt x="21" y="27"/>
                    <a:pt x="21" y="27"/>
                    <a:pt x="21" y="27"/>
                  </a:cubicBezTo>
                  <a:cubicBezTo>
                    <a:pt x="21" y="27"/>
                    <a:pt x="21" y="26"/>
                    <a:pt x="21" y="26"/>
                  </a:cubicBezTo>
                  <a:cubicBezTo>
                    <a:pt x="44" y="6"/>
                    <a:pt x="44" y="6"/>
                    <a:pt x="44" y="6"/>
                  </a:cubicBezTo>
                  <a:cubicBezTo>
                    <a:pt x="45" y="5"/>
                    <a:pt x="45" y="5"/>
                    <a:pt x="46" y="6"/>
                  </a:cubicBezTo>
                  <a:cubicBezTo>
                    <a:pt x="46" y="6"/>
                    <a:pt x="46" y="7"/>
                    <a:pt x="45" y="7"/>
                  </a:cubicBezTo>
                  <a:cubicBezTo>
                    <a:pt x="22" y="27"/>
                    <a:pt x="22" y="27"/>
                    <a:pt x="22" y="27"/>
                  </a:cubicBezTo>
                  <a:cubicBezTo>
                    <a:pt x="22" y="27"/>
                    <a:pt x="22" y="27"/>
                    <a:pt x="22" y="27"/>
                  </a:cubicBezTo>
                  <a:close/>
                  <a:moveTo>
                    <a:pt x="29" y="27"/>
                  </a:moveTo>
                  <a:cubicBezTo>
                    <a:pt x="29" y="27"/>
                    <a:pt x="28" y="27"/>
                    <a:pt x="28" y="27"/>
                  </a:cubicBezTo>
                  <a:cubicBezTo>
                    <a:pt x="28" y="27"/>
                    <a:pt x="28" y="26"/>
                    <a:pt x="29" y="26"/>
                  </a:cubicBezTo>
                  <a:cubicBezTo>
                    <a:pt x="52" y="6"/>
                    <a:pt x="52" y="6"/>
                    <a:pt x="52" y="6"/>
                  </a:cubicBezTo>
                  <a:cubicBezTo>
                    <a:pt x="52" y="5"/>
                    <a:pt x="53" y="5"/>
                    <a:pt x="53" y="6"/>
                  </a:cubicBezTo>
                  <a:cubicBezTo>
                    <a:pt x="53" y="6"/>
                    <a:pt x="53" y="7"/>
                    <a:pt x="53" y="7"/>
                  </a:cubicBezTo>
                  <a:cubicBezTo>
                    <a:pt x="29" y="27"/>
                    <a:pt x="29" y="27"/>
                    <a:pt x="29" y="27"/>
                  </a:cubicBezTo>
                  <a:cubicBezTo>
                    <a:pt x="29" y="27"/>
                    <a:pt x="29" y="27"/>
                    <a:pt x="29" y="27"/>
                  </a:cubicBezTo>
                  <a:close/>
                  <a:moveTo>
                    <a:pt x="35" y="27"/>
                  </a:moveTo>
                  <a:cubicBezTo>
                    <a:pt x="35" y="27"/>
                    <a:pt x="35" y="27"/>
                    <a:pt x="34" y="27"/>
                  </a:cubicBezTo>
                  <a:cubicBezTo>
                    <a:pt x="34" y="27"/>
                    <a:pt x="34" y="26"/>
                    <a:pt x="35" y="26"/>
                  </a:cubicBezTo>
                  <a:cubicBezTo>
                    <a:pt x="58" y="6"/>
                    <a:pt x="58" y="6"/>
                    <a:pt x="58" y="6"/>
                  </a:cubicBezTo>
                  <a:cubicBezTo>
                    <a:pt x="58" y="5"/>
                    <a:pt x="59" y="5"/>
                    <a:pt x="59" y="6"/>
                  </a:cubicBezTo>
                  <a:cubicBezTo>
                    <a:pt x="59" y="6"/>
                    <a:pt x="59" y="7"/>
                    <a:pt x="59" y="7"/>
                  </a:cubicBezTo>
                  <a:cubicBezTo>
                    <a:pt x="36" y="27"/>
                    <a:pt x="36" y="27"/>
                    <a:pt x="36" y="27"/>
                  </a:cubicBezTo>
                  <a:cubicBezTo>
                    <a:pt x="35" y="27"/>
                    <a:pt x="35" y="27"/>
                    <a:pt x="35" y="27"/>
                  </a:cubicBezTo>
                  <a:close/>
                  <a:moveTo>
                    <a:pt x="42" y="27"/>
                  </a:moveTo>
                  <a:cubicBezTo>
                    <a:pt x="42" y="27"/>
                    <a:pt x="42" y="27"/>
                    <a:pt x="42" y="27"/>
                  </a:cubicBezTo>
                  <a:cubicBezTo>
                    <a:pt x="41" y="27"/>
                    <a:pt x="41" y="26"/>
                    <a:pt x="42" y="26"/>
                  </a:cubicBezTo>
                  <a:cubicBezTo>
                    <a:pt x="65" y="6"/>
                    <a:pt x="65" y="6"/>
                    <a:pt x="65" y="6"/>
                  </a:cubicBezTo>
                  <a:cubicBezTo>
                    <a:pt x="65" y="5"/>
                    <a:pt x="66" y="5"/>
                    <a:pt x="66" y="6"/>
                  </a:cubicBezTo>
                  <a:cubicBezTo>
                    <a:pt x="66" y="6"/>
                    <a:pt x="66" y="7"/>
                    <a:pt x="66" y="7"/>
                  </a:cubicBezTo>
                  <a:cubicBezTo>
                    <a:pt x="43" y="27"/>
                    <a:pt x="43" y="27"/>
                    <a:pt x="43" y="27"/>
                  </a:cubicBezTo>
                  <a:cubicBezTo>
                    <a:pt x="43" y="27"/>
                    <a:pt x="42" y="27"/>
                    <a:pt x="42" y="27"/>
                  </a:cubicBezTo>
                  <a:close/>
                  <a:moveTo>
                    <a:pt x="68" y="23"/>
                  </a:moveTo>
                  <a:cubicBezTo>
                    <a:pt x="63" y="27"/>
                    <a:pt x="63" y="27"/>
                    <a:pt x="63" y="27"/>
                  </a:cubicBezTo>
                  <a:cubicBezTo>
                    <a:pt x="63" y="27"/>
                    <a:pt x="63" y="27"/>
                    <a:pt x="62" y="27"/>
                  </a:cubicBezTo>
                  <a:cubicBezTo>
                    <a:pt x="62" y="27"/>
                    <a:pt x="62" y="27"/>
                    <a:pt x="62" y="27"/>
                  </a:cubicBezTo>
                  <a:cubicBezTo>
                    <a:pt x="62" y="26"/>
                    <a:pt x="62" y="26"/>
                    <a:pt x="62" y="25"/>
                  </a:cubicBezTo>
                  <a:cubicBezTo>
                    <a:pt x="67" y="22"/>
                    <a:pt x="67" y="22"/>
                    <a:pt x="67" y="22"/>
                  </a:cubicBezTo>
                  <a:cubicBezTo>
                    <a:pt x="67" y="22"/>
                    <a:pt x="68" y="22"/>
                    <a:pt x="68" y="22"/>
                  </a:cubicBezTo>
                  <a:cubicBezTo>
                    <a:pt x="68" y="22"/>
                    <a:pt x="68" y="23"/>
                    <a:pt x="68" y="23"/>
                  </a:cubicBezTo>
                  <a:close/>
                  <a:moveTo>
                    <a:pt x="68" y="17"/>
                  </a:moveTo>
                  <a:cubicBezTo>
                    <a:pt x="57" y="26"/>
                    <a:pt x="57" y="26"/>
                    <a:pt x="57" y="26"/>
                  </a:cubicBezTo>
                  <a:cubicBezTo>
                    <a:pt x="56" y="27"/>
                    <a:pt x="56" y="27"/>
                    <a:pt x="56" y="27"/>
                  </a:cubicBezTo>
                  <a:cubicBezTo>
                    <a:pt x="56" y="27"/>
                    <a:pt x="56" y="27"/>
                    <a:pt x="55" y="26"/>
                  </a:cubicBezTo>
                  <a:cubicBezTo>
                    <a:pt x="55" y="26"/>
                    <a:pt x="55" y="26"/>
                    <a:pt x="56" y="25"/>
                  </a:cubicBezTo>
                  <a:cubicBezTo>
                    <a:pt x="67" y="16"/>
                    <a:pt x="67" y="16"/>
                    <a:pt x="67" y="16"/>
                  </a:cubicBezTo>
                  <a:cubicBezTo>
                    <a:pt x="67" y="15"/>
                    <a:pt x="68" y="15"/>
                    <a:pt x="68" y="16"/>
                  </a:cubicBezTo>
                  <a:cubicBezTo>
                    <a:pt x="68" y="16"/>
                    <a:pt x="68" y="17"/>
                    <a:pt x="68" y="17"/>
                  </a:cubicBezTo>
                  <a:close/>
                  <a:moveTo>
                    <a:pt x="68" y="11"/>
                  </a:moveTo>
                  <a:cubicBezTo>
                    <a:pt x="50" y="27"/>
                    <a:pt x="50" y="27"/>
                    <a:pt x="50" y="27"/>
                  </a:cubicBezTo>
                  <a:cubicBezTo>
                    <a:pt x="50" y="27"/>
                    <a:pt x="49" y="27"/>
                    <a:pt x="49" y="27"/>
                  </a:cubicBezTo>
                  <a:cubicBezTo>
                    <a:pt x="49" y="27"/>
                    <a:pt x="49" y="27"/>
                    <a:pt x="49" y="27"/>
                  </a:cubicBezTo>
                  <a:cubicBezTo>
                    <a:pt x="48" y="26"/>
                    <a:pt x="48" y="26"/>
                    <a:pt x="49" y="25"/>
                  </a:cubicBezTo>
                  <a:cubicBezTo>
                    <a:pt x="67" y="10"/>
                    <a:pt x="67" y="10"/>
                    <a:pt x="67" y="10"/>
                  </a:cubicBezTo>
                  <a:cubicBezTo>
                    <a:pt x="67" y="9"/>
                    <a:pt x="68" y="9"/>
                    <a:pt x="68" y="10"/>
                  </a:cubicBezTo>
                  <a:cubicBezTo>
                    <a:pt x="68" y="10"/>
                    <a:pt x="68" y="11"/>
                    <a:pt x="68" y="11"/>
                  </a:cubicBezTo>
                  <a:close/>
                  <a:moveTo>
                    <a:pt x="101" y="24"/>
                  </a:moveTo>
                  <a:cubicBezTo>
                    <a:pt x="97" y="24"/>
                    <a:pt x="94" y="21"/>
                    <a:pt x="94" y="17"/>
                  </a:cubicBezTo>
                  <a:cubicBezTo>
                    <a:pt x="94" y="14"/>
                    <a:pt x="97" y="11"/>
                    <a:pt x="101" y="11"/>
                  </a:cubicBezTo>
                  <a:cubicBezTo>
                    <a:pt x="104" y="11"/>
                    <a:pt x="107" y="14"/>
                    <a:pt x="107" y="17"/>
                  </a:cubicBezTo>
                  <a:cubicBezTo>
                    <a:pt x="107" y="21"/>
                    <a:pt x="104" y="24"/>
                    <a:pt x="10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520" name="Freeform 66"/>
            <p:cNvSpPr>
              <a:spLocks noEditPoints="1"/>
            </p:cNvSpPr>
            <p:nvPr/>
          </p:nvSpPr>
          <p:spPr bwMode="auto">
            <a:xfrm>
              <a:off x="6048377" y="3994152"/>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7 h 33"/>
                <a:gd name="T22" fmla="*/ 6 w 118"/>
                <a:gd name="T23" fmla="*/ 17 h 33"/>
                <a:gd name="T24" fmla="*/ 6 w 118"/>
                <a:gd name="T25" fmla="*/ 22 h 33"/>
                <a:gd name="T26" fmla="*/ 24 w 118"/>
                <a:gd name="T27" fmla="*/ 5 h 33"/>
                <a:gd name="T28" fmla="*/ 25 w 118"/>
                <a:gd name="T29" fmla="*/ 7 h 33"/>
                <a:gd name="T30" fmla="*/ 6 w 118"/>
                <a:gd name="T31" fmla="*/ 23 h 33"/>
                <a:gd name="T32" fmla="*/ 8 w 118"/>
                <a:gd name="T33" fmla="*/ 27 h 33"/>
                <a:gd name="T34" fmla="*/ 7 w 118"/>
                <a:gd name="T35" fmla="*/ 25 h 33"/>
                <a:gd name="T36" fmla="*/ 32 w 118"/>
                <a:gd name="T37" fmla="*/ 5 h 33"/>
                <a:gd name="T38" fmla="*/ 8 w 118"/>
                <a:gd name="T39" fmla="*/ 27 h 33"/>
                <a:gd name="T40" fmla="*/ 15 w 118"/>
                <a:gd name="T41" fmla="*/ 27 h 33"/>
                <a:gd name="T42" fmla="*/ 14 w 118"/>
                <a:gd name="T43" fmla="*/ 25 h 33"/>
                <a:gd name="T44" fmla="*/ 39 w 118"/>
                <a:gd name="T45" fmla="*/ 5 h 33"/>
                <a:gd name="T46" fmla="*/ 15 w 118"/>
                <a:gd name="T47" fmla="*/ 27 h 33"/>
                <a:gd name="T48" fmla="*/ 22 w 118"/>
                <a:gd name="T49" fmla="*/ 27 h 33"/>
                <a:gd name="T50" fmla="*/ 21 w 118"/>
                <a:gd name="T51" fmla="*/ 25 h 33"/>
                <a:gd name="T52" fmla="*/ 46 w 118"/>
                <a:gd name="T53" fmla="*/ 5 h 33"/>
                <a:gd name="T54" fmla="*/ 22 w 118"/>
                <a:gd name="T55" fmla="*/ 27 h 33"/>
                <a:gd name="T56" fmla="*/ 29 w 118"/>
                <a:gd name="T57" fmla="*/ 27 h 33"/>
                <a:gd name="T58" fmla="*/ 29 w 118"/>
                <a:gd name="T59" fmla="*/ 25 h 33"/>
                <a:gd name="T60" fmla="*/ 53 w 118"/>
                <a:gd name="T61" fmla="*/ 5 h 33"/>
                <a:gd name="T62" fmla="*/ 29 w 118"/>
                <a:gd name="T63" fmla="*/ 27 h 33"/>
                <a:gd name="T64" fmla="*/ 35 w 118"/>
                <a:gd name="T65" fmla="*/ 27 h 33"/>
                <a:gd name="T66" fmla="*/ 35 w 118"/>
                <a:gd name="T67" fmla="*/ 25 h 33"/>
                <a:gd name="T68" fmla="*/ 59 w 118"/>
                <a:gd name="T69" fmla="*/ 5 h 33"/>
                <a:gd name="T70" fmla="*/ 36 w 118"/>
                <a:gd name="T71" fmla="*/ 27 h 33"/>
                <a:gd name="T72" fmla="*/ 42 w 118"/>
                <a:gd name="T73" fmla="*/ 27 h 33"/>
                <a:gd name="T74" fmla="*/ 42 w 118"/>
                <a:gd name="T75" fmla="*/ 25 h 33"/>
                <a:gd name="T76" fmla="*/ 66 w 118"/>
                <a:gd name="T77" fmla="*/ 5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6 h 33"/>
                <a:gd name="T92" fmla="*/ 56 w 118"/>
                <a:gd name="T93" fmla="*/ 25 h 33"/>
                <a:gd name="T94" fmla="*/ 68 w 118"/>
                <a:gd name="T95" fmla="*/ 15 h 33"/>
                <a:gd name="T96" fmla="*/ 68 w 118"/>
                <a:gd name="T97" fmla="*/ 11 h 33"/>
                <a:gd name="T98" fmla="*/ 49 w 118"/>
                <a:gd name="T99" fmla="*/ 26 h 33"/>
                <a:gd name="T100" fmla="*/ 49 w 118"/>
                <a:gd name="T101" fmla="*/ 25 h 33"/>
                <a:gd name="T102" fmla="*/ 68 w 118"/>
                <a:gd name="T103" fmla="*/ 9 h 33"/>
                <a:gd name="T104" fmla="*/ 101 w 118"/>
                <a:gd name="T105" fmla="*/ 23 h 33"/>
                <a:gd name="T106" fmla="*/ 101 w 118"/>
                <a:gd name="T107" fmla="*/ 11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7"/>
                    <a:pt x="12" y="7"/>
                    <a:pt x="12" y="7"/>
                  </a:cubicBezTo>
                  <a:cubicBezTo>
                    <a:pt x="8" y="11"/>
                    <a:pt x="8" y="11"/>
                    <a:pt x="8" y="11"/>
                  </a:cubicBezTo>
                  <a:cubicBezTo>
                    <a:pt x="7" y="11"/>
                    <a:pt x="7" y="11"/>
                    <a:pt x="7" y="11"/>
                  </a:cubicBezTo>
                  <a:cubicBezTo>
                    <a:pt x="7" y="11"/>
                    <a:pt x="7" y="11"/>
                    <a:pt x="6" y="11"/>
                  </a:cubicBezTo>
                  <a:cubicBezTo>
                    <a:pt x="6" y="11"/>
                    <a:pt x="6" y="10"/>
                    <a:pt x="7" y="10"/>
                  </a:cubicBezTo>
                  <a:close/>
                  <a:moveTo>
                    <a:pt x="6" y="15"/>
                  </a:moveTo>
                  <a:cubicBezTo>
                    <a:pt x="17" y="6"/>
                    <a:pt x="17" y="6"/>
                    <a:pt x="17" y="6"/>
                  </a:cubicBezTo>
                  <a:cubicBezTo>
                    <a:pt x="18" y="6"/>
                    <a:pt x="18" y="6"/>
                    <a:pt x="18" y="6"/>
                  </a:cubicBezTo>
                  <a:cubicBezTo>
                    <a:pt x="19" y="6"/>
                    <a:pt x="19" y="7"/>
                    <a:pt x="18" y="7"/>
                  </a:cubicBezTo>
                  <a:cubicBezTo>
                    <a:pt x="7" y="17"/>
                    <a:pt x="7" y="17"/>
                    <a:pt x="7" y="17"/>
                  </a:cubicBezTo>
                  <a:cubicBezTo>
                    <a:pt x="7" y="17"/>
                    <a:pt x="7" y="17"/>
                    <a:pt x="7" y="17"/>
                  </a:cubicBezTo>
                  <a:cubicBezTo>
                    <a:pt x="6" y="17"/>
                    <a:pt x="6" y="17"/>
                    <a:pt x="6" y="17"/>
                  </a:cubicBezTo>
                  <a:cubicBezTo>
                    <a:pt x="6" y="16"/>
                    <a:pt x="6" y="16"/>
                    <a:pt x="6" y="15"/>
                  </a:cubicBezTo>
                  <a:close/>
                  <a:moveTo>
                    <a:pt x="6" y="22"/>
                  </a:moveTo>
                  <a:cubicBezTo>
                    <a:pt x="5" y="22"/>
                    <a:pt x="6" y="21"/>
                    <a:pt x="6" y="21"/>
                  </a:cubicBezTo>
                  <a:cubicBezTo>
                    <a:pt x="24" y="5"/>
                    <a:pt x="24" y="5"/>
                    <a:pt x="24" y="5"/>
                  </a:cubicBezTo>
                  <a:cubicBezTo>
                    <a:pt x="25" y="5"/>
                    <a:pt x="25" y="5"/>
                    <a:pt x="25" y="5"/>
                  </a:cubicBezTo>
                  <a:cubicBezTo>
                    <a:pt x="26" y="6"/>
                    <a:pt x="26" y="6"/>
                    <a:pt x="25" y="7"/>
                  </a:cubicBezTo>
                  <a:cubicBezTo>
                    <a:pt x="7" y="22"/>
                    <a:pt x="7" y="22"/>
                    <a:pt x="7" y="22"/>
                  </a:cubicBezTo>
                  <a:cubicBezTo>
                    <a:pt x="7" y="22"/>
                    <a:pt x="7" y="23"/>
                    <a:pt x="6" y="23"/>
                  </a:cubicBezTo>
                  <a:cubicBezTo>
                    <a:pt x="6" y="23"/>
                    <a:pt x="6" y="22"/>
                    <a:pt x="6" y="22"/>
                  </a:cubicBezTo>
                  <a:close/>
                  <a:moveTo>
                    <a:pt x="8" y="27"/>
                  </a:moveTo>
                  <a:cubicBezTo>
                    <a:pt x="7" y="27"/>
                    <a:pt x="7" y="27"/>
                    <a:pt x="7" y="27"/>
                  </a:cubicBezTo>
                  <a:cubicBezTo>
                    <a:pt x="7" y="26"/>
                    <a:pt x="7" y="26"/>
                    <a:pt x="7" y="25"/>
                  </a:cubicBezTo>
                  <a:cubicBezTo>
                    <a:pt x="30" y="5"/>
                    <a:pt x="30" y="5"/>
                    <a:pt x="30" y="5"/>
                  </a:cubicBezTo>
                  <a:cubicBezTo>
                    <a:pt x="31" y="5"/>
                    <a:pt x="31" y="5"/>
                    <a:pt x="32" y="5"/>
                  </a:cubicBezTo>
                  <a:cubicBezTo>
                    <a:pt x="32" y="6"/>
                    <a:pt x="32" y="6"/>
                    <a:pt x="31" y="7"/>
                  </a:cubicBezTo>
                  <a:cubicBezTo>
                    <a:pt x="8" y="27"/>
                    <a:pt x="8" y="27"/>
                    <a:pt x="8" y="27"/>
                  </a:cubicBezTo>
                  <a:cubicBezTo>
                    <a:pt x="8" y="27"/>
                    <a:pt x="8" y="27"/>
                    <a:pt x="8" y="27"/>
                  </a:cubicBezTo>
                  <a:close/>
                  <a:moveTo>
                    <a:pt x="15" y="27"/>
                  </a:moveTo>
                  <a:cubicBezTo>
                    <a:pt x="14" y="27"/>
                    <a:pt x="14" y="27"/>
                    <a:pt x="14" y="27"/>
                  </a:cubicBezTo>
                  <a:cubicBezTo>
                    <a:pt x="14" y="26"/>
                    <a:pt x="14" y="26"/>
                    <a:pt x="14" y="25"/>
                  </a:cubicBezTo>
                  <a:cubicBezTo>
                    <a:pt x="37" y="5"/>
                    <a:pt x="37" y="5"/>
                    <a:pt x="37" y="5"/>
                  </a:cubicBezTo>
                  <a:cubicBezTo>
                    <a:pt x="38" y="5"/>
                    <a:pt x="38" y="5"/>
                    <a:pt x="39" y="5"/>
                  </a:cubicBezTo>
                  <a:cubicBezTo>
                    <a:pt x="39" y="6"/>
                    <a:pt x="39" y="6"/>
                    <a:pt x="38" y="7"/>
                  </a:cubicBezTo>
                  <a:cubicBezTo>
                    <a:pt x="15" y="27"/>
                    <a:pt x="15" y="27"/>
                    <a:pt x="15" y="27"/>
                  </a:cubicBezTo>
                  <a:cubicBezTo>
                    <a:pt x="15" y="27"/>
                    <a:pt x="15" y="27"/>
                    <a:pt x="15" y="27"/>
                  </a:cubicBezTo>
                  <a:close/>
                  <a:moveTo>
                    <a:pt x="22" y="27"/>
                  </a:moveTo>
                  <a:cubicBezTo>
                    <a:pt x="21" y="27"/>
                    <a:pt x="21" y="27"/>
                    <a:pt x="21" y="27"/>
                  </a:cubicBezTo>
                  <a:cubicBezTo>
                    <a:pt x="21" y="26"/>
                    <a:pt x="21" y="26"/>
                    <a:pt x="21" y="25"/>
                  </a:cubicBezTo>
                  <a:cubicBezTo>
                    <a:pt x="44" y="5"/>
                    <a:pt x="44" y="5"/>
                    <a:pt x="44" y="5"/>
                  </a:cubicBezTo>
                  <a:cubicBezTo>
                    <a:pt x="45" y="5"/>
                    <a:pt x="45" y="5"/>
                    <a:pt x="46" y="5"/>
                  </a:cubicBezTo>
                  <a:cubicBezTo>
                    <a:pt x="46" y="6"/>
                    <a:pt x="46" y="6"/>
                    <a:pt x="45" y="7"/>
                  </a:cubicBezTo>
                  <a:cubicBezTo>
                    <a:pt x="22" y="27"/>
                    <a:pt x="22" y="27"/>
                    <a:pt x="22" y="27"/>
                  </a:cubicBezTo>
                  <a:cubicBezTo>
                    <a:pt x="22" y="27"/>
                    <a:pt x="22" y="27"/>
                    <a:pt x="22" y="27"/>
                  </a:cubicBezTo>
                  <a:close/>
                  <a:moveTo>
                    <a:pt x="29" y="27"/>
                  </a:moveTo>
                  <a:cubicBezTo>
                    <a:pt x="29" y="27"/>
                    <a:pt x="28" y="27"/>
                    <a:pt x="28" y="27"/>
                  </a:cubicBezTo>
                  <a:cubicBezTo>
                    <a:pt x="28" y="26"/>
                    <a:pt x="28" y="26"/>
                    <a:pt x="29" y="25"/>
                  </a:cubicBezTo>
                  <a:cubicBezTo>
                    <a:pt x="52" y="5"/>
                    <a:pt x="52" y="5"/>
                    <a:pt x="52" y="5"/>
                  </a:cubicBezTo>
                  <a:cubicBezTo>
                    <a:pt x="52" y="5"/>
                    <a:pt x="53" y="5"/>
                    <a:pt x="53" y="5"/>
                  </a:cubicBezTo>
                  <a:cubicBezTo>
                    <a:pt x="53" y="6"/>
                    <a:pt x="53" y="6"/>
                    <a:pt x="53" y="7"/>
                  </a:cubicBezTo>
                  <a:cubicBezTo>
                    <a:pt x="29" y="27"/>
                    <a:pt x="29" y="27"/>
                    <a:pt x="29" y="27"/>
                  </a:cubicBezTo>
                  <a:cubicBezTo>
                    <a:pt x="29" y="27"/>
                    <a:pt x="29" y="27"/>
                    <a:pt x="29" y="27"/>
                  </a:cubicBezTo>
                  <a:close/>
                  <a:moveTo>
                    <a:pt x="35" y="27"/>
                  </a:moveTo>
                  <a:cubicBezTo>
                    <a:pt x="35" y="27"/>
                    <a:pt x="35" y="27"/>
                    <a:pt x="34" y="27"/>
                  </a:cubicBezTo>
                  <a:cubicBezTo>
                    <a:pt x="34" y="26"/>
                    <a:pt x="34" y="26"/>
                    <a:pt x="35" y="25"/>
                  </a:cubicBezTo>
                  <a:cubicBezTo>
                    <a:pt x="58" y="5"/>
                    <a:pt x="58" y="5"/>
                    <a:pt x="58" y="5"/>
                  </a:cubicBezTo>
                  <a:cubicBezTo>
                    <a:pt x="58" y="5"/>
                    <a:pt x="59" y="5"/>
                    <a:pt x="59" y="5"/>
                  </a:cubicBezTo>
                  <a:cubicBezTo>
                    <a:pt x="59" y="6"/>
                    <a:pt x="59" y="6"/>
                    <a:pt x="59" y="7"/>
                  </a:cubicBezTo>
                  <a:cubicBezTo>
                    <a:pt x="36" y="27"/>
                    <a:pt x="36" y="27"/>
                    <a:pt x="36" y="27"/>
                  </a:cubicBezTo>
                  <a:cubicBezTo>
                    <a:pt x="35" y="27"/>
                    <a:pt x="35" y="27"/>
                    <a:pt x="35" y="27"/>
                  </a:cubicBezTo>
                  <a:close/>
                  <a:moveTo>
                    <a:pt x="42" y="27"/>
                  </a:moveTo>
                  <a:cubicBezTo>
                    <a:pt x="42" y="27"/>
                    <a:pt x="42" y="27"/>
                    <a:pt x="42" y="27"/>
                  </a:cubicBezTo>
                  <a:cubicBezTo>
                    <a:pt x="41" y="26"/>
                    <a:pt x="41" y="26"/>
                    <a:pt x="42" y="25"/>
                  </a:cubicBezTo>
                  <a:cubicBezTo>
                    <a:pt x="65" y="5"/>
                    <a:pt x="65" y="5"/>
                    <a:pt x="65" y="5"/>
                  </a:cubicBezTo>
                  <a:cubicBezTo>
                    <a:pt x="65" y="5"/>
                    <a:pt x="66" y="5"/>
                    <a:pt x="66" y="5"/>
                  </a:cubicBezTo>
                  <a:cubicBezTo>
                    <a:pt x="66" y="6"/>
                    <a:pt x="66" y="6"/>
                    <a:pt x="66" y="7"/>
                  </a:cubicBezTo>
                  <a:cubicBezTo>
                    <a:pt x="43" y="27"/>
                    <a:pt x="43" y="27"/>
                    <a:pt x="43" y="27"/>
                  </a:cubicBezTo>
                  <a:cubicBezTo>
                    <a:pt x="43" y="27"/>
                    <a:pt x="42" y="27"/>
                    <a:pt x="42" y="27"/>
                  </a:cubicBezTo>
                  <a:close/>
                  <a:moveTo>
                    <a:pt x="68" y="23"/>
                  </a:moveTo>
                  <a:cubicBezTo>
                    <a:pt x="63" y="26"/>
                    <a:pt x="63" y="26"/>
                    <a:pt x="63" y="26"/>
                  </a:cubicBezTo>
                  <a:cubicBezTo>
                    <a:pt x="63" y="27"/>
                    <a:pt x="63" y="27"/>
                    <a:pt x="62" y="27"/>
                  </a:cubicBezTo>
                  <a:cubicBezTo>
                    <a:pt x="62" y="27"/>
                    <a:pt x="62" y="27"/>
                    <a:pt x="62" y="26"/>
                  </a:cubicBezTo>
                  <a:cubicBezTo>
                    <a:pt x="62" y="26"/>
                    <a:pt x="62" y="25"/>
                    <a:pt x="62" y="25"/>
                  </a:cubicBezTo>
                  <a:cubicBezTo>
                    <a:pt x="67" y="21"/>
                    <a:pt x="67" y="21"/>
                    <a:pt x="67" y="21"/>
                  </a:cubicBezTo>
                  <a:cubicBezTo>
                    <a:pt x="67" y="21"/>
                    <a:pt x="68" y="21"/>
                    <a:pt x="68" y="22"/>
                  </a:cubicBezTo>
                  <a:cubicBezTo>
                    <a:pt x="68" y="22"/>
                    <a:pt x="68" y="22"/>
                    <a:pt x="68" y="23"/>
                  </a:cubicBezTo>
                  <a:close/>
                  <a:moveTo>
                    <a:pt x="68" y="17"/>
                  </a:moveTo>
                  <a:cubicBezTo>
                    <a:pt x="57" y="26"/>
                    <a:pt x="57" y="26"/>
                    <a:pt x="57" y="26"/>
                  </a:cubicBezTo>
                  <a:cubicBezTo>
                    <a:pt x="56" y="26"/>
                    <a:pt x="56" y="26"/>
                    <a:pt x="56" y="26"/>
                  </a:cubicBezTo>
                  <a:cubicBezTo>
                    <a:pt x="56" y="26"/>
                    <a:pt x="56" y="26"/>
                    <a:pt x="55" y="26"/>
                  </a:cubicBezTo>
                  <a:cubicBezTo>
                    <a:pt x="55" y="26"/>
                    <a:pt x="55" y="25"/>
                    <a:pt x="56" y="25"/>
                  </a:cubicBezTo>
                  <a:cubicBezTo>
                    <a:pt x="67" y="15"/>
                    <a:pt x="67" y="15"/>
                    <a:pt x="67" y="15"/>
                  </a:cubicBezTo>
                  <a:cubicBezTo>
                    <a:pt x="67" y="15"/>
                    <a:pt x="68" y="15"/>
                    <a:pt x="68" y="15"/>
                  </a:cubicBezTo>
                  <a:cubicBezTo>
                    <a:pt x="68" y="16"/>
                    <a:pt x="68" y="16"/>
                    <a:pt x="68" y="17"/>
                  </a:cubicBezTo>
                  <a:close/>
                  <a:moveTo>
                    <a:pt x="68" y="11"/>
                  </a:moveTo>
                  <a:cubicBezTo>
                    <a:pt x="50" y="26"/>
                    <a:pt x="50" y="26"/>
                    <a:pt x="50" y="26"/>
                  </a:cubicBezTo>
                  <a:cubicBezTo>
                    <a:pt x="50" y="26"/>
                    <a:pt x="49" y="27"/>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10"/>
                    <a:pt x="68" y="10"/>
                    <a:pt x="68" y="11"/>
                  </a:cubicBezTo>
                  <a:close/>
                  <a:moveTo>
                    <a:pt x="101" y="23"/>
                  </a:moveTo>
                  <a:cubicBezTo>
                    <a:pt x="97" y="23"/>
                    <a:pt x="94" y="20"/>
                    <a:pt x="94" y="17"/>
                  </a:cubicBezTo>
                  <a:cubicBezTo>
                    <a:pt x="94" y="14"/>
                    <a:pt x="97" y="11"/>
                    <a:pt x="101" y="11"/>
                  </a:cubicBezTo>
                  <a:cubicBezTo>
                    <a:pt x="104" y="11"/>
                    <a:pt x="107" y="14"/>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521" name="Freeform 67"/>
            <p:cNvSpPr>
              <a:spLocks noEditPoints="1"/>
            </p:cNvSpPr>
            <p:nvPr/>
          </p:nvSpPr>
          <p:spPr bwMode="auto">
            <a:xfrm>
              <a:off x="6048377" y="4135440"/>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9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6 h 33"/>
                <a:gd name="T22" fmla="*/ 6 w 118"/>
                <a:gd name="T23" fmla="*/ 16 h 33"/>
                <a:gd name="T24" fmla="*/ 6 w 118"/>
                <a:gd name="T25" fmla="*/ 22 h 33"/>
                <a:gd name="T26" fmla="*/ 24 w 118"/>
                <a:gd name="T27" fmla="*/ 5 h 33"/>
                <a:gd name="T28" fmla="*/ 25 w 118"/>
                <a:gd name="T29" fmla="*/ 6 h 33"/>
                <a:gd name="T30" fmla="*/ 6 w 118"/>
                <a:gd name="T31" fmla="*/ 22 h 33"/>
                <a:gd name="T32" fmla="*/ 8 w 118"/>
                <a:gd name="T33" fmla="*/ 27 h 33"/>
                <a:gd name="T34" fmla="*/ 7 w 118"/>
                <a:gd name="T35" fmla="*/ 25 h 33"/>
                <a:gd name="T36" fmla="*/ 32 w 118"/>
                <a:gd name="T37" fmla="*/ 5 h 33"/>
                <a:gd name="T38" fmla="*/ 8 w 118"/>
                <a:gd name="T39" fmla="*/ 26 h 33"/>
                <a:gd name="T40" fmla="*/ 15 w 118"/>
                <a:gd name="T41" fmla="*/ 27 h 33"/>
                <a:gd name="T42" fmla="*/ 14 w 118"/>
                <a:gd name="T43" fmla="*/ 25 h 33"/>
                <a:gd name="T44" fmla="*/ 39 w 118"/>
                <a:gd name="T45" fmla="*/ 5 h 33"/>
                <a:gd name="T46" fmla="*/ 15 w 118"/>
                <a:gd name="T47" fmla="*/ 26 h 33"/>
                <a:gd name="T48" fmla="*/ 22 w 118"/>
                <a:gd name="T49" fmla="*/ 27 h 33"/>
                <a:gd name="T50" fmla="*/ 21 w 118"/>
                <a:gd name="T51" fmla="*/ 25 h 33"/>
                <a:gd name="T52" fmla="*/ 46 w 118"/>
                <a:gd name="T53" fmla="*/ 5 h 33"/>
                <a:gd name="T54" fmla="*/ 22 w 118"/>
                <a:gd name="T55" fmla="*/ 26 h 33"/>
                <a:gd name="T56" fmla="*/ 29 w 118"/>
                <a:gd name="T57" fmla="*/ 27 h 33"/>
                <a:gd name="T58" fmla="*/ 29 w 118"/>
                <a:gd name="T59" fmla="*/ 25 h 33"/>
                <a:gd name="T60" fmla="*/ 53 w 118"/>
                <a:gd name="T61" fmla="*/ 5 h 33"/>
                <a:gd name="T62" fmla="*/ 29 w 118"/>
                <a:gd name="T63" fmla="*/ 26 h 33"/>
                <a:gd name="T64" fmla="*/ 35 w 118"/>
                <a:gd name="T65" fmla="*/ 27 h 33"/>
                <a:gd name="T66" fmla="*/ 35 w 118"/>
                <a:gd name="T67" fmla="*/ 25 h 33"/>
                <a:gd name="T68" fmla="*/ 59 w 118"/>
                <a:gd name="T69" fmla="*/ 5 h 33"/>
                <a:gd name="T70" fmla="*/ 36 w 118"/>
                <a:gd name="T71" fmla="*/ 26 h 33"/>
                <a:gd name="T72" fmla="*/ 42 w 118"/>
                <a:gd name="T73" fmla="*/ 27 h 33"/>
                <a:gd name="T74" fmla="*/ 42 w 118"/>
                <a:gd name="T75" fmla="*/ 25 h 33"/>
                <a:gd name="T76" fmla="*/ 66 w 118"/>
                <a:gd name="T77" fmla="*/ 5 h 33"/>
                <a:gd name="T78" fmla="*/ 43 w 118"/>
                <a:gd name="T79" fmla="*/ 26 h 33"/>
                <a:gd name="T80" fmla="*/ 68 w 118"/>
                <a:gd name="T81" fmla="*/ 22 h 33"/>
                <a:gd name="T82" fmla="*/ 62 w 118"/>
                <a:gd name="T83" fmla="*/ 26 h 33"/>
                <a:gd name="T84" fmla="*/ 62 w 118"/>
                <a:gd name="T85" fmla="*/ 25 h 33"/>
                <a:gd name="T86" fmla="*/ 68 w 118"/>
                <a:gd name="T87" fmla="*/ 21 h 33"/>
                <a:gd name="T88" fmla="*/ 68 w 118"/>
                <a:gd name="T89" fmla="*/ 16 h 33"/>
                <a:gd name="T90" fmla="*/ 56 w 118"/>
                <a:gd name="T91" fmla="*/ 26 h 33"/>
                <a:gd name="T92" fmla="*/ 56 w 118"/>
                <a:gd name="T93" fmla="*/ 24 h 33"/>
                <a:gd name="T94" fmla="*/ 68 w 118"/>
                <a:gd name="T95" fmla="*/ 15 h 33"/>
                <a:gd name="T96" fmla="*/ 68 w 118"/>
                <a:gd name="T97" fmla="*/ 10 h 33"/>
                <a:gd name="T98" fmla="*/ 49 w 118"/>
                <a:gd name="T99" fmla="*/ 26 h 33"/>
                <a:gd name="T100" fmla="*/ 49 w 118"/>
                <a:gd name="T101" fmla="*/ 25 h 33"/>
                <a:gd name="T102" fmla="*/ 68 w 118"/>
                <a:gd name="T103" fmla="*/ 9 h 33"/>
                <a:gd name="T104" fmla="*/ 101 w 118"/>
                <a:gd name="T105" fmla="*/ 23 h 33"/>
                <a:gd name="T106" fmla="*/ 101 w 118"/>
                <a:gd name="T107" fmla="*/ 10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9"/>
                  </a:moveTo>
                  <a:cubicBezTo>
                    <a:pt x="11" y="6"/>
                    <a:pt x="11" y="6"/>
                    <a:pt x="11" y="6"/>
                  </a:cubicBezTo>
                  <a:cubicBezTo>
                    <a:pt x="11" y="5"/>
                    <a:pt x="12" y="5"/>
                    <a:pt x="12" y="6"/>
                  </a:cubicBezTo>
                  <a:cubicBezTo>
                    <a:pt x="13" y="6"/>
                    <a:pt x="12" y="7"/>
                    <a:pt x="12" y="7"/>
                  </a:cubicBezTo>
                  <a:cubicBezTo>
                    <a:pt x="8" y="11"/>
                    <a:pt x="8" y="11"/>
                    <a:pt x="8" y="11"/>
                  </a:cubicBezTo>
                  <a:cubicBezTo>
                    <a:pt x="7" y="11"/>
                    <a:pt x="7" y="11"/>
                    <a:pt x="7" y="11"/>
                  </a:cubicBezTo>
                  <a:cubicBezTo>
                    <a:pt x="7" y="11"/>
                    <a:pt x="7" y="11"/>
                    <a:pt x="6" y="11"/>
                  </a:cubicBezTo>
                  <a:cubicBezTo>
                    <a:pt x="6" y="10"/>
                    <a:pt x="6" y="10"/>
                    <a:pt x="7" y="9"/>
                  </a:cubicBezTo>
                  <a:close/>
                  <a:moveTo>
                    <a:pt x="6" y="15"/>
                  </a:moveTo>
                  <a:cubicBezTo>
                    <a:pt x="17" y="6"/>
                    <a:pt x="17" y="6"/>
                    <a:pt x="17" y="6"/>
                  </a:cubicBezTo>
                  <a:cubicBezTo>
                    <a:pt x="18" y="5"/>
                    <a:pt x="18" y="5"/>
                    <a:pt x="18" y="6"/>
                  </a:cubicBezTo>
                  <a:cubicBezTo>
                    <a:pt x="19" y="6"/>
                    <a:pt x="19" y="6"/>
                    <a:pt x="18" y="7"/>
                  </a:cubicBezTo>
                  <a:cubicBezTo>
                    <a:pt x="7" y="16"/>
                    <a:pt x="7" y="16"/>
                    <a:pt x="7" y="16"/>
                  </a:cubicBezTo>
                  <a:cubicBezTo>
                    <a:pt x="7" y="16"/>
                    <a:pt x="7" y="17"/>
                    <a:pt x="7" y="17"/>
                  </a:cubicBezTo>
                  <a:cubicBezTo>
                    <a:pt x="6" y="17"/>
                    <a:pt x="6" y="16"/>
                    <a:pt x="6" y="16"/>
                  </a:cubicBezTo>
                  <a:cubicBezTo>
                    <a:pt x="6" y="16"/>
                    <a:pt x="6" y="15"/>
                    <a:pt x="6" y="15"/>
                  </a:cubicBezTo>
                  <a:close/>
                  <a:moveTo>
                    <a:pt x="6" y="22"/>
                  </a:moveTo>
                  <a:cubicBezTo>
                    <a:pt x="5" y="22"/>
                    <a:pt x="6" y="21"/>
                    <a:pt x="6" y="21"/>
                  </a:cubicBezTo>
                  <a:cubicBezTo>
                    <a:pt x="24" y="5"/>
                    <a:pt x="24" y="5"/>
                    <a:pt x="24" y="5"/>
                  </a:cubicBezTo>
                  <a:cubicBezTo>
                    <a:pt x="25" y="5"/>
                    <a:pt x="25" y="5"/>
                    <a:pt x="25" y="5"/>
                  </a:cubicBezTo>
                  <a:cubicBezTo>
                    <a:pt x="26" y="5"/>
                    <a:pt x="26" y="6"/>
                    <a:pt x="25" y="6"/>
                  </a:cubicBezTo>
                  <a:cubicBezTo>
                    <a:pt x="7" y="22"/>
                    <a:pt x="7" y="22"/>
                    <a:pt x="7" y="22"/>
                  </a:cubicBezTo>
                  <a:cubicBezTo>
                    <a:pt x="7" y="22"/>
                    <a:pt x="7" y="22"/>
                    <a:pt x="6" y="22"/>
                  </a:cubicBezTo>
                  <a:cubicBezTo>
                    <a:pt x="6" y="22"/>
                    <a:pt x="6" y="22"/>
                    <a:pt x="6" y="22"/>
                  </a:cubicBezTo>
                  <a:close/>
                  <a:moveTo>
                    <a:pt x="8" y="27"/>
                  </a:moveTo>
                  <a:cubicBezTo>
                    <a:pt x="7" y="27"/>
                    <a:pt x="7" y="26"/>
                    <a:pt x="7" y="26"/>
                  </a:cubicBezTo>
                  <a:cubicBezTo>
                    <a:pt x="7" y="26"/>
                    <a:pt x="7" y="25"/>
                    <a:pt x="7" y="25"/>
                  </a:cubicBezTo>
                  <a:cubicBezTo>
                    <a:pt x="30" y="5"/>
                    <a:pt x="30" y="5"/>
                    <a:pt x="30" y="5"/>
                  </a:cubicBezTo>
                  <a:cubicBezTo>
                    <a:pt x="31" y="5"/>
                    <a:pt x="31" y="5"/>
                    <a:pt x="32" y="5"/>
                  </a:cubicBezTo>
                  <a:cubicBezTo>
                    <a:pt x="32" y="5"/>
                    <a:pt x="32" y="6"/>
                    <a:pt x="31" y="6"/>
                  </a:cubicBezTo>
                  <a:cubicBezTo>
                    <a:pt x="8" y="26"/>
                    <a:pt x="8" y="26"/>
                    <a:pt x="8" y="26"/>
                  </a:cubicBezTo>
                  <a:cubicBezTo>
                    <a:pt x="8" y="26"/>
                    <a:pt x="8" y="27"/>
                    <a:pt x="8" y="27"/>
                  </a:cubicBezTo>
                  <a:close/>
                  <a:moveTo>
                    <a:pt x="15" y="27"/>
                  </a:moveTo>
                  <a:cubicBezTo>
                    <a:pt x="14" y="27"/>
                    <a:pt x="14" y="26"/>
                    <a:pt x="14" y="26"/>
                  </a:cubicBezTo>
                  <a:cubicBezTo>
                    <a:pt x="14" y="26"/>
                    <a:pt x="14" y="25"/>
                    <a:pt x="14" y="25"/>
                  </a:cubicBezTo>
                  <a:cubicBezTo>
                    <a:pt x="37" y="5"/>
                    <a:pt x="37" y="5"/>
                    <a:pt x="37" y="5"/>
                  </a:cubicBezTo>
                  <a:cubicBezTo>
                    <a:pt x="38" y="5"/>
                    <a:pt x="38" y="5"/>
                    <a:pt x="39" y="5"/>
                  </a:cubicBezTo>
                  <a:cubicBezTo>
                    <a:pt x="39" y="5"/>
                    <a:pt x="39" y="6"/>
                    <a:pt x="38" y="6"/>
                  </a:cubicBezTo>
                  <a:cubicBezTo>
                    <a:pt x="15" y="26"/>
                    <a:pt x="15" y="26"/>
                    <a:pt x="15" y="26"/>
                  </a:cubicBezTo>
                  <a:cubicBezTo>
                    <a:pt x="15" y="26"/>
                    <a:pt x="15" y="27"/>
                    <a:pt x="15" y="27"/>
                  </a:cubicBezTo>
                  <a:close/>
                  <a:moveTo>
                    <a:pt x="22" y="27"/>
                  </a:moveTo>
                  <a:cubicBezTo>
                    <a:pt x="21" y="27"/>
                    <a:pt x="21" y="26"/>
                    <a:pt x="21" y="26"/>
                  </a:cubicBezTo>
                  <a:cubicBezTo>
                    <a:pt x="21" y="26"/>
                    <a:pt x="21" y="25"/>
                    <a:pt x="21" y="25"/>
                  </a:cubicBezTo>
                  <a:cubicBezTo>
                    <a:pt x="44" y="5"/>
                    <a:pt x="44" y="5"/>
                    <a:pt x="44" y="5"/>
                  </a:cubicBezTo>
                  <a:cubicBezTo>
                    <a:pt x="45" y="5"/>
                    <a:pt x="45" y="5"/>
                    <a:pt x="46" y="5"/>
                  </a:cubicBezTo>
                  <a:cubicBezTo>
                    <a:pt x="46" y="5"/>
                    <a:pt x="46" y="6"/>
                    <a:pt x="45" y="6"/>
                  </a:cubicBezTo>
                  <a:cubicBezTo>
                    <a:pt x="22" y="26"/>
                    <a:pt x="22" y="26"/>
                    <a:pt x="22" y="26"/>
                  </a:cubicBezTo>
                  <a:cubicBezTo>
                    <a:pt x="22" y="26"/>
                    <a:pt x="22" y="27"/>
                    <a:pt x="22" y="27"/>
                  </a:cubicBezTo>
                  <a:close/>
                  <a:moveTo>
                    <a:pt x="29" y="27"/>
                  </a:moveTo>
                  <a:cubicBezTo>
                    <a:pt x="29" y="27"/>
                    <a:pt x="28" y="27"/>
                    <a:pt x="28" y="26"/>
                  </a:cubicBezTo>
                  <a:cubicBezTo>
                    <a:pt x="28" y="26"/>
                    <a:pt x="28" y="25"/>
                    <a:pt x="29" y="25"/>
                  </a:cubicBezTo>
                  <a:cubicBezTo>
                    <a:pt x="52" y="5"/>
                    <a:pt x="52" y="5"/>
                    <a:pt x="52" y="5"/>
                  </a:cubicBezTo>
                  <a:cubicBezTo>
                    <a:pt x="52" y="5"/>
                    <a:pt x="53" y="5"/>
                    <a:pt x="53" y="5"/>
                  </a:cubicBezTo>
                  <a:cubicBezTo>
                    <a:pt x="53" y="5"/>
                    <a:pt x="53" y="6"/>
                    <a:pt x="53" y="6"/>
                  </a:cubicBezTo>
                  <a:cubicBezTo>
                    <a:pt x="29" y="26"/>
                    <a:pt x="29" y="26"/>
                    <a:pt x="29" y="26"/>
                  </a:cubicBezTo>
                  <a:cubicBezTo>
                    <a:pt x="29" y="26"/>
                    <a:pt x="29" y="27"/>
                    <a:pt x="29" y="27"/>
                  </a:cubicBezTo>
                  <a:close/>
                  <a:moveTo>
                    <a:pt x="35" y="27"/>
                  </a:moveTo>
                  <a:cubicBezTo>
                    <a:pt x="35" y="27"/>
                    <a:pt x="35" y="27"/>
                    <a:pt x="34" y="26"/>
                  </a:cubicBezTo>
                  <a:cubicBezTo>
                    <a:pt x="34" y="26"/>
                    <a:pt x="34" y="25"/>
                    <a:pt x="35" y="25"/>
                  </a:cubicBezTo>
                  <a:cubicBezTo>
                    <a:pt x="58" y="5"/>
                    <a:pt x="58" y="5"/>
                    <a:pt x="58" y="5"/>
                  </a:cubicBezTo>
                  <a:cubicBezTo>
                    <a:pt x="58" y="5"/>
                    <a:pt x="59" y="5"/>
                    <a:pt x="59" y="5"/>
                  </a:cubicBezTo>
                  <a:cubicBezTo>
                    <a:pt x="59" y="5"/>
                    <a:pt x="59" y="6"/>
                    <a:pt x="59" y="6"/>
                  </a:cubicBezTo>
                  <a:cubicBezTo>
                    <a:pt x="36" y="26"/>
                    <a:pt x="36" y="26"/>
                    <a:pt x="36" y="26"/>
                  </a:cubicBezTo>
                  <a:cubicBezTo>
                    <a:pt x="35" y="27"/>
                    <a:pt x="35" y="27"/>
                    <a:pt x="35" y="27"/>
                  </a:cubicBezTo>
                  <a:close/>
                  <a:moveTo>
                    <a:pt x="42" y="27"/>
                  </a:moveTo>
                  <a:cubicBezTo>
                    <a:pt x="42" y="27"/>
                    <a:pt x="42" y="27"/>
                    <a:pt x="42" y="26"/>
                  </a:cubicBezTo>
                  <a:cubicBezTo>
                    <a:pt x="41" y="26"/>
                    <a:pt x="41" y="25"/>
                    <a:pt x="42" y="25"/>
                  </a:cubicBezTo>
                  <a:cubicBezTo>
                    <a:pt x="65" y="5"/>
                    <a:pt x="65" y="5"/>
                    <a:pt x="65" y="5"/>
                  </a:cubicBezTo>
                  <a:cubicBezTo>
                    <a:pt x="65" y="5"/>
                    <a:pt x="66" y="5"/>
                    <a:pt x="66" y="5"/>
                  </a:cubicBezTo>
                  <a:cubicBezTo>
                    <a:pt x="66" y="5"/>
                    <a:pt x="66" y="6"/>
                    <a:pt x="66" y="6"/>
                  </a:cubicBezTo>
                  <a:cubicBezTo>
                    <a:pt x="43" y="26"/>
                    <a:pt x="43" y="26"/>
                    <a:pt x="43" y="26"/>
                  </a:cubicBezTo>
                  <a:cubicBezTo>
                    <a:pt x="43" y="27"/>
                    <a:pt x="42" y="27"/>
                    <a:pt x="42" y="27"/>
                  </a:cubicBezTo>
                  <a:close/>
                  <a:moveTo>
                    <a:pt x="68" y="22"/>
                  </a:moveTo>
                  <a:cubicBezTo>
                    <a:pt x="63" y="26"/>
                    <a:pt x="63" y="26"/>
                    <a:pt x="63" y="26"/>
                  </a:cubicBezTo>
                  <a:cubicBezTo>
                    <a:pt x="63" y="26"/>
                    <a:pt x="63" y="26"/>
                    <a:pt x="62" y="26"/>
                  </a:cubicBezTo>
                  <a:cubicBezTo>
                    <a:pt x="62" y="26"/>
                    <a:pt x="62" y="26"/>
                    <a:pt x="62" y="26"/>
                  </a:cubicBezTo>
                  <a:cubicBezTo>
                    <a:pt x="62" y="26"/>
                    <a:pt x="62" y="25"/>
                    <a:pt x="62" y="25"/>
                  </a:cubicBezTo>
                  <a:cubicBezTo>
                    <a:pt x="67" y="21"/>
                    <a:pt x="67" y="21"/>
                    <a:pt x="67" y="21"/>
                  </a:cubicBezTo>
                  <a:cubicBezTo>
                    <a:pt x="67" y="21"/>
                    <a:pt x="68" y="21"/>
                    <a:pt x="68" y="21"/>
                  </a:cubicBezTo>
                  <a:cubicBezTo>
                    <a:pt x="68" y="21"/>
                    <a:pt x="68" y="22"/>
                    <a:pt x="68" y="22"/>
                  </a:cubicBezTo>
                  <a:close/>
                  <a:moveTo>
                    <a:pt x="68" y="16"/>
                  </a:moveTo>
                  <a:cubicBezTo>
                    <a:pt x="57" y="26"/>
                    <a:pt x="57" y="26"/>
                    <a:pt x="57" y="26"/>
                  </a:cubicBezTo>
                  <a:cubicBezTo>
                    <a:pt x="56" y="26"/>
                    <a:pt x="56" y="26"/>
                    <a:pt x="56" y="26"/>
                  </a:cubicBezTo>
                  <a:cubicBezTo>
                    <a:pt x="56" y="26"/>
                    <a:pt x="56" y="26"/>
                    <a:pt x="55" y="26"/>
                  </a:cubicBezTo>
                  <a:cubicBezTo>
                    <a:pt x="55" y="25"/>
                    <a:pt x="55" y="25"/>
                    <a:pt x="56" y="24"/>
                  </a:cubicBezTo>
                  <a:cubicBezTo>
                    <a:pt x="67" y="15"/>
                    <a:pt x="67" y="15"/>
                    <a:pt x="67" y="15"/>
                  </a:cubicBezTo>
                  <a:cubicBezTo>
                    <a:pt x="67" y="15"/>
                    <a:pt x="68" y="15"/>
                    <a:pt x="68" y="15"/>
                  </a:cubicBezTo>
                  <a:cubicBezTo>
                    <a:pt x="68" y="15"/>
                    <a:pt x="68" y="16"/>
                    <a:pt x="68" y="16"/>
                  </a:cubicBezTo>
                  <a:close/>
                  <a:moveTo>
                    <a:pt x="68" y="10"/>
                  </a:moveTo>
                  <a:cubicBezTo>
                    <a:pt x="50" y="26"/>
                    <a:pt x="50" y="26"/>
                    <a:pt x="50" y="26"/>
                  </a:cubicBezTo>
                  <a:cubicBezTo>
                    <a:pt x="50" y="26"/>
                    <a:pt x="49" y="26"/>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9"/>
                    <a:pt x="68" y="10"/>
                    <a:pt x="68" y="10"/>
                  </a:cubicBezTo>
                  <a:close/>
                  <a:moveTo>
                    <a:pt x="101" y="23"/>
                  </a:moveTo>
                  <a:cubicBezTo>
                    <a:pt x="97" y="23"/>
                    <a:pt x="94" y="20"/>
                    <a:pt x="94" y="17"/>
                  </a:cubicBezTo>
                  <a:cubicBezTo>
                    <a:pt x="94" y="13"/>
                    <a:pt x="97" y="10"/>
                    <a:pt x="101" y="10"/>
                  </a:cubicBezTo>
                  <a:cubicBezTo>
                    <a:pt x="104" y="10"/>
                    <a:pt x="107" y="13"/>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grpSp>
      <p:sp>
        <p:nvSpPr>
          <p:cNvPr id="336" name="Freeform 288"/>
          <p:cNvSpPr>
            <a:spLocks noEditPoints="1"/>
          </p:cNvSpPr>
          <p:nvPr/>
        </p:nvSpPr>
        <p:spPr bwMode="auto">
          <a:xfrm>
            <a:off x="7287880" y="3080535"/>
            <a:ext cx="186221" cy="182259"/>
          </a:xfrm>
          <a:custGeom>
            <a:avLst/>
            <a:gdLst>
              <a:gd name="T0" fmla="*/ 290 w 294"/>
              <a:gd name="T1" fmla="*/ 245 h 284"/>
              <a:gd name="T2" fmla="*/ 289 w 294"/>
              <a:gd name="T3" fmla="*/ 244 h 284"/>
              <a:gd name="T4" fmla="*/ 288 w 294"/>
              <a:gd name="T5" fmla="*/ 243 h 284"/>
              <a:gd name="T6" fmla="*/ 217 w 294"/>
              <a:gd name="T7" fmla="*/ 177 h 284"/>
              <a:gd name="T8" fmla="*/ 206 w 294"/>
              <a:gd name="T9" fmla="*/ 177 h 284"/>
              <a:gd name="T10" fmla="*/ 205 w 294"/>
              <a:gd name="T11" fmla="*/ 178 h 284"/>
              <a:gd name="T12" fmla="*/ 176 w 294"/>
              <a:gd name="T13" fmla="*/ 152 h 284"/>
              <a:gd name="T14" fmla="*/ 194 w 294"/>
              <a:gd name="T15" fmla="*/ 96 h 284"/>
              <a:gd name="T16" fmla="*/ 97 w 294"/>
              <a:gd name="T17" fmla="*/ 0 h 284"/>
              <a:gd name="T18" fmla="*/ 0 w 294"/>
              <a:gd name="T19" fmla="*/ 96 h 284"/>
              <a:gd name="T20" fmla="*/ 97 w 294"/>
              <a:gd name="T21" fmla="*/ 193 h 284"/>
              <a:gd name="T22" fmla="*/ 154 w 294"/>
              <a:gd name="T23" fmla="*/ 175 h 284"/>
              <a:gd name="T24" fmla="*/ 183 w 294"/>
              <a:gd name="T25" fmla="*/ 201 h 284"/>
              <a:gd name="T26" fmla="*/ 183 w 294"/>
              <a:gd name="T27" fmla="*/ 202 h 284"/>
              <a:gd name="T28" fmla="*/ 183 w 294"/>
              <a:gd name="T29" fmla="*/ 213 h 284"/>
              <a:gd name="T30" fmla="*/ 185 w 294"/>
              <a:gd name="T31" fmla="*/ 214 h 284"/>
              <a:gd name="T32" fmla="*/ 186 w 294"/>
              <a:gd name="T33" fmla="*/ 216 h 284"/>
              <a:gd name="T34" fmla="*/ 257 w 294"/>
              <a:gd name="T35" fmla="*/ 281 h 284"/>
              <a:gd name="T36" fmla="*/ 268 w 294"/>
              <a:gd name="T37" fmla="*/ 281 h 284"/>
              <a:gd name="T38" fmla="*/ 291 w 294"/>
              <a:gd name="T39" fmla="*/ 256 h 284"/>
              <a:gd name="T40" fmla="*/ 290 w 294"/>
              <a:gd name="T41" fmla="*/ 245 h 284"/>
              <a:gd name="T42" fmla="*/ 20 w 294"/>
              <a:gd name="T43" fmla="*/ 96 h 284"/>
              <a:gd name="T44" fmla="*/ 97 w 294"/>
              <a:gd name="T45" fmla="*/ 20 h 284"/>
              <a:gd name="T46" fmla="*/ 174 w 294"/>
              <a:gd name="T47" fmla="*/ 96 h 284"/>
              <a:gd name="T48" fmla="*/ 97 w 294"/>
              <a:gd name="T49" fmla="*/ 173 h 284"/>
              <a:gd name="T50" fmla="*/ 20 w 294"/>
              <a:gd name="T51" fmla="*/ 9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4" h="284">
                <a:moveTo>
                  <a:pt x="290" y="245"/>
                </a:moveTo>
                <a:cubicBezTo>
                  <a:pt x="289" y="244"/>
                  <a:pt x="289" y="244"/>
                  <a:pt x="289" y="244"/>
                </a:cubicBezTo>
                <a:cubicBezTo>
                  <a:pt x="288" y="243"/>
                  <a:pt x="288" y="243"/>
                  <a:pt x="288" y="243"/>
                </a:cubicBezTo>
                <a:cubicBezTo>
                  <a:pt x="217" y="177"/>
                  <a:pt x="217" y="177"/>
                  <a:pt x="217" y="177"/>
                </a:cubicBezTo>
                <a:cubicBezTo>
                  <a:pt x="214" y="174"/>
                  <a:pt x="208" y="174"/>
                  <a:pt x="206" y="177"/>
                </a:cubicBezTo>
                <a:cubicBezTo>
                  <a:pt x="205" y="178"/>
                  <a:pt x="205" y="178"/>
                  <a:pt x="205" y="178"/>
                </a:cubicBezTo>
                <a:cubicBezTo>
                  <a:pt x="176" y="152"/>
                  <a:pt x="176" y="152"/>
                  <a:pt x="176" y="152"/>
                </a:cubicBezTo>
                <a:cubicBezTo>
                  <a:pt x="187" y="136"/>
                  <a:pt x="194" y="117"/>
                  <a:pt x="194" y="96"/>
                </a:cubicBezTo>
                <a:cubicBezTo>
                  <a:pt x="194" y="43"/>
                  <a:pt x="150" y="0"/>
                  <a:pt x="97" y="0"/>
                </a:cubicBezTo>
                <a:cubicBezTo>
                  <a:pt x="43" y="0"/>
                  <a:pt x="0" y="43"/>
                  <a:pt x="0" y="96"/>
                </a:cubicBezTo>
                <a:cubicBezTo>
                  <a:pt x="0" y="150"/>
                  <a:pt x="43" y="193"/>
                  <a:pt x="97" y="193"/>
                </a:cubicBezTo>
                <a:cubicBezTo>
                  <a:pt x="118" y="193"/>
                  <a:pt x="138" y="186"/>
                  <a:pt x="154" y="175"/>
                </a:cubicBezTo>
                <a:cubicBezTo>
                  <a:pt x="183" y="201"/>
                  <a:pt x="183" y="201"/>
                  <a:pt x="183" y="201"/>
                </a:cubicBezTo>
                <a:cubicBezTo>
                  <a:pt x="183" y="202"/>
                  <a:pt x="183" y="202"/>
                  <a:pt x="183" y="202"/>
                </a:cubicBezTo>
                <a:cubicBezTo>
                  <a:pt x="180" y="205"/>
                  <a:pt x="180" y="210"/>
                  <a:pt x="183" y="213"/>
                </a:cubicBezTo>
                <a:cubicBezTo>
                  <a:pt x="185" y="214"/>
                  <a:pt x="185" y="214"/>
                  <a:pt x="185" y="214"/>
                </a:cubicBezTo>
                <a:cubicBezTo>
                  <a:pt x="185" y="215"/>
                  <a:pt x="186" y="215"/>
                  <a:pt x="186" y="216"/>
                </a:cubicBezTo>
                <a:cubicBezTo>
                  <a:pt x="257" y="281"/>
                  <a:pt x="257" y="281"/>
                  <a:pt x="257" y="281"/>
                </a:cubicBezTo>
                <a:cubicBezTo>
                  <a:pt x="260" y="284"/>
                  <a:pt x="265" y="284"/>
                  <a:pt x="268" y="281"/>
                </a:cubicBezTo>
                <a:cubicBezTo>
                  <a:pt x="291" y="256"/>
                  <a:pt x="291" y="256"/>
                  <a:pt x="291" y="256"/>
                </a:cubicBezTo>
                <a:cubicBezTo>
                  <a:pt x="294" y="253"/>
                  <a:pt x="294" y="248"/>
                  <a:pt x="290" y="245"/>
                </a:cubicBezTo>
                <a:close/>
                <a:moveTo>
                  <a:pt x="20" y="96"/>
                </a:moveTo>
                <a:cubicBezTo>
                  <a:pt x="20" y="54"/>
                  <a:pt x="55" y="20"/>
                  <a:pt x="97" y="20"/>
                </a:cubicBezTo>
                <a:cubicBezTo>
                  <a:pt x="139" y="20"/>
                  <a:pt x="174" y="54"/>
                  <a:pt x="174" y="96"/>
                </a:cubicBezTo>
                <a:cubicBezTo>
                  <a:pt x="174" y="139"/>
                  <a:pt x="139" y="173"/>
                  <a:pt x="97" y="173"/>
                </a:cubicBezTo>
                <a:cubicBezTo>
                  <a:pt x="55" y="173"/>
                  <a:pt x="20" y="139"/>
                  <a:pt x="20" y="96"/>
                </a:cubicBezTo>
                <a:close/>
              </a:path>
            </a:pathLst>
          </a:custGeom>
          <a:solidFill>
            <a:srgbClr val="348B26"/>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grpSp>
        <p:nvGrpSpPr>
          <p:cNvPr id="337" name="Group 336"/>
          <p:cNvGrpSpPr>
            <a:grpSpLocks noChangeAspect="1"/>
          </p:cNvGrpSpPr>
          <p:nvPr/>
        </p:nvGrpSpPr>
        <p:grpSpPr>
          <a:xfrm>
            <a:off x="9568514" y="4525706"/>
            <a:ext cx="265983" cy="282467"/>
            <a:chOff x="9548952" y="5105298"/>
            <a:chExt cx="538037" cy="563665"/>
          </a:xfrm>
          <a:solidFill>
            <a:schemeClr val="accent1"/>
          </a:solidFill>
        </p:grpSpPr>
        <p:sp>
          <p:nvSpPr>
            <p:cNvPr id="512" name="Freeform 237"/>
            <p:cNvSpPr>
              <a:spLocks noEditPoints="1"/>
            </p:cNvSpPr>
            <p:nvPr/>
          </p:nvSpPr>
          <p:spPr bwMode="auto">
            <a:xfrm>
              <a:off x="9891118" y="5419802"/>
              <a:ext cx="195871" cy="249161"/>
            </a:xfrm>
            <a:custGeom>
              <a:avLst/>
              <a:gdLst>
                <a:gd name="T0" fmla="*/ 185 w 197"/>
                <a:gd name="T1" fmla="*/ 102 h 250"/>
                <a:gd name="T2" fmla="*/ 175 w 197"/>
                <a:gd name="T3" fmla="*/ 102 h 250"/>
                <a:gd name="T4" fmla="*/ 99 w 197"/>
                <a:gd name="T5" fmla="*/ 0 h 250"/>
                <a:gd name="T6" fmla="*/ 23 w 197"/>
                <a:gd name="T7" fmla="*/ 102 h 250"/>
                <a:gd name="T8" fmla="*/ 13 w 197"/>
                <a:gd name="T9" fmla="*/ 102 h 250"/>
                <a:gd name="T10" fmla="*/ 0 w 197"/>
                <a:gd name="T11" fmla="*/ 114 h 250"/>
                <a:gd name="T12" fmla="*/ 0 w 197"/>
                <a:gd name="T13" fmla="*/ 238 h 250"/>
                <a:gd name="T14" fmla="*/ 13 w 197"/>
                <a:gd name="T15" fmla="*/ 250 h 250"/>
                <a:gd name="T16" fmla="*/ 185 w 197"/>
                <a:gd name="T17" fmla="*/ 250 h 250"/>
                <a:gd name="T18" fmla="*/ 197 w 197"/>
                <a:gd name="T19" fmla="*/ 238 h 250"/>
                <a:gd name="T20" fmla="*/ 197 w 197"/>
                <a:gd name="T21" fmla="*/ 114 h 250"/>
                <a:gd name="T22" fmla="*/ 185 w 197"/>
                <a:gd name="T23" fmla="*/ 102 h 250"/>
                <a:gd name="T24" fmla="*/ 99 w 197"/>
                <a:gd name="T25" fmla="*/ 29 h 250"/>
                <a:gd name="T26" fmla="*/ 148 w 197"/>
                <a:gd name="T27" fmla="*/ 102 h 250"/>
                <a:gd name="T28" fmla="*/ 52 w 197"/>
                <a:gd name="T29" fmla="*/ 102 h 250"/>
                <a:gd name="T30" fmla="*/ 99 w 197"/>
                <a:gd name="T31" fmla="*/ 29 h 250"/>
                <a:gd name="T32" fmla="*/ 116 w 197"/>
                <a:gd name="T33" fmla="*/ 219 h 250"/>
                <a:gd name="T34" fmla="*/ 82 w 197"/>
                <a:gd name="T35" fmla="*/ 219 h 250"/>
                <a:gd name="T36" fmla="*/ 88 w 197"/>
                <a:gd name="T37" fmla="*/ 172 h 250"/>
                <a:gd name="T38" fmla="*/ 78 w 197"/>
                <a:gd name="T39" fmla="*/ 154 h 250"/>
                <a:gd name="T40" fmla="*/ 99 w 197"/>
                <a:gd name="T41" fmla="*/ 134 h 250"/>
                <a:gd name="T42" fmla="*/ 119 w 197"/>
                <a:gd name="T43" fmla="*/ 154 h 250"/>
                <a:gd name="T44" fmla="*/ 110 w 197"/>
                <a:gd name="T45" fmla="*/ 172 h 250"/>
                <a:gd name="T46" fmla="*/ 116 w 197"/>
                <a:gd name="T47" fmla="*/ 21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250">
                  <a:moveTo>
                    <a:pt x="185" y="102"/>
                  </a:moveTo>
                  <a:cubicBezTo>
                    <a:pt x="175" y="102"/>
                    <a:pt x="175" y="102"/>
                    <a:pt x="175" y="102"/>
                  </a:cubicBezTo>
                  <a:cubicBezTo>
                    <a:pt x="175" y="74"/>
                    <a:pt x="176" y="0"/>
                    <a:pt x="99" y="0"/>
                  </a:cubicBezTo>
                  <a:cubicBezTo>
                    <a:pt x="22" y="0"/>
                    <a:pt x="23" y="73"/>
                    <a:pt x="23" y="102"/>
                  </a:cubicBezTo>
                  <a:cubicBezTo>
                    <a:pt x="13" y="102"/>
                    <a:pt x="13" y="102"/>
                    <a:pt x="13" y="102"/>
                  </a:cubicBezTo>
                  <a:cubicBezTo>
                    <a:pt x="6" y="102"/>
                    <a:pt x="0" y="108"/>
                    <a:pt x="0" y="114"/>
                  </a:cubicBezTo>
                  <a:cubicBezTo>
                    <a:pt x="0" y="238"/>
                    <a:pt x="0" y="238"/>
                    <a:pt x="0" y="238"/>
                  </a:cubicBezTo>
                  <a:cubicBezTo>
                    <a:pt x="0" y="245"/>
                    <a:pt x="6" y="250"/>
                    <a:pt x="13" y="250"/>
                  </a:cubicBezTo>
                  <a:cubicBezTo>
                    <a:pt x="185" y="250"/>
                    <a:pt x="185" y="250"/>
                    <a:pt x="185" y="250"/>
                  </a:cubicBezTo>
                  <a:cubicBezTo>
                    <a:pt x="192" y="250"/>
                    <a:pt x="197" y="245"/>
                    <a:pt x="197" y="238"/>
                  </a:cubicBezTo>
                  <a:cubicBezTo>
                    <a:pt x="197" y="114"/>
                    <a:pt x="197" y="114"/>
                    <a:pt x="197" y="114"/>
                  </a:cubicBezTo>
                  <a:cubicBezTo>
                    <a:pt x="197" y="108"/>
                    <a:pt x="192" y="102"/>
                    <a:pt x="185" y="102"/>
                  </a:cubicBezTo>
                  <a:close/>
                  <a:moveTo>
                    <a:pt x="99" y="29"/>
                  </a:moveTo>
                  <a:cubicBezTo>
                    <a:pt x="154" y="29"/>
                    <a:pt x="148" y="81"/>
                    <a:pt x="148" y="102"/>
                  </a:cubicBezTo>
                  <a:cubicBezTo>
                    <a:pt x="52" y="102"/>
                    <a:pt x="52" y="102"/>
                    <a:pt x="52" y="102"/>
                  </a:cubicBezTo>
                  <a:cubicBezTo>
                    <a:pt x="51" y="80"/>
                    <a:pt x="45" y="29"/>
                    <a:pt x="99" y="29"/>
                  </a:cubicBezTo>
                  <a:close/>
                  <a:moveTo>
                    <a:pt x="116" y="219"/>
                  </a:moveTo>
                  <a:cubicBezTo>
                    <a:pt x="82" y="219"/>
                    <a:pt x="82" y="219"/>
                    <a:pt x="82" y="219"/>
                  </a:cubicBezTo>
                  <a:cubicBezTo>
                    <a:pt x="88" y="172"/>
                    <a:pt x="88" y="172"/>
                    <a:pt x="88" y="172"/>
                  </a:cubicBezTo>
                  <a:cubicBezTo>
                    <a:pt x="82" y="168"/>
                    <a:pt x="78" y="162"/>
                    <a:pt x="78" y="154"/>
                  </a:cubicBezTo>
                  <a:cubicBezTo>
                    <a:pt x="78" y="143"/>
                    <a:pt x="88" y="134"/>
                    <a:pt x="99" y="134"/>
                  </a:cubicBezTo>
                  <a:cubicBezTo>
                    <a:pt x="110" y="134"/>
                    <a:pt x="119" y="143"/>
                    <a:pt x="119" y="154"/>
                  </a:cubicBezTo>
                  <a:cubicBezTo>
                    <a:pt x="119" y="162"/>
                    <a:pt x="115" y="168"/>
                    <a:pt x="110" y="172"/>
                  </a:cubicBezTo>
                  <a:lnTo>
                    <a:pt x="116"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nvGrpSpPr>
            <p:cNvPr id="513" name="Group 512"/>
            <p:cNvGrpSpPr/>
            <p:nvPr/>
          </p:nvGrpSpPr>
          <p:grpSpPr>
            <a:xfrm flipH="1">
              <a:off x="9548952" y="5105298"/>
              <a:ext cx="468396" cy="470512"/>
              <a:chOff x="2622550" y="2435225"/>
              <a:chExt cx="352425" cy="354018"/>
            </a:xfrm>
            <a:grpFill/>
          </p:grpSpPr>
          <p:sp>
            <p:nvSpPr>
              <p:cNvPr id="514" name="Freeform 260"/>
              <p:cNvSpPr>
                <a:spLocks noEditPoints="1"/>
              </p:cNvSpPr>
              <p:nvPr/>
            </p:nvSpPr>
            <p:spPr bwMode="auto">
              <a:xfrm>
                <a:off x="2803525" y="2617792"/>
                <a:ext cx="171450" cy="171451"/>
              </a:xfrm>
              <a:custGeom>
                <a:avLst/>
                <a:gdLst>
                  <a:gd name="T0" fmla="*/ 157 w 157"/>
                  <a:gd name="T1" fmla="*/ 89 h 156"/>
                  <a:gd name="T2" fmla="*/ 157 w 157"/>
                  <a:gd name="T3" fmla="*/ 68 h 156"/>
                  <a:gd name="T4" fmla="*/ 133 w 157"/>
                  <a:gd name="T5" fmla="*/ 64 h 156"/>
                  <a:gd name="T6" fmla="*/ 128 w 157"/>
                  <a:gd name="T7" fmla="*/ 50 h 156"/>
                  <a:gd name="T8" fmla="*/ 142 w 157"/>
                  <a:gd name="T9" fmla="*/ 31 h 156"/>
                  <a:gd name="T10" fmla="*/ 127 w 157"/>
                  <a:gd name="T11" fmla="*/ 16 h 156"/>
                  <a:gd name="T12" fmla="*/ 107 w 157"/>
                  <a:gd name="T13" fmla="*/ 29 h 156"/>
                  <a:gd name="T14" fmla="*/ 94 w 157"/>
                  <a:gd name="T15" fmla="*/ 24 h 156"/>
                  <a:gd name="T16" fmla="*/ 90 w 157"/>
                  <a:gd name="T17" fmla="*/ 0 h 156"/>
                  <a:gd name="T18" fmla="*/ 69 w 157"/>
                  <a:gd name="T19" fmla="*/ 0 h 156"/>
                  <a:gd name="T20" fmla="*/ 64 w 157"/>
                  <a:gd name="T21" fmla="*/ 23 h 156"/>
                  <a:gd name="T22" fmla="*/ 51 w 157"/>
                  <a:gd name="T23" fmla="*/ 29 h 156"/>
                  <a:gd name="T24" fmla="*/ 31 w 157"/>
                  <a:gd name="T25" fmla="*/ 15 h 156"/>
                  <a:gd name="T26" fmla="*/ 16 w 157"/>
                  <a:gd name="T27" fmla="*/ 30 h 156"/>
                  <a:gd name="T28" fmla="*/ 30 w 157"/>
                  <a:gd name="T29" fmla="*/ 50 h 156"/>
                  <a:gd name="T30" fmla="*/ 24 w 157"/>
                  <a:gd name="T31" fmla="*/ 63 h 156"/>
                  <a:gd name="T32" fmla="*/ 0 w 157"/>
                  <a:gd name="T33" fmla="*/ 67 h 156"/>
                  <a:gd name="T34" fmla="*/ 0 w 157"/>
                  <a:gd name="T35" fmla="*/ 88 h 156"/>
                  <a:gd name="T36" fmla="*/ 24 w 157"/>
                  <a:gd name="T37" fmla="*/ 92 h 156"/>
                  <a:gd name="T38" fmla="*/ 29 w 157"/>
                  <a:gd name="T39" fmla="*/ 106 h 156"/>
                  <a:gd name="T40" fmla="*/ 15 w 157"/>
                  <a:gd name="T41" fmla="*/ 125 h 156"/>
                  <a:gd name="T42" fmla="*/ 30 w 157"/>
                  <a:gd name="T43" fmla="*/ 141 h 156"/>
                  <a:gd name="T44" fmla="*/ 50 w 157"/>
                  <a:gd name="T45" fmla="*/ 127 h 156"/>
                  <a:gd name="T46" fmla="*/ 63 w 157"/>
                  <a:gd name="T47" fmla="*/ 132 h 156"/>
                  <a:gd name="T48" fmla="*/ 67 w 157"/>
                  <a:gd name="T49" fmla="*/ 156 h 156"/>
                  <a:gd name="T50" fmla="*/ 89 w 157"/>
                  <a:gd name="T51" fmla="*/ 156 h 156"/>
                  <a:gd name="T52" fmla="*/ 93 w 157"/>
                  <a:gd name="T53" fmla="*/ 133 h 156"/>
                  <a:gd name="T54" fmla="*/ 106 w 157"/>
                  <a:gd name="T55" fmla="*/ 127 h 156"/>
                  <a:gd name="T56" fmla="*/ 126 w 157"/>
                  <a:gd name="T57" fmla="*/ 141 h 156"/>
                  <a:gd name="T58" fmla="*/ 141 w 157"/>
                  <a:gd name="T59" fmla="*/ 126 h 156"/>
                  <a:gd name="T60" fmla="*/ 127 w 157"/>
                  <a:gd name="T61" fmla="*/ 107 h 156"/>
                  <a:gd name="T62" fmla="*/ 133 w 157"/>
                  <a:gd name="T63" fmla="*/ 93 h 156"/>
                  <a:gd name="T64" fmla="*/ 157 w 157"/>
                  <a:gd name="T65" fmla="*/ 89 h 156"/>
                  <a:gd name="T66" fmla="*/ 79 w 157"/>
                  <a:gd name="T67" fmla="*/ 100 h 156"/>
                  <a:gd name="T68" fmla="*/ 57 w 157"/>
                  <a:gd name="T69" fmla="*/ 77 h 156"/>
                  <a:gd name="T70" fmla="*/ 79 w 157"/>
                  <a:gd name="T71" fmla="*/ 55 h 156"/>
                  <a:gd name="T72" fmla="*/ 102 w 157"/>
                  <a:gd name="T73" fmla="*/ 77 h 156"/>
                  <a:gd name="T74" fmla="*/ 79 w 157"/>
                  <a:gd name="T75" fmla="*/ 10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56">
                    <a:moveTo>
                      <a:pt x="157" y="89"/>
                    </a:moveTo>
                    <a:cubicBezTo>
                      <a:pt x="157" y="68"/>
                      <a:pt x="157" y="68"/>
                      <a:pt x="157" y="68"/>
                    </a:cubicBezTo>
                    <a:cubicBezTo>
                      <a:pt x="133" y="64"/>
                      <a:pt x="133" y="64"/>
                      <a:pt x="133" y="64"/>
                    </a:cubicBezTo>
                    <a:cubicBezTo>
                      <a:pt x="128" y="50"/>
                      <a:pt x="128" y="50"/>
                      <a:pt x="128" y="50"/>
                    </a:cubicBezTo>
                    <a:cubicBezTo>
                      <a:pt x="142" y="31"/>
                      <a:pt x="142" y="31"/>
                      <a:pt x="142" y="31"/>
                    </a:cubicBezTo>
                    <a:cubicBezTo>
                      <a:pt x="127" y="16"/>
                      <a:pt x="127" y="16"/>
                      <a:pt x="127" y="16"/>
                    </a:cubicBezTo>
                    <a:cubicBezTo>
                      <a:pt x="107" y="29"/>
                      <a:pt x="107" y="29"/>
                      <a:pt x="107" y="29"/>
                    </a:cubicBezTo>
                    <a:cubicBezTo>
                      <a:pt x="94" y="24"/>
                      <a:pt x="94" y="24"/>
                      <a:pt x="94" y="24"/>
                    </a:cubicBezTo>
                    <a:cubicBezTo>
                      <a:pt x="90" y="0"/>
                      <a:pt x="90" y="0"/>
                      <a:pt x="90" y="0"/>
                    </a:cubicBezTo>
                    <a:cubicBezTo>
                      <a:pt x="69" y="0"/>
                      <a:pt x="69" y="0"/>
                      <a:pt x="69" y="0"/>
                    </a:cubicBezTo>
                    <a:cubicBezTo>
                      <a:pt x="64" y="23"/>
                      <a:pt x="64" y="23"/>
                      <a:pt x="64" y="23"/>
                    </a:cubicBezTo>
                    <a:cubicBezTo>
                      <a:pt x="51" y="29"/>
                      <a:pt x="51" y="29"/>
                      <a:pt x="51" y="29"/>
                    </a:cubicBezTo>
                    <a:cubicBezTo>
                      <a:pt x="31" y="15"/>
                      <a:pt x="31" y="15"/>
                      <a:pt x="31" y="15"/>
                    </a:cubicBezTo>
                    <a:cubicBezTo>
                      <a:pt x="16" y="30"/>
                      <a:pt x="16" y="30"/>
                      <a:pt x="16" y="30"/>
                    </a:cubicBezTo>
                    <a:cubicBezTo>
                      <a:pt x="30" y="50"/>
                      <a:pt x="30" y="50"/>
                      <a:pt x="30" y="50"/>
                    </a:cubicBezTo>
                    <a:cubicBezTo>
                      <a:pt x="24" y="63"/>
                      <a:pt x="24" y="63"/>
                      <a:pt x="24" y="63"/>
                    </a:cubicBezTo>
                    <a:cubicBezTo>
                      <a:pt x="0" y="67"/>
                      <a:pt x="0" y="67"/>
                      <a:pt x="0" y="67"/>
                    </a:cubicBezTo>
                    <a:cubicBezTo>
                      <a:pt x="0" y="88"/>
                      <a:pt x="0" y="88"/>
                      <a:pt x="0" y="88"/>
                    </a:cubicBezTo>
                    <a:cubicBezTo>
                      <a:pt x="24" y="92"/>
                      <a:pt x="24" y="92"/>
                      <a:pt x="24" y="92"/>
                    </a:cubicBezTo>
                    <a:cubicBezTo>
                      <a:pt x="29" y="106"/>
                      <a:pt x="29" y="106"/>
                      <a:pt x="29" y="106"/>
                    </a:cubicBezTo>
                    <a:cubicBezTo>
                      <a:pt x="15" y="125"/>
                      <a:pt x="15" y="125"/>
                      <a:pt x="15" y="125"/>
                    </a:cubicBezTo>
                    <a:cubicBezTo>
                      <a:pt x="30" y="141"/>
                      <a:pt x="30" y="141"/>
                      <a:pt x="30" y="141"/>
                    </a:cubicBezTo>
                    <a:cubicBezTo>
                      <a:pt x="50" y="127"/>
                      <a:pt x="50" y="127"/>
                      <a:pt x="50" y="127"/>
                    </a:cubicBezTo>
                    <a:cubicBezTo>
                      <a:pt x="63" y="132"/>
                      <a:pt x="63" y="132"/>
                      <a:pt x="63" y="132"/>
                    </a:cubicBezTo>
                    <a:cubicBezTo>
                      <a:pt x="67" y="156"/>
                      <a:pt x="67" y="156"/>
                      <a:pt x="67" y="156"/>
                    </a:cubicBezTo>
                    <a:cubicBezTo>
                      <a:pt x="89" y="156"/>
                      <a:pt x="89" y="156"/>
                      <a:pt x="89" y="156"/>
                    </a:cubicBezTo>
                    <a:cubicBezTo>
                      <a:pt x="93" y="133"/>
                      <a:pt x="93" y="133"/>
                      <a:pt x="93" y="133"/>
                    </a:cubicBezTo>
                    <a:cubicBezTo>
                      <a:pt x="106" y="127"/>
                      <a:pt x="106" y="127"/>
                      <a:pt x="106" y="127"/>
                    </a:cubicBezTo>
                    <a:cubicBezTo>
                      <a:pt x="126" y="141"/>
                      <a:pt x="126" y="141"/>
                      <a:pt x="126" y="141"/>
                    </a:cubicBezTo>
                    <a:cubicBezTo>
                      <a:pt x="141" y="126"/>
                      <a:pt x="141" y="126"/>
                      <a:pt x="141" y="126"/>
                    </a:cubicBezTo>
                    <a:cubicBezTo>
                      <a:pt x="127" y="107"/>
                      <a:pt x="127" y="107"/>
                      <a:pt x="127" y="107"/>
                    </a:cubicBezTo>
                    <a:cubicBezTo>
                      <a:pt x="133" y="93"/>
                      <a:pt x="133" y="93"/>
                      <a:pt x="133" y="93"/>
                    </a:cubicBezTo>
                    <a:lnTo>
                      <a:pt x="157" y="89"/>
                    </a:lnTo>
                    <a:close/>
                    <a:moveTo>
                      <a:pt x="79" y="100"/>
                    </a:moveTo>
                    <a:cubicBezTo>
                      <a:pt x="67" y="100"/>
                      <a:pt x="57" y="90"/>
                      <a:pt x="57" y="77"/>
                    </a:cubicBezTo>
                    <a:cubicBezTo>
                      <a:pt x="57" y="65"/>
                      <a:pt x="67" y="55"/>
                      <a:pt x="79" y="55"/>
                    </a:cubicBezTo>
                    <a:cubicBezTo>
                      <a:pt x="92" y="55"/>
                      <a:pt x="102" y="65"/>
                      <a:pt x="102" y="77"/>
                    </a:cubicBezTo>
                    <a:cubicBezTo>
                      <a:pt x="102" y="90"/>
                      <a:pt x="92" y="100"/>
                      <a:pt x="79"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15" name="Freeform 261"/>
              <p:cNvSpPr>
                <a:spLocks noEditPoints="1"/>
              </p:cNvSpPr>
              <p:nvPr/>
            </p:nvSpPr>
            <p:spPr bwMode="auto">
              <a:xfrm>
                <a:off x="2622550" y="2435225"/>
                <a:ext cx="233363" cy="233364"/>
              </a:xfrm>
              <a:custGeom>
                <a:avLst/>
                <a:gdLst>
                  <a:gd name="T0" fmla="*/ 168 w 213"/>
                  <a:gd name="T1" fmla="*/ 155 h 213"/>
                  <a:gd name="T2" fmla="*/ 201 w 213"/>
                  <a:gd name="T3" fmla="*/ 163 h 213"/>
                  <a:gd name="T4" fmla="*/ 213 w 213"/>
                  <a:gd name="T5" fmla="*/ 136 h 213"/>
                  <a:gd name="T6" fmla="*/ 185 w 213"/>
                  <a:gd name="T7" fmla="*/ 117 h 213"/>
                  <a:gd name="T8" fmla="*/ 185 w 213"/>
                  <a:gd name="T9" fmla="*/ 97 h 213"/>
                  <a:gd name="T10" fmla="*/ 213 w 213"/>
                  <a:gd name="T11" fmla="*/ 80 h 213"/>
                  <a:gd name="T12" fmla="*/ 202 w 213"/>
                  <a:gd name="T13" fmla="*/ 52 h 213"/>
                  <a:gd name="T14" fmla="*/ 170 w 213"/>
                  <a:gd name="T15" fmla="*/ 59 h 213"/>
                  <a:gd name="T16" fmla="*/ 156 w 213"/>
                  <a:gd name="T17" fmla="*/ 45 h 213"/>
                  <a:gd name="T18" fmla="*/ 163 w 213"/>
                  <a:gd name="T19" fmla="*/ 12 h 213"/>
                  <a:gd name="T20" fmla="*/ 136 w 213"/>
                  <a:gd name="T21" fmla="*/ 0 h 213"/>
                  <a:gd name="T22" fmla="*/ 118 w 213"/>
                  <a:gd name="T23" fmla="*/ 28 h 213"/>
                  <a:gd name="T24" fmla="*/ 98 w 213"/>
                  <a:gd name="T25" fmla="*/ 28 h 213"/>
                  <a:gd name="T26" fmla="*/ 80 w 213"/>
                  <a:gd name="T27" fmla="*/ 0 h 213"/>
                  <a:gd name="T28" fmla="*/ 53 w 213"/>
                  <a:gd name="T29" fmla="*/ 11 h 213"/>
                  <a:gd name="T30" fmla="*/ 60 w 213"/>
                  <a:gd name="T31" fmla="*/ 43 h 213"/>
                  <a:gd name="T32" fmla="*/ 45 w 213"/>
                  <a:gd name="T33" fmla="*/ 57 h 213"/>
                  <a:gd name="T34" fmla="*/ 13 w 213"/>
                  <a:gd name="T35" fmla="*/ 50 h 213"/>
                  <a:gd name="T36" fmla="*/ 1 w 213"/>
                  <a:gd name="T37" fmla="*/ 77 h 213"/>
                  <a:gd name="T38" fmla="*/ 29 w 213"/>
                  <a:gd name="T39" fmla="*/ 95 h 213"/>
                  <a:gd name="T40" fmla="*/ 29 w 213"/>
                  <a:gd name="T41" fmla="*/ 115 h 213"/>
                  <a:gd name="T42" fmla="*/ 0 w 213"/>
                  <a:gd name="T43" fmla="*/ 133 h 213"/>
                  <a:gd name="T44" fmla="*/ 11 w 213"/>
                  <a:gd name="T45" fmla="*/ 160 h 213"/>
                  <a:gd name="T46" fmla="*/ 44 w 213"/>
                  <a:gd name="T47" fmla="*/ 153 h 213"/>
                  <a:gd name="T48" fmla="*/ 58 w 213"/>
                  <a:gd name="T49" fmla="*/ 168 h 213"/>
                  <a:gd name="T50" fmla="*/ 50 w 213"/>
                  <a:gd name="T51" fmla="*/ 200 h 213"/>
                  <a:gd name="T52" fmla="*/ 77 w 213"/>
                  <a:gd name="T53" fmla="*/ 212 h 213"/>
                  <a:gd name="T54" fmla="*/ 96 w 213"/>
                  <a:gd name="T55" fmla="*/ 184 h 213"/>
                  <a:gd name="T56" fmla="*/ 116 w 213"/>
                  <a:gd name="T57" fmla="*/ 184 h 213"/>
                  <a:gd name="T58" fmla="*/ 133 w 213"/>
                  <a:gd name="T59" fmla="*/ 213 h 213"/>
                  <a:gd name="T60" fmla="*/ 161 w 213"/>
                  <a:gd name="T61" fmla="*/ 202 h 213"/>
                  <a:gd name="T62" fmla="*/ 154 w 213"/>
                  <a:gd name="T63" fmla="*/ 169 h 213"/>
                  <a:gd name="T64" fmla="*/ 168 w 213"/>
                  <a:gd name="T65" fmla="*/ 155 h 213"/>
                  <a:gd name="T66" fmla="*/ 106 w 213"/>
                  <a:gd name="T67" fmla="*/ 128 h 213"/>
                  <a:gd name="T68" fmla="*/ 83 w 213"/>
                  <a:gd name="T69" fmla="*/ 106 h 213"/>
                  <a:gd name="T70" fmla="*/ 106 w 213"/>
                  <a:gd name="T71" fmla="*/ 83 h 213"/>
                  <a:gd name="T72" fmla="*/ 128 w 213"/>
                  <a:gd name="T73" fmla="*/ 106 h 213"/>
                  <a:gd name="T74" fmla="*/ 106 w 213"/>
                  <a:gd name="T75" fmla="*/ 12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68" y="155"/>
                    </a:moveTo>
                    <a:cubicBezTo>
                      <a:pt x="201" y="163"/>
                      <a:pt x="201" y="163"/>
                      <a:pt x="201" y="163"/>
                    </a:cubicBezTo>
                    <a:cubicBezTo>
                      <a:pt x="213" y="136"/>
                      <a:pt x="213" y="136"/>
                      <a:pt x="213" y="136"/>
                    </a:cubicBezTo>
                    <a:cubicBezTo>
                      <a:pt x="185" y="117"/>
                      <a:pt x="185" y="117"/>
                      <a:pt x="185" y="117"/>
                    </a:cubicBezTo>
                    <a:cubicBezTo>
                      <a:pt x="185" y="97"/>
                      <a:pt x="185" y="97"/>
                      <a:pt x="185" y="97"/>
                    </a:cubicBezTo>
                    <a:cubicBezTo>
                      <a:pt x="213" y="80"/>
                      <a:pt x="213" y="80"/>
                      <a:pt x="213" y="80"/>
                    </a:cubicBezTo>
                    <a:cubicBezTo>
                      <a:pt x="202" y="52"/>
                      <a:pt x="202" y="52"/>
                      <a:pt x="202" y="52"/>
                    </a:cubicBezTo>
                    <a:cubicBezTo>
                      <a:pt x="170" y="59"/>
                      <a:pt x="170" y="59"/>
                      <a:pt x="170" y="59"/>
                    </a:cubicBezTo>
                    <a:cubicBezTo>
                      <a:pt x="156" y="45"/>
                      <a:pt x="156" y="45"/>
                      <a:pt x="156" y="45"/>
                    </a:cubicBezTo>
                    <a:cubicBezTo>
                      <a:pt x="163" y="12"/>
                      <a:pt x="163" y="12"/>
                      <a:pt x="163" y="12"/>
                    </a:cubicBezTo>
                    <a:cubicBezTo>
                      <a:pt x="136" y="0"/>
                      <a:pt x="136" y="0"/>
                      <a:pt x="136" y="0"/>
                    </a:cubicBezTo>
                    <a:cubicBezTo>
                      <a:pt x="118" y="28"/>
                      <a:pt x="118" y="28"/>
                      <a:pt x="118" y="28"/>
                    </a:cubicBezTo>
                    <a:cubicBezTo>
                      <a:pt x="98" y="28"/>
                      <a:pt x="98" y="28"/>
                      <a:pt x="98" y="28"/>
                    </a:cubicBezTo>
                    <a:cubicBezTo>
                      <a:pt x="80" y="0"/>
                      <a:pt x="80" y="0"/>
                      <a:pt x="80" y="0"/>
                    </a:cubicBezTo>
                    <a:cubicBezTo>
                      <a:pt x="53" y="11"/>
                      <a:pt x="53" y="11"/>
                      <a:pt x="53" y="11"/>
                    </a:cubicBezTo>
                    <a:cubicBezTo>
                      <a:pt x="60" y="43"/>
                      <a:pt x="60" y="43"/>
                      <a:pt x="60" y="43"/>
                    </a:cubicBezTo>
                    <a:cubicBezTo>
                      <a:pt x="45" y="57"/>
                      <a:pt x="45" y="57"/>
                      <a:pt x="45" y="57"/>
                    </a:cubicBezTo>
                    <a:cubicBezTo>
                      <a:pt x="13" y="50"/>
                      <a:pt x="13" y="50"/>
                      <a:pt x="13" y="50"/>
                    </a:cubicBezTo>
                    <a:cubicBezTo>
                      <a:pt x="1" y="77"/>
                      <a:pt x="1" y="77"/>
                      <a:pt x="1" y="77"/>
                    </a:cubicBezTo>
                    <a:cubicBezTo>
                      <a:pt x="29" y="95"/>
                      <a:pt x="29" y="95"/>
                      <a:pt x="29" y="95"/>
                    </a:cubicBezTo>
                    <a:cubicBezTo>
                      <a:pt x="29" y="115"/>
                      <a:pt x="29" y="115"/>
                      <a:pt x="29" y="115"/>
                    </a:cubicBezTo>
                    <a:cubicBezTo>
                      <a:pt x="0" y="133"/>
                      <a:pt x="0" y="133"/>
                      <a:pt x="0" y="133"/>
                    </a:cubicBezTo>
                    <a:cubicBezTo>
                      <a:pt x="11" y="160"/>
                      <a:pt x="11" y="160"/>
                      <a:pt x="11" y="160"/>
                    </a:cubicBezTo>
                    <a:cubicBezTo>
                      <a:pt x="44" y="153"/>
                      <a:pt x="44" y="153"/>
                      <a:pt x="44" y="153"/>
                    </a:cubicBezTo>
                    <a:cubicBezTo>
                      <a:pt x="58" y="168"/>
                      <a:pt x="58" y="168"/>
                      <a:pt x="58" y="168"/>
                    </a:cubicBezTo>
                    <a:cubicBezTo>
                      <a:pt x="50" y="200"/>
                      <a:pt x="50" y="200"/>
                      <a:pt x="50" y="200"/>
                    </a:cubicBezTo>
                    <a:cubicBezTo>
                      <a:pt x="77" y="212"/>
                      <a:pt x="77" y="212"/>
                      <a:pt x="77" y="212"/>
                    </a:cubicBezTo>
                    <a:cubicBezTo>
                      <a:pt x="96" y="184"/>
                      <a:pt x="96" y="184"/>
                      <a:pt x="96" y="184"/>
                    </a:cubicBezTo>
                    <a:cubicBezTo>
                      <a:pt x="116" y="184"/>
                      <a:pt x="116" y="184"/>
                      <a:pt x="116" y="184"/>
                    </a:cubicBezTo>
                    <a:cubicBezTo>
                      <a:pt x="133" y="213"/>
                      <a:pt x="133" y="213"/>
                      <a:pt x="133" y="213"/>
                    </a:cubicBezTo>
                    <a:cubicBezTo>
                      <a:pt x="161" y="202"/>
                      <a:pt x="161" y="202"/>
                      <a:pt x="161" y="202"/>
                    </a:cubicBezTo>
                    <a:cubicBezTo>
                      <a:pt x="154" y="169"/>
                      <a:pt x="154" y="169"/>
                      <a:pt x="154" y="169"/>
                    </a:cubicBezTo>
                    <a:lnTo>
                      <a:pt x="168" y="155"/>
                    </a:lnTo>
                    <a:close/>
                    <a:moveTo>
                      <a:pt x="106" y="128"/>
                    </a:moveTo>
                    <a:cubicBezTo>
                      <a:pt x="93" y="128"/>
                      <a:pt x="83" y="118"/>
                      <a:pt x="83" y="106"/>
                    </a:cubicBezTo>
                    <a:cubicBezTo>
                      <a:pt x="83" y="93"/>
                      <a:pt x="93" y="83"/>
                      <a:pt x="106" y="83"/>
                    </a:cubicBezTo>
                    <a:cubicBezTo>
                      <a:pt x="118" y="83"/>
                      <a:pt x="128" y="93"/>
                      <a:pt x="128" y="106"/>
                    </a:cubicBezTo>
                    <a:cubicBezTo>
                      <a:pt x="128" y="118"/>
                      <a:pt x="118" y="128"/>
                      <a:pt x="10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grpSp>
        <p:nvGrpSpPr>
          <p:cNvPr id="338" name="Group 337"/>
          <p:cNvGrpSpPr>
            <a:grpSpLocks noChangeAspect="1"/>
          </p:cNvGrpSpPr>
          <p:nvPr/>
        </p:nvGrpSpPr>
        <p:grpSpPr>
          <a:xfrm>
            <a:off x="8326484" y="4585002"/>
            <a:ext cx="239148" cy="216840"/>
            <a:chOff x="3797300" y="1771650"/>
            <a:chExt cx="631826" cy="565150"/>
          </a:xfrm>
          <a:solidFill>
            <a:schemeClr val="accent1"/>
          </a:solidFill>
        </p:grpSpPr>
        <p:sp>
          <p:nvSpPr>
            <p:cNvPr id="505" name="Freeform 10"/>
            <p:cNvSpPr>
              <a:spLocks/>
            </p:cNvSpPr>
            <p:nvPr/>
          </p:nvSpPr>
          <p:spPr bwMode="auto">
            <a:xfrm>
              <a:off x="3930649" y="1873249"/>
              <a:ext cx="365126" cy="231774"/>
            </a:xfrm>
            <a:custGeom>
              <a:avLst/>
              <a:gdLst>
                <a:gd name="T0" fmla="*/ 115 w 230"/>
                <a:gd name="T1" fmla="*/ 0 h 146"/>
                <a:gd name="T2" fmla="*/ 112 w 230"/>
                <a:gd name="T3" fmla="*/ 3 h 146"/>
                <a:gd name="T4" fmla="*/ 0 w 230"/>
                <a:gd name="T5" fmla="*/ 73 h 146"/>
                <a:gd name="T6" fmla="*/ 115 w 230"/>
                <a:gd name="T7" fmla="*/ 146 h 146"/>
                <a:gd name="T8" fmla="*/ 230 w 230"/>
                <a:gd name="T9" fmla="*/ 73 h 146"/>
                <a:gd name="T10" fmla="*/ 115 w 230"/>
                <a:gd name="T11" fmla="*/ 0 h 146"/>
              </a:gdLst>
              <a:ahLst/>
              <a:cxnLst>
                <a:cxn ang="0">
                  <a:pos x="T0" y="T1"/>
                </a:cxn>
                <a:cxn ang="0">
                  <a:pos x="T2" y="T3"/>
                </a:cxn>
                <a:cxn ang="0">
                  <a:pos x="T4" y="T5"/>
                </a:cxn>
                <a:cxn ang="0">
                  <a:pos x="T6" y="T7"/>
                </a:cxn>
                <a:cxn ang="0">
                  <a:pos x="T8" y="T9"/>
                </a:cxn>
                <a:cxn ang="0">
                  <a:pos x="T10" y="T11"/>
                </a:cxn>
              </a:cxnLst>
              <a:rect l="0" t="0" r="r" b="b"/>
              <a:pathLst>
                <a:path w="230" h="146">
                  <a:moveTo>
                    <a:pt x="115" y="0"/>
                  </a:moveTo>
                  <a:lnTo>
                    <a:pt x="112" y="3"/>
                  </a:lnTo>
                  <a:lnTo>
                    <a:pt x="0" y="73"/>
                  </a:lnTo>
                  <a:lnTo>
                    <a:pt x="115" y="146"/>
                  </a:lnTo>
                  <a:lnTo>
                    <a:pt x="230" y="73"/>
                  </a:lnTo>
                  <a:lnTo>
                    <a:pt x="1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6" name="Freeform 11"/>
            <p:cNvSpPr>
              <a:spLocks/>
            </p:cNvSpPr>
            <p:nvPr/>
          </p:nvSpPr>
          <p:spPr bwMode="auto">
            <a:xfrm>
              <a:off x="4117975" y="2117724"/>
              <a:ext cx="190500" cy="214311"/>
            </a:xfrm>
            <a:custGeom>
              <a:avLst/>
              <a:gdLst>
                <a:gd name="T0" fmla="*/ 81 w 120"/>
                <a:gd name="T1" fmla="*/ 65 h 135"/>
                <a:gd name="T2" fmla="*/ 0 w 120"/>
                <a:gd name="T3" fmla="*/ 0 h 135"/>
                <a:gd name="T4" fmla="*/ 0 w 120"/>
                <a:gd name="T5" fmla="*/ 135 h 135"/>
                <a:gd name="T6" fmla="*/ 120 w 120"/>
                <a:gd name="T7" fmla="*/ 62 h 135"/>
                <a:gd name="T8" fmla="*/ 118 w 120"/>
                <a:gd name="T9" fmla="*/ 42 h 135"/>
                <a:gd name="T10" fmla="*/ 81 w 120"/>
                <a:gd name="T11" fmla="*/ 65 h 135"/>
              </a:gdLst>
              <a:ahLst/>
              <a:cxnLst>
                <a:cxn ang="0">
                  <a:pos x="T0" y="T1"/>
                </a:cxn>
                <a:cxn ang="0">
                  <a:pos x="T2" y="T3"/>
                </a:cxn>
                <a:cxn ang="0">
                  <a:pos x="T4" y="T5"/>
                </a:cxn>
                <a:cxn ang="0">
                  <a:pos x="T6" y="T7"/>
                </a:cxn>
                <a:cxn ang="0">
                  <a:pos x="T8" y="T9"/>
                </a:cxn>
                <a:cxn ang="0">
                  <a:pos x="T10" y="T11"/>
                </a:cxn>
              </a:cxnLst>
              <a:rect l="0" t="0" r="r" b="b"/>
              <a:pathLst>
                <a:path w="120" h="135">
                  <a:moveTo>
                    <a:pt x="81" y="65"/>
                  </a:moveTo>
                  <a:lnTo>
                    <a:pt x="0" y="0"/>
                  </a:lnTo>
                  <a:lnTo>
                    <a:pt x="0" y="135"/>
                  </a:lnTo>
                  <a:lnTo>
                    <a:pt x="120" y="62"/>
                  </a:lnTo>
                  <a:lnTo>
                    <a:pt x="118" y="42"/>
                  </a:lnTo>
                  <a:lnTo>
                    <a:pt x="8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7" name="Freeform 12"/>
            <p:cNvSpPr>
              <a:spLocks/>
            </p:cNvSpPr>
            <p:nvPr/>
          </p:nvSpPr>
          <p:spPr bwMode="auto">
            <a:xfrm>
              <a:off x="3917951" y="2122489"/>
              <a:ext cx="190500" cy="214311"/>
            </a:xfrm>
            <a:custGeom>
              <a:avLst/>
              <a:gdLst>
                <a:gd name="T0" fmla="*/ 0 w 120"/>
                <a:gd name="T1" fmla="*/ 39 h 135"/>
                <a:gd name="T2" fmla="*/ 0 w 120"/>
                <a:gd name="T3" fmla="*/ 65 h 135"/>
                <a:gd name="T4" fmla="*/ 120 w 120"/>
                <a:gd name="T5" fmla="*/ 135 h 135"/>
                <a:gd name="T6" fmla="*/ 120 w 120"/>
                <a:gd name="T7" fmla="*/ 0 h 135"/>
                <a:gd name="T8" fmla="*/ 39 w 120"/>
                <a:gd name="T9" fmla="*/ 62 h 135"/>
                <a:gd name="T10" fmla="*/ 0 w 120"/>
                <a:gd name="T11" fmla="*/ 39 h 135"/>
              </a:gdLst>
              <a:ahLst/>
              <a:cxnLst>
                <a:cxn ang="0">
                  <a:pos x="T0" y="T1"/>
                </a:cxn>
                <a:cxn ang="0">
                  <a:pos x="T2" y="T3"/>
                </a:cxn>
                <a:cxn ang="0">
                  <a:pos x="T4" y="T5"/>
                </a:cxn>
                <a:cxn ang="0">
                  <a:pos x="T6" y="T7"/>
                </a:cxn>
                <a:cxn ang="0">
                  <a:pos x="T8" y="T9"/>
                </a:cxn>
                <a:cxn ang="0">
                  <a:pos x="T10" y="T11"/>
                </a:cxn>
              </a:cxnLst>
              <a:rect l="0" t="0" r="r" b="b"/>
              <a:pathLst>
                <a:path w="120" h="135">
                  <a:moveTo>
                    <a:pt x="0" y="39"/>
                  </a:moveTo>
                  <a:lnTo>
                    <a:pt x="0" y="65"/>
                  </a:lnTo>
                  <a:lnTo>
                    <a:pt x="120" y="135"/>
                  </a:lnTo>
                  <a:lnTo>
                    <a:pt x="120" y="0"/>
                  </a:lnTo>
                  <a:lnTo>
                    <a:pt x="39" y="62"/>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8" name="Freeform 13"/>
            <p:cNvSpPr>
              <a:spLocks/>
            </p:cNvSpPr>
            <p:nvPr/>
          </p:nvSpPr>
          <p:spPr bwMode="auto">
            <a:xfrm>
              <a:off x="3797300" y="1771650"/>
              <a:ext cx="306389" cy="212725"/>
            </a:xfrm>
            <a:custGeom>
              <a:avLst/>
              <a:gdLst>
                <a:gd name="T0" fmla="*/ 188 w 193"/>
                <a:gd name="T1" fmla="*/ 64 h 134"/>
                <a:gd name="T2" fmla="*/ 193 w 193"/>
                <a:gd name="T3" fmla="*/ 61 h 134"/>
                <a:gd name="T4" fmla="*/ 115 w 193"/>
                <a:gd name="T5" fmla="*/ 0 h 134"/>
                <a:gd name="T6" fmla="*/ 0 w 193"/>
                <a:gd name="T7" fmla="*/ 72 h 134"/>
                <a:gd name="T8" fmla="*/ 76 w 193"/>
                <a:gd name="T9" fmla="*/ 134 h 134"/>
                <a:gd name="T10" fmla="*/ 188 w 193"/>
                <a:gd name="T11" fmla="*/ 64 h 134"/>
              </a:gdLst>
              <a:ahLst/>
              <a:cxnLst>
                <a:cxn ang="0">
                  <a:pos x="T0" y="T1"/>
                </a:cxn>
                <a:cxn ang="0">
                  <a:pos x="T2" y="T3"/>
                </a:cxn>
                <a:cxn ang="0">
                  <a:pos x="T4" y="T5"/>
                </a:cxn>
                <a:cxn ang="0">
                  <a:pos x="T6" y="T7"/>
                </a:cxn>
                <a:cxn ang="0">
                  <a:pos x="T8" y="T9"/>
                </a:cxn>
                <a:cxn ang="0">
                  <a:pos x="T10" y="T11"/>
                </a:cxn>
              </a:cxnLst>
              <a:rect l="0" t="0" r="r" b="b"/>
              <a:pathLst>
                <a:path w="193" h="134">
                  <a:moveTo>
                    <a:pt x="188" y="64"/>
                  </a:moveTo>
                  <a:lnTo>
                    <a:pt x="193" y="61"/>
                  </a:lnTo>
                  <a:lnTo>
                    <a:pt x="115" y="0"/>
                  </a:lnTo>
                  <a:lnTo>
                    <a:pt x="0" y="72"/>
                  </a:lnTo>
                  <a:lnTo>
                    <a:pt x="76" y="134"/>
                  </a:lnTo>
                  <a:lnTo>
                    <a:pt x="18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9" name="Freeform 14"/>
            <p:cNvSpPr>
              <a:spLocks/>
            </p:cNvSpPr>
            <p:nvPr/>
          </p:nvSpPr>
          <p:spPr bwMode="auto">
            <a:xfrm>
              <a:off x="4122737" y="1998662"/>
              <a:ext cx="306389" cy="212725"/>
            </a:xfrm>
            <a:custGeom>
              <a:avLst/>
              <a:gdLst>
                <a:gd name="T0" fmla="*/ 112 w 193"/>
                <a:gd name="T1" fmla="*/ 0 h 134"/>
                <a:gd name="T2" fmla="*/ 0 w 193"/>
                <a:gd name="T3" fmla="*/ 70 h 134"/>
                <a:gd name="T4" fmla="*/ 78 w 193"/>
                <a:gd name="T5" fmla="*/ 134 h 134"/>
                <a:gd name="T6" fmla="*/ 115 w 193"/>
                <a:gd name="T7" fmla="*/ 109 h 134"/>
                <a:gd name="T8" fmla="*/ 193 w 193"/>
                <a:gd name="T9" fmla="*/ 61 h 134"/>
                <a:gd name="T10" fmla="*/ 115 w 193"/>
                <a:gd name="T11" fmla="*/ 0 h 134"/>
                <a:gd name="T12" fmla="*/ 112 w 193"/>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93" h="134">
                  <a:moveTo>
                    <a:pt x="112" y="0"/>
                  </a:moveTo>
                  <a:lnTo>
                    <a:pt x="0" y="70"/>
                  </a:lnTo>
                  <a:lnTo>
                    <a:pt x="78" y="134"/>
                  </a:lnTo>
                  <a:lnTo>
                    <a:pt x="115" y="109"/>
                  </a:lnTo>
                  <a:lnTo>
                    <a:pt x="193" y="61"/>
                  </a:lnTo>
                  <a:lnTo>
                    <a:pt x="115" y="0"/>
                  </a:lnTo>
                  <a:lnTo>
                    <a:pt x="1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10" name="Freeform 15"/>
            <p:cNvSpPr>
              <a:spLocks/>
            </p:cNvSpPr>
            <p:nvPr/>
          </p:nvSpPr>
          <p:spPr bwMode="auto">
            <a:xfrm>
              <a:off x="4117975" y="1771650"/>
              <a:ext cx="311151" cy="212725"/>
            </a:xfrm>
            <a:custGeom>
              <a:avLst/>
              <a:gdLst>
                <a:gd name="T0" fmla="*/ 196 w 196"/>
                <a:gd name="T1" fmla="*/ 72 h 134"/>
                <a:gd name="T2" fmla="*/ 78 w 196"/>
                <a:gd name="T3" fmla="*/ 0 h 134"/>
                <a:gd name="T4" fmla="*/ 0 w 196"/>
                <a:gd name="T5" fmla="*/ 61 h 134"/>
                <a:gd name="T6" fmla="*/ 118 w 196"/>
                <a:gd name="T7" fmla="*/ 134 h 134"/>
                <a:gd name="T8" fmla="*/ 196 w 196"/>
                <a:gd name="T9" fmla="*/ 72 h 134"/>
              </a:gdLst>
              <a:ahLst/>
              <a:cxnLst>
                <a:cxn ang="0">
                  <a:pos x="T0" y="T1"/>
                </a:cxn>
                <a:cxn ang="0">
                  <a:pos x="T2" y="T3"/>
                </a:cxn>
                <a:cxn ang="0">
                  <a:pos x="T4" y="T5"/>
                </a:cxn>
                <a:cxn ang="0">
                  <a:pos x="T6" y="T7"/>
                </a:cxn>
                <a:cxn ang="0">
                  <a:pos x="T8" y="T9"/>
                </a:cxn>
              </a:cxnLst>
              <a:rect l="0" t="0" r="r" b="b"/>
              <a:pathLst>
                <a:path w="196" h="134">
                  <a:moveTo>
                    <a:pt x="196" y="72"/>
                  </a:moveTo>
                  <a:lnTo>
                    <a:pt x="78" y="0"/>
                  </a:lnTo>
                  <a:lnTo>
                    <a:pt x="0" y="61"/>
                  </a:lnTo>
                  <a:lnTo>
                    <a:pt x="118" y="134"/>
                  </a:lnTo>
                  <a:lnTo>
                    <a:pt x="19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11" name="Freeform 16"/>
            <p:cNvSpPr>
              <a:spLocks/>
            </p:cNvSpPr>
            <p:nvPr/>
          </p:nvSpPr>
          <p:spPr bwMode="auto">
            <a:xfrm>
              <a:off x="3797300" y="1998662"/>
              <a:ext cx="306389" cy="212725"/>
            </a:xfrm>
            <a:custGeom>
              <a:avLst/>
              <a:gdLst>
                <a:gd name="T0" fmla="*/ 0 w 193"/>
                <a:gd name="T1" fmla="*/ 61 h 134"/>
                <a:gd name="T2" fmla="*/ 76 w 193"/>
                <a:gd name="T3" fmla="*/ 109 h 134"/>
                <a:gd name="T4" fmla="*/ 115 w 193"/>
                <a:gd name="T5" fmla="*/ 134 h 134"/>
                <a:gd name="T6" fmla="*/ 193 w 193"/>
                <a:gd name="T7" fmla="*/ 72 h 134"/>
                <a:gd name="T8" fmla="*/ 76 w 193"/>
                <a:gd name="T9" fmla="*/ 0 h 134"/>
                <a:gd name="T10" fmla="*/ 76 w 193"/>
                <a:gd name="T11" fmla="*/ 0 h 134"/>
                <a:gd name="T12" fmla="*/ 0 w 193"/>
                <a:gd name="T13" fmla="*/ 61 h 134"/>
              </a:gdLst>
              <a:ahLst/>
              <a:cxnLst>
                <a:cxn ang="0">
                  <a:pos x="T0" y="T1"/>
                </a:cxn>
                <a:cxn ang="0">
                  <a:pos x="T2" y="T3"/>
                </a:cxn>
                <a:cxn ang="0">
                  <a:pos x="T4" y="T5"/>
                </a:cxn>
                <a:cxn ang="0">
                  <a:pos x="T6" y="T7"/>
                </a:cxn>
                <a:cxn ang="0">
                  <a:pos x="T8" y="T9"/>
                </a:cxn>
                <a:cxn ang="0">
                  <a:pos x="T10" y="T11"/>
                </a:cxn>
                <a:cxn ang="0">
                  <a:pos x="T12" y="T13"/>
                </a:cxn>
              </a:cxnLst>
              <a:rect l="0" t="0" r="r" b="b"/>
              <a:pathLst>
                <a:path w="193" h="134">
                  <a:moveTo>
                    <a:pt x="0" y="61"/>
                  </a:moveTo>
                  <a:lnTo>
                    <a:pt x="76" y="109"/>
                  </a:lnTo>
                  <a:lnTo>
                    <a:pt x="115" y="134"/>
                  </a:lnTo>
                  <a:lnTo>
                    <a:pt x="193" y="72"/>
                  </a:lnTo>
                  <a:lnTo>
                    <a:pt x="76" y="0"/>
                  </a:lnTo>
                  <a:lnTo>
                    <a:pt x="76" y="0"/>
                  </a:lnTo>
                  <a:lnTo>
                    <a:pt x="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39" name="Group 338"/>
          <p:cNvGrpSpPr>
            <a:grpSpLocks noChangeAspect="1"/>
          </p:cNvGrpSpPr>
          <p:nvPr/>
        </p:nvGrpSpPr>
        <p:grpSpPr>
          <a:xfrm>
            <a:off x="2110423" y="4585002"/>
            <a:ext cx="207572" cy="216840"/>
            <a:chOff x="-1357313" y="4083051"/>
            <a:chExt cx="415926" cy="428625"/>
          </a:xfrm>
          <a:solidFill>
            <a:schemeClr val="accent1"/>
          </a:solidFill>
        </p:grpSpPr>
        <p:sp>
          <p:nvSpPr>
            <p:cNvPr id="480" name="Rectangle 7"/>
            <p:cNvSpPr>
              <a:spLocks noChangeArrowheads="1"/>
            </p:cNvSpPr>
            <p:nvPr/>
          </p:nvSpPr>
          <p:spPr bwMode="auto">
            <a:xfrm>
              <a:off x="-1317624" y="4083051"/>
              <a:ext cx="52387"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1" name="Freeform 8"/>
            <p:cNvSpPr>
              <a:spLocks noEditPoints="1"/>
            </p:cNvSpPr>
            <p:nvPr/>
          </p:nvSpPr>
          <p:spPr bwMode="auto">
            <a:xfrm>
              <a:off x="-1314451" y="4125916"/>
              <a:ext cx="330201" cy="342900"/>
            </a:xfrm>
            <a:custGeom>
              <a:avLst/>
              <a:gdLst>
                <a:gd name="T0" fmla="*/ 0 w 208"/>
                <a:gd name="T1" fmla="*/ 0 h 216"/>
                <a:gd name="T2" fmla="*/ 0 w 208"/>
                <a:gd name="T3" fmla="*/ 216 h 216"/>
                <a:gd name="T4" fmla="*/ 208 w 208"/>
                <a:gd name="T5" fmla="*/ 216 h 216"/>
                <a:gd name="T6" fmla="*/ 208 w 208"/>
                <a:gd name="T7" fmla="*/ 0 h 216"/>
                <a:gd name="T8" fmla="*/ 0 w 208"/>
                <a:gd name="T9" fmla="*/ 0 h 216"/>
                <a:gd name="T10" fmla="*/ 95 w 208"/>
                <a:gd name="T11" fmla="*/ 163 h 216"/>
                <a:gd name="T12" fmla="*/ 47 w 208"/>
                <a:gd name="T13" fmla="*/ 163 h 216"/>
                <a:gd name="T14" fmla="*/ 47 w 208"/>
                <a:gd name="T15" fmla="*/ 113 h 216"/>
                <a:gd name="T16" fmla="*/ 95 w 208"/>
                <a:gd name="T17" fmla="*/ 113 h 216"/>
                <a:gd name="T18" fmla="*/ 95 w 208"/>
                <a:gd name="T19" fmla="*/ 163 h 216"/>
                <a:gd name="T20" fmla="*/ 95 w 208"/>
                <a:gd name="T21" fmla="*/ 101 h 216"/>
                <a:gd name="T22" fmla="*/ 47 w 208"/>
                <a:gd name="T23" fmla="*/ 101 h 216"/>
                <a:gd name="T24" fmla="*/ 47 w 208"/>
                <a:gd name="T25" fmla="*/ 53 h 216"/>
                <a:gd name="T26" fmla="*/ 95 w 208"/>
                <a:gd name="T27" fmla="*/ 53 h 216"/>
                <a:gd name="T28" fmla="*/ 95 w 208"/>
                <a:gd name="T29" fmla="*/ 101 h 216"/>
                <a:gd name="T30" fmla="*/ 156 w 208"/>
                <a:gd name="T31" fmla="*/ 163 h 216"/>
                <a:gd name="T32" fmla="*/ 110 w 208"/>
                <a:gd name="T33" fmla="*/ 163 h 216"/>
                <a:gd name="T34" fmla="*/ 110 w 208"/>
                <a:gd name="T35" fmla="*/ 113 h 216"/>
                <a:gd name="T36" fmla="*/ 156 w 208"/>
                <a:gd name="T37" fmla="*/ 113 h 216"/>
                <a:gd name="T38" fmla="*/ 156 w 208"/>
                <a:gd name="T39" fmla="*/ 163 h 216"/>
                <a:gd name="T40" fmla="*/ 156 w 208"/>
                <a:gd name="T41" fmla="*/ 101 h 216"/>
                <a:gd name="T42" fmla="*/ 110 w 208"/>
                <a:gd name="T43" fmla="*/ 101 h 216"/>
                <a:gd name="T44" fmla="*/ 110 w 208"/>
                <a:gd name="T45" fmla="*/ 53 h 216"/>
                <a:gd name="T46" fmla="*/ 156 w 208"/>
                <a:gd name="T47" fmla="*/ 53 h 216"/>
                <a:gd name="T48" fmla="*/ 156 w 208"/>
                <a:gd name="T49" fmla="*/ 1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16">
                  <a:moveTo>
                    <a:pt x="0" y="0"/>
                  </a:moveTo>
                  <a:lnTo>
                    <a:pt x="0" y="216"/>
                  </a:lnTo>
                  <a:lnTo>
                    <a:pt x="208" y="216"/>
                  </a:lnTo>
                  <a:lnTo>
                    <a:pt x="208" y="0"/>
                  </a:lnTo>
                  <a:lnTo>
                    <a:pt x="0" y="0"/>
                  </a:lnTo>
                  <a:close/>
                  <a:moveTo>
                    <a:pt x="95" y="163"/>
                  </a:moveTo>
                  <a:lnTo>
                    <a:pt x="47" y="163"/>
                  </a:lnTo>
                  <a:lnTo>
                    <a:pt x="47" y="113"/>
                  </a:lnTo>
                  <a:lnTo>
                    <a:pt x="95" y="113"/>
                  </a:lnTo>
                  <a:lnTo>
                    <a:pt x="95" y="163"/>
                  </a:lnTo>
                  <a:close/>
                  <a:moveTo>
                    <a:pt x="95" y="101"/>
                  </a:moveTo>
                  <a:lnTo>
                    <a:pt x="47" y="101"/>
                  </a:lnTo>
                  <a:lnTo>
                    <a:pt x="47" y="53"/>
                  </a:lnTo>
                  <a:lnTo>
                    <a:pt x="95" y="53"/>
                  </a:lnTo>
                  <a:lnTo>
                    <a:pt x="95" y="101"/>
                  </a:lnTo>
                  <a:close/>
                  <a:moveTo>
                    <a:pt x="156" y="163"/>
                  </a:moveTo>
                  <a:lnTo>
                    <a:pt x="110" y="163"/>
                  </a:lnTo>
                  <a:lnTo>
                    <a:pt x="110" y="113"/>
                  </a:lnTo>
                  <a:lnTo>
                    <a:pt x="156" y="113"/>
                  </a:lnTo>
                  <a:lnTo>
                    <a:pt x="156" y="163"/>
                  </a:lnTo>
                  <a:close/>
                  <a:moveTo>
                    <a:pt x="156" y="101"/>
                  </a:moveTo>
                  <a:lnTo>
                    <a:pt x="110" y="101"/>
                  </a:lnTo>
                  <a:lnTo>
                    <a:pt x="110" y="53"/>
                  </a:lnTo>
                  <a:lnTo>
                    <a:pt x="156" y="53"/>
                  </a:lnTo>
                  <a:lnTo>
                    <a:pt x="156"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2" name="Rectangle 9"/>
            <p:cNvSpPr>
              <a:spLocks noChangeArrowheads="1"/>
            </p:cNvSpPr>
            <p:nvPr/>
          </p:nvSpPr>
          <p:spPr bwMode="auto">
            <a:xfrm>
              <a:off x="-1258887" y="4083051"/>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3" name="Rectangle 10"/>
            <p:cNvSpPr>
              <a:spLocks noChangeArrowheads="1"/>
            </p:cNvSpPr>
            <p:nvPr/>
          </p:nvSpPr>
          <p:spPr bwMode="auto">
            <a:xfrm>
              <a:off x="-1203324" y="4083051"/>
              <a:ext cx="50801"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4" name="Rectangle 11"/>
            <p:cNvSpPr>
              <a:spLocks noChangeArrowheads="1"/>
            </p:cNvSpPr>
            <p:nvPr/>
          </p:nvSpPr>
          <p:spPr bwMode="auto">
            <a:xfrm>
              <a:off x="-1146174" y="4083051"/>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5" name="Rectangle 12"/>
            <p:cNvSpPr>
              <a:spLocks noChangeArrowheads="1"/>
            </p:cNvSpPr>
            <p:nvPr/>
          </p:nvSpPr>
          <p:spPr bwMode="auto">
            <a:xfrm>
              <a:off x="-1087438" y="4083051"/>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6" name="Rectangle 13"/>
            <p:cNvSpPr>
              <a:spLocks noChangeArrowheads="1"/>
            </p:cNvSpPr>
            <p:nvPr/>
          </p:nvSpPr>
          <p:spPr bwMode="auto">
            <a:xfrm>
              <a:off x="-1030288" y="4083051"/>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7" name="Rectangle 14"/>
            <p:cNvSpPr>
              <a:spLocks noChangeArrowheads="1"/>
            </p:cNvSpPr>
            <p:nvPr/>
          </p:nvSpPr>
          <p:spPr bwMode="auto">
            <a:xfrm>
              <a:off x="-1317624" y="4481510"/>
              <a:ext cx="52387"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8" name="Rectangle 15"/>
            <p:cNvSpPr>
              <a:spLocks noChangeArrowheads="1"/>
            </p:cNvSpPr>
            <p:nvPr/>
          </p:nvSpPr>
          <p:spPr bwMode="auto">
            <a:xfrm>
              <a:off x="-1258887" y="4481512"/>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89" name="Rectangle 16"/>
            <p:cNvSpPr>
              <a:spLocks noChangeArrowheads="1"/>
            </p:cNvSpPr>
            <p:nvPr/>
          </p:nvSpPr>
          <p:spPr bwMode="auto">
            <a:xfrm>
              <a:off x="-1203324" y="4481512"/>
              <a:ext cx="50801"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0" name="Rectangle 17"/>
            <p:cNvSpPr>
              <a:spLocks noChangeArrowheads="1"/>
            </p:cNvSpPr>
            <p:nvPr/>
          </p:nvSpPr>
          <p:spPr bwMode="auto">
            <a:xfrm>
              <a:off x="-1146174" y="4481512"/>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1" name="Rectangle 18"/>
            <p:cNvSpPr>
              <a:spLocks noChangeArrowheads="1"/>
            </p:cNvSpPr>
            <p:nvPr/>
          </p:nvSpPr>
          <p:spPr bwMode="auto">
            <a:xfrm>
              <a:off x="-1087438" y="4481512"/>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2" name="Rectangle 19"/>
            <p:cNvSpPr>
              <a:spLocks noChangeArrowheads="1"/>
            </p:cNvSpPr>
            <p:nvPr/>
          </p:nvSpPr>
          <p:spPr bwMode="auto">
            <a:xfrm>
              <a:off x="-1030288" y="4481512"/>
              <a:ext cx="49214" cy="301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3" name="Rectangle 20"/>
            <p:cNvSpPr>
              <a:spLocks noChangeArrowheads="1"/>
            </p:cNvSpPr>
            <p:nvPr/>
          </p:nvSpPr>
          <p:spPr bwMode="auto">
            <a:xfrm>
              <a:off x="-968375" y="4129087"/>
              <a:ext cx="26988" cy="508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4" name="Rectangle 21"/>
            <p:cNvSpPr>
              <a:spLocks noChangeArrowheads="1"/>
            </p:cNvSpPr>
            <p:nvPr/>
          </p:nvSpPr>
          <p:spPr bwMode="auto">
            <a:xfrm>
              <a:off x="-968375" y="4186237"/>
              <a:ext cx="26988"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5" name="Rectangle 22"/>
            <p:cNvSpPr>
              <a:spLocks noChangeArrowheads="1"/>
            </p:cNvSpPr>
            <p:nvPr/>
          </p:nvSpPr>
          <p:spPr bwMode="auto">
            <a:xfrm>
              <a:off x="-968375" y="4246563"/>
              <a:ext cx="26988"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6" name="Rectangle 23"/>
            <p:cNvSpPr>
              <a:spLocks noChangeArrowheads="1"/>
            </p:cNvSpPr>
            <p:nvPr/>
          </p:nvSpPr>
          <p:spPr bwMode="auto">
            <a:xfrm>
              <a:off x="-968375" y="4302126"/>
              <a:ext cx="26988"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7" name="Rectangle 24"/>
            <p:cNvSpPr>
              <a:spLocks noChangeArrowheads="1"/>
            </p:cNvSpPr>
            <p:nvPr/>
          </p:nvSpPr>
          <p:spPr bwMode="auto">
            <a:xfrm>
              <a:off x="-968375" y="4359276"/>
              <a:ext cx="26988"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8" name="Rectangle 25"/>
            <p:cNvSpPr>
              <a:spLocks noChangeArrowheads="1"/>
            </p:cNvSpPr>
            <p:nvPr/>
          </p:nvSpPr>
          <p:spPr bwMode="auto">
            <a:xfrm>
              <a:off x="-968375" y="4414837"/>
              <a:ext cx="26988" cy="539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99" name="Rectangle 26"/>
            <p:cNvSpPr>
              <a:spLocks noChangeArrowheads="1"/>
            </p:cNvSpPr>
            <p:nvPr/>
          </p:nvSpPr>
          <p:spPr bwMode="auto">
            <a:xfrm>
              <a:off x="-1357313" y="4129087"/>
              <a:ext cx="28575" cy="508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0" name="Rectangle 27"/>
            <p:cNvSpPr>
              <a:spLocks noChangeArrowheads="1"/>
            </p:cNvSpPr>
            <p:nvPr/>
          </p:nvSpPr>
          <p:spPr bwMode="auto">
            <a:xfrm>
              <a:off x="-1357313" y="4186237"/>
              <a:ext cx="28575"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1" name="Rectangle 28"/>
            <p:cNvSpPr>
              <a:spLocks noChangeArrowheads="1"/>
            </p:cNvSpPr>
            <p:nvPr/>
          </p:nvSpPr>
          <p:spPr bwMode="auto">
            <a:xfrm>
              <a:off x="-1357313" y="4246563"/>
              <a:ext cx="28575"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2" name="Rectangle 29"/>
            <p:cNvSpPr>
              <a:spLocks noChangeArrowheads="1"/>
            </p:cNvSpPr>
            <p:nvPr/>
          </p:nvSpPr>
          <p:spPr bwMode="auto">
            <a:xfrm>
              <a:off x="-1357313" y="4302126"/>
              <a:ext cx="28575"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3" name="Rectangle 30"/>
            <p:cNvSpPr>
              <a:spLocks noChangeArrowheads="1"/>
            </p:cNvSpPr>
            <p:nvPr/>
          </p:nvSpPr>
          <p:spPr bwMode="auto">
            <a:xfrm>
              <a:off x="-1357313" y="4359276"/>
              <a:ext cx="28575" cy="49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504" name="Rectangle 31"/>
            <p:cNvSpPr>
              <a:spLocks noChangeArrowheads="1"/>
            </p:cNvSpPr>
            <p:nvPr/>
          </p:nvSpPr>
          <p:spPr bwMode="auto">
            <a:xfrm>
              <a:off x="-1357313" y="4414837"/>
              <a:ext cx="28575" cy="539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40" name="Group 339"/>
          <p:cNvGrpSpPr>
            <a:grpSpLocks noChangeAspect="1"/>
          </p:cNvGrpSpPr>
          <p:nvPr/>
        </p:nvGrpSpPr>
        <p:grpSpPr>
          <a:xfrm>
            <a:off x="848204" y="4609680"/>
            <a:ext cx="215545" cy="192164"/>
            <a:chOff x="-1800225" y="4195763"/>
            <a:chExt cx="355600" cy="312740"/>
          </a:xfrm>
          <a:solidFill>
            <a:schemeClr val="accent1"/>
          </a:solidFill>
        </p:grpSpPr>
        <p:sp>
          <p:nvSpPr>
            <p:cNvPr id="476" name="Rectangle 32"/>
            <p:cNvSpPr>
              <a:spLocks noChangeArrowheads="1"/>
            </p:cNvSpPr>
            <p:nvPr/>
          </p:nvSpPr>
          <p:spPr bwMode="auto">
            <a:xfrm>
              <a:off x="-1800225" y="4195765"/>
              <a:ext cx="73025" cy="312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7" name="Rectangle 33"/>
            <p:cNvSpPr>
              <a:spLocks noChangeArrowheads="1"/>
            </p:cNvSpPr>
            <p:nvPr/>
          </p:nvSpPr>
          <p:spPr bwMode="auto">
            <a:xfrm>
              <a:off x="-1516064" y="4195763"/>
              <a:ext cx="71439" cy="312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8" name="Rectangle 34"/>
            <p:cNvSpPr>
              <a:spLocks noChangeArrowheads="1"/>
            </p:cNvSpPr>
            <p:nvPr/>
          </p:nvSpPr>
          <p:spPr bwMode="auto">
            <a:xfrm>
              <a:off x="-1612899" y="4195763"/>
              <a:ext cx="73025" cy="249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9" name="Rectangle 35"/>
            <p:cNvSpPr>
              <a:spLocks noChangeArrowheads="1"/>
            </p:cNvSpPr>
            <p:nvPr/>
          </p:nvSpPr>
          <p:spPr bwMode="auto">
            <a:xfrm>
              <a:off x="-1708150" y="4195763"/>
              <a:ext cx="73025" cy="1825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41" name="Group 340"/>
          <p:cNvGrpSpPr>
            <a:grpSpLocks noChangeAspect="1"/>
          </p:cNvGrpSpPr>
          <p:nvPr/>
        </p:nvGrpSpPr>
        <p:grpSpPr>
          <a:xfrm>
            <a:off x="4579951" y="4621208"/>
            <a:ext cx="265395" cy="180635"/>
            <a:chOff x="-2995613" y="4168499"/>
            <a:chExt cx="501650" cy="336827"/>
          </a:xfrm>
          <a:solidFill>
            <a:schemeClr val="accent1"/>
          </a:solidFill>
        </p:grpSpPr>
        <p:sp>
          <p:nvSpPr>
            <p:cNvPr id="473" name="Freeform 37"/>
            <p:cNvSpPr>
              <a:spLocks noEditPoints="1"/>
            </p:cNvSpPr>
            <p:nvPr/>
          </p:nvSpPr>
          <p:spPr bwMode="auto">
            <a:xfrm>
              <a:off x="-2995613" y="4286250"/>
              <a:ext cx="501650" cy="219076"/>
            </a:xfrm>
            <a:custGeom>
              <a:avLst/>
              <a:gdLst>
                <a:gd name="T0" fmla="*/ 160 w 316"/>
                <a:gd name="T1" fmla="*/ 138 h 138"/>
                <a:gd name="T2" fmla="*/ 0 w 316"/>
                <a:gd name="T3" fmla="*/ 67 h 138"/>
                <a:gd name="T4" fmla="*/ 160 w 316"/>
                <a:gd name="T5" fmla="*/ 0 h 138"/>
                <a:gd name="T6" fmla="*/ 316 w 316"/>
                <a:gd name="T7" fmla="*/ 67 h 138"/>
                <a:gd name="T8" fmla="*/ 160 w 316"/>
                <a:gd name="T9" fmla="*/ 138 h 138"/>
                <a:gd name="T10" fmla="*/ 33 w 316"/>
                <a:gd name="T11" fmla="*/ 67 h 138"/>
                <a:gd name="T12" fmla="*/ 160 w 316"/>
                <a:gd name="T13" fmla="*/ 123 h 138"/>
                <a:gd name="T14" fmla="*/ 283 w 316"/>
                <a:gd name="T15" fmla="*/ 67 h 138"/>
                <a:gd name="T16" fmla="*/ 160 w 316"/>
                <a:gd name="T17" fmla="*/ 14 h 138"/>
                <a:gd name="T18" fmla="*/ 33 w 316"/>
                <a:gd name="T19" fmla="*/ 6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138">
                  <a:moveTo>
                    <a:pt x="160" y="138"/>
                  </a:moveTo>
                  <a:lnTo>
                    <a:pt x="0" y="67"/>
                  </a:lnTo>
                  <a:lnTo>
                    <a:pt x="160" y="0"/>
                  </a:lnTo>
                  <a:lnTo>
                    <a:pt x="316" y="67"/>
                  </a:lnTo>
                  <a:lnTo>
                    <a:pt x="160" y="138"/>
                  </a:lnTo>
                  <a:close/>
                  <a:moveTo>
                    <a:pt x="33" y="67"/>
                  </a:moveTo>
                  <a:lnTo>
                    <a:pt x="160" y="123"/>
                  </a:lnTo>
                  <a:lnTo>
                    <a:pt x="283" y="67"/>
                  </a:lnTo>
                  <a:lnTo>
                    <a:pt x="160" y="14"/>
                  </a:lnTo>
                  <a:lnTo>
                    <a:pt x="3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4" name="Freeform 38"/>
            <p:cNvSpPr>
              <a:spLocks noEditPoints="1"/>
            </p:cNvSpPr>
            <p:nvPr/>
          </p:nvSpPr>
          <p:spPr bwMode="auto">
            <a:xfrm>
              <a:off x="-2995613" y="4229101"/>
              <a:ext cx="501650" cy="222249"/>
            </a:xfrm>
            <a:custGeom>
              <a:avLst/>
              <a:gdLst>
                <a:gd name="T0" fmla="*/ 160 w 316"/>
                <a:gd name="T1" fmla="*/ 140 h 140"/>
                <a:gd name="T2" fmla="*/ 0 w 316"/>
                <a:gd name="T3" fmla="*/ 69 h 140"/>
                <a:gd name="T4" fmla="*/ 160 w 316"/>
                <a:gd name="T5" fmla="*/ 0 h 140"/>
                <a:gd name="T6" fmla="*/ 316 w 316"/>
                <a:gd name="T7" fmla="*/ 69 h 140"/>
                <a:gd name="T8" fmla="*/ 160 w 316"/>
                <a:gd name="T9" fmla="*/ 140 h 140"/>
                <a:gd name="T10" fmla="*/ 33 w 316"/>
                <a:gd name="T11" fmla="*/ 69 h 140"/>
                <a:gd name="T12" fmla="*/ 160 w 316"/>
                <a:gd name="T13" fmla="*/ 124 h 140"/>
                <a:gd name="T14" fmla="*/ 283 w 316"/>
                <a:gd name="T15" fmla="*/ 69 h 140"/>
                <a:gd name="T16" fmla="*/ 160 w 316"/>
                <a:gd name="T17" fmla="*/ 15 h 140"/>
                <a:gd name="T18" fmla="*/ 33 w 316"/>
                <a:gd name="T19" fmla="*/ 6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140">
                  <a:moveTo>
                    <a:pt x="160" y="140"/>
                  </a:moveTo>
                  <a:lnTo>
                    <a:pt x="0" y="69"/>
                  </a:lnTo>
                  <a:lnTo>
                    <a:pt x="160" y="0"/>
                  </a:lnTo>
                  <a:lnTo>
                    <a:pt x="316" y="69"/>
                  </a:lnTo>
                  <a:lnTo>
                    <a:pt x="160" y="140"/>
                  </a:lnTo>
                  <a:close/>
                  <a:moveTo>
                    <a:pt x="33" y="69"/>
                  </a:moveTo>
                  <a:lnTo>
                    <a:pt x="160" y="124"/>
                  </a:lnTo>
                  <a:lnTo>
                    <a:pt x="283" y="69"/>
                  </a:lnTo>
                  <a:lnTo>
                    <a:pt x="160" y="15"/>
                  </a:lnTo>
                  <a:lnTo>
                    <a:pt x="3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5" name="Freeform 39"/>
            <p:cNvSpPr>
              <a:spLocks/>
            </p:cNvSpPr>
            <p:nvPr/>
          </p:nvSpPr>
          <p:spPr bwMode="auto">
            <a:xfrm>
              <a:off x="-2995613" y="4168499"/>
              <a:ext cx="497381" cy="216177"/>
            </a:xfrm>
            <a:custGeom>
              <a:avLst/>
              <a:gdLst>
                <a:gd name="T0" fmla="*/ 0 w 283"/>
                <a:gd name="T1" fmla="*/ 61 h 123"/>
                <a:gd name="T2" fmla="*/ 144 w 283"/>
                <a:gd name="T3" fmla="*/ 0 h 123"/>
                <a:gd name="T4" fmla="*/ 283 w 283"/>
                <a:gd name="T5" fmla="*/ 61 h 123"/>
                <a:gd name="T6" fmla="*/ 144 w 283"/>
                <a:gd name="T7" fmla="*/ 123 h 123"/>
                <a:gd name="T8" fmla="*/ 0 w 283"/>
                <a:gd name="T9" fmla="*/ 61 h 123"/>
              </a:gdLst>
              <a:ahLst/>
              <a:cxnLst>
                <a:cxn ang="0">
                  <a:pos x="T0" y="T1"/>
                </a:cxn>
                <a:cxn ang="0">
                  <a:pos x="T2" y="T3"/>
                </a:cxn>
                <a:cxn ang="0">
                  <a:pos x="T4" y="T5"/>
                </a:cxn>
                <a:cxn ang="0">
                  <a:pos x="T6" y="T7"/>
                </a:cxn>
                <a:cxn ang="0">
                  <a:pos x="T8" y="T9"/>
                </a:cxn>
              </a:cxnLst>
              <a:rect l="0" t="0" r="r" b="b"/>
              <a:pathLst>
                <a:path w="283" h="123">
                  <a:moveTo>
                    <a:pt x="0" y="61"/>
                  </a:moveTo>
                  <a:lnTo>
                    <a:pt x="144" y="0"/>
                  </a:lnTo>
                  <a:lnTo>
                    <a:pt x="283" y="61"/>
                  </a:lnTo>
                  <a:lnTo>
                    <a:pt x="144" y="123"/>
                  </a:lnTo>
                  <a:lnTo>
                    <a:pt x="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42" name="Group 341"/>
          <p:cNvGrpSpPr>
            <a:grpSpLocks noChangeAspect="1"/>
          </p:cNvGrpSpPr>
          <p:nvPr/>
        </p:nvGrpSpPr>
        <p:grpSpPr>
          <a:xfrm>
            <a:off x="7210333" y="4550639"/>
            <a:ext cx="230934" cy="250947"/>
            <a:chOff x="-133350" y="4059238"/>
            <a:chExt cx="396875" cy="425452"/>
          </a:xfrm>
          <a:solidFill>
            <a:schemeClr val="accent1"/>
          </a:solidFill>
        </p:grpSpPr>
        <p:sp>
          <p:nvSpPr>
            <p:cNvPr id="469" name="Freeform 71"/>
            <p:cNvSpPr>
              <a:spLocks noEditPoints="1"/>
            </p:cNvSpPr>
            <p:nvPr/>
          </p:nvSpPr>
          <p:spPr bwMode="auto">
            <a:xfrm>
              <a:off x="-133350" y="4395789"/>
              <a:ext cx="176213" cy="88901"/>
            </a:xfrm>
            <a:custGeom>
              <a:avLst/>
              <a:gdLst>
                <a:gd name="T0" fmla="*/ 0 w 111"/>
                <a:gd name="T1" fmla="*/ 56 h 56"/>
                <a:gd name="T2" fmla="*/ 111 w 111"/>
                <a:gd name="T3" fmla="*/ 56 h 56"/>
                <a:gd name="T4" fmla="*/ 111 w 111"/>
                <a:gd name="T5" fmla="*/ 0 h 56"/>
                <a:gd name="T6" fmla="*/ 0 w 111"/>
                <a:gd name="T7" fmla="*/ 0 h 56"/>
                <a:gd name="T8" fmla="*/ 0 w 111"/>
                <a:gd name="T9" fmla="*/ 56 h 56"/>
                <a:gd name="T10" fmla="*/ 11 w 111"/>
                <a:gd name="T11" fmla="*/ 10 h 56"/>
                <a:gd name="T12" fmla="*/ 100 w 111"/>
                <a:gd name="T13" fmla="*/ 10 h 56"/>
                <a:gd name="T14" fmla="*/ 100 w 111"/>
                <a:gd name="T15" fmla="*/ 46 h 56"/>
                <a:gd name="T16" fmla="*/ 11 w 111"/>
                <a:gd name="T17" fmla="*/ 46 h 56"/>
                <a:gd name="T18" fmla="*/ 11 w 111"/>
                <a:gd name="T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6">
                  <a:moveTo>
                    <a:pt x="0" y="56"/>
                  </a:moveTo>
                  <a:lnTo>
                    <a:pt x="111" y="56"/>
                  </a:lnTo>
                  <a:lnTo>
                    <a:pt x="111" y="0"/>
                  </a:lnTo>
                  <a:lnTo>
                    <a:pt x="0" y="0"/>
                  </a:lnTo>
                  <a:lnTo>
                    <a:pt x="0" y="56"/>
                  </a:lnTo>
                  <a:close/>
                  <a:moveTo>
                    <a:pt x="11" y="10"/>
                  </a:moveTo>
                  <a:lnTo>
                    <a:pt x="100" y="10"/>
                  </a:lnTo>
                  <a:lnTo>
                    <a:pt x="100" y="46"/>
                  </a:lnTo>
                  <a:lnTo>
                    <a:pt x="11" y="46"/>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0" name="Freeform 72"/>
            <p:cNvSpPr>
              <a:spLocks noEditPoints="1"/>
            </p:cNvSpPr>
            <p:nvPr/>
          </p:nvSpPr>
          <p:spPr bwMode="auto">
            <a:xfrm>
              <a:off x="-133350" y="4159251"/>
              <a:ext cx="396875" cy="236538"/>
            </a:xfrm>
            <a:custGeom>
              <a:avLst/>
              <a:gdLst>
                <a:gd name="T0" fmla="*/ 194 w 250"/>
                <a:gd name="T1" fmla="*/ 88 h 149"/>
                <a:gd name="T2" fmla="*/ 194 w 250"/>
                <a:gd name="T3" fmla="*/ 86 h 149"/>
                <a:gd name="T4" fmla="*/ 142 w 250"/>
                <a:gd name="T5" fmla="*/ 55 h 149"/>
                <a:gd name="T6" fmla="*/ 181 w 250"/>
                <a:gd name="T7" fmla="*/ 55 h 149"/>
                <a:gd name="T8" fmla="*/ 181 w 250"/>
                <a:gd name="T9" fmla="*/ 0 h 149"/>
                <a:gd name="T10" fmla="*/ 71 w 250"/>
                <a:gd name="T11" fmla="*/ 0 h 149"/>
                <a:gd name="T12" fmla="*/ 71 w 250"/>
                <a:gd name="T13" fmla="*/ 55 h 149"/>
                <a:gd name="T14" fmla="*/ 113 w 250"/>
                <a:gd name="T15" fmla="*/ 55 h 149"/>
                <a:gd name="T16" fmla="*/ 59 w 250"/>
                <a:gd name="T17" fmla="*/ 88 h 149"/>
                <a:gd name="T18" fmla="*/ 0 w 250"/>
                <a:gd name="T19" fmla="*/ 88 h 149"/>
                <a:gd name="T20" fmla="*/ 0 w 250"/>
                <a:gd name="T21" fmla="*/ 142 h 149"/>
                <a:gd name="T22" fmla="*/ 50 w 250"/>
                <a:gd name="T23" fmla="*/ 142 h 149"/>
                <a:gd name="T24" fmla="*/ 54 w 250"/>
                <a:gd name="T25" fmla="*/ 149 h 149"/>
                <a:gd name="T26" fmla="*/ 61 w 250"/>
                <a:gd name="T27" fmla="*/ 142 h 149"/>
                <a:gd name="T28" fmla="*/ 111 w 250"/>
                <a:gd name="T29" fmla="*/ 142 h 149"/>
                <a:gd name="T30" fmla="*/ 111 w 250"/>
                <a:gd name="T31" fmla="*/ 88 h 149"/>
                <a:gd name="T32" fmla="*/ 77 w 250"/>
                <a:gd name="T33" fmla="*/ 88 h 149"/>
                <a:gd name="T34" fmla="*/ 125 w 250"/>
                <a:gd name="T35" fmla="*/ 59 h 149"/>
                <a:gd name="T36" fmla="*/ 175 w 250"/>
                <a:gd name="T37" fmla="*/ 88 h 149"/>
                <a:gd name="T38" fmla="*/ 138 w 250"/>
                <a:gd name="T39" fmla="*/ 88 h 149"/>
                <a:gd name="T40" fmla="*/ 138 w 250"/>
                <a:gd name="T41" fmla="*/ 142 h 149"/>
                <a:gd name="T42" fmla="*/ 190 w 250"/>
                <a:gd name="T43" fmla="*/ 142 h 149"/>
                <a:gd name="T44" fmla="*/ 196 w 250"/>
                <a:gd name="T45" fmla="*/ 149 h 149"/>
                <a:gd name="T46" fmla="*/ 202 w 250"/>
                <a:gd name="T47" fmla="*/ 142 h 149"/>
                <a:gd name="T48" fmla="*/ 250 w 250"/>
                <a:gd name="T49" fmla="*/ 142 h 149"/>
                <a:gd name="T50" fmla="*/ 250 w 250"/>
                <a:gd name="T51" fmla="*/ 88 h 149"/>
                <a:gd name="T52" fmla="*/ 194 w 250"/>
                <a:gd name="T53" fmla="*/ 88 h 149"/>
                <a:gd name="T54" fmla="*/ 100 w 250"/>
                <a:gd name="T55" fmla="*/ 96 h 149"/>
                <a:gd name="T56" fmla="*/ 100 w 250"/>
                <a:gd name="T57" fmla="*/ 132 h 149"/>
                <a:gd name="T58" fmla="*/ 11 w 250"/>
                <a:gd name="T59" fmla="*/ 132 h 149"/>
                <a:gd name="T60" fmla="*/ 11 w 250"/>
                <a:gd name="T61" fmla="*/ 96 h 149"/>
                <a:gd name="T62" fmla="*/ 61 w 250"/>
                <a:gd name="T63" fmla="*/ 96 h 149"/>
                <a:gd name="T64" fmla="*/ 61 w 250"/>
                <a:gd name="T65" fmla="*/ 98 h 149"/>
                <a:gd name="T66" fmla="*/ 61 w 250"/>
                <a:gd name="T67" fmla="*/ 96 h 149"/>
                <a:gd name="T68" fmla="*/ 100 w 250"/>
                <a:gd name="T69" fmla="*/ 96 h 149"/>
                <a:gd name="T70" fmla="*/ 81 w 250"/>
                <a:gd name="T71" fmla="*/ 44 h 149"/>
                <a:gd name="T72" fmla="*/ 81 w 250"/>
                <a:gd name="T73" fmla="*/ 11 h 149"/>
                <a:gd name="T74" fmla="*/ 171 w 250"/>
                <a:gd name="T75" fmla="*/ 11 h 149"/>
                <a:gd name="T76" fmla="*/ 171 w 250"/>
                <a:gd name="T77" fmla="*/ 44 h 149"/>
                <a:gd name="T78" fmla="*/ 81 w 250"/>
                <a:gd name="T79" fmla="*/ 44 h 149"/>
                <a:gd name="T80" fmla="*/ 240 w 250"/>
                <a:gd name="T81" fmla="*/ 132 h 149"/>
                <a:gd name="T82" fmla="*/ 148 w 250"/>
                <a:gd name="T83" fmla="*/ 132 h 149"/>
                <a:gd name="T84" fmla="*/ 148 w 250"/>
                <a:gd name="T85" fmla="*/ 96 h 149"/>
                <a:gd name="T86" fmla="*/ 240 w 250"/>
                <a:gd name="T87" fmla="*/ 96 h 149"/>
                <a:gd name="T88" fmla="*/ 240 w 250"/>
                <a:gd name="T89" fmla="*/ 13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0" h="149">
                  <a:moveTo>
                    <a:pt x="194" y="88"/>
                  </a:moveTo>
                  <a:lnTo>
                    <a:pt x="194" y="86"/>
                  </a:lnTo>
                  <a:lnTo>
                    <a:pt x="142" y="55"/>
                  </a:lnTo>
                  <a:lnTo>
                    <a:pt x="181" y="55"/>
                  </a:lnTo>
                  <a:lnTo>
                    <a:pt x="181" y="0"/>
                  </a:lnTo>
                  <a:lnTo>
                    <a:pt x="71" y="0"/>
                  </a:lnTo>
                  <a:lnTo>
                    <a:pt x="71" y="55"/>
                  </a:lnTo>
                  <a:lnTo>
                    <a:pt x="113" y="55"/>
                  </a:lnTo>
                  <a:lnTo>
                    <a:pt x="59" y="88"/>
                  </a:lnTo>
                  <a:lnTo>
                    <a:pt x="0" y="88"/>
                  </a:lnTo>
                  <a:lnTo>
                    <a:pt x="0" y="142"/>
                  </a:lnTo>
                  <a:lnTo>
                    <a:pt x="50" y="142"/>
                  </a:lnTo>
                  <a:lnTo>
                    <a:pt x="54" y="149"/>
                  </a:lnTo>
                  <a:lnTo>
                    <a:pt x="61" y="142"/>
                  </a:lnTo>
                  <a:lnTo>
                    <a:pt x="111" y="142"/>
                  </a:lnTo>
                  <a:lnTo>
                    <a:pt x="111" y="88"/>
                  </a:lnTo>
                  <a:lnTo>
                    <a:pt x="77" y="88"/>
                  </a:lnTo>
                  <a:lnTo>
                    <a:pt x="125" y="59"/>
                  </a:lnTo>
                  <a:lnTo>
                    <a:pt x="175" y="88"/>
                  </a:lnTo>
                  <a:lnTo>
                    <a:pt x="138" y="88"/>
                  </a:lnTo>
                  <a:lnTo>
                    <a:pt x="138" y="142"/>
                  </a:lnTo>
                  <a:lnTo>
                    <a:pt x="190" y="142"/>
                  </a:lnTo>
                  <a:lnTo>
                    <a:pt x="196" y="149"/>
                  </a:lnTo>
                  <a:lnTo>
                    <a:pt x="202" y="142"/>
                  </a:lnTo>
                  <a:lnTo>
                    <a:pt x="250" y="142"/>
                  </a:lnTo>
                  <a:lnTo>
                    <a:pt x="250" y="88"/>
                  </a:lnTo>
                  <a:lnTo>
                    <a:pt x="194" y="88"/>
                  </a:lnTo>
                  <a:close/>
                  <a:moveTo>
                    <a:pt x="100" y="96"/>
                  </a:moveTo>
                  <a:lnTo>
                    <a:pt x="100" y="132"/>
                  </a:lnTo>
                  <a:lnTo>
                    <a:pt x="11" y="132"/>
                  </a:lnTo>
                  <a:lnTo>
                    <a:pt x="11" y="96"/>
                  </a:lnTo>
                  <a:lnTo>
                    <a:pt x="61" y="96"/>
                  </a:lnTo>
                  <a:lnTo>
                    <a:pt x="61" y="98"/>
                  </a:lnTo>
                  <a:lnTo>
                    <a:pt x="61" y="96"/>
                  </a:lnTo>
                  <a:lnTo>
                    <a:pt x="100" y="96"/>
                  </a:lnTo>
                  <a:close/>
                  <a:moveTo>
                    <a:pt x="81" y="44"/>
                  </a:moveTo>
                  <a:lnTo>
                    <a:pt x="81" y="11"/>
                  </a:lnTo>
                  <a:lnTo>
                    <a:pt x="171" y="11"/>
                  </a:lnTo>
                  <a:lnTo>
                    <a:pt x="171" y="44"/>
                  </a:lnTo>
                  <a:lnTo>
                    <a:pt x="81" y="44"/>
                  </a:lnTo>
                  <a:close/>
                  <a:moveTo>
                    <a:pt x="240" y="132"/>
                  </a:moveTo>
                  <a:lnTo>
                    <a:pt x="148" y="132"/>
                  </a:lnTo>
                  <a:lnTo>
                    <a:pt x="148" y="96"/>
                  </a:lnTo>
                  <a:lnTo>
                    <a:pt x="240" y="96"/>
                  </a:lnTo>
                  <a:lnTo>
                    <a:pt x="2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1" name="Freeform 73"/>
            <p:cNvSpPr>
              <a:spLocks noEditPoints="1"/>
            </p:cNvSpPr>
            <p:nvPr/>
          </p:nvSpPr>
          <p:spPr bwMode="auto">
            <a:xfrm>
              <a:off x="85724" y="4395787"/>
              <a:ext cx="177801" cy="88901"/>
            </a:xfrm>
            <a:custGeom>
              <a:avLst/>
              <a:gdLst>
                <a:gd name="T0" fmla="*/ 0 w 112"/>
                <a:gd name="T1" fmla="*/ 56 h 56"/>
                <a:gd name="T2" fmla="*/ 112 w 112"/>
                <a:gd name="T3" fmla="*/ 56 h 56"/>
                <a:gd name="T4" fmla="*/ 112 w 112"/>
                <a:gd name="T5" fmla="*/ 0 h 56"/>
                <a:gd name="T6" fmla="*/ 0 w 112"/>
                <a:gd name="T7" fmla="*/ 0 h 56"/>
                <a:gd name="T8" fmla="*/ 0 w 112"/>
                <a:gd name="T9" fmla="*/ 56 h 56"/>
                <a:gd name="T10" fmla="*/ 10 w 112"/>
                <a:gd name="T11" fmla="*/ 10 h 56"/>
                <a:gd name="T12" fmla="*/ 102 w 112"/>
                <a:gd name="T13" fmla="*/ 10 h 56"/>
                <a:gd name="T14" fmla="*/ 102 w 112"/>
                <a:gd name="T15" fmla="*/ 46 h 56"/>
                <a:gd name="T16" fmla="*/ 10 w 112"/>
                <a:gd name="T17" fmla="*/ 46 h 56"/>
                <a:gd name="T18" fmla="*/ 10 w 112"/>
                <a:gd name="T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56">
                  <a:moveTo>
                    <a:pt x="0" y="56"/>
                  </a:moveTo>
                  <a:lnTo>
                    <a:pt x="112" y="56"/>
                  </a:lnTo>
                  <a:lnTo>
                    <a:pt x="112" y="0"/>
                  </a:lnTo>
                  <a:lnTo>
                    <a:pt x="0" y="0"/>
                  </a:lnTo>
                  <a:lnTo>
                    <a:pt x="0" y="56"/>
                  </a:lnTo>
                  <a:close/>
                  <a:moveTo>
                    <a:pt x="10" y="10"/>
                  </a:moveTo>
                  <a:lnTo>
                    <a:pt x="102" y="10"/>
                  </a:lnTo>
                  <a:lnTo>
                    <a:pt x="102" y="46"/>
                  </a:lnTo>
                  <a:lnTo>
                    <a:pt x="10" y="46"/>
                  </a:ln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72" name="Freeform 74"/>
            <p:cNvSpPr>
              <a:spLocks noEditPoints="1"/>
            </p:cNvSpPr>
            <p:nvPr/>
          </p:nvSpPr>
          <p:spPr bwMode="auto">
            <a:xfrm>
              <a:off x="-20638" y="4059238"/>
              <a:ext cx="174625" cy="96837"/>
            </a:xfrm>
            <a:custGeom>
              <a:avLst/>
              <a:gdLst>
                <a:gd name="T0" fmla="*/ 58 w 110"/>
                <a:gd name="T1" fmla="*/ 61 h 61"/>
                <a:gd name="T2" fmla="*/ 62 w 110"/>
                <a:gd name="T3" fmla="*/ 57 h 61"/>
                <a:gd name="T4" fmla="*/ 110 w 110"/>
                <a:gd name="T5" fmla="*/ 57 h 61"/>
                <a:gd name="T6" fmla="*/ 110 w 110"/>
                <a:gd name="T7" fmla="*/ 0 h 61"/>
                <a:gd name="T8" fmla="*/ 0 w 110"/>
                <a:gd name="T9" fmla="*/ 0 h 61"/>
                <a:gd name="T10" fmla="*/ 0 w 110"/>
                <a:gd name="T11" fmla="*/ 57 h 61"/>
                <a:gd name="T12" fmla="*/ 52 w 110"/>
                <a:gd name="T13" fmla="*/ 57 h 61"/>
                <a:gd name="T14" fmla="*/ 58 w 110"/>
                <a:gd name="T15" fmla="*/ 61 h 61"/>
                <a:gd name="T16" fmla="*/ 10 w 110"/>
                <a:gd name="T17" fmla="*/ 11 h 61"/>
                <a:gd name="T18" fmla="*/ 100 w 110"/>
                <a:gd name="T19" fmla="*/ 11 h 61"/>
                <a:gd name="T20" fmla="*/ 100 w 110"/>
                <a:gd name="T21" fmla="*/ 46 h 61"/>
                <a:gd name="T22" fmla="*/ 10 w 110"/>
                <a:gd name="T23" fmla="*/ 46 h 61"/>
                <a:gd name="T24" fmla="*/ 10 w 110"/>
                <a:gd name="T25"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61">
                  <a:moveTo>
                    <a:pt x="58" y="61"/>
                  </a:moveTo>
                  <a:lnTo>
                    <a:pt x="62" y="57"/>
                  </a:lnTo>
                  <a:lnTo>
                    <a:pt x="110" y="57"/>
                  </a:lnTo>
                  <a:lnTo>
                    <a:pt x="110" y="0"/>
                  </a:lnTo>
                  <a:lnTo>
                    <a:pt x="0" y="0"/>
                  </a:lnTo>
                  <a:lnTo>
                    <a:pt x="0" y="57"/>
                  </a:lnTo>
                  <a:lnTo>
                    <a:pt x="52" y="57"/>
                  </a:lnTo>
                  <a:lnTo>
                    <a:pt x="58" y="61"/>
                  </a:lnTo>
                  <a:close/>
                  <a:moveTo>
                    <a:pt x="10" y="11"/>
                  </a:moveTo>
                  <a:lnTo>
                    <a:pt x="100" y="11"/>
                  </a:lnTo>
                  <a:lnTo>
                    <a:pt x="100" y="46"/>
                  </a:lnTo>
                  <a:lnTo>
                    <a:pt x="10" y="46"/>
                  </a:lnTo>
                  <a:lnTo>
                    <a:pt x="1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43" name="Group 342"/>
          <p:cNvGrpSpPr>
            <a:grpSpLocks noChangeAspect="1"/>
          </p:cNvGrpSpPr>
          <p:nvPr/>
        </p:nvGrpSpPr>
        <p:grpSpPr>
          <a:xfrm>
            <a:off x="10877638" y="4576995"/>
            <a:ext cx="218954" cy="216840"/>
            <a:chOff x="-795338" y="8636000"/>
            <a:chExt cx="1309688" cy="1279525"/>
          </a:xfrm>
          <a:solidFill>
            <a:schemeClr val="accent1"/>
          </a:solidFill>
        </p:grpSpPr>
        <p:sp>
          <p:nvSpPr>
            <p:cNvPr id="467" name="Freeform 148"/>
            <p:cNvSpPr>
              <a:spLocks/>
            </p:cNvSpPr>
            <p:nvPr/>
          </p:nvSpPr>
          <p:spPr bwMode="auto">
            <a:xfrm>
              <a:off x="-795338" y="8636000"/>
              <a:ext cx="1309688" cy="1279525"/>
            </a:xfrm>
            <a:custGeom>
              <a:avLst/>
              <a:gdLst>
                <a:gd name="T0" fmla="*/ 141 w 141"/>
                <a:gd name="T1" fmla="*/ 103 h 137"/>
                <a:gd name="T2" fmla="*/ 130 w 141"/>
                <a:gd name="T3" fmla="*/ 62 h 137"/>
                <a:gd name="T4" fmla="*/ 93 w 141"/>
                <a:gd name="T5" fmla="*/ 82 h 137"/>
                <a:gd name="T6" fmla="*/ 106 w 141"/>
                <a:gd name="T7" fmla="*/ 88 h 137"/>
                <a:gd name="T8" fmla="*/ 69 w 141"/>
                <a:gd name="T9" fmla="*/ 111 h 137"/>
                <a:gd name="T10" fmla="*/ 27 w 141"/>
                <a:gd name="T11" fmla="*/ 69 h 137"/>
                <a:gd name="T12" fmla="*/ 69 w 141"/>
                <a:gd name="T13" fmla="*/ 27 h 137"/>
                <a:gd name="T14" fmla="*/ 110 w 141"/>
                <a:gd name="T15" fmla="*/ 61 h 137"/>
                <a:gd name="T16" fmla="*/ 134 w 141"/>
                <a:gd name="T17" fmla="*/ 47 h 137"/>
                <a:gd name="T18" fmla="*/ 69 w 141"/>
                <a:gd name="T19" fmla="*/ 0 h 137"/>
                <a:gd name="T20" fmla="*/ 0 w 141"/>
                <a:gd name="T21" fmla="*/ 69 h 137"/>
                <a:gd name="T22" fmla="*/ 69 w 141"/>
                <a:gd name="T23" fmla="*/ 137 h 137"/>
                <a:gd name="T24" fmla="*/ 131 w 141"/>
                <a:gd name="T25" fmla="*/ 98 h 137"/>
                <a:gd name="T26" fmla="*/ 141 w 141"/>
                <a:gd name="T27" fmla="*/ 10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37">
                  <a:moveTo>
                    <a:pt x="141" y="103"/>
                  </a:moveTo>
                  <a:cubicBezTo>
                    <a:pt x="130" y="62"/>
                    <a:pt x="130" y="62"/>
                    <a:pt x="130" y="62"/>
                  </a:cubicBezTo>
                  <a:cubicBezTo>
                    <a:pt x="93" y="82"/>
                    <a:pt x="93" y="82"/>
                    <a:pt x="93" y="82"/>
                  </a:cubicBezTo>
                  <a:cubicBezTo>
                    <a:pt x="106" y="88"/>
                    <a:pt x="106" y="88"/>
                    <a:pt x="106" y="88"/>
                  </a:cubicBezTo>
                  <a:cubicBezTo>
                    <a:pt x="99" y="101"/>
                    <a:pt x="85" y="111"/>
                    <a:pt x="69" y="111"/>
                  </a:cubicBezTo>
                  <a:cubicBezTo>
                    <a:pt x="46" y="111"/>
                    <a:pt x="27" y="92"/>
                    <a:pt x="27" y="69"/>
                  </a:cubicBezTo>
                  <a:cubicBezTo>
                    <a:pt x="27" y="45"/>
                    <a:pt x="46" y="27"/>
                    <a:pt x="69" y="27"/>
                  </a:cubicBezTo>
                  <a:cubicBezTo>
                    <a:pt x="90" y="27"/>
                    <a:pt x="107" y="42"/>
                    <a:pt x="110" y="61"/>
                  </a:cubicBezTo>
                  <a:cubicBezTo>
                    <a:pt x="134" y="47"/>
                    <a:pt x="134" y="47"/>
                    <a:pt x="134" y="47"/>
                  </a:cubicBezTo>
                  <a:cubicBezTo>
                    <a:pt x="125" y="20"/>
                    <a:pt x="99" y="0"/>
                    <a:pt x="69" y="0"/>
                  </a:cubicBezTo>
                  <a:cubicBezTo>
                    <a:pt x="31" y="0"/>
                    <a:pt x="0" y="31"/>
                    <a:pt x="0" y="69"/>
                  </a:cubicBezTo>
                  <a:cubicBezTo>
                    <a:pt x="0" y="107"/>
                    <a:pt x="31" y="137"/>
                    <a:pt x="69" y="137"/>
                  </a:cubicBezTo>
                  <a:cubicBezTo>
                    <a:pt x="96" y="137"/>
                    <a:pt x="120" y="121"/>
                    <a:pt x="131" y="98"/>
                  </a:cubicBezTo>
                  <a:lnTo>
                    <a:pt x="141"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8" name="Freeform 149"/>
            <p:cNvSpPr>
              <a:spLocks/>
            </p:cNvSpPr>
            <p:nvPr/>
          </p:nvSpPr>
          <p:spPr bwMode="auto">
            <a:xfrm>
              <a:off x="-320675" y="9037636"/>
              <a:ext cx="388935" cy="569916"/>
            </a:xfrm>
            <a:custGeom>
              <a:avLst/>
              <a:gdLst>
                <a:gd name="T0" fmla="*/ 81 w 245"/>
                <a:gd name="T1" fmla="*/ 0 h 359"/>
                <a:gd name="T2" fmla="*/ 245 w 245"/>
                <a:gd name="T3" fmla="*/ 0 h 359"/>
                <a:gd name="T4" fmla="*/ 163 w 245"/>
                <a:gd name="T5" fmla="*/ 130 h 359"/>
                <a:gd name="T6" fmla="*/ 228 w 245"/>
                <a:gd name="T7" fmla="*/ 130 h 359"/>
                <a:gd name="T8" fmla="*/ 17 w 245"/>
                <a:gd name="T9" fmla="*/ 359 h 359"/>
                <a:gd name="T10" fmla="*/ 64 w 245"/>
                <a:gd name="T11" fmla="*/ 200 h 359"/>
                <a:gd name="T12" fmla="*/ 0 w 245"/>
                <a:gd name="T13" fmla="*/ 200 h 359"/>
                <a:gd name="T14" fmla="*/ 81 w 245"/>
                <a:gd name="T15" fmla="*/ 0 h 3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359">
                  <a:moveTo>
                    <a:pt x="81" y="0"/>
                  </a:moveTo>
                  <a:lnTo>
                    <a:pt x="245" y="0"/>
                  </a:lnTo>
                  <a:lnTo>
                    <a:pt x="163" y="130"/>
                  </a:lnTo>
                  <a:lnTo>
                    <a:pt x="228" y="130"/>
                  </a:lnTo>
                  <a:lnTo>
                    <a:pt x="17" y="359"/>
                  </a:lnTo>
                  <a:lnTo>
                    <a:pt x="64" y="200"/>
                  </a:lnTo>
                  <a:lnTo>
                    <a:pt x="0" y="200"/>
                  </a:ln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44" name="Group 343"/>
          <p:cNvGrpSpPr>
            <a:grpSpLocks noChangeAspect="1"/>
          </p:cNvGrpSpPr>
          <p:nvPr/>
        </p:nvGrpSpPr>
        <p:grpSpPr>
          <a:xfrm>
            <a:off x="5927567" y="4585002"/>
            <a:ext cx="205083" cy="216840"/>
            <a:chOff x="4400550" y="8085138"/>
            <a:chExt cx="679450" cy="655637"/>
          </a:xfrm>
          <a:solidFill>
            <a:schemeClr val="accent1"/>
          </a:solidFill>
        </p:grpSpPr>
        <p:sp>
          <p:nvSpPr>
            <p:cNvPr id="438" name="Rectangle 45"/>
            <p:cNvSpPr>
              <a:spLocks noChangeArrowheads="1"/>
            </p:cNvSpPr>
            <p:nvPr/>
          </p:nvSpPr>
          <p:spPr bwMode="auto">
            <a:xfrm>
              <a:off x="4462461" y="8085138"/>
              <a:ext cx="7144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9" name="Rectangle 46"/>
            <p:cNvSpPr>
              <a:spLocks noChangeArrowheads="1"/>
            </p:cNvSpPr>
            <p:nvPr/>
          </p:nvSpPr>
          <p:spPr bwMode="auto">
            <a:xfrm>
              <a:off x="4462461" y="8651876"/>
              <a:ext cx="7144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0" name="Rectangle 47"/>
            <p:cNvSpPr>
              <a:spLocks noChangeArrowheads="1"/>
            </p:cNvSpPr>
            <p:nvPr/>
          </p:nvSpPr>
          <p:spPr bwMode="auto">
            <a:xfrm>
              <a:off x="4400550" y="8151813"/>
              <a:ext cx="41275" cy="730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1" name="Rectangle 48"/>
            <p:cNvSpPr>
              <a:spLocks noChangeArrowheads="1"/>
            </p:cNvSpPr>
            <p:nvPr/>
          </p:nvSpPr>
          <p:spPr bwMode="auto">
            <a:xfrm>
              <a:off x="4400550" y="8234363"/>
              <a:ext cx="4127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2" name="Rectangle 49"/>
            <p:cNvSpPr>
              <a:spLocks noChangeArrowheads="1"/>
            </p:cNvSpPr>
            <p:nvPr/>
          </p:nvSpPr>
          <p:spPr bwMode="auto">
            <a:xfrm>
              <a:off x="4400550" y="8312152"/>
              <a:ext cx="41275" cy="714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3" name="Rectangle 50"/>
            <p:cNvSpPr>
              <a:spLocks noChangeArrowheads="1"/>
            </p:cNvSpPr>
            <p:nvPr/>
          </p:nvSpPr>
          <p:spPr bwMode="auto">
            <a:xfrm>
              <a:off x="4400550" y="8394701"/>
              <a:ext cx="41275" cy="714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4" name="Rectangle 51"/>
            <p:cNvSpPr>
              <a:spLocks noChangeArrowheads="1"/>
            </p:cNvSpPr>
            <p:nvPr/>
          </p:nvSpPr>
          <p:spPr bwMode="auto">
            <a:xfrm>
              <a:off x="4400550" y="8477251"/>
              <a:ext cx="41275" cy="714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5" name="Rectangle 52"/>
            <p:cNvSpPr>
              <a:spLocks noChangeArrowheads="1"/>
            </p:cNvSpPr>
            <p:nvPr/>
          </p:nvSpPr>
          <p:spPr bwMode="auto">
            <a:xfrm>
              <a:off x="4400550" y="8559801"/>
              <a:ext cx="41275" cy="714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6" name="Freeform 53"/>
            <p:cNvSpPr>
              <a:spLocks/>
            </p:cNvSpPr>
            <p:nvPr/>
          </p:nvSpPr>
          <p:spPr bwMode="auto">
            <a:xfrm>
              <a:off x="5075237" y="8699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7" name="Freeform 54"/>
            <p:cNvSpPr>
              <a:spLocks/>
            </p:cNvSpPr>
            <p:nvPr/>
          </p:nvSpPr>
          <p:spPr bwMode="auto">
            <a:xfrm>
              <a:off x="4838702" y="86995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8" name="Freeform 55"/>
            <p:cNvSpPr>
              <a:spLocks/>
            </p:cNvSpPr>
            <p:nvPr/>
          </p:nvSpPr>
          <p:spPr bwMode="auto">
            <a:xfrm>
              <a:off x="5075237" y="8461376"/>
              <a:ext cx="0" cy="476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49" name="Freeform 56"/>
            <p:cNvSpPr>
              <a:spLocks/>
            </p:cNvSpPr>
            <p:nvPr/>
          </p:nvSpPr>
          <p:spPr bwMode="auto">
            <a:xfrm>
              <a:off x="4838702" y="8461376"/>
              <a:ext cx="0" cy="476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0" name="Freeform 57"/>
            <p:cNvSpPr>
              <a:spLocks/>
            </p:cNvSpPr>
            <p:nvPr/>
          </p:nvSpPr>
          <p:spPr bwMode="auto">
            <a:xfrm>
              <a:off x="4462461" y="8147049"/>
              <a:ext cx="468313" cy="484188"/>
            </a:xfrm>
            <a:custGeom>
              <a:avLst/>
              <a:gdLst>
                <a:gd name="T0" fmla="*/ 70 w 91"/>
                <a:gd name="T1" fmla="*/ 55 h 94"/>
                <a:gd name="T2" fmla="*/ 70 w 91"/>
                <a:gd name="T3" fmla="*/ 56 h 94"/>
                <a:gd name="T4" fmla="*/ 70 w 91"/>
                <a:gd name="T5" fmla="*/ 54 h 94"/>
                <a:gd name="T6" fmla="*/ 78 w 91"/>
                <a:gd name="T7" fmla="*/ 44 h 94"/>
                <a:gd name="T8" fmla="*/ 91 w 91"/>
                <a:gd name="T9" fmla="*/ 40 h 94"/>
                <a:gd name="T10" fmla="*/ 91 w 91"/>
                <a:gd name="T11" fmla="*/ 0 h 94"/>
                <a:gd name="T12" fmla="*/ 0 w 91"/>
                <a:gd name="T13" fmla="*/ 0 h 94"/>
                <a:gd name="T14" fmla="*/ 0 w 91"/>
                <a:gd name="T15" fmla="*/ 94 h 94"/>
                <a:gd name="T16" fmla="*/ 70 w 91"/>
                <a:gd name="T17" fmla="*/ 94 h 94"/>
                <a:gd name="T18" fmla="*/ 70 w 91"/>
                <a:gd name="T19" fmla="*/ 92 h 94"/>
                <a:gd name="T20" fmla="*/ 70 w 91"/>
                <a:gd name="T21" fmla="*/ 78 h 94"/>
                <a:gd name="T22" fmla="*/ 70 w 91"/>
                <a:gd name="T23" fmla="*/ 78 h 94"/>
                <a:gd name="T24" fmla="*/ 70 w 91"/>
                <a:gd name="T25" fmla="*/ 77 h 94"/>
                <a:gd name="T26" fmla="*/ 71 w 91"/>
                <a:gd name="T27" fmla="*/ 74 h 94"/>
                <a:gd name="T28" fmla="*/ 70 w 91"/>
                <a:gd name="T29" fmla="*/ 70 h 94"/>
                <a:gd name="T30" fmla="*/ 70 w 91"/>
                <a:gd name="T31" fmla="*/ 5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4">
                  <a:moveTo>
                    <a:pt x="70" y="55"/>
                  </a:moveTo>
                  <a:cubicBezTo>
                    <a:pt x="70" y="56"/>
                    <a:pt x="70" y="56"/>
                    <a:pt x="70" y="56"/>
                  </a:cubicBezTo>
                  <a:cubicBezTo>
                    <a:pt x="70" y="55"/>
                    <a:pt x="70" y="55"/>
                    <a:pt x="70" y="54"/>
                  </a:cubicBezTo>
                  <a:cubicBezTo>
                    <a:pt x="70" y="50"/>
                    <a:pt x="73" y="47"/>
                    <a:pt x="78" y="44"/>
                  </a:cubicBezTo>
                  <a:cubicBezTo>
                    <a:pt x="81" y="42"/>
                    <a:pt x="86" y="40"/>
                    <a:pt x="91" y="40"/>
                  </a:cubicBezTo>
                  <a:cubicBezTo>
                    <a:pt x="91" y="0"/>
                    <a:pt x="91" y="0"/>
                    <a:pt x="91" y="0"/>
                  </a:cubicBezTo>
                  <a:cubicBezTo>
                    <a:pt x="0" y="0"/>
                    <a:pt x="0" y="0"/>
                    <a:pt x="0" y="0"/>
                  </a:cubicBezTo>
                  <a:cubicBezTo>
                    <a:pt x="0" y="94"/>
                    <a:pt x="0" y="94"/>
                    <a:pt x="0" y="94"/>
                  </a:cubicBezTo>
                  <a:cubicBezTo>
                    <a:pt x="70" y="94"/>
                    <a:pt x="70" y="94"/>
                    <a:pt x="70" y="94"/>
                  </a:cubicBezTo>
                  <a:cubicBezTo>
                    <a:pt x="70" y="93"/>
                    <a:pt x="70" y="93"/>
                    <a:pt x="70" y="92"/>
                  </a:cubicBezTo>
                  <a:cubicBezTo>
                    <a:pt x="70" y="78"/>
                    <a:pt x="70" y="78"/>
                    <a:pt x="70" y="78"/>
                  </a:cubicBezTo>
                  <a:cubicBezTo>
                    <a:pt x="70" y="78"/>
                    <a:pt x="70" y="78"/>
                    <a:pt x="70" y="78"/>
                  </a:cubicBezTo>
                  <a:cubicBezTo>
                    <a:pt x="70" y="78"/>
                    <a:pt x="70" y="77"/>
                    <a:pt x="70" y="77"/>
                  </a:cubicBezTo>
                  <a:cubicBezTo>
                    <a:pt x="70" y="76"/>
                    <a:pt x="70" y="75"/>
                    <a:pt x="71" y="74"/>
                  </a:cubicBezTo>
                  <a:cubicBezTo>
                    <a:pt x="70" y="72"/>
                    <a:pt x="70" y="71"/>
                    <a:pt x="70" y="70"/>
                  </a:cubicBez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1" name="Rectangle 58"/>
            <p:cNvSpPr>
              <a:spLocks noChangeArrowheads="1"/>
            </p:cNvSpPr>
            <p:nvPr/>
          </p:nvSpPr>
          <p:spPr bwMode="auto">
            <a:xfrm>
              <a:off x="4545010" y="8085138"/>
              <a:ext cx="6667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2" name="Rectangle 59"/>
            <p:cNvSpPr>
              <a:spLocks noChangeArrowheads="1"/>
            </p:cNvSpPr>
            <p:nvPr/>
          </p:nvSpPr>
          <p:spPr bwMode="auto">
            <a:xfrm>
              <a:off x="4621213" y="8085138"/>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3" name="Rectangle 60"/>
            <p:cNvSpPr>
              <a:spLocks noChangeArrowheads="1"/>
            </p:cNvSpPr>
            <p:nvPr/>
          </p:nvSpPr>
          <p:spPr bwMode="auto">
            <a:xfrm>
              <a:off x="4703763" y="8085138"/>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4" name="Rectangle 61"/>
            <p:cNvSpPr>
              <a:spLocks noChangeArrowheads="1"/>
            </p:cNvSpPr>
            <p:nvPr/>
          </p:nvSpPr>
          <p:spPr bwMode="auto">
            <a:xfrm>
              <a:off x="4786313" y="8085138"/>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5" name="Rectangle 62"/>
            <p:cNvSpPr>
              <a:spLocks noChangeArrowheads="1"/>
            </p:cNvSpPr>
            <p:nvPr/>
          </p:nvSpPr>
          <p:spPr bwMode="auto">
            <a:xfrm>
              <a:off x="4868863" y="8085138"/>
              <a:ext cx="7144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6" name="Rectangle 63"/>
            <p:cNvSpPr>
              <a:spLocks noChangeArrowheads="1"/>
            </p:cNvSpPr>
            <p:nvPr/>
          </p:nvSpPr>
          <p:spPr bwMode="auto">
            <a:xfrm>
              <a:off x="4545010" y="8651876"/>
              <a:ext cx="6667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7" name="Rectangle 64"/>
            <p:cNvSpPr>
              <a:spLocks noChangeArrowheads="1"/>
            </p:cNvSpPr>
            <p:nvPr/>
          </p:nvSpPr>
          <p:spPr bwMode="auto">
            <a:xfrm>
              <a:off x="4621213" y="8651876"/>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8" name="Rectangle 65"/>
            <p:cNvSpPr>
              <a:spLocks noChangeArrowheads="1"/>
            </p:cNvSpPr>
            <p:nvPr/>
          </p:nvSpPr>
          <p:spPr bwMode="auto">
            <a:xfrm>
              <a:off x="4703763" y="8651876"/>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59" name="Freeform 66"/>
            <p:cNvSpPr>
              <a:spLocks/>
            </p:cNvSpPr>
            <p:nvPr/>
          </p:nvSpPr>
          <p:spPr bwMode="auto">
            <a:xfrm>
              <a:off x="4786313" y="8651876"/>
              <a:ext cx="36512" cy="41275"/>
            </a:xfrm>
            <a:custGeom>
              <a:avLst/>
              <a:gdLst>
                <a:gd name="T0" fmla="*/ 0 w 7"/>
                <a:gd name="T1" fmla="*/ 0 h 8"/>
                <a:gd name="T2" fmla="*/ 0 w 7"/>
                <a:gd name="T3" fmla="*/ 8 h 8"/>
                <a:gd name="T4" fmla="*/ 7 w 7"/>
                <a:gd name="T5" fmla="*/ 8 h 8"/>
                <a:gd name="T6" fmla="*/ 7 w 7"/>
                <a:gd name="T7" fmla="*/ 2 h 8"/>
                <a:gd name="T8" fmla="*/ 7 w 7"/>
                <a:gd name="T9" fmla="*/ 3 h 8"/>
                <a:gd name="T10" fmla="*/ 7 w 7"/>
                <a:gd name="T11" fmla="*/ 2 h 8"/>
                <a:gd name="T12" fmla="*/ 7 w 7"/>
                <a:gd name="T13" fmla="*/ 0 h 8"/>
                <a:gd name="T14" fmla="*/ 0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0" y="0"/>
                  </a:moveTo>
                  <a:cubicBezTo>
                    <a:pt x="0" y="8"/>
                    <a:pt x="0" y="8"/>
                    <a:pt x="0" y="8"/>
                  </a:cubicBezTo>
                  <a:cubicBezTo>
                    <a:pt x="7" y="8"/>
                    <a:pt x="7" y="8"/>
                    <a:pt x="7" y="8"/>
                  </a:cubicBezTo>
                  <a:cubicBezTo>
                    <a:pt x="7" y="2"/>
                    <a:pt x="7" y="2"/>
                    <a:pt x="7" y="2"/>
                  </a:cubicBezTo>
                  <a:cubicBezTo>
                    <a:pt x="7" y="3"/>
                    <a:pt x="7" y="3"/>
                    <a:pt x="7" y="3"/>
                  </a:cubicBezTo>
                  <a:cubicBezTo>
                    <a:pt x="7" y="2"/>
                    <a:pt x="7" y="2"/>
                    <a:pt x="7" y="2"/>
                  </a:cubicBezTo>
                  <a:cubicBezTo>
                    <a:pt x="7" y="1"/>
                    <a:pt x="7" y="0"/>
                    <a:pt x="7"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0" name="Rectangle 67"/>
            <p:cNvSpPr>
              <a:spLocks noChangeArrowheads="1"/>
            </p:cNvSpPr>
            <p:nvPr/>
          </p:nvSpPr>
          <p:spPr bwMode="auto">
            <a:xfrm>
              <a:off x="4956175" y="8151813"/>
              <a:ext cx="41275" cy="730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1" name="Rectangle 68"/>
            <p:cNvSpPr>
              <a:spLocks noChangeArrowheads="1"/>
            </p:cNvSpPr>
            <p:nvPr/>
          </p:nvSpPr>
          <p:spPr bwMode="auto">
            <a:xfrm>
              <a:off x="4956175" y="8234363"/>
              <a:ext cx="4127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2" name="Freeform 69"/>
            <p:cNvSpPr>
              <a:spLocks/>
            </p:cNvSpPr>
            <p:nvPr/>
          </p:nvSpPr>
          <p:spPr bwMode="auto">
            <a:xfrm>
              <a:off x="4956175" y="8312152"/>
              <a:ext cx="41275" cy="41275"/>
            </a:xfrm>
            <a:custGeom>
              <a:avLst/>
              <a:gdLst>
                <a:gd name="T0" fmla="*/ 8 w 8"/>
                <a:gd name="T1" fmla="*/ 8 h 8"/>
                <a:gd name="T2" fmla="*/ 8 w 8"/>
                <a:gd name="T3" fmla="*/ 0 h 8"/>
                <a:gd name="T4" fmla="*/ 0 w 8"/>
                <a:gd name="T5" fmla="*/ 0 h 8"/>
                <a:gd name="T6" fmla="*/ 0 w 8"/>
                <a:gd name="T7" fmla="*/ 7 h 8"/>
                <a:gd name="T8" fmla="*/ 0 w 8"/>
                <a:gd name="T9" fmla="*/ 7 h 8"/>
                <a:gd name="T10" fmla="*/ 8 w 8"/>
                <a:gd name="T11" fmla="*/ 8 h 8"/>
              </a:gdLst>
              <a:ahLst/>
              <a:cxnLst>
                <a:cxn ang="0">
                  <a:pos x="T0" y="T1"/>
                </a:cxn>
                <a:cxn ang="0">
                  <a:pos x="T2" y="T3"/>
                </a:cxn>
                <a:cxn ang="0">
                  <a:pos x="T4" y="T5"/>
                </a:cxn>
                <a:cxn ang="0">
                  <a:pos x="T6" y="T7"/>
                </a:cxn>
                <a:cxn ang="0">
                  <a:pos x="T8" y="T9"/>
                </a:cxn>
                <a:cxn ang="0">
                  <a:pos x="T10" y="T11"/>
                </a:cxn>
              </a:cxnLst>
              <a:rect l="0" t="0" r="r" b="b"/>
              <a:pathLst>
                <a:path w="8" h="8">
                  <a:moveTo>
                    <a:pt x="8" y="8"/>
                  </a:moveTo>
                  <a:cubicBezTo>
                    <a:pt x="8" y="0"/>
                    <a:pt x="8" y="0"/>
                    <a:pt x="8" y="0"/>
                  </a:cubicBezTo>
                  <a:cubicBezTo>
                    <a:pt x="0" y="0"/>
                    <a:pt x="0" y="0"/>
                    <a:pt x="0" y="0"/>
                  </a:cubicBezTo>
                  <a:cubicBezTo>
                    <a:pt x="0" y="7"/>
                    <a:pt x="0" y="7"/>
                    <a:pt x="0" y="7"/>
                  </a:cubicBezTo>
                  <a:cubicBezTo>
                    <a:pt x="0" y="7"/>
                    <a:pt x="0" y="7"/>
                    <a:pt x="0" y="7"/>
                  </a:cubicBezTo>
                  <a:cubicBezTo>
                    <a:pt x="3" y="7"/>
                    <a:pt x="5" y="8"/>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3" name="Freeform 70"/>
            <p:cNvSpPr>
              <a:spLocks/>
            </p:cNvSpPr>
            <p:nvPr/>
          </p:nvSpPr>
          <p:spPr bwMode="auto">
            <a:xfrm>
              <a:off x="4832350" y="8631237"/>
              <a:ext cx="247650" cy="109538"/>
            </a:xfrm>
            <a:custGeom>
              <a:avLst/>
              <a:gdLst>
                <a:gd name="T0" fmla="*/ 48 w 48"/>
                <a:gd name="T1" fmla="*/ 0 h 21"/>
                <a:gd name="T2" fmla="*/ 47 w 48"/>
                <a:gd name="T3" fmla="*/ 1 h 21"/>
                <a:gd name="T4" fmla="*/ 46 w 48"/>
                <a:gd name="T5" fmla="*/ 2 h 21"/>
                <a:gd name="T6" fmla="*/ 46 w 48"/>
                <a:gd name="T7" fmla="*/ 2 h 21"/>
                <a:gd name="T8" fmla="*/ 45 w 48"/>
                <a:gd name="T9" fmla="*/ 2 h 21"/>
                <a:gd name="T10" fmla="*/ 45 w 48"/>
                <a:gd name="T11" fmla="*/ 3 h 21"/>
                <a:gd name="T12" fmla="*/ 44 w 48"/>
                <a:gd name="T13" fmla="*/ 3 h 21"/>
                <a:gd name="T14" fmla="*/ 44 w 48"/>
                <a:gd name="T15" fmla="*/ 3 h 21"/>
                <a:gd name="T16" fmla="*/ 43 w 48"/>
                <a:gd name="T17" fmla="*/ 4 h 21"/>
                <a:gd name="T18" fmla="*/ 41 w 48"/>
                <a:gd name="T19" fmla="*/ 5 h 21"/>
                <a:gd name="T20" fmla="*/ 24 w 48"/>
                <a:gd name="T21" fmla="*/ 8 h 21"/>
                <a:gd name="T22" fmla="*/ 7 w 48"/>
                <a:gd name="T23" fmla="*/ 5 h 21"/>
                <a:gd name="T24" fmla="*/ 5 w 48"/>
                <a:gd name="T25" fmla="*/ 4 h 21"/>
                <a:gd name="T26" fmla="*/ 4 w 48"/>
                <a:gd name="T27" fmla="*/ 3 h 21"/>
                <a:gd name="T28" fmla="*/ 4 w 48"/>
                <a:gd name="T29" fmla="*/ 3 h 21"/>
                <a:gd name="T30" fmla="*/ 3 w 48"/>
                <a:gd name="T31" fmla="*/ 3 h 21"/>
                <a:gd name="T32" fmla="*/ 3 w 48"/>
                <a:gd name="T33" fmla="*/ 2 h 21"/>
                <a:gd name="T34" fmla="*/ 2 w 48"/>
                <a:gd name="T35" fmla="*/ 2 h 21"/>
                <a:gd name="T36" fmla="*/ 2 w 48"/>
                <a:gd name="T37" fmla="*/ 2 h 21"/>
                <a:gd name="T38" fmla="*/ 1 w 48"/>
                <a:gd name="T39" fmla="*/ 1 h 21"/>
                <a:gd name="T40" fmla="*/ 0 w 48"/>
                <a:gd name="T41" fmla="*/ 0 h 21"/>
                <a:gd name="T42" fmla="*/ 0 w 48"/>
                <a:gd name="T43" fmla="*/ 0 h 21"/>
                <a:gd name="T44" fmla="*/ 0 w 48"/>
                <a:gd name="T45" fmla="*/ 0 h 21"/>
                <a:gd name="T46" fmla="*/ 0 w 48"/>
                <a:gd name="T47" fmla="*/ 7 h 21"/>
                <a:gd name="T48" fmla="*/ 7 w 48"/>
                <a:gd name="T49" fmla="*/ 17 h 21"/>
                <a:gd name="T50" fmla="*/ 24 w 48"/>
                <a:gd name="T51" fmla="*/ 21 h 21"/>
                <a:gd name="T52" fmla="*/ 41 w 48"/>
                <a:gd name="T53" fmla="*/ 17 h 21"/>
                <a:gd name="T54" fmla="*/ 48 w 48"/>
                <a:gd name="T55" fmla="*/ 8 h 21"/>
                <a:gd name="T56" fmla="*/ 48 w 48"/>
                <a:gd name="T57" fmla="*/ 0 h 21"/>
                <a:gd name="T58" fmla="*/ 48 w 48"/>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21">
                  <a:moveTo>
                    <a:pt x="48" y="0"/>
                  </a:moveTo>
                  <a:cubicBezTo>
                    <a:pt x="48" y="0"/>
                    <a:pt x="47" y="1"/>
                    <a:pt x="47" y="1"/>
                  </a:cubicBezTo>
                  <a:cubicBezTo>
                    <a:pt x="47" y="1"/>
                    <a:pt x="46" y="1"/>
                    <a:pt x="46" y="2"/>
                  </a:cubicBezTo>
                  <a:cubicBezTo>
                    <a:pt x="46" y="2"/>
                    <a:pt x="46" y="2"/>
                    <a:pt x="46" y="2"/>
                  </a:cubicBezTo>
                  <a:cubicBezTo>
                    <a:pt x="46" y="2"/>
                    <a:pt x="46" y="2"/>
                    <a:pt x="45" y="2"/>
                  </a:cubicBezTo>
                  <a:cubicBezTo>
                    <a:pt x="45" y="3"/>
                    <a:pt x="45" y="3"/>
                    <a:pt x="45" y="3"/>
                  </a:cubicBezTo>
                  <a:cubicBezTo>
                    <a:pt x="45" y="3"/>
                    <a:pt x="45" y="3"/>
                    <a:pt x="44" y="3"/>
                  </a:cubicBezTo>
                  <a:cubicBezTo>
                    <a:pt x="44" y="3"/>
                    <a:pt x="44" y="3"/>
                    <a:pt x="44" y="3"/>
                  </a:cubicBezTo>
                  <a:cubicBezTo>
                    <a:pt x="44" y="4"/>
                    <a:pt x="43" y="4"/>
                    <a:pt x="43" y="4"/>
                  </a:cubicBezTo>
                  <a:cubicBezTo>
                    <a:pt x="42" y="4"/>
                    <a:pt x="42" y="5"/>
                    <a:pt x="41" y="5"/>
                  </a:cubicBezTo>
                  <a:cubicBezTo>
                    <a:pt x="36" y="7"/>
                    <a:pt x="30" y="8"/>
                    <a:pt x="24" y="8"/>
                  </a:cubicBezTo>
                  <a:cubicBezTo>
                    <a:pt x="18" y="8"/>
                    <a:pt x="12" y="7"/>
                    <a:pt x="7" y="5"/>
                  </a:cubicBezTo>
                  <a:cubicBezTo>
                    <a:pt x="6" y="4"/>
                    <a:pt x="6" y="4"/>
                    <a:pt x="5" y="4"/>
                  </a:cubicBezTo>
                  <a:cubicBezTo>
                    <a:pt x="5" y="4"/>
                    <a:pt x="4" y="3"/>
                    <a:pt x="4" y="3"/>
                  </a:cubicBezTo>
                  <a:cubicBezTo>
                    <a:pt x="4" y="3"/>
                    <a:pt x="4" y="3"/>
                    <a:pt x="4" y="3"/>
                  </a:cubicBezTo>
                  <a:cubicBezTo>
                    <a:pt x="4" y="3"/>
                    <a:pt x="3" y="3"/>
                    <a:pt x="3" y="3"/>
                  </a:cubicBezTo>
                  <a:cubicBezTo>
                    <a:pt x="3" y="2"/>
                    <a:pt x="3" y="2"/>
                    <a:pt x="3" y="2"/>
                  </a:cubicBezTo>
                  <a:cubicBezTo>
                    <a:pt x="3" y="2"/>
                    <a:pt x="2" y="2"/>
                    <a:pt x="2" y="2"/>
                  </a:cubicBezTo>
                  <a:cubicBezTo>
                    <a:pt x="2" y="2"/>
                    <a:pt x="2" y="2"/>
                    <a:pt x="2" y="2"/>
                  </a:cubicBezTo>
                  <a:cubicBezTo>
                    <a:pt x="2" y="1"/>
                    <a:pt x="1" y="1"/>
                    <a:pt x="1" y="1"/>
                  </a:cubicBezTo>
                  <a:cubicBezTo>
                    <a:pt x="1" y="1"/>
                    <a:pt x="0" y="0"/>
                    <a:pt x="0" y="0"/>
                  </a:cubicBezTo>
                  <a:cubicBezTo>
                    <a:pt x="0" y="0"/>
                    <a:pt x="0" y="0"/>
                    <a:pt x="0" y="0"/>
                  </a:cubicBezTo>
                  <a:cubicBezTo>
                    <a:pt x="0" y="0"/>
                    <a:pt x="0" y="0"/>
                    <a:pt x="0" y="0"/>
                  </a:cubicBezTo>
                  <a:cubicBezTo>
                    <a:pt x="0" y="7"/>
                    <a:pt x="0" y="7"/>
                    <a:pt x="0" y="7"/>
                  </a:cubicBezTo>
                  <a:cubicBezTo>
                    <a:pt x="0" y="11"/>
                    <a:pt x="2" y="14"/>
                    <a:pt x="7" y="17"/>
                  </a:cubicBezTo>
                  <a:cubicBezTo>
                    <a:pt x="11" y="19"/>
                    <a:pt x="17" y="21"/>
                    <a:pt x="24" y="21"/>
                  </a:cubicBezTo>
                  <a:cubicBezTo>
                    <a:pt x="31" y="21"/>
                    <a:pt x="37" y="19"/>
                    <a:pt x="41" y="17"/>
                  </a:cubicBezTo>
                  <a:cubicBezTo>
                    <a:pt x="46" y="14"/>
                    <a:pt x="48" y="11"/>
                    <a:pt x="48" y="8"/>
                  </a:cubicBezTo>
                  <a:cubicBezTo>
                    <a:pt x="48" y="0"/>
                    <a:pt x="48" y="0"/>
                    <a:pt x="48" y="0"/>
                  </a:cubicBezTo>
                  <a:cubicBezTo>
                    <a:pt x="48" y="0"/>
                    <a:pt x="48"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4" name="Freeform 71"/>
            <p:cNvSpPr>
              <a:spLocks/>
            </p:cNvSpPr>
            <p:nvPr/>
          </p:nvSpPr>
          <p:spPr bwMode="auto">
            <a:xfrm>
              <a:off x="4832350" y="8543926"/>
              <a:ext cx="247650" cy="114299"/>
            </a:xfrm>
            <a:custGeom>
              <a:avLst/>
              <a:gdLst>
                <a:gd name="T0" fmla="*/ 48 w 48"/>
                <a:gd name="T1" fmla="*/ 1 h 22"/>
                <a:gd name="T2" fmla="*/ 47 w 48"/>
                <a:gd name="T3" fmla="*/ 2 h 22"/>
                <a:gd name="T4" fmla="*/ 46 w 48"/>
                <a:gd name="T5" fmla="*/ 2 h 22"/>
                <a:gd name="T6" fmla="*/ 46 w 48"/>
                <a:gd name="T7" fmla="*/ 3 h 22"/>
                <a:gd name="T8" fmla="*/ 45 w 48"/>
                <a:gd name="T9" fmla="*/ 3 h 22"/>
                <a:gd name="T10" fmla="*/ 45 w 48"/>
                <a:gd name="T11" fmla="*/ 3 h 22"/>
                <a:gd name="T12" fmla="*/ 44 w 48"/>
                <a:gd name="T13" fmla="*/ 4 h 22"/>
                <a:gd name="T14" fmla="*/ 44 w 48"/>
                <a:gd name="T15" fmla="*/ 4 h 22"/>
                <a:gd name="T16" fmla="*/ 43 w 48"/>
                <a:gd name="T17" fmla="*/ 5 h 22"/>
                <a:gd name="T18" fmla="*/ 41 w 48"/>
                <a:gd name="T19" fmla="*/ 6 h 22"/>
                <a:gd name="T20" fmla="*/ 24 w 48"/>
                <a:gd name="T21" fmla="*/ 9 h 22"/>
                <a:gd name="T22" fmla="*/ 7 w 48"/>
                <a:gd name="T23" fmla="*/ 6 h 22"/>
                <a:gd name="T24" fmla="*/ 5 w 48"/>
                <a:gd name="T25" fmla="*/ 5 h 22"/>
                <a:gd name="T26" fmla="*/ 4 w 48"/>
                <a:gd name="T27" fmla="*/ 4 h 22"/>
                <a:gd name="T28" fmla="*/ 4 w 48"/>
                <a:gd name="T29" fmla="*/ 4 h 22"/>
                <a:gd name="T30" fmla="*/ 3 w 48"/>
                <a:gd name="T31" fmla="*/ 3 h 22"/>
                <a:gd name="T32" fmla="*/ 3 w 48"/>
                <a:gd name="T33" fmla="*/ 3 h 22"/>
                <a:gd name="T34" fmla="*/ 2 w 48"/>
                <a:gd name="T35" fmla="*/ 3 h 22"/>
                <a:gd name="T36" fmla="*/ 2 w 48"/>
                <a:gd name="T37" fmla="*/ 2 h 22"/>
                <a:gd name="T38" fmla="*/ 1 w 48"/>
                <a:gd name="T39" fmla="*/ 2 h 22"/>
                <a:gd name="T40" fmla="*/ 0 w 48"/>
                <a:gd name="T41" fmla="*/ 1 h 22"/>
                <a:gd name="T42" fmla="*/ 0 w 48"/>
                <a:gd name="T43" fmla="*/ 1 h 22"/>
                <a:gd name="T44" fmla="*/ 0 w 48"/>
                <a:gd name="T45" fmla="*/ 0 h 22"/>
                <a:gd name="T46" fmla="*/ 0 w 48"/>
                <a:gd name="T47" fmla="*/ 8 h 22"/>
                <a:gd name="T48" fmla="*/ 7 w 48"/>
                <a:gd name="T49" fmla="*/ 18 h 22"/>
                <a:gd name="T50" fmla="*/ 24 w 48"/>
                <a:gd name="T51" fmla="*/ 22 h 22"/>
                <a:gd name="T52" fmla="*/ 41 w 48"/>
                <a:gd name="T53" fmla="*/ 18 h 22"/>
                <a:gd name="T54" fmla="*/ 48 w 48"/>
                <a:gd name="T55" fmla="*/ 9 h 22"/>
                <a:gd name="T56" fmla="*/ 48 w 48"/>
                <a:gd name="T57" fmla="*/ 1 h 22"/>
                <a:gd name="T58" fmla="*/ 48 w 48"/>
                <a:gd name="T59"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22">
                  <a:moveTo>
                    <a:pt x="48" y="1"/>
                  </a:moveTo>
                  <a:cubicBezTo>
                    <a:pt x="48" y="1"/>
                    <a:pt x="47" y="1"/>
                    <a:pt x="47" y="2"/>
                  </a:cubicBezTo>
                  <a:cubicBezTo>
                    <a:pt x="47" y="2"/>
                    <a:pt x="46" y="2"/>
                    <a:pt x="46" y="2"/>
                  </a:cubicBezTo>
                  <a:cubicBezTo>
                    <a:pt x="46" y="3"/>
                    <a:pt x="46" y="3"/>
                    <a:pt x="46" y="3"/>
                  </a:cubicBezTo>
                  <a:cubicBezTo>
                    <a:pt x="46" y="3"/>
                    <a:pt x="46" y="3"/>
                    <a:pt x="45" y="3"/>
                  </a:cubicBezTo>
                  <a:cubicBezTo>
                    <a:pt x="45" y="3"/>
                    <a:pt x="45" y="3"/>
                    <a:pt x="45" y="3"/>
                  </a:cubicBezTo>
                  <a:cubicBezTo>
                    <a:pt x="45" y="4"/>
                    <a:pt x="45" y="4"/>
                    <a:pt x="44" y="4"/>
                  </a:cubicBezTo>
                  <a:cubicBezTo>
                    <a:pt x="44" y="4"/>
                    <a:pt x="44" y="4"/>
                    <a:pt x="44" y="4"/>
                  </a:cubicBezTo>
                  <a:cubicBezTo>
                    <a:pt x="44" y="4"/>
                    <a:pt x="43" y="5"/>
                    <a:pt x="43" y="5"/>
                  </a:cubicBezTo>
                  <a:cubicBezTo>
                    <a:pt x="42" y="5"/>
                    <a:pt x="42" y="6"/>
                    <a:pt x="41" y="6"/>
                  </a:cubicBezTo>
                  <a:cubicBezTo>
                    <a:pt x="36" y="8"/>
                    <a:pt x="30" y="9"/>
                    <a:pt x="24" y="9"/>
                  </a:cubicBezTo>
                  <a:cubicBezTo>
                    <a:pt x="18" y="9"/>
                    <a:pt x="12" y="8"/>
                    <a:pt x="7" y="6"/>
                  </a:cubicBezTo>
                  <a:cubicBezTo>
                    <a:pt x="6" y="5"/>
                    <a:pt x="6" y="5"/>
                    <a:pt x="5" y="5"/>
                  </a:cubicBezTo>
                  <a:cubicBezTo>
                    <a:pt x="5" y="5"/>
                    <a:pt x="4" y="4"/>
                    <a:pt x="4" y="4"/>
                  </a:cubicBezTo>
                  <a:cubicBezTo>
                    <a:pt x="4" y="4"/>
                    <a:pt x="4" y="4"/>
                    <a:pt x="4" y="4"/>
                  </a:cubicBezTo>
                  <a:cubicBezTo>
                    <a:pt x="4" y="4"/>
                    <a:pt x="3" y="4"/>
                    <a:pt x="3" y="3"/>
                  </a:cubicBezTo>
                  <a:cubicBezTo>
                    <a:pt x="3" y="3"/>
                    <a:pt x="3" y="3"/>
                    <a:pt x="3" y="3"/>
                  </a:cubicBezTo>
                  <a:cubicBezTo>
                    <a:pt x="3" y="3"/>
                    <a:pt x="2" y="3"/>
                    <a:pt x="2" y="3"/>
                  </a:cubicBezTo>
                  <a:cubicBezTo>
                    <a:pt x="2" y="2"/>
                    <a:pt x="2" y="2"/>
                    <a:pt x="2" y="2"/>
                  </a:cubicBezTo>
                  <a:cubicBezTo>
                    <a:pt x="2" y="2"/>
                    <a:pt x="1" y="2"/>
                    <a:pt x="1" y="2"/>
                  </a:cubicBezTo>
                  <a:cubicBezTo>
                    <a:pt x="1" y="1"/>
                    <a:pt x="0" y="1"/>
                    <a:pt x="0" y="1"/>
                  </a:cubicBezTo>
                  <a:cubicBezTo>
                    <a:pt x="0" y="1"/>
                    <a:pt x="0" y="1"/>
                    <a:pt x="0" y="1"/>
                  </a:cubicBezTo>
                  <a:cubicBezTo>
                    <a:pt x="0" y="1"/>
                    <a:pt x="0" y="1"/>
                    <a:pt x="0" y="0"/>
                  </a:cubicBezTo>
                  <a:cubicBezTo>
                    <a:pt x="0" y="8"/>
                    <a:pt x="0" y="8"/>
                    <a:pt x="0" y="8"/>
                  </a:cubicBezTo>
                  <a:cubicBezTo>
                    <a:pt x="0" y="12"/>
                    <a:pt x="2" y="15"/>
                    <a:pt x="7" y="18"/>
                  </a:cubicBezTo>
                  <a:cubicBezTo>
                    <a:pt x="11" y="20"/>
                    <a:pt x="17" y="22"/>
                    <a:pt x="24" y="22"/>
                  </a:cubicBezTo>
                  <a:cubicBezTo>
                    <a:pt x="31" y="22"/>
                    <a:pt x="37" y="20"/>
                    <a:pt x="41" y="18"/>
                  </a:cubicBezTo>
                  <a:cubicBezTo>
                    <a:pt x="46" y="15"/>
                    <a:pt x="48" y="12"/>
                    <a:pt x="48" y="9"/>
                  </a:cubicBezTo>
                  <a:cubicBezTo>
                    <a:pt x="48" y="1"/>
                    <a:pt x="48" y="1"/>
                    <a:pt x="48" y="1"/>
                  </a:cubicBezTo>
                  <a:cubicBezTo>
                    <a:pt x="48" y="1"/>
                    <a:pt x="48" y="1"/>
                    <a:pt x="4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5" name="Freeform 72"/>
            <p:cNvSpPr>
              <a:spLocks/>
            </p:cNvSpPr>
            <p:nvPr/>
          </p:nvSpPr>
          <p:spPr bwMode="auto">
            <a:xfrm>
              <a:off x="4832350" y="8466137"/>
              <a:ext cx="247650" cy="109538"/>
            </a:xfrm>
            <a:custGeom>
              <a:avLst/>
              <a:gdLst>
                <a:gd name="T0" fmla="*/ 48 w 48"/>
                <a:gd name="T1" fmla="*/ 0 h 21"/>
                <a:gd name="T2" fmla="*/ 47 w 48"/>
                <a:gd name="T3" fmla="*/ 1 h 21"/>
                <a:gd name="T4" fmla="*/ 46 w 48"/>
                <a:gd name="T5" fmla="*/ 2 h 21"/>
                <a:gd name="T6" fmla="*/ 46 w 48"/>
                <a:gd name="T7" fmla="*/ 2 h 21"/>
                <a:gd name="T8" fmla="*/ 45 w 48"/>
                <a:gd name="T9" fmla="*/ 3 h 21"/>
                <a:gd name="T10" fmla="*/ 45 w 48"/>
                <a:gd name="T11" fmla="*/ 3 h 21"/>
                <a:gd name="T12" fmla="*/ 44 w 48"/>
                <a:gd name="T13" fmla="*/ 3 h 21"/>
                <a:gd name="T14" fmla="*/ 44 w 48"/>
                <a:gd name="T15" fmla="*/ 4 h 21"/>
                <a:gd name="T16" fmla="*/ 43 w 48"/>
                <a:gd name="T17" fmla="*/ 4 h 21"/>
                <a:gd name="T18" fmla="*/ 41 w 48"/>
                <a:gd name="T19" fmla="*/ 5 h 21"/>
                <a:gd name="T20" fmla="*/ 24 w 48"/>
                <a:gd name="T21" fmla="*/ 9 h 21"/>
                <a:gd name="T22" fmla="*/ 7 w 48"/>
                <a:gd name="T23" fmla="*/ 5 h 21"/>
                <a:gd name="T24" fmla="*/ 5 w 48"/>
                <a:gd name="T25" fmla="*/ 4 h 21"/>
                <a:gd name="T26" fmla="*/ 4 w 48"/>
                <a:gd name="T27" fmla="*/ 4 h 21"/>
                <a:gd name="T28" fmla="*/ 4 w 48"/>
                <a:gd name="T29" fmla="*/ 3 h 21"/>
                <a:gd name="T30" fmla="*/ 3 w 48"/>
                <a:gd name="T31" fmla="*/ 3 h 21"/>
                <a:gd name="T32" fmla="*/ 3 w 48"/>
                <a:gd name="T33" fmla="*/ 3 h 21"/>
                <a:gd name="T34" fmla="*/ 2 w 48"/>
                <a:gd name="T35" fmla="*/ 2 h 21"/>
                <a:gd name="T36" fmla="*/ 2 w 48"/>
                <a:gd name="T37" fmla="*/ 2 h 21"/>
                <a:gd name="T38" fmla="*/ 1 w 48"/>
                <a:gd name="T39" fmla="*/ 1 h 21"/>
                <a:gd name="T40" fmla="*/ 0 w 48"/>
                <a:gd name="T41" fmla="*/ 0 h 21"/>
                <a:gd name="T42" fmla="*/ 0 w 48"/>
                <a:gd name="T43" fmla="*/ 0 h 21"/>
                <a:gd name="T44" fmla="*/ 0 w 48"/>
                <a:gd name="T45" fmla="*/ 0 h 21"/>
                <a:gd name="T46" fmla="*/ 0 w 48"/>
                <a:gd name="T47" fmla="*/ 8 h 21"/>
                <a:gd name="T48" fmla="*/ 7 w 48"/>
                <a:gd name="T49" fmla="*/ 17 h 21"/>
                <a:gd name="T50" fmla="*/ 24 w 48"/>
                <a:gd name="T51" fmla="*/ 21 h 21"/>
                <a:gd name="T52" fmla="*/ 41 w 48"/>
                <a:gd name="T53" fmla="*/ 17 h 21"/>
                <a:gd name="T54" fmla="*/ 48 w 48"/>
                <a:gd name="T55" fmla="*/ 8 h 21"/>
                <a:gd name="T56" fmla="*/ 48 w 48"/>
                <a:gd name="T57" fmla="*/ 0 h 21"/>
                <a:gd name="T58" fmla="*/ 48 w 48"/>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21">
                  <a:moveTo>
                    <a:pt x="48" y="0"/>
                  </a:moveTo>
                  <a:cubicBezTo>
                    <a:pt x="48" y="1"/>
                    <a:pt x="47" y="1"/>
                    <a:pt x="47" y="1"/>
                  </a:cubicBezTo>
                  <a:cubicBezTo>
                    <a:pt x="47" y="2"/>
                    <a:pt x="46" y="2"/>
                    <a:pt x="46" y="2"/>
                  </a:cubicBezTo>
                  <a:cubicBezTo>
                    <a:pt x="46" y="2"/>
                    <a:pt x="46" y="2"/>
                    <a:pt x="46" y="2"/>
                  </a:cubicBezTo>
                  <a:cubicBezTo>
                    <a:pt x="46" y="2"/>
                    <a:pt x="46" y="3"/>
                    <a:pt x="45" y="3"/>
                  </a:cubicBezTo>
                  <a:cubicBezTo>
                    <a:pt x="45" y="3"/>
                    <a:pt x="45" y="3"/>
                    <a:pt x="45" y="3"/>
                  </a:cubicBezTo>
                  <a:cubicBezTo>
                    <a:pt x="45" y="3"/>
                    <a:pt x="45" y="3"/>
                    <a:pt x="44" y="3"/>
                  </a:cubicBezTo>
                  <a:cubicBezTo>
                    <a:pt x="44" y="4"/>
                    <a:pt x="44" y="4"/>
                    <a:pt x="44" y="4"/>
                  </a:cubicBezTo>
                  <a:cubicBezTo>
                    <a:pt x="44" y="4"/>
                    <a:pt x="43" y="4"/>
                    <a:pt x="43" y="4"/>
                  </a:cubicBezTo>
                  <a:cubicBezTo>
                    <a:pt x="42" y="5"/>
                    <a:pt x="42" y="5"/>
                    <a:pt x="41" y="5"/>
                  </a:cubicBezTo>
                  <a:cubicBezTo>
                    <a:pt x="36" y="8"/>
                    <a:pt x="30" y="9"/>
                    <a:pt x="24" y="9"/>
                  </a:cubicBezTo>
                  <a:cubicBezTo>
                    <a:pt x="18" y="9"/>
                    <a:pt x="12" y="7"/>
                    <a:pt x="7" y="5"/>
                  </a:cubicBezTo>
                  <a:cubicBezTo>
                    <a:pt x="6" y="5"/>
                    <a:pt x="6" y="5"/>
                    <a:pt x="5" y="4"/>
                  </a:cubicBezTo>
                  <a:cubicBezTo>
                    <a:pt x="5" y="4"/>
                    <a:pt x="4" y="4"/>
                    <a:pt x="4" y="4"/>
                  </a:cubicBezTo>
                  <a:cubicBezTo>
                    <a:pt x="4" y="3"/>
                    <a:pt x="4" y="3"/>
                    <a:pt x="4" y="3"/>
                  </a:cubicBezTo>
                  <a:cubicBezTo>
                    <a:pt x="4" y="3"/>
                    <a:pt x="3" y="3"/>
                    <a:pt x="3" y="3"/>
                  </a:cubicBezTo>
                  <a:cubicBezTo>
                    <a:pt x="3" y="3"/>
                    <a:pt x="3" y="3"/>
                    <a:pt x="3" y="3"/>
                  </a:cubicBezTo>
                  <a:cubicBezTo>
                    <a:pt x="3" y="2"/>
                    <a:pt x="2" y="2"/>
                    <a:pt x="2" y="2"/>
                  </a:cubicBezTo>
                  <a:cubicBezTo>
                    <a:pt x="2" y="2"/>
                    <a:pt x="2" y="2"/>
                    <a:pt x="2" y="2"/>
                  </a:cubicBezTo>
                  <a:cubicBezTo>
                    <a:pt x="2" y="2"/>
                    <a:pt x="1" y="1"/>
                    <a:pt x="1" y="1"/>
                  </a:cubicBezTo>
                  <a:cubicBezTo>
                    <a:pt x="1" y="1"/>
                    <a:pt x="0" y="1"/>
                    <a:pt x="0" y="0"/>
                  </a:cubicBezTo>
                  <a:cubicBezTo>
                    <a:pt x="0" y="0"/>
                    <a:pt x="0" y="0"/>
                    <a:pt x="0" y="0"/>
                  </a:cubicBezTo>
                  <a:cubicBezTo>
                    <a:pt x="0" y="0"/>
                    <a:pt x="0" y="0"/>
                    <a:pt x="0" y="0"/>
                  </a:cubicBezTo>
                  <a:cubicBezTo>
                    <a:pt x="0" y="8"/>
                    <a:pt x="0" y="8"/>
                    <a:pt x="0" y="8"/>
                  </a:cubicBezTo>
                  <a:cubicBezTo>
                    <a:pt x="0" y="11"/>
                    <a:pt x="2" y="15"/>
                    <a:pt x="7" y="17"/>
                  </a:cubicBezTo>
                  <a:cubicBezTo>
                    <a:pt x="11" y="20"/>
                    <a:pt x="17" y="21"/>
                    <a:pt x="24" y="21"/>
                  </a:cubicBezTo>
                  <a:cubicBezTo>
                    <a:pt x="31" y="21"/>
                    <a:pt x="37" y="20"/>
                    <a:pt x="41" y="17"/>
                  </a:cubicBezTo>
                  <a:cubicBezTo>
                    <a:pt x="46" y="15"/>
                    <a:pt x="48" y="11"/>
                    <a:pt x="48" y="8"/>
                  </a:cubicBezTo>
                  <a:cubicBezTo>
                    <a:pt x="48" y="0"/>
                    <a:pt x="48" y="0"/>
                    <a:pt x="48" y="0"/>
                  </a:cubicBezTo>
                  <a:cubicBezTo>
                    <a:pt x="48" y="0"/>
                    <a:pt x="48" y="0"/>
                    <a:pt x="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66" name="Freeform 73"/>
            <p:cNvSpPr>
              <a:spLocks/>
            </p:cNvSpPr>
            <p:nvPr/>
          </p:nvSpPr>
          <p:spPr bwMode="auto">
            <a:xfrm>
              <a:off x="4832350" y="8358187"/>
              <a:ext cx="247650" cy="139699"/>
            </a:xfrm>
            <a:custGeom>
              <a:avLst/>
              <a:gdLst>
                <a:gd name="T0" fmla="*/ 7 w 48"/>
                <a:gd name="T1" fmla="*/ 4 h 27"/>
                <a:gd name="T2" fmla="*/ 0 w 48"/>
                <a:gd name="T3" fmla="*/ 13 h 27"/>
                <a:gd name="T4" fmla="*/ 7 w 48"/>
                <a:gd name="T5" fmla="*/ 23 h 27"/>
                <a:gd name="T6" fmla="*/ 24 w 48"/>
                <a:gd name="T7" fmla="*/ 27 h 27"/>
                <a:gd name="T8" fmla="*/ 41 w 48"/>
                <a:gd name="T9" fmla="*/ 23 h 27"/>
                <a:gd name="T10" fmla="*/ 48 w 48"/>
                <a:gd name="T11" fmla="*/ 14 h 27"/>
                <a:gd name="T12" fmla="*/ 41 w 48"/>
                <a:gd name="T13" fmla="*/ 4 h 27"/>
                <a:gd name="T14" fmla="*/ 24 w 48"/>
                <a:gd name="T15" fmla="*/ 0 h 27"/>
                <a:gd name="T16" fmla="*/ 7 w 48"/>
                <a:gd name="T17"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7" y="4"/>
                  </a:moveTo>
                  <a:cubicBezTo>
                    <a:pt x="2" y="7"/>
                    <a:pt x="0" y="10"/>
                    <a:pt x="0" y="13"/>
                  </a:cubicBezTo>
                  <a:cubicBezTo>
                    <a:pt x="0" y="17"/>
                    <a:pt x="2" y="20"/>
                    <a:pt x="7" y="23"/>
                  </a:cubicBezTo>
                  <a:cubicBezTo>
                    <a:pt x="11" y="25"/>
                    <a:pt x="17" y="27"/>
                    <a:pt x="24" y="27"/>
                  </a:cubicBezTo>
                  <a:cubicBezTo>
                    <a:pt x="31" y="27"/>
                    <a:pt x="37" y="25"/>
                    <a:pt x="41" y="23"/>
                  </a:cubicBezTo>
                  <a:cubicBezTo>
                    <a:pt x="46" y="20"/>
                    <a:pt x="48" y="17"/>
                    <a:pt x="48" y="14"/>
                  </a:cubicBezTo>
                  <a:cubicBezTo>
                    <a:pt x="48" y="10"/>
                    <a:pt x="46" y="7"/>
                    <a:pt x="41" y="4"/>
                  </a:cubicBezTo>
                  <a:cubicBezTo>
                    <a:pt x="37" y="2"/>
                    <a:pt x="31" y="0"/>
                    <a:pt x="24" y="0"/>
                  </a:cubicBezTo>
                  <a:cubicBezTo>
                    <a:pt x="17" y="0"/>
                    <a:pt x="11" y="2"/>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sp>
        <p:nvSpPr>
          <p:cNvPr id="345" name="Freeform 77"/>
          <p:cNvSpPr>
            <a:spLocks noEditPoints="1"/>
          </p:cNvSpPr>
          <p:nvPr/>
        </p:nvSpPr>
        <p:spPr bwMode="auto">
          <a:xfrm>
            <a:off x="4550218" y="3030549"/>
            <a:ext cx="229920" cy="232247"/>
          </a:xfrm>
          <a:custGeom>
            <a:avLst/>
            <a:gdLst>
              <a:gd name="T0" fmla="*/ 176 w 176"/>
              <a:gd name="T1" fmla="*/ 87 h 175"/>
              <a:gd name="T2" fmla="*/ 159 w 176"/>
              <a:gd name="T3" fmla="*/ 78 h 175"/>
              <a:gd name="T4" fmla="*/ 159 w 176"/>
              <a:gd name="T5" fmla="*/ 82 h 175"/>
              <a:gd name="T6" fmla="*/ 136 w 176"/>
              <a:gd name="T7" fmla="*/ 82 h 175"/>
              <a:gd name="T8" fmla="*/ 127 w 176"/>
              <a:gd name="T9" fmla="*/ 58 h 175"/>
              <a:gd name="T10" fmla="*/ 143 w 176"/>
              <a:gd name="T11" fmla="*/ 42 h 175"/>
              <a:gd name="T12" fmla="*/ 146 w 176"/>
              <a:gd name="T13" fmla="*/ 44 h 175"/>
              <a:gd name="T14" fmla="*/ 151 w 176"/>
              <a:gd name="T15" fmla="*/ 26 h 175"/>
              <a:gd name="T16" fmla="*/ 132 w 176"/>
              <a:gd name="T17" fmla="*/ 31 h 175"/>
              <a:gd name="T18" fmla="*/ 135 w 176"/>
              <a:gd name="T19" fmla="*/ 33 h 175"/>
              <a:gd name="T20" fmla="*/ 118 w 176"/>
              <a:gd name="T21" fmla="*/ 49 h 175"/>
              <a:gd name="T22" fmla="*/ 94 w 176"/>
              <a:gd name="T23" fmla="*/ 39 h 175"/>
              <a:gd name="T24" fmla="*/ 94 w 176"/>
              <a:gd name="T25" fmla="*/ 16 h 175"/>
              <a:gd name="T26" fmla="*/ 97 w 176"/>
              <a:gd name="T27" fmla="*/ 16 h 175"/>
              <a:gd name="T28" fmla="*/ 88 w 176"/>
              <a:gd name="T29" fmla="*/ 0 h 175"/>
              <a:gd name="T30" fmla="*/ 79 w 176"/>
              <a:gd name="T31" fmla="*/ 16 h 175"/>
              <a:gd name="T32" fmla="*/ 82 w 176"/>
              <a:gd name="T33" fmla="*/ 16 h 175"/>
              <a:gd name="T34" fmla="*/ 82 w 176"/>
              <a:gd name="T35" fmla="*/ 39 h 175"/>
              <a:gd name="T36" fmla="*/ 57 w 176"/>
              <a:gd name="T37" fmla="*/ 49 h 175"/>
              <a:gd name="T38" fmla="*/ 41 w 176"/>
              <a:gd name="T39" fmla="*/ 33 h 175"/>
              <a:gd name="T40" fmla="*/ 43 w 176"/>
              <a:gd name="T41" fmla="*/ 31 h 175"/>
              <a:gd name="T42" fmla="*/ 25 w 176"/>
              <a:gd name="T43" fmla="*/ 26 h 175"/>
              <a:gd name="T44" fmla="*/ 30 w 176"/>
              <a:gd name="T45" fmla="*/ 44 h 175"/>
              <a:gd name="T46" fmla="*/ 33 w 176"/>
              <a:gd name="T47" fmla="*/ 42 h 175"/>
              <a:gd name="T48" fmla="*/ 49 w 176"/>
              <a:gd name="T49" fmla="*/ 58 h 175"/>
              <a:gd name="T50" fmla="*/ 39 w 176"/>
              <a:gd name="T51" fmla="*/ 82 h 175"/>
              <a:gd name="T52" fmla="*/ 16 w 176"/>
              <a:gd name="T53" fmla="*/ 82 h 175"/>
              <a:gd name="T54" fmla="*/ 16 w 176"/>
              <a:gd name="T55" fmla="*/ 78 h 175"/>
              <a:gd name="T56" fmla="*/ 0 w 176"/>
              <a:gd name="T57" fmla="*/ 88 h 175"/>
              <a:gd name="T58" fmla="*/ 17 w 176"/>
              <a:gd name="T59" fmla="*/ 97 h 175"/>
              <a:gd name="T60" fmla="*/ 17 w 176"/>
              <a:gd name="T61" fmla="*/ 93 h 175"/>
              <a:gd name="T62" fmla="*/ 39 w 176"/>
              <a:gd name="T63" fmla="*/ 93 h 175"/>
              <a:gd name="T64" fmla="*/ 49 w 176"/>
              <a:gd name="T65" fmla="*/ 116 h 175"/>
              <a:gd name="T66" fmla="*/ 32 w 176"/>
              <a:gd name="T67" fmla="*/ 132 h 175"/>
              <a:gd name="T68" fmla="*/ 30 w 176"/>
              <a:gd name="T69" fmla="*/ 130 h 175"/>
              <a:gd name="T70" fmla="*/ 24 w 176"/>
              <a:gd name="T71" fmla="*/ 148 h 175"/>
              <a:gd name="T72" fmla="*/ 43 w 176"/>
              <a:gd name="T73" fmla="*/ 143 h 175"/>
              <a:gd name="T74" fmla="*/ 40 w 176"/>
              <a:gd name="T75" fmla="*/ 141 h 175"/>
              <a:gd name="T76" fmla="*/ 57 w 176"/>
              <a:gd name="T77" fmla="*/ 125 h 175"/>
              <a:gd name="T78" fmla="*/ 82 w 176"/>
              <a:gd name="T79" fmla="*/ 136 h 175"/>
              <a:gd name="T80" fmla="*/ 82 w 176"/>
              <a:gd name="T81" fmla="*/ 159 h 175"/>
              <a:gd name="T82" fmla="*/ 79 w 176"/>
              <a:gd name="T83" fmla="*/ 159 h 175"/>
              <a:gd name="T84" fmla="*/ 88 w 176"/>
              <a:gd name="T85" fmla="*/ 175 h 175"/>
              <a:gd name="T86" fmla="*/ 97 w 176"/>
              <a:gd name="T87" fmla="*/ 159 h 175"/>
              <a:gd name="T88" fmla="*/ 94 w 176"/>
              <a:gd name="T89" fmla="*/ 159 h 175"/>
              <a:gd name="T90" fmla="*/ 94 w 176"/>
              <a:gd name="T91" fmla="*/ 136 h 175"/>
              <a:gd name="T92" fmla="*/ 119 w 176"/>
              <a:gd name="T93" fmla="*/ 125 h 175"/>
              <a:gd name="T94" fmla="*/ 136 w 176"/>
              <a:gd name="T95" fmla="*/ 141 h 175"/>
              <a:gd name="T96" fmla="*/ 134 w 176"/>
              <a:gd name="T97" fmla="*/ 143 h 175"/>
              <a:gd name="T98" fmla="*/ 152 w 176"/>
              <a:gd name="T99" fmla="*/ 147 h 175"/>
              <a:gd name="T100" fmla="*/ 146 w 176"/>
              <a:gd name="T101" fmla="*/ 129 h 175"/>
              <a:gd name="T102" fmla="*/ 144 w 176"/>
              <a:gd name="T103" fmla="*/ 132 h 175"/>
              <a:gd name="T104" fmla="*/ 127 w 176"/>
              <a:gd name="T105" fmla="*/ 116 h 175"/>
              <a:gd name="T106" fmla="*/ 136 w 176"/>
              <a:gd name="T107" fmla="*/ 93 h 175"/>
              <a:gd name="T108" fmla="*/ 159 w 176"/>
              <a:gd name="T109" fmla="*/ 93 h 175"/>
              <a:gd name="T110" fmla="*/ 159 w 176"/>
              <a:gd name="T111" fmla="*/ 97 h 175"/>
              <a:gd name="T112" fmla="*/ 176 w 176"/>
              <a:gd name="T113" fmla="*/ 87 h 175"/>
              <a:gd name="T114" fmla="*/ 88 w 176"/>
              <a:gd name="T115" fmla="*/ 124 h 175"/>
              <a:gd name="T116" fmla="*/ 51 w 176"/>
              <a:gd name="T117" fmla="*/ 87 h 175"/>
              <a:gd name="T118" fmla="*/ 88 w 176"/>
              <a:gd name="T119" fmla="*/ 50 h 175"/>
              <a:gd name="T120" fmla="*/ 125 w 176"/>
              <a:gd name="T121" fmla="*/ 87 h 175"/>
              <a:gd name="T122" fmla="*/ 88 w 176"/>
              <a:gd name="T123" fmla="*/ 12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6" h="175">
                <a:moveTo>
                  <a:pt x="176" y="87"/>
                </a:moveTo>
                <a:cubicBezTo>
                  <a:pt x="159" y="78"/>
                  <a:pt x="159" y="78"/>
                  <a:pt x="159" y="78"/>
                </a:cubicBezTo>
                <a:cubicBezTo>
                  <a:pt x="159" y="82"/>
                  <a:pt x="159" y="82"/>
                  <a:pt x="159" y="82"/>
                </a:cubicBezTo>
                <a:cubicBezTo>
                  <a:pt x="136" y="82"/>
                  <a:pt x="136" y="82"/>
                  <a:pt x="136" y="82"/>
                </a:cubicBezTo>
                <a:cubicBezTo>
                  <a:pt x="135" y="73"/>
                  <a:pt x="132" y="64"/>
                  <a:pt x="127" y="58"/>
                </a:cubicBezTo>
                <a:cubicBezTo>
                  <a:pt x="143" y="42"/>
                  <a:pt x="143" y="42"/>
                  <a:pt x="143" y="42"/>
                </a:cubicBezTo>
                <a:cubicBezTo>
                  <a:pt x="146" y="44"/>
                  <a:pt x="146" y="44"/>
                  <a:pt x="146" y="44"/>
                </a:cubicBezTo>
                <a:cubicBezTo>
                  <a:pt x="151" y="26"/>
                  <a:pt x="151" y="26"/>
                  <a:pt x="151" y="26"/>
                </a:cubicBezTo>
                <a:cubicBezTo>
                  <a:pt x="132" y="31"/>
                  <a:pt x="132" y="31"/>
                  <a:pt x="132" y="31"/>
                </a:cubicBezTo>
                <a:cubicBezTo>
                  <a:pt x="135" y="33"/>
                  <a:pt x="135" y="33"/>
                  <a:pt x="135" y="33"/>
                </a:cubicBezTo>
                <a:cubicBezTo>
                  <a:pt x="118" y="49"/>
                  <a:pt x="118" y="49"/>
                  <a:pt x="118" y="49"/>
                </a:cubicBezTo>
                <a:cubicBezTo>
                  <a:pt x="112" y="44"/>
                  <a:pt x="103" y="40"/>
                  <a:pt x="94" y="39"/>
                </a:cubicBezTo>
                <a:cubicBezTo>
                  <a:pt x="94" y="16"/>
                  <a:pt x="94" y="16"/>
                  <a:pt x="94" y="16"/>
                </a:cubicBezTo>
                <a:cubicBezTo>
                  <a:pt x="97" y="16"/>
                  <a:pt x="97" y="16"/>
                  <a:pt x="97" y="16"/>
                </a:cubicBezTo>
                <a:cubicBezTo>
                  <a:pt x="88" y="0"/>
                  <a:pt x="88" y="0"/>
                  <a:pt x="88" y="0"/>
                </a:cubicBezTo>
                <a:cubicBezTo>
                  <a:pt x="79" y="16"/>
                  <a:pt x="79" y="16"/>
                  <a:pt x="79" y="16"/>
                </a:cubicBezTo>
                <a:cubicBezTo>
                  <a:pt x="82" y="16"/>
                  <a:pt x="82" y="16"/>
                  <a:pt x="82" y="16"/>
                </a:cubicBezTo>
                <a:cubicBezTo>
                  <a:pt x="82" y="39"/>
                  <a:pt x="82" y="39"/>
                  <a:pt x="82" y="39"/>
                </a:cubicBezTo>
                <a:cubicBezTo>
                  <a:pt x="73" y="40"/>
                  <a:pt x="64" y="44"/>
                  <a:pt x="57" y="49"/>
                </a:cubicBezTo>
                <a:cubicBezTo>
                  <a:pt x="41" y="33"/>
                  <a:pt x="41" y="33"/>
                  <a:pt x="41" y="33"/>
                </a:cubicBezTo>
                <a:cubicBezTo>
                  <a:pt x="43" y="31"/>
                  <a:pt x="43" y="31"/>
                  <a:pt x="43" y="31"/>
                </a:cubicBezTo>
                <a:cubicBezTo>
                  <a:pt x="25" y="26"/>
                  <a:pt x="25" y="26"/>
                  <a:pt x="25" y="26"/>
                </a:cubicBezTo>
                <a:cubicBezTo>
                  <a:pt x="30" y="44"/>
                  <a:pt x="30" y="44"/>
                  <a:pt x="30" y="44"/>
                </a:cubicBezTo>
                <a:cubicBezTo>
                  <a:pt x="33" y="42"/>
                  <a:pt x="33" y="42"/>
                  <a:pt x="33" y="42"/>
                </a:cubicBezTo>
                <a:cubicBezTo>
                  <a:pt x="49" y="58"/>
                  <a:pt x="49" y="58"/>
                  <a:pt x="49" y="58"/>
                </a:cubicBezTo>
                <a:cubicBezTo>
                  <a:pt x="44" y="64"/>
                  <a:pt x="41" y="73"/>
                  <a:pt x="39" y="82"/>
                </a:cubicBezTo>
                <a:cubicBezTo>
                  <a:pt x="16" y="82"/>
                  <a:pt x="16" y="82"/>
                  <a:pt x="16" y="82"/>
                </a:cubicBezTo>
                <a:cubicBezTo>
                  <a:pt x="16" y="78"/>
                  <a:pt x="16" y="78"/>
                  <a:pt x="16" y="78"/>
                </a:cubicBezTo>
                <a:cubicBezTo>
                  <a:pt x="0" y="88"/>
                  <a:pt x="0" y="88"/>
                  <a:pt x="0" y="88"/>
                </a:cubicBezTo>
                <a:cubicBezTo>
                  <a:pt x="17" y="97"/>
                  <a:pt x="17" y="97"/>
                  <a:pt x="17" y="97"/>
                </a:cubicBezTo>
                <a:cubicBezTo>
                  <a:pt x="17" y="93"/>
                  <a:pt x="17" y="93"/>
                  <a:pt x="17" y="93"/>
                </a:cubicBezTo>
                <a:cubicBezTo>
                  <a:pt x="39" y="93"/>
                  <a:pt x="39" y="93"/>
                  <a:pt x="39" y="93"/>
                </a:cubicBezTo>
                <a:cubicBezTo>
                  <a:pt x="41" y="102"/>
                  <a:pt x="44" y="110"/>
                  <a:pt x="49" y="116"/>
                </a:cubicBezTo>
                <a:cubicBezTo>
                  <a:pt x="32" y="132"/>
                  <a:pt x="32" y="132"/>
                  <a:pt x="32" y="132"/>
                </a:cubicBezTo>
                <a:cubicBezTo>
                  <a:pt x="30" y="130"/>
                  <a:pt x="30" y="130"/>
                  <a:pt x="30" y="130"/>
                </a:cubicBezTo>
                <a:cubicBezTo>
                  <a:pt x="24" y="148"/>
                  <a:pt x="24" y="148"/>
                  <a:pt x="24" y="148"/>
                </a:cubicBezTo>
                <a:cubicBezTo>
                  <a:pt x="43" y="143"/>
                  <a:pt x="43" y="143"/>
                  <a:pt x="43" y="143"/>
                </a:cubicBezTo>
                <a:cubicBezTo>
                  <a:pt x="40" y="141"/>
                  <a:pt x="40" y="141"/>
                  <a:pt x="40" y="141"/>
                </a:cubicBezTo>
                <a:cubicBezTo>
                  <a:pt x="57" y="125"/>
                  <a:pt x="57" y="125"/>
                  <a:pt x="57" y="125"/>
                </a:cubicBezTo>
                <a:cubicBezTo>
                  <a:pt x="64" y="131"/>
                  <a:pt x="73" y="135"/>
                  <a:pt x="82" y="136"/>
                </a:cubicBezTo>
                <a:cubicBezTo>
                  <a:pt x="82" y="159"/>
                  <a:pt x="82" y="159"/>
                  <a:pt x="82" y="159"/>
                </a:cubicBezTo>
                <a:cubicBezTo>
                  <a:pt x="79" y="159"/>
                  <a:pt x="79" y="159"/>
                  <a:pt x="79" y="159"/>
                </a:cubicBezTo>
                <a:cubicBezTo>
                  <a:pt x="88" y="175"/>
                  <a:pt x="88" y="175"/>
                  <a:pt x="88" y="175"/>
                </a:cubicBezTo>
                <a:cubicBezTo>
                  <a:pt x="97" y="159"/>
                  <a:pt x="97" y="159"/>
                  <a:pt x="97" y="159"/>
                </a:cubicBezTo>
                <a:cubicBezTo>
                  <a:pt x="94" y="159"/>
                  <a:pt x="94" y="159"/>
                  <a:pt x="94" y="159"/>
                </a:cubicBezTo>
                <a:cubicBezTo>
                  <a:pt x="94" y="136"/>
                  <a:pt x="94" y="136"/>
                  <a:pt x="94" y="136"/>
                </a:cubicBezTo>
                <a:cubicBezTo>
                  <a:pt x="103" y="135"/>
                  <a:pt x="112" y="131"/>
                  <a:pt x="119" y="125"/>
                </a:cubicBezTo>
                <a:cubicBezTo>
                  <a:pt x="136" y="141"/>
                  <a:pt x="136" y="141"/>
                  <a:pt x="136" y="141"/>
                </a:cubicBezTo>
                <a:cubicBezTo>
                  <a:pt x="134" y="143"/>
                  <a:pt x="134" y="143"/>
                  <a:pt x="134" y="143"/>
                </a:cubicBezTo>
                <a:cubicBezTo>
                  <a:pt x="152" y="147"/>
                  <a:pt x="152" y="147"/>
                  <a:pt x="152" y="147"/>
                </a:cubicBezTo>
                <a:cubicBezTo>
                  <a:pt x="146" y="129"/>
                  <a:pt x="146" y="129"/>
                  <a:pt x="146" y="129"/>
                </a:cubicBezTo>
                <a:cubicBezTo>
                  <a:pt x="144" y="132"/>
                  <a:pt x="144" y="132"/>
                  <a:pt x="144" y="132"/>
                </a:cubicBezTo>
                <a:cubicBezTo>
                  <a:pt x="127" y="116"/>
                  <a:pt x="127" y="116"/>
                  <a:pt x="127" y="116"/>
                </a:cubicBezTo>
                <a:cubicBezTo>
                  <a:pt x="132" y="110"/>
                  <a:pt x="135" y="102"/>
                  <a:pt x="136" y="93"/>
                </a:cubicBezTo>
                <a:cubicBezTo>
                  <a:pt x="159" y="93"/>
                  <a:pt x="159" y="93"/>
                  <a:pt x="159" y="93"/>
                </a:cubicBezTo>
                <a:cubicBezTo>
                  <a:pt x="159" y="97"/>
                  <a:pt x="159" y="97"/>
                  <a:pt x="159" y="97"/>
                </a:cubicBezTo>
                <a:lnTo>
                  <a:pt x="176" y="87"/>
                </a:lnTo>
                <a:close/>
                <a:moveTo>
                  <a:pt x="88" y="124"/>
                </a:moveTo>
                <a:cubicBezTo>
                  <a:pt x="67" y="124"/>
                  <a:pt x="51" y="108"/>
                  <a:pt x="51" y="87"/>
                </a:cubicBezTo>
                <a:cubicBezTo>
                  <a:pt x="51" y="67"/>
                  <a:pt x="67" y="50"/>
                  <a:pt x="88" y="50"/>
                </a:cubicBezTo>
                <a:cubicBezTo>
                  <a:pt x="108" y="50"/>
                  <a:pt x="125" y="67"/>
                  <a:pt x="125" y="87"/>
                </a:cubicBezTo>
                <a:cubicBezTo>
                  <a:pt x="125" y="108"/>
                  <a:pt x="108" y="124"/>
                  <a:pt x="88" y="124"/>
                </a:cubicBezTo>
                <a:close/>
              </a:path>
            </a:pathLst>
          </a:custGeom>
          <a:solidFill>
            <a:srgbClr val="348B26"/>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grpSp>
        <p:nvGrpSpPr>
          <p:cNvPr id="346" name="Group 345"/>
          <p:cNvGrpSpPr/>
          <p:nvPr/>
        </p:nvGrpSpPr>
        <p:grpSpPr>
          <a:xfrm>
            <a:off x="4587719" y="3546416"/>
            <a:ext cx="169695" cy="172431"/>
            <a:chOff x="3422650" y="8027988"/>
            <a:chExt cx="658813" cy="660400"/>
          </a:xfrm>
          <a:solidFill>
            <a:srgbClr val="348B26"/>
          </a:solidFill>
        </p:grpSpPr>
        <p:sp>
          <p:nvSpPr>
            <p:cNvPr id="434" name="Freeform 78"/>
            <p:cNvSpPr>
              <a:spLocks/>
            </p:cNvSpPr>
            <p:nvPr/>
          </p:nvSpPr>
          <p:spPr bwMode="auto">
            <a:xfrm>
              <a:off x="3422650" y="8027988"/>
              <a:ext cx="658813" cy="660400"/>
            </a:xfrm>
            <a:custGeom>
              <a:avLst/>
              <a:gdLst>
                <a:gd name="T0" fmla="*/ 347 w 415"/>
                <a:gd name="T1" fmla="*/ 137 h 416"/>
                <a:gd name="T2" fmla="*/ 347 w 415"/>
                <a:gd name="T3" fmla="*/ 202 h 416"/>
                <a:gd name="T4" fmla="*/ 275 w 415"/>
                <a:gd name="T5" fmla="*/ 202 h 416"/>
                <a:gd name="T6" fmla="*/ 275 w 415"/>
                <a:gd name="T7" fmla="*/ 133 h 416"/>
                <a:gd name="T8" fmla="*/ 343 w 415"/>
                <a:gd name="T9" fmla="*/ 133 h 416"/>
                <a:gd name="T10" fmla="*/ 343 w 415"/>
                <a:gd name="T11" fmla="*/ 68 h 416"/>
                <a:gd name="T12" fmla="*/ 411 w 415"/>
                <a:gd name="T13" fmla="*/ 68 h 416"/>
                <a:gd name="T14" fmla="*/ 411 w 415"/>
                <a:gd name="T15" fmla="*/ 0 h 416"/>
                <a:gd name="T16" fmla="*/ 343 w 415"/>
                <a:gd name="T17" fmla="*/ 0 h 416"/>
                <a:gd name="T18" fmla="*/ 343 w 415"/>
                <a:gd name="T19" fmla="*/ 68 h 416"/>
                <a:gd name="T20" fmla="*/ 275 w 415"/>
                <a:gd name="T21" fmla="*/ 68 h 416"/>
                <a:gd name="T22" fmla="*/ 240 w 415"/>
                <a:gd name="T23" fmla="*/ 68 h 416"/>
                <a:gd name="T24" fmla="*/ 210 w 415"/>
                <a:gd name="T25" fmla="*/ 68 h 416"/>
                <a:gd name="T26" fmla="*/ 210 w 415"/>
                <a:gd name="T27" fmla="*/ 0 h 416"/>
                <a:gd name="T28" fmla="*/ 142 w 415"/>
                <a:gd name="T29" fmla="*/ 0 h 416"/>
                <a:gd name="T30" fmla="*/ 142 w 415"/>
                <a:gd name="T31" fmla="*/ 68 h 416"/>
                <a:gd name="T32" fmla="*/ 210 w 415"/>
                <a:gd name="T33" fmla="*/ 68 h 416"/>
                <a:gd name="T34" fmla="*/ 210 w 415"/>
                <a:gd name="T35" fmla="*/ 137 h 416"/>
                <a:gd name="T36" fmla="*/ 142 w 415"/>
                <a:gd name="T37" fmla="*/ 137 h 416"/>
                <a:gd name="T38" fmla="*/ 142 w 415"/>
                <a:gd name="T39" fmla="*/ 68 h 416"/>
                <a:gd name="T40" fmla="*/ 68 w 415"/>
                <a:gd name="T41" fmla="*/ 68 h 416"/>
                <a:gd name="T42" fmla="*/ 68 w 415"/>
                <a:gd name="T43" fmla="*/ 137 h 416"/>
                <a:gd name="T44" fmla="*/ 0 w 415"/>
                <a:gd name="T45" fmla="*/ 137 h 416"/>
                <a:gd name="T46" fmla="*/ 0 w 415"/>
                <a:gd name="T47" fmla="*/ 205 h 416"/>
                <a:gd name="T48" fmla="*/ 68 w 415"/>
                <a:gd name="T49" fmla="*/ 205 h 416"/>
                <a:gd name="T50" fmla="*/ 68 w 415"/>
                <a:gd name="T51" fmla="*/ 280 h 416"/>
                <a:gd name="T52" fmla="*/ 142 w 415"/>
                <a:gd name="T53" fmla="*/ 280 h 416"/>
                <a:gd name="T54" fmla="*/ 142 w 415"/>
                <a:gd name="T55" fmla="*/ 205 h 416"/>
                <a:gd name="T56" fmla="*/ 210 w 415"/>
                <a:gd name="T57" fmla="*/ 205 h 416"/>
                <a:gd name="T58" fmla="*/ 210 w 415"/>
                <a:gd name="T59" fmla="*/ 205 h 416"/>
                <a:gd name="T60" fmla="*/ 210 w 415"/>
                <a:gd name="T61" fmla="*/ 205 h 416"/>
                <a:gd name="T62" fmla="*/ 210 w 415"/>
                <a:gd name="T63" fmla="*/ 280 h 416"/>
                <a:gd name="T64" fmla="*/ 275 w 415"/>
                <a:gd name="T65" fmla="*/ 280 h 416"/>
                <a:gd name="T66" fmla="*/ 275 w 415"/>
                <a:gd name="T67" fmla="*/ 348 h 416"/>
                <a:gd name="T68" fmla="*/ 347 w 415"/>
                <a:gd name="T69" fmla="*/ 348 h 416"/>
                <a:gd name="T70" fmla="*/ 347 w 415"/>
                <a:gd name="T71" fmla="*/ 416 h 416"/>
                <a:gd name="T72" fmla="*/ 415 w 415"/>
                <a:gd name="T73" fmla="*/ 416 h 416"/>
                <a:gd name="T74" fmla="*/ 415 w 415"/>
                <a:gd name="T75" fmla="*/ 137 h 416"/>
                <a:gd name="T76" fmla="*/ 347 w 415"/>
                <a:gd name="T77" fmla="*/ 13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5" h="416">
                  <a:moveTo>
                    <a:pt x="347" y="137"/>
                  </a:moveTo>
                  <a:lnTo>
                    <a:pt x="347" y="202"/>
                  </a:lnTo>
                  <a:lnTo>
                    <a:pt x="275" y="202"/>
                  </a:lnTo>
                  <a:lnTo>
                    <a:pt x="275" y="133"/>
                  </a:lnTo>
                  <a:lnTo>
                    <a:pt x="343" y="133"/>
                  </a:lnTo>
                  <a:lnTo>
                    <a:pt x="343" y="68"/>
                  </a:lnTo>
                  <a:lnTo>
                    <a:pt x="411" y="68"/>
                  </a:lnTo>
                  <a:lnTo>
                    <a:pt x="411" y="0"/>
                  </a:lnTo>
                  <a:lnTo>
                    <a:pt x="343" y="0"/>
                  </a:lnTo>
                  <a:lnTo>
                    <a:pt x="343" y="68"/>
                  </a:lnTo>
                  <a:lnTo>
                    <a:pt x="275" y="68"/>
                  </a:lnTo>
                  <a:lnTo>
                    <a:pt x="240" y="68"/>
                  </a:lnTo>
                  <a:lnTo>
                    <a:pt x="210" y="68"/>
                  </a:lnTo>
                  <a:lnTo>
                    <a:pt x="210" y="0"/>
                  </a:lnTo>
                  <a:lnTo>
                    <a:pt x="142" y="0"/>
                  </a:lnTo>
                  <a:lnTo>
                    <a:pt x="142" y="68"/>
                  </a:lnTo>
                  <a:lnTo>
                    <a:pt x="210" y="68"/>
                  </a:lnTo>
                  <a:lnTo>
                    <a:pt x="210" y="137"/>
                  </a:lnTo>
                  <a:lnTo>
                    <a:pt x="142" y="137"/>
                  </a:lnTo>
                  <a:lnTo>
                    <a:pt x="142" y="68"/>
                  </a:lnTo>
                  <a:lnTo>
                    <a:pt x="68" y="68"/>
                  </a:lnTo>
                  <a:lnTo>
                    <a:pt x="68" y="137"/>
                  </a:lnTo>
                  <a:lnTo>
                    <a:pt x="0" y="137"/>
                  </a:lnTo>
                  <a:lnTo>
                    <a:pt x="0" y="205"/>
                  </a:lnTo>
                  <a:lnTo>
                    <a:pt x="68" y="205"/>
                  </a:lnTo>
                  <a:lnTo>
                    <a:pt x="68" y="280"/>
                  </a:lnTo>
                  <a:lnTo>
                    <a:pt x="142" y="280"/>
                  </a:lnTo>
                  <a:lnTo>
                    <a:pt x="142" y="205"/>
                  </a:lnTo>
                  <a:lnTo>
                    <a:pt x="210" y="205"/>
                  </a:lnTo>
                  <a:lnTo>
                    <a:pt x="210" y="205"/>
                  </a:lnTo>
                  <a:lnTo>
                    <a:pt x="210" y="205"/>
                  </a:lnTo>
                  <a:lnTo>
                    <a:pt x="210" y="280"/>
                  </a:lnTo>
                  <a:lnTo>
                    <a:pt x="275" y="280"/>
                  </a:lnTo>
                  <a:lnTo>
                    <a:pt x="275" y="348"/>
                  </a:lnTo>
                  <a:lnTo>
                    <a:pt x="347" y="348"/>
                  </a:lnTo>
                  <a:lnTo>
                    <a:pt x="347" y="416"/>
                  </a:lnTo>
                  <a:lnTo>
                    <a:pt x="415" y="416"/>
                  </a:lnTo>
                  <a:lnTo>
                    <a:pt x="415" y="137"/>
                  </a:lnTo>
                  <a:lnTo>
                    <a:pt x="34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5" name="Rectangle 79"/>
            <p:cNvSpPr>
              <a:spLocks noChangeArrowheads="1"/>
            </p:cNvSpPr>
            <p:nvPr/>
          </p:nvSpPr>
          <p:spPr bwMode="auto">
            <a:xfrm>
              <a:off x="3422650" y="8027988"/>
              <a:ext cx="107949"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6" name="Rectangle 80"/>
            <p:cNvSpPr>
              <a:spLocks noChangeArrowheads="1"/>
            </p:cNvSpPr>
            <p:nvPr/>
          </p:nvSpPr>
          <p:spPr bwMode="auto">
            <a:xfrm>
              <a:off x="3751262" y="8580439"/>
              <a:ext cx="107949"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7" name="Rectangle 81"/>
            <p:cNvSpPr>
              <a:spLocks noChangeArrowheads="1"/>
            </p:cNvSpPr>
            <p:nvPr/>
          </p:nvSpPr>
          <p:spPr bwMode="auto">
            <a:xfrm>
              <a:off x="3422650" y="8580439"/>
              <a:ext cx="225426"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sp>
        <p:nvSpPr>
          <p:cNvPr id="347" name="Freeform 82"/>
          <p:cNvSpPr>
            <a:spLocks noEditPoints="1"/>
          </p:cNvSpPr>
          <p:nvPr/>
        </p:nvSpPr>
        <p:spPr bwMode="auto">
          <a:xfrm>
            <a:off x="5495286" y="3071762"/>
            <a:ext cx="224392" cy="191030"/>
          </a:xfrm>
          <a:custGeom>
            <a:avLst/>
            <a:gdLst>
              <a:gd name="T0" fmla="*/ 131 w 150"/>
              <a:gd name="T1" fmla="*/ 69 h 126"/>
              <a:gd name="T2" fmla="*/ 118 w 150"/>
              <a:gd name="T3" fmla="*/ 54 h 126"/>
              <a:gd name="T4" fmla="*/ 133 w 150"/>
              <a:gd name="T5" fmla="*/ 17 h 126"/>
              <a:gd name="T6" fmla="*/ 150 w 150"/>
              <a:gd name="T7" fmla="*/ 10 h 126"/>
              <a:gd name="T8" fmla="*/ 130 w 150"/>
              <a:gd name="T9" fmla="*/ 9 h 126"/>
              <a:gd name="T10" fmla="*/ 44 w 150"/>
              <a:gd name="T11" fmla="*/ 25 h 126"/>
              <a:gd name="T12" fmla="*/ 24 w 150"/>
              <a:gd name="T13" fmla="*/ 26 h 126"/>
              <a:gd name="T14" fmla="*/ 16 w 150"/>
              <a:gd name="T15" fmla="*/ 54 h 126"/>
              <a:gd name="T16" fmla="*/ 0 w 150"/>
              <a:gd name="T17" fmla="*/ 62 h 126"/>
              <a:gd name="T18" fmla="*/ 12 w 150"/>
              <a:gd name="T19" fmla="*/ 72 h 126"/>
              <a:gd name="T20" fmla="*/ 24 w 150"/>
              <a:gd name="T21" fmla="*/ 113 h 126"/>
              <a:gd name="T22" fmla="*/ 44 w 150"/>
              <a:gd name="T23" fmla="*/ 113 h 126"/>
              <a:gd name="T24" fmla="*/ 79 w 150"/>
              <a:gd name="T25" fmla="*/ 70 h 126"/>
              <a:gd name="T26" fmla="*/ 94 w 150"/>
              <a:gd name="T27" fmla="*/ 106 h 126"/>
              <a:gd name="T28" fmla="*/ 95 w 150"/>
              <a:gd name="T29" fmla="*/ 126 h 126"/>
              <a:gd name="T30" fmla="*/ 104 w 150"/>
              <a:gd name="T31" fmla="*/ 111 h 126"/>
              <a:gd name="T32" fmla="*/ 140 w 150"/>
              <a:gd name="T33" fmla="*/ 84 h 126"/>
              <a:gd name="T34" fmla="*/ 140 w 150"/>
              <a:gd name="T35" fmla="*/ 64 h 126"/>
              <a:gd name="T36" fmla="*/ 148 w 150"/>
              <a:gd name="T37" fmla="*/ 10 h 126"/>
              <a:gd name="T38" fmla="*/ 133 w 150"/>
              <a:gd name="T39" fmla="*/ 10 h 126"/>
              <a:gd name="T40" fmla="*/ 130 w 150"/>
              <a:gd name="T41" fmla="*/ 11 h 126"/>
              <a:gd name="T42" fmla="*/ 108 w 150"/>
              <a:gd name="T43" fmla="*/ 35 h 126"/>
              <a:gd name="T44" fmla="*/ 75 w 150"/>
              <a:gd name="T45" fmla="*/ 44 h 126"/>
              <a:gd name="T46" fmla="*/ 44 w 150"/>
              <a:gd name="T47" fmla="*/ 28 h 126"/>
              <a:gd name="T48" fmla="*/ 26 w 150"/>
              <a:gd name="T49" fmla="*/ 26 h 126"/>
              <a:gd name="T50" fmla="*/ 41 w 150"/>
              <a:gd name="T51" fmla="*/ 26 h 126"/>
              <a:gd name="T52" fmla="*/ 26 w 150"/>
              <a:gd name="T53" fmla="*/ 26 h 126"/>
              <a:gd name="T54" fmla="*/ 10 w 150"/>
              <a:gd name="T55" fmla="*/ 55 h 126"/>
              <a:gd name="T56" fmla="*/ 10 w 150"/>
              <a:gd name="T57" fmla="*/ 69 h 126"/>
              <a:gd name="T58" fmla="*/ 14 w 150"/>
              <a:gd name="T59" fmla="*/ 71 h 126"/>
              <a:gd name="T60" fmla="*/ 18 w 150"/>
              <a:gd name="T61" fmla="*/ 56 h 126"/>
              <a:gd name="T62" fmla="*/ 31 w 150"/>
              <a:gd name="T63" fmla="*/ 36 h 126"/>
              <a:gd name="T64" fmla="*/ 41 w 150"/>
              <a:gd name="T65" fmla="*/ 33 h 126"/>
              <a:gd name="T66" fmla="*/ 72 w 150"/>
              <a:gd name="T67" fmla="*/ 54 h 126"/>
              <a:gd name="T68" fmla="*/ 39 w 150"/>
              <a:gd name="T69" fmla="*/ 105 h 126"/>
              <a:gd name="T70" fmla="*/ 30 w 150"/>
              <a:gd name="T71" fmla="*/ 104 h 126"/>
              <a:gd name="T72" fmla="*/ 34 w 150"/>
              <a:gd name="T73" fmla="*/ 120 h 126"/>
              <a:gd name="T74" fmla="*/ 34 w 150"/>
              <a:gd name="T75" fmla="*/ 106 h 126"/>
              <a:gd name="T76" fmla="*/ 34 w 150"/>
              <a:gd name="T77" fmla="*/ 120 h 126"/>
              <a:gd name="T78" fmla="*/ 95 w 150"/>
              <a:gd name="T79" fmla="*/ 36 h 126"/>
              <a:gd name="T80" fmla="*/ 95 w 150"/>
              <a:gd name="T81" fmla="*/ 71 h 126"/>
              <a:gd name="T82" fmla="*/ 95 w 150"/>
              <a:gd name="T83" fmla="*/ 123 h 126"/>
              <a:gd name="T84" fmla="*/ 95 w 150"/>
              <a:gd name="T85" fmla="*/ 109 h 126"/>
              <a:gd name="T86" fmla="*/ 95 w 150"/>
              <a:gd name="T87" fmla="*/ 123 h 126"/>
              <a:gd name="T88" fmla="*/ 97 w 150"/>
              <a:gd name="T89" fmla="*/ 76 h 126"/>
              <a:gd name="T90" fmla="*/ 130 w 150"/>
              <a:gd name="T91" fmla="*/ 72 h 126"/>
              <a:gd name="T92" fmla="*/ 132 w 150"/>
              <a:gd name="T93" fmla="*/ 80 h 126"/>
              <a:gd name="T94" fmla="*/ 97 w 150"/>
              <a:gd name="T95" fmla="*/ 106 h 126"/>
              <a:gd name="T96" fmla="*/ 133 w 150"/>
              <a:gd name="T97" fmla="*/ 74 h 126"/>
              <a:gd name="T98" fmla="*/ 147 w 150"/>
              <a:gd name="T99"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 h="126">
                <a:moveTo>
                  <a:pt x="140" y="64"/>
                </a:moveTo>
                <a:cubicBezTo>
                  <a:pt x="136" y="64"/>
                  <a:pt x="133" y="66"/>
                  <a:pt x="131" y="69"/>
                </a:cubicBezTo>
                <a:cubicBezTo>
                  <a:pt x="116" y="61"/>
                  <a:pt x="116" y="61"/>
                  <a:pt x="116" y="61"/>
                </a:cubicBezTo>
                <a:cubicBezTo>
                  <a:pt x="117" y="59"/>
                  <a:pt x="118" y="56"/>
                  <a:pt x="118" y="54"/>
                </a:cubicBezTo>
                <a:cubicBezTo>
                  <a:pt x="118" y="47"/>
                  <a:pt x="115" y="41"/>
                  <a:pt x="111" y="37"/>
                </a:cubicBezTo>
                <a:cubicBezTo>
                  <a:pt x="133" y="17"/>
                  <a:pt x="133" y="17"/>
                  <a:pt x="133" y="17"/>
                </a:cubicBezTo>
                <a:cubicBezTo>
                  <a:pt x="135" y="19"/>
                  <a:pt x="137" y="20"/>
                  <a:pt x="140" y="20"/>
                </a:cubicBezTo>
                <a:cubicBezTo>
                  <a:pt x="146" y="20"/>
                  <a:pt x="150" y="16"/>
                  <a:pt x="150" y="10"/>
                </a:cubicBezTo>
                <a:cubicBezTo>
                  <a:pt x="150" y="5"/>
                  <a:pt x="146" y="0"/>
                  <a:pt x="140" y="0"/>
                </a:cubicBezTo>
                <a:cubicBezTo>
                  <a:pt x="135" y="0"/>
                  <a:pt x="131" y="4"/>
                  <a:pt x="130" y="9"/>
                </a:cubicBezTo>
                <a:cubicBezTo>
                  <a:pt x="130" y="8"/>
                  <a:pt x="130" y="8"/>
                  <a:pt x="130" y="8"/>
                </a:cubicBezTo>
                <a:cubicBezTo>
                  <a:pt x="44" y="25"/>
                  <a:pt x="44" y="25"/>
                  <a:pt x="44" y="25"/>
                </a:cubicBezTo>
                <a:cubicBezTo>
                  <a:pt x="43" y="20"/>
                  <a:pt x="39" y="16"/>
                  <a:pt x="34" y="16"/>
                </a:cubicBezTo>
                <a:cubicBezTo>
                  <a:pt x="28" y="16"/>
                  <a:pt x="24" y="21"/>
                  <a:pt x="24" y="26"/>
                </a:cubicBezTo>
                <a:cubicBezTo>
                  <a:pt x="24" y="30"/>
                  <a:pt x="26" y="33"/>
                  <a:pt x="29" y="35"/>
                </a:cubicBezTo>
                <a:cubicBezTo>
                  <a:pt x="16" y="54"/>
                  <a:pt x="16" y="54"/>
                  <a:pt x="16" y="54"/>
                </a:cubicBezTo>
                <a:cubicBezTo>
                  <a:pt x="14" y="53"/>
                  <a:pt x="12" y="52"/>
                  <a:pt x="10" y="52"/>
                </a:cubicBezTo>
                <a:cubicBezTo>
                  <a:pt x="4" y="52"/>
                  <a:pt x="0" y="57"/>
                  <a:pt x="0" y="62"/>
                </a:cubicBezTo>
                <a:cubicBezTo>
                  <a:pt x="0" y="68"/>
                  <a:pt x="4" y="72"/>
                  <a:pt x="10" y="72"/>
                </a:cubicBezTo>
                <a:cubicBezTo>
                  <a:pt x="10" y="72"/>
                  <a:pt x="11" y="72"/>
                  <a:pt x="12" y="72"/>
                </a:cubicBezTo>
                <a:cubicBezTo>
                  <a:pt x="28" y="105"/>
                  <a:pt x="28" y="105"/>
                  <a:pt x="28" y="105"/>
                </a:cubicBezTo>
                <a:cubicBezTo>
                  <a:pt x="25" y="107"/>
                  <a:pt x="24" y="110"/>
                  <a:pt x="24" y="113"/>
                </a:cubicBezTo>
                <a:cubicBezTo>
                  <a:pt x="24" y="119"/>
                  <a:pt x="28" y="123"/>
                  <a:pt x="34" y="123"/>
                </a:cubicBezTo>
                <a:cubicBezTo>
                  <a:pt x="39" y="123"/>
                  <a:pt x="44" y="119"/>
                  <a:pt x="44" y="113"/>
                </a:cubicBezTo>
                <a:cubicBezTo>
                  <a:pt x="44" y="111"/>
                  <a:pt x="43" y="108"/>
                  <a:pt x="41" y="107"/>
                </a:cubicBezTo>
                <a:cubicBezTo>
                  <a:pt x="79" y="70"/>
                  <a:pt x="79" y="70"/>
                  <a:pt x="79" y="70"/>
                </a:cubicBezTo>
                <a:cubicBezTo>
                  <a:pt x="83" y="74"/>
                  <a:pt x="89" y="76"/>
                  <a:pt x="94" y="76"/>
                </a:cubicBezTo>
                <a:cubicBezTo>
                  <a:pt x="94" y="106"/>
                  <a:pt x="94" y="106"/>
                  <a:pt x="94" y="106"/>
                </a:cubicBezTo>
                <a:cubicBezTo>
                  <a:pt x="89" y="106"/>
                  <a:pt x="85" y="111"/>
                  <a:pt x="85" y="116"/>
                </a:cubicBezTo>
                <a:cubicBezTo>
                  <a:pt x="85" y="121"/>
                  <a:pt x="89" y="126"/>
                  <a:pt x="95" y="126"/>
                </a:cubicBezTo>
                <a:cubicBezTo>
                  <a:pt x="100" y="126"/>
                  <a:pt x="105" y="121"/>
                  <a:pt x="105" y="116"/>
                </a:cubicBezTo>
                <a:cubicBezTo>
                  <a:pt x="105" y="114"/>
                  <a:pt x="104" y="113"/>
                  <a:pt x="104" y="111"/>
                </a:cubicBezTo>
                <a:cubicBezTo>
                  <a:pt x="134" y="82"/>
                  <a:pt x="134" y="82"/>
                  <a:pt x="134" y="82"/>
                </a:cubicBezTo>
                <a:cubicBezTo>
                  <a:pt x="136" y="83"/>
                  <a:pt x="138" y="84"/>
                  <a:pt x="140" y="84"/>
                </a:cubicBezTo>
                <a:cubicBezTo>
                  <a:pt x="145" y="84"/>
                  <a:pt x="150" y="79"/>
                  <a:pt x="150" y="74"/>
                </a:cubicBezTo>
                <a:cubicBezTo>
                  <a:pt x="150" y="68"/>
                  <a:pt x="145" y="64"/>
                  <a:pt x="140" y="64"/>
                </a:cubicBezTo>
                <a:close/>
                <a:moveTo>
                  <a:pt x="140" y="3"/>
                </a:moveTo>
                <a:cubicBezTo>
                  <a:pt x="144" y="3"/>
                  <a:pt x="148" y="6"/>
                  <a:pt x="148" y="10"/>
                </a:cubicBezTo>
                <a:cubicBezTo>
                  <a:pt x="148" y="14"/>
                  <a:pt x="144" y="17"/>
                  <a:pt x="140" y="17"/>
                </a:cubicBezTo>
                <a:cubicBezTo>
                  <a:pt x="136" y="17"/>
                  <a:pt x="133" y="14"/>
                  <a:pt x="133" y="10"/>
                </a:cubicBezTo>
                <a:cubicBezTo>
                  <a:pt x="133" y="6"/>
                  <a:pt x="136" y="3"/>
                  <a:pt x="140" y="3"/>
                </a:cubicBezTo>
                <a:close/>
                <a:moveTo>
                  <a:pt x="130" y="11"/>
                </a:moveTo>
                <a:cubicBezTo>
                  <a:pt x="131" y="12"/>
                  <a:pt x="131" y="13"/>
                  <a:pt x="131" y="14"/>
                </a:cubicBezTo>
                <a:cubicBezTo>
                  <a:pt x="108" y="35"/>
                  <a:pt x="108" y="35"/>
                  <a:pt x="108" y="35"/>
                </a:cubicBezTo>
                <a:cubicBezTo>
                  <a:pt x="105" y="33"/>
                  <a:pt x="100" y="31"/>
                  <a:pt x="95" y="31"/>
                </a:cubicBezTo>
                <a:cubicBezTo>
                  <a:pt x="86" y="31"/>
                  <a:pt x="78" y="36"/>
                  <a:pt x="75" y="44"/>
                </a:cubicBezTo>
                <a:cubicBezTo>
                  <a:pt x="43" y="31"/>
                  <a:pt x="43" y="31"/>
                  <a:pt x="43" y="31"/>
                </a:cubicBezTo>
                <a:cubicBezTo>
                  <a:pt x="43" y="30"/>
                  <a:pt x="43" y="29"/>
                  <a:pt x="44" y="28"/>
                </a:cubicBezTo>
                <a:lnTo>
                  <a:pt x="130" y="11"/>
                </a:lnTo>
                <a:close/>
                <a:moveTo>
                  <a:pt x="26" y="26"/>
                </a:moveTo>
                <a:cubicBezTo>
                  <a:pt x="26" y="22"/>
                  <a:pt x="30" y="19"/>
                  <a:pt x="34" y="19"/>
                </a:cubicBezTo>
                <a:cubicBezTo>
                  <a:pt x="38" y="19"/>
                  <a:pt x="41" y="22"/>
                  <a:pt x="41" y="26"/>
                </a:cubicBezTo>
                <a:cubicBezTo>
                  <a:pt x="41" y="30"/>
                  <a:pt x="38" y="34"/>
                  <a:pt x="34" y="34"/>
                </a:cubicBezTo>
                <a:cubicBezTo>
                  <a:pt x="30" y="34"/>
                  <a:pt x="26" y="30"/>
                  <a:pt x="26" y="26"/>
                </a:cubicBezTo>
                <a:close/>
                <a:moveTo>
                  <a:pt x="3" y="62"/>
                </a:moveTo>
                <a:cubicBezTo>
                  <a:pt x="3" y="58"/>
                  <a:pt x="6" y="55"/>
                  <a:pt x="10" y="55"/>
                </a:cubicBezTo>
                <a:cubicBezTo>
                  <a:pt x="14" y="55"/>
                  <a:pt x="17" y="58"/>
                  <a:pt x="17" y="62"/>
                </a:cubicBezTo>
                <a:cubicBezTo>
                  <a:pt x="17" y="66"/>
                  <a:pt x="14" y="69"/>
                  <a:pt x="10" y="69"/>
                </a:cubicBezTo>
                <a:cubicBezTo>
                  <a:pt x="6" y="69"/>
                  <a:pt x="3" y="66"/>
                  <a:pt x="3" y="62"/>
                </a:cubicBezTo>
                <a:close/>
                <a:moveTo>
                  <a:pt x="14" y="71"/>
                </a:moveTo>
                <a:cubicBezTo>
                  <a:pt x="18" y="70"/>
                  <a:pt x="20" y="66"/>
                  <a:pt x="20" y="62"/>
                </a:cubicBezTo>
                <a:cubicBezTo>
                  <a:pt x="20" y="60"/>
                  <a:pt x="19" y="58"/>
                  <a:pt x="18" y="56"/>
                </a:cubicBezTo>
                <a:cubicBezTo>
                  <a:pt x="31" y="36"/>
                  <a:pt x="31" y="36"/>
                  <a:pt x="31" y="36"/>
                </a:cubicBezTo>
                <a:cubicBezTo>
                  <a:pt x="31" y="36"/>
                  <a:pt x="31" y="36"/>
                  <a:pt x="31" y="36"/>
                </a:cubicBezTo>
                <a:cubicBezTo>
                  <a:pt x="32" y="36"/>
                  <a:pt x="33" y="36"/>
                  <a:pt x="34" y="36"/>
                </a:cubicBezTo>
                <a:cubicBezTo>
                  <a:pt x="37" y="36"/>
                  <a:pt x="39" y="35"/>
                  <a:pt x="41" y="33"/>
                </a:cubicBezTo>
                <a:cubicBezTo>
                  <a:pt x="74" y="46"/>
                  <a:pt x="74" y="46"/>
                  <a:pt x="74" y="46"/>
                </a:cubicBezTo>
                <a:cubicBezTo>
                  <a:pt x="73" y="49"/>
                  <a:pt x="72" y="51"/>
                  <a:pt x="72" y="54"/>
                </a:cubicBezTo>
                <a:cubicBezTo>
                  <a:pt x="72" y="59"/>
                  <a:pt x="74" y="64"/>
                  <a:pt x="78" y="68"/>
                </a:cubicBezTo>
                <a:cubicBezTo>
                  <a:pt x="39" y="105"/>
                  <a:pt x="39" y="105"/>
                  <a:pt x="39" y="105"/>
                </a:cubicBezTo>
                <a:cubicBezTo>
                  <a:pt x="38" y="104"/>
                  <a:pt x="36" y="103"/>
                  <a:pt x="34" y="103"/>
                </a:cubicBezTo>
                <a:cubicBezTo>
                  <a:pt x="32" y="103"/>
                  <a:pt x="31" y="103"/>
                  <a:pt x="30" y="104"/>
                </a:cubicBezTo>
                <a:lnTo>
                  <a:pt x="14" y="71"/>
                </a:lnTo>
                <a:close/>
                <a:moveTo>
                  <a:pt x="34" y="120"/>
                </a:moveTo>
                <a:cubicBezTo>
                  <a:pt x="30" y="120"/>
                  <a:pt x="26" y="117"/>
                  <a:pt x="26" y="113"/>
                </a:cubicBezTo>
                <a:cubicBezTo>
                  <a:pt x="26" y="109"/>
                  <a:pt x="30" y="106"/>
                  <a:pt x="34" y="106"/>
                </a:cubicBezTo>
                <a:cubicBezTo>
                  <a:pt x="38" y="106"/>
                  <a:pt x="41" y="109"/>
                  <a:pt x="41" y="113"/>
                </a:cubicBezTo>
                <a:cubicBezTo>
                  <a:pt x="41" y="117"/>
                  <a:pt x="38" y="120"/>
                  <a:pt x="34" y="120"/>
                </a:cubicBezTo>
                <a:close/>
                <a:moveTo>
                  <a:pt x="78" y="54"/>
                </a:moveTo>
                <a:cubicBezTo>
                  <a:pt x="78" y="44"/>
                  <a:pt x="85" y="36"/>
                  <a:pt x="95" y="36"/>
                </a:cubicBezTo>
                <a:cubicBezTo>
                  <a:pt x="105" y="36"/>
                  <a:pt x="112" y="44"/>
                  <a:pt x="112" y="54"/>
                </a:cubicBezTo>
                <a:cubicBezTo>
                  <a:pt x="112" y="63"/>
                  <a:pt x="105" y="71"/>
                  <a:pt x="95" y="71"/>
                </a:cubicBezTo>
                <a:cubicBezTo>
                  <a:pt x="85" y="71"/>
                  <a:pt x="78" y="63"/>
                  <a:pt x="78" y="54"/>
                </a:cubicBezTo>
                <a:close/>
                <a:moveTo>
                  <a:pt x="95" y="123"/>
                </a:moveTo>
                <a:cubicBezTo>
                  <a:pt x="91" y="123"/>
                  <a:pt x="88" y="120"/>
                  <a:pt x="88" y="116"/>
                </a:cubicBezTo>
                <a:cubicBezTo>
                  <a:pt x="88" y="112"/>
                  <a:pt x="91" y="109"/>
                  <a:pt x="95" y="109"/>
                </a:cubicBezTo>
                <a:cubicBezTo>
                  <a:pt x="99" y="109"/>
                  <a:pt x="102" y="112"/>
                  <a:pt x="102" y="116"/>
                </a:cubicBezTo>
                <a:cubicBezTo>
                  <a:pt x="102" y="120"/>
                  <a:pt x="99" y="123"/>
                  <a:pt x="95" y="123"/>
                </a:cubicBezTo>
                <a:close/>
                <a:moveTo>
                  <a:pt x="97" y="106"/>
                </a:moveTo>
                <a:cubicBezTo>
                  <a:pt x="97" y="76"/>
                  <a:pt x="97" y="76"/>
                  <a:pt x="97" y="76"/>
                </a:cubicBezTo>
                <a:cubicBezTo>
                  <a:pt x="105" y="76"/>
                  <a:pt x="112" y="71"/>
                  <a:pt x="115" y="64"/>
                </a:cubicBezTo>
                <a:cubicBezTo>
                  <a:pt x="130" y="72"/>
                  <a:pt x="130" y="72"/>
                  <a:pt x="130" y="72"/>
                </a:cubicBezTo>
                <a:cubicBezTo>
                  <a:pt x="130" y="73"/>
                  <a:pt x="130" y="73"/>
                  <a:pt x="130" y="74"/>
                </a:cubicBezTo>
                <a:cubicBezTo>
                  <a:pt x="130" y="76"/>
                  <a:pt x="131" y="78"/>
                  <a:pt x="132" y="80"/>
                </a:cubicBezTo>
                <a:cubicBezTo>
                  <a:pt x="102" y="109"/>
                  <a:pt x="102" y="109"/>
                  <a:pt x="102" y="109"/>
                </a:cubicBezTo>
                <a:cubicBezTo>
                  <a:pt x="101" y="108"/>
                  <a:pt x="99" y="107"/>
                  <a:pt x="97" y="106"/>
                </a:cubicBezTo>
                <a:close/>
                <a:moveTo>
                  <a:pt x="140" y="81"/>
                </a:moveTo>
                <a:cubicBezTo>
                  <a:pt x="136" y="81"/>
                  <a:pt x="133" y="78"/>
                  <a:pt x="133" y="74"/>
                </a:cubicBezTo>
                <a:cubicBezTo>
                  <a:pt x="133" y="70"/>
                  <a:pt x="136" y="67"/>
                  <a:pt x="140" y="67"/>
                </a:cubicBezTo>
                <a:cubicBezTo>
                  <a:pt x="144" y="67"/>
                  <a:pt x="147" y="70"/>
                  <a:pt x="147" y="74"/>
                </a:cubicBezTo>
                <a:cubicBezTo>
                  <a:pt x="147" y="78"/>
                  <a:pt x="144" y="81"/>
                  <a:pt x="140" y="81"/>
                </a:cubicBezTo>
                <a:close/>
              </a:path>
            </a:pathLst>
          </a:custGeom>
          <a:solidFill>
            <a:srgbClr val="348B26"/>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grpSp>
        <p:nvGrpSpPr>
          <p:cNvPr id="348" name="Group 347"/>
          <p:cNvGrpSpPr/>
          <p:nvPr/>
        </p:nvGrpSpPr>
        <p:grpSpPr>
          <a:xfrm>
            <a:off x="7289959" y="3554354"/>
            <a:ext cx="193701" cy="164493"/>
            <a:chOff x="2495550" y="7083425"/>
            <a:chExt cx="900113" cy="754062"/>
          </a:xfrm>
          <a:solidFill>
            <a:srgbClr val="348B26"/>
          </a:solidFill>
        </p:grpSpPr>
        <p:sp>
          <p:nvSpPr>
            <p:cNvPr id="428" name="Freeform 88"/>
            <p:cNvSpPr>
              <a:spLocks noEditPoints="1"/>
            </p:cNvSpPr>
            <p:nvPr/>
          </p:nvSpPr>
          <p:spPr bwMode="auto">
            <a:xfrm>
              <a:off x="2495550" y="7108826"/>
              <a:ext cx="225424" cy="728661"/>
            </a:xfrm>
            <a:custGeom>
              <a:avLst/>
              <a:gdLst>
                <a:gd name="T0" fmla="*/ 42 w 44"/>
                <a:gd name="T1" fmla="*/ 0 h 141"/>
                <a:gd name="T2" fmla="*/ 2 w 44"/>
                <a:gd name="T3" fmla="*/ 0 h 141"/>
                <a:gd name="T4" fmla="*/ 0 w 44"/>
                <a:gd name="T5" fmla="*/ 3 h 141"/>
                <a:gd name="T6" fmla="*/ 0 w 44"/>
                <a:gd name="T7" fmla="*/ 138 h 141"/>
                <a:gd name="T8" fmla="*/ 2 w 44"/>
                <a:gd name="T9" fmla="*/ 141 h 141"/>
                <a:gd name="T10" fmla="*/ 42 w 44"/>
                <a:gd name="T11" fmla="*/ 141 h 141"/>
                <a:gd name="T12" fmla="*/ 44 w 44"/>
                <a:gd name="T13" fmla="*/ 138 h 141"/>
                <a:gd name="T14" fmla="*/ 44 w 44"/>
                <a:gd name="T15" fmla="*/ 3 h 141"/>
                <a:gd name="T16" fmla="*/ 42 w 44"/>
                <a:gd name="T17" fmla="*/ 0 h 141"/>
                <a:gd name="T18" fmla="*/ 17 w 44"/>
                <a:gd name="T19" fmla="*/ 36 h 141"/>
                <a:gd name="T20" fmla="*/ 21 w 44"/>
                <a:gd name="T21" fmla="*/ 36 h 141"/>
                <a:gd name="T22" fmla="*/ 21 w 44"/>
                <a:gd name="T23" fmla="*/ 22 h 141"/>
                <a:gd name="T24" fmla="*/ 17 w 44"/>
                <a:gd name="T25" fmla="*/ 22 h 141"/>
                <a:gd name="T26" fmla="*/ 17 w 44"/>
                <a:gd name="T27" fmla="*/ 20 h 141"/>
                <a:gd name="T28" fmla="*/ 27 w 44"/>
                <a:gd name="T29" fmla="*/ 20 h 141"/>
                <a:gd name="T30" fmla="*/ 27 w 44"/>
                <a:gd name="T31" fmla="*/ 22 h 141"/>
                <a:gd name="T32" fmla="*/ 23 w 44"/>
                <a:gd name="T33" fmla="*/ 22 h 141"/>
                <a:gd name="T34" fmla="*/ 23 w 44"/>
                <a:gd name="T35" fmla="*/ 36 h 141"/>
                <a:gd name="T36" fmla="*/ 27 w 44"/>
                <a:gd name="T37" fmla="*/ 36 h 141"/>
                <a:gd name="T38" fmla="*/ 27 w 44"/>
                <a:gd name="T39" fmla="*/ 38 h 141"/>
                <a:gd name="T40" fmla="*/ 17 w 44"/>
                <a:gd name="T41" fmla="*/ 38 h 141"/>
                <a:gd name="T42" fmla="*/ 17 w 44"/>
                <a:gd name="T43" fmla="*/ 36 h 141"/>
                <a:gd name="T44" fmla="*/ 37 w 44"/>
                <a:gd name="T45" fmla="*/ 123 h 141"/>
                <a:gd name="T46" fmla="*/ 7 w 44"/>
                <a:gd name="T47" fmla="*/ 123 h 141"/>
                <a:gd name="T48" fmla="*/ 7 w 44"/>
                <a:gd name="T49" fmla="*/ 117 h 141"/>
                <a:gd name="T50" fmla="*/ 37 w 44"/>
                <a:gd name="T51" fmla="*/ 117 h 141"/>
                <a:gd name="T52" fmla="*/ 37 w 44"/>
                <a:gd name="T53" fmla="*/ 123 h 141"/>
                <a:gd name="T54" fmla="*/ 37 w 44"/>
                <a:gd name="T55" fmla="*/ 105 h 141"/>
                <a:gd name="T56" fmla="*/ 7 w 44"/>
                <a:gd name="T57" fmla="*/ 105 h 141"/>
                <a:gd name="T58" fmla="*/ 7 w 44"/>
                <a:gd name="T59" fmla="*/ 99 h 141"/>
                <a:gd name="T60" fmla="*/ 37 w 44"/>
                <a:gd name="T61" fmla="*/ 99 h 141"/>
                <a:gd name="T62" fmla="*/ 37 w 44"/>
                <a:gd name="T63" fmla="*/ 105 h 141"/>
                <a:gd name="T64" fmla="*/ 37 w 44"/>
                <a:gd name="T65" fmla="*/ 88 h 141"/>
                <a:gd name="T66" fmla="*/ 7 w 44"/>
                <a:gd name="T67" fmla="*/ 88 h 141"/>
                <a:gd name="T68" fmla="*/ 7 w 44"/>
                <a:gd name="T69" fmla="*/ 82 h 141"/>
                <a:gd name="T70" fmla="*/ 37 w 44"/>
                <a:gd name="T71" fmla="*/ 82 h 141"/>
                <a:gd name="T72" fmla="*/ 37 w 44"/>
                <a:gd name="T73" fmla="*/ 8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41">
                  <a:moveTo>
                    <a:pt x="42" y="0"/>
                  </a:moveTo>
                  <a:cubicBezTo>
                    <a:pt x="2" y="0"/>
                    <a:pt x="2" y="0"/>
                    <a:pt x="2" y="0"/>
                  </a:cubicBezTo>
                  <a:cubicBezTo>
                    <a:pt x="1" y="0"/>
                    <a:pt x="0" y="1"/>
                    <a:pt x="0" y="3"/>
                  </a:cubicBezTo>
                  <a:cubicBezTo>
                    <a:pt x="0" y="138"/>
                    <a:pt x="0" y="138"/>
                    <a:pt x="0" y="138"/>
                  </a:cubicBezTo>
                  <a:cubicBezTo>
                    <a:pt x="0" y="140"/>
                    <a:pt x="1" y="141"/>
                    <a:pt x="2" y="141"/>
                  </a:cubicBezTo>
                  <a:cubicBezTo>
                    <a:pt x="42" y="141"/>
                    <a:pt x="42" y="141"/>
                    <a:pt x="42" y="141"/>
                  </a:cubicBezTo>
                  <a:cubicBezTo>
                    <a:pt x="43" y="141"/>
                    <a:pt x="44" y="140"/>
                    <a:pt x="44" y="138"/>
                  </a:cubicBezTo>
                  <a:cubicBezTo>
                    <a:pt x="44" y="3"/>
                    <a:pt x="44" y="3"/>
                    <a:pt x="44" y="3"/>
                  </a:cubicBezTo>
                  <a:cubicBezTo>
                    <a:pt x="44" y="1"/>
                    <a:pt x="43" y="0"/>
                    <a:pt x="42" y="0"/>
                  </a:cubicBezTo>
                  <a:close/>
                  <a:moveTo>
                    <a:pt x="17" y="36"/>
                  </a:moveTo>
                  <a:cubicBezTo>
                    <a:pt x="21" y="36"/>
                    <a:pt x="21" y="36"/>
                    <a:pt x="21" y="36"/>
                  </a:cubicBezTo>
                  <a:cubicBezTo>
                    <a:pt x="21" y="22"/>
                    <a:pt x="21" y="22"/>
                    <a:pt x="21" y="22"/>
                  </a:cubicBezTo>
                  <a:cubicBezTo>
                    <a:pt x="17" y="22"/>
                    <a:pt x="17" y="22"/>
                    <a:pt x="17" y="22"/>
                  </a:cubicBezTo>
                  <a:cubicBezTo>
                    <a:pt x="17" y="20"/>
                    <a:pt x="17" y="20"/>
                    <a:pt x="17" y="20"/>
                  </a:cubicBezTo>
                  <a:cubicBezTo>
                    <a:pt x="27" y="20"/>
                    <a:pt x="27" y="20"/>
                    <a:pt x="27" y="20"/>
                  </a:cubicBezTo>
                  <a:cubicBezTo>
                    <a:pt x="27" y="22"/>
                    <a:pt x="27" y="22"/>
                    <a:pt x="27" y="22"/>
                  </a:cubicBezTo>
                  <a:cubicBezTo>
                    <a:pt x="23" y="22"/>
                    <a:pt x="23" y="22"/>
                    <a:pt x="23" y="22"/>
                  </a:cubicBezTo>
                  <a:cubicBezTo>
                    <a:pt x="23" y="36"/>
                    <a:pt x="23" y="36"/>
                    <a:pt x="23" y="36"/>
                  </a:cubicBezTo>
                  <a:cubicBezTo>
                    <a:pt x="27" y="36"/>
                    <a:pt x="27" y="36"/>
                    <a:pt x="27" y="36"/>
                  </a:cubicBezTo>
                  <a:cubicBezTo>
                    <a:pt x="27" y="38"/>
                    <a:pt x="27" y="38"/>
                    <a:pt x="27" y="38"/>
                  </a:cubicBezTo>
                  <a:cubicBezTo>
                    <a:pt x="17" y="38"/>
                    <a:pt x="17" y="38"/>
                    <a:pt x="17" y="38"/>
                  </a:cubicBezTo>
                  <a:lnTo>
                    <a:pt x="17" y="36"/>
                  </a:lnTo>
                  <a:close/>
                  <a:moveTo>
                    <a:pt x="37" y="123"/>
                  </a:moveTo>
                  <a:cubicBezTo>
                    <a:pt x="7" y="123"/>
                    <a:pt x="7" y="123"/>
                    <a:pt x="7" y="123"/>
                  </a:cubicBezTo>
                  <a:cubicBezTo>
                    <a:pt x="7" y="117"/>
                    <a:pt x="7" y="117"/>
                    <a:pt x="7" y="117"/>
                  </a:cubicBezTo>
                  <a:cubicBezTo>
                    <a:pt x="37" y="117"/>
                    <a:pt x="37" y="117"/>
                    <a:pt x="37" y="117"/>
                  </a:cubicBezTo>
                  <a:lnTo>
                    <a:pt x="37" y="123"/>
                  </a:lnTo>
                  <a:close/>
                  <a:moveTo>
                    <a:pt x="37" y="105"/>
                  </a:moveTo>
                  <a:cubicBezTo>
                    <a:pt x="7" y="105"/>
                    <a:pt x="7" y="105"/>
                    <a:pt x="7" y="105"/>
                  </a:cubicBezTo>
                  <a:cubicBezTo>
                    <a:pt x="7" y="99"/>
                    <a:pt x="7" y="99"/>
                    <a:pt x="7" y="99"/>
                  </a:cubicBezTo>
                  <a:cubicBezTo>
                    <a:pt x="37" y="99"/>
                    <a:pt x="37" y="99"/>
                    <a:pt x="37" y="99"/>
                  </a:cubicBezTo>
                  <a:lnTo>
                    <a:pt x="37" y="105"/>
                  </a:lnTo>
                  <a:close/>
                  <a:moveTo>
                    <a:pt x="37" y="88"/>
                  </a:moveTo>
                  <a:cubicBezTo>
                    <a:pt x="7" y="88"/>
                    <a:pt x="7" y="88"/>
                    <a:pt x="7" y="88"/>
                  </a:cubicBezTo>
                  <a:cubicBezTo>
                    <a:pt x="7" y="82"/>
                    <a:pt x="7" y="82"/>
                    <a:pt x="7" y="82"/>
                  </a:cubicBezTo>
                  <a:cubicBezTo>
                    <a:pt x="37" y="82"/>
                    <a:pt x="37" y="82"/>
                    <a:pt x="37" y="82"/>
                  </a:cubicBezTo>
                  <a:lnTo>
                    <a:pt x="37"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29" name="Freeform 89"/>
            <p:cNvSpPr>
              <a:spLocks noEditPoints="1"/>
            </p:cNvSpPr>
            <p:nvPr/>
          </p:nvSpPr>
          <p:spPr bwMode="auto">
            <a:xfrm>
              <a:off x="2778125" y="7108826"/>
              <a:ext cx="227014" cy="728661"/>
            </a:xfrm>
            <a:custGeom>
              <a:avLst/>
              <a:gdLst>
                <a:gd name="T0" fmla="*/ 42 w 44"/>
                <a:gd name="T1" fmla="*/ 0 h 141"/>
                <a:gd name="T2" fmla="*/ 2 w 44"/>
                <a:gd name="T3" fmla="*/ 0 h 141"/>
                <a:gd name="T4" fmla="*/ 0 w 44"/>
                <a:gd name="T5" fmla="*/ 3 h 141"/>
                <a:gd name="T6" fmla="*/ 0 w 44"/>
                <a:gd name="T7" fmla="*/ 138 h 141"/>
                <a:gd name="T8" fmla="*/ 2 w 44"/>
                <a:gd name="T9" fmla="*/ 141 h 141"/>
                <a:gd name="T10" fmla="*/ 42 w 44"/>
                <a:gd name="T11" fmla="*/ 141 h 141"/>
                <a:gd name="T12" fmla="*/ 44 w 44"/>
                <a:gd name="T13" fmla="*/ 138 h 141"/>
                <a:gd name="T14" fmla="*/ 44 w 44"/>
                <a:gd name="T15" fmla="*/ 3 h 141"/>
                <a:gd name="T16" fmla="*/ 42 w 44"/>
                <a:gd name="T17" fmla="*/ 0 h 141"/>
                <a:gd name="T18" fmla="*/ 14 w 44"/>
                <a:gd name="T19" fmla="*/ 36 h 141"/>
                <a:gd name="T20" fmla="*/ 18 w 44"/>
                <a:gd name="T21" fmla="*/ 36 h 141"/>
                <a:gd name="T22" fmla="*/ 18 w 44"/>
                <a:gd name="T23" fmla="*/ 22 h 141"/>
                <a:gd name="T24" fmla="*/ 14 w 44"/>
                <a:gd name="T25" fmla="*/ 22 h 141"/>
                <a:gd name="T26" fmla="*/ 14 w 44"/>
                <a:gd name="T27" fmla="*/ 20 h 141"/>
                <a:gd name="T28" fmla="*/ 20 w 44"/>
                <a:gd name="T29" fmla="*/ 20 h 141"/>
                <a:gd name="T30" fmla="*/ 24 w 44"/>
                <a:gd name="T31" fmla="*/ 20 h 141"/>
                <a:gd name="T32" fmla="*/ 30 w 44"/>
                <a:gd name="T33" fmla="*/ 20 h 141"/>
                <a:gd name="T34" fmla="*/ 30 w 44"/>
                <a:gd name="T35" fmla="*/ 22 h 141"/>
                <a:gd name="T36" fmla="*/ 26 w 44"/>
                <a:gd name="T37" fmla="*/ 22 h 141"/>
                <a:gd name="T38" fmla="*/ 26 w 44"/>
                <a:gd name="T39" fmla="*/ 36 h 141"/>
                <a:gd name="T40" fmla="*/ 30 w 44"/>
                <a:gd name="T41" fmla="*/ 36 h 141"/>
                <a:gd name="T42" fmla="*/ 30 w 44"/>
                <a:gd name="T43" fmla="*/ 38 h 141"/>
                <a:gd name="T44" fmla="*/ 24 w 44"/>
                <a:gd name="T45" fmla="*/ 38 h 141"/>
                <a:gd name="T46" fmla="*/ 20 w 44"/>
                <a:gd name="T47" fmla="*/ 38 h 141"/>
                <a:gd name="T48" fmla="*/ 14 w 44"/>
                <a:gd name="T49" fmla="*/ 38 h 141"/>
                <a:gd name="T50" fmla="*/ 14 w 44"/>
                <a:gd name="T51" fmla="*/ 36 h 141"/>
                <a:gd name="T52" fmla="*/ 37 w 44"/>
                <a:gd name="T53" fmla="*/ 123 h 141"/>
                <a:gd name="T54" fmla="*/ 7 w 44"/>
                <a:gd name="T55" fmla="*/ 123 h 141"/>
                <a:gd name="T56" fmla="*/ 7 w 44"/>
                <a:gd name="T57" fmla="*/ 117 h 141"/>
                <a:gd name="T58" fmla="*/ 37 w 44"/>
                <a:gd name="T59" fmla="*/ 117 h 141"/>
                <a:gd name="T60" fmla="*/ 37 w 44"/>
                <a:gd name="T61" fmla="*/ 123 h 141"/>
                <a:gd name="T62" fmla="*/ 37 w 44"/>
                <a:gd name="T63" fmla="*/ 105 h 141"/>
                <a:gd name="T64" fmla="*/ 7 w 44"/>
                <a:gd name="T65" fmla="*/ 105 h 141"/>
                <a:gd name="T66" fmla="*/ 7 w 44"/>
                <a:gd name="T67" fmla="*/ 99 h 141"/>
                <a:gd name="T68" fmla="*/ 37 w 44"/>
                <a:gd name="T69" fmla="*/ 99 h 141"/>
                <a:gd name="T70" fmla="*/ 37 w 44"/>
                <a:gd name="T71" fmla="*/ 105 h 141"/>
                <a:gd name="T72" fmla="*/ 37 w 44"/>
                <a:gd name="T73" fmla="*/ 88 h 141"/>
                <a:gd name="T74" fmla="*/ 7 w 44"/>
                <a:gd name="T75" fmla="*/ 88 h 141"/>
                <a:gd name="T76" fmla="*/ 7 w 44"/>
                <a:gd name="T77" fmla="*/ 82 h 141"/>
                <a:gd name="T78" fmla="*/ 37 w 44"/>
                <a:gd name="T79" fmla="*/ 82 h 141"/>
                <a:gd name="T80" fmla="*/ 37 w 44"/>
                <a:gd name="T81" fmla="*/ 8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141">
                  <a:moveTo>
                    <a:pt x="42" y="0"/>
                  </a:moveTo>
                  <a:cubicBezTo>
                    <a:pt x="2" y="0"/>
                    <a:pt x="2" y="0"/>
                    <a:pt x="2" y="0"/>
                  </a:cubicBezTo>
                  <a:cubicBezTo>
                    <a:pt x="1" y="0"/>
                    <a:pt x="0" y="1"/>
                    <a:pt x="0" y="3"/>
                  </a:cubicBezTo>
                  <a:cubicBezTo>
                    <a:pt x="0" y="138"/>
                    <a:pt x="0" y="138"/>
                    <a:pt x="0" y="138"/>
                  </a:cubicBezTo>
                  <a:cubicBezTo>
                    <a:pt x="0" y="140"/>
                    <a:pt x="1" y="141"/>
                    <a:pt x="2" y="141"/>
                  </a:cubicBezTo>
                  <a:cubicBezTo>
                    <a:pt x="42" y="141"/>
                    <a:pt x="42" y="141"/>
                    <a:pt x="42" y="141"/>
                  </a:cubicBezTo>
                  <a:cubicBezTo>
                    <a:pt x="43" y="141"/>
                    <a:pt x="44" y="140"/>
                    <a:pt x="44" y="138"/>
                  </a:cubicBezTo>
                  <a:cubicBezTo>
                    <a:pt x="44" y="3"/>
                    <a:pt x="44" y="3"/>
                    <a:pt x="44" y="3"/>
                  </a:cubicBezTo>
                  <a:cubicBezTo>
                    <a:pt x="44" y="1"/>
                    <a:pt x="43" y="0"/>
                    <a:pt x="42" y="0"/>
                  </a:cubicBezTo>
                  <a:close/>
                  <a:moveTo>
                    <a:pt x="14" y="36"/>
                  </a:moveTo>
                  <a:cubicBezTo>
                    <a:pt x="18" y="36"/>
                    <a:pt x="18" y="36"/>
                    <a:pt x="18" y="36"/>
                  </a:cubicBezTo>
                  <a:cubicBezTo>
                    <a:pt x="18" y="22"/>
                    <a:pt x="18" y="22"/>
                    <a:pt x="18" y="22"/>
                  </a:cubicBezTo>
                  <a:cubicBezTo>
                    <a:pt x="14" y="22"/>
                    <a:pt x="14" y="22"/>
                    <a:pt x="14" y="22"/>
                  </a:cubicBezTo>
                  <a:cubicBezTo>
                    <a:pt x="14" y="20"/>
                    <a:pt x="14" y="20"/>
                    <a:pt x="14" y="20"/>
                  </a:cubicBezTo>
                  <a:cubicBezTo>
                    <a:pt x="20" y="20"/>
                    <a:pt x="20" y="20"/>
                    <a:pt x="20" y="20"/>
                  </a:cubicBezTo>
                  <a:cubicBezTo>
                    <a:pt x="24" y="20"/>
                    <a:pt x="24" y="20"/>
                    <a:pt x="24" y="20"/>
                  </a:cubicBezTo>
                  <a:cubicBezTo>
                    <a:pt x="30" y="20"/>
                    <a:pt x="30" y="20"/>
                    <a:pt x="30" y="20"/>
                  </a:cubicBezTo>
                  <a:cubicBezTo>
                    <a:pt x="30" y="22"/>
                    <a:pt x="30" y="22"/>
                    <a:pt x="30" y="22"/>
                  </a:cubicBezTo>
                  <a:cubicBezTo>
                    <a:pt x="26" y="22"/>
                    <a:pt x="26" y="22"/>
                    <a:pt x="26" y="22"/>
                  </a:cubicBezTo>
                  <a:cubicBezTo>
                    <a:pt x="26" y="36"/>
                    <a:pt x="26" y="36"/>
                    <a:pt x="26" y="36"/>
                  </a:cubicBezTo>
                  <a:cubicBezTo>
                    <a:pt x="30" y="36"/>
                    <a:pt x="30" y="36"/>
                    <a:pt x="30" y="36"/>
                  </a:cubicBezTo>
                  <a:cubicBezTo>
                    <a:pt x="30" y="38"/>
                    <a:pt x="30" y="38"/>
                    <a:pt x="30" y="38"/>
                  </a:cubicBezTo>
                  <a:cubicBezTo>
                    <a:pt x="24" y="38"/>
                    <a:pt x="24" y="38"/>
                    <a:pt x="24" y="38"/>
                  </a:cubicBezTo>
                  <a:cubicBezTo>
                    <a:pt x="20" y="38"/>
                    <a:pt x="20" y="38"/>
                    <a:pt x="20" y="38"/>
                  </a:cubicBezTo>
                  <a:cubicBezTo>
                    <a:pt x="14" y="38"/>
                    <a:pt x="14" y="38"/>
                    <a:pt x="14" y="38"/>
                  </a:cubicBezTo>
                  <a:lnTo>
                    <a:pt x="14" y="36"/>
                  </a:lnTo>
                  <a:close/>
                  <a:moveTo>
                    <a:pt x="37" y="123"/>
                  </a:moveTo>
                  <a:cubicBezTo>
                    <a:pt x="7" y="123"/>
                    <a:pt x="7" y="123"/>
                    <a:pt x="7" y="123"/>
                  </a:cubicBezTo>
                  <a:cubicBezTo>
                    <a:pt x="7" y="117"/>
                    <a:pt x="7" y="117"/>
                    <a:pt x="7" y="117"/>
                  </a:cubicBezTo>
                  <a:cubicBezTo>
                    <a:pt x="37" y="117"/>
                    <a:pt x="37" y="117"/>
                    <a:pt x="37" y="117"/>
                  </a:cubicBezTo>
                  <a:lnTo>
                    <a:pt x="37" y="123"/>
                  </a:lnTo>
                  <a:close/>
                  <a:moveTo>
                    <a:pt x="37" y="105"/>
                  </a:moveTo>
                  <a:cubicBezTo>
                    <a:pt x="7" y="105"/>
                    <a:pt x="7" y="105"/>
                    <a:pt x="7" y="105"/>
                  </a:cubicBezTo>
                  <a:cubicBezTo>
                    <a:pt x="7" y="99"/>
                    <a:pt x="7" y="99"/>
                    <a:pt x="7" y="99"/>
                  </a:cubicBezTo>
                  <a:cubicBezTo>
                    <a:pt x="37" y="99"/>
                    <a:pt x="37" y="99"/>
                    <a:pt x="37" y="99"/>
                  </a:cubicBezTo>
                  <a:lnTo>
                    <a:pt x="37" y="105"/>
                  </a:lnTo>
                  <a:close/>
                  <a:moveTo>
                    <a:pt x="37" y="88"/>
                  </a:moveTo>
                  <a:cubicBezTo>
                    <a:pt x="7" y="88"/>
                    <a:pt x="7" y="88"/>
                    <a:pt x="7" y="88"/>
                  </a:cubicBezTo>
                  <a:cubicBezTo>
                    <a:pt x="7" y="82"/>
                    <a:pt x="7" y="82"/>
                    <a:pt x="7" y="82"/>
                  </a:cubicBezTo>
                  <a:cubicBezTo>
                    <a:pt x="37" y="82"/>
                    <a:pt x="37" y="82"/>
                    <a:pt x="37" y="82"/>
                  </a:cubicBezTo>
                  <a:lnTo>
                    <a:pt x="37"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0" name="Rectangle 90"/>
            <p:cNvSpPr>
              <a:spLocks noChangeArrowheads="1"/>
            </p:cNvSpPr>
            <p:nvPr/>
          </p:nvSpPr>
          <p:spPr bwMode="auto">
            <a:xfrm>
              <a:off x="2881311" y="7223123"/>
              <a:ext cx="20638" cy="714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1" name="Freeform 91"/>
            <p:cNvSpPr>
              <a:spLocks/>
            </p:cNvSpPr>
            <p:nvPr/>
          </p:nvSpPr>
          <p:spPr bwMode="auto">
            <a:xfrm>
              <a:off x="3154364" y="7212012"/>
              <a:ext cx="30165" cy="77789"/>
            </a:xfrm>
            <a:custGeom>
              <a:avLst/>
              <a:gdLst>
                <a:gd name="T0" fmla="*/ 19 w 19"/>
                <a:gd name="T1" fmla="*/ 46 h 49"/>
                <a:gd name="T2" fmla="*/ 13 w 19"/>
                <a:gd name="T3" fmla="*/ 0 h 49"/>
                <a:gd name="T4" fmla="*/ 0 w 19"/>
                <a:gd name="T5" fmla="*/ 3 h 49"/>
                <a:gd name="T6" fmla="*/ 10 w 19"/>
                <a:gd name="T7" fmla="*/ 49 h 49"/>
                <a:gd name="T8" fmla="*/ 19 w 19"/>
                <a:gd name="T9" fmla="*/ 46 h 49"/>
              </a:gdLst>
              <a:ahLst/>
              <a:cxnLst>
                <a:cxn ang="0">
                  <a:pos x="T0" y="T1"/>
                </a:cxn>
                <a:cxn ang="0">
                  <a:pos x="T2" y="T3"/>
                </a:cxn>
                <a:cxn ang="0">
                  <a:pos x="T4" y="T5"/>
                </a:cxn>
                <a:cxn ang="0">
                  <a:pos x="T6" y="T7"/>
                </a:cxn>
                <a:cxn ang="0">
                  <a:pos x="T8" y="T9"/>
                </a:cxn>
              </a:cxnLst>
              <a:rect l="0" t="0" r="r" b="b"/>
              <a:pathLst>
                <a:path w="19" h="49">
                  <a:moveTo>
                    <a:pt x="19" y="46"/>
                  </a:moveTo>
                  <a:lnTo>
                    <a:pt x="13" y="0"/>
                  </a:lnTo>
                  <a:lnTo>
                    <a:pt x="0" y="3"/>
                  </a:lnTo>
                  <a:lnTo>
                    <a:pt x="10" y="49"/>
                  </a:lnTo>
                  <a:lnTo>
                    <a:pt x="1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2" name="Freeform 92"/>
            <p:cNvSpPr>
              <a:spLocks/>
            </p:cNvSpPr>
            <p:nvPr/>
          </p:nvSpPr>
          <p:spPr bwMode="auto">
            <a:xfrm>
              <a:off x="3184524" y="7207249"/>
              <a:ext cx="31749" cy="77789"/>
            </a:xfrm>
            <a:custGeom>
              <a:avLst/>
              <a:gdLst>
                <a:gd name="T0" fmla="*/ 20 w 20"/>
                <a:gd name="T1" fmla="*/ 45 h 49"/>
                <a:gd name="T2" fmla="*/ 13 w 20"/>
                <a:gd name="T3" fmla="*/ 0 h 49"/>
                <a:gd name="T4" fmla="*/ 0 w 20"/>
                <a:gd name="T5" fmla="*/ 3 h 49"/>
                <a:gd name="T6" fmla="*/ 10 w 20"/>
                <a:gd name="T7" fmla="*/ 49 h 49"/>
                <a:gd name="T8" fmla="*/ 20 w 20"/>
                <a:gd name="T9" fmla="*/ 45 h 49"/>
              </a:gdLst>
              <a:ahLst/>
              <a:cxnLst>
                <a:cxn ang="0">
                  <a:pos x="T0" y="T1"/>
                </a:cxn>
                <a:cxn ang="0">
                  <a:pos x="T2" y="T3"/>
                </a:cxn>
                <a:cxn ang="0">
                  <a:pos x="T4" y="T5"/>
                </a:cxn>
                <a:cxn ang="0">
                  <a:pos x="T6" y="T7"/>
                </a:cxn>
                <a:cxn ang="0">
                  <a:pos x="T8" y="T9"/>
                </a:cxn>
              </a:cxnLst>
              <a:rect l="0" t="0" r="r" b="b"/>
              <a:pathLst>
                <a:path w="20" h="49">
                  <a:moveTo>
                    <a:pt x="20" y="45"/>
                  </a:moveTo>
                  <a:lnTo>
                    <a:pt x="13" y="0"/>
                  </a:lnTo>
                  <a:lnTo>
                    <a:pt x="0" y="3"/>
                  </a:lnTo>
                  <a:lnTo>
                    <a:pt x="10" y="49"/>
                  </a:lnTo>
                  <a:lnTo>
                    <a:pt x="2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33" name="Freeform 93"/>
            <p:cNvSpPr>
              <a:spLocks noEditPoints="1"/>
            </p:cNvSpPr>
            <p:nvPr/>
          </p:nvSpPr>
          <p:spPr bwMode="auto">
            <a:xfrm>
              <a:off x="3051174" y="7083425"/>
              <a:ext cx="344489" cy="754062"/>
            </a:xfrm>
            <a:custGeom>
              <a:avLst/>
              <a:gdLst>
                <a:gd name="T0" fmla="*/ 41 w 67"/>
                <a:gd name="T1" fmla="*/ 0 h 146"/>
                <a:gd name="T2" fmla="*/ 2 w 67"/>
                <a:gd name="T3" fmla="*/ 7 h 146"/>
                <a:gd name="T4" fmla="*/ 0 w 67"/>
                <a:gd name="T5" fmla="*/ 10 h 146"/>
                <a:gd name="T6" fmla="*/ 23 w 67"/>
                <a:gd name="T7" fmla="*/ 144 h 146"/>
                <a:gd name="T8" fmla="*/ 26 w 67"/>
                <a:gd name="T9" fmla="*/ 146 h 146"/>
                <a:gd name="T10" fmla="*/ 65 w 67"/>
                <a:gd name="T11" fmla="*/ 139 h 146"/>
                <a:gd name="T12" fmla="*/ 67 w 67"/>
                <a:gd name="T13" fmla="*/ 136 h 146"/>
                <a:gd name="T14" fmla="*/ 44 w 67"/>
                <a:gd name="T15" fmla="*/ 2 h 146"/>
                <a:gd name="T16" fmla="*/ 41 w 67"/>
                <a:gd name="T17" fmla="*/ 0 h 146"/>
                <a:gd name="T18" fmla="*/ 17 w 67"/>
                <a:gd name="T19" fmla="*/ 41 h 146"/>
                <a:gd name="T20" fmla="*/ 21 w 67"/>
                <a:gd name="T21" fmla="*/ 40 h 146"/>
                <a:gd name="T22" fmla="*/ 18 w 67"/>
                <a:gd name="T23" fmla="*/ 26 h 146"/>
                <a:gd name="T24" fmla="*/ 14 w 67"/>
                <a:gd name="T25" fmla="*/ 27 h 146"/>
                <a:gd name="T26" fmla="*/ 14 w 67"/>
                <a:gd name="T27" fmla="*/ 25 h 146"/>
                <a:gd name="T28" fmla="*/ 20 w 67"/>
                <a:gd name="T29" fmla="*/ 24 h 146"/>
                <a:gd name="T30" fmla="*/ 24 w 67"/>
                <a:gd name="T31" fmla="*/ 23 h 146"/>
                <a:gd name="T32" fmla="*/ 26 w 67"/>
                <a:gd name="T33" fmla="*/ 23 h 146"/>
                <a:gd name="T34" fmla="*/ 30 w 67"/>
                <a:gd name="T35" fmla="*/ 22 h 146"/>
                <a:gd name="T36" fmla="*/ 36 w 67"/>
                <a:gd name="T37" fmla="*/ 21 h 146"/>
                <a:gd name="T38" fmla="*/ 36 w 67"/>
                <a:gd name="T39" fmla="*/ 23 h 146"/>
                <a:gd name="T40" fmla="*/ 32 w 67"/>
                <a:gd name="T41" fmla="*/ 24 h 146"/>
                <a:gd name="T42" fmla="*/ 34 w 67"/>
                <a:gd name="T43" fmla="*/ 38 h 146"/>
                <a:gd name="T44" fmla="*/ 38 w 67"/>
                <a:gd name="T45" fmla="*/ 37 h 146"/>
                <a:gd name="T46" fmla="*/ 39 w 67"/>
                <a:gd name="T47" fmla="*/ 39 h 146"/>
                <a:gd name="T48" fmla="*/ 33 w 67"/>
                <a:gd name="T49" fmla="*/ 40 h 146"/>
                <a:gd name="T50" fmla="*/ 29 w 67"/>
                <a:gd name="T51" fmla="*/ 40 h 146"/>
                <a:gd name="T52" fmla="*/ 27 w 67"/>
                <a:gd name="T53" fmla="*/ 41 h 146"/>
                <a:gd name="T54" fmla="*/ 23 w 67"/>
                <a:gd name="T55" fmla="*/ 41 h 146"/>
                <a:gd name="T56" fmla="*/ 17 w 67"/>
                <a:gd name="T57" fmla="*/ 42 h 146"/>
                <a:gd name="T58" fmla="*/ 17 w 67"/>
                <a:gd name="T59" fmla="*/ 41 h 146"/>
                <a:gd name="T60" fmla="*/ 57 w 67"/>
                <a:gd name="T61" fmla="*/ 122 h 146"/>
                <a:gd name="T62" fmla="*/ 28 w 67"/>
                <a:gd name="T63" fmla="*/ 127 h 146"/>
                <a:gd name="T64" fmla="*/ 27 w 67"/>
                <a:gd name="T65" fmla="*/ 121 h 146"/>
                <a:gd name="T66" fmla="*/ 56 w 67"/>
                <a:gd name="T67" fmla="*/ 116 h 146"/>
                <a:gd name="T68" fmla="*/ 57 w 67"/>
                <a:gd name="T69" fmla="*/ 122 h 146"/>
                <a:gd name="T70" fmla="*/ 54 w 67"/>
                <a:gd name="T71" fmla="*/ 105 h 146"/>
                <a:gd name="T72" fmla="*/ 25 w 67"/>
                <a:gd name="T73" fmla="*/ 110 h 146"/>
                <a:gd name="T74" fmla="*/ 24 w 67"/>
                <a:gd name="T75" fmla="*/ 104 h 146"/>
                <a:gd name="T76" fmla="*/ 53 w 67"/>
                <a:gd name="T77" fmla="*/ 99 h 146"/>
                <a:gd name="T78" fmla="*/ 54 w 67"/>
                <a:gd name="T79" fmla="*/ 105 h 146"/>
                <a:gd name="T80" fmla="*/ 51 w 67"/>
                <a:gd name="T81" fmla="*/ 87 h 146"/>
                <a:gd name="T82" fmla="*/ 22 w 67"/>
                <a:gd name="T83" fmla="*/ 92 h 146"/>
                <a:gd name="T84" fmla="*/ 21 w 67"/>
                <a:gd name="T85" fmla="*/ 86 h 146"/>
                <a:gd name="T86" fmla="*/ 50 w 67"/>
                <a:gd name="T87" fmla="*/ 81 h 146"/>
                <a:gd name="T88" fmla="*/ 51 w 67"/>
                <a:gd name="T89" fmla="*/ 8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146">
                  <a:moveTo>
                    <a:pt x="41" y="0"/>
                  </a:moveTo>
                  <a:cubicBezTo>
                    <a:pt x="2" y="7"/>
                    <a:pt x="2" y="7"/>
                    <a:pt x="2" y="7"/>
                  </a:cubicBezTo>
                  <a:cubicBezTo>
                    <a:pt x="1" y="7"/>
                    <a:pt x="0" y="9"/>
                    <a:pt x="0" y="10"/>
                  </a:cubicBezTo>
                  <a:cubicBezTo>
                    <a:pt x="23" y="144"/>
                    <a:pt x="23" y="144"/>
                    <a:pt x="23" y="144"/>
                  </a:cubicBezTo>
                  <a:cubicBezTo>
                    <a:pt x="23" y="145"/>
                    <a:pt x="25" y="146"/>
                    <a:pt x="26" y="146"/>
                  </a:cubicBezTo>
                  <a:cubicBezTo>
                    <a:pt x="65" y="139"/>
                    <a:pt x="65" y="139"/>
                    <a:pt x="65" y="139"/>
                  </a:cubicBezTo>
                  <a:cubicBezTo>
                    <a:pt x="66" y="139"/>
                    <a:pt x="67" y="137"/>
                    <a:pt x="67" y="136"/>
                  </a:cubicBezTo>
                  <a:cubicBezTo>
                    <a:pt x="44" y="2"/>
                    <a:pt x="44" y="2"/>
                    <a:pt x="44" y="2"/>
                  </a:cubicBezTo>
                  <a:cubicBezTo>
                    <a:pt x="43" y="1"/>
                    <a:pt x="42" y="0"/>
                    <a:pt x="41" y="0"/>
                  </a:cubicBezTo>
                  <a:close/>
                  <a:moveTo>
                    <a:pt x="17" y="41"/>
                  </a:moveTo>
                  <a:cubicBezTo>
                    <a:pt x="21" y="40"/>
                    <a:pt x="21" y="40"/>
                    <a:pt x="21" y="40"/>
                  </a:cubicBezTo>
                  <a:cubicBezTo>
                    <a:pt x="18" y="26"/>
                    <a:pt x="18" y="26"/>
                    <a:pt x="18" y="26"/>
                  </a:cubicBezTo>
                  <a:cubicBezTo>
                    <a:pt x="14" y="27"/>
                    <a:pt x="14" y="27"/>
                    <a:pt x="14" y="27"/>
                  </a:cubicBezTo>
                  <a:cubicBezTo>
                    <a:pt x="14" y="25"/>
                    <a:pt x="14" y="25"/>
                    <a:pt x="14" y="25"/>
                  </a:cubicBezTo>
                  <a:cubicBezTo>
                    <a:pt x="20" y="24"/>
                    <a:pt x="20" y="24"/>
                    <a:pt x="20" y="24"/>
                  </a:cubicBezTo>
                  <a:cubicBezTo>
                    <a:pt x="24" y="23"/>
                    <a:pt x="24" y="23"/>
                    <a:pt x="24" y="23"/>
                  </a:cubicBezTo>
                  <a:cubicBezTo>
                    <a:pt x="26" y="23"/>
                    <a:pt x="26" y="23"/>
                    <a:pt x="26" y="23"/>
                  </a:cubicBezTo>
                  <a:cubicBezTo>
                    <a:pt x="30" y="22"/>
                    <a:pt x="30" y="22"/>
                    <a:pt x="30" y="22"/>
                  </a:cubicBezTo>
                  <a:cubicBezTo>
                    <a:pt x="36" y="21"/>
                    <a:pt x="36" y="21"/>
                    <a:pt x="36" y="21"/>
                  </a:cubicBezTo>
                  <a:cubicBezTo>
                    <a:pt x="36" y="23"/>
                    <a:pt x="36" y="23"/>
                    <a:pt x="36" y="23"/>
                  </a:cubicBezTo>
                  <a:cubicBezTo>
                    <a:pt x="32" y="24"/>
                    <a:pt x="32" y="24"/>
                    <a:pt x="32" y="24"/>
                  </a:cubicBezTo>
                  <a:cubicBezTo>
                    <a:pt x="34" y="38"/>
                    <a:pt x="34" y="38"/>
                    <a:pt x="34" y="38"/>
                  </a:cubicBezTo>
                  <a:cubicBezTo>
                    <a:pt x="38" y="37"/>
                    <a:pt x="38" y="37"/>
                    <a:pt x="38" y="37"/>
                  </a:cubicBezTo>
                  <a:cubicBezTo>
                    <a:pt x="39" y="39"/>
                    <a:pt x="39" y="39"/>
                    <a:pt x="39" y="39"/>
                  </a:cubicBezTo>
                  <a:cubicBezTo>
                    <a:pt x="33" y="40"/>
                    <a:pt x="33" y="40"/>
                    <a:pt x="33" y="40"/>
                  </a:cubicBezTo>
                  <a:cubicBezTo>
                    <a:pt x="29" y="40"/>
                    <a:pt x="29" y="40"/>
                    <a:pt x="29" y="40"/>
                  </a:cubicBezTo>
                  <a:cubicBezTo>
                    <a:pt x="27" y="41"/>
                    <a:pt x="27" y="41"/>
                    <a:pt x="27" y="41"/>
                  </a:cubicBezTo>
                  <a:cubicBezTo>
                    <a:pt x="23" y="41"/>
                    <a:pt x="23" y="41"/>
                    <a:pt x="23" y="41"/>
                  </a:cubicBezTo>
                  <a:cubicBezTo>
                    <a:pt x="17" y="42"/>
                    <a:pt x="17" y="42"/>
                    <a:pt x="17" y="42"/>
                  </a:cubicBezTo>
                  <a:lnTo>
                    <a:pt x="17" y="41"/>
                  </a:lnTo>
                  <a:close/>
                  <a:moveTo>
                    <a:pt x="57" y="122"/>
                  </a:moveTo>
                  <a:cubicBezTo>
                    <a:pt x="28" y="127"/>
                    <a:pt x="28" y="127"/>
                    <a:pt x="28" y="127"/>
                  </a:cubicBezTo>
                  <a:cubicBezTo>
                    <a:pt x="27" y="121"/>
                    <a:pt x="27" y="121"/>
                    <a:pt x="27" y="121"/>
                  </a:cubicBezTo>
                  <a:cubicBezTo>
                    <a:pt x="56" y="116"/>
                    <a:pt x="56" y="116"/>
                    <a:pt x="56" y="116"/>
                  </a:cubicBezTo>
                  <a:lnTo>
                    <a:pt x="57" y="122"/>
                  </a:lnTo>
                  <a:close/>
                  <a:moveTo>
                    <a:pt x="54" y="105"/>
                  </a:moveTo>
                  <a:cubicBezTo>
                    <a:pt x="25" y="110"/>
                    <a:pt x="25" y="110"/>
                    <a:pt x="25" y="110"/>
                  </a:cubicBezTo>
                  <a:cubicBezTo>
                    <a:pt x="24" y="104"/>
                    <a:pt x="24" y="104"/>
                    <a:pt x="24" y="104"/>
                  </a:cubicBezTo>
                  <a:cubicBezTo>
                    <a:pt x="53" y="99"/>
                    <a:pt x="53" y="99"/>
                    <a:pt x="53" y="99"/>
                  </a:cubicBezTo>
                  <a:lnTo>
                    <a:pt x="54" y="105"/>
                  </a:lnTo>
                  <a:close/>
                  <a:moveTo>
                    <a:pt x="51" y="87"/>
                  </a:moveTo>
                  <a:cubicBezTo>
                    <a:pt x="22" y="92"/>
                    <a:pt x="22" y="92"/>
                    <a:pt x="22" y="92"/>
                  </a:cubicBezTo>
                  <a:cubicBezTo>
                    <a:pt x="21" y="86"/>
                    <a:pt x="21" y="86"/>
                    <a:pt x="21" y="86"/>
                  </a:cubicBezTo>
                  <a:cubicBezTo>
                    <a:pt x="50" y="81"/>
                    <a:pt x="50" y="81"/>
                    <a:pt x="50" y="81"/>
                  </a:cubicBezTo>
                  <a:lnTo>
                    <a:pt x="51"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sp>
        <p:nvSpPr>
          <p:cNvPr id="349" name="Freeform 94"/>
          <p:cNvSpPr>
            <a:spLocks/>
          </p:cNvSpPr>
          <p:nvPr/>
        </p:nvSpPr>
        <p:spPr bwMode="auto">
          <a:xfrm>
            <a:off x="6454533" y="3529794"/>
            <a:ext cx="183017" cy="189054"/>
          </a:xfrm>
          <a:custGeom>
            <a:avLst/>
            <a:gdLst>
              <a:gd name="T0" fmla="*/ 169 w 178"/>
              <a:gd name="T1" fmla="*/ 91 h 181"/>
              <a:gd name="T2" fmla="*/ 159 w 178"/>
              <a:gd name="T3" fmla="*/ 100 h 181"/>
              <a:gd name="T4" fmla="*/ 159 w 178"/>
              <a:gd name="T5" fmla="*/ 104 h 181"/>
              <a:gd name="T6" fmla="*/ 117 w 178"/>
              <a:gd name="T7" fmla="*/ 121 h 181"/>
              <a:gd name="T8" fmla="*/ 165 w 178"/>
              <a:gd name="T9" fmla="*/ 19 h 181"/>
              <a:gd name="T10" fmla="*/ 168 w 178"/>
              <a:gd name="T11" fmla="*/ 20 h 181"/>
              <a:gd name="T12" fmla="*/ 178 w 178"/>
              <a:gd name="T13" fmla="*/ 10 h 181"/>
              <a:gd name="T14" fmla="*/ 168 w 178"/>
              <a:gd name="T15" fmla="*/ 0 h 181"/>
              <a:gd name="T16" fmla="*/ 158 w 178"/>
              <a:gd name="T17" fmla="*/ 10 h 181"/>
              <a:gd name="T18" fmla="*/ 162 w 178"/>
              <a:gd name="T19" fmla="*/ 18 h 181"/>
              <a:gd name="T20" fmla="*/ 113 w 178"/>
              <a:gd name="T21" fmla="*/ 123 h 181"/>
              <a:gd name="T22" fmla="*/ 100 w 178"/>
              <a:gd name="T23" fmla="*/ 128 h 181"/>
              <a:gd name="T24" fmla="*/ 92 w 178"/>
              <a:gd name="T25" fmla="*/ 125 h 181"/>
              <a:gd name="T26" fmla="*/ 88 w 178"/>
              <a:gd name="T27" fmla="*/ 125 h 181"/>
              <a:gd name="T28" fmla="*/ 49 w 178"/>
              <a:gd name="T29" fmla="*/ 54 h 181"/>
              <a:gd name="T30" fmla="*/ 53 w 178"/>
              <a:gd name="T31" fmla="*/ 46 h 181"/>
              <a:gd name="T32" fmla="*/ 44 w 178"/>
              <a:gd name="T33" fmla="*/ 36 h 181"/>
              <a:gd name="T34" fmla="*/ 34 w 178"/>
              <a:gd name="T35" fmla="*/ 46 h 181"/>
              <a:gd name="T36" fmla="*/ 34 w 178"/>
              <a:gd name="T37" fmla="*/ 49 h 181"/>
              <a:gd name="T38" fmla="*/ 16 w 178"/>
              <a:gd name="T39" fmla="*/ 58 h 181"/>
              <a:gd name="T40" fmla="*/ 9 w 178"/>
              <a:gd name="T41" fmla="*/ 55 h 181"/>
              <a:gd name="T42" fmla="*/ 0 w 178"/>
              <a:gd name="T43" fmla="*/ 65 h 181"/>
              <a:gd name="T44" fmla="*/ 9 w 178"/>
              <a:gd name="T45" fmla="*/ 74 h 181"/>
              <a:gd name="T46" fmla="*/ 19 w 178"/>
              <a:gd name="T47" fmla="*/ 65 h 181"/>
              <a:gd name="T48" fmla="*/ 18 w 178"/>
              <a:gd name="T49" fmla="*/ 60 h 181"/>
              <a:gd name="T50" fmla="*/ 36 w 178"/>
              <a:gd name="T51" fmla="*/ 51 h 181"/>
              <a:gd name="T52" fmla="*/ 44 w 178"/>
              <a:gd name="T53" fmla="*/ 55 h 181"/>
              <a:gd name="T54" fmla="*/ 46 w 178"/>
              <a:gd name="T55" fmla="*/ 55 h 181"/>
              <a:gd name="T56" fmla="*/ 86 w 178"/>
              <a:gd name="T57" fmla="*/ 126 h 181"/>
              <a:gd name="T58" fmla="*/ 82 w 178"/>
              <a:gd name="T59" fmla="*/ 134 h 181"/>
              <a:gd name="T60" fmla="*/ 92 w 178"/>
              <a:gd name="T61" fmla="*/ 144 h 181"/>
              <a:gd name="T62" fmla="*/ 102 w 178"/>
              <a:gd name="T63" fmla="*/ 134 h 181"/>
              <a:gd name="T64" fmla="*/ 101 w 178"/>
              <a:gd name="T65" fmla="*/ 131 h 181"/>
              <a:gd name="T66" fmla="*/ 111 w 178"/>
              <a:gd name="T67" fmla="*/ 126 h 181"/>
              <a:gd name="T68" fmla="*/ 94 w 178"/>
              <a:gd name="T69" fmla="*/ 162 h 181"/>
              <a:gd name="T70" fmla="*/ 92 w 178"/>
              <a:gd name="T71" fmla="*/ 162 h 181"/>
              <a:gd name="T72" fmla="*/ 86 w 178"/>
              <a:gd name="T73" fmla="*/ 164 h 181"/>
              <a:gd name="T74" fmla="*/ 49 w 178"/>
              <a:gd name="T75" fmla="*/ 91 h 181"/>
              <a:gd name="T76" fmla="*/ 53 w 178"/>
              <a:gd name="T77" fmla="*/ 83 h 181"/>
              <a:gd name="T78" fmla="*/ 43 w 178"/>
              <a:gd name="T79" fmla="*/ 73 h 181"/>
              <a:gd name="T80" fmla="*/ 33 w 178"/>
              <a:gd name="T81" fmla="*/ 83 h 181"/>
              <a:gd name="T82" fmla="*/ 36 w 178"/>
              <a:gd name="T83" fmla="*/ 89 h 181"/>
              <a:gd name="T84" fmla="*/ 13 w 178"/>
              <a:gd name="T85" fmla="*/ 126 h 181"/>
              <a:gd name="T86" fmla="*/ 10 w 178"/>
              <a:gd name="T87" fmla="*/ 125 h 181"/>
              <a:gd name="T88" fmla="*/ 0 w 178"/>
              <a:gd name="T89" fmla="*/ 135 h 181"/>
              <a:gd name="T90" fmla="*/ 10 w 178"/>
              <a:gd name="T91" fmla="*/ 145 h 181"/>
              <a:gd name="T92" fmla="*/ 20 w 178"/>
              <a:gd name="T93" fmla="*/ 135 h 181"/>
              <a:gd name="T94" fmla="*/ 15 w 178"/>
              <a:gd name="T95" fmla="*/ 127 h 181"/>
              <a:gd name="T96" fmla="*/ 38 w 178"/>
              <a:gd name="T97" fmla="*/ 91 h 181"/>
              <a:gd name="T98" fmla="*/ 43 w 178"/>
              <a:gd name="T99" fmla="*/ 93 h 181"/>
              <a:gd name="T100" fmla="*/ 47 w 178"/>
              <a:gd name="T101" fmla="*/ 92 h 181"/>
              <a:gd name="T102" fmla="*/ 84 w 178"/>
              <a:gd name="T103" fmla="*/ 165 h 181"/>
              <a:gd name="T104" fmla="*/ 82 w 178"/>
              <a:gd name="T105" fmla="*/ 171 h 181"/>
              <a:gd name="T106" fmla="*/ 92 w 178"/>
              <a:gd name="T107" fmla="*/ 181 h 181"/>
              <a:gd name="T108" fmla="*/ 102 w 178"/>
              <a:gd name="T109" fmla="*/ 171 h 181"/>
              <a:gd name="T110" fmla="*/ 97 w 178"/>
              <a:gd name="T111" fmla="*/ 163 h 181"/>
              <a:gd name="T112" fmla="*/ 115 w 178"/>
              <a:gd name="T113" fmla="*/ 125 h 181"/>
              <a:gd name="T114" fmla="*/ 160 w 178"/>
              <a:gd name="T115" fmla="*/ 106 h 181"/>
              <a:gd name="T116" fmla="*/ 169 w 178"/>
              <a:gd name="T117" fmla="*/ 110 h 181"/>
              <a:gd name="T118" fmla="*/ 178 w 178"/>
              <a:gd name="T119" fmla="*/ 100 h 181"/>
              <a:gd name="T120" fmla="*/ 169 w 178"/>
              <a:gd name="T121" fmla="*/ 9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8" h="181">
                <a:moveTo>
                  <a:pt x="169" y="91"/>
                </a:moveTo>
                <a:cubicBezTo>
                  <a:pt x="163" y="91"/>
                  <a:pt x="159" y="95"/>
                  <a:pt x="159" y="100"/>
                </a:cubicBezTo>
                <a:cubicBezTo>
                  <a:pt x="159" y="102"/>
                  <a:pt x="159" y="103"/>
                  <a:pt x="159" y="104"/>
                </a:cubicBezTo>
                <a:cubicBezTo>
                  <a:pt x="117" y="121"/>
                  <a:pt x="117" y="121"/>
                  <a:pt x="117" y="121"/>
                </a:cubicBezTo>
                <a:cubicBezTo>
                  <a:pt x="165" y="19"/>
                  <a:pt x="165" y="19"/>
                  <a:pt x="165" y="19"/>
                </a:cubicBezTo>
                <a:cubicBezTo>
                  <a:pt x="166" y="20"/>
                  <a:pt x="167" y="20"/>
                  <a:pt x="168" y="20"/>
                </a:cubicBezTo>
                <a:cubicBezTo>
                  <a:pt x="174" y="20"/>
                  <a:pt x="178" y="15"/>
                  <a:pt x="178" y="10"/>
                </a:cubicBezTo>
                <a:cubicBezTo>
                  <a:pt x="178" y="5"/>
                  <a:pt x="174" y="0"/>
                  <a:pt x="168" y="0"/>
                </a:cubicBezTo>
                <a:cubicBezTo>
                  <a:pt x="163" y="0"/>
                  <a:pt x="158" y="5"/>
                  <a:pt x="158" y="10"/>
                </a:cubicBezTo>
                <a:cubicBezTo>
                  <a:pt x="158" y="13"/>
                  <a:pt x="160" y="16"/>
                  <a:pt x="162" y="18"/>
                </a:cubicBezTo>
                <a:cubicBezTo>
                  <a:pt x="113" y="123"/>
                  <a:pt x="113" y="123"/>
                  <a:pt x="113" y="123"/>
                </a:cubicBezTo>
                <a:cubicBezTo>
                  <a:pt x="100" y="128"/>
                  <a:pt x="100" y="128"/>
                  <a:pt x="100" y="128"/>
                </a:cubicBezTo>
                <a:cubicBezTo>
                  <a:pt x="98" y="126"/>
                  <a:pt x="95" y="125"/>
                  <a:pt x="92" y="125"/>
                </a:cubicBezTo>
                <a:cubicBezTo>
                  <a:pt x="91" y="125"/>
                  <a:pt x="90" y="125"/>
                  <a:pt x="88" y="125"/>
                </a:cubicBezTo>
                <a:cubicBezTo>
                  <a:pt x="49" y="54"/>
                  <a:pt x="49" y="54"/>
                  <a:pt x="49" y="54"/>
                </a:cubicBezTo>
                <a:cubicBezTo>
                  <a:pt x="51" y="52"/>
                  <a:pt x="53" y="49"/>
                  <a:pt x="53" y="46"/>
                </a:cubicBezTo>
                <a:cubicBezTo>
                  <a:pt x="53" y="40"/>
                  <a:pt x="49" y="36"/>
                  <a:pt x="44" y="36"/>
                </a:cubicBezTo>
                <a:cubicBezTo>
                  <a:pt x="38" y="36"/>
                  <a:pt x="34" y="40"/>
                  <a:pt x="34" y="46"/>
                </a:cubicBezTo>
                <a:cubicBezTo>
                  <a:pt x="34" y="47"/>
                  <a:pt x="34" y="48"/>
                  <a:pt x="34" y="49"/>
                </a:cubicBezTo>
                <a:cubicBezTo>
                  <a:pt x="16" y="58"/>
                  <a:pt x="16" y="58"/>
                  <a:pt x="16" y="58"/>
                </a:cubicBezTo>
                <a:cubicBezTo>
                  <a:pt x="15" y="56"/>
                  <a:pt x="12" y="55"/>
                  <a:pt x="9" y="55"/>
                </a:cubicBezTo>
                <a:cubicBezTo>
                  <a:pt x="4" y="55"/>
                  <a:pt x="0" y="59"/>
                  <a:pt x="0" y="65"/>
                </a:cubicBezTo>
                <a:cubicBezTo>
                  <a:pt x="0" y="70"/>
                  <a:pt x="4" y="74"/>
                  <a:pt x="9" y="74"/>
                </a:cubicBezTo>
                <a:cubicBezTo>
                  <a:pt x="15" y="74"/>
                  <a:pt x="19" y="70"/>
                  <a:pt x="19" y="65"/>
                </a:cubicBezTo>
                <a:cubicBezTo>
                  <a:pt x="19" y="63"/>
                  <a:pt x="19" y="61"/>
                  <a:pt x="18" y="60"/>
                </a:cubicBezTo>
                <a:cubicBezTo>
                  <a:pt x="36" y="51"/>
                  <a:pt x="36" y="51"/>
                  <a:pt x="36" y="51"/>
                </a:cubicBezTo>
                <a:cubicBezTo>
                  <a:pt x="37" y="54"/>
                  <a:pt x="40" y="55"/>
                  <a:pt x="44" y="55"/>
                </a:cubicBezTo>
                <a:cubicBezTo>
                  <a:pt x="44" y="55"/>
                  <a:pt x="45" y="55"/>
                  <a:pt x="46" y="55"/>
                </a:cubicBezTo>
                <a:cubicBezTo>
                  <a:pt x="86" y="126"/>
                  <a:pt x="86" y="126"/>
                  <a:pt x="86" y="126"/>
                </a:cubicBezTo>
                <a:cubicBezTo>
                  <a:pt x="84" y="128"/>
                  <a:pt x="82" y="131"/>
                  <a:pt x="82" y="134"/>
                </a:cubicBezTo>
                <a:cubicBezTo>
                  <a:pt x="82" y="140"/>
                  <a:pt x="87" y="144"/>
                  <a:pt x="92" y="144"/>
                </a:cubicBezTo>
                <a:cubicBezTo>
                  <a:pt x="97" y="144"/>
                  <a:pt x="102" y="140"/>
                  <a:pt x="102" y="134"/>
                </a:cubicBezTo>
                <a:cubicBezTo>
                  <a:pt x="102" y="133"/>
                  <a:pt x="101" y="132"/>
                  <a:pt x="101" y="131"/>
                </a:cubicBezTo>
                <a:cubicBezTo>
                  <a:pt x="111" y="126"/>
                  <a:pt x="111" y="126"/>
                  <a:pt x="111" y="126"/>
                </a:cubicBezTo>
                <a:cubicBezTo>
                  <a:pt x="94" y="162"/>
                  <a:pt x="94" y="162"/>
                  <a:pt x="94" y="162"/>
                </a:cubicBezTo>
                <a:cubicBezTo>
                  <a:pt x="94" y="162"/>
                  <a:pt x="93" y="162"/>
                  <a:pt x="92" y="162"/>
                </a:cubicBezTo>
                <a:cubicBezTo>
                  <a:pt x="90" y="162"/>
                  <a:pt x="88" y="162"/>
                  <a:pt x="86" y="164"/>
                </a:cubicBezTo>
                <a:cubicBezTo>
                  <a:pt x="49" y="91"/>
                  <a:pt x="49" y="91"/>
                  <a:pt x="49" y="91"/>
                </a:cubicBezTo>
                <a:cubicBezTo>
                  <a:pt x="52" y="89"/>
                  <a:pt x="53" y="86"/>
                  <a:pt x="53" y="83"/>
                </a:cubicBezTo>
                <a:cubicBezTo>
                  <a:pt x="53" y="78"/>
                  <a:pt x="49" y="73"/>
                  <a:pt x="43" y="73"/>
                </a:cubicBezTo>
                <a:cubicBezTo>
                  <a:pt x="38" y="73"/>
                  <a:pt x="33" y="78"/>
                  <a:pt x="33" y="83"/>
                </a:cubicBezTo>
                <a:cubicBezTo>
                  <a:pt x="33" y="86"/>
                  <a:pt x="34" y="88"/>
                  <a:pt x="36" y="89"/>
                </a:cubicBezTo>
                <a:cubicBezTo>
                  <a:pt x="13" y="126"/>
                  <a:pt x="13" y="126"/>
                  <a:pt x="13" y="126"/>
                </a:cubicBezTo>
                <a:cubicBezTo>
                  <a:pt x="12" y="126"/>
                  <a:pt x="11" y="125"/>
                  <a:pt x="10" y="125"/>
                </a:cubicBezTo>
                <a:cubicBezTo>
                  <a:pt x="4" y="125"/>
                  <a:pt x="0" y="130"/>
                  <a:pt x="0" y="135"/>
                </a:cubicBezTo>
                <a:cubicBezTo>
                  <a:pt x="0" y="141"/>
                  <a:pt x="4" y="145"/>
                  <a:pt x="10" y="145"/>
                </a:cubicBezTo>
                <a:cubicBezTo>
                  <a:pt x="15" y="145"/>
                  <a:pt x="20" y="141"/>
                  <a:pt x="20" y="135"/>
                </a:cubicBezTo>
                <a:cubicBezTo>
                  <a:pt x="20" y="132"/>
                  <a:pt x="18" y="129"/>
                  <a:pt x="15" y="127"/>
                </a:cubicBezTo>
                <a:cubicBezTo>
                  <a:pt x="38" y="91"/>
                  <a:pt x="38" y="91"/>
                  <a:pt x="38" y="91"/>
                </a:cubicBezTo>
                <a:cubicBezTo>
                  <a:pt x="39" y="92"/>
                  <a:pt x="41" y="93"/>
                  <a:pt x="43" y="93"/>
                </a:cubicBezTo>
                <a:cubicBezTo>
                  <a:pt x="45" y="93"/>
                  <a:pt x="46" y="93"/>
                  <a:pt x="47" y="92"/>
                </a:cubicBezTo>
                <a:cubicBezTo>
                  <a:pt x="84" y="165"/>
                  <a:pt x="84" y="165"/>
                  <a:pt x="84" y="165"/>
                </a:cubicBezTo>
                <a:cubicBezTo>
                  <a:pt x="83" y="167"/>
                  <a:pt x="82" y="169"/>
                  <a:pt x="82" y="171"/>
                </a:cubicBezTo>
                <a:cubicBezTo>
                  <a:pt x="82" y="177"/>
                  <a:pt x="87" y="181"/>
                  <a:pt x="92" y="181"/>
                </a:cubicBezTo>
                <a:cubicBezTo>
                  <a:pt x="97" y="181"/>
                  <a:pt x="102" y="177"/>
                  <a:pt x="102" y="171"/>
                </a:cubicBezTo>
                <a:cubicBezTo>
                  <a:pt x="102" y="168"/>
                  <a:pt x="100" y="165"/>
                  <a:pt x="97" y="163"/>
                </a:cubicBezTo>
                <a:cubicBezTo>
                  <a:pt x="115" y="125"/>
                  <a:pt x="115" y="125"/>
                  <a:pt x="115" y="125"/>
                </a:cubicBezTo>
                <a:cubicBezTo>
                  <a:pt x="160" y="106"/>
                  <a:pt x="160" y="106"/>
                  <a:pt x="160" y="106"/>
                </a:cubicBezTo>
                <a:cubicBezTo>
                  <a:pt x="162" y="108"/>
                  <a:pt x="165" y="110"/>
                  <a:pt x="169" y="110"/>
                </a:cubicBezTo>
                <a:cubicBezTo>
                  <a:pt x="174" y="110"/>
                  <a:pt x="178" y="106"/>
                  <a:pt x="178" y="100"/>
                </a:cubicBezTo>
                <a:cubicBezTo>
                  <a:pt x="178" y="95"/>
                  <a:pt x="174" y="91"/>
                  <a:pt x="169" y="91"/>
                </a:cubicBezTo>
                <a:close/>
              </a:path>
            </a:pathLst>
          </a:custGeom>
          <a:solidFill>
            <a:srgbClr val="348B26"/>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nvGrpSpPr>
          <p:cNvPr id="350" name="Group 349"/>
          <p:cNvGrpSpPr/>
          <p:nvPr/>
        </p:nvGrpSpPr>
        <p:grpSpPr>
          <a:xfrm>
            <a:off x="5502039" y="3591072"/>
            <a:ext cx="226470" cy="127776"/>
            <a:chOff x="1017587" y="7092950"/>
            <a:chExt cx="1177926" cy="655637"/>
          </a:xfrm>
          <a:solidFill>
            <a:srgbClr val="348B26"/>
          </a:solidFill>
        </p:grpSpPr>
        <p:sp>
          <p:nvSpPr>
            <p:cNvPr id="423" name="Freeform 95"/>
            <p:cNvSpPr>
              <a:spLocks/>
            </p:cNvSpPr>
            <p:nvPr/>
          </p:nvSpPr>
          <p:spPr bwMode="auto">
            <a:xfrm>
              <a:off x="1279527" y="7196137"/>
              <a:ext cx="638177" cy="88900"/>
            </a:xfrm>
            <a:custGeom>
              <a:avLst/>
              <a:gdLst>
                <a:gd name="T0" fmla="*/ 116 w 124"/>
                <a:gd name="T1" fmla="*/ 0 h 17"/>
                <a:gd name="T2" fmla="*/ 8 w 124"/>
                <a:gd name="T3" fmla="*/ 0 h 17"/>
                <a:gd name="T4" fmla="*/ 0 w 124"/>
                <a:gd name="T5" fmla="*/ 8 h 17"/>
                <a:gd name="T6" fmla="*/ 8 w 124"/>
                <a:gd name="T7" fmla="*/ 17 h 17"/>
                <a:gd name="T8" fmla="*/ 116 w 124"/>
                <a:gd name="T9" fmla="*/ 17 h 17"/>
                <a:gd name="T10" fmla="*/ 124 w 124"/>
                <a:gd name="T11" fmla="*/ 8 h 17"/>
                <a:gd name="T12" fmla="*/ 116 w 12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4" h="17">
                  <a:moveTo>
                    <a:pt x="116" y="0"/>
                  </a:moveTo>
                  <a:cubicBezTo>
                    <a:pt x="8" y="0"/>
                    <a:pt x="8" y="0"/>
                    <a:pt x="8" y="0"/>
                  </a:cubicBezTo>
                  <a:cubicBezTo>
                    <a:pt x="3" y="0"/>
                    <a:pt x="0" y="4"/>
                    <a:pt x="0" y="8"/>
                  </a:cubicBezTo>
                  <a:cubicBezTo>
                    <a:pt x="0" y="13"/>
                    <a:pt x="3" y="17"/>
                    <a:pt x="8" y="17"/>
                  </a:cubicBezTo>
                  <a:cubicBezTo>
                    <a:pt x="116" y="17"/>
                    <a:pt x="116" y="17"/>
                    <a:pt x="116" y="17"/>
                  </a:cubicBezTo>
                  <a:cubicBezTo>
                    <a:pt x="121" y="17"/>
                    <a:pt x="124" y="13"/>
                    <a:pt x="124" y="8"/>
                  </a:cubicBezTo>
                  <a:cubicBezTo>
                    <a:pt x="124" y="4"/>
                    <a:pt x="121"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24" name="Freeform 96"/>
            <p:cNvSpPr>
              <a:spLocks/>
            </p:cNvSpPr>
            <p:nvPr/>
          </p:nvSpPr>
          <p:spPr bwMode="auto">
            <a:xfrm>
              <a:off x="1279527" y="7377114"/>
              <a:ext cx="638177" cy="88900"/>
            </a:xfrm>
            <a:custGeom>
              <a:avLst/>
              <a:gdLst>
                <a:gd name="T0" fmla="*/ 116 w 124"/>
                <a:gd name="T1" fmla="*/ 0 h 17"/>
                <a:gd name="T2" fmla="*/ 8 w 124"/>
                <a:gd name="T3" fmla="*/ 0 h 17"/>
                <a:gd name="T4" fmla="*/ 0 w 124"/>
                <a:gd name="T5" fmla="*/ 9 h 17"/>
                <a:gd name="T6" fmla="*/ 8 w 124"/>
                <a:gd name="T7" fmla="*/ 17 h 17"/>
                <a:gd name="T8" fmla="*/ 116 w 124"/>
                <a:gd name="T9" fmla="*/ 17 h 17"/>
                <a:gd name="T10" fmla="*/ 124 w 124"/>
                <a:gd name="T11" fmla="*/ 9 h 17"/>
                <a:gd name="T12" fmla="*/ 116 w 12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4" h="17">
                  <a:moveTo>
                    <a:pt x="116" y="0"/>
                  </a:moveTo>
                  <a:cubicBezTo>
                    <a:pt x="8" y="0"/>
                    <a:pt x="8" y="0"/>
                    <a:pt x="8" y="0"/>
                  </a:cubicBezTo>
                  <a:cubicBezTo>
                    <a:pt x="3" y="0"/>
                    <a:pt x="0" y="4"/>
                    <a:pt x="0" y="9"/>
                  </a:cubicBezTo>
                  <a:cubicBezTo>
                    <a:pt x="0" y="13"/>
                    <a:pt x="3" y="17"/>
                    <a:pt x="8" y="17"/>
                  </a:cubicBezTo>
                  <a:cubicBezTo>
                    <a:pt x="116" y="17"/>
                    <a:pt x="116" y="17"/>
                    <a:pt x="116" y="17"/>
                  </a:cubicBezTo>
                  <a:cubicBezTo>
                    <a:pt x="121" y="17"/>
                    <a:pt x="124" y="13"/>
                    <a:pt x="124" y="9"/>
                  </a:cubicBezTo>
                  <a:cubicBezTo>
                    <a:pt x="124" y="4"/>
                    <a:pt x="121"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25" name="Freeform 97"/>
            <p:cNvSpPr>
              <a:spLocks/>
            </p:cNvSpPr>
            <p:nvPr/>
          </p:nvSpPr>
          <p:spPr bwMode="auto">
            <a:xfrm>
              <a:off x="1279527" y="7569201"/>
              <a:ext cx="638177" cy="82550"/>
            </a:xfrm>
            <a:custGeom>
              <a:avLst/>
              <a:gdLst>
                <a:gd name="T0" fmla="*/ 116 w 124"/>
                <a:gd name="T1" fmla="*/ 0 h 16"/>
                <a:gd name="T2" fmla="*/ 8 w 124"/>
                <a:gd name="T3" fmla="*/ 0 h 16"/>
                <a:gd name="T4" fmla="*/ 0 w 124"/>
                <a:gd name="T5" fmla="*/ 8 h 16"/>
                <a:gd name="T6" fmla="*/ 8 w 124"/>
                <a:gd name="T7" fmla="*/ 16 h 16"/>
                <a:gd name="T8" fmla="*/ 116 w 124"/>
                <a:gd name="T9" fmla="*/ 16 h 16"/>
                <a:gd name="T10" fmla="*/ 124 w 124"/>
                <a:gd name="T11" fmla="*/ 8 h 16"/>
                <a:gd name="T12" fmla="*/ 116 w 12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24" h="16">
                  <a:moveTo>
                    <a:pt x="116" y="0"/>
                  </a:moveTo>
                  <a:cubicBezTo>
                    <a:pt x="8" y="0"/>
                    <a:pt x="8" y="0"/>
                    <a:pt x="8" y="0"/>
                  </a:cubicBezTo>
                  <a:cubicBezTo>
                    <a:pt x="3" y="0"/>
                    <a:pt x="0" y="3"/>
                    <a:pt x="0" y="8"/>
                  </a:cubicBezTo>
                  <a:cubicBezTo>
                    <a:pt x="0" y="13"/>
                    <a:pt x="3" y="16"/>
                    <a:pt x="8" y="16"/>
                  </a:cubicBezTo>
                  <a:cubicBezTo>
                    <a:pt x="116" y="16"/>
                    <a:pt x="116" y="16"/>
                    <a:pt x="116" y="16"/>
                  </a:cubicBezTo>
                  <a:cubicBezTo>
                    <a:pt x="121" y="16"/>
                    <a:pt x="124" y="13"/>
                    <a:pt x="124" y="8"/>
                  </a:cubicBezTo>
                  <a:cubicBezTo>
                    <a:pt x="124" y="3"/>
                    <a:pt x="121"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26" name="Freeform 98"/>
            <p:cNvSpPr>
              <a:spLocks/>
            </p:cNvSpPr>
            <p:nvPr/>
          </p:nvSpPr>
          <p:spPr bwMode="auto">
            <a:xfrm>
              <a:off x="1017587" y="7273927"/>
              <a:ext cx="174627" cy="474660"/>
            </a:xfrm>
            <a:custGeom>
              <a:avLst/>
              <a:gdLst>
                <a:gd name="T0" fmla="*/ 24 w 34"/>
                <a:gd name="T1" fmla="*/ 7 h 92"/>
                <a:gd name="T2" fmla="*/ 17 w 34"/>
                <a:gd name="T3" fmla="*/ 0 h 92"/>
                <a:gd name="T4" fmla="*/ 10 w 34"/>
                <a:gd name="T5" fmla="*/ 7 h 92"/>
                <a:gd name="T6" fmla="*/ 10 w 34"/>
                <a:gd name="T7" fmla="*/ 62 h 92"/>
                <a:gd name="T8" fmla="*/ 0 w 34"/>
                <a:gd name="T9" fmla="*/ 62 h 92"/>
                <a:gd name="T10" fmla="*/ 17 w 34"/>
                <a:gd name="T11" fmla="*/ 92 h 92"/>
                <a:gd name="T12" fmla="*/ 34 w 34"/>
                <a:gd name="T13" fmla="*/ 62 h 92"/>
                <a:gd name="T14" fmla="*/ 24 w 34"/>
                <a:gd name="T15" fmla="*/ 62 h 92"/>
                <a:gd name="T16" fmla="*/ 24 w 34"/>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92">
                  <a:moveTo>
                    <a:pt x="24" y="7"/>
                  </a:moveTo>
                  <a:cubicBezTo>
                    <a:pt x="24" y="3"/>
                    <a:pt x="21" y="0"/>
                    <a:pt x="17" y="0"/>
                  </a:cubicBezTo>
                  <a:cubicBezTo>
                    <a:pt x="13" y="0"/>
                    <a:pt x="10" y="3"/>
                    <a:pt x="10" y="7"/>
                  </a:cubicBezTo>
                  <a:cubicBezTo>
                    <a:pt x="10" y="62"/>
                    <a:pt x="10" y="62"/>
                    <a:pt x="10" y="62"/>
                  </a:cubicBezTo>
                  <a:cubicBezTo>
                    <a:pt x="0" y="62"/>
                    <a:pt x="0" y="62"/>
                    <a:pt x="0" y="62"/>
                  </a:cubicBezTo>
                  <a:cubicBezTo>
                    <a:pt x="17" y="92"/>
                    <a:pt x="17" y="92"/>
                    <a:pt x="17" y="92"/>
                  </a:cubicBezTo>
                  <a:cubicBezTo>
                    <a:pt x="34" y="62"/>
                    <a:pt x="34" y="62"/>
                    <a:pt x="34" y="62"/>
                  </a:cubicBezTo>
                  <a:cubicBezTo>
                    <a:pt x="24" y="62"/>
                    <a:pt x="24" y="62"/>
                    <a:pt x="24" y="62"/>
                  </a:cubicBezTo>
                  <a:lnTo>
                    <a:pt x="2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27" name="Freeform 99"/>
            <p:cNvSpPr>
              <a:spLocks/>
            </p:cNvSpPr>
            <p:nvPr/>
          </p:nvSpPr>
          <p:spPr bwMode="auto">
            <a:xfrm>
              <a:off x="2016127" y="7092950"/>
              <a:ext cx="179386" cy="476251"/>
            </a:xfrm>
            <a:custGeom>
              <a:avLst/>
              <a:gdLst>
                <a:gd name="T0" fmla="*/ 35 w 35"/>
                <a:gd name="T1" fmla="*/ 30 h 92"/>
                <a:gd name="T2" fmla="*/ 18 w 35"/>
                <a:gd name="T3" fmla="*/ 0 h 92"/>
                <a:gd name="T4" fmla="*/ 0 w 35"/>
                <a:gd name="T5" fmla="*/ 30 h 92"/>
                <a:gd name="T6" fmla="*/ 11 w 35"/>
                <a:gd name="T7" fmla="*/ 30 h 92"/>
                <a:gd name="T8" fmla="*/ 11 w 35"/>
                <a:gd name="T9" fmla="*/ 85 h 92"/>
                <a:gd name="T10" fmla="*/ 18 w 35"/>
                <a:gd name="T11" fmla="*/ 92 h 92"/>
                <a:gd name="T12" fmla="*/ 25 w 35"/>
                <a:gd name="T13" fmla="*/ 85 h 92"/>
                <a:gd name="T14" fmla="*/ 25 w 35"/>
                <a:gd name="T15" fmla="*/ 30 h 92"/>
                <a:gd name="T16" fmla="*/ 35 w 35"/>
                <a:gd name="T17" fmla="*/ 3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92">
                  <a:moveTo>
                    <a:pt x="35" y="30"/>
                  </a:moveTo>
                  <a:cubicBezTo>
                    <a:pt x="18" y="0"/>
                    <a:pt x="18" y="0"/>
                    <a:pt x="18" y="0"/>
                  </a:cubicBezTo>
                  <a:cubicBezTo>
                    <a:pt x="0" y="30"/>
                    <a:pt x="0" y="30"/>
                    <a:pt x="0" y="30"/>
                  </a:cubicBezTo>
                  <a:cubicBezTo>
                    <a:pt x="11" y="30"/>
                    <a:pt x="11" y="30"/>
                    <a:pt x="11" y="30"/>
                  </a:cubicBezTo>
                  <a:cubicBezTo>
                    <a:pt x="11" y="85"/>
                    <a:pt x="11" y="85"/>
                    <a:pt x="11" y="85"/>
                  </a:cubicBezTo>
                  <a:cubicBezTo>
                    <a:pt x="11" y="88"/>
                    <a:pt x="14" y="92"/>
                    <a:pt x="18" y="92"/>
                  </a:cubicBezTo>
                  <a:cubicBezTo>
                    <a:pt x="22" y="92"/>
                    <a:pt x="25" y="88"/>
                    <a:pt x="25" y="85"/>
                  </a:cubicBezTo>
                  <a:cubicBezTo>
                    <a:pt x="25" y="30"/>
                    <a:pt x="25" y="30"/>
                    <a:pt x="25" y="30"/>
                  </a:cubicBezTo>
                  <a:lnTo>
                    <a:pt x="3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51" name="Group 350"/>
          <p:cNvGrpSpPr/>
          <p:nvPr/>
        </p:nvGrpSpPr>
        <p:grpSpPr>
          <a:xfrm>
            <a:off x="6438647" y="3059050"/>
            <a:ext cx="214782" cy="203745"/>
            <a:chOff x="11106150" y="7816850"/>
            <a:chExt cx="766763" cy="717554"/>
          </a:xfrm>
          <a:solidFill>
            <a:srgbClr val="348B26"/>
          </a:solidFill>
        </p:grpSpPr>
        <p:sp>
          <p:nvSpPr>
            <p:cNvPr id="421" name="Freeform 100"/>
            <p:cNvSpPr>
              <a:spLocks noEditPoints="1"/>
            </p:cNvSpPr>
            <p:nvPr/>
          </p:nvSpPr>
          <p:spPr bwMode="auto">
            <a:xfrm>
              <a:off x="11331573" y="7975604"/>
              <a:ext cx="541340" cy="558800"/>
            </a:xfrm>
            <a:custGeom>
              <a:avLst/>
              <a:gdLst>
                <a:gd name="T0" fmla="*/ 102 w 105"/>
                <a:gd name="T1" fmla="*/ 19 h 108"/>
                <a:gd name="T2" fmla="*/ 85 w 105"/>
                <a:gd name="T3" fmla="*/ 2 h 108"/>
                <a:gd name="T4" fmla="*/ 80 w 105"/>
                <a:gd name="T5" fmla="*/ 0 h 108"/>
                <a:gd name="T6" fmla="*/ 75 w 105"/>
                <a:gd name="T7" fmla="*/ 3 h 108"/>
                <a:gd name="T8" fmla="*/ 2 w 105"/>
                <a:gd name="T9" fmla="*/ 79 h 108"/>
                <a:gd name="T10" fmla="*/ 0 w 105"/>
                <a:gd name="T11" fmla="*/ 84 h 108"/>
                <a:gd name="T12" fmla="*/ 2 w 105"/>
                <a:gd name="T13" fmla="*/ 89 h 108"/>
                <a:gd name="T14" fmla="*/ 20 w 105"/>
                <a:gd name="T15" fmla="*/ 106 h 108"/>
                <a:gd name="T16" fmla="*/ 25 w 105"/>
                <a:gd name="T17" fmla="*/ 108 h 108"/>
                <a:gd name="T18" fmla="*/ 30 w 105"/>
                <a:gd name="T19" fmla="*/ 106 h 108"/>
                <a:gd name="T20" fmla="*/ 103 w 105"/>
                <a:gd name="T21" fmla="*/ 29 h 108"/>
                <a:gd name="T22" fmla="*/ 102 w 105"/>
                <a:gd name="T23" fmla="*/ 19 h 108"/>
                <a:gd name="T24" fmla="*/ 98 w 105"/>
                <a:gd name="T25" fmla="*/ 25 h 108"/>
                <a:gd name="T26" fmla="*/ 92 w 105"/>
                <a:gd name="T27" fmla="*/ 31 h 108"/>
                <a:gd name="T28" fmla="*/ 84 w 105"/>
                <a:gd name="T29" fmla="*/ 23 h 108"/>
                <a:gd name="T30" fmla="*/ 79 w 105"/>
                <a:gd name="T31" fmla="*/ 23 h 108"/>
                <a:gd name="T32" fmla="*/ 79 w 105"/>
                <a:gd name="T33" fmla="*/ 28 h 108"/>
                <a:gd name="T34" fmla="*/ 88 w 105"/>
                <a:gd name="T35" fmla="*/ 36 h 108"/>
                <a:gd name="T36" fmla="*/ 83 w 105"/>
                <a:gd name="T37" fmla="*/ 41 h 108"/>
                <a:gd name="T38" fmla="*/ 71 w 105"/>
                <a:gd name="T39" fmla="*/ 30 h 108"/>
                <a:gd name="T40" fmla="*/ 67 w 105"/>
                <a:gd name="T41" fmla="*/ 31 h 108"/>
                <a:gd name="T42" fmla="*/ 67 w 105"/>
                <a:gd name="T43" fmla="*/ 35 h 108"/>
                <a:gd name="T44" fmla="*/ 79 w 105"/>
                <a:gd name="T45" fmla="*/ 46 h 108"/>
                <a:gd name="T46" fmla="*/ 73 w 105"/>
                <a:gd name="T47" fmla="*/ 52 h 108"/>
                <a:gd name="T48" fmla="*/ 64 w 105"/>
                <a:gd name="T49" fmla="*/ 44 h 108"/>
                <a:gd name="T50" fmla="*/ 60 w 105"/>
                <a:gd name="T51" fmla="*/ 44 h 108"/>
                <a:gd name="T52" fmla="*/ 60 w 105"/>
                <a:gd name="T53" fmla="*/ 48 h 108"/>
                <a:gd name="T54" fmla="*/ 69 w 105"/>
                <a:gd name="T55" fmla="*/ 56 h 108"/>
                <a:gd name="T56" fmla="*/ 63 w 105"/>
                <a:gd name="T57" fmla="*/ 62 h 108"/>
                <a:gd name="T58" fmla="*/ 52 w 105"/>
                <a:gd name="T59" fmla="*/ 51 h 108"/>
                <a:gd name="T60" fmla="*/ 48 w 105"/>
                <a:gd name="T61" fmla="*/ 52 h 108"/>
                <a:gd name="T62" fmla="*/ 48 w 105"/>
                <a:gd name="T63" fmla="*/ 56 h 108"/>
                <a:gd name="T64" fmla="*/ 59 w 105"/>
                <a:gd name="T65" fmla="*/ 66 h 108"/>
                <a:gd name="T66" fmla="*/ 53 w 105"/>
                <a:gd name="T67" fmla="*/ 72 h 108"/>
                <a:gd name="T68" fmla="*/ 45 w 105"/>
                <a:gd name="T69" fmla="*/ 64 h 108"/>
                <a:gd name="T70" fmla="*/ 41 w 105"/>
                <a:gd name="T71" fmla="*/ 64 h 108"/>
                <a:gd name="T72" fmla="*/ 41 w 105"/>
                <a:gd name="T73" fmla="*/ 68 h 108"/>
                <a:gd name="T74" fmla="*/ 49 w 105"/>
                <a:gd name="T75" fmla="*/ 77 h 108"/>
                <a:gd name="T76" fmla="*/ 44 w 105"/>
                <a:gd name="T77" fmla="*/ 82 h 108"/>
                <a:gd name="T78" fmla="*/ 32 w 105"/>
                <a:gd name="T79" fmla="*/ 71 h 108"/>
                <a:gd name="T80" fmla="*/ 28 w 105"/>
                <a:gd name="T81" fmla="*/ 72 h 108"/>
                <a:gd name="T82" fmla="*/ 28 w 105"/>
                <a:gd name="T83" fmla="*/ 76 h 108"/>
                <a:gd name="T84" fmla="*/ 40 w 105"/>
                <a:gd name="T85" fmla="*/ 87 h 108"/>
                <a:gd name="T86" fmla="*/ 34 w 105"/>
                <a:gd name="T87" fmla="*/ 93 h 108"/>
                <a:gd name="T88" fmla="*/ 26 w 105"/>
                <a:gd name="T89" fmla="*/ 85 h 108"/>
                <a:gd name="T90" fmla="*/ 22 w 105"/>
                <a:gd name="T91" fmla="*/ 85 h 108"/>
                <a:gd name="T92" fmla="*/ 22 w 105"/>
                <a:gd name="T93" fmla="*/ 89 h 108"/>
                <a:gd name="T94" fmla="*/ 30 w 105"/>
                <a:gd name="T95" fmla="*/ 97 h 108"/>
                <a:gd name="T96" fmla="*/ 25 w 105"/>
                <a:gd name="T97" fmla="*/ 102 h 108"/>
                <a:gd name="T98" fmla="*/ 24 w 105"/>
                <a:gd name="T99" fmla="*/ 102 h 108"/>
                <a:gd name="T100" fmla="*/ 6 w 105"/>
                <a:gd name="T101" fmla="*/ 85 h 108"/>
                <a:gd name="T102" fmla="*/ 6 w 105"/>
                <a:gd name="T103" fmla="*/ 84 h 108"/>
                <a:gd name="T104" fmla="*/ 6 w 105"/>
                <a:gd name="T105" fmla="*/ 83 h 108"/>
                <a:gd name="T106" fmla="*/ 79 w 105"/>
                <a:gd name="T107" fmla="*/ 7 h 108"/>
                <a:gd name="T108" fmla="*/ 80 w 105"/>
                <a:gd name="T109" fmla="*/ 6 h 108"/>
                <a:gd name="T110" fmla="*/ 80 w 105"/>
                <a:gd name="T111" fmla="*/ 6 h 108"/>
                <a:gd name="T112" fmla="*/ 80 w 105"/>
                <a:gd name="T113" fmla="*/ 7 h 108"/>
                <a:gd name="T114" fmla="*/ 98 w 105"/>
                <a:gd name="T115" fmla="*/ 24 h 108"/>
                <a:gd name="T116" fmla="*/ 98 w 105"/>
                <a:gd name="T117"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 h="108">
                  <a:moveTo>
                    <a:pt x="102" y="19"/>
                  </a:moveTo>
                  <a:cubicBezTo>
                    <a:pt x="85" y="2"/>
                    <a:pt x="85" y="2"/>
                    <a:pt x="85" y="2"/>
                  </a:cubicBezTo>
                  <a:cubicBezTo>
                    <a:pt x="83" y="1"/>
                    <a:pt x="81" y="0"/>
                    <a:pt x="80" y="0"/>
                  </a:cubicBezTo>
                  <a:cubicBezTo>
                    <a:pt x="78" y="0"/>
                    <a:pt x="76" y="1"/>
                    <a:pt x="75" y="3"/>
                  </a:cubicBezTo>
                  <a:cubicBezTo>
                    <a:pt x="2" y="79"/>
                    <a:pt x="2" y="79"/>
                    <a:pt x="2" y="79"/>
                  </a:cubicBezTo>
                  <a:cubicBezTo>
                    <a:pt x="0" y="80"/>
                    <a:pt x="0" y="82"/>
                    <a:pt x="0" y="84"/>
                  </a:cubicBezTo>
                  <a:cubicBezTo>
                    <a:pt x="0" y="86"/>
                    <a:pt x="0" y="88"/>
                    <a:pt x="2" y="89"/>
                  </a:cubicBezTo>
                  <a:cubicBezTo>
                    <a:pt x="20" y="106"/>
                    <a:pt x="20" y="106"/>
                    <a:pt x="20" y="106"/>
                  </a:cubicBezTo>
                  <a:cubicBezTo>
                    <a:pt x="21" y="108"/>
                    <a:pt x="23" y="108"/>
                    <a:pt x="25" y="108"/>
                  </a:cubicBezTo>
                  <a:cubicBezTo>
                    <a:pt x="26" y="108"/>
                    <a:pt x="28" y="107"/>
                    <a:pt x="30" y="106"/>
                  </a:cubicBezTo>
                  <a:cubicBezTo>
                    <a:pt x="103" y="29"/>
                    <a:pt x="103" y="29"/>
                    <a:pt x="103" y="29"/>
                  </a:cubicBezTo>
                  <a:cubicBezTo>
                    <a:pt x="105" y="27"/>
                    <a:pt x="105" y="22"/>
                    <a:pt x="102" y="19"/>
                  </a:cubicBezTo>
                  <a:close/>
                  <a:moveTo>
                    <a:pt x="98" y="25"/>
                  </a:moveTo>
                  <a:cubicBezTo>
                    <a:pt x="92" y="31"/>
                    <a:pt x="92" y="31"/>
                    <a:pt x="92" y="31"/>
                  </a:cubicBezTo>
                  <a:cubicBezTo>
                    <a:pt x="84" y="23"/>
                    <a:pt x="84" y="23"/>
                    <a:pt x="84" y="23"/>
                  </a:cubicBezTo>
                  <a:cubicBezTo>
                    <a:pt x="82" y="22"/>
                    <a:pt x="81" y="22"/>
                    <a:pt x="79" y="23"/>
                  </a:cubicBezTo>
                  <a:cubicBezTo>
                    <a:pt x="78" y="24"/>
                    <a:pt x="78" y="26"/>
                    <a:pt x="79" y="28"/>
                  </a:cubicBezTo>
                  <a:cubicBezTo>
                    <a:pt x="88" y="36"/>
                    <a:pt x="88" y="36"/>
                    <a:pt x="88" y="36"/>
                  </a:cubicBezTo>
                  <a:cubicBezTo>
                    <a:pt x="83" y="41"/>
                    <a:pt x="83" y="41"/>
                    <a:pt x="83" y="41"/>
                  </a:cubicBezTo>
                  <a:cubicBezTo>
                    <a:pt x="71" y="30"/>
                    <a:pt x="71" y="30"/>
                    <a:pt x="71" y="30"/>
                  </a:cubicBezTo>
                  <a:cubicBezTo>
                    <a:pt x="70" y="29"/>
                    <a:pt x="68" y="29"/>
                    <a:pt x="67" y="31"/>
                  </a:cubicBezTo>
                  <a:cubicBezTo>
                    <a:pt x="66" y="32"/>
                    <a:pt x="66" y="34"/>
                    <a:pt x="67" y="35"/>
                  </a:cubicBezTo>
                  <a:cubicBezTo>
                    <a:pt x="79" y="46"/>
                    <a:pt x="79" y="46"/>
                    <a:pt x="79" y="46"/>
                  </a:cubicBezTo>
                  <a:cubicBezTo>
                    <a:pt x="73" y="52"/>
                    <a:pt x="73" y="52"/>
                    <a:pt x="73" y="52"/>
                  </a:cubicBezTo>
                  <a:cubicBezTo>
                    <a:pt x="64" y="44"/>
                    <a:pt x="64" y="44"/>
                    <a:pt x="64" y="44"/>
                  </a:cubicBezTo>
                  <a:cubicBezTo>
                    <a:pt x="63" y="42"/>
                    <a:pt x="61" y="42"/>
                    <a:pt x="60" y="44"/>
                  </a:cubicBezTo>
                  <a:cubicBezTo>
                    <a:pt x="59" y="45"/>
                    <a:pt x="59" y="47"/>
                    <a:pt x="60" y="48"/>
                  </a:cubicBezTo>
                  <a:cubicBezTo>
                    <a:pt x="69" y="56"/>
                    <a:pt x="69" y="56"/>
                    <a:pt x="69" y="56"/>
                  </a:cubicBezTo>
                  <a:cubicBezTo>
                    <a:pt x="63" y="62"/>
                    <a:pt x="63" y="62"/>
                    <a:pt x="63" y="62"/>
                  </a:cubicBezTo>
                  <a:cubicBezTo>
                    <a:pt x="52" y="51"/>
                    <a:pt x="52" y="51"/>
                    <a:pt x="52" y="51"/>
                  </a:cubicBezTo>
                  <a:cubicBezTo>
                    <a:pt x="51" y="50"/>
                    <a:pt x="49" y="50"/>
                    <a:pt x="48" y="52"/>
                  </a:cubicBezTo>
                  <a:cubicBezTo>
                    <a:pt x="47" y="53"/>
                    <a:pt x="47" y="55"/>
                    <a:pt x="48" y="56"/>
                  </a:cubicBezTo>
                  <a:cubicBezTo>
                    <a:pt x="59" y="66"/>
                    <a:pt x="59" y="66"/>
                    <a:pt x="59" y="66"/>
                  </a:cubicBezTo>
                  <a:cubicBezTo>
                    <a:pt x="53" y="72"/>
                    <a:pt x="53" y="72"/>
                    <a:pt x="53" y="72"/>
                  </a:cubicBezTo>
                  <a:cubicBezTo>
                    <a:pt x="45" y="64"/>
                    <a:pt x="45" y="64"/>
                    <a:pt x="45" y="64"/>
                  </a:cubicBezTo>
                  <a:cubicBezTo>
                    <a:pt x="44" y="63"/>
                    <a:pt x="42" y="63"/>
                    <a:pt x="41" y="64"/>
                  </a:cubicBezTo>
                  <a:cubicBezTo>
                    <a:pt x="39" y="65"/>
                    <a:pt x="39" y="67"/>
                    <a:pt x="41" y="68"/>
                  </a:cubicBezTo>
                  <a:cubicBezTo>
                    <a:pt x="49" y="77"/>
                    <a:pt x="49" y="77"/>
                    <a:pt x="49" y="77"/>
                  </a:cubicBezTo>
                  <a:cubicBezTo>
                    <a:pt x="44" y="82"/>
                    <a:pt x="44" y="82"/>
                    <a:pt x="44" y="82"/>
                  </a:cubicBezTo>
                  <a:cubicBezTo>
                    <a:pt x="32" y="71"/>
                    <a:pt x="32" y="71"/>
                    <a:pt x="32" y="71"/>
                  </a:cubicBezTo>
                  <a:cubicBezTo>
                    <a:pt x="31" y="70"/>
                    <a:pt x="29" y="70"/>
                    <a:pt x="28" y="72"/>
                  </a:cubicBezTo>
                  <a:cubicBezTo>
                    <a:pt x="27" y="73"/>
                    <a:pt x="27" y="75"/>
                    <a:pt x="28" y="76"/>
                  </a:cubicBezTo>
                  <a:cubicBezTo>
                    <a:pt x="40" y="87"/>
                    <a:pt x="40" y="87"/>
                    <a:pt x="40" y="87"/>
                  </a:cubicBezTo>
                  <a:cubicBezTo>
                    <a:pt x="34" y="93"/>
                    <a:pt x="34" y="93"/>
                    <a:pt x="34" y="93"/>
                  </a:cubicBezTo>
                  <a:cubicBezTo>
                    <a:pt x="26" y="85"/>
                    <a:pt x="26" y="85"/>
                    <a:pt x="26" y="85"/>
                  </a:cubicBezTo>
                  <a:cubicBezTo>
                    <a:pt x="25" y="84"/>
                    <a:pt x="23" y="84"/>
                    <a:pt x="22" y="85"/>
                  </a:cubicBezTo>
                  <a:cubicBezTo>
                    <a:pt x="20" y="86"/>
                    <a:pt x="20" y="88"/>
                    <a:pt x="22" y="89"/>
                  </a:cubicBezTo>
                  <a:cubicBezTo>
                    <a:pt x="30" y="97"/>
                    <a:pt x="30" y="97"/>
                    <a:pt x="30" y="97"/>
                  </a:cubicBezTo>
                  <a:cubicBezTo>
                    <a:pt x="25" y="102"/>
                    <a:pt x="25" y="102"/>
                    <a:pt x="25" y="102"/>
                  </a:cubicBezTo>
                  <a:cubicBezTo>
                    <a:pt x="25" y="102"/>
                    <a:pt x="24" y="102"/>
                    <a:pt x="24" y="102"/>
                  </a:cubicBezTo>
                  <a:cubicBezTo>
                    <a:pt x="6" y="85"/>
                    <a:pt x="6" y="85"/>
                    <a:pt x="6" y="85"/>
                  </a:cubicBezTo>
                  <a:cubicBezTo>
                    <a:pt x="6" y="84"/>
                    <a:pt x="6" y="84"/>
                    <a:pt x="6" y="84"/>
                  </a:cubicBezTo>
                  <a:cubicBezTo>
                    <a:pt x="6" y="84"/>
                    <a:pt x="6" y="84"/>
                    <a:pt x="6" y="83"/>
                  </a:cubicBezTo>
                  <a:cubicBezTo>
                    <a:pt x="79" y="7"/>
                    <a:pt x="79" y="7"/>
                    <a:pt x="79" y="7"/>
                  </a:cubicBezTo>
                  <a:cubicBezTo>
                    <a:pt x="79" y="7"/>
                    <a:pt x="80" y="6"/>
                    <a:pt x="80" y="6"/>
                  </a:cubicBezTo>
                  <a:cubicBezTo>
                    <a:pt x="80" y="6"/>
                    <a:pt x="80" y="6"/>
                    <a:pt x="80" y="6"/>
                  </a:cubicBezTo>
                  <a:cubicBezTo>
                    <a:pt x="80" y="6"/>
                    <a:pt x="80" y="6"/>
                    <a:pt x="80" y="7"/>
                  </a:cubicBezTo>
                  <a:cubicBezTo>
                    <a:pt x="98" y="24"/>
                    <a:pt x="98" y="24"/>
                    <a:pt x="98" y="24"/>
                  </a:cubicBezTo>
                  <a:cubicBezTo>
                    <a:pt x="99" y="24"/>
                    <a:pt x="99" y="25"/>
                    <a:pt x="9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sp>
          <p:nvSpPr>
            <p:cNvPr id="422" name="Freeform 101"/>
            <p:cNvSpPr>
              <a:spLocks/>
            </p:cNvSpPr>
            <p:nvPr/>
          </p:nvSpPr>
          <p:spPr bwMode="auto">
            <a:xfrm>
              <a:off x="11106150" y="7816850"/>
              <a:ext cx="596899" cy="490537"/>
            </a:xfrm>
            <a:custGeom>
              <a:avLst/>
              <a:gdLst>
                <a:gd name="T0" fmla="*/ 116 w 116"/>
                <a:gd name="T1" fmla="*/ 0 h 95"/>
                <a:gd name="T2" fmla="*/ 93 w 116"/>
                <a:gd name="T3" fmla="*/ 6 h 95"/>
                <a:gd name="T4" fmla="*/ 98 w 116"/>
                <a:gd name="T5" fmla="*/ 11 h 95"/>
                <a:gd name="T6" fmla="*/ 67 w 116"/>
                <a:gd name="T7" fmla="*/ 42 h 95"/>
                <a:gd name="T8" fmla="*/ 62 w 116"/>
                <a:gd name="T9" fmla="*/ 32 h 95"/>
                <a:gd name="T10" fmla="*/ 58 w 116"/>
                <a:gd name="T11" fmla="*/ 29 h 95"/>
                <a:gd name="T12" fmla="*/ 54 w 116"/>
                <a:gd name="T13" fmla="*/ 31 h 95"/>
                <a:gd name="T14" fmla="*/ 2 w 116"/>
                <a:gd name="T15" fmla="*/ 86 h 95"/>
                <a:gd name="T16" fmla="*/ 2 w 116"/>
                <a:gd name="T17" fmla="*/ 93 h 95"/>
                <a:gd name="T18" fmla="*/ 5 w 116"/>
                <a:gd name="T19" fmla="*/ 95 h 95"/>
                <a:gd name="T20" fmla="*/ 9 w 116"/>
                <a:gd name="T21" fmla="*/ 93 h 95"/>
                <a:gd name="T22" fmla="*/ 56 w 116"/>
                <a:gd name="T23" fmla="*/ 43 h 95"/>
                <a:gd name="T24" fmla="*/ 60 w 116"/>
                <a:gd name="T25" fmla="*/ 53 h 95"/>
                <a:gd name="T26" fmla="*/ 64 w 116"/>
                <a:gd name="T27" fmla="*/ 56 h 95"/>
                <a:gd name="T28" fmla="*/ 69 w 116"/>
                <a:gd name="T29" fmla="*/ 55 h 95"/>
                <a:gd name="T30" fmla="*/ 105 w 116"/>
                <a:gd name="T31" fmla="*/ 18 h 95"/>
                <a:gd name="T32" fmla="*/ 110 w 116"/>
                <a:gd name="T33" fmla="*/ 22 h 95"/>
                <a:gd name="T34" fmla="*/ 116 w 116"/>
                <a:gd name="T3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95">
                  <a:moveTo>
                    <a:pt x="116" y="0"/>
                  </a:moveTo>
                  <a:cubicBezTo>
                    <a:pt x="93" y="6"/>
                    <a:pt x="93" y="6"/>
                    <a:pt x="93" y="6"/>
                  </a:cubicBezTo>
                  <a:cubicBezTo>
                    <a:pt x="98" y="11"/>
                    <a:pt x="98" y="11"/>
                    <a:pt x="98" y="11"/>
                  </a:cubicBezTo>
                  <a:cubicBezTo>
                    <a:pt x="67" y="42"/>
                    <a:pt x="67" y="42"/>
                    <a:pt x="67" y="42"/>
                  </a:cubicBezTo>
                  <a:cubicBezTo>
                    <a:pt x="62" y="32"/>
                    <a:pt x="62" y="32"/>
                    <a:pt x="62" y="32"/>
                  </a:cubicBezTo>
                  <a:cubicBezTo>
                    <a:pt x="62" y="31"/>
                    <a:pt x="60" y="29"/>
                    <a:pt x="58" y="29"/>
                  </a:cubicBezTo>
                  <a:cubicBezTo>
                    <a:pt x="57" y="29"/>
                    <a:pt x="55" y="29"/>
                    <a:pt x="54" y="31"/>
                  </a:cubicBezTo>
                  <a:cubicBezTo>
                    <a:pt x="2" y="86"/>
                    <a:pt x="2" y="86"/>
                    <a:pt x="2" y="86"/>
                  </a:cubicBezTo>
                  <a:cubicBezTo>
                    <a:pt x="0" y="88"/>
                    <a:pt x="0" y="91"/>
                    <a:pt x="2" y="93"/>
                  </a:cubicBezTo>
                  <a:cubicBezTo>
                    <a:pt x="3" y="94"/>
                    <a:pt x="4" y="95"/>
                    <a:pt x="5" y="95"/>
                  </a:cubicBezTo>
                  <a:cubicBezTo>
                    <a:pt x="7" y="95"/>
                    <a:pt x="8" y="94"/>
                    <a:pt x="9" y="93"/>
                  </a:cubicBezTo>
                  <a:cubicBezTo>
                    <a:pt x="56" y="43"/>
                    <a:pt x="56" y="43"/>
                    <a:pt x="56" y="43"/>
                  </a:cubicBezTo>
                  <a:cubicBezTo>
                    <a:pt x="60" y="53"/>
                    <a:pt x="60" y="53"/>
                    <a:pt x="60" y="53"/>
                  </a:cubicBezTo>
                  <a:cubicBezTo>
                    <a:pt x="61" y="55"/>
                    <a:pt x="62" y="56"/>
                    <a:pt x="64" y="56"/>
                  </a:cubicBezTo>
                  <a:cubicBezTo>
                    <a:pt x="66" y="56"/>
                    <a:pt x="67" y="56"/>
                    <a:pt x="69" y="55"/>
                  </a:cubicBezTo>
                  <a:cubicBezTo>
                    <a:pt x="105" y="18"/>
                    <a:pt x="105" y="18"/>
                    <a:pt x="105" y="18"/>
                  </a:cubicBezTo>
                  <a:cubicBezTo>
                    <a:pt x="110" y="22"/>
                    <a:pt x="110" y="22"/>
                    <a:pt x="110" y="22"/>
                  </a:cubicBez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grpSp>
      <p:grpSp>
        <p:nvGrpSpPr>
          <p:cNvPr id="352" name="Group 351"/>
          <p:cNvGrpSpPr/>
          <p:nvPr/>
        </p:nvGrpSpPr>
        <p:grpSpPr>
          <a:xfrm>
            <a:off x="2074897" y="3535146"/>
            <a:ext cx="259982" cy="183699"/>
            <a:chOff x="877887" y="7851775"/>
            <a:chExt cx="1358900" cy="955676"/>
          </a:xfrm>
          <a:solidFill>
            <a:schemeClr val="accent6"/>
          </a:solidFill>
        </p:grpSpPr>
        <p:sp>
          <p:nvSpPr>
            <p:cNvPr id="413" name="Freeform 102"/>
            <p:cNvSpPr>
              <a:spLocks noEditPoints="1"/>
            </p:cNvSpPr>
            <p:nvPr/>
          </p:nvSpPr>
          <p:spPr bwMode="auto">
            <a:xfrm>
              <a:off x="2078036" y="8147047"/>
              <a:ext cx="117477" cy="119064"/>
            </a:xfrm>
            <a:custGeom>
              <a:avLst/>
              <a:gdLst>
                <a:gd name="T0" fmla="*/ 3 w 74"/>
                <a:gd name="T1" fmla="*/ 45 h 75"/>
                <a:gd name="T2" fmla="*/ 3 w 74"/>
                <a:gd name="T3" fmla="*/ 52 h 75"/>
                <a:gd name="T4" fmla="*/ 6 w 74"/>
                <a:gd name="T5" fmla="*/ 55 h 75"/>
                <a:gd name="T6" fmla="*/ 6 w 74"/>
                <a:gd name="T7" fmla="*/ 58 h 75"/>
                <a:gd name="T8" fmla="*/ 13 w 74"/>
                <a:gd name="T9" fmla="*/ 62 h 75"/>
                <a:gd name="T10" fmla="*/ 13 w 74"/>
                <a:gd name="T11" fmla="*/ 65 h 75"/>
                <a:gd name="T12" fmla="*/ 19 w 74"/>
                <a:gd name="T13" fmla="*/ 68 h 75"/>
                <a:gd name="T14" fmla="*/ 23 w 74"/>
                <a:gd name="T15" fmla="*/ 71 h 75"/>
                <a:gd name="T16" fmla="*/ 29 w 74"/>
                <a:gd name="T17" fmla="*/ 71 h 75"/>
                <a:gd name="T18" fmla="*/ 32 w 74"/>
                <a:gd name="T19" fmla="*/ 75 h 75"/>
                <a:gd name="T20" fmla="*/ 35 w 74"/>
                <a:gd name="T21" fmla="*/ 71 h 75"/>
                <a:gd name="T22" fmla="*/ 42 w 74"/>
                <a:gd name="T23" fmla="*/ 75 h 75"/>
                <a:gd name="T24" fmla="*/ 45 w 74"/>
                <a:gd name="T25" fmla="*/ 71 h 75"/>
                <a:gd name="T26" fmla="*/ 52 w 74"/>
                <a:gd name="T27" fmla="*/ 71 h 75"/>
                <a:gd name="T28" fmla="*/ 55 w 74"/>
                <a:gd name="T29" fmla="*/ 68 h 75"/>
                <a:gd name="T30" fmla="*/ 58 w 74"/>
                <a:gd name="T31" fmla="*/ 65 h 75"/>
                <a:gd name="T32" fmla="*/ 61 w 74"/>
                <a:gd name="T33" fmla="*/ 62 h 75"/>
                <a:gd name="T34" fmla="*/ 65 w 74"/>
                <a:gd name="T35" fmla="*/ 58 h 75"/>
                <a:gd name="T36" fmla="*/ 65 w 74"/>
                <a:gd name="T37" fmla="*/ 55 h 75"/>
                <a:gd name="T38" fmla="*/ 71 w 74"/>
                <a:gd name="T39" fmla="*/ 52 h 75"/>
                <a:gd name="T40" fmla="*/ 71 w 74"/>
                <a:gd name="T41" fmla="*/ 45 h 75"/>
                <a:gd name="T42" fmla="*/ 74 w 74"/>
                <a:gd name="T43" fmla="*/ 42 h 75"/>
                <a:gd name="T44" fmla="*/ 71 w 74"/>
                <a:gd name="T45" fmla="*/ 36 h 75"/>
                <a:gd name="T46" fmla="*/ 74 w 74"/>
                <a:gd name="T47" fmla="*/ 32 h 75"/>
                <a:gd name="T48" fmla="*/ 71 w 74"/>
                <a:gd name="T49" fmla="*/ 29 h 75"/>
                <a:gd name="T50" fmla="*/ 71 w 74"/>
                <a:gd name="T51" fmla="*/ 23 h 75"/>
                <a:gd name="T52" fmla="*/ 65 w 74"/>
                <a:gd name="T53" fmla="*/ 19 h 75"/>
                <a:gd name="T54" fmla="*/ 65 w 74"/>
                <a:gd name="T55" fmla="*/ 16 h 75"/>
                <a:gd name="T56" fmla="*/ 61 w 74"/>
                <a:gd name="T57" fmla="*/ 13 h 75"/>
                <a:gd name="T58" fmla="*/ 58 w 74"/>
                <a:gd name="T59" fmla="*/ 6 h 75"/>
                <a:gd name="T60" fmla="*/ 55 w 74"/>
                <a:gd name="T61" fmla="*/ 6 h 75"/>
                <a:gd name="T62" fmla="*/ 52 w 74"/>
                <a:gd name="T63" fmla="*/ 3 h 75"/>
                <a:gd name="T64" fmla="*/ 45 w 74"/>
                <a:gd name="T65" fmla="*/ 3 h 75"/>
                <a:gd name="T66" fmla="*/ 42 w 74"/>
                <a:gd name="T67" fmla="*/ 0 h 75"/>
                <a:gd name="T68" fmla="*/ 35 w 74"/>
                <a:gd name="T69" fmla="*/ 3 h 75"/>
                <a:gd name="T70" fmla="*/ 32 w 74"/>
                <a:gd name="T71" fmla="*/ 0 h 75"/>
                <a:gd name="T72" fmla="*/ 29 w 74"/>
                <a:gd name="T73" fmla="*/ 3 h 75"/>
                <a:gd name="T74" fmla="*/ 23 w 74"/>
                <a:gd name="T75" fmla="*/ 3 h 75"/>
                <a:gd name="T76" fmla="*/ 19 w 74"/>
                <a:gd name="T77" fmla="*/ 6 h 75"/>
                <a:gd name="T78" fmla="*/ 13 w 74"/>
                <a:gd name="T79" fmla="*/ 6 h 75"/>
                <a:gd name="T80" fmla="*/ 13 w 74"/>
                <a:gd name="T81" fmla="*/ 13 h 75"/>
                <a:gd name="T82" fmla="*/ 6 w 74"/>
                <a:gd name="T83" fmla="*/ 16 h 75"/>
                <a:gd name="T84" fmla="*/ 6 w 74"/>
                <a:gd name="T85" fmla="*/ 19 h 75"/>
                <a:gd name="T86" fmla="*/ 3 w 74"/>
                <a:gd name="T87" fmla="*/ 23 h 75"/>
                <a:gd name="T88" fmla="*/ 3 w 74"/>
                <a:gd name="T89" fmla="*/ 29 h 75"/>
                <a:gd name="T90" fmla="*/ 0 w 74"/>
                <a:gd name="T91" fmla="*/ 32 h 75"/>
                <a:gd name="T92" fmla="*/ 3 w 74"/>
                <a:gd name="T93" fmla="*/ 36 h 75"/>
                <a:gd name="T94" fmla="*/ 0 w 74"/>
                <a:gd name="T95" fmla="*/ 42 h 75"/>
                <a:gd name="T96" fmla="*/ 3 w 74"/>
                <a:gd name="T97" fmla="*/ 45 h 75"/>
                <a:gd name="T98" fmla="*/ 13 w 74"/>
                <a:gd name="T99" fmla="*/ 42 h 75"/>
                <a:gd name="T100" fmla="*/ 19 w 74"/>
                <a:gd name="T101" fmla="*/ 36 h 75"/>
                <a:gd name="T102" fmla="*/ 29 w 74"/>
                <a:gd name="T103" fmla="*/ 45 h 75"/>
                <a:gd name="T104" fmla="*/ 55 w 74"/>
                <a:gd name="T105" fmla="*/ 19 h 75"/>
                <a:gd name="T106" fmla="*/ 61 w 74"/>
                <a:gd name="T107" fmla="*/ 23 h 75"/>
                <a:gd name="T108" fmla="*/ 29 w 74"/>
                <a:gd name="T109" fmla="*/ 55 h 75"/>
                <a:gd name="T110" fmla="*/ 13 w 74"/>
                <a:gd name="T111" fmla="*/ 42 h 75"/>
                <a:gd name="T112" fmla="*/ 13 w 74"/>
                <a:gd name="T113"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 h="75">
                  <a:moveTo>
                    <a:pt x="3" y="45"/>
                  </a:moveTo>
                  <a:lnTo>
                    <a:pt x="3" y="52"/>
                  </a:lnTo>
                  <a:lnTo>
                    <a:pt x="6" y="55"/>
                  </a:lnTo>
                  <a:lnTo>
                    <a:pt x="6" y="58"/>
                  </a:lnTo>
                  <a:lnTo>
                    <a:pt x="13" y="62"/>
                  </a:lnTo>
                  <a:lnTo>
                    <a:pt x="13" y="65"/>
                  </a:lnTo>
                  <a:lnTo>
                    <a:pt x="19" y="68"/>
                  </a:lnTo>
                  <a:lnTo>
                    <a:pt x="23" y="71"/>
                  </a:lnTo>
                  <a:lnTo>
                    <a:pt x="29" y="71"/>
                  </a:lnTo>
                  <a:lnTo>
                    <a:pt x="32" y="75"/>
                  </a:lnTo>
                  <a:lnTo>
                    <a:pt x="35" y="71"/>
                  </a:lnTo>
                  <a:lnTo>
                    <a:pt x="42" y="75"/>
                  </a:lnTo>
                  <a:lnTo>
                    <a:pt x="45" y="71"/>
                  </a:lnTo>
                  <a:lnTo>
                    <a:pt x="52" y="71"/>
                  </a:lnTo>
                  <a:lnTo>
                    <a:pt x="55" y="68"/>
                  </a:lnTo>
                  <a:lnTo>
                    <a:pt x="58" y="65"/>
                  </a:lnTo>
                  <a:lnTo>
                    <a:pt x="61" y="62"/>
                  </a:lnTo>
                  <a:lnTo>
                    <a:pt x="65" y="58"/>
                  </a:lnTo>
                  <a:lnTo>
                    <a:pt x="65" y="55"/>
                  </a:lnTo>
                  <a:lnTo>
                    <a:pt x="71" y="52"/>
                  </a:lnTo>
                  <a:lnTo>
                    <a:pt x="71" y="45"/>
                  </a:lnTo>
                  <a:lnTo>
                    <a:pt x="74" y="42"/>
                  </a:lnTo>
                  <a:lnTo>
                    <a:pt x="71" y="36"/>
                  </a:lnTo>
                  <a:lnTo>
                    <a:pt x="74" y="32"/>
                  </a:lnTo>
                  <a:lnTo>
                    <a:pt x="71" y="29"/>
                  </a:lnTo>
                  <a:lnTo>
                    <a:pt x="71" y="23"/>
                  </a:lnTo>
                  <a:lnTo>
                    <a:pt x="65" y="19"/>
                  </a:lnTo>
                  <a:lnTo>
                    <a:pt x="65" y="16"/>
                  </a:lnTo>
                  <a:lnTo>
                    <a:pt x="61" y="13"/>
                  </a:lnTo>
                  <a:lnTo>
                    <a:pt x="58" y="6"/>
                  </a:lnTo>
                  <a:lnTo>
                    <a:pt x="55" y="6"/>
                  </a:lnTo>
                  <a:lnTo>
                    <a:pt x="52" y="3"/>
                  </a:lnTo>
                  <a:lnTo>
                    <a:pt x="45" y="3"/>
                  </a:lnTo>
                  <a:lnTo>
                    <a:pt x="42" y="0"/>
                  </a:lnTo>
                  <a:lnTo>
                    <a:pt x="35" y="3"/>
                  </a:lnTo>
                  <a:lnTo>
                    <a:pt x="32" y="0"/>
                  </a:lnTo>
                  <a:lnTo>
                    <a:pt x="29" y="3"/>
                  </a:lnTo>
                  <a:lnTo>
                    <a:pt x="23" y="3"/>
                  </a:lnTo>
                  <a:lnTo>
                    <a:pt x="19" y="6"/>
                  </a:lnTo>
                  <a:lnTo>
                    <a:pt x="13" y="6"/>
                  </a:lnTo>
                  <a:lnTo>
                    <a:pt x="13" y="13"/>
                  </a:lnTo>
                  <a:lnTo>
                    <a:pt x="6" y="16"/>
                  </a:lnTo>
                  <a:lnTo>
                    <a:pt x="6" y="19"/>
                  </a:lnTo>
                  <a:lnTo>
                    <a:pt x="3" y="23"/>
                  </a:lnTo>
                  <a:lnTo>
                    <a:pt x="3" y="29"/>
                  </a:lnTo>
                  <a:lnTo>
                    <a:pt x="0" y="32"/>
                  </a:lnTo>
                  <a:lnTo>
                    <a:pt x="3" y="36"/>
                  </a:lnTo>
                  <a:lnTo>
                    <a:pt x="0" y="42"/>
                  </a:lnTo>
                  <a:lnTo>
                    <a:pt x="3" y="45"/>
                  </a:lnTo>
                  <a:close/>
                  <a:moveTo>
                    <a:pt x="13" y="42"/>
                  </a:moveTo>
                  <a:lnTo>
                    <a:pt x="19" y="36"/>
                  </a:lnTo>
                  <a:lnTo>
                    <a:pt x="29" y="45"/>
                  </a:lnTo>
                  <a:lnTo>
                    <a:pt x="55" y="19"/>
                  </a:lnTo>
                  <a:lnTo>
                    <a:pt x="61" y="23"/>
                  </a:lnTo>
                  <a:lnTo>
                    <a:pt x="29" y="55"/>
                  </a:lnTo>
                  <a:lnTo>
                    <a:pt x="13" y="42"/>
                  </a:lnTo>
                  <a:lnTo>
                    <a:pt x="1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4" name="Freeform 103"/>
            <p:cNvSpPr>
              <a:spLocks noEditPoints="1"/>
            </p:cNvSpPr>
            <p:nvPr/>
          </p:nvSpPr>
          <p:spPr bwMode="auto">
            <a:xfrm>
              <a:off x="2078036" y="8642356"/>
              <a:ext cx="117477" cy="112713"/>
            </a:xfrm>
            <a:custGeom>
              <a:avLst/>
              <a:gdLst>
                <a:gd name="T0" fmla="*/ 71 w 74"/>
                <a:gd name="T1" fmla="*/ 29 h 71"/>
                <a:gd name="T2" fmla="*/ 71 w 74"/>
                <a:gd name="T3" fmla="*/ 23 h 71"/>
                <a:gd name="T4" fmla="*/ 65 w 74"/>
                <a:gd name="T5" fmla="*/ 19 h 71"/>
                <a:gd name="T6" fmla="*/ 65 w 74"/>
                <a:gd name="T7" fmla="*/ 13 h 71"/>
                <a:gd name="T8" fmla="*/ 61 w 74"/>
                <a:gd name="T9" fmla="*/ 13 h 71"/>
                <a:gd name="T10" fmla="*/ 58 w 74"/>
                <a:gd name="T11" fmla="*/ 6 h 71"/>
                <a:gd name="T12" fmla="*/ 55 w 74"/>
                <a:gd name="T13" fmla="*/ 6 h 71"/>
                <a:gd name="T14" fmla="*/ 52 w 74"/>
                <a:gd name="T15" fmla="*/ 3 h 71"/>
                <a:gd name="T16" fmla="*/ 45 w 74"/>
                <a:gd name="T17" fmla="*/ 3 h 71"/>
                <a:gd name="T18" fmla="*/ 42 w 74"/>
                <a:gd name="T19" fmla="*/ 0 h 71"/>
                <a:gd name="T20" fmla="*/ 35 w 74"/>
                <a:gd name="T21" fmla="*/ 3 h 71"/>
                <a:gd name="T22" fmla="*/ 32 w 74"/>
                <a:gd name="T23" fmla="*/ 0 h 71"/>
                <a:gd name="T24" fmla="*/ 29 w 74"/>
                <a:gd name="T25" fmla="*/ 3 h 71"/>
                <a:gd name="T26" fmla="*/ 23 w 74"/>
                <a:gd name="T27" fmla="*/ 3 h 71"/>
                <a:gd name="T28" fmla="*/ 19 w 74"/>
                <a:gd name="T29" fmla="*/ 6 h 71"/>
                <a:gd name="T30" fmla="*/ 13 w 74"/>
                <a:gd name="T31" fmla="*/ 6 h 71"/>
                <a:gd name="T32" fmla="*/ 13 w 74"/>
                <a:gd name="T33" fmla="*/ 13 h 71"/>
                <a:gd name="T34" fmla="*/ 6 w 74"/>
                <a:gd name="T35" fmla="*/ 13 h 71"/>
                <a:gd name="T36" fmla="*/ 6 w 74"/>
                <a:gd name="T37" fmla="*/ 19 h 71"/>
                <a:gd name="T38" fmla="*/ 3 w 74"/>
                <a:gd name="T39" fmla="*/ 23 h 71"/>
                <a:gd name="T40" fmla="*/ 3 w 74"/>
                <a:gd name="T41" fmla="*/ 29 h 71"/>
                <a:gd name="T42" fmla="*/ 0 w 74"/>
                <a:gd name="T43" fmla="*/ 32 h 71"/>
                <a:gd name="T44" fmla="*/ 3 w 74"/>
                <a:gd name="T45" fmla="*/ 36 h 71"/>
                <a:gd name="T46" fmla="*/ 0 w 74"/>
                <a:gd name="T47" fmla="*/ 42 h 71"/>
                <a:gd name="T48" fmla="*/ 3 w 74"/>
                <a:gd name="T49" fmla="*/ 45 h 71"/>
                <a:gd name="T50" fmla="*/ 3 w 74"/>
                <a:gd name="T51" fmla="*/ 52 h 71"/>
                <a:gd name="T52" fmla="*/ 6 w 74"/>
                <a:gd name="T53" fmla="*/ 52 h 71"/>
                <a:gd name="T54" fmla="*/ 6 w 74"/>
                <a:gd name="T55" fmla="*/ 58 h 71"/>
                <a:gd name="T56" fmla="*/ 13 w 74"/>
                <a:gd name="T57" fmla="*/ 62 h 71"/>
                <a:gd name="T58" fmla="*/ 13 w 74"/>
                <a:gd name="T59" fmla="*/ 65 h 71"/>
                <a:gd name="T60" fmla="*/ 19 w 74"/>
                <a:gd name="T61" fmla="*/ 65 h 71"/>
                <a:gd name="T62" fmla="*/ 23 w 74"/>
                <a:gd name="T63" fmla="*/ 71 h 71"/>
                <a:gd name="T64" fmla="*/ 29 w 74"/>
                <a:gd name="T65" fmla="*/ 68 h 71"/>
                <a:gd name="T66" fmla="*/ 32 w 74"/>
                <a:gd name="T67" fmla="*/ 71 h 71"/>
                <a:gd name="T68" fmla="*/ 35 w 74"/>
                <a:gd name="T69" fmla="*/ 71 h 71"/>
                <a:gd name="T70" fmla="*/ 42 w 74"/>
                <a:gd name="T71" fmla="*/ 71 h 71"/>
                <a:gd name="T72" fmla="*/ 45 w 74"/>
                <a:gd name="T73" fmla="*/ 68 h 71"/>
                <a:gd name="T74" fmla="*/ 52 w 74"/>
                <a:gd name="T75" fmla="*/ 71 h 71"/>
                <a:gd name="T76" fmla="*/ 55 w 74"/>
                <a:gd name="T77" fmla="*/ 65 h 71"/>
                <a:gd name="T78" fmla="*/ 58 w 74"/>
                <a:gd name="T79" fmla="*/ 65 h 71"/>
                <a:gd name="T80" fmla="*/ 61 w 74"/>
                <a:gd name="T81" fmla="*/ 62 h 71"/>
                <a:gd name="T82" fmla="*/ 65 w 74"/>
                <a:gd name="T83" fmla="*/ 58 h 71"/>
                <a:gd name="T84" fmla="*/ 65 w 74"/>
                <a:gd name="T85" fmla="*/ 52 h 71"/>
                <a:gd name="T86" fmla="*/ 71 w 74"/>
                <a:gd name="T87" fmla="*/ 52 h 71"/>
                <a:gd name="T88" fmla="*/ 71 w 74"/>
                <a:gd name="T89" fmla="*/ 45 h 71"/>
                <a:gd name="T90" fmla="*/ 74 w 74"/>
                <a:gd name="T91" fmla="*/ 42 h 71"/>
                <a:gd name="T92" fmla="*/ 71 w 74"/>
                <a:gd name="T93" fmla="*/ 36 h 71"/>
                <a:gd name="T94" fmla="*/ 74 w 74"/>
                <a:gd name="T95" fmla="*/ 32 h 71"/>
                <a:gd name="T96" fmla="*/ 71 w 74"/>
                <a:gd name="T97" fmla="*/ 29 h 71"/>
                <a:gd name="T98" fmla="*/ 29 w 74"/>
                <a:gd name="T99" fmla="*/ 55 h 71"/>
                <a:gd name="T100" fmla="*/ 13 w 74"/>
                <a:gd name="T101" fmla="*/ 42 h 71"/>
                <a:gd name="T102" fmla="*/ 13 w 74"/>
                <a:gd name="T103" fmla="*/ 42 h 71"/>
                <a:gd name="T104" fmla="*/ 19 w 74"/>
                <a:gd name="T105" fmla="*/ 36 h 71"/>
                <a:gd name="T106" fmla="*/ 29 w 74"/>
                <a:gd name="T107" fmla="*/ 45 h 71"/>
                <a:gd name="T108" fmla="*/ 55 w 74"/>
                <a:gd name="T109" fmla="*/ 16 h 71"/>
                <a:gd name="T110" fmla="*/ 61 w 74"/>
                <a:gd name="T111" fmla="*/ 23 h 71"/>
                <a:gd name="T112" fmla="*/ 29 w 74"/>
                <a:gd name="T113"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 h="71">
                  <a:moveTo>
                    <a:pt x="71" y="29"/>
                  </a:moveTo>
                  <a:lnTo>
                    <a:pt x="71" y="23"/>
                  </a:lnTo>
                  <a:lnTo>
                    <a:pt x="65" y="19"/>
                  </a:lnTo>
                  <a:lnTo>
                    <a:pt x="65" y="13"/>
                  </a:lnTo>
                  <a:lnTo>
                    <a:pt x="61" y="13"/>
                  </a:lnTo>
                  <a:lnTo>
                    <a:pt x="58" y="6"/>
                  </a:lnTo>
                  <a:lnTo>
                    <a:pt x="55" y="6"/>
                  </a:lnTo>
                  <a:lnTo>
                    <a:pt x="52" y="3"/>
                  </a:lnTo>
                  <a:lnTo>
                    <a:pt x="45" y="3"/>
                  </a:lnTo>
                  <a:lnTo>
                    <a:pt x="42" y="0"/>
                  </a:lnTo>
                  <a:lnTo>
                    <a:pt x="35" y="3"/>
                  </a:lnTo>
                  <a:lnTo>
                    <a:pt x="32" y="0"/>
                  </a:lnTo>
                  <a:lnTo>
                    <a:pt x="29" y="3"/>
                  </a:lnTo>
                  <a:lnTo>
                    <a:pt x="23" y="3"/>
                  </a:lnTo>
                  <a:lnTo>
                    <a:pt x="19" y="6"/>
                  </a:lnTo>
                  <a:lnTo>
                    <a:pt x="13" y="6"/>
                  </a:lnTo>
                  <a:lnTo>
                    <a:pt x="13" y="13"/>
                  </a:lnTo>
                  <a:lnTo>
                    <a:pt x="6" y="13"/>
                  </a:lnTo>
                  <a:lnTo>
                    <a:pt x="6" y="19"/>
                  </a:lnTo>
                  <a:lnTo>
                    <a:pt x="3" y="23"/>
                  </a:lnTo>
                  <a:lnTo>
                    <a:pt x="3" y="29"/>
                  </a:lnTo>
                  <a:lnTo>
                    <a:pt x="0" y="32"/>
                  </a:lnTo>
                  <a:lnTo>
                    <a:pt x="3" y="36"/>
                  </a:lnTo>
                  <a:lnTo>
                    <a:pt x="0" y="42"/>
                  </a:lnTo>
                  <a:lnTo>
                    <a:pt x="3" y="45"/>
                  </a:lnTo>
                  <a:lnTo>
                    <a:pt x="3" y="52"/>
                  </a:lnTo>
                  <a:lnTo>
                    <a:pt x="6" y="52"/>
                  </a:lnTo>
                  <a:lnTo>
                    <a:pt x="6" y="58"/>
                  </a:lnTo>
                  <a:lnTo>
                    <a:pt x="13" y="62"/>
                  </a:lnTo>
                  <a:lnTo>
                    <a:pt x="13" y="65"/>
                  </a:lnTo>
                  <a:lnTo>
                    <a:pt x="19" y="65"/>
                  </a:lnTo>
                  <a:lnTo>
                    <a:pt x="23" y="71"/>
                  </a:lnTo>
                  <a:lnTo>
                    <a:pt x="29" y="68"/>
                  </a:lnTo>
                  <a:lnTo>
                    <a:pt x="32" y="71"/>
                  </a:lnTo>
                  <a:lnTo>
                    <a:pt x="35" y="71"/>
                  </a:lnTo>
                  <a:lnTo>
                    <a:pt x="42" y="71"/>
                  </a:lnTo>
                  <a:lnTo>
                    <a:pt x="45" y="68"/>
                  </a:lnTo>
                  <a:lnTo>
                    <a:pt x="52" y="71"/>
                  </a:lnTo>
                  <a:lnTo>
                    <a:pt x="55" y="65"/>
                  </a:lnTo>
                  <a:lnTo>
                    <a:pt x="58" y="65"/>
                  </a:lnTo>
                  <a:lnTo>
                    <a:pt x="61" y="62"/>
                  </a:lnTo>
                  <a:lnTo>
                    <a:pt x="65" y="58"/>
                  </a:lnTo>
                  <a:lnTo>
                    <a:pt x="65" y="52"/>
                  </a:lnTo>
                  <a:lnTo>
                    <a:pt x="71" y="52"/>
                  </a:lnTo>
                  <a:lnTo>
                    <a:pt x="71" y="45"/>
                  </a:lnTo>
                  <a:lnTo>
                    <a:pt x="74" y="42"/>
                  </a:lnTo>
                  <a:lnTo>
                    <a:pt x="71" y="36"/>
                  </a:lnTo>
                  <a:lnTo>
                    <a:pt x="74" y="32"/>
                  </a:lnTo>
                  <a:lnTo>
                    <a:pt x="71" y="29"/>
                  </a:lnTo>
                  <a:close/>
                  <a:moveTo>
                    <a:pt x="29" y="55"/>
                  </a:moveTo>
                  <a:lnTo>
                    <a:pt x="13" y="42"/>
                  </a:lnTo>
                  <a:lnTo>
                    <a:pt x="13" y="42"/>
                  </a:lnTo>
                  <a:lnTo>
                    <a:pt x="19" y="36"/>
                  </a:lnTo>
                  <a:lnTo>
                    <a:pt x="29" y="45"/>
                  </a:lnTo>
                  <a:lnTo>
                    <a:pt x="55" y="16"/>
                  </a:lnTo>
                  <a:lnTo>
                    <a:pt x="61" y="23"/>
                  </a:lnTo>
                  <a:lnTo>
                    <a:pt x="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5" name="Freeform 104"/>
            <p:cNvSpPr>
              <a:spLocks noEditPoints="1"/>
            </p:cNvSpPr>
            <p:nvPr/>
          </p:nvSpPr>
          <p:spPr bwMode="auto">
            <a:xfrm>
              <a:off x="1598611" y="8642351"/>
              <a:ext cx="119060" cy="112713"/>
            </a:xfrm>
            <a:custGeom>
              <a:avLst/>
              <a:gdLst>
                <a:gd name="T0" fmla="*/ 3 w 75"/>
                <a:gd name="T1" fmla="*/ 45 h 71"/>
                <a:gd name="T2" fmla="*/ 3 w 75"/>
                <a:gd name="T3" fmla="*/ 52 h 71"/>
                <a:gd name="T4" fmla="*/ 7 w 75"/>
                <a:gd name="T5" fmla="*/ 52 h 71"/>
                <a:gd name="T6" fmla="*/ 7 w 75"/>
                <a:gd name="T7" fmla="*/ 58 h 71"/>
                <a:gd name="T8" fmla="*/ 13 w 75"/>
                <a:gd name="T9" fmla="*/ 62 h 71"/>
                <a:gd name="T10" fmla="*/ 16 w 75"/>
                <a:gd name="T11" fmla="*/ 65 h 71"/>
                <a:gd name="T12" fmla="*/ 20 w 75"/>
                <a:gd name="T13" fmla="*/ 65 h 71"/>
                <a:gd name="T14" fmla="*/ 23 w 75"/>
                <a:gd name="T15" fmla="*/ 71 h 71"/>
                <a:gd name="T16" fmla="*/ 29 w 75"/>
                <a:gd name="T17" fmla="*/ 68 h 71"/>
                <a:gd name="T18" fmla="*/ 33 w 75"/>
                <a:gd name="T19" fmla="*/ 71 h 71"/>
                <a:gd name="T20" fmla="*/ 36 w 75"/>
                <a:gd name="T21" fmla="*/ 71 h 71"/>
                <a:gd name="T22" fmla="*/ 42 w 75"/>
                <a:gd name="T23" fmla="*/ 71 h 71"/>
                <a:gd name="T24" fmla="*/ 46 w 75"/>
                <a:gd name="T25" fmla="*/ 68 h 71"/>
                <a:gd name="T26" fmla="*/ 52 w 75"/>
                <a:gd name="T27" fmla="*/ 71 h 71"/>
                <a:gd name="T28" fmla="*/ 55 w 75"/>
                <a:gd name="T29" fmla="*/ 65 h 71"/>
                <a:gd name="T30" fmla="*/ 59 w 75"/>
                <a:gd name="T31" fmla="*/ 65 h 71"/>
                <a:gd name="T32" fmla="*/ 62 w 75"/>
                <a:gd name="T33" fmla="*/ 62 h 71"/>
                <a:gd name="T34" fmla="*/ 65 w 75"/>
                <a:gd name="T35" fmla="*/ 58 h 71"/>
                <a:gd name="T36" fmla="*/ 68 w 75"/>
                <a:gd name="T37" fmla="*/ 52 h 71"/>
                <a:gd name="T38" fmla="*/ 71 w 75"/>
                <a:gd name="T39" fmla="*/ 52 h 71"/>
                <a:gd name="T40" fmla="*/ 71 w 75"/>
                <a:gd name="T41" fmla="*/ 45 h 71"/>
                <a:gd name="T42" fmla="*/ 75 w 75"/>
                <a:gd name="T43" fmla="*/ 42 h 71"/>
                <a:gd name="T44" fmla="*/ 71 w 75"/>
                <a:gd name="T45" fmla="*/ 36 h 71"/>
                <a:gd name="T46" fmla="*/ 75 w 75"/>
                <a:gd name="T47" fmla="*/ 32 h 71"/>
                <a:gd name="T48" fmla="*/ 71 w 75"/>
                <a:gd name="T49" fmla="*/ 29 h 71"/>
                <a:gd name="T50" fmla="*/ 71 w 75"/>
                <a:gd name="T51" fmla="*/ 23 h 71"/>
                <a:gd name="T52" fmla="*/ 68 w 75"/>
                <a:gd name="T53" fmla="*/ 19 h 71"/>
                <a:gd name="T54" fmla="*/ 65 w 75"/>
                <a:gd name="T55" fmla="*/ 13 h 71"/>
                <a:gd name="T56" fmla="*/ 62 w 75"/>
                <a:gd name="T57" fmla="*/ 13 h 71"/>
                <a:gd name="T58" fmla="*/ 59 w 75"/>
                <a:gd name="T59" fmla="*/ 6 h 71"/>
                <a:gd name="T60" fmla="*/ 55 w 75"/>
                <a:gd name="T61" fmla="*/ 6 h 71"/>
                <a:gd name="T62" fmla="*/ 52 w 75"/>
                <a:gd name="T63" fmla="*/ 3 h 71"/>
                <a:gd name="T64" fmla="*/ 46 w 75"/>
                <a:gd name="T65" fmla="*/ 3 h 71"/>
                <a:gd name="T66" fmla="*/ 42 w 75"/>
                <a:gd name="T67" fmla="*/ 0 h 71"/>
                <a:gd name="T68" fmla="*/ 36 w 75"/>
                <a:gd name="T69" fmla="*/ 3 h 71"/>
                <a:gd name="T70" fmla="*/ 33 w 75"/>
                <a:gd name="T71" fmla="*/ 0 h 71"/>
                <a:gd name="T72" fmla="*/ 29 w 75"/>
                <a:gd name="T73" fmla="*/ 3 h 71"/>
                <a:gd name="T74" fmla="*/ 23 w 75"/>
                <a:gd name="T75" fmla="*/ 3 h 71"/>
                <a:gd name="T76" fmla="*/ 20 w 75"/>
                <a:gd name="T77" fmla="*/ 6 h 71"/>
                <a:gd name="T78" fmla="*/ 16 w 75"/>
                <a:gd name="T79" fmla="*/ 6 h 71"/>
                <a:gd name="T80" fmla="*/ 13 w 75"/>
                <a:gd name="T81" fmla="*/ 13 h 71"/>
                <a:gd name="T82" fmla="*/ 7 w 75"/>
                <a:gd name="T83" fmla="*/ 13 h 71"/>
                <a:gd name="T84" fmla="*/ 7 w 75"/>
                <a:gd name="T85" fmla="*/ 19 h 71"/>
                <a:gd name="T86" fmla="*/ 3 w 75"/>
                <a:gd name="T87" fmla="*/ 23 h 71"/>
                <a:gd name="T88" fmla="*/ 3 w 75"/>
                <a:gd name="T89" fmla="*/ 29 h 71"/>
                <a:gd name="T90" fmla="*/ 0 w 75"/>
                <a:gd name="T91" fmla="*/ 32 h 71"/>
                <a:gd name="T92" fmla="*/ 3 w 75"/>
                <a:gd name="T93" fmla="*/ 36 h 71"/>
                <a:gd name="T94" fmla="*/ 0 w 75"/>
                <a:gd name="T95" fmla="*/ 42 h 71"/>
                <a:gd name="T96" fmla="*/ 3 w 75"/>
                <a:gd name="T97" fmla="*/ 45 h 71"/>
                <a:gd name="T98" fmla="*/ 13 w 75"/>
                <a:gd name="T99" fmla="*/ 42 h 71"/>
                <a:gd name="T100" fmla="*/ 20 w 75"/>
                <a:gd name="T101" fmla="*/ 36 h 71"/>
                <a:gd name="T102" fmla="*/ 29 w 75"/>
                <a:gd name="T103" fmla="*/ 45 h 71"/>
                <a:gd name="T104" fmla="*/ 55 w 75"/>
                <a:gd name="T105" fmla="*/ 16 h 71"/>
                <a:gd name="T106" fmla="*/ 62 w 75"/>
                <a:gd name="T107" fmla="*/ 23 h 71"/>
                <a:gd name="T108" fmla="*/ 29 w 75"/>
                <a:gd name="T109" fmla="*/ 55 h 71"/>
                <a:gd name="T110" fmla="*/ 13 w 75"/>
                <a:gd name="T111" fmla="*/ 42 h 71"/>
                <a:gd name="T112" fmla="*/ 13 w 75"/>
                <a:gd name="T113" fmla="*/ 4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 h="71">
                  <a:moveTo>
                    <a:pt x="3" y="45"/>
                  </a:moveTo>
                  <a:lnTo>
                    <a:pt x="3" y="52"/>
                  </a:lnTo>
                  <a:lnTo>
                    <a:pt x="7" y="52"/>
                  </a:lnTo>
                  <a:lnTo>
                    <a:pt x="7" y="58"/>
                  </a:lnTo>
                  <a:lnTo>
                    <a:pt x="13" y="62"/>
                  </a:lnTo>
                  <a:lnTo>
                    <a:pt x="16" y="65"/>
                  </a:lnTo>
                  <a:lnTo>
                    <a:pt x="20" y="65"/>
                  </a:lnTo>
                  <a:lnTo>
                    <a:pt x="23" y="71"/>
                  </a:lnTo>
                  <a:lnTo>
                    <a:pt x="29" y="68"/>
                  </a:lnTo>
                  <a:lnTo>
                    <a:pt x="33" y="71"/>
                  </a:lnTo>
                  <a:lnTo>
                    <a:pt x="36" y="71"/>
                  </a:lnTo>
                  <a:lnTo>
                    <a:pt x="42" y="71"/>
                  </a:lnTo>
                  <a:lnTo>
                    <a:pt x="46" y="68"/>
                  </a:lnTo>
                  <a:lnTo>
                    <a:pt x="52" y="71"/>
                  </a:lnTo>
                  <a:lnTo>
                    <a:pt x="55" y="65"/>
                  </a:lnTo>
                  <a:lnTo>
                    <a:pt x="59" y="65"/>
                  </a:lnTo>
                  <a:lnTo>
                    <a:pt x="62" y="62"/>
                  </a:lnTo>
                  <a:lnTo>
                    <a:pt x="65" y="58"/>
                  </a:lnTo>
                  <a:lnTo>
                    <a:pt x="68" y="52"/>
                  </a:lnTo>
                  <a:lnTo>
                    <a:pt x="71" y="52"/>
                  </a:lnTo>
                  <a:lnTo>
                    <a:pt x="71" y="45"/>
                  </a:lnTo>
                  <a:lnTo>
                    <a:pt x="75" y="42"/>
                  </a:lnTo>
                  <a:lnTo>
                    <a:pt x="71" y="36"/>
                  </a:lnTo>
                  <a:lnTo>
                    <a:pt x="75" y="32"/>
                  </a:lnTo>
                  <a:lnTo>
                    <a:pt x="71" y="29"/>
                  </a:lnTo>
                  <a:lnTo>
                    <a:pt x="71" y="23"/>
                  </a:lnTo>
                  <a:lnTo>
                    <a:pt x="68" y="19"/>
                  </a:lnTo>
                  <a:lnTo>
                    <a:pt x="65" y="13"/>
                  </a:lnTo>
                  <a:lnTo>
                    <a:pt x="62" y="13"/>
                  </a:lnTo>
                  <a:lnTo>
                    <a:pt x="59" y="6"/>
                  </a:lnTo>
                  <a:lnTo>
                    <a:pt x="55" y="6"/>
                  </a:lnTo>
                  <a:lnTo>
                    <a:pt x="52" y="3"/>
                  </a:lnTo>
                  <a:lnTo>
                    <a:pt x="46" y="3"/>
                  </a:lnTo>
                  <a:lnTo>
                    <a:pt x="42" y="0"/>
                  </a:lnTo>
                  <a:lnTo>
                    <a:pt x="36" y="3"/>
                  </a:lnTo>
                  <a:lnTo>
                    <a:pt x="33" y="0"/>
                  </a:lnTo>
                  <a:lnTo>
                    <a:pt x="29" y="3"/>
                  </a:lnTo>
                  <a:lnTo>
                    <a:pt x="23" y="3"/>
                  </a:lnTo>
                  <a:lnTo>
                    <a:pt x="20" y="6"/>
                  </a:lnTo>
                  <a:lnTo>
                    <a:pt x="16" y="6"/>
                  </a:lnTo>
                  <a:lnTo>
                    <a:pt x="13" y="13"/>
                  </a:lnTo>
                  <a:lnTo>
                    <a:pt x="7" y="13"/>
                  </a:lnTo>
                  <a:lnTo>
                    <a:pt x="7" y="19"/>
                  </a:lnTo>
                  <a:lnTo>
                    <a:pt x="3" y="23"/>
                  </a:lnTo>
                  <a:lnTo>
                    <a:pt x="3" y="29"/>
                  </a:lnTo>
                  <a:lnTo>
                    <a:pt x="0" y="32"/>
                  </a:lnTo>
                  <a:lnTo>
                    <a:pt x="3" y="36"/>
                  </a:lnTo>
                  <a:lnTo>
                    <a:pt x="0" y="42"/>
                  </a:lnTo>
                  <a:lnTo>
                    <a:pt x="3" y="45"/>
                  </a:lnTo>
                  <a:close/>
                  <a:moveTo>
                    <a:pt x="13" y="42"/>
                  </a:moveTo>
                  <a:lnTo>
                    <a:pt x="20" y="36"/>
                  </a:lnTo>
                  <a:lnTo>
                    <a:pt x="29" y="45"/>
                  </a:lnTo>
                  <a:lnTo>
                    <a:pt x="55" y="16"/>
                  </a:lnTo>
                  <a:lnTo>
                    <a:pt x="62" y="23"/>
                  </a:lnTo>
                  <a:lnTo>
                    <a:pt x="29" y="55"/>
                  </a:lnTo>
                  <a:lnTo>
                    <a:pt x="13" y="42"/>
                  </a:lnTo>
                  <a:lnTo>
                    <a:pt x="1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6" name="Freeform 105"/>
            <p:cNvSpPr>
              <a:spLocks noEditPoints="1"/>
            </p:cNvSpPr>
            <p:nvPr/>
          </p:nvSpPr>
          <p:spPr bwMode="auto">
            <a:xfrm>
              <a:off x="1135061" y="8245475"/>
              <a:ext cx="114298" cy="117476"/>
            </a:xfrm>
            <a:custGeom>
              <a:avLst/>
              <a:gdLst>
                <a:gd name="T0" fmla="*/ 3 w 72"/>
                <a:gd name="T1" fmla="*/ 45 h 74"/>
                <a:gd name="T2" fmla="*/ 0 w 72"/>
                <a:gd name="T3" fmla="*/ 52 h 74"/>
                <a:gd name="T4" fmla="*/ 7 w 72"/>
                <a:gd name="T5" fmla="*/ 55 h 74"/>
                <a:gd name="T6" fmla="*/ 7 w 72"/>
                <a:gd name="T7" fmla="*/ 58 h 74"/>
                <a:gd name="T8" fmla="*/ 13 w 72"/>
                <a:gd name="T9" fmla="*/ 61 h 74"/>
                <a:gd name="T10" fmla="*/ 13 w 72"/>
                <a:gd name="T11" fmla="*/ 68 h 74"/>
                <a:gd name="T12" fmla="*/ 20 w 72"/>
                <a:gd name="T13" fmla="*/ 68 h 74"/>
                <a:gd name="T14" fmla="*/ 23 w 72"/>
                <a:gd name="T15" fmla="*/ 71 h 74"/>
                <a:gd name="T16" fmla="*/ 26 w 72"/>
                <a:gd name="T17" fmla="*/ 71 h 74"/>
                <a:gd name="T18" fmla="*/ 29 w 72"/>
                <a:gd name="T19" fmla="*/ 74 h 74"/>
                <a:gd name="T20" fmla="*/ 36 w 72"/>
                <a:gd name="T21" fmla="*/ 71 h 74"/>
                <a:gd name="T22" fmla="*/ 39 w 72"/>
                <a:gd name="T23" fmla="*/ 74 h 74"/>
                <a:gd name="T24" fmla="*/ 46 w 72"/>
                <a:gd name="T25" fmla="*/ 71 h 74"/>
                <a:gd name="T26" fmla="*/ 49 w 72"/>
                <a:gd name="T27" fmla="*/ 71 h 74"/>
                <a:gd name="T28" fmla="*/ 52 w 72"/>
                <a:gd name="T29" fmla="*/ 68 h 74"/>
                <a:gd name="T30" fmla="*/ 59 w 72"/>
                <a:gd name="T31" fmla="*/ 68 h 74"/>
                <a:gd name="T32" fmla="*/ 59 w 72"/>
                <a:gd name="T33" fmla="*/ 61 h 74"/>
                <a:gd name="T34" fmla="*/ 65 w 72"/>
                <a:gd name="T35" fmla="*/ 58 h 74"/>
                <a:gd name="T36" fmla="*/ 65 w 72"/>
                <a:gd name="T37" fmla="*/ 55 h 74"/>
                <a:gd name="T38" fmla="*/ 68 w 72"/>
                <a:gd name="T39" fmla="*/ 52 h 74"/>
                <a:gd name="T40" fmla="*/ 68 w 72"/>
                <a:gd name="T41" fmla="*/ 45 h 74"/>
                <a:gd name="T42" fmla="*/ 72 w 72"/>
                <a:gd name="T43" fmla="*/ 42 h 74"/>
                <a:gd name="T44" fmla="*/ 68 w 72"/>
                <a:gd name="T45" fmla="*/ 39 h 74"/>
                <a:gd name="T46" fmla="*/ 72 w 72"/>
                <a:gd name="T47" fmla="*/ 32 h 74"/>
                <a:gd name="T48" fmla="*/ 68 w 72"/>
                <a:gd name="T49" fmla="*/ 29 h 74"/>
                <a:gd name="T50" fmla="*/ 68 w 72"/>
                <a:gd name="T51" fmla="*/ 22 h 74"/>
                <a:gd name="T52" fmla="*/ 65 w 72"/>
                <a:gd name="T53" fmla="*/ 19 h 74"/>
                <a:gd name="T54" fmla="*/ 65 w 72"/>
                <a:gd name="T55" fmla="*/ 16 h 74"/>
                <a:gd name="T56" fmla="*/ 59 w 72"/>
                <a:gd name="T57" fmla="*/ 13 h 74"/>
                <a:gd name="T58" fmla="*/ 59 w 72"/>
                <a:gd name="T59" fmla="*/ 9 h 74"/>
                <a:gd name="T60" fmla="*/ 52 w 72"/>
                <a:gd name="T61" fmla="*/ 6 h 74"/>
                <a:gd name="T62" fmla="*/ 49 w 72"/>
                <a:gd name="T63" fmla="*/ 3 h 74"/>
                <a:gd name="T64" fmla="*/ 46 w 72"/>
                <a:gd name="T65" fmla="*/ 3 h 74"/>
                <a:gd name="T66" fmla="*/ 39 w 72"/>
                <a:gd name="T67" fmla="*/ 0 h 74"/>
                <a:gd name="T68" fmla="*/ 36 w 72"/>
                <a:gd name="T69" fmla="*/ 3 h 74"/>
                <a:gd name="T70" fmla="*/ 29 w 72"/>
                <a:gd name="T71" fmla="*/ 0 h 74"/>
                <a:gd name="T72" fmla="*/ 26 w 72"/>
                <a:gd name="T73" fmla="*/ 3 h 74"/>
                <a:gd name="T74" fmla="*/ 23 w 72"/>
                <a:gd name="T75" fmla="*/ 3 h 74"/>
                <a:gd name="T76" fmla="*/ 20 w 72"/>
                <a:gd name="T77" fmla="*/ 6 h 74"/>
                <a:gd name="T78" fmla="*/ 13 w 72"/>
                <a:gd name="T79" fmla="*/ 9 h 74"/>
                <a:gd name="T80" fmla="*/ 13 w 72"/>
                <a:gd name="T81" fmla="*/ 13 h 74"/>
                <a:gd name="T82" fmla="*/ 7 w 72"/>
                <a:gd name="T83" fmla="*/ 16 h 74"/>
                <a:gd name="T84" fmla="*/ 7 w 72"/>
                <a:gd name="T85" fmla="*/ 19 h 74"/>
                <a:gd name="T86" fmla="*/ 0 w 72"/>
                <a:gd name="T87" fmla="*/ 22 h 74"/>
                <a:gd name="T88" fmla="*/ 3 w 72"/>
                <a:gd name="T89" fmla="*/ 29 h 74"/>
                <a:gd name="T90" fmla="*/ 0 w 72"/>
                <a:gd name="T91" fmla="*/ 32 h 74"/>
                <a:gd name="T92" fmla="*/ 0 w 72"/>
                <a:gd name="T93" fmla="*/ 39 h 74"/>
                <a:gd name="T94" fmla="*/ 0 w 72"/>
                <a:gd name="T95" fmla="*/ 42 h 74"/>
                <a:gd name="T96" fmla="*/ 3 w 72"/>
                <a:gd name="T97" fmla="*/ 45 h 74"/>
                <a:gd name="T98" fmla="*/ 13 w 72"/>
                <a:gd name="T99" fmla="*/ 42 h 74"/>
                <a:gd name="T100" fmla="*/ 20 w 72"/>
                <a:gd name="T101" fmla="*/ 35 h 74"/>
                <a:gd name="T102" fmla="*/ 26 w 72"/>
                <a:gd name="T103" fmla="*/ 45 h 74"/>
                <a:gd name="T104" fmla="*/ 52 w 72"/>
                <a:gd name="T105" fmla="*/ 19 h 74"/>
                <a:gd name="T106" fmla="*/ 59 w 72"/>
                <a:gd name="T107" fmla="*/ 26 h 74"/>
                <a:gd name="T108" fmla="*/ 26 w 72"/>
                <a:gd name="T109" fmla="*/ 55 h 74"/>
                <a:gd name="T110" fmla="*/ 13 w 72"/>
                <a:gd name="T111" fmla="*/ 42 h 74"/>
                <a:gd name="T112" fmla="*/ 13 w 72"/>
                <a:gd name="T113"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74">
                  <a:moveTo>
                    <a:pt x="3" y="45"/>
                  </a:moveTo>
                  <a:lnTo>
                    <a:pt x="0" y="52"/>
                  </a:lnTo>
                  <a:lnTo>
                    <a:pt x="7" y="55"/>
                  </a:lnTo>
                  <a:lnTo>
                    <a:pt x="7" y="58"/>
                  </a:lnTo>
                  <a:lnTo>
                    <a:pt x="13" y="61"/>
                  </a:lnTo>
                  <a:lnTo>
                    <a:pt x="13" y="68"/>
                  </a:lnTo>
                  <a:lnTo>
                    <a:pt x="20" y="68"/>
                  </a:lnTo>
                  <a:lnTo>
                    <a:pt x="23" y="71"/>
                  </a:lnTo>
                  <a:lnTo>
                    <a:pt x="26" y="71"/>
                  </a:lnTo>
                  <a:lnTo>
                    <a:pt x="29" y="74"/>
                  </a:lnTo>
                  <a:lnTo>
                    <a:pt x="36" y="71"/>
                  </a:lnTo>
                  <a:lnTo>
                    <a:pt x="39" y="74"/>
                  </a:lnTo>
                  <a:lnTo>
                    <a:pt x="46" y="71"/>
                  </a:lnTo>
                  <a:lnTo>
                    <a:pt x="49" y="71"/>
                  </a:lnTo>
                  <a:lnTo>
                    <a:pt x="52" y="68"/>
                  </a:lnTo>
                  <a:lnTo>
                    <a:pt x="59" y="68"/>
                  </a:lnTo>
                  <a:lnTo>
                    <a:pt x="59" y="61"/>
                  </a:lnTo>
                  <a:lnTo>
                    <a:pt x="65" y="58"/>
                  </a:lnTo>
                  <a:lnTo>
                    <a:pt x="65" y="55"/>
                  </a:lnTo>
                  <a:lnTo>
                    <a:pt x="68" y="52"/>
                  </a:lnTo>
                  <a:lnTo>
                    <a:pt x="68" y="45"/>
                  </a:lnTo>
                  <a:lnTo>
                    <a:pt x="72" y="42"/>
                  </a:lnTo>
                  <a:lnTo>
                    <a:pt x="68" y="39"/>
                  </a:lnTo>
                  <a:lnTo>
                    <a:pt x="72" y="32"/>
                  </a:lnTo>
                  <a:lnTo>
                    <a:pt x="68" y="29"/>
                  </a:lnTo>
                  <a:lnTo>
                    <a:pt x="68" y="22"/>
                  </a:lnTo>
                  <a:lnTo>
                    <a:pt x="65" y="19"/>
                  </a:lnTo>
                  <a:lnTo>
                    <a:pt x="65" y="16"/>
                  </a:lnTo>
                  <a:lnTo>
                    <a:pt x="59" y="13"/>
                  </a:lnTo>
                  <a:lnTo>
                    <a:pt x="59" y="9"/>
                  </a:lnTo>
                  <a:lnTo>
                    <a:pt x="52" y="6"/>
                  </a:lnTo>
                  <a:lnTo>
                    <a:pt x="49" y="3"/>
                  </a:lnTo>
                  <a:lnTo>
                    <a:pt x="46" y="3"/>
                  </a:lnTo>
                  <a:lnTo>
                    <a:pt x="39" y="0"/>
                  </a:lnTo>
                  <a:lnTo>
                    <a:pt x="36" y="3"/>
                  </a:lnTo>
                  <a:lnTo>
                    <a:pt x="29" y="0"/>
                  </a:lnTo>
                  <a:lnTo>
                    <a:pt x="26" y="3"/>
                  </a:lnTo>
                  <a:lnTo>
                    <a:pt x="23" y="3"/>
                  </a:lnTo>
                  <a:lnTo>
                    <a:pt x="20" y="6"/>
                  </a:lnTo>
                  <a:lnTo>
                    <a:pt x="13" y="9"/>
                  </a:lnTo>
                  <a:lnTo>
                    <a:pt x="13" y="13"/>
                  </a:lnTo>
                  <a:lnTo>
                    <a:pt x="7" y="16"/>
                  </a:lnTo>
                  <a:lnTo>
                    <a:pt x="7" y="19"/>
                  </a:lnTo>
                  <a:lnTo>
                    <a:pt x="0" y="22"/>
                  </a:lnTo>
                  <a:lnTo>
                    <a:pt x="3" y="29"/>
                  </a:lnTo>
                  <a:lnTo>
                    <a:pt x="0" y="32"/>
                  </a:lnTo>
                  <a:lnTo>
                    <a:pt x="0" y="39"/>
                  </a:lnTo>
                  <a:lnTo>
                    <a:pt x="0" y="42"/>
                  </a:lnTo>
                  <a:lnTo>
                    <a:pt x="3" y="45"/>
                  </a:lnTo>
                  <a:close/>
                  <a:moveTo>
                    <a:pt x="13" y="42"/>
                  </a:moveTo>
                  <a:lnTo>
                    <a:pt x="20" y="35"/>
                  </a:lnTo>
                  <a:lnTo>
                    <a:pt x="26" y="45"/>
                  </a:lnTo>
                  <a:lnTo>
                    <a:pt x="52" y="19"/>
                  </a:lnTo>
                  <a:lnTo>
                    <a:pt x="59" y="26"/>
                  </a:lnTo>
                  <a:lnTo>
                    <a:pt x="26" y="55"/>
                  </a:lnTo>
                  <a:lnTo>
                    <a:pt x="13" y="42"/>
                  </a:lnTo>
                  <a:lnTo>
                    <a:pt x="1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7" name="Freeform 106"/>
            <p:cNvSpPr>
              <a:spLocks noEditPoints="1"/>
            </p:cNvSpPr>
            <p:nvPr/>
          </p:nvSpPr>
          <p:spPr bwMode="auto">
            <a:xfrm>
              <a:off x="1820862" y="7851775"/>
              <a:ext cx="415925" cy="449263"/>
            </a:xfrm>
            <a:custGeom>
              <a:avLst/>
              <a:gdLst>
                <a:gd name="T0" fmla="*/ 0 w 262"/>
                <a:gd name="T1" fmla="*/ 0 h 283"/>
                <a:gd name="T2" fmla="*/ 0 w 262"/>
                <a:gd name="T3" fmla="*/ 283 h 283"/>
                <a:gd name="T4" fmla="*/ 262 w 262"/>
                <a:gd name="T5" fmla="*/ 283 h 283"/>
                <a:gd name="T6" fmla="*/ 262 w 262"/>
                <a:gd name="T7" fmla="*/ 0 h 283"/>
                <a:gd name="T8" fmla="*/ 0 w 262"/>
                <a:gd name="T9" fmla="*/ 0 h 283"/>
                <a:gd name="T10" fmla="*/ 243 w 262"/>
                <a:gd name="T11" fmla="*/ 264 h 283"/>
                <a:gd name="T12" fmla="*/ 16 w 262"/>
                <a:gd name="T13" fmla="*/ 264 h 283"/>
                <a:gd name="T14" fmla="*/ 16 w 262"/>
                <a:gd name="T15" fmla="*/ 20 h 283"/>
                <a:gd name="T16" fmla="*/ 243 w 262"/>
                <a:gd name="T17" fmla="*/ 20 h 283"/>
                <a:gd name="T18" fmla="*/ 243 w 262"/>
                <a:gd name="T19" fmla="*/ 26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83">
                  <a:moveTo>
                    <a:pt x="0" y="0"/>
                  </a:moveTo>
                  <a:lnTo>
                    <a:pt x="0" y="283"/>
                  </a:lnTo>
                  <a:lnTo>
                    <a:pt x="262" y="283"/>
                  </a:lnTo>
                  <a:lnTo>
                    <a:pt x="262" y="0"/>
                  </a:lnTo>
                  <a:lnTo>
                    <a:pt x="0" y="0"/>
                  </a:lnTo>
                  <a:close/>
                  <a:moveTo>
                    <a:pt x="243" y="264"/>
                  </a:moveTo>
                  <a:lnTo>
                    <a:pt x="16" y="264"/>
                  </a:lnTo>
                  <a:lnTo>
                    <a:pt x="16" y="20"/>
                  </a:lnTo>
                  <a:lnTo>
                    <a:pt x="243" y="20"/>
                  </a:lnTo>
                  <a:lnTo>
                    <a:pt x="243"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8" name="Freeform 107"/>
            <p:cNvSpPr>
              <a:spLocks noEditPoints="1"/>
            </p:cNvSpPr>
            <p:nvPr/>
          </p:nvSpPr>
          <p:spPr bwMode="auto">
            <a:xfrm>
              <a:off x="1820862" y="8358188"/>
              <a:ext cx="415925" cy="449263"/>
            </a:xfrm>
            <a:custGeom>
              <a:avLst/>
              <a:gdLst>
                <a:gd name="T0" fmla="*/ 0 w 262"/>
                <a:gd name="T1" fmla="*/ 283 h 283"/>
                <a:gd name="T2" fmla="*/ 262 w 262"/>
                <a:gd name="T3" fmla="*/ 283 h 283"/>
                <a:gd name="T4" fmla="*/ 262 w 262"/>
                <a:gd name="T5" fmla="*/ 0 h 283"/>
                <a:gd name="T6" fmla="*/ 0 w 262"/>
                <a:gd name="T7" fmla="*/ 0 h 283"/>
                <a:gd name="T8" fmla="*/ 0 w 262"/>
                <a:gd name="T9" fmla="*/ 283 h 283"/>
                <a:gd name="T10" fmla="*/ 16 w 262"/>
                <a:gd name="T11" fmla="*/ 16 h 283"/>
                <a:gd name="T12" fmla="*/ 243 w 262"/>
                <a:gd name="T13" fmla="*/ 16 h 283"/>
                <a:gd name="T14" fmla="*/ 243 w 262"/>
                <a:gd name="T15" fmla="*/ 263 h 283"/>
                <a:gd name="T16" fmla="*/ 16 w 262"/>
                <a:gd name="T17" fmla="*/ 263 h 283"/>
                <a:gd name="T18" fmla="*/ 16 w 262"/>
                <a:gd name="T19" fmla="*/ 1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83">
                  <a:moveTo>
                    <a:pt x="0" y="283"/>
                  </a:moveTo>
                  <a:lnTo>
                    <a:pt x="262" y="283"/>
                  </a:lnTo>
                  <a:lnTo>
                    <a:pt x="262" y="0"/>
                  </a:lnTo>
                  <a:lnTo>
                    <a:pt x="0" y="0"/>
                  </a:lnTo>
                  <a:lnTo>
                    <a:pt x="0" y="283"/>
                  </a:lnTo>
                  <a:close/>
                  <a:moveTo>
                    <a:pt x="16" y="16"/>
                  </a:moveTo>
                  <a:lnTo>
                    <a:pt x="243" y="16"/>
                  </a:lnTo>
                  <a:lnTo>
                    <a:pt x="243" y="263"/>
                  </a:lnTo>
                  <a:lnTo>
                    <a:pt x="16" y="263"/>
                  </a:ln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19" name="Freeform 108"/>
            <p:cNvSpPr>
              <a:spLocks noEditPoints="1"/>
            </p:cNvSpPr>
            <p:nvPr/>
          </p:nvSpPr>
          <p:spPr bwMode="auto">
            <a:xfrm>
              <a:off x="1350961" y="7851775"/>
              <a:ext cx="463550" cy="944561"/>
            </a:xfrm>
            <a:custGeom>
              <a:avLst/>
              <a:gdLst>
                <a:gd name="T0" fmla="*/ 292 w 292"/>
                <a:gd name="T1" fmla="*/ 157 h 595"/>
                <a:gd name="T2" fmla="*/ 266 w 292"/>
                <a:gd name="T3" fmla="*/ 127 h 595"/>
                <a:gd name="T4" fmla="*/ 266 w 292"/>
                <a:gd name="T5" fmla="*/ 0 h 595"/>
                <a:gd name="T6" fmla="*/ 0 w 292"/>
                <a:gd name="T7" fmla="*/ 0 h 595"/>
                <a:gd name="T8" fmla="*/ 0 w 292"/>
                <a:gd name="T9" fmla="*/ 595 h 595"/>
                <a:gd name="T10" fmla="*/ 266 w 292"/>
                <a:gd name="T11" fmla="*/ 595 h 595"/>
                <a:gd name="T12" fmla="*/ 266 w 292"/>
                <a:gd name="T13" fmla="*/ 482 h 595"/>
                <a:gd name="T14" fmla="*/ 292 w 292"/>
                <a:gd name="T15" fmla="*/ 456 h 595"/>
                <a:gd name="T16" fmla="*/ 266 w 292"/>
                <a:gd name="T17" fmla="*/ 426 h 595"/>
                <a:gd name="T18" fmla="*/ 266 w 292"/>
                <a:gd name="T19" fmla="*/ 183 h 595"/>
                <a:gd name="T20" fmla="*/ 292 w 292"/>
                <a:gd name="T21" fmla="*/ 157 h 595"/>
                <a:gd name="T22" fmla="*/ 247 w 292"/>
                <a:gd name="T23" fmla="*/ 579 h 595"/>
                <a:gd name="T24" fmla="*/ 20 w 292"/>
                <a:gd name="T25" fmla="*/ 579 h 595"/>
                <a:gd name="T26" fmla="*/ 20 w 292"/>
                <a:gd name="T27" fmla="*/ 20 h 595"/>
                <a:gd name="T28" fmla="*/ 247 w 292"/>
                <a:gd name="T29" fmla="*/ 20 h 595"/>
                <a:gd name="T30" fmla="*/ 247 w 292"/>
                <a:gd name="T31" fmla="*/ 57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595">
                  <a:moveTo>
                    <a:pt x="292" y="157"/>
                  </a:moveTo>
                  <a:lnTo>
                    <a:pt x="266" y="127"/>
                  </a:lnTo>
                  <a:lnTo>
                    <a:pt x="266" y="0"/>
                  </a:lnTo>
                  <a:lnTo>
                    <a:pt x="0" y="0"/>
                  </a:lnTo>
                  <a:lnTo>
                    <a:pt x="0" y="595"/>
                  </a:lnTo>
                  <a:lnTo>
                    <a:pt x="266" y="595"/>
                  </a:lnTo>
                  <a:lnTo>
                    <a:pt x="266" y="482"/>
                  </a:lnTo>
                  <a:lnTo>
                    <a:pt x="292" y="456"/>
                  </a:lnTo>
                  <a:lnTo>
                    <a:pt x="266" y="426"/>
                  </a:lnTo>
                  <a:lnTo>
                    <a:pt x="266" y="183"/>
                  </a:lnTo>
                  <a:lnTo>
                    <a:pt x="292" y="157"/>
                  </a:lnTo>
                  <a:close/>
                  <a:moveTo>
                    <a:pt x="247" y="579"/>
                  </a:moveTo>
                  <a:lnTo>
                    <a:pt x="20" y="579"/>
                  </a:lnTo>
                  <a:lnTo>
                    <a:pt x="20" y="20"/>
                  </a:lnTo>
                  <a:lnTo>
                    <a:pt x="247" y="20"/>
                  </a:lnTo>
                  <a:lnTo>
                    <a:pt x="247" y="5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20" name="Freeform 109"/>
            <p:cNvSpPr>
              <a:spLocks noEditPoints="1"/>
            </p:cNvSpPr>
            <p:nvPr/>
          </p:nvSpPr>
          <p:spPr bwMode="auto">
            <a:xfrm>
              <a:off x="877887" y="7851775"/>
              <a:ext cx="463550" cy="552448"/>
            </a:xfrm>
            <a:custGeom>
              <a:avLst/>
              <a:gdLst>
                <a:gd name="T0" fmla="*/ 266 w 292"/>
                <a:gd name="T1" fmla="*/ 127 h 348"/>
                <a:gd name="T2" fmla="*/ 266 w 292"/>
                <a:gd name="T3" fmla="*/ 0 h 348"/>
                <a:gd name="T4" fmla="*/ 0 w 292"/>
                <a:gd name="T5" fmla="*/ 0 h 348"/>
                <a:gd name="T6" fmla="*/ 0 w 292"/>
                <a:gd name="T7" fmla="*/ 348 h 348"/>
                <a:gd name="T8" fmla="*/ 266 w 292"/>
                <a:gd name="T9" fmla="*/ 348 h 348"/>
                <a:gd name="T10" fmla="*/ 266 w 292"/>
                <a:gd name="T11" fmla="*/ 183 h 348"/>
                <a:gd name="T12" fmla="*/ 292 w 292"/>
                <a:gd name="T13" fmla="*/ 157 h 348"/>
                <a:gd name="T14" fmla="*/ 266 w 292"/>
                <a:gd name="T15" fmla="*/ 127 h 348"/>
                <a:gd name="T16" fmla="*/ 246 w 292"/>
                <a:gd name="T17" fmla="*/ 329 h 348"/>
                <a:gd name="T18" fmla="*/ 19 w 292"/>
                <a:gd name="T19" fmla="*/ 329 h 348"/>
                <a:gd name="T20" fmla="*/ 19 w 292"/>
                <a:gd name="T21" fmla="*/ 20 h 348"/>
                <a:gd name="T22" fmla="*/ 246 w 292"/>
                <a:gd name="T23" fmla="*/ 20 h 348"/>
                <a:gd name="T24" fmla="*/ 246 w 292"/>
                <a:gd name="T25" fmla="*/ 32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48">
                  <a:moveTo>
                    <a:pt x="266" y="127"/>
                  </a:moveTo>
                  <a:lnTo>
                    <a:pt x="266" y="0"/>
                  </a:lnTo>
                  <a:lnTo>
                    <a:pt x="0" y="0"/>
                  </a:lnTo>
                  <a:lnTo>
                    <a:pt x="0" y="348"/>
                  </a:lnTo>
                  <a:lnTo>
                    <a:pt x="266" y="348"/>
                  </a:lnTo>
                  <a:lnTo>
                    <a:pt x="266" y="183"/>
                  </a:lnTo>
                  <a:lnTo>
                    <a:pt x="292" y="157"/>
                  </a:lnTo>
                  <a:lnTo>
                    <a:pt x="266" y="127"/>
                  </a:lnTo>
                  <a:close/>
                  <a:moveTo>
                    <a:pt x="246" y="329"/>
                  </a:moveTo>
                  <a:lnTo>
                    <a:pt x="19" y="329"/>
                  </a:lnTo>
                  <a:lnTo>
                    <a:pt x="19" y="20"/>
                  </a:lnTo>
                  <a:lnTo>
                    <a:pt x="246" y="20"/>
                  </a:lnTo>
                  <a:lnTo>
                    <a:pt x="246"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grpSp>
      <p:grpSp>
        <p:nvGrpSpPr>
          <p:cNvPr id="353" name="Group 352"/>
          <p:cNvGrpSpPr>
            <a:grpSpLocks noChangeAspect="1"/>
          </p:cNvGrpSpPr>
          <p:nvPr/>
        </p:nvGrpSpPr>
        <p:grpSpPr>
          <a:xfrm>
            <a:off x="3416439" y="4585002"/>
            <a:ext cx="132593" cy="216840"/>
            <a:chOff x="6316663" y="9028113"/>
            <a:chExt cx="406400" cy="655638"/>
          </a:xfrm>
          <a:solidFill>
            <a:schemeClr val="accent1"/>
          </a:solidFill>
        </p:grpSpPr>
        <p:sp>
          <p:nvSpPr>
            <p:cNvPr id="410" name="Freeform 74"/>
            <p:cNvSpPr>
              <a:spLocks/>
            </p:cNvSpPr>
            <p:nvPr/>
          </p:nvSpPr>
          <p:spPr bwMode="auto">
            <a:xfrm>
              <a:off x="6316663" y="9193213"/>
              <a:ext cx="396874" cy="490538"/>
            </a:xfrm>
            <a:custGeom>
              <a:avLst/>
              <a:gdLst>
                <a:gd name="T0" fmla="*/ 29 w 77"/>
                <a:gd name="T1" fmla="*/ 71 h 95"/>
                <a:gd name="T2" fmla="*/ 29 w 77"/>
                <a:gd name="T3" fmla="*/ 27 h 95"/>
                <a:gd name="T4" fmla="*/ 33 w 77"/>
                <a:gd name="T5" fmla="*/ 22 h 95"/>
                <a:gd name="T6" fmla="*/ 33 w 77"/>
                <a:gd name="T7" fmla="*/ 0 h 95"/>
                <a:gd name="T8" fmla="*/ 24 w 77"/>
                <a:gd name="T9" fmla="*/ 0 h 95"/>
                <a:gd name="T10" fmla="*/ 0 w 77"/>
                <a:gd name="T11" fmla="*/ 24 h 95"/>
                <a:gd name="T12" fmla="*/ 0 w 77"/>
                <a:gd name="T13" fmla="*/ 70 h 95"/>
                <a:gd name="T14" fmla="*/ 24 w 77"/>
                <a:gd name="T15" fmla="*/ 95 h 95"/>
                <a:gd name="T16" fmla="*/ 53 w 77"/>
                <a:gd name="T17" fmla="*/ 95 h 95"/>
                <a:gd name="T18" fmla="*/ 77 w 77"/>
                <a:gd name="T19" fmla="*/ 76 h 95"/>
                <a:gd name="T20" fmla="*/ 34 w 77"/>
                <a:gd name="T21" fmla="*/ 76 h 95"/>
                <a:gd name="T22" fmla="*/ 29 w 77"/>
                <a:gd name="T23" fmla="*/ 7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5">
                  <a:moveTo>
                    <a:pt x="29" y="71"/>
                  </a:moveTo>
                  <a:cubicBezTo>
                    <a:pt x="29" y="27"/>
                    <a:pt x="29" y="27"/>
                    <a:pt x="29" y="27"/>
                  </a:cubicBezTo>
                  <a:cubicBezTo>
                    <a:pt x="29" y="24"/>
                    <a:pt x="31" y="22"/>
                    <a:pt x="33" y="22"/>
                  </a:cubicBezTo>
                  <a:cubicBezTo>
                    <a:pt x="33" y="0"/>
                    <a:pt x="33" y="0"/>
                    <a:pt x="33" y="0"/>
                  </a:cubicBezTo>
                  <a:cubicBezTo>
                    <a:pt x="24" y="0"/>
                    <a:pt x="24" y="0"/>
                    <a:pt x="24" y="0"/>
                  </a:cubicBezTo>
                  <a:cubicBezTo>
                    <a:pt x="11" y="0"/>
                    <a:pt x="0" y="11"/>
                    <a:pt x="0" y="24"/>
                  </a:cubicBezTo>
                  <a:cubicBezTo>
                    <a:pt x="0" y="70"/>
                    <a:pt x="0" y="70"/>
                    <a:pt x="0" y="70"/>
                  </a:cubicBezTo>
                  <a:cubicBezTo>
                    <a:pt x="0" y="84"/>
                    <a:pt x="11" y="95"/>
                    <a:pt x="24" y="95"/>
                  </a:cubicBezTo>
                  <a:cubicBezTo>
                    <a:pt x="53" y="95"/>
                    <a:pt x="53" y="95"/>
                    <a:pt x="53" y="95"/>
                  </a:cubicBezTo>
                  <a:cubicBezTo>
                    <a:pt x="64" y="95"/>
                    <a:pt x="74" y="87"/>
                    <a:pt x="77" y="76"/>
                  </a:cubicBezTo>
                  <a:cubicBezTo>
                    <a:pt x="34" y="76"/>
                    <a:pt x="34" y="76"/>
                    <a:pt x="34" y="76"/>
                  </a:cubicBezTo>
                  <a:cubicBezTo>
                    <a:pt x="31" y="76"/>
                    <a:pt x="29" y="74"/>
                    <a:pt x="2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11" name="Freeform 75"/>
            <p:cNvSpPr>
              <a:spLocks/>
            </p:cNvSpPr>
            <p:nvPr/>
          </p:nvSpPr>
          <p:spPr bwMode="auto">
            <a:xfrm>
              <a:off x="6615112" y="9197974"/>
              <a:ext cx="98425" cy="109538"/>
            </a:xfrm>
            <a:custGeom>
              <a:avLst/>
              <a:gdLst>
                <a:gd name="T0" fmla="*/ 0 w 19"/>
                <a:gd name="T1" fmla="*/ 21 h 21"/>
                <a:gd name="T2" fmla="*/ 19 w 19"/>
                <a:gd name="T3" fmla="*/ 21 h 21"/>
                <a:gd name="T4" fmla="*/ 0 w 19"/>
                <a:gd name="T5" fmla="*/ 0 h 21"/>
                <a:gd name="T6" fmla="*/ 0 w 19"/>
                <a:gd name="T7" fmla="*/ 21 h 21"/>
              </a:gdLst>
              <a:ahLst/>
              <a:cxnLst>
                <a:cxn ang="0">
                  <a:pos x="T0" y="T1"/>
                </a:cxn>
                <a:cxn ang="0">
                  <a:pos x="T2" y="T3"/>
                </a:cxn>
                <a:cxn ang="0">
                  <a:pos x="T4" y="T5"/>
                </a:cxn>
                <a:cxn ang="0">
                  <a:pos x="T6" y="T7"/>
                </a:cxn>
              </a:cxnLst>
              <a:rect l="0" t="0" r="r" b="b"/>
              <a:pathLst>
                <a:path w="19" h="21">
                  <a:moveTo>
                    <a:pt x="0" y="21"/>
                  </a:moveTo>
                  <a:cubicBezTo>
                    <a:pt x="19" y="21"/>
                    <a:pt x="19" y="21"/>
                    <a:pt x="19" y="21"/>
                  </a:cubicBezTo>
                  <a:cubicBezTo>
                    <a:pt x="18" y="11"/>
                    <a:pt x="10" y="2"/>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412" name="Freeform 76"/>
            <p:cNvSpPr>
              <a:spLocks/>
            </p:cNvSpPr>
            <p:nvPr/>
          </p:nvSpPr>
          <p:spPr bwMode="auto">
            <a:xfrm>
              <a:off x="6389688" y="9028113"/>
              <a:ext cx="333375" cy="495299"/>
            </a:xfrm>
            <a:custGeom>
              <a:avLst/>
              <a:gdLst>
                <a:gd name="T0" fmla="*/ 61 w 65"/>
                <a:gd name="T1" fmla="*/ 0 h 96"/>
                <a:gd name="T2" fmla="*/ 49 w 65"/>
                <a:gd name="T3" fmla="*/ 0 h 96"/>
                <a:gd name="T4" fmla="*/ 45 w 65"/>
                <a:gd name="T5" fmla="*/ 4 h 96"/>
                <a:gd name="T6" fmla="*/ 19 w 65"/>
                <a:gd name="T7" fmla="*/ 4 h 96"/>
                <a:gd name="T8" fmla="*/ 15 w 65"/>
                <a:gd name="T9" fmla="*/ 0 h 96"/>
                <a:gd name="T10" fmla="*/ 3 w 65"/>
                <a:gd name="T11" fmla="*/ 0 h 96"/>
                <a:gd name="T12" fmla="*/ 0 w 65"/>
                <a:gd name="T13" fmla="*/ 4 h 96"/>
                <a:gd name="T14" fmla="*/ 0 w 65"/>
                <a:gd name="T15" fmla="*/ 9 h 96"/>
                <a:gd name="T16" fmla="*/ 3 w 65"/>
                <a:gd name="T17" fmla="*/ 12 h 96"/>
                <a:gd name="T18" fmla="*/ 15 w 65"/>
                <a:gd name="T19" fmla="*/ 12 h 96"/>
                <a:gd name="T20" fmla="*/ 19 w 65"/>
                <a:gd name="T21" fmla="*/ 9 h 96"/>
                <a:gd name="T22" fmla="*/ 28 w 65"/>
                <a:gd name="T23" fmla="*/ 9 h 96"/>
                <a:gd name="T24" fmla="*/ 28 w 65"/>
                <a:gd name="T25" fmla="*/ 28 h 96"/>
                <a:gd name="T26" fmla="*/ 24 w 65"/>
                <a:gd name="T27" fmla="*/ 28 h 96"/>
                <a:gd name="T28" fmla="*/ 20 w 65"/>
                <a:gd name="T29" fmla="*/ 32 h 96"/>
                <a:gd name="T30" fmla="*/ 20 w 65"/>
                <a:gd name="T31" fmla="*/ 56 h 96"/>
                <a:gd name="T32" fmla="*/ 24 w 65"/>
                <a:gd name="T33" fmla="*/ 60 h 96"/>
                <a:gd name="T34" fmla="*/ 28 w 65"/>
                <a:gd name="T35" fmla="*/ 60 h 96"/>
                <a:gd name="T36" fmla="*/ 28 w 65"/>
                <a:gd name="T37" fmla="*/ 85 h 96"/>
                <a:gd name="T38" fmla="*/ 21 w 65"/>
                <a:gd name="T39" fmla="*/ 85 h 96"/>
                <a:gd name="T40" fmla="*/ 17 w 65"/>
                <a:gd name="T41" fmla="*/ 89 h 96"/>
                <a:gd name="T42" fmla="*/ 17 w 65"/>
                <a:gd name="T43" fmla="*/ 96 h 96"/>
                <a:gd name="T44" fmla="*/ 47 w 65"/>
                <a:gd name="T45" fmla="*/ 96 h 96"/>
                <a:gd name="T46" fmla="*/ 47 w 65"/>
                <a:gd name="T47" fmla="*/ 89 h 96"/>
                <a:gd name="T48" fmla="*/ 43 w 65"/>
                <a:gd name="T49" fmla="*/ 85 h 96"/>
                <a:gd name="T50" fmla="*/ 36 w 65"/>
                <a:gd name="T51" fmla="*/ 85 h 96"/>
                <a:gd name="T52" fmla="*/ 36 w 65"/>
                <a:gd name="T53" fmla="*/ 60 h 96"/>
                <a:gd name="T54" fmla="*/ 39 w 65"/>
                <a:gd name="T55" fmla="*/ 60 h 96"/>
                <a:gd name="T56" fmla="*/ 43 w 65"/>
                <a:gd name="T57" fmla="*/ 56 h 96"/>
                <a:gd name="T58" fmla="*/ 43 w 65"/>
                <a:gd name="T59" fmla="*/ 32 h 96"/>
                <a:gd name="T60" fmla="*/ 39 w 65"/>
                <a:gd name="T61" fmla="*/ 28 h 96"/>
                <a:gd name="T62" fmla="*/ 36 w 65"/>
                <a:gd name="T63" fmla="*/ 28 h 96"/>
                <a:gd name="T64" fmla="*/ 36 w 65"/>
                <a:gd name="T65" fmla="*/ 9 h 96"/>
                <a:gd name="T66" fmla="*/ 45 w 65"/>
                <a:gd name="T67" fmla="*/ 9 h 96"/>
                <a:gd name="T68" fmla="*/ 49 w 65"/>
                <a:gd name="T69" fmla="*/ 12 h 96"/>
                <a:gd name="T70" fmla="*/ 61 w 65"/>
                <a:gd name="T71" fmla="*/ 12 h 96"/>
                <a:gd name="T72" fmla="*/ 65 w 65"/>
                <a:gd name="T73" fmla="*/ 9 h 96"/>
                <a:gd name="T74" fmla="*/ 65 w 65"/>
                <a:gd name="T75" fmla="*/ 4 h 96"/>
                <a:gd name="T76" fmla="*/ 61 w 65"/>
                <a:gd name="T7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96">
                  <a:moveTo>
                    <a:pt x="61" y="0"/>
                  </a:moveTo>
                  <a:cubicBezTo>
                    <a:pt x="49" y="0"/>
                    <a:pt x="49" y="0"/>
                    <a:pt x="49" y="0"/>
                  </a:cubicBezTo>
                  <a:cubicBezTo>
                    <a:pt x="47" y="0"/>
                    <a:pt x="46" y="2"/>
                    <a:pt x="45" y="4"/>
                  </a:cubicBezTo>
                  <a:cubicBezTo>
                    <a:pt x="19" y="4"/>
                    <a:pt x="19" y="4"/>
                    <a:pt x="19" y="4"/>
                  </a:cubicBezTo>
                  <a:cubicBezTo>
                    <a:pt x="19" y="2"/>
                    <a:pt x="17" y="0"/>
                    <a:pt x="15" y="0"/>
                  </a:cubicBezTo>
                  <a:cubicBezTo>
                    <a:pt x="3" y="0"/>
                    <a:pt x="3" y="0"/>
                    <a:pt x="3" y="0"/>
                  </a:cubicBezTo>
                  <a:cubicBezTo>
                    <a:pt x="1" y="0"/>
                    <a:pt x="0" y="2"/>
                    <a:pt x="0" y="4"/>
                  </a:cubicBezTo>
                  <a:cubicBezTo>
                    <a:pt x="0" y="9"/>
                    <a:pt x="0" y="9"/>
                    <a:pt x="0" y="9"/>
                  </a:cubicBezTo>
                  <a:cubicBezTo>
                    <a:pt x="0" y="11"/>
                    <a:pt x="1" y="12"/>
                    <a:pt x="3" y="12"/>
                  </a:cubicBezTo>
                  <a:cubicBezTo>
                    <a:pt x="15" y="12"/>
                    <a:pt x="15" y="12"/>
                    <a:pt x="15" y="12"/>
                  </a:cubicBezTo>
                  <a:cubicBezTo>
                    <a:pt x="17" y="12"/>
                    <a:pt x="19" y="11"/>
                    <a:pt x="19" y="9"/>
                  </a:cubicBezTo>
                  <a:cubicBezTo>
                    <a:pt x="28" y="9"/>
                    <a:pt x="28" y="9"/>
                    <a:pt x="28" y="9"/>
                  </a:cubicBezTo>
                  <a:cubicBezTo>
                    <a:pt x="28" y="28"/>
                    <a:pt x="28" y="28"/>
                    <a:pt x="28" y="28"/>
                  </a:cubicBezTo>
                  <a:cubicBezTo>
                    <a:pt x="24" y="28"/>
                    <a:pt x="24" y="28"/>
                    <a:pt x="24" y="28"/>
                  </a:cubicBezTo>
                  <a:cubicBezTo>
                    <a:pt x="22" y="28"/>
                    <a:pt x="20" y="30"/>
                    <a:pt x="20" y="32"/>
                  </a:cubicBezTo>
                  <a:cubicBezTo>
                    <a:pt x="20" y="56"/>
                    <a:pt x="20" y="56"/>
                    <a:pt x="20" y="56"/>
                  </a:cubicBezTo>
                  <a:cubicBezTo>
                    <a:pt x="20" y="58"/>
                    <a:pt x="22" y="60"/>
                    <a:pt x="24" y="60"/>
                  </a:cubicBezTo>
                  <a:cubicBezTo>
                    <a:pt x="28" y="60"/>
                    <a:pt x="28" y="60"/>
                    <a:pt x="28" y="60"/>
                  </a:cubicBezTo>
                  <a:cubicBezTo>
                    <a:pt x="28" y="85"/>
                    <a:pt x="28" y="85"/>
                    <a:pt x="28" y="85"/>
                  </a:cubicBezTo>
                  <a:cubicBezTo>
                    <a:pt x="21" y="85"/>
                    <a:pt x="21" y="85"/>
                    <a:pt x="21" y="85"/>
                  </a:cubicBezTo>
                  <a:cubicBezTo>
                    <a:pt x="19" y="85"/>
                    <a:pt x="17" y="87"/>
                    <a:pt x="17" y="89"/>
                  </a:cubicBezTo>
                  <a:cubicBezTo>
                    <a:pt x="17" y="96"/>
                    <a:pt x="17" y="96"/>
                    <a:pt x="17" y="96"/>
                  </a:cubicBezTo>
                  <a:cubicBezTo>
                    <a:pt x="47" y="96"/>
                    <a:pt x="47" y="96"/>
                    <a:pt x="47" y="96"/>
                  </a:cubicBezTo>
                  <a:cubicBezTo>
                    <a:pt x="47" y="89"/>
                    <a:pt x="47" y="89"/>
                    <a:pt x="47" y="89"/>
                  </a:cubicBezTo>
                  <a:cubicBezTo>
                    <a:pt x="47" y="87"/>
                    <a:pt x="46" y="85"/>
                    <a:pt x="43" y="85"/>
                  </a:cubicBezTo>
                  <a:cubicBezTo>
                    <a:pt x="36" y="85"/>
                    <a:pt x="36" y="85"/>
                    <a:pt x="36" y="85"/>
                  </a:cubicBezTo>
                  <a:cubicBezTo>
                    <a:pt x="36" y="60"/>
                    <a:pt x="36" y="60"/>
                    <a:pt x="36" y="60"/>
                  </a:cubicBezTo>
                  <a:cubicBezTo>
                    <a:pt x="39" y="60"/>
                    <a:pt x="39" y="60"/>
                    <a:pt x="39" y="60"/>
                  </a:cubicBezTo>
                  <a:cubicBezTo>
                    <a:pt x="42" y="60"/>
                    <a:pt x="43" y="58"/>
                    <a:pt x="43" y="56"/>
                  </a:cubicBezTo>
                  <a:cubicBezTo>
                    <a:pt x="43" y="32"/>
                    <a:pt x="43" y="32"/>
                    <a:pt x="43" y="32"/>
                  </a:cubicBezTo>
                  <a:cubicBezTo>
                    <a:pt x="43" y="30"/>
                    <a:pt x="42" y="28"/>
                    <a:pt x="39" y="28"/>
                  </a:cubicBezTo>
                  <a:cubicBezTo>
                    <a:pt x="36" y="28"/>
                    <a:pt x="36" y="28"/>
                    <a:pt x="36" y="28"/>
                  </a:cubicBezTo>
                  <a:cubicBezTo>
                    <a:pt x="36" y="9"/>
                    <a:pt x="36" y="9"/>
                    <a:pt x="36" y="9"/>
                  </a:cubicBezTo>
                  <a:cubicBezTo>
                    <a:pt x="45" y="9"/>
                    <a:pt x="45" y="9"/>
                    <a:pt x="45" y="9"/>
                  </a:cubicBezTo>
                  <a:cubicBezTo>
                    <a:pt x="46" y="11"/>
                    <a:pt x="47" y="12"/>
                    <a:pt x="49" y="12"/>
                  </a:cubicBezTo>
                  <a:cubicBezTo>
                    <a:pt x="61" y="12"/>
                    <a:pt x="61" y="12"/>
                    <a:pt x="61" y="12"/>
                  </a:cubicBezTo>
                  <a:cubicBezTo>
                    <a:pt x="63" y="12"/>
                    <a:pt x="65" y="11"/>
                    <a:pt x="65" y="9"/>
                  </a:cubicBezTo>
                  <a:cubicBezTo>
                    <a:pt x="65" y="4"/>
                    <a:pt x="65" y="4"/>
                    <a:pt x="65" y="4"/>
                  </a:cubicBezTo>
                  <a:cubicBezTo>
                    <a:pt x="65" y="2"/>
                    <a:pt x="63"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grpSp>
        <p:nvGrpSpPr>
          <p:cNvPr id="354" name="Group 353"/>
          <p:cNvGrpSpPr/>
          <p:nvPr/>
        </p:nvGrpSpPr>
        <p:grpSpPr>
          <a:xfrm>
            <a:off x="823190" y="3529289"/>
            <a:ext cx="265568" cy="189558"/>
            <a:chOff x="-322263" y="8074025"/>
            <a:chExt cx="917575" cy="646112"/>
          </a:xfrm>
          <a:solidFill>
            <a:schemeClr val="accent6"/>
          </a:solidFill>
        </p:grpSpPr>
        <p:sp>
          <p:nvSpPr>
            <p:cNvPr id="403" name="Freeform 110"/>
            <p:cNvSpPr>
              <a:spLocks noEditPoints="1"/>
            </p:cNvSpPr>
            <p:nvPr/>
          </p:nvSpPr>
          <p:spPr bwMode="auto">
            <a:xfrm>
              <a:off x="-322263" y="8074025"/>
              <a:ext cx="917575" cy="646112"/>
            </a:xfrm>
            <a:custGeom>
              <a:avLst/>
              <a:gdLst>
                <a:gd name="T0" fmla="*/ 435 w 578"/>
                <a:gd name="T1" fmla="*/ 147 h 407"/>
                <a:gd name="T2" fmla="*/ 435 w 578"/>
                <a:gd name="T3" fmla="*/ 0 h 407"/>
                <a:gd name="T4" fmla="*/ 0 w 578"/>
                <a:gd name="T5" fmla="*/ 0 h 407"/>
                <a:gd name="T6" fmla="*/ 0 w 578"/>
                <a:gd name="T7" fmla="*/ 384 h 407"/>
                <a:gd name="T8" fmla="*/ 273 w 578"/>
                <a:gd name="T9" fmla="*/ 384 h 407"/>
                <a:gd name="T10" fmla="*/ 273 w 578"/>
                <a:gd name="T11" fmla="*/ 407 h 407"/>
                <a:gd name="T12" fmla="*/ 578 w 578"/>
                <a:gd name="T13" fmla="*/ 407 h 407"/>
                <a:gd name="T14" fmla="*/ 578 w 578"/>
                <a:gd name="T15" fmla="*/ 147 h 407"/>
                <a:gd name="T16" fmla="*/ 435 w 578"/>
                <a:gd name="T17" fmla="*/ 147 h 407"/>
                <a:gd name="T18" fmla="*/ 522 w 578"/>
                <a:gd name="T19" fmla="*/ 176 h 407"/>
                <a:gd name="T20" fmla="*/ 532 w 578"/>
                <a:gd name="T21" fmla="*/ 176 h 407"/>
                <a:gd name="T22" fmla="*/ 535 w 578"/>
                <a:gd name="T23" fmla="*/ 182 h 407"/>
                <a:gd name="T24" fmla="*/ 539 w 578"/>
                <a:gd name="T25" fmla="*/ 176 h 407"/>
                <a:gd name="T26" fmla="*/ 548 w 578"/>
                <a:gd name="T27" fmla="*/ 176 h 407"/>
                <a:gd name="T28" fmla="*/ 542 w 578"/>
                <a:gd name="T29" fmla="*/ 186 h 407"/>
                <a:gd name="T30" fmla="*/ 548 w 578"/>
                <a:gd name="T31" fmla="*/ 199 h 407"/>
                <a:gd name="T32" fmla="*/ 539 w 578"/>
                <a:gd name="T33" fmla="*/ 199 h 407"/>
                <a:gd name="T34" fmla="*/ 535 w 578"/>
                <a:gd name="T35" fmla="*/ 192 h 407"/>
                <a:gd name="T36" fmla="*/ 529 w 578"/>
                <a:gd name="T37" fmla="*/ 199 h 407"/>
                <a:gd name="T38" fmla="*/ 522 w 578"/>
                <a:gd name="T39" fmla="*/ 199 h 407"/>
                <a:gd name="T40" fmla="*/ 529 w 578"/>
                <a:gd name="T41" fmla="*/ 186 h 407"/>
                <a:gd name="T42" fmla="*/ 522 w 578"/>
                <a:gd name="T43" fmla="*/ 176 h 407"/>
                <a:gd name="T44" fmla="*/ 509 w 578"/>
                <a:gd name="T45" fmla="*/ 173 h 407"/>
                <a:gd name="T46" fmla="*/ 509 w 578"/>
                <a:gd name="T47" fmla="*/ 205 h 407"/>
                <a:gd name="T48" fmla="*/ 302 w 578"/>
                <a:gd name="T49" fmla="*/ 205 h 407"/>
                <a:gd name="T50" fmla="*/ 302 w 578"/>
                <a:gd name="T51" fmla="*/ 173 h 407"/>
                <a:gd name="T52" fmla="*/ 509 w 578"/>
                <a:gd name="T53" fmla="*/ 173 h 407"/>
                <a:gd name="T54" fmla="*/ 20 w 578"/>
                <a:gd name="T55" fmla="*/ 364 h 407"/>
                <a:gd name="T56" fmla="*/ 20 w 578"/>
                <a:gd name="T57" fmla="*/ 20 h 407"/>
                <a:gd name="T58" fmla="*/ 415 w 578"/>
                <a:gd name="T59" fmla="*/ 20 h 407"/>
                <a:gd name="T60" fmla="*/ 415 w 578"/>
                <a:gd name="T61" fmla="*/ 147 h 407"/>
                <a:gd name="T62" fmla="*/ 273 w 578"/>
                <a:gd name="T63" fmla="*/ 147 h 407"/>
                <a:gd name="T64" fmla="*/ 273 w 578"/>
                <a:gd name="T65" fmla="*/ 364 h 407"/>
                <a:gd name="T66" fmla="*/ 20 w 578"/>
                <a:gd name="T67" fmla="*/ 364 h 407"/>
                <a:gd name="T68" fmla="*/ 292 w 578"/>
                <a:gd name="T69" fmla="*/ 387 h 407"/>
                <a:gd name="T70" fmla="*/ 292 w 578"/>
                <a:gd name="T71" fmla="*/ 221 h 407"/>
                <a:gd name="T72" fmla="*/ 558 w 578"/>
                <a:gd name="T73" fmla="*/ 221 h 407"/>
                <a:gd name="T74" fmla="*/ 558 w 578"/>
                <a:gd name="T75" fmla="*/ 387 h 407"/>
                <a:gd name="T76" fmla="*/ 292 w 578"/>
                <a:gd name="T77" fmla="*/ 38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8" h="407">
                  <a:moveTo>
                    <a:pt x="435" y="147"/>
                  </a:moveTo>
                  <a:lnTo>
                    <a:pt x="435" y="0"/>
                  </a:lnTo>
                  <a:lnTo>
                    <a:pt x="0" y="0"/>
                  </a:lnTo>
                  <a:lnTo>
                    <a:pt x="0" y="384"/>
                  </a:lnTo>
                  <a:lnTo>
                    <a:pt x="273" y="384"/>
                  </a:lnTo>
                  <a:lnTo>
                    <a:pt x="273" y="407"/>
                  </a:lnTo>
                  <a:lnTo>
                    <a:pt x="578" y="407"/>
                  </a:lnTo>
                  <a:lnTo>
                    <a:pt x="578" y="147"/>
                  </a:lnTo>
                  <a:lnTo>
                    <a:pt x="435" y="147"/>
                  </a:lnTo>
                  <a:close/>
                  <a:moveTo>
                    <a:pt x="522" y="176"/>
                  </a:moveTo>
                  <a:lnTo>
                    <a:pt x="532" y="176"/>
                  </a:lnTo>
                  <a:lnTo>
                    <a:pt x="535" y="182"/>
                  </a:lnTo>
                  <a:lnTo>
                    <a:pt x="539" y="176"/>
                  </a:lnTo>
                  <a:lnTo>
                    <a:pt x="548" y="176"/>
                  </a:lnTo>
                  <a:lnTo>
                    <a:pt x="542" y="186"/>
                  </a:lnTo>
                  <a:lnTo>
                    <a:pt x="548" y="199"/>
                  </a:lnTo>
                  <a:lnTo>
                    <a:pt x="539" y="199"/>
                  </a:lnTo>
                  <a:lnTo>
                    <a:pt x="535" y="192"/>
                  </a:lnTo>
                  <a:lnTo>
                    <a:pt x="529" y="199"/>
                  </a:lnTo>
                  <a:lnTo>
                    <a:pt x="522" y="199"/>
                  </a:lnTo>
                  <a:lnTo>
                    <a:pt x="529" y="186"/>
                  </a:lnTo>
                  <a:lnTo>
                    <a:pt x="522" y="176"/>
                  </a:lnTo>
                  <a:close/>
                  <a:moveTo>
                    <a:pt x="509" y="173"/>
                  </a:moveTo>
                  <a:lnTo>
                    <a:pt x="509" y="205"/>
                  </a:lnTo>
                  <a:lnTo>
                    <a:pt x="302" y="205"/>
                  </a:lnTo>
                  <a:lnTo>
                    <a:pt x="302" y="173"/>
                  </a:lnTo>
                  <a:lnTo>
                    <a:pt x="509" y="173"/>
                  </a:lnTo>
                  <a:close/>
                  <a:moveTo>
                    <a:pt x="20" y="364"/>
                  </a:moveTo>
                  <a:lnTo>
                    <a:pt x="20" y="20"/>
                  </a:lnTo>
                  <a:lnTo>
                    <a:pt x="415" y="20"/>
                  </a:lnTo>
                  <a:lnTo>
                    <a:pt x="415" y="147"/>
                  </a:lnTo>
                  <a:lnTo>
                    <a:pt x="273" y="147"/>
                  </a:lnTo>
                  <a:lnTo>
                    <a:pt x="273" y="364"/>
                  </a:lnTo>
                  <a:lnTo>
                    <a:pt x="20" y="364"/>
                  </a:lnTo>
                  <a:close/>
                  <a:moveTo>
                    <a:pt x="292" y="387"/>
                  </a:moveTo>
                  <a:lnTo>
                    <a:pt x="292" y="221"/>
                  </a:lnTo>
                  <a:lnTo>
                    <a:pt x="558" y="221"/>
                  </a:lnTo>
                  <a:lnTo>
                    <a:pt x="558" y="387"/>
                  </a:lnTo>
                  <a:lnTo>
                    <a:pt x="292"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4" name="Freeform 111"/>
            <p:cNvSpPr>
              <a:spLocks noEditPoints="1"/>
            </p:cNvSpPr>
            <p:nvPr/>
          </p:nvSpPr>
          <p:spPr bwMode="auto">
            <a:xfrm>
              <a:off x="-285751" y="8121652"/>
              <a:ext cx="608012" cy="149226"/>
            </a:xfrm>
            <a:custGeom>
              <a:avLst/>
              <a:gdLst>
                <a:gd name="T0" fmla="*/ 0 w 383"/>
                <a:gd name="T1" fmla="*/ 0 h 94"/>
                <a:gd name="T2" fmla="*/ 383 w 383"/>
                <a:gd name="T3" fmla="*/ 94 h 94"/>
                <a:gd name="T4" fmla="*/ 61 w 383"/>
                <a:gd name="T5" fmla="*/ 78 h 94"/>
                <a:gd name="T6" fmla="*/ 45 w 383"/>
                <a:gd name="T7" fmla="*/ 39 h 94"/>
                <a:gd name="T8" fmla="*/ 45 w 383"/>
                <a:gd name="T9" fmla="*/ 32 h 94"/>
                <a:gd name="T10" fmla="*/ 39 w 383"/>
                <a:gd name="T11" fmla="*/ 78 h 94"/>
                <a:gd name="T12" fmla="*/ 23 w 383"/>
                <a:gd name="T13" fmla="*/ 19 h 94"/>
                <a:gd name="T14" fmla="*/ 35 w 383"/>
                <a:gd name="T15" fmla="*/ 55 h 94"/>
                <a:gd name="T16" fmla="*/ 35 w 383"/>
                <a:gd name="T17" fmla="*/ 61 h 94"/>
                <a:gd name="T18" fmla="*/ 42 w 383"/>
                <a:gd name="T19" fmla="*/ 19 h 94"/>
                <a:gd name="T20" fmla="*/ 55 w 383"/>
                <a:gd name="T21" fmla="*/ 58 h 94"/>
                <a:gd name="T22" fmla="*/ 58 w 383"/>
                <a:gd name="T23" fmla="*/ 61 h 94"/>
                <a:gd name="T24" fmla="*/ 61 w 383"/>
                <a:gd name="T25" fmla="*/ 19 h 94"/>
                <a:gd name="T26" fmla="*/ 61 w 383"/>
                <a:gd name="T27" fmla="*/ 78 h 94"/>
                <a:gd name="T28" fmla="*/ 100 w 383"/>
                <a:gd name="T29" fmla="*/ 78 h 94"/>
                <a:gd name="T30" fmla="*/ 91 w 383"/>
                <a:gd name="T31" fmla="*/ 32 h 94"/>
                <a:gd name="T32" fmla="*/ 91 w 383"/>
                <a:gd name="T33" fmla="*/ 39 h 94"/>
                <a:gd name="T34" fmla="*/ 78 w 383"/>
                <a:gd name="T35" fmla="*/ 78 h 94"/>
                <a:gd name="T36" fmla="*/ 78 w 383"/>
                <a:gd name="T37" fmla="*/ 19 h 94"/>
                <a:gd name="T38" fmla="*/ 81 w 383"/>
                <a:gd name="T39" fmla="*/ 61 h 94"/>
                <a:gd name="T40" fmla="*/ 84 w 383"/>
                <a:gd name="T41" fmla="*/ 55 h 94"/>
                <a:gd name="T42" fmla="*/ 97 w 383"/>
                <a:gd name="T43" fmla="*/ 19 h 94"/>
                <a:gd name="T44" fmla="*/ 104 w 383"/>
                <a:gd name="T45" fmla="*/ 61 h 94"/>
                <a:gd name="T46" fmla="*/ 104 w 383"/>
                <a:gd name="T47" fmla="*/ 58 h 94"/>
                <a:gd name="T48" fmla="*/ 113 w 383"/>
                <a:gd name="T49" fmla="*/ 19 h 94"/>
                <a:gd name="T50" fmla="*/ 152 w 383"/>
                <a:gd name="T51" fmla="*/ 78 h 94"/>
                <a:gd name="T52" fmla="*/ 139 w 383"/>
                <a:gd name="T53" fmla="*/ 39 h 94"/>
                <a:gd name="T54" fmla="*/ 139 w 383"/>
                <a:gd name="T55" fmla="*/ 32 h 94"/>
                <a:gd name="T56" fmla="*/ 130 w 383"/>
                <a:gd name="T57" fmla="*/ 78 h 94"/>
                <a:gd name="T58" fmla="*/ 117 w 383"/>
                <a:gd name="T59" fmla="*/ 19 h 94"/>
                <a:gd name="T60" fmla="*/ 126 w 383"/>
                <a:gd name="T61" fmla="*/ 55 h 94"/>
                <a:gd name="T62" fmla="*/ 130 w 383"/>
                <a:gd name="T63" fmla="*/ 61 h 94"/>
                <a:gd name="T64" fmla="*/ 136 w 383"/>
                <a:gd name="T65" fmla="*/ 19 h 94"/>
                <a:gd name="T66" fmla="*/ 149 w 383"/>
                <a:gd name="T67" fmla="*/ 58 h 94"/>
                <a:gd name="T68" fmla="*/ 149 w 383"/>
                <a:gd name="T69" fmla="*/ 61 h 94"/>
                <a:gd name="T70" fmla="*/ 156 w 383"/>
                <a:gd name="T71" fmla="*/ 19 h 94"/>
                <a:gd name="T72" fmla="*/ 152 w 383"/>
                <a:gd name="T73" fmla="*/ 78 h 94"/>
                <a:gd name="T74" fmla="*/ 292 w 383"/>
                <a:gd name="T75" fmla="*/ 84 h 94"/>
                <a:gd name="T76" fmla="*/ 366 w 383"/>
                <a:gd name="T7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3" h="94">
                  <a:moveTo>
                    <a:pt x="383" y="0"/>
                  </a:moveTo>
                  <a:lnTo>
                    <a:pt x="0" y="0"/>
                  </a:lnTo>
                  <a:lnTo>
                    <a:pt x="0" y="94"/>
                  </a:lnTo>
                  <a:lnTo>
                    <a:pt x="383" y="94"/>
                  </a:lnTo>
                  <a:lnTo>
                    <a:pt x="383" y="0"/>
                  </a:lnTo>
                  <a:close/>
                  <a:moveTo>
                    <a:pt x="61" y="78"/>
                  </a:moveTo>
                  <a:lnTo>
                    <a:pt x="55" y="78"/>
                  </a:lnTo>
                  <a:lnTo>
                    <a:pt x="45" y="39"/>
                  </a:lnTo>
                  <a:lnTo>
                    <a:pt x="45" y="32"/>
                  </a:lnTo>
                  <a:lnTo>
                    <a:pt x="45" y="32"/>
                  </a:lnTo>
                  <a:lnTo>
                    <a:pt x="45" y="39"/>
                  </a:lnTo>
                  <a:lnTo>
                    <a:pt x="39" y="78"/>
                  </a:lnTo>
                  <a:lnTo>
                    <a:pt x="32" y="78"/>
                  </a:lnTo>
                  <a:lnTo>
                    <a:pt x="23" y="19"/>
                  </a:lnTo>
                  <a:lnTo>
                    <a:pt x="32" y="19"/>
                  </a:lnTo>
                  <a:lnTo>
                    <a:pt x="35" y="55"/>
                  </a:lnTo>
                  <a:lnTo>
                    <a:pt x="35" y="61"/>
                  </a:lnTo>
                  <a:lnTo>
                    <a:pt x="35" y="61"/>
                  </a:lnTo>
                  <a:lnTo>
                    <a:pt x="35" y="55"/>
                  </a:lnTo>
                  <a:lnTo>
                    <a:pt x="42" y="19"/>
                  </a:lnTo>
                  <a:lnTo>
                    <a:pt x="48" y="19"/>
                  </a:lnTo>
                  <a:lnTo>
                    <a:pt x="55" y="58"/>
                  </a:lnTo>
                  <a:lnTo>
                    <a:pt x="58" y="61"/>
                  </a:lnTo>
                  <a:lnTo>
                    <a:pt x="58" y="61"/>
                  </a:lnTo>
                  <a:lnTo>
                    <a:pt x="58" y="58"/>
                  </a:lnTo>
                  <a:lnTo>
                    <a:pt x="61" y="19"/>
                  </a:lnTo>
                  <a:lnTo>
                    <a:pt x="68" y="19"/>
                  </a:lnTo>
                  <a:lnTo>
                    <a:pt x="61" y="78"/>
                  </a:lnTo>
                  <a:close/>
                  <a:moveTo>
                    <a:pt x="107" y="78"/>
                  </a:moveTo>
                  <a:lnTo>
                    <a:pt x="100" y="78"/>
                  </a:lnTo>
                  <a:lnTo>
                    <a:pt x="94" y="39"/>
                  </a:lnTo>
                  <a:lnTo>
                    <a:pt x="91" y="32"/>
                  </a:lnTo>
                  <a:lnTo>
                    <a:pt x="91" y="32"/>
                  </a:lnTo>
                  <a:lnTo>
                    <a:pt x="91" y="39"/>
                  </a:lnTo>
                  <a:lnTo>
                    <a:pt x="84" y="78"/>
                  </a:lnTo>
                  <a:lnTo>
                    <a:pt x="78" y="78"/>
                  </a:lnTo>
                  <a:lnTo>
                    <a:pt x="71" y="19"/>
                  </a:lnTo>
                  <a:lnTo>
                    <a:pt x="78" y="19"/>
                  </a:lnTo>
                  <a:lnTo>
                    <a:pt x="81" y="55"/>
                  </a:lnTo>
                  <a:lnTo>
                    <a:pt x="81" y="61"/>
                  </a:lnTo>
                  <a:lnTo>
                    <a:pt x="81" y="61"/>
                  </a:lnTo>
                  <a:lnTo>
                    <a:pt x="84" y="55"/>
                  </a:lnTo>
                  <a:lnTo>
                    <a:pt x="87" y="19"/>
                  </a:lnTo>
                  <a:lnTo>
                    <a:pt x="97" y="19"/>
                  </a:lnTo>
                  <a:lnTo>
                    <a:pt x="104" y="58"/>
                  </a:lnTo>
                  <a:lnTo>
                    <a:pt x="104" y="61"/>
                  </a:lnTo>
                  <a:lnTo>
                    <a:pt x="104" y="61"/>
                  </a:lnTo>
                  <a:lnTo>
                    <a:pt x="104" y="58"/>
                  </a:lnTo>
                  <a:lnTo>
                    <a:pt x="110" y="19"/>
                  </a:lnTo>
                  <a:lnTo>
                    <a:pt x="113" y="19"/>
                  </a:lnTo>
                  <a:lnTo>
                    <a:pt x="107" y="78"/>
                  </a:lnTo>
                  <a:close/>
                  <a:moveTo>
                    <a:pt x="152" y="78"/>
                  </a:moveTo>
                  <a:lnTo>
                    <a:pt x="146" y="78"/>
                  </a:lnTo>
                  <a:lnTo>
                    <a:pt x="139" y="39"/>
                  </a:lnTo>
                  <a:lnTo>
                    <a:pt x="139" y="32"/>
                  </a:lnTo>
                  <a:lnTo>
                    <a:pt x="139" y="32"/>
                  </a:lnTo>
                  <a:lnTo>
                    <a:pt x="136" y="39"/>
                  </a:lnTo>
                  <a:lnTo>
                    <a:pt x="130" y="78"/>
                  </a:lnTo>
                  <a:lnTo>
                    <a:pt x="123" y="78"/>
                  </a:lnTo>
                  <a:lnTo>
                    <a:pt x="117" y="19"/>
                  </a:lnTo>
                  <a:lnTo>
                    <a:pt x="123" y="19"/>
                  </a:lnTo>
                  <a:lnTo>
                    <a:pt x="126" y="55"/>
                  </a:lnTo>
                  <a:lnTo>
                    <a:pt x="130" y="61"/>
                  </a:lnTo>
                  <a:lnTo>
                    <a:pt x="130" y="61"/>
                  </a:lnTo>
                  <a:lnTo>
                    <a:pt x="130" y="55"/>
                  </a:lnTo>
                  <a:lnTo>
                    <a:pt x="136" y="19"/>
                  </a:lnTo>
                  <a:lnTo>
                    <a:pt x="143" y="19"/>
                  </a:lnTo>
                  <a:lnTo>
                    <a:pt x="149" y="58"/>
                  </a:lnTo>
                  <a:lnTo>
                    <a:pt x="149" y="61"/>
                  </a:lnTo>
                  <a:lnTo>
                    <a:pt x="149" y="61"/>
                  </a:lnTo>
                  <a:lnTo>
                    <a:pt x="149" y="58"/>
                  </a:lnTo>
                  <a:lnTo>
                    <a:pt x="156" y="19"/>
                  </a:lnTo>
                  <a:lnTo>
                    <a:pt x="162" y="19"/>
                  </a:lnTo>
                  <a:lnTo>
                    <a:pt x="152" y="78"/>
                  </a:lnTo>
                  <a:close/>
                  <a:moveTo>
                    <a:pt x="366" y="84"/>
                  </a:moveTo>
                  <a:lnTo>
                    <a:pt x="292" y="84"/>
                  </a:lnTo>
                  <a:lnTo>
                    <a:pt x="292" y="22"/>
                  </a:lnTo>
                  <a:lnTo>
                    <a:pt x="366" y="22"/>
                  </a:lnTo>
                  <a:lnTo>
                    <a:pt x="36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5" name="Freeform 112"/>
            <p:cNvSpPr>
              <a:spLocks noEditPoints="1"/>
            </p:cNvSpPr>
            <p:nvPr/>
          </p:nvSpPr>
          <p:spPr bwMode="auto">
            <a:xfrm>
              <a:off x="192087" y="8162924"/>
              <a:ext cx="98425" cy="82550"/>
            </a:xfrm>
            <a:custGeom>
              <a:avLst/>
              <a:gdLst>
                <a:gd name="T0" fmla="*/ 6 w 19"/>
                <a:gd name="T1" fmla="*/ 13 h 16"/>
                <a:gd name="T2" fmla="*/ 9 w 19"/>
                <a:gd name="T3" fmla="*/ 12 h 16"/>
                <a:gd name="T4" fmla="*/ 15 w 19"/>
                <a:gd name="T5" fmla="*/ 16 h 16"/>
                <a:gd name="T6" fmla="*/ 16 w 19"/>
                <a:gd name="T7" fmla="*/ 16 h 16"/>
                <a:gd name="T8" fmla="*/ 18 w 19"/>
                <a:gd name="T9" fmla="*/ 16 h 16"/>
                <a:gd name="T10" fmla="*/ 18 w 19"/>
                <a:gd name="T11" fmla="*/ 13 h 16"/>
                <a:gd name="T12" fmla="*/ 12 w 19"/>
                <a:gd name="T13" fmla="*/ 9 h 16"/>
                <a:gd name="T14" fmla="*/ 12 w 19"/>
                <a:gd name="T15" fmla="*/ 6 h 16"/>
                <a:gd name="T16" fmla="*/ 6 w 19"/>
                <a:gd name="T17" fmla="*/ 0 h 16"/>
                <a:gd name="T18" fmla="*/ 0 w 19"/>
                <a:gd name="T19" fmla="*/ 6 h 16"/>
                <a:gd name="T20" fmla="*/ 6 w 19"/>
                <a:gd name="T21" fmla="*/ 13 h 16"/>
                <a:gd name="T22" fmla="*/ 6 w 19"/>
                <a:gd name="T23" fmla="*/ 4 h 16"/>
                <a:gd name="T24" fmla="*/ 9 w 19"/>
                <a:gd name="T25" fmla="*/ 6 h 16"/>
                <a:gd name="T26" fmla="*/ 6 w 19"/>
                <a:gd name="T27" fmla="*/ 9 h 16"/>
                <a:gd name="T28" fmla="*/ 4 w 19"/>
                <a:gd name="T29" fmla="*/ 6 h 16"/>
                <a:gd name="T30" fmla="*/ 6 w 19"/>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6">
                  <a:moveTo>
                    <a:pt x="6" y="13"/>
                  </a:moveTo>
                  <a:cubicBezTo>
                    <a:pt x="7" y="13"/>
                    <a:pt x="8" y="12"/>
                    <a:pt x="9" y="12"/>
                  </a:cubicBezTo>
                  <a:cubicBezTo>
                    <a:pt x="15" y="16"/>
                    <a:pt x="15" y="16"/>
                    <a:pt x="15" y="16"/>
                  </a:cubicBezTo>
                  <a:cubicBezTo>
                    <a:pt x="16" y="16"/>
                    <a:pt x="16" y="16"/>
                    <a:pt x="16" y="16"/>
                  </a:cubicBezTo>
                  <a:cubicBezTo>
                    <a:pt x="17" y="16"/>
                    <a:pt x="18" y="16"/>
                    <a:pt x="18" y="16"/>
                  </a:cubicBezTo>
                  <a:cubicBezTo>
                    <a:pt x="19" y="15"/>
                    <a:pt x="18" y="14"/>
                    <a:pt x="18" y="13"/>
                  </a:cubicBezTo>
                  <a:cubicBezTo>
                    <a:pt x="12" y="9"/>
                    <a:pt x="12" y="9"/>
                    <a:pt x="12" y="9"/>
                  </a:cubicBezTo>
                  <a:cubicBezTo>
                    <a:pt x="12" y="8"/>
                    <a:pt x="12" y="7"/>
                    <a:pt x="12" y="6"/>
                  </a:cubicBezTo>
                  <a:cubicBezTo>
                    <a:pt x="12" y="3"/>
                    <a:pt x="10" y="0"/>
                    <a:pt x="6" y="0"/>
                  </a:cubicBezTo>
                  <a:cubicBezTo>
                    <a:pt x="3" y="0"/>
                    <a:pt x="0" y="3"/>
                    <a:pt x="0" y="6"/>
                  </a:cubicBezTo>
                  <a:cubicBezTo>
                    <a:pt x="0" y="10"/>
                    <a:pt x="3" y="13"/>
                    <a:pt x="6" y="13"/>
                  </a:cubicBezTo>
                  <a:close/>
                  <a:moveTo>
                    <a:pt x="6" y="4"/>
                  </a:moveTo>
                  <a:cubicBezTo>
                    <a:pt x="8" y="4"/>
                    <a:pt x="9" y="5"/>
                    <a:pt x="9" y="6"/>
                  </a:cubicBezTo>
                  <a:cubicBezTo>
                    <a:pt x="9" y="8"/>
                    <a:pt x="8" y="9"/>
                    <a:pt x="6" y="9"/>
                  </a:cubicBezTo>
                  <a:cubicBezTo>
                    <a:pt x="5" y="9"/>
                    <a:pt x="4" y="8"/>
                    <a:pt x="4" y="6"/>
                  </a:cubicBezTo>
                  <a:cubicBezTo>
                    <a:pt x="4" y="5"/>
                    <a:pt x="5"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6" name="Rectangle 113"/>
            <p:cNvSpPr>
              <a:spLocks noChangeArrowheads="1"/>
            </p:cNvSpPr>
            <p:nvPr/>
          </p:nvSpPr>
          <p:spPr bwMode="auto">
            <a:xfrm>
              <a:off x="-280988" y="8312146"/>
              <a:ext cx="303211" cy="133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7" name="Rectangle 114"/>
            <p:cNvSpPr>
              <a:spLocks noChangeArrowheads="1"/>
            </p:cNvSpPr>
            <p:nvPr/>
          </p:nvSpPr>
          <p:spPr bwMode="auto">
            <a:xfrm>
              <a:off x="-280988" y="8461378"/>
              <a:ext cx="160337" cy="36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8" name="Rectangle 115"/>
            <p:cNvSpPr>
              <a:spLocks noChangeArrowheads="1"/>
            </p:cNvSpPr>
            <p:nvPr/>
          </p:nvSpPr>
          <p:spPr bwMode="auto">
            <a:xfrm>
              <a:off x="-280988" y="8513765"/>
              <a:ext cx="160337" cy="349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9" name="Rectangle 116"/>
            <p:cNvSpPr>
              <a:spLocks noChangeArrowheads="1"/>
            </p:cNvSpPr>
            <p:nvPr/>
          </p:nvSpPr>
          <p:spPr bwMode="auto">
            <a:xfrm>
              <a:off x="-280988" y="8564563"/>
              <a:ext cx="160337" cy="36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grpSp>
      <p:grpSp>
        <p:nvGrpSpPr>
          <p:cNvPr id="355" name="Group 354"/>
          <p:cNvGrpSpPr/>
          <p:nvPr/>
        </p:nvGrpSpPr>
        <p:grpSpPr>
          <a:xfrm>
            <a:off x="10432846" y="3087778"/>
            <a:ext cx="257065" cy="175016"/>
            <a:chOff x="5618163" y="1881188"/>
            <a:chExt cx="531813" cy="357188"/>
          </a:xfrm>
          <a:solidFill>
            <a:schemeClr val="accent5"/>
          </a:solidFill>
        </p:grpSpPr>
        <p:sp>
          <p:nvSpPr>
            <p:cNvPr id="401" name="Freeform 21"/>
            <p:cNvSpPr>
              <a:spLocks/>
            </p:cNvSpPr>
            <p:nvPr/>
          </p:nvSpPr>
          <p:spPr bwMode="auto">
            <a:xfrm>
              <a:off x="5618163" y="1881188"/>
              <a:ext cx="230189" cy="357188"/>
            </a:xfrm>
            <a:custGeom>
              <a:avLst/>
              <a:gdLst>
                <a:gd name="T0" fmla="*/ 205 w 209"/>
                <a:gd name="T1" fmla="*/ 187 h 326"/>
                <a:gd name="T2" fmla="*/ 199 w 209"/>
                <a:gd name="T3" fmla="*/ 186 h 326"/>
                <a:gd name="T4" fmla="*/ 194 w 209"/>
                <a:gd name="T5" fmla="*/ 194 h 326"/>
                <a:gd name="T6" fmla="*/ 185 w 209"/>
                <a:gd name="T7" fmla="*/ 205 h 326"/>
                <a:gd name="T8" fmla="*/ 169 w 209"/>
                <a:gd name="T9" fmla="*/ 203 h 326"/>
                <a:gd name="T10" fmla="*/ 168 w 209"/>
                <a:gd name="T11" fmla="*/ 202 h 326"/>
                <a:gd name="T12" fmla="*/ 153 w 209"/>
                <a:gd name="T13" fmla="*/ 166 h 326"/>
                <a:gd name="T14" fmla="*/ 154 w 209"/>
                <a:gd name="T15" fmla="*/ 153 h 326"/>
                <a:gd name="T16" fmla="*/ 169 w 209"/>
                <a:gd name="T17" fmla="*/ 123 h 326"/>
                <a:gd name="T18" fmla="*/ 170 w 209"/>
                <a:gd name="T19" fmla="*/ 122 h 326"/>
                <a:gd name="T20" fmla="*/ 186 w 209"/>
                <a:gd name="T21" fmla="*/ 120 h 326"/>
                <a:gd name="T22" fmla="*/ 194 w 209"/>
                <a:gd name="T23" fmla="*/ 132 h 326"/>
                <a:gd name="T24" fmla="*/ 200 w 209"/>
                <a:gd name="T25" fmla="*/ 139 h 326"/>
                <a:gd name="T26" fmla="*/ 205 w 209"/>
                <a:gd name="T27" fmla="*/ 139 h 326"/>
                <a:gd name="T28" fmla="*/ 209 w 209"/>
                <a:gd name="T29" fmla="*/ 131 h 326"/>
                <a:gd name="T30" fmla="*/ 209 w 209"/>
                <a:gd name="T31" fmla="*/ 55 h 326"/>
                <a:gd name="T32" fmla="*/ 136 w 209"/>
                <a:gd name="T33" fmla="*/ 55 h 326"/>
                <a:gd name="T34" fmla="*/ 125 w 209"/>
                <a:gd name="T35" fmla="*/ 40 h 326"/>
                <a:gd name="T36" fmla="*/ 143 w 209"/>
                <a:gd name="T37" fmla="*/ 13 h 326"/>
                <a:gd name="T38" fmla="*/ 116 w 209"/>
                <a:gd name="T39" fmla="*/ 1 h 326"/>
                <a:gd name="T40" fmla="*/ 116 w 209"/>
                <a:gd name="T41" fmla="*/ 1 h 326"/>
                <a:gd name="T42" fmla="*/ 104 w 209"/>
                <a:gd name="T43" fmla="*/ 0 h 326"/>
                <a:gd name="T44" fmla="*/ 72 w 209"/>
                <a:gd name="T45" fmla="*/ 13 h 326"/>
                <a:gd name="T46" fmla="*/ 90 w 209"/>
                <a:gd name="T47" fmla="*/ 39 h 326"/>
                <a:gd name="T48" fmla="*/ 75 w 209"/>
                <a:gd name="T49" fmla="*/ 55 h 326"/>
                <a:gd name="T50" fmla="*/ 71 w 209"/>
                <a:gd name="T51" fmla="*/ 55 h 326"/>
                <a:gd name="T52" fmla="*/ 0 w 209"/>
                <a:gd name="T53" fmla="*/ 55 h 326"/>
                <a:gd name="T54" fmla="*/ 1 w 209"/>
                <a:gd name="T55" fmla="*/ 131 h 326"/>
                <a:gd name="T56" fmla="*/ 17 w 209"/>
                <a:gd name="T57" fmla="*/ 145 h 326"/>
                <a:gd name="T58" fmla="*/ 43 w 209"/>
                <a:gd name="T59" fmla="*/ 128 h 326"/>
                <a:gd name="T60" fmla="*/ 56 w 209"/>
                <a:gd name="T61" fmla="*/ 160 h 326"/>
                <a:gd name="T62" fmla="*/ 55 w 209"/>
                <a:gd name="T63" fmla="*/ 172 h 326"/>
                <a:gd name="T64" fmla="*/ 55 w 209"/>
                <a:gd name="T65" fmla="*/ 172 h 326"/>
                <a:gd name="T66" fmla="*/ 43 w 209"/>
                <a:gd name="T67" fmla="*/ 198 h 326"/>
                <a:gd name="T68" fmla="*/ 16 w 209"/>
                <a:gd name="T69" fmla="*/ 181 h 326"/>
                <a:gd name="T70" fmla="*/ 0 w 209"/>
                <a:gd name="T71" fmla="*/ 195 h 326"/>
                <a:gd name="T72" fmla="*/ 0 w 209"/>
                <a:gd name="T73" fmla="*/ 270 h 326"/>
                <a:gd name="T74" fmla="*/ 76 w 209"/>
                <a:gd name="T75" fmla="*/ 270 h 326"/>
                <a:gd name="T76" fmla="*/ 78 w 209"/>
                <a:gd name="T77" fmla="*/ 270 h 326"/>
                <a:gd name="T78" fmla="*/ 90 w 209"/>
                <a:gd name="T79" fmla="*/ 286 h 326"/>
                <a:gd name="T80" fmla="*/ 72 w 209"/>
                <a:gd name="T81" fmla="*/ 312 h 326"/>
                <a:gd name="T82" fmla="*/ 99 w 209"/>
                <a:gd name="T83" fmla="*/ 325 h 326"/>
                <a:gd name="T84" fmla="*/ 99 w 209"/>
                <a:gd name="T85" fmla="*/ 325 h 326"/>
                <a:gd name="T86" fmla="*/ 111 w 209"/>
                <a:gd name="T87" fmla="*/ 326 h 326"/>
                <a:gd name="T88" fmla="*/ 143 w 209"/>
                <a:gd name="T89" fmla="*/ 313 h 326"/>
                <a:gd name="T90" fmla="*/ 125 w 209"/>
                <a:gd name="T91" fmla="*/ 286 h 326"/>
                <a:gd name="T92" fmla="*/ 140 w 209"/>
                <a:gd name="T93" fmla="*/ 270 h 326"/>
                <a:gd name="T94" fmla="*/ 209 w 209"/>
                <a:gd name="T95" fmla="*/ 270 h 326"/>
                <a:gd name="T96" fmla="*/ 208 w 209"/>
                <a:gd name="T97" fmla="*/ 195 h 326"/>
                <a:gd name="T98" fmla="*/ 205 w 209"/>
                <a:gd name="T99" fmla="*/ 187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326">
                  <a:moveTo>
                    <a:pt x="205" y="187"/>
                  </a:moveTo>
                  <a:cubicBezTo>
                    <a:pt x="204" y="187"/>
                    <a:pt x="203" y="186"/>
                    <a:pt x="199" y="186"/>
                  </a:cubicBezTo>
                  <a:cubicBezTo>
                    <a:pt x="197" y="187"/>
                    <a:pt x="196" y="189"/>
                    <a:pt x="194" y="194"/>
                  </a:cubicBezTo>
                  <a:cubicBezTo>
                    <a:pt x="192" y="198"/>
                    <a:pt x="191" y="203"/>
                    <a:pt x="185" y="205"/>
                  </a:cubicBezTo>
                  <a:cubicBezTo>
                    <a:pt x="181" y="207"/>
                    <a:pt x="176" y="206"/>
                    <a:pt x="169" y="203"/>
                  </a:cubicBezTo>
                  <a:cubicBezTo>
                    <a:pt x="168" y="202"/>
                    <a:pt x="168" y="202"/>
                    <a:pt x="168" y="202"/>
                  </a:cubicBezTo>
                  <a:cubicBezTo>
                    <a:pt x="159" y="195"/>
                    <a:pt x="154" y="182"/>
                    <a:pt x="153" y="166"/>
                  </a:cubicBezTo>
                  <a:cubicBezTo>
                    <a:pt x="153" y="162"/>
                    <a:pt x="153" y="157"/>
                    <a:pt x="154" y="153"/>
                  </a:cubicBezTo>
                  <a:cubicBezTo>
                    <a:pt x="155" y="146"/>
                    <a:pt x="158" y="132"/>
                    <a:pt x="169" y="123"/>
                  </a:cubicBezTo>
                  <a:cubicBezTo>
                    <a:pt x="170" y="122"/>
                    <a:pt x="170" y="122"/>
                    <a:pt x="170" y="122"/>
                  </a:cubicBezTo>
                  <a:cubicBezTo>
                    <a:pt x="176" y="119"/>
                    <a:pt x="182" y="119"/>
                    <a:pt x="186" y="120"/>
                  </a:cubicBezTo>
                  <a:cubicBezTo>
                    <a:pt x="191" y="123"/>
                    <a:pt x="193" y="128"/>
                    <a:pt x="194" y="132"/>
                  </a:cubicBezTo>
                  <a:cubicBezTo>
                    <a:pt x="196" y="137"/>
                    <a:pt x="197" y="139"/>
                    <a:pt x="200" y="139"/>
                  </a:cubicBezTo>
                  <a:cubicBezTo>
                    <a:pt x="204" y="140"/>
                    <a:pt x="205" y="139"/>
                    <a:pt x="205" y="139"/>
                  </a:cubicBezTo>
                  <a:cubicBezTo>
                    <a:pt x="208" y="137"/>
                    <a:pt x="209" y="133"/>
                    <a:pt x="209" y="131"/>
                  </a:cubicBezTo>
                  <a:cubicBezTo>
                    <a:pt x="209" y="55"/>
                    <a:pt x="209" y="55"/>
                    <a:pt x="209" y="55"/>
                  </a:cubicBezTo>
                  <a:cubicBezTo>
                    <a:pt x="136" y="55"/>
                    <a:pt x="136" y="55"/>
                    <a:pt x="136" y="55"/>
                  </a:cubicBezTo>
                  <a:cubicBezTo>
                    <a:pt x="131" y="54"/>
                    <a:pt x="123" y="51"/>
                    <a:pt x="125" y="40"/>
                  </a:cubicBezTo>
                  <a:cubicBezTo>
                    <a:pt x="128" y="25"/>
                    <a:pt x="153" y="35"/>
                    <a:pt x="143" y="13"/>
                  </a:cubicBezTo>
                  <a:cubicBezTo>
                    <a:pt x="137" y="6"/>
                    <a:pt x="126" y="2"/>
                    <a:pt x="116" y="1"/>
                  </a:cubicBezTo>
                  <a:cubicBezTo>
                    <a:pt x="116" y="1"/>
                    <a:pt x="116" y="1"/>
                    <a:pt x="116" y="1"/>
                  </a:cubicBezTo>
                  <a:cubicBezTo>
                    <a:pt x="112" y="0"/>
                    <a:pt x="108" y="0"/>
                    <a:pt x="104" y="0"/>
                  </a:cubicBezTo>
                  <a:cubicBezTo>
                    <a:pt x="92" y="0"/>
                    <a:pt x="79" y="4"/>
                    <a:pt x="72" y="13"/>
                  </a:cubicBezTo>
                  <a:cubicBezTo>
                    <a:pt x="62" y="34"/>
                    <a:pt x="87" y="24"/>
                    <a:pt x="90" y="39"/>
                  </a:cubicBezTo>
                  <a:cubicBezTo>
                    <a:pt x="93" y="54"/>
                    <a:pt x="75" y="55"/>
                    <a:pt x="75" y="55"/>
                  </a:cubicBezTo>
                  <a:cubicBezTo>
                    <a:pt x="71" y="55"/>
                    <a:pt x="71" y="55"/>
                    <a:pt x="71" y="55"/>
                  </a:cubicBezTo>
                  <a:cubicBezTo>
                    <a:pt x="0" y="55"/>
                    <a:pt x="0" y="55"/>
                    <a:pt x="0" y="55"/>
                  </a:cubicBezTo>
                  <a:cubicBezTo>
                    <a:pt x="1" y="131"/>
                    <a:pt x="1" y="131"/>
                    <a:pt x="1" y="131"/>
                  </a:cubicBezTo>
                  <a:cubicBezTo>
                    <a:pt x="1" y="131"/>
                    <a:pt x="2" y="148"/>
                    <a:pt x="17" y="145"/>
                  </a:cubicBezTo>
                  <a:cubicBezTo>
                    <a:pt x="32" y="143"/>
                    <a:pt x="22" y="118"/>
                    <a:pt x="43" y="128"/>
                  </a:cubicBezTo>
                  <a:cubicBezTo>
                    <a:pt x="52" y="135"/>
                    <a:pt x="56" y="148"/>
                    <a:pt x="56" y="160"/>
                  </a:cubicBezTo>
                  <a:cubicBezTo>
                    <a:pt x="56" y="164"/>
                    <a:pt x="56" y="168"/>
                    <a:pt x="55" y="172"/>
                  </a:cubicBezTo>
                  <a:cubicBezTo>
                    <a:pt x="55" y="172"/>
                    <a:pt x="55" y="172"/>
                    <a:pt x="55" y="172"/>
                  </a:cubicBezTo>
                  <a:cubicBezTo>
                    <a:pt x="54" y="182"/>
                    <a:pt x="50" y="192"/>
                    <a:pt x="43" y="198"/>
                  </a:cubicBezTo>
                  <a:cubicBezTo>
                    <a:pt x="21" y="209"/>
                    <a:pt x="31" y="184"/>
                    <a:pt x="16" y="181"/>
                  </a:cubicBezTo>
                  <a:cubicBezTo>
                    <a:pt x="2" y="178"/>
                    <a:pt x="1" y="193"/>
                    <a:pt x="0" y="195"/>
                  </a:cubicBezTo>
                  <a:cubicBezTo>
                    <a:pt x="0" y="270"/>
                    <a:pt x="0" y="270"/>
                    <a:pt x="0" y="270"/>
                  </a:cubicBezTo>
                  <a:cubicBezTo>
                    <a:pt x="76" y="270"/>
                    <a:pt x="76" y="270"/>
                    <a:pt x="76" y="270"/>
                  </a:cubicBezTo>
                  <a:cubicBezTo>
                    <a:pt x="78" y="270"/>
                    <a:pt x="78" y="270"/>
                    <a:pt x="78" y="270"/>
                  </a:cubicBezTo>
                  <a:cubicBezTo>
                    <a:pt x="83" y="271"/>
                    <a:pt x="92" y="274"/>
                    <a:pt x="90" y="286"/>
                  </a:cubicBezTo>
                  <a:cubicBezTo>
                    <a:pt x="87" y="301"/>
                    <a:pt x="62" y="291"/>
                    <a:pt x="72" y="312"/>
                  </a:cubicBezTo>
                  <a:cubicBezTo>
                    <a:pt x="78" y="319"/>
                    <a:pt x="89" y="323"/>
                    <a:pt x="99" y="325"/>
                  </a:cubicBezTo>
                  <a:cubicBezTo>
                    <a:pt x="99" y="325"/>
                    <a:pt x="99" y="325"/>
                    <a:pt x="99" y="325"/>
                  </a:cubicBezTo>
                  <a:cubicBezTo>
                    <a:pt x="103" y="325"/>
                    <a:pt x="107" y="326"/>
                    <a:pt x="111" y="326"/>
                  </a:cubicBezTo>
                  <a:cubicBezTo>
                    <a:pt x="123" y="325"/>
                    <a:pt x="136" y="321"/>
                    <a:pt x="143" y="313"/>
                  </a:cubicBezTo>
                  <a:cubicBezTo>
                    <a:pt x="153" y="291"/>
                    <a:pt x="128" y="301"/>
                    <a:pt x="125" y="286"/>
                  </a:cubicBezTo>
                  <a:cubicBezTo>
                    <a:pt x="123" y="271"/>
                    <a:pt x="140" y="270"/>
                    <a:pt x="140" y="270"/>
                  </a:cubicBezTo>
                  <a:cubicBezTo>
                    <a:pt x="209" y="270"/>
                    <a:pt x="209" y="270"/>
                    <a:pt x="209" y="270"/>
                  </a:cubicBezTo>
                  <a:cubicBezTo>
                    <a:pt x="208" y="195"/>
                    <a:pt x="208" y="195"/>
                    <a:pt x="208" y="195"/>
                  </a:cubicBezTo>
                  <a:cubicBezTo>
                    <a:pt x="208" y="194"/>
                    <a:pt x="207" y="189"/>
                    <a:pt x="205" y="1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799" dirty="0">
                <a:solidFill>
                  <a:srgbClr val="4B4B4B"/>
                </a:solidFill>
                <a:latin typeface="Calibri" panose="020F0502020204030204" pitchFamily="34" charset="0"/>
                <a:cs typeface="Calibri" panose="020F0502020204030204" pitchFamily="34" charset="0"/>
              </a:endParaRPr>
            </a:p>
          </p:txBody>
        </p:sp>
        <p:sp>
          <p:nvSpPr>
            <p:cNvPr id="402" name="Freeform 22"/>
            <p:cNvSpPr>
              <a:spLocks/>
            </p:cNvSpPr>
            <p:nvPr/>
          </p:nvSpPr>
          <p:spPr bwMode="auto">
            <a:xfrm>
              <a:off x="5799138" y="1941514"/>
              <a:ext cx="350838" cy="234950"/>
            </a:xfrm>
            <a:custGeom>
              <a:avLst/>
              <a:gdLst>
                <a:gd name="T0" fmla="*/ 307 w 320"/>
                <a:gd name="T1" fmla="*/ 72 h 215"/>
                <a:gd name="T2" fmla="*/ 280 w 320"/>
                <a:gd name="T3" fmla="*/ 90 h 215"/>
                <a:gd name="T4" fmla="*/ 265 w 320"/>
                <a:gd name="T5" fmla="*/ 75 h 215"/>
                <a:gd name="T6" fmla="*/ 264 w 320"/>
                <a:gd name="T7" fmla="*/ 0 h 215"/>
                <a:gd name="T8" fmla="*/ 189 w 320"/>
                <a:gd name="T9" fmla="*/ 0 h 215"/>
                <a:gd name="T10" fmla="*/ 175 w 320"/>
                <a:gd name="T11" fmla="*/ 16 h 215"/>
                <a:gd name="T12" fmla="*/ 192 w 320"/>
                <a:gd name="T13" fmla="*/ 43 h 215"/>
                <a:gd name="T14" fmla="*/ 160 w 320"/>
                <a:gd name="T15" fmla="*/ 55 h 215"/>
                <a:gd name="T16" fmla="*/ 148 w 320"/>
                <a:gd name="T17" fmla="*/ 54 h 215"/>
                <a:gd name="T18" fmla="*/ 148 w 320"/>
                <a:gd name="T19" fmla="*/ 54 h 215"/>
                <a:gd name="T20" fmla="*/ 122 w 320"/>
                <a:gd name="T21" fmla="*/ 42 h 215"/>
                <a:gd name="T22" fmla="*/ 139 w 320"/>
                <a:gd name="T23" fmla="*/ 15 h 215"/>
                <a:gd name="T24" fmla="*/ 128 w 320"/>
                <a:gd name="T25" fmla="*/ 0 h 215"/>
                <a:gd name="T26" fmla="*/ 55 w 320"/>
                <a:gd name="T27" fmla="*/ 0 h 215"/>
                <a:gd name="T28" fmla="*/ 55 w 320"/>
                <a:gd name="T29" fmla="*/ 76 h 215"/>
                <a:gd name="T30" fmla="*/ 47 w 320"/>
                <a:gd name="T31" fmla="*/ 93 h 215"/>
                <a:gd name="T32" fmla="*/ 33 w 320"/>
                <a:gd name="T33" fmla="*/ 96 h 215"/>
                <a:gd name="T34" fmla="*/ 18 w 320"/>
                <a:gd name="T35" fmla="*/ 81 h 215"/>
                <a:gd name="T36" fmla="*/ 16 w 320"/>
                <a:gd name="T37" fmla="*/ 76 h 215"/>
                <a:gd name="T38" fmla="*/ 10 w 320"/>
                <a:gd name="T39" fmla="*/ 78 h 215"/>
                <a:gd name="T40" fmla="*/ 1 w 320"/>
                <a:gd name="T41" fmla="*/ 100 h 215"/>
                <a:gd name="T42" fmla="*/ 1 w 320"/>
                <a:gd name="T43" fmla="*/ 100 h 215"/>
                <a:gd name="T44" fmla="*/ 0 w 320"/>
                <a:gd name="T45" fmla="*/ 111 h 215"/>
                <a:gd name="T46" fmla="*/ 10 w 320"/>
                <a:gd name="T47" fmla="*/ 138 h 215"/>
                <a:gd name="T48" fmla="*/ 16 w 320"/>
                <a:gd name="T49" fmla="*/ 140 h 215"/>
                <a:gd name="T50" fmla="*/ 18 w 320"/>
                <a:gd name="T51" fmla="*/ 135 h 215"/>
                <a:gd name="T52" fmla="*/ 32 w 320"/>
                <a:gd name="T53" fmla="*/ 120 h 215"/>
                <a:gd name="T54" fmla="*/ 47 w 320"/>
                <a:gd name="T55" fmla="*/ 123 h 215"/>
                <a:gd name="T56" fmla="*/ 55 w 320"/>
                <a:gd name="T57" fmla="*/ 140 h 215"/>
                <a:gd name="T58" fmla="*/ 55 w 320"/>
                <a:gd name="T59" fmla="*/ 215 h 215"/>
                <a:gd name="T60" fmla="*/ 50 w 320"/>
                <a:gd name="T61" fmla="*/ 215 h 215"/>
                <a:gd name="T62" fmla="*/ 124 w 320"/>
                <a:gd name="T63" fmla="*/ 215 h 215"/>
                <a:gd name="T64" fmla="*/ 139 w 320"/>
                <a:gd name="T65" fmla="*/ 199 h 215"/>
                <a:gd name="T66" fmla="*/ 121 w 320"/>
                <a:gd name="T67" fmla="*/ 172 h 215"/>
                <a:gd name="T68" fmla="*/ 153 w 320"/>
                <a:gd name="T69" fmla="*/ 160 h 215"/>
                <a:gd name="T70" fmla="*/ 165 w 320"/>
                <a:gd name="T71" fmla="*/ 161 h 215"/>
                <a:gd name="T72" fmla="*/ 166 w 320"/>
                <a:gd name="T73" fmla="*/ 161 h 215"/>
                <a:gd name="T74" fmla="*/ 192 w 320"/>
                <a:gd name="T75" fmla="*/ 173 h 215"/>
                <a:gd name="T76" fmla="*/ 174 w 320"/>
                <a:gd name="T77" fmla="*/ 200 h 215"/>
                <a:gd name="T78" fmla="*/ 186 w 320"/>
                <a:gd name="T79" fmla="*/ 215 h 215"/>
                <a:gd name="T80" fmla="*/ 264 w 320"/>
                <a:gd name="T81" fmla="*/ 215 h 215"/>
                <a:gd name="T82" fmla="*/ 264 w 320"/>
                <a:gd name="T83" fmla="*/ 139 h 215"/>
                <a:gd name="T84" fmla="*/ 280 w 320"/>
                <a:gd name="T85" fmla="*/ 125 h 215"/>
                <a:gd name="T86" fmla="*/ 307 w 320"/>
                <a:gd name="T87" fmla="*/ 143 h 215"/>
                <a:gd name="T88" fmla="*/ 319 w 320"/>
                <a:gd name="T89" fmla="*/ 117 h 215"/>
                <a:gd name="T90" fmla="*/ 319 w 320"/>
                <a:gd name="T91" fmla="*/ 116 h 215"/>
                <a:gd name="T92" fmla="*/ 320 w 320"/>
                <a:gd name="T93" fmla="*/ 104 h 215"/>
                <a:gd name="T94" fmla="*/ 307 w 320"/>
                <a:gd name="T95" fmla="*/ 7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215">
                  <a:moveTo>
                    <a:pt x="307" y="72"/>
                  </a:moveTo>
                  <a:cubicBezTo>
                    <a:pt x="285" y="62"/>
                    <a:pt x="295" y="87"/>
                    <a:pt x="280" y="90"/>
                  </a:cubicBezTo>
                  <a:cubicBezTo>
                    <a:pt x="265" y="93"/>
                    <a:pt x="265" y="75"/>
                    <a:pt x="265" y="75"/>
                  </a:cubicBezTo>
                  <a:cubicBezTo>
                    <a:pt x="264" y="0"/>
                    <a:pt x="264" y="0"/>
                    <a:pt x="264" y="0"/>
                  </a:cubicBezTo>
                  <a:cubicBezTo>
                    <a:pt x="189" y="0"/>
                    <a:pt x="189" y="0"/>
                    <a:pt x="189" y="0"/>
                  </a:cubicBezTo>
                  <a:cubicBezTo>
                    <a:pt x="189" y="0"/>
                    <a:pt x="172" y="1"/>
                    <a:pt x="175" y="16"/>
                  </a:cubicBezTo>
                  <a:cubicBezTo>
                    <a:pt x="177" y="31"/>
                    <a:pt x="202" y="21"/>
                    <a:pt x="192" y="43"/>
                  </a:cubicBezTo>
                  <a:cubicBezTo>
                    <a:pt x="185" y="51"/>
                    <a:pt x="172" y="55"/>
                    <a:pt x="160" y="55"/>
                  </a:cubicBezTo>
                  <a:cubicBezTo>
                    <a:pt x="156" y="56"/>
                    <a:pt x="152" y="55"/>
                    <a:pt x="148" y="54"/>
                  </a:cubicBezTo>
                  <a:cubicBezTo>
                    <a:pt x="148" y="54"/>
                    <a:pt x="148" y="54"/>
                    <a:pt x="148" y="54"/>
                  </a:cubicBezTo>
                  <a:cubicBezTo>
                    <a:pt x="138" y="53"/>
                    <a:pt x="128" y="49"/>
                    <a:pt x="122" y="42"/>
                  </a:cubicBezTo>
                  <a:cubicBezTo>
                    <a:pt x="111" y="20"/>
                    <a:pt x="136" y="30"/>
                    <a:pt x="139" y="15"/>
                  </a:cubicBezTo>
                  <a:cubicBezTo>
                    <a:pt x="141" y="5"/>
                    <a:pt x="133" y="1"/>
                    <a:pt x="128" y="0"/>
                  </a:cubicBezTo>
                  <a:cubicBezTo>
                    <a:pt x="55" y="0"/>
                    <a:pt x="55" y="0"/>
                    <a:pt x="55" y="0"/>
                  </a:cubicBezTo>
                  <a:cubicBezTo>
                    <a:pt x="55" y="76"/>
                    <a:pt x="55" y="76"/>
                    <a:pt x="55" y="76"/>
                  </a:cubicBezTo>
                  <a:cubicBezTo>
                    <a:pt x="55" y="80"/>
                    <a:pt x="54" y="88"/>
                    <a:pt x="47" y="93"/>
                  </a:cubicBezTo>
                  <a:cubicBezTo>
                    <a:pt x="45" y="95"/>
                    <a:pt x="40" y="97"/>
                    <a:pt x="33" y="96"/>
                  </a:cubicBezTo>
                  <a:cubicBezTo>
                    <a:pt x="23" y="94"/>
                    <a:pt x="20" y="86"/>
                    <a:pt x="18" y="81"/>
                  </a:cubicBezTo>
                  <a:cubicBezTo>
                    <a:pt x="18" y="79"/>
                    <a:pt x="17" y="76"/>
                    <a:pt x="16" y="76"/>
                  </a:cubicBezTo>
                  <a:cubicBezTo>
                    <a:pt x="16" y="76"/>
                    <a:pt x="15" y="76"/>
                    <a:pt x="10" y="78"/>
                  </a:cubicBezTo>
                  <a:cubicBezTo>
                    <a:pt x="5" y="82"/>
                    <a:pt x="2" y="90"/>
                    <a:pt x="1" y="100"/>
                  </a:cubicBezTo>
                  <a:cubicBezTo>
                    <a:pt x="1" y="100"/>
                    <a:pt x="1" y="100"/>
                    <a:pt x="1" y="100"/>
                  </a:cubicBezTo>
                  <a:cubicBezTo>
                    <a:pt x="0" y="104"/>
                    <a:pt x="0" y="107"/>
                    <a:pt x="0" y="111"/>
                  </a:cubicBezTo>
                  <a:cubicBezTo>
                    <a:pt x="0" y="120"/>
                    <a:pt x="3" y="132"/>
                    <a:pt x="10" y="138"/>
                  </a:cubicBezTo>
                  <a:cubicBezTo>
                    <a:pt x="14" y="140"/>
                    <a:pt x="16" y="140"/>
                    <a:pt x="16" y="140"/>
                  </a:cubicBezTo>
                  <a:cubicBezTo>
                    <a:pt x="16" y="139"/>
                    <a:pt x="17" y="136"/>
                    <a:pt x="18" y="135"/>
                  </a:cubicBezTo>
                  <a:cubicBezTo>
                    <a:pt x="20" y="130"/>
                    <a:pt x="23" y="122"/>
                    <a:pt x="32" y="120"/>
                  </a:cubicBezTo>
                  <a:cubicBezTo>
                    <a:pt x="39" y="118"/>
                    <a:pt x="44" y="121"/>
                    <a:pt x="47" y="123"/>
                  </a:cubicBezTo>
                  <a:cubicBezTo>
                    <a:pt x="54" y="129"/>
                    <a:pt x="55" y="139"/>
                    <a:pt x="55" y="140"/>
                  </a:cubicBezTo>
                  <a:cubicBezTo>
                    <a:pt x="55" y="215"/>
                    <a:pt x="55" y="215"/>
                    <a:pt x="55" y="215"/>
                  </a:cubicBezTo>
                  <a:cubicBezTo>
                    <a:pt x="50" y="215"/>
                    <a:pt x="50" y="215"/>
                    <a:pt x="50" y="215"/>
                  </a:cubicBezTo>
                  <a:cubicBezTo>
                    <a:pt x="124" y="215"/>
                    <a:pt x="124" y="215"/>
                    <a:pt x="124" y="215"/>
                  </a:cubicBezTo>
                  <a:cubicBezTo>
                    <a:pt x="124" y="215"/>
                    <a:pt x="142" y="214"/>
                    <a:pt x="139" y="199"/>
                  </a:cubicBezTo>
                  <a:cubicBezTo>
                    <a:pt x="136" y="184"/>
                    <a:pt x="111" y="194"/>
                    <a:pt x="121" y="172"/>
                  </a:cubicBezTo>
                  <a:cubicBezTo>
                    <a:pt x="128" y="164"/>
                    <a:pt x="141" y="160"/>
                    <a:pt x="153" y="160"/>
                  </a:cubicBezTo>
                  <a:cubicBezTo>
                    <a:pt x="157" y="160"/>
                    <a:pt x="161" y="160"/>
                    <a:pt x="165" y="161"/>
                  </a:cubicBezTo>
                  <a:cubicBezTo>
                    <a:pt x="165" y="161"/>
                    <a:pt x="165" y="161"/>
                    <a:pt x="166" y="161"/>
                  </a:cubicBezTo>
                  <a:cubicBezTo>
                    <a:pt x="176" y="162"/>
                    <a:pt x="186" y="166"/>
                    <a:pt x="192" y="173"/>
                  </a:cubicBezTo>
                  <a:cubicBezTo>
                    <a:pt x="202" y="195"/>
                    <a:pt x="177" y="185"/>
                    <a:pt x="174" y="200"/>
                  </a:cubicBezTo>
                  <a:cubicBezTo>
                    <a:pt x="172" y="211"/>
                    <a:pt x="181" y="214"/>
                    <a:pt x="186" y="215"/>
                  </a:cubicBezTo>
                  <a:cubicBezTo>
                    <a:pt x="264" y="215"/>
                    <a:pt x="264" y="215"/>
                    <a:pt x="264" y="215"/>
                  </a:cubicBezTo>
                  <a:cubicBezTo>
                    <a:pt x="264" y="139"/>
                    <a:pt x="264" y="139"/>
                    <a:pt x="264" y="139"/>
                  </a:cubicBezTo>
                  <a:cubicBezTo>
                    <a:pt x="264" y="137"/>
                    <a:pt x="266" y="123"/>
                    <a:pt x="280" y="125"/>
                  </a:cubicBezTo>
                  <a:cubicBezTo>
                    <a:pt x="295" y="128"/>
                    <a:pt x="285" y="153"/>
                    <a:pt x="307" y="143"/>
                  </a:cubicBezTo>
                  <a:cubicBezTo>
                    <a:pt x="314" y="137"/>
                    <a:pt x="317" y="127"/>
                    <a:pt x="319" y="117"/>
                  </a:cubicBezTo>
                  <a:cubicBezTo>
                    <a:pt x="319" y="116"/>
                    <a:pt x="319" y="116"/>
                    <a:pt x="319" y="116"/>
                  </a:cubicBezTo>
                  <a:cubicBezTo>
                    <a:pt x="320" y="113"/>
                    <a:pt x="320" y="108"/>
                    <a:pt x="320" y="104"/>
                  </a:cubicBezTo>
                  <a:cubicBezTo>
                    <a:pt x="319" y="92"/>
                    <a:pt x="315" y="79"/>
                    <a:pt x="307" y="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799" dirty="0">
                <a:solidFill>
                  <a:srgbClr val="4B4B4B"/>
                </a:solidFill>
                <a:latin typeface="Calibri" panose="020F0502020204030204" pitchFamily="34" charset="0"/>
                <a:cs typeface="Calibri" panose="020F0502020204030204" pitchFamily="34" charset="0"/>
              </a:endParaRPr>
            </a:p>
          </p:txBody>
        </p:sp>
      </p:grpSp>
      <p:sp>
        <p:nvSpPr>
          <p:cNvPr id="356" name="Freeform 83"/>
          <p:cNvSpPr>
            <a:spLocks noEditPoints="1"/>
          </p:cNvSpPr>
          <p:nvPr/>
        </p:nvSpPr>
        <p:spPr bwMode="auto">
          <a:xfrm>
            <a:off x="8378286" y="3538882"/>
            <a:ext cx="175686" cy="179967"/>
          </a:xfrm>
          <a:custGeom>
            <a:avLst/>
            <a:gdLst>
              <a:gd name="T0" fmla="*/ 369 w 379"/>
              <a:gd name="T1" fmla="*/ 192 h 383"/>
              <a:gd name="T2" fmla="*/ 379 w 379"/>
              <a:gd name="T3" fmla="*/ 166 h 383"/>
              <a:gd name="T4" fmla="*/ 363 w 379"/>
              <a:gd name="T5" fmla="*/ 146 h 383"/>
              <a:gd name="T6" fmla="*/ 366 w 379"/>
              <a:gd name="T7" fmla="*/ 117 h 383"/>
              <a:gd name="T8" fmla="*/ 343 w 379"/>
              <a:gd name="T9" fmla="*/ 104 h 383"/>
              <a:gd name="T10" fmla="*/ 343 w 379"/>
              <a:gd name="T11" fmla="*/ 75 h 383"/>
              <a:gd name="T12" fmla="*/ 317 w 379"/>
              <a:gd name="T13" fmla="*/ 65 h 383"/>
              <a:gd name="T14" fmla="*/ 308 w 379"/>
              <a:gd name="T15" fmla="*/ 39 h 383"/>
              <a:gd name="T16" fmla="*/ 278 w 379"/>
              <a:gd name="T17" fmla="*/ 35 h 383"/>
              <a:gd name="T18" fmla="*/ 262 w 379"/>
              <a:gd name="T19" fmla="*/ 13 h 383"/>
              <a:gd name="T20" fmla="*/ 236 w 379"/>
              <a:gd name="T21" fmla="*/ 19 h 383"/>
              <a:gd name="T22" fmla="*/ 214 w 379"/>
              <a:gd name="T23" fmla="*/ 0 h 383"/>
              <a:gd name="T24" fmla="*/ 188 w 379"/>
              <a:gd name="T25" fmla="*/ 13 h 383"/>
              <a:gd name="T26" fmla="*/ 165 w 379"/>
              <a:gd name="T27" fmla="*/ 0 h 383"/>
              <a:gd name="T28" fmla="*/ 142 w 379"/>
              <a:gd name="T29" fmla="*/ 19 h 383"/>
              <a:gd name="T30" fmla="*/ 116 w 379"/>
              <a:gd name="T31" fmla="*/ 13 h 383"/>
              <a:gd name="T32" fmla="*/ 100 w 379"/>
              <a:gd name="T33" fmla="*/ 35 h 383"/>
              <a:gd name="T34" fmla="*/ 71 w 379"/>
              <a:gd name="T35" fmla="*/ 39 h 383"/>
              <a:gd name="T36" fmla="*/ 61 w 379"/>
              <a:gd name="T37" fmla="*/ 65 h 383"/>
              <a:gd name="T38" fmla="*/ 35 w 379"/>
              <a:gd name="T39" fmla="*/ 75 h 383"/>
              <a:gd name="T40" fmla="*/ 35 w 379"/>
              <a:gd name="T41" fmla="*/ 104 h 383"/>
              <a:gd name="T42" fmla="*/ 12 w 379"/>
              <a:gd name="T43" fmla="*/ 117 h 383"/>
              <a:gd name="T44" fmla="*/ 16 w 379"/>
              <a:gd name="T45" fmla="*/ 146 h 383"/>
              <a:gd name="T46" fmla="*/ 0 w 379"/>
              <a:gd name="T47" fmla="*/ 166 h 383"/>
              <a:gd name="T48" fmla="*/ 9 w 379"/>
              <a:gd name="T49" fmla="*/ 192 h 383"/>
              <a:gd name="T50" fmla="*/ 0 w 379"/>
              <a:gd name="T51" fmla="*/ 218 h 383"/>
              <a:gd name="T52" fmla="*/ 16 w 379"/>
              <a:gd name="T53" fmla="*/ 237 h 383"/>
              <a:gd name="T54" fmla="*/ 12 w 379"/>
              <a:gd name="T55" fmla="*/ 266 h 383"/>
              <a:gd name="T56" fmla="*/ 35 w 379"/>
              <a:gd name="T57" fmla="*/ 283 h 383"/>
              <a:gd name="T58" fmla="*/ 35 w 379"/>
              <a:gd name="T59" fmla="*/ 309 h 383"/>
              <a:gd name="T60" fmla="*/ 61 w 379"/>
              <a:gd name="T61" fmla="*/ 318 h 383"/>
              <a:gd name="T62" fmla="*/ 71 w 379"/>
              <a:gd name="T63" fmla="*/ 344 h 383"/>
              <a:gd name="T64" fmla="*/ 100 w 379"/>
              <a:gd name="T65" fmla="*/ 348 h 383"/>
              <a:gd name="T66" fmla="*/ 116 w 379"/>
              <a:gd name="T67" fmla="*/ 370 h 383"/>
              <a:gd name="T68" fmla="*/ 142 w 379"/>
              <a:gd name="T69" fmla="*/ 364 h 383"/>
              <a:gd name="T70" fmla="*/ 165 w 379"/>
              <a:gd name="T71" fmla="*/ 383 h 383"/>
              <a:gd name="T72" fmla="*/ 188 w 379"/>
              <a:gd name="T73" fmla="*/ 370 h 383"/>
              <a:gd name="T74" fmla="*/ 214 w 379"/>
              <a:gd name="T75" fmla="*/ 383 h 383"/>
              <a:gd name="T76" fmla="*/ 236 w 379"/>
              <a:gd name="T77" fmla="*/ 364 h 383"/>
              <a:gd name="T78" fmla="*/ 262 w 379"/>
              <a:gd name="T79" fmla="*/ 370 h 383"/>
              <a:gd name="T80" fmla="*/ 278 w 379"/>
              <a:gd name="T81" fmla="*/ 348 h 383"/>
              <a:gd name="T82" fmla="*/ 308 w 379"/>
              <a:gd name="T83" fmla="*/ 344 h 383"/>
              <a:gd name="T84" fmla="*/ 317 w 379"/>
              <a:gd name="T85" fmla="*/ 318 h 383"/>
              <a:gd name="T86" fmla="*/ 343 w 379"/>
              <a:gd name="T87" fmla="*/ 309 h 383"/>
              <a:gd name="T88" fmla="*/ 343 w 379"/>
              <a:gd name="T89" fmla="*/ 283 h 383"/>
              <a:gd name="T90" fmla="*/ 366 w 379"/>
              <a:gd name="T91" fmla="*/ 266 h 383"/>
              <a:gd name="T92" fmla="*/ 363 w 379"/>
              <a:gd name="T93" fmla="*/ 237 h 383"/>
              <a:gd name="T94" fmla="*/ 379 w 379"/>
              <a:gd name="T95" fmla="*/ 218 h 383"/>
              <a:gd name="T96" fmla="*/ 369 w 379"/>
              <a:gd name="T97" fmla="*/ 192 h 383"/>
              <a:gd name="T98" fmla="*/ 142 w 379"/>
              <a:gd name="T99" fmla="*/ 292 h 383"/>
              <a:gd name="T100" fmla="*/ 68 w 379"/>
              <a:gd name="T101" fmla="*/ 218 h 383"/>
              <a:gd name="T102" fmla="*/ 71 w 379"/>
              <a:gd name="T103" fmla="*/ 214 h 383"/>
              <a:gd name="T104" fmla="*/ 97 w 379"/>
              <a:gd name="T105" fmla="*/ 188 h 383"/>
              <a:gd name="T106" fmla="*/ 142 w 379"/>
              <a:gd name="T107" fmla="*/ 231 h 383"/>
              <a:gd name="T108" fmla="*/ 282 w 379"/>
              <a:gd name="T109" fmla="*/ 91 h 383"/>
              <a:gd name="T110" fmla="*/ 311 w 379"/>
              <a:gd name="T111" fmla="*/ 123 h 383"/>
              <a:gd name="T112" fmla="*/ 142 w 379"/>
              <a:gd name="T113" fmla="*/ 29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9" h="383">
                <a:moveTo>
                  <a:pt x="369" y="192"/>
                </a:moveTo>
                <a:lnTo>
                  <a:pt x="379" y="166"/>
                </a:lnTo>
                <a:lnTo>
                  <a:pt x="363" y="146"/>
                </a:lnTo>
                <a:lnTo>
                  <a:pt x="366" y="117"/>
                </a:lnTo>
                <a:lnTo>
                  <a:pt x="343" y="104"/>
                </a:lnTo>
                <a:lnTo>
                  <a:pt x="343" y="75"/>
                </a:lnTo>
                <a:lnTo>
                  <a:pt x="317" y="65"/>
                </a:lnTo>
                <a:lnTo>
                  <a:pt x="308" y="39"/>
                </a:lnTo>
                <a:lnTo>
                  <a:pt x="278" y="35"/>
                </a:lnTo>
                <a:lnTo>
                  <a:pt x="262" y="13"/>
                </a:lnTo>
                <a:lnTo>
                  <a:pt x="236" y="19"/>
                </a:lnTo>
                <a:lnTo>
                  <a:pt x="214" y="0"/>
                </a:lnTo>
                <a:lnTo>
                  <a:pt x="188" y="13"/>
                </a:lnTo>
                <a:lnTo>
                  <a:pt x="165" y="0"/>
                </a:lnTo>
                <a:lnTo>
                  <a:pt x="142" y="19"/>
                </a:lnTo>
                <a:lnTo>
                  <a:pt x="116" y="13"/>
                </a:lnTo>
                <a:lnTo>
                  <a:pt x="100" y="35"/>
                </a:lnTo>
                <a:lnTo>
                  <a:pt x="71" y="39"/>
                </a:lnTo>
                <a:lnTo>
                  <a:pt x="61" y="65"/>
                </a:lnTo>
                <a:lnTo>
                  <a:pt x="35" y="75"/>
                </a:lnTo>
                <a:lnTo>
                  <a:pt x="35" y="104"/>
                </a:lnTo>
                <a:lnTo>
                  <a:pt x="12" y="117"/>
                </a:lnTo>
                <a:lnTo>
                  <a:pt x="16" y="146"/>
                </a:lnTo>
                <a:lnTo>
                  <a:pt x="0" y="166"/>
                </a:lnTo>
                <a:lnTo>
                  <a:pt x="9" y="192"/>
                </a:lnTo>
                <a:lnTo>
                  <a:pt x="0" y="218"/>
                </a:lnTo>
                <a:lnTo>
                  <a:pt x="16" y="237"/>
                </a:lnTo>
                <a:lnTo>
                  <a:pt x="12" y="266"/>
                </a:lnTo>
                <a:lnTo>
                  <a:pt x="35" y="283"/>
                </a:lnTo>
                <a:lnTo>
                  <a:pt x="35" y="309"/>
                </a:lnTo>
                <a:lnTo>
                  <a:pt x="61" y="318"/>
                </a:lnTo>
                <a:lnTo>
                  <a:pt x="71" y="344"/>
                </a:lnTo>
                <a:lnTo>
                  <a:pt x="100" y="348"/>
                </a:lnTo>
                <a:lnTo>
                  <a:pt x="116" y="370"/>
                </a:lnTo>
                <a:lnTo>
                  <a:pt x="142" y="364"/>
                </a:lnTo>
                <a:lnTo>
                  <a:pt x="165" y="383"/>
                </a:lnTo>
                <a:lnTo>
                  <a:pt x="188" y="370"/>
                </a:lnTo>
                <a:lnTo>
                  <a:pt x="214" y="383"/>
                </a:lnTo>
                <a:lnTo>
                  <a:pt x="236" y="364"/>
                </a:lnTo>
                <a:lnTo>
                  <a:pt x="262" y="370"/>
                </a:lnTo>
                <a:lnTo>
                  <a:pt x="278" y="348"/>
                </a:lnTo>
                <a:lnTo>
                  <a:pt x="308" y="344"/>
                </a:lnTo>
                <a:lnTo>
                  <a:pt x="317" y="318"/>
                </a:lnTo>
                <a:lnTo>
                  <a:pt x="343" y="309"/>
                </a:lnTo>
                <a:lnTo>
                  <a:pt x="343" y="283"/>
                </a:lnTo>
                <a:lnTo>
                  <a:pt x="366" y="266"/>
                </a:lnTo>
                <a:lnTo>
                  <a:pt x="363" y="237"/>
                </a:lnTo>
                <a:lnTo>
                  <a:pt x="379" y="218"/>
                </a:lnTo>
                <a:lnTo>
                  <a:pt x="369" y="192"/>
                </a:lnTo>
                <a:close/>
                <a:moveTo>
                  <a:pt x="142" y="292"/>
                </a:moveTo>
                <a:lnTo>
                  <a:pt x="68" y="218"/>
                </a:lnTo>
                <a:lnTo>
                  <a:pt x="71" y="214"/>
                </a:lnTo>
                <a:lnTo>
                  <a:pt x="97" y="188"/>
                </a:lnTo>
                <a:lnTo>
                  <a:pt x="142" y="231"/>
                </a:lnTo>
                <a:lnTo>
                  <a:pt x="282" y="91"/>
                </a:lnTo>
                <a:lnTo>
                  <a:pt x="311" y="123"/>
                </a:lnTo>
                <a:lnTo>
                  <a:pt x="142" y="292"/>
                </a:lnTo>
                <a:close/>
              </a:path>
            </a:pathLst>
          </a:custGeom>
          <a:solidFill>
            <a:schemeClr val="accent5"/>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357" name="Freeform 84"/>
          <p:cNvSpPr>
            <a:spLocks noEditPoints="1"/>
          </p:cNvSpPr>
          <p:nvPr/>
        </p:nvSpPr>
        <p:spPr bwMode="auto">
          <a:xfrm>
            <a:off x="9050240" y="3073705"/>
            <a:ext cx="186010" cy="189088"/>
          </a:xfrm>
          <a:custGeom>
            <a:avLst/>
            <a:gdLst>
              <a:gd name="T0" fmla="*/ 54 w 108"/>
              <a:gd name="T1" fmla="*/ 0 h 108"/>
              <a:gd name="T2" fmla="*/ 45 w 108"/>
              <a:gd name="T3" fmla="*/ 107 h 108"/>
              <a:gd name="T4" fmla="*/ 47 w 108"/>
              <a:gd name="T5" fmla="*/ 107 h 108"/>
              <a:gd name="T6" fmla="*/ 61 w 108"/>
              <a:gd name="T7" fmla="*/ 107 h 108"/>
              <a:gd name="T8" fmla="*/ 62 w 108"/>
              <a:gd name="T9" fmla="*/ 107 h 108"/>
              <a:gd name="T10" fmla="*/ 72 w 108"/>
              <a:gd name="T11" fmla="*/ 28 h 108"/>
              <a:gd name="T12" fmla="*/ 56 w 108"/>
              <a:gd name="T13" fmla="*/ 5 h 108"/>
              <a:gd name="T14" fmla="*/ 72 w 108"/>
              <a:gd name="T15" fmla="*/ 28 h 108"/>
              <a:gd name="T16" fmla="*/ 79 w 108"/>
              <a:gd name="T17" fmla="*/ 32 h 108"/>
              <a:gd name="T18" fmla="*/ 103 w 108"/>
              <a:gd name="T19" fmla="*/ 52 h 108"/>
              <a:gd name="T20" fmla="*/ 78 w 108"/>
              <a:gd name="T21" fmla="*/ 52 h 108"/>
              <a:gd name="T22" fmla="*/ 56 w 108"/>
              <a:gd name="T23" fmla="*/ 36 h 108"/>
              <a:gd name="T24" fmla="*/ 78 w 108"/>
              <a:gd name="T25" fmla="*/ 52 h 108"/>
              <a:gd name="T26" fmla="*/ 50 w 108"/>
              <a:gd name="T27" fmla="*/ 30 h 108"/>
              <a:gd name="T28" fmla="*/ 50 w 108"/>
              <a:gd name="T29" fmla="*/ 6 h 108"/>
              <a:gd name="T30" fmla="*/ 50 w 108"/>
              <a:gd name="T31" fmla="*/ 52 h 108"/>
              <a:gd name="T32" fmla="*/ 33 w 108"/>
              <a:gd name="T33" fmla="*/ 33 h 108"/>
              <a:gd name="T34" fmla="*/ 24 w 108"/>
              <a:gd name="T35" fmla="*/ 52 h 108"/>
              <a:gd name="T36" fmla="*/ 14 w 108"/>
              <a:gd name="T37" fmla="*/ 26 h 108"/>
              <a:gd name="T38" fmla="*/ 24 w 108"/>
              <a:gd name="T39" fmla="*/ 52 h 108"/>
              <a:gd name="T40" fmla="*/ 28 w 108"/>
              <a:gd name="T41" fmla="*/ 76 h 108"/>
              <a:gd name="T42" fmla="*/ 5 w 108"/>
              <a:gd name="T43" fmla="*/ 57 h 108"/>
              <a:gd name="T44" fmla="*/ 30 w 108"/>
              <a:gd name="T45" fmla="*/ 57 h 108"/>
              <a:gd name="T46" fmla="*/ 50 w 108"/>
              <a:gd name="T47" fmla="*/ 73 h 108"/>
              <a:gd name="T48" fmla="*/ 30 w 108"/>
              <a:gd name="T49" fmla="*/ 57 h 108"/>
              <a:gd name="T50" fmla="*/ 50 w 108"/>
              <a:gd name="T51" fmla="*/ 102 h 108"/>
              <a:gd name="T52" fmla="*/ 35 w 108"/>
              <a:gd name="T53" fmla="*/ 80 h 108"/>
              <a:gd name="T54" fmla="*/ 56 w 108"/>
              <a:gd name="T55" fmla="*/ 78 h 108"/>
              <a:gd name="T56" fmla="*/ 59 w 108"/>
              <a:gd name="T57" fmla="*/ 102 h 108"/>
              <a:gd name="T58" fmla="*/ 56 w 108"/>
              <a:gd name="T59" fmla="*/ 78 h 108"/>
              <a:gd name="T60" fmla="*/ 56 w 108"/>
              <a:gd name="T61" fmla="*/ 57 h 108"/>
              <a:gd name="T62" fmla="*/ 74 w 108"/>
              <a:gd name="T63" fmla="*/ 75 h 108"/>
              <a:gd name="T64" fmla="*/ 83 w 108"/>
              <a:gd name="T65" fmla="*/ 57 h 108"/>
              <a:gd name="T66" fmla="*/ 94 w 108"/>
              <a:gd name="T67" fmla="*/ 82 h 108"/>
              <a:gd name="T68" fmla="*/ 83 w 108"/>
              <a:gd name="T69" fmla="*/ 57 h 108"/>
              <a:gd name="T70" fmla="*/ 77 w 108"/>
              <a:gd name="T71" fmla="*/ 27 h 108"/>
              <a:gd name="T72" fmla="*/ 91 w 108"/>
              <a:gd name="T73" fmla="*/ 22 h 108"/>
              <a:gd name="T74" fmla="*/ 30 w 108"/>
              <a:gd name="T75" fmla="*/ 27 h 108"/>
              <a:gd name="T76" fmla="*/ 43 w 108"/>
              <a:gd name="T77" fmla="*/ 6 h 108"/>
              <a:gd name="T78" fmla="*/ 30 w 108"/>
              <a:gd name="T79" fmla="*/ 81 h 108"/>
              <a:gd name="T80" fmla="*/ 18 w 108"/>
              <a:gd name="T81" fmla="*/ 86 h 108"/>
              <a:gd name="T82" fmla="*/ 77 w 108"/>
              <a:gd name="T83" fmla="*/ 81 h 108"/>
              <a:gd name="T84" fmla="*/ 66 w 108"/>
              <a:gd name="T85"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08">
                <a:moveTo>
                  <a:pt x="108" y="54"/>
                </a:moveTo>
                <a:cubicBezTo>
                  <a:pt x="108" y="24"/>
                  <a:pt x="84" y="0"/>
                  <a:pt x="54" y="0"/>
                </a:cubicBezTo>
                <a:cubicBezTo>
                  <a:pt x="24" y="0"/>
                  <a:pt x="0" y="24"/>
                  <a:pt x="0" y="54"/>
                </a:cubicBezTo>
                <a:cubicBezTo>
                  <a:pt x="0" y="81"/>
                  <a:pt x="20" y="103"/>
                  <a:pt x="45" y="107"/>
                </a:cubicBezTo>
                <a:cubicBezTo>
                  <a:pt x="45" y="107"/>
                  <a:pt x="46" y="108"/>
                  <a:pt x="46" y="108"/>
                </a:cubicBezTo>
                <a:cubicBezTo>
                  <a:pt x="47" y="107"/>
                  <a:pt x="47" y="107"/>
                  <a:pt x="47" y="107"/>
                </a:cubicBezTo>
                <a:cubicBezTo>
                  <a:pt x="49" y="108"/>
                  <a:pt x="52" y="108"/>
                  <a:pt x="54" y="108"/>
                </a:cubicBezTo>
                <a:cubicBezTo>
                  <a:pt x="56" y="108"/>
                  <a:pt x="59" y="108"/>
                  <a:pt x="61" y="107"/>
                </a:cubicBezTo>
                <a:cubicBezTo>
                  <a:pt x="62" y="108"/>
                  <a:pt x="62" y="108"/>
                  <a:pt x="62" y="108"/>
                </a:cubicBezTo>
                <a:cubicBezTo>
                  <a:pt x="62" y="108"/>
                  <a:pt x="62" y="107"/>
                  <a:pt x="62" y="107"/>
                </a:cubicBezTo>
                <a:cubicBezTo>
                  <a:pt x="88" y="103"/>
                  <a:pt x="108" y="81"/>
                  <a:pt x="108" y="54"/>
                </a:cubicBezTo>
                <a:close/>
                <a:moveTo>
                  <a:pt x="72" y="28"/>
                </a:moveTo>
                <a:cubicBezTo>
                  <a:pt x="67" y="30"/>
                  <a:pt x="61" y="30"/>
                  <a:pt x="56" y="30"/>
                </a:cubicBezTo>
                <a:cubicBezTo>
                  <a:pt x="56" y="5"/>
                  <a:pt x="56" y="5"/>
                  <a:pt x="56" y="5"/>
                </a:cubicBezTo>
                <a:cubicBezTo>
                  <a:pt x="56" y="5"/>
                  <a:pt x="56" y="5"/>
                  <a:pt x="56" y="5"/>
                </a:cubicBezTo>
                <a:cubicBezTo>
                  <a:pt x="58" y="7"/>
                  <a:pt x="67" y="15"/>
                  <a:pt x="72" y="28"/>
                </a:cubicBezTo>
                <a:close/>
                <a:moveTo>
                  <a:pt x="83" y="52"/>
                </a:moveTo>
                <a:cubicBezTo>
                  <a:pt x="83" y="45"/>
                  <a:pt x="81" y="38"/>
                  <a:pt x="79" y="32"/>
                </a:cubicBezTo>
                <a:cubicBezTo>
                  <a:pt x="84" y="30"/>
                  <a:pt x="89" y="28"/>
                  <a:pt x="94" y="26"/>
                </a:cubicBezTo>
                <a:cubicBezTo>
                  <a:pt x="99" y="33"/>
                  <a:pt x="103" y="42"/>
                  <a:pt x="103" y="52"/>
                </a:cubicBezTo>
                <a:lnTo>
                  <a:pt x="83" y="52"/>
                </a:lnTo>
                <a:close/>
                <a:moveTo>
                  <a:pt x="78" y="52"/>
                </a:moveTo>
                <a:cubicBezTo>
                  <a:pt x="56" y="52"/>
                  <a:pt x="56" y="52"/>
                  <a:pt x="56" y="52"/>
                </a:cubicBezTo>
                <a:cubicBezTo>
                  <a:pt x="56" y="36"/>
                  <a:pt x="56" y="36"/>
                  <a:pt x="56" y="36"/>
                </a:cubicBezTo>
                <a:cubicBezTo>
                  <a:pt x="62" y="35"/>
                  <a:pt x="68" y="35"/>
                  <a:pt x="74" y="33"/>
                </a:cubicBezTo>
                <a:cubicBezTo>
                  <a:pt x="76" y="39"/>
                  <a:pt x="78" y="46"/>
                  <a:pt x="78" y="52"/>
                </a:cubicBezTo>
                <a:close/>
                <a:moveTo>
                  <a:pt x="50" y="6"/>
                </a:moveTo>
                <a:cubicBezTo>
                  <a:pt x="50" y="30"/>
                  <a:pt x="50" y="30"/>
                  <a:pt x="50" y="30"/>
                </a:cubicBezTo>
                <a:cubicBezTo>
                  <a:pt x="45" y="30"/>
                  <a:pt x="39" y="29"/>
                  <a:pt x="35" y="28"/>
                </a:cubicBezTo>
                <a:cubicBezTo>
                  <a:pt x="40" y="17"/>
                  <a:pt x="47" y="9"/>
                  <a:pt x="50" y="6"/>
                </a:cubicBezTo>
                <a:close/>
                <a:moveTo>
                  <a:pt x="50" y="36"/>
                </a:moveTo>
                <a:cubicBezTo>
                  <a:pt x="50" y="52"/>
                  <a:pt x="50" y="52"/>
                  <a:pt x="50" y="52"/>
                </a:cubicBezTo>
                <a:cubicBezTo>
                  <a:pt x="29" y="52"/>
                  <a:pt x="29" y="52"/>
                  <a:pt x="29" y="52"/>
                </a:cubicBezTo>
                <a:cubicBezTo>
                  <a:pt x="30" y="45"/>
                  <a:pt x="31" y="39"/>
                  <a:pt x="33" y="33"/>
                </a:cubicBezTo>
                <a:cubicBezTo>
                  <a:pt x="38" y="34"/>
                  <a:pt x="44" y="35"/>
                  <a:pt x="50" y="36"/>
                </a:cubicBezTo>
                <a:close/>
                <a:moveTo>
                  <a:pt x="24" y="52"/>
                </a:moveTo>
                <a:cubicBezTo>
                  <a:pt x="5" y="52"/>
                  <a:pt x="5" y="52"/>
                  <a:pt x="5" y="52"/>
                </a:cubicBezTo>
                <a:cubicBezTo>
                  <a:pt x="6" y="42"/>
                  <a:pt x="9" y="34"/>
                  <a:pt x="14" y="26"/>
                </a:cubicBezTo>
                <a:cubicBezTo>
                  <a:pt x="17" y="28"/>
                  <a:pt x="21" y="30"/>
                  <a:pt x="28" y="32"/>
                </a:cubicBezTo>
                <a:cubicBezTo>
                  <a:pt x="26" y="38"/>
                  <a:pt x="25" y="45"/>
                  <a:pt x="24" y="52"/>
                </a:cubicBezTo>
                <a:close/>
                <a:moveTo>
                  <a:pt x="25" y="57"/>
                </a:moveTo>
                <a:cubicBezTo>
                  <a:pt x="25" y="63"/>
                  <a:pt x="26" y="70"/>
                  <a:pt x="28" y="76"/>
                </a:cubicBezTo>
                <a:cubicBezTo>
                  <a:pt x="22" y="78"/>
                  <a:pt x="17" y="80"/>
                  <a:pt x="14" y="82"/>
                </a:cubicBezTo>
                <a:cubicBezTo>
                  <a:pt x="9" y="75"/>
                  <a:pt x="6" y="66"/>
                  <a:pt x="5" y="57"/>
                </a:cubicBezTo>
                <a:lnTo>
                  <a:pt x="25" y="57"/>
                </a:lnTo>
                <a:close/>
                <a:moveTo>
                  <a:pt x="30" y="57"/>
                </a:moveTo>
                <a:cubicBezTo>
                  <a:pt x="50" y="57"/>
                  <a:pt x="50" y="57"/>
                  <a:pt x="50" y="57"/>
                </a:cubicBezTo>
                <a:cubicBezTo>
                  <a:pt x="50" y="73"/>
                  <a:pt x="50" y="73"/>
                  <a:pt x="50" y="73"/>
                </a:cubicBezTo>
                <a:cubicBezTo>
                  <a:pt x="44" y="73"/>
                  <a:pt x="38" y="74"/>
                  <a:pt x="33" y="75"/>
                </a:cubicBezTo>
                <a:cubicBezTo>
                  <a:pt x="31" y="69"/>
                  <a:pt x="30" y="63"/>
                  <a:pt x="30" y="57"/>
                </a:cubicBezTo>
                <a:close/>
                <a:moveTo>
                  <a:pt x="50" y="78"/>
                </a:moveTo>
                <a:cubicBezTo>
                  <a:pt x="50" y="102"/>
                  <a:pt x="50" y="102"/>
                  <a:pt x="50" y="102"/>
                </a:cubicBezTo>
                <a:cubicBezTo>
                  <a:pt x="50" y="102"/>
                  <a:pt x="49" y="102"/>
                  <a:pt x="48" y="102"/>
                </a:cubicBezTo>
                <a:cubicBezTo>
                  <a:pt x="42" y="94"/>
                  <a:pt x="38" y="87"/>
                  <a:pt x="35" y="80"/>
                </a:cubicBezTo>
                <a:cubicBezTo>
                  <a:pt x="40" y="79"/>
                  <a:pt x="45" y="78"/>
                  <a:pt x="50" y="78"/>
                </a:cubicBezTo>
                <a:close/>
                <a:moveTo>
                  <a:pt x="56" y="78"/>
                </a:moveTo>
                <a:cubicBezTo>
                  <a:pt x="61" y="78"/>
                  <a:pt x="66" y="79"/>
                  <a:pt x="72" y="80"/>
                </a:cubicBezTo>
                <a:cubicBezTo>
                  <a:pt x="69" y="87"/>
                  <a:pt x="65" y="95"/>
                  <a:pt x="59" y="102"/>
                </a:cubicBezTo>
                <a:cubicBezTo>
                  <a:pt x="58" y="102"/>
                  <a:pt x="57" y="102"/>
                  <a:pt x="56" y="103"/>
                </a:cubicBezTo>
                <a:lnTo>
                  <a:pt x="56" y="78"/>
                </a:lnTo>
                <a:close/>
                <a:moveTo>
                  <a:pt x="56" y="73"/>
                </a:moveTo>
                <a:cubicBezTo>
                  <a:pt x="56" y="57"/>
                  <a:pt x="56" y="57"/>
                  <a:pt x="56" y="57"/>
                </a:cubicBezTo>
                <a:cubicBezTo>
                  <a:pt x="78" y="57"/>
                  <a:pt x="78" y="57"/>
                  <a:pt x="78" y="57"/>
                </a:cubicBezTo>
                <a:cubicBezTo>
                  <a:pt x="77" y="63"/>
                  <a:pt x="76" y="69"/>
                  <a:pt x="74" y="75"/>
                </a:cubicBezTo>
                <a:cubicBezTo>
                  <a:pt x="68" y="73"/>
                  <a:pt x="61" y="73"/>
                  <a:pt x="56" y="73"/>
                </a:cubicBezTo>
                <a:close/>
                <a:moveTo>
                  <a:pt x="83" y="57"/>
                </a:moveTo>
                <a:cubicBezTo>
                  <a:pt x="103" y="57"/>
                  <a:pt x="103" y="57"/>
                  <a:pt x="103" y="57"/>
                </a:cubicBezTo>
                <a:cubicBezTo>
                  <a:pt x="102" y="67"/>
                  <a:pt x="99" y="75"/>
                  <a:pt x="94" y="82"/>
                </a:cubicBezTo>
                <a:cubicBezTo>
                  <a:pt x="89" y="80"/>
                  <a:pt x="84" y="78"/>
                  <a:pt x="79" y="76"/>
                </a:cubicBezTo>
                <a:cubicBezTo>
                  <a:pt x="81" y="70"/>
                  <a:pt x="82" y="63"/>
                  <a:pt x="83" y="57"/>
                </a:cubicBezTo>
                <a:close/>
                <a:moveTo>
                  <a:pt x="91" y="22"/>
                </a:moveTo>
                <a:cubicBezTo>
                  <a:pt x="86" y="24"/>
                  <a:pt x="82" y="26"/>
                  <a:pt x="77" y="27"/>
                </a:cubicBezTo>
                <a:cubicBezTo>
                  <a:pt x="73" y="18"/>
                  <a:pt x="68" y="10"/>
                  <a:pt x="64" y="6"/>
                </a:cubicBezTo>
                <a:cubicBezTo>
                  <a:pt x="75" y="8"/>
                  <a:pt x="84" y="14"/>
                  <a:pt x="91" y="22"/>
                </a:cubicBezTo>
                <a:close/>
                <a:moveTo>
                  <a:pt x="43" y="6"/>
                </a:moveTo>
                <a:cubicBezTo>
                  <a:pt x="39" y="11"/>
                  <a:pt x="34" y="18"/>
                  <a:pt x="30" y="27"/>
                </a:cubicBezTo>
                <a:cubicBezTo>
                  <a:pt x="24" y="25"/>
                  <a:pt x="20" y="23"/>
                  <a:pt x="17" y="22"/>
                </a:cubicBezTo>
                <a:cubicBezTo>
                  <a:pt x="24" y="14"/>
                  <a:pt x="33" y="9"/>
                  <a:pt x="43" y="6"/>
                </a:cubicBezTo>
                <a:close/>
                <a:moveTo>
                  <a:pt x="18" y="86"/>
                </a:moveTo>
                <a:cubicBezTo>
                  <a:pt x="20" y="85"/>
                  <a:pt x="25" y="83"/>
                  <a:pt x="30" y="81"/>
                </a:cubicBezTo>
                <a:cubicBezTo>
                  <a:pt x="33" y="87"/>
                  <a:pt x="36" y="94"/>
                  <a:pt x="41" y="101"/>
                </a:cubicBezTo>
                <a:cubicBezTo>
                  <a:pt x="32" y="98"/>
                  <a:pt x="24" y="93"/>
                  <a:pt x="18" y="86"/>
                </a:cubicBezTo>
                <a:close/>
                <a:moveTo>
                  <a:pt x="66" y="101"/>
                </a:moveTo>
                <a:cubicBezTo>
                  <a:pt x="71" y="94"/>
                  <a:pt x="75" y="88"/>
                  <a:pt x="77" y="81"/>
                </a:cubicBezTo>
                <a:cubicBezTo>
                  <a:pt x="81" y="82"/>
                  <a:pt x="86" y="84"/>
                  <a:pt x="90" y="86"/>
                </a:cubicBezTo>
                <a:cubicBezTo>
                  <a:pt x="84" y="93"/>
                  <a:pt x="76" y="98"/>
                  <a:pt x="66" y="101"/>
                </a:cubicBezTo>
                <a:close/>
              </a:path>
            </a:pathLst>
          </a:custGeom>
          <a:solidFill>
            <a:schemeClr val="accent5"/>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1999" dirty="0">
              <a:solidFill>
                <a:srgbClr val="4B4B4B"/>
              </a:solidFill>
              <a:latin typeface="Calibri" panose="020F0502020204030204" pitchFamily="34" charset="0"/>
              <a:cs typeface="Calibri" panose="020F0502020204030204" pitchFamily="34" charset="0"/>
            </a:endParaRPr>
          </a:p>
        </p:txBody>
      </p:sp>
      <p:grpSp>
        <p:nvGrpSpPr>
          <p:cNvPr id="358" name="Group 357"/>
          <p:cNvGrpSpPr/>
          <p:nvPr/>
        </p:nvGrpSpPr>
        <p:grpSpPr>
          <a:xfrm>
            <a:off x="10877896" y="3511261"/>
            <a:ext cx="218438" cy="207589"/>
            <a:chOff x="8937625" y="7058025"/>
            <a:chExt cx="787400" cy="738188"/>
          </a:xfrm>
          <a:solidFill>
            <a:schemeClr val="accent5"/>
          </a:solidFill>
        </p:grpSpPr>
        <p:sp>
          <p:nvSpPr>
            <p:cNvPr id="398" name="Freeform 85"/>
            <p:cNvSpPr>
              <a:spLocks noEditPoints="1"/>
            </p:cNvSpPr>
            <p:nvPr/>
          </p:nvSpPr>
          <p:spPr bwMode="auto">
            <a:xfrm>
              <a:off x="9096376" y="7186612"/>
              <a:ext cx="469901" cy="465138"/>
            </a:xfrm>
            <a:custGeom>
              <a:avLst/>
              <a:gdLst>
                <a:gd name="T0" fmla="*/ 45 w 91"/>
                <a:gd name="T1" fmla="*/ 0 h 90"/>
                <a:gd name="T2" fmla="*/ 38 w 91"/>
                <a:gd name="T3" fmla="*/ 90 h 90"/>
                <a:gd name="T4" fmla="*/ 39 w 91"/>
                <a:gd name="T5" fmla="*/ 90 h 90"/>
                <a:gd name="T6" fmla="*/ 51 w 91"/>
                <a:gd name="T7" fmla="*/ 90 h 90"/>
                <a:gd name="T8" fmla="*/ 52 w 91"/>
                <a:gd name="T9" fmla="*/ 90 h 90"/>
                <a:gd name="T10" fmla="*/ 61 w 91"/>
                <a:gd name="T11" fmla="*/ 24 h 90"/>
                <a:gd name="T12" fmla="*/ 47 w 91"/>
                <a:gd name="T13" fmla="*/ 4 h 90"/>
                <a:gd name="T14" fmla="*/ 61 w 91"/>
                <a:gd name="T15" fmla="*/ 24 h 90"/>
                <a:gd name="T16" fmla="*/ 66 w 91"/>
                <a:gd name="T17" fmla="*/ 27 h 90"/>
                <a:gd name="T18" fmla="*/ 86 w 91"/>
                <a:gd name="T19" fmla="*/ 44 h 90"/>
                <a:gd name="T20" fmla="*/ 65 w 91"/>
                <a:gd name="T21" fmla="*/ 44 h 90"/>
                <a:gd name="T22" fmla="*/ 47 w 91"/>
                <a:gd name="T23" fmla="*/ 30 h 90"/>
                <a:gd name="T24" fmla="*/ 65 w 91"/>
                <a:gd name="T25" fmla="*/ 44 h 90"/>
                <a:gd name="T26" fmla="*/ 42 w 91"/>
                <a:gd name="T27" fmla="*/ 25 h 90"/>
                <a:gd name="T28" fmla="*/ 42 w 91"/>
                <a:gd name="T29" fmla="*/ 5 h 90"/>
                <a:gd name="T30" fmla="*/ 42 w 91"/>
                <a:gd name="T31" fmla="*/ 44 h 90"/>
                <a:gd name="T32" fmla="*/ 28 w 91"/>
                <a:gd name="T33" fmla="*/ 28 h 90"/>
                <a:gd name="T34" fmla="*/ 21 w 91"/>
                <a:gd name="T35" fmla="*/ 44 h 90"/>
                <a:gd name="T36" fmla="*/ 12 w 91"/>
                <a:gd name="T37" fmla="*/ 22 h 90"/>
                <a:gd name="T38" fmla="*/ 21 w 91"/>
                <a:gd name="T39" fmla="*/ 44 h 90"/>
                <a:gd name="T40" fmla="*/ 24 w 91"/>
                <a:gd name="T41" fmla="*/ 64 h 90"/>
                <a:gd name="T42" fmla="*/ 5 w 91"/>
                <a:gd name="T43" fmla="*/ 48 h 90"/>
                <a:gd name="T44" fmla="*/ 25 w 91"/>
                <a:gd name="T45" fmla="*/ 48 h 90"/>
                <a:gd name="T46" fmla="*/ 42 w 91"/>
                <a:gd name="T47" fmla="*/ 61 h 90"/>
                <a:gd name="T48" fmla="*/ 25 w 91"/>
                <a:gd name="T49" fmla="*/ 48 h 90"/>
                <a:gd name="T50" fmla="*/ 42 w 91"/>
                <a:gd name="T51" fmla="*/ 86 h 90"/>
                <a:gd name="T52" fmla="*/ 30 w 91"/>
                <a:gd name="T53" fmla="*/ 67 h 90"/>
                <a:gd name="T54" fmla="*/ 47 w 91"/>
                <a:gd name="T55" fmla="*/ 65 h 90"/>
                <a:gd name="T56" fmla="*/ 50 w 91"/>
                <a:gd name="T57" fmla="*/ 86 h 90"/>
                <a:gd name="T58" fmla="*/ 47 w 91"/>
                <a:gd name="T59" fmla="*/ 65 h 90"/>
                <a:gd name="T60" fmla="*/ 47 w 91"/>
                <a:gd name="T61" fmla="*/ 48 h 90"/>
                <a:gd name="T62" fmla="*/ 62 w 91"/>
                <a:gd name="T63" fmla="*/ 63 h 90"/>
                <a:gd name="T64" fmla="*/ 69 w 91"/>
                <a:gd name="T65" fmla="*/ 48 h 90"/>
                <a:gd name="T66" fmla="*/ 79 w 91"/>
                <a:gd name="T67" fmla="*/ 69 h 90"/>
                <a:gd name="T68" fmla="*/ 69 w 91"/>
                <a:gd name="T69" fmla="*/ 48 h 90"/>
                <a:gd name="T70" fmla="*/ 65 w 91"/>
                <a:gd name="T71" fmla="*/ 23 h 90"/>
                <a:gd name="T72" fmla="*/ 76 w 91"/>
                <a:gd name="T73" fmla="*/ 18 h 90"/>
                <a:gd name="T74" fmla="*/ 25 w 91"/>
                <a:gd name="T75" fmla="*/ 23 h 90"/>
                <a:gd name="T76" fmla="*/ 36 w 91"/>
                <a:gd name="T77" fmla="*/ 5 h 90"/>
                <a:gd name="T78" fmla="*/ 25 w 91"/>
                <a:gd name="T79" fmla="*/ 68 h 90"/>
                <a:gd name="T80" fmla="*/ 15 w 91"/>
                <a:gd name="T81" fmla="*/ 72 h 90"/>
                <a:gd name="T82" fmla="*/ 65 w 91"/>
                <a:gd name="T83" fmla="*/ 68 h 90"/>
                <a:gd name="T84" fmla="*/ 56 w 91"/>
                <a:gd name="T85" fmla="*/ 8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90">
                  <a:moveTo>
                    <a:pt x="91" y="45"/>
                  </a:moveTo>
                  <a:cubicBezTo>
                    <a:pt x="91" y="20"/>
                    <a:pt x="70" y="0"/>
                    <a:pt x="45" y="0"/>
                  </a:cubicBezTo>
                  <a:cubicBezTo>
                    <a:pt x="20" y="0"/>
                    <a:pt x="0" y="20"/>
                    <a:pt x="0" y="45"/>
                  </a:cubicBezTo>
                  <a:cubicBezTo>
                    <a:pt x="0" y="67"/>
                    <a:pt x="17" y="86"/>
                    <a:pt x="38" y="90"/>
                  </a:cubicBezTo>
                  <a:cubicBezTo>
                    <a:pt x="38" y="90"/>
                    <a:pt x="38" y="90"/>
                    <a:pt x="38" y="90"/>
                  </a:cubicBezTo>
                  <a:cubicBezTo>
                    <a:pt x="39" y="90"/>
                    <a:pt x="39" y="90"/>
                    <a:pt x="39" y="90"/>
                  </a:cubicBezTo>
                  <a:cubicBezTo>
                    <a:pt x="41" y="90"/>
                    <a:pt x="43" y="90"/>
                    <a:pt x="45" y="90"/>
                  </a:cubicBezTo>
                  <a:cubicBezTo>
                    <a:pt x="47" y="90"/>
                    <a:pt x="49" y="90"/>
                    <a:pt x="51" y="90"/>
                  </a:cubicBezTo>
                  <a:cubicBezTo>
                    <a:pt x="52" y="90"/>
                    <a:pt x="52" y="90"/>
                    <a:pt x="52" y="90"/>
                  </a:cubicBezTo>
                  <a:cubicBezTo>
                    <a:pt x="52" y="90"/>
                    <a:pt x="52" y="90"/>
                    <a:pt x="52" y="90"/>
                  </a:cubicBezTo>
                  <a:cubicBezTo>
                    <a:pt x="74" y="87"/>
                    <a:pt x="91" y="68"/>
                    <a:pt x="91" y="45"/>
                  </a:cubicBezTo>
                  <a:close/>
                  <a:moveTo>
                    <a:pt x="61" y="24"/>
                  </a:moveTo>
                  <a:cubicBezTo>
                    <a:pt x="56" y="25"/>
                    <a:pt x="51" y="25"/>
                    <a:pt x="47" y="25"/>
                  </a:cubicBezTo>
                  <a:cubicBezTo>
                    <a:pt x="47" y="4"/>
                    <a:pt x="47" y="4"/>
                    <a:pt x="47" y="4"/>
                  </a:cubicBezTo>
                  <a:cubicBezTo>
                    <a:pt x="47" y="4"/>
                    <a:pt x="47" y="4"/>
                    <a:pt x="47" y="4"/>
                  </a:cubicBezTo>
                  <a:cubicBezTo>
                    <a:pt x="49" y="6"/>
                    <a:pt x="56" y="13"/>
                    <a:pt x="61" y="24"/>
                  </a:cubicBezTo>
                  <a:close/>
                  <a:moveTo>
                    <a:pt x="69" y="44"/>
                  </a:moveTo>
                  <a:cubicBezTo>
                    <a:pt x="69" y="37"/>
                    <a:pt x="68" y="32"/>
                    <a:pt x="66" y="27"/>
                  </a:cubicBezTo>
                  <a:cubicBezTo>
                    <a:pt x="71" y="25"/>
                    <a:pt x="75" y="24"/>
                    <a:pt x="79" y="22"/>
                  </a:cubicBezTo>
                  <a:cubicBezTo>
                    <a:pt x="83" y="28"/>
                    <a:pt x="86" y="35"/>
                    <a:pt x="86" y="44"/>
                  </a:cubicBezTo>
                  <a:lnTo>
                    <a:pt x="69" y="44"/>
                  </a:lnTo>
                  <a:close/>
                  <a:moveTo>
                    <a:pt x="65" y="44"/>
                  </a:moveTo>
                  <a:cubicBezTo>
                    <a:pt x="47" y="44"/>
                    <a:pt x="47" y="44"/>
                    <a:pt x="47" y="44"/>
                  </a:cubicBezTo>
                  <a:cubicBezTo>
                    <a:pt x="47" y="30"/>
                    <a:pt x="47" y="30"/>
                    <a:pt x="47" y="30"/>
                  </a:cubicBezTo>
                  <a:cubicBezTo>
                    <a:pt x="52" y="30"/>
                    <a:pt x="57" y="29"/>
                    <a:pt x="62" y="28"/>
                  </a:cubicBezTo>
                  <a:cubicBezTo>
                    <a:pt x="64" y="33"/>
                    <a:pt x="65" y="38"/>
                    <a:pt x="65" y="44"/>
                  </a:cubicBezTo>
                  <a:close/>
                  <a:moveTo>
                    <a:pt x="42" y="5"/>
                  </a:moveTo>
                  <a:cubicBezTo>
                    <a:pt x="42" y="25"/>
                    <a:pt x="42" y="25"/>
                    <a:pt x="42" y="25"/>
                  </a:cubicBezTo>
                  <a:cubicBezTo>
                    <a:pt x="38" y="25"/>
                    <a:pt x="33" y="24"/>
                    <a:pt x="29" y="24"/>
                  </a:cubicBezTo>
                  <a:cubicBezTo>
                    <a:pt x="33" y="14"/>
                    <a:pt x="40" y="7"/>
                    <a:pt x="42" y="5"/>
                  </a:cubicBezTo>
                  <a:close/>
                  <a:moveTo>
                    <a:pt x="42" y="30"/>
                  </a:moveTo>
                  <a:cubicBezTo>
                    <a:pt x="42" y="44"/>
                    <a:pt x="42" y="44"/>
                    <a:pt x="42" y="44"/>
                  </a:cubicBezTo>
                  <a:cubicBezTo>
                    <a:pt x="25" y="44"/>
                    <a:pt x="25" y="44"/>
                    <a:pt x="25" y="44"/>
                  </a:cubicBezTo>
                  <a:cubicBezTo>
                    <a:pt x="25" y="38"/>
                    <a:pt x="26" y="32"/>
                    <a:pt x="28" y="28"/>
                  </a:cubicBezTo>
                  <a:cubicBezTo>
                    <a:pt x="32" y="29"/>
                    <a:pt x="37" y="30"/>
                    <a:pt x="42" y="30"/>
                  </a:cubicBezTo>
                  <a:close/>
                  <a:moveTo>
                    <a:pt x="21" y="44"/>
                  </a:moveTo>
                  <a:cubicBezTo>
                    <a:pt x="5" y="44"/>
                    <a:pt x="5" y="44"/>
                    <a:pt x="5" y="44"/>
                  </a:cubicBezTo>
                  <a:cubicBezTo>
                    <a:pt x="5" y="36"/>
                    <a:pt x="7" y="28"/>
                    <a:pt x="12" y="22"/>
                  </a:cubicBezTo>
                  <a:cubicBezTo>
                    <a:pt x="14" y="23"/>
                    <a:pt x="18" y="25"/>
                    <a:pt x="24" y="27"/>
                  </a:cubicBezTo>
                  <a:cubicBezTo>
                    <a:pt x="22" y="32"/>
                    <a:pt x="21" y="37"/>
                    <a:pt x="21" y="44"/>
                  </a:cubicBezTo>
                  <a:close/>
                  <a:moveTo>
                    <a:pt x="21" y="48"/>
                  </a:moveTo>
                  <a:cubicBezTo>
                    <a:pt x="21" y="53"/>
                    <a:pt x="22" y="58"/>
                    <a:pt x="24" y="64"/>
                  </a:cubicBezTo>
                  <a:cubicBezTo>
                    <a:pt x="19" y="65"/>
                    <a:pt x="14" y="67"/>
                    <a:pt x="12" y="69"/>
                  </a:cubicBezTo>
                  <a:cubicBezTo>
                    <a:pt x="8" y="63"/>
                    <a:pt x="5" y="56"/>
                    <a:pt x="5" y="48"/>
                  </a:cubicBezTo>
                  <a:lnTo>
                    <a:pt x="21" y="48"/>
                  </a:lnTo>
                  <a:close/>
                  <a:moveTo>
                    <a:pt x="25" y="48"/>
                  </a:moveTo>
                  <a:cubicBezTo>
                    <a:pt x="42" y="48"/>
                    <a:pt x="42" y="48"/>
                    <a:pt x="42" y="48"/>
                  </a:cubicBezTo>
                  <a:cubicBezTo>
                    <a:pt x="42" y="61"/>
                    <a:pt x="42" y="61"/>
                    <a:pt x="42" y="61"/>
                  </a:cubicBezTo>
                  <a:cubicBezTo>
                    <a:pt x="37" y="61"/>
                    <a:pt x="32" y="62"/>
                    <a:pt x="28" y="63"/>
                  </a:cubicBezTo>
                  <a:cubicBezTo>
                    <a:pt x="26" y="58"/>
                    <a:pt x="25" y="53"/>
                    <a:pt x="25" y="48"/>
                  </a:cubicBezTo>
                  <a:close/>
                  <a:moveTo>
                    <a:pt x="42" y="65"/>
                  </a:moveTo>
                  <a:cubicBezTo>
                    <a:pt x="42" y="86"/>
                    <a:pt x="42" y="86"/>
                    <a:pt x="42" y="86"/>
                  </a:cubicBezTo>
                  <a:cubicBezTo>
                    <a:pt x="42" y="86"/>
                    <a:pt x="41" y="86"/>
                    <a:pt x="40" y="86"/>
                  </a:cubicBezTo>
                  <a:cubicBezTo>
                    <a:pt x="36" y="79"/>
                    <a:pt x="32" y="73"/>
                    <a:pt x="30" y="67"/>
                  </a:cubicBezTo>
                  <a:cubicBezTo>
                    <a:pt x="33" y="66"/>
                    <a:pt x="38" y="65"/>
                    <a:pt x="42" y="65"/>
                  </a:cubicBezTo>
                  <a:close/>
                  <a:moveTo>
                    <a:pt x="47" y="65"/>
                  </a:moveTo>
                  <a:cubicBezTo>
                    <a:pt x="51" y="65"/>
                    <a:pt x="56" y="66"/>
                    <a:pt x="60" y="67"/>
                  </a:cubicBezTo>
                  <a:cubicBezTo>
                    <a:pt x="58" y="73"/>
                    <a:pt x="54" y="79"/>
                    <a:pt x="50" y="86"/>
                  </a:cubicBezTo>
                  <a:cubicBezTo>
                    <a:pt x="49" y="86"/>
                    <a:pt x="48" y="86"/>
                    <a:pt x="47" y="86"/>
                  </a:cubicBezTo>
                  <a:lnTo>
                    <a:pt x="47" y="65"/>
                  </a:lnTo>
                  <a:close/>
                  <a:moveTo>
                    <a:pt x="47" y="61"/>
                  </a:moveTo>
                  <a:cubicBezTo>
                    <a:pt x="47" y="48"/>
                    <a:pt x="47" y="48"/>
                    <a:pt x="47" y="48"/>
                  </a:cubicBezTo>
                  <a:cubicBezTo>
                    <a:pt x="65" y="48"/>
                    <a:pt x="65" y="48"/>
                    <a:pt x="65" y="48"/>
                  </a:cubicBezTo>
                  <a:cubicBezTo>
                    <a:pt x="65" y="53"/>
                    <a:pt x="64" y="58"/>
                    <a:pt x="62" y="63"/>
                  </a:cubicBezTo>
                  <a:cubicBezTo>
                    <a:pt x="57" y="61"/>
                    <a:pt x="52" y="61"/>
                    <a:pt x="47" y="61"/>
                  </a:cubicBezTo>
                  <a:close/>
                  <a:moveTo>
                    <a:pt x="69" y="48"/>
                  </a:moveTo>
                  <a:cubicBezTo>
                    <a:pt x="86" y="48"/>
                    <a:pt x="86" y="48"/>
                    <a:pt x="86" y="48"/>
                  </a:cubicBezTo>
                  <a:cubicBezTo>
                    <a:pt x="86" y="56"/>
                    <a:pt x="83" y="63"/>
                    <a:pt x="79" y="69"/>
                  </a:cubicBezTo>
                  <a:cubicBezTo>
                    <a:pt x="74" y="67"/>
                    <a:pt x="70" y="65"/>
                    <a:pt x="66" y="64"/>
                  </a:cubicBezTo>
                  <a:cubicBezTo>
                    <a:pt x="68" y="58"/>
                    <a:pt x="69" y="53"/>
                    <a:pt x="69" y="48"/>
                  </a:cubicBezTo>
                  <a:close/>
                  <a:moveTo>
                    <a:pt x="76" y="18"/>
                  </a:moveTo>
                  <a:cubicBezTo>
                    <a:pt x="72" y="20"/>
                    <a:pt x="69" y="21"/>
                    <a:pt x="65" y="23"/>
                  </a:cubicBezTo>
                  <a:cubicBezTo>
                    <a:pt x="62" y="15"/>
                    <a:pt x="57" y="9"/>
                    <a:pt x="54" y="5"/>
                  </a:cubicBezTo>
                  <a:cubicBezTo>
                    <a:pt x="63" y="7"/>
                    <a:pt x="70" y="12"/>
                    <a:pt x="76" y="18"/>
                  </a:cubicBezTo>
                  <a:close/>
                  <a:moveTo>
                    <a:pt x="36" y="5"/>
                  </a:moveTo>
                  <a:cubicBezTo>
                    <a:pt x="33" y="9"/>
                    <a:pt x="28" y="15"/>
                    <a:pt x="25" y="23"/>
                  </a:cubicBezTo>
                  <a:cubicBezTo>
                    <a:pt x="20" y="21"/>
                    <a:pt x="17" y="19"/>
                    <a:pt x="14" y="18"/>
                  </a:cubicBezTo>
                  <a:cubicBezTo>
                    <a:pt x="20" y="12"/>
                    <a:pt x="27" y="7"/>
                    <a:pt x="36" y="5"/>
                  </a:cubicBezTo>
                  <a:close/>
                  <a:moveTo>
                    <a:pt x="15" y="72"/>
                  </a:moveTo>
                  <a:cubicBezTo>
                    <a:pt x="17" y="71"/>
                    <a:pt x="21" y="69"/>
                    <a:pt x="25" y="68"/>
                  </a:cubicBezTo>
                  <a:cubicBezTo>
                    <a:pt x="27" y="73"/>
                    <a:pt x="30" y="79"/>
                    <a:pt x="34" y="84"/>
                  </a:cubicBezTo>
                  <a:cubicBezTo>
                    <a:pt x="27" y="82"/>
                    <a:pt x="20" y="78"/>
                    <a:pt x="15" y="72"/>
                  </a:cubicBezTo>
                  <a:close/>
                  <a:moveTo>
                    <a:pt x="56" y="84"/>
                  </a:moveTo>
                  <a:cubicBezTo>
                    <a:pt x="60" y="79"/>
                    <a:pt x="63" y="73"/>
                    <a:pt x="65" y="68"/>
                  </a:cubicBezTo>
                  <a:cubicBezTo>
                    <a:pt x="68" y="69"/>
                    <a:pt x="72" y="70"/>
                    <a:pt x="76" y="72"/>
                  </a:cubicBezTo>
                  <a:cubicBezTo>
                    <a:pt x="70" y="78"/>
                    <a:pt x="64" y="82"/>
                    <a:pt x="5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399" name="Freeform 86"/>
            <p:cNvSpPr>
              <a:spLocks/>
            </p:cNvSpPr>
            <p:nvPr/>
          </p:nvSpPr>
          <p:spPr bwMode="auto">
            <a:xfrm>
              <a:off x="8937625" y="7058025"/>
              <a:ext cx="761999" cy="366711"/>
            </a:xfrm>
            <a:custGeom>
              <a:avLst/>
              <a:gdLst>
                <a:gd name="T0" fmla="*/ 75 w 148"/>
                <a:gd name="T1" fmla="*/ 0 h 71"/>
                <a:gd name="T2" fmla="*/ 7 w 148"/>
                <a:gd name="T3" fmla="*/ 48 h 71"/>
                <a:gd name="T4" fmla="*/ 0 w 148"/>
                <a:gd name="T5" fmla="*/ 46 h 71"/>
                <a:gd name="T6" fmla="*/ 9 w 148"/>
                <a:gd name="T7" fmla="*/ 71 h 71"/>
                <a:gd name="T8" fmla="*/ 26 w 148"/>
                <a:gd name="T9" fmla="*/ 52 h 71"/>
                <a:gd name="T10" fmla="*/ 18 w 148"/>
                <a:gd name="T11" fmla="*/ 50 h 71"/>
                <a:gd name="T12" fmla="*/ 76 w 148"/>
                <a:gd name="T13" fmla="*/ 10 h 71"/>
                <a:gd name="T14" fmla="*/ 137 w 148"/>
                <a:gd name="T15" fmla="*/ 63 h 71"/>
                <a:gd name="T16" fmla="*/ 148 w 148"/>
                <a:gd name="T17" fmla="*/ 63 h 71"/>
                <a:gd name="T18" fmla="*/ 75 w 14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71">
                  <a:moveTo>
                    <a:pt x="75" y="0"/>
                  </a:moveTo>
                  <a:cubicBezTo>
                    <a:pt x="44" y="0"/>
                    <a:pt x="17" y="20"/>
                    <a:pt x="7" y="48"/>
                  </a:cubicBezTo>
                  <a:cubicBezTo>
                    <a:pt x="0" y="46"/>
                    <a:pt x="0" y="46"/>
                    <a:pt x="0" y="46"/>
                  </a:cubicBezTo>
                  <a:cubicBezTo>
                    <a:pt x="9" y="71"/>
                    <a:pt x="9" y="71"/>
                    <a:pt x="9" y="71"/>
                  </a:cubicBezTo>
                  <a:cubicBezTo>
                    <a:pt x="26" y="52"/>
                    <a:pt x="26" y="52"/>
                    <a:pt x="26" y="52"/>
                  </a:cubicBezTo>
                  <a:cubicBezTo>
                    <a:pt x="18" y="50"/>
                    <a:pt x="18" y="50"/>
                    <a:pt x="18" y="50"/>
                  </a:cubicBezTo>
                  <a:cubicBezTo>
                    <a:pt x="27" y="27"/>
                    <a:pt x="50" y="10"/>
                    <a:pt x="76" y="10"/>
                  </a:cubicBezTo>
                  <a:cubicBezTo>
                    <a:pt x="107" y="10"/>
                    <a:pt x="133" y="33"/>
                    <a:pt x="137" y="63"/>
                  </a:cubicBezTo>
                  <a:cubicBezTo>
                    <a:pt x="148" y="63"/>
                    <a:pt x="148" y="63"/>
                    <a:pt x="148" y="63"/>
                  </a:cubicBezTo>
                  <a:cubicBezTo>
                    <a:pt x="143" y="28"/>
                    <a:pt x="112" y="0"/>
                    <a:pt x="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sp>
          <p:nvSpPr>
            <p:cNvPr id="400" name="Freeform 87"/>
            <p:cNvSpPr>
              <a:spLocks/>
            </p:cNvSpPr>
            <p:nvPr/>
          </p:nvSpPr>
          <p:spPr bwMode="auto">
            <a:xfrm>
              <a:off x="8953501" y="7424739"/>
              <a:ext cx="771524" cy="371474"/>
            </a:xfrm>
            <a:custGeom>
              <a:avLst/>
              <a:gdLst>
                <a:gd name="T0" fmla="*/ 150 w 150"/>
                <a:gd name="T1" fmla="*/ 25 h 72"/>
                <a:gd name="T2" fmla="*/ 139 w 150"/>
                <a:gd name="T3" fmla="*/ 0 h 72"/>
                <a:gd name="T4" fmla="*/ 123 w 150"/>
                <a:gd name="T5" fmla="*/ 20 h 72"/>
                <a:gd name="T6" fmla="*/ 131 w 150"/>
                <a:gd name="T7" fmla="*/ 21 h 72"/>
                <a:gd name="T8" fmla="*/ 73 w 150"/>
                <a:gd name="T9" fmla="*/ 62 h 72"/>
                <a:gd name="T10" fmla="*/ 12 w 150"/>
                <a:gd name="T11" fmla="*/ 9 h 72"/>
                <a:gd name="T12" fmla="*/ 0 w 150"/>
                <a:gd name="T13" fmla="*/ 9 h 72"/>
                <a:gd name="T14" fmla="*/ 72 w 150"/>
                <a:gd name="T15" fmla="*/ 72 h 72"/>
                <a:gd name="T16" fmla="*/ 141 w 150"/>
                <a:gd name="T17" fmla="*/ 23 h 72"/>
                <a:gd name="T18" fmla="*/ 150 w 150"/>
                <a:gd name="T19"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72">
                  <a:moveTo>
                    <a:pt x="150" y="25"/>
                  </a:moveTo>
                  <a:cubicBezTo>
                    <a:pt x="139" y="0"/>
                    <a:pt x="139" y="0"/>
                    <a:pt x="139" y="0"/>
                  </a:cubicBezTo>
                  <a:cubicBezTo>
                    <a:pt x="123" y="20"/>
                    <a:pt x="123" y="20"/>
                    <a:pt x="123" y="20"/>
                  </a:cubicBezTo>
                  <a:cubicBezTo>
                    <a:pt x="131" y="21"/>
                    <a:pt x="131" y="21"/>
                    <a:pt x="131" y="21"/>
                  </a:cubicBezTo>
                  <a:cubicBezTo>
                    <a:pt x="123" y="45"/>
                    <a:pt x="100" y="62"/>
                    <a:pt x="73" y="62"/>
                  </a:cubicBezTo>
                  <a:cubicBezTo>
                    <a:pt x="42" y="62"/>
                    <a:pt x="16" y="39"/>
                    <a:pt x="12" y="9"/>
                  </a:cubicBezTo>
                  <a:cubicBezTo>
                    <a:pt x="0" y="9"/>
                    <a:pt x="0" y="9"/>
                    <a:pt x="0" y="9"/>
                  </a:cubicBezTo>
                  <a:cubicBezTo>
                    <a:pt x="5" y="44"/>
                    <a:pt x="35" y="72"/>
                    <a:pt x="72" y="72"/>
                  </a:cubicBezTo>
                  <a:cubicBezTo>
                    <a:pt x="104" y="72"/>
                    <a:pt x="131" y="51"/>
                    <a:pt x="141" y="23"/>
                  </a:cubicBezTo>
                  <a:lnTo>
                    <a:pt x="15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399" dirty="0">
                <a:solidFill>
                  <a:srgbClr val="4B4B4B"/>
                </a:solidFill>
                <a:latin typeface="Calibri" panose="020F0502020204030204" pitchFamily="34" charset="0"/>
                <a:cs typeface="Calibri" panose="020F0502020204030204" pitchFamily="34" charset="0"/>
              </a:endParaRPr>
            </a:p>
          </p:txBody>
        </p:sp>
      </p:grpSp>
      <p:sp>
        <p:nvSpPr>
          <p:cNvPr id="359" name="TextBox 358"/>
          <p:cNvSpPr txBox="1"/>
          <p:nvPr/>
        </p:nvSpPr>
        <p:spPr>
          <a:xfrm>
            <a:off x="953612" y="3288699"/>
            <a:ext cx="111206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Web Server </a:t>
            </a:r>
          </a:p>
        </p:txBody>
      </p:sp>
      <p:sp>
        <p:nvSpPr>
          <p:cNvPr id="360" name="TextBox 359"/>
          <p:cNvSpPr txBox="1"/>
          <p:nvPr/>
        </p:nvSpPr>
        <p:spPr>
          <a:xfrm>
            <a:off x="2324177" y="3288699"/>
            <a:ext cx="111206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JavaScript</a:t>
            </a:r>
          </a:p>
        </p:txBody>
      </p:sp>
      <p:sp>
        <p:nvSpPr>
          <p:cNvPr id="361" name="TextBox 360"/>
          <p:cNvSpPr txBox="1"/>
          <p:nvPr/>
        </p:nvSpPr>
        <p:spPr>
          <a:xfrm>
            <a:off x="1838714" y="3739671"/>
            <a:ext cx="732351" cy="290706"/>
          </a:xfrm>
          <a:prstGeom prst="rect">
            <a:avLst/>
          </a:prstGeom>
          <a:noFill/>
        </p:spPr>
        <p:txBody>
          <a:bodyPr wrap="square" lIns="0" tIns="0" rIns="0" bIns="0" rtlCol="0">
            <a:spAutoFit/>
          </a:bodyPr>
          <a:lstStyle/>
          <a:p>
            <a:pPr algn="ctr" fontAlgn="base">
              <a:lnSpc>
                <a:spcPct val="90000"/>
              </a:lnSpc>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Graphic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Modeler</a:t>
            </a:r>
          </a:p>
        </p:txBody>
      </p:sp>
      <p:sp>
        <p:nvSpPr>
          <p:cNvPr id="362" name="TextBox 361"/>
          <p:cNvSpPr txBox="1"/>
          <p:nvPr/>
        </p:nvSpPr>
        <p:spPr>
          <a:xfrm>
            <a:off x="8431506" y="3288699"/>
            <a:ext cx="1402416"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 Virtualization</a:t>
            </a:r>
          </a:p>
        </p:txBody>
      </p:sp>
      <p:sp>
        <p:nvSpPr>
          <p:cNvPr id="363" name="TextBox 362"/>
          <p:cNvSpPr txBox="1"/>
          <p:nvPr/>
        </p:nvSpPr>
        <p:spPr>
          <a:xfrm>
            <a:off x="10002705" y="3288699"/>
            <a:ext cx="111206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ETL &amp; Replication</a:t>
            </a:r>
          </a:p>
        </p:txBody>
      </p:sp>
      <p:sp>
        <p:nvSpPr>
          <p:cNvPr id="364" name="TextBox 363"/>
          <p:cNvSpPr txBox="1"/>
          <p:nvPr/>
        </p:nvSpPr>
        <p:spPr>
          <a:xfrm>
            <a:off x="435609" y="4830256"/>
            <a:ext cx="1040732"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Columnar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OLTP+OLAP</a:t>
            </a:r>
          </a:p>
        </p:txBody>
      </p:sp>
      <p:sp>
        <p:nvSpPr>
          <p:cNvPr id="365" name="TextBox 364"/>
          <p:cNvSpPr txBox="1"/>
          <p:nvPr/>
        </p:nvSpPr>
        <p:spPr>
          <a:xfrm>
            <a:off x="1428703" y="4830256"/>
            <a:ext cx="1552373"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Multi-Core &amp;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Parallelization</a:t>
            </a:r>
          </a:p>
        </p:txBody>
      </p:sp>
      <p:sp>
        <p:nvSpPr>
          <p:cNvPr id="366" name="TextBox 365"/>
          <p:cNvSpPr txBox="1"/>
          <p:nvPr/>
        </p:nvSpPr>
        <p:spPr>
          <a:xfrm>
            <a:off x="2837588" y="4830256"/>
            <a:ext cx="1284171"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Advanced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Compression</a:t>
            </a:r>
          </a:p>
        </p:txBody>
      </p:sp>
      <p:sp>
        <p:nvSpPr>
          <p:cNvPr id="367" name="TextBox 366"/>
          <p:cNvSpPr txBox="1"/>
          <p:nvPr/>
        </p:nvSpPr>
        <p:spPr>
          <a:xfrm>
            <a:off x="4164748" y="4830256"/>
            <a:ext cx="1095802"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Multi-tenancy</a:t>
            </a:r>
          </a:p>
        </p:txBody>
      </p:sp>
      <p:sp>
        <p:nvSpPr>
          <p:cNvPr id="368" name="TextBox 367"/>
          <p:cNvSpPr txBox="1"/>
          <p:nvPr/>
        </p:nvSpPr>
        <p:spPr>
          <a:xfrm>
            <a:off x="5498092" y="4830256"/>
            <a:ext cx="1045809" cy="145424"/>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Multi-Tier Storage</a:t>
            </a:r>
          </a:p>
        </p:txBody>
      </p:sp>
      <p:sp>
        <p:nvSpPr>
          <p:cNvPr id="369" name="TextBox 368"/>
          <p:cNvSpPr txBox="1"/>
          <p:nvPr/>
        </p:nvSpPr>
        <p:spPr>
          <a:xfrm>
            <a:off x="5178791" y="3288699"/>
            <a:ext cx="872964"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Graph</a:t>
            </a:r>
          </a:p>
        </p:txBody>
      </p:sp>
      <p:sp>
        <p:nvSpPr>
          <p:cNvPr id="370" name="TextBox 369"/>
          <p:cNvSpPr txBox="1"/>
          <p:nvPr/>
        </p:nvSpPr>
        <p:spPr>
          <a:xfrm>
            <a:off x="6109558" y="3292545"/>
            <a:ext cx="872964"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Predictive</a:t>
            </a:r>
          </a:p>
        </p:txBody>
      </p:sp>
      <p:sp>
        <p:nvSpPr>
          <p:cNvPr id="371" name="TextBox 370"/>
          <p:cNvSpPr txBox="1"/>
          <p:nvPr/>
        </p:nvSpPr>
        <p:spPr>
          <a:xfrm>
            <a:off x="6950327" y="3288699"/>
            <a:ext cx="872964"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Search</a:t>
            </a:r>
          </a:p>
        </p:txBody>
      </p:sp>
      <p:sp>
        <p:nvSpPr>
          <p:cNvPr id="372" name="TextBox 371"/>
          <p:cNvSpPr txBox="1"/>
          <p:nvPr/>
        </p:nvSpPr>
        <p:spPr>
          <a:xfrm>
            <a:off x="8161607" y="3739671"/>
            <a:ext cx="609047"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Quality</a:t>
            </a:r>
          </a:p>
        </p:txBody>
      </p:sp>
      <p:sp>
        <p:nvSpPr>
          <p:cNvPr id="373" name="TextBox 372"/>
          <p:cNvSpPr txBox="1"/>
          <p:nvPr/>
        </p:nvSpPr>
        <p:spPr>
          <a:xfrm>
            <a:off x="6109558" y="3739671"/>
            <a:ext cx="872964"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Series</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a:t>
            </a:r>
          </a:p>
        </p:txBody>
      </p:sp>
      <p:sp>
        <p:nvSpPr>
          <p:cNvPr id="374" name="TextBox 373"/>
          <p:cNvSpPr txBox="1"/>
          <p:nvPr/>
        </p:nvSpPr>
        <p:spPr>
          <a:xfrm>
            <a:off x="6950327" y="3739671"/>
            <a:ext cx="872964"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Business Functions</a:t>
            </a:r>
          </a:p>
        </p:txBody>
      </p:sp>
      <p:sp>
        <p:nvSpPr>
          <p:cNvPr id="375" name="TextBox 374"/>
          <p:cNvSpPr txBox="1"/>
          <p:nvPr/>
        </p:nvSpPr>
        <p:spPr>
          <a:xfrm>
            <a:off x="9088797" y="3739671"/>
            <a:ext cx="1245069"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Hadoop &amp;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Spark Integration</a:t>
            </a:r>
          </a:p>
        </p:txBody>
      </p:sp>
      <p:sp>
        <p:nvSpPr>
          <p:cNvPr id="376" name="TextBox 375"/>
          <p:cNvSpPr txBox="1"/>
          <p:nvPr/>
        </p:nvSpPr>
        <p:spPr>
          <a:xfrm>
            <a:off x="5267595" y="3739671"/>
            <a:ext cx="695359"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Streaming Analytics</a:t>
            </a:r>
          </a:p>
        </p:txBody>
      </p:sp>
      <p:sp>
        <p:nvSpPr>
          <p:cNvPr id="377" name="TextBox 376"/>
          <p:cNvSpPr txBox="1"/>
          <p:nvPr/>
        </p:nvSpPr>
        <p:spPr>
          <a:xfrm>
            <a:off x="2763014" y="3739671"/>
            <a:ext cx="1433317" cy="290706"/>
          </a:xfrm>
          <a:prstGeom prst="rect">
            <a:avLst/>
          </a:prstGeom>
          <a:noFill/>
        </p:spPr>
        <p:txBody>
          <a:bodyPr wrap="square" lIns="0" tIns="0" rIns="0" bIns="0" rtlCol="0">
            <a:spAutoFit/>
          </a:bodyPr>
          <a:lstStyle/>
          <a:p>
            <a:pPr algn="ctr" fontAlgn="base">
              <a:lnSpc>
                <a:spcPct val="90000"/>
              </a:lnSpc>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Application Lifecycle Management</a:t>
            </a:r>
          </a:p>
        </p:txBody>
      </p:sp>
      <p:sp>
        <p:nvSpPr>
          <p:cNvPr id="378" name="TextBox 377"/>
          <p:cNvSpPr txBox="1"/>
          <p:nvPr/>
        </p:nvSpPr>
        <p:spPr>
          <a:xfrm>
            <a:off x="10335963" y="4830256"/>
            <a:ext cx="1302307"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High Availability &amp;</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Disaster Recovery</a:t>
            </a:r>
          </a:p>
        </p:txBody>
      </p:sp>
      <p:sp>
        <p:nvSpPr>
          <p:cNvPr id="379" name="TextBox 378"/>
          <p:cNvSpPr txBox="1"/>
          <p:nvPr/>
        </p:nvSpPr>
        <p:spPr>
          <a:xfrm>
            <a:off x="7743048" y="4830256"/>
            <a:ext cx="1396100"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Openness</a:t>
            </a:r>
          </a:p>
        </p:txBody>
      </p:sp>
      <p:sp>
        <p:nvSpPr>
          <p:cNvPr id="380" name="TextBox 379"/>
          <p:cNvSpPr txBox="1"/>
          <p:nvPr/>
        </p:nvSpPr>
        <p:spPr>
          <a:xfrm>
            <a:off x="6737630" y="4830256"/>
            <a:ext cx="1153801"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Modeling</a:t>
            </a:r>
          </a:p>
        </p:txBody>
      </p:sp>
      <p:sp>
        <p:nvSpPr>
          <p:cNvPr id="381" name="TextBox 380"/>
          <p:cNvSpPr txBox="1"/>
          <p:nvPr/>
        </p:nvSpPr>
        <p:spPr>
          <a:xfrm>
            <a:off x="9187928" y="4830256"/>
            <a:ext cx="1046803" cy="290706"/>
          </a:xfrm>
          <a:prstGeom prst="rect">
            <a:avLst/>
          </a:prstGeom>
          <a:noFill/>
        </p:spPr>
        <p:txBody>
          <a:bodyPr wrap="square" lIns="0" tIns="0" rIns="0" bIns="0" rtlCol="0">
            <a:spAutoFit/>
          </a:bodyPr>
          <a:lstStyle/>
          <a:p>
            <a:pPr algn="ctr" fontAlgn="base">
              <a:lnSpc>
                <a:spcPct val="90000"/>
              </a:lnSpc>
              <a:spcBef>
                <a:spcPts val="504"/>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Admin &amp;</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Security</a:t>
            </a:r>
          </a:p>
        </p:txBody>
      </p:sp>
      <p:sp>
        <p:nvSpPr>
          <p:cNvPr id="382" name="TextBox 381"/>
          <p:cNvSpPr txBox="1"/>
          <p:nvPr/>
        </p:nvSpPr>
        <p:spPr>
          <a:xfrm>
            <a:off x="10589481" y="3739671"/>
            <a:ext cx="795270" cy="290706"/>
          </a:xfrm>
          <a:prstGeom prst="rect">
            <a:avLst/>
          </a:prstGeom>
          <a:noFill/>
        </p:spPr>
        <p:txBody>
          <a:bodyPr wrap="square" lIns="0" tIns="0" rIns="0" bIns="0" rtlCol="0">
            <a:spAutoFit/>
          </a:bodyPr>
          <a:lstStyle/>
          <a:p>
            <a:pPr algn="ctr" fontAlgn="base">
              <a:lnSpc>
                <a:spcPct val="90000"/>
              </a:lnSpc>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Remote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 Sync</a:t>
            </a:r>
          </a:p>
        </p:txBody>
      </p:sp>
      <p:sp>
        <p:nvSpPr>
          <p:cNvPr id="383" name="TextBox 382"/>
          <p:cNvSpPr txBox="1"/>
          <p:nvPr/>
        </p:nvSpPr>
        <p:spPr>
          <a:xfrm>
            <a:off x="4236084" y="3288699"/>
            <a:ext cx="872964"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Spatial</a:t>
            </a:r>
          </a:p>
        </p:txBody>
      </p:sp>
      <p:sp>
        <p:nvSpPr>
          <p:cNvPr id="384" name="TextBox 383"/>
          <p:cNvSpPr txBox="1"/>
          <p:nvPr/>
        </p:nvSpPr>
        <p:spPr>
          <a:xfrm>
            <a:off x="4232328" y="3739671"/>
            <a:ext cx="880476"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Text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Analytics</a:t>
            </a:r>
          </a:p>
        </p:txBody>
      </p:sp>
      <p:sp>
        <p:nvSpPr>
          <p:cNvPr id="385" name="TextBox 384"/>
          <p:cNvSpPr txBox="1"/>
          <p:nvPr/>
        </p:nvSpPr>
        <p:spPr>
          <a:xfrm>
            <a:off x="611964" y="3739671"/>
            <a:ext cx="68802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err="1">
                <a:solidFill>
                  <a:srgbClr val="4B4B4B"/>
                </a:solidFill>
                <a:latin typeface="Calibri" panose="020F0502020204030204" pitchFamily="34" charset="0"/>
                <a:ea typeface="Arial Unicode MS" pitchFamily="34" charset="-128"/>
                <a:cs typeface="Calibri" panose="020F0502020204030204" pitchFamily="34" charset="0"/>
              </a:rPr>
              <a:t>Fiori</a:t>
            </a: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 UX</a:t>
            </a:r>
          </a:p>
        </p:txBody>
      </p:sp>
      <p:sp>
        <p:nvSpPr>
          <p:cNvPr id="386" name="Freeform 116"/>
          <p:cNvSpPr>
            <a:spLocks noEditPoints="1"/>
          </p:cNvSpPr>
          <p:nvPr/>
        </p:nvSpPr>
        <p:spPr bwMode="auto">
          <a:xfrm>
            <a:off x="9580899" y="3515378"/>
            <a:ext cx="260858" cy="203470"/>
          </a:xfrm>
          <a:custGeom>
            <a:avLst/>
            <a:gdLst>
              <a:gd name="T0" fmla="*/ 127 w 194"/>
              <a:gd name="T1" fmla="*/ 28 h 149"/>
              <a:gd name="T2" fmla="*/ 175 w 194"/>
              <a:gd name="T3" fmla="*/ 40 h 149"/>
              <a:gd name="T4" fmla="*/ 88 w 194"/>
              <a:gd name="T5" fmla="*/ 33 h 149"/>
              <a:gd name="T6" fmla="*/ 101 w 194"/>
              <a:gd name="T7" fmla="*/ 29 h 149"/>
              <a:gd name="T8" fmla="*/ 139 w 194"/>
              <a:gd name="T9" fmla="*/ 39 h 149"/>
              <a:gd name="T10" fmla="*/ 129 w 194"/>
              <a:gd name="T11" fmla="*/ 56 h 149"/>
              <a:gd name="T12" fmla="*/ 166 w 194"/>
              <a:gd name="T13" fmla="*/ 37 h 149"/>
              <a:gd name="T14" fmla="*/ 33 w 194"/>
              <a:gd name="T15" fmla="*/ 119 h 149"/>
              <a:gd name="T16" fmla="*/ 22 w 194"/>
              <a:gd name="T17" fmla="*/ 101 h 149"/>
              <a:gd name="T18" fmla="*/ 14 w 194"/>
              <a:gd name="T19" fmla="*/ 68 h 149"/>
              <a:gd name="T20" fmla="*/ 20 w 194"/>
              <a:gd name="T21" fmla="*/ 66 h 149"/>
              <a:gd name="T22" fmla="*/ 19 w 194"/>
              <a:gd name="T23" fmla="*/ 52 h 149"/>
              <a:gd name="T24" fmla="*/ 114 w 194"/>
              <a:gd name="T25" fmla="*/ 131 h 149"/>
              <a:gd name="T26" fmla="*/ 125 w 194"/>
              <a:gd name="T27" fmla="*/ 107 h 149"/>
              <a:gd name="T28" fmla="*/ 76 w 194"/>
              <a:gd name="T29" fmla="*/ 136 h 149"/>
              <a:gd name="T30" fmla="*/ 62 w 194"/>
              <a:gd name="T31" fmla="*/ 127 h 149"/>
              <a:gd name="T32" fmla="*/ 32 w 194"/>
              <a:gd name="T33" fmla="*/ 126 h 149"/>
              <a:gd name="T34" fmla="*/ 22 w 194"/>
              <a:gd name="T35" fmla="*/ 92 h 149"/>
              <a:gd name="T36" fmla="*/ 22 w 194"/>
              <a:gd name="T37" fmla="*/ 46 h 149"/>
              <a:gd name="T38" fmla="*/ 19 w 194"/>
              <a:gd name="T39" fmla="*/ 64 h 149"/>
              <a:gd name="T40" fmla="*/ 86 w 194"/>
              <a:gd name="T41" fmla="*/ 22 h 149"/>
              <a:gd name="T42" fmla="*/ 168 w 194"/>
              <a:gd name="T43" fmla="*/ 36 h 149"/>
              <a:gd name="T44" fmla="*/ 178 w 194"/>
              <a:gd name="T45" fmla="*/ 89 h 149"/>
              <a:gd name="T46" fmla="*/ 125 w 194"/>
              <a:gd name="T47" fmla="*/ 95 h 149"/>
              <a:gd name="T48" fmla="*/ 131 w 194"/>
              <a:gd name="T49" fmla="*/ 128 h 149"/>
              <a:gd name="T50" fmla="*/ 87 w 194"/>
              <a:gd name="T51" fmla="*/ 119 h 149"/>
              <a:gd name="T52" fmla="*/ 63 w 194"/>
              <a:gd name="T53" fmla="*/ 116 h 149"/>
              <a:gd name="T54" fmla="*/ 56 w 194"/>
              <a:gd name="T55" fmla="*/ 139 h 149"/>
              <a:gd name="T56" fmla="*/ 25 w 194"/>
              <a:gd name="T57" fmla="*/ 69 h 149"/>
              <a:gd name="T58" fmla="*/ 52 w 194"/>
              <a:gd name="T59" fmla="*/ 72 h 149"/>
              <a:gd name="T60" fmla="*/ 101 w 194"/>
              <a:gd name="T61" fmla="*/ 89 h 149"/>
              <a:gd name="T62" fmla="*/ 77 w 194"/>
              <a:gd name="T63" fmla="*/ 95 h 149"/>
              <a:gd name="T64" fmla="*/ 61 w 194"/>
              <a:gd name="T65" fmla="*/ 79 h 149"/>
              <a:gd name="T66" fmla="*/ 89 w 194"/>
              <a:gd name="T67" fmla="*/ 24 h 149"/>
              <a:gd name="T68" fmla="*/ 143 w 194"/>
              <a:gd name="T69" fmla="*/ 14 h 149"/>
              <a:gd name="T70" fmla="*/ 161 w 194"/>
              <a:gd name="T71" fmla="*/ 28 h 149"/>
              <a:gd name="T72" fmla="*/ 159 w 194"/>
              <a:gd name="T73" fmla="*/ 35 h 149"/>
              <a:gd name="T74" fmla="*/ 157 w 194"/>
              <a:gd name="T75" fmla="*/ 41 h 149"/>
              <a:gd name="T76" fmla="*/ 165 w 194"/>
              <a:gd name="T77" fmla="*/ 46 h 149"/>
              <a:gd name="T78" fmla="*/ 159 w 194"/>
              <a:gd name="T79" fmla="*/ 47 h 149"/>
              <a:gd name="T80" fmla="*/ 164 w 194"/>
              <a:gd name="T81" fmla="*/ 47 h 149"/>
              <a:gd name="T82" fmla="*/ 167 w 194"/>
              <a:gd name="T83" fmla="*/ 42 h 149"/>
              <a:gd name="T84" fmla="*/ 177 w 194"/>
              <a:gd name="T85" fmla="*/ 86 h 149"/>
              <a:gd name="T86" fmla="*/ 145 w 194"/>
              <a:gd name="T87" fmla="*/ 99 h 149"/>
              <a:gd name="T88" fmla="*/ 150 w 194"/>
              <a:gd name="T89" fmla="*/ 90 h 149"/>
              <a:gd name="T90" fmla="*/ 126 w 194"/>
              <a:gd name="T91" fmla="*/ 93 h 149"/>
              <a:gd name="T92" fmla="*/ 96 w 194"/>
              <a:gd name="T93" fmla="*/ 137 h 149"/>
              <a:gd name="T94" fmla="*/ 87 w 194"/>
              <a:gd name="T95" fmla="*/ 122 h 149"/>
              <a:gd name="T96" fmla="*/ 98 w 194"/>
              <a:gd name="T97" fmla="*/ 1 h 149"/>
              <a:gd name="T98" fmla="*/ 136 w 194"/>
              <a:gd name="T99" fmla="*/ 80 h 149"/>
              <a:gd name="T100" fmla="*/ 134 w 194"/>
              <a:gd name="T101" fmla="*/ 8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 h="149">
                <a:moveTo>
                  <a:pt x="2" y="63"/>
                </a:moveTo>
                <a:cubicBezTo>
                  <a:pt x="3" y="55"/>
                  <a:pt x="5" y="51"/>
                  <a:pt x="11" y="44"/>
                </a:cubicBezTo>
                <a:cubicBezTo>
                  <a:pt x="3" y="50"/>
                  <a:pt x="1" y="52"/>
                  <a:pt x="2" y="63"/>
                </a:cubicBezTo>
                <a:moveTo>
                  <a:pt x="118" y="40"/>
                </a:moveTo>
                <a:cubicBezTo>
                  <a:pt x="119" y="36"/>
                  <a:pt x="121" y="31"/>
                  <a:pt x="127" y="28"/>
                </a:cubicBezTo>
                <a:cubicBezTo>
                  <a:pt x="119" y="30"/>
                  <a:pt x="117" y="34"/>
                  <a:pt x="118" y="40"/>
                </a:cubicBezTo>
                <a:close/>
                <a:moveTo>
                  <a:pt x="168" y="39"/>
                </a:moveTo>
                <a:cubicBezTo>
                  <a:pt x="170" y="40"/>
                  <a:pt x="172" y="40"/>
                  <a:pt x="174" y="39"/>
                </a:cubicBezTo>
                <a:cubicBezTo>
                  <a:pt x="179" y="37"/>
                  <a:pt x="182" y="33"/>
                  <a:pt x="184" y="29"/>
                </a:cubicBezTo>
                <a:cubicBezTo>
                  <a:pt x="183" y="34"/>
                  <a:pt x="180" y="38"/>
                  <a:pt x="175" y="40"/>
                </a:cubicBezTo>
                <a:cubicBezTo>
                  <a:pt x="172" y="41"/>
                  <a:pt x="171" y="40"/>
                  <a:pt x="168" y="39"/>
                </a:cubicBezTo>
                <a:close/>
                <a:moveTo>
                  <a:pt x="101" y="29"/>
                </a:moveTo>
                <a:cubicBezTo>
                  <a:pt x="98" y="30"/>
                  <a:pt x="95" y="31"/>
                  <a:pt x="92" y="32"/>
                </a:cubicBezTo>
                <a:cubicBezTo>
                  <a:pt x="89" y="35"/>
                  <a:pt x="87" y="37"/>
                  <a:pt x="86" y="42"/>
                </a:cubicBezTo>
                <a:cubicBezTo>
                  <a:pt x="86" y="37"/>
                  <a:pt x="86" y="36"/>
                  <a:pt x="88" y="33"/>
                </a:cubicBezTo>
                <a:cubicBezTo>
                  <a:pt x="87" y="33"/>
                  <a:pt x="87" y="34"/>
                  <a:pt x="86" y="34"/>
                </a:cubicBezTo>
                <a:cubicBezTo>
                  <a:pt x="83" y="37"/>
                  <a:pt x="79" y="47"/>
                  <a:pt x="77" y="51"/>
                </a:cubicBezTo>
                <a:cubicBezTo>
                  <a:pt x="78" y="46"/>
                  <a:pt x="81" y="35"/>
                  <a:pt x="84" y="32"/>
                </a:cubicBezTo>
                <a:cubicBezTo>
                  <a:pt x="87" y="30"/>
                  <a:pt x="87" y="30"/>
                  <a:pt x="90" y="30"/>
                </a:cubicBezTo>
                <a:cubicBezTo>
                  <a:pt x="94" y="29"/>
                  <a:pt x="97" y="29"/>
                  <a:pt x="101" y="29"/>
                </a:cubicBezTo>
                <a:close/>
                <a:moveTo>
                  <a:pt x="128" y="50"/>
                </a:moveTo>
                <a:cubicBezTo>
                  <a:pt x="128" y="49"/>
                  <a:pt x="127" y="48"/>
                  <a:pt x="127" y="47"/>
                </a:cubicBezTo>
                <a:cubicBezTo>
                  <a:pt x="126" y="48"/>
                  <a:pt x="124" y="49"/>
                  <a:pt x="123" y="50"/>
                </a:cubicBezTo>
                <a:cubicBezTo>
                  <a:pt x="125" y="48"/>
                  <a:pt x="128" y="43"/>
                  <a:pt x="130" y="42"/>
                </a:cubicBezTo>
                <a:cubicBezTo>
                  <a:pt x="133" y="40"/>
                  <a:pt x="136" y="40"/>
                  <a:pt x="139" y="39"/>
                </a:cubicBezTo>
                <a:cubicBezTo>
                  <a:pt x="138" y="40"/>
                  <a:pt x="137" y="41"/>
                  <a:pt x="135" y="41"/>
                </a:cubicBezTo>
                <a:cubicBezTo>
                  <a:pt x="137" y="42"/>
                  <a:pt x="138" y="43"/>
                  <a:pt x="139" y="44"/>
                </a:cubicBezTo>
                <a:cubicBezTo>
                  <a:pt x="139" y="45"/>
                  <a:pt x="139" y="46"/>
                  <a:pt x="139" y="46"/>
                </a:cubicBezTo>
                <a:cubicBezTo>
                  <a:pt x="141" y="46"/>
                  <a:pt x="143" y="45"/>
                  <a:pt x="145" y="45"/>
                </a:cubicBezTo>
                <a:cubicBezTo>
                  <a:pt x="139" y="47"/>
                  <a:pt x="133" y="51"/>
                  <a:pt x="129" y="56"/>
                </a:cubicBezTo>
                <a:cubicBezTo>
                  <a:pt x="129" y="55"/>
                  <a:pt x="130" y="53"/>
                  <a:pt x="131" y="52"/>
                </a:cubicBezTo>
                <a:cubicBezTo>
                  <a:pt x="129" y="52"/>
                  <a:pt x="128" y="51"/>
                  <a:pt x="128" y="50"/>
                </a:cubicBezTo>
                <a:close/>
                <a:moveTo>
                  <a:pt x="165" y="36"/>
                </a:moveTo>
                <a:cubicBezTo>
                  <a:pt x="165" y="36"/>
                  <a:pt x="165" y="37"/>
                  <a:pt x="166" y="37"/>
                </a:cubicBezTo>
                <a:cubicBezTo>
                  <a:pt x="166" y="37"/>
                  <a:pt x="166" y="37"/>
                  <a:pt x="166" y="37"/>
                </a:cubicBezTo>
                <a:cubicBezTo>
                  <a:pt x="166" y="37"/>
                  <a:pt x="166" y="36"/>
                  <a:pt x="165" y="36"/>
                </a:cubicBezTo>
                <a:cubicBezTo>
                  <a:pt x="165" y="36"/>
                  <a:pt x="165" y="36"/>
                  <a:pt x="165" y="36"/>
                </a:cubicBezTo>
                <a:close/>
                <a:moveTo>
                  <a:pt x="23" y="97"/>
                </a:moveTo>
                <a:cubicBezTo>
                  <a:pt x="25" y="105"/>
                  <a:pt x="29" y="113"/>
                  <a:pt x="33" y="119"/>
                </a:cubicBezTo>
                <a:cubicBezTo>
                  <a:pt x="33" y="119"/>
                  <a:pt x="33" y="119"/>
                  <a:pt x="33" y="119"/>
                </a:cubicBezTo>
                <a:cubicBezTo>
                  <a:pt x="33" y="120"/>
                  <a:pt x="33" y="121"/>
                  <a:pt x="32" y="122"/>
                </a:cubicBezTo>
                <a:cubicBezTo>
                  <a:pt x="29" y="126"/>
                  <a:pt x="21" y="120"/>
                  <a:pt x="19" y="118"/>
                </a:cubicBezTo>
                <a:cubicBezTo>
                  <a:pt x="17" y="115"/>
                  <a:pt x="15" y="113"/>
                  <a:pt x="15" y="110"/>
                </a:cubicBezTo>
                <a:cubicBezTo>
                  <a:pt x="14" y="108"/>
                  <a:pt x="15" y="108"/>
                  <a:pt x="16" y="106"/>
                </a:cubicBezTo>
                <a:cubicBezTo>
                  <a:pt x="18" y="104"/>
                  <a:pt x="20" y="103"/>
                  <a:pt x="22" y="101"/>
                </a:cubicBezTo>
                <a:cubicBezTo>
                  <a:pt x="22" y="100"/>
                  <a:pt x="22" y="98"/>
                  <a:pt x="23" y="97"/>
                </a:cubicBezTo>
                <a:close/>
                <a:moveTo>
                  <a:pt x="24" y="64"/>
                </a:moveTo>
                <a:cubicBezTo>
                  <a:pt x="23" y="65"/>
                  <a:pt x="23" y="67"/>
                  <a:pt x="22" y="68"/>
                </a:cubicBezTo>
                <a:cubicBezTo>
                  <a:pt x="22" y="68"/>
                  <a:pt x="22" y="69"/>
                  <a:pt x="22" y="69"/>
                </a:cubicBezTo>
                <a:cubicBezTo>
                  <a:pt x="19" y="70"/>
                  <a:pt x="15" y="71"/>
                  <a:pt x="14" y="68"/>
                </a:cubicBezTo>
                <a:cubicBezTo>
                  <a:pt x="13" y="66"/>
                  <a:pt x="13" y="65"/>
                  <a:pt x="12" y="63"/>
                </a:cubicBezTo>
                <a:cubicBezTo>
                  <a:pt x="8" y="58"/>
                  <a:pt x="15" y="52"/>
                  <a:pt x="19" y="49"/>
                </a:cubicBezTo>
                <a:cubicBezTo>
                  <a:pt x="18" y="50"/>
                  <a:pt x="18" y="51"/>
                  <a:pt x="17" y="52"/>
                </a:cubicBezTo>
                <a:cubicBezTo>
                  <a:pt x="16" y="56"/>
                  <a:pt x="18" y="60"/>
                  <a:pt x="14" y="63"/>
                </a:cubicBezTo>
                <a:cubicBezTo>
                  <a:pt x="16" y="67"/>
                  <a:pt x="16" y="68"/>
                  <a:pt x="20" y="66"/>
                </a:cubicBezTo>
                <a:cubicBezTo>
                  <a:pt x="22" y="66"/>
                  <a:pt x="23" y="65"/>
                  <a:pt x="24" y="64"/>
                </a:cubicBezTo>
                <a:close/>
                <a:moveTo>
                  <a:pt x="19" y="54"/>
                </a:moveTo>
                <a:cubicBezTo>
                  <a:pt x="20" y="53"/>
                  <a:pt x="20" y="54"/>
                  <a:pt x="21" y="54"/>
                </a:cubicBezTo>
                <a:cubicBezTo>
                  <a:pt x="21" y="53"/>
                  <a:pt x="21" y="52"/>
                  <a:pt x="20" y="51"/>
                </a:cubicBezTo>
                <a:cubicBezTo>
                  <a:pt x="20" y="52"/>
                  <a:pt x="20" y="52"/>
                  <a:pt x="19" y="52"/>
                </a:cubicBezTo>
                <a:cubicBezTo>
                  <a:pt x="19" y="53"/>
                  <a:pt x="19" y="53"/>
                  <a:pt x="19" y="54"/>
                </a:cubicBezTo>
                <a:close/>
                <a:moveTo>
                  <a:pt x="124" y="102"/>
                </a:moveTo>
                <a:cubicBezTo>
                  <a:pt x="123" y="106"/>
                  <a:pt x="121" y="109"/>
                  <a:pt x="120" y="113"/>
                </a:cubicBezTo>
                <a:cubicBezTo>
                  <a:pt x="119" y="117"/>
                  <a:pt x="113" y="127"/>
                  <a:pt x="109" y="130"/>
                </a:cubicBezTo>
                <a:cubicBezTo>
                  <a:pt x="110" y="130"/>
                  <a:pt x="111" y="131"/>
                  <a:pt x="114" y="131"/>
                </a:cubicBezTo>
                <a:cubicBezTo>
                  <a:pt x="115" y="131"/>
                  <a:pt x="121" y="131"/>
                  <a:pt x="123" y="131"/>
                </a:cubicBezTo>
                <a:cubicBezTo>
                  <a:pt x="126" y="131"/>
                  <a:pt x="128" y="131"/>
                  <a:pt x="128" y="127"/>
                </a:cubicBezTo>
                <a:cubicBezTo>
                  <a:pt x="128" y="125"/>
                  <a:pt x="128" y="125"/>
                  <a:pt x="127" y="123"/>
                </a:cubicBezTo>
                <a:cubicBezTo>
                  <a:pt x="127" y="120"/>
                  <a:pt x="127" y="117"/>
                  <a:pt x="127" y="114"/>
                </a:cubicBezTo>
                <a:cubicBezTo>
                  <a:pt x="127" y="111"/>
                  <a:pt x="126" y="110"/>
                  <a:pt x="125" y="107"/>
                </a:cubicBezTo>
                <a:cubicBezTo>
                  <a:pt x="124" y="105"/>
                  <a:pt x="124" y="104"/>
                  <a:pt x="124" y="102"/>
                </a:cubicBezTo>
                <a:close/>
                <a:moveTo>
                  <a:pt x="107" y="132"/>
                </a:moveTo>
                <a:cubicBezTo>
                  <a:pt x="104" y="134"/>
                  <a:pt x="99" y="138"/>
                  <a:pt x="98" y="139"/>
                </a:cubicBezTo>
                <a:cubicBezTo>
                  <a:pt x="97" y="141"/>
                  <a:pt x="96" y="143"/>
                  <a:pt x="94" y="144"/>
                </a:cubicBezTo>
                <a:cubicBezTo>
                  <a:pt x="86" y="149"/>
                  <a:pt x="81" y="144"/>
                  <a:pt x="76" y="136"/>
                </a:cubicBezTo>
                <a:cubicBezTo>
                  <a:pt x="74" y="133"/>
                  <a:pt x="69" y="125"/>
                  <a:pt x="74" y="122"/>
                </a:cubicBezTo>
                <a:cubicBezTo>
                  <a:pt x="77" y="121"/>
                  <a:pt x="78" y="120"/>
                  <a:pt x="80" y="119"/>
                </a:cubicBezTo>
                <a:cubicBezTo>
                  <a:pt x="75" y="120"/>
                  <a:pt x="69" y="120"/>
                  <a:pt x="63" y="119"/>
                </a:cubicBezTo>
                <a:cubicBezTo>
                  <a:pt x="64" y="120"/>
                  <a:pt x="64" y="120"/>
                  <a:pt x="64" y="121"/>
                </a:cubicBezTo>
                <a:cubicBezTo>
                  <a:pt x="64" y="124"/>
                  <a:pt x="64" y="125"/>
                  <a:pt x="62" y="127"/>
                </a:cubicBezTo>
                <a:cubicBezTo>
                  <a:pt x="61" y="129"/>
                  <a:pt x="61" y="130"/>
                  <a:pt x="59" y="133"/>
                </a:cubicBezTo>
                <a:cubicBezTo>
                  <a:pt x="60" y="136"/>
                  <a:pt x="59" y="137"/>
                  <a:pt x="59" y="140"/>
                </a:cubicBezTo>
                <a:cubicBezTo>
                  <a:pt x="57" y="146"/>
                  <a:pt x="45" y="143"/>
                  <a:pt x="41" y="141"/>
                </a:cubicBezTo>
                <a:cubicBezTo>
                  <a:pt x="35" y="140"/>
                  <a:pt x="27" y="138"/>
                  <a:pt x="30" y="131"/>
                </a:cubicBezTo>
                <a:cubicBezTo>
                  <a:pt x="31" y="129"/>
                  <a:pt x="31" y="128"/>
                  <a:pt x="32" y="126"/>
                </a:cubicBezTo>
                <a:cubicBezTo>
                  <a:pt x="27" y="128"/>
                  <a:pt x="20" y="123"/>
                  <a:pt x="17" y="120"/>
                </a:cubicBezTo>
                <a:cubicBezTo>
                  <a:pt x="14" y="117"/>
                  <a:pt x="12" y="113"/>
                  <a:pt x="11" y="110"/>
                </a:cubicBezTo>
                <a:cubicBezTo>
                  <a:pt x="11" y="107"/>
                  <a:pt x="11" y="107"/>
                  <a:pt x="13" y="105"/>
                </a:cubicBezTo>
                <a:cubicBezTo>
                  <a:pt x="15" y="103"/>
                  <a:pt x="17" y="101"/>
                  <a:pt x="19" y="99"/>
                </a:cubicBezTo>
                <a:cubicBezTo>
                  <a:pt x="20" y="97"/>
                  <a:pt x="21" y="94"/>
                  <a:pt x="22" y="92"/>
                </a:cubicBezTo>
                <a:cubicBezTo>
                  <a:pt x="21" y="91"/>
                  <a:pt x="21" y="89"/>
                  <a:pt x="21" y="87"/>
                </a:cubicBezTo>
                <a:cubicBezTo>
                  <a:pt x="20" y="81"/>
                  <a:pt x="21" y="76"/>
                  <a:pt x="22" y="72"/>
                </a:cubicBezTo>
                <a:cubicBezTo>
                  <a:pt x="18" y="73"/>
                  <a:pt x="14" y="72"/>
                  <a:pt x="12" y="69"/>
                </a:cubicBezTo>
                <a:cubicBezTo>
                  <a:pt x="12" y="67"/>
                  <a:pt x="11" y="66"/>
                  <a:pt x="11" y="64"/>
                </a:cubicBezTo>
                <a:cubicBezTo>
                  <a:pt x="3" y="56"/>
                  <a:pt x="18" y="46"/>
                  <a:pt x="22" y="46"/>
                </a:cubicBezTo>
                <a:cubicBezTo>
                  <a:pt x="21" y="47"/>
                  <a:pt x="21" y="48"/>
                  <a:pt x="20" y="50"/>
                </a:cubicBezTo>
                <a:cubicBezTo>
                  <a:pt x="23" y="51"/>
                  <a:pt x="23" y="55"/>
                  <a:pt x="22" y="58"/>
                </a:cubicBezTo>
                <a:cubicBezTo>
                  <a:pt x="21" y="57"/>
                  <a:pt x="21" y="55"/>
                  <a:pt x="19" y="55"/>
                </a:cubicBezTo>
                <a:cubicBezTo>
                  <a:pt x="19" y="58"/>
                  <a:pt x="19" y="62"/>
                  <a:pt x="16" y="63"/>
                </a:cubicBezTo>
                <a:cubicBezTo>
                  <a:pt x="17" y="65"/>
                  <a:pt x="17" y="65"/>
                  <a:pt x="19" y="64"/>
                </a:cubicBezTo>
                <a:cubicBezTo>
                  <a:pt x="22" y="63"/>
                  <a:pt x="24" y="61"/>
                  <a:pt x="26" y="58"/>
                </a:cubicBezTo>
                <a:cubicBezTo>
                  <a:pt x="29" y="54"/>
                  <a:pt x="32" y="50"/>
                  <a:pt x="36" y="46"/>
                </a:cubicBezTo>
                <a:cubicBezTo>
                  <a:pt x="46" y="37"/>
                  <a:pt x="56" y="34"/>
                  <a:pt x="71" y="32"/>
                </a:cubicBezTo>
                <a:cubicBezTo>
                  <a:pt x="73" y="30"/>
                  <a:pt x="75" y="27"/>
                  <a:pt x="78" y="25"/>
                </a:cubicBezTo>
                <a:cubicBezTo>
                  <a:pt x="81" y="23"/>
                  <a:pt x="83" y="22"/>
                  <a:pt x="86" y="22"/>
                </a:cubicBezTo>
                <a:cubicBezTo>
                  <a:pt x="91" y="15"/>
                  <a:pt x="94" y="11"/>
                  <a:pt x="102" y="8"/>
                </a:cubicBezTo>
                <a:cubicBezTo>
                  <a:pt x="119" y="1"/>
                  <a:pt x="130" y="0"/>
                  <a:pt x="144" y="11"/>
                </a:cubicBezTo>
                <a:cubicBezTo>
                  <a:pt x="148" y="15"/>
                  <a:pt x="152" y="19"/>
                  <a:pt x="157" y="22"/>
                </a:cubicBezTo>
                <a:cubicBezTo>
                  <a:pt x="159" y="23"/>
                  <a:pt x="161" y="24"/>
                  <a:pt x="163" y="27"/>
                </a:cubicBezTo>
                <a:cubicBezTo>
                  <a:pt x="165" y="29"/>
                  <a:pt x="167" y="32"/>
                  <a:pt x="168" y="36"/>
                </a:cubicBezTo>
                <a:cubicBezTo>
                  <a:pt x="170" y="35"/>
                  <a:pt x="172" y="34"/>
                  <a:pt x="174" y="33"/>
                </a:cubicBezTo>
                <a:cubicBezTo>
                  <a:pt x="176" y="31"/>
                  <a:pt x="177" y="28"/>
                  <a:pt x="179" y="26"/>
                </a:cubicBezTo>
                <a:cubicBezTo>
                  <a:pt x="181" y="24"/>
                  <a:pt x="187" y="27"/>
                  <a:pt x="188" y="29"/>
                </a:cubicBezTo>
                <a:cubicBezTo>
                  <a:pt x="193" y="38"/>
                  <a:pt x="194" y="53"/>
                  <a:pt x="193" y="62"/>
                </a:cubicBezTo>
                <a:cubicBezTo>
                  <a:pt x="192" y="73"/>
                  <a:pt x="188" y="84"/>
                  <a:pt x="178" y="89"/>
                </a:cubicBezTo>
                <a:cubicBezTo>
                  <a:pt x="171" y="92"/>
                  <a:pt x="162" y="93"/>
                  <a:pt x="155" y="91"/>
                </a:cubicBezTo>
                <a:cubicBezTo>
                  <a:pt x="154" y="93"/>
                  <a:pt x="154" y="95"/>
                  <a:pt x="153" y="96"/>
                </a:cubicBezTo>
                <a:cubicBezTo>
                  <a:pt x="152" y="101"/>
                  <a:pt x="146" y="105"/>
                  <a:pt x="141" y="105"/>
                </a:cubicBezTo>
                <a:cubicBezTo>
                  <a:pt x="136" y="106"/>
                  <a:pt x="133" y="103"/>
                  <a:pt x="130" y="100"/>
                </a:cubicBezTo>
                <a:cubicBezTo>
                  <a:pt x="128" y="98"/>
                  <a:pt x="127" y="97"/>
                  <a:pt x="125" y="95"/>
                </a:cubicBezTo>
                <a:cubicBezTo>
                  <a:pt x="125" y="96"/>
                  <a:pt x="125" y="97"/>
                  <a:pt x="124" y="98"/>
                </a:cubicBezTo>
                <a:cubicBezTo>
                  <a:pt x="126" y="101"/>
                  <a:pt x="126" y="103"/>
                  <a:pt x="128" y="106"/>
                </a:cubicBezTo>
                <a:cubicBezTo>
                  <a:pt x="129" y="109"/>
                  <a:pt x="129" y="111"/>
                  <a:pt x="129" y="114"/>
                </a:cubicBezTo>
                <a:cubicBezTo>
                  <a:pt x="130" y="117"/>
                  <a:pt x="130" y="120"/>
                  <a:pt x="130" y="122"/>
                </a:cubicBezTo>
                <a:cubicBezTo>
                  <a:pt x="131" y="125"/>
                  <a:pt x="131" y="125"/>
                  <a:pt x="131" y="128"/>
                </a:cubicBezTo>
                <a:cubicBezTo>
                  <a:pt x="131" y="133"/>
                  <a:pt x="128" y="134"/>
                  <a:pt x="123" y="134"/>
                </a:cubicBezTo>
                <a:cubicBezTo>
                  <a:pt x="121" y="134"/>
                  <a:pt x="115" y="134"/>
                  <a:pt x="113" y="134"/>
                </a:cubicBezTo>
                <a:cubicBezTo>
                  <a:pt x="110" y="133"/>
                  <a:pt x="108" y="133"/>
                  <a:pt x="107" y="132"/>
                </a:cubicBezTo>
                <a:close/>
                <a:moveTo>
                  <a:pt x="87" y="122"/>
                </a:moveTo>
                <a:cubicBezTo>
                  <a:pt x="87" y="121"/>
                  <a:pt x="87" y="120"/>
                  <a:pt x="87" y="119"/>
                </a:cubicBezTo>
                <a:cubicBezTo>
                  <a:pt x="87" y="117"/>
                  <a:pt x="87" y="116"/>
                  <a:pt x="87" y="114"/>
                </a:cubicBezTo>
                <a:cubicBezTo>
                  <a:pt x="87" y="112"/>
                  <a:pt x="87" y="111"/>
                  <a:pt x="87" y="109"/>
                </a:cubicBezTo>
                <a:cubicBezTo>
                  <a:pt x="87" y="111"/>
                  <a:pt x="86" y="112"/>
                  <a:pt x="85" y="114"/>
                </a:cubicBezTo>
                <a:cubicBezTo>
                  <a:pt x="85" y="115"/>
                  <a:pt x="85" y="115"/>
                  <a:pt x="85" y="116"/>
                </a:cubicBezTo>
                <a:cubicBezTo>
                  <a:pt x="77" y="117"/>
                  <a:pt x="70" y="117"/>
                  <a:pt x="63" y="116"/>
                </a:cubicBezTo>
                <a:cubicBezTo>
                  <a:pt x="62" y="113"/>
                  <a:pt x="62" y="110"/>
                  <a:pt x="61" y="108"/>
                </a:cubicBezTo>
                <a:cubicBezTo>
                  <a:pt x="61" y="111"/>
                  <a:pt x="61" y="117"/>
                  <a:pt x="61" y="120"/>
                </a:cubicBezTo>
                <a:cubicBezTo>
                  <a:pt x="61" y="123"/>
                  <a:pt x="61" y="124"/>
                  <a:pt x="60" y="126"/>
                </a:cubicBezTo>
                <a:cubicBezTo>
                  <a:pt x="59" y="128"/>
                  <a:pt x="58" y="129"/>
                  <a:pt x="56" y="133"/>
                </a:cubicBezTo>
                <a:cubicBezTo>
                  <a:pt x="56" y="135"/>
                  <a:pt x="56" y="136"/>
                  <a:pt x="56" y="139"/>
                </a:cubicBezTo>
                <a:cubicBezTo>
                  <a:pt x="55" y="142"/>
                  <a:pt x="45" y="139"/>
                  <a:pt x="42" y="139"/>
                </a:cubicBezTo>
                <a:cubicBezTo>
                  <a:pt x="38" y="138"/>
                  <a:pt x="32" y="136"/>
                  <a:pt x="33" y="132"/>
                </a:cubicBezTo>
                <a:cubicBezTo>
                  <a:pt x="35" y="128"/>
                  <a:pt x="36" y="124"/>
                  <a:pt x="37" y="119"/>
                </a:cubicBezTo>
                <a:cubicBezTo>
                  <a:pt x="30" y="110"/>
                  <a:pt x="25" y="98"/>
                  <a:pt x="24" y="87"/>
                </a:cubicBezTo>
                <a:cubicBezTo>
                  <a:pt x="23" y="79"/>
                  <a:pt x="23" y="74"/>
                  <a:pt x="25" y="69"/>
                </a:cubicBezTo>
                <a:cubicBezTo>
                  <a:pt x="28" y="61"/>
                  <a:pt x="32" y="54"/>
                  <a:pt x="38" y="48"/>
                </a:cubicBezTo>
                <a:cubicBezTo>
                  <a:pt x="47" y="41"/>
                  <a:pt x="55" y="38"/>
                  <a:pt x="68" y="36"/>
                </a:cubicBezTo>
                <a:cubicBezTo>
                  <a:pt x="64" y="39"/>
                  <a:pt x="62" y="43"/>
                  <a:pt x="58" y="47"/>
                </a:cubicBezTo>
                <a:cubicBezTo>
                  <a:pt x="55" y="50"/>
                  <a:pt x="53" y="54"/>
                  <a:pt x="51" y="59"/>
                </a:cubicBezTo>
                <a:cubicBezTo>
                  <a:pt x="48" y="64"/>
                  <a:pt x="48" y="67"/>
                  <a:pt x="52" y="72"/>
                </a:cubicBezTo>
                <a:cubicBezTo>
                  <a:pt x="55" y="76"/>
                  <a:pt x="57" y="78"/>
                  <a:pt x="58" y="83"/>
                </a:cubicBezTo>
                <a:cubicBezTo>
                  <a:pt x="57" y="85"/>
                  <a:pt x="57" y="87"/>
                  <a:pt x="56" y="90"/>
                </a:cubicBezTo>
                <a:cubicBezTo>
                  <a:pt x="60" y="95"/>
                  <a:pt x="63" y="98"/>
                  <a:pt x="67" y="99"/>
                </a:cubicBezTo>
                <a:cubicBezTo>
                  <a:pt x="71" y="100"/>
                  <a:pt x="74" y="100"/>
                  <a:pt x="78" y="98"/>
                </a:cubicBezTo>
                <a:cubicBezTo>
                  <a:pt x="86" y="94"/>
                  <a:pt x="93" y="89"/>
                  <a:pt x="101" y="89"/>
                </a:cubicBezTo>
                <a:cubicBezTo>
                  <a:pt x="105" y="79"/>
                  <a:pt x="105" y="71"/>
                  <a:pt x="103" y="61"/>
                </a:cubicBezTo>
                <a:cubicBezTo>
                  <a:pt x="102" y="55"/>
                  <a:pt x="101" y="48"/>
                  <a:pt x="101" y="42"/>
                </a:cubicBezTo>
                <a:cubicBezTo>
                  <a:pt x="99" y="49"/>
                  <a:pt x="99" y="55"/>
                  <a:pt x="100" y="61"/>
                </a:cubicBezTo>
                <a:cubicBezTo>
                  <a:pt x="101" y="70"/>
                  <a:pt x="103" y="79"/>
                  <a:pt x="99" y="86"/>
                </a:cubicBezTo>
                <a:cubicBezTo>
                  <a:pt x="91" y="86"/>
                  <a:pt x="84" y="91"/>
                  <a:pt x="77" y="95"/>
                </a:cubicBezTo>
                <a:cubicBezTo>
                  <a:pt x="74" y="96"/>
                  <a:pt x="71" y="96"/>
                  <a:pt x="68" y="96"/>
                </a:cubicBezTo>
                <a:cubicBezTo>
                  <a:pt x="65" y="95"/>
                  <a:pt x="63" y="93"/>
                  <a:pt x="60" y="89"/>
                </a:cubicBezTo>
                <a:cubicBezTo>
                  <a:pt x="60" y="86"/>
                  <a:pt x="61" y="84"/>
                  <a:pt x="63" y="81"/>
                </a:cubicBezTo>
                <a:cubicBezTo>
                  <a:pt x="65" y="75"/>
                  <a:pt x="68" y="71"/>
                  <a:pt x="71" y="65"/>
                </a:cubicBezTo>
                <a:cubicBezTo>
                  <a:pt x="67" y="70"/>
                  <a:pt x="64" y="74"/>
                  <a:pt x="61" y="79"/>
                </a:cubicBezTo>
                <a:cubicBezTo>
                  <a:pt x="59" y="76"/>
                  <a:pt x="58" y="74"/>
                  <a:pt x="55" y="70"/>
                </a:cubicBezTo>
                <a:cubicBezTo>
                  <a:pt x="52" y="66"/>
                  <a:pt x="52" y="65"/>
                  <a:pt x="54" y="60"/>
                </a:cubicBezTo>
                <a:cubicBezTo>
                  <a:pt x="56" y="56"/>
                  <a:pt x="58" y="52"/>
                  <a:pt x="61" y="48"/>
                </a:cubicBezTo>
                <a:cubicBezTo>
                  <a:pt x="67" y="42"/>
                  <a:pt x="73" y="34"/>
                  <a:pt x="80" y="28"/>
                </a:cubicBezTo>
                <a:cubicBezTo>
                  <a:pt x="83" y="24"/>
                  <a:pt x="85" y="24"/>
                  <a:pt x="89" y="24"/>
                </a:cubicBezTo>
                <a:cubicBezTo>
                  <a:pt x="94" y="23"/>
                  <a:pt x="98" y="22"/>
                  <a:pt x="102" y="21"/>
                </a:cubicBezTo>
                <a:cubicBezTo>
                  <a:pt x="98" y="22"/>
                  <a:pt x="94" y="22"/>
                  <a:pt x="90" y="22"/>
                </a:cubicBezTo>
                <a:cubicBezTo>
                  <a:pt x="90" y="22"/>
                  <a:pt x="90" y="22"/>
                  <a:pt x="90" y="22"/>
                </a:cubicBezTo>
                <a:cubicBezTo>
                  <a:pt x="94" y="17"/>
                  <a:pt x="96" y="14"/>
                  <a:pt x="103" y="11"/>
                </a:cubicBezTo>
                <a:cubicBezTo>
                  <a:pt x="119" y="4"/>
                  <a:pt x="130" y="3"/>
                  <a:pt x="143" y="14"/>
                </a:cubicBezTo>
                <a:cubicBezTo>
                  <a:pt x="146" y="17"/>
                  <a:pt x="149" y="19"/>
                  <a:pt x="152" y="22"/>
                </a:cubicBezTo>
                <a:cubicBezTo>
                  <a:pt x="151" y="22"/>
                  <a:pt x="150" y="22"/>
                  <a:pt x="149" y="23"/>
                </a:cubicBezTo>
                <a:cubicBezTo>
                  <a:pt x="150" y="22"/>
                  <a:pt x="152" y="23"/>
                  <a:pt x="154" y="23"/>
                </a:cubicBezTo>
                <a:cubicBezTo>
                  <a:pt x="155" y="23"/>
                  <a:pt x="155" y="24"/>
                  <a:pt x="156" y="24"/>
                </a:cubicBezTo>
                <a:cubicBezTo>
                  <a:pt x="158" y="25"/>
                  <a:pt x="159" y="26"/>
                  <a:pt x="161" y="28"/>
                </a:cubicBezTo>
                <a:cubicBezTo>
                  <a:pt x="163" y="31"/>
                  <a:pt x="164" y="33"/>
                  <a:pt x="165" y="36"/>
                </a:cubicBezTo>
                <a:cubicBezTo>
                  <a:pt x="165" y="35"/>
                  <a:pt x="164" y="35"/>
                  <a:pt x="163" y="35"/>
                </a:cubicBezTo>
                <a:cubicBezTo>
                  <a:pt x="163" y="35"/>
                  <a:pt x="162" y="35"/>
                  <a:pt x="162" y="35"/>
                </a:cubicBezTo>
                <a:cubicBezTo>
                  <a:pt x="161" y="34"/>
                  <a:pt x="160" y="35"/>
                  <a:pt x="159" y="35"/>
                </a:cubicBezTo>
                <a:cubicBezTo>
                  <a:pt x="159" y="35"/>
                  <a:pt x="159" y="35"/>
                  <a:pt x="159" y="35"/>
                </a:cubicBezTo>
                <a:cubicBezTo>
                  <a:pt x="157" y="36"/>
                  <a:pt x="155" y="37"/>
                  <a:pt x="154" y="37"/>
                </a:cubicBezTo>
                <a:cubicBezTo>
                  <a:pt x="155" y="37"/>
                  <a:pt x="156" y="37"/>
                  <a:pt x="157" y="37"/>
                </a:cubicBezTo>
                <a:cubicBezTo>
                  <a:pt x="157" y="37"/>
                  <a:pt x="157" y="37"/>
                  <a:pt x="157" y="37"/>
                </a:cubicBezTo>
                <a:cubicBezTo>
                  <a:pt x="157" y="37"/>
                  <a:pt x="157" y="38"/>
                  <a:pt x="157" y="39"/>
                </a:cubicBezTo>
                <a:cubicBezTo>
                  <a:pt x="157" y="40"/>
                  <a:pt x="157" y="40"/>
                  <a:pt x="157" y="41"/>
                </a:cubicBezTo>
                <a:cubicBezTo>
                  <a:pt x="157" y="41"/>
                  <a:pt x="157" y="41"/>
                  <a:pt x="157" y="41"/>
                </a:cubicBezTo>
                <a:cubicBezTo>
                  <a:pt x="157" y="42"/>
                  <a:pt x="157" y="42"/>
                  <a:pt x="158" y="42"/>
                </a:cubicBezTo>
                <a:cubicBezTo>
                  <a:pt x="157" y="42"/>
                  <a:pt x="156" y="42"/>
                  <a:pt x="156" y="43"/>
                </a:cubicBezTo>
                <a:cubicBezTo>
                  <a:pt x="159" y="42"/>
                  <a:pt x="162" y="42"/>
                  <a:pt x="165" y="43"/>
                </a:cubicBezTo>
                <a:cubicBezTo>
                  <a:pt x="165" y="44"/>
                  <a:pt x="165" y="45"/>
                  <a:pt x="165" y="46"/>
                </a:cubicBezTo>
                <a:cubicBezTo>
                  <a:pt x="165" y="46"/>
                  <a:pt x="164" y="46"/>
                  <a:pt x="164" y="46"/>
                </a:cubicBezTo>
                <a:cubicBezTo>
                  <a:pt x="164" y="46"/>
                  <a:pt x="164" y="46"/>
                  <a:pt x="164" y="46"/>
                </a:cubicBezTo>
                <a:cubicBezTo>
                  <a:pt x="163" y="45"/>
                  <a:pt x="161" y="45"/>
                  <a:pt x="159" y="45"/>
                </a:cubicBezTo>
                <a:cubicBezTo>
                  <a:pt x="152" y="47"/>
                  <a:pt x="154" y="50"/>
                  <a:pt x="151" y="56"/>
                </a:cubicBezTo>
                <a:cubicBezTo>
                  <a:pt x="154" y="52"/>
                  <a:pt x="154" y="48"/>
                  <a:pt x="159" y="47"/>
                </a:cubicBezTo>
                <a:cubicBezTo>
                  <a:pt x="160" y="47"/>
                  <a:pt x="161" y="46"/>
                  <a:pt x="162" y="46"/>
                </a:cubicBezTo>
                <a:cubicBezTo>
                  <a:pt x="160" y="47"/>
                  <a:pt x="159" y="48"/>
                  <a:pt x="158" y="50"/>
                </a:cubicBezTo>
                <a:cubicBezTo>
                  <a:pt x="157" y="54"/>
                  <a:pt x="158" y="57"/>
                  <a:pt x="156" y="61"/>
                </a:cubicBezTo>
                <a:cubicBezTo>
                  <a:pt x="158" y="57"/>
                  <a:pt x="158" y="54"/>
                  <a:pt x="160" y="51"/>
                </a:cubicBezTo>
                <a:cubicBezTo>
                  <a:pt x="161" y="49"/>
                  <a:pt x="163" y="47"/>
                  <a:pt x="164" y="47"/>
                </a:cubicBezTo>
                <a:cubicBezTo>
                  <a:pt x="165" y="47"/>
                  <a:pt x="165" y="47"/>
                  <a:pt x="165" y="47"/>
                </a:cubicBezTo>
                <a:cubicBezTo>
                  <a:pt x="166" y="50"/>
                  <a:pt x="166" y="52"/>
                  <a:pt x="166" y="54"/>
                </a:cubicBezTo>
                <a:cubicBezTo>
                  <a:pt x="166" y="57"/>
                  <a:pt x="165" y="62"/>
                  <a:pt x="164" y="64"/>
                </a:cubicBezTo>
                <a:cubicBezTo>
                  <a:pt x="166" y="61"/>
                  <a:pt x="167" y="57"/>
                  <a:pt x="168" y="53"/>
                </a:cubicBezTo>
                <a:cubicBezTo>
                  <a:pt x="168" y="50"/>
                  <a:pt x="168" y="46"/>
                  <a:pt x="167" y="42"/>
                </a:cubicBezTo>
                <a:cubicBezTo>
                  <a:pt x="166" y="37"/>
                  <a:pt x="172" y="38"/>
                  <a:pt x="175" y="36"/>
                </a:cubicBezTo>
                <a:cubicBezTo>
                  <a:pt x="177" y="34"/>
                  <a:pt x="178" y="31"/>
                  <a:pt x="181" y="29"/>
                </a:cubicBezTo>
                <a:cubicBezTo>
                  <a:pt x="183" y="27"/>
                  <a:pt x="186" y="30"/>
                  <a:pt x="187" y="32"/>
                </a:cubicBezTo>
                <a:cubicBezTo>
                  <a:pt x="190" y="40"/>
                  <a:pt x="192" y="53"/>
                  <a:pt x="191" y="62"/>
                </a:cubicBezTo>
                <a:cubicBezTo>
                  <a:pt x="190" y="71"/>
                  <a:pt x="185" y="82"/>
                  <a:pt x="177" y="86"/>
                </a:cubicBezTo>
                <a:cubicBezTo>
                  <a:pt x="166" y="92"/>
                  <a:pt x="154" y="88"/>
                  <a:pt x="143" y="85"/>
                </a:cubicBezTo>
                <a:cubicBezTo>
                  <a:pt x="141" y="84"/>
                  <a:pt x="139" y="83"/>
                  <a:pt x="137" y="82"/>
                </a:cubicBezTo>
                <a:cubicBezTo>
                  <a:pt x="138" y="84"/>
                  <a:pt x="138" y="87"/>
                  <a:pt x="137" y="89"/>
                </a:cubicBezTo>
                <a:cubicBezTo>
                  <a:pt x="136" y="93"/>
                  <a:pt x="134" y="99"/>
                  <a:pt x="140" y="101"/>
                </a:cubicBezTo>
                <a:cubicBezTo>
                  <a:pt x="142" y="101"/>
                  <a:pt x="142" y="101"/>
                  <a:pt x="145" y="99"/>
                </a:cubicBezTo>
                <a:cubicBezTo>
                  <a:pt x="143" y="100"/>
                  <a:pt x="142" y="100"/>
                  <a:pt x="140" y="100"/>
                </a:cubicBezTo>
                <a:cubicBezTo>
                  <a:pt x="139" y="99"/>
                  <a:pt x="138" y="98"/>
                  <a:pt x="138" y="97"/>
                </a:cubicBezTo>
                <a:cubicBezTo>
                  <a:pt x="138" y="98"/>
                  <a:pt x="139" y="98"/>
                  <a:pt x="140" y="98"/>
                </a:cubicBezTo>
                <a:cubicBezTo>
                  <a:pt x="144" y="99"/>
                  <a:pt x="148" y="97"/>
                  <a:pt x="149" y="95"/>
                </a:cubicBezTo>
                <a:cubicBezTo>
                  <a:pt x="149" y="93"/>
                  <a:pt x="149" y="92"/>
                  <a:pt x="150" y="90"/>
                </a:cubicBezTo>
                <a:cubicBezTo>
                  <a:pt x="151" y="90"/>
                  <a:pt x="152" y="91"/>
                  <a:pt x="152" y="91"/>
                </a:cubicBezTo>
                <a:cubicBezTo>
                  <a:pt x="152" y="92"/>
                  <a:pt x="151" y="94"/>
                  <a:pt x="151" y="95"/>
                </a:cubicBezTo>
                <a:cubicBezTo>
                  <a:pt x="150" y="100"/>
                  <a:pt x="145" y="103"/>
                  <a:pt x="141" y="103"/>
                </a:cubicBezTo>
                <a:cubicBezTo>
                  <a:pt x="137" y="103"/>
                  <a:pt x="134" y="100"/>
                  <a:pt x="131" y="98"/>
                </a:cubicBezTo>
                <a:cubicBezTo>
                  <a:pt x="129" y="96"/>
                  <a:pt x="128" y="94"/>
                  <a:pt x="126" y="93"/>
                </a:cubicBezTo>
                <a:cubicBezTo>
                  <a:pt x="121" y="91"/>
                  <a:pt x="117" y="90"/>
                  <a:pt x="112" y="86"/>
                </a:cubicBezTo>
                <a:cubicBezTo>
                  <a:pt x="116" y="90"/>
                  <a:pt x="118" y="92"/>
                  <a:pt x="122" y="94"/>
                </a:cubicBezTo>
                <a:cubicBezTo>
                  <a:pt x="122" y="101"/>
                  <a:pt x="119" y="106"/>
                  <a:pt x="117" y="112"/>
                </a:cubicBezTo>
                <a:cubicBezTo>
                  <a:pt x="117" y="115"/>
                  <a:pt x="109" y="127"/>
                  <a:pt x="107" y="128"/>
                </a:cubicBezTo>
                <a:cubicBezTo>
                  <a:pt x="106" y="129"/>
                  <a:pt x="97" y="136"/>
                  <a:pt x="96" y="137"/>
                </a:cubicBezTo>
                <a:cubicBezTo>
                  <a:pt x="94" y="139"/>
                  <a:pt x="93" y="141"/>
                  <a:pt x="91" y="142"/>
                </a:cubicBezTo>
                <a:cubicBezTo>
                  <a:pt x="86" y="145"/>
                  <a:pt x="82" y="139"/>
                  <a:pt x="79" y="134"/>
                </a:cubicBezTo>
                <a:cubicBezTo>
                  <a:pt x="78" y="132"/>
                  <a:pt x="74" y="126"/>
                  <a:pt x="77" y="124"/>
                </a:cubicBezTo>
                <a:cubicBezTo>
                  <a:pt x="80" y="122"/>
                  <a:pt x="82" y="121"/>
                  <a:pt x="85" y="119"/>
                </a:cubicBezTo>
                <a:cubicBezTo>
                  <a:pt x="86" y="120"/>
                  <a:pt x="87" y="121"/>
                  <a:pt x="87" y="122"/>
                </a:cubicBezTo>
                <a:close/>
                <a:moveTo>
                  <a:pt x="0" y="56"/>
                </a:moveTo>
                <a:cubicBezTo>
                  <a:pt x="1" y="52"/>
                  <a:pt x="2" y="51"/>
                  <a:pt x="4" y="48"/>
                </a:cubicBezTo>
                <a:cubicBezTo>
                  <a:pt x="0" y="50"/>
                  <a:pt x="0" y="51"/>
                  <a:pt x="0" y="56"/>
                </a:cubicBezTo>
                <a:close/>
                <a:moveTo>
                  <a:pt x="83" y="16"/>
                </a:moveTo>
                <a:cubicBezTo>
                  <a:pt x="87" y="8"/>
                  <a:pt x="90" y="5"/>
                  <a:pt x="98" y="1"/>
                </a:cubicBezTo>
                <a:cubicBezTo>
                  <a:pt x="89" y="3"/>
                  <a:pt x="86" y="5"/>
                  <a:pt x="83" y="16"/>
                </a:cubicBezTo>
                <a:close/>
                <a:moveTo>
                  <a:pt x="84" y="8"/>
                </a:moveTo>
                <a:cubicBezTo>
                  <a:pt x="86" y="5"/>
                  <a:pt x="87" y="4"/>
                  <a:pt x="91" y="2"/>
                </a:cubicBezTo>
                <a:cubicBezTo>
                  <a:pt x="86" y="3"/>
                  <a:pt x="85" y="4"/>
                  <a:pt x="84" y="8"/>
                </a:cubicBezTo>
                <a:close/>
                <a:moveTo>
                  <a:pt x="136" y="80"/>
                </a:moveTo>
                <a:cubicBezTo>
                  <a:pt x="137" y="79"/>
                  <a:pt x="139" y="78"/>
                  <a:pt x="140" y="78"/>
                </a:cubicBezTo>
                <a:cubicBezTo>
                  <a:pt x="139" y="78"/>
                  <a:pt x="137" y="78"/>
                  <a:pt x="136" y="79"/>
                </a:cubicBezTo>
                <a:cubicBezTo>
                  <a:pt x="133" y="79"/>
                  <a:pt x="133" y="80"/>
                  <a:pt x="133" y="83"/>
                </a:cubicBezTo>
                <a:cubicBezTo>
                  <a:pt x="132" y="84"/>
                  <a:pt x="132" y="86"/>
                  <a:pt x="132" y="87"/>
                </a:cubicBezTo>
                <a:cubicBezTo>
                  <a:pt x="132" y="85"/>
                  <a:pt x="133" y="84"/>
                  <a:pt x="134" y="82"/>
                </a:cubicBezTo>
                <a:cubicBezTo>
                  <a:pt x="134" y="81"/>
                  <a:pt x="135" y="81"/>
                  <a:pt x="136" y="80"/>
                </a:cubicBezTo>
                <a:close/>
              </a:path>
            </a:pathLst>
          </a:custGeom>
          <a:solidFill>
            <a:schemeClr val="accent5"/>
          </a:solidFill>
          <a:ln>
            <a:noFill/>
          </a:ln>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nvGrpSpPr>
          <p:cNvPr id="388" name="Group 387"/>
          <p:cNvGrpSpPr/>
          <p:nvPr/>
        </p:nvGrpSpPr>
        <p:grpSpPr>
          <a:xfrm>
            <a:off x="3373567" y="3495571"/>
            <a:ext cx="212212" cy="223287"/>
            <a:chOff x="2639032" y="3620710"/>
            <a:chExt cx="530548" cy="550696"/>
          </a:xfrm>
          <a:solidFill>
            <a:schemeClr val="accent6"/>
          </a:solidFill>
        </p:grpSpPr>
        <p:sp>
          <p:nvSpPr>
            <p:cNvPr id="390" name="TextBox 389"/>
            <p:cNvSpPr txBox="1"/>
            <p:nvPr/>
          </p:nvSpPr>
          <p:spPr>
            <a:xfrm>
              <a:off x="2639032" y="3797625"/>
              <a:ext cx="530548" cy="170708"/>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500" b="1" kern="0" dirty="0">
                  <a:solidFill>
                    <a:schemeClr val="accent6"/>
                  </a:solidFill>
                  <a:latin typeface="Calibri" panose="020F0502020204030204" pitchFamily="34" charset="0"/>
                  <a:ea typeface="Arial Unicode MS" pitchFamily="34" charset="-128"/>
                  <a:cs typeface="Calibri" panose="020F0502020204030204" pitchFamily="34" charset="0"/>
                </a:rPr>
                <a:t>ALM</a:t>
              </a:r>
            </a:p>
          </p:txBody>
        </p:sp>
        <p:grpSp>
          <p:nvGrpSpPr>
            <p:cNvPr id="391" name="Group 390"/>
            <p:cNvGrpSpPr/>
            <p:nvPr/>
          </p:nvGrpSpPr>
          <p:grpSpPr>
            <a:xfrm>
              <a:off x="2639032" y="3620710"/>
              <a:ext cx="530548" cy="550696"/>
              <a:chOff x="1068388" y="5189490"/>
              <a:chExt cx="376237" cy="390525"/>
            </a:xfrm>
            <a:grpFill/>
          </p:grpSpPr>
          <p:sp>
            <p:nvSpPr>
              <p:cNvPr id="392" name="Freeform 190"/>
              <p:cNvSpPr>
                <a:spLocks/>
              </p:cNvSpPr>
              <p:nvPr/>
            </p:nvSpPr>
            <p:spPr bwMode="auto">
              <a:xfrm>
                <a:off x="1069976" y="5424440"/>
                <a:ext cx="342899" cy="155575"/>
              </a:xfrm>
              <a:custGeom>
                <a:avLst/>
                <a:gdLst>
                  <a:gd name="T0" fmla="*/ 267 w 313"/>
                  <a:gd name="T1" fmla="*/ 41 h 141"/>
                  <a:gd name="T2" fmla="*/ 167 w 313"/>
                  <a:gd name="T3" fmla="*/ 94 h 141"/>
                  <a:gd name="T4" fmla="*/ 65 w 313"/>
                  <a:gd name="T5" fmla="*/ 38 h 141"/>
                  <a:gd name="T6" fmla="*/ 64 w 313"/>
                  <a:gd name="T7" fmla="*/ 37 h 141"/>
                  <a:gd name="T8" fmla="*/ 62 w 313"/>
                  <a:gd name="T9" fmla="*/ 33 h 141"/>
                  <a:gd name="T10" fmla="*/ 67 w 313"/>
                  <a:gd name="T11" fmla="*/ 31 h 141"/>
                  <a:gd name="T12" fmla="*/ 83 w 313"/>
                  <a:gd name="T13" fmla="*/ 25 h 141"/>
                  <a:gd name="T14" fmla="*/ 64 w 313"/>
                  <a:gd name="T15" fmla="*/ 16 h 141"/>
                  <a:gd name="T16" fmla="*/ 58 w 313"/>
                  <a:gd name="T17" fmla="*/ 14 h 141"/>
                  <a:gd name="T18" fmla="*/ 26 w 313"/>
                  <a:gd name="T19" fmla="*/ 0 h 141"/>
                  <a:gd name="T20" fmla="*/ 8 w 313"/>
                  <a:gd name="T21" fmla="*/ 41 h 141"/>
                  <a:gd name="T22" fmla="*/ 0 w 313"/>
                  <a:gd name="T23" fmla="*/ 57 h 141"/>
                  <a:gd name="T24" fmla="*/ 13 w 313"/>
                  <a:gd name="T25" fmla="*/ 52 h 141"/>
                  <a:gd name="T26" fmla="*/ 17 w 313"/>
                  <a:gd name="T27" fmla="*/ 50 h 141"/>
                  <a:gd name="T28" fmla="*/ 19 w 313"/>
                  <a:gd name="T29" fmla="*/ 54 h 141"/>
                  <a:gd name="T30" fmla="*/ 20 w 313"/>
                  <a:gd name="T31" fmla="*/ 55 h 141"/>
                  <a:gd name="T32" fmla="*/ 167 w 313"/>
                  <a:gd name="T33" fmla="*/ 141 h 141"/>
                  <a:gd name="T34" fmla="*/ 313 w 313"/>
                  <a:gd name="T35" fmla="*/ 58 h 141"/>
                  <a:gd name="T36" fmla="*/ 281 w 313"/>
                  <a:gd name="T37" fmla="*/ 72 h 141"/>
                  <a:gd name="T38" fmla="*/ 267 w 313"/>
                  <a:gd name="T39" fmla="*/ 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141">
                    <a:moveTo>
                      <a:pt x="267" y="41"/>
                    </a:moveTo>
                    <a:cubicBezTo>
                      <a:pt x="245" y="74"/>
                      <a:pt x="207" y="94"/>
                      <a:pt x="167" y="94"/>
                    </a:cubicBezTo>
                    <a:cubicBezTo>
                      <a:pt x="125" y="94"/>
                      <a:pt x="87" y="73"/>
                      <a:pt x="65" y="38"/>
                    </a:cubicBezTo>
                    <a:cubicBezTo>
                      <a:pt x="64" y="37"/>
                      <a:pt x="64" y="37"/>
                      <a:pt x="64" y="37"/>
                    </a:cubicBezTo>
                    <a:cubicBezTo>
                      <a:pt x="62" y="33"/>
                      <a:pt x="62" y="33"/>
                      <a:pt x="62" y="33"/>
                    </a:cubicBezTo>
                    <a:cubicBezTo>
                      <a:pt x="67" y="31"/>
                      <a:pt x="67" y="31"/>
                      <a:pt x="67" y="31"/>
                    </a:cubicBezTo>
                    <a:cubicBezTo>
                      <a:pt x="83" y="25"/>
                      <a:pt x="83" y="25"/>
                      <a:pt x="83" y="25"/>
                    </a:cubicBezTo>
                    <a:cubicBezTo>
                      <a:pt x="64" y="16"/>
                      <a:pt x="64" y="16"/>
                      <a:pt x="64" y="16"/>
                    </a:cubicBezTo>
                    <a:cubicBezTo>
                      <a:pt x="58" y="14"/>
                      <a:pt x="58" y="14"/>
                      <a:pt x="58" y="14"/>
                    </a:cubicBezTo>
                    <a:cubicBezTo>
                      <a:pt x="26" y="0"/>
                      <a:pt x="26" y="0"/>
                      <a:pt x="26" y="0"/>
                    </a:cubicBezTo>
                    <a:cubicBezTo>
                      <a:pt x="8" y="41"/>
                      <a:pt x="8" y="41"/>
                      <a:pt x="8" y="41"/>
                    </a:cubicBezTo>
                    <a:cubicBezTo>
                      <a:pt x="0" y="57"/>
                      <a:pt x="0" y="57"/>
                      <a:pt x="0" y="57"/>
                    </a:cubicBezTo>
                    <a:cubicBezTo>
                      <a:pt x="13" y="52"/>
                      <a:pt x="13" y="52"/>
                      <a:pt x="13" y="52"/>
                    </a:cubicBezTo>
                    <a:cubicBezTo>
                      <a:pt x="17" y="50"/>
                      <a:pt x="17" y="50"/>
                      <a:pt x="17" y="50"/>
                    </a:cubicBezTo>
                    <a:cubicBezTo>
                      <a:pt x="19" y="54"/>
                      <a:pt x="19" y="54"/>
                      <a:pt x="19" y="54"/>
                    </a:cubicBezTo>
                    <a:cubicBezTo>
                      <a:pt x="20" y="54"/>
                      <a:pt x="20" y="54"/>
                      <a:pt x="20" y="55"/>
                    </a:cubicBezTo>
                    <a:cubicBezTo>
                      <a:pt x="50" y="108"/>
                      <a:pt x="106" y="141"/>
                      <a:pt x="167" y="141"/>
                    </a:cubicBezTo>
                    <a:cubicBezTo>
                      <a:pt x="227" y="141"/>
                      <a:pt x="283" y="109"/>
                      <a:pt x="313" y="58"/>
                    </a:cubicBezTo>
                    <a:cubicBezTo>
                      <a:pt x="281" y="72"/>
                      <a:pt x="281" y="72"/>
                      <a:pt x="281" y="72"/>
                    </a:cubicBezTo>
                    <a:lnTo>
                      <a:pt x="267"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600" dirty="0">
                  <a:solidFill>
                    <a:srgbClr val="4B4B4B"/>
                  </a:solidFill>
                  <a:latin typeface="Calibri" panose="020F0502020204030204" pitchFamily="34" charset="0"/>
                  <a:cs typeface="Calibri" panose="020F0502020204030204" pitchFamily="34" charset="0"/>
                </a:endParaRPr>
              </a:p>
            </p:txBody>
          </p:sp>
          <p:sp>
            <p:nvSpPr>
              <p:cNvPr id="393" name="Freeform 191"/>
              <p:cNvSpPr>
                <a:spLocks/>
              </p:cNvSpPr>
              <p:nvPr/>
            </p:nvSpPr>
            <p:spPr bwMode="auto">
              <a:xfrm>
                <a:off x="1273174" y="5211714"/>
                <a:ext cx="171451" cy="277813"/>
              </a:xfrm>
              <a:custGeom>
                <a:avLst/>
                <a:gdLst>
                  <a:gd name="T0" fmla="*/ 145 w 157"/>
                  <a:gd name="T1" fmla="*/ 224 h 254"/>
                  <a:gd name="T2" fmla="*/ 141 w 157"/>
                  <a:gd name="T3" fmla="*/ 222 h 254"/>
                  <a:gd name="T4" fmla="*/ 142 w 157"/>
                  <a:gd name="T5" fmla="*/ 218 h 254"/>
                  <a:gd name="T6" fmla="*/ 142 w 157"/>
                  <a:gd name="T7" fmla="*/ 217 h 254"/>
                  <a:gd name="T8" fmla="*/ 150 w 157"/>
                  <a:gd name="T9" fmla="*/ 168 h 254"/>
                  <a:gd name="T10" fmla="*/ 0 w 157"/>
                  <a:gd name="T11" fmla="*/ 0 h 254"/>
                  <a:gd name="T12" fmla="*/ 24 w 157"/>
                  <a:gd name="T13" fmla="*/ 24 h 254"/>
                  <a:gd name="T14" fmla="*/ 0 w 157"/>
                  <a:gd name="T15" fmla="*/ 48 h 254"/>
                  <a:gd name="T16" fmla="*/ 102 w 157"/>
                  <a:gd name="T17" fmla="*/ 168 h 254"/>
                  <a:gd name="T18" fmla="*/ 98 w 157"/>
                  <a:gd name="T19" fmla="*/ 200 h 254"/>
                  <a:gd name="T20" fmla="*/ 98 w 157"/>
                  <a:gd name="T21" fmla="*/ 200 h 254"/>
                  <a:gd name="T22" fmla="*/ 97 w 157"/>
                  <a:gd name="T23" fmla="*/ 205 h 254"/>
                  <a:gd name="T24" fmla="*/ 92 w 157"/>
                  <a:gd name="T25" fmla="*/ 203 h 254"/>
                  <a:gd name="T26" fmla="*/ 75 w 157"/>
                  <a:gd name="T27" fmla="*/ 197 h 254"/>
                  <a:gd name="T28" fmla="*/ 83 w 157"/>
                  <a:gd name="T29" fmla="*/ 215 h 254"/>
                  <a:gd name="T30" fmla="*/ 85 w 157"/>
                  <a:gd name="T31" fmla="*/ 220 h 254"/>
                  <a:gd name="T32" fmla="*/ 100 w 157"/>
                  <a:gd name="T33" fmla="*/ 254 h 254"/>
                  <a:gd name="T34" fmla="*/ 141 w 157"/>
                  <a:gd name="T35" fmla="*/ 236 h 254"/>
                  <a:gd name="T36" fmla="*/ 148 w 157"/>
                  <a:gd name="T37" fmla="*/ 232 h 254"/>
                  <a:gd name="T38" fmla="*/ 157 w 157"/>
                  <a:gd name="T39" fmla="*/ 228 h 254"/>
                  <a:gd name="T40" fmla="*/ 145 w 157"/>
                  <a:gd name="T41" fmla="*/ 2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254">
                    <a:moveTo>
                      <a:pt x="145" y="224"/>
                    </a:moveTo>
                    <a:cubicBezTo>
                      <a:pt x="141" y="222"/>
                      <a:pt x="141" y="222"/>
                      <a:pt x="141" y="222"/>
                    </a:cubicBezTo>
                    <a:cubicBezTo>
                      <a:pt x="142" y="218"/>
                      <a:pt x="142" y="218"/>
                      <a:pt x="142" y="218"/>
                    </a:cubicBezTo>
                    <a:cubicBezTo>
                      <a:pt x="142" y="217"/>
                      <a:pt x="142" y="217"/>
                      <a:pt x="142" y="217"/>
                    </a:cubicBezTo>
                    <a:cubicBezTo>
                      <a:pt x="147" y="201"/>
                      <a:pt x="150" y="185"/>
                      <a:pt x="150" y="168"/>
                    </a:cubicBezTo>
                    <a:cubicBezTo>
                      <a:pt x="150" y="81"/>
                      <a:pt x="85" y="10"/>
                      <a:pt x="0" y="0"/>
                    </a:cubicBezTo>
                    <a:cubicBezTo>
                      <a:pt x="24" y="24"/>
                      <a:pt x="24" y="24"/>
                      <a:pt x="24" y="24"/>
                    </a:cubicBezTo>
                    <a:cubicBezTo>
                      <a:pt x="0" y="48"/>
                      <a:pt x="0" y="48"/>
                      <a:pt x="0" y="48"/>
                    </a:cubicBezTo>
                    <a:cubicBezTo>
                      <a:pt x="58" y="57"/>
                      <a:pt x="102" y="108"/>
                      <a:pt x="102" y="168"/>
                    </a:cubicBezTo>
                    <a:cubicBezTo>
                      <a:pt x="102" y="179"/>
                      <a:pt x="101" y="189"/>
                      <a:pt x="98" y="200"/>
                    </a:cubicBezTo>
                    <a:cubicBezTo>
                      <a:pt x="98" y="200"/>
                      <a:pt x="98" y="200"/>
                      <a:pt x="98" y="200"/>
                    </a:cubicBezTo>
                    <a:cubicBezTo>
                      <a:pt x="97" y="205"/>
                      <a:pt x="97" y="205"/>
                      <a:pt x="97" y="205"/>
                    </a:cubicBezTo>
                    <a:cubicBezTo>
                      <a:pt x="92" y="203"/>
                      <a:pt x="92" y="203"/>
                      <a:pt x="92" y="203"/>
                    </a:cubicBezTo>
                    <a:cubicBezTo>
                      <a:pt x="75" y="197"/>
                      <a:pt x="75" y="197"/>
                      <a:pt x="75" y="197"/>
                    </a:cubicBezTo>
                    <a:cubicBezTo>
                      <a:pt x="83" y="215"/>
                      <a:pt x="83" y="215"/>
                      <a:pt x="83" y="215"/>
                    </a:cubicBezTo>
                    <a:cubicBezTo>
                      <a:pt x="85" y="220"/>
                      <a:pt x="85" y="220"/>
                      <a:pt x="85" y="220"/>
                    </a:cubicBezTo>
                    <a:cubicBezTo>
                      <a:pt x="100" y="254"/>
                      <a:pt x="100" y="254"/>
                      <a:pt x="100" y="254"/>
                    </a:cubicBezTo>
                    <a:cubicBezTo>
                      <a:pt x="141" y="236"/>
                      <a:pt x="141" y="236"/>
                      <a:pt x="141" y="236"/>
                    </a:cubicBezTo>
                    <a:cubicBezTo>
                      <a:pt x="148" y="232"/>
                      <a:pt x="148" y="232"/>
                      <a:pt x="148" y="232"/>
                    </a:cubicBezTo>
                    <a:cubicBezTo>
                      <a:pt x="157" y="228"/>
                      <a:pt x="157" y="228"/>
                      <a:pt x="157" y="228"/>
                    </a:cubicBezTo>
                    <a:lnTo>
                      <a:pt x="14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600" dirty="0">
                  <a:solidFill>
                    <a:srgbClr val="4B4B4B"/>
                  </a:solidFill>
                  <a:latin typeface="Calibri" panose="020F0502020204030204" pitchFamily="34" charset="0"/>
                  <a:cs typeface="Calibri" panose="020F0502020204030204" pitchFamily="34" charset="0"/>
                </a:endParaRPr>
              </a:p>
            </p:txBody>
          </p:sp>
          <p:sp>
            <p:nvSpPr>
              <p:cNvPr id="394" name="Freeform 192"/>
              <p:cNvSpPr>
                <a:spLocks/>
              </p:cNvSpPr>
              <p:nvPr/>
            </p:nvSpPr>
            <p:spPr bwMode="auto">
              <a:xfrm>
                <a:off x="1068388" y="5189490"/>
                <a:ext cx="215900" cy="258762"/>
              </a:xfrm>
              <a:custGeom>
                <a:avLst/>
                <a:gdLst>
                  <a:gd name="T0" fmla="*/ 22 w 197"/>
                  <a:gd name="T1" fmla="*/ 202 h 236"/>
                  <a:gd name="T2" fmla="*/ 49 w 197"/>
                  <a:gd name="T3" fmla="*/ 214 h 236"/>
                  <a:gd name="T4" fmla="*/ 47 w 197"/>
                  <a:gd name="T5" fmla="*/ 188 h 236"/>
                  <a:gd name="T6" fmla="*/ 147 w 197"/>
                  <a:gd name="T7" fmla="*/ 68 h 236"/>
                  <a:gd name="T8" fmla="*/ 148 w 197"/>
                  <a:gd name="T9" fmla="*/ 68 h 236"/>
                  <a:gd name="T10" fmla="*/ 153 w 197"/>
                  <a:gd name="T11" fmla="*/ 67 h 236"/>
                  <a:gd name="T12" fmla="*/ 153 w 197"/>
                  <a:gd name="T13" fmla="*/ 72 h 236"/>
                  <a:gd name="T14" fmla="*/ 153 w 197"/>
                  <a:gd name="T15" fmla="*/ 88 h 236"/>
                  <a:gd name="T16" fmla="*/ 170 w 197"/>
                  <a:gd name="T17" fmla="*/ 71 h 236"/>
                  <a:gd name="T18" fmla="*/ 197 w 197"/>
                  <a:gd name="T19" fmla="*/ 44 h 236"/>
                  <a:gd name="T20" fmla="*/ 167 w 197"/>
                  <a:gd name="T21" fmla="*/ 14 h 236"/>
                  <a:gd name="T22" fmla="*/ 153 w 197"/>
                  <a:gd name="T23" fmla="*/ 0 h 236"/>
                  <a:gd name="T24" fmla="*/ 153 w 197"/>
                  <a:gd name="T25" fmla="*/ 15 h 236"/>
                  <a:gd name="T26" fmla="*/ 153 w 197"/>
                  <a:gd name="T27" fmla="*/ 20 h 236"/>
                  <a:gd name="T28" fmla="*/ 148 w 197"/>
                  <a:gd name="T29" fmla="*/ 20 h 236"/>
                  <a:gd name="T30" fmla="*/ 148 w 197"/>
                  <a:gd name="T31" fmla="*/ 20 h 236"/>
                  <a:gd name="T32" fmla="*/ 0 w 197"/>
                  <a:gd name="T33" fmla="*/ 188 h 236"/>
                  <a:gd name="T34" fmla="*/ 7 w 197"/>
                  <a:gd name="T35" fmla="*/ 236 h 236"/>
                  <a:gd name="T36" fmla="*/ 22 w 197"/>
                  <a:gd name="T37"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236">
                    <a:moveTo>
                      <a:pt x="22" y="202"/>
                    </a:moveTo>
                    <a:cubicBezTo>
                      <a:pt x="49" y="214"/>
                      <a:pt x="49" y="214"/>
                      <a:pt x="49" y="214"/>
                    </a:cubicBezTo>
                    <a:cubicBezTo>
                      <a:pt x="48" y="205"/>
                      <a:pt x="47" y="197"/>
                      <a:pt x="47" y="188"/>
                    </a:cubicBezTo>
                    <a:cubicBezTo>
                      <a:pt x="47" y="129"/>
                      <a:pt x="89" y="78"/>
                      <a:pt x="147" y="68"/>
                    </a:cubicBezTo>
                    <a:cubicBezTo>
                      <a:pt x="148" y="68"/>
                      <a:pt x="148" y="68"/>
                      <a:pt x="148" y="68"/>
                    </a:cubicBezTo>
                    <a:cubicBezTo>
                      <a:pt x="153" y="67"/>
                      <a:pt x="153" y="67"/>
                      <a:pt x="153" y="67"/>
                    </a:cubicBezTo>
                    <a:cubicBezTo>
                      <a:pt x="153" y="72"/>
                      <a:pt x="153" y="72"/>
                      <a:pt x="153" y="72"/>
                    </a:cubicBezTo>
                    <a:cubicBezTo>
                      <a:pt x="153" y="88"/>
                      <a:pt x="153" y="88"/>
                      <a:pt x="153" y="88"/>
                    </a:cubicBezTo>
                    <a:cubicBezTo>
                      <a:pt x="170" y="71"/>
                      <a:pt x="170" y="71"/>
                      <a:pt x="170" y="71"/>
                    </a:cubicBezTo>
                    <a:cubicBezTo>
                      <a:pt x="197" y="44"/>
                      <a:pt x="197" y="44"/>
                      <a:pt x="197" y="44"/>
                    </a:cubicBezTo>
                    <a:cubicBezTo>
                      <a:pt x="167" y="14"/>
                      <a:pt x="167" y="14"/>
                      <a:pt x="167" y="14"/>
                    </a:cubicBezTo>
                    <a:cubicBezTo>
                      <a:pt x="153" y="0"/>
                      <a:pt x="153" y="0"/>
                      <a:pt x="153" y="0"/>
                    </a:cubicBezTo>
                    <a:cubicBezTo>
                      <a:pt x="153" y="15"/>
                      <a:pt x="153" y="15"/>
                      <a:pt x="153" y="15"/>
                    </a:cubicBezTo>
                    <a:cubicBezTo>
                      <a:pt x="153" y="20"/>
                      <a:pt x="153" y="20"/>
                      <a:pt x="153" y="20"/>
                    </a:cubicBezTo>
                    <a:cubicBezTo>
                      <a:pt x="148" y="20"/>
                      <a:pt x="148" y="20"/>
                      <a:pt x="148" y="20"/>
                    </a:cubicBezTo>
                    <a:cubicBezTo>
                      <a:pt x="148" y="20"/>
                      <a:pt x="148" y="20"/>
                      <a:pt x="148" y="20"/>
                    </a:cubicBezTo>
                    <a:cubicBezTo>
                      <a:pt x="63" y="31"/>
                      <a:pt x="0" y="102"/>
                      <a:pt x="0" y="188"/>
                    </a:cubicBezTo>
                    <a:cubicBezTo>
                      <a:pt x="0" y="204"/>
                      <a:pt x="2" y="220"/>
                      <a:pt x="7" y="236"/>
                    </a:cubicBezTo>
                    <a:lnTo>
                      <a:pt x="2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600" dirty="0">
                  <a:solidFill>
                    <a:srgbClr val="4B4B4B"/>
                  </a:solidFill>
                  <a:latin typeface="Calibri" panose="020F0502020204030204" pitchFamily="34" charset="0"/>
                  <a:cs typeface="Calibri" panose="020F0502020204030204" pitchFamily="34" charset="0"/>
                </a:endParaRPr>
              </a:p>
            </p:txBody>
          </p:sp>
        </p:grpSp>
      </p:grpSp>
      <p:sp>
        <p:nvSpPr>
          <p:cNvPr id="389" name="TextBox 388"/>
          <p:cNvSpPr txBox="1"/>
          <p:nvPr/>
        </p:nvSpPr>
        <p:spPr>
          <a:xfrm>
            <a:off x="2727421" y="3095595"/>
            <a:ext cx="305572" cy="193804"/>
          </a:xfrm>
          <a:prstGeom prst="rect">
            <a:avLst/>
          </a:prstGeom>
          <a:noFill/>
        </p:spPr>
        <p:txBody>
          <a:bodyPr wrap="square" lIns="0" tIns="0" rIns="0" bIns="0" rtlCol="0">
            <a:spAutoFit/>
          </a:bodyPr>
          <a:lstStyle/>
          <a:p>
            <a:pPr fontAlgn="base">
              <a:lnSpc>
                <a:spcPct val="90000"/>
              </a:lnSpc>
              <a:spcBef>
                <a:spcPts val="600"/>
              </a:spcBef>
              <a:spcAft>
                <a:spcPct val="0"/>
              </a:spcAft>
              <a:buClr>
                <a:srgbClr val="F0AB00"/>
              </a:buClr>
              <a:buSzPct val="80000"/>
            </a:pPr>
            <a:r>
              <a:rPr lang="en-US" sz="1400" b="1" kern="0" dirty="0">
                <a:solidFill>
                  <a:schemeClr val="accent6"/>
                </a:solidFill>
                <a:latin typeface="Calibri" panose="020F0502020204030204" pitchFamily="34" charset="0"/>
                <a:ea typeface="Arial Unicode MS" pitchFamily="34" charset="-128"/>
                <a:cs typeface="Calibri" panose="020F0502020204030204" pitchFamily="34" charset="0"/>
              </a:rPr>
              <a:t>&lt;/&gt;</a:t>
            </a:r>
          </a:p>
        </p:txBody>
      </p:sp>
      <p:grpSp>
        <p:nvGrpSpPr>
          <p:cNvPr id="522" name="Group 521"/>
          <p:cNvGrpSpPr/>
          <p:nvPr/>
        </p:nvGrpSpPr>
        <p:grpSpPr>
          <a:xfrm>
            <a:off x="640590" y="2762185"/>
            <a:ext cx="10780097" cy="1403169"/>
            <a:chOff x="698584" y="2093446"/>
            <a:chExt cx="10785400" cy="1403859"/>
          </a:xfrm>
        </p:grpSpPr>
        <p:sp>
          <p:nvSpPr>
            <p:cNvPr id="523" name="TextBox 522"/>
            <p:cNvSpPr txBox="1"/>
            <p:nvPr/>
          </p:nvSpPr>
          <p:spPr>
            <a:xfrm>
              <a:off x="744729" y="2093446"/>
              <a:ext cx="3489546" cy="193899"/>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rgbClr val="4B4B4B"/>
                  </a:solidFill>
                  <a:latin typeface="Calibri" panose="020F0502020204030204" pitchFamily="34" charset="0"/>
                  <a:ea typeface="Arial Unicode MS" pitchFamily="34" charset="-128"/>
                  <a:cs typeface="Calibri" panose="020F0502020204030204" pitchFamily="34" charset="0"/>
                </a:rPr>
                <a:t>APPLICATION SERVICES</a:t>
              </a:r>
            </a:p>
          </p:txBody>
        </p:sp>
        <p:sp>
          <p:nvSpPr>
            <p:cNvPr id="524" name="TextBox 523"/>
            <p:cNvSpPr txBox="1"/>
            <p:nvPr/>
          </p:nvSpPr>
          <p:spPr>
            <a:xfrm>
              <a:off x="7974724" y="2093446"/>
              <a:ext cx="3509260" cy="193899"/>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rgbClr val="4B4B4B"/>
                  </a:solidFill>
                  <a:latin typeface="Calibri" panose="020F0502020204030204" pitchFamily="34" charset="0"/>
                  <a:ea typeface="Arial Unicode MS" pitchFamily="34" charset="-128"/>
                  <a:cs typeface="Calibri" panose="020F0502020204030204" pitchFamily="34" charset="0"/>
                </a:rPr>
                <a:t>INTEGRATION &amp; QUALITY SERVICES</a:t>
              </a:r>
            </a:p>
          </p:txBody>
        </p:sp>
        <p:sp>
          <p:nvSpPr>
            <p:cNvPr id="525" name="TextBox 524"/>
            <p:cNvSpPr txBox="1"/>
            <p:nvPr/>
          </p:nvSpPr>
          <p:spPr>
            <a:xfrm>
              <a:off x="4284650" y="2093446"/>
              <a:ext cx="3648911" cy="193899"/>
            </a:xfrm>
            <a:prstGeom prst="rect">
              <a:avLst/>
            </a:prstGeom>
            <a:noFill/>
          </p:spPr>
          <p:txBody>
            <a:bodyPr wrap="square" lIns="0" tIns="0" rIns="0" bIns="0" rtlCol="0">
              <a:spAutoFit/>
            </a:bodyPr>
            <a:lstStyle/>
            <a:p>
              <a:pPr algn="ctr" fontAlgn="base">
                <a:lnSpc>
                  <a:spcPct val="90000"/>
                </a:lnSpc>
                <a:spcAft>
                  <a:spcPts val="714"/>
                </a:spcAft>
                <a:buClr>
                  <a:srgbClr val="F0AB00"/>
                </a:buClr>
                <a:buSzPct val="80000"/>
              </a:pPr>
              <a:r>
                <a:rPr lang="en-US" sz="1400" b="1" kern="0" dirty="0">
                  <a:solidFill>
                    <a:srgbClr val="4B4B4B"/>
                  </a:solidFill>
                  <a:latin typeface="Calibri" panose="020F0502020204030204" pitchFamily="34" charset="0"/>
                  <a:ea typeface="Arial Unicode MS" pitchFamily="34" charset="-128"/>
                  <a:cs typeface="Calibri" panose="020F0502020204030204" pitchFamily="34" charset="0"/>
                </a:rPr>
                <a:t>PROCESSING SERVICES</a:t>
              </a:r>
            </a:p>
          </p:txBody>
        </p:sp>
        <p:grpSp>
          <p:nvGrpSpPr>
            <p:cNvPr id="526" name="Group 525"/>
            <p:cNvGrpSpPr/>
            <p:nvPr/>
          </p:nvGrpSpPr>
          <p:grpSpPr>
            <a:xfrm>
              <a:off x="698584" y="2097237"/>
              <a:ext cx="10785400" cy="1400068"/>
              <a:chOff x="1643162" y="3107682"/>
              <a:chExt cx="8532965" cy="1519473"/>
            </a:xfrm>
          </p:grpSpPr>
          <p:cxnSp>
            <p:nvCxnSpPr>
              <p:cNvPr id="527" name="Straight Connector 526"/>
              <p:cNvCxnSpPr/>
              <p:nvPr/>
            </p:nvCxnSpPr>
            <p:spPr>
              <a:xfrm>
                <a:off x="4491028" y="3107682"/>
                <a:ext cx="0" cy="1389335"/>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643162" y="4627155"/>
                <a:ext cx="8532965"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7337026" y="3107682"/>
                <a:ext cx="0" cy="1389335"/>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20" name="Rounded Rectangle 319"/>
          <p:cNvSpPr/>
          <p:nvPr/>
        </p:nvSpPr>
        <p:spPr>
          <a:xfrm>
            <a:off x="2057955" y="1586920"/>
            <a:ext cx="7957969" cy="355988"/>
          </a:xfrm>
          <a:prstGeom prst="roundRect">
            <a:avLst>
              <a:gd name="adj" fmla="val 0"/>
            </a:avLst>
          </a:prstGeom>
          <a:noFill/>
          <a:ln w="12700">
            <a:noFill/>
          </a:ln>
        </p:spPr>
        <p:txBody>
          <a:bodyPr wrap="square" lIns="182790" tIns="54412" rIns="108825" bIns="54412">
            <a:noAutofit/>
          </a:bodyPr>
          <a:lstStyle/>
          <a:p>
            <a:pPr algn="ctr"/>
            <a:r>
              <a:rPr lang="en-US" sz="1799" dirty="0">
                <a:latin typeface="Calibri" panose="020F0502020204030204" pitchFamily="34" charset="0"/>
                <a:cs typeface="Calibri" panose="020F0502020204030204" pitchFamily="34" charset="0"/>
              </a:rPr>
              <a:t>SAP or Custom Applications </a:t>
            </a:r>
          </a:p>
        </p:txBody>
      </p:sp>
      <p:sp>
        <p:nvSpPr>
          <p:cNvPr id="321" name="Rounded Rectangle 320"/>
          <p:cNvSpPr/>
          <p:nvPr/>
        </p:nvSpPr>
        <p:spPr>
          <a:xfrm>
            <a:off x="2057955" y="1165327"/>
            <a:ext cx="7957969" cy="355988"/>
          </a:xfrm>
          <a:prstGeom prst="roundRect">
            <a:avLst>
              <a:gd name="adj" fmla="val 0"/>
            </a:avLst>
          </a:prstGeom>
          <a:noFill/>
          <a:ln w="12700">
            <a:noFill/>
          </a:ln>
        </p:spPr>
        <p:txBody>
          <a:bodyPr wrap="square" lIns="182790" tIns="54412" rIns="108825" bIns="54412">
            <a:noAutofit/>
          </a:bodyPr>
          <a:lstStyle/>
          <a:p>
            <a:pPr algn="ctr"/>
            <a:r>
              <a:rPr lang="en-US" sz="1799" dirty="0">
                <a:latin typeface="Calibri" panose="020F0502020204030204" pitchFamily="34" charset="0"/>
                <a:cs typeface="Calibri" panose="020F0502020204030204" pitchFamily="34" charset="0"/>
              </a:rPr>
              <a:t>All Devices</a:t>
            </a:r>
          </a:p>
        </p:txBody>
      </p:sp>
      <p:cxnSp>
        <p:nvCxnSpPr>
          <p:cNvPr id="322" name="Straight Connector 321"/>
          <p:cNvCxnSpPr/>
          <p:nvPr/>
        </p:nvCxnSpPr>
        <p:spPr>
          <a:xfrm>
            <a:off x="2036452" y="1374950"/>
            <a:ext cx="3384410" cy="1"/>
          </a:xfrm>
          <a:prstGeom prst="line">
            <a:avLst/>
          </a:prstGeom>
          <a:ln w="6350">
            <a:gradFill flip="none" rotWithShape="1">
              <a:gsLst>
                <a:gs pos="0">
                  <a:schemeClr val="bg1">
                    <a:alpha val="0"/>
                  </a:schemeClr>
                </a:gs>
                <a:gs pos="19000">
                  <a:schemeClr val="bg2">
                    <a:lumMod val="7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6766066" y="1374500"/>
            <a:ext cx="3265075" cy="0"/>
          </a:xfrm>
          <a:prstGeom prst="line">
            <a:avLst/>
          </a:prstGeom>
          <a:ln w="6350">
            <a:gradFill flip="none" rotWithShape="1">
              <a:gsLst>
                <a:gs pos="0">
                  <a:schemeClr val="bg1">
                    <a:alpha val="0"/>
                  </a:schemeClr>
                </a:gs>
                <a:gs pos="19000">
                  <a:schemeClr val="bg2">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2036452" y="1786794"/>
            <a:ext cx="2179853" cy="1"/>
          </a:xfrm>
          <a:prstGeom prst="line">
            <a:avLst/>
          </a:prstGeom>
          <a:ln w="6350">
            <a:gradFill flip="none" rotWithShape="1">
              <a:gsLst>
                <a:gs pos="0">
                  <a:schemeClr val="bg1">
                    <a:alpha val="0"/>
                  </a:schemeClr>
                </a:gs>
                <a:gs pos="19000">
                  <a:schemeClr val="bg2">
                    <a:lumMod val="7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7919866" y="1786791"/>
            <a:ext cx="2111274" cy="0"/>
          </a:xfrm>
          <a:prstGeom prst="line">
            <a:avLst/>
          </a:prstGeom>
          <a:ln w="6350">
            <a:gradFill flip="none" rotWithShape="1">
              <a:gsLst>
                <a:gs pos="0">
                  <a:schemeClr val="bg1">
                    <a:alpha val="0"/>
                  </a:schemeClr>
                </a:gs>
                <a:gs pos="19000">
                  <a:schemeClr val="bg2">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2837628" y="2117852"/>
            <a:ext cx="6398622" cy="492201"/>
          </a:xfrm>
          <a:prstGeom prst="rect">
            <a:avLst/>
          </a:prstGeom>
          <a:noFill/>
        </p:spPr>
        <p:txBody>
          <a:bodyPr wrap="square" lIns="0" tIns="0" rIns="0" bIns="0" rtlCol="0">
            <a:spAutoFit/>
          </a:bodyPr>
          <a:lstStyle/>
          <a:p>
            <a:pPr algn="ctr" fontAlgn="base">
              <a:spcAft>
                <a:spcPct val="0"/>
              </a:spcAft>
              <a:buClr>
                <a:srgbClr val="F0AB00"/>
              </a:buClr>
              <a:buSzPct val="80000"/>
            </a:pPr>
            <a:r>
              <a:rPr lang="en-US" sz="3198" b="1" kern="0" spc="600" dirty="0">
                <a:latin typeface="Calibri" panose="020F0502020204030204" pitchFamily="34" charset="0"/>
                <a:ea typeface="Arial Unicode MS" pitchFamily="34" charset="-128"/>
                <a:cs typeface="Calibri" panose="020F0502020204030204" pitchFamily="34" charset="0"/>
              </a:rPr>
              <a:t>SAP HANA PLATFORM</a:t>
            </a:r>
          </a:p>
        </p:txBody>
      </p:sp>
      <p:sp>
        <p:nvSpPr>
          <p:cNvPr id="226" name="Title 5">
            <a:extLst>
              <a:ext uri="{FF2B5EF4-FFF2-40B4-BE49-F238E27FC236}">
                <a16:creationId xmlns:a16="http://schemas.microsoft.com/office/drawing/2014/main" id="{B66D8E84-5624-4E2E-897D-F692A44D87C7}"/>
              </a:ext>
            </a:extLst>
          </p:cNvPr>
          <p:cNvSpPr>
            <a:spLocks noGrp="1"/>
          </p:cNvSpPr>
          <p:nvPr>
            <p:ph type="title"/>
          </p:nvPr>
        </p:nvSpPr>
        <p:spPr/>
        <p:txBody>
          <a:bodyPr/>
          <a:lstStyle/>
          <a:p>
            <a:r>
              <a:rPr lang="en-US" dirty="0"/>
              <a:t>Architecture – Main Components</a:t>
            </a:r>
            <a:endParaRPr lang="el-GR" dirty="0">
              <a:latin typeface="+mn-lt"/>
              <a:cs typeface="Calibri" panose="020F0502020204030204" pitchFamily="34" charset="0"/>
            </a:endParaRPr>
          </a:p>
        </p:txBody>
      </p:sp>
      <p:sp>
        <p:nvSpPr>
          <p:cNvPr id="228" name="Rectangle 227">
            <a:extLst>
              <a:ext uri="{FF2B5EF4-FFF2-40B4-BE49-F238E27FC236}">
                <a16:creationId xmlns:a16="http://schemas.microsoft.com/office/drawing/2014/main" id="{DAA20565-2578-4CD1-AB51-6FAA590E25E6}"/>
              </a:ext>
            </a:extLst>
          </p:cNvPr>
          <p:cNvSpPr/>
          <p:nvPr/>
        </p:nvSpPr>
        <p:spPr>
          <a:xfrm>
            <a:off x="4722181" y="5480297"/>
            <a:ext cx="2883406" cy="417621"/>
          </a:xfrm>
          <a:prstGeom prst="rect">
            <a:avLst/>
          </a:prstGeom>
        </p:spPr>
        <p:txBody>
          <a:bodyPr wrap="square" lIns="108853" tIns="54426" rIns="108853" bIns="54426">
            <a:spAutoFit/>
          </a:bodyPr>
          <a:lstStyle/>
          <a:p>
            <a:pPr algn="ctr" fontAlgn="base">
              <a:spcAft>
                <a:spcPct val="0"/>
              </a:spcAft>
              <a:buClr>
                <a:srgbClr val="F0AB00"/>
              </a:buClr>
              <a:buSzPct val="80000"/>
            </a:pPr>
            <a:r>
              <a:rPr lang="en-US" sz="2000" b="1" kern="0" dirty="0">
                <a:latin typeface="+mn-lt"/>
                <a:ea typeface="Arial Unicode MS" pitchFamily="34" charset="-128"/>
                <a:cs typeface="Calibri" panose="020F0502020204030204" pitchFamily="34" charset="0"/>
              </a:rPr>
              <a:t>ONE Copy of the Data</a:t>
            </a:r>
          </a:p>
        </p:txBody>
      </p:sp>
      <p:sp>
        <p:nvSpPr>
          <p:cNvPr id="9" name="Rectangle 8">
            <a:extLst>
              <a:ext uri="{FF2B5EF4-FFF2-40B4-BE49-F238E27FC236}">
                <a16:creationId xmlns:a16="http://schemas.microsoft.com/office/drawing/2014/main" id="{9FCE2548-3150-4CCE-BAD3-67E43828CFF2}"/>
              </a:ext>
            </a:extLst>
          </p:cNvPr>
          <p:cNvSpPr/>
          <p:nvPr/>
        </p:nvSpPr>
        <p:spPr bwMode="gray">
          <a:xfrm>
            <a:off x="4339849" y="3480525"/>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230" name="Rectangle 229">
            <a:extLst>
              <a:ext uri="{FF2B5EF4-FFF2-40B4-BE49-F238E27FC236}">
                <a16:creationId xmlns:a16="http://schemas.microsoft.com/office/drawing/2014/main" id="{398C172D-572F-4743-AC0D-A86631FF2CA7}"/>
              </a:ext>
            </a:extLst>
          </p:cNvPr>
          <p:cNvSpPr/>
          <p:nvPr/>
        </p:nvSpPr>
        <p:spPr bwMode="gray">
          <a:xfrm>
            <a:off x="2529552" y="2963032"/>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231" name="Rectangle 230">
            <a:extLst>
              <a:ext uri="{FF2B5EF4-FFF2-40B4-BE49-F238E27FC236}">
                <a16:creationId xmlns:a16="http://schemas.microsoft.com/office/drawing/2014/main" id="{62A520E8-E2E1-4BB6-B5EF-418CAC642F1A}"/>
              </a:ext>
            </a:extLst>
          </p:cNvPr>
          <p:cNvSpPr/>
          <p:nvPr/>
        </p:nvSpPr>
        <p:spPr bwMode="gray">
          <a:xfrm>
            <a:off x="6962060" y="4506788"/>
            <a:ext cx="764716" cy="670959"/>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232" name="Rectangle 231">
            <a:extLst>
              <a:ext uri="{FF2B5EF4-FFF2-40B4-BE49-F238E27FC236}">
                <a16:creationId xmlns:a16="http://schemas.microsoft.com/office/drawing/2014/main" id="{CAE5F39C-9EFA-4A84-A3B3-E48E6A3EDDE8}"/>
              </a:ext>
            </a:extLst>
          </p:cNvPr>
          <p:cNvSpPr/>
          <p:nvPr/>
        </p:nvSpPr>
        <p:spPr bwMode="gray">
          <a:xfrm>
            <a:off x="6218410" y="2942998"/>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234" name="Rectangle 233">
            <a:extLst>
              <a:ext uri="{FF2B5EF4-FFF2-40B4-BE49-F238E27FC236}">
                <a16:creationId xmlns:a16="http://schemas.microsoft.com/office/drawing/2014/main" id="{5DAA5B40-3927-46ED-9522-9EC804512ECC}"/>
              </a:ext>
            </a:extLst>
          </p:cNvPr>
          <p:cNvSpPr/>
          <p:nvPr/>
        </p:nvSpPr>
        <p:spPr bwMode="gray">
          <a:xfrm>
            <a:off x="509184" y="6054744"/>
            <a:ext cx="205559" cy="182411"/>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235" name="Rectangle 234">
            <a:extLst>
              <a:ext uri="{FF2B5EF4-FFF2-40B4-BE49-F238E27FC236}">
                <a16:creationId xmlns:a16="http://schemas.microsoft.com/office/drawing/2014/main" id="{869F8CFE-5881-4C8D-8982-FD75B77EE08D}"/>
              </a:ext>
            </a:extLst>
          </p:cNvPr>
          <p:cNvSpPr/>
          <p:nvPr/>
        </p:nvSpPr>
        <p:spPr>
          <a:xfrm>
            <a:off x="732366" y="6004835"/>
            <a:ext cx="5829994" cy="307777"/>
          </a:xfrm>
          <a:prstGeom prst="rect">
            <a:avLst/>
          </a:prstGeom>
        </p:spPr>
        <p:txBody>
          <a:bodyPr wrap="none">
            <a:spAutoFit/>
          </a:bodyPr>
          <a:lstStyle/>
          <a:p>
            <a:r>
              <a:rPr lang="en-US" sz="1400" dirty="0">
                <a:solidFill>
                  <a:srgbClr val="000000"/>
                </a:solidFill>
                <a:latin typeface="Calibri" panose="020F0502020204030204" pitchFamily="34" charset="0"/>
                <a:cs typeface="Calibri" panose="020F0502020204030204" pitchFamily="34" charset="0"/>
              </a:rPr>
              <a:t>= Main components of the SAP HANA Platform used to Text Analytics projects</a:t>
            </a:r>
            <a:endParaRPr lang="el-GR" sz="1400" dirty="0"/>
          </a:p>
        </p:txBody>
      </p:sp>
      <p:sp>
        <p:nvSpPr>
          <p:cNvPr id="212" name="Rectangle 211">
            <a:extLst>
              <a:ext uri="{FF2B5EF4-FFF2-40B4-BE49-F238E27FC236}">
                <a16:creationId xmlns:a16="http://schemas.microsoft.com/office/drawing/2014/main" id="{BE98093F-BC11-405D-98F3-C412D5C753D1}"/>
              </a:ext>
            </a:extLst>
          </p:cNvPr>
          <p:cNvSpPr/>
          <p:nvPr/>
        </p:nvSpPr>
        <p:spPr bwMode="gray">
          <a:xfrm>
            <a:off x="1158353" y="2937432"/>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16431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187E29-6CF7-4873-8231-9F73A931965F}"/>
              </a:ext>
            </a:extLst>
          </p:cNvPr>
          <p:cNvSpPr>
            <a:spLocks noGrp="1"/>
          </p:cNvSpPr>
          <p:nvPr>
            <p:ph type="ctrTitle"/>
          </p:nvPr>
        </p:nvSpPr>
        <p:spPr/>
        <p:txBody>
          <a:bodyPr/>
          <a:lstStyle/>
          <a:p>
            <a:r>
              <a:rPr lang="en-US" dirty="0"/>
              <a:t>Solution </a:t>
            </a:r>
            <a:r>
              <a:rPr lang="en-US" dirty="0">
                <a:solidFill>
                  <a:schemeClr val="accent1"/>
                </a:solidFill>
              </a:rPr>
              <a:t>Delivery</a:t>
            </a:r>
            <a:endParaRPr lang="el-GR" dirty="0"/>
          </a:p>
        </p:txBody>
      </p:sp>
      <p:pic>
        <p:nvPicPr>
          <p:cNvPr id="3" name="Picture 2">
            <a:extLst>
              <a:ext uri="{FF2B5EF4-FFF2-40B4-BE49-F238E27FC236}">
                <a16:creationId xmlns:a16="http://schemas.microsoft.com/office/drawing/2014/main" id="{869F95CE-0B7F-4C15-B91E-F1F2F594C4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73906" y="3090446"/>
            <a:ext cx="2741124" cy="2741124"/>
          </a:xfrm>
          <a:prstGeom prst="rect">
            <a:avLst/>
          </a:prstGeom>
        </p:spPr>
      </p:pic>
    </p:spTree>
    <p:extLst>
      <p:ext uri="{BB962C8B-B14F-4D97-AF65-F5344CB8AC3E}">
        <p14:creationId xmlns:p14="http://schemas.microsoft.com/office/powerpoint/2010/main" val="263303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504000" y="1266039"/>
            <a:ext cx="11186477" cy="4716000"/>
          </a:xfrm>
        </p:spPr>
        <p:txBody>
          <a:bodyPr>
            <a:normAutofit fontScale="92500" lnSpcReduction="10000"/>
          </a:bodyPr>
          <a:lstStyle/>
          <a:p>
            <a:pPr lvl="1"/>
            <a:r>
              <a:rPr lang="en-US" dirty="0"/>
              <a:t>Business Challenges</a:t>
            </a:r>
          </a:p>
          <a:p>
            <a:pPr lvl="1"/>
            <a:endParaRPr lang="en-US" dirty="0"/>
          </a:p>
          <a:p>
            <a:pPr lvl="1"/>
            <a:r>
              <a:rPr lang="en-US" dirty="0"/>
              <a:t>Proposed Solution</a:t>
            </a:r>
          </a:p>
          <a:p>
            <a:pPr lvl="2"/>
            <a:r>
              <a:rPr lang="en-US" dirty="0"/>
              <a:t>MVP Details</a:t>
            </a:r>
          </a:p>
          <a:p>
            <a:pPr lvl="2"/>
            <a:r>
              <a:rPr lang="en-US" dirty="0"/>
              <a:t>Data Scope &amp; Requirements</a:t>
            </a:r>
          </a:p>
          <a:p>
            <a:pPr lvl="2"/>
            <a:r>
              <a:rPr lang="en-US" dirty="0"/>
              <a:t>Architecture</a:t>
            </a:r>
          </a:p>
          <a:p>
            <a:pPr lvl="1"/>
            <a:endParaRPr lang="en-US" dirty="0"/>
          </a:p>
          <a:p>
            <a:pPr lvl="1"/>
            <a:r>
              <a:rPr lang="en-US" dirty="0"/>
              <a:t>Delivery</a:t>
            </a:r>
          </a:p>
          <a:p>
            <a:pPr lvl="2"/>
            <a:r>
              <a:rPr lang="en-US" dirty="0"/>
              <a:t>Deliverables</a:t>
            </a:r>
          </a:p>
          <a:p>
            <a:pPr lvl="2"/>
            <a:r>
              <a:rPr lang="en-US" dirty="0"/>
              <a:t>Roles &amp; Responsibilities</a:t>
            </a:r>
          </a:p>
          <a:p>
            <a:pPr lvl="2"/>
            <a:r>
              <a:rPr lang="en-US" dirty="0"/>
              <a:t>Assumptions</a:t>
            </a:r>
          </a:p>
          <a:p>
            <a:pPr lvl="2"/>
            <a:r>
              <a:rPr lang="en-US" dirty="0"/>
              <a:t>Risks</a:t>
            </a:r>
          </a:p>
          <a:p>
            <a:pPr lvl="2"/>
            <a:r>
              <a:rPr lang="en-US" dirty="0"/>
              <a:t>Timelines</a:t>
            </a:r>
          </a:p>
          <a:p>
            <a:pPr lvl="2"/>
            <a:r>
              <a:rPr lang="en-US" dirty="0"/>
              <a:t>Success Criteria</a:t>
            </a:r>
          </a:p>
          <a:p>
            <a:pPr marL="0" lvl="1" indent="0">
              <a:buNone/>
            </a:pPr>
            <a:endParaRPr lang="en-US" dirty="0"/>
          </a:p>
          <a:p>
            <a:pPr lvl="1"/>
            <a:r>
              <a:rPr lang="en-US" dirty="0"/>
              <a:t>Business Value</a:t>
            </a:r>
          </a:p>
        </p:txBody>
      </p:sp>
      <p:sp>
        <p:nvSpPr>
          <p:cNvPr id="2" name="Agenda"/>
          <p:cNvSpPr>
            <a:spLocks noGrp="1"/>
          </p:cNvSpPr>
          <p:nvPr>
            <p:ph type="title"/>
          </p:nvPr>
        </p:nvSpPr>
        <p:spPr bwMode="gray"/>
        <p:txBody>
          <a:bodyPr/>
          <a:lstStyle/>
          <a:p>
            <a:r>
              <a:rPr lang="en-US" dirty="0"/>
              <a:t>Agenda</a:t>
            </a:r>
          </a:p>
        </p:txBody>
      </p:sp>
      <p:pic>
        <p:nvPicPr>
          <p:cNvPr id="5" name="Picture 4" descr="A cup of coffee on a table&#10;&#10;Description automatically generated">
            <a:extLst>
              <a:ext uri="{FF2B5EF4-FFF2-40B4-BE49-F238E27FC236}">
                <a16:creationId xmlns:a16="http://schemas.microsoft.com/office/drawing/2014/main" id="{FF851B2E-4EB4-4E43-A7DB-AFA72D94635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46564" y="0"/>
            <a:ext cx="4748611"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SCB Deliverables</a:t>
            </a:r>
          </a:p>
        </p:txBody>
      </p:sp>
      <p:sp>
        <p:nvSpPr>
          <p:cNvPr id="3" name="Text Placeholder 2"/>
          <p:cNvSpPr>
            <a:spLocks noGrp="1"/>
          </p:cNvSpPr>
          <p:nvPr>
            <p:ph type="body" sz="quarter" idx="10"/>
          </p:nvPr>
        </p:nvSpPr>
        <p:spPr>
          <a:xfrm>
            <a:off x="386323" y="1831757"/>
            <a:ext cx="8002115" cy="2041743"/>
          </a:xfrm>
        </p:spPr>
        <p:txBody>
          <a:bodyPr/>
          <a:lstStyle/>
          <a:p>
            <a:pPr marL="522795" lvl="1" indent="-342831">
              <a:buFont typeface="Arial" panose="020B0604020202020204" pitchFamily="34" charset="0"/>
              <a:buChar char="•"/>
            </a:pPr>
            <a:endParaRPr lang="en-US" dirty="0"/>
          </a:p>
          <a:p>
            <a:pPr marL="522795" lvl="1" indent="-342831">
              <a:buFont typeface="Arial" panose="020B0604020202020204" pitchFamily="34" charset="0"/>
              <a:buChar char="•"/>
            </a:pPr>
            <a:endParaRPr lang="en-US" dirty="0"/>
          </a:p>
          <a:p>
            <a:pPr marL="522795" lvl="1" indent="-342831">
              <a:buFont typeface="Arial" panose="020B0604020202020204" pitchFamily="34" charset="0"/>
              <a:buChar char="•"/>
            </a:pPr>
            <a:r>
              <a:rPr lang="en-US" dirty="0"/>
              <a:t>Final Presentation of the MVP Results.</a:t>
            </a:r>
          </a:p>
          <a:p>
            <a:pPr marL="465714" lvl="1" indent="-285750">
              <a:buFont typeface="Arial" panose="020B0604020202020204" pitchFamily="34" charset="0"/>
              <a:buChar char="•"/>
            </a:pPr>
            <a:endParaRPr lang="en-US" dirty="0"/>
          </a:p>
          <a:p>
            <a:pPr marL="522795" lvl="1" indent="-342831">
              <a:buFont typeface="Arial" panose="020B0604020202020204" pitchFamily="34" charset="0"/>
              <a:buChar char="•"/>
            </a:pPr>
            <a:r>
              <a:rPr lang="en-US" dirty="0"/>
              <a:t>Additional use cases to be added to the final presentation by SCB with SAP support that will reflect the vision for sales and services.</a:t>
            </a:r>
          </a:p>
        </p:txBody>
      </p:sp>
      <p:pic>
        <p:nvPicPr>
          <p:cNvPr id="16" name="Picture 2" descr="Αποτέλεσμα εικόνας για scb">
            <a:extLst>
              <a:ext uri="{FF2B5EF4-FFF2-40B4-BE49-F238E27FC236}">
                <a16:creationId xmlns:a16="http://schemas.microsoft.com/office/drawing/2014/main" id="{889A9D65-5DC6-48DA-898C-4278E125386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193611" y="504000"/>
            <a:ext cx="1413845" cy="54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87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998A9-59D0-4180-BB01-02D8682E833B}"/>
              </a:ext>
            </a:extLst>
          </p:cNvPr>
          <p:cNvSpPr>
            <a:spLocks noGrp="1"/>
          </p:cNvSpPr>
          <p:nvPr>
            <p:ph type="title"/>
          </p:nvPr>
        </p:nvSpPr>
        <p:spPr/>
        <p:txBody>
          <a:bodyPr/>
          <a:lstStyle/>
          <a:p>
            <a:r>
              <a:rPr lang="en-US" dirty="0"/>
              <a:t>Risks</a:t>
            </a:r>
            <a:endParaRPr lang="el-GR" dirty="0"/>
          </a:p>
        </p:txBody>
      </p:sp>
      <p:sp>
        <p:nvSpPr>
          <p:cNvPr id="5" name="Text Placeholder 4">
            <a:extLst>
              <a:ext uri="{FF2B5EF4-FFF2-40B4-BE49-F238E27FC236}">
                <a16:creationId xmlns:a16="http://schemas.microsoft.com/office/drawing/2014/main" id="{AE2CB14C-4F0F-498F-8EF8-E39F0CC0EA93}"/>
              </a:ext>
            </a:extLst>
          </p:cNvPr>
          <p:cNvSpPr>
            <a:spLocks noGrp="1"/>
          </p:cNvSpPr>
          <p:nvPr>
            <p:ph type="body" sz="quarter" idx="10"/>
          </p:nvPr>
        </p:nvSpPr>
        <p:spPr>
          <a:xfrm>
            <a:off x="504001" y="1143749"/>
            <a:ext cx="7070771" cy="4849995"/>
          </a:xfrm>
        </p:spPr>
        <p:txBody>
          <a:bodyPr>
            <a:normAutofit/>
          </a:bodyPr>
          <a:lstStyle/>
          <a:p>
            <a:pPr marL="342900" indent="-342900">
              <a:buFont typeface="Arial" panose="020B0604020202020204" pitchFamily="34" charset="0"/>
              <a:buChar char="•"/>
            </a:pPr>
            <a:r>
              <a:rPr lang="en-US" sz="1400" dirty="0">
                <a:solidFill>
                  <a:schemeClr val="accent1"/>
                </a:solidFill>
              </a:rPr>
              <a:t>If SCB historical data provided</a:t>
            </a:r>
            <a:r>
              <a:rPr lang="en-US" sz="1400" dirty="0"/>
              <a:t>, we depend a lot on “coming news”.</a:t>
            </a:r>
          </a:p>
          <a:p>
            <a:pPr marL="522864" lvl="1" indent="-342900">
              <a:buFont typeface="Arial" panose="020B0604020202020204" pitchFamily="34" charset="0"/>
              <a:buChar char="•"/>
            </a:pPr>
            <a:r>
              <a:rPr lang="en-US" sz="1400" dirty="0"/>
              <a:t>The project will depend entirely on what is happening “today” and onwards. </a:t>
            </a:r>
          </a:p>
          <a:p>
            <a:pPr marL="522864" lvl="1" indent="-342900">
              <a:buFont typeface="Arial" panose="020B0604020202020204" pitchFamily="34" charset="0"/>
              <a:buChar char="•"/>
            </a:pPr>
            <a:r>
              <a:rPr lang="en-US" sz="1400" dirty="0"/>
              <a:t>A solution on that would be to get access from 3</a:t>
            </a:r>
            <a:r>
              <a:rPr lang="en-US" sz="1400" baseline="30000" dirty="0"/>
              <a:t>rd</a:t>
            </a:r>
            <a:r>
              <a:rPr lang="en-US" sz="1400" dirty="0"/>
              <a:t> party APIs on past articles and compare our sentiment analysis with reports that SCB has already generated on that same past day.</a:t>
            </a:r>
          </a:p>
          <a:p>
            <a:pPr marL="522864" lvl="1" indent="-342900">
              <a:buFont typeface="Arial" panose="020B0604020202020204" pitchFamily="34" charset="0"/>
              <a:buChar char="•"/>
            </a:pPr>
            <a:r>
              <a:rPr lang="en-US" sz="1400" dirty="0"/>
              <a:t>Another solution is to test our text analysis against an FX product in a daily base.</a:t>
            </a:r>
          </a:p>
          <a:p>
            <a:pPr marL="342900" indent="-342900">
              <a:buFont typeface="Arial" panose="020B0604020202020204" pitchFamily="34" charset="0"/>
              <a:buChar char="•"/>
            </a:pPr>
            <a:r>
              <a:rPr lang="en-US" sz="1400" dirty="0">
                <a:solidFill>
                  <a:schemeClr val="accent1"/>
                </a:solidFill>
              </a:rPr>
              <a:t>If we rely entirely on external data sources</a:t>
            </a:r>
          </a:p>
          <a:p>
            <a:pPr marL="465714" lvl="1" indent="-285750">
              <a:buFont typeface="Arial" panose="020B0604020202020204" pitchFamily="34" charset="0"/>
              <a:buChar char="•"/>
            </a:pPr>
            <a:r>
              <a:rPr lang="en-US" sz="1400" dirty="0"/>
              <a:t>Significant effort remains to identify which news sources APIs are available from </a:t>
            </a:r>
            <a:r>
              <a:rPr lang="en-US" sz="1400" b="1" dirty="0"/>
              <a:t>technical</a:t>
            </a:r>
            <a:r>
              <a:rPr lang="en-US" sz="1400" dirty="0"/>
              <a:t> and </a:t>
            </a:r>
            <a:r>
              <a:rPr lang="en-US" sz="1400" b="1" dirty="0"/>
              <a:t>legal</a:t>
            </a:r>
            <a:r>
              <a:rPr lang="en-US" sz="1400" dirty="0"/>
              <a:t> and </a:t>
            </a:r>
            <a:r>
              <a:rPr lang="en-US" sz="1400" b="1" dirty="0"/>
              <a:t>financial</a:t>
            </a:r>
            <a:r>
              <a:rPr lang="en-US" sz="1400" dirty="0"/>
              <a:t> standpoint.</a:t>
            </a:r>
          </a:p>
          <a:p>
            <a:pPr marL="465714" lvl="1" indent="-285750">
              <a:buFont typeface="Arial" panose="020B0604020202020204" pitchFamily="34" charset="0"/>
              <a:buChar char="•"/>
            </a:pPr>
            <a:r>
              <a:rPr lang="en-US" sz="1400" dirty="0"/>
              <a:t>Identify reliable and secure APIs to retrieve financial news.</a:t>
            </a:r>
          </a:p>
          <a:p>
            <a:pPr marL="465714" lvl="1" indent="-285750">
              <a:buFont typeface="Arial" panose="020B0604020202020204" pitchFamily="34" charset="0"/>
              <a:buChar char="•"/>
            </a:pPr>
            <a:r>
              <a:rPr lang="en-US" sz="1400" dirty="0"/>
              <a:t>Assess the cost for accessing and use the 3</a:t>
            </a:r>
            <a:r>
              <a:rPr lang="en-US" sz="1400" baseline="30000" dirty="0"/>
              <a:t>rd</a:t>
            </a:r>
            <a:r>
              <a:rPr lang="en-US" sz="1400" dirty="0"/>
              <a:t> party content.</a:t>
            </a:r>
          </a:p>
          <a:p>
            <a:pPr marL="465714" lvl="1" indent="-285750">
              <a:buFont typeface="Arial" panose="020B0604020202020204" pitchFamily="34" charset="0"/>
              <a:buChar char="•"/>
            </a:pPr>
            <a:r>
              <a:rPr lang="en-US" sz="1400" dirty="0"/>
              <a:t>SCB in already using APIs but they are configured on personal accounts.</a:t>
            </a:r>
          </a:p>
          <a:p>
            <a:pPr marL="465714" lvl="1" indent="-285750">
              <a:buFont typeface="Arial" panose="020B0604020202020204" pitchFamily="34" charset="0"/>
              <a:buChar char="•"/>
            </a:pPr>
            <a:r>
              <a:rPr lang="en-US" sz="1400" dirty="0"/>
              <a:t>Relying to external sources may disrupt business  in case of unavailability due to technical reasons that either SCB or SAP can handle. </a:t>
            </a:r>
            <a:endParaRPr lang="el-GR" sz="1400" dirty="0"/>
          </a:p>
          <a:p>
            <a:pPr marL="342900" indent="-342900">
              <a:buFont typeface="Arial" panose="020B0604020202020204" pitchFamily="34" charset="0"/>
              <a:buChar char="•"/>
            </a:pPr>
            <a:r>
              <a:rPr lang="en-US" sz="1400" dirty="0">
                <a:solidFill>
                  <a:schemeClr val="accent1"/>
                </a:solidFill>
              </a:rPr>
              <a:t>Not quantified business value </a:t>
            </a:r>
            <a:r>
              <a:rPr lang="en-US" sz="1400" dirty="0"/>
              <a:t>and </a:t>
            </a:r>
            <a:r>
              <a:rPr lang="en-US" sz="1400" dirty="0">
                <a:solidFill>
                  <a:schemeClr val="accent1"/>
                </a:solidFill>
              </a:rPr>
              <a:t>measured impact</a:t>
            </a:r>
            <a:r>
              <a:rPr lang="en-US" sz="1400" dirty="0"/>
              <a:t> compared between the As-IS and the proposed MVP.</a:t>
            </a:r>
          </a:p>
        </p:txBody>
      </p:sp>
      <p:pic>
        <p:nvPicPr>
          <p:cNvPr id="4" name="Picture 3">
            <a:extLst>
              <a:ext uri="{FF2B5EF4-FFF2-40B4-BE49-F238E27FC236}">
                <a16:creationId xmlns:a16="http://schemas.microsoft.com/office/drawing/2014/main" id="{9704A01D-0DCB-4567-8431-721B46F1BB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22481" y="2347942"/>
            <a:ext cx="2078739" cy="2078739"/>
          </a:xfrm>
          <a:prstGeom prst="rect">
            <a:avLst/>
          </a:prstGeom>
        </p:spPr>
      </p:pic>
    </p:spTree>
    <p:extLst>
      <p:ext uri="{BB962C8B-B14F-4D97-AF65-F5344CB8AC3E}">
        <p14:creationId xmlns:p14="http://schemas.microsoft.com/office/powerpoint/2010/main" val="143979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7AE3F4-742F-9544-AFE2-524829E203EA}"/>
              </a:ext>
            </a:extLst>
          </p:cNvPr>
          <p:cNvGraphicFramePr>
            <a:graphicFrameLocks noChangeAspect="1"/>
          </p:cNvGraphicFramePr>
          <p:nvPr>
            <p:custDataLst>
              <p:tags r:id="rId2"/>
            </p:custDataLst>
            <p:extLst>
              <p:ext uri="{D42A27DB-BD31-4B8C-83A1-F6EECF244321}">
                <p14:modId xmlns:p14="http://schemas.microsoft.com/office/powerpoint/2010/main" val="3840767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9" name="think-cell Slide" r:id="rId5" imgW="7772400" imgH="10058400" progId="TCLayout.ActiveDocument.1">
                  <p:embed/>
                </p:oleObj>
              </mc:Choice>
              <mc:Fallback>
                <p:oleObj name="think-cell Slide" r:id="rId5" imgW="7772400" imgH="10058400" progId="TCLayout.ActiveDocument.1">
                  <p:embed/>
                  <p:pic>
                    <p:nvPicPr>
                      <p:cNvPr id="6" name="Object 5" hidden="1">
                        <a:extLst>
                          <a:ext uri="{FF2B5EF4-FFF2-40B4-BE49-F238E27FC236}">
                            <a16:creationId xmlns:a16="http://schemas.microsoft.com/office/drawing/2014/main" id="{A57AE3F4-742F-9544-AFE2-524829E203E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E15C607-97E1-F946-96B6-306F43A8E10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50000"/>
              </a:spcBef>
              <a:spcAft>
                <a:spcPct val="0"/>
              </a:spcAft>
              <a:buClr>
                <a:srgbClr val="F0AB00"/>
              </a:buClr>
              <a:buSzPct val="80000"/>
            </a:pPr>
            <a:endParaRPr kumimoji="0" lang="en-US" sz="2400" b="1" u="none" strike="noStrike" kern="0" cap="none" spc="0" normalizeH="0" noProof="0" dirty="0" err="1">
              <a:ln>
                <a:noFill/>
              </a:ln>
              <a:effectLst/>
              <a:uLnTx/>
              <a:uFillTx/>
              <a:latin typeface="Arial" panose="020B0604020202020204" pitchFamily="34" charset="0"/>
              <a:ea typeface="+mj-ea"/>
              <a:cs typeface="Arial Unicode MS" pitchFamily="34" charset="-128"/>
              <a:sym typeface="Arial" panose="020B0604020202020204" pitchFamily="34" charset="0"/>
            </a:endParaRPr>
          </a:p>
        </p:txBody>
      </p:sp>
      <p:sp>
        <p:nvSpPr>
          <p:cNvPr id="5" name="Text Placeholder 4">
            <a:extLst>
              <a:ext uri="{FF2B5EF4-FFF2-40B4-BE49-F238E27FC236}">
                <a16:creationId xmlns:a16="http://schemas.microsoft.com/office/drawing/2014/main" id="{F29E5C3A-A6A8-4E48-B579-262672616257}"/>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Current process is not scalable and does not provide scalable insights to underlying FXO Movements</a:t>
            </a:r>
          </a:p>
          <a:p>
            <a:pPr marL="342900" indent="-342900">
              <a:buFont typeface="Arial" panose="020B0604020202020204" pitchFamily="34" charset="0"/>
              <a:buChar char="•"/>
            </a:pPr>
            <a:r>
              <a:rPr lang="en-US" dirty="0"/>
              <a:t>Process is de-centralized and non-standard</a:t>
            </a:r>
          </a:p>
          <a:p>
            <a:pPr marL="522864" lvl="1" indent="-342900">
              <a:buFont typeface="Arial" panose="020B0604020202020204" pitchFamily="34" charset="0"/>
              <a:buChar char="•"/>
            </a:pPr>
            <a:r>
              <a:rPr lang="en-US" dirty="0"/>
              <a:t>Users may provide conflicting commentary as a result</a:t>
            </a:r>
          </a:p>
          <a:p>
            <a:pPr marL="342900" indent="-342900">
              <a:buFont typeface="Arial" panose="020B0604020202020204" pitchFamily="34" charset="0"/>
              <a:buChar char="•"/>
            </a:pPr>
            <a:r>
              <a:rPr lang="en-US" dirty="0"/>
              <a:t>No single source to get commentary and relevant articles up from</a:t>
            </a:r>
          </a:p>
          <a:p>
            <a:pPr marL="342900" indent="-342900">
              <a:buFont typeface="Arial" panose="020B0604020202020204" pitchFamily="34" charset="0"/>
              <a:buChar char="•"/>
            </a:pPr>
            <a:r>
              <a:rPr lang="en-US" dirty="0"/>
              <a:t>Current process relies on an individual’s view of the market (which may be shaped with their own perceptions and biases)</a:t>
            </a:r>
          </a:p>
          <a:p>
            <a:pPr marL="342900" indent="-342900">
              <a:buFont typeface="Arial" panose="020B0604020202020204" pitchFamily="34" charset="0"/>
              <a:buChar char="•"/>
            </a:pPr>
            <a:r>
              <a:rPr lang="en-US" dirty="0"/>
              <a:t>Current commentary only focuses on big ticket items, not granular enough</a:t>
            </a:r>
          </a:p>
          <a:p>
            <a:endParaRPr lang="en-US" dirty="0"/>
          </a:p>
        </p:txBody>
      </p:sp>
      <p:sp>
        <p:nvSpPr>
          <p:cNvPr id="4" name="Title 3">
            <a:extLst>
              <a:ext uri="{FF2B5EF4-FFF2-40B4-BE49-F238E27FC236}">
                <a16:creationId xmlns:a16="http://schemas.microsoft.com/office/drawing/2014/main" id="{A36AC96E-7429-0C41-9EC8-BA0A4965C7C3}"/>
              </a:ext>
            </a:extLst>
          </p:cNvPr>
          <p:cNvSpPr>
            <a:spLocks noGrp="1"/>
          </p:cNvSpPr>
          <p:nvPr>
            <p:ph type="title"/>
          </p:nvPr>
        </p:nvSpPr>
        <p:spPr/>
        <p:txBody>
          <a:bodyPr/>
          <a:lstStyle/>
          <a:p>
            <a:r>
              <a:rPr lang="en-US" dirty="0"/>
              <a:t>As-Is State</a:t>
            </a:r>
          </a:p>
        </p:txBody>
      </p:sp>
    </p:spTree>
    <p:extLst>
      <p:ext uri="{BB962C8B-B14F-4D97-AF65-F5344CB8AC3E}">
        <p14:creationId xmlns:p14="http://schemas.microsoft.com/office/powerpoint/2010/main" val="105240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4582D15-B430-244D-A349-E59E5852116B}"/>
              </a:ext>
            </a:extLst>
          </p:cNvPr>
          <p:cNvGraphicFramePr>
            <a:graphicFrameLocks noChangeAspect="1"/>
          </p:cNvGraphicFramePr>
          <p:nvPr>
            <p:custDataLst>
              <p:tags r:id="rId2"/>
            </p:custDataLst>
            <p:extLst>
              <p:ext uri="{D42A27DB-BD31-4B8C-83A1-F6EECF244321}">
                <p14:modId xmlns:p14="http://schemas.microsoft.com/office/powerpoint/2010/main" val="39596238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3"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24582D15-B430-244D-A349-E59E5852116B}"/>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8FF4343-7CA2-C24E-9630-2E2F71C8EA25}"/>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50000"/>
              </a:spcBef>
              <a:spcAft>
                <a:spcPct val="0"/>
              </a:spcAft>
              <a:buClr>
                <a:srgbClr val="F0AB00"/>
              </a:buClr>
              <a:buSzPct val="80000"/>
            </a:pPr>
            <a:endParaRPr kumimoji="0" lang="en-US" sz="2400" b="1" u="none" strike="noStrike" kern="0" cap="none" spc="0" normalizeH="0" noProof="0" dirty="0" err="1">
              <a:ln>
                <a:noFill/>
              </a:ln>
              <a:effectLst/>
              <a:uLnTx/>
              <a:uFillTx/>
              <a:latin typeface="Arial" panose="020B0604020202020204" pitchFamily="34" charset="0"/>
              <a:ea typeface="+mj-ea"/>
              <a:cs typeface="Arial Unicode MS" pitchFamily="34" charset="-128"/>
              <a:sym typeface="Arial" panose="020B0604020202020204" pitchFamily="34" charset="0"/>
            </a:endParaRPr>
          </a:p>
        </p:txBody>
      </p:sp>
      <p:sp>
        <p:nvSpPr>
          <p:cNvPr id="2" name="Text Placeholder 1">
            <a:extLst>
              <a:ext uri="{FF2B5EF4-FFF2-40B4-BE49-F238E27FC236}">
                <a16:creationId xmlns:a16="http://schemas.microsoft.com/office/drawing/2014/main" id="{902C313E-33AD-9443-AB15-D2DA87A4D4E2}"/>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Commentary to be more reliable and without any biases to support senior management decisions and understanding of the portfolio and periodic moves</a:t>
            </a:r>
          </a:p>
          <a:p>
            <a:pPr marL="342900" indent="-342900">
              <a:buFont typeface="Arial" panose="020B0604020202020204" pitchFamily="34" charset="0"/>
              <a:buChar char="•"/>
            </a:pPr>
            <a:r>
              <a:rPr lang="en-US" dirty="0"/>
              <a:t>Commentary that dovetails with the risk positions and market moves</a:t>
            </a:r>
          </a:p>
          <a:p>
            <a:pPr marL="342900" indent="-342900">
              <a:buFont typeface="Arial" panose="020B0604020202020204" pitchFamily="34" charset="0"/>
              <a:buChar char="•"/>
            </a:pPr>
            <a:r>
              <a:rPr lang="en-US" dirty="0"/>
              <a:t>This process should be able to run automatically between months to date, quarter to date and year to date market commentaries</a:t>
            </a:r>
          </a:p>
          <a:p>
            <a:pPr marL="342900" indent="-342900">
              <a:buFont typeface="Arial" panose="020B0604020202020204" pitchFamily="34" charset="0"/>
              <a:buChar char="•"/>
            </a:pPr>
            <a:r>
              <a:rPr lang="en-US" dirty="0"/>
              <a:t>Linkages between the commentary, market movement and news sources</a:t>
            </a:r>
          </a:p>
        </p:txBody>
      </p:sp>
      <p:sp>
        <p:nvSpPr>
          <p:cNvPr id="3" name="Title 2">
            <a:extLst>
              <a:ext uri="{FF2B5EF4-FFF2-40B4-BE49-F238E27FC236}">
                <a16:creationId xmlns:a16="http://schemas.microsoft.com/office/drawing/2014/main" id="{1BA3934E-438A-754A-A20A-DE7FDD487B17}"/>
              </a:ext>
            </a:extLst>
          </p:cNvPr>
          <p:cNvSpPr>
            <a:spLocks noGrp="1"/>
          </p:cNvSpPr>
          <p:nvPr>
            <p:ph type="title"/>
          </p:nvPr>
        </p:nvSpPr>
        <p:spPr/>
        <p:txBody>
          <a:bodyPr/>
          <a:lstStyle/>
          <a:p>
            <a:r>
              <a:rPr lang="en-US" dirty="0"/>
              <a:t>Ideal End State</a:t>
            </a:r>
          </a:p>
        </p:txBody>
      </p:sp>
    </p:spTree>
    <p:extLst>
      <p:ext uri="{BB962C8B-B14F-4D97-AF65-F5344CB8AC3E}">
        <p14:creationId xmlns:p14="http://schemas.microsoft.com/office/powerpoint/2010/main" val="3942915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EE9C-D72D-4738-B4A1-6BECF42F2D20}"/>
              </a:ext>
            </a:extLst>
          </p:cNvPr>
          <p:cNvSpPr>
            <a:spLocks noGrp="1"/>
          </p:cNvSpPr>
          <p:nvPr>
            <p:ph type="title"/>
          </p:nvPr>
        </p:nvSpPr>
        <p:spPr/>
        <p:txBody>
          <a:bodyPr/>
          <a:lstStyle/>
          <a:p>
            <a:r>
              <a:rPr lang="en-US" dirty="0"/>
              <a:t>Business Value</a:t>
            </a:r>
            <a:endParaRPr lang="el-GR" dirty="0"/>
          </a:p>
        </p:txBody>
      </p:sp>
      <p:sp>
        <p:nvSpPr>
          <p:cNvPr id="4" name="Rectangle 3">
            <a:extLst>
              <a:ext uri="{FF2B5EF4-FFF2-40B4-BE49-F238E27FC236}">
                <a16:creationId xmlns:a16="http://schemas.microsoft.com/office/drawing/2014/main" id="{D01B197D-DED4-4173-8821-C73F8DA5669F}"/>
              </a:ext>
            </a:extLst>
          </p:cNvPr>
          <p:cNvSpPr/>
          <p:nvPr/>
        </p:nvSpPr>
        <p:spPr>
          <a:xfrm>
            <a:off x="571858" y="1346356"/>
            <a:ext cx="4761159" cy="4124206"/>
          </a:xfrm>
          <a:prstGeom prst="rect">
            <a:avLst/>
          </a:prstGeom>
        </p:spPr>
        <p:txBody>
          <a:bodyPr wrap="square">
            <a:spAutoFit/>
          </a:bodyPr>
          <a:lstStyle/>
          <a:p>
            <a:pPr marL="285750" lvl="0" indent="-285750" defTabSz="1088558">
              <a:spcBef>
                <a:spcPts val="1800"/>
              </a:spcBef>
              <a:buClr>
                <a:srgbClr val="F0AB00"/>
              </a:buClr>
              <a:buSzPct val="80000"/>
              <a:buFont typeface="Wingdings" panose="05000000000000000000" pitchFamily="2" charset="2"/>
              <a:buChar char="§"/>
            </a:pPr>
            <a:r>
              <a:rPr lang="en-US" sz="1600" dirty="0">
                <a:solidFill>
                  <a:schemeClr val="accent1"/>
                </a:solidFill>
              </a:rPr>
              <a:t>Automate</a:t>
            </a:r>
            <a:r>
              <a:rPr lang="en-US" sz="1600" dirty="0">
                <a:solidFill>
                  <a:srgbClr val="000000"/>
                </a:solidFill>
              </a:rPr>
              <a:t> repeatable and mundane tasks. </a:t>
            </a:r>
          </a:p>
          <a:p>
            <a:pPr marL="465714" lvl="1" indent="-285750" defTabSz="1088558">
              <a:spcBef>
                <a:spcPts val="600"/>
              </a:spcBef>
              <a:buClr>
                <a:srgbClr val="F0AB00"/>
              </a:buClr>
              <a:buFont typeface="Wingdings" pitchFamily="2" charset="2"/>
              <a:buChar char="§"/>
            </a:pPr>
            <a:r>
              <a:rPr lang="en-US" sz="1400" dirty="0">
                <a:solidFill>
                  <a:schemeClr val="accent1"/>
                </a:solidFill>
              </a:rPr>
              <a:t>Save time </a:t>
            </a:r>
            <a:r>
              <a:rPr lang="en-US" sz="1400" dirty="0">
                <a:solidFill>
                  <a:srgbClr val="000000"/>
                </a:solidFill>
              </a:rPr>
              <a:t>by getting access to the first PnL commentary draft before the business day starts for the Product Controller</a:t>
            </a:r>
          </a:p>
          <a:p>
            <a:pPr marL="1010102" lvl="2" indent="-285750" defTabSz="1088558">
              <a:spcBef>
                <a:spcPts val="600"/>
              </a:spcBef>
              <a:buClr>
                <a:srgbClr val="F0AB00"/>
              </a:buClr>
              <a:buFont typeface="Wingdings" pitchFamily="2" charset="2"/>
              <a:buChar char="§"/>
            </a:pPr>
            <a:r>
              <a:rPr lang="en-US" sz="1200" dirty="0">
                <a:solidFill>
                  <a:srgbClr val="000000"/>
                </a:solidFill>
              </a:rPr>
              <a:t>If trivial can be delivered instantly to PC Manager.</a:t>
            </a:r>
          </a:p>
          <a:p>
            <a:pPr marL="1010102" lvl="2" indent="-285750" defTabSz="1088558">
              <a:spcBef>
                <a:spcPts val="600"/>
              </a:spcBef>
              <a:buClr>
                <a:srgbClr val="F0AB00"/>
              </a:buClr>
              <a:buFont typeface="Wingdings" pitchFamily="2" charset="2"/>
              <a:buChar char="§"/>
            </a:pPr>
            <a:r>
              <a:rPr lang="en-US" sz="1200" dirty="0">
                <a:solidFill>
                  <a:srgbClr val="000000"/>
                </a:solidFill>
              </a:rPr>
              <a:t>If complex apply </a:t>
            </a:r>
            <a:r>
              <a:rPr lang="en-US" sz="1200" dirty="0"/>
              <a:t>critical thinking and complex reasoning</a:t>
            </a:r>
            <a:r>
              <a:rPr lang="en-US" sz="1200" dirty="0">
                <a:solidFill>
                  <a:srgbClr val="000000"/>
                </a:solidFill>
              </a:rPr>
              <a:t> leveraging a wide number of pre-analyzed articles.</a:t>
            </a:r>
          </a:p>
          <a:p>
            <a:pPr marL="285750" lvl="0" indent="-285750" defTabSz="1088558">
              <a:spcBef>
                <a:spcPts val="1800"/>
              </a:spcBef>
              <a:buClr>
                <a:srgbClr val="F0AB00"/>
              </a:buClr>
              <a:buSzPct val="80000"/>
              <a:buFont typeface="Wingdings" panose="05000000000000000000" pitchFamily="2" charset="2"/>
              <a:buChar char="§"/>
            </a:pPr>
            <a:r>
              <a:rPr lang="en-US" sz="1600" dirty="0">
                <a:solidFill>
                  <a:srgbClr val="000000"/>
                </a:solidFill>
              </a:rPr>
              <a:t>Collect and persist historical data that can be used in the </a:t>
            </a:r>
            <a:r>
              <a:rPr lang="en-US" sz="1600" dirty="0">
                <a:solidFill>
                  <a:schemeClr val="accent1"/>
                </a:solidFill>
              </a:rPr>
              <a:t>future for further analysis </a:t>
            </a:r>
            <a:r>
              <a:rPr lang="en-US" sz="1600" dirty="0">
                <a:solidFill>
                  <a:srgbClr val="000000"/>
                </a:solidFill>
              </a:rPr>
              <a:t>an untap various machine learning use-cases.</a:t>
            </a:r>
          </a:p>
          <a:p>
            <a:pPr marL="285750" lvl="0" indent="-285750" defTabSz="1088558">
              <a:spcBef>
                <a:spcPts val="1800"/>
              </a:spcBef>
              <a:buClr>
                <a:srgbClr val="F0AB00"/>
              </a:buClr>
              <a:buSzPct val="80000"/>
              <a:buFont typeface="Wingdings" panose="05000000000000000000" pitchFamily="2" charset="2"/>
              <a:buChar char="§"/>
            </a:pPr>
            <a:r>
              <a:rPr lang="en-US" sz="1600" dirty="0">
                <a:solidFill>
                  <a:srgbClr val="000000"/>
                </a:solidFill>
              </a:rPr>
              <a:t>Establish process for once  that can </a:t>
            </a:r>
            <a:r>
              <a:rPr lang="en-US" sz="1600" dirty="0">
                <a:solidFill>
                  <a:schemeClr val="accent1"/>
                </a:solidFill>
              </a:rPr>
              <a:t>scale</a:t>
            </a:r>
            <a:r>
              <a:rPr lang="en-US" sz="1600" dirty="0">
                <a:solidFill>
                  <a:srgbClr val="000000"/>
                </a:solidFill>
              </a:rPr>
              <a:t> to a number of other products. </a:t>
            </a:r>
          </a:p>
          <a:p>
            <a:pPr marL="285750" lvl="0" indent="-285750" defTabSz="1088558">
              <a:spcBef>
                <a:spcPts val="1800"/>
              </a:spcBef>
              <a:buClr>
                <a:srgbClr val="F0AB00"/>
              </a:buClr>
              <a:buSzPct val="80000"/>
              <a:buFont typeface="Wingdings" panose="05000000000000000000" pitchFamily="2" charset="2"/>
              <a:buChar char="§"/>
            </a:pPr>
            <a:r>
              <a:rPr lang="en-US" sz="1600" dirty="0">
                <a:solidFill>
                  <a:schemeClr val="accent1"/>
                </a:solidFill>
              </a:rPr>
              <a:t>Evolution</a:t>
            </a:r>
            <a:r>
              <a:rPr lang="en-US" sz="1600" dirty="0">
                <a:solidFill>
                  <a:srgbClr val="000000"/>
                </a:solidFill>
              </a:rPr>
              <a:t> of PC Role.</a:t>
            </a:r>
          </a:p>
        </p:txBody>
      </p:sp>
      <p:pic>
        <p:nvPicPr>
          <p:cNvPr id="5" name="Picture 4" descr="A group of people sitting at a table&#10;&#10;Description automatically generated">
            <a:extLst>
              <a:ext uri="{FF2B5EF4-FFF2-40B4-BE49-F238E27FC236}">
                <a16:creationId xmlns:a16="http://schemas.microsoft.com/office/drawing/2014/main" id="{6FB07CB2-999E-4EF0-8E6A-082CB8D2FC8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89921" y="0"/>
            <a:ext cx="5905254" cy="6858000"/>
          </a:xfrm>
          <a:prstGeom prst="rect">
            <a:avLst/>
          </a:prstGeom>
        </p:spPr>
      </p:pic>
    </p:spTree>
    <p:extLst>
      <p:ext uri="{BB962C8B-B14F-4D97-AF65-F5344CB8AC3E}">
        <p14:creationId xmlns:p14="http://schemas.microsoft.com/office/powerpoint/2010/main" val="199237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12389"/>
            <a:ext cx="11186476" cy="369332"/>
          </a:xfrm>
        </p:spPr>
        <p:txBody>
          <a:bodyPr/>
          <a:lstStyle/>
          <a:p>
            <a:r>
              <a:rPr lang="en-US" dirty="0"/>
              <a:t>Business Challenges</a:t>
            </a:r>
          </a:p>
        </p:txBody>
      </p:sp>
      <p:sp>
        <p:nvSpPr>
          <p:cNvPr id="3" name="Text Placeholder 2"/>
          <p:cNvSpPr>
            <a:spLocks noGrp="1"/>
          </p:cNvSpPr>
          <p:nvPr>
            <p:ph type="body" sz="quarter" idx="11"/>
          </p:nvPr>
        </p:nvSpPr>
        <p:spPr>
          <a:xfrm>
            <a:off x="235453" y="1601883"/>
            <a:ext cx="6301032" cy="4456753"/>
          </a:xfrm>
        </p:spPr>
        <p:txBody>
          <a:bodyPr>
            <a:normAutofit/>
          </a:bodyPr>
          <a:lstStyle/>
          <a:p>
            <a:pPr marL="285750" indent="-285750">
              <a:buFont typeface="Wingdings" panose="05000000000000000000" pitchFamily="2" charset="2"/>
              <a:buChar char="§"/>
            </a:pPr>
            <a:r>
              <a:rPr lang="en-US" sz="1600" dirty="0"/>
              <a:t>Current process is operated </a:t>
            </a:r>
            <a:r>
              <a:rPr lang="en-US" sz="1600" dirty="0">
                <a:solidFill>
                  <a:schemeClr val="accent1"/>
                </a:solidFill>
              </a:rPr>
              <a:t>manually</a:t>
            </a:r>
            <a:r>
              <a:rPr lang="en-US" sz="1600" dirty="0"/>
              <a:t> with majority of the business knowledge residing only to specific employees.</a:t>
            </a:r>
          </a:p>
          <a:p>
            <a:pPr marL="285750" indent="-285750">
              <a:buFont typeface="Wingdings" panose="05000000000000000000" pitchFamily="2" charset="2"/>
              <a:buChar char="§"/>
            </a:pPr>
            <a:r>
              <a:rPr lang="en-US" sz="1600" dirty="0"/>
              <a:t>Not all employees are following the same process or sources to prepare reports.</a:t>
            </a:r>
          </a:p>
          <a:p>
            <a:pPr marL="465714" lvl="1" indent="-285750"/>
            <a:r>
              <a:rPr lang="en-US" sz="1400" dirty="0"/>
              <a:t>Cannot execute analysis on historical level </a:t>
            </a:r>
            <a:r>
              <a:rPr lang="en-US" sz="900" i="1" dirty="0"/>
              <a:t>(Lack of the first layer of the “ML cake”)</a:t>
            </a:r>
          </a:p>
          <a:p>
            <a:pPr marL="285750" indent="-285750">
              <a:buFont typeface="Wingdings" panose="05000000000000000000" pitchFamily="2" charset="2"/>
              <a:buChar char="§"/>
            </a:pPr>
            <a:r>
              <a:rPr lang="en-US" sz="1600" dirty="0">
                <a:solidFill>
                  <a:schemeClr val="accent1"/>
                </a:solidFill>
              </a:rPr>
              <a:t>Effort and time spend </a:t>
            </a:r>
            <a:r>
              <a:rPr lang="en-US" sz="1600" dirty="0"/>
              <a:t>from the Product Controller to establish the high-level picture for FXO products.</a:t>
            </a:r>
          </a:p>
          <a:p>
            <a:pPr marL="285750" indent="-285750">
              <a:buFont typeface="Wingdings" panose="05000000000000000000" pitchFamily="2" charset="2"/>
              <a:buChar char="§"/>
            </a:pPr>
            <a:r>
              <a:rPr lang="en-US" sz="1600" dirty="0"/>
              <a:t>The Product Owner </a:t>
            </a:r>
          </a:p>
          <a:p>
            <a:pPr marL="465714" lvl="1" indent="-285750"/>
            <a:r>
              <a:rPr lang="en-US" sz="1400" dirty="0">
                <a:solidFill>
                  <a:schemeClr val="accent1"/>
                </a:solidFill>
              </a:rPr>
              <a:t>loses time </a:t>
            </a:r>
            <a:r>
              <a:rPr lang="en-US" sz="1400" dirty="0"/>
              <a:t>on trivial tasks (when there is no any notable movement on the FX products) </a:t>
            </a:r>
          </a:p>
          <a:p>
            <a:pPr marL="465714" lvl="1" indent="-285750"/>
            <a:r>
              <a:rPr lang="en-US" sz="1400" dirty="0"/>
              <a:t>but also spends </a:t>
            </a:r>
            <a:r>
              <a:rPr lang="en-US" sz="1400" dirty="0">
                <a:solidFill>
                  <a:schemeClr val="accent1"/>
                </a:solidFill>
              </a:rPr>
              <a:t>significant time</a:t>
            </a:r>
            <a:r>
              <a:rPr lang="en-US" sz="1400" dirty="0"/>
              <a:t> on mundane tasks (google search) to deal with  complex cases to locate news stories that verify the PnL commentary.</a:t>
            </a:r>
          </a:p>
          <a:p>
            <a:pPr marL="285750" indent="-285750">
              <a:buFont typeface="Wingdings" panose="05000000000000000000" pitchFamily="2" charset="2"/>
              <a:buChar char="§"/>
            </a:pPr>
            <a:endParaRPr lang="en-US" sz="1800" dirty="0"/>
          </a:p>
        </p:txBody>
      </p:sp>
      <p:pic>
        <p:nvPicPr>
          <p:cNvPr id="8" name="Picture 7" descr="A person riding a horse on the side of a snow covered mountain&#10;&#10;Description automatically generated">
            <a:extLst>
              <a:ext uri="{FF2B5EF4-FFF2-40B4-BE49-F238E27FC236}">
                <a16:creationId xmlns:a16="http://schemas.microsoft.com/office/drawing/2014/main" id="{CA8DE8C7-0888-4D2F-8438-7154052B8B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007912" y="0"/>
            <a:ext cx="5187263" cy="6858000"/>
          </a:xfrm>
          <a:prstGeom prst="rect">
            <a:avLst/>
          </a:prstGeom>
        </p:spPr>
      </p:pic>
    </p:spTree>
    <p:extLst>
      <p:ext uri="{BB962C8B-B14F-4D97-AF65-F5344CB8AC3E}">
        <p14:creationId xmlns:p14="http://schemas.microsoft.com/office/powerpoint/2010/main" val="56208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812E58A1-B98F-47EA-A7D5-BEB655B65F33}"/>
              </a:ext>
            </a:extLst>
          </p:cNvPr>
          <p:cNvSpPr/>
          <p:nvPr/>
        </p:nvSpPr>
        <p:spPr bwMode="gray">
          <a:xfrm>
            <a:off x="7610722" y="1622131"/>
            <a:ext cx="4079755" cy="2245460"/>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2" name="Rectangle 111">
            <a:extLst>
              <a:ext uri="{FF2B5EF4-FFF2-40B4-BE49-F238E27FC236}">
                <a16:creationId xmlns:a16="http://schemas.microsoft.com/office/drawing/2014/main" id="{A038280C-7FB2-4516-B1DD-D7760FF3AF5B}"/>
              </a:ext>
            </a:extLst>
          </p:cNvPr>
          <p:cNvSpPr/>
          <p:nvPr/>
        </p:nvSpPr>
        <p:spPr bwMode="gray">
          <a:xfrm>
            <a:off x="4028072" y="1635659"/>
            <a:ext cx="3454849" cy="2245461"/>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Picture 12">
            <a:extLst>
              <a:ext uri="{FF2B5EF4-FFF2-40B4-BE49-F238E27FC236}">
                <a16:creationId xmlns:a16="http://schemas.microsoft.com/office/drawing/2014/main" id="{113C633F-D6DA-4CB8-B29C-9F04F06CBD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4563" y="2355677"/>
            <a:ext cx="527496" cy="395113"/>
          </a:xfrm>
          <a:prstGeom prst="rect">
            <a:avLst/>
          </a:prstGeom>
        </p:spPr>
      </p:pic>
      <p:sp>
        <p:nvSpPr>
          <p:cNvPr id="38" name="Rectangle 37">
            <a:extLst>
              <a:ext uri="{FF2B5EF4-FFF2-40B4-BE49-F238E27FC236}">
                <a16:creationId xmlns:a16="http://schemas.microsoft.com/office/drawing/2014/main" id="{3ED59B18-D025-4D4E-AE04-5EDACF908970}"/>
              </a:ext>
            </a:extLst>
          </p:cNvPr>
          <p:cNvSpPr/>
          <p:nvPr/>
        </p:nvSpPr>
        <p:spPr bwMode="gray">
          <a:xfrm>
            <a:off x="465040" y="1658141"/>
            <a:ext cx="3454849" cy="2245461"/>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9202E3A0-119E-4DEE-A707-B0CE62B6FE4F}"/>
              </a:ext>
            </a:extLst>
          </p:cNvPr>
          <p:cNvSpPr>
            <a:spLocks noGrp="1"/>
          </p:cNvSpPr>
          <p:nvPr>
            <p:ph type="title"/>
          </p:nvPr>
        </p:nvSpPr>
        <p:spPr>
          <a:xfrm>
            <a:off x="504001" y="504000"/>
            <a:ext cx="11186476" cy="369332"/>
          </a:xfrm>
        </p:spPr>
        <p:txBody>
          <a:bodyPr/>
          <a:lstStyle/>
          <a:p>
            <a:r>
              <a:rPr lang="en-US" dirty="0"/>
              <a:t>Architecture – In a picture</a:t>
            </a:r>
            <a:endParaRPr lang="el-GR" dirty="0"/>
          </a:p>
        </p:txBody>
      </p:sp>
      <p:pic>
        <p:nvPicPr>
          <p:cNvPr id="5" name="Picture 4" descr="A close up of a logo&#10;&#10;Description automatically generated">
            <a:extLst>
              <a:ext uri="{FF2B5EF4-FFF2-40B4-BE49-F238E27FC236}">
                <a16:creationId xmlns:a16="http://schemas.microsoft.com/office/drawing/2014/main" id="{FDD2DB98-5456-460A-A710-4916D3402D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8905" y="1743089"/>
            <a:ext cx="534066" cy="534066"/>
          </a:xfrm>
          <a:prstGeom prst="rect">
            <a:avLst/>
          </a:prstGeom>
        </p:spPr>
      </p:pic>
      <p:pic>
        <p:nvPicPr>
          <p:cNvPr id="7" name="Picture 6" descr="A close up of a logo&#10;&#10;Description automatically generated">
            <a:extLst>
              <a:ext uri="{FF2B5EF4-FFF2-40B4-BE49-F238E27FC236}">
                <a16:creationId xmlns:a16="http://schemas.microsoft.com/office/drawing/2014/main" id="{350946C6-FF7A-46C9-864F-BBA8BA8758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83746" y="4672261"/>
            <a:ext cx="753408" cy="753408"/>
          </a:xfrm>
          <a:prstGeom prst="rect">
            <a:avLst/>
          </a:prstGeom>
        </p:spPr>
      </p:pic>
      <p:pic>
        <p:nvPicPr>
          <p:cNvPr id="11" name="Picture 10" descr="A close up of a logo&#10;&#10;Description automatically generated">
            <a:extLst>
              <a:ext uri="{FF2B5EF4-FFF2-40B4-BE49-F238E27FC236}">
                <a16:creationId xmlns:a16="http://schemas.microsoft.com/office/drawing/2014/main" id="{AA9B5C36-101C-4DC9-A601-CC0B593786E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41382" y="2342369"/>
            <a:ext cx="937272" cy="937272"/>
          </a:xfrm>
          <a:prstGeom prst="rect">
            <a:avLst/>
          </a:prstGeom>
        </p:spPr>
      </p:pic>
      <p:sp>
        <p:nvSpPr>
          <p:cNvPr id="20" name="Right Bracket 19">
            <a:extLst>
              <a:ext uri="{FF2B5EF4-FFF2-40B4-BE49-F238E27FC236}">
                <a16:creationId xmlns:a16="http://schemas.microsoft.com/office/drawing/2014/main" id="{570726F9-49DA-4A75-B8B0-F3E411B2C3BA}"/>
              </a:ext>
            </a:extLst>
          </p:cNvPr>
          <p:cNvSpPr/>
          <p:nvPr/>
        </p:nvSpPr>
        <p:spPr>
          <a:xfrm>
            <a:off x="1561518" y="1759947"/>
            <a:ext cx="100558" cy="2041323"/>
          </a:xfrm>
          <a:prstGeom prst="rightBracket">
            <a:avLst/>
          </a:prstGeom>
          <a:ln w="63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30" name="Right Arrow 14">
            <a:extLst>
              <a:ext uri="{FF2B5EF4-FFF2-40B4-BE49-F238E27FC236}">
                <a16:creationId xmlns:a16="http://schemas.microsoft.com/office/drawing/2014/main" id="{981405F5-B522-4DB9-9567-976085EE0102}"/>
              </a:ext>
            </a:extLst>
          </p:cNvPr>
          <p:cNvSpPr/>
          <p:nvPr/>
        </p:nvSpPr>
        <p:spPr bwMode="gray">
          <a:xfrm>
            <a:off x="1903640" y="2359261"/>
            <a:ext cx="1867694" cy="266007"/>
          </a:xfrm>
          <a:prstGeom prst="rightArrow">
            <a:avLst>
              <a:gd name="adj1" fmla="val 0"/>
              <a:gd name="adj2" fmla="val 67308"/>
            </a:avLst>
          </a:prstGeom>
          <a:noFill/>
          <a:ln w="12700" cap="rnd" algn="ctr">
            <a:solidFill>
              <a:schemeClr val="tx1"/>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97F8070F-0CB2-4C24-9277-888906D9B2F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6580" y="2794181"/>
            <a:ext cx="524220" cy="524220"/>
          </a:xfrm>
          <a:prstGeom prst="rect">
            <a:avLst/>
          </a:prstGeom>
        </p:spPr>
      </p:pic>
      <p:sp>
        <p:nvSpPr>
          <p:cNvPr id="39" name="Rectangle 38">
            <a:extLst>
              <a:ext uri="{FF2B5EF4-FFF2-40B4-BE49-F238E27FC236}">
                <a16:creationId xmlns:a16="http://schemas.microsoft.com/office/drawing/2014/main" id="{5EA542EF-217D-423C-BE24-C31132AE9775}"/>
              </a:ext>
            </a:extLst>
          </p:cNvPr>
          <p:cNvSpPr/>
          <p:nvPr/>
        </p:nvSpPr>
        <p:spPr>
          <a:xfrm>
            <a:off x="1824707" y="1915166"/>
            <a:ext cx="1867694" cy="523220"/>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Route</a:t>
            </a:r>
            <a:r>
              <a:rPr lang="en-US" sz="1400" kern="0" dirty="0">
                <a:ea typeface="Arial Unicode MS" pitchFamily="34" charset="-128"/>
                <a:cs typeface="Arial Unicode MS" pitchFamily="34" charset="-128"/>
              </a:rPr>
              <a:t>, </a:t>
            </a:r>
            <a:r>
              <a:rPr lang="en-US" sz="1400" i="1" kern="0" dirty="0">
                <a:ea typeface="Arial Unicode MS" pitchFamily="34" charset="-128"/>
                <a:cs typeface="Arial Unicode MS" pitchFamily="34" charset="-128"/>
              </a:rPr>
              <a:t>move</a:t>
            </a:r>
            <a:r>
              <a:rPr lang="en-US" sz="1400" kern="0" dirty="0">
                <a:ea typeface="Arial Unicode MS" pitchFamily="34" charset="-128"/>
                <a:cs typeface="Arial Unicode MS" pitchFamily="34" charset="-128"/>
              </a:rPr>
              <a:t> and </a:t>
            </a:r>
            <a:r>
              <a:rPr lang="en-US" sz="1400" i="1" kern="0" dirty="0">
                <a:ea typeface="Arial Unicode MS" pitchFamily="34" charset="-128"/>
                <a:cs typeface="Arial Unicode MS" pitchFamily="34" charset="-128"/>
              </a:rPr>
              <a:t>process</a:t>
            </a:r>
            <a:r>
              <a:rPr lang="en-US" sz="1400" kern="0" dirty="0">
                <a:ea typeface="Arial Unicode MS" pitchFamily="34" charset="-128"/>
                <a:cs typeface="Arial Unicode MS" pitchFamily="34" charset="-128"/>
              </a:rPr>
              <a:t> data</a:t>
            </a:r>
          </a:p>
        </p:txBody>
      </p:sp>
      <p:sp>
        <p:nvSpPr>
          <p:cNvPr id="41" name="TextBox 40">
            <a:extLst>
              <a:ext uri="{FF2B5EF4-FFF2-40B4-BE49-F238E27FC236}">
                <a16:creationId xmlns:a16="http://schemas.microsoft.com/office/drawing/2014/main" id="{394BE17F-21FE-4194-B166-3611FB0BBD9A}"/>
              </a:ext>
            </a:extLst>
          </p:cNvPr>
          <p:cNvSpPr txBox="1"/>
          <p:nvPr/>
        </p:nvSpPr>
        <p:spPr>
          <a:xfrm>
            <a:off x="4092313" y="3142416"/>
            <a:ext cx="967416" cy="30769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Semi-structured/ Structured</a:t>
            </a:r>
          </a:p>
        </p:txBody>
      </p:sp>
      <p:sp>
        <p:nvSpPr>
          <p:cNvPr id="44" name="Rectangle 43">
            <a:extLst>
              <a:ext uri="{FF2B5EF4-FFF2-40B4-BE49-F238E27FC236}">
                <a16:creationId xmlns:a16="http://schemas.microsoft.com/office/drawing/2014/main" id="{FA9719B8-48AB-4187-80E5-E095F1438D03}"/>
              </a:ext>
            </a:extLst>
          </p:cNvPr>
          <p:cNvSpPr/>
          <p:nvPr/>
        </p:nvSpPr>
        <p:spPr>
          <a:xfrm>
            <a:off x="1712789" y="2864183"/>
            <a:ext cx="2031559" cy="523220"/>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Orchestrate</a:t>
            </a:r>
            <a:r>
              <a:rPr lang="en-US" sz="1400" kern="0" dirty="0">
                <a:ea typeface="Arial Unicode MS" pitchFamily="34" charset="-128"/>
                <a:cs typeface="Arial Unicode MS" pitchFamily="34" charset="-128"/>
              </a:rPr>
              <a:t> data pipelines</a:t>
            </a:r>
          </a:p>
        </p:txBody>
      </p:sp>
      <p:cxnSp>
        <p:nvCxnSpPr>
          <p:cNvPr id="50" name="Straight Connector 49">
            <a:extLst>
              <a:ext uri="{FF2B5EF4-FFF2-40B4-BE49-F238E27FC236}">
                <a16:creationId xmlns:a16="http://schemas.microsoft.com/office/drawing/2014/main" id="{461681E2-A3DE-49D8-BFFC-B9FF4794267F}"/>
              </a:ext>
            </a:extLst>
          </p:cNvPr>
          <p:cNvCxnSpPr>
            <a:cxnSpLocks/>
          </p:cNvCxnSpPr>
          <p:nvPr/>
        </p:nvCxnSpPr>
        <p:spPr>
          <a:xfrm>
            <a:off x="382827" y="5779526"/>
            <a:ext cx="11428823" cy="61957"/>
          </a:xfrm>
          <a:prstGeom prst="line">
            <a:avLst/>
          </a:prstGeom>
          <a:ln w="63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E196A1D-C860-40C3-87F9-E89BD35F4F3F}"/>
              </a:ext>
            </a:extLst>
          </p:cNvPr>
          <p:cNvSpPr/>
          <p:nvPr/>
        </p:nvSpPr>
        <p:spPr>
          <a:xfrm>
            <a:off x="4008398" y="6097038"/>
            <a:ext cx="4177682" cy="577081"/>
          </a:xfrm>
          <a:prstGeom prst="rect">
            <a:avLst/>
          </a:prstGeom>
        </p:spPr>
        <p:txBody>
          <a:bodyPr wrap="square">
            <a:spAutoFit/>
          </a:bodyPr>
          <a:lstStyle/>
          <a:p>
            <a:pPr algn="ctr" fontAlgn="base">
              <a:spcAft>
                <a:spcPct val="0"/>
              </a:spcAft>
              <a:buClr>
                <a:srgbClr val="F0AB00"/>
              </a:buClr>
              <a:buSzPct val="80000"/>
            </a:pPr>
            <a:r>
              <a:rPr lang="en-US" kern="0" dirty="0">
                <a:ea typeface="Arial Unicode MS" pitchFamily="34" charset="-128"/>
                <a:cs typeface="Arial Unicode MS" pitchFamily="34" charset="-128"/>
              </a:rPr>
              <a:t>SAP HANA Platform</a:t>
            </a:r>
            <a:br>
              <a:rPr lang="en-US" kern="0" dirty="0">
                <a:ea typeface="Arial Unicode MS" pitchFamily="34" charset="-128"/>
                <a:cs typeface="Arial Unicode MS" pitchFamily="34" charset="-128"/>
              </a:rPr>
            </a:br>
            <a:endParaRPr lang="en-US" sz="1050" kern="0" dirty="0">
              <a:ea typeface="Arial Unicode MS" pitchFamily="34" charset="-128"/>
              <a:cs typeface="Arial Unicode MS" pitchFamily="34" charset="-128"/>
            </a:endParaRPr>
          </a:p>
        </p:txBody>
      </p:sp>
      <p:sp>
        <p:nvSpPr>
          <p:cNvPr id="53" name="Right Arrow 14">
            <a:extLst>
              <a:ext uri="{FF2B5EF4-FFF2-40B4-BE49-F238E27FC236}">
                <a16:creationId xmlns:a16="http://schemas.microsoft.com/office/drawing/2014/main" id="{419BB59D-7684-46AC-B385-BEB39FB1E634}"/>
              </a:ext>
            </a:extLst>
          </p:cNvPr>
          <p:cNvSpPr/>
          <p:nvPr/>
        </p:nvSpPr>
        <p:spPr bwMode="gray">
          <a:xfrm>
            <a:off x="5106014" y="2693502"/>
            <a:ext cx="1314130" cy="266007"/>
          </a:xfrm>
          <a:prstGeom prst="rightArrow">
            <a:avLst>
              <a:gd name="adj1" fmla="val 0"/>
              <a:gd name="adj2" fmla="val 67308"/>
            </a:avLst>
          </a:prstGeom>
          <a:noFill/>
          <a:ln w="12700" cap="rnd" algn="ctr">
            <a:solidFill>
              <a:schemeClr val="tx1"/>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4" name="Rectangle 53">
            <a:extLst>
              <a:ext uri="{FF2B5EF4-FFF2-40B4-BE49-F238E27FC236}">
                <a16:creationId xmlns:a16="http://schemas.microsoft.com/office/drawing/2014/main" id="{21A62828-0850-4ABF-8B8D-6943A3E677F7}"/>
              </a:ext>
            </a:extLst>
          </p:cNvPr>
          <p:cNvSpPr/>
          <p:nvPr/>
        </p:nvSpPr>
        <p:spPr>
          <a:xfrm>
            <a:off x="3752515" y="2365825"/>
            <a:ext cx="3898226" cy="307777"/>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Create Data model</a:t>
            </a:r>
            <a:endParaRPr lang="en-US" sz="1400" kern="0" dirty="0">
              <a:ea typeface="Arial Unicode MS" pitchFamily="34" charset="-128"/>
              <a:cs typeface="Arial Unicode MS" pitchFamily="34" charset="-128"/>
            </a:endParaRPr>
          </a:p>
        </p:txBody>
      </p:sp>
      <p:pic>
        <p:nvPicPr>
          <p:cNvPr id="55" name="Picture 54" descr="A close up of a sign&#10;&#10;Description automatically generated">
            <a:extLst>
              <a:ext uri="{FF2B5EF4-FFF2-40B4-BE49-F238E27FC236}">
                <a16:creationId xmlns:a16="http://schemas.microsoft.com/office/drawing/2014/main" id="{F7F57B7C-3DE6-43D5-96DA-035B0C1B8A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4098493" y="2331323"/>
            <a:ext cx="874045" cy="874045"/>
          </a:xfrm>
          <a:prstGeom prst="rect">
            <a:avLst/>
          </a:prstGeom>
        </p:spPr>
      </p:pic>
      <p:sp>
        <p:nvSpPr>
          <p:cNvPr id="58" name="TextBox 57">
            <a:extLst>
              <a:ext uri="{FF2B5EF4-FFF2-40B4-BE49-F238E27FC236}">
                <a16:creationId xmlns:a16="http://schemas.microsoft.com/office/drawing/2014/main" id="{9A3BD781-1958-40EB-AF5D-B668FFF92C87}"/>
              </a:ext>
            </a:extLst>
          </p:cNvPr>
          <p:cNvSpPr txBox="1"/>
          <p:nvPr/>
        </p:nvSpPr>
        <p:spPr>
          <a:xfrm>
            <a:off x="6553534" y="3243843"/>
            <a:ext cx="967416"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Structured</a:t>
            </a:r>
          </a:p>
        </p:txBody>
      </p:sp>
      <p:sp>
        <p:nvSpPr>
          <p:cNvPr id="59" name="Right Arrow 14">
            <a:extLst>
              <a:ext uri="{FF2B5EF4-FFF2-40B4-BE49-F238E27FC236}">
                <a16:creationId xmlns:a16="http://schemas.microsoft.com/office/drawing/2014/main" id="{19A0E205-A984-497C-A894-BC3EACB0117D}"/>
              </a:ext>
            </a:extLst>
          </p:cNvPr>
          <p:cNvSpPr/>
          <p:nvPr/>
        </p:nvSpPr>
        <p:spPr bwMode="gray">
          <a:xfrm>
            <a:off x="7706665" y="2632607"/>
            <a:ext cx="1187636" cy="266007"/>
          </a:xfrm>
          <a:prstGeom prst="rightArrow">
            <a:avLst>
              <a:gd name="adj1" fmla="val 0"/>
              <a:gd name="adj2" fmla="val 67308"/>
            </a:avLst>
          </a:prstGeom>
          <a:noFill/>
          <a:ln w="12700" cap="rnd" algn="ctr">
            <a:solidFill>
              <a:schemeClr val="tx1"/>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27511B31-2789-4DF5-A86B-3B4A80F2BEB3}"/>
              </a:ext>
            </a:extLst>
          </p:cNvPr>
          <p:cNvSpPr/>
          <p:nvPr/>
        </p:nvSpPr>
        <p:spPr>
          <a:xfrm>
            <a:off x="7030476" y="2359261"/>
            <a:ext cx="2395350" cy="307777"/>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Text Analysis</a:t>
            </a:r>
            <a:endParaRPr lang="en-US" sz="1400" kern="0" dirty="0">
              <a:ea typeface="Arial Unicode MS" pitchFamily="34" charset="-128"/>
              <a:cs typeface="Arial Unicode MS" pitchFamily="34" charset="-128"/>
            </a:endParaRPr>
          </a:p>
        </p:txBody>
      </p:sp>
      <p:pic>
        <p:nvPicPr>
          <p:cNvPr id="67" name="Picture 66">
            <a:extLst>
              <a:ext uri="{FF2B5EF4-FFF2-40B4-BE49-F238E27FC236}">
                <a16:creationId xmlns:a16="http://schemas.microsoft.com/office/drawing/2014/main" id="{CA2DD1B5-88F9-422D-BB60-13D83ADD7D9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481047" y="2243054"/>
            <a:ext cx="601280" cy="601280"/>
          </a:xfrm>
          <a:prstGeom prst="rect">
            <a:avLst/>
          </a:prstGeom>
        </p:spPr>
      </p:pic>
      <p:pic>
        <p:nvPicPr>
          <p:cNvPr id="68" name="Picture 67">
            <a:extLst>
              <a:ext uri="{FF2B5EF4-FFF2-40B4-BE49-F238E27FC236}">
                <a16:creationId xmlns:a16="http://schemas.microsoft.com/office/drawing/2014/main" id="{F8A3B994-502D-4F5B-8A93-6745A35A2E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950226" y="2262903"/>
            <a:ext cx="601280" cy="601280"/>
          </a:xfrm>
          <a:prstGeom prst="rect">
            <a:avLst/>
          </a:prstGeom>
        </p:spPr>
      </p:pic>
      <p:pic>
        <p:nvPicPr>
          <p:cNvPr id="69" name="Picture 68">
            <a:extLst>
              <a:ext uri="{FF2B5EF4-FFF2-40B4-BE49-F238E27FC236}">
                <a16:creationId xmlns:a16="http://schemas.microsoft.com/office/drawing/2014/main" id="{D4F79A8E-6468-4D7E-9D4E-EB008D83BA6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24096" y="2262903"/>
            <a:ext cx="601280" cy="601280"/>
          </a:xfrm>
          <a:prstGeom prst="rect">
            <a:avLst/>
          </a:prstGeom>
        </p:spPr>
      </p:pic>
      <p:sp>
        <p:nvSpPr>
          <p:cNvPr id="71" name="Rectangle 70">
            <a:extLst>
              <a:ext uri="{FF2B5EF4-FFF2-40B4-BE49-F238E27FC236}">
                <a16:creationId xmlns:a16="http://schemas.microsoft.com/office/drawing/2014/main" id="{37714300-8978-4C93-9ED5-EB870FF526CF}"/>
              </a:ext>
            </a:extLst>
          </p:cNvPr>
          <p:cNvSpPr/>
          <p:nvPr/>
        </p:nvSpPr>
        <p:spPr>
          <a:xfrm>
            <a:off x="9951500" y="2385725"/>
            <a:ext cx="730833" cy="307777"/>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a:t>
            </a:r>
            <a:endParaRPr lang="en-US" sz="1400" kern="0" dirty="0">
              <a:ea typeface="Arial Unicode MS" pitchFamily="34" charset="-128"/>
              <a:cs typeface="Arial Unicode MS" pitchFamily="34" charset="-128"/>
            </a:endParaRPr>
          </a:p>
        </p:txBody>
      </p:sp>
      <p:pic>
        <p:nvPicPr>
          <p:cNvPr id="72" name="Picture 71" descr="A close up of a logo&#10;&#10;Description automatically generated">
            <a:extLst>
              <a:ext uri="{FF2B5EF4-FFF2-40B4-BE49-F238E27FC236}">
                <a16:creationId xmlns:a16="http://schemas.microsoft.com/office/drawing/2014/main" id="{73F03613-0CF2-4E50-868E-CF735ACF01C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66694" y="2385725"/>
            <a:ext cx="1961603" cy="1307735"/>
          </a:xfrm>
          <a:prstGeom prst="rect">
            <a:avLst/>
          </a:prstGeom>
        </p:spPr>
      </p:pic>
      <p:sp>
        <p:nvSpPr>
          <p:cNvPr id="76" name="Right Arrow 14">
            <a:extLst>
              <a:ext uri="{FF2B5EF4-FFF2-40B4-BE49-F238E27FC236}">
                <a16:creationId xmlns:a16="http://schemas.microsoft.com/office/drawing/2014/main" id="{E6A2AA66-D51E-4CA0-B750-BDF745E1ED44}"/>
              </a:ext>
            </a:extLst>
          </p:cNvPr>
          <p:cNvSpPr/>
          <p:nvPr/>
        </p:nvSpPr>
        <p:spPr bwMode="gray">
          <a:xfrm>
            <a:off x="1897292" y="3355631"/>
            <a:ext cx="1867694" cy="266007"/>
          </a:xfrm>
          <a:prstGeom prst="rightArrow">
            <a:avLst>
              <a:gd name="adj1" fmla="val 0"/>
              <a:gd name="adj2" fmla="val 67308"/>
            </a:avLst>
          </a:prstGeom>
          <a:noFill/>
          <a:ln w="12700" cap="rnd" algn="ctr">
            <a:solidFill>
              <a:schemeClr val="tx1"/>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7" name="Picture 76" descr="A close up of a logo&#10;&#10;Description automatically generated">
            <a:extLst>
              <a:ext uri="{FF2B5EF4-FFF2-40B4-BE49-F238E27FC236}">
                <a16:creationId xmlns:a16="http://schemas.microsoft.com/office/drawing/2014/main" id="{E053B1B8-031A-404E-A1EE-AEE74AD8522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rot="2861293">
            <a:off x="3706995" y="3580227"/>
            <a:ext cx="514352" cy="514352"/>
          </a:xfrm>
          <a:prstGeom prst="rect">
            <a:avLst/>
          </a:prstGeom>
        </p:spPr>
      </p:pic>
      <p:pic>
        <p:nvPicPr>
          <p:cNvPr id="79" name="Picture 78" descr="A close up of a sign&#10;&#10;Description automatically generated">
            <a:extLst>
              <a:ext uri="{FF2B5EF4-FFF2-40B4-BE49-F238E27FC236}">
                <a16:creationId xmlns:a16="http://schemas.microsoft.com/office/drawing/2014/main" id="{1E649F07-CDB5-4B2D-94CD-B786F4EE598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5400000">
            <a:off x="9172290" y="3575008"/>
            <a:ext cx="956618" cy="956618"/>
          </a:xfrm>
          <a:prstGeom prst="rect">
            <a:avLst/>
          </a:prstGeom>
        </p:spPr>
      </p:pic>
      <p:pic>
        <p:nvPicPr>
          <p:cNvPr id="81" name="Picture 80" descr="A close up of a logo&#10;&#10;Description automatically generated">
            <a:extLst>
              <a:ext uri="{FF2B5EF4-FFF2-40B4-BE49-F238E27FC236}">
                <a16:creationId xmlns:a16="http://schemas.microsoft.com/office/drawing/2014/main" id="{D8D02D05-4659-4841-9BAF-F96FF262F3C1}"/>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5400000">
            <a:off x="9279007" y="4795455"/>
            <a:ext cx="690435" cy="690435"/>
          </a:xfrm>
          <a:prstGeom prst="rect">
            <a:avLst/>
          </a:prstGeom>
        </p:spPr>
      </p:pic>
      <p:pic>
        <p:nvPicPr>
          <p:cNvPr id="83" name="Picture 82">
            <a:extLst>
              <a:ext uri="{FF2B5EF4-FFF2-40B4-BE49-F238E27FC236}">
                <a16:creationId xmlns:a16="http://schemas.microsoft.com/office/drawing/2014/main" id="{68A92A0F-07B3-49E4-B0E4-5BEB47FCAD4B}"/>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0027631" y="4686469"/>
            <a:ext cx="1052473" cy="1052473"/>
          </a:xfrm>
          <a:prstGeom prst="rect">
            <a:avLst/>
          </a:prstGeom>
        </p:spPr>
      </p:pic>
      <p:sp>
        <p:nvSpPr>
          <p:cNvPr id="85" name="Rectangle 84">
            <a:extLst>
              <a:ext uri="{FF2B5EF4-FFF2-40B4-BE49-F238E27FC236}">
                <a16:creationId xmlns:a16="http://schemas.microsoft.com/office/drawing/2014/main" id="{99A0AD1F-3919-4403-AE21-4A690DE9D096}"/>
              </a:ext>
            </a:extLst>
          </p:cNvPr>
          <p:cNvSpPr/>
          <p:nvPr/>
        </p:nvSpPr>
        <p:spPr bwMode="gray">
          <a:xfrm>
            <a:off x="8300483" y="4558847"/>
            <a:ext cx="2803228" cy="1132126"/>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9" name="Group 98">
            <a:extLst>
              <a:ext uri="{FF2B5EF4-FFF2-40B4-BE49-F238E27FC236}">
                <a16:creationId xmlns:a16="http://schemas.microsoft.com/office/drawing/2014/main" id="{3DC4B6E5-CFD5-4186-BB28-79D559114D4E}"/>
              </a:ext>
            </a:extLst>
          </p:cNvPr>
          <p:cNvGrpSpPr/>
          <p:nvPr/>
        </p:nvGrpSpPr>
        <p:grpSpPr>
          <a:xfrm>
            <a:off x="1887299" y="1070057"/>
            <a:ext cx="125479" cy="226147"/>
            <a:chOff x="5994400" y="3495675"/>
            <a:chExt cx="492125" cy="914400"/>
          </a:xfrm>
          <a:solidFill>
            <a:schemeClr val="accent6"/>
          </a:solidFill>
        </p:grpSpPr>
        <p:sp>
          <p:nvSpPr>
            <p:cNvPr id="100" name="Freeform 62">
              <a:extLst>
                <a:ext uri="{FF2B5EF4-FFF2-40B4-BE49-F238E27FC236}">
                  <a16:creationId xmlns:a16="http://schemas.microsoft.com/office/drawing/2014/main" id="{779B8E6A-5CF0-4FF8-A588-40FF003A28DD}"/>
                </a:ext>
              </a:extLst>
            </p:cNvPr>
            <p:cNvSpPr>
              <a:spLocks noEditPoints="1"/>
            </p:cNvSpPr>
            <p:nvPr/>
          </p:nvSpPr>
          <p:spPr bwMode="auto">
            <a:xfrm>
              <a:off x="5994400" y="3495675"/>
              <a:ext cx="492125" cy="914400"/>
            </a:xfrm>
            <a:custGeom>
              <a:avLst/>
              <a:gdLst>
                <a:gd name="T0" fmla="*/ 147 w 153"/>
                <a:gd name="T1" fmla="*/ 0 h 284"/>
                <a:gd name="T2" fmla="*/ 6 w 153"/>
                <a:gd name="T3" fmla="*/ 0 h 284"/>
                <a:gd name="T4" fmla="*/ 0 w 153"/>
                <a:gd name="T5" fmla="*/ 6 h 284"/>
                <a:gd name="T6" fmla="*/ 0 w 153"/>
                <a:gd name="T7" fmla="*/ 278 h 284"/>
                <a:gd name="T8" fmla="*/ 6 w 153"/>
                <a:gd name="T9" fmla="*/ 284 h 284"/>
                <a:gd name="T10" fmla="*/ 147 w 153"/>
                <a:gd name="T11" fmla="*/ 284 h 284"/>
                <a:gd name="T12" fmla="*/ 153 w 153"/>
                <a:gd name="T13" fmla="*/ 278 h 284"/>
                <a:gd name="T14" fmla="*/ 153 w 153"/>
                <a:gd name="T15" fmla="*/ 6 h 284"/>
                <a:gd name="T16" fmla="*/ 147 w 153"/>
                <a:gd name="T17" fmla="*/ 0 h 284"/>
                <a:gd name="T18" fmla="*/ 144 w 153"/>
                <a:gd name="T19" fmla="*/ 249 h 284"/>
                <a:gd name="T20" fmla="*/ 139 w 153"/>
                <a:gd name="T21" fmla="*/ 254 h 284"/>
                <a:gd name="T22" fmla="*/ 15 w 153"/>
                <a:gd name="T23" fmla="*/ 254 h 284"/>
                <a:gd name="T24" fmla="*/ 9 w 153"/>
                <a:gd name="T25" fmla="*/ 249 h 284"/>
                <a:gd name="T26" fmla="*/ 9 w 153"/>
                <a:gd name="T27" fmla="*/ 22 h 284"/>
                <a:gd name="T28" fmla="*/ 15 w 153"/>
                <a:gd name="T29" fmla="*/ 16 h 284"/>
                <a:gd name="T30" fmla="*/ 139 w 153"/>
                <a:gd name="T31" fmla="*/ 16 h 284"/>
                <a:gd name="T32" fmla="*/ 144 w 153"/>
                <a:gd name="T33" fmla="*/ 22 h 284"/>
                <a:gd name="T34" fmla="*/ 144 w 153"/>
                <a:gd name="T35" fmla="*/ 24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4">
                  <a:moveTo>
                    <a:pt x="147" y="0"/>
                  </a:moveTo>
                  <a:cubicBezTo>
                    <a:pt x="6" y="0"/>
                    <a:pt x="6" y="0"/>
                    <a:pt x="6" y="0"/>
                  </a:cubicBezTo>
                  <a:cubicBezTo>
                    <a:pt x="3" y="0"/>
                    <a:pt x="0" y="2"/>
                    <a:pt x="0" y="6"/>
                  </a:cubicBezTo>
                  <a:cubicBezTo>
                    <a:pt x="0" y="278"/>
                    <a:pt x="0" y="278"/>
                    <a:pt x="0" y="278"/>
                  </a:cubicBezTo>
                  <a:cubicBezTo>
                    <a:pt x="0" y="281"/>
                    <a:pt x="3" y="284"/>
                    <a:pt x="6" y="284"/>
                  </a:cubicBezTo>
                  <a:cubicBezTo>
                    <a:pt x="147" y="284"/>
                    <a:pt x="147" y="284"/>
                    <a:pt x="147" y="284"/>
                  </a:cubicBezTo>
                  <a:cubicBezTo>
                    <a:pt x="151" y="284"/>
                    <a:pt x="153" y="281"/>
                    <a:pt x="153" y="278"/>
                  </a:cubicBezTo>
                  <a:cubicBezTo>
                    <a:pt x="153" y="6"/>
                    <a:pt x="153" y="6"/>
                    <a:pt x="153" y="6"/>
                  </a:cubicBezTo>
                  <a:cubicBezTo>
                    <a:pt x="153" y="2"/>
                    <a:pt x="151" y="0"/>
                    <a:pt x="147" y="0"/>
                  </a:cubicBezTo>
                  <a:close/>
                  <a:moveTo>
                    <a:pt x="144" y="249"/>
                  </a:moveTo>
                  <a:cubicBezTo>
                    <a:pt x="144" y="252"/>
                    <a:pt x="142" y="254"/>
                    <a:pt x="139" y="254"/>
                  </a:cubicBezTo>
                  <a:cubicBezTo>
                    <a:pt x="15" y="254"/>
                    <a:pt x="15" y="254"/>
                    <a:pt x="15" y="254"/>
                  </a:cubicBezTo>
                  <a:cubicBezTo>
                    <a:pt x="12" y="254"/>
                    <a:pt x="9" y="252"/>
                    <a:pt x="9" y="249"/>
                  </a:cubicBezTo>
                  <a:cubicBezTo>
                    <a:pt x="9" y="22"/>
                    <a:pt x="9" y="22"/>
                    <a:pt x="9" y="22"/>
                  </a:cubicBezTo>
                  <a:cubicBezTo>
                    <a:pt x="9" y="19"/>
                    <a:pt x="12" y="16"/>
                    <a:pt x="15" y="16"/>
                  </a:cubicBezTo>
                  <a:cubicBezTo>
                    <a:pt x="139" y="16"/>
                    <a:pt x="139" y="16"/>
                    <a:pt x="139" y="16"/>
                  </a:cubicBezTo>
                  <a:cubicBezTo>
                    <a:pt x="142" y="16"/>
                    <a:pt x="144" y="19"/>
                    <a:pt x="144" y="22"/>
                  </a:cubicBezTo>
                  <a:lnTo>
                    <a:pt x="144" y="2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101" name="Freeform 63">
              <a:extLst>
                <a:ext uri="{FF2B5EF4-FFF2-40B4-BE49-F238E27FC236}">
                  <a16:creationId xmlns:a16="http://schemas.microsoft.com/office/drawing/2014/main" id="{6F0161D6-9006-41E9-8B97-49C5C3A313A8}"/>
                </a:ext>
              </a:extLst>
            </p:cNvPr>
            <p:cNvSpPr>
              <a:spLocks noEditPoints="1"/>
            </p:cNvSpPr>
            <p:nvPr/>
          </p:nvSpPr>
          <p:spPr bwMode="auto">
            <a:xfrm>
              <a:off x="6048377" y="3571875"/>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7 h 33"/>
                <a:gd name="T22" fmla="*/ 6 w 118"/>
                <a:gd name="T23" fmla="*/ 17 h 33"/>
                <a:gd name="T24" fmla="*/ 6 w 118"/>
                <a:gd name="T25" fmla="*/ 22 h 33"/>
                <a:gd name="T26" fmla="*/ 24 w 118"/>
                <a:gd name="T27" fmla="*/ 5 h 33"/>
                <a:gd name="T28" fmla="*/ 25 w 118"/>
                <a:gd name="T29" fmla="*/ 7 h 33"/>
                <a:gd name="T30" fmla="*/ 6 w 118"/>
                <a:gd name="T31" fmla="*/ 23 h 33"/>
                <a:gd name="T32" fmla="*/ 8 w 118"/>
                <a:gd name="T33" fmla="*/ 27 h 33"/>
                <a:gd name="T34" fmla="*/ 7 w 118"/>
                <a:gd name="T35" fmla="*/ 25 h 33"/>
                <a:gd name="T36" fmla="*/ 32 w 118"/>
                <a:gd name="T37" fmla="*/ 5 h 33"/>
                <a:gd name="T38" fmla="*/ 8 w 118"/>
                <a:gd name="T39" fmla="*/ 27 h 33"/>
                <a:gd name="T40" fmla="*/ 15 w 118"/>
                <a:gd name="T41" fmla="*/ 27 h 33"/>
                <a:gd name="T42" fmla="*/ 14 w 118"/>
                <a:gd name="T43" fmla="*/ 26 h 33"/>
                <a:gd name="T44" fmla="*/ 39 w 118"/>
                <a:gd name="T45" fmla="*/ 6 h 33"/>
                <a:gd name="T46" fmla="*/ 15 w 118"/>
                <a:gd name="T47" fmla="*/ 27 h 33"/>
                <a:gd name="T48" fmla="*/ 22 w 118"/>
                <a:gd name="T49" fmla="*/ 27 h 33"/>
                <a:gd name="T50" fmla="*/ 21 w 118"/>
                <a:gd name="T51" fmla="*/ 26 h 33"/>
                <a:gd name="T52" fmla="*/ 46 w 118"/>
                <a:gd name="T53" fmla="*/ 6 h 33"/>
                <a:gd name="T54" fmla="*/ 22 w 118"/>
                <a:gd name="T55" fmla="*/ 27 h 33"/>
                <a:gd name="T56" fmla="*/ 29 w 118"/>
                <a:gd name="T57" fmla="*/ 27 h 33"/>
                <a:gd name="T58" fmla="*/ 29 w 118"/>
                <a:gd name="T59" fmla="*/ 26 h 33"/>
                <a:gd name="T60" fmla="*/ 53 w 118"/>
                <a:gd name="T61" fmla="*/ 6 h 33"/>
                <a:gd name="T62" fmla="*/ 29 w 118"/>
                <a:gd name="T63" fmla="*/ 27 h 33"/>
                <a:gd name="T64" fmla="*/ 35 w 118"/>
                <a:gd name="T65" fmla="*/ 27 h 33"/>
                <a:gd name="T66" fmla="*/ 35 w 118"/>
                <a:gd name="T67" fmla="*/ 26 h 33"/>
                <a:gd name="T68" fmla="*/ 59 w 118"/>
                <a:gd name="T69" fmla="*/ 6 h 33"/>
                <a:gd name="T70" fmla="*/ 36 w 118"/>
                <a:gd name="T71" fmla="*/ 27 h 33"/>
                <a:gd name="T72" fmla="*/ 42 w 118"/>
                <a:gd name="T73" fmla="*/ 27 h 33"/>
                <a:gd name="T74" fmla="*/ 42 w 118"/>
                <a:gd name="T75" fmla="*/ 26 h 33"/>
                <a:gd name="T76" fmla="*/ 66 w 118"/>
                <a:gd name="T77" fmla="*/ 6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6 h 33"/>
                <a:gd name="T92" fmla="*/ 56 w 118"/>
                <a:gd name="T93" fmla="*/ 25 h 33"/>
                <a:gd name="T94" fmla="*/ 68 w 118"/>
                <a:gd name="T95" fmla="*/ 15 h 33"/>
                <a:gd name="T96" fmla="*/ 68 w 118"/>
                <a:gd name="T97" fmla="*/ 11 h 33"/>
                <a:gd name="T98" fmla="*/ 49 w 118"/>
                <a:gd name="T99" fmla="*/ 27 h 33"/>
                <a:gd name="T100" fmla="*/ 49 w 118"/>
                <a:gd name="T101" fmla="*/ 25 h 33"/>
                <a:gd name="T102" fmla="*/ 68 w 118"/>
                <a:gd name="T103" fmla="*/ 9 h 33"/>
                <a:gd name="T104" fmla="*/ 101 w 118"/>
                <a:gd name="T105" fmla="*/ 23 h 33"/>
                <a:gd name="T106" fmla="*/ 101 w 118"/>
                <a:gd name="T107" fmla="*/ 11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7"/>
                    <a:pt x="12" y="7"/>
                    <a:pt x="12" y="8"/>
                  </a:cubicBezTo>
                  <a:cubicBezTo>
                    <a:pt x="8" y="11"/>
                    <a:pt x="8" y="11"/>
                    <a:pt x="8" y="11"/>
                  </a:cubicBezTo>
                  <a:cubicBezTo>
                    <a:pt x="7" y="11"/>
                    <a:pt x="7" y="11"/>
                    <a:pt x="7" y="11"/>
                  </a:cubicBezTo>
                  <a:cubicBezTo>
                    <a:pt x="7" y="11"/>
                    <a:pt x="7" y="11"/>
                    <a:pt x="6" y="11"/>
                  </a:cubicBezTo>
                  <a:cubicBezTo>
                    <a:pt x="6" y="11"/>
                    <a:pt x="6" y="10"/>
                    <a:pt x="7" y="10"/>
                  </a:cubicBezTo>
                  <a:close/>
                  <a:moveTo>
                    <a:pt x="6" y="15"/>
                  </a:moveTo>
                  <a:cubicBezTo>
                    <a:pt x="17" y="6"/>
                    <a:pt x="17" y="6"/>
                    <a:pt x="17" y="6"/>
                  </a:cubicBezTo>
                  <a:cubicBezTo>
                    <a:pt x="18" y="6"/>
                    <a:pt x="18" y="6"/>
                    <a:pt x="18" y="6"/>
                  </a:cubicBezTo>
                  <a:cubicBezTo>
                    <a:pt x="19" y="6"/>
                    <a:pt x="19" y="7"/>
                    <a:pt x="18" y="7"/>
                  </a:cubicBezTo>
                  <a:cubicBezTo>
                    <a:pt x="7" y="17"/>
                    <a:pt x="7" y="17"/>
                    <a:pt x="7" y="17"/>
                  </a:cubicBezTo>
                  <a:cubicBezTo>
                    <a:pt x="7" y="17"/>
                    <a:pt x="7" y="17"/>
                    <a:pt x="7" y="17"/>
                  </a:cubicBezTo>
                  <a:cubicBezTo>
                    <a:pt x="6" y="17"/>
                    <a:pt x="6" y="17"/>
                    <a:pt x="6" y="17"/>
                  </a:cubicBezTo>
                  <a:cubicBezTo>
                    <a:pt x="6" y="16"/>
                    <a:pt x="6" y="16"/>
                    <a:pt x="6" y="15"/>
                  </a:cubicBezTo>
                  <a:close/>
                  <a:moveTo>
                    <a:pt x="6" y="22"/>
                  </a:moveTo>
                  <a:cubicBezTo>
                    <a:pt x="5" y="22"/>
                    <a:pt x="6" y="22"/>
                    <a:pt x="6" y="21"/>
                  </a:cubicBezTo>
                  <a:cubicBezTo>
                    <a:pt x="24" y="5"/>
                    <a:pt x="24" y="5"/>
                    <a:pt x="24" y="5"/>
                  </a:cubicBezTo>
                  <a:cubicBezTo>
                    <a:pt x="25" y="5"/>
                    <a:pt x="25" y="5"/>
                    <a:pt x="25" y="5"/>
                  </a:cubicBezTo>
                  <a:cubicBezTo>
                    <a:pt x="26" y="6"/>
                    <a:pt x="26" y="6"/>
                    <a:pt x="25" y="7"/>
                  </a:cubicBezTo>
                  <a:cubicBezTo>
                    <a:pt x="7" y="22"/>
                    <a:pt x="7" y="22"/>
                    <a:pt x="7" y="22"/>
                  </a:cubicBezTo>
                  <a:cubicBezTo>
                    <a:pt x="7" y="23"/>
                    <a:pt x="7" y="23"/>
                    <a:pt x="6" y="23"/>
                  </a:cubicBezTo>
                  <a:cubicBezTo>
                    <a:pt x="6" y="23"/>
                    <a:pt x="6" y="23"/>
                    <a:pt x="6" y="22"/>
                  </a:cubicBezTo>
                  <a:close/>
                  <a:moveTo>
                    <a:pt x="8" y="27"/>
                  </a:moveTo>
                  <a:cubicBezTo>
                    <a:pt x="7" y="27"/>
                    <a:pt x="7" y="27"/>
                    <a:pt x="7" y="27"/>
                  </a:cubicBezTo>
                  <a:cubicBezTo>
                    <a:pt x="7" y="26"/>
                    <a:pt x="7" y="26"/>
                    <a:pt x="7" y="25"/>
                  </a:cubicBezTo>
                  <a:cubicBezTo>
                    <a:pt x="30" y="6"/>
                    <a:pt x="30" y="6"/>
                    <a:pt x="30" y="6"/>
                  </a:cubicBezTo>
                  <a:cubicBezTo>
                    <a:pt x="31" y="5"/>
                    <a:pt x="31" y="5"/>
                    <a:pt x="32" y="5"/>
                  </a:cubicBezTo>
                  <a:cubicBezTo>
                    <a:pt x="32" y="6"/>
                    <a:pt x="32" y="6"/>
                    <a:pt x="31" y="7"/>
                  </a:cubicBezTo>
                  <a:cubicBezTo>
                    <a:pt x="8" y="27"/>
                    <a:pt x="8" y="27"/>
                    <a:pt x="8" y="27"/>
                  </a:cubicBezTo>
                  <a:cubicBezTo>
                    <a:pt x="8" y="27"/>
                    <a:pt x="8" y="27"/>
                    <a:pt x="8" y="27"/>
                  </a:cubicBezTo>
                  <a:close/>
                  <a:moveTo>
                    <a:pt x="15" y="27"/>
                  </a:moveTo>
                  <a:cubicBezTo>
                    <a:pt x="14" y="27"/>
                    <a:pt x="14" y="27"/>
                    <a:pt x="14" y="27"/>
                  </a:cubicBezTo>
                  <a:cubicBezTo>
                    <a:pt x="14" y="26"/>
                    <a:pt x="14" y="26"/>
                    <a:pt x="14" y="26"/>
                  </a:cubicBezTo>
                  <a:cubicBezTo>
                    <a:pt x="37" y="6"/>
                    <a:pt x="37" y="6"/>
                    <a:pt x="37" y="6"/>
                  </a:cubicBezTo>
                  <a:cubicBezTo>
                    <a:pt x="38" y="5"/>
                    <a:pt x="38" y="5"/>
                    <a:pt x="39" y="6"/>
                  </a:cubicBezTo>
                  <a:cubicBezTo>
                    <a:pt x="39" y="6"/>
                    <a:pt x="39" y="6"/>
                    <a:pt x="38" y="7"/>
                  </a:cubicBezTo>
                  <a:cubicBezTo>
                    <a:pt x="15" y="27"/>
                    <a:pt x="15" y="27"/>
                    <a:pt x="15" y="27"/>
                  </a:cubicBezTo>
                  <a:cubicBezTo>
                    <a:pt x="15" y="27"/>
                    <a:pt x="15" y="27"/>
                    <a:pt x="15" y="27"/>
                  </a:cubicBezTo>
                  <a:close/>
                  <a:moveTo>
                    <a:pt x="22" y="27"/>
                  </a:moveTo>
                  <a:cubicBezTo>
                    <a:pt x="21" y="27"/>
                    <a:pt x="21" y="27"/>
                    <a:pt x="21" y="27"/>
                  </a:cubicBezTo>
                  <a:cubicBezTo>
                    <a:pt x="21" y="26"/>
                    <a:pt x="21" y="26"/>
                    <a:pt x="21" y="26"/>
                  </a:cubicBezTo>
                  <a:cubicBezTo>
                    <a:pt x="44" y="6"/>
                    <a:pt x="44" y="6"/>
                    <a:pt x="44" y="6"/>
                  </a:cubicBezTo>
                  <a:cubicBezTo>
                    <a:pt x="45" y="5"/>
                    <a:pt x="45" y="5"/>
                    <a:pt x="46" y="6"/>
                  </a:cubicBezTo>
                  <a:cubicBezTo>
                    <a:pt x="46" y="6"/>
                    <a:pt x="46" y="6"/>
                    <a:pt x="45" y="7"/>
                  </a:cubicBezTo>
                  <a:cubicBezTo>
                    <a:pt x="22" y="27"/>
                    <a:pt x="22" y="27"/>
                    <a:pt x="22" y="27"/>
                  </a:cubicBezTo>
                  <a:cubicBezTo>
                    <a:pt x="22" y="27"/>
                    <a:pt x="22" y="27"/>
                    <a:pt x="22" y="27"/>
                  </a:cubicBezTo>
                  <a:close/>
                  <a:moveTo>
                    <a:pt x="29" y="27"/>
                  </a:moveTo>
                  <a:cubicBezTo>
                    <a:pt x="29" y="27"/>
                    <a:pt x="28" y="27"/>
                    <a:pt x="28" y="27"/>
                  </a:cubicBezTo>
                  <a:cubicBezTo>
                    <a:pt x="28" y="26"/>
                    <a:pt x="28" y="26"/>
                    <a:pt x="29" y="26"/>
                  </a:cubicBezTo>
                  <a:cubicBezTo>
                    <a:pt x="52" y="6"/>
                    <a:pt x="52" y="6"/>
                    <a:pt x="52" y="6"/>
                  </a:cubicBezTo>
                  <a:cubicBezTo>
                    <a:pt x="52" y="5"/>
                    <a:pt x="53" y="5"/>
                    <a:pt x="53" y="6"/>
                  </a:cubicBezTo>
                  <a:cubicBezTo>
                    <a:pt x="53" y="6"/>
                    <a:pt x="53" y="6"/>
                    <a:pt x="53" y="7"/>
                  </a:cubicBezTo>
                  <a:cubicBezTo>
                    <a:pt x="29" y="27"/>
                    <a:pt x="29" y="27"/>
                    <a:pt x="29" y="27"/>
                  </a:cubicBezTo>
                  <a:cubicBezTo>
                    <a:pt x="29" y="27"/>
                    <a:pt x="29" y="27"/>
                    <a:pt x="29" y="27"/>
                  </a:cubicBezTo>
                  <a:close/>
                  <a:moveTo>
                    <a:pt x="35" y="27"/>
                  </a:moveTo>
                  <a:cubicBezTo>
                    <a:pt x="35" y="27"/>
                    <a:pt x="35" y="27"/>
                    <a:pt x="34" y="27"/>
                  </a:cubicBezTo>
                  <a:cubicBezTo>
                    <a:pt x="34" y="26"/>
                    <a:pt x="34" y="26"/>
                    <a:pt x="35" y="26"/>
                  </a:cubicBezTo>
                  <a:cubicBezTo>
                    <a:pt x="58" y="6"/>
                    <a:pt x="58" y="6"/>
                    <a:pt x="58" y="6"/>
                  </a:cubicBezTo>
                  <a:cubicBezTo>
                    <a:pt x="58" y="5"/>
                    <a:pt x="59" y="5"/>
                    <a:pt x="59" y="6"/>
                  </a:cubicBezTo>
                  <a:cubicBezTo>
                    <a:pt x="59" y="6"/>
                    <a:pt x="59" y="6"/>
                    <a:pt x="59" y="7"/>
                  </a:cubicBezTo>
                  <a:cubicBezTo>
                    <a:pt x="36" y="27"/>
                    <a:pt x="36" y="27"/>
                    <a:pt x="36" y="27"/>
                  </a:cubicBezTo>
                  <a:cubicBezTo>
                    <a:pt x="35" y="27"/>
                    <a:pt x="35" y="27"/>
                    <a:pt x="35" y="27"/>
                  </a:cubicBezTo>
                  <a:close/>
                  <a:moveTo>
                    <a:pt x="42" y="27"/>
                  </a:moveTo>
                  <a:cubicBezTo>
                    <a:pt x="42" y="27"/>
                    <a:pt x="42" y="27"/>
                    <a:pt x="42" y="27"/>
                  </a:cubicBezTo>
                  <a:cubicBezTo>
                    <a:pt x="41" y="26"/>
                    <a:pt x="41" y="26"/>
                    <a:pt x="42" y="26"/>
                  </a:cubicBezTo>
                  <a:cubicBezTo>
                    <a:pt x="65" y="6"/>
                    <a:pt x="65" y="6"/>
                    <a:pt x="65" y="6"/>
                  </a:cubicBezTo>
                  <a:cubicBezTo>
                    <a:pt x="65" y="5"/>
                    <a:pt x="66" y="5"/>
                    <a:pt x="66" y="6"/>
                  </a:cubicBezTo>
                  <a:cubicBezTo>
                    <a:pt x="66" y="6"/>
                    <a:pt x="66" y="6"/>
                    <a:pt x="66" y="7"/>
                  </a:cubicBezTo>
                  <a:cubicBezTo>
                    <a:pt x="43" y="27"/>
                    <a:pt x="43" y="27"/>
                    <a:pt x="43" y="27"/>
                  </a:cubicBezTo>
                  <a:cubicBezTo>
                    <a:pt x="43" y="27"/>
                    <a:pt x="42" y="27"/>
                    <a:pt x="42" y="27"/>
                  </a:cubicBezTo>
                  <a:close/>
                  <a:moveTo>
                    <a:pt x="68" y="23"/>
                  </a:moveTo>
                  <a:cubicBezTo>
                    <a:pt x="63" y="26"/>
                    <a:pt x="63" y="26"/>
                    <a:pt x="63" y="26"/>
                  </a:cubicBezTo>
                  <a:cubicBezTo>
                    <a:pt x="63" y="27"/>
                    <a:pt x="63" y="27"/>
                    <a:pt x="62" y="27"/>
                  </a:cubicBezTo>
                  <a:cubicBezTo>
                    <a:pt x="62" y="27"/>
                    <a:pt x="62" y="27"/>
                    <a:pt x="62" y="26"/>
                  </a:cubicBezTo>
                  <a:cubicBezTo>
                    <a:pt x="62" y="26"/>
                    <a:pt x="62" y="26"/>
                    <a:pt x="62" y="25"/>
                  </a:cubicBezTo>
                  <a:cubicBezTo>
                    <a:pt x="67" y="22"/>
                    <a:pt x="67" y="22"/>
                    <a:pt x="67" y="22"/>
                  </a:cubicBezTo>
                  <a:cubicBezTo>
                    <a:pt x="67" y="21"/>
                    <a:pt x="68" y="21"/>
                    <a:pt x="68" y="22"/>
                  </a:cubicBezTo>
                  <a:cubicBezTo>
                    <a:pt x="68" y="22"/>
                    <a:pt x="68" y="22"/>
                    <a:pt x="68" y="23"/>
                  </a:cubicBezTo>
                  <a:close/>
                  <a:moveTo>
                    <a:pt x="68" y="17"/>
                  </a:moveTo>
                  <a:cubicBezTo>
                    <a:pt x="57" y="26"/>
                    <a:pt x="57" y="26"/>
                    <a:pt x="57" y="26"/>
                  </a:cubicBezTo>
                  <a:cubicBezTo>
                    <a:pt x="56" y="26"/>
                    <a:pt x="56" y="26"/>
                    <a:pt x="56" y="26"/>
                  </a:cubicBezTo>
                  <a:cubicBezTo>
                    <a:pt x="56" y="26"/>
                    <a:pt x="56" y="26"/>
                    <a:pt x="55" y="26"/>
                  </a:cubicBezTo>
                  <a:cubicBezTo>
                    <a:pt x="55" y="26"/>
                    <a:pt x="55" y="25"/>
                    <a:pt x="56" y="25"/>
                  </a:cubicBezTo>
                  <a:cubicBezTo>
                    <a:pt x="67" y="15"/>
                    <a:pt x="67" y="15"/>
                    <a:pt x="67" y="15"/>
                  </a:cubicBezTo>
                  <a:cubicBezTo>
                    <a:pt x="67" y="15"/>
                    <a:pt x="68" y="15"/>
                    <a:pt x="68" y="15"/>
                  </a:cubicBezTo>
                  <a:cubicBezTo>
                    <a:pt x="68" y="16"/>
                    <a:pt x="68" y="16"/>
                    <a:pt x="68" y="17"/>
                  </a:cubicBezTo>
                  <a:close/>
                  <a:moveTo>
                    <a:pt x="68" y="11"/>
                  </a:moveTo>
                  <a:cubicBezTo>
                    <a:pt x="50" y="26"/>
                    <a:pt x="50" y="26"/>
                    <a:pt x="50" y="26"/>
                  </a:cubicBezTo>
                  <a:cubicBezTo>
                    <a:pt x="50" y="26"/>
                    <a:pt x="49" y="27"/>
                    <a:pt x="49" y="27"/>
                  </a:cubicBezTo>
                  <a:cubicBezTo>
                    <a:pt x="49" y="27"/>
                    <a:pt x="49" y="26"/>
                    <a:pt x="49" y="26"/>
                  </a:cubicBezTo>
                  <a:cubicBezTo>
                    <a:pt x="48" y="26"/>
                    <a:pt x="48" y="25"/>
                    <a:pt x="49" y="25"/>
                  </a:cubicBezTo>
                  <a:cubicBezTo>
                    <a:pt x="67" y="9"/>
                    <a:pt x="67" y="9"/>
                    <a:pt x="67" y="9"/>
                  </a:cubicBezTo>
                  <a:cubicBezTo>
                    <a:pt x="67" y="9"/>
                    <a:pt x="68" y="9"/>
                    <a:pt x="68" y="9"/>
                  </a:cubicBezTo>
                  <a:cubicBezTo>
                    <a:pt x="68" y="10"/>
                    <a:pt x="68" y="10"/>
                    <a:pt x="68" y="11"/>
                  </a:cubicBezTo>
                  <a:close/>
                  <a:moveTo>
                    <a:pt x="101" y="23"/>
                  </a:moveTo>
                  <a:cubicBezTo>
                    <a:pt x="97" y="23"/>
                    <a:pt x="94" y="21"/>
                    <a:pt x="94" y="17"/>
                  </a:cubicBezTo>
                  <a:cubicBezTo>
                    <a:pt x="94" y="14"/>
                    <a:pt x="97" y="11"/>
                    <a:pt x="101" y="11"/>
                  </a:cubicBezTo>
                  <a:cubicBezTo>
                    <a:pt x="104" y="11"/>
                    <a:pt x="107" y="14"/>
                    <a:pt x="107" y="17"/>
                  </a:cubicBezTo>
                  <a:cubicBezTo>
                    <a:pt x="107" y="21"/>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102" name="Freeform 64">
              <a:extLst>
                <a:ext uri="{FF2B5EF4-FFF2-40B4-BE49-F238E27FC236}">
                  <a16:creationId xmlns:a16="http://schemas.microsoft.com/office/drawing/2014/main" id="{1F6850FA-D31A-4F58-8D69-429C869CDD81}"/>
                </a:ext>
              </a:extLst>
            </p:cNvPr>
            <p:cNvSpPr>
              <a:spLocks noEditPoints="1"/>
            </p:cNvSpPr>
            <p:nvPr/>
          </p:nvSpPr>
          <p:spPr bwMode="auto">
            <a:xfrm>
              <a:off x="6048377" y="3714748"/>
              <a:ext cx="379412" cy="104776"/>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6 h 33"/>
                <a:gd name="T22" fmla="*/ 6 w 118"/>
                <a:gd name="T23" fmla="*/ 16 h 33"/>
                <a:gd name="T24" fmla="*/ 6 w 118"/>
                <a:gd name="T25" fmla="*/ 22 h 33"/>
                <a:gd name="T26" fmla="*/ 24 w 118"/>
                <a:gd name="T27" fmla="*/ 5 h 33"/>
                <a:gd name="T28" fmla="*/ 25 w 118"/>
                <a:gd name="T29" fmla="*/ 6 h 33"/>
                <a:gd name="T30" fmla="*/ 6 w 118"/>
                <a:gd name="T31" fmla="*/ 22 h 33"/>
                <a:gd name="T32" fmla="*/ 8 w 118"/>
                <a:gd name="T33" fmla="*/ 27 h 33"/>
                <a:gd name="T34" fmla="*/ 7 w 118"/>
                <a:gd name="T35" fmla="*/ 25 h 33"/>
                <a:gd name="T36" fmla="*/ 32 w 118"/>
                <a:gd name="T37" fmla="*/ 5 h 33"/>
                <a:gd name="T38" fmla="*/ 8 w 118"/>
                <a:gd name="T39" fmla="*/ 26 h 33"/>
                <a:gd name="T40" fmla="*/ 15 w 118"/>
                <a:gd name="T41" fmla="*/ 27 h 33"/>
                <a:gd name="T42" fmla="*/ 14 w 118"/>
                <a:gd name="T43" fmla="*/ 25 h 33"/>
                <a:gd name="T44" fmla="*/ 39 w 118"/>
                <a:gd name="T45" fmla="*/ 5 h 33"/>
                <a:gd name="T46" fmla="*/ 15 w 118"/>
                <a:gd name="T47" fmla="*/ 26 h 33"/>
                <a:gd name="T48" fmla="*/ 22 w 118"/>
                <a:gd name="T49" fmla="*/ 27 h 33"/>
                <a:gd name="T50" fmla="*/ 21 w 118"/>
                <a:gd name="T51" fmla="*/ 25 h 33"/>
                <a:gd name="T52" fmla="*/ 46 w 118"/>
                <a:gd name="T53" fmla="*/ 5 h 33"/>
                <a:gd name="T54" fmla="*/ 22 w 118"/>
                <a:gd name="T55" fmla="*/ 26 h 33"/>
                <a:gd name="T56" fmla="*/ 29 w 118"/>
                <a:gd name="T57" fmla="*/ 27 h 33"/>
                <a:gd name="T58" fmla="*/ 29 w 118"/>
                <a:gd name="T59" fmla="*/ 25 h 33"/>
                <a:gd name="T60" fmla="*/ 53 w 118"/>
                <a:gd name="T61" fmla="*/ 5 h 33"/>
                <a:gd name="T62" fmla="*/ 29 w 118"/>
                <a:gd name="T63" fmla="*/ 26 h 33"/>
                <a:gd name="T64" fmla="*/ 35 w 118"/>
                <a:gd name="T65" fmla="*/ 27 h 33"/>
                <a:gd name="T66" fmla="*/ 35 w 118"/>
                <a:gd name="T67" fmla="*/ 25 h 33"/>
                <a:gd name="T68" fmla="*/ 59 w 118"/>
                <a:gd name="T69" fmla="*/ 5 h 33"/>
                <a:gd name="T70" fmla="*/ 36 w 118"/>
                <a:gd name="T71" fmla="*/ 26 h 33"/>
                <a:gd name="T72" fmla="*/ 42 w 118"/>
                <a:gd name="T73" fmla="*/ 27 h 33"/>
                <a:gd name="T74" fmla="*/ 42 w 118"/>
                <a:gd name="T75" fmla="*/ 25 h 33"/>
                <a:gd name="T76" fmla="*/ 66 w 118"/>
                <a:gd name="T77" fmla="*/ 5 h 33"/>
                <a:gd name="T78" fmla="*/ 43 w 118"/>
                <a:gd name="T79" fmla="*/ 26 h 33"/>
                <a:gd name="T80" fmla="*/ 68 w 118"/>
                <a:gd name="T81" fmla="*/ 22 h 33"/>
                <a:gd name="T82" fmla="*/ 62 w 118"/>
                <a:gd name="T83" fmla="*/ 26 h 33"/>
                <a:gd name="T84" fmla="*/ 62 w 118"/>
                <a:gd name="T85" fmla="*/ 25 h 33"/>
                <a:gd name="T86" fmla="*/ 68 w 118"/>
                <a:gd name="T87" fmla="*/ 21 h 33"/>
                <a:gd name="T88" fmla="*/ 68 w 118"/>
                <a:gd name="T89" fmla="*/ 16 h 33"/>
                <a:gd name="T90" fmla="*/ 56 w 118"/>
                <a:gd name="T91" fmla="*/ 26 h 33"/>
                <a:gd name="T92" fmla="*/ 56 w 118"/>
                <a:gd name="T93" fmla="*/ 25 h 33"/>
                <a:gd name="T94" fmla="*/ 68 w 118"/>
                <a:gd name="T95" fmla="*/ 15 h 33"/>
                <a:gd name="T96" fmla="*/ 68 w 118"/>
                <a:gd name="T97" fmla="*/ 10 h 33"/>
                <a:gd name="T98" fmla="*/ 49 w 118"/>
                <a:gd name="T99" fmla="*/ 26 h 33"/>
                <a:gd name="T100" fmla="*/ 49 w 118"/>
                <a:gd name="T101" fmla="*/ 25 h 33"/>
                <a:gd name="T102" fmla="*/ 68 w 118"/>
                <a:gd name="T103" fmla="*/ 9 h 33"/>
                <a:gd name="T104" fmla="*/ 101 w 118"/>
                <a:gd name="T105" fmla="*/ 23 h 33"/>
                <a:gd name="T106" fmla="*/ 101 w 118"/>
                <a:gd name="T107" fmla="*/ 10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6"/>
                    <a:pt x="12" y="7"/>
                    <a:pt x="12" y="7"/>
                  </a:cubicBezTo>
                  <a:cubicBezTo>
                    <a:pt x="8" y="11"/>
                    <a:pt x="8" y="11"/>
                    <a:pt x="8" y="11"/>
                  </a:cubicBezTo>
                  <a:cubicBezTo>
                    <a:pt x="7" y="11"/>
                    <a:pt x="7" y="11"/>
                    <a:pt x="7" y="11"/>
                  </a:cubicBezTo>
                  <a:cubicBezTo>
                    <a:pt x="7" y="11"/>
                    <a:pt x="7" y="11"/>
                    <a:pt x="6" y="11"/>
                  </a:cubicBezTo>
                  <a:cubicBezTo>
                    <a:pt x="6" y="10"/>
                    <a:pt x="6" y="10"/>
                    <a:pt x="7" y="10"/>
                  </a:cubicBezTo>
                  <a:close/>
                  <a:moveTo>
                    <a:pt x="6" y="15"/>
                  </a:moveTo>
                  <a:cubicBezTo>
                    <a:pt x="17" y="6"/>
                    <a:pt x="17" y="6"/>
                    <a:pt x="17" y="6"/>
                  </a:cubicBezTo>
                  <a:cubicBezTo>
                    <a:pt x="18" y="5"/>
                    <a:pt x="18" y="5"/>
                    <a:pt x="18" y="6"/>
                  </a:cubicBezTo>
                  <a:cubicBezTo>
                    <a:pt x="19" y="6"/>
                    <a:pt x="19" y="7"/>
                    <a:pt x="18" y="7"/>
                  </a:cubicBezTo>
                  <a:cubicBezTo>
                    <a:pt x="7" y="16"/>
                    <a:pt x="7" y="16"/>
                    <a:pt x="7" y="16"/>
                  </a:cubicBezTo>
                  <a:cubicBezTo>
                    <a:pt x="7" y="17"/>
                    <a:pt x="7" y="17"/>
                    <a:pt x="7" y="17"/>
                  </a:cubicBezTo>
                  <a:cubicBezTo>
                    <a:pt x="6" y="17"/>
                    <a:pt x="6" y="17"/>
                    <a:pt x="6" y="16"/>
                  </a:cubicBezTo>
                  <a:cubicBezTo>
                    <a:pt x="6" y="16"/>
                    <a:pt x="6" y="15"/>
                    <a:pt x="6" y="15"/>
                  </a:cubicBezTo>
                  <a:close/>
                  <a:moveTo>
                    <a:pt x="6" y="22"/>
                  </a:moveTo>
                  <a:cubicBezTo>
                    <a:pt x="5" y="22"/>
                    <a:pt x="6" y="21"/>
                    <a:pt x="6" y="21"/>
                  </a:cubicBezTo>
                  <a:cubicBezTo>
                    <a:pt x="24" y="5"/>
                    <a:pt x="24" y="5"/>
                    <a:pt x="24" y="5"/>
                  </a:cubicBezTo>
                  <a:cubicBezTo>
                    <a:pt x="25" y="5"/>
                    <a:pt x="25" y="5"/>
                    <a:pt x="25" y="5"/>
                  </a:cubicBezTo>
                  <a:cubicBezTo>
                    <a:pt x="26" y="5"/>
                    <a:pt x="26" y="6"/>
                    <a:pt x="25" y="6"/>
                  </a:cubicBezTo>
                  <a:cubicBezTo>
                    <a:pt x="7" y="22"/>
                    <a:pt x="7" y="22"/>
                    <a:pt x="7" y="22"/>
                  </a:cubicBezTo>
                  <a:cubicBezTo>
                    <a:pt x="7" y="22"/>
                    <a:pt x="7" y="22"/>
                    <a:pt x="6" y="22"/>
                  </a:cubicBezTo>
                  <a:cubicBezTo>
                    <a:pt x="6" y="22"/>
                    <a:pt x="6" y="22"/>
                    <a:pt x="6" y="22"/>
                  </a:cubicBezTo>
                  <a:close/>
                  <a:moveTo>
                    <a:pt x="8" y="27"/>
                  </a:moveTo>
                  <a:cubicBezTo>
                    <a:pt x="7" y="27"/>
                    <a:pt x="7" y="27"/>
                    <a:pt x="7" y="26"/>
                  </a:cubicBezTo>
                  <a:cubicBezTo>
                    <a:pt x="7" y="26"/>
                    <a:pt x="7" y="25"/>
                    <a:pt x="7" y="25"/>
                  </a:cubicBezTo>
                  <a:cubicBezTo>
                    <a:pt x="30" y="5"/>
                    <a:pt x="30" y="5"/>
                    <a:pt x="30" y="5"/>
                  </a:cubicBezTo>
                  <a:cubicBezTo>
                    <a:pt x="31" y="5"/>
                    <a:pt x="31" y="5"/>
                    <a:pt x="32" y="5"/>
                  </a:cubicBezTo>
                  <a:cubicBezTo>
                    <a:pt x="32" y="5"/>
                    <a:pt x="32" y="6"/>
                    <a:pt x="31" y="6"/>
                  </a:cubicBezTo>
                  <a:cubicBezTo>
                    <a:pt x="8" y="26"/>
                    <a:pt x="8" y="26"/>
                    <a:pt x="8" y="26"/>
                  </a:cubicBezTo>
                  <a:cubicBezTo>
                    <a:pt x="8" y="27"/>
                    <a:pt x="8" y="27"/>
                    <a:pt x="8" y="27"/>
                  </a:cubicBezTo>
                  <a:close/>
                  <a:moveTo>
                    <a:pt x="15" y="27"/>
                  </a:moveTo>
                  <a:cubicBezTo>
                    <a:pt x="14" y="27"/>
                    <a:pt x="14" y="27"/>
                    <a:pt x="14" y="26"/>
                  </a:cubicBezTo>
                  <a:cubicBezTo>
                    <a:pt x="14" y="26"/>
                    <a:pt x="14" y="25"/>
                    <a:pt x="14" y="25"/>
                  </a:cubicBezTo>
                  <a:cubicBezTo>
                    <a:pt x="37" y="5"/>
                    <a:pt x="37" y="5"/>
                    <a:pt x="37" y="5"/>
                  </a:cubicBezTo>
                  <a:cubicBezTo>
                    <a:pt x="38" y="5"/>
                    <a:pt x="38" y="5"/>
                    <a:pt x="39" y="5"/>
                  </a:cubicBezTo>
                  <a:cubicBezTo>
                    <a:pt x="39" y="5"/>
                    <a:pt x="39" y="6"/>
                    <a:pt x="38" y="6"/>
                  </a:cubicBezTo>
                  <a:cubicBezTo>
                    <a:pt x="15" y="26"/>
                    <a:pt x="15" y="26"/>
                    <a:pt x="15" y="26"/>
                  </a:cubicBezTo>
                  <a:cubicBezTo>
                    <a:pt x="15" y="27"/>
                    <a:pt x="15" y="27"/>
                    <a:pt x="15" y="27"/>
                  </a:cubicBezTo>
                  <a:close/>
                  <a:moveTo>
                    <a:pt x="22" y="27"/>
                  </a:moveTo>
                  <a:cubicBezTo>
                    <a:pt x="21" y="27"/>
                    <a:pt x="21" y="27"/>
                    <a:pt x="21" y="26"/>
                  </a:cubicBezTo>
                  <a:cubicBezTo>
                    <a:pt x="21" y="26"/>
                    <a:pt x="21" y="26"/>
                    <a:pt x="21" y="25"/>
                  </a:cubicBezTo>
                  <a:cubicBezTo>
                    <a:pt x="44" y="5"/>
                    <a:pt x="44" y="5"/>
                    <a:pt x="44" y="5"/>
                  </a:cubicBezTo>
                  <a:cubicBezTo>
                    <a:pt x="45" y="5"/>
                    <a:pt x="45" y="5"/>
                    <a:pt x="46" y="5"/>
                  </a:cubicBezTo>
                  <a:cubicBezTo>
                    <a:pt x="46" y="5"/>
                    <a:pt x="46" y="6"/>
                    <a:pt x="45" y="6"/>
                  </a:cubicBezTo>
                  <a:cubicBezTo>
                    <a:pt x="22" y="26"/>
                    <a:pt x="22" y="26"/>
                    <a:pt x="22" y="26"/>
                  </a:cubicBezTo>
                  <a:cubicBezTo>
                    <a:pt x="22" y="27"/>
                    <a:pt x="22" y="27"/>
                    <a:pt x="22" y="27"/>
                  </a:cubicBezTo>
                  <a:close/>
                  <a:moveTo>
                    <a:pt x="29" y="27"/>
                  </a:moveTo>
                  <a:cubicBezTo>
                    <a:pt x="29" y="27"/>
                    <a:pt x="28" y="27"/>
                    <a:pt x="28" y="26"/>
                  </a:cubicBezTo>
                  <a:cubicBezTo>
                    <a:pt x="28" y="26"/>
                    <a:pt x="28" y="26"/>
                    <a:pt x="29" y="25"/>
                  </a:cubicBezTo>
                  <a:cubicBezTo>
                    <a:pt x="52" y="5"/>
                    <a:pt x="52" y="5"/>
                    <a:pt x="52" y="5"/>
                  </a:cubicBezTo>
                  <a:cubicBezTo>
                    <a:pt x="52" y="5"/>
                    <a:pt x="53" y="5"/>
                    <a:pt x="53" y="5"/>
                  </a:cubicBezTo>
                  <a:cubicBezTo>
                    <a:pt x="53" y="6"/>
                    <a:pt x="53" y="6"/>
                    <a:pt x="53" y="6"/>
                  </a:cubicBezTo>
                  <a:cubicBezTo>
                    <a:pt x="29" y="26"/>
                    <a:pt x="29" y="26"/>
                    <a:pt x="29" y="26"/>
                  </a:cubicBezTo>
                  <a:cubicBezTo>
                    <a:pt x="29" y="27"/>
                    <a:pt x="29" y="27"/>
                    <a:pt x="29" y="27"/>
                  </a:cubicBezTo>
                  <a:close/>
                  <a:moveTo>
                    <a:pt x="35" y="27"/>
                  </a:moveTo>
                  <a:cubicBezTo>
                    <a:pt x="35" y="27"/>
                    <a:pt x="35" y="27"/>
                    <a:pt x="34" y="26"/>
                  </a:cubicBezTo>
                  <a:cubicBezTo>
                    <a:pt x="34" y="26"/>
                    <a:pt x="34" y="26"/>
                    <a:pt x="35" y="25"/>
                  </a:cubicBezTo>
                  <a:cubicBezTo>
                    <a:pt x="58" y="5"/>
                    <a:pt x="58" y="5"/>
                    <a:pt x="58" y="5"/>
                  </a:cubicBezTo>
                  <a:cubicBezTo>
                    <a:pt x="58" y="5"/>
                    <a:pt x="59" y="5"/>
                    <a:pt x="59" y="5"/>
                  </a:cubicBezTo>
                  <a:cubicBezTo>
                    <a:pt x="59" y="6"/>
                    <a:pt x="59" y="6"/>
                    <a:pt x="59" y="6"/>
                  </a:cubicBezTo>
                  <a:cubicBezTo>
                    <a:pt x="36" y="26"/>
                    <a:pt x="36" y="26"/>
                    <a:pt x="36" y="26"/>
                  </a:cubicBezTo>
                  <a:cubicBezTo>
                    <a:pt x="35" y="27"/>
                    <a:pt x="35" y="27"/>
                    <a:pt x="35" y="27"/>
                  </a:cubicBezTo>
                  <a:close/>
                  <a:moveTo>
                    <a:pt x="42" y="27"/>
                  </a:moveTo>
                  <a:cubicBezTo>
                    <a:pt x="42" y="27"/>
                    <a:pt x="42" y="27"/>
                    <a:pt x="42" y="26"/>
                  </a:cubicBezTo>
                  <a:cubicBezTo>
                    <a:pt x="41" y="26"/>
                    <a:pt x="41" y="26"/>
                    <a:pt x="42" y="25"/>
                  </a:cubicBezTo>
                  <a:cubicBezTo>
                    <a:pt x="65" y="5"/>
                    <a:pt x="65" y="5"/>
                    <a:pt x="65" y="5"/>
                  </a:cubicBezTo>
                  <a:cubicBezTo>
                    <a:pt x="65" y="5"/>
                    <a:pt x="66" y="5"/>
                    <a:pt x="66" y="5"/>
                  </a:cubicBezTo>
                  <a:cubicBezTo>
                    <a:pt x="66" y="6"/>
                    <a:pt x="66" y="6"/>
                    <a:pt x="66" y="6"/>
                  </a:cubicBezTo>
                  <a:cubicBezTo>
                    <a:pt x="43" y="26"/>
                    <a:pt x="43" y="26"/>
                    <a:pt x="43" y="26"/>
                  </a:cubicBezTo>
                  <a:cubicBezTo>
                    <a:pt x="43" y="27"/>
                    <a:pt x="42" y="27"/>
                    <a:pt x="42" y="27"/>
                  </a:cubicBezTo>
                  <a:close/>
                  <a:moveTo>
                    <a:pt x="68" y="22"/>
                  </a:moveTo>
                  <a:cubicBezTo>
                    <a:pt x="63" y="26"/>
                    <a:pt x="63" y="26"/>
                    <a:pt x="63" y="26"/>
                  </a:cubicBezTo>
                  <a:cubicBezTo>
                    <a:pt x="63" y="26"/>
                    <a:pt x="63" y="26"/>
                    <a:pt x="62" y="26"/>
                  </a:cubicBezTo>
                  <a:cubicBezTo>
                    <a:pt x="62" y="26"/>
                    <a:pt x="62" y="26"/>
                    <a:pt x="62" y="26"/>
                  </a:cubicBezTo>
                  <a:cubicBezTo>
                    <a:pt x="62" y="26"/>
                    <a:pt x="62" y="25"/>
                    <a:pt x="62" y="25"/>
                  </a:cubicBezTo>
                  <a:cubicBezTo>
                    <a:pt x="67" y="21"/>
                    <a:pt x="67" y="21"/>
                    <a:pt x="67" y="21"/>
                  </a:cubicBezTo>
                  <a:cubicBezTo>
                    <a:pt x="67" y="21"/>
                    <a:pt x="68" y="21"/>
                    <a:pt x="68" y="21"/>
                  </a:cubicBezTo>
                  <a:cubicBezTo>
                    <a:pt x="68" y="22"/>
                    <a:pt x="68" y="22"/>
                    <a:pt x="68" y="22"/>
                  </a:cubicBezTo>
                  <a:close/>
                  <a:moveTo>
                    <a:pt x="68" y="16"/>
                  </a:moveTo>
                  <a:cubicBezTo>
                    <a:pt x="57" y="26"/>
                    <a:pt x="57" y="26"/>
                    <a:pt x="57" y="26"/>
                  </a:cubicBezTo>
                  <a:cubicBezTo>
                    <a:pt x="56" y="26"/>
                    <a:pt x="56" y="26"/>
                    <a:pt x="56" y="26"/>
                  </a:cubicBezTo>
                  <a:cubicBezTo>
                    <a:pt x="56" y="26"/>
                    <a:pt x="56" y="26"/>
                    <a:pt x="55" y="26"/>
                  </a:cubicBezTo>
                  <a:cubicBezTo>
                    <a:pt x="55" y="25"/>
                    <a:pt x="55" y="25"/>
                    <a:pt x="56" y="25"/>
                  </a:cubicBezTo>
                  <a:cubicBezTo>
                    <a:pt x="67" y="15"/>
                    <a:pt x="67" y="15"/>
                    <a:pt x="67" y="15"/>
                  </a:cubicBezTo>
                  <a:cubicBezTo>
                    <a:pt x="67" y="15"/>
                    <a:pt x="68" y="15"/>
                    <a:pt x="68" y="15"/>
                  </a:cubicBezTo>
                  <a:cubicBezTo>
                    <a:pt x="68" y="15"/>
                    <a:pt x="68" y="16"/>
                    <a:pt x="68" y="16"/>
                  </a:cubicBezTo>
                  <a:close/>
                  <a:moveTo>
                    <a:pt x="68" y="10"/>
                  </a:moveTo>
                  <a:cubicBezTo>
                    <a:pt x="50" y="26"/>
                    <a:pt x="50" y="26"/>
                    <a:pt x="50" y="26"/>
                  </a:cubicBezTo>
                  <a:cubicBezTo>
                    <a:pt x="50" y="26"/>
                    <a:pt x="49" y="26"/>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9"/>
                    <a:pt x="68" y="10"/>
                    <a:pt x="68" y="10"/>
                  </a:cubicBezTo>
                  <a:close/>
                  <a:moveTo>
                    <a:pt x="101" y="23"/>
                  </a:moveTo>
                  <a:cubicBezTo>
                    <a:pt x="97" y="23"/>
                    <a:pt x="94" y="20"/>
                    <a:pt x="94" y="17"/>
                  </a:cubicBezTo>
                  <a:cubicBezTo>
                    <a:pt x="94" y="13"/>
                    <a:pt x="97" y="10"/>
                    <a:pt x="101" y="10"/>
                  </a:cubicBezTo>
                  <a:cubicBezTo>
                    <a:pt x="104" y="10"/>
                    <a:pt x="107" y="13"/>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103" name="Freeform 65">
              <a:extLst>
                <a:ext uri="{FF2B5EF4-FFF2-40B4-BE49-F238E27FC236}">
                  <a16:creationId xmlns:a16="http://schemas.microsoft.com/office/drawing/2014/main" id="{F13AAB00-B149-4B36-B035-F0F255142B23}"/>
                </a:ext>
              </a:extLst>
            </p:cNvPr>
            <p:cNvSpPr>
              <a:spLocks noEditPoints="1"/>
            </p:cNvSpPr>
            <p:nvPr/>
          </p:nvSpPr>
          <p:spPr bwMode="auto">
            <a:xfrm>
              <a:off x="6048377" y="3852863"/>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7 h 33"/>
                <a:gd name="T12" fmla="*/ 8 w 118"/>
                <a:gd name="T13" fmla="*/ 11 h 33"/>
                <a:gd name="T14" fmla="*/ 6 w 118"/>
                <a:gd name="T15" fmla="*/ 11 h 33"/>
                <a:gd name="T16" fmla="*/ 6 w 118"/>
                <a:gd name="T17" fmla="*/ 16 h 33"/>
                <a:gd name="T18" fmla="*/ 18 w 118"/>
                <a:gd name="T19" fmla="*/ 6 h 33"/>
                <a:gd name="T20" fmla="*/ 7 w 118"/>
                <a:gd name="T21" fmla="*/ 17 h 33"/>
                <a:gd name="T22" fmla="*/ 6 w 118"/>
                <a:gd name="T23" fmla="*/ 17 h 33"/>
                <a:gd name="T24" fmla="*/ 6 w 118"/>
                <a:gd name="T25" fmla="*/ 23 h 33"/>
                <a:gd name="T26" fmla="*/ 24 w 118"/>
                <a:gd name="T27" fmla="*/ 6 h 33"/>
                <a:gd name="T28" fmla="*/ 25 w 118"/>
                <a:gd name="T29" fmla="*/ 7 h 33"/>
                <a:gd name="T30" fmla="*/ 6 w 118"/>
                <a:gd name="T31" fmla="*/ 23 h 33"/>
                <a:gd name="T32" fmla="*/ 8 w 118"/>
                <a:gd name="T33" fmla="*/ 27 h 33"/>
                <a:gd name="T34" fmla="*/ 7 w 118"/>
                <a:gd name="T35" fmla="*/ 26 h 33"/>
                <a:gd name="T36" fmla="*/ 32 w 118"/>
                <a:gd name="T37" fmla="*/ 6 h 33"/>
                <a:gd name="T38" fmla="*/ 8 w 118"/>
                <a:gd name="T39" fmla="*/ 27 h 33"/>
                <a:gd name="T40" fmla="*/ 15 w 118"/>
                <a:gd name="T41" fmla="*/ 27 h 33"/>
                <a:gd name="T42" fmla="*/ 14 w 118"/>
                <a:gd name="T43" fmla="*/ 26 h 33"/>
                <a:gd name="T44" fmla="*/ 39 w 118"/>
                <a:gd name="T45" fmla="*/ 6 h 33"/>
                <a:gd name="T46" fmla="*/ 15 w 118"/>
                <a:gd name="T47" fmla="*/ 27 h 33"/>
                <a:gd name="T48" fmla="*/ 22 w 118"/>
                <a:gd name="T49" fmla="*/ 27 h 33"/>
                <a:gd name="T50" fmla="*/ 21 w 118"/>
                <a:gd name="T51" fmla="*/ 26 h 33"/>
                <a:gd name="T52" fmla="*/ 46 w 118"/>
                <a:gd name="T53" fmla="*/ 6 h 33"/>
                <a:gd name="T54" fmla="*/ 22 w 118"/>
                <a:gd name="T55" fmla="*/ 27 h 33"/>
                <a:gd name="T56" fmla="*/ 29 w 118"/>
                <a:gd name="T57" fmla="*/ 27 h 33"/>
                <a:gd name="T58" fmla="*/ 29 w 118"/>
                <a:gd name="T59" fmla="*/ 26 h 33"/>
                <a:gd name="T60" fmla="*/ 53 w 118"/>
                <a:gd name="T61" fmla="*/ 6 h 33"/>
                <a:gd name="T62" fmla="*/ 29 w 118"/>
                <a:gd name="T63" fmla="*/ 27 h 33"/>
                <a:gd name="T64" fmla="*/ 35 w 118"/>
                <a:gd name="T65" fmla="*/ 27 h 33"/>
                <a:gd name="T66" fmla="*/ 35 w 118"/>
                <a:gd name="T67" fmla="*/ 26 h 33"/>
                <a:gd name="T68" fmla="*/ 59 w 118"/>
                <a:gd name="T69" fmla="*/ 6 h 33"/>
                <a:gd name="T70" fmla="*/ 36 w 118"/>
                <a:gd name="T71" fmla="*/ 27 h 33"/>
                <a:gd name="T72" fmla="*/ 42 w 118"/>
                <a:gd name="T73" fmla="*/ 27 h 33"/>
                <a:gd name="T74" fmla="*/ 42 w 118"/>
                <a:gd name="T75" fmla="*/ 26 h 33"/>
                <a:gd name="T76" fmla="*/ 66 w 118"/>
                <a:gd name="T77" fmla="*/ 6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7 h 33"/>
                <a:gd name="T92" fmla="*/ 56 w 118"/>
                <a:gd name="T93" fmla="*/ 25 h 33"/>
                <a:gd name="T94" fmla="*/ 68 w 118"/>
                <a:gd name="T95" fmla="*/ 16 h 33"/>
                <a:gd name="T96" fmla="*/ 68 w 118"/>
                <a:gd name="T97" fmla="*/ 11 h 33"/>
                <a:gd name="T98" fmla="*/ 49 w 118"/>
                <a:gd name="T99" fmla="*/ 27 h 33"/>
                <a:gd name="T100" fmla="*/ 49 w 118"/>
                <a:gd name="T101" fmla="*/ 25 h 33"/>
                <a:gd name="T102" fmla="*/ 68 w 118"/>
                <a:gd name="T103" fmla="*/ 10 h 33"/>
                <a:gd name="T104" fmla="*/ 101 w 118"/>
                <a:gd name="T105" fmla="*/ 24 h 33"/>
                <a:gd name="T106" fmla="*/ 101 w 118"/>
                <a:gd name="T107" fmla="*/ 11 h 33"/>
                <a:gd name="T108" fmla="*/ 101 w 118"/>
                <a:gd name="T10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7"/>
                    <a:pt x="11" y="7"/>
                    <a:pt x="11" y="7"/>
                  </a:cubicBezTo>
                  <a:cubicBezTo>
                    <a:pt x="11" y="6"/>
                    <a:pt x="12" y="6"/>
                    <a:pt x="12" y="7"/>
                  </a:cubicBezTo>
                  <a:cubicBezTo>
                    <a:pt x="13" y="7"/>
                    <a:pt x="12" y="7"/>
                    <a:pt x="12" y="8"/>
                  </a:cubicBezTo>
                  <a:cubicBezTo>
                    <a:pt x="8" y="11"/>
                    <a:pt x="8" y="11"/>
                    <a:pt x="8" y="11"/>
                  </a:cubicBezTo>
                  <a:cubicBezTo>
                    <a:pt x="7" y="12"/>
                    <a:pt x="7" y="12"/>
                    <a:pt x="7" y="12"/>
                  </a:cubicBezTo>
                  <a:cubicBezTo>
                    <a:pt x="7" y="12"/>
                    <a:pt x="7" y="12"/>
                    <a:pt x="6" y="11"/>
                  </a:cubicBezTo>
                  <a:cubicBezTo>
                    <a:pt x="6" y="11"/>
                    <a:pt x="6" y="10"/>
                    <a:pt x="7" y="10"/>
                  </a:cubicBezTo>
                  <a:close/>
                  <a:moveTo>
                    <a:pt x="6" y="16"/>
                  </a:moveTo>
                  <a:cubicBezTo>
                    <a:pt x="17" y="6"/>
                    <a:pt x="17" y="6"/>
                    <a:pt x="17" y="6"/>
                  </a:cubicBezTo>
                  <a:cubicBezTo>
                    <a:pt x="18" y="6"/>
                    <a:pt x="18" y="6"/>
                    <a:pt x="18" y="6"/>
                  </a:cubicBezTo>
                  <a:cubicBezTo>
                    <a:pt x="19" y="7"/>
                    <a:pt x="19" y="7"/>
                    <a:pt x="18" y="8"/>
                  </a:cubicBezTo>
                  <a:cubicBezTo>
                    <a:pt x="7" y="17"/>
                    <a:pt x="7" y="17"/>
                    <a:pt x="7" y="17"/>
                  </a:cubicBezTo>
                  <a:cubicBezTo>
                    <a:pt x="7" y="17"/>
                    <a:pt x="7" y="17"/>
                    <a:pt x="7" y="17"/>
                  </a:cubicBezTo>
                  <a:cubicBezTo>
                    <a:pt x="6" y="17"/>
                    <a:pt x="6" y="17"/>
                    <a:pt x="6" y="17"/>
                  </a:cubicBezTo>
                  <a:cubicBezTo>
                    <a:pt x="6" y="17"/>
                    <a:pt x="6" y="16"/>
                    <a:pt x="6" y="16"/>
                  </a:cubicBezTo>
                  <a:close/>
                  <a:moveTo>
                    <a:pt x="6" y="23"/>
                  </a:moveTo>
                  <a:cubicBezTo>
                    <a:pt x="5" y="22"/>
                    <a:pt x="6" y="22"/>
                    <a:pt x="6" y="21"/>
                  </a:cubicBezTo>
                  <a:cubicBezTo>
                    <a:pt x="24" y="6"/>
                    <a:pt x="24" y="6"/>
                    <a:pt x="24" y="6"/>
                  </a:cubicBezTo>
                  <a:cubicBezTo>
                    <a:pt x="25" y="5"/>
                    <a:pt x="25" y="5"/>
                    <a:pt x="25" y="6"/>
                  </a:cubicBezTo>
                  <a:cubicBezTo>
                    <a:pt x="26" y="6"/>
                    <a:pt x="26" y="7"/>
                    <a:pt x="25" y="7"/>
                  </a:cubicBezTo>
                  <a:cubicBezTo>
                    <a:pt x="7" y="23"/>
                    <a:pt x="7" y="23"/>
                    <a:pt x="7" y="23"/>
                  </a:cubicBezTo>
                  <a:cubicBezTo>
                    <a:pt x="7" y="23"/>
                    <a:pt x="7" y="23"/>
                    <a:pt x="6" y="23"/>
                  </a:cubicBezTo>
                  <a:cubicBezTo>
                    <a:pt x="6" y="23"/>
                    <a:pt x="6" y="23"/>
                    <a:pt x="6" y="23"/>
                  </a:cubicBezTo>
                  <a:close/>
                  <a:moveTo>
                    <a:pt x="8" y="27"/>
                  </a:moveTo>
                  <a:cubicBezTo>
                    <a:pt x="7" y="27"/>
                    <a:pt x="7" y="27"/>
                    <a:pt x="7" y="27"/>
                  </a:cubicBezTo>
                  <a:cubicBezTo>
                    <a:pt x="7" y="27"/>
                    <a:pt x="7" y="26"/>
                    <a:pt x="7" y="26"/>
                  </a:cubicBezTo>
                  <a:cubicBezTo>
                    <a:pt x="30" y="6"/>
                    <a:pt x="30" y="6"/>
                    <a:pt x="30" y="6"/>
                  </a:cubicBezTo>
                  <a:cubicBezTo>
                    <a:pt x="31" y="5"/>
                    <a:pt x="31" y="5"/>
                    <a:pt x="32" y="6"/>
                  </a:cubicBezTo>
                  <a:cubicBezTo>
                    <a:pt x="32" y="6"/>
                    <a:pt x="32" y="7"/>
                    <a:pt x="31" y="7"/>
                  </a:cubicBezTo>
                  <a:cubicBezTo>
                    <a:pt x="8" y="27"/>
                    <a:pt x="8" y="27"/>
                    <a:pt x="8" y="27"/>
                  </a:cubicBezTo>
                  <a:cubicBezTo>
                    <a:pt x="8" y="27"/>
                    <a:pt x="8" y="27"/>
                    <a:pt x="8" y="27"/>
                  </a:cubicBezTo>
                  <a:close/>
                  <a:moveTo>
                    <a:pt x="15" y="27"/>
                  </a:moveTo>
                  <a:cubicBezTo>
                    <a:pt x="14" y="27"/>
                    <a:pt x="14" y="27"/>
                    <a:pt x="14" y="27"/>
                  </a:cubicBezTo>
                  <a:cubicBezTo>
                    <a:pt x="14" y="27"/>
                    <a:pt x="14" y="26"/>
                    <a:pt x="14" y="26"/>
                  </a:cubicBezTo>
                  <a:cubicBezTo>
                    <a:pt x="37" y="6"/>
                    <a:pt x="37" y="6"/>
                    <a:pt x="37" y="6"/>
                  </a:cubicBezTo>
                  <a:cubicBezTo>
                    <a:pt x="38" y="5"/>
                    <a:pt x="38" y="5"/>
                    <a:pt x="39" y="6"/>
                  </a:cubicBezTo>
                  <a:cubicBezTo>
                    <a:pt x="39" y="6"/>
                    <a:pt x="39" y="7"/>
                    <a:pt x="38" y="7"/>
                  </a:cubicBezTo>
                  <a:cubicBezTo>
                    <a:pt x="15" y="27"/>
                    <a:pt x="15" y="27"/>
                    <a:pt x="15" y="27"/>
                  </a:cubicBezTo>
                  <a:cubicBezTo>
                    <a:pt x="15" y="27"/>
                    <a:pt x="15" y="27"/>
                    <a:pt x="15" y="27"/>
                  </a:cubicBezTo>
                  <a:close/>
                  <a:moveTo>
                    <a:pt x="22" y="27"/>
                  </a:moveTo>
                  <a:cubicBezTo>
                    <a:pt x="21" y="27"/>
                    <a:pt x="21" y="27"/>
                    <a:pt x="21" y="27"/>
                  </a:cubicBezTo>
                  <a:cubicBezTo>
                    <a:pt x="21" y="27"/>
                    <a:pt x="21" y="26"/>
                    <a:pt x="21" y="26"/>
                  </a:cubicBezTo>
                  <a:cubicBezTo>
                    <a:pt x="44" y="6"/>
                    <a:pt x="44" y="6"/>
                    <a:pt x="44" y="6"/>
                  </a:cubicBezTo>
                  <a:cubicBezTo>
                    <a:pt x="45" y="5"/>
                    <a:pt x="45" y="5"/>
                    <a:pt x="46" y="6"/>
                  </a:cubicBezTo>
                  <a:cubicBezTo>
                    <a:pt x="46" y="6"/>
                    <a:pt x="46" y="7"/>
                    <a:pt x="45" y="7"/>
                  </a:cubicBezTo>
                  <a:cubicBezTo>
                    <a:pt x="22" y="27"/>
                    <a:pt x="22" y="27"/>
                    <a:pt x="22" y="27"/>
                  </a:cubicBezTo>
                  <a:cubicBezTo>
                    <a:pt x="22" y="27"/>
                    <a:pt x="22" y="27"/>
                    <a:pt x="22" y="27"/>
                  </a:cubicBezTo>
                  <a:close/>
                  <a:moveTo>
                    <a:pt x="29" y="27"/>
                  </a:moveTo>
                  <a:cubicBezTo>
                    <a:pt x="29" y="27"/>
                    <a:pt x="28" y="27"/>
                    <a:pt x="28" y="27"/>
                  </a:cubicBezTo>
                  <a:cubicBezTo>
                    <a:pt x="28" y="27"/>
                    <a:pt x="28" y="26"/>
                    <a:pt x="29" y="26"/>
                  </a:cubicBezTo>
                  <a:cubicBezTo>
                    <a:pt x="52" y="6"/>
                    <a:pt x="52" y="6"/>
                    <a:pt x="52" y="6"/>
                  </a:cubicBezTo>
                  <a:cubicBezTo>
                    <a:pt x="52" y="5"/>
                    <a:pt x="53" y="5"/>
                    <a:pt x="53" y="6"/>
                  </a:cubicBezTo>
                  <a:cubicBezTo>
                    <a:pt x="53" y="6"/>
                    <a:pt x="53" y="7"/>
                    <a:pt x="53" y="7"/>
                  </a:cubicBezTo>
                  <a:cubicBezTo>
                    <a:pt x="29" y="27"/>
                    <a:pt x="29" y="27"/>
                    <a:pt x="29" y="27"/>
                  </a:cubicBezTo>
                  <a:cubicBezTo>
                    <a:pt x="29" y="27"/>
                    <a:pt x="29" y="27"/>
                    <a:pt x="29" y="27"/>
                  </a:cubicBezTo>
                  <a:close/>
                  <a:moveTo>
                    <a:pt x="35" y="27"/>
                  </a:moveTo>
                  <a:cubicBezTo>
                    <a:pt x="35" y="27"/>
                    <a:pt x="35" y="27"/>
                    <a:pt x="34" y="27"/>
                  </a:cubicBezTo>
                  <a:cubicBezTo>
                    <a:pt x="34" y="27"/>
                    <a:pt x="34" y="26"/>
                    <a:pt x="35" y="26"/>
                  </a:cubicBezTo>
                  <a:cubicBezTo>
                    <a:pt x="58" y="6"/>
                    <a:pt x="58" y="6"/>
                    <a:pt x="58" y="6"/>
                  </a:cubicBezTo>
                  <a:cubicBezTo>
                    <a:pt x="58" y="5"/>
                    <a:pt x="59" y="5"/>
                    <a:pt x="59" y="6"/>
                  </a:cubicBezTo>
                  <a:cubicBezTo>
                    <a:pt x="59" y="6"/>
                    <a:pt x="59" y="7"/>
                    <a:pt x="59" y="7"/>
                  </a:cubicBezTo>
                  <a:cubicBezTo>
                    <a:pt x="36" y="27"/>
                    <a:pt x="36" y="27"/>
                    <a:pt x="36" y="27"/>
                  </a:cubicBezTo>
                  <a:cubicBezTo>
                    <a:pt x="35" y="27"/>
                    <a:pt x="35" y="27"/>
                    <a:pt x="35" y="27"/>
                  </a:cubicBezTo>
                  <a:close/>
                  <a:moveTo>
                    <a:pt x="42" y="27"/>
                  </a:moveTo>
                  <a:cubicBezTo>
                    <a:pt x="42" y="27"/>
                    <a:pt x="42" y="27"/>
                    <a:pt x="42" y="27"/>
                  </a:cubicBezTo>
                  <a:cubicBezTo>
                    <a:pt x="41" y="27"/>
                    <a:pt x="41" y="26"/>
                    <a:pt x="42" y="26"/>
                  </a:cubicBezTo>
                  <a:cubicBezTo>
                    <a:pt x="65" y="6"/>
                    <a:pt x="65" y="6"/>
                    <a:pt x="65" y="6"/>
                  </a:cubicBezTo>
                  <a:cubicBezTo>
                    <a:pt x="65" y="5"/>
                    <a:pt x="66" y="5"/>
                    <a:pt x="66" y="6"/>
                  </a:cubicBezTo>
                  <a:cubicBezTo>
                    <a:pt x="66" y="6"/>
                    <a:pt x="66" y="7"/>
                    <a:pt x="66" y="7"/>
                  </a:cubicBezTo>
                  <a:cubicBezTo>
                    <a:pt x="43" y="27"/>
                    <a:pt x="43" y="27"/>
                    <a:pt x="43" y="27"/>
                  </a:cubicBezTo>
                  <a:cubicBezTo>
                    <a:pt x="43" y="27"/>
                    <a:pt x="42" y="27"/>
                    <a:pt x="42" y="27"/>
                  </a:cubicBezTo>
                  <a:close/>
                  <a:moveTo>
                    <a:pt x="68" y="23"/>
                  </a:moveTo>
                  <a:cubicBezTo>
                    <a:pt x="63" y="27"/>
                    <a:pt x="63" y="27"/>
                    <a:pt x="63" y="27"/>
                  </a:cubicBezTo>
                  <a:cubicBezTo>
                    <a:pt x="63" y="27"/>
                    <a:pt x="63" y="27"/>
                    <a:pt x="62" y="27"/>
                  </a:cubicBezTo>
                  <a:cubicBezTo>
                    <a:pt x="62" y="27"/>
                    <a:pt x="62" y="27"/>
                    <a:pt x="62" y="27"/>
                  </a:cubicBezTo>
                  <a:cubicBezTo>
                    <a:pt x="62" y="26"/>
                    <a:pt x="62" y="26"/>
                    <a:pt x="62" y="25"/>
                  </a:cubicBezTo>
                  <a:cubicBezTo>
                    <a:pt x="67" y="22"/>
                    <a:pt x="67" y="22"/>
                    <a:pt x="67" y="22"/>
                  </a:cubicBezTo>
                  <a:cubicBezTo>
                    <a:pt x="67" y="22"/>
                    <a:pt x="68" y="22"/>
                    <a:pt x="68" y="22"/>
                  </a:cubicBezTo>
                  <a:cubicBezTo>
                    <a:pt x="68" y="22"/>
                    <a:pt x="68" y="23"/>
                    <a:pt x="68" y="23"/>
                  </a:cubicBezTo>
                  <a:close/>
                  <a:moveTo>
                    <a:pt x="68" y="17"/>
                  </a:moveTo>
                  <a:cubicBezTo>
                    <a:pt x="57" y="26"/>
                    <a:pt x="57" y="26"/>
                    <a:pt x="57" y="26"/>
                  </a:cubicBezTo>
                  <a:cubicBezTo>
                    <a:pt x="56" y="27"/>
                    <a:pt x="56" y="27"/>
                    <a:pt x="56" y="27"/>
                  </a:cubicBezTo>
                  <a:cubicBezTo>
                    <a:pt x="56" y="27"/>
                    <a:pt x="56" y="27"/>
                    <a:pt x="55" y="26"/>
                  </a:cubicBezTo>
                  <a:cubicBezTo>
                    <a:pt x="55" y="26"/>
                    <a:pt x="55" y="26"/>
                    <a:pt x="56" y="25"/>
                  </a:cubicBezTo>
                  <a:cubicBezTo>
                    <a:pt x="67" y="16"/>
                    <a:pt x="67" y="16"/>
                    <a:pt x="67" y="16"/>
                  </a:cubicBezTo>
                  <a:cubicBezTo>
                    <a:pt x="67" y="15"/>
                    <a:pt x="68" y="15"/>
                    <a:pt x="68" y="16"/>
                  </a:cubicBezTo>
                  <a:cubicBezTo>
                    <a:pt x="68" y="16"/>
                    <a:pt x="68" y="17"/>
                    <a:pt x="68" y="17"/>
                  </a:cubicBezTo>
                  <a:close/>
                  <a:moveTo>
                    <a:pt x="68" y="11"/>
                  </a:moveTo>
                  <a:cubicBezTo>
                    <a:pt x="50" y="27"/>
                    <a:pt x="50" y="27"/>
                    <a:pt x="50" y="27"/>
                  </a:cubicBezTo>
                  <a:cubicBezTo>
                    <a:pt x="50" y="27"/>
                    <a:pt x="49" y="27"/>
                    <a:pt x="49" y="27"/>
                  </a:cubicBezTo>
                  <a:cubicBezTo>
                    <a:pt x="49" y="27"/>
                    <a:pt x="49" y="27"/>
                    <a:pt x="49" y="27"/>
                  </a:cubicBezTo>
                  <a:cubicBezTo>
                    <a:pt x="48" y="26"/>
                    <a:pt x="48" y="26"/>
                    <a:pt x="49" y="25"/>
                  </a:cubicBezTo>
                  <a:cubicBezTo>
                    <a:pt x="67" y="10"/>
                    <a:pt x="67" y="10"/>
                    <a:pt x="67" y="10"/>
                  </a:cubicBezTo>
                  <a:cubicBezTo>
                    <a:pt x="67" y="9"/>
                    <a:pt x="68" y="9"/>
                    <a:pt x="68" y="10"/>
                  </a:cubicBezTo>
                  <a:cubicBezTo>
                    <a:pt x="68" y="10"/>
                    <a:pt x="68" y="11"/>
                    <a:pt x="68" y="11"/>
                  </a:cubicBezTo>
                  <a:close/>
                  <a:moveTo>
                    <a:pt x="101" y="24"/>
                  </a:moveTo>
                  <a:cubicBezTo>
                    <a:pt x="97" y="24"/>
                    <a:pt x="94" y="21"/>
                    <a:pt x="94" y="17"/>
                  </a:cubicBezTo>
                  <a:cubicBezTo>
                    <a:pt x="94" y="14"/>
                    <a:pt x="97" y="11"/>
                    <a:pt x="101" y="11"/>
                  </a:cubicBezTo>
                  <a:cubicBezTo>
                    <a:pt x="104" y="11"/>
                    <a:pt x="107" y="14"/>
                    <a:pt x="107" y="17"/>
                  </a:cubicBezTo>
                  <a:cubicBezTo>
                    <a:pt x="107" y="21"/>
                    <a:pt x="104" y="24"/>
                    <a:pt x="10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104" name="Freeform 66">
              <a:extLst>
                <a:ext uri="{FF2B5EF4-FFF2-40B4-BE49-F238E27FC236}">
                  <a16:creationId xmlns:a16="http://schemas.microsoft.com/office/drawing/2014/main" id="{683C7688-D900-4E63-A51B-9C7E4068EF9F}"/>
                </a:ext>
              </a:extLst>
            </p:cNvPr>
            <p:cNvSpPr>
              <a:spLocks noEditPoints="1"/>
            </p:cNvSpPr>
            <p:nvPr/>
          </p:nvSpPr>
          <p:spPr bwMode="auto">
            <a:xfrm>
              <a:off x="6048377" y="3994152"/>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10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7 h 33"/>
                <a:gd name="T22" fmla="*/ 6 w 118"/>
                <a:gd name="T23" fmla="*/ 17 h 33"/>
                <a:gd name="T24" fmla="*/ 6 w 118"/>
                <a:gd name="T25" fmla="*/ 22 h 33"/>
                <a:gd name="T26" fmla="*/ 24 w 118"/>
                <a:gd name="T27" fmla="*/ 5 h 33"/>
                <a:gd name="T28" fmla="*/ 25 w 118"/>
                <a:gd name="T29" fmla="*/ 7 h 33"/>
                <a:gd name="T30" fmla="*/ 6 w 118"/>
                <a:gd name="T31" fmla="*/ 23 h 33"/>
                <a:gd name="T32" fmla="*/ 8 w 118"/>
                <a:gd name="T33" fmla="*/ 27 h 33"/>
                <a:gd name="T34" fmla="*/ 7 w 118"/>
                <a:gd name="T35" fmla="*/ 25 h 33"/>
                <a:gd name="T36" fmla="*/ 32 w 118"/>
                <a:gd name="T37" fmla="*/ 5 h 33"/>
                <a:gd name="T38" fmla="*/ 8 w 118"/>
                <a:gd name="T39" fmla="*/ 27 h 33"/>
                <a:gd name="T40" fmla="*/ 15 w 118"/>
                <a:gd name="T41" fmla="*/ 27 h 33"/>
                <a:gd name="T42" fmla="*/ 14 w 118"/>
                <a:gd name="T43" fmla="*/ 25 h 33"/>
                <a:gd name="T44" fmla="*/ 39 w 118"/>
                <a:gd name="T45" fmla="*/ 5 h 33"/>
                <a:gd name="T46" fmla="*/ 15 w 118"/>
                <a:gd name="T47" fmla="*/ 27 h 33"/>
                <a:gd name="T48" fmla="*/ 22 w 118"/>
                <a:gd name="T49" fmla="*/ 27 h 33"/>
                <a:gd name="T50" fmla="*/ 21 w 118"/>
                <a:gd name="T51" fmla="*/ 25 h 33"/>
                <a:gd name="T52" fmla="*/ 46 w 118"/>
                <a:gd name="T53" fmla="*/ 5 h 33"/>
                <a:gd name="T54" fmla="*/ 22 w 118"/>
                <a:gd name="T55" fmla="*/ 27 h 33"/>
                <a:gd name="T56" fmla="*/ 29 w 118"/>
                <a:gd name="T57" fmla="*/ 27 h 33"/>
                <a:gd name="T58" fmla="*/ 29 w 118"/>
                <a:gd name="T59" fmla="*/ 25 h 33"/>
                <a:gd name="T60" fmla="*/ 53 w 118"/>
                <a:gd name="T61" fmla="*/ 5 h 33"/>
                <a:gd name="T62" fmla="*/ 29 w 118"/>
                <a:gd name="T63" fmla="*/ 27 h 33"/>
                <a:gd name="T64" fmla="*/ 35 w 118"/>
                <a:gd name="T65" fmla="*/ 27 h 33"/>
                <a:gd name="T66" fmla="*/ 35 w 118"/>
                <a:gd name="T67" fmla="*/ 25 h 33"/>
                <a:gd name="T68" fmla="*/ 59 w 118"/>
                <a:gd name="T69" fmla="*/ 5 h 33"/>
                <a:gd name="T70" fmla="*/ 36 w 118"/>
                <a:gd name="T71" fmla="*/ 27 h 33"/>
                <a:gd name="T72" fmla="*/ 42 w 118"/>
                <a:gd name="T73" fmla="*/ 27 h 33"/>
                <a:gd name="T74" fmla="*/ 42 w 118"/>
                <a:gd name="T75" fmla="*/ 25 h 33"/>
                <a:gd name="T76" fmla="*/ 66 w 118"/>
                <a:gd name="T77" fmla="*/ 5 h 33"/>
                <a:gd name="T78" fmla="*/ 43 w 118"/>
                <a:gd name="T79" fmla="*/ 27 h 33"/>
                <a:gd name="T80" fmla="*/ 68 w 118"/>
                <a:gd name="T81" fmla="*/ 23 h 33"/>
                <a:gd name="T82" fmla="*/ 62 w 118"/>
                <a:gd name="T83" fmla="*/ 27 h 33"/>
                <a:gd name="T84" fmla="*/ 62 w 118"/>
                <a:gd name="T85" fmla="*/ 25 h 33"/>
                <a:gd name="T86" fmla="*/ 68 w 118"/>
                <a:gd name="T87" fmla="*/ 22 h 33"/>
                <a:gd name="T88" fmla="*/ 68 w 118"/>
                <a:gd name="T89" fmla="*/ 17 h 33"/>
                <a:gd name="T90" fmla="*/ 56 w 118"/>
                <a:gd name="T91" fmla="*/ 26 h 33"/>
                <a:gd name="T92" fmla="*/ 56 w 118"/>
                <a:gd name="T93" fmla="*/ 25 h 33"/>
                <a:gd name="T94" fmla="*/ 68 w 118"/>
                <a:gd name="T95" fmla="*/ 15 h 33"/>
                <a:gd name="T96" fmla="*/ 68 w 118"/>
                <a:gd name="T97" fmla="*/ 11 h 33"/>
                <a:gd name="T98" fmla="*/ 49 w 118"/>
                <a:gd name="T99" fmla="*/ 26 h 33"/>
                <a:gd name="T100" fmla="*/ 49 w 118"/>
                <a:gd name="T101" fmla="*/ 25 h 33"/>
                <a:gd name="T102" fmla="*/ 68 w 118"/>
                <a:gd name="T103" fmla="*/ 9 h 33"/>
                <a:gd name="T104" fmla="*/ 101 w 118"/>
                <a:gd name="T105" fmla="*/ 23 h 33"/>
                <a:gd name="T106" fmla="*/ 101 w 118"/>
                <a:gd name="T107" fmla="*/ 11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10"/>
                  </a:moveTo>
                  <a:cubicBezTo>
                    <a:pt x="11" y="6"/>
                    <a:pt x="11" y="6"/>
                    <a:pt x="11" y="6"/>
                  </a:cubicBezTo>
                  <a:cubicBezTo>
                    <a:pt x="11" y="6"/>
                    <a:pt x="12" y="6"/>
                    <a:pt x="12" y="6"/>
                  </a:cubicBezTo>
                  <a:cubicBezTo>
                    <a:pt x="13" y="7"/>
                    <a:pt x="12" y="7"/>
                    <a:pt x="12" y="7"/>
                  </a:cubicBezTo>
                  <a:cubicBezTo>
                    <a:pt x="8" y="11"/>
                    <a:pt x="8" y="11"/>
                    <a:pt x="8" y="11"/>
                  </a:cubicBezTo>
                  <a:cubicBezTo>
                    <a:pt x="7" y="11"/>
                    <a:pt x="7" y="11"/>
                    <a:pt x="7" y="11"/>
                  </a:cubicBezTo>
                  <a:cubicBezTo>
                    <a:pt x="7" y="11"/>
                    <a:pt x="7" y="11"/>
                    <a:pt x="6" y="11"/>
                  </a:cubicBezTo>
                  <a:cubicBezTo>
                    <a:pt x="6" y="11"/>
                    <a:pt x="6" y="10"/>
                    <a:pt x="7" y="10"/>
                  </a:cubicBezTo>
                  <a:close/>
                  <a:moveTo>
                    <a:pt x="6" y="15"/>
                  </a:moveTo>
                  <a:cubicBezTo>
                    <a:pt x="17" y="6"/>
                    <a:pt x="17" y="6"/>
                    <a:pt x="17" y="6"/>
                  </a:cubicBezTo>
                  <a:cubicBezTo>
                    <a:pt x="18" y="6"/>
                    <a:pt x="18" y="6"/>
                    <a:pt x="18" y="6"/>
                  </a:cubicBezTo>
                  <a:cubicBezTo>
                    <a:pt x="19" y="6"/>
                    <a:pt x="19" y="7"/>
                    <a:pt x="18" y="7"/>
                  </a:cubicBezTo>
                  <a:cubicBezTo>
                    <a:pt x="7" y="17"/>
                    <a:pt x="7" y="17"/>
                    <a:pt x="7" y="17"/>
                  </a:cubicBezTo>
                  <a:cubicBezTo>
                    <a:pt x="7" y="17"/>
                    <a:pt x="7" y="17"/>
                    <a:pt x="7" y="17"/>
                  </a:cubicBezTo>
                  <a:cubicBezTo>
                    <a:pt x="6" y="17"/>
                    <a:pt x="6" y="17"/>
                    <a:pt x="6" y="17"/>
                  </a:cubicBezTo>
                  <a:cubicBezTo>
                    <a:pt x="6" y="16"/>
                    <a:pt x="6" y="16"/>
                    <a:pt x="6" y="15"/>
                  </a:cubicBezTo>
                  <a:close/>
                  <a:moveTo>
                    <a:pt x="6" y="22"/>
                  </a:moveTo>
                  <a:cubicBezTo>
                    <a:pt x="5" y="22"/>
                    <a:pt x="6" y="21"/>
                    <a:pt x="6" y="21"/>
                  </a:cubicBezTo>
                  <a:cubicBezTo>
                    <a:pt x="24" y="5"/>
                    <a:pt x="24" y="5"/>
                    <a:pt x="24" y="5"/>
                  </a:cubicBezTo>
                  <a:cubicBezTo>
                    <a:pt x="25" y="5"/>
                    <a:pt x="25" y="5"/>
                    <a:pt x="25" y="5"/>
                  </a:cubicBezTo>
                  <a:cubicBezTo>
                    <a:pt x="26" y="6"/>
                    <a:pt x="26" y="6"/>
                    <a:pt x="25" y="7"/>
                  </a:cubicBezTo>
                  <a:cubicBezTo>
                    <a:pt x="7" y="22"/>
                    <a:pt x="7" y="22"/>
                    <a:pt x="7" y="22"/>
                  </a:cubicBezTo>
                  <a:cubicBezTo>
                    <a:pt x="7" y="22"/>
                    <a:pt x="7" y="23"/>
                    <a:pt x="6" y="23"/>
                  </a:cubicBezTo>
                  <a:cubicBezTo>
                    <a:pt x="6" y="23"/>
                    <a:pt x="6" y="22"/>
                    <a:pt x="6" y="22"/>
                  </a:cubicBezTo>
                  <a:close/>
                  <a:moveTo>
                    <a:pt x="8" y="27"/>
                  </a:moveTo>
                  <a:cubicBezTo>
                    <a:pt x="7" y="27"/>
                    <a:pt x="7" y="27"/>
                    <a:pt x="7" y="27"/>
                  </a:cubicBezTo>
                  <a:cubicBezTo>
                    <a:pt x="7" y="26"/>
                    <a:pt x="7" y="26"/>
                    <a:pt x="7" y="25"/>
                  </a:cubicBezTo>
                  <a:cubicBezTo>
                    <a:pt x="30" y="5"/>
                    <a:pt x="30" y="5"/>
                    <a:pt x="30" y="5"/>
                  </a:cubicBezTo>
                  <a:cubicBezTo>
                    <a:pt x="31" y="5"/>
                    <a:pt x="31" y="5"/>
                    <a:pt x="32" y="5"/>
                  </a:cubicBezTo>
                  <a:cubicBezTo>
                    <a:pt x="32" y="6"/>
                    <a:pt x="32" y="6"/>
                    <a:pt x="31" y="7"/>
                  </a:cubicBezTo>
                  <a:cubicBezTo>
                    <a:pt x="8" y="27"/>
                    <a:pt x="8" y="27"/>
                    <a:pt x="8" y="27"/>
                  </a:cubicBezTo>
                  <a:cubicBezTo>
                    <a:pt x="8" y="27"/>
                    <a:pt x="8" y="27"/>
                    <a:pt x="8" y="27"/>
                  </a:cubicBezTo>
                  <a:close/>
                  <a:moveTo>
                    <a:pt x="15" y="27"/>
                  </a:moveTo>
                  <a:cubicBezTo>
                    <a:pt x="14" y="27"/>
                    <a:pt x="14" y="27"/>
                    <a:pt x="14" y="27"/>
                  </a:cubicBezTo>
                  <a:cubicBezTo>
                    <a:pt x="14" y="26"/>
                    <a:pt x="14" y="26"/>
                    <a:pt x="14" y="25"/>
                  </a:cubicBezTo>
                  <a:cubicBezTo>
                    <a:pt x="37" y="5"/>
                    <a:pt x="37" y="5"/>
                    <a:pt x="37" y="5"/>
                  </a:cubicBezTo>
                  <a:cubicBezTo>
                    <a:pt x="38" y="5"/>
                    <a:pt x="38" y="5"/>
                    <a:pt x="39" y="5"/>
                  </a:cubicBezTo>
                  <a:cubicBezTo>
                    <a:pt x="39" y="6"/>
                    <a:pt x="39" y="6"/>
                    <a:pt x="38" y="7"/>
                  </a:cubicBezTo>
                  <a:cubicBezTo>
                    <a:pt x="15" y="27"/>
                    <a:pt x="15" y="27"/>
                    <a:pt x="15" y="27"/>
                  </a:cubicBezTo>
                  <a:cubicBezTo>
                    <a:pt x="15" y="27"/>
                    <a:pt x="15" y="27"/>
                    <a:pt x="15" y="27"/>
                  </a:cubicBezTo>
                  <a:close/>
                  <a:moveTo>
                    <a:pt x="22" y="27"/>
                  </a:moveTo>
                  <a:cubicBezTo>
                    <a:pt x="21" y="27"/>
                    <a:pt x="21" y="27"/>
                    <a:pt x="21" y="27"/>
                  </a:cubicBezTo>
                  <a:cubicBezTo>
                    <a:pt x="21" y="26"/>
                    <a:pt x="21" y="26"/>
                    <a:pt x="21" y="25"/>
                  </a:cubicBezTo>
                  <a:cubicBezTo>
                    <a:pt x="44" y="5"/>
                    <a:pt x="44" y="5"/>
                    <a:pt x="44" y="5"/>
                  </a:cubicBezTo>
                  <a:cubicBezTo>
                    <a:pt x="45" y="5"/>
                    <a:pt x="45" y="5"/>
                    <a:pt x="46" y="5"/>
                  </a:cubicBezTo>
                  <a:cubicBezTo>
                    <a:pt x="46" y="6"/>
                    <a:pt x="46" y="6"/>
                    <a:pt x="45" y="7"/>
                  </a:cubicBezTo>
                  <a:cubicBezTo>
                    <a:pt x="22" y="27"/>
                    <a:pt x="22" y="27"/>
                    <a:pt x="22" y="27"/>
                  </a:cubicBezTo>
                  <a:cubicBezTo>
                    <a:pt x="22" y="27"/>
                    <a:pt x="22" y="27"/>
                    <a:pt x="22" y="27"/>
                  </a:cubicBezTo>
                  <a:close/>
                  <a:moveTo>
                    <a:pt x="29" y="27"/>
                  </a:moveTo>
                  <a:cubicBezTo>
                    <a:pt x="29" y="27"/>
                    <a:pt x="28" y="27"/>
                    <a:pt x="28" y="27"/>
                  </a:cubicBezTo>
                  <a:cubicBezTo>
                    <a:pt x="28" y="26"/>
                    <a:pt x="28" y="26"/>
                    <a:pt x="29" y="25"/>
                  </a:cubicBezTo>
                  <a:cubicBezTo>
                    <a:pt x="52" y="5"/>
                    <a:pt x="52" y="5"/>
                    <a:pt x="52" y="5"/>
                  </a:cubicBezTo>
                  <a:cubicBezTo>
                    <a:pt x="52" y="5"/>
                    <a:pt x="53" y="5"/>
                    <a:pt x="53" y="5"/>
                  </a:cubicBezTo>
                  <a:cubicBezTo>
                    <a:pt x="53" y="6"/>
                    <a:pt x="53" y="6"/>
                    <a:pt x="53" y="7"/>
                  </a:cubicBezTo>
                  <a:cubicBezTo>
                    <a:pt x="29" y="27"/>
                    <a:pt x="29" y="27"/>
                    <a:pt x="29" y="27"/>
                  </a:cubicBezTo>
                  <a:cubicBezTo>
                    <a:pt x="29" y="27"/>
                    <a:pt x="29" y="27"/>
                    <a:pt x="29" y="27"/>
                  </a:cubicBezTo>
                  <a:close/>
                  <a:moveTo>
                    <a:pt x="35" y="27"/>
                  </a:moveTo>
                  <a:cubicBezTo>
                    <a:pt x="35" y="27"/>
                    <a:pt x="35" y="27"/>
                    <a:pt x="34" y="27"/>
                  </a:cubicBezTo>
                  <a:cubicBezTo>
                    <a:pt x="34" y="26"/>
                    <a:pt x="34" y="26"/>
                    <a:pt x="35" y="25"/>
                  </a:cubicBezTo>
                  <a:cubicBezTo>
                    <a:pt x="58" y="5"/>
                    <a:pt x="58" y="5"/>
                    <a:pt x="58" y="5"/>
                  </a:cubicBezTo>
                  <a:cubicBezTo>
                    <a:pt x="58" y="5"/>
                    <a:pt x="59" y="5"/>
                    <a:pt x="59" y="5"/>
                  </a:cubicBezTo>
                  <a:cubicBezTo>
                    <a:pt x="59" y="6"/>
                    <a:pt x="59" y="6"/>
                    <a:pt x="59" y="7"/>
                  </a:cubicBezTo>
                  <a:cubicBezTo>
                    <a:pt x="36" y="27"/>
                    <a:pt x="36" y="27"/>
                    <a:pt x="36" y="27"/>
                  </a:cubicBezTo>
                  <a:cubicBezTo>
                    <a:pt x="35" y="27"/>
                    <a:pt x="35" y="27"/>
                    <a:pt x="35" y="27"/>
                  </a:cubicBezTo>
                  <a:close/>
                  <a:moveTo>
                    <a:pt x="42" y="27"/>
                  </a:moveTo>
                  <a:cubicBezTo>
                    <a:pt x="42" y="27"/>
                    <a:pt x="42" y="27"/>
                    <a:pt x="42" y="27"/>
                  </a:cubicBezTo>
                  <a:cubicBezTo>
                    <a:pt x="41" y="26"/>
                    <a:pt x="41" y="26"/>
                    <a:pt x="42" y="25"/>
                  </a:cubicBezTo>
                  <a:cubicBezTo>
                    <a:pt x="65" y="5"/>
                    <a:pt x="65" y="5"/>
                    <a:pt x="65" y="5"/>
                  </a:cubicBezTo>
                  <a:cubicBezTo>
                    <a:pt x="65" y="5"/>
                    <a:pt x="66" y="5"/>
                    <a:pt x="66" y="5"/>
                  </a:cubicBezTo>
                  <a:cubicBezTo>
                    <a:pt x="66" y="6"/>
                    <a:pt x="66" y="6"/>
                    <a:pt x="66" y="7"/>
                  </a:cubicBezTo>
                  <a:cubicBezTo>
                    <a:pt x="43" y="27"/>
                    <a:pt x="43" y="27"/>
                    <a:pt x="43" y="27"/>
                  </a:cubicBezTo>
                  <a:cubicBezTo>
                    <a:pt x="43" y="27"/>
                    <a:pt x="42" y="27"/>
                    <a:pt x="42" y="27"/>
                  </a:cubicBezTo>
                  <a:close/>
                  <a:moveTo>
                    <a:pt x="68" y="23"/>
                  </a:moveTo>
                  <a:cubicBezTo>
                    <a:pt x="63" y="26"/>
                    <a:pt x="63" y="26"/>
                    <a:pt x="63" y="26"/>
                  </a:cubicBezTo>
                  <a:cubicBezTo>
                    <a:pt x="63" y="27"/>
                    <a:pt x="63" y="27"/>
                    <a:pt x="62" y="27"/>
                  </a:cubicBezTo>
                  <a:cubicBezTo>
                    <a:pt x="62" y="27"/>
                    <a:pt x="62" y="27"/>
                    <a:pt x="62" y="26"/>
                  </a:cubicBezTo>
                  <a:cubicBezTo>
                    <a:pt x="62" y="26"/>
                    <a:pt x="62" y="25"/>
                    <a:pt x="62" y="25"/>
                  </a:cubicBezTo>
                  <a:cubicBezTo>
                    <a:pt x="67" y="21"/>
                    <a:pt x="67" y="21"/>
                    <a:pt x="67" y="21"/>
                  </a:cubicBezTo>
                  <a:cubicBezTo>
                    <a:pt x="67" y="21"/>
                    <a:pt x="68" y="21"/>
                    <a:pt x="68" y="22"/>
                  </a:cubicBezTo>
                  <a:cubicBezTo>
                    <a:pt x="68" y="22"/>
                    <a:pt x="68" y="22"/>
                    <a:pt x="68" y="23"/>
                  </a:cubicBezTo>
                  <a:close/>
                  <a:moveTo>
                    <a:pt x="68" y="17"/>
                  </a:moveTo>
                  <a:cubicBezTo>
                    <a:pt x="57" y="26"/>
                    <a:pt x="57" y="26"/>
                    <a:pt x="57" y="26"/>
                  </a:cubicBezTo>
                  <a:cubicBezTo>
                    <a:pt x="56" y="26"/>
                    <a:pt x="56" y="26"/>
                    <a:pt x="56" y="26"/>
                  </a:cubicBezTo>
                  <a:cubicBezTo>
                    <a:pt x="56" y="26"/>
                    <a:pt x="56" y="26"/>
                    <a:pt x="55" y="26"/>
                  </a:cubicBezTo>
                  <a:cubicBezTo>
                    <a:pt x="55" y="26"/>
                    <a:pt x="55" y="25"/>
                    <a:pt x="56" y="25"/>
                  </a:cubicBezTo>
                  <a:cubicBezTo>
                    <a:pt x="67" y="15"/>
                    <a:pt x="67" y="15"/>
                    <a:pt x="67" y="15"/>
                  </a:cubicBezTo>
                  <a:cubicBezTo>
                    <a:pt x="67" y="15"/>
                    <a:pt x="68" y="15"/>
                    <a:pt x="68" y="15"/>
                  </a:cubicBezTo>
                  <a:cubicBezTo>
                    <a:pt x="68" y="16"/>
                    <a:pt x="68" y="16"/>
                    <a:pt x="68" y="17"/>
                  </a:cubicBezTo>
                  <a:close/>
                  <a:moveTo>
                    <a:pt x="68" y="11"/>
                  </a:moveTo>
                  <a:cubicBezTo>
                    <a:pt x="50" y="26"/>
                    <a:pt x="50" y="26"/>
                    <a:pt x="50" y="26"/>
                  </a:cubicBezTo>
                  <a:cubicBezTo>
                    <a:pt x="50" y="26"/>
                    <a:pt x="49" y="27"/>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10"/>
                    <a:pt x="68" y="10"/>
                    <a:pt x="68" y="11"/>
                  </a:cubicBezTo>
                  <a:close/>
                  <a:moveTo>
                    <a:pt x="101" y="23"/>
                  </a:moveTo>
                  <a:cubicBezTo>
                    <a:pt x="97" y="23"/>
                    <a:pt x="94" y="20"/>
                    <a:pt x="94" y="17"/>
                  </a:cubicBezTo>
                  <a:cubicBezTo>
                    <a:pt x="94" y="14"/>
                    <a:pt x="97" y="11"/>
                    <a:pt x="101" y="11"/>
                  </a:cubicBezTo>
                  <a:cubicBezTo>
                    <a:pt x="104" y="11"/>
                    <a:pt x="107" y="14"/>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sp>
          <p:nvSpPr>
            <p:cNvPr id="105" name="Freeform 67">
              <a:extLst>
                <a:ext uri="{FF2B5EF4-FFF2-40B4-BE49-F238E27FC236}">
                  <a16:creationId xmlns:a16="http://schemas.microsoft.com/office/drawing/2014/main" id="{20EB10D8-0BF5-4491-A664-94FB3744A201}"/>
                </a:ext>
              </a:extLst>
            </p:cNvPr>
            <p:cNvSpPr>
              <a:spLocks noEditPoints="1"/>
            </p:cNvSpPr>
            <p:nvPr/>
          </p:nvSpPr>
          <p:spPr bwMode="auto">
            <a:xfrm>
              <a:off x="6048377" y="4135440"/>
              <a:ext cx="379412" cy="106365"/>
            </a:xfrm>
            <a:custGeom>
              <a:avLst/>
              <a:gdLst>
                <a:gd name="T0" fmla="*/ 2 w 118"/>
                <a:gd name="T1" fmla="*/ 0 h 33"/>
                <a:gd name="T2" fmla="*/ 0 w 118"/>
                <a:gd name="T3" fmla="*/ 31 h 33"/>
                <a:gd name="T4" fmla="*/ 117 w 118"/>
                <a:gd name="T5" fmla="*/ 33 h 33"/>
                <a:gd name="T6" fmla="*/ 118 w 118"/>
                <a:gd name="T7" fmla="*/ 2 h 33"/>
                <a:gd name="T8" fmla="*/ 7 w 118"/>
                <a:gd name="T9" fmla="*/ 9 h 33"/>
                <a:gd name="T10" fmla="*/ 12 w 118"/>
                <a:gd name="T11" fmla="*/ 6 h 33"/>
                <a:gd name="T12" fmla="*/ 8 w 118"/>
                <a:gd name="T13" fmla="*/ 11 h 33"/>
                <a:gd name="T14" fmla="*/ 6 w 118"/>
                <a:gd name="T15" fmla="*/ 11 h 33"/>
                <a:gd name="T16" fmla="*/ 6 w 118"/>
                <a:gd name="T17" fmla="*/ 15 h 33"/>
                <a:gd name="T18" fmla="*/ 18 w 118"/>
                <a:gd name="T19" fmla="*/ 6 h 33"/>
                <a:gd name="T20" fmla="*/ 7 w 118"/>
                <a:gd name="T21" fmla="*/ 16 h 33"/>
                <a:gd name="T22" fmla="*/ 6 w 118"/>
                <a:gd name="T23" fmla="*/ 16 h 33"/>
                <a:gd name="T24" fmla="*/ 6 w 118"/>
                <a:gd name="T25" fmla="*/ 22 h 33"/>
                <a:gd name="T26" fmla="*/ 24 w 118"/>
                <a:gd name="T27" fmla="*/ 5 h 33"/>
                <a:gd name="T28" fmla="*/ 25 w 118"/>
                <a:gd name="T29" fmla="*/ 6 h 33"/>
                <a:gd name="T30" fmla="*/ 6 w 118"/>
                <a:gd name="T31" fmla="*/ 22 h 33"/>
                <a:gd name="T32" fmla="*/ 8 w 118"/>
                <a:gd name="T33" fmla="*/ 27 h 33"/>
                <a:gd name="T34" fmla="*/ 7 w 118"/>
                <a:gd name="T35" fmla="*/ 25 h 33"/>
                <a:gd name="T36" fmla="*/ 32 w 118"/>
                <a:gd name="T37" fmla="*/ 5 h 33"/>
                <a:gd name="T38" fmla="*/ 8 w 118"/>
                <a:gd name="T39" fmla="*/ 26 h 33"/>
                <a:gd name="T40" fmla="*/ 15 w 118"/>
                <a:gd name="T41" fmla="*/ 27 h 33"/>
                <a:gd name="T42" fmla="*/ 14 w 118"/>
                <a:gd name="T43" fmla="*/ 25 h 33"/>
                <a:gd name="T44" fmla="*/ 39 w 118"/>
                <a:gd name="T45" fmla="*/ 5 h 33"/>
                <a:gd name="T46" fmla="*/ 15 w 118"/>
                <a:gd name="T47" fmla="*/ 26 h 33"/>
                <a:gd name="T48" fmla="*/ 22 w 118"/>
                <a:gd name="T49" fmla="*/ 27 h 33"/>
                <a:gd name="T50" fmla="*/ 21 w 118"/>
                <a:gd name="T51" fmla="*/ 25 h 33"/>
                <a:gd name="T52" fmla="*/ 46 w 118"/>
                <a:gd name="T53" fmla="*/ 5 h 33"/>
                <a:gd name="T54" fmla="*/ 22 w 118"/>
                <a:gd name="T55" fmla="*/ 26 h 33"/>
                <a:gd name="T56" fmla="*/ 29 w 118"/>
                <a:gd name="T57" fmla="*/ 27 h 33"/>
                <a:gd name="T58" fmla="*/ 29 w 118"/>
                <a:gd name="T59" fmla="*/ 25 h 33"/>
                <a:gd name="T60" fmla="*/ 53 w 118"/>
                <a:gd name="T61" fmla="*/ 5 h 33"/>
                <a:gd name="T62" fmla="*/ 29 w 118"/>
                <a:gd name="T63" fmla="*/ 26 h 33"/>
                <a:gd name="T64" fmla="*/ 35 w 118"/>
                <a:gd name="T65" fmla="*/ 27 h 33"/>
                <a:gd name="T66" fmla="*/ 35 w 118"/>
                <a:gd name="T67" fmla="*/ 25 h 33"/>
                <a:gd name="T68" fmla="*/ 59 w 118"/>
                <a:gd name="T69" fmla="*/ 5 h 33"/>
                <a:gd name="T70" fmla="*/ 36 w 118"/>
                <a:gd name="T71" fmla="*/ 26 h 33"/>
                <a:gd name="T72" fmla="*/ 42 w 118"/>
                <a:gd name="T73" fmla="*/ 27 h 33"/>
                <a:gd name="T74" fmla="*/ 42 w 118"/>
                <a:gd name="T75" fmla="*/ 25 h 33"/>
                <a:gd name="T76" fmla="*/ 66 w 118"/>
                <a:gd name="T77" fmla="*/ 5 h 33"/>
                <a:gd name="T78" fmla="*/ 43 w 118"/>
                <a:gd name="T79" fmla="*/ 26 h 33"/>
                <a:gd name="T80" fmla="*/ 68 w 118"/>
                <a:gd name="T81" fmla="*/ 22 h 33"/>
                <a:gd name="T82" fmla="*/ 62 w 118"/>
                <a:gd name="T83" fmla="*/ 26 h 33"/>
                <a:gd name="T84" fmla="*/ 62 w 118"/>
                <a:gd name="T85" fmla="*/ 25 h 33"/>
                <a:gd name="T86" fmla="*/ 68 w 118"/>
                <a:gd name="T87" fmla="*/ 21 h 33"/>
                <a:gd name="T88" fmla="*/ 68 w 118"/>
                <a:gd name="T89" fmla="*/ 16 h 33"/>
                <a:gd name="T90" fmla="*/ 56 w 118"/>
                <a:gd name="T91" fmla="*/ 26 h 33"/>
                <a:gd name="T92" fmla="*/ 56 w 118"/>
                <a:gd name="T93" fmla="*/ 24 h 33"/>
                <a:gd name="T94" fmla="*/ 68 w 118"/>
                <a:gd name="T95" fmla="*/ 15 h 33"/>
                <a:gd name="T96" fmla="*/ 68 w 118"/>
                <a:gd name="T97" fmla="*/ 10 h 33"/>
                <a:gd name="T98" fmla="*/ 49 w 118"/>
                <a:gd name="T99" fmla="*/ 26 h 33"/>
                <a:gd name="T100" fmla="*/ 49 w 118"/>
                <a:gd name="T101" fmla="*/ 25 h 33"/>
                <a:gd name="T102" fmla="*/ 68 w 118"/>
                <a:gd name="T103" fmla="*/ 9 h 33"/>
                <a:gd name="T104" fmla="*/ 101 w 118"/>
                <a:gd name="T105" fmla="*/ 23 h 33"/>
                <a:gd name="T106" fmla="*/ 101 w 118"/>
                <a:gd name="T107" fmla="*/ 10 h 33"/>
                <a:gd name="T108" fmla="*/ 101 w 118"/>
                <a:gd name="T109"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33">
                  <a:moveTo>
                    <a:pt x="117" y="0"/>
                  </a:moveTo>
                  <a:cubicBezTo>
                    <a:pt x="2" y="0"/>
                    <a:pt x="2" y="0"/>
                    <a:pt x="2" y="0"/>
                  </a:cubicBezTo>
                  <a:cubicBezTo>
                    <a:pt x="1" y="0"/>
                    <a:pt x="0" y="1"/>
                    <a:pt x="0" y="2"/>
                  </a:cubicBezTo>
                  <a:cubicBezTo>
                    <a:pt x="0" y="31"/>
                    <a:pt x="0" y="31"/>
                    <a:pt x="0" y="31"/>
                  </a:cubicBezTo>
                  <a:cubicBezTo>
                    <a:pt x="0" y="32"/>
                    <a:pt x="1" y="33"/>
                    <a:pt x="2" y="33"/>
                  </a:cubicBezTo>
                  <a:cubicBezTo>
                    <a:pt x="117" y="33"/>
                    <a:pt x="117" y="33"/>
                    <a:pt x="117" y="33"/>
                  </a:cubicBezTo>
                  <a:cubicBezTo>
                    <a:pt x="118" y="33"/>
                    <a:pt x="118" y="32"/>
                    <a:pt x="118" y="31"/>
                  </a:cubicBezTo>
                  <a:cubicBezTo>
                    <a:pt x="118" y="2"/>
                    <a:pt x="118" y="2"/>
                    <a:pt x="118" y="2"/>
                  </a:cubicBezTo>
                  <a:cubicBezTo>
                    <a:pt x="118" y="1"/>
                    <a:pt x="118" y="0"/>
                    <a:pt x="117" y="0"/>
                  </a:cubicBezTo>
                  <a:close/>
                  <a:moveTo>
                    <a:pt x="7" y="9"/>
                  </a:moveTo>
                  <a:cubicBezTo>
                    <a:pt x="11" y="6"/>
                    <a:pt x="11" y="6"/>
                    <a:pt x="11" y="6"/>
                  </a:cubicBezTo>
                  <a:cubicBezTo>
                    <a:pt x="11" y="5"/>
                    <a:pt x="12" y="5"/>
                    <a:pt x="12" y="6"/>
                  </a:cubicBezTo>
                  <a:cubicBezTo>
                    <a:pt x="13" y="6"/>
                    <a:pt x="12" y="7"/>
                    <a:pt x="12" y="7"/>
                  </a:cubicBezTo>
                  <a:cubicBezTo>
                    <a:pt x="8" y="11"/>
                    <a:pt x="8" y="11"/>
                    <a:pt x="8" y="11"/>
                  </a:cubicBezTo>
                  <a:cubicBezTo>
                    <a:pt x="7" y="11"/>
                    <a:pt x="7" y="11"/>
                    <a:pt x="7" y="11"/>
                  </a:cubicBezTo>
                  <a:cubicBezTo>
                    <a:pt x="7" y="11"/>
                    <a:pt x="7" y="11"/>
                    <a:pt x="6" y="11"/>
                  </a:cubicBezTo>
                  <a:cubicBezTo>
                    <a:pt x="6" y="10"/>
                    <a:pt x="6" y="10"/>
                    <a:pt x="7" y="9"/>
                  </a:cubicBezTo>
                  <a:close/>
                  <a:moveTo>
                    <a:pt x="6" y="15"/>
                  </a:moveTo>
                  <a:cubicBezTo>
                    <a:pt x="17" y="6"/>
                    <a:pt x="17" y="6"/>
                    <a:pt x="17" y="6"/>
                  </a:cubicBezTo>
                  <a:cubicBezTo>
                    <a:pt x="18" y="5"/>
                    <a:pt x="18" y="5"/>
                    <a:pt x="18" y="6"/>
                  </a:cubicBezTo>
                  <a:cubicBezTo>
                    <a:pt x="19" y="6"/>
                    <a:pt x="19" y="6"/>
                    <a:pt x="18" y="7"/>
                  </a:cubicBezTo>
                  <a:cubicBezTo>
                    <a:pt x="7" y="16"/>
                    <a:pt x="7" y="16"/>
                    <a:pt x="7" y="16"/>
                  </a:cubicBezTo>
                  <a:cubicBezTo>
                    <a:pt x="7" y="16"/>
                    <a:pt x="7" y="17"/>
                    <a:pt x="7" y="17"/>
                  </a:cubicBezTo>
                  <a:cubicBezTo>
                    <a:pt x="6" y="17"/>
                    <a:pt x="6" y="16"/>
                    <a:pt x="6" y="16"/>
                  </a:cubicBezTo>
                  <a:cubicBezTo>
                    <a:pt x="6" y="16"/>
                    <a:pt x="6" y="15"/>
                    <a:pt x="6" y="15"/>
                  </a:cubicBezTo>
                  <a:close/>
                  <a:moveTo>
                    <a:pt x="6" y="22"/>
                  </a:moveTo>
                  <a:cubicBezTo>
                    <a:pt x="5" y="22"/>
                    <a:pt x="6" y="21"/>
                    <a:pt x="6" y="21"/>
                  </a:cubicBezTo>
                  <a:cubicBezTo>
                    <a:pt x="24" y="5"/>
                    <a:pt x="24" y="5"/>
                    <a:pt x="24" y="5"/>
                  </a:cubicBezTo>
                  <a:cubicBezTo>
                    <a:pt x="25" y="5"/>
                    <a:pt x="25" y="5"/>
                    <a:pt x="25" y="5"/>
                  </a:cubicBezTo>
                  <a:cubicBezTo>
                    <a:pt x="26" y="5"/>
                    <a:pt x="26" y="6"/>
                    <a:pt x="25" y="6"/>
                  </a:cubicBezTo>
                  <a:cubicBezTo>
                    <a:pt x="7" y="22"/>
                    <a:pt x="7" y="22"/>
                    <a:pt x="7" y="22"/>
                  </a:cubicBezTo>
                  <a:cubicBezTo>
                    <a:pt x="7" y="22"/>
                    <a:pt x="7" y="22"/>
                    <a:pt x="6" y="22"/>
                  </a:cubicBezTo>
                  <a:cubicBezTo>
                    <a:pt x="6" y="22"/>
                    <a:pt x="6" y="22"/>
                    <a:pt x="6" y="22"/>
                  </a:cubicBezTo>
                  <a:close/>
                  <a:moveTo>
                    <a:pt x="8" y="27"/>
                  </a:moveTo>
                  <a:cubicBezTo>
                    <a:pt x="7" y="27"/>
                    <a:pt x="7" y="26"/>
                    <a:pt x="7" y="26"/>
                  </a:cubicBezTo>
                  <a:cubicBezTo>
                    <a:pt x="7" y="26"/>
                    <a:pt x="7" y="25"/>
                    <a:pt x="7" y="25"/>
                  </a:cubicBezTo>
                  <a:cubicBezTo>
                    <a:pt x="30" y="5"/>
                    <a:pt x="30" y="5"/>
                    <a:pt x="30" y="5"/>
                  </a:cubicBezTo>
                  <a:cubicBezTo>
                    <a:pt x="31" y="5"/>
                    <a:pt x="31" y="5"/>
                    <a:pt x="32" y="5"/>
                  </a:cubicBezTo>
                  <a:cubicBezTo>
                    <a:pt x="32" y="5"/>
                    <a:pt x="32" y="6"/>
                    <a:pt x="31" y="6"/>
                  </a:cubicBezTo>
                  <a:cubicBezTo>
                    <a:pt x="8" y="26"/>
                    <a:pt x="8" y="26"/>
                    <a:pt x="8" y="26"/>
                  </a:cubicBezTo>
                  <a:cubicBezTo>
                    <a:pt x="8" y="26"/>
                    <a:pt x="8" y="27"/>
                    <a:pt x="8" y="27"/>
                  </a:cubicBezTo>
                  <a:close/>
                  <a:moveTo>
                    <a:pt x="15" y="27"/>
                  </a:moveTo>
                  <a:cubicBezTo>
                    <a:pt x="14" y="27"/>
                    <a:pt x="14" y="26"/>
                    <a:pt x="14" y="26"/>
                  </a:cubicBezTo>
                  <a:cubicBezTo>
                    <a:pt x="14" y="26"/>
                    <a:pt x="14" y="25"/>
                    <a:pt x="14" y="25"/>
                  </a:cubicBezTo>
                  <a:cubicBezTo>
                    <a:pt x="37" y="5"/>
                    <a:pt x="37" y="5"/>
                    <a:pt x="37" y="5"/>
                  </a:cubicBezTo>
                  <a:cubicBezTo>
                    <a:pt x="38" y="5"/>
                    <a:pt x="38" y="5"/>
                    <a:pt x="39" y="5"/>
                  </a:cubicBezTo>
                  <a:cubicBezTo>
                    <a:pt x="39" y="5"/>
                    <a:pt x="39" y="6"/>
                    <a:pt x="38" y="6"/>
                  </a:cubicBezTo>
                  <a:cubicBezTo>
                    <a:pt x="15" y="26"/>
                    <a:pt x="15" y="26"/>
                    <a:pt x="15" y="26"/>
                  </a:cubicBezTo>
                  <a:cubicBezTo>
                    <a:pt x="15" y="26"/>
                    <a:pt x="15" y="27"/>
                    <a:pt x="15" y="27"/>
                  </a:cubicBezTo>
                  <a:close/>
                  <a:moveTo>
                    <a:pt x="22" y="27"/>
                  </a:moveTo>
                  <a:cubicBezTo>
                    <a:pt x="21" y="27"/>
                    <a:pt x="21" y="26"/>
                    <a:pt x="21" y="26"/>
                  </a:cubicBezTo>
                  <a:cubicBezTo>
                    <a:pt x="21" y="26"/>
                    <a:pt x="21" y="25"/>
                    <a:pt x="21" y="25"/>
                  </a:cubicBezTo>
                  <a:cubicBezTo>
                    <a:pt x="44" y="5"/>
                    <a:pt x="44" y="5"/>
                    <a:pt x="44" y="5"/>
                  </a:cubicBezTo>
                  <a:cubicBezTo>
                    <a:pt x="45" y="5"/>
                    <a:pt x="45" y="5"/>
                    <a:pt x="46" y="5"/>
                  </a:cubicBezTo>
                  <a:cubicBezTo>
                    <a:pt x="46" y="5"/>
                    <a:pt x="46" y="6"/>
                    <a:pt x="45" y="6"/>
                  </a:cubicBezTo>
                  <a:cubicBezTo>
                    <a:pt x="22" y="26"/>
                    <a:pt x="22" y="26"/>
                    <a:pt x="22" y="26"/>
                  </a:cubicBezTo>
                  <a:cubicBezTo>
                    <a:pt x="22" y="26"/>
                    <a:pt x="22" y="27"/>
                    <a:pt x="22" y="27"/>
                  </a:cubicBezTo>
                  <a:close/>
                  <a:moveTo>
                    <a:pt x="29" y="27"/>
                  </a:moveTo>
                  <a:cubicBezTo>
                    <a:pt x="29" y="27"/>
                    <a:pt x="28" y="27"/>
                    <a:pt x="28" y="26"/>
                  </a:cubicBezTo>
                  <a:cubicBezTo>
                    <a:pt x="28" y="26"/>
                    <a:pt x="28" y="25"/>
                    <a:pt x="29" y="25"/>
                  </a:cubicBezTo>
                  <a:cubicBezTo>
                    <a:pt x="52" y="5"/>
                    <a:pt x="52" y="5"/>
                    <a:pt x="52" y="5"/>
                  </a:cubicBezTo>
                  <a:cubicBezTo>
                    <a:pt x="52" y="5"/>
                    <a:pt x="53" y="5"/>
                    <a:pt x="53" y="5"/>
                  </a:cubicBezTo>
                  <a:cubicBezTo>
                    <a:pt x="53" y="5"/>
                    <a:pt x="53" y="6"/>
                    <a:pt x="53" y="6"/>
                  </a:cubicBezTo>
                  <a:cubicBezTo>
                    <a:pt x="29" y="26"/>
                    <a:pt x="29" y="26"/>
                    <a:pt x="29" y="26"/>
                  </a:cubicBezTo>
                  <a:cubicBezTo>
                    <a:pt x="29" y="26"/>
                    <a:pt x="29" y="27"/>
                    <a:pt x="29" y="27"/>
                  </a:cubicBezTo>
                  <a:close/>
                  <a:moveTo>
                    <a:pt x="35" y="27"/>
                  </a:moveTo>
                  <a:cubicBezTo>
                    <a:pt x="35" y="27"/>
                    <a:pt x="35" y="27"/>
                    <a:pt x="34" y="26"/>
                  </a:cubicBezTo>
                  <a:cubicBezTo>
                    <a:pt x="34" y="26"/>
                    <a:pt x="34" y="25"/>
                    <a:pt x="35" y="25"/>
                  </a:cubicBezTo>
                  <a:cubicBezTo>
                    <a:pt x="58" y="5"/>
                    <a:pt x="58" y="5"/>
                    <a:pt x="58" y="5"/>
                  </a:cubicBezTo>
                  <a:cubicBezTo>
                    <a:pt x="58" y="5"/>
                    <a:pt x="59" y="5"/>
                    <a:pt x="59" y="5"/>
                  </a:cubicBezTo>
                  <a:cubicBezTo>
                    <a:pt x="59" y="5"/>
                    <a:pt x="59" y="6"/>
                    <a:pt x="59" y="6"/>
                  </a:cubicBezTo>
                  <a:cubicBezTo>
                    <a:pt x="36" y="26"/>
                    <a:pt x="36" y="26"/>
                    <a:pt x="36" y="26"/>
                  </a:cubicBezTo>
                  <a:cubicBezTo>
                    <a:pt x="35" y="27"/>
                    <a:pt x="35" y="27"/>
                    <a:pt x="35" y="27"/>
                  </a:cubicBezTo>
                  <a:close/>
                  <a:moveTo>
                    <a:pt x="42" y="27"/>
                  </a:moveTo>
                  <a:cubicBezTo>
                    <a:pt x="42" y="27"/>
                    <a:pt x="42" y="27"/>
                    <a:pt x="42" y="26"/>
                  </a:cubicBezTo>
                  <a:cubicBezTo>
                    <a:pt x="41" y="26"/>
                    <a:pt x="41" y="25"/>
                    <a:pt x="42" y="25"/>
                  </a:cubicBezTo>
                  <a:cubicBezTo>
                    <a:pt x="65" y="5"/>
                    <a:pt x="65" y="5"/>
                    <a:pt x="65" y="5"/>
                  </a:cubicBezTo>
                  <a:cubicBezTo>
                    <a:pt x="65" y="5"/>
                    <a:pt x="66" y="5"/>
                    <a:pt x="66" y="5"/>
                  </a:cubicBezTo>
                  <a:cubicBezTo>
                    <a:pt x="66" y="5"/>
                    <a:pt x="66" y="6"/>
                    <a:pt x="66" y="6"/>
                  </a:cubicBezTo>
                  <a:cubicBezTo>
                    <a:pt x="43" y="26"/>
                    <a:pt x="43" y="26"/>
                    <a:pt x="43" y="26"/>
                  </a:cubicBezTo>
                  <a:cubicBezTo>
                    <a:pt x="43" y="27"/>
                    <a:pt x="42" y="27"/>
                    <a:pt x="42" y="27"/>
                  </a:cubicBezTo>
                  <a:close/>
                  <a:moveTo>
                    <a:pt x="68" y="22"/>
                  </a:moveTo>
                  <a:cubicBezTo>
                    <a:pt x="63" y="26"/>
                    <a:pt x="63" y="26"/>
                    <a:pt x="63" y="26"/>
                  </a:cubicBezTo>
                  <a:cubicBezTo>
                    <a:pt x="63" y="26"/>
                    <a:pt x="63" y="26"/>
                    <a:pt x="62" y="26"/>
                  </a:cubicBezTo>
                  <a:cubicBezTo>
                    <a:pt x="62" y="26"/>
                    <a:pt x="62" y="26"/>
                    <a:pt x="62" y="26"/>
                  </a:cubicBezTo>
                  <a:cubicBezTo>
                    <a:pt x="62" y="26"/>
                    <a:pt x="62" y="25"/>
                    <a:pt x="62" y="25"/>
                  </a:cubicBezTo>
                  <a:cubicBezTo>
                    <a:pt x="67" y="21"/>
                    <a:pt x="67" y="21"/>
                    <a:pt x="67" y="21"/>
                  </a:cubicBezTo>
                  <a:cubicBezTo>
                    <a:pt x="67" y="21"/>
                    <a:pt x="68" y="21"/>
                    <a:pt x="68" y="21"/>
                  </a:cubicBezTo>
                  <a:cubicBezTo>
                    <a:pt x="68" y="21"/>
                    <a:pt x="68" y="22"/>
                    <a:pt x="68" y="22"/>
                  </a:cubicBezTo>
                  <a:close/>
                  <a:moveTo>
                    <a:pt x="68" y="16"/>
                  </a:moveTo>
                  <a:cubicBezTo>
                    <a:pt x="57" y="26"/>
                    <a:pt x="57" y="26"/>
                    <a:pt x="57" y="26"/>
                  </a:cubicBezTo>
                  <a:cubicBezTo>
                    <a:pt x="56" y="26"/>
                    <a:pt x="56" y="26"/>
                    <a:pt x="56" y="26"/>
                  </a:cubicBezTo>
                  <a:cubicBezTo>
                    <a:pt x="56" y="26"/>
                    <a:pt x="56" y="26"/>
                    <a:pt x="55" y="26"/>
                  </a:cubicBezTo>
                  <a:cubicBezTo>
                    <a:pt x="55" y="25"/>
                    <a:pt x="55" y="25"/>
                    <a:pt x="56" y="24"/>
                  </a:cubicBezTo>
                  <a:cubicBezTo>
                    <a:pt x="67" y="15"/>
                    <a:pt x="67" y="15"/>
                    <a:pt x="67" y="15"/>
                  </a:cubicBezTo>
                  <a:cubicBezTo>
                    <a:pt x="67" y="15"/>
                    <a:pt x="68" y="15"/>
                    <a:pt x="68" y="15"/>
                  </a:cubicBezTo>
                  <a:cubicBezTo>
                    <a:pt x="68" y="15"/>
                    <a:pt x="68" y="16"/>
                    <a:pt x="68" y="16"/>
                  </a:cubicBezTo>
                  <a:close/>
                  <a:moveTo>
                    <a:pt x="68" y="10"/>
                  </a:moveTo>
                  <a:cubicBezTo>
                    <a:pt x="50" y="26"/>
                    <a:pt x="50" y="26"/>
                    <a:pt x="50" y="26"/>
                  </a:cubicBezTo>
                  <a:cubicBezTo>
                    <a:pt x="50" y="26"/>
                    <a:pt x="49" y="26"/>
                    <a:pt x="49" y="26"/>
                  </a:cubicBezTo>
                  <a:cubicBezTo>
                    <a:pt x="49" y="26"/>
                    <a:pt x="49" y="26"/>
                    <a:pt x="49" y="26"/>
                  </a:cubicBezTo>
                  <a:cubicBezTo>
                    <a:pt x="48" y="26"/>
                    <a:pt x="48" y="25"/>
                    <a:pt x="49" y="25"/>
                  </a:cubicBezTo>
                  <a:cubicBezTo>
                    <a:pt x="67" y="9"/>
                    <a:pt x="67" y="9"/>
                    <a:pt x="67" y="9"/>
                  </a:cubicBezTo>
                  <a:cubicBezTo>
                    <a:pt x="67" y="9"/>
                    <a:pt x="68" y="9"/>
                    <a:pt x="68" y="9"/>
                  </a:cubicBezTo>
                  <a:cubicBezTo>
                    <a:pt x="68" y="9"/>
                    <a:pt x="68" y="10"/>
                    <a:pt x="68" y="10"/>
                  </a:cubicBezTo>
                  <a:close/>
                  <a:moveTo>
                    <a:pt x="101" y="23"/>
                  </a:moveTo>
                  <a:cubicBezTo>
                    <a:pt x="97" y="23"/>
                    <a:pt x="94" y="20"/>
                    <a:pt x="94" y="17"/>
                  </a:cubicBezTo>
                  <a:cubicBezTo>
                    <a:pt x="94" y="13"/>
                    <a:pt x="97" y="10"/>
                    <a:pt x="101" y="10"/>
                  </a:cubicBezTo>
                  <a:cubicBezTo>
                    <a:pt x="104" y="10"/>
                    <a:pt x="107" y="13"/>
                    <a:pt x="107" y="17"/>
                  </a:cubicBezTo>
                  <a:cubicBezTo>
                    <a:pt x="107" y="20"/>
                    <a:pt x="104" y="23"/>
                    <a:pt x="10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1100" dirty="0">
                <a:solidFill>
                  <a:srgbClr val="4B4B4B"/>
                </a:solidFill>
                <a:latin typeface="Calibri" panose="020F0502020204030204" pitchFamily="34" charset="0"/>
                <a:cs typeface="Calibri" panose="020F0502020204030204" pitchFamily="34" charset="0"/>
              </a:endParaRPr>
            </a:p>
          </p:txBody>
        </p:sp>
      </p:grpSp>
      <p:sp>
        <p:nvSpPr>
          <p:cNvPr id="106" name="TextBox 105">
            <a:extLst>
              <a:ext uri="{FF2B5EF4-FFF2-40B4-BE49-F238E27FC236}">
                <a16:creationId xmlns:a16="http://schemas.microsoft.com/office/drawing/2014/main" id="{79B7C579-480D-4661-B5AC-250404E3A318}"/>
              </a:ext>
            </a:extLst>
          </p:cNvPr>
          <p:cNvSpPr txBox="1"/>
          <p:nvPr/>
        </p:nvSpPr>
        <p:spPr>
          <a:xfrm>
            <a:off x="1418704" y="1317013"/>
            <a:ext cx="111206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Web Server </a:t>
            </a:r>
          </a:p>
        </p:txBody>
      </p:sp>
      <p:sp>
        <p:nvSpPr>
          <p:cNvPr id="108" name="TextBox 107">
            <a:extLst>
              <a:ext uri="{FF2B5EF4-FFF2-40B4-BE49-F238E27FC236}">
                <a16:creationId xmlns:a16="http://schemas.microsoft.com/office/drawing/2014/main" id="{5F9767D6-5AF2-4834-982E-595093650E79}"/>
              </a:ext>
            </a:extLst>
          </p:cNvPr>
          <p:cNvSpPr txBox="1"/>
          <p:nvPr/>
        </p:nvSpPr>
        <p:spPr>
          <a:xfrm>
            <a:off x="2519243" y="1305291"/>
            <a:ext cx="1112063"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JavaScript</a:t>
            </a:r>
          </a:p>
        </p:txBody>
      </p:sp>
      <p:sp>
        <p:nvSpPr>
          <p:cNvPr id="109" name="TextBox 108">
            <a:extLst>
              <a:ext uri="{FF2B5EF4-FFF2-40B4-BE49-F238E27FC236}">
                <a16:creationId xmlns:a16="http://schemas.microsoft.com/office/drawing/2014/main" id="{60FF6B87-6019-4A64-82BB-06C3332C571A}"/>
              </a:ext>
            </a:extLst>
          </p:cNvPr>
          <p:cNvSpPr txBox="1"/>
          <p:nvPr/>
        </p:nvSpPr>
        <p:spPr>
          <a:xfrm>
            <a:off x="2922487" y="1112187"/>
            <a:ext cx="305572" cy="193804"/>
          </a:xfrm>
          <a:prstGeom prst="rect">
            <a:avLst/>
          </a:prstGeom>
          <a:noFill/>
        </p:spPr>
        <p:txBody>
          <a:bodyPr wrap="square" lIns="0" tIns="0" rIns="0" bIns="0" rtlCol="0">
            <a:spAutoFit/>
          </a:bodyPr>
          <a:lstStyle/>
          <a:p>
            <a:pPr fontAlgn="base">
              <a:lnSpc>
                <a:spcPct val="90000"/>
              </a:lnSpc>
              <a:spcBef>
                <a:spcPts val="600"/>
              </a:spcBef>
              <a:spcAft>
                <a:spcPct val="0"/>
              </a:spcAft>
              <a:buClr>
                <a:srgbClr val="F0AB00"/>
              </a:buClr>
              <a:buSzPct val="80000"/>
            </a:pPr>
            <a:r>
              <a:rPr lang="en-US" sz="1400" b="1" kern="0" dirty="0">
                <a:solidFill>
                  <a:schemeClr val="accent6"/>
                </a:solidFill>
                <a:latin typeface="Calibri" panose="020F0502020204030204" pitchFamily="34" charset="0"/>
                <a:ea typeface="Arial Unicode MS" pitchFamily="34" charset="-128"/>
                <a:cs typeface="Calibri" panose="020F0502020204030204" pitchFamily="34" charset="0"/>
              </a:rPr>
              <a:t>&lt;/&gt;</a:t>
            </a:r>
          </a:p>
        </p:txBody>
      </p:sp>
      <p:sp>
        <p:nvSpPr>
          <p:cNvPr id="110" name="Rectangle 109">
            <a:extLst>
              <a:ext uri="{FF2B5EF4-FFF2-40B4-BE49-F238E27FC236}">
                <a16:creationId xmlns:a16="http://schemas.microsoft.com/office/drawing/2014/main" id="{2B6C5C59-9355-48EA-B682-9B02E4D268B5}"/>
              </a:ext>
            </a:extLst>
          </p:cNvPr>
          <p:cNvSpPr/>
          <p:nvPr/>
        </p:nvSpPr>
        <p:spPr bwMode="gray">
          <a:xfrm>
            <a:off x="2724618" y="979624"/>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111" name="Rectangle 110">
            <a:extLst>
              <a:ext uri="{FF2B5EF4-FFF2-40B4-BE49-F238E27FC236}">
                <a16:creationId xmlns:a16="http://schemas.microsoft.com/office/drawing/2014/main" id="{36B93415-725F-4FCE-9A9E-6D480F5DE47C}"/>
              </a:ext>
            </a:extLst>
          </p:cNvPr>
          <p:cNvSpPr/>
          <p:nvPr/>
        </p:nvSpPr>
        <p:spPr bwMode="gray">
          <a:xfrm>
            <a:off x="1629867" y="979624"/>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grpSp>
        <p:nvGrpSpPr>
          <p:cNvPr id="113" name="Group 112">
            <a:extLst>
              <a:ext uri="{FF2B5EF4-FFF2-40B4-BE49-F238E27FC236}">
                <a16:creationId xmlns:a16="http://schemas.microsoft.com/office/drawing/2014/main" id="{0A3A8B8A-D725-49D0-B720-D37EC95D79FD}"/>
              </a:ext>
            </a:extLst>
          </p:cNvPr>
          <p:cNvGrpSpPr>
            <a:grpSpLocks noChangeAspect="1"/>
          </p:cNvGrpSpPr>
          <p:nvPr/>
        </p:nvGrpSpPr>
        <p:grpSpPr>
          <a:xfrm>
            <a:off x="5720614" y="962418"/>
            <a:ext cx="230934" cy="250947"/>
            <a:chOff x="-133350" y="4059238"/>
            <a:chExt cx="396875" cy="425452"/>
          </a:xfrm>
          <a:solidFill>
            <a:schemeClr val="accent1"/>
          </a:solidFill>
        </p:grpSpPr>
        <p:sp>
          <p:nvSpPr>
            <p:cNvPr id="114" name="Freeform 71">
              <a:extLst>
                <a:ext uri="{FF2B5EF4-FFF2-40B4-BE49-F238E27FC236}">
                  <a16:creationId xmlns:a16="http://schemas.microsoft.com/office/drawing/2014/main" id="{03456916-C371-451C-AAB3-4BF68777A985}"/>
                </a:ext>
              </a:extLst>
            </p:cNvPr>
            <p:cNvSpPr>
              <a:spLocks noEditPoints="1"/>
            </p:cNvSpPr>
            <p:nvPr/>
          </p:nvSpPr>
          <p:spPr bwMode="auto">
            <a:xfrm>
              <a:off x="-133350" y="4395789"/>
              <a:ext cx="176213" cy="88901"/>
            </a:xfrm>
            <a:custGeom>
              <a:avLst/>
              <a:gdLst>
                <a:gd name="T0" fmla="*/ 0 w 111"/>
                <a:gd name="T1" fmla="*/ 56 h 56"/>
                <a:gd name="T2" fmla="*/ 111 w 111"/>
                <a:gd name="T3" fmla="*/ 56 h 56"/>
                <a:gd name="T4" fmla="*/ 111 w 111"/>
                <a:gd name="T5" fmla="*/ 0 h 56"/>
                <a:gd name="T6" fmla="*/ 0 w 111"/>
                <a:gd name="T7" fmla="*/ 0 h 56"/>
                <a:gd name="T8" fmla="*/ 0 w 111"/>
                <a:gd name="T9" fmla="*/ 56 h 56"/>
                <a:gd name="T10" fmla="*/ 11 w 111"/>
                <a:gd name="T11" fmla="*/ 10 h 56"/>
                <a:gd name="T12" fmla="*/ 100 w 111"/>
                <a:gd name="T13" fmla="*/ 10 h 56"/>
                <a:gd name="T14" fmla="*/ 100 w 111"/>
                <a:gd name="T15" fmla="*/ 46 h 56"/>
                <a:gd name="T16" fmla="*/ 11 w 111"/>
                <a:gd name="T17" fmla="*/ 46 h 56"/>
                <a:gd name="T18" fmla="*/ 11 w 111"/>
                <a:gd name="T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6">
                  <a:moveTo>
                    <a:pt x="0" y="56"/>
                  </a:moveTo>
                  <a:lnTo>
                    <a:pt x="111" y="56"/>
                  </a:lnTo>
                  <a:lnTo>
                    <a:pt x="111" y="0"/>
                  </a:lnTo>
                  <a:lnTo>
                    <a:pt x="0" y="0"/>
                  </a:lnTo>
                  <a:lnTo>
                    <a:pt x="0" y="56"/>
                  </a:lnTo>
                  <a:close/>
                  <a:moveTo>
                    <a:pt x="11" y="10"/>
                  </a:moveTo>
                  <a:lnTo>
                    <a:pt x="100" y="10"/>
                  </a:lnTo>
                  <a:lnTo>
                    <a:pt x="100" y="46"/>
                  </a:lnTo>
                  <a:lnTo>
                    <a:pt x="11" y="46"/>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15" name="Freeform 72">
              <a:extLst>
                <a:ext uri="{FF2B5EF4-FFF2-40B4-BE49-F238E27FC236}">
                  <a16:creationId xmlns:a16="http://schemas.microsoft.com/office/drawing/2014/main" id="{31DAB2AD-0C5A-448D-819A-A52CDF38CC27}"/>
                </a:ext>
              </a:extLst>
            </p:cNvPr>
            <p:cNvSpPr>
              <a:spLocks noEditPoints="1"/>
            </p:cNvSpPr>
            <p:nvPr/>
          </p:nvSpPr>
          <p:spPr bwMode="auto">
            <a:xfrm>
              <a:off x="-133350" y="4159251"/>
              <a:ext cx="396875" cy="236538"/>
            </a:xfrm>
            <a:custGeom>
              <a:avLst/>
              <a:gdLst>
                <a:gd name="T0" fmla="*/ 194 w 250"/>
                <a:gd name="T1" fmla="*/ 88 h 149"/>
                <a:gd name="T2" fmla="*/ 194 w 250"/>
                <a:gd name="T3" fmla="*/ 86 h 149"/>
                <a:gd name="T4" fmla="*/ 142 w 250"/>
                <a:gd name="T5" fmla="*/ 55 h 149"/>
                <a:gd name="T6" fmla="*/ 181 w 250"/>
                <a:gd name="T7" fmla="*/ 55 h 149"/>
                <a:gd name="T8" fmla="*/ 181 w 250"/>
                <a:gd name="T9" fmla="*/ 0 h 149"/>
                <a:gd name="T10" fmla="*/ 71 w 250"/>
                <a:gd name="T11" fmla="*/ 0 h 149"/>
                <a:gd name="T12" fmla="*/ 71 w 250"/>
                <a:gd name="T13" fmla="*/ 55 h 149"/>
                <a:gd name="T14" fmla="*/ 113 w 250"/>
                <a:gd name="T15" fmla="*/ 55 h 149"/>
                <a:gd name="T16" fmla="*/ 59 w 250"/>
                <a:gd name="T17" fmla="*/ 88 h 149"/>
                <a:gd name="T18" fmla="*/ 0 w 250"/>
                <a:gd name="T19" fmla="*/ 88 h 149"/>
                <a:gd name="T20" fmla="*/ 0 w 250"/>
                <a:gd name="T21" fmla="*/ 142 h 149"/>
                <a:gd name="T22" fmla="*/ 50 w 250"/>
                <a:gd name="T23" fmla="*/ 142 h 149"/>
                <a:gd name="T24" fmla="*/ 54 w 250"/>
                <a:gd name="T25" fmla="*/ 149 h 149"/>
                <a:gd name="T26" fmla="*/ 61 w 250"/>
                <a:gd name="T27" fmla="*/ 142 h 149"/>
                <a:gd name="T28" fmla="*/ 111 w 250"/>
                <a:gd name="T29" fmla="*/ 142 h 149"/>
                <a:gd name="T30" fmla="*/ 111 w 250"/>
                <a:gd name="T31" fmla="*/ 88 h 149"/>
                <a:gd name="T32" fmla="*/ 77 w 250"/>
                <a:gd name="T33" fmla="*/ 88 h 149"/>
                <a:gd name="T34" fmla="*/ 125 w 250"/>
                <a:gd name="T35" fmla="*/ 59 h 149"/>
                <a:gd name="T36" fmla="*/ 175 w 250"/>
                <a:gd name="T37" fmla="*/ 88 h 149"/>
                <a:gd name="T38" fmla="*/ 138 w 250"/>
                <a:gd name="T39" fmla="*/ 88 h 149"/>
                <a:gd name="T40" fmla="*/ 138 w 250"/>
                <a:gd name="T41" fmla="*/ 142 h 149"/>
                <a:gd name="T42" fmla="*/ 190 w 250"/>
                <a:gd name="T43" fmla="*/ 142 h 149"/>
                <a:gd name="T44" fmla="*/ 196 w 250"/>
                <a:gd name="T45" fmla="*/ 149 h 149"/>
                <a:gd name="T46" fmla="*/ 202 w 250"/>
                <a:gd name="T47" fmla="*/ 142 h 149"/>
                <a:gd name="T48" fmla="*/ 250 w 250"/>
                <a:gd name="T49" fmla="*/ 142 h 149"/>
                <a:gd name="T50" fmla="*/ 250 w 250"/>
                <a:gd name="T51" fmla="*/ 88 h 149"/>
                <a:gd name="T52" fmla="*/ 194 w 250"/>
                <a:gd name="T53" fmla="*/ 88 h 149"/>
                <a:gd name="T54" fmla="*/ 100 w 250"/>
                <a:gd name="T55" fmla="*/ 96 h 149"/>
                <a:gd name="T56" fmla="*/ 100 w 250"/>
                <a:gd name="T57" fmla="*/ 132 h 149"/>
                <a:gd name="T58" fmla="*/ 11 w 250"/>
                <a:gd name="T59" fmla="*/ 132 h 149"/>
                <a:gd name="T60" fmla="*/ 11 w 250"/>
                <a:gd name="T61" fmla="*/ 96 h 149"/>
                <a:gd name="T62" fmla="*/ 61 w 250"/>
                <a:gd name="T63" fmla="*/ 96 h 149"/>
                <a:gd name="T64" fmla="*/ 61 w 250"/>
                <a:gd name="T65" fmla="*/ 98 h 149"/>
                <a:gd name="T66" fmla="*/ 61 w 250"/>
                <a:gd name="T67" fmla="*/ 96 h 149"/>
                <a:gd name="T68" fmla="*/ 100 w 250"/>
                <a:gd name="T69" fmla="*/ 96 h 149"/>
                <a:gd name="T70" fmla="*/ 81 w 250"/>
                <a:gd name="T71" fmla="*/ 44 h 149"/>
                <a:gd name="T72" fmla="*/ 81 w 250"/>
                <a:gd name="T73" fmla="*/ 11 h 149"/>
                <a:gd name="T74" fmla="*/ 171 w 250"/>
                <a:gd name="T75" fmla="*/ 11 h 149"/>
                <a:gd name="T76" fmla="*/ 171 w 250"/>
                <a:gd name="T77" fmla="*/ 44 h 149"/>
                <a:gd name="T78" fmla="*/ 81 w 250"/>
                <a:gd name="T79" fmla="*/ 44 h 149"/>
                <a:gd name="T80" fmla="*/ 240 w 250"/>
                <a:gd name="T81" fmla="*/ 132 h 149"/>
                <a:gd name="T82" fmla="*/ 148 w 250"/>
                <a:gd name="T83" fmla="*/ 132 h 149"/>
                <a:gd name="T84" fmla="*/ 148 w 250"/>
                <a:gd name="T85" fmla="*/ 96 h 149"/>
                <a:gd name="T86" fmla="*/ 240 w 250"/>
                <a:gd name="T87" fmla="*/ 96 h 149"/>
                <a:gd name="T88" fmla="*/ 240 w 250"/>
                <a:gd name="T89" fmla="*/ 13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0" h="149">
                  <a:moveTo>
                    <a:pt x="194" y="88"/>
                  </a:moveTo>
                  <a:lnTo>
                    <a:pt x="194" y="86"/>
                  </a:lnTo>
                  <a:lnTo>
                    <a:pt x="142" y="55"/>
                  </a:lnTo>
                  <a:lnTo>
                    <a:pt x="181" y="55"/>
                  </a:lnTo>
                  <a:lnTo>
                    <a:pt x="181" y="0"/>
                  </a:lnTo>
                  <a:lnTo>
                    <a:pt x="71" y="0"/>
                  </a:lnTo>
                  <a:lnTo>
                    <a:pt x="71" y="55"/>
                  </a:lnTo>
                  <a:lnTo>
                    <a:pt x="113" y="55"/>
                  </a:lnTo>
                  <a:lnTo>
                    <a:pt x="59" y="88"/>
                  </a:lnTo>
                  <a:lnTo>
                    <a:pt x="0" y="88"/>
                  </a:lnTo>
                  <a:lnTo>
                    <a:pt x="0" y="142"/>
                  </a:lnTo>
                  <a:lnTo>
                    <a:pt x="50" y="142"/>
                  </a:lnTo>
                  <a:lnTo>
                    <a:pt x="54" y="149"/>
                  </a:lnTo>
                  <a:lnTo>
                    <a:pt x="61" y="142"/>
                  </a:lnTo>
                  <a:lnTo>
                    <a:pt x="111" y="142"/>
                  </a:lnTo>
                  <a:lnTo>
                    <a:pt x="111" y="88"/>
                  </a:lnTo>
                  <a:lnTo>
                    <a:pt x="77" y="88"/>
                  </a:lnTo>
                  <a:lnTo>
                    <a:pt x="125" y="59"/>
                  </a:lnTo>
                  <a:lnTo>
                    <a:pt x="175" y="88"/>
                  </a:lnTo>
                  <a:lnTo>
                    <a:pt x="138" y="88"/>
                  </a:lnTo>
                  <a:lnTo>
                    <a:pt x="138" y="142"/>
                  </a:lnTo>
                  <a:lnTo>
                    <a:pt x="190" y="142"/>
                  </a:lnTo>
                  <a:lnTo>
                    <a:pt x="196" y="149"/>
                  </a:lnTo>
                  <a:lnTo>
                    <a:pt x="202" y="142"/>
                  </a:lnTo>
                  <a:lnTo>
                    <a:pt x="250" y="142"/>
                  </a:lnTo>
                  <a:lnTo>
                    <a:pt x="250" y="88"/>
                  </a:lnTo>
                  <a:lnTo>
                    <a:pt x="194" y="88"/>
                  </a:lnTo>
                  <a:close/>
                  <a:moveTo>
                    <a:pt x="100" y="96"/>
                  </a:moveTo>
                  <a:lnTo>
                    <a:pt x="100" y="132"/>
                  </a:lnTo>
                  <a:lnTo>
                    <a:pt x="11" y="132"/>
                  </a:lnTo>
                  <a:lnTo>
                    <a:pt x="11" y="96"/>
                  </a:lnTo>
                  <a:lnTo>
                    <a:pt x="61" y="96"/>
                  </a:lnTo>
                  <a:lnTo>
                    <a:pt x="61" y="98"/>
                  </a:lnTo>
                  <a:lnTo>
                    <a:pt x="61" y="96"/>
                  </a:lnTo>
                  <a:lnTo>
                    <a:pt x="100" y="96"/>
                  </a:lnTo>
                  <a:close/>
                  <a:moveTo>
                    <a:pt x="81" y="44"/>
                  </a:moveTo>
                  <a:lnTo>
                    <a:pt x="81" y="11"/>
                  </a:lnTo>
                  <a:lnTo>
                    <a:pt x="171" y="11"/>
                  </a:lnTo>
                  <a:lnTo>
                    <a:pt x="171" y="44"/>
                  </a:lnTo>
                  <a:lnTo>
                    <a:pt x="81" y="44"/>
                  </a:lnTo>
                  <a:close/>
                  <a:moveTo>
                    <a:pt x="240" y="132"/>
                  </a:moveTo>
                  <a:lnTo>
                    <a:pt x="148" y="132"/>
                  </a:lnTo>
                  <a:lnTo>
                    <a:pt x="148" y="96"/>
                  </a:lnTo>
                  <a:lnTo>
                    <a:pt x="240" y="96"/>
                  </a:lnTo>
                  <a:lnTo>
                    <a:pt x="2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16" name="Freeform 73">
              <a:extLst>
                <a:ext uri="{FF2B5EF4-FFF2-40B4-BE49-F238E27FC236}">
                  <a16:creationId xmlns:a16="http://schemas.microsoft.com/office/drawing/2014/main" id="{76DB4B77-B370-44F1-9BBA-39FB7C5AD910}"/>
                </a:ext>
              </a:extLst>
            </p:cNvPr>
            <p:cNvSpPr>
              <a:spLocks noEditPoints="1"/>
            </p:cNvSpPr>
            <p:nvPr/>
          </p:nvSpPr>
          <p:spPr bwMode="auto">
            <a:xfrm>
              <a:off x="85724" y="4395787"/>
              <a:ext cx="177801" cy="88901"/>
            </a:xfrm>
            <a:custGeom>
              <a:avLst/>
              <a:gdLst>
                <a:gd name="T0" fmla="*/ 0 w 112"/>
                <a:gd name="T1" fmla="*/ 56 h 56"/>
                <a:gd name="T2" fmla="*/ 112 w 112"/>
                <a:gd name="T3" fmla="*/ 56 h 56"/>
                <a:gd name="T4" fmla="*/ 112 w 112"/>
                <a:gd name="T5" fmla="*/ 0 h 56"/>
                <a:gd name="T6" fmla="*/ 0 w 112"/>
                <a:gd name="T7" fmla="*/ 0 h 56"/>
                <a:gd name="T8" fmla="*/ 0 w 112"/>
                <a:gd name="T9" fmla="*/ 56 h 56"/>
                <a:gd name="T10" fmla="*/ 10 w 112"/>
                <a:gd name="T11" fmla="*/ 10 h 56"/>
                <a:gd name="T12" fmla="*/ 102 w 112"/>
                <a:gd name="T13" fmla="*/ 10 h 56"/>
                <a:gd name="T14" fmla="*/ 102 w 112"/>
                <a:gd name="T15" fmla="*/ 46 h 56"/>
                <a:gd name="T16" fmla="*/ 10 w 112"/>
                <a:gd name="T17" fmla="*/ 46 h 56"/>
                <a:gd name="T18" fmla="*/ 10 w 112"/>
                <a:gd name="T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56">
                  <a:moveTo>
                    <a:pt x="0" y="56"/>
                  </a:moveTo>
                  <a:lnTo>
                    <a:pt x="112" y="56"/>
                  </a:lnTo>
                  <a:lnTo>
                    <a:pt x="112" y="0"/>
                  </a:lnTo>
                  <a:lnTo>
                    <a:pt x="0" y="0"/>
                  </a:lnTo>
                  <a:lnTo>
                    <a:pt x="0" y="56"/>
                  </a:lnTo>
                  <a:close/>
                  <a:moveTo>
                    <a:pt x="10" y="10"/>
                  </a:moveTo>
                  <a:lnTo>
                    <a:pt x="102" y="10"/>
                  </a:lnTo>
                  <a:lnTo>
                    <a:pt x="102" y="46"/>
                  </a:lnTo>
                  <a:lnTo>
                    <a:pt x="10" y="46"/>
                  </a:ln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17" name="Freeform 74">
              <a:extLst>
                <a:ext uri="{FF2B5EF4-FFF2-40B4-BE49-F238E27FC236}">
                  <a16:creationId xmlns:a16="http://schemas.microsoft.com/office/drawing/2014/main" id="{A4B6EBDD-DB75-4DA0-A165-A311E4EAA652}"/>
                </a:ext>
              </a:extLst>
            </p:cNvPr>
            <p:cNvSpPr>
              <a:spLocks noEditPoints="1"/>
            </p:cNvSpPr>
            <p:nvPr/>
          </p:nvSpPr>
          <p:spPr bwMode="auto">
            <a:xfrm>
              <a:off x="-20638" y="4059238"/>
              <a:ext cx="174625" cy="96837"/>
            </a:xfrm>
            <a:custGeom>
              <a:avLst/>
              <a:gdLst>
                <a:gd name="T0" fmla="*/ 58 w 110"/>
                <a:gd name="T1" fmla="*/ 61 h 61"/>
                <a:gd name="T2" fmla="*/ 62 w 110"/>
                <a:gd name="T3" fmla="*/ 57 h 61"/>
                <a:gd name="T4" fmla="*/ 110 w 110"/>
                <a:gd name="T5" fmla="*/ 57 h 61"/>
                <a:gd name="T6" fmla="*/ 110 w 110"/>
                <a:gd name="T7" fmla="*/ 0 h 61"/>
                <a:gd name="T8" fmla="*/ 0 w 110"/>
                <a:gd name="T9" fmla="*/ 0 h 61"/>
                <a:gd name="T10" fmla="*/ 0 w 110"/>
                <a:gd name="T11" fmla="*/ 57 h 61"/>
                <a:gd name="T12" fmla="*/ 52 w 110"/>
                <a:gd name="T13" fmla="*/ 57 h 61"/>
                <a:gd name="T14" fmla="*/ 58 w 110"/>
                <a:gd name="T15" fmla="*/ 61 h 61"/>
                <a:gd name="T16" fmla="*/ 10 w 110"/>
                <a:gd name="T17" fmla="*/ 11 h 61"/>
                <a:gd name="T18" fmla="*/ 100 w 110"/>
                <a:gd name="T19" fmla="*/ 11 h 61"/>
                <a:gd name="T20" fmla="*/ 100 w 110"/>
                <a:gd name="T21" fmla="*/ 46 h 61"/>
                <a:gd name="T22" fmla="*/ 10 w 110"/>
                <a:gd name="T23" fmla="*/ 46 h 61"/>
                <a:gd name="T24" fmla="*/ 10 w 110"/>
                <a:gd name="T25" fmla="*/ 1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61">
                  <a:moveTo>
                    <a:pt x="58" y="61"/>
                  </a:moveTo>
                  <a:lnTo>
                    <a:pt x="62" y="57"/>
                  </a:lnTo>
                  <a:lnTo>
                    <a:pt x="110" y="57"/>
                  </a:lnTo>
                  <a:lnTo>
                    <a:pt x="110" y="0"/>
                  </a:lnTo>
                  <a:lnTo>
                    <a:pt x="0" y="0"/>
                  </a:lnTo>
                  <a:lnTo>
                    <a:pt x="0" y="57"/>
                  </a:lnTo>
                  <a:lnTo>
                    <a:pt x="52" y="57"/>
                  </a:lnTo>
                  <a:lnTo>
                    <a:pt x="58" y="61"/>
                  </a:lnTo>
                  <a:close/>
                  <a:moveTo>
                    <a:pt x="10" y="11"/>
                  </a:moveTo>
                  <a:lnTo>
                    <a:pt x="100" y="11"/>
                  </a:lnTo>
                  <a:lnTo>
                    <a:pt x="100" y="46"/>
                  </a:lnTo>
                  <a:lnTo>
                    <a:pt x="10" y="46"/>
                  </a:lnTo>
                  <a:lnTo>
                    <a:pt x="1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sp>
        <p:nvSpPr>
          <p:cNvPr id="118" name="TextBox 117">
            <a:extLst>
              <a:ext uri="{FF2B5EF4-FFF2-40B4-BE49-F238E27FC236}">
                <a16:creationId xmlns:a16="http://schemas.microsoft.com/office/drawing/2014/main" id="{BFC8F454-83CE-44FB-808D-17DBCFCA2F59}"/>
              </a:ext>
            </a:extLst>
          </p:cNvPr>
          <p:cNvSpPr txBox="1"/>
          <p:nvPr/>
        </p:nvSpPr>
        <p:spPr>
          <a:xfrm>
            <a:off x="5247911" y="1242035"/>
            <a:ext cx="1153801"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Data</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Modeling</a:t>
            </a:r>
          </a:p>
        </p:txBody>
      </p:sp>
      <p:sp>
        <p:nvSpPr>
          <p:cNvPr id="119" name="Rectangle 118">
            <a:extLst>
              <a:ext uri="{FF2B5EF4-FFF2-40B4-BE49-F238E27FC236}">
                <a16:creationId xmlns:a16="http://schemas.microsoft.com/office/drawing/2014/main" id="{A1B51EA6-50F6-40C8-9411-942577C3287F}"/>
              </a:ext>
            </a:extLst>
          </p:cNvPr>
          <p:cNvSpPr/>
          <p:nvPr/>
        </p:nvSpPr>
        <p:spPr bwMode="gray">
          <a:xfrm>
            <a:off x="5472340" y="918568"/>
            <a:ext cx="769100" cy="623171"/>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grpSp>
        <p:nvGrpSpPr>
          <p:cNvPr id="121" name="Group 120">
            <a:extLst>
              <a:ext uri="{FF2B5EF4-FFF2-40B4-BE49-F238E27FC236}">
                <a16:creationId xmlns:a16="http://schemas.microsoft.com/office/drawing/2014/main" id="{E4F2B5B3-58E1-4E29-A19D-AC46C1796747}"/>
              </a:ext>
            </a:extLst>
          </p:cNvPr>
          <p:cNvGrpSpPr/>
          <p:nvPr/>
        </p:nvGrpSpPr>
        <p:grpSpPr>
          <a:xfrm>
            <a:off x="10003575" y="1108406"/>
            <a:ext cx="214782" cy="203745"/>
            <a:chOff x="11106150" y="7816850"/>
            <a:chExt cx="766763" cy="717554"/>
          </a:xfrm>
          <a:solidFill>
            <a:srgbClr val="348B26"/>
          </a:solidFill>
        </p:grpSpPr>
        <p:sp>
          <p:nvSpPr>
            <p:cNvPr id="122" name="Freeform 100">
              <a:extLst>
                <a:ext uri="{FF2B5EF4-FFF2-40B4-BE49-F238E27FC236}">
                  <a16:creationId xmlns:a16="http://schemas.microsoft.com/office/drawing/2014/main" id="{8AE542FA-6160-469E-8A67-35C050CACAFD}"/>
                </a:ext>
              </a:extLst>
            </p:cNvPr>
            <p:cNvSpPr>
              <a:spLocks noEditPoints="1"/>
            </p:cNvSpPr>
            <p:nvPr/>
          </p:nvSpPr>
          <p:spPr bwMode="auto">
            <a:xfrm>
              <a:off x="11331573" y="7975604"/>
              <a:ext cx="541340" cy="558800"/>
            </a:xfrm>
            <a:custGeom>
              <a:avLst/>
              <a:gdLst>
                <a:gd name="T0" fmla="*/ 102 w 105"/>
                <a:gd name="T1" fmla="*/ 19 h 108"/>
                <a:gd name="T2" fmla="*/ 85 w 105"/>
                <a:gd name="T3" fmla="*/ 2 h 108"/>
                <a:gd name="T4" fmla="*/ 80 w 105"/>
                <a:gd name="T5" fmla="*/ 0 h 108"/>
                <a:gd name="T6" fmla="*/ 75 w 105"/>
                <a:gd name="T7" fmla="*/ 3 h 108"/>
                <a:gd name="T8" fmla="*/ 2 w 105"/>
                <a:gd name="T9" fmla="*/ 79 h 108"/>
                <a:gd name="T10" fmla="*/ 0 w 105"/>
                <a:gd name="T11" fmla="*/ 84 h 108"/>
                <a:gd name="T12" fmla="*/ 2 w 105"/>
                <a:gd name="T13" fmla="*/ 89 h 108"/>
                <a:gd name="T14" fmla="*/ 20 w 105"/>
                <a:gd name="T15" fmla="*/ 106 h 108"/>
                <a:gd name="T16" fmla="*/ 25 w 105"/>
                <a:gd name="T17" fmla="*/ 108 h 108"/>
                <a:gd name="T18" fmla="*/ 30 w 105"/>
                <a:gd name="T19" fmla="*/ 106 h 108"/>
                <a:gd name="T20" fmla="*/ 103 w 105"/>
                <a:gd name="T21" fmla="*/ 29 h 108"/>
                <a:gd name="T22" fmla="*/ 102 w 105"/>
                <a:gd name="T23" fmla="*/ 19 h 108"/>
                <a:gd name="T24" fmla="*/ 98 w 105"/>
                <a:gd name="T25" fmla="*/ 25 h 108"/>
                <a:gd name="T26" fmla="*/ 92 w 105"/>
                <a:gd name="T27" fmla="*/ 31 h 108"/>
                <a:gd name="T28" fmla="*/ 84 w 105"/>
                <a:gd name="T29" fmla="*/ 23 h 108"/>
                <a:gd name="T30" fmla="*/ 79 w 105"/>
                <a:gd name="T31" fmla="*/ 23 h 108"/>
                <a:gd name="T32" fmla="*/ 79 w 105"/>
                <a:gd name="T33" fmla="*/ 28 h 108"/>
                <a:gd name="T34" fmla="*/ 88 w 105"/>
                <a:gd name="T35" fmla="*/ 36 h 108"/>
                <a:gd name="T36" fmla="*/ 83 w 105"/>
                <a:gd name="T37" fmla="*/ 41 h 108"/>
                <a:gd name="T38" fmla="*/ 71 w 105"/>
                <a:gd name="T39" fmla="*/ 30 h 108"/>
                <a:gd name="T40" fmla="*/ 67 w 105"/>
                <a:gd name="T41" fmla="*/ 31 h 108"/>
                <a:gd name="T42" fmla="*/ 67 w 105"/>
                <a:gd name="T43" fmla="*/ 35 h 108"/>
                <a:gd name="T44" fmla="*/ 79 w 105"/>
                <a:gd name="T45" fmla="*/ 46 h 108"/>
                <a:gd name="T46" fmla="*/ 73 w 105"/>
                <a:gd name="T47" fmla="*/ 52 h 108"/>
                <a:gd name="T48" fmla="*/ 64 w 105"/>
                <a:gd name="T49" fmla="*/ 44 h 108"/>
                <a:gd name="T50" fmla="*/ 60 w 105"/>
                <a:gd name="T51" fmla="*/ 44 h 108"/>
                <a:gd name="T52" fmla="*/ 60 w 105"/>
                <a:gd name="T53" fmla="*/ 48 h 108"/>
                <a:gd name="T54" fmla="*/ 69 w 105"/>
                <a:gd name="T55" fmla="*/ 56 h 108"/>
                <a:gd name="T56" fmla="*/ 63 w 105"/>
                <a:gd name="T57" fmla="*/ 62 h 108"/>
                <a:gd name="T58" fmla="*/ 52 w 105"/>
                <a:gd name="T59" fmla="*/ 51 h 108"/>
                <a:gd name="T60" fmla="*/ 48 w 105"/>
                <a:gd name="T61" fmla="*/ 52 h 108"/>
                <a:gd name="T62" fmla="*/ 48 w 105"/>
                <a:gd name="T63" fmla="*/ 56 h 108"/>
                <a:gd name="T64" fmla="*/ 59 w 105"/>
                <a:gd name="T65" fmla="*/ 66 h 108"/>
                <a:gd name="T66" fmla="*/ 53 w 105"/>
                <a:gd name="T67" fmla="*/ 72 h 108"/>
                <a:gd name="T68" fmla="*/ 45 w 105"/>
                <a:gd name="T69" fmla="*/ 64 h 108"/>
                <a:gd name="T70" fmla="*/ 41 w 105"/>
                <a:gd name="T71" fmla="*/ 64 h 108"/>
                <a:gd name="T72" fmla="*/ 41 w 105"/>
                <a:gd name="T73" fmla="*/ 68 h 108"/>
                <a:gd name="T74" fmla="*/ 49 w 105"/>
                <a:gd name="T75" fmla="*/ 77 h 108"/>
                <a:gd name="T76" fmla="*/ 44 w 105"/>
                <a:gd name="T77" fmla="*/ 82 h 108"/>
                <a:gd name="T78" fmla="*/ 32 w 105"/>
                <a:gd name="T79" fmla="*/ 71 h 108"/>
                <a:gd name="T80" fmla="*/ 28 w 105"/>
                <a:gd name="T81" fmla="*/ 72 h 108"/>
                <a:gd name="T82" fmla="*/ 28 w 105"/>
                <a:gd name="T83" fmla="*/ 76 h 108"/>
                <a:gd name="T84" fmla="*/ 40 w 105"/>
                <a:gd name="T85" fmla="*/ 87 h 108"/>
                <a:gd name="T86" fmla="*/ 34 w 105"/>
                <a:gd name="T87" fmla="*/ 93 h 108"/>
                <a:gd name="T88" fmla="*/ 26 w 105"/>
                <a:gd name="T89" fmla="*/ 85 h 108"/>
                <a:gd name="T90" fmla="*/ 22 w 105"/>
                <a:gd name="T91" fmla="*/ 85 h 108"/>
                <a:gd name="T92" fmla="*/ 22 w 105"/>
                <a:gd name="T93" fmla="*/ 89 h 108"/>
                <a:gd name="T94" fmla="*/ 30 w 105"/>
                <a:gd name="T95" fmla="*/ 97 h 108"/>
                <a:gd name="T96" fmla="*/ 25 w 105"/>
                <a:gd name="T97" fmla="*/ 102 h 108"/>
                <a:gd name="T98" fmla="*/ 24 w 105"/>
                <a:gd name="T99" fmla="*/ 102 h 108"/>
                <a:gd name="T100" fmla="*/ 6 w 105"/>
                <a:gd name="T101" fmla="*/ 85 h 108"/>
                <a:gd name="T102" fmla="*/ 6 w 105"/>
                <a:gd name="T103" fmla="*/ 84 h 108"/>
                <a:gd name="T104" fmla="*/ 6 w 105"/>
                <a:gd name="T105" fmla="*/ 83 h 108"/>
                <a:gd name="T106" fmla="*/ 79 w 105"/>
                <a:gd name="T107" fmla="*/ 7 h 108"/>
                <a:gd name="T108" fmla="*/ 80 w 105"/>
                <a:gd name="T109" fmla="*/ 6 h 108"/>
                <a:gd name="T110" fmla="*/ 80 w 105"/>
                <a:gd name="T111" fmla="*/ 6 h 108"/>
                <a:gd name="T112" fmla="*/ 80 w 105"/>
                <a:gd name="T113" fmla="*/ 7 h 108"/>
                <a:gd name="T114" fmla="*/ 98 w 105"/>
                <a:gd name="T115" fmla="*/ 24 h 108"/>
                <a:gd name="T116" fmla="*/ 98 w 105"/>
                <a:gd name="T117"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 h="108">
                  <a:moveTo>
                    <a:pt x="102" y="19"/>
                  </a:moveTo>
                  <a:cubicBezTo>
                    <a:pt x="85" y="2"/>
                    <a:pt x="85" y="2"/>
                    <a:pt x="85" y="2"/>
                  </a:cubicBezTo>
                  <a:cubicBezTo>
                    <a:pt x="83" y="1"/>
                    <a:pt x="81" y="0"/>
                    <a:pt x="80" y="0"/>
                  </a:cubicBezTo>
                  <a:cubicBezTo>
                    <a:pt x="78" y="0"/>
                    <a:pt x="76" y="1"/>
                    <a:pt x="75" y="3"/>
                  </a:cubicBezTo>
                  <a:cubicBezTo>
                    <a:pt x="2" y="79"/>
                    <a:pt x="2" y="79"/>
                    <a:pt x="2" y="79"/>
                  </a:cubicBezTo>
                  <a:cubicBezTo>
                    <a:pt x="0" y="80"/>
                    <a:pt x="0" y="82"/>
                    <a:pt x="0" y="84"/>
                  </a:cubicBezTo>
                  <a:cubicBezTo>
                    <a:pt x="0" y="86"/>
                    <a:pt x="0" y="88"/>
                    <a:pt x="2" y="89"/>
                  </a:cubicBezTo>
                  <a:cubicBezTo>
                    <a:pt x="20" y="106"/>
                    <a:pt x="20" y="106"/>
                    <a:pt x="20" y="106"/>
                  </a:cubicBezTo>
                  <a:cubicBezTo>
                    <a:pt x="21" y="108"/>
                    <a:pt x="23" y="108"/>
                    <a:pt x="25" y="108"/>
                  </a:cubicBezTo>
                  <a:cubicBezTo>
                    <a:pt x="26" y="108"/>
                    <a:pt x="28" y="107"/>
                    <a:pt x="30" y="106"/>
                  </a:cubicBezTo>
                  <a:cubicBezTo>
                    <a:pt x="103" y="29"/>
                    <a:pt x="103" y="29"/>
                    <a:pt x="103" y="29"/>
                  </a:cubicBezTo>
                  <a:cubicBezTo>
                    <a:pt x="105" y="27"/>
                    <a:pt x="105" y="22"/>
                    <a:pt x="102" y="19"/>
                  </a:cubicBezTo>
                  <a:close/>
                  <a:moveTo>
                    <a:pt x="98" y="25"/>
                  </a:moveTo>
                  <a:cubicBezTo>
                    <a:pt x="92" y="31"/>
                    <a:pt x="92" y="31"/>
                    <a:pt x="92" y="31"/>
                  </a:cubicBezTo>
                  <a:cubicBezTo>
                    <a:pt x="84" y="23"/>
                    <a:pt x="84" y="23"/>
                    <a:pt x="84" y="23"/>
                  </a:cubicBezTo>
                  <a:cubicBezTo>
                    <a:pt x="82" y="22"/>
                    <a:pt x="81" y="22"/>
                    <a:pt x="79" y="23"/>
                  </a:cubicBezTo>
                  <a:cubicBezTo>
                    <a:pt x="78" y="24"/>
                    <a:pt x="78" y="26"/>
                    <a:pt x="79" y="28"/>
                  </a:cubicBezTo>
                  <a:cubicBezTo>
                    <a:pt x="88" y="36"/>
                    <a:pt x="88" y="36"/>
                    <a:pt x="88" y="36"/>
                  </a:cubicBezTo>
                  <a:cubicBezTo>
                    <a:pt x="83" y="41"/>
                    <a:pt x="83" y="41"/>
                    <a:pt x="83" y="41"/>
                  </a:cubicBezTo>
                  <a:cubicBezTo>
                    <a:pt x="71" y="30"/>
                    <a:pt x="71" y="30"/>
                    <a:pt x="71" y="30"/>
                  </a:cubicBezTo>
                  <a:cubicBezTo>
                    <a:pt x="70" y="29"/>
                    <a:pt x="68" y="29"/>
                    <a:pt x="67" y="31"/>
                  </a:cubicBezTo>
                  <a:cubicBezTo>
                    <a:pt x="66" y="32"/>
                    <a:pt x="66" y="34"/>
                    <a:pt x="67" y="35"/>
                  </a:cubicBezTo>
                  <a:cubicBezTo>
                    <a:pt x="79" y="46"/>
                    <a:pt x="79" y="46"/>
                    <a:pt x="79" y="46"/>
                  </a:cubicBezTo>
                  <a:cubicBezTo>
                    <a:pt x="73" y="52"/>
                    <a:pt x="73" y="52"/>
                    <a:pt x="73" y="52"/>
                  </a:cubicBezTo>
                  <a:cubicBezTo>
                    <a:pt x="64" y="44"/>
                    <a:pt x="64" y="44"/>
                    <a:pt x="64" y="44"/>
                  </a:cubicBezTo>
                  <a:cubicBezTo>
                    <a:pt x="63" y="42"/>
                    <a:pt x="61" y="42"/>
                    <a:pt x="60" y="44"/>
                  </a:cubicBezTo>
                  <a:cubicBezTo>
                    <a:pt x="59" y="45"/>
                    <a:pt x="59" y="47"/>
                    <a:pt x="60" y="48"/>
                  </a:cubicBezTo>
                  <a:cubicBezTo>
                    <a:pt x="69" y="56"/>
                    <a:pt x="69" y="56"/>
                    <a:pt x="69" y="56"/>
                  </a:cubicBezTo>
                  <a:cubicBezTo>
                    <a:pt x="63" y="62"/>
                    <a:pt x="63" y="62"/>
                    <a:pt x="63" y="62"/>
                  </a:cubicBezTo>
                  <a:cubicBezTo>
                    <a:pt x="52" y="51"/>
                    <a:pt x="52" y="51"/>
                    <a:pt x="52" y="51"/>
                  </a:cubicBezTo>
                  <a:cubicBezTo>
                    <a:pt x="51" y="50"/>
                    <a:pt x="49" y="50"/>
                    <a:pt x="48" y="52"/>
                  </a:cubicBezTo>
                  <a:cubicBezTo>
                    <a:pt x="47" y="53"/>
                    <a:pt x="47" y="55"/>
                    <a:pt x="48" y="56"/>
                  </a:cubicBezTo>
                  <a:cubicBezTo>
                    <a:pt x="59" y="66"/>
                    <a:pt x="59" y="66"/>
                    <a:pt x="59" y="66"/>
                  </a:cubicBezTo>
                  <a:cubicBezTo>
                    <a:pt x="53" y="72"/>
                    <a:pt x="53" y="72"/>
                    <a:pt x="53" y="72"/>
                  </a:cubicBezTo>
                  <a:cubicBezTo>
                    <a:pt x="45" y="64"/>
                    <a:pt x="45" y="64"/>
                    <a:pt x="45" y="64"/>
                  </a:cubicBezTo>
                  <a:cubicBezTo>
                    <a:pt x="44" y="63"/>
                    <a:pt x="42" y="63"/>
                    <a:pt x="41" y="64"/>
                  </a:cubicBezTo>
                  <a:cubicBezTo>
                    <a:pt x="39" y="65"/>
                    <a:pt x="39" y="67"/>
                    <a:pt x="41" y="68"/>
                  </a:cubicBezTo>
                  <a:cubicBezTo>
                    <a:pt x="49" y="77"/>
                    <a:pt x="49" y="77"/>
                    <a:pt x="49" y="77"/>
                  </a:cubicBezTo>
                  <a:cubicBezTo>
                    <a:pt x="44" y="82"/>
                    <a:pt x="44" y="82"/>
                    <a:pt x="44" y="82"/>
                  </a:cubicBezTo>
                  <a:cubicBezTo>
                    <a:pt x="32" y="71"/>
                    <a:pt x="32" y="71"/>
                    <a:pt x="32" y="71"/>
                  </a:cubicBezTo>
                  <a:cubicBezTo>
                    <a:pt x="31" y="70"/>
                    <a:pt x="29" y="70"/>
                    <a:pt x="28" y="72"/>
                  </a:cubicBezTo>
                  <a:cubicBezTo>
                    <a:pt x="27" y="73"/>
                    <a:pt x="27" y="75"/>
                    <a:pt x="28" y="76"/>
                  </a:cubicBezTo>
                  <a:cubicBezTo>
                    <a:pt x="40" y="87"/>
                    <a:pt x="40" y="87"/>
                    <a:pt x="40" y="87"/>
                  </a:cubicBezTo>
                  <a:cubicBezTo>
                    <a:pt x="34" y="93"/>
                    <a:pt x="34" y="93"/>
                    <a:pt x="34" y="93"/>
                  </a:cubicBezTo>
                  <a:cubicBezTo>
                    <a:pt x="26" y="85"/>
                    <a:pt x="26" y="85"/>
                    <a:pt x="26" y="85"/>
                  </a:cubicBezTo>
                  <a:cubicBezTo>
                    <a:pt x="25" y="84"/>
                    <a:pt x="23" y="84"/>
                    <a:pt x="22" y="85"/>
                  </a:cubicBezTo>
                  <a:cubicBezTo>
                    <a:pt x="20" y="86"/>
                    <a:pt x="20" y="88"/>
                    <a:pt x="22" y="89"/>
                  </a:cubicBezTo>
                  <a:cubicBezTo>
                    <a:pt x="30" y="97"/>
                    <a:pt x="30" y="97"/>
                    <a:pt x="30" y="97"/>
                  </a:cubicBezTo>
                  <a:cubicBezTo>
                    <a:pt x="25" y="102"/>
                    <a:pt x="25" y="102"/>
                    <a:pt x="25" y="102"/>
                  </a:cubicBezTo>
                  <a:cubicBezTo>
                    <a:pt x="25" y="102"/>
                    <a:pt x="24" y="102"/>
                    <a:pt x="24" y="102"/>
                  </a:cubicBezTo>
                  <a:cubicBezTo>
                    <a:pt x="6" y="85"/>
                    <a:pt x="6" y="85"/>
                    <a:pt x="6" y="85"/>
                  </a:cubicBezTo>
                  <a:cubicBezTo>
                    <a:pt x="6" y="84"/>
                    <a:pt x="6" y="84"/>
                    <a:pt x="6" y="84"/>
                  </a:cubicBezTo>
                  <a:cubicBezTo>
                    <a:pt x="6" y="84"/>
                    <a:pt x="6" y="84"/>
                    <a:pt x="6" y="83"/>
                  </a:cubicBezTo>
                  <a:cubicBezTo>
                    <a:pt x="79" y="7"/>
                    <a:pt x="79" y="7"/>
                    <a:pt x="79" y="7"/>
                  </a:cubicBezTo>
                  <a:cubicBezTo>
                    <a:pt x="79" y="7"/>
                    <a:pt x="80" y="6"/>
                    <a:pt x="80" y="6"/>
                  </a:cubicBezTo>
                  <a:cubicBezTo>
                    <a:pt x="80" y="6"/>
                    <a:pt x="80" y="6"/>
                    <a:pt x="80" y="6"/>
                  </a:cubicBezTo>
                  <a:cubicBezTo>
                    <a:pt x="80" y="6"/>
                    <a:pt x="80" y="6"/>
                    <a:pt x="80" y="7"/>
                  </a:cubicBezTo>
                  <a:cubicBezTo>
                    <a:pt x="98" y="24"/>
                    <a:pt x="98" y="24"/>
                    <a:pt x="98" y="24"/>
                  </a:cubicBezTo>
                  <a:cubicBezTo>
                    <a:pt x="99" y="24"/>
                    <a:pt x="99" y="25"/>
                    <a:pt x="9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sp>
          <p:nvSpPr>
            <p:cNvPr id="123" name="Freeform 101">
              <a:extLst>
                <a:ext uri="{FF2B5EF4-FFF2-40B4-BE49-F238E27FC236}">
                  <a16:creationId xmlns:a16="http://schemas.microsoft.com/office/drawing/2014/main" id="{1ADB1E69-D766-4DF0-A53C-423FE825C6C6}"/>
                </a:ext>
              </a:extLst>
            </p:cNvPr>
            <p:cNvSpPr>
              <a:spLocks/>
            </p:cNvSpPr>
            <p:nvPr/>
          </p:nvSpPr>
          <p:spPr bwMode="auto">
            <a:xfrm>
              <a:off x="11106150" y="7816850"/>
              <a:ext cx="596899" cy="490537"/>
            </a:xfrm>
            <a:custGeom>
              <a:avLst/>
              <a:gdLst>
                <a:gd name="T0" fmla="*/ 116 w 116"/>
                <a:gd name="T1" fmla="*/ 0 h 95"/>
                <a:gd name="T2" fmla="*/ 93 w 116"/>
                <a:gd name="T3" fmla="*/ 6 h 95"/>
                <a:gd name="T4" fmla="*/ 98 w 116"/>
                <a:gd name="T5" fmla="*/ 11 h 95"/>
                <a:gd name="T6" fmla="*/ 67 w 116"/>
                <a:gd name="T7" fmla="*/ 42 h 95"/>
                <a:gd name="T8" fmla="*/ 62 w 116"/>
                <a:gd name="T9" fmla="*/ 32 h 95"/>
                <a:gd name="T10" fmla="*/ 58 w 116"/>
                <a:gd name="T11" fmla="*/ 29 h 95"/>
                <a:gd name="T12" fmla="*/ 54 w 116"/>
                <a:gd name="T13" fmla="*/ 31 h 95"/>
                <a:gd name="T14" fmla="*/ 2 w 116"/>
                <a:gd name="T15" fmla="*/ 86 h 95"/>
                <a:gd name="T16" fmla="*/ 2 w 116"/>
                <a:gd name="T17" fmla="*/ 93 h 95"/>
                <a:gd name="T18" fmla="*/ 5 w 116"/>
                <a:gd name="T19" fmla="*/ 95 h 95"/>
                <a:gd name="T20" fmla="*/ 9 w 116"/>
                <a:gd name="T21" fmla="*/ 93 h 95"/>
                <a:gd name="T22" fmla="*/ 56 w 116"/>
                <a:gd name="T23" fmla="*/ 43 h 95"/>
                <a:gd name="T24" fmla="*/ 60 w 116"/>
                <a:gd name="T25" fmla="*/ 53 h 95"/>
                <a:gd name="T26" fmla="*/ 64 w 116"/>
                <a:gd name="T27" fmla="*/ 56 h 95"/>
                <a:gd name="T28" fmla="*/ 69 w 116"/>
                <a:gd name="T29" fmla="*/ 55 h 95"/>
                <a:gd name="T30" fmla="*/ 105 w 116"/>
                <a:gd name="T31" fmla="*/ 18 h 95"/>
                <a:gd name="T32" fmla="*/ 110 w 116"/>
                <a:gd name="T33" fmla="*/ 22 h 95"/>
                <a:gd name="T34" fmla="*/ 116 w 116"/>
                <a:gd name="T3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95">
                  <a:moveTo>
                    <a:pt x="116" y="0"/>
                  </a:moveTo>
                  <a:cubicBezTo>
                    <a:pt x="93" y="6"/>
                    <a:pt x="93" y="6"/>
                    <a:pt x="93" y="6"/>
                  </a:cubicBezTo>
                  <a:cubicBezTo>
                    <a:pt x="98" y="11"/>
                    <a:pt x="98" y="11"/>
                    <a:pt x="98" y="11"/>
                  </a:cubicBezTo>
                  <a:cubicBezTo>
                    <a:pt x="67" y="42"/>
                    <a:pt x="67" y="42"/>
                    <a:pt x="67" y="42"/>
                  </a:cubicBezTo>
                  <a:cubicBezTo>
                    <a:pt x="62" y="32"/>
                    <a:pt x="62" y="32"/>
                    <a:pt x="62" y="32"/>
                  </a:cubicBezTo>
                  <a:cubicBezTo>
                    <a:pt x="62" y="31"/>
                    <a:pt x="60" y="29"/>
                    <a:pt x="58" y="29"/>
                  </a:cubicBezTo>
                  <a:cubicBezTo>
                    <a:pt x="57" y="29"/>
                    <a:pt x="55" y="29"/>
                    <a:pt x="54" y="31"/>
                  </a:cubicBezTo>
                  <a:cubicBezTo>
                    <a:pt x="2" y="86"/>
                    <a:pt x="2" y="86"/>
                    <a:pt x="2" y="86"/>
                  </a:cubicBezTo>
                  <a:cubicBezTo>
                    <a:pt x="0" y="88"/>
                    <a:pt x="0" y="91"/>
                    <a:pt x="2" y="93"/>
                  </a:cubicBezTo>
                  <a:cubicBezTo>
                    <a:pt x="3" y="94"/>
                    <a:pt x="4" y="95"/>
                    <a:pt x="5" y="95"/>
                  </a:cubicBezTo>
                  <a:cubicBezTo>
                    <a:pt x="7" y="95"/>
                    <a:pt x="8" y="94"/>
                    <a:pt x="9" y="93"/>
                  </a:cubicBezTo>
                  <a:cubicBezTo>
                    <a:pt x="56" y="43"/>
                    <a:pt x="56" y="43"/>
                    <a:pt x="56" y="43"/>
                  </a:cubicBezTo>
                  <a:cubicBezTo>
                    <a:pt x="60" y="53"/>
                    <a:pt x="60" y="53"/>
                    <a:pt x="60" y="53"/>
                  </a:cubicBezTo>
                  <a:cubicBezTo>
                    <a:pt x="61" y="55"/>
                    <a:pt x="62" y="56"/>
                    <a:pt x="64" y="56"/>
                  </a:cubicBezTo>
                  <a:cubicBezTo>
                    <a:pt x="66" y="56"/>
                    <a:pt x="67" y="56"/>
                    <a:pt x="69" y="55"/>
                  </a:cubicBezTo>
                  <a:cubicBezTo>
                    <a:pt x="105" y="18"/>
                    <a:pt x="105" y="18"/>
                    <a:pt x="105" y="18"/>
                  </a:cubicBezTo>
                  <a:cubicBezTo>
                    <a:pt x="110" y="22"/>
                    <a:pt x="110" y="22"/>
                    <a:pt x="110" y="22"/>
                  </a:cubicBez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2798" dirty="0">
                <a:solidFill>
                  <a:srgbClr val="4B4B4B"/>
                </a:solidFill>
                <a:latin typeface="Calibri" panose="020F0502020204030204" pitchFamily="34" charset="0"/>
                <a:cs typeface="Calibri" panose="020F0502020204030204" pitchFamily="34" charset="0"/>
              </a:endParaRPr>
            </a:p>
          </p:txBody>
        </p:sp>
      </p:grpSp>
      <p:sp>
        <p:nvSpPr>
          <p:cNvPr id="124" name="TextBox 123">
            <a:extLst>
              <a:ext uri="{FF2B5EF4-FFF2-40B4-BE49-F238E27FC236}">
                <a16:creationId xmlns:a16="http://schemas.microsoft.com/office/drawing/2014/main" id="{2173B319-DFA2-4BD8-BED3-664DBE7FAFAA}"/>
              </a:ext>
            </a:extLst>
          </p:cNvPr>
          <p:cNvSpPr txBox="1"/>
          <p:nvPr/>
        </p:nvSpPr>
        <p:spPr>
          <a:xfrm>
            <a:off x="9674486" y="1341901"/>
            <a:ext cx="872964" cy="145352"/>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Predictive</a:t>
            </a:r>
          </a:p>
        </p:txBody>
      </p:sp>
      <p:sp>
        <p:nvSpPr>
          <p:cNvPr id="125" name="Rectangle 124">
            <a:extLst>
              <a:ext uri="{FF2B5EF4-FFF2-40B4-BE49-F238E27FC236}">
                <a16:creationId xmlns:a16="http://schemas.microsoft.com/office/drawing/2014/main" id="{89E3A4DA-0D7B-4DE6-AC46-50A723AF0541}"/>
              </a:ext>
            </a:extLst>
          </p:cNvPr>
          <p:cNvSpPr/>
          <p:nvPr/>
        </p:nvSpPr>
        <p:spPr bwMode="gray">
          <a:xfrm>
            <a:off x="9783338" y="992354"/>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grpSp>
        <p:nvGrpSpPr>
          <p:cNvPr id="126" name="Group 125">
            <a:extLst>
              <a:ext uri="{FF2B5EF4-FFF2-40B4-BE49-F238E27FC236}">
                <a16:creationId xmlns:a16="http://schemas.microsoft.com/office/drawing/2014/main" id="{15D5A4ED-8BFD-4C6C-B7B4-637F4281C638}"/>
              </a:ext>
            </a:extLst>
          </p:cNvPr>
          <p:cNvGrpSpPr/>
          <p:nvPr/>
        </p:nvGrpSpPr>
        <p:grpSpPr>
          <a:xfrm>
            <a:off x="9157646" y="1058245"/>
            <a:ext cx="169695" cy="172431"/>
            <a:chOff x="3422650" y="8027988"/>
            <a:chExt cx="658813" cy="660400"/>
          </a:xfrm>
          <a:solidFill>
            <a:srgbClr val="348B26"/>
          </a:solidFill>
        </p:grpSpPr>
        <p:sp>
          <p:nvSpPr>
            <p:cNvPr id="127" name="Freeform 78">
              <a:extLst>
                <a:ext uri="{FF2B5EF4-FFF2-40B4-BE49-F238E27FC236}">
                  <a16:creationId xmlns:a16="http://schemas.microsoft.com/office/drawing/2014/main" id="{5ACD70BB-4E39-4638-9348-AD62EC2CA40E}"/>
                </a:ext>
              </a:extLst>
            </p:cNvPr>
            <p:cNvSpPr>
              <a:spLocks/>
            </p:cNvSpPr>
            <p:nvPr/>
          </p:nvSpPr>
          <p:spPr bwMode="auto">
            <a:xfrm>
              <a:off x="3422650" y="8027988"/>
              <a:ext cx="658813" cy="660400"/>
            </a:xfrm>
            <a:custGeom>
              <a:avLst/>
              <a:gdLst>
                <a:gd name="T0" fmla="*/ 347 w 415"/>
                <a:gd name="T1" fmla="*/ 137 h 416"/>
                <a:gd name="T2" fmla="*/ 347 w 415"/>
                <a:gd name="T3" fmla="*/ 202 h 416"/>
                <a:gd name="T4" fmla="*/ 275 w 415"/>
                <a:gd name="T5" fmla="*/ 202 h 416"/>
                <a:gd name="T6" fmla="*/ 275 w 415"/>
                <a:gd name="T7" fmla="*/ 133 h 416"/>
                <a:gd name="T8" fmla="*/ 343 w 415"/>
                <a:gd name="T9" fmla="*/ 133 h 416"/>
                <a:gd name="T10" fmla="*/ 343 w 415"/>
                <a:gd name="T11" fmla="*/ 68 h 416"/>
                <a:gd name="T12" fmla="*/ 411 w 415"/>
                <a:gd name="T13" fmla="*/ 68 h 416"/>
                <a:gd name="T14" fmla="*/ 411 w 415"/>
                <a:gd name="T15" fmla="*/ 0 h 416"/>
                <a:gd name="T16" fmla="*/ 343 w 415"/>
                <a:gd name="T17" fmla="*/ 0 h 416"/>
                <a:gd name="T18" fmla="*/ 343 w 415"/>
                <a:gd name="T19" fmla="*/ 68 h 416"/>
                <a:gd name="T20" fmla="*/ 275 w 415"/>
                <a:gd name="T21" fmla="*/ 68 h 416"/>
                <a:gd name="T22" fmla="*/ 240 w 415"/>
                <a:gd name="T23" fmla="*/ 68 h 416"/>
                <a:gd name="T24" fmla="*/ 210 w 415"/>
                <a:gd name="T25" fmla="*/ 68 h 416"/>
                <a:gd name="T26" fmla="*/ 210 w 415"/>
                <a:gd name="T27" fmla="*/ 0 h 416"/>
                <a:gd name="T28" fmla="*/ 142 w 415"/>
                <a:gd name="T29" fmla="*/ 0 h 416"/>
                <a:gd name="T30" fmla="*/ 142 w 415"/>
                <a:gd name="T31" fmla="*/ 68 h 416"/>
                <a:gd name="T32" fmla="*/ 210 w 415"/>
                <a:gd name="T33" fmla="*/ 68 h 416"/>
                <a:gd name="T34" fmla="*/ 210 w 415"/>
                <a:gd name="T35" fmla="*/ 137 h 416"/>
                <a:gd name="T36" fmla="*/ 142 w 415"/>
                <a:gd name="T37" fmla="*/ 137 h 416"/>
                <a:gd name="T38" fmla="*/ 142 w 415"/>
                <a:gd name="T39" fmla="*/ 68 h 416"/>
                <a:gd name="T40" fmla="*/ 68 w 415"/>
                <a:gd name="T41" fmla="*/ 68 h 416"/>
                <a:gd name="T42" fmla="*/ 68 w 415"/>
                <a:gd name="T43" fmla="*/ 137 h 416"/>
                <a:gd name="T44" fmla="*/ 0 w 415"/>
                <a:gd name="T45" fmla="*/ 137 h 416"/>
                <a:gd name="T46" fmla="*/ 0 w 415"/>
                <a:gd name="T47" fmla="*/ 205 h 416"/>
                <a:gd name="T48" fmla="*/ 68 w 415"/>
                <a:gd name="T49" fmla="*/ 205 h 416"/>
                <a:gd name="T50" fmla="*/ 68 w 415"/>
                <a:gd name="T51" fmla="*/ 280 h 416"/>
                <a:gd name="T52" fmla="*/ 142 w 415"/>
                <a:gd name="T53" fmla="*/ 280 h 416"/>
                <a:gd name="T54" fmla="*/ 142 w 415"/>
                <a:gd name="T55" fmla="*/ 205 h 416"/>
                <a:gd name="T56" fmla="*/ 210 w 415"/>
                <a:gd name="T57" fmla="*/ 205 h 416"/>
                <a:gd name="T58" fmla="*/ 210 w 415"/>
                <a:gd name="T59" fmla="*/ 205 h 416"/>
                <a:gd name="T60" fmla="*/ 210 w 415"/>
                <a:gd name="T61" fmla="*/ 205 h 416"/>
                <a:gd name="T62" fmla="*/ 210 w 415"/>
                <a:gd name="T63" fmla="*/ 280 h 416"/>
                <a:gd name="T64" fmla="*/ 275 w 415"/>
                <a:gd name="T65" fmla="*/ 280 h 416"/>
                <a:gd name="T66" fmla="*/ 275 w 415"/>
                <a:gd name="T67" fmla="*/ 348 h 416"/>
                <a:gd name="T68" fmla="*/ 347 w 415"/>
                <a:gd name="T69" fmla="*/ 348 h 416"/>
                <a:gd name="T70" fmla="*/ 347 w 415"/>
                <a:gd name="T71" fmla="*/ 416 h 416"/>
                <a:gd name="T72" fmla="*/ 415 w 415"/>
                <a:gd name="T73" fmla="*/ 416 h 416"/>
                <a:gd name="T74" fmla="*/ 415 w 415"/>
                <a:gd name="T75" fmla="*/ 137 h 416"/>
                <a:gd name="T76" fmla="*/ 347 w 415"/>
                <a:gd name="T77" fmla="*/ 13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5" h="416">
                  <a:moveTo>
                    <a:pt x="347" y="137"/>
                  </a:moveTo>
                  <a:lnTo>
                    <a:pt x="347" y="202"/>
                  </a:lnTo>
                  <a:lnTo>
                    <a:pt x="275" y="202"/>
                  </a:lnTo>
                  <a:lnTo>
                    <a:pt x="275" y="133"/>
                  </a:lnTo>
                  <a:lnTo>
                    <a:pt x="343" y="133"/>
                  </a:lnTo>
                  <a:lnTo>
                    <a:pt x="343" y="68"/>
                  </a:lnTo>
                  <a:lnTo>
                    <a:pt x="411" y="68"/>
                  </a:lnTo>
                  <a:lnTo>
                    <a:pt x="411" y="0"/>
                  </a:lnTo>
                  <a:lnTo>
                    <a:pt x="343" y="0"/>
                  </a:lnTo>
                  <a:lnTo>
                    <a:pt x="343" y="68"/>
                  </a:lnTo>
                  <a:lnTo>
                    <a:pt x="275" y="68"/>
                  </a:lnTo>
                  <a:lnTo>
                    <a:pt x="240" y="68"/>
                  </a:lnTo>
                  <a:lnTo>
                    <a:pt x="210" y="68"/>
                  </a:lnTo>
                  <a:lnTo>
                    <a:pt x="210" y="0"/>
                  </a:lnTo>
                  <a:lnTo>
                    <a:pt x="142" y="0"/>
                  </a:lnTo>
                  <a:lnTo>
                    <a:pt x="142" y="68"/>
                  </a:lnTo>
                  <a:lnTo>
                    <a:pt x="210" y="68"/>
                  </a:lnTo>
                  <a:lnTo>
                    <a:pt x="210" y="137"/>
                  </a:lnTo>
                  <a:lnTo>
                    <a:pt x="142" y="137"/>
                  </a:lnTo>
                  <a:lnTo>
                    <a:pt x="142" y="68"/>
                  </a:lnTo>
                  <a:lnTo>
                    <a:pt x="68" y="68"/>
                  </a:lnTo>
                  <a:lnTo>
                    <a:pt x="68" y="137"/>
                  </a:lnTo>
                  <a:lnTo>
                    <a:pt x="0" y="137"/>
                  </a:lnTo>
                  <a:lnTo>
                    <a:pt x="0" y="205"/>
                  </a:lnTo>
                  <a:lnTo>
                    <a:pt x="68" y="205"/>
                  </a:lnTo>
                  <a:lnTo>
                    <a:pt x="68" y="280"/>
                  </a:lnTo>
                  <a:lnTo>
                    <a:pt x="142" y="280"/>
                  </a:lnTo>
                  <a:lnTo>
                    <a:pt x="142" y="205"/>
                  </a:lnTo>
                  <a:lnTo>
                    <a:pt x="210" y="205"/>
                  </a:lnTo>
                  <a:lnTo>
                    <a:pt x="210" y="205"/>
                  </a:lnTo>
                  <a:lnTo>
                    <a:pt x="210" y="205"/>
                  </a:lnTo>
                  <a:lnTo>
                    <a:pt x="210" y="280"/>
                  </a:lnTo>
                  <a:lnTo>
                    <a:pt x="275" y="280"/>
                  </a:lnTo>
                  <a:lnTo>
                    <a:pt x="275" y="348"/>
                  </a:lnTo>
                  <a:lnTo>
                    <a:pt x="347" y="348"/>
                  </a:lnTo>
                  <a:lnTo>
                    <a:pt x="347" y="416"/>
                  </a:lnTo>
                  <a:lnTo>
                    <a:pt x="415" y="416"/>
                  </a:lnTo>
                  <a:lnTo>
                    <a:pt x="415" y="137"/>
                  </a:lnTo>
                  <a:lnTo>
                    <a:pt x="34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28" name="Rectangle 79">
              <a:extLst>
                <a:ext uri="{FF2B5EF4-FFF2-40B4-BE49-F238E27FC236}">
                  <a16:creationId xmlns:a16="http://schemas.microsoft.com/office/drawing/2014/main" id="{EAE46774-35B5-4016-989F-D735C65CB57A}"/>
                </a:ext>
              </a:extLst>
            </p:cNvPr>
            <p:cNvSpPr>
              <a:spLocks noChangeArrowheads="1"/>
            </p:cNvSpPr>
            <p:nvPr/>
          </p:nvSpPr>
          <p:spPr bwMode="auto">
            <a:xfrm>
              <a:off x="3422650" y="8027988"/>
              <a:ext cx="107949"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29" name="Rectangle 80">
              <a:extLst>
                <a:ext uri="{FF2B5EF4-FFF2-40B4-BE49-F238E27FC236}">
                  <a16:creationId xmlns:a16="http://schemas.microsoft.com/office/drawing/2014/main" id="{E025B3B6-153C-4AFD-8892-DFC605994E1F}"/>
                </a:ext>
              </a:extLst>
            </p:cNvPr>
            <p:cNvSpPr>
              <a:spLocks noChangeArrowheads="1"/>
            </p:cNvSpPr>
            <p:nvPr/>
          </p:nvSpPr>
          <p:spPr bwMode="auto">
            <a:xfrm>
              <a:off x="3751262" y="8580439"/>
              <a:ext cx="107949"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sp>
          <p:nvSpPr>
            <p:cNvPr id="130" name="Rectangle 81">
              <a:extLst>
                <a:ext uri="{FF2B5EF4-FFF2-40B4-BE49-F238E27FC236}">
                  <a16:creationId xmlns:a16="http://schemas.microsoft.com/office/drawing/2014/main" id="{D59F59FC-93BC-4A9F-99D9-8C80469F5095}"/>
                </a:ext>
              </a:extLst>
            </p:cNvPr>
            <p:cNvSpPr>
              <a:spLocks noChangeArrowheads="1"/>
            </p:cNvSpPr>
            <p:nvPr/>
          </p:nvSpPr>
          <p:spPr bwMode="auto">
            <a:xfrm>
              <a:off x="3422650" y="8580439"/>
              <a:ext cx="225426" cy="1079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5" tIns="45697" rIns="91395" bIns="45697" numCol="1" anchor="t" anchorCtr="0" compatLnSpc="1">
              <a:prstTxWarp prst="textNoShape">
                <a:avLst/>
              </a:prstTxWarp>
            </a:bodyPr>
            <a:lstStyle/>
            <a:p>
              <a:pPr>
                <a:lnSpc>
                  <a:spcPct val="90000"/>
                </a:lnSpc>
              </a:pPr>
              <a:endParaRPr lang="en-US" sz="3198" dirty="0">
                <a:solidFill>
                  <a:srgbClr val="4B4B4B"/>
                </a:solidFill>
                <a:latin typeface="Calibri" panose="020F0502020204030204" pitchFamily="34" charset="0"/>
                <a:cs typeface="Calibri" panose="020F0502020204030204" pitchFamily="34" charset="0"/>
              </a:endParaRPr>
            </a:p>
          </p:txBody>
        </p:sp>
      </p:grpSp>
      <p:sp>
        <p:nvSpPr>
          <p:cNvPr id="131" name="TextBox 130">
            <a:extLst>
              <a:ext uri="{FF2B5EF4-FFF2-40B4-BE49-F238E27FC236}">
                <a16:creationId xmlns:a16="http://schemas.microsoft.com/office/drawing/2014/main" id="{EB9AA95B-C0C5-4401-BDCF-875F28C73EF0}"/>
              </a:ext>
            </a:extLst>
          </p:cNvPr>
          <p:cNvSpPr txBox="1"/>
          <p:nvPr/>
        </p:nvSpPr>
        <p:spPr>
          <a:xfrm>
            <a:off x="8802255" y="1251500"/>
            <a:ext cx="880476" cy="290706"/>
          </a:xfrm>
          <a:prstGeom prst="rect">
            <a:avLst/>
          </a:prstGeom>
          <a:noFill/>
        </p:spPr>
        <p:txBody>
          <a:bodyPr wrap="square" lIns="0" tIns="0" rIns="0" bIns="0" rtlCol="0">
            <a:spAutoFit/>
          </a:bodyPr>
          <a:lstStyle/>
          <a:p>
            <a:pPr algn="ctr" fontAlgn="base">
              <a:lnSpc>
                <a:spcPct val="90000"/>
              </a:lnSpc>
              <a:spcBef>
                <a:spcPts val="600"/>
              </a:spcBef>
              <a:spcAft>
                <a:spcPct val="0"/>
              </a:spcAft>
              <a:buClr>
                <a:srgbClr val="F0AB00"/>
              </a:buClr>
              <a:buSzPct val="80000"/>
            </a:pP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Text </a:t>
            </a:r>
            <a:b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br>
            <a:r>
              <a:rPr lang="en-US" sz="1050" kern="0" dirty="0">
                <a:solidFill>
                  <a:srgbClr val="4B4B4B"/>
                </a:solidFill>
                <a:latin typeface="Calibri" panose="020F0502020204030204" pitchFamily="34" charset="0"/>
                <a:ea typeface="Arial Unicode MS" pitchFamily="34" charset="-128"/>
                <a:cs typeface="Calibri" panose="020F0502020204030204" pitchFamily="34" charset="0"/>
              </a:rPr>
              <a:t>Analytics</a:t>
            </a:r>
          </a:p>
        </p:txBody>
      </p:sp>
      <p:sp>
        <p:nvSpPr>
          <p:cNvPr id="132" name="Rectangle 131">
            <a:extLst>
              <a:ext uri="{FF2B5EF4-FFF2-40B4-BE49-F238E27FC236}">
                <a16:creationId xmlns:a16="http://schemas.microsoft.com/office/drawing/2014/main" id="{8DA56738-50A5-4E68-8EC1-EFFD099AF4D7}"/>
              </a:ext>
            </a:extLst>
          </p:cNvPr>
          <p:cNvSpPr/>
          <p:nvPr/>
        </p:nvSpPr>
        <p:spPr bwMode="gray">
          <a:xfrm>
            <a:off x="8909776" y="992354"/>
            <a:ext cx="684075" cy="549927"/>
          </a:xfrm>
          <a:prstGeom prst="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pic>
        <p:nvPicPr>
          <p:cNvPr id="133" name="Picture 132" descr="A close up of a logo&#10;&#10;Description automatically generated">
            <a:extLst>
              <a:ext uri="{FF2B5EF4-FFF2-40B4-BE49-F238E27FC236}">
                <a16:creationId xmlns:a16="http://schemas.microsoft.com/office/drawing/2014/main" id="{1758769B-6C93-466C-A7AA-5930D31277A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rot="2861293">
            <a:off x="7274487" y="3556238"/>
            <a:ext cx="514352" cy="514352"/>
          </a:xfrm>
          <a:prstGeom prst="rect">
            <a:avLst/>
          </a:prstGeom>
        </p:spPr>
      </p:pic>
      <p:pic>
        <p:nvPicPr>
          <p:cNvPr id="6" name="Picture 5">
            <a:extLst>
              <a:ext uri="{FF2B5EF4-FFF2-40B4-BE49-F238E27FC236}">
                <a16:creationId xmlns:a16="http://schemas.microsoft.com/office/drawing/2014/main" id="{7A8B8DFD-66D3-4740-BE54-7CCEF07382F8}"/>
              </a:ext>
            </a:extLst>
          </p:cNvPr>
          <p:cNvPicPr>
            <a:picLocks noChangeAspect="1"/>
          </p:cNvPicPr>
          <p:nvPr/>
        </p:nvPicPr>
        <p:blipFill>
          <a:blip r:embed="rId14"/>
          <a:stretch>
            <a:fillRect/>
          </a:stretch>
        </p:blipFill>
        <p:spPr>
          <a:xfrm>
            <a:off x="542498" y="4518955"/>
            <a:ext cx="511625" cy="511625"/>
          </a:xfrm>
          <a:prstGeom prst="rect">
            <a:avLst/>
          </a:prstGeom>
        </p:spPr>
      </p:pic>
      <p:sp>
        <p:nvSpPr>
          <p:cNvPr id="70" name="Rectangle 69">
            <a:extLst>
              <a:ext uri="{FF2B5EF4-FFF2-40B4-BE49-F238E27FC236}">
                <a16:creationId xmlns:a16="http://schemas.microsoft.com/office/drawing/2014/main" id="{5A460DF1-48F4-1D4B-A44E-DE3ED43A2546}"/>
              </a:ext>
            </a:extLst>
          </p:cNvPr>
          <p:cNvSpPr/>
          <p:nvPr/>
        </p:nvSpPr>
        <p:spPr bwMode="gray">
          <a:xfrm>
            <a:off x="433537" y="4047839"/>
            <a:ext cx="3441691" cy="1455187"/>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ight Arrow 14">
            <a:extLst>
              <a:ext uri="{FF2B5EF4-FFF2-40B4-BE49-F238E27FC236}">
                <a16:creationId xmlns:a16="http://schemas.microsoft.com/office/drawing/2014/main" id="{D7EE1B28-1908-8C4F-AE6B-CBE6B7F506D1}"/>
              </a:ext>
            </a:extLst>
          </p:cNvPr>
          <p:cNvSpPr/>
          <p:nvPr/>
        </p:nvSpPr>
        <p:spPr bwMode="gray">
          <a:xfrm rot="16200000">
            <a:off x="279328" y="3777184"/>
            <a:ext cx="992619" cy="231144"/>
          </a:xfrm>
          <a:prstGeom prst="rightArrow">
            <a:avLst>
              <a:gd name="adj1" fmla="val 0"/>
              <a:gd name="adj2" fmla="val 67308"/>
            </a:avLst>
          </a:prstGeom>
          <a:noFill/>
          <a:ln w="12700" cap="rnd" algn="ctr">
            <a:solidFill>
              <a:schemeClr val="tx1"/>
            </a:solidFill>
            <a:prstDash val="solid"/>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7C0BF803-390D-0C4C-8EC8-8B7E000EC12A}"/>
              </a:ext>
            </a:extLst>
          </p:cNvPr>
          <p:cNvSpPr/>
          <p:nvPr/>
        </p:nvSpPr>
        <p:spPr>
          <a:xfrm>
            <a:off x="1569310" y="4318401"/>
            <a:ext cx="2031559" cy="954107"/>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Profit &amp; Loss Report Helps to Focus on What News To Look Out For</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483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13030" y="1008228"/>
            <a:ext cx="11276636" cy="5470446"/>
            <a:chOff x="461506" y="406761"/>
            <a:chExt cx="11276636" cy="5470446"/>
          </a:xfrm>
        </p:grpSpPr>
        <p:sp>
          <p:nvSpPr>
            <p:cNvPr id="42" name="Hexagon 41"/>
            <p:cNvSpPr/>
            <p:nvPr/>
          </p:nvSpPr>
          <p:spPr>
            <a:xfrm rot="5400000">
              <a:off x="5951198" y="484879"/>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rPr>
                <a:t>SCB </a:t>
              </a:r>
              <a:r>
                <a:rPr lang="en-US" sz="1600" kern="0" dirty="0">
                  <a:solidFill>
                    <a:prstClr val="black">
                      <a:lumMod val="95000"/>
                      <a:lumOff val="5000"/>
                    </a:prstClr>
                  </a:solidFill>
                  <a:latin typeface="Calibri" panose="020F0502020204030204"/>
                </a:rPr>
                <a:t>Data &amp; </a:t>
              </a:r>
              <a:r>
                <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rPr>
                <a:t>Locate 3</a:t>
              </a:r>
              <a:r>
                <a:rPr kumimoji="0" lang="en-US" sz="1600" b="0" i="0" u="none" strike="noStrike" kern="0" cap="none" spc="0" normalizeH="0" baseline="30000" noProof="0" dirty="0">
                  <a:ln>
                    <a:noFill/>
                  </a:ln>
                  <a:solidFill>
                    <a:prstClr val="black">
                      <a:lumMod val="95000"/>
                      <a:lumOff val="5000"/>
                    </a:prstClr>
                  </a:solidFill>
                  <a:effectLst/>
                  <a:uLnTx/>
                  <a:uFillTx/>
                  <a:latin typeface="Calibri" panose="020F0502020204030204"/>
                  <a:ea typeface="+mn-ea"/>
                  <a:cs typeface="+mn-cs"/>
                </a:rPr>
                <a:t>rd</a:t>
              </a:r>
              <a:r>
                <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rPr>
                <a:t> Party APs</a:t>
              </a:r>
            </a:p>
          </p:txBody>
        </p:sp>
        <p:sp>
          <p:nvSpPr>
            <p:cNvPr id="43" name="Hexagon 42"/>
            <p:cNvSpPr/>
            <p:nvPr/>
          </p:nvSpPr>
          <p:spPr>
            <a:xfrm rot="5400000">
              <a:off x="7486720" y="643008"/>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1</a:t>
              </a:r>
            </a:p>
          </p:txBody>
        </p:sp>
        <p:sp>
          <p:nvSpPr>
            <p:cNvPr id="44" name="TextBox 43"/>
            <p:cNvSpPr txBox="1"/>
            <p:nvPr/>
          </p:nvSpPr>
          <p:spPr>
            <a:xfrm>
              <a:off x="5096530" y="2661722"/>
              <a:ext cx="1755609" cy="830997"/>
            </a:xfrm>
            <a:prstGeom prst="rect">
              <a:avLst/>
            </a:prstGeom>
            <a:noFill/>
            <a:ln>
              <a:solidFill>
                <a:schemeClr val="tx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mj-lt"/>
                </a:rPr>
                <a:t>Multi-Step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mj-lt"/>
                </a:rPr>
                <a:t>Approach</a:t>
              </a:r>
            </a:p>
          </p:txBody>
        </p:sp>
        <p:sp>
          <p:nvSpPr>
            <p:cNvPr id="45" name="TextBox 44"/>
            <p:cNvSpPr txBox="1"/>
            <p:nvPr/>
          </p:nvSpPr>
          <p:spPr>
            <a:xfrm>
              <a:off x="9028806" y="2045204"/>
              <a:ext cx="2709336" cy="900246"/>
            </a:xfrm>
            <a:prstGeom prst="rect">
              <a:avLst/>
            </a:prstGeom>
            <a:noFill/>
            <a:ln>
              <a:solidFill>
                <a:schemeClr val="tx1"/>
              </a:solidFill>
            </a:ln>
          </p:spPr>
          <p:txBody>
            <a:bodyPr wrap="square" rtlCol="1">
              <a:spAutoFit/>
            </a:bodyPr>
            <a:lstStyle/>
            <a:p>
              <a:pPr marL="171450" indent="-171450" defTabSz="914400">
                <a:buFont typeface="Arial" panose="020B0604020202020204" pitchFamily="34" charset="0"/>
                <a:buChar char="•"/>
              </a:pPr>
              <a:r>
                <a:rPr lang="en-SG" sz="1050" kern="0" dirty="0">
                  <a:solidFill>
                    <a:prstClr val="black"/>
                  </a:solidFill>
                  <a:latin typeface="Century Gothic" pitchFamily="34" charset="0"/>
                </a:rPr>
                <a:t>Connect to news APIs</a:t>
              </a:r>
            </a:p>
            <a:p>
              <a:pPr marL="171450" indent="-171450" defTabSz="914400">
                <a:buFont typeface="Arial" panose="020B0604020202020204" pitchFamily="34" charset="0"/>
                <a:buChar char="•"/>
              </a:pPr>
              <a:r>
                <a:rPr lang="en-SG" sz="1050" kern="0" dirty="0">
                  <a:solidFill>
                    <a:prstClr val="black"/>
                  </a:solidFill>
                  <a:latin typeface="Century Gothic" pitchFamily="34" charset="0"/>
                </a:rPr>
                <a:t>Publish raw text against storage API, store raw news text in HANA </a:t>
              </a:r>
            </a:p>
            <a:p>
              <a:pPr marL="171450" indent="-171450" defTabSz="914400">
                <a:buFont typeface="Arial" panose="020B0604020202020204" pitchFamily="34" charset="0"/>
                <a:buChar char="•"/>
              </a:pPr>
              <a:r>
                <a:rPr lang="en-SG" sz="1050" kern="0" dirty="0">
                  <a:solidFill>
                    <a:prstClr val="black"/>
                  </a:solidFill>
                  <a:latin typeface="Century Gothic" pitchFamily="34" charset="0"/>
                </a:rPr>
                <a:t>Operationalised the flow to execute it in intervals</a:t>
              </a:r>
            </a:p>
          </p:txBody>
        </p:sp>
        <p:sp>
          <p:nvSpPr>
            <p:cNvPr id="46" name="TextBox 45"/>
            <p:cNvSpPr txBox="1"/>
            <p:nvPr/>
          </p:nvSpPr>
          <p:spPr>
            <a:xfrm>
              <a:off x="8043903" y="586937"/>
              <a:ext cx="3694239" cy="746358"/>
            </a:xfrm>
            <a:prstGeom prst="rect">
              <a:avLst/>
            </a:prstGeom>
            <a:noFill/>
            <a:ln>
              <a:solidFill>
                <a:schemeClr val="tx1"/>
              </a:solidFill>
            </a:ln>
          </p:spPr>
          <p:txBody>
            <a:bodyPr wrap="square" rtlCol="1">
              <a:spAutoFit/>
            </a:bodyPr>
            <a:lstStyle>
              <a:defPPr>
                <a:defRPr lang="de-DE"/>
              </a:defPPr>
              <a:lvl1pPr marL="171450" marR="0" lvl="0" indent="-171450" defTabSz="914400" fontAlgn="auto">
                <a:lnSpc>
                  <a:spcPct val="100000"/>
                </a:lnSpc>
                <a:spcBef>
                  <a:spcPts val="0"/>
                </a:spcBef>
                <a:spcAft>
                  <a:spcPts val="0"/>
                </a:spcAft>
                <a:buClrTx/>
                <a:buSzTx/>
                <a:buFont typeface="Arial" panose="020B0604020202020204" pitchFamily="34" charset="0"/>
                <a:buChar char="•"/>
                <a:tabLst/>
                <a:defRPr kumimoji="0" sz="1050" b="0" i="0" u="none" strike="noStrike" kern="0" cap="none" spc="0" normalizeH="0" baseline="0">
                  <a:ln>
                    <a:noFill/>
                  </a:ln>
                  <a:solidFill>
                    <a:prstClr val="black"/>
                  </a:solidFill>
                  <a:effectLst/>
                  <a:uLnTx/>
                  <a:uFillTx/>
                  <a:latin typeface="Century Gothic" pitchFamily="34" charset="0"/>
                </a:defRPr>
              </a:lvl1pPr>
            </a:lstStyle>
            <a:p>
              <a:r>
                <a:rPr lang="en-SG" dirty="0"/>
                <a:t>What news sources the bank wants to use?</a:t>
              </a:r>
            </a:p>
            <a:p>
              <a:r>
                <a:rPr lang="en-SG" dirty="0"/>
                <a:t>Would other news sources like Twitter would provide good market sentiments?</a:t>
              </a:r>
            </a:p>
            <a:p>
              <a:r>
                <a:rPr lang="en-SG" dirty="0"/>
                <a:t>SCB Data - </a:t>
              </a:r>
              <a:r>
                <a:rPr lang="en-US" dirty="0"/>
                <a:t>currency pairs </a:t>
              </a:r>
              <a:endParaRPr lang="en-SG" dirty="0"/>
            </a:p>
          </p:txBody>
        </p:sp>
        <p:sp>
          <p:nvSpPr>
            <p:cNvPr id="47" name="TextBox 46"/>
            <p:cNvSpPr txBox="1"/>
            <p:nvPr/>
          </p:nvSpPr>
          <p:spPr>
            <a:xfrm>
              <a:off x="8043903" y="4962098"/>
              <a:ext cx="3433393" cy="738664"/>
            </a:xfrm>
            <a:prstGeom prst="rect">
              <a:avLst/>
            </a:prstGeom>
            <a:noFill/>
            <a:ln>
              <a:solidFill>
                <a:schemeClr val="tx1"/>
              </a:solidFill>
            </a:ln>
          </p:spPr>
          <p:txBody>
            <a:bodyPr wrap="square" rtlCol="1">
              <a:spAutoFit/>
            </a:bodyPr>
            <a:lstStyle>
              <a:defPPr>
                <a:defRPr lang="de-DE"/>
              </a:defPPr>
              <a:lvl1pPr marL="171450" marR="0" lvl="0" indent="-171450" defTabSz="914400" fontAlgn="auto">
                <a:lnSpc>
                  <a:spcPct val="100000"/>
                </a:lnSpc>
                <a:spcBef>
                  <a:spcPts val="0"/>
                </a:spcBef>
                <a:spcAft>
                  <a:spcPts val="0"/>
                </a:spcAft>
                <a:buClrTx/>
                <a:buSzTx/>
                <a:buFont typeface="Arial" panose="020B0604020202020204" pitchFamily="34" charset="0"/>
                <a:buChar char="•"/>
                <a:tabLst/>
                <a:defRPr kumimoji="0" sz="1000" b="0" i="0" u="none" strike="noStrike" kern="0" cap="none" spc="0" normalizeH="0" baseline="0">
                  <a:ln>
                    <a:noFill/>
                  </a:ln>
                  <a:solidFill>
                    <a:prstClr val="black"/>
                  </a:solidFill>
                  <a:effectLst/>
                  <a:uLnTx/>
                  <a:uFillTx/>
                  <a:latin typeface="Century Gothic" pitchFamily="34" charset="0"/>
                </a:defRPr>
              </a:lvl1pPr>
            </a:lstStyle>
            <a:p>
              <a:pPr lvl="0">
                <a:defRPr/>
              </a:pPr>
              <a:r>
                <a:rPr lang="en-US" sz="1050" dirty="0"/>
                <a:t>Data Cleansing on raw text</a:t>
              </a:r>
            </a:p>
            <a:p>
              <a:pPr lvl="0">
                <a:defRPr/>
              </a:pPr>
              <a:r>
                <a:rPr lang="en-US" sz="1050" dirty="0"/>
                <a:t>Transform cleaned text to Data Model (HANA Tables)</a:t>
              </a:r>
            </a:p>
            <a:p>
              <a:pPr lvl="0">
                <a:defRPr/>
              </a:pPr>
              <a:r>
                <a:rPr lang="en-US" sz="1050" dirty="0"/>
                <a:t>Currency pairs data on HANA</a:t>
              </a:r>
            </a:p>
          </p:txBody>
        </p:sp>
        <p:sp>
          <p:nvSpPr>
            <p:cNvPr id="48" name="TextBox 47"/>
            <p:cNvSpPr txBox="1"/>
            <p:nvPr/>
          </p:nvSpPr>
          <p:spPr>
            <a:xfrm>
              <a:off x="461506" y="4492212"/>
              <a:ext cx="3682115" cy="1384995"/>
            </a:xfrm>
            <a:prstGeom prst="rect">
              <a:avLst/>
            </a:prstGeom>
            <a:noFill/>
            <a:ln>
              <a:solidFill>
                <a:schemeClr val="tx1"/>
              </a:solidFill>
            </a:ln>
          </p:spPr>
          <p:txBody>
            <a:bodyPr wrap="square" rtlCol="1">
              <a:spAutoFit/>
            </a:bodyPr>
            <a:lstStyle>
              <a:defPPr>
                <a:defRPr lang="en-US"/>
              </a:defPPr>
              <a:lvl1pPr marL="171450" indent="-171450">
                <a:buFont typeface="Arial" panose="020B0604020202020204" pitchFamily="34" charset="0"/>
                <a:buChar char="•"/>
                <a:defRPr sz="1000">
                  <a:latin typeface="Century Gothic" pitchFamily="34" charset="0"/>
                </a:defRPr>
              </a:lvl1pPr>
            </a:lstStyle>
            <a:p>
              <a:r>
                <a:rPr lang="en-SG" sz="1050" dirty="0"/>
                <a:t>Build sentiment analysis </a:t>
              </a:r>
            </a:p>
            <a:p>
              <a:r>
                <a:rPr lang="en-SG" sz="1050" dirty="0"/>
                <a:t>Identify polarity of each article whether they are positive, negative or neutral</a:t>
              </a:r>
            </a:p>
            <a:p>
              <a:r>
                <a:rPr lang="en-SG" sz="1050" dirty="0"/>
                <a:t>Extract key topics and organisations</a:t>
              </a:r>
            </a:p>
            <a:p>
              <a:r>
                <a:rPr lang="en-SG" sz="1050" dirty="0"/>
                <a:t>Aggregate results to provide an overall score</a:t>
              </a:r>
            </a:p>
            <a:p>
              <a:r>
                <a:rPr lang="en-SG" sz="1050" dirty="0"/>
                <a:t>Apply custom rules to provide insight to deeper context</a:t>
              </a:r>
            </a:p>
            <a:p>
              <a:r>
                <a:rPr lang="en-SG" sz="1050" dirty="0"/>
                <a:t>ML model to measure the impact on currency pairs</a:t>
              </a:r>
            </a:p>
          </p:txBody>
        </p:sp>
        <p:sp>
          <p:nvSpPr>
            <p:cNvPr id="57" name="Freeform 7"/>
            <p:cNvSpPr>
              <a:spLocks/>
            </p:cNvSpPr>
            <p:nvPr/>
          </p:nvSpPr>
          <p:spPr bwMode="auto">
            <a:xfrm>
              <a:off x="3639125" y="3296416"/>
              <a:ext cx="335276" cy="300616"/>
            </a:xfrm>
            <a:custGeom>
              <a:avLst/>
              <a:gdLst>
                <a:gd name="T0" fmla="*/ 936 w 4131"/>
                <a:gd name="T1" fmla="*/ 66 h 3226"/>
                <a:gd name="T2" fmla="*/ 1219 w 4131"/>
                <a:gd name="T3" fmla="*/ 317 h 3226"/>
                <a:gd name="T4" fmla="*/ 1456 w 4131"/>
                <a:gd name="T5" fmla="*/ 645 h 3226"/>
                <a:gd name="T6" fmla="*/ 1591 w 4131"/>
                <a:gd name="T7" fmla="*/ 957 h 3226"/>
                <a:gd name="T8" fmla="*/ 1628 w 4131"/>
                <a:gd name="T9" fmla="*/ 1263 h 3226"/>
                <a:gd name="T10" fmla="*/ 1750 w 4131"/>
                <a:gd name="T11" fmla="*/ 1443 h 3226"/>
                <a:gd name="T12" fmla="*/ 2120 w 4131"/>
                <a:gd name="T13" fmla="*/ 1681 h 3226"/>
                <a:gd name="T14" fmla="*/ 2406 w 4131"/>
                <a:gd name="T15" fmla="*/ 1867 h 3226"/>
                <a:gd name="T16" fmla="*/ 2559 w 4131"/>
                <a:gd name="T17" fmla="*/ 1966 h 3226"/>
                <a:gd name="T18" fmla="*/ 2612 w 4131"/>
                <a:gd name="T19" fmla="*/ 1978 h 3226"/>
                <a:gd name="T20" fmla="*/ 2744 w 4131"/>
                <a:gd name="T21" fmla="*/ 2085 h 3226"/>
                <a:gd name="T22" fmla="*/ 2792 w 4131"/>
                <a:gd name="T23" fmla="*/ 2113 h 3226"/>
                <a:gd name="T24" fmla="*/ 2871 w 4131"/>
                <a:gd name="T25" fmla="*/ 2179 h 3226"/>
                <a:gd name="T26" fmla="*/ 2924 w 4131"/>
                <a:gd name="T27" fmla="*/ 2206 h 3226"/>
                <a:gd name="T28" fmla="*/ 3006 w 4131"/>
                <a:gd name="T29" fmla="*/ 2278 h 3226"/>
                <a:gd name="T30" fmla="*/ 3115 w 4131"/>
                <a:gd name="T31" fmla="*/ 2342 h 3226"/>
                <a:gd name="T32" fmla="*/ 3130 w 4131"/>
                <a:gd name="T33" fmla="*/ 2394 h 3226"/>
                <a:gd name="T34" fmla="*/ 3241 w 4131"/>
                <a:gd name="T35" fmla="*/ 2435 h 3226"/>
                <a:gd name="T36" fmla="*/ 3271 w 4131"/>
                <a:gd name="T37" fmla="*/ 2473 h 3226"/>
                <a:gd name="T38" fmla="*/ 3364 w 4131"/>
                <a:gd name="T39" fmla="*/ 2522 h 3226"/>
                <a:gd name="T40" fmla="*/ 3406 w 4131"/>
                <a:gd name="T41" fmla="*/ 2548 h 3226"/>
                <a:gd name="T42" fmla="*/ 3489 w 4131"/>
                <a:gd name="T43" fmla="*/ 2613 h 3226"/>
                <a:gd name="T44" fmla="*/ 3533 w 4131"/>
                <a:gd name="T45" fmla="*/ 2699 h 3226"/>
                <a:gd name="T46" fmla="*/ 4131 w 4131"/>
                <a:gd name="T47" fmla="*/ 3226 h 3226"/>
                <a:gd name="T48" fmla="*/ 3484 w 4131"/>
                <a:gd name="T49" fmla="*/ 2855 h 3226"/>
                <a:gd name="T50" fmla="*/ 3362 w 4131"/>
                <a:gd name="T51" fmla="*/ 2867 h 3226"/>
                <a:gd name="T52" fmla="*/ 3248 w 4131"/>
                <a:gd name="T53" fmla="*/ 2812 h 3226"/>
                <a:gd name="T54" fmla="*/ 3195 w 4131"/>
                <a:gd name="T55" fmla="*/ 2772 h 3226"/>
                <a:gd name="T56" fmla="*/ 3118 w 4131"/>
                <a:gd name="T57" fmla="*/ 2724 h 3226"/>
                <a:gd name="T58" fmla="*/ 3065 w 4131"/>
                <a:gd name="T59" fmla="*/ 2684 h 3226"/>
                <a:gd name="T60" fmla="*/ 2990 w 4131"/>
                <a:gd name="T61" fmla="*/ 2631 h 3226"/>
                <a:gd name="T62" fmla="*/ 2939 w 4131"/>
                <a:gd name="T63" fmla="*/ 2589 h 3226"/>
                <a:gd name="T64" fmla="*/ 2862 w 4131"/>
                <a:gd name="T65" fmla="*/ 2531 h 3226"/>
                <a:gd name="T66" fmla="*/ 2815 w 4131"/>
                <a:gd name="T67" fmla="*/ 2500 h 3226"/>
                <a:gd name="T68" fmla="*/ 2739 w 4131"/>
                <a:gd name="T69" fmla="*/ 2444 h 3226"/>
                <a:gd name="T70" fmla="*/ 2692 w 4131"/>
                <a:gd name="T71" fmla="*/ 2410 h 3226"/>
                <a:gd name="T72" fmla="*/ 2613 w 4131"/>
                <a:gd name="T73" fmla="*/ 2357 h 3226"/>
                <a:gd name="T74" fmla="*/ 2567 w 4131"/>
                <a:gd name="T75" fmla="*/ 2317 h 3226"/>
                <a:gd name="T76" fmla="*/ 2431 w 4131"/>
                <a:gd name="T77" fmla="*/ 2222 h 3226"/>
                <a:gd name="T78" fmla="*/ 2414 w 4131"/>
                <a:gd name="T79" fmla="*/ 2179 h 3226"/>
                <a:gd name="T80" fmla="*/ 2369 w 4131"/>
                <a:gd name="T81" fmla="*/ 2148 h 3226"/>
                <a:gd name="T82" fmla="*/ 2175 w 4131"/>
                <a:gd name="T83" fmla="*/ 1999 h 3226"/>
                <a:gd name="T84" fmla="*/ 1869 w 4131"/>
                <a:gd name="T85" fmla="*/ 1763 h 3226"/>
                <a:gd name="T86" fmla="*/ 1502 w 4131"/>
                <a:gd name="T87" fmla="*/ 1478 h 3226"/>
                <a:gd name="T88" fmla="*/ 1329 w 4131"/>
                <a:gd name="T89" fmla="*/ 1539 h 3226"/>
                <a:gd name="T90" fmla="*/ 970 w 4131"/>
                <a:gd name="T91" fmla="*/ 1566 h 3226"/>
                <a:gd name="T92" fmla="*/ 521 w 4131"/>
                <a:gd name="T93" fmla="*/ 1463 h 3226"/>
                <a:gd name="T94" fmla="*/ 129 w 4131"/>
                <a:gd name="T95" fmla="*/ 1229 h 3226"/>
                <a:gd name="T96" fmla="*/ 0 w 4131"/>
                <a:gd name="T97" fmla="*/ 961 h 3226"/>
                <a:gd name="T98" fmla="*/ 79 w 4131"/>
                <a:gd name="T99" fmla="*/ 777 h 3226"/>
                <a:gd name="T100" fmla="*/ 84 w 4131"/>
                <a:gd name="T101" fmla="*/ 640 h 3226"/>
                <a:gd name="T102" fmla="*/ 182 w 4131"/>
                <a:gd name="T103" fmla="*/ 574 h 3226"/>
                <a:gd name="T104" fmla="*/ 373 w 4131"/>
                <a:gd name="T105" fmla="*/ 603 h 3226"/>
                <a:gd name="T106" fmla="*/ 470 w 4131"/>
                <a:gd name="T107" fmla="*/ 630 h 3226"/>
                <a:gd name="T108" fmla="*/ 422 w 4131"/>
                <a:gd name="T109" fmla="*/ 561 h 3226"/>
                <a:gd name="T110" fmla="*/ 371 w 4131"/>
                <a:gd name="T111" fmla="*/ 428 h 3226"/>
                <a:gd name="T112" fmla="*/ 436 w 4131"/>
                <a:gd name="T113" fmla="*/ 345 h 3226"/>
                <a:gd name="T114" fmla="*/ 472 w 4131"/>
                <a:gd name="T115" fmla="*/ 125 h 3226"/>
                <a:gd name="T116" fmla="*/ 624 w 4131"/>
                <a:gd name="T117" fmla="*/ 10 h 3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31" h="3226">
                  <a:moveTo>
                    <a:pt x="707" y="0"/>
                  </a:moveTo>
                  <a:lnTo>
                    <a:pt x="757" y="2"/>
                  </a:lnTo>
                  <a:lnTo>
                    <a:pt x="799" y="8"/>
                  </a:lnTo>
                  <a:lnTo>
                    <a:pt x="844" y="20"/>
                  </a:lnTo>
                  <a:lnTo>
                    <a:pt x="889" y="41"/>
                  </a:lnTo>
                  <a:lnTo>
                    <a:pt x="936" y="66"/>
                  </a:lnTo>
                  <a:lnTo>
                    <a:pt x="984" y="97"/>
                  </a:lnTo>
                  <a:lnTo>
                    <a:pt x="1031" y="134"/>
                  </a:lnTo>
                  <a:lnTo>
                    <a:pt x="1079" y="174"/>
                  </a:lnTo>
                  <a:lnTo>
                    <a:pt x="1126" y="218"/>
                  </a:lnTo>
                  <a:lnTo>
                    <a:pt x="1173" y="266"/>
                  </a:lnTo>
                  <a:lnTo>
                    <a:pt x="1219" y="317"/>
                  </a:lnTo>
                  <a:lnTo>
                    <a:pt x="1264" y="370"/>
                  </a:lnTo>
                  <a:lnTo>
                    <a:pt x="1306" y="424"/>
                  </a:lnTo>
                  <a:lnTo>
                    <a:pt x="1348" y="479"/>
                  </a:lnTo>
                  <a:lnTo>
                    <a:pt x="1387" y="535"/>
                  </a:lnTo>
                  <a:lnTo>
                    <a:pt x="1424" y="590"/>
                  </a:lnTo>
                  <a:lnTo>
                    <a:pt x="1456" y="645"/>
                  </a:lnTo>
                  <a:lnTo>
                    <a:pt x="1488" y="699"/>
                  </a:lnTo>
                  <a:lnTo>
                    <a:pt x="1514" y="751"/>
                  </a:lnTo>
                  <a:lnTo>
                    <a:pt x="1538" y="801"/>
                  </a:lnTo>
                  <a:lnTo>
                    <a:pt x="1557" y="848"/>
                  </a:lnTo>
                  <a:lnTo>
                    <a:pt x="1572" y="891"/>
                  </a:lnTo>
                  <a:lnTo>
                    <a:pt x="1591" y="957"/>
                  </a:lnTo>
                  <a:lnTo>
                    <a:pt x="1605" y="1019"/>
                  </a:lnTo>
                  <a:lnTo>
                    <a:pt x="1615" y="1078"/>
                  </a:lnTo>
                  <a:lnTo>
                    <a:pt x="1623" y="1131"/>
                  </a:lnTo>
                  <a:lnTo>
                    <a:pt x="1627" y="1181"/>
                  </a:lnTo>
                  <a:lnTo>
                    <a:pt x="1628" y="1223"/>
                  </a:lnTo>
                  <a:lnTo>
                    <a:pt x="1628" y="1263"/>
                  </a:lnTo>
                  <a:lnTo>
                    <a:pt x="1625" y="1295"/>
                  </a:lnTo>
                  <a:lnTo>
                    <a:pt x="1624" y="1322"/>
                  </a:lnTo>
                  <a:lnTo>
                    <a:pt x="1620" y="1343"/>
                  </a:lnTo>
                  <a:lnTo>
                    <a:pt x="1619" y="1357"/>
                  </a:lnTo>
                  <a:lnTo>
                    <a:pt x="1685" y="1400"/>
                  </a:lnTo>
                  <a:lnTo>
                    <a:pt x="1750" y="1443"/>
                  </a:lnTo>
                  <a:lnTo>
                    <a:pt x="1816" y="1485"/>
                  </a:lnTo>
                  <a:lnTo>
                    <a:pt x="1879" y="1526"/>
                  </a:lnTo>
                  <a:lnTo>
                    <a:pt x="1942" y="1566"/>
                  </a:lnTo>
                  <a:lnTo>
                    <a:pt x="2002" y="1606"/>
                  </a:lnTo>
                  <a:lnTo>
                    <a:pt x="2062" y="1645"/>
                  </a:lnTo>
                  <a:lnTo>
                    <a:pt x="2120" y="1681"/>
                  </a:lnTo>
                  <a:lnTo>
                    <a:pt x="2174" y="1717"/>
                  </a:lnTo>
                  <a:lnTo>
                    <a:pt x="2226" y="1751"/>
                  </a:lnTo>
                  <a:lnTo>
                    <a:pt x="2276" y="1782"/>
                  </a:lnTo>
                  <a:lnTo>
                    <a:pt x="2323" y="1812"/>
                  </a:lnTo>
                  <a:lnTo>
                    <a:pt x="2366" y="1841"/>
                  </a:lnTo>
                  <a:lnTo>
                    <a:pt x="2406" y="1867"/>
                  </a:lnTo>
                  <a:lnTo>
                    <a:pt x="2441" y="1891"/>
                  </a:lnTo>
                  <a:lnTo>
                    <a:pt x="2474" y="1912"/>
                  </a:lnTo>
                  <a:lnTo>
                    <a:pt x="2502" y="1930"/>
                  </a:lnTo>
                  <a:lnTo>
                    <a:pt x="2526" y="1945"/>
                  </a:lnTo>
                  <a:lnTo>
                    <a:pt x="2545" y="1957"/>
                  </a:lnTo>
                  <a:lnTo>
                    <a:pt x="2559" y="1966"/>
                  </a:lnTo>
                  <a:lnTo>
                    <a:pt x="2567" y="1973"/>
                  </a:lnTo>
                  <a:lnTo>
                    <a:pt x="2571" y="1975"/>
                  </a:lnTo>
                  <a:lnTo>
                    <a:pt x="2585" y="1971"/>
                  </a:lnTo>
                  <a:lnTo>
                    <a:pt x="2599" y="1971"/>
                  </a:lnTo>
                  <a:lnTo>
                    <a:pt x="2609" y="1976"/>
                  </a:lnTo>
                  <a:lnTo>
                    <a:pt x="2612" y="1978"/>
                  </a:lnTo>
                  <a:lnTo>
                    <a:pt x="2613" y="1979"/>
                  </a:lnTo>
                  <a:lnTo>
                    <a:pt x="2730" y="2065"/>
                  </a:lnTo>
                  <a:lnTo>
                    <a:pt x="2731" y="2065"/>
                  </a:lnTo>
                  <a:lnTo>
                    <a:pt x="2733" y="2066"/>
                  </a:lnTo>
                  <a:lnTo>
                    <a:pt x="2739" y="2073"/>
                  </a:lnTo>
                  <a:lnTo>
                    <a:pt x="2744" y="2085"/>
                  </a:lnTo>
                  <a:lnTo>
                    <a:pt x="2745" y="2097"/>
                  </a:lnTo>
                  <a:lnTo>
                    <a:pt x="2744" y="2113"/>
                  </a:lnTo>
                  <a:lnTo>
                    <a:pt x="2762" y="2107"/>
                  </a:lnTo>
                  <a:lnTo>
                    <a:pt x="2778" y="2106"/>
                  </a:lnTo>
                  <a:lnTo>
                    <a:pt x="2791" y="2111"/>
                  </a:lnTo>
                  <a:lnTo>
                    <a:pt x="2792" y="2113"/>
                  </a:lnTo>
                  <a:lnTo>
                    <a:pt x="2794" y="2115"/>
                  </a:lnTo>
                  <a:lnTo>
                    <a:pt x="2857" y="2159"/>
                  </a:lnTo>
                  <a:lnTo>
                    <a:pt x="2859" y="2159"/>
                  </a:lnTo>
                  <a:lnTo>
                    <a:pt x="2860" y="2159"/>
                  </a:lnTo>
                  <a:lnTo>
                    <a:pt x="2867" y="2168"/>
                  </a:lnTo>
                  <a:lnTo>
                    <a:pt x="2871" y="2179"/>
                  </a:lnTo>
                  <a:lnTo>
                    <a:pt x="2873" y="2194"/>
                  </a:lnTo>
                  <a:lnTo>
                    <a:pt x="2871" y="2211"/>
                  </a:lnTo>
                  <a:lnTo>
                    <a:pt x="2886" y="2205"/>
                  </a:lnTo>
                  <a:lnTo>
                    <a:pt x="2900" y="2201"/>
                  </a:lnTo>
                  <a:lnTo>
                    <a:pt x="2913" y="2202"/>
                  </a:lnTo>
                  <a:lnTo>
                    <a:pt x="2924" y="2206"/>
                  </a:lnTo>
                  <a:lnTo>
                    <a:pt x="2928" y="2210"/>
                  </a:lnTo>
                  <a:lnTo>
                    <a:pt x="2991" y="2254"/>
                  </a:lnTo>
                  <a:lnTo>
                    <a:pt x="2992" y="2254"/>
                  </a:lnTo>
                  <a:lnTo>
                    <a:pt x="2994" y="2255"/>
                  </a:lnTo>
                  <a:lnTo>
                    <a:pt x="3001" y="2264"/>
                  </a:lnTo>
                  <a:lnTo>
                    <a:pt x="3006" y="2278"/>
                  </a:lnTo>
                  <a:lnTo>
                    <a:pt x="3006" y="2294"/>
                  </a:lnTo>
                  <a:lnTo>
                    <a:pt x="3023" y="2289"/>
                  </a:lnTo>
                  <a:lnTo>
                    <a:pt x="3036" y="2289"/>
                  </a:lnTo>
                  <a:lnTo>
                    <a:pt x="3048" y="2294"/>
                  </a:lnTo>
                  <a:lnTo>
                    <a:pt x="3053" y="2298"/>
                  </a:lnTo>
                  <a:lnTo>
                    <a:pt x="3115" y="2342"/>
                  </a:lnTo>
                  <a:lnTo>
                    <a:pt x="3116" y="2342"/>
                  </a:lnTo>
                  <a:lnTo>
                    <a:pt x="3117" y="2343"/>
                  </a:lnTo>
                  <a:lnTo>
                    <a:pt x="3125" y="2351"/>
                  </a:lnTo>
                  <a:lnTo>
                    <a:pt x="3130" y="2362"/>
                  </a:lnTo>
                  <a:lnTo>
                    <a:pt x="3131" y="2377"/>
                  </a:lnTo>
                  <a:lnTo>
                    <a:pt x="3130" y="2394"/>
                  </a:lnTo>
                  <a:lnTo>
                    <a:pt x="3146" y="2387"/>
                  </a:lnTo>
                  <a:lnTo>
                    <a:pt x="3163" y="2387"/>
                  </a:lnTo>
                  <a:lnTo>
                    <a:pt x="3175" y="2392"/>
                  </a:lnTo>
                  <a:lnTo>
                    <a:pt x="3176" y="2394"/>
                  </a:lnTo>
                  <a:lnTo>
                    <a:pt x="3179" y="2396"/>
                  </a:lnTo>
                  <a:lnTo>
                    <a:pt x="3241" y="2435"/>
                  </a:lnTo>
                  <a:lnTo>
                    <a:pt x="3242" y="2437"/>
                  </a:lnTo>
                  <a:lnTo>
                    <a:pt x="3242" y="2437"/>
                  </a:lnTo>
                  <a:lnTo>
                    <a:pt x="3251" y="2447"/>
                  </a:lnTo>
                  <a:lnTo>
                    <a:pt x="3255" y="2461"/>
                  </a:lnTo>
                  <a:lnTo>
                    <a:pt x="3256" y="2477"/>
                  </a:lnTo>
                  <a:lnTo>
                    <a:pt x="3271" y="2473"/>
                  </a:lnTo>
                  <a:lnTo>
                    <a:pt x="3285" y="2473"/>
                  </a:lnTo>
                  <a:lnTo>
                    <a:pt x="3296" y="2477"/>
                  </a:lnTo>
                  <a:lnTo>
                    <a:pt x="3300" y="2481"/>
                  </a:lnTo>
                  <a:lnTo>
                    <a:pt x="3362" y="2521"/>
                  </a:lnTo>
                  <a:lnTo>
                    <a:pt x="3363" y="2521"/>
                  </a:lnTo>
                  <a:lnTo>
                    <a:pt x="3364" y="2522"/>
                  </a:lnTo>
                  <a:lnTo>
                    <a:pt x="3373" y="2532"/>
                  </a:lnTo>
                  <a:lnTo>
                    <a:pt x="3377" y="2546"/>
                  </a:lnTo>
                  <a:lnTo>
                    <a:pt x="3386" y="2545"/>
                  </a:lnTo>
                  <a:lnTo>
                    <a:pt x="3395" y="2544"/>
                  </a:lnTo>
                  <a:lnTo>
                    <a:pt x="3401" y="2545"/>
                  </a:lnTo>
                  <a:lnTo>
                    <a:pt x="3406" y="2548"/>
                  </a:lnTo>
                  <a:lnTo>
                    <a:pt x="3415" y="2554"/>
                  </a:lnTo>
                  <a:lnTo>
                    <a:pt x="3427" y="2563"/>
                  </a:lnTo>
                  <a:lnTo>
                    <a:pt x="3442" y="2574"/>
                  </a:lnTo>
                  <a:lnTo>
                    <a:pt x="3459" y="2587"/>
                  </a:lnTo>
                  <a:lnTo>
                    <a:pt x="3474" y="2599"/>
                  </a:lnTo>
                  <a:lnTo>
                    <a:pt x="3489" y="2613"/>
                  </a:lnTo>
                  <a:lnTo>
                    <a:pt x="3503" y="2626"/>
                  </a:lnTo>
                  <a:lnTo>
                    <a:pt x="3512" y="2637"/>
                  </a:lnTo>
                  <a:lnTo>
                    <a:pt x="3518" y="2647"/>
                  </a:lnTo>
                  <a:lnTo>
                    <a:pt x="3522" y="2661"/>
                  </a:lnTo>
                  <a:lnTo>
                    <a:pt x="3527" y="2679"/>
                  </a:lnTo>
                  <a:lnTo>
                    <a:pt x="3533" y="2699"/>
                  </a:lnTo>
                  <a:lnTo>
                    <a:pt x="3538" y="2722"/>
                  </a:lnTo>
                  <a:lnTo>
                    <a:pt x="3543" y="2742"/>
                  </a:lnTo>
                  <a:lnTo>
                    <a:pt x="3547" y="2759"/>
                  </a:lnTo>
                  <a:lnTo>
                    <a:pt x="3551" y="2773"/>
                  </a:lnTo>
                  <a:lnTo>
                    <a:pt x="3552" y="2781"/>
                  </a:lnTo>
                  <a:lnTo>
                    <a:pt x="4131" y="3226"/>
                  </a:lnTo>
                  <a:lnTo>
                    <a:pt x="3511" y="2846"/>
                  </a:lnTo>
                  <a:lnTo>
                    <a:pt x="3511" y="2849"/>
                  </a:lnTo>
                  <a:lnTo>
                    <a:pt x="3511" y="2849"/>
                  </a:lnTo>
                  <a:lnTo>
                    <a:pt x="3507" y="2850"/>
                  </a:lnTo>
                  <a:lnTo>
                    <a:pt x="3498" y="2853"/>
                  </a:lnTo>
                  <a:lnTo>
                    <a:pt x="3484" y="2855"/>
                  </a:lnTo>
                  <a:lnTo>
                    <a:pt x="3468" y="2858"/>
                  </a:lnTo>
                  <a:lnTo>
                    <a:pt x="3448" y="2862"/>
                  </a:lnTo>
                  <a:lnTo>
                    <a:pt x="3426" y="2864"/>
                  </a:lnTo>
                  <a:lnTo>
                    <a:pt x="3403" y="2867"/>
                  </a:lnTo>
                  <a:lnTo>
                    <a:pt x="3382" y="2867"/>
                  </a:lnTo>
                  <a:lnTo>
                    <a:pt x="3362" y="2867"/>
                  </a:lnTo>
                  <a:lnTo>
                    <a:pt x="3345" y="2863"/>
                  </a:lnTo>
                  <a:lnTo>
                    <a:pt x="3332" y="2858"/>
                  </a:lnTo>
                  <a:lnTo>
                    <a:pt x="3310" y="2845"/>
                  </a:lnTo>
                  <a:lnTo>
                    <a:pt x="3287" y="2834"/>
                  </a:lnTo>
                  <a:lnTo>
                    <a:pt x="3267" y="2822"/>
                  </a:lnTo>
                  <a:lnTo>
                    <a:pt x="3248" y="2812"/>
                  </a:lnTo>
                  <a:lnTo>
                    <a:pt x="3234" y="2805"/>
                  </a:lnTo>
                  <a:lnTo>
                    <a:pt x="3226" y="2797"/>
                  </a:lnTo>
                  <a:lnTo>
                    <a:pt x="3219" y="2786"/>
                  </a:lnTo>
                  <a:lnTo>
                    <a:pt x="3216" y="2772"/>
                  </a:lnTo>
                  <a:lnTo>
                    <a:pt x="3205" y="2773"/>
                  </a:lnTo>
                  <a:lnTo>
                    <a:pt x="3195" y="2772"/>
                  </a:lnTo>
                  <a:lnTo>
                    <a:pt x="3187" y="2768"/>
                  </a:lnTo>
                  <a:lnTo>
                    <a:pt x="3185" y="2768"/>
                  </a:lnTo>
                  <a:lnTo>
                    <a:pt x="3185" y="2768"/>
                  </a:lnTo>
                  <a:lnTo>
                    <a:pt x="3118" y="2724"/>
                  </a:lnTo>
                  <a:lnTo>
                    <a:pt x="3118" y="2724"/>
                  </a:lnTo>
                  <a:lnTo>
                    <a:pt x="3118" y="2724"/>
                  </a:lnTo>
                  <a:lnTo>
                    <a:pt x="3110" y="2714"/>
                  </a:lnTo>
                  <a:lnTo>
                    <a:pt x="3106" y="2700"/>
                  </a:lnTo>
                  <a:lnTo>
                    <a:pt x="3105" y="2684"/>
                  </a:lnTo>
                  <a:lnTo>
                    <a:pt x="3089" y="2688"/>
                  </a:lnTo>
                  <a:lnTo>
                    <a:pt x="3076" y="2688"/>
                  </a:lnTo>
                  <a:lnTo>
                    <a:pt x="3065" y="2684"/>
                  </a:lnTo>
                  <a:lnTo>
                    <a:pt x="3064" y="2682"/>
                  </a:lnTo>
                  <a:lnTo>
                    <a:pt x="3064" y="2682"/>
                  </a:lnTo>
                  <a:lnTo>
                    <a:pt x="2997" y="2638"/>
                  </a:lnTo>
                  <a:lnTo>
                    <a:pt x="2997" y="2638"/>
                  </a:lnTo>
                  <a:lnTo>
                    <a:pt x="2997" y="2638"/>
                  </a:lnTo>
                  <a:lnTo>
                    <a:pt x="2990" y="2631"/>
                  </a:lnTo>
                  <a:lnTo>
                    <a:pt x="2985" y="2618"/>
                  </a:lnTo>
                  <a:lnTo>
                    <a:pt x="2983" y="2604"/>
                  </a:lnTo>
                  <a:lnTo>
                    <a:pt x="2985" y="2588"/>
                  </a:lnTo>
                  <a:lnTo>
                    <a:pt x="2968" y="2593"/>
                  </a:lnTo>
                  <a:lnTo>
                    <a:pt x="2952" y="2594"/>
                  </a:lnTo>
                  <a:lnTo>
                    <a:pt x="2939" y="2589"/>
                  </a:lnTo>
                  <a:lnTo>
                    <a:pt x="2939" y="2588"/>
                  </a:lnTo>
                  <a:lnTo>
                    <a:pt x="2938" y="2588"/>
                  </a:lnTo>
                  <a:lnTo>
                    <a:pt x="2871" y="2541"/>
                  </a:lnTo>
                  <a:lnTo>
                    <a:pt x="2871" y="2541"/>
                  </a:lnTo>
                  <a:lnTo>
                    <a:pt x="2870" y="2540"/>
                  </a:lnTo>
                  <a:lnTo>
                    <a:pt x="2862" y="2531"/>
                  </a:lnTo>
                  <a:lnTo>
                    <a:pt x="2859" y="2517"/>
                  </a:lnTo>
                  <a:lnTo>
                    <a:pt x="2857" y="2501"/>
                  </a:lnTo>
                  <a:lnTo>
                    <a:pt x="2841" y="2506"/>
                  </a:lnTo>
                  <a:lnTo>
                    <a:pt x="2827" y="2506"/>
                  </a:lnTo>
                  <a:lnTo>
                    <a:pt x="2816" y="2501"/>
                  </a:lnTo>
                  <a:lnTo>
                    <a:pt x="2815" y="2500"/>
                  </a:lnTo>
                  <a:lnTo>
                    <a:pt x="2815" y="2501"/>
                  </a:lnTo>
                  <a:lnTo>
                    <a:pt x="2746" y="2453"/>
                  </a:lnTo>
                  <a:lnTo>
                    <a:pt x="2746" y="2453"/>
                  </a:lnTo>
                  <a:lnTo>
                    <a:pt x="2746" y="2453"/>
                  </a:lnTo>
                  <a:lnTo>
                    <a:pt x="2746" y="2453"/>
                  </a:lnTo>
                  <a:lnTo>
                    <a:pt x="2739" y="2444"/>
                  </a:lnTo>
                  <a:lnTo>
                    <a:pt x="2734" y="2433"/>
                  </a:lnTo>
                  <a:lnTo>
                    <a:pt x="2733" y="2418"/>
                  </a:lnTo>
                  <a:lnTo>
                    <a:pt x="2735" y="2400"/>
                  </a:lnTo>
                  <a:lnTo>
                    <a:pt x="2719" y="2408"/>
                  </a:lnTo>
                  <a:lnTo>
                    <a:pt x="2705" y="2411"/>
                  </a:lnTo>
                  <a:lnTo>
                    <a:pt x="2692" y="2410"/>
                  </a:lnTo>
                  <a:lnTo>
                    <a:pt x="2682" y="2406"/>
                  </a:lnTo>
                  <a:lnTo>
                    <a:pt x="2681" y="2405"/>
                  </a:lnTo>
                  <a:lnTo>
                    <a:pt x="2681" y="2405"/>
                  </a:lnTo>
                  <a:lnTo>
                    <a:pt x="2613" y="2358"/>
                  </a:lnTo>
                  <a:lnTo>
                    <a:pt x="2613" y="2357"/>
                  </a:lnTo>
                  <a:lnTo>
                    <a:pt x="2613" y="2357"/>
                  </a:lnTo>
                  <a:lnTo>
                    <a:pt x="2605" y="2350"/>
                  </a:lnTo>
                  <a:lnTo>
                    <a:pt x="2601" y="2340"/>
                  </a:lnTo>
                  <a:lnTo>
                    <a:pt x="2599" y="2326"/>
                  </a:lnTo>
                  <a:lnTo>
                    <a:pt x="2600" y="2310"/>
                  </a:lnTo>
                  <a:lnTo>
                    <a:pt x="2583" y="2317"/>
                  </a:lnTo>
                  <a:lnTo>
                    <a:pt x="2567" y="2317"/>
                  </a:lnTo>
                  <a:lnTo>
                    <a:pt x="2555" y="2312"/>
                  </a:lnTo>
                  <a:lnTo>
                    <a:pt x="2554" y="2312"/>
                  </a:lnTo>
                  <a:lnTo>
                    <a:pt x="2554" y="2312"/>
                  </a:lnTo>
                  <a:lnTo>
                    <a:pt x="2432" y="2222"/>
                  </a:lnTo>
                  <a:lnTo>
                    <a:pt x="2432" y="2222"/>
                  </a:lnTo>
                  <a:lnTo>
                    <a:pt x="2431" y="2222"/>
                  </a:lnTo>
                  <a:lnTo>
                    <a:pt x="2425" y="2215"/>
                  </a:lnTo>
                  <a:lnTo>
                    <a:pt x="2420" y="2205"/>
                  </a:lnTo>
                  <a:lnTo>
                    <a:pt x="2419" y="2192"/>
                  </a:lnTo>
                  <a:lnTo>
                    <a:pt x="2419" y="2178"/>
                  </a:lnTo>
                  <a:lnTo>
                    <a:pt x="2416" y="2179"/>
                  </a:lnTo>
                  <a:lnTo>
                    <a:pt x="2414" y="2179"/>
                  </a:lnTo>
                  <a:lnTo>
                    <a:pt x="2411" y="2179"/>
                  </a:lnTo>
                  <a:lnTo>
                    <a:pt x="2411" y="2181"/>
                  </a:lnTo>
                  <a:lnTo>
                    <a:pt x="2408" y="2178"/>
                  </a:lnTo>
                  <a:lnTo>
                    <a:pt x="2401" y="2172"/>
                  </a:lnTo>
                  <a:lnTo>
                    <a:pt x="2387" y="2162"/>
                  </a:lnTo>
                  <a:lnTo>
                    <a:pt x="2369" y="2148"/>
                  </a:lnTo>
                  <a:lnTo>
                    <a:pt x="2347" y="2131"/>
                  </a:lnTo>
                  <a:lnTo>
                    <a:pt x="2320" y="2110"/>
                  </a:lnTo>
                  <a:lnTo>
                    <a:pt x="2290" y="2087"/>
                  </a:lnTo>
                  <a:lnTo>
                    <a:pt x="2255" y="2061"/>
                  </a:lnTo>
                  <a:lnTo>
                    <a:pt x="2217" y="2031"/>
                  </a:lnTo>
                  <a:lnTo>
                    <a:pt x="2175" y="1999"/>
                  </a:lnTo>
                  <a:lnTo>
                    <a:pt x="2131" y="1965"/>
                  </a:lnTo>
                  <a:lnTo>
                    <a:pt x="2083" y="1928"/>
                  </a:lnTo>
                  <a:lnTo>
                    <a:pt x="2033" y="1889"/>
                  </a:lnTo>
                  <a:lnTo>
                    <a:pt x="1981" y="1849"/>
                  </a:lnTo>
                  <a:lnTo>
                    <a:pt x="1926" y="1807"/>
                  </a:lnTo>
                  <a:lnTo>
                    <a:pt x="1869" y="1763"/>
                  </a:lnTo>
                  <a:lnTo>
                    <a:pt x="1811" y="1718"/>
                  </a:lnTo>
                  <a:lnTo>
                    <a:pt x="1750" y="1671"/>
                  </a:lnTo>
                  <a:lnTo>
                    <a:pt x="1690" y="1625"/>
                  </a:lnTo>
                  <a:lnTo>
                    <a:pt x="1628" y="1577"/>
                  </a:lnTo>
                  <a:lnTo>
                    <a:pt x="1565" y="1527"/>
                  </a:lnTo>
                  <a:lnTo>
                    <a:pt x="1502" y="1478"/>
                  </a:lnTo>
                  <a:lnTo>
                    <a:pt x="1488" y="1486"/>
                  </a:lnTo>
                  <a:lnTo>
                    <a:pt x="1469" y="1495"/>
                  </a:lnTo>
                  <a:lnTo>
                    <a:pt x="1445" y="1505"/>
                  </a:lnTo>
                  <a:lnTo>
                    <a:pt x="1414" y="1516"/>
                  </a:lnTo>
                  <a:lnTo>
                    <a:pt x="1376" y="1527"/>
                  </a:lnTo>
                  <a:lnTo>
                    <a:pt x="1329" y="1539"/>
                  </a:lnTo>
                  <a:lnTo>
                    <a:pt x="1276" y="1550"/>
                  </a:lnTo>
                  <a:lnTo>
                    <a:pt x="1213" y="1561"/>
                  </a:lnTo>
                  <a:lnTo>
                    <a:pt x="1159" y="1568"/>
                  </a:lnTo>
                  <a:lnTo>
                    <a:pt x="1101" y="1570"/>
                  </a:lnTo>
                  <a:lnTo>
                    <a:pt x="1037" y="1570"/>
                  </a:lnTo>
                  <a:lnTo>
                    <a:pt x="970" y="1566"/>
                  </a:lnTo>
                  <a:lnTo>
                    <a:pt x="899" y="1559"/>
                  </a:lnTo>
                  <a:lnTo>
                    <a:pt x="826" y="1548"/>
                  </a:lnTo>
                  <a:lnTo>
                    <a:pt x="750" y="1532"/>
                  </a:lnTo>
                  <a:lnTo>
                    <a:pt x="675" y="1514"/>
                  </a:lnTo>
                  <a:lnTo>
                    <a:pt x="598" y="1491"/>
                  </a:lnTo>
                  <a:lnTo>
                    <a:pt x="521" y="1463"/>
                  </a:lnTo>
                  <a:lnTo>
                    <a:pt x="445" y="1433"/>
                  </a:lnTo>
                  <a:lnTo>
                    <a:pt x="372" y="1398"/>
                  </a:lnTo>
                  <a:lnTo>
                    <a:pt x="300" y="1357"/>
                  </a:lnTo>
                  <a:lnTo>
                    <a:pt x="231" y="1313"/>
                  </a:lnTo>
                  <a:lnTo>
                    <a:pt x="175" y="1271"/>
                  </a:lnTo>
                  <a:lnTo>
                    <a:pt x="129" y="1229"/>
                  </a:lnTo>
                  <a:lnTo>
                    <a:pt x="90" y="1184"/>
                  </a:lnTo>
                  <a:lnTo>
                    <a:pt x="57" y="1140"/>
                  </a:lnTo>
                  <a:lnTo>
                    <a:pt x="32" y="1095"/>
                  </a:lnTo>
                  <a:lnTo>
                    <a:pt x="14" y="1051"/>
                  </a:lnTo>
                  <a:lnTo>
                    <a:pt x="4" y="1005"/>
                  </a:lnTo>
                  <a:lnTo>
                    <a:pt x="0" y="961"/>
                  </a:lnTo>
                  <a:lnTo>
                    <a:pt x="4" y="918"/>
                  </a:lnTo>
                  <a:lnTo>
                    <a:pt x="13" y="875"/>
                  </a:lnTo>
                  <a:lnTo>
                    <a:pt x="25" y="846"/>
                  </a:lnTo>
                  <a:lnTo>
                    <a:pt x="40" y="820"/>
                  </a:lnTo>
                  <a:lnTo>
                    <a:pt x="58" y="797"/>
                  </a:lnTo>
                  <a:lnTo>
                    <a:pt x="79" y="777"/>
                  </a:lnTo>
                  <a:lnTo>
                    <a:pt x="101" y="761"/>
                  </a:lnTo>
                  <a:lnTo>
                    <a:pt x="125" y="747"/>
                  </a:lnTo>
                  <a:lnTo>
                    <a:pt x="106" y="717"/>
                  </a:lnTo>
                  <a:lnTo>
                    <a:pt x="93" y="688"/>
                  </a:lnTo>
                  <a:lnTo>
                    <a:pt x="86" y="662"/>
                  </a:lnTo>
                  <a:lnTo>
                    <a:pt x="84" y="640"/>
                  </a:lnTo>
                  <a:lnTo>
                    <a:pt x="88" y="619"/>
                  </a:lnTo>
                  <a:lnTo>
                    <a:pt x="97" y="603"/>
                  </a:lnTo>
                  <a:lnTo>
                    <a:pt x="111" y="590"/>
                  </a:lnTo>
                  <a:lnTo>
                    <a:pt x="130" y="580"/>
                  </a:lnTo>
                  <a:lnTo>
                    <a:pt x="154" y="575"/>
                  </a:lnTo>
                  <a:lnTo>
                    <a:pt x="182" y="574"/>
                  </a:lnTo>
                  <a:lnTo>
                    <a:pt x="213" y="575"/>
                  </a:lnTo>
                  <a:lnTo>
                    <a:pt x="246" y="579"/>
                  </a:lnTo>
                  <a:lnTo>
                    <a:pt x="280" y="584"/>
                  </a:lnTo>
                  <a:lnTo>
                    <a:pt x="311" y="590"/>
                  </a:lnTo>
                  <a:lnTo>
                    <a:pt x="343" y="597"/>
                  </a:lnTo>
                  <a:lnTo>
                    <a:pt x="373" y="603"/>
                  </a:lnTo>
                  <a:lnTo>
                    <a:pt x="400" y="609"/>
                  </a:lnTo>
                  <a:lnTo>
                    <a:pt x="424" y="616"/>
                  </a:lnTo>
                  <a:lnTo>
                    <a:pt x="443" y="622"/>
                  </a:lnTo>
                  <a:lnTo>
                    <a:pt x="458" y="626"/>
                  </a:lnTo>
                  <a:lnTo>
                    <a:pt x="468" y="628"/>
                  </a:lnTo>
                  <a:lnTo>
                    <a:pt x="470" y="630"/>
                  </a:lnTo>
                  <a:lnTo>
                    <a:pt x="469" y="627"/>
                  </a:lnTo>
                  <a:lnTo>
                    <a:pt x="464" y="621"/>
                  </a:lnTo>
                  <a:lnTo>
                    <a:pt x="455" y="611"/>
                  </a:lnTo>
                  <a:lnTo>
                    <a:pt x="445" y="597"/>
                  </a:lnTo>
                  <a:lnTo>
                    <a:pt x="434" y="580"/>
                  </a:lnTo>
                  <a:lnTo>
                    <a:pt x="422" y="561"/>
                  </a:lnTo>
                  <a:lnTo>
                    <a:pt x="410" y="540"/>
                  </a:lnTo>
                  <a:lnTo>
                    <a:pt x="398" y="519"/>
                  </a:lnTo>
                  <a:lnTo>
                    <a:pt x="387" y="496"/>
                  </a:lnTo>
                  <a:lnTo>
                    <a:pt x="380" y="473"/>
                  </a:lnTo>
                  <a:lnTo>
                    <a:pt x="373" y="450"/>
                  </a:lnTo>
                  <a:lnTo>
                    <a:pt x="371" y="428"/>
                  </a:lnTo>
                  <a:lnTo>
                    <a:pt x="372" y="404"/>
                  </a:lnTo>
                  <a:lnTo>
                    <a:pt x="377" y="384"/>
                  </a:lnTo>
                  <a:lnTo>
                    <a:pt x="387" y="369"/>
                  </a:lnTo>
                  <a:lnTo>
                    <a:pt x="400" y="357"/>
                  </a:lnTo>
                  <a:lnTo>
                    <a:pt x="416" y="350"/>
                  </a:lnTo>
                  <a:lnTo>
                    <a:pt x="436" y="345"/>
                  </a:lnTo>
                  <a:lnTo>
                    <a:pt x="434" y="304"/>
                  </a:lnTo>
                  <a:lnTo>
                    <a:pt x="435" y="265"/>
                  </a:lnTo>
                  <a:lnTo>
                    <a:pt x="438" y="227"/>
                  </a:lnTo>
                  <a:lnTo>
                    <a:pt x="445" y="193"/>
                  </a:lnTo>
                  <a:lnTo>
                    <a:pt x="456" y="158"/>
                  </a:lnTo>
                  <a:lnTo>
                    <a:pt x="472" y="125"/>
                  </a:lnTo>
                  <a:lnTo>
                    <a:pt x="488" y="97"/>
                  </a:lnTo>
                  <a:lnTo>
                    <a:pt x="508" y="72"/>
                  </a:lnTo>
                  <a:lnTo>
                    <a:pt x="532" y="51"/>
                  </a:lnTo>
                  <a:lnTo>
                    <a:pt x="559" y="33"/>
                  </a:lnTo>
                  <a:lnTo>
                    <a:pt x="589" y="20"/>
                  </a:lnTo>
                  <a:lnTo>
                    <a:pt x="624" y="10"/>
                  </a:lnTo>
                  <a:lnTo>
                    <a:pt x="663" y="3"/>
                  </a:lnTo>
                  <a:lnTo>
                    <a:pt x="707" y="0"/>
                  </a:lnTo>
                  <a:close/>
                </a:path>
              </a:pathLst>
            </a:custGeom>
            <a:solidFill>
              <a:srgbClr val="000000"/>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82" name="Hexagon 81">
            <a:extLst>
              <a:ext uri="{FF2B5EF4-FFF2-40B4-BE49-F238E27FC236}">
                <a16:creationId xmlns:a16="http://schemas.microsoft.com/office/drawing/2014/main" id="{26CF1080-1347-4747-B8DF-27EEB0300989}"/>
              </a:ext>
            </a:extLst>
          </p:cNvPr>
          <p:cNvSpPr/>
          <p:nvPr/>
        </p:nvSpPr>
        <p:spPr>
          <a:xfrm rot="5400000">
            <a:off x="3926272" y="1086346"/>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lumMod val="95000"/>
                    <a:lumOff val="5000"/>
                  </a:prstClr>
                </a:solidFill>
                <a:latin typeface="Calibri" panose="020F0502020204030204"/>
              </a:rPr>
              <a:t>Visualization and Report</a:t>
            </a:r>
            <a:endPar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endParaRPr>
          </a:p>
        </p:txBody>
      </p:sp>
      <p:sp>
        <p:nvSpPr>
          <p:cNvPr id="58" name="Title 1"/>
          <p:cNvSpPr>
            <a:spLocks noGrp="1"/>
          </p:cNvSpPr>
          <p:nvPr>
            <p:ph type="title"/>
          </p:nvPr>
        </p:nvSpPr>
        <p:spPr>
          <a:xfrm>
            <a:off x="503190" y="481534"/>
            <a:ext cx="11186476" cy="369332"/>
          </a:xfrm>
        </p:spPr>
        <p:txBody>
          <a:bodyPr vert="horz" wrap="square" lIns="0" tIns="0" rIns="0" bIns="0" rtlCol="0" anchor="ctr" anchorCtr="0">
            <a:noAutofit/>
          </a:bodyPr>
          <a:lstStyle/>
          <a:p>
            <a:r>
              <a:rPr lang="en-US" dirty="0"/>
              <a:t>MVP Details</a:t>
            </a:r>
          </a:p>
        </p:txBody>
      </p:sp>
      <p:pic>
        <p:nvPicPr>
          <p:cNvPr id="2" name="Picture 1"/>
          <p:cNvPicPr>
            <a:picLocks noChangeAspect="1"/>
          </p:cNvPicPr>
          <p:nvPr/>
        </p:nvPicPr>
        <p:blipFill>
          <a:blip r:embed="rId2"/>
          <a:stretch>
            <a:fillRect/>
          </a:stretch>
        </p:blipFill>
        <p:spPr>
          <a:xfrm>
            <a:off x="7677019" y="3965428"/>
            <a:ext cx="436054" cy="436054"/>
          </a:xfrm>
          <a:prstGeom prst="rect">
            <a:avLst/>
          </a:prstGeom>
        </p:spPr>
      </p:pic>
      <p:sp>
        <p:nvSpPr>
          <p:cNvPr id="53" name="Hexagon 52">
            <a:extLst>
              <a:ext uri="{FF2B5EF4-FFF2-40B4-BE49-F238E27FC236}">
                <a16:creationId xmlns:a16="http://schemas.microsoft.com/office/drawing/2014/main" id="{C89AB84F-7F6E-4B06-B7CE-480C9E46AE12}"/>
              </a:ext>
            </a:extLst>
          </p:cNvPr>
          <p:cNvSpPr/>
          <p:nvPr/>
        </p:nvSpPr>
        <p:spPr>
          <a:xfrm rot="5400000">
            <a:off x="6933470" y="2767931"/>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rPr>
              <a:t>Data Extraction</a:t>
            </a:r>
          </a:p>
        </p:txBody>
      </p:sp>
      <p:sp>
        <p:nvSpPr>
          <p:cNvPr id="59" name="Hexagon 58">
            <a:extLst>
              <a:ext uri="{FF2B5EF4-FFF2-40B4-BE49-F238E27FC236}">
                <a16:creationId xmlns:a16="http://schemas.microsoft.com/office/drawing/2014/main" id="{DB90EA5A-54B0-4589-9D8A-9DE7F101A1C4}"/>
              </a:ext>
            </a:extLst>
          </p:cNvPr>
          <p:cNvSpPr/>
          <p:nvPr/>
        </p:nvSpPr>
        <p:spPr>
          <a:xfrm rot="5400000">
            <a:off x="8414914" y="2866066"/>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Calibri" panose="020F0502020204030204"/>
              </a:rPr>
              <a:t>2</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Hexagon 59">
            <a:extLst>
              <a:ext uri="{FF2B5EF4-FFF2-40B4-BE49-F238E27FC236}">
                <a16:creationId xmlns:a16="http://schemas.microsoft.com/office/drawing/2014/main" id="{444D8C45-6ED3-4ED7-BF0A-C625448E205C}"/>
              </a:ext>
            </a:extLst>
          </p:cNvPr>
          <p:cNvSpPr/>
          <p:nvPr/>
        </p:nvSpPr>
        <p:spPr>
          <a:xfrm rot="5400000">
            <a:off x="5897588" y="4363233"/>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rPr>
              <a:t>Build Data Model</a:t>
            </a:r>
          </a:p>
        </p:txBody>
      </p:sp>
      <p:sp>
        <p:nvSpPr>
          <p:cNvPr id="61" name="Hexagon 60">
            <a:extLst>
              <a:ext uri="{FF2B5EF4-FFF2-40B4-BE49-F238E27FC236}">
                <a16:creationId xmlns:a16="http://schemas.microsoft.com/office/drawing/2014/main" id="{FFA5182F-9082-48D5-A134-1CD8ADF05990}"/>
              </a:ext>
            </a:extLst>
          </p:cNvPr>
          <p:cNvSpPr/>
          <p:nvPr/>
        </p:nvSpPr>
        <p:spPr>
          <a:xfrm rot="5400000">
            <a:off x="7418307" y="5604554"/>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3</a:t>
            </a:r>
          </a:p>
        </p:txBody>
      </p:sp>
      <p:sp>
        <p:nvSpPr>
          <p:cNvPr id="62" name="Hexagon 61">
            <a:extLst>
              <a:ext uri="{FF2B5EF4-FFF2-40B4-BE49-F238E27FC236}">
                <a16:creationId xmlns:a16="http://schemas.microsoft.com/office/drawing/2014/main" id="{B4A348DE-0FD7-45AE-B819-6FD9A4B96B68}"/>
              </a:ext>
            </a:extLst>
          </p:cNvPr>
          <p:cNvSpPr/>
          <p:nvPr/>
        </p:nvSpPr>
        <p:spPr>
          <a:xfrm rot="5400000">
            <a:off x="3926273" y="4363232"/>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lumMod val="95000"/>
                    <a:lumOff val="5000"/>
                  </a:prstClr>
                </a:solidFill>
                <a:latin typeface="Calibri" panose="020F0502020204030204"/>
              </a:rPr>
              <a:t>Text Analytics</a:t>
            </a:r>
            <a:endPar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endParaRPr>
          </a:p>
        </p:txBody>
      </p:sp>
      <p:sp>
        <p:nvSpPr>
          <p:cNvPr id="63" name="Hexagon 62">
            <a:extLst>
              <a:ext uri="{FF2B5EF4-FFF2-40B4-BE49-F238E27FC236}">
                <a16:creationId xmlns:a16="http://schemas.microsoft.com/office/drawing/2014/main" id="{43371CB6-2131-4B8B-A531-A6FFFA34D65B}"/>
              </a:ext>
            </a:extLst>
          </p:cNvPr>
          <p:cNvSpPr/>
          <p:nvPr/>
        </p:nvSpPr>
        <p:spPr>
          <a:xfrm rot="5400000">
            <a:off x="3820680" y="5604554"/>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4</a:t>
            </a:r>
          </a:p>
        </p:txBody>
      </p:sp>
      <p:sp>
        <p:nvSpPr>
          <p:cNvPr id="64" name="Hexagon 63">
            <a:extLst>
              <a:ext uri="{FF2B5EF4-FFF2-40B4-BE49-F238E27FC236}">
                <a16:creationId xmlns:a16="http://schemas.microsoft.com/office/drawing/2014/main" id="{9988F642-BFC7-49E5-88F0-D023E7088198}"/>
              </a:ext>
            </a:extLst>
          </p:cNvPr>
          <p:cNvSpPr/>
          <p:nvPr/>
        </p:nvSpPr>
        <p:spPr>
          <a:xfrm rot="5400000">
            <a:off x="2947801" y="2724789"/>
            <a:ext cx="2002631" cy="1846396"/>
          </a:xfrm>
          <a:prstGeom prst="hexagon">
            <a:avLst/>
          </a:prstGeom>
          <a:solidFill>
            <a:schemeClr val="accent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lumMod val="95000"/>
                    <a:lumOff val="5000"/>
                  </a:prstClr>
                </a:solidFill>
                <a:latin typeface="Calibri" panose="020F0502020204030204"/>
              </a:rPr>
              <a:t>Expose Results </a:t>
            </a:r>
            <a:endParaRPr kumimoji="0" lang="en-US" sz="1600" b="0" i="0" u="none" strike="noStrike" kern="0" cap="none" spc="0" normalizeH="0" baseline="0" noProof="0" dirty="0">
              <a:ln>
                <a:noFill/>
              </a:ln>
              <a:solidFill>
                <a:prstClr val="black">
                  <a:lumMod val="95000"/>
                  <a:lumOff val="5000"/>
                </a:prstClr>
              </a:solidFill>
              <a:effectLst/>
              <a:uLnTx/>
              <a:uFillTx/>
              <a:latin typeface="Calibri" panose="020F0502020204030204"/>
              <a:ea typeface="+mn-ea"/>
              <a:cs typeface="+mn-cs"/>
            </a:endParaRPr>
          </a:p>
        </p:txBody>
      </p:sp>
      <p:sp>
        <p:nvSpPr>
          <p:cNvPr id="65" name="Hexagon 64">
            <a:extLst>
              <a:ext uri="{FF2B5EF4-FFF2-40B4-BE49-F238E27FC236}">
                <a16:creationId xmlns:a16="http://schemas.microsoft.com/office/drawing/2014/main" id="{B5CA16E5-C956-43DB-97D7-8C2C2140FC10}"/>
              </a:ext>
            </a:extLst>
          </p:cNvPr>
          <p:cNvSpPr/>
          <p:nvPr/>
        </p:nvSpPr>
        <p:spPr>
          <a:xfrm rot="5400000">
            <a:off x="2811549" y="2866066"/>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5</a:t>
            </a:r>
          </a:p>
        </p:txBody>
      </p:sp>
      <p:sp>
        <p:nvSpPr>
          <p:cNvPr id="81" name="Hexagon 80">
            <a:extLst>
              <a:ext uri="{FF2B5EF4-FFF2-40B4-BE49-F238E27FC236}">
                <a16:creationId xmlns:a16="http://schemas.microsoft.com/office/drawing/2014/main" id="{D0E68A95-65A8-40AE-A17E-8F70A0D63104}"/>
              </a:ext>
            </a:extLst>
          </p:cNvPr>
          <p:cNvSpPr/>
          <p:nvPr/>
        </p:nvSpPr>
        <p:spPr>
          <a:xfrm rot="5400000">
            <a:off x="3889705" y="1187887"/>
            <a:ext cx="552698" cy="480258"/>
          </a:xfrm>
          <a:prstGeom prst="hexagon">
            <a:avLst/>
          </a:prstGeom>
          <a:solidFill>
            <a:schemeClr val="tx1"/>
          </a:solidFill>
          <a:ln w="12700"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Calibri" panose="020F0502020204030204"/>
              </a:rPr>
              <a:t>6</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TextBox 82">
            <a:extLst>
              <a:ext uri="{FF2B5EF4-FFF2-40B4-BE49-F238E27FC236}">
                <a16:creationId xmlns:a16="http://schemas.microsoft.com/office/drawing/2014/main" id="{3A08FE6E-E7BA-4F0D-904C-8513F51D2BD1}"/>
              </a:ext>
            </a:extLst>
          </p:cNvPr>
          <p:cNvSpPr txBox="1"/>
          <p:nvPr/>
        </p:nvSpPr>
        <p:spPr>
          <a:xfrm>
            <a:off x="318713" y="2979237"/>
            <a:ext cx="2362306" cy="253916"/>
          </a:xfrm>
          <a:prstGeom prst="rect">
            <a:avLst/>
          </a:prstGeom>
          <a:noFill/>
          <a:ln>
            <a:solidFill>
              <a:schemeClr val="tx1"/>
            </a:solidFill>
          </a:ln>
        </p:spPr>
        <p:txBody>
          <a:bodyPr wrap="square" rtlCol="1">
            <a:spAutoFit/>
          </a:bodyPr>
          <a:lstStyle>
            <a:defPPr>
              <a:defRPr lang="en-US"/>
            </a:defPPr>
            <a:lvl1pPr marL="171450" indent="-171450">
              <a:buFont typeface="Arial" panose="020B0604020202020204" pitchFamily="34" charset="0"/>
              <a:buChar char="•"/>
              <a:defRPr sz="1000">
                <a:latin typeface="Century Gothic" pitchFamily="34" charset="0"/>
              </a:defRPr>
            </a:lvl1pPr>
          </a:lstStyle>
          <a:p>
            <a:r>
              <a:rPr lang="en-SG" sz="1050" dirty="0"/>
              <a:t>Enable reporting API</a:t>
            </a:r>
          </a:p>
        </p:txBody>
      </p:sp>
      <p:sp>
        <p:nvSpPr>
          <p:cNvPr id="85" name="TextBox 84">
            <a:extLst>
              <a:ext uri="{FF2B5EF4-FFF2-40B4-BE49-F238E27FC236}">
                <a16:creationId xmlns:a16="http://schemas.microsoft.com/office/drawing/2014/main" id="{84B0DCEA-2371-45D3-856E-E20098F638C7}"/>
              </a:ext>
            </a:extLst>
          </p:cNvPr>
          <p:cNvSpPr txBox="1"/>
          <p:nvPr/>
        </p:nvSpPr>
        <p:spPr>
          <a:xfrm>
            <a:off x="307855" y="1040131"/>
            <a:ext cx="3549045" cy="738664"/>
          </a:xfrm>
          <a:prstGeom prst="rect">
            <a:avLst/>
          </a:prstGeom>
          <a:noFill/>
          <a:ln>
            <a:solidFill>
              <a:schemeClr val="tx1"/>
            </a:solidFill>
          </a:ln>
        </p:spPr>
        <p:txBody>
          <a:bodyPr wrap="square" rtlCol="1">
            <a:spAutoFit/>
          </a:bodyPr>
          <a:lstStyle>
            <a:defPPr>
              <a:defRPr lang="en-US"/>
            </a:defPPr>
            <a:lvl1pPr marL="171450" indent="-171450">
              <a:buFont typeface="Arial" panose="020B0604020202020204" pitchFamily="34" charset="0"/>
              <a:buChar char="•"/>
              <a:defRPr sz="1000">
                <a:latin typeface="Century Gothic" pitchFamily="34" charset="0"/>
              </a:defRPr>
            </a:lvl1pPr>
          </a:lstStyle>
          <a:p>
            <a:r>
              <a:rPr lang="en-SG" sz="1050" dirty="0"/>
              <a:t>Develop </a:t>
            </a:r>
            <a:r>
              <a:rPr lang="en-SG" sz="1050" dirty="0" err="1"/>
              <a:t>ui</a:t>
            </a:r>
            <a:r>
              <a:rPr lang="en-SG" sz="1050" dirty="0"/>
              <a:t> design using </a:t>
            </a:r>
            <a:r>
              <a:rPr lang="en-SG" sz="1050" dirty="0" err="1"/>
              <a:t>build.me</a:t>
            </a:r>
            <a:r>
              <a:rPr lang="en-SG" sz="1050" dirty="0"/>
              <a:t> prototyping tool</a:t>
            </a:r>
          </a:p>
          <a:p>
            <a:r>
              <a:rPr lang="en-SG" sz="1050" dirty="0"/>
              <a:t>Build interactive dashboard to visualise the results</a:t>
            </a:r>
          </a:p>
          <a:p>
            <a:r>
              <a:rPr lang="en-SG" sz="1050" dirty="0"/>
              <a:t>Visualise results also using SAC </a:t>
            </a:r>
          </a:p>
        </p:txBody>
      </p:sp>
      <p:pic>
        <p:nvPicPr>
          <p:cNvPr id="10" name="Graphic 9" descr="Telescope">
            <a:extLst>
              <a:ext uri="{FF2B5EF4-FFF2-40B4-BE49-F238E27FC236}">
                <a16:creationId xmlns:a16="http://schemas.microsoft.com/office/drawing/2014/main" id="{6324FB9A-4B11-4D81-91C4-35ECC33FFA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6255" y="2263045"/>
            <a:ext cx="525971" cy="525971"/>
          </a:xfrm>
          <a:prstGeom prst="rect">
            <a:avLst/>
          </a:prstGeom>
        </p:spPr>
      </p:pic>
      <p:pic>
        <p:nvPicPr>
          <p:cNvPr id="12" name="Graphic 11" descr="Bucket and shovel">
            <a:extLst>
              <a:ext uri="{FF2B5EF4-FFF2-40B4-BE49-F238E27FC236}">
                <a16:creationId xmlns:a16="http://schemas.microsoft.com/office/drawing/2014/main" id="{D0F586D7-F1CF-4138-BD09-DA714229E6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7114" y="3881980"/>
            <a:ext cx="615341" cy="615341"/>
          </a:xfrm>
          <a:prstGeom prst="rect">
            <a:avLst/>
          </a:prstGeom>
        </p:spPr>
      </p:pic>
      <p:pic>
        <p:nvPicPr>
          <p:cNvPr id="14" name="Graphic 13" descr="Database">
            <a:extLst>
              <a:ext uri="{FF2B5EF4-FFF2-40B4-BE49-F238E27FC236}">
                <a16:creationId xmlns:a16="http://schemas.microsoft.com/office/drawing/2014/main" id="{A3727D3C-1F03-4612-872E-891409979C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47278" y="5515086"/>
            <a:ext cx="616186" cy="616186"/>
          </a:xfrm>
          <a:prstGeom prst="rect">
            <a:avLst/>
          </a:prstGeom>
        </p:spPr>
      </p:pic>
      <p:pic>
        <p:nvPicPr>
          <p:cNvPr id="16" name="Graphic 15" descr="Head with gears">
            <a:extLst>
              <a:ext uri="{FF2B5EF4-FFF2-40B4-BE49-F238E27FC236}">
                <a16:creationId xmlns:a16="http://schemas.microsoft.com/office/drawing/2014/main" id="{29414D9D-7D0B-4996-951A-48381BD3B3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3783" y="5462587"/>
            <a:ext cx="547607" cy="547607"/>
          </a:xfrm>
          <a:prstGeom prst="rect">
            <a:avLst/>
          </a:prstGeom>
        </p:spPr>
      </p:pic>
      <p:pic>
        <p:nvPicPr>
          <p:cNvPr id="18" name="Graphic 17" descr="Share">
            <a:extLst>
              <a:ext uri="{FF2B5EF4-FFF2-40B4-BE49-F238E27FC236}">
                <a16:creationId xmlns:a16="http://schemas.microsoft.com/office/drawing/2014/main" id="{E0CDB383-57E0-4597-9640-8A847B30038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46708" y="3959025"/>
            <a:ext cx="430140" cy="430140"/>
          </a:xfrm>
          <a:prstGeom prst="rect">
            <a:avLst/>
          </a:prstGeom>
        </p:spPr>
      </p:pic>
      <p:pic>
        <p:nvPicPr>
          <p:cNvPr id="22" name="Graphic 21" descr="Person with idea">
            <a:extLst>
              <a:ext uri="{FF2B5EF4-FFF2-40B4-BE49-F238E27FC236}">
                <a16:creationId xmlns:a16="http://schemas.microsoft.com/office/drawing/2014/main" id="{18F2E6F4-9DFB-401C-9133-E3397CDDB01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88087" y="2263045"/>
            <a:ext cx="578655" cy="578655"/>
          </a:xfrm>
          <a:prstGeom prst="rect">
            <a:avLst/>
          </a:prstGeom>
        </p:spPr>
      </p:pic>
    </p:spTree>
    <p:extLst>
      <p:ext uri="{BB962C8B-B14F-4D97-AF65-F5344CB8AC3E}">
        <p14:creationId xmlns:p14="http://schemas.microsoft.com/office/powerpoint/2010/main" val="253007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3ED1299-348C-4179-B0C4-E403426CB1C3}"/>
              </a:ext>
            </a:extLst>
          </p:cNvPr>
          <p:cNvSpPr/>
          <p:nvPr/>
        </p:nvSpPr>
        <p:spPr bwMode="gray">
          <a:xfrm>
            <a:off x="3155102" y="3914983"/>
            <a:ext cx="6110818" cy="2356637"/>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D7281C15-95AA-4F0C-B5C1-B5859F300BC7}"/>
              </a:ext>
            </a:extLst>
          </p:cNvPr>
          <p:cNvSpPr/>
          <p:nvPr/>
        </p:nvSpPr>
        <p:spPr bwMode="gray">
          <a:xfrm>
            <a:off x="5635876" y="1126224"/>
            <a:ext cx="6232208" cy="2202200"/>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 Placeholder 1">
            <a:extLst>
              <a:ext uri="{FF2B5EF4-FFF2-40B4-BE49-F238E27FC236}">
                <a16:creationId xmlns:a16="http://schemas.microsoft.com/office/drawing/2014/main" id="{AF2F838F-7C14-465A-B66F-0023B26E7BE3}"/>
              </a:ext>
            </a:extLst>
          </p:cNvPr>
          <p:cNvSpPr>
            <a:spLocks noGrp="1"/>
          </p:cNvSpPr>
          <p:nvPr>
            <p:ph type="body" sz="quarter" idx="10"/>
          </p:nvPr>
        </p:nvSpPr>
        <p:spPr>
          <a:xfrm>
            <a:off x="333311" y="1126224"/>
            <a:ext cx="4153345" cy="2513088"/>
          </a:xfrm>
        </p:spPr>
        <p:txBody>
          <a:bodyPr>
            <a:normAutofit/>
          </a:bodyPr>
          <a:lstStyle/>
          <a:p>
            <a:r>
              <a:rPr lang="en-US" sz="1600" dirty="0"/>
              <a:t>In sentiment analysis, there are two main approaches: </a:t>
            </a:r>
          </a:p>
          <a:p>
            <a:pPr marL="457200" indent="-457200">
              <a:buAutoNum type="arabicParenR"/>
            </a:pPr>
            <a:r>
              <a:rPr lang="en-US" sz="1600" dirty="0"/>
              <a:t>Use sentiment-labelled word lists (which we will also refer to as dictionaries). </a:t>
            </a:r>
          </a:p>
          <a:p>
            <a:pPr marL="457200" indent="-457200">
              <a:buAutoNum type="arabicParenR"/>
            </a:pPr>
            <a:r>
              <a:rPr lang="en-US" sz="1600" dirty="0"/>
              <a:t>Use sentiment classifiers based on language models trained on huge corpora (domain specific)</a:t>
            </a:r>
          </a:p>
          <a:p>
            <a:endParaRPr lang="en-US" dirty="0"/>
          </a:p>
        </p:txBody>
      </p:sp>
      <p:sp>
        <p:nvSpPr>
          <p:cNvPr id="3" name="Title 2">
            <a:extLst>
              <a:ext uri="{FF2B5EF4-FFF2-40B4-BE49-F238E27FC236}">
                <a16:creationId xmlns:a16="http://schemas.microsoft.com/office/drawing/2014/main" id="{046F4D8D-6BE5-49DE-83E6-6CCBECCD28F0}"/>
              </a:ext>
            </a:extLst>
          </p:cNvPr>
          <p:cNvSpPr>
            <a:spLocks noGrp="1"/>
          </p:cNvSpPr>
          <p:nvPr>
            <p:ph type="title"/>
          </p:nvPr>
        </p:nvSpPr>
        <p:spPr/>
        <p:txBody>
          <a:bodyPr/>
          <a:lstStyle/>
          <a:p>
            <a:r>
              <a:rPr lang="en-US" dirty="0"/>
              <a:t>Machine Learning </a:t>
            </a:r>
            <a:r>
              <a:rPr lang="en-US" u="sng" dirty="0">
                <a:solidFill>
                  <a:schemeClr val="accent1"/>
                </a:solidFill>
              </a:rPr>
              <a:t>part :</a:t>
            </a:r>
            <a:endParaRPr lang="el-GR" u="sng" dirty="0">
              <a:solidFill>
                <a:schemeClr val="accent1"/>
              </a:solidFill>
            </a:endParaRPr>
          </a:p>
        </p:txBody>
      </p:sp>
      <p:sp>
        <p:nvSpPr>
          <p:cNvPr id="5" name="Rectangle 4">
            <a:extLst>
              <a:ext uri="{FF2B5EF4-FFF2-40B4-BE49-F238E27FC236}">
                <a16:creationId xmlns:a16="http://schemas.microsoft.com/office/drawing/2014/main" id="{3738A5F5-F6EE-4013-BEF6-6E95D71E2433}"/>
              </a:ext>
            </a:extLst>
          </p:cNvPr>
          <p:cNvSpPr/>
          <p:nvPr/>
        </p:nvSpPr>
        <p:spPr>
          <a:xfrm>
            <a:off x="6339743" y="1187642"/>
            <a:ext cx="5228780" cy="1077218"/>
          </a:xfrm>
          <a:prstGeom prst="rect">
            <a:avLst/>
          </a:prstGeom>
        </p:spPr>
        <p:txBody>
          <a:bodyPr wrap="square">
            <a:spAutoFit/>
          </a:bodyPr>
          <a:lstStyle/>
          <a:p>
            <a:r>
              <a:rPr lang="en-US" sz="1600" dirty="0">
                <a:solidFill>
                  <a:srgbClr val="000000"/>
                </a:solidFill>
              </a:rPr>
              <a:t>Since for this project </a:t>
            </a:r>
            <a:r>
              <a:rPr lang="en-US" sz="1600" dirty="0">
                <a:solidFill>
                  <a:schemeClr val="accent1"/>
                </a:solidFill>
              </a:rPr>
              <a:t>we don’t have available tagged data </a:t>
            </a:r>
            <a:r>
              <a:rPr lang="en-US" sz="1600" dirty="0">
                <a:solidFill>
                  <a:srgbClr val="000000"/>
                </a:solidFill>
              </a:rPr>
              <a:t>(</a:t>
            </a:r>
            <a:r>
              <a:rPr lang="en-US" sz="1600" i="1" dirty="0">
                <a:solidFill>
                  <a:srgbClr val="000000"/>
                </a:solidFill>
              </a:rPr>
              <a:t>articles associated with a specific sentiment</a:t>
            </a:r>
            <a:r>
              <a:rPr lang="en-US" sz="1600" dirty="0">
                <a:solidFill>
                  <a:srgbClr val="000000"/>
                </a:solidFill>
              </a:rPr>
              <a:t>) , we will have to begin with the first approach, which is also the </a:t>
            </a:r>
            <a:r>
              <a:rPr lang="en-US" sz="1600" dirty="0">
                <a:solidFill>
                  <a:schemeClr val="accent1"/>
                </a:solidFill>
              </a:rPr>
              <a:t>native HANA Text Engine functionality</a:t>
            </a:r>
            <a:r>
              <a:rPr lang="en-US" sz="1600" dirty="0">
                <a:solidFill>
                  <a:srgbClr val="000000"/>
                </a:solidFill>
              </a:rPr>
              <a:t>.</a:t>
            </a:r>
            <a:endParaRPr lang="el-GR" sz="2800" dirty="0"/>
          </a:p>
        </p:txBody>
      </p:sp>
      <p:sp>
        <p:nvSpPr>
          <p:cNvPr id="6" name="Rectangle 5">
            <a:extLst>
              <a:ext uri="{FF2B5EF4-FFF2-40B4-BE49-F238E27FC236}">
                <a16:creationId xmlns:a16="http://schemas.microsoft.com/office/drawing/2014/main" id="{851045BC-2966-4BD2-BC88-5D59CD26C210}"/>
              </a:ext>
            </a:extLst>
          </p:cNvPr>
          <p:cNvSpPr/>
          <p:nvPr/>
        </p:nvSpPr>
        <p:spPr>
          <a:xfrm>
            <a:off x="6284913" y="2527414"/>
            <a:ext cx="5405564" cy="584775"/>
          </a:xfrm>
          <a:prstGeom prst="rect">
            <a:avLst/>
          </a:prstGeom>
        </p:spPr>
        <p:txBody>
          <a:bodyPr wrap="square">
            <a:spAutoFit/>
          </a:bodyPr>
          <a:lstStyle/>
          <a:p>
            <a:r>
              <a:rPr lang="en-US" sz="1600" dirty="0">
                <a:solidFill>
                  <a:srgbClr val="000000"/>
                </a:solidFill>
              </a:rPr>
              <a:t>Moving forward with the project </a:t>
            </a:r>
            <a:r>
              <a:rPr lang="en-US" sz="1600" dirty="0">
                <a:solidFill>
                  <a:schemeClr val="accent1"/>
                </a:solidFill>
              </a:rPr>
              <a:t>we could leverage the collected data to untap </a:t>
            </a:r>
            <a:r>
              <a:rPr lang="en-US" sz="1600" dirty="0"/>
              <a:t>some ML oriented use-cases</a:t>
            </a:r>
            <a:endParaRPr lang="el-GR" sz="2800" dirty="0"/>
          </a:p>
        </p:txBody>
      </p:sp>
      <p:pic>
        <p:nvPicPr>
          <p:cNvPr id="9" name="Picture 8" descr="A close up of a logo&#10;&#10;Description automatically generated">
            <a:extLst>
              <a:ext uri="{FF2B5EF4-FFF2-40B4-BE49-F238E27FC236}">
                <a16:creationId xmlns:a16="http://schemas.microsoft.com/office/drawing/2014/main" id="{72731778-F2D6-43FD-A56C-46FBAD54AC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48183" y="5093301"/>
            <a:ext cx="1235474" cy="1235474"/>
          </a:xfrm>
          <a:prstGeom prst="rect">
            <a:avLst/>
          </a:prstGeom>
        </p:spPr>
      </p:pic>
      <p:pic>
        <p:nvPicPr>
          <p:cNvPr id="12" name="Picture 11">
            <a:extLst>
              <a:ext uri="{FF2B5EF4-FFF2-40B4-BE49-F238E27FC236}">
                <a16:creationId xmlns:a16="http://schemas.microsoft.com/office/drawing/2014/main" id="{324EAE6E-6769-4014-AB46-29081B31AB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4800863" y="1751438"/>
            <a:ext cx="802842" cy="844051"/>
          </a:xfrm>
          <a:prstGeom prst="rect">
            <a:avLst/>
          </a:prstGeom>
        </p:spPr>
      </p:pic>
      <p:pic>
        <p:nvPicPr>
          <p:cNvPr id="14" name="Picture 13">
            <a:extLst>
              <a:ext uri="{FF2B5EF4-FFF2-40B4-BE49-F238E27FC236}">
                <a16:creationId xmlns:a16="http://schemas.microsoft.com/office/drawing/2014/main" id="{F861C41C-B77A-401E-BE5F-EF1B47DDE74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0392" y="1401895"/>
            <a:ext cx="485008" cy="485008"/>
          </a:xfrm>
          <a:prstGeom prst="rect">
            <a:avLst/>
          </a:prstGeom>
        </p:spPr>
      </p:pic>
      <p:pic>
        <p:nvPicPr>
          <p:cNvPr id="16" name="Picture 15" descr="A picture containing clock&#10;&#10;Description automatically generated">
            <a:extLst>
              <a:ext uri="{FF2B5EF4-FFF2-40B4-BE49-F238E27FC236}">
                <a16:creationId xmlns:a16="http://schemas.microsoft.com/office/drawing/2014/main" id="{2D176DBB-55C9-46FB-A5BC-AE5E33CF980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13827" y="2541103"/>
            <a:ext cx="571086" cy="571086"/>
          </a:xfrm>
          <a:prstGeom prst="rect">
            <a:avLst/>
          </a:prstGeom>
        </p:spPr>
      </p:pic>
      <p:sp>
        <p:nvSpPr>
          <p:cNvPr id="21" name="Rectangle 20">
            <a:extLst>
              <a:ext uri="{FF2B5EF4-FFF2-40B4-BE49-F238E27FC236}">
                <a16:creationId xmlns:a16="http://schemas.microsoft.com/office/drawing/2014/main" id="{42EAF9F6-CC83-41F4-A4DE-101CB2141DBE}"/>
              </a:ext>
            </a:extLst>
          </p:cNvPr>
          <p:cNvSpPr/>
          <p:nvPr/>
        </p:nvSpPr>
        <p:spPr>
          <a:xfrm>
            <a:off x="3117506" y="4331369"/>
            <a:ext cx="5568274" cy="1661993"/>
          </a:xfrm>
          <a:prstGeom prst="rect">
            <a:avLst/>
          </a:prstGeom>
        </p:spPr>
        <p:txBody>
          <a:bodyPr wrap="square">
            <a:spAutoFit/>
          </a:bodyPr>
          <a:lstStyle/>
          <a:p>
            <a:r>
              <a:rPr lang="en-US" sz="1400" dirty="0"/>
              <a:t>Include </a:t>
            </a:r>
            <a:r>
              <a:rPr lang="en-US" sz="1400" dirty="0">
                <a:solidFill>
                  <a:schemeClr val="accent1"/>
                </a:solidFill>
              </a:rPr>
              <a:t>financial subjects (non-text)</a:t>
            </a:r>
            <a:r>
              <a:rPr lang="en-US" sz="1400" dirty="0"/>
              <a:t> that can be derived or computed from the market, e.g. prices, volume of trade, volatilities and so on to </a:t>
            </a:r>
            <a:r>
              <a:rPr lang="en-US" sz="1400" dirty="0">
                <a:solidFill>
                  <a:schemeClr val="accent1"/>
                </a:solidFill>
              </a:rPr>
              <a:t>enhance the sentiment prediction.</a:t>
            </a:r>
          </a:p>
          <a:p>
            <a:endParaRPr lang="en-US" sz="1400" dirty="0"/>
          </a:p>
          <a:p>
            <a:r>
              <a:rPr lang="en-US" sz="1800" dirty="0"/>
              <a:t>* </a:t>
            </a:r>
            <a:r>
              <a:rPr lang="en-US" sz="1400" dirty="0"/>
              <a:t>Receive financial data from SCB and run a ML model in order to </a:t>
            </a:r>
            <a:r>
              <a:rPr lang="en-US" sz="1400" dirty="0">
                <a:solidFill>
                  <a:schemeClr val="accent1"/>
                </a:solidFill>
              </a:rPr>
              <a:t>correlate sentiment analysis </a:t>
            </a:r>
            <a:r>
              <a:rPr lang="en-US" sz="1400" dirty="0"/>
              <a:t>with the </a:t>
            </a:r>
            <a:r>
              <a:rPr lang="en-US" sz="1400" dirty="0">
                <a:solidFill>
                  <a:schemeClr val="accent1"/>
                </a:solidFill>
              </a:rPr>
              <a:t>movement in a currency pair</a:t>
            </a:r>
          </a:p>
          <a:p>
            <a:endParaRPr lang="en-US" sz="1400" dirty="0">
              <a:solidFill>
                <a:schemeClr val="accent1"/>
              </a:solidFill>
            </a:endParaRPr>
          </a:p>
        </p:txBody>
      </p:sp>
      <p:sp>
        <p:nvSpPr>
          <p:cNvPr id="22" name="Rectangle 21">
            <a:extLst>
              <a:ext uri="{FF2B5EF4-FFF2-40B4-BE49-F238E27FC236}">
                <a16:creationId xmlns:a16="http://schemas.microsoft.com/office/drawing/2014/main" id="{8405C7FE-7667-43F7-9352-1CD125C966A5}"/>
              </a:ext>
            </a:extLst>
          </p:cNvPr>
          <p:cNvSpPr/>
          <p:nvPr/>
        </p:nvSpPr>
        <p:spPr bwMode="gray">
          <a:xfrm>
            <a:off x="287171" y="1072362"/>
            <a:ext cx="4442321" cy="2356637"/>
          </a:xfrm>
          <a:prstGeom prst="rect">
            <a:avLst/>
          </a:prstGeom>
          <a:solidFill>
            <a:schemeClr val="tx1">
              <a:lumMod val="95000"/>
              <a:lumOff val="5000"/>
              <a:alpha val="3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 name="Picture 23">
            <a:extLst>
              <a:ext uri="{FF2B5EF4-FFF2-40B4-BE49-F238E27FC236}">
                <a16:creationId xmlns:a16="http://schemas.microsoft.com/office/drawing/2014/main" id="{AF266155-0F85-4AEA-91D6-47301DDEEB7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038647" y="3199679"/>
            <a:ext cx="802842" cy="844051"/>
          </a:xfrm>
          <a:prstGeom prst="rect">
            <a:avLst/>
          </a:prstGeom>
        </p:spPr>
      </p:pic>
      <p:sp>
        <p:nvSpPr>
          <p:cNvPr id="4" name="Rectangle 3">
            <a:extLst>
              <a:ext uri="{FF2B5EF4-FFF2-40B4-BE49-F238E27FC236}">
                <a16:creationId xmlns:a16="http://schemas.microsoft.com/office/drawing/2014/main" id="{71F06DB8-F67D-4954-BC08-C011EEF34559}"/>
              </a:ext>
            </a:extLst>
          </p:cNvPr>
          <p:cNvSpPr/>
          <p:nvPr/>
        </p:nvSpPr>
        <p:spPr>
          <a:xfrm>
            <a:off x="7239517" y="5984563"/>
            <a:ext cx="1389868" cy="338554"/>
          </a:xfrm>
          <a:prstGeom prst="rect">
            <a:avLst/>
          </a:prstGeom>
        </p:spPr>
        <p:txBody>
          <a:bodyPr wrap="none">
            <a:spAutoFit/>
          </a:bodyPr>
          <a:lstStyle/>
          <a:p>
            <a:r>
              <a:rPr lang="en-US" sz="1600" dirty="0"/>
              <a:t>*</a:t>
            </a:r>
            <a:r>
              <a:rPr lang="en-US" sz="1400" dirty="0"/>
              <a:t> </a:t>
            </a:r>
            <a:r>
              <a:rPr lang="en-US" sz="1400" dirty="0">
                <a:solidFill>
                  <a:schemeClr val="accent1"/>
                </a:solidFill>
              </a:rPr>
              <a:t>NDA required</a:t>
            </a:r>
            <a:endParaRPr lang="el-GR" sz="1400" dirty="0">
              <a:solidFill>
                <a:schemeClr val="accent1"/>
              </a:solidFill>
            </a:endParaRPr>
          </a:p>
        </p:txBody>
      </p:sp>
    </p:spTree>
    <p:extLst>
      <p:ext uri="{BB962C8B-B14F-4D97-AF65-F5344CB8AC3E}">
        <p14:creationId xmlns:p14="http://schemas.microsoft.com/office/powerpoint/2010/main" val="3971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Deliverables </a:t>
            </a:r>
          </a:p>
        </p:txBody>
      </p:sp>
      <p:sp>
        <p:nvSpPr>
          <p:cNvPr id="3" name="Text Placeholder 2"/>
          <p:cNvSpPr>
            <a:spLocks noGrp="1"/>
          </p:cNvSpPr>
          <p:nvPr>
            <p:ph type="body" sz="quarter" idx="10"/>
          </p:nvPr>
        </p:nvSpPr>
        <p:spPr>
          <a:xfrm>
            <a:off x="325336" y="1367441"/>
            <a:ext cx="11758714" cy="369333"/>
          </a:xfrm>
        </p:spPr>
        <p:txBody>
          <a:bodyPr/>
          <a:lstStyle/>
          <a:p>
            <a:pPr lvl="1" indent="0">
              <a:buNone/>
            </a:pPr>
            <a:r>
              <a:rPr lang="en-US" dirty="0"/>
              <a:t>Within SAPs internal HANA Platform development environment,  SAP will :</a:t>
            </a:r>
          </a:p>
          <a:p>
            <a:pPr marL="465714" lvl="1" indent="-285750">
              <a:buFont typeface="Arial" panose="020B0604020202020204" pitchFamily="34" charset="0"/>
              <a:buChar char="•"/>
            </a:pPr>
            <a:endParaRPr lang="en-US" dirty="0"/>
          </a:p>
          <a:p>
            <a:pPr marL="522795" lvl="1" indent="-342831">
              <a:buFont typeface="Arial" panose="020B0604020202020204" pitchFamily="34" charset="0"/>
              <a:buChar char="•"/>
            </a:pPr>
            <a:endParaRPr lang="en-US" dirty="0"/>
          </a:p>
          <a:p>
            <a:pPr marL="522795" lvl="1" indent="-342831">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C81421C-475B-45E7-86EA-A9A7EAA7F796}"/>
              </a:ext>
            </a:extLst>
          </p:cNvPr>
          <p:cNvPicPr>
            <a:picLocks noChangeAspect="1"/>
          </p:cNvPicPr>
          <p:nvPr/>
        </p:nvPicPr>
        <p:blipFill>
          <a:blip r:embed="rId2"/>
          <a:stretch>
            <a:fillRect/>
          </a:stretch>
        </p:blipFill>
        <p:spPr>
          <a:xfrm>
            <a:off x="10507662" y="288616"/>
            <a:ext cx="1238250" cy="800100"/>
          </a:xfrm>
          <a:prstGeom prst="rect">
            <a:avLst/>
          </a:prstGeom>
        </p:spPr>
      </p:pic>
      <p:sp>
        <p:nvSpPr>
          <p:cNvPr id="8" name="Rectangle 7">
            <a:extLst>
              <a:ext uri="{FF2B5EF4-FFF2-40B4-BE49-F238E27FC236}">
                <a16:creationId xmlns:a16="http://schemas.microsoft.com/office/drawing/2014/main" id="{E47690D5-1304-4A46-8329-EDE9029201B0}"/>
              </a:ext>
            </a:extLst>
          </p:cNvPr>
          <p:cNvSpPr/>
          <p:nvPr/>
        </p:nvSpPr>
        <p:spPr>
          <a:xfrm>
            <a:off x="256350" y="2079369"/>
            <a:ext cx="10627550" cy="3903633"/>
          </a:xfrm>
          <a:prstGeom prst="rect">
            <a:avLst/>
          </a:prstGeom>
        </p:spPr>
        <p:txBody>
          <a:bodyPr wrap="square">
            <a:spAutoFit/>
          </a:bodyPr>
          <a:lstStyle/>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Develop code that consumes data from 3</a:t>
            </a:r>
            <a:r>
              <a:rPr lang="en-US" sz="1800" baseline="30000" dirty="0">
                <a:solidFill>
                  <a:srgbClr val="000000"/>
                </a:solidFill>
              </a:rPr>
              <a:t>rd</a:t>
            </a:r>
            <a:r>
              <a:rPr lang="en-US" sz="1800" dirty="0">
                <a:solidFill>
                  <a:srgbClr val="000000"/>
                </a:solidFill>
              </a:rPr>
              <a:t> party APIs and twitter accounts.</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Operate Text Analysis tasks on modeled text data.</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Extract Sentiment polarities on articles and tweets.</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Correlate sentiment analysis results with the movement in a currency pair</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Develop Code that exposes that HANA results from consumption in front-end.</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Visualize the results on SAC or SAPUI5 custom application or iOS app (to be decided).</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Documentation on data sources used.</a:t>
            </a:r>
          </a:p>
          <a:p>
            <a:pPr marL="522795" lvl="1" indent="-342831" defTabSz="1088558">
              <a:lnSpc>
                <a:spcPct val="150000"/>
              </a:lnSpc>
              <a:spcBef>
                <a:spcPts val="600"/>
              </a:spcBef>
              <a:buClr>
                <a:srgbClr val="F0AB00"/>
              </a:buClr>
              <a:buFont typeface="Arial" panose="020B0604020202020204" pitchFamily="34" charset="0"/>
              <a:buChar char="•"/>
            </a:pPr>
            <a:r>
              <a:rPr lang="en-US" sz="1800" dirty="0">
                <a:solidFill>
                  <a:srgbClr val="000000"/>
                </a:solidFill>
              </a:rPr>
              <a:t>Final Presentation of the MVP Results.</a:t>
            </a:r>
          </a:p>
        </p:txBody>
      </p:sp>
    </p:spTree>
    <p:extLst>
      <p:ext uri="{BB962C8B-B14F-4D97-AF65-F5344CB8AC3E}">
        <p14:creationId xmlns:p14="http://schemas.microsoft.com/office/powerpoint/2010/main" val="22430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Roles and Responsibilities </a:t>
            </a:r>
          </a:p>
        </p:txBody>
      </p:sp>
      <p:pic>
        <p:nvPicPr>
          <p:cNvPr id="4" name="Picture 3">
            <a:extLst>
              <a:ext uri="{FF2B5EF4-FFF2-40B4-BE49-F238E27FC236}">
                <a16:creationId xmlns:a16="http://schemas.microsoft.com/office/drawing/2014/main" id="{4C81421C-475B-45E7-86EA-A9A7EAA7F796}"/>
              </a:ext>
            </a:extLst>
          </p:cNvPr>
          <p:cNvPicPr>
            <a:picLocks noChangeAspect="1"/>
          </p:cNvPicPr>
          <p:nvPr/>
        </p:nvPicPr>
        <p:blipFill>
          <a:blip r:embed="rId2"/>
          <a:stretch>
            <a:fillRect/>
          </a:stretch>
        </p:blipFill>
        <p:spPr>
          <a:xfrm>
            <a:off x="10507662" y="288616"/>
            <a:ext cx="1238250" cy="800100"/>
          </a:xfrm>
          <a:prstGeom prst="rect">
            <a:avLst/>
          </a:prstGeom>
        </p:spPr>
      </p:pic>
      <p:grpSp>
        <p:nvGrpSpPr>
          <p:cNvPr id="5" name="Gruppieren 5">
            <a:extLst>
              <a:ext uri="{FF2B5EF4-FFF2-40B4-BE49-F238E27FC236}">
                <a16:creationId xmlns:a16="http://schemas.microsoft.com/office/drawing/2014/main" id="{155034C2-3116-4624-AE86-4CA651939F9F}"/>
              </a:ext>
            </a:extLst>
          </p:cNvPr>
          <p:cNvGrpSpPr/>
          <p:nvPr/>
        </p:nvGrpSpPr>
        <p:grpSpPr>
          <a:xfrm>
            <a:off x="377000" y="5898855"/>
            <a:ext cx="11186477" cy="403824"/>
            <a:chOff x="127592" y="5715016"/>
            <a:chExt cx="8858312" cy="642942"/>
          </a:xfrm>
        </p:grpSpPr>
        <p:sp>
          <p:nvSpPr>
            <p:cNvPr id="6" name="Rectangle 21">
              <a:extLst>
                <a:ext uri="{FF2B5EF4-FFF2-40B4-BE49-F238E27FC236}">
                  <a16:creationId xmlns:a16="http://schemas.microsoft.com/office/drawing/2014/main" id="{A2773B9B-3CE2-423B-A4A9-1B7859D7AA3A}"/>
                </a:ext>
              </a:extLst>
            </p:cNvPr>
            <p:cNvSpPr/>
            <p:nvPr/>
          </p:nvSpPr>
          <p:spPr bwMode="gray">
            <a:xfrm>
              <a:off x="127592" y="5715016"/>
              <a:ext cx="8858312" cy="642942"/>
            </a:xfrm>
            <a:prstGeom prst="rect">
              <a:avLst/>
            </a:prstGeom>
            <a:solidFill>
              <a:schemeClr val="bg1">
                <a:lumMod val="75000"/>
                <a:alpha val="53000"/>
              </a:schemeClr>
            </a:solidFill>
            <a:ln w="9525" algn="ctr">
              <a:noFill/>
              <a:miter lim="800000"/>
              <a:headEnd/>
              <a:tailEnd/>
            </a:ln>
          </p:spPr>
          <p:txBody>
            <a:bodyPr lIns="539875" tIns="71983" rIns="539875" bIns="71983" rtlCol="0" anchor="ctr"/>
            <a:lstStyle/>
            <a:p>
              <a:pPr>
                <a:spcBef>
                  <a:spcPts val="1200"/>
                </a:spcBef>
              </a:pPr>
              <a:r>
                <a:rPr lang="en-US" sz="1800" dirty="0"/>
                <a:t>Final presentations will be done jointly by SAP and SCB MVP owners.</a:t>
              </a:r>
            </a:p>
          </p:txBody>
        </p:sp>
        <p:sp>
          <p:nvSpPr>
            <p:cNvPr id="7" name="Gleichschenkliges Dreieck 18">
              <a:extLst>
                <a:ext uri="{FF2B5EF4-FFF2-40B4-BE49-F238E27FC236}">
                  <a16:creationId xmlns:a16="http://schemas.microsoft.com/office/drawing/2014/main" id="{7934F5F6-FD95-4CF6-A07F-53775FE49DCA}"/>
                </a:ext>
              </a:extLst>
            </p:cNvPr>
            <p:cNvSpPr/>
            <p:nvPr/>
          </p:nvSpPr>
          <p:spPr bwMode="gray">
            <a:xfrm rot="5400000">
              <a:off x="65105" y="5914610"/>
              <a:ext cx="500067" cy="243755"/>
            </a:xfrm>
            <a:prstGeom prst="triangle">
              <a:avLst>
                <a:gd name="adj" fmla="val 50003"/>
              </a:avLst>
            </a:prstGeom>
            <a:solidFill>
              <a:schemeClr val="accent1"/>
            </a:solidFill>
            <a:ln w="9525" algn="ctr">
              <a:noFill/>
              <a:miter lim="800000"/>
              <a:headEnd/>
              <a:tailEnd/>
            </a:ln>
          </p:spPr>
          <p:txBody>
            <a:bodyPr lIns="89979" tIns="71983" rIns="89979" bIns="71983" rtlCol="0" anchor="ctr"/>
            <a:lstStyle/>
            <a:p>
              <a:pPr marL="184113" indent="-184113"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grpSp>
      <p:sp>
        <p:nvSpPr>
          <p:cNvPr id="12" name="Rectangle 11">
            <a:extLst>
              <a:ext uri="{FF2B5EF4-FFF2-40B4-BE49-F238E27FC236}">
                <a16:creationId xmlns:a16="http://schemas.microsoft.com/office/drawing/2014/main" id="{7E88D82B-BABE-47FE-82E8-E2048D5C8DFB}"/>
              </a:ext>
            </a:extLst>
          </p:cNvPr>
          <p:cNvSpPr/>
          <p:nvPr/>
        </p:nvSpPr>
        <p:spPr>
          <a:xfrm>
            <a:off x="459928" y="1702485"/>
            <a:ext cx="10995472" cy="1938992"/>
          </a:xfrm>
          <a:prstGeom prst="rect">
            <a:avLst/>
          </a:prstGeom>
        </p:spPr>
        <p:txBody>
          <a:bodyPr wrap="square">
            <a:spAutoFit/>
          </a:bodyPr>
          <a:lstStyle/>
          <a:p>
            <a:pPr marL="285750" marR="0" lvl="0" indent="-285750" defTabSz="1088558" eaLnBrk="1" fontAlgn="auto" latinLnBrk="0" hangingPunct="1">
              <a:lnSpc>
                <a:spcPct val="100000"/>
              </a:lnSpc>
              <a:spcBef>
                <a:spcPts val="1200"/>
              </a:spcBef>
              <a:spcAft>
                <a:spcPts val="0"/>
              </a:spcAft>
              <a:buClr>
                <a:srgbClr val="FFC000"/>
              </a:buClr>
              <a:buSzPct val="800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rPr>
              <a:t>SAP will prepare the required text modeled dataset.</a:t>
            </a:r>
          </a:p>
          <a:p>
            <a:pPr marL="285750" marR="0" lvl="0" indent="-285750" defTabSz="1088558" eaLnBrk="1" fontAlgn="auto" latinLnBrk="0" hangingPunct="1">
              <a:lnSpc>
                <a:spcPct val="100000"/>
              </a:lnSpc>
              <a:spcBef>
                <a:spcPts val="1200"/>
              </a:spcBef>
              <a:spcAft>
                <a:spcPts val="0"/>
              </a:spcAft>
              <a:buClr>
                <a:srgbClr val="FFC000"/>
              </a:buClr>
              <a:buSzPct val="80000"/>
              <a:buFont typeface="Arial" panose="020B0604020202020204" pitchFamily="34" charset="0"/>
              <a:buChar char="•"/>
              <a:tabLst/>
              <a:defRPr/>
            </a:pPr>
            <a:r>
              <a:rPr lang="en-US" sz="1800" kern="0" dirty="0">
                <a:solidFill>
                  <a:srgbClr val="000000"/>
                </a:solidFill>
              </a:rPr>
              <a:t>SAP will build the text analysis flow to extract sentiments from raw 3</a:t>
            </a:r>
            <a:r>
              <a:rPr lang="en-US" sz="1800" kern="0" baseline="30000" dirty="0">
                <a:solidFill>
                  <a:srgbClr val="000000"/>
                </a:solidFill>
              </a:rPr>
              <a:t>rd</a:t>
            </a:r>
            <a:r>
              <a:rPr lang="en-US" sz="1800" kern="0" dirty="0">
                <a:solidFill>
                  <a:srgbClr val="000000"/>
                </a:solidFill>
              </a:rPr>
              <a:t> party text.</a:t>
            </a:r>
          </a:p>
          <a:p>
            <a:pPr marL="285750" indent="-285750" defTabSz="1088558">
              <a:spcBef>
                <a:spcPts val="1200"/>
              </a:spcBef>
              <a:buClr>
                <a:srgbClr val="FFC000"/>
              </a:buClr>
              <a:buSzPct val="80000"/>
              <a:buFont typeface="Arial" panose="020B0604020202020204" pitchFamily="34" charset="0"/>
              <a:buChar char="•"/>
            </a:pPr>
            <a:r>
              <a:rPr lang="en-US" sz="1800" dirty="0"/>
              <a:t>The MVP will be done using the Agile Scrum Methodology (“bi-weekly” sprints)</a:t>
            </a:r>
            <a:endParaRPr kumimoji="0" lang="en-US" sz="1800" b="0" i="0" u="none" strike="noStrike" kern="0" cap="none" spc="0" normalizeH="0" baseline="0" noProof="0" dirty="0">
              <a:ln>
                <a:noFill/>
              </a:ln>
              <a:solidFill>
                <a:srgbClr val="000000"/>
              </a:solidFill>
              <a:effectLst/>
              <a:uLnTx/>
              <a:uFillTx/>
            </a:endParaRPr>
          </a:p>
          <a:p>
            <a:pPr marL="285750" indent="-285750">
              <a:spcBef>
                <a:spcPts val="1200"/>
              </a:spcBef>
              <a:buClr>
                <a:srgbClr val="FFC000"/>
              </a:buClr>
              <a:buFont typeface="Arial" panose="020B0604020202020204" pitchFamily="34" charset="0"/>
              <a:buChar char="•"/>
            </a:pPr>
            <a:r>
              <a:rPr lang="en-US" sz="1800" dirty="0"/>
              <a:t>SAP will inform SCB at the end of each sprint in a bi-weekly status meeting and demonstration of current status , open topics and overall progress</a:t>
            </a:r>
          </a:p>
        </p:txBody>
      </p:sp>
    </p:spTree>
    <p:extLst>
      <p:ext uri="{BB962C8B-B14F-4D97-AF65-F5344CB8AC3E}">
        <p14:creationId xmlns:p14="http://schemas.microsoft.com/office/powerpoint/2010/main" val="48257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SCB Roles and Responsibilities </a:t>
            </a:r>
          </a:p>
        </p:txBody>
      </p:sp>
      <p:sp>
        <p:nvSpPr>
          <p:cNvPr id="3" name="Text Placeholder 2"/>
          <p:cNvSpPr>
            <a:spLocks noGrp="1"/>
          </p:cNvSpPr>
          <p:nvPr>
            <p:ph type="body" sz="quarter" idx="10"/>
          </p:nvPr>
        </p:nvSpPr>
        <p:spPr>
          <a:xfrm>
            <a:off x="404611" y="1046886"/>
            <a:ext cx="9138677" cy="4156377"/>
          </a:xfrm>
        </p:spPr>
        <p:txBody>
          <a:bodyPr/>
          <a:lstStyle/>
          <a:p>
            <a:pPr marL="522795" lvl="1" indent="-342831">
              <a:lnSpc>
                <a:spcPct val="150000"/>
              </a:lnSpc>
            </a:pPr>
            <a:endParaRPr lang="en-US" dirty="0"/>
          </a:p>
          <a:p>
            <a:pPr marL="522795" lvl="1" indent="-342831">
              <a:buFont typeface="Arial" panose="020B0604020202020204" pitchFamily="34" charset="0"/>
              <a:buChar char="•"/>
            </a:pPr>
            <a:r>
              <a:rPr lang="en-US" dirty="0"/>
              <a:t>SCB will appoint a product owner for the MVP.</a:t>
            </a:r>
          </a:p>
          <a:p>
            <a:pPr marL="522795" lvl="1" indent="-342831">
              <a:buFont typeface="Arial" panose="020B0604020202020204" pitchFamily="34" charset="0"/>
              <a:buChar char="•"/>
            </a:pPr>
            <a:r>
              <a:rPr lang="en-US" dirty="0"/>
              <a:t>SCB will attend status update meetings. </a:t>
            </a:r>
          </a:p>
          <a:p>
            <a:pPr marL="522795" lvl="1" indent="-342831">
              <a:buFont typeface="Arial" panose="020B0604020202020204" pitchFamily="34" charset="0"/>
              <a:buChar char="•"/>
            </a:pPr>
            <a:r>
              <a:rPr lang="en-US" dirty="0"/>
              <a:t>SCB will be responsible to evaluate data sources and their business content.</a:t>
            </a:r>
          </a:p>
          <a:p>
            <a:pPr marL="522795" lvl="1" indent="-342831">
              <a:buFont typeface="Arial" panose="020B0604020202020204" pitchFamily="34" charset="0"/>
              <a:buChar char="•"/>
            </a:pPr>
            <a:r>
              <a:rPr lang="en-US" dirty="0"/>
              <a:t>SCB will provide SAP with all the needed business knowledge.</a:t>
            </a:r>
          </a:p>
          <a:p>
            <a:pPr marL="702759" lvl="2" indent="-342831">
              <a:buFont typeface="Arial" panose="020B0604020202020204" pitchFamily="34" charset="0"/>
              <a:buChar char="•"/>
            </a:pPr>
            <a:r>
              <a:rPr lang="en-US" dirty="0"/>
              <a:t>FXO Products</a:t>
            </a:r>
          </a:p>
          <a:p>
            <a:pPr marL="702759" lvl="2" indent="-342831">
              <a:buFont typeface="Arial" panose="020B0604020202020204" pitchFamily="34" charset="0"/>
              <a:buChar char="•"/>
            </a:pPr>
            <a:r>
              <a:rPr lang="en-US" dirty="0"/>
              <a:t>Currency Pairs</a:t>
            </a:r>
          </a:p>
          <a:p>
            <a:pPr marL="702759" lvl="2" indent="-342831">
              <a:buFont typeface="Arial" panose="020B0604020202020204" pitchFamily="34" charset="0"/>
              <a:buChar char="•"/>
            </a:pPr>
            <a:r>
              <a:rPr lang="en-US" dirty="0"/>
              <a:t>Terminology</a:t>
            </a:r>
          </a:p>
        </p:txBody>
      </p:sp>
      <p:pic>
        <p:nvPicPr>
          <p:cNvPr id="16" name="Picture 2" descr="Αποτέλεσμα εικόνας για scb">
            <a:extLst>
              <a:ext uri="{FF2B5EF4-FFF2-40B4-BE49-F238E27FC236}">
                <a16:creationId xmlns:a16="http://schemas.microsoft.com/office/drawing/2014/main" id="{889A9D65-5DC6-48DA-898C-4278E125386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193611" y="504000"/>
            <a:ext cx="1413845" cy="54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75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CMLw5hdBxSVsxKy2YD_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W2TS7XvUW5GPITx21_cm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VieU_DxH6fftQwTtpDc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b4Vt6WR.PS1TeRUT5KFFQ"/>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1505</TotalTime>
  <Words>1950</Words>
  <Application>Microsoft Office PowerPoint</Application>
  <PresentationFormat>Custom</PresentationFormat>
  <Paragraphs>313</Paragraphs>
  <Slides>27</Slides>
  <Notes>6</Notes>
  <HiddenSlides>2</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Century Gothic</vt:lpstr>
      <vt:lpstr>Courier New</vt:lpstr>
      <vt:lpstr>Symbol</vt:lpstr>
      <vt:lpstr>wingdings</vt:lpstr>
      <vt:lpstr>wingdings</vt:lpstr>
      <vt:lpstr>SAP 2019 16x9 white</vt:lpstr>
      <vt:lpstr>SAP 2019 16x9 blue</vt:lpstr>
      <vt:lpstr>think-cell Slide</vt:lpstr>
      <vt:lpstr>Intelligent FX Reporter Blaze Scope Document</vt:lpstr>
      <vt:lpstr>Agenda</vt:lpstr>
      <vt:lpstr>Business Challenges</vt:lpstr>
      <vt:lpstr>Architecture – In a picture</vt:lpstr>
      <vt:lpstr>MVP Details</vt:lpstr>
      <vt:lpstr>Machine Learning part :</vt:lpstr>
      <vt:lpstr>SAP Deliverables </vt:lpstr>
      <vt:lpstr>SAP Roles and Responsibilities </vt:lpstr>
      <vt:lpstr>SCB Roles and Responsibilities </vt:lpstr>
      <vt:lpstr>PowerPoint Presentation</vt:lpstr>
      <vt:lpstr>Success Criteria</vt:lpstr>
      <vt:lpstr>Appendix</vt:lpstr>
      <vt:lpstr>Proposed Solution</vt:lpstr>
      <vt:lpstr>Data Science Project Methodologies Cross-industry standard process for data mining (CRISP-DM) </vt:lpstr>
      <vt:lpstr>Proposed Solution </vt:lpstr>
      <vt:lpstr>Data Scope &amp; Requirements</vt:lpstr>
      <vt:lpstr>High Level Architecture for the POC</vt:lpstr>
      <vt:lpstr>Architecture – Main Components</vt:lpstr>
      <vt:lpstr>Solution Delivery</vt:lpstr>
      <vt:lpstr>SCB Deliverables</vt:lpstr>
      <vt:lpstr>Risks</vt:lpstr>
      <vt:lpstr>As-Is State</vt:lpstr>
      <vt:lpstr>Ideal End State</vt:lpstr>
      <vt:lpstr>Business Value</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Baltagiannis, Agamemnon</cp:lastModifiedBy>
  <cp:revision>53</cp:revision>
  <dcterms:created xsi:type="dcterms:W3CDTF">2019-08-23T09:26:11Z</dcterms:created>
  <dcterms:modified xsi:type="dcterms:W3CDTF">2019-09-30T14:06:40Z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