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 id="2147483799" r:id="rId6"/>
  </p:sldMasterIdLst>
  <p:notesMasterIdLst>
    <p:notesMasterId r:id="rId62"/>
  </p:notesMasterIdLst>
  <p:handoutMasterIdLst>
    <p:handoutMasterId r:id="rId63"/>
  </p:handoutMasterIdLst>
  <p:sldIdLst>
    <p:sldId id="439" r:id="rId7"/>
    <p:sldId id="344" r:id="rId8"/>
    <p:sldId id="416" r:id="rId9"/>
    <p:sldId id="430" r:id="rId10"/>
    <p:sldId id="556" r:id="rId11"/>
    <p:sldId id="256" r:id="rId12"/>
    <p:sldId id="259" r:id="rId13"/>
    <p:sldId id="260" r:id="rId14"/>
    <p:sldId id="455" r:id="rId15"/>
    <p:sldId id="557" r:id="rId16"/>
    <p:sldId id="454" r:id="rId17"/>
    <p:sldId id="457" r:id="rId18"/>
    <p:sldId id="458" r:id="rId19"/>
    <p:sldId id="429" r:id="rId20"/>
    <p:sldId id="451" r:id="rId21"/>
    <p:sldId id="456" r:id="rId22"/>
    <p:sldId id="452" r:id="rId23"/>
    <p:sldId id="364" r:id="rId24"/>
    <p:sldId id="441" r:id="rId25"/>
    <p:sldId id="558" r:id="rId26"/>
    <p:sldId id="561" r:id="rId27"/>
    <p:sldId id="568" r:id="rId28"/>
    <p:sldId id="569" r:id="rId29"/>
    <p:sldId id="570" r:id="rId30"/>
    <p:sldId id="565" r:id="rId31"/>
    <p:sldId id="564" r:id="rId32"/>
    <p:sldId id="563" r:id="rId33"/>
    <p:sldId id="562" r:id="rId34"/>
    <p:sldId id="566" r:id="rId35"/>
    <p:sldId id="567" r:id="rId36"/>
    <p:sldId id="578" r:id="rId37"/>
    <p:sldId id="576" r:id="rId38"/>
    <p:sldId id="577" r:id="rId39"/>
    <p:sldId id="575" r:id="rId40"/>
    <p:sldId id="571" r:id="rId41"/>
    <p:sldId id="572" r:id="rId42"/>
    <p:sldId id="573" r:id="rId43"/>
    <p:sldId id="574" r:id="rId44"/>
    <p:sldId id="448" r:id="rId45"/>
    <p:sldId id="580" r:id="rId46"/>
    <p:sldId id="579" r:id="rId47"/>
    <p:sldId id="382" r:id="rId48"/>
    <p:sldId id="449" r:id="rId49"/>
    <p:sldId id="374" r:id="rId50"/>
    <p:sldId id="445" r:id="rId51"/>
    <p:sldId id="380" r:id="rId52"/>
    <p:sldId id="379" r:id="rId53"/>
    <p:sldId id="423" r:id="rId54"/>
    <p:sldId id="387" r:id="rId55"/>
    <p:sldId id="390" r:id="rId56"/>
    <p:sldId id="420" r:id="rId57"/>
    <p:sldId id="421" r:id="rId58"/>
    <p:sldId id="413" r:id="rId59"/>
    <p:sldId id="265" r:id="rId60"/>
    <p:sldId id="435" r:id="rId6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E5F5CA-50FC-47FE-A958-0EE72ACFB102}">
          <p14:sldIdLst>
            <p14:sldId id="439"/>
            <p14:sldId id="344"/>
            <p14:sldId id="416"/>
            <p14:sldId id="430"/>
            <p14:sldId id="556"/>
            <p14:sldId id="256"/>
            <p14:sldId id="259"/>
            <p14:sldId id="260"/>
            <p14:sldId id="455"/>
            <p14:sldId id="557"/>
            <p14:sldId id="454"/>
            <p14:sldId id="457"/>
            <p14:sldId id="458"/>
            <p14:sldId id="429"/>
            <p14:sldId id="451"/>
            <p14:sldId id="456"/>
            <p14:sldId id="452"/>
            <p14:sldId id="364"/>
            <p14:sldId id="441"/>
            <p14:sldId id="558"/>
            <p14:sldId id="561"/>
            <p14:sldId id="568"/>
            <p14:sldId id="569"/>
            <p14:sldId id="570"/>
            <p14:sldId id="565"/>
            <p14:sldId id="564"/>
            <p14:sldId id="563"/>
            <p14:sldId id="562"/>
            <p14:sldId id="566"/>
            <p14:sldId id="567"/>
            <p14:sldId id="578"/>
            <p14:sldId id="576"/>
            <p14:sldId id="577"/>
            <p14:sldId id="575"/>
            <p14:sldId id="571"/>
            <p14:sldId id="572"/>
            <p14:sldId id="573"/>
            <p14:sldId id="574"/>
          </p14:sldIdLst>
        </p14:section>
        <p14:section name="SA with EcoDrivers" id="{ABCD32A7-5E87-463D-939E-F2AA6422A2E7}">
          <p14:sldIdLst>
            <p14:sldId id="448"/>
            <p14:sldId id="580"/>
            <p14:sldId id="579"/>
            <p14:sldId id="382"/>
            <p14:sldId id="449"/>
            <p14:sldId id="374"/>
            <p14:sldId id="445"/>
            <p14:sldId id="380"/>
            <p14:sldId id="379"/>
            <p14:sldId id="423"/>
            <p14:sldId id="387"/>
            <p14:sldId id="390"/>
            <p14:sldId id="420"/>
            <p14:sldId id="421"/>
            <p14:sldId id="413"/>
            <p14:sldId id="265"/>
            <p14:sldId id="435"/>
          </p14:sldIdLst>
        </p14:section>
      </p14:sectionLst>
    </p:ex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F5B7C3-B28C-41FB-BE1F-FA1421211F2C}" v="11" dt="2020-11-19T18:03:22.345"/>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6"/>
    <p:restoredTop sz="94710"/>
  </p:normalViewPr>
  <p:slideViewPr>
    <p:cSldViewPr snapToGrid="0">
      <p:cViewPr varScale="1">
        <p:scale>
          <a:sx n="128" d="100"/>
          <a:sy n="128" d="100"/>
        </p:scale>
        <p:origin x="800" y="176"/>
      </p:cViewPr>
      <p:guideLst>
        <p:guide pos="3841"/>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handoutMaster" Target="handoutMasters/handoutMaster1.xml"/><Relationship Id="rId68"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203433-B8B2-0E48-AE84-E907F01A0E4C}" type="doc">
      <dgm:prSet loTypeId="urn:microsoft.com/office/officeart/2005/8/layout/hProcess4" loCatId="" qsTypeId="urn:microsoft.com/office/officeart/2005/8/quickstyle/simple5" qsCatId="simple" csTypeId="urn:microsoft.com/office/officeart/2005/8/colors/colorful1" csCatId="colorful" phldr="1"/>
      <dgm:spPr/>
      <dgm:t>
        <a:bodyPr/>
        <a:lstStyle/>
        <a:p>
          <a:endParaRPr lang="en-US"/>
        </a:p>
      </dgm:t>
    </dgm:pt>
    <dgm:pt modelId="{00C4436E-1DF2-9649-BF6F-93ACF873FB4D}">
      <dgm:prSet phldrT="[Text]" custT="1"/>
      <dgm:spPr/>
      <dgm:t>
        <a:bodyPr/>
        <a:lstStyle/>
        <a:p>
          <a:r>
            <a:rPr lang="en-US" sz="1800"/>
            <a:t>Data cleansing</a:t>
          </a:r>
        </a:p>
      </dgm:t>
    </dgm:pt>
    <dgm:pt modelId="{88C164B3-5E2D-934C-856A-743505A161C8}" type="parTrans" cxnId="{FC5F21FC-28C3-8F4C-ABAC-2A74959C435D}">
      <dgm:prSet/>
      <dgm:spPr/>
      <dgm:t>
        <a:bodyPr/>
        <a:lstStyle/>
        <a:p>
          <a:endParaRPr lang="en-US"/>
        </a:p>
      </dgm:t>
    </dgm:pt>
    <dgm:pt modelId="{74DD3723-9279-3D43-84FF-78EC672B0761}" type="sibTrans" cxnId="{FC5F21FC-28C3-8F4C-ABAC-2A74959C435D}">
      <dgm:prSet/>
      <dgm:spPr/>
      <dgm:t>
        <a:bodyPr/>
        <a:lstStyle/>
        <a:p>
          <a:endParaRPr lang="en-US"/>
        </a:p>
      </dgm:t>
    </dgm:pt>
    <dgm:pt modelId="{44AF7066-4BA7-3C47-906D-0E2E71537986}">
      <dgm:prSet phldrT="[Text]"/>
      <dgm:spPr/>
      <dgm:t>
        <a:bodyPr/>
        <a:lstStyle/>
        <a:p>
          <a:r>
            <a:rPr lang="en-US"/>
            <a:t>Remove unnecessary text </a:t>
          </a:r>
        </a:p>
      </dgm:t>
    </dgm:pt>
    <dgm:pt modelId="{E2D8E67F-BACD-D743-ADC2-BA1DFCE3F8AC}" type="parTrans" cxnId="{9DB6597D-8D24-764A-99B7-63C8890F8734}">
      <dgm:prSet/>
      <dgm:spPr/>
      <dgm:t>
        <a:bodyPr/>
        <a:lstStyle/>
        <a:p>
          <a:endParaRPr lang="en-US"/>
        </a:p>
      </dgm:t>
    </dgm:pt>
    <dgm:pt modelId="{FE6FE29F-F498-EE4D-8ED9-D665B5F7F5C2}" type="sibTrans" cxnId="{9DB6597D-8D24-764A-99B7-63C8890F8734}">
      <dgm:prSet/>
      <dgm:spPr/>
      <dgm:t>
        <a:bodyPr/>
        <a:lstStyle/>
        <a:p>
          <a:endParaRPr lang="en-US"/>
        </a:p>
      </dgm:t>
    </dgm:pt>
    <dgm:pt modelId="{DAD6BE60-E093-974E-8F42-1491A9EEA588}">
      <dgm:prSet phldrT="[Text]"/>
      <dgm:spPr/>
      <dgm:t>
        <a:bodyPr/>
        <a:lstStyle/>
        <a:p>
          <a:r>
            <a:rPr lang="en-US"/>
            <a:t>Text Analysis</a:t>
          </a:r>
        </a:p>
      </dgm:t>
    </dgm:pt>
    <dgm:pt modelId="{F8707729-72B0-9247-8647-0A17728BA24B}" type="parTrans" cxnId="{95CA04B0-05D4-4142-8242-D31F9F2D1AC4}">
      <dgm:prSet/>
      <dgm:spPr/>
      <dgm:t>
        <a:bodyPr/>
        <a:lstStyle/>
        <a:p>
          <a:endParaRPr lang="en-US"/>
        </a:p>
      </dgm:t>
    </dgm:pt>
    <dgm:pt modelId="{7D50B783-7DAA-B944-B810-2AED78314B63}" type="sibTrans" cxnId="{95CA04B0-05D4-4142-8242-D31F9F2D1AC4}">
      <dgm:prSet/>
      <dgm:spPr/>
      <dgm:t>
        <a:bodyPr/>
        <a:lstStyle/>
        <a:p>
          <a:endParaRPr lang="en-US"/>
        </a:p>
      </dgm:t>
    </dgm:pt>
    <dgm:pt modelId="{F2A8E51E-C91E-8A4F-9A3A-C4EBF6879579}">
      <dgm:prSet phldrT="[Text]"/>
      <dgm:spPr/>
      <dgm:t>
        <a:bodyPr/>
        <a:lstStyle/>
        <a:p>
          <a:r>
            <a:rPr lang="en-US"/>
            <a:t>Run Sentiment Analysis on HANA to extract among various sentiments the prevailing one. </a:t>
          </a:r>
        </a:p>
      </dgm:t>
    </dgm:pt>
    <dgm:pt modelId="{B437A1E2-83C2-3D4B-BEF8-3ACCDAC0995C}" type="parTrans" cxnId="{B26F4780-2F36-E24E-B7BB-B5CE56171D44}">
      <dgm:prSet/>
      <dgm:spPr/>
      <dgm:t>
        <a:bodyPr/>
        <a:lstStyle/>
        <a:p>
          <a:endParaRPr lang="en-US"/>
        </a:p>
      </dgm:t>
    </dgm:pt>
    <dgm:pt modelId="{758E8138-16C7-554A-9B86-310822F9210A}" type="sibTrans" cxnId="{B26F4780-2F36-E24E-B7BB-B5CE56171D44}">
      <dgm:prSet/>
      <dgm:spPr/>
      <dgm:t>
        <a:bodyPr/>
        <a:lstStyle/>
        <a:p>
          <a:endParaRPr lang="en-US"/>
        </a:p>
      </dgm:t>
    </dgm:pt>
    <dgm:pt modelId="{9ED7F8B8-284B-B642-BFE5-3FDAA817EEE4}">
      <dgm:prSet phldrT="[Text]"/>
      <dgm:spPr/>
      <dgm:t>
        <a:bodyPr/>
        <a:lstStyle/>
        <a:p>
          <a:r>
            <a:rPr lang="en-US"/>
            <a:t>Expose results</a:t>
          </a:r>
        </a:p>
      </dgm:t>
    </dgm:pt>
    <dgm:pt modelId="{D606D526-C58A-1B42-BCE3-DACF2A640298}" type="parTrans" cxnId="{D31698B2-99B0-484B-8C85-B073A3949F9C}">
      <dgm:prSet/>
      <dgm:spPr/>
      <dgm:t>
        <a:bodyPr/>
        <a:lstStyle/>
        <a:p>
          <a:endParaRPr lang="en-US"/>
        </a:p>
      </dgm:t>
    </dgm:pt>
    <dgm:pt modelId="{45BB6634-9752-F94D-8871-19ABB83E6D43}" type="sibTrans" cxnId="{D31698B2-99B0-484B-8C85-B073A3949F9C}">
      <dgm:prSet/>
      <dgm:spPr/>
      <dgm:t>
        <a:bodyPr/>
        <a:lstStyle/>
        <a:p>
          <a:endParaRPr lang="en-US"/>
        </a:p>
      </dgm:t>
    </dgm:pt>
    <dgm:pt modelId="{910A536C-745F-4C4F-9D68-4DD32114A2E7}">
      <dgm:prSet phldrT="[Text]"/>
      <dgm:spPr/>
      <dgm:t>
        <a:bodyPr/>
        <a:lstStyle/>
        <a:p>
          <a:r>
            <a:rPr lang="en-US"/>
            <a:t>Develop and deploy in HANA an API that will expose the extracted results to a dashboard</a:t>
          </a:r>
        </a:p>
      </dgm:t>
    </dgm:pt>
    <dgm:pt modelId="{AB061678-E25A-E44B-A319-D684E86AE6F4}" type="parTrans" cxnId="{B92897EC-4210-2B4B-8FBD-C288341F576B}">
      <dgm:prSet/>
      <dgm:spPr/>
      <dgm:t>
        <a:bodyPr/>
        <a:lstStyle/>
        <a:p>
          <a:endParaRPr lang="en-US"/>
        </a:p>
      </dgm:t>
    </dgm:pt>
    <dgm:pt modelId="{6708643F-672D-884B-A6C8-8EED5266CB13}" type="sibTrans" cxnId="{B92897EC-4210-2B4B-8FBD-C288341F576B}">
      <dgm:prSet/>
      <dgm:spPr/>
      <dgm:t>
        <a:bodyPr/>
        <a:lstStyle/>
        <a:p>
          <a:endParaRPr lang="en-US"/>
        </a:p>
      </dgm:t>
    </dgm:pt>
    <dgm:pt modelId="{07AEC30E-57D5-134D-BC99-C8F5C5D307B3}">
      <dgm:prSet phldrT="[Text]"/>
      <dgm:spPr/>
      <dgm:t>
        <a:bodyPr/>
        <a:lstStyle/>
        <a:p>
          <a:r>
            <a:rPr lang="en-US"/>
            <a:t>Display results</a:t>
          </a:r>
        </a:p>
      </dgm:t>
    </dgm:pt>
    <dgm:pt modelId="{B2C5C0DD-E075-3D49-8894-7702A066FEEF}" type="parTrans" cxnId="{ED6DDA0F-8E58-E84E-A06B-1B247F808FAB}">
      <dgm:prSet/>
      <dgm:spPr/>
      <dgm:t>
        <a:bodyPr/>
        <a:lstStyle/>
        <a:p>
          <a:endParaRPr lang="en-US"/>
        </a:p>
      </dgm:t>
    </dgm:pt>
    <dgm:pt modelId="{CE1DC532-7CE1-554E-9D1D-C74EC84196B9}" type="sibTrans" cxnId="{ED6DDA0F-8E58-E84E-A06B-1B247F808FAB}">
      <dgm:prSet/>
      <dgm:spPr/>
      <dgm:t>
        <a:bodyPr/>
        <a:lstStyle/>
        <a:p>
          <a:endParaRPr lang="en-US"/>
        </a:p>
      </dgm:t>
    </dgm:pt>
    <dgm:pt modelId="{78B11BC0-44E1-7C45-A5B0-92DB5667B4A1}">
      <dgm:prSet phldrT="[Text]"/>
      <dgm:spPr/>
      <dgm:t>
        <a:bodyPr/>
        <a:lstStyle/>
        <a:p>
          <a:r>
            <a:rPr lang="en-US"/>
            <a:t>Display results in SAC page </a:t>
          </a:r>
        </a:p>
      </dgm:t>
    </dgm:pt>
    <dgm:pt modelId="{932D5F2E-14AC-0C44-8638-C032034B4417}" type="parTrans" cxnId="{DFFA9DC7-E2EF-924B-AE90-3ED5DA17A654}">
      <dgm:prSet/>
      <dgm:spPr/>
      <dgm:t>
        <a:bodyPr/>
        <a:lstStyle/>
        <a:p>
          <a:endParaRPr lang="en-US"/>
        </a:p>
      </dgm:t>
    </dgm:pt>
    <dgm:pt modelId="{E63680E5-7E8A-3741-A863-6CEC651EA129}" type="sibTrans" cxnId="{DFFA9DC7-E2EF-924B-AE90-3ED5DA17A654}">
      <dgm:prSet/>
      <dgm:spPr/>
      <dgm:t>
        <a:bodyPr/>
        <a:lstStyle/>
        <a:p>
          <a:endParaRPr lang="en-US"/>
        </a:p>
      </dgm:t>
    </dgm:pt>
    <dgm:pt modelId="{C568124B-54E7-48DF-A943-C0F61BB2857D}">
      <dgm:prSet phldrT="[Text]" custT="1"/>
      <dgm:spPr/>
      <dgm:t>
        <a:bodyPr/>
        <a:lstStyle/>
        <a:p>
          <a:r>
            <a:rPr lang="en-US" sz="1800"/>
            <a:t>Data extraction</a:t>
          </a:r>
        </a:p>
      </dgm:t>
    </dgm:pt>
    <dgm:pt modelId="{85332947-1805-46F0-A7A7-860AB0A6784B}" type="parTrans" cxnId="{3265159E-9C2B-44AD-B151-51B16586723C}">
      <dgm:prSet/>
      <dgm:spPr/>
      <dgm:t>
        <a:bodyPr/>
        <a:lstStyle/>
        <a:p>
          <a:endParaRPr lang="en-US"/>
        </a:p>
      </dgm:t>
    </dgm:pt>
    <dgm:pt modelId="{086B31B5-F61D-4EBF-803B-6D460B6FC1D5}" type="sibTrans" cxnId="{3265159E-9C2B-44AD-B151-51B16586723C}">
      <dgm:prSet/>
      <dgm:spPr/>
      <dgm:t>
        <a:bodyPr/>
        <a:lstStyle/>
        <a:p>
          <a:endParaRPr lang="en-US"/>
        </a:p>
      </dgm:t>
    </dgm:pt>
    <dgm:pt modelId="{18228D98-64E4-487A-9DD0-7C1AF9D54E17}">
      <dgm:prSet phldrT="[Text]"/>
      <dgm:spPr/>
      <dgm:t>
        <a:bodyPr/>
        <a:lstStyle/>
        <a:p>
          <a:r>
            <a:rPr lang="en-US"/>
            <a:t>Retrieve and insert data to HANA from 3</a:t>
          </a:r>
          <a:r>
            <a:rPr lang="en-US" baseline="30000"/>
            <a:t>rd</a:t>
          </a:r>
          <a:r>
            <a:rPr lang="en-US"/>
            <a:t> Party APIs</a:t>
          </a:r>
        </a:p>
      </dgm:t>
    </dgm:pt>
    <dgm:pt modelId="{5B4C0E55-76C4-4DD1-A0D5-D9072DCA99BE}" type="parTrans" cxnId="{90199A46-8B10-42CB-9B37-E2236A3D4529}">
      <dgm:prSet/>
      <dgm:spPr/>
      <dgm:t>
        <a:bodyPr/>
        <a:lstStyle/>
        <a:p>
          <a:endParaRPr lang="en-US"/>
        </a:p>
      </dgm:t>
    </dgm:pt>
    <dgm:pt modelId="{520D4278-265C-4899-810B-96BBE87AD25F}" type="sibTrans" cxnId="{90199A46-8B10-42CB-9B37-E2236A3D4529}">
      <dgm:prSet/>
      <dgm:spPr/>
      <dgm:t>
        <a:bodyPr/>
        <a:lstStyle/>
        <a:p>
          <a:endParaRPr lang="en-US"/>
        </a:p>
      </dgm:t>
    </dgm:pt>
    <dgm:pt modelId="{36443A4E-4053-4475-9E38-B38663DD2AC6}">
      <dgm:prSet phldrT="[Text]"/>
      <dgm:spPr/>
      <dgm:t>
        <a:bodyPr/>
        <a:lstStyle/>
        <a:p>
          <a:endParaRPr lang="en-US"/>
        </a:p>
      </dgm:t>
    </dgm:pt>
    <dgm:pt modelId="{BAE2B4D1-6AA4-4D69-AEC6-E535D4297393}" type="parTrans" cxnId="{B95BB731-243F-404B-85BE-A4F5F8600C33}">
      <dgm:prSet/>
      <dgm:spPr/>
      <dgm:t>
        <a:bodyPr/>
        <a:lstStyle/>
        <a:p>
          <a:endParaRPr lang="en-US"/>
        </a:p>
      </dgm:t>
    </dgm:pt>
    <dgm:pt modelId="{ED72001B-E5FF-4363-9A81-BAE59612A8A9}" type="sibTrans" cxnId="{B95BB731-243F-404B-85BE-A4F5F8600C33}">
      <dgm:prSet/>
      <dgm:spPr/>
      <dgm:t>
        <a:bodyPr/>
        <a:lstStyle/>
        <a:p>
          <a:endParaRPr lang="en-US"/>
        </a:p>
      </dgm:t>
    </dgm:pt>
    <dgm:pt modelId="{F7B8AA66-0AC8-48BB-B102-4308D5F922BB}">
      <dgm:prSet phldrT="[Text]"/>
      <dgm:spPr/>
      <dgm:t>
        <a:bodyPr/>
        <a:lstStyle/>
        <a:p>
          <a:r>
            <a:rPr lang="en-US"/>
            <a:t>Create connectors with Twitter accounts and store tweets in HANA database</a:t>
          </a:r>
        </a:p>
      </dgm:t>
    </dgm:pt>
    <dgm:pt modelId="{BD207A0B-B921-4BE0-8AAA-0CFBFB2A448C}" type="parTrans" cxnId="{27CF79D5-C7D3-45DE-9A95-D7B8789B7429}">
      <dgm:prSet/>
      <dgm:spPr/>
      <dgm:t>
        <a:bodyPr/>
        <a:lstStyle/>
        <a:p>
          <a:endParaRPr lang="el-GR"/>
        </a:p>
      </dgm:t>
    </dgm:pt>
    <dgm:pt modelId="{0362FC3D-482D-4715-BDAC-D4C79F6600EF}" type="sibTrans" cxnId="{27CF79D5-C7D3-45DE-9A95-D7B8789B7429}">
      <dgm:prSet/>
      <dgm:spPr/>
      <dgm:t>
        <a:bodyPr/>
        <a:lstStyle/>
        <a:p>
          <a:endParaRPr lang="el-GR"/>
        </a:p>
      </dgm:t>
    </dgm:pt>
    <dgm:pt modelId="{05442D3F-BACF-4C8B-A6A6-AEA08EC9E6F3}">
      <dgm:prSet phldrT="[Text]"/>
      <dgm:spPr/>
      <dgm:t>
        <a:bodyPr/>
        <a:lstStyle/>
        <a:p>
          <a:r>
            <a:rPr lang="en-US"/>
            <a:t>Identify key topics and phrases</a:t>
          </a:r>
        </a:p>
      </dgm:t>
    </dgm:pt>
    <dgm:pt modelId="{D60DF1EE-6057-4F54-9EAD-6DD8F5F76A4A}" type="parTrans" cxnId="{DE23C728-9CE6-49A5-99E5-6879FCC54B82}">
      <dgm:prSet/>
      <dgm:spPr/>
      <dgm:t>
        <a:bodyPr/>
        <a:lstStyle/>
        <a:p>
          <a:endParaRPr lang="el-GR"/>
        </a:p>
      </dgm:t>
    </dgm:pt>
    <dgm:pt modelId="{883E9056-691C-4364-B1B7-148A72389E0F}" type="sibTrans" cxnId="{DE23C728-9CE6-49A5-99E5-6879FCC54B82}">
      <dgm:prSet/>
      <dgm:spPr/>
      <dgm:t>
        <a:bodyPr/>
        <a:lstStyle/>
        <a:p>
          <a:endParaRPr lang="el-GR"/>
        </a:p>
      </dgm:t>
    </dgm:pt>
    <dgm:pt modelId="{B644390B-10B9-45B3-AEC3-61FE412A13EE}">
      <dgm:prSet phldrT="[Text]"/>
      <dgm:spPr/>
      <dgm:t>
        <a:bodyPr/>
        <a:lstStyle/>
        <a:p>
          <a:r>
            <a:rPr lang="en-US"/>
            <a:t>Add custom metadata to enhance the sentiment analysis step</a:t>
          </a:r>
        </a:p>
      </dgm:t>
    </dgm:pt>
    <dgm:pt modelId="{B6C7BC68-1D05-442B-BF85-0712DDD7A308}" type="parTrans" cxnId="{9CA6E1E1-2FE4-4C16-A43B-0379A1EE894F}">
      <dgm:prSet/>
      <dgm:spPr/>
      <dgm:t>
        <a:bodyPr/>
        <a:lstStyle/>
        <a:p>
          <a:endParaRPr lang="el-GR"/>
        </a:p>
      </dgm:t>
    </dgm:pt>
    <dgm:pt modelId="{5BAEF08E-4BCD-4C65-A430-0C52C498A7A3}" type="sibTrans" cxnId="{9CA6E1E1-2FE4-4C16-A43B-0379A1EE894F}">
      <dgm:prSet/>
      <dgm:spPr/>
      <dgm:t>
        <a:bodyPr/>
        <a:lstStyle/>
        <a:p>
          <a:endParaRPr lang="el-GR"/>
        </a:p>
      </dgm:t>
    </dgm:pt>
    <dgm:pt modelId="{90AFFCDD-93FB-4F6F-802B-2602601A7E20}">
      <dgm:prSet phldrT="[Text]"/>
      <dgm:spPr/>
      <dgm:t>
        <a:bodyPr/>
        <a:lstStyle/>
        <a:p>
          <a:r>
            <a:rPr lang="en-US"/>
            <a:t>In case of many, scoring could be applied </a:t>
          </a:r>
        </a:p>
      </dgm:t>
    </dgm:pt>
    <dgm:pt modelId="{32C25A71-F659-4239-A2CA-3BD9B4ABF131}" type="parTrans" cxnId="{A6D96318-4433-4065-84D6-00B7C83EB865}">
      <dgm:prSet/>
      <dgm:spPr/>
      <dgm:t>
        <a:bodyPr/>
        <a:lstStyle/>
        <a:p>
          <a:endParaRPr lang="el-GR"/>
        </a:p>
      </dgm:t>
    </dgm:pt>
    <dgm:pt modelId="{BBE0BE51-1C9E-43A3-9AF3-A52381C59F1A}" type="sibTrans" cxnId="{A6D96318-4433-4065-84D6-00B7C83EB865}">
      <dgm:prSet/>
      <dgm:spPr/>
      <dgm:t>
        <a:bodyPr/>
        <a:lstStyle/>
        <a:p>
          <a:endParaRPr lang="el-GR"/>
        </a:p>
      </dgm:t>
    </dgm:pt>
    <dgm:pt modelId="{2F44049B-09DA-402A-AFB7-77036FADFF90}">
      <dgm:prSet phldrT="[Text]"/>
      <dgm:spPr/>
      <dgm:t>
        <a:bodyPr/>
        <a:lstStyle/>
        <a:p>
          <a:r>
            <a:rPr lang="en-US"/>
            <a:t>Associate sentiments with phrases appearing to articles </a:t>
          </a:r>
        </a:p>
      </dgm:t>
    </dgm:pt>
    <dgm:pt modelId="{7817B9C1-77DF-45CE-9E57-8D536D1A39C2}" type="parTrans" cxnId="{8FEEB361-A84A-4640-89EB-A9DD943C3ADE}">
      <dgm:prSet/>
      <dgm:spPr/>
      <dgm:t>
        <a:bodyPr/>
        <a:lstStyle/>
        <a:p>
          <a:endParaRPr lang="el-GR"/>
        </a:p>
      </dgm:t>
    </dgm:pt>
    <dgm:pt modelId="{1B65EEAB-74CD-43B1-B70C-47DE9A614E08}" type="sibTrans" cxnId="{8FEEB361-A84A-4640-89EB-A9DD943C3ADE}">
      <dgm:prSet/>
      <dgm:spPr/>
      <dgm:t>
        <a:bodyPr/>
        <a:lstStyle/>
        <a:p>
          <a:endParaRPr lang="el-GR"/>
        </a:p>
      </dgm:t>
    </dgm:pt>
    <dgm:pt modelId="{1362359E-9AD5-46D3-B06A-58B8683B1A28}">
      <dgm:prSet phldrT="[Text]"/>
      <dgm:spPr/>
      <dgm:t>
        <a:bodyPr/>
        <a:lstStyle/>
        <a:p>
          <a:r>
            <a:rPr lang="en-US"/>
            <a:t>Moving data not required as HANA has built-in web server</a:t>
          </a:r>
        </a:p>
      </dgm:t>
    </dgm:pt>
    <dgm:pt modelId="{E44E8B1C-4197-404A-AB0D-DA73A41A5C5A}" type="parTrans" cxnId="{7E3DD3AA-3086-4128-AB25-808356C1D1CB}">
      <dgm:prSet/>
      <dgm:spPr/>
      <dgm:t>
        <a:bodyPr/>
        <a:lstStyle/>
        <a:p>
          <a:endParaRPr lang="el-GR"/>
        </a:p>
      </dgm:t>
    </dgm:pt>
    <dgm:pt modelId="{2CE94E58-9224-4311-B24A-01FE73042014}" type="sibTrans" cxnId="{7E3DD3AA-3086-4128-AB25-808356C1D1CB}">
      <dgm:prSet/>
      <dgm:spPr/>
      <dgm:t>
        <a:bodyPr/>
        <a:lstStyle/>
        <a:p>
          <a:endParaRPr lang="el-GR"/>
        </a:p>
      </dgm:t>
    </dgm:pt>
    <dgm:pt modelId="{948E2C8D-417E-4AC3-B8A3-08D593F553DA}">
      <dgm:prSet phldrT="[Text]"/>
      <dgm:spPr/>
      <dgm:t>
        <a:bodyPr/>
        <a:lstStyle/>
        <a:p>
          <a:r>
            <a:rPr lang="en-US"/>
            <a:t>Articles list, topics identified, sentiments, scoring between sentiments will be displayed</a:t>
          </a:r>
        </a:p>
      </dgm:t>
    </dgm:pt>
    <dgm:pt modelId="{174A4CC9-B19B-44E2-BB0C-1985DDF9930E}" type="parTrans" cxnId="{DC9C114C-B97F-4033-84AB-CFE428570B55}">
      <dgm:prSet/>
      <dgm:spPr/>
      <dgm:t>
        <a:bodyPr/>
        <a:lstStyle/>
        <a:p>
          <a:endParaRPr lang="el-GR"/>
        </a:p>
      </dgm:t>
    </dgm:pt>
    <dgm:pt modelId="{3CA9A4B7-D694-49B8-B550-CC856E3177DB}" type="sibTrans" cxnId="{DC9C114C-B97F-4033-84AB-CFE428570B55}">
      <dgm:prSet/>
      <dgm:spPr/>
      <dgm:t>
        <a:bodyPr/>
        <a:lstStyle/>
        <a:p>
          <a:endParaRPr lang="el-GR"/>
        </a:p>
      </dgm:t>
    </dgm:pt>
    <dgm:pt modelId="{D0AF1CA8-7607-4D67-A861-DE95742F6393}">
      <dgm:prSet phldrT="[Text]"/>
      <dgm:spPr/>
      <dgm:t>
        <a:bodyPr/>
        <a:lstStyle/>
        <a:p>
          <a:r>
            <a:rPr lang="en-US"/>
            <a:t>Focus on G10 currency news. </a:t>
          </a:r>
        </a:p>
      </dgm:t>
    </dgm:pt>
    <dgm:pt modelId="{3D99E9BD-9887-40C7-BA73-3738E71DC391}" type="parTrans" cxnId="{46E9324A-E7A7-4A58-AE0B-5570734EB4FA}">
      <dgm:prSet/>
      <dgm:spPr/>
      <dgm:t>
        <a:bodyPr/>
        <a:lstStyle/>
        <a:p>
          <a:endParaRPr lang="el-GR"/>
        </a:p>
      </dgm:t>
    </dgm:pt>
    <dgm:pt modelId="{17CC736A-A56A-45D0-B7ED-309028AFEE30}" type="sibTrans" cxnId="{46E9324A-E7A7-4A58-AE0B-5570734EB4FA}">
      <dgm:prSet/>
      <dgm:spPr/>
      <dgm:t>
        <a:bodyPr/>
        <a:lstStyle/>
        <a:p>
          <a:endParaRPr lang="el-GR"/>
        </a:p>
      </dgm:t>
    </dgm:pt>
    <dgm:pt modelId="{79BA61BC-93C4-C64D-9DF6-39768357B551}" type="pres">
      <dgm:prSet presAssocID="{C8203433-B8B2-0E48-AE84-E907F01A0E4C}" presName="Name0" presStyleCnt="0">
        <dgm:presLayoutVars>
          <dgm:dir/>
          <dgm:animLvl val="lvl"/>
          <dgm:resizeHandles val="exact"/>
        </dgm:presLayoutVars>
      </dgm:prSet>
      <dgm:spPr/>
    </dgm:pt>
    <dgm:pt modelId="{58888B95-74CE-1648-99F7-956D4885D7AD}" type="pres">
      <dgm:prSet presAssocID="{C8203433-B8B2-0E48-AE84-E907F01A0E4C}" presName="tSp" presStyleCnt="0"/>
      <dgm:spPr/>
    </dgm:pt>
    <dgm:pt modelId="{747EAB29-73EE-8345-9FA2-F74D1D3E30FA}" type="pres">
      <dgm:prSet presAssocID="{C8203433-B8B2-0E48-AE84-E907F01A0E4C}" presName="bSp" presStyleCnt="0"/>
      <dgm:spPr/>
    </dgm:pt>
    <dgm:pt modelId="{3E8B95B3-9536-C24C-86BC-81854085DAFD}" type="pres">
      <dgm:prSet presAssocID="{C8203433-B8B2-0E48-AE84-E907F01A0E4C}" presName="process" presStyleCnt="0"/>
      <dgm:spPr/>
    </dgm:pt>
    <dgm:pt modelId="{A1A356B1-666D-48BB-97A1-D0EE7DD5435D}" type="pres">
      <dgm:prSet presAssocID="{C568124B-54E7-48DF-A943-C0F61BB2857D}" presName="composite1" presStyleCnt="0"/>
      <dgm:spPr/>
    </dgm:pt>
    <dgm:pt modelId="{EAE31BF2-A661-45BA-A829-CE56164777DF}" type="pres">
      <dgm:prSet presAssocID="{C568124B-54E7-48DF-A943-C0F61BB2857D}" presName="dummyNode1" presStyleLbl="node1" presStyleIdx="0" presStyleCnt="5"/>
      <dgm:spPr/>
    </dgm:pt>
    <dgm:pt modelId="{70D3A919-2EEA-43F8-8798-E1E502C12998}" type="pres">
      <dgm:prSet presAssocID="{C568124B-54E7-48DF-A943-C0F61BB2857D}" presName="childNode1" presStyleLbl="bgAcc1" presStyleIdx="0" presStyleCnt="5">
        <dgm:presLayoutVars>
          <dgm:bulletEnabled val="1"/>
        </dgm:presLayoutVars>
      </dgm:prSet>
      <dgm:spPr/>
    </dgm:pt>
    <dgm:pt modelId="{BA5AA1C9-CC5E-45F4-8935-D0164FEE6296}" type="pres">
      <dgm:prSet presAssocID="{C568124B-54E7-48DF-A943-C0F61BB2857D}" presName="childNode1tx" presStyleLbl="bgAcc1" presStyleIdx="0" presStyleCnt="5">
        <dgm:presLayoutVars>
          <dgm:bulletEnabled val="1"/>
        </dgm:presLayoutVars>
      </dgm:prSet>
      <dgm:spPr/>
    </dgm:pt>
    <dgm:pt modelId="{56025463-932E-414A-B6AA-D8EDE6261D0A}" type="pres">
      <dgm:prSet presAssocID="{C568124B-54E7-48DF-A943-C0F61BB2857D}" presName="parentNode1" presStyleLbl="node1" presStyleIdx="0" presStyleCnt="5">
        <dgm:presLayoutVars>
          <dgm:chMax val="1"/>
          <dgm:bulletEnabled val="1"/>
        </dgm:presLayoutVars>
      </dgm:prSet>
      <dgm:spPr/>
    </dgm:pt>
    <dgm:pt modelId="{71378BF8-3CFB-4A23-969D-E2C2CAFE6221}" type="pres">
      <dgm:prSet presAssocID="{C568124B-54E7-48DF-A943-C0F61BB2857D}" presName="connSite1" presStyleCnt="0"/>
      <dgm:spPr/>
    </dgm:pt>
    <dgm:pt modelId="{6D085418-1E0D-4D6C-80FC-6F9B3F1A82A3}" type="pres">
      <dgm:prSet presAssocID="{086B31B5-F61D-4EBF-803B-6D460B6FC1D5}" presName="Name9" presStyleLbl="sibTrans2D1" presStyleIdx="0" presStyleCnt="4" custLinFactNeighborX="1929" custLinFactNeighborY="551"/>
      <dgm:spPr/>
    </dgm:pt>
    <dgm:pt modelId="{19DCE21D-423B-40D4-8061-EC8C261E60C0}" type="pres">
      <dgm:prSet presAssocID="{00C4436E-1DF2-9649-BF6F-93ACF873FB4D}" presName="composite2" presStyleCnt="0"/>
      <dgm:spPr/>
    </dgm:pt>
    <dgm:pt modelId="{AF3CDA2F-0EE4-41C6-B759-932BBF6DD0F8}" type="pres">
      <dgm:prSet presAssocID="{00C4436E-1DF2-9649-BF6F-93ACF873FB4D}" presName="dummyNode2" presStyleLbl="node1" presStyleIdx="0" presStyleCnt="5"/>
      <dgm:spPr/>
    </dgm:pt>
    <dgm:pt modelId="{9618F3C7-8843-4F27-B2A1-A214FF5735AA}" type="pres">
      <dgm:prSet presAssocID="{00C4436E-1DF2-9649-BF6F-93ACF873FB4D}" presName="childNode2" presStyleLbl="bgAcc1" presStyleIdx="1" presStyleCnt="5">
        <dgm:presLayoutVars>
          <dgm:bulletEnabled val="1"/>
        </dgm:presLayoutVars>
      </dgm:prSet>
      <dgm:spPr/>
    </dgm:pt>
    <dgm:pt modelId="{D96801F5-0D96-4A1F-9843-3446B0581627}" type="pres">
      <dgm:prSet presAssocID="{00C4436E-1DF2-9649-BF6F-93ACF873FB4D}" presName="childNode2tx" presStyleLbl="bgAcc1" presStyleIdx="1" presStyleCnt="5">
        <dgm:presLayoutVars>
          <dgm:bulletEnabled val="1"/>
        </dgm:presLayoutVars>
      </dgm:prSet>
      <dgm:spPr/>
    </dgm:pt>
    <dgm:pt modelId="{484506A2-A016-4995-927D-D30AE7EA428A}" type="pres">
      <dgm:prSet presAssocID="{00C4436E-1DF2-9649-BF6F-93ACF873FB4D}" presName="parentNode2" presStyleLbl="node1" presStyleIdx="1" presStyleCnt="5" custLinFactNeighborX="1895" custLinFactNeighborY="-38113">
        <dgm:presLayoutVars>
          <dgm:chMax val="0"/>
          <dgm:bulletEnabled val="1"/>
        </dgm:presLayoutVars>
      </dgm:prSet>
      <dgm:spPr/>
    </dgm:pt>
    <dgm:pt modelId="{F598BD83-9C2A-44C5-85E1-EC67247A43D5}" type="pres">
      <dgm:prSet presAssocID="{00C4436E-1DF2-9649-BF6F-93ACF873FB4D}" presName="connSite2" presStyleCnt="0"/>
      <dgm:spPr/>
    </dgm:pt>
    <dgm:pt modelId="{1F414B31-A10D-4C5F-961D-4789B38C522B}" type="pres">
      <dgm:prSet presAssocID="{74DD3723-9279-3D43-84FF-78EC672B0761}" presName="Name18" presStyleLbl="sibTrans2D1" presStyleIdx="1" presStyleCnt="4" custLinFactNeighborX="20408" custLinFactNeighborY="1472"/>
      <dgm:spPr/>
    </dgm:pt>
    <dgm:pt modelId="{EA8FAEB3-B99B-4430-B7B7-6A08F158B961}" type="pres">
      <dgm:prSet presAssocID="{DAD6BE60-E093-974E-8F42-1491A9EEA588}" presName="composite1" presStyleCnt="0"/>
      <dgm:spPr/>
    </dgm:pt>
    <dgm:pt modelId="{566FD166-F0BB-43C1-9FEE-D3B697A84F2F}" type="pres">
      <dgm:prSet presAssocID="{DAD6BE60-E093-974E-8F42-1491A9EEA588}" presName="dummyNode1" presStyleLbl="node1" presStyleIdx="1" presStyleCnt="5"/>
      <dgm:spPr/>
    </dgm:pt>
    <dgm:pt modelId="{7E4C1D62-E3A9-4239-BC49-15327CDBE9BE}" type="pres">
      <dgm:prSet presAssocID="{DAD6BE60-E093-974E-8F42-1491A9EEA588}" presName="childNode1" presStyleLbl="bgAcc1" presStyleIdx="2" presStyleCnt="5">
        <dgm:presLayoutVars>
          <dgm:bulletEnabled val="1"/>
        </dgm:presLayoutVars>
      </dgm:prSet>
      <dgm:spPr/>
    </dgm:pt>
    <dgm:pt modelId="{3467E337-FB66-4FA5-8C91-7F01566697AB}" type="pres">
      <dgm:prSet presAssocID="{DAD6BE60-E093-974E-8F42-1491A9EEA588}" presName="childNode1tx" presStyleLbl="bgAcc1" presStyleIdx="2" presStyleCnt="5">
        <dgm:presLayoutVars>
          <dgm:bulletEnabled val="1"/>
        </dgm:presLayoutVars>
      </dgm:prSet>
      <dgm:spPr/>
    </dgm:pt>
    <dgm:pt modelId="{D148F59B-B5D0-4937-A863-B730139AC2D8}" type="pres">
      <dgm:prSet presAssocID="{DAD6BE60-E093-974E-8F42-1491A9EEA588}" presName="parentNode1" presStyleLbl="node1" presStyleIdx="2" presStyleCnt="5">
        <dgm:presLayoutVars>
          <dgm:chMax val="1"/>
          <dgm:bulletEnabled val="1"/>
        </dgm:presLayoutVars>
      </dgm:prSet>
      <dgm:spPr/>
    </dgm:pt>
    <dgm:pt modelId="{F1165480-7EBE-46BE-A017-BDB8566F814E}" type="pres">
      <dgm:prSet presAssocID="{DAD6BE60-E093-974E-8F42-1491A9EEA588}" presName="connSite1" presStyleCnt="0"/>
      <dgm:spPr/>
    </dgm:pt>
    <dgm:pt modelId="{B433E90A-D95B-4760-B3AD-9818B7C4069B}" type="pres">
      <dgm:prSet presAssocID="{7D50B783-7DAA-B944-B810-2AED78314B63}" presName="Name9" presStyleLbl="sibTrans2D1" presStyleIdx="2" presStyleCnt="4"/>
      <dgm:spPr/>
    </dgm:pt>
    <dgm:pt modelId="{A1633BE4-506B-45A7-A70D-193AB806CFA2}" type="pres">
      <dgm:prSet presAssocID="{9ED7F8B8-284B-B642-BFE5-3FDAA817EEE4}" presName="composite2" presStyleCnt="0"/>
      <dgm:spPr/>
    </dgm:pt>
    <dgm:pt modelId="{A63B33EF-0A01-46FE-96C0-A04A856F1C69}" type="pres">
      <dgm:prSet presAssocID="{9ED7F8B8-284B-B642-BFE5-3FDAA817EEE4}" presName="dummyNode2" presStyleLbl="node1" presStyleIdx="2" presStyleCnt="5"/>
      <dgm:spPr/>
    </dgm:pt>
    <dgm:pt modelId="{A3BA0F0C-88D9-4A1F-8543-0ED64792FC67}" type="pres">
      <dgm:prSet presAssocID="{9ED7F8B8-284B-B642-BFE5-3FDAA817EEE4}" presName="childNode2" presStyleLbl="bgAcc1" presStyleIdx="3" presStyleCnt="5">
        <dgm:presLayoutVars>
          <dgm:bulletEnabled val="1"/>
        </dgm:presLayoutVars>
      </dgm:prSet>
      <dgm:spPr/>
    </dgm:pt>
    <dgm:pt modelId="{0714CBF1-5D10-4353-AA1F-BF475325612C}" type="pres">
      <dgm:prSet presAssocID="{9ED7F8B8-284B-B642-BFE5-3FDAA817EEE4}" presName="childNode2tx" presStyleLbl="bgAcc1" presStyleIdx="3" presStyleCnt="5">
        <dgm:presLayoutVars>
          <dgm:bulletEnabled val="1"/>
        </dgm:presLayoutVars>
      </dgm:prSet>
      <dgm:spPr/>
    </dgm:pt>
    <dgm:pt modelId="{272254FC-35A4-4B12-90A9-F9E87F645956}" type="pres">
      <dgm:prSet presAssocID="{9ED7F8B8-284B-B642-BFE5-3FDAA817EEE4}" presName="parentNode2" presStyleLbl="node1" presStyleIdx="3" presStyleCnt="5" custLinFactNeighborX="-16293" custLinFactNeighborY="-19057">
        <dgm:presLayoutVars>
          <dgm:chMax val="0"/>
          <dgm:bulletEnabled val="1"/>
        </dgm:presLayoutVars>
      </dgm:prSet>
      <dgm:spPr/>
    </dgm:pt>
    <dgm:pt modelId="{5323AE29-646E-4EC7-BACD-0839FF9A1665}" type="pres">
      <dgm:prSet presAssocID="{9ED7F8B8-284B-B642-BFE5-3FDAA817EEE4}" presName="connSite2" presStyleCnt="0"/>
      <dgm:spPr/>
    </dgm:pt>
    <dgm:pt modelId="{541E861C-4E86-4704-944B-B47D42F27643}" type="pres">
      <dgm:prSet presAssocID="{45BB6634-9752-F94D-8871-19ABB83E6D43}" presName="Name18" presStyleLbl="sibTrans2D1" presStyleIdx="3" presStyleCnt="4" custLinFactNeighborX="709" custLinFactNeighborY="1181"/>
      <dgm:spPr/>
    </dgm:pt>
    <dgm:pt modelId="{295A4F81-1AFC-4168-BC85-BB4F3B07A7B6}" type="pres">
      <dgm:prSet presAssocID="{07AEC30E-57D5-134D-BC99-C8F5C5D307B3}" presName="composite1" presStyleCnt="0"/>
      <dgm:spPr/>
    </dgm:pt>
    <dgm:pt modelId="{246775C2-E0BA-4787-885F-DF79F3832549}" type="pres">
      <dgm:prSet presAssocID="{07AEC30E-57D5-134D-BC99-C8F5C5D307B3}" presName="dummyNode1" presStyleLbl="node1" presStyleIdx="3" presStyleCnt="5"/>
      <dgm:spPr/>
    </dgm:pt>
    <dgm:pt modelId="{DB4ED58E-75BE-4ADA-B467-F8516A1C0066}" type="pres">
      <dgm:prSet presAssocID="{07AEC30E-57D5-134D-BC99-C8F5C5D307B3}" presName="childNode1" presStyleLbl="bgAcc1" presStyleIdx="4" presStyleCnt="5">
        <dgm:presLayoutVars>
          <dgm:bulletEnabled val="1"/>
        </dgm:presLayoutVars>
      </dgm:prSet>
      <dgm:spPr/>
    </dgm:pt>
    <dgm:pt modelId="{33C553E9-47A5-4038-A0C3-780E3CF98F9A}" type="pres">
      <dgm:prSet presAssocID="{07AEC30E-57D5-134D-BC99-C8F5C5D307B3}" presName="childNode1tx" presStyleLbl="bgAcc1" presStyleIdx="4" presStyleCnt="5">
        <dgm:presLayoutVars>
          <dgm:bulletEnabled val="1"/>
        </dgm:presLayoutVars>
      </dgm:prSet>
      <dgm:spPr/>
    </dgm:pt>
    <dgm:pt modelId="{5FEC70AA-CDEA-4FF4-9AEE-F01492FCDAD1}" type="pres">
      <dgm:prSet presAssocID="{07AEC30E-57D5-134D-BC99-C8F5C5D307B3}" presName="parentNode1" presStyleLbl="node1" presStyleIdx="4" presStyleCnt="5">
        <dgm:presLayoutVars>
          <dgm:chMax val="1"/>
          <dgm:bulletEnabled val="1"/>
        </dgm:presLayoutVars>
      </dgm:prSet>
      <dgm:spPr/>
    </dgm:pt>
    <dgm:pt modelId="{9D4A2805-DB7C-464D-8826-5053A4F9A87E}" type="pres">
      <dgm:prSet presAssocID="{07AEC30E-57D5-134D-BC99-C8F5C5D307B3}" presName="connSite1" presStyleCnt="0"/>
      <dgm:spPr/>
    </dgm:pt>
  </dgm:ptLst>
  <dgm:cxnLst>
    <dgm:cxn modelId="{ED6DDA0F-8E58-E84E-A06B-1B247F808FAB}" srcId="{C8203433-B8B2-0E48-AE84-E907F01A0E4C}" destId="{07AEC30E-57D5-134D-BC99-C8F5C5D307B3}" srcOrd="4" destOrd="0" parTransId="{B2C5C0DD-E075-3D49-8894-7702A066FEEF}" sibTransId="{CE1DC532-7CE1-554E-9D1D-C74EC84196B9}"/>
    <dgm:cxn modelId="{A6D96318-4433-4065-84D6-00B7C83EB865}" srcId="{DAD6BE60-E093-974E-8F42-1491A9EEA588}" destId="{90AFFCDD-93FB-4F6F-802B-2602601A7E20}" srcOrd="1" destOrd="0" parTransId="{32C25A71-F659-4239-A2CA-3BD9B4ABF131}" sibTransId="{BBE0BE51-1C9E-43A3-9AF3-A52381C59F1A}"/>
    <dgm:cxn modelId="{20EAE527-00A1-43AB-992F-707F6B0AEB59}" type="presOf" srcId="{78B11BC0-44E1-7C45-A5B0-92DB5667B4A1}" destId="{33C553E9-47A5-4038-A0C3-780E3CF98F9A}" srcOrd="1" destOrd="0" presId="urn:microsoft.com/office/officeart/2005/8/layout/hProcess4"/>
    <dgm:cxn modelId="{DE23C728-9CE6-49A5-99E5-6879FCC54B82}" srcId="{00C4436E-1DF2-9649-BF6F-93ACF873FB4D}" destId="{05442D3F-BACF-4C8B-A6A6-AEA08EC9E6F3}" srcOrd="1" destOrd="0" parTransId="{D60DF1EE-6057-4F54-9EAD-6DD8F5F76A4A}" sibTransId="{883E9056-691C-4364-B1B7-148A72389E0F}"/>
    <dgm:cxn modelId="{3958AB2D-C8E8-435A-8CAB-A802E55218D3}" type="presOf" srcId="{44AF7066-4BA7-3C47-906D-0E2E71537986}" destId="{9618F3C7-8843-4F27-B2A1-A214FF5735AA}" srcOrd="0" destOrd="0" presId="urn:microsoft.com/office/officeart/2005/8/layout/hProcess4"/>
    <dgm:cxn modelId="{5FBA5C2F-FFD4-4579-9588-530E60EF16EE}" type="presOf" srcId="{74DD3723-9279-3D43-84FF-78EC672B0761}" destId="{1F414B31-A10D-4C5F-961D-4789B38C522B}" srcOrd="0" destOrd="0" presId="urn:microsoft.com/office/officeart/2005/8/layout/hProcess4"/>
    <dgm:cxn modelId="{04FABD2F-2EF8-4C38-96AE-A86135FE9137}" type="presOf" srcId="{36443A4E-4053-4475-9E38-B38663DD2AC6}" destId="{70D3A919-2EEA-43F8-8798-E1E502C12998}" srcOrd="0" destOrd="3" presId="urn:microsoft.com/office/officeart/2005/8/layout/hProcess4"/>
    <dgm:cxn modelId="{B95BB731-243F-404B-85BE-A4F5F8600C33}" srcId="{C568124B-54E7-48DF-A943-C0F61BB2857D}" destId="{36443A4E-4053-4475-9E38-B38663DD2AC6}" srcOrd="3" destOrd="0" parTransId="{BAE2B4D1-6AA4-4D69-AEC6-E535D4297393}" sibTransId="{ED72001B-E5FF-4363-9A81-BAE59612A8A9}"/>
    <dgm:cxn modelId="{F8582133-A287-441D-B7FA-A5697506B6EF}" type="presOf" srcId="{1362359E-9AD5-46D3-B06A-58B8683B1A28}" destId="{0714CBF1-5D10-4353-AA1F-BF475325612C}" srcOrd="1" destOrd="1" presId="urn:microsoft.com/office/officeart/2005/8/layout/hProcess4"/>
    <dgm:cxn modelId="{B09B8537-F106-4390-8EE0-303F635EDF3B}" type="presOf" srcId="{45BB6634-9752-F94D-8871-19ABB83E6D43}" destId="{541E861C-4E86-4704-944B-B47D42F27643}" srcOrd="0" destOrd="0" presId="urn:microsoft.com/office/officeart/2005/8/layout/hProcess4"/>
    <dgm:cxn modelId="{B55E703A-AD53-4D9F-B689-F8EF30CAFE56}" type="presOf" srcId="{78B11BC0-44E1-7C45-A5B0-92DB5667B4A1}" destId="{DB4ED58E-75BE-4ADA-B467-F8516A1C0066}" srcOrd="0" destOrd="0" presId="urn:microsoft.com/office/officeart/2005/8/layout/hProcess4"/>
    <dgm:cxn modelId="{8A13513B-2C5C-436A-A8D7-657197A6706D}" type="presOf" srcId="{44AF7066-4BA7-3C47-906D-0E2E71537986}" destId="{D96801F5-0D96-4A1F-9843-3446B0581627}" srcOrd="1" destOrd="0" presId="urn:microsoft.com/office/officeart/2005/8/layout/hProcess4"/>
    <dgm:cxn modelId="{2A1CBD3D-E795-4D0D-89D2-AB542A2BAE9D}" type="presOf" srcId="{07AEC30E-57D5-134D-BC99-C8F5C5D307B3}" destId="{5FEC70AA-CDEA-4FF4-9AEE-F01492FCDAD1}" srcOrd="0" destOrd="0" presId="urn:microsoft.com/office/officeart/2005/8/layout/hProcess4"/>
    <dgm:cxn modelId="{B7186546-3A1A-524B-B2B0-9F7DAAEECA64}" type="presOf" srcId="{C8203433-B8B2-0E48-AE84-E907F01A0E4C}" destId="{79BA61BC-93C4-C64D-9DF6-39768357B551}" srcOrd="0" destOrd="0" presId="urn:microsoft.com/office/officeart/2005/8/layout/hProcess4"/>
    <dgm:cxn modelId="{90199A46-8B10-42CB-9B37-E2236A3D4529}" srcId="{C568124B-54E7-48DF-A943-C0F61BB2857D}" destId="{18228D98-64E4-487A-9DD0-7C1AF9D54E17}" srcOrd="1" destOrd="0" parTransId="{5B4C0E55-76C4-4DD1-A0D5-D9072DCA99BE}" sibTransId="{520D4278-265C-4899-810B-96BBE87AD25F}"/>
    <dgm:cxn modelId="{46E9324A-E7A7-4A58-AE0B-5570734EB4FA}" srcId="{C568124B-54E7-48DF-A943-C0F61BB2857D}" destId="{D0AF1CA8-7607-4D67-A861-DE95742F6393}" srcOrd="0" destOrd="0" parTransId="{3D99E9BD-9887-40C7-BA73-3738E71DC391}" sibTransId="{17CC736A-A56A-45D0-B7ED-309028AFEE30}"/>
    <dgm:cxn modelId="{DC9C114C-B97F-4033-84AB-CFE428570B55}" srcId="{07AEC30E-57D5-134D-BC99-C8F5C5D307B3}" destId="{948E2C8D-417E-4AC3-B8A3-08D593F553DA}" srcOrd="1" destOrd="0" parTransId="{174A4CC9-B19B-44E2-BB0C-1985DDF9930E}" sibTransId="{3CA9A4B7-D694-49B8-B550-CC856E3177DB}"/>
    <dgm:cxn modelId="{2A7B814C-1AEE-4C10-A113-F9D971A84814}" type="presOf" srcId="{D0AF1CA8-7607-4D67-A861-DE95742F6393}" destId="{70D3A919-2EEA-43F8-8798-E1E502C12998}" srcOrd="0" destOrd="0" presId="urn:microsoft.com/office/officeart/2005/8/layout/hProcess4"/>
    <dgm:cxn modelId="{07AADD4E-7953-4BE1-9367-781D96D42DE3}" type="presOf" srcId="{2F44049B-09DA-402A-AFB7-77036FADFF90}" destId="{7E4C1D62-E3A9-4239-BC49-15327CDBE9BE}" srcOrd="0" destOrd="2" presId="urn:microsoft.com/office/officeart/2005/8/layout/hProcess4"/>
    <dgm:cxn modelId="{7B381153-BE7F-4FCF-8F13-FB5D78067BD2}" type="presOf" srcId="{910A536C-745F-4C4F-9D68-4DD32114A2E7}" destId="{A3BA0F0C-88D9-4A1F-8543-0ED64792FC67}" srcOrd="0" destOrd="0" presId="urn:microsoft.com/office/officeart/2005/8/layout/hProcess4"/>
    <dgm:cxn modelId="{1ECDC456-69FE-49BB-AA9E-D816D6DD51BD}" type="presOf" srcId="{086B31B5-F61D-4EBF-803B-6D460B6FC1D5}" destId="{6D085418-1E0D-4D6C-80FC-6F9B3F1A82A3}" srcOrd="0" destOrd="0" presId="urn:microsoft.com/office/officeart/2005/8/layout/hProcess4"/>
    <dgm:cxn modelId="{8FEEB361-A84A-4640-89EB-A9DD943C3ADE}" srcId="{DAD6BE60-E093-974E-8F42-1491A9EEA588}" destId="{2F44049B-09DA-402A-AFB7-77036FADFF90}" srcOrd="2" destOrd="0" parTransId="{7817B9C1-77DF-45CE-9E57-8D536D1A39C2}" sibTransId="{1B65EEAB-74CD-43B1-B70C-47DE9A614E08}"/>
    <dgm:cxn modelId="{7F90DA68-1215-48BF-A3F0-6191D6D13FBC}" type="presOf" srcId="{00C4436E-1DF2-9649-BF6F-93ACF873FB4D}" destId="{484506A2-A016-4995-927D-D30AE7EA428A}" srcOrd="0" destOrd="0" presId="urn:microsoft.com/office/officeart/2005/8/layout/hProcess4"/>
    <dgm:cxn modelId="{6E588D6F-C1B6-4053-9EAE-D3A731DD8C7F}" type="presOf" srcId="{05442D3F-BACF-4C8B-A6A6-AEA08EC9E6F3}" destId="{9618F3C7-8843-4F27-B2A1-A214FF5735AA}" srcOrd="0" destOrd="1" presId="urn:microsoft.com/office/officeart/2005/8/layout/hProcess4"/>
    <dgm:cxn modelId="{47279B74-95A6-4981-AC17-107C7439CA91}" type="presOf" srcId="{948E2C8D-417E-4AC3-B8A3-08D593F553DA}" destId="{33C553E9-47A5-4038-A0C3-780E3CF98F9A}" srcOrd="1" destOrd="1" presId="urn:microsoft.com/office/officeart/2005/8/layout/hProcess4"/>
    <dgm:cxn modelId="{4E4DC179-D001-47DD-9D0A-1B8CF147A782}" type="presOf" srcId="{18228D98-64E4-487A-9DD0-7C1AF9D54E17}" destId="{70D3A919-2EEA-43F8-8798-E1E502C12998}" srcOrd="0" destOrd="1" presId="urn:microsoft.com/office/officeart/2005/8/layout/hProcess4"/>
    <dgm:cxn modelId="{9DB6597D-8D24-764A-99B7-63C8890F8734}" srcId="{00C4436E-1DF2-9649-BF6F-93ACF873FB4D}" destId="{44AF7066-4BA7-3C47-906D-0E2E71537986}" srcOrd="0" destOrd="0" parTransId="{E2D8E67F-BACD-D743-ADC2-BA1DFCE3F8AC}" sibTransId="{FE6FE29F-F498-EE4D-8ED9-D665B5F7F5C2}"/>
    <dgm:cxn modelId="{E8115F7F-03CA-4395-AF6F-0B8A0219C191}" type="presOf" srcId="{F2A8E51E-C91E-8A4F-9A3A-C4EBF6879579}" destId="{7E4C1D62-E3A9-4239-BC49-15327CDBE9BE}" srcOrd="0" destOrd="0" presId="urn:microsoft.com/office/officeart/2005/8/layout/hProcess4"/>
    <dgm:cxn modelId="{B26F4780-2F36-E24E-B7BB-B5CE56171D44}" srcId="{DAD6BE60-E093-974E-8F42-1491A9EEA588}" destId="{F2A8E51E-C91E-8A4F-9A3A-C4EBF6879579}" srcOrd="0" destOrd="0" parTransId="{B437A1E2-83C2-3D4B-BEF8-3ACCDAC0995C}" sibTransId="{758E8138-16C7-554A-9B86-310822F9210A}"/>
    <dgm:cxn modelId="{9BE8CD82-0F90-4C89-8AB1-84C3F5D95C8F}" type="presOf" srcId="{F2A8E51E-C91E-8A4F-9A3A-C4EBF6879579}" destId="{3467E337-FB66-4FA5-8C91-7F01566697AB}" srcOrd="1" destOrd="0" presId="urn:microsoft.com/office/officeart/2005/8/layout/hProcess4"/>
    <dgm:cxn modelId="{99CDA483-7877-4242-AF9C-0292252119C3}" type="presOf" srcId="{05442D3F-BACF-4C8B-A6A6-AEA08EC9E6F3}" destId="{D96801F5-0D96-4A1F-9843-3446B0581627}" srcOrd="1" destOrd="1" presId="urn:microsoft.com/office/officeart/2005/8/layout/hProcess4"/>
    <dgm:cxn modelId="{00243891-2820-424E-8024-55ABA81EAD91}" type="presOf" srcId="{90AFFCDD-93FB-4F6F-802B-2602601A7E20}" destId="{3467E337-FB66-4FA5-8C91-7F01566697AB}" srcOrd="1" destOrd="1" presId="urn:microsoft.com/office/officeart/2005/8/layout/hProcess4"/>
    <dgm:cxn modelId="{EB7FEC9A-1243-4638-826A-FBDA3249FC0D}" type="presOf" srcId="{7D50B783-7DAA-B944-B810-2AED78314B63}" destId="{B433E90A-D95B-4760-B3AD-9818B7C4069B}" srcOrd="0" destOrd="0" presId="urn:microsoft.com/office/officeart/2005/8/layout/hProcess4"/>
    <dgm:cxn modelId="{4099629C-4890-4960-AAAB-716F22671E5D}" type="presOf" srcId="{9ED7F8B8-284B-B642-BFE5-3FDAA817EEE4}" destId="{272254FC-35A4-4B12-90A9-F9E87F645956}" srcOrd="0" destOrd="0" presId="urn:microsoft.com/office/officeart/2005/8/layout/hProcess4"/>
    <dgm:cxn modelId="{3265159E-9C2B-44AD-B151-51B16586723C}" srcId="{C8203433-B8B2-0E48-AE84-E907F01A0E4C}" destId="{C568124B-54E7-48DF-A943-C0F61BB2857D}" srcOrd="0" destOrd="0" parTransId="{85332947-1805-46F0-A7A7-860AB0A6784B}" sibTransId="{086B31B5-F61D-4EBF-803B-6D460B6FC1D5}"/>
    <dgm:cxn modelId="{380B50A1-0E8B-4AE5-B477-AF687B3C86D5}" type="presOf" srcId="{B644390B-10B9-45B3-AEC3-61FE412A13EE}" destId="{9618F3C7-8843-4F27-B2A1-A214FF5735AA}" srcOrd="0" destOrd="2" presId="urn:microsoft.com/office/officeart/2005/8/layout/hProcess4"/>
    <dgm:cxn modelId="{7E3DD3AA-3086-4128-AB25-808356C1D1CB}" srcId="{9ED7F8B8-284B-B642-BFE5-3FDAA817EEE4}" destId="{1362359E-9AD5-46D3-B06A-58B8683B1A28}" srcOrd="1" destOrd="0" parTransId="{E44E8B1C-4197-404A-AB0D-DA73A41A5C5A}" sibTransId="{2CE94E58-9224-4311-B24A-01FE73042014}"/>
    <dgm:cxn modelId="{95CA04B0-05D4-4142-8242-D31F9F2D1AC4}" srcId="{C8203433-B8B2-0E48-AE84-E907F01A0E4C}" destId="{DAD6BE60-E093-974E-8F42-1491A9EEA588}" srcOrd="2" destOrd="0" parTransId="{F8707729-72B0-9247-8647-0A17728BA24B}" sibTransId="{7D50B783-7DAA-B944-B810-2AED78314B63}"/>
    <dgm:cxn modelId="{D31698B2-99B0-484B-8C85-B073A3949F9C}" srcId="{C8203433-B8B2-0E48-AE84-E907F01A0E4C}" destId="{9ED7F8B8-284B-B642-BFE5-3FDAA817EEE4}" srcOrd="3" destOrd="0" parTransId="{D606D526-C58A-1B42-BCE3-DACF2A640298}" sibTransId="{45BB6634-9752-F94D-8871-19ABB83E6D43}"/>
    <dgm:cxn modelId="{CDB673C1-D9E0-4A9B-9F42-87EF04697F10}" type="presOf" srcId="{DAD6BE60-E093-974E-8F42-1491A9EEA588}" destId="{D148F59B-B5D0-4937-A863-B730139AC2D8}" srcOrd="0" destOrd="0" presId="urn:microsoft.com/office/officeart/2005/8/layout/hProcess4"/>
    <dgm:cxn modelId="{285E1CC3-7FB6-4511-8C52-9C06CC82D376}" type="presOf" srcId="{F7B8AA66-0AC8-48BB-B102-4308D5F922BB}" destId="{BA5AA1C9-CC5E-45F4-8935-D0164FEE6296}" srcOrd="1" destOrd="2" presId="urn:microsoft.com/office/officeart/2005/8/layout/hProcess4"/>
    <dgm:cxn modelId="{DFFA9DC7-E2EF-924B-AE90-3ED5DA17A654}" srcId="{07AEC30E-57D5-134D-BC99-C8F5C5D307B3}" destId="{78B11BC0-44E1-7C45-A5B0-92DB5667B4A1}" srcOrd="0" destOrd="0" parTransId="{932D5F2E-14AC-0C44-8638-C032034B4417}" sibTransId="{E63680E5-7E8A-3741-A863-6CEC651EA129}"/>
    <dgm:cxn modelId="{FF3F34CA-1701-47CA-90FE-9898083BA96B}" type="presOf" srcId="{F7B8AA66-0AC8-48BB-B102-4308D5F922BB}" destId="{70D3A919-2EEA-43F8-8798-E1E502C12998}" srcOrd="0" destOrd="2" presId="urn:microsoft.com/office/officeart/2005/8/layout/hProcess4"/>
    <dgm:cxn modelId="{BFD853CB-D3CF-409A-9CD0-539AF4F02C3D}" type="presOf" srcId="{B644390B-10B9-45B3-AEC3-61FE412A13EE}" destId="{D96801F5-0D96-4A1F-9843-3446B0581627}" srcOrd="1" destOrd="2" presId="urn:microsoft.com/office/officeart/2005/8/layout/hProcess4"/>
    <dgm:cxn modelId="{7B6E36D4-0C67-4E5F-A03B-B62B592237CD}" type="presOf" srcId="{18228D98-64E4-487A-9DD0-7C1AF9D54E17}" destId="{BA5AA1C9-CC5E-45F4-8935-D0164FEE6296}" srcOrd="1" destOrd="1" presId="urn:microsoft.com/office/officeart/2005/8/layout/hProcess4"/>
    <dgm:cxn modelId="{27CF79D5-C7D3-45DE-9A95-D7B8789B7429}" srcId="{C568124B-54E7-48DF-A943-C0F61BB2857D}" destId="{F7B8AA66-0AC8-48BB-B102-4308D5F922BB}" srcOrd="2" destOrd="0" parTransId="{BD207A0B-B921-4BE0-8AAA-0CFBFB2A448C}" sibTransId="{0362FC3D-482D-4715-BDAC-D4C79F6600EF}"/>
    <dgm:cxn modelId="{5A9732E0-E252-418F-9CA8-4BB5C35E44D5}" type="presOf" srcId="{90AFFCDD-93FB-4F6F-802B-2602601A7E20}" destId="{7E4C1D62-E3A9-4239-BC49-15327CDBE9BE}" srcOrd="0" destOrd="1" presId="urn:microsoft.com/office/officeart/2005/8/layout/hProcess4"/>
    <dgm:cxn modelId="{9CA6E1E1-2FE4-4C16-A43B-0379A1EE894F}" srcId="{00C4436E-1DF2-9649-BF6F-93ACF873FB4D}" destId="{B644390B-10B9-45B3-AEC3-61FE412A13EE}" srcOrd="2" destOrd="0" parTransId="{B6C7BC68-1D05-442B-BF85-0712DDD7A308}" sibTransId="{5BAEF08E-4BCD-4C65-A430-0C52C498A7A3}"/>
    <dgm:cxn modelId="{E370FDE9-8570-4EBA-801F-4848BCBFA2AF}" type="presOf" srcId="{C568124B-54E7-48DF-A943-C0F61BB2857D}" destId="{56025463-932E-414A-B6AA-D8EDE6261D0A}" srcOrd="0" destOrd="0" presId="urn:microsoft.com/office/officeart/2005/8/layout/hProcess4"/>
    <dgm:cxn modelId="{0CF75BEC-595B-40E4-B44A-33B525CD2947}" type="presOf" srcId="{948E2C8D-417E-4AC3-B8A3-08D593F553DA}" destId="{DB4ED58E-75BE-4ADA-B467-F8516A1C0066}" srcOrd="0" destOrd="1" presId="urn:microsoft.com/office/officeart/2005/8/layout/hProcess4"/>
    <dgm:cxn modelId="{B92897EC-4210-2B4B-8FBD-C288341F576B}" srcId="{9ED7F8B8-284B-B642-BFE5-3FDAA817EEE4}" destId="{910A536C-745F-4C4F-9D68-4DD32114A2E7}" srcOrd="0" destOrd="0" parTransId="{AB061678-E25A-E44B-A319-D684E86AE6F4}" sibTransId="{6708643F-672D-884B-A6C8-8EED5266CB13}"/>
    <dgm:cxn modelId="{235244F1-85BB-44DD-BF32-46F34ABDBAE9}" type="presOf" srcId="{1362359E-9AD5-46D3-B06A-58B8683B1A28}" destId="{A3BA0F0C-88D9-4A1F-8543-0ED64792FC67}" srcOrd="0" destOrd="1" presId="urn:microsoft.com/office/officeart/2005/8/layout/hProcess4"/>
    <dgm:cxn modelId="{20E978F7-58AF-483E-8281-B8D842D28067}" type="presOf" srcId="{910A536C-745F-4C4F-9D68-4DD32114A2E7}" destId="{0714CBF1-5D10-4353-AA1F-BF475325612C}" srcOrd="1" destOrd="0" presId="urn:microsoft.com/office/officeart/2005/8/layout/hProcess4"/>
    <dgm:cxn modelId="{B3A4AEF8-F5F2-4BE4-8621-CE33842453F2}" type="presOf" srcId="{D0AF1CA8-7607-4D67-A861-DE95742F6393}" destId="{BA5AA1C9-CC5E-45F4-8935-D0164FEE6296}" srcOrd="1" destOrd="0" presId="urn:microsoft.com/office/officeart/2005/8/layout/hProcess4"/>
    <dgm:cxn modelId="{FC5F21FC-28C3-8F4C-ABAC-2A74959C435D}" srcId="{C8203433-B8B2-0E48-AE84-E907F01A0E4C}" destId="{00C4436E-1DF2-9649-BF6F-93ACF873FB4D}" srcOrd="1" destOrd="0" parTransId="{88C164B3-5E2D-934C-856A-743505A161C8}" sibTransId="{74DD3723-9279-3D43-84FF-78EC672B0761}"/>
    <dgm:cxn modelId="{C40B08FD-A3E4-430F-8E15-1E572C288E7C}" type="presOf" srcId="{2F44049B-09DA-402A-AFB7-77036FADFF90}" destId="{3467E337-FB66-4FA5-8C91-7F01566697AB}" srcOrd="1" destOrd="2" presId="urn:microsoft.com/office/officeart/2005/8/layout/hProcess4"/>
    <dgm:cxn modelId="{4F4683FD-02C8-49C3-96FF-AAD6818604CB}" type="presOf" srcId="{36443A4E-4053-4475-9E38-B38663DD2AC6}" destId="{BA5AA1C9-CC5E-45F4-8935-D0164FEE6296}" srcOrd="1" destOrd="3" presId="urn:microsoft.com/office/officeart/2005/8/layout/hProcess4"/>
    <dgm:cxn modelId="{DDF0BA14-00F2-3B45-AB98-074B6C0B0722}" type="presParOf" srcId="{79BA61BC-93C4-C64D-9DF6-39768357B551}" destId="{58888B95-74CE-1648-99F7-956D4885D7AD}" srcOrd="0" destOrd="0" presId="urn:microsoft.com/office/officeart/2005/8/layout/hProcess4"/>
    <dgm:cxn modelId="{60956482-0A53-6F4C-A7B4-D102740642CF}" type="presParOf" srcId="{79BA61BC-93C4-C64D-9DF6-39768357B551}" destId="{747EAB29-73EE-8345-9FA2-F74D1D3E30FA}" srcOrd="1" destOrd="0" presId="urn:microsoft.com/office/officeart/2005/8/layout/hProcess4"/>
    <dgm:cxn modelId="{96B625FB-5C21-2A4D-B188-40A23C01A472}" type="presParOf" srcId="{79BA61BC-93C4-C64D-9DF6-39768357B551}" destId="{3E8B95B3-9536-C24C-86BC-81854085DAFD}" srcOrd="2" destOrd="0" presId="urn:microsoft.com/office/officeart/2005/8/layout/hProcess4"/>
    <dgm:cxn modelId="{CFE94470-2BB9-4EC7-8417-4CB6E9E34F02}" type="presParOf" srcId="{3E8B95B3-9536-C24C-86BC-81854085DAFD}" destId="{A1A356B1-666D-48BB-97A1-D0EE7DD5435D}" srcOrd="0" destOrd="0" presId="urn:microsoft.com/office/officeart/2005/8/layout/hProcess4"/>
    <dgm:cxn modelId="{A116A603-FD58-469C-B380-6666D8238DE1}" type="presParOf" srcId="{A1A356B1-666D-48BB-97A1-D0EE7DD5435D}" destId="{EAE31BF2-A661-45BA-A829-CE56164777DF}" srcOrd="0" destOrd="0" presId="urn:microsoft.com/office/officeart/2005/8/layout/hProcess4"/>
    <dgm:cxn modelId="{9B0C087D-1763-4EF2-ADAC-A53304C8EAEA}" type="presParOf" srcId="{A1A356B1-666D-48BB-97A1-D0EE7DD5435D}" destId="{70D3A919-2EEA-43F8-8798-E1E502C12998}" srcOrd="1" destOrd="0" presId="urn:microsoft.com/office/officeart/2005/8/layout/hProcess4"/>
    <dgm:cxn modelId="{A53B0FD9-D530-461F-B888-5A632CE23223}" type="presParOf" srcId="{A1A356B1-666D-48BB-97A1-D0EE7DD5435D}" destId="{BA5AA1C9-CC5E-45F4-8935-D0164FEE6296}" srcOrd="2" destOrd="0" presId="urn:microsoft.com/office/officeart/2005/8/layout/hProcess4"/>
    <dgm:cxn modelId="{E2650550-659C-4664-AFAE-39A02B0E223B}" type="presParOf" srcId="{A1A356B1-666D-48BB-97A1-D0EE7DD5435D}" destId="{56025463-932E-414A-B6AA-D8EDE6261D0A}" srcOrd="3" destOrd="0" presId="urn:microsoft.com/office/officeart/2005/8/layout/hProcess4"/>
    <dgm:cxn modelId="{FEE0D621-1271-43A9-B5CE-1A72D3E8B7A2}" type="presParOf" srcId="{A1A356B1-666D-48BB-97A1-D0EE7DD5435D}" destId="{71378BF8-3CFB-4A23-969D-E2C2CAFE6221}" srcOrd="4" destOrd="0" presId="urn:microsoft.com/office/officeart/2005/8/layout/hProcess4"/>
    <dgm:cxn modelId="{A7EDE18E-F62F-4DB8-A9F3-3530C7B1C47A}" type="presParOf" srcId="{3E8B95B3-9536-C24C-86BC-81854085DAFD}" destId="{6D085418-1E0D-4D6C-80FC-6F9B3F1A82A3}" srcOrd="1" destOrd="0" presId="urn:microsoft.com/office/officeart/2005/8/layout/hProcess4"/>
    <dgm:cxn modelId="{1CCF6241-D302-48E3-BB71-8F8A88CE663D}" type="presParOf" srcId="{3E8B95B3-9536-C24C-86BC-81854085DAFD}" destId="{19DCE21D-423B-40D4-8061-EC8C261E60C0}" srcOrd="2" destOrd="0" presId="urn:microsoft.com/office/officeart/2005/8/layout/hProcess4"/>
    <dgm:cxn modelId="{43FC63B1-C384-49AB-A90A-53EBDD257B0C}" type="presParOf" srcId="{19DCE21D-423B-40D4-8061-EC8C261E60C0}" destId="{AF3CDA2F-0EE4-41C6-B759-932BBF6DD0F8}" srcOrd="0" destOrd="0" presId="urn:microsoft.com/office/officeart/2005/8/layout/hProcess4"/>
    <dgm:cxn modelId="{C92260FF-7C1E-44B1-9A06-72C6BC49E1DB}" type="presParOf" srcId="{19DCE21D-423B-40D4-8061-EC8C261E60C0}" destId="{9618F3C7-8843-4F27-B2A1-A214FF5735AA}" srcOrd="1" destOrd="0" presId="urn:microsoft.com/office/officeart/2005/8/layout/hProcess4"/>
    <dgm:cxn modelId="{208D3CA8-F080-462B-8D54-D845B2094E84}" type="presParOf" srcId="{19DCE21D-423B-40D4-8061-EC8C261E60C0}" destId="{D96801F5-0D96-4A1F-9843-3446B0581627}" srcOrd="2" destOrd="0" presId="urn:microsoft.com/office/officeart/2005/8/layout/hProcess4"/>
    <dgm:cxn modelId="{A9ECD29D-9088-47A8-8E76-EC49C53DDF1B}" type="presParOf" srcId="{19DCE21D-423B-40D4-8061-EC8C261E60C0}" destId="{484506A2-A016-4995-927D-D30AE7EA428A}" srcOrd="3" destOrd="0" presId="urn:microsoft.com/office/officeart/2005/8/layout/hProcess4"/>
    <dgm:cxn modelId="{7509D318-891C-4E85-B120-6B82D4DCCAB4}" type="presParOf" srcId="{19DCE21D-423B-40D4-8061-EC8C261E60C0}" destId="{F598BD83-9C2A-44C5-85E1-EC67247A43D5}" srcOrd="4" destOrd="0" presId="urn:microsoft.com/office/officeart/2005/8/layout/hProcess4"/>
    <dgm:cxn modelId="{E36006E8-2EFC-4FBF-8883-8ACBA1186DBA}" type="presParOf" srcId="{3E8B95B3-9536-C24C-86BC-81854085DAFD}" destId="{1F414B31-A10D-4C5F-961D-4789B38C522B}" srcOrd="3" destOrd="0" presId="urn:microsoft.com/office/officeart/2005/8/layout/hProcess4"/>
    <dgm:cxn modelId="{0A2D60D5-1AB3-4A4D-A14D-7F7C87866D50}" type="presParOf" srcId="{3E8B95B3-9536-C24C-86BC-81854085DAFD}" destId="{EA8FAEB3-B99B-4430-B7B7-6A08F158B961}" srcOrd="4" destOrd="0" presId="urn:microsoft.com/office/officeart/2005/8/layout/hProcess4"/>
    <dgm:cxn modelId="{448BBA94-BB71-4553-824C-74CFFD174A2B}" type="presParOf" srcId="{EA8FAEB3-B99B-4430-B7B7-6A08F158B961}" destId="{566FD166-F0BB-43C1-9FEE-D3B697A84F2F}" srcOrd="0" destOrd="0" presId="urn:microsoft.com/office/officeart/2005/8/layout/hProcess4"/>
    <dgm:cxn modelId="{003850E3-397A-468C-8FA9-D43519CCB5BD}" type="presParOf" srcId="{EA8FAEB3-B99B-4430-B7B7-6A08F158B961}" destId="{7E4C1D62-E3A9-4239-BC49-15327CDBE9BE}" srcOrd="1" destOrd="0" presId="urn:microsoft.com/office/officeart/2005/8/layout/hProcess4"/>
    <dgm:cxn modelId="{B9639CC5-5150-4EF7-9B12-A6403BF72808}" type="presParOf" srcId="{EA8FAEB3-B99B-4430-B7B7-6A08F158B961}" destId="{3467E337-FB66-4FA5-8C91-7F01566697AB}" srcOrd="2" destOrd="0" presId="urn:microsoft.com/office/officeart/2005/8/layout/hProcess4"/>
    <dgm:cxn modelId="{6834E626-787F-44FE-BE40-74E6620101D4}" type="presParOf" srcId="{EA8FAEB3-B99B-4430-B7B7-6A08F158B961}" destId="{D148F59B-B5D0-4937-A863-B730139AC2D8}" srcOrd="3" destOrd="0" presId="urn:microsoft.com/office/officeart/2005/8/layout/hProcess4"/>
    <dgm:cxn modelId="{3FF591EE-3D4D-4584-BD48-E4B03CA1BC81}" type="presParOf" srcId="{EA8FAEB3-B99B-4430-B7B7-6A08F158B961}" destId="{F1165480-7EBE-46BE-A017-BDB8566F814E}" srcOrd="4" destOrd="0" presId="urn:microsoft.com/office/officeart/2005/8/layout/hProcess4"/>
    <dgm:cxn modelId="{4CFB8130-35E3-44DB-A693-FC086CBBB5B8}" type="presParOf" srcId="{3E8B95B3-9536-C24C-86BC-81854085DAFD}" destId="{B433E90A-D95B-4760-B3AD-9818B7C4069B}" srcOrd="5" destOrd="0" presId="urn:microsoft.com/office/officeart/2005/8/layout/hProcess4"/>
    <dgm:cxn modelId="{307F91F0-2560-4F50-86DA-CD0BBF4C6E5E}" type="presParOf" srcId="{3E8B95B3-9536-C24C-86BC-81854085DAFD}" destId="{A1633BE4-506B-45A7-A70D-193AB806CFA2}" srcOrd="6" destOrd="0" presId="urn:microsoft.com/office/officeart/2005/8/layout/hProcess4"/>
    <dgm:cxn modelId="{74D7B925-211A-4E97-8805-3AFF9CD05CA3}" type="presParOf" srcId="{A1633BE4-506B-45A7-A70D-193AB806CFA2}" destId="{A63B33EF-0A01-46FE-96C0-A04A856F1C69}" srcOrd="0" destOrd="0" presId="urn:microsoft.com/office/officeart/2005/8/layout/hProcess4"/>
    <dgm:cxn modelId="{727DD844-B66D-4185-88A4-8317C3954606}" type="presParOf" srcId="{A1633BE4-506B-45A7-A70D-193AB806CFA2}" destId="{A3BA0F0C-88D9-4A1F-8543-0ED64792FC67}" srcOrd="1" destOrd="0" presId="urn:microsoft.com/office/officeart/2005/8/layout/hProcess4"/>
    <dgm:cxn modelId="{D09F5A11-CA02-469B-B523-FAC1429D008A}" type="presParOf" srcId="{A1633BE4-506B-45A7-A70D-193AB806CFA2}" destId="{0714CBF1-5D10-4353-AA1F-BF475325612C}" srcOrd="2" destOrd="0" presId="urn:microsoft.com/office/officeart/2005/8/layout/hProcess4"/>
    <dgm:cxn modelId="{F02D3969-2348-4859-97DD-E7C0E98C38C9}" type="presParOf" srcId="{A1633BE4-506B-45A7-A70D-193AB806CFA2}" destId="{272254FC-35A4-4B12-90A9-F9E87F645956}" srcOrd="3" destOrd="0" presId="urn:microsoft.com/office/officeart/2005/8/layout/hProcess4"/>
    <dgm:cxn modelId="{5198D28D-4E87-4C2E-B103-ED635715A779}" type="presParOf" srcId="{A1633BE4-506B-45A7-A70D-193AB806CFA2}" destId="{5323AE29-646E-4EC7-BACD-0839FF9A1665}" srcOrd="4" destOrd="0" presId="urn:microsoft.com/office/officeart/2005/8/layout/hProcess4"/>
    <dgm:cxn modelId="{90EE5F51-B269-49CF-94B0-75002811E75D}" type="presParOf" srcId="{3E8B95B3-9536-C24C-86BC-81854085DAFD}" destId="{541E861C-4E86-4704-944B-B47D42F27643}" srcOrd="7" destOrd="0" presId="urn:microsoft.com/office/officeart/2005/8/layout/hProcess4"/>
    <dgm:cxn modelId="{9A4FBBA6-CACD-4B56-8558-14D71EC0C18C}" type="presParOf" srcId="{3E8B95B3-9536-C24C-86BC-81854085DAFD}" destId="{295A4F81-1AFC-4168-BC85-BB4F3B07A7B6}" srcOrd="8" destOrd="0" presId="urn:microsoft.com/office/officeart/2005/8/layout/hProcess4"/>
    <dgm:cxn modelId="{C6083F8B-BF43-453B-A93D-111B88BCA38F}" type="presParOf" srcId="{295A4F81-1AFC-4168-BC85-BB4F3B07A7B6}" destId="{246775C2-E0BA-4787-885F-DF79F3832549}" srcOrd="0" destOrd="0" presId="urn:microsoft.com/office/officeart/2005/8/layout/hProcess4"/>
    <dgm:cxn modelId="{4323FDE5-9198-4A4D-817A-3303E3863832}" type="presParOf" srcId="{295A4F81-1AFC-4168-BC85-BB4F3B07A7B6}" destId="{DB4ED58E-75BE-4ADA-B467-F8516A1C0066}" srcOrd="1" destOrd="0" presId="urn:microsoft.com/office/officeart/2005/8/layout/hProcess4"/>
    <dgm:cxn modelId="{A79FD141-5218-4E3A-997E-21DB29593DE4}" type="presParOf" srcId="{295A4F81-1AFC-4168-BC85-BB4F3B07A7B6}" destId="{33C553E9-47A5-4038-A0C3-780E3CF98F9A}" srcOrd="2" destOrd="0" presId="urn:microsoft.com/office/officeart/2005/8/layout/hProcess4"/>
    <dgm:cxn modelId="{A531017E-6D9D-4A63-B9FD-09BFDF24D025}" type="presParOf" srcId="{295A4F81-1AFC-4168-BC85-BB4F3B07A7B6}" destId="{5FEC70AA-CDEA-4FF4-9AEE-F01492FCDAD1}" srcOrd="3" destOrd="0" presId="urn:microsoft.com/office/officeart/2005/8/layout/hProcess4"/>
    <dgm:cxn modelId="{7E8978D0-B546-4ED4-A9B7-BC55098900C0}" type="presParOf" srcId="{295A4F81-1AFC-4168-BC85-BB4F3B07A7B6}" destId="{9D4A2805-DB7C-464D-8826-5053A4F9A87E}"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D3A919-2EEA-43F8-8798-E1E502C12998}">
      <dsp:nvSpPr>
        <dsp:cNvPr id="0" name=""/>
        <dsp:cNvSpPr/>
      </dsp:nvSpPr>
      <dsp:spPr>
        <a:xfrm>
          <a:off x="4529" y="1105286"/>
          <a:ext cx="1723839" cy="1421806"/>
        </a:xfrm>
        <a:prstGeom prst="roundRect">
          <a:avLst>
            <a:gd name="adj" fmla="val 10000"/>
          </a:avLst>
        </a:prstGeom>
        <a:solidFill>
          <a:schemeClr val="lt1">
            <a:alpha val="90000"/>
            <a:hueOff val="0"/>
            <a:satOff val="0"/>
            <a:lumOff val="0"/>
            <a:alphaOff val="0"/>
          </a:schemeClr>
        </a:solidFill>
        <a:ln w="10000" cap="flat" cmpd="sng" algn="ctr">
          <a:solidFill>
            <a:schemeClr val="accent2">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en-US" sz="900" kern="1200"/>
            <a:t>Focus on G10 currency news. </a:t>
          </a:r>
        </a:p>
        <a:p>
          <a:pPr marL="57150" lvl="1" indent="-57150" algn="l" defTabSz="400050">
            <a:lnSpc>
              <a:spcPct val="90000"/>
            </a:lnSpc>
            <a:spcBef>
              <a:spcPct val="0"/>
            </a:spcBef>
            <a:spcAft>
              <a:spcPct val="15000"/>
            </a:spcAft>
            <a:buChar char="•"/>
          </a:pPr>
          <a:r>
            <a:rPr lang="en-US" sz="900" kern="1200"/>
            <a:t>Retrieve and insert data to HANA from 3</a:t>
          </a:r>
          <a:r>
            <a:rPr lang="en-US" sz="900" kern="1200" baseline="30000"/>
            <a:t>rd</a:t>
          </a:r>
          <a:r>
            <a:rPr lang="en-US" sz="900" kern="1200"/>
            <a:t> Party APIs</a:t>
          </a:r>
        </a:p>
        <a:p>
          <a:pPr marL="57150" lvl="1" indent="-57150" algn="l" defTabSz="400050">
            <a:lnSpc>
              <a:spcPct val="90000"/>
            </a:lnSpc>
            <a:spcBef>
              <a:spcPct val="0"/>
            </a:spcBef>
            <a:spcAft>
              <a:spcPct val="15000"/>
            </a:spcAft>
            <a:buChar char="•"/>
          </a:pPr>
          <a:r>
            <a:rPr lang="en-US" sz="900" kern="1200"/>
            <a:t>Create connectors with Twitter accounts and store tweets in HANA database</a:t>
          </a:r>
        </a:p>
        <a:p>
          <a:pPr marL="57150" lvl="1" indent="-57150" algn="l" defTabSz="400050">
            <a:lnSpc>
              <a:spcPct val="90000"/>
            </a:lnSpc>
            <a:spcBef>
              <a:spcPct val="0"/>
            </a:spcBef>
            <a:spcAft>
              <a:spcPct val="15000"/>
            </a:spcAft>
            <a:buChar char="•"/>
          </a:pPr>
          <a:endParaRPr lang="en-US" sz="900" kern="1200"/>
        </a:p>
      </dsp:txBody>
      <dsp:txXfrm>
        <a:off x="37249" y="1138006"/>
        <a:ext cx="1658399" cy="1051693"/>
      </dsp:txXfrm>
    </dsp:sp>
    <dsp:sp modelId="{6D085418-1E0D-4D6C-80FC-6F9B3F1A82A3}">
      <dsp:nvSpPr>
        <dsp:cNvPr id="0" name=""/>
        <dsp:cNvSpPr/>
      </dsp:nvSpPr>
      <dsp:spPr>
        <a:xfrm>
          <a:off x="963759" y="1271067"/>
          <a:ext cx="2174120" cy="2174120"/>
        </a:xfrm>
        <a:prstGeom prst="leftCircularArrow">
          <a:avLst>
            <a:gd name="adj1" fmla="val 4401"/>
            <a:gd name="adj2" fmla="val 558148"/>
            <a:gd name="adj3" fmla="val 2333659"/>
            <a:gd name="adj4" fmla="val 9024489"/>
            <a:gd name="adj5" fmla="val 5135"/>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2">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sp>
    <dsp:sp modelId="{56025463-932E-414A-B6AA-D8EDE6261D0A}">
      <dsp:nvSpPr>
        <dsp:cNvPr id="0" name=""/>
        <dsp:cNvSpPr/>
      </dsp:nvSpPr>
      <dsp:spPr>
        <a:xfrm>
          <a:off x="387605" y="2222420"/>
          <a:ext cx="1532301" cy="609345"/>
        </a:xfrm>
        <a:prstGeom prst="roundRect">
          <a:avLst>
            <a:gd name="adj" fmla="val 10000"/>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2">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Data extraction</a:t>
          </a:r>
        </a:p>
      </dsp:txBody>
      <dsp:txXfrm>
        <a:off x="405452" y="2240267"/>
        <a:ext cx="1496607" cy="573651"/>
      </dsp:txXfrm>
    </dsp:sp>
    <dsp:sp modelId="{9618F3C7-8843-4F27-B2A1-A214FF5735AA}">
      <dsp:nvSpPr>
        <dsp:cNvPr id="0" name=""/>
        <dsp:cNvSpPr/>
      </dsp:nvSpPr>
      <dsp:spPr>
        <a:xfrm>
          <a:off x="2375584" y="1105286"/>
          <a:ext cx="1723839" cy="1421806"/>
        </a:xfrm>
        <a:prstGeom prst="roundRect">
          <a:avLst>
            <a:gd name="adj" fmla="val 10000"/>
          </a:avLst>
        </a:prstGeom>
        <a:solidFill>
          <a:schemeClr val="lt1">
            <a:alpha val="90000"/>
            <a:hueOff val="0"/>
            <a:satOff val="0"/>
            <a:lumOff val="0"/>
            <a:alphaOff val="0"/>
          </a:schemeClr>
        </a:solidFill>
        <a:ln w="10000" cap="flat" cmpd="sng" algn="ctr">
          <a:solidFill>
            <a:schemeClr val="accent3">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en-US" sz="900" kern="1200"/>
            <a:t>Remove unnecessary text </a:t>
          </a:r>
        </a:p>
        <a:p>
          <a:pPr marL="57150" lvl="1" indent="-57150" algn="l" defTabSz="400050">
            <a:lnSpc>
              <a:spcPct val="90000"/>
            </a:lnSpc>
            <a:spcBef>
              <a:spcPct val="0"/>
            </a:spcBef>
            <a:spcAft>
              <a:spcPct val="15000"/>
            </a:spcAft>
            <a:buChar char="•"/>
          </a:pPr>
          <a:r>
            <a:rPr lang="en-US" sz="900" kern="1200"/>
            <a:t>Identify key topics and phrases</a:t>
          </a:r>
        </a:p>
        <a:p>
          <a:pPr marL="57150" lvl="1" indent="-57150" algn="l" defTabSz="400050">
            <a:lnSpc>
              <a:spcPct val="90000"/>
            </a:lnSpc>
            <a:spcBef>
              <a:spcPct val="0"/>
            </a:spcBef>
            <a:spcAft>
              <a:spcPct val="15000"/>
            </a:spcAft>
            <a:buChar char="•"/>
          </a:pPr>
          <a:r>
            <a:rPr lang="en-US" sz="900" kern="1200"/>
            <a:t>Add custom metadata to enhance the sentiment analysis step</a:t>
          </a:r>
        </a:p>
      </dsp:txBody>
      <dsp:txXfrm>
        <a:off x="2408304" y="1442678"/>
        <a:ext cx="1658399" cy="1051693"/>
      </dsp:txXfrm>
    </dsp:sp>
    <dsp:sp modelId="{1F414B31-A10D-4C5F-961D-4789B38C522B}">
      <dsp:nvSpPr>
        <dsp:cNvPr id="0" name=""/>
        <dsp:cNvSpPr/>
      </dsp:nvSpPr>
      <dsp:spPr>
        <a:xfrm>
          <a:off x="3720731" y="62502"/>
          <a:ext cx="2377492" cy="2377492"/>
        </a:xfrm>
        <a:prstGeom prst="circularArrow">
          <a:avLst>
            <a:gd name="adj1" fmla="val 4025"/>
            <a:gd name="adj2" fmla="val 505743"/>
            <a:gd name="adj3" fmla="val 19742896"/>
            <a:gd name="adj4" fmla="val 12999661"/>
            <a:gd name="adj5" fmla="val 4696"/>
          </a:avLst>
        </a:prstGeom>
        <a:solidFill>
          <a:schemeClr val="accent3">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3">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sp>
    <dsp:sp modelId="{484506A2-A016-4995-927D-D30AE7EA428A}">
      <dsp:nvSpPr>
        <dsp:cNvPr id="0" name=""/>
        <dsp:cNvSpPr/>
      </dsp:nvSpPr>
      <dsp:spPr>
        <a:xfrm>
          <a:off x="2787696" y="568373"/>
          <a:ext cx="1532301" cy="609345"/>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3">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Data cleansing</a:t>
          </a:r>
        </a:p>
      </dsp:txBody>
      <dsp:txXfrm>
        <a:off x="2805543" y="586220"/>
        <a:ext cx="1496607" cy="573651"/>
      </dsp:txXfrm>
    </dsp:sp>
    <dsp:sp modelId="{7E4C1D62-E3A9-4239-BC49-15327CDBE9BE}">
      <dsp:nvSpPr>
        <dsp:cNvPr id="0" name=""/>
        <dsp:cNvSpPr/>
      </dsp:nvSpPr>
      <dsp:spPr>
        <a:xfrm>
          <a:off x="4746639" y="1105286"/>
          <a:ext cx="1723839" cy="1421806"/>
        </a:xfrm>
        <a:prstGeom prst="roundRect">
          <a:avLst>
            <a:gd name="adj" fmla="val 10000"/>
          </a:avLst>
        </a:prstGeom>
        <a:solidFill>
          <a:schemeClr val="lt1">
            <a:alpha val="90000"/>
            <a:hueOff val="0"/>
            <a:satOff val="0"/>
            <a:lumOff val="0"/>
            <a:alphaOff val="0"/>
          </a:schemeClr>
        </a:solidFill>
        <a:ln w="10000" cap="flat" cmpd="sng" algn="ctr">
          <a:solidFill>
            <a:schemeClr val="accent4">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en-US" sz="900" kern="1200"/>
            <a:t>Run Sentiment Analysis on HANA to extract among various sentiments the prevailing one. </a:t>
          </a:r>
        </a:p>
        <a:p>
          <a:pPr marL="57150" lvl="1" indent="-57150" algn="l" defTabSz="400050">
            <a:lnSpc>
              <a:spcPct val="90000"/>
            </a:lnSpc>
            <a:spcBef>
              <a:spcPct val="0"/>
            </a:spcBef>
            <a:spcAft>
              <a:spcPct val="15000"/>
            </a:spcAft>
            <a:buChar char="•"/>
          </a:pPr>
          <a:r>
            <a:rPr lang="en-US" sz="900" kern="1200"/>
            <a:t>In case of many, scoring could be applied </a:t>
          </a:r>
        </a:p>
        <a:p>
          <a:pPr marL="57150" lvl="1" indent="-57150" algn="l" defTabSz="400050">
            <a:lnSpc>
              <a:spcPct val="90000"/>
            </a:lnSpc>
            <a:spcBef>
              <a:spcPct val="0"/>
            </a:spcBef>
            <a:spcAft>
              <a:spcPct val="15000"/>
            </a:spcAft>
            <a:buChar char="•"/>
          </a:pPr>
          <a:r>
            <a:rPr lang="en-US" sz="900" kern="1200"/>
            <a:t>Associate sentiments with phrases appearing to articles </a:t>
          </a:r>
        </a:p>
      </dsp:txBody>
      <dsp:txXfrm>
        <a:off x="4779359" y="1138006"/>
        <a:ext cx="1658399" cy="1051693"/>
      </dsp:txXfrm>
    </dsp:sp>
    <dsp:sp modelId="{B433E90A-D95B-4760-B3AD-9818B7C4069B}">
      <dsp:nvSpPr>
        <dsp:cNvPr id="0" name=""/>
        <dsp:cNvSpPr/>
      </dsp:nvSpPr>
      <dsp:spPr>
        <a:xfrm>
          <a:off x="5663929" y="1259088"/>
          <a:ext cx="2174120" cy="2174120"/>
        </a:xfrm>
        <a:prstGeom prst="leftCircularArrow">
          <a:avLst>
            <a:gd name="adj1" fmla="val 4401"/>
            <a:gd name="adj2" fmla="val 558148"/>
            <a:gd name="adj3" fmla="val 2333659"/>
            <a:gd name="adj4" fmla="val 9024489"/>
            <a:gd name="adj5" fmla="val 5135"/>
          </a:avLst>
        </a:prstGeom>
        <a:solidFill>
          <a:schemeClr val="accent4">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sp>
    <dsp:sp modelId="{D148F59B-B5D0-4937-A863-B730139AC2D8}">
      <dsp:nvSpPr>
        <dsp:cNvPr id="0" name=""/>
        <dsp:cNvSpPr/>
      </dsp:nvSpPr>
      <dsp:spPr>
        <a:xfrm>
          <a:off x="5129714" y="2222420"/>
          <a:ext cx="1532301" cy="609345"/>
        </a:xfrm>
        <a:prstGeom prst="roundRect">
          <a:avLst>
            <a:gd name="adj" fmla="val 10000"/>
          </a:avLst>
        </a:prstGeom>
        <a:solidFill>
          <a:schemeClr val="accent4">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a:t>Text Analysis</a:t>
          </a:r>
        </a:p>
      </dsp:txBody>
      <dsp:txXfrm>
        <a:off x="5147561" y="2240267"/>
        <a:ext cx="1496607" cy="573651"/>
      </dsp:txXfrm>
    </dsp:sp>
    <dsp:sp modelId="{A3BA0F0C-88D9-4A1F-8543-0ED64792FC67}">
      <dsp:nvSpPr>
        <dsp:cNvPr id="0" name=""/>
        <dsp:cNvSpPr/>
      </dsp:nvSpPr>
      <dsp:spPr>
        <a:xfrm>
          <a:off x="7117693" y="1105286"/>
          <a:ext cx="1723839" cy="1421806"/>
        </a:xfrm>
        <a:prstGeom prst="roundRect">
          <a:avLst>
            <a:gd name="adj" fmla="val 10000"/>
          </a:avLst>
        </a:prstGeom>
        <a:solidFill>
          <a:schemeClr val="lt1">
            <a:alpha val="90000"/>
            <a:hueOff val="0"/>
            <a:satOff val="0"/>
            <a:lumOff val="0"/>
            <a:alphaOff val="0"/>
          </a:schemeClr>
        </a:solidFill>
        <a:ln w="10000" cap="flat" cmpd="sng" algn="ctr">
          <a:solidFill>
            <a:schemeClr val="accent5">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en-US" sz="900" kern="1200"/>
            <a:t>Develop and deploy in HANA an API that will expose the extracted results to a dashboard</a:t>
          </a:r>
        </a:p>
        <a:p>
          <a:pPr marL="57150" lvl="1" indent="-57150" algn="l" defTabSz="400050">
            <a:lnSpc>
              <a:spcPct val="90000"/>
            </a:lnSpc>
            <a:spcBef>
              <a:spcPct val="0"/>
            </a:spcBef>
            <a:spcAft>
              <a:spcPct val="15000"/>
            </a:spcAft>
            <a:buChar char="•"/>
          </a:pPr>
          <a:r>
            <a:rPr lang="en-US" sz="900" kern="1200"/>
            <a:t>Moving data not required as HANA has built-in web server</a:t>
          </a:r>
        </a:p>
      </dsp:txBody>
      <dsp:txXfrm>
        <a:off x="7150413" y="1442678"/>
        <a:ext cx="1658399" cy="1051693"/>
      </dsp:txXfrm>
    </dsp:sp>
    <dsp:sp modelId="{541E861C-4E86-4704-944B-B47D42F27643}">
      <dsp:nvSpPr>
        <dsp:cNvPr id="0" name=""/>
        <dsp:cNvSpPr/>
      </dsp:nvSpPr>
      <dsp:spPr>
        <a:xfrm>
          <a:off x="7736500" y="42607"/>
          <a:ext cx="2685096" cy="2685096"/>
        </a:xfrm>
        <a:prstGeom prst="circularArrow">
          <a:avLst>
            <a:gd name="adj1" fmla="val 3564"/>
            <a:gd name="adj2" fmla="val 442864"/>
            <a:gd name="adj3" fmla="val 19566996"/>
            <a:gd name="adj4" fmla="val 12760881"/>
            <a:gd name="adj5" fmla="val 4158"/>
          </a:avLst>
        </a:prstGeom>
        <a:solidFill>
          <a:schemeClr val="accent5">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5">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sp>
    <dsp:sp modelId="{272254FC-35A4-4B12-90A9-F9E87F645956}">
      <dsp:nvSpPr>
        <dsp:cNvPr id="0" name=""/>
        <dsp:cNvSpPr/>
      </dsp:nvSpPr>
      <dsp:spPr>
        <a:xfrm>
          <a:off x="7251111" y="684490"/>
          <a:ext cx="1532301" cy="609345"/>
        </a:xfrm>
        <a:prstGeom prst="roundRect">
          <a:avLst>
            <a:gd name="adj" fmla="val 10000"/>
          </a:avLst>
        </a:prstGeom>
        <a:solidFill>
          <a:schemeClr val="accent5">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5">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a:t>Expose results</a:t>
          </a:r>
        </a:p>
      </dsp:txBody>
      <dsp:txXfrm>
        <a:off x="7268958" y="702337"/>
        <a:ext cx="1496607" cy="573651"/>
      </dsp:txXfrm>
    </dsp:sp>
    <dsp:sp modelId="{DB4ED58E-75BE-4ADA-B467-F8516A1C0066}">
      <dsp:nvSpPr>
        <dsp:cNvPr id="0" name=""/>
        <dsp:cNvSpPr/>
      </dsp:nvSpPr>
      <dsp:spPr>
        <a:xfrm>
          <a:off x="9488748" y="1105286"/>
          <a:ext cx="1723839" cy="1421806"/>
        </a:xfrm>
        <a:prstGeom prst="roundRect">
          <a:avLst>
            <a:gd name="adj" fmla="val 10000"/>
          </a:avLst>
        </a:prstGeom>
        <a:solidFill>
          <a:schemeClr val="lt1">
            <a:alpha val="90000"/>
            <a:hueOff val="0"/>
            <a:satOff val="0"/>
            <a:lumOff val="0"/>
            <a:alphaOff val="0"/>
          </a:schemeClr>
        </a:solidFill>
        <a:ln w="10000" cap="flat" cmpd="sng" algn="ctr">
          <a:solidFill>
            <a:schemeClr val="accent6">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en-US" sz="900" kern="1200"/>
            <a:t>Display results in SAC page </a:t>
          </a:r>
        </a:p>
        <a:p>
          <a:pPr marL="57150" lvl="1" indent="-57150" algn="l" defTabSz="400050">
            <a:lnSpc>
              <a:spcPct val="90000"/>
            </a:lnSpc>
            <a:spcBef>
              <a:spcPct val="0"/>
            </a:spcBef>
            <a:spcAft>
              <a:spcPct val="15000"/>
            </a:spcAft>
            <a:buChar char="•"/>
          </a:pPr>
          <a:r>
            <a:rPr lang="en-US" sz="900" kern="1200"/>
            <a:t>Articles list, topics identified, sentiments, scoring between sentiments will be displayed</a:t>
          </a:r>
        </a:p>
      </dsp:txBody>
      <dsp:txXfrm>
        <a:off x="9521468" y="1138006"/>
        <a:ext cx="1658399" cy="1051693"/>
      </dsp:txXfrm>
    </dsp:sp>
    <dsp:sp modelId="{5FEC70AA-CDEA-4FF4-9AEE-F01492FCDAD1}">
      <dsp:nvSpPr>
        <dsp:cNvPr id="0" name=""/>
        <dsp:cNvSpPr/>
      </dsp:nvSpPr>
      <dsp:spPr>
        <a:xfrm>
          <a:off x="9871823" y="2222420"/>
          <a:ext cx="1532301" cy="609345"/>
        </a:xfrm>
        <a:prstGeom prst="roundRect">
          <a:avLst>
            <a:gd name="adj" fmla="val 10000"/>
          </a:avLst>
        </a:prstGeom>
        <a:solidFill>
          <a:schemeClr val="accent6">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6">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a:t>Display results</a:t>
          </a:r>
        </a:p>
      </dsp:txBody>
      <dsp:txXfrm>
        <a:off x="9889670" y="2240267"/>
        <a:ext cx="1496607" cy="57365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a:p>
        </p:txBody>
      </p:sp>
    </p:spTree>
    <p:extLst>
      <p:ext uri="{BB962C8B-B14F-4D97-AF65-F5344CB8AC3E}">
        <p14:creationId xmlns:p14="http://schemas.microsoft.com/office/powerpoint/2010/main" val="1278075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a:p>
        </p:txBody>
      </p:sp>
    </p:spTree>
    <p:extLst>
      <p:ext uri="{BB962C8B-B14F-4D97-AF65-F5344CB8AC3E}">
        <p14:creationId xmlns:p14="http://schemas.microsoft.com/office/powerpoint/2010/main" val="583968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54</a:t>
            </a:fld>
            <a:endParaRPr lang="de-DE"/>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4"/>
              </a:rPr>
              <a:t>www.sap.com/corporate/de/legal/copyright.html</a:t>
            </a:r>
            <a:r>
              <a:rPr lang="de-DE" sz="800" kern="1200" noProof="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96B0-CEBD-4839-8BC3-B82A232595BC}"/>
              </a:ext>
            </a:extLst>
          </p:cNvPr>
          <p:cNvSpPr>
            <a:spLocks noGrp="1"/>
          </p:cNvSpPr>
          <p:nvPr>
            <p:ph type="ctrTitle"/>
          </p:nvPr>
        </p:nvSpPr>
        <p:spPr>
          <a:xfrm>
            <a:off x="1524397" y="1122363"/>
            <a:ext cx="9146381"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6AAC0C-253A-446E-997E-F065D41B3E55}"/>
              </a:ext>
            </a:extLst>
          </p:cNvPr>
          <p:cNvSpPr>
            <a:spLocks noGrp="1"/>
          </p:cNvSpPr>
          <p:nvPr>
            <p:ph type="subTitle" idx="1"/>
          </p:nvPr>
        </p:nvSpPr>
        <p:spPr>
          <a:xfrm>
            <a:off x="1524397" y="3602038"/>
            <a:ext cx="914638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331A22-BCAC-41B1-AE5E-3162F7C2D0BE}"/>
              </a:ext>
            </a:extLst>
          </p:cNvPr>
          <p:cNvSpPr>
            <a:spLocks noGrp="1"/>
          </p:cNvSpPr>
          <p:nvPr>
            <p:ph type="dt" sz="half" idx="10"/>
          </p:nvPr>
        </p:nvSpPr>
        <p:spPr/>
        <p:txBody>
          <a:bodyPr/>
          <a:lstStyle/>
          <a:p>
            <a:fld id="{92A85149-3D6E-4331-988E-C5B6F60D96AB}" type="datetimeFigureOut">
              <a:rPr lang="en-US" smtClean="0"/>
              <a:t>11/24/20</a:t>
            </a:fld>
            <a:endParaRPr lang="en-US"/>
          </a:p>
        </p:txBody>
      </p:sp>
      <p:sp>
        <p:nvSpPr>
          <p:cNvPr id="5" name="Footer Placeholder 4">
            <a:extLst>
              <a:ext uri="{FF2B5EF4-FFF2-40B4-BE49-F238E27FC236}">
                <a16:creationId xmlns:a16="http://schemas.microsoft.com/office/drawing/2014/main" id="{1F0EED9E-3FEB-4A8C-8FFA-2BE1607EF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6E9F8D-2FE9-43E3-BDEE-2E82D004BAED}"/>
              </a:ext>
            </a:extLst>
          </p:cNvPr>
          <p:cNvSpPr>
            <a:spLocks noGrp="1"/>
          </p:cNvSpPr>
          <p:nvPr>
            <p:ph type="sldNum" sz="quarter" idx="12"/>
          </p:nvPr>
        </p:nvSpPr>
        <p:spPr/>
        <p:txBody>
          <a:bodyPr/>
          <a:lstStyle/>
          <a:p>
            <a:fld id="{2351A840-2A99-4473-B185-D47F8E8B06DC}" type="slidenum">
              <a:rPr lang="en-US" smtClean="0"/>
              <a:t>‹#›</a:t>
            </a:fld>
            <a:endParaRPr lang="en-US"/>
          </a:p>
        </p:txBody>
      </p:sp>
    </p:spTree>
    <p:extLst>
      <p:ext uri="{BB962C8B-B14F-4D97-AF65-F5344CB8AC3E}">
        <p14:creationId xmlns:p14="http://schemas.microsoft.com/office/powerpoint/2010/main" val="30011969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BFE4-91AC-4288-8DA8-386444D1D2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B08F77-B21B-4298-8F10-406B933E50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59629B-77EC-45CE-8A5B-D67D0B9A8288}"/>
              </a:ext>
            </a:extLst>
          </p:cNvPr>
          <p:cNvSpPr>
            <a:spLocks noGrp="1"/>
          </p:cNvSpPr>
          <p:nvPr>
            <p:ph type="dt" sz="half" idx="10"/>
          </p:nvPr>
        </p:nvSpPr>
        <p:spPr/>
        <p:txBody>
          <a:bodyPr/>
          <a:lstStyle/>
          <a:p>
            <a:fld id="{92A85149-3D6E-4331-988E-C5B6F60D96AB}" type="datetimeFigureOut">
              <a:rPr lang="en-US" smtClean="0"/>
              <a:t>11/24/20</a:t>
            </a:fld>
            <a:endParaRPr lang="en-US"/>
          </a:p>
        </p:txBody>
      </p:sp>
      <p:sp>
        <p:nvSpPr>
          <p:cNvPr id="5" name="Footer Placeholder 4">
            <a:extLst>
              <a:ext uri="{FF2B5EF4-FFF2-40B4-BE49-F238E27FC236}">
                <a16:creationId xmlns:a16="http://schemas.microsoft.com/office/drawing/2014/main" id="{6A7098AE-50CB-4D2C-94DD-023A05EE4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74A86-7D42-4A4C-850B-BFDE8454467C}"/>
              </a:ext>
            </a:extLst>
          </p:cNvPr>
          <p:cNvSpPr>
            <a:spLocks noGrp="1"/>
          </p:cNvSpPr>
          <p:nvPr>
            <p:ph type="sldNum" sz="quarter" idx="12"/>
          </p:nvPr>
        </p:nvSpPr>
        <p:spPr/>
        <p:txBody>
          <a:bodyPr/>
          <a:lstStyle/>
          <a:p>
            <a:fld id="{2351A840-2A99-4473-B185-D47F8E8B06DC}" type="slidenum">
              <a:rPr lang="en-US" smtClean="0"/>
              <a:t>‹#›</a:t>
            </a:fld>
            <a:endParaRPr lang="en-US"/>
          </a:p>
        </p:txBody>
      </p:sp>
    </p:spTree>
    <p:extLst>
      <p:ext uri="{BB962C8B-B14F-4D97-AF65-F5344CB8AC3E}">
        <p14:creationId xmlns:p14="http://schemas.microsoft.com/office/powerpoint/2010/main" val="21209344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97D8-D192-476B-829E-B8173DA1B979}"/>
              </a:ext>
            </a:extLst>
          </p:cNvPr>
          <p:cNvSpPr>
            <a:spLocks noGrp="1"/>
          </p:cNvSpPr>
          <p:nvPr>
            <p:ph type="title"/>
          </p:nvPr>
        </p:nvSpPr>
        <p:spPr>
          <a:xfrm>
            <a:off x="832067" y="1709739"/>
            <a:ext cx="10518338"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D3F1B6-6C33-4DCA-8C97-51AE4ABF97D7}"/>
              </a:ext>
            </a:extLst>
          </p:cNvPr>
          <p:cNvSpPr>
            <a:spLocks noGrp="1"/>
          </p:cNvSpPr>
          <p:nvPr>
            <p:ph type="body" idx="1"/>
          </p:nvPr>
        </p:nvSpPr>
        <p:spPr>
          <a:xfrm>
            <a:off x="832067" y="4589464"/>
            <a:ext cx="1051833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248ECD-ABF2-4021-AB9F-934E4175AA24}"/>
              </a:ext>
            </a:extLst>
          </p:cNvPr>
          <p:cNvSpPr>
            <a:spLocks noGrp="1"/>
          </p:cNvSpPr>
          <p:nvPr>
            <p:ph type="dt" sz="half" idx="10"/>
          </p:nvPr>
        </p:nvSpPr>
        <p:spPr/>
        <p:txBody>
          <a:bodyPr/>
          <a:lstStyle/>
          <a:p>
            <a:fld id="{92A85149-3D6E-4331-988E-C5B6F60D96AB}" type="datetimeFigureOut">
              <a:rPr lang="en-US" smtClean="0"/>
              <a:t>11/24/20</a:t>
            </a:fld>
            <a:endParaRPr lang="en-US"/>
          </a:p>
        </p:txBody>
      </p:sp>
      <p:sp>
        <p:nvSpPr>
          <p:cNvPr id="5" name="Footer Placeholder 4">
            <a:extLst>
              <a:ext uri="{FF2B5EF4-FFF2-40B4-BE49-F238E27FC236}">
                <a16:creationId xmlns:a16="http://schemas.microsoft.com/office/drawing/2014/main" id="{26F290E3-40B9-443B-91EA-B708F90A0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70D07-A105-4554-97B6-462A9EF31C6A}"/>
              </a:ext>
            </a:extLst>
          </p:cNvPr>
          <p:cNvSpPr>
            <a:spLocks noGrp="1"/>
          </p:cNvSpPr>
          <p:nvPr>
            <p:ph type="sldNum" sz="quarter" idx="12"/>
          </p:nvPr>
        </p:nvSpPr>
        <p:spPr/>
        <p:txBody>
          <a:bodyPr/>
          <a:lstStyle/>
          <a:p>
            <a:fld id="{2351A840-2A99-4473-B185-D47F8E8B06DC}" type="slidenum">
              <a:rPr lang="en-US" smtClean="0"/>
              <a:t>‹#›</a:t>
            </a:fld>
            <a:endParaRPr lang="en-US"/>
          </a:p>
        </p:txBody>
      </p:sp>
    </p:spTree>
    <p:extLst>
      <p:ext uri="{BB962C8B-B14F-4D97-AF65-F5344CB8AC3E}">
        <p14:creationId xmlns:p14="http://schemas.microsoft.com/office/powerpoint/2010/main" val="2518065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BE64-EBFB-4093-AA8C-3A5C2EC3E0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B55337-2550-47E4-8A7C-E8CB843757CC}"/>
              </a:ext>
            </a:extLst>
          </p:cNvPr>
          <p:cNvSpPr>
            <a:spLocks noGrp="1"/>
          </p:cNvSpPr>
          <p:nvPr>
            <p:ph sz="half" idx="1"/>
          </p:nvPr>
        </p:nvSpPr>
        <p:spPr>
          <a:xfrm>
            <a:off x="838418" y="1825625"/>
            <a:ext cx="518294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8C935D-743C-4E2C-B9BA-76BEF054D359}"/>
              </a:ext>
            </a:extLst>
          </p:cNvPr>
          <p:cNvSpPr>
            <a:spLocks noGrp="1"/>
          </p:cNvSpPr>
          <p:nvPr>
            <p:ph sz="half" idx="2"/>
          </p:nvPr>
        </p:nvSpPr>
        <p:spPr>
          <a:xfrm>
            <a:off x="6173808" y="1825625"/>
            <a:ext cx="518294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F87236-8685-496D-89E8-75F980141F6E}"/>
              </a:ext>
            </a:extLst>
          </p:cNvPr>
          <p:cNvSpPr>
            <a:spLocks noGrp="1"/>
          </p:cNvSpPr>
          <p:nvPr>
            <p:ph type="dt" sz="half" idx="10"/>
          </p:nvPr>
        </p:nvSpPr>
        <p:spPr/>
        <p:txBody>
          <a:bodyPr/>
          <a:lstStyle/>
          <a:p>
            <a:fld id="{92A85149-3D6E-4331-988E-C5B6F60D96AB}" type="datetimeFigureOut">
              <a:rPr lang="en-US" smtClean="0"/>
              <a:t>11/24/20</a:t>
            </a:fld>
            <a:endParaRPr lang="en-US"/>
          </a:p>
        </p:txBody>
      </p:sp>
      <p:sp>
        <p:nvSpPr>
          <p:cNvPr id="6" name="Footer Placeholder 5">
            <a:extLst>
              <a:ext uri="{FF2B5EF4-FFF2-40B4-BE49-F238E27FC236}">
                <a16:creationId xmlns:a16="http://schemas.microsoft.com/office/drawing/2014/main" id="{8B743968-6620-4848-AF5D-CBCA56ED08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7308CA-A635-44F5-8634-A52252684014}"/>
              </a:ext>
            </a:extLst>
          </p:cNvPr>
          <p:cNvSpPr>
            <a:spLocks noGrp="1"/>
          </p:cNvSpPr>
          <p:nvPr>
            <p:ph type="sldNum" sz="quarter" idx="12"/>
          </p:nvPr>
        </p:nvSpPr>
        <p:spPr/>
        <p:txBody>
          <a:bodyPr/>
          <a:lstStyle/>
          <a:p>
            <a:fld id="{2351A840-2A99-4473-B185-D47F8E8B06DC}" type="slidenum">
              <a:rPr lang="en-US" smtClean="0"/>
              <a:t>‹#›</a:t>
            </a:fld>
            <a:endParaRPr lang="en-US"/>
          </a:p>
        </p:txBody>
      </p:sp>
    </p:spTree>
    <p:extLst>
      <p:ext uri="{BB962C8B-B14F-4D97-AF65-F5344CB8AC3E}">
        <p14:creationId xmlns:p14="http://schemas.microsoft.com/office/powerpoint/2010/main" val="18746856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B9EFC-BC12-473A-8C23-EF16A3D40F92}"/>
              </a:ext>
            </a:extLst>
          </p:cNvPr>
          <p:cNvSpPr>
            <a:spLocks noGrp="1"/>
          </p:cNvSpPr>
          <p:nvPr>
            <p:ph type="title"/>
          </p:nvPr>
        </p:nvSpPr>
        <p:spPr>
          <a:xfrm>
            <a:off x="840007" y="365126"/>
            <a:ext cx="1051833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D4E184-3E38-4638-A097-9E79FC205802}"/>
              </a:ext>
            </a:extLst>
          </p:cNvPr>
          <p:cNvSpPr>
            <a:spLocks noGrp="1"/>
          </p:cNvSpPr>
          <p:nvPr>
            <p:ph type="body" idx="1"/>
          </p:nvPr>
        </p:nvSpPr>
        <p:spPr>
          <a:xfrm>
            <a:off x="840007" y="1681163"/>
            <a:ext cx="51591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BD1895-A049-4891-80BB-4AF5CDC6EA17}"/>
              </a:ext>
            </a:extLst>
          </p:cNvPr>
          <p:cNvSpPr>
            <a:spLocks noGrp="1"/>
          </p:cNvSpPr>
          <p:nvPr>
            <p:ph sz="half" idx="2"/>
          </p:nvPr>
        </p:nvSpPr>
        <p:spPr>
          <a:xfrm>
            <a:off x="840007" y="2505075"/>
            <a:ext cx="515913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E8536C-3225-495C-8D96-B17DC1CAF3F9}"/>
              </a:ext>
            </a:extLst>
          </p:cNvPr>
          <p:cNvSpPr>
            <a:spLocks noGrp="1"/>
          </p:cNvSpPr>
          <p:nvPr>
            <p:ph type="body" sz="quarter" idx="3"/>
          </p:nvPr>
        </p:nvSpPr>
        <p:spPr>
          <a:xfrm>
            <a:off x="6173807" y="1681163"/>
            <a:ext cx="518453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A35B97-0700-4B6E-98FA-5E000358C8A2}"/>
              </a:ext>
            </a:extLst>
          </p:cNvPr>
          <p:cNvSpPr>
            <a:spLocks noGrp="1"/>
          </p:cNvSpPr>
          <p:nvPr>
            <p:ph sz="quarter" idx="4"/>
          </p:nvPr>
        </p:nvSpPr>
        <p:spPr>
          <a:xfrm>
            <a:off x="6173807" y="2505075"/>
            <a:ext cx="51845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716770-BF59-4212-AF94-CC7B582357A3}"/>
              </a:ext>
            </a:extLst>
          </p:cNvPr>
          <p:cNvSpPr>
            <a:spLocks noGrp="1"/>
          </p:cNvSpPr>
          <p:nvPr>
            <p:ph type="dt" sz="half" idx="10"/>
          </p:nvPr>
        </p:nvSpPr>
        <p:spPr/>
        <p:txBody>
          <a:bodyPr/>
          <a:lstStyle/>
          <a:p>
            <a:fld id="{92A85149-3D6E-4331-988E-C5B6F60D96AB}" type="datetimeFigureOut">
              <a:rPr lang="en-US" smtClean="0"/>
              <a:t>11/24/20</a:t>
            </a:fld>
            <a:endParaRPr lang="en-US"/>
          </a:p>
        </p:txBody>
      </p:sp>
      <p:sp>
        <p:nvSpPr>
          <p:cNvPr id="8" name="Footer Placeholder 7">
            <a:extLst>
              <a:ext uri="{FF2B5EF4-FFF2-40B4-BE49-F238E27FC236}">
                <a16:creationId xmlns:a16="http://schemas.microsoft.com/office/drawing/2014/main" id="{8C4E9A4E-C8E0-4125-B1D1-02EDF08643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031FD0-F433-45DC-B754-24739802D59E}"/>
              </a:ext>
            </a:extLst>
          </p:cNvPr>
          <p:cNvSpPr>
            <a:spLocks noGrp="1"/>
          </p:cNvSpPr>
          <p:nvPr>
            <p:ph type="sldNum" sz="quarter" idx="12"/>
          </p:nvPr>
        </p:nvSpPr>
        <p:spPr/>
        <p:txBody>
          <a:bodyPr/>
          <a:lstStyle/>
          <a:p>
            <a:fld id="{2351A840-2A99-4473-B185-D47F8E8B06DC}" type="slidenum">
              <a:rPr lang="en-US" smtClean="0"/>
              <a:t>‹#›</a:t>
            </a:fld>
            <a:endParaRPr lang="en-US"/>
          </a:p>
        </p:txBody>
      </p:sp>
    </p:spTree>
    <p:extLst>
      <p:ext uri="{BB962C8B-B14F-4D97-AF65-F5344CB8AC3E}">
        <p14:creationId xmlns:p14="http://schemas.microsoft.com/office/powerpoint/2010/main" val="36706320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DA98-3854-42DD-A070-8FEADA2A1A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64A856-AB3B-422A-B4B4-97B5DD354B76}"/>
              </a:ext>
            </a:extLst>
          </p:cNvPr>
          <p:cNvSpPr>
            <a:spLocks noGrp="1"/>
          </p:cNvSpPr>
          <p:nvPr>
            <p:ph type="dt" sz="half" idx="10"/>
          </p:nvPr>
        </p:nvSpPr>
        <p:spPr/>
        <p:txBody>
          <a:bodyPr/>
          <a:lstStyle/>
          <a:p>
            <a:fld id="{92A85149-3D6E-4331-988E-C5B6F60D96AB}" type="datetimeFigureOut">
              <a:rPr lang="en-US" smtClean="0"/>
              <a:t>11/24/20</a:t>
            </a:fld>
            <a:endParaRPr lang="en-US"/>
          </a:p>
        </p:txBody>
      </p:sp>
      <p:sp>
        <p:nvSpPr>
          <p:cNvPr id="4" name="Footer Placeholder 3">
            <a:extLst>
              <a:ext uri="{FF2B5EF4-FFF2-40B4-BE49-F238E27FC236}">
                <a16:creationId xmlns:a16="http://schemas.microsoft.com/office/drawing/2014/main" id="{7BEEB7E6-CEEE-4366-AAD5-DEFAF160E2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4ED2A7-217F-4636-9E28-64F57BA1B086}"/>
              </a:ext>
            </a:extLst>
          </p:cNvPr>
          <p:cNvSpPr>
            <a:spLocks noGrp="1"/>
          </p:cNvSpPr>
          <p:nvPr>
            <p:ph type="sldNum" sz="quarter" idx="12"/>
          </p:nvPr>
        </p:nvSpPr>
        <p:spPr/>
        <p:txBody>
          <a:bodyPr/>
          <a:lstStyle/>
          <a:p>
            <a:fld id="{2351A840-2A99-4473-B185-D47F8E8B06DC}" type="slidenum">
              <a:rPr lang="en-US" smtClean="0"/>
              <a:t>‹#›</a:t>
            </a:fld>
            <a:endParaRPr lang="en-US"/>
          </a:p>
        </p:txBody>
      </p:sp>
    </p:spTree>
    <p:extLst>
      <p:ext uri="{BB962C8B-B14F-4D97-AF65-F5344CB8AC3E}">
        <p14:creationId xmlns:p14="http://schemas.microsoft.com/office/powerpoint/2010/main" val="28297746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8CA03-AC87-4B42-806C-7CC274100170}"/>
              </a:ext>
            </a:extLst>
          </p:cNvPr>
          <p:cNvSpPr>
            <a:spLocks noGrp="1"/>
          </p:cNvSpPr>
          <p:nvPr>
            <p:ph type="dt" sz="half" idx="10"/>
          </p:nvPr>
        </p:nvSpPr>
        <p:spPr/>
        <p:txBody>
          <a:bodyPr/>
          <a:lstStyle/>
          <a:p>
            <a:fld id="{92A85149-3D6E-4331-988E-C5B6F60D96AB}" type="datetimeFigureOut">
              <a:rPr lang="en-US" smtClean="0"/>
              <a:t>11/24/20</a:t>
            </a:fld>
            <a:endParaRPr lang="en-US"/>
          </a:p>
        </p:txBody>
      </p:sp>
      <p:sp>
        <p:nvSpPr>
          <p:cNvPr id="3" name="Footer Placeholder 2">
            <a:extLst>
              <a:ext uri="{FF2B5EF4-FFF2-40B4-BE49-F238E27FC236}">
                <a16:creationId xmlns:a16="http://schemas.microsoft.com/office/drawing/2014/main" id="{FE1B1230-3204-41F1-8CC4-FA48343BDA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4E8F0D-3A29-4C45-A2FE-D0CA7214DB6B}"/>
              </a:ext>
            </a:extLst>
          </p:cNvPr>
          <p:cNvSpPr>
            <a:spLocks noGrp="1"/>
          </p:cNvSpPr>
          <p:nvPr>
            <p:ph type="sldNum" sz="quarter" idx="12"/>
          </p:nvPr>
        </p:nvSpPr>
        <p:spPr/>
        <p:txBody>
          <a:bodyPr/>
          <a:lstStyle/>
          <a:p>
            <a:fld id="{2351A840-2A99-4473-B185-D47F8E8B06DC}" type="slidenum">
              <a:rPr lang="en-US" smtClean="0"/>
              <a:t>‹#›</a:t>
            </a:fld>
            <a:endParaRPr lang="en-US"/>
          </a:p>
        </p:txBody>
      </p:sp>
    </p:spTree>
    <p:extLst>
      <p:ext uri="{BB962C8B-B14F-4D97-AF65-F5344CB8AC3E}">
        <p14:creationId xmlns:p14="http://schemas.microsoft.com/office/powerpoint/2010/main" val="32183236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F648-4531-459C-A06C-AD5FAAF19352}"/>
              </a:ext>
            </a:extLst>
          </p:cNvPr>
          <p:cNvSpPr>
            <a:spLocks noGrp="1"/>
          </p:cNvSpPr>
          <p:nvPr>
            <p:ph type="title"/>
          </p:nvPr>
        </p:nvSpPr>
        <p:spPr>
          <a:xfrm>
            <a:off x="840007" y="457200"/>
            <a:ext cx="3933261"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11544F-E8D8-4CC2-82DC-62F056AC7A26}"/>
              </a:ext>
            </a:extLst>
          </p:cNvPr>
          <p:cNvSpPr>
            <a:spLocks noGrp="1"/>
          </p:cNvSpPr>
          <p:nvPr>
            <p:ph idx="1"/>
          </p:nvPr>
        </p:nvSpPr>
        <p:spPr>
          <a:xfrm>
            <a:off x="5184538" y="987426"/>
            <a:ext cx="617380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672755-D063-4027-8F55-7B2FE446A556}"/>
              </a:ext>
            </a:extLst>
          </p:cNvPr>
          <p:cNvSpPr>
            <a:spLocks noGrp="1"/>
          </p:cNvSpPr>
          <p:nvPr>
            <p:ph type="body" sz="half" idx="2"/>
          </p:nvPr>
        </p:nvSpPr>
        <p:spPr>
          <a:xfrm>
            <a:off x="840007" y="2057400"/>
            <a:ext cx="3933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DDEC3-6676-4BFB-9E38-D4BD8D8E852E}"/>
              </a:ext>
            </a:extLst>
          </p:cNvPr>
          <p:cNvSpPr>
            <a:spLocks noGrp="1"/>
          </p:cNvSpPr>
          <p:nvPr>
            <p:ph type="dt" sz="half" idx="10"/>
          </p:nvPr>
        </p:nvSpPr>
        <p:spPr/>
        <p:txBody>
          <a:bodyPr/>
          <a:lstStyle/>
          <a:p>
            <a:fld id="{92A85149-3D6E-4331-988E-C5B6F60D96AB}" type="datetimeFigureOut">
              <a:rPr lang="en-US" smtClean="0"/>
              <a:t>11/24/20</a:t>
            </a:fld>
            <a:endParaRPr lang="en-US"/>
          </a:p>
        </p:txBody>
      </p:sp>
      <p:sp>
        <p:nvSpPr>
          <p:cNvPr id="6" name="Footer Placeholder 5">
            <a:extLst>
              <a:ext uri="{FF2B5EF4-FFF2-40B4-BE49-F238E27FC236}">
                <a16:creationId xmlns:a16="http://schemas.microsoft.com/office/drawing/2014/main" id="{3D4353E3-933E-436D-8AFC-00274E65EF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F3D997-B16F-4CCC-8A69-7E5015A5778A}"/>
              </a:ext>
            </a:extLst>
          </p:cNvPr>
          <p:cNvSpPr>
            <a:spLocks noGrp="1"/>
          </p:cNvSpPr>
          <p:nvPr>
            <p:ph type="sldNum" sz="quarter" idx="12"/>
          </p:nvPr>
        </p:nvSpPr>
        <p:spPr/>
        <p:txBody>
          <a:bodyPr/>
          <a:lstStyle/>
          <a:p>
            <a:fld id="{2351A840-2A99-4473-B185-D47F8E8B06DC}" type="slidenum">
              <a:rPr lang="en-US" smtClean="0"/>
              <a:t>‹#›</a:t>
            </a:fld>
            <a:endParaRPr lang="en-US"/>
          </a:p>
        </p:txBody>
      </p:sp>
    </p:spTree>
    <p:extLst>
      <p:ext uri="{BB962C8B-B14F-4D97-AF65-F5344CB8AC3E}">
        <p14:creationId xmlns:p14="http://schemas.microsoft.com/office/powerpoint/2010/main" val="35226736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09CFB-62CC-494C-82BA-8F8190944FEC}"/>
              </a:ext>
            </a:extLst>
          </p:cNvPr>
          <p:cNvSpPr>
            <a:spLocks noGrp="1"/>
          </p:cNvSpPr>
          <p:nvPr>
            <p:ph type="title"/>
          </p:nvPr>
        </p:nvSpPr>
        <p:spPr>
          <a:xfrm>
            <a:off x="840007" y="457200"/>
            <a:ext cx="3933261"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DCF0E1-7D6F-450A-9C90-C98F74D86087}"/>
              </a:ext>
            </a:extLst>
          </p:cNvPr>
          <p:cNvSpPr>
            <a:spLocks noGrp="1"/>
          </p:cNvSpPr>
          <p:nvPr>
            <p:ph type="pic" idx="1"/>
          </p:nvPr>
        </p:nvSpPr>
        <p:spPr>
          <a:xfrm>
            <a:off x="5184538" y="987426"/>
            <a:ext cx="617380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23BF4A-0C8D-41E0-AAA6-A214D23F9D3C}"/>
              </a:ext>
            </a:extLst>
          </p:cNvPr>
          <p:cNvSpPr>
            <a:spLocks noGrp="1"/>
          </p:cNvSpPr>
          <p:nvPr>
            <p:ph type="body" sz="half" idx="2"/>
          </p:nvPr>
        </p:nvSpPr>
        <p:spPr>
          <a:xfrm>
            <a:off x="840007" y="2057400"/>
            <a:ext cx="3933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0FAF8-4D34-47EB-B26A-23590B634499}"/>
              </a:ext>
            </a:extLst>
          </p:cNvPr>
          <p:cNvSpPr>
            <a:spLocks noGrp="1"/>
          </p:cNvSpPr>
          <p:nvPr>
            <p:ph type="dt" sz="half" idx="10"/>
          </p:nvPr>
        </p:nvSpPr>
        <p:spPr/>
        <p:txBody>
          <a:bodyPr/>
          <a:lstStyle/>
          <a:p>
            <a:fld id="{92A85149-3D6E-4331-988E-C5B6F60D96AB}" type="datetimeFigureOut">
              <a:rPr lang="en-US" smtClean="0"/>
              <a:t>11/24/20</a:t>
            </a:fld>
            <a:endParaRPr lang="en-US"/>
          </a:p>
        </p:txBody>
      </p:sp>
      <p:sp>
        <p:nvSpPr>
          <p:cNvPr id="6" name="Footer Placeholder 5">
            <a:extLst>
              <a:ext uri="{FF2B5EF4-FFF2-40B4-BE49-F238E27FC236}">
                <a16:creationId xmlns:a16="http://schemas.microsoft.com/office/drawing/2014/main" id="{D4D80441-466A-44B8-8852-CE31BAC31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D28941-B788-4626-9A56-8CAC3D2EFE72}"/>
              </a:ext>
            </a:extLst>
          </p:cNvPr>
          <p:cNvSpPr>
            <a:spLocks noGrp="1"/>
          </p:cNvSpPr>
          <p:nvPr>
            <p:ph type="sldNum" sz="quarter" idx="12"/>
          </p:nvPr>
        </p:nvSpPr>
        <p:spPr/>
        <p:txBody>
          <a:bodyPr/>
          <a:lstStyle/>
          <a:p>
            <a:fld id="{2351A840-2A99-4473-B185-D47F8E8B06DC}" type="slidenum">
              <a:rPr lang="en-US" smtClean="0"/>
              <a:t>‹#›</a:t>
            </a:fld>
            <a:endParaRPr lang="en-US"/>
          </a:p>
        </p:txBody>
      </p:sp>
    </p:spTree>
    <p:extLst>
      <p:ext uri="{BB962C8B-B14F-4D97-AF65-F5344CB8AC3E}">
        <p14:creationId xmlns:p14="http://schemas.microsoft.com/office/powerpoint/2010/main" val="27296199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651FE-45E6-4135-968C-764D28B264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DB2064-BFF0-46A0-AC12-73F72240A1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7C3BBA-B1A1-487E-BF38-D11002DEF052}"/>
              </a:ext>
            </a:extLst>
          </p:cNvPr>
          <p:cNvSpPr>
            <a:spLocks noGrp="1"/>
          </p:cNvSpPr>
          <p:nvPr>
            <p:ph type="dt" sz="half" idx="10"/>
          </p:nvPr>
        </p:nvSpPr>
        <p:spPr/>
        <p:txBody>
          <a:bodyPr/>
          <a:lstStyle/>
          <a:p>
            <a:fld id="{92A85149-3D6E-4331-988E-C5B6F60D96AB}" type="datetimeFigureOut">
              <a:rPr lang="en-US" smtClean="0"/>
              <a:t>11/24/20</a:t>
            </a:fld>
            <a:endParaRPr lang="en-US"/>
          </a:p>
        </p:txBody>
      </p:sp>
      <p:sp>
        <p:nvSpPr>
          <p:cNvPr id="5" name="Footer Placeholder 4">
            <a:extLst>
              <a:ext uri="{FF2B5EF4-FFF2-40B4-BE49-F238E27FC236}">
                <a16:creationId xmlns:a16="http://schemas.microsoft.com/office/drawing/2014/main" id="{11E0848D-0A3B-4897-90E4-6F435BD860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A33CA-09C0-408A-860F-4DE58197B097}"/>
              </a:ext>
            </a:extLst>
          </p:cNvPr>
          <p:cNvSpPr>
            <a:spLocks noGrp="1"/>
          </p:cNvSpPr>
          <p:nvPr>
            <p:ph type="sldNum" sz="quarter" idx="12"/>
          </p:nvPr>
        </p:nvSpPr>
        <p:spPr/>
        <p:txBody>
          <a:bodyPr/>
          <a:lstStyle/>
          <a:p>
            <a:fld id="{2351A840-2A99-4473-B185-D47F8E8B06DC}" type="slidenum">
              <a:rPr lang="en-US" smtClean="0"/>
              <a:t>‹#›</a:t>
            </a:fld>
            <a:endParaRPr lang="en-US"/>
          </a:p>
        </p:txBody>
      </p:sp>
    </p:spTree>
    <p:extLst>
      <p:ext uri="{BB962C8B-B14F-4D97-AF65-F5344CB8AC3E}">
        <p14:creationId xmlns:p14="http://schemas.microsoft.com/office/powerpoint/2010/main" val="19565886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F2C5D9-3E88-46AC-AC1D-0607F8CCB03A}"/>
              </a:ext>
            </a:extLst>
          </p:cNvPr>
          <p:cNvSpPr>
            <a:spLocks noGrp="1"/>
          </p:cNvSpPr>
          <p:nvPr>
            <p:ph type="title" orient="vert"/>
          </p:nvPr>
        </p:nvSpPr>
        <p:spPr>
          <a:xfrm>
            <a:off x="8727172" y="365125"/>
            <a:ext cx="262958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DC34FB-A256-49FF-917A-07F9D43339BA}"/>
              </a:ext>
            </a:extLst>
          </p:cNvPr>
          <p:cNvSpPr>
            <a:spLocks noGrp="1"/>
          </p:cNvSpPr>
          <p:nvPr>
            <p:ph type="body" orient="vert" idx="1"/>
          </p:nvPr>
        </p:nvSpPr>
        <p:spPr>
          <a:xfrm>
            <a:off x="838418" y="365125"/>
            <a:ext cx="7736314"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5FAE69-F6A6-48AB-ACAF-03294E341479}"/>
              </a:ext>
            </a:extLst>
          </p:cNvPr>
          <p:cNvSpPr>
            <a:spLocks noGrp="1"/>
          </p:cNvSpPr>
          <p:nvPr>
            <p:ph type="dt" sz="half" idx="10"/>
          </p:nvPr>
        </p:nvSpPr>
        <p:spPr/>
        <p:txBody>
          <a:bodyPr/>
          <a:lstStyle/>
          <a:p>
            <a:fld id="{92A85149-3D6E-4331-988E-C5B6F60D96AB}" type="datetimeFigureOut">
              <a:rPr lang="en-US" smtClean="0"/>
              <a:t>11/24/20</a:t>
            </a:fld>
            <a:endParaRPr lang="en-US"/>
          </a:p>
        </p:txBody>
      </p:sp>
      <p:sp>
        <p:nvSpPr>
          <p:cNvPr id="5" name="Footer Placeholder 4">
            <a:extLst>
              <a:ext uri="{FF2B5EF4-FFF2-40B4-BE49-F238E27FC236}">
                <a16:creationId xmlns:a16="http://schemas.microsoft.com/office/drawing/2014/main" id="{C3BBCFD7-DF3E-4AC4-A9FD-5B6DF0CA0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4081E-87BC-4402-8950-6E6B70DA65E1}"/>
              </a:ext>
            </a:extLst>
          </p:cNvPr>
          <p:cNvSpPr>
            <a:spLocks noGrp="1"/>
          </p:cNvSpPr>
          <p:nvPr>
            <p:ph type="sldNum" sz="quarter" idx="12"/>
          </p:nvPr>
        </p:nvSpPr>
        <p:spPr/>
        <p:txBody>
          <a:bodyPr/>
          <a:lstStyle/>
          <a:p>
            <a:fld id="{2351A840-2A99-4473-B185-D47F8E8B06DC}" type="slidenum">
              <a:rPr lang="en-US" smtClean="0"/>
              <a:t>‹#›</a:t>
            </a:fld>
            <a:endParaRPr lang="en-US"/>
          </a:p>
        </p:txBody>
      </p:sp>
    </p:spTree>
    <p:extLst>
      <p:ext uri="{BB962C8B-B14F-4D97-AF65-F5344CB8AC3E}">
        <p14:creationId xmlns:p14="http://schemas.microsoft.com/office/powerpoint/2010/main" val="33036791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691691702"/>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7FD75C-5BCB-4D92-AC6C-5CC1A43018D4}"/>
              </a:ext>
            </a:extLst>
          </p:cNvPr>
          <p:cNvSpPr>
            <a:spLocks noGrp="1"/>
          </p:cNvSpPr>
          <p:nvPr>
            <p:ph type="title"/>
          </p:nvPr>
        </p:nvSpPr>
        <p:spPr>
          <a:xfrm>
            <a:off x="838419" y="365126"/>
            <a:ext cx="10518338"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596A37-057A-41EC-A492-B1253C45F747}"/>
              </a:ext>
            </a:extLst>
          </p:cNvPr>
          <p:cNvSpPr>
            <a:spLocks noGrp="1"/>
          </p:cNvSpPr>
          <p:nvPr>
            <p:ph type="body" idx="1"/>
          </p:nvPr>
        </p:nvSpPr>
        <p:spPr>
          <a:xfrm>
            <a:off x="838419" y="1825625"/>
            <a:ext cx="1051833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DA63EE-21DE-489F-8A43-CB42FB3DA123}"/>
              </a:ext>
            </a:extLst>
          </p:cNvPr>
          <p:cNvSpPr>
            <a:spLocks noGrp="1"/>
          </p:cNvSpPr>
          <p:nvPr>
            <p:ph type="dt" sz="half" idx="2"/>
          </p:nvPr>
        </p:nvSpPr>
        <p:spPr>
          <a:xfrm>
            <a:off x="838418" y="6356351"/>
            <a:ext cx="27439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85149-3D6E-4331-988E-C5B6F60D96AB}" type="datetimeFigureOut">
              <a:rPr lang="en-US" smtClean="0"/>
              <a:t>11/24/20</a:t>
            </a:fld>
            <a:endParaRPr lang="en-US"/>
          </a:p>
        </p:txBody>
      </p:sp>
      <p:sp>
        <p:nvSpPr>
          <p:cNvPr id="5" name="Footer Placeholder 4">
            <a:extLst>
              <a:ext uri="{FF2B5EF4-FFF2-40B4-BE49-F238E27FC236}">
                <a16:creationId xmlns:a16="http://schemas.microsoft.com/office/drawing/2014/main" id="{6EC7B72A-BF31-4836-8E82-E9CA78CFE4E0}"/>
              </a:ext>
            </a:extLst>
          </p:cNvPr>
          <p:cNvSpPr>
            <a:spLocks noGrp="1"/>
          </p:cNvSpPr>
          <p:nvPr>
            <p:ph type="ftr" sz="quarter" idx="3"/>
          </p:nvPr>
        </p:nvSpPr>
        <p:spPr>
          <a:xfrm>
            <a:off x="4039652" y="6356351"/>
            <a:ext cx="41158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B10003-84AC-4D42-89DC-8D92AA96D199}"/>
              </a:ext>
            </a:extLst>
          </p:cNvPr>
          <p:cNvSpPr>
            <a:spLocks noGrp="1"/>
          </p:cNvSpPr>
          <p:nvPr>
            <p:ph type="sldNum" sz="quarter" idx="4"/>
          </p:nvPr>
        </p:nvSpPr>
        <p:spPr>
          <a:xfrm>
            <a:off x="8612843" y="6356351"/>
            <a:ext cx="274391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1A840-2A99-4473-B185-D47F8E8B06DC}" type="slidenum">
              <a:rPr lang="en-US" smtClean="0"/>
              <a:t>‹#›</a:t>
            </a:fld>
            <a:endParaRPr lang="en-US"/>
          </a:p>
        </p:txBody>
      </p:sp>
    </p:spTree>
    <p:extLst>
      <p:ext uri="{BB962C8B-B14F-4D97-AF65-F5344CB8AC3E}">
        <p14:creationId xmlns:p14="http://schemas.microsoft.com/office/powerpoint/2010/main" val="3252988538"/>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apidapi.com/newscatcher-api-newscatcher-api-default/api/newscatcher/endpoints" TargetMode="External"/><Relationship Id="rId2" Type="http://schemas.openxmlformats.org/officeDocument/2006/relationships/hyperlink" Target="https://newsapi.org/docs" TargetMode="External"/><Relationship Id="rId1" Type="http://schemas.openxmlformats.org/officeDocument/2006/relationships/slideLayout" Target="../slideLayouts/slideLayout8.xml"/><Relationship Id="rId5" Type="http://schemas.openxmlformats.org/officeDocument/2006/relationships/hyperlink" Target="https://docs.aylien.com/newsapi/endpoints/" TargetMode="External"/><Relationship Id="rId4" Type="http://schemas.openxmlformats.org/officeDocument/2006/relationships/hyperlink" Target="https://rapidapi.com/contextualwebsearch/api/web-search/endpoint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geduldig/TwitterAPI" TargetMode="External"/><Relationship Id="rId2" Type="http://schemas.openxmlformats.org/officeDocument/2006/relationships/hyperlink" Target="http://docs.tweepy.org/en/latest/" TargetMode="External"/><Relationship Id="rId1" Type="http://schemas.openxmlformats.org/officeDocument/2006/relationships/slideLayout" Target="../slideLayouts/slideLayout4.xml"/><Relationship Id="rId4" Type="http://schemas.openxmlformats.org/officeDocument/2006/relationships/hyperlink" Target="https://github.com/twitterdev/search-tweets-pyth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twitter.com/en/docs/twitter-api/v1/tweets/search/guides/standard-operators" TargetMode="Externa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comp.social.gatech.edu/papers/icwsm14.vader.hutto.pdf" TargetMode="Externa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www.coffeewithshiva.com/introduction-to-sentiment-analysis-using-stanford-nlp/" TargetMode="External"/><Relationship Id="rId2" Type="http://schemas.openxmlformats.org/officeDocument/2006/relationships/hyperlink" Target="http://nlp.stanford.edu:8080/sentiment/rntnDemo.html" TargetMode="External"/><Relationship Id="rId1" Type="http://schemas.openxmlformats.org/officeDocument/2006/relationships/slideLayout" Target="../slideLayouts/slideLayout8.xml"/><Relationship Id="rId4" Type="http://schemas.openxmlformats.org/officeDocument/2006/relationships/hyperlink" Target="https://towardsdatascience.com/the-bert-based-text-classification-models-of-deeppavlov-a85892f14d6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dataquest.io/blog/tutorial-text-classification-in-python-using-spacy/" TargetMode="External"/><Relationship Id="rId2" Type="http://schemas.openxmlformats.org/officeDocument/2006/relationships/hyperlink" Target="https://github.com/explosion/spaCy/blob/master/examples/deep_learning_keras.py" TargetMode="Externa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8" Type="http://schemas.openxmlformats.org/officeDocument/2006/relationships/hyperlink" Target="https://developers.refinitiv.com/eikon-apis/eikon-data-api/quick-start" TargetMode="External"/><Relationship Id="rId3" Type="http://schemas.openxmlformats.org/officeDocument/2006/relationships/hyperlink" Target="https://github.com/feconroses/gather-tweets-from-stream/blob/master/stream.py" TargetMode="External"/><Relationship Id="rId7" Type="http://schemas.openxmlformats.org/officeDocument/2006/relationships/hyperlink" Target="https://www.cs.umb.edu/~smimarog/textmining/datasets/" TargetMode="External"/><Relationship Id="rId2" Type="http://schemas.openxmlformats.org/officeDocument/2006/relationships/hyperlink" Target="http://docs.tweepy.org/en/v3.5.0/api.html" TargetMode="External"/><Relationship Id="rId1" Type="http://schemas.openxmlformats.org/officeDocument/2006/relationships/slideLayout" Target="../slideLayouts/slideLayout8.xml"/><Relationship Id="rId6" Type="http://schemas.openxmlformats.org/officeDocument/2006/relationships/hyperlink" Target="https://github.com/SrishtiVashishtha/Fuzzy-Rule-based-Unsupervised-Sentiment-Analysis-from-Social-Media-Posts" TargetMode="External"/><Relationship Id="rId11" Type="http://schemas.openxmlformats.org/officeDocument/2006/relationships/hyperlink" Target="https://www.niemanlab.org/2016/11/reuters-built-its-own-algorithmic-prediction-tool-to-help-it-spot-and-verify-breaking-news-on-twitter/" TargetMode="External"/><Relationship Id="rId5" Type="http://schemas.openxmlformats.org/officeDocument/2006/relationships/hyperlink" Target="https://github.com/mehdiassefi/Sentiment-Analysis-on-Social-Media" TargetMode="External"/><Relationship Id="rId10" Type="http://schemas.openxmlformats.org/officeDocument/2006/relationships/hyperlink" Target="https://developers.refinitiv.com/open-permid/intelligent-tagging-restful-api" TargetMode="External"/><Relationship Id="rId4" Type="http://schemas.openxmlformats.org/officeDocument/2006/relationships/hyperlink" Target="https://github.com/saodem74/Sentiment-Analysis-facebook-comments" TargetMode="External"/><Relationship Id="rId9" Type="http://schemas.openxmlformats.org/officeDocument/2006/relationships/hyperlink" Target="https://developers.refinitiv.com/all/api-overview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a:t>Speaker’s Name, SAP</a:t>
            </a:r>
          </a:p>
          <a:p>
            <a:pPr lvl="0"/>
            <a:r>
              <a:rPr lang="en-US"/>
              <a:t>August 11, 2020</a:t>
            </a:r>
          </a:p>
        </p:txBody>
      </p:sp>
      <p:sp>
        <p:nvSpPr>
          <p:cNvPr id="8" name="Presentation Title"/>
          <p:cNvSpPr>
            <a:spLocks noGrp="1"/>
          </p:cNvSpPr>
          <p:nvPr>
            <p:ph type="title"/>
          </p:nvPr>
        </p:nvSpPr>
        <p:spPr bwMode="gray"/>
        <p:txBody>
          <a:bodyPr/>
          <a:lstStyle/>
          <a:p>
            <a:r>
              <a:rPr lang="en-US"/>
              <a:t>Sentiment Analysis</a:t>
            </a:r>
            <a:br>
              <a:rPr lang="en-US"/>
            </a:br>
            <a:r>
              <a:rPr lang="en-US">
                <a:solidFill>
                  <a:schemeClr val="accent1"/>
                </a:solidFill>
              </a:rPr>
              <a:t>Components</a:t>
            </a:r>
            <a:endParaRPr lang="de-DE">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
        <p:nvSpPr>
          <p:cNvPr id="18" name="Placeholder Partner logo">
            <a:extLst>
              <a:ext uri="{FF2B5EF4-FFF2-40B4-BE49-F238E27FC236}">
                <a16:creationId xmlns:a16="http://schemas.microsoft.com/office/drawing/2014/main" id="{D3ABB6C8-A64D-4D01-85F8-8972413CA8E5}"/>
              </a:ext>
            </a:extLst>
          </p:cNvPr>
          <p:cNvSpPr/>
          <p:nvPr/>
        </p:nvSpPr>
        <p:spPr bwMode="gray">
          <a:xfrm>
            <a:off x="288000" y="6174872"/>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FB575-B10F-46FF-BEB5-84F5464603D6}"/>
              </a:ext>
            </a:extLst>
          </p:cNvPr>
          <p:cNvSpPr>
            <a:spLocks noGrp="1"/>
          </p:cNvSpPr>
          <p:nvPr>
            <p:ph type="body" sz="quarter" idx="10"/>
          </p:nvPr>
        </p:nvSpPr>
        <p:spPr/>
        <p:txBody>
          <a:bodyPr/>
          <a:lstStyle/>
          <a:p>
            <a:pPr marL="342900" indent="-342900">
              <a:buFont typeface="Arial" panose="020B0604020202020204" pitchFamily="34" charset="0"/>
              <a:buChar char="•"/>
            </a:pPr>
            <a:r>
              <a:rPr lang="en-US" b="1" err="1">
                <a:latin typeface="Calibri" panose="020F0502020204030204" pitchFamily="34" charset="0"/>
                <a:cs typeface="Calibri" panose="020F0502020204030204" pitchFamily="34" charset="0"/>
              </a:rPr>
              <a:t>NewsAPI</a:t>
            </a:r>
            <a:r>
              <a:rPr lang="en-US">
                <a:latin typeface="Calibri" panose="020F0502020204030204" pitchFamily="34" charset="0"/>
                <a:cs typeface="Calibri" panose="020F0502020204030204" pitchFamily="34" charset="0"/>
              </a:rPr>
              <a:t> - </a:t>
            </a:r>
            <a:r>
              <a:rPr lang="en-US">
                <a:latin typeface="Calibri" panose="020F0502020204030204" pitchFamily="34" charset="0"/>
                <a:cs typeface="Calibri" panose="020F0502020204030204" pitchFamily="34" charset="0"/>
                <a:hlinkClick r:id="rId2"/>
              </a:rPr>
              <a:t>https://newsapi.org/docs</a:t>
            </a:r>
            <a:endParaRPr lang="en-US">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b="1" err="1">
                <a:latin typeface="Calibri" panose="020F0502020204030204" pitchFamily="34" charset="0"/>
                <a:cs typeface="Calibri" panose="020F0502020204030204" pitchFamily="34" charset="0"/>
              </a:rPr>
              <a:t>Newscatcher</a:t>
            </a:r>
            <a:r>
              <a:rPr lang="en-US">
                <a:latin typeface="Calibri" panose="020F0502020204030204" pitchFamily="34" charset="0"/>
                <a:cs typeface="Calibri" panose="020F0502020204030204" pitchFamily="34" charset="0"/>
              </a:rPr>
              <a:t> - </a:t>
            </a:r>
            <a:r>
              <a:rPr lang="en-US">
                <a:latin typeface="Calibri" panose="020F0502020204030204" pitchFamily="34" charset="0"/>
                <a:cs typeface="Calibri" panose="020F0502020204030204" pitchFamily="34" charset="0"/>
                <a:hlinkClick r:id="rId3"/>
              </a:rPr>
              <a:t>https://rapidapi.com/newscatcher-api-newscatcher-api-default/api/newscatcher/endpoints</a:t>
            </a:r>
            <a:endParaRPr lang="en-US">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b="1" err="1">
                <a:latin typeface="Calibri" panose="020F0502020204030204" pitchFamily="34" charset="0"/>
                <a:cs typeface="Calibri" panose="020F0502020204030204" pitchFamily="34" charset="0"/>
              </a:rPr>
              <a:t>ContextualWeb</a:t>
            </a:r>
            <a:r>
              <a:rPr lang="en-US">
                <a:latin typeface="Calibri" panose="020F0502020204030204" pitchFamily="34" charset="0"/>
                <a:cs typeface="Calibri" panose="020F0502020204030204" pitchFamily="34" charset="0"/>
              </a:rPr>
              <a:t> - </a:t>
            </a:r>
            <a:r>
              <a:rPr lang="en-US">
                <a:latin typeface="Calibri" panose="020F0502020204030204" pitchFamily="34" charset="0"/>
                <a:cs typeface="Calibri" panose="020F0502020204030204" pitchFamily="34" charset="0"/>
                <a:hlinkClick r:id="rId4"/>
              </a:rPr>
              <a:t>https://rapidapi.com/contextualwebsearch/api/web-search/endpoints</a:t>
            </a:r>
            <a:endParaRPr lang="en-US">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i-FI" b="1">
                <a:latin typeface="Calibri" panose="020F0502020204030204" pitchFamily="34" charset="0"/>
                <a:cs typeface="Calibri" panose="020F0502020204030204" pitchFamily="34" charset="0"/>
              </a:rPr>
              <a:t>AYLIEN</a:t>
            </a:r>
            <a:r>
              <a:rPr lang="fi-FI">
                <a:latin typeface="Calibri" panose="020F0502020204030204" pitchFamily="34" charset="0"/>
                <a:cs typeface="Calibri" panose="020F0502020204030204" pitchFamily="34" charset="0"/>
              </a:rPr>
              <a:t> - </a:t>
            </a:r>
            <a:r>
              <a:rPr lang="fi-FI">
                <a:latin typeface="Calibri" panose="020F0502020204030204" pitchFamily="34" charset="0"/>
                <a:cs typeface="Calibri" panose="020F0502020204030204" pitchFamily="34" charset="0"/>
                <a:hlinkClick r:id="rId5"/>
              </a:rPr>
              <a:t>https://docs.aylien.com/newsapi/endpoints/</a:t>
            </a:r>
          </a:p>
          <a:p>
            <a:endParaRPr lang="fi-FI">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63E80639-CCD1-42DD-96B2-1C663BEC58B6}"/>
              </a:ext>
            </a:extLst>
          </p:cNvPr>
          <p:cNvSpPr>
            <a:spLocks noGrp="1"/>
          </p:cNvSpPr>
          <p:nvPr>
            <p:ph type="title"/>
          </p:nvPr>
        </p:nvSpPr>
        <p:spPr>
          <a:xfrm>
            <a:off x="504001" y="504000"/>
            <a:ext cx="11186476" cy="430887"/>
          </a:xfrm>
        </p:spPr>
        <p:txBody>
          <a:bodyPr/>
          <a:lstStyle/>
          <a:p>
            <a:r>
              <a:rPr lang="en-US" sz="2800"/>
              <a:t>News APIs</a:t>
            </a:r>
          </a:p>
        </p:txBody>
      </p:sp>
    </p:spTree>
    <p:extLst>
      <p:ext uri="{BB962C8B-B14F-4D97-AF65-F5344CB8AC3E}">
        <p14:creationId xmlns:p14="http://schemas.microsoft.com/office/powerpoint/2010/main" val="1629090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A97A3D-02D1-4141-B586-36980907BBE3}"/>
              </a:ext>
            </a:extLst>
          </p:cNvPr>
          <p:cNvSpPr>
            <a:spLocks noGrp="1"/>
          </p:cNvSpPr>
          <p:nvPr>
            <p:ph type="body" sz="quarter" idx="10"/>
          </p:nvPr>
        </p:nvSpPr>
        <p:spPr>
          <a:xfrm>
            <a:off x="752575" y="1358284"/>
            <a:ext cx="11186476" cy="4835674"/>
          </a:xfrm>
        </p:spPr>
        <p:txBody>
          <a:bodyPr>
            <a:normAutofit lnSpcReduction="10000"/>
          </a:bodyPr>
          <a:lstStyle/>
          <a:p>
            <a:r>
              <a:rPr lang="en-US" sz="2400"/>
              <a:t>Libraries in python</a:t>
            </a:r>
          </a:p>
          <a:p>
            <a:pPr marL="342900" indent="-342900">
              <a:spcBef>
                <a:spcPts val="1200"/>
              </a:spcBef>
              <a:buFont typeface="Arial" panose="020B0604020202020204" pitchFamily="34" charset="0"/>
              <a:buChar char="•"/>
            </a:pPr>
            <a:r>
              <a:rPr lang="en-US"/>
              <a:t>Tweepy - </a:t>
            </a:r>
            <a:r>
              <a:rPr lang="en-US">
                <a:hlinkClick r:id="rId2"/>
              </a:rPr>
              <a:t>http://docs.tweepy.org/en/latest/</a:t>
            </a:r>
            <a:endParaRPr lang="en-US"/>
          </a:p>
          <a:p>
            <a:pPr marL="342900" indent="-342900">
              <a:spcBef>
                <a:spcPts val="1200"/>
              </a:spcBef>
              <a:buFont typeface="Arial" panose="020B0604020202020204" pitchFamily="34" charset="0"/>
              <a:buChar char="•"/>
            </a:pPr>
            <a:r>
              <a:rPr lang="en-US"/>
              <a:t>Twitter API - </a:t>
            </a:r>
            <a:r>
              <a:rPr lang="en-US">
                <a:hlinkClick r:id="rId3"/>
              </a:rPr>
              <a:t>https://github.com/geduldig/TwitterAPI</a:t>
            </a:r>
            <a:endParaRPr lang="en-US"/>
          </a:p>
          <a:p>
            <a:pPr marL="342900" indent="-342900">
              <a:spcBef>
                <a:spcPts val="1200"/>
              </a:spcBef>
              <a:buFont typeface="Arial" panose="020B0604020202020204" pitchFamily="34" charset="0"/>
              <a:buChar char="•"/>
            </a:pPr>
            <a:r>
              <a:rPr lang="en-US"/>
              <a:t>searchtweets - </a:t>
            </a:r>
            <a:r>
              <a:rPr lang="en-US">
                <a:hlinkClick r:id="rId4"/>
              </a:rPr>
              <a:t>https://github.com/twitterdev/search-tweets-python</a:t>
            </a:r>
            <a:endParaRPr lang="en-US"/>
          </a:p>
          <a:p>
            <a:pPr>
              <a:spcBef>
                <a:spcPts val="1200"/>
              </a:spcBef>
            </a:pPr>
            <a:r>
              <a:rPr lang="en-US" sz="2400"/>
              <a:t>Search time limit</a:t>
            </a:r>
          </a:p>
          <a:p>
            <a:pPr marL="342900" indent="-342900">
              <a:spcBef>
                <a:spcPts val="1200"/>
              </a:spcBef>
              <a:buFont typeface="Arial" panose="020B0604020202020204" pitchFamily="34" charset="0"/>
              <a:buChar char="•"/>
            </a:pPr>
            <a:r>
              <a:rPr lang="en-US"/>
              <a:t>Standard search API – 7 days</a:t>
            </a:r>
          </a:p>
          <a:p>
            <a:pPr marL="342900" indent="-342900">
              <a:spcBef>
                <a:spcPts val="1200"/>
              </a:spcBef>
              <a:buFont typeface="Arial" panose="020B0604020202020204" pitchFamily="34" charset="0"/>
              <a:buChar char="•"/>
            </a:pPr>
            <a:r>
              <a:rPr lang="en-US"/>
              <a:t>Premium and Enterprise search API – Two options</a:t>
            </a:r>
          </a:p>
          <a:p>
            <a:pPr marL="702828" lvl="2" indent="-342900">
              <a:spcBef>
                <a:spcPts val="1200"/>
              </a:spcBef>
              <a:buFont typeface="Arial" panose="020B0604020202020204" pitchFamily="34" charset="0"/>
              <a:buChar char="•"/>
            </a:pPr>
            <a:r>
              <a:rPr lang="en-US"/>
              <a:t>30 day window</a:t>
            </a:r>
          </a:p>
          <a:p>
            <a:pPr marL="702828" lvl="2" indent="-342900">
              <a:spcBef>
                <a:spcPts val="1200"/>
              </a:spcBef>
              <a:buFont typeface="Arial" panose="020B0604020202020204" pitchFamily="34" charset="0"/>
              <a:buChar char="•"/>
            </a:pPr>
            <a:r>
              <a:rPr lang="en-US"/>
              <a:t>Full archive since March 21, 2006</a:t>
            </a:r>
          </a:p>
          <a:p>
            <a:pPr>
              <a:spcBef>
                <a:spcPts val="1200"/>
              </a:spcBef>
            </a:pPr>
            <a:r>
              <a:rPr lang="en-US" sz="2400"/>
              <a:t>Rate limit</a:t>
            </a:r>
          </a:p>
          <a:p>
            <a:pPr>
              <a:spcBef>
                <a:spcPts val="1200"/>
              </a:spcBef>
            </a:pPr>
            <a:r>
              <a:rPr lang="en-US"/>
              <a:t>Limits at minute and second granularity depending on the purchased API.</a:t>
            </a:r>
          </a:p>
        </p:txBody>
      </p:sp>
      <p:sp>
        <p:nvSpPr>
          <p:cNvPr id="3" name="Title 2">
            <a:extLst>
              <a:ext uri="{FF2B5EF4-FFF2-40B4-BE49-F238E27FC236}">
                <a16:creationId xmlns:a16="http://schemas.microsoft.com/office/drawing/2014/main" id="{FD70268C-38B4-4AA7-A46D-422942C421D8}"/>
              </a:ext>
            </a:extLst>
          </p:cNvPr>
          <p:cNvSpPr>
            <a:spLocks noGrp="1"/>
          </p:cNvSpPr>
          <p:nvPr>
            <p:ph type="title"/>
          </p:nvPr>
        </p:nvSpPr>
        <p:spPr/>
        <p:txBody>
          <a:bodyPr/>
          <a:lstStyle/>
          <a:p>
            <a:r>
              <a:rPr lang="en-US"/>
              <a:t>Twitter API</a:t>
            </a:r>
          </a:p>
        </p:txBody>
      </p:sp>
    </p:spTree>
    <p:extLst>
      <p:ext uri="{BB962C8B-B14F-4D97-AF65-F5344CB8AC3E}">
        <p14:creationId xmlns:p14="http://schemas.microsoft.com/office/powerpoint/2010/main" val="2581364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395430-7980-4FEC-AFAD-07869A4B4BBB}"/>
              </a:ext>
            </a:extLst>
          </p:cNvPr>
          <p:cNvSpPr>
            <a:spLocks noGrp="1"/>
          </p:cNvSpPr>
          <p:nvPr>
            <p:ph type="title"/>
          </p:nvPr>
        </p:nvSpPr>
        <p:spPr/>
        <p:txBody>
          <a:bodyPr/>
          <a:lstStyle/>
          <a:p>
            <a:r>
              <a:rPr lang="en-US" err="1"/>
              <a:t>Tweepy</a:t>
            </a:r>
            <a:r>
              <a:rPr lang="en-US"/>
              <a:t> python API</a:t>
            </a:r>
          </a:p>
        </p:txBody>
      </p:sp>
      <p:graphicFrame>
        <p:nvGraphicFramePr>
          <p:cNvPr id="4" name="Table 4">
            <a:extLst>
              <a:ext uri="{FF2B5EF4-FFF2-40B4-BE49-F238E27FC236}">
                <a16:creationId xmlns:a16="http://schemas.microsoft.com/office/drawing/2014/main" id="{1AFFD829-6B98-48E7-B9CA-B9A6AE102D22}"/>
              </a:ext>
            </a:extLst>
          </p:cNvPr>
          <p:cNvGraphicFramePr>
            <a:graphicFrameLocks noGrp="1"/>
          </p:cNvGraphicFramePr>
          <p:nvPr>
            <p:extLst>
              <p:ext uri="{D42A27DB-BD31-4B8C-83A1-F6EECF244321}">
                <p14:modId xmlns:p14="http://schemas.microsoft.com/office/powerpoint/2010/main" val="2169954528"/>
              </p:ext>
            </p:extLst>
          </p:nvPr>
        </p:nvGraphicFramePr>
        <p:xfrm>
          <a:off x="504001" y="1154391"/>
          <a:ext cx="11186475" cy="5199609"/>
        </p:xfrm>
        <a:graphic>
          <a:graphicData uri="http://schemas.openxmlformats.org/drawingml/2006/table">
            <a:tbl>
              <a:tblPr firstRow="1" bandRow="1">
                <a:tableStyleId>{EB344D84-9AFB-497E-A393-DC336BA19D2E}</a:tableStyleId>
              </a:tblPr>
              <a:tblGrid>
                <a:gridCol w="2416752">
                  <a:extLst>
                    <a:ext uri="{9D8B030D-6E8A-4147-A177-3AD203B41FA5}">
                      <a16:colId xmlns:a16="http://schemas.microsoft.com/office/drawing/2014/main" val="763434516"/>
                    </a:ext>
                  </a:extLst>
                </a:gridCol>
                <a:gridCol w="3384419">
                  <a:extLst>
                    <a:ext uri="{9D8B030D-6E8A-4147-A177-3AD203B41FA5}">
                      <a16:colId xmlns:a16="http://schemas.microsoft.com/office/drawing/2014/main" val="2946585780"/>
                    </a:ext>
                  </a:extLst>
                </a:gridCol>
                <a:gridCol w="5385304">
                  <a:extLst>
                    <a:ext uri="{9D8B030D-6E8A-4147-A177-3AD203B41FA5}">
                      <a16:colId xmlns:a16="http://schemas.microsoft.com/office/drawing/2014/main" val="3469360512"/>
                    </a:ext>
                  </a:extLst>
                </a:gridCol>
              </a:tblGrid>
              <a:tr h="615603">
                <a:tc>
                  <a:txBody>
                    <a:bodyPr/>
                    <a:lstStyle/>
                    <a:p>
                      <a:r>
                        <a:rPr lang="en-US"/>
                        <a:t>Function Name</a:t>
                      </a:r>
                    </a:p>
                  </a:txBody>
                  <a:tcPr/>
                </a:tc>
                <a:tc>
                  <a:txBody>
                    <a:bodyPr/>
                    <a:lstStyle/>
                    <a:p>
                      <a:r>
                        <a:rPr lang="en-US"/>
                        <a:t>Description</a:t>
                      </a:r>
                    </a:p>
                  </a:txBody>
                  <a:tcPr/>
                </a:tc>
                <a:tc>
                  <a:txBody>
                    <a:bodyPr/>
                    <a:lstStyle/>
                    <a:p>
                      <a:r>
                        <a:rPr lang="en-US"/>
                        <a:t>Parameters</a:t>
                      </a:r>
                    </a:p>
                  </a:txBody>
                  <a:tcPr/>
                </a:tc>
                <a:extLst>
                  <a:ext uri="{0D108BD9-81ED-4DB2-BD59-A6C34878D82A}">
                    <a16:rowId xmlns:a16="http://schemas.microsoft.com/office/drawing/2014/main" val="1895178956"/>
                  </a:ext>
                </a:extLst>
              </a:tr>
              <a:tr h="615603">
                <a:tc>
                  <a:txBody>
                    <a:bodyPr/>
                    <a:lstStyle/>
                    <a:p>
                      <a:r>
                        <a:rPr lang="en-US" sz="1400">
                          <a:latin typeface="Lucida Console" panose="020B0609040504020204" pitchFamily="49" charset="0"/>
                        </a:rPr>
                        <a:t>API.statuses_lookup</a:t>
                      </a:r>
                    </a:p>
                  </a:txBody>
                  <a:tcPr/>
                </a:tc>
                <a:tc>
                  <a:txBody>
                    <a:bodyPr/>
                    <a:lstStyle/>
                    <a:p>
                      <a:r>
                        <a:rPr lang="en-US" sz="1400">
                          <a:latin typeface="Calibri" panose="020F0502020204030204" pitchFamily="34" charset="0"/>
                          <a:cs typeface="Calibri" panose="020F0502020204030204" pitchFamily="34" charset="0"/>
                        </a:rPr>
                        <a:t>Returns full Tweet objects for up to 100 tweets per request, specified by the id_ parameter.</a:t>
                      </a:r>
                    </a:p>
                  </a:txBody>
                  <a:tcPr/>
                </a:tc>
                <a:tc>
                  <a:txBody>
                    <a:bodyPr/>
                    <a:lstStyle/>
                    <a:p>
                      <a:r>
                        <a:rPr lang="en-US" sz="1400" b="1">
                          <a:latin typeface="Calibri" panose="020F0502020204030204" pitchFamily="34" charset="0"/>
                          <a:cs typeface="Calibri" panose="020F0502020204030204" pitchFamily="34" charset="0"/>
                        </a:rPr>
                        <a:t>id_</a:t>
                      </a:r>
                      <a:r>
                        <a:rPr lang="en-US" sz="1400">
                          <a:latin typeface="Calibri" panose="020F0502020204030204" pitchFamily="34" charset="0"/>
                          <a:cs typeface="Calibri" panose="020F0502020204030204" pitchFamily="34" charset="0"/>
                        </a:rPr>
                        <a:t> – list of tweet IDs to return</a:t>
                      </a:r>
                    </a:p>
                  </a:txBody>
                  <a:tcPr/>
                </a:tc>
                <a:extLst>
                  <a:ext uri="{0D108BD9-81ED-4DB2-BD59-A6C34878D82A}">
                    <a16:rowId xmlns:a16="http://schemas.microsoft.com/office/drawing/2014/main" val="937511341"/>
                  </a:ext>
                </a:extLst>
              </a:tr>
              <a:tr h="615603">
                <a:tc>
                  <a:txBody>
                    <a:bodyPr/>
                    <a:lstStyle/>
                    <a:p>
                      <a:r>
                        <a:rPr lang="en-US" sz="1400">
                          <a:latin typeface="Lucida Console" panose="020B0609040504020204" pitchFamily="49" charset="0"/>
                        </a:rPr>
                        <a:t>API.get_status</a:t>
                      </a:r>
                    </a:p>
                  </a:txBody>
                  <a:tcPr/>
                </a:tc>
                <a:tc>
                  <a:txBody>
                    <a:bodyPr/>
                    <a:lstStyle/>
                    <a:p>
                      <a:r>
                        <a:rPr lang="en-US" sz="1400">
                          <a:latin typeface="Calibri" panose="020F0502020204030204" pitchFamily="34" charset="0"/>
                          <a:cs typeface="Calibri" panose="020F0502020204030204" pitchFamily="34" charset="0"/>
                        </a:rPr>
                        <a:t>Returns a single status specified by the ID parameter.</a:t>
                      </a:r>
                    </a:p>
                  </a:txBody>
                  <a:tcPr/>
                </a:tc>
                <a:tc>
                  <a:txBody>
                    <a:bodyPr/>
                    <a:lstStyle/>
                    <a:p>
                      <a:r>
                        <a:rPr lang="en-US" sz="1400" b="1">
                          <a:latin typeface="Calibri" panose="020F0502020204030204" pitchFamily="34" charset="0"/>
                          <a:cs typeface="Calibri" panose="020F0502020204030204" pitchFamily="34" charset="0"/>
                        </a:rPr>
                        <a:t>id</a:t>
                      </a:r>
                      <a:r>
                        <a:rPr lang="en-US" sz="1400">
                          <a:latin typeface="Calibri" panose="020F0502020204030204" pitchFamily="34" charset="0"/>
                          <a:cs typeface="Calibri" panose="020F0502020204030204" pitchFamily="34" charset="0"/>
                        </a:rPr>
                        <a:t> – The numerical ID of the status.</a:t>
                      </a:r>
                    </a:p>
                  </a:txBody>
                  <a:tcPr/>
                </a:tc>
                <a:extLst>
                  <a:ext uri="{0D108BD9-81ED-4DB2-BD59-A6C34878D82A}">
                    <a16:rowId xmlns:a16="http://schemas.microsoft.com/office/drawing/2014/main" val="84159554"/>
                  </a:ext>
                </a:extLst>
              </a:tr>
              <a:tr h="615603">
                <a:tc>
                  <a:txBody>
                    <a:bodyPr/>
                    <a:lstStyle/>
                    <a:p>
                      <a:r>
                        <a:rPr lang="en-US" sz="1400">
                          <a:latin typeface="Lucida Console" panose="020B0609040504020204" pitchFamily="49" charset="0"/>
                        </a:rPr>
                        <a:t>API.search_users</a:t>
                      </a:r>
                    </a:p>
                  </a:txBody>
                  <a:tcPr/>
                </a:tc>
                <a:tc>
                  <a:txBody>
                    <a:bodyPr/>
                    <a:lstStyle/>
                    <a:p>
                      <a:r>
                        <a:rPr lang="en-US" sz="1400">
                          <a:latin typeface="Calibri" panose="020F0502020204030204" pitchFamily="34" charset="0"/>
                          <a:cs typeface="Calibri" panose="020F0502020204030204" pitchFamily="34" charset="0"/>
                        </a:rPr>
                        <a:t>Run a search for users. It is only possible to retrieve the first 1000 matches from this API.</a:t>
                      </a:r>
                    </a:p>
                  </a:txBody>
                  <a:tcPr/>
                </a:tc>
                <a:tc>
                  <a:txBody>
                    <a:bodyPr/>
                    <a:lstStyle/>
                    <a:p>
                      <a:r>
                        <a:rPr lang="en-US" sz="1400" b="1">
                          <a:latin typeface="Calibri" panose="020F0502020204030204" pitchFamily="34" charset="0"/>
                          <a:cs typeface="Calibri" panose="020F0502020204030204" pitchFamily="34" charset="0"/>
                        </a:rPr>
                        <a:t>q</a:t>
                      </a:r>
                      <a:r>
                        <a:rPr lang="en-US" sz="1400">
                          <a:latin typeface="Calibri" panose="020F0502020204030204" pitchFamily="34" charset="0"/>
                          <a:cs typeface="Calibri" panose="020F0502020204030204" pitchFamily="34" charset="0"/>
                        </a:rPr>
                        <a:t> – The query to run against people search.</a:t>
                      </a:r>
                    </a:p>
                  </a:txBody>
                  <a:tcPr/>
                </a:tc>
                <a:extLst>
                  <a:ext uri="{0D108BD9-81ED-4DB2-BD59-A6C34878D82A}">
                    <a16:rowId xmlns:a16="http://schemas.microsoft.com/office/drawing/2014/main" val="483056901"/>
                  </a:ext>
                </a:extLst>
              </a:tr>
              <a:tr h="615603">
                <a:tc>
                  <a:txBody>
                    <a:bodyPr/>
                    <a:lstStyle/>
                    <a:p>
                      <a:r>
                        <a:rPr lang="en-US" sz="1400">
                          <a:latin typeface="Lucida Console" panose="020B0609040504020204" pitchFamily="49" charset="0"/>
                        </a:rPr>
                        <a:t>API.search</a:t>
                      </a:r>
                    </a:p>
                  </a:txBody>
                  <a:tcPr/>
                </a:tc>
                <a:tc>
                  <a:txBody>
                    <a:bodyPr/>
                    <a:lstStyle/>
                    <a:p>
                      <a:r>
                        <a:rPr lang="en-US" sz="1400">
                          <a:latin typeface="Calibri" panose="020F0502020204030204" pitchFamily="34" charset="0"/>
                          <a:cs typeface="Calibri" panose="020F0502020204030204" pitchFamily="34" charset="0"/>
                        </a:rPr>
                        <a:t>Returns a collection of relevant Tweets matching a specified query.</a:t>
                      </a:r>
                    </a:p>
                  </a:txBody>
                  <a:tcPr/>
                </a:tc>
                <a:tc>
                  <a:txBody>
                    <a:bodyPr/>
                    <a:lstStyle/>
                    <a:p>
                      <a:r>
                        <a:rPr lang="en-US" sz="1400" b="1">
                          <a:latin typeface="Calibri" panose="020F0502020204030204" pitchFamily="34" charset="0"/>
                          <a:cs typeface="Calibri" panose="020F0502020204030204" pitchFamily="34" charset="0"/>
                        </a:rPr>
                        <a:t>q</a:t>
                      </a:r>
                      <a:r>
                        <a:rPr lang="en-US" sz="1400">
                          <a:latin typeface="Calibri" panose="020F0502020204030204" pitchFamily="34" charset="0"/>
                          <a:cs typeface="Calibri" panose="020F0502020204030204" pitchFamily="34" charset="0"/>
                        </a:rPr>
                        <a:t> – the search query string of 500 characters maximum, including operators</a:t>
                      </a:r>
                    </a:p>
                    <a:p>
                      <a:r>
                        <a:rPr lang="en-US" sz="1400" b="1" err="1">
                          <a:latin typeface="Calibri" panose="020F0502020204030204" pitchFamily="34" charset="0"/>
                          <a:cs typeface="Calibri" panose="020F0502020204030204" pitchFamily="34" charset="0"/>
                        </a:rPr>
                        <a:t>result_type</a:t>
                      </a:r>
                      <a:r>
                        <a:rPr lang="en-US" sz="1400" b="1">
                          <a:latin typeface="Calibri" panose="020F0502020204030204" pitchFamily="34" charset="0"/>
                          <a:cs typeface="Calibri" panose="020F0502020204030204" pitchFamily="34" charset="0"/>
                        </a:rPr>
                        <a:t> </a:t>
                      </a:r>
                      <a:r>
                        <a:rPr lang="en-US" sz="1400">
                          <a:latin typeface="Calibri" panose="020F0502020204030204" pitchFamily="34" charset="0"/>
                          <a:cs typeface="Calibri" panose="020F0502020204030204" pitchFamily="34" charset="0"/>
                        </a:rPr>
                        <a:t>– mixed, recent, popular</a:t>
                      </a:r>
                    </a:p>
                    <a:p>
                      <a:r>
                        <a:rPr lang="en-US" sz="1400" b="1">
                          <a:latin typeface="Calibri" panose="020F0502020204030204" pitchFamily="34" charset="0"/>
                          <a:cs typeface="Calibri" panose="020F0502020204030204" pitchFamily="34" charset="0"/>
                        </a:rPr>
                        <a:t>geocode</a:t>
                      </a:r>
                      <a:r>
                        <a:rPr lang="en-US" sz="1400">
                          <a:latin typeface="Calibri" panose="020F0502020204030204" pitchFamily="34" charset="0"/>
                          <a:cs typeface="Calibri" panose="020F0502020204030204" pitchFamily="34" charset="0"/>
                        </a:rPr>
                        <a:t> – Returns tweets by users located within a given radius of the given latitude/longitude </a:t>
                      </a:r>
                      <a:r>
                        <a:rPr lang="en-US" sz="1400" err="1">
                          <a:latin typeface="Calibri" panose="020F0502020204030204" pitchFamily="34" charset="0"/>
                          <a:cs typeface="Calibri" panose="020F0502020204030204" pitchFamily="34" charset="0"/>
                        </a:rPr>
                        <a:t>eg.</a:t>
                      </a:r>
                      <a:r>
                        <a:rPr lang="en-US" sz="1400">
                          <a:latin typeface="Calibri" panose="020F0502020204030204" pitchFamily="34" charset="0"/>
                          <a:cs typeface="Calibri" panose="020F0502020204030204" pitchFamily="34" charset="0"/>
                        </a:rPr>
                        <a:t> (18.72363,72.823748,200km)</a:t>
                      </a:r>
                    </a:p>
                  </a:txBody>
                  <a:tcPr/>
                </a:tc>
                <a:extLst>
                  <a:ext uri="{0D108BD9-81ED-4DB2-BD59-A6C34878D82A}">
                    <a16:rowId xmlns:a16="http://schemas.microsoft.com/office/drawing/2014/main" val="1223052018"/>
                  </a:ext>
                </a:extLst>
              </a:tr>
              <a:tr h="615603">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400">
                          <a:latin typeface="Lucida Console" panose="020B0609040504020204" pitchFamily="49" charset="0"/>
                        </a:rPr>
                        <a:t>API.user_timeline</a:t>
                      </a:r>
                    </a:p>
                  </a:txBody>
                  <a:tcPr/>
                </a:tc>
                <a:tc>
                  <a:txBody>
                    <a:bodyPr/>
                    <a:lstStyle/>
                    <a:p>
                      <a:r>
                        <a:rPr lang="en-US" sz="1400">
                          <a:latin typeface="Calibri" panose="020F0502020204030204" pitchFamily="34" charset="0"/>
                          <a:cs typeface="Calibri" panose="020F0502020204030204" pitchFamily="34" charset="0"/>
                        </a:rPr>
                        <a:t>Returns most recent statuses posted from the user specified</a:t>
                      </a:r>
                    </a:p>
                  </a:txBody>
                  <a:tcPr/>
                </a:tc>
                <a:tc>
                  <a:txBody>
                    <a:bodyPr/>
                    <a:lstStyle/>
                    <a:p>
                      <a:r>
                        <a:rPr lang="en-US" sz="1400" b="1">
                          <a:latin typeface="Calibri" panose="020F0502020204030204" pitchFamily="34" charset="0"/>
                          <a:cs typeface="Calibri" panose="020F0502020204030204" pitchFamily="34" charset="0"/>
                        </a:rPr>
                        <a:t>[id/</a:t>
                      </a:r>
                      <a:r>
                        <a:rPr lang="en-US" sz="1400" b="1" err="1">
                          <a:latin typeface="Calibri" panose="020F0502020204030204" pitchFamily="34" charset="0"/>
                          <a:cs typeface="Calibri" panose="020F0502020204030204" pitchFamily="34" charset="0"/>
                        </a:rPr>
                        <a:t>user_id</a:t>
                      </a:r>
                      <a:r>
                        <a:rPr lang="en-US" sz="1400" b="1">
                          <a:latin typeface="Calibri" panose="020F0502020204030204" pitchFamily="34" charset="0"/>
                          <a:cs typeface="Calibri" panose="020F0502020204030204" pitchFamily="34" charset="0"/>
                        </a:rPr>
                        <a:t>/</a:t>
                      </a:r>
                      <a:r>
                        <a:rPr lang="en-US" sz="1400" b="1" err="1">
                          <a:latin typeface="Calibri" panose="020F0502020204030204" pitchFamily="34" charset="0"/>
                          <a:cs typeface="Calibri" panose="020F0502020204030204" pitchFamily="34" charset="0"/>
                        </a:rPr>
                        <a:t>screen_name</a:t>
                      </a:r>
                      <a:r>
                        <a:rPr lang="en-US" sz="1400" b="1">
                          <a:latin typeface="Calibri" panose="020F0502020204030204" pitchFamily="34" charset="0"/>
                          <a:cs typeface="Calibri" panose="020F0502020204030204" pitchFamily="34" charset="0"/>
                        </a:rPr>
                        <a:t>]</a:t>
                      </a:r>
                      <a:r>
                        <a:rPr lang="en-US" sz="1400">
                          <a:latin typeface="Calibri" panose="020F0502020204030204" pitchFamily="34" charset="0"/>
                          <a:cs typeface="Calibri" panose="020F0502020204030204" pitchFamily="34" charset="0"/>
                        </a:rPr>
                        <a:t> – any one user detail</a:t>
                      </a:r>
                    </a:p>
                    <a:p>
                      <a:r>
                        <a:rPr lang="en-US" sz="1400" b="1">
                          <a:latin typeface="Calibri" panose="020F0502020204030204" pitchFamily="34" charset="0"/>
                          <a:cs typeface="Calibri" panose="020F0502020204030204" pitchFamily="34" charset="0"/>
                        </a:rPr>
                        <a:t>count</a:t>
                      </a:r>
                      <a:r>
                        <a:rPr lang="en-US" sz="1400">
                          <a:latin typeface="Calibri" panose="020F0502020204030204" pitchFamily="34" charset="0"/>
                          <a:cs typeface="Calibri" panose="020F0502020204030204" pitchFamily="34" charset="0"/>
                        </a:rPr>
                        <a:t> – The number of results to try and retrieve per page.</a:t>
                      </a:r>
                    </a:p>
                    <a:p>
                      <a:r>
                        <a:rPr lang="en-US" sz="1400" b="1">
                          <a:latin typeface="Calibri" panose="020F0502020204030204" pitchFamily="34" charset="0"/>
                          <a:cs typeface="Calibri" panose="020F0502020204030204" pitchFamily="34" charset="0"/>
                        </a:rPr>
                        <a:t>page</a:t>
                      </a:r>
                      <a:r>
                        <a:rPr lang="en-US" sz="1400">
                          <a:latin typeface="Calibri" panose="020F0502020204030204" pitchFamily="34" charset="0"/>
                          <a:cs typeface="Calibri" panose="020F0502020204030204" pitchFamily="34" charset="0"/>
                        </a:rPr>
                        <a:t> – Specifies the page of results to retrieve.</a:t>
                      </a:r>
                    </a:p>
                  </a:txBody>
                  <a:tcPr/>
                </a:tc>
                <a:extLst>
                  <a:ext uri="{0D108BD9-81ED-4DB2-BD59-A6C34878D82A}">
                    <a16:rowId xmlns:a16="http://schemas.microsoft.com/office/drawing/2014/main" val="4120966066"/>
                  </a:ext>
                </a:extLst>
              </a:tr>
              <a:tr h="615603">
                <a:tc>
                  <a:txBody>
                    <a:bodyPr/>
                    <a:lstStyle/>
                    <a:p>
                      <a:r>
                        <a:rPr lang="en-US" sz="1400">
                          <a:latin typeface="Lucida Console" panose="020B0609040504020204" pitchFamily="49" charset="0"/>
                        </a:rPr>
                        <a:t>API.rate_limit_status</a:t>
                      </a:r>
                    </a:p>
                  </a:txBody>
                  <a:tcPr/>
                </a:tc>
                <a:tc>
                  <a:txBody>
                    <a:bodyPr/>
                    <a:lstStyle/>
                    <a:p>
                      <a:r>
                        <a:rPr lang="en-US" sz="1400">
                          <a:latin typeface="Calibri" panose="020F0502020204030204" pitchFamily="34" charset="0"/>
                          <a:cs typeface="Calibri" panose="020F0502020204030204" pitchFamily="34" charset="0"/>
                        </a:rPr>
                        <a:t>Returns the current rate limits for methods belonging to the specified resource families.</a:t>
                      </a:r>
                    </a:p>
                  </a:txBody>
                  <a:tcPr/>
                </a:tc>
                <a:tc>
                  <a:txBody>
                    <a:bodyPr/>
                    <a:lstStyle/>
                    <a:p>
                      <a:r>
                        <a:rPr lang="en-US" sz="1400" b="1">
                          <a:latin typeface="Calibri" panose="020F0502020204030204" pitchFamily="34" charset="0"/>
                          <a:cs typeface="Calibri" panose="020F0502020204030204" pitchFamily="34" charset="0"/>
                        </a:rPr>
                        <a:t>resources</a:t>
                      </a:r>
                      <a:r>
                        <a:rPr lang="en-US" sz="1400">
                          <a:latin typeface="Calibri" panose="020F0502020204030204" pitchFamily="34" charset="0"/>
                          <a:cs typeface="Calibri" panose="020F0502020204030204" pitchFamily="34" charset="0"/>
                        </a:rPr>
                        <a:t> – A comma-separated list of resource families you want to know the current rate limit disposition for.</a:t>
                      </a:r>
                    </a:p>
                  </a:txBody>
                  <a:tcPr/>
                </a:tc>
                <a:extLst>
                  <a:ext uri="{0D108BD9-81ED-4DB2-BD59-A6C34878D82A}">
                    <a16:rowId xmlns:a16="http://schemas.microsoft.com/office/drawing/2014/main" val="2491048180"/>
                  </a:ext>
                </a:extLst>
              </a:tr>
            </a:tbl>
          </a:graphicData>
        </a:graphic>
      </p:graphicFrame>
    </p:spTree>
    <p:extLst>
      <p:ext uri="{BB962C8B-B14F-4D97-AF65-F5344CB8AC3E}">
        <p14:creationId xmlns:p14="http://schemas.microsoft.com/office/powerpoint/2010/main" val="3419315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B76BB7-A0F6-4B96-B763-01A82D43F064}"/>
              </a:ext>
            </a:extLst>
          </p:cNvPr>
          <p:cNvSpPr>
            <a:spLocks noGrp="1"/>
          </p:cNvSpPr>
          <p:nvPr>
            <p:ph type="title"/>
          </p:nvPr>
        </p:nvSpPr>
        <p:spPr/>
        <p:txBody>
          <a:bodyPr/>
          <a:lstStyle/>
          <a:p>
            <a:r>
              <a:rPr lang="en-US"/>
              <a:t>Operators for Twitter Search API</a:t>
            </a:r>
          </a:p>
        </p:txBody>
      </p:sp>
      <p:graphicFrame>
        <p:nvGraphicFramePr>
          <p:cNvPr id="5" name="Table 4">
            <a:extLst>
              <a:ext uri="{FF2B5EF4-FFF2-40B4-BE49-F238E27FC236}">
                <a16:creationId xmlns:a16="http://schemas.microsoft.com/office/drawing/2014/main" id="{F6D272DB-082E-4515-A8D6-FD2224570819}"/>
              </a:ext>
            </a:extLst>
          </p:cNvPr>
          <p:cNvGraphicFramePr>
            <a:graphicFrameLocks noGrp="1"/>
          </p:cNvGraphicFramePr>
          <p:nvPr/>
        </p:nvGraphicFramePr>
        <p:xfrm>
          <a:off x="504001" y="1122100"/>
          <a:ext cx="9190415" cy="4788167"/>
        </p:xfrm>
        <a:graphic>
          <a:graphicData uri="http://schemas.openxmlformats.org/drawingml/2006/table">
            <a:tbl>
              <a:tblPr>
                <a:tableStyleId>{8799B23B-EC83-4686-B30A-512413B5E67A}</a:tableStyleId>
              </a:tblPr>
              <a:tblGrid>
                <a:gridCol w="3819424">
                  <a:extLst>
                    <a:ext uri="{9D8B030D-6E8A-4147-A177-3AD203B41FA5}">
                      <a16:colId xmlns:a16="http://schemas.microsoft.com/office/drawing/2014/main" val="1327377990"/>
                    </a:ext>
                  </a:extLst>
                </a:gridCol>
                <a:gridCol w="5370991">
                  <a:extLst>
                    <a:ext uri="{9D8B030D-6E8A-4147-A177-3AD203B41FA5}">
                      <a16:colId xmlns:a16="http://schemas.microsoft.com/office/drawing/2014/main" val="4014196590"/>
                    </a:ext>
                  </a:extLst>
                </a:gridCol>
              </a:tblGrid>
              <a:tr h="569336">
                <a:tc>
                  <a:txBody>
                    <a:bodyPr/>
                    <a:lstStyle/>
                    <a:p>
                      <a:pPr algn="l"/>
                      <a:r>
                        <a:rPr lang="en-US" sz="2000" b="1">
                          <a:solidFill>
                            <a:schemeClr val="bg1"/>
                          </a:solidFill>
                          <a:effectLst/>
                        </a:rPr>
                        <a:t>Operator</a:t>
                      </a:r>
                      <a:endParaRPr lang="en-US" sz="2000" b="1">
                        <a:solidFill>
                          <a:schemeClr val="bg1"/>
                        </a:solidFill>
                        <a:effectLst/>
                        <a:latin typeface="Calibri" panose="020F0502020204030204" pitchFamily="34" charset="0"/>
                        <a:cs typeface="Calibri" panose="020F0502020204030204" pitchFamily="34" charset="0"/>
                      </a:endParaRPr>
                    </a:p>
                  </a:txBody>
                  <a:tcPr>
                    <a:solidFill>
                      <a:schemeClr val="accent3"/>
                    </a:solidFill>
                  </a:tcPr>
                </a:tc>
                <a:tc>
                  <a:txBody>
                    <a:bodyPr/>
                    <a:lstStyle/>
                    <a:p>
                      <a:pPr algn="l"/>
                      <a:r>
                        <a:rPr lang="en-US" sz="2000" b="1">
                          <a:solidFill>
                            <a:schemeClr val="bg1"/>
                          </a:solidFill>
                          <a:effectLst/>
                        </a:rPr>
                        <a:t>Finds Tweets...</a:t>
                      </a:r>
                      <a:endParaRPr lang="en-US" sz="2000" b="1">
                        <a:solidFill>
                          <a:schemeClr val="bg1"/>
                        </a:solidFill>
                        <a:effectLst/>
                        <a:latin typeface="Calibri" panose="020F0502020204030204" pitchFamily="34" charset="0"/>
                        <a:cs typeface="Calibri" panose="020F0502020204030204" pitchFamily="34" charset="0"/>
                      </a:endParaRPr>
                    </a:p>
                  </a:txBody>
                  <a:tcPr>
                    <a:solidFill>
                      <a:schemeClr val="accent3"/>
                    </a:solidFill>
                  </a:tcPr>
                </a:tc>
                <a:extLst>
                  <a:ext uri="{0D108BD9-81ED-4DB2-BD59-A6C34878D82A}">
                    <a16:rowId xmlns:a16="http://schemas.microsoft.com/office/drawing/2014/main" val="1505926005"/>
                  </a:ext>
                </a:extLst>
              </a:tr>
              <a:tr h="633360">
                <a:tc>
                  <a:txBody>
                    <a:bodyPr/>
                    <a:lstStyle/>
                    <a:p>
                      <a:pPr algn="l"/>
                      <a:r>
                        <a:rPr lang="en-US" sz="1600">
                          <a:effectLst/>
                        </a:rPr>
                        <a:t>watching now</a:t>
                      </a:r>
                      <a:endParaRPr lang="en-US" sz="1600" b="0">
                        <a:effectLst/>
                        <a:latin typeface="Calibri" panose="020F0502020204030204" pitchFamily="34" charset="0"/>
                        <a:cs typeface="Calibri" panose="020F0502020204030204" pitchFamily="34" charset="0"/>
                      </a:endParaRPr>
                    </a:p>
                  </a:txBody>
                  <a:tcPr/>
                </a:tc>
                <a:tc>
                  <a:txBody>
                    <a:bodyPr/>
                    <a:lstStyle/>
                    <a:p>
                      <a:pPr algn="l"/>
                      <a:r>
                        <a:rPr lang="en-US" sz="1600">
                          <a:effectLst/>
                        </a:rPr>
                        <a:t>containing both “watching” and “now”. This is the default operator.</a:t>
                      </a:r>
                      <a:endParaRPr lang="en-US" sz="1600" b="0">
                        <a:effectLst/>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96974298"/>
                  </a:ext>
                </a:extLst>
              </a:tr>
              <a:tr h="444028">
                <a:tc>
                  <a:txBody>
                    <a:bodyPr/>
                    <a:lstStyle/>
                    <a:p>
                      <a:pPr algn="l"/>
                      <a:r>
                        <a:rPr lang="en-US" sz="1600">
                          <a:effectLst/>
                        </a:rPr>
                        <a:t>“happy hour”</a:t>
                      </a:r>
                      <a:endParaRPr lang="en-US" sz="1600" b="0">
                        <a:effectLst/>
                        <a:latin typeface="Calibri" panose="020F0502020204030204" pitchFamily="34" charset="0"/>
                        <a:cs typeface="Calibri" panose="020F0502020204030204" pitchFamily="34" charset="0"/>
                      </a:endParaRPr>
                    </a:p>
                  </a:txBody>
                  <a:tcPr/>
                </a:tc>
                <a:tc>
                  <a:txBody>
                    <a:bodyPr/>
                    <a:lstStyle/>
                    <a:p>
                      <a:pPr algn="l"/>
                      <a:r>
                        <a:rPr lang="en-US" sz="1600">
                          <a:effectLst/>
                        </a:rPr>
                        <a:t>containing the exact phrase “happy hour”.</a:t>
                      </a:r>
                      <a:endParaRPr lang="en-US" sz="1600" b="0">
                        <a:effectLst/>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28247408"/>
                  </a:ext>
                </a:extLst>
              </a:tr>
              <a:tr h="396694">
                <a:tc>
                  <a:txBody>
                    <a:bodyPr/>
                    <a:lstStyle/>
                    <a:p>
                      <a:pPr algn="l"/>
                      <a:r>
                        <a:rPr lang="en-US" sz="1600">
                          <a:effectLst/>
                        </a:rPr>
                        <a:t>love OR hate</a:t>
                      </a:r>
                      <a:endParaRPr lang="en-US" sz="1600" b="0">
                        <a:effectLst/>
                        <a:latin typeface="Calibri" panose="020F0502020204030204" pitchFamily="34" charset="0"/>
                        <a:cs typeface="Calibri" panose="020F0502020204030204" pitchFamily="34" charset="0"/>
                      </a:endParaRPr>
                    </a:p>
                  </a:txBody>
                  <a:tcPr/>
                </a:tc>
                <a:tc>
                  <a:txBody>
                    <a:bodyPr/>
                    <a:lstStyle/>
                    <a:p>
                      <a:pPr algn="l"/>
                      <a:r>
                        <a:rPr lang="en-US" sz="1600">
                          <a:effectLst/>
                        </a:rPr>
                        <a:t>containing either “love” or “hate” (or both).</a:t>
                      </a:r>
                      <a:endParaRPr lang="en-US" sz="1600" b="0">
                        <a:effectLst/>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15533713"/>
                  </a:ext>
                </a:extLst>
              </a:tr>
              <a:tr h="302029">
                <a:tc>
                  <a:txBody>
                    <a:bodyPr/>
                    <a:lstStyle/>
                    <a:p>
                      <a:pPr algn="l"/>
                      <a:r>
                        <a:rPr lang="en-US" sz="1600">
                          <a:effectLst/>
                        </a:rPr>
                        <a:t>beer -root</a:t>
                      </a:r>
                      <a:endParaRPr lang="en-US" sz="1600" b="0">
                        <a:effectLst/>
                        <a:latin typeface="Calibri" panose="020F0502020204030204" pitchFamily="34" charset="0"/>
                        <a:cs typeface="Calibri" panose="020F0502020204030204" pitchFamily="34" charset="0"/>
                      </a:endParaRPr>
                    </a:p>
                  </a:txBody>
                  <a:tcPr/>
                </a:tc>
                <a:tc>
                  <a:txBody>
                    <a:bodyPr/>
                    <a:lstStyle/>
                    <a:p>
                      <a:pPr algn="l"/>
                      <a:r>
                        <a:rPr lang="en-US" sz="1600">
                          <a:effectLst/>
                        </a:rPr>
                        <a:t>containing “beer” but not “root”.</a:t>
                      </a:r>
                      <a:endParaRPr lang="en-US" sz="1600" b="0">
                        <a:effectLst/>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04080052"/>
                  </a:ext>
                </a:extLst>
              </a:tr>
              <a:tr h="349362">
                <a:tc>
                  <a:txBody>
                    <a:bodyPr/>
                    <a:lstStyle/>
                    <a:p>
                      <a:pPr algn="l"/>
                      <a:r>
                        <a:rPr lang="en-US" sz="1600">
                          <a:effectLst/>
                        </a:rPr>
                        <a:t>#haiku</a:t>
                      </a:r>
                      <a:endParaRPr lang="en-US" sz="1600" b="0">
                        <a:effectLst/>
                        <a:latin typeface="Calibri" panose="020F0502020204030204" pitchFamily="34" charset="0"/>
                        <a:cs typeface="Calibri" panose="020F0502020204030204" pitchFamily="34" charset="0"/>
                      </a:endParaRPr>
                    </a:p>
                  </a:txBody>
                  <a:tcPr/>
                </a:tc>
                <a:tc>
                  <a:txBody>
                    <a:bodyPr/>
                    <a:lstStyle/>
                    <a:p>
                      <a:pPr algn="l"/>
                      <a:r>
                        <a:rPr lang="en-US" sz="1600">
                          <a:effectLst/>
                        </a:rPr>
                        <a:t>containing the hashtag “haiku”.</a:t>
                      </a:r>
                      <a:endParaRPr lang="en-US" sz="1600" b="0">
                        <a:effectLst/>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28347057"/>
                  </a:ext>
                </a:extLst>
              </a:tr>
              <a:tr h="396694">
                <a:tc>
                  <a:txBody>
                    <a:bodyPr/>
                    <a:lstStyle/>
                    <a:p>
                      <a:pPr algn="l"/>
                      <a:r>
                        <a:rPr lang="en-US" sz="1600">
                          <a:effectLst/>
                        </a:rPr>
                        <a:t>from:interior</a:t>
                      </a:r>
                      <a:endParaRPr lang="en-US" sz="1600" b="0">
                        <a:effectLst/>
                        <a:latin typeface="Calibri" panose="020F0502020204030204" pitchFamily="34" charset="0"/>
                        <a:cs typeface="Calibri" panose="020F0502020204030204" pitchFamily="34" charset="0"/>
                      </a:endParaRPr>
                    </a:p>
                  </a:txBody>
                  <a:tcPr/>
                </a:tc>
                <a:tc>
                  <a:txBody>
                    <a:bodyPr/>
                    <a:lstStyle/>
                    <a:p>
                      <a:pPr algn="l"/>
                      <a:r>
                        <a:rPr lang="en-US" sz="1600">
                          <a:effectLst/>
                        </a:rPr>
                        <a:t>sent from Twitter account “interior”.</a:t>
                      </a:r>
                      <a:endParaRPr lang="en-US" sz="1600" b="0">
                        <a:effectLst/>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79410069"/>
                  </a:ext>
                </a:extLst>
              </a:tr>
              <a:tr h="680692">
                <a:tc>
                  <a:txBody>
                    <a:bodyPr/>
                    <a:lstStyle/>
                    <a:p>
                      <a:pPr algn="l"/>
                      <a:r>
                        <a:rPr lang="en-US" sz="1600">
                          <a:effectLst/>
                        </a:rPr>
                        <a:t>list:NASA/astronauts-in-space-now</a:t>
                      </a:r>
                      <a:endParaRPr lang="en-US" sz="1600" b="0">
                        <a:effectLst/>
                        <a:latin typeface="Calibri" panose="020F0502020204030204" pitchFamily="34" charset="0"/>
                        <a:cs typeface="Calibri" panose="020F0502020204030204" pitchFamily="34" charset="0"/>
                      </a:endParaRPr>
                    </a:p>
                  </a:txBody>
                  <a:tcPr/>
                </a:tc>
                <a:tc>
                  <a:txBody>
                    <a:bodyPr/>
                    <a:lstStyle/>
                    <a:p>
                      <a:pPr algn="l"/>
                      <a:r>
                        <a:rPr lang="en-US" sz="1600">
                          <a:effectLst/>
                        </a:rPr>
                        <a:t>sent from a Twitter account in the NASA list astronauts-in-space-now</a:t>
                      </a:r>
                      <a:endParaRPr lang="en-US" sz="1600" b="0">
                        <a:effectLst/>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29760403"/>
                  </a:ext>
                </a:extLst>
              </a:tr>
              <a:tr h="586027">
                <a:tc>
                  <a:txBody>
                    <a:bodyPr/>
                    <a:lstStyle/>
                    <a:p>
                      <a:pPr algn="l"/>
                      <a:r>
                        <a:rPr lang="en-US" sz="1600">
                          <a:effectLst/>
                        </a:rPr>
                        <a:t>to:NASA</a:t>
                      </a:r>
                      <a:endParaRPr lang="en-US" sz="1600" b="0">
                        <a:effectLst/>
                        <a:latin typeface="Calibri" panose="020F0502020204030204" pitchFamily="34" charset="0"/>
                        <a:cs typeface="Calibri" panose="020F0502020204030204" pitchFamily="34" charset="0"/>
                      </a:endParaRPr>
                    </a:p>
                  </a:txBody>
                  <a:tcPr/>
                </a:tc>
                <a:tc>
                  <a:txBody>
                    <a:bodyPr/>
                    <a:lstStyle/>
                    <a:p>
                      <a:pPr algn="l"/>
                      <a:r>
                        <a:rPr lang="en-US" sz="1600">
                          <a:effectLst/>
                        </a:rPr>
                        <a:t>a Tweet authored in reply to Twitter account “NASA”.</a:t>
                      </a:r>
                      <a:endParaRPr lang="en-US" sz="1600" b="0">
                        <a:effectLst/>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90054511"/>
                  </a:ext>
                </a:extLst>
              </a:tr>
              <a:tr h="396694">
                <a:tc>
                  <a:txBody>
                    <a:bodyPr/>
                    <a:lstStyle/>
                    <a:p>
                      <a:pPr algn="l"/>
                      <a:r>
                        <a:rPr lang="en-US" sz="1600">
                          <a:effectLst/>
                        </a:rPr>
                        <a:t>@NASA</a:t>
                      </a:r>
                      <a:endParaRPr lang="en-US" sz="1600" b="0">
                        <a:effectLst/>
                        <a:latin typeface="Calibri" panose="020F0502020204030204" pitchFamily="34" charset="0"/>
                        <a:cs typeface="Calibri" panose="020F0502020204030204" pitchFamily="34" charset="0"/>
                      </a:endParaRPr>
                    </a:p>
                  </a:txBody>
                  <a:tcPr/>
                </a:tc>
                <a:tc>
                  <a:txBody>
                    <a:bodyPr/>
                    <a:lstStyle/>
                    <a:p>
                      <a:pPr algn="l"/>
                      <a:r>
                        <a:rPr lang="en-US" sz="1600">
                          <a:effectLst/>
                        </a:rPr>
                        <a:t>mentioning Twitter account “NASA”.</a:t>
                      </a:r>
                      <a:endParaRPr lang="en-US" sz="1600" b="0">
                        <a:effectLst/>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9410034"/>
                  </a:ext>
                </a:extLst>
              </a:tr>
            </a:tbl>
          </a:graphicData>
        </a:graphic>
      </p:graphicFrame>
      <p:sp>
        <p:nvSpPr>
          <p:cNvPr id="7" name="TextBox 6">
            <a:extLst>
              <a:ext uri="{FF2B5EF4-FFF2-40B4-BE49-F238E27FC236}">
                <a16:creationId xmlns:a16="http://schemas.microsoft.com/office/drawing/2014/main" id="{6DDA9503-0ACB-4B58-8D59-1148A8C01093}"/>
              </a:ext>
            </a:extLst>
          </p:cNvPr>
          <p:cNvSpPr txBox="1"/>
          <p:nvPr/>
        </p:nvSpPr>
        <p:spPr>
          <a:xfrm>
            <a:off x="504001" y="6001305"/>
            <a:ext cx="9190415" cy="63094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a:ea typeface="Arial Unicode MS" pitchFamily="34" charset="-128"/>
                <a:cs typeface="Arial Unicode MS" pitchFamily="34" charset="-128"/>
              </a:rPr>
              <a:t>Link to complete list: </a:t>
            </a:r>
            <a:r>
              <a:rPr lang="en-US" sz="1400" kern="0">
                <a:ea typeface="Arial Unicode MS" pitchFamily="34" charset="-128"/>
                <a:cs typeface="Arial Unicode MS" pitchFamily="34" charset="-128"/>
                <a:hlinkClick r:id="rId2"/>
              </a:rPr>
              <a:t>https://developer.twitter.com/en/docs/twitter-api/v1/tweets/search/guides/standard-operators</a:t>
            </a:r>
            <a:endParaRPr lang="en-US" sz="1400" kern="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a:ea typeface="Arial Unicode MS" pitchFamily="34" charset="-128"/>
              <a:cs typeface="Arial Unicode MS" pitchFamily="34" charset="-128"/>
            </a:endParaRPr>
          </a:p>
        </p:txBody>
      </p:sp>
    </p:spTree>
    <p:extLst>
      <p:ext uri="{BB962C8B-B14F-4D97-AF65-F5344CB8AC3E}">
        <p14:creationId xmlns:p14="http://schemas.microsoft.com/office/powerpoint/2010/main" val="717469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a:t>Library </a:t>
            </a:r>
            <a:r>
              <a:rPr lang="en-US">
                <a:solidFill>
                  <a:schemeClr val="accent1"/>
                </a:solidFill>
              </a:rPr>
              <a:t>output structure</a:t>
            </a:r>
            <a:endParaRPr lang="en-US"/>
          </a:p>
        </p:txBody>
      </p:sp>
      <p:pic>
        <p:nvPicPr>
          <p:cNvPr id="8" name="Divider Image Placeholder">
            <a:extLst>
              <a:ext uri="{FF2B5EF4-FFF2-40B4-BE49-F238E27FC236}">
                <a16:creationId xmlns:a16="http://schemas.microsoft.com/office/drawing/2014/main" id="{DFE4D2BC-5A7B-4D20-B824-BE4019D5E08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bwMode="gray">
          <a:xfrm>
            <a:off x="0" y="3429000"/>
            <a:ext cx="12195175" cy="3430800"/>
          </a:xfrm>
          <a:prstGeom prst="rect">
            <a:avLst/>
          </a:prstGeom>
          <a:noFill/>
        </p:spPr>
      </p:pic>
    </p:spTree>
    <p:extLst>
      <p:ext uri="{BB962C8B-B14F-4D97-AF65-F5344CB8AC3E}">
        <p14:creationId xmlns:p14="http://schemas.microsoft.com/office/powerpoint/2010/main" val="1693693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AFCB06-DCBA-4CA8-962B-ABE0625209CE}"/>
              </a:ext>
            </a:extLst>
          </p:cNvPr>
          <p:cNvSpPr>
            <a:spLocks noGrp="1"/>
          </p:cNvSpPr>
          <p:nvPr>
            <p:ph type="body" sz="quarter" idx="10"/>
          </p:nvPr>
        </p:nvSpPr>
        <p:spPr/>
        <p:txBody>
          <a:bodyPr>
            <a:normAutofit fontScale="85000" lnSpcReduction="20000"/>
          </a:bodyPr>
          <a:lstStyle/>
          <a:p>
            <a:pPr marL="342900" indent="-342900">
              <a:buFont typeface="Arial" panose="020B0604020202020204" pitchFamily="34" charset="0"/>
              <a:buChar char="•"/>
            </a:pPr>
            <a:r>
              <a:rPr lang="en-US" err="1"/>
              <a:t>Textblob</a:t>
            </a:r>
            <a:r>
              <a:rPr lang="en-US"/>
              <a:t> (Pattern based)</a:t>
            </a:r>
          </a:p>
          <a:p>
            <a:pPr marL="522864" lvl="1" indent="-342900">
              <a:buFont typeface="Arial" panose="020B0604020202020204" pitchFamily="34" charset="0"/>
              <a:buChar char="•"/>
            </a:pPr>
            <a:r>
              <a:rPr lang="en-US"/>
              <a:t>Polarity [-1,1]</a:t>
            </a:r>
          </a:p>
          <a:p>
            <a:pPr marL="522864" lvl="1" indent="-342900">
              <a:buFont typeface="Arial" panose="020B0604020202020204" pitchFamily="34" charset="0"/>
              <a:buChar char="•"/>
            </a:pPr>
            <a:r>
              <a:rPr lang="en-US"/>
              <a:t>Subjectivity [0,1]</a:t>
            </a:r>
          </a:p>
          <a:p>
            <a:pPr marL="522864" lvl="1" indent="-342900">
              <a:buFont typeface="Arial" panose="020B0604020202020204" pitchFamily="34" charset="0"/>
              <a:buChar char="•"/>
            </a:pPr>
            <a:r>
              <a:rPr lang="en-US"/>
              <a:t>0 is very objective i.e. sticking to the facts and 1 is very subjective i.e. may depend upon feeling.</a:t>
            </a:r>
          </a:p>
          <a:p>
            <a:pPr marL="342900" indent="-342900">
              <a:buFont typeface="Arial" panose="020B0604020202020204" pitchFamily="34" charset="0"/>
              <a:buChar char="•"/>
            </a:pPr>
            <a:r>
              <a:rPr lang="en-US"/>
              <a:t>NLTK</a:t>
            </a:r>
          </a:p>
          <a:p>
            <a:pPr marL="522864" lvl="1" indent="-342900">
              <a:buFont typeface="Arial" panose="020B0604020202020204" pitchFamily="34" charset="0"/>
              <a:buChar char="•"/>
            </a:pPr>
            <a:r>
              <a:rPr lang="en-US"/>
              <a:t>Negative [0,1]</a:t>
            </a:r>
          </a:p>
          <a:p>
            <a:pPr marL="522864" lvl="1" indent="-342900">
              <a:buFont typeface="Arial" panose="020B0604020202020204" pitchFamily="34" charset="0"/>
              <a:buChar char="•"/>
            </a:pPr>
            <a:r>
              <a:rPr lang="en-US"/>
              <a:t>Neutral [0,1]</a:t>
            </a:r>
          </a:p>
          <a:p>
            <a:pPr marL="522864" lvl="1" indent="-342900">
              <a:buFont typeface="Arial" panose="020B0604020202020204" pitchFamily="34" charset="0"/>
              <a:buChar char="•"/>
            </a:pPr>
            <a:r>
              <a:rPr lang="en-US"/>
              <a:t>Positive [0,1]</a:t>
            </a:r>
          </a:p>
          <a:p>
            <a:pPr marL="522864" lvl="1" indent="-342900">
              <a:buFont typeface="Arial" panose="020B0604020202020204" pitchFamily="34" charset="0"/>
              <a:buChar char="•"/>
            </a:pPr>
            <a:r>
              <a:rPr lang="en-US"/>
              <a:t>Compound [-1,1]</a:t>
            </a:r>
          </a:p>
          <a:p>
            <a:pPr marL="522864" lvl="1" indent="-342900">
              <a:buFont typeface="Arial" panose="020B0604020202020204" pitchFamily="34" charset="0"/>
              <a:buChar char="•"/>
            </a:pPr>
            <a:r>
              <a:rPr lang="en-US"/>
              <a:t>The Positive, Negative and Neutral scores represent the proportion of text that falls in these categories. All these should add up to 1.</a:t>
            </a:r>
          </a:p>
          <a:p>
            <a:pPr marL="522864" lvl="1" indent="-342900">
              <a:buFont typeface="Arial" panose="020B0604020202020204" pitchFamily="34" charset="0"/>
              <a:buChar char="•"/>
            </a:pPr>
            <a:r>
              <a:rPr lang="en-US"/>
              <a:t>Based on human-curated gold standard sentiment lexicon.</a:t>
            </a:r>
          </a:p>
          <a:p>
            <a:pPr marL="522864" lvl="1" indent="-342900">
              <a:buFont typeface="Arial" panose="020B0604020202020204" pitchFamily="34" charset="0"/>
              <a:buChar char="•"/>
            </a:pPr>
            <a:r>
              <a:rPr lang="en-US"/>
              <a:t>VADER (Valence Aware Dictionary and </a:t>
            </a:r>
            <a:r>
              <a:rPr lang="en-US" err="1"/>
              <a:t>sEntiment</a:t>
            </a:r>
            <a:r>
              <a:rPr lang="en-US"/>
              <a:t> Reasoner) is a lexicon and rule-based sentiment analysis tool that is specifically attuned to sentiments expressed in social media, but works well in other areas. - </a:t>
            </a:r>
            <a:r>
              <a:rPr lang="en-US">
                <a:hlinkClick r:id="rId2"/>
              </a:rPr>
              <a:t>Paper</a:t>
            </a:r>
            <a:endParaRPr lang="en-US"/>
          </a:p>
          <a:p>
            <a:pPr marL="342900" indent="-342900">
              <a:buFont typeface="Arial" panose="020B0604020202020204" pitchFamily="34" charset="0"/>
              <a:buChar char="•"/>
            </a:pPr>
            <a:r>
              <a:rPr lang="en-US"/>
              <a:t>Flair</a:t>
            </a:r>
          </a:p>
          <a:p>
            <a:pPr marL="522864" lvl="1" indent="-342900">
              <a:buFont typeface="Arial" panose="020B0604020202020204" pitchFamily="34" charset="0"/>
              <a:buChar char="•"/>
            </a:pPr>
            <a:r>
              <a:rPr lang="en-US"/>
              <a:t>Positive/Negative</a:t>
            </a:r>
          </a:p>
          <a:p>
            <a:pPr marL="522864" lvl="1" indent="-342900">
              <a:buFont typeface="Arial" panose="020B0604020202020204" pitchFamily="34" charset="0"/>
              <a:buChar char="•"/>
            </a:pPr>
            <a:r>
              <a:rPr lang="en-US"/>
              <a:t>Confidence Score [0,1]</a:t>
            </a:r>
          </a:p>
        </p:txBody>
      </p:sp>
      <p:sp>
        <p:nvSpPr>
          <p:cNvPr id="2" name="Title 1">
            <a:extLst>
              <a:ext uri="{FF2B5EF4-FFF2-40B4-BE49-F238E27FC236}">
                <a16:creationId xmlns:a16="http://schemas.microsoft.com/office/drawing/2014/main" id="{147574FA-01CA-4089-93EF-082AFA9A985E}"/>
              </a:ext>
            </a:extLst>
          </p:cNvPr>
          <p:cNvSpPr>
            <a:spLocks noGrp="1"/>
          </p:cNvSpPr>
          <p:nvPr>
            <p:ph type="title"/>
          </p:nvPr>
        </p:nvSpPr>
        <p:spPr/>
        <p:txBody>
          <a:bodyPr/>
          <a:lstStyle/>
          <a:p>
            <a:r>
              <a:rPr lang="en-US"/>
              <a:t>Output in different Libraries</a:t>
            </a:r>
          </a:p>
        </p:txBody>
      </p:sp>
    </p:spTree>
    <p:extLst>
      <p:ext uri="{BB962C8B-B14F-4D97-AF65-F5344CB8AC3E}">
        <p14:creationId xmlns:p14="http://schemas.microsoft.com/office/powerpoint/2010/main" val="2553346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AFCB06-DCBA-4CA8-962B-ABE0625209CE}"/>
              </a:ext>
            </a:extLst>
          </p:cNvPr>
          <p:cNvSpPr>
            <a:spLocks noGrp="1"/>
          </p:cNvSpPr>
          <p:nvPr>
            <p:ph type="body" sz="quarter" idx="10"/>
          </p:nvPr>
        </p:nvSpPr>
        <p:spPr/>
        <p:txBody>
          <a:bodyPr>
            <a:normAutofit/>
          </a:bodyPr>
          <a:lstStyle/>
          <a:p>
            <a:pPr marL="342900" indent="-342900">
              <a:buFont typeface="Arial" panose="020B0604020202020204" pitchFamily="34" charset="0"/>
              <a:buChar char="•"/>
            </a:pPr>
            <a:r>
              <a:rPr lang="en-US"/>
              <a:t>Stanford NLP</a:t>
            </a:r>
          </a:p>
          <a:p>
            <a:pPr marL="522864" lvl="1" indent="-342900">
              <a:buFont typeface="Arial" panose="020B0604020202020204" pitchFamily="34" charset="0"/>
              <a:buChar char="•"/>
            </a:pPr>
            <a:r>
              <a:rPr lang="en-US"/>
              <a:t>Returns a confidence score for 5 classes, very negative, negative, neutral, positive, very positive.</a:t>
            </a:r>
          </a:p>
          <a:p>
            <a:pPr marL="522864" lvl="1" indent="-342900">
              <a:buFont typeface="Arial" panose="020B0604020202020204" pitchFamily="34" charset="0"/>
              <a:buChar char="•"/>
            </a:pPr>
            <a:r>
              <a:rPr lang="en-US"/>
              <a:t>Generates a tree for a document with all these labels for every node in the tree.</a:t>
            </a:r>
          </a:p>
          <a:p>
            <a:pPr marL="522864" lvl="1" indent="-342900">
              <a:buFont typeface="Arial" panose="020B0604020202020204" pitchFamily="34" charset="0"/>
              <a:buChar char="•"/>
            </a:pPr>
            <a:r>
              <a:rPr lang="en-US">
                <a:hlinkClick r:id="rId2"/>
              </a:rPr>
              <a:t>http://nlp.stanford.edu:8080/sentiment/rntnDemo.html</a:t>
            </a:r>
            <a:endParaRPr lang="en-US"/>
          </a:p>
          <a:p>
            <a:pPr marL="522864" lvl="1" indent="-342900">
              <a:buFont typeface="Arial" panose="020B0604020202020204" pitchFamily="34" charset="0"/>
              <a:buChar char="•"/>
            </a:pPr>
            <a:r>
              <a:rPr lang="en-US">
                <a:hlinkClick r:id="rId3"/>
              </a:rPr>
              <a:t>http://www.coffeewithshiva.com/introduction-to-sentiment-analysis-using-stanford-nlp/</a:t>
            </a:r>
            <a:endParaRPr lang="en-US"/>
          </a:p>
          <a:p>
            <a:pPr marL="522864" lvl="1" indent="-342900">
              <a:buFont typeface="Arial" panose="020B0604020202020204" pitchFamily="34" charset="0"/>
              <a:buChar char="•"/>
            </a:pPr>
            <a:endParaRPr lang="en-US"/>
          </a:p>
          <a:p>
            <a:pPr marL="342900" indent="-342900">
              <a:buFont typeface="Arial" panose="020B0604020202020204" pitchFamily="34" charset="0"/>
              <a:buChar char="•"/>
            </a:pPr>
            <a:r>
              <a:rPr lang="en-US" err="1"/>
              <a:t>Deeppavlov</a:t>
            </a:r>
            <a:endParaRPr lang="en-US"/>
          </a:p>
          <a:p>
            <a:pPr marL="522864" lvl="1" indent="-342900">
              <a:buFont typeface="Arial" panose="020B0604020202020204" pitchFamily="34" charset="0"/>
              <a:buChar char="•"/>
            </a:pPr>
            <a:r>
              <a:rPr lang="en-US"/>
              <a:t>Has classification models for various purposes.</a:t>
            </a:r>
          </a:p>
          <a:p>
            <a:pPr marL="522864" lvl="1" indent="-342900">
              <a:buFont typeface="Arial" panose="020B0604020202020204" pitchFamily="34" charset="0"/>
              <a:buChar char="•"/>
            </a:pPr>
            <a:r>
              <a:rPr lang="en-US"/>
              <a:t>One of the models named </a:t>
            </a:r>
            <a:r>
              <a:rPr lang="en-US" err="1"/>
              <a:t>rusentiment_bert</a:t>
            </a:r>
            <a:r>
              <a:rPr lang="en-US"/>
              <a:t> classifies text as “positive” or “negative”.</a:t>
            </a:r>
          </a:p>
          <a:p>
            <a:pPr marL="522864" lvl="1" indent="-342900">
              <a:buFont typeface="Arial" panose="020B0604020202020204" pitchFamily="34" charset="0"/>
              <a:buChar char="•"/>
            </a:pPr>
            <a:r>
              <a:rPr lang="en-US">
                <a:hlinkClick r:id="rId4"/>
              </a:rPr>
              <a:t>https://towardsdatascience.com/the-bert-based-text-classification-models-of-deeppavlov-a85892f14d61</a:t>
            </a:r>
            <a:endParaRPr lang="en-US"/>
          </a:p>
          <a:p>
            <a:pPr lvl="1" indent="0">
              <a:buNone/>
            </a:pPr>
            <a:endParaRPr lang="en-US"/>
          </a:p>
        </p:txBody>
      </p:sp>
      <p:sp>
        <p:nvSpPr>
          <p:cNvPr id="2" name="Title 1">
            <a:extLst>
              <a:ext uri="{FF2B5EF4-FFF2-40B4-BE49-F238E27FC236}">
                <a16:creationId xmlns:a16="http://schemas.microsoft.com/office/drawing/2014/main" id="{147574FA-01CA-4089-93EF-082AFA9A985E}"/>
              </a:ext>
            </a:extLst>
          </p:cNvPr>
          <p:cNvSpPr>
            <a:spLocks noGrp="1"/>
          </p:cNvSpPr>
          <p:nvPr>
            <p:ph type="title"/>
          </p:nvPr>
        </p:nvSpPr>
        <p:spPr/>
        <p:txBody>
          <a:bodyPr/>
          <a:lstStyle/>
          <a:p>
            <a:r>
              <a:rPr lang="en-US"/>
              <a:t>Output in different Libraries</a:t>
            </a:r>
          </a:p>
        </p:txBody>
      </p:sp>
    </p:spTree>
    <p:extLst>
      <p:ext uri="{BB962C8B-B14F-4D97-AF65-F5344CB8AC3E}">
        <p14:creationId xmlns:p14="http://schemas.microsoft.com/office/powerpoint/2010/main" val="1611937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381000" y="189675"/>
            <a:ext cx="11186476" cy="369332"/>
          </a:xfrm>
        </p:spPr>
        <p:txBody>
          <a:bodyPr/>
          <a:lstStyle/>
          <a:p>
            <a:r>
              <a:rPr lang="en-US"/>
              <a:t>Comparing </a:t>
            </a:r>
            <a:r>
              <a:rPr lang="en-US" err="1"/>
              <a:t>Textblob</a:t>
            </a:r>
            <a:r>
              <a:rPr lang="en-US"/>
              <a:t>, NLTK and Flair</a:t>
            </a:r>
          </a:p>
        </p:txBody>
      </p:sp>
      <p:graphicFrame>
        <p:nvGraphicFramePr>
          <p:cNvPr id="2" name="Table 2">
            <a:extLst>
              <a:ext uri="{FF2B5EF4-FFF2-40B4-BE49-F238E27FC236}">
                <a16:creationId xmlns:a16="http://schemas.microsoft.com/office/drawing/2014/main" id="{65A70DD8-4E8E-4880-AEA6-F84CE63ED03C}"/>
              </a:ext>
            </a:extLst>
          </p:cNvPr>
          <p:cNvGraphicFramePr>
            <a:graphicFrameLocks noGrp="1"/>
          </p:cNvGraphicFramePr>
          <p:nvPr>
            <p:extLst>
              <p:ext uri="{D42A27DB-BD31-4B8C-83A1-F6EECF244321}">
                <p14:modId xmlns:p14="http://schemas.microsoft.com/office/powerpoint/2010/main" val="622385814"/>
              </p:ext>
            </p:extLst>
          </p:nvPr>
        </p:nvGraphicFramePr>
        <p:xfrm>
          <a:off x="381000" y="625665"/>
          <a:ext cx="11725274" cy="5926959"/>
        </p:xfrm>
        <a:graphic>
          <a:graphicData uri="http://schemas.openxmlformats.org/drawingml/2006/table">
            <a:tbl>
              <a:tblPr firstRow="1" bandRow="1">
                <a:tableStyleId>{2D5ABB26-0587-4C30-8999-92F81FD0307C}</a:tableStyleId>
              </a:tblPr>
              <a:tblGrid>
                <a:gridCol w="685800">
                  <a:extLst>
                    <a:ext uri="{9D8B030D-6E8A-4147-A177-3AD203B41FA5}">
                      <a16:colId xmlns:a16="http://schemas.microsoft.com/office/drawing/2014/main" val="3793072315"/>
                    </a:ext>
                  </a:extLst>
                </a:gridCol>
                <a:gridCol w="2638425">
                  <a:extLst>
                    <a:ext uri="{9D8B030D-6E8A-4147-A177-3AD203B41FA5}">
                      <a16:colId xmlns:a16="http://schemas.microsoft.com/office/drawing/2014/main" val="3310988991"/>
                    </a:ext>
                  </a:extLst>
                </a:gridCol>
                <a:gridCol w="2400300">
                  <a:extLst>
                    <a:ext uri="{9D8B030D-6E8A-4147-A177-3AD203B41FA5}">
                      <a16:colId xmlns:a16="http://schemas.microsoft.com/office/drawing/2014/main" val="2869097190"/>
                    </a:ext>
                  </a:extLst>
                </a:gridCol>
                <a:gridCol w="3655695">
                  <a:extLst>
                    <a:ext uri="{9D8B030D-6E8A-4147-A177-3AD203B41FA5}">
                      <a16:colId xmlns:a16="http://schemas.microsoft.com/office/drawing/2014/main" val="4176132557"/>
                    </a:ext>
                  </a:extLst>
                </a:gridCol>
                <a:gridCol w="2345054">
                  <a:extLst>
                    <a:ext uri="{9D8B030D-6E8A-4147-A177-3AD203B41FA5}">
                      <a16:colId xmlns:a16="http://schemas.microsoft.com/office/drawing/2014/main" val="3619686891"/>
                    </a:ext>
                  </a:extLst>
                </a:gridCol>
              </a:tblGrid>
              <a:tr h="345879">
                <a:tc>
                  <a:txBody>
                    <a:bodyPr/>
                    <a:lstStyle/>
                    <a:p>
                      <a:r>
                        <a:rPr lang="en-US" sz="1800"/>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Sentence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err="1"/>
                        <a:t>Textblob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NLTK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Flair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8125968"/>
                  </a:ext>
                </a:extLst>
              </a:tr>
              <a:tr h="736404">
                <a:tc>
                  <a:txBody>
                    <a:bodyPr/>
                    <a:lstStyle/>
                    <a:p>
                      <a:r>
                        <a:rPr lang="en-US" sz="180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800"/>
                        <a:t>The food is good.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polarity=0.7, subjectivity=0.600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'neg': 0.0, 'neu': 0.508, 'pos': 0.492, 'compound': 0.4404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POSITIVE (0.9871)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6688716"/>
                  </a:ext>
                </a:extLst>
              </a:tr>
              <a:tr h="890715">
                <a:tc>
                  <a:txBody>
                    <a:bodyPr/>
                    <a:lstStyle/>
                    <a:p>
                      <a:r>
                        <a:rPr lang="en-US" sz="180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800"/>
                        <a:t>The food is </a:t>
                      </a:r>
                      <a:r>
                        <a:rPr lang="en-US" sz="1800">
                          <a:highlight>
                            <a:srgbClr val="FFFF00"/>
                          </a:highlight>
                        </a:rPr>
                        <a:t>GOOD</a:t>
                      </a:r>
                      <a:r>
                        <a:rPr lang="en-US" sz="18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polarity=0.7, subjectivity=0.600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'neg': 0.0, 'neu': 0.452, 'pos': 0.548, 'compound': 0.5622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POSITIVE (0.9859)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0233647"/>
                  </a:ext>
                </a:extLst>
              </a:tr>
              <a:tr h="871665">
                <a:tc>
                  <a:txBody>
                    <a:bodyPr/>
                    <a:lstStyle/>
                    <a:p>
                      <a:r>
                        <a:rPr lang="en-US" sz="180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The food is GOOD</a:t>
                      </a:r>
                      <a:r>
                        <a:rPr lang="en-US" sz="1800">
                          <a:highlight>
                            <a:srgbClr val="FFFF00"/>
                          </a:highligh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polarity=0.875, subjectivity=0.600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'neg': 0.0, 'neu': 0.433, 'pos': 0.567, 'compound': 0.6027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POSITIVE (0.9955)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4441497"/>
                  </a:ext>
                </a:extLst>
              </a:tr>
              <a:tr h="928815">
                <a:tc>
                  <a:txBody>
                    <a:bodyPr/>
                    <a:lstStyle/>
                    <a:p>
                      <a:r>
                        <a:rPr lang="en-US" sz="180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800"/>
                        <a:t>The food is </a:t>
                      </a:r>
                      <a:r>
                        <a:rPr lang="en-US" sz="1800">
                          <a:highlight>
                            <a:srgbClr val="FFFF00"/>
                          </a:highlight>
                        </a:rPr>
                        <a:t>good</a:t>
                      </a:r>
                      <a:r>
                        <a:rPr lang="en-US" sz="1800"/>
                        <a:t> but the service is </a:t>
                      </a:r>
                      <a:r>
                        <a:rPr lang="en-US" sz="1800">
                          <a:highlight>
                            <a:srgbClr val="FFFF00"/>
                          </a:highlight>
                        </a:rPr>
                        <a:t>dreadful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polarity=-0.1500, subjectivity=0.8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'neg': 0.301, 'neu': 0.547, 'pos': 0.152, 'compound': -0.4404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NEGATIVE (0.9963)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2273016"/>
                  </a:ext>
                </a:extLst>
              </a:tr>
              <a:tr h="409575">
                <a:tc>
                  <a:txBody>
                    <a:bodyPr/>
                    <a:lstStyle/>
                    <a:p>
                      <a:r>
                        <a:rPr lang="en-US" sz="180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800"/>
                        <a:t>The food is </a:t>
                      </a:r>
                      <a:r>
                        <a:rPr lang="en-US" sz="1800">
                          <a:highlight>
                            <a:srgbClr val="FFFF00"/>
                          </a:highlight>
                        </a:rPr>
                        <a:t>not so </a:t>
                      </a:r>
                      <a:r>
                        <a:rPr lang="en-US" sz="1800"/>
                        <a:t>good.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polarity=0.7, subjectivity=0.600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'neg': 0.377, 'neu': 0.623, 'pos': 0.0, 'compound': -0.464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NEGATIVE (0.9999)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4114315"/>
                  </a:ext>
                </a:extLst>
              </a:tr>
              <a:tr h="409575">
                <a:tc>
                  <a:txBody>
                    <a:bodyPr/>
                    <a:lstStyle/>
                    <a:p>
                      <a:r>
                        <a:rPr lang="en-US" sz="180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800"/>
                        <a:t>The food is </a:t>
                      </a:r>
                      <a:r>
                        <a:rPr lang="en-US" sz="1800">
                          <a:highlight>
                            <a:srgbClr val="FFFF00"/>
                          </a:highlight>
                        </a:rPr>
                        <a:t>very </a:t>
                      </a:r>
                      <a:r>
                        <a:rPr lang="en-US" sz="1800"/>
                        <a:t>good.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polarity=0.9099, subjectivity=0.7800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'neg': 0.0, 'neu': 0.556, 'pos': 0.444, 'compound': 0.4927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POSITIVE (0.9941)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0586978"/>
                  </a:ext>
                </a:extLst>
              </a:tr>
              <a:tr h="409575">
                <a:tc>
                  <a:txBody>
                    <a:bodyPr/>
                    <a:lstStyle/>
                    <a:p>
                      <a:r>
                        <a:rPr lang="en-US" sz="180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800"/>
                        <a:t>The service is </a:t>
                      </a:r>
                      <a:r>
                        <a:rPr lang="en-US" sz="1800">
                          <a:highlight>
                            <a:srgbClr val="FFFF00"/>
                          </a:highlight>
                        </a:rPr>
                        <a:t>dreadful</a:t>
                      </a:r>
                      <a:r>
                        <a:rPr lang="en-US" sz="1800"/>
                        <a:t> but the food is </a:t>
                      </a:r>
                      <a:r>
                        <a:rPr lang="en-US" sz="1800">
                          <a:highlight>
                            <a:srgbClr val="FFFF00"/>
                          </a:highlight>
                        </a:rPr>
                        <a:t>good</a:t>
                      </a:r>
                      <a:r>
                        <a:rPr lang="en-US" sz="1800"/>
                        <a:t>. </a:t>
                      </a:r>
                      <a:r>
                        <a:rPr lang="en-US" sz="1400" i="1"/>
                        <a:t>(Opposite of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polarity=-0.1500, subjectivity=0.8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'neg': 0.152, 'neu': 0.547, 'pos': 0.301, 'compound': 0.4404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NEGATIVE (0.9849)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0153481"/>
                  </a:ext>
                </a:extLst>
              </a:tr>
            </a:tbl>
          </a:graphicData>
        </a:graphic>
      </p:graphicFrame>
    </p:spTree>
    <p:extLst>
      <p:ext uri="{BB962C8B-B14F-4D97-AF65-F5344CB8AC3E}">
        <p14:creationId xmlns:p14="http://schemas.microsoft.com/office/powerpoint/2010/main" val="2526472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323850" y="237300"/>
            <a:ext cx="11186476" cy="369332"/>
          </a:xfrm>
        </p:spPr>
        <p:txBody>
          <a:bodyPr/>
          <a:lstStyle/>
          <a:p>
            <a:r>
              <a:rPr lang="en-US"/>
              <a:t>Comparing </a:t>
            </a:r>
            <a:r>
              <a:rPr lang="en-US" err="1"/>
              <a:t>Textblob</a:t>
            </a:r>
            <a:r>
              <a:rPr lang="en-US"/>
              <a:t>, NLTK and Flair</a:t>
            </a:r>
          </a:p>
        </p:txBody>
      </p:sp>
      <p:graphicFrame>
        <p:nvGraphicFramePr>
          <p:cNvPr id="2" name="Table 2">
            <a:extLst>
              <a:ext uri="{FF2B5EF4-FFF2-40B4-BE49-F238E27FC236}">
                <a16:creationId xmlns:a16="http://schemas.microsoft.com/office/drawing/2014/main" id="{65A70DD8-4E8E-4880-AEA6-F84CE63ED03C}"/>
              </a:ext>
            </a:extLst>
          </p:cNvPr>
          <p:cNvGraphicFramePr>
            <a:graphicFrameLocks noGrp="1"/>
          </p:cNvGraphicFramePr>
          <p:nvPr>
            <p:extLst>
              <p:ext uri="{D42A27DB-BD31-4B8C-83A1-F6EECF244321}">
                <p14:modId xmlns:p14="http://schemas.microsoft.com/office/powerpoint/2010/main" val="694207638"/>
              </p:ext>
            </p:extLst>
          </p:nvPr>
        </p:nvGraphicFramePr>
        <p:xfrm>
          <a:off x="323850" y="1296225"/>
          <a:ext cx="11725274" cy="4601170"/>
        </p:xfrm>
        <a:graphic>
          <a:graphicData uri="http://schemas.openxmlformats.org/drawingml/2006/table">
            <a:tbl>
              <a:tblPr firstRow="1" bandRow="1">
                <a:tableStyleId>{2D5ABB26-0587-4C30-8999-92F81FD0307C}</a:tableStyleId>
              </a:tblPr>
              <a:tblGrid>
                <a:gridCol w="832229">
                  <a:extLst>
                    <a:ext uri="{9D8B030D-6E8A-4147-A177-3AD203B41FA5}">
                      <a16:colId xmlns:a16="http://schemas.microsoft.com/office/drawing/2014/main" val="3793072315"/>
                    </a:ext>
                  </a:extLst>
                </a:gridCol>
                <a:gridCol w="3123653">
                  <a:extLst>
                    <a:ext uri="{9D8B030D-6E8A-4147-A177-3AD203B41FA5}">
                      <a16:colId xmlns:a16="http://schemas.microsoft.com/office/drawing/2014/main" val="3310988991"/>
                    </a:ext>
                  </a:extLst>
                </a:gridCol>
                <a:gridCol w="2483018">
                  <a:extLst>
                    <a:ext uri="{9D8B030D-6E8A-4147-A177-3AD203B41FA5}">
                      <a16:colId xmlns:a16="http://schemas.microsoft.com/office/drawing/2014/main" val="2869097190"/>
                    </a:ext>
                  </a:extLst>
                </a:gridCol>
                <a:gridCol w="2867025">
                  <a:extLst>
                    <a:ext uri="{9D8B030D-6E8A-4147-A177-3AD203B41FA5}">
                      <a16:colId xmlns:a16="http://schemas.microsoft.com/office/drawing/2014/main" val="4176132557"/>
                    </a:ext>
                  </a:extLst>
                </a:gridCol>
                <a:gridCol w="2419349">
                  <a:extLst>
                    <a:ext uri="{9D8B030D-6E8A-4147-A177-3AD203B41FA5}">
                      <a16:colId xmlns:a16="http://schemas.microsoft.com/office/drawing/2014/main" val="3619686891"/>
                    </a:ext>
                  </a:extLst>
                </a:gridCol>
              </a:tblGrid>
              <a:tr h="345879">
                <a:tc>
                  <a:txBody>
                    <a:bodyPr/>
                    <a:lstStyle/>
                    <a:p>
                      <a:r>
                        <a:rPr lang="en-US" sz="1800"/>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Sentence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err="1"/>
                        <a:t>Textblob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NLTK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Flair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8125968"/>
                  </a:ext>
                </a:extLst>
              </a:tr>
              <a:tr h="883914">
                <a:tc>
                  <a:txBody>
                    <a:bodyPr/>
                    <a:lstStyle/>
                    <a:p>
                      <a:r>
                        <a:rPr lang="en-US" sz="180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800" b="0" i="0" u="none" strike="noStrike" noProof="0">
                          <a:latin typeface="Arial"/>
                        </a:rPr>
                        <a:t>I just got my ordered food. Do they realize how less they give us?</a:t>
                      </a:r>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polarity= -0.1667, subjectivity=0.0667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'neg': 0.0, 'neu': 1.0, 'pos': 0.0, 'compound': 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NEGATIVE (0.9183)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6688716"/>
                  </a:ext>
                </a:extLst>
              </a:tr>
              <a:tr h="1015148">
                <a:tc>
                  <a:txBody>
                    <a:bodyPr/>
                    <a:lstStyle/>
                    <a:p>
                      <a:r>
                        <a:rPr lang="en-US" sz="180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800" b="0" i="0" u="none" strike="noStrike" noProof="0">
                          <a:latin typeface="Arial"/>
                        </a:rPr>
                        <a:t>I just got my ordered food. Do they realize how less they give us? </a:t>
                      </a:r>
                      <a:r>
                        <a:rPr lang="en-US" sz="1800" b="0" i="0" u="none" strike="noStrike" noProof="0">
                          <a:solidFill>
                            <a:schemeClr val="tx1"/>
                          </a:solidFill>
                          <a:highlight>
                            <a:srgbClr val="FFFF00"/>
                          </a:highlight>
                          <a:latin typeface="Arial"/>
                        </a:rPr>
                        <a:t>:(</a:t>
                      </a:r>
                      <a:endParaRPr lang="en-US" sz="180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polarity= -0.4583, subjectivity=0.5333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'neg': 0.182, 'neu': 0.818, 'pos': 0.0, 'compound’: -0.4404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NEGATIVE (0.9967)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0233647"/>
                  </a:ext>
                </a:extLst>
              </a:tr>
              <a:tr h="1152931">
                <a:tc>
                  <a:txBody>
                    <a:bodyPr/>
                    <a:lstStyle/>
                    <a:p>
                      <a:r>
                        <a:rPr lang="en-US" sz="180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I just got my ordered food. Do they realize how less they give us? </a:t>
                      </a:r>
                      <a:r>
                        <a:rPr lang="en-US" sz="1800" err="1">
                          <a:highlight>
                            <a:srgbClr val="FFFF00"/>
                          </a:highlight>
                        </a:rPr>
                        <a:t>Smh</a:t>
                      </a:r>
                      <a:r>
                        <a:rPr lang="en-US" sz="1800">
                          <a:highlight>
                            <a:srgbClr val="FFFF00"/>
                          </a:highligh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polarity=-0.45833, subjectivity=0.5333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'neg': 0.286, 'neu': 0.714, 'pos': 0.0, 'compound': -0.6369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NEGATIVE (0.9995)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4441497"/>
                  </a:ext>
                </a:extLst>
              </a:tr>
              <a:tr h="1152931">
                <a:tc>
                  <a:txBody>
                    <a:bodyPr/>
                    <a:lstStyle/>
                    <a:p>
                      <a:r>
                        <a:rPr lang="en-US" sz="180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800"/>
                        <a:t>I just got my ordered food. Do they realize how less they give us? </a:t>
                      </a:r>
                      <a:r>
                        <a:rPr lang="en-US" sz="1800" err="1">
                          <a:highlight>
                            <a:srgbClr val="FFFF00"/>
                          </a:highlight>
                        </a:rPr>
                        <a:t>Smh</a:t>
                      </a:r>
                      <a:r>
                        <a:rPr lang="en-US" sz="180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polarity=-0.1667, subjectivity=0.0667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'neg': 0.15, 'neu': 0.85, 'pos': 0.0, 'compound': -0.3182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NEGATIVE (0.9977)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2273016"/>
                  </a:ext>
                </a:extLst>
              </a:tr>
            </a:tbl>
          </a:graphicData>
        </a:graphic>
      </p:graphicFrame>
    </p:spTree>
    <p:extLst>
      <p:ext uri="{BB962C8B-B14F-4D97-AF65-F5344CB8AC3E}">
        <p14:creationId xmlns:p14="http://schemas.microsoft.com/office/powerpoint/2010/main" val="3602749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a:extLst>
              <a:ext uri="{FF2B5EF4-FFF2-40B4-BE49-F238E27FC236}">
                <a16:creationId xmlns:a16="http://schemas.microsoft.com/office/drawing/2014/main" id="{FD8B0406-B42D-4E48-A077-1006CEECE8B8}"/>
              </a:ext>
            </a:extLst>
          </p:cNvPr>
          <p:cNvSpPr>
            <a:spLocks noGrp="1"/>
          </p:cNvSpPr>
          <p:nvPr>
            <p:ph type="body" sz="quarter" idx="10"/>
          </p:nvPr>
        </p:nvSpPr>
        <p:spPr/>
        <p:txBody>
          <a:bodyPr>
            <a:normAutofit/>
          </a:bodyPr>
          <a:lstStyle/>
          <a:p>
            <a:pPr lvl="0"/>
            <a:r>
              <a:rPr lang="en-US" sz="2800"/>
              <a:t>Spacy</a:t>
            </a:r>
          </a:p>
          <a:p>
            <a:pPr lvl="0"/>
            <a:endParaRPr lang="en-US"/>
          </a:p>
          <a:p>
            <a:pPr lvl="1"/>
            <a:r>
              <a:rPr lang="en-US"/>
              <a:t>Has tools for preprocessing text.</a:t>
            </a:r>
          </a:p>
          <a:p>
            <a:pPr lvl="1"/>
            <a:r>
              <a:rPr lang="en-US"/>
              <a:t>Makes use of external models for sentiment analysis.</a:t>
            </a:r>
          </a:p>
          <a:p>
            <a:pPr lvl="1"/>
            <a:r>
              <a:rPr lang="en-US"/>
              <a:t>The external model can be imported into spacy pipeline for classification.</a:t>
            </a:r>
          </a:p>
          <a:p>
            <a:pPr lvl="1"/>
            <a:r>
              <a:rPr lang="en-US"/>
              <a:t>The output of the pipeline depends on the external model.</a:t>
            </a:r>
          </a:p>
          <a:p>
            <a:pPr lvl="1"/>
            <a:r>
              <a:rPr lang="en-US"/>
              <a:t>Classifier Examples</a:t>
            </a:r>
          </a:p>
          <a:p>
            <a:pPr lvl="2"/>
            <a:r>
              <a:rPr lang="en-US"/>
              <a:t>Recurrent Neural Network models (</a:t>
            </a:r>
            <a:r>
              <a:rPr lang="en-US" err="1"/>
              <a:t>keras</a:t>
            </a:r>
            <a:r>
              <a:rPr lang="en-US"/>
              <a:t>, </a:t>
            </a:r>
            <a:r>
              <a:rPr lang="en-US" err="1"/>
              <a:t>pytorch</a:t>
            </a:r>
            <a:r>
              <a:rPr lang="en-US"/>
              <a:t>)</a:t>
            </a:r>
          </a:p>
          <a:p>
            <a:pPr lvl="3"/>
            <a:r>
              <a:rPr lang="en-US"/>
              <a:t>Example:  </a:t>
            </a:r>
            <a:r>
              <a:rPr lang="en-US">
                <a:hlinkClick r:id="rId2"/>
              </a:rPr>
              <a:t>https://github.com/explosion/spaCy/blob/master/examples/deep_learning_keras.py</a:t>
            </a:r>
            <a:endParaRPr lang="en-US"/>
          </a:p>
          <a:p>
            <a:pPr lvl="2"/>
            <a:r>
              <a:rPr lang="en-US"/>
              <a:t>Classical Algorithms (</a:t>
            </a:r>
            <a:r>
              <a:rPr lang="en-US" err="1"/>
              <a:t>sklearn</a:t>
            </a:r>
            <a:r>
              <a:rPr lang="en-US"/>
              <a:t>)</a:t>
            </a:r>
          </a:p>
          <a:p>
            <a:pPr lvl="3"/>
            <a:r>
              <a:rPr lang="en-US"/>
              <a:t>Example: </a:t>
            </a:r>
            <a:r>
              <a:rPr lang="en-US">
                <a:hlinkClick r:id="rId3"/>
              </a:rPr>
              <a:t>https://www.dataquest.io/blog/tutorial-text-classification-in-python-using-spacy/</a:t>
            </a:r>
            <a:endParaRPr lang="en-US"/>
          </a:p>
          <a:p>
            <a:pPr marL="179387" lvl="2" indent="0">
              <a:buNone/>
            </a:pPr>
            <a:endParaRPr lang="en-US"/>
          </a:p>
          <a:p>
            <a:pPr marL="179387" lvl="2" indent="0">
              <a:buNone/>
            </a:pPr>
            <a:endParaRPr lang="en-US"/>
          </a:p>
          <a:p>
            <a:pPr lvl="2"/>
            <a:endParaRPr lang="en-US"/>
          </a:p>
          <a:p>
            <a:pPr marL="179387" lvl="2" indent="0">
              <a:buNone/>
            </a:pPr>
            <a:endParaRPr lang="en-US"/>
          </a:p>
        </p:txBody>
      </p:sp>
      <p:sp>
        <p:nvSpPr>
          <p:cNvPr id="3" name="Title">
            <a:extLst>
              <a:ext uri="{FF2B5EF4-FFF2-40B4-BE49-F238E27FC236}">
                <a16:creationId xmlns:a16="http://schemas.microsoft.com/office/drawing/2014/main" id="{D36C6BFD-B684-44BB-8F4D-37456D097F1B}"/>
              </a:ext>
            </a:extLst>
          </p:cNvPr>
          <p:cNvSpPr>
            <a:spLocks noGrp="1"/>
          </p:cNvSpPr>
          <p:nvPr>
            <p:ph type="title"/>
          </p:nvPr>
        </p:nvSpPr>
        <p:spPr/>
        <p:txBody>
          <a:bodyPr/>
          <a:lstStyle/>
          <a:p>
            <a:r>
              <a:rPr lang="en-US"/>
              <a:t>Libraries for Sentiment Analysis</a:t>
            </a:r>
          </a:p>
        </p:txBody>
      </p:sp>
    </p:spTree>
    <p:extLst>
      <p:ext uri="{BB962C8B-B14F-4D97-AF65-F5344CB8AC3E}">
        <p14:creationId xmlns:p14="http://schemas.microsoft.com/office/powerpoint/2010/main" val="4007524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a:t>Agenda item/divider headline</a:t>
            </a:r>
          </a:p>
          <a:p>
            <a:pPr lvl="1"/>
            <a:r>
              <a:rPr lang="en-US"/>
              <a:t>Details</a:t>
            </a:r>
          </a:p>
          <a:p>
            <a:r>
              <a:rPr lang="en-US"/>
              <a:t>Agenda item/divider headline</a:t>
            </a:r>
          </a:p>
          <a:p>
            <a:pPr lvl="1"/>
            <a:r>
              <a:rPr lang="en-US"/>
              <a:t>Details</a:t>
            </a:r>
          </a:p>
          <a:p>
            <a:r>
              <a:rPr lang="en-US"/>
              <a:t>Agenda item/divider headline</a:t>
            </a:r>
          </a:p>
          <a:p>
            <a:pPr lvl="1"/>
            <a:r>
              <a:rPr lang="en-US"/>
              <a:t>Details</a:t>
            </a:r>
          </a:p>
          <a:p>
            <a:r>
              <a:rPr lang="en-US"/>
              <a:t>Agenda item/divider headline</a:t>
            </a:r>
          </a:p>
          <a:p>
            <a:pPr lvl="1"/>
            <a:r>
              <a:rPr lang="en-US"/>
              <a:t>Details</a:t>
            </a:r>
          </a:p>
        </p:txBody>
      </p:sp>
      <p:sp>
        <p:nvSpPr>
          <p:cNvPr id="2" name="Agenda"/>
          <p:cNvSpPr>
            <a:spLocks noGrp="1"/>
          </p:cNvSpPr>
          <p:nvPr>
            <p:ph type="title"/>
          </p:nvPr>
        </p:nvSpPr>
        <p:spPr bwMode="gray"/>
        <p:txBody>
          <a:bodyPr/>
          <a:lstStyle/>
          <a:p>
            <a:r>
              <a:rPr lang="en-US"/>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D29F42-0883-4E21-A8C9-C14527036B70}"/>
              </a:ext>
            </a:extLst>
          </p:cNvPr>
          <p:cNvSpPr>
            <a:spLocks noGrp="1"/>
          </p:cNvSpPr>
          <p:nvPr>
            <p:ph type="body" sz="quarter" idx="10"/>
          </p:nvPr>
        </p:nvSpPr>
        <p:spPr/>
        <p:txBody>
          <a:bodyPr/>
          <a:lstStyle/>
          <a:p>
            <a:pPr>
              <a:spcBef>
                <a:spcPts val="600"/>
              </a:spcBef>
            </a:pPr>
            <a:r>
              <a:rPr lang="en-US"/>
              <a:t>Pre-trained Models available</a:t>
            </a:r>
          </a:p>
          <a:p>
            <a:pPr marL="342900" indent="-342900">
              <a:spcBef>
                <a:spcPts val="600"/>
              </a:spcBef>
              <a:buFont typeface="Arial" panose="020B0604020202020204" pitchFamily="34" charset="0"/>
              <a:buChar char="•"/>
            </a:pPr>
            <a:r>
              <a:rPr lang="en-US"/>
              <a:t>Multi-language BERT (Ru)</a:t>
            </a:r>
          </a:p>
          <a:p>
            <a:pPr marL="342900" indent="-342900">
              <a:spcBef>
                <a:spcPts val="600"/>
              </a:spcBef>
              <a:buFont typeface="Arial" panose="020B0604020202020204" pitchFamily="34" charset="0"/>
              <a:buChar char="•"/>
            </a:pPr>
            <a:r>
              <a:rPr lang="fr-FR"/>
              <a:t>5-classes SST on </a:t>
            </a:r>
            <a:r>
              <a:rPr lang="en-US"/>
              <a:t>conversational</a:t>
            </a:r>
            <a:r>
              <a:rPr lang="fr-FR"/>
              <a:t> BERT (En)</a:t>
            </a:r>
          </a:p>
          <a:p>
            <a:pPr marL="342900" indent="-342900">
              <a:spcBef>
                <a:spcPts val="600"/>
              </a:spcBef>
              <a:buFont typeface="Arial" panose="020B0604020202020204" pitchFamily="34" charset="0"/>
              <a:buChar char="•"/>
            </a:pPr>
            <a:r>
              <a:rPr lang="en-US"/>
              <a:t>5-classes SST on multilingual BERT (En)</a:t>
            </a:r>
          </a:p>
          <a:p>
            <a:pPr marL="342900" indent="-342900">
              <a:spcBef>
                <a:spcPts val="600"/>
              </a:spcBef>
              <a:buFont typeface="Arial" panose="020B0604020202020204" pitchFamily="34" charset="0"/>
              <a:buChar char="•"/>
            </a:pPr>
            <a:r>
              <a:rPr lang="en-US"/>
              <a:t>5-classes Yelp on conversational BERT (En)</a:t>
            </a:r>
          </a:p>
          <a:p>
            <a:pPr marL="342900" indent="-342900">
              <a:spcBef>
                <a:spcPts val="600"/>
              </a:spcBef>
              <a:buFont typeface="Arial" panose="020B0604020202020204" pitchFamily="34" charset="0"/>
              <a:buChar char="•"/>
            </a:pPr>
            <a:endParaRPr lang="en-US"/>
          </a:p>
          <a:p>
            <a:pPr>
              <a:spcBef>
                <a:spcPts val="600"/>
              </a:spcBef>
            </a:pPr>
            <a:r>
              <a:rPr lang="en-US"/>
              <a:t>Training pipeline</a:t>
            </a:r>
          </a:p>
          <a:p>
            <a:pPr marL="342900" indent="-342900">
              <a:spcBef>
                <a:spcPts val="600"/>
              </a:spcBef>
              <a:buFont typeface="Arial" panose="020B0604020202020204" pitchFamily="34" charset="0"/>
              <a:buChar char="•"/>
            </a:pPr>
            <a:r>
              <a:rPr lang="en-US"/>
              <a:t>Deeppavlov provides </a:t>
            </a:r>
            <a:r>
              <a:rPr lang="en-US" err="1"/>
              <a:t>api</a:t>
            </a:r>
            <a:r>
              <a:rPr lang="en-US"/>
              <a:t> functions for training model on new data.</a:t>
            </a:r>
          </a:p>
          <a:p>
            <a:pPr marL="342900" indent="-342900">
              <a:spcBef>
                <a:spcPts val="600"/>
              </a:spcBef>
              <a:buFont typeface="Arial" panose="020B0604020202020204" pitchFamily="34" charset="0"/>
              <a:buChar char="•"/>
            </a:pPr>
            <a:r>
              <a:rPr lang="fr-FR"/>
              <a:t>Configuration files of a model </a:t>
            </a:r>
            <a:r>
              <a:rPr lang="en-US"/>
              <a:t>contain</a:t>
            </a:r>
            <a:r>
              <a:rPr lang="fr-FR"/>
              <a:t> settings for training of the model.</a:t>
            </a:r>
          </a:p>
        </p:txBody>
      </p:sp>
      <p:sp>
        <p:nvSpPr>
          <p:cNvPr id="3" name="Title 2">
            <a:extLst>
              <a:ext uri="{FF2B5EF4-FFF2-40B4-BE49-F238E27FC236}">
                <a16:creationId xmlns:a16="http://schemas.microsoft.com/office/drawing/2014/main" id="{8E811992-F1FB-4A66-A0F6-3901633B5FEA}"/>
              </a:ext>
            </a:extLst>
          </p:cNvPr>
          <p:cNvSpPr>
            <a:spLocks noGrp="1"/>
          </p:cNvSpPr>
          <p:nvPr>
            <p:ph type="title"/>
          </p:nvPr>
        </p:nvSpPr>
        <p:spPr/>
        <p:txBody>
          <a:bodyPr/>
          <a:lstStyle/>
          <a:p>
            <a:r>
              <a:rPr lang="en-US"/>
              <a:t>Deeppavlov Sentiment Analysis</a:t>
            </a:r>
          </a:p>
        </p:txBody>
      </p:sp>
    </p:spTree>
    <p:extLst>
      <p:ext uri="{BB962C8B-B14F-4D97-AF65-F5344CB8AC3E}">
        <p14:creationId xmlns:p14="http://schemas.microsoft.com/office/powerpoint/2010/main" val="4106777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916D0F-30BB-43E7-8974-1016C9C0B32F}"/>
              </a:ext>
            </a:extLst>
          </p:cNvPr>
          <p:cNvSpPr>
            <a:spLocks noGrp="1"/>
          </p:cNvSpPr>
          <p:nvPr>
            <p:ph type="body" sz="quarter" idx="10"/>
          </p:nvPr>
        </p:nvSpPr>
        <p:spPr/>
        <p:txBody>
          <a:bodyPr>
            <a:normAutofit fontScale="85000" lnSpcReduction="10000"/>
          </a:bodyPr>
          <a:lstStyle/>
          <a:p>
            <a:pPr marL="342900" indent="-342900">
              <a:buFont typeface="Arial" panose="020B0604020202020204" pitchFamily="34" charset="0"/>
              <a:buChar char="•"/>
            </a:pPr>
            <a:r>
              <a:rPr lang="en-US"/>
              <a:t>You can do this by watching what customers say about you after you launch a new product or even a certain marketing campaign</a:t>
            </a:r>
          </a:p>
          <a:p>
            <a:pPr marL="701675" lvl="2" indent="-342900">
              <a:buFont typeface="Arial" panose="020B0604020202020204" pitchFamily="34" charset="0"/>
              <a:buChar char="•"/>
            </a:pPr>
            <a:r>
              <a:rPr lang="en-US" err="1"/>
              <a:t>Deeppavlov</a:t>
            </a:r>
            <a:r>
              <a:rPr lang="en-US"/>
              <a:t>: Neutral		NLTK: {'neg': 0.0, 'neu': 0.905, 'pos': 0.095, 'compound': 0.2732}</a:t>
            </a:r>
          </a:p>
          <a:p>
            <a:pPr marL="342900" indent="-342900">
              <a:buFont typeface="Arial" panose="020B0604020202020204" pitchFamily="34" charset="0"/>
              <a:buChar char="•"/>
            </a:pPr>
            <a:r>
              <a:rPr lang="en-US"/>
              <a:t>Not for everyone , but for those with whom it will connect , it 's a nice departure from standard moviegoing fare .</a:t>
            </a:r>
          </a:p>
          <a:p>
            <a:pPr marL="701675" lvl="2" indent="-342900">
              <a:buFont typeface="Arial" panose="020B0604020202020204" pitchFamily="34" charset="0"/>
              <a:buChar char="•"/>
            </a:pPr>
            <a:r>
              <a:rPr lang="en-US" err="1"/>
              <a:t>Deeppavlov</a:t>
            </a:r>
            <a:r>
              <a:rPr lang="en-US"/>
              <a:t>: Very positive		 NLTK: {'neg': 0.0, 'neu': 0.829, 'pos': 0.171, 'compound': 0.5719}</a:t>
            </a:r>
          </a:p>
          <a:p>
            <a:pPr marL="342900" indent="-342900">
              <a:buFont typeface="Arial" panose="020B0604020202020204" pitchFamily="34" charset="0"/>
              <a:buChar char="•"/>
            </a:pPr>
            <a:r>
              <a:rPr lang="en-US"/>
              <a:t>Though it is by no means his best work , Laissez-Passer is a distinguished and distinctive effort by a bona-fide master , a fascinating film replete with rewards to be had by all willing to make the effort to reap them .</a:t>
            </a:r>
          </a:p>
          <a:p>
            <a:pPr marL="701675" lvl="2" indent="-342900">
              <a:buFont typeface="Arial" panose="020B0604020202020204" pitchFamily="34" charset="0"/>
              <a:buChar char="•"/>
            </a:pPr>
            <a:r>
              <a:rPr lang="en-US" err="1"/>
              <a:t>Deeppavlov</a:t>
            </a:r>
            <a:r>
              <a:rPr lang="en-US"/>
              <a:t>: Very positive		 NLTK: {'neg': 0.049, 'neu': 0.711, 'pos': 0.24, 'compound': 0.8625}</a:t>
            </a:r>
          </a:p>
          <a:p>
            <a:pPr marL="342900" indent="-342900">
              <a:buFont typeface="Arial" panose="020B0604020202020204" pitchFamily="34" charset="0"/>
              <a:buChar char="•"/>
            </a:pPr>
            <a:r>
              <a:rPr lang="en-US"/>
              <a:t>Though everything might be literate and smart , it never took off and always seemed static .</a:t>
            </a:r>
          </a:p>
          <a:p>
            <a:pPr marL="701675" lvl="2" indent="-342900">
              <a:buFont typeface="Arial" panose="020B0604020202020204" pitchFamily="34" charset="0"/>
              <a:buChar char="•"/>
            </a:pPr>
            <a:r>
              <a:rPr lang="en-US" err="1"/>
              <a:t>Deeppavlov</a:t>
            </a:r>
            <a:r>
              <a:rPr lang="en-US"/>
              <a:t>: Negative		 NLTK: {'neg': 0.0, 'neu': 0.838, 'pos': 0.162, 'compound': 0.4019}</a:t>
            </a:r>
          </a:p>
          <a:p>
            <a:pPr marL="342900" indent="-342900">
              <a:buFont typeface="Arial" panose="020B0604020202020204" pitchFamily="34" charset="0"/>
              <a:buChar char="•"/>
            </a:pPr>
            <a:r>
              <a:rPr lang="en-US"/>
              <a:t>Pricing for this, while relatively inexpensive for a Las Vegas attraction, is completely over the top.</a:t>
            </a:r>
          </a:p>
          <a:p>
            <a:pPr marL="701675" lvl="2" indent="-342900">
              <a:buFont typeface="Arial" panose="020B0604020202020204" pitchFamily="34" charset="0"/>
              <a:buChar char="•"/>
            </a:pPr>
            <a:r>
              <a:rPr lang="en-US" err="1"/>
              <a:t>Deeppavlov</a:t>
            </a:r>
            <a:r>
              <a:rPr lang="en-US"/>
              <a:t>: Negative		 NLTK: {'neg': 0.0, 'neu': 0.777, 'pos': 0.223, 'compound': 0.7759}</a:t>
            </a:r>
          </a:p>
          <a:p>
            <a:pPr marL="342900" indent="-342900">
              <a:buFont typeface="Arial" panose="020B0604020202020204" pitchFamily="34" charset="0"/>
              <a:buChar char="•"/>
            </a:pPr>
            <a:r>
              <a:rPr lang="en-US"/>
              <a:t>At such a fine institution, I find the lack of knowledge and respect for the art appalling.</a:t>
            </a:r>
          </a:p>
          <a:p>
            <a:pPr marL="701675" lvl="2" indent="-342900">
              <a:buFont typeface="Arial" panose="020B0604020202020204" pitchFamily="34" charset="0"/>
              <a:buChar char="•"/>
            </a:pPr>
            <a:r>
              <a:rPr lang="en-US" err="1"/>
              <a:t>Deeppavlov</a:t>
            </a:r>
            <a:r>
              <a:rPr lang="en-US"/>
              <a:t>: Very Negative		 NLTK: {'neg': 0.232, 'neu': 0.531, 'pos': 0.237, 'compound': 0.0258}</a:t>
            </a:r>
          </a:p>
          <a:p>
            <a:pPr marL="701675" lvl="2" indent="-342900">
              <a:buFont typeface="Arial" panose="020B0604020202020204" pitchFamily="34" charset="0"/>
              <a:buChar char="•"/>
            </a:pPr>
            <a:endParaRPr lang="en-US"/>
          </a:p>
        </p:txBody>
      </p:sp>
      <p:sp>
        <p:nvSpPr>
          <p:cNvPr id="3" name="Title 2">
            <a:extLst>
              <a:ext uri="{FF2B5EF4-FFF2-40B4-BE49-F238E27FC236}">
                <a16:creationId xmlns:a16="http://schemas.microsoft.com/office/drawing/2014/main" id="{9BF94B19-859E-4D22-AC2A-64EBE6C4F85F}"/>
              </a:ext>
            </a:extLst>
          </p:cNvPr>
          <p:cNvSpPr>
            <a:spLocks noGrp="1"/>
          </p:cNvSpPr>
          <p:nvPr>
            <p:ph type="title"/>
          </p:nvPr>
        </p:nvSpPr>
        <p:spPr/>
        <p:txBody>
          <a:bodyPr/>
          <a:lstStyle/>
          <a:p>
            <a:r>
              <a:rPr lang="en-US"/>
              <a:t>Deeppavlov Examples (</a:t>
            </a:r>
            <a:r>
              <a:rPr lang="fr-FR"/>
              <a:t>5-classes SST on </a:t>
            </a:r>
            <a:r>
              <a:rPr lang="fr-FR" err="1"/>
              <a:t>conversational</a:t>
            </a:r>
            <a:r>
              <a:rPr lang="fr-FR"/>
              <a:t> BERT)</a:t>
            </a:r>
            <a:endParaRPr lang="en-US"/>
          </a:p>
        </p:txBody>
      </p:sp>
    </p:spTree>
    <p:extLst>
      <p:ext uri="{BB962C8B-B14F-4D97-AF65-F5344CB8AC3E}">
        <p14:creationId xmlns:p14="http://schemas.microsoft.com/office/powerpoint/2010/main" val="2630552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966334-1F96-4207-B0CB-EE240A09587A}"/>
              </a:ext>
            </a:extLst>
          </p:cNvPr>
          <p:cNvSpPr>
            <a:spLocks noGrp="1"/>
          </p:cNvSpPr>
          <p:nvPr>
            <p:ph type="body" sz="quarter" idx="10"/>
          </p:nvPr>
        </p:nvSpPr>
        <p:spPr/>
        <p:txBody>
          <a:bodyPr>
            <a:normAutofit fontScale="25000" lnSpcReduction="20000"/>
          </a:bodyPr>
          <a:lstStyle/>
          <a:p>
            <a:pPr marL="342900" indent="-342900">
              <a:spcBef>
                <a:spcPts val="900"/>
              </a:spcBef>
              <a:buFont typeface="Arial" panose="020B0604020202020204" pitchFamily="34" charset="0"/>
              <a:buChar char="•"/>
            </a:pPr>
            <a:r>
              <a:rPr lang="en-US" sz="5600" b="1" cap="all">
                <a:latin typeface="Calibri" panose="020F0502020204030204" pitchFamily="34" charset="0"/>
                <a:cs typeface="Calibri" panose="020F0502020204030204" pitchFamily="34" charset="0"/>
              </a:rPr>
              <a:t>THE MARKET PLACE - </a:t>
            </a:r>
            <a:r>
              <a:rPr lang="en-US" sz="5600">
                <a:latin typeface="Calibri" panose="020F0502020204030204" pitchFamily="34" charset="0"/>
                <a:cs typeface="Calibri" panose="020F0502020204030204" pitchFamily="34" charset="0"/>
              </a:rPr>
              <a:t>The marketplace determines share prices. While seller supply and buyer demand meet in the market, there is no perfect equation that lets investors know exactly how share prices will behave.</a:t>
            </a:r>
            <a:endParaRPr lang="en-US" sz="5600" b="1" cap="all">
              <a:latin typeface="Calibri" panose="020F0502020204030204" pitchFamily="34" charset="0"/>
              <a:cs typeface="Calibri" panose="020F0502020204030204" pitchFamily="34" charset="0"/>
            </a:endParaRPr>
          </a:p>
          <a:p>
            <a:pPr marL="342900" indent="-342900">
              <a:spcBef>
                <a:spcPts val="900"/>
              </a:spcBef>
              <a:buFont typeface="Arial" panose="020B0604020202020204" pitchFamily="34" charset="0"/>
              <a:buChar char="•"/>
            </a:pPr>
            <a:r>
              <a:rPr lang="en-US" sz="5600" b="1" cap="all">
                <a:latin typeface="Calibri" panose="020F0502020204030204" pitchFamily="34" charset="0"/>
                <a:cs typeface="Calibri" panose="020F0502020204030204" pitchFamily="34" charset="0"/>
              </a:rPr>
              <a:t>DEMAND AND SUPPLY - </a:t>
            </a:r>
            <a:r>
              <a:rPr lang="en-US" sz="5600">
                <a:latin typeface="Calibri" panose="020F0502020204030204" pitchFamily="34" charset="0"/>
                <a:cs typeface="Calibri" panose="020F0502020204030204" pitchFamily="34" charset="0"/>
              </a:rPr>
              <a:t>Demand and supply in the market affect the prices of shares. When demand for shares exceeds supply, which means the buyers are more than sellers, the prices increase. When demand is less than supply, meaning that buyers are less than sellers, the prices decrease.</a:t>
            </a:r>
            <a:endParaRPr lang="en-US" sz="5600" b="1" cap="all">
              <a:latin typeface="Calibri" panose="020F0502020204030204" pitchFamily="34" charset="0"/>
              <a:cs typeface="Calibri" panose="020F0502020204030204" pitchFamily="34" charset="0"/>
            </a:endParaRPr>
          </a:p>
          <a:p>
            <a:pPr marL="342900" indent="-342900">
              <a:spcBef>
                <a:spcPts val="900"/>
              </a:spcBef>
              <a:buFont typeface="Arial" panose="020B0604020202020204" pitchFamily="34" charset="0"/>
              <a:buChar char="•"/>
            </a:pPr>
            <a:r>
              <a:rPr lang="en-US" sz="5600" b="1" cap="all">
                <a:latin typeface="Calibri" panose="020F0502020204030204" pitchFamily="34" charset="0"/>
                <a:cs typeface="Calibri" panose="020F0502020204030204" pitchFamily="34" charset="0"/>
              </a:rPr>
              <a:t>INTEREST RATES - </a:t>
            </a:r>
            <a:r>
              <a:rPr lang="en-US" sz="5600">
                <a:latin typeface="Calibri" panose="020F0502020204030204" pitchFamily="34" charset="0"/>
                <a:cs typeface="Calibri" panose="020F0502020204030204" pitchFamily="34" charset="0"/>
              </a:rPr>
              <a:t>In case of lower interest rates, demand for funds is higher and the subsequent demand for shares rises. On the other hand, high interest lowers the demand for funds and the demand for shares is lower.</a:t>
            </a:r>
            <a:endParaRPr lang="en-US" sz="5600" b="1" cap="all">
              <a:latin typeface="Calibri" panose="020F0502020204030204" pitchFamily="34" charset="0"/>
              <a:cs typeface="Calibri" panose="020F0502020204030204" pitchFamily="34" charset="0"/>
            </a:endParaRPr>
          </a:p>
          <a:p>
            <a:pPr marL="342900" indent="-342900">
              <a:spcBef>
                <a:spcPts val="900"/>
              </a:spcBef>
              <a:buFont typeface="Arial" panose="020B0604020202020204" pitchFamily="34" charset="0"/>
              <a:buChar char="•"/>
            </a:pPr>
            <a:r>
              <a:rPr lang="en-US" sz="5600" b="1" cap="all">
                <a:latin typeface="Calibri" panose="020F0502020204030204" pitchFamily="34" charset="0"/>
                <a:cs typeface="Calibri" panose="020F0502020204030204" pitchFamily="34" charset="0"/>
              </a:rPr>
              <a:t>INVESTORS - </a:t>
            </a:r>
            <a:r>
              <a:rPr lang="en-US" sz="5600">
                <a:latin typeface="Calibri" panose="020F0502020204030204" pitchFamily="34" charset="0"/>
                <a:cs typeface="Calibri" panose="020F0502020204030204" pitchFamily="34" charset="0"/>
              </a:rPr>
              <a:t>Market players have an impact on share prices. With more bulls than bears, the prices increase. With more bears than bulls, share prices decline.</a:t>
            </a:r>
            <a:endParaRPr lang="en-US" sz="5600" b="1" cap="all">
              <a:latin typeface="Calibri" panose="020F0502020204030204" pitchFamily="34" charset="0"/>
              <a:cs typeface="Calibri" panose="020F0502020204030204" pitchFamily="34" charset="0"/>
            </a:endParaRPr>
          </a:p>
          <a:p>
            <a:pPr marL="342900" indent="-342900">
              <a:spcBef>
                <a:spcPts val="900"/>
              </a:spcBef>
              <a:buFont typeface="Arial" panose="020B0604020202020204" pitchFamily="34" charset="0"/>
              <a:buChar char="•"/>
            </a:pPr>
            <a:r>
              <a:rPr lang="en-US" sz="5600" b="1" cap="all">
                <a:latin typeface="Calibri" panose="020F0502020204030204" pitchFamily="34" charset="0"/>
                <a:cs typeface="Calibri" panose="020F0502020204030204" pitchFamily="34" charset="0"/>
              </a:rPr>
              <a:t>DIVIDENDS - </a:t>
            </a:r>
            <a:r>
              <a:rPr lang="en-US" sz="5600">
                <a:latin typeface="Calibri" panose="020F0502020204030204" pitchFamily="34" charset="0"/>
                <a:cs typeface="Calibri" panose="020F0502020204030204" pitchFamily="34" charset="0"/>
              </a:rPr>
              <a:t>Dividends indicate the movement of share prices. When companies make dividend announcements, the share prices of such companies are likely to increase. It is important to note that if the dividend rate announced is lower than the investors’ expectations, share prices decline while if they are up to more than expected, share prices increase.</a:t>
            </a:r>
            <a:endParaRPr lang="en-US" sz="5600" b="1" cap="all">
              <a:latin typeface="Calibri" panose="020F0502020204030204" pitchFamily="34" charset="0"/>
              <a:cs typeface="Calibri" panose="020F0502020204030204" pitchFamily="34" charset="0"/>
            </a:endParaRPr>
          </a:p>
          <a:p>
            <a:pPr marL="342900" indent="-342900">
              <a:spcBef>
                <a:spcPts val="900"/>
              </a:spcBef>
              <a:buFont typeface="Arial" panose="020B0604020202020204" pitchFamily="34" charset="0"/>
              <a:buChar char="•"/>
            </a:pPr>
            <a:r>
              <a:rPr lang="en-US" sz="5600" b="1" cap="all">
                <a:latin typeface="Calibri" panose="020F0502020204030204" pitchFamily="34" charset="0"/>
                <a:cs typeface="Calibri" panose="020F0502020204030204" pitchFamily="34" charset="0"/>
              </a:rPr>
              <a:t>MANAGEMENT - </a:t>
            </a:r>
            <a:r>
              <a:rPr lang="en-US" sz="5600">
                <a:latin typeface="Calibri" panose="020F0502020204030204" pitchFamily="34" charset="0"/>
                <a:cs typeface="Calibri" panose="020F0502020204030204" pitchFamily="34" charset="0"/>
              </a:rPr>
              <a:t>Management profile has a significant effect on company success and stock prices. If management consists of experienced professionals with a proven track record, share prices are likely to be higher. If the management that takes over a company lacks integrity, share prices tend to fall.</a:t>
            </a:r>
            <a:endParaRPr lang="en-US" sz="5600" b="1" cap="all">
              <a:latin typeface="Calibri" panose="020F0502020204030204" pitchFamily="34" charset="0"/>
              <a:cs typeface="Calibri" panose="020F0502020204030204" pitchFamily="34" charset="0"/>
            </a:endParaRPr>
          </a:p>
          <a:p>
            <a:pPr marL="342900" indent="-342900">
              <a:spcBef>
                <a:spcPts val="900"/>
              </a:spcBef>
              <a:buFont typeface="Arial" panose="020B0604020202020204" pitchFamily="34" charset="0"/>
              <a:buChar char="•"/>
            </a:pPr>
            <a:r>
              <a:rPr lang="en-US" sz="5600" b="1" cap="all">
                <a:latin typeface="Calibri" panose="020F0502020204030204" pitchFamily="34" charset="0"/>
                <a:cs typeface="Calibri" panose="020F0502020204030204" pitchFamily="34" charset="0"/>
              </a:rPr>
              <a:t>ECONOMY - </a:t>
            </a:r>
            <a:r>
              <a:rPr lang="en-US" sz="5600">
                <a:latin typeface="Calibri" panose="020F0502020204030204" pitchFamily="34" charset="0"/>
                <a:cs typeface="Calibri" panose="020F0502020204030204" pitchFamily="34" charset="0"/>
              </a:rPr>
              <a:t>Fluctuations in the economy feature what are commonly referred to as booms and depressions. Under favorable conditions share prices are at their peak and their lowest point is experienced during depressions. Share prices gradually rise during recovery and fall during recessions.</a:t>
            </a:r>
            <a:endParaRPr lang="en-US" sz="5600" b="1" cap="all">
              <a:latin typeface="Calibri" panose="020F0502020204030204" pitchFamily="34" charset="0"/>
              <a:cs typeface="Calibri" panose="020F0502020204030204" pitchFamily="34" charset="0"/>
            </a:endParaRPr>
          </a:p>
          <a:p>
            <a:pPr marL="342900" indent="-342900">
              <a:spcBef>
                <a:spcPts val="900"/>
              </a:spcBef>
              <a:buFont typeface="Arial" panose="020B0604020202020204" pitchFamily="34" charset="0"/>
              <a:buChar char="•"/>
            </a:pPr>
            <a:r>
              <a:rPr lang="en-US" sz="5600" b="1" cap="all">
                <a:latin typeface="Calibri" panose="020F0502020204030204" pitchFamily="34" charset="0"/>
                <a:cs typeface="Calibri" panose="020F0502020204030204" pitchFamily="34" charset="0"/>
              </a:rPr>
              <a:t>POLITICAL CLIMATE - </a:t>
            </a:r>
            <a:r>
              <a:rPr lang="en-US" sz="5600">
                <a:latin typeface="Calibri" panose="020F0502020204030204" pitchFamily="34" charset="0"/>
                <a:cs typeface="Calibri" panose="020F0502020204030204" pitchFamily="34" charset="0"/>
              </a:rPr>
              <a:t>Political factors that range from relations with other nations to government policies can affect share prices.</a:t>
            </a:r>
            <a:endParaRPr lang="en-US" sz="5600" b="1" cap="all">
              <a:latin typeface="Calibri" panose="020F0502020204030204" pitchFamily="34" charset="0"/>
              <a:cs typeface="Calibri" panose="020F0502020204030204" pitchFamily="34" charset="0"/>
            </a:endParaRPr>
          </a:p>
          <a:p>
            <a:pPr marL="342900" indent="-342900">
              <a:spcBef>
                <a:spcPts val="900"/>
              </a:spcBef>
              <a:buFont typeface="Arial" panose="020B0604020202020204" pitchFamily="34" charset="0"/>
              <a:buChar char="•"/>
            </a:pPr>
            <a:r>
              <a:rPr lang="en-US" sz="5600" b="1" cap="all">
                <a:latin typeface="Calibri" panose="020F0502020204030204" pitchFamily="34" charset="0"/>
                <a:cs typeface="Calibri" panose="020F0502020204030204" pitchFamily="34" charset="0"/>
              </a:rPr>
              <a:t>SHORT-TERM AND LONG-TERM INVESTORS</a:t>
            </a:r>
          </a:p>
          <a:p>
            <a:pPr>
              <a:spcBef>
                <a:spcPts val="900"/>
              </a:spcBef>
            </a:pPr>
            <a:br>
              <a:rPr lang="en-US">
                <a:latin typeface="Calibri" panose="020F0502020204030204" pitchFamily="34" charset="0"/>
                <a:cs typeface="Calibri" panose="020F0502020204030204" pitchFamily="34" charset="0"/>
              </a:rPr>
            </a:br>
            <a:endParaRPr lang="en-US" b="1" cap="all">
              <a:latin typeface="Calibri" panose="020F0502020204030204" pitchFamily="34" charset="0"/>
              <a:cs typeface="Calibri" panose="020F0502020204030204" pitchFamily="34" charset="0"/>
            </a:endParaRPr>
          </a:p>
          <a:p>
            <a:pPr>
              <a:spcBef>
                <a:spcPts val="900"/>
              </a:spcBef>
            </a:pPr>
            <a:endParaRPr lang="en-US" b="1" cap="all">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C904C261-8A2B-4C3B-AA94-19F02BEFB3ED}"/>
              </a:ext>
            </a:extLst>
          </p:cNvPr>
          <p:cNvSpPr>
            <a:spLocks noGrp="1"/>
          </p:cNvSpPr>
          <p:nvPr>
            <p:ph type="title"/>
          </p:nvPr>
        </p:nvSpPr>
        <p:spPr/>
        <p:txBody>
          <a:bodyPr/>
          <a:lstStyle/>
          <a:p>
            <a:r>
              <a:rPr lang="en-US"/>
              <a:t>Unaccounted Influencers</a:t>
            </a:r>
          </a:p>
        </p:txBody>
      </p:sp>
    </p:spTree>
    <p:extLst>
      <p:ext uri="{BB962C8B-B14F-4D97-AF65-F5344CB8AC3E}">
        <p14:creationId xmlns:p14="http://schemas.microsoft.com/office/powerpoint/2010/main" val="938850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20741-0286-4BCC-9F66-732FE5A62645}"/>
              </a:ext>
            </a:extLst>
          </p:cNvPr>
          <p:cNvSpPr>
            <a:spLocks noGrp="1"/>
          </p:cNvSpPr>
          <p:nvPr>
            <p:ph type="body" sz="quarter" idx="10"/>
          </p:nvPr>
        </p:nvSpPr>
        <p:spPr/>
        <p:txBody>
          <a:bodyPr/>
          <a:lstStyle/>
          <a:p>
            <a:pPr marL="342900" indent="-342900">
              <a:buFont typeface="Arial" panose="020B0604020202020204" pitchFamily="34" charset="0"/>
              <a:buChar char="•"/>
            </a:pPr>
            <a:r>
              <a:rPr lang="en-US"/>
              <a:t>Trying to account for external factors that are not reflected in news data.</a:t>
            </a:r>
          </a:p>
          <a:p>
            <a:pPr marL="342900" indent="-342900">
              <a:buFont typeface="Arial" panose="020B0604020202020204" pitchFamily="34" charset="0"/>
              <a:buChar char="•"/>
            </a:pPr>
            <a:r>
              <a:rPr lang="en-US"/>
              <a:t>Reusing already available data models</a:t>
            </a:r>
          </a:p>
          <a:p>
            <a:pPr marL="342900" indent="-342900">
              <a:buFont typeface="Arial" panose="020B0604020202020204" pitchFamily="34" charset="0"/>
              <a:buChar char="•"/>
            </a:pPr>
            <a:endParaRPr lang="en-US"/>
          </a:p>
        </p:txBody>
      </p:sp>
      <p:sp>
        <p:nvSpPr>
          <p:cNvPr id="3" name="Title 2">
            <a:extLst>
              <a:ext uri="{FF2B5EF4-FFF2-40B4-BE49-F238E27FC236}">
                <a16:creationId xmlns:a16="http://schemas.microsoft.com/office/drawing/2014/main" id="{FE9C38C6-FA5D-43D8-98F5-FE8DCCB2DE38}"/>
              </a:ext>
            </a:extLst>
          </p:cNvPr>
          <p:cNvSpPr>
            <a:spLocks noGrp="1"/>
          </p:cNvSpPr>
          <p:nvPr>
            <p:ph type="title"/>
          </p:nvPr>
        </p:nvSpPr>
        <p:spPr/>
        <p:txBody>
          <a:bodyPr/>
          <a:lstStyle/>
          <a:p>
            <a:r>
              <a:rPr lang="en-US"/>
              <a:t>Reasons for using time series stock price data</a:t>
            </a:r>
          </a:p>
        </p:txBody>
      </p:sp>
    </p:spTree>
    <p:extLst>
      <p:ext uri="{BB962C8B-B14F-4D97-AF65-F5344CB8AC3E}">
        <p14:creationId xmlns:p14="http://schemas.microsoft.com/office/powerpoint/2010/main" val="1042621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a:t>Using stock trends in predicting slope</a:t>
            </a:r>
          </a:p>
        </p:txBody>
      </p:sp>
      <p:pic>
        <p:nvPicPr>
          <p:cNvPr id="3" name="Picture 2">
            <a:extLst>
              <a:ext uri="{FF2B5EF4-FFF2-40B4-BE49-F238E27FC236}">
                <a16:creationId xmlns:a16="http://schemas.microsoft.com/office/drawing/2014/main" id="{8BE486E2-30E3-486D-8B11-78E8FF9FED8D}"/>
              </a:ext>
            </a:extLst>
          </p:cNvPr>
          <p:cNvPicPr>
            <a:picLocks noChangeAspect="1"/>
          </p:cNvPicPr>
          <p:nvPr/>
        </p:nvPicPr>
        <p:blipFill>
          <a:blip r:embed="rId2"/>
          <a:stretch>
            <a:fillRect/>
          </a:stretch>
        </p:blipFill>
        <p:spPr>
          <a:xfrm>
            <a:off x="504001" y="1228247"/>
            <a:ext cx="9342054" cy="4987432"/>
          </a:xfrm>
          <a:prstGeom prst="rect">
            <a:avLst/>
          </a:prstGeom>
        </p:spPr>
      </p:pic>
    </p:spTree>
    <p:extLst>
      <p:ext uri="{BB962C8B-B14F-4D97-AF65-F5344CB8AC3E}">
        <p14:creationId xmlns:p14="http://schemas.microsoft.com/office/powerpoint/2010/main" val="3143906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a:solidFill>
                  <a:schemeClr val="accent1"/>
                </a:solidFill>
              </a:rPr>
              <a:t>Part 2</a:t>
            </a:r>
          </a:p>
        </p:txBody>
      </p:sp>
    </p:spTree>
    <p:extLst>
      <p:ext uri="{BB962C8B-B14F-4D97-AF65-F5344CB8AC3E}">
        <p14:creationId xmlns:p14="http://schemas.microsoft.com/office/powerpoint/2010/main" val="669354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AE9E-0F15-4632-9DC9-48DEAD420EE8}"/>
              </a:ext>
            </a:extLst>
          </p:cNvPr>
          <p:cNvSpPr>
            <a:spLocks noGrp="1"/>
          </p:cNvSpPr>
          <p:nvPr>
            <p:ph type="title"/>
          </p:nvPr>
        </p:nvSpPr>
        <p:spPr>
          <a:xfrm>
            <a:off x="838419" y="365127"/>
            <a:ext cx="10518338" cy="992334"/>
          </a:xfrm>
        </p:spPr>
        <p:txBody>
          <a:bodyPr/>
          <a:lstStyle/>
          <a:p>
            <a:r>
              <a:rPr lang="en-US"/>
              <a:t>Process Flow</a:t>
            </a:r>
          </a:p>
        </p:txBody>
      </p:sp>
      <p:pic>
        <p:nvPicPr>
          <p:cNvPr id="5" name="Content Placeholder 4">
            <a:extLst>
              <a:ext uri="{FF2B5EF4-FFF2-40B4-BE49-F238E27FC236}">
                <a16:creationId xmlns:a16="http://schemas.microsoft.com/office/drawing/2014/main" id="{9AC2A3B5-DE4D-4E88-B4CC-6834D53A7E10}"/>
              </a:ext>
            </a:extLst>
          </p:cNvPr>
          <p:cNvPicPr>
            <a:picLocks noGrp="1" noChangeAspect="1"/>
          </p:cNvPicPr>
          <p:nvPr>
            <p:ph idx="1"/>
          </p:nvPr>
        </p:nvPicPr>
        <p:blipFill>
          <a:blip r:embed="rId2"/>
          <a:stretch>
            <a:fillRect/>
          </a:stretch>
        </p:blipFill>
        <p:spPr>
          <a:xfrm>
            <a:off x="1150071" y="1629595"/>
            <a:ext cx="9895032" cy="4724546"/>
          </a:xfrm>
        </p:spPr>
      </p:pic>
    </p:spTree>
    <p:extLst>
      <p:ext uri="{BB962C8B-B14F-4D97-AF65-F5344CB8AC3E}">
        <p14:creationId xmlns:p14="http://schemas.microsoft.com/office/powerpoint/2010/main" val="2900727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FA8345-81A5-450E-9ED5-C7819C7534AC}"/>
              </a:ext>
            </a:extLst>
          </p:cNvPr>
          <p:cNvSpPr/>
          <p:nvPr/>
        </p:nvSpPr>
        <p:spPr>
          <a:xfrm>
            <a:off x="297953" y="421235"/>
            <a:ext cx="2260314" cy="12226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Dictionary of relevant words</a:t>
            </a:r>
          </a:p>
        </p:txBody>
      </p:sp>
      <p:sp>
        <p:nvSpPr>
          <p:cNvPr id="5" name="Rectangle 4">
            <a:extLst>
              <a:ext uri="{FF2B5EF4-FFF2-40B4-BE49-F238E27FC236}">
                <a16:creationId xmlns:a16="http://schemas.microsoft.com/office/drawing/2014/main" id="{27C4A389-A185-4795-8309-BC757AF42AF8}"/>
              </a:ext>
            </a:extLst>
          </p:cNvPr>
          <p:cNvSpPr/>
          <p:nvPr/>
        </p:nvSpPr>
        <p:spPr>
          <a:xfrm>
            <a:off x="3316842" y="421235"/>
            <a:ext cx="2260314" cy="12226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Relevant news articles </a:t>
            </a:r>
          </a:p>
        </p:txBody>
      </p:sp>
      <p:sp>
        <p:nvSpPr>
          <p:cNvPr id="6" name="Rectangle 5">
            <a:extLst>
              <a:ext uri="{FF2B5EF4-FFF2-40B4-BE49-F238E27FC236}">
                <a16:creationId xmlns:a16="http://schemas.microsoft.com/office/drawing/2014/main" id="{22F18450-B77A-4802-9ECF-0B427B286C9D}"/>
              </a:ext>
            </a:extLst>
          </p:cNvPr>
          <p:cNvSpPr/>
          <p:nvPr/>
        </p:nvSpPr>
        <p:spPr>
          <a:xfrm>
            <a:off x="6222716" y="421237"/>
            <a:ext cx="2260314" cy="12226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t>Tokenization and stop words removal (preprocessing)</a:t>
            </a:r>
          </a:p>
        </p:txBody>
      </p:sp>
      <p:sp>
        <p:nvSpPr>
          <p:cNvPr id="7" name="Rectangle 6">
            <a:extLst>
              <a:ext uri="{FF2B5EF4-FFF2-40B4-BE49-F238E27FC236}">
                <a16:creationId xmlns:a16="http://schemas.microsoft.com/office/drawing/2014/main" id="{5E3C0E09-C68F-49AC-8035-35A7EA2C5CF2}"/>
              </a:ext>
            </a:extLst>
          </p:cNvPr>
          <p:cNvSpPr/>
          <p:nvPr/>
        </p:nvSpPr>
        <p:spPr>
          <a:xfrm>
            <a:off x="9354621" y="421236"/>
            <a:ext cx="2260314" cy="12226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a:t>Extracting important words using keyword extraction (+ Other ML Techniques)</a:t>
            </a:r>
          </a:p>
        </p:txBody>
      </p:sp>
      <p:sp>
        <p:nvSpPr>
          <p:cNvPr id="8" name="Rectangle 7">
            <a:extLst>
              <a:ext uri="{FF2B5EF4-FFF2-40B4-BE49-F238E27FC236}">
                <a16:creationId xmlns:a16="http://schemas.microsoft.com/office/drawing/2014/main" id="{CDD5E9D7-FD1A-459E-8E98-EFCB99CEA832}"/>
              </a:ext>
            </a:extLst>
          </p:cNvPr>
          <p:cNvSpPr/>
          <p:nvPr/>
        </p:nvSpPr>
        <p:spPr>
          <a:xfrm>
            <a:off x="6256852" y="3115681"/>
            <a:ext cx="2260314" cy="683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Analyzing sentiments</a:t>
            </a:r>
          </a:p>
        </p:txBody>
      </p:sp>
      <p:sp>
        <p:nvSpPr>
          <p:cNvPr id="9" name="Rectangle 8">
            <a:extLst>
              <a:ext uri="{FF2B5EF4-FFF2-40B4-BE49-F238E27FC236}">
                <a16:creationId xmlns:a16="http://schemas.microsoft.com/office/drawing/2014/main" id="{4BC74A8C-918B-4433-A174-5BA33B41A9CC}"/>
              </a:ext>
            </a:extLst>
          </p:cNvPr>
          <p:cNvSpPr/>
          <p:nvPr/>
        </p:nvSpPr>
        <p:spPr>
          <a:xfrm>
            <a:off x="4481513" y="4484420"/>
            <a:ext cx="2488915" cy="12996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Ranking the news articles and output most relevant ones</a:t>
            </a:r>
          </a:p>
        </p:txBody>
      </p:sp>
      <p:cxnSp>
        <p:nvCxnSpPr>
          <p:cNvPr id="13" name="Straight Arrow Connector 12">
            <a:extLst>
              <a:ext uri="{FF2B5EF4-FFF2-40B4-BE49-F238E27FC236}">
                <a16:creationId xmlns:a16="http://schemas.microsoft.com/office/drawing/2014/main" id="{575A692D-75FD-4C37-83FA-166F17D32234}"/>
              </a:ext>
            </a:extLst>
          </p:cNvPr>
          <p:cNvCxnSpPr>
            <a:stCxn id="5" idx="3"/>
            <a:endCxn id="6" idx="1"/>
          </p:cNvCxnSpPr>
          <p:nvPr/>
        </p:nvCxnSpPr>
        <p:spPr>
          <a:xfrm>
            <a:off x="5577156" y="1032548"/>
            <a:ext cx="64556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DCB43D4-151C-4968-A5B4-5E3F87C27983}"/>
              </a:ext>
            </a:extLst>
          </p:cNvPr>
          <p:cNvCxnSpPr>
            <a:cxnSpLocks/>
            <a:stCxn id="6" idx="2"/>
            <a:endCxn id="8" idx="0"/>
          </p:cNvCxnSpPr>
          <p:nvPr/>
        </p:nvCxnSpPr>
        <p:spPr>
          <a:xfrm>
            <a:off x="7352873" y="1643862"/>
            <a:ext cx="34136" cy="1471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472E8E1-0DDD-4ED0-B6AB-8FE7B23EE226}"/>
              </a:ext>
            </a:extLst>
          </p:cNvPr>
          <p:cNvCxnSpPr>
            <a:stCxn id="6" idx="3"/>
            <a:endCxn id="7" idx="1"/>
          </p:cNvCxnSpPr>
          <p:nvPr/>
        </p:nvCxnSpPr>
        <p:spPr>
          <a:xfrm flipV="1">
            <a:off x="8483030" y="1032549"/>
            <a:ext cx="8715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E91A3EB-9399-4912-A6F7-8002544D21B2}"/>
              </a:ext>
            </a:extLst>
          </p:cNvPr>
          <p:cNvSpPr/>
          <p:nvPr/>
        </p:nvSpPr>
        <p:spPr>
          <a:xfrm>
            <a:off x="2686589" y="3310606"/>
            <a:ext cx="1837363" cy="683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Forex data</a:t>
            </a:r>
          </a:p>
        </p:txBody>
      </p:sp>
      <p:cxnSp>
        <p:nvCxnSpPr>
          <p:cNvPr id="29" name="Straight Arrow Connector 28">
            <a:extLst>
              <a:ext uri="{FF2B5EF4-FFF2-40B4-BE49-F238E27FC236}">
                <a16:creationId xmlns:a16="http://schemas.microsoft.com/office/drawing/2014/main" id="{76E7EF95-E4D6-4579-9E31-2CDC9A315AFF}"/>
              </a:ext>
            </a:extLst>
          </p:cNvPr>
          <p:cNvCxnSpPr>
            <a:stCxn id="4" idx="3"/>
            <a:endCxn id="5" idx="1"/>
          </p:cNvCxnSpPr>
          <p:nvPr/>
        </p:nvCxnSpPr>
        <p:spPr>
          <a:xfrm>
            <a:off x="2558267" y="1032548"/>
            <a:ext cx="758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E82B6FD-D46B-4658-B58F-463EBA595C0C}"/>
              </a:ext>
            </a:extLst>
          </p:cNvPr>
          <p:cNvSpPr txBox="1"/>
          <p:nvPr/>
        </p:nvSpPr>
        <p:spPr>
          <a:xfrm>
            <a:off x="5695737" y="4066062"/>
            <a:ext cx="179048" cy="415498"/>
          </a:xfrm>
          <a:prstGeom prst="rect">
            <a:avLst/>
          </a:prstGeom>
          <a:noFill/>
        </p:spPr>
        <p:txBody>
          <a:bodyPr wrap="square" rtlCol="0">
            <a:spAutoFit/>
          </a:bodyPr>
          <a:lstStyle/>
          <a:p>
            <a:r>
              <a:rPr lang="en-US"/>
              <a:t>+</a:t>
            </a:r>
          </a:p>
        </p:txBody>
      </p:sp>
      <p:cxnSp>
        <p:nvCxnSpPr>
          <p:cNvPr id="32" name="Connector: Elbow 31">
            <a:extLst>
              <a:ext uri="{FF2B5EF4-FFF2-40B4-BE49-F238E27FC236}">
                <a16:creationId xmlns:a16="http://schemas.microsoft.com/office/drawing/2014/main" id="{51D22886-28EC-432D-B6A6-DDE6FEDBF782}"/>
              </a:ext>
            </a:extLst>
          </p:cNvPr>
          <p:cNvCxnSpPr>
            <a:cxnSpLocks/>
            <a:stCxn id="19" idx="2"/>
            <a:endCxn id="30" idx="1"/>
          </p:cNvCxnSpPr>
          <p:nvPr/>
        </p:nvCxnSpPr>
        <p:spPr>
          <a:xfrm rot="16200000" flipH="1">
            <a:off x="4510519" y="3088593"/>
            <a:ext cx="279970" cy="20904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378EC9E2-E340-45F6-9630-F75BCBF97588}"/>
              </a:ext>
            </a:extLst>
          </p:cNvPr>
          <p:cNvCxnSpPr>
            <a:cxnSpLocks/>
            <a:stCxn id="8" idx="2"/>
          </p:cNvCxnSpPr>
          <p:nvPr/>
        </p:nvCxnSpPr>
        <p:spPr>
          <a:xfrm rot="5400000">
            <a:off x="6423095" y="3309896"/>
            <a:ext cx="474894" cy="14529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99B1894-2738-4325-AD80-36FC5CBC667D}"/>
              </a:ext>
            </a:extLst>
          </p:cNvPr>
          <p:cNvSpPr txBox="1"/>
          <p:nvPr/>
        </p:nvSpPr>
        <p:spPr>
          <a:xfrm>
            <a:off x="5577156" y="6053778"/>
            <a:ext cx="297629" cy="421205"/>
          </a:xfrm>
          <a:prstGeom prst="rect">
            <a:avLst/>
          </a:prstGeom>
          <a:noFill/>
        </p:spPr>
        <p:txBody>
          <a:bodyPr wrap="square" rtlCol="0">
            <a:spAutoFit/>
          </a:bodyPr>
          <a:lstStyle/>
          <a:p>
            <a:r>
              <a:rPr lang="en-US"/>
              <a:t>+</a:t>
            </a:r>
          </a:p>
        </p:txBody>
      </p:sp>
      <p:cxnSp>
        <p:nvCxnSpPr>
          <p:cNvPr id="43" name="Connector: Elbow 42">
            <a:extLst>
              <a:ext uri="{FF2B5EF4-FFF2-40B4-BE49-F238E27FC236}">
                <a16:creationId xmlns:a16="http://schemas.microsoft.com/office/drawing/2014/main" id="{B6BE7A8E-965E-40D1-A93D-9BD030B190BC}"/>
              </a:ext>
            </a:extLst>
          </p:cNvPr>
          <p:cNvCxnSpPr>
            <a:cxnSpLocks/>
            <a:stCxn id="4" idx="2"/>
            <a:endCxn id="41" idx="1"/>
          </p:cNvCxnSpPr>
          <p:nvPr/>
        </p:nvCxnSpPr>
        <p:spPr>
          <a:xfrm rot="16200000" flipH="1">
            <a:off x="1192373" y="1879597"/>
            <a:ext cx="4620521" cy="4149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BF033AED-1AAE-4FED-9B0F-534C0B037B06}"/>
              </a:ext>
            </a:extLst>
          </p:cNvPr>
          <p:cNvCxnSpPr>
            <a:cxnSpLocks/>
            <a:endCxn id="41" idx="3"/>
          </p:cNvCxnSpPr>
          <p:nvPr/>
        </p:nvCxnSpPr>
        <p:spPr>
          <a:xfrm rot="10800000" flipV="1">
            <a:off x="5874785" y="1571939"/>
            <a:ext cx="4754472" cy="4692442"/>
          </a:xfrm>
          <a:prstGeom prst="bentConnector3">
            <a:avLst>
              <a:gd name="adj1" fmla="val -7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DC9B5CD-8831-47FF-8872-15B4E9F202F4}"/>
              </a:ext>
            </a:extLst>
          </p:cNvPr>
          <p:cNvCxnSpPr>
            <a:cxnSpLocks/>
            <a:stCxn id="41" idx="0"/>
            <a:endCxn id="9" idx="2"/>
          </p:cNvCxnSpPr>
          <p:nvPr/>
        </p:nvCxnSpPr>
        <p:spPr>
          <a:xfrm flipV="1">
            <a:off x="5725971" y="5784083"/>
            <a:ext cx="0" cy="269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0F82F69-2E46-4BBF-8E4F-FE6DA6E14CB3}"/>
              </a:ext>
            </a:extLst>
          </p:cNvPr>
          <p:cNvCxnSpPr>
            <a:stCxn id="30" idx="2"/>
            <a:endCxn id="9" idx="0"/>
          </p:cNvCxnSpPr>
          <p:nvPr/>
        </p:nvCxnSpPr>
        <p:spPr>
          <a:xfrm flipH="1">
            <a:off x="5725971" y="4481560"/>
            <a:ext cx="59290" cy="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tangle: Rounded Corners 77">
            <a:extLst>
              <a:ext uri="{FF2B5EF4-FFF2-40B4-BE49-F238E27FC236}">
                <a16:creationId xmlns:a16="http://schemas.microsoft.com/office/drawing/2014/main" id="{11E68CD0-4D09-4373-B45A-9C4984D55D48}"/>
              </a:ext>
            </a:extLst>
          </p:cNvPr>
          <p:cNvSpPr/>
          <p:nvPr/>
        </p:nvSpPr>
        <p:spPr>
          <a:xfrm>
            <a:off x="74595" y="1407559"/>
            <a:ext cx="1274636" cy="14818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a:t>GDP, Economic Growth, interest rates fall, </a:t>
            </a:r>
            <a:r>
              <a:rPr lang="en-US" sz="1400" err="1"/>
              <a:t>fxtrade</a:t>
            </a:r>
            <a:endParaRPr lang="en-US" sz="1400"/>
          </a:p>
        </p:txBody>
      </p:sp>
      <p:sp>
        <p:nvSpPr>
          <p:cNvPr id="90" name="Rectangle: Rounded Corners 89">
            <a:extLst>
              <a:ext uri="{FF2B5EF4-FFF2-40B4-BE49-F238E27FC236}">
                <a16:creationId xmlns:a16="http://schemas.microsoft.com/office/drawing/2014/main" id="{A2A1647B-63A8-4063-80C7-B0DB6D35E1AC}"/>
              </a:ext>
            </a:extLst>
          </p:cNvPr>
          <p:cNvSpPr/>
          <p:nvPr/>
        </p:nvSpPr>
        <p:spPr>
          <a:xfrm>
            <a:off x="2734779" y="1643862"/>
            <a:ext cx="3574925" cy="41549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50"/>
              <a:t>RBA Slash Interest Rates but Australian Dollar US Dollar (AUD/USD) Exchange Rate Survives</a:t>
            </a:r>
          </a:p>
        </p:txBody>
      </p:sp>
      <p:sp>
        <p:nvSpPr>
          <p:cNvPr id="92" name="Rectangle: Rounded Corners 91">
            <a:extLst>
              <a:ext uri="{FF2B5EF4-FFF2-40B4-BE49-F238E27FC236}">
                <a16:creationId xmlns:a16="http://schemas.microsoft.com/office/drawing/2014/main" id="{3A7C5C37-3EE2-4404-8450-B2E162D81933}"/>
              </a:ext>
            </a:extLst>
          </p:cNvPr>
          <p:cNvSpPr/>
          <p:nvPr/>
        </p:nvSpPr>
        <p:spPr>
          <a:xfrm>
            <a:off x="2734779" y="2081086"/>
            <a:ext cx="3574925" cy="3023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50"/>
              <a:t>SBI FXTRADE to add eight currency pairs to offering</a:t>
            </a:r>
          </a:p>
        </p:txBody>
      </p:sp>
      <p:sp>
        <p:nvSpPr>
          <p:cNvPr id="93" name="Rectangle: Rounded Corners 92">
            <a:extLst>
              <a:ext uri="{FF2B5EF4-FFF2-40B4-BE49-F238E27FC236}">
                <a16:creationId xmlns:a16="http://schemas.microsoft.com/office/drawing/2014/main" id="{A16248DD-3B54-4649-96FB-D5A5523F4F8C}"/>
              </a:ext>
            </a:extLst>
          </p:cNvPr>
          <p:cNvSpPr/>
          <p:nvPr/>
        </p:nvSpPr>
        <p:spPr>
          <a:xfrm>
            <a:off x="2734779" y="2429864"/>
            <a:ext cx="3574925" cy="32754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50"/>
              <a:t>Slumbering FX confounds traders, prompts fear of rude awakening</a:t>
            </a:r>
          </a:p>
        </p:txBody>
      </p:sp>
      <p:sp>
        <p:nvSpPr>
          <p:cNvPr id="94" name="Rectangle: Rounded Corners 93">
            <a:extLst>
              <a:ext uri="{FF2B5EF4-FFF2-40B4-BE49-F238E27FC236}">
                <a16:creationId xmlns:a16="http://schemas.microsoft.com/office/drawing/2014/main" id="{B28E9F84-4FAD-4C13-A6BB-7A8932D89112}"/>
              </a:ext>
            </a:extLst>
          </p:cNvPr>
          <p:cNvSpPr/>
          <p:nvPr/>
        </p:nvSpPr>
        <p:spPr>
          <a:xfrm>
            <a:off x="8148262" y="3471235"/>
            <a:ext cx="1622461" cy="9657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a:t>Article 1: positive</a:t>
            </a:r>
          </a:p>
          <a:p>
            <a:r>
              <a:rPr lang="en-US" sz="1400"/>
              <a:t>Article 2: neutral</a:t>
            </a:r>
          </a:p>
          <a:p>
            <a:r>
              <a:rPr lang="en-US" sz="1400"/>
              <a:t>Article 3: negative</a:t>
            </a:r>
          </a:p>
        </p:txBody>
      </p:sp>
      <p:sp>
        <p:nvSpPr>
          <p:cNvPr id="95" name="Rectangle: Rounded Corners 94">
            <a:extLst>
              <a:ext uri="{FF2B5EF4-FFF2-40B4-BE49-F238E27FC236}">
                <a16:creationId xmlns:a16="http://schemas.microsoft.com/office/drawing/2014/main" id="{A9DDA89B-54D8-4FC8-A943-2DE1A3D21BA4}"/>
              </a:ext>
            </a:extLst>
          </p:cNvPr>
          <p:cNvSpPr/>
          <p:nvPr/>
        </p:nvSpPr>
        <p:spPr>
          <a:xfrm>
            <a:off x="1828055" y="3839424"/>
            <a:ext cx="1411040" cy="57562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a:t>AUD/USD rises by 0.07</a:t>
            </a:r>
          </a:p>
        </p:txBody>
      </p:sp>
      <p:sp>
        <p:nvSpPr>
          <p:cNvPr id="96" name="Rectangle: Rounded Corners 95">
            <a:extLst>
              <a:ext uri="{FF2B5EF4-FFF2-40B4-BE49-F238E27FC236}">
                <a16:creationId xmlns:a16="http://schemas.microsoft.com/office/drawing/2014/main" id="{AC7B6B78-E6CC-4745-83A9-9FB673108F35}"/>
              </a:ext>
            </a:extLst>
          </p:cNvPr>
          <p:cNvSpPr/>
          <p:nvPr/>
        </p:nvSpPr>
        <p:spPr>
          <a:xfrm>
            <a:off x="6464558" y="5617703"/>
            <a:ext cx="3574925" cy="41549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50"/>
              <a:t>RBA Slash Interest Rates but Australian Dollar US Dollar (AUD/USD) Exchange Rate Survives</a:t>
            </a:r>
          </a:p>
        </p:txBody>
      </p:sp>
    </p:spTree>
    <p:extLst>
      <p:ext uri="{BB962C8B-B14F-4D97-AF65-F5344CB8AC3E}">
        <p14:creationId xmlns:p14="http://schemas.microsoft.com/office/powerpoint/2010/main" val="1361088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3C1105-E38D-455C-9818-6DD0665DC50C}"/>
              </a:ext>
            </a:extLst>
          </p:cNvPr>
          <p:cNvSpPr/>
          <p:nvPr/>
        </p:nvSpPr>
        <p:spPr>
          <a:xfrm>
            <a:off x="636997" y="1047964"/>
            <a:ext cx="2465798" cy="9246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Dictionary of relevant words</a:t>
            </a:r>
          </a:p>
        </p:txBody>
      </p:sp>
      <p:sp>
        <p:nvSpPr>
          <p:cNvPr id="5" name="Rectangle 4">
            <a:extLst>
              <a:ext uri="{FF2B5EF4-FFF2-40B4-BE49-F238E27FC236}">
                <a16:creationId xmlns:a16="http://schemas.microsoft.com/office/drawing/2014/main" id="{8CE6A388-B833-436E-8F08-8A725A6EECE5}"/>
              </a:ext>
            </a:extLst>
          </p:cNvPr>
          <p:cNvSpPr/>
          <p:nvPr/>
        </p:nvSpPr>
        <p:spPr>
          <a:xfrm>
            <a:off x="636997" y="2280862"/>
            <a:ext cx="2465798" cy="9246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Historical relevant news articles</a:t>
            </a:r>
          </a:p>
        </p:txBody>
      </p:sp>
      <p:sp>
        <p:nvSpPr>
          <p:cNvPr id="7" name="Rectangle 6">
            <a:extLst>
              <a:ext uri="{FF2B5EF4-FFF2-40B4-BE49-F238E27FC236}">
                <a16:creationId xmlns:a16="http://schemas.microsoft.com/office/drawing/2014/main" id="{C5E4933B-A3A0-4E42-A49C-0CD73923ED45}"/>
              </a:ext>
            </a:extLst>
          </p:cNvPr>
          <p:cNvSpPr/>
          <p:nvPr/>
        </p:nvSpPr>
        <p:spPr>
          <a:xfrm>
            <a:off x="636997" y="3429000"/>
            <a:ext cx="2465798" cy="9246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News Articles</a:t>
            </a:r>
          </a:p>
        </p:txBody>
      </p:sp>
      <p:sp>
        <p:nvSpPr>
          <p:cNvPr id="10" name="Rectangle 9">
            <a:extLst>
              <a:ext uri="{FF2B5EF4-FFF2-40B4-BE49-F238E27FC236}">
                <a16:creationId xmlns:a16="http://schemas.microsoft.com/office/drawing/2014/main" id="{E1B5BAE3-D0BA-4C88-ADE3-1998BBB8B3A8}"/>
              </a:ext>
            </a:extLst>
          </p:cNvPr>
          <p:cNvSpPr/>
          <p:nvPr/>
        </p:nvSpPr>
        <p:spPr>
          <a:xfrm>
            <a:off x="8786849" y="2992348"/>
            <a:ext cx="2465798" cy="9246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Relevant News Articles</a:t>
            </a:r>
          </a:p>
        </p:txBody>
      </p:sp>
      <p:sp>
        <p:nvSpPr>
          <p:cNvPr id="11" name="Rectangle 10">
            <a:extLst>
              <a:ext uri="{FF2B5EF4-FFF2-40B4-BE49-F238E27FC236}">
                <a16:creationId xmlns:a16="http://schemas.microsoft.com/office/drawing/2014/main" id="{5B553725-486E-4B27-A465-BC2784407D0B}"/>
              </a:ext>
            </a:extLst>
          </p:cNvPr>
          <p:cNvSpPr/>
          <p:nvPr/>
        </p:nvSpPr>
        <p:spPr>
          <a:xfrm>
            <a:off x="4594993" y="2997484"/>
            <a:ext cx="2465798" cy="9246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Sentiment analysis + Clustering + ranking</a:t>
            </a:r>
          </a:p>
        </p:txBody>
      </p:sp>
      <p:sp>
        <p:nvSpPr>
          <p:cNvPr id="12" name="Rectangle 11">
            <a:extLst>
              <a:ext uri="{FF2B5EF4-FFF2-40B4-BE49-F238E27FC236}">
                <a16:creationId xmlns:a16="http://schemas.microsoft.com/office/drawing/2014/main" id="{B114AE9B-3EAE-47C0-BBEA-C4886AAF4388}"/>
              </a:ext>
            </a:extLst>
          </p:cNvPr>
          <p:cNvSpPr/>
          <p:nvPr/>
        </p:nvSpPr>
        <p:spPr>
          <a:xfrm>
            <a:off x="636997" y="4808306"/>
            <a:ext cx="2465798" cy="9246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Forex Data</a:t>
            </a:r>
          </a:p>
        </p:txBody>
      </p:sp>
      <p:cxnSp>
        <p:nvCxnSpPr>
          <p:cNvPr id="14" name="Straight Arrow Connector 13">
            <a:extLst>
              <a:ext uri="{FF2B5EF4-FFF2-40B4-BE49-F238E27FC236}">
                <a16:creationId xmlns:a16="http://schemas.microsoft.com/office/drawing/2014/main" id="{292F6BB3-08C3-438D-AE64-77B9A9BD7DEE}"/>
              </a:ext>
            </a:extLst>
          </p:cNvPr>
          <p:cNvCxnSpPr>
            <a:stCxn id="4" idx="3"/>
            <a:endCxn id="11" idx="1"/>
          </p:cNvCxnSpPr>
          <p:nvPr/>
        </p:nvCxnSpPr>
        <p:spPr>
          <a:xfrm>
            <a:off x="3102795" y="1510302"/>
            <a:ext cx="1492198" cy="1949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E72D1FB-7FF0-4923-A863-75BFCD3AE16E}"/>
              </a:ext>
            </a:extLst>
          </p:cNvPr>
          <p:cNvCxnSpPr>
            <a:stCxn id="5" idx="3"/>
            <a:endCxn id="11" idx="1"/>
          </p:cNvCxnSpPr>
          <p:nvPr/>
        </p:nvCxnSpPr>
        <p:spPr>
          <a:xfrm>
            <a:off x="3102795" y="2743200"/>
            <a:ext cx="1492198" cy="716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34BC76F-C79B-4C51-8F98-2BB658233D22}"/>
              </a:ext>
            </a:extLst>
          </p:cNvPr>
          <p:cNvCxnSpPr>
            <a:stCxn id="7" idx="3"/>
            <a:endCxn id="11" idx="1"/>
          </p:cNvCxnSpPr>
          <p:nvPr/>
        </p:nvCxnSpPr>
        <p:spPr>
          <a:xfrm flipV="1">
            <a:off x="3102795" y="3459822"/>
            <a:ext cx="1492198" cy="431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20C37D4-B726-46A7-B943-69FDD8AB6DCA}"/>
              </a:ext>
            </a:extLst>
          </p:cNvPr>
          <p:cNvCxnSpPr>
            <a:stCxn id="12" idx="3"/>
            <a:endCxn id="11" idx="1"/>
          </p:cNvCxnSpPr>
          <p:nvPr/>
        </p:nvCxnSpPr>
        <p:spPr>
          <a:xfrm flipV="1">
            <a:off x="3102795" y="3459822"/>
            <a:ext cx="1492198" cy="1810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7BFD578-11A0-4960-9378-9F4915ED0A66}"/>
              </a:ext>
            </a:extLst>
          </p:cNvPr>
          <p:cNvCxnSpPr>
            <a:stCxn id="11" idx="3"/>
            <a:endCxn id="10" idx="1"/>
          </p:cNvCxnSpPr>
          <p:nvPr/>
        </p:nvCxnSpPr>
        <p:spPr>
          <a:xfrm flipV="1">
            <a:off x="7060791" y="3454686"/>
            <a:ext cx="1726058" cy="5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296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FA8345-81A5-450E-9ED5-C7819C7534AC}"/>
              </a:ext>
            </a:extLst>
          </p:cNvPr>
          <p:cNvSpPr/>
          <p:nvPr/>
        </p:nvSpPr>
        <p:spPr>
          <a:xfrm>
            <a:off x="297953" y="854385"/>
            <a:ext cx="2260314" cy="12226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a:t>List of words (influencing factors) for each portfolio</a:t>
            </a:r>
          </a:p>
        </p:txBody>
      </p:sp>
      <p:sp>
        <p:nvSpPr>
          <p:cNvPr id="6" name="Rectangle 5">
            <a:extLst>
              <a:ext uri="{FF2B5EF4-FFF2-40B4-BE49-F238E27FC236}">
                <a16:creationId xmlns:a16="http://schemas.microsoft.com/office/drawing/2014/main" id="{22F18450-B77A-4802-9ECF-0B427B286C9D}"/>
              </a:ext>
            </a:extLst>
          </p:cNvPr>
          <p:cNvSpPr/>
          <p:nvPr/>
        </p:nvSpPr>
        <p:spPr>
          <a:xfrm>
            <a:off x="4458830" y="3528240"/>
            <a:ext cx="2260314" cy="12226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t>Preprocessing</a:t>
            </a:r>
          </a:p>
        </p:txBody>
      </p:sp>
      <p:sp>
        <p:nvSpPr>
          <p:cNvPr id="8" name="Rectangle 7">
            <a:extLst>
              <a:ext uri="{FF2B5EF4-FFF2-40B4-BE49-F238E27FC236}">
                <a16:creationId xmlns:a16="http://schemas.microsoft.com/office/drawing/2014/main" id="{CDD5E9D7-FD1A-459E-8E98-EFCB99CEA832}"/>
              </a:ext>
            </a:extLst>
          </p:cNvPr>
          <p:cNvSpPr/>
          <p:nvPr/>
        </p:nvSpPr>
        <p:spPr>
          <a:xfrm>
            <a:off x="4458830" y="5083243"/>
            <a:ext cx="2260314" cy="683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Analyzing sentiments</a:t>
            </a:r>
          </a:p>
        </p:txBody>
      </p:sp>
      <p:sp>
        <p:nvSpPr>
          <p:cNvPr id="9" name="Rectangle 8">
            <a:extLst>
              <a:ext uri="{FF2B5EF4-FFF2-40B4-BE49-F238E27FC236}">
                <a16:creationId xmlns:a16="http://schemas.microsoft.com/office/drawing/2014/main" id="{4BC74A8C-918B-4433-A174-5BA33B41A9CC}"/>
              </a:ext>
            </a:extLst>
          </p:cNvPr>
          <p:cNvSpPr/>
          <p:nvPr/>
        </p:nvSpPr>
        <p:spPr>
          <a:xfrm>
            <a:off x="9088655" y="2436267"/>
            <a:ext cx="2488915" cy="12996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Ranking the news articles and output most relevant ones </a:t>
            </a:r>
          </a:p>
          <a:p>
            <a:pPr algn="ctr"/>
            <a:r>
              <a:rPr lang="en-US" sz="1600"/>
              <a:t>(Using ML/Heuristics)</a:t>
            </a:r>
          </a:p>
        </p:txBody>
      </p:sp>
      <p:sp>
        <p:nvSpPr>
          <p:cNvPr id="19" name="Rectangle 18">
            <a:extLst>
              <a:ext uri="{FF2B5EF4-FFF2-40B4-BE49-F238E27FC236}">
                <a16:creationId xmlns:a16="http://schemas.microsoft.com/office/drawing/2014/main" id="{7E91A3EB-9399-4912-A6F7-8002544D21B2}"/>
              </a:ext>
            </a:extLst>
          </p:cNvPr>
          <p:cNvSpPr/>
          <p:nvPr/>
        </p:nvSpPr>
        <p:spPr>
          <a:xfrm>
            <a:off x="301288" y="3528240"/>
            <a:ext cx="1981762" cy="9751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Forex Exchange data</a:t>
            </a:r>
          </a:p>
        </p:txBody>
      </p:sp>
      <p:sp>
        <p:nvSpPr>
          <p:cNvPr id="78" name="Rectangle: Rounded Corners 77">
            <a:extLst>
              <a:ext uri="{FF2B5EF4-FFF2-40B4-BE49-F238E27FC236}">
                <a16:creationId xmlns:a16="http://schemas.microsoft.com/office/drawing/2014/main" id="{11E68CD0-4D09-4373-B45A-9C4984D55D48}"/>
              </a:ext>
            </a:extLst>
          </p:cNvPr>
          <p:cNvSpPr/>
          <p:nvPr/>
        </p:nvSpPr>
        <p:spPr>
          <a:xfrm>
            <a:off x="345148" y="1911402"/>
            <a:ext cx="1411040" cy="86337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000" err="1"/>
              <a:t>Eg.</a:t>
            </a:r>
            <a:r>
              <a:rPr lang="en-US" sz="1000"/>
              <a:t> - GDP, Economic Growth, interest rates fall, </a:t>
            </a:r>
            <a:r>
              <a:rPr lang="en-US" sz="1000" err="1"/>
              <a:t>fxtrade</a:t>
            </a:r>
            <a:r>
              <a:rPr lang="en-US" sz="1000"/>
              <a:t> </a:t>
            </a:r>
            <a:r>
              <a:rPr lang="en-US" sz="1000" err="1"/>
              <a:t>etc</a:t>
            </a:r>
            <a:r>
              <a:rPr lang="en-US" sz="1000"/>
              <a:t>…</a:t>
            </a:r>
          </a:p>
        </p:txBody>
      </p:sp>
      <p:sp>
        <p:nvSpPr>
          <p:cNvPr id="5" name="Rectangle 4">
            <a:extLst>
              <a:ext uri="{FF2B5EF4-FFF2-40B4-BE49-F238E27FC236}">
                <a16:creationId xmlns:a16="http://schemas.microsoft.com/office/drawing/2014/main" id="{27C4A389-A185-4795-8309-BC757AF42AF8}"/>
              </a:ext>
            </a:extLst>
          </p:cNvPr>
          <p:cNvSpPr/>
          <p:nvPr/>
        </p:nvSpPr>
        <p:spPr>
          <a:xfrm>
            <a:off x="4277900" y="510525"/>
            <a:ext cx="2260314" cy="12226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Search/Extract relevant news articles using API’s </a:t>
            </a:r>
          </a:p>
        </p:txBody>
      </p:sp>
      <p:sp>
        <p:nvSpPr>
          <p:cNvPr id="90" name="Rectangle: Rounded Corners 89">
            <a:extLst>
              <a:ext uri="{FF2B5EF4-FFF2-40B4-BE49-F238E27FC236}">
                <a16:creationId xmlns:a16="http://schemas.microsoft.com/office/drawing/2014/main" id="{A2A1647B-63A8-4063-80C7-B0DB6D35E1AC}"/>
              </a:ext>
            </a:extLst>
          </p:cNvPr>
          <p:cNvSpPr/>
          <p:nvPr/>
        </p:nvSpPr>
        <p:spPr>
          <a:xfrm>
            <a:off x="3801525" y="1779627"/>
            <a:ext cx="3574925" cy="41549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50"/>
              <a:t>RBA Slash Interest Rates but Australian Dollar US Dollar (AUD/USD) Exchange Rate Survives</a:t>
            </a:r>
          </a:p>
        </p:txBody>
      </p:sp>
      <p:sp>
        <p:nvSpPr>
          <p:cNvPr id="92" name="Rectangle: Rounded Corners 91">
            <a:extLst>
              <a:ext uri="{FF2B5EF4-FFF2-40B4-BE49-F238E27FC236}">
                <a16:creationId xmlns:a16="http://schemas.microsoft.com/office/drawing/2014/main" id="{3A7C5C37-3EE2-4404-8450-B2E162D81933}"/>
              </a:ext>
            </a:extLst>
          </p:cNvPr>
          <p:cNvSpPr/>
          <p:nvPr/>
        </p:nvSpPr>
        <p:spPr>
          <a:xfrm>
            <a:off x="3801525" y="2216851"/>
            <a:ext cx="3574925" cy="3023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50"/>
              <a:t>SBI FXTRADE to add eight currency pairs to offering</a:t>
            </a:r>
          </a:p>
        </p:txBody>
      </p:sp>
      <p:sp>
        <p:nvSpPr>
          <p:cNvPr id="93" name="Rectangle: Rounded Corners 92">
            <a:extLst>
              <a:ext uri="{FF2B5EF4-FFF2-40B4-BE49-F238E27FC236}">
                <a16:creationId xmlns:a16="http://schemas.microsoft.com/office/drawing/2014/main" id="{A16248DD-3B54-4649-96FB-D5A5523F4F8C}"/>
              </a:ext>
            </a:extLst>
          </p:cNvPr>
          <p:cNvSpPr/>
          <p:nvPr/>
        </p:nvSpPr>
        <p:spPr>
          <a:xfrm>
            <a:off x="3801525" y="2565629"/>
            <a:ext cx="3574925" cy="32754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50"/>
              <a:t>Slumbering FX confounds traders, prompts fear of rude awakening</a:t>
            </a:r>
          </a:p>
        </p:txBody>
      </p:sp>
      <p:sp>
        <p:nvSpPr>
          <p:cNvPr id="94" name="Rectangle: Rounded Corners 93">
            <a:extLst>
              <a:ext uri="{FF2B5EF4-FFF2-40B4-BE49-F238E27FC236}">
                <a16:creationId xmlns:a16="http://schemas.microsoft.com/office/drawing/2014/main" id="{B28E9F84-4FAD-4C13-A6BB-7A8932D89112}"/>
              </a:ext>
            </a:extLst>
          </p:cNvPr>
          <p:cNvSpPr/>
          <p:nvPr/>
        </p:nvSpPr>
        <p:spPr>
          <a:xfrm>
            <a:off x="3094390" y="5553087"/>
            <a:ext cx="1845722" cy="82547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a:t>Article 1: positive</a:t>
            </a:r>
          </a:p>
          <a:p>
            <a:r>
              <a:rPr lang="en-US" sz="1400"/>
              <a:t>Article 2: neutral</a:t>
            </a:r>
          </a:p>
          <a:p>
            <a:r>
              <a:rPr lang="en-US" sz="1400"/>
              <a:t>Article 3: negative</a:t>
            </a:r>
          </a:p>
        </p:txBody>
      </p:sp>
      <p:sp>
        <p:nvSpPr>
          <p:cNvPr id="95" name="Rectangle: Rounded Corners 94">
            <a:extLst>
              <a:ext uri="{FF2B5EF4-FFF2-40B4-BE49-F238E27FC236}">
                <a16:creationId xmlns:a16="http://schemas.microsoft.com/office/drawing/2014/main" id="{A9DDA89B-54D8-4FC8-A943-2DE1A3D21BA4}"/>
              </a:ext>
            </a:extLst>
          </p:cNvPr>
          <p:cNvSpPr/>
          <p:nvPr/>
        </p:nvSpPr>
        <p:spPr>
          <a:xfrm>
            <a:off x="289090" y="4423714"/>
            <a:ext cx="1411040" cy="57562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a:t>AUD/USD rises by 0.07</a:t>
            </a:r>
          </a:p>
        </p:txBody>
      </p:sp>
      <p:sp>
        <p:nvSpPr>
          <p:cNvPr id="12" name="Rectangle 11">
            <a:extLst>
              <a:ext uri="{FF2B5EF4-FFF2-40B4-BE49-F238E27FC236}">
                <a16:creationId xmlns:a16="http://schemas.microsoft.com/office/drawing/2014/main" id="{F6861A0C-D979-4D37-9BE8-9A4AE3E81B96}"/>
              </a:ext>
            </a:extLst>
          </p:cNvPr>
          <p:cNvSpPr/>
          <p:nvPr/>
        </p:nvSpPr>
        <p:spPr bwMode="gray">
          <a:xfrm>
            <a:off x="133349" y="552449"/>
            <a:ext cx="2676526" cy="5067301"/>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33" name="Rectangle: Rounded Corners 32">
            <a:extLst>
              <a:ext uri="{FF2B5EF4-FFF2-40B4-BE49-F238E27FC236}">
                <a16:creationId xmlns:a16="http://schemas.microsoft.com/office/drawing/2014/main" id="{BB976753-5B9E-4366-8736-CBA4057CAC30}"/>
              </a:ext>
            </a:extLst>
          </p:cNvPr>
          <p:cNvSpPr/>
          <p:nvPr/>
        </p:nvSpPr>
        <p:spPr>
          <a:xfrm>
            <a:off x="8516400" y="3770352"/>
            <a:ext cx="3574925" cy="41549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50"/>
              <a:t>RBA Slash Interest Rates but Australian Dollar US Dollar (AUD/USD) Exchange Rate Survives</a:t>
            </a:r>
          </a:p>
        </p:txBody>
      </p:sp>
      <p:sp>
        <p:nvSpPr>
          <p:cNvPr id="34" name="Rectangle: Rounded Corners 33">
            <a:extLst>
              <a:ext uri="{FF2B5EF4-FFF2-40B4-BE49-F238E27FC236}">
                <a16:creationId xmlns:a16="http://schemas.microsoft.com/office/drawing/2014/main" id="{B5303C4D-77FA-4FEF-987F-95DA0D1087BD}"/>
              </a:ext>
            </a:extLst>
          </p:cNvPr>
          <p:cNvSpPr/>
          <p:nvPr/>
        </p:nvSpPr>
        <p:spPr>
          <a:xfrm>
            <a:off x="8516400" y="4207576"/>
            <a:ext cx="3574925" cy="3023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50"/>
              <a:t>SBI FXTRADE to add eight currency pairs to offering</a:t>
            </a:r>
          </a:p>
        </p:txBody>
      </p:sp>
      <p:sp>
        <p:nvSpPr>
          <p:cNvPr id="36" name="Rectangle: Rounded Corners 35">
            <a:extLst>
              <a:ext uri="{FF2B5EF4-FFF2-40B4-BE49-F238E27FC236}">
                <a16:creationId xmlns:a16="http://schemas.microsoft.com/office/drawing/2014/main" id="{22461E80-15C1-4260-B1A4-AEB38990AF5E}"/>
              </a:ext>
            </a:extLst>
          </p:cNvPr>
          <p:cNvSpPr/>
          <p:nvPr/>
        </p:nvSpPr>
        <p:spPr>
          <a:xfrm>
            <a:off x="8516400" y="4556354"/>
            <a:ext cx="3574925" cy="32754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50"/>
              <a:t>Slumbering FX confounds traders, prompts fear of rude awakening</a:t>
            </a:r>
          </a:p>
        </p:txBody>
      </p:sp>
      <p:cxnSp>
        <p:nvCxnSpPr>
          <p:cNvPr id="16" name="Straight Arrow Connector 15">
            <a:extLst>
              <a:ext uri="{FF2B5EF4-FFF2-40B4-BE49-F238E27FC236}">
                <a16:creationId xmlns:a16="http://schemas.microsoft.com/office/drawing/2014/main" id="{77BAD65B-A3F5-4DB9-AB8E-40419D22F653}"/>
              </a:ext>
            </a:extLst>
          </p:cNvPr>
          <p:cNvCxnSpPr>
            <a:stCxn id="4" idx="3"/>
            <a:endCxn id="5" idx="1"/>
          </p:cNvCxnSpPr>
          <p:nvPr/>
        </p:nvCxnSpPr>
        <p:spPr>
          <a:xfrm flipV="1">
            <a:off x="2558267" y="1121838"/>
            <a:ext cx="1719633" cy="34386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F1C712A-F4C3-44CF-82FF-8C95507809F6}"/>
              </a:ext>
            </a:extLst>
          </p:cNvPr>
          <p:cNvCxnSpPr>
            <a:cxnSpLocks/>
            <a:stCxn id="93" idx="2"/>
            <a:endCxn id="6" idx="0"/>
          </p:cNvCxnSpPr>
          <p:nvPr/>
        </p:nvCxnSpPr>
        <p:spPr>
          <a:xfrm flipH="1">
            <a:off x="5588987" y="2893171"/>
            <a:ext cx="1" cy="635069"/>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3E0B6E8-2557-49BD-9954-6C3F0E94410E}"/>
              </a:ext>
            </a:extLst>
          </p:cNvPr>
          <p:cNvCxnSpPr>
            <a:stCxn id="6" idx="2"/>
            <a:endCxn id="8" idx="0"/>
          </p:cNvCxnSpPr>
          <p:nvPr/>
        </p:nvCxnSpPr>
        <p:spPr>
          <a:xfrm>
            <a:off x="5588987" y="4750865"/>
            <a:ext cx="0" cy="332378"/>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88911ED0-8CBB-4DEF-AB12-D4EDD1F96960}"/>
              </a:ext>
            </a:extLst>
          </p:cNvPr>
          <p:cNvCxnSpPr>
            <a:stCxn id="8" idx="3"/>
            <a:endCxn id="36" idx="2"/>
          </p:cNvCxnSpPr>
          <p:nvPr/>
        </p:nvCxnSpPr>
        <p:spPr>
          <a:xfrm flipV="1">
            <a:off x="6719144" y="4883896"/>
            <a:ext cx="3584719" cy="540965"/>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F349D0E9-BEC4-4A30-AE11-D440AA9C0FEA}"/>
              </a:ext>
            </a:extLst>
          </p:cNvPr>
          <p:cNvCxnSpPr>
            <a:stCxn id="12" idx="3"/>
            <a:endCxn id="9" idx="1"/>
          </p:cNvCxnSpPr>
          <p:nvPr/>
        </p:nvCxnSpPr>
        <p:spPr>
          <a:xfrm flipV="1">
            <a:off x="2809875" y="3086099"/>
            <a:ext cx="6278780" cy="1"/>
          </a:xfrm>
          <a:prstGeom prst="curvedConnector3">
            <a:avLst/>
          </a:prstGeom>
          <a:ln w="254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F1A3EC7-20B0-4AC0-9EDC-2B64F535807A}"/>
              </a:ext>
            </a:extLst>
          </p:cNvPr>
          <p:cNvSpPr txBox="1"/>
          <p:nvPr/>
        </p:nvSpPr>
        <p:spPr>
          <a:xfrm>
            <a:off x="297953" y="5390430"/>
            <a:ext cx="2070343"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a:ea typeface="Arial Unicode MS" pitchFamily="34" charset="-128"/>
                <a:cs typeface="Arial Unicode MS" pitchFamily="34" charset="-128"/>
              </a:rPr>
              <a:t>Provided by SCB</a:t>
            </a:r>
          </a:p>
        </p:txBody>
      </p:sp>
      <p:sp>
        <p:nvSpPr>
          <p:cNvPr id="44" name="TextBox 43">
            <a:extLst>
              <a:ext uri="{FF2B5EF4-FFF2-40B4-BE49-F238E27FC236}">
                <a16:creationId xmlns:a16="http://schemas.microsoft.com/office/drawing/2014/main" id="{7E2EFB7F-3222-451C-902B-074D811A2DEE}"/>
              </a:ext>
            </a:extLst>
          </p:cNvPr>
          <p:cNvSpPr txBox="1"/>
          <p:nvPr/>
        </p:nvSpPr>
        <p:spPr>
          <a:xfrm>
            <a:off x="8013194" y="3820170"/>
            <a:ext cx="506247"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a:solidFill>
                  <a:srgbClr val="FF0000"/>
                </a:solidFill>
                <a:ea typeface="Arial Unicode MS" pitchFamily="34" charset="-128"/>
                <a:cs typeface="Arial Unicode MS" pitchFamily="34" charset="-128"/>
              </a:rPr>
              <a:t>90%</a:t>
            </a:r>
          </a:p>
        </p:txBody>
      </p:sp>
      <p:sp>
        <p:nvSpPr>
          <p:cNvPr id="55" name="TextBox 54">
            <a:extLst>
              <a:ext uri="{FF2B5EF4-FFF2-40B4-BE49-F238E27FC236}">
                <a16:creationId xmlns:a16="http://schemas.microsoft.com/office/drawing/2014/main" id="{AF3BFCD7-6262-479E-92A5-816147300EC2}"/>
              </a:ext>
            </a:extLst>
          </p:cNvPr>
          <p:cNvSpPr txBox="1"/>
          <p:nvPr/>
        </p:nvSpPr>
        <p:spPr>
          <a:xfrm>
            <a:off x="7997955" y="4210313"/>
            <a:ext cx="506247"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a:solidFill>
                  <a:srgbClr val="FF0000"/>
                </a:solidFill>
                <a:ea typeface="Arial Unicode MS" pitchFamily="34" charset="-128"/>
                <a:cs typeface="Arial Unicode MS" pitchFamily="34" charset="-128"/>
              </a:rPr>
              <a:t>57%</a:t>
            </a:r>
          </a:p>
        </p:txBody>
      </p:sp>
      <p:sp>
        <p:nvSpPr>
          <p:cNvPr id="56" name="TextBox 55">
            <a:extLst>
              <a:ext uri="{FF2B5EF4-FFF2-40B4-BE49-F238E27FC236}">
                <a16:creationId xmlns:a16="http://schemas.microsoft.com/office/drawing/2014/main" id="{69695E3B-EC12-46D0-B158-BDE1D6F803A5}"/>
              </a:ext>
            </a:extLst>
          </p:cNvPr>
          <p:cNvSpPr txBox="1"/>
          <p:nvPr/>
        </p:nvSpPr>
        <p:spPr>
          <a:xfrm>
            <a:off x="8013195" y="4573026"/>
            <a:ext cx="506247"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a:solidFill>
                  <a:srgbClr val="FF0000"/>
                </a:solidFill>
                <a:ea typeface="Arial Unicode MS" pitchFamily="34" charset="-128"/>
                <a:cs typeface="Arial Unicode MS" pitchFamily="34" charset="-128"/>
              </a:rPr>
              <a:t>23%</a:t>
            </a:r>
          </a:p>
        </p:txBody>
      </p:sp>
      <p:sp>
        <p:nvSpPr>
          <p:cNvPr id="11" name="Title 10">
            <a:extLst>
              <a:ext uri="{FF2B5EF4-FFF2-40B4-BE49-F238E27FC236}">
                <a16:creationId xmlns:a16="http://schemas.microsoft.com/office/drawing/2014/main" id="{70D70731-143B-4516-9639-438E81B77F59}"/>
              </a:ext>
            </a:extLst>
          </p:cNvPr>
          <p:cNvSpPr>
            <a:spLocks noGrp="1"/>
          </p:cNvSpPr>
          <p:nvPr>
            <p:ph type="title"/>
          </p:nvPr>
        </p:nvSpPr>
        <p:spPr>
          <a:xfrm>
            <a:off x="179536" y="90937"/>
            <a:ext cx="11186476" cy="369332"/>
          </a:xfrm>
        </p:spPr>
        <p:txBody>
          <a:bodyPr>
            <a:normAutofit fontScale="90000"/>
          </a:bodyPr>
          <a:lstStyle/>
          <a:p>
            <a:r>
              <a:rPr lang="en-US"/>
              <a:t>Process Flow</a:t>
            </a:r>
          </a:p>
        </p:txBody>
      </p:sp>
    </p:spTree>
    <p:extLst>
      <p:ext uri="{BB962C8B-B14F-4D97-AF65-F5344CB8AC3E}">
        <p14:creationId xmlns:p14="http://schemas.microsoft.com/office/powerpoint/2010/main" val="3675975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a:solidFill>
                  <a:schemeClr val="accent1"/>
                </a:solidFill>
              </a:rPr>
              <a:t>Part 1</a:t>
            </a:r>
          </a:p>
        </p:txBody>
      </p:sp>
    </p:spTree>
    <p:extLst>
      <p:ext uri="{BB962C8B-B14F-4D97-AF65-F5344CB8AC3E}">
        <p14:creationId xmlns:p14="http://schemas.microsoft.com/office/powerpoint/2010/main" val="799205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2343B20-966C-42E3-887A-5101E6E45026}"/>
              </a:ext>
            </a:extLst>
          </p:cNvPr>
          <p:cNvSpPr>
            <a:spLocks noGrp="1"/>
          </p:cNvSpPr>
          <p:nvPr>
            <p:ph type="title"/>
          </p:nvPr>
        </p:nvSpPr>
        <p:spPr>
          <a:xfrm>
            <a:off x="347610" y="265151"/>
            <a:ext cx="10518338" cy="1026160"/>
          </a:xfrm>
        </p:spPr>
        <p:txBody>
          <a:bodyPr>
            <a:normAutofit fontScale="90000"/>
          </a:bodyPr>
          <a:lstStyle/>
          <a:p>
            <a:r>
              <a:rPr lang="en-US"/>
              <a:t>Ranking Process Flow – Method 1(Same during training and deployment)</a:t>
            </a:r>
          </a:p>
        </p:txBody>
      </p:sp>
      <p:sp>
        <p:nvSpPr>
          <p:cNvPr id="4" name="Rectangle: Rounded Corners 3">
            <a:extLst>
              <a:ext uri="{FF2B5EF4-FFF2-40B4-BE49-F238E27FC236}">
                <a16:creationId xmlns:a16="http://schemas.microsoft.com/office/drawing/2014/main" id="{2D2EFF88-63FB-4C22-AB88-79C6E72C963F}"/>
              </a:ext>
            </a:extLst>
          </p:cNvPr>
          <p:cNvSpPr/>
          <p:nvPr/>
        </p:nvSpPr>
        <p:spPr>
          <a:xfrm>
            <a:off x="92469" y="2044557"/>
            <a:ext cx="1982912" cy="9041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 number of news articles for a day</a:t>
            </a:r>
          </a:p>
        </p:txBody>
      </p:sp>
      <p:sp>
        <p:nvSpPr>
          <p:cNvPr id="5" name="Rectangle: Rounded Corners 4">
            <a:extLst>
              <a:ext uri="{FF2B5EF4-FFF2-40B4-BE49-F238E27FC236}">
                <a16:creationId xmlns:a16="http://schemas.microsoft.com/office/drawing/2014/main" id="{D85BD856-040E-4ABA-8D46-F65CB3916D6F}"/>
              </a:ext>
            </a:extLst>
          </p:cNvPr>
          <p:cNvSpPr/>
          <p:nvPr/>
        </p:nvSpPr>
        <p:spPr>
          <a:xfrm>
            <a:off x="92469" y="4692481"/>
            <a:ext cx="1982912" cy="9041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Correlation of forex price (+</a:t>
            </a:r>
            <a:r>
              <a:rPr lang="en-US" err="1"/>
              <a:t>ve</a:t>
            </a:r>
            <a:r>
              <a:rPr lang="en-US"/>
              <a:t>/-</a:t>
            </a:r>
            <a:r>
              <a:rPr lang="en-US" err="1"/>
              <a:t>ve</a:t>
            </a:r>
            <a:r>
              <a:rPr lang="en-US"/>
              <a:t>)</a:t>
            </a:r>
          </a:p>
        </p:txBody>
      </p:sp>
      <p:sp>
        <p:nvSpPr>
          <p:cNvPr id="6" name="Rectangle: Rounded Corners 5">
            <a:extLst>
              <a:ext uri="{FF2B5EF4-FFF2-40B4-BE49-F238E27FC236}">
                <a16:creationId xmlns:a16="http://schemas.microsoft.com/office/drawing/2014/main" id="{CE13919F-524D-4D2F-9B8B-25F7AB845FE0}"/>
              </a:ext>
            </a:extLst>
          </p:cNvPr>
          <p:cNvSpPr/>
          <p:nvPr/>
        </p:nvSpPr>
        <p:spPr>
          <a:xfrm>
            <a:off x="2464086" y="2044557"/>
            <a:ext cx="1982912" cy="9041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Preprocessing</a:t>
            </a:r>
          </a:p>
        </p:txBody>
      </p:sp>
      <p:sp>
        <p:nvSpPr>
          <p:cNvPr id="7" name="Rectangle: Rounded Corners 6">
            <a:extLst>
              <a:ext uri="{FF2B5EF4-FFF2-40B4-BE49-F238E27FC236}">
                <a16:creationId xmlns:a16="http://schemas.microsoft.com/office/drawing/2014/main" id="{F1401AC4-EEAE-4783-8D08-BF7E07C3BC6C}"/>
              </a:ext>
            </a:extLst>
          </p:cNvPr>
          <p:cNvSpPr/>
          <p:nvPr/>
        </p:nvSpPr>
        <p:spPr>
          <a:xfrm>
            <a:off x="5256943" y="2044556"/>
            <a:ext cx="1982912" cy="9041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Sentiment Title</a:t>
            </a:r>
          </a:p>
        </p:txBody>
      </p:sp>
      <p:sp>
        <p:nvSpPr>
          <p:cNvPr id="8" name="Rectangle: Rounded Corners 7">
            <a:extLst>
              <a:ext uri="{FF2B5EF4-FFF2-40B4-BE49-F238E27FC236}">
                <a16:creationId xmlns:a16="http://schemas.microsoft.com/office/drawing/2014/main" id="{5CD2F38A-AB05-40E7-8169-337AF90DF908}"/>
              </a:ext>
            </a:extLst>
          </p:cNvPr>
          <p:cNvSpPr/>
          <p:nvPr/>
        </p:nvSpPr>
        <p:spPr>
          <a:xfrm>
            <a:off x="5256943" y="3366500"/>
            <a:ext cx="1982912" cy="9041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Sentiment Article</a:t>
            </a:r>
          </a:p>
        </p:txBody>
      </p:sp>
      <p:sp>
        <p:nvSpPr>
          <p:cNvPr id="9" name="Rectangle: Rounded Corners 8">
            <a:extLst>
              <a:ext uri="{FF2B5EF4-FFF2-40B4-BE49-F238E27FC236}">
                <a16:creationId xmlns:a16="http://schemas.microsoft.com/office/drawing/2014/main" id="{02C12EF0-6862-486D-8771-161C4803EE40}"/>
              </a:ext>
            </a:extLst>
          </p:cNvPr>
          <p:cNvSpPr/>
          <p:nvPr/>
        </p:nvSpPr>
        <p:spPr>
          <a:xfrm>
            <a:off x="8053323" y="2429327"/>
            <a:ext cx="1982912" cy="12000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Sentiment score calculation </a:t>
            </a:r>
          </a:p>
          <a:p>
            <a:pPr algn="ctr"/>
            <a:r>
              <a:rPr lang="en-US"/>
              <a:t>{-1,1}</a:t>
            </a:r>
          </a:p>
        </p:txBody>
      </p:sp>
      <p:sp>
        <p:nvSpPr>
          <p:cNvPr id="10" name="Rectangle: Rounded Corners 9">
            <a:extLst>
              <a:ext uri="{FF2B5EF4-FFF2-40B4-BE49-F238E27FC236}">
                <a16:creationId xmlns:a16="http://schemas.microsoft.com/office/drawing/2014/main" id="{032970FE-23C8-437C-B225-31D5F9DDFF01}"/>
              </a:ext>
            </a:extLst>
          </p:cNvPr>
          <p:cNvSpPr/>
          <p:nvPr/>
        </p:nvSpPr>
        <p:spPr>
          <a:xfrm>
            <a:off x="10456054" y="2379324"/>
            <a:ext cx="1681289" cy="13150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Ranking of Article</a:t>
            </a:r>
          </a:p>
          <a:p>
            <a:pPr algn="ctr"/>
            <a:r>
              <a:rPr lang="en-US"/>
              <a:t> [-1,1] or [0,1]</a:t>
            </a:r>
          </a:p>
        </p:txBody>
      </p:sp>
      <p:cxnSp>
        <p:nvCxnSpPr>
          <p:cNvPr id="12" name="Straight Arrow Connector 11">
            <a:extLst>
              <a:ext uri="{FF2B5EF4-FFF2-40B4-BE49-F238E27FC236}">
                <a16:creationId xmlns:a16="http://schemas.microsoft.com/office/drawing/2014/main" id="{4B519406-9808-4542-BA23-0AEA5B699B12}"/>
              </a:ext>
            </a:extLst>
          </p:cNvPr>
          <p:cNvCxnSpPr>
            <a:cxnSpLocks/>
            <a:stCxn id="4" idx="3"/>
            <a:endCxn id="6" idx="1"/>
          </p:cNvCxnSpPr>
          <p:nvPr/>
        </p:nvCxnSpPr>
        <p:spPr>
          <a:xfrm>
            <a:off x="2075381" y="2496620"/>
            <a:ext cx="388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1159F7E-86F3-4DDD-B65D-8D1D8425A138}"/>
              </a:ext>
            </a:extLst>
          </p:cNvPr>
          <p:cNvCxnSpPr>
            <a:cxnSpLocks/>
            <a:stCxn id="6" idx="3"/>
            <a:endCxn id="7" idx="1"/>
          </p:cNvCxnSpPr>
          <p:nvPr/>
        </p:nvCxnSpPr>
        <p:spPr>
          <a:xfrm flipV="1">
            <a:off x="4446998" y="2496619"/>
            <a:ext cx="8099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25C66CD-3DCE-42BC-A3F4-261250430BDB}"/>
              </a:ext>
            </a:extLst>
          </p:cNvPr>
          <p:cNvCxnSpPr>
            <a:stCxn id="6" idx="3"/>
            <a:endCxn id="8" idx="1"/>
          </p:cNvCxnSpPr>
          <p:nvPr/>
        </p:nvCxnSpPr>
        <p:spPr>
          <a:xfrm>
            <a:off x="4446998" y="2496620"/>
            <a:ext cx="809945" cy="1321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B083C0B4-BA27-48FF-932E-BBF8BD4E9167}"/>
              </a:ext>
            </a:extLst>
          </p:cNvPr>
          <p:cNvCxnSpPr>
            <a:cxnSpLocks/>
            <a:stCxn id="7" idx="3"/>
            <a:endCxn id="9" idx="1"/>
          </p:cNvCxnSpPr>
          <p:nvPr/>
        </p:nvCxnSpPr>
        <p:spPr>
          <a:xfrm>
            <a:off x="7239855" y="2496619"/>
            <a:ext cx="813468" cy="53274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FA74EDF6-6D6C-404F-AEDA-73D975C4760D}"/>
              </a:ext>
            </a:extLst>
          </p:cNvPr>
          <p:cNvCxnSpPr>
            <a:cxnSpLocks/>
            <a:stCxn id="8" idx="3"/>
            <a:endCxn id="9" idx="1"/>
          </p:cNvCxnSpPr>
          <p:nvPr/>
        </p:nvCxnSpPr>
        <p:spPr>
          <a:xfrm flipV="1">
            <a:off x="7239855" y="3029359"/>
            <a:ext cx="813468" cy="78920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A8CADA7-096F-4ECD-BD67-3977521C9DA7}"/>
              </a:ext>
            </a:extLst>
          </p:cNvPr>
          <p:cNvCxnSpPr>
            <a:cxnSpLocks/>
            <a:stCxn id="9" idx="3"/>
            <a:endCxn id="10" idx="1"/>
          </p:cNvCxnSpPr>
          <p:nvPr/>
        </p:nvCxnSpPr>
        <p:spPr>
          <a:xfrm>
            <a:off x="10036235" y="3029359"/>
            <a:ext cx="419819" cy="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8E0F5799-1B6A-4B65-8EBD-6B6B00645744}"/>
              </a:ext>
            </a:extLst>
          </p:cNvPr>
          <p:cNvCxnSpPr>
            <a:stCxn id="5" idx="3"/>
            <a:endCxn id="10" idx="2"/>
          </p:cNvCxnSpPr>
          <p:nvPr/>
        </p:nvCxnSpPr>
        <p:spPr>
          <a:xfrm flipV="1">
            <a:off x="2075381" y="3694416"/>
            <a:ext cx="9221318" cy="14501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6D6BCB7-EEEE-48EE-B30D-1BE92C1C821A}"/>
              </a:ext>
            </a:extLst>
          </p:cNvPr>
          <p:cNvSpPr txBox="1"/>
          <p:nvPr/>
        </p:nvSpPr>
        <p:spPr>
          <a:xfrm>
            <a:off x="7447340" y="2288869"/>
            <a:ext cx="587338" cy="415498"/>
          </a:xfrm>
          <a:prstGeom prst="rect">
            <a:avLst/>
          </a:prstGeom>
          <a:noFill/>
        </p:spPr>
        <p:txBody>
          <a:bodyPr wrap="square" rtlCol="0">
            <a:spAutoFit/>
          </a:bodyPr>
          <a:lstStyle/>
          <a:p>
            <a:r>
              <a:rPr lang="en-US"/>
              <a:t>w1</a:t>
            </a:r>
          </a:p>
        </p:txBody>
      </p:sp>
      <p:sp>
        <p:nvSpPr>
          <p:cNvPr id="46" name="TextBox 45">
            <a:extLst>
              <a:ext uri="{FF2B5EF4-FFF2-40B4-BE49-F238E27FC236}">
                <a16:creationId xmlns:a16="http://schemas.microsoft.com/office/drawing/2014/main" id="{1347919E-2840-4014-A128-2566C0D85360}"/>
              </a:ext>
            </a:extLst>
          </p:cNvPr>
          <p:cNvSpPr txBox="1"/>
          <p:nvPr/>
        </p:nvSpPr>
        <p:spPr>
          <a:xfrm>
            <a:off x="7518972" y="3487219"/>
            <a:ext cx="587338" cy="415498"/>
          </a:xfrm>
          <a:prstGeom prst="rect">
            <a:avLst/>
          </a:prstGeom>
          <a:noFill/>
        </p:spPr>
        <p:txBody>
          <a:bodyPr wrap="square" rtlCol="0">
            <a:spAutoFit/>
          </a:bodyPr>
          <a:lstStyle/>
          <a:p>
            <a:r>
              <a:rPr lang="en-US"/>
              <a:t>w2</a:t>
            </a:r>
          </a:p>
        </p:txBody>
      </p:sp>
    </p:spTree>
    <p:extLst>
      <p:ext uri="{BB962C8B-B14F-4D97-AF65-F5344CB8AC3E}">
        <p14:creationId xmlns:p14="http://schemas.microsoft.com/office/powerpoint/2010/main" val="2936282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5D71A0-3FF8-48A2-944C-E224E8CA88CD}"/>
              </a:ext>
            </a:extLst>
          </p:cNvPr>
          <p:cNvSpPr>
            <a:spLocks noGrp="1"/>
          </p:cNvSpPr>
          <p:nvPr>
            <p:ph type="body" sz="quarter" idx="10"/>
          </p:nvPr>
        </p:nvSpPr>
        <p:spPr/>
        <p:txBody>
          <a:bodyPr/>
          <a:lstStyle/>
          <a:p>
            <a:r>
              <a:rPr lang="en-US"/>
              <a:t>How weights should be assigned to title and article.</a:t>
            </a:r>
          </a:p>
          <a:p>
            <a:r>
              <a:rPr lang="en-US"/>
              <a:t>Validating sentiment score.</a:t>
            </a:r>
          </a:p>
          <a:p>
            <a:r>
              <a:rPr lang="en-US"/>
              <a:t>Adding influencing words in ranking.</a:t>
            </a:r>
          </a:p>
          <a:p>
            <a:endParaRPr lang="en-US"/>
          </a:p>
        </p:txBody>
      </p:sp>
      <p:sp>
        <p:nvSpPr>
          <p:cNvPr id="2" name="Title 1">
            <a:extLst>
              <a:ext uri="{FF2B5EF4-FFF2-40B4-BE49-F238E27FC236}">
                <a16:creationId xmlns:a16="http://schemas.microsoft.com/office/drawing/2014/main" id="{7B7C60E2-2FEA-4CF5-950E-2B98A9B29FF1}"/>
              </a:ext>
            </a:extLst>
          </p:cNvPr>
          <p:cNvSpPr>
            <a:spLocks noGrp="1"/>
          </p:cNvSpPr>
          <p:nvPr>
            <p:ph type="title"/>
          </p:nvPr>
        </p:nvSpPr>
        <p:spPr/>
        <p:txBody>
          <a:bodyPr>
            <a:normAutofit fontScale="90000"/>
          </a:bodyPr>
          <a:lstStyle/>
          <a:p>
            <a:r>
              <a:rPr lang="en-US"/>
              <a:t>Open points for Ranking method 1</a:t>
            </a:r>
          </a:p>
        </p:txBody>
      </p:sp>
    </p:spTree>
    <p:extLst>
      <p:ext uri="{BB962C8B-B14F-4D97-AF65-F5344CB8AC3E}">
        <p14:creationId xmlns:p14="http://schemas.microsoft.com/office/powerpoint/2010/main" val="2485659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A2DC1-3436-6C4E-BDBF-5BFB8FAB5B3A}"/>
              </a:ext>
            </a:extLst>
          </p:cNvPr>
          <p:cNvSpPr>
            <a:spLocks noGrp="1"/>
          </p:cNvSpPr>
          <p:nvPr>
            <p:ph type="title"/>
          </p:nvPr>
        </p:nvSpPr>
        <p:spPr/>
        <p:txBody>
          <a:bodyPr/>
          <a:lstStyle/>
          <a:p>
            <a:r>
              <a:rPr lang="en-US"/>
              <a:t>Dataset Preparation</a:t>
            </a:r>
          </a:p>
        </p:txBody>
      </p:sp>
      <p:pic>
        <p:nvPicPr>
          <p:cNvPr id="4" name="Picture 3">
            <a:extLst>
              <a:ext uri="{FF2B5EF4-FFF2-40B4-BE49-F238E27FC236}">
                <a16:creationId xmlns:a16="http://schemas.microsoft.com/office/drawing/2014/main" id="{D4908BCA-472A-AD47-A90F-64FB70CC59AF}"/>
              </a:ext>
            </a:extLst>
          </p:cNvPr>
          <p:cNvPicPr>
            <a:picLocks noChangeAspect="1"/>
          </p:cNvPicPr>
          <p:nvPr/>
        </p:nvPicPr>
        <p:blipFill>
          <a:blip r:embed="rId2"/>
          <a:stretch>
            <a:fillRect/>
          </a:stretch>
        </p:blipFill>
        <p:spPr>
          <a:xfrm>
            <a:off x="892980" y="2124213"/>
            <a:ext cx="10380740" cy="2616752"/>
          </a:xfrm>
          <a:prstGeom prst="rect">
            <a:avLst/>
          </a:prstGeom>
        </p:spPr>
      </p:pic>
    </p:spTree>
    <p:extLst>
      <p:ext uri="{BB962C8B-B14F-4D97-AF65-F5344CB8AC3E}">
        <p14:creationId xmlns:p14="http://schemas.microsoft.com/office/powerpoint/2010/main" val="521754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9CF3-FB66-934C-B522-2EC3B9C82392}"/>
              </a:ext>
            </a:extLst>
          </p:cNvPr>
          <p:cNvSpPr>
            <a:spLocks noGrp="1"/>
          </p:cNvSpPr>
          <p:nvPr>
            <p:ph type="title"/>
          </p:nvPr>
        </p:nvSpPr>
        <p:spPr/>
        <p:txBody>
          <a:bodyPr/>
          <a:lstStyle/>
          <a:p>
            <a:r>
              <a:rPr lang="en-US"/>
              <a:t>Relevance Scoring</a:t>
            </a:r>
          </a:p>
        </p:txBody>
      </p:sp>
      <p:pic>
        <p:nvPicPr>
          <p:cNvPr id="4" name="Picture 3">
            <a:extLst>
              <a:ext uri="{FF2B5EF4-FFF2-40B4-BE49-F238E27FC236}">
                <a16:creationId xmlns:a16="http://schemas.microsoft.com/office/drawing/2014/main" id="{DCD08A08-A378-3344-B3D8-ABB60BFFB92D}"/>
              </a:ext>
            </a:extLst>
          </p:cNvPr>
          <p:cNvPicPr>
            <a:picLocks noChangeAspect="1"/>
          </p:cNvPicPr>
          <p:nvPr/>
        </p:nvPicPr>
        <p:blipFill>
          <a:blip r:embed="rId2"/>
          <a:srcRect/>
          <a:stretch/>
        </p:blipFill>
        <p:spPr>
          <a:xfrm>
            <a:off x="504003" y="890735"/>
            <a:ext cx="11187167" cy="5076530"/>
          </a:xfrm>
          <a:prstGeom prst="rect">
            <a:avLst/>
          </a:prstGeom>
        </p:spPr>
      </p:pic>
    </p:spTree>
    <p:extLst>
      <p:ext uri="{BB962C8B-B14F-4D97-AF65-F5344CB8AC3E}">
        <p14:creationId xmlns:p14="http://schemas.microsoft.com/office/powerpoint/2010/main" val="392631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FDF10A-29D7-4BB3-8D48-3E1E7C7F81C7}"/>
              </a:ext>
            </a:extLst>
          </p:cNvPr>
          <p:cNvSpPr>
            <a:spLocks noGrp="1"/>
          </p:cNvSpPr>
          <p:nvPr>
            <p:ph type="body" sz="quarter" idx="10"/>
          </p:nvPr>
        </p:nvSpPr>
        <p:spPr/>
        <p:txBody>
          <a:bodyPr/>
          <a:lstStyle/>
          <a:p>
            <a:pPr marL="457200" indent="-457200">
              <a:buFont typeface="+mj-lt"/>
              <a:buAutoNum type="arabicPeriod"/>
            </a:pPr>
            <a:r>
              <a:rPr lang="en-US" sz="2400"/>
              <a:t>Database Preparation</a:t>
            </a:r>
          </a:p>
          <a:p>
            <a:pPr marL="457200" indent="-457200">
              <a:buFont typeface="+mj-lt"/>
              <a:buAutoNum type="arabicPeriod"/>
            </a:pPr>
            <a:r>
              <a:rPr lang="en-US" sz="2400"/>
              <a:t>Articles Retrieval</a:t>
            </a:r>
          </a:p>
          <a:p>
            <a:pPr marL="457200" indent="-457200">
              <a:buFont typeface="+mj-lt"/>
              <a:buAutoNum type="arabicPeriod"/>
            </a:pPr>
            <a:r>
              <a:rPr lang="en-US" sz="2400"/>
              <a:t>Article Filtering</a:t>
            </a:r>
          </a:p>
          <a:p>
            <a:pPr marL="457200" indent="-457200">
              <a:buFont typeface="+mj-lt"/>
              <a:buAutoNum type="arabicPeriod"/>
            </a:pPr>
            <a:r>
              <a:rPr lang="en-US" sz="2400"/>
              <a:t>Relevance Scoring</a:t>
            </a:r>
          </a:p>
          <a:p>
            <a:endParaRPr lang="en-US"/>
          </a:p>
        </p:txBody>
      </p:sp>
      <p:sp>
        <p:nvSpPr>
          <p:cNvPr id="3" name="Title 2">
            <a:extLst>
              <a:ext uri="{FF2B5EF4-FFF2-40B4-BE49-F238E27FC236}">
                <a16:creationId xmlns:a16="http://schemas.microsoft.com/office/drawing/2014/main" id="{C51D08AF-ACCA-44AF-9F60-6F07617CEA60}"/>
              </a:ext>
            </a:extLst>
          </p:cNvPr>
          <p:cNvSpPr>
            <a:spLocks noGrp="1"/>
          </p:cNvSpPr>
          <p:nvPr>
            <p:ph type="title"/>
          </p:nvPr>
        </p:nvSpPr>
        <p:spPr/>
        <p:txBody>
          <a:bodyPr>
            <a:normAutofit fontScale="90000"/>
          </a:bodyPr>
          <a:lstStyle/>
          <a:p>
            <a:r>
              <a:rPr lang="en-US"/>
              <a:t>Process Components</a:t>
            </a:r>
          </a:p>
        </p:txBody>
      </p:sp>
    </p:spTree>
    <p:extLst>
      <p:ext uri="{BB962C8B-B14F-4D97-AF65-F5344CB8AC3E}">
        <p14:creationId xmlns:p14="http://schemas.microsoft.com/office/powerpoint/2010/main" val="3405344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A1B558-2E8E-4DEF-BC1C-2D6792D60125}"/>
              </a:ext>
            </a:extLst>
          </p:cNvPr>
          <p:cNvSpPr>
            <a:spLocks noGrp="1"/>
          </p:cNvSpPr>
          <p:nvPr>
            <p:ph type="body" sz="quarter" idx="10"/>
          </p:nvPr>
        </p:nvSpPr>
        <p:spPr/>
        <p:txBody>
          <a:bodyPr/>
          <a:lstStyle/>
          <a:p>
            <a:pPr marL="457200" indent="-457200">
              <a:buFont typeface="+mj-lt"/>
              <a:buAutoNum type="arabicPeriod"/>
            </a:pPr>
            <a:r>
              <a:rPr lang="en-US"/>
              <a:t>News corpora collection</a:t>
            </a:r>
          </a:p>
          <a:p>
            <a:pPr marL="457200" indent="-457200">
              <a:buFont typeface="+mj-lt"/>
              <a:buAutoNum type="arabicPeriod"/>
            </a:pPr>
            <a:r>
              <a:rPr lang="en-US"/>
              <a:t>Create lexicons from all historical articles</a:t>
            </a:r>
          </a:p>
          <a:p>
            <a:pPr marL="637164" lvl="1" indent="-457200">
              <a:buFont typeface="+mj-lt"/>
              <a:buAutoNum type="arabicPeriod"/>
            </a:pPr>
            <a:r>
              <a:rPr lang="en-US"/>
              <a:t>Word Lexicons</a:t>
            </a:r>
          </a:p>
          <a:p>
            <a:pPr marL="637164" lvl="1" indent="-457200">
              <a:buFont typeface="+mj-lt"/>
              <a:buAutoNum type="arabicPeriod"/>
            </a:pPr>
            <a:r>
              <a:rPr lang="en-US"/>
              <a:t>Value Lexicon</a:t>
            </a:r>
          </a:p>
          <a:p>
            <a:pPr marL="637164" lvl="1" indent="-457200">
              <a:buFont typeface="+mj-lt"/>
              <a:buAutoNum type="arabicPeriod"/>
            </a:pPr>
            <a:r>
              <a:rPr lang="en-US"/>
              <a:t>Value co-occurrence lexicon</a:t>
            </a:r>
          </a:p>
          <a:p>
            <a:pPr marL="457200" indent="-457200">
              <a:buFont typeface="+mj-lt"/>
              <a:buAutoNum type="arabicPeriod"/>
            </a:pPr>
            <a:r>
              <a:rPr lang="en-US"/>
              <a:t>Run data processing techniques to assign feature scores to words and phrases (lexicon).</a:t>
            </a:r>
          </a:p>
          <a:p>
            <a:pPr marL="637164" lvl="1" indent="-457200">
              <a:buFont typeface="+mj-lt"/>
              <a:buAutoNum type="arabicPeriod"/>
            </a:pPr>
            <a:r>
              <a:rPr lang="en-US" err="1"/>
              <a:t>idf</a:t>
            </a:r>
            <a:r>
              <a:rPr lang="en-US"/>
              <a:t> Calculation</a:t>
            </a:r>
          </a:p>
          <a:p>
            <a:pPr marL="457200" indent="-457200">
              <a:buFont typeface="+mj-lt"/>
              <a:buAutoNum type="arabicPeriod"/>
            </a:pPr>
            <a:r>
              <a:rPr lang="en-US"/>
              <a:t>Calculate </a:t>
            </a:r>
            <a:r>
              <a:rPr lang="en-US" err="1"/>
              <a:t>idf</a:t>
            </a:r>
            <a:r>
              <a:rPr lang="en-US"/>
              <a:t> for influencing factors in the corpora.</a:t>
            </a:r>
          </a:p>
          <a:p>
            <a:pPr marL="637164" lvl="1" indent="-457200">
              <a:buFont typeface="+mj-lt"/>
              <a:buAutoNum type="arabicPeriod"/>
            </a:pPr>
            <a:endParaRPr lang="en-US"/>
          </a:p>
          <a:p>
            <a:pPr marL="637164" lvl="1" indent="-457200">
              <a:buFont typeface="+mj-lt"/>
              <a:buAutoNum type="arabicPeriod"/>
            </a:pPr>
            <a:endParaRPr lang="en-US"/>
          </a:p>
          <a:p>
            <a:pPr marL="637164" lvl="1" indent="-457200">
              <a:buFont typeface="+mj-lt"/>
              <a:buAutoNum type="arabicPeriod"/>
            </a:pPr>
            <a:endParaRPr lang="en-US"/>
          </a:p>
          <a:p>
            <a:pPr marL="637164" lvl="1" indent="-457200">
              <a:buFont typeface="+mj-lt"/>
              <a:buAutoNum type="arabicPeriod"/>
            </a:pPr>
            <a:endParaRPr lang="en-US"/>
          </a:p>
          <a:p>
            <a:pPr marL="637164" lvl="1" indent="-457200">
              <a:buFont typeface="+mj-lt"/>
              <a:buAutoNum type="arabicPeriod"/>
            </a:pPr>
            <a:endParaRPr lang="en-US"/>
          </a:p>
          <a:p>
            <a:pPr marL="457200" indent="-457200">
              <a:buFont typeface="+mj-lt"/>
              <a:buAutoNum type="arabicPeriod"/>
            </a:pPr>
            <a:endParaRPr lang="en-US"/>
          </a:p>
          <a:p>
            <a:endParaRPr lang="en-US"/>
          </a:p>
        </p:txBody>
      </p:sp>
      <p:sp>
        <p:nvSpPr>
          <p:cNvPr id="3" name="Title 2">
            <a:extLst>
              <a:ext uri="{FF2B5EF4-FFF2-40B4-BE49-F238E27FC236}">
                <a16:creationId xmlns:a16="http://schemas.microsoft.com/office/drawing/2014/main" id="{56FCC9F8-143A-4E48-BE21-77EC665F938F}"/>
              </a:ext>
            </a:extLst>
          </p:cNvPr>
          <p:cNvSpPr>
            <a:spLocks noGrp="1"/>
          </p:cNvSpPr>
          <p:nvPr>
            <p:ph type="title"/>
          </p:nvPr>
        </p:nvSpPr>
        <p:spPr/>
        <p:txBody>
          <a:bodyPr>
            <a:normAutofit fontScale="90000"/>
          </a:bodyPr>
          <a:lstStyle/>
          <a:p>
            <a:r>
              <a:rPr lang="en-US"/>
              <a:t>Database Preparation</a:t>
            </a:r>
          </a:p>
        </p:txBody>
      </p:sp>
    </p:spTree>
    <p:extLst>
      <p:ext uri="{BB962C8B-B14F-4D97-AF65-F5344CB8AC3E}">
        <p14:creationId xmlns:p14="http://schemas.microsoft.com/office/powerpoint/2010/main" val="15930641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1463B6-7466-4B82-8BD4-812E637F77EC}"/>
              </a:ext>
            </a:extLst>
          </p:cNvPr>
          <p:cNvSpPr>
            <a:spLocks noGrp="1"/>
          </p:cNvSpPr>
          <p:nvPr>
            <p:ph type="body" sz="quarter" idx="10"/>
          </p:nvPr>
        </p:nvSpPr>
        <p:spPr/>
        <p:txBody>
          <a:bodyPr/>
          <a:lstStyle/>
          <a:p>
            <a:r>
              <a:rPr lang="en-US"/>
              <a:t>We assign article fragments into 4 groups for any given currency pair.</a:t>
            </a:r>
          </a:p>
          <a:p>
            <a:r>
              <a:rPr lang="en-US"/>
              <a:t>Example: We are looking for USD/SGD currency pair. We make 4 groups for the fragments:</a:t>
            </a:r>
          </a:p>
          <a:p>
            <a:pPr marL="457200" indent="-457200">
              <a:spcBef>
                <a:spcPts val="600"/>
              </a:spcBef>
              <a:buFont typeface="+mj-lt"/>
              <a:buAutoNum type="arabicPeriod"/>
            </a:pPr>
            <a:r>
              <a:rPr lang="en-US"/>
              <a:t>Talking about USD</a:t>
            </a:r>
          </a:p>
          <a:p>
            <a:pPr marL="457200" indent="-457200">
              <a:spcBef>
                <a:spcPts val="600"/>
              </a:spcBef>
              <a:buFont typeface="+mj-lt"/>
              <a:buAutoNum type="arabicPeriod"/>
            </a:pPr>
            <a:r>
              <a:rPr lang="en-US"/>
              <a:t>Talking about SGD</a:t>
            </a:r>
          </a:p>
          <a:p>
            <a:pPr marL="457200" indent="-457200">
              <a:spcBef>
                <a:spcPts val="600"/>
              </a:spcBef>
              <a:buFont typeface="+mj-lt"/>
              <a:buAutoNum type="arabicPeriod"/>
            </a:pPr>
            <a:r>
              <a:rPr lang="en-US"/>
              <a:t>Talking about USD/SGD</a:t>
            </a:r>
          </a:p>
          <a:p>
            <a:pPr marL="457200" indent="-457200">
              <a:spcBef>
                <a:spcPts val="600"/>
              </a:spcBef>
              <a:buFont typeface="+mj-lt"/>
              <a:buAutoNum type="arabicPeriod"/>
            </a:pPr>
            <a:r>
              <a:rPr lang="en-US"/>
              <a:t>Talking about SGD/USD</a:t>
            </a:r>
          </a:p>
          <a:p>
            <a:pPr>
              <a:spcBef>
                <a:spcPts val="600"/>
              </a:spcBef>
            </a:pPr>
            <a:endParaRPr lang="en-US"/>
          </a:p>
          <a:p>
            <a:pPr>
              <a:spcBef>
                <a:spcPts val="600"/>
              </a:spcBef>
            </a:pPr>
            <a:r>
              <a:rPr lang="en-US"/>
              <a:t>Based on the sentiment of the fragment in these 4 groups we can decide to keep or filter out the article.</a:t>
            </a:r>
          </a:p>
        </p:txBody>
      </p:sp>
      <p:sp>
        <p:nvSpPr>
          <p:cNvPr id="3" name="Title 2">
            <a:extLst>
              <a:ext uri="{FF2B5EF4-FFF2-40B4-BE49-F238E27FC236}">
                <a16:creationId xmlns:a16="http://schemas.microsoft.com/office/drawing/2014/main" id="{A6854AA6-250A-4143-B366-46904566B532}"/>
              </a:ext>
            </a:extLst>
          </p:cNvPr>
          <p:cNvSpPr>
            <a:spLocks noGrp="1"/>
          </p:cNvSpPr>
          <p:nvPr>
            <p:ph type="title"/>
          </p:nvPr>
        </p:nvSpPr>
        <p:spPr/>
        <p:txBody>
          <a:bodyPr>
            <a:normAutofit fontScale="90000"/>
          </a:bodyPr>
          <a:lstStyle/>
          <a:p>
            <a:r>
              <a:rPr lang="en-US"/>
              <a:t>Article Filtering</a:t>
            </a:r>
          </a:p>
        </p:txBody>
      </p:sp>
    </p:spTree>
    <p:extLst>
      <p:ext uri="{BB962C8B-B14F-4D97-AF65-F5344CB8AC3E}">
        <p14:creationId xmlns:p14="http://schemas.microsoft.com/office/powerpoint/2010/main" val="1741125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E81B78-B3D9-48D0-A144-B13ECAF95309}"/>
              </a:ext>
            </a:extLst>
          </p:cNvPr>
          <p:cNvSpPr>
            <a:spLocks noGrp="1"/>
          </p:cNvSpPr>
          <p:nvPr>
            <p:ph type="body" sz="quarter" idx="10"/>
          </p:nvPr>
        </p:nvSpPr>
        <p:spPr/>
        <p:txBody>
          <a:bodyPr>
            <a:normAutofit/>
          </a:bodyPr>
          <a:lstStyle/>
          <a:p>
            <a:r>
              <a:rPr lang="en-US" sz="1800">
                <a:latin typeface="Calibri" panose="020F0502020204030204" pitchFamily="34" charset="0"/>
                <a:cs typeface="Calibri" panose="020F0502020204030204" pitchFamily="34" charset="0"/>
              </a:rPr>
              <a:t>We calculate a log </a:t>
            </a:r>
            <a:r>
              <a:rPr lang="en-US" sz="1800" err="1">
                <a:latin typeface="Calibri" panose="020F0502020204030204" pitchFamily="34" charset="0"/>
                <a:cs typeface="Calibri" panose="020F0502020204030204" pitchFamily="34" charset="0"/>
              </a:rPr>
              <a:t>tfidf</a:t>
            </a:r>
            <a:r>
              <a:rPr lang="en-US" sz="1800">
                <a:latin typeface="Calibri" panose="020F0502020204030204" pitchFamily="34" charset="0"/>
                <a:cs typeface="Calibri" panose="020F0502020204030204" pitchFamily="34" charset="0"/>
              </a:rPr>
              <a:t> score for each fragment (article) for the influencing factors</a:t>
            </a:r>
          </a:p>
          <a:p>
            <a:endParaRPr lang="en-US" sz="1800">
              <a:latin typeface="Calibri" panose="020F0502020204030204" pitchFamily="34" charset="0"/>
              <a:cs typeface="Calibri" panose="020F0502020204030204" pitchFamily="34" charset="0"/>
            </a:endParaRPr>
          </a:p>
          <a:p>
            <a:r>
              <a:rPr lang="en-US" sz="1800">
                <a:latin typeface="Calibri" panose="020F0502020204030204" pitchFamily="34" charset="0"/>
                <a:cs typeface="Calibri" panose="020F0502020204030204" pitchFamily="34" charset="0"/>
              </a:rPr>
              <a:t>log(</a:t>
            </a:r>
            <a:r>
              <a:rPr lang="en-US" sz="1800" err="1">
                <a:latin typeface="Calibri" panose="020F0502020204030204" pitchFamily="34" charset="0"/>
                <a:cs typeface="Calibri" panose="020F0502020204030204" pitchFamily="34" charset="0"/>
              </a:rPr>
              <a:t>tf</a:t>
            </a:r>
            <a:r>
              <a:rPr lang="en-US" sz="1800">
                <a:latin typeface="Calibri" panose="020F0502020204030204" pitchFamily="34" charset="0"/>
                <a:cs typeface="Calibri" panose="020F0502020204030204" pitchFamily="34" charset="0"/>
              </a:rPr>
              <a:t>)*</a:t>
            </a:r>
            <a:r>
              <a:rPr lang="en-US" sz="1800" err="1">
                <a:latin typeface="Calibri" panose="020F0502020204030204" pitchFamily="34" charset="0"/>
                <a:cs typeface="Calibri" panose="020F0502020204030204" pitchFamily="34" charset="0"/>
              </a:rPr>
              <a:t>idf</a:t>
            </a:r>
            <a:r>
              <a:rPr lang="en-US" sz="1800">
                <a:latin typeface="Calibri" panose="020F0502020204030204" pitchFamily="34" charset="0"/>
                <a:cs typeface="Calibri" panose="020F0502020204030204" pitchFamily="34" charset="0"/>
              </a:rPr>
              <a:t> Calculation -&gt; log(term frequency) * (inverse document frequency)</a:t>
            </a:r>
          </a:p>
          <a:p>
            <a:r>
              <a:rPr lang="en-US" sz="1800">
                <a:latin typeface="Calibri" panose="020F0502020204030204" pitchFamily="34" charset="0"/>
                <a:cs typeface="Calibri" panose="020F0502020204030204" pitchFamily="34" charset="0"/>
              </a:rPr>
              <a:t>Inverse document frequency -&gt; log(1/df)</a:t>
            </a:r>
          </a:p>
          <a:p>
            <a:endParaRPr lang="en-US" sz="1800">
              <a:latin typeface="Calibri" panose="020F0502020204030204" pitchFamily="34" charset="0"/>
              <a:cs typeface="Calibri" panose="020F0502020204030204" pitchFamily="34" charset="0"/>
            </a:endParaRPr>
          </a:p>
          <a:p>
            <a:r>
              <a:rPr lang="en-US" sz="1800">
                <a:latin typeface="Calibri" panose="020F0502020204030204" pitchFamily="34" charset="0"/>
                <a:cs typeface="Calibri" panose="020F0502020204030204" pitchFamily="34" charset="0"/>
              </a:rPr>
              <a:t>Term frequency normalization - The scoring methods that take into account term frequency (log </a:t>
            </a:r>
            <a:r>
              <a:rPr lang="en-US" sz="1800" err="1">
                <a:latin typeface="Calibri" panose="020F0502020204030204" pitchFamily="34" charset="0"/>
                <a:cs typeface="Calibri" panose="020F0502020204030204" pitchFamily="34" charset="0"/>
              </a:rPr>
              <a:t>tfidf</a:t>
            </a:r>
            <a:r>
              <a:rPr lang="en-US" sz="1800">
                <a:latin typeface="Calibri" panose="020F0502020204030204" pitchFamily="34" charset="0"/>
                <a:cs typeface="Calibri" panose="020F0502020204030204" pitchFamily="34" charset="0"/>
              </a:rPr>
              <a:t>) based on the size of the document. The idea of this normalization is to take into account how frequent a term occurs in the document, relative to the other documents in the database.</a:t>
            </a:r>
          </a:p>
          <a:p>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AEEA123D-6D61-4499-BBD9-3F297DEDA118}"/>
              </a:ext>
            </a:extLst>
          </p:cNvPr>
          <p:cNvSpPr>
            <a:spLocks noGrp="1"/>
          </p:cNvSpPr>
          <p:nvPr>
            <p:ph type="title"/>
          </p:nvPr>
        </p:nvSpPr>
        <p:spPr/>
        <p:txBody>
          <a:bodyPr>
            <a:normAutofit fontScale="90000"/>
          </a:bodyPr>
          <a:lstStyle/>
          <a:p>
            <a:r>
              <a:rPr lang="en-US"/>
              <a:t>Relevance Scoring</a:t>
            </a:r>
          </a:p>
        </p:txBody>
      </p:sp>
    </p:spTree>
    <p:extLst>
      <p:ext uri="{BB962C8B-B14F-4D97-AF65-F5344CB8AC3E}">
        <p14:creationId xmlns:p14="http://schemas.microsoft.com/office/powerpoint/2010/main" val="2494451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555B11-9BFA-4434-8858-1198FAAD4D12}"/>
              </a:ext>
            </a:extLst>
          </p:cNvPr>
          <p:cNvSpPr>
            <a:spLocks noGrp="1"/>
          </p:cNvSpPr>
          <p:nvPr>
            <p:ph type="body" sz="quarter" idx="10"/>
          </p:nvPr>
        </p:nvSpPr>
        <p:spPr/>
        <p:txBody>
          <a:bodyPr/>
          <a:lstStyle/>
          <a:p>
            <a:pPr marL="457200" indent="-457200">
              <a:buFont typeface="+mj-lt"/>
              <a:buAutoNum type="arabicPeriod"/>
            </a:pPr>
            <a:r>
              <a:rPr lang="en-US"/>
              <a:t>Use semantics data to score relevance</a:t>
            </a:r>
          </a:p>
          <a:p>
            <a:pPr marL="457200" indent="-457200">
              <a:buFont typeface="+mj-lt"/>
              <a:buAutoNum type="arabicPeriod"/>
            </a:pPr>
            <a:r>
              <a:rPr lang="en-US"/>
              <a:t>Compare terms in the news articles appearing in single day and try to determine what factors are important for that day. Use this importance scores calculated for factors to compute relevance.</a:t>
            </a:r>
          </a:p>
          <a:p>
            <a:pPr marL="457200" indent="-457200">
              <a:buFont typeface="+mj-lt"/>
              <a:buAutoNum type="arabicPeriod"/>
            </a:pPr>
            <a:r>
              <a:rPr lang="en-US"/>
              <a:t>Try to identify elements from the constructed lexicon that are directly related to influencing factors and use them for relevance scoring.</a:t>
            </a:r>
          </a:p>
        </p:txBody>
      </p:sp>
      <p:sp>
        <p:nvSpPr>
          <p:cNvPr id="3" name="Title 2">
            <a:extLst>
              <a:ext uri="{FF2B5EF4-FFF2-40B4-BE49-F238E27FC236}">
                <a16:creationId xmlns:a16="http://schemas.microsoft.com/office/drawing/2014/main" id="{87118C71-8479-401E-92A7-FC2A927F416F}"/>
              </a:ext>
            </a:extLst>
          </p:cNvPr>
          <p:cNvSpPr>
            <a:spLocks noGrp="1"/>
          </p:cNvSpPr>
          <p:nvPr>
            <p:ph type="title"/>
          </p:nvPr>
        </p:nvSpPr>
        <p:spPr/>
        <p:txBody>
          <a:bodyPr>
            <a:normAutofit fontScale="90000"/>
          </a:bodyPr>
          <a:lstStyle/>
          <a:p>
            <a:r>
              <a:rPr lang="en-US"/>
              <a:t>Improvements to incorporate</a:t>
            </a:r>
          </a:p>
        </p:txBody>
      </p:sp>
    </p:spTree>
    <p:extLst>
      <p:ext uri="{BB962C8B-B14F-4D97-AF65-F5344CB8AC3E}">
        <p14:creationId xmlns:p14="http://schemas.microsoft.com/office/powerpoint/2010/main" val="21789733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E0E944-13F0-4140-ADF8-DBA678CE4783}"/>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Preprocessing of Articles</a:t>
            </a:r>
          </a:p>
          <a:p>
            <a:pPr marL="522864" lvl="1" indent="-342900">
              <a:buFont typeface="Arial" panose="020B0604020202020204" pitchFamily="34" charset="0"/>
              <a:buChar char="•"/>
            </a:pPr>
            <a:r>
              <a:rPr lang="en-US" dirty="0"/>
              <a:t>Convert to lower case</a:t>
            </a:r>
          </a:p>
          <a:p>
            <a:pPr marL="522864" lvl="1" indent="-342900">
              <a:buFont typeface="Arial" panose="020B0604020202020204" pitchFamily="34" charset="0"/>
              <a:buChar char="•"/>
            </a:pPr>
            <a:r>
              <a:rPr lang="en-US" dirty="0"/>
              <a:t>Remove punctuation, numbers and special characters</a:t>
            </a:r>
          </a:p>
          <a:p>
            <a:pPr marL="522864" lvl="1" indent="-342900">
              <a:buFont typeface="Arial" panose="020B0604020202020204" pitchFamily="34" charset="0"/>
              <a:buChar char="•"/>
            </a:pPr>
            <a:r>
              <a:rPr lang="en-US" dirty="0"/>
              <a:t>Remove single characters</a:t>
            </a:r>
          </a:p>
          <a:p>
            <a:pPr marL="522864" lvl="1" indent="-342900">
              <a:buFont typeface="Arial" panose="020B0604020202020204" pitchFamily="34" charset="0"/>
              <a:buChar char="•"/>
            </a:pPr>
            <a:r>
              <a:rPr lang="en-US" dirty="0"/>
              <a:t>Remove stop words</a:t>
            </a:r>
          </a:p>
          <a:p>
            <a:pPr marL="522864" lvl="1" indent="-342900">
              <a:buFont typeface="Arial" panose="020B0604020202020204" pitchFamily="34" charset="0"/>
              <a:buChar char="•"/>
            </a:pPr>
            <a:r>
              <a:rPr lang="en-US" dirty="0"/>
              <a:t>Remove URLs</a:t>
            </a:r>
          </a:p>
          <a:p>
            <a:pPr marL="342900" indent="-342900">
              <a:buFont typeface="Arial" panose="020B0604020202020204" pitchFamily="34" charset="0"/>
              <a:buChar char="•"/>
            </a:pPr>
            <a:r>
              <a:rPr lang="en-US" dirty="0"/>
              <a:t>Preprocessing of Eco drivers – same as Articles</a:t>
            </a:r>
          </a:p>
          <a:p>
            <a:pPr marL="342900" indent="-342900">
              <a:buFont typeface="Arial" panose="020B0604020202020204" pitchFamily="34" charset="0"/>
              <a:buChar char="•"/>
            </a:pPr>
            <a:r>
              <a:rPr lang="en-US" dirty="0"/>
              <a:t>Lemmatization of Articles using NLTK wordnet </a:t>
            </a:r>
            <a:r>
              <a:rPr lang="en-US" dirty="0" err="1"/>
              <a:t>Lemmitizer</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24" name="Title"/>
          <p:cNvSpPr>
            <a:spLocks noGrp="1"/>
          </p:cNvSpPr>
          <p:nvPr>
            <p:ph type="title"/>
          </p:nvPr>
        </p:nvSpPr>
        <p:spPr bwMode="gray"/>
        <p:txBody>
          <a:bodyPr/>
          <a:lstStyle/>
          <a:p>
            <a:r>
              <a:rPr lang="en-US" dirty="0"/>
              <a:t>Steps Followed in </a:t>
            </a:r>
            <a:r>
              <a:rPr lang="en-US" dirty="0" err="1"/>
              <a:t>Ecodrivers</a:t>
            </a:r>
            <a:r>
              <a:rPr lang="en-US" dirty="0"/>
              <a:t> Ranking</a:t>
            </a:r>
          </a:p>
        </p:txBody>
      </p:sp>
    </p:spTree>
    <p:extLst>
      <p:ext uri="{BB962C8B-B14F-4D97-AF65-F5344CB8AC3E}">
        <p14:creationId xmlns:p14="http://schemas.microsoft.com/office/powerpoint/2010/main" val="2992388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04000" y="442890"/>
            <a:ext cx="11185200" cy="677108"/>
          </a:xfrm>
        </p:spPr>
        <p:txBody>
          <a:bodyPr/>
          <a:lstStyle/>
          <a:p>
            <a:r>
              <a:rPr lang="en-US"/>
              <a:t>Flow </a:t>
            </a:r>
            <a:r>
              <a:rPr lang="en-US">
                <a:solidFill>
                  <a:schemeClr val="accent1"/>
                </a:solidFill>
              </a:rPr>
              <a:t>Diagram</a:t>
            </a:r>
            <a:endParaRPr lang="en-US"/>
          </a:p>
        </p:txBody>
      </p:sp>
      <p:graphicFrame>
        <p:nvGraphicFramePr>
          <p:cNvPr id="5" name="Diagram 4">
            <a:extLst>
              <a:ext uri="{FF2B5EF4-FFF2-40B4-BE49-F238E27FC236}">
                <a16:creationId xmlns:a16="http://schemas.microsoft.com/office/drawing/2014/main" id="{D8FB63C3-AD85-4787-BD8E-A34ADFED7FA3}"/>
              </a:ext>
            </a:extLst>
          </p:cNvPr>
          <p:cNvGraphicFramePr/>
          <p:nvPr/>
        </p:nvGraphicFramePr>
        <p:xfrm>
          <a:off x="280545" y="736847"/>
          <a:ext cx="11408655" cy="36323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55815900-B7A9-4F24-9EB4-71BC04220C86}"/>
              </a:ext>
            </a:extLst>
          </p:cNvPr>
          <p:cNvSpPr/>
          <p:nvPr/>
        </p:nvSpPr>
        <p:spPr bwMode="gray">
          <a:xfrm>
            <a:off x="2838109" y="4212455"/>
            <a:ext cx="6030684" cy="2552330"/>
          </a:xfrm>
          <a:prstGeom prst="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7" name="Arrow: Down 6">
            <a:extLst>
              <a:ext uri="{FF2B5EF4-FFF2-40B4-BE49-F238E27FC236}">
                <a16:creationId xmlns:a16="http://schemas.microsoft.com/office/drawing/2014/main" id="{D2838958-3EE4-43F9-A423-AEF9626A5736}"/>
              </a:ext>
            </a:extLst>
          </p:cNvPr>
          <p:cNvSpPr/>
          <p:nvPr/>
        </p:nvSpPr>
        <p:spPr bwMode="gray">
          <a:xfrm>
            <a:off x="5681709" y="3684233"/>
            <a:ext cx="310718" cy="351535"/>
          </a:xfrm>
          <a:prstGeom prst="downArrow">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pic>
        <p:nvPicPr>
          <p:cNvPr id="6" name="Illustration"/>
          <p:cNvPicPr>
            <a:picLocks noGrp="1" noChangeAspect="1"/>
          </p:cNvPicPr>
          <p:nvPr>
            <p:ph type="pic" sz="quarter" idx="12"/>
          </p:nvPr>
        </p:nvPicPr>
        <p:blipFill>
          <a:blip r:embed="rId7"/>
          <a:srcRect/>
          <a:stretch/>
        </p:blipFill>
        <p:spPr bwMode="gray">
          <a:xfrm>
            <a:off x="3142695" y="4388535"/>
            <a:ext cx="5388746" cy="2232648"/>
          </a:xfrm>
        </p:spPr>
      </p:pic>
    </p:spTree>
    <p:extLst>
      <p:ext uri="{BB962C8B-B14F-4D97-AF65-F5344CB8AC3E}">
        <p14:creationId xmlns:p14="http://schemas.microsoft.com/office/powerpoint/2010/main" val="15154238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7714AA-5AA1-4474-A4F0-D5CD8E949AFB}"/>
              </a:ext>
            </a:extLst>
          </p:cNvPr>
          <p:cNvSpPr>
            <a:spLocks noGrp="1"/>
          </p:cNvSpPr>
          <p:nvPr>
            <p:ph type="body" sz="quarter" idx="10"/>
          </p:nvPr>
        </p:nvSpPr>
        <p:spPr/>
        <p:txBody>
          <a:bodyPr>
            <a:normAutofit fontScale="92500" lnSpcReduction="20000"/>
          </a:bodyPr>
          <a:lstStyle/>
          <a:p>
            <a:pPr marL="342900" indent="-342900">
              <a:buFont typeface="Arial" panose="020B0604020202020204" pitchFamily="34" charset="0"/>
              <a:buChar char="•"/>
            </a:pPr>
            <a:r>
              <a:rPr lang="en-US" dirty="0"/>
              <a:t>Preprocessing Articles</a:t>
            </a:r>
          </a:p>
          <a:p>
            <a:pPr marL="522864" lvl="1" indent="-342900">
              <a:buFont typeface="Arial" panose="020B0604020202020204" pitchFamily="34" charset="0"/>
              <a:buChar char="•"/>
            </a:pPr>
            <a:r>
              <a:rPr lang="en-US" dirty="0"/>
              <a:t>Remove emails and new lines</a:t>
            </a:r>
          </a:p>
          <a:p>
            <a:pPr marL="522864" lvl="1" indent="-342900">
              <a:buFont typeface="Arial" panose="020B0604020202020204" pitchFamily="34" charset="0"/>
              <a:buChar char="•"/>
            </a:pPr>
            <a:r>
              <a:rPr lang="en-US" dirty="0"/>
              <a:t>Convert a document into a list of lowercase tokens, ignoring tokens that are too short or too long and remove punctuations</a:t>
            </a:r>
          </a:p>
          <a:p>
            <a:pPr marL="522864" lvl="1" indent="-342900">
              <a:buFont typeface="Arial" panose="020B0604020202020204" pitchFamily="34" charset="0"/>
              <a:buChar char="•"/>
            </a:pPr>
            <a:r>
              <a:rPr lang="en-US" dirty="0"/>
              <a:t>Remove </a:t>
            </a:r>
            <a:r>
              <a:rPr lang="en-US" dirty="0" err="1"/>
              <a:t>stopwords</a:t>
            </a:r>
            <a:endParaRPr lang="en-US" dirty="0"/>
          </a:p>
          <a:p>
            <a:pPr marL="522864" lvl="1" indent="-342900">
              <a:buFont typeface="Arial" panose="020B0604020202020204" pitchFamily="34" charset="0"/>
              <a:buChar char="•"/>
            </a:pPr>
            <a:r>
              <a:rPr lang="en-US" dirty="0"/>
              <a:t>Make bigrams</a:t>
            </a:r>
          </a:p>
          <a:p>
            <a:pPr marL="522864" lvl="1" indent="-342900">
              <a:buFont typeface="Arial" panose="020B0604020202020204" pitchFamily="34" charset="0"/>
              <a:buChar char="•"/>
            </a:pPr>
            <a:r>
              <a:rPr lang="en-US" dirty="0"/>
              <a:t>Do lemmatization</a:t>
            </a:r>
          </a:p>
          <a:p>
            <a:pPr marL="342900" indent="-342900">
              <a:buFont typeface="Arial" panose="020B0604020202020204" pitchFamily="34" charset="0"/>
              <a:buChar char="•"/>
            </a:pPr>
            <a:r>
              <a:rPr lang="en-US" dirty="0"/>
              <a:t>Preprocessing eco drivers same as above (only single words or bigrams)</a:t>
            </a:r>
          </a:p>
          <a:p>
            <a:pPr marL="342900" indent="-342900">
              <a:buFont typeface="Arial" panose="020B0604020202020204" pitchFamily="34" charset="0"/>
              <a:buChar char="•"/>
            </a:pPr>
            <a:r>
              <a:rPr lang="en-US" dirty="0" err="1"/>
              <a:t>Tfidf</a:t>
            </a:r>
            <a:r>
              <a:rPr lang="en-US" dirty="0"/>
              <a:t> calculation</a:t>
            </a:r>
          </a:p>
          <a:p>
            <a:pPr marL="522864" lvl="1" indent="-342900">
              <a:buFont typeface="Arial" panose="020B0604020202020204" pitchFamily="34" charset="0"/>
              <a:buChar char="•"/>
            </a:pPr>
            <a:r>
              <a:rPr lang="en-US" dirty="0"/>
              <a:t>Articles – train, eco drivers – test, vocab from articles</a:t>
            </a:r>
          </a:p>
          <a:p>
            <a:pPr marL="522864" lvl="1" indent="-342900">
              <a:buFont typeface="Arial" panose="020B0604020202020204" pitchFamily="34" charset="0"/>
              <a:buChar char="•"/>
            </a:pPr>
            <a:r>
              <a:rPr lang="en-US" dirty="0"/>
              <a:t>Eco drivers – train, articles – test , vocab from eco drivers</a:t>
            </a:r>
          </a:p>
          <a:p>
            <a:pPr marL="522864" lvl="1" indent="-342900">
              <a:buFont typeface="Arial" panose="020B0604020202020204" pitchFamily="34" charset="0"/>
              <a:buChar char="•"/>
            </a:pPr>
            <a:r>
              <a:rPr lang="en-US" dirty="0"/>
              <a:t>We obtain a train matrix and test matrix.</a:t>
            </a:r>
          </a:p>
          <a:p>
            <a:pPr marL="522864" lvl="1" indent="-342900">
              <a:buFont typeface="Arial" panose="020B0604020202020204" pitchFamily="34" charset="0"/>
              <a:buChar char="•"/>
            </a:pPr>
            <a:r>
              <a:rPr lang="en-US" dirty="0"/>
              <a:t>The dot product gives us a matrix of the form (</a:t>
            </a:r>
            <a:r>
              <a:rPr lang="en-US" dirty="0" err="1"/>
              <a:t>num_ecodrivers</a:t>
            </a:r>
            <a:r>
              <a:rPr lang="en-US" dirty="0"/>
              <a:t> X </a:t>
            </a:r>
            <a:r>
              <a:rPr lang="en-US" dirty="0" err="1"/>
              <a:t>num_articles</a:t>
            </a:r>
            <a:r>
              <a:rPr lang="en-US" dirty="0"/>
              <a:t>) – we can call it a similarity matrix – </a:t>
            </a:r>
            <a:r>
              <a:rPr lang="en-US" dirty="0" err="1"/>
              <a:t>tfidf</a:t>
            </a:r>
            <a:r>
              <a:rPr lang="en-US" dirty="0"/>
              <a:t> </a:t>
            </a:r>
            <a:r>
              <a:rPr lang="en-US"/>
              <a:t>ranking matrix</a:t>
            </a:r>
            <a:endParaRPr lang="en-US" dirty="0"/>
          </a:p>
        </p:txBody>
      </p:sp>
      <p:sp>
        <p:nvSpPr>
          <p:cNvPr id="3" name="Title 2">
            <a:extLst>
              <a:ext uri="{FF2B5EF4-FFF2-40B4-BE49-F238E27FC236}">
                <a16:creationId xmlns:a16="http://schemas.microsoft.com/office/drawing/2014/main" id="{E8B5EEAC-B3EF-4562-87DE-165CCBB660AA}"/>
              </a:ext>
            </a:extLst>
          </p:cNvPr>
          <p:cNvSpPr>
            <a:spLocks noGrp="1"/>
          </p:cNvSpPr>
          <p:nvPr>
            <p:ph type="title"/>
          </p:nvPr>
        </p:nvSpPr>
        <p:spPr/>
        <p:txBody>
          <a:bodyPr/>
          <a:lstStyle/>
          <a:p>
            <a:r>
              <a:rPr lang="en-US" dirty="0"/>
              <a:t>New </a:t>
            </a:r>
            <a:r>
              <a:rPr lang="en-US" dirty="0" err="1"/>
              <a:t>Ecodriver</a:t>
            </a:r>
            <a:r>
              <a:rPr lang="en-US" dirty="0"/>
              <a:t> Ranking</a:t>
            </a:r>
          </a:p>
        </p:txBody>
      </p:sp>
    </p:spTree>
    <p:extLst>
      <p:ext uri="{BB962C8B-B14F-4D97-AF65-F5344CB8AC3E}">
        <p14:creationId xmlns:p14="http://schemas.microsoft.com/office/powerpoint/2010/main" val="17241257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E9E850-2971-4365-9E80-9315C8C160F6}"/>
              </a:ext>
            </a:extLst>
          </p:cNvPr>
          <p:cNvSpPr>
            <a:spLocks noGrp="1"/>
          </p:cNvSpPr>
          <p:nvPr>
            <p:ph type="body" sz="quarter" idx="10"/>
          </p:nvPr>
        </p:nvSpPr>
        <p:spPr>
          <a:xfrm>
            <a:off x="504000" y="1130156"/>
            <a:ext cx="11185200" cy="5205843"/>
          </a:xfrm>
        </p:spPr>
        <p:txBody>
          <a:bodyPr>
            <a:normAutofit fontScale="85000" lnSpcReduction="20000"/>
          </a:bodyPr>
          <a:lstStyle/>
          <a:p>
            <a:pPr marL="342900" indent="-342900">
              <a:buFont typeface="Arial" panose="020B0604020202020204" pitchFamily="34" charset="0"/>
              <a:buChar char="•"/>
            </a:pPr>
            <a:r>
              <a:rPr lang="en-US" dirty="0"/>
              <a:t>Preprocessing</a:t>
            </a:r>
          </a:p>
          <a:p>
            <a:pPr marL="522864" lvl="1" indent="-342900">
              <a:buFont typeface="Arial" panose="020B0604020202020204" pitchFamily="34" charset="0"/>
              <a:buChar char="•"/>
            </a:pPr>
            <a:r>
              <a:rPr lang="en-US" dirty="0"/>
              <a:t>Remove emails and new lines</a:t>
            </a:r>
          </a:p>
          <a:p>
            <a:pPr marL="522864" lvl="1" indent="-342900">
              <a:buFont typeface="Arial" panose="020B0604020202020204" pitchFamily="34" charset="0"/>
              <a:buChar char="•"/>
            </a:pPr>
            <a:r>
              <a:rPr lang="en-US" dirty="0"/>
              <a:t>Convert a document into a list of lowercase tokens, ignoring tokens that are too short or too long and remove punctuations</a:t>
            </a:r>
          </a:p>
          <a:p>
            <a:pPr marL="522864" lvl="1" indent="-342900">
              <a:buFont typeface="Arial" panose="020B0604020202020204" pitchFamily="34" charset="0"/>
              <a:buChar char="•"/>
            </a:pPr>
            <a:r>
              <a:rPr lang="en-US" dirty="0"/>
              <a:t>Remove </a:t>
            </a:r>
            <a:r>
              <a:rPr lang="en-US" dirty="0" err="1"/>
              <a:t>stopwords</a:t>
            </a:r>
            <a:endParaRPr lang="en-US" dirty="0"/>
          </a:p>
          <a:p>
            <a:pPr marL="522864" lvl="1" indent="-342900">
              <a:buFont typeface="Arial" panose="020B0604020202020204" pitchFamily="34" charset="0"/>
              <a:buChar char="•"/>
            </a:pPr>
            <a:r>
              <a:rPr lang="en-US" dirty="0"/>
              <a:t>Make bigrams</a:t>
            </a:r>
          </a:p>
          <a:p>
            <a:pPr marL="522864" lvl="1" indent="-342900">
              <a:buFont typeface="Arial" panose="020B0604020202020204" pitchFamily="34" charset="0"/>
              <a:buChar char="•"/>
            </a:pPr>
            <a:r>
              <a:rPr lang="en-US" dirty="0"/>
              <a:t>Do lemmatization</a:t>
            </a:r>
          </a:p>
          <a:p>
            <a:pPr marL="342900" indent="-342900">
              <a:buFont typeface="Arial" panose="020B0604020202020204" pitchFamily="34" charset="0"/>
              <a:buChar char="•"/>
            </a:pPr>
            <a:r>
              <a:rPr lang="en-US" dirty="0"/>
              <a:t>Create Dictionary (give unique id to each lemmatized word in text)</a:t>
            </a:r>
          </a:p>
          <a:p>
            <a:pPr marL="342900" indent="-342900">
              <a:buFont typeface="Arial" panose="020B0604020202020204" pitchFamily="34" charset="0"/>
              <a:buChar char="•"/>
            </a:pPr>
            <a:r>
              <a:rPr lang="en-US" dirty="0"/>
              <a:t>Create Corpus (store in form of </a:t>
            </a:r>
            <a:r>
              <a:rPr lang="en-US" dirty="0" err="1"/>
              <a:t>wordid</a:t>
            </a:r>
            <a:r>
              <a:rPr lang="en-US" dirty="0"/>
              <a:t>, </a:t>
            </a:r>
            <a:r>
              <a:rPr lang="en-US" dirty="0" err="1"/>
              <a:t>freq</a:t>
            </a:r>
            <a:r>
              <a:rPr lang="en-US" dirty="0"/>
              <a:t>) for all docs</a:t>
            </a:r>
          </a:p>
          <a:p>
            <a:pPr marL="342900" indent="-342900">
              <a:buFont typeface="Arial" panose="020B0604020202020204" pitchFamily="34" charset="0"/>
              <a:buChar char="•"/>
            </a:pPr>
            <a:r>
              <a:rPr lang="en-US" dirty="0"/>
              <a:t>Build LDA models </a:t>
            </a:r>
            <a:r>
              <a:rPr lang="en-US" dirty="0" err="1"/>
              <a:t>ie</a:t>
            </a:r>
            <a:r>
              <a:rPr lang="en-US" dirty="0"/>
              <a:t> identify topics and words in each topic.</a:t>
            </a:r>
          </a:p>
          <a:p>
            <a:pPr marL="342900" indent="-342900">
              <a:buFont typeface="Arial" panose="020B0604020202020204" pitchFamily="34" charset="0"/>
              <a:buChar char="•"/>
            </a:pPr>
            <a:r>
              <a:rPr lang="en-US" dirty="0"/>
              <a:t>Visualize LDA model </a:t>
            </a:r>
            <a:r>
              <a:rPr lang="en-US" dirty="0" err="1"/>
              <a:t>ie</a:t>
            </a:r>
            <a:r>
              <a:rPr lang="en-US" dirty="0"/>
              <a:t> how far apart they are and what they represent</a:t>
            </a:r>
          </a:p>
          <a:p>
            <a:pPr marL="342900" indent="-342900">
              <a:buFont typeface="Arial" panose="020B0604020202020204" pitchFamily="34" charset="0"/>
              <a:buChar char="•"/>
            </a:pPr>
            <a:r>
              <a:rPr lang="en-US" dirty="0"/>
              <a:t>Further analyze</a:t>
            </a:r>
          </a:p>
          <a:p>
            <a:pPr marL="522864" lvl="1" indent="-342900">
              <a:buFont typeface="Arial" panose="020B0604020202020204" pitchFamily="34" charset="0"/>
              <a:buChar char="•"/>
            </a:pPr>
            <a:r>
              <a:rPr lang="en-US" dirty="0"/>
              <a:t>We can find the topic that has the highest percentage contribution in that document.</a:t>
            </a:r>
          </a:p>
          <a:p>
            <a:pPr marL="522864" lvl="1" indent="-342900">
              <a:buFont typeface="Arial" panose="020B0604020202020204" pitchFamily="34" charset="0"/>
              <a:buChar char="•"/>
            </a:pPr>
            <a:r>
              <a:rPr lang="en-US" dirty="0"/>
              <a:t>Sometimes just the topic keywords may not be enough to make sense of what a topic is about. So, to help with understanding the topic, we can find the documents a given topic has contributed to the most and infer the topic by reading that document.</a:t>
            </a:r>
          </a:p>
        </p:txBody>
      </p:sp>
      <p:sp>
        <p:nvSpPr>
          <p:cNvPr id="3" name="Title 2">
            <a:extLst>
              <a:ext uri="{FF2B5EF4-FFF2-40B4-BE49-F238E27FC236}">
                <a16:creationId xmlns:a16="http://schemas.microsoft.com/office/drawing/2014/main" id="{455E5C3E-0839-4C03-9B53-C15DC273267B}"/>
              </a:ext>
            </a:extLst>
          </p:cNvPr>
          <p:cNvSpPr>
            <a:spLocks noGrp="1"/>
          </p:cNvSpPr>
          <p:nvPr>
            <p:ph type="title"/>
          </p:nvPr>
        </p:nvSpPr>
        <p:spPr/>
        <p:txBody>
          <a:bodyPr/>
          <a:lstStyle/>
          <a:p>
            <a:r>
              <a:rPr lang="en-US" dirty="0"/>
              <a:t>Steps followed in LDA</a:t>
            </a:r>
          </a:p>
        </p:txBody>
      </p:sp>
    </p:spTree>
    <p:extLst>
      <p:ext uri="{BB962C8B-B14F-4D97-AF65-F5344CB8AC3E}">
        <p14:creationId xmlns:p14="http://schemas.microsoft.com/office/powerpoint/2010/main" val="20528712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bwMode="gray"/>
        <p:txBody>
          <a:bodyPr/>
          <a:lstStyle/>
          <a:p>
            <a:r>
              <a:rPr lang="en-US"/>
              <a:t>Insert page title (sentence case)</a:t>
            </a:r>
          </a:p>
        </p:txBody>
      </p:sp>
      <p:grpSp>
        <p:nvGrpSpPr>
          <p:cNvPr id="9" name="Group 8">
            <a:extLst>
              <a:ext uri="{FF2B5EF4-FFF2-40B4-BE49-F238E27FC236}">
                <a16:creationId xmlns:a16="http://schemas.microsoft.com/office/drawing/2014/main" id="{5BF28123-76F7-49B1-8B0B-20245CD7853F}"/>
              </a:ext>
            </a:extLst>
          </p:cNvPr>
          <p:cNvGrpSpPr/>
          <p:nvPr/>
        </p:nvGrpSpPr>
        <p:grpSpPr>
          <a:xfrm>
            <a:off x="2626973" y="1620000"/>
            <a:ext cx="3118507" cy="3874789"/>
            <a:chOff x="2626973" y="1620000"/>
            <a:chExt cx="3118507" cy="3874789"/>
          </a:xfrm>
        </p:grpSpPr>
        <p:sp>
          <p:nvSpPr>
            <p:cNvPr id="5" name="Information to list level button" descr="Description of the list level funcionality while working with text placeholders" title="Description list level buttons"/>
            <p:cNvSpPr/>
            <p:nvPr/>
          </p:nvSpPr>
          <p:spPr bwMode="gray">
            <a:xfrm>
              <a:off x="2626973" y="1620000"/>
              <a:ext cx="3118507" cy="3874789"/>
            </a:xfrm>
            <a:prstGeom prst="roundRect">
              <a:avLst>
                <a:gd name="adj" fmla="val 5631"/>
              </a:avLst>
            </a:prstGeom>
            <a:solidFill>
              <a:srgbClr val="FFFF00"/>
            </a:solidFill>
            <a:ln w="6350" algn="ctr">
              <a:noFill/>
              <a:miter lim="800000"/>
              <a:headEnd/>
              <a:tailEnd/>
            </a:ln>
          </p:spPr>
          <p:txBody>
            <a:bodyPr lIns="90000" tIns="72000" rIns="90000" bIns="72000" rtlCol="0" anchor="t" anchorCtr="0"/>
            <a:lstStyle/>
            <a:p>
              <a:pPr>
                <a:spcBef>
                  <a:spcPts val="600"/>
                </a:spcBef>
                <a:buClr>
                  <a:schemeClr val="accent1"/>
                </a:buClr>
                <a:buSzPct val="80000"/>
                <a:defRPr/>
              </a:pPr>
              <a:r>
                <a:rPr lang="en-US" sz="1000" b="1" kern="0">
                  <a:ea typeface="Arial Unicode MS" pitchFamily="34" charset="-128"/>
                  <a:cs typeface="Arial Unicode MS" pitchFamily="34" charset="-128"/>
                  <a:sym typeface="Arial"/>
                </a:rPr>
                <a:t>NOTE: </a:t>
              </a:r>
              <a:r>
                <a:rPr lang="en-US" sz="1000" kern="0">
                  <a:ea typeface="Arial Unicode MS" pitchFamily="34" charset="-128"/>
                  <a:cs typeface="Arial Unicode MS" pitchFamily="34" charset="-128"/>
                  <a:sym typeface="Arial"/>
                </a:rPr>
                <a:t>Delete the yellow stickers when finished.</a:t>
              </a:r>
            </a:p>
            <a:p>
              <a:pPr>
                <a:spcBef>
                  <a:spcPts val="600"/>
                </a:spcBef>
                <a:buClr>
                  <a:schemeClr val="accent1"/>
                </a:buClr>
                <a:buSzPct val="80000"/>
                <a:defRPr/>
              </a:pPr>
              <a:r>
                <a:rPr lang="en-US" sz="1000"/>
                <a:t>The text placeholders have different, preformatted text levels. Each level has different formatting </a:t>
              </a:r>
              <a:br>
                <a:rPr lang="en-US" sz="1000"/>
              </a:br>
              <a:r>
                <a:rPr lang="en-US" sz="1000"/>
                <a:t>(font size, indent, bullet).</a:t>
              </a:r>
            </a:p>
            <a:p>
              <a:pPr>
                <a:spcBef>
                  <a:spcPts val="600"/>
                </a:spcBef>
                <a:buClr>
                  <a:schemeClr val="accent1"/>
                </a:buClr>
                <a:buSzPct val="80000"/>
                <a:defRPr/>
              </a:pPr>
              <a:r>
                <a:rPr lang="en-US" sz="1000"/>
                <a:t>To jump between the preformatted text levels, use the </a:t>
              </a:r>
              <a:r>
                <a:rPr lang="en-US" sz="1000" i="1"/>
                <a:t>Increase</a:t>
              </a:r>
              <a:r>
                <a:rPr lang="en-US" sz="1000"/>
                <a:t> </a:t>
              </a:r>
              <a:r>
                <a:rPr lang="en-US" sz="1000" i="1"/>
                <a:t>List Level </a:t>
              </a:r>
              <a:r>
                <a:rPr lang="en-US" sz="1000"/>
                <a:t>and </a:t>
              </a:r>
              <a:r>
                <a:rPr lang="en-US" sz="1000" i="1"/>
                <a:t>Decrease</a:t>
              </a:r>
              <a:r>
                <a:rPr lang="en-US" sz="1000"/>
                <a:t> </a:t>
              </a:r>
              <a:r>
                <a:rPr lang="en-US" sz="1000" i="1"/>
                <a:t>List Level </a:t>
              </a:r>
              <a:r>
                <a:rPr lang="en-US" sz="1000"/>
                <a:t>buttons in the </a:t>
              </a:r>
              <a:r>
                <a:rPr lang="en-US" sz="1000" i="1"/>
                <a:t>Paragraph</a:t>
              </a:r>
              <a:r>
                <a:rPr lang="en-US" sz="1000"/>
                <a:t> toolbar.</a:t>
              </a:r>
            </a:p>
            <a:p>
              <a:pPr>
                <a:spcBef>
                  <a:spcPts val="600"/>
                </a:spcBef>
                <a:buClr>
                  <a:schemeClr val="accent1"/>
                </a:buClr>
                <a:buSzPct val="80000"/>
                <a:defRPr/>
              </a:pPr>
              <a:endParaRPr lang="en-US" sz="1000"/>
            </a:p>
            <a:p>
              <a:pPr>
                <a:spcBef>
                  <a:spcPts val="600"/>
                </a:spcBef>
                <a:buClr>
                  <a:schemeClr val="accent1"/>
                </a:buClr>
                <a:buSzPct val="80000"/>
                <a:defRPr/>
              </a:pPr>
              <a:endParaRPr lang="en-US" sz="1000"/>
            </a:p>
            <a:p>
              <a:pPr>
                <a:spcBef>
                  <a:spcPts val="600"/>
                </a:spcBef>
                <a:buClr>
                  <a:schemeClr val="accent1"/>
                </a:buClr>
                <a:buSzPct val="80000"/>
                <a:defRPr/>
              </a:pPr>
              <a:endParaRPr lang="en-US" sz="1000"/>
            </a:p>
            <a:p>
              <a:pPr>
                <a:spcBef>
                  <a:spcPts val="600"/>
                </a:spcBef>
                <a:buClr>
                  <a:schemeClr val="accent1"/>
                </a:buClr>
                <a:buSzPct val="80000"/>
                <a:defRPr/>
              </a:pPr>
              <a:endParaRPr lang="en-US" sz="1000"/>
            </a:p>
            <a:p>
              <a:pPr marL="136525" indent="-136525">
                <a:spcBef>
                  <a:spcPts val="1200"/>
                </a:spcBef>
                <a:buClr>
                  <a:schemeClr val="tx1"/>
                </a:buClr>
                <a:buSzPct val="100000"/>
                <a:buFont typeface="Arial" panose="020B0604020202020204" pitchFamily="34" charset="0"/>
                <a:buChar char="•"/>
                <a:defRPr/>
              </a:pPr>
              <a:r>
                <a:rPr lang="en-US" sz="1000"/>
                <a:t>Type your text in the placeholder.</a:t>
              </a:r>
            </a:p>
            <a:p>
              <a:pPr marL="136525" indent="-136525">
                <a:spcBef>
                  <a:spcPts val="600"/>
                </a:spcBef>
                <a:buClr>
                  <a:schemeClr val="tx1"/>
                </a:buClr>
                <a:buSzPct val="100000"/>
                <a:buFont typeface="Arial" panose="020B0604020202020204" pitchFamily="34" charset="0"/>
                <a:buChar char="•"/>
                <a:defRPr/>
              </a:pPr>
              <a:r>
                <a:rPr lang="en-US" sz="1000"/>
                <a:t>Click </a:t>
              </a:r>
              <a:r>
                <a:rPr lang="en-US" sz="1000" i="1"/>
                <a:t>the Increase List Level </a:t>
              </a:r>
              <a:r>
                <a:rPr lang="en-US" sz="1000"/>
                <a:t>button in the </a:t>
              </a:r>
              <a:r>
                <a:rPr lang="en-US" sz="1000" i="1"/>
                <a:t>Paragraph</a:t>
              </a:r>
              <a:r>
                <a:rPr lang="en-US" sz="1000"/>
                <a:t> toolbar to go to the next level.</a:t>
              </a:r>
            </a:p>
            <a:p>
              <a:pPr marL="136525" indent="-136525">
                <a:spcBef>
                  <a:spcPts val="600"/>
                </a:spcBef>
                <a:buClr>
                  <a:schemeClr val="tx1"/>
                </a:buClr>
                <a:buSzPct val="100000"/>
                <a:buFont typeface="Arial" panose="020B0604020202020204" pitchFamily="34" charset="0"/>
                <a:buChar char="•"/>
                <a:defRPr/>
              </a:pPr>
              <a:r>
                <a:rPr lang="en-US" sz="1000"/>
                <a:t>If you need a bullet list, choose level 2. </a:t>
              </a:r>
            </a:p>
            <a:p>
              <a:pPr marL="0" indent="0">
                <a:spcBef>
                  <a:spcPts val="600"/>
                </a:spcBef>
                <a:buClr>
                  <a:schemeClr val="bg1"/>
                </a:buClr>
                <a:buSzPct val="100000"/>
                <a:buFont typeface="Arial" panose="020B0604020202020204" pitchFamily="34" charset="0"/>
                <a:buNone/>
                <a:defRPr/>
              </a:pPr>
              <a:r>
                <a:rPr lang="en-US" sz="1000"/>
                <a:t>Avoid working with spaces, other bullets, or bullets in the wrong level. Only when you use the right levels it is possible to reset the slide layout.</a:t>
              </a:r>
            </a:p>
          </p:txBody>
        </p:sp>
        <p:pic>
          <p:nvPicPr>
            <p:cNvPr id="6" name="List level button" descr="Screenshot list level buttons" title="Screenshot list level buttons"/>
            <p:cNvPicPr>
              <a:picLocks noChangeAspect="1"/>
            </p:cNvPicPr>
            <p:nvPr/>
          </p:nvPicPr>
          <p:blipFill rotWithShape="1">
            <a:blip r:embed="rId2"/>
            <a:srcRect l="1094"/>
            <a:stretch/>
          </p:blipFill>
          <p:spPr bwMode="gray">
            <a:xfrm>
              <a:off x="2790065" y="3002260"/>
              <a:ext cx="2826492" cy="901766"/>
            </a:xfrm>
            <a:prstGeom prst="rect">
              <a:avLst/>
            </a:prstGeom>
          </p:spPr>
        </p:pic>
        <p:sp>
          <p:nvSpPr>
            <p:cNvPr id="7" name="Highlight list level button" descr="Rectangle for highliting list level buttons " title="Rectangle"/>
            <p:cNvSpPr/>
            <p:nvPr/>
          </p:nvSpPr>
          <p:spPr bwMode="gray">
            <a:xfrm>
              <a:off x="3415863" y="3053531"/>
              <a:ext cx="543560" cy="311592"/>
            </a:xfrm>
            <a:prstGeom prst="rect">
              <a:avLst/>
            </a:prstGeom>
            <a:noFill/>
            <a:ln w="2857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8864389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bwMode="gray">
          <a:xfrm>
            <a:off x="504001" y="504000"/>
            <a:ext cx="11186476" cy="646331"/>
          </a:xfrm>
        </p:spPr>
        <p:txBody>
          <a:bodyPr/>
          <a:lstStyle/>
          <a:p>
            <a:r>
              <a:rPr lang="en-US"/>
              <a:t>Insert page title (sentence case)</a:t>
            </a:r>
            <a:br>
              <a:rPr lang="en-US"/>
            </a:br>
            <a:r>
              <a:rPr lang="en-US" sz="1800" b="0" err="1"/>
              <a:t>Subheadline</a:t>
            </a:r>
            <a:endParaRPr lang="en-US" b="0"/>
          </a:p>
        </p:txBody>
      </p:sp>
    </p:spTree>
    <p:extLst>
      <p:ext uri="{BB962C8B-B14F-4D97-AF65-F5344CB8AC3E}">
        <p14:creationId xmlns:p14="http://schemas.microsoft.com/office/powerpoint/2010/main" val="11964085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a:t>“Quote goes here and here </a:t>
            </a:r>
            <a:r>
              <a:rPr lang="en-US">
                <a:solidFill>
                  <a:schemeClr val="accent1"/>
                </a:solidFill>
              </a:rPr>
              <a:t>and here</a:t>
            </a:r>
            <a:r>
              <a:rPr lang="en-US"/>
              <a:t>.”</a:t>
            </a:r>
          </a:p>
          <a:p>
            <a:pPr lvl="1"/>
            <a:r>
              <a:rPr lang="en-US"/>
              <a:t>Source</a:t>
            </a:r>
          </a:p>
        </p:txBody>
      </p:sp>
    </p:spTree>
    <p:extLst>
      <p:ext uri="{BB962C8B-B14F-4D97-AF65-F5344CB8AC3E}">
        <p14:creationId xmlns:p14="http://schemas.microsoft.com/office/powerpoint/2010/main" val="3295641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a:t>“Quote goes here and here </a:t>
            </a:r>
            <a:r>
              <a:rPr lang="en-US">
                <a:solidFill>
                  <a:schemeClr val="accent1"/>
                </a:solidFill>
              </a:rPr>
              <a:t>and here</a:t>
            </a:r>
            <a:r>
              <a:rPr lang="en-US"/>
              <a:t>.”</a:t>
            </a:r>
          </a:p>
          <a:p>
            <a:pPr lvl="1"/>
            <a:r>
              <a:rPr lang="en-US"/>
              <a:t>Source</a:t>
            </a:r>
          </a:p>
        </p:txBody>
      </p:sp>
    </p:spTree>
    <p:extLst>
      <p:ext uri="{BB962C8B-B14F-4D97-AF65-F5344CB8AC3E}">
        <p14:creationId xmlns:p14="http://schemas.microsoft.com/office/powerpoint/2010/main" val="20102284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p>
        </p:txBody>
      </p:sp>
      <p:sp>
        <p:nvSpPr>
          <p:cNvPr id="2" name="Title"/>
          <p:cNvSpPr>
            <a:spLocks noGrp="1"/>
          </p:cNvSpPr>
          <p:nvPr>
            <p:ph type="title"/>
          </p:nvPr>
        </p:nvSpPr>
        <p:spPr bwMode="gray"/>
        <p:txBody>
          <a:bodyPr/>
          <a:lstStyle/>
          <a:p>
            <a:r>
              <a:rPr lang="en-US"/>
              <a:t>Insert page title (sentence case)</a:t>
            </a:r>
          </a:p>
        </p:txBody>
      </p:sp>
    </p:spTree>
    <p:extLst>
      <p:ext uri="{BB962C8B-B14F-4D97-AF65-F5344CB8AC3E}">
        <p14:creationId xmlns:p14="http://schemas.microsoft.com/office/powerpoint/2010/main" val="24687165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p>
        </p:txBody>
      </p:sp>
      <p:sp>
        <p:nvSpPr>
          <p:cNvPr id="2" name="Title"/>
          <p:cNvSpPr>
            <a:spLocks noGrp="1"/>
          </p:cNvSpPr>
          <p:nvPr>
            <p:ph type="title"/>
          </p:nvPr>
        </p:nvSpPr>
        <p:spPr bwMode="gray"/>
        <p:txBody>
          <a:bodyPr/>
          <a:lstStyle/>
          <a:p>
            <a:r>
              <a:rPr lang="en-US"/>
              <a:t>Insert page title (sentence case)</a:t>
            </a:r>
          </a:p>
        </p:txBody>
      </p:sp>
    </p:spTree>
    <p:extLst>
      <p:ext uri="{BB962C8B-B14F-4D97-AF65-F5344CB8AC3E}">
        <p14:creationId xmlns:p14="http://schemas.microsoft.com/office/powerpoint/2010/main" val="41548675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descr="Image Placeholder" title="Image Placeholder"/>
          <p:cNvSpPr>
            <a:spLocks noGrp="1"/>
          </p:cNvSpPr>
          <p:nvPr>
            <p:ph type="pic" sz="quarter" idx="10"/>
          </p:nvPr>
        </p:nvSpPr>
        <p:spPr bwMode="gray"/>
      </p:sp>
    </p:spTree>
    <p:extLst>
      <p:ext uri="{BB962C8B-B14F-4D97-AF65-F5344CB8AC3E}">
        <p14:creationId xmlns:p14="http://schemas.microsoft.com/office/powerpoint/2010/main" val="18400578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2"/>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p>
        </p:txBody>
      </p:sp>
      <p:sp>
        <p:nvSpPr>
          <p:cNvPr id="8" name="Text Placeholder column 1"/>
          <p:cNvSpPr>
            <a:spLocks noGrp="1"/>
          </p:cNvSpPr>
          <p:nvPr>
            <p:ph type="body" sz="quarter" idx="10"/>
          </p:nvPr>
        </p:nvSpPr>
        <p:spPr bwMode="gray"/>
        <p:txBody>
          <a:bodyPr/>
          <a:lstStyle/>
          <a:p>
            <a:pPr lvl="0"/>
            <a:r>
              <a:rPr lang="en-US"/>
              <a:t>First level</a:t>
            </a:r>
          </a:p>
          <a:p>
            <a:pPr lvl="1"/>
            <a:r>
              <a:rPr lang="en-US"/>
              <a:t>Second level</a:t>
            </a:r>
          </a:p>
          <a:p>
            <a:pPr lvl="2"/>
            <a:r>
              <a:rPr lang="en-US"/>
              <a:t>Third level</a:t>
            </a:r>
          </a:p>
        </p:txBody>
      </p:sp>
      <p:sp>
        <p:nvSpPr>
          <p:cNvPr id="7" name="Title"/>
          <p:cNvSpPr>
            <a:spLocks noGrp="1"/>
          </p:cNvSpPr>
          <p:nvPr>
            <p:ph type="title"/>
          </p:nvPr>
        </p:nvSpPr>
        <p:spPr bwMode="gray"/>
        <p:txBody>
          <a:bodyPr/>
          <a:lstStyle/>
          <a:p>
            <a:r>
              <a:rPr lang="en-US"/>
              <a:t>Insert page title (sentence case)</a:t>
            </a:r>
          </a:p>
        </p:txBody>
      </p:sp>
    </p:spTree>
    <p:extLst>
      <p:ext uri="{BB962C8B-B14F-4D97-AF65-F5344CB8AC3E}">
        <p14:creationId xmlns:p14="http://schemas.microsoft.com/office/powerpoint/2010/main" val="854015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llustration"/>
          <p:cNvPicPr>
            <a:picLocks noGrp="1" noChangeAspect="1"/>
          </p:cNvPicPr>
          <p:nvPr>
            <p:ph type="pic" sz="quarter" idx="12"/>
          </p:nvPr>
        </p:nvPicPr>
        <p:blipFill>
          <a:blip r:embed="rId2"/>
          <a:srcRect/>
          <a:stretch/>
        </p:blipFill>
        <p:spPr bwMode="gray">
          <a:xfrm>
            <a:off x="503999" y="2512381"/>
            <a:ext cx="10962857" cy="2681056"/>
          </a:xfrm>
        </p:spPr>
      </p:pic>
      <p:sp>
        <p:nvSpPr>
          <p:cNvPr id="3" name="Divider"/>
          <p:cNvSpPr>
            <a:spLocks noGrp="1"/>
          </p:cNvSpPr>
          <p:nvPr>
            <p:ph type="ctrTitle"/>
          </p:nvPr>
        </p:nvSpPr>
        <p:spPr bwMode="gray">
          <a:xfrm>
            <a:off x="504000" y="442890"/>
            <a:ext cx="11185200" cy="677108"/>
          </a:xfrm>
        </p:spPr>
        <p:txBody>
          <a:bodyPr/>
          <a:lstStyle/>
          <a:p>
            <a:r>
              <a:rPr lang="en-US"/>
              <a:t>Flow </a:t>
            </a:r>
            <a:r>
              <a:rPr lang="en-US">
                <a:solidFill>
                  <a:schemeClr val="accent1"/>
                </a:solidFill>
              </a:rPr>
              <a:t>Diagram</a:t>
            </a:r>
            <a:endParaRPr lang="en-US"/>
          </a:p>
        </p:txBody>
      </p:sp>
    </p:spTree>
    <p:extLst>
      <p:ext uri="{BB962C8B-B14F-4D97-AF65-F5344CB8AC3E}">
        <p14:creationId xmlns:p14="http://schemas.microsoft.com/office/powerpoint/2010/main" val="438455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column 3"/>
          <p:cNvSpPr>
            <a:spLocks noGrp="1"/>
          </p:cNvSpPr>
          <p:nvPr>
            <p:ph type="body" sz="quarter" idx="13"/>
          </p:nvPr>
        </p:nvSpPr>
        <p:spPr bwMode="gray"/>
        <p:txBody>
          <a:bodyPr/>
          <a:lstStyle/>
          <a:p>
            <a:pPr lvl="0"/>
            <a:r>
              <a:rPr lang="en-US"/>
              <a:t>First level</a:t>
            </a:r>
          </a:p>
          <a:p>
            <a:pPr lvl="1"/>
            <a:r>
              <a:rPr lang="en-US"/>
              <a:t>Second level</a:t>
            </a:r>
          </a:p>
          <a:p>
            <a:pPr lvl="2"/>
            <a:r>
              <a:rPr lang="en-US"/>
              <a:t>Third level</a:t>
            </a:r>
          </a:p>
        </p:txBody>
      </p:sp>
      <p:sp>
        <p:nvSpPr>
          <p:cNvPr id="4" name="Text Placeholder column 2"/>
          <p:cNvSpPr>
            <a:spLocks noGrp="1"/>
          </p:cNvSpPr>
          <p:nvPr>
            <p:ph type="body" sz="quarter" idx="12"/>
          </p:nvPr>
        </p:nvSpPr>
        <p:spPr bwMode="gray"/>
        <p:txBody>
          <a:bodyPr/>
          <a:lstStyle/>
          <a:p>
            <a:pPr lvl="0"/>
            <a:r>
              <a:rPr lang="en-US"/>
              <a:t>First level</a:t>
            </a:r>
          </a:p>
          <a:p>
            <a:pPr lvl="1"/>
            <a:r>
              <a:rPr lang="en-US"/>
              <a:t>Second level</a:t>
            </a:r>
          </a:p>
          <a:p>
            <a:pPr lvl="2"/>
            <a:r>
              <a:rPr lang="en-US"/>
              <a:t>Third level</a:t>
            </a:r>
          </a:p>
        </p:txBody>
      </p:sp>
      <p:sp>
        <p:nvSpPr>
          <p:cNvPr id="3" name="Text Placeholder column 1"/>
          <p:cNvSpPr>
            <a:spLocks noGrp="1"/>
          </p:cNvSpPr>
          <p:nvPr>
            <p:ph type="body" sz="quarter" idx="10"/>
          </p:nvPr>
        </p:nvSpPr>
        <p:spPr bwMode="gray"/>
        <p:txBody>
          <a:bodyPr/>
          <a:lstStyle/>
          <a:p>
            <a:pPr lvl="0"/>
            <a:r>
              <a:rPr lang="en-US"/>
              <a:t>First level</a:t>
            </a:r>
          </a:p>
          <a:p>
            <a:pPr lvl="1"/>
            <a:r>
              <a:rPr lang="en-US"/>
              <a:t>Second level</a:t>
            </a:r>
          </a:p>
          <a:p>
            <a:pPr lvl="2"/>
            <a:r>
              <a:rPr lang="en-US"/>
              <a:t>Third level</a:t>
            </a:r>
          </a:p>
        </p:txBody>
      </p:sp>
      <p:sp>
        <p:nvSpPr>
          <p:cNvPr id="2" name="Title"/>
          <p:cNvSpPr>
            <a:spLocks noGrp="1"/>
          </p:cNvSpPr>
          <p:nvPr>
            <p:ph type="title"/>
          </p:nvPr>
        </p:nvSpPr>
        <p:spPr bwMode="gray"/>
        <p:txBody>
          <a:bodyPr/>
          <a:lstStyle/>
          <a:p>
            <a:r>
              <a:rPr lang="en-US"/>
              <a:t>Insert page title (sentence case)</a:t>
            </a:r>
          </a:p>
        </p:txBody>
      </p:sp>
    </p:spTree>
    <p:extLst>
      <p:ext uri="{BB962C8B-B14F-4D97-AF65-F5344CB8AC3E}">
        <p14:creationId xmlns:p14="http://schemas.microsoft.com/office/powerpoint/2010/main" val="948461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column 2"/>
          <p:cNvSpPr>
            <a:spLocks noGrp="1"/>
          </p:cNvSpPr>
          <p:nvPr>
            <p:ph type="body" sz="quarter" idx="13"/>
          </p:nvPr>
        </p:nvSpPr>
        <p:spPr bwMode="gray"/>
        <p:txBody>
          <a:bodyPr/>
          <a:lstStyle/>
          <a:p>
            <a:pPr lvl="0"/>
            <a:r>
              <a:rPr lang="en-US"/>
              <a:t>First level</a:t>
            </a:r>
          </a:p>
          <a:p>
            <a:pPr lvl="1"/>
            <a:r>
              <a:rPr lang="en-US"/>
              <a:t>Second level</a:t>
            </a:r>
          </a:p>
        </p:txBody>
      </p:sp>
      <p:sp>
        <p:nvSpPr>
          <p:cNvPr id="16" name="Picture Placeholder 2" descr="Image placeholder right" title="Image placeholder"/>
          <p:cNvSpPr>
            <a:spLocks noGrp="1"/>
          </p:cNvSpPr>
          <p:nvPr>
            <p:ph type="pic" sz="quarter" idx="14"/>
          </p:nvPr>
        </p:nvSpPr>
        <p:spPr bwMode="gray"/>
      </p:sp>
      <p:sp>
        <p:nvSpPr>
          <p:cNvPr id="3" name="Text Placeholder column 1"/>
          <p:cNvSpPr>
            <a:spLocks noGrp="1"/>
          </p:cNvSpPr>
          <p:nvPr>
            <p:ph type="body" sz="quarter" idx="10"/>
          </p:nvPr>
        </p:nvSpPr>
        <p:spPr bwMode="gray"/>
        <p:txBody>
          <a:bodyPr/>
          <a:lstStyle/>
          <a:p>
            <a:pPr lvl="0"/>
            <a:r>
              <a:rPr lang="en-US"/>
              <a:t>First level</a:t>
            </a:r>
          </a:p>
          <a:p>
            <a:pPr lvl="1"/>
            <a:r>
              <a:rPr lang="en-US"/>
              <a:t>Second level</a:t>
            </a:r>
          </a:p>
        </p:txBody>
      </p:sp>
      <p:sp>
        <p:nvSpPr>
          <p:cNvPr id="15" name="Picture Placeholder 1" descr="Image placeholder left" title="Image placeholde"/>
          <p:cNvSpPr>
            <a:spLocks noGrp="1"/>
          </p:cNvSpPr>
          <p:nvPr>
            <p:ph type="pic" sz="quarter" idx="12"/>
          </p:nvPr>
        </p:nvSpPr>
        <p:spPr bwMode="gray"/>
      </p:sp>
      <p:sp>
        <p:nvSpPr>
          <p:cNvPr id="8" name="Title"/>
          <p:cNvSpPr>
            <a:spLocks noGrp="1"/>
          </p:cNvSpPr>
          <p:nvPr>
            <p:ph type="title"/>
          </p:nvPr>
        </p:nvSpPr>
        <p:spPr bwMode="gray"/>
        <p:txBody>
          <a:bodyPr/>
          <a:lstStyle/>
          <a:p>
            <a:r>
              <a:rPr lang="en-US"/>
              <a:t>Insert page title (sentence case)</a:t>
            </a:r>
          </a:p>
        </p:txBody>
      </p:sp>
    </p:spTree>
    <p:extLst>
      <p:ext uri="{BB962C8B-B14F-4D97-AF65-F5344CB8AC3E}">
        <p14:creationId xmlns:p14="http://schemas.microsoft.com/office/powerpoint/2010/main" val="15040495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column 3"/>
          <p:cNvSpPr>
            <a:spLocks noGrp="1"/>
          </p:cNvSpPr>
          <p:nvPr>
            <p:ph type="body" sz="quarter" idx="13"/>
          </p:nvPr>
        </p:nvSpPr>
        <p:spPr bwMode="gray"/>
        <p:txBody>
          <a:bodyPr/>
          <a:lstStyle/>
          <a:p>
            <a:pPr lvl="0"/>
            <a:r>
              <a:rPr lang="en-US"/>
              <a:t>First level</a:t>
            </a:r>
          </a:p>
          <a:p>
            <a:pPr lvl="1"/>
            <a:r>
              <a:rPr lang="en-US"/>
              <a:t>Second level</a:t>
            </a:r>
          </a:p>
        </p:txBody>
      </p:sp>
      <p:sp>
        <p:nvSpPr>
          <p:cNvPr id="13" name="Picture Placeholder 3" descr="Image placeholder 3/3" title="Image placeholder 3/3"/>
          <p:cNvSpPr>
            <a:spLocks noGrp="1"/>
          </p:cNvSpPr>
          <p:nvPr>
            <p:ph type="pic" sz="quarter" idx="14"/>
          </p:nvPr>
        </p:nvSpPr>
        <p:spPr bwMode="gray"/>
      </p:sp>
      <p:sp>
        <p:nvSpPr>
          <p:cNvPr id="14" name="Text Placeholder column 2"/>
          <p:cNvSpPr>
            <a:spLocks noGrp="1"/>
          </p:cNvSpPr>
          <p:nvPr>
            <p:ph type="body" sz="quarter" idx="15"/>
          </p:nvPr>
        </p:nvSpPr>
        <p:spPr bwMode="gray"/>
        <p:txBody>
          <a:bodyPr/>
          <a:lstStyle/>
          <a:p>
            <a:pPr lvl="0"/>
            <a:r>
              <a:rPr lang="en-US"/>
              <a:t>First level</a:t>
            </a:r>
          </a:p>
          <a:p>
            <a:pPr lvl="1"/>
            <a:r>
              <a:rPr lang="en-US"/>
              <a:t>Second level</a:t>
            </a:r>
          </a:p>
        </p:txBody>
      </p:sp>
      <p:sp>
        <p:nvSpPr>
          <p:cNvPr id="15" name="Picture Placeholder 2" descr="Image placeholder 2/3" title="Image placeholder 2/3"/>
          <p:cNvSpPr>
            <a:spLocks noGrp="1"/>
          </p:cNvSpPr>
          <p:nvPr>
            <p:ph type="pic" sz="quarter" idx="16"/>
          </p:nvPr>
        </p:nvSpPr>
        <p:spPr bwMode="gray"/>
      </p:sp>
      <p:sp>
        <p:nvSpPr>
          <p:cNvPr id="10" name="Text Placeholder column 1"/>
          <p:cNvSpPr>
            <a:spLocks noGrp="1"/>
          </p:cNvSpPr>
          <p:nvPr>
            <p:ph type="body" sz="quarter" idx="10"/>
          </p:nvPr>
        </p:nvSpPr>
        <p:spPr bwMode="gray"/>
        <p:txBody>
          <a:bodyPr/>
          <a:lstStyle/>
          <a:p>
            <a:pPr lvl="0"/>
            <a:r>
              <a:rPr lang="en-US"/>
              <a:t>First level</a:t>
            </a:r>
          </a:p>
          <a:p>
            <a:pPr lvl="1"/>
            <a:r>
              <a:rPr lang="en-US"/>
              <a:t>Second level</a:t>
            </a:r>
          </a:p>
        </p:txBody>
      </p:sp>
      <p:sp>
        <p:nvSpPr>
          <p:cNvPr id="11" name="Picture Placeholder 1" descr="Image placeholder 1/3" title="Image placeholder 1/3"/>
          <p:cNvSpPr>
            <a:spLocks noGrp="1"/>
          </p:cNvSpPr>
          <p:nvPr>
            <p:ph type="pic" sz="quarter" idx="12"/>
          </p:nvPr>
        </p:nvSpPr>
        <p:spPr bwMode="gray"/>
      </p:sp>
      <p:sp>
        <p:nvSpPr>
          <p:cNvPr id="2" name="Title"/>
          <p:cNvSpPr>
            <a:spLocks noGrp="1"/>
          </p:cNvSpPr>
          <p:nvPr>
            <p:ph type="title"/>
          </p:nvPr>
        </p:nvSpPr>
        <p:spPr bwMode="gray"/>
        <p:txBody>
          <a:bodyPr/>
          <a:lstStyle/>
          <a:p>
            <a:r>
              <a:rPr lang="en-US"/>
              <a:t>Insert page title (sentence case)</a:t>
            </a:r>
          </a:p>
        </p:txBody>
      </p:sp>
    </p:spTree>
    <p:extLst>
      <p:ext uri="{BB962C8B-B14F-4D97-AF65-F5344CB8AC3E}">
        <p14:creationId xmlns:p14="http://schemas.microsoft.com/office/powerpoint/2010/main" val="11754160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p:txBody>
          <a:bodyPr/>
          <a:lstStyle/>
          <a:p>
            <a:r>
              <a:rPr lang="en-US"/>
              <a:t>Contact information:</a:t>
            </a:r>
          </a:p>
          <a:p>
            <a:pPr lvl="1"/>
            <a:r>
              <a:rPr lang="en-US" b="1"/>
              <a:t>F name L name</a:t>
            </a:r>
          </a:p>
          <a:p>
            <a:pPr lvl="1"/>
            <a:r>
              <a:rPr lang="en-US"/>
              <a:t>Title</a:t>
            </a:r>
          </a:p>
          <a:p>
            <a:pPr lvl="1"/>
            <a:r>
              <a:rPr lang="en-US"/>
              <a:t>Address</a:t>
            </a:r>
          </a:p>
          <a:p>
            <a:pPr lvl="1"/>
            <a:r>
              <a:rPr lang="en-US"/>
              <a:t>Phone number</a:t>
            </a:r>
          </a:p>
        </p:txBody>
      </p:sp>
      <p:sp>
        <p:nvSpPr>
          <p:cNvPr id="2" name="Thank you"/>
          <p:cNvSpPr>
            <a:spLocks noGrp="1"/>
          </p:cNvSpPr>
          <p:nvPr>
            <p:ph type="ctrTitle"/>
          </p:nvPr>
        </p:nvSpPr>
        <p:spPr bwMode="gray"/>
        <p:txBody>
          <a:bodyPr/>
          <a:lstStyle/>
          <a:p>
            <a:r>
              <a:rPr lang="en-US"/>
              <a:t>Thank you.</a:t>
            </a:r>
          </a:p>
        </p:txBody>
      </p:sp>
    </p:spTree>
    <p:extLst>
      <p:ext uri="{BB962C8B-B14F-4D97-AF65-F5344CB8AC3E}">
        <p14:creationId xmlns:p14="http://schemas.microsoft.com/office/powerpoint/2010/main" val="18818512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45DB1D-8F0A-47AA-89D1-04F32DC01677}"/>
              </a:ext>
            </a:extLst>
          </p:cNvPr>
          <p:cNvSpPr>
            <a:spLocks noGrp="1"/>
          </p:cNvSpPr>
          <p:nvPr>
            <p:ph type="title"/>
          </p:nvPr>
        </p:nvSpPr>
        <p:spPr/>
        <p:txBody>
          <a:bodyPr>
            <a:normAutofit/>
          </a:bodyPr>
          <a:lstStyle/>
          <a:p>
            <a:pPr defTabSz="1088558"/>
            <a:r>
              <a:rPr lang="en-US" b="1"/>
              <a:t>Embedding / </a:t>
            </a:r>
            <a:r>
              <a:rPr lang="en-US" b="1">
                <a:solidFill>
                  <a:schemeClr val="accent4"/>
                </a:solidFill>
              </a:rPr>
              <a:t>Vocab vectors</a:t>
            </a:r>
          </a:p>
        </p:txBody>
      </p:sp>
      <p:sp>
        <p:nvSpPr>
          <p:cNvPr id="5" name="Content Placeholder 4">
            <a:extLst>
              <a:ext uri="{FF2B5EF4-FFF2-40B4-BE49-F238E27FC236}">
                <a16:creationId xmlns:a16="http://schemas.microsoft.com/office/drawing/2014/main" id="{0F92507E-6A1C-4AFD-A901-DBC660B631C8}"/>
              </a:ext>
            </a:extLst>
          </p:cNvPr>
          <p:cNvSpPr>
            <a:spLocks noGrp="1"/>
          </p:cNvSpPr>
          <p:nvPr>
            <p:ph idx="1"/>
          </p:nvPr>
        </p:nvSpPr>
        <p:spPr/>
        <p:txBody>
          <a:bodyPr/>
          <a:lstStyle/>
          <a:p>
            <a:r>
              <a:rPr lang="en-US"/>
              <a:t>Tokens in the sentence are replaced with vectors that encode the meaning of the word (embeddings).</a:t>
            </a:r>
          </a:p>
          <a:p>
            <a:r>
              <a:rPr lang="en-US"/>
              <a:t>Embeddings may be trained with data from a particular domain or using universal corpus.</a:t>
            </a:r>
          </a:p>
          <a:p>
            <a:endParaRPr lang="en-US"/>
          </a:p>
          <a:p>
            <a:endParaRPr lang="en-US"/>
          </a:p>
        </p:txBody>
      </p:sp>
    </p:spTree>
    <p:extLst>
      <p:ext uri="{BB962C8B-B14F-4D97-AF65-F5344CB8AC3E}">
        <p14:creationId xmlns:p14="http://schemas.microsoft.com/office/powerpoint/2010/main" val="418624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8F70-5216-435F-9036-522D4BE294F5}"/>
              </a:ext>
            </a:extLst>
          </p:cNvPr>
          <p:cNvSpPr>
            <a:spLocks noGrp="1"/>
          </p:cNvSpPr>
          <p:nvPr>
            <p:ph type="title"/>
          </p:nvPr>
        </p:nvSpPr>
        <p:spPr/>
        <p:txBody>
          <a:bodyPr>
            <a:normAutofit/>
          </a:bodyPr>
          <a:lstStyle/>
          <a:p>
            <a:pPr defTabSz="1088558"/>
            <a:r>
              <a:rPr lang="en-US" b="1"/>
              <a:t>Encoders</a:t>
            </a:r>
          </a:p>
        </p:txBody>
      </p:sp>
      <p:sp>
        <p:nvSpPr>
          <p:cNvPr id="3" name="Content Placeholder 2">
            <a:extLst>
              <a:ext uri="{FF2B5EF4-FFF2-40B4-BE49-F238E27FC236}">
                <a16:creationId xmlns:a16="http://schemas.microsoft.com/office/drawing/2014/main" id="{BB531C91-8479-4D17-9490-B440A3E71FAA}"/>
              </a:ext>
            </a:extLst>
          </p:cNvPr>
          <p:cNvSpPr>
            <a:spLocks noGrp="1"/>
          </p:cNvSpPr>
          <p:nvPr>
            <p:ph idx="1"/>
          </p:nvPr>
        </p:nvSpPr>
        <p:spPr/>
        <p:txBody>
          <a:bodyPr>
            <a:normAutofit/>
          </a:bodyPr>
          <a:lstStyle/>
          <a:p>
            <a:r>
              <a:rPr lang="en-US" sz="2400"/>
              <a:t>This component takes the embeddings of words in a sequence and tries to derive meaning from the sequence of embeddings in terms of a sentence/document encoding.</a:t>
            </a:r>
          </a:p>
          <a:p>
            <a:r>
              <a:rPr lang="en-US" sz="2400"/>
              <a:t>Example encoder functions</a:t>
            </a:r>
          </a:p>
          <a:p>
            <a:pPr lvl="1"/>
            <a:r>
              <a:rPr lang="en-US" sz="2000"/>
              <a:t>Averaging of word embeddings</a:t>
            </a:r>
          </a:p>
          <a:p>
            <a:pPr lvl="1"/>
            <a:r>
              <a:rPr lang="en-US" sz="2000"/>
              <a:t>RNN – LSTM/GRU</a:t>
            </a:r>
          </a:p>
          <a:p>
            <a:pPr lvl="1"/>
            <a:r>
              <a:rPr lang="en-US" sz="2000"/>
              <a:t>BERT</a:t>
            </a:r>
          </a:p>
          <a:p>
            <a:pPr lvl="1"/>
            <a:r>
              <a:rPr lang="en-US" sz="2000" err="1"/>
              <a:t>Tensorflow</a:t>
            </a:r>
            <a:r>
              <a:rPr lang="en-US" sz="2000"/>
              <a:t> universal sentence encoder</a:t>
            </a:r>
          </a:p>
          <a:p>
            <a:r>
              <a:rPr lang="en-US" sz="2400"/>
              <a:t>The final vector represents some meaning of the input sentence in a form that can be used by a classifier.</a:t>
            </a:r>
          </a:p>
          <a:p>
            <a:pPr lvl="1"/>
            <a:endParaRPr lang="en-US" sz="2000"/>
          </a:p>
        </p:txBody>
      </p:sp>
    </p:spTree>
    <p:extLst>
      <p:ext uri="{BB962C8B-B14F-4D97-AF65-F5344CB8AC3E}">
        <p14:creationId xmlns:p14="http://schemas.microsoft.com/office/powerpoint/2010/main" val="1695291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4688-453C-4829-BBAD-5AD9A5F9219A}"/>
              </a:ext>
            </a:extLst>
          </p:cNvPr>
          <p:cNvSpPr>
            <a:spLocks noGrp="1"/>
          </p:cNvSpPr>
          <p:nvPr>
            <p:ph type="title"/>
          </p:nvPr>
        </p:nvSpPr>
        <p:spPr/>
        <p:txBody>
          <a:bodyPr/>
          <a:lstStyle/>
          <a:p>
            <a:r>
              <a:rPr lang="en-US" b="1"/>
              <a:t>Classifier</a:t>
            </a:r>
          </a:p>
        </p:txBody>
      </p:sp>
      <p:sp>
        <p:nvSpPr>
          <p:cNvPr id="3" name="Content Placeholder 2">
            <a:extLst>
              <a:ext uri="{FF2B5EF4-FFF2-40B4-BE49-F238E27FC236}">
                <a16:creationId xmlns:a16="http://schemas.microsoft.com/office/drawing/2014/main" id="{F6ABA7A0-4FF7-4A2E-BC08-D599477968AB}"/>
              </a:ext>
            </a:extLst>
          </p:cNvPr>
          <p:cNvSpPr>
            <a:spLocks noGrp="1"/>
          </p:cNvSpPr>
          <p:nvPr>
            <p:ph idx="1"/>
          </p:nvPr>
        </p:nvSpPr>
        <p:spPr/>
        <p:txBody>
          <a:bodyPr vert="horz" lIns="91440" tIns="45720" rIns="91440" bIns="45720" rtlCol="0" anchor="t">
            <a:normAutofit/>
          </a:bodyPr>
          <a:lstStyle/>
          <a:p>
            <a:r>
              <a:rPr lang="en-US"/>
              <a:t>Can be any of the machine learning techniques.</a:t>
            </a:r>
            <a:endParaRPr lang="en-US">
              <a:cs typeface="Calibri"/>
            </a:endParaRPr>
          </a:p>
          <a:p>
            <a:r>
              <a:rPr lang="en-US"/>
              <a:t>Examples include</a:t>
            </a:r>
          </a:p>
          <a:p>
            <a:pPr lvl="1"/>
            <a:r>
              <a:rPr lang="en-US"/>
              <a:t>SVM</a:t>
            </a:r>
          </a:p>
          <a:p>
            <a:pPr lvl="1"/>
            <a:r>
              <a:rPr lang="en-US"/>
              <a:t>Conditional Random Fields</a:t>
            </a:r>
          </a:p>
          <a:p>
            <a:pPr lvl="1"/>
            <a:r>
              <a:rPr lang="en-US"/>
              <a:t>Neural Networks</a:t>
            </a:r>
          </a:p>
        </p:txBody>
      </p:sp>
    </p:spTree>
    <p:extLst>
      <p:ext uri="{BB962C8B-B14F-4D97-AF65-F5344CB8AC3E}">
        <p14:creationId xmlns:p14="http://schemas.microsoft.com/office/powerpoint/2010/main" val="357058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B5C34F-EB49-4F70-9F27-F42741FD170D}"/>
              </a:ext>
            </a:extLst>
          </p:cNvPr>
          <p:cNvSpPr>
            <a:spLocks noGrp="1"/>
          </p:cNvSpPr>
          <p:nvPr>
            <p:ph type="body" sz="quarter" idx="10"/>
          </p:nvPr>
        </p:nvSpPr>
        <p:spPr/>
        <p:txBody>
          <a:bodyPr>
            <a:normAutofit fontScale="92500" lnSpcReduction="20000"/>
          </a:bodyPr>
          <a:lstStyle/>
          <a:p>
            <a:pPr marL="342900" indent="-342900">
              <a:buFont typeface="Arial" panose="020B0604020202020204" pitchFamily="34" charset="0"/>
              <a:buChar char="•"/>
            </a:pPr>
            <a:r>
              <a:rPr lang="en-US">
                <a:latin typeface="Calibri" panose="020F0502020204030204" pitchFamily="34" charset="0"/>
                <a:cs typeface="Calibri" panose="020F0502020204030204" pitchFamily="34" charset="0"/>
              </a:rPr>
              <a:t>Twitter API - </a:t>
            </a:r>
            <a:r>
              <a:rPr lang="en-US">
                <a:latin typeface="Calibri" panose="020F0502020204030204" pitchFamily="34" charset="0"/>
                <a:cs typeface="Calibri" panose="020F0502020204030204" pitchFamily="34" charset="0"/>
                <a:hlinkClick r:id="rId2"/>
              </a:rPr>
              <a:t>http://docs.tweepy.org/en/v3.5.0/api.html</a:t>
            </a:r>
            <a:endParaRPr lang="en-US">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atin typeface="Calibri" panose="020F0502020204030204" pitchFamily="34" charset="0"/>
                <a:cs typeface="Calibri" panose="020F0502020204030204" pitchFamily="34" charset="0"/>
              </a:rPr>
              <a:t>Code for downloading </a:t>
            </a:r>
            <a:r>
              <a:rPr lang="en-US" err="1">
                <a:latin typeface="Calibri" panose="020F0502020204030204" pitchFamily="34" charset="0"/>
                <a:cs typeface="Calibri" panose="020F0502020204030204" pitchFamily="34" charset="0"/>
              </a:rPr>
              <a:t>realtime</a:t>
            </a:r>
            <a:r>
              <a:rPr lang="en-US">
                <a:latin typeface="Calibri" panose="020F0502020204030204" pitchFamily="34" charset="0"/>
                <a:cs typeface="Calibri" panose="020F0502020204030204" pitchFamily="34" charset="0"/>
              </a:rPr>
              <a:t> posts - </a:t>
            </a:r>
            <a:r>
              <a:rPr lang="en-US">
                <a:latin typeface="Calibri" panose="020F0502020204030204" pitchFamily="34" charset="0"/>
                <a:cs typeface="Calibri" panose="020F0502020204030204" pitchFamily="34" charset="0"/>
                <a:hlinkClick r:id="rId3"/>
              </a:rPr>
              <a:t>https://github.com/feconroses/gather-tweets-from-stream/blob/master/stream.py</a:t>
            </a:r>
            <a:endParaRPr lang="en-US">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atin typeface="Calibri" panose="020F0502020204030204" pitchFamily="34" charset="0"/>
                <a:cs typeface="Calibri" panose="020F0502020204030204" pitchFamily="34" charset="0"/>
              </a:rPr>
              <a:t>Example project using </a:t>
            </a:r>
            <a:r>
              <a:rPr lang="en-US" err="1">
                <a:latin typeface="Calibri" panose="020F0502020204030204" pitchFamily="34" charset="0"/>
                <a:cs typeface="Calibri" panose="020F0502020204030204" pitchFamily="34" charset="0"/>
              </a:rPr>
              <a:t>nltk</a:t>
            </a:r>
            <a:r>
              <a:rPr lang="en-US">
                <a:latin typeface="Calibri" panose="020F0502020204030204" pitchFamily="34" charset="0"/>
                <a:cs typeface="Calibri" panose="020F0502020204030204" pitchFamily="34" charset="0"/>
              </a:rPr>
              <a:t> - </a:t>
            </a:r>
            <a:r>
              <a:rPr lang="en-US">
                <a:latin typeface="Calibri" panose="020F0502020204030204" pitchFamily="34" charset="0"/>
                <a:cs typeface="Calibri" panose="020F0502020204030204" pitchFamily="34" charset="0"/>
                <a:hlinkClick r:id="rId4"/>
              </a:rPr>
              <a:t>https://github.com/saodem74/Sentiment-Analysis-facebook-comments</a:t>
            </a:r>
            <a:endParaRPr lang="en-US">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atin typeface="Calibri" panose="020F0502020204030204" pitchFamily="34" charset="0"/>
                <a:cs typeface="Calibri" panose="020F0502020204030204" pitchFamily="34" charset="0"/>
              </a:rPr>
              <a:t>Example project using </a:t>
            </a:r>
            <a:r>
              <a:rPr lang="en-US" err="1">
                <a:latin typeface="Calibri" panose="020F0502020204030204" pitchFamily="34" charset="0"/>
                <a:cs typeface="Calibri" panose="020F0502020204030204" pitchFamily="34" charset="0"/>
              </a:rPr>
              <a:t>Textblob</a:t>
            </a:r>
            <a:r>
              <a:rPr lang="en-US">
                <a:latin typeface="Calibri" panose="020F0502020204030204" pitchFamily="34" charset="0"/>
                <a:cs typeface="Calibri" panose="020F0502020204030204" pitchFamily="34" charset="0"/>
              </a:rPr>
              <a:t> - </a:t>
            </a:r>
            <a:r>
              <a:rPr lang="en-US">
                <a:latin typeface="Calibri" panose="020F0502020204030204" pitchFamily="34" charset="0"/>
                <a:cs typeface="Calibri" panose="020F0502020204030204" pitchFamily="34" charset="0"/>
                <a:hlinkClick r:id="rId5"/>
              </a:rPr>
              <a:t>https://github.com/mehdiassefi/Sentiment-Analysis-on-Social-Media</a:t>
            </a:r>
            <a:endParaRPr lang="en-US">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atin typeface="Calibri" panose="020F0502020204030204" pitchFamily="34" charset="0"/>
                <a:cs typeface="Calibri" panose="020F0502020204030204" pitchFamily="34" charset="0"/>
              </a:rPr>
              <a:t>Example using fuzzy rules - </a:t>
            </a:r>
            <a:r>
              <a:rPr lang="en-US">
                <a:latin typeface="Calibri" panose="020F0502020204030204" pitchFamily="34" charset="0"/>
                <a:cs typeface="Calibri" panose="020F0502020204030204" pitchFamily="34" charset="0"/>
                <a:hlinkClick r:id="rId6"/>
              </a:rPr>
              <a:t>https://github.com/SrishtiVashishtha/Fuzzy-Rule-based-Unsupervised-Sentiment-Analysis-from-Social-Media-Posts</a:t>
            </a:r>
            <a:endParaRPr lang="en-US">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atin typeface="Calibri" panose="020F0502020204030204" pitchFamily="34" charset="0"/>
                <a:cs typeface="Calibri" panose="020F0502020204030204" pitchFamily="34" charset="0"/>
              </a:rPr>
              <a:t>Datasets for topic detection - </a:t>
            </a:r>
            <a:r>
              <a:rPr lang="en-US">
                <a:latin typeface="Calibri" panose="020F0502020204030204" pitchFamily="34" charset="0"/>
                <a:cs typeface="Calibri" panose="020F0502020204030204" pitchFamily="34" charset="0"/>
                <a:hlinkClick r:id="rId7"/>
              </a:rPr>
              <a:t>https://www.cs.umb.edu/~smimarog/textmining/datasets/</a:t>
            </a:r>
            <a:endParaRPr lang="en-US">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err="1">
                <a:latin typeface="Calibri" panose="020F0502020204030204" pitchFamily="34" charset="0"/>
                <a:cs typeface="Calibri" panose="020F0502020204030204" pitchFamily="34" charset="0"/>
              </a:rPr>
              <a:t>Refinitiv</a:t>
            </a:r>
            <a:r>
              <a:rPr lang="en-US">
                <a:latin typeface="Calibri" panose="020F0502020204030204" pitchFamily="34" charset="0"/>
                <a:cs typeface="Calibri" panose="020F0502020204030204" pitchFamily="34" charset="0"/>
              </a:rPr>
              <a:t> Data API –</a:t>
            </a:r>
          </a:p>
          <a:p>
            <a:pPr marL="701675" lvl="2" indent="-342900">
              <a:buFont typeface="Arial" panose="020B0604020202020204" pitchFamily="34" charset="0"/>
              <a:buChar char="•"/>
            </a:pPr>
            <a:r>
              <a:rPr lang="en-US">
                <a:latin typeface="Calibri" panose="020F0502020204030204" pitchFamily="34" charset="0"/>
                <a:cs typeface="Calibri" panose="020F0502020204030204" pitchFamily="34" charset="0"/>
                <a:hlinkClick r:id="rId8"/>
              </a:rPr>
              <a:t>https://developers.refinitiv.com/eikon-apis/eikon-data-api/quick-start</a:t>
            </a:r>
            <a:endParaRPr lang="en-US">
              <a:latin typeface="Calibri" panose="020F0502020204030204" pitchFamily="34" charset="0"/>
              <a:cs typeface="Calibri" panose="020F0502020204030204" pitchFamily="34" charset="0"/>
            </a:endParaRPr>
          </a:p>
          <a:p>
            <a:pPr marL="701675" lvl="2" indent="-342900">
              <a:buFont typeface="Arial" panose="020B0604020202020204" pitchFamily="34" charset="0"/>
              <a:buChar char="•"/>
            </a:pPr>
            <a:r>
              <a:rPr lang="en-US">
                <a:latin typeface="Calibri" panose="020F0502020204030204" pitchFamily="34" charset="0"/>
                <a:cs typeface="Calibri" panose="020F0502020204030204" pitchFamily="34" charset="0"/>
                <a:hlinkClick r:id="rId9"/>
              </a:rPr>
              <a:t>https://developers.refinitiv.com/all/api-overviews</a:t>
            </a:r>
            <a:endParaRPr lang="en-US">
              <a:latin typeface="Calibri" panose="020F0502020204030204" pitchFamily="34" charset="0"/>
              <a:cs typeface="Calibri" panose="020F0502020204030204" pitchFamily="34" charset="0"/>
            </a:endParaRPr>
          </a:p>
          <a:p>
            <a:pPr marL="701675" lvl="2" indent="-342900">
              <a:buFont typeface="Arial" panose="020B0604020202020204" pitchFamily="34" charset="0"/>
              <a:buChar char="•"/>
            </a:pPr>
            <a:r>
              <a:rPr lang="en-US">
                <a:latin typeface="Calibri" panose="020F0502020204030204" pitchFamily="34" charset="0"/>
                <a:cs typeface="Calibri" panose="020F0502020204030204" pitchFamily="34" charset="0"/>
                <a:hlinkClick r:id="rId10"/>
              </a:rPr>
              <a:t>https://developers.refinitiv.com/open-permid/intelligent-tagging-restful-api</a:t>
            </a:r>
            <a:endParaRPr lang="en-US">
              <a:latin typeface="Calibri" panose="020F0502020204030204" pitchFamily="34" charset="0"/>
              <a:cs typeface="Calibri" panose="020F0502020204030204" pitchFamily="34" charset="0"/>
            </a:endParaRPr>
          </a:p>
          <a:p>
            <a:pPr marL="701675" lvl="2" indent="-342900">
              <a:buFont typeface="Arial" panose="020B0604020202020204" pitchFamily="34" charset="0"/>
              <a:buChar char="•"/>
            </a:pPr>
            <a:r>
              <a:rPr lang="en-US">
                <a:hlinkClick r:id="rId11"/>
              </a:rPr>
              <a:t>https://www.niemanlab.org/2016/11/reuters-built-its-own-algorithmic-prediction-tool-to-help-it-spot-and-verify-breaking-news-on-twitter/</a:t>
            </a:r>
            <a:endParaRPr lang="en-US">
              <a:latin typeface="Calibri" panose="020F0502020204030204" pitchFamily="34" charset="0"/>
              <a:cs typeface="Calibri" panose="020F0502020204030204" pitchFamily="34" charset="0"/>
            </a:endParaRPr>
          </a:p>
          <a:p>
            <a:pPr lvl="2" indent="0">
              <a:buNone/>
            </a:pPr>
            <a:endParaRPr lang="en-US">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0998E862-E8F7-4876-BAB7-5CAE71F5FA01}"/>
              </a:ext>
            </a:extLst>
          </p:cNvPr>
          <p:cNvSpPr>
            <a:spLocks noGrp="1"/>
          </p:cNvSpPr>
          <p:nvPr>
            <p:ph type="title"/>
          </p:nvPr>
        </p:nvSpPr>
        <p:spPr>
          <a:xfrm>
            <a:off x="504001" y="504000"/>
            <a:ext cx="11186476" cy="615553"/>
          </a:xfrm>
        </p:spPr>
        <p:txBody>
          <a:bodyPr/>
          <a:lstStyle/>
          <a:p>
            <a:r>
              <a:rPr lang="en-US" sz="4000">
                <a:cs typeface="Calibri Light" panose="020F0302020204030204" pitchFamily="34" charset="0"/>
              </a:rPr>
              <a:t>Links</a:t>
            </a:r>
            <a:endParaRPr lang="en-US" sz="3200">
              <a:cs typeface="Calibri Light" panose="020F0302020204030204" pitchFamily="34" charset="0"/>
            </a:endParaRPr>
          </a:p>
        </p:txBody>
      </p:sp>
    </p:spTree>
    <p:extLst>
      <p:ext uri="{BB962C8B-B14F-4D97-AF65-F5344CB8AC3E}">
        <p14:creationId xmlns:p14="http://schemas.microsoft.com/office/powerpoint/2010/main" val="1639613838"/>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3402333360E69459C37AA536106AA37" ma:contentTypeVersion="11" ma:contentTypeDescription="Create a new document." ma:contentTypeScope="" ma:versionID="604afc06a88a42b327f9644df803a7e3">
  <xsd:schema xmlns:xsd="http://www.w3.org/2001/XMLSchema" xmlns:xs="http://www.w3.org/2001/XMLSchema" xmlns:p="http://schemas.microsoft.com/office/2006/metadata/properties" xmlns:ns2="400793d8-bc8c-4c1f-a51d-951b043c80bc" xmlns:ns3="9afaeb63-c803-4341-bc3b-1bbd97d37965" targetNamespace="http://schemas.microsoft.com/office/2006/metadata/properties" ma:root="true" ma:fieldsID="ebba88f206332c5d2a116f63fbfd9211" ns2:_="" ns3:_="">
    <xsd:import namespace="400793d8-bc8c-4c1f-a51d-951b043c80bc"/>
    <xsd:import namespace="9afaeb63-c803-4341-bc3b-1bbd97d3796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0793d8-bc8c-4c1f-a51d-951b043c80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faeb63-c803-4341-bc3b-1bbd97d3796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A61EA0-C632-450D-8732-FBE1B6CC6F01}">
  <ds:schemaRefs>
    <ds:schemaRef ds:uri="http://schemas.microsoft.com/office/infopath/2007/PartnerControls"/>
    <ds:schemaRef ds:uri="http://schemas.microsoft.com/office/2006/metadata/properties"/>
    <ds:schemaRef ds:uri="http://www.w3.org/XML/1998/namespace"/>
    <ds:schemaRef ds:uri="http://purl.org/dc/elements/1.1/"/>
    <ds:schemaRef ds:uri="9afaeb63-c803-4341-bc3b-1bbd97d37965"/>
    <ds:schemaRef ds:uri="http://schemas.microsoft.com/office/2006/documentManagement/types"/>
    <ds:schemaRef ds:uri="http://purl.org/dc/dcmitype/"/>
    <ds:schemaRef ds:uri="400793d8-bc8c-4c1f-a51d-951b043c80bc"/>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3.xml><?xml version="1.0" encoding="utf-8"?>
<ds:datastoreItem xmlns:ds="http://schemas.openxmlformats.org/officeDocument/2006/customXml" ds:itemID="{29939EB8-691B-4FF5-AA3B-E252DC1DE0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0793d8-bc8c-4c1f-a51d-951b043c80bc"/>
    <ds:schemaRef ds:uri="9afaeb63-c803-4341-bc3b-1bbd97d379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SAP_2020_16x9_White</Template>
  <TotalTime>1</TotalTime>
  <Words>3824</Words>
  <Application>Microsoft Macintosh PowerPoint</Application>
  <PresentationFormat>Custom</PresentationFormat>
  <Paragraphs>490</Paragraphs>
  <Slides>55</Slides>
  <Notes>5</Notes>
  <HiddenSlides>3</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55</vt:i4>
      </vt:variant>
    </vt:vector>
  </HeadingPairs>
  <TitlesOfParts>
    <vt:vector size="66" baseType="lpstr">
      <vt:lpstr>Arial</vt:lpstr>
      <vt:lpstr>Calibri</vt:lpstr>
      <vt:lpstr>Calibri Light</vt:lpstr>
      <vt:lpstr>Courier New</vt:lpstr>
      <vt:lpstr>Lucida Console</vt:lpstr>
      <vt:lpstr>Symbol</vt:lpstr>
      <vt:lpstr>wingdings</vt:lpstr>
      <vt:lpstr>wingdings</vt:lpstr>
      <vt:lpstr>SAP 2020 16x9 white</vt:lpstr>
      <vt:lpstr>SAP 2020 16x9 blue</vt:lpstr>
      <vt:lpstr>Office Theme</vt:lpstr>
      <vt:lpstr>Sentiment Analysis Components</vt:lpstr>
      <vt:lpstr>Agenda</vt:lpstr>
      <vt:lpstr>Part 1</vt:lpstr>
      <vt:lpstr>Flow Diagram</vt:lpstr>
      <vt:lpstr>Flow Diagram</vt:lpstr>
      <vt:lpstr>Embedding / Vocab vectors</vt:lpstr>
      <vt:lpstr>Encoders</vt:lpstr>
      <vt:lpstr>Classifier</vt:lpstr>
      <vt:lpstr>Links</vt:lpstr>
      <vt:lpstr>News APIs</vt:lpstr>
      <vt:lpstr>Twitter API</vt:lpstr>
      <vt:lpstr>Tweepy python API</vt:lpstr>
      <vt:lpstr>Operators for Twitter Search API</vt:lpstr>
      <vt:lpstr>Library output structure</vt:lpstr>
      <vt:lpstr>Output in different Libraries</vt:lpstr>
      <vt:lpstr>Output in different Libraries</vt:lpstr>
      <vt:lpstr>Comparing Textblob, NLTK and Flair</vt:lpstr>
      <vt:lpstr>Comparing Textblob, NLTK and Flair</vt:lpstr>
      <vt:lpstr>Libraries for Sentiment Analysis</vt:lpstr>
      <vt:lpstr>Deeppavlov Sentiment Analysis</vt:lpstr>
      <vt:lpstr>Deeppavlov Examples (5-classes SST on conversational BERT)</vt:lpstr>
      <vt:lpstr>Unaccounted Influencers</vt:lpstr>
      <vt:lpstr>Reasons for using time series stock price data</vt:lpstr>
      <vt:lpstr>Using stock trends in predicting slope</vt:lpstr>
      <vt:lpstr>Part 2</vt:lpstr>
      <vt:lpstr>Process Flow</vt:lpstr>
      <vt:lpstr>PowerPoint Presentation</vt:lpstr>
      <vt:lpstr>PowerPoint Presentation</vt:lpstr>
      <vt:lpstr>Process Flow</vt:lpstr>
      <vt:lpstr>Ranking Process Flow – Method 1(Same during training and deployment)</vt:lpstr>
      <vt:lpstr>Open points for Ranking method 1</vt:lpstr>
      <vt:lpstr>Dataset Preparation</vt:lpstr>
      <vt:lpstr>Relevance Scoring</vt:lpstr>
      <vt:lpstr>Process Components</vt:lpstr>
      <vt:lpstr>Database Preparation</vt:lpstr>
      <vt:lpstr>Article Filtering</vt:lpstr>
      <vt:lpstr>Relevance Scoring</vt:lpstr>
      <vt:lpstr>Improvements to incorporate</vt:lpstr>
      <vt:lpstr>Steps Followed in Ecodrivers Ranking</vt:lpstr>
      <vt:lpstr>New Ecodriver Ranking</vt:lpstr>
      <vt:lpstr>Steps followed in LDA</vt:lpstr>
      <vt:lpstr>Insert page title (sentence case)</vt:lpstr>
      <vt:lpstr>Insert page title (sentence case) Subheadline</vt:lpstr>
      <vt:lpstr>PowerPoint Presentation</vt:lpstr>
      <vt:lpstr>PowerPoint Presentation</vt:lpstr>
      <vt:lpstr>Insert page title (sentence case)</vt:lpstr>
      <vt:lpstr>Insert page title (sentence case)</vt:lpstr>
      <vt:lpstr>PowerPoint Presentation</vt:lpstr>
      <vt:lpstr>Insert page title (sentence case)</vt:lpstr>
      <vt:lpstr>Insert page title (sentence case)</vt:lpstr>
      <vt:lpstr>Insert page title (sentence case)</vt:lpstr>
      <vt:lpstr>Insert page title (sentence case)</vt:lpstr>
      <vt:lpstr>Thank you.</vt:lpstr>
      <vt:lpstr>PowerPoint Presentation</vt:lpstr>
      <vt:lpstr>PowerPoint Presentation</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Bhutada, Anup</cp:lastModifiedBy>
  <cp:revision>2</cp:revision>
  <dcterms:created xsi:type="dcterms:W3CDTF">2020-08-11T17:03:38Z</dcterms:created>
  <dcterms:modified xsi:type="dcterms:W3CDTF">2020-11-23T19:59:55Z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0x01010093402333360E69459C37AA536106AA37</vt:lpwstr>
  </property>
</Properties>
</file>