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96B0-CEBD-4839-8BC3-B82A23259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AAC0C-253A-446E-997E-F065D41B3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31A22-BCAC-41B1-AE5E-3162F7C2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5149-3D6E-4331-988E-C5B6F60D96AB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EED9E-3FEB-4A8C-8FFA-2BE1607EF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E9F8D-2FE9-43E3-BDEE-2E82D004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840-2A99-4473-B185-D47F8E8B0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8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51FE-45E6-4135-968C-764D28B2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B2064-BFF0-46A0-AC12-73F72240A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C3BBA-B1A1-487E-BF38-D11002DE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5149-3D6E-4331-988E-C5B6F60D96AB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0848D-0A3B-4897-90E4-6F435BD86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A33CA-09C0-408A-860F-4DE58197B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840-2A99-4473-B185-D47F8E8B0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4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2C5D9-3E88-46AC-AC1D-0607F8CCB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C34FB-A256-49FF-917A-07F9D4333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FAE69-F6A6-48AB-ACAF-03294E34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5149-3D6E-4331-988E-C5B6F60D96AB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BCFD7-DF3E-4AC4-A9FD-5B6DF0CA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4081E-87BC-4402-8950-6E6B70DA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840-2A99-4473-B185-D47F8E8B0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3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BFE4-91AC-4288-8DA8-386444D1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8F77-B21B-4298-8F10-406B933E5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9629B-77EC-45CE-8A5B-D67D0B9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5149-3D6E-4331-988E-C5B6F60D96AB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098AE-50CB-4D2C-94DD-023A05EE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74A86-7D42-4A4C-850B-BFDE8454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840-2A99-4473-B185-D47F8E8B0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5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97D8-D192-476B-829E-B8173DA1B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3F1B6-6C33-4DCA-8C97-51AE4ABF9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48ECD-ABF2-4021-AB9F-934E4175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5149-3D6E-4331-988E-C5B6F60D96AB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290E3-40B9-443B-91EA-B708F90A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70D07-A105-4554-97B6-462A9EF3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840-2A99-4473-B185-D47F8E8B0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0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BE64-EBFB-4093-AA8C-3A5C2EC3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55337-2550-47E4-8A7C-E8CB843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C935D-743C-4E2C-B9BA-76BEF054D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87236-8685-496D-89E8-75F98014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5149-3D6E-4331-988E-C5B6F60D96AB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43968-6620-4848-AF5D-CBCA56ED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308CA-A635-44F5-8634-A5225268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840-2A99-4473-B185-D47F8E8B0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3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9EFC-BC12-473A-8C23-EF16A3D4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4E184-3E38-4638-A097-9E79FC205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D1895-A049-4891-80BB-4AF5CDC6E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8536C-3225-495C-8D96-B17DC1CAF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A35B97-0700-4B6E-98FA-5E000358C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716770-BF59-4212-AF94-CC7B5823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5149-3D6E-4331-988E-C5B6F60D96AB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E9A4E-C8E0-4125-B1D1-02EDF0864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031FD0-F433-45DC-B754-24739802D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840-2A99-4473-B185-D47F8E8B0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9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DA98-3854-42DD-A070-8FEADA2A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64A856-AB3B-422A-B4B4-97B5DD35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5149-3D6E-4331-988E-C5B6F60D96AB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EB7E6-CEEE-4366-AAD5-DEFAF160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ED2A7-217F-4636-9E28-64F57BA1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840-2A99-4473-B185-D47F8E8B0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9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8CA03-AC87-4B42-806C-7CC274100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5149-3D6E-4331-988E-C5B6F60D96AB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B1230-3204-41F1-8CC4-FA48343BD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E8F0D-3A29-4C45-A2FE-D0CA7214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840-2A99-4473-B185-D47F8E8B0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4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F648-4531-459C-A06C-AD5FAAF19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1544F-E8D8-4CC2-82DC-62F056AC7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72755-D063-4027-8F55-7B2FE446A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DDEC3-6676-4BFB-9E38-D4BD8D8E8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5149-3D6E-4331-988E-C5B6F60D96AB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353E3-933E-436D-8AFC-00274E65E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3D997-B16F-4CCC-8A69-7E5015A5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840-2A99-4473-B185-D47F8E8B0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9CFB-62CC-494C-82BA-8F819094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CF0E1-7D6F-450A-9C90-C98F74D86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3BF4A-0C8D-41E0-AAA6-A214D23F9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0FAF8-4D34-47EB-B26A-23590B63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5149-3D6E-4331-988E-C5B6F60D96AB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80441-466A-44B8-8852-CE31BAC3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28941-B788-4626-9A56-8CAC3D2E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840-2A99-4473-B185-D47F8E8B0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2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7FD75C-5BCB-4D92-AC6C-5CC1A430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96A37-057A-41EC-A492-B1253C45F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A63EE-21DE-489F-8A43-CB42FB3DA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5149-3D6E-4331-988E-C5B6F60D96AB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7B72A-BF31-4836-8E82-E9CA78CFE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10003-84AC-4D42-89DC-8D92AA96D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1A840-2A99-4473-B185-D47F8E8B0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6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s.umb.edu/~smimarog/textmining/datasets/" TargetMode="External"/><Relationship Id="rId3" Type="http://schemas.openxmlformats.org/officeDocument/2006/relationships/hyperlink" Target="https://github.com/feconroses/gather-tweets-from-stream/blob/master/stream.py" TargetMode="External"/><Relationship Id="rId7" Type="http://schemas.openxmlformats.org/officeDocument/2006/relationships/hyperlink" Target="https://github.com/explosion/spaCy/blob/master/examples/deep_learning_keras.py" TargetMode="External"/><Relationship Id="rId2" Type="http://schemas.openxmlformats.org/officeDocument/2006/relationships/hyperlink" Target="http://docs.tweepy.org/en/v3.5.0/api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rishtiVashishtha/Fuzzy-Rule-based-Unsupervised-Sentiment-Analysis-from-Social-Media-Posts" TargetMode="External"/><Relationship Id="rId5" Type="http://schemas.openxmlformats.org/officeDocument/2006/relationships/hyperlink" Target="https://github.com/mehdiassefi/Sentiment-Analysis-on-Social-Media" TargetMode="External"/><Relationship Id="rId4" Type="http://schemas.openxmlformats.org/officeDocument/2006/relationships/hyperlink" Target="https://github.com/saodem74/Sentiment-Analysis-facebook-comments" TargetMode="External"/><Relationship Id="rId9" Type="http://schemas.openxmlformats.org/officeDocument/2006/relationships/hyperlink" Target="https://developers.refinitiv.com/eikon-apis/eikon-data-api/quick-sta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1BF6-F84F-47E2-8E7A-DC4975C1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02D64F-F2B1-48E2-8152-EDD1D4849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1133475" y="2182019"/>
            <a:ext cx="9925050" cy="3638550"/>
          </a:xfrm>
        </p:spPr>
      </p:pic>
    </p:spTree>
    <p:extLst>
      <p:ext uri="{BB962C8B-B14F-4D97-AF65-F5344CB8AC3E}">
        <p14:creationId xmlns:p14="http://schemas.microsoft.com/office/powerpoint/2010/main" val="123494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45DB1D-8F0A-47AA-89D1-04F32DC0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/ Vocab vectors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92507E-6A1C-4AFD-A901-DBC660B63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Tokens in the sentence are replaced with vectors that encode the meaning of the word (embeddings).</a:t>
            </a:r>
          </a:p>
          <a:p>
            <a:r>
              <a:rPr lang="en-US" dirty="0"/>
              <a:t>Embeddings may be trained with data from a particular domain or using universal corpus.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4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B8F70-5216-435F-9036-522D4BE2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31C91-8479-4D17-9490-B440A3E71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component takes the embeddings of words in a sequence and tries to derive meaning from the sequence of embeddings in terms of a sentence/document encoding.</a:t>
            </a:r>
          </a:p>
          <a:p>
            <a:r>
              <a:rPr lang="en-US" sz="2400" dirty="0"/>
              <a:t>Example encoder functions</a:t>
            </a:r>
          </a:p>
          <a:p>
            <a:pPr lvl="1"/>
            <a:r>
              <a:rPr lang="en-US" sz="2000" dirty="0"/>
              <a:t>Averaging of word embeddings</a:t>
            </a:r>
          </a:p>
          <a:p>
            <a:pPr lvl="1"/>
            <a:r>
              <a:rPr lang="en-US" sz="2000" dirty="0"/>
              <a:t>RNN – LSTM/GRU</a:t>
            </a:r>
          </a:p>
          <a:p>
            <a:pPr lvl="1"/>
            <a:r>
              <a:rPr lang="en-US" sz="2000" dirty="0"/>
              <a:t>BERT</a:t>
            </a:r>
          </a:p>
          <a:p>
            <a:pPr lvl="1"/>
            <a:r>
              <a:rPr lang="en-US" sz="2000" dirty="0" err="1"/>
              <a:t>Tensorflow</a:t>
            </a:r>
            <a:r>
              <a:rPr lang="en-US" sz="2000" dirty="0"/>
              <a:t> universal sentence encoder</a:t>
            </a:r>
          </a:p>
          <a:p>
            <a:r>
              <a:rPr lang="en-US" sz="2400" dirty="0"/>
              <a:t>The final vector represents some meaning of the input sentence in a form that can be used by a classifier.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5291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4688-453C-4829-BBAD-5AD9A5F92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BA7A0-4FF7-4A2E-BC08-D59947796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any of the machine learning </a:t>
            </a:r>
            <a:r>
              <a:rPr lang="en-US" dirty="0" err="1"/>
              <a:t>techiques</a:t>
            </a:r>
            <a:r>
              <a:rPr lang="en-US" dirty="0"/>
              <a:t>.</a:t>
            </a:r>
          </a:p>
          <a:p>
            <a:r>
              <a:rPr lang="en-US" dirty="0"/>
              <a:t>Examples include</a:t>
            </a:r>
          </a:p>
          <a:p>
            <a:pPr lvl="1"/>
            <a:r>
              <a:rPr lang="en-US" dirty="0"/>
              <a:t>SVM</a:t>
            </a:r>
          </a:p>
          <a:p>
            <a:pPr lvl="1"/>
            <a:r>
              <a:rPr lang="en-US" dirty="0"/>
              <a:t>Conditional Random Fields</a:t>
            </a:r>
          </a:p>
          <a:p>
            <a:pPr lvl="1"/>
            <a:r>
              <a:rPr lang="en-US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5705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EAEE-BDB6-4E67-A010-99377ECB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3714A-FF1C-4D51-A00F-F862C690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Twitter API - </a:t>
            </a:r>
            <a:r>
              <a:rPr lang="en-US" sz="2000" dirty="0">
                <a:hlinkClick r:id="rId2"/>
              </a:rPr>
              <a:t>http://docs.tweepy.org/en/v3.5.0/api.html</a:t>
            </a:r>
            <a:endParaRPr lang="en-US" sz="2000" dirty="0"/>
          </a:p>
          <a:p>
            <a:r>
              <a:rPr lang="en-US" sz="2000" dirty="0"/>
              <a:t>Code for downloading </a:t>
            </a:r>
            <a:r>
              <a:rPr lang="en-US" sz="2000" dirty="0" err="1"/>
              <a:t>realtime</a:t>
            </a:r>
            <a:r>
              <a:rPr lang="en-US" sz="2000" dirty="0"/>
              <a:t> posts - </a:t>
            </a:r>
            <a:r>
              <a:rPr lang="en-US" sz="2000" dirty="0">
                <a:hlinkClick r:id="rId3"/>
              </a:rPr>
              <a:t>https://github.com/feconroses/gather-tweets-from-stream/blob/master/stream.py</a:t>
            </a:r>
            <a:endParaRPr lang="en-US" sz="2000" dirty="0"/>
          </a:p>
          <a:p>
            <a:r>
              <a:rPr lang="en-US" sz="2000" dirty="0"/>
              <a:t>Example project using </a:t>
            </a:r>
            <a:r>
              <a:rPr lang="en-US" sz="2000" dirty="0" err="1"/>
              <a:t>nltk</a:t>
            </a:r>
            <a:r>
              <a:rPr lang="en-US" sz="2000" dirty="0"/>
              <a:t> - </a:t>
            </a:r>
            <a:r>
              <a:rPr lang="en-US" sz="2000" dirty="0">
                <a:hlinkClick r:id="rId4"/>
              </a:rPr>
              <a:t>https://github.com/saodem74/Sentiment-Analysis-facebook-comments</a:t>
            </a:r>
            <a:endParaRPr lang="en-US" sz="2000" dirty="0"/>
          </a:p>
          <a:p>
            <a:r>
              <a:rPr lang="en-US" sz="2000" dirty="0"/>
              <a:t>Example project using </a:t>
            </a:r>
            <a:r>
              <a:rPr lang="en-US" sz="2000" dirty="0" err="1"/>
              <a:t>Textblob</a:t>
            </a:r>
            <a:r>
              <a:rPr lang="en-US" sz="2000" dirty="0"/>
              <a:t> - </a:t>
            </a:r>
            <a:r>
              <a:rPr lang="en-US" sz="2000" dirty="0">
                <a:hlinkClick r:id="rId5"/>
              </a:rPr>
              <a:t>https://github.com/mehdiassefi/Sentiment-Analysis-on-Social-Media</a:t>
            </a:r>
            <a:endParaRPr lang="en-US" sz="2000" dirty="0"/>
          </a:p>
          <a:p>
            <a:r>
              <a:rPr lang="en-US" sz="2000" dirty="0"/>
              <a:t>Example using fuzzy rules - </a:t>
            </a:r>
            <a:r>
              <a:rPr lang="en-US" sz="2000" dirty="0">
                <a:hlinkClick r:id="rId6"/>
              </a:rPr>
              <a:t>https://github.com/SrishtiVashishtha/Fuzzy-Rule-based-Unsupervised-Sentiment-Analysis-from-Social-Media-Posts</a:t>
            </a:r>
            <a:endParaRPr lang="en-US" sz="2000" dirty="0"/>
          </a:p>
          <a:p>
            <a:r>
              <a:rPr lang="en-US" sz="2000" dirty="0"/>
              <a:t>Example using spacy and </a:t>
            </a:r>
            <a:r>
              <a:rPr lang="en-US" sz="2000"/>
              <a:t>keras </a:t>
            </a:r>
            <a:r>
              <a:rPr lang="en-US" sz="2000" dirty="0"/>
              <a:t>- </a:t>
            </a:r>
            <a:r>
              <a:rPr lang="en-US" sz="2000" dirty="0">
                <a:hlinkClick r:id="rId7"/>
              </a:rPr>
              <a:t>https://github.com/explosion/spaCy/blob/master/examples/deep_learning_keras.py</a:t>
            </a:r>
            <a:endParaRPr lang="en-US" sz="2000" dirty="0"/>
          </a:p>
          <a:p>
            <a:r>
              <a:rPr lang="en-US" sz="2000" dirty="0"/>
              <a:t>Datasets for topic detection - </a:t>
            </a:r>
            <a:r>
              <a:rPr lang="en-US" sz="2000" dirty="0">
                <a:hlinkClick r:id="rId8"/>
              </a:rPr>
              <a:t>https://www.cs.umb.edu/~smimarog/textmining/datasets/</a:t>
            </a:r>
            <a:endParaRPr lang="en-US" sz="2000" dirty="0"/>
          </a:p>
          <a:p>
            <a:r>
              <a:rPr lang="en-US" sz="2000" dirty="0" err="1"/>
              <a:t>Refinitiv</a:t>
            </a:r>
            <a:r>
              <a:rPr lang="en-US" sz="2000" dirty="0"/>
              <a:t> Data API - </a:t>
            </a:r>
            <a:r>
              <a:rPr lang="en-US" sz="2000" dirty="0">
                <a:hlinkClick r:id="rId9"/>
              </a:rPr>
              <a:t>https://developers.refinitiv.com/eikon-apis/eikon-data-api/quick-start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244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2603</TotalTime>
  <Words>277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Sentiment Analysis components</vt:lpstr>
      <vt:lpstr>Embedding / Vocab vectors</vt:lpstr>
      <vt:lpstr>Encoders</vt:lpstr>
      <vt:lpstr>Classifier</vt:lpstr>
      <vt:lpstr>Links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Bhutada, Anup</dc:creator>
  <cp:lastModifiedBy>Bhutada, Anup</cp:lastModifiedBy>
  <cp:revision>18</cp:revision>
  <dcterms:created xsi:type="dcterms:W3CDTF">2020-08-09T15:36:26Z</dcterms:created>
  <dcterms:modified xsi:type="dcterms:W3CDTF">2020-08-11T19:10:51Z</dcterms:modified>
</cp:coreProperties>
</file>