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57" r:id="rId4"/>
    <p:sldId id="258" r:id="rId5"/>
    <p:sldId id="259" r:id="rId6"/>
    <p:sldId id="269" r:id="rId7"/>
    <p:sldId id="260" r:id="rId8"/>
    <p:sldId id="270" r:id="rId9"/>
    <p:sldId id="271" r:id="rId10"/>
    <p:sldId id="272" r:id="rId11"/>
    <p:sldId id="273" r:id="rId12"/>
    <p:sldId id="274" r:id="rId13"/>
    <p:sldId id="261" r:id="rId14"/>
    <p:sldId id="275" r:id="rId15"/>
    <p:sldId id="276" r:id="rId16"/>
    <p:sldId id="277" r:id="rId17"/>
    <p:sldId id="278" r:id="rId18"/>
    <p:sldId id="267" r:id="rId19"/>
  </p:sldIdLst>
  <p:sldSz cx="18288000" cy="10287000"/>
  <p:notesSz cx="6858000" cy="9144000"/>
  <p:embeddedFontLst>
    <p:embeddedFont>
      <p:font typeface="Montserrat" panose="00000500000000000000" pitchFamily="2" charset="0"/>
      <p:regular r:id="rId20"/>
      <p:bold r:id="rId21"/>
      <p:italic r:id="rId22"/>
      <p:boldItalic r:id="rId23"/>
    </p:embeddedFont>
    <p:embeddedFont>
      <p:font typeface="Montserrat Ultra-Bold" panose="020B0604020202020204" charset="0"/>
      <p:regular r:id="rId24"/>
    </p:embeddedFont>
    <p:embeddedFont>
      <p:font typeface="Montserrat Ultra-Bold Italic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34F4E20-C937-466D-B0DD-AD85C4F34A86}">
          <p14:sldIdLst>
            <p14:sldId id="256"/>
            <p14:sldId id="268"/>
            <p14:sldId id="257"/>
          </p14:sldIdLst>
        </p14:section>
        <p14:section name="Exploratory Data Analysis" id="{DB721475-9468-4A7F-9D6F-4419B89E3E88}">
          <p14:sldIdLst>
            <p14:sldId id="258"/>
            <p14:sldId id="259"/>
            <p14:sldId id="269"/>
            <p14:sldId id="260"/>
            <p14:sldId id="270"/>
            <p14:sldId id="271"/>
            <p14:sldId id="272"/>
            <p14:sldId id="273"/>
            <p14:sldId id="274"/>
            <p14:sldId id="261"/>
            <p14:sldId id="275"/>
            <p14:sldId id="276"/>
            <p14:sldId id="277"/>
            <p14:sldId id="278"/>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570"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www.pjm.com/" TargetMode="Externa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AB6CC1-7886-DF34-B4D1-C6ABF6EB0840}"/>
              </a:ext>
            </a:extLst>
          </p:cNvPr>
          <p:cNvSpPr/>
          <p:nvPr/>
        </p:nvSpPr>
        <p:spPr>
          <a:xfrm>
            <a:off x="-1069044" y="0"/>
            <a:ext cx="17221200" cy="10286998"/>
          </a:xfrm>
          <a:prstGeom prst="rect">
            <a:avLst/>
          </a:prstGeom>
          <a:blipFill dpi="0" rotWithShape="1">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utoShape 3"/>
          <p:cNvSpPr/>
          <p:nvPr/>
        </p:nvSpPr>
        <p:spPr>
          <a:xfrm rot="-7020778">
            <a:off x="7587087" y="325054"/>
            <a:ext cx="14472392" cy="9636890"/>
          </a:xfrm>
          <a:prstGeom prst="rect">
            <a:avLst/>
          </a:prstGeom>
          <a:solidFill>
            <a:srgbClr val="213559"/>
          </a:solidFill>
        </p:spPr>
      </p:sp>
      <p:sp>
        <p:nvSpPr>
          <p:cNvPr id="4" name="AutoShape 4"/>
          <p:cNvSpPr/>
          <p:nvPr/>
        </p:nvSpPr>
        <p:spPr>
          <a:xfrm rot="14563206">
            <a:off x="7962084" y="954625"/>
            <a:ext cx="14562960" cy="8975688"/>
          </a:xfrm>
          <a:prstGeom prst="rect">
            <a:avLst/>
          </a:prstGeom>
          <a:solidFill>
            <a:srgbClr val="263F6B"/>
          </a:solidFill>
        </p:spPr>
      </p:sp>
      <p:sp>
        <p:nvSpPr>
          <p:cNvPr id="5" name="TextBox 5"/>
          <p:cNvSpPr txBox="1"/>
          <p:nvPr/>
        </p:nvSpPr>
        <p:spPr>
          <a:xfrm>
            <a:off x="5923813" y="5314368"/>
            <a:ext cx="12364187" cy="3693319"/>
          </a:xfrm>
          <a:prstGeom prst="rect">
            <a:avLst/>
          </a:prstGeom>
        </p:spPr>
        <p:txBody>
          <a:bodyPr wrap="square" lIns="0" tIns="0" rIns="0" bIns="0" rtlCol="0" anchor="t">
            <a:spAutoFit/>
          </a:bodyPr>
          <a:lstStyle/>
          <a:p>
            <a:pPr algn="l"/>
            <a:r>
              <a:rPr lang="en-US" sz="9600" dirty="0" err="1">
                <a:solidFill>
                  <a:schemeClr val="bg1"/>
                </a:solidFill>
                <a:latin typeface="Montserrat Ultra-Bold Italics" panose="020B0604020202020204" charset="0"/>
              </a:rPr>
              <a:t>PowerPulse</a:t>
            </a:r>
            <a:endParaRPr lang="en-US" sz="9600" dirty="0">
              <a:solidFill>
                <a:schemeClr val="bg1"/>
              </a:solidFill>
              <a:latin typeface="Montserrat Ultra-Bold Italics" panose="020B0604020202020204" charset="0"/>
            </a:endParaRPr>
          </a:p>
          <a:p>
            <a:r>
              <a:rPr lang="en-US" sz="9600" dirty="0">
                <a:solidFill>
                  <a:schemeClr val="bg1"/>
                </a:solidFill>
                <a:latin typeface="Montserrat Ultra-Bold Italics" panose="020B0604020202020204" charset="0"/>
              </a:rPr>
              <a:t> </a:t>
            </a:r>
            <a:r>
              <a:rPr lang="en-US" sz="4800" dirty="0">
                <a:solidFill>
                  <a:schemeClr val="bg1"/>
                </a:solidFill>
                <a:latin typeface="Montserrat Ultra-Bold Italics" panose="020B0604020202020204" charset="0"/>
              </a:rPr>
              <a:t>“Predicting Energy Needs with Neural Networks”</a:t>
            </a:r>
            <a:endParaRPr lang="en-US" sz="4800" b="1" i="1" spc="-884" dirty="0">
              <a:solidFill>
                <a:schemeClr val="bg1"/>
              </a:solidFill>
              <a:latin typeface="Montserrat Ultra-Bold Italics" panose="020B0604020202020204" charset="0"/>
              <a:ea typeface="Montserrat Ultra-Bold Italics"/>
              <a:cs typeface="Montserrat Ultra-Bold Italics"/>
              <a:sym typeface="Montserrat Ultra-Bold Italics"/>
            </a:endParaRPr>
          </a:p>
        </p:txBody>
      </p:sp>
      <p:sp>
        <p:nvSpPr>
          <p:cNvPr id="9" name="AutoShape 9"/>
          <p:cNvSpPr/>
          <p:nvPr/>
        </p:nvSpPr>
        <p:spPr>
          <a:xfrm>
            <a:off x="10907923" y="4457700"/>
            <a:ext cx="5244233" cy="0"/>
          </a:xfrm>
          <a:prstGeom prst="line">
            <a:avLst/>
          </a:prstGeom>
          <a:ln w="19050" cap="rnd">
            <a:solidFill>
              <a:srgbClr val="FFFFFF"/>
            </a:solidFill>
            <a:prstDash val="solid"/>
            <a:headEnd type="none" w="sm" len="sm"/>
            <a:tailEnd type="none" w="sm" len="sm"/>
          </a:ln>
        </p:spPr>
      </p:sp>
      <p:sp>
        <p:nvSpPr>
          <p:cNvPr id="10" name="AutoShape 10"/>
          <p:cNvSpPr/>
          <p:nvPr/>
        </p:nvSpPr>
        <p:spPr>
          <a:xfrm>
            <a:off x="9027152" y="9410700"/>
            <a:ext cx="9005773" cy="0"/>
          </a:xfrm>
          <a:prstGeom prst="line">
            <a:avLst/>
          </a:prstGeom>
          <a:ln w="19050" cap="rnd">
            <a:solidFill>
              <a:srgbClr val="FFFFFF"/>
            </a:solidFill>
            <a:prstDash val="solid"/>
            <a:headEnd type="none" w="sm" len="sm"/>
            <a:tailEnd type="none" w="sm" len="sm"/>
          </a:ln>
        </p:spPr>
      </p:sp>
      <p:sp>
        <p:nvSpPr>
          <p:cNvPr id="11" name="AutoShape 11"/>
          <p:cNvSpPr/>
          <p:nvPr/>
        </p:nvSpPr>
        <p:spPr>
          <a:xfrm>
            <a:off x="7344597" y="3467100"/>
            <a:ext cx="5720180" cy="0"/>
          </a:xfrm>
          <a:prstGeom prst="line">
            <a:avLst/>
          </a:prstGeom>
          <a:ln w="19050" cap="rnd">
            <a:solidFill>
              <a:srgbClr val="FFFFFF"/>
            </a:solidFill>
            <a:prstDash val="solid"/>
            <a:headEnd type="none" w="sm" len="sm"/>
            <a:tailEnd type="none" w="sm" len="sm"/>
          </a:ln>
        </p:spPr>
      </p:sp>
      <p:sp>
        <p:nvSpPr>
          <p:cNvPr id="12" name="AutoShape 12"/>
          <p:cNvSpPr/>
          <p:nvPr/>
        </p:nvSpPr>
        <p:spPr>
          <a:xfrm>
            <a:off x="7344597" y="2628900"/>
            <a:ext cx="930938" cy="0"/>
          </a:xfrm>
          <a:prstGeom prst="line">
            <a:avLst/>
          </a:prstGeom>
          <a:ln w="19050" cap="rnd">
            <a:solidFill>
              <a:srgbClr val="FFFFFF"/>
            </a:solidFill>
            <a:prstDash val="solid"/>
            <a:headEnd type="none" w="sm" len="sm"/>
            <a:tailEnd type="none" w="sm" len="sm"/>
          </a:ln>
        </p:spPr>
      </p:sp>
      <p:sp>
        <p:nvSpPr>
          <p:cNvPr id="13" name="AutoShape 13"/>
          <p:cNvSpPr/>
          <p:nvPr/>
        </p:nvSpPr>
        <p:spPr>
          <a:xfrm>
            <a:off x="11182713" y="2628900"/>
            <a:ext cx="1291530" cy="0"/>
          </a:xfrm>
          <a:prstGeom prst="line">
            <a:avLst/>
          </a:prstGeom>
          <a:ln w="19050" cap="rnd">
            <a:solidFill>
              <a:srgbClr val="FFFFFF"/>
            </a:solidFill>
            <a:prstDash val="solid"/>
            <a:headEnd type="none" w="sm" len="sm"/>
            <a:tailEnd type="none" w="sm" len="sm"/>
          </a:ln>
        </p:spPr>
      </p:sp>
      <p:sp>
        <p:nvSpPr>
          <p:cNvPr id="14" name="AutoShape 10">
            <a:extLst>
              <a:ext uri="{FF2B5EF4-FFF2-40B4-BE49-F238E27FC236}">
                <a16:creationId xmlns:a16="http://schemas.microsoft.com/office/drawing/2014/main" id="{06C9F911-E760-0928-C899-729C5A961218}"/>
              </a:ext>
            </a:extLst>
          </p:cNvPr>
          <p:cNvSpPr/>
          <p:nvPr/>
        </p:nvSpPr>
        <p:spPr>
          <a:xfrm>
            <a:off x="2841710" y="7246418"/>
            <a:ext cx="9005773" cy="0"/>
          </a:xfrm>
          <a:prstGeom prst="line">
            <a:avLst/>
          </a:prstGeom>
          <a:ln w="19050" cap="rnd">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6DE691D-1E61-ABFF-99B1-85FC76C0827C}"/>
              </a:ext>
            </a:extLst>
          </p:cNvPr>
          <p:cNvSpPr>
            <a:spLocks noChangeArrowheads="1"/>
          </p:cNvSpPr>
          <p:nvPr/>
        </p:nvSpPr>
        <p:spPr bwMode="auto">
          <a:xfrm>
            <a:off x="258097" y="1287515"/>
            <a:ext cx="8915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What the Plot Shows</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Comparison of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hourly demand on major U.S. holidays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vs. an average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Each line represents a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specific holiday’s hourly profile</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Grey dashed line represents the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overall average weekday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as baseline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7" name="Rectangle 3">
            <a:extLst>
              <a:ext uri="{FF2B5EF4-FFF2-40B4-BE49-F238E27FC236}">
                <a16:creationId xmlns:a16="http://schemas.microsoft.com/office/drawing/2014/main" id="{9292213A-41F8-C9A3-4E26-29E03EFDC402}"/>
              </a:ext>
            </a:extLst>
          </p:cNvPr>
          <p:cNvSpPr>
            <a:spLocks noChangeArrowheads="1"/>
          </p:cNvSpPr>
          <p:nvPr/>
        </p:nvSpPr>
        <p:spPr bwMode="auto">
          <a:xfrm>
            <a:off x="313403" y="4427429"/>
            <a:ext cx="8915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 Key Insights</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Super Bowl Sunday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Martin Luther King Jr. Day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Valentine's Day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show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significantly elevated demand</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in evening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New Year’s Day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Christmas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Easter</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show consistently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lower-than-average demand</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Clear evidence of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behavioral-driven consumption shifts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across holidays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9" name="Rectangle 5">
            <a:extLst>
              <a:ext uri="{FF2B5EF4-FFF2-40B4-BE49-F238E27FC236}">
                <a16:creationId xmlns:a16="http://schemas.microsoft.com/office/drawing/2014/main" id="{1D31AC9E-7339-6060-079F-B69B13A785FA}"/>
              </a:ext>
            </a:extLst>
          </p:cNvPr>
          <p:cNvSpPr>
            <a:spLocks noChangeArrowheads="1"/>
          </p:cNvSpPr>
          <p:nvPr/>
        </p:nvSpPr>
        <p:spPr bwMode="auto">
          <a:xfrm>
            <a:off x="342900" y="8260140"/>
            <a:ext cx="17602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"To quantify the impact of holidays on energy usage, we plotted the average hourly load for each major U.S. holiday and compared it to the overall daily average. Some holidays like Super Bowl Sunday and Martin Luther King Jr. Day show above-average spikes in demand, while others like New Year’s Day show a notable drop. These trends reinforced our decision to engineer a holiday-type feature in the model."</a:t>
            </a:r>
          </a:p>
        </p:txBody>
      </p:sp>
      <p:pic>
        <p:nvPicPr>
          <p:cNvPr id="8199" name="Picture 7">
            <a:extLst>
              <a:ext uri="{FF2B5EF4-FFF2-40B4-BE49-F238E27FC236}">
                <a16:creationId xmlns:a16="http://schemas.microsoft.com/office/drawing/2014/main" id="{56DAB408-2E02-9FB0-D506-D439341CA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400" y="1685827"/>
            <a:ext cx="8267700" cy="42958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C04294-E83C-BDD8-DA7A-ECF7EE7986D3}"/>
              </a:ext>
            </a:extLst>
          </p:cNvPr>
          <p:cNvSpPr txBox="1"/>
          <p:nvPr/>
        </p:nvSpPr>
        <p:spPr>
          <a:xfrm>
            <a:off x="4191000" y="548852"/>
            <a:ext cx="11506200"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1">
                    <a:lumMod val="50000"/>
                  </a:schemeClr>
                </a:solidFill>
                <a:effectLst/>
                <a:latin typeface="Montserrat Ultra-Bold Italics" panose="020B0604020202020204" charset="0"/>
              </a:rPr>
              <a:t>Holiday Impact on Hourly Power Consumption</a:t>
            </a:r>
          </a:p>
        </p:txBody>
      </p:sp>
    </p:spTree>
    <p:extLst>
      <p:ext uri="{BB962C8B-B14F-4D97-AF65-F5344CB8AC3E}">
        <p14:creationId xmlns:p14="http://schemas.microsoft.com/office/powerpoint/2010/main" val="147696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3A1931E-B362-129F-BACF-D127BEF90560}"/>
              </a:ext>
            </a:extLst>
          </p:cNvPr>
          <p:cNvSpPr>
            <a:spLocks noChangeArrowheads="1"/>
          </p:cNvSpPr>
          <p:nvPr/>
        </p:nvSpPr>
        <p:spPr bwMode="auto">
          <a:xfrm>
            <a:off x="10287000" y="1855066"/>
            <a:ext cx="10210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 What the Plot Shows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Total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power consumption per season</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year by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Seasons plotted: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Fall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Spring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Summer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Winter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24F6E1A-5462-42C2-7580-F8B8A07969EC}"/>
              </a:ext>
            </a:extLst>
          </p:cNvPr>
          <p:cNvSpPr>
            <a:spLocks noChangeArrowheads="1"/>
          </p:cNvSpPr>
          <p:nvPr/>
        </p:nvSpPr>
        <p:spPr bwMode="auto">
          <a:xfrm>
            <a:off x="10287001" y="4276952"/>
            <a:ext cx="8020664"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 Key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Winter consistently has the highest energy consumption</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likely driven by heating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Summer consumption</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is slightly lower but still very high due to air conditioning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Fall and Spring</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show relatively stable and moderate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Dips in 2002 and 2018 may be due to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data completeness or economic factors</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50000"/>
                </a:schemeClr>
              </a:solidFill>
              <a:effectLst/>
              <a:latin typeface="Arial" panose="020B0604020202020204" pitchFamily="34" charset="0"/>
            </a:endParaRPr>
          </a:p>
        </p:txBody>
      </p:sp>
      <p:sp>
        <p:nvSpPr>
          <p:cNvPr id="9" name="Rectangle 5">
            <a:extLst>
              <a:ext uri="{FF2B5EF4-FFF2-40B4-BE49-F238E27FC236}">
                <a16:creationId xmlns:a16="http://schemas.microsoft.com/office/drawing/2014/main" id="{DDF917FB-DFE4-AE71-6258-7681D063D1C4}"/>
              </a:ext>
            </a:extLst>
          </p:cNvPr>
          <p:cNvSpPr>
            <a:spLocks noChangeArrowheads="1"/>
          </p:cNvSpPr>
          <p:nvPr/>
        </p:nvSpPr>
        <p:spPr bwMode="auto">
          <a:xfrm>
            <a:off x="798871" y="8065521"/>
            <a:ext cx="1669025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"To understand seasonal shifts in energy usage over time, we analyzed total consumption by season across 17 years. As expected, winter emerges as the most power-intensive season, followed by summer — both corresponding with HVAC-related spikes. Fall and spring are more temperate and stable in demand. These insights helped us validate the seasonal features and reinforced why season-aware models are needed."</a:t>
            </a:r>
          </a:p>
        </p:txBody>
      </p:sp>
      <p:sp>
        <p:nvSpPr>
          <p:cNvPr id="11" name="TextBox 10">
            <a:extLst>
              <a:ext uri="{FF2B5EF4-FFF2-40B4-BE49-F238E27FC236}">
                <a16:creationId xmlns:a16="http://schemas.microsoft.com/office/drawing/2014/main" id="{93850C60-9961-F4AA-F2DE-75D11A1CE7FC}"/>
              </a:ext>
            </a:extLst>
          </p:cNvPr>
          <p:cNvSpPr txBox="1"/>
          <p:nvPr/>
        </p:nvSpPr>
        <p:spPr>
          <a:xfrm>
            <a:off x="1600200" y="799867"/>
            <a:ext cx="14478000"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Montserrat Ultra-Bold Italics" panose="020B0604020202020204" charset="0"/>
              </a:rPr>
              <a:t>Seasonal Power Consumption Trends (2002–2018)</a:t>
            </a:r>
          </a:p>
        </p:txBody>
      </p:sp>
      <p:pic>
        <p:nvPicPr>
          <p:cNvPr id="9223" name="Picture 7">
            <a:extLst>
              <a:ext uri="{FF2B5EF4-FFF2-40B4-BE49-F238E27FC236}">
                <a16:creationId xmlns:a16="http://schemas.microsoft.com/office/drawing/2014/main" id="{4076819C-739A-842F-B69F-D9D3CBBAD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90860"/>
            <a:ext cx="9601200" cy="476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34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1E6BE50-EDF5-A353-A128-23D8FDD0AC08}"/>
              </a:ext>
            </a:extLst>
          </p:cNvPr>
          <p:cNvSpPr>
            <a:spLocks noChangeArrowheads="1"/>
          </p:cNvSpPr>
          <p:nvPr/>
        </p:nvSpPr>
        <p:spPr bwMode="auto">
          <a:xfrm>
            <a:off x="533400" y="1984124"/>
            <a:ext cx="86106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What the Heatmap Shows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Total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power consumption (in MW)</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grouped by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season</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year</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Each cell reflects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aggregated seasonal consumption</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 darker shades = higher energy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50000"/>
                </a:schemeClr>
              </a:solidFill>
              <a:effectLst/>
              <a:latin typeface="Arial" panose="020B0604020202020204" pitchFamily="34" charset="0"/>
            </a:endParaRPr>
          </a:p>
        </p:txBody>
      </p:sp>
      <p:sp>
        <p:nvSpPr>
          <p:cNvPr id="7" name="Rectangle 3">
            <a:extLst>
              <a:ext uri="{FF2B5EF4-FFF2-40B4-BE49-F238E27FC236}">
                <a16:creationId xmlns:a16="http://schemas.microsoft.com/office/drawing/2014/main" id="{4CF53618-AEDD-CFD5-B4E3-07B1EF6EA0BD}"/>
              </a:ext>
            </a:extLst>
          </p:cNvPr>
          <p:cNvSpPr>
            <a:spLocks noChangeArrowheads="1"/>
          </p:cNvSpPr>
          <p:nvPr/>
        </p:nvSpPr>
        <p:spPr bwMode="auto">
          <a:xfrm>
            <a:off x="533400" y="4467640"/>
            <a:ext cx="8610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Key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Winter</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consistently shows the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highest total energy use</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especially post-2003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Summer</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closely follows, with occasional peak years (e.g., 2005, 2015)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Spring and Fall</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remain stable with moderate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Drop in 2002 and 2018</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possibly due to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incomplete yearly records</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9" name="Rectangle 5">
            <a:extLst>
              <a:ext uri="{FF2B5EF4-FFF2-40B4-BE49-F238E27FC236}">
                <a16:creationId xmlns:a16="http://schemas.microsoft.com/office/drawing/2014/main" id="{DE3BF628-3821-4BB1-8797-B147B6A451CE}"/>
              </a:ext>
            </a:extLst>
          </p:cNvPr>
          <p:cNvSpPr>
            <a:spLocks noChangeArrowheads="1"/>
          </p:cNvSpPr>
          <p:nvPr/>
        </p:nvSpPr>
        <p:spPr bwMode="auto">
          <a:xfrm>
            <a:off x="685800" y="7920652"/>
            <a:ext cx="16916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"This seasonal heatmap provides a year-over-year snapshot of total energy demand by season. As the darker blue shades indicate, winters typically consume the most power, followed by summers. This again highlights how temperature extremes drive energy usage. The lighter shades in 2002 and 2018 are likely due to missing or partial data for those years. Overall, this view confirms the significance of seasonal patterns in load forecasting."</a:t>
            </a:r>
          </a:p>
        </p:txBody>
      </p:sp>
      <p:sp>
        <p:nvSpPr>
          <p:cNvPr id="11" name="TextBox 10">
            <a:extLst>
              <a:ext uri="{FF2B5EF4-FFF2-40B4-BE49-F238E27FC236}">
                <a16:creationId xmlns:a16="http://schemas.microsoft.com/office/drawing/2014/main" id="{7D0D12A0-FD6B-5D3A-6104-093483EB741B}"/>
              </a:ext>
            </a:extLst>
          </p:cNvPr>
          <p:cNvSpPr txBox="1"/>
          <p:nvPr/>
        </p:nvSpPr>
        <p:spPr>
          <a:xfrm>
            <a:off x="1295400" y="249924"/>
            <a:ext cx="14401800" cy="7694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accent1">
                    <a:lumMod val="50000"/>
                  </a:schemeClr>
                </a:solidFill>
                <a:effectLst/>
                <a:latin typeface="Montserrat Ultra-Bold Italics" panose="020B0604020202020204" charset="0"/>
              </a:rPr>
              <a:t>Seasonal Consumption Heatmap (2002–2018)</a:t>
            </a:r>
          </a:p>
        </p:txBody>
      </p:sp>
      <p:pic>
        <p:nvPicPr>
          <p:cNvPr id="10247" name="Picture 7">
            <a:extLst>
              <a:ext uri="{FF2B5EF4-FFF2-40B4-BE49-F238E27FC236}">
                <a16:creationId xmlns:a16="http://schemas.microsoft.com/office/drawing/2014/main" id="{0A1445D4-20D3-9C7E-7B14-EFEAB5FAC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5918" y="2213214"/>
            <a:ext cx="9202082" cy="391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14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1753206">
            <a:off x="-1113304" y="4354356"/>
            <a:ext cx="25783492" cy="9586163"/>
          </a:xfrm>
          <a:prstGeom prst="rect">
            <a:avLst/>
          </a:prstGeom>
          <a:solidFill>
            <a:srgbClr val="545454">
              <a:alpha val="4706"/>
            </a:srgbClr>
          </a:solidFill>
        </p:spPr>
      </p:sp>
      <p:sp>
        <p:nvSpPr>
          <p:cNvPr id="3" name="AutoShape 3"/>
          <p:cNvSpPr/>
          <p:nvPr/>
        </p:nvSpPr>
        <p:spPr>
          <a:xfrm rot="10087">
            <a:off x="1028665" y="6130773"/>
            <a:ext cx="16230670" cy="0"/>
          </a:xfrm>
          <a:prstGeom prst="line">
            <a:avLst/>
          </a:prstGeom>
          <a:ln w="95250" cap="rnd">
            <a:solidFill>
              <a:srgbClr val="000000"/>
            </a:solidFill>
            <a:prstDash val="solid"/>
            <a:headEnd type="none" w="sm" len="sm"/>
            <a:tailEnd type="none" w="sm" len="sm"/>
          </a:ln>
        </p:spPr>
      </p:sp>
      <p:grpSp>
        <p:nvGrpSpPr>
          <p:cNvPr id="4" name="Group 4"/>
          <p:cNvGrpSpPr/>
          <p:nvPr/>
        </p:nvGrpSpPr>
        <p:grpSpPr>
          <a:xfrm>
            <a:off x="2726348" y="5922707"/>
            <a:ext cx="511382" cy="51138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id="6" name="Group 6"/>
          <p:cNvGrpSpPr/>
          <p:nvPr/>
        </p:nvGrpSpPr>
        <p:grpSpPr>
          <a:xfrm>
            <a:off x="925483" y="6809379"/>
            <a:ext cx="4957234" cy="3285106"/>
            <a:chOff x="0" y="0"/>
            <a:chExt cx="1500474" cy="1059142"/>
          </a:xfrm>
        </p:grpSpPr>
        <p:sp>
          <p:nvSpPr>
            <p:cNvPr id="7" name="Freeform 7"/>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id="8" name="Group 8"/>
          <p:cNvGrpSpPr/>
          <p:nvPr/>
        </p:nvGrpSpPr>
        <p:grpSpPr>
          <a:xfrm>
            <a:off x="4006464" y="1825079"/>
            <a:ext cx="5137536" cy="3516980"/>
            <a:chOff x="0" y="0"/>
            <a:chExt cx="1500474" cy="1059142"/>
          </a:xfrm>
        </p:grpSpPr>
        <p:sp>
          <p:nvSpPr>
            <p:cNvPr id="9" name="Freeform 9"/>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id="10" name="Group 10"/>
          <p:cNvGrpSpPr/>
          <p:nvPr/>
        </p:nvGrpSpPr>
        <p:grpSpPr>
          <a:xfrm>
            <a:off x="10168426" y="1839603"/>
            <a:ext cx="4881844" cy="3623169"/>
            <a:chOff x="0" y="0"/>
            <a:chExt cx="1500474" cy="1059142"/>
          </a:xfrm>
        </p:grpSpPr>
        <p:sp>
          <p:nvSpPr>
            <p:cNvPr id="11" name="Freeform 11"/>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id="12" name="Group 12"/>
          <p:cNvGrpSpPr/>
          <p:nvPr/>
        </p:nvGrpSpPr>
        <p:grpSpPr>
          <a:xfrm>
            <a:off x="5807329" y="5922707"/>
            <a:ext cx="511382" cy="511382"/>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id="14" name="Group 14"/>
          <p:cNvGrpSpPr/>
          <p:nvPr/>
        </p:nvGrpSpPr>
        <p:grpSpPr>
          <a:xfrm>
            <a:off x="11969290" y="5922707"/>
            <a:ext cx="511382" cy="51138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id="16" name="Group 16"/>
          <p:cNvGrpSpPr/>
          <p:nvPr/>
        </p:nvGrpSpPr>
        <p:grpSpPr>
          <a:xfrm>
            <a:off x="8888309" y="5922707"/>
            <a:ext cx="511382" cy="511382"/>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id="18" name="Group 18"/>
          <p:cNvGrpSpPr/>
          <p:nvPr/>
        </p:nvGrpSpPr>
        <p:grpSpPr>
          <a:xfrm>
            <a:off x="6845521" y="6809380"/>
            <a:ext cx="4881845" cy="3285106"/>
            <a:chOff x="0" y="0"/>
            <a:chExt cx="1500474" cy="1059142"/>
          </a:xfrm>
        </p:grpSpPr>
        <p:sp>
          <p:nvSpPr>
            <p:cNvPr id="19" name="Freeform 19"/>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grpSp>
        <p:nvGrpSpPr>
          <p:cNvPr id="20" name="Group 20"/>
          <p:cNvGrpSpPr/>
          <p:nvPr/>
        </p:nvGrpSpPr>
        <p:grpSpPr>
          <a:xfrm>
            <a:off x="15050270" y="5922707"/>
            <a:ext cx="511382" cy="511382"/>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sp>
      </p:grpSp>
      <p:grpSp>
        <p:nvGrpSpPr>
          <p:cNvPr id="22" name="Group 22"/>
          <p:cNvGrpSpPr/>
          <p:nvPr/>
        </p:nvGrpSpPr>
        <p:grpSpPr>
          <a:xfrm>
            <a:off x="13249406" y="6809379"/>
            <a:ext cx="4261082" cy="3285109"/>
            <a:chOff x="0" y="0"/>
            <a:chExt cx="1500474" cy="1059142"/>
          </a:xfrm>
        </p:grpSpPr>
        <p:sp>
          <p:nvSpPr>
            <p:cNvPr id="23" name="Freeform 23"/>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sp>
      </p:grpSp>
      <p:sp>
        <p:nvSpPr>
          <p:cNvPr id="24" name="Freeform 24"/>
          <p:cNvSpPr/>
          <p:nvPr/>
        </p:nvSpPr>
        <p:spPr>
          <a:xfrm>
            <a:off x="925484" y="2146609"/>
            <a:ext cx="1971199" cy="2007702"/>
          </a:xfrm>
          <a:custGeom>
            <a:avLst/>
            <a:gdLst/>
            <a:ahLst/>
            <a:cxnLst/>
            <a:rect l="l" t="t" r="r" b="b"/>
            <a:pathLst>
              <a:path w="1971199" h="2007702">
                <a:moveTo>
                  <a:pt x="0" y="0"/>
                </a:moveTo>
                <a:lnTo>
                  <a:pt x="1971199" y="0"/>
                </a:lnTo>
                <a:lnTo>
                  <a:pt x="1971199" y="2007703"/>
                </a:lnTo>
                <a:lnTo>
                  <a:pt x="0" y="20077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15561652" y="1510881"/>
            <a:ext cx="1579438" cy="1608687"/>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Freeform 26"/>
          <p:cNvSpPr/>
          <p:nvPr/>
        </p:nvSpPr>
        <p:spPr>
          <a:xfrm>
            <a:off x="16864399" y="4316564"/>
            <a:ext cx="646089" cy="658053"/>
          </a:xfrm>
          <a:custGeom>
            <a:avLst/>
            <a:gdLst/>
            <a:ahLst/>
            <a:cxnLst/>
            <a:rect l="l" t="t" r="r" b="b"/>
            <a:pathLst>
              <a:path w="646089" h="658053">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1879246" y="527936"/>
            <a:ext cx="14018125" cy="642348"/>
          </a:xfrm>
          <a:prstGeom prst="rect">
            <a:avLst/>
          </a:prstGeom>
        </p:spPr>
        <p:txBody>
          <a:bodyPr lIns="0" tIns="0" rIns="0" bIns="0" rtlCol="0" anchor="t">
            <a:spAutoFit/>
          </a:bodyPr>
          <a:lstStyle/>
          <a:p>
            <a:pPr algn="ctr">
              <a:lnSpc>
                <a:spcPts val="4895"/>
              </a:lnSpc>
            </a:pPr>
            <a:r>
              <a:rPr lang="en-US" sz="4995" b="1" i="1" spc="-294" dirty="0">
                <a:solidFill>
                  <a:srgbClr val="263F6B"/>
                </a:solidFill>
                <a:latin typeface="Montserrat Ultra-Bold Italics"/>
                <a:ea typeface="Montserrat Ultra-Bold Italics"/>
                <a:cs typeface="Montserrat Ultra-Bold Italics"/>
                <a:sym typeface="Montserrat Ultra-Bold Italics"/>
              </a:rPr>
              <a:t>Models Building and Evaluation</a:t>
            </a:r>
          </a:p>
        </p:txBody>
      </p:sp>
      <p:sp>
        <p:nvSpPr>
          <p:cNvPr id="29" name="TextBox 29"/>
          <p:cNvSpPr txBox="1"/>
          <p:nvPr/>
        </p:nvSpPr>
        <p:spPr>
          <a:xfrm>
            <a:off x="4698149" y="1983268"/>
            <a:ext cx="3241123" cy="396875"/>
          </a:xfrm>
          <a:prstGeom prst="rect">
            <a:avLst/>
          </a:prstGeom>
        </p:spPr>
        <p:txBody>
          <a:bodyPr lIns="0" tIns="0" rIns="0" bIns="0" rtlCol="0" anchor="t">
            <a:spAutoFit/>
          </a:bodyPr>
          <a:lstStyle/>
          <a:p>
            <a:pPr algn="ctr">
              <a:lnSpc>
                <a:spcPts val="3250"/>
              </a:lnSpc>
            </a:pPr>
            <a:r>
              <a:rPr lang="en-US" sz="2500" b="1" spc="50" dirty="0">
                <a:solidFill>
                  <a:srgbClr val="FFFFFF"/>
                </a:solidFill>
                <a:latin typeface="Montserrat Ultra-Bold Italics" panose="020B0604020202020204" charset="0"/>
                <a:ea typeface="Montserrat Ultra-Bold"/>
                <a:cs typeface="Montserrat Ultra-Bold"/>
                <a:sym typeface="Montserrat Ultra-Bold"/>
              </a:rPr>
              <a:t>SARIMAX</a:t>
            </a:r>
          </a:p>
        </p:txBody>
      </p:sp>
      <p:sp>
        <p:nvSpPr>
          <p:cNvPr id="30" name="TextBox 30"/>
          <p:cNvSpPr txBox="1"/>
          <p:nvPr/>
        </p:nvSpPr>
        <p:spPr>
          <a:xfrm>
            <a:off x="11019091" y="1983268"/>
            <a:ext cx="3241123" cy="430887"/>
          </a:xfrm>
          <a:prstGeom prst="rect">
            <a:avLst/>
          </a:prstGeom>
        </p:spPr>
        <p:txBody>
          <a:bodyPr lIns="0" tIns="0" rIns="0" bIns="0" rtlCol="0" anchor="t">
            <a:spAutoFit/>
          </a:bodyPr>
          <a:lstStyle/>
          <a:p>
            <a:pPr algn="ctr"/>
            <a:r>
              <a:rPr lang="en-IN" sz="2800" b="0" dirty="0">
                <a:solidFill>
                  <a:srgbClr val="D4D4D4"/>
                </a:solidFill>
                <a:effectLst/>
                <a:latin typeface="Montserrat Ultra-Bold Italics" panose="020B0604020202020204" charset="0"/>
              </a:rPr>
              <a:t>Prophet</a:t>
            </a:r>
          </a:p>
        </p:txBody>
      </p:sp>
      <p:sp>
        <p:nvSpPr>
          <p:cNvPr id="31" name="TextBox 31"/>
          <p:cNvSpPr txBox="1"/>
          <p:nvPr/>
        </p:nvSpPr>
        <p:spPr>
          <a:xfrm>
            <a:off x="1911083" y="7905456"/>
            <a:ext cx="2644986" cy="1694695"/>
          </a:xfrm>
          <a:prstGeom prst="rect">
            <a:avLst/>
          </a:prstGeom>
        </p:spPr>
        <p:txBody>
          <a:bodyPr wrap="square" lIns="0" tIns="0" rIns="0" bIns="0" rtlCol="0" anchor="t">
            <a:spAutoFit/>
          </a:bodyPr>
          <a:lstStyle/>
          <a:p>
            <a:pPr algn="ctr">
              <a:lnSpc>
                <a:spcPts val="3250"/>
              </a:lnSpc>
            </a:pPr>
            <a:r>
              <a:rPr lang="en-IN" sz="2800" b="0" i="0" dirty="0">
                <a:solidFill>
                  <a:srgbClr val="E3E3E3"/>
                </a:solidFill>
                <a:effectLst/>
                <a:latin typeface="Courier New" panose="02070309020205020404" pitchFamily="49" charset="0"/>
              </a:rPr>
              <a:t>MAE : 585.46 MW RMSE : 538251.50 MW R² : 0.4548</a:t>
            </a:r>
            <a:r>
              <a:rPr lang="en-US" sz="2500" spc="50" dirty="0">
                <a:solidFill>
                  <a:srgbClr val="FFFFFF"/>
                </a:solidFill>
                <a:latin typeface="Montserrat"/>
                <a:ea typeface="Montserrat"/>
                <a:cs typeface="Montserrat"/>
                <a:sym typeface="Montserrat"/>
              </a:rPr>
              <a:t>.</a:t>
            </a:r>
          </a:p>
        </p:txBody>
      </p:sp>
      <p:sp>
        <p:nvSpPr>
          <p:cNvPr id="32" name="TextBox 32"/>
          <p:cNvSpPr txBox="1"/>
          <p:nvPr/>
        </p:nvSpPr>
        <p:spPr>
          <a:xfrm>
            <a:off x="4916976" y="2929576"/>
            <a:ext cx="3316512" cy="1271502"/>
          </a:xfrm>
          <a:prstGeom prst="rect">
            <a:avLst/>
          </a:prstGeom>
        </p:spPr>
        <p:txBody>
          <a:bodyPr wrap="square" lIns="0" tIns="0" rIns="0" bIns="0" rtlCol="0" anchor="t">
            <a:spAutoFit/>
          </a:bodyPr>
          <a:lstStyle/>
          <a:p>
            <a:pPr algn="ctr">
              <a:lnSpc>
                <a:spcPts val="3250"/>
              </a:lnSpc>
            </a:pPr>
            <a:r>
              <a:rPr lang="en-US" sz="2800" b="0" i="0" dirty="0">
                <a:solidFill>
                  <a:srgbClr val="E3E3E3"/>
                </a:solidFill>
                <a:effectLst/>
                <a:latin typeface="Courier New" panose="02070309020205020404" pitchFamily="49" charset="0"/>
              </a:rPr>
              <a:t>MAE : 798.61 RMSE : 1020.27 R² : -0.0544</a:t>
            </a:r>
            <a:r>
              <a:rPr lang="en-US" sz="2500" spc="50" dirty="0">
                <a:solidFill>
                  <a:srgbClr val="FFFFFF"/>
                </a:solidFill>
                <a:latin typeface="Montserrat"/>
                <a:ea typeface="Montserrat"/>
                <a:cs typeface="Montserrat"/>
                <a:sym typeface="Montserrat"/>
              </a:rPr>
              <a:t>.</a:t>
            </a:r>
          </a:p>
        </p:txBody>
      </p:sp>
      <p:sp>
        <p:nvSpPr>
          <p:cNvPr id="33" name="TextBox 33"/>
          <p:cNvSpPr txBox="1"/>
          <p:nvPr/>
        </p:nvSpPr>
        <p:spPr>
          <a:xfrm>
            <a:off x="10854004" y="2898850"/>
            <a:ext cx="3400493" cy="1694695"/>
          </a:xfrm>
          <a:prstGeom prst="rect">
            <a:avLst/>
          </a:prstGeom>
        </p:spPr>
        <p:txBody>
          <a:bodyPr wrap="square" lIns="0" tIns="0" rIns="0" bIns="0" rtlCol="0" anchor="t">
            <a:spAutoFit/>
          </a:bodyPr>
          <a:lstStyle/>
          <a:p>
            <a:pPr algn="ctr">
              <a:lnSpc>
                <a:spcPts val="3250"/>
              </a:lnSpc>
            </a:pPr>
            <a:r>
              <a:rPr lang="en-IN" sz="2800" b="0" i="0" dirty="0">
                <a:solidFill>
                  <a:srgbClr val="E3E3E3"/>
                </a:solidFill>
                <a:effectLst/>
                <a:latin typeface="Courier New" panose="02070309020205020404" pitchFamily="49" charset="0"/>
              </a:rPr>
              <a:t>MAE: 922.31 MW RMSE: 1332008.15 MW R² : -0.3492</a:t>
            </a:r>
            <a:endParaRPr lang="en-US" sz="2500" spc="50" dirty="0">
              <a:solidFill>
                <a:srgbClr val="FFFFFF"/>
              </a:solidFill>
              <a:latin typeface="Montserrat"/>
              <a:ea typeface="Montserrat"/>
              <a:cs typeface="Montserrat"/>
              <a:sym typeface="Montserrat"/>
            </a:endParaRPr>
          </a:p>
        </p:txBody>
      </p:sp>
      <p:sp>
        <p:nvSpPr>
          <p:cNvPr id="34" name="TextBox 34"/>
          <p:cNvSpPr txBox="1"/>
          <p:nvPr/>
        </p:nvSpPr>
        <p:spPr>
          <a:xfrm>
            <a:off x="7513931" y="7045457"/>
            <a:ext cx="3241123" cy="425116"/>
          </a:xfrm>
          <a:prstGeom prst="rect">
            <a:avLst/>
          </a:prstGeom>
        </p:spPr>
        <p:txBody>
          <a:bodyPr lIns="0" tIns="0" rIns="0" bIns="0" rtlCol="0" anchor="t">
            <a:spAutoFit/>
          </a:bodyPr>
          <a:lstStyle/>
          <a:p>
            <a:pPr algn="ctr">
              <a:lnSpc>
                <a:spcPts val="3250"/>
              </a:lnSpc>
            </a:pPr>
            <a:r>
              <a:rPr lang="en-IN" sz="2800" b="0" dirty="0">
                <a:solidFill>
                  <a:schemeClr val="bg1"/>
                </a:solidFill>
                <a:effectLst/>
                <a:latin typeface="Montserrat Ultra-Bold Italics" panose="020B0604020202020204" charset="0"/>
              </a:rPr>
              <a:t>LSTM/Dart</a:t>
            </a:r>
          </a:p>
        </p:txBody>
      </p:sp>
      <p:sp>
        <p:nvSpPr>
          <p:cNvPr id="35" name="TextBox 35"/>
          <p:cNvSpPr txBox="1"/>
          <p:nvPr/>
        </p:nvSpPr>
        <p:spPr>
          <a:xfrm>
            <a:off x="7063518" y="7547652"/>
            <a:ext cx="4445850" cy="2541080"/>
          </a:xfrm>
          <a:prstGeom prst="rect">
            <a:avLst/>
          </a:prstGeom>
        </p:spPr>
        <p:txBody>
          <a:bodyPr wrap="square" lIns="0" tIns="0" rIns="0" bIns="0" rtlCol="0" anchor="t">
            <a:spAutoFit/>
          </a:bodyPr>
          <a:lstStyle/>
          <a:p>
            <a:pPr algn="ctr">
              <a:lnSpc>
                <a:spcPts val="3250"/>
              </a:lnSpc>
            </a:pPr>
            <a:r>
              <a:rPr lang="en-IN" sz="2800" b="0" i="0" dirty="0">
                <a:solidFill>
                  <a:srgbClr val="E3E3E3"/>
                </a:solidFill>
                <a:effectLst/>
                <a:latin typeface="Courier New" panose="02070309020205020404" pitchFamily="49" charset="0"/>
              </a:rPr>
              <a:t>MAE : 232.70 MW RMSE : 295.42 MW R²: 0.9116</a:t>
            </a:r>
          </a:p>
          <a:p>
            <a:pPr algn="ctr">
              <a:lnSpc>
                <a:spcPts val="3250"/>
              </a:lnSpc>
            </a:pPr>
            <a:r>
              <a:rPr lang="pt-BR" sz="2800" b="0" i="0" dirty="0">
                <a:solidFill>
                  <a:srgbClr val="E3E3E3"/>
                </a:solidFill>
                <a:effectLst/>
                <a:latin typeface="Courier New" panose="02070309020205020404" pitchFamily="49" charset="0"/>
              </a:rPr>
              <a:t>MAE : 1002.62 MW RMSE : 1048880.37 MW R² : -0.0624</a:t>
            </a:r>
            <a:endParaRPr lang="en-US" sz="2500" spc="50" dirty="0">
              <a:solidFill>
                <a:srgbClr val="FFFFFF"/>
              </a:solidFill>
              <a:latin typeface="Montserrat"/>
              <a:ea typeface="Montserrat"/>
              <a:cs typeface="Montserrat"/>
              <a:sym typeface="Montserrat"/>
            </a:endParaRPr>
          </a:p>
        </p:txBody>
      </p:sp>
      <p:sp>
        <p:nvSpPr>
          <p:cNvPr id="37" name="TextBox 37"/>
          <p:cNvSpPr txBox="1"/>
          <p:nvPr/>
        </p:nvSpPr>
        <p:spPr>
          <a:xfrm>
            <a:off x="13260782" y="7416643"/>
            <a:ext cx="4101733" cy="2541080"/>
          </a:xfrm>
          <a:prstGeom prst="rect">
            <a:avLst/>
          </a:prstGeom>
        </p:spPr>
        <p:txBody>
          <a:bodyPr wrap="square" lIns="0" tIns="0" rIns="0" bIns="0" rtlCol="0" anchor="t">
            <a:spAutoFit/>
          </a:bodyPr>
          <a:lstStyle/>
          <a:p>
            <a:pPr algn="ctr">
              <a:lnSpc>
                <a:spcPts val="3250"/>
              </a:lnSpc>
            </a:pPr>
            <a:r>
              <a:rPr lang="pt-BR" sz="2800" b="0" i="0" dirty="0">
                <a:solidFill>
                  <a:srgbClr val="E3E3E3"/>
                </a:solidFill>
                <a:effectLst/>
                <a:latin typeface="Courier New" panose="02070309020205020404" pitchFamily="49" charset="0"/>
              </a:rPr>
              <a:t>MAE : 67.19 MW RMSE : 7828.96 MW R² : 0.9921</a:t>
            </a:r>
            <a:br>
              <a:rPr lang="pt-BR" sz="2800" b="0" i="0" dirty="0">
                <a:solidFill>
                  <a:srgbClr val="E3E3E3"/>
                </a:solidFill>
                <a:effectLst/>
                <a:latin typeface="Courier New" panose="02070309020205020404" pitchFamily="49" charset="0"/>
              </a:rPr>
            </a:br>
            <a:r>
              <a:rPr lang="pt-BR" sz="2800" b="0" i="0" dirty="0">
                <a:solidFill>
                  <a:srgbClr val="E3E3E3"/>
                </a:solidFill>
                <a:effectLst/>
                <a:latin typeface="Courier New" panose="02070309020205020404" pitchFamily="49" charset="0"/>
              </a:rPr>
              <a:t>MAE : 65.21 MW RMSE : 7250.91 MW R² : 0.9927</a:t>
            </a:r>
            <a:r>
              <a:rPr lang="en-US" sz="2500" spc="50" dirty="0">
                <a:solidFill>
                  <a:srgbClr val="FFFFFF"/>
                </a:solidFill>
                <a:latin typeface="Montserrat"/>
                <a:ea typeface="Montserrat"/>
                <a:cs typeface="Montserrat"/>
                <a:sym typeface="Montserrat"/>
              </a:rPr>
              <a:t>.</a:t>
            </a:r>
          </a:p>
        </p:txBody>
      </p:sp>
      <p:sp>
        <p:nvSpPr>
          <p:cNvPr id="41" name="TextBox 40">
            <a:extLst>
              <a:ext uri="{FF2B5EF4-FFF2-40B4-BE49-F238E27FC236}">
                <a16:creationId xmlns:a16="http://schemas.microsoft.com/office/drawing/2014/main" id="{6B5E6E05-CB77-073C-E2C1-A8C2A5F30AFE}"/>
              </a:ext>
            </a:extLst>
          </p:cNvPr>
          <p:cNvSpPr txBox="1"/>
          <p:nvPr/>
        </p:nvSpPr>
        <p:spPr>
          <a:xfrm>
            <a:off x="1420881" y="7085987"/>
            <a:ext cx="3784084" cy="461665"/>
          </a:xfrm>
          <a:prstGeom prst="rect">
            <a:avLst/>
          </a:prstGeom>
          <a:noFill/>
        </p:spPr>
        <p:txBody>
          <a:bodyPr wrap="square">
            <a:spAutoFit/>
          </a:bodyPr>
          <a:lstStyle/>
          <a:p>
            <a:pPr algn="ctr"/>
            <a:r>
              <a:rPr lang="en-IN" sz="2400" b="0" dirty="0" err="1">
                <a:solidFill>
                  <a:schemeClr val="bg1"/>
                </a:solidFill>
                <a:effectLst/>
                <a:latin typeface="Montserrat Ultra-Bold Italics" panose="020B0604020202020204" charset="0"/>
              </a:rPr>
              <a:t>NeuralProphet</a:t>
            </a:r>
            <a:endParaRPr lang="en-IN" sz="2400" b="0" dirty="0">
              <a:solidFill>
                <a:schemeClr val="bg1"/>
              </a:solidFill>
              <a:effectLst/>
              <a:latin typeface="Montserrat Ultra-Bold Italics" panose="020B0604020202020204" charset="0"/>
            </a:endParaRPr>
          </a:p>
        </p:txBody>
      </p:sp>
      <p:sp>
        <p:nvSpPr>
          <p:cNvPr id="42" name="TextBox 41">
            <a:extLst>
              <a:ext uri="{FF2B5EF4-FFF2-40B4-BE49-F238E27FC236}">
                <a16:creationId xmlns:a16="http://schemas.microsoft.com/office/drawing/2014/main" id="{FB06F195-AE63-CE6D-73C9-4214EC8D2751}"/>
              </a:ext>
            </a:extLst>
          </p:cNvPr>
          <p:cNvSpPr txBox="1"/>
          <p:nvPr/>
        </p:nvSpPr>
        <p:spPr>
          <a:xfrm>
            <a:off x="14157782" y="6915786"/>
            <a:ext cx="2926201" cy="461665"/>
          </a:xfrm>
          <a:prstGeom prst="rect">
            <a:avLst/>
          </a:prstGeom>
          <a:noFill/>
        </p:spPr>
        <p:txBody>
          <a:bodyPr wrap="square" rtlCol="0">
            <a:spAutoFit/>
          </a:bodyPr>
          <a:lstStyle/>
          <a:p>
            <a:r>
              <a:rPr lang="en-IN" sz="2400" dirty="0" err="1">
                <a:solidFill>
                  <a:schemeClr val="bg1"/>
                </a:solidFill>
                <a:latin typeface="Montserrat Ultra-Bold Italics" panose="020B0604020202020204" charset="0"/>
              </a:rPr>
              <a:t>Xgbm</a:t>
            </a:r>
            <a:r>
              <a:rPr lang="en-IN" sz="2400" dirty="0">
                <a:solidFill>
                  <a:schemeClr val="bg1"/>
                </a:solidFill>
                <a:latin typeface="Montserrat Ultra-Bold Italics" panose="020B0604020202020204" charset="0"/>
              </a:rPr>
              <a:t>/</a:t>
            </a:r>
            <a:r>
              <a:rPr lang="en-IN" sz="2400" dirty="0" err="1">
                <a:solidFill>
                  <a:schemeClr val="bg1"/>
                </a:solidFill>
                <a:latin typeface="Montserrat Ultra-Bold Italics" panose="020B0604020202020204" charset="0"/>
              </a:rPr>
              <a:t>lgbm</a:t>
            </a:r>
            <a:endParaRPr lang="en-IN" sz="2400" dirty="0">
              <a:solidFill>
                <a:schemeClr val="bg1"/>
              </a:solidFill>
              <a:latin typeface="Montserrat Ultra-Bold Italics"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F4CA624-FDC1-456A-982C-2F52AA4E2B38}"/>
              </a:ext>
            </a:extLst>
          </p:cNvPr>
          <p:cNvSpPr/>
          <p:nvPr/>
        </p:nvSpPr>
        <p:spPr>
          <a:xfrm>
            <a:off x="914400" y="800100"/>
            <a:ext cx="5181600" cy="2895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34477CB-96E5-1483-816D-47DCE82A3ABE}"/>
              </a:ext>
            </a:extLst>
          </p:cNvPr>
          <p:cNvSpPr txBox="1"/>
          <p:nvPr/>
        </p:nvSpPr>
        <p:spPr>
          <a:xfrm>
            <a:off x="1714500" y="1104900"/>
            <a:ext cx="3581400" cy="461665"/>
          </a:xfrm>
          <a:prstGeom prst="rect">
            <a:avLst/>
          </a:prstGeom>
          <a:noFill/>
        </p:spPr>
        <p:txBody>
          <a:bodyPr wrap="square" rtlCol="0">
            <a:spAutoFit/>
          </a:bodyPr>
          <a:lstStyle/>
          <a:p>
            <a:r>
              <a:rPr lang="en-IN" sz="2400" dirty="0">
                <a:solidFill>
                  <a:schemeClr val="bg1"/>
                </a:solidFill>
                <a:latin typeface="Montserrat Ultra-Bold Italics" panose="020B0604020202020204" charset="0"/>
              </a:rPr>
              <a:t>Best Model :TCN</a:t>
            </a:r>
          </a:p>
        </p:txBody>
      </p:sp>
      <p:sp>
        <p:nvSpPr>
          <p:cNvPr id="4" name="TextBox 3">
            <a:extLst>
              <a:ext uri="{FF2B5EF4-FFF2-40B4-BE49-F238E27FC236}">
                <a16:creationId xmlns:a16="http://schemas.microsoft.com/office/drawing/2014/main" id="{D9A887A7-A479-2A01-A3A8-C7856314FF57}"/>
              </a:ext>
            </a:extLst>
          </p:cNvPr>
          <p:cNvSpPr txBox="1"/>
          <p:nvPr/>
        </p:nvSpPr>
        <p:spPr>
          <a:xfrm>
            <a:off x="1692377" y="1770149"/>
            <a:ext cx="3581400" cy="1200329"/>
          </a:xfrm>
          <a:prstGeom prst="rect">
            <a:avLst/>
          </a:prstGeom>
          <a:noFill/>
        </p:spPr>
        <p:txBody>
          <a:bodyPr wrap="square" rtlCol="0">
            <a:spAutoFit/>
          </a:bodyPr>
          <a:lstStyle/>
          <a:p>
            <a:r>
              <a:rPr lang="pt-BR" sz="2400" b="0" i="0" dirty="0">
                <a:solidFill>
                  <a:srgbClr val="E3E3E3"/>
                </a:solidFill>
                <a:effectLst/>
                <a:latin typeface="Courier New" panose="02070309020205020404" pitchFamily="49" charset="0"/>
              </a:rPr>
              <a:t>MAE : 84.42 MW RMSE : 11665.53 MW R² : 0.9882</a:t>
            </a:r>
            <a:endParaRPr lang="en-IN" sz="2400" dirty="0"/>
          </a:p>
        </p:txBody>
      </p:sp>
      <p:sp>
        <p:nvSpPr>
          <p:cNvPr id="13" name="Rectangle 1">
            <a:extLst>
              <a:ext uri="{FF2B5EF4-FFF2-40B4-BE49-F238E27FC236}">
                <a16:creationId xmlns:a16="http://schemas.microsoft.com/office/drawing/2014/main" id="{700D004B-1845-AFDF-B903-48898B7DFC7F}"/>
              </a:ext>
            </a:extLst>
          </p:cNvPr>
          <p:cNvSpPr>
            <a:spLocks noChangeArrowheads="1"/>
          </p:cNvSpPr>
          <p:nvPr/>
        </p:nvSpPr>
        <p:spPr bwMode="auto">
          <a:xfrm>
            <a:off x="7467600" y="1982569"/>
            <a:ext cx="10210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accent1">
                    <a:lumMod val="50000"/>
                  </a:schemeClr>
                </a:solidFill>
                <a:effectLst/>
                <a:latin typeface="Montserrat Ultra-Bold Italics" panose="020B0604020202020204" charset="0"/>
              </a:rPr>
              <a:t>LightGBM</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400" b="1" i="0" u="none" strike="noStrike" cap="none" normalizeH="0" baseline="0" dirty="0" err="1">
                <a:ln>
                  <a:noFill/>
                </a:ln>
                <a:solidFill>
                  <a:schemeClr val="accent1">
                    <a:lumMod val="50000"/>
                  </a:schemeClr>
                </a:solidFill>
                <a:effectLst/>
                <a:latin typeface="Montserrat Ultra-Bold Italics" panose="020B0604020202020204" charset="0"/>
              </a:rPr>
              <a:t>XGBoost</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delivered exceptional accuracy with minimal training time but these aren’t not a time series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TCN</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outperformed LSTM in deep learning setup due to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dilated convolutional structure</a:t>
            </a:r>
            <a:endPar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Prophet and SARIMA models struggled due to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high variance</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long forecast window</a:t>
            </a:r>
            <a:endPar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Including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holiday and seasonal features</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enhanced all models, especially tree-based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Tree-based models offer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great balance of accuracy, interpretability, and scalability</a:t>
            </a:r>
            <a:endPar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15" name="TextBox 14">
            <a:extLst>
              <a:ext uri="{FF2B5EF4-FFF2-40B4-BE49-F238E27FC236}">
                <a16:creationId xmlns:a16="http://schemas.microsoft.com/office/drawing/2014/main" id="{CA277FD8-A908-9A30-3E98-93ABFE808C24}"/>
              </a:ext>
            </a:extLst>
          </p:cNvPr>
          <p:cNvSpPr txBox="1"/>
          <p:nvPr/>
        </p:nvSpPr>
        <p:spPr>
          <a:xfrm>
            <a:off x="1143000" y="7178023"/>
            <a:ext cx="16002000" cy="2308324"/>
          </a:xfrm>
          <a:prstGeom prst="rect">
            <a:avLst/>
          </a:prstGeom>
          <a:noFill/>
        </p:spPr>
        <p:txBody>
          <a:bodyPr wrap="square">
            <a:spAutoFit/>
          </a:bodyPr>
          <a:lstStyle/>
          <a:p>
            <a:r>
              <a:rPr lang="en-US" sz="2400" dirty="0">
                <a:solidFill>
                  <a:schemeClr val="accent1">
                    <a:lumMod val="50000"/>
                  </a:schemeClr>
                </a:solidFill>
                <a:latin typeface="Montserrat Ultra-Bold Italics" panose="020B0604020202020204" charset="0"/>
              </a:rPr>
              <a:t>"We tested a diverse range of models — from traditional statistical models like SARIMA, to deep learning architectures like LSTM and TCN, and robust ensemble models like </a:t>
            </a:r>
            <a:r>
              <a:rPr lang="en-US" sz="2400" dirty="0" err="1">
                <a:solidFill>
                  <a:schemeClr val="accent1">
                    <a:lumMod val="50000"/>
                  </a:schemeClr>
                </a:solidFill>
                <a:latin typeface="Montserrat Ultra-Bold Italics" panose="020B0604020202020204" charset="0"/>
              </a:rPr>
              <a:t>LightGBM</a:t>
            </a:r>
            <a:r>
              <a:rPr lang="en-US" sz="2400" dirty="0">
                <a:solidFill>
                  <a:schemeClr val="accent1">
                    <a:lumMod val="50000"/>
                  </a:schemeClr>
                </a:solidFill>
                <a:latin typeface="Montserrat Ultra-Bold Italics" panose="020B0604020202020204" charset="0"/>
              </a:rPr>
              <a:t> and </a:t>
            </a:r>
            <a:r>
              <a:rPr lang="en-US" sz="2400" dirty="0" err="1">
                <a:solidFill>
                  <a:schemeClr val="accent1">
                    <a:lumMod val="50000"/>
                  </a:schemeClr>
                </a:solidFill>
                <a:latin typeface="Montserrat Ultra-Bold Italics" panose="020B0604020202020204" charset="0"/>
              </a:rPr>
              <a:t>XGBoost</a:t>
            </a:r>
            <a:r>
              <a:rPr lang="en-US" sz="2400" dirty="0">
                <a:solidFill>
                  <a:schemeClr val="accent1">
                    <a:lumMod val="50000"/>
                  </a:schemeClr>
                </a:solidFill>
                <a:latin typeface="Montserrat Ultra-Bold Italics" panose="020B0604020202020204" charset="0"/>
              </a:rPr>
              <a:t>. The results showed that </a:t>
            </a:r>
            <a:r>
              <a:rPr lang="en-US" sz="2400" dirty="0" err="1">
                <a:solidFill>
                  <a:schemeClr val="accent1">
                    <a:lumMod val="50000"/>
                  </a:schemeClr>
                </a:solidFill>
                <a:latin typeface="Montserrat Ultra-Bold Italics" panose="020B0604020202020204" charset="0"/>
              </a:rPr>
              <a:t>LightGBM</a:t>
            </a:r>
            <a:r>
              <a:rPr lang="en-US" sz="2400" dirty="0">
                <a:solidFill>
                  <a:schemeClr val="accent1">
                    <a:lumMod val="50000"/>
                  </a:schemeClr>
                </a:solidFill>
                <a:latin typeface="Montserrat Ultra-Bold Italics" panose="020B0604020202020204" charset="0"/>
              </a:rPr>
              <a:t> and </a:t>
            </a:r>
            <a:r>
              <a:rPr lang="en-US" sz="2400" dirty="0" err="1">
                <a:solidFill>
                  <a:schemeClr val="accent1">
                    <a:lumMod val="50000"/>
                  </a:schemeClr>
                </a:solidFill>
                <a:latin typeface="Montserrat Ultra-Bold Italics" panose="020B0604020202020204" charset="0"/>
              </a:rPr>
              <a:t>XGBoost</a:t>
            </a:r>
            <a:r>
              <a:rPr lang="en-US" sz="2400" dirty="0">
                <a:solidFill>
                  <a:schemeClr val="accent1">
                    <a:lumMod val="50000"/>
                  </a:schemeClr>
                </a:solidFill>
                <a:latin typeface="Montserrat Ultra-Bold Italics" panose="020B0604020202020204" charset="0"/>
              </a:rPr>
              <a:t> consistently outperformed others in both accuracy and speed. Among deep learning models, TCN stood out with its ability to handle long input-output sequences effectively. These models, combined with strong feature engineering, allowed us to deliver a highly accurate 30-day hourly forecast."</a:t>
            </a:r>
            <a:endParaRPr lang="en-IN" sz="2400" dirty="0">
              <a:solidFill>
                <a:schemeClr val="accent1">
                  <a:lumMod val="50000"/>
                </a:schemeClr>
              </a:solidFill>
              <a:latin typeface="Montserrat Ultra-Bold Italics" panose="020B0604020202020204" charset="0"/>
            </a:endParaRPr>
          </a:p>
        </p:txBody>
      </p:sp>
    </p:spTree>
    <p:extLst>
      <p:ext uri="{BB962C8B-B14F-4D97-AF65-F5344CB8AC3E}">
        <p14:creationId xmlns:p14="http://schemas.microsoft.com/office/powerpoint/2010/main" val="131019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41394-D5AB-5347-E395-C34590309600}"/>
              </a:ext>
            </a:extLst>
          </p:cNvPr>
          <p:cNvSpPr txBox="1"/>
          <p:nvPr/>
        </p:nvSpPr>
        <p:spPr>
          <a:xfrm>
            <a:off x="533400" y="571500"/>
            <a:ext cx="8305800" cy="923330"/>
          </a:xfrm>
          <a:prstGeom prst="rect">
            <a:avLst/>
          </a:prstGeom>
          <a:noFill/>
        </p:spPr>
        <p:txBody>
          <a:bodyPr wrap="square" rtlCol="0">
            <a:spAutoFit/>
          </a:bodyPr>
          <a:lstStyle/>
          <a:p>
            <a:r>
              <a:rPr lang="en-IN" sz="5400" dirty="0">
                <a:solidFill>
                  <a:schemeClr val="accent1">
                    <a:lumMod val="50000"/>
                  </a:schemeClr>
                </a:solidFill>
                <a:latin typeface="Montserrat Ultra-Bold Italics" panose="020B0604020202020204" charset="0"/>
              </a:rPr>
              <a:t>Model Deployment </a:t>
            </a:r>
          </a:p>
        </p:txBody>
      </p:sp>
      <p:sp>
        <p:nvSpPr>
          <p:cNvPr id="3" name="Rectangle 2">
            <a:extLst>
              <a:ext uri="{FF2B5EF4-FFF2-40B4-BE49-F238E27FC236}">
                <a16:creationId xmlns:a16="http://schemas.microsoft.com/office/drawing/2014/main" id="{A080A7C9-E32B-0555-5E15-860C67373B86}"/>
              </a:ext>
            </a:extLst>
          </p:cNvPr>
          <p:cNvSpPr/>
          <p:nvPr/>
        </p:nvSpPr>
        <p:spPr>
          <a:xfrm>
            <a:off x="9753600" y="571500"/>
            <a:ext cx="7239000" cy="9144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C54762EE-C139-2455-DAC8-AC716FB06F80}"/>
              </a:ext>
            </a:extLst>
          </p:cNvPr>
          <p:cNvSpPr>
            <a:spLocks noChangeArrowheads="1"/>
          </p:cNvSpPr>
          <p:nvPr/>
        </p:nvSpPr>
        <p:spPr bwMode="auto">
          <a:xfrm rot="10800000" flipV="1">
            <a:off x="458429" y="1515724"/>
            <a:ext cx="862780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 Technology Stack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Frontend</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0" i="0" u="none" strike="noStrike" cap="none" normalizeH="0" baseline="0" dirty="0" err="1">
                <a:ln>
                  <a:noFill/>
                </a:ln>
                <a:solidFill>
                  <a:schemeClr val="accent1">
                    <a:lumMod val="50000"/>
                  </a:schemeClr>
                </a:solidFill>
                <a:effectLst/>
                <a:latin typeface="Montserrat Ultra-Bold Italics" panose="020B0604020202020204" charset="0"/>
              </a:rPr>
              <a:t>Streamlit</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(Python-based interactive web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Backend</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Temporal Convolutional Network (TCN) trained on 4 years of PJM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Libraries Used</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0" i="0" u="none" strike="noStrike" cap="none" normalizeH="0" baseline="0" dirty="0" err="1">
                <a:ln>
                  <a:noFill/>
                </a:ln>
                <a:solidFill>
                  <a:schemeClr val="accent1">
                    <a:lumMod val="50000"/>
                  </a:schemeClr>
                </a:solidFill>
                <a:effectLst/>
                <a:latin typeface="Montserrat Ultra-Bold Italics" panose="020B0604020202020204" charset="0"/>
              </a:rPr>
              <a:t>Keras</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TCN, Scikit-learn, </a:t>
            </a:r>
            <a:r>
              <a:rPr kumimoji="0" lang="en-US" altLang="en-US" sz="2400" b="0" i="0" u="none" strike="noStrike" cap="none" normalizeH="0" baseline="0" dirty="0" err="1">
                <a:ln>
                  <a:noFill/>
                </a:ln>
                <a:solidFill>
                  <a:schemeClr val="accent1">
                    <a:lumMod val="50000"/>
                  </a:schemeClr>
                </a:solidFill>
                <a:effectLst/>
                <a:latin typeface="Montserrat Ultra-Bold Italics" panose="020B0604020202020204" charset="0"/>
              </a:rPr>
              <a:t>Plotly</a:t>
            </a:r>
            <a:endPar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6" name="Rectangle 3">
            <a:extLst>
              <a:ext uri="{FF2B5EF4-FFF2-40B4-BE49-F238E27FC236}">
                <a16:creationId xmlns:a16="http://schemas.microsoft.com/office/drawing/2014/main" id="{5D8AB296-47AD-EBD8-6AFD-8E3C24C38A69}"/>
              </a:ext>
            </a:extLst>
          </p:cNvPr>
          <p:cNvSpPr>
            <a:spLocks noChangeArrowheads="1"/>
          </p:cNvSpPr>
          <p:nvPr/>
        </p:nvSpPr>
        <p:spPr bwMode="auto">
          <a:xfrm rot="10800000" flipV="1">
            <a:off x="248265" y="3987822"/>
            <a:ext cx="904813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 Features of the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Interactive Forecast Slider</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a:t>
            </a:r>
            <a:b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b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Allows users to select a custom forecast horizon (1 to 30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Live TCN Model Training</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a:t>
            </a:r>
            <a:b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b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Trains the TCN model on the fly using the most recent 4 years of hourly power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Historical Visualization</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a:t>
            </a:r>
            <a:b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b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Displays a detailed interactive plot of the last 4 years of hourly demand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Forecast Output Plot</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a:t>
            </a:r>
            <a:b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b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Shows the predicted power usage for the selected number of days, alongside the last 7 days of actual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400" b="1" i="0" u="none" strike="noStrike" cap="none" normalizeH="0" baseline="0" dirty="0">
                <a:ln>
                  <a:noFill/>
                </a:ln>
                <a:solidFill>
                  <a:schemeClr val="accent1">
                    <a:lumMod val="50000"/>
                  </a:schemeClr>
                </a:solidFill>
                <a:effectLst/>
                <a:latin typeface="Montserrat Ultra-Bold Italics" panose="020B0604020202020204" charset="0"/>
              </a:rPr>
              <a:t>Download Forecast CSV</a:t>
            </a: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a:t>
            </a:r>
            <a:b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b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Users can export the forecast results for further offline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endParaRPr>
          </a:p>
        </p:txBody>
      </p:sp>
    </p:spTree>
    <p:extLst>
      <p:ext uri="{BB962C8B-B14F-4D97-AF65-F5344CB8AC3E}">
        <p14:creationId xmlns:p14="http://schemas.microsoft.com/office/powerpoint/2010/main" val="82738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A87537-5537-D8EB-344C-3FFAA108320E}"/>
              </a:ext>
            </a:extLst>
          </p:cNvPr>
          <p:cNvSpPr/>
          <p:nvPr/>
        </p:nvSpPr>
        <p:spPr>
          <a:xfrm>
            <a:off x="228600" y="723900"/>
            <a:ext cx="6705600" cy="95631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50000"/>
                </a:schemeClr>
              </a:solidFill>
            </a:endParaRPr>
          </a:p>
        </p:txBody>
      </p:sp>
      <p:sp>
        <p:nvSpPr>
          <p:cNvPr id="3" name="Rectangle 1">
            <a:extLst>
              <a:ext uri="{FF2B5EF4-FFF2-40B4-BE49-F238E27FC236}">
                <a16:creationId xmlns:a16="http://schemas.microsoft.com/office/drawing/2014/main" id="{E013576F-172F-3AF5-00DF-F203CB3284EB}"/>
              </a:ext>
            </a:extLst>
          </p:cNvPr>
          <p:cNvSpPr>
            <a:spLocks noChangeArrowheads="1"/>
          </p:cNvSpPr>
          <p:nvPr/>
        </p:nvSpPr>
        <p:spPr bwMode="auto">
          <a:xfrm>
            <a:off x="7620000" y="634431"/>
            <a:ext cx="11506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1">
                    <a:lumMod val="50000"/>
                  </a:schemeClr>
                </a:solidFill>
                <a:effectLst/>
                <a:latin typeface="Montserrat Ultra-Bold Italics" panose="020B0604020202020204" charset="0"/>
              </a:rPr>
              <a:t>Forecast Output and Interpretability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Forecasted Hourly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Displays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hourly predictions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for the selected forecast horizon (up to 720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Includes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timestamps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and corresponding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predicted demand in MW</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Enables analysts to inspect short-term operational readiness, hour by hour</a:t>
            </a:r>
          </a:p>
        </p:txBody>
      </p:sp>
      <p:sp>
        <p:nvSpPr>
          <p:cNvPr id="5" name="Rectangle 3">
            <a:extLst>
              <a:ext uri="{FF2B5EF4-FFF2-40B4-BE49-F238E27FC236}">
                <a16:creationId xmlns:a16="http://schemas.microsoft.com/office/drawing/2014/main" id="{85347FA0-3624-57B4-BD03-4407EE790642}"/>
              </a:ext>
            </a:extLst>
          </p:cNvPr>
          <p:cNvSpPr>
            <a:spLocks noChangeArrowheads="1"/>
          </p:cNvSpPr>
          <p:nvPr/>
        </p:nvSpPr>
        <p:spPr bwMode="auto">
          <a:xfrm>
            <a:off x="7620000" y="2733231"/>
            <a:ext cx="10439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Daily Aggregation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Computes and displays: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Average daily power consumption</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Standard deviation</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to reflect forecast volatility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Offers quick insights into: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Daily load expectations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Peak planning and load variability</a:t>
            </a:r>
          </a:p>
        </p:txBody>
      </p:sp>
      <p:sp>
        <p:nvSpPr>
          <p:cNvPr id="7" name="Rectangle 5">
            <a:extLst>
              <a:ext uri="{FF2B5EF4-FFF2-40B4-BE49-F238E27FC236}">
                <a16:creationId xmlns:a16="http://schemas.microsoft.com/office/drawing/2014/main" id="{DC51B2D7-3654-C554-A660-3A283635932D}"/>
              </a:ext>
            </a:extLst>
          </p:cNvPr>
          <p:cNvSpPr>
            <a:spLocks noChangeArrowheads="1"/>
          </p:cNvSpPr>
          <p:nvPr/>
        </p:nvSpPr>
        <p:spPr bwMode="auto">
          <a:xfrm>
            <a:off x="7305368" y="5143500"/>
            <a:ext cx="11506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Downloadable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One-click export of entire forecast dataset (forecast.csv)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Enables offline analysis or integration into planning workflows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9" name="Rectangle 7">
            <a:extLst>
              <a:ext uri="{FF2B5EF4-FFF2-40B4-BE49-F238E27FC236}">
                <a16:creationId xmlns:a16="http://schemas.microsoft.com/office/drawing/2014/main" id="{69AAF5C5-A972-D3CF-6765-C7828D8EA185}"/>
              </a:ext>
            </a:extLst>
          </p:cNvPr>
          <p:cNvSpPr>
            <a:spLocks noChangeArrowheads="1"/>
          </p:cNvSpPr>
          <p:nvPr/>
        </p:nvSpPr>
        <p:spPr bwMode="auto">
          <a:xfrm>
            <a:off x="7315200" y="6610011"/>
            <a:ext cx="104013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"The app doesn't stop at just forecasting — it enhances usability by presenting results in a structured and interpretable format. Users can explore the full hourly forecast or review daily-level summaries with average demand and volatility. This is crucial for both operational and strategic decision-making in energy systems. The downloadable CSV ensures the forecast can be integrated into existing tools or reports with ease."</a:t>
            </a:r>
          </a:p>
        </p:txBody>
      </p:sp>
    </p:spTree>
    <p:extLst>
      <p:ext uri="{BB962C8B-B14F-4D97-AF65-F5344CB8AC3E}">
        <p14:creationId xmlns:p14="http://schemas.microsoft.com/office/powerpoint/2010/main" val="88830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DA7B20-C579-3B97-7658-9F65C45F8B54}"/>
              </a:ext>
            </a:extLst>
          </p:cNvPr>
          <p:cNvSpPr txBox="1"/>
          <p:nvPr/>
        </p:nvSpPr>
        <p:spPr>
          <a:xfrm>
            <a:off x="1638300" y="1714500"/>
            <a:ext cx="15011400" cy="6647974"/>
          </a:xfrm>
          <a:prstGeom prst="rect">
            <a:avLst/>
          </a:prstGeom>
          <a:noFill/>
        </p:spPr>
        <p:txBody>
          <a:bodyPr wrap="square">
            <a:spAutoFit/>
          </a:bodyPr>
          <a:lstStyle/>
          <a:p>
            <a:pPr>
              <a:lnSpc>
                <a:spcPct val="150000"/>
              </a:lnSpc>
            </a:pPr>
            <a:r>
              <a:rPr lang="en-US" sz="3600" b="1" dirty="0">
                <a:solidFill>
                  <a:schemeClr val="accent1">
                    <a:lumMod val="50000"/>
                  </a:schemeClr>
                </a:solidFill>
                <a:latin typeface="Montserrat Ultra-Bold Italics" panose="020B0604020202020204" charset="0"/>
              </a:rPr>
              <a:t>Challenges Faced</a:t>
            </a:r>
          </a:p>
          <a:p>
            <a:pPr>
              <a:lnSpc>
                <a:spcPct val="150000"/>
              </a:lnSpc>
              <a:buFont typeface="+mj-lt"/>
              <a:buAutoNum type="arabicPeriod"/>
            </a:pPr>
            <a:r>
              <a:rPr lang="en-US" sz="2400" b="1" dirty="0">
                <a:solidFill>
                  <a:schemeClr val="accent1">
                    <a:lumMod val="50000"/>
                  </a:schemeClr>
                </a:solidFill>
                <a:latin typeface="Montserrat Ultra-Bold Italics" panose="020B0604020202020204" charset="0"/>
              </a:rPr>
              <a:t>Handling Large-Scale Time Series Data</a:t>
            </a:r>
            <a:endParaRPr lang="en-US" sz="2400" dirty="0">
              <a:solidFill>
                <a:schemeClr val="accent1">
                  <a:lumMod val="50000"/>
                </a:schemeClr>
              </a:solidFill>
              <a:latin typeface="Montserrat Ultra-Bold Italics" panose="020B0604020202020204" charset="0"/>
            </a:endParaRPr>
          </a:p>
          <a:p>
            <a:pPr marL="742950" lvl="1" indent="-285750">
              <a:buFont typeface="+mj-lt"/>
              <a:buAutoNum type="arabicPeriod"/>
            </a:pPr>
            <a:r>
              <a:rPr lang="en-US" sz="2400" dirty="0">
                <a:solidFill>
                  <a:schemeClr val="accent1">
                    <a:lumMod val="50000"/>
                  </a:schemeClr>
                </a:solidFill>
                <a:latin typeface="Montserrat Ultra-Bold Italics" panose="020B0604020202020204" charset="0"/>
              </a:rPr>
              <a:t>Working with 140,000+ hourly records required efficient memory management and careful resampling to avoid performance bottlenecks.</a:t>
            </a:r>
          </a:p>
          <a:p>
            <a:pPr>
              <a:buFont typeface="+mj-lt"/>
              <a:buAutoNum type="arabicPeriod"/>
            </a:pPr>
            <a:r>
              <a:rPr lang="en-US" sz="2400" b="1" dirty="0">
                <a:solidFill>
                  <a:schemeClr val="accent1">
                    <a:lumMod val="50000"/>
                  </a:schemeClr>
                </a:solidFill>
                <a:latin typeface="Montserrat Ultra-Bold Italics" panose="020B0604020202020204" charset="0"/>
              </a:rPr>
              <a:t>Capturing Long-Term Seasonality</a:t>
            </a:r>
            <a:endParaRPr lang="en-US" sz="2400" dirty="0">
              <a:solidFill>
                <a:schemeClr val="accent1">
                  <a:lumMod val="50000"/>
                </a:schemeClr>
              </a:solidFill>
              <a:latin typeface="Montserrat Ultra-Bold Italics" panose="020B0604020202020204" charset="0"/>
            </a:endParaRPr>
          </a:p>
          <a:p>
            <a:pPr marL="742950" lvl="1" indent="-285750">
              <a:buFont typeface="+mj-lt"/>
              <a:buAutoNum type="arabicPeriod"/>
            </a:pPr>
            <a:r>
              <a:rPr lang="en-US" sz="2400" dirty="0">
                <a:solidFill>
                  <a:schemeClr val="accent1">
                    <a:lumMod val="50000"/>
                  </a:schemeClr>
                </a:solidFill>
                <a:latin typeface="Montserrat Ultra-Bold Italics" panose="020B0604020202020204" charset="0"/>
              </a:rPr>
              <a:t>Modeling both short-term (hourly/daily) and long-term (monthly/seasonal) trends was difficult, especially for deep learning models like LSTM and TCN.</a:t>
            </a:r>
          </a:p>
          <a:p>
            <a:pPr>
              <a:buFont typeface="+mj-lt"/>
              <a:buAutoNum type="arabicPeriod"/>
            </a:pPr>
            <a:r>
              <a:rPr lang="en-US" sz="2400" b="1" dirty="0">
                <a:solidFill>
                  <a:schemeClr val="accent1">
                    <a:lumMod val="50000"/>
                  </a:schemeClr>
                </a:solidFill>
                <a:latin typeface="Montserrat Ultra-Bold Italics" panose="020B0604020202020204" charset="0"/>
              </a:rPr>
              <a:t>Model Selection &amp; Tuning</a:t>
            </a:r>
            <a:endParaRPr lang="en-US" sz="2400" dirty="0">
              <a:solidFill>
                <a:schemeClr val="accent1">
                  <a:lumMod val="50000"/>
                </a:schemeClr>
              </a:solidFill>
              <a:latin typeface="Montserrat Ultra-Bold Italics" panose="020B0604020202020204" charset="0"/>
            </a:endParaRPr>
          </a:p>
          <a:p>
            <a:pPr marL="742950" lvl="1" indent="-285750">
              <a:buFont typeface="+mj-lt"/>
              <a:buAutoNum type="arabicPeriod"/>
            </a:pPr>
            <a:r>
              <a:rPr lang="en-US" sz="2400" dirty="0">
                <a:solidFill>
                  <a:schemeClr val="accent1">
                    <a:lumMod val="50000"/>
                  </a:schemeClr>
                </a:solidFill>
                <a:latin typeface="Montserrat Ultra-Bold Italics" panose="020B0604020202020204" charset="0"/>
              </a:rPr>
              <a:t>Balancing interpretability, performance, and forecast horizon led to extensive experimentation across statistical, machine learning, and deep learning models.</a:t>
            </a:r>
          </a:p>
          <a:p>
            <a:pPr>
              <a:buFont typeface="+mj-lt"/>
              <a:buAutoNum type="arabicPeriod"/>
            </a:pPr>
            <a:r>
              <a:rPr lang="en-US" sz="2400" b="1" dirty="0">
                <a:solidFill>
                  <a:schemeClr val="accent1">
                    <a:lumMod val="50000"/>
                  </a:schemeClr>
                </a:solidFill>
                <a:latin typeface="Montserrat Ultra-Bold Italics" panose="020B0604020202020204" charset="0"/>
              </a:rPr>
              <a:t>Multi-Step Forecasting Complexity</a:t>
            </a:r>
            <a:endParaRPr lang="en-US" sz="2400" dirty="0">
              <a:solidFill>
                <a:schemeClr val="accent1">
                  <a:lumMod val="50000"/>
                </a:schemeClr>
              </a:solidFill>
              <a:latin typeface="Montserrat Ultra-Bold Italics" panose="020B0604020202020204" charset="0"/>
            </a:endParaRPr>
          </a:p>
          <a:p>
            <a:pPr marL="742950" lvl="1" indent="-285750">
              <a:buFont typeface="+mj-lt"/>
              <a:buAutoNum type="arabicPeriod"/>
            </a:pPr>
            <a:r>
              <a:rPr lang="en-US" sz="2400" dirty="0">
                <a:solidFill>
                  <a:schemeClr val="accent1">
                    <a:lumMod val="50000"/>
                  </a:schemeClr>
                </a:solidFill>
                <a:latin typeface="Montserrat Ultra-Bold Italics" panose="020B0604020202020204" charset="0"/>
              </a:rPr>
              <a:t>Predicting 720 hours ahead (30 days) with high accuracy introduced challenges like error accumulation and the need for sequence-to-sequence design.</a:t>
            </a:r>
          </a:p>
          <a:p>
            <a:pPr>
              <a:buFont typeface="+mj-lt"/>
              <a:buAutoNum type="arabicPeriod"/>
            </a:pPr>
            <a:r>
              <a:rPr lang="en-US" sz="2400" b="1" dirty="0">
                <a:solidFill>
                  <a:schemeClr val="accent1">
                    <a:lumMod val="50000"/>
                  </a:schemeClr>
                </a:solidFill>
                <a:latin typeface="Montserrat Ultra-Bold Italics" panose="020B0604020202020204" charset="0"/>
              </a:rPr>
              <a:t>Real-Time Deployment Constraints</a:t>
            </a:r>
            <a:endParaRPr lang="en-US" sz="2400" dirty="0">
              <a:solidFill>
                <a:schemeClr val="accent1">
                  <a:lumMod val="50000"/>
                </a:schemeClr>
              </a:solidFill>
              <a:latin typeface="Montserrat Ultra-Bold Italics" panose="020B0604020202020204" charset="0"/>
            </a:endParaRPr>
          </a:p>
          <a:p>
            <a:pPr marL="742950" lvl="1" indent="-285750">
              <a:buFont typeface="+mj-lt"/>
              <a:buAutoNum type="arabicPeriod"/>
            </a:pPr>
            <a:r>
              <a:rPr lang="en-US" sz="2400" dirty="0">
                <a:solidFill>
                  <a:schemeClr val="accent1">
                    <a:lumMod val="50000"/>
                  </a:schemeClr>
                </a:solidFill>
                <a:latin typeface="Montserrat Ultra-Bold Italics" panose="020B0604020202020204" charset="0"/>
              </a:rPr>
              <a:t>Packaging models like TCN into an interactive and responsive web app required careful optimization to ensure fast predictions and a smooth user experience.</a:t>
            </a:r>
          </a:p>
        </p:txBody>
      </p:sp>
    </p:spTree>
    <p:extLst>
      <p:ext uri="{BB962C8B-B14F-4D97-AF65-F5344CB8AC3E}">
        <p14:creationId xmlns:p14="http://schemas.microsoft.com/office/powerpoint/2010/main" val="260980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3F6B"/>
        </a:solidFill>
        <a:effectLst/>
      </p:bgPr>
    </p:bg>
    <p:spTree>
      <p:nvGrpSpPr>
        <p:cNvPr id="1" name=""/>
        <p:cNvGrpSpPr/>
        <p:nvPr/>
      </p:nvGrpSpPr>
      <p:grpSpPr>
        <a:xfrm>
          <a:off x="0" y="0"/>
          <a:ext cx="0" cy="0"/>
          <a:chOff x="0" y="0"/>
          <a:chExt cx="0" cy="0"/>
        </a:xfrm>
      </p:grpSpPr>
      <p:sp>
        <p:nvSpPr>
          <p:cNvPr id="2" name="AutoShape 2"/>
          <p:cNvSpPr/>
          <p:nvPr/>
        </p:nvSpPr>
        <p:spPr>
          <a:xfrm rot="-1753206">
            <a:off x="-1967645" y="4458735"/>
            <a:ext cx="25783492" cy="9586163"/>
          </a:xfrm>
          <a:prstGeom prst="rect">
            <a:avLst/>
          </a:prstGeom>
          <a:solidFill>
            <a:srgbClr val="000000">
              <a:alpha val="6667"/>
            </a:srgbClr>
          </a:solidFill>
        </p:spPr>
      </p:sp>
      <p:sp>
        <p:nvSpPr>
          <p:cNvPr id="3" name="Freeform 3"/>
          <p:cNvSpPr/>
          <p:nvPr/>
        </p:nvSpPr>
        <p:spPr>
          <a:xfrm>
            <a:off x="1028700" y="1028700"/>
            <a:ext cx="1783058" cy="295015"/>
          </a:xfrm>
          <a:custGeom>
            <a:avLst/>
            <a:gdLst/>
            <a:ahLst/>
            <a:cxnLst/>
            <a:rect l="l" t="t" r="r" b="b"/>
            <a:pathLst>
              <a:path w="1783058" h="295015">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476242" y="8956802"/>
            <a:ext cx="1783058" cy="295015"/>
          </a:xfrm>
          <a:custGeom>
            <a:avLst/>
            <a:gdLst/>
            <a:ahLst/>
            <a:cxnLst/>
            <a:rect l="l" t="t" r="r" b="b"/>
            <a:pathLst>
              <a:path w="1783058" h="295015">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494137" y="698454"/>
            <a:ext cx="2556816" cy="2575547"/>
          </a:xfrm>
          <a:custGeom>
            <a:avLst/>
            <a:gdLst/>
            <a:ahLst/>
            <a:cxnLst/>
            <a:rect l="l" t="t" r="r" b="b"/>
            <a:pathLst>
              <a:path w="2556816" h="2575547">
                <a:moveTo>
                  <a:pt x="0" y="0"/>
                </a:moveTo>
                <a:lnTo>
                  <a:pt x="2556815" y="0"/>
                </a:lnTo>
                <a:lnTo>
                  <a:pt x="2556815"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979461" y="9578419"/>
            <a:ext cx="2556816" cy="2575547"/>
          </a:xfrm>
          <a:custGeom>
            <a:avLst/>
            <a:gdLst/>
            <a:ahLst/>
            <a:cxnLst/>
            <a:rect l="l" t="t" r="r" b="b"/>
            <a:pathLst>
              <a:path w="2556816" h="2575547">
                <a:moveTo>
                  <a:pt x="0" y="0"/>
                </a:moveTo>
                <a:lnTo>
                  <a:pt x="2556816" y="0"/>
                </a:lnTo>
                <a:lnTo>
                  <a:pt x="2556816" y="2575547"/>
                </a:lnTo>
                <a:lnTo>
                  <a:pt x="0" y="25755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a:off x="1028700" y="8302951"/>
            <a:ext cx="16230600" cy="169519"/>
          </a:xfrm>
          <a:prstGeom prst="rect">
            <a:avLst/>
          </a:prstGeom>
          <a:solidFill>
            <a:srgbClr val="FFFFFF"/>
          </a:solidFill>
        </p:spPr>
      </p:sp>
      <p:sp>
        <p:nvSpPr>
          <p:cNvPr id="8" name="AutoShape 8"/>
          <p:cNvSpPr/>
          <p:nvPr/>
        </p:nvSpPr>
        <p:spPr>
          <a:xfrm>
            <a:off x="1028700" y="1814529"/>
            <a:ext cx="16230600" cy="169519"/>
          </a:xfrm>
          <a:prstGeom prst="rect">
            <a:avLst/>
          </a:prstGeom>
          <a:solidFill>
            <a:srgbClr val="FFFFFF"/>
          </a:solidFill>
        </p:spPr>
      </p:sp>
      <p:sp>
        <p:nvSpPr>
          <p:cNvPr id="12" name="TextBox 12"/>
          <p:cNvSpPr txBox="1"/>
          <p:nvPr/>
        </p:nvSpPr>
        <p:spPr>
          <a:xfrm>
            <a:off x="1028700" y="2926758"/>
            <a:ext cx="7727311" cy="3919136"/>
          </a:xfrm>
          <a:prstGeom prst="rect">
            <a:avLst/>
          </a:prstGeom>
        </p:spPr>
        <p:txBody>
          <a:bodyPr lIns="0" tIns="0" rIns="0" bIns="0" rtlCol="0" anchor="t">
            <a:spAutoFit/>
          </a:bodyPr>
          <a:lstStyle/>
          <a:p>
            <a:pPr algn="l">
              <a:lnSpc>
                <a:spcPts val="14898"/>
              </a:lnSpc>
            </a:pPr>
            <a:r>
              <a:rPr lang="en-US" sz="16194" b="1" spc="-955">
                <a:solidFill>
                  <a:srgbClr val="FFFFFF"/>
                </a:solidFill>
                <a:latin typeface="Montserrat Ultra-Bold"/>
                <a:ea typeface="Montserrat Ultra-Bold"/>
                <a:cs typeface="Montserrat Ultra-Bold"/>
                <a:sym typeface="Montserrat Ultra-Bold"/>
              </a:rPr>
              <a:t>THANK YOU</a:t>
            </a:r>
          </a:p>
        </p:txBody>
      </p:sp>
      <p:sp>
        <p:nvSpPr>
          <p:cNvPr id="18" name="TextBox 17">
            <a:extLst>
              <a:ext uri="{FF2B5EF4-FFF2-40B4-BE49-F238E27FC236}">
                <a16:creationId xmlns:a16="http://schemas.microsoft.com/office/drawing/2014/main" id="{076013A7-2B8D-89D8-6C01-EE5280C2DDB6}"/>
              </a:ext>
            </a:extLst>
          </p:cNvPr>
          <p:cNvSpPr txBox="1"/>
          <p:nvPr/>
        </p:nvSpPr>
        <p:spPr>
          <a:xfrm>
            <a:off x="9173497" y="2393641"/>
            <a:ext cx="7467600" cy="5909310"/>
          </a:xfrm>
          <a:prstGeom prst="rect">
            <a:avLst/>
          </a:prstGeom>
          <a:noFill/>
        </p:spPr>
        <p:txBody>
          <a:bodyPr wrap="square" rtlCol="0">
            <a:spAutoFit/>
          </a:bodyPr>
          <a:lstStyle/>
          <a:p>
            <a:r>
              <a:rPr lang="en-IN" sz="4000" dirty="0">
                <a:solidFill>
                  <a:schemeClr val="bg1"/>
                </a:solidFill>
                <a:latin typeface="Montserrat Ultra-Bold Italics" panose="020B0604020202020204" charset="0"/>
              </a:rPr>
              <a:t>Group 4</a:t>
            </a:r>
          </a:p>
          <a:p>
            <a:endParaRPr lang="en-IN" sz="4000" dirty="0">
              <a:solidFill>
                <a:schemeClr val="bg1"/>
              </a:solidFill>
              <a:latin typeface="Montserrat Ultra-Bold Italics" panose="020B0604020202020204" charset="0"/>
            </a:endParaRPr>
          </a:p>
          <a:p>
            <a:r>
              <a:rPr lang="en-IN" sz="4000" dirty="0">
                <a:solidFill>
                  <a:schemeClr val="bg1"/>
                </a:solidFill>
                <a:latin typeface="Montserrat Ultra-Bold Italics" panose="020B0604020202020204" charset="0"/>
              </a:rPr>
              <a:t>Shruti Pawar</a:t>
            </a:r>
          </a:p>
          <a:p>
            <a:r>
              <a:rPr lang="en-IN" sz="4000" dirty="0">
                <a:solidFill>
                  <a:schemeClr val="bg1"/>
                </a:solidFill>
                <a:effectLst/>
                <a:latin typeface="Montserrat Ultra-Bold Italics" panose="020B0604020202020204" charset="0"/>
              </a:rPr>
              <a:t>VICTOR SOLOMON D</a:t>
            </a:r>
          </a:p>
          <a:p>
            <a:r>
              <a:rPr lang="en-IN" sz="4000" dirty="0">
                <a:solidFill>
                  <a:schemeClr val="bg1"/>
                </a:solidFill>
                <a:effectLst/>
                <a:latin typeface="Montserrat Ultra-Bold Italics" panose="020B0604020202020204" charset="0"/>
              </a:rPr>
              <a:t>Shashidhar G </a:t>
            </a:r>
            <a:r>
              <a:rPr lang="en-IN" sz="4000" dirty="0" err="1">
                <a:solidFill>
                  <a:schemeClr val="bg1"/>
                </a:solidFill>
                <a:effectLst/>
                <a:latin typeface="Montserrat Ultra-Bold Italics" panose="020B0604020202020204" charset="0"/>
              </a:rPr>
              <a:t>Hullavarad</a:t>
            </a:r>
            <a:endParaRPr lang="en-IN" sz="4000" dirty="0">
              <a:solidFill>
                <a:schemeClr val="bg1"/>
              </a:solidFill>
              <a:effectLst/>
              <a:latin typeface="Montserrat Ultra-Bold Italics" panose="020B0604020202020204" charset="0"/>
            </a:endParaRPr>
          </a:p>
          <a:p>
            <a:r>
              <a:rPr lang="en-IN" sz="4000" dirty="0">
                <a:solidFill>
                  <a:schemeClr val="bg1"/>
                </a:solidFill>
                <a:effectLst/>
                <a:latin typeface="Montserrat Ultra-Bold Italics" panose="020B0604020202020204" charset="0"/>
              </a:rPr>
              <a:t>Anupam V</a:t>
            </a:r>
          </a:p>
          <a:p>
            <a:r>
              <a:rPr lang="en-IN" sz="4000" dirty="0" err="1">
                <a:solidFill>
                  <a:schemeClr val="bg1"/>
                </a:solidFill>
                <a:effectLst/>
                <a:latin typeface="Montserrat Ultra-Bold Italics" panose="020B0604020202020204" charset="0"/>
              </a:rPr>
              <a:t>Kampelly</a:t>
            </a:r>
            <a:r>
              <a:rPr lang="en-IN" sz="4000" dirty="0">
                <a:solidFill>
                  <a:schemeClr val="bg1"/>
                </a:solidFill>
                <a:effectLst/>
                <a:latin typeface="Montserrat Ultra-Bold Italics" panose="020B0604020202020204" charset="0"/>
              </a:rPr>
              <a:t> Shyam Kumar</a:t>
            </a:r>
          </a:p>
          <a:p>
            <a:r>
              <a:rPr lang="en-IN" sz="4000" dirty="0" err="1">
                <a:solidFill>
                  <a:schemeClr val="bg1"/>
                </a:solidFill>
                <a:effectLst/>
                <a:latin typeface="Montserrat Ultra-Bold Italics" panose="020B0604020202020204" charset="0"/>
              </a:rPr>
              <a:t>Barigela</a:t>
            </a:r>
            <a:r>
              <a:rPr lang="en-IN" sz="4000" dirty="0">
                <a:solidFill>
                  <a:schemeClr val="bg1"/>
                </a:solidFill>
                <a:effectLst/>
                <a:latin typeface="Montserrat Ultra-Bold Italics" panose="020B0604020202020204" charset="0"/>
              </a:rPr>
              <a:t> Uday Kumar</a:t>
            </a:r>
          </a:p>
          <a:p>
            <a:r>
              <a:rPr lang="en-IN" sz="4000" dirty="0" err="1">
                <a:solidFill>
                  <a:schemeClr val="bg1"/>
                </a:solidFill>
                <a:effectLst/>
                <a:latin typeface="Montserrat Ultra-Bold Italics" panose="020B0604020202020204" charset="0"/>
              </a:rPr>
              <a:t>Pravalika</a:t>
            </a:r>
            <a:r>
              <a:rPr lang="en-IN" sz="4000" dirty="0">
                <a:solidFill>
                  <a:schemeClr val="bg1"/>
                </a:solidFill>
                <a:effectLst/>
                <a:latin typeface="Montserrat Ultra-Bold Italics" panose="020B0604020202020204" charset="0"/>
              </a:rPr>
              <a:t> </a:t>
            </a:r>
            <a:r>
              <a:rPr lang="en-IN" sz="4000" dirty="0" err="1">
                <a:solidFill>
                  <a:schemeClr val="bg1"/>
                </a:solidFill>
                <a:effectLst/>
                <a:latin typeface="Montserrat Ultra-Bold Italics" panose="020B0604020202020204" charset="0"/>
              </a:rPr>
              <a:t>Challuri</a:t>
            </a:r>
            <a:endParaRPr lang="en-IN" sz="4000" dirty="0">
              <a:solidFill>
                <a:schemeClr val="bg1"/>
              </a:solidFill>
              <a:effectLst/>
              <a:latin typeface="Montserrat Ultra-Bold Italics" panose="020B060402020202020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AD82AC-E8CA-D28E-213E-AEEC29F43995}"/>
              </a:ext>
            </a:extLst>
          </p:cNvPr>
          <p:cNvSpPr/>
          <p:nvPr/>
        </p:nvSpPr>
        <p:spPr>
          <a:xfrm>
            <a:off x="342900" y="920145"/>
            <a:ext cx="17602200" cy="8766094"/>
          </a:xfrm>
          <a:prstGeom prst="rect">
            <a:avLst/>
          </a:prstGeom>
          <a:solidFill>
            <a:schemeClr val="tx1">
              <a:lumMod val="85000"/>
              <a:lumOff val="1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4685AED-3325-2535-B79E-6544CB3D634B}"/>
              </a:ext>
            </a:extLst>
          </p:cNvPr>
          <p:cNvSpPr txBox="1"/>
          <p:nvPr/>
        </p:nvSpPr>
        <p:spPr>
          <a:xfrm>
            <a:off x="4038600" y="644603"/>
            <a:ext cx="9677400" cy="1107996"/>
          </a:xfrm>
          <a:prstGeom prst="rect">
            <a:avLst/>
          </a:prstGeom>
          <a:solidFill>
            <a:schemeClr val="tx1">
              <a:lumMod val="50000"/>
              <a:lumOff val="50000"/>
              <a:alpha val="54000"/>
            </a:schemeClr>
          </a:solidFill>
        </p:spPr>
        <p:txBody>
          <a:bodyPr wrap="square" rtlCol="0">
            <a:spAutoFit/>
          </a:bodyPr>
          <a:lstStyle/>
          <a:p>
            <a:pPr algn="ctr"/>
            <a:r>
              <a:rPr lang="en-IN" sz="6600" dirty="0">
                <a:solidFill>
                  <a:schemeClr val="bg1"/>
                </a:solidFill>
                <a:latin typeface="Montserrat Ultra-Bold Italics" panose="020B0604020202020204" charset="0"/>
              </a:rPr>
              <a:t>OBJECTIVE</a:t>
            </a:r>
          </a:p>
        </p:txBody>
      </p:sp>
      <p:sp>
        <p:nvSpPr>
          <p:cNvPr id="6" name="Rectangle 1">
            <a:extLst>
              <a:ext uri="{FF2B5EF4-FFF2-40B4-BE49-F238E27FC236}">
                <a16:creationId xmlns:a16="http://schemas.microsoft.com/office/drawing/2014/main" id="{C7900C77-92E2-310F-1907-30D727C9213D}"/>
              </a:ext>
            </a:extLst>
          </p:cNvPr>
          <p:cNvSpPr>
            <a:spLocks noChangeArrowheads="1"/>
          </p:cNvSpPr>
          <p:nvPr/>
        </p:nvSpPr>
        <p:spPr bwMode="auto">
          <a:xfrm>
            <a:off x="762000" y="2692134"/>
            <a:ext cx="16764000" cy="327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Objective:</a:t>
            </a:r>
            <a:br>
              <a:rPr kumimoji="0" lang="en-US" altLang="en-US" sz="2000" b="0" i="0" u="none" strike="noStrike" cap="none" normalizeH="0" baseline="0" dirty="0">
                <a:ln>
                  <a:noFill/>
                </a:ln>
                <a:solidFill>
                  <a:schemeClr val="bg1"/>
                </a:solidFill>
                <a:effectLst/>
                <a:latin typeface="Montserrat Ultra-Bold Italics" panose="020B0604020202020204" charset="0"/>
              </a:rPr>
            </a:br>
            <a:r>
              <a:rPr kumimoji="0" lang="en-US" altLang="en-US" sz="2000" b="0" i="0" u="none" strike="noStrike" cap="none" normalizeH="0" baseline="0" dirty="0">
                <a:ln>
                  <a:noFill/>
                </a:ln>
                <a:solidFill>
                  <a:schemeClr val="bg1"/>
                </a:solidFill>
                <a:effectLst/>
                <a:latin typeface="Montserrat Ultra-Bold Italics" panose="020B0604020202020204" charset="0"/>
              </a:rPr>
              <a:t>To accurately forecast the hourly energy consumption for PJM Interconnection LLC over the next 30 days using advanced machine learning and deep learning models.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Context:</a:t>
            </a:r>
            <a:br>
              <a:rPr kumimoji="0" lang="en-US" altLang="en-US" sz="2000" b="0" i="0" u="none" strike="noStrike" cap="none" normalizeH="0" baseline="0" dirty="0">
                <a:ln>
                  <a:noFill/>
                </a:ln>
                <a:solidFill>
                  <a:schemeClr val="bg1"/>
                </a:solidFill>
                <a:effectLst/>
                <a:latin typeface="Montserrat Ultra-Bold Italics" panose="020B0604020202020204" charset="0"/>
              </a:rPr>
            </a:br>
            <a:r>
              <a:rPr kumimoji="0" lang="en-US" altLang="en-US" sz="2000" b="0" i="0" u="none" strike="noStrike" cap="none" normalizeH="0" baseline="0" dirty="0">
                <a:ln>
                  <a:noFill/>
                </a:ln>
                <a:solidFill>
                  <a:schemeClr val="bg1"/>
                </a:solidFill>
                <a:effectLst/>
                <a:latin typeface="Montserrat Ultra-Bold Italics" panose="020B0604020202020204" charset="0"/>
              </a:rPr>
              <a:t>PJM Interconnection is a major Regional Transmission Organization (RTO) in the United States, responsible for managing electricity supply and demand across 13 states and the District of Columbia. Accurate energy forecasting is critical for grid stability, operational planning, and efficient energy distribution.</a:t>
            </a:r>
          </a:p>
        </p:txBody>
      </p:sp>
      <p:sp>
        <p:nvSpPr>
          <p:cNvPr id="7" name="TextBox 6">
            <a:extLst>
              <a:ext uri="{FF2B5EF4-FFF2-40B4-BE49-F238E27FC236}">
                <a16:creationId xmlns:a16="http://schemas.microsoft.com/office/drawing/2014/main" id="{DF94F105-8AA1-58FF-8E5C-DCC7CD0CC489}"/>
              </a:ext>
            </a:extLst>
          </p:cNvPr>
          <p:cNvSpPr txBox="1"/>
          <p:nvPr/>
        </p:nvSpPr>
        <p:spPr>
          <a:xfrm>
            <a:off x="342900" y="6903590"/>
            <a:ext cx="17602200" cy="2215991"/>
          </a:xfrm>
          <a:prstGeom prst="rect">
            <a:avLst/>
          </a:prstGeom>
          <a:noFill/>
        </p:spPr>
        <p:txBody>
          <a:bodyPr wrap="square" rtlCol="0">
            <a:spAutoFit/>
          </a:bodyPr>
          <a:lstStyle/>
          <a:p>
            <a:r>
              <a:rPr lang="en-US" sz="2400" dirty="0">
                <a:solidFill>
                  <a:schemeClr val="bg1"/>
                </a:solidFill>
                <a:latin typeface="Montserrat Ultra-Bold Italics" panose="020B0604020202020204" charset="0"/>
              </a:rPr>
              <a:t>“Hello everyone. Today, We are excited to present a data-driven approach to solving a real-world energy forecasting challenge.</a:t>
            </a:r>
          </a:p>
          <a:p>
            <a:r>
              <a:rPr lang="en-US" sz="2400" dirty="0">
                <a:solidFill>
                  <a:schemeClr val="bg1"/>
                </a:solidFill>
                <a:latin typeface="Montserrat Ultra-Bold Italics" panose="020B0604020202020204" charset="0"/>
              </a:rPr>
              <a:t>In this project, we focused on PJM Interconnection — one of the largest regional transmission organizations in the U.S., serving over 65 million people across 13 states. Our goal was to build a predictive system capable of forecasting hourly electricity demand up to 30 days in advance.”</a:t>
            </a:r>
          </a:p>
          <a:p>
            <a:endParaRPr lang="en-IN" dirty="0"/>
          </a:p>
        </p:txBody>
      </p:sp>
    </p:spTree>
    <p:extLst>
      <p:ext uri="{BB962C8B-B14F-4D97-AF65-F5344CB8AC3E}">
        <p14:creationId xmlns:p14="http://schemas.microsoft.com/office/powerpoint/2010/main" val="35403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1753206">
            <a:off x="-1113304" y="4354356"/>
            <a:ext cx="25783492" cy="9586163"/>
          </a:xfrm>
          <a:prstGeom prst="rect">
            <a:avLst/>
          </a:prstGeom>
          <a:solidFill>
            <a:srgbClr val="545454">
              <a:alpha val="4706"/>
            </a:srgbClr>
          </a:solidFill>
        </p:spPr>
      </p:sp>
      <p:sp>
        <p:nvSpPr>
          <p:cNvPr id="3" name="Freeform 3"/>
          <p:cNvSpPr/>
          <p:nvPr/>
        </p:nvSpPr>
        <p:spPr>
          <a:xfrm flipH="1">
            <a:off x="6305562" y="-995510"/>
            <a:ext cx="12278020" cy="12278020"/>
          </a:xfrm>
          <a:custGeom>
            <a:avLst/>
            <a:gdLst/>
            <a:ahLst/>
            <a:cxnLst/>
            <a:rect l="l" t="t" r="r" b="b"/>
            <a:pathLst>
              <a:path w="12278020" h="12278020">
                <a:moveTo>
                  <a:pt x="12278019" y="0"/>
                </a:moveTo>
                <a:lnTo>
                  <a:pt x="0" y="0"/>
                </a:lnTo>
                <a:lnTo>
                  <a:pt x="0" y="12278020"/>
                </a:lnTo>
                <a:lnTo>
                  <a:pt x="12278019" y="12278020"/>
                </a:lnTo>
                <a:lnTo>
                  <a:pt x="12278019"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863975" y="2620278"/>
            <a:ext cx="16230600" cy="7143468"/>
          </a:xfrm>
          <a:prstGeom prst="rect">
            <a:avLst/>
          </a:prstGeom>
          <a:solidFill>
            <a:srgbClr val="213559"/>
          </a:solidFill>
        </p:spPr>
        <p:txBody>
          <a:bodyPr/>
          <a:lstStyle/>
          <a:p>
            <a:endParaRPr lang="en-IN" dirty="0"/>
          </a:p>
        </p:txBody>
      </p:sp>
      <p:sp>
        <p:nvSpPr>
          <p:cNvPr id="6" name="Freeform 6"/>
          <p:cNvSpPr/>
          <p:nvPr/>
        </p:nvSpPr>
        <p:spPr>
          <a:xfrm rot="10800000">
            <a:off x="29097" y="1844"/>
            <a:ext cx="8947256" cy="10694588"/>
          </a:xfrm>
          <a:custGeom>
            <a:avLst/>
            <a:gdLst/>
            <a:ahLst/>
            <a:cxnLst/>
            <a:rect l="l" t="t" r="r" b="b"/>
            <a:pathLst>
              <a:path w="8606155" h="10286873">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alphaModFix amt="85000"/>
              <a:extLst>
                <a:ext uri="{BEBA8EAE-BF5A-486C-A8C5-ECC9F3942E4B}">
                  <a14:imgProps xmlns:a14="http://schemas.microsoft.com/office/drawing/2010/main">
                    <a14:imgLayer r:embed="rId5">
                      <a14:imgEffect>
                        <a14:saturation sat="33000"/>
                      </a14:imgEffect>
                    </a14:imgLayer>
                  </a14:imgProps>
                </a:ext>
              </a:extLst>
            </a:blip>
            <a:stretch>
              <a:fillRect l="91" r="91"/>
            </a:stretch>
          </a:blipFill>
        </p:spPr>
      </p:sp>
      <p:sp>
        <p:nvSpPr>
          <p:cNvPr id="7" name="TextBox 7"/>
          <p:cNvSpPr txBox="1"/>
          <p:nvPr/>
        </p:nvSpPr>
        <p:spPr>
          <a:xfrm>
            <a:off x="1295400" y="523254"/>
            <a:ext cx="5935366" cy="2097024"/>
          </a:xfrm>
          <a:prstGeom prst="rect">
            <a:avLst/>
          </a:prstGeom>
        </p:spPr>
        <p:txBody>
          <a:bodyPr lIns="0" tIns="0" rIns="0" bIns="0" rtlCol="0" anchor="t">
            <a:spAutoFit/>
          </a:bodyPr>
          <a:lstStyle/>
          <a:p>
            <a:pPr algn="l">
              <a:lnSpc>
                <a:spcPts val="8071"/>
              </a:lnSpc>
            </a:pPr>
            <a:r>
              <a:rPr lang="en-US" sz="8236" b="1" i="1" spc="-485" dirty="0">
                <a:solidFill>
                  <a:schemeClr val="bg1"/>
                </a:solidFill>
                <a:latin typeface="Montserrat Ultra-Bold Italics"/>
                <a:ea typeface="Montserrat Ultra-Bold Italics"/>
                <a:cs typeface="Montserrat Ultra-Bold Italics"/>
                <a:sym typeface="Montserrat Ultra-Bold Italics"/>
              </a:rPr>
              <a:t>TABLE OF CONTENTS</a:t>
            </a:r>
          </a:p>
        </p:txBody>
      </p:sp>
      <p:sp>
        <p:nvSpPr>
          <p:cNvPr id="11" name="TextBox 10">
            <a:extLst>
              <a:ext uri="{FF2B5EF4-FFF2-40B4-BE49-F238E27FC236}">
                <a16:creationId xmlns:a16="http://schemas.microsoft.com/office/drawing/2014/main" id="{7579250A-A5B6-590E-75F0-762AC20A9FA2}"/>
              </a:ext>
            </a:extLst>
          </p:cNvPr>
          <p:cNvSpPr txBox="1"/>
          <p:nvPr/>
        </p:nvSpPr>
        <p:spPr>
          <a:xfrm>
            <a:off x="8534952" y="3553975"/>
            <a:ext cx="8229048" cy="5509200"/>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bg1"/>
                </a:solidFill>
                <a:latin typeface="Montserrat Ultra-Bold Italics" panose="020B0604020202020204" charset="0"/>
              </a:rPr>
              <a:t>EDA</a:t>
            </a:r>
          </a:p>
          <a:p>
            <a:r>
              <a:rPr lang="en-IN" sz="3200" dirty="0">
                <a:solidFill>
                  <a:schemeClr val="bg1"/>
                </a:solidFill>
                <a:latin typeface="Montserrat Ultra-Bold Italics" panose="020B0604020202020204" charset="0"/>
              </a:rPr>
              <a:t>   - Data Loading /Understanding</a:t>
            </a:r>
          </a:p>
          <a:p>
            <a:r>
              <a:rPr lang="en-IN" sz="3200" dirty="0">
                <a:solidFill>
                  <a:schemeClr val="bg1"/>
                </a:solidFill>
                <a:latin typeface="Montserrat Ultra-Bold Italics" panose="020B0604020202020204" charset="0"/>
              </a:rPr>
              <a:t>   - Data Cleaning</a:t>
            </a:r>
          </a:p>
          <a:p>
            <a:r>
              <a:rPr lang="en-IN" sz="3200" dirty="0">
                <a:solidFill>
                  <a:schemeClr val="bg1"/>
                </a:solidFill>
                <a:latin typeface="Montserrat Ultra-Bold Italics" panose="020B0604020202020204" charset="0"/>
              </a:rPr>
              <a:t>   - Data Visualization </a:t>
            </a:r>
          </a:p>
          <a:p>
            <a:pPr marL="285750" indent="-285750">
              <a:buFont typeface="Arial" panose="020B0604020202020204" pitchFamily="34" charset="0"/>
              <a:buChar char="•"/>
            </a:pPr>
            <a:r>
              <a:rPr lang="en-IN" sz="3200" dirty="0">
                <a:solidFill>
                  <a:schemeClr val="bg1"/>
                </a:solidFill>
                <a:latin typeface="Montserrat Ultra-Bold Italics" panose="020B0604020202020204" charset="0"/>
              </a:rPr>
              <a:t>Model Building </a:t>
            </a:r>
          </a:p>
          <a:p>
            <a:r>
              <a:rPr lang="en-IN" sz="3200" dirty="0">
                <a:solidFill>
                  <a:schemeClr val="bg1"/>
                </a:solidFill>
                <a:latin typeface="Montserrat Ultra-Bold Italics" panose="020B0604020202020204" charset="0"/>
              </a:rPr>
              <a:t>   - Data Preparation/Preprocessing</a:t>
            </a:r>
          </a:p>
          <a:p>
            <a:r>
              <a:rPr lang="en-IN" sz="3200" dirty="0">
                <a:solidFill>
                  <a:schemeClr val="bg1"/>
                </a:solidFill>
                <a:latin typeface="Montserrat Ultra-Bold Italics" panose="020B0604020202020204" charset="0"/>
              </a:rPr>
              <a:t>   - Model Implementations</a:t>
            </a:r>
          </a:p>
          <a:p>
            <a:r>
              <a:rPr lang="en-IN" sz="3200" dirty="0">
                <a:solidFill>
                  <a:schemeClr val="bg1"/>
                </a:solidFill>
                <a:latin typeface="Montserrat Ultra-Bold Italics" panose="020B0604020202020204" charset="0"/>
              </a:rPr>
              <a:t>   - Evaluation</a:t>
            </a:r>
          </a:p>
          <a:p>
            <a:r>
              <a:rPr lang="en-IN" sz="3200" dirty="0">
                <a:solidFill>
                  <a:schemeClr val="bg1"/>
                </a:solidFill>
                <a:latin typeface="Montserrat Ultra-Bold Italics" panose="020B0604020202020204" charset="0"/>
              </a:rPr>
              <a:t>   - Forecasting</a:t>
            </a:r>
          </a:p>
          <a:p>
            <a:pPr marL="285750" indent="-285750">
              <a:buFont typeface="Arial" panose="020B0604020202020204" pitchFamily="34" charset="0"/>
              <a:buChar char="•"/>
            </a:pPr>
            <a:r>
              <a:rPr lang="en-IN" sz="3200" dirty="0">
                <a:solidFill>
                  <a:schemeClr val="bg1"/>
                </a:solidFill>
                <a:latin typeface="Montserrat Ultra-Bold Italics" panose="020B0604020202020204" charset="0"/>
              </a:rPr>
              <a:t>Model Deployment</a:t>
            </a:r>
          </a:p>
          <a:p>
            <a:pPr marL="285750" indent="-285750">
              <a:buFont typeface="Arial" panose="020B0604020202020204" pitchFamily="34" charset="0"/>
              <a:buChar char="•"/>
            </a:pPr>
            <a:r>
              <a:rPr lang="en-IN" sz="3200" dirty="0">
                <a:solidFill>
                  <a:schemeClr val="bg1"/>
                </a:solidFill>
                <a:latin typeface="Montserrat Ultra-Bold Italics" panose="020B06040202020202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12997062">
            <a:off x="-5705260" y="2581161"/>
            <a:ext cx="25783492" cy="9586163"/>
          </a:xfrm>
          <a:prstGeom prst="rect">
            <a:avLst/>
          </a:prstGeom>
          <a:solidFill>
            <a:srgbClr val="545454">
              <a:alpha val="4706"/>
            </a:srgbClr>
          </a:solidFill>
        </p:spPr>
      </p:sp>
      <p:grpSp>
        <p:nvGrpSpPr>
          <p:cNvPr id="7" name="Group 7"/>
          <p:cNvGrpSpPr/>
          <p:nvPr/>
        </p:nvGrpSpPr>
        <p:grpSpPr>
          <a:xfrm>
            <a:off x="-4857863" y="371788"/>
            <a:ext cx="8253464" cy="1309890"/>
            <a:chOff x="0" y="0"/>
            <a:chExt cx="4161103" cy="660400"/>
          </a:xfrm>
        </p:grpSpPr>
        <p:sp>
          <p:nvSpPr>
            <p:cNvPr id="8" name="Freeform 8"/>
            <p:cNvSpPr/>
            <p:nvPr/>
          </p:nvSpPr>
          <p:spPr>
            <a:xfrm>
              <a:off x="0" y="0"/>
              <a:ext cx="4161103" cy="660400"/>
            </a:xfrm>
            <a:custGeom>
              <a:avLst/>
              <a:gdLst/>
              <a:ahLst/>
              <a:cxnLst/>
              <a:rect l="l" t="t" r="r" b="b"/>
              <a:pathLst>
                <a:path w="4161103" h="660400">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p:spPr>
        </p:sp>
      </p:grpSp>
      <p:grpSp>
        <p:nvGrpSpPr>
          <p:cNvPr id="13" name="Group 13"/>
          <p:cNvGrpSpPr/>
          <p:nvPr/>
        </p:nvGrpSpPr>
        <p:grpSpPr>
          <a:xfrm>
            <a:off x="238078" y="2088832"/>
            <a:ext cx="17811843" cy="7640069"/>
            <a:chOff x="8119" y="-12161"/>
            <a:chExt cx="1687841" cy="660400"/>
          </a:xfrm>
        </p:grpSpPr>
        <p:sp>
          <p:nvSpPr>
            <p:cNvPr id="14" name="Freeform 14"/>
            <p:cNvSpPr/>
            <p:nvPr/>
          </p:nvSpPr>
          <p:spPr>
            <a:xfrm>
              <a:off x="8119" y="-12161"/>
              <a:ext cx="1687841" cy="660400"/>
            </a:xfrm>
            <a:custGeom>
              <a:avLst/>
              <a:gdLst/>
              <a:ahLst/>
              <a:cxnLst/>
              <a:rect l="l" t="t" r="r" b="b"/>
              <a:pathLst>
                <a:path w="1687841" h="660400">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solidFill>
              <a:srgbClr val="263F6B"/>
            </a:solidFill>
          </p:spPr>
          <p:txBody>
            <a:bodyPr/>
            <a:lstStyle/>
            <a:p>
              <a:endParaRPr lang="en-IN" dirty="0"/>
            </a:p>
          </p:txBody>
        </p:sp>
      </p:grpSp>
      <p:sp>
        <p:nvSpPr>
          <p:cNvPr id="15" name="TextBox 15"/>
          <p:cNvSpPr txBox="1"/>
          <p:nvPr/>
        </p:nvSpPr>
        <p:spPr>
          <a:xfrm>
            <a:off x="-1379284" y="546968"/>
            <a:ext cx="16116059" cy="969176"/>
          </a:xfrm>
          <a:prstGeom prst="rect">
            <a:avLst/>
          </a:prstGeom>
        </p:spPr>
        <p:txBody>
          <a:bodyPr wrap="square" lIns="0" tIns="0" rIns="0" bIns="0" rtlCol="0" anchor="t">
            <a:spAutoFit/>
          </a:bodyPr>
          <a:lstStyle/>
          <a:p>
            <a:pPr algn="ctr">
              <a:lnSpc>
                <a:spcPts val="8071"/>
              </a:lnSpc>
            </a:pPr>
            <a:r>
              <a:rPr lang="en-US" sz="6000" b="1" i="1" spc="-485" dirty="0">
                <a:solidFill>
                  <a:srgbClr val="B6B6B6"/>
                </a:solidFill>
                <a:latin typeface="Montserrat Ultra-Bold Italics"/>
                <a:ea typeface="Montserrat Ultra-Bold Italics"/>
                <a:cs typeface="Montserrat Ultra-Bold Italics"/>
                <a:sym typeface="Montserrat Ultra-Bold Italics"/>
              </a:rPr>
              <a:t>Data </a:t>
            </a:r>
            <a:r>
              <a:rPr lang="en-US" sz="6000" b="1" i="1" spc="-485" dirty="0">
                <a:solidFill>
                  <a:schemeClr val="accent1">
                    <a:lumMod val="50000"/>
                  </a:schemeClr>
                </a:solidFill>
                <a:latin typeface="Montserrat Ultra-Bold Italics"/>
                <a:ea typeface="Montserrat Ultra-Bold Italics"/>
                <a:cs typeface="Montserrat Ultra-Bold Italics"/>
                <a:sym typeface="Montserrat Ultra-Bold Italics"/>
              </a:rPr>
              <a:t>Loading/Understanding</a:t>
            </a:r>
          </a:p>
        </p:txBody>
      </p:sp>
      <p:sp>
        <p:nvSpPr>
          <p:cNvPr id="19" name="TextBox 19"/>
          <p:cNvSpPr txBox="1"/>
          <p:nvPr/>
        </p:nvSpPr>
        <p:spPr>
          <a:xfrm>
            <a:off x="-1641474" y="5452338"/>
            <a:ext cx="13863385" cy="415819"/>
          </a:xfrm>
          <a:prstGeom prst="rect">
            <a:avLst/>
          </a:prstGeom>
        </p:spPr>
        <p:txBody>
          <a:bodyPr wrap="square" lIns="0" tIns="0" rIns="0" bIns="0" rtlCol="0" anchor="t">
            <a:spAutoFit/>
          </a:bodyPr>
          <a:lstStyle/>
          <a:p>
            <a:pPr algn="ctr">
              <a:lnSpc>
                <a:spcPts val="3499"/>
              </a:lnSpc>
            </a:pPr>
            <a:r>
              <a:rPr lang="en-US" sz="2499" spc="49" dirty="0">
                <a:solidFill>
                  <a:srgbClr val="FFFFFF"/>
                </a:solidFill>
                <a:latin typeface="Montserrat"/>
                <a:ea typeface="Montserrat"/>
                <a:cs typeface="Montserrat"/>
                <a:sym typeface="Montserrat"/>
              </a:rPr>
              <a:t>.</a:t>
            </a:r>
          </a:p>
        </p:txBody>
      </p:sp>
      <p:sp>
        <p:nvSpPr>
          <p:cNvPr id="4" name="AutoShape 4"/>
          <p:cNvSpPr/>
          <p:nvPr/>
        </p:nvSpPr>
        <p:spPr>
          <a:xfrm rot="2700000">
            <a:off x="13238332" y="-642067"/>
            <a:ext cx="8197445" cy="3337601"/>
          </a:xfrm>
          <a:prstGeom prst="rect">
            <a:avLst/>
          </a:prstGeom>
          <a:solidFill>
            <a:srgbClr val="213559"/>
          </a:solidFill>
        </p:spPr>
      </p:sp>
      <p:sp>
        <p:nvSpPr>
          <p:cNvPr id="3" name="AutoShape 3"/>
          <p:cNvSpPr/>
          <p:nvPr/>
        </p:nvSpPr>
        <p:spPr>
          <a:xfrm rot="2700000">
            <a:off x="-4354101" y="8562944"/>
            <a:ext cx="8750812" cy="3055622"/>
          </a:xfrm>
          <a:prstGeom prst="rect">
            <a:avLst/>
          </a:prstGeom>
          <a:solidFill>
            <a:srgbClr val="213559"/>
          </a:solidFill>
        </p:spPr>
      </p:sp>
      <p:sp>
        <p:nvSpPr>
          <p:cNvPr id="24" name="Rectangle 1">
            <a:extLst>
              <a:ext uri="{FF2B5EF4-FFF2-40B4-BE49-F238E27FC236}">
                <a16:creationId xmlns:a16="http://schemas.microsoft.com/office/drawing/2014/main" id="{F7B566F5-13B5-CD44-93D9-355CBF19ED4D}"/>
              </a:ext>
            </a:extLst>
          </p:cNvPr>
          <p:cNvSpPr>
            <a:spLocks noChangeArrowheads="1"/>
          </p:cNvSpPr>
          <p:nvPr/>
        </p:nvSpPr>
        <p:spPr bwMode="auto">
          <a:xfrm>
            <a:off x="2682901" y="2050345"/>
            <a:ext cx="1414450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 </a:t>
            </a:r>
            <a:r>
              <a:rPr kumimoji="0" lang="en-US" altLang="en-US" sz="2400" b="1" i="0" u="none" strike="noStrike" cap="none" normalizeH="0" baseline="0" dirty="0">
                <a:ln>
                  <a:noFill/>
                </a:ln>
                <a:solidFill>
                  <a:schemeClr val="bg1"/>
                </a:solidFill>
                <a:effectLst/>
                <a:latin typeface="Montserrat Ultra-Bold Italics" panose="020B0604020202020204" charset="0"/>
              </a:rPr>
              <a:t>Dataset Overview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Source</a:t>
            </a:r>
            <a:r>
              <a:rPr kumimoji="0" lang="en-US" altLang="en-US" sz="2000" b="0" i="0" u="none" strike="noStrike" cap="none" normalizeH="0" baseline="0" dirty="0">
                <a:ln>
                  <a:noFill/>
                </a:ln>
                <a:solidFill>
                  <a:schemeClr val="bg1"/>
                </a:solidFill>
                <a:effectLst/>
                <a:latin typeface="Montserrat Ultra-Bold Italics" panose="020B0604020202020204" charset="0"/>
              </a:rPr>
              <a:t>: PJM Interconnection LLC (</a:t>
            </a:r>
            <a:r>
              <a:rPr kumimoji="0" lang="en-US" altLang="en-US" sz="2000" b="0" i="0" u="none" strike="noStrike" cap="none" normalizeH="0" baseline="0" dirty="0">
                <a:ln>
                  <a:noFill/>
                </a:ln>
                <a:solidFill>
                  <a:schemeClr val="bg1"/>
                </a:solidFill>
                <a:effectLst/>
                <a:latin typeface="Montserrat Ultra-Bold Italics" panose="020B0604020202020204" charset="0"/>
                <a:hlinkClick r:id="rId2">
                  <a:extLst>
                    <a:ext uri="{A12FA001-AC4F-418D-AE19-62706E023703}">
                      <ahyp:hlinkClr xmlns:ahyp="http://schemas.microsoft.com/office/drawing/2018/hyperlinkcolor" val="tx"/>
                    </a:ext>
                  </a:extLst>
                </a:hlinkClick>
              </a:rPr>
              <a:t>www.pjm.com</a:t>
            </a:r>
            <a:r>
              <a:rPr kumimoji="0" lang="en-US" altLang="en-US" sz="2000" b="0" i="0" u="none" strike="noStrike" cap="none" normalizeH="0" baseline="0" dirty="0">
                <a:ln>
                  <a:noFill/>
                </a:ln>
                <a:solidFill>
                  <a:schemeClr val="bg1"/>
                </a:solidFill>
                <a:effectLst/>
                <a:latin typeface="Montserrat Ultra-Bold Italics"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Data</a:t>
            </a:r>
            <a:r>
              <a:rPr kumimoji="0" lang="en-US" altLang="en-US" sz="2000" b="0" i="0" u="none" strike="noStrike" cap="none" normalizeH="0" baseline="0" dirty="0">
                <a:ln>
                  <a:noFill/>
                </a:ln>
                <a:solidFill>
                  <a:schemeClr val="bg1"/>
                </a:solidFill>
                <a:effectLst/>
                <a:latin typeface="Montserrat Ultra-Bold Italics" panose="020B0604020202020204" charset="0"/>
              </a:rPr>
              <a:t>: Hourly electricity demand (in Megawatts) from 2002–2018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Region</a:t>
            </a:r>
            <a:r>
              <a:rPr kumimoji="0" lang="en-US" altLang="en-US" sz="2000" b="0" i="0" u="none" strike="noStrike" cap="none" normalizeH="0" baseline="0" dirty="0">
                <a:ln>
                  <a:noFill/>
                </a:ln>
                <a:solidFill>
                  <a:schemeClr val="bg1"/>
                </a:solidFill>
                <a:effectLst/>
                <a:latin typeface="Montserrat Ultra-Bold Italics" panose="020B0604020202020204" charset="0"/>
              </a:rPr>
              <a:t>: Covers 13 U.S. states and the District of Columbia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Use Case</a:t>
            </a:r>
            <a:r>
              <a:rPr kumimoji="0" lang="en-US" altLang="en-US" sz="2000" b="0" i="0" u="none" strike="noStrike" cap="none" normalizeH="0" baseline="0" dirty="0">
                <a:ln>
                  <a:noFill/>
                </a:ln>
                <a:solidFill>
                  <a:schemeClr val="bg1"/>
                </a:solidFill>
                <a:effectLst/>
                <a:latin typeface="Montserrat Ultra-Bold Italics" panose="020B0604020202020204" charset="0"/>
              </a:rPr>
              <a:t>: Load forecasting for grid planning and demand-side optimization</a:t>
            </a:r>
            <a:endParaRPr kumimoji="0" lang="en-US" altLang="en-US" sz="2000" b="1"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 </a:t>
            </a:r>
            <a:r>
              <a:rPr kumimoji="0" lang="en-US" altLang="en-US" sz="2400" b="1" i="0" u="none" strike="noStrike" cap="none" normalizeH="0" baseline="0" dirty="0">
                <a:ln>
                  <a:noFill/>
                </a:ln>
                <a:solidFill>
                  <a:schemeClr val="bg1"/>
                </a:solidFill>
                <a:effectLst/>
                <a:latin typeface="Montserrat Ultra-Bold Italics" panose="020B0604020202020204" charset="0"/>
              </a:rPr>
              <a:t>Data Ingestion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Loaded using </a:t>
            </a:r>
            <a:r>
              <a:rPr kumimoji="0" lang="en-US" altLang="en-US" sz="2000" b="0" i="0" u="none" strike="noStrike" cap="none" normalizeH="0" baseline="0" dirty="0" err="1">
                <a:ln>
                  <a:noFill/>
                </a:ln>
                <a:solidFill>
                  <a:schemeClr val="bg1"/>
                </a:solidFill>
                <a:effectLst/>
                <a:latin typeface="Montserrat Ultra-Bold Italics" panose="020B0604020202020204" charset="0"/>
              </a:rPr>
              <a:t>pandas.read_csv</a:t>
            </a:r>
            <a:r>
              <a:rPr kumimoji="0" lang="en-US" altLang="en-US" sz="2000" b="0" i="0" u="none" strike="noStrike" cap="none" normalizeH="0" baseline="0" dirty="0">
                <a:ln>
                  <a:noFill/>
                </a:ln>
                <a:solidFill>
                  <a:schemeClr val="bg1"/>
                </a:solidFill>
                <a:effectLst/>
                <a:latin typeface="Montserrat Ultra-Bold Italics" panose="020B0604020202020204" charset="0"/>
              </a:rPr>
              <a:t>() directly from a Google Drive path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Dataset contained timestamped records with the target variable: PJMW_MW</a:t>
            </a:r>
            <a:endParaRPr kumimoji="0" lang="en-US" altLang="en-US" sz="2000" b="1"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Montserrat Ultra-Bold Italics" panose="020B0604020202020204" charset="0"/>
              </a:rPr>
              <a:t> Initial Exploration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Used .info() and .head() to check structure and schema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Verified: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Time-index consistency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Data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Range of dates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Ensured no duplicate timestamps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EE5F0719-46DD-12D7-964F-549C0CA79685}"/>
              </a:ext>
            </a:extLst>
          </p:cNvPr>
          <p:cNvSpPr>
            <a:spLocks noChangeArrowheads="1"/>
          </p:cNvSpPr>
          <p:nvPr/>
        </p:nvSpPr>
        <p:spPr bwMode="auto">
          <a:xfrm>
            <a:off x="2135154" y="8047986"/>
            <a:ext cx="15240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Montserrat Ultra-Bold Italics" panose="020B0604020202020204" charset="0"/>
              </a:rPr>
              <a:t>"We began by importing PJM's hourly load data, which includes power demand records over multiple years across a large multi-state region. After loading the CSV file using Pandas, we explored the structure, verified timestamp alignment, and confirmed the completeness of the PJMW_MW column, which we’ll be forecasting. This foundational step ensured data quality before applying any modeling or transformation."</a:t>
            </a:r>
          </a:p>
        </p:txBody>
      </p:sp>
      <p:pic>
        <p:nvPicPr>
          <p:cNvPr id="28" name="Graphic 27" descr="Document with solid fill">
            <a:extLst>
              <a:ext uri="{FF2B5EF4-FFF2-40B4-BE49-F238E27FC236}">
                <a16:creationId xmlns:a16="http://schemas.microsoft.com/office/drawing/2014/main" id="{2892CB2E-B7A3-AFAF-6940-956DB79D97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2081" y="2269538"/>
            <a:ext cx="360164" cy="360164"/>
          </a:xfrm>
          <a:prstGeom prst="rect">
            <a:avLst/>
          </a:prstGeom>
        </p:spPr>
      </p:pic>
      <p:pic>
        <p:nvPicPr>
          <p:cNvPr id="30" name="Graphic 29" descr="Hourglass Finished with solid fill">
            <a:extLst>
              <a:ext uri="{FF2B5EF4-FFF2-40B4-BE49-F238E27FC236}">
                <a16:creationId xmlns:a16="http://schemas.microsoft.com/office/drawing/2014/main" id="{1917B9DF-DD11-F5A8-E2D0-0E2AA2EA76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72081" y="4182341"/>
            <a:ext cx="360165" cy="360165"/>
          </a:xfrm>
          <a:prstGeom prst="rect">
            <a:avLst/>
          </a:prstGeom>
        </p:spPr>
      </p:pic>
      <p:pic>
        <p:nvPicPr>
          <p:cNvPr id="32" name="Graphic 31" descr="Research with solid fill">
            <a:extLst>
              <a:ext uri="{FF2B5EF4-FFF2-40B4-BE49-F238E27FC236}">
                <a16:creationId xmlns:a16="http://schemas.microsoft.com/office/drawing/2014/main" id="{70301BB5-C334-583C-A925-8CBF52D87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72081" y="5479366"/>
            <a:ext cx="412988" cy="412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3F6B"/>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4CD583-8903-07E1-EB12-B373FD51AE64}"/>
              </a:ext>
            </a:extLst>
          </p:cNvPr>
          <p:cNvSpPr/>
          <p:nvPr/>
        </p:nvSpPr>
        <p:spPr>
          <a:xfrm>
            <a:off x="13411200" y="0"/>
            <a:ext cx="4838700" cy="10287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DF07C11-B90E-FBDB-C775-706437B7BB42}"/>
              </a:ext>
            </a:extLst>
          </p:cNvPr>
          <p:cNvSpPr/>
          <p:nvPr/>
        </p:nvSpPr>
        <p:spPr>
          <a:xfrm>
            <a:off x="228600" y="7738590"/>
            <a:ext cx="17830800" cy="234456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2"/>
          <p:cNvSpPr/>
          <p:nvPr/>
        </p:nvSpPr>
        <p:spPr>
          <a:xfrm rot="-1753206">
            <a:off x="-2424845" y="4354355"/>
            <a:ext cx="25783492" cy="9586163"/>
          </a:xfrm>
          <a:prstGeom prst="rect">
            <a:avLst/>
          </a:prstGeom>
          <a:solidFill>
            <a:srgbClr val="000000">
              <a:alpha val="6667"/>
            </a:srgbClr>
          </a:solidFill>
        </p:spPr>
      </p:sp>
      <p:sp>
        <p:nvSpPr>
          <p:cNvPr id="15" name="Rectangle: Rounded Corners 14">
            <a:extLst>
              <a:ext uri="{FF2B5EF4-FFF2-40B4-BE49-F238E27FC236}">
                <a16:creationId xmlns:a16="http://schemas.microsoft.com/office/drawing/2014/main" id="{56F71E0D-E7E2-7C96-5304-18BA57C98C52}"/>
              </a:ext>
            </a:extLst>
          </p:cNvPr>
          <p:cNvSpPr/>
          <p:nvPr/>
        </p:nvSpPr>
        <p:spPr>
          <a:xfrm>
            <a:off x="13396452" y="387439"/>
            <a:ext cx="8763000" cy="14478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85A1734-1AA7-A9FE-B522-43F517EC3C35}"/>
              </a:ext>
            </a:extLst>
          </p:cNvPr>
          <p:cNvSpPr txBox="1"/>
          <p:nvPr/>
        </p:nvSpPr>
        <p:spPr>
          <a:xfrm>
            <a:off x="11125200" y="603507"/>
            <a:ext cx="9067800" cy="1015663"/>
          </a:xfrm>
          <a:prstGeom prst="rect">
            <a:avLst/>
          </a:prstGeom>
          <a:noFill/>
        </p:spPr>
        <p:txBody>
          <a:bodyPr wrap="square" rtlCol="0">
            <a:spAutoFit/>
          </a:bodyPr>
          <a:lstStyle/>
          <a:p>
            <a:r>
              <a:rPr lang="en-IN" sz="6000" dirty="0">
                <a:solidFill>
                  <a:schemeClr val="bg1"/>
                </a:solidFill>
                <a:latin typeface="Montserrat Ultra-Bold Italics" panose="020B0604020202020204" charset="0"/>
              </a:rPr>
              <a:t>Data</a:t>
            </a:r>
            <a:r>
              <a:rPr lang="en-IN" sz="6000" dirty="0">
                <a:latin typeface="Montserrat Ultra-Bold Italics" panose="020B0604020202020204" charset="0"/>
              </a:rPr>
              <a:t> </a:t>
            </a:r>
            <a:r>
              <a:rPr lang="en-IN" sz="6000" dirty="0">
                <a:solidFill>
                  <a:schemeClr val="tx2">
                    <a:lumMod val="50000"/>
                  </a:schemeClr>
                </a:solidFill>
                <a:latin typeface="Montserrat Ultra-Bold Italics" panose="020B0604020202020204" charset="0"/>
              </a:rPr>
              <a:t>Cleaning</a:t>
            </a:r>
          </a:p>
        </p:txBody>
      </p:sp>
      <p:sp>
        <p:nvSpPr>
          <p:cNvPr id="17" name="Rectangle 1">
            <a:extLst>
              <a:ext uri="{FF2B5EF4-FFF2-40B4-BE49-F238E27FC236}">
                <a16:creationId xmlns:a16="http://schemas.microsoft.com/office/drawing/2014/main" id="{470B1557-3D6A-E125-18E6-7AC6CED507E9}"/>
              </a:ext>
            </a:extLst>
          </p:cNvPr>
          <p:cNvSpPr>
            <a:spLocks noChangeArrowheads="1"/>
          </p:cNvSpPr>
          <p:nvPr/>
        </p:nvSpPr>
        <p:spPr bwMode="auto">
          <a:xfrm>
            <a:off x="1219200" y="2050613"/>
            <a:ext cx="14782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Montserrat Ultra-Bold Italics" panose="020B0604020202020204" charset="0"/>
              </a:rPr>
              <a:t>Cleaning Steps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Forward-filled missing values in PJMW_MW to preserve continuity in time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Filtered dataset to focus on the </a:t>
            </a:r>
            <a:r>
              <a:rPr kumimoji="0" lang="en-US" altLang="en-US" sz="2000" b="1" i="0" u="none" strike="noStrike" cap="none" normalizeH="0" baseline="0" dirty="0">
                <a:ln>
                  <a:noFill/>
                </a:ln>
                <a:solidFill>
                  <a:schemeClr val="bg1"/>
                </a:solidFill>
                <a:effectLst/>
                <a:latin typeface="Montserrat Ultra-Bold Italics" panose="020B0604020202020204" charset="0"/>
              </a:rPr>
              <a:t>most recent 4 years</a:t>
            </a:r>
            <a:r>
              <a:rPr kumimoji="0" lang="en-US" altLang="en-US" sz="2000" b="0" i="0" u="none" strike="noStrike" cap="none" normalizeH="0" baseline="0" dirty="0">
                <a:ln>
                  <a:noFill/>
                </a:ln>
                <a:solidFill>
                  <a:schemeClr val="bg1"/>
                </a:solidFill>
                <a:effectLst/>
                <a:latin typeface="Montserrat Ultra-Bold Italics" panose="020B0604020202020204" charset="0"/>
              </a:rPr>
              <a:t> for model training and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Ensured datetime index consistency by parsing and setting it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Removed temporary helper columns after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CDF55F95-AB1A-E254-3C09-46B6895BEE52}"/>
              </a:ext>
            </a:extLst>
          </p:cNvPr>
          <p:cNvSpPr>
            <a:spLocks noChangeArrowheads="1"/>
          </p:cNvSpPr>
          <p:nvPr/>
        </p:nvSpPr>
        <p:spPr bwMode="auto">
          <a:xfrm>
            <a:off x="1219200" y="4302468"/>
            <a:ext cx="1611507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 Holiday Feature Engineering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Incorporated U.S. holidays using the holidays Python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Extended with custom holidays like: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Super Bowl Sunday, Earth Day, Valentine's Day, Halloween, etc.</a:t>
            </a:r>
            <a:endParaRPr kumimoji="0" lang="en-US" altLang="en-US" sz="2000" b="0"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Generated a unified </a:t>
            </a:r>
            <a:r>
              <a:rPr kumimoji="0" lang="en-US" altLang="en-US" sz="2000" b="1" i="0" u="none" strike="noStrike" cap="none" normalizeH="0" baseline="0" dirty="0">
                <a:ln>
                  <a:noFill/>
                </a:ln>
                <a:solidFill>
                  <a:schemeClr val="bg1"/>
                </a:solidFill>
                <a:effectLst/>
                <a:latin typeface="Montserrat Ultra-Bold Italics" panose="020B0604020202020204" charset="0"/>
              </a:rPr>
              <a:t>holiday calendar</a:t>
            </a:r>
            <a:r>
              <a:rPr kumimoji="0" lang="en-US" altLang="en-US" sz="2000" b="0" i="0" u="none" strike="noStrike" cap="none" normalizeH="0" baseline="0" dirty="0">
                <a:ln>
                  <a:noFill/>
                </a:ln>
                <a:solidFill>
                  <a:schemeClr val="bg1"/>
                </a:solidFill>
                <a:effectLst/>
                <a:latin typeface="Montserrat Ultra-Bold Italics" panose="020B0604020202020204" charset="0"/>
              </a:rPr>
              <a:t> for 2002–2018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Mapped each timestamp to either: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A known holiday label (e.g., “Christmas Day”)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Or "</a:t>
            </a:r>
            <a:r>
              <a:rPr kumimoji="0" lang="en-US" altLang="en-US" sz="2000" b="0" i="0" u="none" strike="noStrike" cap="none" normalizeH="0" baseline="0" dirty="0" err="1">
                <a:ln>
                  <a:noFill/>
                </a:ln>
                <a:solidFill>
                  <a:schemeClr val="bg1"/>
                </a:solidFill>
                <a:effectLst/>
                <a:latin typeface="Montserrat Ultra-Bold Italics" panose="020B0604020202020204" charset="0"/>
              </a:rPr>
              <a:t>avg_day</a:t>
            </a:r>
            <a:r>
              <a:rPr kumimoji="0" lang="en-US" altLang="en-US" sz="2000" b="0" i="0" u="none" strike="noStrike" cap="none" normalizeH="0" baseline="0" dirty="0">
                <a:ln>
                  <a:noFill/>
                </a:ln>
                <a:solidFill>
                  <a:schemeClr val="bg1"/>
                </a:solidFill>
                <a:effectLst/>
                <a:latin typeface="Montserrat Ultra-Bold Italics" panose="020B0604020202020204" charset="0"/>
              </a:rPr>
              <a:t>" for regular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Created a new categorical feature: Avg/</a:t>
            </a:r>
            <a:r>
              <a:rPr kumimoji="0" lang="en-US" altLang="en-US" sz="2000" b="0" i="0" u="none" strike="noStrike" cap="none" normalizeH="0" baseline="0" dirty="0" err="1">
                <a:ln>
                  <a:noFill/>
                </a:ln>
                <a:solidFill>
                  <a:schemeClr val="bg1"/>
                </a:solidFill>
                <a:effectLst/>
                <a:latin typeface="Montserrat Ultra-Bold Italics" panose="020B0604020202020204" charset="0"/>
              </a:rPr>
              <a:t>Holiday_Type</a:t>
            </a:r>
            <a:endParaRPr kumimoji="0" lang="en-US" altLang="en-US" sz="2000" b="0"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5">
            <a:extLst>
              <a:ext uri="{FF2B5EF4-FFF2-40B4-BE49-F238E27FC236}">
                <a16:creationId xmlns:a16="http://schemas.microsoft.com/office/drawing/2014/main" id="{F9CACC7D-7974-5240-61F6-B82918AEE0BE}"/>
              </a:ext>
            </a:extLst>
          </p:cNvPr>
          <p:cNvSpPr>
            <a:spLocks noChangeArrowheads="1"/>
          </p:cNvSpPr>
          <p:nvPr/>
        </p:nvSpPr>
        <p:spPr bwMode="auto">
          <a:xfrm>
            <a:off x="481780" y="7941376"/>
            <a:ext cx="1757762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“To ensure the data was model-ready, we handled missing values through forward filling — a safe choice for continuous hourly demand. Since recent data is most relevant for forecasting, we focused on the last 4 years. One of the key value additions in this project was enriching the dataset with holiday information. By using both library-based and custom-calculated holidays, we created a detailed calendar that allowed the models to recognize demand anomalies on special days like Christmas, Super Bowl, or Earth Day”</a:t>
            </a:r>
            <a:endParaRPr kumimoji="0" lang="en-US" altLang="en-US" sz="1800" b="0" i="0" u="none" strike="noStrike" cap="none" normalizeH="0" baseline="0" dirty="0">
              <a:ln>
                <a:noFill/>
              </a:ln>
              <a:solidFill>
                <a:schemeClr val="accent1">
                  <a:lumMod val="50000"/>
                </a:schemeClr>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53F412C-C873-26DE-1BC4-54A873101B91}"/>
              </a:ext>
            </a:extLst>
          </p:cNvPr>
          <p:cNvSpPr/>
          <p:nvPr/>
        </p:nvSpPr>
        <p:spPr>
          <a:xfrm>
            <a:off x="-3733800" y="495300"/>
            <a:ext cx="10972800" cy="144780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74BEAB8-CA53-61E3-08DC-9A925C2907E2}"/>
              </a:ext>
            </a:extLst>
          </p:cNvPr>
          <p:cNvSpPr txBox="1"/>
          <p:nvPr/>
        </p:nvSpPr>
        <p:spPr>
          <a:xfrm>
            <a:off x="3276600" y="757535"/>
            <a:ext cx="12192000" cy="923330"/>
          </a:xfrm>
          <a:prstGeom prst="rect">
            <a:avLst/>
          </a:prstGeom>
          <a:noFill/>
        </p:spPr>
        <p:txBody>
          <a:bodyPr wrap="square" rtlCol="0">
            <a:spAutoFit/>
          </a:bodyPr>
          <a:lstStyle/>
          <a:p>
            <a:r>
              <a:rPr lang="en-IN" sz="5400" dirty="0">
                <a:solidFill>
                  <a:schemeClr val="bg1"/>
                </a:solidFill>
                <a:latin typeface="Montserrat Ultra-Bold Italics" panose="020B0604020202020204" charset="0"/>
              </a:rPr>
              <a:t>Statistical</a:t>
            </a:r>
            <a:r>
              <a:rPr lang="en-IN" sz="5400" dirty="0">
                <a:latin typeface="Montserrat Ultra-Bold Italics" panose="020B0604020202020204" charset="0"/>
              </a:rPr>
              <a:t> </a:t>
            </a:r>
            <a:r>
              <a:rPr lang="en-IN" sz="5400" dirty="0">
                <a:solidFill>
                  <a:schemeClr val="accent1">
                    <a:lumMod val="50000"/>
                  </a:schemeClr>
                </a:solidFill>
                <a:latin typeface="Montserrat Ultra-Bold Italics" panose="020B0604020202020204" charset="0"/>
              </a:rPr>
              <a:t>Summary</a:t>
            </a:r>
          </a:p>
        </p:txBody>
      </p:sp>
      <p:sp>
        <p:nvSpPr>
          <p:cNvPr id="4" name="Rectangle: Rounded Corners 3">
            <a:extLst>
              <a:ext uri="{FF2B5EF4-FFF2-40B4-BE49-F238E27FC236}">
                <a16:creationId xmlns:a16="http://schemas.microsoft.com/office/drawing/2014/main" id="{9B0A6AEB-5D03-48DD-D3E2-4CA3204CBC5C}"/>
              </a:ext>
            </a:extLst>
          </p:cNvPr>
          <p:cNvSpPr/>
          <p:nvPr/>
        </p:nvSpPr>
        <p:spPr>
          <a:xfrm>
            <a:off x="266700" y="2324101"/>
            <a:ext cx="17754600" cy="781496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BD9EC7FE-BCAB-FBAD-1438-CF432DD90E3B}"/>
              </a:ext>
            </a:extLst>
          </p:cNvPr>
          <p:cNvGraphicFramePr>
            <a:graphicFrameLocks noGrp="1"/>
          </p:cNvGraphicFramePr>
          <p:nvPr>
            <p:extLst>
              <p:ext uri="{D42A27DB-BD31-4B8C-83A1-F6EECF244321}">
                <p14:modId xmlns:p14="http://schemas.microsoft.com/office/powerpoint/2010/main" val="2323720976"/>
              </p:ext>
            </p:extLst>
          </p:nvPr>
        </p:nvGraphicFramePr>
        <p:xfrm>
          <a:off x="12503558" y="2826386"/>
          <a:ext cx="5063612" cy="4754880"/>
        </p:xfrm>
        <a:graphic>
          <a:graphicData uri="http://schemas.openxmlformats.org/drawingml/2006/table">
            <a:tbl>
              <a:tblPr/>
              <a:tblGrid>
                <a:gridCol w="2590800">
                  <a:extLst>
                    <a:ext uri="{9D8B030D-6E8A-4147-A177-3AD203B41FA5}">
                      <a16:colId xmlns:a16="http://schemas.microsoft.com/office/drawing/2014/main" val="3016664545"/>
                    </a:ext>
                  </a:extLst>
                </a:gridCol>
                <a:gridCol w="2472812">
                  <a:extLst>
                    <a:ext uri="{9D8B030D-6E8A-4147-A177-3AD203B41FA5}">
                      <a16:colId xmlns:a16="http://schemas.microsoft.com/office/drawing/2014/main" val="3570430612"/>
                    </a:ext>
                  </a:extLst>
                </a:gridCol>
              </a:tblGrid>
              <a:tr h="332990">
                <a:tc>
                  <a:txBody>
                    <a:bodyPr/>
                    <a:lstStyle/>
                    <a:p>
                      <a:r>
                        <a:rPr lang="en-IN" sz="2000" dirty="0">
                          <a:solidFill>
                            <a:schemeClr val="bg1"/>
                          </a:solidFill>
                          <a:latin typeface="Montserrat Ultra-Bold Italics" panose="020B0604020202020204" charset="0"/>
                        </a:rPr>
                        <a:t>Metric</a:t>
                      </a:r>
                    </a:p>
                  </a:txBody>
                  <a:tcPr anchor="ctr">
                    <a:lnL>
                      <a:noFill/>
                    </a:lnL>
                    <a:lnR>
                      <a:noFill/>
                    </a:lnR>
                    <a:lnT>
                      <a:noFill/>
                    </a:lnT>
                    <a:lnB>
                      <a:noFill/>
                    </a:lnB>
                    <a:noFill/>
                  </a:tcPr>
                </a:tc>
                <a:tc>
                  <a:txBody>
                    <a:bodyPr/>
                    <a:lstStyle/>
                    <a:p>
                      <a:r>
                        <a:rPr lang="en-IN" sz="2000">
                          <a:solidFill>
                            <a:schemeClr val="bg1"/>
                          </a:solidFill>
                          <a:latin typeface="Montserrat Ultra-Bold Italics" panose="020B0604020202020204" charset="0"/>
                        </a:rPr>
                        <a:t>Value</a:t>
                      </a:r>
                    </a:p>
                  </a:txBody>
                  <a:tcPr anchor="ctr">
                    <a:lnL>
                      <a:noFill/>
                    </a:lnL>
                    <a:lnR>
                      <a:noFill/>
                    </a:lnR>
                    <a:lnT>
                      <a:noFill/>
                    </a:lnT>
                    <a:lnB>
                      <a:noFill/>
                    </a:lnB>
                    <a:noFill/>
                  </a:tcPr>
                </a:tc>
                <a:extLst>
                  <a:ext uri="{0D108BD9-81ED-4DB2-BD59-A6C34878D82A}">
                    <a16:rowId xmlns:a16="http://schemas.microsoft.com/office/drawing/2014/main" val="2947026650"/>
                  </a:ext>
                </a:extLst>
              </a:tr>
              <a:tr h="332990">
                <a:tc>
                  <a:txBody>
                    <a:bodyPr/>
                    <a:lstStyle/>
                    <a:p>
                      <a:r>
                        <a:rPr lang="en-IN" sz="2000" dirty="0">
                          <a:solidFill>
                            <a:schemeClr val="bg1"/>
                          </a:solidFill>
                          <a:latin typeface="Montserrat Ultra-Bold Italics" panose="020B0604020202020204" charset="0"/>
                        </a:rPr>
                        <a:t>Count</a:t>
                      </a:r>
                    </a:p>
                  </a:txBody>
                  <a:tcPr anchor="ctr">
                    <a:lnL>
                      <a:noFill/>
                    </a:lnL>
                    <a:lnR>
                      <a:noFill/>
                    </a:lnR>
                    <a:lnT>
                      <a:noFill/>
                    </a:lnT>
                    <a:lnB>
                      <a:noFill/>
                    </a:lnB>
                    <a:noFill/>
                  </a:tcPr>
                </a:tc>
                <a:tc>
                  <a:txBody>
                    <a:bodyPr/>
                    <a:lstStyle/>
                    <a:p>
                      <a:r>
                        <a:rPr lang="en-IN" sz="2000">
                          <a:solidFill>
                            <a:schemeClr val="bg1"/>
                          </a:solidFill>
                          <a:latin typeface="Montserrat Ultra-Bold Italics" panose="020B0604020202020204" charset="0"/>
                        </a:rPr>
                        <a:t>143,232</a:t>
                      </a:r>
                    </a:p>
                  </a:txBody>
                  <a:tcPr anchor="ctr">
                    <a:lnL>
                      <a:noFill/>
                    </a:lnL>
                    <a:lnR>
                      <a:noFill/>
                    </a:lnR>
                    <a:lnT>
                      <a:noFill/>
                    </a:lnT>
                    <a:lnB>
                      <a:noFill/>
                    </a:lnB>
                    <a:noFill/>
                  </a:tcPr>
                </a:tc>
                <a:extLst>
                  <a:ext uri="{0D108BD9-81ED-4DB2-BD59-A6C34878D82A}">
                    <a16:rowId xmlns:a16="http://schemas.microsoft.com/office/drawing/2014/main" val="2149077879"/>
                  </a:ext>
                </a:extLst>
              </a:tr>
              <a:tr h="332990">
                <a:tc>
                  <a:txBody>
                    <a:bodyPr/>
                    <a:lstStyle/>
                    <a:p>
                      <a:r>
                        <a:rPr lang="en-IN" sz="2000" dirty="0">
                          <a:solidFill>
                            <a:schemeClr val="bg1"/>
                          </a:solidFill>
                          <a:latin typeface="Montserrat Ultra-Bold Italics" panose="020B0604020202020204" charset="0"/>
                        </a:rPr>
                        <a:t>Mean</a:t>
                      </a:r>
                    </a:p>
                  </a:txBody>
                  <a:tcPr anchor="ctr">
                    <a:lnL>
                      <a:noFill/>
                    </a:lnL>
                    <a:lnR>
                      <a:noFill/>
                    </a:lnR>
                    <a:lnT>
                      <a:noFill/>
                    </a:lnT>
                    <a:lnB>
                      <a:noFill/>
                    </a:lnB>
                    <a:noFill/>
                  </a:tcPr>
                </a:tc>
                <a:tc>
                  <a:txBody>
                    <a:bodyPr/>
                    <a:lstStyle/>
                    <a:p>
                      <a:r>
                        <a:rPr lang="en-IN" sz="2000">
                          <a:solidFill>
                            <a:schemeClr val="bg1"/>
                          </a:solidFill>
                          <a:latin typeface="Montserrat Ultra-Bold Italics" panose="020B0604020202020204" charset="0"/>
                        </a:rPr>
                        <a:t>5,602 MW</a:t>
                      </a:r>
                    </a:p>
                  </a:txBody>
                  <a:tcPr anchor="ctr">
                    <a:lnL>
                      <a:noFill/>
                    </a:lnL>
                    <a:lnR>
                      <a:noFill/>
                    </a:lnR>
                    <a:lnT>
                      <a:noFill/>
                    </a:lnT>
                    <a:lnB>
                      <a:noFill/>
                    </a:lnB>
                    <a:noFill/>
                  </a:tcPr>
                </a:tc>
                <a:extLst>
                  <a:ext uri="{0D108BD9-81ED-4DB2-BD59-A6C34878D82A}">
                    <a16:rowId xmlns:a16="http://schemas.microsoft.com/office/drawing/2014/main" val="3765269036"/>
                  </a:ext>
                </a:extLst>
              </a:tr>
              <a:tr h="332990">
                <a:tc>
                  <a:txBody>
                    <a:bodyPr/>
                    <a:lstStyle/>
                    <a:p>
                      <a:r>
                        <a:rPr lang="en-IN" sz="2000" dirty="0">
                          <a:solidFill>
                            <a:schemeClr val="bg1"/>
                          </a:solidFill>
                          <a:latin typeface="Montserrat Ultra-Bold Italics" panose="020B0604020202020204" charset="0"/>
                        </a:rPr>
                        <a:t>Std. Dev</a:t>
                      </a:r>
                    </a:p>
                  </a:txBody>
                  <a:tcPr anchor="ctr">
                    <a:lnL>
                      <a:noFill/>
                    </a:lnL>
                    <a:lnR>
                      <a:noFill/>
                    </a:lnR>
                    <a:lnT>
                      <a:noFill/>
                    </a:lnT>
                    <a:lnB>
                      <a:noFill/>
                    </a:lnB>
                    <a:noFill/>
                  </a:tcPr>
                </a:tc>
                <a:tc>
                  <a:txBody>
                    <a:bodyPr/>
                    <a:lstStyle/>
                    <a:p>
                      <a:r>
                        <a:rPr lang="en-IN" sz="2000">
                          <a:solidFill>
                            <a:schemeClr val="bg1"/>
                          </a:solidFill>
                          <a:latin typeface="Montserrat Ultra-Bold Italics" panose="020B0604020202020204" charset="0"/>
                        </a:rPr>
                        <a:t>979 MW</a:t>
                      </a:r>
                    </a:p>
                  </a:txBody>
                  <a:tcPr anchor="ctr">
                    <a:lnL>
                      <a:noFill/>
                    </a:lnL>
                    <a:lnR>
                      <a:noFill/>
                    </a:lnR>
                    <a:lnT>
                      <a:noFill/>
                    </a:lnT>
                    <a:lnB>
                      <a:noFill/>
                    </a:lnB>
                    <a:noFill/>
                  </a:tcPr>
                </a:tc>
                <a:extLst>
                  <a:ext uri="{0D108BD9-81ED-4DB2-BD59-A6C34878D82A}">
                    <a16:rowId xmlns:a16="http://schemas.microsoft.com/office/drawing/2014/main" val="2180086250"/>
                  </a:ext>
                </a:extLst>
              </a:tr>
              <a:tr h="332990">
                <a:tc>
                  <a:txBody>
                    <a:bodyPr/>
                    <a:lstStyle/>
                    <a:p>
                      <a:r>
                        <a:rPr lang="en-IN" sz="2000" dirty="0">
                          <a:solidFill>
                            <a:schemeClr val="bg1"/>
                          </a:solidFill>
                          <a:latin typeface="Montserrat Ultra-Bold Italics" panose="020B0604020202020204" charset="0"/>
                        </a:rPr>
                        <a:t>Min</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487 MW</a:t>
                      </a:r>
                    </a:p>
                  </a:txBody>
                  <a:tcPr anchor="ctr">
                    <a:lnL>
                      <a:noFill/>
                    </a:lnL>
                    <a:lnR>
                      <a:noFill/>
                    </a:lnR>
                    <a:lnT>
                      <a:noFill/>
                    </a:lnT>
                    <a:lnB>
                      <a:noFill/>
                    </a:lnB>
                    <a:noFill/>
                  </a:tcPr>
                </a:tc>
                <a:extLst>
                  <a:ext uri="{0D108BD9-81ED-4DB2-BD59-A6C34878D82A}">
                    <a16:rowId xmlns:a16="http://schemas.microsoft.com/office/drawing/2014/main" val="924952579"/>
                  </a:ext>
                </a:extLst>
              </a:tr>
              <a:tr h="332990">
                <a:tc>
                  <a:txBody>
                    <a:bodyPr/>
                    <a:lstStyle/>
                    <a:p>
                      <a:r>
                        <a:rPr lang="en-IN" sz="2000">
                          <a:solidFill>
                            <a:schemeClr val="bg1"/>
                          </a:solidFill>
                          <a:latin typeface="Montserrat Ultra-Bold Italics" panose="020B0604020202020204" charset="0"/>
                        </a:rPr>
                        <a:t>25th Percentile</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4,906 MW</a:t>
                      </a:r>
                    </a:p>
                  </a:txBody>
                  <a:tcPr anchor="ctr">
                    <a:lnL>
                      <a:noFill/>
                    </a:lnL>
                    <a:lnR>
                      <a:noFill/>
                    </a:lnR>
                    <a:lnT>
                      <a:noFill/>
                    </a:lnT>
                    <a:lnB>
                      <a:noFill/>
                    </a:lnB>
                    <a:noFill/>
                  </a:tcPr>
                </a:tc>
                <a:extLst>
                  <a:ext uri="{0D108BD9-81ED-4DB2-BD59-A6C34878D82A}">
                    <a16:rowId xmlns:a16="http://schemas.microsoft.com/office/drawing/2014/main" val="305815621"/>
                  </a:ext>
                </a:extLst>
              </a:tr>
              <a:tr h="332990">
                <a:tc>
                  <a:txBody>
                    <a:bodyPr/>
                    <a:lstStyle/>
                    <a:p>
                      <a:r>
                        <a:rPr lang="en-IN" sz="2000">
                          <a:solidFill>
                            <a:schemeClr val="bg1"/>
                          </a:solidFill>
                          <a:latin typeface="Montserrat Ultra-Bold Italics" panose="020B0604020202020204" charset="0"/>
                        </a:rPr>
                        <a:t>Median (50%)</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5,530 MW</a:t>
                      </a:r>
                    </a:p>
                  </a:txBody>
                  <a:tcPr anchor="ctr">
                    <a:lnL>
                      <a:noFill/>
                    </a:lnL>
                    <a:lnR>
                      <a:noFill/>
                    </a:lnR>
                    <a:lnT>
                      <a:noFill/>
                    </a:lnT>
                    <a:lnB>
                      <a:noFill/>
                    </a:lnB>
                    <a:noFill/>
                  </a:tcPr>
                </a:tc>
                <a:extLst>
                  <a:ext uri="{0D108BD9-81ED-4DB2-BD59-A6C34878D82A}">
                    <a16:rowId xmlns:a16="http://schemas.microsoft.com/office/drawing/2014/main" val="3013688757"/>
                  </a:ext>
                </a:extLst>
              </a:tr>
              <a:tr h="332990">
                <a:tc>
                  <a:txBody>
                    <a:bodyPr/>
                    <a:lstStyle/>
                    <a:p>
                      <a:r>
                        <a:rPr lang="en-IN" sz="2000">
                          <a:solidFill>
                            <a:schemeClr val="bg1"/>
                          </a:solidFill>
                          <a:latin typeface="Montserrat Ultra-Bold Italics" panose="020B0604020202020204" charset="0"/>
                        </a:rPr>
                        <a:t>75th Percentile</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6,252 MW</a:t>
                      </a:r>
                    </a:p>
                  </a:txBody>
                  <a:tcPr anchor="ctr">
                    <a:lnL>
                      <a:noFill/>
                    </a:lnL>
                    <a:lnR>
                      <a:noFill/>
                    </a:lnR>
                    <a:lnT>
                      <a:noFill/>
                    </a:lnT>
                    <a:lnB>
                      <a:noFill/>
                    </a:lnB>
                    <a:noFill/>
                  </a:tcPr>
                </a:tc>
                <a:extLst>
                  <a:ext uri="{0D108BD9-81ED-4DB2-BD59-A6C34878D82A}">
                    <a16:rowId xmlns:a16="http://schemas.microsoft.com/office/drawing/2014/main" val="4094323096"/>
                  </a:ext>
                </a:extLst>
              </a:tr>
              <a:tr h="332990">
                <a:tc>
                  <a:txBody>
                    <a:bodyPr/>
                    <a:lstStyle/>
                    <a:p>
                      <a:r>
                        <a:rPr lang="en-IN" sz="2000" dirty="0">
                          <a:solidFill>
                            <a:schemeClr val="bg1"/>
                          </a:solidFill>
                          <a:latin typeface="Montserrat Ultra-Bold Italics" panose="020B0604020202020204" charset="0"/>
                        </a:rPr>
                        <a:t>Max</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9,594 MW</a:t>
                      </a:r>
                    </a:p>
                  </a:txBody>
                  <a:tcPr anchor="ctr">
                    <a:lnL>
                      <a:noFill/>
                    </a:lnL>
                    <a:lnR>
                      <a:noFill/>
                    </a:lnR>
                    <a:lnT>
                      <a:noFill/>
                    </a:lnT>
                    <a:lnB>
                      <a:noFill/>
                    </a:lnB>
                    <a:noFill/>
                  </a:tcPr>
                </a:tc>
                <a:extLst>
                  <a:ext uri="{0D108BD9-81ED-4DB2-BD59-A6C34878D82A}">
                    <a16:rowId xmlns:a16="http://schemas.microsoft.com/office/drawing/2014/main" val="247081039"/>
                  </a:ext>
                </a:extLst>
              </a:tr>
              <a:tr h="332990">
                <a:tc>
                  <a:txBody>
                    <a:bodyPr/>
                    <a:lstStyle/>
                    <a:p>
                      <a:r>
                        <a:rPr lang="en-IN" sz="2000">
                          <a:solidFill>
                            <a:schemeClr val="bg1"/>
                          </a:solidFill>
                          <a:latin typeface="Montserrat Ultra-Bold Italics" panose="020B0604020202020204" charset="0"/>
                        </a:rPr>
                        <a:t>Skewness</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0.33</a:t>
                      </a:r>
                    </a:p>
                  </a:txBody>
                  <a:tcPr anchor="ctr">
                    <a:lnL>
                      <a:noFill/>
                    </a:lnL>
                    <a:lnR>
                      <a:noFill/>
                    </a:lnR>
                    <a:lnT>
                      <a:noFill/>
                    </a:lnT>
                    <a:lnB>
                      <a:noFill/>
                    </a:lnB>
                    <a:noFill/>
                  </a:tcPr>
                </a:tc>
                <a:extLst>
                  <a:ext uri="{0D108BD9-81ED-4DB2-BD59-A6C34878D82A}">
                    <a16:rowId xmlns:a16="http://schemas.microsoft.com/office/drawing/2014/main" val="1960815783"/>
                  </a:ext>
                </a:extLst>
              </a:tr>
              <a:tr h="332990">
                <a:tc>
                  <a:txBody>
                    <a:bodyPr/>
                    <a:lstStyle/>
                    <a:p>
                      <a:r>
                        <a:rPr lang="en-IN" sz="2000">
                          <a:solidFill>
                            <a:schemeClr val="bg1"/>
                          </a:solidFill>
                          <a:latin typeface="Montserrat Ultra-Bold Italics" panose="020B0604020202020204" charset="0"/>
                        </a:rPr>
                        <a:t>Kurtosis</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-0.22</a:t>
                      </a:r>
                    </a:p>
                  </a:txBody>
                  <a:tcPr anchor="ctr">
                    <a:lnL>
                      <a:noFill/>
                    </a:lnL>
                    <a:lnR>
                      <a:noFill/>
                    </a:lnR>
                    <a:lnT>
                      <a:noFill/>
                    </a:lnT>
                    <a:lnB>
                      <a:noFill/>
                    </a:lnB>
                    <a:noFill/>
                  </a:tcPr>
                </a:tc>
                <a:extLst>
                  <a:ext uri="{0D108BD9-81ED-4DB2-BD59-A6C34878D82A}">
                    <a16:rowId xmlns:a16="http://schemas.microsoft.com/office/drawing/2014/main" val="1183162248"/>
                  </a:ext>
                </a:extLst>
              </a:tr>
              <a:tr h="332990">
                <a:tc>
                  <a:txBody>
                    <a:bodyPr/>
                    <a:lstStyle/>
                    <a:p>
                      <a:r>
                        <a:rPr lang="en-IN" sz="2000">
                          <a:solidFill>
                            <a:schemeClr val="bg1"/>
                          </a:solidFill>
                          <a:latin typeface="Montserrat Ultra-Bold Italics" panose="020B0604020202020204" charset="0"/>
                        </a:rPr>
                        <a:t>Missing Values</a:t>
                      </a:r>
                    </a:p>
                  </a:txBody>
                  <a:tcPr anchor="ctr">
                    <a:lnL>
                      <a:noFill/>
                    </a:lnL>
                    <a:lnR>
                      <a:noFill/>
                    </a:lnR>
                    <a:lnT>
                      <a:noFill/>
                    </a:lnT>
                    <a:lnB>
                      <a:noFill/>
                    </a:lnB>
                    <a:noFill/>
                  </a:tcPr>
                </a:tc>
                <a:tc>
                  <a:txBody>
                    <a:bodyPr/>
                    <a:lstStyle/>
                    <a:p>
                      <a:r>
                        <a:rPr lang="en-IN" sz="2000" dirty="0">
                          <a:solidFill>
                            <a:schemeClr val="bg1"/>
                          </a:solidFill>
                          <a:latin typeface="Montserrat Ultra-Bold Italics" panose="020B0604020202020204" charset="0"/>
                        </a:rPr>
                        <a:t>0</a:t>
                      </a:r>
                    </a:p>
                  </a:txBody>
                  <a:tcPr anchor="ctr">
                    <a:lnL>
                      <a:noFill/>
                    </a:lnL>
                    <a:lnR>
                      <a:noFill/>
                    </a:lnR>
                    <a:lnT>
                      <a:noFill/>
                    </a:lnT>
                    <a:lnB>
                      <a:noFill/>
                    </a:lnB>
                    <a:noFill/>
                  </a:tcPr>
                </a:tc>
                <a:extLst>
                  <a:ext uri="{0D108BD9-81ED-4DB2-BD59-A6C34878D82A}">
                    <a16:rowId xmlns:a16="http://schemas.microsoft.com/office/drawing/2014/main" val="3210467188"/>
                  </a:ext>
                </a:extLst>
              </a:tr>
            </a:tbl>
          </a:graphicData>
        </a:graphic>
      </p:graphicFrame>
      <p:sp>
        <p:nvSpPr>
          <p:cNvPr id="8" name="Rectangle 3">
            <a:extLst>
              <a:ext uri="{FF2B5EF4-FFF2-40B4-BE49-F238E27FC236}">
                <a16:creationId xmlns:a16="http://schemas.microsoft.com/office/drawing/2014/main" id="{AD2F2FB8-ED18-FADB-BD7C-74D1733D9BB2}"/>
              </a:ext>
            </a:extLst>
          </p:cNvPr>
          <p:cNvSpPr>
            <a:spLocks noChangeArrowheads="1"/>
          </p:cNvSpPr>
          <p:nvPr/>
        </p:nvSpPr>
        <p:spPr bwMode="auto">
          <a:xfrm>
            <a:off x="1143000" y="3553035"/>
            <a:ext cx="1101520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 Key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Demand is centered around </a:t>
            </a:r>
            <a:r>
              <a:rPr kumimoji="0" lang="en-US" altLang="en-US" sz="2000" b="1" i="0" u="none" strike="noStrike" cap="none" normalizeH="0" baseline="0" dirty="0">
                <a:ln>
                  <a:noFill/>
                </a:ln>
                <a:solidFill>
                  <a:schemeClr val="bg1"/>
                </a:solidFill>
                <a:effectLst/>
                <a:latin typeface="Montserrat Ultra-Bold Italics" panose="020B0604020202020204" charset="0"/>
              </a:rPr>
              <a:t>5,600 MW</a:t>
            </a:r>
            <a:r>
              <a:rPr kumimoji="0" lang="en-US" altLang="en-US" sz="2000" b="0" i="0" u="none" strike="noStrike" cap="none" normalizeH="0" baseline="0" dirty="0">
                <a:ln>
                  <a:noFill/>
                </a:ln>
                <a:solidFill>
                  <a:schemeClr val="bg1"/>
                </a:solidFill>
                <a:effectLst/>
                <a:latin typeface="Montserrat Ultra-Bold Italics" panose="020B0604020202020204" charset="0"/>
              </a:rPr>
              <a:t>, with a relatively wide spread (~1,000 MW std dev)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No missing values</a:t>
            </a:r>
            <a:r>
              <a:rPr kumimoji="0" lang="en-US" altLang="en-US" sz="2000" b="0" i="0" u="none" strike="noStrike" cap="none" normalizeH="0" baseline="0" dirty="0">
                <a:ln>
                  <a:noFill/>
                </a:ln>
                <a:solidFill>
                  <a:schemeClr val="bg1"/>
                </a:solidFill>
                <a:effectLst/>
                <a:latin typeface="Montserrat Ultra-Bold Italics" panose="020B0604020202020204" charset="0"/>
              </a:rPr>
              <a:t>, indicating excellent data completeness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Distribution shows a </a:t>
            </a:r>
            <a:r>
              <a:rPr kumimoji="0" lang="en-US" altLang="en-US" sz="2000" b="1" i="0" u="none" strike="noStrike" cap="none" normalizeH="0" baseline="0" dirty="0">
                <a:ln>
                  <a:noFill/>
                </a:ln>
                <a:solidFill>
                  <a:schemeClr val="bg1"/>
                </a:solidFill>
                <a:effectLst/>
                <a:latin typeface="Montserrat Ultra-Bold Italics" panose="020B0604020202020204" charset="0"/>
              </a:rPr>
              <a:t>slight positive skew</a:t>
            </a:r>
            <a:r>
              <a:rPr kumimoji="0" lang="en-US" altLang="en-US" sz="2000" b="0" i="0" u="none" strike="noStrike" cap="none" normalizeH="0" baseline="0" dirty="0">
                <a:ln>
                  <a:noFill/>
                </a:ln>
                <a:solidFill>
                  <a:schemeClr val="bg1"/>
                </a:solidFill>
                <a:effectLst/>
                <a:latin typeface="Montserrat Ultra-Bold Italics" panose="020B0604020202020204" charset="0"/>
              </a:rPr>
              <a:t> (longer tail on the right)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Kurtosis is slightly negative</a:t>
            </a:r>
            <a:r>
              <a:rPr kumimoji="0" lang="en-US" altLang="en-US" sz="2000" b="0" i="0" u="none" strike="noStrike" cap="none" normalizeH="0" baseline="0" dirty="0">
                <a:ln>
                  <a:noFill/>
                </a:ln>
                <a:solidFill>
                  <a:schemeClr val="bg1"/>
                </a:solidFill>
                <a:effectLst/>
                <a:latin typeface="Montserrat Ultra-Bold Italics" panose="020B0604020202020204" charset="0"/>
              </a:rPr>
              <a:t>, indicating a flatter-than-normal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Minimum and maximum values indicate </a:t>
            </a:r>
            <a:r>
              <a:rPr kumimoji="0" lang="en-US" altLang="en-US" sz="2000" b="1" i="0" u="none" strike="noStrike" cap="none" normalizeH="0" baseline="0" dirty="0">
                <a:ln>
                  <a:noFill/>
                </a:ln>
                <a:solidFill>
                  <a:schemeClr val="bg1"/>
                </a:solidFill>
                <a:effectLst/>
                <a:latin typeface="Montserrat Ultra-Bold Italics" panose="020B0604020202020204" charset="0"/>
              </a:rPr>
              <a:t>significant demand variation</a:t>
            </a:r>
            <a:r>
              <a:rPr kumimoji="0" lang="en-US" altLang="en-US" sz="2000" b="0" i="0" u="none" strike="noStrike" cap="none" normalizeH="0" baseline="0" dirty="0">
                <a:ln>
                  <a:noFill/>
                </a:ln>
                <a:solidFill>
                  <a:schemeClr val="bg1"/>
                </a:solidFill>
                <a:effectLst/>
                <a:latin typeface="Montserrat Ultra-Bold Italics" panose="020B0604020202020204" charset="0"/>
              </a:rPr>
              <a:t> — an ideal setup for time series modeling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894B4F7D-BFA2-C137-DB9E-08C0F80A39C7}"/>
              </a:ext>
            </a:extLst>
          </p:cNvPr>
          <p:cNvSpPr>
            <a:spLocks noChangeArrowheads="1"/>
          </p:cNvSpPr>
          <p:nvPr/>
        </p:nvSpPr>
        <p:spPr bwMode="auto">
          <a:xfrm>
            <a:off x="1143000" y="7962899"/>
            <a:ext cx="16002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ontserrat Ultra-Bold Italics" panose="020B0604020202020204" charset="0"/>
              </a:rPr>
              <a:t>"To get a foundational understanding of the dataset, we computed descriptive statistics of hourly power consumption. The demand typically centers around 5,600 MW but can swing from as low as 487 MW to nearly 9,600 MW. The slight positive skew and mild kurtosis suggest the data has a balanced distribution with a few high-demand spikes — which is typical in energy grids. Importantly, there were no missing values, giving us a clean starting point for modeling."</a:t>
            </a:r>
          </a:p>
        </p:txBody>
      </p:sp>
    </p:spTree>
    <p:extLst>
      <p:ext uri="{BB962C8B-B14F-4D97-AF65-F5344CB8AC3E}">
        <p14:creationId xmlns:p14="http://schemas.microsoft.com/office/powerpoint/2010/main" val="429345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AutoShape 3"/>
          <p:cNvSpPr/>
          <p:nvPr/>
        </p:nvSpPr>
        <p:spPr>
          <a:xfrm rot="-1753206">
            <a:off x="-1113304" y="4354356"/>
            <a:ext cx="25783492" cy="9586163"/>
          </a:xfrm>
          <a:prstGeom prst="rect">
            <a:avLst/>
          </a:prstGeom>
          <a:solidFill>
            <a:srgbClr val="545454">
              <a:alpha val="4706"/>
            </a:srgbClr>
          </a:solidFill>
        </p:spPr>
      </p:sp>
      <p:sp>
        <p:nvSpPr>
          <p:cNvPr id="11" name="TextBox 10">
            <a:extLst>
              <a:ext uri="{FF2B5EF4-FFF2-40B4-BE49-F238E27FC236}">
                <a16:creationId xmlns:a16="http://schemas.microsoft.com/office/drawing/2014/main" id="{8DF1FC4F-F6AA-BBBB-DB2E-8420E3F22B80}"/>
              </a:ext>
            </a:extLst>
          </p:cNvPr>
          <p:cNvSpPr txBox="1"/>
          <p:nvPr/>
        </p:nvSpPr>
        <p:spPr>
          <a:xfrm>
            <a:off x="373816" y="202559"/>
            <a:ext cx="4648200" cy="923330"/>
          </a:xfrm>
          <a:prstGeom prst="rect">
            <a:avLst/>
          </a:prstGeom>
          <a:noFill/>
        </p:spPr>
        <p:txBody>
          <a:bodyPr wrap="square" rtlCol="0">
            <a:spAutoFit/>
          </a:bodyPr>
          <a:lstStyle/>
          <a:p>
            <a:r>
              <a:rPr lang="en-IN" sz="5400" dirty="0">
                <a:solidFill>
                  <a:schemeClr val="accent1">
                    <a:lumMod val="50000"/>
                  </a:schemeClr>
                </a:solidFill>
                <a:latin typeface="Montserrat Ultra-Bold Italics" panose="020B0604020202020204" charset="0"/>
              </a:rPr>
              <a:t>Data</a:t>
            </a:r>
          </a:p>
        </p:txBody>
      </p:sp>
      <p:sp>
        <p:nvSpPr>
          <p:cNvPr id="12" name="Rectangle: Rounded Corners 11">
            <a:extLst>
              <a:ext uri="{FF2B5EF4-FFF2-40B4-BE49-F238E27FC236}">
                <a16:creationId xmlns:a16="http://schemas.microsoft.com/office/drawing/2014/main" id="{B342C9AE-EE00-D671-8D0D-C881D83F07AF}"/>
              </a:ext>
            </a:extLst>
          </p:cNvPr>
          <p:cNvSpPr/>
          <p:nvPr/>
        </p:nvSpPr>
        <p:spPr>
          <a:xfrm>
            <a:off x="2183247" y="1052717"/>
            <a:ext cx="7620000" cy="1226479"/>
          </a:xfrm>
          <a:prstGeom prst="roundRect">
            <a:avLst>
              <a:gd name="adj" fmla="val 16667"/>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39A63B78-948D-31DD-9945-7124DF5430CF}"/>
              </a:ext>
            </a:extLst>
          </p:cNvPr>
          <p:cNvSpPr txBox="1"/>
          <p:nvPr/>
        </p:nvSpPr>
        <p:spPr>
          <a:xfrm>
            <a:off x="2190621" y="1240877"/>
            <a:ext cx="5410200" cy="923330"/>
          </a:xfrm>
          <a:prstGeom prst="rect">
            <a:avLst/>
          </a:prstGeom>
          <a:noFill/>
        </p:spPr>
        <p:txBody>
          <a:bodyPr wrap="square" rtlCol="0">
            <a:spAutoFit/>
          </a:bodyPr>
          <a:lstStyle/>
          <a:p>
            <a:r>
              <a:rPr lang="en-IN" sz="5400" dirty="0">
                <a:solidFill>
                  <a:schemeClr val="bg1"/>
                </a:solidFill>
                <a:latin typeface="Montserrat Ultra-Bold Italics" panose="020B0604020202020204" charset="0"/>
              </a:rPr>
              <a:t>Visualization</a:t>
            </a:r>
          </a:p>
        </p:txBody>
      </p:sp>
      <p:pic>
        <p:nvPicPr>
          <p:cNvPr id="5122" name="Picture 2">
            <a:extLst>
              <a:ext uri="{FF2B5EF4-FFF2-40B4-BE49-F238E27FC236}">
                <a16:creationId xmlns:a16="http://schemas.microsoft.com/office/drawing/2014/main" id="{4070E9DC-7D3C-E2A0-E7C6-95580F60C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51894"/>
            <a:ext cx="10044030" cy="545591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A95E3542-5F12-D5C8-8836-9062057210E2}"/>
              </a:ext>
            </a:extLst>
          </p:cNvPr>
          <p:cNvSpPr>
            <a:spLocks noChangeArrowheads="1"/>
          </p:cNvSpPr>
          <p:nvPr/>
        </p:nvSpPr>
        <p:spPr bwMode="auto">
          <a:xfrm>
            <a:off x="10433120" y="848035"/>
            <a:ext cx="715327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Visualization Highlights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Time span: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Mid-2016 to Mid-2018</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Granularity: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Hourly</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Demand values range from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~3,500 MW to 9,500 MW</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Clear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seasonal patterns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visible: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Higher demand in summer and winter</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(likely due to HVAC loads)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Lower demand in spring and fall</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Strong short-term fluctuations layered on top of seasonal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01ED1E3A-203E-8553-6AE9-A61F8C242310}"/>
              </a:ext>
            </a:extLst>
          </p:cNvPr>
          <p:cNvSpPr>
            <a:spLocks noChangeArrowheads="1"/>
          </p:cNvSpPr>
          <p:nvPr/>
        </p:nvSpPr>
        <p:spPr bwMode="auto">
          <a:xfrm>
            <a:off x="10245984" y="4783881"/>
            <a:ext cx="7330579"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accent1">
                    <a:lumMod val="50000"/>
                  </a:schemeClr>
                </a:solidFill>
                <a:effectLst/>
                <a:latin typeface="Montserrat Ultra-Bold Italics" panose="020B0604020202020204" charset="0"/>
              </a:rPr>
              <a:t>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lumMod val="50000"/>
                  </a:schemeClr>
                </a:solidFill>
                <a:effectLst/>
                <a:latin typeface="Montserrat Ultra-Bold Italics" panose="020B0604020202020204" charset="0"/>
              </a:rPr>
              <a:t>The series exhibits both </a:t>
            </a:r>
            <a:r>
              <a:rPr kumimoji="0" lang="en-US" altLang="en-US" sz="1800" b="1" i="0" u="none" strike="noStrike" cap="none" normalizeH="0" baseline="0" dirty="0">
                <a:ln>
                  <a:noFill/>
                </a:ln>
                <a:solidFill>
                  <a:schemeClr val="accent1">
                    <a:lumMod val="50000"/>
                  </a:schemeClr>
                </a:solidFill>
                <a:effectLst/>
                <a:latin typeface="Montserrat Ultra-Bold Italics" panose="020B0604020202020204" charset="0"/>
              </a:rPr>
              <a:t>long-term seasonal variation</a:t>
            </a:r>
            <a:r>
              <a:rPr kumimoji="0" lang="en-US" altLang="en-US" sz="18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1800" b="1" i="0" u="none" strike="noStrike" cap="none" normalizeH="0" baseline="0" dirty="0">
                <a:ln>
                  <a:noFill/>
                </a:ln>
                <a:solidFill>
                  <a:schemeClr val="accent1">
                    <a:lumMod val="50000"/>
                  </a:schemeClr>
                </a:solidFill>
                <a:effectLst/>
                <a:latin typeface="Montserrat Ultra-Bold Italics" panose="020B0604020202020204" charset="0"/>
              </a:rPr>
              <a:t>short-term high-frequency spikes</a:t>
            </a:r>
            <a:endParaRPr kumimoji="0" lang="en-US" altLang="en-US" sz="18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1">
                    <a:lumMod val="50000"/>
                  </a:schemeClr>
                </a:solidFill>
                <a:effectLst/>
                <a:latin typeface="Montserrat Ultra-Bold Italics" panose="020B0604020202020204" charset="0"/>
              </a:rPr>
              <a:t>These patterns reinforce the need for </a:t>
            </a:r>
            <a:r>
              <a:rPr kumimoji="0" lang="en-US" altLang="en-US" sz="1800" b="1" i="0" u="none" strike="noStrike" cap="none" normalizeH="0" baseline="0" dirty="0">
                <a:ln>
                  <a:noFill/>
                </a:ln>
                <a:solidFill>
                  <a:schemeClr val="accent1">
                    <a:lumMod val="50000"/>
                  </a:schemeClr>
                </a:solidFill>
                <a:effectLst/>
                <a:latin typeface="Montserrat Ultra-Bold Italics" panose="020B0604020202020204" charset="0"/>
              </a:rPr>
              <a:t>models that capture both short- and long-range dependencies</a:t>
            </a:r>
            <a:endParaRPr kumimoji="0" lang="en-US" altLang="en-US" sz="18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1">
                    <a:lumMod val="50000"/>
                  </a:schemeClr>
                </a:solidFill>
                <a:effectLst/>
                <a:latin typeface="Montserrat Ultra-Bold Italics" panose="020B0604020202020204" charset="0"/>
              </a:rPr>
              <a:t>Indicates </a:t>
            </a:r>
            <a:r>
              <a:rPr kumimoji="0" lang="en-US" altLang="en-US" sz="1800" b="1" i="0" u="none" strike="noStrike" cap="none" normalizeH="0" baseline="0" dirty="0">
                <a:ln>
                  <a:noFill/>
                </a:ln>
                <a:solidFill>
                  <a:schemeClr val="accent1">
                    <a:lumMod val="50000"/>
                  </a:schemeClr>
                </a:solidFill>
                <a:effectLst/>
                <a:latin typeface="Montserrat Ultra-Bold Italics" panose="020B0604020202020204" charset="0"/>
              </a:rPr>
              <a:t>non-stationarity</a:t>
            </a:r>
            <a:r>
              <a:rPr kumimoji="0" lang="en-US" altLang="en-US" sz="1800" b="0" i="0" u="none" strike="noStrike" cap="none" normalizeH="0" baseline="0" dirty="0">
                <a:ln>
                  <a:noFill/>
                </a:ln>
                <a:solidFill>
                  <a:schemeClr val="accent1">
                    <a:lumMod val="50000"/>
                  </a:schemeClr>
                </a:solidFill>
                <a:effectLst/>
                <a:latin typeface="Montserrat Ultra-Bold Italics" panose="020B0604020202020204" charset="0"/>
              </a:rPr>
              <a:t> — a key consideration for time series modeling and decomposition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3A366458-7E7C-F1ED-3CEA-589229E9D4ED}"/>
              </a:ext>
            </a:extLst>
          </p:cNvPr>
          <p:cNvSpPr>
            <a:spLocks noChangeArrowheads="1"/>
          </p:cNvSpPr>
          <p:nvPr/>
        </p:nvSpPr>
        <p:spPr bwMode="auto">
          <a:xfrm>
            <a:off x="213080" y="8449980"/>
            <a:ext cx="1786183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a:t>
            </a:r>
            <a:r>
              <a:rPr kumimoji="0" lang="en-US" altLang="en-US" sz="2000" b="0" i="0" u="sng" strike="noStrike" cap="none" normalizeH="0" baseline="0" dirty="0">
                <a:ln>
                  <a:noFill/>
                </a:ln>
                <a:solidFill>
                  <a:schemeClr val="accent1">
                    <a:lumMod val="50000"/>
                  </a:schemeClr>
                </a:solidFill>
                <a:effectLst/>
                <a:latin typeface="Montserrat Ultra-Bold Italics" panose="020B0604020202020204" charset="0"/>
              </a:rPr>
              <a:t>This chart shows the hourly power demand for the last two years</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As you can see, the consumption </a:t>
            </a:r>
            <a:r>
              <a:rPr kumimoji="0" lang="en-US" altLang="en-US" sz="2000" b="0" i="0" u="sng" strike="noStrike" cap="none" normalizeH="0" baseline="0" dirty="0">
                <a:ln>
                  <a:noFill/>
                </a:ln>
                <a:solidFill>
                  <a:schemeClr val="accent1">
                    <a:lumMod val="50000"/>
                  </a:schemeClr>
                </a:solidFill>
                <a:effectLst/>
                <a:latin typeface="Montserrat Ultra-Bold Italics" panose="020B0604020202020204" charset="0"/>
              </a:rPr>
              <a:t>exhibits strong seasonal trends — peaking during summer and winter, likely due to air conditioning and heating usage</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In addition to seasonality, we also observe sharp short-term fluctuations, which makes this problem suitable for sequence-aware models like TCN and </a:t>
            </a:r>
            <a:r>
              <a:rPr kumimoji="0" lang="en-US" altLang="en-US" sz="2000" b="0" i="0" u="none" strike="noStrike" cap="none" normalizeH="0" baseline="0" dirty="0" err="1">
                <a:ln>
                  <a:noFill/>
                </a:ln>
                <a:solidFill>
                  <a:schemeClr val="accent1">
                    <a:lumMod val="50000"/>
                  </a:schemeClr>
                </a:solidFill>
                <a:effectLst/>
                <a:latin typeface="Montserrat Ultra-Bold Italics" panose="020B0604020202020204" charset="0"/>
              </a:rPr>
              <a:t>LightGBM</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This visualization gave us confidence that a forecasting model must account for both periodic behavior and transient spikes."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tx2">
                <a:lumMod val="50000"/>
              </a:schemeClr>
            </a:gs>
            <a:gs pos="65000">
              <a:schemeClr val="tx2">
                <a:lumMod val="75000"/>
              </a:schemeClr>
            </a:gs>
            <a:gs pos="7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2DBD38-3E4D-E817-60BB-861BC2988E03}"/>
              </a:ext>
            </a:extLst>
          </p:cNvPr>
          <p:cNvSpPr/>
          <p:nvPr/>
        </p:nvSpPr>
        <p:spPr>
          <a:xfrm>
            <a:off x="7848600" y="1638300"/>
            <a:ext cx="10439400" cy="3810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1">
            <a:extLst>
              <a:ext uri="{FF2B5EF4-FFF2-40B4-BE49-F238E27FC236}">
                <a16:creationId xmlns:a16="http://schemas.microsoft.com/office/drawing/2014/main" id="{B3C71171-0040-6970-D8E7-59A5E954AFC8}"/>
              </a:ext>
            </a:extLst>
          </p:cNvPr>
          <p:cNvSpPr>
            <a:spLocks noChangeArrowheads="1"/>
          </p:cNvSpPr>
          <p:nvPr/>
        </p:nvSpPr>
        <p:spPr bwMode="auto">
          <a:xfrm>
            <a:off x="228600" y="1622323"/>
            <a:ext cx="7620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Montserrat Ultra-Bold Italics" panose="020B0604020202020204" charset="0"/>
              </a:rPr>
              <a:t>Trend &amp; Volatility Analysis (30-Day Rolling Statistics)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ontserrat Ultra-Bold Italics" panose="020B0604020202020204" charset="0"/>
              </a:rPr>
              <a:t>📊 What the Plot Shows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Original data</a:t>
            </a:r>
            <a:r>
              <a:rPr kumimoji="0" lang="en-US" altLang="en-US" sz="2000" b="0" i="0" u="none" strike="noStrike" cap="none" normalizeH="0" baseline="0" dirty="0">
                <a:ln>
                  <a:noFill/>
                </a:ln>
                <a:solidFill>
                  <a:schemeClr val="bg1"/>
                </a:solidFill>
                <a:effectLst/>
                <a:latin typeface="Montserrat Ultra-Bold Italics" panose="020B0604020202020204" charset="0"/>
              </a:rPr>
              <a:t> (light blue): Raw hourly power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30-day rolling mean</a:t>
            </a:r>
            <a:r>
              <a:rPr kumimoji="0" lang="en-US" altLang="en-US" sz="2000" b="0" i="0" u="none" strike="noStrike" cap="none" normalizeH="0" baseline="0" dirty="0">
                <a:ln>
                  <a:noFill/>
                </a:ln>
                <a:solidFill>
                  <a:schemeClr val="bg1"/>
                </a:solidFill>
                <a:effectLst/>
                <a:latin typeface="Montserrat Ultra-Bold Italics" panose="020B0604020202020204" charset="0"/>
              </a:rPr>
              <a:t> (red): Smoothed trend highlighting </a:t>
            </a:r>
            <a:r>
              <a:rPr kumimoji="0" lang="en-US" altLang="en-US" sz="2000" b="1" i="0" u="none" strike="noStrike" cap="none" normalizeH="0" baseline="0" dirty="0">
                <a:ln>
                  <a:noFill/>
                </a:ln>
                <a:solidFill>
                  <a:schemeClr val="bg1"/>
                </a:solidFill>
                <a:effectLst/>
                <a:latin typeface="Montserrat Ultra-Bold Italics" panose="020B0604020202020204" charset="0"/>
              </a:rPr>
              <a:t>seasonal cycles</a:t>
            </a:r>
            <a:r>
              <a:rPr kumimoji="0" lang="en-US" altLang="en-US" sz="2000" b="0" i="0" u="none" strike="noStrike" cap="none" normalizeH="0" baseline="0" dirty="0">
                <a:ln>
                  <a:noFill/>
                </a:ln>
                <a:solidFill>
                  <a:schemeClr val="bg1"/>
                </a:solidFill>
                <a:effectLst/>
                <a:latin typeface="Montserrat Ultra-Bold Italics" panose="020B0604020202020204" charset="0"/>
              </a:rPr>
              <a:t> and </a:t>
            </a:r>
            <a:r>
              <a:rPr kumimoji="0" lang="en-US" altLang="en-US" sz="2000" b="1" i="0" u="none" strike="noStrike" cap="none" normalizeH="0" baseline="0" dirty="0">
                <a:ln>
                  <a:noFill/>
                </a:ln>
                <a:solidFill>
                  <a:schemeClr val="bg1"/>
                </a:solidFill>
                <a:effectLst/>
                <a:latin typeface="Montserrat Ultra-Bold Italics" panose="020B0604020202020204" charset="0"/>
              </a:rPr>
              <a:t>long-term shifts</a:t>
            </a:r>
            <a:endParaRPr kumimoji="0" lang="en-US" altLang="en-US" sz="2000" b="0"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30-day rolling standard deviation</a:t>
            </a:r>
            <a:r>
              <a:rPr kumimoji="0" lang="en-US" altLang="en-US" sz="2000" b="0" i="0" u="none" strike="noStrike" cap="none" normalizeH="0" baseline="0" dirty="0">
                <a:ln>
                  <a:noFill/>
                </a:ln>
                <a:solidFill>
                  <a:schemeClr val="bg1"/>
                </a:solidFill>
                <a:effectLst/>
                <a:latin typeface="Montserrat Ultra-Bold Italics" panose="020B0604020202020204" charset="0"/>
              </a:rPr>
              <a:t> (green): Fluctuation intensity, revealing </a:t>
            </a:r>
            <a:r>
              <a:rPr kumimoji="0" lang="en-US" altLang="en-US" sz="2000" b="1" i="0" u="none" strike="noStrike" cap="none" normalizeH="0" baseline="0" dirty="0">
                <a:ln>
                  <a:noFill/>
                </a:ln>
                <a:solidFill>
                  <a:schemeClr val="bg1"/>
                </a:solidFill>
                <a:effectLst/>
                <a:latin typeface="Montserrat Ultra-Bold Italics" panose="020B0604020202020204" charset="0"/>
              </a:rPr>
              <a:t>volatility patterns</a:t>
            </a:r>
            <a:endParaRPr kumimoji="0" lang="en-US" altLang="en-US" sz="2000" b="0" i="0" u="none" strike="noStrike" cap="none" normalizeH="0" baseline="0" dirty="0">
              <a:ln>
                <a:noFill/>
              </a:ln>
              <a:solidFill>
                <a:schemeClr val="bg1"/>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BCE63D4-0FCC-39C0-854B-C5C65D88B407}"/>
              </a:ext>
            </a:extLst>
          </p:cNvPr>
          <p:cNvSpPr>
            <a:spLocks noChangeArrowheads="1"/>
          </p:cNvSpPr>
          <p:nvPr/>
        </p:nvSpPr>
        <p:spPr bwMode="auto">
          <a:xfrm>
            <a:off x="228600" y="5448300"/>
            <a:ext cx="177546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Montserrat Ultra-Bold Italics" panose="020B0604020202020204" charset="0"/>
              </a:rPr>
              <a:t>🔍 Key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Strong seasonal trend</a:t>
            </a:r>
            <a:r>
              <a:rPr kumimoji="0" lang="en-US" altLang="en-US" sz="2000" b="0" i="0" u="none" strike="noStrike" cap="none" normalizeH="0" baseline="0" dirty="0">
                <a:ln>
                  <a:noFill/>
                </a:ln>
                <a:solidFill>
                  <a:schemeClr val="bg1"/>
                </a:solidFill>
                <a:effectLst/>
                <a:latin typeface="Montserrat Ultra-Bold Italics" panose="020B0604020202020204" charset="0"/>
              </a:rPr>
              <a:t>: Regular peaks and troughs every 6–12 months, likely due to summer/winter HVAC loads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Montserrat Ultra-Bold Italics" panose="020B0604020202020204" charset="0"/>
              </a:rPr>
              <a:t>Stable variability</a:t>
            </a:r>
            <a:r>
              <a:rPr kumimoji="0" lang="en-US" altLang="en-US" sz="2000" b="0" i="0" u="none" strike="noStrike" cap="none" normalizeH="0" baseline="0" dirty="0">
                <a:ln>
                  <a:noFill/>
                </a:ln>
                <a:solidFill>
                  <a:schemeClr val="bg1"/>
                </a:solidFill>
                <a:effectLst/>
                <a:latin typeface="Montserrat Ultra-Bold Italics" panose="020B0604020202020204" charset="0"/>
              </a:rPr>
              <a:t>: The standard deviation remains </a:t>
            </a:r>
            <a:r>
              <a:rPr kumimoji="0" lang="en-US" altLang="en-US" sz="2000" b="1" i="0" u="none" strike="noStrike" cap="none" normalizeH="0" baseline="0" dirty="0">
                <a:ln>
                  <a:noFill/>
                </a:ln>
                <a:solidFill>
                  <a:schemeClr val="bg1"/>
                </a:solidFill>
                <a:effectLst/>
                <a:latin typeface="Montserrat Ultra-Bold Italics" panose="020B0604020202020204" charset="0"/>
              </a:rPr>
              <a:t>fairly consistent</a:t>
            </a:r>
            <a:r>
              <a:rPr kumimoji="0" lang="en-US" altLang="en-US" sz="2000" b="0" i="0" u="none" strike="noStrike" cap="none" normalizeH="0" baseline="0" dirty="0">
                <a:ln>
                  <a:noFill/>
                </a:ln>
                <a:solidFill>
                  <a:schemeClr val="bg1"/>
                </a:solidFill>
                <a:effectLst/>
                <a:latin typeface="Montserrat Ultra-Bold Italics" panose="020B0604020202020204" charset="0"/>
              </a:rPr>
              <a:t> year to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Occasional </a:t>
            </a:r>
            <a:r>
              <a:rPr kumimoji="0" lang="en-US" altLang="en-US" sz="2000" b="1" i="0" u="none" strike="noStrike" cap="none" normalizeH="0" baseline="0" dirty="0">
                <a:ln>
                  <a:noFill/>
                </a:ln>
                <a:solidFill>
                  <a:schemeClr val="bg1"/>
                </a:solidFill>
                <a:effectLst/>
                <a:latin typeface="Montserrat Ultra-Bold Italics" panose="020B0604020202020204" charset="0"/>
              </a:rPr>
              <a:t>spikes in deviation</a:t>
            </a:r>
            <a:r>
              <a:rPr kumimoji="0" lang="en-US" altLang="en-US" sz="2000" b="0" i="0" u="none" strike="noStrike" cap="none" normalizeH="0" baseline="0" dirty="0">
                <a:ln>
                  <a:noFill/>
                </a:ln>
                <a:solidFill>
                  <a:schemeClr val="bg1"/>
                </a:solidFill>
                <a:effectLst/>
                <a:latin typeface="Montserrat Ultra-Bold Italics" panose="020B0604020202020204" charset="0"/>
              </a:rPr>
              <a:t> reflect anomalies or holiday load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Montserrat Ultra-Bold Italics" panose="020B0604020202020204" charset="0"/>
              </a:rPr>
              <a:t>Rolling mean helps </a:t>
            </a:r>
            <a:r>
              <a:rPr kumimoji="0" lang="en-US" altLang="en-US" sz="2000" b="1" i="0" u="none" strike="noStrike" cap="none" normalizeH="0" baseline="0" dirty="0">
                <a:ln>
                  <a:noFill/>
                </a:ln>
                <a:solidFill>
                  <a:schemeClr val="bg1"/>
                </a:solidFill>
                <a:effectLst/>
                <a:latin typeface="Montserrat Ultra-Bold Italics" panose="020B0604020202020204" charset="0"/>
              </a:rPr>
              <a:t>reveal underlying demand growth</a:t>
            </a:r>
            <a:r>
              <a:rPr kumimoji="0" lang="en-US" altLang="en-US" sz="2000" b="0" i="0" u="none" strike="noStrike" cap="none" normalizeH="0" baseline="0" dirty="0">
                <a:ln>
                  <a:noFill/>
                </a:ln>
                <a:solidFill>
                  <a:schemeClr val="bg1"/>
                </a:solidFill>
                <a:effectLst/>
                <a:latin typeface="Montserrat Ultra-Bold Italics" panose="020B0604020202020204" charset="0"/>
              </a:rPr>
              <a:t>, independent of hourly fluctuations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0CB0084-BF65-B7D9-D56B-D40F641D5C04}"/>
              </a:ext>
            </a:extLst>
          </p:cNvPr>
          <p:cNvSpPr>
            <a:spLocks noChangeArrowheads="1"/>
          </p:cNvSpPr>
          <p:nvPr/>
        </p:nvSpPr>
        <p:spPr bwMode="auto">
          <a:xfrm>
            <a:off x="233516" y="7977790"/>
            <a:ext cx="177496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"This rolling mean and standard deviation plot gives us a clear view of how power demand changes over time. The red curve smooths out daily noise, making it easier to observe long-term seasonal trends. The green line shows how volatile the demand is — and interestingly, we see fairly consistent fluctuations across the years, with occasional bursts that align with known anomalies or holiday peaks. This analysis confirmed that our dataset exhibits predictable patterns suitable for seasonal modeling."</a:t>
            </a:r>
          </a:p>
        </p:txBody>
      </p:sp>
    </p:spTree>
    <p:extLst>
      <p:ext uri="{BB962C8B-B14F-4D97-AF65-F5344CB8AC3E}">
        <p14:creationId xmlns:p14="http://schemas.microsoft.com/office/powerpoint/2010/main" val="355003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F04FDF5-59B5-4EBC-A832-DC17D1D99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3" y="2038676"/>
            <a:ext cx="10040408" cy="5553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79BA4F2-2482-FB43-A3DC-A097970E7564}"/>
              </a:ext>
            </a:extLst>
          </p:cNvPr>
          <p:cNvSpPr>
            <a:spLocks noChangeArrowheads="1"/>
          </p:cNvSpPr>
          <p:nvPr/>
        </p:nvSpPr>
        <p:spPr bwMode="auto">
          <a:xfrm>
            <a:off x="10236217" y="1137285"/>
            <a:ext cx="767078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Hourly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Daytime (6 AM – 6 PM)</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Power demand steadily increases, peaking around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6 PM</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Nighttime (6 PM – 6 AM)</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Demand is lower overnight but rises again from 6 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Indicates a strong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daily cycle</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aligned with work schedules and commercial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7" name="Rectangle 5">
            <a:extLst>
              <a:ext uri="{FF2B5EF4-FFF2-40B4-BE49-F238E27FC236}">
                <a16:creationId xmlns:a16="http://schemas.microsoft.com/office/drawing/2014/main" id="{DC2AC32A-7DC0-F219-167A-7DC0D5ECE4B5}"/>
              </a:ext>
            </a:extLst>
          </p:cNvPr>
          <p:cNvSpPr>
            <a:spLocks noChangeArrowheads="1"/>
          </p:cNvSpPr>
          <p:nvPr/>
        </p:nvSpPr>
        <p:spPr bwMode="auto">
          <a:xfrm>
            <a:off x="10236217" y="3691830"/>
            <a:ext cx="767078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Weekly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Power consumption is highest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Monday–Thursday</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Gradual drop on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Friday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followed by lowest usage on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weekends (Saturday &amp; Sunday)</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Suggests reduced industrial/commercial activity during weekends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9" name="Rectangle 7">
            <a:extLst>
              <a:ext uri="{FF2B5EF4-FFF2-40B4-BE49-F238E27FC236}">
                <a16:creationId xmlns:a16="http://schemas.microsoft.com/office/drawing/2014/main" id="{CB71DBF8-D0E0-FDCD-1CF6-C6BAB2980916}"/>
              </a:ext>
            </a:extLst>
          </p:cNvPr>
          <p:cNvSpPr>
            <a:spLocks noChangeArrowheads="1"/>
          </p:cNvSpPr>
          <p:nvPr/>
        </p:nvSpPr>
        <p:spPr bwMode="auto">
          <a:xfrm>
            <a:off x="10236217" y="5880240"/>
            <a:ext cx="763882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 Monthly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Peaks in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January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July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December</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(cold and hot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Lowest demand observed in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May</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and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October</a:t>
            </a: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Reinforces </a:t>
            </a:r>
            <a:r>
              <a:rPr kumimoji="0" lang="en-US" altLang="en-US" sz="2000" b="1" i="0" u="none" strike="noStrike" cap="none" normalizeH="0" baseline="0" dirty="0">
                <a:ln>
                  <a:noFill/>
                </a:ln>
                <a:solidFill>
                  <a:schemeClr val="accent1">
                    <a:lumMod val="50000"/>
                  </a:schemeClr>
                </a:solidFill>
                <a:effectLst/>
                <a:latin typeface="Montserrat Ultra-Bold Italics" panose="020B0604020202020204" charset="0"/>
              </a:rPr>
              <a:t>seasonal HVAC effect</a:t>
            </a:r>
            <a:r>
              <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rPr>
              <a:t> — heating in winter, cooling in summer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50000"/>
                </a:schemeClr>
              </a:solidFill>
              <a:effectLst/>
              <a:latin typeface="Montserrat Ultra-Bold Italics" panose="020B0604020202020204" charset="0"/>
            </a:endParaRPr>
          </a:p>
        </p:txBody>
      </p:sp>
      <p:sp>
        <p:nvSpPr>
          <p:cNvPr id="11" name="Rectangle 9">
            <a:extLst>
              <a:ext uri="{FF2B5EF4-FFF2-40B4-BE49-F238E27FC236}">
                <a16:creationId xmlns:a16="http://schemas.microsoft.com/office/drawing/2014/main" id="{9874F39F-247E-8AB9-FB0B-36F3725CA700}"/>
              </a:ext>
            </a:extLst>
          </p:cNvPr>
          <p:cNvSpPr>
            <a:spLocks noChangeArrowheads="1"/>
          </p:cNvSpPr>
          <p:nvPr/>
        </p:nvSpPr>
        <p:spPr bwMode="auto">
          <a:xfrm>
            <a:off x="381000" y="8287772"/>
            <a:ext cx="175259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lumMod val="50000"/>
                  </a:schemeClr>
                </a:solidFill>
                <a:effectLst/>
                <a:latin typeface="Montserrat Ultra-Bold Italics" panose="020B0604020202020204" charset="0"/>
              </a:rPr>
              <a:t>"We analyzed hourly, daily, and monthly variations in energy usage to better understand seasonality. As expected, we see strong diurnal trends — rising demand through the day and tapering off at night. Weekly trends show reduced load on weekends, while monthly patterns confirm peaks during extreme weather seasons. These consistent and predictable patterns validate the use of seasonality-aware models in our forecasting pipeline."</a:t>
            </a:r>
          </a:p>
        </p:txBody>
      </p:sp>
      <p:sp>
        <p:nvSpPr>
          <p:cNvPr id="12" name="TextBox 11">
            <a:extLst>
              <a:ext uri="{FF2B5EF4-FFF2-40B4-BE49-F238E27FC236}">
                <a16:creationId xmlns:a16="http://schemas.microsoft.com/office/drawing/2014/main" id="{6DE71226-DCCF-8ACE-5A2B-1DA83C1E2EE2}"/>
              </a:ext>
            </a:extLst>
          </p:cNvPr>
          <p:cNvSpPr txBox="1"/>
          <p:nvPr/>
        </p:nvSpPr>
        <p:spPr>
          <a:xfrm>
            <a:off x="489991" y="905836"/>
            <a:ext cx="8991600"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1">
                    <a:lumMod val="50000"/>
                  </a:schemeClr>
                </a:solidFill>
                <a:effectLst/>
                <a:latin typeface="Montserrat Ultra-Bold Italics" panose="020B0604020202020204" charset="0"/>
              </a:rPr>
              <a:t>Temporal Patterns in Power Consumption</a:t>
            </a:r>
          </a:p>
        </p:txBody>
      </p:sp>
    </p:spTree>
    <p:extLst>
      <p:ext uri="{BB962C8B-B14F-4D97-AF65-F5344CB8AC3E}">
        <p14:creationId xmlns:p14="http://schemas.microsoft.com/office/powerpoint/2010/main" val="3816448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2595</Words>
  <Application>Microsoft Office PowerPoint</Application>
  <PresentationFormat>Custom</PresentationFormat>
  <Paragraphs>230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Montserrat Ultra-Bold Italics</vt:lpstr>
      <vt:lpstr>Courier New</vt:lpstr>
      <vt:lpstr>Arial</vt:lpstr>
      <vt:lpstr>Montserrat</vt:lpstr>
      <vt:lpstr>Calibri</vt:lpstr>
      <vt:lpstr>Montserrat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vijaya raju</dc:creator>
  <cp:lastModifiedBy>maramesibalasankar@gmail.com</cp:lastModifiedBy>
  <cp:revision>3</cp:revision>
  <dcterms:created xsi:type="dcterms:W3CDTF">2006-08-16T00:00:00Z</dcterms:created>
  <dcterms:modified xsi:type="dcterms:W3CDTF">2025-07-13T12:02:23Z</dcterms:modified>
  <dc:identifier>DAGs8nvymIk</dc:identifier>
</cp:coreProperties>
</file>