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73" r:id="rId11"/>
    <p:sldId id="265" r:id="rId12"/>
    <p:sldId id="274" r:id="rId13"/>
    <p:sldId id="275" r:id="rId14"/>
    <p:sldId id="276" r:id="rId15"/>
    <p:sldId id="277" r:id="rId16"/>
    <p:sldId id="266" r:id="rId17"/>
    <p:sldId id="267" r:id="rId18"/>
    <p:sldId id="268" r:id="rId19"/>
    <p:sldId id="278" r:id="rId20"/>
    <p:sldId id="279" r:id="rId21"/>
    <p:sldId id="269" r:id="rId22"/>
    <p:sldId id="280" r:id="rId23"/>
    <p:sldId id="281" r:id="rId24"/>
    <p:sldId id="270" r:id="rId25"/>
    <p:sldId id="282" r:id="rId26"/>
    <p:sldId id="283" r:id="rId27"/>
    <p:sldId id="271"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49" autoAdjust="0"/>
    <p:restoredTop sz="94660"/>
  </p:normalViewPr>
  <p:slideViewPr>
    <p:cSldViewPr snapToGrid="0">
      <p:cViewPr>
        <p:scale>
          <a:sx n="60" d="100"/>
          <a:sy n="60" d="100"/>
        </p:scale>
        <p:origin x="127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256B6-D4CA-4987-8A38-0255D63B84C4}" type="datetimeFigureOut">
              <a:rPr lang="en-IN" smtClean="0"/>
              <a:t>07-07-2021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14CB0-7EC2-4ED5-954F-EEE85ECE006E}" type="slidenum">
              <a:rPr lang="en-IN" smtClean="0"/>
              <a:t>‹#›</a:t>
            </a:fld>
            <a:endParaRPr lang="en-IN"/>
          </a:p>
        </p:txBody>
      </p:sp>
    </p:spTree>
    <p:extLst>
      <p:ext uri="{BB962C8B-B14F-4D97-AF65-F5344CB8AC3E}">
        <p14:creationId xmlns:p14="http://schemas.microsoft.com/office/powerpoint/2010/main" val="253641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3BE80-92C8-4CCD-9261-7E84955AEB43}" type="datetime1">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142541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CD975-FC3D-439F-BF6B-AE9F058309D5}"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156666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EBDD1-EF6F-4F4A-B766-EF6B1FD19ECA}"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157561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06C135-E389-45CD-AC69-5697025719D7}"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7595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A8865-025B-45A2-A180-6E03996EA22D}"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7853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B566A2-D800-4033-8E47-B0403EAF4ED4}" type="datetime1">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20229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CDB821-6722-4467-89E2-9B887074291F}" type="datetime1">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122825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7D6A8-24DC-4427-B5E0-C8E919DF2339}" type="datetime1">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076820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9E8CC-5269-4594-9F3E-47B045900133}" type="datetime1">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91811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DF96F-FD1F-4BA9-A9E6-A7C2881364AE}" type="datetime1">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61276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6BBDE-534E-4BE7-A4F6-5C1D8262220A}" type="datetime1">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20240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A57DE-A851-4C19-9765-77CE43C4F400}"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5985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6CED72-6191-4899-BFC8-F518741D86C2}" type="datetime1">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72231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09EE3-5955-4ECE-83CD-EB9342D62AC4}" type="datetime1">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13848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ACBC4-B6A8-4ACC-906F-635A02010122}" type="datetime1">
              <a:rPr lang="en-IN" smtClean="0"/>
              <a:t>07-07-2021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09539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CDE71-B2D9-4613-915C-E5C6664A013A}"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68167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BA2154-20EE-4BCB-89CE-F0C125241D30}" type="datetime1">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9BE10-2876-4F0E-8D88-5A0FF3444706}" type="slidenum">
              <a:rPr lang="en-IN" smtClean="0"/>
              <a:t>‹#›</a:t>
            </a:fld>
            <a:endParaRPr lang="en-IN"/>
          </a:p>
        </p:txBody>
      </p:sp>
    </p:spTree>
    <p:extLst>
      <p:ext uri="{BB962C8B-B14F-4D97-AF65-F5344CB8AC3E}">
        <p14:creationId xmlns:p14="http://schemas.microsoft.com/office/powerpoint/2010/main" val="310135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F6E76E-9C95-4685-AFE3-75DC7EE61846}" type="datetime1">
              <a:rPr lang="en-IN" smtClean="0"/>
              <a:t>07-07-2021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79BE10-2876-4F0E-8D88-5A0FF3444706}" type="slidenum">
              <a:rPr lang="en-IN" smtClean="0"/>
              <a:t>‹#›</a:t>
            </a:fld>
            <a:endParaRPr lang="en-IN"/>
          </a:p>
        </p:txBody>
      </p:sp>
    </p:spTree>
    <p:extLst>
      <p:ext uri="{BB962C8B-B14F-4D97-AF65-F5344CB8AC3E}">
        <p14:creationId xmlns:p14="http://schemas.microsoft.com/office/powerpoint/2010/main" val="411218419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CA80-CDDD-4411-BFB4-CF4C13C32778}"/>
              </a:ext>
            </a:extLst>
          </p:cNvPr>
          <p:cNvSpPr>
            <a:spLocks noGrp="1"/>
          </p:cNvSpPr>
          <p:nvPr>
            <p:ph type="ctrTitle"/>
          </p:nvPr>
        </p:nvSpPr>
        <p:spPr>
          <a:xfrm>
            <a:off x="237068" y="668866"/>
            <a:ext cx="11512109" cy="897466"/>
          </a:xfrm>
        </p:spPr>
        <p:txBody>
          <a:bodyPr>
            <a:normAutofit fontScale="90000"/>
          </a:bodyPr>
          <a:lstStyle/>
          <a:p>
            <a:r>
              <a:rPr lang="en-IN" dirty="0"/>
              <a:t>SUMMER INTERNSHIP Presentation</a:t>
            </a:r>
          </a:p>
        </p:txBody>
      </p:sp>
      <p:sp>
        <p:nvSpPr>
          <p:cNvPr id="11" name="Rectangle 3">
            <a:extLst>
              <a:ext uri="{FF2B5EF4-FFF2-40B4-BE49-F238E27FC236}">
                <a16:creationId xmlns:a16="http://schemas.microsoft.com/office/drawing/2014/main" id="{64612502-F4C1-47B6-9C6F-0C963132BADF}"/>
              </a:ext>
            </a:extLst>
          </p:cNvPr>
          <p:cNvSpPr>
            <a:spLocks noChangeArrowheads="1"/>
          </p:cNvSpPr>
          <p:nvPr/>
        </p:nvSpPr>
        <p:spPr bwMode="auto">
          <a:xfrm>
            <a:off x="237068" y="3070225"/>
            <a:ext cx="16186358" cy="50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2" name="Table 12">
            <a:extLst>
              <a:ext uri="{FF2B5EF4-FFF2-40B4-BE49-F238E27FC236}">
                <a16:creationId xmlns:a16="http://schemas.microsoft.com/office/drawing/2014/main" id="{37D0B09F-A015-49F7-A184-EB18F2AEF7DD}"/>
              </a:ext>
            </a:extLst>
          </p:cNvPr>
          <p:cNvGraphicFramePr>
            <a:graphicFrameLocks noGrp="1"/>
          </p:cNvGraphicFramePr>
          <p:nvPr>
            <p:extLst>
              <p:ext uri="{D42A27DB-BD31-4B8C-83A1-F6EECF244321}">
                <p14:modId xmlns:p14="http://schemas.microsoft.com/office/powerpoint/2010/main" val="1469577931"/>
              </p:ext>
            </p:extLst>
          </p:nvPr>
        </p:nvGraphicFramePr>
        <p:xfrm>
          <a:off x="1299712" y="2703742"/>
          <a:ext cx="9592574" cy="3009083"/>
        </p:xfrm>
        <a:graphic>
          <a:graphicData uri="http://schemas.openxmlformats.org/drawingml/2006/table">
            <a:tbl>
              <a:tblPr firstRow="1" bandRow="1">
                <a:tableStyleId>{616DA210-FB5B-4158-B5E0-FEB733F419BA}</a:tableStyleId>
              </a:tblPr>
              <a:tblGrid>
                <a:gridCol w="4796287">
                  <a:extLst>
                    <a:ext uri="{9D8B030D-6E8A-4147-A177-3AD203B41FA5}">
                      <a16:colId xmlns:a16="http://schemas.microsoft.com/office/drawing/2014/main" val="3654916287"/>
                    </a:ext>
                  </a:extLst>
                </a:gridCol>
                <a:gridCol w="4796287">
                  <a:extLst>
                    <a:ext uri="{9D8B030D-6E8A-4147-A177-3AD203B41FA5}">
                      <a16:colId xmlns:a16="http://schemas.microsoft.com/office/drawing/2014/main" val="2342672486"/>
                    </a:ext>
                  </a:extLst>
                </a:gridCol>
              </a:tblGrid>
              <a:tr h="474588">
                <a:tc>
                  <a:txBody>
                    <a:bodyPr/>
                    <a:lstStyle/>
                    <a:p>
                      <a:pPr algn="l">
                        <a:lnSpc>
                          <a:spcPct val="107000"/>
                        </a:lnSpc>
                        <a:spcAft>
                          <a:spcPts val="800"/>
                        </a:spcAft>
                      </a:pPr>
                      <a:r>
                        <a:rPr lang="en-IN" sz="2000" b="0" dirty="0">
                          <a:effectLst/>
                        </a:rPr>
                        <a:t>Area of Online Internship</a:t>
                      </a:r>
                      <a:endParaRPr lang="en-IN" sz="2000" b="0" dirty="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b="0" dirty="0">
                          <a:effectLst/>
                        </a:rPr>
                        <a:t>AI/Machine/Deep Learning</a:t>
                      </a:r>
                      <a:endParaRPr lang="en-IN" sz="2000" b="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47240829"/>
                  </a:ext>
                </a:extLst>
              </a:tr>
              <a:tr h="474588">
                <a:tc>
                  <a:txBody>
                    <a:bodyPr/>
                    <a:lstStyle/>
                    <a:p>
                      <a:pPr algn="l">
                        <a:lnSpc>
                          <a:spcPct val="107000"/>
                        </a:lnSpc>
                        <a:spcAft>
                          <a:spcPts val="800"/>
                        </a:spcAft>
                      </a:pPr>
                      <a:r>
                        <a:rPr lang="en-IN" sz="2000" dirty="0">
                          <a:effectLst/>
                        </a:rPr>
                        <a:t>Intern Name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a:effectLst/>
                        </a:rPr>
                        <a:t>Anupam Baranwal</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97448743"/>
                  </a:ext>
                </a:extLst>
              </a:tr>
              <a:tr h="487761">
                <a:tc>
                  <a:txBody>
                    <a:bodyPr/>
                    <a:lstStyle/>
                    <a:p>
                      <a:pPr algn="l">
                        <a:lnSpc>
                          <a:spcPct val="107000"/>
                        </a:lnSpc>
                        <a:spcAft>
                          <a:spcPts val="800"/>
                        </a:spcAft>
                      </a:pPr>
                      <a:r>
                        <a:rPr lang="en-IN" sz="2000">
                          <a:effectLst/>
                        </a:rPr>
                        <a:t>Name Of Institution</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a:effectLst/>
                        </a:rPr>
                        <a:t>INDIAN INSTITUTE OF TECHNOLOGY, INDORE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18511071"/>
                  </a:ext>
                </a:extLst>
              </a:tr>
              <a:tr h="474588">
                <a:tc>
                  <a:txBody>
                    <a:bodyPr/>
                    <a:lstStyle/>
                    <a:p>
                      <a:pPr algn="l">
                        <a:lnSpc>
                          <a:spcPct val="107000"/>
                        </a:lnSpc>
                        <a:spcAft>
                          <a:spcPts val="800"/>
                        </a:spcAft>
                      </a:pPr>
                      <a:r>
                        <a:rPr lang="en-IN" sz="2000">
                          <a:effectLst/>
                        </a:rPr>
                        <a:t>Faculty Mentor Name</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a:effectLst/>
                        </a:rPr>
                        <a:t>Prof. Vimal Bhatia</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5615833"/>
                  </a:ext>
                </a:extLst>
              </a:tr>
              <a:tr h="474588">
                <a:tc>
                  <a:txBody>
                    <a:bodyPr/>
                    <a:lstStyle/>
                    <a:p>
                      <a:pPr algn="l">
                        <a:lnSpc>
                          <a:spcPct val="107000"/>
                        </a:lnSpc>
                        <a:spcAft>
                          <a:spcPts val="800"/>
                        </a:spcAft>
                      </a:pPr>
                      <a:r>
                        <a:rPr lang="en-IN" sz="2000">
                          <a:effectLst/>
                        </a:rPr>
                        <a:t>Duration</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a:effectLst/>
                        </a:rPr>
                        <a:t>2 Months (10/05/2021 TO 10/07/2021)</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87664935"/>
                  </a:ext>
                </a:extLst>
              </a:tr>
              <a:tr h="474588">
                <a:tc>
                  <a:txBody>
                    <a:bodyPr/>
                    <a:lstStyle/>
                    <a:p>
                      <a:pPr algn="l">
                        <a:lnSpc>
                          <a:spcPct val="107000"/>
                        </a:lnSpc>
                        <a:spcAft>
                          <a:spcPts val="800"/>
                        </a:spcAft>
                      </a:pPr>
                      <a:r>
                        <a:rPr lang="en-IN" sz="2000">
                          <a:effectLst/>
                        </a:rPr>
                        <a:t>Date Of Submission</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07000"/>
                        </a:lnSpc>
                        <a:spcAft>
                          <a:spcPts val="800"/>
                        </a:spcAft>
                      </a:pPr>
                      <a:r>
                        <a:rPr lang="en-IN" sz="2000" dirty="0">
                          <a:effectLst/>
                        </a:rPr>
                        <a:t>01/07/2021</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07970108"/>
                  </a:ext>
                </a:extLst>
              </a:tr>
            </a:tbl>
          </a:graphicData>
        </a:graphic>
      </p:graphicFrame>
    </p:spTree>
    <p:extLst>
      <p:ext uri="{BB962C8B-B14F-4D97-AF65-F5344CB8AC3E}">
        <p14:creationId xmlns:p14="http://schemas.microsoft.com/office/powerpoint/2010/main" val="60797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894774-904F-44D6-9006-F68C686F4342}"/>
              </a:ext>
            </a:extLst>
          </p:cNvPr>
          <p:cNvSpPr txBox="1"/>
          <p:nvPr/>
        </p:nvSpPr>
        <p:spPr>
          <a:xfrm>
            <a:off x="866422" y="927850"/>
            <a:ext cx="10459156" cy="5596725"/>
          </a:xfrm>
          <a:prstGeom prst="rect">
            <a:avLst/>
          </a:prstGeom>
          <a:noFill/>
        </p:spPr>
        <p:txBody>
          <a:bodyPr wrap="square">
            <a:spAutoFit/>
          </a:bodyPr>
          <a:lstStyle/>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pandas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pd</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matplotlib.pyplot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os</a:t>
            </a:r>
            <a:endParaRPr lang="en-IN" sz="2000" dirty="0">
              <a:effectLst/>
              <a:latin typeface="Calibri" panose="020F0502020204030204" pitchFamily="34" charset="0"/>
              <a:ea typeface="Calibri" panose="020F0502020204030204" pitchFamily="34" charset="0"/>
            </a:endParaRPr>
          </a:p>
          <a:p>
            <a:pPr>
              <a:lnSpc>
                <a:spcPts val="1425"/>
              </a:lnSpc>
              <a:spcAft>
                <a:spcPts val="12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dataset =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pd.DataFrame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'Frequency'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paths =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os.listdir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gtsrb</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german</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-traffic-sign/Train"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count =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path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paths:</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dataset.loc</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[count] = [</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(path), </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os.listdir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gtsrb</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german</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-traffic-sign/Train"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+path))]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count+=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dataset.sort_values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dat.plot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'Frequency'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figsize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kind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'bar'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plt.xticks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rotation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plt.xlabel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plt.ylabel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"Frequency"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plt.show</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E52FEB73-387A-426F-8AC0-DAD92C0CD8B6}"/>
              </a:ext>
            </a:extLst>
          </p:cNvPr>
          <p:cNvSpPr txBox="1"/>
          <p:nvPr/>
        </p:nvSpPr>
        <p:spPr>
          <a:xfrm>
            <a:off x="474133" y="323762"/>
            <a:ext cx="6378222" cy="467564"/>
          </a:xfrm>
          <a:prstGeom prst="rect">
            <a:avLst/>
          </a:prstGeom>
          <a:noFill/>
        </p:spPr>
        <p:txBody>
          <a:bodyPr wrap="square">
            <a:spAutoFit/>
          </a:bodyPr>
          <a:lstStyle/>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Histogram.py-</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0038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66C5D-591C-43A7-BD24-8861F56996B7}"/>
              </a:ext>
            </a:extLst>
          </p:cNvPr>
          <p:cNvSpPr>
            <a:spLocks noGrp="1"/>
          </p:cNvSpPr>
          <p:nvPr>
            <p:ph idx="1"/>
          </p:nvPr>
        </p:nvSpPr>
        <p:spPr>
          <a:xfrm>
            <a:off x="913795" y="861646"/>
            <a:ext cx="10353762" cy="5134708"/>
          </a:xfrm>
        </p:spPr>
        <p:txBody>
          <a:bodyPr>
            <a:normAutofit/>
          </a:bodyPr>
          <a:lstStyle/>
          <a:p>
            <a:pPr>
              <a:lnSpc>
                <a:spcPct val="107000"/>
              </a:lnSpc>
              <a:spcAft>
                <a:spcPts val="800"/>
              </a:spcAft>
            </a:pPr>
            <a:r>
              <a:rPr lang="en-IN" sz="2400" b="1" dirty="0">
                <a:effectLst/>
                <a:latin typeface="Cambria" panose="02040503050406030204" pitchFamily="18" charset="0"/>
                <a:ea typeface="Cambria" panose="02040503050406030204" pitchFamily="18" charset="0"/>
                <a:cs typeface="Cambria" panose="02040503050406030204" pitchFamily="18" charset="0"/>
              </a:rPr>
              <a:t>ﬂip:</a:t>
            </a:r>
            <a:r>
              <a:rPr lang="en-IN" sz="2400" dirty="0">
                <a:effectLst/>
                <a:latin typeface="Cambria" panose="02040503050406030204" pitchFamily="18" charset="0"/>
                <a:ea typeface="Cambria" panose="02040503050406030204" pitchFamily="18" charset="0"/>
                <a:cs typeface="Cambria" panose="02040503050406030204" pitchFamily="18" charset="0"/>
              </a:rPr>
              <a:t> This function, flips images of a class horizontally and/or vertically without changing their meaning.</a:t>
            </a:r>
            <a:r>
              <a:rPr lang="en-IN" sz="2400" dirty="0">
                <a:effectLst/>
                <a:latin typeface="Calibri" panose="020F0502020204030204" pitchFamily="34" charset="0"/>
                <a:ea typeface="Cambria" panose="02040503050406030204" pitchFamily="18" charset="0"/>
              </a:rPr>
              <a:t> </a:t>
            </a:r>
            <a:r>
              <a:rPr lang="en-IN" sz="2400" dirty="0">
                <a:effectLst/>
                <a:latin typeface="Cambria" panose="02040503050406030204" pitchFamily="18" charset="0"/>
                <a:ea typeface="Cambria" panose="02040503050406030204" pitchFamily="18" charset="0"/>
                <a:cs typeface="Cambria" panose="02040503050406030204" pitchFamily="18" charset="0"/>
              </a:rPr>
              <a:t>Horizontal flip - [11, 12, 13, 15, 17, 18, 22, 26, 30, 35]</a:t>
            </a:r>
            <a:r>
              <a:rPr lang="en-IN" sz="2400" dirty="0">
                <a:effectLst/>
                <a:latin typeface="Calibri" panose="020F0502020204030204" pitchFamily="34" charset="0"/>
                <a:ea typeface="Cambria" panose="02040503050406030204" pitchFamily="18" charset="0"/>
              </a:rPr>
              <a:t>  </a:t>
            </a:r>
            <a:r>
              <a:rPr lang="en-IN" sz="2400" dirty="0">
                <a:effectLst/>
                <a:latin typeface="Cambria" panose="02040503050406030204" pitchFamily="18" charset="0"/>
                <a:ea typeface="Cambria" panose="02040503050406030204" pitchFamily="18" charset="0"/>
                <a:cs typeface="Cambria" panose="02040503050406030204" pitchFamily="18" charset="0"/>
              </a:rPr>
              <a:t>Vertical flip - [1, 5, 12, 15, 17]</a:t>
            </a:r>
          </a:p>
          <a:p>
            <a:pPr marL="457200" lvl="1" indent="0">
              <a:lnSpc>
                <a:spcPct val="107000"/>
              </a:lnSpc>
              <a:spcAft>
                <a:spcPts val="800"/>
              </a:spcAft>
              <a:buNone/>
            </a:pPr>
            <a:r>
              <a:rPr lang="en-IN" sz="1600" dirty="0">
                <a:effectLst/>
                <a:latin typeface="Cambria" panose="02040503050406030204" pitchFamily="18" charset="0"/>
                <a:ea typeface="Cambria" panose="02040503050406030204" pitchFamily="18" charset="0"/>
                <a:cs typeface="Cambria" panose="02040503050406030204" pitchFamily="18" charset="0"/>
              </a:rPr>
              <a:t>Flip.py</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flip</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flip_horizontally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11</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12</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13</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17</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22</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26</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35</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flip_vertically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12</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17</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flip_horizontally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fliplr</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elif</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flip_vertically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flipud</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IN" sz="1600"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1622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12F29-B46E-492E-8AF6-FF1607314D5E}"/>
              </a:ext>
            </a:extLst>
          </p:cNvPr>
          <p:cNvSpPr>
            <a:spLocks noGrp="1"/>
          </p:cNvSpPr>
          <p:nvPr>
            <p:ph idx="1"/>
          </p:nvPr>
        </p:nvSpPr>
        <p:spPr>
          <a:xfrm>
            <a:off x="913795" y="553156"/>
            <a:ext cx="10353762" cy="5520266"/>
          </a:xfrm>
        </p:spPr>
        <p:txBody>
          <a:bodyPr/>
          <a:lstStyle/>
          <a:p>
            <a:pPr marL="228600" indent="-228600" algn="l" rtl="0" eaLnBrk="1" latinLnBrk="0" hangingPunct="1">
              <a:lnSpc>
                <a:spcPct val="107000"/>
              </a:lnSpc>
              <a:spcBef>
                <a:spcPts val="1000"/>
              </a:spcBef>
              <a:spcAft>
                <a:spcPts val="800"/>
              </a:spcAft>
              <a:buClrTx/>
              <a:buSzPts val="2200"/>
              <a:buFont typeface="Arial" panose="020B0604020202020204" pitchFamily="34" charset="0"/>
              <a:buChar char="•"/>
            </a:pPr>
            <a:r>
              <a:rPr lang="en-IN" sz="3200" b="1"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brightness</a:t>
            </a:r>
            <a:r>
              <a:rPr lang="en-IN" sz="3200"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 apply a random changing brightness to the image</a:t>
            </a:r>
          </a:p>
          <a:p>
            <a:pPr marL="228600" indent="-228600" algn="l" rtl="0" eaLnBrk="1" latinLnBrk="0" hangingPunct="1">
              <a:lnSpc>
                <a:spcPct val="107000"/>
              </a:lnSpc>
              <a:spcBef>
                <a:spcPts val="1000"/>
              </a:spcBef>
              <a:spcAft>
                <a:spcPts val="800"/>
              </a:spcAft>
              <a:buClrTx/>
              <a:buSzPts val="2200"/>
              <a:buFont typeface="Arial" panose="020B0604020202020204" pitchFamily="34" charset="0"/>
              <a:buChar char="•"/>
            </a:pPr>
            <a:endParaRPr lang="en-IN" sz="1800" dirty="0">
              <a:solidFill>
                <a:srgbClr val="FFFFFF"/>
              </a:solidFill>
              <a:effectLst/>
              <a:latin typeface="Cambria" panose="02040503050406030204" pitchFamily="18" charset="0"/>
              <a:ea typeface="Cambria" panose="02040503050406030204" pitchFamily="18" charset="0"/>
            </a:endParaRPr>
          </a:p>
          <a:p>
            <a:pPr marL="457200" lvl="1" indent="0">
              <a:lnSpc>
                <a:spcPct val="107000"/>
              </a:lnSpc>
              <a:spcAft>
                <a:spcPts val="800"/>
              </a:spcAft>
              <a:buNone/>
            </a:pPr>
            <a:r>
              <a:rPr lang="en-IN" sz="2000" dirty="0">
                <a:effectLst/>
                <a:latin typeface="Cambria" panose="02040503050406030204" pitchFamily="18" charset="0"/>
                <a:ea typeface="Cambria" panose="02040503050406030204" pitchFamily="18" charset="0"/>
                <a:cs typeface="Cambria" panose="02040503050406030204" pitchFamily="18" charset="0"/>
              </a:rPr>
              <a:t>brightness.py</a:t>
            </a:r>
            <a:endParaRPr lang="en-IN" sz="12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skimage.exposure</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adjust_gamma</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random</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brightness</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intensity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0.5</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delta =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intensity</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X = </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adjust_gamma</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random.uniform</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delta, </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delta))</a:t>
            </a:r>
            <a:endParaRPr lang="en-IN"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X</a:t>
            </a:r>
            <a:endParaRPr lang="en-IN" dirty="0">
              <a:effectLst/>
              <a:latin typeface="Calibri" panose="020F0502020204030204" pitchFamily="34" charset="0"/>
              <a:ea typeface="Calibri" panose="020F0502020204030204" pitchFamily="34" charset="0"/>
            </a:endParaRPr>
          </a:p>
          <a:p>
            <a:pPr marL="228600" indent="-228600" algn="l" rtl="0" eaLnBrk="1" latinLnBrk="0" hangingPunct="1">
              <a:lnSpc>
                <a:spcPct val="107000"/>
              </a:lnSpc>
              <a:spcBef>
                <a:spcPts val="1000"/>
              </a:spcBef>
              <a:spcAft>
                <a:spcPts val="800"/>
              </a:spcAft>
              <a:buClrTx/>
              <a:buSzPts val="2200"/>
              <a:buFont typeface="Arial" panose="020B0604020202020204" pitchFamily="34" charset="0"/>
              <a:buChar char="•"/>
            </a:pPr>
            <a:endParaRPr lang="en-IN" sz="1800" dirty="0">
              <a:effectLst/>
            </a:endParaRPr>
          </a:p>
        </p:txBody>
      </p:sp>
    </p:spTree>
    <p:extLst>
      <p:ext uri="{BB962C8B-B14F-4D97-AF65-F5344CB8AC3E}">
        <p14:creationId xmlns:p14="http://schemas.microsoft.com/office/powerpoint/2010/main" val="150904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4B2A1-81EE-4DE1-9C6F-148A75D2DBCF}"/>
              </a:ext>
            </a:extLst>
          </p:cNvPr>
          <p:cNvSpPr>
            <a:spLocks noGrp="1"/>
          </p:cNvSpPr>
          <p:nvPr>
            <p:ph idx="1"/>
          </p:nvPr>
        </p:nvSpPr>
        <p:spPr>
          <a:xfrm>
            <a:off x="913795" y="643467"/>
            <a:ext cx="10353762" cy="5610577"/>
          </a:xfrm>
        </p:spPr>
        <p:txBody>
          <a:bodyPr>
            <a:normAutofit/>
          </a:bodyPr>
          <a:lstStyle/>
          <a:p>
            <a:pPr marL="228600" indent="-228600" algn="l" rtl="0" eaLnBrk="1" latinLnBrk="0" hangingPunct="1">
              <a:lnSpc>
                <a:spcPct val="107000"/>
              </a:lnSpc>
              <a:spcBef>
                <a:spcPts val="1000"/>
              </a:spcBef>
              <a:spcAft>
                <a:spcPts val="800"/>
              </a:spcAft>
            </a:pPr>
            <a:r>
              <a:rPr lang="en-IN" sz="3200" b="1" kern="1200" dirty="0" err="1">
                <a:solidFill>
                  <a:srgbClr val="FFFFFF"/>
                </a:solidFill>
                <a:effectLst/>
                <a:latin typeface="Cambria" panose="02040503050406030204" pitchFamily="18" charset="0"/>
                <a:ea typeface="Cambria" panose="02040503050406030204" pitchFamily="18" charset="0"/>
                <a:cs typeface="Cambria" panose="02040503050406030204" pitchFamily="18" charset="0"/>
              </a:rPr>
              <a:t>rotate_image</a:t>
            </a:r>
            <a:r>
              <a:rPr lang="en-IN" sz="3200"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 apply a random rotation to the image</a:t>
            </a:r>
          </a:p>
          <a:p>
            <a:pPr marL="0" indent="0" algn="l" rtl="0" eaLnBrk="1" latinLnBrk="0" hangingPunct="1">
              <a:lnSpc>
                <a:spcPct val="107000"/>
              </a:lnSpc>
              <a:spcBef>
                <a:spcPts val="1000"/>
              </a:spcBef>
              <a:spcAft>
                <a:spcPts val="800"/>
              </a:spcAft>
              <a:buNone/>
            </a:pPr>
            <a:endParaRPr lang="en-IN" sz="3200"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endParaRPr>
          </a:p>
          <a:p>
            <a:pPr marL="0" indent="0">
              <a:lnSpc>
                <a:spcPct val="107000"/>
              </a:lnSpc>
              <a:spcAft>
                <a:spcPts val="800"/>
              </a:spcAft>
              <a:buNone/>
            </a:pPr>
            <a:r>
              <a:rPr lang="en-IN" sz="1800" dirty="0">
                <a:effectLst/>
                <a:latin typeface="Cambria" panose="02040503050406030204" pitchFamily="18" charset="0"/>
                <a:ea typeface="Cambria" panose="02040503050406030204" pitchFamily="18" charset="0"/>
                <a:cs typeface="Cambria" panose="02040503050406030204" pitchFamily="18" charset="0"/>
              </a:rPr>
              <a:t>rotate_image.py</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skimage</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transform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rotate</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random</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rotate_image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intensity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0.5</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delta</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intensity</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rotate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random</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uniform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delta</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delta</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0" indent="0">
              <a:lnSpc>
                <a:spcPts val="1425"/>
              </a:lnSpc>
              <a:spcAft>
                <a:spcPts val="800"/>
              </a:spcAft>
              <a:buNone/>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IN" sz="1800" dirty="0">
              <a:effectLst/>
              <a:latin typeface="Calibri" panose="020F0502020204030204" pitchFamily="34" charset="0"/>
              <a:ea typeface="Calibri" panose="020F0502020204030204" pitchFamily="34" charset="0"/>
            </a:endParaRPr>
          </a:p>
          <a:p>
            <a:pPr marL="0" indent="0" algn="l" rtl="0" eaLnBrk="1" latinLnBrk="0" hangingPunct="1">
              <a:lnSpc>
                <a:spcPct val="107000"/>
              </a:lnSpc>
              <a:spcBef>
                <a:spcPts val="1000"/>
              </a:spcBef>
              <a:spcAft>
                <a:spcPts val="800"/>
              </a:spcAft>
              <a:buNone/>
            </a:pPr>
            <a:endParaRPr lang="en-IN" dirty="0">
              <a:effectLst/>
            </a:endParaRPr>
          </a:p>
          <a:p>
            <a:pPr algn="ctr"/>
            <a:endParaRPr lang="en-IN" dirty="0"/>
          </a:p>
        </p:txBody>
      </p:sp>
    </p:spTree>
    <p:extLst>
      <p:ext uri="{BB962C8B-B14F-4D97-AF65-F5344CB8AC3E}">
        <p14:creationId xmlns:p14="http://schemas.microsoft.com/office/powerpoint/2010/main" val="361377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0E463-CCEA-4F56-B0CA-C9C2E8DAC554}"/>
              </a:ext>
            </a:extLst>
          </p:cNvPr>
          <p:cNvSpPr>
            <a:spLocks noGrp="1"/>
          </p:cNvSpPr>
          <p:nvPr>
            <p:ph idx="1"/>
          </p:nvPr>
        </p:nvSpPr>
        <p:spPr>
          <a:xfrm>
            <a:off x="913795" y="541867"/>
            <a:ext cx="10353762" cy="5926666"/>
          </a:xfrm>
        </p:spPr>
        <p:txBody>
          <a:bodyPr>
            <a:normAutofit fontScale="85000" lnSpcReduction="20000"/>
          </a:bodyPr>
          <a:lstStyle/>
          <a:p>
            <a:pPr marL="228600" indent="-228600" algn="l" rtl="0" eaLnBrk="1" latinLnBrk="0" hangingPunct="1">
              <a:spcBef>
                <a:spcPts val="1000"/>
              </a:spcBef>
              <a:spcAft>
                <a:spcPts val="800"/>
              </a:spcAft>
            </a:pPr>
            <a:r>
              <a:rPr lang="en-IN" sz="2900" b="1" kern="1200" dirty="0" err="1">
                <a:solidFill>
                  <a:srgbClr val="FFFFFF"/>
                </a:solidFill>
                <a:effectLst/>
                <a:latin typeface="Cambria" panose="02040503050406030204" pitchFamily="18" charset="0"/>
                <a:ea typeface="Cambria" panose="02040503050406030204" pitchFamily="18" charset="0"/>
                <a:cs typeface="Cambria" panose="02040503050406030204" pitchFamily="18" charset="0"/>
              </a:rPr>
              <a:t>projection_transform</a:t>
            </a:r>
            <a:r>
              <a:rPr lang="en-IN" sz="2900"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 apply a random perspective transformation of the signal</a:t>
            </a:r>
          </a:p>
          <a:p>
            <a:pPr marL="457200" lvl="1" indent="0">
              <a:buNone/>
            </a:pPr>
            <a:r>
              <a:rPr lang="en-IN" sz="1400" b="0" dirty="0">
                <a:solidFill>
                  <a:srgbClr val="569CD6"/>
                </a:solidFill>
                <a:effectLst/>
                <a:latin typeface="Consolas" panose="020B0609020204030204" pitchFamily="49" charset="0"/>
              </a:rPr>
              <a:t>def</a:t>
            </a:r>
            <a:r>
              <a:rPr lang="en-IN" sz="1400" b="0" dirty="0">
                <a:solidFill>
                  <a:srgbClr val="D4D4D4"/>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projection_transform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intensity</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0.5</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X</a:t>
            </a:r>
            <a:r>
              <a:rPr lang="en-IN" sz="1400" b="0" dirty="0" err="1">
                <a:solidFill>
                  <a:srgbClr val="D4D4D4"/>
                </a:solidFill>
                <a:effectLst/>
                <a:latin typeface="Consolas" panose="020B0609020204030204" pitchFamily="49" charset="0"/>
              </a:rPr>
              <a:t>.shape</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a:solidFill>
                  <a:srgbClr val="B5CEA8"/>
                </a:solidFill>
                <a:effectLst/>
                <a:latin typeface="Consolas" panose="020B0609020204030204" pitchFamily="49" charset="0"/>
              </a:rPr>
              <a:t>0.3</a:t>
            </a:r>
            <a:r>
              <a:rPr lang="en-IN" sz="1400" b="0" dirty="0">
                <a:solidFill>
                  <a:srgbClr val="D4D4D4"/>
                </a:solidFill>
                <a:effectLst/>
                <a:latin typeface="Consolas" panose="020B0609020204030204" pitchFamily="49" charset="0"/>
              </a:rPr>
              <a:t> * </a:t>
            </a:r>
            <a:r>
              <a:rPr lang="en-IN" sz="1400" b="0" dirty="0">
                <a:solidFill>
                  <a:srgbClr val="9CDCFE"/>
                </a:solidFill>
                <a:effectLst/>
                <a:latin typeface="Consolas" panose="020B0609020204030204" pitchFamily="49" charset="0"/>
              </a:rPr>
              <a:t>intensity</a:t>
            </a: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tl_top</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tl_left</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bl_bottom</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bl_left</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tr_top</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tr_right</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br_bottom</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br_right</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random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uniform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
            </a:r>
            <a:r>
              <a:rPr lang="en-IN" sz="1400" b="0" dirty="0">
                <a:solidFill>
                  <a:srgbClr val="D4D4D4"/>
                </a:solidFill>
                <a:effectLst/>
                <a:latin typeface="Consolas" panose="020B0609020204030204" pitchFamily="49" charset="0"/>
              </a:rPr>
              <a:t>)</a:t>
            </a: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transform</a:t>
            </a: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ProjectiveTransform</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transform</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estimate</a:t>
            </a:r>
            <a:r>
              <a:rPr lang="en-IN" sz="1400" b="0" dirty="0">
                <a:solidFill>
                  <a:srgbClr val="D4D4D4"/>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np</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array</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tl_left</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tl_top</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bl_left</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bl_bottom</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br_right</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br_bottom</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 </a:t>
            </a:r>
            <a:r>
              <a:rPr lang="en-IN" sz="1400" b="0" dirty="0" err="1">
                <a:solidFill>
                  <a:srgbClr val="9CDCFE"/>
                </a:solidFill>
                <a:effectLst/>
                <a:latin typeface="Consolas" panose="020B0609020204030204" pitchFamily="49" charset="0"/>
              </a:rPr>
              <a:t>tr_right</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tr_top</a:t>
            </a:r>
            <a:r>
              <a:rPr lang="en-IN" sz="1400" b="0" dirty="0">
                <a:solidFill>
                  <a:srgbClr val="D4D4D4"/>
                </a:solidFill>
                <a:effectLst/>
                <a:latin typeface="Consolas" panose="020B0609020204030204" pitchFamily="49" charset="0"/>
              </a:rPr>
              <a:t>)</a:t>
            </a:r>
          </a:p>
          <a:p>
            <a:pPr marL="457200" lvl="1" indent="0">
              <a:buNone/>
            </a:pPr>
            <a:r>
              <a:rPr lang="en-IN" sz="1400" b="0" dirty="0">
                <a:solidFill>
                  <a:srgbClr val="D4D4D4"/>
                </a:solidFill>
                <a:effectLst/>
                <a:latin typeface="Consolas" panose="020B0609020204030204" pitchFamily="49" charset="0"/>
              </a:rPr>
              <a:t>            )), </a:t>
            </a:r>
            <a:r>
              <a:rPr lang="en-IN" sz="1400" b="0" dirty="0" err="1">
                <a:solidFill>
                  <a:srgbClr val="4EC9B0"/>
                </a:solidFill>
                <a:effectLst/>
                <a:latin typeface="Consolas" panose="020B0609020204030204" pitchFamily="49" charset="0"/>
              </a:rPr>
              <a:t>np</a:t>
            </a:r>
            <a:r>
              <a:rPr lang="en-IN" sz="1400" b="0" dirty="0" err="1">
                <a:solidFill>
                  <a:srgbClr val="D4D4D4"/>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array</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0</a:t>
            </a:r>
            <a:r>
              <a:rPr lang="en-IN" sz="1400" b="0" dirty="0">
                <a:solidFill>
                  <a:srgbClr val="D4D4D4"/>
                </a:solidFill>
                <a:effectLst/>
                <a:latin typeface="Consolas" panose="020B0609020204030204" pitchFamily="49" charset="0"/>
              </a:rPr>
              <a:t>, </a:t>
            </a:r>
            <a:r>
              <a:rPr lang="en-IN" sz="1400" b="0" dirty="0">
                <a:solidFill>
                  <a:srgbClr val="B5CEA8"/>
                </a:solidFill>
                <a:effectLst/>
                <a:latin typeface="Consolas" panose="020B0609020204030204" pitchFamily="49" charset="0"/>
              </a:rPr>
              <a:t>0</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0</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a:t>
            </a:r>
            <a:r>
              <a:rPr lang="en-IN" sz="1400" b="0" dirty="0">
                <a:solidFill>
                  <a:srgbClr val="B5CEA8"/>
                </a:solidFill>
                <a:effectLst/>
                <a:latin typeface="Consolas" panose="020B0609020204030204" pitchFamily="49" charset="0"/>
              </a:rPr>
              <a:t>0</a:t>
            </a:r>
            <a:r>
              <a:rPr lang="en-IN" sz="1400" b="0" dirty="0">
                <a:solidFill>
                  <a:srgbClr val="D4D4D4"/>
                </a:solidFill>
                <a:effectLst/>
                <a:latin typeface="Consolas" panose="020B0609020204030204" pitchFamily="49" charset="0"/>
              </a:rPr>
              <a:t>))))</a:t>
            </a: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 = </a:t>
            </a:r>
            <a:r>
              <a:rPr lang="en-IN" sz="1400" b="0" dirty="0">
                <a:solidFill>
                  <a:srgbClr val="DCDCAA"/>
                </a:solidFill>
                <a:effectLst/>
                <a:latin typeface="Consolas" panose="020B0609020204030204" pitchFamily="49" charset="0"/>
              </a:rPr>
              <a:t>warp</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transform</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output_shape</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image_size</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order</a:t>
            </a:r>
            <a:r>
              <a:rPr lang="en-IN" sz="1400" b="0" dirty="0">
                <a:solidFill>
                  <a:srgbClr val="D4D4D4"/>
                </a:solidFill>
                <a:effectLst/>
                <a:latin typeface="Consolas" panose="020B0609020204030204" pitchFamily="49" charset="0"/>
              </a:rPr>
              <a:t> = </a:t>
            </a:r>
            <a:r>
              <a:rPr lang="en-IN" sz="1400" b="0" dirty="0">
                <a:solidFill>
                  <a:srgbClr val="B5CEA8"/>
                </a:solidFill>
                <a:effectLst/>
                <a:latin typeface="Consolas" panose="020B0609020204030204" pitchFamily="49" charset="0"/>
              </a:rPr>
              <a:t>1</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mode</a:t>
            </a:r>
            <a:r>
              <a:rPr lang="en-IN" sz="1400" b="0" dirty="0">
                <a:solidFill>
                  <a:srgbClr val="D4D4D4"/>
                </a:solidFill>
                <a:effectLst/>
                <a:latin typeface="Consolas" panose="020B0609020204030204" pitchFamily="49" charset="0"/>
              </a:rPr>
              <a:t> = </a:t>
            </a:r>
            <a:r>
              <a:rPr lang="en-IN" sz="1400" b="0" dirty="0">
                <a:solidFill>
                  <a:srgbClr val="CE9178"/>
                </a:solidFill>
                <a:effectLst/>
                <a:latin typeface="Consolas" panose="020B0609020204030204" pitchFamily="49" charset="0"/>
              </a:rPr>
              <a:t>'edge'</a:t>
            </a:r>
            <a:r>
              <a:rPr lang="en-IN" sz="1400" b="0" dirty="0">
                <a:solidFill>
                  <a:srgbClr val="D4D4D4"/>
                </a:solidFill>
                <a:effectLst/>
                <a:latin typeface="Consolas" panose="020B0609020204030204" pitchFamily="49" charset="0"/>
              </a:rPr>
              <a:t>)</a:t>
            </a:r>
          </a:p>
          <a:p>
            <a:pPr marL="0" indent="0">
              <a:spcAft>
                <a:spcPts val="800"/>
              </a:spcAft>
              <a:buNone/>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52766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8B1EF-D30D-4152-8B3A-6177421B5DF3}"/>
              </a:ext>
            </a:extLst>
          </p:cNvPr>
          <p:cNvSpPr>
            <a:spLocks noGrp="1"/>
          </p:cNvSpPr>
          <p:nvPr>
            <p:ph idx="1"/>
          </p:nvPr>
        </p:nvSpPr>
        <p:spPr>
          <a:xfrm>
            <a:off x="913795" y="440267"/>
            <a:ext cx="10353762" cy="6005689"/>
          </a:xfrm>
        </p:spPr>
        <p:txBody>
          <a:bodyPr>
            <a:normAutofit/>
          </a:bodyPr>
          <a:lstStyle/>
          <a:p>
            <a:r>
              <a:rPr lang="en-IN" sz="2800" b="1"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noise: </a:t>
            </a:r>
            <a:r>
              <a:rPr lang="en-IN" sz="2800" kern="1200" dirty="0">
                <a:solidFill>
                  <a:srgbClr val="FFFFFF"/>
                </a:solidFill>
                <a:effectLst/>
                <a:latin typeface="Cambria" panose="02040503050406030204" pitchFamily="18" charset="0"/>
                <a:ea typeface="Cambria" panose="02040503050406030204" pitchFamily="18" charset="0"/>
                <a:cs typeface="Cambria" panose="02040503050406030204" pitchFamily="18" charset="0"/>
              </a:rPr>
              <a:t>applies gaussian noise to the image. Gaussian noise, which has zero mean, essentially has data points in all frequencies, effectively distorting the high frequency features.</a:t>
            </a:r>
          </a:p>
          <a:p>
            <a:pPr marL="0" indent="0">
              <a:buNone/>
            </a:pPr>
            <a:endParaRPr lang="en-IN" sz="2400" dirty="0">
              <a:effectLst/>
              <a:latin typeface="Calibri" panose="020F0502020204030204" pitchFamily="34" charset="0"/>
              <a:ea typeface="Calibri" panose="020F0502020204030204" pitchFamily="34" charset="0"/>
            </a:endParaRPr>
          </a:p>
          <a:p>
            <a:pPr marL="457200" lvl="1" indent="0">
              <a:lnSpc>
                <a:spcPct val="107000"/>
              </a:lnSpc>
              <a:spcAft>
                <a:spcPts val="800"/>
              </a:spcAft>
              <a:buNone/>
            </a:pPr>
            <a:r>
              <a:rPr lang="en-IN" sz="1600" dirty="0">
                <a:effectLst/>
                <a:latin typeface="Cambria" panose="02040503050406030204" pitchFamily="18" charset="0"/>
                <a:ea typeface="Cambria" panose="02040503050406030204" pitchFamily="18" charset="0"/>
                <a:cs typeface="Cambria" panose="02040503050406030204" pitchFamily="18" charset="0"/>
              </a:rPr>
              <a:t>Noise.py</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cv2</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skimage</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util</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random_noise</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noise</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6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random_noise</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gaussian'</a:t>
            </a:r>
            <a:r>
              <a:rPr lang="en-IN" sz="16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mean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6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0.0</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endParaRPr>
          </a:p>
          <a:p>
            <a:pPr marL="457200" lvl="1" indent="0">
              <a:lnSpc>
                <a:spcPts val="1425"/>
              </a:lnSpc>
              <a:spcAft>
                <a:spcPts val="800"/>
              </a:spcAft>
              <a:buNone/>
            </a:pP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6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6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IN" sz="1600" dirty="0">
              <a:effectLst/>
              <a:latin typeface="Calibri" panose="020F0502020204030204" pitchFamily="34" charset="0"/>
              <a:ea typeface="Calibri" panose="020F0502020204030204" pitchFamily="34" charset="0"/>
            </a:endParaRPr>
          </a:p>
          <a:p>
            <a:endParaRPr lang="en-IN" dirty="0">
              <a:effectLst/>
            </a:endParaRPr>
          </a:p>
          <a:p>
            <a:endParaRPr lang="en-IN" dirty="0"/>
          </a:p>
        </p:txBody>
      </p:sp>
    </p:spTree>
    <p:extLst>
      <p:ext uri="{BB962C8B-B14F-4D97-AF65-F5344CB8AC3E}">
        <p14:creationId xmlns:p14="http://schemas.microsoft.com/office/powerpoint/2010/main" val="77133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4604-EE50-4413-B6D1-EA9437C9BAB8}"/>
              </a:ext>
            </a:extLst>
          </p:cNvPr>
          <p:cNvSpPr>
            <a:spLocks noGrp="1"/>
          </p:cNvSpPr>
          <p:nvPr>
            <p:ph type="title"/>
          </p:nvPr>
        </p:nvSpPr>
        <p:spPr>
          <a:xfrm>
            <a:off x="913796" y="428979"/>
            <a:ext cx="10353761" cy="914400"/>
          </a:xfrm>
        </p:spPr>
        <p:txBody>
          <a:bodyPr>
            <a:normAutofit/>
          </a:bodyPr>
          <a:lstStyle/>
          <a:p>
            <a:r>
              <a:rPr lang="en-IN" sz="4400" dirty="0"/>
              <a:t>CNN Model</a:t>
            </a:r>
          </a:p>
        </p:txBody>
      </p:sp>
      <p:sp>
        <p:nvSpPr>
          <p:cNvPr id="5" name="Footer Placeholder 3">
            <a:extLst>
              <a:ext uri="{FF2B5EF4-FFF2-40B4-BE49-F238E27FC236}">
                <a16:creationId xmlns:a16="http://schemas.microsoft.com/office/drawing/2014/main" id="{3B805301-19A7-4F23-8944-7413DA3A3E00}"/>
              </a:ext>
            </a:extLst>
          </p:cNvPr>
          <p:cNvSpPr>
            <a:spLocks noGrp="1"/>
          </p:cNvSpPr>
          <p:nvPr>
            <p:ph idx="1"/>
          </p:nvPr>
        </p:nvSpPr>
        <p:spPr>
          <a:xfrm>
            <a:off x="914400" y="1444625"/>
            <a:ext cx="10353675" cy="4346575"/>
          </a:xfrm>
        </p:spPr>
        <p:txBody>
          <a:bodyPr/>
          <a:lstStyle/>
          <a:p>
            <a:pPr>
              <a:lnSpc>
                <a:spcPct val="107000"/>
              </a:lnSpc>
              <a:spcAft>
                <a:spcPts val="800"/>
              </a:spcAft>
            </a:pPr>
            <a:r>
              <a:rPr lang="en-IN" sz="1800" dirty="0">
                <a:effectLst/>
                <a:latin typeface="Cambria" panose="02040503050406030204" pitchFamily="18" charset="0"/>
                <a:ea typeface="Cambria" panose="02040503050406030204" pitchFamily="18" charset="0"/>
                <a:cs typeface="Cambria" panose="02040503050406030204" pitchFamily="18" charset="0"/>
              </a:rPr>
              <a:t>The model is trained with the augmented and balanced dataset, setting the number of epochs equals to 100. The model reaches very fast a very high accuracy for both train and validation, with 93.71 accuracy.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Cambria" panose="02040503050406030204" pitchFamily="18" charset="0"/>
                <a:ea typeface="Cambria" panose="02040503050406030204" pitchFamily="18" charset="0"/>
                <a:cs typeface="Cambria" panose="02040503050406030204" pitchFamily="18" charset="0"/>
              </a:rPr>
              <a:t>To avoid to re-train the model at every execution of the attacks, and even to charge every time the whole trained model, once the model is obtained its weights are saved in a .hdf5 file format.</a:t>
            </a:r>
            <a:endParaRPr lang="en-IN" sz="1800" dirty="0">
              <a:effectLst/>
              <a:latin typeface="Calibri" panose="020F0502020204030204" pitchFamily="34" charset="0"/>
              <a:ea typeface="Calibri" panose="020F0502020204030204" pitchFamily="34" charset="0"/>
            </a:endParaRPr>
          </a:p>
          <a:p>
            <a:endParaRPr lang="en-IN" dirty="0"/>
          </a:p>
        </p:txBody>
      </p:sp>
      <p:pic>
        <p:nvPicPr>
          <p:cNvPr id="6" name="image11.png">
            <a:extLst>
              <a:ext uri="{FF2B5EF4-FFF2-40B4-BE49-F238E27FC236}">
                <a16:creationId xmlns:a16="http://schemas.microsoft.com/office/drawing/2014/main" id="{B2473452-5A48-4CA4-910A-6F0C4B2D106A}"/>
              </a:ext>
            </a:extLst>
          </p:cNvPr>
          <p:cNvPicPr/>
          <p:nvPr/>
        </p:nvPicPr>
        <p:blipFill>
          <a:blip r:embed="rId2"/>
          <a:srcRect/>
          <a:stretch>
            <a:fillRect/>
          </a:stretch>
        </p:blipFill>
        <p:spPr>
          <a:xfrm>
            <a:off x="2664305" y="3297059"/>
            <a:ext cx="6852741" cy="2962275"/>
          </a:xfrm>
          <a:prstGeom prst="rect">
            <a:avLst/>
          </a:prstGeom>
          <a:ln>
            <a:solidFill>
              <a:schemeClr val="tx1"/>
            </a:solidFill>
          </a:ln>
        </p:spPr>
      </p:pic>
      <p:sp>
        <p:nvSpPr>
          <p:cNvPr id="9" name="TextBox 8">
            <a:extLst>
              <a:ext uri="{FF2B5EF4-FFF2-40B4-BE49-F238E27FC236}">
                <a16:creationId xmlns:a16="http://schemas.microsoft.com/office/drawing/2014/main" id="{462ACF4F-66C9-4F91-9DA4-2596CA1AAC1E}"/>
              </a:ext>
            </a:extLst>
          </p:cNvPr>
          <p:cNvSpPr txBox="1"/>
          <p:nvPr/>
        </p:nvSpPr>
        <p:spPr>
          <a:xfrm>
            <a:off x="3042675" y="6259334"/>
            <a:ext cx="6096000" cy="373757"/>
          </a:xfrm>
          <a:prstGeom prst="rect">
            <a:avLst/>
          </a:prstGeom>
          <a:noFill/>
        </p:spPr>
        <p:txBody>
          <a:bodyPr wrap="square">
            <a:spAutoFit/>
          </a:bodyPr>
          <a:lstStyle/>
          <a:p>
            <a:pPr algn="ctr">
              <a:lnSpc>
                <a:spcPct val="107000"/>
              </a:lnSpc>
              <a:spcAft>
                <a:spcPts val="800"/>
              </a:spcAft>
            </a:pPr>
            <a:r>
              <a:rPr lang="en-IN" sz="1800" b="1" dirty="0">
                <a:effectLst/>
                <a:latin typeface="Cambria" panose="02040503050406030204" pitchFamily="18" charset="0"/>
                <a:ea typeface="Cambria" panose="02040503050406030204" pitchFamily="18" charset="0"/>
                <a:cs typeface="Cambria" panose="02040503050406030204" pitchFamily="18" charset="0"/>
              </a:rPr>
              <a:t>Fig </a:t>
            </a:r>
            <a:r>
              <a:rPr lang="en-IN" b="1" dirty="0">
                <a:latin typeface="Cambria" panose="02040503050406030204" pitchFamily="18" charset="0"/>
                <a:ea typeface="Cambria" panose="02040503050406030204" pitchFamily="18" charset="0"/>
                <a:cs typeface="Cambria" panose="02040503050406030204" pitchFamily="18" charset="0"/>
              </a:rPr>
              <a:t>2</a:t>
            </a:r>
            <a:r>
              <a:rPr lang="en-IN" sz="1800" b="1" dirty="0">
                <a:effectLst/>
                <a:latin typeface="Cambria" panose="02040503050406030204" pitchFamily="18" charset="0"/>
                <a:ea typeface="Cambria" panose="02040503050406030204" pitchFamily="18" charset="0"/>
                <a:cs typeface="Cambria" panose="02040503050406030204" pitchFamily="18" charset="0"/>
              </a:rPr>
              <a:t> – Layers of model</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5675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DF9AC-8EF3-4756-A707-9759EB874A4E}"/>
              </a:ext>
            </a:extLst>
          </p:cNvPr>
          <p:cNvSpPr>
            <a:spLocks noGrp="1"/>
          </p:cNvSpPr>
          <p:nvPr>
            <p:ph idx="1"/>
          </p:nvPr>
        </p:nvSpPr>
        <p:spPr>
          <a:xfrm>
            <a:off x="919119" y="838200"/>
            <a:ext cx="10353762" cy="5181600"/>
          </a:xfrm>
        </p:spPr>
        <p:txBody>
          <a:bodyPr>
            <a:normAutofit/>
          </a:bodyPr>
          <a:lstStyle/>
          <a:p>
            <a:pPr>
              <a:lnSpc>
                <a:spcPct val="107000"/>
              </a:lnSpc>
              <a:spcAft>
                <a:spcPts val="800"/>
              </a:spcAft>
            </a:pPr>
            <a:r>
              <a:rPr lang="en-IN" sz="3200" dirty="0">
                <a:effectLst/>
                <a:latin typeface="Cambria" panose="02040503050406030204" pitchFamily="18" charset="0"/>
                <a:ea typeface="Cambria" panose="02040503050406030204" pitchFamily="18" charset="0"/>
                <a:cs typeface="Cambria" panose="02040503050406030204" pitchFamily="18" charset="0"/>
              </a:rPr>
              <a:t>Input layer: Built an input layer to avoid having uniform images to give as input for our model. In order to do this, I passed to the model an (32, 32, 3) shape.</a:t>
            </a:r>
            <a:endParaRPr lang="en-IN" sz="3200" dirty="0">
              <a:effectLst/>
              <a:latin typeface="Calibri" panose="020F0502020204030204" pitchFamily="34" charset="0"/>
              <a:ea typeface="Calibri" panose="020F0502020204030204" pitchFamily="34" charset="0"/>
            </a:endParaRPr>
          </a:p>
          <a:p>
            <a:pPr>
              <a:lnSpc>
                <a:spcPct val="107000"/>
              </a:lnSpc>
              <a:spcAft>
                <a:spcPts val="800"/>
              </a:spcAft>
            </a:pPr>
            <a:r>
              <a:rPr lang="en-IN" sz="3200" dirty="0">
                <a:effectLst/>
                <a:latin typeface="Cambria" panose="02040503050406030204" pitchFamily="18" charset="0"/>
                <a:ea typeface="Cambria" panose="02040503050406030204" pitchFamily="18" charset="0"/>
                <a:cs typeface="Cambria" panose="02040503050406030204" pitchFamily="18" charset="0"/>
              </a:rPr>
              <a:t>Coevolutionary layers: Used 2 convolutional layers, using 32, 64 ﬁlters, respectively, with a kernel size of 5x5. These layers create a convolution kernel that is convolved with the layer input to produce a tensor of outputs. Each convolutional layer is followed by a </a:t>
            </a:r>
            <a:r>
              <a:rPr lang="en-IN" sz="3200" dirty="0" err="1">
                <a:effectLst/>
                <a:latin typeface="Cambria" panose="02040503050406030204" pitchFamily="18" charset="0"/>
                <a:ea typeface="Cambria" panose="02040503050406030204" pitchFamily="18" charset="0"/>
                <a:cs typeface="Cambria" panose="02040503050406030204" pitchFamily="18" charset="0"/>
              </a:rPr>
              <a:t>ReLU</a:t>
            </a:r>
            <a:r>
              <a:rPr lang="en-IN" sz="3200" dirty="0">
                <a:effectLst/>
                <a:latin typeface="Cambria" panose="02040503050406030204" pitchFamily="18" charset="0"/>
                <a:ea typeface="Cambria" panose="02040503050406030204" pitchFamily="18" charset="0"/>
                <a:cs typeface="Cambria" panose="02040503050406030204" pitchFamily="18" charset="0"/>
              </a:rPr>
              <a:t> activation function.</a:t>
            </a:r>
            <a:endParaRPr lang="en-IN" sz="3200" dirty="0">
              <a:effectLst/>
              <a:latin typeface="Calibri" panose="020F0502020204030204" pitchFamily="34" charset="0"/>
              <a:ea typeface="Calibri" panose="020F0502020204030204" pitchFamily="34" charset="0"/>
            </a:endParaRPr>
          </a:p>
          <a:p>
            <a:endParaRPr lang="en-IN" sz="2800" dirty="0"/>
          </a:p>
        </p:txBody>
      </p:sp>
    </p:spTree>
    <p:extLst>
      <p:ext uri="{BB962C8B-B14F-4D97-AF65-F5344CB8AC3E}">
        <p14:creationId xmlns:p14="http://schemas.microsoft.com/office/powerpoint/2010/main" val="192236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AB40D-D68B-450B-996F-8A8DF49E108F}"/>
              </a:ext>
            </a:extLst>
          </p:cNvPr>
          <p:cNvSpPr>
            <a:spLocks noGrp="1"/>
          </p:cNvSpPr>
          <p:nvPr>
            <p:ph idx="1"/>
          </p:nvPr>
        </p:nvSpPr>
        <p:spPr>
          <a:xfrm>
            <a:off x="919119" y="751698"/>
            <a:ext cx="10353762" cy="5354603"/>
          </a:xfrm>
        </p:spPr>
        <p:txBody>
          <a:bodyPr>
            <a:normAutofit/>
          </a:bodyPr>
          <a:lstStyle/>
          <a:p>
            <a:pPr>
              <a:lnSpc>
                <a:spcPct val="107000"/>
              </a:lnSpc>
              <a:spcAft>
                <a:spcPts val="800"/>
              </a:spcAft>
            </a:pPr>
            <a:r>
              <a:rPr lang="en-IN" sz="3600" dirty="0">
                <a:effectLst/>
                <a:latin typeface="Cambria" panose="02040503050406030204" pitchFamily="18" charset="0"/>
                <a:ea typeface="Cambria" panose="02040503050406030204" pitchFamily="18" charset="0"/>
                <a:cs typeface="Cambria" panose="02040503050406030204" pitchFamily="18" charset="0"/>
              </a:rPr>
              <a:t>Dropout layers: This layer randomly dropping out (setting to zero) a number of output features of the layer during training. This is very useful to prevent overﬁtting. </a:t>
            </a:r>
            <a:endParaRPr lang="en-IN" sz="3600" dirty="0">
              <a:effectLst/>
              <a:latin typeface="Calibri" panose="020F0502020204030204" pitchFamily="34" charset="0"/>
              <a:ea typeface="Calibri" panose="020F0502020204030204" pitchFamily="34" charset="0"/>
            </a:endParaRPr>
          </a:p>
          <a:p>
            <a:pPr>
              <a:lnSpc>
                <a:spcPct val="107000"/>
              </a:lnSpc>
              <a:spcAft>
                <a:spcPts val="800"/>
              </a:spcAft>
            </a:pPr>
            <a:r>
              <a:rPr lang="en-IN" sz="3600" dirty="0">
                <a:effectLst/>
                <a:latin typeface="Cambria" panose="02040503050406030204" pitchFamily="18" charset="0"/>
                <a:ea typeface="Cambria" panose="02040503050406030204" pitchFamily="18" charset="0"/>
                <a:cs typeface="Cambria" panose="02040503050406030204" pitchFamily="18" charset="0"/>
              </a:rPr>
              <a:t>Pooling layers: These layers help the model to remove un-useful information, this is needed because, very often, neighbouring elements contain very similar information.</a:t>
            </a:r>
            <a:endParaRPr lang="en-IN" sz="3600" dirty="0">
              <a:effectLst/>
              <a:latin typeface="Calibri" panose="020F0502020204030204" pitchFamily="34" charset="0"/>
              <a:ea typeface="Calibri" panose="020F0502020204030204" pitchFamily="34" charset="0"/>
            </a:endParaRPr>
          </a:p>
          <a:p>
            <a:endParaRPr lang="en-IN" sz="3600" dirty="0"/>
          </a:p>
        </p:txBody>
      </p:sp>
    </p:spTree>
    <p:extLst>
      <p:ext uri="{BB962C8B-B14F-4D97-AF65-F5344CB8AC3E}">
        <p14:creationId xmlns:p14="http://schemas.microsoft.com/office/powerpoint/2010/main" val="129032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26396A-D134-4663-9116-31EB7583542A}"/>
              </a:ext>
            </a:extLst>
          </p:cNvPr>
          <p:cNvSpPr txBox="1"/>
          <p:nvPr/>
        </p:nvSpPr>
        <p:spPr>
          <a:xfrm>
            <a:off x="711200" y="463925"/>
            <a:ext cx="11051822" cy="6219010"/>
          </a:xfrm>
          <a:prstGeom prst="rect">
            <a:avLst/>
          </a:prstGeom>
          <a:noFill/>
        </p:spPr>
        <p:txBody>
          <a:bodyPr wrap="square">
            <a:spAutoFit/>
          </a:bodyPr>
          <a:lstStyle/>
          <a:p>
            <a:pPr>
              <a:lnSpc>
                <a:spcPts val="1425"/>
              </a:lnSpc>
              <a:spcAft>
                <a:spcPts val="800"/>
              </a:spcAft>
            </a:pPr>
            <a:r>
              <a:rPr lang="en-IN" sz="2800" dirty="0">
                <a:effectLst/>
                <a:latin typeface="Cambria" panose="02040503050406030204" pitchFamily="18" charset="0"/>
                <a:ea typeface="Cambria" panose="02040503050406030204" pitchFamily="18" charset="0"/>
                <a:cs typeface="Cambria" panose="02040503050406030204" pitchFamily="18" charset="0"/>
              </a:rPr>
              <a:t>call_model.py</a:t>
            </a:r>
            <a:endParaRPr lang="en-IN" sz="2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endParaRPr lang="en-IN"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ImageDataGenerator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rescale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255</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validation_split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0.3</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flow_from_directory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train_augmented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target_size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class_mode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'categorical'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subset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flow_from_directory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train_augmented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target_size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class_mode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'categorical'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subset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'validation'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spcAft>
                <a:spcPts val="800"/>
              </a:spcAft>
            </a:pPr>
            <a:endParaRPr lang="en-IN" dirty="0">
              <a:solidFill>
                <a:srgbClr val="D4D4D4"/>
              </a:solidFill>
              <a:latin typeface="Consolas" panose="020B0609020204030204" pitchFamily="49" charset="0"/>
              <a:ea typeface="Calibri" panose="020F0502020204030204" pitchFamily="34" charset="0"/>
              <a:cs typeface="Times New Roman" panose="02020603050405020304" pitchFamily="18" charset="0"/>
            </a:endParaRPr>
          </a:p>
          <a:p>
            <a:pPr>
              <a:lnSpc>
                <a:spcPts val="1425"/>
              </a:lnSpc>
              <a:spcAft>
                <a:spcPts val="800"/>
              </a:spcAft>
            </a:pP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ModelId</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SignName</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csv_data</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read_csv</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"sign_name.csv"</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2772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434AC-BB91-4BCE-8490-CB45243BDA5E}"/>
              </a:ext>
            </a:extLst>
          </p:cNvPr>
          <p:cNvSpPr>
            <a:spLocks noGrp="1"/>
          </p:cNvSpPr>
          <p:nvPr>
            <p:ph idx="1"/>
          </p:nvPr>
        </p:nvSpPr>
        <p:spPr>
          <a:xfrm>
            <a:off x="919119" y="570781"/>
            <a:ext cx="10353762" cy="5716437"/>
          </a:xfrm>
        </p:spPr>
        <p:txBody>
          <a:bodyPr>
            <a:normAutofit lnSpcReduction="10000"/>
          </a:bodyPr>
          <a:lstStyle/>
          <a:p>
            <a:pPr marL="0" indent="0">
              <a:lnSpc>
                <a:spcPct val="107000"/>
              </a:lnSpc>
              <a:spcAft>
                <a:spcPts val="800"/>
              </a:spcAft>
              <a:buNone/>
            </a:pPr>
            <a:r>
              <a:rPr lang="en-IN" sz="3200" b="1" dirty="0">
                <a:effectLst/>
                <a:latin typeface="Cambria" panose="02040503050406030204" pitchFamily="18" charset="0"/>
                <a:ea typeface="Cambria" panose="02040503050406030204" pitchFamily="18" charset="0"/>
                <a:cs typeface="Cambria" panose="02040503050406030204" pitchFamily="18" charset="0"/>
              </a:rPr>
              <a:t>Topics of Contents</a:t>
            </a:r>
            <a:endParaRPr lang="en-IN" sz="14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Cambria" panose="02040503050406030204" pitchFamily="18" charset="0"/>
                <a:ea typeface="Cambria" panose="02040503050406030204" pitchFamily="18" charset="0"/>
                <a:cs typeface="Cambria" panose="02040503050406030204" pitchFamily="18" charset="0"/>
              </a:rPr>
              <a:t>Introduction on CNN</a:t>
            </a:r>
            <a:endParaRPr lang="en-IN"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Cambria" panose="02040503050406030204" pitchFamily="18" charset="0"/>
                <a:ea typeface="Cambria" panose="02040503050406030204" pitchFamily="18" charset="0"/>
                <a:cs typeface="Cambria" panose="02040503050406030204" pitchFamily="18" charset="0"/>
              </a:rPr>
              <a:t>CNN layers</a:t>
            </a:r>
            <a:endParaRPr lang="en-IN"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Cambria" panose="02040503050406030204" pitchFamily="18" charset="0"/>
                <a:ea typeface="Cambria" panose="02040503050406030204" pitchFamily="18" charset="0"/>
                <a:cs typeface="Cambria" panose="02040503050406030204" pitchFamily="18" charset="0"/>
              </a:rPr>
              <a:t>CNN model using GSTRB dataset</a:t>
            </a:r>
            <a:endParaRPr lang="en-IN" sz="12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Courier New" panose="02070309020205020404" pitchFamily="49" charset="0"/>
              <a:buChar char="o"/>
            </a:pPr>
            <a:r>
              <a:rPr lang="en-IN" sz="2400" dirty="0">
                <a:effectLst/>
                <a:latin typeface="Cambria" panose="02040503050406030204" pitchFamily="18" charset="0"/>
                <a:ea typeface="Cambria" panose="02040503050406030204" pitchFamily="18" charset="0"/>
                <a:cs typeface="Cambria" panose="02040503050406030204" pitchFamily="18" charset="0"/>
              </a:rPr>
              <a:t>Dataset</a:t>
            </a:r>
            <a:endParaRPr lang="en-IN" sz="12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Courier New" panose="02070309020205020404" pitchFamily="49" charset="0"/>
              <a:buChar char="o"/>
            </a:pPr>
            <a:r>
              <a:rPr lang="en-IN" sz="2400" dirty="0">
                <a:effectLst/>
                <a:latin typeface="Cambria" panose="02040503050406030204" pitchFamily="18" charset="0"/>
                <a:ea typeface="Cambria" panose="02040503050406030204" pitchFamily="18" charset="0"/>
                <a:cs typeface="Cambria" panose="02040503050406030204" pitchFamily="18" charset="0"/>
              </a:rPr>
              <a:t>Data Augmentation</a:t>
            </a:r>
            <a:endParaRPr lang="en-IN" sz="12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Courier New" panose="02070309020205020404" pitchFamily="49" charset="0"/>
              <a:buChar char="o"/>
            </a:pPr>
            <a:r>
              <a:rPr lang="en-IN" sz="2400" dirty="0">
                <a:effectLst/>
                <a:latin typeface="Cambria" panose="02040503050406030204" pitchFamily="18" charset="0"/>
                <a:ea typeface="Cambria" panose="02040503050406030204" pitchFamily="18" charset="0"/>
                <a:cs typeface="Cambria" panose="02040503050406030204" pitchFamily="18" charset="0"/>
              </a:rPr>
              <a:t>Model</a:t>
            </a:r>
            <a:endParaRPr lang="en-IN" sz="12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Courier New" panose="02070309020205020404" pitchFamily="49" charset="0"/>
              <a:buChar char="o"/>
            </a:pPr>
            <a:r>
              <a:rPr lang="en-IN" sz="2400" dirty="0">
                <a:effectLst/>
                <a:latin typeface="Cambria" panose="02040503050406030204" pitchFamily="18" charset="0"/>
                <a:ea typeface="Cambria" panose="02040503050406030204" pitchFamily="18" charset="0"/>
                <a:cs typeface="Cambria" panose="02040503050406030204" pitchFamily="18" charset="0"/>
              </a:rPr>
              <a:t>Training model</a:t>
            </a:r>
            <a:endParaRPr lang="en-IN" sz="1200" dirty="0">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IN" sz="2400" dirty="0">
                <a:effectLst/>
                <a:latin typeface="Cambria" panose="02040503050406030204" pitchFamily="18" charset="0"/>
                <a:ea typeface="Cambria" panose="02040503050406030204" pitchFamily="18" charset="0"/>
                <a:cs typeface="Cambria" panose="02040503050406030204" pitchFamily="18" charset="0"/>
              </a:rPr>
              <a:t>Conclusion</a:t>
            </a:r>
            <a:endParaRPr lang="en-IN" sz="12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Cambria" panose="02040503050406030204" pitchFamily="18" charset="0"/>
                <a:ea typeface="Cambria" panose="02040503050406030204" pitchFamily="18" charset="0"/>
                <a:cs typeface="Cambria" panose="02040503050406030204" pitchFamily="18" charset="0"/>
              </a:rPr>
              <a:t>References </a:t>
            </a:r>
            <a:endParaRPr lang="en-IN" sz="1200" dirty="0">
              <a:effectLst/>
              <a:latin typeface="Calibri" panose="020F0502020204030204" pitchFamily="34" charset="0"/>
              <a:ea typeface="Calibri" panose="020F0502020204030204" pitchFamily="34" charset="0"/>
            </a:endParaRPr>
          </a:p>
          <a:p>
            <a:pPr>
              <a:lnSpc>
                <a:spcPct val="107000"/>
              </a:lnSpc>
              <a:spcAft>
                <a:spcPts val="800"/>
              </a:spcAft>
            </a:pPr>
            <a:endParaRPr lang="en-IN" sz="11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44438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A14673-92F7-4BFC-B7AF-367062515CA9}"/>
              </a:ext>
            </a:extLst>
          </p:cNvPr>
          <p:cNvSpPr txBox="1"/>
          <p:nvPr/>
        </p:nvSpPr>
        <p:spPr>
          <a:xfrm>
            <a:off x="587023" y="229534"/>
            <a:ext cx="10905066" cy="6186630"/>
          </a:xfrm>
          <a:prstGeom prst="rect">
            <a:avLst/>
          </a:prstGeom>
          <a:noFill/>
        </p:spPr>
        <p:txBody>
          <a:bodyPr wrap="square">
            <a:spAutoFit/>
          </a:bodyPr>
          <a:lstStyle/>
          <a:p>
            <a:pPr>
              <a:lnSpc>
                <a:spcPts val="1425"/>
              </a:lnSpc>
              <a:spcAft>
                <a:spcPts val="800"/>
              </a:spcAft>
            </a:pPr>
            <a:r>
              <a:rPr lang="en-IN"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csv_data</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iterrows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class_indices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SignName</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spcAft>
                <a:spcPts val="800"/>
              </a:spcAft>
            </a:pP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to_csv</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"sign_name.csv"</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sep</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build_cnn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steps_per_epoch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val_steps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modelCheckpoint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ModelCheckpoint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"models/weights_cnn.hdf5"</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monitor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val_loss</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verbose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save_best_only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save_weights_only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period</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earlyStop</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EarlyStopping</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monitor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val_loss</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min_delta</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0.001</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patience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verbose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'auto'</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callbacks_list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modelCheckpoint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earlyStop</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fit_generator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workers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epochs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verbose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steps_per_epoch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steps_per_epoch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validation_steps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val_steps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validation_data</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callbacks_list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5325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6.png">
            <a:extLst>
              <a:ext uri="{FF2B5EF4-FFF2-40B4-BE49-F238E27FC236}">
                <a16:creationId xmlns:a16="http://schemas.microsoft.com/office/drawing/2014/main" id="{416193F6-B7A1-41B3-B784-1319D1F66F4D}"/>
              </a:ext>
            </a:extLst>
          </p:cNvPr>
          <p:cNvPicPr/>
          <p:nvPr/>
        </p:nvPicPr>
        <p:blipFill>
          <a:blip r:embed="rId2"/>
          <a:srcRect/>
          <a:stretch>
            <a:fillRect/>
          </a:stretch>
        </p:blipFill>
        <p:spPr>
          <a:xfrm>
            <a:off x="1378902" y="248354"/>
            <a:ext cx="2296795" cy="6228646"/>
          </a:xfrm>
          <a:prstGeom prst="rect">
            <a:avLst/>
          </a:prstGeom>
          <a:ln/>
        </p:spPr>
      </p:pic>
      <p:pic>
        <p:nvPicPr>
          <p:cNvPr id="7" name="image2.png">
            <a:extLst>
              <a:ext uri="{FF2B5EF4-FFF2-40B4-BE49-F238E27FC236}">
                <a16:creationId xmlns:a16="http://schemas.microsoft.com/office/drawing/2014/main" id="{3FB950CC-0503-4255-BFC9-68DC2788E112}"/>
              </a:ext>
            </a:extLst>
          </p:cNvPr>
          <p:cNvPicPr/>
          <p:nvPr/>
        </p:nvPicPr>
        <p:blipFill>
          <a:blip r:embed="rId3"/>
          <a:srcRect/>
          <a:stretch>
            <a:fillRect/>
          </a:stretch>
        </p:blipFill>
        <p:spPr>
          <a:xfrm>
            <a:off x="5101907" y="248355"/>
            <a:ext cx="1988185" cy="6228645"/>
          </a:xfrm>
          <a:prstGeom prst="rect">
            <a:avLst/>
          </a:prstGeom>
          <a:ln/>
        </p:spPr>
      </p:pic>
      <p:pic>
        <p:nvPicPr>
          <p:cNvPr id="8" name="image14.png">
            <a:extLst>
              <a:ext uri="{FF2B5EF4-FFF2-40B4-BE49-F238E27FC236}">
                <a16:creationId xmlns:a16="http://schemas.microsoft.com/office/drawing/2014/main" id="{895A57A8-7382-4E49-BE7D-0BB41243F069}"/>
              </a:ext>
            </a:extLst>
          </p:cNvPr>
          <p:cNvPicPr/>
          <p:nvPr/>
        </p:nvPicPr>
        <p:blipFill>
          <a:blip r:embed="rId4"/>
          <a:srcRect/>
          <a:stretch>
            <a:fillRect/>
          </a:stretch>
        </p:blipFill>
        <p:spPr>
          <a:xfrm>
            <a:off x="8516302" y="248353"/>
            <a:ext cx="1903095" cy="6228645"/>
          </a:xfrm>
          <a:prstGeom prst="rect">
            <a:avLst/>
          </a:prstGeom>
          <a:ln/>
        </p:spPr>
      </p:pic>
      <p:sp>
        <p:nvSpPr>
          <p:cNvPr id="11" name="TextBox 10">
            <a:extLst>
              <a:ext uri="{FF2B5EF4-FFF2-40B4-BE49-F238E27FC236}">
                <a16:creationId xmlns:a16="http://schemas.microsoft.com/office/drawing/2014/main" id="{ADF26484-3BCA-4472-B9DC-F4210ACEB7B9}"/>
              </a:ext>
            </a:extLst>
          </p:cNvPr>
          <p:cNvSpPr txBox="1"/>
          <p:nvPr/>
        </p:nvSpPr>
        <p:spPr>
          <a:xfrm>
            <a:off x="3048000" y="6476998"/>
            <a:ext cx="6096000" cy="373757"/>
          </a:xfrm>
          <a:prstGeom prst="rect">
            <a:avLst/>
          </a:prstGeom>
          <a:noFill/>
        </p:spPr>
        <p:txBody>
          <a:bodyPr wrap="square">
            <a:spAutoFit/>
          </a:bodyPr>
          <a:lstStyle/>
          <a:p>
            <a:pPr algn="ctr">
              <a:lnSpc>
                <a:spcPct val="107000"/>
              </a:lnSpc>
              <a:spcAft>
                <a:spcPts val="800"/>
              </a:spcAft>
            </a:pPr>
            <a:r>
              <a:rPr lang="en-IN" sz="1800" b="1" dirty="0">
                <a:effectLst/>
                <a:latin typeface="Cambria" panose="02040503050406030204" pitchFamily="18" charset="0"/>
                <a:ea typeface="Cambria" panose="02040503050406030204" pitchFamily="18" charset="0"/>
                <a:cs typeface="Cambria" panose="02040503050406030204" pitchFamily="18" charset="0"/>
              </a:rPr>
              <a:t>Fig </a:t>
            </a:r>
            <a:r>
              <a:rPr lang="en-IN" b="1" dirty="0">
                <a:latin typeface="Cambria" panose="02040503050406030204" pitchFamily="18" charset="0"/>
                <a:ea typeface="Cambria" panose="02040503050406030204" pitchFamily="18" charset="0"/>
                <a:cs typeface="Cambria" panose="02040503050406030204" pitchFamily="18" charset="0"/>
              </a:rPr>
              <a:t>3</a:t>
            </a:r>
            <a:r>
              <a:rPr lang="en-IN" sz="1800" b="1" dirty="0">
                <a:effectLst/>
                <a:latin typeface="Cambria" panose="02040503050406030204" pitchFamily="18" charset="0"/>
                <a:ea typeface="Cambria" panose="02040503050406030204" pitchFamily="18" charset="0"/>
                <a:cs typeface="Cambria" panose="02040503050406030204" pitchFamily="18" charset="0"/>
              </a:rPr>
              <a:t> – Architecture of model</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105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173825-0348-4017-94E8-FDF8BCDA2893}"/>
              </a:ext>
            </a:extLst>
          </p:cNvPr>
          <p:cNvSpPr txBox="1"/>
          <p:nvPr/>
        </p:nvSpPr>
        <p:spPr>
          <a:xfrm>
            <a:off x="737513" y="353856"/>
            <a:ext cx="10716974" cy="6391814"/>
          </a:xfrm>
          <a:prstGeom prst="rect">
            <a:avLst/>
          </a:prstGeom>
          <a:noFill/>
        </p:spPr>
        <p:txBody>
          <a:bodyPr wrap="square">
            <a:spAutoFit/>
          </a:bodyPr>
          <a:lstStyle/>
          <a:p>
            <a:pPr>
              <a:lnSpc>
                <a:spcPts val="1425"/>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train.py</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endParaRPr lang="en-IN"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ImageDataGenerator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rescale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255</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validation_split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0.3</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flow_from_directory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train_augmented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target_size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class_mode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'categorical'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subset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train_datagen</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flow_from_directory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train_augmented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target_size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class_mode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'categorical'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subset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'validation'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SignName</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csv_data</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read_csv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"sign_name.csv"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csv_data</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iterrows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class_indices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SignName</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to_csv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"sign_name.csv"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sep</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build_cnn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1874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469E88-4A23-4B82-8B2B-822C7F37EEA0}"/>
              </a:ext>
            </a:extLst>
          </p:cNvPr>
          <p:cNvSpPr txBox="1"/>
          <p:nvPr/>
        </p:nvSpPr>
        <p:spPr>
          <a:xfrm>
            <a:off x="689811" y="322861"/>
            <a:ext cx="11036968" cy="6212278"/>
          </a:xfrm>
          <a:prstGeom prst="rect">
            <a:avLst/>
          </a:prstGeom>
          <a:noFill/>
        </p:spPr>
        <p:txBody>
          <a:bodyPr wrap="square">
            <a:spAutoFit/>
          </a:bodyPr>
          <a:lstStyle/>
          <a:p>
            <a:pPr>
              <a:lnSpc>
                <a:spcPts val="1425"/>
              </a:lnSpc>
              <a:spcAft>
                <a:spcPts val="800"/>
              </a:spcAft>
            </a:pP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callbacks_list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modelCheckpoint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earlyStop</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fit_generator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train_generator</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workers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epochs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verbose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steps_per_epoch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steps_per_epoch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validation_steps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val_steps</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validation_data</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validation_generator</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callbacks_list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Plot training &amp; validation accuracy values</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'accuracy'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val_accuracy</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 accuracy'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'Accuracy'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'Validation'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'upper left'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Plot training &amp; validation loss values</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'loss'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.history</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val_loss</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 loss'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'Loss'</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'Epoch'</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'Validation'</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'upper left'</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en-IN"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en-IN"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141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3F079-FBEF-4E2C-826C-08F50C441DDE}"/>
              </a:ext>
            </a:extLst>
          </p:cNvPr>
          <p:cNvSpPr>
            <a:spLocks noGrp="1"/>
          </p:cNvSpPr>
          <p:nvPr>
            <p:ph idx="1"/>
          </p:nvPr>
        </p:nvSpPr>
        <p:spPr>
          <a:xfrm>
            <a:off x="913795" y="1803400"/>
            <a:ext cx="10353762" cy="4533900"/>
          </a:xfrm>
        </p:spPr>
        <p:txBody>
          <a:bodyPr>
            <a:normAutofit/>
          </a:bodyPr>
          <a:lstStyle/>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Modal is tested against a test dataset . To execute it, an image data generator is used to process the images and pass them to the model for prediction.</a:t>
            </a:r>
          </a:p>
          <a:p>
            <a:pPr>
              <a:lnSpc>
                <a:spcPct val="107000"/>
              </a:lnSpc>
              <a:spcAft>
                <a:spcPts val="800"/>
              </a:spcAft>
            </a:pPr>
            <a:endParaRPr lang="en-IN" sz="24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187421B9-7170-4E98-AC34-BEFCFEA271E6}"/>
              </a:ext>
            </a:extLst>
          </p:cNvPr>
          <p:cNvSpPr txBox="1"/>
          <p:nvPr/>
        </p:nvSpPr>
        <p:spPr>
          <a:xfrm>
            <a:off x="3817376" y="520700"/>
            <a:ext cx="5275824" cy="769441"/>
          </a:xfrm>
          <a:prstGeom prst="rect">
            <a:avLst/>
          </a:prstGeom>
          <a:noFill/>
        </p:spPr>
        <p:txBody>
          <a:bodyPr wrap="square" rtlCol="0">
            <a:spAutoFit/>
          </a:bodyPr>
          <a:lstStyle/>
          <a:p>
            <a:r>
              <a:rPr lang="en-IN" sz="4400" b="1" dirty="0">
                <a:effectLst/>
                <a:latin typeface="Cambria" panose="02040503050406030204" pitchFamily="18" charset="0"/>
                <a:ea typeface="Cambria" panose="02040503050406030204" pitchFamily="18" charset="0"/>
                <a:cs typeface="Cambria" panose="02040503050406030204" pitchFamily="18" charset="0"/>
              </a:rPr>
              <a:t>Testing the model</a:t>
            </a:r>
            <a:endParaRPr lang="en-IN" sz="4400" dirty="0">
              <a:effectLst/>
              <a:latin typeface="Calibri" panose="020F0502020204030204" pitchFamily="34" charset="0"/>
              <a:ea typeface="Calibri" panose="020F0502020204030204" pitchFamily="34" charset="0"/>
            </a:endParaRPr>
          </a:p>
        </p:txBody>
      </p:sp>
      <p:pic>
        <p:nvPicPr>
          <p:cNvPr id="12" name="image4.jpg">
            <a:extLst>
              <a:ext uri="{FF2B5EF4-FFF2-40B4-BE49-F238E27FC236}">
                <a16:creationId xmlns:a16="http://schemas.microsoft.com/office/drawing/2014/main" id="{C21C0C29-9FB8-443B-85FF-105C590ADBCC}"/>
              </a:ext>
            </a:extLst>
          </p:cNvPr>
          <p:cNvPicPr/>
          <p:nvPr/>
        </p:nvPicPr>
        <p:blipFill>
          <a:blip r:embed="rId2"/>
          <a:srcRect t="5708" r="1818" b="5249"/>
          <a:stretch>
            <a:fillRect/>
          </a:stretch>
        </p:blipFill>
        <p:spPr>
          <a:xfrm>
            <a:off x="1485900" y="2882900"/>
            <a:ext cx="4078488" cy="2753042"/>
          </a:xfrm>
          <a:prstGeom prst="rect">
            <a:avLst/>
          </a:prstGeom>
          <a:ln/>
        </p:spPr>
      </p:pic>
      <p:pic>
        <p:nvPicPr>
          <p:cNvPr id="13" name="image3.jpg">
            <a:extLst>
              <a:ext uri="{FF2B5EF4-FFF2-40B4-BE49-F238E27FC236}">
                <a16:creationId xmlns:a16="http://schemas.microsoft.com/office/drawing/2014/main" id="{60301B7C-8437-4A37-A3DB-7F468860F1B6}"/>
              </a:ext>
            </a:extLst>
          </p:cNvPr>
          <p:cNvPicPr/>
          <p:nvPr/>
        </p:nvPicPr>
        <p:blipFill>
          <a:blip r:embed="rId3"/>
          <a:srcRect/>
          <a:stretch>
            <a:fillRect/>
          </a:stretch>
        </p:blipFill>
        <p:spPr>
          <a:xfrm>
            <a:off x="6627612" y="2882900"/>
            <a:ext cx="4078488" cy="2753042"/>
          </a:xfrm>
          <a:prstGeom prst="rect">
            <a:avLst/>
          </a:prstGeom>
          <a:ln/>
        </p:spPr>
      </p:pic>
      <p:sp>
        <p:nvSpPr>
          <p:cNvPr id="14" name="Rectangle 7">
            <a:extLst>
              <a:ext uri="{FF2B5EF4-FFF2-40B4-BE49-F238E27FC236}">
                <a16:creationId xmlns:a16="http://schemas.microsoft.com/office/drawing/2014/main" id="{C2C81BD5-F50E-4C8C-9A90-F4AD7D30FEE8}"/>
              </a:ext>
            </a:extLst>
          </p:cNvPr>
          <p:cNvSpPr>
            <a:spLocks noChangeArrowheads="1"/>
          </p:cNvSpPr>
          <p:nvPr/>
        </p:nvSpPr>
        <p:spPr bwMode="auto">
          <a:xfrm>
            <a:off x="1150244" y="5648067"/>
            <a:ext cx="4749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Fig 4 – Accuracy plot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3E65103D-BC75-4A97-88B6-37F4CC70855D}"/>
              </a:ext>
            </a:extLst>
          </p:cNvPr>
          <p:cNvSpPr txBox="1"/>
          <p:nvPr/>
        </p:nvSpPr>
        <p:spPr>
          <a:xfrm>
            <a:off x="7658100" y="5648067"/>
            <a:ext cx="2222500" cy="369332"/>
          </a:xfrm>
          <a:prstGeom prst="rect">
            <a:avLst/>
          </a:prstGeom>
          <a:noFill/>
        </p:spPr>
        <p:txBody>
          <a:bodyPr wrap="square">
            <a:spAutoFit/>
          </a:bodyPr>
          <a:lstStyle/>
          <a:p>
            <a:r>
              <a:rPr lang="en-IN" sz="1800" b="1">
                <a:effectLst/>
                <a:latin typeface="Cambria" panose="02040503050406030204" pitchFamily="18" charset="0"/>
                <a:ea typeface="Cambria" panose="02040503050406030204" pitchFamily="18" charset="0"/>
                <a:cs typeface="Cambria" panose="02040503050406030204" pitchFamily="18" charset="0"/>
              </a:rPr>
              <a:t>Fig </a:t>
            </a:r>
            <a:r>
              <a:rPr lang="en-IN" b="1">
                <a:latin typeface="Cambria" panose="02040503050406030204" pitchFamily="18" charset="0"/>
                <a:ea typeface="Cambria" panose="02040503050406030204" pitchFamily="18" charset="0"/>
                <a:cs typeface="Cambria" panose="02040503050406030204" pitchFamily="18" charset="0"/>
              </a:rPr>
              <a:t>5</a:t>
            </a:r>
            <a:r>
              <a:rPr lang="en-IN" sz="1800" b="1">
                <a:effectLst/>
                <a:latin typeface="Cambria" panose="02040503050406030204" pitchFamily="18" charset="0"/>
                <a:ea typeface="Cambria" panose="02040503050406030204" pitchFamily="18" charset="0"/>
                <a:cs typeface="Cambria" panose="02040503050406030204" pitchFamily="18" charset="0"/>
              </a:rPr>
              <a:t> </a:t>
            </a:r>
            <a:r>
              <a:rPr lang="en-IN" sz="1800" b="1" dirty="0">
                <a:effectLst/>
                <a:latin typeface="Cambria" panose="02040503050406030204" pitchFamily="18" charset="0"/>
                <a:ea typeface="Cambria" panose="02040503050406030204" pitchFamily="18" charset="0"/>
                <a:cs typeface="Cambria" panose="02040503050406030204" pitchFamily="18" charset="0"/>
              </a:rPr>
              <a:t>– Loss Plot</a:t>
            </a:r>
            <a:endParaRPr lang="en-IN" dirty="0"/>
          </a:p>
        </p:txBody>
      </p:sp>
    </p:spTree>
    <p:extLst>
      <p:ext uri="{BB962C8B-B14F-4D97-AF65-F5344CB8AC3E}">
        <p14:creationId xmlns:p14="http://schemas.microsoft.com/office/powerpoint/2010/main" val="2783037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36AAE0-2DD8-48DF-9E51-DE0A8DD88AAA}"/>
              </a:ext>
            </a:extLst>
          </p:cNvPr>
          <p:cNvSpPr txBox="1"/>
          <p:nvPr/>
        </p:nvSpPr>
        <p:spPr>
          <a:xfrm>
            <a:off x="810126" y="653592"/>
            <a:ext cx="10571748" cy="5550815"/>
          </a:xfrm>
          <a:prstGeom prst="rect">
            <a:avLst/>
          </a:prstGeom>
          <a:noFill/>
        </p:spPr>
        <p:txBody>
          <a:bodyPr wrap="square">
            <a:spAutoFit/>
          </a:bodyPr>
          <a:lstStyle/>
          <a:p>
            <a:pPr>
              <a:lnSpc>
                <a:spcPts val="1425"/>
              </a:lnSpc>
              <a:spcAft>
                <a:spcPts val="800"/>
              </a:spcAft>
            </a:pPr>
            <a:r>
              <a:rPr lang="en-IN" sz="3200" dirty="0">
                <a:effectLst/>
                <a:latin typeface="Cambria" panose="02040503050406030204" pitchFamily="18" charset="0"/>
                <a:ea typeface="Cambria" panose="02040503050406030204" pitchFamily="18" charset="0"/>
                <a:cs typeface="Cambria" panose="02040503050406030204" pitchFamily="18" charset="0"/>
              </a:rPr>
              <a:t>test.py</a:t>
            </a:r>
            <a:endParaRPr lang="en-IN" sz="3200" dirty="0">
              <a:effectLst/>
              <a:latin typeface="Calibri" panose="020F0502020204030204" pitchFamily="34" charset="0"/>
              <a:ea typeface="Calibri" panose="020F0502020204030204" pitchFamily="34" charset="0"/>
            </a:endParaRPr>
          </a:p>
          <a:p>
            <a:pPr>
              <a:lnSpc>
                <a:spcPts val="1425"/>
              </a:lnSpc>
              <a:spcAft>
                <a:spcPts val="800"/>
              </a:spcAft>
            </a:pPr>
            <a:endPar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a:lnSpc>
                <a:spcPts val="1425"/>
              </a:lnSpc>
              <a:spcAft>
                <a:spcPts val="800"/>
              </a:spcAft>
            </a:pP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load_model_weights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"models/weights_cnn.hdf5"</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test_datagen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ImageDataGenerator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rescale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255</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dirty="0">
              <a:solidFill>
                <a:srgbClr val="D4D4D4"/>
              </a:solidFill>
              <a:latin typeface="Consolas" panose="020B0609020204030204" pitchFamily="49" charset="0"/>
              <a:ea typeface="Calibri" panose="020F0502020204030204" pitchFamily="34" charset="0"/>
              <a:cs typeface="Times New Roman" panose="02020603050405020304" pitchFamily="18" charset="0"/>
            </a:endParaRPr>
          </a:p>
          <a:p>
            <a:pPr>
              <a:lnSpc>
                <a:spcPts val="1425"/>
              </a:lnSpc>
              <a:spcAft>
                <a:spcPts val="800"/>
              </a:spcAft>
            </a:pP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test_generator</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ImageDataGenerator</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rescale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255</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flow_from_directory</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gtsrb</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german</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-traffic-sign/Testing"</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target_size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class_mode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shuffle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val_steps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test_generator</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predict_generator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test_generator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verbose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steps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val_steps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a:lnSpc>
                <a:spcPts val="1425"/>
              </a:lnSpc>
              <a:spcAft>
                <a:spcPts val="800"/>
              </a:spcAft>
            </a:pP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Ypred</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argmax</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preds</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axis</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read_csv</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"sign_name.csv"</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Ypred</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ModelId</a:t>
            </a:r>
            <a:r>
              <a:rPr lang="en-IN" sz="20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Ypred</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nSpc>
                <a:spcPts val="1425"/>
              </a:lnSpc>
              <a:spcAft>
                <a:spcPts val="800"/>
              </a:spcAft>
            </a:pP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20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en-IN" sz="20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IN"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466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643903-C3FA-4429-A6F5-4E13636274C3}"/>
              </a:ext>
            </a:extLst>
          </p:cNvPr>
          <p:cNvSpPr txBox="1"/>
          <p:nvPr/>
        </p:nvSpPr>
        <p:spPr>
          <a:xfrm>
            <a:off x="713874" y="399965"/>
            <a:ext cx="10764251" cy="6058069"/>
          </a:xfrm>
          <a:prstGeom prst="rect">
            <a:avLst/>
          </a:prstGeom>
          <a:noFill/>
        </p:spPr>
        <p:txBody>
          <a:bodyPr wrap="square">
            <a:spAutoFit/>
          </a:bodyPr>
          <a:lstStyle/>
          <a:p>
            <a:pPr>
              <a:lnSpc>
                <a:spcPts val="1425"/>
              </a:lnSpc>
              <a:spcAft>
                <a:spcPts val="800"/>
              </a:spcAft>
            </a:pP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read_csv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gtsrb</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german</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-traffic-sign/Test.csv"</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count_err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iterrows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item</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ClassId</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count_err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endParaRPr lang="en-IN" sz="2000" dirty="0">
              <a:effectLst/>
              <a:latin typeface="Calibri" panose="020F0502020204030204" pitchFamily="34" charset="0"/>
              <a:ea typeface="Calibri" panose="020F0502020204030204" pitchFamily="34" charset="0"/>
            </a:endParaRPr>
          </a:p>
          <a:p>
            <a:pPr>
              <a:lnSpc>
                <a:spcPts val="1425"/>
              </a:lnSpc>
              <a:spcAft>
                <a:spcPts val="12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accuracy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round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float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count_err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float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Ypred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"Accuracy "</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accuracy</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keras</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.utils.plot_model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to_file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"model.png"</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show_shapes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show_dtype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show_layer_names</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rankdir</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"TB"</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expand_nested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endParaRPr>
          </a:p>
          <a:p>
            <a:pPr>
              <a:lnSpc>
                <a:spcPts val="1425"/>
              </a:lnSpc>
              <a:spcAft>
                <a:spcPts val="800"/>
              </a:spcAft>
            </a:pP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visualkeras</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layered_view</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type_ignore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keras</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.layers.Flatten</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to_file</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'architecture.png'</a:t>
            </a:r>
            <a:r>
              <a:rPr lang="en-IN"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075134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4DF9-DEE9-4E39-AB20-BEB4D2F561BA}"/>
              </a:ext>
            </a:extLst>
          </p:cNvPr>
          <p:cNvSpPr>
            <a:spLocks noGrp="1"/>
          </p:cNvSpPr>
          <p:nvPr>
            <p:ph type="title"/>
          </p:nvPr>
        </p:nvSpPr>
        <p:spPr/>
        <p:txBody>
          <a:bodyPr/>
          <a:lstStyle/>
          <a:p>
            <a:r>
              <a:rPr lang="en-IN" sz="3600" b="1" dirty="0">
                <a:effectLst/>
                <a:latin typeface="Cambria" panose="02040503050406030204" pitchFamily="18" charset="0"/>
                <a:ea typeface="Cambria" panose="02040503050406030204" pitchFamily="18" charset="0"/>
                <a:cs typeface="Cambria" panose="02040503050406030204" pitchFamily="18" charset="0"/>
              </a:rPr>
              <a:t>Conclusion</a:t>
            </a:r>
            <a:endParaRPr lang="en-IN" dirty="0"/>
          </a:p>
        </p:txBody>
      </p:sp>
      <p:sp>
        <p:nvSpPr>
          <p:cNvPr id="3" name="Content Placeholder 2">
            <a:extLst>
              <a:ext uri="{FF2B5EF4-FFF2-40B4-BE49-F238E27FC236}">
                <a16:creationId xmlns:a16="http://schemas.microsoft.com/office/drawing/2014/main" id="{C2499D62-FC65-4A8E-BB9D-E3CB14A0E19E}"/>
              </a:ext>
            </a:extLst>
          </p:cNvPr>
          <p:cNvSpPr>
            <a:spLocks noGrp="1"/>
          </p:cNvSpPr>
          <p:nvPr>
            <p:ph idx="1"/>
          </p:nvPr>
        </p:nvSpPr>
        <p:spPr/>
        <p:txBody>
          <a:bodyPr>
            <a:normAutofit/>
          </a:bodyPr>
          <a:lstStyle/>
          <a:p>
            <a:pPr>
              <a:lnSpc>
                <a:spcPct val="107000"/>
              </a:lnSpc>
              <a:spcAft>
                <a:spcPts val="800"/>
              </a:spcAft>
            </a:pPr>
            <a:r>
              <a:rPr lang="en-IN" sz="3200" dirty="0">
                <a:effectLst/>
                <a:latin typeface="Cambria" panose="02040503050406030204" pitchFamily="18" charset="0"/>
                <a:ea typeface="Cambria" panose="02040503050406030204" pitchFamily="18" charset="0"/>
                <a:cs typeface="Cambria" panose="02040503050406030204" pitchFamily="18" charset="0"/>
              </a:rPr>
              <a:t>I have discussed about convolutional neural network (CNN) and different layers used to implement CNN. Also, I implemented a model using GSTRB dataset. Model can predict the class of sign board with accuracy of 93.71%. </a:t>
            </a:r>
            <a:endParaRPr lang="en-IN" sz="3200" dirty="0">
              <a:effectLst/>
              <a:latin typeface="Calibri" panose="020F0502020204030204" pitchFamily="34" charset="0"/>
              <a:ea typeface="Calibri" panose="020F0502020204030204" pitchFamily="34" charset="0"/>
            </a:endParaRPr>
          </a:p>
          <a:p>
            <a:endParaRPr lang="en-IN" sz="3600" dirty="0"/>
          </a:p>
        </p:txBody>
      </p:sp>
    </p:spTree>
    <p:extLst>
      <p:ext uri="{BB962C8B-B14F-4D97-AF65-F5344CB8AC3E}">
        <p14:creationId xmlns:p14="http://schemas.microsoft.com/office/powerpoint/2010/main" val="405895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D6BA-B769-4893-AC09-F266E2B06143}"/>
              </a:ext>
            </a:extLst>
          </p:cNvPr>
          <p:cNvSpPr>
            <a:spLocks noGrp="1"/>
          </p:cNvSpPr>
          <p:nvPr>
            <p:ph type="title"/>
          </p:nvPr>
        </p:nvSpPr>
        <p:spPr>
          <a:xfrm>
            <a:off x="913795" y="279401"/>
            <a:ext cx="10353761" cy="876299"/>
          </a:xfrm>
        </p:spPr>
        <p:txBody>
          <a:bodyPr/>
          <a:lstStyle/>
          <a:p>
            <a:r>
              <a:rPr lang="en-IN" dirty="0"/>
              <a:t>References</a:t>
            </a:r>
          </a:p>
        </p:txBody>
      </p:sp>
      <p:sp>
        <p:nvSpPr>
          <p:cNvPr id="3" name="Content Placeholder 2">
            <a:extLst>
              <a:ext uri="{FF2B5EF4-FFF2-40B4-BE49-F238E27FC236}">
                <a16:creationId xmlns:a16="http://schemas.microsoft.com/office/drawing/2014/main" id="{4939B850-0C8B-41DA-B7D8-D14D82E32285}"/>
              </a:ext>
            </a:extLst>
          </p:cNvPr>
          <p:cNvSpPr>
            <a:spLocks noGrp="1"/>
          </p:cNvSpPr>
          <p:nvPr>
            <p:ph idx="1"/>
          </p:nvPr>
        </p:nvSpPr>
        <p:spPr>
          <a:xfrm>
            <a:off x="913795" y="1155700"/>
            <a:ext cx="10353762" cy="5283199"/>
          </a:xfrm>
        </p:spPr>
        <p:txBody>
          <a:bodyPr>
            <a:normAutofit lnSpcReduction="10000"/>
          </a:bodyPr>
          <a:lstStyle/>
          <a:p>
            <a:r>
              <a:rPr lang="en-IN" sz="1600" dirty="0"/>
              <a:t>[1] Liu W, Wang Z, Liu X, Zeng N, Liu Y, </a:t>
            </a:r>
            <a:r>
              <a:rPr lang="en-IN" sz="1600" dirty="0" err="1"/>
              <a:t>Alsaadi</a:t>
            </a:r>
            <a:r>
              <a:rPr lang="en-IN" sz="1600" dirty="0"/>
              <a:t> FE. A survey of deep neural network architectures and their applications. Neurocomputing.</a:t>
            </a:r>
          </a:p>
          <a:p>
            <a:r>
              <a:rPr lang="en-IN" sz="1600" dirty="0"/>
              <a:t>[2] </a:t>
            </a:r>
            <a:r>
              <a:rPr lang="en-IN" sz="1600" dirty="0" err="1"/>
              <a:t>Potok</a:t>
            </a:r>
            <a:r>
              <a:rPr lang="en-IN" sz="1600" dirty="0"/>
              <a:t> TE, Schuman C, Young S, Patton R, </a:t>
            </a:r>
            <a:r>
              <a:rPr lang="en-IN" sz="1600" dirty="0" err="1"/>
              <a:t>Spedalieri</a:t>
            </a:r>
            <a:r>
              <a:rPr lang="en-IN" sz="1600" dirty="0"/>
              <a:t> F, Liu J, Yao KT, Rose G, Chakma G. A study of complex deep learning networks on high-performance, neuromorphic, and quantum computers. ACM J </a:t>
            </a:r>
            <a:r>
              <a:rPr lang="en-IN" sz="1600" dirty="0" err="1"/>
              <a:t>Emerg</a:t>
            </a:r>
            <a:r>
              <a:rPr lang="en-IN" sz="1600" dirty="0"/>
              <a:t> </a:t>
            </a:r>
            <a:r>
              <a:rPr lang="en-IN" sz="1600" dirty="0" err="1"/>
              <a:t>Technol</a:t>
            </a:r>
            <a:r>
              <a:rPr lang="en-IN" sz="1600" dirty="0"/>
              <a:t> </a:t>
            </a:r>
            <a:r>
              <a:rPr lang="en-IN" sz="1600" dirty="0" err="1"/>
              <a:t>Comput</a:t>
            </a:r>
            <a:r>
              <a:rPr lang="en-IN" sz="1600" dirty="0"/>
              <a:t> </a:t>
            </a:r>
            <a:r>
              <a:rPr lang="en-IN" sz="1600" dirty="0" err="1"/>
              <a:t>Syst</a:t>
            </a:r>
            <a:r>
              <a:rPr lang="en-IN" sz="1600" dirty="0"/>
              <a:t> (JETC). </a:t>
            </a:r>
          </a:p>
          <a:p>
            <a:r>
              <a:rPr lang="en-IN" sz="1600" dirty="0"/>
              <a:t>[3] Gu J, Wang Z, </a:t>
            </a:r>
            <a:r>
              <a:rPr lang="en-IN" sz="1600" dirty="0" err="1"/>
              <a:t>Kuen</a:t>
            </a:r>
            <a:r>
              <a:rPr lang="en-IN" sz="1600" dirty="0"/>
              <a:t> J, Ma L, </a:t>
            </a:r>
            <a:r>
              <a:rPr lang="en-IN" sz="1600" dirty="0" err="1"/>
              <a:t>Shahroudy</a:t>
            </a:r>
            <a:r>
              <a:rPr lang="en-IN" sz="1600" dirty="0"/>
              <a:t> A, Shuai B, Liu T, Wang X, Wang G, Cai J, et al. “Recent advances in convolutional neural networks. Pattern </a:t>
            </a:r>
            <a:r>
              <a:rPr lang="en-IN" sz="1600" dirty="0" err="1"/>
              <a:t>Recogn</a:t>
            </a:r>
            <a:r>
              <a:rPr lang="en-IN" sz="1600" dirty="0"/>
              <a:t>”.</a:t>
            </a:r>
          </a:p>
          <a:p>
            <a:r>
              <a:rPr lang="en-IN" sz="1600" dirty="0"/>
              <a:t>[4] Laith </a:t>
            </a:r>
            <a:r>
              <a:rPr lang="en-IN" sz="1600" dirty="0" err="1"/>
              <a:t>Alzubaidi</a:t>
            </a:r>
            <a:r>
              <a:rPr lang="en-IN" sz="1600" dirty="0"/>
              <a:t>, </a:t>
            </a:r>
            <a:r>
              <a:rPr lang="en-IN" sz="1600" dirty="0" err="1"/>
              <a:t>Jinglan</a:t>
            </a:r>
            <a:r>
              <a:rPr lang="en-IN" sz="1600" dirty="0"/>
              <a:t> Zhang, Amjad J. </a:t>
            </a:r>
            <a:r>
              <a:rPr lang="en-IN" sz="1600" dirty="0" err="1"/>
              <a:t>Humaidi</a:t>
            </a:r>
            <a:r>
              <a:rPr lang="en-IN" sz="1600" dirty="0"/>
              <a:t>, Ayad Al-</a:t>
            </a:r>
            <a:r>
              <a:rPr lang="en-IN" sz="1600" dirty="0" err="1"/>
              <a:t>Dujaili</a:t>
            </a:r>
            <a:r>
              <a:rPr lang="en-IN" sz="1600" dirty="0"/>
              <a:t>, Ye Duan, </a:t>
            </a:r>
            <a:r>
              <a:rPr lang="en-IN" sz="1600" dirty="0" err="1"/>
              <a:t>Omran</a:t>
            </a:r>
            <a:r>
              <a:rPr lang="en-IN" sz="1600" dirty="0"/>
              <a:t> Al-</a:t>
            </a:r>
            <a:r>
              <a:rPr lang="en-IN" sz="1600" dirty="0" err="1"/>
              <a:t>Shamma</a:t>
            </a:r>
            <a:r>
              <a:rPr lang="en-IN" sz="1600" dirty="0"/>
              <a:t>, J. Santamaría, Mohammed A. </a:t>
            </a:r>
            <a:r>
              <a:rPr lang="en-IN" sz="1600" dirty="0" err="1"/>
              <a:t>Fadhel</a:t>
            </a:r>
            <a:r>
              <a:rPr lang="en-IN" sz="1600" dirty="0"/>
              <a:t>, </a:t>
            </a:r>
            <a:r>
              <a:rPr lang="en-IN" sz="1600" dirty="0" err="1"/>
              <a:t>Muthana</a:t>
            </a:r>
            <a:r>
              <a:rPr lang="en-IN" sz="1600" dirty="0"/>
              <a:t> Al-</a:t>
            </a:r>
            <a:r>
              <a:rPr lang="en-IN" sz="1600" dirty="0" err="1"/>
              <a:t>Amidie</a:t>
            </a:r>
            <a:r>
              <a:rPr lang="en-IN" sz="1600" dirty="0"/>
              <a:t> &amp; Laith Farhan,  “Review of deep learning: concepts, CNN architectures, challenges, applications, future directions” </a:t>
            </a:r>
          </a:p>
          <a:p>
            <a:r>
              <a:rPr lang="en-IN" sz="1600" dirty="0"/>
              <a:t>[5] </a:t>
            </a:r>
            <a:r>
              <a:rPr lang="en-IN" sz="1600" dirty="0" err="1"/>
              <a:t>Alzubaidi</a:t>
            </a:r>
            <a:r>
              <a:rPr lang="en-IN" sz="1600" dirty="0"/>
              <a:t> L, </a:t>
            </a:r>
            <a:r>
              <a:rPr lang="en-IN" sz="1600" dirty="0" err="1"/>
              <a:t>Fadhel</a:t>
            </a:r>
            <a:r>
              <a:rPr lang="en-IN" sz="1600" dirty="0"/>
              <a:t> MA, Al-</a:t>
            </a:r>
            <a:r>
              <a:rPr lang="en-IN" sz="1600" dirty="0" err="1"/>
              <a:t>Shamma</a:t>
            </a:r>
            <a:r>
              <a:rPr lang="en-IN" sz="1600" dirty="0"/>
              <a:t> O, Zhang J, Duan Y. Deep learning models for classification of red blood cells in microscopy images to aid in sickle cell </a:t>
            </a:r>
            <a:r>
              <a:rPr lang="en-IN" sz="1600" dirty="0" err="1"/>
              <a:t>anemia</a:t>
            </a:r>
            <a:r>
              <a:rPr lang="en-IN" sz="1600" dirty="0"/>
              <a:t> diagnosis. Electronics.</a:t>
            </a:r>
          </a:p>
          <a:p>
            <a:r>
              <a:rPr lang="en-IN" sz="1600" dirty="0"/>
              <a:t> [6] </a:t>
            </a:r>
            <a:r>
              <a:rPr lang="en-IN" sz="1600" dirty="0" err="1"/>
              <a:t>Chawin</a:t>
            </a:r>
            <a:r>
              <a:rPr lang="en-IN" sz="1600" dirty="0"/>
              <a:t> </a:t>
            </a:r>
            <a:r>
              <a:rPr lang="en-IN" sz="1600" dirty="0" err="1"/>
              <a:t>Sitawarin,Arjun</a:t>
            </a:r>
            <a:r>
              <a:rPr lang="en-IN" sz="1600" dirty="0"/>
              <a:t> Nitin </a:t>
            </a:r>
            <a:r>
              <a:rPr lang="en-IN" sz="1600" dirty="0" err="1"/>
              <a:t>Bhagoji,Arsalan</a:t>
            </a:r>
            <a:r>
              <a:rPr lang="en-IN" sz="1600" dirty="0"/>
              <a:t> </a:t>
            </a:r>
            <a:r>
              <a:rPr lang="en-IN" sz="1600" dirty="0" err="1"/>
              <a:t>Mosenia</a:t>
            </a:r>
            <a:r>
              <a:rPr lang="en-IN" sz="1600" dirty="0"/>
              <a:t>, Mung </a:t>
            </a:r>
            <a:r>
              <a:rPr lang="en-IN" sz="1600" dirty="0" err="1"/>
              <a:t>Chiang,Prateek</a:t>
            </a:r>
            <a:r>
              <a:rPr lang="en-IN" sz="1600" dirty="0"/>
              <a:t> Mittal “DARTS: Deceiving Autonomous Cars with Toxic Signs”</a:t>
            </a:r>
          </a:p>
          <a:p>
            <a:r>
              <a:rPr lang="en-IN" sz="1600" dirty="0"/>
              <a:t> [7] </a:t>
            </a:r>
            <a:r>
              <a:rPr lang="en-IN" sz="1600" dirty="0" err="1"/>
              <a:t>Chawin</a:t>
            </a:r>
            <a:r>
              <a:rPr lang="en-IN" sz="1600" dirty="0"/>
              <a:t> </a:t>
            </a:r>
            <a:r>
              <a:rPr lang="en-IN" sz="1600" dirty="0" err="1"/>
              <a:t>Sitawarin,Arjun</a:t>
            </a:r>
            <a:r>
              <a:rPr lang="en-IN" sz="1600" dirty="0"/>
              <a:t> Nitin </a:t>
            </a:r>
            <a:r>
              <a:rPr lang="en-IN" sz="1600" dirty="0" err="1"/>
              <a:t>Bhagoji,Arsalan</a:t>
            </a:r>
            <a:r>
              <a:rPr lang="en-IN" sz="1600" dirty="0"/>
              <a:t> </a:t>
            </a:r>
            <a:r>
              <a:rPr lang="en-IN" sz="1600" dirty="0" err="1"/>
              <a:t>Mosenia</a:t>
            </a:r>
            <a:r>
              <a:rPr lang="en-IN" sz="1600" dirty="0"/>
              <a:t>, Mung </a:t>
            </a:r>
            <a:r>
              <a:rPr lang="en-IN" sz="1600" dirty="0" err="1"/>
              <a:t>Chiang,Prateek</a:t>
            </a:r>
            <a:r>
              <a:rPr lang="en-IN" sz="1600" dirty="0"/>
              <a:t> Mittal, Rogue Signs: Deceiving Trafﬁc Sign Recognition with Malicious Ads and Logos</a:t>
            </a:r>
          </a:p>
          <a:p>
            <a:endParaRPr lang="en-IN" sz="1600" dirty="0"/>
          </a:p>
          <a:p>
            <a:endParaRPr lang="en-IN" sz="1600" dirty="0"/>
          </a:p>
        </p:txBody>
      </p:sp>
    </p:spTree>
    <p:extLst>
      <p:ext uri="{BB962C8B-B14F-4D97-AF65-F5344CB8AC3E}">
        <p14:creationId xmlns:p14="http://schemas.microsoft.com/office/powerpoint/2010/main" val="321944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0778-C196-4D6B-8BA9-6E5C84782516}"/>
              </a:ext>
            </a:extLst>
          </p:cNvPr>
          <p:cNvSpPr>
            <a:spLocks noGrp="1"/>
          </p:cNvSpPr>
          <p:nvPr>
            <p:ph type="title"/>
          </p:nvPr>
        </p:nvSpPr>
        <p:spPr>
          <a:xfrm>
            <a:off x="913796" y="371472"/>
            <a:ext cx="10353761" cy="724082"/>
          </a:xfrm>
        </p:spPr>
        <p:txBody>
          <a:bodyPr>
            <a:normAutofit/>
          </a:bodyPr>
          <a:lstStyle/>
          <a:p>
            <a:r>
              <a:rPr lang="en-IN" sz="3600" dirty="0"/>
              <a:t>Introduction on CNN</a:t>
            </a:r>
          </a:p>
        </p:txBody>
      </p:sp>
      <p:sp>
        <p:nvSpPr>
          <p:cNvPr id="3" name="Content Placeholder 2">
            <a:extLst>
              <a:ext uri="{FF2B5EF4-FFF2-40B4-BE49-F238E27FC236}">
                <a16:creationId xmlns:a16="http://schemas.microsoft.com/office/drawing/2014/main" id="{C4B105B3-A026-4074-B13D-8CD5389E5D01}"/>
              </a:ext>
            </a:extLst>
          </p:cNvPr>
          <p:cNvSpPr>
            <a:spLocks noGrp="1"/>
          </p:cNvSpPr>
          <p:nvPr>
            <p:ph idx="1"/>
          </p:nvPr>
        </p:nvSpPr>
        <p:spPr>
          <a:xfrm>
            <a:off x="913795" y="1276709"/>
            <a:ext cx="10353762" cy="4502989"/>
          </a:xfrm>
        </p:spPr>
        <p:txBody>
          <a:bodyPr>
            <a:normAutofit fontScale="92500" lnSpcReduction="20000"/>
          </a:bodyPr>
          <a:lstStyle/>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Machine learning has found a variety of applications in multiple fields and become very widespread in research. Among the different ML algorithms, deep learning is very commonly employed in these applications [1]. </a:t>
            </a:r>
          </a:p>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Convolutional neural network (CNN) is one of the most popular and used of DL networks. The main advantage of CNN compared to its predecessors is that it automatically detects the significant features.</a:t>
            </a:r>
            <a:endParaRPr lang="en-IN" sz="2400" dirty="0">
              <a:effectLst/>
              <a:latin typeface="Calibri" panose="020F0502020204030204" pitchFamily="34" charset="0"/>
              <a:ea typeface="Calibri" panose="020F0502020204030204" pitchFamily="34" charset="0"/>
            </a:endParaRPr>
          </a:p>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The main benefit of CNN is that it automatically identifies the relevant features without any human supervision. The structure of CNN was inspired by neurons in human and animal brains.[2]</a:t>
            </a:r>
            <a:endParaRPr lang="en-IN" sz="2400" dirty="0">
              <a:effectLst/>
              <a:latin typeface="Calibri" panose="020F0502020204030204" pitchFamily="34" charset="0"/>
              <a:ea typeface="Calibri" panose="020F0502020204030204" pitchFamily="34" charset="0"/>
            </a:endParaRPr>
          </a:p>
          <a:p>
            <a:pPr>
              <a:lnSpc>
                <a:spcPct val="107000"/>
              </a:lnSpc>
              <a:spcAft>
                <a:spcPts val="800"/>
              </a:spcAft>
            </a:pPr>
            <a:r>
              <a:rPr lang="en-IN" sz="2400" dirty="0">
                <a:effectLst/>
                <a:latin typeface="Cambria" panose="02040503050406030204" pitchFamily="18" charset="0"/>
                <a:ea typeface="Cambria" panose="02040503050406030204" pitchFamily="18" charset="0"/>
                <a:cs typeface="Cambria" panose="02040503050406030204" pitchFamily="18" charset="0"/>
              </a:rPr>
              <a:t>A commonly used type of CNN, which is similar to the multi-layer perceptron (MLP), consists of numerous convolution layers preceding sub-sampling (pooling) layers, while the ending layers are FC layers.</a:t>
            </a:r>
            <a:endParaRPr lang="en-IN" sz="2400" dirty="0">
              <a:effectLst/>
              <a:latin typeface="Calibri" panose="020F0502020204030204" pitchFamily="34" charset="0"/>
              <a:ea typeface="Calibri" panose="020F050202020403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1BDFD0A7-E032-4A66-8A83-00A4F99E99FC}"/>
              </a:ext>
            </a:extLst>
          </p:cNvPr>
          <p:cNvSpPr>
            <a:spLocks noGrp="1"/>
          </p:cNvSpPr>
          <p:nvPr>
            <p:ph type="ftr" sz="quarter" idx="11"/>
          </p:nvPr>
        </p:nvSpPr>
        <p:spPr>
          <a:xfrm>
            <a:off x="913795" y="6177443"/>
            <a:ext cx="7850643" cy="326337"/>
          </a:xfrm>
        </p:spPr>
        <p:txBody>
          <a:bodyPr/>
          <a:lstStyle/>
          <a:p>
            <a:r>
              <a:rPr lang="en-IN"/>
              <a:t>[1]  Liu W, Wang Z, Liu X, Zeng N, Liu Y, Alsaadi FE. A survey of deep neural network architectures and their applications. Neurocomputing.</a:t>
            </a:r>
          </a:p>
          <a:p>
            <a:r>
              <a:rPr lang="en-IN"/>
              <a:t>[2] Potok TE, Schuman C, Young S, Patton R, Spedalieri F, Liu J, Yao KT, Rose G, Chakma G. A study of complex deep learning networks on high-performance, neuromorphic, and quantum computers. ACM J Emerg Technol Comput Syst (JETC). </a:t>
            </a:r>
            <a:endParaRPr lang="en-IN" dirty="0"/>
          </a:p>
        </p:txBody>
      </p:sp>
    </p:spTree>
    <p:extLst>
      <p:ext uri="{BB962C8B-B14F-4D97-AF65-F5344CB8AC3E}">
        <p14:creationId xmlns:p14="http://schemas.microsoft.com/office/powerpoint/2010/main" val="362017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CC46-B0C1-43BE-B544-D91992A3E19B}"/>
              </a:ext>
            </a:extLst>
          </p:cNvPr>
          <p:cNvSpPr>
            <a:spLocks noGrp="1"/>
          </p:cNvSpPr>
          <p:nvPr>
            <p:ph idx="1"/>
          </p:nvPr>
        </p:nvSpPr>
        <p:spPr>
          <a:xfrm>
            <a:off x="919119" y="694426"/>
            <a:ext cx="10353762" cy="5469147"/>
          </a:xfrm>
        </p:spPr>
        <p:txBody>
          <a:bodyPr>
            <a:normAutofit fontScale="92500" lnSpcReduction="10000"/>
          </a:bodyPr>
          <a:lstStyle/>
          <a:p>
            <a:pPr>
              <a:lnSpc>
                <a:spcPct val="107000"/>
              </a:lnSpc>
              <a:spcAft>
                <a:spcPts val="800"/>
              </a:spcAft>
            </a:pPr>
            <a:r>
              <a:rPr lang="en-IN" sz="2800" dirty="0">
                <a:effectLst/>
                <a:latin typeface="Cambria" panose="02040503050406030204" pitchFamily="18" charset="0"/>
                <a:ea typeface="Cambria" panose="02040503050406030204" pitchFamily="18" charset="0"/>
                <a:cs typeface="Cambria" panose="02040503050406030204" pitchFamily="18" charset="0"/>
              </a:rPr>
              <a:t>The input x of each layer in a CNN model is organized in three dimensions: height, width, and depth. The depth is also referred to as the channel number. </a:t>
            </a:r>
          </a:p>
          <a:p>
            <a:pPr>
              <a:lnSpc>
                <a:spcPct val="107000"/>
              </a:lnSpc>
              <a:spcAft>
                <a:spcPts val="800"/>
              </a:spcAft>
            </a:pPr>
            <a:r>
              <a:rPr lang="en-IN" sz="2800" dirty="0">
                <a:effectLst/>
                <a:latin typeface="Cambria" panose="02040503050406030204" pitchFamily="18" charset="0"/>
                <a:ea typeface="Cambria" panose="02040503050406030204" pitchFamily="18" charset="0"/>
                <a:cs typeface="Cambria" panose="02040503050406030204" pitchFamily="18" charset="0"/>
              </a:rPr>
              <a:t>In addition, the kernels are the basis of the local connections, which share similar parameters for generating k feature maps </a:t>
            </a:r>
            <a:r>
              <a:rPr lang="en-IN" sz="2800" dirty="0" err="1">
                <a:effectLst/>
                <a:latin typeface="Cambria" panose="02040503050406030204" pitchFamily="18" charset="0"/>
                <a:ea typeface="Cambria" panose="02040503050406030204" pitchFamily="18" charset="0"/>
                <a:cs typeface="Cambria" panose="02040503050406030204" pitchFamily="18" charset="0"/>
              </a:rPr>
              <a:t>h</a:t>
            </a:r>
            <a:r>
              <a:rPr lang="en-IN" sz="2800" baseline="30000" dirty="0" err="1">
                <a:effectLst/>
                <a:latin typeface="Cambria" panose="02040503050406030204" pitchFamily="18" charset="0"/>
                <a:ea typeface="Cambria" panose="02040503050406030204" pitchFamily="18" charset="0"/>
                <a:cs typeface="Cambria" panose="02040503050406030204" pitchFamily="18" charset="0"/>
              </a:rPr>
              <a:t>k</a:t>
            </a:r>
            <a:r>
              <a:rPr lang="en-IN" sz="2800" baseline="30000" dirty="0">
                <a:effectLst/>
                <a:latin typeface="Cambria" panose="02040503050406030204" pitchFamily="18" charset="0"/>
                <a:ea typeface="Cambria" panose="02040503050406030204" pitchFamily="18" charset="0"/>
                <a:cs typeface="Cambria" panose="02040503050406030204" pitchFamily="18" charset="0"/>
              </a:rPr>
              <a:t>  </a:t>
            </a:r>
            <a:r>
              <a:rPr lang="en-IN" sz="2800" dirty="0">
                <a:effectLst/>
                <a:latin typeface="Cambria" panose="02040503050406030204" pitchFamily="18" charset="0"/>
                <a:ea typeface="Cambria" panose="02040503050406030204" pitchFamily="18" charset="0"/>
                <a:cs typeface="Cambria" panose="02040503050406030204" pitchFamily="18" charset="0"/>
              </a:rPr>
              <a:t>and are convolved with input. </a:t>
            </a:r>
          </a:p>
          <a:p>
            <a:pPr>
              <a:lnSpc>
                <a:spcPct val="107000"/>
              </a:lnSpc>
              <a:spcAft>
                <a:spcPts val="800"/>
              </a:spcAft>
            </a:pPr>
            <a:r>
              <a:rPr lang="en-IN" sz="2800" dirty="0">
                <a:effectLst/>
                <a:latin typeface="Cambria" panose="02040503050406030204" pitchFamily="18" charset="0"/>
                <a:ea typeface="Cambria" panose="02040503050406030204" pitchFamily="18" charset="0"/>
                <a:cs typeface="Cambria" panose="02040503050406030204" pitchFamily="18" charset="0"/>
              </a:rPr>
              <a:t>The convolution layer calculates a dot product between its input and the weights as in Eq. 1, but the inputs are undersized areas of the initial image size. Next, by applying the nonlinearity or an activation function to the convolution-layer output.</a:t>
            </a:r>
            <a:endParaRPr lang="en-IN" sz="2800" dirty="0">
              <a:effectLst/>
              <a:latin typeface="Calibri" panose="020F0502020204030204" pitchFamily="34" charset="0"/>
              <a:ea typeface="Cambria" panose="02040503050406030204" pitchFamily="18" charset="0"/>
            </a:endParaRPr>
          </a:p>
          <a:p>
            <a:pPr marL="0" indent="0">
              <a:lnSpc>
                <a:spcPct val="107000"/>
              </a:lnSpc>
              <a:spcAft>
                <a:spcPts val="800"/>
              </a:spcAft>
              <a:buNone/>
            </a:pPr>
            <a:r>
              <a:rPr lang="en-IN" sz="2800" dirty="0">
                <a:effectLst/>
                <a:latin typeface="Calibri" panose="020F0502020204030204" pitchFamily="34" charset="0"/>
                <a:ea typeface="Cambria" panose="02040503050406030204" pitchFamily="18" charset="0"/>
                <a:cs typeface="Cambria" panose="02040503050406030204" pitchFamily="18" charset="0"/>
              </a:rPr>
              <a:t>		               </a:t>
            </a:r>
            <a:r>
              <a:rPr lang="en-IN" sz="2800" dirty="0">
                <a:effectLst/>
                <a:latin typeface="Cambria" panose="02040503050406030204" pitchFamily="18" charset="0"/>
                <a:ea typeface="Cambria" panose="02040503050406030204" pitchFamily="18" charset="0"/>
                <a:cs typeface="Cambria" panose="02040503050406030204" pitchFamily="18" charset="0"/>
              </a:rPr>
              <a:t>               </a:t>
            </a:r>
            <a:r>
              <a:rPr lang="en-IN" sz="2800" dirty="0" err="1">
                <a:effectLst/>
                <a:latin typeface="Cambria" panose="02040503050406030204" pitchFamily="18" charset="0"/>
                <a:ea typeface="Cambria" panose="02040503050406030204" pitchFamily="18" charset="0"/>
                <a:cs typeface="Cambria" panose="02040503050406030204" pitchFamily="18" charset="0"/>
              </a:rPr>
              <a:t>h</a:t>
            </a:r>
            <a:r>
              <a:rPr lang="en-IN" sz="2800" baseline="30000" dirty="0" err="1">
                <a:effectLst/>
                <a:latin typeface="Cambria" panose="02040503050406030204" pitchFamily="18" charset="0"/>
                <a:ea typeface="Cambria" panose="02040503050406030204" pitchFamily="18" charset="0"/>
                <a:cs typeface="Cambria" panose="02040503050406030204" pitchFamily="18" charset="0"/>
              </a:rPr>
              <a:t>k</a:t>
            </a:r>
            <a:r>
              <a:rPr lang="en-IN" sz="2800" baseline="30000" dirty="0">
                <a:effectLst/>
                <a:latin typeface="Cambria" panose="02040503050406030204" pitchFamily="18" charset="0"/>
                <a:ea typeface="Cambria" panose="02040503050406030204" pitchFamily="18" charset="0"/>
                <a:cs typeface="Cambria" panose="02040503050406030204" pitchFamily="18" charset="0"/>
              </a:rPr>
              <a:t>  </a:t>
            </a:r>
            <a:r>
              <a:rPr lang="en-IN" sz="2800" dirty="0">
                <a:effectLst/>
                <a:latin typeface="Cambria" panose="02040503050406030204" pitchFamily="18" charset="0"/>
                <a:ea typeface="Cambria" panose="02040503050406030204" pitchFamily="18" charset="0"/>
                <a:cs typeface="Cambria" panose="02040503050406030204" pitchFamily="18" charset="0"/>
              </a:rPr>
              <a:t>= f( </a:t>
            </a:r>
            <a:r>
              <a:rPr lang="en-IN" sz="2800" dirty="0" err="1">
                <a:effectLst/>
                <a:latin typeface="Cambria" panose="02040503050406030204" pitchFamily="18" charset="0"/>
                <a:ea typeface="Cambria" panose="02040503050406030204" pitchFamily="18" charset="0"/>
                <a:cs typeface="Cambria" panose="02040503050406030204" pitchFamily="18" charset="0"/>
              </a:rPr>
              <a:t>W</a:t>
            </a:r>
            <a:r>
              <a:rPr lang="en-IN" sz="2800" baseline="30000" dirty="0" err="1">
                <a:effectLst/>
                <a:latin typeface="Cambria" panose="02040503050406030204" pitchFamily="18" charset="0"/>
                <a:ea typeface="Cambria" panose="02040503050406030204" pitchFamily="18" charset="0"/>
                <a:cs typeface="Cambria" panose="02040503050406030204" pitchFamily="18" charset="0"/>
              </a:rPr>
              <a:t>k</a:t>
            </a:r>
            <a:r>
              <a:rPr lang="en-IN" sz="2800" baseline="30000" dirty="0">
                <a:effectLst/>
                <a:latin typeface="Cambria" panose="02040503050406030204" pitchFamily="18" charset="0"/>
                <a:ea typeface="Cambria" panose="02040503050406030204" pitchFamily="18" charset="0"/>
                <a:cs typeface="Cambria" panose="02040503050406030204" pitchFamily="18" charset="0"/>
              </a:rPr>
              <a:t>  </a:t>
            </a:r>
            <a:r>
              <a:rPr lang="en-IN" sz="2800" dirty="0">
                <a:effectLst/>
                <a:latin typeface="Cambria" panose="02040503050406030204" pitchFamily="18" charset="0"/>
                <a:ea typeface="Cambria" panose="02040503050406030204" pitchFamily="18" charset="0"/>
                <a:cs typeface="Cambria" panose="02040503050406030204" pitchFamily="18" charset="0"/>
              </a:rPr>
              <a:t>∗ x+ b</a:t>
            </a:r>
            <a:r>
              <a:rPr lang="en-IN" sz="2800" baseline="30000" dirty="0">
                <a:effectLst/>
                <a:latin typeface="Cambria" panose="02040503050406030204" pitchFamily="18" charset="0"/>
                <a:ea typeface="Cambria" panose="02040503050406030204" pitchFamily="18" charset="0"/>
                <a:cs typeface="Cambria" panose="02040503050406030204" pitchFamily="18" charset="0"/>
              </a:rPr>
              <a:t>k</a:t>
            </a:r>
            <a:r>
              <a:rPr lang="en-IN" sz="2800" dirty="0">
                <a:effectLst/>
                <a:latin typeface="Cambria" panose="02040503050406030204" pitchFamily="18" charset="0"/>
                <a:ea typeface="Cambria" panose="02040503050406030204" pitchFamily="18" charset="0"/>
                <a:cs typeface="Cambria" panose="02040503050406030204" pitchFamily="18" charset="0"/>
              </a:rPr>
              <a:t>)	                        	(1)</a:t>
            </a:r>
            <a:endParaRPr lang="en-IN" sz="2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82371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BE91-64CA-4393-AFA9-7AF363B1FE29}"/>
              </a:ext>
            </a:extLst>
          </p:cNvPr>
          <p:cNvSpPr>
            <a:spLocks noGrp="1"/>
          </p:cNvSpPr>
          <p:nvPr>
            <p:ph type="title"/>
          </p:nvPr>
        </p:nvSpPr>
        <p:spPr>
          <a:xfrm>
            <a:off x="913795" y="403639"/>
            <a:ext cx="10353761" cy="1326321"/>
          </a:xfrm>
        </p:spPr>
        <p:txBody>
          <a:bodyPr/>
          <a:lstStyle/>
          <a:p>
            <a:r>
              <a:rPr lang="en-IN" sz="3600" dirty="0">
                <a:effectLst/>
                <a:latin typeface="Cambria" panose="02040503050406030204" pitchFamily="18" charset="0"/>
                <a:ea typeface="Cambria" panose="02040503050406030204" pitchFamily="18" charset="0"/>
                <a:cs typeface="Cambria" panose="02040503050406030204" pitchFamily="18" charset="0"/>
              </a:rPr>
              <a:t>Benefits of employing CNNs </a:t>
            </a:r>
            <a:endParaRPr lang="en-IN" dirty="0"/>
          </a:p>
        </p:txBody>
      </p:sp>
      <p:sp>
        <p:nvSpPr>
          <p:cNvPr id="3" name="Content Placeholder 2">
            <a:extLst>
              <a:ext uri="{FF2B5EF4-FFF2-40B4-BE49-F238E27FC236}">
                <a16:creationId xmlns:a16="http://schemas.microsoft.com/office/drawing/2014/main" id="{52455E84-1604-490B-918F-356BE1968478}"/>
              </a:ext>
            </a:extLst>
          </p:cNvPr>
          <p:cNvSpPr>
            <a:spLocks noGrp="1"/>
          </p:cNvSpPr>
          <p:nvPr>
            <p:ph idx="1"/>
          </p:nvPr>
        </p:nvSpPr>
        <p:spPr>
          <a:xfrm>
            <a:off x="913795" y="1729960"/>
            <a:ext cx="10353762" cy="4307457"/>
          </a:xfrm>
        </p:spPr>
        <p:txBody>
          <a:bodyPr>
            <a:normAutofit fontScale="85000" lnSpcReduction="20000"/>
          </a:bodyPr>
          <a:lstStyle/>
          <a:p>
            <a:pPr marL="0" indent="0">
              <a:lnSpc>
                <a:spcPct val="107000"/>
              </a:lnSpc>
              <a:spcAft>
                <a:spcPts val="800"/>
              </a:spcAft>
              <a:buNone/>
            </a:pPr>
            <a:r>
              <a:rPr lang="en-IN" sz="3300" dirty="0">
                <a:effectLst/>
                <a:latin typeface="Cambria" panose="02040503050406030204" pitchFamily="18" charset="0"/>
                <a:ea typeface="Cambria" panose="02040503050406030204" pitchFamily="18" charset="0"/>
                <a:cs typeface="Cambria" panose="02040503050406030204" pitchFamily="18" charset="0"/>
              </a:rPr>
              <a:t>1.  The main reason to consider CNN is the weight sharing feature, which reduces the number of trainable network parameters and in turn helps the network to enhance generalization and to avoid overfitting.</a:t>
            </a:r>
            <a:endParaRPr lang="en-IN" sz="3300" dirty="0">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IN" sz="3300" dirty="0">
                <a:effectLst/>
                <a:latin typeface="Cambria" panose="02040503050406030204" pitchFamily="18" charset="0"/>
                <a:ea typeface="Cambria" panose="02040503050406030204" pitchFamily="18" charset="0"/>
                <a:cs typeface="Cambria" panose="02040503050406030204" pitchFamily="18" charset="0"/>
              </a:rPr>
              <a:t>2. Concurrently learning the feature extraction layers and the classification layer causes the model output to be both highly organized and highly reliant on the extracted features.</a:t>
            </a:r>
            <a:endParaRPr lang="en-IN" sz="3300" dirty="0">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IN" sz="3300" dirty="0">
                <a:effectLst/>
                <a:latin typeface="Cambria" panose="02040503050406030204" pitchFamily="18" charset="0"/>
                <a:ea typeface="Cambria" panose="02040503050406030204" pitchFamily="18" charset="0"/>
                <a:cs typeface="Cambria" panose="02040503050406030204" pitchFamily="18" charset="0"/>
              </a:rPr>
              <a:t>3. Large-scale network implementation is much easier with CNN than with other neural networks.</a:t>
            </a:r>
            <a:endParaRPr lang="en-IN" sz="33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55826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6568-6C65-430F-BE79-06CCD29D3186}"/>
              </a:ext>
            </a:extLst>
          </p:cNvPr>
          <p:cNvSpPr>
            <a:spLocks noGrp="1"/>
          </p:cNvSpPr>
          <p:nvPr>
            <p:ph type="title"/>
          </p:nvPr>
        </p:nvSpPr>
        <p:spPr>
          <a:xfrm>
            <a:off x="913795" y="403639"/>
            <a:ext cx="10353761" cy="1073469"/>
          </a:xfrm>
        </p:spPr>
        <p:txBody>
          <a:bodyPr>
            <a:normAutofit/>
          </a:bodyPr>
          <a:lstStyle/>
          <a:p>
            <a:r>
              <a:rPr lang="en-IN" sz="5400" b="1" dirty="0">
                <a:effectLst/>
                <a:latin typeface="Cambria" panose="02040503050406030204" pitchFamily="18" charset="0"/>
                <a:ea typeface="Cambria" panose="02040503050406030204" pitchFamily="18" charset="0"/>
                <a:cs typeface="Cambria" panose="02040503050406030204" pitchFamily="18" charset="0"/>
              </a:rPr>
              <a:t>CNN layers</a:t>
            </a:r>
            <a:endParaRPr lang="en-IN" sz="4800" dirty="0"/>
          </a:p>
        </p:txBody>
      </p:sp>
      <p:sp>
        <p:nvSpPr>
          <p:cNvPr id="3" name="Content Placeholder 2">
            <a:extLst>
              <a:ext uri="{FF2B5EF4-FFF2-40B4-BE49-F238E27FC236}">
                <a16:creationId xmlns:a16="http://schemas.microsoft.com/office/drawing/2014/main" id="{DD142770-AE95-41D3-854D-311D42E48F78}"/>
              </a:ext>
            </a:extLst>
          </p:cNvPr>
          <p:cNvSpPr>
            <a:spLocks noGrp="1"/>
          </p:cNvSpPr>
          <p:nvPr>
            <p:ph idx="1"/>
          </p:nvPr>
        </p:nvSpPr>
        <p:spPr>
          <a:xfrm>
            <a:off x="913795" y="1846385"/>
            <a:ext cx="10353762" cy="4314092"/>
          </a:xfrm>
        </p:spPr>
        <p:txBody>
          <a:bodyPr>
            <a:normAutofit/>
          </a:bodyPr>
          <a:lstStyle/>
          <a:p>
            <a:pPr marL="0" indent="0">
              <a:lnSpc>
                <a:spcPct val="107000"/>
              </a:lnSpc>
              <a:spcAft>
                <a:spcPts val="800"/>
              </a:spcAft>
              <a:buNone/>
            </a:pPr>
            <a:r>
              <a:rPr lang="en-IN" sz="2800" dirty="0">
                <a:effectLst/>
                <a:latin typeface="Cambria" panose="02040503050406030204" pitchFamily="18" charset="0"/>
                <a:ea typeface="Cambria" panose="02040503050406030204" pitchFamily="18" charset="0"/>
                <a:cs typeface="Cambria" panose="02040503050406030204" pitchFamily="18" charset="0"/>
              </a:rPr>
              <a:t>The CNN architecture consists of a number of layers.[3]</a:t>
            </a:r>
          </a:p>
          <a:p>
            <a:pPr marL="0" indent="0">
              <a:lnSpc>
                <a:spcPct val="107000"/>
              </a:lnSpc>
              <a:spcAft>
                <a:spcPts val="800"/>
              </a:spcAft>
              <a:buNone/>
            </a:pPr>
            <a:r>
              <a:rPr lang="en-IN" sz="2800" dirty="0">
                <a:effectLst/>
                <a:latin typeface="Cambria" panose="02040503050406030204" pitchFamily="18" charset="0"/>
                <a:ea typeface="Cambria" panose="02040503050406030204" pitchFamily="18" charset="0"/>
                <a:cs typeface="Cambria" panose="02040503050406030204" pitchFamily="18" charset="0"/>
              </a:rPr>
              <a:t>1. Convolutional Layer</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rPr>
              <a:t>2. </a:t>
            </a:r>
            <a:r>
              <a:rPr lang="en-IN" sz="2800" dirty="0">
                <a:effectLst/>
                <a:latin typeface="Cambria" panose="02040503050406030204" pitchFamily="18" charset="0"/>
                <a:ea typeface="Cambria" panose="02040503050406030204" pitchFamily="18" charset="0"/>
                <a:cs typeface="Cambria" panose="02040503050406030204" pitchFamily="18" charset="0"/>
              </a:rPr>
              <a:t>Pooling Layer</a:t>
            </a:r>
          </a:p>
          <a:p>
            <a:pPr marL="0" indent="0">
              <a:lnSpc>
                <a:spcPct val="107000"/>
              </a:lnSpc>
              <a:spcAft>
                <a:spcPts val="800"/>
              </a:spcAft>
              <a:buNone/>
            </a:pPr>
            <a:r>
              <a:rPr lang="en-IN" sz="2800" dirty="0">
                <a:effectLst/>
                <a:latin typeface="Cambria" panose="02040503050406030204" pitchFamily="18" charset="0"/>
                <a:ea typeface="Cambria" panose="02040503050406030204" pitchFamily="18" charset="0"/>
                <a:cs typeface="Cambria" panose="02040503050406030204" pitchFamily="18" charset="0"/>
              </a:rPr>
              <a:t>3. Activation Function</a:t>
            </a:r>
          </a:p>
          <a:p>
            <a:pPr marL="0" indent="0">
              <a:lnSpc>
                <a:spcPct val="107000"/>
              </a:lnSpc>
              <a:spcAft>
                <a:spcPts val="800"/>
              </a:spcAft>
              <a:buNone/>
            </a:pPr>
            <a:r>
              <a:rPr lang="en-IN" sz="2800" dirty="0">
                <a:effectLst/>
                <a:latin typeface="Cambria" panose="02040503050406030204" pitchFamily="18" charset="0"/>
                <a:ea typeface="Cambria" panose="02040503050406030204" pitchFamily="18" charset="0"/>
                <a:cs typeface="Cambria" panose="02040503050406030204" pitchFamily="18" charset="0"/>
              </a:rPr>
              <a:t>4. Fully Connected Layer</a:t>
            </a:r>
          </a:p>
          <a:p>
            <a:pPr marL="0" indent="0">
              <a:lnSpc>
                <a:spcPct val="107000"/>
              </a:lnSpc>
              <a:spcAft>
                <a:spcPts val="800"/>
              </a:spcAft>
              <a:buNone/>
            </a:pPr>
            <a:r>
              <a:rPr lang="en-IN" sz="2800" dirty="0">
                <a:effectLst/>
                <a:latin typeface="Cambria" panose="02040503050406030204" pitchFamily="18" charset="0"/>
                <a:ea typeface="Cambria" panose="02040503050406030204" pitchFamily="18" charset="0"/>
                <a:cs typeface="Cambria" panose="02040503050406030204" pitchFamily="18" charset="0"/>
              </a:rPr>
              <a:t>5. Loss Functions</a:t>
            </a:r>
            <a:endParaRPr lang="en-IN" sz="2800" dirty="0">
              <a:effectLst/>
              <a:latin typeface="Calibri" panose="020F0502020204030204" pitchFamily="34" charset="0"/>
              <a:ea typeface="Calibri" panose="020F0502020204030204" pitchFamily="34" charset="0"/>
            </a:endParaRPr>
          </a:p>
          <a:p>
            <a:endParaRPr lang="en-IN" sz="3200" dirty="0"/>
          </a:p>
        </p:txBody>
      </p:sp>
      <p:sp>
        <p:nvSpPr>
          <p:cNvPr id="7" name="Footer Placeholder 6">
            <a:extLst>
              <a:ext uri="{FF2B5EF4-FFF2-40B4-BE49-F238E27FC236}">
                <a16:creationId xmlns:a16="http://schemas.microsoft.com/office/drawing/2014/main" id="{1D90188B-49C9-48A3-AB5B-16C6A85CCC44}"/>
              </a:ext>
            </a:extLst>
          </p:cNvPr>
          <p:cNvSpPr>
            <a:spLocks noGrp="1"/>
          </p:cNvSpPr>
          <p:nvPr>
            <p:ph type="ftr" sz="quarter" idx="11"/>
          </p:nvPr>
        </p:nvSpPr>
        <p:spPr>
          <a:xfrm>
            <a:off x="1142394" y="6089236"/>
            <a:ext cx="6672865" cy="365125"/>
          </a:xfrm>
        </p:spPr>
        <p:txBody>
          <a:bodyPr/>
          <a:lstStyle/>
          <a:p>
            <a:r>
              <a:rPr lang="en-IN" dirty="0"/>
              <a:t>[3] </a:t>
            </a:r>
            <a:r>
              <a:rPr lang="en-IN" dirty="0" err="1"/>
              <a:t>Alzubaidi</a:t>
            </a:r>
            <a:r>
              <a:rPr lang="en-IN" dirty="0"/>
              <a:t> L, </a:t>
            </a:r>
            <a:r>
              <a:rPr lang="en-IN" dirty="0" err="1"/>
              <a:t>Fadhel</a:t>
            </a:r>
            <a:r>
              <a:rPr lang="en-IN" dirty="0"/>
              <a:t> MA, Al-</a:t>
            </a:r>
            <a:r>
              <a:rPr lang="en-IN" dirty="0" err="1"/>
              <a:t>Shamma</a:t>
            </a:r>
            <a:r>
              <a:rPr lang="en-IN" dirty="0"/>
              <a:t> O, Zhang J, Duan Y. Deep learning models for classification of red blood cells in microscopy images to aid in sickle cell </a:t>
            </a:r>
            <a:r>
              <a:rPr lang="en-IN" dirty="0" err="1"/>
              <a:t>anemia</a:t>
            </a:r>
            <a:r>
              <a:rPr lang="en-IN" dirty="0"/>
              <a:t> diagnosis. Electronics.</a:t>
            </a:r>
          </a:p>
        </p:txBody>
      </p:sp>
    </p:spTree>
    <p:extLst>
      <p:ext uri="{BB962C8B-B14F-4D97-AF65-F5344CB8AC3E}">
        <p14:creationId xmlns:p14="http://schemas.microsoft.com/office/powerpoint/2010/main" val="329265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7E88-783B-460A-9628-A728BF458C54}"/>
              </a:ext>
            </a:extLst>
          </p:cNvPr>
          <p:cNvSpPr>
            <a:spLocks noGrp="1"/>
          </p:cNvSpPr>
          <p:nvPr>
            <p:ph type="title"/>
          </p:nvPr>
        </p:nvSpPr>
        <p:spPr>
          <a:xfrm>
            <a:off x="913795" y="403639"/>
            <a:ext cx="10353761" cy="1326321"/>
          </a:xfrm>
        </p:spPr>
        <p:txBody>
          <a:bodyPr>
            <a:normAutofit/>
          </a:bodyPr>
          <a:lstStyle/>
          <a:p>
            <a:r>
              <a:rPr lang="en-US" sz="4000" dirty="0"/>
              <a:t>Improving performance of CNN</a:t>
            </a:r>
            <a:endParaRPr lang="en-IN" sz="4000" dirty="0"/>
          </a:p>
        </p:txBody>
      </p:sp>
      <p:sp>
        <p:nvSpPr>
          <p:cNvPr id="3" name="Content Placeholder 2">
            <a:extLst>
              <a:ext uri="{FF2B5EF4-FFF2-40B4-BE49-F238E27FC236}">
                <a16:creationId xmlns:a16="http://schemas.microsoft.com/office/drawing/2014/main" id="{D6307A73-CB68-4A0A-90AB-252D3CEA7B12}"/>
              </a:ext>
            </a:extLst>
          </p:cNvPr>
          <p:cNvSpPr>
            <a:spLocks noGrp="1"/>
          </p:cNvSpPr>
          <p:nvPr>
            <p:ph idx="1"/>
          </p:nvPr>
        </p:nvSpPr>
        <p:spPr>
          <a:xfrm>
            <a:off x="913795" y="1729959"/>
            <a:ext cx="10353762" cy="4365139"/>
          </a:xfrm>
        </p:spPr>
        <p:txBody>
          <a:bodyPr>
            <a:normAutofit fontScale="92500" lnSpcReduction="10000"/>
          </a:bodyPr>
          <a:lstStyle/>
          <a:p>
            <a:pPr marL="0" indent="0">
              <a:buNone/>
            </a:pPr>
            <a:r>
              <a:rPr lang="en-US" sz="2600" dirty="0"/>
              <a:t>Based on our experiments in different DL applications . It can be conclude the most active solutions that may improve the performance of CNN are[3]:</a:t>
            </a:r>
          </a:p>
          <a:p>
            <a:pPr marL="0" indent="0">
              <a:buNone/>
            </a:pPr>
            <a:r>
              <a:rPr lang="en-US" sz="2600" dirty="0"/>
              <a:t>●Expand the dataset with data augmentation or use transfer learning (explained in latter sections).</a:t>
            </a:r>
          </a:p>
          <a:p>
            <a:pPr marL="0" indent="0">
              <a:buNone/>
            </a:pPr>
            <a:r>
              <a:rPr lang="en-US" sz="2600" dirty="0"/>
              <a:t>●Increase the training time.</a:t>
            </a:r>
          </a:p>
          <a:p>
            <a:pPr marL="0" indent="0">
              <a:buNone/>
            </a:pPr>
            <a:r>
              <a:rPr lang="en-US" sz="2600" dirty="0"/>
              <a:t>●Increase the depth (or width) of the model.</a:t>
            </a:r>
          </a:p>
          <a:p>
            <a:pPr marL="0" indent="0">
              <a:buNone/>
            </a:pPr>
            <a:r>
              <a:rPr lang="en-US" sz="2600" dirty="0"/>
              <a:t>●Add regularization.</a:t>
            </a:r>
          </a:p>
          <a:p>
            <a:pPr marL="0" indent="0">
              <a:buNone/>
            </a:pPr>
            <a:r>
              <a:rPr lang="en-US" sz="2600" dirty="0"/>
              <a:t>●Increase hyperparameters tuning.</a:t>
            </a:r>
          </a:p>
          <a:p>
            <a:endParaRPr lang="en-IN" dirty="0"/>
          </a:p>
        </p:txBody>
      </p:sp>
      <p:sp>
        <p:nvSpPr>
          <p:cNvPr id="5" name="Footer Placeholder 4">
            <a:extLst>
              <a:ext uri="{FF2B5EF4-FFF2-40B4-BE49-F238E27FC236}">
                <a16:creationId xmlns:a16="http://schemas.microsoft.com/office/drawing/2014/main" id="{AEA99CC1-7FD9-4911-A17F-21E11BCC1018}"/>
              </a:ext>
            </a:extLst>
          </p:cNvPr>
          <p:cNvSpPr>
            <a:spLocks noGrp="1"/>
          </p:cNvSpPr>
          <p:nvPr>
            <p:ph type="ftr" sz="quarter" idx="11"/>
          </p:nvPr>
        </p:nvSpPr>
        <p:spPr>
          <a:xfrm>
            <a:off x="924443" y="6095098"/>
            <a:ext cx="7867865" cy="359263"/>
          </a:xfrm>
        </p:spPr>
        <p:txBody>
          <a:bodyPr/>
          <a:lstStyle/>
          <a:p>
            <a:r>
              <a:rPr lang="en-IN" dirty="0"/>
              <a:t>[3] </a:t>
            </a:r>
            <a:r>
              <a:rPr lang="en-IN" dirty="0" err="1"/>
              <a:t>Alzubaidi</a:t>
            </a:r>
            <a:r>
              <a:rPr lang="en-IN" dirty="0"/>
              <a:t> L, </a:t>
            </a:r>
            <a:r>
              <a:rPr lang="en-IN" dirty="0" err="1"/>
              <a:t>Fadhel</a:t>
            </a:r>
            <a:r>
              <a:rPr lang="en-IN" dirty="0"/>
              <a:t> MA, Al-</a:t>
            </a:r>
            <a:r>
              <a:rPr lang="en-IN" dirty="0" err="1"/>
              <a:t>Shamma</a:t>
            </a:r>
            <a:r>
              <a:rPr lang="en-IN" dirty="0"/>
              <a:t> O, Zhang J, Duan Y. Deep learning models for classification of red blood cells in microscopy images to aid in sickle cell </a:t>
            </a:r>
            <a:r>
              <a:rPr lang="en-IN" dirty="0" err="1"/>
              <a:t>anemia</a:t>
            </a:r>
            <a:r>
              <a:rPr lang="en-IN" dirty="0"/>
              <a:t> diagnosis. Electronics.</a:t>
            </a:r>
          </a:p>
        </p:txBody>
      </p:sp>
    </p:spTree>
    <p:extLst>
      <p:ext uri="{BB962C8B-B14F-4D97-AF65-F5344CB8AC3E}">
        <p14:creationId xmlns:p14="http://schemas.microsoft.com/office/powerpoint/2010/main" val="411460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11BC-29E6-4810-B5A9-C5CD0CE92C13}"/>
              </a:ext>
            </a:extLst>
          </p:cNvPr>
          <p:cNvSpPr>
            <a:spLocks noGrp="1"/>
          </p:cNvSpPr>
          <p:nvPr>
            <p:ph type="title"/>
          </p:nvPr>
        </p:nvSpPr>
        <p:spPr>
          <a:xfrm>
            <a:off x="913795" y="403639"/>
            <a:ext cx="10353761" cy="1326321"/>
          </a:xfrm>
        </p:spPr>
        <p:txBody>
          <a:bodyPr/>
          <a:lstStyle/>
          <a:p>
            <a:r>
              <a:rPr lang="en-IN" dirty="0"/>
              <a:t>CNN model using GSTRB dataset</a:t>
            </a:r>
          </a:p>
        </p:txBody>
      </p:sp>
      <p:sp>
        <p:nvSpPr>
          <p:cNvPr id="3" name="Content Placeholder 2">
            <a:extLst>
              <a:ext uri="{FF2B5EF4-FFF2-40B4-BE49-F238E27FC236}">
                <a16:creationId xmlns:a16="http://schemas.microsoft.com/office/drawing/2014/main" id="{747E9CAD-B1F9-42AD-8767-C46B7C7DD89A}"/>
              </a:ext>
            </a:extLst>
          </p:cNvPr>
          <p:cNvSpPr>
            <a:spLocks noGrp="1"/>
          </p:cNvSpPr>
          <p:nvPr>
            <p:ph idx="1"/>
          </p:nvPr>
        </p:nvSpPr>
        <p:spPr>
          <a:xfrm>
            <a:off x="913794" y="2096064"/>
            <a:ext cx="10621713" cy="3695136"/>
          </a:xfrm>
        </p:spPr>
        <p:txBody>
          <a:bodyPr>
            <a:normAutofit/>
          </a:bodyPr>
          <a:lstStyle/>
          <a:p>
            <a:r>
              <a:rPr lang="en-IN" sz="2600" dirty="0"/>
              <a:t>The GTSRB - German Trafﬁc Sign Recognition Benchmark dataset is used. The GTSRB has the following properties:</a:t>
            </a:r>
          </a:p>
          <a:p>
            <a:pPr marL="0" indent="0">
              <a:buNone/>
            </a:pPr>
            <a:r>
              <a:rPr lang="en-IN" sz="2600" dirty="0"/>
              <a:t>●Single-image, multi-class classiﬁcation problem;</a:t>
            </a:r>
          </a:p>
          <a:p>
            <a:pPr marL="0" indent="0">
              <a:buNone/>
            </a:pPr>
            <a:r>
              <a:rPr lang="en-IN" sz="2600" dirty="0"/>
              <a:t>●43 classes</a:t>
            </a:r>
            <a:r>
              <a:rPr lang="en-IN" sz="2600"/>
              <a:t>; </a:t>
            </a:r>
          </a:p>
          <a:p>
            <a:pPr marL="0" indent="0">
              <a:buNone/>
            </a:pPr>
            <a:r>
              <a:rPr lang="en-IN" sz="2600"/>
              <a:t>●</a:t>
            </a:r>
            <a:r>
              <a:rPr lang="en-IN" sz="2600" dirty="0"/>
              <a:t>Reliable ground-truth data due to semi automatic annotation;</a:t>
            </a:r>
          </a:p>
          <a:p>
            <a:pPr marL="0" indent="0">
              <a:buNone/>
            </a:pPr>
            <a:r>
              <a:rPr lang="en-IN" sz="2600" dirty="0"/>
              <a:t>●Physical trafﬁc sign instances are unique within the dataset.</a:t>
            </a:r>
          </a:p>
          <a:p>
            <a:endParaRPr lang="en-IN" dirty="0"/>
          </a:p>
        </p:txBody>
      </p:sp>
    </p:spTree>
    <p:extLst>
      <p:ext uri="{BB962C8B-B14F-4D97-AF65-F5344CB8AC3E}">
        <p14:creationId xmlns:p14="http://schemas.microsoft.com/office/powerpoint/2010/main" val="395321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0A4C-52A5-49AB-81EC-BC2A0422FA4E}"/>
              </a:ext>
            </a:extLst>
          </p:cNvPr>
          <p:cNvSpPr>
            <a:spLocks noGrp="1"/>
          </p:cNvSpPr>
          <p:nvPr>
            <p:ph type="title"/>
          </p:nvPr>
        </p:nvSpPr>
        <p:spPr>
          <a:xfrm>
            <a:off x="913796" y="403640"/>
            <a:ext cx="10353761" cy="1003130"/>
          </a:xfrm>
        </p:spPr>
        <p:txBody>
          <a:bodyPr/>
          <a:lstStyle/>
          <a:p>
            <a:r>
              <a:rPr lang="en-IN" dirty="0"/>
              <a:t>Data Augmentation</a:t>
            </a:r>
          </a:p>
        </p:txBody>
      </p:sp>
      <p:sp>
        <p:nvSpPr>
          <p:cNvPr id="3" name="Content Placeholder 2">
            <a:extLst>
              <a:ext uri="{FF2B5EF4-FFF2-40B4-BE49-F238E27FC236}">
                <a16:creationId xmlns:a16="http://schemas.microsoft.com/office/drawing/2014/main" id="{CE4C76AA-FA72-4E97-95BE-55D32FB2ADB2}"/>
              </a:ext>
            </a:extLst>
          </p:cNvPr>
          <p:cNvSpPr>
            <a:spLocks noGrp="1"/>
          </p:cNvSpPr>
          <p:nvPr>
            <p:ph idx="1"/>
          </p:nvPr>
        </p:nvSpPr>
        <p:spPr>
          <a:xfrm>
            <a:off x="913795" y="1406770"/>
            <a:ext cx="10353762" cy="4384430"/>
          </a:xfrm>
        </p:spPr>
        <p:txBody>
          <a:bodyPr>
            <a:normAutofit/>
          </a:bodyPr>
          <a:lstStyle/>
          <a:p>
            <a:r>
              <a:rPr lang="en-US" dirty="0"/>
              <a:t>The dataset is highly unbalanced.</a:t>
            </a:r>
          </a:p>
          <a:p>
            <a:r>
              <a:rPr lang="en-US" dirty="0"/>
              <a:t>So, in order to obtain a better training, data augmentation is applied.</a:t>
            </a:r>
          </a:p>
          <a:p>
            <a:endParaRPr lang="en-US" dirty="0"/>
          </a:p>
          <a:p>
            <a:endParaRPr lang="en-IN" dirty="0"/>
          </a:p>
        </p:txBody>
      </p:sp>
      <p:pic>
        <p:nvPicPr>
          <p:cNvPr id="8" name="image7.png">
            <a:extLst>
              <a:ext uri="{FF2B5EF4-FFF2-40B4-BE49-F238E27FC236}">
                <a16:creationId xmlns:a16="http://schemas.microsoft.com/office/drawing/2014/main" id="{D09F594F-C6EC-4F5E-9592-659B63DD33F0}"/>
              </a:ext>
            </a:extLst>
          </p:cNvPr>
          <p:cNvPicPr/>
          <p:nvPr/>
        </p:nvPicPr>
        <p:blipFill>
          <a:blip r:embed="rId2"/>
          <a:srcRect l="5814" t="7954" r="8018" b="3644"/>
          <a:stretch>
            <a:fillRect/>
          </a:stretch>
        </p:blipFill>
        <p:spPr>
          <a:xfrm>
            <a:off x="2529068" y="2691911"/>
            <a:ext cx="7123216" cy="3374782"/>
          </a:xfrm>
          <a:prstGeom prst="rect">
            <a:avLst/>
          </a:prstGeom>
          <a:ln/>
        </p:spPr>
      </p:pic>
      <p:sp>
        <p:nvSpPr>
          <p:cNvPr id="7" name="TextBox 6">
            <a:extLst>
              <a:ext uri="{FF2B5EF4-FFF2-40B4-BE49-F238E27FC236}">
                <a16:creationId xmlns:a16="http://schemas.microsoft.com/office/drawing/2014/main" id="{C3D03E6B-AB4A-4A53-9EE7-39429F0FB41D}"/>
              </a:ext>
            </a:extLst>
          </p:cNvPr>
          <p:cNvSpPr txBox="1"/>
          <p:nvPr/>
        </p:nvSpPr>
        <p:spPr>
          <a:xfrm>
            <a:off x="3238500" y="6080603"/>
            <a:ext cx="6096000" cy="373757"/>
          </a:xfrm>
          <a:prstGeom prst="rect">
            <a:avLst/>
          </a:prstGeom>
          <a:noFill/>
        </p:spPr>
        <p:txBody>
          <a:bodyPr wrap="square">
            <a:spAutoFit/>
          </a:bodyPr>
          <a:lstStyle/>
          <a:p>
            <a:pPr algn="ctr">
              <a:lnSpc>
                <a:spcPct val="107000"/>
              </a:lnSpc>
              <a:spcAft>
                <a:spcPts val="800"/>
              </a:spcAft>
            </a:pPr>
            <a:r>
              <a:rPr lang="en-IN" sz="1800" dirty="0">
                <a:effectLst/>
                <a:latin typeface="Cambria" panose="02040503050406030204" pitchFamily="18" charset="0"/>
                <a:ea typeface="Cambria" panose="02040503050406030204" pitchFamily="18" charset="0"/>
                <a:cs typeface="Cambria" panose="02040503050406030204" pitchFamily="18" charset="0"/>
              </a:rPr>
              <a:t>Fig 1 – Dataset Distribution</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3770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242</TotalTime>
  <Words>3763</Words>
  <Application>Microsoft Office PowerPoint</Application>
  <PresentationFormat>Widescreen</PresentationFormat>
  <Paragraphs>292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Bookman Old Style</vt:lpstr>
      <vt:lpstr>Calibri</vt:lpstr>
      <vt:lpstr>Cambria</vt:lpstr>
      <vt:lpstr>Consolas</vt:lpstr>
      <vt:lpstr>Courier New</vt:lpstr>
      <vt:lpstr>Rockwell</vt:lpstr>
      <vt:lpstr>Symbol</vt:lpstr>
      <vt:lpstr>Damask</vt:lpstr>
      <vt:lpstr>SUMMER INTERNSHIP Presentation</vt:lpstr>
      <vt:lpstr>PowerPoint Presentation</vt:lpstr>
      <vt:lpstr>Introduction on CNN</vt:lpstr>
      <vt:lpstr>PowerPoint Presentation</vt:lpstr>
      <vt:lpstr>Benefits of employing CNNs </vt:lpstr>
      <vt:lpstr>CNN layers</vt:lpstr>
      <vt:lpstr>Improving performance of CNN</vt:lpstr>
      <vt:lpstr>CNN model using GSTRB dataset</vt:lpstr>
      <vt:lpstr>Data Augmentation</vt:lpstr>
      <vt:lpstr>PowerPoint Presentation</vt:lpstr>
      <vt:lpstr>PowerPoint Presentation</vt:lpstr>
      <vt:lpstr>PowerPoint Presentation</vt:lpstr>
      <vt:lpstr>PowerPoint Presentation</vt:lpstr>
      <vt:lpstr>PowerPoint Presentation</vt:lpstr>
      <vt:lpstr>PowerPoint Presentation</vt:lpstr>
      <vt:lpstr>CNN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BARANWAL</dc:creator>
  <cp:lastModifiedBy>ANUPAM BARANWAL</cp:lastModifiedBy>
  <cp:revision>18</cp:revision>
  <dcterms:created xsi:type="dcterms:W3CDTF">2021-06-30T18:39:26Z</dcterms:created>
  <dcterms:modified xsi:type="dcterms:W3CDTF">2021-07-07T11:40:52Z</dcterms:modified>
</cp:coreProperties>
</file>