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M6VNHpDPnSK9aWOWxRBT33mzR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3f1784c4c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3f1784c4c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g113f1784c4c_0_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3f1784c4c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3f1784c4c_0_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a:t>Both examples call a method twice, first when the page loads, and once again when the user clicks a button.</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Clr>
                <a:schemeClr val="dk1"/>
              </a:buClr>
              <a:buSzPts val="1100"/>
              <a:buFont typeface="Arial"/>
              <a:buNone/>
            </a:pPr>
            <a:r>
              <a:rPr lang="en-US"/>
              <a:t>The result shows that the first example returns two different objects (window and button), and the second example returns the window object twice, because the window object is the "owner" of the function.</a:t>
            </a:r>
            <a:endParaRPr/>
          </a:p>
          <a:p>
            <a:pPr marL="0" lvl="0" indent="0" algn="l" rtl="0">
              <a:spcBef>
                <a:spcPts val="360"/>
              </a:spcBef>
              <a:spcAft>
                <a:spcPts val="0"/>
              </a:spcAft>
              <a:buNone/>
            </a:pPr>
            <a:endParaRPr/>
          </a:p>
        </p:txBody>
      </p:sp>
      <p:sp>
        <p:nvSpPr>
          <p:cNvPr id="137" name="Google Shape;137;g113f1784c4c_0_10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13f1784c4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13f1784c4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 name="Google Shape;56;g113f1784c4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3f1784c4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3f1784c4c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g113f1784c4c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3f1784c4c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3f1784c4c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As you can see, (a, b) =&gt; a + b means a function that accepts two arguments named a and b. Upon the execution, it evaluates the expression a + b and returns the result.</a:t>
            </a:r>
            <a:endParaRPr/>
          </a:p>
        </p:txBody>
      </p:sp>
      <p:sp>
        <p:nvSpPr>
          <p:cNvPr id="76" name="Google Shape;76;g113f1784c4c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3f1784c4c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3f1784c4c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g113f1784c4c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3f1784c4c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3f1784c4c_0_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They are very convenient for simple one-line actions</a:t>
            </a:r>
            <a:endParaRPr/>
          </a:p>
        </p:txBody>
      </p:sp>
      <p:sp>
        <p:nvSpPr>
          <p:cNvPr id="97" name="Google Shape;97;g113f1784c4c_0_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3f1784c4c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3f1784c4c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Sometimes we need something a little bit more complex, like multiple expressions or statements. It is also possible, but we should enclose them in curly braces. Then use a normal return within them.</a:t>
            </a:r>
            <a:endParaRPr/>
          </a:p>
        </p:txBody>
      </p:sp>
      <p:sp>
        <p:nvSpPr>
          <p:cNvPr id="105" name="Google Shape;105;g113f1784c4c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3f1784c4c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3f1784c4c_0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g113f1784c4c_0_7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3f1784c4c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3f1784c4c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g113f1784c4c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4"/>
          <p:cNvGrpSpPr/>
          <p:nvPr/>
        </p:nvGrpSpPr>
        <p:grpSpPr>
          <a:xfrm>
            <a:off x="6146800" y="0"/>
            <a:ext cx="2997200" cy="876300"/>
            <a:chOff x="6096000" y="3924300"/>
            <a:chExt cx="2997200" cy="876300"/>
          </a:xfrm>
        </p:grpSpPr>
        <p:sp>
          <p:nvSpPr>
            <p:cNvPr id="27" name="Google Shape;27;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3"/>
          <p:cNvGrpSpPr/>
          <p:nvPr/>
        </p:nvGrpSpPr>
        <p:grpSpPr>
          <a:xfrm>
            <a:off x="6146800" y="0"/>
            <a:ext cx="2997200" cy="876300"/>
            <a:chOff x="6096000" y="3924300"/>
            <a:chExt cx="2997200" cy="876300"/>
          </a:xfrm>
        </p:grpSpPr>
        <p:sp>
          <p:nvSpPr>
            <p:cNvPr id="20" name="Google Shape;20;p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3"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3"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1800" b="1" i="0" u="none" strike="noStrike">
                <a:solidFill>
                  <a:srgbClr val="000000"/>
                </a:solidFill>
                <a:latin typeface="Times New Roman"/>
                <a:ea typeface="Times New Roman"/>
                <a:cs typeface="Times New Roman"/>
                <a:sym typeface="Times New Roman"/>
              </a:rPr>
              <a:t>Advanced Web Technology(CS163) Class </a:t>
            </a:r>
            <a:endParaRPr sz="3200">
              <a:solidFill>
                <a:schemeClr val="dk1"/>
              </a:solidFill>
              <a:latin typeface="Arial"/>
              <a:ea typeface="Arial"/>
              <a:cs typeface="Arial"/>
              <a:sym typeface="Arial"/>
            </a:endParaRPr>
          </a:p>
          <a:p>
            <a:pPr marL="0" marR="0" lvl="0" indent="0" algn="ctr" rtl="0">
              <a:spcBef>
                <a:spcPts val="400"/>
              </a:spcBef>
              <a:spcAft>
                <a:spcPts val="0"/>
              </a:spcAft>
              <a:buNone/>
            </a:pPr>
            <a:r>
              <a:rPr lang="en-US" sz="1800" b="0" i="0" u="none" strike="noStrike">
                <a:solidFill>
                  <a:srgbClr val="000000"/>
                </a:solidFill>
                <a:latin typeface="Times New Roman"/>
                <a:ea typeface="Times New Roman"/>
                <a:cs typeface="Times New Roman"/>
                <a:sym typeface="Times New Roman"/>
              </a:rPr>
              <a:t>On</a:t>
            </a:r>
            <a:endParaRPr sz="3200">
              <a:solidFill>
                <a:schemeClr val="dk1"/>
              </a:solidFill>
              <a:latin typeface="Arial"/>
              <a:ea typeface="Arial"/>
              <a:cs typeface="Arial"/>
              <a:sym typeface="Arial"/>
            </a:endParaRPr>
          </a:p>
          <a:p>
            <a:pPr marL="0" marR="0" lvl="0" indent="0" algn="ctr" rtl="0">
              <a:spcBef>
                <a:spcPts val="400"/>
              </a:spcBef>
              <a:spcAft>
                <a:spcPts val="0"/>
              </a:spcAft>
              <a:buNone/>
            </a:pPr>
            <a:endParaRPr sz="3200" b="1" i="1" u="none" strike="noStrike">
              <a:solidFill>
                <a:srgbClr val="000000"/>
              </a:solidFill>
              <a:latin typeface="Times New Roman"/>
              <a:ea typeface="Times New Roman"/>
              <a:cs typeface="Times New Roman"/>
              <a:sym typeface="Times New Roman"/>
            </a:endParaRPr>
          </a:p>
          <a:p>
            <a:pPr marL="0" marR="0" lvl="0" indent="0" algn="ctr" rtl="0">
              <a:spcBef>
                <a:spcPts val="400"/>
              </a:spcBef>
              <a:spcAft>
                <a:spcPts val="0"/>
              </a:spcAft>
              <a:buNone/>
            </a:pPr>
            <a:r>
              <a:rPr lang="en-US" sz="3200" b="1" i="1">
                <a:latin typeface="Times New Roman"/>
                <a:ea typeface="Times New Roman"/>
                <a:cs typeface="Times New Roman"/>
                <a:sym typeface="Times New Roman"/>
              </a:rPr>
              <a:t>Arrow Functions in Javascript</a:t>
            </a:r>
            <a:endParaRPr sz="3200">
              <a:solidFill>
                <a:schemeClr val="dk1"/>
              </a:solidFill>
              <a:latin typeface="Arial"/>
              <a:ea typeface="Arial"/>
              <a:cs typeface="Arial"/>
              <a:sym typeface="Arial"/>
            </a:endParaRPr>
          </a:p>
        </p:txBody>
      </p:sp>
      <p:sp>
        <p:nvSpPr>
          <p:cNvPr id="48" name="Google Shape;48;p1"/>
          <p:cNvSpPr txBox="1"/>
          <p:nvPr/>
        </p:nvSpPr>
        <p:spPr>
          <a:xfrm>
            <a:off x="1905000" y="4953000"/>
            <a:ext cx="47625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          Dr. </a:t>
            </a:r>
            <a:r>
              <a:rPr lang="en-US" sz="2400" b="1" smtClean="0">
                <a:solidFill>
                  <a:schemeClr val="dk1"/>
                </a:solidFill>
                <a:latin typeface="Times New Roman"/>
                <a:ea typeface="Times New Roman"/>
                <a:cs typeface="Times New Roman"/>
                <a:sym typeface="Times New Roman"/>
              </a:rPr>
              <a:t>Harjeet Singh</a:t>
            </a:r>
            <a:endParaRPr dirty="0"/>
          </a:p>
        </p:txBody>
      </p:sp>
      <p:sp>
        <p:nvSpPr>
          <p:cNvPr id="49" name="Google Shape;49;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
        <p:nvSpPr>
          <p:cNvPr id="50" name="Google Shape;5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Advanced Web Technologies</a:t>
            </a:r>
            <a:endParaRPr/>
          </a:p>
        </p:txBody>
      </p:sp>
      <p:sp>
        <p:nvSpPr>
          <p:cNvPr id="51" name="Google Shape;51;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Name - GroupNo</a:t>
            </a:r>
            <a:endParaRPr/>
          </a:p>
        </p:txBody>
      </p:sp>
      <p:sp>
        <p:nvSpPr>
          <p:cNvPr id="52" name="Google Shape;5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3f1784c4c_0_9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Binding with </a:t>
            </a:r>
            <a:r>
              <a:rPr lang="en-US" b="1"/>
              <a:t>This </a:t>
            </a:r>
            <a:r>
              <a:rPr lang="en-US"/>
              <a:t>function</a:t>
            </a:r>
            <a:endParaRPr/>
          </a:p>
        </p:txBody>
      </p:sp>
      <p:sp>
        <p:nvSpPr>
          <p:cNvPr id="132" name="Google Shape;132;g113f1784c4c_0_95"/>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Clr>
                <a:schemeClr val="dk1"/>
              </a:buClr>
              <a:buSzPts val="1100"/>
              <a:buFont typeface="Arial"/>
              <a:buNone/>
            </a:pPr>
            <a:r>
              <a:rPr lang="en-US" sz="2000"/>
              <a:t>The handling of this is also different in arrow functions compared to regular functions.</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b="1"/>
              <a:t>In short, with arrow functions there are no binding of this.</a:t>
            </a:r>
            <a:endParaRPr sz="2000" b="1"/>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In regular functions the this keyword represented the object that called the function, which could be the window, the document, a button or whatever.</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Clr>
                <a:schemeClr val="dk1"/>
              </a:buClr>
              <a:buSzPts val="1100"/>
              <a:buFont typeface="Arial"/>
              <a:buNone/>
            </a:pPr>
            <a:r>
              <a:rPr lang="en-US" sz="2000"/>
              <a:t>With arrow functions the this keyword always represents the object that defined the arrow function.</a:t>
            </a:r>
            <a:endParaRPr sz="2000"/>
          </a:p>
          <a:p>
            <a:pPr marL="0" lvl="0" indent="0" algn="just" rtl="0">
              <a:spcBef>
                <a:spcPts val="440"/>
              </a:spcBef>
              <a:spcAft>
                <a:spcPts val="0"/>
              </a:spcAft>
              <a:buClr>
                <a:schemeClr val="dk1"/>
              </a:buClr>
              <a:buSzPts val="1100"/>
              <a:buFont typeface="Arial"/>
              <a:buNone/>
            </a:pPr>
            <a:endParaRPr sz="2000"/>
          </a:p>
          <a:p>
            <a:pPr marL="0" lvl="0" indent="0" algn="just" rtl="0">
              <a:spcBef>
                <a:spcPts val="440"/>
              </a:spcBef>
              <a:spcAft>
                <a:spcPts val="0"/>
              </a:spcAft>
              <a:buNone/>
            </a:pPr>
            <a:endParaRPr sz="2000"/>
          </a:p>
        </p:txBody>
      </p:sp>
      <p:sp>
        <p:nvSpPr>
          <p:cNvPr id="133" name="Google Shape;133;g113f1784c4c_0_9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13f1784c4c_0_103"/>
          <p:cNvSpPr/>
          <p:nvPr/>
        </p:nvSpPr>
        <p:spPr>
          <a:xfrm>
            <a:off x="4572000" y="1371600"/>
            <a:ext cx="3813600" cy="48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g113f1784c4c_0_103"/>
          <p:cNvSpPr/>
          <p:nvPr/>
        </p:nvSpPr>
        <p:spPr>
          <a:xfrm>
            <a:off x="421025" y="1371600"/>
            <a:ext cx="3813600" cy="48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g113f1784c4c_0_103"/>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sp>
        <p:nvSpPr>
          <p:cNvPr id="142" name="Google Shape;142;g113f1784c4c_0_103"/>
          <p:cNvSpPr txBox="1">
            <a:spLocks noGrp="1"/>
          </p:cNvSpPr>
          <p:nvPr>
            <p:ph type="body" idx="1"/>
          </p:nvPr>
        </p:nvSpPr>
        <p:spPr>
          <a:xfrm>
            <a:off x="457200" y="1371600"/>
            <a:ext cx="36858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b="1"/>
              <a:t>Regular Function:</a:t>
            </a:r>
            <a:endParaRPr sz="1700" b="1"/>
          </a:p>
          <a:p>
            <a:pPr marL="0" lvl="0" indent="0" algn="l" rtl="0">
              <a:spcBef>
                <a:spcPts val="440"/>
              </a:spcBef>
              <a:spcAft>
                <a:spcPts val="0"/>
              </a:spcAft>
              <a:buClr>
                <a:schemeClr val="dk1"/>
              </a:buClr>
              <a:buSzPts val="1100"/>
              <a:buFont typeface="Arial"/>
              <a:buNone/>
            </a:pPr>
            <a:endParaRPr sz="1700" b="1"/>
          </a:p>
          <a:p>
            <a:pPr marL="0" lvl="0" indent="0" algn="l" rtl="0">
              <a:spcBef>
                <a:spcPts val="440"/>
              </a:spcBef>
              <a:spcAft>
                <a:spcPts val="0"/>
              </a:spcAft>
              <a:buClr>
                <a:schemeClr val="dk1"/>
              </a:buClr>
              <a:buSzPts val="1100"/>
              <a:buFont typeface="Arial"/>
              <a:buNone/>
            </a:pPr>
            <a:r>
              <a:rPr lang="en-US" sz="1700"/>
              <a:t>hello = function() {</a:t>
            </a:r>
            <a:endParaRPr sz="1700"/>
          </a:p>
          <a:p>
            <a:pPr marL="0" lvl="0" indent="0" algn="l" rtl="0">
              <a:spcBef>
                <a:spcPts val="440"/>
              </a:spcBef>
              <a:spcAft>
                <a:spcPts val="0"/>
              </a:spcAft>
              <a:buClr>
                <a:schemeClr val="dk1"/>
              </a:buClr>
              <a:buSzPts val="1100"/>
              <a:buFont typeface="Arial"/>
              <a:buNone/>
            </a:pPr>
            <a:r>
              <a:rPr lang="en-US" sz="1700"/>
              <a:t>  document.getElementById("demo").innerHTML += this;</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The window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window.addEventListener("load", hello);</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A button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document.getElementById("btn").addEventListener("click", hello);</a:t>
            </a:r>
            <a:endParaRPr sz="1700"/>
          </a:p>
          <a:p>
            <a:pPr marL="0" lvl="0" indent="0" algn="l" rtl="0">
              <a:spcBef>
                <a:spcPts val="440"/>
              </a:spcBef>
              <a:spcAft>
                <a:spcPts val="0"/>
              </a:spcAft>
              <a:buNone/>
            </a:pPr>
            <a:endParaRPr sz="1700"/>
          </a:p>
        </p:txBody>
      </p:sp>
      <p:sp>
        <p:nvSpPr>
          <p:cNvPr id="143" name="Google Shape;143;g113f1784c4c_0_10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144" name="Google Shape;144;g113f1784c4c_0_103"/>
          <p:cNvSpPr txBox="1">
            <a:spLocks noGrp="1"/>
          </p:cNvSpPr>
          <p:nvPr>
            <p:ph type="body" idx="1"/>
          </p:nvPr>
        </p:nvSpPr>
        <p:spPr>
          <a:xfrm>
            <a:off x="4572000" y="1400825"/>
            <a:ext cx="36858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sz="1700" b="1"/>
              <a:t>Arrow Function:</a:t>
            </a:r>
            <a:endParaRPr sz="1700" b="1"/>
          </a:p>
          <a:p>
            <a:pPr marL="0" lvl="0" indent="0" algn="l" rtl="0">
              <a:spcBef>
                <a:spcPts val="440"/>
              </a:spcBef>
              <a:spcAft>
                <a:spcPts val="0"/>
              </a:spcAft>
              <a:buNone/>
            </a:pPr>
            <a:endParaRPr sz="1700"/>
          </a:p>
          <a:p>
            <a:pPr marL="0" lvl="0" indent="0" algn="l" rtl="0">
              <a:spcBef>
                <a:spcPts val="440"/>
              </a:spcBef>
              <a:spcAft>
                <a:spcPts val="0"/>
              </a:spcAft>
              <a:buClr>
                <a:schemeClr val="dk1"/>
              </a:buClr>
              <a:buSzPts val="1100"/>
              <a:buFont typeface="Arial"/>
              <a:buNone/>
            </a:pPr>
            <a:r>
              <a:rPr lang="en-US" sz="1700"/>
              <a:t>hello = () =&gt; {</a:t>
            </a:r>
            <a:endParaRPr sz="1700"/>
          </a:p>
          <a:p>
            <a:pPr marL="0" lvl="0" indent="0" algn="l" rtl="0">
              <a:spcBef>
                <a:spcPts val="440"/>
              </a:spcBef>
              <a:spcAft>
                <a:spcPts val="0"/>
              </a:spcAft>
              <a:buClr>
                <a:schemeClr val="dk1"/>
              </a:buClr>
              <a:buSzPts val="1100"/>
              <a:buFont typeface="Arial"/>
              <a:buNone/>
            </a:pPr>
            <a:r>
              <a:rPr lang="en-US" sz="1700"/>
              <a:t>  document.getElementById("demo").innerHTML += this;</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The window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window.addEventListener("load", hello);</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A button object calls the function:</a:t>
            </a:r>
            <a:endParaRPr sz="1700">
              <a:solidFill>
                <a:srgbClr val="888888"/>
              </a:solidFill>
            </a:endParaRPr>
          </a:p>
          <a:p>
            <a:pPr marL="0" lvl="0" indent="0" algn="l" rtl="0">
              <a:spcBef>
                <a:spcPts val="440"/>
              </a:spcBef>
              <a:spcAft>
                <a:spcPts val="0"/>
              </a:spcAft>
              <a:buClr>
                <a:schemeClr val="dk1"/>
              </a:buClr>
              <a:buSzPts val="1100"/>
              <a:buFont typeface="Arial"/>
              <a:buNone/>
            </a:pPr>
            <a:r>
              <a:rPr lang="en-US" sz="1700"/>
              <a:t>document.getElementById("btn").addEventListener("click", hello);</a:t>
            </a:r>
            <a:endParaRPr sz="1700"/>
          </a:p>
          <a:p>
            <a:pPr marL="0" lvl="0" indent="0" algn="l" rtl="0">
              <a:spcBef>
                <a:spcPts val="440"/>
              </a:spcBef>
              <a:spcAft>
                <a:spcPts val="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113f1784c4c_0_0"/>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Arrow Functions</a:t>
            </a:r>
            <a:endParaRPr/>
          </a:p>
        </p:txBody>
      </p:sp>
      <p:sp>
        <p:nvSpPr>
          <p:cNvPr id="59" name="Google Shape;59;g113f1784c4c_0_0"/>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2000"/>
              <a:t>There’s another very simple and concise syntax for creating functions, that’s often better than Function Expressions.</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t>It’s called “arrow functions”.</a:t>
            </a:r>
            <a:endParaRPr sz="2000"/>
          </a:p>
          <a:p>
            <a:pPr marL="0" lvl="0" indent="0" algn="l" rtl="0">
              <a:spcBef>
                <a:spcPts val="440"/>
              </a:spcBef>
              <a:spcAft>
                <a:spcPts val="0"/>
              </a:spcAft>
              <a:buNone/>
            </a:pPr>
            <a:r>
              <a:rPr lang="en-US" sz="2000">
                <a:highlight>
                  <a:srgbClr val="FFE599"/>
                </a:highlight>
              </a:rPr>
              <a:t>e.g. let func = (arg1, arg2, ..., argN) =&gt; expression;</a:t>
            </a:r>
            <a:endParaRPr sz="2000">
              <a:highlight>
                <a:srgbClr val="FFE599"/>
              </a:highlight>
            </a:endParaRPr>
          </a:p>
          <a:p>
            <a:pPr marL="0" lvl="0" indent="0" algn="l" rtl="0">
              <a:spcBef>
                <a:spcPts val="440"/>
              </a:spcBef>
              <a:spcAft>
                <a:spcPts val="0"/>
              </a:spcAft>
              <a:buNone/>
            </a:pPr>
            <a:endParaRPr sz="2000">
              <a:highlight>
                <a:srgbClr val="FFE599"/>
              </a:highlight>
            </a:endParaRPr>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None/>
            </a:pPr>
            <a:endParaRPr sz="2000"/>
          </a:p>
        </p:txBody>
      </p:sp>
      <p:sp>
        <p:nvSpPr>
          <p:cNvPr id="60" name="Google Shape;60;g113f1784c4c_0_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13f1784c4c_0_8"/>
          <p:cNvSpPr/>
          <p:nvPr/>
        </p:nvSpPr>
        <p:spPr>
          <a:xfrm>
            <a:off x="4588000" y="2505700"/>
            <a:ext cx="3813600" cy="37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13f1784c4c_0_8"/>
          <p:cNvSpPr/>
          <p:nvPr/>
        </p:nvSpPr>
        <p:spPr>
          <a:xfrm>
            <a:off x="573425" y="2505700"/>
            <a:ext cx="3813600" cy="37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113f1784c4c_0_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Arrow Functions</a:t>
            </a:r>
            <a:endParaRPr/>
          </a:p>
        </p:txBody>
      </p:sp>
      <p:sp>
        <p:nvSpPr>
          <p:cNvPr id="69" name="Google Shape;69;g113f1784c4c_0_8"/>
          <p:cNvSpPr txBox="1">
            <a:spLocks noGrp="1"/>
          </p:cNvSpPr>
          <p:nvPr>
            <p:ph type="body" idx="1"/>
          </p:nvPr>
        </p:nvSpPr>
        <p:spPr>
          <a:xfrm>
            <a:off x="609600" y="2732400"/>
            <a:ext cx="3656100" cy="1946400"/>
          </a:xfrm>
          <a:prstGeom prst="rect">
            <a:avLst/>
          </a:prstGeom>
        </p:spPr>
        <p:txBody>
          <a:bodyPr spcFirstLastPara="1" wrap="square" lIns="91425" tIns="45700" rIns="91425" bIns="45700" anchor="t" anchorCtr="0">
            <a:noAutofit/>
          </a:bodyPr>
          <a:lstStyle/>
          <a:p>
            <a:pPr marL="0" lvl="0" indent="0" algn="ctr" rtl="0">
              <a:spcBef>
                <a:spcPts val="440"/>
              </a:spcBef>
              <a:spcAft>
                <a:spcPts val="0"/>
              </a:spcAft>
              <a:buNone/>
            </a:pPr>
            <a:r>
              <a:rPr lang="en-US" sz="1700" b="1"/>
              <a:t>REGULAR FUNCTION</a:t>
            </a:r>
            <a:endParaRPr sz="1700" b="1"/>
          </a:p>
          <a:p>
            <a:pPr marL="0" lvl="0" indent="0" algn="l" rtl="0">
              <a:spcBef>
                <a:spcPts val="440"/>
              </a:spcBef>
              <a:spcAft>
                <a:spcPts val="0"/>
              </a:spcAft>
              <a:buNone/>
            </a:pPr>
            <a:endParaRPr sz="1700"/>
          </a:p>
          <a:p>
            <a:pPr marL="0" lvl="0" indent="0" algn="l" rtl="0">
              <a:spcBef>
                <a:spcPts val="440"/>
              </a:spcBef>
              <a:spcAft>
                <a:spcPts val="0"/>
              </a:spcAft>
              <a:buNone/>
            </a:pPr>
            <a:r>
              <a:rPr lang="en-US" sz="1700"/>
              <a:t>let func = function(arg1, arg2, ..., argN) </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Clr>
                <a:schemeClr val="dk1"/>
              </a:buClr>
              <a:buSzPts val="1100"/>
              <a:buFont typeface="Arial"/>
              <a:buNone/>
            </a:pPr>
            <a:r>
              <a:rPr lang="en-US" sz="1700"/>
              <a:t>  return expression;</a:t>
            </a:r>
            <a:endParaRPr sz="1700"/>
          </a:p>
          <a:p>
            <a:pPr marL="0" lvl="0" indent="0" algn="l" rtl="0">
              <a:spcBef>
                <a:spcPts val="440"/>
              </a:spcBef>
              <a:spcAft>
                <a:spcPts val="0"/>
              </a:spcAft>
              <a:buNone/>
            </a:pPr>
            <a:r>
              <a:rPr lang="en-US" sz="1700"/>
              <a:t>};</a:t>
            </a: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try:</a:t>
            </a:r>
            <a:endParaRPr sz="1700"/>
          </a:p>
          <a:p>
            <a:pPr marL="0" lvl="0" indent="0" algn="l" rtl="0">
              <a:spcBef>
                <a:spcPts val="440"/>
              </a:spcBef>
              <a:spcAft>
                <a:spcPts val="0"/>
              </a:spcAft>
              <a:buNone/>
            </a:pPr>
            <a:r>
              <a:rPr lang="en-US" sz="1700"/>
              <a:t>hello = function() {</a:t>
            </a:r>
            <a:endParaRPr sz="1700"/>
          </a:p>
          <a:p>
            <a:pPr marL="0" lvl="0" indent="0" algn="l" rtl="0">
              <a:spcBef>
                <a:spcPts val="440"/>
              </a:spcBef>
              <a:spcAft>
                <a:spcPts val="0"/>
              </a:spcAft>
              <a:buNone/>
            </a:pPr>
            <a:r>
              <a:rPr lang="en-US" sz="1700"/>
              <a:t>  return "Hello World!";</a:t>
            </a:r>
            <a:endParaRPr sz="1700"/>
          </a:p>
          <a:p>
            <a:pPr marL="0" lvl="0" indent="0" algn="l" rtl="0">
              <a:spcBef>
                <a:spcPts val="440"/>
              </a:spcBef>
              <a:spcAft>
                <a:spcPts val="0"/>
              </a:spcAft>
              <a:buNone/>
            </a:pPr>
            <a:r>
              <a:rPr lang="en-US" sz="1700"/>
              <a:t>}</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None/>
            </a:pPr>
            <a:endParaRPr sz="1700"/>
          </a:p>
        </p:txBody>
      </p:sp>
      <p:sp>
        <p:nvSpPr>
          <p:cNvPr id="70" name="Google Shape;70;g113f1784c4c_0_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71" name="Google Shape;71;g113f1784c4c_0_8"/>
          <p:cNvSpPr txBox="1">
            <a:spLocks noGrp="1"/>
          </p:cNvSpPr>
          <p:nvPr>
            <p:ph type="body" idx="1"/>
          </p:nvPr>
        </p:nvSpPr>
        <p:spPr>
          <a:xfrm>
            <a:off x="4588000" y="2732400"/>
            <a:ext cx="3871500" cy="1735800"/>
          </a:xfrm>
          <a:prstGeom prst="rect">
            <a:avLst/>
          </a:prstGeom>
        </p:spPr>
        <p:txBody>
          <a:bodyPr spcFirstLastPara="1" wrap="square" lIns="91425" tIns="45700" rIns="91425" bIns="45700" anchor="t" anchorCtr="0">
            <a:noAutofit/>
          </a:bodyPr>
          <a:lstStyle/>
          <a:p>
            <a:pPr marL="0" lvl="0" indent="0" algn="ctr" rtl="0">
              <a:spcBef>
                <a:spcPts val="440"/>
              </a:spcBef>
              <a:spcAft>
                <a:spcPts val="0"/>
              </a:spcAft>
              <a:buNone/>
            </a:pPr>
            <a:r>
              <a:rPr lang="en-US" sz="1700" b="1"/>
              <a:t>WITH ARROW FUNCTION</a:t>
            </a:r>
            <a:endParaRPr sz="1700" b="1"/>
          </a:p>
          <a:p>
            <a:pPr marL="0" lvl="0" indent="0" algn="l" rtl="0">
              <a:spcBef>
                <a:spcPts val="440"/>
              </a:spcBef>
              <a:spcAft>
                <a:spcPts val="0"/>
              </a:spcAft>
              <a:buNone/>
            </a:pPr>
            <a:endParaRPr sz="1700"/>
          </a:p>
          <a:p>
            <a:pPr marL="0" lvl="0" indent="0" algn="l" rtl="0">
              <a:spcBef>
                <a:spcPts val="440"/>
              </a:spcBef>
              <a:spcAft>
                <a:spcPts val="0"/>
              </a:spcAft>
              <a:buNone/>
            </a:pPr>
            <a:r>
              <a:rPr lang="en-US" sz="1700"/>
              <a:t>let func = (arg1, arg2, ..., argN) =&gt; expression;</a:t>
            </a:r>
            <a:endParaRPr sz="1700"/>
          </a:p>
          <a:p>
            <a:pPr marL="0" lvl="0" indent="0" algn="l" rtl="0">
              <a:spcBef>
                <a:spcPts val="440"/>
              </a:spcBef>
              <a:spcAft>
                <a:spcPts val="0"/>
              </a:spcAft>
              <a:buNone/>
            </a:pPr>
            <a:endParaRPr sz="1700"/>
          </a:p>
          <a:p>
            <a:pPr marL="0" lvl="0" indent="0" algn="l" rtl="0">
              <a:spcBef>
                <a:spcPts val="440"/>
              </a:spcBef>
              <a:spcAft>
                <a:spcPts val="0"/>
              </a:spcAft>
              <a:buNone/>
            </a:pP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try:</a:t>
            </a:r>
            <a:endParaRPr sz="1700"/>
          </a:p>
          <a:p>
            <a:pPr marL="0" lvl="0" indent="0" algn="l" rtl="0">
              <a:spcBef>
                <a:spcPts val="440"/>
              </a:spcBef>
              <a:spcAft>
                <a:spcPts val="0"/>
              </a:spcAft>
              <a:buClr>
                <a:schemeClr val="dk1"/>
              </a:buClr>
              <a:buSzPts val="1100"/>
              <a:buFont typeface="Arial"/>
              <a:buNone/>
            </a:pPr>
            <a:r>
              <a:rPr lang="en-US" sz="1700"/>
              <a:t>hello = () =&gt; {</a:t>
            </a:r>
            <a:endParaRPr sz="1700"/>
          </a:p>
          <a:p>
            <a:pPr marL="0" lvl="0" indent="0" algn="l" rtl="0">
              <a:spcBef>
                <a:spcPts val="440"/>
              </a:spcBef>
              <a:spcAft>
                <a:spcPts val="0"/>
              </a:spcAft>
              <a:buClr>
                <a:schemeClr val="dk1"/>
              </a:buClr>
              <a:buSzPts val="1100"/>
              <a:buFont typeface="Arial"/>
              <a:buNone/>
            </a:pPr>
            <a:r>
              <a:rPr lang="en-US" sz="1700"/>
              <a:t>  return "Hello World!";</a:t>
            </a:r>
            <a:endParaRPr sz="1700"/>
          </a:p>
          <a:p>
            <a:pPr marL="0" lvl="0" indent="0" algn="l" rtl="0">
              <a:spcBef>
                <a:spcPts val="440"/>
              </a:spcBef>
              <a:spcAft>
                <a:spcPts val="0"/>
              </a:spcAft>
              <a:buClr>
                <a:schemeClr val="dk1"/>
              </a:buClr>
              <a:buSzPts val="1100"/>
              <a:buFont typeface="Arial"/>
              <a:buNone/>
            </a:pPr>
            <a:r>
              <a:rPr lang="en-US" sz="1700"/>
              <a:t>}</a:t>
            </a:r>
            <a:endParaRPr sz="1700"/>
          </a:p>
          <a:p>
            <a:pPr marL="0" lvl="0" indent="0" algn="l" rtl="0">
              <a:spcBef>
                <a:spcPts val="440"/>
              </a:spcBef>
              <a:spcAft>
                <a:spcPts val="0"/>
              </a:spcAft>
              <a:buNone/>
            </a:pPr>
            <a:endParaRPr sz="1700"/>
          </a:p>
        </p:txBody>
      </p:sp>
      <p:sp>
        <p:nvSpPr>
          <p:cNvPr id="72" name="Google Shape;72;g113f1784c4c_0_8"/>
          <p:cNvSpPr txBox="1"/>
          <p:nvPr/>
        </p:nvSpPr>
        <p:spPr>
          <a:xfrm>
            <a:off x="418350" y="1332100"/>
            <a:ext cx="7830900" cy="1108200"/>
          </a:xfrm>
          <a:prstGeom prst="rect">
            <a:avLst/>
          </a:prstGeom>
          <a:noFill/>
          <a:ln>
            <a:noFill/>
          </a:ln>
        </p:spPr>
        <p:txBody>
          <a:bodyPr spcFirstLastPara="1" wrap="square" lIns="91425" tIns="91425" rIns="91425" bIns="91425" anchor="t" anchorCtr="0">
            <a:spAutoFit/>
          </a:bodyPr>
          <a:lstStyle/>
          <a:p>
            <a:pPr marL="0" lvl="0" indent="0" algn="just" rtl="0">
              <a:spcBef>
                <a:spcPts val="440"/>
              </a:spcBef>
              <a:spcAft>
                <a:spcPts val="0"/>
              </a:spcAft>
              <a:buNone/>
            </a:pPr>
            <a:r>
              <a:rPr lang="en-US" sz="2000">
                <a:solidFill>
                  <a:schemeClr val="dk1"/>
                </a:solidFill>
                <a:latin typeface="Times New Roman"/>
                <a:ea typeface="Times New Roman"/>
                <a:cs typeface="Times New Roman"/>
                <a:sym typeface="Times New Roman"/>
              </a:rPr>
              <a:t>This creates a function func that accepts arguments arg1..argN, then evaluates the expression on the right side with their use and returns its result.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13f1784c4c_0_2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sp>
        <p:nvSpPr>
          <p:cNvPr id="79" name="Google Shape;79;g113f1784c4c_0_29"/>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Clr>
                <a:schemeClr val="dk1"/>
              </a:buClr>
              <a:buSzPts val="1100"/>
              <a:buFont typeface="Arial"/>
              <a:buNone/>
            </a:pPr>
            <a:r>
              <a:rPr lang="en-US" sz="2000"/>
              <a:t>let sum = (a, b) =&gt; a + b;</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solidFill>
                  <a:srgbClr val="888888"/>
                </a:solidFill>
              </a:rPr>
              <a:t>/* This arrow function is a shorter form of:</a:t>
            </a:r>
            <a:endParaRPr sz="2000">
              <a:solidFill>
                <a:srgbClr val="888888"/>
              </a:solidFill>
            </a:endParaRPr>
          </a:p>
          <a:p>
            <a:pPr marL="0" lvl="0" indent="0" algn="l" rtl="0">
              <a:spcBef>
                <a:spcPts val="440"/>
              </a:spcBef>
              <a:spcAft>
                <a:spcPts val="0"/>
              </a:spcAft>
              <a:buClr>
                <a:schemeClr val="dk1"/>
              </a:buClr>
              <a:buSzPts val="1100"/>
              <a:buFont typeface="Arial"/>
              <a:buNone/>
            </a:pP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let sum = function(a, b) {</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  return a + b;</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solidFill>
                  <a:srgbClr val="888888"/>
                </a:solidFill>
              </a:rPr>
              <a:t>*/</a:t>
            </a:r>
            <a:endParaRPr sz="2000">
              <a:solidFill>
                <a:srgbClr val="888888"/>
              </a:solidFill>
            </a:endParaRPr>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Clr>
                <a:schemeClr val="dk1"/>
              </a:buClr>
              <a:buSzPts val="1100"/>
              <a:buFont typeface="Arial"/>
              <a:buNone/>
            </a:pPr>
            <a:r>
              <a:rPr lang="en-US" sz="2000"/>
              <a:t>alert( sum(1, 2) ); </a:t>
            </a:r>
            <a:r>
              <a:rPr lang="en-US" sz="2000">
                <a:solidFill>
                  <a:srgbClr val="888888"/>
                </a:solidFill>
              </a:rPr>
              <a:t>// 3</a:t>
            </a:r>
            <a:endParaRPr sz="2000">
              <a:solidFill>
                <a:srgbClr val="888888"/>
              </a:solidFill>
            </a:endParaRPr>
          </a:p>
          <a:p>
            <a:pPr marL="0" lvl="0" indent="0" algn="l" rtl="0">
              <a:spcBef>
                <a:spcPts val="440"/>
              </a:spcBef>
              <a:spcAft>
                <a:spcPts val="0"/>
              </a:spcAft>
              <a:buNone/>
            </a:pPr>
            <a:endParaRPr sz="2000"/>
          </a:p>
        </p:txBody>
      </p:sp>
      <p:sp>
        <p:nvSpPr>
          <p:cNvPr id="80" name="Google Shape;80;g113f1784c4c_0_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113f1784c4c_0_38"/>
          <p:cNvSpPr/>
          <p:nvPr/>
        </p:nvSpPr>
        <p:spPr>
          <a:xfrm>
            <a:off x="4639850" y="2888375"/>
            <a:ext cx="3909300" cy="286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113f1784c4c_0_38"/>
          <p:cNvSpPr/>
          <p:nvPr/>
        </p:nvSpPr>
        <p:spPr>
          <a:xfrm>
            <a:off x="421025" y="2888300"/>
            <a:ext cx="3813600" cy="286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113f1784c4c_0_3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9" name="Google Shape;89;g113f1784c4c_0_38"/>
          <p:cNvSpPr txBox="1">
            <a:spLocks noGrp="1"/>
          </p:cNvSpPr>
          <p:nvPr>
            <p:ph type="body" idx="1"/>
          </p:nvPr>
        </p:nvSpPr>
        <p:spPr>
          <a:xfrm>
            <a:off x="421025" y="3256800"/>
            <a:ext cx="3813600" cy="21273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a:t>let double = n =&gt; n * 2;</a:t>
            </a:r>
            <a:endParaRPr sz="1700"/>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solidFill>
                  <a:srgbClr val="888888"/>
                </a:solidFill>
              </a:rPr>
              <a:t>// roughly the same as: let double = function(n) { return n * 2 }</a:t>
            </a:r>
            <a:endParaRPr sz="1700">
              <a:solidFill>
                <a:srgbClr val="888888"/>
              </a:solidFill>
            </a:endParaRPr>
          </a:p>
          <a:p>
            <a:pPr marL="0" lvl="0" indent="0" algn="l" rtl="0">
              <a:spcBef>
                <a:spcPts val="440"/>
              </a:spcBef>
              <a:spcAft>
                <a:spcPts val="0"/>
              </a:spcAft>
              <a:buClr>
                <a:schemeClr val="dk1"/>
              </a:buClr>
              <a:buSzPts val="1100"/>
              <a:buFont typeface="Arial"/>
              <a:buNone/>
            </a:pPr>
            <a:endParaRPr sz="1700"/>
          </a:p>
          <a:p>
            <a:pPr marL="0" lvl="0" indent="0" algn="l" rtl="0">
              <a:spcBef>
                <a:spcPts val="440"/>
              </a:spcBef>
              <a:spcAft>
                <a:spcPts val="0"/>
              </a:spcAft>
              <a:buClr>
                <a:schemeClr val="dk1"/>
              </a:buClr>
              <a:buSzPts val="1100"/>
              <a:buFont typeface="Arial"/>
              <a:buNone/>
            </a:pPr>
            <a:r>
              <a:rPr lang="en-US" sz="1700"/>
              <a:t>alert( double(3) ); </a:t>
            </a:r>
            <a:r>
              <a:rPr lang="en-US" sz="1700">
                <a:solidFill>
                  <a:srgbClr val="888888"/>
                </a:solidFill>
              </a:rPr>
              <a:t>// 6</a:t>
            </a:r>
            <a:endParaRPr sz="1700">
              <a:solidFill>
                <a:srgbClr val="888888"/>
              </a:solidFill>
            </a:endParaRPr>
          </a:p>
          <a:p>
            <a:pPr marL="0" lvl="0" indent="0" algn="l" rtl="0">
              <a:spcBef>
                <a:spcPts val="440"/>
              </a:spcBef>
              <a:spcAft>
                <a:spcPts val="0"/>
              </a:spcAft>
              <a:buNone/>
            </a:pPr>
            <a:endParaRPr sz="1700"/>
          </a:p>
        </p:txBody>
      </p:sp>
      <p:sp>
        <p:nvSpPr>
          <p:cNvPr id="90" name="Google Shape;90;g113f1784c4c_0_3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91" name="Google Shape;91;g113f1784c4c_0_38"/>
          <p:cNvSpPr txBox="1">
            <a:spLocks noGrp="1"/>
          </p:cNvSpPr>
          <p:nvPr>
            <p:ph type="body" idx="1"/>
          </p:nvPr>
        </p:nvSpPr>
        <p:spPr>
          <a:xfrm>
            <a:off x="4639850" y="3256800"/>
            <a:ext cx="3909300" cy="14508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sz="1700"/>
              <a:t>let hello = () =&gt; "Hello World!";</a:t>
            </a:r>
            <a:endParaRPr sz="1700"/>
          </a:p>
          <a:p>
            <a:pPr marL="0" lvl="0" indent="0" algn="l" rtl="0">
              <a:spcBef>
                <a:spcPts val="440"/>
              </a:spcBef>
              <a:spcAft>
                <a:spcPts val="0"/>
              </a:spcAft>
              <a:buNone/>
            </a:pPr>
            <a:endParaRPr sz="1700"/>
          </a:p>
          <a:p>
            <a:pPr marL="0" lvl="0" indent="0" algn="l" rtl="0">
              <a:spcBef>
                <a:spcPts val="440"/>
              </a:spcBef>
              <a:spcAft>
                <a:spcPts val="0"/>
              </a:spcAft>
              <a:buNone/>
            </a:pPr>
            <a:r>
              <a:rPr lang="en-US" sz="1700"/>
              <a:t>alert (hello());</a:t>
            </a:r>
            <a:endParaRPr sz="1700"/>
          </a:p>
          <a:p>
            <a:pPr marL="0" lvl="0" indent="0" algn="l" rtl="0">
              <a:spcBef>
                <a:spcPts val="440"/>
              </a:spcBef>
              <a:spcAft>
                <a:spcPts val="0"/>
              </a:spcAft>
              <a:buNone/>
            </a:pPr>
            <a:endParaRPr sz="1700"/>
          </a:p>
          <a:p>
            <a:pPr marL="0" lvl="0" indent="0" algn="l" rtl="0">
              <a:spcBef>
                <a:spcPts val="440"/>
              </a:spcBef>
              <a:spcAft>
                <a:spcPts val="0"/>
              </a:spcAft>
              <a:buClr>
                <a:schemeClr val="dk1"/>
              </a:buClr>
              <a:buSzPts val="1100"/>
              <a:buFont typeface="Arial"/>
              <a:buNone/>
            </a:pPr>
            <a:r>
              <a:rPr lang="en-US" sz="1700"/>
              <a:t> </a:t>
            </a:r>
            <a:r>
              <a:rPr lang="en-US" sz="1700">
                <a:solidFill>
                  <a:srgbClr val="888888"/>
                </a:solidFill>
              </a:rPr>
              <a:t>//Hello!</a:t>
            </a:r>
            <a:endParaRPr sz="1700">
              <a:solidFill>
                <a:srgbClr val="888888"/>
              </a:solidFill>
            </a:endParaRPr>
          </a:p>
          <a:p>
            <a:pPr marL="0" lvl="0" indent="0" algn="l" rtl="0">
              <a:spcBef>
                <a:spcPts val="440"/>
              </a:spcBef>
              <a:spcAft>
                <a:spcPts val="0"/>
              </a:spcAft>
              <a:buNone/>
            </a:pPr>
            <a:endParaRPr sz="1700"/>
          </a:p>
        </p:txBody>
      </p:sp>
      <p:sp>
        <p:nvSpPr>
          <p:cNvPr id="92" name="Google Shape;92;g113f1784c4c_0_38"/>
          <p:cNvSpPr txBox="1">
            <a:spLocks noGrp="1"/>
          </p:cNvSpPr>
          <p:nvPr>
            <p:ph type="body" idx="1"/>
          </p:nvPr>
        </p:nvSpPr>
        <p:spPr>
          <a:xfrm>
            <a:off x="488875" y="1706150"/>
            <a:ext cx="3813600" cy="9618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1700"/>
              <a:t>If we have only one argument, then parentheses around parameters can be omitted, making that even shorter.</a:t>
            </a:r>
            <a:endParaRPr sz="1700">
              <a:solidFill>
                <a:srgbClr val="888888"/>
              </a:solidFill>
            </a:endParaRPr>
          </a:p>
          <a:p>
            <a:pPr marL="0" lvl="0" indent="0" algn="just" rtl="0">
              <a:spcBef>
                <a:spcPts val="440"/>
              </a:spcBef>
              <a:spcAft>
                <a:spcPts val="0"/>
              </a:spcAft>
              <a:buNone/>
            </a:pPr>
            <a:endParaRPr sz="1700"/>
          </a:p>
        </p:txBody>
      </p:sp>
      <p:sp>
        <p:nvSpPr>
          <p:cNvPr id="93" name="Google Shape;93;g113f1784c4c_0_38"/>
          <p:cNvSpPr txBox="1">
            <a:spLocks noGrp="1"/>
          </p:cNvSpPr>
          <p:nvPr>
            <p:ph type="body" idx="1"/>
          </p:nvPr>
        </p:nvSpPr>
        <p:spPr>
          <a:xfrm>
            <a:off x="4687700" y="1706150"/>
            <a:ext cx="3813600" cy="9618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1700"/>
              <a:t>If there are no arguments, parentheses will be empty (but they should be present)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13f1784c4c_0_5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0" name="Google Shape;100;g113f1784c4c_0_55"/>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Clr>
                <a:schemeClr val="dk1"/>
              </a:buClr>
              <a:buSzPts val="1100"/>
              <a:buFont typeface="Arial"/>
              <a:buNone/>
            </a:pPr>
            <a:r>
              <a:rPr lang="en-US" sz="2000" b="1" dirty="0"/>
              <a:t>Arrow functions can be used in the same way as Function Expressions.</a:t>
            </a:r>
            <a:endParaRPr sz="2000" b="1" dirty="0"/>
          </a:p>
          <a:p>
            <a:pPr marL="0" lvl="0" indent="0" algn="just" rtl="0">
              <a:spcBef>
                <a:spcPts val="440"/>
              </a:spcBef>
              <a:spcAft>
                <a:spcPts val="0"/>
              </a:spcAft>
              <a:buClr>
                <a:schemeClr val="dk1"/>
              </a:buClr>
              <a:buSzPts val="1100"/>
              <a:buFont typeface="Arial"/>
              <a:buNone/>
            </a:pPr>
            <a:endParaRPr sz="2000" dirty="0"/>
          </a:p>
          <a:p>
            <a:pPr marL="0" lvl="0" indent="0" algn="just" rtl="0">
              <a:spcBef>
                <a:spcPts val="440"/>
              </a:spcBef>
              <a:spcAft>
                <a:spcPts val="0"/>
              </a:spcAft>
              <a:buClr>
                <a:schemeClr val="dk1"/>
              </a:buClr>
              <a:buSzPts val="1100"/>
              <a:buFont typeface="Arial"/>
              <a:buNone/>
            </a:pPr>
            <a:r>
              <a:rPr lang="en-US" sz="2000" dirty="0"/>
              <a:t>For </a:t>
            </a:r>
            <a:r>
              <a:rPr lang="en-US" sz="2000" dirty="0" err="1"/>
              <a:t>e.g</a:t>
            </a:r>
            <a:r>
              <a:rPr lang="en-US" sz="2000" dirty="0"/>
              <a:t>, to dynamically create a function:</a:t>
            </a:r>
            <a:endParaRPr sz="2000" dirty="0"/>
          </a:p>
          <a:p>
            <a:pPr marL="0" lvl="0" indent="0" algn="just" rtl="0">
              <a:spcBef>
                <a:spcPts val="440"/>
              </a:spcBef>
              <a:spcAft>
                <a:spcPts val="0"/>
              </a:spcAft>
              <a:buClr>
                <a:schemeClr val="dk1"/>
              </a:buClr>
              <a:buSzPts val="1100"/>
              <a:buFont typeface="Arial"/>
              <a:buNone/>
            </a:pPr>
            <a:endParaRPr sz="2000" dirty="0"/>
          </a:p>
          <a:p>
            <a:pPr marL="0" lvl="0" indent="0" algn="just" rtl="0">
              <a:spcBef>
                <a:spcPts val="440"/>
              </a:spcBef>
              <a:spcAft>
                <a:spcPts val="0"/>
              </a:spcAft>
              <a:buClr>
                <a:schemeClr val="dk1"/>
              </a:buClr>
              <a:buSzPts val="1100"/>
              <a:buFont typeface="Arial"/>
              <a:buNone/>
            </a:pPr>
            <a:r>
              <a:rPr lang="en-US" sz="2000" dirty="0"/>
              <a:t>let age = prompt("What is your age</a:t>
            </a:r>
            <a:r>
              <a:rPr lang="en-US" sz="2000" dirty="0" smtClean="0"/>
              <a:t>?");</a:t>
            </a:r>
            <a:endParaRPr sz="2000" dirty="0"/>
          </a:p>
          <a:p>
            <a:pPr marL="0" lvl="0" indent="0" algn="just" rtl="0">
              <a:spcBef>
                <a:spcPts val="440"/>
              </a:spcBef>
              <a:spcAft>
                <a:spcPts val="0"/>
              </a:spcAft>
              <a:buClr>
                <a:schemeClr val="dk1"/>
              </a:buClr>
              <a:buSzPts val="1100"/>
              <a:buFont typeface="Arial"/>
              <a:buNone/>
            </a:pPr>
            <a:endParaRPr sz="2000" dirty="0"/>
          </a:p>
          <a:p>
            <a:pPr marL="0" lvl="0" indent="0" algn="just" rtl="0">
              <a:spcBef>
                <a:spcPts val="440"/>
              </a:spcBef>
              <a:spcAft>
                <a:spcPts val="0"/>
              </a:spcAft>
              <a:buClr>
                <a:schemeClr val="dk1"/>
              </a:buClr>
              <a:buSzPts val="1100"/>
              <a:buFont typeface="Arial"/>
              <a:buNone/>
            </a:pPr>
            <a:r>
              <a:rPr lang="en-US" sz="2000" dirty="0"/>
              <a:t>let welcome = (age &lt; 18) ?</a:t>
            </a:r>
            <a:endParaRPr sz="2000" dirty="0"/>
          </a:p>
          <a:p>
            <a:pPr marL="0" lvl="0" indent="0" algn="just" rtl="0">
              <a:spcBef>
                <a:spcPts val="440"/>
              </a:spcBef>
              <a:spcAft>
                <a:spcPts val="0"/>
              </a:spcAft>
              <a:buClr>
                <a:schemeClr val="dk1"/>
              </a:buClr>
              <a:buSzPts val="1100"/>
              <a:buFont typeface="Arial"/>
              <a:buNone/>
            </a:pPr>
            <a:r>
              <a:rPr lang="en-US" sz="2000" dirty="0"/>
              <a:t>  () =&gt; alert</a:t>
            </a:r>
            <a:r>
              <a:rPr lang="en-US" sz="2000" dirty="0" smtClean="0"/>
              <a:t>(“You are Minor”) </a:t>
            </a:r>
            <a:r>
              <a:rPr lang="en-US" sz="2000" dirty="0"/>
              <a:t>:</a:t>
            </a:r>
            <a:endParaRPr sz="2000" dirty="0"/>
          </a:p>
          <a:p>
            <a:pPr marL="0" lvl="0" indent="0" algn="just" rtl="0">
              <a:spcBef>
                <a:spcPts val="440"/>
              </a:spcBef>
              <a:spcAft>
                <a:spcPts val="0"/>
              </a:spcAft>
              <a:buClr>
                <a:schemeClr val="dk1"/>
              </a:buClr>
              <a:buSzPts val="1100"/>
              <a:buFont typeface="Arial"/>
              <a:buNone/>
            </a:pPr>
            <a:r>
              <a:rPr lang="en-US" sz="2000" dirty="0"/>
              <a:t>  () =&gt; alert</a:t>
            </a:r>
            <a:r>
              <a:rPr lang="en-US" sz="2000" dirty="0" smtClean="0"/>
              <a:t>(“Welcome to the program");</a:t>
            </a:r>
            <a:endParaRPr sz="2000" dirty="0"/>
          </a:p>
          <a:p>
            <a:pPr marL="0" lvl="0" indent="0" algn="just" rtl="0">
              <a:spcBef>
                <a:spcPts val="440"/>
              </a:spcBef>
              <a:spcAft>
                <a:spcPts val="0"/>
              </a:spcAft>
              <a:buClr>
                <a:schemeClr val="dk1"/>
              </a:buClr>
              <a:buSzPts val="1100"/>
              <a:buFont typeface="Arial"/>
              <a:buNone/>
            </a:pPr>
            <a:endParaRPr sz="2000" dirty="0"/>
          </a:p>
          <a:p>
            <a:pPr marL="0" lvl="0" indent="0" algn="just" rtl="0">
              <a:spcBef>
                <a:spcPts val="440"/>
              </a:spcBef>
              <a:spcAft>
                <a:spcPts val="0"/>
              </a:spcAft>
              <a:buClr>
                <a:schemeClr val="dk1"/>
              </a:buClr>
              <a:buSzPts val="1100"/>
              <a:buFont typeface="Arial"/>
              <a:buNone/>
            </a:pPr>
            <a:r>
              <a:rPr lang="en-US" sz="2000" dirty="0"/>
              <a:t>welcome();</a:t>
            </a:r>
            <a:endParaRPr sz="2000" dirty="0"/>
          </a:p>
        </p:txBody>
      </p:sp>
      <p:sp>
        <p:nvSpPr>
          <p:cNvPr id="101" name="Google Shape;101;g113f1784c4c_0_5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13f1784c4c_0_67"/>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Multiline arrow functions</a:t>
            </a:r>
            <a:endParaRPr/>
          </a:p>
        </p:txBody>
      </p:sp>
      <p:sp>
        <p:nvSpPr>
          <p:cNvPr id="108" name="Google Shape;108;g113f1784c4c_0_67"/>
          <p:cNvSpPr txBox="1">
            <a:spLocks noGrp="1"/>
          </p:cNvSpPr>
          <p:nvPr>
            <p:ph type="body" idx="1"/>
          </p:nvPr>
        </p:nvSpPr>
        <p:spPr>
          <a:xfrm>
            <a:off x="457200" y="1512500"/>
            <a:ext cx="8229600" cy="2637900"/>
          </a:xfrm>
          <a:prstGeom prst="rect">
            <a:avLst/>
          </a:prstGeom>
        </p:spPr>
        <p:txBody>
          <a:bodyPr spcFirstLastPara="1" wrap="square" lIns="91425" tIns="45700" rIns="91425" bIns="45700" anchor="t" anchorCtr="0">
            <a:noAutofit/>
          </a:bodyPr>
          <a:lstStyle/>
          <a:p>
            <a:pPr marL="0" lvl="0" indent="0" algn="just" rtl="0">
              <a:spcBef>
                <a:spcPts val="440"/>
              </a:spcBef>
              <a:spcAft>
                <a:spcPts val="0"/>
              </a:spcAft>
              <a:buNone/>
            </a:pPr>
            <a:r>
              <a:rPr lang="en-US" sz="2000"/>
              <a:t>Sometimes we need something a little bit more complex, like multiple expressions or statements. It is also possible, but we should enclose them in curly braces. Then use a normal return within them.</a:t>
            </a:r>
            <a:endParaRPr sz="2000"/>
          </a:p>
          <a:p>
            <a:pPr marL="0" lvl="0" indent="0" algn="l" rtl="0">
              <a:spcBef>
                <a:spcPts val="440"/>
              </a:spcBef>
              <a:spcAft>
                <a:spcPts val="0"/>
              </a:spcAft>
              <a:buNone/>
            </a:pPr>
            <a:endParaRPr sz="2000"/>
          </a:p>
          <a:p>
            <a:pPr marL="0" lvl="0" indent="0" algn="l" rtl="0">
              <a:spcBef>
                <a:spcPts val="440"/>
              </a:spcBef>
              <a:spcAft>
                <a:spcPts val="0"/>
              </a:spcAft>
              <a:buNone/>
            </a:pPr>
            <a:r>
              <a:rPr lang="en-US" sz="2000"/>
              <a:t>e.g.</a:t>
            </a:r>
            <a:endParaRPr sz="2000"/>
          </a:p>
          <a:p>
            <a:pPr marL="0" lvl="0" indent="0" algn="l" rtl="0">
              <a:spcBef>
                <a:spcPts val="440"/>
              </a:spcBef>
              <a:spcAft>
                <a:spcPts val="0"/>
              </a:spcAft>
              <a:buNone/>
            </a:pPr>
            <a:r>
              <a:rPr lang="en-US" sz="2000"/>
              <a:t>let sum = (a, b) =&gt; </a:t>
            </a:r>
            <a:endParaRPr sz="2000"/>
          </a:p>
          <a:p>
            <a:pPr marL="0" lvl="0" indent="0" algn="l" rtl="0">
              <a:spcBef>
                <a:spcPts val="440"/>
              </a:spcBef>
              <a:spcAft>
                <a:spcPts val="0"/>
              </a:spcAft>
              <a:buClr>
                <a:schemeClr val="dk1"/>
              </a:buClr>
              <a:buSzPts val="1100"/>
              <a:buFont typeface="Arial"/>
              <a:buNone/>
            </a:pPr>
            <a:r>
              <a:rPr lang="en-US" sz="2000"/>
              <a:t>{  						</a:t>
            </a:r>
            <a:r>
              <a:rPr lang="en-US" sz="2000">
                <a:solidFill>
                  <a:srgbClr val="888888"/>
                </a:solidFill>
              </a:rPr>
              <a:t>// the curly brace opens a multiline function</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t>  let result = a + b;</a:t>
            </a:r>
            <a:endParaRPr sz="2000"/>
          </a:p>
          <a:p>
            <a:pPr marL="0" lvl="0" indent="0" algn="l" rtl="0">
              <a:spcBef>
                <a:spcPts val="440"/>
              </a:spcBef>
              <a:spcAft>
                <a:spcPts val="0"/>
              </a:spcAft>
              <a:buClr>
                <a:schemeClr val="dk1"/>
              </a:buClr>
              <a:buSzPts val="1100"/>
              <a:buFont typeface="Arial"/>
              <a:buNone/>
            </a:pPr>
            <a:r>
              <a:rPr lang="en-US" sz="2000"/>
              <a:t>  return result; 	</a:t>
            </a:r>
            <a:r>
              <a:rPr lang="en-US" sz="2000">
                <a:solidFill>
                  <a:srgbClr val="888888"/>
                </a:solidFill>
              </a:rPr>
              <a:t>// if we use curly braces, then we need an explicit  "return"</a:t>
            </a:r>
            <a:endParaRPr sz="2000">
              <a:solidFill>
                <a:srgbClr val="888888"/>
              </a:solidFill>
            </a:endParaRPr>
          </a:p>
          <a:p>
            <a:pPr marL="0" lvl="0" indent="0" algn="l" rtl="0">
              <a:spcBef>
                <a:spcPts val="440"/>
              </a:spcBef>
              <a:spcAft>
                <a:spcPts val="0"/>
              </a:spcAft>
              <a:buClr>
                <a:schemeClr val="dk1"/>
              </a:buClr>
              <a:buSzPts val="1100"/>
              <a:buFont typeface="Arial"/>
              <a:buNone/>
            </a:pPr>
            <a:r>
              <a:rPr lang="en-US" sz="2000"/>
              <a:t>};</a:t>
            </a:r>
            <a:endParaRPr sz="2000"/>
          </a:p>
          <a:p>
            <a:pPr marL="0" lvl="0" indent="0" algn="l" rtl="0">
              <a:spcBef>
                <a:spcPts val="440"/>
              </a:spcBef>
              <a:spcAft>
                <a:spcPts val="0"/>
              </a:spcAft>
              <a:buClr>
                <a:schemeClr val="dk1"/>
              </a:buClr>
              <a:buSzPts val="1100"/>
              <a:buFont typeface="Arial"/>
              <a:buNone/>
            </a:pPr>
            <a:endParaRPr sz="2000"/>
          </a:p>
          <a:p>
            <a:pPr marL="0" lvl="0" indent="0" algn="l" rtl="0">
              <a:spcBef>
                <a:spcPts val="440"/>
              </a:spcBef>
              <a:spcAft>
                <a:spcPts val="0"/>
              </a:spcAft>
              <a:buNone/>
            </a:pPr>
            <a:r>
              <a:rPr lang="en-US" sz="2000"/>
              <a:t>alert(sum(1, 2) ); </a:t>
            </a:r>
            <a:r>
              <a:rPr lang="en-US" sz="2000">
                <a:solidFill>
                  <a:srgbClr val="888888"/>
                </a:solidFill>
              </a:rPr>
              <a:t>// 3</a:t>
            </a:r>
            <a:endParaRPr sz="2000"/>
          </a:p>
        </p:txBody>
      </p:sp>
      <p:sp>
        <p:nvSpPr>
          <p:cNvPr id="109" name="Google Shape;109;g113f1784c4c_0_6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13f1784c4c_0_7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Task</a:t>
            </a:r>
            <a:endParaRPr/>
          </a:p>
        </p:txBody>
      </p:sp>
      <p:sp>
        <p:nvSpPr>
          <p:cNvPr id="116" name="Google Shape;116;g113f1784c4c_0_79"/>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b="1"/>
              <a:t>Rewrite the following code with arrow functions:</a:t>
            </a:r>
            <a:endParaRPr b="1"/>
          </a:p>
          <a:p>
            <a:pPr marL="0" lvl="0" indent="0" algn="l" rtl="0">
              <a:spcBef>
                <a:spcPts val="440"/>
              </a:spcBef>
              <a:spcAft>
                <a:spcPts val="0"/>
              </a:spcAft>
              <a:buNone/>
            </a:pPr>
            <a:endParaRPr/>
          </a:p>
          <a:p>
            <a:pPr marL="0" lvl="0" indent="0" algn="l" rtl="0">
              <a:spcBef>
                <a:spcPts val="440"/>
              </a:spcBef>
              <a:spcAft>
                <a:spcPts val="0"/>
              </a:spcAft>
              <a:buClr>
                <a:schemeClr val="dk1"/>
              </a:buClr>
              <a:buSzPts val="1100"/>
              <a:buFont typeface="Arial"/>
              <a:buNone/>
            </a:pPr>
            <a:r>
              <a:rPr lang="en-US"/>
              <a:t>function ask(question, yes, no) {</a:t>
            </a:r>
            <a:endParaRPr/>
          </a:p>
          <a:p>
            <a:pPr marL="0" lvl="0" indent="0" algn="l" rtl="0">
              <a:spcBef>
                <a:spcPts val="440"/>
              </a:spcBef>
              <a:spcAft>
                <a:spcPts val="0"/>
              </a:spcAft>
              <a:buClr>
                <a:schemeClr val="dk1"/>
              </a:buClr>
              <a:buSzPts val="1100"/>
              <a:buFont typeface="Arial"/>
              <a:buNone/>
            </a:pPr>
            <a:r>
              <a:rPr lang="en-US"/>
              <a:t>  if (confirm(question)) yes();</a:t>
            </a:r>
            <a:endParaRPr/>
          </a:p>
          <a:p>
            <a:pPr marL="0" lvl="0" indent="0" algn="l" rtl="0">
              <a:spcBef>
                <a:spcPts val="440"/>
              </a:spcBef>
              <a:spcAft>
                <a:spcPts val="0"/>
              </a:spcAft>
              <a:buClr>
                <a:schemeClr val="dk1"/>
              </a:buClr>
              <a:buSzPts val="1100"/>
              <a:buFont typeface="Arial"/>
              <a:buNone/>
            </a:pPr>
            <a:r>
              <a:rPr lang="en-US"/>
              <a:t>  else no();</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Clr>
                <a:schemeClr val="dk1"/>
              </a:buClr>
              <a:buSzPts val="1100"/>
              <a:buFont typeface="Arial"/>
              <a:buNone/>
            </a:pPr>
            <a:endParaRPr/>
          </a:p>
          <a:p>
            <a:pPr marL="0" lvl="0" indent="0" algn="l" rtl="0">
              <a:spcBef>
                <a:spcPts val="440"/>
              </a:spcBef>
              <a:spcAft>
                <a:spcPts val="0"/>
              </a:spcAft>
              <a:buClr>
                <a:schemeClr val="dk1"/>
              </a:buClr>
              <a:buSzPts val="1100"/>
              <a:buFont typeface="Arial"/>
              <a:buNone/>
            </a:pPr>
            <a:r>
              <a:rPr lang="en-US"/>
              <a:t>ask(</a:t>
            </a:r>
            <a:endParaRPr/>
          </a:p>
          <a:p>
            <a:pPr marL="0" lvl="0" indent="0" algn="l" rtl="0">
              <a:spcBef>
                <a:spcPts val="440"/>
              </a:spcBef>
              <a:spcAft>
                <a:spcPts val="0"/>
              </a:spcAft>
              <a:buClr>
                <a:schemeClr val="dk1"/>
              </a:buClr>
              <a:buSzPts val="1100"/>
              <a:buFont typeface="Arial"/>
              <a:buNone/>
            </a:pPr>
            <a:r>
              <a:rPr lang="en-US"/>
              <a:t>  "Do you agree?",</a:t>
            </a:r>
            <a:endParaRPr/>
          </a:p>
          <a:p>
            <a:pPr marL="0" lvl="0" indent="0" algn="l" rtl="0">
              <a:spcBef>
                <a:spcPts val="440"/>
              </a:spcBef>
              <a:spcAft>
                <a:spcPts val="0"/>
              </a:spcAft>
              <a:buClr>
                <a:schemeClr val="dk1"/>
              </a:buClr>
              <a:buSzPts val="1100"/>
              <a:buFont typeface="Arial"/>
              <a:buNone/>
            </a:pPr>
            <a:r>
              <a:rPr lang="en-US"/>
              <a:t>  function() { alert("You agreed."); },</a:t>
            </a:r>
            <a:endParaRPr/>
          </a:p>
          <a:p>
            <a:pPr marL="0" lvl="0" indent="0" algn="l" rtl="0">
              <a:spcBef>
                <a:spcPts val="440"/>
              </a:spcBef>
              <a:spcAft>
                <a:spcPts val="0"/>
              </a:spcAft>
              <a:buClr>
                <a:schemeClr val="dk1"/>
              </a:buClr>
              <a:buSzPts val="1100"/>
              <a:buFont typeface="Arial"/>
              <a:buNone/>
            </a:pPr>
            <a:r>
              <a:rPr lang="en-US"/>
              <a:t>  function() { alert("You canceled the execution."); }</a:t>
            </a:r>
            <a:endParaRPr/>
          </a:p>
          <a:p>
            <a:pPr marL="0" lvl="0" indent="0" algn="l" rtl="0">
              <a:spcBef>
                <a:spcPts val="440"/>
              </a:spcBef>
              <a:spcAft>
                <a:spcPts val="0"/>
              </a:spcAft>
              <a:buClr>
                <a:schemeClr val="dk1"/>
              </a:buClr>
              <a:buSzPts val="1100"/>
              <a:buFont typeface="Arial"/>
              <a:buNone/>
            </a:pPr>
            <a:r>
              <a:rPr lang="en-US"/>
              <a:t>);</a:t>
            </a:r>
            <a:endParaRPr/>
          </a:p>
          <a:p>
            <a:pPr marL="0" lvl="0" indent="0" algn="l" rtl="0">
              <a:spcBef>
                <a:spcPts val="440"/>
              </a:spcBef>
              <a:spcAft>
                <a:spcPts val="0"/>
              </a:spcAft>
              <a:buNone/>
            </a:pPr>
            <a:endParaRPr/>
          </a:p>
        </p:txBody>
      </p:sp>
      <p:sp>
        <p:nvSpPr>
          <p:cNvPr id="117" name="Google Shape;117;g113f1784c4c_0_7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3f1784c4c_0_87"/>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24" name="Google Shape;124;g113f1784c4c_0_87"/>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b="1" dirty="0"/>
              <a:t>Solution:</a:t>
            </a:r>
            <a:endParaRPr b="1" dirty="0"/>
          </a:p>
          <a:p>
            <a:pPr marL="0" lvl="0" indent="0" algn="l" rtl="0">
              <a:spcBef>
                <a:spcPts val="440"/>
              </a:spcBef>
              <a:spcAft>
                <a:spcPts val="0"/>
              </a:spcAft>
              <a:buNone/>
            </a:pPr>
            <a:endParaRPr dirty="0"/>
          </a:p>
          <a:p>
            <a:pPr marL="0" lvl="0" indent="0" algn="l" rtl="0">
              <a:spcBef>
                <a:spcPts val="440"/>
              </a:spcBef>
              <a:spcAft>
                <a:spcPts val="0"/>
              </a:spcAft>
              <a:buClr>
                <a:schemeClr val="dk1"/>
              </a:buClr>
              <a:buSzPts val="1100"/>
              <a:buFont typeface="Arial"/>
              <a:buNone/>
            </a:pPr>
            <a:r>
              <a:rPr lang="en-US" dirty="0"/>
              <a:t>function ask(question, yes, no) {</a:t>
            </a:r>
            <a:endParaRPr dirty="0"/>
          </a:p>
          <a:p>
            <a:pPr marL="0" lvl="0" indent="0" algn="l" rtl="0">
              <a:spcBef>
                <a:spcPts val="440"/>
              </a:spcBef>
              <a:spcAft>
                <a:spcPts val="0"/>
              </a:spcAft>
              <a:buClr>
                <a:schemeClr val="dk1"/>
              </a:buClr>
              <a:buSzPts val="1100"/>
              <a:buFont typeface="Arial"/>
              <a:buNone/>
            </a:pPr>
            <a:r>
              <a:rPr lang="en-US" dirty="0"/>
              <a:t>  if (confirm(question)) yes();</a:t>
            </a:r>
            <a:endParaRPr dirty="0"/>
          </a:p>
          <a:p>
            <a:pPr marL="0" lvl="0" indent="0" algn="l" rtl="0">
              <a:spcBef>
                <a:spcPts val="440"/>
              </a:spcBef>
              <a:spcAft>
                <a:spcPts val="0"/>
              </a:spcAft>
              <a:buClr>
                <a:schemeClr val="dk1"/>
              </a:buClr>
              <a:buSzPts val="1100"/>
              <a:buFont typeface="Arial"/>
              <a:buNone/>
            </a:pPr>
            <a:r>
              <a:rPr lang="en-US" dirty="0"/>
              <a:t>  else no();</a:t>
            </a:r>
            <a:endParaRPr dirty="0"/>
          </a:p>
          <a:p>
            <a:pPr marL="0" lvl="0" indent="0" algn="l" rtl="0">
              <a:spcBef>
                <a:spcPts val="440"/>
              </a:spcBef>
              <a:spcAft>
                <a:spcPts val="0"/>
              </a:spcAft>
              <a:buClr>
                <a:schemeClr val="dk1"/>
              </a:buClr>
              <a:buSzPts val="1100"/>
              <a:buFont typeface="Arial"/>
              <a:buNone/>
            </a:pPr>
            <a:r>
              <a:rPr lang="en-US" dirty="0"/>
              <a:t>}</a:t>
            </a:r>
            <a:endParaRPr dirty="0"/>
          </a:p>
          <a:p>
            <a:pPr marL="0" lvl="0" indent="0" algn="l" rtl="0">
              <a:spcBef>
                <a:spcPts val="440"/>
              </a:spcBef>
              <a:spcAft>
                <a:spcPts val="0"/>
              </a:spcAft>
              <a:buClr>
                <a:schemeClr val="dk1"/>
              </a:buClr>
              <a:buSzPts val="1100"/>
              <a:buFont typeface="Arial"/>
              <a:buNone/>
            </a:pPr>
            <a:endParaRPr dirty="0"/>
          </a:p>
          <a:p>
            <a:pPr marL="0" lvl="0" indent="0" algn="l" rtl="0">
              <a:spcBef>
                <a:spcPts val="440"/>
              </a:spcBef>
              <a:spcAft>
                <a:spcPts val="0"/>
              </a:spcAft>
              <a:buClr>
                <a:schemeClr val="dk1"/>
              </a:buClr>
              <a:buSzPts val="1100"/>
              <a:buFont typeface="Arial"/>
              <a:buNone/>
            </a:pPr>
            <a:r>
              <a:rPr lang="en-US" dirty="0"/>
              <a:t>ask(</a:t>
            </a:r>
            <a:endParaRPr dirty="0"/>
          </a:p>
          <a:p>
            <a:pPr marL="0" lvl="0" indent="0" algn="l" rtl="0">
              <a:spcBef>
                <a:spcPts val="440"/>
              </a:spcBef>
              <a:spcAft>
                <a:spcPts val="0"/>
              </a:spcAft>
              <a:buClr>
                <a:schemeClr val="dk1"/>
              </a:buClr>
              <a:buSzPts val="1100"/>
              <a:buFont typeface="Arial"/>
              <a:buNone/>
            </a:pPr>
            <a:r>
              <a:rPr lang="en-US" dirty="0"/>
              <a:t>  "Do you agree?",</a:t>
            </a:r>
            <a:endParaRPr dirty="0"/>
          </a:p>
          <a:p>
            <a:pPr marL="0" lvl="0" indent="0" algn="l" rtl="0">
              <a:spcBef>
                <a:spcPts val="440"/>
              </a:spcBef>
              <a:spcAft>
                <a:spcPts val="0"/>
              </a:spcAft>
              <a:buClr>
                <a:schemeClr val="dk1"/>
              </a:buClr>
              <a:buSzPts val="1100"/>
              <a:buFont typeface="Arial"/>
              <a:buNone/>
            </a:pPr>
            <a:r>
              <a:rPr lang="en-US" dirty="0"/>
              <a:t>  () =&gt; alert("You agreed."),</a:t>
            </a:r>
            <a:endParaRPr dirty="0"/>
          </a:p>
          <a:p>
            <a:pPr marL="0" lvl="0" indent="0" algn="l" rtl="0">
              <a:spcBef>
                <a:spcPts val="440"/>
              </a:spcBef>
              <a:spcAft>
                <a:spcPts val="0"/>
              </a:spcAft>
              <a:buClr>
                <a:schemeClr val="dk1"/>
              </a:buClr>
              <a:buSzPts val="1100"/>
              <a:buFont typeface="Arial"/>
              <a:buNone/>
            </a:pPr>
            <a:r>
              <a:rPr lang="en-US" dirty="0"/>
              <a:t>  () =&gt; alert("You </a:t>
            </a:r>
            <a:r>
              <a:rPr lang="en-US" dirty="0" smtClean="0"/>
              <a:t>cancelled </a:t>
            </a:r>
            <a:r>
              <a:rPr lang="en-US" dirty="0"/>
              <a:t>the execution.")</a:t>
            </a:r>
            <a:endParaRPr dirty="0"/>
          </a:p>
          <a:p>
            <a:pPr marL="0" lvl="0" indent="0" algn="l" rtl="0">
              <a:spcBef>
                <a:spcPts val="440"/>
              </a:spcBef>
              <a:spcAft>
                <a:spcPts val="0"/>
              </a:spcAft>
              <a:buClr>
                <a:schemeClr val="dk1"/>
              </a:buClr>
              <a:buSzPts val="1100"/>
              <a:buFont typeface="Arial"/>
              <a:buNone/>
            </a:pPr>
            <a:r>
              <a:rPr lang="en-US" dirty="0"/>
              <a:t>);</a:t>
            </a:r>
            <a:endParaRPr dirty="0"/>
          </a:p>
          <a:p>
            <a:pPr marL="0" lvl="0" indent="0" algn="l" rtl="0">
              <a:spcBef>
                <a:spcPts val="440"/>
              </a:spcBef>
              <a:spcAft>
                <a:spcPts val="0"/>
              </a:spcAft>
              <a:buNone/>
            </a:pPr>
            <a:endParaRPr dirty="0"/>
          </a:p>
        </p:txBody>
      </p:sp>
      <p:sp>
        <p:nvSpPr>
          <p:cNvPr id="125" name="Google Shape;125;g113f1784c4c_0_8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872</Words>
  <Application>Microsoft Office PowerPoint</Application>
  <PresentationFormat>On-screen Show (4:3)</PresentationFormat>
  <Paragraphs>167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Arrow Functions</vt:lpstr>
      <vt:lpstr>Arrow Functions</vt:lpstr>
      <vt:lpstr>Example</vt:lpstr>
      <vt:lpstr>PowerPoint Presentation</vt:lpstr>
      <vt:lpstr>PowerPoint Presentation</vt:lpstr>
      <vt:lpstr>Multiline arrow functions</vt:lpstr>
      <vt:lpstr>Task</vt:lpstr>
      <vt:lpstr>PowerPoint Presentation</vt:lpstr>
      <vt:lpstr>Binding with This function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Harjeet</cp:lastModifiedBy>
  <cp:revision>3</cp:revision>
  <dcterms:created xsi:type="dcterms:W3CDTF">2010-04-09T07:36:15Z</dcterms:created>
  <dcterms:modified xsi:type="dcterms:W3CDTF">2022-03-14T08:46:39Z</dcterms:modified>
</cp:coreProperties>
</file>