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8"/>
  </p:notesMasterIdLst>
  <p:sldIdLst>
    <p:sldId id="256" r:id="rId2"/>
    <p:sldId id="304" r:id="rId3"/>
    <p:sldId id="272" r:id="rId4"/>
    <p:sldId id="303" r:id="rId5"/>
    <p:sldId id="273" r:id="rId6"/>
    <p:sldId id="305" r:id="rId7"/>
    <p:sldId id="306"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gM6VNHpDPnSK9aWOWxRBT33mzRG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4"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4"/>
          <p:cNvGrpSpPr/>
          <p:nvPr/>
        </p:nvGrpSpPr>
        <p:grpSpPr>
          <a:xfrm>
            <a:off x="6146800" y="0"/>
            <a:ext cx="2997200" cy="876300"/>
            <a:chOff x="6096000" y="3924300"/>
            <a:chExt cx="2997200" cy="876300"/>
          </a:xfrm>
        </p:grpSpPr>
        <p:sp>
          <p:nvSpPr>
            <p:cNvPr id="27" name="Google Shape;27;p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 name="Google Shape;28;p4"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30" name="Google Shape;30;p4"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5"/>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5"/>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1pPr>
            <a:lvl2pPr marL="0" marR="0" lvl="1"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2pPr>
            <a:lvl3pPr marL="0" marR="0" lvl="2"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3pPr>
            <a:lvl4pPr marL="0" marR="0" lvl="3"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4pPr>
            <a:lvl5pPr marL="0" marR="0" lvl="4"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5pPr>
            <a:lvl6pPr marL="0" marR="0" lvl="5"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6pPr>
            <a:lvl7pPr marL="0" marR="0" lvl="6"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7pPr>
            <a:lvl8pPr marL="0" marR="0" lvl="7"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8pPr>
            <a:lvl9pPr marL="0" marR="0" lvl="8"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3"/>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3"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3"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3"/>
          <p:cNvGrpSpPr/>
          <p:nvPr/>
        </p:nvGrpSpPr>
        <p:grpSpPr>
          <a:xfrm>
            <a:off x="6146800" y="0"/>
            <a:ext cx="2997200" cy="876300"/>
            <a:chOff x="6096000" y="3924300"/>
            <a:chExt cx="2997200" cy="876300"/>
          </a:xfrm>
        </p:grpSpPr>
        <p:sp>
          <p:nvSpPr>
            <p:cNvPr id="20" name="Google Shape;20;p3"/>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 name="Google Shape;21;p3"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3"/>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3" name="Google Shape;23;p3"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p:nvPr/>
        </p:nvSpPr>
        <p:spPr>
          <a:xfrm>
            <a:off x="152400" y="914400"/>
            <a:ext cx="8763000" cy="40386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r>
              <a:rPr lang="en-US" sz="1800" b="1" i="0" u="none" strike="noStrike" dirty="0">
                <a:solidFill>
                  <a:srgbClr val="000000"/>
                </a:solidFill>
                <a:latin typeface="Times New Roman"/>
                <a:ea typeface="Times New Roman"/>
                <a:cs typeface="Times New Roman"/>
                <a:sym typeface="Times New Roman"/>
              </a:rPr>
              <a:t>Advanced Web Technology(CS163) Class </a:t>
            </a:r>
            <a:endParaRPr sz="3200" dirty="0">
              <a:solidFill>
                <a:schemeClr val="dk1"/>
              </a:solidFill>
              <a:latin typeface="Arial"/>
              <a:ea typeface="Arial"/>
              <a:cs typeface="Arial"/>
              <a:sym typeface="Arial"/>
            </a:endParaRPr>
          </a:p>
          <a:p>
            <a:pPr marL="0" marR="0" lvl="0" indent="0" algn="ctr" rtl="0">
              <a:spcBef>
                <a:spcPts val="400"/>
              </a:spcBef>
              <a:spcAft>
                <a:spcPts val="0"/>
              </a:spcAft>
              <a:buNone/>
            </a:pPr>
            <a:r>
              <a:rPr lang="en-US" sz="1800" b="0" i="0" u="none" strike="noStrike" dirty="0">
                <a:solidFill>
                  <a:srgbClr val="000000"/>
                </a:solidFill>
                <a:latin typeface="Times New Roman"/>
                <a:ea typeface="Times New Roman"/>
                <a:cs typeface="Times New Roman"/>
                <a:sym typeface="Times New Roman"/>
              </a:rPr>
              <a:t>On</a:t>
            </a:r>
            <a:endParaRPr sz="3200" dirty="0">
              <a:solidFill>
                <a:schemeClr val="dk1"/>
              </a:solidFill>
              <a:latin typeface="Arial"/>
              <a:ea typeface="Arial"/>
              <a:cs typeface="Arial"/>
              <a:sym typeface="Arial"/>
            </a:endParaRPr>
          </a:p>
          <a:p>
            <a:pPr marL="0" marR="0" lvl="0" indent="0" algn="ctr" rtl="0">
              <a:spcBef>
                <a:spcPts val="400"/>
              </a:spcBef>
              <a:spcAft>
                <a:spcPts val="0"/>
              </a:spcAft>
              <a:buNone/>
            </a:pPr>
            <a:endParaRPr sz="3200" b="1" i="1" u="none" strike="noStrike" dirty="0">
              <a:solidFill>
                <a:srgbClr val="000000"/>
              </a:solidFill>
              <a:latin typeface="Times New Roman"/>
              <a:ea typeface="Times New Roman"/>
              <a:cs typeface="Times New Roman"/>
              <a:sym typeface="Times New Roman"/>
            </a:endParaRPr>
          </a:p>
          <a:p>
            <a:pPr marL="0" marR="0" lvl="0" indent="0" algn="ctr" rtl="0">
              <a:spcBef>
                <a:spcPts val="400"/>
              </a:spcBef>
              <a:spcAft>
                <a:spcPts val="0"/>
              </a:spcAft>
              <a:buNone/>
            </a:pPr>
            <a:r>
              <a:rPr lang="en-US" sz="3200" b="1" i="1" dirty="0" smtClean="0">
                <a:latin typeface="Times New Roman"/>
                <a:ea typeface="Times New Roman"/>
                <a:cs typeface="Times New Roman"/>
                <a:sym typeface="Times New Roman"/>
              </a:rPr>
              <a:t>This keyword, this in strict mode, function to create Objects, and Object Constructor</a:t>
            </a:r>
            <a:endParaRPr sz="3200" dirty="0">
              <a:solidFill>
                <a:schemeClr val="dk1"/>
              </a:solidFill>
              <a:latin typeface="Arial"/>
              <a:ea typeface="Arial"/>
              <a:cs typeface="Arial"/>
              <a:sym typeface="Arial"/>
            </a:endParaRPr>
          </a:p>
        </p:txBody>
      </p:sp>
      <p:sp>
        <p:nvSpPr>
          <p:cNvPr id="48" name="Google Shape;48;p1"/>
          <p:cNvSpPr txBox="1"/>
          <p:nvPr/>
        </p:nvSpPr>
        <p:spPr>
          <a:xfrm>
            <a:off x="1905000" y="4953000"/>
            <a:ext cx="47625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400" b="1" dirty="0">
                <a:solidFill>
                  <a:schemeClr val="dk1"/>
                </a:solidFill>
                <a:latin typeface="Times New Roman"/>
                <a:ea typeface="Times New Roman"/>
                <a:cs typeface="Times New Roman"/>
                <a:sym typeface="Times New Roman"/>
              </a:rPr>
              <a:t>          Dr. </a:t>
            </a:r>
            <a:r>
              <a:rPr lang="en-US" sz="2400" b="1" smtClean="0">
                <a:solidFill>
                  <a:schemeClr val="dk1"/>
                </a:solidFill>
                <a:latin typeface="Times New Roman"/>
                <a:ea typeface="Times New Roman"/>
                <a:cs typeface="Times New Roman"/>
                <a:sym typeface="Times New Roman"/>
              </a:rPr>
              <a:t>Harjeet Singh</a:t>
            </a:r>
            <a:endParaRPr dirty="0"/>
          </a:p>
        </p:txBody>
      </p:sp>
      <p:sp>
        <p:nvSpPr>
          <p:cNvPr id="49" name="Google Shape;49;p1"/>
          <p:cNvSpPr txBox="1"/>
          <p:nvPr/>
        </p:nvSpPr>
        <p:spPr>
          <a:xfrm>
            <a:off x="1676400" y="5599331"/>
            <a:ext cx="61722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Times New Roman"/>
                <a:ea typeface="Times New Roman"/>
                <a:cs typeface="Times New Roman"/>
                <a:sym typeface="Times New Roman"/>
              </a:rPr>
              <a:t>Department of Computer Science and Engineering</a:t>
            </a:r>
            <a:endParaRPr/>
          </a:p>
          <a:p>
            <a:pPr marL="0" marR="0" lvl="0" indent="0" algn="ctr" rtl="0">
              <a:spcBef>
                <a:spcPts val="0"/>
              </a:spcBef>
              <a:spcAft>
                <a:spcPts val="0"/>
              </a:spcAft>
              <a:buNone/>
            </a:pPr>
            <a:r>
              <a:rPr lang="en-US" sz="1800">
                <a:solidFill>
                  <a:srgbClr val="FF0000"/>
                </a:solidFill>
                <a:latin typeface="Times New Roman"/>
                <a:ea typeface="Times New Roman"/>
                <a:cs typeface="Times New Roman"/>
                <a:sym typeface="Times New Roman"/>
              </a:rPr>
              <a:t>Chitkara University, Punjab</a:t>
            </a:r>
            <a:endParaRPr/>
          </a:p>
        </p:txBody>
      </p:sp>
      <p:sp>
        <p:nvSpPr>
          <p:cNvPr id="50" name="Google Shape;50;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Advanced Web Technologies</a:t>
            </a:r>
            <a:endParaRPr/>
          </a:p>
        </p:txBody>
      </p:sp>
      <p:sp>
        <p:nvSpPr>
          <p:cNvPr id="51" name="Google Shape;51;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Faculty Name - GroupNo</a:t>
            </a:r>
            <a:endParaRPr/>
          </a:p>
        </p:txBody>
      </p:sp>
      <p:sp>
        <p:nvSpPr>
          <p:cNvPr id="52" name="Google Shape;52;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05A58A-AB58-48B1-BCDF-5114D24B9561}"/>
              </a:ext>
            </a:extLst>
          </p:cNvPr>
          <p:cNvSpPr txBox="1"/>
          <p:nvPr/>
        </p:nvSpPr>
        <p:spPr>
          <a:xfrm>
            <a:off x="2286000" y="1077237"/>
            <a:ext cx="4572000" cy="369332"/>
          </a:xfrm>
          <a:prstGeom prst="rect">
            <a:avLst/>
          </a:prstGeom>
          <a:noFill/>
        </p:spPr>
        <p:txBody>
          <a:bodyPr wrap="square">
            <a:spAutoFit/>
          </a:bodyPr>
          <a:lstStyle/>
          <a:p>
            <a:pPr algn="ctr"/>
            <a:r>
              <a:rPr lang="en-IN" sz="1800" b="1" dirty="0"/>
              <a:t>Global Scope</a:t>
            </a:r>
          </a:p>
        </p:txBody>
      </p:sp>
      <p:sp>
        <p:nvSpPr>
          <p:cNvPr id="5" name="TextBox 4">
            <a:extLst>
              <a:ext uri="{FF2B5EF4-FFF2-40B4-BE49-F238E27FC236}">
                <a16:creationId xmlns:a16="http://schemas.microsoft.com/office/drawing/2014/main" id="{2181D34F-DAFD-4C83-A7DE-74B0C33D07CA}"/>
              </a:ext>
            </a:extLst>
          </p:cNvPr>
          <p:cNvSpPr txBox="1"/>
          <p:nvPr/>
        </p:nvSpPr>
        <p:spPr>
          <a:xfrm>
            <a:off x="374073" y="1418515"/>
            <a:ext cx="8395855" cy="646331"/>
          </a:xfrm>
          <a:prstGeom prst="rect">
            <a:avLst/>
          </a:prstGeom>
          <a:noFill/>
        </p:spPr>
        <p:txBody>
          <a:bodyPr wrap="square">
            <a:spAutoFit/>
          </a:bodyPr>
          <a:lstStyle/>
          <a:p>
            <a:r>
              <a:rPr lang="en-IN" sz="1800" dirty="0"/>
              <a:t>If a function which includes 'this' keyword, is called from the global scope then this will point to the window object. </a:t>
            </a:r>
          </a:p>
        </p:txBody>
      </p:sp>
      <p:sp>
        <p:nvSpPr>
          <p:cNvPr id="7" name="TextBox 6">
            <a:extLst>
              <a:ext uri="{FF2B5EF4-FFF2-40B4-BE49-F238E27FC236}">
                <a16:creationId xmlns:a16="http://schemas.microsoft.com/office/drawing/2014/main" id="{EF16D4CC-2AF2-4310-944E-BE6DA0C07605}"/>
              </a:ext>
            </a:extLst>
          </p:cNvPr>
          <p:cNvSpPr txBox="1"/>
          <p:nvPr/>
        </p:nvSpPr>
        <p:spPr>
          <a:xfrm>
            <a:off x="467590" y="2407653"/>
            <a:ext cx="4104410" cy="3093154"/>
          </a:xfrm>
          <a:prstGeom prst="rect">
            <a:avLst/>
          </a:prstGeom>
          <a:noFill/>
        </p:spPr>
        <p:txBody>
          <a:bodyPr wrap="square">
            <a:spAutoFit/>
          </a:bodyPr>
          <a:lstStyle/>
          <a:p>
            <a:r>
              <a:rPr lang="en-IN" sz="1500" dirty="0"/>
              <a:t>&lt;script&gt;</a:t>
            </a:r>
          </a:p>
          <a:p>
            <a:r>
              <a:rPr lang="en-IN" sz="1500" dirty="0"/>
              <a:t>var </a:t>
            </a:r>
            <a:r>
              <a:rPr lang="en-IN" sz="1500" dirty="0" err="1"/>
              <a:t>myVar</a:t>
            </a:r>
            <a:r>
              <a:rPr lang="en-IN" sz="1500" dirty="0"/>
              <a:t> = 100;</a:t>
            </a:r>
          </a:p>
          <a:p>
            <a:endParaRPr lang="en-IN" sz="1500" dirty="0"/>
          </a:p>
          <a:p>
            <a:r>
              <a:rPr lang="en-IN" sz="1500" dirty="0"/>
              <a:t>function </a:t>
            </a:r>
            <a:r>
              <a:rPr lang="en-IN" sz="1500" dirty="0" err="1"/>
              <a:t>WhoIsThis</a:t>
            </a:r>
            <a:r>
              <a:rPr lang="en-IN" sz="1500" dirty="0"/>
              <a:t>() {</a:t>
            </a:r>
          </a:p>
          <a:p>
            <a:r>
              <a:rPr lang="en-IN" sz="1500" dirty="0"/>
              <a:t>    var </a:t>
            </a:r>
            <a:r>
              <a:rPr lang="en-IN" sz="1500" dirty="0" err="1"/>
              <a:t>myVar</a:t>
            </a:r>
            <a:r>
              <a:rPr lang="en-IN" sz="1500" dirty="0"/>
              <a:t> = 200;</a:t>
            </a:r>
          </a:p>
          <a:p>
            <a:endParaRPr lang="en-IN" sz="1500" dirty="0"/>
          </a:p>
          <a:p>
            <a:r>
              <a:rPr lang="en-IN" sz="1500" dirty="0"/>
              <a:t>    alert("</a:t>
            </a:r>
            <a:r>
              <a:rPr lang="en-IN" sz="1500" dirty="0" err="1"/>
              <a:t>myVar</a:t>
            </a:r>
            <a:r>
              <a:rPr lang="en-IN" sz="1500" dirty="0"/>
              <a:t> = " + </a:t>
            </a:r>
            <a:r>
              <a:rPr lang="en-IN" sz="1500" dirty="0" err="1"/>
              <a:t>myVar</a:t>
            </a:r>
            <a:r>
              <a:rPr lang="en-IN" sz="1500" dirty="0"/>
              <a:t>); // 200</a:t>
            </a:r>
          </a:p>
          <a:p>
            <a:r>
              <a:rPr lang="en-IN" sz="1500" dirty="0"/>
              <a:t>    alert("</a:t>
            </a:r>
            <a:r>
              <a:rPr lang="en-IN" sz="1500" dirty="0" err="1"/>
              <a:t>this.myVar</a:t>
            </a:r>
            <a:r>
              <a:rPr lang="en-IN" sz="1500" dirty="0"/>
              <a:t> = " + </a:t>
            </a:r>
            <a:r>
              <a:rPr lang="en-IN" sz="1500" dirty="0" err="1"/>
              <a:t>this.myVar</a:t>
            </a:r>
            <a:r>
              <a:rPr lang="en-IN" sz="1500" dirty="0"/>
              <a:t>); // 100</a:t>
            </a:r>
          </a:p>
          <a:p>
            <a:r>
              <a:rPr lang="en-IN" sz="1500" dirty="0"/>
              <a:t>}</a:t>
            </a:r>
          </a:p>
          <a:p>
            <a:endParaRPr lang="en-IN" sz="1500" dirty="0"/>
          </a:p>
          <a:p>
            <a:r>
              <a:rPr lang="en-IN" sz="1500" dirty="0" err="1"/>
              <a:t>WhoIsThis</a:t>
            </a:r>
            <a:r>
              <a:rPr lang="en-IN" sz="1500" dirty="0"/>
              <a:t>(); // inferred as </a:t>
            </a:r>
            <a:r>
              <a:rPr lang="en-IN" sz="1500" dirty="0" err="1"/>
              <a:t>window.WhoIsThis</a:t>
            </a:r>
            <a:r>
              <a:rPr lang="en-IN" sz="1500" dirty="0"/>
              <a:t>()</a:t>
            </a:r>
          </a:p>
          <a:p>
            <a:r>
              <a:rPr lang="en-IN" sz="1500" dirty="0"/>
              <a:t>&lt;/script&gt;</a:t>
            </a:r>
          </a:p>
        </p:txBody>
      </p:sp>
      <p:sp>
        <p:nvSpPr>
          <p:cNvPr id="9" name="TextBox 8">
            <a:extLst>
              <a:ext uri="{FF2B5EF4-FFF2-40B4-BE49-F238E27FC236}">
                <a16:creationId xmlns:a16="http://schemas.microsoft.com/office/drawing/2014/main" id="{E061BDB5-DE7A-4CB5-BA22-D1CC157ABC38}"/>
              </a:ext>
            </a:extLst>
          </p:cNvPr>
          <p:cNvSpPr txBox="1"/>
          <p:nvPr/>
        </p:nvSpPr>
        <p:spPr>
          <a:xfrm>
            <a:off x="4571999" y="2158271"/>
            <a:ext cx="4270664" cy="3901068"/>
          </a:xfrm>
          <a:prstGeom prst="rect">
            <a:avLst/>
          </a:prstGeom>
          <a:noFill/>
        </p:spPr>
        <p:txBody>
          <a:bodyPr wrap="square">
            <a:spAutoFit/>
          </a:bodyPr>
          <a:lstStyle/>
          <a:p>
            <a:pPr algn="just">
              <a:lnSpc>
                <a:spcPct val="150000"/>
              </a:lnSpc>
            </a:pPr>
            <a:r>
              <a:rPr lang="en-IN" sz="1500" b="1" dirty="0"/>
              <a:t>In the example, a function </a:t>
            </a:r>
            <a:r>
              <a:rPr lang="en-IN" sz="1500" b="1" dirty="0" err="1"/>
              <a:t>WhoIsThis</a:t>
            </a:r>
            <a:r>
              <a:rPr lang="en-IN" sz="1500" b="1" dirty="0"/>
              <a:t>() is being called from the global scope. The global scope means in the context of window object. We can optionally call it like </a:t>
            </a:r>
            <a:r>
              <a:rPr lang="en-IN" sz="1500" b="1" dirty="0" err="1"/>
              <a:t>window.WhoIsThis</a:t>
            </a:r>
            <a:r>
              <a:rPr lang="en-IN" sz="1500" b="1" dirty="0"/>
              <a:t>(). So in the above example, this keyword in </a:t>
            </a:r>
            <a:r>
              <a:rPr lang="en-IN" sz="1500" b="1" dirty="0" err="1"/>
              <a:t>WhoIsThis</a:t>
            </a:r>
            <a:r>
              <a:rPr lang="en-IN" sz="1500" b="1" dirty="0"/>
              <a:t>() function will refer to window object. So, </a:t>
            </a:r>
            <a:r>
              <a:rPr lang="en-IN" sz="1500" b="1" dirty="0" err="1"/>
              <a:t>this.myVar</a:t>
            </a:r>
            <a:r>
              <a:rPr lang="en-IN" sz="1500" b="1" dirty="0"/>
              <a:t> will return 100. However, if you access </a:t>
            </a:r>
            <a:r>
              <a:rPr lang="en-IN" sz="1500" b="1" dirty="0" err="1"/>
              <a:t>myVar</a:t>
            </a:r>
            <a:r>
              <a:rPr lang="en-IN" sz="1500" b="1" dirty="0"/>
              <a:t> without this then it will refer to local </a:t>
            </a:r>
            <a:r>
              <a:rPr lang="en-IN" sz="1500" b="1" dirty="0" err="1"/>
              <a:t>myVar</a:t>
            </a:r>
            <a:r>
              <a:rPr lang="en-IN" sz="1500" b="1" dirty="0"/>
              <a:t> variable defined in </a:t>
            </a:r>
            <a:r>
              <a:rPr lang="en-IN" sz="1500" b="1" dirty="0" err="1"/>
              <a:t>WhoIsThis</a:t>
            </a:r>
            <a:r>
              <a:rPr lang="en-IN" sz="1500" b="1" dirty="0"/>
              <a:t>() function.</a:t>
            </a:r>
          </a:p>
        </p:txBody>
      </p:sp>
    </p:spTree>
    <p:extLst>
      <p:ext uri="{BB962C8B-B14F-4D97-AF65-F5344CB8AC3E}">
        <p14:creationId xmlns:p14="http://schemas.microsoft.com/office/powerpoint/2010/main" val="880121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06D1AC-F1DC-4299-8E4B-14312C6736F9}"/>
              </a:ext>
            </a:extLst>
          </p:cNvPr>
          <p:cNvPicPr>
            <a:picLocks noChangeAspect="1"/>
          </p:cNvPicPr>
          <p:nvPr/>
        </p:nvPicPr>
        <p:blipFill>
          <a:blip r:embed="rId2"/>
          <a:stretch>
            <a:fillRect/>
          </a:stretch>
        </p:blipFill>
        <p:spPr>
          <a:xfrm>
            <a:off x="1215737" y="1474811"/>
            <a:ext cx="6660572" cy="3878126"/>
          </a:xfrm>
          <a:prstGeom prst="rect">
            <a:avLst/>
          </a:prstGeom>
        </p:spPr>
      </p:pic>
    </p:spTree>
    <p:extLst>
      <p:ext uri="{BB962C8B-B14F-4D97-AF65-F5344CB8AC3E}">
        <p14:creationId xmlns:p14="http://schemas.microsoft.com/office/powerpoint/2010/main" val="44734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D4DC23-2B32-45E5-8F90-8927697301FC}"/>
              </a:ext>
            </a:extLst>
          </p:cNvPr>
          <p:cNvSpPr txBox="1"/>
          <p:nvPr/>
        </p:nvSpPr>
        <p:spPr>
          <a:xfrm>
            <a:off x="509154" y="1181181"/>
            <a:ext cx="8198428" cy="646331"/>
          </a:xfrm>
          <a:prstGeom prst="rect">
            <a:avLst/>
          </a:prstGeom>
          <a:noFill/>
        </p:spPr>
        <p:txBody>
          <a:bodyPr wrap="square">
            <a:spAutoFit/>
          </a:bodyPr>
          <a:lstStyle/>
          <a:p>
            <a:r>
              <a:rPr lang="en-IN" sz="1800" dirty="0"/>
              <a:t>'this' points to global window object even if it is used in an inner function. Consider the following example.</a:t>
            </a:r>
          </a:p>
        </p:txBody>
      </p:sp>
      <p:sp>
        <p:nvSpPr>
          <p:cNvPr id="5" name="TextBox 4">
            <a:extLst>
              <a:ext uri="{FF2B5EF4-FFF2-40B4-BE49-F238E27FC236}">
                <a16:creationId xmlns:a16="http://schemas.microsoft.com/office/drawing/2014/main" id="{D15A338C-AAA2-42FE-B62F-EDDE0891571D}"/>
              </a:ext>
            </a:extLst>
          </p:cNvPr>
          <p:cNvSpPr txBox="1"/>
          <p:nvPr/>
        </p:nvSpPr>
        <p:spPr>
          <a:xfrm>
            <a:off x="581890" y="2002512"/>
            <a:ext cx="3792683" cy="2516073"/>
          </a:xfrm>
          <a:prstGeom prst="rect">
            <a:avLst/>
          </a:prstGeom>
          <a:noFill/>
        </p:spPr>
        <p:txBody>
          <a:bodyPr wrap="square">
            <a:spAutoFit/>
          </a:bodyPr>
          <a:lstStyle/>
          <a:p>
            <a:r>
              <a:rPr lang="en-IN" sz="1050" dirty="0"/>
              <a:t>var </a:t>
            </a:r>
            <a:r>
              <a:rPr lang="en-IN" sz="1050" dirty="0" err="1"/>
              <a:t>myVar</a:t>
            </a:r>
            <a:r>
              <a:rPr lang="en-IN" sz="1050" dirty="0"/>
              <a:t> = 100;</a:t>
            </a:r>
          </a:p>
          <a:p>
            <a:endParaRPr lang="en-IN" sz="1050" dirty="0"/>
          </a:p>
          <a:p>
            <a:r>
              <a:rPr lang="en-IN" sz="1050" dirty="0"/>
              <a:t>function </a:t>
            </a:r>
            <a:r>
              <a:rPr lang="en-IN" sz="1050" dirty="0" err="1"/>
              <a:t>SomeFunction</a:t>
            </a:r>
            <a:r>
              <a:rPr lang="en-IN" sz="1050" dirty="0"/>
              <a:t>() {</a:t>
            </a:r>
          </a:p>
          <a:p>
            <a:endParaRPr lang="en-IN" sz="1050" dirty="0"/>
          </a:p>
          <a:p>
            <a:r>
              <a:rPr lang="en-IN" sz="1050" dirty="0"/>
              <a:t>    function </a:t>
            </a:r>
            <a:r>
              <a:rPr lang="en-IN" sz="1050" dirty="0" err="1"/>
              <a:t>WhoIsThis</a:t>
            </a:r>
            <a:r>
              <a:rPr lang="en-IN" sz="1050" dirty="0"/>
              <a:t>() {</a:t>
            </a:r>
          </a:p>
          <a:p>
            <a:r>
              <a:rPr lang="en-IN" sz="1050" dirty="0"/>
              <a:t>        var </a:t>
            </a:r>
            <a:r>
              <a:rPr lang="en-IN" sz="1050" dirty="0" err="1"/>
              <a:t>myVar</a:t>
            </a:r>
            <a:r>
              <a:rPr lang="en-IN" sz="1050" dirty="0"/>
              <a:t> = 200;</a:t>
            </a:r>
          </a:p>
          <a:p>
            <a:endParaRPr lang="en-IN" sz="1050" dirty="0"/>
          </a:p>
          <a:p>
            <a:r>
              <a:rPr lang="en-IN" sz="1050" dirty="0"/>
              <a:t>        alert("</a:t>
            </a:r>
            <a:r>
              <a:rPr lang="en-IN" sz="1050" dirty="0" err="1"/>
              <a:t>myVar</a:t>
            </a:r>
            <a:r>
              <a:rPr lang="en-IN" sz="1050" dirty="0"/>
              <a:t> = " + </a:t>
            </a:r>
            <a:r>
              <a:rPr lang="en-IN" sz="1050" dirty="0" err="1"/>
              <a:t>myVar</a:t>
            </a:r>
            <a:r>
              <a:rPr lang="en-IN" sz="1050" dirty="0"/>
              <a:t>); // 200</a:t>
            </a:r>
          </a:p>
          <a:p>
            <a:r>
              <a:rPr lang="en-IN" sz="1050" dirty="0"/>
              <a:t>        alert("</a:t>
            </a:r>
            <a:r>
              <a:rPr lang="en-IN" sz="1050" dirty="0" err="1"/>
              <a:t>this.myVar</a:t>
            </a:r>
            <a:r>
              <a:rPr lang="en-IN" sz="1050" dirty="0"/>
              <a:t> = " + </a:t>
            </a:r>
            <a:r>
              <a:rPr lang="en-IN" sz="1050" dirty="0" err="1"/>
              <a:t>this.myVar</a:t>
            </a:r>
            <a:r>
              <a:rPr lang="en-IN" sz="1050" dirty="0"/>
              <a:t>); // 100</a:t>
            </a:r>
          </a:p>
          <a:p>
            <a:r>
              <a:rPr lang="en-IN" sz="1050" dirty="0"/>
              <a:t>    }</a:t>
            </a:r>
          </a:p>
          <a:p>
            <a:endParaRPr lang="en-IN" sz="1050" dirty="0"/>
          </a:p>
          <a:p>
            <a:r>
              <a:rPr lang="en-IN" sz="1050" dirty="0"/>
              <a:t>    </a:t>
            </a:r>
            <a:r>
              <a:rPr lang="en-IN" sz="1050" dirty="0" err="1"/>
              <a:t>WhoIsThis</a:t>
            </a:r>
            <a:r>
              <a:rPr lang="en-IN" sz="1050" dirty="0"/>
              <a:t>(); </a:t>
            </a:r>
          </a:p>
          <a:p>
            <a:r>
              <a:rPr lang="en-IN" sz="1050" dirty="0"/>
              <a:t>}</a:t>
            </a:r>
          </a:p>
          <a:p>
            <a:endParaRPr lang="en-IN" sz="1050" dirty="0"/>
          </a:p>
          <a:p>
            <a:r>
              <a:rPr lang="en-IN" sz="1050" dirty="0" err="1"/>
              <a:t>SomeFunction</a:t>
            </a:r>
            <a:r>
              <a:rPr lang="en-IN" sz="1050" dirty="0"/>
              <a:t>();</a:t>
            </a:r>
          </a:p>
        </p:txBody>
      </p:sp>
      <p:sp>
        <p:nvSpPr>
          <p:cNvPr id="7" name="TextBox 6">
            <a:extLst>
              <a:ext uri="{FF2B5EF4-FFF2-40B4-BE49-F238E27FC236}">
                <a16:creationId xmlns:a16="http://schemas.microsoft.com/office/drawing/2014/main" id="{4C913DF6-3FB3-4D7F-BFCF-A3046992698B}"/>
              </a:ext>
            </a:extLst>
          </p:cNvPr>
          <p:cNvSpPr txBox="1"/>
          <p:nvPr/>
        </p:nvSpPr>
        <p:spPr>
          <a:xfrm>
            <a:off x="4374573" y="2511251"/>
            <a:ext cx="3792683" cy="1061829"/>
          </a:xfrm>
          <a:prstGeom prst="rect">
            <a:avLst/>
          </a:prstGeom>
          <a:noFill/>
        </p:spPr>
        <p:txBody>
          <a:bodyPr wrap="square">
            <a:spAutoFit/>
          </a:bodyPr>
          <a:lstStyle/>
          <a:p>
            <a:pPr algn="just">
              <a:lnSpc>
                <a:spcPct val="200000"/>
              </a:lnSpc>
            </a:pPr>
            <a:r>
              <a:rPr lang="en-IN" sz="1050" dirty="0"/>
              <a:t>So, if 'this' is used inside any global function and called without dot notation or using window. then this will refer to global object which is default window object.</a:t>
            </a:r>
          </a:p>
        </p:txBody>
      </p:sp>
    </p:spTree>
    <p:extLst>
      <p:ext uri="{BB962C8B-B14F-4D97-AF65-F5344CB8AC3E}">
        <p14:creationId xmlns:p14="http://schemas.microsoft.com/office/powerpoint/2010/main" val="3930219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099AA4-45A2-45D5-9FC4-1592E4242F11}"/>
              </a:ext>
            </a:extLst>
          </p:cNvPr>
          <p:cNvSpPr txBox="1"/>
          <p:nvPr/>
        </p:nvSpPr>
        <p:spPr>
          <a:xfrm>
            <a:off x="2047741" y="2812519"/>
            <a:ext cx="4695958" cy="415498"/>
          </a:xfrm>
          <a:prstGeom prst="rect">
            <a:avLst/>
          </a:prstGeom>
          <a:noFill/>
        </p:spPr>
        <p:txBody>
          <a:bodyPr wrap="square">
            <a:spAutoFit/>
          </a:bodyPr>
          <a:lstStyle/>
          <a:p>
            <a:r>
              <a:rPr lang="en-IN" sz="2100" b="1" dirty="0"/>
              <a:t>“this” Inside Object's Method</a:t>
            </a:r>
          </a:p>
        </p:txBody>
      </p:sp>
    </p:spTree>
    <p:extLst>
      <p:ext uri="{BB962C8B-B14F-4D97-AF65-F5344CB8AC3E}">
        <p14:creationId xmlns:p14="http://schemas.microsoft.com/office/powerpoint/2010/main" val="4191397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8EE214-82B5-44E9-A597-3A28C3F88935}"/>
              </a:ext>
            </a:extLst>
          </p:cNvPr>
          <p:cNvSpPr txBox="1"/>
          <p:nvPr/>
        </p:nvSpPr>
        <p:spPr>
          <a:xfrm>
            <a:off x="571500" y="1212388"/>
            <a:ext cx="7990609" cy="923330"/>
          </a:xfrm>
          <a:prstGeom prst="rect">
            <a:avLst/>
          </a:prstGeom>
          <a:noFill/>
        </p:spPr>
        <p:txBody>
          <a:bodyPr wrap="square">
            <a:spAutoFit/>
          </a:bodyPr>
          <a:lstStyle/>
          <a:p>
            <a:pPr algn="just"/>
            <a:r>
              <a:rPr lang="en-IN" sz="1800" dirty="0"/>
              <a:t>We can create an object of a function using new keyword. So, when you create an object of a function using new keyword then this will point to that particular object. </a:t>
            </a:r>
          </a:p>
        </p:txBody>
      </p:sp>
      <p:sp>
        <p:nvSpPr>
          <p:cNvPr id="5" name="TextBox 4">
            <a:extLst>
              <a:ext uri="{FF2B5EF4-FFF2-40B4-BE49-F238E27FC236}">
                <a16:creationId xmlns:a16="http://schemas.microsoft.com/office/drawing/2014/main" id="{4306BF04-789B-49EA-856A-C6B51322589C}"/>
              </a:ext>
            </a:extLst>
          </p:cNvPr>
          <p:cNvSpPr txBox="1"/>
          <p:nvPr/>
        </p:nvSpPr>
        <p:spPr>
          <a:xfrm>
            <a:off x="571499" y="2428435"/>
            <a:ext cx="3096492" cy="2031325"/>
          </a:xfrm>
          <a:prstGeom prst="rect">
            <a:avLst/>
          </a:prstGeom>
          <a:noFill/>
        </p:spPr>
        <p:txBody>
          <a:bodyPr wrap="square">
            <a:spAutoFit/>
          </a:bodyPr>
          <a:lstStyle/>
          <a:p>
            <a:r>
              <a:rPr lang="en-IN" sz="1050" dirty="0"/>
              <a:t>var </a:t>
            </a:r>
            <a:r>
              <a:rPr lang="en-IN" sz="1050" dirty="0" err="1"/>
              <a:t>myVar</a:t>
            </a:r>
            <a:r>
              <a:rPr lang="en-IN" sz="1050" dirty="0"/>
              <a:t> = 100;</a:t>
            </a:r>
          </a:p>
          <a:p>
            <a:endParaRPr lang="en-IN" sz="1050" dirty="0"/>
          </a:p>
          <a:p>
            <a:r>
              <a:rPr lang="en-IN" sz="1050" dirty="0"/>
              <a:t>function </a:t>
            </a:r>
            <a:r>
              <a:rPr lang="en-IN" sz="1050" dirty="0" err="1"/>
              <a:t>WhoIsThis</a:t>
            </a:r>
            <a:r>
              <a:rPr lang="en-IN" sz="1050" dirty="0"/>
              <a:t>() {</a:t>
            </a:r>
          </a:p>
          <a:p>
            <a:r>
              <a:rPr lang="en-IN" sz="1050" dirty="0"/>
              <a:t>    </a:t>
            </a:r>
            <a:r>
              <a:rPr lang="en-IN" sz="1050" dirty="0" err="1"/>
              <a:t>this.myVar</a:t>
            </a:r>
            <a:r>
              <a:rPr lang="en-IN" sz="1050" dirty="0"/>
              <a:t> = 200;</a:t>
            </a:r>
          </a:p>
          <a:p>
            <a:r>
              <a:rPr lang="en-IN" sz="1050" dirty="0"/>
              <a:t>}</a:t>
            </a:r>
          </a:p>
          <a:p>
            <a:r>
              <a:rPr lang="en-IN" sz="1050" dirty="0"/>
              <a:t>var obj1 = new </a:t>
            </a:r>
            <a:r>
              <a:rPr lang="en-IN" sz="1050" dirty="0" err="1"/>
              <a:t>WhoIsThis</a:t>
            </a:r>
            <a:r>
              <a:rPr lang="en-IN" sz="1050" dirty="0"/>
              <a:t>();</a:t>
            </a:r>
          </a:p>
          <a:p>
            <a:endParaRPr lang="en-IN" sz="1050" dirty="0"/>
          </a:p>
          <a:p>
            <a:r>
              <a:rPr lang="en-IN" sz="1050" dirty="0"/>
              <a:t>var obj2 = new </a:t>
            </a:r>
            <a:r>
              <a:rPr lang="en-IN" sz="1050" dirty="0" err="1"/>
              <a:t>WhoIsThis</a:t>
            </a:r>
            <a:r>
              <a:rPr lang="en-IN" sz="1050" dirty="0"/>
              <a:t>();</a:t>
            </a:r>
          </a:p>
          <a:p>
            <a:r>
              <a:rPr lang="en-IN" sz="1050" dirty="0"/>
              <a:t>obj2.myVar = 300;</a:t>
            </a:r>
          </a:p>
          <a:p>
            <a:endParaRPr lang="en-IN" sz="1050" dirty="0"/>
          </a:p>
          <a:p>
            <a:r>
              <a:rPr lang="en-IN" sz="1050" dirty="0"/>
              <a:t>alert(obj1.myVar); // 200 </a:t>
            </a:r>
          </a:p>
          <a:p>
            <a:r>
              <a:rPr lang="en-IN" sz="1050" dirty="0"/>
              <a:t>alert(obj2.myVar); // 300 </a:t>
            </a:r>
          </a:p>
        </p:txBody>
      </p:sp>
      <p:sp>
        <p:nvSpPr>
          <p:cNvPr id="7" name="TextBox 6">
            <a:extLst>
              <a:ext uri="{FF2B5EF4-FFF2-40B4-BE49-F238E27FC236}">
                <a16:creationId xmlns:a16="http://schemas.microsoft.com/office/drawing/2014/main" id="{E7004815-8B82-408A-B382-B6953A93FAD4}"/>
              </a:ext>
            </a:extLst>
          </p:cNvPr>
          <p:cNvSpPr txBox="1"/>
          <p:nvPr/>
        </p:nvSpPr>
        <p:spPr>
          <a:xfrm>
            <a:off x="3460174" y="2041697"/>
            <a:ext cx="5112327" cy="2400657"/>
          </a:xfrm>
          <a:prstGeom prst="rect">
            <a:avLst/>
          </a:prstGeom>
          <a:noFill/>
        </p:spPr>
        <p:txBody>
          <a:bodyPr wrap="square">
            <a:spAutoFit/>
          </a:bodyPr>
          <a:lstStyle/>
          <a:p>
            <a:pPr algn="just">
              <a:lnSpc>
                <a:spcPct val="200000"/>
              </a:lnSpc>
            </a:pPr>
            <a:r>
              <a:rPr lang="en-IN" sz="1500" dirty="0"/>
              <a:t>In the above example, this points to obj1 for obj1 instance and points to obj2 for obj2 instance. In JavaScript, properties can be attached to an object dynamically using dot notation. Thus, </a:t>
            </a:r>
            <a:r>
              <a:rPr lang="en-IN" sz="1500" dirty="0" err="1"/>
              <a:t>myVar</a:t>
            </a:r>
            <a:r>
              <a:rPr lang="en-IN" sz="1500" dirty="0"/>
              <a:t> will be a property of both the instances and each will have a separate copy of </a:t>
            </a:r>
            <a:r>
              <a:rPr lang="en-IN" sz="1500" dirty="0" err="1"/>
              <a:t>myVar</a:t>
            </a:r>
            <a:r>
              <a:rPr lang="en-IN" sz="1500" dirty="0"/>
              <a:t>.</a:t>
            </a:r>
          </a:p>
        </p:txBody>
      </p:sp>
    </p:spTree>
    <p:extLst>
      <p:ext uri="{BB962C8B-B14F-4D97-AF65-F5344CB8AC3E}">
        <p14:creationId xmlns:p14="http://schemas.microsoft.com/office/powerpoint/2010/main" val="2448215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E44B0-F369-44E3-B788-B81244B6E653}"/>
              </a:ext>
            </a:extLst>
          </p:cNvPr>
          <p:cNvSpPr txBox="1"/>
          <p:nvPr/>
        </p:nvSpPr>
        <p:spPr>
          <a:xfrm>
            <a:off x="633845" y="1503748"/>
            <a:ext cx="3803073" cy="2516073"/>
          </a:xfrm>
          <a:prstGeom prst="rect">
            <a:avLst/>
          </a:prstGeom>
          <a:noFill/>
        </p:spPr>
        <p:txBody>
          <a:bodyPr wrap="square">
            <a:spAutoFit/>
          </a:bodyPr>
          <a:lstStyle/>
          <a:p>
            <a:r>
              <a:rPr lang="en-IN" sz="1050" dirty="0"/>
              <a:t>var </a:t>
            </a:r>
            <a:r>
              <a:rPr lang="en-IN" sz="1050" dirty="0" err="1"/>
              <a:t>myVar</a:t>
            </a:r>
            <a:r>
              <a:rPr lang="en-IN" sz="1050" dirty="0"/>
              <a:t> = 100;</a:t>
            </a:r>
          </a:p>
          <a:p>
            <a:endParaRPr lang="en-IN" sz="1050" dirty="0"/>
          </a:p>
          <a:p>
            <a:r>
              <a:rPr lang="en-IN" sz="1050" dirty="0"/>
              <a:t>function </a:t>
            </a:r>
            <a:r>
              <a:rPr lang="en-IN" sz="1050" dirty="0" err="1"/>
              <a:t>WhoIsThis</a:t>
            </a:r>
            <a:r>
              <a:rPr lang="en-IN" sz="1050" dirty="0"/>
              <a:t>() {</a:t>
            </a:r>
          </a:p>
          <a:p>
            <a:r>
              <a:rPr lang="en-IN" sz="1050" dirty="0"/>
              <a:t>    </a:t>
            </a:r>
            <a:r>
              <a:rPr lang="en-IN" sz="1050" dirty="0" err="1"/>
              <a:t>this.myVar</a:t>
            </a:r>
            <a:r>
              <a:rPr lang="en-IN" sz="1050" dirty="0"/>
              <a:t> = 200;</a:t>
            </a:r>
          </a:p>
          <a:p>
            <a:r>
              <a:rPr lang="en-IN" sz="1050" dirty="0"/>
              <a:t>    </a:t>
            </a:r>
          </a:p>
          <a:p>
            <a:r>
              <a:rPr lang="en-IN" sz="1050" dirty="0"/>
              <a:t>    </a:t>
            </a:r>
            <a:r>
              <a:rPr lang="en-IN" sz="1050" dirty="0" err="1"/>
              <a:t>this.display</a:t>
            </a:r>
            <a:r>
              <a:rPr lang="en-IN" sz="1050" dirty="0"/>
              <a:t> = function(){</a:t>
            </a:r>
          </a:p>
          <a:p>
            <a:r>
              <a:rPr lang="en-IN" sz="1050" dirty="0"/>
              <a:t>        var </a:t>
            </a:r>
            <a:r>
              <a:rPr lang="en-IN" sz="1050" dirty="0" err="1"/>
              <a:t>myVar</a:t>
            </a:r>
            <a:r>
              <a:rPr lang="en-IN" sz="1050" dirty="0"/>
              <a:t> = 300;</a:t>
            </a:r>
          </a:p>
          <a:p>
            <a:r>
              <a:rPr lang="en-IN" sz="1050" dirty="0"/>
              <a:t>        </a:t>
            </a:r>
          </a:p>
          <a:p>
            <a:r>
              <a:rPr lang="en-IN" sz="1050" dirty="0"/>
              <a:t>        alert("</a:t>
            </a:r>
            <a:r>
              <a:rPr lang="en-IN" sz="1050" dirty="0" err="1"/>
              <a:t>myVar</a:t>
            </a:r>
            <a:r>
              <a:rPr lang="en-IN" sz="1050" dirty="0"/>
              <a:t> = " + </a:t>
            </a:r>
            <a:r>
              <a:rPr lang="en-IN" sz="1050" dirty="0" err="1"/>
              <a:t>myVar</a:t>
            </a:r>
            <a:r>
              <a:rPr lang="en-IN" sz="1050" dirty="0"/>
              <a:t>); // 300</a:t>
            </a:r>
          </a:p>
          <a:p>
            <a:r>
              <a:rPr lang="en-IN" sz="1050" dirty="0"/>
              <a:t>        alert("</a:t>
            </a:r>
            <a:r>
              <a:rPr lang="en-IN" sz="1050" dirty="0" err="1"/>
              <a:t>this.myVar</a:t>
            </a:r>
            <a:r>
              <a:rPr lang="en-IN" sz="1050" dirty="0"/>
              <a:t> = " + </a:t>
            </a:r>
            <a:r>
              <a:rPr lang="en-IN" sz="1050" dirty="0" err="1"/>
              <a:t>this.myVar</a:t>
            </a:r>
            <a:r>
              <a:rPr lang="en-IN" sz="1050" dirty="0"/>
              <a:t>);  // 200</a:t>
            </a:r>
          </a:p>
          <a:p>
            <a:r>
              <a:rPr lang="en-IN" sz="1050" dirty="0"/>
              <a:t>    };</a:t>
            </a:r>
          </a:p>
          <a:p>
            <a:r>
              <a:rPr lang="en-IN" sz="1050" dirty="0"/>
              <a:t>}</a:t>
            </a:r>
          </a:p>
          <a:p>
            <a:r>
              <a:rPr lang="en-IN" sz="1050" dirty="0"/>
              <a:t>var </a:t>
            </a:r>
            <a:r>
              <a:rPr lang="en-IN" sz="1050" dirty="0" err="1"/>
              <a:t>obj</a:t>
            </a:r>
            <a:r>
              <a:rPr lang="en-IN" sz="1050" dirty="0"/>
              <a:t> = new </a:t>
            </a:r>
            <a:r>
              <a:rPr lang="en-IN" sz="1050" dirty="0" err="1"/>
              <a:t>WhoIsThis</a:t>
            </a:r>
            <a:r>
              <a:rPr lang="en-IN" sz="1050" dirty="0"/>
              <a:t>();</a:t>
            </a:r>
          </a:p>
          <a:p>
            <a:endParaRPr lang="en-IN" sz="1050" dirty="0"/>
          </a:p>
          <a:p>
            <a:r>
              <a:rPr lang="en-IN" sz="1050" dirty="0" err="1"/>
              <a:t>obj.display</a:t>
            </a:r>
            <a:r>
              <a:rPr lang="en-IN" sz="1050" dirty="0"/>
              <a:t>(); </a:t>
            </a:r>
          </a:p>
        </p:txBody>
      </p:sp>
      <p:sp>
        <p:nvSpPr>
          <p:cNvPr id="5" name="TextBox 4">
            <a:extLst>
              <a:ext uri="{FF2B5EF4-FFF2-40B4-BE49-F238E27FC236}">
                <a16:creationId xmlns:a16="http://schemas.microsoft.com/office/drawing/2014/main" id="{0BB21ACC-E07D-46BF-B75D-6470FB5D8ED1}"/>
              </a:ext>
            </a:extLst>
          </p:cNvPr>
          <p:cNvSpPr txBox="1"/>
          <p:nvPr/>
        </p:nvSpPr>
        <p:spPr>
          <a:xfrm>
            <a:off x="4322618" y="2012487"/>
            <a:ext cx="4572000" cy="1061829"/>
          </a:xfrm>
          <a:prstGeom prst="rect">
            <a:avLst/>
          </a:prstGeom>
          <a:noFill/>
        </p:spPr>
        <p:txBody>
          <a:bodyPr wrap="square">
            <a:spAutoFit/>
          </a:bodyPr>
          <a:lstStyle/>
          <a:p>
            <a:pPr algn="just">
              <a:lnSpc>
                <a:spcPct val="200000"/>
              </a:lnSpc>
            </a:pPr>
            <a:r>
              <a:rPr lang="en-IN" sz="1050" dirty="0"/>
              <a:t>In the example, </a:t>
            </a:r>
            <a:r>
              <a:rPr lang="en-IN" sz="1050" dirty="0" err="1"/>
              <a:t>obj</a:t>
            </a:r>
            <a:r>
              <a:rPr lang="en-IN" sz="1050" dirty="0"/>
              <a:t> will have two properties </a:t>
            </a:r>
            <a:r>
              <a:rPr lang="en-IN" sz="1050" dirty="0" err="1"/>
              <a:t>myVar</a:t>
            </a:r>
            <a:r>
              <a:rPr lang="en-IN" sz="1050" dirty="0"/>
              <a:t> and display, where display is a function expression. So, this inside display() method points to </a:t>
            </a:r>
            <a:r>
              <a:rPr lang="en-IN" sz="1050" dirty="0" err="1"/>
              <a:t>obj</a:t>
            </a:r>
            <a:r>
              <a:rPr lang="en-IN" sz="1050" dirty="0"/>
              <a:t> when calling </a:t>
            </a:r>
            <a:r>
              <a:rPr lang="en-IN" sz="1050" dirty="0" err="1"/>
              <a:t>obj.display</a:t>
            </a:r>
            <a:r>
              <a:rPr lang="en-IN" sz="1050" dirty="0"/>
              <a:t>().</a:t>
            </a:r>
          </a:p>
        </p:txBody>
      </p:sp>
    </p:spTree>
    <p:extLst>
      <p:ext uri="{BB962C8B-B14F-4D97-AF65-F5344CB8AC3E}">
        <p14:creationId xmlns:p14="http://schemas.microsoft.com/office/powerpoint/2010/main" val="309496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9B23C1-CC5B-4EEF-AE62-96015D5D937F}"/>
              </a:ext>
            </a:extLst>
          </p:cNvPr>
          <p:cNvSpPr txBox="1"/>
          <p:nvPr/>
        </p:nvSpPr>
        <p:spPr>
          <a:xfrm>
            <a:off x="3304309" y="2739782"/>
            <a:ext cx="2275610" cy="738664"/>
          </a:xfrm>
          <a:prstGeom prst="rect">
            <a:avLst/>
          </a:prstGeom>
          <a:noFill/>
        </p:spPr>
        <p:txBody>
          <a:bodyPr wrap="square">
            <a:spAutoFit/>
          </a:bodyPr>
          <a:lstStyle/>
          <a:p>
            <a:r>
              <a:rPr lang="en-IN" sz="2100" b="1" dirty="0"/>
              <a:t>call() and apply()</a:t>
            </a:r>
          </a:p>
        </p:txBody>
      </p:sp>
    </p:spTree>
    <p:extLst>
      <p:ext uri="{BB962C8B-B14F-4D97-AF65-F5344CB8AC3E}">
        <p14:creationId xmlns:p14="http://schemas.microsoft.com/office/powerpoint/2010/main" val="1340158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66BB39-346F-408B-9313-1E5E28285016}"/>
              </a:ext>
            </a:extLst>
          </p:cNvPr>
          <p:cNvSpPr txBox="1"/>
          <p:nvPr/>
        </p:nvSpPr>
        <p:spPr>
          <a:xfrm>
            <a:off x="436418" y="1160400"/>
            <a:ext cx="8104909" cy="646331"/>
          </a:xfrm>
          <a:prstGeom prst="rect">
            <a:avLst/>
          </a:prstGeom>
          <a:noFill/>
        </p:spPr>
        <p:txBody>
          <a:bodyPr wrap="square">
            <a:spAutoFit/>
          </a:bodyPr>
          <a:lstStyle/>
          <a:p>
            <a:r>
              <a:rPr lang="en-IN" sz="1800" dirty="0"/>
              <a:t>In JavaScript, a function can be invoked using () operator as well as call() and apply() method as shown below.</a:t>
            </a:r>
          </a:p>
        </p:txBody>
      </p:sp>
      <p:sp>
        <p:nvSpPr>
          <p:cNvPr id="5" name="TextBox 4">
            <a:extLst>
              <a:ext uri="{FF2B5EF4-FFF2-40B4-BE49-F238E27FC236}">
                <a16:creationId xmlns:a16="http://schemas.microsoft.com/office/drawing/2014/main" id="{67EAA95E-89C7-4483-8270-FC992432C522}"/>
              </a:ext>
            </a:extLst>
          </p:cNvPr>
          <p:cNvSpPr txBox="1"/>
          <p:nvPr/>
        </p:nvSpPr>
        <p:spPr>
          <a:xfrm>
            <a:off x="436418" y="2511390"/>
            <a:ext cx="2369128" cy="1223412"/>
          </a:xfrm>
          <a:prstGeom prst="rect">
            <a:avLst/>
          </a:prstGeom>
          <a:noFill/>
        </p:spPr>
        <p:txBody>
          <a:bodyPr wrap="square">
            <a:spAutoFit/>
          </a:bodyPr>
          <a:lstStyle/>
          <a:p>
            <a:r>
              <a:rPr lang="en-IN" sz="1050" dirty="0"/>
              <a:t>function </a:t>
            </a:r>
            <a:r>
              <a:rPr lang="en-IN" sz="1050" dirty="0" err="1"/>
              <a:t>WhoIsThis</a:t>
            </a:r>
            <a:r>
              <a:rPr lang="en-IN" sz="1050" dirty="0"/>
              <a:t>() {</a:t>
            </a:r>
          </a:p>
          <a:p>
            <a:r>
              <a:rPr lang="en-IN" sz="1050" dirty="0"/>
              <a:t>    alert('Hi');</a:t>
            </a:r>
          </a:p>
          <a:p>
            <a:r>
              <a:rPr lang="en-IN" sz="1050" dirty="0"/>
              <a:t>}</a:t>
            </a:r>
          </a:p>
          <a:p>
            <a:endParaRPr lang="en-IN" sz="1050" dirty="0"/>
          </a:p>
          <a:p>
            <a:r>
              <a:rPr lang="en-IN" sz="1050" dirty="0" err="1"/>
              <a:t>WhoIsThis</a:t>
            </a:r>
            <a:r>
              <a:rPr lang="en-IN" sz="1050" dirty="0"/>
              <a:t>();</a:t>
            </a:r>
          </a:p>
          <a:p>
            <a:r>
              <a:rPr lang="en-IN" sz="1050" dirty="0" err="1"/>
              <a:t>WhoIsThis.call</a:t>
            </a:r>
            <a:r>
              <a:rPr lang="en-IN" sz="1050" dirty="0"/>
              <a:t>();</a:t>
            </a:r>
          </a:p>
          <a:p>
            <a:r>
              <a:rPr lang="en-IN" sz="1050" dirty="0" err="1"/>
              <a:t>WhoIsThis.apply</a:t>
            </a:r>
            <a:r>
              <a:rPr lang="en-IN" sz="1050" dirty="0"/>
              <a:t>();</a:t>
            </a:r>
          </a:p>
        </p:txBody>
      </p:sp>
      <p:sp>
        <p:nvSpPr>
          <p:cNvPr id="7" name="TextBox 6">
            <a:extLst>
              <a:ext uri="{FF2B5EF4-FFF2-40B4-BE49-F238E27FC236}">
                <a16:creationId xmlns:a16="http://schemas.microsoft.com/office/drawing/2014/main" id="{350C06B6-BD46-4255-A106-E9273170A325}"/>
              </a:ext>
            </a:extLst>
          </p:cNvPr>
          <p:cNvSpPr txBox="1"/>
          <p:nvPr/>
        </p:nvSpPr>
        <p:spPr>
          <a:xfrm>
            <a:off x="2545774" y="1690646"/>
            <a:ext cx="6161810" cy="4524315"/>
          </a:xfrm>
          <a:prstGeom prst="rect">
            <a:avLst/>
          </a:prstGeom>
          <a:noFill/>
        </p:spPr>
        <p:txBody>
          <a:bodyPr wrap="square">
            <a:spAutoFit/>
          </a:bodyPr>
          <a:lstStyle/>
          <a:p>
            <a:pPr algn="just">
              <a:lnSpc>
                <a:spcPct val="200000"/>
              </a:lnSpc>
            </a:pPr>
            <a:r>
              <a:rPr lang="en-IN" sz="1800" dirty="0"/>
              <a:t>In the </a:t>
            </a:r>
            <a:r>
              <a:rPr lang="en-IN" sz="1800" dirty="0" err="1"/>
              <a:t>xample</a:t>
            </a:r>
            <a:r>
              <a:rPr lang="en-IN" sz="1800" dirty="0"/>
              <a:t>, </a:t>
            </a:r>
            <a:r>
              <a:rPr lang="en-IN" sz="1800" dirty="0" err="1"/>
              <a:t>WhoIsThis</a:t>
            </a:r>
            <a:r>
              <a:rPr lang="en-IN" sz="1800" dirty="0"/>
              <a:t>(), </a:t>
            </a:r>
            <a:r>
              <a:rPr lang="en-IN" sz="1800" dirty="0" err="1"/>
              <a:t>WhoIsThis.call</a:t>
            </a:r>
            <a:r>
              <a:rPr lang="en-IN" sz="1800" dirty="0"/>
              <a:t>() and </a:t>
            </a:r>
            <a:r>
              <a:rPr lang="en-IN" sz="1800" dirty="0" err="1"/>
              <a:t>WhoIsThis.apply</a:t>
            </a:r>
            <a:r>
              <a:rPr lang="en-IN" sz="1800" dirty="0"/>
              <a:t>() executes a function in the same way.</a:t>
            </a:r>
          </a:p>
          <a:p>
            <a:pPr algn="just">
              <a:lnSpc>
                <a:spcPct val="200000"/>
              </a:lnSpc>
            </a:pPr>
            <a:r>
              <a:rPr lang="en-IN" sz="1800" dirty="0"/>
              <a:t>The main purpose of call() and apply() is to set the context of this inside a function irrespective whether that function is being called in the global scope or as object's method.</a:t>
            </a:r>
          </a:p>
          <a:p>
            <a:pPr algn="just">
              <a:lnSpc>
                <a:spcPct val="200000"/>
              </a:lnSpc>
            </a:pPr>
            <a:r>
              <a:rPr lang="en-IN" sz="1800" dirty="0"/>
              <a:t>You can pass an object as a first parameter in call() and apply() to which the this inside a calling function should point to.</a:t>
            </a:r>
          </a:p>
        </p:txBody>
      </p:sp>
    </p:spTree>
    <p:extLst>
      <p:ext uri="{BB962C8B-B14F-4D97-AF65-F5344CB8AC3E}">
        <p14:creationId xmlns:p14="http://schemas.microsoft.com/office/powerpoint/2010/main" val="1550540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7C3F43-E651-4DCA-BDC5-1432787CF68E}"/>
              </a:ext>
            </a:extLst>
          </p:cNvPr>
          <p:cNvSpPr txBox="1"/>
          <p:nvPr/>
        </p:nvSpPr>
        <p:spPr>
          <a:xfrm>
            <a:off x="218210" y="1119491"/>
            <a:ext cx="3719945" cy="3485570"/>
          </a:xfrm>
          <a:prstGeom prst="rect">
            <a:avLst/>
          </a:prstGeom>
          <a:noFill/>
        </p:spPr>
        <p:txBody>
          <a:bodyPr wrap="square">
            <a:spAutoFit/>
          </a:bodyPr>
          <a:lstStyle/>
          <a:p>
            <a:r>
              <a:rPr lang="en-IN" sz="1050" dirty="0"/>
              <a:t>var </a:t>
            </a:r>
            <a:r>
              <a:rPr lang="en-IN" sz="1050" dirty="0" err="1"/>
              <a:t>myVar</a:t>
            </a:r>
            <a:r>
              <a:rPr lang="en-IN" sz="1050" dirty="0"/>
              <a:t> = 100;</a:t>
            </a:r>
          </a:p>
          <a:p>
            <a:endParaRPr lang="en-IN" sz="1050" dirty="0"/>
          </a:p>
          <a:p>
            <a:r>
              <a:rPr lang="en-IN" sz="1050" dirty="0"/>
              <a:t>function </a:t>
            </a:r>
            <a:r>
              <a:rPr lang="en-IN" sz="1050" dirty="0" err="1"/>
              <a:t>WhoIsThis</a:t>
            </a:r>
            <a:r>
              <a:rPr lang="en-IN" sz="1050" dirty="0"/>
              <a:t>() {</a:t>
            </a:r>
          </a:p>
          <a:p>
            <a:endParaRPr lang="en-IN" sz="1050" dirty="0"/>
          </a:p>
          <a:p>
            <a:r>
              <a:rPr lang="en-IN" sz="1050" dirty="0"/>
              <a:t>    alert(</a:t>
            </a:r>
            <a:r>
              <a:rPr lang="en-IN" sz="1050" dirty="0" err="1"/>
              <a:t>this.myVar</a:t>
            </a:r>
            <a:r>
              <a:rPr lang="en-IN" sz="1050" dirty="0"/>
              <a:t>);</a:t>
            </a:r>
          </a:p>
          <a:p>
            <a:r>
              <a:rPr lang="en-IN" sz="1050" dirty="0"/>
              <a:t>}</a:t>
            </a:r>
          </a:p>
          <a:p>
            <a:endParaRPr lang="en-IN" sz="1050" dirty="0"/>
          </a:p>
          <a:p>
            <a:r>
              <a:rPr lang="en-IN" sz="1050" dirty="0"/>
              <a:t>var obj1 = { </a:t>
            </a:r>
            <a:r>
              <a:rPr lang="en-IN" sz="1050" dirty="0" err="1"/>
              <a:t>myVar</a:t>
            </a:r>
            <a:r>
              <a:rPr lang="en-IN" sz="1050" dirty="0"/>
              <a:t> : 200 , </a:t>
            </a:r>
            <a:r>
              <a:rPr lang="en-IN" sz="1050" dirty="0" err="1"/>
              <a:t>whoIsThis</a:t>
            </a:r>
            <a:r>
              <a:rPr lang="en-IN" sz="1050" dirty="0"/>
              <a:t>: </a:t>
            </a:r>
            <a:r>
              <a:rPr lang="en-IN" sz="1050" dirty="0" err="1"/>
              <a:t>WhoIsThis</a:t>
            </a:r>
            <a:r>
              <a:rPr lang="en-IN" sz="1050" dirty="0"/>
              <a:t> };</a:t>
            </a:r>
          </a:p>
          <a:p>
            <a:endParaRPr lang="en-IN" sz="1050" dirty="0"/>
          </a:p>
          <a:p>
            <a:r>
              <a:rPr lang="en-IN" sz="1050" dirty="0"/>
              <a:t>var obj2 = { </a:t>
            </a:r>
            <a:r>
              <a:rPr lang="en-IN" sz="1050" dirty="0" err="1"/>
              <a:t>myVar</a:t>
            </a:r>
            <a:r>
              <a:rPr lang="en-IN" sz="1050" dirty="0"/>
              <a:t> : 300 , </a:t>
            </a:r>
            <a:r>
              <a:rPr lang="en-IN" sz="1050" dirty="0" err="1"/>
              <a:t>whoIsThis</a:t>
            </a:r>
            <a:r>
              <a:rPr lang="en-IN" sz="1050" dirty="0"/>
              <a:t>: </a:t>
            </a:r>
            <a:r>
              <a:rPr lang="en-IN" sz="1050" dirty="0" err="1"/>
              <a:t>WhoIsThis</a:t>
            </a:r>
            <a:r>
              <a:rPr lang="en-IN" sz="1050" dirty="0"/>
              <a:t> };</a:t>
            </a:r>
          </a:p>
          <a:p>
            <a:endParaRPr lang="en-IN" sz="1050" dirty="0"/>
          </a:p>
          <a:p>
            <a:r>
              <a:rPr lang="en-IN" sz="1050" dirty="0" err="1"/>
              <a:t>WhoIsThis</a:t>
            </a:r>
            <a:r>
              <a:rPr lang="en-IN" sz="1050" dirty="0"/>
              <a:t>(); // 'this' will point to window object</a:t>
            </a:r>
          </a:p>
          <a:p>
            <a:endParaRPr lang="en-IN" sz="1050" dirty="0"/>
          </a:p>
          <a:p>
            <a:r>
              <a:rPr lang="en-IN" sz="1050" dirty="0" err="1"/>
              <a:t>WhoIsThis.call</a:t>
            </a:r>
            <a:r>
              <a:rPr lang="en-IN" sz="1050" dirty="0"/>
              <a:t>(obj1); // 'this' will point to obj1</a:t>
            </a:r>
          </a:p>
          <a:p>
            <a:endParaRPr lang="en-IN" sz="1050" dirty="0"/>
          </a:p>
          <a:p>
            <a:r>
              <a:rPr lang="en-IN" sz="1050" dirty="0" err="1"/>
              <a:t>WhoIsThis.apply</a:t>
            </a:r>
            <a:r>
              <a:rPr lang="en-IN" sz="1050" dirty="0"/>
              <a:t>(obj2); // 'this' will point to obj2</a:t>
            </a:r>
          </a:p>
          <a:p>
            <a:endParaRPr lang="en-IN" sz="1050" dirty="0"/>
          </a:p>
          <a:p>
            <a:r>
              <a:rPr lang="en-IN" sz="1050" dirty="0"/>
              <a:t>obj1.whoIsThis.call(window); // 'this' will point to window object</a:t>
            </a:r>
          </a:p>
          <a:p>
            <a:endParaRPr lang="en-IN" sz="1050" dirty="0"/>
          </a:p>
          <a:p>
            <a:r>
              <a:rPr lang="en-IN" sz="1050" dirty="0" err="1"/>
              <a:t>WhoIsThis.apply</a:t>
            </a:r>
            <a:r>
              <a:rPr lang="en-IN" sz="1050" dirty="0"/>
              <a:t>(obj2); // 'this' will point to obj2</a:t>
            </a:r>
          </a:p>
        </p:txBody>
      </p:sp>
      <p:sp>
        <p:nvSpPr>
          <p:cNvPr id="5" name="TextBox 4">
            <a:extLst>
              <a:ext uri="{FF2B5EF4-FFF2-40B4-BE49-F238E27FC236}">
                <a16:creationId xmlns:a16="http://schemas.microsoft.com/office/drawing/2014/main" id="{12A6C09D-2C2B-4EA7-B2A1-FCFC85A47F25}"/>
              </a:ext>
            </a:extLst>
          </p:cNvPr>
          <p:cNvSpPr txBox="1"/>
          <p:nvPr/>
        </p:nvSpPr>
        <p:spPr>
          <a:xfrm>
            <a:off x="4010892" y="1025594"/>
            <a:ext cx="5018808" cy="5632311"/>
          </a:xfrm>
          <a:prstGeom prst="rect">
            <a:avLst/>
          </a:prstGeom>
          <a:noFill/>
        </p:spPr>
        <p:txBody>
          <a:bodyPr wrap="square">
            <a:spAutoFit/>
          </a:bodyPr>
          <a:lstStyle/>
          <a:p>
            <a:pPr algn="just">
              <a:lnSpc>
                <a:spcPct val="200000"/>
              </a:lnSpc>
            </a:pPr>
            <a:r>
              <a:rPr lang="en-IN" sz="1500" dirty="0"/>
              <a:t>As you can see in the above example, when the function </a:t>
            </a:r>
            <a:r>
              <a:rPr lang="en-IN" sz="1500" dirty="0" err="1"/>
              <a:t>WhoIsThis</a:t>
            </a:r>
            <a:r>
              <a:rPr lang="en-IN" sz="1500" dirty="0"/>
              <a:t> is called using () operator (like </a:t>
            </a:r>
            <a:r>
              <a:rPr lang="en-IN" sz="1500" dirty="0" err="1"/>
              <a:t>WhoIsThis</a:t>
            </a:r>
            <a:r>
              <a:rPr lang="en-IN" sz="1500" dirty="0"/>
              <a:t>()) then this inside a function follows the rule- refers to window object. However, when the </a:t>
            </a:r>
            <a:r>
              <a:rPr lang="en-IN" sz="1500" dirty="0" err="1"/>
              <a:t>WhoIsThis</a:t>
            </a:r>
            <a:r>
              <a:rPr lang="en-IN" sz="1500" dirty="0"/>
              <a:t> is called using call() and apply() method then this refers to an object which is passed as a first parameter irrespective of how the function is being called.</a:t>
            </a:r>
          </a:p>
          <a:p>
            <a:pPr algn="just">
              <a:lnSpc>
                <a:spcPct val="200000"/>
              </a:lnSpc>
            </a:pPr>
            <a:endParaRPr lang="en-IN" sz="1500" dirty="0"/>
          </a:p>
          <a:p>
            <a:pPr algn="just">
              <a:lnSpc>
                <a:spcPct val="200000"/>
              </a:lnSpc>
            </a:pPr>
            <a:r>
              <a:rPr lang="en-IN" sz="1500" dirty="0"/>
              <a:t>Therefore, this will point to obj1 when a function got called as </a:t>
            </a:r>
            <a:r>
              <a:rPr lang="en-IN" sz="1500" dirty="0" err="1"/>
              <a:t>WhoIsThis.call</a:t>
            </a:r>
            <a:r>
              <a:rPr lang="en-IN" sz="1500" dirty="0"/>
              <a:t>(obj1). In the same way, this will point to obj2 when a function got called like </a:t>
            </a:r>
            <a:r>
              <a:rPr lang="en-IN" sz="1500" dirty="0" err="1"/>
              <a:t>WhoIsThis.apply</a:t>
            </a:r>
            <a:r>
              <a:rPr lang="en-IN" sz="1500" dirty="0"/>
              <a:t>(obj2)</a:t>
            </a:r>
          </a:p>
        </p:txBody>
      </p:sp>
    </p:spTree>
    <p:extLst>
      <p:ext uri="{BB962C8B-B14F-4D97-AF65-F5344CB8AC3E}">
        <p14:creationId xmlns:p14="http://schemas.microsoft.com/office/powerpoint/2010/main" val="225094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1F3D43-E7DF-4102-A3A9-11140FF7FA6F}"/>
              </a:ext>
            </a:extLst>
          </p:cNvPr>
          <p:cNvSpPr txBox="1"/>
          <p:nvPr/>
        </p:nvSpPr>
        <p:spPr>
          <a:xfrm>
            <a:off x="3865418" y="3152001"/>
            <a:ext cx="1683327" cy="415498"/>
          </a:xfrm>
          <a:prstGeom prst="rect">
            <a:avLst/>
          </a:prstGeom>
          <a:noFill/>
        </p:spPr>
        <p:txBody>
          <a:bodyPr wrap="square">
            <a:spAutoFit/>
          </a:bodyPr>
          <a:lstStyle/>
          <a:p>
            <a:r>
              <a:rPr lang="en-IN" sz="2100" b="1" dirty="0"/>
              <a:t>bind()</a:t>
            </a:r>
          </a:p>
        </p:txBody>
      </p:sp>
    </p:spTree>
    <p:extLst>
      <p:ext uri="{BB962C8B-B14F-4D97-AF65-F5344CB8AC3E}">
        <p14:creationId xmlns:p14="http://schemas.microsoft.com/office/powerpoint/2010/main" val="328532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pPr algn="l"/>
            <a:r>
              <a:rPr lang="en-US" dirty="0" smtClean="0">
                <a:solidFill>
                  <a:schemeClr val="tx1"/>
                </a:solidFill>
              </a:rPr>
              <a:t>-function calling/execution stack</a:t>
            </a:r>
          </a:p>
          <a:p>
            <a:pPr algn="l"/>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007445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B081AD-07F5-49BA-BA47-93FDD7B961CA}"/>
              </a:ext>
            </a:extLst>
          </p:cNvPr>
          <p:cNvSpPr txBox="1"/>
          <p:nvPr/>
        </p:nvSpPr>
        <p:spPr>
          <a:xfrm>
            <a:off x="452005" y="2459401"/>
            <a:ext cx="8239991" cy="1477328"/>
          </a:xfrm>
          <a:prstGeom prst="rect">
            <a:avLst/>
          </a:prstGeom>
          <a:noFill/>
        </p:spPr>
        <p:txBody>
          <a:bodyPr wrap="square">
            <a:spAutoFit/>
          </a:bodyPr>
          <a:lstStyle/>
          <a:p>
            <a:pPr algn="just"/>
            <a:r>
              <a:rPr lang="en-IN" sz="1800" dirty="0"/>
              <a:t>The bind() method was introduced since ECMAScript 5. It can be used to set the context of 'this' to a specified object when a function is invoked.</a:t>
            </a:r>
          </a:p>
          <a:p>
            <a:pPr algn="just"/>
            <a:endParaRPr lang="en-IN" sz="1800" dirty="0"/>
          </a:p>
          <a:p>
            <a:pPr algn="just"/>
            <a:r>
              <a:rPr lang="en-IN" sz="1800" dirty="0"/>
              <a:t>The bind() method is usually helpful in setting up the context of this for a </a:t>
            </a:r>
            <a:r>
              <a:rPr lang="en-IN" sz="1800" dirty="0" err="1"/>
              <a:t>callback</a:t>
            </a:r>
            <a:r>
              <a:rPr lang="en-IN" sz="1800" dirty="0"/>
              <a:t> function. </a:t>
            </a:r>
          </a:p>
        </p:txBody>
      </p:sp>
    </p:spTree>
    <p:extLst>
      <p:ext uri="{BB962C8B-B14F-4D97-AF65-F5344CB8AC3E}">
        <p14:creationId xmlns:p14="http://schemas.microsoft.com/office/powerpoint/2010/main" val="2794320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2E0A61-1F9D-4339-8FC4-298FC18D1C3F}"/>
              </a:ext>
            </a:extLst>
          </p:cNvPr>
          <p:cNvSpPr txBox="1"/>
          <p:nvPr/>
        </p:nvSpPr>
        <p:spPr>
          <a:xfrm>
            <a:off x="529936" y="1420758"/>
            <a:ext cx="4572000" cy="3000821"/>
          </a:xfrm>
          <a:prstGeom prst="rect">
            <a:avLst/>
          </a:prstGeom>
          <a:noFill/>
        </p:spPr>
        <p:txBody>
          <a:bodyPr wrap="square">
            <a:spAutoFit/>
          </a:bodyPr>
          <a:lstStyle/>
          <a:p>
            <a:r>
              <a:rPr lang="en-IN" sz="1050" dirty="0"/>
              <a:t>var </a:t>
            </a:r>
            <a:r>
              <a:rPr lang="en-IN" sz="1050" dirty="0" err="1"/>
              <a:t>myVar</a:t>
            </a:r>
            <a:r>
              <a:rPr lang="en-IN" sz="1050" dirty="0"/>
              <a:t> = 100;</a:t>
            </a:r>
          </a:p>
          <a:p>
            <a:r>
              <a:rPr lang="en-IN" sz="1050" dirty="0"/>
              <a:t>    </a:t>
            </a:r>
          </a:p>
          <a:p>
            <a:r>
              <a:rPr lang="en-IN" sz="1050" dirty="0"/>
              <a:t>function </a:t>
            </a:r>
            <a:r>
              <a:rPr lang="en-IN" sz="1050" dirty="0" err="1"/>
              <a:t>SomeFunction</a:t>
            </a:r>
            <a:r>
              <a:rPr lang="en-IN" sz="1050" dirty="0"/>
              <a:t>(</a:t>
            </a:r>
            <a:r>
              <a:rPr lang="en-IN" sz="1050" dirty="0" err="1"/>
              <a:t>callback</a:t>
            </a:r>
            <a:r>
              <a:rPr lang="en-IN" sz="1050" dirty="0"/>
              <a:t>)</a:t>
            </a:r>
          </a:p>
          <a:p>
            <a:r>
              <a:rPr lang="en-IN" sz="1050" dirty="0"/>
              <a:t>{</a:t>
            </a:r>
          </a:p>
          <a:p>
            <a:r>
              <a:rPr lang="en-IN" sz="1050" dirty="0"/>
              <a:t>    var </a:t>
            </a:r>
            <a:r>
              <a:rPr lang="en-IN" sz="1050" dirty="0" err="1"/>
              <a:t>myVar</a:t>
            </a:r>
            <a:r>
              <a:rPr lang="en-IN" sz="1050" dirty="0"/>
              <a:t> = 200;</a:t>
            </a:r>
          </a:p>
          <a:p>
            <a:endParaRPr lang="en-IN" sz="1050" dirty="0"/>
          </a:p>
          <a:p>
            <a:r>
              <a:rPr lang="en-IN" sz="1050" dirty="0"/>
              <a:t>    </a:t>
            </a:r>
            <a:r>
              <a:rPr lang="en-IN" sz="1050" dirty="0" err="1"/>
              <a:t>callback</a:t>
            </a:r>
            <a:r>
              <a:rPr lang="en-IN" sz="1050" dirty="0"/>
              <a:t>();</a:t>
            </a:r>
          </a:p>
          <a:p>
            <a:r>
              <a:rPr lang="en-IN" sz="1050" dirty="0"/>
              <a:t>};</a:t>
            </a:r>
          </a:p>
          <a:p>
            <a:r>
              <a:rPr lang="en-IN" sz="1050" dirty="0"/>
              <a:t>      </a:t>
            </a:r>
          </a:p>
          <a:p>
            <a:r>
              <a:rPr lang="en-IN" sz="1050" dirty="0"/>
              <a:t>var </a:t>
            </a:r>
            <a:r>
              <a:rPr lang="en-IN" sz="1050" dirty="0" err="1"/>
              <a:t>obj</a:t>
            </a:r>
            <a:r>
              <a:rPr lang="en-IN" sz="1050" dirty="0"/>
              <a:t> = {</a:t>
            </a:r>
          </a:p>
          <a:p>
            <a:r>
              <a:rPr lang="en-IN" sz="1050" dirty="0"/>
              <a:t>            </a:t>
            </a:r>
            <a:r>
              <a:rPr lang="en-IN" sz="1050" dirty="0" err="1"/>
              <a:t>myVar</a:t>
            </a:r>
            <a:r>
              <a:rPr lang="en-IN" sz="1050" dirty="0"/>
              <a:t>: 300,</a:t>
            </a:r>
          </a:p>
          <a:p>
            <a:r>
              <a:rPr lang="en-IN" sz="1050" dirty="0"/>
              <a:t>            </a:t>
            </a:r>
            <a:r>
              <a:rPr lang="en-IN" sz="1050" dirty="0" err="1"/>
              <a:t>WhoIsThis</a:t>
            </a:r>
            <a:r>
              <a:rPr lang="en-IN" sz="1050" dirty="0"/>
              <a:t> : function() {</a:t>
            </a:r>
          </a:p>
          <a:p>
            <a:r>
              <a:rPr lang="en-IN" sz="1050" dirty="0"/>
              <a:t>                alert("'this' points to " + this + ", </a:t>
            </a:r>
            <a:r>
              <a:rPr lang="en-IN" sz="1050" dirty="0" err="1"/>
              <a:t>myVar</a:t>
            </a:r>
            <a:r>
              <a:rPr lang="en-IN" sz="1050" dirty="0"/>
              <a:t> = " + </a:t>
            </a:r>
            <a:r>
              <a:rPr lang="en-IN" sz="1050" dirty="0" err="1"/>
              <a:t>this.myVar</a:t>
            </a:r>
            <a:r>
              <a:rPr lang="en-IN" sz="1050" dirty="0"/>
              <a:t>);</a:t>
            </a:r>
          </a:p>
          <a:p>
            <a:r>
              <a:rPr lang="en-IN" sz="1050" dirty="0"/>
              <a:t>            }</a:t>
            </a:r>
          </a:p>
          <a:p>
            <a:r>
              <a:rPr lang="en-IN" sz="1050" dirty="0"/>
              <a:t>      };</a:t>
            </a:r>
          </a:p>
          <a:p>
            <a:r>
              <a:rPr lang="en-IN" sz="1050" dirty="0"/>
              <a:t>      </a:t>
            </a:r>
          </a:p>
          <a:p>
            <a:r>
              <a:rPr lang="en-IN" sz="1050" dirty="0" err="1"/>
              <a:t>SomeFunction</a:t>
            </a:r>
            <a:r>
              <a:rPr lang="en-IN" sz="1050" dirty="0"/>
              <a:t>(</a:t>
            </a:r>
            <a:r>
              <a:rPr lang="en-IN" sz="1050" dirty="0" err="1"/>
              <a:t>obj.WhoIsThis</a:t>
            </a:r>
            <a:r>
              <a:rPr lang="en-IN" sz="1050" dirty="0"/>
              <a:t>); </a:t>
            </a:r>
          </a:p>
          <a:p>
            <a:r>
              <a:rPr lang="en-IN" sz="1050" dirty="0" err="1"/>
              <a:t>SomeFunction</a:t>
            </a:r>
            <a:r>
              <a:rPr lang="en-IN" sz="1050" dirty="0"/>
              <a:t>(</a:t>
            </a:r>
            <a:r>
              <a:rPr lang="en-IN" sz="1050" dirty="0" err="1"/>
              <a:t>obj.WhoIsThis.bind</a:t>
            </a:r>
            <a:r>
              <a:rPr lang="en-IN" sz="1050" dirty="0"/>
              <a:t>(</a:t>
            </a:r>
            <a:r>
              <a:rPr lang="en-IN" sz="1050" dirty="0" err="1"/>
              <a:t>obj</a:t>
            </a:r>
            <a:r>
              <a:rPr lang="en-IN" sz="1050" dirty="0"/>
              <a:t>)); </a:t>
            </a:r>
          </a:p>
        </p:txBody>
      </p:sp>
      <p:sp>
        <p:nvSpPr>
          <p:cNvPr id="4" name="TextBox 3">
            <a:extLst>
              <a:ext uri="{FF2B5EF4-FFF2-40B4-BE49-F238E27FC236}">
                <a16:creationId xmlns:a16="http://schemas.microsoft.com/office/drawing/2014/main" id="{95A8688F-9027-469A-B7DE-47EE583B6378}"/>
              </a:ext>
            </a:extLst>
          </p:cNvPr>
          <p:cNvSpPr txBox="1"/>
          <p:nvPr/>
        </p:nvSpPr>
        <p:spPr>
          <a:xfrm>
            <a:off x="4405745" y="1420758"/>
            <a:ext cx="4572000" cy="2031325"/>
          </a:xfrm>
          <a:prstGeom prst="rect">
            <a:avLst/>
          </a:prstGeom>
          <a:noFill/>
        </p:spPr>
        <p:txBody>
          <a:bodyPr wrap="square">
            <a:spAutoFit/>
          </a:bodyPr>
          <a:lstStyle/>
          <a:p>
            <a:pPr algn="just">
              <a:lnSpc>
                <a:spcPct val="200000"/>
              </a:lnSpc>
            </a:pPr>
            <a:r>
              <a:rPr lang="en-IN" sz="1050" dirty="0"/>
              <a:t>In the example, when you pass </a:t>
            </a:r>
            <a:r>
              <a:rPr lang="en-IN" sz="1050" dirty="0" err="1"/>
              <a:t>obj.WhoIsThis</a:t>
            </a:r>
            <a:r>
              <a:rPr lang="en-IN" sz="1050" dirty="0"/>
              <a:t> as a parameter to the </a:t>
            </a:r>
            <a:r>
              <a:rPr lang="en-IN" sz="1050" dirty="0" err="1"/>
              <a:t>SomeFunction</a:t>
            </a:r>
            <a:r>
              <a:rPr lang="en-IN" sz="1050" dirty="0"/>
              <a:t>() then this points to global window object </a:t>
            </a:r>
            <a:r>
              <a:rPr lang="en-IN" sz="1050" dirty="0" err="1"/>
              <a:t>insted</a:t>
            </a:r>
            <a:r>
              <a:rPr lang="en-IN" sz="1050" dirty="0"/>
              <a:t> of </a:t>
            </a:r>
            <a:r>
              <a:rPr lang="en-IN" sz="1050" dirty="0" err="1"/>
              <a:t>obj</a:t>
            </a:r>
            <a:r>
              <a:rPr lang="en-IN" sz="1050" dirty="0"/>
              <a:t>, because </a:t>
            </a:r>
            <a:r>
              <a:rPr lang="en-IN" sz="1050" dirty="0" err="1"/>
              <a:t>obj.WhoIsThis</a:t>
            </a:r>
            <a:r>
              <a:rPr lang="en-IN" sz="1050" dirty="0"/>
              <a:t>() will be executed as a global function by JavaScript engine. You can solve this problem by explicitly setting this value using bind() method. Thus, </a:t>
            </a:r>
            <a:r>
              <a:rPr lang="en-IN" sz="1050" dirty="0" err="1"/>
              <a:t>SomeFunction</a:t>
            </a:r>
            <a:r>
              <a:rPr lang="en-IN" sz="1050" dirty="0"/>
              <a:t>(</a:t>
            </a:r>
            <a:r>
              <a:rPr lang="en-IN" sz="1050" dirty="0" err="1"/>
              <a:t>obj.WhoIsThis.bind</a:t>
            </a:r>
            <a:r>
              <a:rPr lang="en-IN" sz="1050" dirty="0"/>
              <a:t>(</a:t>
            </a:r>
            <a:r>
              <a:rPr lang="en-IN" sz="1050" dirty="0" err="1"/>
              <a:t>obj</a:t>
            </a:r>
            <a:r>
              <a:rPr lang="en-IN" sz="1050" dirty="0"/>
              <a:t>)) will set this to </a:t>
            </a:r>
            <a:r>
              <a:rPr lang="en-IN" sz="1050" dirty="0" err="1"/>
              <a:t>obj</a:t>
            </a:r>
            <a:r>
              <a:rPr lang="en-IN" sz="1050" dirty="0"/>
              <a:t> by specifying </a:t>
            </a:r>
            <a:r>
              <a:rPr lang="en-IN" sz="1050" dirty="0" err="1"/>
              <a:t>obj.WhoIsThis.bind</a:t>
            </a:r>
            <a:r>
              <a:rPr lang="en-IN" sz="1050" dirty="0"/>
              <a:t>(</a:t>
            </a:r>
            <a:r>
              <a:rPr lang="en-IN" sz="1050" dirty="0" err="1"/>
              <a:t>obj</a:t>
            </a:r>
            <a:r>
              <a:rPr lang="en-IN" sz="1050" dirty="0"/>
              <a:t>).</a:t>
            </a:r>
          </a:p>
        </p:txBody>
      </p:sp>
    </p:spTree>
    <p:extLst>
      <p:ext uri="{BB962C8B-B14F-4D97-AF65-F5344CB8AC3E}">
        <p14:creationId xmlns:p14="http://schemas.microsoft.com/office/powerpoint/2010/main" val="1578143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3918C4-F489-4639-84ED-339D119B0DF5}"/>
              </a:ext>
            </a:extLst>
          </p:cNvPr>
          <p:cNvSpPr txBox="1"/>
          <p:nvPr/>
        </p:nvSpPr>
        <p:spPr>
          <a:xfrm>
            <a:off x="571501" y="1347884"/>
            <a:ext cx="7876308" cy="4939814"/>
          </a:xfrm>
          <a:prstGeom prst="rect">
            <a:avLst/>
          </a:prstGeom>
          <a:noFill/>
        </p:spPr>
        <p:txBody>
          <a:bodyPr wrap="square">
            <a:spAutoFit/>
          </a:bodyPr>
          <a:lstStyle/>
          <a:p>
            <a:pPr algn="just">
              <a:lnSpc>
                <a:spcPct val="150000"/>
              </a:lnSpc>
            </a:pPr>
            <a:r>
              <a:rPr lang="en-IN" sz="1500" b="1" dirty="0"/>
              <a:t>Precedence</a:t>
            </a:r>
          </a:p>
          <a:p>
            <a:pPr algn="just">
              <a:lnSpc>
                <a:spcPct val="150000"/>
              </a:lnSpc>
            </a:pPr>
            <a:r>
              <a:rPr lang="en-IN" sz="1500" dirty="0"/>
              <a:t>So these 4 rules applies to this keyword in order to determine which object this refers to. The following is precedence of order.</a:t>
            </a:r>
          </a:p>
          <a:p>
            <a:pPr algn="just">
              <a:lnSpc>
                <a:spcPct val="150000"/>
              </a:lnSpc>
            </a:pPr>
            <a:endParaRPr lang="en-IN" sz="1500" dirty="0"/>
          </a:p>
          <a:p>
            <a:pPr marL="257175" indent="-257175" algn="just">
              <a:lnSpc>
                <a:spcPct val="150000"/>
              </a:lnSpc>
              <a:buFont typeface="Arial" panose="020B0604020202020204" pitchFamily="34" charset="0"/>
              <a:buChar char="•"/>
            </a:pPr>
            <a:r>
              <a:rPr lang="en-IN" sz="1500" dirty="0"/>
              <a:t>bind()</a:t>
            </a:r>
          </a:p>
          <a:p>
            <a:pPr marL="257175" indent="-257175" algn="just">
              <a:lnSpc>
                <a:spcPct val="150000"/>
              </a:lnSpc>
              <a:buFont typeface="Arial" panose="020B0604020202020204" pitchFamily="34" charset="0"/>
              <a:buChar char="•"/>
            </a:pPr>
            <a:r>
              <a:rPr lang="en-IN" sz="1500" dirty="0"/>
              <a:t>call() and apply()</a:t>
            </a:r>
          </a:p>
          <a:p>
            <a:pPr marL="257175" indent="-257175" algn="just">
              <a:lnSpc>
                <a:spcPct val="150000"/>
              </a:lnSpc>
              <a:buFont typeface="Arial" panose="020B0604020202020204" pitchFamily="34" charset="0"/>
              <a:buChar char="•"/>
            </a:pPr>
            <a:r>
              <a:rPr lang="en-IN" sz="1500" dirty="0"/>
              <a:t>Object method</a:t>
            </a:r>
          </a:p>
          <a:p>
            <a:pPr marL="257175" indent="-257175" algn="just">
              <a:lnSpc>
                <a:spcPct val="150000"/>
              </a:lnSpc>
              <a:buFont typeface="Arial" panose="020B0604020202020204" pitchFamily="34" charset="0"/>
              <a:buChar char="•"/>
            </a:pPr>
            <a:r>
              <a:rPr lang="en-IN" sz="1500" dirty="0"/>
              <a:t>Global scope</a:t>
            </a:r>
          </a:p>
          <a:p>
            <a:pPr algn="just">
              <a:lnSpc>
                <a:spcPct val="150000"/>
              </a:lnSpc>
            </a:pPr>
            <a:endParaRPr lang="en-IN" sz="1500" dirty="0"/>
          </a:p>
          <a:p>
            <a:pPr algn="just">
              <a:lnSpc>
                <a:spcPct val="150000"/>
              </a:lnSpc>
            </a:pPr>
            <a:r>
              <a:rPr lang="en-IN" sz="1500" dirty="0"/>
              <a:t>So, first check whether a function is being called as </a:t>
            </a:r>
            <a:r>
              <a:rPr lang="en-IN" sz="1500" dirty="0" err="1"/>
              <a:t>callback</a:t>
            </a:r>
            <a:r>
              <a:rPr lang="en-IN" sz="1500" dirty="0"/>
              <a:t> function using bind()? If not then check whether a function is being called using call() or apply() with </a:t>
            </a:r>
            <a:r>
              <a:rPr lang="en-IN" sz="1500" dirty="0" err="1"/>
              <a:t>parmeter</a:t>
            </a:r>
            <a:r>
              <a:rPr lang="en-IN" sz="1500" dirty="0"/>
              <a:t>? If not then check whether a function is being called as an object function? </a:t>
            </a:r>
            <a:r>
              <a:rPr lang="en-IN" sz="1500" dirty="0" err="1"/>
              <a:t>Otherise</a:t>
            </a:r>
            <a:r>
              <a:rPr lang="en-IN" sz="1500" dirty="0"/>
              <a:t> check whether a function is being called in the global scope without dot notation or using window object.</a:t>
            </a:r>
          </a:p>
        </p:txBody>
      </p:sp>
    </p:spTree>
    <p:extLst>
      <p:ext uri="{BB962C8B-B14F-4D97-AF65-F5344CB8AC3E}">
        <p14:creationId xmlns:p14="http://schemas.microsoft.com/office/powerpoint/2010/main" val="4039156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C65E-E05C-47DA-8C36-F1A40C405B4B}"/>
              </a:ext>
            </a:extLst>
          </p:cNvPr>
          <p:cNvSpPr>
            <a:spLocks noGrp="1"/>
          </p:cNvSpPr>
          <p:nvPr>
            <p:ph type="title"/>
          </p:nvPr>
        </p:nvSpPr>
        <p:spPr>
          <a:xfrm>
            <a:off x="2582143" y="2931914"/>
            <a:ext cx="4234295" cy="994172"/>
          </a:xfrm>
        </p:spPr>
        <p:txBody>
          <a:bodyPr/>
          <a:lstStyle/>
          <a:p>
            <a:r>
              <a:rPr lang="en-IN" b="0" i="0" dirty="0">
                <a:solidFill>
                  <a:srgbClr val="000000"/>
                </a:solidFill>
                <a:effectLst/>
                <a:latin typeface="Segoe UI" panose="020B0502040204020203" pitchFamily="34" charset="0"/>
              </a:rPr>
              <a:t>“use strict” Mode</a:t>
            </a:r>
            <a:endParaRPr lang="en-IN" dirty="0"/>
          </a:p>
        </p:txBody>
      </p:sp>
    </p:spTree>
    <p:extLst>
      <p:ext uri="{BB962C8B-B14F-4D97-AF65-F5344CB8AC3E}">
        <p14:creationId xmlns:p14="http://schemas.microsoft.com/office/powerpoint/2010/main" val="3968530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FE9A6F-3189-48E4-B4E8-88B57250F936}"/>
              </a:ext>
            </a:extLst>
          </p:cNvPr>
          <p:cNvSpPr txBox="1"/>
          <p:nvPr/>
        </p:nvSpPr>
        <p:spPr>
          <a:xfrm>
            <a:off x="571501" y="1223021"/>
            <a:ext cx="7523018" cy="2585323"/>
          </a:xfrm>
          <a:prstGeom prst="rect">
            <a:avLst/>
          </a:prstGeom>
          <a:noFill/>
        </p:spPr>
        <p:txBody>
          <a:bodyPr wrap="square">
            <a:spAutoFit/>
          </a:bodyPr>
          <a:lstStyle/>
          <a:p>
            <a:r>
              <a:rPr lang="en-IN" sz="1800" dirty="0"/>
              <a:t>The "use strict" directive was new in ECMAScript version 5.</a:t>
            </a:r>
          </a:p>
          <a:p>
            <a:endParaRPr lang="en-IN" sz="1800" dirty="0"/>
          </a:p>
          <a:p>
            <a:r>
              <a:rPr lang="en-IN" sz="1800" dirty="0"/>
              <a:t>It is not a statement, but a literal expression, ignored by earlier versions of JavaScript.</a:t>
            </a:r>
          </a:p>
          <a:p>
            <a:endParaRPr lang="en-IN" sz="1800" dirty="0"/>
          </a:p>
          <a:p>
            <a:r>
              <a:rPr lang="en-IN" sz="1800" dirty="0"/>
              <a:t>The purpose of "use strict" is to indicate that the code should be executed in "strict mode".</a:t>
            </a:r>
          </a:p>
          <a:p>
            <a:endParaRPr lang="en-IN" sz="1800" dirty="0"/>
          </a:p>
          <a:p>
            <a:r>
              <a:rPr lang="en-IN" sz="1800" dirty="0"/>
              <a:t>With strict mode, you can not, for example, use undeclared variables.</a:t>
            </a:r>
          </a:p>
        </p:txBody>
      </p:sp>
      <p:sp>
        <p:nvSpPr>
          <p:cNvPr id="7" name="TextBox 6">
            <a:extLst>
              <a:ext uri="{FF2B5EF4-FFF2-40B4-BE49-F238E27FC236}">
                <a16:creationId xmlns:a16="http://schemas.microsoft.com/office/drawing/2014/main" id="{85F6C902-E364-45BD-A807-EA8215B01936}"/>
              </a:ext>
            </a:extLst>
          </p:cNvPr>
          <p:cNvSpPr txBox="1"/>
          <p:nvPr/>
        </p:nvSpPr>
        <p:spPr>
          <a:xfrm>
            <a:off x="571500" y="4059601"/>
            <a:ext cx="7637318" cy="1477328"/>
          </a:xfrm>
          <a:prstGeom prst="rect">
            <a:avLst/>
          </a:prstGeom>
          <a:noFill/>
        </p:spPr>
        <p:txBody>
          <a:bodyPr wrap="square">
            <a:spAutoFit/>
          </a:bodyPr>
          <a:lstStyle/>
          <a:p>
            <a:r>
              <a:rPr lang="en-IN" sz="1800" dirty="0"/>
              <a:t>You can use strict mode in all your programs. It helps you to write cleaner code, like preventing you from using undeclared variables.</a:t>
            </a:r>
          </a:p>
          <a:p>
            <a:endParaRPr lang="en-IN" sz="1800" dirty="0"/>
          </a:p>
          <a:p>
            <a:r>
              <a:rPr lang="en-IN" sz="1800" dirty="0"/>
              <a:t>"use strict" is just a string, so IE 9 will not throw an error even if it does not understand it.</a:t>
            </a:r>
          </a:p>
        </p:txBody>
      </p:sp>
    </p:spTree>
    <p:extLst>
      <p:ext uri="{BB962C8B-B14F-4D97-AF65-F5344CB8AC3E}">
        <p14:creationId xmlns:p14="http://schemas.microsoft.com/office/powerpoint/2010/main" val="544002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8D76D-C1F5-4F6C-A608-A76B8A484E42}"/>
              </a:ext>
            </a:extLst>
          </p:cNvPr>
          <p:cNvSpPr txBox="1"/>
          <p:nvPr/>
        </p:nvSpPr>
        <p:spPr>
          <a:xfrm>
            <a:off x="1963883" y="1409747"/>
            <a:ext cx="4572000" cy="369332"/>
          </a:xfrm>
          <a:prstGeom prst="rect">
            <a:avLst/>
          </a:prstGeom>
          <a:noFill/>
        </p:spPr>
        <p:txBody>
          <a:bodyPr wrap="square">
            <a:spAutoFit/>
          </a:bodyPr>
          <a:lstStyle/>
          <a:p>
            <a:pPr algn="ctr"/>
            <a:r>
              <a:rPr lang="en-IN" sz="1800" dirty="0"/>
              <a:t>Declaring Strict Mode</a:t>
            </a:r>
          </a:p>
        </p:txBody>
      </p:sp>
      <p:sp>
        <p:nvSpPr>
          <p:cNvPr id="5" name="TextBox 4">
            <a:extLst>
              <a:ext uri="{FF2B5EF4-FFF2-40B4-BE49-F238E27FC236}">
                <a16:creationId xmlns:a16="http://schemas.microsoft.com/office/drawing/2014/main" id="{9A4E66DF-5245-4E04-8023-FD87AF5249A1}"/>
              </a:ext>
            </a:extLst>
          </p:cNvPr>
          <p:cNvSpPr txBox="1"/>
          <p:nvPr/>
        </p:nvSpPr>
        <p:spPr>
          <a:xfrm>
            <a:off x="685800" y="1981384"/>
            <a:ext cx="7574973" cy="1477328"/>
          </a:xfrm>
          <a:prstGeom prst="rect">
            <a:avLst/>
          </a:prstGeom>
          <a:noFill/>
        </p:spPr>
        <p:txBody>
          <a:bodyPr wrap="square">
            <a:spAutoFit/>
          </a:bodyPr>
          <a:lstStyle/>
          <a:p>
            <a:r>
              <a:rPr lang="en-IN" sz="1800" dirty="0"/>
              <a:t>Strict mode is declared by adding "use strict"; to the beginning of a script or a function.</a:t>
            </a:r>
          </a:p>
          <a:p>
            <a:endParaRPr lang="en-IN" sz="1800" dirty="0"/>
          </a:p>
          <a:p>
            <a:r>
              <a:rPr lang="en-IN" sz="1800" dirty="0"/>
              <a:t>Declared at the beginning of a script, it has global scope (all code in the script will execute in strict mode):</a:t>
            </a:r>
          </a:p>
        </p:txBody>
      </p:sp>
      <p:sp>
        <p:nvSpPr>
          <p:cNvPr id="7" name="TextBox 6">
            <a:extLst>
              <a:ext uri="{FF2B5EF4-FFF2-40B4-BE49-F238E27FC236}">
                <a16:creationId xmlns:a16="http://schemas.microsoft.com/office/drawing/2014/main" id="{3B5E3D22-6420-4E14-A117-087400F789DE}"/>
              </a:ext>
            </a:extLst>
          </p:cNvPr>
          <p:cNvSpPr txBox="1"/>
          <p:nvPr/>
        </p:nvSpPr>
        <p:spPr>
          <a:xfrm>
            <a:off x="2623705" y="3529860"/>
            <a:ext cx="4572000" cy="415498"/>
          </a:xfrm>
          <a:prstGeom prst="rect">
            <a:avLst/>
          </a:prstGeom>
          <a:noFill/>
        </p:spPr>
        <p:txBody>
          <a:bodyPr wrap="square">
            <a:spAutoFit/>
          </a:bodyPr>
          <a:lstStyle/>
          <a:p>
            <a:r>
              <a:rPr lang="en-IN" sz="1050" dirty="0"/>
              <a:t>"use strict";</a:t>
            </a:r>
          </a:p>
          <a:p>
            <a:r>
              <a:rPr lang="en-IN" sz="1050" dirty="0"/>
              <a:t>x = 3.14;       // This will cause an error because x is not declared</a:t>
            </a:r>
          </a:p>
        </p:txBody>
      </p:sp>
      <p:sp>
        <p:nvSpPr>
          <p:cNvPr id="9" name="TextBox 8">
            <a:extLst>
              <a:ext uri="{FF2B5EF4-FFF2-40B4-BE49-F238E27FC236}">
                <a16:creationId xmlns:a16="http://schemas.microsoft.com/office/drawing/2014/main" id="{76E8743D-ED64-46B2-B70E-AA6BF877FB14}"/>
              </a:ext>
            </a:extLst>
          </p:cNvPr>
          <p:cNvSpPr txBox="1"/>
          <p:nvPr/>
        </p:nvSpPr>
        <p:spPr>
          <a:xfrm>
            <a:off x="462395" y="4230668"/>
            <a:ext cx="4572000" cy="1061829"/>
          </a:xfrm>
          <a:prstGeom prst="rect">
            <a:avLst/>
          </a:prstGeom>
          <a:noFill/>
        </p:spPr>
        <p:txBody>
          <a:bodyPr wrap="square">
            <a:spAutoFit/>
          </a:bodyPr>
          <a:lstStyle/>
          <a:p>
            <a:r>
              <a:rPr lang="en-IN" sz="1050" dirty="0"/>
              <a:t>"use strict";</a:t>
            </a:r>
          </a:p>
          <a:p>
            <a:r>
              <a:rPr lang="en-IN" sz="1050" dirty="0" err="1"/>
              <a:t>myFunction</a:t>
            </a:r>
            <a:r>
              <a:rPr lang="en-IN" sz="1050" dirty="0"/>
              <a:t>();</a:t>
            </a:r>
          </a:p>
          <a:p>
            <a:endParaRPr lang="en-IN" sz="1050" dirty="0"/>
          </a:p>
          <a:p>
            <a:r>
              <a:rPr lang="en-IN" sz="1050" dirty="0"/>
              <a:t>function </a:t>
            </a:r>
            <a:r>
              <a:rPr lang="en-IN" sz="1050" dirty="0" err="1"/>
              <a:t>myFunction</a:t>
            </a:r>
            <a:r>
              <a:rPr lang="en-IN" sz="1050" dirty="0"/>
              <a:t>() {</a:t>
            </a:r>
          </a:p>
          <a:p>
            <a:r>
              <a:rPr lang="en-IN" sz="1050" dirty="0"/>
              <a:t>  y = 3.14;   // This will also cause an error because y is not declared</a:t>
            </a:r>
          </a:p>
          <a:p>
            <a:r>
              <a:rPr lang="en-IN" sz="1050" dirty="0"/>
              <a:t>}</a:t>
            </a:r>
          </a:p>
        </p:txBody>
      </p:sp>
      <p:sp>
        <p:nvSpPr>
          <p:cNvPr id="11" name="TextBox 10">
            <a:extLst>
              <a:ext uri="{FF2B5EF4-FFF2-40B4-BE49-F238E27FC236}">
                <a16:creationId xmlns:a16="http://schemas.microsoft.com/office/drawing/2014/main" id="{7DBC81F4-FA22-40A9-8030-01E0E6A565BC}"/>
              </a:ext>
            </a:extLst>
          </p:cNvPr>
          <p:cNvSpPr txBox="1"/>
          <p:nvPr/>
        </p:nvSpPr>
        <p:spPr>
          <a:xfrm>
            <a:off x="3221182" y="5368717"/>
            <a:ext cx="5611091" cy="415498"/>
          </a:xfrm>
          <a:prstGeom prst="rect">
            <a:avLst/>
          </a:prstGeom>
          <a:noFill/>
        </p:spPr>
        <p:txBody>
          <a:bodyPr wrap="square">
            <a:spAutoFit/>
          </a:bodyPr>
          <a:lstStyle/>
          <a:p>
            <a:r>
              <a:rPr lang="en-IN" sz="1050" dirty="0"/>
              <a:t>Declared inside a function, it has local scope (only the code inside the function is in strict mode):</a:t>
            </a:r>
          </a:p>
        </p:txBody>
      </p:sp>
    </p:spTree>
    <p:extLst>
      <p:ext uri="{BB962C8B-B14F-4D97-AF65-F5344CB8AC3E}">
        <p14:creationId xmlns:p14="http://schemas.microsoft.com/office/powerpoint/2010/main" val="200772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700CAA-9143-4036-8B2A-57374904C38F}"/>
              </a:ext>
            </a:extLst>
          </p:cNvPr>
          <p:cNvSpPr txBox="1"/>
          <p:nvPr/>
        </p:nvSpPr>
        <p:spPr>
          <a:xfrm>
            <a:off x="1262130" y="1313644"/>
            <a:ext cx="6735650" cy="1223412"/>
          </a:xfrm>
          <a:prstGeom prst="rect">
            <a:avLst/>
          </a:prstGeom>
          <a:noFill/>
        </p:spPr>
        <p:txBody>
          <a:bodyPr wrap="square">
            <a:spAutoFit/>
          </a:bodyPr>
          <a:lstStyle/>
          <a:p>
            <a:r>
              <a:rPr lang="en-IN" sz="1050" dirty="0"/>
              <a:t>x = 3.14;       // This will not cause an error.</a:t>
            </a:r>
          </a:p>
          <a:p>
            <a:r>
              <a:rPr lang="en-IN" sz="1050" dirty="0" err="1"/>
              <a:t>myFunction</a:t>
            </a:r>
            <a:r>
              <a:rPr lang="en-IN" sz="1050" dirty="0"/>
              <a:t>();</a:t>
            </a:r>
          </a:p>
          <a:p>
            <a:endParaRPr lang="en-IN" sz="1050" dirty="0"/>
          </a:p>
          <a:p>
            <a:r>
              <a:rPr lang="en-IN" sz="1050" dirty="0"/>
              <a:t>function </a:t>
            </a:r>
            <a:r>
              <a:rPr lang="en-IN" sz="1050" dirty="0" err="1"/>
              <a:t>myFunction</a:t>
            </a:r>
            <a:r>
              <a:rPr lang="en-IN" sz="1050" dirty="0"/>
              <a:t>() {</a:t>
            </a:r>
          </a:p>
          <a:p>
            <a:r>
              <a:rPr lang="en-IN" sz="1050" dirty="0"/>
              <a:t>  "use strict";</a:t>
            </a:r>
          </a:p>
          <a:p>
            <a:r>
              <a:rPr lang="en-IN" sz="1050" dirty="0"/>
              <a:t>  y = 3.14;   // This will cause an error</a:t>
            </a:r>
          </a:p>
          <a:p>
            <a:r>
              <a:rPr lang="en-IN" sz="1050" dirty="0"/>
              <a:t>}</a:t>
            </a:r>
          </a:p>
        </p:txBody>
      </p:sp>
    </p:spTree>
    <p:extLst>
      <p:ext uri="{BB962C8B-B14F-4D97-AF65-F5344CB8AC3E}">
        <p14:creationId xmlns:p14="http://schemas.microsoft.com/office/powerpoint/2010/main" val="1812166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FDE44A-6EDE-40D8-A28B-A02852F54C5F}"/>
              </a:ext>
            </a:extLst>
          </p:cNvPr>
          <p:cNvSpPr txBox="1"/>
          <p:nvPr/>
        </p:nvSpPr>
        <p:spPr>
          <a:xfrm>
            <a:off x="426027" y="1217168"/>
            <a:ext cx="8458201" cy="5078313"/>
          </a:xfrm>
          <a:prstGeom prst="rect">
            <a:avLst/>
          </a:prstGeom>
          <a:noFill/>
        </p:spPr>
        <p:txBody>
          <a:bodyPr wrap="square">
            <a:spAutoFit/>
          </a:bodyPr>
          <a:lstStyle/>
          <a:p>
            <a:pPr algn="just">
              <a:lnSpc>
                <a:spcPct val="200000"/>
              </a:lnSpc>
            </a:pPr>
            <a:r>
              <a:rPr lang="en-IN" sz="1800" b="1" dirty="0"/>
              <a:t>The "use strict"; Syntax</a:t>
            </a:r>
          </a:p>
          <a:p>
            <a:pPr algn="just">
              <a:lnSpc>
                <a:spcPct val="200000"/>
              </a:lnSpc>
            </a:pPr>
            <a:r>
              <a:rPr lang="en-IN" sz="1800" dirty="0"/>
              <a:t>The syntax, for declaring strict mode, was designed to be compatible with older versions of JavaScript.</a:t>
            </a:r>
          </a:p>
          <a:p>
            <a:pPr algn="just">
              <a:lnSpc>
                <a:spcPct val="200000"/>
              </a:lnSpc>
            </a:pPr>
            <a:endParaRPr lang="en-IN" sz="1800" dirty="0"/>
          </a:p>
          <a:p>
            <a:pPr algn="just">
              <a:lnSpc>
                <a:spcPct val="200000"/>
              </a:lnSpc>
            </a:pPr>
            <a:r>
              <a:rPr lang="en-IN" sz="1800" dirty="0"/>
              <a:t>Compiling a numeric literal (4 + 5;) or a string literal ("John Doe";) in a JavaScript program has no side effects. It simply compiles to a non existing variable and dies.</a:t>
            </a:r>
          </a:p>
          <a:p>
            <a:pPr algn="just">
              <a:lnSpc>
                <a:spcPct val="200000"/>
              </a:lnSpc>
            </a:pPr>
            <a:endParaRPr lang="en-IN" sz="1800" dirty="0"/>
          </a:p>
          <a:p>
            <a:pPr algn="just">
              <a:lnSpc>
                <a:spcPct val="200000"/>
              </a:lnSpc>
            </a:pPr>
            <a:r>
              <a:rPr lang="en-IN" sz="1800" dirty="0"/>
              <a:t>So "use strict"; only matters to new compilers that "understand" the meaning of it.</a:t>
            </a:r>
          </a:p>
        </p:txBody>
      </p:sp>
    </p:spTree>
    <p:extLst>
      <p:ext uri="{BB962C8B-B14F-4D97-AF65-F5344CB8AC3E}">
        <p14:creationId xmlns:p14="http://schemas.microsoft.com/office/powerpoint/2010/main" val="4264906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8B0CF3-106D-4D73-9E4C-B35D053FCD48}"/>
              </a:ext>
            </a:extLst>
          </p:cNvPr>
          <p:cNvSpPr txBox="1"/>
          <p:nvPr/>
        </p:nvSpPr>
        <p:spPr>
          <a:xfrm>
            <a:off x="592282" y="1178383"/>
            <a:ext cx="8156864" cy="4524315"/>
          </a:xfrm>
          <a:prstGeom prst="rect">
            <a:avLst/>
          </a:prstGeom>
          <a:noFill/>
        </p:spPr>
        <p:txBody>
          <a:bodyPr wrap="square">
            <a:spAutoFit/>
          </a:bodyPr>
          <a:lstStyle/>
          <a:p>
            <a:pPr>
              <a:lnSpc>
                <a:spcPct val="200000"/>
              </a:lnSpc>
            </a:pPr>
            <a:r>
              <a:rPr lang="en-IN" sz="1800" b="1" dirty="0"/>
              <a:t>Why Strict Mode?</a:t>
            </a:r>
          </a:p>
          <a:p>
            <a:r>
              <a:rPr lang="en-IN" sz="1800" dirty="0"/>
              <a:t>Strict mode makes it easier to write "secure" JavaScript.</a:t>
            </a:r>
          </a:p>
          <a:p>
            <a:endParaRPr lang="en-IN" sz="1800" dirty="0"/>
          </a:p>
          <a:p>
            <a:r>
              <a:rPr lang="en-IN" sz="1800" dirty="0"/>
              <a:t>Strict mode changes previously accepted "bad syntax" into real errors.</a:t>
            </a:r>
          </a:p>
          <a:p>
            <a:endParaRPr lang="en-IN" sz="1800" dirty="0"/>
          </a:p>
          <a:p>
            <a:r>
              <a:rPr lang="en-IN" sz="1800" dirty="0"/>
              <a:t>As an example, in normal JavaScript, mistyping a variable name creates a new global variable. In strict mode, this will throw an error, making it impossible to accidentally create a global variable.</a:t>
            </a:r>
          </a:p>
          <a:p>
            <a:endParaRPr lang="en-IN" sz="1800" dirty="0"/>
          </a:p>
          <a:p>
            <a:r>
              <a:rPr lang="en-IN" sz="1800" dirty="0"/>
              <a:t>In normal JavaScript, a developer will not receive any error feedback assigning values to non-writable properties.</a:t>
            </a:r>
          </a:p>
          <a:p>
            <a:endParaRPr lang="en-IN" sz="1800" dirty="0"/>
          </a:p>
          <a:p>
            <a:r>
              <a:rPr lang="en-IN" sz="1800" dirty="0"/>
              <a:t>In strict mode, any assignment to a non-writable property, a getter-only property, a non-existing property, a non-existing variable, or a non-existing object, will throw an error.</a:t>
            </a:r>
          </a:p>
        </p:txBody>
      </p:sp>
    </p:spTree>
    <p:extLst>
      <p:ext uri="{BB962C8B-B14F-4D97-AF65-F5344CB8AC3E}">
        <p14:creationId xmlns:p14="http://schemas.microsoft.com/office/powerpoint/2010/main" val="2645272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3D38-C08C-40D4-B9C5-4FC9D914615F}"/>
              </a:ext>
            </a:extLst>
          </p:cNvPr>
          <p:cNvSpPr>
            <a:spLocks noGrp="1"/>
          </p:cNvSpPr>
          <p:nvPr>
            <p:ph type="title"/>
          </p:nvPr>
        </p:nvSpPr>
        <p:spPr>
          <a:xfrm>
            <a:off x="929986" y="2835204"/>
            <a:ext cx="7886700" cy="994172"/>
          </a:xfrm>
        </p:spPr>
        <p:txBody>
          <a:bodyPr/>
          <a:lstStyle/>
          <a:p>
            <a:pPr algn="ctr"/>
            <a:r>
              <a:rPr lang="en-IN" b="1" dirty="0"/>
              <a:t>JavaScript Constructor Function</a:t>
            </a:r>
          </a:p>
        </p:txBody>
      </p:sp>
    </p:spTree>
    <p:extLst>
      <p:ext uri="{BB962C8B-B14F-4D97-AF65-F5344CB8AC3E}">
        <p14:creationId xmlns:p14="http://schemas.microsoft.com/office/powerpoint/2010/main" val="1734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64351227"/>
              </p:ext>
            </p:extLst>
          </p:nvPr>
        </p:nvGraphicFramePr>
        <p:xfrm>
          <a:off x="96253" y="1"/>
          <a:ext cx="9131968" cy="6665494"/>
        </p:xfrm>
        <a:graphic>
          <a:graphicData uri="http://schemas.openxmlformats.org/drawingml/2006/table">
            <a:tbl>
              <a:tblPr firstRow="1" bandRow="1">
                <a:tableStyleId>{5C22544A-7EE6-4342-B048-85BDC9FD1C3A}</a:tableStyleId>
              </a:tblPr>
              <a:tblGrid>
                <a:gridCol w="9131968">
                  <a:extLst>
                    <a:ext uri="{9D8B030D-6E8A-4147-A177-3AD203B41FA5}">
                      <a16:colId xmlns:a16="http://schemas.microsoft.com/office/drawing/2014/main" val="749824244"/>
                    </a:ext>
                  </a:extLst>
                </a:gridCol>
              </a:tblGrid>
              <a:tr h="6665494">
                <a:tc>
                  <a:txBody>
                    <a:bodyPr/>
                    <a:lstStyle/>
                    <a:p>
                      <a:endParaRPr lang="en-US" dirty="0"/>
                    </a:p>
                  </a:txBody>
                  <a:tcPr>
                    <a:solidFill>
                      <a:schemeClr val="tx1"/>
                    </a:solidFill>
                  </a:tcPr>
                </a:tc>
                <a:extLst>
                  <a:ext uri="{0D108BD9-81ED-4DB2-BD59-A6C34878D82A}">
                    <a16:rowId xmlns:a16="http://schemas.microsoft.com/office/drawing/2014/main" val="971944967"/>
                  </a:ext>
                </a:extLst>
              </a:tr>
            </a:tbl>
          </a:graphicData>
        </a:graphic>
      </p:graphicFrame>
    </p:spTree>
    <p:extLst>
      <p:ext uri="{BB962C8B-B14F-4D97-AF65-F5344CB8AC3E}">
        <p14:creationId xmlns:p14="http://schemas.microsoft.com/office/powerpoint/2010/main" val="26721417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F94CBD-F0AA-4F4F-9F10-83C7D2A5A2C8}"/>
              </a:ext>
            </a:extLst>
          </p:cNvPr>
          <p:cNvSpPr txBox="1"/>
          <p:nvPr/>
        </p:nvSpPr>
        <p:spPr>
          <a:xfrm>
            <a:off x="748145" y="1326653"/>
            <a:ext cx="7169728" cy="646331"/>
          </a:xfrm>
          <a:prstGeom prst="rect">
            <a:avLst/>
          </a:prstGeom>
          <a:noFill/>
        </p:spPr>
        <p:txBody>
          <a:bodyPr wrap="square">
            <a:spAutoFit/>
          </a:bodyPr>
          <a:lstStyle/>
          <a:p>
            <a:r>
              <a:rPr lang="en-IN" sz="1800" dirty="0"/>
              <a:t>In JavaScript, a constructor function is used to create objects. For example,</a:t>
            </a:r>
          </a:p>
        </p:txBody>
      </p:sp>
      <p:sp>
        <p:nvSpPr>
          <p:cNvPr id="8" name="TextBox 7">
            <a:extLst>
              <a:ext uri="{FF2B5EF4-FFF2-40B4-BE49-F238E27FC236}">
                <a16:creationId xmlns:a16="http://schemas.microsoft.com/office/drawing/2014/main" id="{94A8E45C-C7F0-428B-BD3C-6C7771277798}"/>
              </a:ext>
            </a:extLst>
          </p:cNvPr>
          <p:cNvSpPr txBox="1"/>
          <p:nvPr/>
        </p:nvSpPr>
        <p:spPr>
          <a:xfrm>
            <a:off x="3023754" y="2006872"/>
            <a:ext cx="4572000" cy="1938992"/>
          </a:xfrm>
          <a:prstGeom prst="rect">
            <a:avLst/>
          </a:prstGeom>
          <a:noFill/>
        </p:spPr>
        <p:txBody>
          <a:bodyPr wrap="square">
            <a:spAutoFit/>
          </a:bodyPr>
          <a:lstStyle/>
          <a:p>
            <a:r>
              <a:rPr lang="en-IN" sz="1500" dirty="0"/>
              <a:t>// constructor function</a:t>
            </a:r>
          </a:p>
          <a:p>
            <a:r>
              <a:rPr lang="en-IN" sz="1500" dirty="0"/>
              <a:t>function Person () {</a:t>
            </a:r>
          </a:p>
          <a:p>
            <a:r>
              <a:rPr lang="en-IN" sz="1500" dirty="0"/>
              <a:t>    this.name = 'John',</a:t>
            </a:r>
          </a:p>
          <a:p>
            <a:r>
              <a:rPr lang="en-IN" sz="1500" dirty="0"/>
              <a:t>    </a:t>
            </a:r>
            <a:r>
              <a:rPr lang="en-IN" sz="1500" dirty="0" err="1"/>
              <a:t>this.age</a:t>
            </a:r>
            <a:r>
              <a:rPr lang="en-IN" sz="1500" dirty="0"/>
              <a:t> = 23</a:t>
            </a:r>
          </a:p>
          <a:p>
            <a:r>
              <a:rPr lang="en-IN" sz="1500" dirty="0"/>
              <a:t>}</a:t>
            </a:r>
          </a:p>
          <a:p>
            <a:endParaRPr lang="en-IN" sz="1500" dirty="0"/>
          </a:p>
          <a:p>
            <a:r>
              <a:rPr lang="en-IN" sz="1500" dirty="0"/>
              <a:t>// create an object</a:t>
            </a:r>
          </a:p>
          <a:p>
            <a:r>
              <a:rPr lang="en-IN" sz="1500" dirty="0" err="1"/>
              <a:t>const</a:t>
            </a:r>
            <a:r>
              <a:rPr lang="en-IN" sz="1500" dirty="0"/>
              <a:t> person = new Person();</a:t>
            </a:r>
          </a:p>
        </p:txBody>
      </p:sp>
      <p:sp>
        <p:nvSpPr>
          <p:cNvPr id="10" name="TextBox 9">
            <a:extLst>
              <a:ext uri="{FF2B5EF4-FFF2-40B4-BE49-F238E27FC236}">
                <a16:creationId xmlns:a16="http://schemas.microsoft.com/office/drawing/2014/main" id="{5F4FCFD2-5FDB-4467-9978-54745B78FDB8}"/>
              </a:ext>
            </a:extLst>
          </p:cNvPr>
          <p:cNvSpPr txBox="1"/>
          <p:nvPr/>
        </p:nvSpPr>
        <p:spPr>
          <a:xfrm>
            <a:off x="249380" y="4256751"/>
            <a:ext cx="7668493" cy="923330"/>
          </a:xfrm>
          <a:prstGeom prst="rect">
            <a:avLst/>
          </a:prstGeom>
          <a:noFill/>
        </p:spPr>
        <p:txBody>
          <a:bodyPr wrap="square">
            <a:spAutoFit/>
          </a:bodyPr>
          <a:lstStyle/>
          <a:p>
            <a:pPr algn="ctr"/>
            <a:r>
              <a:rPr lang="en-IN" sz="1800" dirty="0"/>
              <a:t>In the above example, function Person() is an object constructor function.</a:t>
            </a:r>
          </a:p>
          <a:p>
            <a:pPr algn="ctr"/>
            <a:endParaRPr lang="en-IN" sz="1800" dirty="0"/>
          </a:p>
          <a:p>
            <a:pPr algn="ctr"/>
            <a:r>
              <a:rPr lang="en-IN" sz="1800" dirty="0"/>
              <a:t>To create an object from a constructor function, we use the new keyword.</a:t>
            </a:r>
          </a:p>
        </p:txBody>
      </p:sp>
    </p:spTree>
    <p:extLst>
      <p:ext uri="{BB962C8B-B14F-4D97-AF65-F5344CB8AC3E}">
        <p14:creationId xmlns:p14="http://schemas.microsoft.com/office/powerpoint/2010/main" val="3193747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1517A9-AC59-4E02-878F-FCD2820FDF66}"/>
              </a:ext>
            </a:extLst>
          </p:cNvPr>
          <p:cNvSpPr txBox="1"/>
          <p:nvPr/>
        </p:nvSpPr>
        <p:spPr>
          <a:xfrm>
            <a:off x="1885950" y="1181147"/>
            <a:ext cx="5372100" cy="646331"/>
          </a:xfrm>
          <a:prstGeom prst="rect">
            <a:avLst/>
          </a:prstGeom>
          <a:noFill/>
        </p:spPr>
        <p:txBody>
          <a:bodyPr wrap="square">
            <a:spAutoFit/>
          </a:bodyPr>
          <a:lstStyle/>
          <a:p>
            <a:r>
              <a:rPr lang="en-IN" sz="1800" b="1" dirty="0"/>
              <a:t>Create Multiple Objects with Constructor Function</a:t>
            </a:r>
          </a:p>
        </p:txBody>
      </p:sp>
      <p:sp>
        <p:nvSpPr>
          <p:cNvPr id="5" name="TextBox 4">
            <a:extLst>
              <a:ext uri="{FF2B5EF4-FFF2-40B4-BE49-F238E27FC236}">
                <a16:creationId xmlns:a16="http://schemas.microsoft.com/office/drawing/2014/main" id="{3F955A11-A0E8-4F52-AC59-A396A4BA976B}"/>
              </a:ext>
            </a:extLst>
          </p:cNvPr>
          <p:cNvSpPr txBox="1"/>
          <p:nvPr/>
        </p:nvSpPr>
        <p:spPr>
          <a:xfrm>
            <a:off x="2286000" y="1628507"/>
            <a:ext cx="4572000" cy="4016484"/>
          </a:xfrm>
          <a:prstGeom prst="rect">
            <a:avLst/>
          </a:prstGeom>
          <a:noFill/>
        </p:spPr>
        <p:txBody>
          <a:bodyPr wrap="square">
            <a:spAutoFit/>
          </a:bodyPr>
          <a:lstStyle/>
          <a:p>
            <a:r>
              <a:rPr lang="en-IN" sz="1500" dirty="0"/>
              <a:t>// constructor function</a:t>
            </a:r>
          </a:p>
          <a:p>
            <a:r>
              <a:rPr lang="en-IN" sz="1500" dirty="0"/>
              <a:t>function Person () {</a:t>
            </a:r>
          </a:p>
          <a:p>
            <a:r>
              <a:rPr lang="en-IN" sz="1500" dirty="0"/>
              <a:t>    this.name = 'John',</a:t>
            </a:r>
          </a:p>
          <a:p>
            <a:r>
              <a:rPr lang="en-IN" sz="1500" dirty="0"/>
              <a:t>    </a:t>
            </a:r>
            <a:r>
              <a:rPr lang="en-IN" sz="1500" dirty="0" err="1"/>
              <a:t>this.age</a:t>
            </a:r>
            <a:r>
              <a:rPr lang="en-IN" sz="1500" dirty="0"/>
              <a:t> = 23,</a:t>
            </a:r>
          </a:p>
          <a:p>
            <a:endParaRPr lang="en-IN" sz="1500" dirty="0"/>
          </a:p>
          <a:p>
            <a:r>
              <a:rPr lang="en-IN" sz="1500" dirty="0"/>
              <a:t>     </a:t>
            </a:r>
            <a:r>
              <a:rPr lang="en-IN" sz="1500" dirty="0" err="1"/>
              <a:t>this.greet</a:t>
            </a:r>
            <a:r>
              <a:rPr lang="en-IN" sz="1500" dirty="0"/>
              <a:t> = function () {</a:t>
            </a:r>
          </a:p>
          <a:p>
            <a:r>
              <a:rPr lang="en-IN" sz="1500" dirty="0"/>
              <a:t>        console.log('hello');</a:t>
            </a:r>
          </a:p>
          <a:p>
            <a:r>
              <a:rPr lang="en-IN" sz="1500" dirty="0"/>
              <a:t>    }</a:t>
            </a:r>
          </a:p>
          <a:p>
            <a:r>
              <a:rPr lang="en-IN" sz="1500" dirty="0"/>
              <a:t>}</a:t>
            </a:r>
          </a:p>
          <a:p>
            <a:endParaRPr lang="en-IN" sz="1500" dirty="0"/>
          </a:p>
          <a:p>
            <a:r>
              <a:rPr lang="en-IN" sz="1500" dirty="0"/>
              <a:t>// create objects</a:t>
            </a:r>
          </a:p>
          <a:p>
            <a:r>
              <a:rPr lang="en-IN" sz="1500" dirty="0" err="1"/>
              <a:t>const</a:t>
            </a:r>
            <a:r>
              <a:rPr lang="en-IN" sz="1500" dirty="0"/>
              <a:t> person1 = new Person();</a:t>
            </a:r>
          </a:p>
          <a:p>
            <a:r>
              <a:rPr lang="en-IN" sz="1500" dirty="0" err="1"/>
              <a:t>const</a:t>
            </a:r>
            <a:r>
              <a:rPr lang="en-IN" sz="1500" dirty="0"/>
              <a:t> person2 = new Person();</a:t>
            </a:r>
          </a:p>
          <a:p>
            <a:endParaRPr lang="en-IN" sz="1500" dirty="0"/>
          </a:p>
          <a:p>
            <a:r>
              <a:rPr lang="en-IN" sz="1500" dirty="0"/>
              <a:t>// access properties</a:t>
            </a:r>
          </a:p>
          <a:p>
            <a:r>
              <a:rPr lang="en-IN" sz="1500" dirty="0"/>
              <a:t>console.log(person1.name);  // John</a:t>
            </a:r>
          </a:p>
          <a:p>
            <a:r>
              <a:rPr lang="en-IN" sz="1500" dirty="0"/>
              <a:t>console.log(person2.name);  // John</a:t>
            </a:r>
          </a:p>
        </p:txBody>
      </p:sp>
    </p:spTree>
    <p:extLst>
      <p:ext uri="{BB962C8B-B14F-4D97-AF65-F5344CB8AC3E}">
        <p14:creationId xmlns:p14="http://schemas.microsoft.com/office/powerpoint/2010/main" val="58310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6933A-6317-46DA-8D3E-1729D5E2F4DF}"/>
              </a:ext>
            </a:extLst>
          </p:cNvPr>
          <p:cNvSpPr txBox="1"/>
          <p:nvPr/>
        </p:nvSpPr>
        <p:spPr>
          <a:xfrm>
            <a:off x="2140528" y="1201928"/>
            <a:ext cx="4572000" cy="369332"/>
          </a:xfrm>
          <a:prstGeom prst="rect">
            <a:avLst/>
          </a:prstGeom>
          <a:noFill/>
        </p:spPr>
        <p:txBody>
          <a:bodyPr wrap="square">
            <a:spAutoFit/>
          </a:bodyPr>
          <a:lstStyle/>
          <a:p>
            <a:pPr algn="ctr"/>
            <a:r>
              <a:rPr lang="en-IN" sz="1800" b="1" dirty="0"/>
              <a:t>JavaScript this Keyword</a:t>
            </a:r>
          </a:p>
        </p:txBody>
      </p:sp>
      <p:sp>
        <p:nvSpPr>
          <p:cNvPr id="5" name="TextBox 4">
            <a:extLst>
              <a:ext uri="{FF2B5EF4-FFF2-40B4-BE49-F238E27FC236}">
                <a16:creationId xmlns:a16="http://schemas.microsoft.com/office/drawing/2014/main" id="{E200B9CF-634A-44DF-97DA-4BBF29EA6408}"/>
              </a:ext>
            </a:extLst>
          </p:cNvPr>
          <p:cNvSpPr txBox="1"/>
          <p:nvPr/>
        </p:nvSpPr>
        <p:spPr>
          <a:xfrm>
            <a:off x="394854" y="1548176"/>
            <a:ext cx="8250383" cy="553998"/>
          </a:xfrm>
          <a:prstGeom prst="rect">
            <a:avLst/>
          </a:prstGeom>
          <a:noFill/>
        </p:spPr>
        <p:txBody>
          <a:bodyPr wrap="square">
            <a:spAutoFit/>
          </a:bodyPr>
          <a:lstStyle/>
          <a:p>
            <a:pPr algn="just"/>
            <a:r>
              <a:rPr lang="en-IN" sz="1500" dirty="0"/>
              <a:t>In JavaScript, when this keyword is used in a constructor function, this refers to the object when the object is created. For example,</a:t>
            </a:r>
          </a:p>
        </p:txBody>
      </p:sp>
      <p:sp>
        <p:nvSpPr>
          <p:cNvPr id="7" name="TextBox 6">
            <a:extLst>
              <a:ext uri="{FF2B5EF4-FFF2-40B4-BE49-F238E27FC236}">
                <a16:creationId xmlns:a16="http://schemas.microsoft.com/office/drawing/2014/main" id="{5C4A926C-1A11-480C-A491-195DFF3E4D9D}"/>
              </a:ext>
            </a:extLst>
          </p:cNvPr>
          <p:cNvSpPr txBox="1"/>
          <p:nvPr/>
        </p:nvSpPr>
        <p:spPr>
          <a:xfrm>
            <a:off x="2493818" y="1997839"/>
            <a:ext cx="4572000" cy="2400657"/>
          </a:xfrm>
          <a:prstGeom prst="rect">
            <a:avLst/>
          </a:prstGeom>
          <a:noFill/>
        </p:spPr>
        <p:txBody>
          <a:bodyPr wrap="square">
            <a:spAutoFit/>
          </a:bodyPr>
          <a:lstStyle/>
          <a:p>
            <a:r>
              <a:rPr lang="en-IN" sz="1500" dirty="0"/>
              <a:t>// constructor function</a:t>
            </a:r>
          </a:p>
          <a:p>
            <a:r>
              <a:rPr lang="en-IN" sz="1500" dirty="0"/>
              <a:t>function Person () {</a:t>
            </a:r>
          </a:p>
          <a:p>
            <a:r>
              <a:rPr lang="en-IN" sz="1500" dirty="0"/>
              <a:t>    this.name = 'John',</a:t>
            </a:r>
          </a:p>
          <a:p>
            <a:r>
              <a:rPr lang="en-IN" sz="1500" dirty="0"/>
              <a:t>}</a:t>
            </a:r>
          </a:p>
          <a:p>
            <a:endParaRPr lang="en-IN" sz="1500" dirty="0"/>
          </a:p>
          <a:p>
            <a:r>
              <a:rPr lang="en-IN" sz="1500" dirty="0"/>
              <a:t>// create object</a:t>
            </a:r>
          </a:p>
          <a:p>
            <a:r>
              <a:rPr lang="en-IN" sz="1500" dirty="0" err="1"/>
              <a:t>const</a:t>
            </a:r>
            <a:r>
              <a:rPr lang="en-IN" sz="1500" dirty="0"/>
              <a:t> person1 = new Person();</a:t>
            </a:r>
          </a:p>
          <a:p>
            <a:endParaRPr lang="en-IN" sz="1500" dirty="0"/>
          </a:p>
          <a:p>
            <a:r>
              <a:rPr lang="en-IN" sz="1500" dirty="0"/>
              <a:t>// access properties</a:t>
            </a:r>
          </a:p>
          <a:p>
            <a:r>
              <a:rPr lang="en-IN" sz="1500" dirty="0"/>
              <a:t>console.log(person1.name);  // John</a:t>
            </a:r>
          </a:p>
        </p:txBody>
      </p:sp>
      <p:sp>
        <p:nvSpPr>
          <p:cNvPr id="9" name="TextBox 8">
            <a:extLst>
              <a:ext uri="{FF2B5EF4-FFF2-40B4-BE49-F238E27FC236}">
                <a16:creationId xmlns:a16="http://schemas.microsoft.com/office/drawing/2014/main" id="{3717669C-D214-49E6-8201-B4155FD98B92}"/>
              </a:ext>
            </a:extLst>
          </p:cNvPr>
          <p:cNvSpPr txBox="1"/>
          <p:nvPr/>
        </p:nvSpPr>
        <p:spPr>
          <a:xfrm>
            <a:off x="748146" y="4703699"/>
            <a:ext cx="7793181" cy="646331"/>
          </a:xfrm>
          <a:prstGeom prst="rect">
            <a:avLst/>
          </a:prstGeom>
          <a:noFill/>
        </p:spPr>
        <p:txBody>
          <a:bodyPr wrap="square">
            <a:spAutoFit/>
          </a:bodyPr>
          <a:lstStyle/>
          <a:p>
            <a:r>
              <a:rPr lang="en-IN" sz="1800" dirty="0"/>
              <a:t>Hence, when an object accesses the properties, it can directly access the property as person1.name.</a:t>
            </a:r>
          </a:p>
        </p:txBody>
      </p:sp>
    </p:spTree>
    <p:extLst>
      <p:ext uri="{BB962C8B-B14F-4D97-AF65-F5344CB8AC3E}">
        <p14:creationId xmlns:p14="http://schemas.microsoft.com/office/powerpoint/2010/main" val="751571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12F4DA-2186-4EA3-B9CB-13F37ECBAD15}"/>
              </a:ext>
            </a:extLst>
          </p:cNvPr>
          <p:cNvSpPr txBox="1"/>
          <p:nvPr/>
        </p:nvSpPr>
        <p:spPr>
          <a:xfrm>
            <a:off x="2171700" y="928018"/>
            <a:ext cx="4572000" cy="646331"/>
          </a:xfrm>
          <a:prstGeom prst="rect">
            <a:avLst/>
          </a:prstGeom>
          <a:noFill/>
        </p:spPr>
        <p:txBody>
          <a:bodyPr wrap="square">
            <a:spAutoFit/>
          </a:bodyPr>
          <a:lstStyle/>
          <a:p>
            <a:pPr algn="ctr"/>
            <a:r>
              <a:rPr lang="en-IN" sz="1800" b="1" dirty="0"/>
              <a:t>JavaScript Constructor Function Parameters</a:t>
            </a:r>
          </a:p>
        </p:txBody>
      </p:sp>
      <p:sp>
        <p:nvSpPr>
          <p:cNvPr id="5" name="TextBox 4">
            <a:extLst>
              <a:ext uri="{FF2B5EF4-FFF2-40B4-BE49-F238E27FC236}">
                <a16:creationId xmlns:a16="http://schemas.microsoft.com/office/drawing/2014/main" id="{B4D250E2-CC2E-4E7F-B51F-81F5018C2330}"/>
              </a:ext>
            </a:extLst>
          </p:cNvPr>
          <p:cNvSpPr txBox="1"/>
          <p:nvPr/>
        </p:nvSpPr>
        <p:spPr>
          <a:xfrm>
            <a:off x="290945" y="1362919"/>
            <a:ext cx="4572000" cy="3323987"/>
          </a:xfrm>
          <a:prstGeom prst="rect">
            <a:avLst/>
          </a:prstGeom>
          <a:noFill/>
        </p:spPr>
        <p:txBody>
          <a:bodyPr wrap="square">
            <a:spAutoFit/>
          </a:bodyPr>
          <a:lstStyle/>
          <a:p>
            <a:r>
              <a:rPr lang="en-IN" sz="1050" dirty="0"/>
              <a:t>// constructor function</a:t>
            </a:r>
          </a:p>
          <a:p>
            <a:r>
              <a:rPr lang="en-IN" sz="1050" dirty="0"/>
              <a:t>function Person (</a:t>
            </a:r>
            <a:r>
              <a:rPr lang="en-IN" sz="1050" dirty="0" err="1"/>
              <a:t>person_name</a:t>
            </a:r>
            <a:r>
              <a:rPr lang="en-IN" sz="1050" dirty="0"/>
              <a:t>, </a:t>
            </a:r>
            <a:r>
              <a:rPr lang="en-IN" sz="1050" dirty="0" err="1"/>
              <a:t>person_age</a:t>
            </a:r>
            <a:r>
              <a:rPr lang="en-IN" sz="1050" dirty="0"/>
              <a:t>, </a:t>
            </a:r>
            <a:r>
              <a:rPr lang="en-IN" sz="1050" dirty="0" err="1"/>
              <a:t>person_gender</a:t>
            </a:r>
            <a:r>
              <a:rPr lang="en-IN" sz="1050" dirty="0"/>
              <a:t>) {</a:t>
            </a:r>
          </a:p>
          <a:p>
            <a:endParaRPr lang="en-IN" sz="1050" dirty="0"/>
          </a:p>
          <a:p>
            <a:r>
              <a:rPr lang="en-IN" sz="1050" dirty="0"/>
              <a:t>   // assigning  parameter values to the calling object</a:t>
            </a:r>
          </a:p>
          <a:p>
            <a:r>
              <a:rPr lang="en-IN" sz="1050" dirty="0"/>
              <a:t>    this.name = </a:t>
            </a:r>
            <a:r>
              <a:rPr lang="en-IN" sz="1050" dirty="0" err="1"/>
              <a:t>person_name</a:t>
            </a:r>
            <a:r>
              <a:rPr lang="en-IN" sz="1050" dirty="0"/>
              <a:t>,</a:t>
            </a:r>
          </a:p>
          <a:p>
            <a:r>
              <a:rPr lang="en-IN" sz="1050" dirty="0"/>
              <a:t>    </a:t>
            </a:r>
            <a:r>
              <a:rPr lang="en-IN" sz="1050" dirty="0" err="1"/>
              <a:t>this.age</a:t>
            </a:r>
            <a:r>
              <a:rPr lang="en-IN" sz="1050" dirty="0"/>
              <a:t> = </a:t>
            </a:r>
            <a:r>
              <a:rPr lang="en-IN" sz="1050" dirty="0" err="1"/>
              <a:t>person_age</a:t>
            </a:r>
            <a:r>
              <a:rPr lang="en-IN" sz="1050" dirty="0"/>
              <a:t>,</a:t>
            </a:r>
          </a:p>
          <a:p>
            <a:r>
              <a:rPr lang="en-IN" sz="1050" dirty="0"/>
              <a:t>    </a:t>
            </a:r>
            <a:r>
              <a:rPr lang="en-IN" sz="1050" dirty="0" err="1"/>
              <a:t>this.gender</a:t>
            </a:r>
            <a:r>
              <a:rPr lang="en-IN" sz="1050" dirty="0"/>
              <a:t> = </a:t>
            </a:r>
            <a:r>
              <a:rPr lang="en-IN" sz="1050" dirty="0" err="1"/>
              <a:t>person_gender</a:t>
            </a:r>
            <a:r>
              <a:rPr lang="en-IN" sz="1050" dirty="0"/>
              <a:t>,</a:t>
            </a:r>
          </a:p>
          <a:p>
            <a:endParaRPr lang="en-IN" sz="1050" dirty="0"/>
          </a:p>
          <a:p>
            <a:r>
              <a:rPr lang="en-IN" sz="1050" dirty="0"/>
              <a:t>    </a:t>
            </a:r>
            <a:r>
              <a:rPr lang="en-IN" sz="1050" dirty="0" err="1"/>
              <a:t>this.greet</a:t>
            </a:r>
            <a:r>
              <a:rPr lang="en-IN" sz="1050" dirty="0"/>
              <a:t> = function () {</a:t>
            </a:r>
          </a:p>
          <a:p>
            <a:r>
              <a:rPr lang="en-IN" sz="1050" dirty="0"/>
              <a:t>        return ('Hi' + ' ' + this.name);</a:t>
            </a:r>
          </a:p>
          <a:p>
            <a:r>
              <a:rPr lang="en-IN" sz="1050" dirty="0"/>
              <a:t>    }</a:t>
            </a:r>
          </a:p>
          <a:p>
            <a:r>
              <a:rPr lang="en-IN" sz="1050" dirty="0"/>
              <a:t>}</a:t>
            </a:r>
          </a:p>
          <a:p>
            <a:endParaRPr lang="en-IN" sz="1050" dirty="0"/>
          </a:p>
          <a:p>
            <a:r>
              <a:rPr lang="en-IN" sz="1050" dirty="0"/>
              <a:t>// creating objects</a:t>
            </a:r>
          </a:p>
          <a:p>
            <a:r>
              <a:rPr lang="en-IN" sz="1050" dirty="0" err="1"/>
              <a:t>const</a:t>
            </a:r>
            <a:r>
              <a:rPr lang="en-IN" sz="1050" dirty="0"/>
              <a:t> person1 = new Person('John', 23, 'male');</a:t>
            </a:r>
          </a:p>
          <a:p>
            <a:r>
              <a:rPr lang="en-IN" sz="1050" dirty="0" err="1"/>
              <a:t>const</a:t>
            </a:r>
            <a:r>
              <a:rPr lang="en-IN" sz="1050" dirty="0"/>
              <a:t> person2 = new Person('Sam', 25, 'female');</a:t>
            </a:r>
          </a:p>
          <a:p>
            <a:endParaRPr lang="en-IN" sz="1050" dirty="0"/>
          </a:p>
          <a:p>
            <a:r>
              <a:rPr lang="en-IN" sz="1050" dirty="0"/>
              <a:t>// accessing properties</a:t>
            </a:r>
          </a:p>
          <a:p>
            <a:r>
              <a:rPr lang="en-IN" sz="1050" dirty="0"/>
              <a:t>console.log(person1.name); // "John"</a:t>
            </a:r>
          </a:p>
          <a:p>
            <a:r>
              <a:rPr lang="en-IN" sz="1050" dirty="0"/>
              <a:t>console.log(person2.name); // "Sam"</a:t>
            </a:r>
          </a:p>
        </p:txBody>
      </p:sp>
      <p:sp>
        <p:nvSpPr>
          <p:cNvPr id="7" name="TextBox 6">
            <a:extLst>
              <a:ext uri="{FF2B5EF4-FFF2-40B4-BE49-F238E27FC236}">
                <a16:creationId xmlns:a16="http://schemas.microsoft.com/office/drawing/2014/main" id="{FFD6AEAA-50BB-4F4C-BFF8-91A52B3290A0}"/>
              </a:ext>
            </a:extLst>
          </p:cNvPr>
          <p:cNvSpPr txBox="1"/>
          <p:nvPr/>
        </p:nvSpPr>
        <p:spPr>
          <a:xfrm>
            <a:off x="4572000" y="2064409"/>
            <a:ext cx="4281056" cy="923330"/>
          </a:xfrm>
          <a:prstGeom prst="rect">
            <a:avLst/>
          </a:prstGeom>
          <a:noFill/>
        </p:spPr>
        <p:txBody>
          <a:bodyPr wrap="square">
            <a:spAutoFit/>
          </a:bodyPr>
          <a:lstStyle/>
          <a:p>
            <a:pPr algn="just"/>
            <a:r>
              <a:rPr lang="en-IN" sz="1800" dirty="0"/>
              <a:t>In the example, we have passed arguments to the constructor function during the creation of the object.</a:t>
            </a:r>
          </a:p>
        </p:txBody>
      </p:sp>
      <p:sp>
        <p:nvSpPr>
          <p:cNvPr id="9" name="TextBox 8">
            <a:extLst>
              <a:ext uri="{FF2B5EF4-FFF2-40B4-BE49-F238E27FC236}">
                <a16:creationId xmlns:a16="http://schemas.microsoft.com/office/drawing/2014/main" id="{880F8DDF-BBB6-4ACD-A57D-1D224957022A}"/>
              </a:ext>
            </a:extLst>
          </p:cNvPr>
          <p:cNvSpPr txBox="1"/>
          <p:nvPr/>
        </p:nvSpPr>
        <p:spPr>
          <a:xfrm>
            <a:off x="4894118" y="2990286"/>
            <a:ext cx="3699164" cy="415498"/>
          </a:xfrm>
          <a:prstGeom prst="rect">
            <a:avLst/>
          </a:prstGeom>
          <a:noFill/>
        </p:spPr>
        <p:txBody>
          <a:bodyPr wrap="square">
            <a:spAutoFit/>
          </a:bodyPr>
          <a:lstStyle/>
          <a:p>
            <a:r>
              <a:rPr lang="en-IN" sz="1050" dirty="0" err="1"/>
              <a:t>const</a:t>
            </a:r>
            <a:r>
              <a:rPr lang="en-IN" sz="1050" dirty="0"/>
              <a:t> person1 = new Person('John', 23, 'male');</a:t>
            </a:r>
          </a:p>
          <a:p>
            <a:r>
              <a:rPr lang="en-IN" sz="1050" dirty="0" err="1"/>
              <a:t>const</a:t>
            </a:r>
            <a:r>
              <a:rPr lang="en-IN" sz="1050" dirty="0"/>
              <a:t> person2 = new Person('Sam', 25, 'male');</a:t>
            </a:r>
          </a:p>
        </p:txBody>
      </p:sp>
      <p:sp>
        <p:nvSpPr>
          <p:cNvPr id="11" name="TextBox 10">
            <a:extLst>
              <a:ext uri="{FF2B5EF4-FFF2-40B4-BE49-F238E27FC236}">
                <a16:creationId xmlns:a16="http://schemas.microsoft.com/office/drawing/2014/main" id="{DA9F7C69-D74A-463F-9622-06747C8C40AE}"/>
              </a:ext>
            </a:extLst>
          </p:cNvPr>
          <p:cNvSpPr txBox="1"/>
          <p:nvPr/>
        </p:nvSpPr>
        <p:spPr>
          <a:xfrm>
            <a:off x="4572001" y="3868725"/>
            <a:ext cx="4197926" cy="1615827"/>
          </a:xfrm>
          <a:prstGeom prst="rect">
            <a:avLst/>
          </a:prstGeom>
          <a:noFill/>
        </p:spPr>
        <p:txBody>
          <a:bodyPr wrap="square">
            <a:spAutoFit/>
          </a:bodyPr>
          <a:lstStyle/>
          <a:p>
            <a:r>
              <a:rPr lang="en-IN" sz="1800" dirty="0"/>
              <a:t>This allows each object to have different properties. As shown above,</a:t>
            </a:r>
          </a:p>
          <a:p>
            <a:endParaRPr lang="en-IN" sz="1800" dirty="0"/>
          </a:p>
          <a:p>
            <a:r>
              <a:rPr lang="en-IN" sz="1500" dirty="0"/>
              <a:t>console.log(person1.name); gives John</a:t>
            </a:r>
          </a:p>
          <a:p>
            <a:endParaRPr lang="en-IN" sz="1500" dirty="0"/>
          </a:p>
          <a:p>
            <a:r>
              <a:rPr lang="en-IN" sz="1500" dirty="0"/>
              <a:t>console.log(person2.name); gives Sam</a:t>
            </a:r>
          </a:p>
        </p:txBody>
      </p:sp>
    </p:spTree>
    <p:extLst>
      <p:ext uri="{BB962C8B-B14F-4D97-AF65-F5344CB8AC3E}">
        <p14:creationId xmlns:p14="http://schemas.microsoft.com/office/powerpoint/2010/main" val="2020461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0A8752-D617-49A9-B516-3093070C7707}"/>
              </a:ext>
            </a:extLst>
          </p:cNvPr>
          <p:cNvSpPr txBox="1"/>
          <p:nvPr/>
        </p:nvSpPr>
        <p:spPr>
          <a:xfrm>
            <a:off x="2202873" y="1046063"/>
            <a:ext cx="4572000" cy="646331"/>
          </a:xfrm>
          <a:prstGeom prst="rect">
            <a:avLst/>
          </a:prstGeom>
          <a:noFill/>
        </p:spPr>
        <p:txBody>
          <a:bodyPr wrap="square">
            <a:spAutoFit/>
          </a:bodyPr>
          <a:lstStyle/>
          <a:p>
            <a:pPr algn="ctr"/>
            <a:r>
              <a:rPr lang="en-IN" sz="1800" b="1" dirty="0"/>
              <a:t>Adding Properties And Methods in an Object</a:t>
            </a:r>
          </a:p>
        </p:txBody>
      </p:sp>
      <p:sp>
        <p:nvSpPr>
          <p:cNvPr id="5" name="TextBox 4">
            <a:extLst>
              <a:ext uri="{FF2B5EF4-FFF2-40B4-BE49-F238E27FC236}">
                <a16:creationId xmlns:a16="http://schemas.microsoft.com/office/drawing/2014/main" id="{FFE340A8-5EF1-4CE7-8A08-FDD5D1AA31AC}"/>
              </a:ext>
            </a:extLst>
          </p:cNvPr>
          <p:cNvSpPr txBox="1"/>
          <p:nvPr/>
        </p:nvSpPr>
        <p:spPr>
          <a:xfrm>
            <a:off x="353291" y="1379954"/>
            <a:ext cx="3439391" cy="3485570"/>
          </a:xfrm>
          <a:prstGeom prst="rect">
            <a:avLst/>
          </a:prstGeom>
          <a:noFill/>
        </p:spPr>
        <p:txBody>
          <a:bodyPr wrap="square">
            <a:spAutoFit/>
          </a:bodyPr>
          <a:lstStyle/>
          <a:p>
            <a:r>
              <a:rPr lang="en-IN" sz="1050" dirty="0"/>
              <a:t>// constructor function</a:t>
            </a:r>
          </a:p>
          <a:p>
            <a:r>
              <a:rPr lang="en-IN" sz="1050" dirty="0"/>
              <a:t>function Person () {</a:t>
            </a:r>
          </a:p>
          <a:p>
            <a:r>
              <a:rPr lang="en-IN" sz="1050" dirty="0"/>
              <a:t>    this.name = 'John',</a:t>
            </a:r>
          </a:p>
          <a:p>
            <a:r>
              <a:rPr lang="en-IN" sz="1050" dirty="0"/>
              <a:t>    </a:t>
            </a:r>
            <a:r>
              <a:rPr lang="en-IN" sz="1050" dirty="0" err="1"/>
              <a:t>this.age</a:t>
            </a:r>
            <a:r>
              <a:rPr lang="en-IN" sz="1050" dirty="0"/>
              <a:t> = 23</a:t>
            </a:r>
          </a:p>
          <a:p>
            <a:r>
              <a:rPr lang="en-IN" sz="1050" dirty="0"/>
              <a:t>}</a:t>
            </a:r>
          </a:p>
          <a:p>
            <a:endParaRPr lang="en-IN" sz="1050" dirty="0"/>
          </a:p>
          <a:p>
            <a:r>
              <a:rPr lang="en-IN" sz="1050" dirty="0"/>
              <a:t>// creating objects</a:t>
            </a:r>
          </a:p>
          <a:p>
            <a:r>
              <a:rPr lang="en-IN" sz="1050" dirty="0"/>
              <a:t>let person1 = new Person();</a:t>
            </a:r>
          </a:p>
          <a:p>
            <a:r>
              <a:rPr lang="en-IN" sz="1050" dirty="0"/>
              <a:t>let person2 = new Person();</a:t>
            </a:r>
          </a:p>
          <a:p>
            <a:endParaRPr lang="en-IN" sz="1050" dirty="0"/>
          </a:p>
          <a:p>
            <a:r>
              <a:rPr lang="en-IN" sz="1050" dirty="0"/>
              <a:t>// adding property to person1 object</a:t>
            </a:r>
          </a:p>
          <a:p>
            <a:r>
              <a:rPr lang="en-IN" sz="1050" dirty="0"/>
              <a:t>person1.gender = 'male';</a:t>
            </a:r>
          </a:p>
          <a:p>
            <a:endParaRPr lang="en-IN" sz="1050" dirty="0"/>
          </a:p>
          <a:p>
            <a:r>
              <a:rPr lang="en-IN" sz="1050" dirty="0"/>
              <a:t>// adding method to person1 object</a:t>
            </a:r>
          </a:p>
          <a:p>
            <a:r>
              <a:rPr lang="en-IN" sz="1050" dirty="0"/>
              <a:t>person1.greet = function () {</a:t>
            </a:r>
          </a:p>
          <a:p>
            <a:r>
              <a:rPr lang="en-IN" sz="1050" dirty="0"/>
              <a:t>    console.log('hello');</a:t>
            </a:r>
          </a:p>
          <a:p>
            <a:r>
              <a:rPr lang="en-IN" sz="1050" dirty="0"/>
              <a:t>}</a:t>
            </a:r>
          </a:p>
          <a:p>
            <a:r>
              <a:rPr lang="en-IN" sz="1050" dirty="0"/>
              <a:t>person1.greet();   // hello</a:t>
            </a:r>
          </a:p>
          <a:p>
            <a:r>
              <a:rPr lang="en-IN" sz="1050" dirty="0"/>
              <a:t>// Error code</a:t>
            </a:r>
          </a:p>
          <a:p>
            <a:r>
              <a:rPr lang="en-IN" sz="1050" dirty="0"/>
              <a:t>// person2 doesn't have greet() method</a:t>
            </a:r>
          </a:p>
          <a:p>
            <a:r>
              <a:rPr lang="en-IN" sz="1050" dirty="0"/>
              <a:t>person2.greet();</a:t>
            </a:r>
          </a:p>
        </p:txBody>
      </p:sp>
      <p:sp>
        <p:nvSpPr>
          <p:cNvPr id="7" name="TextBox 6">
            <a:extLst>
              <a:ext uri="{FF2B5EF4-FFF2-40B4-BE49-F238E27FC236}">
                <a16:creationId xmlns:a16="http://schemas.microsoft.com/office/drawing/2014/main" id="{20393895-EAB8-44BC-9E52-D3EE62E8CD84}"/>
              </a:ext>
            </a:extLst>
          </p:cNvPr>
          <p:cNvSpPr txBox="1"/>
          <p:nvPr/>
        </p:nvSpPr>
        <p:spPr>
          <a:xfrm>
            <a:off x="4062846" y="1586599"/>
            <a:ext cx="4572000" cy="3831818"/>
          </a:xfrm>
          <a:prstGeom prst="rect">
            <a:avLst/>
          </a:prstGeom>
          <a:noFill/>
        </p:spPr>
        <p:txBody>
          <a:bodyPr wrap="square">
            <a:spAutoFit/>
          </a:bodyPr>
          <a:lstStyle/>
          <a:p>
            <a:pPr algn="just">
              <a:lnSpc>
                <a:spcPct val="150000"/>
              </a:lnSpc>
            </a:pPr>
            <a:r>
              <a:rPr lang="en-IN" sz="1800" dirty="0"/>
              <a:t>In the example, a new property gender and a new method greet() is added to the person1 object.</a:t>
            </a:r>
          </a:p>
          <a:p>
            <a:pPr algn="just">
              <a:lnSpc>
                <a:spcPct val="150000"/>
              </a:lnSpc>
            </a:pPr>
            <a:endParaRPr lang="en-IN" sz="1800" dirty="0"/>
          </a:p>
          <a:p>
            <a:pPr algn="just">
              <a:lnSpc>
                <a:spcPct val="150000"/>
              </a:lnSpc>
            </a:pPr>
            <a:r>
              <a:rPr lang="en-IN" sz="1800" dirty="0"/>
              <a:t>However, this new property and method is only added to person1. You cannot access gender or greet() from person2. Hence the program gives error when we try to access person2.greet();</a:t>
            </a:r>
          </a:p>
        </p:txBody>
      </p:sp>
    </p:spTree>
    <p:extLst>
      <p:ext uri="{BB962C8B-B14F-4D97-AF65-F5344CB8AC3E}">
        <p14:creationId xmlns:p14="http://schemas.microsoft.com/office/powerpoint/2010/main" val="833392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34EB60-B2A6-4E8E-9305-5C055A697D75}"/>
              </a:ext>
            </a:extLst>
          </p:cNvPr>
          <p:cNvSpPr txBox="1"/>
          <p:nvPr/>
        </p:nvSpPr>
        <p:spPr>
          <a:xfrm>
            <a:off x="2286000" y="962937"/>
            <a:ext cx="4572000" cy="369332"/>
          </a:xfrm>
          <a:prstGeom prst="rect">
            <a:avLst/>
          </a:prstGeom>
          <a:noFill/>
        </p:spPr>
        <p:txBody>
          <a:bodyPr wrap="square">
            <a:spAutoFit/>
          </a:bodyPr>
          <a:lstStyle/>
          <a:p>
            <a:pPr algn="ctr"/>
            <a:r>
              <a:rPr lang="en-IN" sz="1800" b="1" dirty="0"/>
              <a:t>JavaScript Built-in Constructors</a:t>
            </a:r>
          </a:p>
        </p:txBody>
      </p:sp>
      <p:sp>
        <p:nvSpPr>
          <p:cNvPr id="5" name="TextBox 4">
            <a:extLst>
              <a:ext uri="{FF2B5EF4-FFF2-40B4-BE49-F238E27FC236}">
                <a16:creationId xmlns:a16="http://schemas.microsoft.com/office/drawing/2014/main" id="{1C50BB97-1EB7-4B75-B6D1-02A83B7C73FF}"/>
              </a:ext>
            </a:extLst>
          </p:cNvPr>
          <p:cNvSpPr txBox="1"/>
          <p:nvPr/>
        </p:nvSpPr>
        <p:spPr>
          <a:xfrm>
            <a:off x="2286000" y="1555323"/>
            <a:ext cx="5652654" cy="1200329"/>
          </a:xfrm>
          <a:prstGeom prst="rect">
            <a:avLst/>
          </a:prstGeom>
          <a:noFill/>
        </p:spPr>
        <p:txBody>
          <a:bodyPr wrap="square">
            <a:spAutoFit/>
          </a:bodyPr>
          <a:lstStyle/>
          <a:p>
            <a:r>
              <a:rPr lang="en-IN" sz="1800" dirty="0"/>
              <a:t>let a = new Object();    // A new Object </a:t>
            </a:r>
            <a:r>
              <a:rPr lang="en-IN" sz="1800" dirty="0" err="1"/>
              <a:t>object</a:t>
            </a:r>
            <a:endParaRPr lang="en-IN" sz="1800" dirty="0"/>
          </a:p>
          <a:p>
            <a:r>
              <a:rPr lang="en-IN" sz="1800" dirty="0"/>
              <a:t>let b = new String();    // A new String object</a:t>
            </a:r>
          </a:p>
          <a:p>
            <a:r>
              <a:rPr lang="en-IN" sz="1800" dirty="0"/>
              <a:t>let c = new Number();    // A new Number object</a:t>
            </a:r>
          </a:p>
          <a:p>
            <a:r>
              <a:rPr lang="en-IN" sz="1800" dirty="0"/>
              <a:t>let d = new Boolean();   // A new Boolean object</a:t>
            </a:r>
          </a:p>
        </p:txBody>
      </p:sp>
      <p:sp>
        <p:nvSpPr>
          <p:cNvPr id="7" name="TextBox 6">
            <a:extLst>
              <a:ext uri="{FF2B5EF4-FFF2-40B4-BE49-F238E27FC236}">
                <a16:creationId xmlns:a16="http://schemas.microsoft.com/office/drawing/2014/main" id="{FE4F296F-D275-4253-8010-43AD054E434B}"/>
              </a:ext>
            </a:extLst>
          </p:cNvPr>
          <p:cNvSpPr txBox="1"/>
          <p:nvPr/>
        </p:nvSpPr>
        <p:spPr>
          <a:xfrm>
            <a:off x="1818409" y="3101894"/>
            <a:ext cx="5039591" cy="646331"/>
          </a:xfrm>
          <a:prstGeom prst="rect">
            <a:avLst/>
          </a:prstGeom>
          <a:noFill/>
        </p:spPr>
        <p:txBody>
          <a:bodyPr wrap="square">
            <a:spAutoFit/>
          </a:bodyPr>
          <a:lstStyle/>
          <a:p>
            <a:r>
              <a:rPr lang="en-IN" sz="1800" b="1" dirty="0"/>
              <a:t>In JavaScript, strings can be created as objects by:</a:t>
            </a:r>
          </a:p>
        </p:txBody>
      </p:sp>
      <p:sp>
        <p:nvSpPr>
          <p:cNvPr id="9" name="TextBox 8">
            <a:extLst>
              <a:ext uri="{FF2B5EF4-FFF2-40B4-BE49-F238E27FC236}">
                <a16:creationId xmlns:a16="http://schemas.microsoft.com/office/drawing/2014/main" id="{4324D0E1-7FFB-4699-BEB3-4BA59CDA4F3E}"/>
              </a:ext>
            </a:extLst>
          </p:cNvPr>
          <p:cNvSpPr txBox="1"/>
          <p:nvPr/>
        </p:nvSpPr>
        <p:spPr>
          <a:xfrm>
            <a:off x="2504209" y="3575095"/>
            <a:ext cx="4572000" cy="646331"/>
          </a:xfrm>
          <a:prstGeom prst="rect">
            <a:avLst/>
          </a:prstGeom>
          <a:noFill/>
        </p:spPr>
        <p:txBody>
          <a:bodyPr wrap="square">
            <a:spAutoFit/>
          </a:bodyPr>
          <a:lstStyle/>
          <a:p>
            <a:r>
              <a:rPr lang="en-IN" sz="1800" dirty="0" err="1"/>
              <a:t>const</a:t>
            </a:r>
            <a:r>
              <a:rPr lang="en-IN" sz="1800" dirty="0"/>
              <a:t> name = new String ('John');</a:t>
            </a:r>
          </a:p>
          <a:p>
            <a:r>
              <a:rPr lang="en-IN" sz="1800" dirty="0"/>
              <a:t>console.log(name); // "John"</a:t>
            </a:r>
          </a:p>
        </p:txBody>
      </p:sp>
    </p:spTree>
    <p:extLst>
      <p:ext uri="{BB962C8B-B14F-4D97-AF65-F5344CB8AC3E}">
        <p14:creationId xmlns:p14="http://schemas.microsoft.com/office/powerpoint/2010/main" val="945647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987CE-BA78-4582-8362-595097DDC1A6}"/>
              </a:ext>
            </a:extLst>
          </p:cNvPr>
          <p:cNvSpPr txBox="1"/>
          <p:nvPr/>
        </p:nvSpPr>
        <p:spPr>
          <a:xfrm>
            <a:off x="1787237" y="1316228"/>
            <a:ext cx="5320145" cy="646331"/>
          </a:xfrm>
          <a:prstGeom prst="rect">
            <a:avLst/>
          </a:prstGeom>
          <a:noFill/>
        </p:spPr>
        <p:txBody>
          <a:bodyPr wrap="square">
            <a:spAutoFit/>
          </a:bodyPr>
          <a:lstStyle/>
          <a:p>
            <a:r>
              <a:rPr lang="en-IN" sz="1800" b="1" dirty="0"/>
              <a:t>In JavaScript, numbers can be created as objects by:</a:t>
            </a:r>
          </a:p>
        </p:txBody>
      </p:sp>
      <p:sp>
        <p:nvSpPr>
          <p:cNvPr id="5" name="TextBox 4">
            <a:extLst>
              <a:ext uri="{FF2B5EF4-FFF2-40B4-BE49-F238E27FC236}">
                <a16:creationId xmlns:a16="http://schemas.microsoft.com/office/drawing/2014/main" id="{4A613A3F-1EF2-425E-A72E-F09669EE7F9A}"/>
              </a:ext>
            </a:extLst>
          </p:cNvPr>
          <p:cNvSpPr txBox="1"/>
          <p:nvPr/>
        </p:nvSpPr>
        <p:spPr>
          <a:xfrm>
            <a:off x="2535382" y="1918936"/>
            <a:ext cx="4572000" cy="646331"/>
          </a:xfrm>
          <a:prstGeom prst="rect">
            <a:avLst/>
          </a:prstGeom>
          <a:noFill/>
        </p:spPr>
        <p:txBody>
          <a:bodyPr wrap="square">
            <a:spAutoFit/>
          </a:bodyPr>
          <a:lstStyle/>
          <a:p>
            <a:r>
              <a:rPr lang="en-IN" sz="1800" dirty="0" err="1"/>
              <a:t>const</a:t>
            </a:r>
            <a:r>
              <a:rPr lang="en-IN" sz="1800" dirty="0"/>
              <a:t> number = new Number (57);</a:t>
            </a:r>
          </a:p>
          <a:p>
            <a:r>
              <a:rPr lang="en-IN" sz="1800" dirty="0"/>
              <a:t>console.log(number); // 57</a:t>
            </a:r>
          </a:p>
        </p:txBody>
      </p:sp>
      <p:sp>
        <p:nvSpPr>
          <p:cNvPr id="7" name="TextBox 6">
            <a:extLst>
              <a:ext uri="{FF2B5EF4-FFF2-40B4-BE49-F238E27FC236}">
                <a16:creationId xmlns:a16="http://schemas.microsoft.com/office/drawing/2014/main" id="{36DD2B32-9DAE-4639-BB69-A68E684A1089}"/>
              </a:ext>
            </a:extLst>
          </p:cNvPr>
          <p:cNvSpPr txBox="1"/>
          <p:nvPr/>
        </p:nvSpPr>
        <p:spPr>
          <a:xfrm>
            <a:off x="1787236" y="3290501"/>
            <a:ext cx="5070764" cy="646331"/>
          </a:xfrm>
          <a:prstGeom prst="rect">
            <a:avLst/>
          </a:prstGeom>
          <a:noFill/>
        </p:spPr>
        <p:txBody>
          <a:bodyPr wrap="square">
            <a:spAutoFit/>
          </a:bodyPr>
          <a:lstStyle/>
          <a:p>
            <a:r>
              <a:rPr lang="en-IN" sz="1800" b="1" dirty="0"/>
              <a:t>In JavaScript, </a:t>
            </a:r>
            <a:r>
              <a:rPr lang="en-IN" sz="1800" b="1" dirty="0" err="1"/>
              <a:t>booleans</a:t>
            </a:r>
            <a:r>
              <a:rPr lang="en-IN" sz="1800" b="1" dirty="0"/>
              <a:t> can be created as objects by:</a:t>
            </a:r>
          </a:p>
        </p:txBody>
      </p:sp>
      <p:sp>
        <p:nvSpPr>
          <p:cNvPr id="9" name="TextBox 8">
            <a:extLst>
              <a:ext uri="{FF2B5EF4-FFF2-40B4-BE49-F238E27FC236}">
                <a16:creationId xmlns:a16="http://schemas.microsoft.com/office/drawing/2014/main" id="{F285D42F-118E-42C2-82EF-4A311AD667C5}"/>
              </a:ext>
            </a:extLst>
          </p:cNvPr>
          <p:cNvSpPr txBox="1"/>
          <p:nvPr/>
        </p:nvSpPr>
        <p:spPr>
          <a:xfrm>
            <a:off x="2535382" y="3927834"/>
            <a:ext cx="4572000" cy="646331"/>
          </a:xfrm>
          <a:prstGeom prst="rect">
            <a:avLst/>
          </a:prstGeom>
          <a:noFill/>
        </p:spPr>
        <p:txBody>
          <a:bodyPr wrap="square">
            <a:spAutoFit/>
          </a:bodyPr>
          <a:lstStyle/>
          <a:p>
            <a:r>
              <a:rPr lang="en-IN" sz="1800" dirty="0" err="1"/>
              <a:t>const</a:t>
            </a:r>
            <a:r>
              <a:rPr lang="en-IN" sz="1800" dirty="0"/>
              <a:t> count = new Boolean(true);</a:t>
            </a:r>
          </a:p>
          <a:p>
            <a:r>
              <a:rPr lang="en-IN" sz="1800" dirty="0"/>
              <a:t>console.log(count); // true</a:t>
            </a:r>
          </a:p>
        </p:txBody>
      </p:sp>
    </p:spTree>
    <p:extLst>
      <p:ext uri="{BB962C8B-B14F-4D97-AF65-F5344CB8AC3E}">
        <p14:creationId xmlns:p14="http://schemas.microsoft.com/office/powerpoint/2010/main" val="118356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2B26-6B62-4D67-BDD9-3B9CC57CC4A7}"/>
              </a:ext>
            </a:extLst>
          </p:cNvPr>
          <p:cNvSpPr>
            <a:spLocks noGrp="1"/>
          </p:cNvSpPr>
          <p:nvPr>
            <p:ph type="ctrTitle"/>
          </p:nvPr>
        </p:nvSpPr>
        <p:spPr>
          <a:xfrm>
            <a:off x="1674254" y="3116688"/>
            <a:ext cx="5486400" cy="914400"/>
          </a:xfrm>
        </p:spPr>
        <p:txBody>
          <a:bodyPr/>
          <a:lstStyle/>
          <a:p>
            <a:r>
              <a:rPr lang="en-IN" i="1" dirty="0">
                <a:solidFill>
                  <a:srgbClr val="FF0000"/>
                </a:solidFill>
              </a:rPr>
              <a:t>t</a:t>
            </a:r>
            <a:r>
              <a:rPr lang="en-IN" b="1" i="1" dirty="0" smtClean="0">
                <a:solidFill>
                  <a:srgbClr val="FF0000"/>
                </a:solidFill>
              </a:rPr>
              <a:t>his</a:t>
            </a:r>
            <a:r>
              <a:rPr lang="en-IN" b="1" dirty="0" smtClean="0"/>
              <a:t> </a:t>
            </a:r>
            <a:r>
              <a:rPr lang="en-IN" b="1" dirty="0"/>
              <a:t>Keyword</a:t>
            </a:r>
          </a:p>
        </p:txBody>
      </p:sp>
    </p:spTree>
    <p:extLst>
      <p:ext uri="{BB962C8B-B14F-4D97-AF65-F5344CB8AC3E}">
        <p14:creationId xmlns:p14="http://schemas.microsoft.com/office/powerpoint/2010/main" val="494797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771AED-D4C7-4F2E-B7FF-72362258B46E}"/>
              </a:ext>
            </a:extLst>
          </p:cNvPr>
          <p:cNvSpPr txBox="1"/>
          <p:nvPr/>
        </p:nvSpPr>
        <p:spPr>
          <a:xfrm>
            <a:off x="1226127" y="1752854"/>
            <a:ext cx="7086600" cy="2354491"/>
          </a:xfrm>
          <a:prstGeom prst="rect">
            <a:avLst/>
          </a:prstGeom>
          <a:noFill/>
        </p:spPr>
        <p:txBody>
          <a:bodyPr wrap="square">
            <a:spAutoFit/>
          </a:bodyPr>
          <a:lstStyle/>
          <a:p>
            <a:pPr algn="just"/>
            <a:r>
              <a:rPr lang="en-IN" sz="2100" dirty="0"/>
              <a:t>The this keyword is one of the most widely used and yet confusing keyword in JavaScript. Here, you will learn everything about this keyword.</a:t>
            </a:r>
          </a:p>
          <a:p>
            <a:pPr algn="just"/>
            <a:endParaRPr lang="en-IN" sz="2100" dirty="0"/>
          </a:p>
          <a:p>
            <a:pPr algn="just"/>
            <a:r>
              <a:rPr lang="en-IN" sz="2100" dirty="0"/>
              <a:t>this points to a particular object. Now, which is that object is depends on how a function which includes 'this' keyword is being called.</a:t>
            </a:r>
          </a:p>
        </p:txBody>
      </p:sp>
    </p:spTree>
    <p:extLst>
      <p:ext uri="{BB962C8B-B14F-4D97-AF65-F5344CB8AC3E}">
        <p14:creationId xmlns:p14="http://schemas.microsoft.com/office/powerpoint/2010/main" val="3649999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533400" y="734291"/>
            <a:ext cx="8153400" cy="4724400"/>
          </a:xfrm>
        </p:spPr>
        <p:txBody>
          <a:bodyPr/>
          <a:lstStyle/>
          <a:p>
            <a:pPr algn="l"/>
            <a:r>
              <a:rPr lang="en-US" dirty="0" smtClean="0">
                <a:solidFill>
                  <a:schemeClr val="tx1"/>
                </a:solidFill>
              </a:rPr>
              <a:t>&lt;script&gt;</a:t>
            </a:r>
          </a:p>
          <a:p>
            <a:pPr algn="l"/>
            <a:r>
              <a:rPr lang="en-US" dirty="0" smtClean="0">
                <a:solidFill>
                  <a:schemeClr val="tx1"/>
                </a:solidFill>
              </a:rPr>
              <a:t>function add()</a:t>
            </a:r>
          </a:p>
          <a:p>
            <a:pPr algn="l"/>
            <a:r>
              <a:rPr lang="en-US" dirty="0" smtClean="0">
                <a:solidFill>
                  <a:schemeClr val="tx1"/>
                </a:solidFill>
              </a:rPr>
              <a:t>{ </a:t>
            </a:r>
            <a:r>
              <a:rPr lang="en-US" dirty="0" err="1" smtClean="0">
                <a:solidFill>
                  <a:schemeClr val="tx1"/>
                </a:solidFill>
              </a:rPr>
              <a:t>var</a:t>
            </a:r>
            <a:r>
              <a:rPr lang="en-US" dirty="0" smtClean="0">
                <a:solidFill>
                  <a:schemeClr val="tx1"/>
                </a:solidFill>
              </a:rPr>
              <a:t> a =10;</a:t>
            </a:r>
          </a:p>
          <a:p>
            <a:pPr algn="l"/>
            <a:r>
              <a:rPr lang="en-US" dirty="0" err="1">
                <a:solidFill>
                  <a:schemeClr val="tx1"/>
                </a:solidFill>
              </a:rPr>
              <a:t>var</a:t>
            </a:r>
            <a:r>
              <a:rPr lang="en-US" dirty="0">
                <a:solidFill>
                  <a:schemeClr val="tx1"/>
                </a:solidFill>
              </a:rPr>
              <a:t> </a:t>
            </a:r>
            <a:r>
              <a:rPr lang="en-US" dirty="0" smtClean="0">
                <a:solidFill>
                  <a:schemeClr val="tx1"/>
                </a:solidFill>
              </a:rPr>
              <a:t>b =20;</a:t>
            </a:r>
          </a:p>
          <a:p>
            <a:pPr algn="l"/>
            <a:r>
              <a:rPr lang="en-US" dirty="0" err="1">
                <a:solidFill>
                  <a:schemeClr val="tx1"/>
                </a:solidFill>
              </a:rPr>
              <a:t>v</a:t>
            </a:r>
            <a:r>
              <a:rPr lang="en-US" dirty="0" err="1" smtClean="0">
                <a:solidFill>
                  <a:schemeClr val="tx1"/>
                </a:solidFill>
              </a:rPr>
              <a:t>ar</a:t>
            </a:r>
            <a:r>
              <a:rPr lang="en-US" dirty="0" smtClean="0">
                <a:solidFill>
                  <a:schemeClr val="tx1"/>
                </a:solidFill>
              </a:rPr>
              <a:t> c =</a:t>
            </a:r>
            <a:r>
              <a:rPr lang="en-US" dirty="0" err="1" smtClean="0">
                <a:solidFill>
                  <a:schemeClr val="tx1"/>
                </a:solidFill>
              </a:rPr>
              <a:t>a+b</a:t>
            </a:r>
            <a:r>
              <a:rPr lang="en-US" dirty="0" smtClean="0">
                <a:solidFill>
                  <a:schemeClr val="tx1"/>
                </a:solidFill>
              </a:rPr>
              <a:t>;</a:t>
            </a:r>
          </a:p>
          <a:p>
            <a:pPr algn="l"/>
            <a:r>
              <a:rPr lang="en-US" dirty="0" smtClean="0">
                <a:solidFill>
                  <a:schemeClr val="tx1"/>
                </a:solidFill>
              </a:rPr>
              <a:t>console.log(this);</a:t>
            </a:r>
          </a:p>
          <a:p>
            <a:pPr algn="l"/>
            <a:r>
              <a:rPr lang="en-US" dirty="0" smtClean="0">
                <a:solidFill>
                  <a:schemeClr val="tx1"/>
                </a:solidFill>
              </a:rPr>
              <a:t>console.log(c);</a:t>
            </a:r>
          </a:p>
          <a:p>
            <a:pPr algn="l"/>
            <a:r>
              <a:rPr lang="en-US" dirty="0" smtClean="0">
                <a:solidFill>
                  <a:schemeClr val="tx1"/>
                </a:solidFill>
              </a:rPr>
              <a:t>}</a:t>
            </a:r>
          </a:p>
          <a:p>
            <a:pPr algn="l"/>
            <a:r>
              <a:rPr lang="en-US" dirty="0" smtClean="0">
                <a:solidFill>
                  <a:schemeClr val="tx1"/>
                </a:solidFill>
              </a:rPr>
              <a:t>add();</a:t>
            </a:r>
          </a:p>
          <a:p>
            <a:pPr algn="l"/>
            <a:r>
              <a:rPr lang="en-US" dirty="0" smtClean="0">
                <a:solidFill>
                  <a:schemeClr val="tx1"/>
                </a:solidFill>
              </a:rPr>
              <a:t>&lt;/script&gt;</a:t>
            </a:r>
          </a:p>
          <a:p>
            <a:pPr algn="l"/>
            <a:endParaRPr lang="en-US" dirty="0">
              <a:solidFill>
                <a:schemeClr val="tx1"/>
              </a:solidFill>
            </a:endParaRPr>
          </a:p>
          <a:p>
            <a:pPr algn="l"/>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4249585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533400" y="734291"/>
            <a:ext cx="8153400" cy="4724400"/>
          </a:xfrm>
        </p:spPr>
        <p:txBody>
          <a:bodyPr/>
          <a:lstStyle/>
          <a:p>
            <a:pPr algn="l"/>
            <a:r>
              <a:rPr lang="en-US" dirty="0" smtClean="0">
                <a:solidFill>
                  <a:schemeClr val="tx1"/>
                </a:solidFill>
              </a:rPr>
              <a:t>&lt;script&gt;</a:t>
            </a:r>
          </a:p>
          <a:p>
            <a:pPr algn="l"/>
            <a:r>
              <a:rPr lang="en-US" dirty="0" err="1" smtClean="0">
                <a:solidFill>
                  <a:schemeClr val="tx1"/>
                </a:solidFill>
              </a:rPr>
              <a:t>var</a:t>
            </a:r>
            <a:r>
              <a:rPr lang="en-US" dirty="0" smtClean="0">
                <a:solidFill>
                  <a:schemeClr val="tx1"/>
                </a:solidFill>
              </a:rPr>
              <a:t> student ={ name: “Ram”,</a:t>
            </a:r>
          </a:p>
          <a:p>
            <a:pPr algn="l"/>
            <a:r>
              <a:rPr lang="en-US" dirty="0">
                <a:solidFill>
                  <a:schemeClr val="tx1"/>
                </a:solidFill>
              </a:rPr>
              <a:t>	</a:t>
            </a:r>
            <a:r>
              <a:rPr lang="en-US" dirty="0" smtClean="0">
                <a:solidFill>
                  <a:schemeClr val="tx1"/>
                </a:solidFill>
              </a:rPr>
              <a:t>			class: “BE”,</a:t>
            </a:r>
          </a:p>
          <a:p>
            <a:pPr algn="l"/>
            <a:r>
              <a:rPr lang="en-US" dirty="0">
                <a:solidFill>
                  <a:schemeClr val="tx1"/>
                </a:solidFill>
              </a:rPr>
              <a:t>	</a:t>
            </a:r>
            <a:r>
              <a:rPr lang="en-US" dirty="0" smtClean="0">
                <a:solidFill>
                  <a:schemeClr val="tx1"/>
                </a:solidFill>
              </a:rPr>
              <a:t>			add: function ()</a:t>
            </a:r>
          </a:p>
          <a:p>
            <a:pPr algn="l"/>
            <a:r>
              <a:rPr lang="en-US" dirty="0" smtClean="0">
                <a:solidFill>
                  <a:schemeClr val="tx1"/>
                </a:solidFill>
              </a:rPr>
              <a:t>				{ </a:t>
            </a:r>
            <a:r>
              <a:rPr lang="en-US" dirty="0" err="1" smtClean="0">
                <a:solidFill>
                  <a:schemeClr val="tx1"/>
                </a:solidFill>
              </a:rPr>
              <a:t>var</a:t>
            </a:r>
            <a:r>
              <a:rPr lang="en-US" dirty="0" smtClean="0">
                <a:solidFill>
                  <a:schemeClr val="tx1"/>
                </a:solidFill>
              </a:rPr>
              <a:t> a =10;</a:t>
            </a:r>
          </a:p>
          <a:p>
            <a:pPr algn="l"/>
            <a:r>
              <a:rPr lang="en-US" dirty="0" smtClean="0">
                <a:solidFill>
                  <a:schemeClr val="tx1"/>
                </a:solidFill>
              </a:rPr>
              <a:t>					</a:t>
            </a:r>
            <a:r>
              <a:rPr lang="en-US" dirty="0" err="1" smtClean="0">
                <a:solidFill>
                  <a:schemeClr val="tx1"/>
                </a:solidFill>
              </a:rPr>
              <a:t>var</a:t>
            </a:r>
            <a:r>
              <a:rPr lang="en-US" dirty="0" smtClean="0">
                <a:solidFill>
                  <a:schemeClr val="tx1"/>
                </a:solidFill>
              </a:rPr>
              <a:t> b =20;</a:t>
            </a:r>
          </a:p>
          <a:p>
            <a:pPr algn="l"/>
            <a:r>
              <a:rPr lang="en-US" dirty="0" smtClean="0">
                <a:solidFill>
                  <a:schemeClr val="tx1"/>
                </a:solidFill>
              </a:rPr>
              <a:t>					</a:t>
            </a:r>
            <a:r>
              <a:rPr lang="en-US" dirty="0" err="1" smtClean="0">
                <a:solidFill>
                  <a:schemeClr val="tx1"/>
                </a:solidFill>
              </a:rPr>
              <a:t>var</a:t>
            </a:r>
            <a:r>
              <a:rPr lang="en-US" dirty="0" smtClean="0">
                <a:solidFill>
                  <a:schemeClr val="tx1"/>
                </a:solidFill>
              </a:rPr>
              <a:t> c =</a:t>
            </a:r>
            <a:r>
              <a:rPr lang="en-US" dirty="0" err="1" smtClean="0">
                <a:solidFill>
                  <a:schemeClr val="tx1"/>
                </a:solidFill>
              </a:rPr>
              <a:t>a+b</a:t>
            </a:r>
            <a:r>
              <a:rPr lang="en-US" dirty="0" smtClean="0">
                <a:solidFill>
                  <a:schemeClr val="tx1"/>
                </a:solidFill>
              </a:rPr>
              <a:t>;</a:t>
            </a:r>
          </a:p>
          <a:p>
            <a:pPr algn="l"/>
            <a:r>
              <a:rPr lang="en-US" dirty="0" smtClean="0">
                <a:solidFill>
                  <a:schemeClr val="tx1"/>
                </a:solidFill>
              </a:rPr>
              <a:t>					console.log(this);</a:t>
            </a:r>
          </a:p>
          <a:p>
            <a:pPr algn="l"/>
            <a:r>
              <a:rPr lang="en-US" dirty="0" smtClean="0">
                <a:solidFill>
                  <a:schemeClr val="tx1"/>
                </a:solidFill>
              </a:rPr>
              <a:t>					console.log(c);</a:t>
            </a:r>
          </a:p>
          <a:p>
            <a:pPr algn="l"/>
            <a:r>
              <a:rPr lang="en-US" dirty="0" smtClean="0">
                <a:solidFill>
                  <a:schemeClr val="tx1"/>
                </a:solidFill>
              </a:rPr>
              <a:t>}</a:t>
            </a:r>
          </a:p>
          <a:p>
            <a:pPr algn="l"/>
            <a:r>
              <a:rPr lang="en-US" dirty="0" smtClean="0">
                <a:solidFill>
                  <a:schemeClr val="tx1"/>
                </a:solidFill>
              </a:rPr>
              <a:t>add();</a:t>
            </a:r>
          </a:p>
          <a:p>
            <a:pPr algn="l"/>
            <a:r>
              <a:rPr lang="en-US" dirty="0" smtClean="0">
                <a:solidFill>
                  <a:schemeClr val="tx1"/>
                </a:solidFill>
              </a:rPr>
              <a:t>&lt;/script&gt;</a:t>
            </a:r>
          </a:p>
          <a:p>
            <a:pPr algn="l"/>
            <a:endParaRPr lang="en-US" dirty="0">
              <a:solidFill>
                <a:schemeClr val="tx1"/>
              </a:solidFill>
            </a:endParaRPr>
          </a:p>
          <a:p>
            <a:pPr algn="l"/>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2606822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4D0021-8EC0-4B0A-9E2A-C6094E73E334}"/>
              </a:ext>
            </a:extLst>
          </p:cNvPr>
          <p:cNvSpPr txBox="1"/>
          <p:nvPr/>
        </p:nvSpPr>
        <p:spPr>
          <a:xfrm>
            <a:off x="696190" y="1316883"/>
            <a:ext cx="5694219" cy="4247317"/>
          </a:xfrm>
          <a:prstGeom prst="rect">
            <a:avLst/>
          </a:prstGeom>
          <a:noFill/>
        </p:spPr>
        <p:txBody>
          <a:bodyPr wrap="square">
            <a:spAutoFit/>
          </a:bodyPr>
          <a:lstStyle/>
          <a:p>
            <a:r>
              <a:rPr lang="en-IN" sz="1800" b="1" dirty="0"/>
              <a:t>&lt;script&gt;</a:t>
            </a:r>
          </a:p>
          <a:p>
            <a:r>
              <a:rPr lang="en-IN" sz="1800" b="1" dirty="0"/>
              <a:t>var </a:t>
            </a:r>
            <a:r>
              <a:rPr lang="en-IN" sz="1800" b="1" dirty="0" err="1"/>
              <a:t>myVar</a:t>
            </a:r>
            <a:r>
              <a:rPr lang="en-IN" sz="1800" b="1" dirty="0"/>
              <a:t> = 100;</a:t>
            </a:r>
          </a:p>
          <a:p>
            <a:endParaRPr lang="en-IN" sz="1800" b="1" dirty="0"/>
          </a:p>
          <a:p>
            <a:r>
              <a:rPr lang="en-IN" sz="1800" b="1" dirty="0"/>
              <a:t>function </a:t>
            </a:r>
            <a:r>
              <a:rPr lang="en-IN" sz="1800" b="1" dirty="0" err="1"/>
              <a:t>WhoIsThis</a:t>
            </a:r>
            <a:r>
              <a:rPr lang="en-IN" sz="1800" b="1" dirty="0"/>
              <a:t>() {</a:t>
            </a:r>
          </a:p>
          <a:p>
            <a:r>
              <a:rPr lang="en-IN" sz="1800" b="1" dirty="0"/>
              <a:t>    var </a:t>
            </a:r>
            <a:r>
              <a:rPr lang="en-IN" sz="1800" b="1" dirty="0" err="1"/>
              <a:t>myVar</a:t>
            </a:r>
            <a:r>
              <a:rPr lang="en-IN" sz="1800" b="1" dirty="0"/>
              <a:t> = 200;</a:t>
            </a:r>
          </a:p>
          <a:p>
            <a:endParaRPr lang="en-IN" sz="1800" b="1" dirty="0"/>
          </a:p>
          <a:p>
            <a:r>
              <a:rPr lang="en-IN" sz="1800" b="1" dirty="0"/>
              <a:t>    alert(</a:t>
            </a:r>
            <a:r>
              <a:rPr lang="en-IN" sz="1800" b="1" dirty="0" err="1"/>
              <a:t>myVar</a:t>
            </a:r>
            <a:r>
              <a:rPr lang="en-IN" sz="1800" b="1" dirty="0"/>
              <a:t>); // 200</a:t>
            </a:r>
          </a:p>
          <a:p>
            <a:r>
              <a:rPr lang="en-IN" sz="1800" b="1" dirty="0"/>
              <a:t>    alert(</a:t>
            </a:r>
            <a:r>
              <a:rPr lang="en-IN" sz="1800" b="1" dirty="0" err="1"/>
              <a:t>this.myVar</a:t>
            </a:r>
            <a:r>
              <a:rPr lang="en-IN" sz="1800" b="1" dirty="0"/>
              <a:t>); // 100</a:t>
            </a:r>
          </a:p>
          <a:p>
            <a:r>
              <a:rPr lang="en-IN" sz="1800" b="1" dirty="0"/>
              <a:t>}</a:t>
            </a:r>
          </a:p>
          <a:p>
            <a:endParaRPr lang="en-IN" sz="1800" b="1" dirty="0"/>
          </a:p>
          <a:p>
            <a:r>
              <a:rPr lang="en-IN" sz="1800" b="1" dirty="0" err="1"/>
              <a:t>WhoIsThis</a:t>
            </a:r>
            <a:r>
              <a:rPr lang="en-IN" sz="1800" b="1" dirty="0"/>
              <a:t>(); // inferred as </a:t>
            </a:r>
            <a:r>
              <a:rPr lang="en-IN" sz="1800" b="1" dirty="0" err="1"/>
              <a:t>window.WhoIsThis</a:t>
            </a:r>
            <a:r>
              <a:rPr lang="en-IN" sz="1800" b="1" dirty="0"/>
              <a:t>()</a:t>
            </a:r>
          </a:p>
          <a:p>
            <a:endParaRPr lang="en-IN" sz="1800" b="1" dirty="0"/>
          </a:p>
          <a:p>
            <a:r>
              <a:rPr lang="en-IN" sz="1800" b="1" dirty="0"/>
              <a:t>var </a:t>
            </a:r>
            <a:r>
              <a:rPr lang="en-IN" sz="1800" b="1" dirty="0" err="1"/>
              <a:t>obj</a:t>
            </a:r>
            <a:r>
              <a:rPr lang="en-IN" sz="1800" b="1" dirty="0"/>
              <a:t> = new </a:t>
            </a:r>
            <a:r>
              <a:rPr lang="en-IN" sz="1800" b="1" dirty="0" err="1"/>
              <a:t>WhoIsThis</a:t>
            </a:r>
            <a:r>
              <a:rPr lang="en-IN" sz="1800" b="1" dirty="0"/>
              <a:t>();</a:t>
            </a:r>
          </a:p>
          <a:p>
            <a:r>
              <a:rPr lang="en-IN" sz="1800" b="1" dirty="0"/>
              <a:t>alert(</a:t>
            </a:r>
            <a:r>
              <a:rPr lang="en-IN" sz="1800" b="1" dirty="0" err="1"/>
              <a:t>obj.myVar</a:t>
            </a:r>
            <a:r>
              <a:rPr lang="en-IN" sz="1800" b="1" dirty="0"/>
              <a:t>); </a:t>
            </a:r>
          </a:p>
          <a:p>
            <a:r>
              <a:rPr lang="en-IN" sz="1800" b="1" dirty="0"/>
              <a:t>&lt;/script&gt;</a:t>
            </a:r>
          </a:p>
        </p:txBody>
      </p:sp>
    </p:spTree>
    <p:extLst>
      <p:ext uri="{BB962C8B-B14F-4D97-AF65-F5344CB8AC3E}">
        <p14:creationId xmlns:p14="http://schemas.microsoft.com/office/powerpoint/2010/main" val="2526664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D9FDCF-A479-4CA5-95BA-69B697D0165E}"/>
              </a:ext>
            </a:extLst>
          </p:cNvPr>
          <p:cNvSpPr txBox="1"/>
          <p:nvPr/>
        </p:nvSpPr>
        <p:spPr>
          <a:xfrm>
            <a:off x="1184563" y="1503472"/>
            <a:ext cx="7128164" cy="2031325"/>
          </a:xfrm>
          <a:prstGeom prst="rect">
            <a:avLst/>
          </a:prstGeom>
          <a:noFill/>
        </p:spPr>
        <p:txBody>
          <a:bodyPr wrap="square">
            <a:spAutoFit/>
          </a:bodyPr>
          <a:lstStyle/>
          <a:p>
            <a:r>
              <a:rPr lang="en-IN" sz="1800" dirty="0"/>
              <a:t>The following four rules applies to this in order to know which object is referred by this keyword.</a:t>
            </a:r>
          </a:p>
          <a:p>
            <a:endParaRPr lang="en-IN" sz="1800" dirty="0"/>
          </a:p>
          <a:p>
            <a:pPr marL="257175" indent="-257175">
              <a:buFont typeface="Arial" panose="020B0604020202020204" pitchFamily="34" charset="0"/>
              <a:buChar char="•"/>
            </a:pPr>
            <a:r>
              <a:rPr lang="en-IN" sz="1800" b="1" dirty="0"/>
              <a:t>Global Scope</a:t>
            </a:r>
          </a:p>
          <a:p>
            <a:pPr marL="257175" indent="-257175">
              <a:buFont typeface="Arial" panose="020B0604020202020204" pitchFamily="34" charset="0"/>
              <a:buChar char="•"/>
            </a:pPr>
            <a:r>
              <a:rPr lang="en-IN" sz="1800" b="1" dirty="0"/>
              <a:t>Object's Method</a:t>
            </a:r>
          </a:p>
          <a:p>
            <a:pPr marL="257175" indent="-257175">
              <a:buFont typeface="Arial" panose="020B0604020202020204" pitchFamily="34" charset="0"/>
              <a:buChar char="•"/>
            </a:pPr>
            <a:r>
              <a:rPr lang="en-IN" sz="1800" b="1" dirty="0"/>
              <a:t>call() or apply() method</a:t>
            </a:r>
          </a:p>
          <a:p>
            <a:pPr marL="257175" indent="-257175">
              <a:buFont typeface="Arial" panose="020B0604020202020204" pitchFamily="34" charset="0"/>
              <a:buChar char="•"/>
            </a:pPr>
            <a:r>
              <a:rPr lang="en-IN" sz="1800" b="1" dirty="0"/>
              <a:t>bind() method</a:t>
            </a:r>
          </a:p>
        </p:txBody>
      </p:sp>
    </p:spTree>
    <p:extLst>
      <p:ext uri="{BB962C8B-B14F-4D97-AF65-F5344CB8AC3E}">
        <p14:creationId xmlns:p14="http://schemas.microsoft.com/office/powerpoint/2010/main" val="2656231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2419</Words>
  <Application>Microsoft Office PowerPoint</Application>
  <PresentationFormat>On-screen Show (4:3)</PresentationFormat>
  <Paragraphs>351</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Segoe UI</vt:lpstr>
      <vt:lpstr>Times New Roman</vt:lpstr>
      <vt:lpstr>Office Theme</vt:lpstr>
      <vt:lpstr>PowerPoint Presentation</vt:lpstr>
      <vt:lpstr>PowerPoint Presentation</vt:lpstr>
      <vt:lpstr>PowerPoint Presentation</vt:lpstr>
      <vt:lpstr>this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strict” Mode</vt:lpstr>
      <vt:lpstr>PowerPoint Presentation</vt:lpstr>
      <vt:lpstr>PowerPoint Presentation</vt:lpstr>
      <vt:lpstr>PowerPoint Presentation</vt:lpstr>
      <vt:lpstr>PowerPoint Presentation</vt:lpstr>
      <vt:lpstr>PowerPoint Presentation</vt:lpstr>
      <vt:lpstr>JavaScript Constructor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Harjeet</cp:lastModifiedBy>
  <cp:revision>14</cp:revision>
  <dcterms:created xsi:type="dcterms:W3CDTF">2010-04-09T07:36:15Z</dcterms:created>
  <dcterms:modified xsi:type="dcterms:W3CDTF">2022-03-22T10:36:26Z</dcterms:modified>
</cp:coreProperties>
</file>