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1"/>
  </p:notesMasterIdLst>
  <p:sldIdLst>
    <p:sldId id="491" r:id="rId2"/>
    <p:sldId id="492" r:id="rId3"/>
    <p:sldId id="493" r:id="rId4"/>
    <p:sldId id="494" r:id="rId5"/>
    <p:sldId id="495" r:id="rId6"/>
    <p:sldId id="496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8" r:id="rId15"/>
    <p:sldId id="509" r:id="rId16"/>
    <p:sldId id="506" r:id="rId17"/>
    <p:sldId id="507" r:id="rId18"/>
    <p:sldId id="511" r:id="rId19"/>
    <p:sldId id="51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6CAD4"/>
    <a:srgbClr val="F9B9EB"/>
    <a:srgbClr val="F139E4"/>
    <a:srgbClr val="FFFF66"/>
    <a:srgbClr val="3A30FA"/>
    <a:srgbClr val="FF6600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92" autoAdjust="0"/>
  </p:normalViewPr>
  <p:slideViewPr>
    <p:cSldViewPr>
      <p:cViewPr varScale="1">
        <p:scale>
          <a:sx n="58" d="100"/>
          <a:sy n="58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Advanced Web Technologies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Advanced Web Technologies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5DC763-8AAC-4A07-A453-38B55A3783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import-export#export-before-declara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import-export#export-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52400" y="914400"/>
            <a:ext cx="876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Web Technology(CS163) Class 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40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>
              <a:spcBef>
                <a:spcPts val="400"/>
              </a:spcBef>
              <a:spcAft>
                <a:spcPts val="0"/>
              </a:spcAft>
            </a:pPr>
            <a:r>
              <a:rPr lang="en-US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Adding Behavior to Objects, objects, Class, Properties and Methods, Class Expressions and Hoisting, Exports and Imports declaration</a:t>
            </a:r>
            <a:endParaRPr lang="en-US" sz="3200" b="1" i="1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953000"/>
            <a:ext cx="47625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Dr.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Harjeet Singh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599331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6477000" cy="228600"/>
          </a:xfrm>
        </p:spPr>
        <p:txBody>
          <a:bodyPr/>
          <a:lstStyle/>
          <a:p>
            <a:r>
              <a:rPr lang="en-IN" b="1" i="0" u="none" strike="noStrike" dirty="0">
                <a:solidFill>
                  <a:srgbClr val="15141A"/>
                </a:solidFill>
                <a:effectLst/>
                <a:latin typeface="Inter"/>
              </a:rPr>
              <a:t>Class expressions Example</a:t>
            </a:r>
            <a:r>
              <a:rPr lang="en-IN" b="1" i="0" dirty="0">
                <a:solidFill>
                  <a:srgbClr val="15141A"/>
                </a:solidFill>
                <a:effectLst/>
                <a:latin typeface="Inter"/>
              </a:rPr>
              <a:t/>
            </a:r>
            <a:br>
              <a:rPr lang="en-IN" b="1" i="0" dirty="0">
                <a:solidFill>
                  <a:srgbClr val="15141A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// unnamed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let Rectangle = class {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constructor(height, width)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{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this.height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height;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this.width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width;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} };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console.log(Rectangle.name);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// output: "Rectangle"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// named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let Rectangle = class Rectangle2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{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constructor(height, width)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{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this.height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height;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this.width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width;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} }; 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console.log(Rectangle.name); // output: "Rectangle2"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074"/>
            <a:ext cx="6477000" cy="365125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Class Methods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Class methods are created with the same syntax as object methods.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Use the keyword</a:t>
            </a:r>
            <a:r>
              <a:rPr lang="en-US" dirty="0">
                <a:solidFill>
                  <a:srgbClr val="000000"/>
                </a:solidFill>
              </a:rPr>
              <a:t> “class” to create a class.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Always add a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constructor() method.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Then add any number of methods.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r>
              <a:rPr lang="en-IN" b="0" i="0" dirty="0">
                <a:solidFill>
                  <a:srgbClr val="0000CD"/>
                </a:solidFill>
                <a:effectLst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ClassName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{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 constructor() { ... 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 method_1() { ... 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 method_2() { ... 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 method_3() { ... 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}</a:t>
            </a:r>
            <a:endParaRPr lang="en-US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2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class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Car {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 constructor(name, year) {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</a:rPr>
              <a:t>this</a:t>
            </a:r>
            <a:r>
              <a:rPr lang="en-IN" b="0" i="0" dirty="0">
                <a:solidFill>
                  <a:srgbClr val="000000"/>
                </a:solidFill>
                <a:effectLst/>
              </a:rPr>
              <a:t>.name = name;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IN" b="0" i="0" dirty="0" err="1">
                <a:solidFill>
                  <a:srgbClr val="0000CD"/>
                </a:solidFill>
                <a:effectLst/>
              </a:rPr>
              <a:t>this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.year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= year;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 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 age() {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date = </a:t>
            </a:r>
            <a:r>
              <a:rPr lang="en-IN" b="0" i="0" dirty="0">
                <a:solidFill>
                  <a:srgbClr val="0000CD"/>
                </a:solidFill>
                <a:effectLst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Date();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date.getFullYear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() - </a:t>
            </a:r>
            <a:r>
              <a:rPr lang="en-IN" b="0" i="0" dirty="0" err="1">
                <a:solidFill>
                  <a:srgbClr val="0000CD"/>
                </a:solidFill>
                <a:effectLst/>
              </a:rPr>
              <a:t>this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.year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 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myCar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= </a:t>
            </a:r>
            <a:r>
              <a:rPr lang="en-IN" b="0" i="0" dirty="0">
                <a:solidFill>
                  <a:srgbClr val="0000CD"/>
                </a:solidFill>
                <a:effectLst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Car(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"Ford"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</a:rPr>
              <a:t>2014</a:t>
            </a:r>
            <a:r>
              <a:rPr lang="en-IN" b="0" i="0" dirty="0">
                <a:solidFill>
                  <a:srgbClr val="000000"/>
                </a:solidFill>
                <a:effectLst/>
              </a:rPr>
              <a:t>);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"demo"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innerHTML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=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</a:rPr>
              <a:t>"My car is 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+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myCar.age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() + 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 years old."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6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</p:spPr>
        <p:txBody>
          <a:bodyPr/>
          <a:lstStyle/>
          <a:p>
            <a:r>
              <a:rPr lang="en-IN" b="1" i="0" dirty="0">
                <a:solidFill>
                  <a:srgbClr val="15141A"/>
                </a:solidFill>
                <a:effectLst/>
                <a:latin typeface="Inter"/>
              </a:rPr>
              <a:t>Static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dirty="0">
                <a:solidFill>
                  <a:srgbClr val="15141A"/>
                </a:solidFill>
                <a:effectLst/>
              </a:rPr>
              <a:t>The static keyword defines a static method or property for a class. </a:t>
            </a:r>
          </a:p>
          <a:p>
            <a:pPr algn="just"/>
            <a:r>
              <a:rPr lang="en-US" sz="2800" b="0" i="0" dirty="0">
                <a:solidFill>
                  <a:srgbClr val="15141A"/>
                </a:solidFill>
                <a:effectLst/>
              </a:rPr>
              <a:t>Static members (properties and methods) are called without instantiating their class and </a:t>
            </a:r>
            <a:r>
              <a:rPr lang="en-US" sz="2800" b="1" i="0" dirty="0">
                <a:solidFill>
                  <a:srgbClr val="15141A"/>
                </a:solidFill>
                <a:effectLst/>
              </a:rPr>
              <a:t>cannot</a:t>
            </a:r>
            <a:r>
              <a:rPr lang="en-US" sz="2800" b="0" i="0" dirty="0">
                <a:solidFill>
                  <a:srgbClr val="15141A"/>
                </a:solidFill>
                <a:effectLst/>
              </a:rPr>
              <a:t> be called through a class instance.</a:t>
            </a:r>
          </a:p>
          <a:p>
            <a:pPr algn="just"/>
            <a:r>
              <a:rPr lang="en-US" sz="2800" b="0" i="0" dirty="0">
                <a:solidFill>
                  <a:srgbClr val="15141A"/>
                </a:solidFill>
                <a:effectLst/>
              </a:rPr>
              <a:t>Static methods are often used to create utility functions for an application, whereas static properties are useful for caches, fixed-configuration, or any other data you don't need to be replicated across instances.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64007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class Point {    constructor(x, y) {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this.x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x;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this.y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y;  }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static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displayName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"Point";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static distance(a, b) {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const dx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a.x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b.x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const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a.y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b.y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Math.hypot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(dx,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); } }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const p1 = new Point(5, 5);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const p2 = new Point(10, 10); p1.displayName;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p1.distance;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p2.displayName;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p2.distance;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console.log(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Point.displayName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console.log(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Point.distance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(p1, p2));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// 7.0710678118654755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Advanced Web Technologies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41A"/>
                </a:solidFill>
                <a:effectLst/>
                <a:latin typeface="Inter"/>
              </a:rPr>
              <a:t>Instance properties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04D0D7-430F-4F8D-BE8A-B17D4CB0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5141A"/>
                </a:solidFill>
                <a:effectLst/>
              </a:rPr>
              <a:t>Instance properties must be defined inside of class methods: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class Rectangle {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constructor(height, width)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{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this.height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height;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this.width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= width;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}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56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/>
          <a:lstStyle/>
          <a:p>
            <a:r>
              <a:rPr lang="en-IN" b="1" i="0" u="none" strike="noStrike" dirty="0">
                <a:solidFill>
                  <a:srgbClr val="313130"/>
                </a:solidFill>
                <a:effectLst/>
                <a:hlinkClick r:id="rId2"/>
              </a:rPr>
              <a:t>Export before declarations</a:t>
            </a:r>
            <a:endParaRPr lang="en-IN" b="1" i="0" dirty="0">
              <a:solidFill>
                <a:srgbClr val="31313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313130"/>
                </a:solidFill>
                <a:effectLst/>
              </a:rPr>
              <a:t>We can label any declaration as exported by placing ‘export’ before it, be it a variable, function or a class.</a:t>
            </a:r>
          </a:p>
          <a:p>
            <a:pPr algn="l"/>
            <a:r>
              <a:rPr lang="en-US" b="0" i="0" dirty="0">
                <a:solidFill>
                  <a:srgbClr val="313130"/>
                </a:solidFill>
                <a:effectLst/>
              </a:rPr>
              <a:t>For instance, here all exports are valid:</a:t>
            </a:r>
          </a:p>
          <a:p>
            <a:r>
              <a:rPr lang="en-IN" b="0" i="0" dirty="0">
                <a:effectLst/>
              </a:rPr>
              <a:t>// export an array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</a:p>
          <a:p>
            <a:r>
              <a:rPr lang="en-IN" b="0" i="0" dirty="0">
                <a:effectLst/>
              </a:rPr>
              <a:t>export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let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months </a:t>
            </a:r>
            <a:r>
              <a:rPr lang="en-IN" b="0" i="0" dirty="0">
                <a:effectLst/>
              </a:rPr>
              <a:t>=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['Jan',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'Feb',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'</a:t>
            </a:r>
            <a:r>
              <a:rPr lang="en-IN" b="0" i="0" dirty="0" err="1">
                <a:effectLst/>
              </a:rPr>
              <a:t>Mar','Apr</a:t>
            </a:r>
            <a:r>
              <a:rPr lang="en-IN" b="0" i="0" dirty="0">
                <a:effectLst/>
              </a:rPr>
              <a:t>',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'Aug',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'Sep',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'Oct',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'Nov',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'Dec’];</a:t>
            </a: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// export a constant</a:t>
            </a: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export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 err="1">
                <a:effectLst/>
              </a:rPr>
              <a:t>const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MODULES_BECAME_STANDARD_YEAR </a:t>
            </a:r>
            <a:r>
              <a:rPr lang="en-IN" b="0" i="0" dirty="0">
                <a:effectLst/>
              </a:rPr>
              <a:t>=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2015;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// export a class</a:t>
            </a: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export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class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User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{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constructor(</a:t>
            </a:r>
            <a:r>
              <a:rPr lang="en-IN" b="0" i="0" dirty="0">
                <a:solidFill>
                  <a:srgbClr val="313130"/>
                </a:solidFill>
                <a:effectLst/>
              </a:rPr>
              <a:t>name</a:t>
            </a:r>
            <a:r>
              <a:rPr lang="en-IN" b="0" i="0" dirty="0">
                <a:effectLst/>
              </a:rPr>
              <a:t>)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{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this.</a:t>
            </a:r>
            <a:r>
              <a:rPr lang="en-IN" b="0" i="0" dirty="0">
                <a:solidFill>
                  <a:srgbClr val="313130"/>
                </a:solidFill>
                <a:effectLst/>
              </a:rPr>
              <a:t>name </a:t>
            </a:r>
            <a:r>
              <a:rPr lang="en-IN" b="0" i="0" dirty="0">
                <a:effectLst/>
              </a:rPr>
              <a:t>=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name</a:t>
            </a:r>
            <a:r>
              <a:rPr lang="en-IN" b="0" i="0" dirty="0">
                <a:effectLst/>
              </a:rPr>
              <a:t>;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}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}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/>
          <a:p>
            <a:r>
              <a:rPr lang="en-US" b="0" i="0" dirty="0">
                <a:solidFill>
                  <a:srgbClr val="313130"/>
                </a:solidFill>
                <a:effectLst/>
              </a:rPr>
              <a:t>Usually, we put a list of what to import in curly braces import{-----} </a:t>
            </a:r>
            <a:r>
              <a:rPr lang="en-IN" b="0" i="0" dirty="0">
                <a:solidFill>
                  <a:srgbClr val="313130"/>
                </a:solidFill>
                <a:effectLst/>
              </a:rPr>
              <a:t>like this:</a:t>
            </a:r>
          </a:p>
          <a:p>
            <a:r>
              <a:rPr lang="en-IN" b="0" i="0" dirty="0">
                <a:solidFill>
                  <a:srgbClr val="708090"/>
                </a:solidFill>
                <a:effectLst/>
              </a:rPr>
              <a:t>// 📁 main.js</a:t>
            </a:r>
            <a:endParaRPr lang="en-IN" b="0" i="0" dirty="0">
              <a:solidFill>
                <a:srgbClr val="313130"/>
              </a:solidFill>
              <a:effectLst/>
            </a:endParaRP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import {</a:t>
            </a:r>
            <a:r>
              <a:rPr lang="en-IN" b="0" i="0" dirty="0" err="1">
                <a:solidFill>
                  <a:srgbClr val="313130"/>
                </a:solidFill>
                <a:effectLst/>
              </a:rPr>
              <a:t>sayHi</a:t>
            </a:r>
            <a:r>
              <a:rPr lang="en-IN" b="0" i="0" dirty="0">
                <a:solidFill>
                  <a:srgbClr val="313130"/>
                </a:solidFill>
                <a:effectLst/>
              </a:rPr>
              <a:t>, </a:t>
            </a:r>
            <a:r>
              <a:rPr lang="en-IN" b="0" i="0" dirty="0" err="1">
                <a:solidFill>
                  <a:srgbClr val="313130"/>
                </a:solidFill>
                <a:effectLst/>
              </a:rPr>
              <a:t>sayBye</a:t>
            </a:r>
            <a:r>
              <a:rPr lang="en-IN" b="0" i="0" dirty="0">
                <a:solidFill>
                  <a:srgbClr val="313130"/>
                </a:solidFill>
                <a:effectLst/>
              </a:rPr>
              <a:t>} from './say.js'; </a:t>
            </a:r>
            <a:r>
              <a:rPr lang="en-IN" b="0" i="0" dirty="0" err="1">
                <a:effectLst/>
              </a:rPr>
              <a:t>sayHi</a:t>
            </a:r>
            <a:r>
              <a:rPr lang="en-IN" b="0" i="0" dirty="0">
                <a:effectLst/>
              </a:rPr>
              <a:t>('John’);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// Hello, John!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</a:p>
          <a:p>
            <a:r>
              <a:rPr lang="en-IN" b="0" i="0" dirty="0" err="1">
                <a:effectLst/>
              </a:rPr>
              <a:t>sayBye</a:t>
            </a:r>
            <a:r>
              <a:rPr lang="en-IN" b="0" i="0" dirty="0">
                <a:effectLst/>
              </a:rPr>
              <a:t>('John’);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</a:p>
          <a:p>
            <a:r>
              <a:rPr lang="en-IN" b="0" i="0" dirty="0">
                <a:effectLst/>
              </a:rPr>
              <a:t>// Bye, John!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13130"/>
                </a:solidFill>
                <a:effectLst/>
              </a:rPr>
              <a:t>But if there’s a lot to import, we can import everything as an object using </a:t>
            </a:r>
            <a:r>
              <a:rPr lang="en-IN" b="0" i="0" dirty="0">
                <a:solidFill>
                  <a:srgbClr val="313130"/>
                </a:solidFill>
                <a:effectLst/>
              </a:rPr>
              <a:t>import * as &lt;</a:t>
            </a:r>
            <a:r>
              <a:rPr lang="en-IN" b="0" i="0" dirty="0" err="1">
                <a:solidFill>
                  <a:srgbClr val="313130"/>
                </a:solidFill>
                <a:effectLst/>
              </a:rPr>
              <a:t>obj</a:t>
            </a:r>
            <a:r>
              <a:rPr lang="en-IN" b="0" i="0" dirty="0">
                <a:solidFill>
                  <a:srgbClr val="313130"/>
                </a:solidFill>
                <a:effectLst/>
              </a:rPr>
              <a:t>&gt; for instance: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// 📁 main.js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313130"/>
                </a:solidFill>
                <a:effectLst/>
              </a:rPr>
              <a:t>import * as say from './say.js'; </a:t>
            </a:r>
            <a:r>
              <a:rPr lang="en-IN" b="0" i="0" dirty="0" err="1">
                <a:solidFill>
                  <a:srgbClr val="313130"/>
                </a:solidFill>
                <a:effectLst/>
              </a:rPr>
              <a:t>say</a:t>
            </a:r>
            <a:r>
              <a:rPr lang="en-IN" b="0" i="0" dirty="0" err="1">
                <a:effectLst/>
              </a:rPr>
              <a:t>.sayHi</a:t>
            </a:r>
            <a:r>
              <a:rPr lang="en-IN" b="0" i="0" dirty="0">
                <a:effectLst/>
              </a:rPr>
              <a:t>('John’);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13130"/>
                </a:solidFill>
                <a:effectLst/>
              </a:rPr>
              <a:t>say</a:t>
            </a:r>
            <a:r>
              <a:rPr lang="en-IN" b="0" i="0" dirty="0" err="1">
                <a:effectLst/>
              </a:rPr>
              <a:t>.sayBye</a:t>
            </a:r>
            <a:r>
              <a:rPr lang="en-IN" b="0" i="0" dirty="0">
                <a:effectLst/>
              </a:rPr>
              <a:t>('John');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4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8E0E-AF76-46E2-91AF-910C36FB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“as”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08C1-4E5B-49FD-9EBB-5D3EEBC0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0" i="0" dirty="0">
              <a:effectLst/>
            </a:endParaRP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We can also use </a:t>
            </a:r>
            <a:r>
              <a:rPr lang="en-IN" b="1" i="0" dirty="0">
                <a:solidFill>
                  <a:srgbClr val="313130"/>
                </a:solidFill>
                <a:effectLst/>
              </a:rPr>
              <a:t>as </a:t>
            </a:r>
            <a:r>
              <a:rPr lang="en-US" b="0" i="0" dirty="0">
                <a:solidFill>
                  <a:srgbClr val="313130"/>
                </a:solidFill>
                <a:effectLst/>
              </a:rPr>
              <a:t>to import under different names.</a:t>
            </a: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For instance, let’s import</a:t>
            </a:r>
            <a:r>
              <a:rPr lang="en-US" dirty="0">
                <a:solidFill>
                  <a:srgbClr val="313130"/>
                </a:solidFill>
              </a:rPr>
              <a:t> </a:t>
            </a:r>
            <a:r>
              <a:rPr lang="en-US" b="1" dirty="0" err="1">
                <a:solidFill>
                  <a:srgbClr val="313130"/>
                </a:solidFill>
              </a:rPr>
              <a:t>sayHi</a:t>
            </a:r>
            <a:r>
              <a:rPr lang="en-US" b="1" dirty="0">
                <a:solidFill>
                  <a:srgbClr val="313130"/>
                </a:solidFill>
              </a:rPr>
              <a:t> </a:t>
            </a:r>
            <a:r>
              <a:rPr lang="en-IN" b="0" i="0" dirty="0">
                <a:solidFill>
                  <a:srgbClr val="313130"/>
                </a:solidFill>
                <a:effectLst/>
              </a:rPr>
              <a:t>into the local variable </a:t>
            </a:r>
            <a:r>
              <a:rPr lang="en-US" b="1" i="0" dirty="0">
                <a:solidFill>
                  <a:srgbClr val="313130"/>
                </a:solidFill>
                <a:effectLst/>
              </a:rPr>
              <a:t>hi </a:t>
            </a:r>
            <a:r>
              <a:rPr lang="en-IN" b="0" i="0" dirty="0">
                <a:solidFill>
                  <a:srgbClr val="313130"/>
                </a:solidFill>
                <a:effectLst/>
              </a:rPr>
              <a:t>for brevity, and import</a:t>
            </a:r>
            <a:r>
              <a:rPr lang="en-US" b="1" i="0" dirty="0">
                <a:solidFill>
                  <a:srgbClr val="313130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13130"/>
                </a:solidFill>
                <a:effectLst/>
              </a:rPr>
              <a:t>sayBye</a:t>
            </a:r>
            <a:r>
              <a:rPr lang="en-US" b="1" i="0" dirty="0">
                <a:solidFill>
                  <a:srgbClr val="313130"/>
                </a:solidFill>
                <a:effectLst/>
              </a:rPr>
              <a:t> </a:t>
            </a:r>
            <a:r>
              <a:rPr lang="en-US" i="0" dirty="0">
                <a:solidFill>
                  <a:srgbClr val="313130"/>
                </a:solidFill>
                <a:effectLst/>
              </a:rPr>
              <a:t>as </a:t>
            </a:r>
            <a:r>
              <a:rPr lang="en-US" b="1" i="0" dirty="0">
                <a:solidFill>
                  <a:srgbClr val="313130"/>
                </a:solidFill>
                <a:effectLst/>
              </a:rPr>
              <a:t>Bye.</a:t>
            </a:r>
            <a:endParaRPr lang="en-IN" b="1" dirty="0"/>
          </a:p>
          <a:p>
            <a:endParaRPr lang="en-IN" b="0" i="0" dirty="0">
              <a:effectLst/>
            </a:endParaRPr>
          </a:p>
          <a:p>
            <a:r>
              <a:rPr lang="en-IN" b="0" i="0" dirty="0">
                <a:effectLst/>
              </a:rPr>
              <a:t>// 📁 main.js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import {</a:t>
            </a:r>
            <a:r>
              <a:rPr lang="en-IN" b="0" i="0" dirty="0" err="1">
                <a:solidFill>
                  <a:srgbClr val="313130"/>
                </a:solidFill>
                <a:effectLst/>
              </a:rPr>
              <a:t>sayHi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as hi, </a:t>
            </a:r>
            <a:r>
              <a:rPr lang="en-IN" b="0" i="0" dirty="0" err="1">
                <a:solidFill>
                  <a:srgbClr val="313130"/>
                </a:solidFill>
                <a:effectLst/>
              </a:rPr>
              <a:t>sayBye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as bye} from './say.js’; </a:t>
            </a:r>
          </a:p>
          <a:p>
            <a:r>
              <a:rPr lang="en-IN" b="0" i="0" dirty="0">
                <a:effectLst/>
              </a:rPr>
              <a:t>hi('John');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// Hello, John!</a:t>
            </a:r>
          </a:p>
          <a:p>
            <a:r>
              <a:rPr lang="en-IN" b="0" i="0" dirty="0">
                <a:effectLst/>
              </a:rPr>
              <a:t>bye('John');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// Bye, John!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4790-B296-4FAC-8385-FFCBAF5A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Advanced Web Technologies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92CA-ABAC-4CDA-A01E-83401C53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B44F0-34B8-41F5-8108-A4B46ADF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C475-3749-4042-A040-CFADCEE8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666666"/>
                </a:solidFill>
                <a:effectLst/>
                <a:latin typeface="BlinkMacSystemFont"/>
                <a:hlinkClick r:id="rId2"/>
              </a:rPr>
              <a:t>Export “as”</a:t>
            </a:r>
            <a:r>
              <a:rPr lang="en-IN" b="1" i="0" dirty="0">
                <a:solidFill>
                  <a:srgbClr val="313130"/>
                </a:solidFill>
                <a:effectLst/>
                <a:latin typeface="BlinkMacSystemFont"/>
              </a:rPr>
              <a:t/>
            </a:r>
            <a:br>
              <a:rPr lang="en-IN" b="1" i="0" dirty="0">
                <a:solidFill>
                  <a:srgbClr val="313130"/>
                </a:solidFill>
                <a:effectLst/>
                <a:latin typeface="BlinkMacSystemFon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1A20-7E75-43BF-9078-618CC0E8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/>
          <a:lstStyle/>
          <a:p>
            <a:r>
              <a:rPr lang="en-US" b="0" i="0" dirty="0">
                <a:solidFill>
                  <a:srgbClr val="313130"/>
                </a:solidFill>
                <a:effectLst/>
              </a:rPr>
              <a:t>The similar syntax exists for export.</a:t>
            </a: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Let’s export functions as</a:t>
            </a:r>
            <a:r>
              <a:rPr lang="en-US" dirty="0">
                <a:solidFill>
                  <a:srgbClr val="313130"/>
                </a:solidFill>
              </a:rPr>
              <a:t> </a:t>
            </a:r>
            <a:r>
              <a:rPr lang="en-US" b="1" dirty="0">
                <a:solidFill>
                  <a:srgbClr val="313130"/>
                </a:solidFill>
              </a:rPr>
              <a:t>hi </a:t>
            </a:r>
            <a:r>
              <a:rPr lang="en-US" dirty="0">
                <a:solidFill>
                  <a:srgbClr val="313130"/>
                </a:solidFill>
              </a:rPr>
              <a:t>and </a:t>
            </a:r>
            <a:r>
              <a:rPr lang="en-US" b="1" dirty="0">
                <a:solidFill>
                  <a:srgbClr val="313130"/>
                </a:solidFill>
              </a:rPr>
              <a:t>bye</a:t>
            </a:r>
            <a:r>
              <a:rPr lang="en-US" dirty="0">
                <a:solidFill>
                  <a:srgbClr val="313130"/>
                </a:solidFill>
              </a:rPr>
              <a:t>.</a:t>
            </a:r>
          </a:p>
          <a:p>
            <a:r>
              <a:rPr lang="en-US" b="0" i="0" dirty="0">
                <a:effectLst/>
              </a:rPr>
              <a:t>// 📁 say.js</a:t>
            </a:r>
            <a:r>
              <a:rPr lang="en-US" b="0" i="0" dirty="0">
                <a:solidFill>
                  <a:srgbClr val="313130"/>
                </a:solidFill>
                <a:effectLst/>
              </a:rPr>
              <a:t> </a:t>
            </a:r>
          </a:p>
          <a:p>
            <a:r>
              <a:rPr lang="en-US" b="0" i="0" dirty="0">
                <a:effectLst/>
              </a:rPr>
              <a:t>...</a:t>
            </a:r>
          </a:p>
          <a:p>
            <a:r>
              <a:rPr lang="en-US" b="0" i="0" dirty="0">
                <a:solidFill>
                  <a:srgbClr val="313130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export</a:t>
            </a:r>
            <a:r>
              <a:rPr lang="en-US" b="0" i="0" dirty="0">
                <a:solidFill>
                  <a:srgbClr val="313130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{</a:t>
            </a:r>
            <a:r>
              <a:rPr lang="en-US" b="0" i="0" dirty="0" err="1">
                <a:solidFill>
                  <a:srgbClr val="313130"/>
                </a:solidFill>
                <a:effectLst/>
              </a:rPr>
              <a:t>sayHi</a:t>
            </a:r>
            <a:r>
              <a:rPr lang="en-US" b="0" i="0" dirty="0">
                <a:solidFill>
                  <a:srgbClr val="313130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as</a:t>
            </a:r>
            <a:r>
              <a:rPr lang="en-US" b="0" i="0" dirty="0">
                <a:solidFill>
                  <a:srgbClr val="313130"/>
                </a:solidFill>
                <a:effectLst/>
              </a:rPr>
              <a:t> hi</a:t>
            </a:r>
            <a:r>
              <a:rPr lang="en-US" b="0" i="0" dirty="0">
                <a:effectLst/>
              </a:rPr>
              <a:t>,</a:t>
            </a:r>
            <a:r>
              <a:rPr lang="en-US" b="0" i="0" dirty="0">
                <a:solidFill>
                  <a:srgbClr val="31313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13130"/>
                </a:solidFill>
                <a:effectLst/>
              </a:rPr>
              <a:t>sayBye</a:t>
            </a:r>
            <a:r>
              <a:rPr lang="en-US" b="0" i="0" dirty="0">
                <a:solidFill>
                  <a:srgbClr val="313130"/>
                </a:solidFill>
                <a:effectLst/>
              </a:rPr>
              <a:t> </a:t>
            </a:r>
            <a:r>
              <a:rPr lang="en-US" b="0" i="0" dirty="0">
                <a:effectLst/>
              </a:rPr>
              <a:t>as</a:t>
            </a:r>
            <a:r>
              <a:rPr lang="en-US" b="0" i="0" dirty="0">
                <a:solidFill>
                  <a:srgbClr val="313130"/>
                </a:solidFill>
                <a:effectLst/>
              </a:rPr>
              <a:t> bye</a:t>
            </a:r>
            <a:r>
              <a:rPr lang="en-US" b="0" i="0" dirty="0">
                <a:effectLst/>
              </a:rPr>
              <a:t>};</a:t>
            </a:r>
          </a:p>
          <a:p>
            <a:r>
              <a:rPr lang="en-US" b="0" i="0" dirty="0">
                <a:solidFill>
                  <a:srgbClr val="313130"/>
                </a:solidFill>
                <a:effectLst/>
              </a:rPr>
              <a:t>Now </a:t>
            </a:r>
            <a:r>
              <a:rPr lang="en-US" b="1" i="0" dirty="0">
                <a:solidFill>
                  <a:srgbClr val="313130"/>
                </a:solidFill>
                <a:effectLst/>
              </a:rPr>
              <a:t>hi </a:t>
            </a:r>
            <a:r>
              <a:rPr lang="en-US" b="0" i="0" dirty="0">
                <a:solidFill>
                  <a:srgbClr val="313130"/>
                </a:solidFill>
                <a:effectLst/>
              </a:rPr>
              <a:t>and </a:t>
            </a:r>
            <a:r>
              <a:rPr lang="en-US" b="1" i="0" dirty="0">
                <a:solidFill>
                  <a:srgbClr val="313130"/>
                </a:solidFill>
                <a:effectLst/>
              </a:rPr>
              <a:t>bye</a:t>
            </a:r>
            <a:r>
              <a:rPr lang="en-US" b="0" i="0" dirty="0">
                <a:solidFill>
                  <a:srgbClr val="313130"/>
                </a:solidFill>
                <a:effectLst/>
              </a:rPr>
              <a:t> are official names for outsiders, to be used in imports:</a:t>
            </a:r>
          </a:p>
          <a:p>
            <a:r>
              <a:rPr lang="en-IN" b="0" i="0" dirty="0">
                <a:effectLst/>
              </a:rPr>
              <a:t>// 📁 main.js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</a:p>
          <a:p>
            <a:r>
              <a:rPr lang="en-IN" b="0" i="0" dirty="0">
                <a:effectLst/>
              </a:rPr>
              <a:t>import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*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as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say </a:t>
            </a:r>
            <a:r>
              <a:rPr lang="en-IN" b="0" i="0" dirty="0">
                <a:effectLst/>
              </a:rPr>
              <a:t>from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'./say.js’;</a:t>
            </a: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13130"/>
                </a:solidFill>
                <a:effectLst/>
              </a:rPr>
              <a:t>say</a:t>
            </a:r>
            <a:r>
              <a:rPr lang="en-IN" b="0" i="0" dirty="0" err="1">
                <a:effectLst/>
              </a:rPr>
              <a:t>.hi</a:t>
            </a:r>
            <a:r>
              <a:rPr lang="en-IN" b="0" i="0" dirty="0">
                <a:effectLst/>
              </a:rPr>
              <a:t>('John');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// Hello, John!</a:t>
            </a:r>
          </a:p>
          <a:p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13130"/>
                </a:solidFill>
                <a:effectLst/>
              </a:rPr>
              <a:t>say</a:t>
            </a:r>
            <a:r>
              <a:rPr lang="en-IN" b="0" i="0" dirty="0" err="1">
                <a:effectLst/>
              </a:rPr>
              <a:t>.bye</a:t>
            </a:r>
            <a:r>
              <a:rPr lang="en-IN" b="0" i="0" dirty="0">
                <a:effectLst/>
              </a:rPr>
              <a:t>('John');</a:t>
            </a:r>
            <a:r>
              <a:rPr lang="en-IN" b="0" i="0" dirty="0">
                <a:solidFill>
                  <a:srgbClr val="313130"/>
                </a:solidFill>
                <a:effectLst/>
              </a:rPr>
              <a:t> </a:t>
            </a:r>
            <a:r>
              <a:rPr lang="en-IN" b="0" i="0" dirty="0">
                <a:effectLst/>
              </a:rPr>
              <a:t>// Bye, John!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2ACF-4AC5-46B2-8B93-B638DBB1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Advanced Web Technologies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BAC3-076A-495A-B1B7-CC9A6E5A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04C6-FD42-428E-9961-C297C7E4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850B-F12D-4EA0-AAA8-17D35682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E0D0-EE9F-4779-B574-23382C41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5141A"/>
                </a:solidFill>
                <a:effectLst/>
              </a:rPr>
              <a:t>An object is a collection of properties, and a property is an association between a name (or </a:t>
            </a:r>
            <a:r>
              <a:rPr lang="en-US" sz="2400" b="0" i="1" dirty="0">
                <a:solidFill>
                  <a:srgbClr val="15141A"/>
                </a:solidFill>
                <a:effectLst/>
              </a:rPr>
              <a:t>key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) and a value.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5141A"/>
                </a:solidFill>
                <a:effectLst/>
              </a:rPr>
              <a:t>A property's value can be a function, in which case the property is known as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5141A"/>
                </a:solidFill>
                <a:effectLst/>
              </a:rPr>
              <a:t>In JavaScript, an object is a standalone entity, with properties and type.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5141A"/>
                </a:solidFill>
                <a:effectLst/>
              </a:rPr>
              <a:t>Compare it with a cup, for example. A cup is an object, with properties. A cup has a color, a design, weight, a material it is made of, etc.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5141A"/>
                </a:solidFill>
                <a:effectLst/>
              </a:rPr>
              <a:t>The same way, JavaScript objects can have properties, which define their characteristics.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8FA9-4274-4ADA-9DDF-B502A610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B12FA5E-D1CC-4E02-8F13-3BC98574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C82107DE-FCD0-49F0-BCA8-95FB4252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8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0628-4314-43EF-808C-5D60B47A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228600"/>
            <a:ext cx="7086600" cy="8382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Real Life Objects, Properties, and Methods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029D0E-F354-4AA6-8D89-C61764D0B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313342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F2DF-1943-4CB1-9FFC-8E0E4DDF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5A02156-41C6-4ABF-A8C4-B6BC205B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4315619-E323-4C7A-88CD-874E6893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0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60F0-2221-4CD5-BC0A-62FB68A4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Example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9EFC-D82B-4463-8B20-FBB1FF08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&lt;h2&gt;JavaScript Variables&lt;/h2&gt;</a:t>
            </a:r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// Create and display a variable:</a:t>
            </a:r>
          </a:p>
          <a:p>
            <a:pPr marL="0" indent="0">
              <a:buNone/>
            </a:pPr>
            <a:r>
              <a:rPr lang="en-IN" dirty="0"/>
              <a:t>let car = "Fiat";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car;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D1D5-A1A6-4BCB-8ED6-E2207196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BC0D4E4-AE1D-4E2C-93FD-7180DFBC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C10558D-52F1-46BF-8F5D-108A769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6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682E-5A85-412D-921D-9B4F3594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2A7E-B31D-486A-BE92-6870F47C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&lt;h2&gt;JavaScript Objects&lt;/h2&gt;</a:t>
            </a:r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// Create an object: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car = {</a:t>
            </a:r>
            <a:r>
              <a:rPr lang="en-IN" dirty="0" err="1"/>
              <a:t>type:"Fiat</a:t>
            </a:r>
            <a:r>
              <a:rPr lang="en-IN" dirty="0"/>
              <a:t>", model:"500", </a:t>
            </a:r>
            <a:r>
              <a:rPr lang="en-IN" dirty="0" err="1"/>
              <a:t>color</a:t>
            </a:r>
            <a:r>
              <a:rPr lang="en-IN" dirty="0"/>
              <a:t>:"white"};</a:t>
            </a:r>
          </a:p>
          <a:p>
            <a:pPr marL="0" indent="0">
              <a:buNone/>
            </a:pPr>
            <a:r>
              <a:rPr lang="en-IN" dirty="0"/>
              <a:t>// Display some data from the object: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"The car type is " + </a:t>
            </a:r>
            <a:r>
              <a:rPr lang="en-IN" dirty="0" err="1"/>
              <a:t>car.type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35CF-E459-4E04-9754-2CB55983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E6D1763F-FA8B-442B-89CD-B8BC2410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28281C2-363C-435F-BFBF-29D15F17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A866-721A-4393-869D-0B6F272B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it’s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0336-3431-4E28-A84E-10ABAF9D3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15141A"/>
                </a:solidFill>
                <a:effectLst/>
              </a:rPr>
              <a:t>A JavaScript object has properties associated with it. </a:t>
            </a:r>
          </a:p>
          <a:p>
            <a:pPr algn="just"/>
            <a:r>
              <a:rPr lang="en-US" b="0" i="0" dirty="0">
                <a:solidFill>
                  <a:srgbClr val="15141A"/>
                </a:solidFill>
                <a:effectLst/>
              </a:rPr>
              <a:t>A property of an object can be explained as a variable that is attached to the object. </a:t>
            </a:r>
          </a:p>
          <a:p>
            <a:pPr algn="just"/>
            <a:r>
              <a:rPr lang="en-US" b="0" i="0" dirty="0">
                <a:solidFill>
                  <a:srgbClr val="15141A"/>
                </a:solidFill>
                <a:effectLst/>
              </a:rPr>
              <a:t>Object properties are basically the same as ordinary JavaScript variables, except for the attachment to objects. </a:t>
            </a:r>
          </a:p>
          <a:p>
            <a:pPr algn="just"/>
            <a:r>
              <a:rPr lang="en-US" b="0" i="0" dirty="0">
                <a:solidFill>
                  <a:srgbClr val="15141A"/>
                </a:solidFill>
                <a:effectLst/>
              </a:rPr>
              <a:t>The properties of an object define the characteristics of the object.</a:t>
            </a:r>
          </a:p>
          <a:p>
            <a:pPr algn="just"/>
            <a:r>
              <a:rPr lang="en-US" b="0" i="0" dirty="0">
                <a:solidFill>
                  <a:srgbClr val="15141A"/>
                </a:solidFill>
                <a:effectLst/>
              </a:rPr>
              <a:t>You access the properties of an object with a simple dot-notation: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15141A"/>
              </a:solidFill>
              <a:effectLst/>
            </a:endParaRPr>
          </a:p>
          <a:p>
            <a:pPr algn="just"/>
            <a:r>
              <a:rPr lang="en-IN" b="1" dirty="0" err="1"/>
              <a:t>objectName.propertyName</a:t>
            </a:r>
            <a:endParaRPr lang="en-IN" b="1" dirty="0"/>
          </a:p>
          <a:p>
            <a:pPr algn="just"/>
            <a:endParaRPr lang="en-IN" b="1" dirty="0"/>
          </a:p>
          <a:p>
            <a:pPr algn="just"/>
            <a:endParaRPr lang="en-IN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8DC5-F011-4010-AFFF-A39E5A38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060632-A374-49F5-A232-9E3107EB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09" y="4114800"/>
            <a:ext cx="4334691" cy="2090737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3100C543-E082-495A-9008-C3381510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E02A8563-CAF5-49FB-BE45-88DA1D27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2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6477000" cy="533400"/>
          </a:xfrm>
        </p:spPr>
        <p:txBody>
          <a:bodyPr/>
          <a:lstStyle/>
          <a:p>
            <a:r>
              <a:rPr lang="en-IN" b="1" i="0" dirty="0">
                <a:solidFill>
                  <a:srgbClr val="15141A"/>
                </a:solidFill>
                <a:effectLst/>
                <a:latin typeface="Inter"/>
              </a:rPr>
              <a:t>Classes</a:t>
            </a:r>
            <a:br>
              <a:rPr lang="en-IN" b="1" i="0" dirty="0">
                <a:solidFill>
                  <a:srgbClr val="15141A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15141A"/>
                </a:solidFill>
                <a:effectLst/>
              </a:rPr>
              <a:t>Classes are in fact "special </a:t>
            </a:r>
            <a:r>
              <a:rPr lang="en-US" sz="2400" b="0" i="0" dirty="0">
                <a:effectLst/>
              </a:rPr>
              <a:t>functions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", and just as you can define </a:t>
            </a:r>
            <a:r>
              <a:rPr lang="en-US" sz="2400" b="0" i="0" dirty="0">
                <a:effectLst/>
              </a:rPr>
              <a:t>function expressions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 and </a:t>
            </a:r>
            <a:r>
              <a:rPr lang="en-US" sz="2400" b="0" i="0" dirty="0">
                <a:effectLst/>
              </a:rPr>
              <a:t>function declarations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, the class syntax has two components: </a:t>
            </a:r>
            <a:r>
              <a:rPr lang="en-US" sz="2400" b="0" i="0" dirty="0">
                <a:effectLst/>
              </a:rPr>
              <a:t>class expressions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 and </a:t>
            </a:r>
            <a:r>
              <a:rPr lang="en-US" sz="2400" b="0" i="0" dirty="0">
                <a:effectLst/>
              </a:rPr>
              <a:t>class declarations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15141A"/>
                </a:solidFill>
              </a:rPr>
              <a:t>Class Declaration:</a:t>
            </a:r>
          </a:p>
          <a:p>
            <a:pPr algn="just"/>
            <a:r>
              <a:rPr lang="en-US" sz="2400" b="0" i="0" dirty="0">
                <a:solidFill>
                  <a:srgbClr val="15141A"/>
                </a:solidFill>
                <a:effectLst/>
              </a:rPr>
              <a:t>One way to define a class is using a </a:t>
            </a:r>
            <a:r>
              <a:rPr lang="en-US" sz="2400" i="0" dirty="0">
                <a:solidFill>
                  <a:srgbClr val="15141A"/>
                </a:solidFill>
                <a:effectLst/>
              </a:rPr>
              <a:t>class declaration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. To declare a class, you use the class keyword with the name of the class ("Rectangle" here).</a:t>
            </a: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38E6A4-346F-4DD0-A51A-D73CD3A2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928882"/>
            <a:ext cx="4210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0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266"/>
            <a:ext cx="6477000" cy="424934"/>
          </a:xfrm>
        </p:spPr>
        <p:txBody>
          <a:bodyPr/>
          <a:lstStyle/>
          <a:p>
            <a:r>
              <a:rPr lang="en-IN" b="1" i="0" dirty="0">
                <a:solidFill>
                  <a:srgbClr val="15141A"/>
                </a:solidFill>
                <a:effectLst/>
                <a:latin typeface="Inter"/>
              </a:rPr>
              <a:t>Class Hoisting</a:t>
            </a:r>
            <a:br>
              <a:rPr lang="en-IN" b="1" i="0" dirty="0">
                <a:solidFill>
                  <a:srgbClr val="15141A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15141A"/>
                </a:solidFill>
                <a:effectLst/>
              </a:rPr>
              <a:t>An important difference between </a:t>
            </a:r>
            <a:r>
              <a:rPr lang="en-US" sz="2400" b="1" i="0" dirty="0">
                <a:solidFill>
                  <a:srgbClr val="15141A"/>
                </a:solidFill>
                <a:effectLst/>
              </a:rPr>
              <a:t>function declarations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 and </a:t>
            </a:r>
            <a:r>
              <a:rPr lang="en-US" sz="2400" b="1" i="0" dirty="0">
                <a:solidFill>
                  <a:srgbClr val="15141A"/>
                </a:solidFill>
                <a:effectLst/>
              </a:rPr>
              <a:t>class declarations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 is that while functions can be called in code that appears before they are defined, classes must be defined before they can be constructed. Code like the following will throw a </a:t>
            </a:r>
            <a:r>
              <a:rPr lang="en-US" sz="2400" dirty="0" err="1">
                <a:solidFill>
                  <a:srgbClr val="15141A"/>
                </a:solidFill>
              </a:rPr>
              <a:t>R</a:t>
            </a:r>
            <a:r>
              <a:rPr lang="en-US" sz="2400" b="0" i="0" dirty="0" err="1">
                <a:solidFill>
                  <a:srgbClr val="15141A"/>
                </a:solidFill>
                <a:effectLst/>
              </a:rPr>
              <a:t>eferenceError</a:t>
            </a:r>
            <a:r>
              <a:rPr lang="en-US" sz="2400" b="0" i="0" dirty="0">
                <a:solidFill>
                  <a:srgbClr val="15141A"/>
                </a:solidFill>
                <a:effectLst/>
              </a:rPr>
              <a:t> </a:t>
            </a:r>
          </a:p>
          <a:p>
            <a:pPr algn="just"/>
            <a:endParaRPr kumimoji="0" lang="en-US" altLang="en-US" sz="2400" u="none" strike="noStrike" cap="none" normalizeH="0" baseline="0" dirty="0">
              <a:ln>
                <a:noFill/>
              </a:ln>
              <a:solidFill>
                <a:srgbClr val="15141A"/>
              </a:solidFill>
            </a:endParaRPr>
          </a:p>
          <a:p>
            <a:pPr marL="0" indent="0" algn="just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const p = new Rectangle();     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5141A"/>
                </a:solidFill>
                <a:effectLst/>
              </a:rPr>
              <a:t>ReferenceError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 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rgbClr val="15141A"/>
                </a:solidFill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5141A"/>
                </a:solidFill>
                <a:effectLst/>
              </a:rPr>
              <a:t>class Rectangle {}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just"/>
            <a:r>
              <a:rPr lang="en-US" sz="2400" b="0" i="0" dirty="0">
                <a:solidFill>
                  <a:srgbClr val="15141A"/>
                </a:solidFill>
                <a:effectLst/>
              </a:rPr>
              <a:t>This occurs because while the class is hoisted, its values are not initialized.</a:t>
            </a: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E55-DFB4-4C9C-B8C2-C8F82375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074"/>
            <a:ext cx="6477000" cy="365125"/>
          </a:xfrm>
        </p:spPr>
        <p:txBody>
          <a:bodyPr/>
          <a:lstStyle/>
          <a:p>
            <a:r>
              <a:rPr lang="en-IN" b="1" i="0" u="none" strike="noStrike" dirty="0">
                <a:solidFill>
                  <a:srgbClr val="15141A"/>
                </a:solidFill>
                <a:effectLst/>
                <a:latin typeface="Inter"/>
              </a:rPr>
              <a:t>Class expressions</a:t>
            </a:r>
            <a:r>
              <a:rPr lang="en-IN" b="1" i="0" dirty="0">
                <a:solidFill>
                  <a:srgbClr val="15141A"/>
                </a:solidFill>
                <a:effectLst/>
                <a:latin typeface="Inter"/>
              </a:rPr>
              <a:t/>
            </a:r>
            <a:br>
              <a:rPr lang="en-IN" b="1" i="0" dirty="0">
                <a:solidFill>
                  <a:srgbClr val="15141A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E32-B196-4E6C-A200-5AA6EEFE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/>
          <a:lstStyle/>
          <a:p>
            <a:pPr algn="just"/>
            <a:r>
              <a:rPr lang="en-US" sz="2800" b="0" i="0" dirty="0">
                <a:solidFill>
                  <a:srgbClr val="15141A"/>
                </a:solidFill>
                <a:effectLst/>
              </a:rPr>
              <a:t>A </a:t>
            </a:r>
            <a:r>
              <a:rPr lang="en-US" sz="2800" b="1" i="0" dirty="0">
                <a:solidFill>
                  <a:srgbClr val="15141A"/>
                </a:solidFill>
                <a:effectLst/>
              </a:rPr>
              <a:t>class expression</a:t>
            </a:r>
            <a:r>
              <a:rPr lang="en-US" sz="2800" b="0" i="0" dirty="0">
                <a:solidFill>
                  <a:srgbClr val="15141A"/>
                </a:solidFill>
                <a:effectLst/>
              </a:rPr>
              <a:t> is another way to define a class. Class expressions can be named or unnamed. The name given to a named class expression is local to the class's body. However, it can be accessed via the name property.</a:t>
            </a:r>
          </a:p>
          <a:p>
            <a:pPr algn="just"/>
            <a:endParaRPr lang="en-IN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3DAD-7740-4D54-9BAF-7A70DBDB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E13C68-2A42-4B48-B177-0EC2D6A6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Advanced Web Technologies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1A33D23-FDD2-48BE-A35C-CE30A48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9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5727962</TotalTime>
  <Words>881</Words>
  <Application>Microsoft Office PowerPoint</Application>
  <PresentationFormat>On-screen Show (4:3)</PresentationFormat>
  <Paragraphs>192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ＭＳ Ｐゴシック</vt:lpstr>
      <vt:lpstr>Arial</vt:lpstr>
      <vt:lpstr>BlinkMacSystemFont</vt:lpstr>
      <vt:lpstr>Calibri</vt:lpstr>
      <vt:lpstr>Inter</vt:lpstr>
      <vt:lpstr>Segoe UI</vt:lpstr>
      <vt:lpstr>Times New Roman</vt:lpstr>
      <vt:lpstr>Office Theme</vt:lpstr>
      <vt:lpstr>PowerPoint Presentation</vt:lpstr>
      <vt:lpstr>Objects</vt:lpstr>
      <vt:lpstr>Real Life Objects, Properties, and Methods </vt:lpstr>
      <vt:lpstr>Javascript object Example 1</vt:lpstr>
      <vt:lpstr>Javascript object Example 2</vt:lpstr>
      <vt:lpstr>Object and it’s properties</vt:lpstr>
      <vt:lpstr>Classes </vt:lpstr>
      <vt:lpstr>Class Hoisting </vt:lpstr>
      <vt:lpstr>Class expressions </vt:lpstr>
      <vt:lpstr>Class expressions Example </vt:lpstr>
      <vt:lpstr>Class Methods </vt:lpstr>
      <vt:lpstr>Example of class methods</vt:lpstr>
      <vt:lpstr>Static methods and properties</vt:lpstr>
      <vt:lpstr>Example</vt:lpstr>
      <vt:lpstr>Instance properties</vt:lpstr>
      <vt:lpstr>Exports declaration</vt:lpstr>
      <vt:lpstr>Imports declaration</vt:lpstr>
      <vt:lpstr>Import “as”</vt:lpstr>
      <vt:lpstr>Export “as” 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Harjeet</cp:lastModifiedBy>
  <cp:revision>1467</cp:revision>
  <dcterms:created xsi:type="dcterms:W3CDTF">2010-04-09T07:36:15Z</dcterms:created>
  <dcterms:modified xsi:type="dcterms:W3CDTF">2022-03-23T05:14:30Z</dcterms:modified>
</cp:coreProperties>
</file>