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sldIdLst>
    <p:sldId id="491" r:id="rId2"/>
    <p:sldId id="258" r:id="rId3"/>
    <p:sldId id="493" r:id="rId4"/>
    <p:sldId id="494" r:id="rId5"/>
    <p:sldId id="496" r:id="rId6"/>
    <p:sldId id="495" r:id="rId7"/>
    <p:sldId id="500" r:id="rId8"/>
    <p:sldId id="498" r:id="rId9"/>
    <p:sldId id="499" r:id="rId10"/>
    <p:sldId id="501" r:id="rId11"/>
    <p:sldId id="502" r:id="rId12"/>
    <p:sldId id="503" r:id="rId13"/>
    <p:sldId id="504" r:id="rId14"/>
    <p:sldId id="505" r:id="rId15"/>
    <p:sldId id="506" r:id="rId16"/>
    <p:sldId id="507" r:id="rId17"/>
    <p:sldId id="508" r:id="rId18"/>
    <p:sldId id="509" r:id="rId19"/>
    <p:sldId id="510"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6CAD4"/>
    <a:srgbClr val="F9B9EB"/>
    <a:srgbClr val="F139E4"/>
    <a:srgbClr val="FFFF66"/>
    <a:srgbClr val="3A30FA"/>
    <a:srgbClr val="FF6600"/>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0"/>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t>3/29/2022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12868-65FD-4572-A383-97DC0EC9B91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a:t>OOP Using JAVA</a:t>
            </a:r>
          </a:p>
        </p:txBody>
      </p:sp>
      <p:sp>
        <p:nvSpPr>
          <p:cNvPr id="5" name="Footer Placeholder 4"/>
          <p:cNvSpPr>
            <a:spLocks noGrp="1"/>
          </p:cNvSpPr>
          <p:nvPr>
            <p:ph type="ftr" sz="quarter" idx="11"/>
          </p:nvPr>
        </p:nvSpPr>
        <p:spPr/>
        <p:txBody>
          <a:bodyPr/>
          <a:lstStyle>
            <a:lvl1pPr>
              <a:defRPr/>
            </a:lvl1pPr>
          </a:lstStyle>
          <a:p>
            <a:pPr>
              <a:defRPr/>
            </a:pPr>
            <a:r>
              <a:rPr lang="en-US"/>
              <a:t>Faculty Name - GroupNo</a:t>
            </a:r>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p:txBody>
          <a:bodyPr/>
          <a:lstStyle>
            <a:lvl1pPr>
              <a:defRPr/>
            </a:lvl1pPr>
          </a:lstStyle>
          <a:p>
            <a:r>
              <a:rPr lang="en-US"/>
              <a:t>OOP Using JAVA</a:t>
            </a:r>
          </a:p>
        </p:txBody>
      </p:sp>
      <p:sp>
        <p:nvSpPr>
          <p:cNvPr id="11" name="Footer Placeholder 4"/>
          <p:cNvSpPr>
            <a:spLocks noGrp="1"/>
          </p:cNvSpPr>
          <p:nvPr>
            <p:ph type="ftr" sz="quarter" idx="11"/>
          </p:nvPr>
        </p:nvSpPr>
        <p:spPr/>
        <p:txBody>
          <a:bodyPr/>
          <a:lstStyle>
            <a:lvl1pPr>
              <a:defRPr/>
            </a:lvl1pPr>
          </a:lstStyle>
          <a:p>
            <a:pPr>
              <a:defRPr/>
            </a:pPr>
            <a:r>
              <a:rPr lang="en-US"/>
              <a:t>Faculty Name - GroupNo</a:t>
            </a:r>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r>
              <a:rPr lang="en-US"/>
              <a:t>OOP Using JAVA</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panose="020B0600070205080204" pitchFamily="34" charset="-128"/>
                <a:cs typeface="Times New Roman" panose="02020603050405020304" pitchFamily="18" charset="0"/>
              </a:defRPr>
            </a:lvl1pPr>
          </a:lstStyle>
          <a:p>
            <a:pPr>
              <a:defRPr/>
            </a:pPr>
            <a:r>
              <a:rPr lang="en-US"/>
              <a:t>Faculty Name - GroupNo</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775DC763-8AAC-4A07-A453-38B55A3783BD}" type="slidenum">
              <a:rPr lang="en-US" smtClean="0"/>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52400" y="914400"/>
            <a:ext cx="8763000" cy="4038600"/>
          </a:xfrm>
          <a:prstGeom prst="rect">
            <a:avLst/>
          </a:prstGeom>
          <a:noFill/>
          <a:ln w="9525">
            <a:noFill/>
            <a:miter lim="800000"/>
          </a:ln>
        </p:spPr>
        <p:txBody>
          <a:bodyPr tIns="33120" anchor="ctr"/>
          <a:lstStyle/>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Advanced Web Technology(CS163) Class </a:t>
            </a:r>
            <a:endParaRPr lang="en-US" sz="3200" dirty="0">
              <a:effectLst/>
            </a:endParaRPr>
          </a:p>
          <a:p>
            <a:pPr algn="ctr" rtl="0">
              <a:spcBef>
                <a:spcPts val="400"/>
              </a:spcBef>
              <a:spcAft>
                <a:spcPts val="0"/>
              </a:spcAft>
            </a:pPr>
            <a:r>
              <a:rPr lang="en-US" sz="1800" b="0" i="0" u="none" strike="noStrike" dirty="0">
                <a:solidFill>
                  <a:srgbClr val="000000"/>
                </a:solidFill>
                <a:effectLst/>
                <a:latin typeface="Times New Roman" panose="02020603050405020304" pitchFamily="18" charset="0"/>
              </a:rPr>
              <a:t>On</a:t>
            </a:r>
            <a:endParaRPr lang="en-US" sz="3200" dirty="0">
              <a:effectLst/>
            </a:endParaRPr>
          </a:p>
          <a:p>
            <a:pPr algn="ctr" rtl="0">
              <a:spcBef>
                <a:spcPts val="400"/>
              </a:spcBef>
              <a:spcAft>
                <a:spcPts val="0"/>
              </a:spcAft>
            </a:pPr>
            <a:endParaRPr lang="en-US" sz="3200" b="1" i="1" u="none" strike="noStrike">
              <a:solidFill>
                <a:srgbClr val="000000"/>
              </a:solidFill>
              <a:effectLst/>
              <a:latin typeface="Times New Roman" panose="02020603050405020304" pitchFamily="18" charset="0"/>
            </a:endParaRPr>
          </a:p>
          <a:p>
            <a:pPr algn="ctr" rtl="0">
              <a:spcBef>
                <a:spcPts val="400"/>
              </a:spcBef>
              <a:spcAft>
                <a:spcPts val="0"/>
              </a:spcAft>
            </a:pPr>
            <a:r>
              <a:rPr lang="en-GB" altLang="en-US" sz="3200" dirty="0">
                <a:effectLst/>
              </a:rPr>
              <a:t>Regular Expression</a:t>
            </a:r>
          </a:p>
        </p:txBody>
      </p:sp>
      <p:sp>
        <p:nvSpPr>
          <p:cNvPr id="5" name="TextBox 4"/>
          <p:cNvSpPr txBox="1"/>
          <p:nvPr/>
        </p:nvSpPr>
        <p:spPr>
          <a:xfrm>
            <a:off x="1905000" y="4953000"/>
            <a:ext cx="4762500" cy="579967"/>
          </a:xfrm>
          <a:prstGeom prst="rect">
            <a:avLst/>
          </a:prstGeom>
          <a:noFill/>
        </p:spPr>
        <p:txBody>
          <a:bodyPr wrap="square" rtlCol="0">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          Dr. </a:t>
            </a:r>
            <a:r>
              <a:rPr lang="en-US" sz="2400" b="1" dirty="0" smtClean="0">
                <a:latin typeface="Times New Roman" panose="02020603050405020304" pitchFamily="18" charset="0"/>
                <a:cs typeface="Times New Roman" panose="02020603050405020304" pitchFamily="18" charset="0"/>
              </a:rPr>
              <a:t>Harjeet Singh</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676400" y="5599331"/>
            <a:ext cx="6172200" cy="646331"/>
          </a:xfrm>
          <a:prstGeom prst="rect">
            <a:avLst/>
          </a:prstGeom>
          <a:noFill/>
        </p:spPr>
        <p:txBody>
          <a:bodyPr wrap="square" rtlCol="0">
            <a:spAutoFit/>
          </a:bodyPr>
          <a:lstStyle/>
          <a:p>
            <a:pPr algn="ctr"/>
            <a:r>
              <a:rPr lang="en-US" dirty="0">
                <a:solidFill>
                  <a:srgbClr val="FF0000"/>
                </a:solidFill>
                <a:latin typeface="Times New Roman" panose="02020603050405020304" pitchFamily="18" charset="0"/>
                <a:cs typeface="Times New Roman" panose="02020603050405020304" pitchFamily="18" charset="0"/>
              </a:rPr>
              <a:t>Department of Computer Science and Engineering</a:t>
            </a:r>
          </a:p>
          <a:p>
            <a:pPr algn="ctr"/>
            <a:r>
              <a:rPr lang="en-US" dirty="0">
                <a:solidFill>
                  <a:srgbClr val="FF0000"/>
                </a:solidFill>
                <a:latin typeface="Times New Roman" panose="02020603050405020304" pitchFamily="18" charset="0"/>
                <a:cs typeface="Times New Roman" panose="02020603050405020304" pitchFamily="18" charset="0"/>
              </a:rPr>
              <a:t>Chitkara University, Punjab</a:t>
            </a:r>
          </a:p>
        </p:txBody>
      </p:sp>
      <p:sp>
        <p:nvSpPr>
          <p:cNvPr id="2" name="Date Placeholder 1"/>
          <p:cNvSpPr>
            <a:spLocks noGrp="1"/>
          </p:cNvSpPr>
          <p:nvPr>
            <p:ph type="dt" sz="half" idx="10"/>
          </p:nvPr>
        </p:nvSpPr>
        <p:spPr/>
        <p:txBody>
          <a:bodyPr/>
          <a:lstStyle/>
          <a:p>
            <a:r>
              <a:rPr lang="en-US" dirty="0"/>
              <a:t>Advanced Web Technologies</a:t>
            </a:r>
          </a:p>
        </p:txBody>
      </p:sp>
      <p:sp>
        <p:nvSpPr>
          <p:cNvPr id="3" name="Footer Placeholder 2"/>
          <p:cNvSpPr>
            <a:spLocks noGrp="1"/>
          </p:cNvSpPr>
          <p:nvPr>
            <p:ph type="ftr" sz="quarter" idx="11"/>
          </p:nvPr>
        </p:nvSpPr>
        <p:spPr/>
        <p:txBody>
          <a:bodyPr/>
          <a:lstStyle/>
          <a:p>
            <a:pPr>
              <a:defRPr/>
            </a:pPr>
            <a:r>
              <a:rPr lang="en-US"/>
              <a:t>Faculty Name - GroupNo</a:t>
            </a:r>
            <a:endParaRPr lang="en-US" dirty="0"/>
          </a:p>
        </p:txBody>
      </p:sp>
      <p:sp>
        <p:nvSpPr>
          <p:cNvPr id="4" name="Slide Number Placeholder 3"/>
          <p:cNvSpPr>
            <a:spLocks noGrp="1"/>
          </p:cNvSpPr>
          <p:nvPr>
            <p:ph type="sldNum" sz="quarter" idx="12"/>
          </p:nvPr>
        </p:nvSpPr>
        <p:spPr/>
        <p:txBody>
          <a:bodyPr/>
          <a:lstStyle/>
          <a:p>
            <a:fld id="{8BD8F058-9003-4658-AA47-7D4800AF7EA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altLang="en-US">
                <a:sym typeface="+mn-ea"/>
              </a:rPr>
              <a:t/>
            </a:r>
            <a:br>
              <a:rPr lang="en-GB" altLang="en-US">
                <a:sym typeface="+mn-ea"/>
              </a:rPr>
            </a:br>
            <a:r>
              <a:rPr lang="en-GB" altLang="en-US">
                <a:sym typeface="+mn-ea"/>
              </a:rPr>
              <a:t>Character classes</a:t>
            </a:r>
            <a:r>
              <a:rPr lang="en-GB" altLang="en-US"/>
              <a:t/>
            </a:r>
            <a:br>
              <a:rPr lang="en-GB" altLang="en-US"/>
            </a:br>
            <a:endParaRPr lang="en-US"/>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10</a:t>
            </a:fld>
            <a:endParaRPr lang="en-US"/>
          </a:p>
        </p:txBody>
      </p:sp>
      <p:pic>
        <p:nvPicPr>
          <p:cNvPr id="7" name="Content Placeholder 6"/>
          <p:cNvPicPr>
            <a:picLocks noGrp="1" noChangeAspect="1"/>
          </p:cNvPicPr>
          <p:nvPr>
            <p:ph idx="1"/>
          </p:nvPr>
        </p:nvPicPr>
        <p:blipFill>
          <a:blip r:embed="rId2"/>
          <a:stretch>
            <a:fillRect/>
          </a:stretch>
        </p:blipFill>
        <p:spPr>
          <a:xfrm>
            <a:off x="553720" y="1055370"/>
            <a:ext cx="8006080" cy="50203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sym typeface="+mn-ea"/>
              </a:rPr>
              <a:t>Groups and ranges</a:t>
            </a:r>
            <a:endParaRPr lang="en-US"/>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11</a:t>
            </a:fld>
            <a:endParaRPr lang="en-US"/>
          </a:p>
        </p:txBody>
      </p:sp>
      <p:pic>
        <p:nvPicPr>
          <p:cNvPr id="7" name="Content Placeholder 6"/>
          <p:cNvPicPr>
            <a:picLocks noGrp="1" noChangeAspect="1"/>
          </p:cNvPicPr>
          <p:nvPr>
            <p:ph idx="1"/>
          </p:nvPr>
        </p:nvPicPr>
        <p:blipFill>
          <a:blip r:embed="rId2"/>
          <a:stretch>
            <a:fillRect/>
          </a:stretch>
        </p:blipFill>
        <p:spPr>
          <a:xfrm>
            <a:off x="914400" y="2397760"/>
            <a:ext cx="7057390" cy="3291840"/>
          </a:xfrm>
          <a:prstGeom prst="rect">
            <a:avLst/>
          </a:prstGeom>
        </p:spPr>
      </p:pic>
      <p:sp>
        <p:nvSpPr>
          <p:cNvPr id="8" name="Text Box 7"/>
          <p:cNvSpPr txBox="1"/>
          <p:nvPr/>
        </p:nvSpPr>
        <p:spPr>
          <a:xfrm>
            <a:off x="713105" y="1295400"/>
            <a:ext cx="7442835" cy="645160"/>
          </a:xfrm>
          <a:prstGeom prst="rect">
            <a:avLst/>
          </a:prstGeom>
          <a:noFill/>
        </p:spPr>
        <p:txBody>
          <a:bodyPr wrap="square" rtlCol="0" anchor="t">
            <a:spAutoFit/>
          </a:bodyPr>
          <a:lstStyle/>
          <a:p>
            <a:pPr marL="285750" indent="-285750">
              <a:buFont typeface="Arial" panose="020B0604020202020204" pitchFamily="34" charset="0"/>
              <a:buChar char="•"/>
            </a:pPr>
            <a:r>
              <a:rPr lang="en-US"/>
              <a:t>Groups and ranges indicate groups and ranges of expression characters.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sym typeface="+mn-ea"/>
              </a:rPr>
              <a:t/>
            </a:r>
            <a:br>
              <a:rPr lang="en-US">
                <a:sym typeface="+mn-ea"/>
              </a:rPr>
            </a:br>
            <a:r>
              <a:rPr lang="en-US">
                <a:sym typeface="+mn-ea"/>
              </a:rPr>
              <a:t>Groups and ranges</a:t>
            </a:r>
            <a:r>
              <a:rPr lang="en-US"/>
              <a:t/>
            </a:r>
            <a:br>
              <a:rPr lang="en-US"/>
            </a:br>
            <a:endParaRPr lang="en-US"/>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12</a:t>
            </a:fld>
            <a:endParaRPr lang="en-US"/>
          </a:p>
        </p:txBody>
      </p:sp>
      <p:pic>
        <p:nvPicPr>
          <p:cNvPr id="7" name="Content Placeholder 6"/>
          <p:cNvPicPr>
            <a:picLocks noGrp="1" noChangeAspect="1"/>
          </p:cNvPicPr>
          <p:nvPr>
            <p:ph idx="1"/>
          </p:nvPr>
        </p:nvPicPr>
        <p:blipFill>
          <a:blip r:embed="rId2"/>
          <a:stretch>
            <a:fillRect/>
          </a:stretch>
        </p:blipFill>
        <p:spPr>
          <a:xfrm>
            <a:off x="415925" y="1052830"/>
            <a:ext cx="8271510" cy="51644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sym typeface="+mn-ea"/>
              </a:rPr>
              <a:t>Groups and ranges</a:t>
            </a:r>
            <a:endParaRPr lang="en-US"/>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13</a:t>
            </a:fld>
            <a:endParaRPr lang="en-US"/>
          </a:p>
        </p:txBody>
      </p:sp>
      <p:pic>
        <p:nvPicPr>
          <p:cNvPr id="7" name="Content Placeholder 6"/>
          <p:cNvPicPr>
            <a:picLocks noGrp="1" noChangeAspect="1"/>
          </p:cNvPicPr>
          <p:nvPr>
            <p:ph idx="1"/>
          </p:nvPr>
        </p:nvPicPr>
        <p:blipFill>
          <a:blip r:embed="rId2"/>
          <a:stretch>
            <a:fillRect/>
          </a:stretch>
        </p:blipFill>
        <p:spPr>
          <a:xfrm>
            <a:off x="487680" y="1179195"/>
            <a:ext cx="8081645" cy="47713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altLang="en-US"/>
              <a:t>Quantifiers</a:t>
            </a:r>
          </a:p>
        </p:txBody>
      </p:sp>
      <p:sp>
        <p:nvSpPr>
          <p:cNvPr id="3" name="Content Placeholder 2"/>
          <p:cNvSpPr>
            <a:spLocks noGrp="1"/>
          </p:cNvSpPr>
          <p:nvPr>
            <p:ph idx="1"/>
          </p:nvPr>
        </p:nvSpPr>
        <p:spPr/>
        <p:txBody>
          <a:bodyPr/>
          <a:lstStyle/>
          <a:p>
            <a:r>
              <a:rPr lang="en-US"/>
              <a:t>Quantifiers indicate numbers of characters or expressions to match.</a:t>
            </a:r>
          </a:p>
          <a:p>
            <a:endParaRPr lang="en-US"/>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14</a:t>
            </a:fld>
            <a:endParaRPr lang="en-US"/>
          </a:p>
        </p:txBody>
      </p:sp>
      <p:pic>
        <p:nvPicPr>
          <p:cNvPr id="7" name="Picture 6"/>
          <p:cNvPicPr>
            <a:picLocks noChangeAspect="1"/>
          </p:cNvPicPr>
          <p:nvPr/>
        </p:nvPicPr>
        <p:blipFill>
          <a:blip r:embed="rId2"/>
          <a:stretch>
            <a:fillRect/>
          </a:stretch>
        </p:blipFill>
        <p:spPr>
          <a:xfrm>
            <a:off x="873125" y="2312670"/>
            <a:ext cx="7484745" cy="36449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altLang="en-US">
                <a:sym typeface="+mn-ea"/>
              </a:rPr>
              <a:t/>
            </a:r>
            <a:br>
              <a:rPr lang="en-GB" altLang="en-US">
                <a:sym typeface="+mn-ea"/>
              </a:rPr>
            </a:br>
            <a:r>
              <a:rPr lang="en-GB" altLang="en-US">
                <a:sym typeface="+mn-ea"/>
              </a:rPr>
              <a:t>Quantifiers</a:t>
            </a:r>
            <a:r>
              <a:rPr lang="en-GB" altLang="en-US"/>
              <a:t/>
            </a:r>
            <a:br>
              <a:rPr lang="en-GB" altLang="en-US"/>
            </a:br>
            <a:endParaRPr lang="en-US"/>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15</a:t>
            </a:fld>
            <a:endParaRPr lang="en-US"/>
          </a:p>
        </p:txBody>
      </p:sp>
      <p:pic>
        <p:nvPicPr>
          <p:cNvPr id="7" name="Content Placeholder 6"/>
          <p:cNvPicPr>
            <a:picLocks noGrp="1" noChangeAspect="1"/>
          </p:cNvPicPr>
          <p:nvPr>
            <p:ph idx="1"/>
          </p:nvPr>
        </p:nvPicPr>
        <p:blipFill>
          <a:blip r:embed="rId2"/>
          <a:stretch>
            <a:fillRect/>
          </a:stretch>
        </p:blipFill>
        <p:spPr>
          <a:xfrm>
            <a:off x="455295" y="1002665"/>
            <a:ext cx="8214360" cy="53727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altLang="en-US">
                <a:sym typeface="+mn-ea"/>
              </a:rPr>
              <a:t>Quantifiers</a:t>
            </a:r>
            <a:endParaRPr lang="en-US"/>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16</a:t>
            </a:fld>
            <a:endParaRPr lang="en-US"/>
          </a:p>
        </p:txBody>
      </p:sp>
      <p:pic>
        <p:nvPicPr>
          <p:cNvPr id="7" name="Content Placeholder 6"/>
          <p:cNvPicPr>
            <a:picLocks noGrp="1" noChangeAspect="1"/>
          </p:cNvPicPr>
          <p:nvPr>
            <p:ph idx="1"/>
          </p:nvPr>
        </p:nvPicPr>
        <p:blipFill>
          <a:blip r:embed="rId2"/>
          <a:stretch>
            <a:fillRect/>
          </a:stretch>
        </p:blipFill>
        <p:spPr>
          <a:xfrm>
            <a:off x="457835" y="1371600"/>
            <a:ext cx="8035925" cy="2790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altLang="en-US"/>
              <a:t/>
            </a:r>
            <a:br>
              <a:rPr lang="en-GB" altLang="en-US"/>
            </a:br>
            <a:r>
              <a:rPr lang="en-GB" altLang="en-US"/>
              <a:t>Examples (</a:t>
            </a:r>
            <a:r>
              <a:rPr lang="en-US">
                <a:sym typeface="+mn-ea"/>
              </a:rPr>
              <a:t>Counting vowels</a:t>
            </a:r>
            <a:r>
              <a:rPr lang="en-GB" altLang="en-US">
                <a:sym typeface="+mn-ea"/>
              </a:rPr>
              <a:t>)</a:t>
            </a:r>
            <a:r>
              <a:rPr lang="en-US"/>
              <a:t/>
            </a:r>
            <a:br>
              <a:rPr lang="en-US"/>
            </a:br>
            <a:endParaRPr lang="en-GB" altLang="en-US"/>
          </a:p>
        </p:txBody>
      </p:sp>
      <p:sp>
        <p:nvSpPr>
          <p:cNvPr id="3" name="Content Placeholder 2"/>
          <p:cNvSpPr>
            <a:spLocks noGrp="1"/>
          </p:cNvSpPr>
          <p:nvPr>
            <p:ph idx="1"/>
          </p:nvPr>
        </p:nvSpPr>
        <p:spPr/>
        <p:txBody>
          <a:bodyPr/>
          <a:lstStyle/>
          <a:p>
            <a:pPr marL="0" indent="0">
              <a:buNone/>
            </a:pPr>
            <a:r>
              <a:rPr lang="en-US"/>
              <a:t>var aliceExcerpt = "There was a long silence after this, and Alice could only hear whispers now and then.";</a:t>
            </a:r>
          </a:p>
          <a:p>
            <a:pPr marL="0" indent="0">
              <a:buNone/>
            </a:pPr>
            <a:r>
              <a:rPr lang="en-US"/>
              <a:t>var regexpVowels = /[AEIOUYaeiouy]/g;</a:t>
            </a:r>
          </a:p>
          <a:p>
            <a:pPr marL="0" indent="0">
              <a:buNone/>
            </a:pPr>
            <a:r>
              <a:rPr lang="en-GB" altLang="en-US"/>
              <a:t>document.write </a:t>
            </a:r>
            <a:r>
              <a:rPr lang="en-US"/>
              <a:t>("Number of vowels:", aliceExcerpt.match(regexpVowels).length);</a:t>
            </a:r>
          </a:p>
          <a:p>
            <a:pPr marL="0" indent="0">
              <a:buNone/>
            </a:pPr>
            <a:r>
              <a:rPr lang="en-GB" altLang="en-US"/>
              <a:t>/</a:t>
            </a:r>
            <a:r>
              <a:rPr lang="en-US"/>
              <a:t>/ Number of vowels: 26</a:t>
            </a:r>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altLang="en-US"/>
              <a:t/>
            </a:r>
            <a:br>
              <a:rPr lang="en-GB" altLang="en-US"/>
            </a:br>
            <a:r>
              <a:rPr lang="en-GB" altLang="en-US"/>
              <a:t>Examples (</a:t>
            </a:r>
            <a:r>
              <a:rPr lang="en-GB" altLang="en-US">
                <a:sym typeface="+mn-ea"/>
              </a:rPr>
              <a:t>general boundary type)</a:t>
            </a:r>
            <a:r>
              <a:rPr lang="en-US"/>
              <a:t/>
            </a:r>
            <a:br>
              <a:rPr lang="en-US"/>
            </a:br>
            <a:endParaRPr lang="en-GB" altLang="en-US"/>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18</a:t>
            </a:fld>
            <a:endParaRPr lang="en-US"/>
          </a:p>
        </p:txBody>
      </p:sp>
      <p:pic>
        <p:nvPicPr>
          <p:cNvPr id="8" name="Content Placeholder 7"/>
          <p:cNvPicPr>
            <a:picLocks noGrp="1" noChangeAspect="1"/>
          </p:cNvPicPr>
          <p:nvPr>
            <p:ph idx="1"/>
          </p:nvPr>
        </p:nvPicPr>
        <p:blipFill>
          <a:blip r:embed="rId2"/>
          <a:stretch>
            <a:fillRect/>
          </a:stretch>
        </p:blipFill>
        <p:spPr>
          <a:xfrm>
            <a:off x="457835" y="1189990"/>
            <a:ext cx="7943850" cy="49263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altLang="en-US"/>
              <a:t>Exercise</a:t>
            </a:r>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19</a:t>
            </a:fld>
            <a:endParaRPr lang="en-US"/>
          </a:p>
        </p:txBody>
      </p:sp>
      <p:pic>
        <p:nvPicPr>
          <p:cNvPr id="7" name="Content Placeholder 6"/>
          <p:cNvPicPr>
            <a:picLocks noGrp="1" noChangeAspect="1"/>
          </p:cNvPicPr>
          <p:nvPr>
            <p:ph idx="1"/>
          </p:nvPr>
        </p:nvPicPr>
        <p:blipFill>
          <a:blip r:embed="rId2"/>
          <a:stretch>
            <a:fillRect/>
          </a:stretch>
        </p:blipFill>
        <p:spPr>
          <a:xfrm>
            <a:off x="990600" y="2362200"/>
            <a:ext cx="4888230" cy="1005840"/>
          </a:xfrm>
          <a:prstGeom prst="rect">
            <a:avLst/>
          </a:prstGeom>
        </p:spPr>
      </p:pic>
      <p:sp>
        <p:nvSpPr>
          <p:cNvPr id="8" name="Text Box 7"/>
          <p:cNvSpPr txBox="1"/>
          <p:nvPr/>
        </p:nvSpPr>
        <p:spPr>
          <a:xfrm>
            <a:off x="918845" y="1483360"/>
            <a:ext cx="7844790" cy="645160"/>
          </a:xfrm>
          <a:prstGeom prst="rect">
            <a:avLst/>
          </a:prstGeom>
          <a:noFill/>
        </p:spPr>
        <p:txBody>
          <a:bodyPr wrap="none" rtlCol="0">
            <a:spAutoFit/>
          </a:bodyPr>
          <a:lstStyle/>
          <a:p>
            <a:r>
              <a:rPr lang="en-GB" altLang="en-US"/>
              <a:t>Consider the snip below create the HTML view and appy regular expression</a:t>
            </a:r>
          </a:p>
          <a:p>
            <a:r>
              <a:rPr lang="en-GB" altLang="en-US"/>
              <a:t> to validate the date format. </a:t>
            </a:r>
          </a:p>
        </p:txBody>
      </p:sp>
      <p:pic>
        <p:nvPicPr>
          <p:cNvPr id="9" name="Picture 8"/>
          <p:cNvPicPr>
            <a:picLocks noChangeAspect="1"/>
          </p:cNvPicPr>
          <p:nvPr/>
        </p:nvPicPr>
        <p:blipFill>
          <a:blip r:embed="rId3"/>
          <a:stretch>
            <a:fillRect/>
          </a:stretch>
        </p:blipFill>
        <p:spPr>
          <a:xfrm>
            <a:off x="381000" y="4419600"/>
            <a:ext cx="8242300" cy="1386840"/>
          </a:xfrm>
          <a:prstGeom prst="rect">
            <a:avLst/>
          </a:prstGeom>
        </p:spPr>
      </p:pic>
      <p:sp>
        <p:nvSpPr>
          <p:cNvPr id="10" name="Text Box 9"/>
          <p:cNvSpPr txBox="1"/>
          <p:nvPr/>
        </p:nvSpPr>
        <p:spPr>
          <a:xfrm>
            <a:off x="990600" y="3810000"/>
            <a:ext cx="2506980" cy="368300"/>
          </a:xfrm>
          <a:prstGeom prst="rect">
            <a:avLst/>
          </a:prstGeom>
          <a:noFill/>
        </p:spPr>
        <p:txBody>
          <a:bodyPr wrap="none" rtlCol="0" anchor="t">
            <a:spAutoFit/>
          </a:bodyPr>
          <a:lstStyle/>
          <a:p>
            <a:r>
              <a:rPr lang="en-GB" altLang="en-US">
                <a:sym typeface="+mn-ea"/>
              </a:rPr>
              <a:t>Date format required is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8600" y="156210"/>
            <a:ext cx="7328534" cy="627380"/>
          </a:xfrm>
          <a:prstGeom prst="rect">
            <a:avLst/>
          </a:prstGeom>
        </p:spPr>
        <p:txBody>
          <a:bodyPr vert="horz" wrap="square" lIns="0" tIns="12065" rIns="0" bIns="0" rtlCol="0">
            <a:spAutoFit/>
          </a:bodyPr>
          <a:lstStyle/>
          <a:p>
            <a:pPr marL="12700" algn="l">
              <a:lnSpc>
                <a:spcPct val="100000"/>
              </a:lnSpc>
              <a:spcBef>
                <a:spcPts val="95"/>
              </a:spcBef>
            </a:pPr>
            <a:r>
              <a:rPr lang="en-GB" altLang="en-US" sz="4000" dirty="0"/>
              <a:t>Introduction</a:t>
            </a:r>
          </a:p>
        </p:txBody>
      </p:sp>
      <p:sp>
        <p:nvSpPr>
          <p:cNvPr id="2" name="Date Placeholder 1"/>
          <p:cNvSpPr>
            <a:spLocks noGrp="1"/>
          </p:cNvSpPr>
          <p:nvPr>
            <p:ph type="dt" sz="half" idx="10"/>
          </p:nvPr>
        </p:nvSpPr>
        <p:spPr/>
        <p:txBody>
          <a:bodyPr/>
          <a:lstStyle/>
          <a:p>
            <a:r>
              <a:rPr lang="en-US" b="1">
                <a:solidFill>
                  <a:srgbClr val="0070C0"/>
                </a:solidFill>
                <a:latin typeface="Times New Roman" panose="02020603050405020304" pitchFamily="18" charset="0"/>
                <a:cs typeface="Times New Roman" panose="02020603050405020304" pitchFamily="18" charset="0"/>
              </a:rPr>
              <a:t>OOP Using JAVA</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pPr>
              <a:defRPr/>
            </a:pPr>
            <a:r>
              <a:rPr lang="en-US" b="1">
                <a:solidFill>
                  <a:srgbClr val="0070C0"/>
                </a:solidFill>
                <a:latin typeface="Times New Roman" panose="02020603050405020304" pitchFamily="18" charset="0"/>
                <a:cs typeface="Times New Roman" panose="02020603050405020304" pitchFamily="18" charset="0"/>
              </a:rPr>
              <a:t>Faculty Name - GroupNo</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603050405020304" pitchFamily="18" charset="0"/>
                <a:cs typeface="Times New Roman" panose="02020603050405020304" pitchFamily="18" charset="0"/>
              </a:rPr>
              <a:t>2</a:t>
            </a:fld>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759460" y="1305560"/>
            <a:ext cx="7511415" cy="2584450"/>
          </a:xfrm>
          <a:prstGeom prst="rect">
            <a:avLst/>
          </a:prstGeom>
          <a:noFill/>
        </p:spPr>
        <p:txBody>
          <a:bodyPr wrap="square" rtlCol="0" anchor="t">
            <a:spAutoFit/>
          </a:bodyPr>
          <a:lstStyle/>
          <a:p>
            <a:pPr marL="285750" indent="-285750">
              <a:buFont typeface="Arial" panose="020B0604020202020204" pitchFamily="34" charset="0"/>
              <a:buChar char="•"/>
            </a:pPr>
            <a:r>
              <a:rPr lang="en-US"/>
              <a:t>Regular expressions are patterns used to match character combinations in strings.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 JavaScript, regular expressions are also objects. </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These patterns are used with the exec() and test() methods of RegExp, and with the match(), matchAll(), replace(), replaceAll(), search(), and split() methods of String.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regular expression</a:t>
            </a:r>
          </a:p>
        </p:txBody>
      </p:sp>
      <p:sp>
        <p:nvSpPr>
          <p:cNvPr id="3" name="Content Placeholder 2"/>
          <p:cNvSpPr>
            <a:spLocks noGrp="1"/>
          </p:cNvSpPr>
          <p:nvPr>
            <p:ph idx="1"/>
          </p:nvPr>
        </p:nvSpPr>
        <p:spPr>
          <a:xfrm>
            <a:off x="457200" y="1078865"/>
            <a:ext cx="8229600" cy="4819015"/>
          </a:xfrm>
        </p:spPr>
        <p:txBody>
          <a:bodyPr/>
          <a:lstStyle/>
          <a:p>
            <a:pPr marL="0" indent="0">
              <a:buNone/>
            </a:pPr>
            <a:r>
              <a:rPr lang="en-GB" altLang="en-US"/>
              <a:t>C</a:t>
            </a:r>
            <a:r>
              <a:rPr lang="en-US"/>
              <a:t>onstruct a regular expression in one of two ways:</a:t>
            </a:r>
          </a:p>
          <a:p>
            <a:endParaRPr lang="en-US"/>
          </a:p>
          <a:p>
            <a:r>
              <a:rPr lang="en-US"/>
              <a:t>Using a regular expression literal, which consists of a pattern enclosed between slashes, as follows:</a:t>
            </a:r>
          </a:p>
          <a:p>
            <a:pPr marL="914400" lvl="2" indent="0">
              <a:buNone/>
            </a:pPr>
            <a:r>
              <a:rPr lang="en-GB" altLang="en-US"/>
              <a:t>		</a:t>
            </a:r>
            <a:r>
              <a:rPr lang="en-US"/>
              <a:t>const re = /ab+c/;</a:t>
            </a:r>
          </a:p>
          <a:p>
            <a:pPr lvl="0"/>
            <a:r>
              <a:rPr lang="en-US"/>
              <a:t>Or calling the constructor function of the RegExp object, as follows:</a:t>
            </a:r>
          </a:p>
          <a:p>
            <a:pPr marL="1371600" lvl="3" indent="0">
              <a:buNone/>
            </a:pPr>
            <a:r>
              <a:rPr lang="en-GB" altLang="en-US"/>
              <a:t>          </a:t>
            </a:r>
            <a:r>
              <a:rPr lang="en-US"/>
              <a:t>const re = new RegExp('ab+c');</a:t>
            </a:r>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Writing a regular expression pattern</a:t>
            </a:r>
          </a:p>
        </p:txBody>
      </p:sp>
      <p:sp>
        <p:nvSpPr>
          <p:cNvPr id="3" name="Content Placeholder 2"/>
          <p:cNvSpPr>
            <a:spLocks noGrp="1"/>
          </p:cNvSpPr>
          <p:nvPr>
            <p:ph idx="1"/>
          </p:nvPr>
        </p:nvSpPr>
        <p:spPr/>
        <p:txBody>
          <a:bodyPr/>
          <a:lstStyle/>
          <a:p>
            <a:r>
              <a:rPr lang="en-US"/>
              <a:t>Using simple patterns</a:t>
            </a:r>
          </a:p>
          <a:p>
            <a:pPr lvl="1"/>
            <a:r>
              <a:rPr lang="en-US"/>
              <a:t>Simple patterns are constructed of characters for which you want to find a direct match. </a:t>
            </a:r>
          </a:p>
          <a:p>
            <a:pPr lvl="1"/>
            <a:r>
              <a:rPr lang="en-US"/>
              <a:t>For example, the pattern /abc/ matches character combinations in strings only when the exact sequence "abc" occurs (all characters together and in that order). </a:t>
            </a:r>
          </a:p>
          <a:p>
            <a:pPr lvl="1"/>
            <a:r>
              <a:rPr lang="en-US"/>
              <a:t>Such a match would succeed in the strings "Hi, do you know your abc's?" and "The latest airplane designs evolved from slabcraft.". </a:t>
            </a:r>
          </a:p>
          <a:p>
            <a:pPr lvl="1"/>
            <a:r>
              <a:rPr lang="en-US"/>
              <a:t>In both cases the match is with the substring "abc". There is no match in the string "Grab crab" because while it contains the substring "ab c", it does not contain the exact substring "abc".</a:t>
            </a:r>
          </a:p>
          <a:p>
            <a:endParaRPr lang="en-US"/>
          </a:p>
          <a:p>
            <a:endParaRPr lang="en-US"/>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Writing a regular expression pattern</a:t>
            </a:r>
          </a:p>
        </p:txBody>
      </p:sp>
      <p:sp>
        <p:nvSpPr>
          <p:cNvPr id="3" name="Content Placeholder 2"/>
          <p:cNvSpPr>
            <a:spLocks noGrp="1"/>
          </p:cNvSpPr>
          <p:nvPr>
            <p:ph idx="1"/>
          </p:nvPr>
        </p:nvSpPr>
        <p:spPr>
          <a:xfrm>
            <a:off x="457200" y="1019810"/>
            <a:ext cx="8229600" cy="4878070"/>
          </a:xfrm>
        </p:spPr>
        <p:txBody>
          <a:bodyPr/>
          <a:lstStyle/>
          <a:p>
            <a:r>
              <a:rPr lang="en-US"/>
              <a:t>Using special characters</a:t>
            </a:r>
          </a:p>
          <a:p>
            <a:pPr lvl="1"/>
            <a:r>
              <a:rPr lang="en-US"/>
              <a:t>When the search for a match requires something more than a direct match, such as finding one or more b's, or finding white space, you can include special characters in the pattern. </a:t>
            </a:r>
          </a:p>
          <a:p>
            <a:pPr marL="457200" lvl="1" indent="0">
              <a:buNone/>
            </a:pPr>
            <a:endParaRPr lang="en-US"/>
          </a:p>
          <a:p>
            <a:pPr lvl="1"/>
            <a:r>
              <a:rPr lang="en-US"/>
              <a:t>For example, to match a single "a" followed by zero or more "b"s followed by "c", you'd use the pattern /ab*c/: the * after "b" means "0 or more occurrences of the preceding item." In the string "cbbabbbbcdebc", this pattern will match the substring "abbbbc".</a:t>
            </a:r>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t>L</a:t>
            </a:r>
            <a:r>
              <a:rPr lang="en-US"/>
              <a:t>ists of the special characters</a:t>
            </a:r>
          </a:p>
        </p:txBody>
      </p:sp>
      <p:sp>
        <p:nvSpPr>
          <p:cNvPr id="3" name="Content Placeholder 2"/>
          <p:cNvSpPr>
            <a:spLocks noGrp="1"/>
          </p:cNvSpPr>
          <p:nvPr>
            <p:ph idx="1"/>
          </p:nvPr>
        </p:nvSpPr>
        <p:spPr>
          <a:xfrm>
            <a:off x="457200" y="1219200"/>
            <a:ext cx="8229600" cy="4834890"/>
          </a:xfrm>
        </p:spPr>
        <p:txBody>
          <a:bodyPr/>
          <a:lstStyle/>
          <a:p>
            <a:pPr marL="342900" lvl="1" indent="-342900"/>
            <a:r>
              <a:rPr lang="en-US"/>
              <a:t>Assertions</a:t>
            </a:r>
            <a:r>
              <a:rPr lang="en-GB" altLang="en-US"/>
              <a:t>: </a:t>
            </a:r>
            <a:r>
              <a:rPr lang="en-GB" altLang="en-US">
                <a:sym typeface="+mn-ea"/>
              </a:rPr>
              <a:t>Assertions include boundaries, which indicate the beginnings and endings of lines and words, and other patterns indicating in some way that a match is possible (including look-ahead, look-behind, and conditional expressions).</a:t>
            </a:r>
          </a:p>
          <a:p>
            <a:pPr marL="342900" lvl="1" indent="-342900"/>
            <a:endParaRPr lang="en-GB" altLang="en-US">
              <a:sym typeface="+mn-ea"/>
            </a:endParaRPr>
          </a:p>
          <a:p>
            <a:pPr marL="342900" lvl="1" indent="-342900"/>
            <a:r>
              <a:rPr lang="en-GB" altLang="en-US"/>
              <a:t>Character classes: Distinguish different types of characters. For example, distinguishing between letters and digits.</a:t>
            </a:r>
          </a:p>
          <a:p>
            <a:pPr marL="342900" lvl="1" indent="-342900"/>
            <a:endParaRPr lang="en-GB" altLang="en-US"/>
          </a:p>
          <a:p>
            <a:pPr marL="342900" lvl="1" indent="-342900"/>
            <a:r>
              <a:rPr lang="en-GB" altLang="en-US"/>
              <a:t>Groups and ranges: Indicate groups and ranges of expression characters.</a:t>
            </a:r>
          </a:p>
          <a:p>
            <a:pPr marL="342900" lvl="1" indent="-342900"/>
            <a:endParaRPr lang="en-GB" altLang="en-US"/>
          </a:p>
          <a:p>
            <a:pPr marL="342900" lvl="1" indent="-342900"/>
            <a:r>
              <a:rPr lang="en-GB" altLang="en-US"/>
              <a:t>Quantifiers: Indicate numbers of characters or expressions to match.</a:t>
            </a:r>
          </a:p>
          <a:p>
            <a:pPr marL="457200" lvl="1" indent="0">
              <a:buNone/>
            </a:pPr>
            <a:endParaRPr lang="en-GB" altLang="en-US"/>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sym typeface="+mn-ea"/>
              </a:rPr>
              <a:t>Assertions</a:t>
            </a:r>
            <a:r>
              <a:rPr lang="en-GB" altLang="en-US">
                <a:sym typeface="+mn-ea"/>
              </a:rPr>
              <a:t>:</a:t>
            </a:r>
            <a:endParaRPr lang="en-US"/>
          </a:p>
        </p:txBody>
      </p:sp>
      <p:sp>
        <p:nvSpPr>
          <p:cNvPr id="3" name="Content Placeholder 2"/>
          <p:cNvSpPr>
            <a:spLocks noGrp="1"/>
          </p:cNvSpPr>
          <p:nvPr>
            <p:ph idx="1"/>
          </p:nvPr>
        </p:nvSpPr>
        <p:spPr>
          <a:xfrm>
            <a:off x="457200" y="1371600"/>
            <a:ext cx="8229600" cy="4834890"/>
          </a:xfrm>
        </p:spPr>
        <p:txBody>
          <a:bodyPr/>
          <a:lstStyle/>
          <a:p>
            <a:pPr lvl="1"/>
            <a:r>
              <a:rPr lang="en-GB" altLang="en-US"/>
              <a:t>Assertions include boundaries, which indicate the beginnings and endings of lines and words, and other patterns indicating in some way that a match is possible (including look-ahead, look-behind, and conditional expressions).</a:t>
            </a:r>
          </a:p>
          <a:p>
            <a:pPr lvl="1"/>
            <a:endParaRPr lang="en-GB" altLang="en-US"/>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7</a:t>
            </a:fld>
            <a:endParaRPr lang="en-US"/>
          </a:p>
        </p:txBody>
      </p:sp>
      <p:pic>
        <p:nvPicPr>
          <p:cNvPr id="7" name="Picture 6"/>
          <p:cNvPicPr>
            <a:picLocks noChangeAspect="1"/>
          </p:cNvPicPr>
          <p:nvPr/>
        </p:nvPicPr>
        <p:blipFill>
          <a:blip r:embed="rId2"/>
          <a:stretch>
            <a:fillRect/>
          </a:stretch>
        </p:blipFill>
        <p:spPr>
          <a:xfrm>
            <a:off x="1799590" y="3604260"/>
            <a:ext cx="5698490" cy="25126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altLang="en-US"/>
              <a:t>Assertions</a:t>
            </a:r>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8</a:t>
            </a:fld>
            <a:endParaRPr lang="en-US"/>
          </a:p>
        </p:txBody>
      </p:sp>
      <p:pic>
        <p:nvPicPr>
          <p:cNvPr id="9" name="Content Placeholder 8"/>
          <p:cNvPicPr>
            <a:picLocks noGrp="1" noChangeAspect="1"/>
          </p:cNvPicPr>
          <p:nvPr>
            <p:ph idx="1"/>
          </p:nvPr>
        </p:nvPicPr>
        <p:blipFill>
          <a:blip r:embed="rId2"/>
          <a:stretch>
            <a:fillRect/>
          </a:stretch>
        </p:blipFill>
        <p:spPr>
          <a:xfrm>
            <a:off x="292100" y="1071880"/>
            <a:ext cx="8409305" cy="52241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altLang="en-US"/>
              <a:t>Character classes</a:t>
            </a:r>
          </a:p>
        </p:txBody>
      </p:sp>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a:t>9</a:t>
            </a:fld>
            <a:endParaRPr lang="en-US"/>
          </a:p>
        </p:txBody>
      </p:sp>
      <p:pic>
        <p:nvPicPr>
          <p:cNvPr id="7" name="Content Placeholder 6"/>
          <p:cNvPicPr>
            <a:picLocks noGrp="1" noChangeAspect="1"/>
          </p:cNvPicPr>
          <p:nvPr>
            <p:ph idx="1"/>
          </p:nvPr>
        </p:nvPicPr>
        <p:blipFill>
          <a:blip r:embed="rId2"/>
          <a:stretch>
            <a:fillRect/>
          </a:stretch>
        </p:blipFill>
        <p:spPr>
          <a:xfrm>
            <a:off x="990600" y="2171065"/>
            <a:ext cx="6925310" cy="3546475"/>
          </a:xfrm>
          <a:prstGeom prst="rect">
            <a:avLst/>
          </a:prstGeom>
        </p:spPr>
      </p:pic>
      <p:sp>
        <p:nvSpPr>
          <p:cNvPr id="8" name="Text Box 7"/>
          <p:cNvSpPr txBox="1"/>
          <p:nvPr/>
        </p:nvSpPr>
        <p:spPr>
          <a:xfrm>
            <a:off x="457200" y="1295400"/>
            <a:ext cx="9805035" cy="645160"/>
          </a:xfrm>
          <a:prstGeom prst="rect">
            <a:avLst/>
          </a:prstGeom>
          <a:noFill/>
        </p:spPr>
        <p:txBody>
          <a:bodyPr wrap="square" rtlCol="0" anchor="t">
            <a:spAutoFit/>
          </a:bodyPr>
          <a:lstStyle/>
          <a:p>
            <a:pPr marL="342900" lvl="1" indent="-342900">
              <a:buFont typeface="Arial" panose="020B0604020202020204" pitchFamily="34" charset="0"/>
              <a:buChar char="•"/>
            </a:pPr>
            <a:r>
              <a:rPr lang="en-GB" altLang="en-US">
                <a:sym typeface="+mn-ea"/>
              </a:rPr>
              <a:t>Distinguish different types of characters. For example, distinguishing </a:t>
            </a:r>
          </a:p>
          <a:p>
            <a:pPr marL="342900" lvl="1" indent="-342900"/>
            <a:r>
              <a:rPr lang="en-GB" altLang="en-US">
                <a:sym typeface="+mn-ea"/>
              </a:rPr>
              <a:t>      between letters and digits.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737</Words>
  <Application>Microsoft Office PowerPoint</Application>
  <PresentationFormat>On-screen Show (4:3)</PresentationFormat>
  <Paragraphs>123</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MS PGothic</vt:lpstr>
      <vt:lpstr>Arial</vt:lpstr>
      <vt:lpstr>Calibri</vt:lpstr>
      <vt:lpstr>Times New Roman</vt:lpstr>
      <vt:lpstr>Office Theme</vt:lpstr>
      <vt:lpstr>PowerPoint Presentation</vt:lpstr>
      <vt:lpstr>Introduction</vt:lpstr>
      <vt:lpstr>Creating a regular expression</vt:lpstr>
      <vt:lpstr>Writing a regular expression pattern</vt:lpstr>
      <vt:lpstr>Writing a regular expression pattern</vt:lpstr>
      <vt:lpstr>Lists of the special characters</vt:lpstr>
      <vt:lpstr>Assertions:</vt:lpstr>
      <vt:lpstr>Assertions</vt:lpstr>
      <vt:lpstr>Character classes</vt:lpstr>
      <vt:lpstr> Character classes </vt:lpstr>
      <vt:lpstr>Groups and ranges</vt:lpstr>
      <vt:lpstr> Groups and ranges </vt:lpstr>
      <vt:lpstr>Groups and ranges</vt:lpstr>
      <vt:lpstr>Quantifiers</vt:lpstr>
      <vt:lpstr> Quantifiers </vt:lpstr>
      <vt:lpstr>Quantifiers</vt:lpstr>
      <vt:lpstr> Examples (Counting vowels) </vt:lpstr>
      <vt:lpstr> Examples (general boundary type) </vt:lpstr>
      <vt:lpstr>Exercise</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Harjeet</cp:lastModifiedBy>
  <cp:revision>1428</cp:revision>
  <dcterms:created xsi:type="dcterms:W3CDTF">2010-04-09T07:36:00Z</dcterms:created>
  <dcterms:modified xsi:type="dcterms:W3CDTF">2022-03-29T08:49:26Z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F70449BDAFE041EE859C9434BE2B5C92</vt:lpwstr>
  </property>
  <property fmtid="{D5CDD505-2E9C-101B-9397-08002B2CF9AE}" pid="3" name="KSOProductBuildVer">
    <vt:lpwstr>1033-11.2.0.11029</vt:lpwstr>
  </property>
</Properties>
</file>