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6"/>
  </p:notesMasterIdLst>
  <p:sldIdLst>
    <p:sldId id="491" r:id="rId2"/>
    <p:sldId id="707" r:id="rId3"/>
    <p:sldId id="645" r:id="rId4"/>
    <p:sldId id="646" r:id="rId5"/>
    <p:sldId id="647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6" r:id="rId15"/>
    <p:sldId id="712" r:id="rId16"/>
    <p:sldId id="716" r:id="rId17"/>
    <p:sldId id="717" r:id="rId18"/>
    <p:sldId id="718" r:id="rId19"/>
    <p:sldId id="715" r:id="rId20"/>
    <p:sldId id="708" r:id="rId21"/>
    <p:sldId id="709" r:id="rId22"/>
    <p:sldId id="710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5" r:id="rId31"/>
    <p:sldId id="666" r:id="rId32"/>
    <p:sldId id="667" r:id="rId33"/>
    <p:sldId id="668" r:id="rId34"/>
    <p:sldId id="669" r:id="rId35"/>
    <p:sldId id="670" r:id="rId36"/>
    <p:sldId id="671" r:id="rId37"/>
    <p:sldId id="672" r:id="rId38"/>
    <p:sldId id="673" r:id="rId39"/>
    <p:sldId id="674" r:id="rId40"/>
    <p:sldId id="675" r:id="rId41"/>
    <p:sldId id="676" r:id="rId42"/>
    <p:sldId id="677" r:id="rId43"/>
    <p:sldId id="678" r:id="rId44"/>
    <p:sldId id="679" r:id="rId45"/>
    <p:sldId id="680" r:id="rId46"/>
    <p:sldId id="681" r:id="rId47"/>
    <p:sldId id="682" r:id="rId48"/>
    <p:sldId id="683" r:id="rId49"/>
    <p:sldId id="684" r:id="rId50"/>
    <p:sldId id="685" r:id="rId51"/>
    <p:sldId id="705" r:id="rId52"/>
    <p:sldId id="686" r:id="rId53"/>
    <p:sldId id="687" r:id="rId54"/>
    <p:sldId id="688" r:id="rId55"/>
    <p:sldId id="689" r:id="rId56"/>
    <p:sldId id="690" r:id="rId57"/>
    <p:sldId id="691" r:id="rId58"/>
    <p:sldId id="692" r:id="rId59"/>
    <p:sldId id="693" r:id="rId60"/>
    <p:sldId id="694" r:id="rId61"/>
    <p:sldId id="695" r:id="rId62"/>
    <p:sldId id="696" r:id="rId63"/>
    <p:sldId id="697" r:id="rId64"/>
    <p:sldId id="698" r:id="rId65"/>
    <p:sldId id="699" r:id="rId66"/>
    <p:sldId id="700" r:id="rId67"/>
    <p:sldId id="701" r:id="rId68"/>
    <p:sldId id="702" r:id="rId69"/>
    <p:sldId id="703" r:id="rId70"/>
    <p:sldId id="704" r:id="rId71"/>
    <p:sldId id="711" r:id="rId72"/>
    <p:sldId id="713" r:id="rId73"/>
    <p:sldId id="714" r:id="rId74"/>
    <p:sldId id="605" r:id="rId75"/>
    <p:sldId id="609" r:id="rId76"/>
    <p:sldId id="606" r:id="rId77"/>
    <p:sldId id="625" r:id="rId78"/>
    <p:sldId id="607" r:id="rId79"/>
    <p:sldId id="608" r:id="rId80"/>
    <p:sldId id="583" r:id="rId81"/>
    <p:sldId id="610" r:id="rId82"/>
    <p:sldId id="612" r:id="rId83"/>
    <p:sldId id="611" r:id="rId84"/>
    <p:sldId id="621" r:id="rId85"/>
    <p:sldId id="613" r:id="rId86"/>
    <p:sldId id="614" r:id="rId87"/>
    <p:sldId id="616" r:id="rId88"/>
    <p:sldId id="615" r:id="rId89"/>
    <p:sldId id="624" r:id="rId90"/>
    <p:sldId id="618" r:id="rId91"/>
    <p:sldId id="622" r:id="rId92"/>
    <p:sldId id="619" r:id="rId93"/>
    <p:sldId id="620" r:id="rId94"/>
    <p:sldId id="629" r:id="rId95"/>
    <p:sldId id="637" r:id="rId96"/>
    <p:sldId id="638" r:id="rId97"/>
    <p:sldId id="630" r:id="rId98"/>
    <p:sldId id="639" r:id="rId99"/>
    <p:sldId id="640" r:id="rId100"/>
    <p:sldId id="643" r:id="rId101"/>
    <p:sldId id="641" r:id="rId102"/>
    <p:sldId id="642" r:id="rId103"/>
    <p:sldId id="719" r:id="rId104"/>
    <p:sldId id="720" r:id="rId10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6CAD4"/>
    <a:srgbClr val="F9B9EB"/>
    <a:srgbClr val="F139E4"/>
    <a:srgbClr val="FFFF66"/>
    <a:srgbClr val="3A30FA"/>
    <a:srgbClr val="FF6600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9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jeet singh" userId="955f07bafe8df1d6" providerId="LiveId" clId="{2C0FDB60-ECA5-804F-AF09-8BE813DB58FF}"/>
    <pc:docChg chg="modSld">
      <pc:chgData name="harjeet singh" userId="955f07bafe8df1d6" providerId="LiveId" clId="{2C0FDB60-ECA5-804F-AF09-8BE813DB58FF}" dt="2022-03-08T04:00:50.864" v="27" actId="20577"/>
      <pc:docMkLst>
        <pc:docMk/>
      </pc:docMkLst>
      <pc:sldChg chg="modSp mod">
        <pc:chgData name="harjeet singh" userId="955f07bafe8df1d6" providerId="LiveId" clId="{2C0FDB60-ECA5-804F-AF09-8BE813DB58FF}" dt="2022-03-08T04:00:50.864" v="27" actId="20577"/>
        <pc:sldMkLst>
          <pc:docMk/>
          <pc:sldMk cId="0" sldId="491"/>
        </pc:sldMkLst>
        <pc:spChg chg="mod">
          <ac:chgData name="harjeet singh" userId="955f07bafe8df1d6" providerId="LiveId" clId="{2C0FDB60-ECA5-804F-AF09-8BE813DB58FF}" dt="2022-03-08T04:00:50.864" v="27" actId="20577"/>
          <ac:spMkLst>
            <pc:docMk/>
            <pc:sldMk cId="0" sldId="49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AWD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75DC763-8AAC-4A07-A453-38B55A3783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79512" y="1196752"/>
            <a:ext cx="8763000" cy="33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Advanced Web Development (AWD) 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course-CS163</a:t>
            </a:r>
            <a:endParaRPr lang="en-US" sz="4000" b="1" dirty="0">
              <a:solidFill>
                <a:srgbClr val="3A30F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4953000"/>
            <a:ext cx="47625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Dr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Harjeet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Singh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5599331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University, Punjab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can also be placed in external files:</a:t>
            </a:r>
          </a:p>
          <a:p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 "Paragraph changed.";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External scripts are practical when the same code is used in many different web pages.</a:t>
            </a:r>
          </a:p>
          <a:p>
            <a:r>
              <a:rPr lang="en-US" dirty="0"/>
              <a:t>JavaScript files have the file extension 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dirty="0"/>
              <a:t>.</a:t>
            </a:r>
          </a:p>
          <a:p>
            <a:r>
              <a:rPr lang="en-US" dirty="0"/>
              <a:t>To use an external script, put the name of the script file in the </a:t>
            </a:r>
            <a:r>
              <a:rPr lang="en-US" dirty="0" err="1"/>
              <a:t>src</a:t>
            </a:r>
            <a:r>
              <a:rPr lang="en-US" dirty="0"/>
              <a:t> (source) attribute of a &lt;script&gt; tag:</a:t>
            </a:r>
          </a:p>
          <a:p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="myScript.js"&gt;&lt;/script&gt;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Mouse 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100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9811" y="1500174"/>
            <a:ext cx="5744377" cy="334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Propagation of Event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stopPropagation</a:t>
            </a:r>
            <a:r>
              <a:rPr lang="en-US" dirty="0"/>
              <a:t>() Event Method</a:t>
            </a:r>
          </a:p>
          <a:p>
            <a:r>
              <a:rPr lang="en-US" dirty="0"/>
              <a:t>prevents propagation of the same event from being called.</a:t>
            </a:r>
          </a:p>
          <a:p>
            <a:r>
              <a:rPr lang="en-US" dirty="0"/>
              <a:t>Propagation means bubbling up to parent elements </a:t>
            </a:r>
            <a:r>
              <a:rPr lang="en-US" i="1" dirty="0"/>
              <a:t>or</a:t>
            </a:r>
            <a:r>
              <a:rPr lang="en-US" dirty="0"/>
              <a:t> capturing down to child elements.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i="1" dirty="0" err="1"/>
              <a:t>event</a:t>
            </a:r>
            <a:r>
              <a:rPr lang="en-US" dirty="0" err="1"/>
              <a:t>.stopPropagation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i="1" dirty="0"/>
              <a:t>use strict</a:t>
            </a:r>
            <a:r>
              <a:rPr lang="en-US" dirty="0"/>
              <a:t>" is to indicate that the code should be executed in "strict mode".</a:t>
            </a:r>
          </a:p>
          <a:p>
            <a:r>
              <a:rPr lang="en-US" dirty="0"/>
              <a:t>With strict mode, you </a:t>
            </a:r>
            <a:r>
              <a:rPr lang="en-US"/>
              <a:t>can not use </a:t>
            </a:r>
            <a:r>
              <a:rPr lang="en-US" dirty="0"/>
              <a:t>undeclared variables.</a:t>
            </a:r>
          </a:p>
          <a:p>
            <a:r>
              <a:rPr lang="en-US" dirty="0"/>
              <a:t>All modern browsers support "use strict" except Internet Explorer 9 and lower.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in Arrow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scripts in external files has some advantages:</a:t>
            </a:r>
          </a:p>
          <a:p>
            <a:r>
              <a:rPr lang="en-US" dirty="0"/>
              <a:t>It separates HTML and code</a:t>
            </a:r>
          </a:p>
          <a:p>
            <a:r>
              <a:rPr lang="en-US" dirty="0"/>
              <a:t>It makes HTML and JavaScript easier to read and maintain</a:t>
            </a:r>
          </a:p>
          <a:p>
            <a:r>
              <a:rPr lang="en-US" dirty="0"/>
              <a:t>Cached JavaScript files can speed up page loads</a:t>
            </a:r>
          </a:p>
          <a:p>
            <a:r>
              <a:rPr lang="en-US" dirty="0"/>
              <a:t>To add several script files to one page  - use several script tags:</a:t>
            </a:r>
          </a:p>
          <a:p>
            <a:endParaRPr lang="en-US" dirty="0"/>
          </a:p>
          <a:p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="myScript1.js"&gt;&lt;/script&gt;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external script can be referenced in 3 different ways:</a:t>
            </a:r>
          </a:p>
          <a:p>
            <a:r>
              <a:rPr lang="en-US" dirty="0"/>
              <a:t>With a full URL (a full web address)</a:t>
            </a:r>
          </a:p>
          <a:p>
            <a:r>
              <a:rPr lang="en-US" dirty="0"/>
              <a:t>With a file path (like /</a:t>
            </a:r>
            <a:r>
              <a:rPr lang="en-US" dirty="0" err="1"/>
              <a:t>js</a:t>
            </a:r>
            <a:r>
              <a:rPr lang="en-US" dirty="0"/>
              <a:t>/)</a:t>
            </a:r>
          </a:p>
          <a:p>
            <a:r>
              <a:rPr lang="en-US" dirty="0"/>
              <a:t>Without any path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4480" y="3244334"/>
            <a:ext cx="6643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="myScript1.js"&gt;&lt;/script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826017"/>
          </a:xfrm>
        </p:spPr>
        <p:txBody>
          <a:bodyPr/>
          <a:lstStyle/>
          <a:p>
            <a:pPr lvl="0"/>
            <a:r>
              <a:rPr lang="en-US" sz="2400" dirty="0"/>
              <a:t>Variables are used to store data.</a:t>
            </a:r>
          </a:p>
          <a:p>
            <a:pPr lvl="1"/>
            <a:r>
              <a:rPr lang="en-US" sz="2400" dirty="0"/>
              <a:t>Keyword :</a:t>
            </a:r>
            <a:r>
              <a:rPr lang="en-US" sz="2400" dirty="0" err="1"/>
              <a:t>var</a:t>
            </a:r>
            <a:endParaRPr lang="en-US" sz="2400" dirty="0"/>
          </a:p>
          <a:p>
            <a:pPr lvl="0"/>
            <a:r>
              <a:rPr lang="en-US" sz="2400" b="1" dirty="0"/>
              <a:t>VARIABLES</a:t>
            </a:r>
            <a:endParaRPr lang="en-US" sz="2400" b="1" u="sng" dirty="0"/>
          </a:p>
          <a:p>
            <a:pPr lvl="1"/>
            <a:r>
              <a:rPr lang="en-US" sz="2400" dirty="0"/>
              <a:t>A variable's value can change during the script.</a:t>
            </a:r>
          </a:p>
          <a:p>
            <a:pPr lvl="1"/>
            <a:r>
              <a:rPr lang="en-US" sz="2400" dirty="0"/>
              <a:t>Refer  to a variable by name to see its value or to change its value.</a:t>
            </a:r>
          </a:p>
          <a:p>
            <a:pPr lvl="0"/>
            <a:r>
              <a:rPr lang="en-US" sz="2400" dirty="0"/>
              <a:t>Name of a variable : a series of characters</a:t>
            </a:r>
          </a:p>
          <a:p>
            <a:pPr lvl="1"/>
            <a:r>
              <a:rPr lang="en-US" sz="2400" dirty="0"/>
              <a:t>letters, digits, underscores( _ ) and dollar signs($)</a:t>
            </a:r>
          </a:p>
          <a:p>
            <a:pPr lvl="1"/>
            <a:r>
              <a:rPr lang="en-US" sz="2400" dirty="0"/>
              <a:t>no whitespace</a:t>
            </a:r>
          </a:p>
          <a:p>
            <a:pPr lvl="1"/>
            <a:r>
              <a:rPr lang="en-US" sz="2400" dirty="0"/>
              <a:t>not begin with a digit</a:t>
            </a:r>
          </a:p>
          <a:p>
            <a:pPr lvl="1"/>
            <a:r>
              <a:rPr lang="en-US" sz="2400" dirty="0"/>
              <a:t>not a keyword.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Declare a variable:</a:t>
            </a:r>
            <a:endParaRPr lang="en-US" sz="1800" dirty="0"/>
          </a:p>
          <a:p>
            <a:pPr>
              <a:buNone/>
            </a:pPr>
            <a:r>
              <a:rPr lang="en-US" sz="2000" b="1" dirty="0" err="1"/>
              <a:t>Eg</a:t>
            </a:r>
            <a:r>
              <a:rPr lang="en-US" sz="2000" b="1" dirty="0"/>
              <a:t>:</a:t>
            </a:r>
            <a:endParaRPr lang="en-US" sz="2000" b="1" u="sng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var</a:t>
            </a:r>
            <a:r>
              <a:rPr lang="en-US" sz="2000" dirty="0"/>
              <a:t> name;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var</a:t>
            </a:r>
            <a:r>
              <a:rPr lang="en-US" sz="2000" dirty="0"/>
              <a:t> size;(Semicolon is not mandatory)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var</a:t>
            </a:r>
            <a:r>
              <a:rPr lang="en-US" sz="2000" dirty="0"/>
              <a:t> name, size;</a:t>
            </a:r>
          </a:p>
          <a:p>
            <a:pPr lvl="0"/>
            <a:r>
              <a:rPr lang="en-US" sz="2000" dirty="0"/>
              <a:t>Assign a value to a variable: </a:t>
            </a:r>
            <a:r>
              <a:rPr lang="en-US" sz="2000" dirty="0" err="1"/>
              <a:t>var</a:t>
            </a:r>
            <a:r>
              <a:rPr lang="en-US" sz="2000" dirty="0"/>
              <a:t> name = “Lisa”;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size = 20;</a:t>
            </a:r>
            <a:endParaRPr lang="en-US" dirty="0"/>
          </a:p>
          <a:p>
            <a:pPr lvl="1"/>
            <a:r>
              <a:rPr lang="en-US" dirty="0" err="1"/>
              <a:t>Var</a:t>
            </a:r>
            <a:endParaRPr lang="en-US" dirty="0"/>
          </a:p>
          <a:p>
            <a:pPr lvl="1"/>
            <a:r>
              <a:rPr lang="en-US" dirty="0"/>
              <a:t>Let</a:t>
            </a:r>
          </a:p>
          <a:p>
            <a:pPr lvl="1"/>
            <a:r>
              <a:rPr lang="en-US" dirty="0"/>
              <a:t>Const</a:t>
            </a:r>
          </a:p>
          <a:p>
            <a:pPr lvl="1"/>
            <a:r>
              <a:rPr lang="en-US" dirty="0"/>
              <a:t>Let name=‘’</a:t>
            </a:r>
          </a:p>
          <a:p>
            <a:pPr lvl="1"/>
            <a:r>
              <a:rPr lang="en-US" dirty="0"/>
              <a:t>Let size=20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and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286412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b="1" i="1" dirty="0"/>
              <a:t>Let Keyword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Introduced in 2015.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Variables defined with </a:t>
            </a:r>
            <a:r>
              <a:rPr lang="en-US" b="1" i="1" dirty="0"/>
              <a:t>let</a:t>
            </a:r>
            <a:r>
              <a:rPr lang="en-US" dirty="0"/>
              <a:t> cannot be </a:t>
            </a:r>
            <a:r>
              <a:rPr lang="en-US" dirty="0" err="1"/>
              <a:t>Redeclared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Variables defined with </a:t>
            </a:r>
            <a:r>
              <a:rPr lang="en-US" b="1" i="1" dirty="0"/>
              <a:t>let</a:t>
            </a:r>
            <a:r>
              <a:rPr lang="en-US" dirty="0"/>
              <a:t> must be Declared before use 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Variables defined with </a:t>
            </a:r>
            <a:r>
              <a:rPr lang="en-US" b="1" i="1" dirty="0"/>
              <a:t>let</a:t>
            </a:r>
            <a:r>
              <a:rPr lang="en-US" dirty="0"/>
              <a:t> have Block Scope (ii).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US" b="1" i="1" dirty="0"/>
              <a:t>Example</a:t>
            </a:r>
          </a:p>
          <a:p>
            <a:pPr marL="457200" lvl="1" indent="-514350">
              <a:buNone/>
            </a:pPr>
            <a:r>
              <a:rPr lang="en-US" dirty="0"/>
              <a:t>	let x = "John Doe";</a:t>
            </a:r>
            <a:br>
              <a:rPr lang="en-US" dirty="0"/>
            </a:br>
            <a:r>
              <a:rPr lang="en-US" dirty="0"/>
              <a:t>let x = 0;</a:t>
            </a:r>
            <a:br>
              <a:rPr lang="en-US" dirty="0"/>
            </a:br>
            <a:r>
              <a:rPr lang="en-US" dirty="0"/>
              <a:t>// </a:t>
            </a:r>
            <a:r>
              <a:rPr lang="en-US" dirty="0" err="1"/>
              <a:t>SyntaxError</a:t>
            </a:r>
            <a:r>
              <a:rPr lang="en-US" dirty="0"/>
              <a:t>: 'x' has already been declared</a:t>
            </a:r>
          </a:p>
          <a:p>
            <a:pPr marL="914400" lvl="1" indent="-514350">
              <a:buNone/>
            </a:pPr>
            <a:endParaRPr lang="en-US" b="1" i="1" dirty="0"/>
          </a:p>
          <a:p>
            <a:pPr marL="514350" indent="-514350">
              <a:buNone/>
            </a:pPr>
            <a:r>
              <a:rPr lang="en-US" b="1" i="1" dirty="0"/>
              <a:t>	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romanLcParenBoth"/>
            </a:pPr>
            <a:r>
              <a:rPr lang="en-US" dirty="0" err="1"/>
              <a:t>Redeclaring</a:t>
            </a:r>
            <a:r>
              <a:rPr lang="en-US" dirty="0"/>
              <a:t> a variable inside a block will not </a:t>
            </a:r>
            <a:r>
              <a:rPr lang="en-US" dirty="0" err="1"/>
              <a:t>redeclare</a:t>
            </a:r>
            <a:r>
              <a:rPr lang="en-US" dirty="0"/>
              <a:t> the variable outside the block</a:t>
            </a:r>
          </a:p>
          <a:p>
            <a:pPr marL="914400" lvl="1" indent="-514350" algn="just">
              <a:buNone/>
            </a:pPr>
            <a:r>
              <a:rPr lang="en-US" b="1" i="1" dirty="0"/>
              <a:t>Example</a:t>
            </a:r>
          </a:p>
          <a:p>
            <a:pPr marL="914400" lvl="1" indent="-514350">
              <a:buNone/>
            </a:pPr>
            <a:r>
              <a:rPr lang="en-US" b="1" i="1" dirty="0"/>
              <a:t>	</a:t>
            </a:r>
            <a:r>
              <a:rPr lang="en-US" dirty="0"/>
              <a:t>let x = 10;</a:t>
            </a:r>
            <a:br>
              <a:rPr lang="en-US" dirty="0"/>
            </a:br>
            <a:r>
              <a:rPr lang="en-US" dirty="0"/>
              <a:t>// Here x is 10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let x = 2;</a:t>
            </a:r>
            <a:br>
              <a:rPr lang="en-US" dirty="0"/>
            </a:br>
            <a:r>
              <a:rPr lang="en-US" dirty="0"/>
              <a:t>// Here x is 2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Here x is 10</a:t>
            </a:r>
            <a:r>
              <a:rPr lang="en-US" b="1" i="1" dirty="0"/>
              <a:t> 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and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/>
              <a:t>Const</a:t>
            </a:r>
          </a:p>
          <a:p>
            <a:pPr algn="just"/>
            <a:r>
              <a:rPr lang="en-US" dirty="0"/>
              <a:t>Introduced in 2015.</a:t>
            </a:r>
          </a:p>
          <a:p>
            <a:pPr algn="just"/>
            <a:r>
              <a:rPr lang="en-US" dirty="0"/>
              <a:t>Variables defined with </a:t>
            </a:r>
            <a:r>
              <a:rPr lang="en-US" b="1" i="1" dirty="0"/>
              <a:t>const</a:t>
            </a:r>
            <a:r>
              <a:rPr lang="en-US" dirty="0"/>
              <a:t> cannot be </a:t>
            </a:r>
            <a:r>
              <a:rPr lang="en-US" dirty="0" err="1"/>
              <a:t>Redeclared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Variables defined with </a:t>
            </a:r>
            <a:r>
              <a:rPr lang="en-US" b="1" i="1" dirty="0"/>
              <a:t>const</a:t>
            </a:r>
            <a:r>
              <a:rPr lang="en-US" dirty="0"/>
              <a:t> cannot be Reassigned.</a:t>
            </a:r>
          </a:p>
          <a:p>
            <a:pPr algn="just"/>
            <a:r>
              <a:rPr lang="en-US" dirty="0"/>
              <a:t>Variables defined with </a:t>
            </a:r>
            <a:r>
              <a:rPr lang="en-US" b="1" i="1" dirty="0"/>
              <a:t>const</a:t>
            </a:r>
            <a:r>
              <a:rPr lang="en-US" dirty="0"/>
              <a:t> have Block Scope.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/>
              <a:t>Example</a:t>
            </a:r>
          </a:p>
          <a:p>
            <a:pPr lvl="1"/>
            <a:r>
              <a:rPr lang="en-US" b="1" i="1" dirty="0"/>
              <a:t>const</a:t>
            </a:r>
            <a:r>
              <a:rPr lang="en-US" dirty="0"/>
              <a:t> PI = 3.141592653589793;</a:t>
            </a:r>
            <a:br>
              <a:rPr lang="en-US" dirty="0"/>
            </a:br>
            <a:r>
              <a:rPr lang="en-US" dirty="0"/>
              <a:t>PI = 3.14;      // This will give an error</a:t>
            </a:r>
            <a:br>
              <a:rPr lang="en-US" dirty="0"/>
            </a:br>
            <a:r>
              <a:rPr lang="en-US" dirty="0"/>
              <a:t>PI = PI + 10;   // This will also give an error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i="1" dirty="0"/>
              <a:t>const</a:t>
            </a:r>
            <a:r>
              <a:rPr lang="en-US" dirty="0"/>
              <a:t> variables must be assigned a value when they are declared:</a:t>
            </a:r>
          </a:p>
          <a:p>
            <a:pPr algn="just">
              <a:lnSpc>
                <a:spcPct val="150000"/>
              </a:lnSpc>
            </a:pPr>
            <a:r>
              <a:rPr lang="en-US" b="1" i="1" dirty="0"/>
              <a:t>Example</a:t>
            </a:r>
          </a:p>
          <a:p>
            <a:pPr algn="just">
              <a:lnSpc>
                <a:spcPct val="150000"/>
              </a:lnSpc>
            </a:pPr>
            <a:r>
              <a:rPr lang="en-US" b="1" i="1" dirty="0"/>
              <a:t>const</a:t>
            </a:r>
            <a:r>
              <a:rPr lang="en-US" dirty="0"/>
              <a:t> PI = 3.14159265359; (correct method)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/>
              <a:t>const</a:t>
            </a:r>
            <a:r>
              <a:rPr lang="en-US" dirty="0"/>
              <a:t> PI;		           (incorrect method)</a:t>
            </a:r>
            <a:br>
              <a:rPr lang="en-US" dirty="0"/>
            </a:br>
            <a:r>
              <a:rPr lang="en-US" dirty="0"/>
              <a:t>PI = 3.14159265359;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and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Two  important new JavaScript keywords are </a:t>
            </a:r>
            <a:r>
              <a:rPr lang="en-US" b="1" i="1" dirty="0"/>
              <a:t>let</a:t>
            </a:r>
            <a:r>
              <a:rPr lang="en-US" dirty="0"/>
              <a:t> and </a:t>
            </a:r>
            <a:r>
              <a:rPr lang="en-US" b="1" i="1" dirty="0"/>
              <a:t>const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These two keywords provide </a:t>
            </a:r>
            <a:r>
              <a:rPr lang="en-US" b="1" dirty="0"/>
              <a:t>Block Scope</a:t>
            </a:r>
            <a:r>
              <a:rPr lang="en-US" dirty="0"/>
              <a:t> in JavaScript.</a:t>
            </a:r>
          </a:p>
          <a:p>
            <a:pPr algn="just"/>
            <a:r>
              <a:rPr lang="en-US" dirty="0"/>
              <a:t>Variables declared inside a { } block cannot be accessed from outside the block: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let x = 2;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// x can NOT be used here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Java scripting Advanced concept/closure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Revising basic concept of JavaScript </a:t>
            </a:r>
          </a:p>
          <a:p>
            <a:r>
              <a:rPr lang="en-US" dirty="0"/>
              <a:t>Function Hoisting </a:t>
            </a:r>
          </a:p>
          <a:p>
            <a:r>
              <a:rPr lang="en-US" dirty="0"/>
              <a:t>Function within Function </a:t>
            </a:r>
          </a:p>
          <a:p>
            <a:r>
              <a:rPr lang="en-US" dirty="0"/>
              <a:t>Function Expressions </a:t>
            </a:r>
          </a:p>
          <a:p>
            <a:r>
              <a:rPr lang="en-US" dirty="0"/>
              <a:t>Passing function as arguments </a:t>
            </a:r>
          </a:p>
          <a:p>
            <a:r>
              <a:rPr lang="en-US" dirty="0"/>
              <a:t>Mouse and Keyboard Events </a:t>
            </a:r>
          </a:p>
          <a:p>
            <a:r>
              <a:rPr lang="en-US" dirty="0"/>
              <a:t>Propagation of Event </a:t>
            </a:r>
          </a:p>
          <a:p>
            <a:r>
              <a:rPr lang="en-US" dirty="0"/>
              <a:t>Closures, const and let </a:t>
            </a:r>
          </a:p>
          <a:p>
            <a:r>
              <a:rPr lang="en-US" dirty="0"/>
              <a:t>Let in for loops </a:t>
            </a:r>
          </a:p>
          <a:p>
            <a:r>
              <a:rPr lang="en-US" dirty="0"/>
              <a:t>Arrow Functions </a:t>
            </a:r>
          </a:p>
          <a:p>
            <a:r>
              <a:rPr lang="en-US" dirty="0"/>
              <a:t>Bindings in Arrow Function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472518" cy="5214974"/>
          </a:xfrm>
        </p:spPr>
        <p:txBody>
          <a:bodyPr/>
          <a:lstStyle/>
          <a:p>
            <a:pPr algn="just"/>
            <a:r>
              <a:rPr lang="en-US" dirty="0"/>
              <a:t>JS belongs to local and global scope.</a:t>
            </a:r>
          </a:p>
          <a:p>
            <a:pPr algn="just"/>
            <a:r>
              <a:rPr lang="en-US" b="1" dirty="0"/>
              <a:t>Local Variables </a:t>
            </a:r>
          </a:p>
          <a:p>
            <a:pPr lvl="1" algn="just"/>
            <a:r>
              <a:rPr lang="en-US" dirty="0"/>
              <a:t>A function can access all variables defined </a:t>
            </a:r>
            <a:r>
              <a:rPr lang="en-US" b="1" dirty="0"/>
              <a:t>inside</a:t>
            </a:r>
            <a:r>
              <a:rPr lang="en-US" dirty="0"/>
              <a:t> the function.</a:t>
            </a:r>
          </a:p>
          <a:p>
            <a:pPr lvl="1" algn="just"/>
            <a:r>
              <a:rPr lang="en-US" dirty="0"/>
              <a:t>local variable can only be used inside the function where it is defined. </a:t>
            </a:r>
          </a:p>
          <a:p>
            <a:pPr lvl="1" algn="just"/>
            <a:r>
              <a:rPr lang="en-US" dirty="0"/>
              <a:t>It is hidden from other functions and other scripting code.</a:t>
            </a:r>
          </a:p>
          <a:p>
            <a:pPr lvl="1" algn="just"/>
            <a:r>
              <a:rPr lang="en-US" dirty="0"/>
              <a:t>Local variables have short lives. </a:t>
            </a:r>
          </a:p>
          <a:p>
            <a:pPr lvl="1" algn="just"/>
            <a:r>
              <a:rPr lang="en-US" dirty="0"/>
              <a:t>They are created when the function is invoked, and deleted when the function is finished.</a:t>
            </a:r>
          </a:p>
          <a:p>
            <a:pPr lvl="1" algn="just"/>
            <a:r>
              <a:rPr lang="en-US" b="1" dirty="0"/>
              <a:t>Example</a:t>
            </a:r>
          </a:p>
          <a:p>
            <a:pPr lvl="2"/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let </a:t>
            </a:r>
            <a:r>
              <a:rPr lang="en-US" b="1" i="1" dirty="0"/>
              <a:t>a</a:t>
            </a:r>
            <a:r>
              <a:rPr lang="en-US" dirty="0"/>
              <a:t> = 4;</a:t>
            </a:r>
            <a:br>
              <a:rPr lang="en-US" dirty="0"/>
            </a:br>
            <a:r>
              <a:rPr lang="en-US" dirty="0"/>
              <a:t>  return a * a;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9688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 function can also access variables defined </a:t>
            </a:r>
            <a:r>
              <a:rPr lang="en-US" b="1" dirty="0"/>
              <a:t>outside</a:t>
            </a:r>
            <a:r>
              <a:rPr lang="en-US" dirty="0"/>
              <a:t> the function.</a:t>
            </a:r>
          </a:p>
          <a:p>
            <a:pPr>
              <a:lnSpc>
                <a:spcPct val="150000"/>
              </a:lnSpc>
            </a:pPr>
            <a:r>
              <a:rPr lang="en-US" dirty="0"/>
              <a:t>variables can be used and changed by all scripts in the page.</a:t>
            </a:r>
          </a:p>
          <a:p>
            <a:pPr lvl="1"/>
            <a:r>
              <a:rPr lang="en-US" b="1" dirty="0"/>
              <a:t>Example</a:t>
            </a:r>
          </a:p>
          <a:p>
            <a:pPr lvl="2"/>
            <a:r>
              <a:rPr lang="en-US" dirty="0"/>
              <a:t>let </a:t>
            </a:r>
            <a:r>
              <a:rPr lang="en-US" b="1" i="1" dirty="0"/>
              <a:t>a</a:t>
            </a:r>
            <a:r>
              <a:rPr lang="en-US" dirty="0"/>
              <a:t> = 4;</a:t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return a * a;</a:t>
            </a:r>
            <a:br>
              <a:rPr lang="en-US" dirty="0"/>
            </a:br>
            <a:r>
              <a:rPr lang="en-US" dirty="0"/>
              <a:t>}</a:t>
            </a:r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dirty="0"/>
              <a:t>Global and local variables with the same name are different variables.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Modifying one, does not modify the other.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Global variables live until the page is discarded, like when you navigate to another page or close the window.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Variables created </a:t>
            </a:r>
            <a:r>
              <a:rPr lang="en-US" b="1" dirty="0"/>
              <a:t>without</a:t>
            </a:r>
            <a:r>
              <a:rPr lang="en-US" dirty="0"/>
              <a:t> a declaration keyword (</a:t>
            </a:r>
            <a:r>
              <a:rPr lang="en-US" dirty="0" err="1"/>
              <a:t>var</a:t>
            </a:r>
            <a:r>
              <a:rPr lang="en-US" dirty="0"/>
              <a:t>, let, or const) are always global, even if they are created inside a function.</a:t>
            </a:r>
          </a:p>
          <a:p>
            <a:pPr lvl="1" algn="just">
              <a:lnSpc>
                <a:spcPct val="150000"/>
              </a:lnSpc>
            </a:pPr>
            <a:r>
              <a:rPr lang="en-US" b="1" dirty="0"/>
              <a:t>Example </a:t>
            </a:r>
          </a:p>
          <a:p>
            <a:pPr lvl="1"/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 a = 4;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operate on variables, it is important to know something about the type.</a:t>
            </a:r>
          </a:p>
          <a:p>
            <a:r>
              <a:rPr lang="en-US" dirty="0"/>
              <a:t>Without data types, a computer cannot safely solve this:</a:t>
            </a:r>
          </a:p>
          <a:p>
            <a:r>
              <a:rPr lang="en-US" dirty="0"/>
              <a:t>JavaScript variables can hold different data types: numbers, strings, objects and more:</a:t>
            </a:r>
          </a:p>
          <a:p>
            <a:pPr lvl="1"/>
            <a:r>
              <a:rPr lang="en-US" dirty="0"/>
              <a:t>let length = 16;                               // Number</a:t>
            </a:r>
            <a:br>
              <a:rPr lang="en-US" dirty="0"/>
            </a:br>
            <a:r>
              <a:rPr lang="en-US" dirty="0"/>
              <a:t>let </a:t>
            </a:r>
            <a:r>
              <a:rPr lang="en-US" dirty="0" err="1"/>
              <a:t>lastName</a:t>
            </a:r>
            <a:r>
              <a:rPr lang="en-US" dirty="0"/>
              <a:t> = "Johnson";                      // String</a:t>
            </a:r>
            <a:br>
              <a:rPr lang="en-US" dirty="0"/>
            </a:br>
            <a:r>
              <a:rPr lang="en-US" dirty="0"/>
              <a:t>let x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:"Doe"};    // Object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x = 16 + "Volvo";  16volvo</a:t>
            </a:r>
          </a:p>
          <a:p>
            <a:r>
              <a:rPr lang="en-US" dirty="0"/>
              <a:t>let x = "16" + "Volvo"; 16Volvo</a:t>
            </a:r>
          </a:p>
          <a:p>
            <a:r>
              <a:rPr lang="en-US" dirty="0"/>
              <a:t>let x = 16 + "Volvo"; 16volvo</a:t>
            </a:r>
          </a:p>
          <a:p>
            <a:r>
              <a:rPr lang="en-US" dirty="0"/>
              <a:t>let x = "Volvo" + 16; volvo16</a:t>
            </a:r>
          </a:p>
          <a:p>
            <a:r>
              <a:rPr lang="da-DK" dirty="0"/>
              <a:t>let x = 16 + 4 + "Volvo"; 20volvo</a:t>
            </a:r>
          </a:p>
          <a:p>
            <a:r>
              <a:rPr lang="da-DK" dirty="0"/>
              <a:t>let x = "Volvo" + 16 + 4; volvo164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Types are Dynamic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dynamic types. This means that the same variable can be used to hold different data types</a:t>
            </a:r>
          </a:p>
          <a:p>
            <a:pPr lvl="1"/>
            <a:r>
              <a:rPr lang="en-US" dirty="0"/>
              <a:t>let x;           // Now x is undefined</a:t>
            </a:r>
            <a:br>
              <a:rPr lang="en-US" dirty="0"/>
            </a:br>
            <a:r>
              <a:rPr lang="en-US" dirty="0"/>
              <a:t>x = 5;           // Now x is a Number</a:t>
            </a:r>
            <a:br>
              <a:rPr lang="en-US" dirty="0"/>
            </a:br>
            <a:r>
              <a:rPr lang="en-US" dirty="0"/>
              <a:t>x = "John";      // Now x is a String.</a:t>
            </a:r>
          </a:p>
          <a:p>
            <a:pPr lvl="1"/>
            <a:r>
              <a:rPr lang="en-US" dirty="0"/>
              <a:t>Pi=3.14;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Numbers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only one type of numbers.</a:t>
            </a:r>
          </a:p>
          <a:p>
            <a:r>
              <a:rPr lang="en-US" dirty="0"/>
              <a:t>Numbers can be written with, or without decimals:</a:t>
            </a:r>
          </a:p>
          <a:p>
            <a:pPr lvl="1"/>
            <a:r>
              <a:rPr lang="en-US" dirty="0"/>
              <a:t>let x1 = 34.00;     // Written with decimals</a:t>
            </a:r>
            <a:br>
              <a:rPr lang="en-US" dirty="0"/>
            </a:br>
            <a:r>
              <a:rPr lang="en-US" dirty="0"/>
              <a:t>let x2 = 34;        // Written without decimals</a:t>
            </a:r>
          </a:p>
          <a:p>
            <a:r>
              <a:rPr lang="en-US" dirty="0"/>
              <a:t>Extra large or extra small numbers can be written with scientific (exponential) notation:</a:t>
            </a:r>
          </a:p>
          <a:p>
            <a:pPr lvl="1"/>
            <a:r>
              <a:rPr lang="en-US" dirty="0"/>
              <a:t>let y = 123e5;      // 12300000</a:t>
            </a:r>
            <a:br>
              <a:rPr lang="en-US" dirty="0"/>
            </a:br>
            <a:r>
              <a:rPr lang="en-US" dirty="0"/>
              <a:t>let z = 123e-5;     // 0.00123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0.000000567</a:t>
            </a:r>
          </a:p>
          <a:p>
            <a:pPr lvl="1"/>
            <a:r>
              <a:rPr lang="en-US" dirty="0"/>
              <a:t>Let v =567e-6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(or a text string) is a series of characters like "John Doe".</a:t>
            </a:r>
          </a:p>
          <a:p>
            <a:r>
              <a:rPr lang="en-US" dirty="0"/>
              <a:t>Strings are written with quotes. You can use single or double quotes:</a:t>
            </a:r>
          </a:p>
          <a:p>
            <a:pPr lvl="1"/>
            <a:r>
              <a:rPr lang="en-US" dirty="0"/>
              <a:t>let carName1 = "Volvo XC60";   // Using double quotes</a:t>
            </a:r>
            <a:br>
              <a:rPr lang="en-US" dirty="0"/>
            </a:br>
            <a:r>
              <a:rPr lang="en-US" dirty="0"/>
              <a:t>let carName2 = 'Volvo XC60';   // Using single quotes</a:t>
            </a:r>
          </a:p>
          <a:p>
            <a:r>
              <a:rPr lang="en-US" dirty="0"/>
              <a:t>use quotes inside a string, as long as they don't match the quotes surrounding the string:</a:t>
            </a:r>
          </a:p>
          <a:p>
            <a:pPr lvl="1"/>
            <a:r>
              <a:rPr lang="en-US" dirty="0"/>
              <a:t>let answer1 = "It's alright";             // Single quote inside double quotes</a:t>
            </a:r>
            <a:br>
              <a:rPr lang="en-US" dirty="0"/>
            </a:br>
            <a:r>
              <a:rPr lang="en-US" dirty="0"/>
              <a:t>let answer2 = "He is called 'Johnny'";    // Single quotes inside double quotes</a:t>
            </a:r>
            <a:br>
              <a:rPr lang="en-US" dirty="0"/>
            </a:br>
            <a:r>
              <a:rPr lang="en-US" dirty="0"/>
              <a:t>let answer3 = 'He is called "Johnny"';    // Double quotes inside single quotes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Booleans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only have two values: true or false</a:t>
            </a:r>
          </a:p>
          <a:p>
            <a:r>
              <a:rPr lang="en-US" dirty="0"/>
              <a:t>let x = 5;</a:t>
            </a:r>
            <a:br>
              <a:rPr lang="en-US" dirty="0"/>
            </a:br>
            <a:r>
              <a:rPr lang="en-US" dirty="0"/>
              <a:t>let y = 5;</a:t>
            </a:r>
            <a:br>
              <a:rPr lang="en-US" dirty="0"/>
            </a:br>
            <a:r>
              <a:rPr lang="en-US" dirty="0"/>
              <a:t>let z = 6;</a:t>
            </a:r>
            <a:br>
              <a:rPr lang="en-US" dirty="0"/>
            </a:br>
            <a:r>
              <a:rPr lang="en-US" dirty="0"/>
              <a:t>(x == y)       // Returns true</a:t>
            </a:r>
            <a:br>
              <a:rPr lang="en-US" dirty="0"/>
            </a:br>
            <a:r>
              <a:rPr lang="en-US" dirty="0"/>
              <a:t>(x == z)       // Returns false</a:t>
            </a:r>
          </a:p>
          <a:p>
            <a:r>
              <a:rPr lang="en-US" dirty="0"/>
              <a:t>Booleans are often used in conditional testing.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Undefined Vs Null in JavaScript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r>
              <a:rPr lang="en-US" b="1" dirty="0"/>
              <a:t>Undefined</a:t>
            </a:r>
            <a:r>
              <a:rPr lang="en-US" dirty="0"/>
              <a:t> is a variable that has been declared but not assigned a value.</a:t>
            </a:r>
          </a:p>
          <a:p>
            <a:r>
              <a:rPr lang="en-US" b="1" dirty="0"/>
              <a:t>Null</a:t>
            </a:r>
            <a:r>
              <a:rPr lang="en-US" dirty="0"/>
              <a:t> as an assignment value. So you can assign the value null to any variable which basically means it’s blank.</a:t>
            </a:r>
          </a:p>
          <a:p>
            <a:r>
              <a:rPr lang="en-US" dirty="0"/>
              <a:t>So by not declaring a value to a variable, JavaScript automatically assigns the value to undefined. However, when you assign null to a variable, you are declaring that this value is </a:t>
            </a:r>
            <a:r>
              <a:rPr lang="en-US" i="1" dirty="0"/>
              <a:t>explicitly empty</a:t>
            </a:r>
            <a:r>
              <a:rPr lang="en-US" dirty="0"/>
              <a:t>.</a:t>
            </a:r>
          </a:p>
          <a:p>
            <a:r>
              <a:rPr lang="en-US" dirty="0"/>
              <a:t>JavaScript will never automatically assign the value to null. That must be done by you in your code.</a:t>
            </a:r>
          </a:p>
          <a:p>
            <a:r>
              <a:rPr lang="en-US" dirty="0"/>
              <a:t>Example</a:t>
            </a:r>
          </a:p>
          <a:p>
            <a:pPr>
              <a:buNone/>
            </a:pPr>
            <a:r>
              <a:rPr lang="en-US" dirty="0"/>
              <a:t>let name // undefined</a:t>
            </a:r>
          </a:p>
          <a:p>
            <a:pPr>
              <a:buNone/>
            </a:pPr>
            <a:r>
              <a:rPr lang="en-US" dirty="0"/>
              <a:t>let </a:t>
            </a:r>
            <a:r>
              <a:rPr lang="en-US" dirty="0" err="1"/>
              <a:t>iter</a:t>
            </a:r>
            <a:r>
              <a:rPr lang="en-US" dirty="0"/>
              <a:t> =null; // null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JavaScript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JavaScript is </a:t>
            </a:r>
            <a:r>
              <a:rPr lang="en-US" sz="2400" i="1" dirty="0"/>
              <a:t>an object-based scripting language </a:t>
            </a:r>
            <a:r>
              <a:rPr lang="en-US" sz="2400" dirty="0"/>
              <a:t>that is lightweight and cross-platform. </a:t>
            </a:r>
          </a:p>
          <a:p>
            <a:pPr algn="just"/>
            <a:r>
              <a:rPr lang="en-US" sz="2400" dirty="0"/>
              <a:t>JavaScript is used to create interactive websites. </a:t>
            </a:r>
          </a:p>
          <a:p>
            <a:pPr algn="just"/>
            <a:r>
              <a:rPr lang="en-US" sz="2400" dirty="0"/>
              <a:t>It is mainly used for:</a:t>
            </a:r>
          </a:p>
          <a:p>
            <a:pPr lvl="2" algn="just"/>
            <a:r>
              <a:rPr lang="en-US" sz="2400" dirty="0"/>
              <a:t>Client-side validation</a:t>
            </a:r>
          </a:p>
          <a:p>
            <a:pPr lvl="2" algn="just"/>
            <a:r>
              <a:rPr lang="en-US" sz="2400" dirty="0"/>
              <a:t>Dynamic drop-down menus</a:t>
            </a:r>
          </a:p>
          <a:p>
            <a:pPr lvl="2" algn="just"/>
            <a:r>
              <a:rPr lang="en-US" sz="2400" dirty="0"/>
              <a:t>Displaying date and time</a:t>
            </a:r>
          </a:p>
          <a:p>
            <a:pPr lvl="2" algn="just"/>
            <a:r>
              <a:rPr lang="en-US" sz="2400" dirty="0"/>
              <a:t>Displaying popup windows and dialog boxes (like alert dialog box, confirm dialog box and prompt </a:t>
            </a:r>
            <a:r>
              <a:rPr lang="en-US" sz="2400" dirty="0" err="1"/>
              <a:t>dialogbox</a:t>
            </a:r>
            <a:r>
              <a:rPr lang="en-US" sz="2400" dirty="0"/>
              <a:t>)</a:t>
            </a:r>
          </a:p>
          <a:p>
            <a:pPr lvl="2" algn="just"/>
            <a:r>
              <a:rPr lang="en-US" sz="2400" dirty="0"/>
              <a:t>Displaying clocks 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57102" y="2100842"/>
            <a:ext cx="4629796" cy="306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+ operator can also be used to add (concatenate) strings.</a:t>
            </a:r>
          </a:p>
          <a:p>
            <a:pPr lvl="1"/>
            <a:r>
              <a:rPr lang="en-US" dirty="0"/>
              <a:t>let text1 = "John";</a:t>
            </a:r>
            <a:br>
              <a:rPr lang="en-US" dirty="0"/>
            </a:br>
            <a:r>
              <a:rPr lang="en-US" dirty="0"/>
              <a:t>let text2 = "Doe";</a:t>
            </a:r>
            <a:br>
              <a:rPr lang="en-US" dirty="0"/>
            </a:br>
            <a:r>
              <a:rPr lang="en-US" dirty="0"/>
              <a:t>let text3 = text1 + " " + text2;</a:t>
            </a:r>
          </a:p>
          <a:p>
            <a:pPr lvl="1"/>
            <a:r>
              <a:rPr lang="en-US" dirty="0"/>
              <a:t>John Doe</a:t>
            </a:r>
          </a:p>
          <a:p>
            <a:pPr lvl="1"/>
            <a:r>
              <a:rPr lang="en-US" dirty="0"/>
              <a:t>The += assignment operator can also be used to add (concatenate) strings.</a:t>
            </a:r>
          </a:p>
          <a:p>
            <a:pPr lvl="2"/>
            <a:r>
              <a:rPr lang="en-US" dirty="0"/>
              <a:t>let text1 = "What a very ";</a:t>
            </a:r>
            <a:br>
              <a:rPr lang="en-US" dirty="0"/>
            </a:br>
            <a:r>
              <a:rPr lang="en-US" dirty="0"/>
              <a:t>text1 += "nice day";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JavaScript Comparison Operators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919842"/>
            <a:ext cx="5286411" cy="342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6" y="0"/>
            <a:ext cx="6477000" cy="8382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JavaScript Logical Operators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214554"/>
            <a:ext cx="2829102" cy="25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Operands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numbers are called </a:t>
            </a:r>
            <a:r>
              <a:rPr lang="en-US" b="1" dirty="0"/>
              <a:t>operands</a:t>
            </a:r>
            <a:r>
              <a:rPr lang="en-US" dirty="0"/>
              <a:t>.</a:t>
            </a:r>
          </a:p>
          <a:p>
            <a:r>
              <a:rPr lang="en-US" dirty="0"/>
              <a:t>The operation performed between the two operands is defined by an </a:t>
            </a:r>
            <a:r>
              <a:rPr lang="en-US" b="1" dirty="0"/>
              <a:t>operator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Coercion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Type Coercion</a:t>
            </a:r>
            <a:r>
              <a:rPr lang="en-US" dirty="0"/>
              <a:t> refers to the process of automatic or implicit conversion of values from one data type to another.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includes conversion from Number to String, String to Number, Boolean to Number etc.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when different types of operators are applied to the 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Conditional statements are used to perform different actions based on different conditions.</a:t>
            </a:r>
          </a:p>
          <a:p>
            <a:pPr algn="just"/>
            <a:r>
              <a:rPr lang="en-US" dirty="0"/>
              <a:t>Use </a:t>
            </a:r>
            <a:r>
              <a:rPr lang="en-US" b="1" i="1" dirty="0"/>
              <a:t>if</a:t>
            </a:r>
            <a:r>
              <a:rPr lang="en-US" dirty="0"/>
              <a:t> to specify a block of code to be executed, if a specified condition is true.</a:t>
            </a:r>
          </a:p>
          <a:p>
            <a:pPr algn="just"/>
            <a:r>
              <a:rPr lang="en-US" dirty="0"/>
              <a:t>Use </a:t>
            </a:r>
            <a:r>
              <a:rPr lang="en-US" b="1" i="1" dirty="0"/>
              <a:t>else</a:t>
            </a:r>
            <a:r>
              <a:rPr lang="en-US" dirty="0"/>
              <a:t> to specify a block of code to be executed, if the same condition is false</a:t>
            </a:r>
          </a:p>
          <a:p>
            <a:pPr algn="just"/>
            <a:r>
              <a:rPr lang="en-US" dirty="0"/>
              <a:t>Use </a:t>
            </a:r>
            <a:r>
              <a:rPr lang="en-US" b="1" i="1" dirty="0"/>
              <a:t>else if</a:t>
            </a:r>
            <a:r>
              <a:rPr lang="en-US" dirty="0"/>
              <a:t> to specify a new condition to test, if the first condition is false</a:t>
            </a:r>
          </a:p>
          <a:p>
            <a:pPr algn="just"/>
            <a:r>
              <a:rPr lang="en-US" dirty="0"/>
              <a:t>Use </a:t>
            </a:r>
            <a:r>
              <a:rPr lang="en-US" b="1" i="1" dirty="0"/>
              <a:t>switch</a:t>
            </a:r>
            <a:r>
              <a:rPr lang="en-US" dirty="0"/>
              <a:t> to specify many alternative blocks of code to be executed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 </a:t>
            </a:r>
            <a:r>
              <a:rPr lang="en-US" b="1" i="1" dirty="0"/>
              <a:t>if</a:t>
            </a:r>
            <a:r>
              <a:rPr lang="en-US" dirty="0"/>
              <a:t> to specify a block of code to be executed, if a specified condition is true.</a:t>
            </a:r>
          </a:p>
          <a:p>
            <a:pPr lvl="1" algn="just"/>
            <a:r>
              <a:rPr lang="en-US" b="1" i="1" dirty="0"/>
              <a:t>if</a:t>
            </a:r>
            <a:r>
              <a:rPr lang="en-US" dirty="0"/>
              <a:t> is in lowercase letters</a:t>
            </a:r>
          </a:p>
          <a:p>
            <a:pPr lvl="1" algn="just"/>
            <a:r>
              <a:rPr lang="en-US" b="1" dirty="0"/>
              <a:t>Syntax</a:t>
            </a:r>
          </a:p>
          <a:p>
            <a:pPr lvl="1"/>
            <a:r>
              <a:rPr lang="en-US" dirty="0"/>
              <a:t>if(</a:t>
            </a:r>
            <a:r>
              <a:rPr lang="en-US" i="1" dirty="0"/>
              <a:t>condition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</a:t>
            </a:r>
            <a:r>
              <a:rPr lang="en-US" i="1" dirty="0"/>
              <a:t>  block of code to be executed if the condition is true</a:t>
            </a:r>
            <a:br>
              <a:rPr lang="en-US" i="1" dirty="0"/>
            </a:br>
            <a:r>
              <a:rPr lang="en-US" dirty="0"/>
              <a:t>}</a:t>
            </a:r>
            <a:endParaRPr lang="en-US" b="1" dirty="0"/>
          </a:p>
          <a:p>
            <a:pPr lvl="1"/>
            <a:r>
              <a:rPr lang="en-US" b="1" dirty="0"/>
              <a:t>Example</a:t>
            </a:r>
          </a:p>
          <a:p>
            <a:pPr lvl="1"/>
            <a:r>
              <a:rPr lang="en-US" dirty="0"/>
              <a:t>if (hour &lt; 18) {</a:t>
            </a:r>
            <a:br>
              <a:rPr lang="en-US" dirty="0"/>
            </a:br>
            <a:r>
              <a:rPr lang="en-US" dirty="0"/>
              <a:t>  greeting = "Good day";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 (</a:t>
            </a:r>
            <a:r>
              <a:rPr lang="en-US" i="1" dirty="0"/>
              <a:t>condition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</a:t>
            </a:r>
            <a:r>
              <a:rPr lang="en-US" i="1" dirty="0"/>
              <a:t>  block of code to be executed if the condition is true</a:t>
            </a:r>
            <a:br>
              <a:rPr lang="en-US" i="1" dirty="0"/>
            </a:br>
            <a:r>
              <a:rPr lang="en-US" dirty="0"/>
              <a:t>} else {</a:t>
            </a:r>
            <a:br>
              <a:rPr lang="en-US" dirty="0"/>
            </a:br>
            <a:r>
              <a:rPr lang="en-US" dirty="0"/>
              <a:t>  //</a:t>
            </a:r>
            <a:r>
              <a:rPr lang="en-US" i="1" dirty="0"/>
              <a:t>  block of code to be executed if the condition is false</a:t>
            </a:r>
          </a:p>
          <a:p>
            <a:pPr>
              <a:buNone/>
            </a:pPr>
            <a:r>
              <a:rPr lang="en-US" i="1" dirty="0"/>
              <a:t>}</a:t>
            </a:r>
          </a:p>
          <a:p>
            <a:r>
              <a:rPr lang="en-US" b="1" i="1" dirty="0"/>
              <a:t>Example</a:t>
            </a:r>
            <a:r>
              <a:rPr lang="en-US" i="1" dirty="0"/>
              <a:t> 12</a:t>
            </a:r>
          </a:p>
          <a:p>
            <a:pPr lvl="1"/>
            <a:r>
              <a:rPr lang="en-US" dirty="0"/>
              <a:t>if (hour &lt; 18) {</a:t>
            </a:r>
            <a:br>
              <a:rPr lang="en-US" dirty="0"/>
            </a:br>
            <a:r>
              <a:rPr lang="en-US" dirty="0"/>
              <a:t>  greeting = "Good day";</a:t>
            </a:r>
            <a:br>
              <a:rPr lang="en-US" dirty="0"/>
            </a:br>
            <a:r>
              <a:rPr lang="en-US" dirty="0"/>
              <a:t>} else {</a:t>
            </a:r>
            <a:br>
              <a:rPr lang="en-US" dirty="0"/>
            </a:br>
            <a:r>
              <a:rPr lang="en-US" dirty="0"/>
              <a:t>  greeting = "Good evening";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if 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 else if statement to specify a new condition if the first condition is false.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if (</a:t>
            </a:r>
            <a:r>
              <a:rPr lang="en-US" i="1" dirty="0"/>
              <a:t>condition1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</a:t>
            </a:r>
            <a:r>
              <a:rPr lang="en-US" i="1" dirty="0"/>
              <a:t>  block of code to be executed if condition1 is true</a:t>
            </a:r>
            <a:br>
              <a:rPr lang="en-US" i="1" dirty="0"/>
            </a:br>
            <a:r>
              <a:rPr lang="en-US" dirty="0"/>
              <a:t>} else if (</a:t>
            </a:r>
            <a:r>
              <a:rPr lang="en-US" i="1" dirty="0"/>
              <a:t>condition2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</a:t>
            </a:r>
            <a:r>
              <a:rPr lang="en-US" i="1" dirty="0"/>
              <a:t>  block of code to be executed if the condition1 is false and condition2 is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 else {</a:t>
            </a:r>
            <a:br>
              <a:rPr lang="en-US" dirty="0"/>
            </a:br>
            <a:r>
              <a:rPr lang="en-US" dirty="0"/>
              <a:t>  //</a:t>
            </a:r>
            <a:r>
              <a:rPr lang="en-US" i="1" dirty="0"/>
              <a:t>  block of code to be executed if the condition1 is false and condition2 is false</a:t>
            </a:r>
            <a:br>
              <a:rPr lang="en-US" i="1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JavaScript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one of the </a:t>
            </a:r>
            <a:r>
              <a:rPr lang="en-US" b="1" dirty="0"/>
              <a:t>3 languages</a:t>
            </a:r>
            <a:r>
              <a:rPr lang="en-US" dirty="0"/>
              <a:t> all web developers </a:t>
            </a:r>
            <a:r>
              <a:rPr lang="en-US" b="1" dirty="0"/>
              <a:t>must</a:t>
            </a:r>
            <a:r>
              <a:rPr lang="en-US" dirty="0"/>
              <a:t> learn.</a:t>
            </a:r>
          </a:p>
          <a:p>
            <a:pPr lvl="1"/>
            <a:r>
              <a:rPr lang="en-US" dirty="0"/>
              <a:t> </a:t>
            </a:r>
            <a:r>
              <a:rPr lang="en-US" b="1" dirty="0"/>
              <a:t>HTML</a:t>
            </a:r>
            <a:r>
              <a:rPr lang="en-US" dirty="0"/>
              <a:t> to define the content of web pages</a:t>
            </a:r>
          </a:p>
          <a:p>
            <a:pPr lvl="1"/>
            <a:r>
              <a:rPr lang="en-US" b="1" dirty="0"/>
              <a:t>CSS</a:t>
            </a:r>
            <a:r>
              <a:rPr lang="en-US" dirty="0"/>
              <a:t> to specify the layout of web pages</a:t>
            </a:r>
          </a:p>
          <a:p>
            <a:pPr lvl="1"/>
            <a:r>
              <a:rPr lang="en-US" b="1" dirty="0"/>
              <a:t>JavaScript</a:t>
            </a:r>
            <a:r>
              <a:rPr lang="en-US" dirty="0"/>
              <a:t> to program the behavior of web pages</a:t>
            </a:r>
          </a:p>
          <a:p>
            <a:pPr algn="just"/>
            <a:r>
              <a:rPr lang="en-US" dirty="0"/>
              <a:t>JavaScript is already running in your browser on your computer, on your tablet, and on your smart-phone.</a:t>
            </a:r>
          </a:p>
          <a:p>
            <a:pPr algn="just"/>
            <a:r>
              <a:rPr lang="en-US" dirty="0"/>
              <a:t>JavaScript is free to use for everyone.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  <a:p>
            <a:r>
              <a:rPr lang="en-US" dirty="0"/>
              <a:t>if (time &lt; 10) {</a:t>
            </a:r>
            <a:br>
              <a:rPr lang="en-US" dirty="0"/>
            </a:br>
            <a:r>
              <a:rPr lang="en-US" dirty="0"/>
              <a:t>  greeting = "Good morning";</a:t>
            </a:r>
            <a:br>
              <a:rPr lang="en-US" dirty="0"/>
            </a:br>
            <a:r>
              <a:rPr lang="en-US" dirty="0"/>
              <a:t>} else if (time &lt; 20) {</a:t>
            </a:r>
            <a:br>
              <a:rPr lang="en-US" dirty="0"/>
            </a:br>
            <a:r>
              <a:rPr lang="en-US" dirty="0"/>
              <a:t>  greeting = "Good day";</a:t>
            </a:r>
            <a:br>
              <a:rPr lang="en-US" dirty="0"/>
            </a:br>
            <a:r>
              <a:rPr lang="en-US" dirty="0"/>
              <a:t>} else {</a:t>
            </a:r>
            <a:br>
              <a:rPr lang="en-US" dirty="0"/>
            </a:br>
            <a:r>
              <a:rPr lang="en-US" dirty="0"/>
              <a:t>  greeting = "Good evening";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switch statement is used to perform different actions based on different conditions.</a:t>
            </a:r>
          </a:p>
          <a:p>
            <a:r>
              <a:rPr lang="en-US" dirty="0"/>
              <a:t>Use the </a:t>
            </a:r>
            <a:r>
              <a:rPr lang="en-US" b="1" dirty="0"/>
              <a:t>switch</a:t>
            </a:r>
            <a:r>
              <a:rPr lang="en-US" dirty="0"/>
              <a:t> statement to select one of many code blocks to be executed.</a:t>
            </a:r>
          </a:p>
          <a:p>
            <a:r>
              <a:rPr lang="en-US" dirty="0"/>
              <a:t>Syntax</a:t>
            </a:r>
          </a:p>
          <a:p>
            <a:r>
              <a:rPr lang="en-US" sz="2000" dirty="0"/>
              <a:t>switch(</a:t>
            </a:r>
            <a:r>
              <a:rPr lang="en-US" sz="2000" i="1" dirty="0"/>
              <a:t>expression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  case </a:t>
            </a:r>
            <a:r>
              <a:rPr lang="en-US" sz="2000" i="1" dirty="0"/>
              <a:t>x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i="1" dirty="0"/>
              <a:t>    // code block</a:t>
            </a:r>
            <a:br>
              <a:rPr lang="en-US" sz="2000" i="1" dirty="0"/>
            </a:br>
            <a:r>
              <a:rPr lang="en-US" sz="2000" dirty="0"/>
              <a:t>    break;</a:t>
            </a:r>
            <a:br>
              <a:rPr lang="en-US" sz="2000" dirty="0"/>
            </a:br>
            <a:r>
              <a:rPr lang="en-US" sz="2000" dirty="0"/>
              <a:t>  case </a:t>
            </a:r>
            <a:r>
              <a:rPr lang="en-US" sz="2000" i="1" dirty="0"/>
              <a:t>y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i="1" dirty="0"/>
              <a:t>    // code block</a:t>
            </a:r>
            <a:br>
              <a:rPr lang="en-US" sz="2000" i="1" dirty="0"/>
            </a:br>
            <a:r>
              <a:rPr lang="en-US" sz="2000" dirty="0"/>
              <a:t>    break;</a:t>
            </a:r>
            <a:br>
              <a:rPr lang="en-US" sz="2000" dirty="0"/>
            </a:br>
            <a:r>
              <a:rPr lang="en-US" sz="2000" dirty="0"/>
              <a:t>  default:</a:t>
            </a:r>
            <a:br>
              <a:rPr lang="en-US" sz="2000" dirty="0"/>
            </a:br>
            <a:r>
              <a:rPr lang="en-US" sz="2000" dirty="0"/>
              <a:t>    // </a:t>
            </a:r>
            <a:r>
              <a:rPr lang="en-US" sz="2000" i="1" dirty="0"/>
              <a:t>code block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switch statement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expression is evaluated once.</a:t>
            </a:r>
          </a:p>
          <a:p>
            <a:r>
              <a:rPr lang="en-US" dirty="0"/>
              <a:t>The value of the expression is compared with the values of each case.</a:t>
            </a:r>
          </a:p>
          <a:p>
            <a:r>
              <a:rPr lang="en-US" dirty="0"/>
              <a:t>If there is a match, the associated block of code is executed.</a:t>
            </a:r>
          </a:p>
          <a:p>
            <a:r>
              <a:rPr lang="en-US" dirty="0"/>
              <a:t>If there is no match, the default code block is executed.</a:t>
            </a:r>
          </a:p>
          <a:p>
            <a:r>
              <a:rPr lang="en-US" dirty="0"/>
              <a:t>When JavaScript reaches a </a:t>
            </a:r>
            <a:r>
              <a:rPr lang="en-US" b="1" i="1" dirty="0"/>
              <a:t>break</a:t>
            </a:r>
            <a:r>
              <a:rPr lang="en-US" dirty="0"/>
              <a:t> keyword, it breaks out of the switch block.</a:t>
            </a:r>
          </a:p>
          <a:p>
            <a:r>
              <a:rPr lang="en-US" dirty="0"/>
              <a:t>This will stop the execution inside the switch block.</a:t>
            </a:r>
          </a:p>
          <a:p>
            <a:r>
              <a:rPr lang="en-US" dirty="0"/>
              <a:t>It is not necessary to break the last case in a switch block. The block breaks (ends) there anyway.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can execute a block of code a number of times.</a:t>
            </a:r>
          </a:p>
          <a:p>
            <a:r>
              <a:rPr lang="en-US" dirty="0"/>
              <a:t>Loops are handy, if you want to run the same code over and over again, each time with a different value.</a:t>
            </a:r>
          </a:p>
          <a:p>
            <a:r>
              <a:rPr lang="en-US" dirty="0"/>
              <a:t>text += cars[0]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text += cars[1]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text += cars[2]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text += cars[3]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text += cars[4]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text += cars[5] + 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endParaRPr lang="en-US" dirty="0"/>
          </a:p>
          <a:p>
            <a:r>
              <a:rPr lang="en-US" dirty="0"/>
              <a:t>for (let 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cars.length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 text += cars[</a:t>
            </a:r>
            <a:r>
              <a:rPr lang="en-US" dirty="0" err="1"/>
              <a:t>i</a:t>
            </a:r>
            <a:r>
              <a:rPr lang="en-US" dirty="0"/>
              <a:t>]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Loops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supports different kinds of loops:</a:t>
            </a:r>
          </a:p>
          <a:p>
            <a:r>
              <a:rPr lang="en-US" b="1" i="1" dirty="0"/>
              <a:t>for</a:t>
            </a:r>
            <a:r>
              <a:rPr lang="en-US" dirty="0"/>
              <a:t> - loops through a block of code a number of times</a:t>
            </a:r>
          </a:p>
          <a:p>
            <a:r>
              <a:rPr lang="en-US" b="1" i="1" dirty="0"/>
              <a:t>for/in</a:t>
            </a:r>
            <a:r>
              <a:rPr lang="en-US" dirty="0"/>
              <a:t> - loops through the properties of an object</a:t>
            </a:r>
          </a:p>
          <a:p>
            <a:r>
              <a:rPr lang="en-US" b="1" i="1" dirty="0"/>
              <a:t>for/of</a:t>
            </a:r>
            <a:r>
              <a:rPr lang="en-US" dirty="0"/>
              <a:t> - loops through the values of an </a:t>
            </a:r>
            <a:r>
              <a:rPr lang="en-US" dirty="0" err="1"/>
              <a:t>iterable</a:t>
            </a:r>
            <a:r>
              <a:rPr lang="en-US" dirty="0"/>
              <a:t> object</a:t>
            </a:r>
          </a:p>
          <a:p>
            <a:r>
              <a:rPr lang="en-US" b="1" i="1" dirty="0"/>
              <a:t>while</a:t>
            </a:r>
            <a:r>
              <a:rPr lang="en-US" dirty="0"/>
              <a:t> - loops through a block of code while a specified condition is true</a:t>
            </a:r>
          </a:p>
          <a:p>
            <a:r>
              <a:rPr lang="en-US" b="1" i="1" dirty="0"/>
              <a:t>do/while</a:t>
            </a:r>
            <a:r>
              <a:rPr lang="en-US" dirty="0"/>
              <a:t> - also loops through a block of code while a specified condition is true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 (</a:t>
            </a:r>
            <a:r>
              <a:rPr lang="en-US" i="1" dirty="0"/>
              <a:t>statement 1</a:t>
            </a:r>
            <a:r>
              <a:rPr lang="en-US" dirty="0"/>
              <a:t>;</a:t>
            </a:r>
            <a:r>
              <a:rPr lang="en-US" i="1" dirty="0"/>
              <a:t> statement 2</a:t>
            </a:r>
            <a:r>
              <a:rPr lang="en-US" dirty="0"/>
              <a:t>;</a:t>
            </a:r>
            <a:r>
              <a:rPr lang="en-US" i="1" dirty="0"/>
              <a:t> statement 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 </a:t>
            </a:r>
            <a:r>
              <a:rPr lang="en-US" i="1" dirty="0"/>
              <a:t>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Statement 1</a:t>
            </a:r>
            <a:r>
              <a:rPr lang="en-US" dirty="0"/>
              <a:t> is executed (one time) before the execution of the code block.</a:t>
            </a:r>
          </a:p>
          <a:p>
            <a:r>
              <a:rPr lang="en-US" b="1" dirty="0"/>
              <a:t>Statement 2</a:t>
            </a:r>
            <a:r>
              <a:rPr lang="en-US" dirty="0"/>
              <a:t> defines the condition for executing the code block.</a:t>
            </a:r>
          </a:p>
          <a:p>
            <a:r>
              <a:rPr lang="en-US" b="1" dirty="0"/>
              <a:t>Statement 3</a:t>
            </a:r>
            <a:r>
              <a:rPr lang="en-US" dirty="0"/>
              <a:t> is executed (every time) after the code block has been executed.</a:t>
            </a:r>
          </a:p>
          <a:p>
            <a:r>
              <a:rPr lang="en-US" dirty="0"/>
              <a:t>for (let 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 6;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 text += "The number is " + </a:t>
            </a:r>
            <a:r>
              <a:rPr lang="en-US" dirty="0" err="1"/>
              <a:t>i</a:t>
            </a:r>
            <a:r>
              <a:rPr lang="en-US" dirty="0"/>
              <a:t>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 </a:t>
            </a:r>
            <a:r>
              <a:rPr lang="en-US" b="1" i="1" dirty="0"/>
              <a:t>for in</a:t>
            </a:r>
            <a:r>
              <a:rPr lang="en-US" dirty="0"/>
              <a:t> statement loops through the properties of an Object: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for (key in object) {</a:t>
            </a:r>
            <a:br>
              <a:rPr lang="en-US" dirty="0"/>
            </a:br>
            <a:r>
              <a:rPr lang="en-US" dirty="0"/>
              <a:t>  // </a:t>
            </a:r>
            <a:r>
              <a:rPr lang="en-US" i="1" dirty="0"/>
              <a:t>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const person = {</a:t>
            </a:r>
            <a:r>
              <a:rPr lang="en-US" dirty="0" err="1"/>
              <a:t>fname</a:t>
            </a:r>
            <a:r>
              <a:rPr lang="en-US" dirty="0"/>
              <a:t>:"John", </a:t>
            </a:r>
            <a:r>
              <a:rPr lang="en-US" dirty="0" err="1"/>
              <a:t>lname</a:t>
            </a:r>
            <a:r>
              <a:rPr lang="en-US" dirty="0"/>
              <a:t>:"Doe", age:25};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text = "";</a:t>
            </a:r>
            <a:br>
              <a:rPr lang="en-US" dirty="0"/>
            </a:br>
            <a:r>
              <a:rPr lang="en-US" dirty="0"/>
              <a:t>for (let x in person) {</a:t>
            </a:r>
            <a:br>
              <a:rPr lang="en-US" dirty="0"/>
            </a:br>
            <a:r>
              <a:rPr lang="en-US" dirty="0"/>
              <a:t>  text += person[x];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for in</a:t>
            </a:r>
            <a:r>
              <a:rPr lang="en-US" dirty="0"/>
              <a:t> loop iterates over a </a:t>
            </a:r>
            <a:r>
              <a:rPr lang="en-US" b="1" dirty="0"/>
              <a:t>person</a:t>
            </a:r>
            <a:r>
              <a:rPr lang="en-US" dirty="0"/>
              <a:t> object</a:t>
            </a:r>
          </a:p>
          <a:p>
            <a:r>
              <a:rPr lang="en-US" dirty="0"/>
              <a:t>Each iteration returns a </a:t>
            </a:r>
            <a:r>
              <a:rPr lang="en-US" b="1" dirty="0"/>
              <a:t>key</a:t>
            </a:r>
            <a:r>
              <a:rPr lang="en-US" dirty="0"/>
              <a:t> (x)</a:t>
            </a:r>
          </a:p>
          <a:p>
            <a:r>
              <a:rPr lang="en-US" dirty="0"/>
              <a:t>The key is used to access the </a:t>
            </a:r>
            <a:r>
              <a:rPr lang="en-US" b="1" dirty="0"/>
              <a:t>value</a:t>
            </a:r>
            <a:r>
              <a:rPr lang="en-US" dirty="0"/>
              <a:t> of the key</a:t>
            </a:r>
          </a:p>
          <a:p>
            <a:r>
              <a:rPr lang="en-US" dirty="0"/>
              <a:t>The value of the key is </a:t>
            </a:r>
            <a:r>
              <a:rPr lang="en-US" b="1" dirty="0"/>
              <a:t>person[x]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Of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for of</a:t>
            </a:r>
            <a:r>
              <a:rPr lang="en-US" dirty="0"/>
              <a:t> statement loops through the values of an </a:t>
            </a:r>
            <a:r>
              <a:rPr lang="en-US" dirty="0" err="1"/>
              <a:t>iterable</a:t>
            </a:r>
            <a:r>
              <a:rPr lang="en-US" dirty="0"/>
              <a:t> object.</a:t>
            </a:r>
          </a:p>
          <a:p>
            <a:r>
              <a:rPr lang="en-US" dirty="0"/>
              <a:t>It lets you loop over </a:t>
            </a:r>
            <a:r>
              <a:rPr lang="en-US" dirty="0" err="1"/>
              <a:t>iterable</a:t>
            </a:r>
            <a:r>
              <a:rPr lang="en-US" dirty="0"/>
              <a:t> data structures such as Arrays, Strings, Maps, </a:t>
            </a:r>
            <a:r>
              <a:rPr lang="en-US" dirty="0" err="1"/>
              <a:t>NodeLists</a:t>
            </a:r>
            <a:r>
              <a:rPr lang="en-US" dirty="0"/>
              <a:t>, and more: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for (variable of </a:t>
            </a:r>
            <a:r>
              <a:rPr lang="en-US" dirty="0" err="1"/>
              <a:t>iterable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 </a:t>
            </a:r>
            <a:r>
              <a:rPr lang="en-US" i="1" dirty="0"/>
              <a:t>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variable</a:t>
            </a:r>
            <a:r>
              <a:rPr lang="en-US" dirty="0"/>
              <a:t> - For every iteration the value of the next property is assigned to the variable. </a:t>
            </a:r>
            <a:r>
              <a:rPr lang="en-US" i="1" dirty="0"/>
              <a:t>Variable</a:t>
            </a:r>
            <a:r>
              <a:rPr lang="en-US" dirty="0"/>
              <a:t> can be declared with const, let, or var.</a:t>
            </a:r>
          </a:p>
          <a:p>
            <a:r>
              <a:rPr lang="en-US" b="1" dirty="0" err="1"/>
              <a:t>iterable</a:t>
            </a:r>
            <a:r>
              <a:rPr lang="en-US" dirty="0"/>
              <a:t> - An object that has </a:t>
            </a:r>
            <a:r>
              <a:rPr lang="en-US" dirty="0" err="1"/>
              <a:t>iterable</a:t>
            </a:r>
            <a:r>
              <a:rPr lang="en-US" dirty="0"/>
              <a:t> properties.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const cars = ["BMW", "Volvo", "Mini"];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text = "";</a:t>
            </a:r>
            <a:br>
              <a:rPr lang="en-US" dirty="0"/>
            </a:br>
            <a:r>
              <a:rPr lang="en-US" dirty="0"/>
              <a:t>for (let x of cars) {</a:t>
            </a:r>
            <a:br>
              <a:rPr lang="en-US" dirty="0"/>
            </a:br>
            <a:r>
              <a:rPr lang="en-US" dirty="0"/>
              <a:t>  text += x;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4"/>
            <a:ext cx="6477000" cy="701675"/>
          </a:xfrm>
        </p:spPr>
        <p:txBody>
          <a:bodyPr/>
          <a:lstStyle/>
          <a:p>
            <a:r>
              <a:rPr lang="en-US" dirty="0"/>
              <a:t>Embedding JavaScript in HTML</a:t>
            </a:r>
            <a:r>
              <a:rPr lang="en-US" u="sng" dirty="0"/>
              <a:t/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Script </a:t>
            </a:r>
            <a:r>
              <a:rPr lang="en-US" dirty="0"/>
              <a:t>tag specifies the usage of JavaScript.</a:t>
            </a:r>
          </a:p>
          <a:p>
            <a:pPr lvl="0" algn="just"/>
            <a:r>
              <a:rPr lang="en-US" dirty="0"/>
              <a:t>&lt;SCRIPT&gt; tag is an extension to HTML, </a:t>
            </a:r>
          </a:p>
          <a:p>
            <a:pPr lvl="0" algn="just"/>
            <a:r>
              <a:rPr lang="en-US" dirty="0"/>
              <a:t>JavaScript code is inserted between &lt;script&gt; and &lt;/script&gt; tags.</a:t>
            </a:r>
          </a:p>
          <a:p>
            <a:pPr algn="ctr">
              <a:buNone/>
            </a:pPr>
            <a:r>
              <a:rPr lang="en-US" b="1" dirty="0"/>
              <a:t>&lt;SCRIPT&gt;</a:t>
            </a:r>
            <a:endParaRPr lang="en-US" b="1" u="sng" dirty="0"/>
          </a:p>
          <a:p>
            <a:pPr algn="ctr">
              <a:buNone/>
            </a:pPr>
            <a:r>
              <a:rPr lang="en-US" b="1" i="1" dirty="0"/>
              <a:t>JavaScript statements..</a:t>
            </a:r>
            <a:r>
              <a:rPr lang="en-US" b="1" dirty="0"/>
              <a:t>.</a:t>
            </a:r>
            <a:endParaRPr lang="en-US" b="1" i="1" dirty="0"/>
          </a:p>
          <a:p>
            <a:pPr algn="ctr">
              <a:buNone/>
            </a:pPr>
            <a:r>
              <a:rPr lang="en-US" b="1" dirty="0"/>
              <a:t>&lt;/SCRIPT&gt;</a:t>
            </a:r>
            <a:endParaRPr lang="en-US" dirty="0"/>
          </a:p>
          <a:p>
            <a:pPr lvl="0" algn="just"/>
            <a:r>
              <a:rPr lang="en-US" dirty="0"/>
              <a:t>A document can have multiple &lt;SCRIPT&gt; tags, and each can enclose any number of JavaScript statements.</a:t>
            </a:r>
          </a:p>
          <a:p>
            <a:r>
              <a:rPr lang="en-US" dirty="0"/>
              <a:t>Scripts can be placed in the &lt;body&gt;, or in the &lt;head&gt; section of an HTML page, or in both.</a:t>
            </a:r>
          </a:p>
          <a:p>
            <a:endParaRPr lang="en-US" dirty="0"/>
          </a:p>
          <a:p>
            <a:pPr lvl="0"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Looping over a String 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language = "JavaScript";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text = "";</a:t>
            </a:r>
            <a:br>
              <a:rPr lang="en-US" dirty="0"/>
            </a:br>
            <a:r>
              <a:rPr lang="en-US" dirty="0"/>
              <a:t>for (let x of language) {</a:t>
            </a:r>
            <a:br>
              <a:rPr lang="en-US" dirty="0"/>
            </a:br>
            <a:r>
              <a:rPr lang="en-US" dirty="0"/>
              <a:t>text += x;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in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 let, the variable declared in the loop does not </a:t>
            </a:r>
            <a:r>
              <a:rPr lang="en-US" dirty="0" err="1"/>
              <a:t>redeclare</a:t>
            </a:r>
            <a:r>
              <a:rPr lang="en-US" dirty="0"/>
              <a:t> the variable outside the loop.</a:t>
            </a:r>
          </a:p>
          <a:p>
            <a:r>
              <a:rPr lang="en-US" dirty="0"/>
              <a:t>When let is used to declare the </a:t>
            </a:r>
            <a:r>
              <a:rPr lang="en-US" dirty="0" err="1"/>
              <a:t>i</a:t>
            </a:r>
            <a:r>
              <a:rPr lang="en-US" dirty="0"/>
              <a:t> variable in a loop, the </a:t>
            </a:r>
            <a:r>
              <a:rPr lang="en-US" dirty="0" err="1"/>
              <a:t>i</a:t>
            </a:r>
            <a:r>
              <a:rPr lang="en-US" dirty="0"/>
              <a:t> variable will only be visible within the loop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let </a:t>
            </a:r>
            <a:r>
              <a:rPr lang="en-US" dirty="0" err="1"/>
              <a:t>i</a:t>
            </a:r>
            <a:r>
              <a:rPr lang="en-US" dirty="0"/>
              <a:t> = 5;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 (let 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 10; </a:t>
            </a:r>
            <a:r>
              <a:rPr lang="en-US" dirty="0" err="1"/>
              <a:t>i</a:t>
            </a:r>
            <a:r>
              <a:rPr lang="en-US"/>
              <a:t>++) {</a:t>
            </a:r>
            <a:br>
              <a:rPr lang="en-US"/>
            </a:br>
            <a:r>
              <a:rPr lang="en-US"/>
              <a:t>  // some code</a:t>
            </a:r>
            <a:br>
              <a:rPr lang="en-US"/>
            </a:br>
            <a:r>
              <a:rPr lang="en-US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while loop loops through a block of code as long as a specified condition is true.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while (</a:t>
            </a:r>
            <a:r>
              <a:rPr lang="en-US" i="1" dirty="0"/>
              <a:t>condition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// 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while (</a:t>
            </a:r>
            <a:r>
              <a:rPr lang="en-US" dirty="0" err="1"/>
              <a:t>i</a:t>
            </a:r>
            <a:r>
              <a:rPr lang="en-US" dirty="0"/>
              <a:t> &lt; 10) {</a:t>
            </a:r>
            <a:br>
              <a:rPr lang="en-US" dirty="0"/>
            </a:br>
            <a:r>
              <a:rPr lang="en-US" dirty="0"/>
              <a:t>  text += "The number is " +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040331"/>
          </a:xfrm>
        </p:spPr>
        <p:txBody>
          <a:bodyPr/>
          <a:lstStyle/>
          <a:p>
            <a:r>
              <a:rPr lang="en-US" dirty="0"/>
              <a:t>do while loop is a variant of the while loop. This </a:t>
            </a:r>
            <a:r>
              <a:rPr lang="en-US" b="1" dirty="0"/>
              <a:t>loop will execute the code block once</a:t>
            </a:r>
            <a:r>
              <a:rPr lang="en-US" dirty="0"/>
              <a:t>, before checking if the condition is true, then it will repeat the loop as long as the condition is true.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do {</a:t>
            </a:r>
            <a:br>
              <a:rPr lang="en-US" dirty="0"/>
            </a:br>
            <a:r>
              <a:rPr lang="en-US" i="1" dirty="0"/>
              <a:t>  // code block to be executed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while (</a:t>
            </a:r>
            <a:r>
              <a:rPr lang="en-US" i="1" dirty="0"/>
              <a:t>condition</a:t>
            </a:r>
            <a:r>
              <a:rPr lang="en-US" dirty="0"/>
              <a:t>);</a:t>
            </a:r>
          </a:p>
          <a:p>
            <a:r>
              <a:rPr lang="en-US" dirty="0"/>
              <a:t>The loop will always be executed at least once, even if the condition is false, because the code block is executed before the condition is tested.</a:t>
            </a:r>
          </a:p>
          <a:p>
            <a:pPr lvl="1"/>
            <a:r>
              <a:rPr lang="en-US" dirty="0"/>
              <a:t>do {</a:t>
            </a:r>
            <a:br>
              <a:rPr lang="en-US" dirty="0"/>
            </a:br>
            <a:r>
              <a:rPr lang="en-US" dirty="0"/>
              <a:t>  text += "The number is " +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while (</a:t>
            </a:r>
            <a:r>
              <a:rPr lang="en-US" dirty="0" err="1"/>
              <a:t>i</a:t>
            </a:r>
            <a:r>
              <a:rPr lang="en-US" dirty="0"/>
              <a:t> &lt; 10);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functions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Variable Length Arguments </a:t>
            </a:r>
          </a:p>
          <a:p>
            <a:r>
              <a:rPr lang="en-US" dirty="0"/>
              <a:t>Function Hoisting </a:t>
            </a:r>
          </a:p>
          <a:p>
            <a:r>
              <a:rPr lang="en-US" dirty="0"/>
              <a:t>Functions and Scope</a:t>
            </a:r>
          </a:p>
          <a:p>
            <a:r>
              <a:rPr lang="en-US" dirty="0"/>
              <a:t> Function within Function </a:t>
            </a:r>
          </a:p>
          <a:p>
            <a:r>
              <a:rPr lang="en-US" dirty="0"/>
              <a:t>Function Expressions </a:t>
            </a:r>
          </a:p>
          <a:p>
            <a:r>
              <a:rPr lang="en-US" dirty="0"/>
              <a:t>Function Declaration </a:t>
            </a:r>
            <a:r>
              <a:rPr lang="en-US" dirty="0" err="1"/>
              <a:t>vs</a:t>
            </a:r>
            <a:r>
              <a:rPr lang="en-US" dirty="0"/>
              <a:t> Expressions </a:t>
            </a:r>
          </a:p>
          <a:p>
            <a:r>
              <a:rPr lang="en-US" dirty="0"/>
              <a:t>Passing function as arguments </a:t>
            </a:r>
          </a:p>
          <a:p>
            <a:r>
              <a:rPr lang="en-US" dirty="0"/>
              <a:t>Arrays </a:t>
            </a:r>
          </a:p>
          <a:p>
            <a:r>
              <a:rPr lang="en-US" dirty="0"/>
              <a:t>Functions on Arrays </a:t>
            </a:r>
          </a:p>
          <a:p>
            <a:r>
              <a:rPr lang="en-US" dirty="0"/>
              <a:t>Splice function </a:t>
            </a:r>
          </a:p>
          <a:p>
            <a:r>
              <a:rPr lang="en-US" dirty="0"/>
              <a:t>Iterating over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functions? (Scope)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You can reuse code: </a:t>
            </a:r>
          </a:p>
          <a:p>
            <a:pPr lvl="1" algn="just"/>
            <a:r>
              <a:rPr lang="en-US" dirty="0"/>
              <a:t>Define the code once, and use it many times.</a:t>
            </a:r>
          </a:p>
          <a:p>
            <a:pPr lvl="1" algn="just"/>
            <a:r>
              <a:rPr lang="en-US" dirty="0"/>
              <a:t>You can use the same code many times with different arguments, to produce different results.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are </a:t>
            </a:r>
            <a:r>
              <a:rPr lang="en-US" b="1" dirty="0"/>
              <a:t>defined</a:t>
            </a:r>
            <a:r>
              <a:rPr lang="en-US" dirty="0"/>
              <a:t> with the function keyword.</a:t>
            </a:r>
          </a:p>
          <a:p>
            <a:r>
              <a:rPr lang="en-US" dirty="0"/>
              <a:t>You can use a function </a:t>
            </a:r>
            <a:r>
              <a:rPr lang="en-US" b="1" dirty="0"/>
              <a:t>declaration</a:t>
            </a:r>
            <a:r>
              <a:rPr lang="en-US" dirty="0"/>
              <a:t> or a function </a:t>
            </a:r>
            <a:r>
              <a:rPr lang="en-US" b="1" dirty="0"/>
              <a:t>expression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function is a block of code designed to perform a particular task.</a:t>
            </a:r>
          </a:p>
          <a:p>
            <a:pPr algn="just"/>
            <a:r>
              <a:rPr lang="en-US" dirty="0"/>
              <a:t>function is executed when something to calls it.</a:t>
            </a:r>
          </a:p>
          <a:p>
            <a:pPr algn="just"/>
            <a:r>
              <a:rPr lang="en-US" dirty="0"/>
              <a:t>Syntax</a:t>
            </a:r>
          </a:p>
          <a:p>
            <a:pPr lvl="1"/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 </a:t>
            </a:r>
            <a:r>
              <a:rPr lang="en-US" i="1" dirty="0"/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Declared functions are not executed immediately. </a:t>
            </a:r>
          </a:p>
          <a:p>
            <a:r>
              <a:rPr lang="en-US" dirty="0"/>
              <a:t>They are "saved for later use", and will be executed later, when they are called upon.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401080" cy="5111769"/>
          </a:xfrm>
        </p:spPr>
        <p:txBody>
          <a:bodyPr/>
          <a:lstStyle/>
          <a:p>
            <a:pPr algn="just"/>
            <a:r>
              <a:rPr lang="en-US" dirty="0"/>
              <a:t>function is defined with the function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Function names can contain letters, digits, underscores, and dollar signs.</a:t>
            </a:r>
          </a:p>
          <a:p>
            <a:pPr algn="just"/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  <a:endParaRPr lang="en-US" dirty="0"/>
          </a:p>
          <a:p>
            <a:pPr algn="just"/>
            <a:r>
              <a:rPr lang="en-US" dirty="0"/>
              <a:t>The code to be executed, by the function, is placed inside curly brackets: </a:t>
            </a:r>
            <a:r>
              <a:rPr lang="en-US" b="1" dirty="0"/>
              <a:t>{}</a:t>
            </a:r>
          </a:p>
          <a:p>
            <a:pPr algn="just"/>
            <a:r>
              <a:rPr lang="en-US" dirty="0"/>
              <a:t>Semicolons are used to separate executable JavaScript statements.</a:t>
            </a:r>
          </a:p>
          <a:p>
            <a:pPr algn="just"/>
            <a:r>
              <a:rPr lang="en-US" dirty="0"/>
              <a:t>function </a:t>
            </a:r>
            <a:r>
              <a:rPr lang="en-US" b="1" dirty="0"/>
              <a:t>declaration</a:t>
            </a:r>
            <a:r>
              <a:rPr lang="en-US" dirty="0"/>
              <a:t> is not an executable statement, it is not common to end it with a semicolon.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 </a:t>
            </a:r>
            <a:r>
              <a:rPr lang="en-US" b="1" dirty="0"/>
              <a:t>parameters</a:t>
            </a:r>
            <a:r>
              <a:rPr lang="en-US" dirty="0"/>
              <a:t> are listed inside the parentheses () in the function definition.</a:t>
            </a:r>
          </a:p>
          <a:p>
            <a:r>
              <a:rPr lang="en-US" dirty="0"/>
              <a:t>Function </a:t>
            </a:r>
            <a:r>
              <a:rPr lang="en-US" b="1" dirty="0"/>
              <a:t>arguments</a:t>
            </a:r>
            <a:r>
              <a:rPr lang="en-US" dirty="0"/>
              <a:t> are the </a:t>
            </a:r>
            <a:r>
              <a:rPr lang="en-US" b="1" dirty="0"/>
              <a:t>values</a:t>
            </a:r>
            <a:r>
              <a:rPr lang="en-US" dirty="0"/>
              <a:t> received by the function when it is called.</a:t>
            </a:r>
          </a:p>
          <a:p>
            <a:r>
              <a:rPr lang="en-US" dirty="0"/>
              <a:t>Inside the function, the arguments (the parameters) behave as local variables.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return p1 * p2;   // The function returns the product of p1 and p2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inside the function will execute when "something" calls the function:</a:t>
            </a:r>
          </a:p>
          <a:p>
            <a:r>
              <a:rPr lang="en-US" dirty="0"/>
              <a:t>When an event occurs (when a user clicks a button)</a:t>
            </a:r>
          </a:p>
          <a:p>
            <a:r>
              <a:rPr lang="en-US" dirty="0"/>
              <a:t>When it is called from JavaScript code</a:t>
            </a:r>
          </a:p>
          <a:p>
            <a:r>
              <a:rPr lang="en-US" dirty="0"/>
              <a:t>Automatically self called.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&lt;head&gt;</a:t>
            </a:r>
          </a:p>
          <a:p>
            <a:pPr>
              <a:buNone/>
            </a:pPr>
            <a:r>
              <a:rPr lang="en-US" dirty="0"/>
              <a:t>	&lt;title&gt;java script&lt;/title&gt;</a:t>
            </a:r>
          </a:p>
          <a:p>
            <a:pPr>
              <a:buNone/>
            </a:pPr>
            <a:r>
              <a:rPr lang="en-US" dirty="0"/>
              <a:t>&lt;/head&gt;</a:t>
            </a:r>
          </a:p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document.write</a:t>
            </a:r>
            <a:r>
              <a:rPr lang="en-US" dirty="0"/>
              <a:t>("Hello World!")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JavaScript reaches a return statement, the function will stop executing.</a:t>
            </a:r>
          </a:p>
          <a:p>
            <a:pPr algn="just"/>
            <a:r>
              <a:rPr lang="en-US" dirty="0"/>
              <a:t>If the function was called from a statement, JavaScript will "return" to execute the code after the calling statement.</a:t>
            </a:r>
          </a:p>
          <a:p>
            <a:pPr algn="just"/>
            <a:r>
              <a:rPr lang="en-US" dirty="0"/>
              <a:t>Functions often compute a 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"caller":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3);   // Function is called, return value will end up in x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a * b;             // Function returns the product of a and b</a:t>
            </a:r>
            <a:br>
              <a:rPr lang="en-US" dirty="0"/>
            </a:b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() Operator calls the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Example shows, </a:t>
            </a:r>
            <a:r>
              <a:rPr lang="en-US" dirty="0" err="1"/>
              <a:t>toCelsius</a:t>
            </a:r>
            <a:r>
              <a:rPr lang="en-US" dirty="0"/>
              <a:t> refers to the function object, and </a:t>
            </a:r>
            <a:r>
              <a:rPr lang="en-US" dirty="0" err="1"/>
              <a:t>toCelsius</a:t>
            </a:r>
            <a:r>
              <a:rPr lang="en-US" dirty="0"/>
              <a:t>() refers to the function result.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Accessing a function without () will return the function object instead of the function result.</a:t>
            </a:r>
          </a:p>
          <a:p>
            <a:r>
              <a:rPr lang="en-US" dirty="0"/>
              <a:t>function </a:t>
            </a:r>
            <a:r>
              <a:rPr lang="en-US" b="1" dirty="0" err="1"/>
              <a:t>toCelsius</a:t>
            </a:r>
            <a:r>
              <a:rPr lang="en-US" dirty="0"/>
              <a:t>(</a:t>
            </a:r>
            <a:r>
              <a:rPr lang="en-US" dirty="0" err="1"/>
              <a:t>fahrenheit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return (5/9) * (fahrenheit-32);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</a:t>
            </a:r>
            <a:r>
              <a:rPr lang="en-US" b="1" dirty="0" err="1"/>
              <a:t>toCelsius</a:t>
            </a:r>
            <a:r>
              <a:rPr lang="en-US" b="1" dirty="0"/>
              <a:t>()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Used as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Functions can be used the same way as you use variables, in all types of formulas, assignments, and calculations.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Instead of using a variable to store the return value of a function:</a:t>
            </a:r>
          </a:p>
          <a:p>
            <a:pPr>
              <a:lnSpc>
                <a:spcPct val="150000"/>
              </a:lnSpc>
            </a:pPr>
            <a:r>
              <a:rPr lang="en-US" dirty="0"/>
              <a:t>let x = </a:t>
            </a:r>
            <a:r>
              <a:rPr lang="en-US" dirty="0" err="1"/>
              <a:t>toCelsius</a:t>
            </a:r>
            <a:r>
              <a:rPr lang="en-US" dirty="0"/>
              <a:t>(77);</a:t>
            </a:r>
            <a:br>
              <a:rPr lang="en-US" dirty="0"/>
            </a:br>
            <a:r>
              <a:rPr lang="en-US" dirty="0"/>
              <a:t>let text = "The temperature is " + x + " Celsius";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You can use the </a:t>
            </a:r>
            <a:r>
              <a:rPr lang="en-US" b="1" dirty="0"/>
              <a:t>function</a:t>
            </a:r>
            <a:r>
              <a:rPr lang="en-US" dirty="0"/>
              <a:t> directly, as a variable value: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let text = "The temperature is " + </a:t>
            </a:r>
            <a:r>
              <a:rPr lang="en-US" dirty="0" err="1"/>
              <a:t>toCelsius</a:t>
            </a:r>
            <a:r>
              <a:rPr lang="en-US" dirty="0"/>
              <a:t>(77) + " Celsius";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111769"/>
          </a:xfrm>
        </p:spPr>
        <p:txBody>
          <a:bodyPr/>
          <a:lstStyle/>
          <a:p>
            <a:pPr algn="just"/>
            <a:r>
              <a:rPr lang="en-US" dirty="0"/>
              <a:t>Variables declared within a JavaScript function, become </a:t>
            </a:r>
            <a:r>
              <a:rPr lang="en-US" b="1" dirty="0"/>
              <a:t>LOCAL</a:t>
            </a:r>
            <a:r>
              <a:rPr lang="en-US" dirty="0"/>
              <a:t> to the function.</a:t>
            </a:r>
          </a:p>
          <a:p>
            <a:pPr algn="just"/>
            <a:r>
              <a:rPr lang="en-US" dirty="0"/>
              <a:t>Local variables can only be accessed from within the function.</a:t>
            </a:r>
          </a:p>
          <a:p>
            <a:pPr algn="just"/>
            <a:r>
              <a:rPr lang="en-US" dirty="0"/>
              <a:t>local variables are only recognized inside their functions, variables with the same name can be used in different functions.</a:t>
            </a:r>
          </a:p>
          <a:p>
            <a:pPr algn="just"/>
            <a:r>
              <a:rPr lang="en-US" dirty="0"/>
              <a:t>Local variables are created when a function starts, and deleted when the function is completed.</a:t>
            </a:r>
          </a:p>
          <a:p>
            <a:pPr algn="just"/>
            <a:r>
              <a:rPr lang="en-US" dirty="0"/>
              <a:t>Example</a:t>
            </a:r>
          </a:p>
          <a:p>
            <a:pPr lvl="1" indent="0">
              <a:lnSpc>
                <a:spcPts val="2100"/>
              </a:lnSpc>
              <a:spcBef>
                <a:spcPts val="0"/>
              </a:spcBef>
            </a:pPr>
            <a:r>
              <a:rPr lang="en-US" sz="2000" dirty="0"/>
              <a:t>// code here can NOT use </a:t>
            </a:r>
            <a:r>
              <a:rPr lang="en-US" sz="2000" dirty="0" err="1"/>
              <a:t>carName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function </a:t>
            </a:r>
            <a:r>
              <a:rPr lang="en-US" sz="2000" dirty="0" err="1"/>
              <a:t>myFunction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/>
              <a:t>  let </a:t>
            </a:r>
            <a:r>
              <a:rPr lang="en-US" sz="2000" dirty="0" err="1"/>
              <a:t>carName</a:t>
            </a:r>
            <a:r>
              <a:rPr lang="en-US" sz="2000" dirty="0"/>
              <a:t> = "Volvo";</a:t>
            </a:r>
            <a:br>
              <a:rPr lang="en-US" sz="2000" dirty="0"/>
            </a:br>
            <a:r>
              <a:rPr lang="en-US" sz="2000" dirty="0"/>
              <a:t>  // code here CAN use </a:t>
            </a:r>
            <a:r>
              <a:rPr lang="en-US" sz="2000" dirty="0" err="1"/>
              <a:t>carName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// code here can NOT use </a:t>
            </a:r>
            <a:r>
              <a:rPr lang="en-US" sz="2000" dirty="0" err="1"/>
              <a:t>carName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function expression has been stored in a variable, the </a:t>
            </a:r>
            <a:r>
              <a:rPr lang="en-US" b="1" i="1" dirty="0"/>
              <a:t>variable can be used as a function</a:t>
            </a:r>
            <a:r>
              <a:rPr lang="en-US" dirty="0"/>
              <a:t>: </a:t>
            </a:r>
          </a:p>
          <a:p>
            <a:r>
              <a:rPr lang="en-US" dirty="0"/>
              <a:t>const x = </a:t>
            </a:r>
            <a:r>
              <a:rPr lang="en-US" b="1" dirty="0"/>
              <a:t>function (a, b) </a:t>
            </a:r>
            <a:r>
              <a:rPr lang="en-US" dirty="0"/>
              <a:t>{return a * b};</a:t>
            </a:r>
            <a:br>
              <a:rPr lang="en-US" dirty="0"/>
            </a:br>
            <a:r>
              <a:rPr lang="en-US" dirty="0"/>
              <a:t>let z = x(4, 3);</a:t>
            </a:r>
          </a:p>
          <a:p>
            <a:r>
              <a:rPr lang="en-US" dirty="0"/>
              <a:t>The function above is actually an </a:t>
            </a:r>
            <a:r>
              <a:rPr lang="en-US" b="1" dirty="0"/>
              <a:t>anonymous function</a:t>
            </a:r>
            <a:r>
              <a:rPr lang="en-US" dirty="0"/>
              <a:t> (a function without a name).</a:t>
            </a:r>
          </a:p>
          <a:p>
            <a:r>
              <a:rPr lang="en-US" dirty="0"/>
              <a:t>Functions stored in variables do not need function names. They are always called using the variable name.</a:t>
            </a:r>
          </a:p>
          <a:p>
            <a:r>
              <a:rPr lang="en-US" dirty="0"/>
              <a:t>The function above ends with a semicolon because it is a part of an executable statement.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JavaScript function can also be defined using an </a:t>
            </a:r>
            <a:r>
              <a:rPr lang="en-US" b="1" dirty="0"/>
              <a:t>expression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function expression can be stored in a variable: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After a function expression has been stored in a variable, the variable can be used as a function:</a:t>
            </a:r>
          </a:p>
          <a:p>
            <a:pPr lvl="1"/>
            <a:r>
              <a:rPr lang="en-US" dirty="0"/>
              <a:t>const x = function (</a:t>
            </a:r>
            <a:r>
              <a:rPr lang="en-US" b="1" dirty="0"/>
              <a:t>a, b</a:t>
            </a:r>
            <a:r>
              <a:rPr lang="en-US" dirty="0"/>
              <a:t>) {return a * b};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x(4, 3);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 as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can be used as values: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a * b;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i="1" dirty="0" err="1"/>
              <a:t>arguments.length</a:t>
            </a:r>
            <a:r>
              <a:rPr lang="en-US" dirty="0"/>
              <a:t> property returns the number of arguments received when the function was called.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</a:t>
            </a:r>
            <a:r>
              <a:rPr lang="en-US" dirty="0" err="1"/>
              <a:t>arguments.length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Hoisting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is JavaScript's default behavior of moving </a:t>
            </a:r>
            <a:r>
              <a:rPr lang="en-US" b="1" dirty="0"/>
              <a:t>declarations</a:t>
            </a:r>
            <a:r>
              <a:rPr lang="en-US" dirty="0"/>
              <a:t> to the top of the current scope.</a:t>
            </a:r>
          </a:p>
          <a:p>
            <a:r>
              <a:rPr lang="en-US" dirty="0"/>
              <a:t>Hoisting applies to </a:t>
            </a:r>
            <a:r>
              <a:rPr lang="en-US" b="1" i="1" dirty="0"/>
              <a:t>variable</a:t>
            </a:r>
            <a:r>
              <a:rPr lang="en-US" dirty="0"/>
              <a:t> declarations and to </a:t>
            </a:r>
            <a:r>
              <a:rPr lang="en-US" b="1" i="1" dirty="0"/>
              <a:t>function</a:t>
            </a:r>
            <a:r>
              <a:rPr lang="en-US" dirty="0"/>
              <a:t> declarations.</a:t>
            </a:r>
          </a:p>
          <a:p>
            <a:r>
              <a:rPr lang="en-US" dirty="0"/>
              <a:t>JavaScript functions can be called before they are declared: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3491868"/>
          <a:ext cx="8215370" cy="2591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0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074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variable</a:t>
                      </a:r>
                      <a:endParaRPr lang="en-US" sz="24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myFunction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(5);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function 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myFunction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(y) {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 return y * y;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let x; // Declare x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 = 5; // Assign 5 to x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/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document.getElementById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("demo"); // Find an element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elem.innerHTML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= x;                     // Display x in the element</a:t>
                      </a:r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noFill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within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  <a:p>
            <a:r>
              <a:rPr lang="en-US" dirty="0"/>
              <a:t>All functions have access to the global scope.  </a:t>
            </a:r>
          </a:p>
          <a:p>
            <a:r>
              <a:rPr lang="en-US" dirty="0"/>
              <a:t>In JavaScript, all functions have access to the scope "above" them.</a:t>
            </a:r>
          </a:p>
          <a:p>
            <a:r>
              <a:rPr lang="en-US" dirty="0"/>
              <a:t>JavaScript supports nested functions. Nested functions have access to the scope "above" them.</a:t>
            </a:r>
          </a:p>
          <a:p>
            <a:r>
              <a:rPr lang="en-US" dirty="0"/>
              <a:t>In this example, the inner function plus() has access to the counter variable in the parent function:</a:t>
            </a:r>
          </a:p>
          <a:p>
            <a:r>
              <a:rPr lang="en-US" dirty="0"/>
              <a:t>This could have solved the counter dilemma, if we could reach the plus() function from the outside.</a:t>
            </a:r>
          </a:p>
          <a:p>
            <a:r>
              <a:rPr lang="en-US" dirty="0"/>
              <a:t>We also need to find a way to execute counter = 0 only once.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image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2571744"/>
            <a:ext cx="3657600" cy="20717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8662" y="4871877"/>
            <a:ext cx="7858180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One of many JavaScript HTML methods is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getElementById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(). HTML element (with id="demo"), and changes the element content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to "Hello JavaScript":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 add() {</a:t>
            </a:r>
            <a:br>
              <a:rPr lang="en-US" dirty="0"/>
            </a:br>
            <a:r>
              <a:rPr lang="en-US" dirty="0"/>
              <a:t>  let counter = 0;</a:t>
            </a:r>
            <a:br>
              <a:rPr lang="en-US" dirty="0"/>
            </a:br>
            <a:r>
              <a:rPr lang="en-US" dirty="0"/>
              <a:t>  function plus() {counter += 1;}</a:t>
            </a:r>
            <a:br>
              <a:rPr lang="en-US" dirty="0"/>
            </a:br>
            <a:r>
              <a:rPr lang="en-US" dirty="0"/>
              <a:t>  plus();   </a:t>
            </a:r>
            <a:br>
              <a:rPr lang="en-US" dirty="0"/>
            </a:br>
            <a:r>
              <a:rPr lang="en-US" dirty="0"/>
              <a:t>  return counter;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const add = (function () {</a:t>
            </a:r>
            <a:br>
              <a:rPr lang="en-US" dirty="0"/>
            </a:br>
            <a:r>
              <a:rPr lang="en-US" dirty="0"/>
              <a:t>  let counter = 0;</a:t>
            </a:r>
            <a:br>
              <a:rPr lang="en-US" dirty="0"/>
            </a:br>
            <a:r>
              <a:rPr lang="en-US" dirty="0"/>
              <a:t>  return function () {counter += 1; return counter}</a:t>
            </a:r>
            <a:br>
              <a:rPr lang="en-US" dirty="0"/>
            </a:br>
            <a:r>
              <a:rPr lang="en-US" dirty="0"/>
              <a:t>})();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add();</a:t>
            </a:r>
            <a:br>
              <a:rPr lang="en-US" dirty="0"/>
            </a:br>
            <a:r>
              <a:rPr lang="en-US" dirty="0"/>
              <a:t>add();</a:t>
            </a:r>
            <a:br>
              <a:rPr lang="en-US" dirty="0"/>
            </a:br>
            <a:r>
              <a:rPr lang="en-US" dirty="0"/>
              <a:t>add();</a:t>
            </a:r>
            <a:br>
              <a:rPr lang="en-US" dirty="0"/>
            </a:br>
            <a:r>
              <a:rPr lang="en-US" dirty="0"/>
              <a:t>// the counter is now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357850"/>
          </a:xfrm>
        </p:spPr>
        <p:txBody>
          <a:bodyPr/>
          <a:lstStyle/>
          <a:p>
            <a:pPr algn="just"/>
            <a:r>
              <a:rPr lang="en-US" dirty="0"/>
              <a:t>JavaScript supports nested functions. Nested functions have access to the scope "above" them.</a:t>
            </a:r>
          </a:p>
          <a:p>
            <a:pPr algn="just"/>
            <a:r>
              <a:rPr lang="en-US" dirty="0"/>
              <a:t>example, </a:t>
            </a:r>
          </a:p>
          <a:p>
            <a:pPr lvl="1"/>
            <a:r>
              <a:rPr lang="en-US" dirty="0"/>
              <a:t>function add() {</a:t>
            </a:r>
            <a:br>
              <a:rPr lang="en-US" dirty="0"/>
            </a:br>
            <a:r>
              <a:rPr lang="en-US" dirty="0"/>
              <a:t>  let counter = 0;</a:t>
            </a:r>
            <a:br>
              <a:rPr lang="en-US" dirty="0"/>
            </a:br>
            <a:r>
              <a:rPr lang="en-US" dirty="0"/>
              <a:t>  function </a:t>
            </a:r>
            <a:r>
              <a:rPr lang="en-US" b="1" i="1" dirty="0"/>
              <a:t>plus() </a:t>
            </a:r>
            <a:r>
              <a:rPr lang="en-US" dirty="0"/>
              <a:t>{counter += 1;}</a:t>
            </a:r>
            <a:br>
              <a:rPr lang="en-US" dirty="0"/>
            </a:br>
            <a:r>
              <a:rPr lang="en-US" dirty="0"/>
              <a:t>  plus();   </a:t>
            </a:r>
            <a:br>
              <a:rPr lang="en-US" dirty="0"/>
            </a:br>
            <a:r>
              <a:rPr lang="en-US" dirty="0"/>
              <a:t>  return counter;</a:t>
            </a:r>
            <a:br>
              <a:rPr lang="en-US" dirty="0"/>
            </a:br>
            <a:r>
              <a:rPr lang="en-US" dirty="0"/>
              <a:t>}</a:t>
            </a:r>
          </a:p>
          <a:p>
            <a:pPr algn="just"/>
            <a:r>
              <a:rPr lang="en-US" dirty="0"/>
              <a:t>Inner function plus() has access to the counter variable in the parent function:</a:t>
            </a:r>
          </a:p>
          <a:p>
            <a:pPr algn="just"/>
            <a:r>
              <a:rPr lang="en-US" dirty="0"/>
              <a:t>This could have solved the counter dilemma, if we could reach the plus() function from the outside.</a:t>
            </a:r>
          </a:p>
          <a:p>
            <a:pPr algn="just"/>
            <a:r>
              <a:rPr lang="en-US" dirty="0"/>
              <a:t>We also need to find a way to execute counter = 0 only once. </a:t>
            </a:r>
            <a:r>
              <a:rPr lang="en-US" b="1" dirty="0"/>
              <a:t>We need a closure.</a:t>
            </a:r>
            <a:endParaRPr lang="en-US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Closure is a function having access to the parent scope, even after the parent function has closed.</a:t>
            </a:r>
          </a:p>
          <a:p>
            <a:pPr algn="just"/>
            <a:r>
              <a:rPr lang="en-US" b="1" dirty="0"/>
              <a:t>Example </a:t>
            </a:r>
          </a:p>
          <a:p>
            <a:pPr lvl="1"/>
            <a:r>
              <a:rPr lang="en-US" b="1" dirty="0"/>
              <a:t>const</a:t>
            </a:r>
            <a:r>
              <a:rPr lang="en-US" dirty="0"/>
              <a:t> add = (function ()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let</a:t>
            </a:r>
            <a:r>
              <a:rPr lang="en-US" dirty="0"/>
              <a:t> counter = 0;</a:t>
            </a:r>
            <a:br>
              <a:rPr lang="en-US" dirty="0"/>
            </a:br>
            <a:r>
              <a:rPr lang="en-US" dirty="0"/>
              <a:t>  return function () {counter += 1; return counter}</a:t>
            </a:r>
            <a:br>
              <a:rPr lang="en-US" dirty="0"/>
            </a:br>
            <a:r>
              <a:rPr lang="en-US" dirty="0"/>
              <a:t>})();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add();</a:t>
            </a:r>
            <a:br>
              <a:rPr lang="en-US" dirty="0"/>
            </a:br>
            <a:r>
              <a:rPr lang="en-US" dirty="0"/>
              <a:t>add();</a:t>
            </a:r>
            <a:br>
              <a:rPr lang="en-US" dirty="0"/>
            </a:br>
            <a:r>
              <a:rPr lang="en-US" dirty="0"/>
              <a:t>add();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 </a:t>
            </a:r>
            <a:r>
              <a:rPr lang="en-US" b="1" i="1" dirty="0"/>
              <a:t>add</a:t>
            </a:r>
            <a:r>
              <a:rPr lang="en-US" dirty="0"/>
              <a:t> is assigned to the return value of a self-invoking function.</a:t>
            </a:r>
          </a:p>
          <a:p>
            <a:r>
              <a:rPr lang="en-US" dirty="0"/>
              <a:t>The self-invoking function only runs once. It sets the counter to zero (0), and returns a function expression.</a:t>
            </a:r>
          </a:p>
          <a:p>
            <a:r>
              <a:rPr lang="en-US" dirty="0"/>
              <a:t>This way add becomes a function. </a:t>
            </a:r>
          </a:p>
          <a:p>
            <a:r>
              <a:rPr lang="en-US" dirty="0"/>
              <a:t>it can access the counter in the parent scope.</a:t>
            </a:r>
          </a:p>
          <a:p>
            <a:r>
              <a:rPr lang="en-US" dirty="0"/>
              <a:t>This is called a JavaScript </a:t>
            </a:r>
            <a:r>
              <a:rPr lang="en-US" b="1" dirty="0"/>
              <a:t>closure.</a:t>
            </a:r>
            <a:r>
              <a:rPr lang="en-US" dirty="0"/>
              <a:t> </a:t>
            </a:r>
          </a:p>
          <a:p>
            <a:r>
              <a:rPr lang="en-US" dirty="0"/>
              <a:t>It makes it possible for a function to have "</a:t>
            </a:r>
            <a:r>
              <a:rPr lang="en-US" b="1" dirty="0"/>
              <a:t>private</a:t>
            </a:r>
            <a:r>
              <a:rPr lang="en-US" dirty="0"/>
              <a:t>" variables.</a:t>
            </a:r>
          </a:p>
          <a:p>
            <a:r>
              <a:rPr lang="en-US" dirty="0"/>
              <a:t>The counter is protected by the scope of the anonymous function, and can only be changed using the add function.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183207"/>
          </a:xfrm>
        </p:spPr>
        <p:txBody>
          <a:bodyPr/>
          <a:lstStyle/>
          <a:p>
            <a:pPr algn="just"/>
            <a:r>
              <a:rPr lang="en-US" dirty="0"/>
              <a:t>An array is a special variable, which can hold more than one value:</a:t>
            </a:r>
          </a:p>
          <a:p>
            <a:pPr algn="just"/>
            <a:r>
              <a:rPr lang="en-US" dirty="0"/>
              <a:t>If you have a list of items, storing in single variables could look like this.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const </a:t>
            </a:r>
            <a:r>
              <a:rPr lang="en-US" i="1" dirty="0" err="1"/>
              <a:t>array_name</a:t>
            </a:r>
            <a:r>
              <a:rPr lang="en-US" dirty="0"/>
              <a:t> = [</a:t>
            </a:r>
            <a:r>
              <a:rPr lang="en-US" i="1" dirty="0"/>
              <a:t>item1</a:t>
            </a:r>
            <a:r>
              <a:rPr lang="en-US" dirty="0"/>
              <a:t>, </a:t>
            </a:r>
            <a:r>
              <a:rPr lang="en-US" i="1" dirty="0"/>
              <a:t>item2</a:t>
            </a:r>
            <a:r>
              <a:rPr lang="en-US" dirty="0"/>
              <a:t>, ...];</a:t>
            </a:r>
          </a:p>
          <a:p>
            <a:r>
              <a:rPr lang="en-US" dirty="0"/>
              <a:t>An array can hold many values under a single name, and you can access the values by referring to an index number. </a:t>
            </a:r>
          </a:p>
          <a:p>
            <a:r>
              <a:rPr lang="en-US" dirty="0"/>
              <a:t>Array elements are accessed using their </a:t>
            </a:r>
            <a:r>
              <a:rPr lang="en-US" b="1" dirty="0"/>
              <a:t>index number</a:t>
            </a:r>
            <a:r>
              <a:rPr lang="en-US" dirty="0"/>
              <a:t>:</a:t>
            </a:r>
          </a:p>
          <a:p>
            <a:r>
              <a:rPr lang="en-US" dirty="0"/>
              <a:t>Array </a:t>
            </a:r>
            <a:r>
              <a:rPr lang="en-US" b="1" dirty="0"/>
              <a:t>indexes</a:t>
            </a:r>
            <a:r>
              <a:rPr lang="en-US" dirty="0"/>
              <a:t> start with 0:</a:t>
            </a:r>
          </a:p>
          <a:p>
            <a:r>
              <a:rPr lang="en-US" dirty="0"/>
              <a:t>[0] is the first array element</a:t>
            </a:r>
            <a:br>
              <a:rPr lang="en-US" dirty="0"/>
            </a:br>
            <a:r>
              <a:rPr lang="en-US" dirty="0"/>
              <a:t>[1] is the second</a:t>
            </a:r>
            <a:br>
              <a:rPr lang="en-US" dirty="0"/>
            </a:br>
            <a:r>
              <a:rPr lang="en-US" dirty="0"/>
              <a:t>[2] is the third ...</a:t>
            </a:r>
          </a:p>
          <a:p>
            <a:pPr lvl="1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you have a list of items, storing the list in single variables could look like this.</a:t>
            </a:r>
          </a:p>
          <a:p>
            <a:r>
              <a:rPr lang="en-US" dirty="0"/>
              <a:t>let car1 = "Saab";</a:t>
            </a:r>
            <a:br>
              <a:rPr lang="en-US" dirty="0"/>
            </a:br>
            <a:r>
              <a:rPr lang="en-US" dirty="0"/>
              <a:t>let car2 = "Volvo";</a:t>
            </a:r>
            <a:br>
              <a:rPr lang="en-US" dirty="0"/>
            </a:br>
            <a:r>
              <a:rPr lang="en-US" dirty="0"/>
              <a:t>let car3 = "BMW";</a:t>
            </a:r>
          </a:p>
          <a:p>
            <a:pPr algn="just"/>
            <a:r>
              <a:rPr lang="en-US" dirty="0"/>
              <a:t>However, what if you want to loop through the cars and find a specific one? And what if you had not 3 cars, but 300?</a:t>
            </a:r>
          </a:p>
          <a:p>
            <a:pPr algn="just"/>
            <a:r>
              <a:rPr lang="en-US" dirty="0"/>
              <a:t>The solution is an array!</a:t>
            </a:r>
          </a:p>
          <a:p>
            <a:pPr algn="just"/>
            <a:r>
              <a:rPr lang="en-US" dirty="0"/>
              <a:t>An array can hold many values under a single name, and you can </a:t>
            </a:r>
            <a:r>
              <a:rPr lang="en-US" b="1" dirty="0"/>
              <a:t>access the values by referring to an index number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const cars = ["Saab", "Volvo", "BMW"];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Arrays to Strings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() converts an array to a string of array values.</a:t>
            </a:r>
          </a:p>
          <a:p>
            <a:pPr lvl="1"/>
            <a:r>
              <a:rPr lang="en-US" dirty="0"/>
              <a:t>join() method also joins all array elements into a string.</a:t>
            </a:r>
          </a:p>
          <a:p>
            <a:r>
              <a:rPr lang="en-US" dirty="0"/>
              <a:t>Popping and Pushing</a:t>
            </a:r>
          </a:p>
          <a:p>
            <a:pPr lvl="1"/>
            <a:r>
              <a:rPr lang="en-US" dirty="0"/>
              <a:t>pop() method removes the last element from an array.</a:t>
            </a:r>
          </a:p>
          <a:p>
            <a:pPr lvl="1"/>
            <a:r>
              <a:rPr lang="en-US" dirty="0"/>
              <a:t>push() method adds a new element to an array (at the end).</a:t>
            </a:r>
          </a:p>
          <a:p>
            <a:r>
              <a:rPr lang="en-US" dirty="0"/>
              <a:t>Shifting Elements</a:t>
            </a:r>
          </a:p>
          <a:p>
            <a:pPr lvl="1"/>
            <a:r>
              <a:rPr lang="en-US" dirty="0"/>
              <a:t>Shifting is equivalent to popping, but working on the first element instead of the last.</a:t>
            </a:r>
          </a:p>
          <a:p>
            <a:pPr lvl="1"/>
            <a:r>
              <a:rPr lang="en-US" dirty="0"/>
              <a:t>shift() method removes the first array element and "shifts" all other elements to a lower index.</a:t>
            </a:r>
          </a:p>
          <a:p>
            <a:pPr lvl="1"/>
            <a:r>
              <a:rPr lang="en-US" dirty="0" err="1"/>
              <a:t>unshift</a:t>
            </a:r>
            <a:r>
              <a:rPr lang="en-US" dirty="0"/>
              <a:t>() method adds a new element to an array (at the beginning), and "</a:t>
            </a:r>
            <a:r>
              <a:rPr lang="en-US" dirty="0" err="1"/>
              <a:t>unshifts</a:t>
            </a:r>
            <a:r>
              <a:rPr lang="en-US" dirty="0"/>
              <a:t>" older elements: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Elements</a:t>
            </a:r>
          </a:p>
          <a:p>
            <a:pPr lvl="1"/>
            <a:r>
              <a:rPr lang="en-US" dirty="0"/>
              <a:t>Array elements are accessed using their </a:t>
            </a:r>
            <a:r>
              <a:rPr lang="en-US" b="1" dirty="0"/>
              <a:t>index number.</a:t>
            </a:r>
          </a:p>
          <a:p>
            <a:pPr lvl="1"/>
            <a:r>
              <a:rPr lang="en-US" b="1" dirty="0"/>
              <a:t>example</a:t>
            </a:r>
          </a:p>
          <a:p>
            <a:pPr lvl="1"/>
            <a:r>
              <a:rPr lang="en-US" dirty="0"/>
              <a:t>const fruits = ["Banana", "Orange", "Apple", "Mango"];</a:t>
            </a:r>
            <a:br>
              <a:rPr lang="en-US" dirty="0"/>
            </a:br>
            <a:r>
              <a:rPr lang="en-US" dirty="0"/>
              <a:t>fruits[0] = "Kiwi";</a:t>
            </a:r>
          </a:p>
          <a:p>
            <a:r>
              <a:rPr lang="en-US" dirty="0"/>
              <a:t>JavaScript Array length</a:t>
            </a:r>
          </a:p>
          <a:p>
            <a:pPr lvl="1"/>
            <a:r>
              <a:rPr lang="en-US" dirty="0"/>
              <a:t>length property provides an easy way to append a new element to an array:</a:t>
            </a:r>
          </a:p>
          <a:p>
            <a:pPr lvl="1"/>
            <a:r>
              <a:rPr lang="en-US" dirty="0"/>
              <a:t>const fruits = ["Banana", "Orange", "Apple", "Mango"];</a:t>
            </a:r>
            <a:br>
              <a:rPr lang="en-US" dirty="0"/>
            </a:br>
            <a:r>
              <a:rPr lang="en-US" dirty="0"/>
              <a:t>fruits[</a:t>
            </a:r>
            <a:r>
              <a:rPr lang="en-US" dirty="0" err="1"/>
              <a:t>fruits.length</a:t>
            </a:r>
            <a:r>
              <a:rPr lang="en-US" dirty="0"/>
              <a:t>] = "Kiwi";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splice() method adds new items to an array.</a:t>
            </a:r>
          </a:p>
          <a:p>
            <a:r>
              <a:rPr lang="en-US" dirty="0"/>
              <a:t>splice() to remove elements without leaving "holes" in the array:</a:t>
            </a:r>
          </a:p>
          <a:p>
            <a:r>
              <a:rPr lang="en-US" dirty="0"/>
              <a:t>const fruits = ["Banana", "Orange", "Apple", "Mango"];</a:t>
            </a:r>
            <a:br>
              <a:rPr lang="en-US" dirty="0"/>
            </a:br>
            <a:r>
              <a:rPr lang="en-US" dirty="0" err="1"/>
              <a:t>fruits.splice</a:t>
            </a:r>
            <a:r>
              <a:rPr lang="en-US" dirty="0"/>
              <a:t>(2, 0, "Lemon", "Kiwi");</a:t>
            </a:r>
          </a:p>
          <a:p>
            <a:r>
              <a:rPr lang="en-US" dirty="0"/>
              <a:t>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/>
              <a:t>added</a:t>
            </a:r>
            <a:r>
              <a:rPr lang="en-US" dirty="0"/>
              <a:t> (spliced in).</a:t>
            </a:r>
          </a:p>
          <a:p>
            <a:r>
              <a:rPr lang="en-US" dirty="0"/>
              <a:t>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iteration methods operate on every array item.</a:t>
            </a:r>
          </a:p>
          <a:p>
            <a:r>
              <a:rPr lang="en-US" dirty="0" err="1"/>
              <a:t>forEach</a:t>
            </a:r>
            <a:r>
              <a:rPr lang="en-US" dirty="0"/>
              <a:t>() method calls a function once for each array element.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const numbers = [45, 4, 9, 16, 25];</a:t>
            </a:r>
            <a:br>
              <a:rPr lang="en-US" dirty="0"/>
            </a:br>
            <a:r>
              <a:rPr lang="en-US" dirty="0"/>
              <a:t>let txt = "";</a:t>
            </a:r>
            <a:br>
              <a:rPr lang="en-US" dirty="0"/>
            </a:br>
            <a:r>
              <a:rPr lang="en-US" dirty="0" err="1"/>
              <a:t>numbers.forEach</a:t>
            </a:r>
            <a:r>
              <a:rPr lang="en-US" dirty="0"/>
              <a:t>(</a:t>
            </a:r>
            <a:r>
              <a:rPr lang="en-US" dirty="0" err="1"/>
              <a:t>myFunction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(value) {</a:t>
            </a:r>
            <a:br>
              <a:rPr lang="en-US" dirty="0"/>
            </a:br>
            <a:r>
              <a:rPr lang="en-US" dirty="0"/>
              <a:t>  txt += value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&lt;head&gt;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 function is placed in the &lt;head&gt; section of an HTML page.</a:t>
            </a:r>
          </a:p>
          <a:p>
            <a:r>
              <a:rPr lang="en-US" dirty="0"/>
              <a:t>The function is called when a button is clicked</a:t>
            </a:r>
          </a:p>
          <a:p>
            <a:r>
              <a:rPr lang="en-US" b="1" i="1" dirty="0"/>
              <a:t>Example </a:t>
            </a:r>
          </a:p>
          <a:p>
            <a:r>
              <a:rPr lang="en-US" sz="1400" dirty="0"/>
              <a:t>&lt;!DOCTYPE html&gt;</a:t>
            </a:r>
            <a:br>
              <a:rPr lang="en-US" sz="1400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&lt;head&gt;</a:t>
            </a:r>
            <a:br>
              <a:rPr lang="en-US" sz="1400" dirty="0"/>
            </a:br>
            <a:r>
              <a:rPr lang="en-US" sz="1400" b="1" dirty="0"/>
              <a:t>&lt;script&gt;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function </a:t>
            </a:r>
            <a:r>
              <a:rPr lang="en-US" sz="1400" dirty="0" err="1"/>
              <a:t>myFunction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  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 = "Paragraph changed.";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b="1" dirty="0"/>
              <a:t>&lt;/script&gt;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&lt;/head&gt;</a:t>
            </a:r>
            <a:br>
              <a:rPr lang="en-US" sz="1400" dirty="0"/>
            </a:br>
            <a:r>
              <a:rPr lang="en-US" sz="1400" dirty="0"/>
              <a:t>&lt;body&gt;&lt;h2&gt;Demo JavaScript in Head&lt;/h2&gt;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&lt;p id="demo"&gt;A Paragraph&lt;/p&gt;</a:t>
            </a:r>
            <a:br>
              <a:rPr lang="en-US" sz="1400" dirty="0"/>
            </a:br>
            <a:r>
              <a:rPr lang="en-US" sz="1400" dirty="0"/>
              <a:t>&lt;button type="button" 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myFunction</a:t>
            </a:r>
            <a:r>
              <a:rPr lang="en-US" sz="1400" dirty="0"/>
              <a:t>()"&gt;Try it&lt;/button&gt;</a:t>
            </a:r>
          </a:p>
          <a:p>
            <a:r>
              <a:rPr lang="en-US" sz="1400" dirty="0"/>
              <a:t>&lt;/body&gt;</a:t>
            </a:r>
            <a:br>
              <a:rPr lang="en-US" sz="1400" dirty="0"/>
            </a:br>
            <a:r>
              <a:rPr lang="en-US" sz="1400" dirty="0"/>
              <a:t>&lt;/html&gt;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Timing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</a:t>
            </a:r>
          </a:p>
          <a:p>
            <a:r>
              <a:rPr lang="en-US" dirty="0"/>
              <a:t>Square Bracket Notation </a:t>
            </a:r>
          </a:p>
          <a:p>
            <a:r>
              <a:rPr lang="en-US" dirty="0"/>
              <a:t>Deleting Properties </a:t>
            </a:r>
          </a:p>
          <a:p>
            <a:r>
              <a:rPr lang="en-US" dirty="0"/>
              <a:t>How are Objects Stored </a:t>
            </a:r>
          </a:p>
          <a:p>
            <a:r>
              <a:rPr lang="en-US" dirty="0"/>
              <a:t>Iterating Over Objects </a:t>
            </a:r>
          </a:p>
          <a:p>
            <a:r>
              <a:rPr lang="en-US" dirty="0"/>
              <a:t>Nested Objects </a:t>
            </a:r>
          </a:p>
          <a:p>
            <a:r>
              <a:rPr lang="en-US" dirty="0"/>
              <a:t>Arrays and Objects </a:t>
            </a:r>
          </a:p>
          <a:p>
            <a:r>
              <a:rPr lang="en-US" dirty="0"/>
              <a:t>Iterating over array using for in </a:t>
            </a:r>
          </a:p>
          <a:p>
            <a:r>
              <a:rPr lang="en-US" b="1" dirty="0"/>
              <a:t>Timing Events </a:t>
            </a:r>
          </a:p>
          <a:p>
            <a:r>
              <a:rPr lang="en-US" b="1" dirty="0"/>
              <a:t>Countdown Timer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almost "everything" is an object.</a:t>
            </a:r>
          </a:p>
          <a:p>
            <a:r>
              <a:rPr lang="en-US" dirty="0"/>
              <a:t>Real Life Objects, Properties, and Methods</a:t>
            </a:r>
          </a:p>
          <a:p>
            <a:r>
              <a:rPr lang="en-US" dirty="0"/>
              <a:t>In real life, a person is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dirty="0"/>
              <a:t>A person</a:t>
            </a:r>
          </a:p>
          <a:p>
            <a:pPr lvl="1"/>
            <a:r>
              <a:rPr lang="en-US" b="1" dirty="0"/>
              <a:t>properties</a:t>
            </a:r>
            <a:r>
              <a:rPr lang="en-US" dirty="0"/>
              <a:t> like name, age and color. </a:t>
            </a:r>
          </a:p>
          <a:p>
            <a:pPr lvl="1"/>
            <a:r>
              <a:rPr lang="en-US" b="1" dirty="0"/>
              <a:t>method</a:t>
            </a:r>
            <a:r>
              <a:rPr lang="en-US" dirty="0"/>
              <a:t> is a function stored as a property.</a:t>
            </a:r>
          </a:p>
          <a:p>
            <a:r>
              <a:rPr lang="en-US" dirty="0"/>
              <a:t>create a JavaScript object with an object literal.</a:t>
            </a:r>
          </a:p>
          <a:p>
            <a:pPr lvl="1"/>
            <a:r>
              <a:rPr lang="en-US" dirty="0"/>
              <a:t> const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:"blue"};</a:t>
            </a:r>
          </a:p>
          <a:p>
            <a:pPr lvl="1"/>
            <a:r>
              <a:rPr lang="en-US" b="1" dirty="0" err="1"/>
              <a:t>name:values</a:t>
            </a:r>
            <a:r>
              <a:rPr lang="en-US" dirty="0"/>
              <a:t> pairs in JavaScript objects are called </a:t>
            </a:r>
            <a:r>
              <a:rPr lang="en-US" b="1" dirty="0"/>
              <a:t>properties</a:t>
            </a:r>
            <a:r>
              <a:rPr lang="en-US" dirty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857364"/>
            <a:ext cx="3124636" cy="172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object properties in two ways.</a:t>
            </a:r>
          </a:p>
          <a:p>
            <a:pPr lvl="1"/>
            <a:r>
              <a:rPr lang="en-US" dirty="0"/>
              <a:t>Dot notation</a:t>
            </a:r>
          </a:p>
          <a:p>
            <a:pPr lvl="2"/>
            <a:r>
              <a:rPr lang="en-US" i="1" dirty="0" err="1"/>
              <a:t>objectName.propertyName</a:t>
            </a:r>
            <a:endParaRPr lang="en-US" i="1" dirty="0"/>
          </a:p>
          <a:p>
            <a:pPr lvl="2"/>
            <a:r>
              <a:rPr lang="en-US" i="1" dirty="0"/>
              <a:t>Example</a:t>
            </a:r>
          </a:p>
          <a:p>
            <a:pPr lvl="3"/>
            <a:r>
              <a:rPr lang="en-US" dirty="0" err="1"/>
              <a:t>person.lastName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Square bracket notation.</a:t>
            </a:r>
          </a:p>
          <a:p>
            <a:pPr lvl="2"/>
            <a:r>
              <a:rPr lang="en-US" i="1" dirty="0" err="1"/>
              <a:t>objectName</a:t>
            </a:r>
            <a:r>
              <a:rPr lang="en-US" i="1" dirty="0"/>
              <a:t>["</a:t>
            </a:r>
            <a:r>
              <a:rPr lang="en-US" i="1" dirty="0" err="1"/>
              <a:t>propertyName</a:t>
            </a:r>
            <a:r>
              <a:rPr lang="en-US" i="1" dirty="0"/>
              <a:t>“]</a:t>
            </a:r>
            <a:endParaRPr lang="en-US" dirty="0"/>
          </a:p>
          <a:p>
            <a:pPr lvl="2"/>
            <a:r>
              <a:rPr lang="en-US" dirty="0"/>
              <a:t>Example</a:t>
            </a:r>
          </a:p>
          <a:p>
            <a:pPr lvl="3"/>
            <a:r>
              <a:rPr lang="en-US" dirty="0"/>
              <a:t>person["</a:t>
            </a:r>
            <a:r>
              <a:rPr lang="en-US" dirty="0" err="1"/>
              <a:t>lastName</a:t>
            </a:r>
            <a:r>
              <a:rPr lang="en-US" dirty="0"/>
              <a:t>"];</a:t>
            </a:r>
          </a:p>
          <a:p>
            <a:pPr lvl="3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new properties to an existing object by simply giving it a value.</a:t>
            </a:r>
          </a:p>
          <a:p>
            <a:r>
              <a:rPr lang="en-US" dirty="0"/>
              <a:t>Assume that the person object already exists - you can then give it new properties: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person.nationality</a:t>
            </a:r>
            <a:r>
              <a:rPr lang="en-US" dirty="0"/>
              <a:t> = "English";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delete keyword deletes a property from an object.</a:t>
            </a:r>
          </a:p>
          <a:p>
            <a:r>
              <a:rPr lang="en-US" dirty="0"/>
              <a:t>The delete keyword deletes both the value of the property and the property itself.</a:t>
            </a:r>
          </a:p>
          <a:p>
            <a:r>
              <a:rPr lang="en-US" dirty="0"/>
              <a:t>After deletion, the property cannot be used before it is added back again.</a:t>
            </a:r>
          </a:p>
          <a:p>
            <a:r>
              <a:rPr lang="en-US" dirty="0"/>
              <a:t>The delete operator is designed to be used on object properties. It has no effect on variables or functions.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firstName</a:t>
            </a:r>
            <a:r>
              <a:rPr lang="en-US" dirty="0"/>
              <a:t>: "John",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lastName</a:t>
            </a:r>
            <a:r>
              <a:rPr lang="en-US" dirty="0"/>
              <a:t>: "Doe",</a:t>
            </a:r>
            <a:br>
              <a:rPr lang="en-US" dirty="0"/>
            </a:br>
            <a:r>
              <a:rPr lang="en-US" dirty="0"/>
              <a:t>  age: 50,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eyeColor</a:t>
            </a:r>
            <a:r>
              <a:rPr lang="en-US" dirty="0"/>
              <a:t>: "blue"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delete </a:t>
            </a:r>
            <a:r>
              <a:rPr lang="en-US" dirty="0" err="1"/>
              <a:t>person.age</a:t>
            </a:r>
            <a:r>
              <a:rPr lang="en-US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Objects Stored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also have 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r>
              <a:rPr lang="en-US" dirty="0"/>
              <a:t>Methods are </a:t>
            </a:r>
            <a:r>
              <a:rPr lang="en-US" b="1" dirty="0"/>
              <a:t>actions</a:t>
            </a:r>
            <a:r>
              <a:rPr lang="en-US" dirty="0"/>
              <a:t> that can be performed on objects.</a:t>
            </a:r>
          </a:p>
          <a:p>
            <a:r>
              <a:rPr lang="en-US" dirty="0"/>
              <a:t>Methods are stored in properties as </a:t>
            </a:r>
            <a:r>
              <a:rPr lang="en-US" b="1" dirty="0"/>
              <a:t>function definitions</a:t>
            </a:r>
            <a:r>
              <a:rPr lang="en-US" dirty="0"/>
              <a:t>.</a:t>
            </a:r>
          </a:p>
          <a:p>
            <a:r>
              <a:rPr lang="en-US" dirty="0"/>
              <a:t>A method is a function stored as a property.</a:t>
            </a:r>
          </a:p>
          <a:p>
            <a:r>
              <a:rPr lang="en-US" dirty="0"/>
              <a:t>const person =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firstName</a:t>
            </a:r>
            <a:r>
              <a:rPr lang="en-US" dirty="0"/>
              <a:t>: "John",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lastName</a:t>
            </a:r>
            <a:r>
              <a:rPr lang="en-US" dirty="0"/>
              <a:t> : "Doe",</a:t>
            </a:r>
            <a:br>
              <a:rPr lang="en-US" dirty="0"/>
            </a:br>
            <a:r>
              <a:rPr lang="en-US" dirty="0"/>
              <a:t>  id       : 5566,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fullName</a:t>
            </a:r>
            <a:r>
              <a:rPr lang="en-US" dirty="0"/>
              <a:t> : function() {</a:t>
            </a:r>
            <a:br>
              <a:rPr lang="en-US" dirty="0"/>
            </a:br>
            <a:r>
              <a:rPr lang="en-US" dirty="0"/>
              <a:t>    return </a:t>
            </a:r>
            <a:r>
              <a:rPr lang="en-US" dirty="0" err="1"/>
              <a:t>this.firstName</a:t>
            </a:r>
            <a:r>
              <a:rPr lang="en-US" dirty="0"/>
              <a:t> + " " + </a:t>
            </a:r>
            <a:r>
              <a:rPr lang="en-US" dirty="0" err="1"/>
              <a:t>this.lastName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this</a:t>
            </a:r>
            <a:r>
              <a:rPr lang="en-US" dirty="0"/>
              <a:t> Keyword</a:t>
            </a:r>
          </a:p>
          <a:p>
            <a:r>
              <a:rPr lang="en-US" dirty="0"/>
              <a:t>In a function definition, this refers to the "owner" of the function.</a:t>
            </a:r>
          </a:p>
          <a:p>
            <a:r>
              <a:rPr lang="en-US" dirty="0"/>
              <a:t>In the example above, this is the </a:t>
            </a:r>
            <a:r>
              <a:rPr lang="en-US" b="1" dirty="0"/>
              <a:t>person object</a:t>
            </a:r>
            <a:r>
              <a:rPr lang="en-US" dirty="0"/>
              <a:t> that "owns" the </a:t>
            </a:r>
            <a:r>
              <a:rPr lang="en-US" dirty="0" err="1"/>
              <a:t>fullName</a:t>
            </a:r>
            <a:r>
              <a:rPr lang="en-US" dirty="0"/>
              <a:t> function.</a:t>
            </a:r>
          </a:p>
          <a:p>
            <a:r>
              <a:rPr lang="en-US" dirty="0"/>
              <a:t>In other words, </a:t>
            </a:r>
            <a:r>
              <a:rPr lang="en-US" dirty="0" err="1"/>
              <a:t>this.firstName</a:t>
            </a:r>
            <a:r>
              <a:rPr lang="en-US" dirty="0"/>
              <a:t> means the </a:t>
            </a:r>
            <a:r>
              <a:rPr lang="en-US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643182"/>
            <a:ext cx="5858693" cy="204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 for in statement loops through the properties of an Object: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for (key in object) {</a:t>
            </a:r>
            <a:br>
              <a:rPr lang="en-US" dirty="0"/>
            </a:br>
            <a:r>
              <a:rPr lang="en-US" dirty="0"/>
              <a:t>  // </a:t>
            </a:r>
            <a:r>
              <a:rPr lang="en-US" i="1" dirty="0"/>
              <a:t>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const person = {</a:t>
            </a:r>
            <a:r>
              <a:rPr lang="en-US" dirty="0" err="1"/>
              <a:t>fname</a:t>
            </a:r>
            <a:r>
              <a:rPr lang="en-US" dirty="0"/>
              <a:t>:"John", </a:t>
            </a:r>
            <a:r>
              <a:rPr lang="en-US" dirty="0" err="1"/>
              <a:t>lname</a:t>
            </a:r>
            <a:r>
              <a:rPr lang="en-US" dirty="0"/>
              <a:t>:"Doe", age:25};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text = "";</a:t>
            </a:r>
            <a:br>
              <a:rPr lang="en-US" dirty="0"/>
            </a:br>
            <a:r>
              <a:rPr lang="en-US" dirty="0"/>
              <a:t>for (let x in person) {</a:t>
            </a:r>
            <a:br>
              <a:rPr lang="en-US" dirty="0"/>
            </a:br>
            <a:r>
              <a:rPr lang="en-US" dirty="0"/>
              <a:t>  text += person[x];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&lt;body&gt;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643602"/>
          </a:xfrm>
        </p:spPr>
        <p:txBody>
          <a:bodyPr/>
          <a:lstStyle/>
          <a:p>
            <a:r>
              <a:rPr lang="en-US" dirty="0"/>
              <a:t>Example a JavaScript function is placed in the &lt;body&gt; section of an HTML page.</a:t>
            </a:r>
          </a:p>
          <a:p>
            <a:r>
              <a:rPr lang="en-US" dirty="0"/>
              <a:t>The function is called when a button is clicked:</a:t>
            </a:r>
          </a:p>
          <a:p>
            <a:r>
              <a:rPr lang="en-US" b="1" i="1" dirty="0"/>
              <a:t>Example</a:t>
            </a:r>
          </a:p>
          <a:p>
            <a:r>
              <a:rPr lang="en-US" sz="1800" dirty="0"/>
              <a:t>&lt;!DOCTYPE html&gt;</a:t>
            </a:r>
            <a:br>
              <a:rPr lang="en-US" sz="1800" dirty="0"/>
            </a:br>
            <a:r>
              <a:rPr lang="en-US" sz="1800" dirty="0"/>
              <a:t>&lt;html&gt;</a:t>
            </a:r>
            <a:br>
              <a:rPr lang="en-US" sz="1800" dirty="0"/>
            </a:br>
            <a:r>
              <a:rPr lang="en-US" sz="1800" dirty="0"/>
              <a:t>&lt;body&gt;</a:t>
            </a:r>
            <a:br>
              <a:rPr lang="en-US" sz="1800" dirty="0"/>
            </a:br>
            <a:r>
              <a:rPr lang="en-US" sz="1800" dirty="0"/>
              <a:t>&lt;h2&gt;Demo JavaScript in Body&lt;/h2&gt;</a:t>
            </a:r>
            <a:br>
              <a:rPr lang="en-US" sz="1800" dirty="0"/>
            </a:br>
            <a:r>
              <a:rPr lang="en-US" sz="1800" dirty="0"/>
              <a:t>&lt;p id="demo"&gt;A Paragraph&lt;/p&gt;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&lt;button type="button" </a:t>
            </a:r>
            <a:r>
              <a:rPr lang="en-US" sz="1800" dirty="0" err="1"/>
              <a:t>onclick</a:t>
            </a:r>
            <a:r>
              <a:rPr lang="en-US" sz="1800" dirty="0"/>
              <a:t>="</a:t>
            </a:r>
            <a:r>
              <a:rPr lang="en-US" sz="1800" dirty="0" err="1"/>
              <a:t>myFunction</a:t>
            </a:r>
            <a:r>
              <a:rPr lang="en-US" sz="1800" dirty="0"/>
              <a:t>()"&gt;Try it&lt;/button&gt;</a:t>
            </a:r>
            <a:br>
              <a:rPr lang="en-US" sz="1800" dirty="0"/>
            </a:br>
            <a:r>
              <a:rPr lang="en-US" sz="1800" b="1" dirty="0"/>
              <a:t>&lt;script&gt;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function </a:t>
            </a:r>
            <a:r>
              <a:rPr lang="en-US" sz="1800" dirty="0" err="1"/>
              <a:t>myFunction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err="1"/>
              <a:t>document.getElementById</a:t>
            </a:r>
            <a:r>
              <a:rPr lang="en-US" sz="1800" dirty="0"/>
              <a:t>("demo").</a:t>
            </a:r>
            <a:r>
              <a:rPr lang="en-US" sz="1800" dirty="0" err="1"/>
              <a:t>innerHTML</a:t>
            </a:r>
            <a:r>
              <a:rPr lang="en-US" sz="1800" dirty="0"/>
              <a:t> = "Paragraph changed.";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b="1" dirty="0"/>
              <a:t>&lt;/script&gt;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&lt;/body&gt;</a:t>
            </a:r>
            <a:br>
              <a:rPr lang="en-US" sz="1800" dirty="0"/>
            </a:br>
            <a:r>
              <a:rPr lang="en-US" sz="1800" dirty="0"/>
              <a:t>&lt;/html&gt;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an object can be another object.</a:t>
            </a:r>
          </a:p>
          <a:p>
            <a:r>
              <a:rPr lang="en-US" dirty="0"/>
              <a:t>access nested objects using the dot notation or the bracket notation.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myObj</a:t>
            </a:r>
            <a:r>
              <a:rPr lang="en-US" dirty="0"/>
              <a:t> = {</a:t>
            </a:r>
            <a:br>
              <a:rPr lang="en-US" dirty="0"/>
            </a:br>
            <a:r>
              <a:rPr lang="en-US" dirty="0"/>
              <a:t>  name:"John",</a:t>
            </a:r>
            <a:br>
              <a:rPr lang="en-US" dirty="0"/>
            </a:br>
            <a:r>
              <a:rPr lang="en-US" dirty="0"/>
              <a:t>  age:30,</a:t>
            </a:r>
            <a:br>
              <a:rPr lang="en-US" dirty="0"/>
            </a:br>
            <a:r>
              <a:rPr lang="en-US" dirty="0"/>
              <a:t>  cars: {</a:t>
            </a:r>
            <a:br>
              <a:rPr lang="en-US" dirty="0"/>
            </a:br>
            <a:r>
              <a:rPr lang="en-US" dirty="0"/>
              <a:t>    car1:"Ford",</a:t>
            </a:r>
            <a:br>
              <a:rPr lang="en-US" dirty="0"/>
            </a:br>
            <a:r>
              <a:rPr lang="en-US" dirty="0"/>
              <a:t>    car2:"BMW",</a:t>
            </a:r>
            <a:br>
              <a:rPr lang="en-US" dirty="0"/>
            </a:br>
            <a:r>
              <a:rPr lang="en-US" dirty="0"/>
              <a:t>    car3:"Fiat"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myObj.cars.car2;</a:t>
            </a:r>
          </a:p>
          <a:p>
            <a:r>
              <a:rPr lang="en-US" dirty="0" err="1"/>
              <a:t>myObj.cars</a:t>
            </a:r>
            <a:r>
              <a:rPr lang="en-US" dirty="0"/>
              <a:t>["car2"];</a:t>
            </a:r>
          </a:p>
          <a:p>
            <a:r>
              <a:rPr lang="en-US" dirty="0" err="1"/>
              <a:t>myObj</a:t>
            </a:r>
            <a:r>
              <a:rPr lang="en-US" dirty="0"/>
              <a:t>["cars"]["car2"];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and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objects can be arrays, and values in arrays can be objects.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const </a:t>
            </a:r>
            <a:r>
              <a:rPr lang="en-US" dirty="0" err="1"/>
              <a:t>myObj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name: "John",</a:t>
            </a:r>
            <a:br>
              <a:rPr lang="en-US" dirty="0"/>
            </a:br>
            <a:r>
              <a:rPr lang="en-US" dirty="0"/>
              <a:t>  age: 30,</a:t>
            </a:r>
            <a:br>
              <a:rPr lang="en-US" dirty="0"/>
            </a:br>
            <a:r>
              <a:rPr lang="en-US" dirty="0"/>
              <a:t>  cars: [</a:t>
            </a:r>
            <a:br>
              <a:rPr lang="en-US" dirty="0"/>
            </a:br>
            <a:r>
              <a:rPr lang="en-US" dirty="0"/>
              <a:t>    {name:"Ford", models:["Fiesta", "Focus", "Mustang"]},</a:t>
            </a:r>
            <a:br>
              <a:rPr lang="en-US" dirty="0"/>
            </a:br>
            <a:r>
              <a:rPr lang="en-US" dirty="0"/>
              <a:t>    {name:"BMW", models:["320", "X3", "X5"]},</a:t>
            </a:r>
            <a:br>
              <a:rPr lang="en-US" dirty="0"/>
            </a:br>
            <a:r>
              <a:rPr lang="en-US" dirty="0"/>
              <a:t>    {name:"Fiat", models:["500", "Panda"]}</a:t>
            </a:r>
            <a:br>
              <a:rPr lang="en-US" dirty="0"/>
            </a:br>
            <a:r>
              <a:rPr lang="en-US" dirty="0"/>
              <a:t>  ]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array using for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To access arrays inside arrays, use a for-in loop for each array.</a:t>
            </a:r>
          </a:p>
          <a:p>
            <a:pPr algn="just"/>
            <a:endParaRPr lang="en-US" dirty="0"/>
          </a:p>
          <a:p>
            <a:pPr algn="just"/>
            <a:r>
              <a:rPr lang="en-US" sz="1800" dirty="0"/>
              <a:t>Example </a:t>
            </a:r>
          </a:p>
          <a:p>
            <a:pPr lvl="1"/>
            <a:r>
              <a:rPr lang="en-US" sz="1800" dirty="0"/>
              <a:t>for (let </a:t>
            </a:r>
            <a:r>
              <a:rPr lang="en-US" sz="1800" dirty="0" err="1"/>
              <a:t>i</a:t>
            </a:r>
            <a:r>
              <a:rPr lang="en-US" sz="1800" dirty="0"/>
              <a:t> in </a:t>
            </a:r>
            <a:r>
              <a:rPr lang="en-US" sz="1800" dirty="0" err="1"/>
              <a:t>myObj.cars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  x += "&lt;h1&gt;" + </a:t>
            </a:r>
            <a:r>
              <a:rPr lang="en-US" sz="1800" dirty="0" err="1"/>
              <a:t>myObj.cars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].name + "&lt;/h1&gt;";</a:t>
            </a:r>
            <a:br>
              <a:rPr lang="en-US" sz="1800" dirty="0"/>
            </a:br>
            <a:r>
              <a:rPr lang="en-US" sz="1800" dirty="0"/>
              <a:t>  for (let j in </a:t>
            </a:r>
            <a:r>
              <a:rPr lang="en-US" sz="1800" dirty="0" err="1"/>
              <a:t>myObj.cars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].models) {</a:t>
            </a:r>
            <a:br>
              <a:rPr lang="en-US" sz="1800" dirty="0"/>
            </a:br>
            <a:r>
              <a:rPr lang="en-US" sz="1800" dirty="0"/>
              <a:t>    x += </a:t>
            </a:r>
            <a:r>
              <a:rPr lang="en-US" sz="1800" dirty="0" err="1"/>
              <a:t>myObj.cars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].models[j];</a:t>
            </a:r>
            <a:br>
              <a:rPr lang="en-US" sz="1800" dirty="0"/>
            </a:br>
            <a:r>
              <a:rPr lang="en-US" sz="1800" dirty="0"/>
              <a:t>  }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14488"/>
            <a:ext cx="6763694" cy="14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00034" y="3357562"/>
            <a:ext cx="8001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shows how you can use the document object to access and manipulate HTML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95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9994" y="2624790"/>
            <a:ext cx="7964012" cy="201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Deleting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96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100" y="2605738"/>
            <a:ext cx="7163800" cy="20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97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8183118" cy="75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28662" y="3244334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function is called from the event handler: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968893"/>
          </a:xfrm>
        </p:spPr>
        <p:txBody>
          <a:bodyPr/>
          <a:lstStyle/>
          <a:p>
            <a:r>
              <a:rPr lang="en-US" dirty="0"/>
              <a:t>External scripts are practical when the same code is used in many different web pages.</a:t>
            </a:r>
          </a:p>
          <a:p>
            <a:r>
              <a:rPr lang="en-US" dirty="0"/>
              <a:t>JavaScript files have the file extension 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dirty="0"/>
              <a:t>.</a:t>
            </a:r>
          </a:p>
          <a:p>
            <a:r>
              <a:rPr lang="en-US" dirty="0"/>
              <a:t>To use an external script, put the name of the script file in the </a:t>
            </a:r>
            <a:r>
              <a:rPr lang="en-US" dirty="0" err="1"/>
              <a:t>src</a:t>
            </a:r>
            <a:r>
              <a:rPr lang="en-US" dirty="0"/>
              <a:t> (source) attribute of a &lt;script&gt; tag:</a:t>
            </a:r>
          </a:p>
          <a:p>
            <a:r>
              <a:rPr lang="en-US" dirty="0"/>
              <a:t>place an external script reference in &lt;head&gt; or &lt;body&gt; as you like.</a:t>
            </a:r>
          </a:p>
          <a:p>
            <a:r>
              <a:rPr lang="en-US" dirty="0"/>
              <a:t>The script will behave as if it was located exactly where the &lt;script&gt; tag is located.</a:t>
            </a:r>
          </a:p>
          <a:p>
            <a:r>
              <a:rPr lang="en-US" dirty="0"/>
              <a:t>External scripts cannot contain &lt;script&gt; tags.</a:t>
            </a:r>
          </a:p>
          <a:p>
            <a:r>
              <a:rPr lang="en-US" dirty="0"/>
              <a:t>Example-myScript.js</a:t>
            </a:r>
          </a:p>
          <a:p>
            <a:pPr lvl="1"/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 "Paragraph changed.";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Keyboard Events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AWD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Harjeet Singh- Group G1 &amp;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6895"/>
            <a:ext cx="6143668" cy="320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5730856</TotalTime>
  <Words>2480</Words>
  <Application>Microsoft Office PowerPoint</Application>
  <PresentationFormat>On-screen Show (4:3)</PresentationFormat>
  <Paragraphs>915</Paragraphs>
  <Slides>104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ＭＳ Ｐゴシック</vt:lpstr>
      <vt:lpstr>ＭＳ Ｐゴシック</vt:lpstr>
      <vt:lpstr>Arial</vt:lpstr>
      <vt:lpstr>Calibri</vt:lpstr>
      <vt:lpstr>Times New Roman</vt:lpstr>
      <vt:lpstr>Office Theme</vt:lpstr>
      <vt:lpstr>PowerPoint Presentation</vt:lpstr>
      <vt:lpstr>Java scripting Advanced concept/closure</vt:lpstr>
      <vt:lpstr>Intro to JavaScript </vt:lpstr>
      <vt:lpstr> JavaScript </vt:lpstr>
      <vt:lpstr>Embedding JavaScript in HTML </vt:lpstr>
      <vt:lpstr>My First JavaScript</vt:lpstr>
      <vt:lpstr>PowerPoint Presentation</vt:lpstr>
      <vt:lpstr>JavaScript in &lt;head&gt;</vt:lpstr>
      <vt:lpstr>JavaScript in &lt;body&gt; </vt:lpstr>
      <vt:lpstr>External JavaScript</vt:lpstr>
      <vt:lpstr>Advantages </vt:lpstr>
      <vt:lpstr>External References </vt:lpstr>
      <vt:lpstr>Variables</vt:lpstr>
      <vt:lpstr>PowerPoint Presentation</vt:lpstr>
      <vt:lpstr>Let and const</vt:lpstr>
      <vt:lpstr>PowerPoint Presentation</vt:lpstr>
      <vt:lpstr>Let and const</vt:lpstr>
      <vt:lpstr>PowerPoint Presentation</vt:lpstr>
      <vt:lpstr>Let and const</vt:lpstr>
      <vt:lpstr>Local and Global Variables</vt:lpstr>
      <vt:lpstr>Global Variables</vt:lpstr>
      <vt:lpstr>PowerPoint Presentation</vt:lpstr>
      <vt:lpstr>Data Types </vt:lpstr>
      <vt:lpstr>Examples </vt:lpstr>
      <vt:lpstr>JavaScript Types are Dynamic </vt:lpstr>
      <vt:lpstr>JavaScript Numbers </vt:lpstr>
      <vt:lpstr>JavaScript Strings </vt:lpstr>
      <vt:lpstr>JavaScript Booleans </vt:lpstr>
      <vt:lpstr>Undefined Vs Null in JavaScript </vt:lpstr>
      <vt:lpstr>operators</vt:lpstr>
      <vt:lpstr>String Operators </vt:lpstr>
      <vt:lpstr> JavaScript Comparison Operators </vt:lpstr>
      <vt:lpstr>  JavaScript Logical Operators  </vt:lpstr>
      <vt:lpstr>Operators and Operands</vt:lpstr>
      <vt:lpstr>Type Coercion  </vt:lpstr>
      <vt:lpstr>Conditionals</vt:lpstr>
      <vt:lpstr>if Statement </vt:lpstr>
      <vt:lpstr>else Statement </vt:lpstr>
      <vt:lpstr>else if Statement </vt:lpstr>
      <vt:lpstr>PowerPoint Presentation</vt:lpstr>
      <vt:lpstr>Switch Statement </vt:lpstr>
      <vt:lpstr>how switch statement works</vt:lpstr>
      <vt:lpstr>Loop</vt:lpstr>
      <vt:lpstr>Kinds of Loops </vt:lpstr>
      <vt:lpstr>syntax</vt:lpstr>
      <vt:lpstr>For In</vt:lpstr>
      <vt:lpstr>PowerPoint Presentation</vt:lpstr>
      <vt:lpstr>For Of Loop</vt:lpstr>
      <vt:lpstr>PowerPoint Presentation</vt:lpstr>
      <vt:lpstr>Looping over a String Example </vt:lpstr>
      <vt:lpstr>Let in for loops</vt:lpstr>
      <vt:lpstr>While Loop</vt:lpstr>
      <vt:lpstr>Do While Loop</vt:lpstr>
      <vt:lpstr>Javascript functions and Arrays</vt:lpstr>
      <vt:lpstr>Why functions? (Scope)</vt:lpstr>
      <vt:lpstr>Function Declaration</vt:lpstr>
      <vt:lpstr>Functions</vt:lpstr>
      <vt:lpstr>PowerPoint Presentation</vt:lpstr>
      <vt:lpstr>Function Call </vt:lpstr>
      <vt:lpstr>Function Return</vt:lpstr>
      <vt:lpstr>() Operator calls the Function </vt:lpstr>
      <vt:lpstr>Functions Used as Variable Values</vt:lpstr>
      <vt:lpstr>Local Variables</vt:lpstr>
      <vt:lpstr>Anonymous function</vt:lpstr>
      <vt:lpstr>Function Expressions</vt:lpstr>
      <vt:lpstr>Passing function as arguments</vt:lpstr>
      <vt:lpstr>Variable Length Arguments</vt:lpstr>
      <vt:lpstr>Function Hoisting</vt:lpstr>
      <vt:lpstr>Function within Function</vt:lpstr>
      <vt:lpstr>PowerPoint Presentation</vt:lpstr>
      <vt:lpstr>Nested Functions</vt:lpstr>
      <vt:lpstr>JavaScript Closures</vt:lpstr>
      <vt:lpstr>PowerPoint Presentation</vt:lpstr>
      <vt:lpstr>Arrays</vt:lpstr>
      <vt:lpstr>Why array?</vt:lpstr>
      <vt:lpstr>Functions on Arrays </vt:lpstr>
      <vt:lpstr>PowerPoint Presentation</vt:lpstr>
      <vt:lpstr>Splice function </vt:lpstr>
      <vt:lpstr>Iterating over arrays</vt:lpstr>
      <vt:lpstr>Object and Timing Events</vt:lpstr>
      <vt:lpstr>Objects </vt:lpstr>
      <vt:lpstr>Object Properties</vt:lpstr>
      <vt:lpstr>Square Bracket Notation</vt:lpstr>
      <vt:lpstr>Adding New Properties</vt:lpstr>
      <vt:lpstr>Deleting Properties </vt:lpstr>
      <vt:lpstr>How are Objects Stored </vt:lpstr>
      <vt:lpstr>PowerPoint Presentation</vt:lpstr>
      <vt:lpstr>PowerPoint Presentation</vt:lpstr>
      <vt:lpstr>Iterating Over Objects </vt:lpstr>
      <vt:lpstr>Nested Objects </vt:lpstr>
      <vt:lpstr>PowerPoint Presentation</vt:lpstr>
      <vt:lpstr>Nested Arrays and Objects </vt:lpstr>
      <vt:lpstr>Iterating over array using for in</vt:lpstr>
      <vt:lpstr>Fetching Elements</vt:lpstr>
      <vt:lpstr>Changing HTML Elements</vt:lpstr>
      <vt:lpstr>Adding and Deleting Elements</vt:lpstr>
      <vt:lpstr>Event Handling</vt:lpstr>
      <vt:lpstr>External JS File </vt:lpstr>
      <vt:lpstr>Keyboard Events </vt:lpstr>
      <vt:lpstr>Mouse Events</vt:lpstr>
      <vt:lpstr>Propagation of Event </vt:lpstr>
      <vt:lpstr>Strict Mode</vt:lpstr>
      <vt:lpstr>Arrow Functions </vt:lpstr>
      <vt:lpstr>Bindings in Arrow Function 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Harjeet</cp:lastModifiedBy>
  <cp:revision>1649</cp:revision>
  <dcterms:created xsi:type="dcterms:W3CDTF">2010-04-09T07:36:15Z</dcterms:created>
  <dcterms:modified xsi:type="dcterms:W3CDTF">2022-03-09T08:36:13Z</dcterms:modified>
</cp:coreProperties>
</file>