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FC48-5E7E-4D43-B139-A7D0B055C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0C5B70-7DF3-4BD1-B83E-16E5E064A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9C625-0A84-4261-9456-8564FF051B29}"/>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5" name="Footer Placeholder 4">
            <a:extLst>
              <a:ext uri="{FF2B5EF4-FFF2-40B4-BE49-F238E27FC236}">
                <a16:creationId xmlns:a16="http://schemas.microsoft.com/office/drawing/2014/main" id="{D10B82C6-3238-47A0-AA04-1945CB9DC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B2D63-4B51-4D49-9F78-D4EA77719D19}"/>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08908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EF88-ADD4-497D-B4DE-843084839D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299B33-7420-446E-9054-60E5193A2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3DCC42-9EB2-4009-B01C-4E8B60B5E721}"/>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5" name="Footer Placeholder 4">
            <a:extLst>
              <a:ext uri="{FF2B5EF4-FFF2-40B4-BE49-F238E27FC236}">
                <a16:creationId xmlns:a16="http://schemas.microsoft.com/office/drawing/2014/main" id="{FC6EAC80-0F63-4505-8E0E-FEEDF652E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C115B-F0F8-432F-9297-786C78EDD591}"/>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65006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96847-71DE-418E-9340-A6A208C4B1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A70BA8-2C0C-4AAB-8B9C-534A222C1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11272-BFFB-466C-AAAD-6BC9439ADA30}"/>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5" name="Footer Placeholder 4">
            <a:extLst>
              <a:ext uri="{FF2B5EF4-FFF2-40B4-BE49-F238E27FC236}">
                <a16:creationId xmlns:a16="http://schemas.microsoft.com/office/drawing/2014/main" id="{96C8C901-5406-4358-B920-93F8AA1C8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54DFD-5159-4D35-A3ED-6E5203EE46F5}"/>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78074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8D35-2AF2-4D11-BC7D-D0D1A30260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A2D47B-0C12-4A1E-BB7F-FA54D4BA3E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E62D5-DCAE-41CA-A9D5-1526EFE1ABFD}"/>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5" name="Footer Placeholder 4">
            <a:extLst>
              <a:ext uri="{FF2B5EF4-FFF2-40B4-BE49-F238E27FC236}">
                <a16:creationId xmlns:a16="http://schemas.microsoft.com/office/drawing/2014/main" id="{DAAC5B36-1327-4B9C-96D7-BAE3B0794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04DC3-A3A0-41C2-9C58-9CE5856AE467}"/>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02325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D277-58D6-4411-B68B-5A9FB3AC0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EF7D09-8129-4B60-99A2-B1AD3F203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08056F-68BE-481C-9678-AA90407B8ABA}"/>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5" name="Footer Placeholder 4">
            <a:extLst>
              <a:ext uri="{FF2B5EF4-FFF2-40B4-BE49-F238E27FC236}">
                <a16:creationId xmlns:a16="http://schemas.microsoft.com/office/drawing/2014/main" id="{67F9F66C-D368-4B51-91A4-2F2E26456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70A56-4C5F-4D49-A858-A5129A1B975C}"/>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0280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1256-A1B2-4E99-BE0C-EC5C8D378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0ED941-3AF4-47A7-8F1C-01D3967EC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9385E5-2853-45F0-88E4-5140CF66E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02DD2E-6C92-4828-BB92-BA06FC6E8E43}"/>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6" name="Footer Placeholder 5">
            <a:extLst>
              <a:ext uri="{FF2B5EF4-FFF2-40B4-BE49-F238E27FC236}">
                <a16:creationId xmlns:a16="http://schemas.microsoft.com/office/drawing/2014/main" id="{18293953-7927-49F5-9525-4A30136EAD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92866-F60A-42EE-89FE-7D509441A1B2}"/>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76716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88CB-5918-448B-A0D2-C71F0EF171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2AA08B-E7FF-4D7D-A4C0-B042B889A1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D4032-0F4E-4C66-AF0A-71A55DA63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8169AD-394B-4689-BF29-8BB7A5D1B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FEE84-4001-4BA8-8821-95386D472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B59AA0-482C-4138-9168-759B154C954F}"/>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8" name="Footer Placeholder 7">
            <a:extLst>
              <a:ext uri="{FF2B5EF4-FFF2-40B4-BE49-F238E27FC236}">
                <a16:creationId xmlns:a16="http://schemas.microsoft.com/office/drawing/2014/main" id="{511F945A-F3AB-4DE1-8479-9A48888AA3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480DEC-A575-4D0F-8C59-D0EC11C52825}"/>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59018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797D-52D6-4775-A968-8EDF033E1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7D7074-6E40-4741-A0D6-B919BD3E1215}"/>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4" name="Footer Placeholder 3">
            <a:extLst>
              <a:ext uri="{FF2B5EF4-FFF2-40B4-BE49-F238E27FC236}">
                <a16:creationId xmlns:a16="http://schemas.microsoft.com/office/drawing/2014/main" id="{65E5B1AB-F018-4688-9BF4-1C73C3487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15FFFF-8766-49C8-B93A-C3956BA1A933}"/>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47710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75B2E-23B3-4E4E-B546-5CCAF7C7AB3C}"/>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3" name="Footer Placeholder 2">
            <a:extLst>
              <a:ext uri="{FF2B5EF4-FFF2-40B4-BE49-F238E27FC236}">
                <a16:creationId xmlns:a16="http://schemas.microsoft.com/office/drawing/2014/main" id="{239EF798-384F-41A5-B7A9-31AB5BE68D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A37735-E2ED-4D16-8131-A938F6395357}"/>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100896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5F39-F21A-4184-B46B-A135A41E5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73B209-8FF5-458B-A97A-87A325E04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B30C5-84A5-4D2B-A720-0255E8F22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811D3-39F8-4B92-8E76-251AE9712365}"/>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6" name="Footer Placeholder 5">
            <a:extLst>
              <a:ext uri="{FF2B5EF4-FFF2-40B4-BE49-F238E27FC236}">
                <a16:creationId xmlns:a16="http://schemas.microsoft.com/office/drawing/2014/main" id="{13878875-E8B4-4A30-8707-BBA655635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8D87D3-5A92-46B8-8003-74EF31801978}"/>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423193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EA2-7077-4BF9-9ABC-46370B1BB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865C63-869C-4665-A41C-785DE236C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AB14C5-43B3-4BD2-8098-769D0A83D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1AB09-CDDA-45E1-872C-18BA1D1B8F69}"/>
              </a:ext>
            </a:extLst>
          </p:cNvPr>
          <p:cNvSpPr>
            <a:spLocks noGrp="1"/>
          </p:cNvSpPr>
          <p:nvPr>
            <p:ph type="dt" sz="half" idx="10"/>
          </p:nvPr>
        </p:nvSpPr>
        <p:spPr/>
        <p:txBody>
          <a:bodyPr/>
          <a:lstStyle/>
          <a:p>
            <a:fld id="{FDE1FE80-7F5C-41F3-BEBA-65D2DA4DA514}" type="datetimeFigureOut">
              <a:rPr lang="en-IN" smtClean="0"/>
              <a:t>02/03/2021</a:t>
            </a:fld>
            <a:endParaRPr lang="en-IN"/>
          </a:p>
        </p:txBody>
      </p:sp>
      <p:sp>
        <p:nvSpPr>
          <p:cNvPr id="6" name="Footer Placeholder 5">
            <a:extLst>
              <a:ext uri="{FF2B5EF4-FFF2-40B4-BE49-F238E27FC236}">
                <a16:creationId xmlns:a16="http://schemas.microsoft.com/office/drawing/2014/main" id="{6A59DF7B-3DC3-4567-BE8D-56D137B0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9FEF9-C050-482A-A7B2-063770AE8B9F}"/>
              </a:ext>
            </a:extLst>
          </p:cNvPr>
          <p:cNvSpPr>
            <a:spLocks noGrp="1"/>
          </p:cNvSpPr>
          <p:nvPr>
            <p:ph type="sldNum" sz="quarter" idx="12"/>
          </p:nvPr>
        </p:nvSpPr>
        <p:spPr/>
        <p:txBody>
          <a:bodyPr/>
          <a:lstStyle/>
          <a:p>
            <a:fld id="{5778FD14-95EA-455A-8D2F-7D17A6D8DA7E}" type="slidenum">
              <a:rPr lang="en-IN" smtClean="0"/>
              <a:t>‹#›</a:t>
            </a:fld>
            <a:endParaRPr lang="en-IN"/>
          </a:p>
        </p:txBody>
      </p:sp>
    </p:spTree>
    <p:extLst>
      <p:ext uri="{BB962C8B-B14F-4D97-AF65-F5344CB8AC3E}">
        <p14:creationId xmlns:p14="http://schemas.microsoft.com/office/powerpoint/2010/main" val="250871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D190E-E9DB-4C92-8157-915E18F44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B4481-03C6-4A81-8800-DC6983984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049F7-2FE2-440C-BD20-AED9714F2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1FE80-7F5C-41F3-BEBA-65D2DA4DA514}" type="datetimeFigureOut">
              <a:rPr lang="en-IN" smtClean="0"/>
              <a:t>02/03/2021</a:t>
            </a:fld>
            <a:endParaRPr lang="en-IN"/>
          </a:p>
        </p:txBody>
      </p:sp>
      <p:sp>
        <p:nvSpPr>
          <p:cNvPr id="5" name="Footer Placeholder 4">
            <a:extLst>
              <a:ext uri="{FF2B5EF4-FFF2-40B4-BE49-F238E27FC236}">
                <a16:creationId xmlns:a16="http://schemas.microsoft.com/office/drawing/2014/main" id="{4349C706-D1AD-41DF-B8FC-2CFBC75F1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AD9B7D-5A40-4E9A-AD27-B7692A958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8FD14-95EA-455A-8D2F-7D17A6D8DA7E}" type="slidenum">
              <a:rPr lang="en-IN" smtClean="0"/>
              <a:t>‹#›</a:t>
            </a:fld>
            <a:endParaRPr lang="en-IN"/>
          </a:p>
        </p:txBody>
      </p:sp>
    </p:spTree>
    <p:extLst>
      <p:ext uri="{BB962C8B-B14F-4D97-AF65-F5344CB8AC3E}">
        <p14:creationId xmlns:p14="http://schemas.microsoft.com/office/powerpoint/2010/main" val="265626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5946-6312-4E48-A0D0-7BA84943DB73}"/>
              </a:ext>
            </a:extLst>
          </p:cNvPr>
          <p:cNvSpPr>
            <a:spLocks noGrp="1"/>
          </p:cNvSpPr>
          <p:nvPr>
            <p:ph type="ctrTitle"/>
          </p:nvPr>
        </p:nvSpPr>
        <p:spPr/>
        <p:txBody>
          <a:bodyPr/>
          <a:lstStyle/>
          <a:p>
            <a:r>
              <a:rPr lang="en-IN" b="1" dirty="0"/>
              <a:t>Introduction to </a:t>
            </a:r>
            <a:r>
              <a:rPr lang="en-IN" b="1" dirty="0" err="1"/>
              <a:t>Jquery</a:t>
            </a:r>
            <a:r>
              <a:rPr lang="en-IN" b="1" dirty="0"/>
              <a:t> and writing code in </a:t>
            </a:r>
            <a:r>
              <a:rPr lang="en-IN" b="1" dirty="0" err="1"/>
              <a:t>Jquery</a:t>
            </a:r>
            <a:endParaRPr lang="en-IN" b="1" dirty="0"/>
          </a:p>
        </p:txBody>
      </p:sp>
    </p:spTree>
    <p:extLst>
      <p:ext uri="{BB962C8B-B14F-4D97-AF65-F5344CB8AC3E}">
        <p14:creationId xmlns:p14="http://schemas.microsoft.com/office/powerpoint/2010/main" val="340237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78FD8-A60A-41C3-BD85-3A58FAD72D9B}"/>
              </a:ext>
            </a:extLst>
          </p:cNvPr>
          <p:cNvSpPr txBox="1"/>
          <p:nvPr/>
        </p:nvSpPr>
        <p:spPr>
          <a:xfrm>
            <a:off x="623454" y="251752"/>
            <a:ext cx="6096000" cy="461665"/>
          </a:xfrm>
          <a:prstGeom prst="rect">
            <a:avLst/>
          </a:prstGeom>
          <a:noFill/>
        </p:spPr>
        <p:txBody>
          <a:bodyPr wrap="square">
            <a:spAutoFit/>
          </a:bodyPr>
          <a:lstStyle/>
          <a:p>
            <a:r>
              <a:rPr lang="en-IN" sz="2400" b="1" dirty="0"/>
              <a:t>jQuery Selectors</a:t>
            </a:r>
          </a:p>
        </p:txBody>
      </p:sp>
      <p:sp>
        <p:nvSpPr>
          <p:cNvPr id="5" name="TextBox 4">
            <a:extLst>
              <a:ext uri="{FF2B5EF4-FFF2-40B4-BE49-F238E27FC236}">
                <a16:creationId xmlns:a16="http://schemas.microsoft.com/office/drawing/2014/main" id="{9A9FBCC4-0869-4BE7-A01A-FE7C78C85488}"/>
              </a:ext>
            </a:extLst>
          </p:cNvPr>
          <p:cNvSpPr txBox="1"/>
          <p:nvPr/>
        </p:nvSpPr>
        <p:spPr>
          <a:xfrm>
            <a:off x="623453" y="958380"/>
            <a:ext cx="9448801" cy="461665"/>
          </a:xfrm>
          <a:prstGeom prst="rect">
            <a:avLst/>
          </a:prstGeom>
          <a:noFill/>
        </p:spPr>
        <p:txBody>
          <a:bodyPr wrap="square">
            <a:spAutoFit/>
          </a:bodyPr>
          <a:lstStyle/>
          <a:p>
            <a:r>
              <a:rPr lang="en-IN" sz="2400" dirty="0"/>
              <a:t>jQuery selectors are one of the most important parts of the jQuery library.</a:t>
            </a:r>
          </a:p>
        </p:txBody>
      </p:sp>
      <p:sp>
        <p:nvSpPr>
          <p:cNvPr id="7" name="TextBox 6">
            <a:extLst>
              <a:ext uri="{FF2B5EF4-FFF2-40B4-BE49-F238E27FC236}">
                <a16:creationId xmlns:a16="http://schemas.microsoft.com/office/drawing/2014/main" id="{7CEB2FEB-746A-47AB-8BA6-7E9B3C2D3B12}"/>
              </a:ext>
            </a:extLst>
          </p:cNvPr>
          <p:cNvSpPr txBox="1"/>
          <p:nvPr/>
        </p:nvSpPr>
        <p:spPr>
          <a:xfrm>
            <a:off x="623453" y="1859339"/>
            <a:ext cx="10945092" cy="3046988"/>
          </a:xfrm>
          <a:prstGeom prst="rect">
            <a:avLst/>
          </a:prstGeom>
          <a:noFill/>
        </p:spPr>
        <p:txBody>
          <a:bodyPr wrap="square">
            <a:spAutoFit/>
          </a:bodyPr>
          <a:lstStyle/>
          <a:p>
            <a:pPr algn="just"/>
            <a:r>
              <a:rPr lang="en-IN" sz="2400" b="1" dirty="0"/>
              <a:t>jQuery Selectors</a:t>
            </a:r>
          </a:p>
          <a:p>
            <a:pPr algn="just"/>
            <a:r>
              <a:rPr lang="en-IN" sz="2400" dirty="0"/>
              <a:t>jQuery selectors allow you to select and manipulate HTML element(s).</a:t>
            </a:r>
          </a:p>
          <a:p>
            <a:pPr algn="just"/>
            <a:endParaRPr lang="en-IN" sz="2400" dirty="0"/>
          </a:p>
          <a:p>
            <a:pPr algn="just"/>
            <a:r>
              <a:rPr lang="en-IN" sz="2400" dirty="0"/>
              <a:t>jQuery selectors are used to "find" (or select) HTML elements based on their name, id, classes, types, attributes, values of attributes and much more. It's based on the existing CSS Selectors, and in addition, it has some own custom selectors.</a:t>
            </a:r>
          </a:p>
          <a:p>
            <a:pPr algn="just"/>
            <a:endParaRPr lang="en-IN" sz="2400" dirty="0"/>
          </a:p>
          <a:p>
            <a:pPr algn="just"/>
            <a:r>
              <a:rPr lang="en-IN" sz="2400" dirty="0"/>
              <a:t>All selectors in jQuery start with the dollar sign and parentheses: $().</a:t>
            </a:r>
          </a:p>
        </p:txBody>
      </p:sp>
    </p:spTree>
    <p:extLst>
      <p:ext uri="{BB962C8B-B14F-4D97-AF65-F5344CB8AC3E}">
        <p14:creationId xmlns:p14="http://schemas.microsoft.com/office/powerpoint/2010/main" val="134979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5EC05-9029-47CD-8CE3-D06B52313CE9}"/>
              </a:ext>
            </a:extLst>
          </p:cNvPr>
          <p:cNvSpPr txBox="1"/>
          <p:nvPr/>
        </p:nvSpPr>
        <p:spPr>
          <a:xfrm>
            <a:off x="429490" y="196518"/>
            <a:ext cx="10487891" cy="1569660"/>
          </a:xfrm>
          <a:prstGeom prst="rect">
            <a:avLst/>
          </a:prstGeom>
          <a:noFill/>
        </p:spPr>
        <p:txBody>
          <a:bodyPr wrap="square">
            <a:spAutoFit/>
          </a:bodyPr>
          <a:lstStyle/>
          <a:p>
            <a:r>
              <a:rPr lang="en-IN" sz="2400" b="1" dirty="0"/>
              <a:t>The element Selector</a:t>
            </a:r>
          </a:p>
          <a:p>
            <a:r>
              <a:rPr lang="en-IN" sz="2400" dirty="0"/>
              <a:t>The jQuery element selector selects elements based on the element name.</a:t>
            </a:r>
          </a:p>
          <a:p>
            <a:endParaRPr lang="en-IN" sz="2400" dirty="0"/>
          </a:p>
          <a:p>
            <a:r>
              <a:rPr lang="en-IN" sz="2400" dirty="0"/>
              <a:t>You can select all &lt;p&gt; elements on a page like this:</a:t>
            </a:r>
          </a:p>
        </p:txBody>
      </p:sp>
      <p:sp>
        <p:nvSpPr>
          <p:cNvPr id="5" name="TextBox 4">
            <a:extLst>
              <a:ext uri="{FF2B5EF4-FFF2-40B4-BE49-F238E27FC236}">
                <a16:creationId xmlns:a16="http://schemas.microsoft.com/office/drawing/2014/main" id="{445D7D3A-EFCB-47E2-8A3E-BCEFB6DCC352}"/>
              </a:ext>
            </a:extLst>
          </p:cNvPr>
          <p:cNvSpPr txBox="1"/>
          <p:nvPr/>
        </p:nvSpPr>
        <p:spPr>
          <a:xfrm>
            <a:off x="3048000" y="1900443"/>
            <a:ext cx="6096000" cy="461665"/>
          </a:xfrm>
          <a:prstGeom prst="rect">
            <a:avLst/>
          </a:prstGeom>
          <a:noFill/>
        </p:spPr>
        <p:txBody>
          <a:bodyPr wrap="square">
            <a:spAutoFit/>
          </a:bodyPr>
          <a:lstStyle/>
          <a:p>
            <a:r>
              <a:rPr lang="en-IN" sz="2400" dirty="0"/>
              <a:t>$("p")</a:t>
            </a:r>
          </a:p>
        </p:txBody>
      </p:sp>
      <p:sp>
        <p:nvSpPr>
          <p:cNvPr id="7" name="TextBox 6">
            <a:extLst>
              <a:ext uri="{FF2B5EF4-FFF2-40B4-BE49-F238E27FC236}">
                <a16:creationId xmlns:a16="http://schemas.microsoft.com/office/drawing/2014/main" id="{7DCC6451-F6F2-468D-A539-8E99645AE050}"/>
              </a:ext>
            </a:extLst>
          </p:cNvPr>
          <p:cNvSpPr txBox="1"/>
          <p:nvPr/>
        </p:nvSpPr>
        <p:spPr>
          <a:xfrm>
            <a:off x="429490" y="2496373"/>
            <a:ext cx="10086110" cy="1200329"/>
          </a:xfrm>
          <a:prstGeom prst="rect">
            <a:avLst/>
          </a:prstGeom>
          <a:noFill/>
        </p:spPr>
        <p:txBody>
          <a:bodyPr wrap="square">
            <a:spAutoFit/>
          </a:bodyPr>
          <a:lstStyle/>
          <a:p>
            <a:r>
              <a:rPr lang="en-IN" sz="2400" dirty="0"/>
              <a:t>Example</a:t>
            </a:r>
          </a:p>
          <a:p>
            <a:endParaRPr lang="en-IN" sz="2400" dirty="0"/>
          </a:p>
          <a:p>
            <a:r>
              <a:rPr lang="en-IN" sz="2400" dirty="0"/>
              <a:t>When a user clicks on a button, all &lt;p&gt; elements will be hidden:</a:t>
            </a:r>
          </a:p>
        </p:txBody>
      </p:sp>
    </p:spTree>
    <p:extLst>
      <p:ext uri="{BB962C8B-B14F-4D97-AF65-F5344CB8AC3E}">
        <p14:creationId xmlns:p14="http://schemas.microsoft.com/office/powerpoint/2010/main" val="225194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9800B-BD09-4A25-B3EF-F0979D6C34DA}"/>
              </a:ext>
            </a:extLst>
          </p:cNvPr>
          <p:cNvSpPr txBox="1"/>
          <p:nvPr/>
        </p:nvSpPr>
        <p:spPr>
          <a:xfrm>
            <a:off x="374073" y="335845"/>
            <a:ext cx="10986654" cy="6186309"/>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$("p").hide();</a:t>
            </a: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&lt;h2&gt;This is a heading&lt;/h2&gt;</a:t>
            </a:r>
          </a:p>
          <a:p>
            <a:endParaRPr lang="en-IN" dirty="0"/>
          </a:p>
          <a:p>
            <a:r>
              <a:rPr lang="en-IN" dirty="0"/>
              <a:t>&lt;p&gt;This is a paragraph.&lt;/p&gt;</a:t>
            </a:r>
          </a:p>
          <a:p>
            <a:r>
              <a:rPr lang="en-IN" dirty="0"/>
              <a:t>&lt;p&gt;This is another paragraph.&lt;/p&gt;</a:t>
            </a:r>
          </a:p>
          <a:p>
            <a:endParaRPr lang="en-IN" dirty="0"/>
          </a:p>
          <a:p>
            <a:r>
              <a:rPr lang="en-IN" dirty="0"/>
              <a:t>&lt;button&gt;Click me to hide paragraphs&lt;/button&gt;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14470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90016C-2FE2-4657-A6AC-AE5D626AB677}"/>
              </a:ext>
            </a:extLst>
          </p:cNvPr>
          <p:cNvSpPr txBox="1"/>
          <p:nvPr/>
        </p:nvSpPr>
        <p:spPr>
          <a:xfrm>
            <a:off x="457200" y="321025"/>
            <a:ext cx="6096000" cy="461665"/>
          </a:xfrm>
          <a:prstGeom prst="rect">
            <a:avLst/>
          </a:prstGeom>
          <a:noFill/>
        </p:spPr>
        <p:txBody>
          <a:bodyPr wrap="square">
            <a:spAutoFit/>
          </a:bodyPr>
          <a:lstStyle/>
          <a:p>
            <a:r>
              <a:rPr lang="en-IN" sz="2400" b="1" dirty="0"/>
              <a:t>The #id Selector</a:t>
            </a:r>
          </a:p>
        </p:txBody>
      </p:sp>
      <p:sp>
        <p:nvSpPr>
          <p:cNvPr id="5" name="TextBox 4">
            <a:extLst>
              <a:ext uri="{FF2B5EF4-FFF2-40B4-BE49-F238E27FC236}">
                <a16:creationId xmlns:a16="http://schemas.microsoft.com/office/drawing/2014/main" id="{F5367B18-9CB4-48D6-9F36-DFCA317C9D71}"/>
              </a:ext>
            </a:extLst>
          </p:cNvPr>
          <p:cNvSpPr txBox="1"/>
          <p:nvPr/>
        </p:nvSpPr>
        <p:spPr>
          <a:xfrm>
            <a:off x="457200" y="930948"/>
            <a:ext cx="11374582" cy="2677656"/>
          </a:xfrm>
          <a:prstGeom prst="rect">
            <a:avLst/>
          </a:prstGeom>
          <a:noFill/>
        </p:spPr>
        <p:txBody>
          <a:bodyPr wrap="square">
            <a:spAutoFit/>
          </a:bodyPr>
          <a:lstStyle/>
          <a:p>
            <a:r>
              <a:rPr lang="en-IN" sz="2400" dirty="0"/>
              <a:t>The jQuery #id selector uses the id attribute of an HTML tag to find the specific element.</a:t>
            </a:r>
          </a:p>
          <a:p>
            <a:endParaRPr lang="en-IN" sz="2400" dirty="0"/>
          </a:p>
          <a:p>
            <a:r>
              <a:rPr lang="en-IN" sz="2400" dirty="0"/>
              <a:t>An id should be unique within a page, so you should use the #id selector when you want to find a single, unique element.</a:t>
            </a:r>
          </a:p>
          <a:p>
            <a:endParaRPr lang="en-IN" sz="2400" dirty="0"/>
          </a:p>
          <a:p>
            <a:r>
              <a:rPr lang="en-IN" sz="2400" dirty="0"/>
              <a:t>To find an element with a specific id, write a hash character, followed by the id of the HTML element:</a:t>
            </a:r>
          </a:p>
        </p:txBody>
      </p:sp>
      <p:sp>
        <p:nvSpPr>
          <p:cNvPr id="7" name="TextBox 6">
            <a:extLst>
              <a:ext uri="{FF2B5EF4-FFF2-40B4-BE49-F238E27FC236}">
                <a16:creationId xmlns:a16="http://schemas.microsoft.com/office/drawing/2014/main" id="{D07E8FD4-0E73-4551-969D-E9C26A29B7D3}"/>
              </a:ext>
            </a:extLst>
          </p:cNvPr>
          <p:cNvSpPr txBox="1"/>
          <p:nvPr/>
        </p:nvSpPr>
        <p:spPr>
          <a:xfrm>
            <a:off x="3096491" y="3923206"/>
            <a:ext cx="6096000" cy="461665"/>
          </a:xfrm>
          <a:prstGeom prst="rect">
            <a:avLst/>
          </a:prstGeom>
          <a:noFill/>
        </p:spPr>
        <p:txBody>
          <a:bodyPr wrap="square">
            <a:spAutoFit/>
          </a:bodyPr>
          <a:lstStyle/>
          <a:p>
            <a:r>
              <a:rPr lang="en-IN" sz="2400" dirty="0"/>
              <a:t>$("#test")</a:t>
            </a:r>
          </a:p>
        </p:txBody>
      </p:sp>
      <p:sp>
        <p:nvSpPr>
          <p:cNvPr id="9" name="TextBox 8">
            <a:extLst>
              <a:ext uri="{FF2B5EF4-FFF2-40B4-BE49-F238E27FC236}">
                <a16:creationId xmlns:a16="http://schemas.microsoft.com/office/drawing/2014/main" id="{E95CB31E-EF46-4146-B71C-B2B410F39C14}"/>
              </a:ext>
            </a:extLst>
          </p:cNvPr>
          <p:cNvSpPr txBox="1"/>
          <p:nvPr/>
        </p:nvSpPr>
        <p:spPr>
          <a:xfrm>
            <a:off x="457200" y="4604861"/>
            <a:ext cx="9961418" cy="1200329"/>
          </a:xfrm>
          <a:prstGeom prst="rect">
            <a:avLst/>
          </a:prstGeom>
          <a:noFill/>
        </p:spPr>
        <p:txBody>
          <a:bodyPr wrap="square">
            <a:spAutoFit/>
          </a:bodyPr>
          <a:lstStyle/>
          <a:p>
            <a:r>
              <a:rPr lang="en-IN" sz="2400" dirty="0"/>
              <a:t>Example</a:t>
            </a:r>
          </a:p>
          <a:p>
            <a:endParaRPr lang="en-IN" sz="2400" dirty="0"/>
          </a:p>
          <a:p>
            <a:r>
              <a:rPr lang="en-IN" sz="2400" dirty="0"/>
              <a:t>When a user clicks on a button, the element with id="test" will be hidden:</a:t>
            </a:r>
          </a:p>
        </p:txBody>
      </p:sp>
    </p:spTree>
    <p:extLst>
      <p:ext uri="{BB962C8B-B14F-4D97-AF65-F5344CB8AC3E}">
        <p14:creationId xmlns:p14="http://schemas.microsoft.com/office/powerpoint/2010/main" val="272113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031A7-B9FF-4CE3-A3DD-331330CF416C}"/>
              </a:ext>
            </a:extLst>
          </p:cNvPr>
          <p:cNvSpPr txBox="1"/>
          <p:nvPr/>
        </p:nvSpPr>
        <p:spPr>
          <a:xfrm>
            <a:off x="443346" y="335845"/>
            <a:ext cx="8672945" cy="6186309"/>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$("#test").hide();</a:t>
            </a: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&lt;h2&gt;This is a heading&lt;/h2&gt;</a:t>
            </a:r>
          </a:p>
          <a:p>
            <a:endParaRPr lang="en-IN" dirty="0"/>
          </a:p>
          <a:p>
            <a:r>
              <a:rPr lang="en-IN" dirty="0"/>
              <a:t>&lt;p&gt;This is a paragraph.&lt;/p&gt;</a:t>
            </a:r>
          </a:p>
          <a:p>
            <a:r>
              <a:rPr lang="en-IN" dirty="0"/>
              <a:t>&lt;p id="test"&gt;This is another paragraph.&lt;/p&gt;</a:t>
            </a:r>
          </a:p>
          <a:p>
            <a:endParaRPr lang="en-IN" dirty="0"/>
          </a:p>
          <a:p>
            <a:r>
              <a:rPr lang="en-IN" dirty="0"/>
              <a:t>&lt;button&gt;Click me&lt;/button&gt;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439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D29CC6-00A5-4F4E-AAD9-772661545137}"/>
              </a:ext>
            </a:extLst>
          </p:cNvPr>
          <p:cNvSpPr txBox="1"/>
          <p:nvPr/>
        </p:nvSpPr>
        <p:spPr>
          <a:xfrm>
            <a:off x="471054" y="321024"/>
            <a:ext cx="6096000" cy="461665"/>
          </a:xfrm>
          <a:prstGeom prst="rect">
            <a:avLst/>
          </a:prstGeom>
          <a:noFill/>
        </p:spPr>
        <p:txBody>
          <a:bodyPr wrap="square">
            <a:spAutoFit/>
          </a:bodyPr>
          <a:lstStyle/>
          <a:p>
            <a:r>
              <a:rPr lang="en-IN" sz="2400" b="1" dirty="0"/>
              <a:t>The .class Selector</a:t>
            </a:r>
          </a:p>
        </p:txBody>
      </p:sp>
      <p:sp>
        <p:nvSpPr>
          <p:cNvPr id="5" name="TextBox 4">
            <a:extLst>
              <a:ext uri="{FF2B5EF4-FFF2-40B4-BE49-F238E27FC236}">
                <a16:creationId xmlns:a16="http://schemas.microsoft.com/office/drawing/2014/main" id="{FD9377E4-722F-4D84-BA1E-96F83A0D0EFC}"/>
              </a:ext>
            </a:extLst>
          </p:cNvPr>
          <p:cNvSpPr txBox="1"/>
          <p:nvPr/>
        </p:nvSpPr>
        <p:spPr>
          <a:xfrm>
            <a:off x="471053" y="1027745"/>
            <a:ext cx="10972801" cy="1569660"/>
          </a:xfrm>
          <a:prstGeom prst="rect">
            <a:avLst/>
          </a:prstGeom>
          <a:noFill/>
        </p:spPr>
        <p:txBody>
          <a:bodyPr wrap="square">
            <a:spAutoFit/>
          </a:bodyPr>
          <a:lstStyle/>
          <a:p>
            <a:r>
              <a:rPr lang="en-IN" sz="2400" dirty="0"/>
              <a:t>The jQuery .class selector finds elements with a specific class.</a:t>
            </a:r>
          </a:p>
          <a:p>
            <a:endParaRPr lang="en-IN" sz="2400" dirty="0"/>
          </a:p>
          <a:p>
            <a:r>
              <a:rPr lang="en-IN" sz="2400" dirty="0"/>
              <a:t>To find elements with a specific class, write a period character, followed by the name of the class:</a:t>
            </a:r>
          </a:p>
        </p:txBody>
      </p:sp>
      <p:sp>
        <p:nvSpPr>
          <p:cNvPr id="7" name="TextBox 6">
            <a:extLst>
              <a:ext uri="{FF2B5EF4-FFF2-40B4-BE49-F238E27FC236}">
                <a16:creationId xmlns:a16="http://schemas.microsoft.com/office/drawing/2014/main" id="{CFD6EB16-F294-4027-BC03-409A5333DFFF}"/>
              </a:ext>
            </a:extLst>
          </p:cNvPr>
          <p:cNvSpPr txBox="1"/>
          <p:nvPr/>
        </p:nvSpPr>
        <p:spPr>
          <a:xfrm>
            <a:off x="2729345" y="2842461"/>
            <a:ext cx="6096000" cy="369332"/>
          </a:xfrm>
          <a:prstGeom prst="rect">
            <a:avLst/>
          </a:prstGeom>
          <a:noFill/>
        </p:spPr>
        <p:txBody>
          <a:bodyPr wrap="square">
            <a:spAutoFit/>
          </a:bodyPr>
          <a:lstStyle/>
          <a:p>
            <a:pPr algn="ctr"/>
            <a:r>
              <a:rPr lang="en-IN" dirty="0"/>
              <a:t>$(".test")</a:t>
            </a:r>
          </a:p>
        </p:txBody>
      </p:sp>
      <p:sp>
        <p:nvSpPr>
          <p:cNvPr id="9" name="TextBox 8">
            <a:extLst>
              <a:ext uri="{FF2B5EF4-FFF2-40B4-BE49-F238E27FC236}">
                <a16:creationId xmlns:a16="http://schemas.microsoft.com/office/drawing/2014/main" id="{75916939-AD81-49BC-935C-FF8D599B512E}"/>
              </a:ext>
            </a:extLst>
          </p:cNvPr>
          <p:cNvSpPr txBox="1"/>
          <p:nvPr/>
        </p:nvSpPr>
        <p:spPr>
          <a:xfrm>
            <a:off x="609600" y="3812509"/>
            <a:ext cx="10557164" cy="1200329"/>
          </a:xfrm>
          <a:prstGeom prst="rect">
            <a:avLst/>
          </a:prstGeom>
          <a:noFill/>
        </p:spPr>
        <p:txBody>
          <a:bodyPr wrap="square">
            <a:spAutoFit/>
          </a:bodyPr>
          <a:lstStyle/>
          <a:p>
            <a:r>
              <a:rPr lang="en-IN" sz="2400" dirty="0"/>
              <a:t>Example</a:t>
            </a:r>
          </a:p>
          <a:p>
            <a:endParaRPr lang="en-IN" sz="2400" dirty="0"/>
          </a:p>
          <a:p>
            <a:r>
              <a:rPr lang="en-IN" sz="2400" dirty="0"/>
              <a:t>When a user clicks on a button, the elements with class="test" will be hidden:</a:t>
            </a:r>
          </a:p>
        </p:txBody>
      </p:sp>
    </p:spTree>
    <p:extLst>
      <p:ext uri="{BB962C8B-B14F-4D97-AF65-F5344CB8AC3E}">
        <p14:creationId xmlns:p14="http://schemas.microsoft.com/office/powerpoint/2010/main" val="362020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0E248-C3BC-4F9A-98DB-621D88063C54}"/>
              </a:ext>
            </a:extLst>
          </p:cNvPr>
          <p:cNvSpPr txBox="1"/>
          <p:nvPr/>
        </p:nvSpPr>
        <p:spPr>
          <a:xfrm>
            <a:off x="443346" y="335845"/>
            <a:ext cx="10557164" cy="6186309"/>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$(".test").hide();</a:t>
            </a: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 class="test"&gt;This is a heading&lt;/h2&gt;</a:t>
            </a:r>
          </a:p>
          <a:p>
            <a:endParaRPr lang="en-IN" dirty="0"/>
          </a:p>
          <a:p>
            <a:r>
              <a:rPr lang="en-IN" dirty="0"/>
              <a:t>&lt;p class="test"&gt;This is a paragraph.&lt;/p&gt;</a:t>
            </a:r>
          </a:p>
          <a:p>
            <a:r>
              <a:rPr lang="en-IN" dirty="0"/>
              <a:t>&lt;p&gt;This is another paragraph.&lt;/p&gt;</a:t>
            </a:r>
          </a:p>
          <a:p>
            <a:endParaRPr lang="en-IN" dirty="0"/>
          </a:p>
          <a:p>
            <a:r>
              <a:rPr lang="en-IN" dirty="0"/>
              <a:t>&lt;button&gt;Click me&lt;/button&gt;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72382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C94690-1D8E-49CC-B9E5-92AD13349143}"/>
              </a:ext>
            </a:extLst>
          </p:cNvPr>
          <p:cNvSpPr txBox="1"/>
          <p:nvPr/>
        </p:nvSpPr>
        <p:spPr>
          <a:xfrm>
            <a:off x="3685309" y="0"/>
            <a:ext cx="6096000" cy="461665"/>
          </a:xfrm>
          <a:prstGeom prst="rect">
            <a:avLst/>
          </a:prstGeom>
          <a:noFill/>
        </p:spPr>
        <p:txBody>
          <a:bodyPr wrap="square">
            <a:spAutoFit/>
          </a:bodyPr>
          <a:lstStyle/>
          <a:p>
            <a:r>
              <a:rPr lang="en-IN" sz="2400" b="1" dirty="0"/>
              <a:t>More Examples of jQuery Selectors</a:t>
            </a:r>
          </a:p>
        </p:txBody>
      </p:sp>
      <p:sp>
        <p:nvSpPr>
          <p:cNvPr id="5" name="TextBox 4">
            <a:extLst>
              <a:ext uri="{FF2B5EF4-FFF2-40B4-BE49-F238E27FC236}">
                <a16:creationId xmlns:a16="http://schemas.microsoft.com/office/drawing/2014/main" id="{CAA6AC89-4741-498B-9128-82D6C08421FE}"/>
              </a:ext>
            </a:extLst>
          </p:cNvPr>
          <p:cNvSpPr txBox="1"/>
          <p:nvPr/>
        </p:nvSpPr>
        <p:spPr>
          <a:xfrm>
            <a:off x="318654" y="461665"/>
            <a:ext cx="5403273" cy="6001643"/>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$("*").hide();//</a:t>
            </a:r>
            <a:r>
              <a:rPr lang="en-IN" sz="2400" dirty="0">
                <a:solidFill>
                  <a:srgbClr val="FF0000"/>
                </a:solidFill>
              </a:rPr>
              <a:t>select all the elements</a:t>
            </a: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&lt;h2&gt;This is a heading&lt;/h2&gt;</a:t>
            </a:r>
          </a:p>
          <a:p>
            <a:r>
              <a:rPr lang="en-IN" dirty="0"/>
              <a:t>&lt;p&gt;This is a paragraph.&lt;/p&gt;</a:t>
            </a:r>
          </a:p>
          <a:p>
            <a:r>
              <a:rPr lang="en-IN" dirty="0"/>
              <a:t>&lt;p&gt;This is another paragraph.&lt;/p&gt;</a:t>
            </a:r>
          </a:p>
          <a:p>
            <a:r>
              <a:rPr lang="en-IN" dirty="0"/>
              <a:t>&lt;button&gt;Click me&lt;/button&gt;</a:t>
            </a:r>
          </a:p>
          <a:p>
            <a:r>
              <a:rPr lang="en-IN" dirty="0"/>
              <a:t>&lt;/body&gt;</a:t>
            </a:r>
          </a:p>
          <a:p>
            <a:r>
              <a:rPr lang="en-IN" dirty="0"/>
              <a:t>&lt;/html&gt;</a:t>
            </a:r>
          </a:p>
        </p:txBody>
      </p:sp>
      <p:sp>
        <p:nvSpPr>
          <p:cNvPr id="7" name="TextBox 6">
            <a:extLst>
              <a:ext uri="{FF2B5EF4-FFF2-40B4-BE49-F238E27FC236}">
                <a16:creationId xmlns:a16="http://schemas.microsoft.com/office/drawing/2014/main" id="{05F5EEEB-CB1A-46F6-887F-A004637A2F6A}"/>
              </a:ext>
            </a:extLst>
          </p:cNvPr>
          <p:cNvSpPr txBox="1"/>
          <p:nvPr/>
        </p:nvSpPr>
        <p:spPr>
          <a:xfrm>
            <a:off x="5611091" y="600210"/>
            <a:ext cx="6096000" cy="5909310"/>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$(this).hide();//</a:t>
            </a:r>
            <a:r>
              <a:rPr lang="en-IN" b="0" i="0" dirty="0">
                <a:solidFill>
                  <a:srgbClr val="FF0000"/>
                </a:solidFill>
                <a:effectLst/>
                <a:latin typeface="Verdana" panose="020B0604030504040204" pitchFamily="34" charset="0"/>
              </a:rPr>
              <a:t>Selects the current HTML element</a:t>
            </a:r>
            <a:endParaRPr lang="en-IN" dirty="0">
              <a:solidFill>
                <a:srgbClr val="FF0000"/>
              </a:solidFill>
            </a:endParaRP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&lt;h2&gt;This is a heading&lt;/h2&gt;</a:t>
            </a:r>
          </a:p>
          <a:p>
            <a:r>
              <a:rPr lang="en-IN" dirty="0"/>
              <a:t>&lt;p&gt;This is a paragraph.&lt;/p&gt;</a:t>
            </a:r>
          </a:p>
          <a:p>
            <a:r>
              <a:rPr lang="en-IN" dirty="0"/>
              <a:t>&lt;p&gt;This is another paragraph.&lt;/p&gt;</a:t>
            </a:r>
          </a:p>
          <a:p>
            <a:r>
              <a:rPr lang="en-IN" dirty="0"/>
              <a:t>&lt;button&gt;Click me&lt;/button&gt;</a:t>
            </a:r>
          </a:p>
          <a:p>
            <a:r>
              <a:rPr lang="en-IN" dirty="0"/>
              <a:t>&lt;/body&gt;</a:t>
            </a:r>
          </a:p>
          <a:p>
            <a:r>
              <a:rPr lang="en-IN" dirty="0"/>
              <a:t>&lt;/html&gt;</a:t>
            </a:r>
          </a:p>
        </p:txBody>
      </p:sp>
    </p:spTree>
    <p:extLst>
      <p:ext uri="{BB962C8B-B14F-4D97-AF65-F5344CB8AC3E}">
        <p14:creationId xmlns:p14="http://schemas.microsoft.com/office/powerpoint/2010/main" val="26752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72D747-E5AC-45A7-AE9E-0D01112D7758}"/>
              </a:ext>
            </a:extLst>
          </p:cNvPr>
          <p:cNvSpPr txBox="1"/>
          <p:nvPr/>
        </p:nvSpPr>
        <p:spPr>
          <a:xfrm>
            <a:off x="290945" y="335845"/>
            <a:ext cx="5500255" cy="6186309"/>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a:t>
            </a:r>
            <a:r>
              <a:rPr lang="en-IN" dirty="0" err="1"/>
              <a:t>p.intro</a:t>
            </a:r>
            <a:r>
              <a:rPr lang="en-IN" dirty="0"/>
              <a:t>").hide();//</a:t>
            </a:r>
            <a:r>
              <a:rPr lang="en-IN" b="0" i="0" dirty="0">
                <a:solidFill>
                  <a:srgbClr val="FF0000"/>
                </a:solidFill>
                <a:effectLst/>
                <a:latin typeface="Verdana" panose="020B0604030504040204" pitchFamily="34" charset="0"/>
              </a:rPr>
              <a:t>Selects all &lt;p&gt; elements with class="intro"</a:t>
            </a:r>
            <a:endParaRPr lang="en-IN" dirty="0">
              <a:solidFill>
                <a:srgbClr val="FF0000"/>
              </a:solidFill>
            </a:endParaRP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 class="intro"&gt;This is a heading&lt;/h2&gt;</a:t>
            </a:r>
          </a:p>
          <a:p>
            <a:r>
              <a:rPr lang="en-IN" dirty="0"/>
              <a:t>&lt;p class="intro"&gt;This is a paragraph.&lt;/p&gt;</a:t>
            </a:r>
          </a:p>
          <a:p>
            <a:r>
              <a:rPr lang="en-IN" dirty="0"/>
              <a:t>&lt;p&gt;This is another paragraph.&lt;/p&gt;</a:t>
            </a:r>
          </a:p>
          <a:p>
            <a:r>
              <a:rPr lang="en-IN" dirty="0"/>
              <a:t>&lt;button&gt;Click me&lt;/button&gt;</a:t>
            </a:r>
          </a:p>
          <a:p>
            <a:r>
              <a:rPr lang="en-IN" dirty="0"/>
              <a:t>&lt;/body&gt;</a:t>
            </a:r>
          </a:p>
          <a:p>
            <a:r>
              <a:rPr lang="en-IN" dirty="0"/>
              <a:t>&lt;/html&gt;</a:t>
            </a:r>
          </a:p>
        </p:txBody>
      </p:sp>
      <p:sp>
        <p:nvSpPr>
          <p:cNvPr id="5" name="TextBox 4">
            <a:extLst>
              <a:ext uri="{FF2B5EF4-FFF2-40B4-BE49-F238E27FC236}">
                <a16:creationId xmlns:a16="http://schemas.microsoft.com/office/drawing/2014/main" id="{9B7A56E7-EF83-4D87-8DCF-3C6399B9BD8E}"/>
              </a:ext>
            </a:extLst>
          </p:cNvPr>
          <p:cNvSpPr txBox="1"/>
          <p:nvPr/>
        </p:nvSpPr>
        <p:spPr>
          <a:xfrm>
            <a:off x="6096000" y="335845"/>
            <a:ext cx="5708073" cy="5909310"/>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$("p:first").hide();//</a:t>
            </a:r>
            <a:r>
              <a:rPr lang="en-IN" b="0" i="0" dirty="0">
                <a:solidFill>
                  <a:srgbClr val="FF0000"/>
                </a:solidFill>
                <a:effectLst/>
                <a:latin typeface="Verdana" panose="020B0604030504040204" pitchFamily="34" charset="0"/>
              </a:rPr>
              <a:t>Selects the first &lt;p&gt; element</a:t>
            </a:r>
            <a:endParaRPr lang="en-IN" dirty="0">
              <a:solidFill>
                <a:srgbClr val="FF0000"/>
              </a:solidFill>
            </a:endParaRP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&lt;h2&gt;This is a heading&lt;/h2&gt;</a:t>
            </a:r>
          </a:p>
          <a:p>
            <a:r>
              <a:rPr lang="en-IN" dirty="0"/>
              <a:t>&lt;p&gt;This is a paragraph.&lt;/p&gt;</a:t>
            </a:r>
          </a:p>
          <a:p>
            <a:r>
              <a:rPr lang="en-IN" dirty="0"/>
              <a:t>&lt;p&gt;This is another paragraph.&lt;/p&gt;</a:t>
            </a:r>
          </a:p>
          <a:p>
            <a:r>
              <a:rPr lang="en-IN" dirty="0"/>
              <a:t>&lt;button&gt;Click me&lt;/button&gt;</a:t>
            </a:r>
          </a:p>
          <a:p>
            <a:r>
              <a:rPr lang="en-IN" dirty="0"/>
              <a:t>&lt;/body&gt;</a:t>
            </a:r>
          </a:p>
          <a:p>
            <a:r>
              <a:rPr lang="en-IN" dirty="0"/>
              <a:t>&lt;/html&gt;</a:t>
            </a:r>
          </a:p>
        </p:txBody>
      </p:sp>
    </p:spTree>
    <p:extLst>
      <p:ext uri="{BB962C8B-B14F-4D97-AF65-F5344CB8AC3E}">
        <p14:creationId xmlns:p14="http://schemas.microsoft.com/office/powerpoint/2010/main" val="348162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8FF0E8-CB43-40BB-84EB-EA2BF87BDAF4}"/>
              </a:ext>
            </a:extLst>
          </p:cNvPr>
          <p:cNvSpPr txBox="1"/>
          <p:nvPr/>
        </p:nvSpPr>
        <p:spPr>
          <a:xfrm>
            <a:off x="581891" y="474345"/>
            <a:ext cx="6096000" cy="6186309"/>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$("ul </a:t>
            </a:r>
            <a:r>
              <a:rPr lang="en-IN" dirty="0" err="1"/>
              <a:t>li:first</a:t>
            </a:r>
            <a:r>
              <a:rPr lang="en-IN" dirty="0"/>
              <a:t>").hide();//</a:t>
            </a:r>
            <a:r>
              <a:rPr lang="en-IN" b="0" i="0" dirty="0">
                <a:solidFill>
                  <a:srgbClr val="FF0000"/>
                </a:solidFill>
                <a:effectLst/>
                <a:latin typeface="Verdana" panose="020B0604030504040204" pitchFamily="34" charset="0"/>
              </a:rPr>
              <a:t>Selects the first &lt;li&gt; element of the first &lt;ul&gt;</a:t>
            </a:r>
            <a:endParaRPr lang="en-IN" dirty="0">
              <a:solidFill>
                <a:srgbClr val="FF0000"/>
              </a:solidFill>
            </a:endParaRP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&lt;p&gt;List 1:&lt;/p&gt;</a:t>
            </a:r>
          </a:p>
          <a:p>
            <a:r>
              <a:rPr lang="en-IN" dirty="0"/>
              <a:t>&lt;ul&gt;</a:t>
            </a:r>
          </a:p>
          <a:p>
            <a:r>
              <a:rPr lang="en-IN" dirty="0"/>
              <a:t>  &lt;li&gt;Coffee&lt;/li&gt;</a:t>
            </a:r>
          </a:p>
          <a:p>
            <a:r>
              <a:rPr lang="en-IN" dirty="0"/>
              <a:t>  &lt;li&gt;Milk&lt;/li&gt;</a:t>
            </a:r>
          </a:p>
          <a:p>
            <a:r>
              <a:rPr lang="en-IN" dirty="0"/>
              <a:t>  &lt;li&gt;Tea&lt;/li&gt;</a:t>
            </a:r>
          </a:p>
          <a:p>
            <a:r>
              <a:rPr lang="en-IN" dirty="0"/>
              <a:t>&lt;/ul&gt;</a:t>
            </a:r>
          </a:p>
        </p:txBody>
      </p:sp>
      <p:sp>
        <p:nvSpPr>
          <p:cNvPr id="5" name="TextBox 4">
            <a:extLst>
              <a:ext uri="{FF2B5EF4-FFF2-40B4-BE49-F238E27FC236}">
                <a16:creationId xmlns:a16="http://schemas.microsoft.com/office/drawing/2014/main" id="{E9A8A150-303E-4953-BB7C-97DCB99323A4}"/>
              </a:ext>
            </a:extLst>
          </p:cNvPr>
          <p:cNvSpPr txBox="1"/>
          <p:nvPr/>
        </p:nvSpPr>
        <p:spPr>
          <a:xfrm>
            <a:off x="7606145" y="474345"/>
            <a:ext cx="3629891" cy="3139321"/>
          </a:xfrm>
          <a:prstGeom prst="rect">
            <a:avLst/>
          </a:prstGeom>
          <a:noFill/>
        </p:spPr>
        <p:txBody>
          <a:bodyPr wrap="square">
            <a:spAutoFit/>
          </a:bodyPr>
          <a:lstStyle/>
          <a:p>
            <a:r>
              <a:rPr lang="it-IT" dirty="0"/>
              <a:t>&lt;p&gt;List 2:&lt;/p&gt;</a:t>
            </a:r>
          </a:p>
          <a:p>
            <a:r>
              <a:rPr lang="it-IT" dirty="0"/>
              <a:t>&lt;ul&gt;</a:t>
            </a:r>
          </a:p>
          <a:p>
            <a:r>
              <a:rPr lang="it-IT" dirty="0"/>
              <a:t>  &lt;li&gt;Coffee&lt;/li&gt;</a:t>
            </a:r>
          </a:p>
          <a:p>
            <a:r>
              <a:rPr lang="it-IT" dirty="0"/>
              <a:t>  &lt;li&gt;Milk&lt;/li&gt;</a:t>
            </a:r>
          </a:p>
          <a:p>
            <a:r>
              <a:rPr lang="it-IT" dirty="0"/>
              <a:t>  &lt;li&gt;Tea&lt;/li&gt;</a:t>
            </a:r>
          </a:p>
          <a:p>
            <a:r>
              <a:rPr lang="it-IT" dirty="0"/>
              <a:t>&lt;/ul&gt;</a:t>
            </a:r>
          </a:p>
          <a:p>
            <a:endParaRPr lang="it-IT" dirty="0"/>
          </a:p>
          <a:p>
            <a:r>
              <a:rPr lang="it-IT" dirty="0"/>
              <a:t>&lt;button&gt;Click me&lt;/button&gt;</a:t>
            </a:r>
          </a:p>
          <a:p>
            <a:endParaRPr lang="it-IT" dirty="0"/>
          </a:p>
          <a:p>
            <a:r>
              <a:rPr lang="it-IT" dirty="0"/>
              <a:t>&lt;/body&gt;</a:t>
            </a:r>
          </a:p>
          <a:p>
            <a:r>
              <a:rPr lang="it-IT" dirty="0"/>
              <a:t>&lt;/html&gt;</a:t>
            </a:r>
          </a:p>
        </p:txBody>
      </p:sp>
    </p:spTree>
    <p:extLst>
      <p:ext uri="{BB962C8B-B14F-4D97-AF65-F5344CB8AC3E}">
        <p14:creationId xmlns:p14="http://schemas.microsoft.com/office/powerpoint/2010/main" val="391040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A114C-231C-468B-917C-AFAB125D706B}"/>
              </a:ext>
            </a:extLst>
          </p:cNvPr>
          <p:cNvSpPr txBox="1"/>
          <p:nvPr/>
        </p:nvSpPr>
        <p:spPr>
          <a:xfrm>
            <a:off x="2826328" y="251752"/>
            <a:ext cx="6096000" cy="584775"/>
          </a:xfrm>
          <a:prstGeom prst="rect">
            <a:avLst/>
          </a:prstGeom>
          <a:noFill/>
        </p:spPr>
        <p:txBody>
          <a:bodyPr wrap="square">
            <a:spAutoFit/>
          </a:bodyPr>
          <a:lstStyle/>
          <a:p>
            <a:pPr algn="ctr"/>
            <a:r>
              <a:rPr lang="en-IN" sz="3200" b="1" dirty="0"/>
              <a:t>jQuery Introduction</a:t>
            </a:r>
          </a:p>
        </p:txBody>
      </p:sp>
      <p:sp>
        <p:nvSpPr>
          <p:cNvPr id="7" name="TextBox 6">
            <a:extLst>
              <a:ext uri="{FF2B5EF4-FFF2-40B4-BE49-F238E27FC236}">
                <a16:creationId xmlns:a16="http://schemas.microsoft.com/office/drawing/2014/main" id="{CB67F6FA-4431-4155-8553-678E38A4E8FD}"/>
              </a:ext>
            </a:extLst>
          </p:cNvPr>
          <p:cNvSpPr txBox="1"/>
          <p:nvPr/>
        </p:nvSpPr>
        <p:spPr>
          <a:xfrm>
            <a:off x="817417" y="836527"/>
            <a:ext cx="10432473" cy="461665"/>
          </a:xfrm>
          <a:prstGeom prst="rect">
            <a:avLst/>
          </a:prstGeom>
          <a:noFill/>
        </p:spPr>
        <p:txBody>
          <a:bodyPr wrap="square">
            <a:spAutoFit/>
          </a:bodyPr>
          <a:lstStyle/>
          <a:p>
            <a:r>
              <a:rPr lang="en-IN" sz="2400" dirty="0"/>
              <a:t>The purpose of jQuery is to make it much easier to use JavaScript on your website.</a:t>
            </a:r>
          </a:p>
        </p:txBody>
      </p:sp>
      <p:sp>
        <p:nvSpPr>
          <p:cNvPr id="9" name="TextBox 8">
            <a:extLst>
              <a:ext uri="{FF2B5EF4-FFF2-40B4-BE49-F238E27FC236}">
                <a16:creationId xmlns:a16="http://schemas.microsoft.com/office/drawing/2014/main" id="{5670FE2B-2D49-4BA7-AEBF-3969A5ADE17E}"/>
              </a:ext>
            </a:extLst>
          </p:cNvPr>
          <p:cNvSpPr txBox="1"/>
          <p:nvPr/>
        </p:nvSpPr>
        <p:spPr>
          <a:xfrm>
            <a:off x="817417" y="1401450"/>
            <a:ext cx="6096000" cy="461665"/>
          </a:xfrm>
          <a:prstGeom prst="rect">
            <a:avLst/>
          </a:prstGeom>
          <a:noFill/>
        </p:spPr>
        <p:txBody>
          <a:bodyPr wrap="square">
            <a:spAutoFit/>
          </a:bodyPr>
          <a:lstStyle/>
          <a:p>
            <a:r>
              <a:rPr lang="en-IN" sz="2400" b="1" dirty="0"/>
              <a:t>What is jQuery?</a:t>
            </a:r>
          </a:p>
        </p:txBody>
      </p:sp>
      <p:sp>
        <p:nvSpPr>
          <p:cNvPr id="11" name="TextBox 10">
            <a:extLst>
              <a:ext uri="{FF2B5EF4-FFF2-40B4-BE49-F238E27FC236}">
                <a16:creationId xmlns:a16="http://schemas.microsoft.com/office/drawing/2014/main" id="{86048E88-0491-4535-B59B-595A41B97799}"/>
              </a:ext>
            </a:extLst>
          </p:cNvPr>
          <p:cNvSpPr txBox="1"/>
          <p:nvPr/>
        </p:nvSpPr>
        <p:spPr>
          <a:xfrm>
            <a:off x="817417" y="1882967"/>
            <a:ext cx="11097492" cy="4801314"/>
          </a:xfrm>
          <a:prstGeom prst="rect">
            <a:avLst/>
          </a:prstGeom>
          <a:noFill/>
        </p:spPr>
        <p:txBody>
          <a:bodyPr wrap="square">
            <a:spAutoFit/>
          </a:bodyPr>
          <a:lstStyle/>
          <a:p>
            <a:r>
              <a:rPr lang="en-IN" dirty="0"/>
              <a:t>jQuery is a lightweight, "write less, do more", JavaScript library.</a:t>
            </a:r>
          </a:p>
          <a:p>
            <a:endParaRPr lang="en-IN" dirty="0"/>
          </a:p>
          <a:p>
            <a:r>
              <a:rPr lang="en-IN" dirty="0"/>
              <a:t>The purpose of jQuery is to make it much easier to use JavaScript on your website.</a:t>
            </a:r>
          </a:p>
          <a:p>
            <a:endParaRPr lang="en-IN" dirty="0"/>
          </a:p>
          <a:p>
            <a:r>
              <a:rPr lang="en-IN" dirty="0"/>
              <a:t>jQuery takes a lot of common tasks that require many lines of JavaScript code to accomplish, and wraps them into methods that you can call with a single line of code.</a:t>
            </a:r>
          </a:p>
          <a:p>
            <a:endParaRPr lang="en-IN" dirty="0"/>
          </a:p>
          <a:p>
            <a:r>
              <a:rPr lang="en-IN" dirty="0"/>
              <a:t>jQuery also simplifies a lot of the complicated things from JavaScript, like AJAX calls and DOM manipulation.</a:t>
            </a:r>
          </a:p>
          <a:p>
            <a:endParaRPr lang="en-IN" dirty="0"/>
          </a:p>
          <a:p>
            <a:r>
              <a:rPr lang="en-IN" b="1" dirty="0"/>
              <a:t>The jQuery library contains the following features:</a:t>
            </a:r>
          </a:p>
          <a:p>
            <a:endParaRPr lang="en-IN" dirty="0"/>
          </a:p>
          <a:p>
            <a:r>
              <a:rPr lang="en-IN" dirty="0"/>
              <a:t>HTML/DOM manipulation</a:t>
            </a:r>
          </a:p>
          <a:p>
            <a:r>
              <a:rPr lang="en-IN" dirty="0"/>
              <a:t>CSS manipulation</a:t>
            </a:r>
          </a:p>
          <a:p>
            <a:r>
              <a:rPr lang="en-IN" dirty="0"/>
              <a:t>HTML event methods</a:t>
            </a:r>
          </a:p>
          <a:p>
            <a:r>
              <a:rPr lang="en-IN" dirty="0"/>
              <a:t>Effects and animations</a:t>
            </a:r>
          </a:p>
          <a:p>
            <a:r>
              <a:rPr lang="en-IN" dirty="0"/>
              <a:t>AJAX</a:t>
            </a:r>
          </a:p>
          <a:p>
            <a:r>
              <a:rPr lang="en-IN" dirty="0"/>
              <a:t>Utilities</a:t>
            </a:r>
          </a:p>
        </p:txBody>
      </p:sp>
    </p:spTree>
    <p:extLst>
      <p:ext uri="{BB962C8B-B14F-4D97-AF65-F5344CB8AC3E}">
        <p14:creationId xmlns:p14="http://schemas.microsoft.com/office/powerpoint/2010/main" val="2154067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80BA1-0419-47B9-ADAF-9C9034F643A3}"/>
              </a:ext>
            </a:extLst>
          </p:cNvPr>
          <p:cNvSpPr txBox="1"/>
          <p:nvPr/>
        </p:nvSpPr>
        <p:spPr>
          <a:xfrm>
            <a:off x="277091" y="363509"/>
            <a:ext cx="6096000" cy="6186309"/>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$("ul </a:t>
            </a:r>
            <a:r>
              <a:rPr lang="en-IN" dirty="0" err="1"/>
              <a:t>li:first-child</a:t>
            </a:r>
            <a:r>
              <a:rPr lang="en-IN" dirty="0"/>
              <a:t>").hide();//</a:t>
            </a:r>
            <a:r>
              <a:rPr lang="en-IN" b="0" i="0" dirty="0">
                <a:solidFill>
                  <a:srgbClr val="FF0000"/>
                </a:solidFill>
                <a:effectLst/>
                <a:latin typeface="Verdana" panose="020B0604030504040204" pitchFamily="34" charset="0"/>
              </a:rPr>
              <a:t>Selects the first &lt;li&gt; element of every &lt;ul&gt;</a:t>
            </a:r>
            <a:endParaRPr lang="en-IN" dirty="0">
              <a:solidFill>
                <a:srgbClr val="FF0000"/>
              </a:solidFill>
            </a:endParaRPr>
          </a:p>
          <a:p>
            <a:r>
              <a:rPr lang="en-IN" dirty="0"/>
              <a:t>  });</a:t>
            </a:r>
          </a:p>
          <a:p>
            <a:r>
              <a:rPr lang="en-IN" dirty="0"/>
              <a:t>});</a:t>
            </a:r>
          </a:p>
          <a:p>
            <a:r>
              <a:rPr lang="en-IN" dirty="0"/>
              <a:t>&lt;/script&gt;</a:t>
            </a:r>
          </a:p>
          <a:p>
            <a:r>
              <a:rPr lang="en-IN" dirty="0"/>
              <a:t>&lt;/head&gt;</a:t>
            </a:r>
          </a:p>
          <a:p>
            <a:r>
              <a:rPr lang="en-IN" dirty="0"/>
              <a:t>&lt;body&gt;</a:t>
            </a:r>
          </a:p>
          <a:p>
            <a:endParaRPr lang="en-IN" dirty="0"/>
          </a:p>
          <a:p>
            <a:r>
              <a:rPr lang="en-IN" dirty="0"/>
              <a:t>&lt;p&gt;List 1:&lt;/p&gt;</a:t>
            </a:r>
          </a:p>
          <a:p>
            <a:r>
              <a:rPr lang="en-IN" dirty="0"/>
              <a:t>&lt;ul&gt;</a:t>
            </a:r>
          </a:p>
          <a:p>
            <a:r>
              <a:rPr lang="en-IN" dirty="0"/>
              <a:t>  &lt;li&gt;Coffee&lt;/li&gt;</a:t>
            </a:r>
          </a:p>
          <a:p>
            <a:r>
              <a:rPr lang="en-IN" dirty="0"/>
              <a:t>  &lt;li&gt;Milk&lt;/li&gt;</a:t>
            </a:r>
          </a:p>
          <a:p>
            <a:r>
              <a:rPr lang="en-IN" dirty="0"/>
              <a:t>  &lt;li&gt;Tea&lt;/li&gt;</a:t>
            </a:r>
          </a:p>
          <a:p>
            <a:r>
              <a:rPr lang="en-IN" dirty="0"/>
              <a:t>&lt;/ul&gt;</a:t>
            </a:r>
          </a:p>
        </p:txBody>
      </p:sp>
      <p:sp>
        <p:nvSpPr>
          <p:cNvPr id="5" name="TextBox 4">
            <a:extLst>
              <a:ext uri="{FF2B5EF4-FFF2-40B4-BE49-F238E27FC236}">
                <a16:creationId xmlns:a16="http://schemas.microsoft.com/office/drawing/2014/main" id="{99F44C2D-5517-4DE6-875D-BE35AE923C6C}"/>
              </a:ext>
            </a:extLst>
          </p:cNvPr>
          <p:cNvSpPr txBox="1"/>
          <p:nvPr/>
        </p:nvSpPr>
        <p:spPr>
          <a:xfrm>
            <a:off x="7384473" y="363509"/>
            <a:ext cx="3200400" cy="3139321"/>
          </a:xfrm>
          <a:prstGeom prst="rect">
            <a:avLst/>
          </a:prstGeom>
          <a:noFill/>
        </p:spPr>
        <p:txBody>
          <a:bodyPr wrap="square">
            <a:spAutoFit/>
          </a:bodyPr>
          <a:lstStyle/>
          <a:p>
            <a:r>
              <a:rPr lang="it-IT" dirty="0"/>
              <a:t>&lt;p&gt;List 2:&lt;/p&gt;</a:t>
            </a:r>
          </a:p>
          <a:p>
            <a:r>
              <a:rPr lang="it-IT" dirty="0"/>
              <a:t>&lt;ul&gt;</a:t>
            </a:r>
          </a:p>
          <a:p>
            <a:r>
              <a:rPr lang="it-IT" dirty="0"/>
              <a:t>  &lt;li&gt;Coffee&lt;/li&gt;</a:t>
            </a:r>
          </a:p>
          <a:p>
            <a:r>
              <a:rPr lang="it-IT" dirty="0"/>
              <a:t>  &lt;li&gt;Milk&lt;/li&gt;</a:t>
            </a:r>
          </a:p>
          <a:p>
            <a:r>
              <a:rPr lang="it-IT" dirty="0"/>
              <a:t>  &lt;li&gt;Tea&lt;/li&gt;</a:t>
            </a:r>
          </a:p>
          <a:p>
            <a:r>
              <a:rPr lang="it-IT" dirty="0"/>
              <a:t>&lt;/ul&gt;</a:t>
            </a:r>
          </a:p>
          <a:p>
            <a:endParaRPr lang="it-IT" dirty="0"/>
          </a:p>
          <a:p>
            <a:r>
              <a:rPr lang="it-IT" dirty="0"/>
              <a:t>&lt;button&gt;Click me&lt;/button&gt;</a:t>
            </a:r>
          </a:p>
          <a:p>
            <a:endParaRPr lang="it-IT" dirty="0"/>
          </a:p>
          <a:p>
            <a:r>
              <a:rPr lang="it-IT" dirty="0"/>
              <a:t>&lt;/body&gt;</a:t>
            </a:r>
          </a:p>
          <a:p>
            <a:r>
              <a:rPr lang="it-IT" dirty="0"/>
              <a:t>&lt;/html&gt;</a:t>
            </a:r>
          </a:p>
        </p:txBody>
      </p:sp>
    </p:spTree>
    <p:extLst>
      <p:ext uri="{BB962C8B-B14F-4D97-AF65-F5344CB8AC3E}">
        <p14:creationId xmlns:p14="http://schemas.microsoft.com/office/powerpoint/2010/main" val="104525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F28B1-86A0-4A78-B7A5-971D7DB0F547}"/>
              </a:ext>
            </a:extLst>
          </p:cNvPr>
          <p:cNvSpPr txBox="1"/>
          <p:nvPr/>
        </p:nvSpPr>
        <p:spPr>
          <a:xfrm>
            <a:off x="1080654" y="612844"/>
            <a:ext cx="10030691" cy="5632311"/>
          </a:xfrm>
          <a:prstGeom prst="rect">
            <a:avLst/>
          </a:prstGeom>
          <a:noFill/>
        </p:spPr>
        <p:txBody>
          <a:bodyPr wrap="square">
            <a:spAutoFit/>
          </a:bodyPr>
          <a:lstStyle/>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/3.5.1/jquery.min.js"&gt;&lt;/script&gt;</a:t>
            </a:r>
          </a:p>
          <a:p>
            <a:r>
              <a:rPr lang="en-IN" dirty="0"/>
              <a:t>&lt;script&gt;</a:t>
            </a:r>
          </a:p>
          <a:p>
            <a:r>
              <a:rPr lang="en-IN" dirty="0"/>
              <a:t>$(document).ready(function(){</a:t>
            </a:r>
          </a:p>
          <a:p>
            <a:r>
              <a:rPr lang="en-IN" dirty="0"/>
              <a:t>  $("button").click(function(){</a:t>
            </a:r>
          </a:p>
          <a:p>
            <a:r>
              <a:rPr lang="en-IN" dirty="0"/>
              <a:t>    $("[</a:t>
            </a:r>
            <a:r>
              <a:rPr lang="en-IN" dirty="0" err="1"/>
              <a:t>href</a:t>
            </a:r>
            <a:r>
              <a:rPr lang="en-IN" dirty="0"/>
              <a:t>]").hide();//</a:t>
            </a:r>
            <a:r>
              <a:rPr lang="en-IN" b="0" i="0" dirty="0">
                <a:solidFill>
                  <a:srgbClr val="FF0000"/>
                </a:solidFill>
                <a:effectLst/>
                <a:latin typeface="Verdana" panose="020B0604030504040204" pitchFamily="34" charset="0"/>
              </a:rPr>
              <a:t>Selects all elements with an </a:t>
            </a:r>
            <a:r>
              <a:rPr lang="en-IN" b="0" i="0" dirty="0" err="1">
                <a:solidFill>
                  <a:srgbClr val="FF0000"/>
                </a:solidFill>
                <a:effectLst/>
                <a:latin typeface="Verdana" panose="020B0604030504040204" pitchFamily="34" charset="0"/>
              </a:rPr>
              <a:t>href</a:t>
            </a:r>
            <a:r>
              <a:rPr lang="en-IN" b="0" i="0" dirty="0">
                <a:solidFill>
                  <a:srgbClr val="FF0000"/>
                </a:solidFill>
                <a:effectLst/>
                <a:latin typeface="Verdana" panose="020B0604030504040204" pitchFamily="34" charset="0"/>
              </a:rPr>
              <a:t> attribute</a:t>
            </a:r>
            <a:endParaRPr lang="en-IN" dirty="0">
              <a:solidFill>
                <a:srgbClr val="FF0000"/>
              </a:solidFill>
            </a:endParaRPr>
          </a:p>
          <a:p>
            <a:r>
              <a:rPr lang="en-IN" dirty="0"/>
              <a:t>  });</a:t>
            </a:r>
          </a:p>
          <a:p>
            <a:r>
              <a:rPr lang="en-IN" dirty="0"/>
              <a:t>});</a:t>
            </a:r>
          </a:p>
          <a:p>
            <a:r>
              <a:rPr lang="en-IN" dirty="0"/>
              <a:t>&lt;/script&gt;</a:t>
            </a:r>
          </a:p>
          <a:p>
            <a:r>
              <a:rPr lang="en-IN" dirty="0"/>
              <a:t>&lt;/head&gt;</a:t>
            </a:r>
          </a:p>
          <a:p>
            <a:r>
              <a:rPr lang="en-IN" dirty="0"/>
              <a:t>&lt;body&gt;</a:t>
            </a:r>
          </a:p>
          <a:p>
            <a:r>
              <a:rPr lang="en-IN" dirty="0"/>
              <a:t>&lt;h2&gt;This is a heading&lt;/h2&gt;</a:t>
            </a:r>
          </a:p>
          <a:p>
            <a:r>
              <a:rPr lang="en-IN" dirty="0"/>
              <a:t>&lt;p&gt;This is a paragraph.&lt;/p&gt;</a:t>
            </a:r>
          </a:p>
          <a:p>
            <a:r>
              <a:rPr lang="en-IN" dirty="0"/>
              <a:t>&lt;p&gt;This is another paragraph.&lt;/p&gt;</a:t>
            </a:r>
          </a:p>
          <a:p>
            <a:r>
              <a:rPr lang="en-IN" dirty="0"/>
              <a:t>&lt;p&gt;&lt;a </a:t>
            </a:r>
            <a:r>
              <a:rPr lang="en-IN" dirty="0" err="1"/>
              <a:t>href</a:t>
            </a:r>
            <a:r>
              <a:rPr lang="en-IN" dirty="0"/>
              <a:t>="https://www.w3schools.com/html/"&gt;HTML Tutorial&lt;/a&gt;&lt;/p&gt;</a:t>
            </a:r>
          </a:p>
          <a:p>
            <a:r>
              <a:rPr lang="en-IN" dirty="0"/>
              <a:t>&lt;p&gt;&lt;a </a:t>
            </a:r>
            <a:r>
              <a:rPr lang="en-IN" dirty="0" err="1"/>
              <a:t>href</a:t>
            </a:r>
            <a:r>
              <a:rPr lang="en-IN" dirty="0"/>
              <a:t>="https://www.w3schools.com/css/"&gt;CSS Tutorial&lt;/a&gt;&lt;/p&gt;</a:t>
            </a:r>
          </a:p>
          <a:p>
            <a:r>
              <a:rPr lang="en-IN" dirty="0"/>
              <a:t>&lt;button&gt;Click me&lt;/button&gt;</a:t>
            </a:r>
          </a:p>
          <a:p>
            <a:r>
              <a:rPr lang="en-IN" dirty="0"/>
              <a:t>&lt;/body&gt;</a:t>
            </a:r>
          </a:p>
          <a:p>
            <a:r>
              <a:rPr lang="en-IN" dirty="0"/>
              <a:t>&lt;/html&gt;</a:t>
            </a:r>
          </a:p>
        </p:txBody>
      </p:sp>
    </p:spTree>
    <p:extLst>
      <p:ext uri="{BB962C8B-B14F-4D97-AF65-F5344CB8AC3E}">
        <p14:creationId xmlns:p14="http://schemas.microsoft.com/office/powerpoint/2010/main" val="2314864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188F8-4017-4412-A18F-6B359453EEC5}"/>
              </a:ext>
            </a:extLst>
          </p:cNvPr>
          <p:cNvSpPr txBox="1"/>
          <p:nvPr/>
        </p:nvSpPr>
        <p:spPr>
          <a:xfrm>
            <a:off x="3920837" y="2619924"/>
            <a:ext cx="6096000" cy="584775"/>
          </a:xfrm>
          <a:prstGeom prst="rect">
            <a:avLst/>
          </a:prstGeom>
          <a:noFill/>
        </p:spPr>
        <p:txBody>
          <a:bodyPr wrap="square">
            <a:spAutoFit/>
          </a:bodyPr>
          <a:lstStyle/>
          <a:p>
            <a:r>
              <a:rPr lang="en-IN" sz="3200" b="1" dirty="0"/>
              <a:t>jQuery Event Methods</a:t>
            </a:r>
          </a:p>
        </p:txBody>
      </p:sp>
    </p:spTree>
    <p:extLst>
      <p:ext uri="{BB962C8B-B14F-4D97-AF65-F5344CB8AC3E}">
        <p14:creationId xmlns:p14="http://schemas.microsoft.com/office/powerpoint/2010/main" val="765453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C9FE0-290F-488B-A23B-B2A4BBB833F6}"/>
              </a:ext>
            </a:extLst>
          </p:cNvPr>
          <p:cNvSpPr txBox="1"/>
          <p:nvPr/>
        </p:nvSpPr>
        <p:spPr>
          <a:xfrm>
            <a:off x="568037" y="1013752"/>
            <a:ext cx="8742218" cy="461665"/>
          </a:xfrm>
          <a:prstGeom prst="rect">
            <a:avLst/>
          </a:prstGeom>
          <a:noFill/>
        </p:spPr>
        <p:txBody>
          <a:bodyPr wrap="square">
            <a:spAutoFit/>
          </a:bodyPr>
          <a:lstStyle/>
          <a:p>
            <a:r>
              <a:rPr lang="en-IN" sz="2400" dirty="0"/>
              <a:t>jQuery is tailor-made to respond to events in an HTML page.</a:t>
            </a:r>
          </a:p>
        </p:txBody>
      </p:sp>
      <p:sp>
        <p:nvSpPr>
          <p:cNvPr id="9" name="TextBox 8">
            <a:extLst>
              <a:ext uri="{FF2B5EF4-FFF2-40B4-BE49-F238E27FC236}">
                <a16:creationId xmlns:a16="http://schemas.microsoft.com/office/drawing/2014/main" id="{EA68BFE3-784E-4F56-AC86-0E791B878DF0}"/>
              </a:ext>
            </a:extLst>
          </p:cNvPr>
          <p:cNvSpPr txBox="1"/>
          <p:nvPr/>
        </p:nvSpPr>
        <p:spPr>
          <a:xfrm>
            <a:off x="568037" y="1782587"/>
            <a:ext cx="11139054" cy="4524315"/>
          </a:xfrm>
          <a:prstGeom prst="rect">
            <a:avLst/>
          </a:prstGeom>
          <a:noFill/>
        </p:spPr>
        <p:txBody>
          <a:bodyPr wrap="square">
            <a:spAutoFit/>
          </a:bodyPr>
          <a:lstStyle/>
          <a:p>
            <a:r>
              <a:rPr lang="en-IN" sz="2400" b="1" dirty="0"/>
              <a:t>What are Events?</a:t>
            </a:r>
          </a:p>
          <a:p>
            <a:r>
              <a:rPr lang="en-IN" sz="2400" dirty="0"/>
              <a:t>All the different visitors' actions that a web page can respond to are called events.</a:t>
            </a:r>
          </a:p>
          <a:p>
            <a:endParaRPr lang="en-IN" sz="2400" dirty="0"/>
          </a:p>
          <a:p>
            <a:r>
              <a:rPr lang="en-IN" sz="2400" dirty="0"/>
              <a:t>An event represents the precise moment when something happens.</a:t>
            </a:r>
          </a:p>
          <a:p>
            <a:endParaRPr lang="en-IN" sz="2400" dirty="0"/>
          </a:p>
          <a:p>
            <a:r>
              <a:rPr lang="en-IN" sz="2400" b="1" dirty="0"/>
              <a:t>Examples:</a:t>
            </a:r>
          </a:p>
          <a:p>
            <a:endParaRPr lang="en-IN" sz="2400" dirty="0"/>
          </a:p>
          <a:p>
            <a:r>
              <a:rPr lang="en-IN" sz="2400" dirty="0"/>
              <a:t>moving a mouse over an element</a:t>
            </a:r>
          </a:p>
          <a:p>
            <a:r>
              <a:rPr lang="en-IN" sz="2400" dirty="0"/>
              <a:t>selecting a radio button</a:t>
            </a:r>
          </a:p>
          <a:p>
            <a:r>
              <a:rPr lang="en-IN" sz="2400" dirty="0"/>
              <a:t>clicking on an element</a:t>
            </a:r>
          </a:p>
          <a:p>
            <a:r>
              <a:rPr lang="en-IN" sz="2400" dirty="0"/>
              <a:t>The term "fires/fired" is often used with events. Example: "The keypress event is fired, the moment you press a key".</a:t>
            </a:r>
          </a:p>
        </p:txBody>
      </p:sp>
    </p:spTree>
    <p:extLst>
      <p:ext uri="{BB962C8B-B14F-4D97-AF65-F5344CB8AC3E}">
        <p14:creationId xmlns:p14="http://schemas.microsoft.com/office/powerpoint/2010/main" val="2671867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118D2F-6592-47E8-92A9-ED91F761A401}"/>
              </a:ext>
            </a:extLst>
          </p:cNvPr>
          <p:cNvSpPr txBox="1"/>
          <p:nvPr/>
        </p:nvSpPr>
        <p:spPr>
          <a:xfrm>
            <a:off x="443346" y="307170"/>
            <a:ext cx="6096000" cy="461665"/>
          </a:xfrm>
          <a:prstGeom prst="rect">
            <a:avLst/>
          </a:prstGeom>
          <a:noFill/>
        </p:spPr>
        <p:txBody>
          <a:bodyPr wrap="square">
            <a:spAutoFit/>
          </a:bodyPr>
          <a:lstStyle/>
          <a:p>
            <a:r>
              <a:rPr lang="en-IN" sz="2400" dirty="0"/>
              <a:t>Here are some common DOM events:</a:t>
            </a:r>
          </a:p>
        </p:txBody>
      </p:sp>
      <p:graphicFrame>
        <p:nvGraphicFramePr>
          <p:cNvPr id="4" name="Table 3">
            <a:extLst>
              <a:ext uri="{FF2B5EF4-FFF2-40B4-BE49-F238E27FC236}">
                <a16:creationId xmlns:a16="http://schemas.microsoft.com/office/drawing/2014/main" id="{6812120A-31B3-44E1-B8DB-CBC782692B69}"/>
              </a:ext>
            </a:extLst>
          </p:cNvPr>
          <p:cNvGraphicFramePr>
            <a:graphicFrameLocks noGrp="1"/>
          </p:cNvGraphicFramePr>
          <p:nvPr>
            <p:extLst>
              <p:ext uri="{D42A27DB-BD31-4B8C-83A1-F6EECF244321}">
                <p14:modId xmlns:p14="http://schemas.microsoft.com/office/powerpoint/2010/main" val="2162547410"/>
              </p:ext>
            </p:extLst>
          </p:nvPr>
        </p:nvGraphicFramePr>
        <p:xfrm>
          <a:off x="612630" y="1120934"/>
          <a:ext cx="10374025" cy="2956560"/>
        </p:xfrm>
        <a:graphic>
          <a:graphicData uri="http://schemas.openxmlformats.org/drawingml/2006/table">
            <a:tbl>
              <a:tblPr/>
              <a:tblGrid>
                <a:gridCol w="2383062">
                  <a:extLst>
                    <a:ext uri="{9D8B030D-6E8A-4147-A177-3AD203B41FA5}">
                      <a16:colId xmlns:a16="http://schemas.microsoft.com/office/drawing/2014/main" val="585182850"/>
                    </a:ext>
                  </a:extLst>
                </a:gridCol>
                <a:gridCol w="2584614">
                  <a:extLst>
                    <a:ext uri="{9D8B030D-6E8A-4147-A177-3AD203B41FA5}">
                      <a16:colId xmlns:a16="http://schemas.microsoft.com/office/drawing/2014/main" val="2596621489"/>
                    </a:ext>
                  </a:extLst>
                </a:gridCol>
                <a:gridCol w="2276357">
                  <a:extLst>
                    <a:ext uri="{9D8B030D-6E8A-4147-A177-3AD203B41FA5}">
                      <a16:colId xmlns:a16="http://schemas.microsoft.com/office/drawing/2014/main" val="1412993328"/>
                    </a:ext>
                  </a:extLst>
                </a:gridCol>
                <a:gridCol w="3129992">
                  <a:extLst>
                    <a:ext uri="{9D8B030D-6E8A-4147-A177-3AD203B41FA5}">
                      <a16:colId xmlns:a16="http://schemas.microsoft.com/office/drawing/2014/main" val="3613882548"/>
                    </a:ext>
                  </a:extLst>
                </a:gridCol>
              </a:tblGrid>
              <a:tr h="0">
                <a:tc>
                  <a:txBody>
                    <a:bodyPr/>
                    <a:lstStyle/>
                    <a:p>
                      <a:pPr algn="l" fontAlgn="t"/>
                      <a:r>
                        <a:rPr lang="en-IN" sz="2400" b="1" dirty="0">
                          <a:effectLst/>
                        </a:rPr>
                        <a:t>Mouse Events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b="1" dirty="0">
                          <a:effectLst/>
                        </a:rPr>
                        <a:t>Keyboard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b="1" dirty="0">
                          <a:effectLst/>
                        </a:rPr>
                        <a:t>Form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b="1" dirty="0">
                          <a:effectLst/>
                        </a:rPr>
                        <a:t>Document/Window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6433965"/>
                  </a:ext>
                </a:extLst>
              </a:tr>
              <a:tr h="0">
                <a:tc>
                  <a:txBody>
                    <a:bodyPr/>
                    <a:lstStyle/>
                    <a:p>
                      <a:pPr algn="l" fontAlgn="t"/>
                      <a:r>
                        <a:rPr lang="en-IN" sz="2400" dirty="0">
                          <a:effectLst/>
                        </a:rPr>
                        <a:t>click</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dirty="0">
                          <a:effectLst/>
                        </a:rPr>
                        <a:t>keypress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submit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load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33816157"/>
                  </a:ext>
                </a:extLst>
              </a:tr>
              <a:tr h="0">
                <a:tc>
                  <a:txBody>
                    <a:bodyPr/>
                    <a:lstStyle/>
                    <a:p>
                      <a:pPr algn="l" fontAlgn="t"/>
                      <a:r>
                        <a:rPr lang="en-IN" sz="2400" dirty="0" err="1">
                          <a:effectLst/>
                        </a:rPr>
                        <a:t>dblclick</a:t>
                      </a:r>
                      <a:endParaRPr lang="en-IN" sz="24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err="1">
                          <a:effectLst/>
                        </a:rPr>
                        <a:t>keydown</a:t>
                      </a:r>
                      <a:endParaRPr lang="en-IN" sz="24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change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78617053"/>
                  </a:ext>
                </a:extLst>
              </a:tr>
              <a:tr h="0">
                <a:tc>
                  <a:txBody>
                    <a:bodyPr/>
                    <a:lstStyle/>
                    <a:p>
                      <a:pPr algn="l" fontAlgn="t"/>
                      <a:r>
                        <a:rPr lang="en-IN" sz="2400" dirty="0" err="1">
                          <a:effectLst/>
                        </a:rPr>
                        <a:t>mouseenter</a:t>
                      </a:r>
                      <a:endParaRPr lang="en-IN" sz="24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dirty="0" err="1">
                          <a:effectLst/>
                        </a:rPr>
                        <a:t>keyup</a:t>
                      </a:r>
                      <a:endParaRPr lang="en-IN" sz="24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focus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scroll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79400869"/>
                  </a:ext>
                </a:extLst>
              </a:tr>
              <a:tr h="0">
                <a:tc>
                  <a:txBody>
                    <a:bodyPr/>
                    <a:lstStyle/>
                    <a:p>
                      <a:pPr algn="l" fontAlgn="t"/>
                      <a:r>
                        <a:rPr lang="en-IN" sz="2400" dirty="0" err="1">
                          <a:effectLst/>
                        </a:rPr>
                        <a:t>mouseleave</a:t>
                      </a:r>
                      <a:endParaRPr lang="en-IN" sz="24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blur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unload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9332489"/>
                  </a:ext>
                </a:extLst>
              </a:tr>
            </a:tbl>
          </a:graphicData>
        </a:graphic>
      </p:graphicFrame>
    </p:spTree>
    <p:extLst>
      <p:ext uri="{BB962C8B-B14F-4D97-AF65-F5344CB8AC3E}">
        <p14:creationId xmlns:p14="http://schemas.microsoft.com/office/powerpoint/2010/main" val="319198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B6FE2-4098-432C-93EA-8D8C589450A3}"/>
              </a:ext>
            </a:extLst>
          </p:cNvPr>
          <p:cNvSpPr txBox="1"/>
          <p:nvPr/>
        </p:nvSpPr>
        <p:spPr>
          <a:xfrm>
            <a:off x="581891" y="376443"/>
            <a:ext cx="6096000" cy="461665"/>
          </a:xfrm>
          <a:prstGeom prst="rect">
            <a:avLst/>
          </a:prstGeom>
          <a:noFill/>
        </p:spPr>
        <p:txBody>
          <a:bodyPr wrap="square">
            <a:spAutoFit/>
          </a:bodyPr>
          <a:lstStyle/>
          <a:p>
            <a:r>
              <a:rPr lang="en-IN" sz="2400" b="1" dirty="0"/>
              <a:t>jQuery Syntax For Event Methods</a:t>
            </a:r>
          </a:p>
        </p:txBody>
      </p:sp>
      <p:sp>
        <p:nvSpPr>
          <p:cNvPr id="5" name="TextBox 4">
            <a:extLst>
              <a:ext uri="{FF2B5EF4-FFF2-40B4-BE49-F238E27FC236}">
                <a16:creationId xmlns:a16="http://schemas.microsoft.com/office/drawing/2014/main" id="{13CCFD7F-C0D5-4550-B327-AD02783956E9}"/>
              </a:ext>
            </a:extLst>
          </p:cNvPr>
          <p:cNvSpPr txBox="1"/>
          <p:nvPr/>
        </p:nvSpPr>
        <p:spPr>
          <a:xfrm>
            <a:off x="581890" y="1083208"/>
            <a:ext cx="9587345" cy="1200329"/>
          </a:xfrm>
          <a:prstGeom prst="rect">
            <a:avLst/>
          </a:prstGeom>
          <a:noFill/>
        </p:spPr>
        <p:txBody>
          <a:bodyPr wrap="square">
            <a:spAutoFit/>
          </a:bodyPr>
          <a:lstStyle/>
          <a:p>
            <a:r>
              <a:rPr lang="en-IN" sz="2400" dirty="0"/>
              <a:t>In jQuery, most DOM events have an equivalent jQuery method.</a:t>
            </a:r>
          </a:p>
          <a:p>
            <a:endParaRPr lang="en-IN" sz="2400" dirty="0"/>
          </a:p>
          <a:p>
            <a:r>
              <a:rPr lang="en-IN" sz="2400" dirty="0"/>
              <a:t>To assign a click event to all paragraphs on a page, you can do this:</a:t>
            </a:r>
          </a:p>
        </p:txBody>
      </p:sp>
      <p:sp>
        <p:nvSpPr>
          <p:cNvPr id="7" name="TextBox 6">
            <a:extLst>
              <a:ext uri="{FF2B5EF4-FFF2-40B4-BE49-F238E27FC236}">
                <a16:creationId xmlns:a16="http://schemas.microsoft.com/office/drawing/2014/main" id="{9FA9A898-46AB-4429-BBF8-B9C2E3DB9015}"/>
              </a:ext>
            </a:extLst>
          </p:cNvPr>
          <p:cNvSpPr txBox="1"/>
          <p:nvPr/>
        </p:nvSpPr>
        <p:spPr>
          <a:xfrm>
            <a:off x="2812473" y="2528637"/>
            <a:ext cx="6096000" cy="461665"/>
          </a:xfrm>
          <a:prstGeom prst="rect">
            <a:avLst/>
          </a:prstGeom>
          <a:noFill/>
        </p:spPr>
        <p:txBody>
          <a:bodyPr wrap="square">
            <a:spAutoFit/>
          </a:bodyPr>
          <a:lstStyle/>
          <a:p>
            <a:r>
              <a:rPr lang="en-IN" sz="2400" dirty="0"/>
              <a:t>$("p").click();</a:t>
            </a:r>
          </a:p>
        </p:txBody>
      </p:sp>
      <p:sp>
        <p:nvSpPr>
          <p:cNvPr id="9" name="TextBox 8">
            <a:extLst>
              <a:ext uri="{FF2B5EF4-FFF2-40B4-BE49-F238E27FC236}">
                <a16:creationId xmlns:a16="http://schemas.microsoft.com/office/drawing/2014/main" id="{4F939B57-3F94-4C4C-9028-EA36DDA5AEA4}"/>
              </a:ext>
            </a:extLst>
          </p:cNvPr>
          <p:cNvSpPr txBox="1"/>
          <p:nvPr/>
        </p:nvSpPr>
        <p:spPr>
          <a:xfrm>
            <a:off x="581890" y="3357447"/>
            <a:ext cx="10598727" cy="830997"/>
          </a:xfrm>
          <a:prstGeom prst="rect">
            <a:avLst/>
          </a:prstGeom>
          <a:noFill/>
        </p:spPr>
        <p:txBody>
          <a:bodyPr wrap="square">
            <a:spAutoFit/>
          </a:bodyPr>
          <a:lstStyle/>
          <a:p>
            <a:r>
              <a:rPr lang="en-IN" sz="2400" dirty="0"/>
              <a:t>The next step is to define what should happen when the event fires. You must pass a function to the event:</a:t>
            </a:r>
          </a:p>
        </p:txBody>
      </p:sp>
      <p:sp>
        <p:nvSpPr>
          <p:cNvPr id="11" name="TextBox 10">
            <a:extLst>
              <a:ext uri="{FF2B5EF4-FFF2-40B4-BE49-F238E27FC236}">
                <a16:creationId xmlns:a16="http://schemas.microsoft.com/office/drawing/2014/main" id="{ECE79314-D7D0-4CEA-8C9A-76F5BBE47A24}"/>
              </a:ext>
            </a:extLst>
          </p:cNvPr>
          <p:cNvSpPr txBox="1"/>
          <p:nvPr/>
        </p:nvSpPr>
        <p:spPr>
          <a:xfrm>
            <a:off x="2833253" y="4851462"/>
            <a:ext cx="6096000" cy="1200329"/>
          </a:xfrm>
          <a:prstGeom prst="rect">
            <a:avLst/>
          </a:prstGeom>
          <a:noFill/>
        </p:spPr>
        <p:txBody>
          <a:bodyPr wrap="square">
            <a:spAutoFit/>
          </a:bodyPr>
          <a:lstStyle/>
          <a:p>
            <a:r>
              <a:rPr lang="en-IN" sz="2400" dirty="0"/>
              <a:t>$("p").click(function(){</a:t>
            </a:r>
          </a:p>
          <a:p>
            <a:r>
              <a:rPr lang="en-IN" sz="2400" dirty="0"/>
              <a:t>  // action goes here!!</a:t>
            </a:r>
          </a:p>
          <a:p>
            <a:r>
              <a:rPr lang="en-IN" sz="2400" dirty="0"/>
              <a:t>});</a:t>
            </a:r>
          </a:p>
        </p:txBody>
      </p:sp>
    </p:spTree>
    <p:extLst>
      <p:ext uri="{BB962C8B-B14F-4D97-AF65-F5344CB8AC3E}">
        <p14:creationId xmlns:p14="http://schemas.microsoft.com/office/powerpoint/2010/main" val="2534424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9E9006-21EF-40A1-A1DA-F388E6D85C46}"/>
              </a:ext>
            </a:extLst>
          </p:cNvPr>
          <p:cNvSpPr txBox="1"/>
          <p:nvPr/>
        </p:nvSpPr>
        <p:spPr>
          <a:xfrm>
            <a:off x="471054" y="1706710"/>
            <a:ext cx="11249892" cy="2251065"/>
          </a:xfrm>
          <a:prstGeom prst="rect">
            <a:avLst/>
          </a:prstGeom>
          <a:noFill/>
        </p:spPr>
        <p:txBody>
          <a:bodyPr wrap="square">
            <a:spAutoFit/>
          </a:bodyPr>
          <a:lstStyle/>
          <a:p>
            <a:pPr algn="just">
              <a:lnSpc>
                <a:spcPct val="150000"/>
              </a:lnSpc>
            </a:pPr>
            <a:r>
              <a:rPr lang="en-IN" sz="2400" dirty="0"/>
              <a:t>jQuery enhances the basic event-handling mechanisms by offering the events methods for most native browser events, some of these methods are </a:t>
            </a:r>
            <a:r>
              <a:rPr lang="en-IN" sz="2400" b="1" dirty="0"/>
              <a:t>ready(), click(), keypress(), focus(), blur(), change()</a:t>
            </a:r>
            <a:r>
              <a:rPr lang="en-IN" sz="2400" dirty="0"/>
              <a:t>, etc. For example, to execute some JavaScript code when the DOM is ready, you can use the jQuery ready() method, like this:</a:t>
            </a:r>
          </a:p>
        </p:txBody>
      </p:sp>
    </p:spTree>
    <p:extLst>
      <p:ext uri="{BB962C8B-B14F-4D97-AF65-F5344CB8AC3E}">
        <p14:creationId xmlns:p14="http://schemas.microsoft.com/office/powerpoint/2010/main" val="1571522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83F1E-FF90-4798-8F93-11900DFBFD37}"/>
              </a:ext>
            </a:extLst>
          </p:cNvPr>
          <p:cNvSpPr txBox="1"/>
          <p:nvPr/>
        </p:nvSpPr>
        <p:spPr>
          <a:xfrm>
            <a:off x="3685310" y="709735"/>
            <a:ext cx="6096000" cy="5078313"/>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when Document is Ready in jQuery&lt;/title&gt;</a:t>
            </a:r>
          </a:p>
          <a:p>
            <a:r>
              <a:rPr lang="en-IN" dirty="0"/>
              <a:t>&lt;script </a:t>
            </a:r>
            <a:r>
              <a:rPr lang="en-IN" dirty="0" err="1"/>
              <a:t>src</a:t>
            </a:r>
            <a:r>
              <a:rPr lang="en-IN" dirty="0"/>
              <a:t>="https://code.jquery.com/jquery-3.5.1.min.js"&gt;&lt;/script&gt;</a:t>
            </a:r>
          </a:p>
          <a:p>
            <a:r>
              <a:rPr lang="en-IN" dirty="0"/>
              <a:t>&lt;script&gt;</a:t>
            </a:r>
          </a:p>
          <a:p>
            <a:r>
              <a:rPr lang="en-IN" dirty="0"/>
              <a:t>$(document).ready(function(){</a:t>
            </a:r>
          </a:p>
          <a:p>
            <a:r>
              <a:rPr lang="en-IN" dirty="0"/>
              <a:t>    // Code to be executed</a:t>
            </a:r>
          </a:p>
          <a:p>
            <a:r>
              <a:rPr lang="en-IN" dirty="0"/>
              <a:t>    alert("Hello World!");</a:t>
            </a:r>
          </a:p>
          <a:p>
            <a:r>
              <a:rPr lang="en-IN" dirty="0"/>
              <a:t>});</a:t>
            </a:r>
          </a:p>
          <a:p>
            <a:r>
              <a:rPr lang="en-IN" dirty="0"/>
              <a:t>&lt;/script&gt; </a:t>
            </a:r>
          </a:p>
          <a:p>
            <a:r>
              <a:rPr lang="en-IN" dirty="0"/>
              <a:t>&lt;/head&gt;</a:t>
            </a:r>
          </a:p>
          <a:p>
            <a:r>
              <a:rPr lang="en-IN" dirty="0"/>
              <a:t>&lt;body&gt;</a:t>
            </a:r>
          </a:p>
          <a:p>
            <a:r>
              <a:rPr lang="en-IN" dirty="0"/>
              <a:t>    &lt;!--Contents will be inserted here--&gt;</a:t>
            </a:r>
          </a:p>
          <a:p>
            <a:r>
              <a:rPr lang="en-IN" dirty="0"/>
              <a:t>&lt;/body&gt;</a:t>
            </a:r>
          </a:p>
          <a:p>
            <a:r>
              <a:rPr lang="en-IN" dirty="0"/>
              <a:t>&lt;/html&gt;</a:t>
            </a:r>
          </a:p>
        </p:txBody>
      </p:sp>
    </p:spTree>
    <p:extLst>
      <p:ext uri="{BB962C8B-B14F-4D97-AF65-F5344CB8AC3E}">
        <p14:creationId xmlns:p14="http://schemas.microsoft.com/office/powerpoint/2010/main" val="3364172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AF626-50DA-40E1-B7F5-C3B7CC5627AB}"/>
              </a:ext>
            </a:extLst>
          </p:cNvPr>
          <p:cNvSpPr txBox="1"/>
          <p:nvPr/>
        </p:nvSpPr>
        <p:spPr>
          <a:xfrm>
            <a:off x="997527" y="1480617"/>
            <a:ext cx="10196946" cy="2943563"/>
          </a:xfrm>
          <a:prstGeom prst="rect">
            <a:avLst/>
          </a:prstGeom>
          <a:noFill/>
        </p:spPr>
        <p:txBody>
          <a:bodyPr wrap="square">
            <a:spAutoFit/>
          </a:bodyPr>
          <a:lstStyle/>
          <a:p>
            <a:pPr algn="just">
              <a:lnSpc>
                <a:spcPct val="200000"/>
              </a:lnSpc>
            </a:pPr>
            <a:r>
              <a:rPr lang="en-IN" sz="2400" dirty="0"/>
              <a:t>In general, the events can be categorized into four main groups — </a:t>
            </a:r>
            <a:r>
              <a:rPr lang="en-IN" sz="2400" b="1" dirty="0"/>
              <a:t>mouse events, keyboard events, form events and document/window events</a:t>
            </a:r>
            <a:r>
              <a:rPr lang="en-IN" sz="2400" dirty="0"/>
              <a:t>. The following section will give you the brief overview of all these events as well as related jQuery methods one by one.</a:t>
            </a:r>
          </a:p>
        </p:txBody>
      </p:sp>
    </p:spTree>
    <p:extLst>
      <p:ext uri="{BB962C8B-B14F-4D97-AF65-F5344CB8AC3E}">
        <p14:creationId xmlns:p14="http://schemas.microsoft.com/office/powerpoint/2010/main" val="114981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D337C5-5C17-43A0-883D-EFDFE2E34F12}"/>
              </a:ext>
            </a:extLst>
          </p:cNvPr>
          <p:cNvSpPr txBox="1"/>
          <p:nvPr/>
        </p:nvSpPr>
        <p:spPr>
          <a:xfrm>
            <a:off x="2923309" y="237898"/>
            <a:ext cx="6096000" cy="461665"/>
          </a:xfrm>
          <a:prstGeom prst="rect">
            <a:avLst/>
          </a:prstGeom>
          <a:noFill/>
        </p:spPr>
        <p:txBody>
          <a:bodyPr wrap="square">
            <a:spAutoFit/>
          </a:bodyPr>
          <a:lstStyle/>
          <a:p>
            <a:pPr algn="ctr"/>
            <a:r>
              <a:rPr lang="en-IN" sz="2400" b="1" dirty="0"/>
              <a:t>Mouse Events</a:t>
            </a:r>
          </a:p>
        </p:txBody>
      </p:sp>
      <p:sp>
        <p:nvSpPr>
          <p:cNvPr id="5" name="TextBox 4">
            <a:extLst>
              <a:ext uri="{FF2B5EF4-FFF2-40B4-BE49-F238E27FC236}">
                <a16:creationId xmlns:a16="http://schemas.microsoft.com/office/drawing/2014/main" id="{6203408A-D088-4301-8223-FA58B8D9B244}"/>
              </a:ext>
            </a:extLst>
          </p:cNvPr>
          <p:cNvSpPr txBox="1"/>
          <p:nvPr/>
        </p:nvSpPr>
        <p:spPr>
          <a:xfrm>
            <a:off x="512618" y="1018218"/>
            <a:ext cx="11485418" cy="2251065"/>
          </a:xfrm>
          <a:prstGeom prst="rect">
            <a:avLst/>
          </a:prstGeom>
          <a:noFill/>
        </p:spPr>
        <p:txBody>
          <a:bodyPr wrap="square">
            <a:spAutoFit/>
          </a:bodyPr>
          <a:lstStyle/>
          <a:p>
            <a:pPr algn="just">
              <a:lnSpc>
                <a:spcPct val="150000"/>
              </a:lnSpc>
            </a:pPr>
            <a:r>
              <a:rPr lang="en-IN" sz="2400" b="1" dirty="0"/>
              <a:t>The click() Method</a:t>
            </a:r>
          </a:p>
          <a:p>
            <a:pPr algn="just">
              <a:lnSpc>
                <a:spcPct val="150000"/>
              </a:lnSpc>
            </a:pPr>
            <a:r>
              <a:rPr lang="en-IN" sz="2400" dirty="0"/>
              <a:t>The jQuery click() method attach an event handler function to the selected elements for "click" event. The attached function is executed when the user clicks on that element. The following example will hide the &lt;p&gt; elements on a page when they are clicked.</a:t>
            </a:r>
          </a:p>
        </p:txBody>
      </p:sp>
    </p:spTree>
    <p:extLst>
      <p:ext uri="{BB962C8B-B14F-4D97-AF65-F5344CB8AC3E}">
        <p14:creationId xmlns:p14="http://schemas.microsoft.com/office/powerpoint/2010/main" val="90211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C2381-68A6-4E72-8213-BD479CB8CFEE}"/>
              </a:ext>
            </a:extLst>
          </p:cNvPr>
          <p:cNvSpPr txBox="1"/>
          <p:nvPr/>
        </p:nvSpPr>
        <p:spPr>
          <a:xfrm>
            <a:off x="651163" y="418007"/>
            <a:ext cx="6096000" cy="461665"/>
          </a:xfrm>
          <a:prstGeom prst="rect">
            <a:avLst/>
          </a:prstGeom>
          <a:noFill/>
        </p:spPr>
        <p:txBody>
          <a:bodyPr wrap="square">
            <a:spAutoFit/>
          </a:bodyPr>
          <a:lstStyle/>
          <a:p>
            <a:r>
              <a:rPr lang="en-IN" sz="2400" b="1" dirty="0"/>
              <a:t>Why jQuery?</a:t>
            </a:r>
          </a:p>
        </p:txBody>
      </p:sp>
      <p:sp>
        <p:nvSpPr>
          <p:cNvPr id="5" name="TextBox 4">
            <a:extLst>
              <a:ext uri="{FF2B5EF4-FFF2-40B4-BE49-F238E27FC236}">
                <a16:creationId xmlns:a16="http://schemas.microsoft.com/office/drawing/2014/main" id="{FCE2AF40-9821-41EE-814F-BA1C6297DB76}"/>
              </a:ext>
            </a:extLst>
          </p:cNvPr>
          <p:cNvSpPr txBox="1"/>
          <p:nvPr/>
        </p:nvSpPr>
        <p:spPr>
          <a:xfrm>
            <a:off x="651162" y="1028021"/>
            <a:ext cx="10681855" cy="3416320"/>
          </a:xfrm>
          <a:prstGeom prst="rect">
            <a:avLst/>
          </a:prstGeom>
          <a:noFill/>
        </p:spPr>
        <p:txBody>
          <a:bodyPr wrap="square">
            <a:spAutoFit/>
          </a:bodyPr>
          <a:lstStyle/>
          <a:p>
            <a:r>
              <a:rPr lang="en-IN" sz="2400" dirty="0"/>
              <a:t>There are lots of other JavaScript libraries out there, but jQuery is probably the most popular, and also the most extendable.</a:t>
            </a:r>
          </a:p>
          <a:p>
            <a:endParaRPr lang="en-IN" sz="2400" dirty="0"/>
          </a:p>
          <a:p>
            <a:r>
              <a:rPr lang="en-IN" sz="2400" dirty="0"/>
              <a:t>Many of the biggest companies on the Web use jQuery, such as:</a:t>
            </a:r>
          </a:p>
          <a:p>
            <a:endParaRPr lang="en-IN" sz="2400" dirty="0"/>
          </a:p>
          <a:p>
            <a:r>
              <a:rPr lang="en-IN" sz="2400" dirty="0"/>
              <a:t>Google</a:t>
            </a:r>
          </a:p>
          <a:p>
            <a:r>
              <a:rPr lang="en-IN" sz="2400" dirty="0"/>
              <a:t>Microsoft</a:t>
            </a:r>
          </a:p>
          <a:p>
            <a:r>
              <a:rPr lang="en-IN" sz="2400" dirty="0"/>
              <a:t>IBM</a:t>
            </a:r>
          </a:p>
          <a:p>
            <a:r>
              <a:rPr lang="en-IN" sz="2400" dirty="0"/>
              <a:t>Netflix</a:t>
            </a:r>
          </a:p>
        </p:txBody>
      </p:sp>
    </p:spTree>
    <p:extLst>
      <p:ext uri="{BB962C8B-B14F-4D97-AF65-F5344CB8AC3E}">
        <p14:creationId xmlns:p14="http://schemas.microsoft.com/office/powerpoint/2010/main" val="3376490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044A6-3419-41A6-BB94-28C52A90BEFD}"/>
              </a:ext>
            </a:extLst>
          </p:cNvPr>
          <p:cNvSpPr txBox="1"/>
          <p:nvPr/>
        </p:nvSpPr>
        <p:spPr>
          <a:xfrm>
            <a:off x="235527" y="197346"/>
            <a:ext cx="6137564" cy="6463308"/>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Click Event in jQuery&lt;/title&gt;</a:t>
            </a:r>
          </a:p>
          <a:p>
            <a:r>
              <a:rPr lang="en-IN" dirty="0"/>
              <a:t>&lt;script </a:t>
            </a:r>
            <a:r>
              <a:rPr lang="en-IN" dirty="0" err="1"/>
              <a:t>src</a:t>
            </a:r>
            <a:r>
              <a:rPr lang="en-IN" dirty="0"/>
              <a:t>="https://code.jquery.com/jquery-3.5.1.min.js"&gt;&lt;/script&gt;</a:t>
            </a:r>
          </a:p>
          <a:p>
            <a:r>
              <a:rPr lang="en-IN" dirty="0"/>
              <a:t>&lt;style&gt;</a:t>
            </a:r>
          </a:p>
          <a:p>
            <a:r>
              <a:rPr lang="en-IN" dirty="0"/>
              <a:t>    p{</a:t>
            </a:r>
          </a:p>
          <a:p>
            <a:r>
              <a:rPr lang="en-IN" dirty="0"/>
              <a:t>        padding: 20px;</a:t>
            </a:r>
          </a:p>
          <a:p>
            <a:r>
              <a:rPr lang="en-IN" dirty="0"/>
              <a:t>        font: 20px sans-serif;</a:t>
            </a:r>
          </a:p>
          <a:p>
            <a:r>
              <a:rPr lang="en-IN" dirty="0"/>
              <a:t>        background: khaki;     } &lt;/style&gt;</a:t>
            </a:r>
          </a:p>
          <a:p>
            <a:r>
              <a:rPr lang="en-IN" dirty="0"/>
              <a:t>&lt;script&gt;</a:t>
            </a:r>
          </a:p>
          <a:p>
            <a:r>
              <a:rPr lang="en-IN" dirty="0"/>
              <a:t>$(document).ready(function(){</a:t>
            </a:r>
          </a:p>
          <a:p>
            <a:r>
              <a:rPr lang="en-IN" dirty="0"/>
              <a:t>    $("p").</a:t>
            </a:r>
            <a:r>
              <a:rPr lang="en-IN" b="1" dirty="0">
                <a:solidFill>
                  <a:srgbClr val="FF0000"/>
                </a:solidFill>
              </a:rPr>
              <a:t>click(function(){</a:t>
            </a:r>
          </a:p>
          <a:p>
            <a:r>
              <a:rPr lang="en-IN" dirty="0"/>
              <a:t>        $(this).</a:t>
            </a:r>
            <a:r>
              <a:rPr lang="en-IN" dirty="0" err="1"/>
              <a:t>slideUp</a:t>
            </a:r>
            <a:r>
              <a:rPr lang="en-IN" dirty="0"/>
              <a:t>();</a:t>
            </a:r>
          </a:p>
          <a:p>
            <a:r>
              <a:rPr lang="en-IN" dirty="0"/>
              <a:t>    });  });</a:t>
            </a:r>
          </a:p>
          <a:p>
            <a:r>
              <a:rPr lang="en-IN" dirty="0"/>
              <a:t>&lt;/script&gt;</a:t>
            </a:r>
          </a:p>
          <a:p>
            <a:r>
              <a:rPr lang="en-IN" dirty="0"/>
              <a:t>&lt;/head&gt;</a:t>
            </a:r>
          </a:p>
          <a:p>
            <a:r>
              <a:rPr lang="en-IN" dirty="0"/>
              <a:t>&lt;body&gt;</a:t>
            </a:r>
          </a:p>
          <a:p>
            <a:r>
              <a:rPr lang="en-IN" dirty="0"/>
              <a:t>    &lt;p&gt;Click on me and I'll disappear.&lt;/p&gt;</a:t>
            </a:r>
          </a:p>
          <a:p>
            <a:r>
              <a:rPr lang="en-IN" dirty="0"/>
              <a:t>    &lt;p&gt;Click on me and I'll disappear.&lt;/p&gt;</a:t>
            </a:r>
          </a:p>
          <a:p>
            <a:r>
              <a:rPr lang="en-IN" dirty="0"/>
              <a:t>    &lt;p&gt;Click on me and I'll disappear.&lt;/p&gt;</a:t>
            </a:r>
          </a:p>
          <a:p>
            <a:r>
              <a:rPr lang="en-IN" dirty="0"/>
              <a:t>&lt;/body&gt;&lt;/html&gt;</a:t>
            </a:r>
          </a:p>
        </p:txBody>
      </p:sp>
      <p:sp>
        <p:nvSpPr>
          <p:cNvPr id="5" name="TextBox 4">
            <a:extLst>
              <a:ext uri="{FF2B5EF4-FFF2-40B4-BE49-F238E27FC236}">
                <a16:creationId xmlns:a16="http://schemas.microsoft.com/office/drawing/2014/main" id="{C3EDFF3C-9F61-4192-AAFC-9169EDA9310C}"/>
              </a:ext>
            </a:extLst>
          </p:cNvPr>
          <p:cNvSpPr txBox="1"/>
          <p:nvPr/>
        </p:nvSpPr>
        <p:spPr>
          <a:xfrm>
            <a:off x="6525491" y="100364"/>
            <a:ext cx="5430982" cy="6740307"/>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Double-click Event in jQuery&lt;/title&gt;</a:t>
            </a:r>
          </a:p>
          <a:p>
            <a:r>
              <a:rPr lang="en-IN" dirty="0"/>
              <a:t>&lt;script </a:t>
            </a:r>
            <a:r>
              <a:rPr lang="en-IN" dirty="0" err="1"/>
              <a:t>src</a:t>
            </a:r>
            <a:r>
              <a:rPr lang="en-IN" dirty="0"/>
              <a:t>="https://code.jquery.com/jquery-3.5.1.min.js"&gt;&lt;/script&gt; &lt;style&gt;</a:t>
            </a:r>
          </a:p>
          <a:p>
            <a:r>
              <a:rPr lang="en-IN" dirty="0"/>
              <a:t>    p{</a:t>
            </a:r>
          </a:p>
          <a:p>
            <a:r>
              <a:rPr lang="en-IN" dirty="0"/>
              <a:t>        padding: 20px;</a:t>
            </a:r>
          </a:p>
          <a:p>
            <a:r>
              <a:rPr lang="en-IN" dirty="0"/>
              <a:t>        font: 20px sans-serif;</a:t>
            </a:r>
          </a:p>
          <a:p>
            <a:r>
              <a:rPr lang="en-IN" dirty="0"/>
              <a:t>        background: khaki;    }</a:t>
            </a:r>
          </a:p>
          <a:p>
            <a:r>
              <a:rPr lang="en-IN" dirty="0"/>
              <a:t>&lt;/style&gt;</a:t>
            </a:r>
          </a:p>
          <a:p>
            <a:r>
              <a:rPr lang="en-IN" dirty="0"/>
              <a:t>&lt;script&gt;</a:t>
            </a:r>
          </a:p>
          <a:p>
            <a:r>
              <a:rPr lang="en-IN" dirty="0"/>
              <a:t>$(document).ready(function(){</a:t>
            </a:r>
          </a:p>
          <a:p>
            <a:r>
              <a:rPr lang="en-IN" dirty="0"/>
              <a:t>    $("p").</a:t>
            </a:r>
            <a:r>
              <a:rPr lang="en-IN" b="1" dirty="0" err="1">
                <a:solidFill>
                  <a:srgbClr val="FF0000"/>
                </a:solidFill>
              </a:rPr>
              <a:t>dblclick</a:t>
            </a:r>
            <a:r>
              <a:rPr lang="en-IN" b="1" dirty="0">
                <a:solidFill>
                  <a:srgbClr val="FF0000"/>
                </a:solidFill>
              </a:rPr>
              <a:t>(function(){</a:t>
            </a:r>
          </a:p>
          <a:p>
            <a:r>
              <a:rPr lang="en-IN" dirty="0"/>
              <a:t>        $(this).</a:t>
            </a:r>
            <a:r>
              <a:rPr lang="en-IN" dirty="0" err="1"/>
              <a:t>slideUp</a:t>
            </a:r>
            <a:r>
              <a:rPr lang="en-IN" dirty="0"/>
              <a:t>();</a:t>
            </a:r>
          </a:p>
          <a:p>
            <a:r>
              <a:rPr lang="en-IN" dirty="0"/>
              <a:t>    });   });</a:t>
            </a:r>
          </a:p>
          <a:p>
            <a:r>
              <a:rPr lang="en-IN" dirty="0"/>
              <a:t>&lt;/script&gt;</a:t>
            </a:r>
          </a:p>
          <a:p>
            <a:r>
              <a:rPr lang="en-IN" dirty="0"/>
              <a:t>&lt;/head&gt;</a:t>
            </a:r>
          </a:p>
          <a:p>
            <a:r>
              <a:rPr lang="en-IN" dirty="0"/>
              <a:t>&lt;body&gt;</a:t>
            </a:r>
          </a:p>
          <a:p>
            <a:r>
              <a:rPr lang="en-IN" dirty="0"/>
              <a:t>    &lt;p&gt;Double-click on me and I'll disappear.&lt;/p&gt;</a:t>
            </a:r>
          </a:p>
          <a:p>
            <a:r>
              <a:rPr lang="en-IN" dirty="0"/>
              <a:t>    &lt;p&gt;Double-click on me and I'll disappear.&lt;/p&gt;</a:t>
            </a:r>
          </a:p>
          <a:p>
            <a:r>
              <a:rPr lang="en-IN" dirty="0"/>
              <a:t>    &lt;p&gt;Double-click on me and I'll disappear.&lt;/p&gt;</a:t>
            </a:r>
          </a:p>
          <a:p>
            <a:r>
              <a:rPr lang="en-IN" dirty="0"/>
              <a:t>&lt;/body&gt; &lt;/html&gt;</a:t>
            </a:r>
          </a:p>
        </p:txBody>
      </p:sp>
    </p:spTree>
    <p:extLst>
      <p:ext uri="{BB962C8B-B14F-4D97-AF65-F5344CB8AC3E}">
        <p14:creationId xmlns:p14="http://schemas.microsoft.com/office/powerpoint/2010/main" val="4261161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300D9-7211-4873-BF25-E1F79B2BA424}"/>
              </a:ext>
            </a:extLst>
          </p:cNvPr>
          <p:cNvSpPr txBox="1"/>
          <p:nvPr/>
        </p:nvSpPr>
        <p:spPr>
          <a:xfrm>
            <a:off x="651163" y="807360"/>
            <a:ext cx="6096000" cy="4524315"/>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Hover Event in jQuery&lt;/title&gt;</a:t>
            </a:r>
          </a:p>
          <a:p>
            <a:r>
              <a:rPr lang="en-IN" dirty="0"/>
              <a:t>&lt;script </a:t>
            </a:r>
            <a:r>
              <a:rPr lang="en-IN" dirty="0" err="1"/>
              <a:t>src</a:t>
            </a:r>
            <a:r>
              <a:rPr lang="en-IN" dirty="0"/>
              <a:t>="https://code.jquery.com/jquery-3.5.1.min.js"&gt;&lt;/script&gt;</a:t>
            </a:r>
          </a:p>
          <a:p>
            <a:r>
              <a:rPr lang="en-IN" dirty="0"/>
              <a:t>&lt;style&gt;</a:t>
            </a:r>
          </a:p>
          <a:p>
            <a:r>
              <a:rPr lang="en-IN" dirty="0"/>
              <a:t>    p{</a:t>
            </a:r>
          </a:p>
          <a:p>
            <a:r>
              <a:rPr lang="en-IN" dirty="0"/>
              <a:t>        padding: 20px;</a:t>
            </a:r>
          </a:p>
          <a:p>
            <a:r>
              <a:rPr lang="en-IN" dirty="0"/>
              <a:t>        font: 20px sans-serif;</a:t>
            </a:r>
          </a:p>
          <a:p>
            <a:r>
              <a:rPr lang="en-IN" dirty="0"/>
              <a:t>        background: #f2f2f2;</a:t>
            </a:r>
          </a:p>
          <a:p>
            <a:r>
              <a:rPr lang="en-IN" dirty="0"/>
              <a:t>    }</a:t>
            </a:r>
          </a:p>
          <a:p>
            <a:r>
              <a:rPr lang="en-IN" dirty="0"/>
              <a:t>    </a:t>
            </a:r>
            <a:r>
              <a:rPr lang="en-IN" dirty="0" err="1"/>
              <a:t>p.highlight</a:t>
            </a:r>
            <a:r>
              <a:rPr lang="en-IN" dirty="0"/>
              <a:t>{</a:t>
            </a:r>
          </a:p>
          <a:p>
            <a:r>
              <a:rPr lang="en-IN" dirty="0"/>
              <a:t>        background: yellow;</a:t>
            </a:r>
          </a:p>
          <a:p>
            <a:r>
              <a:rPr lang="en-IN" dirty="0"/>
              <a:t>    }</a:t>
            </a:r>
          </a:p>
          <a:p>
            <a:r>
              <a:rPr lang="en-IN" dirty="0"/>
              <a:t>&lt;/style&gt;</a:t>
            </a:r>
          </a:p>
        </p:txBody>
      </p:sp>
      <p:sp>
        <p:nvSpPr>
          <p:cNvPr id="5" name="TextBox 4">
            <a:extLst>
              <a:ext uri="{FF2B5EF4-FFF2-40B4-BE49-F238E27FC236}">
                <a16:creationId xmlns:a16="http://schemas.microsoft.com/office/drawing/2014/main" id="{306FC9FB-26E5-48D7-85F9-564322EAEBB0}"/>
              </a:ext>
            </a:extLst>
          </p:cNvPr>
          <p:cNvSpPr txBox="1"/>
          <p:nvPr/>
        </p:nvSpPr>
        <p:spPr>
          <a:xfrm>
            <a:off x="6747163" y="613395"/>
            <a:ext cx="4627419" cy="4524315"/>
          </a:xfrm>
          <a:prstGeom prst="rect">
            <a:avLst/>
          </a:prstGeom>
          <a:noFill/>
        </p:spPr>
        <p:txBody>
          <a:bodyPr wrap="square">
            <a:spAutoFit/>
          </a:bodyPr>
          <a:lstStyle/>
          <a:p>
            <a:r>
              <a:rPr lang="en-IN" dirty="0"/>
              <a:t>&lt;script&gt;</a:t>
            </a:r>
          </a:p>
          <a:p>
            <a:r>
              <a:rPr lang="en-IN" dirty="0"/>
              <a:t>$(document).ready(function(){</a:t>
            </a:r>
          </a:p>
          <a:p>
            <a:r>
              <a:rPr lang="en-IN" dirty="0"/>
              <a:t>    $("p").</a:t>
            </a:r>
            <a:r>
              <a:rPr lang="en-IN" b="1" dirty="0">
                <a:solidFill>
                  <a:srgbClr val="FF0000"/>
                </a:solidFill>
              </a:rPr>
              <a:t>hover(function(){</a:t>
            </a:r>
          </a:p>
          <a:p>
            <a:r>
              <a:rPr lang="en-IN" dirty="0"/>
              <a:t>        $(this).</a:t>
            </a:r>
            <a:r>
              <a:rPr lang="en-IN" dirty="0" err="1"/>
              <a:t>addClass</a:t>
            </a:r>
            <a:r>
              <a:rPr lang="en-IN" dirty="0"/>
              <a:t>("highlight");</a:t>
            </a:r>
          </a:p>
          <a:p>
            <a:r>
              <a:rPr lang="en-IN" dirty="0"/>
              <a:t>    }, function(){</a:t>
            </a:r>
          </a:p>
          <a:p>
            <a:r>
              <a:rPr lang="en-IN" dirty="0"/>
              <a:t>        $(this).</a:t>
            </a:r>
            <a:r>
              <a:rPr lang="en-IN" dirty="0" err="1"/>
              <a:t>removeClass</a:t>
            </a:r>
            <a:r>
              <a:rPr lang="en-IN" dirty="0"/>
              <a:t>("highlight");</a:t>
            </a:r>
          </a:p>
          <a:p>
            <a:r>
              <a:rPr lang="en-IN" dirty="0"/>
              <a:t>    });</a:t>
            </a:r>
          </a:p>
          <a:p>
            <a:r>
              <a:rPr lang="en-IN" dirty="0"/>
              <a:t>});</a:t>
            </a:r>
          </a:p>
          <a:p>
            <a:r>
              <a:rPr lang="en-IN" dirty="0"/>
              <a:t>&lt;/script&gt;</a:t>
            </a:r>
          </a:p>
          <a:p>
            <a:r>
              <a:rPr lang="en-IN" dirty="0"/>
              <a:t>&lt;/head&gt;</a:t>
            </a:r>
          </a:p>
          <a:p>
            <a:r>
              <a:rPr lang="en-IN" dirty="0"/>
              <a:t>&lt;body&gt;</a:t>
            </a:r>
          </a:p>
          <a:p>
            <a:r>
              <a:rPr lang="en-IN" dirty="0"/>
              <a:t>    &lt;p&gt;Place mouse pointer on me.&lt;/p&gt;</a:t>
            </a:r>
          </a:p>
          <a:p>
            <a:r>
              <a:rPr lang="en-IN" dirty="0"/>
              <a:t>    &lt;p&gt;Place mouse pointer on me.&lt;/p&gt;</a:t>
            </a:r>
          </a:p>
          <a:p>
            <a:r>
              <a:rPr lang="en-IN" dirty="0"/>
              <a:t>    &lt;p&gt;Place mouse pointer on me.&lt;/p&gt;</a:t>
            </a:r>
          </a:p>
          <a:p>
            <a:r>
              <a:rPr lang="en-IN" dirty="0"/>
              <a:t>&lt;/body&gt;</a:t>
            </a:r>
          </a:p>
          <a:p>
            <a:r>
              <a:rPr lang="en-IN" dirty="0"/>
              <a:t>&lt;/html&gt;</a:t>
            </a:r>
          </a:p>
        </p:txBody>
      </p:sp>
    </p:spTree>
    <p:extLst>
      <p:ext uri="{BB962C8B-B14F-4D97-AF65-F5344CB8AC3E}">
        <p14:creationId xmlns:p14="http://schemas.microsoft.com/office/powerpoint/2010/main" val="2637515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679AF-ED9F-439A-9F35-2136A7D250EF}"/>
              </a:ext>
            </a:extLst>
          </p:cNvPr>
          <p:cNvSpPr txBox="1"/>
          <p:nvPr/>
        </p:nvSpPr>
        <p:spPr>
          <a:xfrm>
            <a:off x="2826327" y="196334"/>
            <a:ext cx="6096000" cy="523220"/>
          </a:xfrm>
          <a:prstGeom prst="rect">
            <a:avLst/>
          </a:prstGeom>
          <a:noFill/>
        </p:spPr>
        <p:txBody>
          <a:bodyPr wrap="square">
            <a:spAutoFit/>
          </a:bodyPr>
          <a:lstStyle/>
          <a:p>
            <a:pPr algn="ctr"/>
            <a:r>
              <a:rPr lang="en-IN" sz="2800" b="1" dirty="0"/>
              <a:t>Keyboard Events</a:t>
            </a:r>
          </a:p>
        </p:txBody>
      </p:sp>
      <p:sp>
        <p:nvSpPr>
          <p:cNvPr id="5" name="TextBox 4">
            <a:extLst>
              <a:ext uri="{FF2B5EF4-FFF2-40B4-BE49-F238E27FC236}">
                <a16:creationId xmlns:a16="http://schemas.microsoft.com/office/drawing/2014/main" id="{D3DAB6BA-2101-4E2C-AD0F-86FBEE54F013}"/>
              </a:ext>
            </a:extLst>
          </p:cNvPr>
          <p:cNvSpPr txBox="1"/>
          <p:nvPr/>
        </p:nvSpPr>
        <p:spPr>
          <a:xfrm>
            <a:off x="360219" y="380837"/>
            <a:ext cx="8063345" cy="6463308"/>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Keypress Event in jQuery&lt;/title&gt;</a:t>
            </a:r>
          </a:p>
          <a:p>
            <a:r>
              <a:rPr lang="en-IN" dirty="0"/>
              <a:t>&lt;script </a:t>
            </a:r>
            <a:r>
              <a:rPr lang="en-IN" dirty="0" err="1"/>
              <a:t>src</a:t>
            </a:r>
            <a:r>
              <a:rPr lang="en-IN" dirty="0"/>
              <a:t>="https://code.jquery.com/jquery-3.5.1.min.js"&gt;&lt;/script&gt;</a:t>
            </a:r>
          </a:p>
          <a:p>
            <a:r>
              <a:rPr lang="en-IN" dirty="0"/>
              <a:t>&lt;style&gt;</a:t>
            </a:r>
          </a:p>
          <a:p>
            <a:r>
              <a:rPr lang="en-IN" dirty="0"/>
              <a:t>    p{</a:t>
            </a:r>
          </a:p>
          <a:p>
            <a:r>
              <a:rPr lang="en-IN" dirty="0"/>
              <a:t>        padding: 10px;</a:t>
            </a:r>
          </a:p>
          <a:p>
            <a:r>
              <a:rPr lang="en-IN" dirty="0"/>
              <a:t>        background: </a:t>
            </a:r>
            <a:r>
              <a:rPr lang="en-IN" dirty="0" err="1"/>
              <a:t>lightgreen</a:t>
            </a:r>
            <a:r>
              <a:rPr lang="en-IN" dirty="0"/>
              <a:t>;</a:t>
            </a:r>
          </a:p>
          <a:p>
            <a:r>
              <a:rPr lang="en-IN" dirty="0"/>
              <a:t>        display: none;</a:t>
            </a:r>
          </a:p>
          <a:p>
            <a:r>
              <a:rPr lang="en-IN" dirty="0"/>
              <a:t>    }</a:t>
            </a:r>
          </a:p>
          <a:p>
            <a:r>
              <a:rPr lang="en-IN" dirty="0"/>
              <a:t>    div{</a:t>
            </a:r>
          </a:p>
          <a:p>
            <a:r>
              <a:rPr lang="en-IN" dirty="0"/>
              <a:t>        margin: 20px 0;</a:t>
            </a:r>
          </a:p>
          <a:p>
            <a:r>
              <a:rPr lang="en-IN" dirty="0"/>
              <a:t>    }</a:t>
            </a:r>
          </a:p>
          <a:p>
            <a:r>
              <a:rPr lang="en-IN" dirty="0"/>
              <a:t>&lt;/style&gt;</a:t>
            </a:r>
          </a:p>
          <a:p>
            <a:r>
              <a:rPr lang="en-IN" dirty="0"/>
              <a:t>&lt;script&gt;</a:t>
            </a:r>
          </a:p>
          <a:p>
            <a:r>
              <a:rPr lang="en-IN" dirty="0"/>
              <a:t>$(document).ready(function(){</a:t>
            </a:r>
          </a:p>
          <a:p>
            <a:r>
              <a:rPr lang="en-IN" dirty="0"/>
              <a:t>    var </a:t>
            </a:r>
            <a:r>
              <a:rPr lang="en-IN" dirty="0" err="1"/>
              <a:t>i</a:t>
            </a:r>
            <a:r>
              <a:rPr lang="en-IN" dirty="0"/>
              <a:t> = 0;</a:t>
            </a:r>
          </a:p>
          <a:p>
            <a:r>
              <a:rPr lang="en-IN" dirty="0"/>
              <a:t>    $('input[type="text"]').</a:t>
            </a:r>
            <a:r>
              <a:rPr lang="en-IN" b="1" dirty="0">
                <a:solidFill>
                  <a:srgbClr val="FF0000"/>
                </a:solidFill>
              </a:rPr>
              <a:t>keypress(function(){</a:t>
            </a:r>
          </a:p>
          <a:p>
            <a:r>
              <a:rPr lang="en-IN" dirty="0"/>
              <a:t>        $("span").text(</a:t>
            </a:r>
            <a:r>
              <a:rPr lang="en-IN" dirty="0" err="1"/>
              <a:t>i</a:t>
            </a:r>
            <a:r>
              <a:rPr lang="en-IN" dirty="0"/>
              <a:t> += 1);</a:t>
            </a:r>
          </a:p>
          <a:p>
            <a:r>
              <a:rPr lang="en-IN" dirty="0"/>
              <a:t>        $("p").show().</a:t>
            </a:r>
            <a:r>
              <a:rPr lang="en-IN" dirty="0" err="1"/>
              <a:t>fadeOut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47D73CD-FCAA-410D-B1BB-B826CCD079C6}"/>
              </a:ext>
            </a:extLst>
          </p:cNvPr>
          <p:cNvSpPr txBox="1"/>
          <p:nvPr/>
        </p:nvSpPr>
        <p:spPr>
          <a:xfrm>
            <a:off x="6096000" y="3767050"/>
            <a:ext cx="5735781" cy="2862322"/>
          </a:xfrm>
          <a:prstGeom prst="rect">
            <a:avLst/>
          </a:prstGeom>
          <a:noFill/>
        </p:spPr>
        <p:txBody>
          <a:bodyPr wrap="square">
            <a:spAutoFit/>
          </a:bodyPr>
          <a:lstStyle/>
          <a:p>
            <a:r>
              <a:rPr lang="en-IN" dirty="0"/>
              <a:t>&lt;/script&gt;</a:t>
            </a:r>
          </a:p>
          <a:p>
            <a:r>
              <a:rPr lang="en-IN" dirty="0"/>
              <a:t>&lt;/head&gt;</a:t>
            </a:r>
          </a:p>
          <a:p>
            <a:r>
              <a:rPr lang="en-IN" dirty="0"/>
              <a:t>&lt;body&gt;</a:t>
            </a:r>
          </a:p>
          <a:p>
            <a:r>
              <a:rPr lang="en-IN" dirty="0"/>
              <a:t>    &lt;input type="text"&gt;</a:t>
            </a:r>
          </a:p>
          <a:p>
            <a:r>
              <a:rPr lang="en-IN" dirty="0"/>
              <a:t>    &lt;div&gt;Keypress: &lt;span&gt;0&lt;/span&gt;&lt;/div&gt;</a:t>
            </a:r>
          </a:p>
          <a:p>
            <a:r>
              <a:rPr lang="en-IN" dirty="0"/>
              <a:t>	&lt;div&gt;&lt;strong&gt;Note:&lt;/strong&gt; Enter something inside the input box and see the result.&lt;/div&gt;</a:t>
            </a:r>
          </a:p>
          <a:p>
            <a:r>
              <a:rPr lang="en-IN" dirty="0"/>
              <a:t>    &lt;p&gt;Keypress is triggered.&lt;/p&gt;</a:t>
            </a:r>
          </a:p>
          <a:p>
            <a:r>
              <a:rPr lang="en-IN" dirty="0"/>
              <a:t>&lt;/body&gt;</a:t>
            </a:r>
          </a:p>
          <a:p>
            <a:r>
              <a:rPr lang="en-IN" dirty="0"/>
              <a:t>&lt;/html&gt;</a:t>
            </a:r>
          </a:p>
        </p:txBody>
      </p:sp>
      <p:sp>
        <p:nvSpPr>
          <p:cNvPr id="8" name="TextBox 7">
            <a:extLst>
              <a:ext uri="{FF2B5EF4-FFF2-40B4-BE49-F238E27FC236}">
                <a16:creationId xmlns:a16="http://schemas.microsoft.com/office/drawing/2014/main" id="{3F5A65DE-D3BF-4568-B7AE-965E3716A16C}"/>
              </a:ext>
            </a:extLst>
          </p:cNvPr>
          <p:cNvSpPr txBox="1"/>
          <p:nvPr/>
        </p:nvSpPr>
        <p:spPr>
          <a:xfrm>
            <a:off x="8035636" y="886691"/>
            <a:ext cx="3422073" cy="830997"/>
          </a:xfrm>
          <a:prstGeom prst="rect">
            <a:avLst/>
          </a:prstGeom>
          <a:noFill/>
        </p:spPr>
        <p:txBody>
          <a:bodyPr wrap="square" rtlCol="0">
            <a:spAutoFit/>
          </a:bodyPr>
          <a:lstStyle/>
          <a:p>
            <a:r>
              <a:rPr lang="en-IN" sz="2400" dirty="0" err="1">
                <a:solidFill>
                  <a:srgbClr val="FF0000"/>
                </a:solidFill>
              </a:rPr>
              <a:t>Keydown</a:t>
            </a:r>
            <a:endParaRPr lang="en-IN" sz="2400" dirty="0">
              <a:solidFill>
                <a:srgbClr val="FF0000"/>
              </a:solidFill>
            </a:endParaRPr>
          </a:p>
          <a:p>
            <a:r>
              <a:rPr lang="en-IN" sz="2400" dirty="0" err="1">
                <a:solidFill>
                  <a:srgbClr val="FF0000"/>
                </a:solidFill>
              </a:rPr>
              <a:t>keyup</a:t>
            </a:r>
            <a:endParaRPr lang="en-IN" sz="2400" dirty="0">
              <a:solidFill>
                <a:srgbClr val="FF0000"/>
              </a:solidFill>
            </a:endParaRPr>
          </a:p>
        </p:txBody>
      </p:sp>
    </p:spTree>
    <p:extLst>
      <p:ext uri="{BB962C8B-B14F-4D97-AF65-F5344CB8AC3E}">
        <p14:creationId xmlns:p14="http://schemas.microsoft.com/office/powerpoint/2010/main" val="353437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847DF6-B380-48A9-9CF7-F032D00D5B60}"/>
              </a:ext>
            </a:extLst>
          </p:cNvPr>
          <p:cNvSpPr txBox="1"/>
          <p:nvPr/>
        </p:nvSpPr>
        <p:spPr>
          <a:xfrm>
            <a:off x="2590800" y="321025"/>
            <a:ext cx="6096000" cy="461665"/>
          </a:xfrm>
          <a:prstGeom prst="rect">
            <a:avLst/>
          </a:prstGeom>
          <a:noFill/>
        </p:spPr>
        <p:txBody>
          <a:bodyPr wrap="square">
            <a:spAutoFit/>
          </a:bodyPr>
          <a:lstStyle/>
          <a:p>
            <a:pPr algn="ctr"/>
            <a:r>
              <a:rPr lang="en-IN" sz="2400" b="1" dirty="0"/>
              <a:t>Form Events</a:t>
            </a:r>
          </a:p>
        </p:txBody>
      </p:sp>
      <p:sp>
        <p:nvSpPr>
          <p:cNvPr id="5" name="TextBox 4">
            <a:extLst>
              <a:ext uri="{FF2B5EF4-FFF2-40B4-BE49-F238E27FC236}">
                <a16:creationId xmlns:a16="http://schemas.microsoft.com/office/drawing/2014/main" id="{3FE5DE4F-87AA-47E4-ACEC-616CFF519E5F}"/>
              </a:ext>
            </a:extLst>
          </p:cNvPr>
          <p:cNvSpPr txBox="1"/>
          <p:nvPr/>
        </p:nvSpPr>
        <p:spPr>
          <a:xfrm>
            <a:off x="595746" y="1069354"/>
            <a:ext cx="11097490" cy="1569660"/>
          </a:xfrm>
          <a:prstGeom prst="rect">
            <a:avLst/>
          </a:prstGeom>
          <a:noFill/>
        </p:spPr>
        <p:txBody>
          <a:bodyPr wrap="square">
            <a:spAutoFit/>
          </a:bodyPr>
          <a:lstStyle/>
          <a:p>
            <a:pPr algn="just"/>
            <a:r>
              <a:rPr lang="en-IN" sz="2400" dirty="0"/>
              <a:t>A form event is fired when a form control receive or loses focus or when the user modify a form control value such as by typing text in a text input, select any option in a select box etc. Here're some commonly used jQuery methods to handle the form events.</a:t>
            </a:r>
          </a:p>
        </p:txBody>
      </p:sp>
      <p:sp>
        <p:nvSpPr>
          <p:cNvPr id="7" name="TextBox 6">
            <a:extLst>
              <a:ext uri="{FF2B5EF4-FFF2-40B4-BE49-F238E27FC236}">
                <a16:creationId xmlns:a16="http://schemas.microsoft.com/office/drawing/2014/main" id="{ECE74F2F-4624-4368-8CAB-65F50596DD30}"/>
              </a:ext>
            </a:extLst>
          </p:cNvPr>
          <p:cNvSpPr txBox="1"/>
          <p:nvPr/>
        </p:nvSpPr>
        <p:spPr>
          <a:xfrm>
            <a:off x="595746" y="3175291"/>
            <a:ext cx="11097490" cy="1938992"/>
          </a:xfrm>
          <a:prstGeom prst="rect">
            <a:avLst/>
          </a:prstGeom>
          <a:noFill/>
        </p:spPr>
        <p:txBody>
          <a:bodyPr wrap="square">
            <a:spAutoFit/>
          </a:bodyPr>
          <a:lstStyle/>
          <a:p>
            <a:pPr algn="just"/>
            <a:r>
              <a:rPr lang="en-IN" sz="2400" b="1" dirty="0"/>
              <a:t>The change() Method</a:t>
            </a:r>
          </a:p>
          <a:p>
            <a:pPr algn="just"/>
            <a:r>
              <a:rPr lang="en-IN" sz="2400" dirty="0"/>
              <a:t>The jQuery change() method attach an event handler function to the &lt;input&gt;, &lt;</a:t>
            </a:r>
            <a:r>
              <a:rPr lang="en-IN" sz="2400" dirty="0" err="1"/>
              <a:t>textarea</a:t>
            </a:r>
            <a:r>
              <a:rPr lang="en-IN" sz="2400" dirty="0"/>
              <a:t>&gt; and &lt;select&gt; elements that is executed when its value changes. The following example will display an alert message when you select any option in dropdown select box.</a:t>
            </a:r>
          </a:p>
        </p:txBody>
      </p:sp>
    </p:spTree>
    <p:extLst>
      <p:ext uri="{BB962C8B-B14F-4D97-AF65-F5344CB8AC3E}">
        <p14:creationId xmlns:p14="http://schemas.microsoft.com/office/powerpoint/2010/main" val="2847087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DD8C-D3ED-4027-BE60-DD360506D5CD}"/>
              </a:ext>
            </a:extLst>
          </p:cNvPr>
          <p:cNvSpPr txBox="1"/>
          <p:nvPr/>
        </p:nvSpPr>
        <p:spPr>
          <a:xfrm>
            <a:off x="207818" y="197346"/>
            <a:ext cx="10598727" cy="6463308"/>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Change Event in jQuery&lt;/title&gt;</a:t>
            </a:r>
          </a:p>
          <a:p>
            <a:r>
              <a:rPr lang="en-IN" dirty="0"/>
              <a:t>&lt;script </a:t>
            </a:r>
            <a:r>
              <a:rPr lang="en-IN" dirty="0" err="1"/>
              <a:t>src</a:t>
            </a:r>
            <a:r>
              <a:rPr lang="en-IN" dirty="0"/>
              <a:t>="https://code.jquery.com/jquery-3.5.1.min.js"&gt;&lt;/script&gt;</a:t>
            </a:r>
          </a:p>
          <a:p>
            <a:r>
              <a:rPr lang="en-IN" dirty="0"/>
              <a:t>&lt;script&gt;</a:t>
            </a:r>
          </a:p>
          <a:p>
            <a:r>
              <a:rPr lang="en-IN" dirty="0"/>
              <a:t>$(document).ready(function(){</a:t>
            </a:r>
          </a:p>
          <a:p>
            <a:r>
              <a:rPr lang="en-IN" dirty="0"/>
              <a:t>    $("select").</a:t>
            </a:r>
            <a:r>
              <a:rPr lang="en-IN" b="1" dirty="0">
                <a:solidFill>
                  <a:srgbClr val="FF0000"/>
                </a:solidFill>
              </a:rPr>
              <a:t>change(function(){</a:t>
            </a:r>
          </a:p>
          <a:p>
            <a:r>
              <a:rPr lang="en-IN" dirty="0"/>
              <a:t>        var </a:t>
            </a:r>
            <a:r>
              <a:rPr lang="en-IN" dirty="0" err="1"/>
              <a:t>selectedOption</a:t>
            </a:r>
            <a:r>
              <a:rPr lang="en-IN" dirty="0"/>
              <a:t> = $(this).find(":selected").</a:t>
            </a:r>
            <a:r>
              <a:rPr lang="en-IN" dirty="0" err="1"/>
              <a:t>val</a:t>
            </a:r>
            <a:r>
              <a:rPr lang="en-IN" dirty="0"/>
              <a:t>();</a:t>
            </a:r>
          </a:p>
          <a:p>
            <a:r>
              <a:rPr lang="en-IN" dirty="0"/>
              <a:t>        alert("You have selected - " + </a:t>
            </a:r>
            <a:r>
              <a:rPr lang="en-IN" dirty="0" err="1"/>
              <a:t>selectedOption</a:t>
            </a:r>
            <a:r>
              <a:rPr lang="en-IN" dirty="0"/>
              <a:t>);</a:t>
            </a:r>
          </a:p>
          <a:p>
            <a:r>
              <a:rPr lang="en-IN" dirty="0"/>
              <a:t>    }); });</a:t>
            </a:r>
          </a:p>
          <a:p>
            <a:r>
              <a:rPr lang="en-IN" dirty="0"/>
              <a:t>&lt;/script&gt; &lt;/head&gt;</a:t>
            </a:r>
          </a:p>
          <a:p>
            <a:r>
              <a:rPr lang="en-IN" dirty="0"/>
              <a:t>&lt;body&gt;</a:t>
            </a:r>
          </a:p>
          <a:p>
            <a:r>
              <a:rPr lang="en-IN" dirty="0"/>
              <a:t>    &lt;form&gt;</a:t>
            </a:r>
          </a:p>
          <a:p>
            <a:r>
              <a:rPr lang="en-IN" dirty="0"/>
              <a:t>        &lt;label&gt;City:&lt;/label&gt;</a:t>
            </a:r>
          </a:p>
          <a:p>
            <a:r>
              <a:rPr lang="en-IN" dirty="0"/>
              <a:t>        &lt;select&gt;</a:t>
            </a:r>
          </a:p>
          <a:p>
            <a:r>
              <a:rPr lang="en-IN" dirty="0"/>
              <a:t>            &lt;option&gt;London&lt;/option&gt;</a:t>
            </a:r>
          </a:p>
          <a:p>
            <a:r>
              <a:rPr lang="en-IN" dirty="0"/>
              <a:t>            &lt;option&gt;Paris&lt;/option&gt;</a:t>
            </a:r>
          </a:p>
          <a:p>
            <a:r>
              <a:rPr lang="en-IN" dirty="0"/>
              <a:t>            &lt;option&gt;New York&lt;/option&gt;</a:t>
            </a:r>
          </a:p>
          <a:p>
            <a:r>
              <a:rPr lang="en-IN" dirty="0"/>
              <a:t>        &lt;/select&gt;</a:t>
            </a:r>
          </a:p>
          <a:p>
            <a:r>
              <a:rPr lang="en-IN" dirty="0"/>
              <a:t>    &lt;/form&gt;</a:t>
            </a:r>
          </a:p>
          <a:p>
            <a:r>
              <a:rPr lang="en-IN" dirty="0"/>
              <a:t>	&lt;p&gt;&lt;strong&gt;Note:&lt;/strong&gt; Select any value from the dropdown select and see the result.&lt;/p&gt;</a:t>
            </a:r>
          </a:p>
          <a:p>
            <a:r>
              <a:rPr lang="en-IN" dirty="0"/>
              <a:t>&lt;/body&gt; &lt;/html&gt;</a:t>
            </a:r>
          </a:p>
        </p:txBody>
      </p:sp>
    </p:spTree>
    <p:extLst>
      <p:ext uri="{BB962C8B-B14F-4D97-AF65-F5344CB8AC3E}">
        <p14:creationId xmlns:p14="http://schemas.microsoft.com/office/powerpoint/2010/main" val="171445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4E4FD8-E83A-4F69-9641-AA79C0F83E41}"/>
              </a:ext>
            </a:extLst>
          </p:cNvPr>
          <p:cNvSpPr txBox="1"/>
          <p:nvPr/>
        </p:nvSpPr>
        <p:spPr>
          <a:xfrm>
            <a:off x="290945" y="168809"/>
            <a:ext cx="11416145" cy="1569660"/>
          </a:xfrm>
          <a:prstGeom prst="rect">
            <a:avLst/>
          </a:prstGeom>
          <a:noFill/>
        </p:spPr>
        <p:txBody>
          <a:bodyPr wrap="square">
            <a:spAutoFit/>
          </a:bodyPr>
          <a:lstStyle/>
          <a:p>
            <a:pPr algn="just"/>
            <a:r>
              <a:rPr lang="en-IN" sz="2400" b="1" dirty="0"/>
              <a:t>The focus() Method</a:t>
            </a:r>
          </a:p>
          <a:p>
            <a:pPr algn="just"/>
            <a:r>
              <a:rPr lang="en-IN" sz="2400" dirty="0"/>
              <a:t>The jQuery focus() method attach an event handler function to the selected elements (typically form controls and links) that is executed when it gains focus. The following example will display a message when the text input receive focus.</a:t>
            </a:r>
          </a:p>
        </p:txBody>
      </p:sp>
      <p:sp>
        <p:nvSpPr>
          <p:cNvPr id="5" name="TextBox 4">
            <a:extLst>
              <a:ext uri="{FF2B5EF4-FFF2-40B4-BE49-F238E27FC236}">
                <a16:creationId xmlns:a16="http://schemas.microsoft.com/office/drawing/2014/main" id="{78D027AF-8F0F-4F3E-9148-93A7BB420010}"/>
              </a:ext>
            </a:extLst>
          </p:cNvPr>
          <p:cNvSpPr txBox="1"/>
          <p:nvPr/>
        </p:nvSpPr>
        <p:spPr>
          <a:xfrm>
            <a:off x="145473" y="1735915"/>
            <a:ext cx="6096000" cy="5078313"/>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Focus Event in jQuery&lt;/title&gt;</a:t>
            </a:r>
          </a:p>
          <a:p>
            <a:r>
              <a:rPr lang="en-IN" dirty="0"/>
              <a:t>&lt;script </a:t>
            </a:r>
            <a:r>
              <a:rPr lang="en-IN" dirty="0" err="1"/>
              <a:t>src</a:t>
            </a:r>
            <a:r>
              <a:rPr lang="en-IN" dirty="0"/>
              <a:t>="https://code.jquery.com/jquery-3.5.1.min.js"&gt;&lt;/script&gt;</a:t>
            </a:r>
          </a:p>
          <a:p>
            <a:r>
              <a:rPr lang="en-IN" dirty="0"/>
              <a:t>&lt;style&gt;</a:t>
            </a:r>
          </a:p>
          <a:p>
            <a:r>
              <a:rPr lang="en-IN" dirty="0"/>
              <a:t>    label{</a:t>
            </a:r>
          </a:p>
          <a:p>
            <a:r>
              <a:rPr lang="en-IN" dirty="0"/>
              <a:t>        display: block;</a:t>
            </a:r>
          </a:p>
          <a:p>
            <a:r>
              <a:rPr lang="en-IN" dirty="0"/>
              <a:t>        margin: 5px 0;</a:t>
            </a:r>
          </a:p>
          <a:p>
            <a:r>
              <a:rPr lang="en-IN" dirty="0"/>
              <a:t>    }</a:t>
            </a:r>
          </a:p>
          <a:p>
            <a:r>
              <a:rPr lang="en-IN" dirty="0"/>
              <a:t>    label span{</a:t>
            </a:r>
          </a:p>
          <a:p>
            <a:r>
              <a:rPr lang="en-IN" dirty="0"/>
              <a:t>        display: none;</a:t>
            </a:r>
          </a:p>
          <a:p>
            <a:r>
              <a:rPr lang="en-IN" dirty="0"/>
              <a:t>    }</a:t>
            </a:r>
          </a:p>
          <a:p>
            <a:r>
              <a:rPr lang="en-IN" dirty="0"/>
              <a:t>&lt;/style&gt;</a:t>
            </a:r>
          </a:p>
          <a:p>
            <a:r>
              <a:rPr lang="en-IN" dirty="0"/>
              <a:t>&lt;script&gt;</a:t>
            </a:r>
          </a:p>
          <a:p>
            <a:r>
              <a:rPr lang="en-IN" dirty="0"/>
              <a:t>$(document).ready(function(){</a:t>
            </a:r>
          </a:p>
          <a:p>
            <a:endParaRPr lang="en-IN" dirty="0"/>
          </a:p>
        </p:txBody>
      </p:sp>
      <p:sp>
        <p:nvSpPr>
          <p:cNvPr id="7" name="TextBox 6">
            <a:extLst>
              <a:ext uri="{FF2B5EF4-FFF2-40B4-BE49-F238E27FC236}">
                <a16:creationId xmlns:a16="http://schemas.microsoft.com/office/drawing/2014/main" id="{855AC514-2312-4DEB-95A6-4A21093723D6}"/>
              </a:ext>
            </a:extLst>
          </p:cNvPr>
          <p:cNvSpPr txBox="1"/>
          <p:nvPr/>
        </p:nvSpPr>
        <p:spPr>
          <a:xfrm>
            <a:off x="5805055" y="1735914"/>
            <a:ext cx="6096000" cy="5078313"/>
          </a:xfrm>
          <a:prstGeom prst="rect">
            <a:avLst/>
          </a:prstGeom>
          <a:noFill/>
        </p:spPr>
        <p:txBody>
          <a:bodyPr wrap="square">
            <a:spAutoFit/>
          </a:bodyPr>
          <a:lstStyle/>
          <a:p>
            <a:r>
              <a:rPr lang="en-IN" dirty="0"/>
              <a:t> $("input").</a:t>
            </a:r>
            <a:r>
              <a:rPr lang="en-IN" b="1" dirty="0">
                <a:solidFill>
                  <a:srgbClr val="FF0000"/>
                </a:solidFill>
              </a:rPr>
              <a:t>focus(function(){</a:t>
            </a:r>
          </a:p>
          <a:p>
            <a:r>
              <a:rPr lang="en-IN" dirty="0"/>
              <a:t>        $(this).next("span").show().</a:t>
            </a:r>
            <a:r>
              <a:rPr lang="en-IN" dirty="0" err="1"/>
              <a:t>fadeOut</a:t>
            </a:r>
            <a:r>
              <a:rPr lang="en-IN" dirty="0"/>
              <a:t>("slow");</a:t>
            </a:r>
          </a:p>
          <a:p>
            <a:r>
              <a:rPr lang="en-IN" dirty="0"/>
              <a:t>    }); });</a:t>
            </a:r>
          </a:p>
          <a:p>
            <a:r>
              <a:rPr lang="en-IN" dirty="0"/>
              <a:t>&lt;/script&gt;</a:t>
            </a:r>
          </a:p>
          <a:p>
            <a:r>
              <a:rPr lang="en-IN" dirty="0"/>
              <a:t>&lt;/head&gt;</a:t>
            </a:r>
          </a:p>
          <a:p>
            <a:r>
              <a:rPr lang="en-IN" dirty="0"/>
              <a:t>&lt;body&gt;</a:t>
            </a:r>
          </a:p>
          <a:p>
            <a:r>
              <a:rPr lang="en-IN" dirty="0"/>
              <a:t>    &lt;form&gt;</a:t>
            </a:r>
          </a:p>
          <a:p>
            <a:r>
              <a:rPr lang="en-IN" dirty="0"/>
              <a:t>        &lt;label&gt;Email: &lt;input type="text"&gt; &lt;span&gt;focus fire&lt;/span&gt;&lt;/label&gt;</a:t>
            </a:r>
          </a:p>
          <a:p>
            <a:r>
              <a:rPr lang="en-IN" dirty="0"/>
              <a:t>        &lt;label&gt;Password: &lt;input type="password"&gt; &lt;span&gt;focus fire&lt;/span&gt;&lt;/label&gt;</a:t>
            </a:r>
          </a:p>
          <a:p>
            <a:r>
              <a:rPr lang="en-IN" dirty="0"/>
              <a:t>        &lt;label&gt;&lt;input type="submit" value="Sign In"&gt; &lt;span&gt;focus fire&lt;/span&gt;&lt;/label&gt;</a:t>
            </a:r>
          </a:p>
          <a:p>
            <a:r>
              <a:rPr lang="en-IN" dirty="0"/>
              <a:t>    &lt;/form&gt;</a:t>
            </a:r>
          </a:p>
          <a:p>
            <a:r>
              <a:rPr lang="en-IN" dirty="0"/>
              <a:t>    &lt;p&gt;&lt;strong&gt;Note:&lt;/strong&gt; Click on the form control or press the "Tab" key to set focus.&lt;/p&gt;</a:t>
            </a:r>
          </a:p>
          <a:p>
            <a:r>
              <a:rPr lang="en-IN" dirty="0"/>
              <a:t>&lt;/body&gt;</a:t>
            </a:r>
          </a:p>
          <a:p>
            <a:r>
              <a:rPr lang="en-IN" dirty="0"/>
              <a:t>&lt;/html&gt;</a:t>
            </a:r>
          </a:p>
        </p:txBody>
      </p:sp>
    </p:spTree>
    <p:extLst>
      <p:ext uri="{BB962C8B-B14F-4D97-AF65-F5344CB8AC3E}">
        <p14:creationId xmlns:p14="http://schemas.microsoft.com/office/powerpoint/2010/main" val="3376389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BD53A8-7287-496F-8972-1447ECA6DBC2}"/>
              </a:ext>
            </a:extLst>
          </p:cNvPr>
          <p:cNvSpPr txBox="1"/>
          <p:nvPr/>
        </p:nvSpPr>
        <p:spPr>
          <a:xfrm>
            <a:off x="346364" y="141100"/>
            <a:ext cx="11443854" cy="1569660"/>
          </a:xfrm>
          <a:prstGeom prst="rect">
            <a:avLst/>
          </a:prstGeom>
          <a:noFill/>
        </p:spPr>
        <p:txBody>
          <a:bodyPr wrap="square">
            <a:spAutoFit/>
          </a:bodyPr>
          <a:lstStyle/>
          <a:p>
            <a:r>
              <a:rPr lang="en-IN" sz="2400" b="1" dirty="0"/>
              <a:t>The blur() Method</a:t>
            </a:r>
          </a:p>
          <a:p>
            <a:r>
              <a:rPr lang="en-IN" sz="2400" dirty="0"/>
              <a:t>The jQuery blur() method attach an event handler function to the form elements such as &lt;input&gt;, &lt;</a:t>
            </a:r>
            <a:r>
              <a:rPr lang="en-IN" sz="2400" dirty="0" err="1"/>
              <a:t>textarea</a:t>
            </a:r>
            <a:r>
              <a:rPr lang="en-IN" sz="2400" dirty="0"/>
              <a:t>&gt;, &lt;select&gt; that is executed when it loses focus. The following example will display a message when the text input loses focus.</a:t>
            </a:r>
          </a:p>
        </p:txBody>
      </p:sp>
      <p:sp>
        <p:nvSpPr>
          <p:cNvPr id="5" name="TextBox 4">
            <a:extLst>
              <a:ext uri="{FF2B5EF4-FFF2-40B4-BE49-F238E27FC236}">
                <a16:creationId xmlns:a16="http://schemas.microsoft.com/office/drawing/2014/main" id="{A657C085-03C0-40C9-9F58-DCAAFF77B4B4}"/>
              </a:ext>
            </a:extLst>
          </p:cNvPr>
          <p:cNvSpPr txBox="1"/>
          <p:nvPr/>
        </p:nvSpPr>
        <p:spPr>
          <a:xfrm>
            <a:off x="401782" y="1541145"/>
            <a:ext cx="6096000" cy="4801314"/>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Blur Event in jQuery&lt;/title&gt;</a:t>
            </a:r>
          </a:p>
          <a:p>
            <a:r>
              <a:rPr lang="en-IN" dirty="0"/>
              <a:t>&lt;script </a:t>
            </a:r>
            <a:r>
              <a:rPr lang="en-IN" dirty="0" err="1"/>
              <a:t>src</a:t>
            </a:r>
            <a:r>
              <a:rPr lang="en-IN" dirty="0"/>
              <a:t>="https://code.jquery.com/jquery-3.5.1.min.js"&gt;&lt;/script&gt;</a:t>
            </a:r>
          </a:p>
          <a:p>
            <a:r>
              <a:rPr lang="en-IN" dirty="0"/>
              <a:t>&lt;style&gt;</a:t>
            </a:r>
          </a:p>
          <a:p>
            <a:r>
              <a:rPr lang="en-IN" dirty="0"/>
              <a:t>    label{</a:t>
            </a:r>
          </a:p>
          <a:p>
            <a:r>
              <a:rPr lang="en-IN" dirty="0"/>
              <a:t>        display: block;</a:t>
            </a:r>
          </a:p>
          <a:p>
            <a:r>
              <a:rPr lang="en-IN" dirty="0"/>
              <a:t>        margin: 5px 0;</a:t>
            </a:r>
          </a:p>
          <a:p>
            <a:r>
              <a:rPr lang="en-IN" dirty="0"/>
              <a:t>    }</a:t>
            </a:r>
          </a:p>
          <a:p>
            <a:r>
              <a:rPr lang="en-IN" dirty="0"/>
              <a:t>    label span{</a:t>
            </a:r>
          </a:p>
          <a:p>
            <a:r>
              <a:rPr lang="en-IN" dirty="0"/>
              <a:t>        display: none;</a:t>
            </a:r>
          </a:p>
          <a:p>
            <a:r>
              <a:rPr lang="en-IN" dirty="0"/>
              <a:t>    }</a:t>
            </a:r>
          </a:p>
          <a:p>
            <a:r>
              <a:rPr lang="en-IN" dirty="0"/>
              <a:t>&lt;/style&gt;</a:t>
            </a:r>
          </a:p>
          <a:p>
            <a:r>
              <a:rPr lang="en-IN" dirty="0"/>
              <a:t>&lt;script&gt;</a:t>
            </a:r>
          </a:p>
          <a:p>
            <a:endParaRPr lang="en-IN" dirty="0"/>
          </a:p>
        </p:txBody>
      </p:sp>
      <p:sp>
        <p:nvSpPr>
          <p:cNvPr id="7" name="TextBox 6">
            <a:extLst>
              <a:ext uri="{FF2B5EF4-FFF2-40B4-BE49-F238E27FC236}">
                <a16:creationId xmlns:a16="http://schemas.microsoft.com/office/drawing/2014/main" id="{115CF6C6-83D2-4919-8CFE-70D75B005F6D}"/>
              </a:ext>
            </a:extLst>
          </p:cNvPr>
          <p:cNvSpPr txBox="1"/>
          <p:nvPr/>
        </p:nvSpPr>
        <p:spPr>
          <a:xfrm>
            <a:off x="6068291" y="1675847"/>
            <a:ext cx="5694218" cy="5078313"/>
          </a:xfrm>
          <a:prstGeom prst="rect">
            <a:avLst/>
          </a:prstGeom>
          <a:noFill/>
        </p:spPr>
        <p:txBody>
          <a:bodyPr wrap="square">
            <a:spAutoFit/>
          </a:bodyPr>
          <a:lstStyle/>
          <a:p>
            <a:r>
              <a:rPr lang="en-IN" dirty="0"/>
              <a:t>$(document).ready(function(){</a:t>
            </a:r>
          </a:p>
          <a:p>
            <a:r>
              <a:rPr lang="en-IN" dirty="0"/>
              <a:t>    $("input").</a:t>
            </a:r>
            <a:r>
              <a:rPr lang="en-IN" b="1" dirty="0">
                <a:solidFill>
                  <a:srgbClr val="FF0000"/>
                </a:solidFill>
              </a:rPr>
              <a:t>blur(function(){</a:t>
            </a:r>
          </a:p>
          <a:p>
            <a:r>
              <a:rPr lang="en-IN" dirty="0"/>
              <a:t>        $(this).next("span").show().</a:t>
            </a:r>
            <a:r>
              <a:rPr lang="en-IN" dirty="0" err="1"/>
              <a:t>fadeOut</a:t>
            </a:r>
            <a:r>
              <a:rPr lang="en-IN" dirty="0"/>
              <a:t>("slow");</a:t>
            </a:r>
          </a:p>
          <a:p>
            <a:r>
              <a:rPr lang="en-IN" dirty="0"/>
              <a:t>    }); });</a:t>
            </a:r>
          </a:p>
          <a:p>
            <a:r>
              <a:rPr lang="en-IN" dirty="0"/>
              <a:t>&lt;/script&gt;</a:t>
            </a:r>
          </a:p>
          <a:p>
            <a:r>
              <a:rPr lang="en-IN" dirty="0"/>
              <a:t>&lt;/head&gt;</a:t>
            </a:r>
          </a:p>
          <a:p>
            <a:r>
              <a:rPr lang="en-IN" dirty="0"/>
              <a:t>&lt;body&gt;    &lt;form&gt;</a:t>
            </a:r>
          </a:p>
          <a:p>
            <a:r>
              <a:rPr lang="en-IN" dirty="0"/>
              <a:t>        &lt;label&gt;Email: &lt;input type="text"&gt; &lt;span&gt;blur fire&lt;/span&gt;&lt;/label&gt;</a:t>
            </a:r>
          </a:p>
          <a:p>
            <a:r>
              <a:rPr lang="en-IN" dirty="0"/>
              <a:t>        &lt;label&gt;Password: &lt;input type="password"&gt; &lt;span&gt;blur fire&lt;/span&gt;&lt;/label&gt;</a:t>
            </a:r>
          </a:p>
          <a:p>
            <a:r>
              <a:rPr lang="en-IN" dirty="0"/>
              <a:t>        &lt;label&gt;&lt;input type="submit" value="Sign In"&gt; &lt;span&gt;blur fire&lt;/span&gt;&lt;/label&gt;</a:t>
            </a:r>
          </a:p>
          <a:p>
            <a:r>
              <a:rPr lang="en-IN" dirty="0"/>
              <a:t>    &lt;/form&gt;</a:t>
            </a:r>
          </a:p>
          <a:p>
            <a:r>
              <a:rPr lang="en-IN" dirty="0"/>
              <a:t>    &lt;p&gt;&lt;strong&gt;Note:&lt;/strong&gt; Click away from the form control or press the "Tab" key to remove focus.&lt;/p&gt;</a:t>
            </a:r>
          </a:p>
          <a:p>
            <a:r>
              <a:rPr lang="en-IN" dirty="0"/>
              <a:t>&lt;/body&gt;</a:t>
            </a:r>
          </a:p>
          <a:p>
            <a:r>
              <a:rPr lang="en-IN" dirty="0"/>
              <a:t>&lt;/html&gt;</a:t>
            </a:r>
          </a:p>
        </p:txBody>
      </p:sp>
    </p:spTree>
    <p:extLst>
      <p:ext uri="{BB962C8B-B14F-4D97-AF65-F5344CB8AC3E}">
        <p14:creationId xmlns:p14="http://schemas.microsoft.com/office/powerpoint/2010/main" val="868478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25F405-1110-47A4-87F1-D09DC288EFD2}"/>
              </a:ext>
            </a:extLst>
          </p:cNvPr>
          <p:cNvSpPr txBox="1"/>
          <p:nvPr/>
        </p:nvSpPr>
        <p:spPr>
          <a:xfrm>
            <a:off x="304800" y="155000"/>
            <a:ext cx="11637818" cy="1569660"/>
          </a:xfrm>
          <a:prstGeom prst="rect">
            <a:avLst/>
          </a:prstGeom>
          <a:noFill/>
        </p:spPr>
        <p:txBody>
          <a:bodyPr wrap="square">
            <a:spAutoFit/>
          </a:bodyPr>
          <a:lstStyle/>
          <a:p>
            <a:r>
              <a:rPr lang="en-IN" sz="2400" b="1" dirty="0"/>
              <a:t>The submit() Method</a:t>
            </a:r>
          </a:p>
          <a:p>
            <a:r>
              <a:rPr lang="en-IN" sz="2400" dirty="0"/>
              <a:t>The jQuery submit() method attach an event handler function to the &lt;form&gt; elements that is executed when the user is attempting to submit a form. The following example will display a message depending on the value entered when you try to submit the form.</a:t>
            </a:r>
          </a:p>
        </p:txBody>
      </p:sp>
      <p:sp>
        <p:nvSpPr>
          <p:cNvPr id="5" name="TextBox 4">
            <a:extLst>
              <a:ext uri="{FF2B5EF4-FFF2-40B4-BE49-F238E27FC236}">
                <a16:creationId xmlns:a16="http://schemas.microsoft.com/office/drawing/2014/main" id="{63004C42-E6DF-475A-9E04-30419EAD30FC}"/>
              </a:ext>
            </a:extLst>
          </p:cNvPr>
          <p:cNvSpPr txBox="1"/>
          <p:nvPr/>
        </p:nvSpPr>
        <p:spPr>
          <a:xfrm>
            <a:off x="304800" y="1731819"/>
            <a:ext cx="5943600" cy="5078313"/>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Form Submit Event in jQuery&lt;/title&gt;</a:t>
            </a:r>
          </a:p>
          <a:p>
            <a:r>
              <a:rPr lang="en-IN" dirty="0"/>
              <a:t>&lt;script </a:t>
            </a:r>
            <a:r>
              <a:rPr lang="en-IN" dirty="0" err="1"/>
              <a:t>src</a:t>
            </a:r>
            <a:r>
              <a:rPr lang="en-IN" dirty="0"/>
              <a:t>="https://code.jquery.com/jquery-3.5.1.min.js"&gt;&lt;/script&gt;</a:t>
            </a:r>
          </a:p>
          <a:p>
            <a:r>
              <a:rPr lang="en-IN" dirty="0"/>
              <a:t>&lt;style&gt;</a:t>
            </a:r>
          </a:p>
          <a:p>
            <a:r>
              <a:rPr lang="en-IN" dirty="0"/>
              <a:t>    .error{</a:t>
            </a:r>
          </a:p>
          <a:p>
            <a:r>
              <a:rPr lang="en-IN" dirty="0"/>
              <a:t>        </a:t>
            </a:r>
            <a:r>
              <a:rPr lang="en-IN" dirty="0" err="1"/>
              <a:t>color</a:t>
            </a:r>
            <a:r>
              <a:rPr lang="en-IN" dirty="0"/>
              <a:t>: red;</a:t>
            </a:r>
          </a:p>
          <a:p>
            <a:r>
              <a:rPr lang="en-IN" dirty="0"/>
              <a:t>    }</a:t>
            </a:r>
          </a:p>
          <a:p>
            <a:r>
              <a:rPr lang="en-IN" dirty="0"/>
              <a:t>&lt;/style&gt;</a:t>
            </a:r>
          </a:p>
          <a:p>
            <a:r>
              <a:rPr lang="en-IN" dirty="0"/>
              <a:t>&lt;script&gt;</a:t>
            </a:r>
          </a:p>
          <a:p>
            <a:r>
              <a:rPr lang="en-IN" dirty="0"/>
              <a:t>$(document).ready(function(){</a:t>
            </a:r>
          </a:p>
          <a:p>
            <a:r>
              <a:rPr lang="en-IN" dirty="0"/>
              <a:t>    $("form").</a:t>
            </a:r>
            <a:r>
              <a:rPr lang="en-IN" b="1" dirty="0">
                <a:solidFill>
                  <a:srgbClr val="FF0000"/>
                </a:solidFill>
              </a:rPr>
              <a:t>submit(function(event){</a:t>
            </a:r>
          </a:p>
          <a:p>
            <a:r>
              <a:rPr lang="en-IN" dirty="0"/>
              <a:t>        var regex = /^[a-</a:t>
            </a:r>
            <a:r>
              <a:rPr lang="en-IN" dirty="0" err="1"/>
              <a:t>zA</a:t>
            </a:r>
            <a:r>
              <a:rPr lang="en-IN" dirty="0"/>
              <a:t>-Z]+$/;</a:t>
            </a:r>
          </a:p>
          <a:p>
            <a:r>
              <a:rPr lang="en-IN" dirty="0"/>
              <a:t>        var </a:t>
            </a:r>
            <a:r>
              <a:rPr lang="en-IN" dirty="0" err="1"/>
              <a:t>currentValue</a:t>
            </a:r>
            <a:r>
              <a:rPr lang="en-IN" dirty="0"/>
              <a:t> = $("#</a:t>
            </a:r>
            <a:r>
              <a:rPr lang="en-IN" dirty="0" err="1"/>
              <a:t>firstName</a:t>
            </a:r>
            <a:r>
              <a:rPr lang="en-IN" dirty="0"/>
              <a:t>").</a:t>
            </a:r>
            <a:r>
              <a:rPr lang="en-IN" dirty="0" err="1"/>
              <a:t>val</a:t>
            </a:r>
            <a:r>
              <a:rPr lang="en-IN" dirty="0"/>
              <a:t>();</a:t>
            </a:r>
          </a:p>
          <a:p>
            <a:r>
              <a:rPr lang="en-IN" dirty="0"/>
              <a:t>        </a:t>
            </a:r>
          </a:p>
        </p:txBody>
      </p:sp>
      <p:sp>
        <p:nvSpPr>
          <p:cNvPr id="7" name="TextBox 6">
            <a:extLst>
              <a:ext uri="{FF2B5EF4-FFF2-40B4-BE49-F238E27FC236}">
                <a16:creationId xmlns:a16="http://schemas.microsoft.com/office/drawing/2014/main" id="{9613A21E-B92D-4A35-8198-B8B7FC2F6B22}"/>
              </a:ext>
            </a:extLst>
          </p:cNvPr>
          <p:cNvSpPr txBox="1"/>
          <p:nvPr/>
        </p:nvSpPr>
        <p:spPr>
          <a:xfrm>
            <a:off x="5846618" y="1724660"/>
            <a:ext cx="6096000" cy="5078313"/>
          </a:xfrm>
          <a:prstGeom prst="rect">
            <a:avLst/>
          </a:prstGeom>
          <a:noFill/>
        </p:spPr>
        <p:txBody>
          <a:bodyPr wrap="square">
            <a:spAutoFit/>
          </a:bodyPr>
          <a:lstStyle/>
          <a:p>
            <a:r>
              <a:rPr lang="en-IN" dirty="0"/>
              <a:t>if(</a:t>
            </a:r>
            <a:r>
              <a:rPr lang="en-IN" dirty="0" err="1"/>
              <a:t>regex.test</a:t>
            </a:r>
            <a:r>
              <a:rPr lang="en-IN" dirty="0"/>
              <a:t>(</a:t>
            </a:r>
            <a:r>
              <a:rPr lang="en-IN" dirty="0" err="1"/>
              <a:t>currentValue</a:t>
            </a:r>
            <a:r>
              <a:rPr lang="en-IN" dirty="0"/>
              <a:t>) == false){</a:t>
            </a:r>
          </a:p>
          <a:p>
            <a:r>
              <a:rPr lang="en-IN" dirty="0"/>
              <a:t>            $("#result").html('&lt;p class="error"&gt;Not valid!&lt;/p&gt;').show().</a:t>
            </a:r>
            <a:r>
              <a:rPr lang="en-IN" dirty="0" err="1"/>
              <a:t>fadeOut</a:t>
            </a:r>
            <a:r>
              <a:rPr lang="en-IN" dirty="0"/>
              <a:t>(1000);</a:t>
            </a:r>
          </a:p>
          <a:p>
            <a:r>
              <a:rPr lang="en-IN" dirty="0" err="1"/>
              <a:t>event.preventDefault</a:t>
            </a:r>
            <a:r>
              <a:rPr lang="en-IN" dirty="0"/>
              <a:t>();</a:t>
            </a:r>
          </a:p>
          <a:p>
            <a:r>
              <a:rPr lang="en-IN" dirty="0"/>
              <a:t>        }    }); });</a:t>
            </a:r>
          </a:p>
          <a:p>
            <a:r>
              <a:rPr lang="en-IN" dirty="0"/>
              <a:t>&lt;/script&gt;</a:t>
            </a:r>
          </a:p>
          <a:p>
            <a:r>
              <a:rPr lang="en-IN" dirty="0"/>
              <a:t>&lt;/head&gt;</a:t>
            </a:r>
          </a:p>
          <a:p>
            <a:r>
              <a:rPr lang="en-IN" dirty="0"/>
              <a:t>&lt;body&gt;</a:t>
            </a:r>
          </a:p>
          <a:p>
            <a:r>
              <a:rPr lang="en-IN" dirty="0"/>
              <a:t>    &lt;p&gt;&lt;strong&gt;Note:&lt;/strong&gt; If try to submit any invalid value. It will produce an error.&lt;/p&gt;</a:t>
            </a:r>
          </a:p>
          <a:p>
            <a:r>
              <a:rPr lang="en-IN" dirty="0"/>
              <a:t>    &lt;form action="/examples/html/</a:t>
            </a:r>
            <a:r>
              <a:rPr lang="en-IN" dirty="0" err="1"/>
              <a:t>action.php</a:t>
            </a:r>
            <a:r>
              <a:rPr lang="en-IN" dirty="0"/>
              <a:t>" method="post" id="users"&gt;</a:t>
            </a:r>
          </a:p>
          <a:p>
            <a:r>
              <a:rPr lang="en-IN" dirty="0"/>
              <a:t>        &lt;label for="</a:t>
            </a:r>
            <a:r>
              <a:rPr lang="en-IN" dirty="0" err="1"/>
              <a:t>firstName</a:t>
            </a:r>
            <a:r>
              <a:rPr lang="en-IN" dirty="0"/>
              <a:t>"&gt;First Name:&lt;/label&gt;</a:t>
            </a:r>
          </a:p>
          <a:p>
            <a:r>
              <a:rPr lang="en-IN" dirty="0"/>
              <a:t>        &lt;input type="text" name="first-name" id="</a:t>
            </a:r>
            <a:r>
              <a:rPr lang="en-IN" dirty="0" err="1"/>
              <a:t>firstName</a:t>
            </a:r>
            <a:r>
              <a:rPr lang="en-IN" dirty="0"/>
              <a:t>"&gt;</a:t>
            </a:r>
          </a:p>
          <a:p>
            <a:r>
              <a:rPr lang="en-IN" dirty="0"/>
              <a:t>        &lt;input type="submit" value="Submit"&gt;</a:t>
            </a:r>
          </a:p>
          <a:p>
            <a:r>
              <a:rPr lang="en-IN" dirty="0"/>
              <a:t>        &lt;div id="result"&gt;&lt;/div&gt;</a:t>
            </a:r>
          </a:p>
          <a:p>
            <a:r>
              <a:rPr lang="en-IN" dirty="0"/>
              <a:t>    &lt;/form&gt;    </a:t>
            </a:r>
          </a:p>
          <a:p>
            <a:r>
              <a:rPr lang="en-IN" dirty="0"/>
              <a:t>&lt;/body&gt; &lt;/html&gt;</a:t>
            </a:r>
          </a:p>
        </p:txBody>
      </p:sp>
    </p:spTree>
    <p:extLst>
      <p:ext uri="{BB962C8B-B14F-4D97-AF65-F5344CB8AC3E}">
        <p14:creationId xmlns:p14="http://schemas.microsoft.com/office/powerpoint/2010/main" val="238469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8C39E-5BE6-45E3-8B94-C6C4732780C1}"/>
              </a:ext>
            </a:extLst>
          </p:cNvPr>
          <p:cNvSpPr txBox="1"/>
          <p:nvPr/>
        </p:nvSpPr>
        <p:spPr>
          <a:xfrm>
            <a:off x="2521528" y="1512516"/>
            <a:ext cx="6096000" cy="461665"/>
          </a:xfrm>
          <a:prstGeom prst="rect">
            <a:avLst/>
          </a:prstGeom>
          <a:noFill/>
        </p:spPr>
        <p:txBody>
          <a:bodyPr wrap="square">
            <a:spAutoFit/>
          </a:bodyPr>
          <a:lstStyle/>
          <a:p>
            <a:pPr algn="ctr"/>
            <a:r>
              <a:rPr lang="en-IN" sz="2400" b="1" dirty="0"/>
              <a:t>Document/Window Events</a:t>
            </a:r>
          </a:p>
        </p:txBody>
      </p:sp>
      <p:sp>
        <p:nvSpPr>
          <p:cNvPr id="5" name="TextBox 4">
            <a:extLst>
              <a:ext uri="{FF2B5EF4-FFF2-40B4-BE49-F238E27FC236}">
                <a16:creationId xmlns:a16="http://schemas.microsoft.com/office/drawing/2014/main" id="{9A673E76-D80D-40A4-ADED-A4C50E96E3CF}"/>
              </a:ext>
            </a:extLst>
          </p:cNvPr>
          <p:cNvSpPr txBox="1"/>
          <p:nvPr/>
        </p:nvSpPr>
        <p:spPr>
          <a:xfrm>
            <a:off x="900544" y="2496327"/>
            <a:ext cx="10626437" cy="1200329"/>
          </a:xfrm>
          <a:prstGeom prst="rect">
            <a:avLst/>
          </a:prstGeom>
          <a:noFill/>
        </p:spPr>
        <p:txBody>
          <a:bodyPr wrap="square">
            <a:spAutoFit/>
          </a:bodyPr>
          <a:lstStyle/>
          <a:p>
            <a:pPr algn="just"/>
            <a:r>
              <a:rPr lang="en-IN" sz="2400" dirty="0"/>
              <a:t>Events are also triggered in a situation when the page DOM (Document Object Model) is ready or when the user resize or scrolls the browser window, etc. Here're some commonly used jQuery methods to handle such kind of events.</a:t>
            </a:r>
          </a:p>
        </p:txBody>
      </p:sp>
    </p:spTree>
    <p:extLst>
      <p:ext uri="{BB962C8B-B14F-4D97-AF65-F5344CB8AC3E}">
        <p14:creationId xmlns:p14="http://schemas.microsoft.com/office/powerpoint/2010/main" val="1320143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C675F-0A18-4137-B194-9391E60F36B4}"/>
              </a:ext>
            </a:extLst>
          </p:cNvPr>
          <p:cNvSpPr txBox="1"/>
          <p:nvPr/>
        </p:nvSpPr>
        <p:spPr>
          <a:xfrm>
            <a:off x="374071" y="182756"/>
            <a:ext cx="11374583" cy="1938992"/>
          </a:xfrm>
          <a:prstGeom prst="rect">
            <a:avLst/>
          </a:prstGeom>
          <a:noFill/>
        </p:spPr>
        <p:txBody>
          <a:bodyPr wrap="square">
            <a:spAutoFit/>
          </a:bodyPr>
          <a:lstStyle/>
          <a:p>
            <a:r>
              <a:rPr lang="en-IN" sz="2400" b="1" dirty="0"/>
              <a:t>The ready() Method</a:t>
            </a:r>
          </a:p>
          <a:p>
            <a:r>
              <a:rPr lang="en-IN" sz="2400" dirty="0"/>
              <a:t>The jQuery ready() method specify a function to execute when the DOM is fully loaded.</a:t>
            </a:r>
          </a:p>
          <a:p>
            <a:endParaRPr lang="en-IN" sz="2400" dirty="0"/>
          </a:p>
          <a:p>
            <a:r>
              <a:rPr lang="en-IN" sz="2400" dirty="0"/>
              <a:t>The following example will replace the paragraphs text as soon as the DOM hierarchy has been fully constructed and ready to be manipulated.</a:t>
            </a:r>
          </a:p>
        </p:txBody>
      </p:sp>
      <p:sp>
        <p:nvSpPr>
          <p:cNvPr id="5" name="TextBox 4">
            <a:extLst>
              <a:ext uri="{FF2B5EF4-FFF2-40B4-BE49-F238E27FC236}">
                <a16:creationId xmlns:a16="http://schemas.microsoft.com/office/drawing/2014/main" id="{AE9D6BB7-8D88-43FE-92D6-D47302CD7BF4}"/>
              </a:ext>
            </a:extLst>
          </p:cNvPr>
          <p:cNvSpPr txBox="1"/>
          <p:nvPr/>
        </p:nvSpPr>
        <p:spPr>
          <a:xfrm>
            <a:off x="3048000" y="2056686"/>
            <a:ext cx="6096000" cy="4524315"/>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Ready Event in jQuery&lt;/title&gt;</a:t>
            </a:r>
          </a:p>
          <a:p>
            <a:r>
              <a:rPr lang="en-IN" dirty="0"/>
              <a:t>&lt;script </a:t>
            </a:r>
            <a:r>
              <a:rPr lang="en-IN" dirty="0" err="1"/>
              <a:t>src</a:t>
            </a:r>
            <a:r>
              <a:rPr lang="en-IN" dirty="0"/>
              <a:t>="https://code.jquery.com/jquery-3.5.1.min.js"&gt;&lt;/script&gt;</a:t>
            </a:r>
          </a:p>
          <a:p>
            <a:r>
              <a:rPr lang="en-IN" dirty="0"/>
              <a:t>&lt;script&gt;</a:t>
            </a:r>
          </a:p>
          <a:p>
            <a:r>
              <a:rPr lang="en-IN" dirty="0"/>
              <a:t>$(document).ready(function(){</a:t>
            </a:r>
          </a:p>
          <a:p>
            <a:r>
              <a:rPr lang="en-IN" dirty="0"/>
              <a:t>    $("p").text("The DOM is now loaded and can be manipulated.");</a:t>
            </a:r>
          </a:p>
          <a:p>
            <a:r>
              <a:rPr lang="en-IN" dirty="0"/>
              <a:t>});</a:t>
            </a:r>
          </a:p>
          <a:p>
            <a:r>
              <a:rPr lang="en-IN" dirty="0"/>
              <a:t>&lt;/script&gt;</a:t>
            </a:r>
          </a:p>
          <a:p>
            <a:r>
              <a:rPr lang="en-IN" dirty="0"/>
              <a:t>&lt;/head&gt;</a:t>
            </a:r>
          </a:p>
          <a:p>
            <a:r>
              <a:rPr lang="en-IN" dirty="0"/>
              <a:t>&lt;body&gt;</a:t>
            </a:r>
          </a:p>
          <a:p>
            <a:r>
              <a:rPr lang="en-IN" dirty="0"/>
              <a:t>    &lt;p&gt;Not loaded yet.&lt;/p&gt;</a:t>
            </a:r>
          </a:p>
          <a:p>
            <a:r>
              <a:rPr lang="en-IN" dirty="0"/>
              <a:t>&lt;/body&gt; &lt;/html&gt;</a:t>
            </a:r>
          </a:p>
        </p:txBody>
      </p:sp>
    </p:spTree>
    <p:extLst>
      <p:ext uri="{BB962C8B-B14F-4D97-AF65-F5344CB8AC3E}">
        <p14:creationId xmlns:p14="http://schemas.microsoft.com/office/powerpoint/2010/main" val="138570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B42F1-AD75-49B7-A926-0FB4AE43ADF2}"/>
              </a:ext>
            </a:extLst>
          </p:cNvPr>
          <p:cNvSpPr txBox="1"/>
          <p:nvPr/>
        </p:nvSpPr>
        <p:spPr>
          <a:xfrm>
            <a:off x="464127" y="2011510"/>
            <a:ext cx="11263745" cy="1938992"/>
          </a:xfrm>
          <a:prstGeom prst="rect">
            <a:avLst/>
          </a:prstGeom>
          <a:noFill/>
        </p:spPr>
        <p:txBody>
          <a:bodyPr wrap="square">
            <a:spAutoFit/>
          </a:bodyPr>
          <a:lstStyle/>
          <a:p>
            <a:r>
              <a:rPr lang="en-IN" sz="2400" b="1" dirty="0"/>
              <a:t>Adding jQuery to Your Web Pages</a:t>
            </a:r>
          </a:p>
          <a:p>
            <a:r>
              <a:rPr lang="en-IN" sz="2400" dirty="0"/>
              <a:t>There are several ways to start using jQuery on your web site. You can:</a:t>
            </a:r>
          </a:p>
          <a:p>
            <a:endParaRPr lang="en-IN" sz="2400" dirty="0"/>
          </a:p>
          <a:p>
            <a:r>
              <a:rPr lang="en-IN" sz="2400" dirty="0"/>
              <a:t>Download the jQuery library from jQuery.com</a:t>
            </a:r>
          </a:p>
          <a:p>
            <a:r>
              <a:rPr lang="en-IN" sz="2400" dirty="0"/>
              <a:t>Include jQuery from a CDN, like Google</a:t>
            </a:r>
          </a:p>
        </p:txBody>
      </p:sp>
    </p:spTree>
    <p:extLst>
      <p:ext uri="{BB962C8B-B14F-4D97-AF65-F5344CB8AC3E}">
        <p14:creationId xmlns:p14="http://schemas.microsoft.com/office/powerpoint/2010/main" val="1161674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706E3E-E171-4759-8713-3DCA3C45E1B7}"/>
              </a:ext>
            </a:extLst>
          </p:cNvPr>
          <p:cNvSpPr txBox="1"/>
          <p:nvPr/>
        </p:nvSpPr>
        <p:spPr>
          <a:xfrm>
            <a:off x="235527" y="168947"/>
            <a:ext cx="11637818" cy="2308324"/>
          </a:xfrm>
          <a:prstGeom prst="rect">
            <a:avLst/>
          </a:prstGeom>
          <a:noFill/>
        </p:spPr>
        <p:txBody>
          <a:bodyPr wrap="square">
            <a:spAutoFit/>
          </a:bodyPr>
          <a:lstStyle/>
          <a:p>
            <a:r>
              <a:rPr lang="en-IN" sz="2400" b="1" dirty="0"/>
              <a:t>The resize() Method</a:t>
            </a:r>
          </a:p>
          <a:p>
            <a:r>
              <a:rPr lang="en-IN" sz="2400" dirty="0"/>
              <a:t>The jQuery resize() method attach an event handler function to the window element that is executed when the size of the browser window changes.</a:t>
            </a:r>
          </a:p>
          <a:p>
            <a:endParaRPr lang="en-IN" sz="2400" dirty="0"/>
          </a:p>
          <a:p>
            <a:r>
              <a:rPr lang="en-IN" sz="2400" dirty="0"/>
              <a:t>The following example will display the current width and height of the browser window when you try to resize it by dragging its corners.</a:t>
            </a:r>
          </a:p>
        </p:txBody>
      </p:sp>
      <p:sp>
        <p:nvSpPr>
          <p:cNvPr id="5" name="TextBox 4">
            <a:extLst>
              <a:ext uri="{FF2B5EF4-FFF2-40B4-BE49-F238E27FC236}">
                <a16:creationId xmlns:a16="http://schemas.microsoft.com/office/drawing/2014/main" id="{B0833F76-04FF-41CA-8435-0380AC04B3B5}"/>
              </a:ext>
            </a:extLst>
          </p:cNvPr>
          <p:cNvSpPr txBox="1"/>
          <p:nvPr/>
        </p:nvSpPr>
        <p:spPr>
          <a:xfrm>
            <a:off x="471054" y="2477271"/>
            <a:ext cx="6096000" cy="4247317"/>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Resize Event in jQuery&lt;/title&gt;</a:t>
            </a:r>
          </a:p>
          <a:p>
            <a:r>
              <a:rPr lang="en-IN" dirty="0"/>
              <a:t>&lt;script </a:t>
            </a:r>
            <a:r>
              <a:rPr lang="en-IN" dirty="0" err="1"/>
              <a:t>src</a:t>
            </a:r>
            <a:r>
              <a:rPr lang="en-IN" dirty="0"/>
              <a:t>="https://code.jquery.com/jquery-3.5.1.min.js"&gt;&lt;/script&gt;</a:t>
            </a:r>
          </a:p>
          <a:p>
            <a:r>
              <a:rPr lang="en-IN" dirty="0"/>
              <a:t>&lt;style&gt;</a:t>
            </a:r>
          </a:p>
          <a:p>
            <a:r>
              <a:rPr lang="en-IN" dirty="0"/>
              <a:t>    p{</a:t>
            </a:r>
          </a:p>
          <a:p>
            <a:r>
              <a:rPr lang="en-IN" dirty="0"/>
              <a:t>        padding: 20px;</a:t>
            </a:r>
          </a:p>
          <a:p>
            <a:r>
              <a:rPr lang="en-IN" dirty="0"/>
              <a:t>        font: 20px sans-serif;</a:t>
            </a:r>
          </a:p>
          <a:p>
            <a:r>
              <a:rPr lang="en-IN" dirty="0"/>
              <a:t>        background: #f0e68c;    }</a:t>
            </a:r>
          </a:p>
          <a:p>
            <a:r>
              <a:rPr lang="en-IN" dirty="0"/>
              <a:t>&lt;/style&gt;</a:t>
            </a:r>
          </a:p>
          <a:p>
            <a:r>
              <a:rPr lang="en-IN" dirty="0"/>
              <a:t>&lt;script&gt;</a:t>
            </a:r>
          </a:p>
          <a:p>
            <a:r>
              <a:rPr lang="en-IN" dirty="0"/>
              <a:t>$(document).ready(function(){</a:t>
            </a:r>
          </a:p>
          <a:p>
            <a:r>
              <a:rPr lang="en-IN" dirty="0"/>
              <a:t>    $(window).</a:t>
            </a:r>
            <a:r>
              <a:rPr lang="en-IN" b="1" dirty="0">
                <a:solidFill>
                  <a:srgbClr val="FF0000"/>
                </a:solidFill>
              </a:rPr>
              <a:t>resize(function() </a:t>
            </a:r>
            <a:r>
              <a:rPr lang="en-IN" dirty="0"/>
              <a:t>{</a:t>
            </a:r>
          </a:p>
        </p:txBody>
      </p:sp>
      <p:sp>
        <p:nvSpPr>
          <p:cNvPr id="7" name="TextBox 6">
            <a:extLst>
              <a:ext uri="{FF2B5EF4-FFF2-40B4-BE49-F238E27FC236}">
                <a16:creationId xmlns:a16="http://schemas.microsoft.com/office/drawing/2014/main" id="{81A24B16-8D01-4CAE-83E1-94BDCCEAAD4B}"/>
              </a:ext>
            </a:extLst>
          </p:cNvPr>
          <p:cNvSpPr txBox="1"/>
          <p:nvPr/>
        </p:nvSpPr>
        <p:spPr>
          <a:xfrm>
            <a:off x="6726381" y="2325952"/>
            <a:ext cx="4987637" cy="3970318"/>
          </a:xfrm>
          <a:prstGeom prst="rect">
            <a:avLst/>
          </a:prstGeom>
          <a:noFill/>
        </p:spPr>
        <p:txBody>
          <a:bodyPr wrap="square">
            <a:spAutoFit/>
          </a:bodyPr>
          <a:lstStyle/>
          <a:p>
            <a:r>
              <a:rPr lang="en-IN" dirty="0"/>
              <a:t> $(window).bind("resize", function(){ </a:t>
            </a:r>
          </a:p>
          <a:p>
            <a:r>
              <a:rPr lang="en-IN" dirty="0"/>
              <a:t>            $("p").text("Window width: " + $(window).width() + ", " + "Window height: " + $(window).height());</a:t>
            </a:r>
          </a:p>
          <a:p>
            <a:r>
              <a:rPr lang="en-IN" dirty="0"/>
              <a:t>        });</a:t>
            </a:r>
          </a:p>
          <a:p>
            <a:r>
              <a:rPr lang="en-IN" dirty="0"/>
              <a:t>    });</a:t>
            </a:r>
          </a:p>
          <a:p>
            <a:r>
              <a:rPr lang="en-IN" dirty="0"/>
              <a:t>});</a:t>
            </a:r>
          </a:p>
          <a:p>
            <a:r>
              <a:rPr lang="en-IN" dirty="0"/>
              <a:t>&lt;/script&gt;</a:t>
            </a:r>
          </a:p>
          <a:p>
            <a:r>
              <a:rPr lang="en-IN" dirty="0"/>
              <a:t>&lt;/head&gt; </a:t>
            </a:r>
          </a:p>
          <a:p>
            <a:r>
              <a:rPr lang="en-IN" dirty="0"/>
              <a:t>&lt;body&gt;</a:t>
            </a:r>
          </a:p>
          <a:p>
            <a:r>
              <a:rPr lang="en-IN" dirty="0"/>
              <a:t>    &lt;p&gt;Open the output in a new tab and resize the browser window by dragging the corners.&lt;/p&gt;</a:t>
            </a:r>
          </a:p>
          <a:p>
            <a:r>
              <a:rPr lang="en-IN" dirty="0"/>
              <a:t>&lt;/body&gt;</a:t>
            </a:r>
          </a:p>
          <a:p>
            <a:r>
              <a:rPr lang="en-IN" dirty="0"/>
              <a:t>&lt;/html&gt;</a:t>
            </a:r>
          </a:p>
        </p:txBody>
      </p:sp>
    </p:spTree>
    <p:extLst>
      <p:ext uri="{BB962C8B-B14F-4D97-AF65-F5344CB8AC3E}">
        <p14:creationId xmlns:p14="http://schemas.microsoft.com/office/powerpoint/2010/main" val="3341280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43BAA-7EC4-4BC4-87FF-BC10F674E81B}"/>
              </a:ext>
            </a:extLst>
          </p:cNvPr>
          <p:cNvSpPr txBox="1"/>
          <p:nvPr/>
        </p:nvSpPr>
        <p:spPr>
          <a:xfrm>
            <a:off x="207817" y="113483"/>
            <a:ext cx="11651673" cy="1631216"/>
          </a:xfrm>
          <a:prstGeom prst="rect">
            <a:avLst/>
          </a:prstGeom>
          <a:noFill/>
        </p:spPr>
        <p:txBody>
          <a:bodyPr wrap="square">
            <a:spAutoFit/>
          </a:bodyPr>
          <a:lstStyle/>
          <a:p>
            <a:r>
              <a:rPr lang="en-IN" sz="2000" b="1" dirty="0"/>
              <a:t>The scroll() Method</a:t>
            </a:r>
          </a:p>
          <a:p>
            <a:r>
              <a:rPr lang="en-IN" sz="2000" dirty="0"/>
              <a:t>The jQuery scroll() method attach an event handler function to the window or scrollable iframes and elements that is executed whenever the element's scroll position changes.</a:t>
            </a:r>
          </a:p>
          <a:p>
            <a:endParaRPr lang="en-IN" sz="2000" dirty="0"/>
          </a:p>
          <a:p>
            <a:r>
              <a:rPr lang="en-IN" sz="2000" dirty="0"/>
              <a:t>The following example will display a message when you scroll the browser window.</a:t>
            </a:r>
          </a:p>
        </p:txBody>
      </p:sp>
      <p:sp>
        <p:nvSpPr>
          <p:cNvPr id="5" name="TextBox 4">
            <a:extLst>
              <a:ext uri="{FF2B5EF4-FFF2-40B4-BE49-F238E27FC236}">
                <a16:creationId xmlns:a16="http://schemas.microsoft.com/office/drawing/2014/main" id="{DFA3EDF9-A8D0-4B62-A95B-BBBADCCB6035}"/>
              </a:ext>
            </a:extLst>
          </p:cNvPr>
          <p:cNvSpPr txBox="1"/>
          <p:nvPr/>
        </p:nvSpPr>
        <p:spPr>
          <a:xfrm>
            <a:off x="332510" y="1744699"/>
            <a:ext cx="5763490" cy="4524315"/>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&lt;meta charset="utf-8"&gt;</a:t>
            </a:r>
          </a:p>
          <a:p>
            <a:r>
              <a:rPr lang="en-IN" dirty="0"/>
              <a:t>&lt;title&gt;Executing a Function on Scroll Event in jQuery&lt;/title&gt;</a:t>
            </a:r>
          </a:p>
          <a:p>
            <a:r>
              <a:rPr lang="en-IN" dirty="0"/>
              <a:t>&lt;script </a:t>
            </a:r>
            <a:r>
              <a:rPr lang="en-IN" dirty="0" err="1"/>
              <a:t>src</a:t>
            </a:r>
            <a:r>
              <a:rPr lang="en-IN" dirty="0"/>
              <a:t>="https://code.jquery.com/jquery-3.5.1.min.js"&gt;&lt;/script&gt;</a:t>
            </a:r>
          </a:p>
          <a:p>
            <a:r>
              <a:rPr lang="en-IN" dirty="0"/>
              <a:t>&lt;style&gt;    p{</a:t>
            </a:r>
          </a:p>
          <a:p>
            <a:r>
              <a:rPr lang="en-IN" dirty="0"/>
              <a:t>        width: 100%;         padding: 50px 0;</a:t>
            </a:r>
          </a:p>
          <a:p>
            <a:r>
              <a:rPr lang="en-IN" dirty="0"/>
              <a:t>        text-align: </a:t>
            </a:r>
            <a:r>
              <a:rPr lang="en-IN" dirty="0" err="1"/>
              <a:t>center</a:t>
            </a:r>
            <a:r>
              <a:rPr lang="en-IN" dirty="0"/>
              <a:t>;         font: bold 34px sans-serif;</a:t>
            </a:r>
          </a:p>
          <a:p>
            <a:r>
              <a:rPr lang="en-IN" dirty="0"/>
              <a:t>        background: #f0e68c;         position: fixed;</a:t>
            </a:r>
          </a:p>
          <a:p>
            <a:r>
              <a:rPr lang="en-IN" dirty="0"/>
              <a:t>        top: 50px;</a:t>
            </a:r>
          </a:p>
          <a:p>
            <a:r>
              <a:rPr lang="en-IN" dirty="0"/>
              <a:t>        display: none;     }</a:t>
            </a:r>
          </a:p>
          <a:p>
            <a:r>
              <a:rPr lang="en-IN" dirty="0"/>
              <a:t>    .dummy-content{</a:t>
            </a:r>
          </a:p>
          <a:p>
            <a:r>
              <a:rPr lang="en-IN" dirty="0"/>
              <a:t>        height: 600px;</a:t>
            </a:r>
          </a:p>
          <a:p>
            <a:r>
              <a:rPr lang="en-IN" dirty="0"/>
              <a:t>        font: 34px sans-serif;</a:t>
            </a:r>
          </a:p>
          <a:p>
            <a:r>
              <a:rPr lang="en-IN" dirty="0"/>
              <a:t>        text-align: </a:t>
            </a:r>
            <a:r>
              <a:rPr lang="en-IN" dirty="0" err="1"/>
              <a:t>center</a:t>
            </a:r>
            <a:r>
              <a:rPr lang="en-IN" dirty="0"/>
              <a:t>;     }</a:t>
            </a:r>
          </a:p>
        </p:txBody>
      </p:sp>
      <p:sp>
        <p:nvSpPr>
          <p:cNvPr id="7" name="TextBox 6">
            <a:extLst>
              <a:ext uri="{FF2B5EF4-FFF2-40B4-BE49-F238E27FC236}">
                <a16:creationId xmlns:a16="http://schemas.microsoft.com/office/drawing/2014/main" id="{7B85ADFA-2C9C-428F-9BB3-D7368E00FA3A}"/>
              </a:ext>
            </a:extLst>
          </p:cNvPr>
          <p:cNvSpPr txBox="1"/>
          <p:nvPr/>
        </p:nvSpPr>
        <p:spPr>
          <a:xfrm>
            <a:off x="6428510" y="1779687"/>
            <a:ext cx="5763490" cy="5078313"/>
          </a:xfrm>
          <a:prstGeom prst="rect">
            <a:avLst/>
          </a:prstGeom>
          <a:noFill/>
        </p:spPr>
        <p:txBody>
          <a:bodyPr wrap="square">
            <a:spAutoFit/>
          </a:bodyPr>
          <a:lstStyle/>
          <a:p>
            <a:r>
              <a:rPr lang="en-IN" dirty="0"/>
              <a:t>&lt;/style&gt;</a:t>
            </a:r>
          </a:p>
          <a:p>
            <a:r>
              <a:rPr lang="en-IN" dirty="0"/>
              <a:t>&lt;script&gt;</a:t>
            </a:r>
          </a:p>
          <a:p>
            <a:r>
              <a:rPr lang="en-IN" dirty="0"/>
              <a:t>$(document).ready(function(){</a:t>
            </a:r>
          </a:p>
          <a:p>
            <a:r>
              <a:rPr lang="en-IN" dirty="0"/>
              <a:t>    $(window).</a:t>
            </a:r>
            <a:r>
              <a:rPr lang="en-IN" b="1" dirty="0">
                <a:solidFill>
                  <a:srgbClr val="FF0000"/>
                </a:solidFill>
              </a:rPr>
              <a:t>scroll(function() </a:t>
            </a:r>
            <a:r>
              <a:rPr lang="en-IN" dirty="0"/>
              <a:t>{</a:t>
            </a:r>
          </a:p>
          <a:p>
            <a:r>
              <a:rPr lang="en-IN" dirty="0"/>
              <a:t>        $("p").show().</a:t>
            </a:r>
            <a:r>
              <a:rPr lang="en-IN" dirty="0" err="1"/>
              <a:t>fadeOut</a:t>
            </a:r>
            <a:r>
              <a:rPr lang="en-IN" dirty="0"/>
              <a:t>("slow");</a:t>
            </a:r>
          </a:p>
          <a:p>
            <a:r>
              <a:rPr lang="en-IN" dirty="0"/>
              <a:t>    });</a:t>
            </a:r>
          </a:p>
          <a:p>
            <a:r>
              <a:rPr lang="en-IN" dirty="0"/>
              <a:t>});</a:t>
            </a:r>
          </a:p>
          <a:p>
            <a:r>
              <a:rPr lang="en-IN" dirty="0"/>
              <a:t>&lt;/script&gt; </a:t>
            </a:r>
          </a:p>
          <a:p>
            <a:r>
              <a:rPr lang="en-IN" dirty="0"/>
              <a:t>&lt;/head&gt; </a:t>
            </a:r>
          </a:p>
          <a:p>
            <a:r>
              <a:rPr lang="en-IN" dirty="0"/>
              <a:t>&lt;body&gt;</a:t>
            </a:r>
          </a:p>
          <a:p>
            <a:r>
              <a:rPr lang="en-IN" dirty="0"/>
              <a:t>    &lt;p&gt;Scroll Happened!&lt;/p&gt;</a:t>
            </a:r>
          </a:p>
          <a:p>
            <a:r>
              <a:rPr lang="en-IN" dirty="0"/>
              <a:t>    &lt;div class="dummy-content"&gt;Scroll the viewport.&lt;/div&gt;</a:t>
            </a:r>
          </a:p>
          <a:p>
            <a:r>
              <a:rPr lang="en-IN" dirty="0"/>
              <a:t>    &lt;div class="dummy-content"&gt;Scroll the viewport.&lt;/div&gt;</a:t>
            </a:r>
          </a:p>
          <a:p>
            <a:r>
              <a:rPr lang="en-IN" dirty="0"/>
              <a:t>    &lt;div class="dummy-content"&gt;Scroll the viewport.&lt;/div&gt;</a:t>
            </a:r>
          </a:p>
          <a:p>
            <a:r>
              <a:rPr lang="en-IN" dirty="0"/>
              <a:t>    &lt;div class="dummy-content"&gt;Scroll the viewport.&lt;/div&gt;</a:t>
            </a:r>
          </a:p>
          <a:p>
            <a:r>
              <a:rPr lang="en-IN" dirty="0"/>
              <a:t>    &lt;div class="dummy-content"&gt;Scroll the viewport.&lt;/div&gt;</a:t>
            </a:r>
          </a:p>
          <a:p>
            <a:r>
              <a:rPr lang="en-IN" dirty="0"/>
              <a:t>&lt;/body&gt;</a:t>
            </a:r>
          </a:p>
          <a:p>
            <a:r>
              <a:rPr lang="en-IN" dirty="0"/>
              <a:t>&lt;/html&gt;</a:t>
            </a:r>
          </a:p>
        </p:txBody>
      </p:sp>
    </p:spTree>
    <p:extLst>
      <p:ext uri="{BB962C8B-B14F-4D97-AF65-F5344CB8AC3E}">
        <p14:creationId xmlns:p14="http://schemas.microsoft.com/office/powerpoint/2010/main" val="3814708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60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FA564F-4996-4C1E-A36A-601EB2BA1225}"/>
              </a:ext>
            </a:extLst>
          </p:cNvPr>
          <p:cNvPicPr>
            <a:picLocks noChangeAspect="1"/>
          </p:cNvPicPr>
          <p:nvPr/>
        </p:nvPicPr>
        <p:blipFill>
          <a:blip r:embed="rId2"/>
          <a:stretch>
            <a:fillRect/>
          </a:stretch>
        </p:blipFill>
        <p:spPr>
          <a:xfrm>
            <a:off x="243332" y="235527"/>
            <a:ext cx="11705335" cy="4304149"/>
          </a:xfrm>
          <a:prstGeom prst="rect">
            <a:avLst/>
          </a:prstGeom>
        </p:spPr>
      </p:pic>
      <p:sp>
        <p:nvSpPr>
          <p:cNvPr id="4" name="TextBox 3">
            <a:extLst>
              <a:ext uri="{FF2B5EF4-FFF2-40B4-BE49-F238E27FC236}">
                <a16:creationId xmlns:a16="http://schemas.microsoft.com/office/drawing/2014/main" id="{A17C6E43-CF26-4A55-867C-41F4CC768406}"/>
              </a:ext>
            </a:extLst>
          </p:cNvPr>
          <p:cNvSpPr txBox="1"/>
          <p:nvPr/>
        </p:nvSpPr>
        <p:spPr>
          <a:xfrm>
            <a:off x="2632364" y="4657590"/>
            <a:ext cx="6096000" cy="1200329"/>
          </a:xfrm>
          <a:prstGeom prst="rect">
            <a:avLst/>
          </a:prstGeom>
          <a:noFill/>
        </p:spPr>
        <p:txBody>
          <a:bodyPr wrap="square">
            <a:spAutoFit/>
          </a:bodyPr>
          <a:lstStyle/>
          <a:p>
            <a:r>
              <a:rPr lang="en-IN" sz="2400" dirty="0"/>
              <a:t>&lt;head&gt;</a:t>
            </a:r>
          </a:p>
          <a:p>
            <a:r>
              <a:rPr lang="en-IN" sz="2400" dirty="0"/>
              <a:t>&lt;script </a:t>
            </a:r>
            <a:r>
              <a:rPr lang="en-IN" sz="2400" dirty="0" err="1"/>
              <a:t>src</a:t>
            </a:r>
            <a:r>
              <a:rPr lang="en-IN" sz="2400" dirty="0"/>
              <a:t>="jquery-3.5.1.min.js"&gt;&lt;/script&gt;</a:t>
            </a:r>
          </a:p>
          <a:p>
            <a:r>
              <a:rPr lang="en-IN" sz="2400" dirty="0"/>
              <a:t>&lt;/head&gt;</a:t>
            </a:r>
          </a:p>
        </p:txBody>
      </p:sp>
    </p:spTree>
    <p:extLst>
      <p:ext uri="{BB962C8B-B14F-4D97-AF65-F5344CB8AC3E}">
        <p14:creationId xmlns:p14="http://schemas.microsoft.com/office/powerpoint/2010/main" val="115968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E2CE0-5F0A-487E-B148-409AEDAF76D8}"/>
              </a:ext>
            </a:extLst>
          </p:cNvPr>
          <p:cNvSpPr txBox="1"/>
          <p:nvPr/>
        </p:nvSpPr>
        <p:spPr>
          <a:xfrm>
            <a:off x="443346" y="251752"/>
            <a:ext cx="6096000" cy="461665"/>
          </a:xfrm>
          <a:prstGeom prst="rect">
            <a:avLst/>
          </a:prstGeom>
          <a:noFill/>
        </p:spPr>
        <p:txBody>
          <a:bodyPr wrap="square">
            <a:spAutoFit/>
          </a:bodyPr>
          <a:lstStyle/>
          <a:p>
            <a:r>
              <a:rPr lang="en-IN" sz="2400" b="1" dirty="0"/>
              <a:t>jQuery Syntax</a:t>
            </a:r>
          </a:p>
        </p:txBody>
      </p:sp>
      <p:sp>
        <p:nvSpPr>
          <p:cNvPr id="5" name="TextBox 4">
            <a:extLst>
              <a:ext uri="{FF2B5EF4-FFF2-40B4-BE49-F238E27FC236}">
                <a16:creationId xmlns:a16="http://schemas.microsoft.com/office/drawing/2014/main" id="{CB7796D4-8EBC-4E39-81CC-02EB41886887}"/>
              </a:ext>
            </a:extLst>
          </p:cNvPr>
          <p:cNvSpPr txBox="1"/>
          <p:nvPr/>
        </p:nvSpPr>
        <p:spPr>
          <a:xfrm>
            <a:off x="443345" y="875529"/>
            <a:ext cx="11305309" cy="3046988"/>
          </a:xfrm>
          <a:prstGeom prst="rect">
            <a:avLst/>
          </a:prstGeom>
          <a:noFill/>
        </p:spPr>
        <p:txBody>
          <a:bodyPr wrap="square">
            <a:spAutoFit/>
          </a:bodyPr>
          <a:lstStyle/>
          <a:p>
            <a:r>
              <a:rPr lang="en-IN" sz="2400" dirty="0"/>
              <a:t>The jQuery syntax is tailor-made for </a:t>
            </a:r>
            <a:r>
              <a:rPr lang="en-IN" sz="2400" b="1" dirty="0"/>
              <a:t>selecting</a:t>
            </a:r>
            <a:r>
              <a:rPr lang="en-IN" sz="2400" dirty="0"/>
              <a:t> HTML elements and performing some action on the element(s).</a:t>
            </a:r>
          </a:p>
          <a:p>
            <a:endParaRPr lang="en-IN" sz="2400" dirty="0"/>
          </a:p>
          <a:p>
            <a:r>
              <a:rPr lang="en-IN" sz="2400" dirty="0"/>
              <a:t>Basic syntax is: </a:t>
            </a:r>
            <a:r>
              <a:rPr lang="en-IN" sz="2400" b="1" dirty="0"/>
              <a:t>$(selector).action()</a:t>
            </a:r>
          </a:p>
          <a:p>
            <a:endParaRPr lang="en-IN" sz="2400" dirty="0"/>
          </a:p>
          <a:p>
            <a:r>
              <a:rPr lang="en-IN" sz="2400" dirty="0"/>
              <a:t>A $ sign to define/access jQuery</a:t>
            </a:r>
          </a:p>
          <a:p>
            <a:r>
              <a:rPr lang="en-IN" sz="2400" dirty="0"/>
              <a:t>A (selector) to "query (or find)" HTML elements</a:t>
            </a:r>
          </a:p>
          <a:p>
            <a:r>
              <a:rPr lang="en-IN" sz="2400" dirty="0"/>
              <a:t>A jQuery action() to be performed on the element(s)</a:t>
            </a:r>
          </a:p>
        </p:txBody>
      </p:sp>
      <p:sp>
        <p:nvSpPr>
          <p:cNvPr id="7" name="TextBox 6">
            <a:extLst>
              <a:ext uri="{FF2B5EF4-FFF2-40B4-BE49-F238E27FC236}">
                <a16:creationId xmlns:a16="http://schemas.microsoft.com/office/drawing/2014/main" id="{DE39B811-921E-4955-9C40-29E2B60478CC}"/>
              </a:ext>
            </a:extLst>
          </p:cNvPr>
          <p:cNvSpPr txBox="1"/>
          <p:nvPr/>
        </p:nvSpPr>
        <p:spPr>
          <a:xfrm>
            <a:off x="3394364" y="3922517"/>
            <a:ext cx="6096000" cy="2862322"/>
          </a:xfrm>
          <a:prstGeom prst="rect">
            <a:avLst/>
          </a:prstGeom>
          <a:noFill/>
        </p:spPr>
        <p:txBody>
          <a:bodyPr wrap="square">
            <a:spAutoFit/>
          </a:bodyPr>
          <a:lstStyle/>
          <a:p>
            <a:r>
              <a:rPr lang="en-IN" sz="2000" dirty="0"/>
              <a:t>Examples:</a:t>
            </a:r>
          </a:p>
          <a:p>
            <a:endParaRPr lang="en-IN" sz="2000" dirty="0"/>
          </a:p>
          <a:p>
            <a:r>
              <a:rPr lang="en-IN" sz="2000" dirty="0"/>
              <a:t>$(this).hide() - hides the current element.</a:t>
            </a:r>
          </a:p>
          <a:p>
            <a:endParaRPr lang="en-IN" sz="2000" dirty="0"/>
          </a:p>
          <a:p>
            <a:r>
              <a:rPr lang="en-IN" sz="2000" dirty="0"/>
              <a:t>$("p").hide() - hides all &lt;p&gt; elements.</a:t>
            </a:r>
          </a:p>
          <a:p>
            <a:endParaRPr lang="en-IN" sz="2000" dirty="0"/>
          </a:p>
          <a:p>
            <a:r>
              <a:rPr lang="en-IN" sz="2000" dirty="0"/>
              <a:t>$(".test").hide() - hides all elements with class="test".</a:t>
            </a:r>
          </a:p>
          <a:p>
            <a:endParaRPr lang="en-IN" sz="2000" dirty="0"/>
          </a:p>
          <a:p>
            <a:r>
              <a:rPr lang="en-IN" sz="2000" dirty="0"/>
              <a:t>$("#test").hide() - hides the element with id="test".</a:t>
            </a:r>
          </a:p>
        </p:txBody>
      </p:sp>
    </p:spTree>
    <p:extLst>
      <p:ext uri="{BB962C8B-B14F-4D97-AF65-F5344CB8AC3E}">
        <p14:creationId xmlns:p14="http://schemas.microsoft.com/office/powerpoint/2010/main" val="333023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AB87E-1CE2-45D9-8C10-8687802B8D68}"/>
              </a:ext>
            </a:extLst>
          </p:cNvPr>
          <p:cNvSpPr txBox="1"/>
          <p:nvPr/>
        </p:nvSpPr>
        <p:spPr>
          <a:xfrm>
            <a:off x="443346" y="390298"/>
            <a:ext cx="6096000" cy="461665"/>
          </a:xfrm>
          <a:prstGeom prst="rect">
            <a:avLst/>
          </a:prstGeom>
          <a:noFill/>
        </p:spPr>
        <p:txBody>
          <a:bodyPr wrap="square">
            <a:spAutoFit/>
          </a:bodyPr>
          <a:lstStyle/>
          <a:p>
            <a:r>
              <a:rPr lang="en-IN" sz="2400" b="1" dirty="0"/>
              <a:t>The Document Ready Event</a:t>
            </a:r>
          </a:p>
        </p:txBody>
      </p:sp>
      <p:sp>
        <p:nvSpPr>
          <p:cNvPr id="5" name="TextBox 4">
            <a:extLst>
              <a:ext uri="{FF2B5EF4-FFF2-40B4-BE49-F238E27FC236}">
                <a16:creationId xmlns:a16="http://schemas.microsoft.com/office/drawing/2014/main" id="{86016CD7-1B0D-4F91-B374-F75FBC806844}"/>
              </a:ext>
            </a:extLst>
          </p:cNvPr>
          <p:cNvSpPr txBox="1"/>
          <p:nvPr/>
        </p:nvSpPr>
        <p:spPr>
          <a:xfrm>
            <a:off x="443345" y="851963"/>
            <a:ext cx="11166763" cy="830997"/>
          </a:xfrm>
          <a:prstGeom prst="rect">
            <a:avLst/>
          </a:prstGeom>
          <a:noFill/>
        </p:spPr>
        <p:txBody>
          <a:bodyPr wrap="square">
            <a:spAutoFit/>
          </a:bodyPr>
          <a:lstStyle/>
          <a:p>
            <a:r>
              <a:rPr lang="en-IN" sz="2400" dirty="0"/>
              <a:t>You might have noticed that all jQuery methods in our examples, are inside a document ready event:</a:t>
            </a:r>
          </a:p>
        </p:txBody>
      </p:sp>
      <p:sp>
        <p:nvSpPr>
          <p:cNvPr id="7" name="TextBox 6">
            <a:extLst>
              <a:ext uri="{FF2B5EF4-FFF2-40B4-BE49-F238E27FC236}">
                <a16:creationId xmlns:a16="http://schemas.microsoft.com/office/drawing/2014/main" id="{B2B4D5EE-1D34-4C08-888C-81EF558CC135}"/>
              </a:ext>
            </a:extLst>
          </p:cNvPr>
          <p:cNvSpPr txBox="1"/>
          <p:nvPr/>
        </p:nvSpPr>
        <p:spPr>
          <a:xfrm>
            <a:off x="3048000" y="1951672"/>
            <a:ext cx="6096000" cy="1938992"/>
          </a:xfrm>
          <a:prstGeom prst="rect">
            <a:avLst/>
          </a:prstGeom>
          <a:noFill/>
        </p:spPr>
        <p:txBody>
          <a:bodyPr wrap="square">
            <a:spAutoFit/>
          </a:bodyPr>
          <a:lstStyle/>
          <a:p>
            <a:r>
              <a:rPr lang="en-IN" sz="2400" dirty="0"/>
              <a:t>$(document).ready(function(){</a:t>
            </a:r>
          </a:p>
          <a:p>
            <a:endParaRPr lang="en-IN" sz="2400" dirty="0"/>
          </a:p>
          <a:p>
            <a:r>
              <a:rPr lang="en-IN" sz="2400" dirty="0"/>
              <a:t>  // jQuery methods go here...</a:t>
            </a:r>
          </a:p>
          <a:p>
            <a:endParaRPr lang="en-IN" sz="2400" dirty="0"/>
          </a:p>
          <a:p>
            <a:r>
              <a:rPr lang="en-IN" sz="2400" dirty="0"/>
              <a:t>});</a:t>
            </a:r>
          </a:p>
        </p:txBody>
      </p:sp>
      <p:sp>
        <p:nvSpPr>
          <p:cNvPr id="9" name="TextBox 8">
            <a:extLst>
              <a:ext uri="{FF2B5EF4-FFF2-40B4-BE49-F238E27FC236}">
                <a16:creationId xmlns:a16="http://schemas.microsoft.com/office/drawing/2014/main" id="{90B51FD2-B20B-4DDC-BC8C-B54AAA8E27F0}"/>
              </a:ext>
            </a:extLst>
          </p:cNvPr>
          <p:cNvSpPr txBox="1"/>
          <p:nvPr/>
        </p:nvSpPr>
        <p:spPr>
          <a:xfrm>
            <a:off x="443345" y="3890664"/>
            <a:ext cx="11305310" cy="2585323"/>
          </a:xfrm>
          <a:prstGeom prst="rect">
            <a:avLst/>
          </a:prstGeom>
          <a:noFill/>
        </p:spPr>
        <p:txBody>
          <a:bodyPr wrap="square">
            <a:spAutoFit/>
          </a:bodyPr>
          <a:lstStyle/>
          <a:p>
            <a:r>
              <a:rPr lang="en-IN" dirty="0"/>
              <a:t>This is to prevent any jQuery code from running before the document is finished loading (is ready).</a:t>
            </a:r>
          </a:p>
          <a:p>
            <a:endParaRPr lang="en-IN" dirty="0"/>
          </a:p>
          <a:p>
            <a:r>
              <a:rPr lang="en-IN" dirty="0"/>
              <a:t>It is good practice to wait for the document to be fully loaded and ready before working with it. This also allows you to have your JavaScript code before the body of your document, in the head section.</a:t>
            </a:r>
          </a:p>
          <a:p>
            <a:endParaRPr lang="en-IN" dirty="0"/>
          </a:p>
          <a:p>
            <a:r>
              <a:rPr lang="en-IN" dirty="0"/>
              <a:t>Here are some examples of actions that can fail if methods are run before the document is fully loaded:</a:t>
            </a:r>
          </a:p>
          <a:p>
            <a:endParaRPr lang="en-IN" dirty="0"/>
          </a:p>
          <a:p>
            <a:r>
              <a:rPr lang="en-IN" dirty="0"/>
              <a:t>Trying to hide an element that is not created yet</a:t>
            </a:r>
          </a:p>
          <a:p>
            <a:r>
              <a:rPr lang="en-IN" dirty="0"/>
              <a:t>Trying to get the size of an image that is not loaded yet</a:t>
            </a:r>
          </a:p>
        </p:txBody>
      </p:sp>
    </p:spTree>
    <p:extLst>
      <p:ext uri="{BB962C8B-B14F-4D97-AF65-F5344CB8AC3E}">
        <p14:creationId xmlns:p14="http://schemas.microsoft.com/office/powerpoint/2010/main" val="13197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CF215-BFED-4DE7-A67D-BA709B590996}"/>
              </a:ext>
            </a:extLst>
          </p:cNvPr>
          <p:cNvSpPr txBox="1"/>
          <p:nvPr/>
        </p:nvSpPr>
        <p:spPr>
          <a:xfrm>
            <a:off x="3463636" y="404336"/>
            <a:ext cx="6096000" cy="1938992"/>
          </a:xfrm>
          <a:prstGeom prst="rect">
            <a:avLst/>
          </a:prstGeom>
          <a:noFill/>
        </p:spPr>
        <p:txBody>
          <a:bodyPr wrap="square">
            <a:spAutoFit/>
          </a:bodyPr>
          <a:lstStyle/>
          <a:p>
            <a:r>
              <a:rPr lang="en-IN" sz="2400" dirty="0"/>
              <a:t>$(function(){</a:t>
            </a:r>
          </a:p>
          <a:p>
            <a:endParaRPr lang="en-IN" sz="2400" dirty="0"/>
          </a:p>
          <a:p>
            <a:r>
              <a:rPr lang="en-IN" sz="2400" dirty="0"/>
              <a:t>  // jQuery methods go here...</a:t>
            </a:r>
          </a:p>
          <a:p>
            <a:endParaRPr lang="en-IN" sz="2400" dirty="0"/>
          </a:p>
          <a:p>
            <a:r>
              <a:rPr lang="en-IN" sz="2400" dirty="0"/>
              <a:t>});</a:t>
            </a:r>
          </a:p>
        </p:txBody>
      </p:sp>
      <p:sp>
        <p:nvSpPr>
          <p:cNvPr id="5" name="TextBox 4">
            <a:extLst>
              <a:ext uri="{FF2B5EF4-FFF2-40B4-BE49-F238E27FC236}">
                <a16:creationId xmlns:a16="http://schemas.microsoft.com/office/drawing/2014/main" id="{384B1111-C11A-4724-9A0C-BF5A58BB4AE9}"/>
              </a:ext>
            </a:extLst>
          </p:cNvPr>
          <p:cNvSpPr txBox="1"/>
          <p:nvPr/>
        </p:nvSpPr>
        <p:spPr>
          <a:xfrm>
            <a:off x="290944" y="2782669"/>
            <a:ext cx="11554691" cy="830997"/>
          </a:xfrm>
          <a:prstGeom prst="rect">
            <a:avLst/>
          </a:prstGeom>
          <a:noFill/>
        </p:spPr>
        <p:txBody>
          <a:bodyPr wrap="square">
            <a:spAutoFit/>
          </a:bodyPr>
          <a:lstStyle/>
          <a:p>
            <a:r>
              <a:rPr lang="en-IN" sz="2400" dirty="0"/>
              <a:t>Use the syntax you prefer. We think that the document ready event is easier to understand when reading the code.</a:t>
            </a:r>
          </a:p>
        </p:txBody>
      </p:sp>
    </p:spTree>
    <p:extLst>
      <p:ext uri="{BB962C8B-B14F-4D97-AF65-F5344CB8AC3E}">
        <p14:creationId xmlns:p14="http://schemas.microsoft.com/office/powerpoint/2010/main" val="1543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46965-1FBB-4E52-8376-45BEF8D77D7B}"/>
              </a:ext>
            </a:extLst>
          </p:cNvPr>
          <p:cNvSpPr txBox="1"/>
          <p:nvPr/>
        </p:nvSpPr>
        <p:spPr>
          <a:xfrm>
            <a:off x="692727" y="280382"/>
            <a:ext cx="10474036" cy="5940088"/>
          </a:xfrm>
          <a:prstGeom prst="rect">
            <a:avLst/>
          </a:prstGeom>
          <a:noFill/>
        </p:spPr>
        <p:txBody>
          <a:bodyPr wrap="square">
            <a:spAutoFit/>
          </a:bodyPr>
          <a:lstStyle/>
          <a:p>
            <a:r>
              <a:rPr lang="en-IN" sz="2000" dirty="0"/>
              <a:t>&lt;html&gt;</a:t>
            </a:r>
          </a:p>
          <a:p>
            <a:r>
              <a:rPr lang="en-IN" sz="2000" dirty="0"/>
              <a:t>&lt;head&gt;</a:t>
            </a:r>
          </a:p>
          <a:p>
            <a:r>
              <a:rPr lang="en-IN" sz="2000" dirty="0"/>
              <a:t>&lt;script </a:t>
            </a:r>
            <a:r>
              <a:rPr lang="en-IN" sz="2000" dirty="0" err="1"/>
              <a:t>src</a:t>
            </a:r>
            <a:r>
              <a:rPr lang="en-IN" sz="2000" dirty="0"/>
              <a:t>="https://ajax.googleapis.com/ajax/libs/</a:t>
            </a:r>
            <a:r>
              <a:rPr lang="en-IN" sz="2000" dirty="0" err="1"/>
              <a:t>jquery</a:t>
            </a:r>
            <a:r>
              <a:rPr lang="en-IN" sz="2000" dirty="0"/>
              <a:t>/3.5.1/jquery.min.js"&gt;&lt;/script&gt;</a:t>
            </a:r>
          </a:p>
          <a:p>
            <a:r>
              <a:rPr lang="en-IN" sz="2000" dirty="0"/>
              <a:t>&lt;script&gt;</a:t>
            </a:r>
          </a:p>
          <a:p>
            <a:r>
              <a:rPr lang="en-IN" sz="2000" dirty="0"/>
              <a:t>$(document).ready(function(){</a:t>
            </a:r>
          </a:p>
          <a:p>
            <a:r>
              <a:rPr lang="en-IN" sz="2000" dirty="0"/>
              <a:t>  $("p").click(function(){</a:t>
            </a:r>
          </a:p>
          <a:p>
            <a:r>
              <a:rPr lang="en-IN" sz="2000" dirty="0"/>
              <a:t>    $(this).hide();</a:t>
            </a:r>
          </a:p>
          <a:p>
            <a:r>
              <a:rPr lang="en-IN" sz="2000" dirty="0"/>
              <a:t>  });</a:t>
            </a:r>
          </a:p>
          <a:p>
            <a:r>
              <a:rPr lang="en-IN" sz="2000" dirty="0"/>
              <a:t>});</a:t>
            </a:r>
          </a:p>
          <a:p>
            <a:r>
              <a:rPr lang="en-IN" sz="2000" dirty="0"/>
              <a:t>&lt;/script&gt;</a:t>
            </a:r>
          </a:p>
          <a:p>
            <a:r>
              <a:rPr lang="en-IN" sz="2000" dirty="0"/>
              <a:t>&lt;/head&gt;</a:t>
            </a:r>
          </a:p>
          <a:p>
            <a:r>
              <a:rPr lang="en-IN" sz="2000" dirty="0"/>
              <a:t>&lt;body&gt;</a:t>
            </a:r>
          </a:p>
          <a:p>
            <a:endParaRPr lang="en-IN" sz="2000" dirty="0"/>
          </a:p>
          <a:p>
            <a:r>
              <a:rPr lang="en-IN" sz="2000" dirty="0"/>
              <a:t>&lt;p&gt;If you click on me, I will disappear.&lt;/p&gt;</a:t>
            </a:r>
          </a:p>
          <a:p>
            <a:r>
              <a:rPr lang="en-IN" sz="2000" dirty="0"/>
              <a:t>&lt;p&gt;Click me away!&lt;/p&gt;</a:t>
            </a:r>
          </a:p>
          <a:p>
            <a:r>
              <a:rPr lang="en-IN" sz="2000" dirty="0"/>
              <a:t>&lt;p&gt;Click me too!&lt;/p&gt;</a:t>
            </a:r>
          </a:p>
          <a:p>
            <a:endParaRPr lang="en-IN" sz="2000" dirty="0"/>
          </a:p>
          <a:p>
            <a:r>
              <a:rPr lang="en-IN" sz="2000" dirty="0"/>
              <a:t>&lt;/body&gt;</a:t>
            </a:r>
          </a:p>
          <a:p>
            <a:r>
              <a:rPr lang="en-IN" sz="2000" dirty="0"/>
              <a:t>&lt;/html&gt;</a:t>
            </a:r>
          </a:p>
        </p:txBody>
      </p:sp>
    </p:spTree>
    <p:extLst>
      <p:ext uri="{BB962C8B-B14F-4D97-AF65-F5344CB8AC3E}">
        <p14:creationId xmlns:p14="http://schemas.microsoft.com/office/powerpoint/2010/main" val="216840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5363</Words>
  <Application>Microsoft Office PowerPoint</Application>
  <PresentationFormat>Widescreen</PresentationFormat>
  <Paragraphs>734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Verdana</vt:lpstr>
      <vt:lpstr>Office Theme</vt:lpstr>
      <vt:lpstr>Introduction to Jquery and writing code in Jquery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Jquery and wrting code in Jquery</dc:title>
  <dc:creator>Muthus</dc:creator>
  <cp:lastModifiedBy>Muthus</cp:lastModifiedBy>
  <cp:revision>35</cp:revision>
  <dcterms:created xsi:type="dcterms:W3CDTF">2021-02-28T16:03:38Z</dcterms:created>
  <dcterms:modified xsi:type="dcterms:W3CDTF">2021-03-02T09:31:35Z</dcterms:modified>
</cp:coreProperties>
</file>