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9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5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72A8-4F4F-4EF0-8A96-906A637FCF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88B0F3-9D48-4586-878B-30F9D4366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5A667D-6E58-467D-B267-372516BBA4F7}"/>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5" name="Footer Placeholder 4">
            <a:extLst>
              <a:ext uri="{FF2B5EF4-FFF2-40B4-BE49-F238E27FC236}">
                <a16:creationId xmlns:a16="http://schemas.microsoft.com/office/drawing/2014/main" id="{983D7863-70F2-43E1-9A96-5C75A0A84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728BB-C968-477E-8407-9AF000393A0C}"/>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163160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E71B-AC7D-4087-8691-FF0783D4D8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2A2B84-4A01-4225-8E36-A94745CD1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D025A-277A-4F3C-B14E-817ECBFBF562}"/>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5" name="Footer Placeholder 4">
            <a:extLst>
              <a:ext uri="{FF2B5EF4-FFF2-40B4-BE49-F238E27FC236}">
                <a16:creationId xmlns:a16="http://schemas.microsoft.com/office/drawing/2014/main" id="{06219434-5B46-43D3-9D38-0EE727428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B14CD-B3D8-4554-8681-E999FE7508DC}"/>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46868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CFA46-63AE-44C6-A855-05F80B3B4E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E63C4-CC26-45EA-8F6D-A93DF42DA1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B5E21-5EB9-408A-BA45-AB30910CE509}"/>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5" name="Footer Placeholder 4">
            <a:extLst>
              <a:ext uri="{FF2B5EF4-FFF2-40B4-BE49-F238E27FC236}">
                <a16:creationId xmlns:a16="http://schemas.microsoft.com/office/drawing/2014/main" id="{793E1CE0-3152-4706-8AFA-F283D2B79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5DBE4-5AF8-482B-AD1A-AF30427AFB45}"/>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241133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9CEA-9E8B-49C2-952A-FCC57C3233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0BF85-C9C8-44F2-B8B5-543857E58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ED5B9-4E7F-41A2-9739-D4089A0EDE19}"/>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5" name="Footer Placeholder 4">
            <a:extLst>
              <a:ext uri="{FF2B5EF4-FFF2-40B4-BE49-F238E27FC236}">
                <a16:creationId xmlns:a16="http://schemas.microsoft.com/office/drawing/2014/main" id="{EB3FF5E9-3CB6-4E7F-B296-10A1A3A74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26975-9C7A-4DAB-B886-88B4635D67DA}"/>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42351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096-6B9F-4BC3-9B8F-C7CDA048D0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7283C1-BF78-44E5-83E5-53E24AFB0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625209-E977-4848-AB27-E782FFFB2AB7}"/>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5" name="Footer Placeholder 4">
            <a:extLst>
              <a:ext uri="{FF2B5EF4-FFF2-40B4-BE49-F238E27FC236}">
                <a16:creationId xmlns:a16="http://schemas.microsoft.com/office/drawing/2014/main" id="{3D81F8F6-FCF4-4867-91F7-24778DE6B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3EAFD-2301-48C5-A749-6EF117CFC529}"/>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419761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EB7F-6922-4BC2-A6FE-6B77C77334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D00F3F-5FCE-475A-B8E7-399549A64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C31FAB-7E01-41AB-8D1B-A72F7A2B0F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3FAECF-EDBD-4047-97A9-571AE44FCC12}"/>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6" name="Footer Placeholder 5">
            <a:extLst>
              <a:ext uri="{FF2B5EF4-FFF2-40B4-BE49-F238E27FC236}">
                <a16:creationId xmlns:a16="http://schemas.microsoft.com/office/drawing/2014/main" id="{D6EEC6FE-A511-4A85-95FF-B8D5900C05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EDA95-775E-4665-8204-82EEB13C9F0A}"/>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292846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51E2-9A5B-4F0F-A9EE-95D0E8CD64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BC0205-AA8D-4D05-A470-764B9B855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46DC4-563A-47D6-BE51-E8895755E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B98211-70B1-4D4A-B941-C6F939480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FB18A-5A9F-4B3B-A523-4EF0AE034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4724D1-7D4F-4B6A-A155-98A67AE8EB44}"/>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8" name="Footer Placeholder 7">
            <a:extLst>
              <a:ext uri="{FF2B5EF4-FFF2-40B4-BE49-F238E27FC236}">
                <a16:creationId xmlns:a16="http://schemas.microsoft.com/office/drawing/2014/main" id="{1801EF9E-4B15-476D-BFE8-D5C84950E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2F37F8-FC35-4C7D-8FBA-1A1B96E3F4CD}"/>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150966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20B0-BA41-4C75-99F3-116263F252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039406-25E9-419C-9D9E-051784CD3EA5}"/>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4" name="Footer Placeholder 3">
            <a:extLst>
              <a:ext uri="{FF2B5EF4-FFF2-40B4-BE49-F238E27FC236}">
                <a16:creationId xmlns:a16="http://schemas.microsoft.com/office/drawing/2014/main" id="{0C4ACE20-4AF5-4BF0-A710-27AC78C9BD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293184-FF4F-4628-BA6B-D6A6631CF6A4}"/>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373193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FAA3D-E45F-44C8-8972-6383AA0BD899}"/>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3" name="Footer Placeholder 2">
            <a:extLst>
              <a:ext uri="{FF2B5EF4-FFF2-40B4-BE49-F238E27FC236}">
                <a16:creationId xmlns:a16="http://schemas.microsoft.com/office/drawing/2014/main" id="{D3EB7894-1FE6-443F-8000-CEF2807C28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D0FE79-1D55-4CBA-9B5B-38AA74CBBD64}"/>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24480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4B52-C203-41AD-8BF1-1C16C67AD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A64D38-70F6-4ABD-BF50-A2160B70B5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5935EC-6047-44F6-9C11-E793D3D44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EE8DB-F762-4A84-95C5-8D82654CF05D}"/>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6" name="Footer Placeholder 5">
            <a:extLst>
              <a:ext uri="{FF2B5EF4-FFF2-40B4-BE49-F238E27FC236}">
                <a16:creationId xmlns:a16="http://schemas.microsoft.com/office/drawing/2014/main" id="{A0185473-50D4-40BB-BDDE-942D7F51D1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64DA0B-2EA8-4859-80C6-A03C620042F5}"/>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9313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FB9A-BACF-4F59-85CF-A54993682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3B024B-1A31-4F5E-9C70-271270544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293AF8-EA1B-4D2E-B804-3CC4812C0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F9117B-D902-4B8B-B6CF-B93C6F4D61F7}"/>
              </a:ext>
            </a:extLst>
          </p:cNvPr>
          <p:cNvSpPr>
            <a:spLocks noGrp="1"/>
          </p:cNvSpPr>
          <p:nvPr>
            <p:ph type="dt" sz="half" idx="10"/>
          </p:nvPr>
        </p:nvSpPr>
        <p:spPr/>
        <p:txBody>
          <a:bodyPr/>
          <a:lstStyle/>
          <a:p>
            <a:fld id="{3361B0F9-F7CC-4B59-9180-973F3662EDA3}" type="datetimeFigureOut">
              <a:rPr lang="en-IN" smtClean="0"/>
              <a:t>15-04-2022</a:t>
            </a:fld>
            <a:endParaRPr lang="en-IN"/>
          </a:p>
        </p:txBody>
      </p:sp>
      <p:sp>
        <p:nvSpPr>
          <p:cNvPr id="6" name="Footer Placeholder 5">
            <a:extLst>
              <a:ext uri="{FF2B5EF4-FFF2-40B4-BE49-F238E27FC236}">
                <a16:creationId xmlns:a16="http://schemas.microsoft.com/office/drawing/2014/main" id="{03E02B3C-543C-47B0-A50A-03B0F507EF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FFD41-8B5E-4A38-9F52-EE5B74A38867}"/>
              </a:ext>
            </a:extLst>
          </p:cNvPr>
          <p:cNvSpPr>
            <a:spLocks noGrp="1"/>
          </p:cNvSpPr>
          <p:nvPr>
            <p:ph type="sldNum" sz="quarter" idx="12"/>
          </p:nvPr>
        </p:nvSpPr>
        <p:spPr/>
        <p:txBody>
          <a:bodyPr/>
          <a:lstStyle/>
          <a:p>
            <a:fld id="{7A4418FD-B384-46E0-B5AC-A70A512D0851}" type="slidenum">
              <a:rPr lang="en-IN" smtClean="0"/>
              <a:t>‹#›</a:t>
            </a:fld>
            <a:endParaRPr lang="en-IN"/>
          </a:p>
        </p:txBody>
      </p:sp>
    </p:spTree>
    <p:extLst>
      <p:ext uri="{BB962C8B-B14F-4D97-AF65-F5344CB8AC3E}">
        <p14:creationId xmlns:p14="http://schemas.microsoft.com/office/powerpoint/2010/main" val="121998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F199E-0184-42C8-AF95-DC118023A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14E56-9311-494E-BE1A-EB4FE1035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F46A9-F128-4421-A4DB-44D76AFBD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1B0F9-F7CC-4B59-9180-973F3662EDA3}" type="datetimeFigureOut">
              <a:rPr lang="en-IN" smtClean="0"/>
              <a:t>15-04-2022</a:t>
            </a:fld>
            <a:endParaRPr lang="en-IN"/>
          </a:p>
        </p:txBody>
      </p:sp>
      <p:sp>
        <p:nvSpPr>
          <p:cNvPr id="5" name="Footer Placeholder 4">
            <a:extLst>
              <a:ext uri="{FF2B5EF4-FFF2-40B4-BE49-F238E27FC236}">
                <a16:creationId xmlns:a16="http://schemas.microsoft.com/office/drawing/2014/main" id="{EA9637B1-E147-4E69-BF60-342860C090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F543C2-878E-4DBC-948C-3656EEED7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418FD-B384-46E0-B5AC-A70A512D0851}" type="slidenum">
              <a:rPr lang="en-IN" smtClean="0"/>
              <a:t>‹#›</a:t>
            </a:fld>
            <a:endParaRPr lang="en-IN"/>
          </a:p>
        </p:txBody>
      </p:sp>
    </p:spTree>
    <p:extLst>
      <p:ext uri="{BB962C8B-B14F-4D97-AF65-F5344CB8AC3E}">
        <p14:creationId xmlns:p14="http://schemas.microsoft.com/office/powerpoint/2010/main" val="2518370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tags/ref_httpmessages.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w3schools.com/tags/ref_httpmessages.as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E25-0849-4F12-9DB0-07C99D8A43F3}"/>
              </a:ext>
            </a:extLst>
          </p:cNvPr>
          <p:cNvSpPr>
            <a:spLocks noGrp="1"/>
          </p:cNvSpPr>
          <p:nvPr>
            <p:ph type="ctrTitle"/>
          </p:nvPr>
        </p:nvSpPr>
        <p:spPr/>
        <p:txBody>
          <a:bodyPr/>
          <a:lstStyle/>
          <a:p>
            <a:r>
              <a:rPr lang="en-IN" dirty="0"/>
              <a:t>AJAX</a:t>
            </a:r>
          </a:p>
        </p:txBody>
      </p:sp>
      <p:sp>
        <p:nvSpPr>
          <p:cNvPr id="3" name="Subtitle 2">
            <a:extLst>
              <a:ext uri="{FF2B5EF4-FFF2-40B4-BE49-F238E27FC236}">
                <a16:creationId xmlns:a16="http://schemas.microsoft.com/office/drawing/2014/main" id="{E7307EB1-0B82-4AFB-B1B2-B6BC13A04F3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160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E98CD3-EFD4-4479-885F-2B586D8F8D3F}"/>
              </a:ext>
            </a:extLst>
          </p:cNvPr>
          <p:cNvSpPr txBox="1"/>
          <p:nvPr/>
        </p:nvSpPr>
        <p:spPr>
          <a:xfrm>
            <a:off x="457200" y="889567"/>
            <a:ext cx="6096000" cy="3416320"/>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&lt;div id="demo"&gt;</a:t>
            </a:r>
          </a:p>
          <a:p>
            <a:r>
              <a:rPr lang="en-IN" dirty="0"/>
              <a:t>  &lt;h2&gt;Let AJAX change this text&lt;/h2&gt;</a:t>
            </a:r>
          </a:p>
          <a:p>
            <a:r>
              <a:rPr lang="en-IN" dirty="0"/>
              <a:t>  &lt;button type="button" onclick="</a:t>
            </a:r>
            <a:r>
              <a:rPr lang="en-IN" dirty="0" err="1"/>
              <a:t>loadDoc</a:t>
            </a:r>
            <a:r>
              <a:rPr lang="en-IN" dirty="0"/>
              <a:t>()"&gt;Change Content&lt;/button&gt;</a:t>
            </a:r>
          </a:p>
          <a:p>
            <a:r>
              <a:rPr lang="en-IN" dirty="0"/>
              <a:t>&lt;/div&gt;</a:t>
            </a:r>
          </a:p>
          <a:p>
            <a:endParaRPr lang="en-IN" dirty="0"/>
          </a:p>
          <a:p>
            <a:r>
              <a:rPr lang="en-IN" dirty="0"/>
              <a:t>&lt;/body&gt;</a:t>
            </a:r>
          </a:p>
          <a:p>
            <a:r>
              <a:rPr lang="en-IN" dirty="0"/>
              <a:t>&lt;/html&gt;</a:t>
            </a:r>
          </a:p>
        </p:txBody>
      </p:sp>
      <p:sp>
        <p:nvSpPr>
          <p:cNvPr id="5" name="TextBox 4">
            <a:extLst>
              <a:ext uri="{FF2B5EF4-FFF2-40B4-BE49-F238E27FC236}">
                <a16:creationId xmlns:a16="http://schemas.microsoft.com/office/drawing/2014/main" id="{BAEF759E-F3F3-402D-894E-DC3FE2662B5F}"/>
              </a:ext>
            </a:extLst>
          </p:cNvPr>
          <p:cNvSpPr txBox="1"/>
          <p:nvPr/>
        </p:nvSpPr>
        <p:spPr>
          <a:xfrm>
            <a:off x="3463636" y="3567223"/>
            <a:ext cx="7758546" cy="2308324"/>
          </a:xfrm>
          <a:prstGeom prst="rect">
            <a:avLst/>
          </a:prstGeom>
          <a:noFill/>
        </p:spPr>
        <p:txBody>
          <a:bodyPr wrap="square">
            <a:spAutoFit/>
          </a:bodyPr>
          <a:lstStyle/>
          <a:p>
            <a:r>
              <a:rPr lang="en-IN" sz="2400" dirty="0"/>
              <a:t>The HTML page contains a &lt;div&gt; section and a &lt;button&gt;.</a:t>
            </a:r>
          </a:p>
          <a:p>
            <a:endParaRPr lang="en-IN" sz="2400" dirty="0"/>
          </a:p>
          <a:p>
            <a:r>
              <a:rPr lang="en-IN" sz="2400" dirty="0"/>
              <a:t>The &lt;div&gt; section is used to display information from a server.</a:t>
            </a:r>
          </a:p>
          <a:p>
            <a:endParaRPr lang="en-IN" sz="2400" dirty="0"/>
          </a:p>
          <a:p>
            <a:r>
              <a:rPr lang="en-IN" sz="2400" dirty="0"/>
              <a:t>The &lt;button&gt; calls a function (if it is clicked).</a:t>
            </a:r>
          </a:p>
        </p:txBody>
      </p:sp>
    </p:spTree>
    <p:extLst>
      <p:ext uri="{BB962C8B-B14F-4D97-AF65-F5344CB8AC3E}">
        <p14:creationId xmlns:p14="http://schemas.microsoft.com/office/powerpoint/2010/main" val="165981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43DF94-3CF0-4C0F-A991-8046CFABB68D}"/>
              </a:ext>
            </a:extLst>
          </p:cNvPr>
          <p:cNvSpPr txBox="1"/>
          <p:nvPr/>
        </p:nvSpPr>
        <p:spPr>
          <a:xfrm>
            <a:off x="969817" y="542697"/>
            <a:ext cx="9836727" cy="461665"/>
          </a:xfrm>
          <a:prstGeom prst="rect">
            <a:avLst/>
          </a:prstGeom>
          <a:noFill/>
        </p:spPr>
        <p:txBody>
          <a:bodyPr wrap="square">
            <a:spAutoFit/>
          </a:bodyPr>
          <a:lstStyle/>
          <a:p>
            <a:r>
              <a:rPr lang="en-IN" sz="2400" dirty="0"/>
              <a:t>The function requests data from a web server and displays it:</a:t>
            </a:r>
          </a:p>
        </p:txBody>
      </p:sp>
      <p:sp>
        <p:nvSpPr>
          <p:cNvPr id="5" name="TextBox 4">
            <a:extLst>
              <a:ext uri="{FF2B5EF4-FFF2-40B4-BE49-F238E27FC236}">
                <a16:creationId xmlns:a16="http://schemas.microsoft.com/office/drawing/2014/main" id="{2393C6D9-A076-4881-A6E3-E4D95E858388}"/>
              </a:ext>
            </a:extLst>
          </p:cNvPr>
          <p:cNvSpPr txBox="1"/>
          <p:nvPr/>
        </p:nvSpPr>
        <p:spPr>
          <a:xfrm>
            <a:off x="969817" y="1471412"/>
            <a:ext cx="6096000" cy="3139321"/>
          </a:xfrm>
          <a:prstGeom prst="rect">
            <a:avLst/>
          </a:prstGeom>
          <a:noFill/>
        </p:spPr>
        <p:txBody>
          <a:bodyPr wrap="square">
            <a:spAutoFit/>
          </a:bodyPr>
          <a:lstStyle/>
          <a:p>
            <a:r>
              <a:rPr lang="en-IN" dirty="0"/>
              <a:t>function </a:t>
            </a:r>
            <a:r>
              <a:rPr lang="en-IN" dirty="0" err="1"/>
              <a:t>loadDoc</a:t>
            </a:r>
            <a:r>
              <a:rPr lang="en-IN" dirty="0"/>
              <a:t>() {</a:t>
            </a:r>
          </a:p>
          <a:p>
            <a:r>
              <a:rPr lang="en-IN" dirty="0"/>
              <a:t>  var </a:t>
            </a:r>
            <a:r>
              <a:rPr lang="en-IN" dirty="0" err="1"/>
              <a:t>xhttp</a:t>
            </a:r>
            <a:r>
              <a:rPr lang="en-IN" dirty="0"/>
              <a:t> = new </a:t>
            </a:r>
            <a:r>
              <a:rPr lang="en-IN" dirty="0" err="1"/>
              <a:t>XMLHttpRequest</a:t>
            </a:r>
            <a:r>
              <a:rPr lang="en-IN" dirty="0"/>
              <a:t>();</a:t>
            </a:r>
          </a:p>
          <a:p>
            <a:r>
              <a:rPr lang="en-IN" dirty="0"/>
              <a:t>  </a:t>
            </a:r>
            <a:r>
              <a:rPr lang="en-IN" dirty="0" err="1"/>
              <a:t>xhttp.onreadystatechange</a:t>
            </a:r>
            <a:r>
              <a:rPr lang="en-IN" dirty="0"/>
              <a:t> = function() {</a:t>
            </a:r>
          </a:p>
          <a:p>
            <a:r>
              <a:rPr lang="en-IN" dirty="0"/>
              <a:t>    if (</a:t>
            </a:r>
            <a:r>
              <a:rPr lang="en-IN" dirty="0" err="1"/>
              <a:t>this.readyState</a:t>
            </a:r>
            <a:r>
              <a:rPr lang="en-IN" dirty="0"/>
              <a:t> == 4 &amp;&amp; </a:t>
            </a:r>
            <a:r>
              <a:rPr lang="en-IN" dirty="0" err="1"/>
              <a:t>this.status</a:t>
            </a:r>
            <a:r>
              <a:rPr lang="en-IN" dirty="0"/>
              <a:t> == 200) {</a:t>
            </a:r>
          </a:p>
          <a:p>
            <a:r>
              <a:rPr lang="en-IN" dirty="0"/>
              <a:t>     </a:t>
            </a:r>
            <a:r>
              <a:rPr lang="en-IN" dirty="0" err="1"/>
              <a:t>document.getElementById</a:t>
            </a:r>
            <a:r>
              <a:rPr lang="en-IN" dirty="0"/>
              <a:t>("demo").</a:t>
            </a:r>
            <a:r>
              <a:rPr lang="en-IN" dirty="0" err="1"/>
              <a:t>innerHTML</a:t>
            </a:r>
            <a:r>
              <a:rPr lang="en-IN" dirty="0"/>
              <a:t> = </a:t>
            </a:r>
            <a:r>
              <a:rPr lang="en-IN" dirty="0" err="1"/>
              <a:t>this.responseText</a:t>
            </a:r>
            <a:r>
              <a:rPr lang="en-IN" dirty="0"/>
              <a:t>;</a:t>
            </a:r>
          </a:p>
          <a:p>
            <a:r>
              <a:rPr lang="en-IN" dirty="0"/>
              <a:t>    }</a:t>
            </a:r>
          </a:p>
          <a:p>
            <a:r>
              <a:rPr lang="en-IN" dirty="0"/>
              <a:t>  };</a:t>
            </a:r>
          </a:p>
          <a:p>
            <a:r>
              <a:rPr lang="en-IN" dirty="0"/>
              <a:t>  </a:t>
            </a:r>
            <a:r>
              <a:rPr lang="en-IN" dirty="0" err="1"/>
              <a:t>xhttp.open</a:t>
            </a:r>
            <a:r>
              <a:rPr lang="en-IN" dirty="0"/>
              <a:t>("GET", "ajax_info.txt", true);</a:t>
            </a:r>
          </a:p>
          <a:p>
            <a:r>
              <a:rPr lang="en-IN" dirty="0"/>
              <a:t>  </a:t>
            </a:r>
            <a:r>
              <a:rPr lang="en-IN" dirty="0" err="1"/>
              <a:t>xhttp.send</a:t>
            </a:r>
            <a:r>
              <a:rPr lang="en-IN" dirty="0"/>
              <a:t>();</a:t>
            </a:r>
          </a:p>
          <a:p>
            <a:r>
              <a:rPr lang="en-IN" dirty="0"/>
              <a:t>}</a:t>
            </a:r>
          </a:p>
        </p:txBody>
      </p:sp>
      <p:sp>
        <p:nvSpPr>
          <p:cNvPr id="7" name="TextBox 6">
            <a:extLst>
              <a:ext uri="{FF2B5EF4-FFF2-40B4-BE49-F238E27FC236}">
                <a16:creationId xmlns:a16="http://schemas.microsoft.com/office/drawing/2014/main" id="{D74EA86A-3709-4A66-AAC5-379F48E40778}"/>
              </a:ext>
            </a:extLst>
          </p:cNvPr>
          <p:cNvSpPr txBox="1"/>
          <p:nvPr/>
        </p:nvSpPr>
        <p:spPr>
          <a:xfrm>
            <a:off x="5527964" y="3632262"/>
            <a:ext cx="6096000" cy="2246769"/>
          </a:xfrm>
          <a:prstGeom prst="rect">
            <a:avLst/>
          </a:prstGeom>
          <a:noFill/>
        </p:spPr>
        <p:txBody>
          <a:bodyPr wrap="square">
            <a:spAutoFit/>
          </a:bodyPr>
          <a:lstStyle/>
          <a:p>
            <a:r>
              <a:rPr lang="en-IN" sz="2000" dirty="0"/>
              <a:t>"ajax_info.txt" looks like this:</a:t>
            </a:r>
          </a:p>
          <a:p>
            <a:r>
              <a:rPr lang="en-IN" sz="2000" dirty="0"/>
              <a:t>&lt;h1&gt;AJAX&lt;/h1&gt;</a:t>
            </a:r>
          </a:p>
          <a:p>
            <a:r>
              <a:rPr lang="en-IN" sz="2000" dirty="0"/>
              <a:t>&lt;p&gt;AJAX is not a programming language.&lt;/p&gt;</a:t>
            </a:r>
          </a:p>
          <a:p>
            <a:r>
              <a:rPr lang="en-IN" sz="2000" dirty="0"/>
              <a:t>&lt;p&gt;AJAX is a technique for accessing web servers from a web page.&lt;/p&gt;</a:t>
            </a:r>
          </a:p>
          <a:p>
            <a:r>
              <a:rPr lang="en-IN" sz="2000" dirty="0"/>
              <a:t>&lt;p&gt;AJAX stands for Asynchronous JavaScript And XML.&lt;/p&gt;</a:t>
            </a:r>
          </a:p>
        </p:txBody>
      </p:sp>
    </p:spTree>
    <p:extLst>
      <p:ext uri="{BB962C8B-B14F-4D97-AF65-F5344CB8AC3E}">
        <p14:creationId xmlns:p14="http://schemas.microsoft.com/office/powerpoint/2010/main" val="337992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BD69C-8241-454B-A5AC-8275B373AE41}"/>
              </a:ext>
            </a:extLst>
          </p:cNvPr>
          <p:cNvSpPr txBox="1"/>
          <p:nvPr/>
        </p:nvSpPr>
        <p:spPr>
          <a:xfrm>
            <a:off x="2867891" y="445716"/>
            <a:ext cx="6096000" cy="523220"/>
          </a:xfrm>
          <a:prstGeom prst="rect">
            <a:avLst/>
          </a:prstGeom>
          <a:noFill/>
        </p:spPr>
        <p:txBody>
          <a:bodyPr wrap="square">
            <a:spAutoFit/>
          </a:bodyPr>
          <a:lstStyle/>
          <a:p>
            <a:pPr algn="ctr"/>
            <a:r>
              <a:rPr lang="en-IN" sz="2800" b="1" dirty="0"/>
              <a:t>AJAX - The </a:t>
            </a:r>
            <a:r>
              <a:rPr lang="en-IN" sz="2800" b="1" dirty="0" err="1"/>
              <a:t>XMLHttpRequest</a:t>
            </a:r>
            <a:r>
              <a:rPr lang="en-IN" sz="2800" b="1" dirty="0"/>
              <a:t> Object</a:t>
            </a:r>
          </a:p>
        </p:txBody>
      </p:sp>
      <p:sp>
        <p:nvSpPr>
          <p:cNvPr id="5" name="TextBox 4">
            <a:extLst>
              <a:ext uri="{FF2B5EF4-FFF2-40B4-BE49-F238E27FC236}">
                <a16:creationId xmlns:a16="http://schemas.microsoft.com/office/drawing/2014/main" id="{CB584EBD-F05E-48FE-95A8-0D046E92DE90}"/>
              </a:ext>
            </a:extLst>
          </p:cNvPr>
          <p:cNvSpPr txBox="1"/>
          <p:nvPr/>
        </p:nvSpPr>
        <p:spPr>
          <a:xfrm>
            <a:off x="872835" y="1983847"/>
            <a:ext cx="10543309" cy="2677656"/>
          </a:xfrm>
          <a:prstGeom prst="rect">
            <a:avLst/>
          </a:prstGeom>
          <a:noFill/>
        </p:spPr>
        <p:txBody>
          <a:bodyPr wrap="square">
            <a:spAutoFit/>
          </a:bodyPr>
          <a:lstStyle/>
          <a:p>
            <a:pPr algn="just"/>
            <a:r>
              <a:rPr lang="en-IN" sz="2400" b="1" dirty="0"/>
              <a:t>The </a:t>
            </a:r>
            <a:r>
              <a:rPr lang="en-IN" sz="2400" b="1" dirty="0" err="1"/>
              <a:t>XMLHttpRequest</a:t>
            </a:r>
            <a:r>
              <a:rPr lang="en-IN" sz="2400" b="1" dirty="0"/>
              <a:t> Object</a:t>
            </a:r>
          </a:p>
          <a:p>
            <a:pPr algn="just"/>
            <a:r>
              <a:rPr lang="en-IN" sz="2400" dirty="0"/>
              <a:t>All modern browsers support the </a:t>
            </a:r>
            <a:r>
              <a:rPr lang="en-IN" sz="2400" dirty="0" err="1"/>
              <a:t>XMLHttpRequest</a:t>
            </a:r>
            <a:r>
              <a:rPr lang="en-IN" sz="2400" dirty="0"/>
              <a:t> object.</a:t>
            </a:r>
          </a:p>
          <a:p>
            <a:pPr algn="just"/>
            <a:endParaRPr lang="en-IN" sz="2400" dirty="0"/>
          </a:p>
          <a:p>
            <a:pPr algn="just"/>
            <a:r>
              <a:rPr lang="en-IN" sz="2400" dirty="0"/>
              <a:t>The </a:t>
            </a:r>
            <a:r>
              <a:rPr lang="en-IN" sz="2400" dirty="0" err="1"/>
              <a:t>XMLHttpRequest</a:t>
            </a:r>
            <a:r>
              <a:rPr lang="en-IN" sz="2400" dirty="0"/>
              <a:t> object can be used to exchange data with a server behind the scenes. This means that it is possible to update parts of a web page, without reloading the whole page.</a:t>
            </a:r>
          </a:p>
          <a:p>
            <a:pPr algn="just"/>
            <a:endParaRPr lang="en-IN" sz="2400" dirty="0"/>
          </a:p>
        </p:txBody>
      </p:sp>
    </p:spTree>
    <p:extLst>
      <p:ext uri="{BB962C8B-B14F-4D97-AF65-F5344CB8AC3E}">
        <p14:creationId xmlns:p14="http://schemas.microsoft.com/office/powerpoint/2010/main" val="343133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27DEE-290A-433C-AD11-C67D73A77C4E}"/>
              </a:ext>
            </a:extLst>
          </p:cNvPr>
          <p:cNvSpPr txBox="1"/>
          <p:nvPr/>
        </p:nvSpPr>
        <p:spPr>
          <a:xfrm>
            <a:off x="325582" y="556736"/>
            <a:ext cx="11540836" cy="1938992"/>
          </a:xfrm>
          <a:prstGeom prst="rect">
            <a:avLst/>
          </a:prstGeom>
          <a:noFill/>
        </p:spPr>
        <p:txBody>
          <a:bodyPr wrap="square">
            <a:spAutoFit/>
          </a:bodyPr>
          <a:lstStyle/>
          <a:p>
            <a:pPr algn="just"/>
            <a:r>
              <a:rPr lang="en-IN" sz="2400" b="1" dirty="0"/>
              <a:t>Create an </a:t>
            </a:r>
            <a:r>
              <a:rPr lang="en-IN" sz="2400" b="1" dirty="0" err="1"/>
              <a:t>XMLHttpRequest</a:t>
            </a:r>
            <a:r>
              <a:rPr lang="en-IN" sz="2400" b="1" dirty="0"/>
              <a:t> Object</a:t>
            </a:r>
          </a:p>
          <a:p>
            <a:pPr algn="just"/>
            <a:r>
              <a:rPr lang="en-IN" sz="2400" dirty="0"/>
              <a:t>All modern browsers (Chrome, Firefox, IE7+, Edge, Safari Opera) have a built-in </a:t>
            </a:r>
            <a:r>
              <a:rPr lang="en-IN" sz="2400" dirty="0" err="1"/>
              <a:t>XMLHttpRequest</a:t>
            </a:r>
            <a:r>
              <a:rPr lang="en-IN" sz="2400" dirty="0"/>
              <a:t> object.</a:t>
            </a:r>
          </a:p>
          <a:p>
            <a:pPr algn="just"/>
            <a:endParaRPr lang="en-IN" sz="2400" dirty="0"/>
          </a:p>
          <a:p>
            <a:pPr algn="just"/>
            <a:r>
              <a:rPr lang="en-IN" sz="2400" dirty="0"/>
              <a:t>Syntax for creating an </a:t>
            </a:r>
            <a:r>
              <a:rPr lang="en-IN" sz="2400" dirty="0" err="1"/>
              <a:t>XMLHttpRequest</a:t>
            </a:r>
            <a:r>
              <a:rPr lang="en-IN" sz="2400" dirty="0"/>
              <a:t> object:</a:t>
            </a:r>
          </a:p>
        </p:txBody>
      </p:sp>
      <p:sp>
        <p:nvSpPr>
          <p:cNvPr id="5" name="TextBox 4">
            <a:extLst>
              <a:ext uri="{FF2B5EF4-FFF2-40B4-BE49-F238E27FC236}">
                <a16:creationId xmlns:a16="http://schemas.microsoft.com/office/drawing/2014/main" id="{BA10BA88-3651-43AB-8690-F0B028573813}"/>
              </a:ext>
            </a:extLst>
          </p:cNvPr>
          <p:cNvSpPr txBox="1"/>
          <p:nvPr/>
        </p:nvSpPr>
        <p:spPr>
          <a:xfrm>
            <a:off x="3048000" y="3244334"/>
            <a:ext cx="6096000" cy="523220"/>
          </a:xfrm>
          <a:prstGeom prst="rect">
            <a:avLst/>
          </a:prstGeom>
          <a:noFill/>
        </p:spPr>
        <p:txBody>
          <a:bodyPr wrap="square">
            <a:spAutoFit/>
          </a:bodyPr>
          <a:lstStyle/>
          <a:p>
            <a:r>
              <a:rPr lang="en-IN" sz="2800" b="1" dirty="0"/>
              <a:t>variable = new </a:t>
            </a:r>
            <a:r>
              <a:rPr lang="en-IN" sz="2800" b="1" dirty="0" err="1"/>
              <a:t>XMLHttpRequest</a:t>
            </a:r>
            <a:r>
              <a:rPr lang="en-IN" sz="2800" b="1" dirty="0"/>
              <a:t>();</a:t>
            </a:r>
          </a:p>
        </p:txBody>
      </p:sp>
    </p:spTree>
    <p:extLst>
      <p:ext uri="{BB962C8B-B14F-4D97-AF65-F5344CB8AC3E}">
        <p14:creationId xmlns:p14="http://schemas.microsoft.com/office/powerpoint/2010/main" val="324321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59451-20A7-4AFB-99DB-ABBE31C6D23D}"/>
              </a:ext>
            </a:extLst>
          </p:cNvPr>
          <p:cNvSpPr txBox="1"/>
          <p:nvPr/>
        </p:nvSpPr>
        <p:spPr>
          <a:xfrm>
            <a:off x="429490" y="931178"/>
            <a:ext cx="11402291" cy="3785652"/>
          </a:xfrm>
          <a:prstGeom prst="rect">
            <a:avLst/>
          </a:prstGeom>
          <a:noFill/>
        </p:spPr>
        <p:txBody>
          <a:bodyPr wrap="square">
            <a:spAutoFit/>
          </a:bodyPr>
          <a:lstStyle/>
          <a:p>
            <a:pPr algn="just"/>
            <a:r>
              <a:rPr lang="en-IN" sz="2400" b="1" dirty="0"/>
              <a:t>Access Across Domains</a:t>
            </a:r>
          </a:p>
          <a:p>
            <a:pPr algn="just"/>
            <a:r>
              <a:rPr lang="en-IN" sz="2400" dirty="0"/>
              <a:t>For security reasons, modern browsers do not allow access across domains.</a:t>
            </a:r>
          </a:p>
          <a:p>
            <a:pPr algn="just"/>
            <a:endParaRPr lang="en-IN" sz="2400" dirty="0"/>
          </a:p>
          <a:p>
            <a:pPr algn="just"/>
            <a:r>
              <a:rPr lang="en-IN" sz="2400" dirty="0"/>
              <a:t>This means that both the web page and the XML file it tries to load, must be located on the same server.</a:t>
            </a:r>
          </a:p>
          <a:p>
            <a:pPr algn="just"/>
            <a:endParaRPr lang="en-IN" sz="2400" dirty="0"/>
          </a:p>
          <a:p>
            <a:pPr algn="just"/>
            <a:r>
              <a:rPr lang="en-IN" sz="2400" dirty="0"/>
              <a:t>The examples on W3Schools all open XML files located on the W3Schools domain.</a:t>
            </a:r>
          </a:p>
          <a:p>
            <a:pPr algn="just"/>
            <a:endParaRPr lang="en-IN" sz="2400" dirty="0"/>
          </a:p>
          <a:p>
            <a:pPr algn="just"/>
            <a:r>
              <a:rPr lang="en-IN" sz="2400" dirty="0"/>
              <a:t>If you want to use the example above on one of your own web pages, the XML files you load must be located on your own server.</a:t>
            </a:r>
          </a:p>
        </p:txBody>
      </p:sp>
    </p:spTree>
    <p:extLst>
      <p:ext uri="{BB962C8B-B14F-4D97-AF65-F5344CB8AC3E}">
        <p14:creationId xmlns:p14="http://schemas.microsoft.com/office/powerpoint/2010/main" val="60669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63DE0-12BA-4C85-903E-09E7270DA2A6}"/>
              </a:ext>
            </a:extLst>
          </p:cNvPr>
          <p:cNvSpPr txBox="1"/>
          <p:nvPr/>
        </p:nvSpPr>
        <p:spPr>
          <a:xfrm>
            <a:off x="540327" y="390666"/>
            <a:ext cx="10806545" cy="2308324"/>
          </a:xfrm>
          <a:prstGeom prst="rect">
            <a:avLst/>
          </a:prstGeom>
          <a:noFill/>
        </p:spPr>
        <p:txBody>
          <a:bodyPr wrap="square">
            <a:spAutoFit/>
          </a:bodyPr>
          <a:lstStyle/>
          <a:p>
            <a:r>
              <a:rPr lang="en-IN" sz="2400" b="1" dirty="0"/>
              <a:t>Modern Browsers (Fetch API)</a:t>
            </a:r>
          </a:p>
          <a:p>
            <a:r>
              <a:rPr lang="en-IN" sz="2400" dirty="0"/>
              <a:t>Modern Browsers can use Fetch API instead of the </a:t>
            </a:r>
            <a:r>
              <a:rPr lang="en-IN" sz="2400" dirty="0" err="1"/>
              <a:t>XMLHttpRequest</a:t>
            </a:r>
            <a:r>
              <a:rPr lang="en-IN" sz="2400" dirty="0"/>
              <a:t> Object.</a:t>
            </a:r>
          </a:p>
          <a:p>
            <a:endParaRPr lang="en-IN" sz="2400" dirty="0"/>
          </a:p>
          <a:p>
            <a:r>
              <a:rPr lang="en-IN" sz="2400" dirty="0"/>
              <a:t>The Fetch API interface allows web browser to make HTTP requests to web servers.</a:t>
            </a:r>
          </a:p>
          <a:p>
            <a:endParaRPr lang="en-IN" sz="2400" dirty="0"/>
          </a:p>
          <a:p>
            <a:r>
              <a:rPr lang="en-IN" sz="2400" dirty="0"/>
              <a:t>If you use the </a:t>
            </a:r>
            <a:r>
              <a:rPr lang="en-IN" sz="2400" dirty="0" err="1"/>
              <a:t>XMLHttpRequest</a:t>
            </a:r>
            <a:r>
              <a:rPr lang="en-IN" sz="2400" dirty="0"/>
              <a:t> Object, Fetch can do the same in a simpler way.</a:t>
            </a:r>
          </a:p>
        </p:txBody>
      </p:sp>
      <p:sp>
        <p:nvSpPr>
          <p:cNvPr id="5" name="TextBox 4">
            <a:extLst>
              <a:ext uri="{FF2B5EF4-FFF2-40B4-BE49-F238E27FC236}">
                <a16:creationId xmlns:a16="http://schemas.microsoft.com/office/drawing/2014/main" id="{C72EB854-FB55-4E18-BD35-194376994879}"/>
              </a:ext>
            </a:extLst>
          </p:cNvPr>
          <p:cNvSpPr txBox="1"/>
          <p:nvPr/>
        </p:nvSpPr>
        <p:spPr>
          <a:xfrm>
            <a:off x="540327" y="3092026"/>
            <a:ext cx="10806544" cy="1200329"/>
          </a:xfrm>
          <a:prstGeom prst="rect">
            <a:avLst/>
          </a:prstGeom>
          <a:noFill/>
        </p:spPr>
        <p:txBody>
          <a:bodyPr wrap="square">
            <a:spAutoFit/>
          </a:bodyPr>
          <a:lstStyle/>
          <a:p>
            <a:r>
              <a:rPr lang="en-IN" sz="2400" b="1" dirty="0"/>
              <a:t>Old Browsers (IE5 and IE6)</a:t>
            </a:r>
          </a:p>
          <a:p>
            <a:r>
              <a:rPr lang="en-IN" sz="2400" dirty="0"/>
              <a:t>Old versions of Internet Explorer (5/6) use an ActiveX object instead of the </a:t>
            </a:r>
            <a:r>
              <a:rPr lang="en-IN" sz="2400" dirty="0" err="1"/>
              <a:t>XMLHttpRequest</a:t>
            </a:r>
            <a:r>
              <a:rPr lang="en-IN" sz="2400" dirty="0"/>
              <a:t> object:</a:t>
            </a:r>
          </a:p>
        </p:txBody>
      </p:sp>
      <p:sp>
        <p:nvSpPr>
          <p:cNvPr id="7" name="TextBox 6">
            <a:extLst>
              <a:ext uri="{FF2B5EF4-FFF2-40B4-BE49-F238E27FC236}">
                <a16:creationId xmlns:a16="http://schemas.microsoft.com/office/drawing/2014/main" id="{EA077033-6086-4FC1-AF88-228C06827871}"/>
              </a:ext>
            </a:extLst>
          </p:cNvPr>
          <p:cNvSpPr txBox="1"/>
          <p:nvPr/>
        </p:nvSpPr>
        <p:spPr>
          <a:xfrm>
            <a:off x="2576943" y="4685391"/>
            <a:ext cx="8229601" cy="461665"/>
          </a:xfrm>
          <a:prstGeom prst="rect">
            <a:avLst/>
          </a:prstGeom>
          <a:noFill/>
        </p:spPr>
        <p:txBody>
          <a:bodyPr wrap="square">
            <a:spAutoFit/>
          </a:bodyPr>
          <a:lstStyle/>
          <a:p>
            <a:r>
              <a:rPr lang="en-IN" sz="2400" dirty="0"/>
              <a:t>variable = new </a:t>
            </a:r>
            <a:r>
              <a:rPr lang="en-IN" sz="2400" dirty="0" err="1"/>
              <a:t>ActiveXObject</a:t>
            </a:r>
            <a:r>
              <a:rPr lang="en-IN" sz="2400" dirty="0"/>
              <a:t>("</a:t>
            </a:r>
            <a:r>
              <a:rPr lang="en-IN" sz="2400" dirty="0" err="1"/>
              <a:t>Microsoft.XMLHTTP</a:t>
            </a:r>
            <a:r>
              <a:rPr lang="en-IN" sz="2400" dirty="0"/>
              <a:t>");</a:t>
            </a:r>
          </a:p>
        </p:txBody>
      </p:sp>
    </p:spTree>
    <p:extLst>
      <p:ext uri="{BB962C8B-B14F-4D97-AF65-F5344CB8AC3E}">
        <p14:creationId xmlns:p14="http://schemas.microsoft.com/office/powerpoint/2010/main" val="220488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6C949D-24E3-496E-9852-93B83A8F8A1E}"/>
              </a:ext>
            </a:extLst>
          </p:cNvPr>
          <p:cNvSpPr txBox="1"/>
          <p:nvPr/>
        </p:nvSpPr>
        <p:spPr>
          <a:xfrm>
            <a:off x="678872" y="528889"/>
            <a:ext cx="10834255" cy="830997"/>
          </a:xfrm>
          <a:prstGeom prst="rect">
            <a:avLst/>
          </a:prstGeom>
          <a:noFill/>
        </p:spPr>
        <p:txBody>
          <a:bodyPr wrap="square">
            <a:spAutoFit/>
          </a:bodyPr>
          <a:lstStyle/>
          <a:p>
            <a:r>
              <a:rPr lang="en-IN" sz="2400" dirty="0"/>
              <a:t>To handle IE5 and IE6, check if the browser supports the </a:t>
            </a:r>
            <a:r>
              <a:rPr lang="en-IN" sz="2400" dirty="0" err="1"/>
              <a:t>XMLHttpRequest</a:t>
            </a:r>
            <a:r>
              <a:rPr lang="en-IN" sz="2400" dirty="0"/>
              <a:t> object, or else create an ActiveX object:</a:t>
            </a:r>
          </a:p>
        </p:txBody>
      </p:sp>
      <p:sp>
        <p:nvSpPr>
          <p:cNvPr id="5" name="TextBox 4">
            <a:extLst>
              <a:ext uri="{FF2B5EF4-FFF2-40B4-BE49-F238E27FC236}">
                <a16:creationId xmlns:a16="http://schemas.microsoft.com/office/drawing/2014/main" id="{F10772C7-D60A-43A8-AD3B-3431E1746DE7}"/>
              </a:ext>
            </a:extLst>
          </p:cNvPr>
          <p:cNvSpPr txBox="1"/>
          <p:nvPr/>
        </p:nvSpPr>
        <p:spPr>
          <a:xfrm>
            <a:off x="1953491" y="2413338"/>
            <a:ext cx="9033163" cy="2677656"/>
          </a:xfrm>
          <a:prstGeom prst="rect">
            <a:avLst/>
          </a:prstGeom>
          <a:noFill/>
        </p:spPr>
        <p:txBody>
          <a:bodyPr wrap="square">
            <a:spAutoFit/>
          </a:bodyPr>
          <a:lstStyle/>
          <a:p>
            <a:r>
              <a:rPr lang="en-IN" sz="2400" dirty="0"/>
              <a:t>if (</a:t>
            </a:r>
            <a:r>
              <a:rPr lang="en-IN" sz="2400" dirty="0" err="1"/>
              <a:t>window.XMLHttpRequest</a:t>
            </a:r>
            <a:r>
              <a:rPr lang="en-IN" sz="2400" dirty="0"/>
              <a:t>) {</a:t>
            </a:r>
          </a:p>
          <a:p>
            <a:r>
              <a:rPr lang="en-IN" sz="2400" dirty="0"/>
              <a:t>   // code for modern browsers</a:t>
            </a:r>
          </a:p>
          <a:p>
            <a:r>
              <a:rPr lang="en-IN" sz="2400" dirty="0"/>
              <a:t>   </a:t>
            </a:r>
            <a:r>
              <a:rPr lang="en-IN" sz="2400" dirty="0" err="1"/>
              <a:t>xmlhttp</a:t>
            </a:r>
            <a:r>
              <a:rPr lang="en-IN" sz="2400" dirty="0"/>
              <a:t> = new </a:t>
            </a:r>
            <a:r>
              <a:rPr lang="en-IN" sz="2400" dirty="0" err="1"/>
              <a:t>XMLHttpRequest</a:t>
            </a:r>
            <a:r>
              <a:rPr lang="en-IN" sz="2400" dirty="0"/>
              <a:t>();</a:t>
            </a:r>
          </a:p>
          <a:p>
            <a:r>
              <a:rPr lang="en-IN" sz="2400" dirty="0"/>
              <a:t> } else {</a:t>
            </a:r>
          </a:p>
          <a:p>
            <a:r>
              <a:rPr lang="en-IN" sz="2400" dirty="0"/>
              <a:t>   // code for old IE browsers</a:t>
            </a:r>
          </a:p>
          <a:p>
            <a:r>
              <a:rPr lang="en-IN" sz="2400" dirty="0"/>
              <a:t>   </a:t>
            </a:r>
            <a:r>
              <a:rPr lang="en-IN" sz="2400" dirty="0" err="1"/>
              <a:t>xmlhttp</a:t>
            </a:r>
            <a:r>
              <a:rPr lang="en-IN" sz="2400" dirty="0"/>
              <a:t> = new </a:t>
            </a:r>
            <a:r>
              <a:rPr lang="en-IN" sz="2400" dirty="0" err="1"/>
              <a:t>ActiveXObject</a:t>
            </a:r>
            <a:r>
              <a:rPr lang="en-IN" sz="2400" dirty="0"/>
              <a:t>("</a:t>
            </a:r>
            <a:r>
              <a:rPr lang="en-IN" sz="2400" dirty="0" err="1"/>
              <a:t>Microsoft.XMLHTTP</a:t>
            </a:r>
            <a:r>
              <a:rPr lang="en-IN" sz="2400" dirty="0"/>
              <a:t>");</a:t>
            </a:r>
          </a:p>
          <a:p>
            <a:r>
              <a:rPr lang="en-IN" sz="2400" dirty="0"/>
              <a:t>}</a:t>
            </a:r>
          </a:p>
        </p:txBody>
      </p:sp>
    </p:spTree>
    <p:extLst>
      <p:ext uri="{BB962C8B-B14F-4D97-AF65-F5344CB8AC3E}">
        <p14:creationId xmlns:p14="http://schemas.microsoft.com/office/powerpoint/2010/main" val="582821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F57BC-B20E-4BE0-AAEB-15AD6E45A090}"/>
              </a:ext>
            </a:extLst>
          </p:cNvPr>
          <p:cNvSpPr txBox="1"/>
          <p:nvPr/>
        </p:nvSpPr>
        <p:spPr>
          <a:xfrm>
            <a:off x="3172690" y="265606"/>
            <a:ext cx="6096000" cy="461665"/>
          </a:xfrm>
          <a:prstGeom prst="rect">
            <a:avLst/>
          </a:prstGeom>
          <a:noFill/>
        </p:spPr>
        <p:txBody>
          <a:bodyPr wrap="square">
            <a:spAutoFit/>
          </a:bodyPr>
          <a:lstStyle/>
          <a:p>
            <a:pPr algn="ctr"/>
            <a:r>
              <a:rPr lang="en-IN" sz="2400" b="1" dirty="0" err="1"/>
              <a:t>XMLHttpRequest</a:t>
            </a:r>
            <a:r>
              <a:rPr lang="en-IN" sz="2400" b="1" dirty="0"/>
              <a:t> Object Methods</a:t>
            </a:r>
          </a:p>
        </p:txBody>
      </p:sp>
      <p:graphicFrame>
        <p:nvGraphicFramePr>
          <p:cNvPr id="6" name="Table 5">
            <a:extLst>
              <a:ext uri="{FF2B5EF4-FFF2-40B4-BE49-F238E27FC236}">
                <a16:creationId xmlns:a16="http://schemas.microsoft.com/office/drawing/2014/main" id="{B545BAE5-3091-46AC-BD82-990148958205}"/>
              </a:ext>
            </a:extLst>
          </p:cNvPr>
          <p:cNvGraphicFramePr>
            <a:graphicFrameLocks noGrp="1"/>
          </p:cNvGraphicFramePr>
          <p:nvPr>
            <p:extLst>
              <p:ext uri="{D42A27DB-BD31-4B8C-83A1-F6EECF244321}">
                <p14:modId xmlns:p14="http://schemas.microsoft.com/office/powerpoint/2010/main" val="3568596537"/>
              </p:ext>
            </p:extLst>
          </p:nvPr>
        </p:nvGraphicFramePr>
        <p:xfrm>
          <a:off x="645751" y="882533"/>
          <a:ext cx="10900497" cy="5303520"/>
        </p:xfrm>
        <a:graphic>
          <a:graphicData uri="http://schemas.openxmlformats.org/drawingml/2006/table">
            <a:tbl>
              <a:tblPr/>
              <a:tblGrid>
                <a:gridCol w="3816421">
                  <a:extLst>
                    <a:ext uri="{9D8B030D-6E8A-4147-A177-3AD203B41FA5}">
                      <a16:colId xmlns:a16="http://schemas.microsoft.com/office/drawing/2014/main" val="133764087"/>
                    </a:ext>
                  </a:extLst>
                </a:gridCol>
                <a:gridCol w="7084076">
                  <a:extLst>
                    <a:ext uri="{9D8B030D-6E8A-4147-A177-3AD203B41FA5}">
                      <a16:colId xmlns:a16="http://schemas.microsoft.com/office/drawing/2014/main" val="1311830987"/>
                    </a:ext>
                  </a:extLst>
                </a:gridCol>
              </a:tblGrid>
              <a:tr h="486736">
                <a:tc>
                  <a:txBody>
                    <a:bodyPr/>
                    <a:lstStyle/>
                    <a:p>
                      <a:pPr algn="l" fontAlgn="t"/>
                      <a:r>
                        <a:rPr lang="en-IN" sz="2400" b="1">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91515642"/>
                  </a:ext>
                </a:extLst>
              </a:tr>
              <a:tr h="486736">
                <a:tc>
                  <a:txBody>
                    <a:bodyPr/>
                    <a:lstStyle/>
                    <a:p>
                      <a:pPr algn="l" fontAlgn="t"/>
                      <a:r>
                        <a:rPr lang="en-IN" sz="2400">
                          <a:effectLst/>
                        </a:rPr>
                        <a:t>new XMLHttpRequest()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Creates a new XMLHttpRequest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54822564"/>
                  </a:ext>
                </a:extLst>
              </a:tr>
              <a:tr h="486736">
                <a:tc>
                  <a:txBody>
                    <a:bodyPr/>
                    <a:lstStyle/>
                    <a:p>
                      <a:pPr algn="l" fontAlgn="t"/>
                      <a:r>
                        <a:rPr lang="en-IN" sz="2400">
                          <a:effectLst/>
                        </a:rPr>
                        <a:t>abort()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a:effectLst/>
                        </a:rPr>
                        <a:t>Cancels the current request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5150104"/>
                  </a:ext>
                </a:extLst>
              </a:tr>
              <a:tr h="486736">
                <a:tc>
                  <a:txBody>
                    <a:bodyPr/>
                    <a:lstStyle/>
                    <a:p>
                      <a:pPr algn="l" fontAlgn="t"/>
                      <a:r>
                        <a:rPr lang="en-IN" sz="2400">
                          <a:effectLst/>
                        </a:rPr>
                        <a:t>getAllResponseHeaders()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Returns header information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1176226"/>
                  </a:ext>
                </a:extLst>
              </a:tr>
              <a:tr h="486736">
                <a:tc>
                  <a:txBody>
                    <a:bodyPr/>
                    <a:lstStyle/>
                    <a:p>
                      <a:pPr algn="l" fontAlgn="t"/>
                      <a:r>
                        <a:rPr lang="en-IN" sz="2400">
                          <a:effectLst/>
                        </a:rPr>
                        <a:t>getResponseHeader()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Returns specific header information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8792777"/>
                  </a:ext>
                </a:extLst>
              </a:tr>
              <a:tr h="2364148">
                <a:tc>
                  <a:txBody>
                    <a:bodyPr/>
                    <a:lstStyle/>
                    <a:p>
                      <a:pPr algn="l" fontAlgn="t"/>
                      <a:r>
                        <a:rPr lang="en-IN" sz="2400">
                          <a:effectLst/>
                        </a:rPr>
                        <a:t>open(</a:t>
                      </a:r>
                      <a:r>
                        <a:rPr lang="en-IN" sz="2400" i="1">
                          <a:effectLst/>
                        </a:rPr>
                        <a:t>method, url, async, user, psw</a:t>
                      </a:r>
                      <a:r>
                        <a:rPr lang="en-IN" sz="24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2400" dirty="0">
                          <a:effectLst/>
                        </a:rPr>
                        <a:t>Specifies the request</a:t>
                      </a:r>
                      <a:br>
                        <a:rPr lang="en-IN" sz="2400" dirty="0">
                          <a:effectLst/>
                        </a:rPr>
                      </a:br>
                      <a:r>
                        <a:rPr lang="en-IN" sz="2400" dirty="0">
                          <a:effectLst/>
                        </a:rPr>
                        <a:t/>
                      </a:r>
                      <a:br>
                        <a:rPr lang="en-IN" sz="2400" dirty="0">
                          <a:effectLst/>
                        </a:rPr>
                      </a:br>
                      <a:r>
                        <a:rPr lang="en-IN" sz="2400" i="1" dirty="0">
                          <a:effectLst/>
                        </a:rPr>
                        <a:t>method</a:t>
                      </a:r>
                      <a:r>
                        <a:rPr lang="en-IN" sz="2400" dirty="0">
                          <a:effectLst/>
                        </a:rPr>
                        <a:t>: the request type GET or POST</a:t>
                      </a:r>
                      <a:br>
                        <a:rPr lang="en-IN" sz="2400" dirty="0">
                          <a:effectLst/>
                        </a:rPr>
                      </a:br>
                      <a:r>
                        <a:rPr lang="en-IN" sz="2400" i="1" dirty="0">
                          <a:effectLst/>
                        </a:rPr>
                        <a:t>url</a:t>
                      </a:r>
                      <a:r>
                        <a:rPr lang="en-IN" sz="2400" dirty="0">
                          <a:effectLst/>
                        </a:rPr>
                        <a:t>: the file location</a:t>
                      </a:r>
                      <a:br>
                        <a:rPr lang="en-IN" sz="2400" dirty="0">
                          <a:effectLst/>
                        </a:rPr>
                      </a:br>
                      <a:r>
                        <a:rPr lang="en-IN" sz="2400" i="1" dirty="0">
                          <a:effectLst/>
                        </a:rPr>
                        <a:t>async</a:t>
                      </a:r>
                      <a:r>
                        <a:rPr lang="en-IN" sz="2400" dirty="0">
                          <a:effectLst/>
                        </a:rPr>
                        <a:t>: true (asynchronous) or false (synchronous)</a:t>
                      </a:r>
                      <a:br>
                        <a:rPr lang="en-IN" sz="2400" dirty="0">
                          <a:effectLst/>
                        </a:rPr>
                      </a:br>
                      <a:r>
                        <a:rPr lang="en-IN" sz="2400" i="1" dirty="0">
                          <a:effectLst/>
                        </a:rPr>
                        <a:t>user</a:t>
                      </a:r>
                      <a:r>
                        <a:rPr lang="en-IN" sz="2400" dirty="0">
                          <a:effectLst/>
                        </a:rPr>
                        <a:t>: optional user name</a:t>
                      </a:r>
                      <a:br>
                        <a:rPr lang="en-IN" sz="2400" dirty="0">
                          <a:effectLst/>
                        </a:rPr>
                      </a:br>
                      <a:r>
                        <a:rPr lang="en-IN" sz="2400" i="1" dirty="0" err="1">
                          <a:effectLst/>
                        </a:rPr>
                        <a:t>psw</a:t>
                      </a:r>
                      <a:r>
                        <a:rPr lang="en-IN" sz="2400" dirty="0">
                          <a:effectLst/>
                        </a:rPr>
                        <a:t>: optional password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248105149"/>
                  </a:ext>
                </a:extLst>
              </a:tr>
            </a:tbl>
          </a:graphicData>
        </a:graphic>
      </p:graphicFrame>
    </p:spTree>
    <p:extLst>
      <p:ext uri="{BB962C8B-B14F-4D97-AF65-F5344CB8AC3E}">
        <p14:creationId xmlns:p14="http://schemas.microsoft.com/office/powerpoint/2010/main" val="423787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E2D2427-82A5-440D-A1FE-C16B79F35E8A}"/>
              </a:ext>
            </a:extLst>
          </p:cNvPr>
          <p:cNvGraphicFramePr>
            <a:graphicFrameLocks noGrp="1"/>
          </p:cNvGraphicFramePr>
          <p:nvPr>
            <p:extLst>
              <p:ext uri="{D42A27DB-BD31-4B8C-83A1-F6EECF244321}">
                <p14:modId xmlns:p14="http://schemas.microsoft.com/office/powerpoint/2010/main" val="2904463309"/>
              </p:ext>
            </p:extLst>
          </p:nvPr>
        </p:nvGraphicFramePr>
        <p:xfrm>
          <a:off x="1471612" y="788425"/>
          <a:ext cx="8334376" cy="2651760"/>
        </p:xfrm>
        <a:graphic>
          <a:graphicData uri="http://schemas.openxmlformats.org/drawingml/2006/table">
            <a:tbl>
              <a:tblPr/>
              <a:tblGrid>
                <a:gridCol w="4167188">
                  <a:extLst>
                    <a:ext uri="{9D8B030D-6E8A-4147-A177-3AD203B41FA5}">
                      <a16:colId xmlns:a16="http://schemas.microsoft.com/office/drawing/2014/main" val="1597294917"/>
                    </a:ext>
                  </a:extLst>
                </a:gridCol>
                <a:gridCol w="4167188">
                  <a:extLst>
                    <a:ext uri="{9D8B030D-6E8A-4147-A177-3AD203B41FA5}">
                      <a16:colId xmlns:a16="http://schemas.microsoft.com/office/drawing/2014/main" val="3529994880"/>
                    </a:ext>
                  </a:extLst>
                </a:gridCol>
              </a:tblGrid>
              <a:tr h="0">
                <a:tc>
                  <a:txBody>
                    <a:bodyPr/>
                    <a:lstStyle/>
                    <a:p>
                      <a:pPr algn="l" fontAlgn="t"/>
                      <a:r>
                        <a:rPr lang="en-IN" sz="2400">
                          <a:effectLst/>
                        </a:rPr>
                        <a:t>send()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Sends the request to the server</a:t>
                      </a:r>
                      <a:br>
                        <a:rPr lang="en-IN" sz="2400">
                          <a:effectLst/>
                        </a:rPr>
                      </a:br>
                      <a:r>
                        <a:rPr lang="en-IN" sz="2400">
                          <a:effectLst/>
                        </a:rPr>
                        <a:t>Used for GET requests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32185606"/>
                  </a:ext>
                </a:extLst>
              </a:tr>
              <a:tr h="0">
                <a:tc>
                  <a:txBody>
                    <a:bodyPr/>
                    <a:lstStyle/>
                    <a:p>
                      <a:pPr algn="l" fontAlgn="t"/>
                      <a:r>
                        <a:rPr lang="en-IN" sz="2400">
                          <a:effectLst/>
                        </a:rPr>
                        <a:t>send(</a:t>
                      </a:r>
                      <a:r>
                        <a:rPr lang="en-IN" sz="2400" i="1">
                          <a:effectLst/>
                        </a:rPr>
                        <a:t>string</a:t>
                      </a:r>
                      <a:r>
                        <a:rPr lang="en-IN" sz="24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Sends the request to the server.</a:t>
                      </a:r>
                      <a:br>
                        <a:rPr lang="en-IN" sz="2400">
                          <a:effectLst/>
                        </a:rPr>
                      </a:br>
                      <a:r>
                        <a:rPr lang="en-IN" sz="2400">
                          <a:effectLst/>
                        </a:rPr>
                        <a:t>Used for POST requests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94189261"/>
                  </a:ext>
                </a:extLst>
              </a:tr>
              <a:tr h="0">
                <a:tc>
                  <a:txBody>
                    <a:bodyPr/>
                    <a:lstStyle/>
                    <a:p>
                      <a:pPr algn="l" fontAlgn="t"/>
                      <a:r>
                        <a:rPr lang="en-IN" sz="2400">
                          <a:effectLst/>
                        </a:rPr>
                        <a:t>setRequestHeader()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Adds a label/value pair to the header to be sent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6361596"/>
                  </a:ext>
                </a:extLst>
              </a:tr>
            </a:tbl>
          </a:graphicData>
        </a:graphic>
      </p:graphicFrame>
    </p:spTree>
    <p:extLst>
      <p:ext uri="{BB962C8B-B14F-4D97-AF65-F5344CB8AC3E}">
        <p14:creationId xmlns:p14="http://schemas.microsoft.com/office/powerpoint/2010/main" val="86439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8E07A-E330-4B9D-BD8D-5FD008218AFC}"/>
              </a:ext>
            </a:extLst>
          </p:cNvPr>
          <p:cNvSpPr txBox="1"/>
          <p:nvPr/>
        </p:nvSpPr>
        <p:spPr>
          <a:xfrm>
            <a:off x="3048000" y="251752"/>
            <a:ext cx="6096000" cy="461665"/>
          </a:xfrm>
          <a:prstGeom prst="rect">
            <a:avLst/>
          </a:prstGeom>
          <a:noFill/>
        </p:spPr>
        <p:txBody>
          <a:bodyPr wrap="square">
            <a:spAutoFit/>
          </a:bodyPr>
          <a:lstStyle/>
          <a:p>
            <a:r>
              <a:rPr lang="en-IN" sz="2400" b="1" dirty="0" err="1"/>
              <a:t>XMLHttpRequest</a:t>
            </a:r>
            <a:r>
              <a:rPr lang="en-IN" sz="2400" b="1" dirty="0"/>
              <a:t> Object Properties</a:t>
            </a:r>
          </a:p>
        </p:txBody>
      </p:sp>
      <p:graphicFrame>
        <p:nvGraphicFramePr>
          <p:cNvPr id="4" name="Table 3">
            <a:extLst>
              <a:ext uri="{FF2B5EF4-FFF2-40B4-BE49-F238E27FC236}">
                <a16:creationId xmlns:a16="http://schemas.microsoft.com/office/drawing/2014/main" id="{E94D5347-C7BC-484C-A1F1-083BC4400A9E}"/>
              </a:ext>
            </a:extLst>
          </p:cNvPr>
          <p:cNvGraphicFramePr>
            <a:graphicFrameLocks noGrp="1"/>
          </p:cNvGraphicFramePr>
          <p:nvPr>
            <p:extLst>
              <p:ext uri="{D42A27DB-BD31-4B8C-83A1-F6EECF244321}">
                <p14:modId xmlns:p14="http://schemas.microsoft.com/office/powerpoint/2010/main" val="2645897380"/>
              </p:ext>
            </p:extLst>
          </p:nvPr>
        </p:nvGraphicFramePr>
        <p:xfrm>
          <a:off x="809625" y="1050275"/>
          <a:ext cx="10107757" cy="4366853"/>
        </p:xfrm>
        <a:graphic>
          <a:graphicData uri="http://schemas.openxmlformats.org/drawingml/2006/table">
            <a:tbl>
              <a:tblPr/>
              <a:tblGrid>
                <a:gridCol w="3538872">
                  <a:extLst>
                    <a:ext uri="{9D8B030D-6E8A-4147-A177-3AD203B41FA5}">
                      <a16:colId xmlns:a16="http://schemas.microsoft.com/office/drawing/2014/main" val="3208001286"/>
                    </a:ext>
                  </a:extLst>
                </a:gridCol>
                <a:gridCol w="6568885">
                  <a:extLst>
                    <a:ext uri="{9D8B030D-6E8A-4147-A177-3AD203B41FA5}">
                      <a16:colId xmlns:a16="http://schemas.microsoft.com/office/drawing/2014/main" val="1219210331"/>
                    </a:ext>
                  </a:extLst>
                </a:gridCol>
              </a:tblGrid>
              <a:tr h="530261">
                <a:tc>
                  <a:txBody>
                    <a:bodyPr/>
                    <a:lstStyle/>
                    <a:p>
                      <a:pPr algn="l" fontAlgn="t"/>
                      <a:r>
                        <a:rPr lang="en-IN" sz="2400">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8743758"/>
                  </a:ext>
                </a:extLst>
              </a:tr>
              <a:tr h="904562">
                <a:tc>
                  <a:txBody>
                    <a:bodyPr/>
                    <a:lstStyle/>
                    <a:p>
                      <a:pPr algn="l" fontAlgn="t"/>
                      <a:r>
                        <a:rPr lang="en-IN" sz="2400">
                          <a:effectLst/>
                        </a:rPr>
                        <a:t>onreadystatechange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Defines a function to be called when the readyState property changes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91279152"/>
                  </a:ext>
                </a:extLst>
              </a:tr>
              <a:tr h="2401769">
                <a:tc>
                  <a:txBody>
                    <a:bodyPr/>
                    <a:lstStyle/>
                    <a:p>
                      <a:pPr algn="l" fontAlgn="t"/>
                      <a:r>
                        <a:rPr lang="en-IN" sz="2400">
                          <a:effectLst/>
                        </a:rPr>
                        <a:t>readyState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Holds the status of the XMLHttpRequest.</a:t>
                      </a:r>
                      <a:br>
                        <a:rPr lang="en-IN" sz="2400">
                          <a:effectLst/>
                        </a:rPr>
                      </a:br>
                      <a:r>
                        <a:rPr lang="en-IN" sz="2400">
                          <a:effectLst/>
                        </a:rPr>
                        <a:t>0: request not initialized</a:t>
                      </a:r>
                      <a:br>
                        <a:rPr lang="en-IN" sz="2400">
                          <a:effectLst/>
                        </a:rPr>
                      </a:br>
                      <a:r>
                        <a:rPr lang="en-IN" sz="2400">
                          <a:effectLst/>
                        </a:rPr>
                        <a:t>1: server connection established</a:t>
                      </a:r>
                      <a:br>
                        <a:rPr lang="en-IN" sz="2400">
                          <a:effectLst/>
                        </a:rPr>
                      </a:br>
                      <a:r>
                        <a:rPr lang="en-IN" sz="2400">
                          <a:effectLst/>
                        </a:rPr>
                        <a:t>2: request received</a:t>
                      </a:r>
                      <a:br>
                        <a:rPr lang="en-IN" sz="2400">
                          <a:effectLst/>
                        </a:rPr>
                      </a:br>
                      <a:r>
                        <a:rPr lang="en-IN" sz="2400">
                          <a:effectLst/>
                        </a:rPr>
                        <a:t>3: processing request</a:t>
                      </a:r>
                      <a:br>
                        <a:rPr lang="en-IN" sz="2400">
                          <a:effectLst/>
                        </a:rPr>
                      </a:br>
                      <a:r>
                        <a:rPr lang="en-IN" sz="2400">
                          <a:effectLst/>
                        </a:rPr>
                        <a:t>4: request finished and response is ready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70357501"/>
                  </a:ext>
                </a:extLst>
              </a:tr>
              <a:tr h="530261">
                <a:tc>
                  <a:txBody>
                    <a:bodyPr/>
                    <a:lstStyle/>
                    <a:p>
                      <a:pPr algn="l" fontAlgn="t"/>
                      <a:r>
                        <a:rPr lang="en-IN" sz="2400">
                          <a:effectLst/>
                        </a:rPr>
                        <a:t>responseText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2400" dirty="0">
                          <a:effectLst/>
                        </a:rPr>
                        <a:t>Returns the response data as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77483977"/>
                  </a:ext>
                </a:extLst>
              </a:tr>
            </a:tbl>
          </a:graphicData>
        </a:graphic>
      </p:graphicFrame>
    </p:spTree>
    <p:extLst>
      <p:ext uri="{BB962C8B-B14F-4D97-AF65-F5344CB8AC3E}">
        <p14:creationId xmlns:p14="http://schemas.microsoft.com/office/powerpoint/2010/main" val="11273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C6A9DF-786E-4D7D-B0E4-DC6F3A10DED5}"/>
              </a:ext>
            </a:extLst>
          </p:cNvPr>
          <p:cNvSpPr txBox="1"/>
          <p:nvPr/>
        </p:nvSpPr>
        <p:spPr>
          <a:xfrm>
            <a:off x="2854036" y="445716"/>
            <a:ext cx="6096000" cy="584775"/>
          </a:xfrm>
          <a:prstGeom prst="rect">
            <a:avLst/>
          </a:prstGeom>
          <a:noFill/>
        </p:spPr>
        <p:txBody>
          <a:bodyPr wrap="square">
            <a:spAutoFit/>
          </a:bodyPr>
          <a:lstStyle/>
          <a:p>
            <a:pPr algn="ctr"/>
            <a:r>
              <a:rPr lang="en-IN" sz="3200" b="1" i="0" dirty="0">
                <a:effectLst/>
                <a:latin typeface="Arial" panose="020B0604020202020204" pitchFamily="34" charset="0"/>
              </a:rPr>
              <a:t>What is AJAX?</a:t>
            </a:r>
          </a:p>
        </p:txBody>
      </p:sp>
      <p:sp>
        <p:nvSpPr>
          <p:cNvPr id="11" name="TextBox 10">
            <a:extLst>
              <a:ext uri="{FF2B5EF4-FFF2-40B4-BE49-F238E27FC236}">
                <a16:creationId xmlns:a16="http://schemas.microsoft.com/office/drawing/2014/main" id="{41188F22-8B60-4397-A458-F81FF6F8F2CF}"/>
              </a:ext>
            </a:extLst>
          </p:cNvPr>
          <p:cNvSpPr txBox="1"/>
          <p:nvPr/>
        </p:nvSpPr>
        <p:spPr>
          <a:xfrm>
            <a:off x="858981" y="2228671"/>
            <a:ext cx="10432473" cy="1964512"/>
          </a:xfrm>
          <a:prstGeom prst="rect">
            <a:avLst/>
          </a:prstGeom>
          <a:noFill/>
        </p:spPr>
        <p:txBody>
          <a:bodyPr wrap="square">
            <a:spAutoFit/>
          </a:bodyPr>
          <a:lstStyle/>
          <a:p>
            <a:pPr algn="just">
              <a:lnSpc>
                <a:spcPct val="150000"/>
              </a:lnSpc>
            </a:pPr>
            <a:r>
              <a:rPr lang="en-IN" sz="2800" dirty="0"/>
              <a:t>AJAX stands for Asynchronous JavaScript and XML. AJAX is a new technique for creating better, faster, and more interactive web applications with the help of XML, HTML, CSS, and Java Script.</a:t>
            </a:r>
          </a:p>
        </p:txBody>
      </p:sp>
    </p:spTree>
    <p:extLst>
      <p:ext uri="{BB962C8B-B14F-4D97-AF65-F5344CB8AC3E}">
        <p14:creationId xmlns:p14="http://schemas.microsoft.com/office/powerpoint/2010/main" val="375503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B04CC0-C6F0-424F-961E-C7E285A00603}"/>
              </a:ext>
            </a:extLst>
          </p:cNvPr>
          <p:cNvGraphicFramePr>
            <a:graphicFrameLocks noGrp="1"/>
          </p:cNvGraphicFramePr>
          <p:nvPr>
            <p:extLst>
              <p:ext uri="{D42A27DB-BD31-4B8C-83A1-F6EECF244321}">
                <p14:modId xmlns:p14="http://schemas.microsoft.com/office/powerpoint/2010/main" val="3363384044"/>
              </p:ext>
            </p:extLst>
          </p:nvPr>
        </p:nvGraphicFramePr>
        <p:xfrm>
          <a:off x="806594" y="1097381"/>
          <a:ext cx="10263188" cy="3749040"/>
        </p:xfrm>
        <a:graphic>
          <a:graphicData uri="http://schemas.openxmlformats.org/drawingml/2006/table">
            <a:tbl>
              <a:tblPr/>
              <a:tblGrid>
                <a:gridCol w="5131594">
                  <a:extLst>
                    <a:ext uri="{9D8B030D-6E8A-4147-A177-3AD203B41FA5}">
                      <a16:colId xmlns:a16="http://schemas.microsoft.com/office/drawing/2014/main" val="3193129451"/>
                    </a:ext>
                  </a:extLst>
                </a:gridCol>
                <a:gridCol w="5131594">
                  <a:extLst>
                    <a:ext uri="{9D8B030D-6E8A-4147-A177-3AD203B41FA5}">
                      <a16:colId xmlns:a16="http://schemas.microsoft.com/office/drawing/2014/main" val="3985290754"/>
                    </a:ext>
                  </a:extLst>
                </a:gridCol>
              </a:tblGrid>
              <a:tr h="494592">
                <a:tc>
                  <a:txBody>
                    <a:bodyPr/>
                    <a:lstStyle/>
                    <a:p>
                      <a:pPr algn="l" fontAlgn="t"/>
                      <a:r>
                        <a:rPr lang="en-IN" sz="2400">
                          <a:effectLst/>
                        </a:rPr>
                        <a:t>responseXML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Returns the response data as XML data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9518136"/>
                  </a:ext>
                </a:extLst>
              </a:tr>
              <a:tr h="2084354">
                <a:tc>
                  <a:txBody>
                    <a:bodyPr/>
                    <a:lstStyle/>
                    <a:p>
                      <a:pPr algn="l" fontAlgn="t"/>
                      <a:r>
                        <a:rPr lang="en-IN" sz="2400">
                          <a:effectLst/>
                        </a:rPr>
                        <a:t>status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Returns the status-number of a request</a:t>
                      </a:r>
                      <a:br>
                        <a:rPr lang="en-IN" sz="2400">
                          <a:effectLst/>
                        </a:rPr>
                      </a:br>
                      <a:r>
                        <a:rPr lang="en-IN" sz="2400">
                          <a:effectLst/>
                        </a:rPr>
                        <a:t>200: "OK"</a:t>
                      </a:r>
                      <a:br>
                        <a:rPr lang="en-IN" sz="2400">
                          <a:effectLst/>
                        </a:rPr>
                      </a:br>
                      <a:r>
                        <a:rPr lang="en-IN" sz="2400">
                          <a:effectLst/>
                        </a:rPr>
                        <a:t>403: "Forbidden"</a:t>
                      </a:r>
                      <a:br>
                        <a:rPr lang="en-IN" sz="2400">
                          <a:effectLst/>
                        </a:rPr>
                      </a:br>
                      <a:r>
                        <a:rPr lang="en-IN" sz="2400">
                          <a:effectLst/>
                        </a:rPr>
                        <a:t>404: "Not Found"</a:t>
                      </a:r>
                      <a:br>
                        <a:rPr lang="en-IN" sz="2400">
                          <a:effectLst/>
                        </a:rPr>
                      </a:br>
                      <a:r>
                        <a:rPr lang="en-IN" sz="2400">
                          <a:effectLst/>
                        </a:rPr>
                        <a:t>For a complete list go to the </a:t>
                      </a:r>
                      <a:r>
                        <a:rPr lang="en-IN" sz="2400">
                          <a:effectLst/>
                          <a:hlinkClick r:id="rId2"/>
                        </a:rPr>
                        <a:t>Http Messages Reference</a:t>
                      </a:r>
                      <a:endParaRPr lang="en-IN" sz="24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81853692"/>
                  </a:ext>
                </a:extLst>
              </a:tr>
              <a:tr h="812545">
                <a:tc>
                  <a:txBody>
                    <a:bodyPr/>
                    <a:lstStyle/>
                    <a:p>
                      <a:pPr algn="l" fontAlgn="t"/>
                      <a:r>
                        <a:rPr lang="en-IN" sz="2400">
                          <a:effectLst/>
                        </a:rPr>
                        <a:t>statusText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Returns the status-text (e.g. "OK" or "Not Found")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35456620"/>
                  </a:ext>
                </a:extLst>
              </a:tr>
            </a:tbl>
          </a:graphicData>
        </a:graphic>
      </p:graphicFrame>
    </p:spTree>
    <p:extLst>
      <p:ext uri="{BB962C8B-B14F-4D97-AF65-F5344CB8AC3E}">
        <p14:creationId xmlns:p14="http://schemas.microsoft.com/office/powerpoint/2010/main" val="334191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144942-B354-481F-B295-04C1B3858EFD}"/>
              </a:ext>
            </a:extLst>
          </p:cNvPr>
          <p:cNvSpPr txBox="1"/>
          <p:nvPr/>
        </p:nvSpPr>
        <p:spPr>
          <a:xfrm>
            <a:off x="2854037" y="237898"/>
            <a:ext cx="6096000" cy="523220"/>
          </a:xfrm>
          <a:prstGeom prst="rect">
            <a:avLst/>
          </a:prstGeom>
          <a:noFill/>
        </p:spPr>
        <p:txBody>
          <a:bodyPr wrap="square">
            <a:spAutoFit/>
          </a:bodyPr>
          <a:lstStyle/>
          <a:p>
            <a:pPr algn="ctr"/>
            <a:r>
              <a:rPr lang="en-IN" sz="2800" b="1" dirty="0"/>
              <a:t>AJAX - Send a Request To a Server</a:t>
            </a:r>
          </a:p>
        </p:txBody>
      </p:sp>
      <p:sp>
        <p:nvSpPr>
          <p:cNvPr id="5" name="TextBox 4">
            <a:extLst>
              <a:ext uri="{FF2B5EF4-FFF2-40B4-BE49-F238E27FC236}">
                <a16:creationId xmlns:a16="http://schemas.microsoft.com/office/drawing/2014/main" id="{A827D147-E10B-4909-87BE-7D9DE6941315}"/>
              </a:ext>
            </a:extLst>
          </p:cNvPr>
          <p:cNvSpPr txBox="1"/>
          <p:nvPr/>
        </p:nvSpPr>
        <p:spPr>
          <a:xfrm>
            <a:off x="457200" y="1041507"/>
            <a:ext cx="11083636" cy="830997"/>
          </a:xfrm>
          <a:prstGeom prst="rect">
            <a:avLst/>
          </a:prstGeom>
          <a:noFill/>
        </p:spPr>
        <p:txBody>
          <a:bodyPr wrap="square">
            <a:spAutoFit/>
          </a:bodyPr>
          <a:lstStyle/>
          <a:p>
            <a:r>
              <a:rPr lang="en-IN" sz="2400" dirty="0"/>
              <a:t>To send a request to a server, we use the open() and send() methods of the </a:t>
            </a:r>
            <a:r>
              <a:rPr lang="en-IN" sz="2400" dirty="0" err="1"/>
              <a:t>XMLHttpRequest</a:t>
            </a:r>
            <a:r>
              <a:rPr lang="en-IN" sz="2400" dirty="0"/>
              <a:t> object:</a:t>
            </a:r>
          </a:p>
        </p:txBody>
      </p:sp>
      <p:sp>
        <p:nvSpPr>
          <p:cNvPr id="7" name="TextBox 6">
            <a:extLst>
              <a:ext uri="{FF2B5EF4-FFF2-40B4-BE49-F238E27FC236}">
                <a16:creationId xmlns:a16="http://schemas.microsoft.com/office/drawing/2014/main" id="{F858DBEE-6325-4DF2-9795-32DBB9659C23}"/>
              </a:ext>
            </a:extLst>
          </p:cNvPr>
          <p:cNvSpPr txBox="1"/>
          <p:nvPr/>
        </p:nvSpPr>
        <p:spPr>
          <a:xfrm>
            <a:off x="2951018" y="2288416"/>
            <a:ext cx="6096000" cy="830997"/>
          </a:xfrm>
          <a:prstGeom prst="rect">
            <a:avLst/>
          </a:prstGeom>
          <a:noFill/>
        </p:spPr>
        <p:txBody>
          <a:bodyPr wrap="square">
            <a:spAutoFit/>
          </a:bodyPr>
          <a:lstStyle/>
          <a:p>
            <a:r>
              <a:rPr lang="en-IN" sz="2400" dirty="0" err="1"/>
              <a:t>xhttp.open</a:t>
            </a:r>
            <a:r>
              <a:rPr lang="en-IN" sz="2400" dirty="0"/>
              <a:t>("GET", "ajax_info.txt", true);</a:t>
            </a:r>
          </a:p>
          <a:p>
            <a:r>
              <a:rPr lang="en-IN" sz="2400" dirty="0" err="1"/>
              <a:t>xhttp.send</a:t>
            </a:r>
            <a:r>
              <a:rPr lang="en-IN" sz="2400" dirty="0"/>
              <a:t>();</a:t>
            </a:r>
          </a:p>
        </p:txBody>
      </p:sp>
      <p:graphicFrame>
        <p:nvGraphicFramePr>
          <p:cNvPr id="8" name="Table 7">
            <a:extLst>
              <a:ext uri="{FF2B5EF4-FFF2-40B4-BE49-F238E27FC236}">
                <a16:creationId xmlns:a16="http://schemas.microsoft.com/office/drawing/2014/main" id="{424F6AD2-9BB2-4ED8-A00D-6FF8AC6A6405}"/>
              </a:ext>
            </a:extLst>
          </p:cNvPr>
          <p:cNvGraphicFramePr>
            <a:graphicFrameLocks noGrp="1"/>
          </p:cNvGraphicFramePr>
          <p:nvPr>
            <p:extLst>
              <p:ext uri="{D42A27DB-BD31-4B8C-83A1-F6EECF244321}">
                <p14:modId xmlns:p14="http://schemas.microsoft.com/office/powerpoint/2010/main" val="722894043"/>
              </p:ext>
            </p:extLst>
          </p:nvPr>
        </p:nvGraphicFramePr>
        <p:xfrm>
          <a:off x="1734849" y="3264232"/>
          <a:ext cx="8334375" cy="2804160"/>
        </p:xfrm>
        <a:graphic>
          <a:graphicData uri="http://schemas.openxmlformats.org/drawingml/2006/table">
            <a:tbl>
              <a:tblPr/>
              <a:tblGrid>
                <a:gridCol w="2495550">
                  <a:extLst>
                    <a:ext uri="{9D8B030D-6E8A-4147-A177-3AD203B41FA5}">
                      <a16:colId xmlns:a16="http://schemas.microsoft.com/office/drawing/2014/main" val="305073954"/>
                    </a:ext>
                  </a:extLst>
                </a:gridCol>
                <a:gridCol w="5838825">
                  <a:extLst>
                    <a:ext uri="{9D8B030D-6E8A-4147-A177-3AD203B41FA5}">
                      <a16:colId xmlns:a16="http://schemas.microsoft.com/office/drawing/2014/main" val="844935447"/>
                    </a:ext>
                  </a:extLst>
                </a:gridCol>
              </a:tblGrid>
              <a:tr h="0">
                <a:tc>
                  <a:txBody>
                    <a:bodyPr/>
                    <a:lstStyle/>
                    <a:p>
                      <a:pPr algn="l" fontAlgn="t"/>
                      <a:r>
                        <a:rPr lang="en-IN" b="1">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78095600"/>
                  </a:ext>
                </a:extLst>
              </a:tr>
              <a:tr h="0">
                <a:tc>
                  <a:txBody>
                    <a:bodyPr/>
                    <a:lstStyle/>
                    <a:p>
                      <a:pPr algn="l" fontAlgn="t"/>
                      <a:r>
                        <a:rPr lang="en-IN">
                          <a:effectLst/>
                        </a:rPr>
                        <a:t>open(</a:t>
                      </a:r>
                      <a:r>
                        <a:rPr lang="en-IN" i="1">
                          <a:effectLst/>
                        </a:rPr>
                        <a:t>method, url, async</a:t>
                      </a:r>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Specifies the type of request</a:t>
                      </a:r>
                      <a:br>
                        <a:rPr lang="en-IN">
                          <a:effectLst/>
                        </a:rPr>
                      </a:br>
                      <a:r>
                        <a:rPr lang="en-IN">
                          <a:effectLst/>
                        </a:rPr>
                        <a:t/>
                      </a:r>
                      <a:br>
                        <a:rPr lang="en-IN">
                          <a:effectLst/>
                        </a:rPr>
                      </a:br>
                      <a:r>
                        <a:rPr lang="en-IN" i="1">
                          <a:effectLst/>
                        </a:rPr>
                        <a:t>method</a:t>
                      </a:r>
                      <a:r>
                        <a:rPr lang="en-IN">
                          <a:effectLst/>
                        </a:rPr>
                        <a:t>: the type of request: GET or POST</a:t>
                      </a:r>
                      <a:br>
                        <a:rPr lang="en-IN">
                          <a:effectLst/>
                        </a:rPr>
                      </a:br>
                      <a:r>
                        <a:rPr lang="en-IN" i="1">
                          <a:effectLst/>
                        </a:rPr>
                        <a:t>url</a:t>
                      </a:r>
                      <a:r>
                        <a:rPr lang="en-IN">
                          <a:effectLst/>
                        </a:rPr>
                        <a:t>: the server (file) location</a:t>
                      </a:r>
                      <a:br>
                        <a:rPr lang="en-IN">
                          <a:effectLst/>
                        </a:rPr>
                      </a:br>
                      <a:r>
                        <a:rPr lang="en-IN" i="1">
                          <a:effectLst/>
                        </a:rPr>
                        <a:t>async</a:t>
                      </a:r>
                      <a:r>
                        <a:rPr lang="en-IN">
                          <a:effectLst/>
                        </a:rPr>
                        <a:t>: true (asynchronous) or false (synchronous)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14748018"/>
                  </a:ext>
                </a:extLst>
              </a:tr>
              <a:tr h="0">
                <a:tc>
                  <a:txBody>
                    <a:bodyPr/>
                    <a:lstStyle/>
                    <a:p>
                      <a:pPr algn="l" fontAlgn="t"/>
                      <a:r>
                        <a:rPr lang="en-IN">
                          <a:effectLst/>
                        </a:rPr>
                        <a:t>send()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Sends the request to the server (used for GET)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45305461"/>
                  </a:ext>
                </a:extLst>
              </a:tr>
              <a:tr h="0">
                <a:tc>
                  <a:txBody>
                    <a:bodyPr/>
                    <a:lstStyle/>
                    <a:p>
                      <a:pPr algn="l" fontAlgn="t"/>
                      <a:r>
                        <a:rPr lang="en-IN">
                          <a:effectLst/>
                        </a:rPr>
                        <a:t>send(</a:t>
                      </a:r>
                      <a:r>
                        <a:rPr lang="en-IN" i="1">
                          <a:effectLst/>
                        </a:rPr>
                        <a:t>string</a:t>
                      </a:r>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dirty="0">
                          <a:effectLst/>
                        </a:rPr>
                        <a:t>Sends the request to the server (used for POST)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83172821"/>
                  </a:ext>
                </a:extLst>
              </a:tr>
            </a:tbl>
          </a:graphicData>
        </a:graphic>
      </p:graphicFrame>
    </p:spTree>
    <p:extLst>
      <p:ext uri="{BB962C8B-B14F-4D97-AF65-F5344CB8AC3E}">
        <p14:creationId xmlns:p14="http://schemas.microsoft.com/office/powerpoint/2010/main" val="233011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3468B-7F43-4D7E-A0F9-1B0255A0C1CB}"/>
              </a:ext>
            </a:extLst>
          </p:cNvPr>
          <p:cNvSpPr txBox="1"/>
          <p:nvPr/>
        </p:nvSpPr>
        <p:spPr>
          <a:xfrm>
            <a:off x="547254" y="321854"/>
            <a:ext cx="11097491" cy="3416320"/>
          </a:xfrm>
          <a:prstGeom prst="rect">
            <a:avLst/>
          </a:prstGeom>
          <a:noFill/>
        </p:spPr>
        <p:txBody>
          <a:bodyPr wrap="square">
            <a:spAutoFit/>
          </a:bodyPr>
          <a:lstStyle/>
          <a:p>
            <a:r>
              <a:rPr lang="en-IN" sz="2400" b="1" dirty="0"/>
              <a:t>GET or POST?</a:t>
            </a:r>
          </a:p>
          <a:p>
            <a:r>
              <a:rPr lang="en-IN" sz="2400" dirty="0"/>
              <a:t>GET is simpler and faster than POST, and can be used in most cases.</a:t>
            </a:r>
          </a:p>
          <a:p>
            <a:endParaRPr lang="en-IN" sz="2400" dirty="0"/>
          </a:p>
          <a:p>
            <a:r>
              <a:rPr lang="en-IN" sz="2400" dirty="0"/>
              <a:t>However, always use POST requests when:</a:t>
            </a:r>
          </a:p>
          <a:p>
            <a:endParaRPr lang="en-IN" sz="2400" dirty="0"/>
          </a:p>
          <a:p>
            <a:pPr marL="342900" indent="-342900">
              <a:buFont typeface="Arial" panose="020B0604020202020204" pitchFamily="34" charset="0"/>
              <a:buChar char="•"/>
            </a:pPr>
            <a:r>
              <a:rPr lang="en-IN" sz="2400" dirty="0"/>
              <a:t>A cached file is not an option (update a file or database on the server).</a:t>
            </a:r>
          </a:p>
          <a:p>
            <a:pPr marL="342900" indent="-342900">
              <a:buFont typeface="Arial" panose="020B0604020202020204" pitchFamily="34" charset="0"/>
              <a:buChar char="•"/>
            </a:pPr>
            <a:r>
              <a:rPr lang="en-IN" sz="2400" dirty="0"/>
              <a:t>Sending a large amount of data to the server (POST has no size limitations).</a:t>
            </a:r>
          </a:p>
          <a:p>
            <a:pPr marL="342900" indent="-342900">
              <a:buFont typeface="Arial" panose="020B0604020202020204" pitchFamily="34" charset="0"/>
              <a:buChar char="•"/>
            </a:pPr>
            <a:r>
              <a:rPr lang="en-IN" sz="2400" dirty="0"/>
              <a:t>Sending user input (which can contain unknown characters), POST is more robust and secure than GET.</a:t>
            </a:r>
          </a:p>
        </p:txBody>
      </p:sp>
      <p:sp>
        <p:nvSpPr>
          <p:cNvPr id="4" name="TextBox 3">
            <a:extLst>
              <a:ext uri="{FF2B5EF4-FFF2-40B4-BE49-F238E27FC236}">
                <a16:creationId xmlns:a16="http://schemas.microsoft.com/office/drawing/2014/main" id="{F06EAF62-F607-4D23-9656-10D47D9E2E06}"/>
              </a:ext>
            </a:extLst>
          </p:cNvPr>
          <p:cNvSpPr txBox="1"/>
          <p:nvPr/>
        </p:nvSpPr>
        <p:spPr>
          <a:xfrm>
            <a:off x="1801091" y="4024423"/>
            <a:ext cx="9199418" cy="1938992"/>
          </a:xfrm>
          <a:prstGeom prst="rect">
            <a:avLst/>
          </a:prstGeom>
          <a:noFill/>
        </p:spPr>
        <p:txBody>
          <a:bodyPr wrap="square">
            <a:spAutoFit/>
          </a:bodyPr>
          <a:lstStyle/>
          <a:p>
            <a:pPr algn="just"/>
            <a:r>
              <a:rPr lang="en-IN" sz="2400" dirty="0"/>
              <a:t>GET is basically used for just getting (retrieving) some data from the server. Note: The GET method may return cached data. POST can also be used to get some data from the server. However, the POST method NEVER caches data, and is often used to send data along with the request.</a:t>
            </a:r>
          </a:p>
        </p:txBody>
      </p:sp>
    </p:spTree>
    <p:extLst>
      <p:ext uri="{BB962C8B-B14F-4D97-AF65-F5344CB8AC3E}">
        <p14:creationId xmlns:p14="http://schemas.microsoft.com/office/powerpoint/2010/main" val="414996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ED784-D8C4-48A1-856C-9877AB45EA5E}"/>
              </a:ext>
            </a:extLst>
          </p:cNvPr>
          <p:cNvSpPr txBox="1"/>
          <p:nvPr/>
        </p:nvSpPr>
        <p:spPr>
          <a:xfrm>
            <a:off x="609600" y="556599"/>
            <a:ext cx="6096000" cy="830997"/>
          </a:xfrm>
          <a:prstGeom prst="rect">
            <a:avLst/>
          </a:prstGeom>
          <a:noFill/>
        </p:spPr>
        <p:txBody>
          <a:bodyPr wrap="square">
            <a:spAutoFit/>
          </a:bodyPr>
          <a:lstStyle/>
          <a:p>
            <a:r>
              <a:rPr lang="en-IN" sz="2400" b="1" dirty="0"/>
              <a:t>GET Requests</a:t>
            </a:r>
          </a:p>
          <a:p>
            <a:r>
              <a:rPr lang="en-IN" sz="2400" dirty="0"/>
              <a:t>A simple GET request:</a:t>
            </a:r>
          </a:p>
        </p:txBody>
      </p:sp>
      <p:sp>
        <p:nvSpPr>
          <p:cNvPr id="5" name="TextBox 4">
            <a:extLst>
              <a:ext uri="{FF2B5EF4-FFF2-40B4-BE49-F238E27FC236}">
                <a16:creationId xmlns:a16="http://schemas.microsoft.com/office/drawing/2014/main" id="{95539A66-0C3A-4CC1-9754-2AC1E3CF3A19}"/>
              </a:ext>
            </a:extLst>
          </p:cNvPr>
          <p:cNvSpPr txBox="1"/>
          <p:nvPr/>
        </p:nvSpPr>
        <p:spPr>
          <a:xfrm>
            <a:off x="609600" y="1817362"/>
            <a:ext cx="6096000" cy="830997"/>
          </a:xfrm>
          <a:prstGeom prst="rect">
            <a:avLst/>
          </a:prstGeom>
          <a:noFill/>
        </p:spPr>
        <p:txBody>
          <a:bodyPr wrap="square">
            <a:spAutoFit/>
          </a:bodyPr>
          <a:lstStyle/>
          <a:p>
            <a:r>
              <a:rPr lang="it-IT" sz="2400" dirty="0"/>
              <a:t>xhttp.open("GET", "demo_get.asp", true);</a:t>
            </a:r>
          </a:p>
          <a:p>
            <a:r>
              <a:rPr lang="it-IT" sz="2400" dirty="0"/>
              <a:t>xhttp.send();</a:t>
            </a:r>
            <a:endParaRPr lang="en-IN" sz="2400" dirty="0"/>
          </a:p>
        </p:txBody>
      </p:sp>
      <p:sp>
        <p:nvSpPr>
          <p:cNvPr id="7" name="TextBox 6">
            <a:extLst>
              <a:ext uri="{FF2B5EF4-FFF2-40B4-BE49-F238E27FC236}">
                <a16:creationId xmlns:a16="http://schemas.microsoft.com/office/drawing/2014/main" id="{6D46C4F0-B964-4A93-A264-5721BD020104}"/>
              </a:ext>
            </a:extLst>
          </p:cNvPr>
          <p:cNvSpPr txBox="1"/>
          <p:nvPr/>
        </p:nvSpPr>
        <p:spPr>
          <a:xfrm>
            <a:off x="609600" y="3078125"/>
            <a:ext cx="10778836" cy="830997"/>
          </a:xfrm>
          <a:prstGeom prst="rect">
            <a:avLst/>
          </a:prstGeom>
          <a:noFill/>
        </p:spPr>
        <p:txBody>
          <a:bodyPr wrap="square">
            <a:spAutoFit/>
          </a:bodyPr>
          <a:lstStyle/>
          <a:p>
            <a:r>
              <a:rPr lang="en-IN" sz="2400" dirty="0"/>
              <a:t>If you want to send information with the GET method, add the information to the URL:</a:t>
            </a:r>
          </a:p>
        </p:txBody>
      </p:sp>
      <p:sp>
        <p:nvSpPr>
          <p:cNvPr id="9" name="TextBox 8">
            <a:extLst>
              <a:ext uri="{FF2B5EF4-FFF2-40B4-BE49-F238E27FC236}">
                <a16:creationId xmlns:a16="http://schemas.microsoft.com/office/drawing/2014/main" id="{46A57FFD-2E6F-4B96-A734-C7FF5BBDC174}"/>
              </a:ext>
            </a:extLst>
          </p:cNvPr>
          <p:cNvSpPr txBox="1"/>
          <p:nvPr/>
        </p:nvSpPr>
        <p:spPr>
          <a:xfrm>
            <a:off x="609599" y="4327174"/>
            <a:ext cx="10210801" cy="830997"/>
          </a:xfrm>
          <a:prstGeom prst="rect">
            <a:avLst/>
          </a:prstGeom>
          <a:noFill/>
        </p:spPr>
        <p:txBody>
          <a:bodyPr wrap="square">
            <a:spAutoFit/>
          </a:bodyPr>
          <a:lstStyle/>
          <a:p>
            <a:r>
              <a:rPr lang="en-IN" sz="2400" dirty="0" err="1"/>
              <a:t>xhttp.open</a:t>
            </a:r>
            <a:r>
              <a:rPr lang="en-IN" sz="2400" dirty="0"/>
              <a:t>("GET", "demo_get2.asp?fname=</a:t>
            </a:r>
            <a:r>
              <a:rPr lang="en-IN" sz="2400" dirty="0" err="1"/>
              <a:t>Henry&amp;lname</a:t>
            </a:r>
            <a:r>
              <a:rPr lang="en-IN" sz="2400" dirty="0"/>
              <a:t>=Ford", true);</a:t>
            </a:r>
          </a:p>
          <a:p>
            <a:r>
              <a:rPr lang="en-IN" sz="2400" dirty="0" err="1"/>
              <a:t>xhttp.send</a:t>
            </a:r>
            <a:r>
              <a:rPr lang="en-IN" sz="2400" dirty="0"/>
              <a:t>();</a:t>
            </a:r>
          </a:p>
        </p:txBody>
      </p:sp>
    </p:spTree>
    <p:extLst>
      <p:ext uri="{BB962C8B-B14F-4D97-AF65-F5344CB8AC3E}">
        <p14:creationId xmlns:p14="http://schemas.microsoft.com/office/powerpoint/2010/main" val="3265356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4A62A5-2791-4F41-AF84-1F7BF4FE8CD9}"/>
              </a:ext>
            </a:extLst>
          </p:cNvPr>
          <p:cNvSpPr txBox="1"/>
          <p:nvPr/>
        </p:nvSpPr>
        <p:spPr>
          <a:xfrm>
            <a:off x="471055" y="252949"/>
            <a:ext cx="8243454" cy="5632311"/>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&lt;h2&gt;The </a:t>
            </a:r>
            <a:r>
              <a:rPr lang="en-IN" dirty="0" err="1"/>
              <a:t>XMLHttpRequest</a:t>
            </a:r>
            <a:r>
              <a:rPr lang="en-IN" dirty="0"/>
              <a:t> Object&lt;/h2&gt;</a:t>
            </a:r>
          </a:p>
          <a:p>
            <a:r>
              <a:rPr lang="en-IN" dirty="0"/>
              <a:t>&lt;button type="button" onclick="</a:t>
            </a:r>
            <a:r>
              <a:rPr lang="en-IN" dirty="0" err="1"/>
              <a:t>loadDoc</a:t>
            </a:r>
            <a:r>
              <a:rPr lang="en-IN" dirty="0"/>
              <a:t>()"&gt;Request data&lt;/button&gt;</a:t>
            </a:r>
          </a:p>
          <a:p>
            <a:r>
              <a:rPr lang="en-IN" dirty="0"/>
              <a:t>&lt;p id="demo"&gt;&lt;/p&gt;</a:t>
            </a:r>
          </a:p>
          <a:p>
            <a:r>
              <a:rPr lang="en-IN" dirty="0"/>
              <a:t>&lt;script&gt;</a:t>
            </a:r>
          </a:p>
          <a:p>
            <a:r>
              <a:rPr lang="en-IN" dirty="0"/>
              <a:t>function </a:t>
            </a:r>
            <a:r>
              <a:rPr lang="en-IN" dirty="0" err="1"/>
              <a:t>loadDoc</a:t>
            </a:r>
            <a:r>
              <a:rPr lang="en-IN" dirty="0"/>
              <a:t>() {</a:t>
            </a:r>
          </a:p>
          <a:p>
            <a:r>
              <a:rPr lang="en-IN" dirty="0"/>
              <a:t>  var </a:t>
            </a:r>
            <a:r>
              <a:rPr lang="en-IN" dirty="0" err="1"/>
              <a:t>xhttp</a:t>
            </a:r>
            <a:r>
              <a:rPr lang="en-IN" dirty="0"/>
              <a:t> = new </a:t>
            </a:r>
            <a:r>
              <a:rPr lang="en-IN" dirty="0" err="1"/>
              <a:t>XMLHttpRequest</a:t>
            </a:r>
            <a:r>
              <a:rPr lang="en-IN" dirty="0"/>
              <a:t>();</a:t>
            </a:r>
          </a:p>
          <a:p>
            <a:r>
              <a:rPr lang="en-IN" dirty="0"/>
              <a:t>  </a:t>
            </a:r>
            <a:r>
              <a:rPr lang="en-IN" dirty="0" err="1"/>
              <a:t>xhttp.onreadystatechange</a:t>
            </a:r>
            <a:r>
              <a:rPr lang="en-IN" dirty="0"/>
              <a:t> = function() {</a:t>
            </a:r>
          </a:p>
          <a:p>
            <a:r>
              <a:rPr lang="en-IN" dirty="0"/>
              <a:t>    if (</a:t>
            </a:r>
            <a:r>
              <a:rPr lang="en-IN" dirty="0" err="1"/>
              <a:t>this.readyState</a:t>
            </a:r>
            <a:r>
              <a:rPr lang="en-IN" dirty="0"/>
              <a:t> == 4 &amp;&amp; </a:t>
            </a:r>
            <a:r>
              <a:rPr lang="en-IN" dirty="0" err="1"/>
              <a:t>this.status</a:t>
            </a:r>
            <a:r>
              <a:rPr lang="en-IN" dirty="0"/>
              <a:t> == 200) {</a:t>
            </a:r>
          </a:p>
          <a:p>
            <a:r>
              <a:rPr lang="en-IN" dirty="0"/>
              <a:t>      </a:t>
            </a:r>
            <a:r>
              <a:rPr lang="en-IN" dirty="0" err="1"/>
              <a:t>document.getElementById</a:t>
            </a:r>
            <a:r>
              <a:rPr lang="en-IN" dirty="0"/>
              <a:t>("demo").</a:t>
            </a:r>
            <a:r>
              <a:rPr lang="en-IN" dirty="0" err="1"/>
              <a:t>innerHTML</a:t>
            </a:r>
            <a:r>
              <a:rPr lang="en-IN" dirty="0"/>
              <a:t> = </a:t>
            </a:r>
            <a:r>
              <a:rPr lang="en-IN" dirty="0" err="1"/>
              <a:t>this.responseText</a:t>
            </a:r>
            <a:r>
              <a:rPr lang="en-IN" dirty="0"/>
              <a:t>;</a:t>
            </a:r>
          </a:p>
          <a:p>
            <a:r>
              <a:rPr lang="en-IN" dirty="0"/>
              <a:t>    }</a:t>
            </a:r>
          </a:p>
          <a:p>
            <a:r>
              <a:rPr lang="en-IN" dirty="0"/>
              <a:t>  };</a:t>
            </a:r>
          </a:p>
          <a:p>
            <a:r>
              <a:rPr lang="en-IN" dirty="0"/>
              <a:t>  </a:t>
            </a:r>
            <a:r>
              <a:rPr lang="en-IN" dirty="0" err="1"/>
              <a:t>xhttp.open</a:t>
            </a:r>
            <a:r>
              <a:rPr lang="en-IN" dirty="0"/>
              <a:t>("GET", "get_demo.txt", true);</a:t>
            </a:r>
          </a:p>
          <a:p>
            <a:r>
              <a:rPr lang="en-IN" dirty="0"/>
              <a:t>  </a:t>
            </a:r>
            <a:r>
              <a:rPr lang="en-IN" dirty="0" err="1"/>
              <a:t>xhttp.send</a:t>
            </a:r>
            <a:r>
              <a:rPr lang="en-IN" dirty="0"/>
              <a:t>();</a:t>
            </a:r>
          </a:p>
          <a:p>
            <a:r>
              <a:rPr lang="en-IN" dirty="0"/>
              <a:t>}</a:t>
            </a:r>
          </a:p>
          <a:p>
            <a:r>
              <a:rPr lang="en-IN" dirty="0"/>
              <a:t>&lt;/script&gt;</a:t>
            </a:r>
          </a:p>
          <a:p>
            <a:r>
              <a:rPr lang="en-IN" dirty="0"/>
              <a:t>&lt;/body&gt;</a:t>
            </a:r>
          </a:p>
          <a:p>
            <a:r>
              <a:rPr lang="en-IN" dirty="0"/>
              <a:t>&lt;/html&gt;</a:t>
            </a:r>
          </a:p>
        </p:txBody>
      </p:sp>
      <p:sp>
        <p:nvSpPr>
          <p:cNvPr id="7" name="TextBox 6">
            <a:extLst>
              <a:ext uri="{FF2B5EF4-FFF2-40B4-BE49-F238E27FC236}">
                <a16:creationId xmlns:a16="http://schemas.microsoft.com/office/drawing/2014/main" id="{1BAB0DD2-8E28-436C-B6E4-969BC0F2991A}"/>
              </a:ext>
            </a:extLst>
          </p:cNvPr>
          <p:cNvSpPr txBox="1"/>
          <p:nvPr/>
        </p:nvSpPr>
        <p:spPr>
          <a:xfrm>
            <a:off x="8395854" y="4338843"/>
            <a:ext cx="2438400" cy="923330"/>
          </a:xfrm>
          <a:prstGeom prst="rect">
            <a:avLst/>
          </a:prstGeom>
          <a:noFill/>
        </p:spPr>
        <p:txBody>
          <a:bodyPr wrap="square">
            <a:spAutoFit/>
          </a:bodyPr>
          <a:lstStyle/>
          <a:p>
            <a:r>
              <a:rPr lang="en-IN" dirty="0"/>
              <a:t>"get_demo.txt“</a:t>
            </a:r>
          </a:p>
          <a:p>
            <a:endParaRPr lang="en-IN" dirty="0"/>
          </a:p>
          <a:p>
            <a:r>
              <a:rPr lang="en-IN" dirty="0"/>
              <a:t>Welcome </a:t>
            </a:r>
          </a:p>
        </p:txBody>
      </p:sp>
    </p:spTree>
    <p:extLst>
      <p:ext uri="{BB962C8B-B14F-4D97-AF65-F5344CB8AC3E}">
        <p14:creationId xmlns:p14="http://schemas.microsoft.com/office/powerpoint/2010/main" val="575548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F2244-92C2-496F-A330-ABD413A1D529}"/>
              </a:ext>
            </a:extLst>
          </p:cNvPr>
          <p:cNvSpPr txBox="1"/>
          <p:nvPr/>
        </p:nvSpPr>
        <p:spPr>
          <a:xfrm>
            <a:off x="429490" y="515035"/>
            <a:ext cx="6096000" cy="830997"/>
          </a:xfrm>
          <a:prstGeom prst="rect">
            <a:avLst/>
          </a:prstGeom>
          <a:noFill/>
        </p:spPr>
        <p:txBody>
          <a:bodyPr wrap="square">
            <a:spAutoFit/>
          </a:bodyPr>
          <a:lstStyle/>
          <a:p>
            <a:r>
              <a:rPr lang="en-IN" sz="2400" b="1" dirty="0"/>
              <a:t>POST Requests</a:t>
            </a:r>
          </a:p>
          <a:p>
            <a:r>
              <a:rPr lang="en-IN" sz="2400" dirty="0"/>
              <a:t>A simple POST request:</a:t>
            </a:r>
          </a:p>
        </p:txBody>
      </p:sp>
      <p:sp>
        <p:nvSpPr>
          <p:cNvPr id="5" name="TextBox 4">
            <a:extLst>
              <a:ext uri="{FF2B5EF4-FFF2-40B4-BE49-F238E27FC236}">
                <a16:creationId xmlns:a16="http://schemas.microsoft.com/office/drawing/2014/main" id="{AAAF4BB1-DF99-4DEA-981B-EDFF6C2E6806}"/>
              </a:ext>
            </a:extLst>
          </p:cNvPr>
          <p:cNvSpPr txBox="1"/>
          <p:nvPr/>
        </p:nvSpPr>
        <p:spPr>
          <a:xfrm>
            <a:off x="429490" y="1664962"/>
            <a:ext cx="6096000" cy="830997"/>
          </a:xfrm>
          <a:prstGeom prst="rect">
            <a:avLst/>
          </a:prstGeom>
          <a:noFill/>
        </p:spPr>
        <p:txBody>
          <a:bodyPr wrap="square">
            <a:spAutoFit/>
          </a:bodyPr>
          <a:lstStyle/>
          <a:p>
            <a:r>
              <a:rPr lang="it-IT" sz="2400" dirty="0"/>
              <a:t>xhttp.open("POST", "demo_post.asp", true);</a:t>
            </a:r>
          </a:p>
          <a:p>
            <a:r>
              <a:rPr lang="it-IT" sz="2400" dirty="0"/>
              <a:t>xhttp.send();</a:t>
            </a:r>
            <a:endParaRPr lang="en-IN" sz="2400" dirty="0"/>
          </a:p>
        </p:txBody>
      </p:sp>
      <p:sp>
        <p:nvSpPr>
          <p:cNvPr id="7" name="TextBox 6">
            <a:extLst>
              <a:ext uri="{FF2B5EF4-FFF2-40B4-BE49-F238E27FC236}">
                <a16:creationId xmlns:a16="http://schemas.microsoft.com/office/drawing/2014/main" id="{97788EB4-101A-4DAB-837E-D5C207EA316F}"/>
              </a:ext>
            </a:extLst>
          </p:cNvPr>
          <p:cNvSpPr txBox="1"/>
          <p:nvPr/>
        </p:nvSpPr>
        <p:spPr>
          <a:xfrm>
            <a:off x="429489" y="2720323"/>
            <a:ext cx="11277601" cy="830997"/>
          </a:xfrm>
          <a:prstGeom prst="rect">
            <a:avLst/>
          </a:prstGeom>
          <a:noFill/>
        </p:spPr>
        <p:txBody>
          <a:bodyPr wrap="square">
            <a:spAutoFit/>
          </a:bodyPr>
          <a:lstStyle/>
          <a:p>
            <a:r>
              <a:rPr lang="en-IN" sz="2400" dirty="0"/>
              <a:t>To POST data like an HTML form, add an HTTP header with </a:t>
            </a:r>
            <a:r>
              <a:rPr lang="en-IN" sz="2400" dirty="0" err="1"/>
              <a:t>setRequestHeader</a:t>
            </a:r>
            <a:r>
              <a:rPr lang="en-IN" sz="2400" dirty="0"/>
              <a:t>(). Specify the data you want to send in the send() method:</a:t>
            </a:r>
          </a:p>
        </p:txBody>
      </p:sp>
      <p:sp>
        <p:nvSpPr>
          <p:cNvPr id="9" name="TextBox 8">
            <a:extLst>
              <a:ext uri="{FF2B5EF4-FFF2-40B4-BE49-F238E27FC236}">
                <a16:creationId xmlns:a16="http://schemas.microsoft.com/office/drawing/2014/main" id="{A76CA02E-603D-49F3-90DC-DC70520BCC9F}"/>
              </a:ext>
            </a:extLst>
          </p:cNvPr>
          <p:cNvSpPr txBox="1"/>
          <p:nvPr/>
        </p:nvSpPr>
        <p:spPr>
          <a:xfrm>
            <a:off x="429490" y="3870250"/>
            <a:ext cx="11277600" cy="1200329"/>
          </a:xfrm>
          <a:prstGeom prst="rect">
            <a:avLst/>
          </a:prstGeom>
          <a:noFill/>
        </p:spPr>
        <p:txBody>
          <a:bodyPr wrap="square">
            <a:spAutoFit/>
          </a:bodyPr>
          <a:lstStyle/>
          <a:p>
            <a:r>
              <a:rPr lang="en-IN" sz="2400" dirty="0" err="1"/>
              <a:t>xhttp.open</a:t>
            </a:r>
            <a:r>
              <a:rPr lang="en-IN" sz="2400" dirty="0"/>
              <a:t>("POST", "ajax_test.asp", true);</a:t>
            </a:r>
          </a:p>
          <a:p>
            <a:r>
              <a:rPr lang="en-IN" sz="2400" dirty="0" err="1"/>
              <a:t>xhttp.setRequestHeader</a:t>
            </a:r>
            <a:r>
              <a:rPr lang="en-IN" sz="2400" dirty="0"/>
              <a:t>("Content-type", "application/x-www-form-</a:t>
            </a:r>
            <a:r>
              <a:rPr lang="en-IN" sz="2400" dirty="0" err="1"/>
              <a:t>urlencoded</a:t>
            </a:r>
            <a:r>
              <a:rPr lang="en-IN" sz="2400" dirty="0"/>
              <a:t>");</a:t>
            </a:r>
          </a:p>
          <a:p>
            <a:r>
              <a:rPr lang="en-IN" sz="2400" dirty="0" err="1"/>
              <a:t>xhttp.send</a:t>
            </a:r>
            <a:r>
              <a:rPr lang="en-IN" sz="2400" dirty="0"/>
              <a:t>("</a:t>
            </a:r>
            <a:r>
              <a:rPr lang="en-IN" sz="2400" dirty="0" err="1"/>
              <a:t>fname</a:t>
            </a:r>
            <a:r>
              <a:rPr lang="en-IN" sz="2400" dirty="0"/>
              <a:t>=</a:t>
            </a:r>
            <a:r>
              <a:rPr lang="en-IN" sz="2400" dirty="0" err="1"/>
              <a:t>Henry&amp;lname</a:t>
            </a:r>
            <a:r>
              <a:rPr lang="en-IN" sz="2400" dirty="0"/>
              <a:t>=Ford");</a:t>
            </a:r>
          </a:p>
        </p:txBody>
      </p:sp>
    </p:spTree>
    <p:extLst>
      <p:ext uri="{BB962C8B-B14F-4D97-AF65-F5344CB8AC3E}">
        <p14:creationId xmlns:p14="http://schemas.microsoft.com/office/powerpoint/2010/main" val="88188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1DC093-A0D7-4CBC-B656-D897439F5423}"/>
              </a:ext>
            </a:extLst>
          </p:cNvPr>
          <p:cNvSpPr txBox="1"/>
          <p:nvPr/>
        </p:nvSpPr>
        <p:spPr>
          <a:xfrm>
            <a:off x="540327" y="418098"/>
            <a:ext cx="11028218" cy="830997"/>
          </a:xfrm>
          <a:prstGeom prst="rect">
            <a:avLst/>
          </a:prstGeom>
          <a:noFill/>
        </p:spPr>
        <p:txBody>
          <a:bodyPr wrap="square">
            <a:spAutoFit/>
          </a:bodyPr>
          <a:lstStyle/>
          <a:p>
            <a:r>
              <a:rPr lang="en-IN" sz="2400" b="1" dirty="0"/>
              <a:t>The </a:t>
            </a:r>
            <a:r>
              <a:rPr lang="en-IN" sz="2400" b="1" dirty="0" err="1"/>
              <a:t>url</a:t>
            </a:r>
            <a:r>
              <a:rPr lang="en-IN" sz="2400" b="1" dirty="0"/>
              <a:t> - A File On a Server</a:t>
            </a:r>
          </a:p>
          <a:p>
            <a:r>
              <a:rPr lang="en-IN" sz="2400" dirty="0"/>
              <a:t>The </a:t>
            </a:r>
            <a:r>
              <a:rPr lang="en-IN" sz="2400" dirty="0" err="1"/>
              <a:t>url</a:t>
            </a:r>
            <a:r>
              <a:rPr lang="en-IN" sz="2400" dirty="0"/>
              <a:t> parameter of the open() method, is an address to a file on a server:</a:t>
            </a:r>
          </a:p>
        </p:txBody>
      </p:sp>
      <p:sp>
        <p:nvSpPr>
          <p:cNvPr id="5" name="TextBox 4">
            <a:extLst>
              <a:ext uri="{FF2B5EF4-FFF2-40B4-BE49-F238E27FC236}">
                <a16:creationId xmlns:a16="http://schemas.microsoft.com/office/drawing/2014/main" id="{775B491E-4C80-4899-AF3D-6C9A4CDF8A7E}"/>
              </a:ext>
            </a:extLst>
          </p:cNvPr>
          <p:cNvSpPr txBox="1"/>
          <p:nvPr/>
        </p:nvSpPr>
        <p:spPr>
          <a:xfrm>
            <a:off x="540327" y="1761898"/>
            <a:ext cx="6096000" cy="461665"/>
          </a:xfrm>
          <a:prstGeom prst="rect">
            <a:avLst/>
          </a:prstGeom>
          <a:noFill/>
        </p:spPr>
        <p:txBody>
          <a:bodyPr wrap="square">
            <a:spAutoFit/>
          </a:bodyPr>
          <a:lstStyle/>
          <a:p>
            <a:r>
              <a:rPr lang="en-IN" sz="2400" dirty="0" err="1"/>
              <a:t>xhttp.open</a:t>
            </a:r>
            <a:r>
              <a:rPr lang="en-IN" sz="2400" dirty="0"/>
              <a:t>("GET", "ajax_test.asp", true);</a:t>
            </a:r>
          </a:p>
        </p:txBody>
      </p:sp>
      <p:sp>
        <p:nvSpPr>
          <p:cNvPr id="7" name="TextBox 6">
            <a:extLst>
              <a:ext uri="{FF2B5EF4-FFF2-40B4-BE49-F238E27FC236}">
                <a16:creationId xmlns:a16="http://schemas.microsoft.com/office/drawing/2014/main" id="{67F33FDE-425B-4A92-ABC1-875C3F3E05BE}"/>
              </a:ext>
            </a:extLst>
          </p:cNvPr>
          <p:cNvSpPr txBox="1"/>
          <p:nvPr/>
        </p:nvSpPr>
        <p:spPr>
          <a:xfrm>
            <a:off x="540327" y="2967335"/>
            <a:ext cx="11028218" cy="830997"/>
          </a:xfrm>
          <a:prstGeom prst="rect">
            <a:avLst/>
          </a:prstGeom>
          <a:noFill/>
        </p:spPr>
        <p:txBody>
          <a:bodyPr wrap="square">
            <a:spAutoFit/>
          </a:bodyPr>
          <a:lstStyle/>
          <a:p>
            <a:r>
              <a:rPr lang="en-IN" sz="2400" dirty="0"/>
              <a:t>The file can be any kind of file, like .txt and .xml, or server scripting files like .asp and .php (which can perform actions on the server before sending the response back).</a:t>
            </a:r>
          </a:p>
        </p:txBody>
      </p:sp>
    </p:spTree>
    <p:extLst>
      <p:ext uri="{BB962C8B-B14F-4D97-AF65-F5344CB8AC3E}">
        <p14:creationId xmlns:p14="http://schemas.microsoft.com/office/powerpoint/2010/main" val="255457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EA2EAA-5F91-4D9B-81BD-CC6C04CB8879}"/>
              </a:ext>
            </a:extLst>
          </p:cNvPr>
          <p:cNvSpPr txBox="1"/>
          <p:nvPr/>
        </p:nvSpPr>
        <p:spPr>
          <a:xfrm>
            <a:off x="609599" y="404336"/>
            <a:ext cx="10238509" cy="1569660"/>
          </a:xfrm>
          <a:prstGeom prst="rect">
            <a:avLst/>
          </a:prstGeom>
          <a:noFill/>
        </p:spPr>
        <p:txBody>
          <a:bodyPr wrap="square">
            <a:spAutoFit/>
          </a:bodyPr>
          <a:lstStyle/>
          <a:p>
            <a:r>
              <a:rPr lang="en-IN" sz="2400" b="1" dirty="0"/>
              <a:t>Asynchronous - True or False?</a:t>
            </a:r>
          </a:p>
          <a:p>
            <a:r>
              <a:rPr lang="en-IN" sz="2400" dirty="0"/>
              <a:t>Server requests should be sent asynchronously.</a:t>
            </a:r>
          </a:p>
          <a:p>
            <a:endParaRPr lang="en-IN" sz="2400" dirty="0"/>
          </a:p>
          <a:p>
            <a:r>
              <a:rPr lang="en-IN" sz="2400" dirty="0"/>
              <a:t>The async parameter of the open() method should be set to true:</a:t>
            </a:r>
          </a:p>
        </p:txBody>
      </p:sp>
      <p:sp>
        <p:nvSpPr>
          <p:cNvPr id="5" name="TextBox 4">
            <a:extLst>
              <a:ext uri="{FF2B5EF4-FFF2-40B4-BE49-F238E27FC236}">
                <a16:creationId xmlns:a16="http://schemas.microsoft.com/office/drawing/2014/main" id="{6CD3A800-9A93-4ADD-B878-89ED0DB731AE}"/>
              </a:ext>
            </a:extLst>
          </p:cNvPr>
          <p:cNvSpPr txBox="1"/>
          <p:nvPr/>
        </p:nvSpPr>
        <p:spPr>
          <a:xfrm>
            <a:off x="2937164" y="2260662"/>
            <a:ext cx="6096000" cy="461665"/>
          </a:xfrm>
          <a:prstGeom prst="rect">
            <a:avLst/>
          </a:prstGeom>
          <a:noFill/>
        </p:spPr>
        <p:txBody>
          <a:bodyPr wrap="square">
            <a:spAutoFit/>
          </a:bodyPr>
          <a:lstStyle/>
          <a:p>
            <a:r>
              <a:rPr lang="en-IN" sz="2400" dirty="0" err="1"/>
              <a:t>xhttp.open</a:t>
            </a:r>
            <a:r>
              <a:rPr lang="en-IN" sz="2400" dirty="0"/>
              <a:t>("GET", "ajax_test.asp", true);</a:t>
            </a:r>
          </a:p>
        </p:txBody>
      </p:sp>
      <p:sp>
        <p:nvSpPr>
          <p:cNvPr id="7" name="TextBox 6">
            <a:extLst>
              <a:ext uri="{FF2B5EF4-FFF2-40B4-BE49-F238E27FC236}">
                <a16:creationId xmlns:a16="http://schemas.microsoft.com/office/drawing/2014/main" id="{3DA9DB8C-2008-4359-955C-44DB2786E136}"/>
              </a:ext>
            </a:extLst>
          </p:cNvPr>
          <p:cNvSpPr txBox="1"/>
          <p:nvPr/>
        </p:nvSpPr>
        <p:spPr>
          <a:xfrm>
            <a:off x="609599" y="3397010"/>
            <a:ext cx="11097492" cy="1938992"/>
          </a:xfrm>
          <a:prstGeom prst="rect">
            <a:avLst/>
          </a:prstGeom>
          <a:noFill/>
        </p:spPr>
        <p:txBody>
          <a:bodyPr wrap="square">
            <a:spAutoFit/>
          </a:bodyPr>
          <a:lstStyle/>
          <a:p>
            <a:r>
              <a:rPr lang="en-IN" sz="2400" dirty="0"/>
              <a:t>By sending asynchronously, the JavaScript does not have to wait for the server response, but can instead:</a:t>
            </a:r>
          </a:p>
          <a:p>
            <a:endParaRPr lang="en-IN" sz="2400" dirty="0"/>
          </a:p>
          <a:p>
            <a:pPr marL="342900" indent="-342900">
              <a:buFont typeface="Arial" panose="020B0604020202020204" pitchFamily="34" charset="0"/>
              <a:buChar char="•"/>
            </a:pPr>
            <a:r>
              <a:rPr lang="en-IN" sz="2400" dirty="0"/>
              <a:t>execute other scripts while waiting for server response</a:t>
            </a:r>
          </a:p>
          <a:p>
            <a:pPr marL="342900" indent="-342900">
              <a:buFont typeface="Arial" panose="020B0604020202020204" pitchFamily="34" charset="0"/>
              <a:buChar char="•"/>
            </a:pPr>
            <a:r>
              <a:rPr lang="en-IN" sz="2400" dirty="0"/>
              <a:t>deal with the response after the response is ready</a:t>
            </a:r>
          </a:p>
        </p:txBody>
      </p:sp>
    </p:spTree>
    <p:extLst>
      <p:ext uri="{BB962C8B-B14F-4D97-AF65-F5344CB8AC3E}">
        <p14:creationId xmlns:p14="http://schemas.microsoft.com/office/powerpoint/2010/main" val="886656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8BA16-683E-4F4C-9383-BECCD52BF047}"/>
              </a:ext>
            </a:extLst>
          </p:cNvPr>
          <p:cNvSpPr txBox="1"/>
          <p:nvPr/>
        </p:nvSpPr>
        <p:spPr>
          <a:xfrm>
            <a:off x="568035" y="445946"/>
            <a:ext cx="10640291" cy="2308324"/>
          </a:xfrm>
          <a:prstGeom prst="rect">
            <a:avLst/>
          </a:prstGeom>
          <a:noFill/>
        </p:spPr>
        <p:txBody>
          <a:bodyPr wrap="square">
            <a:spAutoFit/>
          </a:bodyPr>
          <a:lstStyle/>
          <a:p>
            <a:r>
              <a:rPr lang="en-IN" sz="2400" b="1" dirty="0"/>
              <a:t>The </a:t>
            </a:r>
            <a:r>
              <a:rPr lang="en-IN" sz="2400" b="1" dirty="0" err="1"/>
              <a:t>onreadystatechange</a:t>
            </a:r>
            <a:r>
              <a:rPr lang="en-IN" sz="2400" b="1" dirty="0"/>
              <a:t> Property</a:t>
            </a:r>
          </a:p>
          <a:p>
            <a:r>
              <a:rPr lang="en-IN" sz="2400" dirty="0"/>
              <a:t>With the </a:t>
            </a:r>
            <a:r>
              <a:rPr lang="en-IN" sz="2400" dirty="0" err="1"/>
              <a:t>XMLHttpRequest</a:t>
            </a:r>
            <a:r>
              <a:rPr lang="en-IN" sz="2400" dirty="0"/>
              <a:t> object you can define a function to be executed when the request receives an answer.</a:t>
            </a:r>
          </a:p>
          <a:p>
            <a:endParaRPr lang="en-IN" sz="2400" dirty="0"/>
          </a:p>
          <a:p>
            <a:r>
              <a:rPr lang="en-IN" sz="2400" dirty="0"/>
              <a:t>The function is defined in the </a:t>
            </a:r>
            <a:r>
              <a:rPr lang="en-IN" sz="2400" dirty="0" err="1"/>
              <a:t>onreadystatechange</a:t>
            </a:r>
            <a:r>
              <a:rPr lang="en-IN" sz="2400" dirty="0"/>
              <a:t> property of the </a:t>
            </a:r>
            <a:r>
              <a:rPr lang="en-IN" sz="2400" dirty="0" err="1"/>
              <a:t>XMLHttpRequest</a:t>
            </a:r>
            <a:r>
              <a:rPr lang="en-IN" sz="2400" dirty="0"/>
              <a:t> object:</a:t>
            </a:r>
          </a:p>
        </p:txBody>
      </p:sp>
      <p:sp>
        <p:nvSpPr>
          <p:cNvPr id="5" name="TextBox 4">
            <a:extLst>
              <a:ext uri="{FF2B5EF4-FFF2-40B4-BE49-F238E27FC236}">
                <a16:creationId xmlns:a16="http://schemas.microsoft.com/office/drawing/2014/main" id="{3819865C-B3AB-48DC-A133-1CAB5CA2667B}"/>
              </a:ext>
            </a:extLst>
          </p:cNvPr>
          <p:cNvSpPr txBox="1"/>
          <p:nvPr/>
        </p:nvSpPr>
        <p:spPr>
          <a:xfrm>
            <a:off x="3048000" y="2898292"/>
            <a:ext cx="6096000" cy="3416320"/>
          </a:xfrm>
          <a:prstGeom prst="rect">
            <a:avLst/>
          </a:prstGeom>
          <a:noFill/>
        </p:spPr>
        <p:txBody>
          <a:bodyPr wrap="square">
            <a:spAutoFit/>
          </a:bodyPr>
          <a:lstStyle/>
          <a:p>
            <a:r>
              <a:rPr lang="en-IN" sz="2400" dirty="0" err="1"/>
              <a:t>xhttp.onreadystatechange</a:t>
            </a:r>
            <a:r>
              <a:rPr lang="en-IN" sz="2400" dirty="0"/>
              <a:t> = function() {</a:t>
            </a:r>
          </a:p>
          <a:p>
            <a:r>
              <a:rPr lang="en-IN" sz="2400" dirty="0"/>
              <a:t>  if (</a:t>
            </a:r>
            <a:r>
              <a:rPr lang="en-IN" sz="2400" dirty="0" err="1"/>
              <a:t>this.readyState</a:t>
            </a:r>
            <a:r>
              <a:rPr lang="en-IN" sz="2400" dirty="0"/>
              <a:t> == 4 &amp;&amp; </a:t>
            </a:r>
            <a:r>
              <a:rPr lang="en-IN" sz="2400" dirty="0" err="1"/>
              <a:t>this.status</a:t>
            </a:r>
            <a:r>
              <a:rPr lang="en-IN" sz="2400" dirty="0"/>
              <a:t> == 200) {</a:t>
            </a:r>
          </a:p>
          <a:p>
            <a:r>
              <a:rPr lang="en-IN" sz="2400" dirty="0"/>
              <a:t>    </a:t>
            </a:r>
            <a:r>
              <a:rPr lang="en-IN" sz="2400" dirty="0" err="1"/>
              <a:t>document.getElementById</a:t>
            </a:r>
            <a:r>
              <a:rPr lang="en-IN" sz="2400" dirty="0"/>
              <a:t>("demo").</a:t>
            </a:r>
            <a:r>
              <a:rPr lang="en-IN" sz="2400" dirty="0" err="1"/>
              <a:t>innerHTML</a:t>
            </a:r>
            <a:r>
              <a:rPr lang="en-IN" sz="2400" dirty="0"/>
              <a:t> = </a:t>
            </a:r>
            <a:r>
              <a:rPr lang="en-IN" sz="2400" dirty="0" err="1"/>
              <a:t>this.responseText</a:t>
            </a:r>
            <a:r>
              <a:rPr lang="en-IN" sz="2400" dirty="0"/>
              <a:t>;</a:t>
            </a:r>
          </a:p>
          <a:p>
            <a:r>
              <a:rPr lang="en-IN" sz="2400" dirty="0"/>
              <a:t>  }</a:t>
            </a:r>
          </a:p>
          <a:p>
            <a:r>
              <a:rPr lang="en-IN" sz="2400" dirty="0"/>
              <a:t>};</a:t>
            </a:r>
          </a:p>
          <a:p>
            <a:r>
              <a:rPr lang="en-IN" sz="2400" dirty="0" err="1"/>
              <a:t>xhttp.open</a:t>
            </a:r>
            <a:r>
              <a:rPr lang="en-IN" sz="2400" dirty="0"/>
              <a:t>("GET", "ajax_info.txt", true);</a:t>
            </a:r>
          </a:p>
          <a:p>
            <a:r>
              <a:rPr lang="en-IN" sz="2400" dirty="0" err="1"/>
              <a:t>xhttp.send</a:t>
            </a:r>
            <a:r>
              <a:rPr lang="en-IN" sz="2400" dirty="0"/>
              <a:t>();</a:t>
            </a:r>
          </a:p>
        </p:txBody>
      </p:sp>
    </p:spTree>
    <p:extLst>
      <p:ext uri="{BB962C8B-B14F-4D97-AF65-F5344CB8AC3E}">
        <p14:creationId xmlns:p14="http://schemas.microsoft.com/office/powerpoint/2010/main" val="379082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54174C-16C3-4EFA-ADFB-31DA0D222C29}"/>
              </a:ext>
            </a:extLst>
          </p:cNvPr>
          <p:cNvSpPr txBox="1"/>
          <p:nvPr/>
        </p:nvSpPr>
        <p:spPr>
          <a:xfrm>
            <a:off x="415635" y="334971"/>
            <a:ext cx="11291455" cy="1200329"/>
          </a:xfrm>
          <a:prstGeom prst="rect">
            <a:avLst/>
          </a:prstGeom>
          <a:noFill/>
        </p:spPr>
        <p:txBody>
          <a:bodyPr wrap="square">
            <a:spAutoFit/>
          </a:bodyPr>
          <a:lstStyle/>
          <a:p>
            <a:r>
              <a:rPr lang="en-IN" sz="2400" b="1" dirty="0"/>
              <a:t>Synchronous Request</a:t>
            </a:r>
          </a:p>
          <a:p>
            <a:r>
              <a:rPr lang="en-IN" sz="2400" dirty="0"/>
              <a:t>To execute a synchronous request, change the third parameter in the open() method to false:</a:t>
            </a:r>
          </a:p>
        </p:txBody>
      </p:sp>
      <p:sp>
        <p:nvSpPr>
          <p:cNvPr id="5" name="TextBox 4">
            <a:extLst>
              <a:ext uri="{FF2B5EF4-FFF2-40B4-BE49-F238E27FC236}">
                <a16:creationId xmlns:a16="http://schemas.microsoft.com/office/drawing/2014/main" id="{E9F2512F-2843-48A9-9BC9-B54663A93058}"/>
              </a:ext>
            </a:extLst>
          </p:cNvPr>
          <p:cNvSpPr txBox="1"/>
          <p:nvPr/>
        </p:nvSpPr>
        <p:spPr>
          <a:xfrm>
            <a:off x="3013362" y="1664915"/>
            <a:ext cx="6096000" cy="461665"/>
          </a:xfrm>
          <a:prstGeom prst="rect">
            <a:avLst/>
          </a:prstGeom>
          <a:noFill/>
        </p:spPr>
        <p:txBody>
          <a:bodyPr wrap="square">
            <a:spAutoFit/>
          </a:bodyPr>
          <a:lstStyle/>
          <a:p>
            <a:r>
              <a:rPr lang="en-IN" sz="2400" dirty="0" err="1"/>
              <a:t>xhttp.open</a:t>
            </a:r>
            <a:r>
              <a:rPr lang="en-IN" sz="2400" dirty="0"/>
              <a:t>("GET", "ajax_info.txt", false);</a:t>
            </a:r>
          </a:p>
        </p:txBody>
      </p:sp>
      <p:sp>
        <p:nvSpPr>
          <p:cNvPr id="7" name="TextBox 6">
            <a:extLst>
              <a:ext uri="{FF2B5EF4-FFF2-40B4-BE49-F238E27FC236}">
                <a16:creationId xmlns:a16="http://schemas.microsoft.com/office/drawing/2014/main" id="{FE5C9B5F-C199-44D1-BFF8-BA533533531B}"/>
              </a:ext>
            </a:extLst>
          </p:cNvPr>
          <p:cNvSpPr txBox="1"/>
          <p:nvPr/>
        </p:nvSpPr>
        <p:spPr>
          <a:xfrm>
            <a:off x="415635" y="2082691"/>
            <a:ext cx="11139056" cy="1938992"/>
          </a:xfrm>
          <a:prstGeom prst="rect">
            <a:avLst/>
          </a:prstGeom>
          <a:noFill/>
        </p:spPr>
        <p:txBody>
          <a:bodyPr wrap="square">
            <a:spAutoFit/>
          </a:bodyPr>
          <a:lstStyle/>
          <a:p>
            <a:pPr algn="just"/>
            <a:r>
              <a:rPr lang="en-IN" sz="2400" dirty="0"/>
              <a:t>Sometimes async = false are used for quick testing. You will also find synchronous requests in older JavaScript code.</a:t>
            </a:r>
          </a:p>
          <a:p>
            <a:pPr algn="just"/>
            <a:endParaRPr lang="en-IN" sz="2400" dirty="0"/>
          </a:p>
          <a:p>
            <a:pPr algn="just"/>
            <a:r>
              <a:rPr lang="en-IN" sz="2400" dirty="0"/>
              <a:t>Since the code will wait for server completion, there is no need for an </a:t>
            </a:r>
            <a:r>
              <a:rPr lang="en-IN" sz="2400" dirty="0" err="1"/>
              <a:t>onreadystatechange</a:t>
            </a:r>
            <a:r>
              <a:rPr lang="en-IN" sz="2400" dirty="0"/>
              <a:t> function:</a:t>
            </a:r>
          </a:p>
        </p:txBody>
      </p:sp>
      <p:sp>
        <p:nvSpPr>
          <p:cNvPr id="9" name="TextBox 8">
            <a:extLst>
              <a:ext uri="{FF2B5EF4-FFF2-40B4-BE49-F238E27FC236}">
                <a16:creationId xmlns:a16="http://schemas.microsoft.com/office/drawing/2014/main" id="{F03D258E-FF44-4B3F-80F2-195ECE2ADBCB}"/>
              </a:ext>
            </a:extLst>
          </p:cNvPr>
          <p:cNvSpPr txBox="1"/>
          <p:nvPr/>
        </p:nvSpPr>
        <p:spPr>
          <a:xfrm>
            <a:off x="3048000" y="4311273"/>
            <a:ext cx="7924800" cy="1569660"/>
          </a:xfrm>
          <a:prstGeom prst="rect">
            <a:avLst/>
          </a:prstGeom>
          <a:noFill/>
        </p:spPr>
        <p:txBody>
          <a:bodyPr wrap="square">
            <a:spAutoFit/>
          </a:bodyPr>
          <a:lstStyle/>
          <a:p>
            <a:r>
              <a:rPr lang="en-IN" sz="2400" dirty="0" err="1"/>
              <a:t>xhttp.open</a:t>
            </a:r>
            <a:r>
              <a:rPr lang="en-IN" sz="2400" dirty="0"/>
              <a:t>("GET", "ajax_info.txt", false);</a:t>
            </a:r>
          </a:p>
          <a:p>
            <a:r>
              <a:rPr lang="en-IN" sz="2400" dirty="0" err="1"/>
              <a:t>xhttp.send</a:t>
            </a:r>
            <a:r>
              <a:rPr lang="en-IN" sz="2400" dirty="0"/>
              <a:t>();</a:t>
            </a:r>
          </a:p>
          <a:p>
            <a:r>
              <a:rPr lang="en-IN" sz="2400" dirty="0" err="1"/>
              <a:t>document.getElementById</a:t>
            </a:r>
            <a:r>
              <a:rPr lang="en-IN" sz="2400" dirty="0"/>
              <a:t>("demo").</a:t>
            </a:r>
            <a:r>
              <a:rPr lang="en-IN" sz="2400" dirty="0" err="1"/>
              <a:t>innerHTML</a:t>
            </a:r>
            <a:r>
              <a:rPr lang="en-IN" sz="2400" dirty="0"/>
              <a:t> = </a:t>
            </a:r>
            <a:r>
              <a:rPr lang="en-IN" sz="2400" dirty="0" err="1"/>
              <a:t>xhttp.responseText</a:t>
            </a:r>
            <a:r>
              <a:rPr lang="en-IN" sz="2400" dirty="0"/>
              <a:t>;</a:t>
            </a:r>
          </a:p>
        </p:txBody>
      </p:sp>
    </p:spTree>
    <p:extLst>
      <p:ext uri="{BB962C8B-B14F-4D97-AF65-F5344CB8AC3E}">
        <p14:creationId xmlns:p14="http://schemas.microsoft.com/office/powerpoint/2010/main" val="410047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6A4E7-1A31-4832-96A4-85DDBB08CBDB}"/>
              </a:ext>
            </a:extLst>
          </p:cNvPr>
          <p:cNvSpPr txBox="1"/>
          <p:nvPr/>
        </p:nvSpPr>
        <p:spPr>
          <a:xfrm>
            <a:off x="637309" y="473977"/>
            <a:ext cx="10723418" cy="55750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dirty="0"/>
              <a:t>Ajax uses XHTML for content, CSS for presentation, along with Document Object Model and JavaScript for dynamic content display.</a:t>
            </a:r>
          </a:p>
          <a:p>
            <a:pPr marL="342900" indent="-342900" algn="just">
              <a:lnSpc>
                <a:spcPct val="150000"/>
              </a:lnSpc>
              <a:buFont typeface="Arial" panose="020B0604020202020204" pitchFamily="34" charset="0"/>
              <a:buChar char="•"/>
            </a:pPr>
            <a:endParaRPr lang="en-IN" sz="2400" dirty="0"/>
          </a:p>
          <a:p>
            <a:pPr marL="342900" indent="-342900" algn="just">
              <a:lnSpc>
                <a:spcPct val="150000"/>
              </a:lnSpc>
              <a:buFont typeface="Arial" panose="020B0604020202020204" pitchFamily="34" charset="0"/>
              <a:buChar char="•"/>
            </a:pPr>
            <a:r>
              <a:rPr lang="en-IN" sz="2400" dirty="0"/>
              <a:t>Conventional web applications transmit information to and from the sever using synchronous requests. It means you fill out a form, hit submit, and get directed to a new page with new information from the server.</a:t>
            </a:r>
          </a:p>
          <a:p>
            <a:pPr marL="342900" indent="-342900" algn="just">
              <a:lnSpc>
                <a:spcPct val="150000"/>
              </a:lnSpc>
              <a:buFont typeface="Arial" panose="020B0604020202020204" pitchFamily="34" charset="0"/>
              <a:buChar char="•"/>
            </a:pPr>
            <a:endParaRPr lang="en-IN" sz="2400" dirty="0"/>
          </a:p>
          <a:p>
            <a:pPr marL="342900" indent="-342900" algn="just">
              <a:lnSpc>
                <a:spcPct val="150000"/>
              </a:lnSpc>
              <a:buFont typeface="Arial" panose="020B0604020202020204" pitchFamily="34" charset="0"/>
              <a:buChar char="•"/>
            </a:pPr>
            <a:r>
              <a:rPr lang="en-IN" sz="2400" dirty="0"/>
              <a:t>With AJAX, when you hit submit, JavaScript will make a request to the server, interpret the results, and update the current screen. In the purest sense, the user would never know that anything was even transmitted to the server.</a:t>
            </a:r>
          </a:p>
        </p:txBody>
      </p:sp>
    </p:spTree>
    <p:extLst>
      <p:ext uri="{BB962C8B-B14F-4D97-AF65-F5344CB8AC3E}">
        <p14:creationId xmlns:p14="http://schemas.microsoft.com/office/powerpoint/2010/main" val="3177656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E0F1B-DB57-4027-8DBB-4E9D71718E24}"/>
              </a:ext>
            </a:extLst>
          </p:cNvPr>
          <p:cNvSpPr txBox="1"/>
          <p:nvPr/>
        </p:nvSpPr>
        <p:spPr>
          <a:xfrm>
            <a:off x="2854036" y="2814843"/>
            <a:ext cx="6096000" cy="523220"/>
          </a:xfrm>
          <a:prstGeom prst="rect">
            <a:avLst/>
          </a:prstGeom>
          <a:noFill/>
        </p:spPr>
        <p:txBody>
          <a:bodyPr wrap="square">
            <a:spAutoFit/>
          </a:bodyPr>
          <a:lstStyle/>
          <a:p>
            <a:pPr algn="ctr"/>
            <a:r>
              <a:rPr lang="en-IN" sz="2800" b="1" dirty="0"/>
              <a:t>AJAX - Server Response</a:t>
            </a:r>
          </a:p>
        </p:txBody>
      </p:sp>
    </p:spTree>
    <p:extLst>
      <p:ext uri="{BB962C8B-B14F-4D97-AF65-F5344CB8AC3E}">
        <p14:creationId xmlns:p14="http://schemas.microsoft.com/office/powerpoint/2010/main" val="2461393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5CDF0-5849-4E1F-B5D5-82387E9372B7}"/>
              </a:ext>
            </a:extLst>
          </p:cNvPr>
          <p:cNvSpPr txBox="1"/>
          <p:nvPr/>
        </p:nvSpPr>
        <p:spPr>
          <a:xfrm>
            <a:off x="526472" y="404521"/>
            <a:ext cx="10945092" cy="3046988"/>
          </a:xfrm>
          <a:prstGeom prst="rect">
            <a:avLst/>
          </a:prstGeom>
          <a:noFill/>
        </p:spPr>
        <p:txBody>
          <a:bodyPr wrap="square">
            <a:spAutoFit/>
          </a:bodyPr>
          <a:lstStyle/>
          <a:p>
            <a:r>
              <a:rPr lang="en-IN" sz="2400" b="1" dirty="0"/>
              <a:t>The </a:t>
            </a:r>
            <a:r>
              <a:rPr lang="en-IN" sz="2400" b="1" dirty="0" err="1"/>
              <a:t>onreadystatechange</a:t>
            </a:r>
            <a:r>
              <a:rPr lang="en-IN" sz="2400" b="1" dirty="0"/>
              <a:t> Property</a:t>
            </a:r>
          </a:p>
          <a:p>
            <a:r>
              <a:rPr lang="en-IN" sz="2400" dirty="0"/>
              <a:t>The </a:t>
            </a:r>
            <a:r>
              <a:rPr lang="en-IN" sz="2400" dirty="0" err="1"/>
              <a:t>readyState</a:t>
            </a:r>
            <a:r>
              <a:rPr lang="en-IN" sz="2400" dirty="0"/>
              <a:t> property holds the status of the </a:t>
            </a:r>
            <a:r>
              <a:rPr lang="en-IN" sz="2400" dirty="0" err="1"/>
              <a:t>XMLHttpRequest</a:t>
            </a:r>
            <a:r>
              <a:rPr lang="en-IN" sz="2400" dirty="0"/>
              <a:t>.</a:t>
            </a:r>
          </a:p>
          <a:p>
            <a:endParaRPr lang="en-IN" sz="2400" dirty="0"/>
          </a:p>
          <a:p>
            <a:r>
              <a:rPr lang="en-IN" sz="2400" dirty="0"/>
              <a:t>The </a:t>
            </a:r>
            <a:r>
              <a:rPr lang="en-IN" sz="2400" dirty="0" err="1"/>
              <a:t>onreadystatechange</a:t>
            </a:r>
            <a:r>
              <a:rPr lang="en-IN" sz="2400" dirty="0"/>
              <a:t> property defines a function to be executed when the </a:t>
            </a:r>
            <a:r>
              <a:rPr lang="en-IN" sz="2400" dirty="0" err="1"/>
              <a:t>readyState</a:t>
            </a:r>
            <a:r>
              <a:rPr lang="en-IN" sz="2400" dirty="0"/>
              <a:t> changes.</a:t>
            </a:r>
          </a:p>
          <a:p>
            <a:endParaRPr lang="en-IN" sz="2400" dirty="0"/>
          </a:p>
          <a:p>
            <a:r>
              <a:rPr lang="en-IN" sz="2400" dirty="0"/>
              <a:t>The status property and the </a:t>
            </a:r>
            <a:r>
              <a:rPr lang="en-IN" sz="2400" dirty="0" err="1"/>
              <a:t>statusText</a:t>
            </a:r>
            <a:r>
              <a:rPr lang="en-IN" sz="2400" dirty="0"/>
              <a:t> property holds the status of the </a:t>
            </a:r>
            <a:r>
              <a:rPr lang="en-IN" sz="2400" dirty="0" err="1"/>
              <a:t>XMLHttpRequest</a:t>
            </a:r>
            <a:r>
              <a:rPr lang="en-IN" sz="2400" dirty="0"/>
              <a:t> object.</a:t>
            </a:r>
          </a:p>
        </p:txBody>
      </p:sp>
    </p:spTree>
    <p:extLst>
      <p:ext uri="{BB962C8B-B14F-4D97-AF65-F5344CB8AC3E}">
        <p14:creationId xmlns:p14="http://schemas.microsoft.com/office/powerpoint/2010/main" val="212518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6A1C266-2624-40C6-9AE3-8DD4F64DB3CA}"/>
              </a:ext>
            </a:extLst>
          </p:cNvPr>
          <p:cNvGraphicFramePr>
            <a:graphicFrameLocks noGrp="1"/>
          </p:cNvGraphicFramePr>
          <p:nvPr>
            <p:extLst>
              <p:ext uri="{D42A27DB-BD31-4B8C-83A1-F6EECF244321}">
                <p14:modId xmlns:p14="http://schemas.microsoft.com/office/powerpoint/2010/main" val="2017476165"/>
              </p:ext>
            </p:extLst>
          </p:nvPr>
        </p:nvGraphicFramePr>
        <p:xfrm>
          <a:off x="507511" y="454025"/>
          <a:ext cx="10797798" cy="5841060"/>
        </p:xfrm>
        <a:graphic>
          <a:graphicData uri="http://schemas.openxmlformats.org/drawingml/2006/table">
            <a:tbl>
              <a:tblPr/>
              <a:tblGrid>
                <a:gridCol w="2196581">
                  <a:extLst>
                    <a:ext uri="{9D8B030D-6E8A-4147-A177-3AD203B41FA5}">
                      <a16:colId xmlns:a16="http://schemas.microsoft.com/office/drawing/2014/main" val="4119761210"/>
                    </a:ext>
                  </a:extLst>
                </a:gridCol>
                <a:gridCol w="8601217">
                  <a:extLst>
                    <a:ext uri="{9D8B030D-6E8A-4147-A177-3AD203B41FA5}">
                      <a16:colId xmlns:a16="http://schemas.microsoft.com/office/drawing/2014/main" val="3006041154"/>
                    </a:ext>
                  </a:extLst>
                </a:gridCol>
              </a:tblGrid>
              <a:tr h="402351">
                <a:tc>
                  <a:txBody>
                    <a:bodyPr/>
                    <a:lstStyle/>
                    <a:p>
                      <a:pPr algn="l" fontAlgn="t"/>
                      <a:r>
                        <a:rPr lang="en-IN" sz="2400">
                          <a:effectLst/>
                        </a:rPr>
                        <a:t>Property</a:t>
                      </a:r>
                    </a:p>
                  </a:txBody>
                  <a:tcPr marL="144084"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Description</a:t>
                      </a:r>
                    </a:p>
                  </a:txBody>
                  <a:tcPr marL="72042"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44090865"/>
                  </a:ext>
                </a:extLst>
              </a:tr>
              <a:tr h="661006">
                <a:tc>
                  <a:txBody>
                    <a:bodyPr/>
                    <a:lstStyle/>
                    <a:p>
                      <a:pPr algn="l" fontAlgn="t"/>
                      <a:r>
                        <a:rPr lang="en-IN" sz="2400">
                          <a:effectLst/>
                        </a:rPr>
                        <a:t>onreadystatechange</a:t>
                      </a:r>
                    </a:p>
                  </a:txBody>
                  <a:tcPr marL="144084"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Defines a function to be called when the readyState property changes</a:t>
                      </a:r>
                    </a:p>
                  </a:txBody>
                  <a:tcPr marL="72042"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413510235"/>
                  </a:ext>
                </a:extLst>
              </a:tr>
              <a:tr h="1695624">
                <a:tc>
                  <a:txBody>
                    <a:bodyPr/>
                    <a:lstStyle/>
                    <a:p>
                      <a:pPr algn="l" fontAlgn="t"/>
                      <a:r>
                        <a:rPr lang="en-IN" sz="2400">
                          <a:effectLst/>
                        </a:rPr>
                        <a:t>readyState</a:t>
                      </a:r>
                    </a:p>
                  </a:txBody>
                  <a:tcPr marL="144084"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Holds the status of the XMLHttpRequest.</a:t>
                      </a:r>
                      <a:br>
                        <a:rPr lang="en-IN" sz="2400">
                          <a:effectLst/>
                        </a:rPr>
                      </a:br>
                      <a:r>
                        <a:rPr lang="en-IN" sz="2400">
                          <a:effectLst/>
                        </a:rPr>
                        <a:t>0: request not initialized</a:t>
                      </a:r>
                      <a:br>
                        <a:rPr lang="en-IN" sz="2400">
                          <a:effectLst/>
                        </a:rPr>
                      </a:br>
                      <a:r>
                        <a:rPr lang="en-IN" sz="2400">
                          <a:effectLst/>
                        </a:rPr>
                        <a:t>1: server connection established</a:t>
                      </a:r>
                      <a:br>
                        <a:rPr lang="en-IN" sz="2400">
                          <a:effectLst/>
                        </a:rPr>
                      </a:br>
                      <a:r>
                        <a:rPr lang="en-IN" sz="2400">
                          <a:effectLst/>
                        </a:rPr>
                        <a:t>2: request received</a:t>
                      </a:r>
                      <a:br>
                        <a:rPr lang="en-IN" sz="2400">
                          <a:effectLst/>
                        </a:rPr>
                      </a:br>
                      <a:r>
                        <a:rPr lang="en-IN" sz="2400">
                          <a:effectLst/>
                        </a:rPr>
                        <a:t>3: processing request</a:t>
                      </a:r>
                      <a:br>
                        <a:rPr lang="en-IN" sz="2400">
                          <a:effectLst/>
                        </a:rPr>
                      </a:br>
                      <a:r>
                        <a:rPr lang="en-IN" sz="2400">
                          <a:effectLst/>
                        </a:rPr>
                        <a:t>4: request finished and response is ready</a:t>
                      </a:r>
                    </a:p>
                  </a:txBody>
                  <a:tcPr marL="72042"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79059042"/>
                  </a:ext>
                </a:extLst>
              </a:tr>
              <a:tr h="1178315">
                <a:tc>
                  <a:txBody>
                    <a:bodyPr/>
                    <a:lstStyle/>
                    <a:p>
                      <a:pPr algn="l" fontAlgn="t"/>
                      <a:r>
                        <a:rPr lang="en-IN" sz="2400">
                          <a:effectLst/>
                        </a:rPr>
                        <a:t>status</a:t>
                      </a:r>
                    </a:p>
                  </a:txBody>
                  <a:tcPr marL="144084"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200: "OK"</a:t>
                      </a:r>
                      <a:br>
                        <a:rPr lang="en-IN" sz="2400">
                          <a:effectLst/>
                        </a:rPr>
                      </a:br>
                      <a:r>
                        <a:rPr lang="en-IN" sz="2400">
                          <a:effectLst/>
                        </a:rPr>
                        <a:t>403: "Forbidden"</a:t>
                      </a:r>
                      <a:br>
                        <a:rPr lang="en-IN" sz="2400">
                          <a:effectLst/>
                        </a:rPr>
                      </a:br>
                      <a:r>
                        <a:rPr lang="en-IN" sz="2400">
                          <a:effectLst/>
                        </a:rPr>
                        <a:t>404: "Page not found"</a:t>
                      </a:r>
                      <a:br>
                        <a:rPr lang="en-IN" sz="2400">
                          <a:effectLst/>
                        </a:rPr>
                      </a:br>
                      <a:r>
                        <a:rPr lang="en-IN" sz="2400">
                          <a:effectLst/>
                        </a:rPr>
                        <a:t>For a complete list go to the </a:t>
                      </a:r>
                      <a:r>
                        <a:rPr lang="en-IN" sz="2400">
                          <a:effectLst/>
                          <a:hlinkClick r:id="rId2"/>
                        </a:rPr>
                        <a:t>Http Messages Reference</a:t>
                      </a:r>
                      <a:endParaRPr lang="en-IN" sz="2400">
                        <a:effectLst/>
                      </a:endParaRPr>
                    </a:p>
                  </a:txBody>
                  <a:tcPr marL="72042"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46230042"/>
                  </a:ext>
                </a:extLst>
              </a:tr>
              <a:tr h="402351">
                <a:tc>
                  <a:txBody>
                    <a:bodyPr/>
                    <a:lstStyle/>
                    <a:p>
                      <a:pPr algn="l" fontAlgn="t"/>
                      <a:r>
                        <a:rPr lang="en-IN" sz="2400">
                          <a:effectLst/>
                        </a:rPr>
                        <a:t>statusText</a:t>
                      </a:r>
                    </a:p>
                  </a:txBody>
                  <a:tcPr marL="144084"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Returns the status-text (e.g. "OK" or "Not Found")</a:t>
                      </a:r>
                    </a:p>
                  </a:txBody>
                  <a:tcPr marL="72042" marR="72042" marT="72042" marB="720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8965440"/>
                  </a:ext>
                </a:extLst>
              </a:tr>
            </a:tbl>
          </a:graphicData>
        </a:graphic>
      </p:graphicFrame>
    </p:spTree>
    <p:extLst>
      <p:ext uri="{BB962C8B-B14F-4D97-AF65-F5344CB8AC3E}">
        <p14:creationId xmlns:p14="http://schemas.microsoft.com/office/powerpoint/2010/main" val="3052754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922F7E-27FE-432B-85E5-DD43BDCFA073}"/>
              </a:ext>
            </a:extLst>
          </p:cNvPr>
          <p:cNvSpPr txBox="1"/>
          <p:nvPr/>
        </p:nvSpPr>
        <p:spPr>
          <a:xfrm>
            <a:off x="484909" y="445854"/>
            <a:ext cx="11028218" cy="1200329"/>
          </a:xfrm>
          <a:prstGeom prst="rect">
            <a:avLst/>
          </a:prstGeom>
          <a:noFill/>
        </p:spPr>
        <p:txBody>
          <a:bodyPr wrap="square">
            <a:spAutoFit/>
          </a:bodyPr>
          <a:lstStyle/>
          <a:p>
            <a:r>
              <a:rPr lang="en-IN" sz="2400" dirty="0"/>
              <a:t>The </a:t>
            </a:r>
            <a:r>
              <a:rPr lang="en-IN" sz="2400" dirty="0" err="1"/>
              <a:t>onreadystatechange</a:t>
            </a:r>
            <a:r>
              <a:rPr lang="en-IN" sz="2400" dirty="0"/>
              <a:t> function is called every time the </a:t>
            </a:r>
            <a:r>
              <a:rPr lang="en-IN" sz="2400" dirty="0" err="1"/>
              <a:t>readyState</a:t>
            </a:r>
            <a:r>
              <a:rPr lang="en-IN" sz="2400" dirty="0"/>
              <a:t> changes.</a:t>
            </a:r>
          </a:p>
          <a:p>
            <a:endParaRPr lang="en-IN" sz="2400" dirty="0"/>
          </a:p>
          <a:p>
            <a:r>
              <a:rPr lang="en-IN" sz="2400" dirty="0"/>
              <a:t>When </a:t>
            </a:r>
            <a:r>
              <a:rPr lang="en-IN" sz="2400" dirty="0" err="1"/>
              <a:t>readyState</a:t>
            </a:r>
            <a:r>
              <a:rPr lang="en-IN" sz="2400" dirty="0"/>
              <a:t> is 4 and status is 200, the response is ready:</a:t>
            </a:r>
          </a:p>
        </p:txBody>
      </p:sp>
      <p:sp>
        <p:nvSpPr>
          <p:cNvPr id="5" name="TextBox 4">
            <a:extLst>
              <a:ext uri="{FF2B5EF4-FFF2-40B4-BE49-F238E27FC236}">
                <a16:creationId xmlns:a16="http://schemas.microsoft.com/office/drawing/2014/main" id="{E3CA9C98-5A84-4571-B1C9-C9197DAD232E}"/>
              </a:ext>
            </a:extLst>
          </p:cNvPr>
          <p:cNvSpPr txBox="1"/>
          <p:nvPr/>
        </p:nvSpPr>
        <p:spPr>
          <a:xfrm>
            <a:off x="2951018" y="1859339"/>
            <a:ext cx="6096000" cy="3477875"/>
          </a:xfrm>
          <a:prstGeom prst="rect">
            <a:avLst/>
          </a:prstGeom>
          <a:noFill/>
        </p:spPr>
        <p:txBody>
          <a:bodyPr wrap="square">
            <a:spAutoFit/>
          </a:bodyPr>
          <a:lstStyle/>
          <a:p>
            <a:r>
              <a:rPr lang="en-IN" sz="2000" dirty="0"/>
              <a:t>function </a:t>
            </a:r>
            <a:r>
              <a:rPr lang="en-IN" sz="2000" dirty="0" err="1"/>
              <a:t>loadDoc</a:t>
            </a:r>
            <a:r>
              <a:rPr lang="en-IN" sz="2000" dirty="0"/>
              <a:t>() {</a:t>
            </a:r>
          </a:p>
          <a:p>
            <a:r>
              <a:rPr lang="en-IN" sz="2000" dirty="0"/>
              <a:t>  var </a:t>
            </a:r>
            <a:r>
              <a:rPr lang="en-IN" sz="2000" dirty="0" err="1"/>
              <a:t>xhttp</a:t>
            </a:r>
            <a:r>
              <a:rPr lang="en-IN" sz="2000" dirty="0"/>
              <a:t> = new </a:t>
            </a:r>
            <a:r>
              <a:rPr lang="en-IN" sz="2000" dirty="0" err="1"/>
              <a:t>XMLHttpRequest</a:t>
            </a:r>
            <a:r>
              <a:rPr lang="en-IN" sz="2000" dirty="0"/>
              <a:t>();</a:t>
            </a:r>
          </a:p>
          <a:p>
            <a:r>
              <a:rPr lang="en-IN" sz="2000" dirty="0"/>
              <a:t>  </a:t>
            </a:r>
            <a:r>
              <a:rPr lang="en-IN" sz="2000" dirty="0" err="1"/>
              <a:t>xhttp.onreadystatechange</a:t>
            </a:r>
            <a:r>
              <a:rPr lang="en-IN" sz="2000" dirty="0"/>
              <a:t> = function() {</a:t>
            </a:r>
          </a:p>
          <a:p>
            <a:r>
              <a:rPr lang="en-IN" sz="2000" dirty="0"/>
              <a:t>    if (</a:t>
            </a:r>
            <a:r>
              <a:rPr lang="en-IN" sz="2000" dirty="0" err="1"/>
              <a:t>this.readyState</a:t>
            </a:r>
            <a:r>
              <a:rPr lang="en-IN" sz="2000" dirty="0"/>
              <a:t> == 4 &amp;&amp; </a:t>
            </a:r>
            <a:r>
              <a:rPr lang="en-IN" sz="2000" dirty="0" err="1"/>
              <a:t>this.status</a:t>
            </a:r>
            <a:r>
              <a:rPr lang="en-IN" sz="2000" dirty="0"/>
              <a:t> == 200) {</a:t>
            </a:r>
          </a:p>
          <a:p>
            <a:r>
              <a:rPr lang="en-IN" sz="2000" dirty="0"/>
              <a:t>      </a:t>
            </a:r>
            <a:r>
              <a:rPr lang="en-IN" sz="2000" dirty="0" err="1"/>
              <a:t>document.getElementById</a:t>
            </a:r>
            <a:r>
              <a:rPr lang="en-IN" sz="2000" dirty="0"/>
              <a:t>("demo").</a:t>
            </a:r>
            <a:r>
              <a:rPr lang="en-IN" sz="2000" dirty="0" err="1"/>
              <a:t>innerHTML</a:t>
            </a:r>
            <a:r>
              <a:rPr lang="en-IN" sz="2000" dirty="0"/>
              <a:t> =</a:t>
            </a:r>
          </a:p>
          <a:p>
            <a:r>
              <a:rPr lang="en-IN" sz="2000" dirty="0"/>
              <a:t>      </a:t>
            </a:r>
            <a:r>
              <a:rPr lang="en-IN" sz="2000" dirty="0" err="1"/>
              <a:t>this.responseText</a:t>
            </a:r>
            <a:r>
              <a:rPr lang="en-IN" sz="2000" dirty="0"/>
              <a:t>;</a:t>
            </a:r>
          </a:p>
          <a:p>
            <a:r>
              <a:rPr lang="en-IN" sz="2000" dirty="0"/>
              <a:t>    }</a:t>
            </a:r>
          </a:p>
          <a:p>
            <a:r>
              <a:rPr lang="en-IN" sz="2000" dirty="0"/>
              <a:t>  };</a:t>
            </a:r>
          </a:p>
          <a:p>
            <a:r>
              <a:rPr lang="en-IN" sz="2000" dirty="0"/>
              <a:t>  </a:t>
            </a:r>
            <a:r>
              <a:rPr lang="en-IN" sz="2000" dirty="0" err="1"/>
              <a:t>xhttp.open</a:t>
            </a:r>
            <a:r>
              <a:rPr lang="en-IN" sz="2000" dirty="0"/>
              <a:t>("GET", "ajax_info.txt", true);</a:t>
            </a:r>
          </a:p>
          <a:p>
            <a:r>
              <a:rPr lang="en-IN" sz="2000" dirty="0"/>
              <a:t>  </a:t>
            </a:r>
            <a:r>
              <a:rPr lang="en-IN" sz="2000" dirty="0" err="1"/>
              <a:t>xhttp.send</a:t>
            </a:r>
            <a:r>
              <a:rPr lang="en-IN" sz="2000" dirty="0"/>
              <a:t>();</a:t>
            </a:r>
          </a:p>
          <a:p>
            <a:r>
              <a:rPr lang="en-IN" sz="2000" dirty="0"/>
              <a:t>}</a:t>
            </a:r>
          </a:p>
        </p:txBody>
      </p:sp>
    </p:spTree>
    <p:extLst>
      <p:ext uri="{BB962C8B-B14F-4D97-AF65-F5344CB8AC3E}">
        <p14:creationId xmlns:p14="http://schemas.microsoft.com/office/powerpoint/2010/main" val="1108539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C4DCA-2D37-409D-8658-536200418DA1}"/>
              </a:ext>
            </a:extLst>
          </p:cNvPr>
          <p:cNvSpPr txBox="1"/>
          <p:nvPr/>
        </p:nvSpPr>
        <p:spPr>
          <a:xfrm>
            <a:off x="554181" y="376857"/>
            <a:ext cx="10889673" cy="3046988"/>
          </a:xfrm>
          <a:prstGeom prst="rect">
            <a:avLst/>
          </a:prstGeom>
          <a:noFill/>
        </p:spPr>
        <p:txBody>
          <a:bodyPr wrap="square">
            <a:spAutoFit/>
          </a:bodyPr>
          <a:lstStyle/>
          <a:p>
            <a:r>
              <a:rPr lang="en-IN" sz="2400" b="1" dirty="0"/>
              <a:t>Using a </a:t>
            </a:r>
            <a:r>
              <a:rPr lang="en-IN" sz="2400" b="1" dirty="0" err="1"/>
              <a:t>Callback</a:t>
            </a:r>
            <a:r>
              <a:rPr lang="en-IN" sz="2400" b="1" dirty="0"/>
              <a:t> Function</a:t>
            </a:r>
          </a:p>
          <a:p>
            <a:r>
              <a:rPr lang="en-IN" sz="2400" dirty="0"/>
              <a:t>A </a:t>
            </a:r>
            <a:r>
              <a:rPr lang="en-IN" sz="2400" dirty="0" err="1"/>
              <a:t>callback</a:t>
            </a:r>
            <a:r>
              <a:rPr lang="en-IN" sz="2400" dirty="0"/>
              <a:t> function is a function passed as a parameter to another function.</a:t>
            </a:r>
          </a:p>
          <a:p>
            <a:endParaRPr lang="en-IN" sz="2400" dirty="0"/>
          </a:p>
          <a:p>
            <a:r>
              <a:rPr lang="en-IN" sz="2400" dirty="0"/>
              <a:t>If you have more than one AJAX task in a website, you should create one function for executing the </a:t>
            </a:r>
            <a:r>
              <a:rPr lang="en-IN" sz="2400" dirty="0" err="1"/>
              <a:t>XMLHttpRequest</a:t>
            </a:r>
            <a:r>
              <a:rPr lang="en-IN" sz="2400" dirty="0"/>
              <a:t> object, and one </a:t>
            </a:r>
            <a:r>
              <a:rPr lang="en-IN" sz="2400" dirty="0" err="1"/>
              <a:t>callback</a:t>
            </a:r>
            <a:r>
              <a:rPr lang="en-IN" sz="2400" dirty="0"/>
              <a:t> function for each AJAX task.</a:t>
            </a:r>
          </a:p>
          <a:p>
            <a:endParaRPr lang="en-IN" sz="2400" dirty="0"/>
          </a:p>
          <a:p>
            <a:r>
              <a:rPr lang="en-IN" sz="2400" dirty="0"/>
              <a:t>The function call should contain the URL and what function to call when the response is ready.</a:t>
            </a:r>
          </a:p>
        </p:txBody>
      </p:sp>
    </p:spTree>
    <p:extLst>
      <p:ext uri="{BB962C8B-B14F-4D97-AF65-F5344CB8AC3E}">
        <p14:creationId xmlns:p14="http://schemas.microsoft.com/office/powerpoint/2010/main" val="64664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FCDB7-D92B-4760-9307-9331BDF303CA}"/>
              </a:ext>
            </a:extLst>
          </p:cNvPr>
          <p:cNvSpPr txBox="1"/>
          <p:nvPr/>
        </p:nvSpPr>
        <p:spPr>
          <a:xfrm>
            <a:off x="1371600" y="335846"/>
            <a:ext cx="7772400" cy="6186309"/>
          </a:xfrm>
          <a:prstGeom prst="rect">
            <a:avLst/>
          </a:prstGeom>
          <a:noFill/>
        </p:spPr>
        <p:txBody>
          <a:bodyPr wrap="square">
            <a:spAutoFit/>
          </a:bodyPr>
          <a:lstStyle/>
          <a:p>
            <a:r>
              <a:rPr lang="en-IN" dirty="0" err="1"/>
              <a:t>loadDoc</a:t>
            </a:r>
            <a:r>
              <a:rPr lang="en-IN" dirty="0"/>
              <a:t>("url-1", myFunction1);</a:t>
            </a:r>
          </a:p>
          <a:p>
            <a:endParaRPr lang="en-IN" dirty="0"/>
          </a:p>
          <a:p>
            <a:r>
              <a:rPr lang="en-IN" dirty="0" err="1"/>
              <a:t>loadDoc</a:t>
            </a:r>
            <a:r>
              <a:rPr lang="en-IN" dirty="0"/>
              <a:t>("url-2", myFunction2);</a:t>
            </a:r>
          </a:p>
          <a:p>
            <a:endParaRPr lang="en-IN" dirty="0"/>
          </a:p>
          <a:p>
            <a:r>
              <a:rPr lang="en-IN" dirty="0"/>
              <a:t>function </a:t>
            </a:r>
            <a:r>
              <a:rPr lang="en-IN" dirty="0" err="1"/>
              <a:t>loadDoc</a:t>
            </a:r>
            <a:r>
              <a:rPr lang="en-IN" dirty="0"/>
              <a:t>(</a:t>
            </a:r>
            <a:r>
              <a:rPr lang="en-IN" dirty="0" err="1"/>
              <a:t>url</a:t>
            </a:r>
            <a:r>
              <a:rPr lang="en-IN" dirty="0"/>
              <a:t>, </a:t>
            </a:r>
            <a:r>
              <a:rPr lang="en-IN" dirty="0" err="1"/>
              <a:t>cFunction</a:t>
            </a:r>
            <a:r>
              <a:rPr lang="en-IN" dirty="0"/>
              <a:t>) {</a:t>
            </a:r>
          </a:p>
          <a:p>
            <a:r>
              <a:rPr lang="en-IN" dirty="0"/>
              <a:t>  var </a:t>
            </a:r>
            <a:r>
              <a:rPr lang="en-IN" dirty="0" err="1"/>
              <a:t>xhttp</a:t>
            </a:r>
            <a:r>
              <a:rPr lang="en-IN" dirty="0"/>
              <a:t>;</a:t>
            </a:r>
          </a:p>
          <a:p>
            <a:r>
              <a:rPr lang="en-IN" dirty="0"/>
              <a:t>  </a:t>
            </a:r>
            <a:r>
              <a:rPr lang="en-IN" dirty="0" err="1"/>
              <a:t>xhttp</a:t>
            </a:r>
            <a:r>
              <a:rPr lang="en-IN" dirty="0"/>
              <a:t> = new </a:t>
            </a:r>
            <a:r>
              <a:rPr lang="en-IN" dirty="0" err="1"/>
              <a:t>XMLHttpRequest</a:t>
            </a:r>
            <a:r>
              <a:rPr lang="en-IN" dirty="0"/>
              <a:t>();</a:t>
            </a:r>
          </a:p>
          <a:p>
            <a:r>
              <a:rPr lang="en-IN" dirty="0"/>
              <a:t>  </a:t>
            </a:r>
            <a:r>
              <a:rPr lang="en-IN" dirty="0" err="1"/>
              <a:t>xhttp.onreadystatechange</a:t>
            </a:r>
            <a:r>
              <a:rPr lang="en-IN" dirty="0"/>
              <a:t> = function() {</a:t>
            </a:r>
          </a:p>
          <a:p>
            <a:r>
              <a:rPr lang="en-IN" dirty="0"/>
              <a:t>    if (</a:t>
            </a:r>
            <a:r>
              <a:rPr lang="en-IN" dirty="0" err="1"/>
              <a:t>this.readyState</a:t>
            </a:r>
            <a:r>
              <a:rPr lang="en-IN" dirty="0"/>
              <a:t> == 4 &amp;&amp; </a:t>
            </a:r>
            <a:r>
              <a:rPr lang="en-IN" dirty="0" err="1"/>
              <a:t>this.status</a:t>
            </a:r>
            <a:r>
              <a:rPr lang="en-IN" dirty="0"/>
              <a:t> == 200) {</a:t>
            </a:r>
          </a:p>
          <a:p>
            <a:r>
              <a:rPr lang="en-IN" dirty="0"/>
              <a:t>      </a:t>
            </a:r>
            <a:r>
              <a:rPr lang="en-IN" dirty="0" err="1"/>
              <a:t>cFunction</a:t>
            </a:r>
            <a:r>
              <a:rPr lang="en-IN" dirty="0"/>
              <a:t>(this);</a:t>
            </a:r>
          </a:p>
          <a:p>
            <a:r>
              <a:rPr lang="en-IN" dirty="0"/>
              <a:t>    }</a:t>
            </a:r>
          </a:p>
          <a:p>
            <a:r>
              <a:rPr lang="en-IN" dirty="0"/>
              <a:t>  };</a:t>
            </a:r>
          </a:p>
          <a:p>
            <a:r>
              <a:rPr lang="en-IN" dirty="0"/>
              <a:t>  </a:t>
            </a:r>
            <a:r>
              <a:rPr lang="en-IN" dirty="0" err="1"/>
              <a:t>xhttp.open</a:t>
            </a:r>
            <a:r>
              <a:rPr lang="en-IN" dirty="0"/>
              <a:t>("GET", </a:t>
            </a:r>
            <a:r>
              <a:rPr lang="en-IN" dirty="0" err="1"/>
              <a:t>url</a:t>
            </a:r>
            <a:r>
              <a:rPr lang="en-IN" dirty="0"/>
              <a:t>, true);</a:t>
            </a:r>
          </a:p>
          <a:p>
            <a:r>
              <a:rPr lang="en-IN" dirty="0"/>
              <a:t>  </a:t>
            </a:r>
            <a:r>
              <a:rPr lang="en-IN" dirty="0" err="1"/>
              <a:t>xhttp.send</a:t>
            </a:r>
            <a:r>
              <a:rPr lang="en-IN" dirty="0"/>
              <a:t>();</a:t>
            </a:r>
          </a:p>
          <a:p>
            <a:r>
              <a:rPr lang="en-IN" dirty="0"/>
              <a:t>}</a:t>
            </a:r>
          </a:p>
          <a:p>
            <a:endParaRPr lang="en-IN" dirty="0"/>
          </a:p>
          <a:p>
            <a:r>
              <a:rPr lang="en-IN" dirty="0"/>
              <a:t>function myFunction1(</a:t>
            </a:r>
            <a:r>
              <a:rPr lang="en-IN" dirty="0" err="1"/>
              <a:t>xhttp</a:t>
            </a:r>
            <a:r>
              <a:rPr lang="en-IN" dirty="0"/>
              <a:t>) {</a:t>
            </a:r>
          </a:p>
          <a:p>
            <a:r>
              <a:rPr lang="en-IN" dirty="0"/>
              <a:t>  // action goes here</a:t>
            </a:r>
          </a:p>
          <a:p>
            <a:r>
              <a:rPr lang="en-IN" dirty="0"/>
              <a:t>}</a:t>
            </a:r>
          </a:p>
          <a:p>
            <a:r>
              <a:rPr lang="en-IN" dirty="0"/>
              <a:t>function myFunction2(</a:t>
            </a:r>
            <a:r>
              <a:rPr lang="en-IN" dirty="0" err="1"/>
              <a:t>xhttp</a:t>
            </a:r>
            <a:r>
              <a:rPr lang="en-IN" dirty="0"/>
              <a:t>) {</a:t>
            </a:r>
          </a:p>
          <a:p>
            <a:r>
              <a:rPr lang="en-IN" dirty="0"/>
              <a:t>  // action goes here</a:t>
            </a:r>
          </a:p>
          <a:p>
            <a:r>
              <a:rPr lang="en-IN" dirty="0"/>
              <a:t>}</a:t>
            </a:r>
          </a:p>
        </p:txBody>
      </p:sp>
    </p:spTree>
    <p:extLst>
      <p:ext uri="{BB962C8B-B14F-4D97-AF65-F5344CB8AC3E}">
        <p14:creationId xmlns:p14="http://schemas.microsoft.com/office/powerpoint/2010/main" val="421238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B33FF-D40B-42C0-B114-15D8894184A6}"/>
              </a:ext>
            </a:extLst>
          </p:cNvPr>
          <p:cNvSpPr txBox="1"/>
          <p:nvPr/>
        </p:nvSpPr>
        <p:spPr>
          <a:xfrm>
            <a:off x="668048" y="0"/>
            <a:ext cx="6096000" cy="461665"/>
          </a:xfrm>
          <a:prstGeom prst="rect">
            <a:avLst/>
          </a:prstGeom>
          <a:noFill/>
        </p:spPr>
        <p:txBody>
          <a:bodyPr wrap="square">
            <a:spAutoFit/>
          </a:bodyPr>
          <a:lstStyle/>
          <a:p>
            <a:r>
              <a:rPr lang="en-IN" sz="2400" b="1" dirty="0"/>
              <a:t>Server Response Properties</a:t>
            </a:r>
          </a:p>
        </p:txBody>
      </p:sp>
      <p:graphicFrame>
        <p:nvGraphicFramePr>
          <p:cNvPr id="4" name="Table 3">
            <a:extLst>
              <a:ext uri="{FF2B5EF4-FFF2-40B4-BE49-F238E27FC236}">
                <a16:creationId xmlns:a16="http://schemas.microsoft.com/office/drawing/2014/main" id="{12AE2598-0CEE-4B57-82AD-B860FFF65A69}"/>
              </a:ext>
            </a:extLst>
          </p:cNvPr>
          <p:cNvGraphicFramePr>
            <a:graphicFrameLocks noGrp="1"/>
          </p:cNvGraphicFramePr>
          <p:nvPr>
            <p:extLst>
              <p:ext uri="{D42A27DB-BD31-4B8C-83A1-F6EECF244321}">
                <p14:modId xmlns:p14="http://schemas.microsoft.com/office/powerpoint/2010/main" val="1357231157"/>
              </p:ext>
            </p:extLst>
          </p:nvPr>
        </p:nvGraphicFramePr>
        <p:xfrm>
          <a:off x="668048" y="581800"/>
          <a:ext cx="8334375" cy="1554480"/>
        </p:xfrm>
        <a:graphic>
          <a:graphicData uri="http://schemas.openxmlformats.org/drawingml/2006/table">
            <a:tbl>
              <a:tblPr/>
              <a:tblGrid>
                <a:gridCol w="2190750">
                  <a:extLst>
                    <a:ext uri="{9D8B030D-6E8A-4147-A177-3AD203B41FA5}">
                      <a16:colId xmlns:a16="http://schemas.microsoft.com/office/drawing/2014/main" val="1508457635"/>
                    </a:ext>
                  </a:extLst>
                </a:gridCol>
                <a:gridCol w="6143625">
                  <a:extLst>
                    <a:ext uri="{9D8B030D-6E8A-4147-A177-3AD203B41FA5}">
                      <a16:colId xmlns:a16="http://schemas.microsoft.com/office/drawing/2014/main" val="3433463952"/>
                    </a:ext>
                  </a:extLst>
                </a:gridCol>
              </a:tblGrid>
              <a:tr h="0">
                <a:tc>
                  <a:txBody>
                    <a:bodyPr/>
                    <a:lstStyle/>
                    <a:p>
                      <a:pPr algn="l" fontAlgn="t"/>
                      <a:r>
                        <a:rPr lang="en-IN" sz="2400">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506407"/>
                  </a:ext>
                </a:extLst>
              </a:tr>
              <a:tr h="0">
                <a:tc>
                  <a:txBody>
                    <a:bodyPr/>
                    <a:lstStyle/>
                    <a:p>
                      <a:pPr algn="l" fontAlgn="t"/>
                      <a:r>
                        <a:rPr lang="en-IN" sz="2400">
                          <a:effectLst/>
                        </a:rPr>
                        <a:t>responseText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get the response data as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29538344"/>
                  </a:ext>
                </a:extLst>
              </a:tr>
              <a:tr h="0">
                <a:tc>
                  <a:txBody>
                    <a:bodyPr/>
                    <a:lstStyle/>
                    <a:p>
                      <a:pPr algn="l" fontAlgn="t"/>
                      <a:r>
                        <a:rPr lang="en-IN" sz="2400">
                          <a:effectLst/>
                        </a:rPr>
                        <a:t>responseXML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get the response data as XML data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57564127"/>
                  </a:ext>
                </a:extLst>
              </a:tr>
            </a:tbl>
          </a:graphicData>
        </a:graphic>
      </p:graphicFrame>
      <p:sp>
        <p:nvSpPr>
          <p:cNvPr id="6" name="TextBox 5">
            <a:extLst>
              <a:ext uri="{FF2B5EF4-FFF2-40B4-BE49-F238E27FC236}">
                <a16:creationId xmlns:a16="http://schemas.microsoft.com/office/drawing/2014/main" id="{C42D914B-F235-4B4C-BFE2-0CBA4D504CD5}"/>
              </a:ext>
            </a:extLst>
          </p:cNvPr>
          <p:cNvSpPr txBox="1"/>
          <p:nvPr/>
        </p:nvSpPr>
        <p:spPr>
          <a:xfrm>
            <a:off x="668048" y="2870262"/>
            <a:ext cx="6096000" cy="461665"/>
          </a:xfrm>
          <a:prstGeom prst="rect">
            <a:avLst/>
          </a:prstGeom>
          <a:noFill/>
        </p:spPr>
        <p:txBody>
          <a:bodyPr wrap="square">
            <a:spAutoFit/>
          </a:bodyPr>
          <a:lstStyle/>
          <a:p>
            <a:r>
              <a:rPr lang="en-IN" sz="2400" b="1" dirty="0"/>
              <a:t>Server Response Methods</a:t>
            </a:r>
          </a:p>
        </p:txBody>
      </p:sp>
      <p:graphicFrame>
        <p:nvGraphicFramePr>
          <p:cNvPr id="7" name="Table 6">
            <a:extLst>
              <a:ext uri="{FF2B5EF4-FFF2-40B4-BE49-F238E27FC236}">
                <a16:creationId xmlns:a16="http://schemas.microsoft.com/office/drawing/2014/main" id="{EC69D093-2BFD-48E0-93B6-D5953A6DC59D}"/>
              </a:ext>
            </a:extLst>
          </p:cNvPr>
          <p:cNvGraphicFramePr>
            <a:graphicFrameLocks noGrp="1"/>
          </p:cNvGraphicFramePr>
          <p:nvPr>
            <p:extLst>
              <p:ext uri="{D42A27DB-BD31-4B8C-83A1-F6EECF244321}">
                <p14:modId xmlns:p14="http://schemas.microsoft.com/office/powerpoint/2010/main" val="2976387366"/>
              </p:ext>
            </p:extLst>
          </p:nvPr>
        </p:nvGraphicFramePr>
        <p:xfrm>
          <a:off x="668047" y="3565313"/>
          <a:ext cx="10360171" cy="2286000"/>
        </p:xfrm>
        <a:graphic>
          <a:graphicData uri="http://schemas.openxmlformats.org/drawingml/2006/table">
            <a:tbl>
              <a:tblPr/>
              <a:tblGrid>
                <a:gridCol w="3613008">
                  <a:extLst>
                    <a:ext uri="{9D8B030D-6E8A-4147-A177-3AD203B41FA5}">
                      <a16:colId xmlns:a16="http://schemas.microsoft.com/office/drawing/2014/main" val="433360647"/>
                    </a:ext>
                  </a:extLst>
                </a:gridCol>
                <a:gridCol w="6747163">
                  <a:extLst>
                    <a:ext uri="{9D8B030D-6E8A-4147-A177-3AD203B41FA5}">
                      <a16:colId xmlns:a16="http://schemas.microsoft.com/office/drawing/2014/main" val="1201967756"/>
                    </a:ext>
                  </a:extLst>
                </a:gridCol>
              </a:tblGrid>
              <a:tr h="0">
                <a:tc>
                  <a:txBody>
                    <a:bodyPr/>
                    <a:lstStyle/>
                    <a:p>
                      <a:pPr algn="l" fontAlgn="t"/>
                      <a:r>
                        <a:rPr lang="en-IN" sz="2400">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96875051"/>
                  </a:ext>
                </a:extLst>
              </a:tr>
              <a:tr h="0">
                <a:tc>
                  <a:txBody>
                    <a:bodyPr/>
                    <a:lstStyle/>
                    <a:p>
                      <a:pPr algn="l" fontAlgn="t"/>
                      <a:r>
                        <a:rPr lang="en-IN" sz="2400">
                          <a:effectLst/>
                        </a:rPr>
                        <a:t>getResponseHeader()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2400">
                          <a:effectLst/>
                        </a:rPr>
                        <a:t>Returns specific header information from the server resource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92717263"/>
                  </a:ext>
                </a:extLst>
              </a:tr>
              <a:tr h="0">
                <a:tc>
                  <a:txBody>
                    <a:bodyPr/>
                    <a:lstStyle/>
                    <a:p>
                      <a:pPr algn="l" fontAlgn="t"/>
                      <a:r>
                        <a:rPr lang="en-IN" sz="2400">
                          <a:effectLst/>
                        </a:rPr>
                        <a:t>getAllResponseHeaders()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Returns all the header information from the server resource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437074"/>
                  </a:ext>
                </a:extLst>
              </a:tr>
            </a:tbl>
          </a:graphicData>
        </a:graphic>
      </p:graphicFrame>
    </p:spTree>
    <p:extLst>
      <p:ext uri="{BB962C8B-B14F-4D97-AF65-F5344CB8AC3E}">
        <p14:creationId xmlns:p14="http://schemas.microsoft.com/office/powerpoint/2010/main" val="3451184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AC7E86-53A4-4352-855C-B91451C51B5C}"/>
              </a:ext>
            </a:extLst>
          </p:cNvPr>
          <p:cNvSpPr txBox="1"/>
          <p:nvPr/>
        </p:nvSpPr>
        <p:spPr>
          <a:xfrm>
            <a:off x="3144982" y="2782669"/>
            <a:ext cx="6096000" cy="646331"/>
          </a:xfrm>
          <a:prstGeom prst="rect">
            <a:avLst/>
          </a:prstGeom>
          <a:noFill/>
        </p:spPr>
        <p:txBody>
          <a:bodyPr wrap="square">
            <a:spAutoFit/>
          </a:bodyPr>
          <a:lstStyle/>
          <a:p>
            <a:r>
              <a:rPr lang="en-IN" sz="3600" b="1" dirty="0"/>
              <a:t>Ajax Request with </a:t>
            </a:r>
            <a:r>
              <a:rPr lang="en-IN" sz="3600" b="1" dirty="0" err="1"/>
              <a:t>JQuery</a:t>
            </a:r>
            <a:endParaRPr lang="en-IN" sz="3600" b="1" dirty="0"/>
          </a:p>
        </p:txBody>
      </p:sp>
    </p:spTree>
    <p:extLst>
      <p:ext uri="{BB962C8B-B14F-4D97-AF65-F5344CB8AC3E}">
        <p14:creationId xmlns:p14="http://schemas.microsoft.com/office/powerpoint/2010/main" val="733617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861BA-9FE8-49CA-851A-907F5D3047DB}"/>
              </a:ext>
            </a:extLst>
          </p:cNvPr>
          <p:cNvSpPr txBox="1"/>
          <p:nvPr/>
        </p:nvSpPr>
        <p:spPr>
          <a:xfrm>
            <a:off x="665017" y="307447"/>
            <a:ext cx="10986655" cy="1938992"/>
          </a:xfrm>
          <a:prstGeom prst="rect">
            <a:avLst/>
          </a:prstGeom>
          <a:noFill/>
        </p:spPr>
        <p:txBody>
          <a:bodyPr wrap="square">
            <a:spAutoFit/>
          </a:bodyPr>
          <a:lstStyle/>
          <a:p>
            <a:r>
              <a:rPr lang="en-IN" sz="2400" b="1" dirty="0"/>
              <a:t>Definition and Usage</a:t>
            </a:r>
          </a:p>
          <a:p>
            <a:r>
              <a:rPr lang="en-IN" sz="2400" dirty="0"/>
              <a:t>The ajax() method is used to perform an AJAX (asynchronous HTTP) request.</a:t>
            </a:r>
          </a:p>
          <a:p>
            <a:endParaRPr lang="en-IN" sz="2400" dirty="0"/>
          </a:p>
          <a:p>
            <a:r>
              <a:rPr lang="en-IN" sz="2400" dirty="0"/>
              <a:t>All jQuery AJAX methods use the ajax() method. This method is mostly used for requests where the other methods cannot be used.</a:t>
            </a:r>
          </a:p>
        </p:txBody>
      </p:sp>
      <p:sp>
        <p:nvSpPr>
          <p:cNvPr id="9" name="TextBox 8">
            <a:extLst>
              <a:ext uri="{FF2B5EF4-FFF2-40B4-BE49-F238E27FC236}">
                <a16:creationId xmlns:a16="http://schemas.microsoft.com/office/drawing/2014/main" id="{C8BB30AE-6CE9-49CE-8B7A-7E298203CAF3}"/>
              </a:ext>
            </a:extLst>
          </p:cNvPr>
          <p:cNvSpPr txBox="1"/>
          <p:nvPr/>
        </p:nvSpPr>
        <p:spPr>
          <a:xfrm>
            <a:off x="2840182" y="2925680"/>
            <a:ext cx="6096000" cy="461665"/>
          </a:xfrm>
          <a:prstGeom prst="rect">
            <a:avLst/>
          </a:prstGeom>
          <a:noFill/>
        </p:spPr>
        <p:txBody>
          <a:bodyPr wrap="square">
            <a:spAutoFit/>
          </a:bodyPr>
          <a:lstStyle/>
          <a:p>
            <a:r>
              <a:rPr lang="en-IN" sz="2400" dirty="0"/>
              <a:t>$.ajax({</a:t>
            </a:r>
            <a:r>
              <a:rPr lang="en-IN" sz="2400" dirty="0" err="1"/>
              <a:t>name:value</a:t>
            </a:r>
            <a:r>
              <a:rPr lang="en-IN" sz="2400" dirty="0"/>
              <a:t>, </a:t>
            </a:r>
            <a:r>
              <a:rPr lang="en-IN" sz="2400" dirty="0" err="1"/>
              <a:t>name:value</a:t>
            </a:r>
            <a:r>
              <a:rPr lang="en-IN" sz="2400" dirty="0"/>
              <a:t>, ... })</a:t>
            </a:r>
          </a:p>
        </p:txBody>
      </p:sp>
    </p:spTree>
    <p:extLst>
      <p:ext uri="{BB962C8B-B14F-4D97-AF65-F5344CB8AC3E}">
        <p14:creationId xmlns:p14="http://schemas.microsoft.com/office/powerpoint/2010/main" val="2247153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6F53F-E8B7-4BED-B72A-08C397BB7238}"/>
              </a:ext>
            </a:extLst>
          </p:cNvPr>
          <p:cNvSpPr txBox="1"/>
          <p:nvPr/>
        </p:nvSpPr>
        <p:spPr>
          <a:xfrm>
            <a:off x="692727" y="796637"/>
            <a:ext cx="8575964" cy="461665"/>
          </a:xfrm>
          <a:prstGeom prst="rect">
            <a:avLst/>
          </a:prstGeom>
          <a:noFill/>
        </p:spPr>
        <p:txBody>
          <a:bodyPr wrap="square">
            <a:spAutoFit/>
          </a:bodyPr>
          <a:lstStyle/>
          <a:p>
            <a:r>
              <a:rPr lang="en-IN" sz="2400" dirty="0"/>
              <a:t>Change the text of a &lt;div&gt; element using an AJAX request:</a:t>
            </a:r>
          </a:p>
        </p:txBody>
      </p:sp>
      <p:sp>
        <p:nvSpPr>
          <p:cNvPr id="3" name="TextBox 2">
            <a:extLst>
              <a:ext uri="{FF2B5EF4-FFF2-40B4-BE49-F238E27FC236}">
                <a16:creationId xmlns:a16="http://schemas.microsoft.com/office/drawing/2014/main" id="{807300EE-97E8-4B1F-A967-84FE04C04F3D}"/>
              </a:ext>
            </a:extLst>
          </p:cNvPr>
          <p:cNvSpPr txBox="1"/>
          <p:nvPr/>
        </p:nvSpPr>
        <p:spPr>
          <a:xfrm>
            <a:off x="2410691" y="1665100"/>
            <a:ext cx="8174182" cy="1938992"/>
          </a:xfrm>
          <a:prstGeom prst="rect">
            <a:avLst/>
          </a:prstGeom>
          <a:noFill/>
        </p:spPr>
        <p:txBody>
          <a:bodyPr wrap="square">
            <a:spAutoFit/>
          </a:bodyPr>
          <a:lstStyle/>
          <a:p>
            <a:r>
              <a:rPr lang="en-IN" sz="2400" dirty="0"/>
              <a:t>$("button").click(function(){</a:t>
            </a:r>
          </a:p>
          <a:p>
            <a:r>
              <a:rPr lang="en-IN" sz="2400" dirty="0"/>
              <a:t>  $.ajax({url: "demo_test.txt", success: function(result){</a:t>
            </a:r>
          </a:p>
          <a:p>
            <a:r>
              <a:rPr lang="en-IN" sz="2400" dirty="0"/>
              <a:t>    $("#div1").html(result);</a:t>
            </a:r>
          </a:p>
          <a:p>
            <a:r>
              <a:rPr lang="en-IN" sz="2400" dirty="0"/>
              <a:t>  }});</a:t>
            </a:r>
          </a:p>
          <a:p>
            <a:r>
              <a:rPr lang="en-IN" sz="2400" dirty="0"/>
              <a:t>});</a:t>
            </a:r>
          </a:p>
        </p:txBody>
      </p:sp>
    </p:spTree>
    <p:extLst>
      <p:ext uri="{BB962C8B-B14F-4D97-AF65-F5344CB8AC3E}">
        <p14:creationId xmlns:p14="http://schemas.microsoft.com/office/powerpoint/2010/main" val="317851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DE211-B58D-4A2C-8704-29BA21946F45}"/>
              </a:ext>
            </a:extLst>
          </p:cNvPr>
          <p:cNvSpPr txBox="1"/>
          <p:nvPr/>
        </p:nvSpPr>
        <p:spPr>
          <a:xfrm>
            <a:off x="692726" y="723313"/>
            <a:ext cx="10584873" cy="563231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dirty="0"/>
              <a:t>XML is commonly used as the format for receiving server data, although any format, including plain text, can be used.</a:t>
            </a:r>
          </a:p>
          <a:p>
            <a:pPr marL="342900" indent="-342900" algn="just">
              <a:lnSpc>
                <a:spcPct val="150000"/>
              </a:lnSpc>
              <a:buFont typeface="Arial" panose="020B0604020202020204" pitchFamily="34" charset="0"/>
              <a:buChar char="•"/>
            </a:pPr>
            <a:endParaRPr lang="en-IN" sz="2400" dirty="0"/>
          </a:p>
          <a:p>
            <a:pPr marL="342900" indent="-342900" algn="just">
              <a:lnSpc>
                <a:spcPct val="150000"/>
              </a:lnSpc>
              <a:buFont typeface="Arial" panose="020B0604020202020204" pitchFamily="34" charset="0"/>
              <a:buChar char="•"/>
            </a:pPr>
            <a:r>
              <a:rPr lang="en-IN" sz="2400" dirty="0"/>
              <a:t>AJAX is a web </a:t>
            </a:r>
            <a:r>
              <a:rPr lang="en-IN" sz="2400" dirty="0">
                <a:solidFill>
                  <a:srgbClr val="FF0000"/>
                </a:solidFill>
              </a:rPr>
              <a:t>browser technology </a:t>
            </a:r>
            <a:r>
              <a:rPr lang="en-IN" sz="2400" dirty="0"/>
              <a:t>independent of web server software.</a:t>
            </a:r>
          </a:p>
          <a:p>
            <a:pPr marL="342900" indent="-342900" algn="just">
              <a:lnSpc>
                <a:spcPct val="150000"/>
              </a:lnSpc>
              <a:buFont typeface="Arial" panose="020B0604020202020204" pitchFamily="34" charset="0"/>
              <a:buChar char="•"/>
            </a:pPr>
            <a:endParaRPr lang="en-IN" sz="2400" dirty="0"/>
          </a:p>
          <a:p>
            <a:pPr marL="342900" indent="-342900" algn="just">
              <a:lnSpc>
                <a:spcPct val="150000"/>
              </a:lnSpc>
              <a:buFont typeface="Arial" panose="020B0604020202020204" pitchFamily="34" charset="0"/>
              <a:buChar char="•"/>
            </a:pPr>
            <a:r>
              <a:rPr lang="en-IN" sz="2400" dirty="0"/>
              <a:t>A user can continue to use the application while the client program requests information from the server in the background.</a:t>
            </a:r>
          </a:p>
          <a:p>
            <a:pPr marL="342900" indent="-342900" algn="just">
              <a:lnSpc>
                <a:spcPct val="150000"/>
              </a:lnSpc>
              <a:buFont typeface="Arial" panose="020B0604020202020204" pitchFamily="34" charset="0"/>
              <a:buChar char="•"/>
            </a:pPr>
            <a:endParaRPr lang="en-IN" sz="2400" dirty="0"/>
          </a:p>
          <a:p>
            <a:pPr marL="342900" indent="-342900" algn="just">
              <a:lnSpc>
                <a:spcPct val="150000"/>
              </a:lnSpc>
              <a:buFont typeface="Arial" panose="020B0604020202020204" pitchFamily="34" charset="0"/>
              <a:buChar char="•"/>
            </a:pPr>
            <a:r>
              <a:rPr lang="en-IN" sz="2400" dirty="0"/>
              <a:t>Intuitive and natural user interaction. Clicking is not required, mouse movement is a sufficient event trigger.</a:t>
            </a:r>
          </a:p>
        </p:txBody>
      </p:sp>
    </p:spTree>
    <p:extLst>
      <p:ext uri="{BB962C8B-B14F-4D97-AF65-F5344CB8AC3E}">
        <p14:creationId xmlns:p14="http://schemas.microsoft.com/office/powerpoint/2010/main" val="109752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5FAA6-72E6-41F4-9F6D-8DAD6E1A28D9}"/>
              </a:ext>
            </a:extLst>
          </p:cNvPr>
          <p:cNvSpPr txBox="1"/>
          <p:nvPr/>
        </p:nvSpPr>
        <p:spPr>
          <a:xfrm>
            <a:off x="3671454" y="2844225"/>
            <a:ext cx="6096000" cy="584775"/>
          </a:xfrm>
          <a:prstGeom prst="rect">
            <a:avLst/>
          </a:prstGeom>
          <a:noFill/>
        </p:spPr>
        <p:txBody>
          <a:bodyPr wrap="square">
            <a:spAutoFit/>
          </a:bodyPr>
          <a:lstStyle/>
          <a:p>
            <a:r>
              <a:rPr lang="en-IN" sz="3200" b="1" dirty="0"/>
              <a:t>jQuery </a:t>
            </a:r>
            <a:r>
              <a:rPr lang="en-IN" sz="3200" b="1" dirty="0" err="1"/>
              <a:t>ajaxError</a:t>
            </a:r>
            <a:r>
              <a:rPr lang="en-IN" sz="3200" b="1" dirty="0"/>
              <a:t>() Method</a:t>
            </a:r>
          </a:p>
        </p:txBody>
      </p:sp>
    </p:spTree>
    <p:extLst>
      <p:ext uri="{BB962C8B-B14F-4D97-AF65-F5344CB8AC3E}">
        <p14:creationId xmlns:p14="http://schemas.microsoft.com/office/powerpoint/2010/main" val="1297301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409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5A44-267E-49B9-995B-853316EBD2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D921B2-5144-451A-884C-739CCCCC7E26}"/>
              </a:ext>
            </a:extLst>
          </p:cNvPr>
          <p:cNvSpPr>
            <a:spLocks noGrp="1"/>
          </p:cNvSpPr>
          <p:nvPr>
            <p:ph idx="1"/>
          </p:nvPr>
        </p:nvSpPr>
        <p:spPr/>
        <p:txBody>
          <a:bodyPr/>
          <a:lstStyle/>
          <a:p>
            <a:pPr marL="342900" lvl="0" indent="-342900">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Client server communication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Ajax- understanding the name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HTTP, API and JSON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Ajax Request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Ajax Request with </a:t>
            </a:r>
            <a:r>
              <a:rPr lang="en-IN" sz="1800" dirty="0" err="1">
                <a:solidFill>
                  <a:srgbClr val="000000"/>
                </a:solidFill>
                <a:effectLst/>
                <a:latin typeface="Calibri" panose="020F0502020204030204" pitchFamily="34" charset="0"/>
                <a:ea typeface="Times New Roman" panose="02020603050405020304" pitchFamily="18" charset="0"/>
              </a:rPr>
              <a:t>JQuery</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Handling Errors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Courses API</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Authenticated API requests</a:t>
            </a:r>
            <a:endParaRPr lang="en-IN" dirty="0"/>
          </a:p>
        </p:txBody>
      </p:sp>
    </p:spTree>
    <p:extLst>
      <p:ext uri="{BB962C8B-B14F-4D97-AF65-F5344CB8AC3E}">
        <p14:creationId xmlns:p14="http://schemas.microsoft.com/office/powerpoint/2010/main" val="192949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DFBC1-85AF-4213-B297-C739A1519CDB}"/>
              </a:ext>
            </a:extLst>
          </p:cNvPr>
          <p:cNvSpPr txBox="1"/>
          <p:nvPr/>
        </p:nvSpPr>
        <p:spPr>
          <a:xfrm>
            <a:off x="900545" y="1304928"/>
            <a:ext cx="10460181" cy="2805063"/>
          </a:xfrm>
          <a:prstGeom prst="rect">
            <a:avLst/>
          </a:prstGeom>
          <a:noFill/>
        </p:spPr>
        <p:txBody>
          <a:bodyPr wrap="square">
            <a:spAutoFit/>
          </a:bodyPr>
          <a:lstStyle/>
          <a:p>
            <a:pPr algn="just">
              <a:lnSpc>
                <a:spcPct val="150000"/>
              </a:lnSpc>
            </a:pPr>
            <a:r>
              <a:rPr lang="en-IN" sz="2400" b="1" dirty="0"/>
              <a:t>Rich Internet Application Technology</a:t>
            </a:r>
          </a:p>
          <a:p>
            <a:pPr algn="just">
              <a:lnSpc>
                <a:spcPct val="150000"/>
              </a:lnSpc>
            </a:pPr>
            <a:r>
              <a:rPr lang="en-IN" sz="2400" dirty="0"/>
              <a:t>AJAX is the most viable Rich Internet Application (RIA) technology so far. It is getting tremendous industry momentum and several tool kit and frameworks are emerging. But at the same time, AJAX has browser incompatibility and it is supported by JavaScript, which is hard to maintain and debug.</a:t>
            </a:r>
          </a:p>
        </p:txBody>
      </p:sp>
    </p:spTree>
    <p:extLst>
      <p:ext uri="{BB962C8B-B14F-4D97-AF65-F5344CB8AC3E}">
        <p14:creationId xmlns:p14="http://schemas.microsoft.com/office/powerpoint/2010/main" val="45939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9B25B3-8FB6-4D67-86C4-8031ED9D3CA9}"/>
              </a:ext>
            </a:extLst>
          </p:cNvPr>
          <p:cNvSpPr txBox="1"/>
          <p:nvPr/>
        </p:nvSpPr>
        <p:spPr>
          <a:xfrm>
            <a:off x="540328" y="843677"/>
            <a:ext cx="10889672" cy="5078313"/>
          </a:xfrm>
          <a:prstGeom prst="rect">
            <a:avLst/>
          </a:prstGeom>
          <a:noFill/>
        </p:spPr>
        <p:txBody>
          <a:bodyPr wrap="square">
            <a:spAutoFit/>
          </a:bodyPr>
          <a:lstStyle/>
          <a:p>
            <a:pPr algn="just">
              <a:lnSpc>
                <a:spcPct val="150000"/>
              </a:lnSpc>
            </a:pPr>
            <a:r>
              <a:rPr lang="en-IN" sz="2400" b="1" dirty="0"/>
              <a:t>AJAX is Based on Open Standards</a:t>
            </a:r>
          </a:p>
          <a:p>
            <a:pPr algn="just">
              <a:lnSpc>
                <a:spcPct val="150000"/>
              </a:lnSpc>
            </a:pPr>
            <a:r>
              <a:rPr lang="en-IN" sz="2400" dirty="0"/>
              <a:t>AJAX is based on the following open standards −</a:t>
            </a:r>
          </a:p>
          <a:p>
            <a:pPr algn="just">
              <a:lnSpc>
                <a:spcPct val="150000"/>
              </a:lnSpc>
            </a:pPr>
            <a:endParaRPr lang="en-IN" sz="2400" dirty="0"/>
          </a:p>
          <a:p>
            <a:pPr marL="342900" indent="-342900" algn="just">
              <a:lnSpc>
                <a:spcPct val="150000"/>
              </a:lnSpc>
              <a:buFont typeface="Arial" panose="020B0604020202020204" pitchFamily="34" charset="0"/>
              <a:buChar char="•"/>
            </a:pPr>
            <a:r>
              <a:rPr lang="en-IN" sz="2400" dirty="0"/>
              <a:t>Browser-based presentation using HTML and Cascading Style Sheets (CSS).</a:t>
            </a:r>
          </a:p>
          <a:p>
            <a:pPr marL="342900" indent="-342900" algn="just">
              <a:lnSpc>
                <a:spcPct val="150000"/>
              </a:lnSpc>
              <a:buFont typeface="Arial" panose="020B0604020202020204" pitchFamily="34" charset="0"/>
              <a:buChar char="•"/>
            </a:pPr>
            <a:r>
              <a:rPr lang="en-IN" sz="2400" dirty="0"/>
              <a:t>Data is stored in XML format and fetched from the server.</a:t>
            </a:r>
          </a:p>
          <a:p>
            <a:pPr marL="342900" indent="-342900" algn="just">
              <a:lnSpc>
                <a:spcPct val="150000"/>
              </a:lnSpc>
              <a:buFont typeface="Arial" panose="020B0604020202020204" pitchFamily="34" charset="0"/>
              <a:buChar char="•"/>
            </a:pPr>
            <a:r>
              <a:rPr lang="en-IN" sz="2400" dirty="0"/>
              <a:t>Behind-the-scenes data fetches using </a:t>
            </a:r>
            <a:r>
              <a:rPr lang="en-IN" sz="2400" dirty="0" err="1">
                <a:solidFill>
                  <a:srgbClr val="FF0000"/>
                </a:solidFill>
              </a:rPr>
              <a:t>XMLHttpRequest</a:t>
            </a:r>
            <a:r>
              <a:rPr lang="en-IN" sz="2400" dirty="0"/>
              <a:t> objects </a:t>
            </a:r>
            <a:r>
              <a:rPr lang="en-IN" sz="2400" dirty="0" smtClean="0"/>
              <a:t>(</a:t>
            </a:r>
            <a:r>
              <a:rPr lang="en-IN" sz="2400" b="1" dirty="0" err="1" smtClean="0"/>
              <a:t>xhr</a:t>
            </a:r>
            <a:r>
              <a:rPr lang="en-IN" sz="2400" dirty="0" smtClean="0"/>
              <a:t> in short)in </a:t>
            </a:r>
            <a:r>
              <a:rPr lang="en-IN" sz="2400" dirty="0"/>
              <a:t>the browser.</a:t>
            </a:r>
          </a:p>
          <a:p>
            <a:pPr marL="342900" indent="-342900" algn="just">
              <a:lnSpc>
                <a:spcPct val="150000"/>
              </a:lnSpc>
              <a:buFont typeface="Arial" panose="020B0604020202020204" pitchFamily="34" charset="0"/>
              <a:buChar char="•"/>
            </a:pPr>
            <a:r>
              <a:rPr lang="en-IN" sz="2400" dirty="0"/>
              <a:t>JavaScript to make everything happen</a:t>
            </a:r>
            <a:r>
              <a:rPr lang="en-IN" sz="2400" dirty="0" smtClean="0"/>
              <a:t>.</a:t>
            </a:r>
          </a:p>
          <a:p>
            <a:pPr marL="342900" indent="-342900" algn="just">
              <a:lnSpc>
                <a:spcPct val="150000"/>
              </a:lnSpc>
              <a:buFont typeface="Arial" panose="020B0604020202020204" pitchFamily="34" charset="0"/>
              <a:buChar char="•"/>
            </a:pPr>
            <a:r>
              <a:rPr lang="en-IN" sz="2400" dirty="0" smtClean="0">
                <a:solidFill>
                  <a:srgbClr val="FF0000"/>
                </a:solidFill>
              </a:rPr>
              <a:t>Modern websites use JSON instead XML for data transfer.</a:t>
            </a:r>
            <a:endParaRPr lang="en-IN" sz="2400" dirty="0">
              <a:solidFill>
                <a:srgbClr val="FF0000"/>
              </a:solidFill>
            </a:endParaRPr>
          </a:p>
        </p:txBody>
      </p:sp>
    </p:spTree>
    <p:extLst>
      <p:ext uri="{BB962C8B-B14F-4D97-AF65-F5344CB8AC3E}">
        <p14:creationId xmlns:p14="http://schemas.microsoft.com/office/powerpoint/2010/main" val="304625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67861-1483-4165-8417-1C5769E2B67A}"/>
              </a:ext>
            </a:extLst>
          </p:cNvPr>
          <p:cNvSpPr txBox="1"/>
          <p:nvPr/>
        </p:nvSpPr>
        <p:spPr>
          <a:xfrm>
            <a:off x="2895600" y="376443"/>
            <a:ext cx="6096000" cy="523220"/>
          </a:xfrm>
          <a:prstGeom prst="rect">
            <a:avLst/>
          </a:prstGeom>
          <a:noFill/>
        </p:spPr>
        <p:txBody>
          <a:bodyPr wrap="square">
            <a:spAutoFit/>
          </a:bodyPr>
          <a:lstStyle/>
          <a:p>
            <a:pPr algn="ctr"/>
            <a:r>
              <a:rPr lang="en-IN" sz="2800" b="1" dirty="0"/>
              <a:t>AJAX - Technologies</a:t>
            </a:r>
          </a:p>
        </p:txBody>
      </p:sp>
      <p:sp>
        <p:nvSpPr>
          <p:cNvPr id="5" name="TextBox 4">
            <a:extLst>
              <a:ext uri="{FF2B5EF4-FFF2-40B4-BE49-F238E27FC236}">
                <a16:creationId xmlns:a16="http://schemas.microsoft.com/office/drawing/2014/main" id="{B953C4F4-9119-4F53-A889-8B24F9E971A0}"/>
              </a:ext>
            </a:extLst>
          </p:cNvPr>
          <p:cNvSpPr txBox="1"/>
          <p:nvPr/>
        </p:nvSpPr>
        <p:spPr>
          <a:xfrm>
            <a:off x="637309" y="1152574"/>
            <a:ext cx="10778836" cy="4154984"/>
          </a:xfrm>
          <a:prstGeom prst="rect">
            <a:avLst/>
          </a:prstGeom>
          <a:noFill/>
        </p:spPr>
        <p:txBody>
          <a:bodyPr wrap="square">
            <a:spAutoFit/>
          </a:bodyPr>
          <a:lstStyle/>
          <a:p>
            <a:r>
              <a:rPr lang="en-IN" sz="2400" dirty="0"/>
              <a:t>AJAX cannot work independently. It is used in combination with other technologies to create interactive webpages.</a:t>
            </a:r>
          </a:p>
          <a:p>
            <a:endParaRPr lang="en-IN" sz="2400" dirty="0"/>
          </a:p>
          <a:p>
            <a:r>
              <a:rPr lang="en-IN" sz="2400" b="1" dirty="0"/>
              <a:t>JavaScript</a:t>
            </a:r>
          </a:p>
          <a:p>
            <a:pPr marL="342900" indent="-342900">
              <a:buFont typeface="Arial" panose="020B0604020202020204" pitchFamily="34" charset="0"/>
              <a:buChar char="•"/>
            </a:pPr>
            <a:r>
              <a:rPr lang="en-IN" sz="2400" dirty="0"/>
              <a:t>Loosely typed scripting language.</a:t>
            </a:r>
          </a:p>
          <a:p>
            <a:pPr marL="342900" indent="-342900">
              <a:buFont typeface="Arial" panose="020B0604020202020204" pitchFamily="34" charset="0"/>
              <a:buChar char="•"/>
            </a:pPr>
            <a:r>
              <a:rPr lang="en-IN" sz="2400" dirty="0"/>
              <a:t>JavaScript function is called when an event occurs in a page.</a:t>
            </a:r>
          </a:p>
          <a:p>
            <a:pPr marL="342900" indent="-342900">
              <a:buFont typeface="Arial" panose="020B0604020202020204" pitchFamily="34" charset="0"/>
              <a:buChar char="•"/>
            </a:pPr>
            <a:r>
              <a:rPr lang="en-IN" sz="2400" dirty="0"/>
              <a:t>Glue for the whole AJAX operation.</a:t>
            </a:r>
          </a:p>
          <a:p>
            <a:pPr marL="342900" indent="-342900">
              <a:buFont typeface="Arial" panose="020B0604020202020204" pitchFamily="34" charset="0"/>
              <a:buChar char="•"/>
            </a:pPr>
            <a:endParaRPr lang="en-IN" sz="2400" dirty="0"/>
          </a:p>
          <a:p>
            <a:r>
              <a:rPr lang="en-IN" sz="2400" b="1" dirty="0"/>
              <a:t>DOM</a:t>
            </a:r>
          </a:p>
          <a:p>
            <a:pPr marL="342900" indent="-342900">
              <a:buFont typeface="Arial" panose="020B0604020202020204" pitchFamily="34" charset="0"/>
              <a:buChar char="•"/>
            </a:pPr>
            <a:r>
              <a:rPr lang="en-IN" sz="2400" dirty="0"/>
              <a:t>API for accessing and manipulating structured documents.</a:t>
            </a:r>
          </a:p>
          <a:p>
            <a:pPr marL="342900" indent="-342900">
              <a:buFont typeface="Arial" panose="020B0604020202020204" pitchFamily="34" charset="0"/>
              <a:buChar char="•"/>
            </a:pPr>
            <a:r>
              <a:rPr lang="en-IN" sz="2400" dirty="0"/>
              <a:t>Represents the structure of XML and HTML documents.</a:t>
            </a:r>
          </a:p>
        </p:txBody>
      </p:sp>
    </p:spTree>
    <p:extLst>
      <p:ext uri="{BB962C8B-B14F-4D97-AF65-F5344CB8AC3E}">
        <p14:creationId xmlns:p14="http://schemas.microsoft.com/office/powerpoint/2010/main" val="262131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3FF1D-2227-4F40-BBC6-351F33E2C353}"/>
              </a:ext>
            </a:extLst>
          </p:cNvPr>
          <p:cNvSpPr txBox="1"/>
          <p:nvPr/>
        </p:nvSpPr>
        <p:spPr>
          <a:xfrm>
            <a:off x="914399" y="1512746"/>
            <a:ext cx="10543309" cy="3682226"/>
          </a:xfrm>
          <a:prstGeom prst="rect">
            <a:avLst/>
          </a:prstGeom>
          <a:noFill/>
        </p:spPr>
        <p:txBody>
          <a:bodyPr wrap="square">
            <a:spAutoFit/>
          </a:bodyPr>
          <a:lstStyle/>
          <a:p>
            <a:pPr>
              <a:lnSpc>
                <a:spcPct val="200000"/>
              </a:lnSpc>
            </a:pPr>
            <a:r>
              <a:rPr lang="en-IN" sz="2400" b="1" dirty="0"/>
              <a:t>CSS</a:t>
            </a:r>
          </a:p>
          <a:p>
            <a:pPr>
              <a:lnSpc>
                <a:spcPct val="200000"/>
              </a:lnSpc>
            </a:pPr>
            <a:r>
              <a:rPr lang="en-IN" sz="2400" dirty="0"/>
              <a:t>Allows for a clear separation of the presentation style from the content and may be changed programmatically by JavaScript</a:t>
            </a:r>
          </a:p>
          <a:p>
            <a:pPr>
              <a:lnSpc>
                <a:spcPct val="200000"/>
              </a:lnSpc>
            </a:pPr>
            <a:r>
              <a:rPr lang="en-IN" sz="2400" b="1" dirty="0" err="1"/>
              <a:t>XMLHttpRequest</a:t>
            </a:r>
            <a:endParaRPr lang="en-IN" sz="2400" b="1" dirty="0"/>
          </a:p>
          <a:p>
            <a:pPr>
              <a:lnSpc>
                <a:spcPct val="200000"/>
              </a:lnSpc>
            </a:pPr>
            <a:r>
              <a:rPr lang="en-IN" sz="2400" dirty="0"/>
              <a:t>JavaScript object that performs asynchronous interaction with the server.</a:t>
            </a:r>
          </a:p>
        </p:txBody>
      </p:sp>
    </p:spTree>
    <p:extLst>
      <p:ext uri="{BB962C8B-B14F-4D97-AF65-F5344CB8AC3E}">
        <p14:creationId xmlns:p14="http://schemas.microsoft.com/office/powerpoint/2010/main" val="418232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5E4731-90CF-4FF9-B31E-0E9C330287EB}"/>
              </a:ext>
            </a:extLst>
          </p:cNvPr>
          <p:cNvSpPr txBox="1"/>
          <p:nvPr/>
        </p:nvSpPr>
        <p:spPr>
          <a:xfrm>
            <a:off x="540327" y="335845"/>
            <a:ext cx="10363200" cy="6186309"/>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&lt;div id="demo"&gt;</a:t>
            </a:r>
          </a:p>
          <a:p>
            <a:r>
              <a:rPr lang="en-IN" dirty="0"/>
              <a:t>&lt;h1&gt;The </a:t>
            </a:r>
            <a:r>
              <a:rPr lang="en-IN" dirty="0" err="1"/>
              <a:t>XMLHttpRequest</a:t>
            </a:r>
            <a:r>
              <a:rPr lang="en-IN" dirty="0"/>
              <a:t> Object&lt;/h1&gt;</a:t>
            </a:r>
          </a:p>
          <a:p>
            <a:r>
              <a:rPr lang="en-IN" dirty="0"/>
              <a:t>&lt;button type="button" onclick="</a:t>
            </a:r>
            <a:r>
              <a:rPr lang="en-IN" dirty="0" err="1"/>
              <a:t>loadDoc</a:t>
            </a:r>
            <a:r>
              <a:rPr lang="en-IN" dirty="0"/>
              <a:t>()"&gt;Change Content&lt;/button&gt;</a:t>
            </a:r>
          </a:p>
          <a:p>
            <a:r>
              <a:rPr lang="en-IN" dirty="0"/>
              <a:t>&lt;/div&gt;</a:t>
            </a:r>
          </a:p>
          <a:p>
            <a:r>
              <a:rPr lang="en-IN" dirty="0"/>
              <a:t>&lt;script&gt;</a:t>
            </a:r>
          </a:p>
          <a:p>
            <a:r>
              <a:rPr lang="en-IN" dirty="0"/>
              <a:t>function </a:t>
            </a:r>
            <a:r>
              <a:rPr lang="en-IN" dirty="0" err="1"/>
              <a:t>loadDoc</a:t>
            </a:r>
            <a:r>
              <a:rPr lang="en-IN" dirty="0"/>
              <a:t>() {</a:t>
            </a:r>
          </a:p>
          <a:p>
            <a:r>
              <a:rPr lang="en-IN" dirty="0"/>
              <a:t>  var </a:t>
            </a:r>
            <a:r>
              <a:rPr lang="en-IN" dirty="0" err="1"/>
              <a:t>xhttp</a:t>
            </a:r>
            <a:r>
              <a:rPr lang="en-IN" dirty="0"/>
              <a:t> = new </a:t>
            </a:r>
            <a:r>
              <a:rPr lang="en-IN" dirty="0" err="1"/>
              <a:t>XMLHttpRequest</a:t>
            </a:r>
            <a:r>
              <a:rPr lang="en-IN" dirty="0"/>
              <a:t>();</a:t>
            </a:r>
          </a:p>
          <a:p>
            <a:r>
              <a:rPr lang="en-IN" dirty="0"/>
              <a:t>  </a:t>
            </a:r>
            <a:r>
              <a:rPr lang="en-IN" dirty="0" err="1"/>
              <a:t>xhttp.onreadystatechange</a:t>
            </a:r>
            <a:r>
              <a:rPr lang="en-IN" dirty="0"/>
              <a:t> = function() {</a:t>
            </a:r>
          </a:p>
          <a:p>
            <a:r>
              <a:rPr lang="en-IN" dirty="0"/>
              <a:t>    if (</a:t>
            </a:r>
            <a:r>
              <a:rPr lang="en-IN" dirty="0" err="1"/>
              <a:t>this.readyState</a:t>
            </a:r>
            <a:r>
              <a:rPr lang="en-IN" dirty="0"/>
              <a:t> == 4 &amp;&amp; </a:t>
            </a:r>
            <a:r>
              <a:rPr lang="en-IN" dirty="0" err="1"/>
              <a:t>this.status</a:t>
            </a:r>
            <a:r>
              <a:rPr lang="en-IN" dirty="0"/>
              <a:t> == 200) {</a:t>
            </a:r>
          </a:p>
          <a:p>
            <a:r>
              <a:rPr lang="en-IN" dirty="0"/>
              <a:t>      </a:t>
            </a:r>
            <a:r>
              <a:rPr lang="en-IN" dirty="0" err="1"/>
              <a:t>document.getElementById</a:t>
            </a:r>
            <a:r>
              <a:rPr lang="en-IN" dirty="0"/>
              <a:t>("demo").</a:t>
            </a:r>
            <a:r>
              <a:rPr lang="en-IN" dirty="0" err="1"/>
              <a:t>innerHTML</a:t>
            </a:r>
            <a:r>
              <a:rPr lang="en-IN" dirty="0"/>
              <a:t> =</a:t>
            </a:r>
          </a:p>
          <a:p>
            <a:r>
              <a:rPr lang="en-IN" dirty="0"/>
              <a:t>      </a:t>
            </a:r>
            <a:r>
              <a:rPr lang="en-IN" dirty="0" err="1"/>
              <a:t>this.responseText</a:t>
            </a:r>
            <a:r>
              <a:rPr lang="en-IN" dirty="0"/>
              <a:t>;</a:t>
            </a:r>
          </a:p>
          <a:p>
            <a:r>
              <a:rPr lang="en-IN" dirty="0"/>
              <a:t>    }</a:t>
            </a:r>
          </a:p>
          <a:p>
            <a:r>
              <a:rPr lang="en-IN" dirty="0"/>
              <a:t>  };</a:t>
            </a:r>
          </a:p>
          <a:p>
            <a:r>
              <a:rPr lang="en-IN" dirty="0"/>
              <a:t>  </a:t>
            </a:r>
            <a:r>
              <a:rPr lang="en-IN" dirty="0" err="1"/>
              <a:t>xhttp.open</a:t>
            </a:r>
            <a:r>
              <a:rPr lang="en-IN" dirty="0"/>
              <a:t>("GET", "ajax_info.txt", true);</a:t>
            </a:r>
          </a:p>
          <a:p>
            <a:r>
              <a:rPr lang="en-IN" dirty="0"/>
              <a:t>  </a:t>
            </a:r>
            <a:r>
              <a:rPr lang="en-IN" dirty="0" err="1"/>
              <a:t>xhttp.send</a:t>
            </a:r>
            <a:r>
              <a:rPr lang="en-IN" dirty="0"/>
              <a:t>();</a:t>
            </a:r>
          </a:p>
          <a:p>
            <a:r>
              <a:rPr lang="en-IN" dirty="0"/>
              <a:t>}</a:t>
            </a:r>
          </a:p>
          <a:p>
            <a:r>
              <a:rPr lang="en-IN" dirty="0"/>
              <a:t>&lt;/script&gt;</a:t>
            </a:r>
          </a:p>
          <a:p>
            <a:r>
              <a:rPr lang="en-IN" dirty="0"/>
              <a:t>&lt;/body&gt;</a:t>
            </a:r>
          </a:p>
          <a:p>
            <a:r>
              <a:rPr lang="en-IN" dirty="0"/>
              <a:t>&lt;/html&gt;</a:t>
            </a:r>
          </a:p>
        </p:txBody>
      </p:sp>
    </p:spTree>
    <p:extLst>
      <p:ext uri="{BB962C8B-B14F-4D97-AF65-F5344CB8AC3E}">
        <p14:creationId xmlns:p14="http://schemas.microsoft.com/office/powerpoint/2010/main" val="266477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2469</Words>
  <Application>Microsoft Office PowerPoint</Application>
  <PresentationFormat>Widescreen</PresentationFormat>
  <Paragraphs>349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Symbol</vt:lpstr>
      <vt:lpstr>Times New Roman</vt:lpstr>
      <vt:lpstr>Office Theme</vt:lpstr>
      <vt:lpstr>AJAX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Muthus</dc:creator>
  <cp:lastModifiedBy>Harjeet</cp:lastModifiedBy>
  <cp:revision>36</cp:revision>
  <dcterms:created xsi:type="dcterms:W3CDTF">2021-03-21T10:14:14Z</dcterms:created>
  <dcterms:modified xsi:type="dcterms:W3CDTF">2022-04-15T08:51:56Z</dcterms:modified>
</cp:coreProperties>
</file>