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85" r:id="rId9"/>
    <p:sldId id="265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9" r:id="rId18"/>
    <p:sldId id="280" r:id="rId19"/>
    <p:sldId id="282" r:id="rId20"/>
    <p:sldId id="283" r:id="rId21"/>
    <p:sldId id="266" r:id="rId22"/>
    <p:sldId id="267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00000"/>
    <a:srgbClr val="E60000"/>
    <a:srgbClr val="FF5D5D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165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002060"/>
                </a:solidFill>
                <a:latin typeface="Algerian" panose="04020705040A02060702" pitchFamily="82" charset="0"/>
              </a:rPr>
              <a:t>Python</a:t>
            </a:r>
            <a:endParaRPr lang="en-IN" sz="6000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8531" y="2486988"/>
            <a:ext cx="457824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Introduction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Installation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Syntax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Data Types and Operators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5677" y="2486988"/>
            <a:ext cx="4445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5. User </a:t>
            </a:r>
            <a:r>
              <a:rPr lang="en-US" sz="2800" dirty="0" smtClean="0"/>
              <a:t>Inputs</a:t>
            </a:r>
          </a:p>
          <a:p>
            <a:r>
              <a:rPr lang="en-US" sz="2800" dirty="0"/>
              <a:t>6</a:t>
            </a:r>
            <a:r>
              <a:rPr lang="en-US" sz="2800" dirty="0" smtClean="0"/>
              <a:t>. Conditional Statements</a:t>
            </a:r>
            <a:endParaRPr lang="en-US" sz="2800" b="1" dirty="0" smtClean="0"/>
          </a:p>
          <a:p>
            <a:r>
              <a:rPr lang="en-US" sz="2800" dirty="0"/>
              <a:t>7</a:t>
            </a:r>
            <a:r>
              <a:rPr lang="en-US" sz="2800" dirty="0" smtClean="0"/>
              <a:t>. Loops</a:t>
            </a:r>
            <a:endParaRPr lang="en-US" sz="2800" dirty="0"/>
          </a:p>
          <a:p>
            <a:r>
              <a:rPr lang="en-US" sz="2800" dirty="0" smtClean="0"/>
              <a:t>8. Strings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5619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5206710"/>
          </a:xfrm>
        </p:spPr>
        <p:txBody>
          <a:bodyPr>
            <a:normAutofit/>
          </a:bodyPr>
          <a:lstStyle/>
          <a:p>
            <a:r>
              <a:rPr lang="en-IN" dirty="0" smtClean="0"/>
              <a:t>Data Types:-</a:t>
            </a:r>
          </a:p>
          <a:p>
            <a:pPr lvl="1"/>
            <a:r>
              <a:rPr lang="en-IN" dirty="0" smtClean="0"/>
              <a:t>None</a:t>
            </a:r>
          </a:p>
          <a:p>
            <a:pPr lvl="1"/>
            <a:r>
              <a:rPr lang="en-IN" dirty="0" smtClean="0"/>
              <a:t>Numeric</a:t>
            </a:r>
          </a:p>
          <a:p>
            <a:pPr lvl="1"/>
            <a:r>
              <a:rPr lang="en-IN" dirty="0" smtClean="0"/>
              <a:t>List</a:t>
            </a:r>
          </a:p>
          <a:p>
            <a:pPr lvl="1"/>
            <a:r>
              <a:rPr lang="en-IN" dirty="0" smtClean="0"/>
              <a:t>Tuple</a:t>
            </a:r>
          </a:p>
          <a:p>
            <a:pPr lvl="1"/>
            <a:r>
              <a:rPr lang="en-IN" dirty="0" smtClean="0"/>
              <a:t>Set</a:t>
            </a:r>
          </a:p>
          <a:p>
            <a:pPr lvl="1"/>
            <a:r>
              <a:rPr lang="en-IN" dirty="0" smtClean="0"/>
              <a:t>Strings</a:t>
            </a:r>
            <a:endParaRPr lang="en-IN" dirty="0" smtClean="0"/>
          </a:p>
          <a:p>
            <a:pPr lvl="1"/>
            <a:r>
              <a:rPr lang="en-IN" dirty="0" smtClean="0"/>
              <a:t>Dictionary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Data types and operators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478570"/>
            <a:ext cx="9905999" cy="5216870"/>
          </a:xfrm>
        </p:spPr>
        <p:txBody>
          <a:bodyPr>
            <a:normAutofit/>
          </a:bodyPr>
          <a:lstStyle/>
          <a:p>
            <a:r>
              <a:rPr lang="en-IN" dirty="0" smtClean="0"/>
              <a:t>Numeric Data Types:-</a:t>
            </a:r>
          </a:p>
          <a:p>
            <a:pPr lvl="1"/>
            <a:r>
              <a:rPr lang="en-IN" dirty="0"/>
              <a:t>a=5.6</a:t>
            </a:r>
          </a:p>
          <a:p>
            <a:pPr marL="457200" lvl="1" indent="0">
              <a:buNone/>
            </a:pPr>
            <a:r>
              <a:rPr lang="en-IN" dirty="0" smtClean="0"/>
              <a:t>   type(a)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 float</a:t>
            </a:r>
            <a:endParaRPr lang="en-IN" dirty="0"/>
          </a:p>
          <a:p>
            <a:pPr lvl="1"/>
            <a:r>
              <a:rPr lang="en-IN" dirty="0"/>
              <a:t>a=5 + 6j</a:t>
            </a:r>
          </a:p>
          <a:p>
            <a:pPr marL="457200" lvl="1" indent="0">
              <a:buNone/>
            </a:pPr>
            <a:r>
              <a:rPr lang="en-IN" dirty="0" smtClean="0"/>
              <a:t>   type(a)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 complex</a:t>
            </a:r>
            <a:endParaRPr lang="en-IN" dirty="0"/>
          </a:p>
          <a:p>
            <a:pPr lvl="1"/>
            <a:r>
              <a:rPr lang="en-IN" dirty="0"/>
              <a:t>a=5</a:t>
            </a:r>
          </a:p>
          <a:p>
            <a:pPr lvl="1"/>
            <a:r>
              <a:rPr lang="en-IN" dirty="0"/>
              <a:t>b=6</a:t>
            </a:r>
          </a:p>
          <a:p>
            <a:pPr lvl="1"/>
            <a:r>
              <a:rPr lang="en-IN" dirty="0" smtClean="0"/>
              <a:t>c=complex(</a:t>
            </a:r>
            <a:r>
              <a:rPr lang="en-IN" dirty="0" err="1" smtClean="0"/>
              <a:t>a,b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print(c</a:t>
            </a:r>
            <a:r>
              <a:rPr lang="en-IN" dirty="0" smtClean="0"/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5 + 6j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Data types and operators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3541714"/>
          </a:xfrm>
        </p:spPr>
        <p:txBody>
          <a:bodyPr/>
          <a:lstStyle/>
          <a:p>
            <a:r>
              <a:rPr lang="en-IN" dirty="0" smtClean="0"/>
              <a:t>Types of Operators:-</a:t>
            </a:r>
          </a:p>
          <a:p>
            <a:pPr lvl="1"/>
            <a:r>
              <a:rPr lang="en-IN" dirty="0" smtClean="0"/>
              <a:t>Arithmetic Operators(+, -, *, /, %)</a:t>
            </a:r>
          </a:p>
          <a:p>
            <a:pPr lvl="1"/>
            <a:r>
              <a:rPr lang="en-IN" dirty="0" smtClean="0"/>
              <a:t>Assignment Operators(=)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 smtClean="0"/>
              <a:t>Swapping in one line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IN" dirty="0" smtClean="0"/>
              <a:t>a , b = b , a</a:t>
            </a:r>
          </a:p>
          <a:p>
            <a:pPr lvl="1"/>
            <a:r>
              <a:rPr lang="en-IN" dirty="0" smtClean="0"/>
              <a:t>Relational Operators(&lt;, &lt;=, ==, &gt;, &gt;=, !=)</a:t>
            </a:r>
          </a:p>
          <a:p>
            <a:pPr lvl="1"/>
            <a:r>
              <a:rPr lang="en-IN" dirty="0" smtClean="0"/>
              <a:t>Logical Operators(AND, OR, NOT)</a:t>
            </a:r>
          </a:p>
          <a:p>
            <a:pPr lvl="1"/>
            <a:r>
              <a:rPr lang="en-IN" dirty="0" smtClean="0"/>
              <a:t>Unary Operators(+5, -11)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Data types and operators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6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425816"/>
            <a:ext cx="9905999" cy="5247545"/>
          </a:xfrm>
        </p:spPr>
        <p:txBody>
          <a:bodyPr>
            <a:normAutofit/>
          </a:bodyPr>
          <a:lstStyle/>
          <a:p>
            <a:r>
              <a:rPr lang="en-IN" dirty="0" smtClean="0"/>
              <a:t>Reduced the number of lines</a:t>
            </a:r>
            <a:endParaRPr lang="en-IN" dirty="0" smtClean="0">
              <a:sym typeface="Wingdings" panose="05000000000000000000" pitchFamily="2" charset="2"/>
            </a:endParaRPr>
          </a:p>
          <a:p>
            <a:pPr lvl="1"/>
            <a:r>
              <a:rPr lang="en-IN" dirty="0" smtClean="0">
                <a:sym typeface="Wingdings" panose="05000000000000000000" pitchFamily="2" charset="2"/>
              </a:rPr>
              <a:t>Python</a:t>
            </a:r>
            <a:r>
              <a:rPr lang="en-IN" dirty="0" smtClean="0">
                <a:sym typeface="Wingdings" panose="05000000000000000000" pitchFamily="2" charset="2"/>
              </a:rPr>
              <a:t>:</a:t>
            </a:r>
          </a:p>
          <a:p>
            <a:pPr lvl="2"/>
            <a:r>
              <a:rPr lang="en-IN" dirty="0" smtClean="0"/>
              <a:t>N=input(“</a:t>
            </a:r>
            <a:r>
              <a:rPr lang="en-IN" dirty="0"/>
              <a:t>Enter a number:”)</a:t>
            </a:r>
            <a:r>
              <a:rPr lang="en-IN" dirty="0">
                <a:sym typeface="Wingdings" panose="05000000000000000000" pitchFamily="2" charset="2"/>
              </a:rPr>
              <a:t> In String format</a:t>
            </a:r>
          </a:p>
          <a:p>
            <a:pPr marL="914400" lvl="2" indent="0">
              <a:buNone/>
            </a:pPr>
            <a:r>
              <a:rPr lang="en-IN" dirty="0">
                <a:sym typeface="Wingdings" panose="05000000000000000000" pitchFamily="2" charset="2"/>
              </a:rPr>
              <a:t>OR</a:t>
            </a:r>
            <a:endParaRPr lang="en-IN" dirty="0"/>
          </a:p>
          <a:p>
            <a:pPr lvl="2"/>
            <a:r>
              <a:rPr lang="en-IN" dirty="0" smtClean="0"/>
              <a:t>N=int(input(“</a:t>
            </a:r>
            <a:r>
              <a:rPr lang="en-IN" dirty="0"/>
              <a:t>Enter a number</a:t>
            </a:r>
            <a:r>
              <a:rPr lang="en-IN" dirty="0" smtClean="0"/>
              <a:t>:”))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>
                <a:sym typeface="Wingdings" panose="05000000000000000000" pitchFamily="2" charset="2"/>
              </a:rPr>
              <a:t>In Integer Format</a:t>
            </a:r>
            <a:endParaRPr lang="en-IN" dirty="0" smtClean="0">
              <a:sym typeface="Wingdings" panose="05000000000000000000" pitchFamily="2" charset="2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2" y="-52753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User inputs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27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486019"/>
            <a:ext cx="9905999" cy="5055458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The </a:t>
            </a:r>
            <a:r>
              <a:rPr lang="en-IN" i="1" u="sng" dirty="0" smtClean="0"/>
              <a:t>if</a:t>
            </a:r>
            <a:r>
              <a:rPr lang="en-IN" dirty="0" smtClean="0"/>
              <a:t> statement:</a:t>
            </a:r>
          </a:p>
          <a:p>
            <a:pPr lvl="1"/>
            <a:r>
              <a:rPr lang="en-IN" dirty="0" smtClean="0"/>
              <a:t>if test expression:</a:t>
            </a:r>
          </a:p>
          <a:p>
            <a:pPr marL="914400" lvl="2" indent="0">
              <a:buNone/>
            </a:pPr>
            <a:r>
              <a:rPr lang="en-IN" dirty="0" smtClean="0"/>
              <a:t>Statement</a:t>
            </a:r>
          </a:p>
          <a:p>
            <a:pPr lvl="1"/>
            <a:r>
              <a:rPr lang="en-IN" dirty="0" smtClean="0"/>
              <a:t>if </a:t>
            </a:r>
            <a:r>
              <a:rPr lang="en-IN" dirty="0" err="1" smtClean="0"/>
              <a:t>num</a:t>
            </a:r>
            <a:r>
              <a:rPr lang="en-IN" dirty="0" smtClean="0"/>
              <a:t> &gt; 0:</a:t>
            </a:r>
          </a:p>
          <a:p>
            <a:pPr marL="914400" lvl="2" indent="0">
              <a:buNone/>
            </a:pPr>
            <a:r>
              <a:rPr lang="en-IN" dirty="0"/>
              <a:t>p</a:t>
            </a:r>
            <a:r>
              <a:rPr lang="en-IN" dirty="0" smtClean="0"/>
              <a:t>rint(“Positive”)</a:t>
            </a:r>
          </a:p>
          <a:p>
            <a:r>
              <a:rPr lang="en-IN" dirty="0" smtClean="0"/>
              <a:t>The </a:t>
            </a:r>
            <a:r>
              <a:rPr lang="en-IN" i="1" u="sng" dirty="0" smtClean="0"/>
              <a:t>if-else</a:t>
            </a:r>
            <a:r>
              <a:rPr lang="en-IN" dirty="0" smtClean="0"/>
              <a:t> statement:</a:t>
            </a:r>
          </a:p>
          <a:p>
            <a:pPr lvl="1"/>
            <a:r>
              <a:rPr lang="en-IN" dirty="0" smtClean="0"/>
              <a:t>if test expression:</a:t>
            </a:r>
          </a:p>
          <a:p>
            <a:pPr marL="914400" lvl="2" indent="0">
              <a:buNone/>
            </a:pPr>
            <a:r>
              <a:rPr lang="en-IN" dirty="0" smtClean="0"/>
              <a:t>Statement 1</a:t>
            </a:r>
          </a:p>
          <a:p>
            <a:pPr marL="457200" lvl="1" indent="0">
              <a:buNone/>
            </a:pPr>
            <a:r>
              <a:rPr lang="en-IN" dirty="0" smtClean="0"/>
              <a:t>   </a:t>
            </a:r>
            <a:r>
              <a:rPr lang="en-IN" sz="1800" dirty="0" smtClean="0"/>
              <a:t>else:</a:t>
            </a:r>
          </a:p>
          <a:p>
            <a:pPr marL="457200" lvl="1" indent="0">
              <a:buNone/>
            </a:pPr>
            <a:r>
              <a:rPr lang="en-IN" sz="1800" dirty="0"/>
              <a:t>	</a:t>
            </a:r>
            <a:r>
              <a:rPr lang="en-IN" sz="1800" dirty="0" smtClean="0"/>
              <a:t>Statement 2</a:t>
            </a:r>
          </a:p>
          <a:p>
            <a:pPr lvl="1"/>
            <a:r>
              <a:rPr lang="en-IN" sz="1800" dirty="0"/>
              <a:t>i</a:t>
            </a:r>
            <a:r>
              <a:rPr lang="en-IN" sz="1800" dirty="0" smtClean="0"/>
              <a:t>f num%2==0:</a:t>
            </a:r>
          </a:p>
          <a:p>
            <a:pPr marL="914400" lvl="2" indent="0">
              <a:buNone/>
            </a:pPr>
            <a:r>
              <a:rPr lang="en-IN" sz="1600" dirty="0" smtClean="0"/>
              <a:t>print(“EVEN”)</a:t>
            </a:r>
          </a:p>
          <a:p>
            <a:pPr marL="457200" lvl="1" indent="0">
              <a:buNone/>
            </a:pPr>
            <a:r>
              <a:rPr lang="en-IN" sz="1800" dirty="0" smtClean="0"/>
              <a:t>    else:</a:t>
            </a:r>
          </a:p>
          <a:p>
            <a:pPr marL="457200" lvl="1" indent="0">
              <a:buNone/>
            </a:pPr>
            <a:r>
              <a:rPr lang="en-IN" sz="1800" dirty="0" smtClean="0"/>
              <a:t>	print(“ODD”)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Conditional statements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7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8569"/>
            <a:ext cx="9905999" cy="5071699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The </a:t>
            </a:r>
            <a:r>
              <a:rPr lang="en-IN" i="1" u="sng" dirty="0" smtClean="0"/>
              <a:t>if-</a:t>
            </a:r>
            <a:r>
              <a:rPr lang="en-IN" i="1" u="sng" dirty="0" err="1" smtClean="0"/>
              <a:t>elif</a:t>
            </a:r>
            <a:r>
              <a:rPr lang="en-IN" i="1" u="sng" dirty="0" smtClean="0"/>
              <a:t>-else</a:t>
            </a:r>
            <a:r>
              <a:rPr lang="en-IN" dirty="0" smtClean="0"/>
              <a:t> statement:</a:t>
            </a:r>
          </a:p>
          <a:p>
            <a:pPr lvl="1"/>
            <a:r>
              <a:rPr lang="en-IN" dirty="0" smtClean="0"/>
              <a:t>if test expression:</a:t>
            </a:r>
          </a:p>
          <a:p>
            <a:pPr marL="914400" lvl="2" indent="0">
              <a:buNone/>
            </a:pPr>
            <a:r>
              <a:rPr lang="en-IN" dirty="0" smtClean="0"/>
              <a:t>Statement 1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elif test expression:</a:t>
            </a:r>
          </a:p>
          <a:p>
            <a:pPr marL="914400" lvl="2" indent="0">
              <a:buNone/>
            </a:pPr>
            <a:r>
              <a:rPr lang="en-IN" dirty="0" smtClean="0"/>
              <a:t>Statement 2</a:t>
            </a:r>
          </a:p>
          <a:p>
            <a:pPr marL="457200" lvl="1" indent="0">
              <a:buNone/>
            </a:pPr>
            <a:r>
              <a:rPr lang="en-IN" dirty="0" smtClean="0"/>
              <a:t>   else:</a:t>
            </a:r>
          </a:p>
          <a:p>
            <a:pPr marL="914400" lvl="2" indent="0">
              <a:buNone/>
            </a:pPr>
            <a:r>
              <a:rPr lang="en-IN" dirty="0" smtClean="0"/>
              <a:t>Statement 3</a:t>
            </a:r>
          </a:p>
          <a:p>
            <a:pPr lvl="1"/>
            <a:r>
              <a:rPr lang="en-IN" dirty="0" smtClean="0"/>
              <a:t>if(</a:t>
            </a:r>
            <a:r>
              <a:rPr lang="en-IN" dirty="0" err="1" smtClean="0"/>
              <a:t>num</a:t>
            </a:r>
            <a:r>
              <a:rPr lang="en-IN" dirty="0" smtClean="0"/>
              <a:t> &gt; 0):</a:t>
            </a:r>
          </a:p>
          <a:p>
            <a:pPr marL="914400" lvl="2" indent="0">
              <a:buNone/>
            </a:pPr>
            <a:r>
              <a:rPr lang="en-IN" dirty="0" smtClean="0"/>
              <a:t>print(“</a:t>
            </a:r>
            <a:r>
              <a:rPr lang="en-IN" dirty="0" err="1" smtClean="0"/>
              <a:t>Postive</a:t>
            </a:r>
            <a:r>
              <a:rPr lang="en-IN" dirty="0" smtClean="0"/>
              <a:t>”)</a:t>
            </a:r>
          </a:p>
          <a:p>
            <a:pPr marL="457200" lvl="1" indent="0">
              <a:buNone/>
            </a:pPr>
            <a:r>
              <a:rPr lang="en-IN" dirty="0" smtClean="0"/>
              <a:t>   elif(</a:t>
            </a:r>
            <a:r>
              <a:rPr lang="en-IN" dirty="0" err="1" smtClean="0"/>
              <a:t>num</a:t>
            </a:r>
            <a:r>
              <a:rPr lang="en-IN" dirty="0" smtClean="0"/>
              <a:t> &lt; 0):</a:t>
            </a:r>
          </a:p>
          <a:p>
            <a:pPr marL="914400" lvl="2" indent="0">
              <a:buNone/>
            </a:pPr>
            <a:r>
              <a:rPr lang="en-IN" dirty="0"/>
              <a:t>print</a:t>
            </a:r>
            <a:r>
              <a:rPr lang="en-IN" dirty="0" smtClean="0"/>
              <a:t>(“Negative”)</a:t>
            </a: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   else:</a:t>
            </a:r>
          </a:p>
          <a:p>
            <a:pPr marL="914400" lvl="2" indent="0">
              <a:buNone/>
            </a:pPr>
            <a:r>
              <a:rPr lang="en-IN" dirty="0"/>
              <a:t>print</a:t>
            </a:r>
            <a:r>
              <a:rPr lang="en-IN" dirty="0" smtClean="0"/>
              <a:t>(“Zero”)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Conditional statements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986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581270"/>
            <a:ext cx="9905999" cy="4942621"/>
          </a:xfrm>
        </p:spPr>
        <p:txBody>
          <a:bodyPr/>
          <a:lstStyle/>
          <a:p>
            <a:r>
              <a:rPr lang="en-IN" dirty="0" smtClean="0"/>
              <a:t>Nested </a:t>
            </a:r>
            <a:r>
              <a:rPr lang="en-IN" i="1" u="sng" dirty="0" smtClean="0"/>
              <a:t>if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if test expression: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if test expression: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	Statement 1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else: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	Statement 2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else: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dirty="0" smtClean="0"/>
              <a:t>Statement 3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Conditional statements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1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5273922"/>
          </a:xfrm>
        </p:spPr>
        <p:txBody>
          <a:bodyPr>
            <a:noAutofit/>
          </a:bodyPr>
          <a:lstStyle/>
          <a:p>
            <a:r>
              <a:rPr lang="en-US" i="1" u="sng" dirty="0"/>
              <a:t>f</a:t>
            </a:r>
            <a:r>
              <a:rPr lang="en-US" i="1" u="sng" dirty="0" smtClean="0"/>
              <a:t>or</a:t>
            </a:r>
            <a:r>
              <a:rPr lang="en-US" dirty="0" smtClean="0"/>
              <a:t> loop:</a:t>
            </a:r>
          </a:p>
          <a:p>
            <a:pPr lvl="1"/>
            <a:r>
              <a:rPr lang="en-US" dirty="0" smtClean="0"/>
              <a:t>for val in sequence:</a:t>
            </a:r>
          </a:p>
          <a:p>
            <a:pPr marL="914400" lvl="2" indent="0">
              <a:buNone/>
            </a:pPr>
            <a:r>
              <a:rPr lang="en-US" dirty="0" smtClean="0"/>
              <a:t>Code here…</a:t>
            </a:r>
          </a:p>
          <a:p>
            <a:pPr lvl="1"/>
            <a:r>
              <a:rPr lang="en-US" dirty="0" smtClean="0"/>
              <a:t>Printing numbers from 1 to 10:</a:t>
            </a:r>
          </a:p>
          <a:p>
            <a:pPr lvl="2"/>
            <a:r>
              <a:rPr lang="en-IN" dirty="0" smtClean="0"/>
              <a:t>for</a:t>
            </a:r>
            <a:r>
              <a:rPr lang="en-IN" dirty="0"/>
              <a:t> i in range(1,10</a:t>
            </a:r>
            <a:r>
              <a:rPr lang="en-IN" dirty="0" smtClean="0"/>
              <a:t>):</a:t>
            </a:r>
          </a:p>
          <a:p>
            <a:pPr marL="1371600" lvl="3" indent="0">
              <a:buNone/>
            </a:pPr>
            <a:r>
              <a:rPr lang="en-IN" dirty="0" smtClean="0"/>
              <a:t>print(i)</a:t>
            </a:r>
          </a:p>
          <a:p>
            <a:pPr lvl="1"/>
            <a:r>
              <a:rPr lang="en-US" dirty="0" smtClean="0"/>
              <a:t>Sum of Digits:</a:t>
            </a:r>
            <a:endParaRPr lang="pt-BR" dirty="0" smtClean="0"/>
          </a:p>
          <a:p>
            <a:pPr lvl="2"/>
            <a:r>
              <a:rPr lang="pt-BR" dirty="0" smtClean="0"/>
              <a:t>n=123</a:t>
            </a:r>
          </a:p>
          <a:p>
            <a:pPr marL="914400" lvl="2" indent="0">
              <a:buNone/>
            </a:pPr>
            <a:r>
              <a:rPr lang="pt-BR" sz="1800" dirty="0"/>
              <a:t> </a:t>
            </a:r>
            <a:r>
              <a:rPr lang="pt-BR" sz="1800" dirty="0" smtClean="0"/>
              <a:t>   sum=0</a:t>
            </a:r>
            <a:endParaRPr lang="pt-BR" dirty="0"/>
          </a:p>
          <a:p>
            <a:pPr marL="914400" lvl="2" indent="0">
              <a:buNone/>
            </a:pPr>
            <a:r>
              <a:rPr lang="pt-BR" dirty="0"/>
              <a:t> </a:t>
            </a:r>
            <a:r>
              <a:rPr lang="pt-BR" dirty="0" smtClean="0"/>
              <a:t>   num=str(n)</a:t>
            </a:r>
            <a:r>
              <a:rPr lang="en-US" dirty="0"/>
              <a:t> (</a:t>
            </a:r>
            <a:r>
              <a:rPr lang="en-US" sz="1400" dirty="0">
                <a:solidFill>
                  <a:srgbClr val="FF5050"/>
                </a:solidFill>
              </a:rPr>
              <a:t>Q. </a:t>
            </a:r>
            <a:r>
              <a:rPr lang="en-US" sz="1400" dirty="0" smtClean="0">
                <a:solidFill>
                  <a:srgbClr val="FF5050"/>
                </a:solidFill>
              </a:rPr>
              <a:t>How to convert an integer to string in Java?</a:t>
            </a:r>
            <a:r>
              <a:rPr lang="en-US" sz="1400" dirty="0" smtClean="0"/>
              <a:t>)</a:t>
            </a:r>
            <a:endParaRPr lang="pt-BR" sz="1400" dirty="0"/>
          </a:p>
          <a:p>
            <a:pPr marL="914400" lvl="2" indent="0">
              <a:buNone/>
            </a:pPr>
            <a:r>
              <a:rPr lang="pt-BR" dirty="0" smtClean="0"/>
              <a:t>    for</a:t>
            </a:r>
            <a:r>
              <a:rPr lang="pt-BR" dirty="0"/>
              <a:t> i in </a:t>
            </a:r>
            <a:r>
              <a:rPr lang="pt-BR" dirty="0" smtClean="0"/>
              <a:t>num:</a:t>
            </a:r>
          </a:p>
          <a:p>
            <a:pPr marL="914400" lvl="2" indent="0">
              <a:buNone/>
            </a:pPr>
            <a:r>
              <a:rPr lang="pt-BR" dirty="0" smtClean="0"/>
              <a:t>        sum=sum+int(i)</a:t>
            </a:r>
          </a:p>
          <a:p>
            <a:pPr marL="914400" lvl="2" indent="0">
              <a:buNone/>
            </a:pPr>
            <a:r>
              <a:rPr lang="pt-BR" dirty="0"/>
              <a:t> </a:t>
            </a:r>
            <a:r>
              <a:rPr lang="pt-BR" dirty="0" smtClean="0"/>
              <a:t>   print(sum</a:t>
            </a:r>
            <a:r>
              <a:rPr lang="pt-BR" dirty="0"/>
              <a:t>)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LOOPS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86018"/>
            <a:ext cx="9905999" cy="5371982"/>
          </a:xfrm>
        </p:spPr>
        <p:txBody>
          <a:bodyPr>
            <a:noAutofit/>
          </a:bodyPr>
          <a:lstStyle/>
          <a:p>
            <a:r>
              <a:rPr lang="en-US" sz="1500" i="1" u="sng" dirty="0"/>
              <a:t>w</a:t>
            </a:r>
            <a:r>
              <a:rPr lang="en-US" sz="1500" i="1" u="sng" dirty="0" smtClean="0"/>
              <a:t>hile</a:t>
            </a:r>
            <a:r>
              <a:rPr lang="en-US" sz="1500" dirty="0" smtClean="0"/>
              <a:t> loop:</a:t>
            </a:r>
          </a:p>
          <a:p>
            <a:pPr lvl="1"/>
            <a:r>
              <a:rPr lang="en-US" sz="1500" dirty="0" smtClean="0"/>
              <a:t>while test_expression:</a:t>
            </a:r>
          </a:p>
          <a:p>
            <a:pPr marL="914400" lvl="2" indent="0">
              <a:buNone/>
            </a:pPr>
            <a:r>
              <a:rPr lang="en-US" sz="1500" dirty="0" smtClean="0"/>
              <a:t>Code here…</a:t>
            </a:r>
          </a:p>
          <a:p>
            <a:pPr lvl="1"/>
            <a:r>
              <a:rPr lang="en-US" sz="1500" dirty="0" smtClean="0"/>
              <a:t>Checking whether a number is palindrome or not:</a:t>
            </a:r>
          </a:p>
          <a:p>
            <a:pPr marL="0" indent="0">
              <a:buNone/>
            </a:pPr>
            <a:r>
              <a:rPr lang="pt-BR" sz="1500" dirty="0" smtClean="0"/>
              <a:t>	n=121</a:t>
            </a:r>
            <a:endParaRPr lang="pt-BR" sz="1500" dirty="0"/>
          </a:p>
          <a:p>
            <a:pPr marL="0" indent="0">
              <a:buNone/>
            </a:pPr>
            <a:r>
              <a:rPr lang="pt-BR" sz="1500" dirty="0" smtClean="0"/>
              <a:t>	num=n</a:t>
            </a:r>
            <a:endParaRPr lang="pt-BR" sz="1500" dirty="0"/>
          </a:p>
          <a:p>
            <a:pPr marL="0" indent="0">
              <a:buNone/>
            </a:pPr>
            <a:r>
              <a:rPr lang="pt-BR" sz="1500" dirty="0" smtClean="0"/>
              <a:t>	rev=0</a:t>
            </a:r>
            <a:endParaRPr lang="pt-BR" sz="1500" dirty="0"/>
          </a:p>
          <a:p>
            <a:pPr marL="0" indent="0">
              <a:buNone/>
            </a:pPr>
            <a:r>
              <a:rPr lang="pt-BR" sz="1500" dirty="0" smtClean="0"/>
              <a:t>	while</a:t>
            </a:r>
            <a:r>
              <a:rPr lang="pt-BR" sz="1500" dirty="0"/>
              <a:t> num&gt;0:</a:t>
            </a:r>
          </a:p>
          <a:p>
            <a:pPr marL="0" indent="0">
              <a:buNone/>
            </a:pPr>
            <a:r>
              <a:rPr lang="pt-BR" sz="1500" dirty="0" smtClean="0"/>
              <a:t>	</a:t>
            </a:r>
            <a:r>
              <a:rPr lang="pt-BR" sz="1500" dirty="0"/>
              <a:t>  </a:t>
            </a:r>
            <a:r>
              <a:rPr lang="pt-BR" sz="1500" dirty="0" smtClean="0"/>
              <a:t>  rev=rev*10+num%10</a:t>
            </a:r>
            <a:endParaRPr lang="pt-BR" sz="1500" dirty="0"/>
          </a:p>
          <a:p>
            <a:pPr marL="0" indent="0">
              <a:buNone/>
            </a:pPr>
            <a:r>
              <a:rPr lang="pt-BR" sz="1500" dirty="0" smtClean="0"/>
              <a:t>	</a:t>
            </a:r>
            <a:r>
              <a:rPr lang="pt-BR" sz="1500" dirty="0"/>
              <a:t>  </a:t>
            </a:r>
            <a:r>
              <a:rPr lang="pt-BR" sz="1500" dirty="0" smtClean="0"/>
              <a:t>  num=num</a:t>
            </a:r>
            <a:r>
              <a:rPr lang="pt-BR" sz="1500" dirty="0"/>
              <a:t>//10</a:t>
            </a:r>
          </a:p>
          <a:p>
            <a:pPr marL="0" indent="0">
              <a:buNone/>
            </a:pPr>
            <a:r>
              <a:rPr lang="pt-BR" sz="1500" dirty="0" smtClean="0"/>
              <a:t>	if</a:t>
            </a:r>
            <a:r>
              <a:rPr lang="pt-BR" sz="1500" dirty="0"/>
              <a:t> rev==n:</a:t>
            </a:r>
          </a:p>
          <a:p>
            <a:pPr marL="0" indent="0">
              <a:buNone/>
            </a:pPr>
            <a:r>
              <a:rPr lang="pt-BR" sz="1500" dirty="0" smtClean="0"/>
              <a:t>	</a:t>
            </a:r>
            <a:r>
              <a:rPr lang="pt-BR" sz="1500" dirty="0"/>
              <a:t>  </a:t>
            </a:r>
            <a:r>
              <a:rPr lang="pt-BR" sz="1500" dirty="0" smtClean="0"/>
              <a:t>  print</a:t>
            </a:r>
            <a:r>
              <a:rPr lang="pt-BR" sz="1500" dirty="0"/>
              <a:t>("Palindrome")</a:t>
            </a:r>
          </a:p>
          <a:p>
            <a:pPr marL="0" indent="0">
              <a:buNone/>
            </a:pPr>
            <a:r>
              <a:rPr lang="pt-BR" sz="1500" dirty="0" smtClean="0"/>
              <a:t>	else</a:t>
            </a:r>
            <a:r>
              <a:rPr lang="pt-BR" sz="1500" dirty="0"/>
              <a:t>:</a:t>
            </a:r>
          </a:p>
          <a:p>
            <a:pPr marL="0" indent="0">
              <a:buNone/>
            </a:pPr>
            <a:r>
              <a:rPr lang="pt-BR" sz="1500" dirty="0" smtClean="0"/>
              <a:t>	</a:t>
            </a:r>
            <a:r>
              <a:rPr lang="pt-BR" sz="1500" dirty="0"/>
              <a:t>  </a:t>
            </a:r>
            <a:r>
              <a:rPr lang="pt-BR" sz="1500" dirty="0" smtClean="0"/>
              <a:t>  print</a:t>
            </a:r>
            <a:r>
              <a:rPr lang="pt-BR" sz="1500" dirty="0"/>
              <a:t>("Not Palindrome</a:t>
            </a:r>
            <a:r>
              <a:rPr lang="pt-BR" sz="1500" dirty="0" smtClean="0"/>
              <a:t>")</a:t>
            </a:r>
            <a:endParaRPr lang="pt-BR" sz="15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LOOPS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3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loop control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8569"/>
            <a:ext cx="9905999" cy="5185999"/>
          </a:xfrm>
        </p:spPr>
        <p:txBody>
          <a:bodyPr>
            <a:normAutofit/>
          </a:bodyPr>
          <a:lstStyle/>
          <a:p>
            <a:r>
              <a:rPr lang="en-US" sz="2000" i="1" u="sng" dirty="0" smtClean="0"/>
              <a:t>Break</a:t>
            </a:r>
            <a:r>
              <a:rPr lang="en-US" sz="2000" dirty="0" smtClean="0"/>
              <a:t> Statement</a:t>
            </a:r>
          </a:p>
          <a:p>
            <a:pPr lvl="1"/>
            <a:r>
              <a:rPr lang="en-US" sz="1800" dirty="0" smtClean="0"/>
              <a:t>It terminates a loop block</a:t>
            </a:r>
          </a:p>
          <a:p>
            <a:r>
              <a:rPr lang="en-US" sz="2000" i="1" u="sng" dirty="0" smtClean="0"/>
              <a:t>Continue</a:t>
            </a:r>
            <a:r>
              <a:rPr lang="en-US" sz="2000" dirty="0" smtClean="0"/>
              <a:t> Statement</a:t>
            </a:r>
          </a:p>
          <a:p>
            <a:pPr lvl="1"/>
            <a:r>
              <a:rPr lang="en-US" sz="1800" dirty="0" smtClean="0"/>
              <a:t>It skips a loop block</a:t>
            </a:r>
          </a:p>
          <a:p>
            <a:r>
              <a:rPr lang="en-US" sz="2000" i="1" u="sng" dirty="0" smtClean="0"/>
              <a:t>Pass</a:t>
            </a:r>
            <a:r>
              <a:rPr lang="en-US" sz="2000" dirty="0" smtClean="0"/>
              <a:t> Statement(can also be implemented in </a:t>
            </a:r>
            <a:r>
              <a:rPr lang="en-US" sz="2000" u="sng" dirty="0" smtClean="0"/>
              <a:t>if-else</a:t>
            </a:r>
            <a:r>
              <a:rPr lang="en-US" sz="2000" dirty="0" smtClean="0"/>
              <a:t> block)</a:t>
            </a:r>
          </a:p>
          <a:p>
            <a:pPr lvl="1"/>
            <a:r>
              <a:rPr lang="en-US" sz="1800" dirty="0" smtClean="0"/>
              <a:t>If you don’t want to write code in a block you can simply execute the pass statement</a:t>
            </a:r>
          </a:p>
        </p:txBody>
      </p:sp>
    </p:spTree>
    <p:extLst>
      <p:ext uri="{BB962C8B-B14F-4D97-AF65-F5344CB8AC3E}">
        <p14:creationId xmlns:p14="http://schemas.microsoft.com/office/powerpoint/2010/main" val="182471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Introduction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5379430"/>
          </a:xfrm>
        </p:spPr>
        <p:txBody>
          <a:bodyPr>
            <a:noAutofit/>
          </a:bodyPr>
          <a:lstStyle/>
          <a:p>
            <a:r>
              <a:rPr lang="en-US" sz="2000" dirty="0" smtClean="0"/>
              <a:t>One of the fastest growing Language</a:t>
            </a:r>
          </a:p>
          <a:p>
            <a:r>
              <a:rPr lang="en-US" sz="2000" dirty="0" smtClean="0"/>
              <a:t>In what terms?</a:t>
            </a:r>
          </a:p>
          <a:p>
            <a:pPr lvl="1"/>
            <a:r>
              <a:rPr lang="en-US" sz="1800" dirty="0" smtClean="0"/>
              <a:t>No. of developers who are using it</a:t>
            </a:r>
          </a:p>
          <a:p>
            <a:pPr lvl="1"/>
            <a:r>
              <a:rPr lang="en-US" sz="1800" dirty="0" smtClean="0"/>
              <a:t>No. of Libraries we have</a:t>
            </a:r>
          </a:p>
          <a:p>
            <a:pPr lvl="1"/>
            <a:r>
              <a:rPr lang="en-US" sz="1800" dirty="0" smtClean="0"/>
              <a:t>No. of companies who are using it</a:t>
            </a:r>
          </a:p>
          <a:p>
            <a:pPr lvl="1"/>
            <a:r>
              <a:rPr lang="en-US" sz="1800" dirty="0" smtClean="0"/>
              <a:t>Areas we can implement it (ML, GUI, Software Dev., Web Dev. </a:t>
            </a:r>
            <a:r>
              <a:rPr lang="en-US" sz="1800" dirty="0"/>
              <a:t>a</a:t>
            </a:r>
            <a:r>
              <a:rPr lang="en-US" sz="1800" dirty="0" smtClean="0"/>
              <a:t>nd many </a:t>
            </a:r>
            <a:r>
              <a:rPr lang="en-US" sz="1800" dirty="0" smtClean="0"/>
              <a:t>more)</a:t>
            </a:r>
          </a:p>
          <a:p>
            <a:r>
              <a:rPr lang="en-US" sz="2000" dirty="0" smtClean="0"/>
              <a:t>Why </a:t>
            </a:r>
            <a:r>
              <a:rPr lang="en-US" sz="2000" dirty="0" smtClean="0"/>
              <a:t>is Python so famous? We already have C, C++, Java, JS !!</a:t>
            </a:r>
          </a:p>
          <a:p>
            <a:pPr lvl="1"/>
            <a:r>
              <a:rPr lang="en-US" sz="1800" dirty="0" smtClean="0"/>
              <a:t>It solved the brackets({…}) and semicolon(;) issues for the developers</a:t>
            </a:r>
          </a:p>
          <a:p>
            <a:pPr lvl="1"/>
            <a:r>
              <a:rPr lang="en-US" sz="1800" dirty="0" smtClean="0"/>
              <a:t>Variables are not declared with datatypes</a:t>
            </a:r>
          </a:p>
          <a:p>
            <a:pPr lvl="1"/>
            <a:r>
              <a:rPr lang="en-US" sz="1800" dirty="0" smtClean="0"/>
              <a:t>We just need to write one line of code to take inputs(in java we need to import Scanner class and then Scanner declaration after that the input statement)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FF5050"/>
                </a:solidFill>
              </a:rPr>
              <a:t>Q. How many types of User Inputs are there in Java?</a:t>
            </a:r>
            <a:r>
              <a:rPr lang="en-US" sz="1400" dirty="0" smtClean="0"/>
              <a:t>)</a:t>
            </a:r>
            <a:endParaRPr lang="en-US" sz="1800" dirty="0" smtClean="0">
              <a:solidFill>
                <a:srgbClr val="FF5D5D"/>
              </a:solidFill>
            </a:endParaRPr>
          </a:p>
          <a:p>
            <a:pPr lvl="1"/>
            <a:r>
              <a:rPr lang="en-US" sz="1800" dirty="0" smtClean="0"/>
              <a:t>Some people say Python is a new language but it actually came before Java! </a:t>
            </a:r>
          </a:p>
          <a:p>
            <a:pPr marL="914400" lvl="2" indent="0">
              <a:buNone/>
            </a:pPr>
            <a:r>
              <a:rPr lang="en-US" sz="1600" dirty="0" smtClean="0"/>
              <a:t>Java-1995  and Python-1989</a:t>
            </a:r>
          </a:p>
          <a:p>
            <a:pPr lvl="2"/>
            <a:endParaRPr lang="en-US" sz="1600" dirty="0" smtClean="0"/>
          </a:p>
          <a:p>
            <a:pPr lvl="1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02237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8570"/>
            <a:ext cx="9905999" cy="5142038"/>
          </a:xfrm>
        </p:spPr>
        <p:txBody>
          <a:bodyPr>
            <a:normAutofit/>
          </a:bodyPr>
          <a:lstStyle/>
          <a:p>
            <a:r>
              <a:rPr lang="en-IN" sz="2000" dirty="0"/>
              <a:t>for i in range(0,100):</a:t>
            </a:r>
          </a:p>
          <a:p>
            <a:pPr marL="457200" lvl="1" indent="0">
              <a:buNone/>
            </a:pPr>
            <a:r>
              <a:rPr lang="en-IN" sz="1600" dirty="0"/>
              <a:t>  </a:t>
            </a:r>
            <a:r>
              <a:rPr lang="en-IN" sz="1600" dirty="0" smtClean="0"/>
              <a:t> </a:t>
            </a:r>
            <a:r>
              <a:rPr lang="en-IN" dirty="0" smtClean="0"/>
              <a:t>if(i</a:t>
            </a:r>
            <a:r>
              <a:rPr lang="en-IN" dirty="0"/>
              <a:t>==50):</a:t>
            </a:r>
          </a:p>
          <a:p>
            <a:pPr marL="457200" lvl="1" indent="0">
              <a:buNone/>
            </a:pPr>
            <a:r>
              <a:rPr lang="en-IN" dirty="0"/>
              <a:t>    </a:t>
            </a:r>
            <a:r>
              <a:rPr lang="en-IN" dirty="0" smtClean="0"/>
              <a:t>  break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  </a:t>
            </a:r>
            <a:r>
              <a:rPr lang="en-IN" dirty="0" smtClean="0"/>
              <a:t> elif(i%2</a:t>
            </a:r>
            <a:r>
              <a:rPr lang="en-IN" dirty="0"/>
              <a:t>==0):</a:t>
            </a:r>
          </a:p>
          <a:p>
            <a:pPr marL="457200" lvl="1" indent="0">
              <a:buNone/>
            </a:pPr>
            <a:r>
              <a:rPr lang="en-IN" dirty="0"/>
              <a:t>    </a:t>
            </a:r>
            <a:r>
              <a:rPr lang="en-IN" dirty="0" smtClean="0"/>
              <a:t>  continue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  </a:t>
            </a:r>
            <a:r>
              <a:rPr lang="en-IN" dirty="0" smtClean="0"/>
              <a:t> elif(i%5</a:t>
            </a:r>
            <a:r>
              <a:rPr lang="en-IN" dirty="0"/>
              <a:t>==0):</a:t>
            </a:r>
          </a:p>
          <a:p>
            <a:pPr marL="457200" lvl="1" indent="0">
              <a:buNone/>
            </a:pPr>
            <a:r>
              <a:rPr lang="en-IN" dirty="0"/>
              <a:t>    </a:t>
            </a:r>
            <a:r>
              <a:rPr lang="en-IN" dirty="0" smtClean="0"/>
              <a:t>  print(i</a:t>
            </a:r>
            <a:r>
              <a:rPr lang="en-IN" dirty="0"/>
              <a:t>)</a:t>
            </a:r>
          </a:p>
          <a:p>
            <a:pPr marL="457200" lvl="1" indent="0">
              <a:buNone/>
            </a:pPr>
            <a:r>
              <a:rPr lang="en-IN" dirty="0"/>
              <a:t>  </a:t>
            </a:r>
            <a:r>
              <a:rPr lang="en-IN" dirty="0" smtClean="0"/>
              <a:t> else</a:t>
            </a:r>
            <a:r>
              <a:rPr lang="en-IN" dirty="0"/>
              <a:t>:</a:t>
            </a:r>
          </a:p>
          <a:p>
            <a:pPr marL="457200" lvl="1" indent="0">
              <a:buNone/>
            </a:pPr>
            <a:r>
              <a:rPr lang="en-IN" dirty="0"/>
              <a:t>    </a:t>
            </a:r>
            <a:r>
              <a:rPr lang="en-IN" dirty="0" smtClean="0"/>
              <a:t>  pass</a:t>
            </a:r>
            <a:endParaRPr lang="en-IN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IN" dirty="0" smtClean="0">
                <a:latin typeface="Algerian" panose="04020705040A02060702" pitchFamily="82" charset="0"/>
              </a:rPr>
              <a:t>Break </a:t>
            </a:r>
            <a:r>
              <a:rPr lang="en-IN" dirty="0" smtClean="0">
                <a:latin typeface="Algerian" panose="04020705040A02060702" pitchFamily="82" charset="0"/>
              </a:rPr>
              <a:t>Continue pass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59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478569"/>
            <a:ext cx="9905999" cy="5062907"/>
          </a:xfrm>
        </p:spPr>
        <p:txBody>
          <a:bodyPr>
            <a:normAutofit lnSpcReduction="10000"/>
          </a:bodyPr>
          <a:lstStyle/>
          <a:p>
            <a:r>
              <a:rPr lang="en-IN" sz="2000" dirty="0" smtClean="0"/>
              <a:t>Printing Strings:-</a:t>
            </a:r>
          </a:p>
          <a:p>
            <a:pPr marL="457200" lvl="1" indent="0">
              <a:buNone/>
            </a:pPr>
            <a:r>
              <a:rPr lang="en-IN" sz="1800" dirty="0" smtClean="0"/>
              <a:t>print(“Rohit’s Laptop”)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 smtClean="0"/>
              <a:t> Rohit’s Laptop</a:t>
            </a:r>
          </a:p>
          <a:p>
            <a:pPr marL="457200" lvl="1" indent="0">
              <a:buNone/>
            </a:pPr>
            <a:r>
              <a:rPr lang="en-IN" sz="1800" dirty="0"/>
              <a:t>print('Rohit's "Laptop</a:t>
            </a:r>
            <a:r>
              <a:rPr lang="en-IN" sz="1800" dirty="0" smtClean="0"/>
              <a:t>"')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 smtClean="0"/>
              <a:t> Error!!!</a:t>
            </a:r>
            <a:endParaRPr lang="en-IN" sz="1600" dirty="0"/>
          </a:p>
          <a:p>
            <a:pPr marL="457200" lvl="1" indent="0">
              <a:buNone/>
            </a:pPr>
            <a:r>
              <a:rPr lang="en-IN" sz="1800" dirty="0"/>
              <a:t>print</a:t>
            </a:r>
            <a:r>
              <a:rPr lang="en-IN" sz="1800" dirty="0" smtClean="0"/>
              <a:t>(‘Rohit\</a:t>
            </a:r>
            <a:r>
              <a:rPr lang="en-IN" sz="1800" dirty="0"/>
              <a:t>'s "Laptop</a:t>
            </a:r>
            <a:r>
              <a:rPr lang="en-IN" sz="1800" dirty="0" smtClean="0"/>
              <a:t>"')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/>
              <a:t> </a:t>
            </a:r>
            <a:r>
              <a:rPr lang="en-IN" sz="1600" dirty="0" smtClean="0"/>
              <a:t>\ has a special meaning that will treat the inverted comma as a </a:t>
            </a:r>
            <a:r>
              <a:rPr lang="en-IN" sz="1600" i="1" u="sng" dirty="0" smtClean="0"/>
              <a:t>normal character </a:t>
            </a:r>
            <a:r>
              <a:rPr lang="en-IN" sz="1600" dirty="0" smtClean="0"/>
              <a:t>so the output will be </a:t>
            </a:r>
            <a:r>
              <a:rPr lang="en-IN" sz="1600" dirty="0"/>
              <a:t>Rohit’s </a:t>
            </a:r>
            <a:r>
              <a:rPr lang="en-IN" sz="1600" dirty="0" smtClean="0"/>
              <a:t>Laptop</a:t>
            </a:r>
            <a:endParaRPr lang="en-IN" sz="1800" dirty="0" smtClean="0"/>
          </a:p>
          <a:p>
            <a:pPr marL="457200" lvl="1" indent="0">
              <a:buNone/>
            </a:pPr>
            <a:r>
              <a:rPr lang="en-IN" sz="1800" dirty="0" smtClean="0"/>
              <a:t>print(“C</a:t>
            </a:r>
            <a:r>
              <a:rPr lang="en-IN" sz="1800" dirty="0"/>
              <a:t>:\</a:t>
            </a:r>
            <a:r>
              <a:rPr lang="en-IN" sz="1800" dirty="0" smtClean="0"/>
              <a:t>docs\new_file.png”)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 C</a:t>
            </a:r>
            <a:r>
              <a:rPr lang="en-IN" dirty="0"/>
              <a:t>:\</a:t>
            </a:r>
            <a:r>
              <a:rPr lang="en-IN" dirty="0" smtClean="0"/>
              <a:t>docs</a:t>
            </a:r>
          </a:p>
          <a:p>
            <a:pPr marL="914400" lvl="2" indent="0">
              <a:buNone/>
            </a:pPr>
            <a:r>
              <a:rPr lang="en-IN" dirty="0" smtClean="0"/>
              <a:t>     ew_file.png</a:t>
            </a:r>
            <a:endParaRPr lang="en-IN" sz="1800" i="1" u="sng" dirty="0"/>
          </a:p>
          <a:p>
            <a:pPr marL="457200" lvl="1" indent="0">
              <a:buNone/>
            </a:pPr>
            <a:r>
              <a:rPr lang="en-IN" sz="1800" dirty="0" smtClean="0"/>
              <a:t>print(r “C</a:t>
            </a:r>
            <a:r>
              <a:rPr lang="en-IN" sz="1800" dirty="0"/>
              <a:t>:\docs\new_file.png</a:t>
            </a:r>
            <a:r>
              <a:rPr lang="en-IN" sz="1800" dirty="0" smtClean="0"/>
              <a:t>”)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 smtClean="0"/>
              <a:t> C</a:t>
            </a:r>
            <a:r>
              <a:rPr lang="en-IN" sz="1600" dirty="0"/>
              <a:t>:\</a:t>
            </a:r>
            <a:r>
              <a:rPr lang="en-IN" sz="1600" dirty="0" smtClean="0"/>
              <a:t>docs\new_file.png</a:t>
            </a:r>
          </a:p>
          <a:p>
            <a:pPr marL="914400" lvl="2" indent="0">
              <a:buNone/>
            </a:pPr>
            <a:r>
              <a:rPr lang="en-IN" sz="1600" dirty="0" smtClean="0"/>
              <a:t>r/R is raw string which doesn’t allow special meaning to \n and treat them as normal characters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strings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8569"/>
            <a:ext cx="9905999" cy="518599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Playing with string index:-</a:t>
            </a:r>
          </a:p>
          <a:p>
            <a:pPr lvl="1"/>
            <a:r>
              <a:rPr lang="en-IN" sz="1800" dirty="0"/>
              <a:t>name="Rohit"</a:t>
            </a:r>
          </a:p>
          <a:p>
            <a:pPr marL="457200" lvl="1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print(name[0</a:t>
            </a:r>
            <a:r>
              <a:rPr lang="en-IN" sz="1800" dirty="0"/>
              <a:t>])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 smtClean="0"/>
              <a:t> R</a:t>
            </a:r>
          </a:p>
          <a:p>
            <a:pPr lvl="1"/>
            <a:r>
              <a:rPr lang="en-IN" sz="1800" dirty="0"/>
              <a:t>name="</a:t>
            </a:r>
            <a:r>
              <a:rPr lang="en-IN" sz="1800" dirty="0" smtClean="0"/>
              <a:t>Rohit“</a:t>
            </a:r>
          </a:p>
          <a:p>
            <a:pPr marL="457200" lvl="1" indent="0">
              <a:buNone/>
            </a:pPr>
            <a:r>
              <a:rPr lang="en-IN" sz="1800" dirty="0" smtClean="0"/>
              <a:t>   print(name</a:t>
            </a:r>
            <a:r>
              <a:rPr lang="en-IN" sz="1800" dirty="0"/>
              <a:t>[-1])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/>
              <a:t> t</a:t>
            </a:r>
          </a:p>
          <a:p>
            <a:pPr marL="914400" lvl="2" indent="0">
              <a:buNone/>
            </a:pPr>
            <a:r>
              <a:rPr lang="en-IN" sz="1600" dirty="0"/>
              <a:t>The negative </a:t>
            </a:r>
            <a:r>
              <a:rPr lang="en-IN" sz="1600" dirty="0" smtClean="0"/>
              <a:t>i0xndex </a:t>
            </a:r>
            <a:r>
              <a:rPr lang="en-IN" sz="1600" dirty="0"/>
              <a:t>is used to print values from </a:t>
            </a:r>
            <a:r>
              <a:rPr lang="en-IN" sz="1600" dirty="0" smtClean="0"/>
              <a:t>backward</a:t>
            </a:r>
          </a:p>
          <a:p>
            <a:pPr marL="914400" lvl="2" indent="0">
              <a:buNone/>
            </a:pPr>
            <a:r>
              <a:rPr lang="en-IN" sz="1600" dirty="0" smtClean="0"/>
              <a:t>0 1 2 3 4</a:t>
            </a:r>
          </a:p>
          <a:p>
            <a:pPr marL="914400" lvl="2" indent="0">
              <a:buNone/>
            </a:pPr>
            <a:r>
              <a:rPr lang="en-IN" sz="1600" dirty="0" smtClean="0"/>
              <a:t>R  o h i  t</a:t>
            </a:r>
          </a:p>
          <a:p>
            <a:pPr marL="914400" lvl="2" indent="0">
              <a:buNone/>
            </a:pPr>
            <a:r>
              <a:rPr lang="en-IN" sz="1600" dirty="0" smtClean="0"/>
              <a:t>-5 -4 -3 -2 -1</a:t>
            </a:r>
            <a:endParaRPr lang="en-IN" sz="1600" dirty="0"/>
          </a:p>
          <a:p>
            <a:pPr marL="914400" lvl="2" indent="0">
              <a:buNone/>
            </a:pPr>
            <a:r>
              <a:rPr lang="en-IN" sz="1600" dirty="0" smtClean="0"/>
              <a:t>R    o  h   i   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strings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58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03602"/>
            <a:ext cx="9905999" cy="5100397"/>
          </a:xfrm>
        </p:spPr>
        <p:txBody>
          <a:bodyPr>
            <a:noAutofit/>
          </a:bodyPr>
          <a:lstStyle/>
          <a:p>
            <a:r>
              <a:rPr lang="en-IN" sz="2000" dirty="0"/>
              <a:t>Playing with string index</a:t>
            </a:r>
            <a:r>
              <a:rPr lang="en-IN" sz="2000" dirty="0" smtClean="0"/>
              <a:t>:-</a:t>
            </a:r>
          </a:p>
          <a:p>
            <a:pPr lvl="1"/>
            <a:r>
              <a:rPr lang="en-IN" sz="1800" dirty="0"/>
              <a:t>name="</a:t>
            </a:r>
            <a:r>
              <a:rPr lang="en-IN" sz="1800" dirty="0" smtClean="0"/>
              <a:t>Rohit“</a:t>
            </a:r>
          </a:p>
          <a:p>
            <a:pPr marL="457200" lvl="1" indent="0">
              <a:buNone/>
            </a:pPr>
            <a:r>
              <a:rPr lang="en-IN" sz="1800" dirty="0" smtClean="0"/>
              <a:t>   print(name[0:2</a:t>
            </a:r>
            <a:r>
              <a:rPr lang="en-IN" sz="1800" dirty="0"/>
              <a:t>])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/>
              <a:t> Ro</a:t>
            </a:r>
            <a:endParaRPr lang="en-IN" sz="1600" dirty="0" smtClean="0"/>
          </a:p>
          <a:p>
            <a:pPr lvl="1"/>
            <a:r>
              <a:rPr lang="en-IN" sz="1800" dirty="0"/>
              <a:t>name="</a:t>
            </a:r>
            <a:r>
              <a:rPr lang="en-IN" sz="1800" dirty="0" smtClean="0"/>
              <a:t>Rohit“</a:t>
            </a:r>
          </a:p>
          <a:p>
            <a:pPr marL="457200" lvl="1" indent="0">
              <a:buNone/>
            </a:pPr>
            <a:r>
              <a:rPr lang="en-IN" sz="1800" dirty="0"/>
              <a:t> </a:t>
            </a:r>
            <a:r>
              <a:rPr lang="en-IN" sz="1800" dirty="0" smtClean="0"/>
              <a:t>  print(name[2</a:t>
            </a:r>
            <a:r>
              <a:rPr lang="en-IN" sz="1800" dirty="0"/>
              <a:t>:])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/>
              <a:t> hit</a:t>
            </a:r>
            <a:endParaRPr lang="en-IN" sz="1600" dirty="0" smtClean="0"/>
          </a:p>
          <a:p>
            <a:pPr lvl="1"/>
            <a:r>
              <a:rPr lang="en-IN" dirty="0"/>
              <a:t>name="</a:t>
            </a:r>
            <a:r>
              <a:rPr lang="en-IN" dirty="0" smtClean="0"/>
              <a:t>Rohit“</a:t>
            </a:r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print(name</a:t>
            </a:r>
            <a:r>
              <a:rPr lang="en-IN" dirty="0"/>
              <a:t>[:3</a:t>
            </a:r>
            <a:r>
              <a:rPr lang="en-IN" dirty="0" smtClean="0"/>
              <a:t>])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 </a:t>
            </a:r>
            <a:r>
              <a:rPr lang="en-IN" sz="1600" dirty="0" smtClean="0"/>
              <a:t>Roh</a:t>
            </a:r>
            <a:endParaRPr lang="en-IN" dirty="0"/>
          </a:p>
          <a:p>
            <a:pPr lvl="1"/>
            <a:r>
              <a:rPr lang="en-IN" sz="1800" dirty="0"/>
              <a:t>name="Rohit"</a:t>
            </a:r>
          </a:p>
          <a:p>
            <a:pPr marL="457200" lvl="1" indent="0">
              <a:buNone/>
            </a:pPr>
            <a:r>
              <a:rPr lang="en-IN" sz="1800" dirty="0" smtClean="0"/>
              <a:t>   print(name[:])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 smtClean="0"/>
              <a:t> Rohit</a:t>
            </a: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strings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191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505431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Playing with string index:-</a:t>
            </a:r>
            <a:endParaRPr lang="en-IN" dirty="0" smtClean="0"/>
          </a:p>
          <a:p>
            <a:pPr lvl="1"/>
            <a:r>
              <a:rPr lang="en-IN" dirty="0"/>
              <a:t>str="Hello </a:t>
            </a:r>
            <a:r>
              <a:rPr lang="en-IN" dirty="0" smtClean="0"/>
              <a:t>World“</a:t>
            </a:r>
          </a:p>
          <a:p>
            <a:pPr marL="457200" lvl="1" indent="0">
              <a:buNone/>
            </a:pPr>
            <a:r>
              <a:rPr lang="en-IN" dirty="0" smtClean="0"/>
              <a:t>   print(str[2:10:2</a:t>
            </a:r>
            <a:r>
              <a:rPr lang="en-IN" dirty="0"/>
              <a:t>])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 loWr</a:t>
            </a:r>
          </a:p>
          <a:p>
            <a:pPr marL="914400" lvl="2" indent="0">
              <a:buNone/>
            </a:pPr>
            <a:r>
              <a:rPr lang="en-IN" dirty="0"/>
              <a:t>The format should be [start:end:step]</a:t>
            </a:r>
            <a:endParaRPr lang="en-IN" dirty="0" smtClean="0"/>
          </a:p>
          <a:p>
            <a:pPr lvl="1"/>
            <a:r>
              <a:rPr lang="en-US" dirty="0"/>
              <a:t>str="Hello World"</a:t>
            </a:r>
          </a:p>
          <a:p>
            <a:pPr marL="457200" lvl="1" indent="0">
              <a:buNone/>
            </a:pPr>
            <a:r>
              <a:rPr lang="en-US" dirty="0" smtClean="0"/>
              <a:t>   print(str[::-</a:t>
            </a:r>
            <a:r>
              <a:rPr lang="en-US" dirty="0"/>
              <a:t>1</a:t>
            </a:r>
            <a:r>
              <a:rPr lang="en-US" dirty="0" smtClean="0"/>
              <a:t>])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dlroW olleH</a:t>
            </a:r>
          </a:p>
          <a:p>
            <a:pPr marL="914400" lvl="2" indent="0">
              <a:buNone/>
            </a:pPr>
            <a:r>
              <a:rPr lang="en-US" dirty="0" smtClean="0"/>
              <a:t>Each word in a sentence can be reversed like this without any loop!</a:t>
            </a:r>
            <a:endParaRPr lang="en-US" dirty="0"/>
          </a:p>
          <a:p>
            <a:pPr lvl="1"/>
            <a:r>
              <a:rPr lang="en-IN" dirty="0"/>
              <a:t>name="Rohit"</a:t>
            </a:r>
          </a:p>
          <a:p>
            <a:pPr marL="457200" lvl="1" indent="0">
              <a:buNone/>
            </a:pPr>
            <a:r>
              <a:rPr lang="en-IN" dirty="0" smtClean="0"/>
              <a:t>   name[0</a:t>
            </a:r>
            <a:r>
              <a:rPr lang="en-IN" dirty="0"/>
              <a:t>]='M'</a:t>
            </a:r>
          </a:p>
          <a:p>
            <a:pPr marL="457200" lvl="1" indent="0">
              <a:buNone/>
            </a:pPr>
            <a:r>
              <a:rPr lang="en-IN" dirty="0" smtClean="0"/>
              <a:t>   print(name)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 smtClean="0"/>
              <a:t> Error! As strings in Python are immutable so we cannot assign values in this way!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strings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13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4038310"/>
          </a:xfrm>
        </p:spPr>
        <p:txBody>
          <a:bodyPr>
            <a:noAutofit/>
          </a:bodyPr>
          <a:lstStyle/>
          <a:p>
            <a:r>
              <a:rPr lang="en-US" dirty="0" smtClean="0"/>
              <a:t>Other reasons that made it more POPULAR:-</a:t>
            </a:r>
          </a:p>
          <a:p>
            <a:pPr lvl="1"/>
            <a:r>
              <a:rPr lang="en-US" dirty="0" smtClean="0"/>
              <a:t>The advancement of ML, AI… This is a field where we have research scientists, they don’t want to spend much time on any other Programming Languages</a:t>
            </a:r>
          </a:p>
          <a:p>
            <a:pPr lvl="1"/>
            <a:r>
              <a:rPr lang="en-US" dirty="0" smtClean="0"/>
              <a:t>So they went for the easiest Language available in the market and the easiest language available in the market is PYTHON</a:t>
            </a:r>
          </a:p>
          <a:p>
            <a:pPr lvl="1"/>
            <a:r>
              <a:rPr lang="en-US" dirty="0" smtClean="0"/>
              <a:t> Companies using Python:-</a:t>
            </a:r>
          </a:p>
          <a:p>
            <a:pPr marL="914400" lvl="2" indent="0">
              <a:buNone/>
            </a:pPr>
            <a:r>
              <a:rPr lang="en-US" dirty="0" smtClean="0"/>
              <a:t>Google, YouTube, Dropbox, Yahoo, NASA and many more!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 Now they can use it as a main language or a support language. Google has so many features, some of them is coded in Python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Reddit – It’s totally written in Python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Introduction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0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8570"/>
            <a:ext cx="9905999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name came?</a:t>
            </a:r>
            <a:r>
              <a:rPr lang="en-IN" dirty="0" smtClean="0"/>
              <a:t> Did it come from a Snake? </a:t>
            </a:r>
          </a:p>
          <a:p>
            <a:pPr lvl="1"/>
            <a:r>
              <a:rPr lang="en-US" sz="1800" dirty="0" smtClean="0"/>
              <a:t>Developed by:- Guido Van Rossum. He was a big fan of the movie- </a:t>
            </a:r>
            <a:r>
              <a:rPr lang="en-US" sz="1800" i="1" u="sng" dirty="0" smtClean="0"/>
              <a:t>Monty Python’s Flying Circus</a:t>
            </a:r>
            <a:r>
              <a:rPr lang="en-US" sz="1800" dirty="0" smtClean="0"/>
              <a:t> so he named the language as Python(</a:t>
            </a:r>
            <a:r>
              <a:rPr lang="en-US" sz="1400" dirty="0">
                <a:solidFill>
                  <a:srgbClr val="FF5050"/>
                </a:solidFill>
              </a:rPr>
              <a:t>Q. </a:t>
            </a:r>
            <a:r>
              <a:rPr lang="en-US" sz="1400" dirty="0" smtClean="0">
                <a:solidFill>
                  <a:srgbClr val="FF5050"/>
                </a:solidFill>
              </a:rPr>
              <a:t>Who developed Java and why did he give the name </a:t>
            </a:r>
            <a:r>
              <a:rPr lang="en-US" sz="1400" b="1" i="1" u="sng" dirty="0" smtClean="0">
                <a:solidFill>
                  <a:srgbClr val="FF5050"/>
                </a:solidFill>
              </a:rPr>
              <a:t>JAVA</a:t>
            </a:r>
            <a:r>
              <a:rPr lang="en-US" sz="1400" dirty="0" smtClean="0">
                <a:solidFill>
                  <a:srgbClr val="FF5050"/>
                </a:solidFill>
              </a:rPr>
              <a:t>?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2200" dirty="0" smtClean="0"/>
              <a:t>Versions in Python:-</a:t>
            </a:r>
          </a:p>
          <a:p>
            <a:pPr lvl="1"/>
            <a:r>
              <a:rPr lang="en-US" sz="1800" dirty="0" smtClean="0"/>
              <a:t>Python 1.0</a:t>
            </a:r>
          </a:p>
          <a:p>
            <a:pPr lvl="1"/>
            <a:r>
              <a:rPr lang="en-US" sz="1800" dirty="0" smtClean="0"/>
              <a:t>Python 2.0</a:t>
            </a:r>
          </a:p>
          <a:p>
            <a:pPr lvl="1"/>
            <a:r>
              <a:rPr lang="en-US" sz="1800" dirty="0" smtClean="0"/>
              <a:t>Python 3.0(much more different from the other versions and it has so many awesome features (specially its Libraries) that make us easier to code!</a:t>
            </a:r>
            <a:endParaRPr lang="en-US" sz="1800" dirty="0"/>
          </a:p>
          <a:p>
            <a:r>
              <a:rPr lang="en-US" sz="2200" dirty="0" smtClean="0"/>
              <a:t>Non-Technical Background students can also start with Python. It’s damn easy to learn!!!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Introduction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70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installation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077" y="1478570"/>
            <a:ext cx="9292669" cy="522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11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640" y="1478570"/>
            <a:ext cx="7961543" cy="4940422"/>
          </a:xfr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installation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7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78570"/>
            <a:ext cx="9905999" cy="354171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IDLE</a:t>
            </a:r>
          </a:p>
          <a:p>
            <a:r>
              <a:rPr lang="en-IN" sz="2000" dirty="0" smtClean="0"/>
              <a:t>PyCharm</a:t>
            </a:r>
          </a:p>
          <a:p>
            <a:r>
              <a:rPr lang="en-US" sz="2000" dirty="0" smtClean="0"/>
              <a:t>VS Code</a:t>
            </a:r>
            <a:endParaRPr lang="en-IN" sz="2000" dirty="0" smtClean="0"/>
          </a:p>
          <a:p>
            <a:r>
              <a:rPr lang="en-IN" sz="2000" dirty="0" smtClean="0"/>
              <a:t>Jupyter Notebook</a:t>
            </a:r>
          </a:p>
          <a:p>
            <a:r>
              <a:rPr lang="en-IN" sz="2000" dirty="0" smtClean="0"/>
              <a:t>Google Colab and many more…</a:t>
            </a:r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WHERE TO CODE ?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28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538772"/>
            <a:ext cx="9905998" cy="51961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generally write a computer program using a high-level language. A high-level language is one that is understandable by us, humans. This is called </a:t>
            </a:r>
            <a:r>
              <a:rPr lang="en-US" i="1" u="sng" dirty="0"/>
              <a:t>source code</a:t>
            </a:r>
            <a:r>
              <a:rPr lang="en-US" dirty="0"/>
              <a:t>.</a:t>
            </a:r>
          </a:p>
          <a:p>
            <a:r>
              <a:rPr lang="en-US" dirty="0"/>
              <a:t>However, a computer does not understand high-level language. It only understands the program written in </a:t>
            </a:r>
            <a:r>
              <a:rPr lang="en-US" b="1" dirty="0"/>
              <a:t>0</a:t>
            </a:r>
            <a:r>
              <a:rPr lang="en-US" dirty="0"/>
              <a:t>'s and </a:t>
            </a:r>
            <a:r>
              <a:rPr lang="en-US" b="1" dirty="0"/>
              <a:t>1</a:t>
            </a:r>
            <a:r>
              <a:rPr lang="en-US" dirty="0"/>
              <a:t>'s in binary, called the </a:t>
            </a:r>
            <a:r>
              <a:rPr lang="en-US" i="1" u="sng" dirty="0"/>
              <a:t>machine code</a:t>
            </a:r>
            <a:r>
              <a:rPr lang="en-US" dirty="0"/>
              <a:t>.</a:t>
            </a:r>
          </a:p>
          <a:p>
            <a:r>
              <a:rPr lang="en-US" dirty="0"/>
              <a:t>To convert source code into machine code, we use either a </a:t>
            </a:r>
            <a:r>
              <a:rPr lang="en-US" i="1" u="sng" dirty="0"/>
              <a:t>compiler</a:t>
            </a:r>
            <a:r>
              <a:rPr lang="en-US" dirty="0"/>
              <a:t> or an </a:t>
            </a:r>
            <a:r>
              <a:rPr lang="en-US" i="1" u="sng" dirty="0"/>
              <a:t>interpreter</a:t>
            </a:r>
            <a:r>
              <a:rPr lang="en-US" dirty="0" smtClean="0"/>
              <a:t>.</a:t>
            </a:r>
            <a:endParaRPr lang="en-IN" sz="2000" dirty="0" smtClean="0"/>
          </a:p>
          <a:p>
            <a:r>
              <a:rPr lang="en-IN" sz="2300" dirty="0" smtClean="0"/>
              <a:t>What </a:t>
            </a:r>
            <a:r>
              <a:rPr lang="en-IN" sz="2300" dirty="0"/>
              <a:t>is Compiler?</a:t>
            </a:r>
            <a:endParaRPr lang="en-IN" sz="2000" dirty="0"/>
          </a:p>
          <a:p>
            <a:pPr lvl="1"/>
            <a:r>
              <a:rPr lang="en-US" dirty="0"/>
              <a:t>A compiler is a computer program that transforms code written in a high-level programming language into the machine code</a:t>
            </a:r>
            <a:r>
              <a:rPr lang="en-US" dirty="0" smtClean="0"/>
              <a:t>.</a:t>
            </a:r>
          </a:p>
          <a:p>
            <a:r>
              <a:rPr lang="en-IN" sz="2300" dirty="0"/>
              <a:t>What is Interpreter?</a:t>
            </a:r>
            <a:endParaRPr lang="en-IN" sz="2000" dirty="0"/>
          </a:p>
          <a:p>
            <a:pPr lvl="1"/>
            <a:r>
              <a:rPr lang="en-US" dirty="0" smtClean="0"/>
              <a:t>An interpreter is a computer program, which coverts each high-level program statement into the machine code.</a:t>
            </a:r>
            <a:endParaRPr lang="en-US" sz="2300" dirty="0" smtClean="0"/>
          </a:p>
          <a:p>
            <a:r>
              <a:rPr lang="en-US" sz="2100" dirty="0" smtClean="0"/>
              <a:t>Both compiler and interpreters do the same job which is converting higher level programming language to machine code. However, a compiler will convert the code into machine code (create an exe) before program run. Interpreters convert code into machine code when the program is run.</a:t>
            </a:r>
            <a:endParaRPr lang="en-US" sz="2000" dirty="0" smtClean="0"/>
          </a:p>
          <a:p>
            <a:endParaRPr lang="en-IN" sz="2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Interpreter Vs </a:t>
            </a:r>
            <a:r>
              <a:rPr lang="en-IN" dirty="0" smtClean="0">
                <a:latin typeface="Algerian" panose="04020705040A02060702" pitchFamily="82" charset="0"/>
              </a:rPr>
              <a:t>Compiler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9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78569"/>
            <a:ext cx="9905999" cy="507169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Arithmetic Operations:-</a:t>
            </a:r>
          </a:p>
          <a:p>
            <a:pPr lvl="1"/>
            <a:r>
              <a:rPr lang="en-IN" sz="1800" dirty="0" smtClean="0"/>
              <a:t>+, -, *, </a:t>
            </a:r>
            <a:r>
              <a:rPr lang="en-IN" sz="1800" dirty="0" smtClean="0"/>
              <a:t>/, %</a:t>
            </a:r>
            <a:endParaRPr lang="en-IN" sz="1800" dirty="0" smtClean="0"/>
          </a:p>
          <a:p>
            <a:pPr lvl="1"/>
            <a:r>
              <a:rPr lang="en-IN" sz="1800" dirty="0" smtClean="0"/>
              <a:t>Special Operations such as </a:t>
            </a:r>
            <a:r>
              <a:rPr lang="en-IN" sz="1800" i="1" u="sng" dirty="0" smtClean="0"/>
              <a:t>Integer </a:t>
            </a:r>
            <a:r>
              <a:rPr lang="en-IN" sz="1800" i="1" u="sng" dirty="0"/>
              <a:t>D</a:t>
            </a:r>
            <a:r>
              <a:rPr lang="en-IN" sz="1800" i="1" u="sng" dirty="0" smtClean="0"/>
              <a:t>ivision</a:t>
            </a:r>
            <a:r>
              <a:rPr lang="en-IN" sz="1800" dirty="0" smtClean="0"/>
              <a:t> using // and </a:t>
            </a:r>
            <a:r>
              <a:rPr lang="en-IN" sz="1800" i="1" u="sng" dirty="0" smtClean="0"/>
              <a:t>Calculating Power</a:t>
            </a:r>
            <a:r>
              <a:rPr lang="en-IN" sz="1800" dirty="0" smtClean="0"/>
              <a:t> using **</a:t>
            </a:r>
          </a:p>
          <a:p>
            <a:pPr lvl="2"/>
            <a:r>
              <a:rPr lang="en-IN" sz="1600" dirty="0" smtClean="0"/>
              <a:t>For example, </a:t>
            </a:r>
            <a:r>
              <a:rPr lang="en-IN" sz="1600" dirty="0"/>
              <a:t>5/2 will give </a:t>
            </a:r>
            <a:r>
              <a:rPr lang="en-IN" sz="1600" dirty="0" smtClean="0"/>
              <a:t>2.5 </a:t>
            </a:r>
            <a:r>
              <a:rPr lang="en-IN" sz="1600" dirty="0"/>
              <a:t>as output but 5//2 will give 2(quotient) as output</a:t>
            </a:r>
            <a:endParaRPr lang="en-IN" sz="1600" dirty="0" smtClean="0"/>
          </a:p>
          <a:p>
            <a:pPr lvl="2"/>
            <a:r>
              <a:rPr lang="en-IN" sz="1600" dirty="0" smtClean="0"/>
              <a:t>For example, </a:t>
            </a:r>
            <a:r>
              <a:rPr lang="en-IN" sz="1600" dirty="0"/>
              <a:t>2*3 will give 6 as output but 2**3 will give 8 as </a:t>
            </a:r>
            <a:r>
              <a:rPr lang="en-IN" sz="1600" dirty="0" smtClean="0"/>
              <a:t>output</a:t>
            </a:r>
            <a:endParaRPr lang="en-IN" sz="1600" dirty="0"/>
          </a:p>
          <a:p>
            <a:r>
              <a:rPr lang="en-IN" sz="2000" dirty="0" smtClean="0"/>
              <a:t>The print statement:-</a:t>
            </a:r>
          </a:p>
          <a:p>
            <a:pPr lvl="1"/>
            <a:r>
              <a:rPr lang="en-IN" sz="1800" dirty="0" smtClean="0"/>
              <a:t>Same line</a:t>
            </a:r>
          </a:p>
          <a:p>
            <a:pPr marL="914400" lvl="2" indent="0">
              <a:buNone/>
            </a:pPr>
            <a:r>
              <a:rPr lang="en-IN" sz="1600" dirty="0" smtClean="0"/>
              <a:t>print</a:t>
            </a:r>
            <a:r>
              <a:rPr lang="en-IN" sz="1600" dirty="0"/>
              <a:t>(“Hello", end=“”)</a:t>
            </a:r>
          </a:p>
          <a:p>
            <a:pPr marL="914400" lvl="2" indent="0">
              <a:buNone/>
            </a:pPr>
            <a:r>
              <a:rPr lang="en-IN" sz="1600" dirty="0"/>
              <a:t>print(“Hi</a:t>
            </a:r>
            <a:r>
              <a:rPr lang="en-IN" sz="1600" dirty="0" smtClean="0"/>
              <a:t>”)</a:t>
            </a:r>
          </a:p>
          <a:p>
            <a:pPr lvl="1"/>
            <a:r>
              <a:rPr lang="en-IN" sz="1800" dirty="0" smtClean="0"/>
              <a:t>Next line</a:t>
            </a:r>
          </a:p>
          <a:p>
            <a:pPr marL="914400" lvl="2" indent="0">
              <a:buNone/>
            </a:pPr>
            <a:r>
              <a:rPr lang="en-IN" sz="1600" dirty="0"/>
              <a:t>print</a:t>
            </a:r>
            <a:r>
              <a:rPr lang="en-IN" sz="1600" dirty="0" smtClean="0"/>
              <a:t>(“Hello")</a:t>
            </a:r>
            <a:endParaRPr lang="en-IN" sz="1600" dirty="0"/>
          </a:p>
          <a:p>
            <a:pPr marL="914400" lvl="2" indent="0">
              <a:buNone/>
            </a:pPr>
            <a:r>
              <a:rPr lang="en-IN" sz="1600" dirty="0" smtClean="0"/>
              <a:t>print(“Hi”)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SYNTAX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3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672</TotalTime>
  <Words>934</Words>
  <Application>Microsoft Office PowerPoint</Application>
  <PresentationFormat>Widescreen</PresentationFormat>
  <Paragraphs>244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Algerian</vt:lpstr>
      <vt:lpstr>Arial</vt:lpstr>
      <vt:lpstr>Courier New</vt:lpstr>
      <vt:lpstr>Trebuchet MS</vt:lpstr>
      <vt:lpstr>Tw Cen MT</vt:lpstr>
      <vt:lpstr>Wingdings</vt:lpstr>
      <vt:lpstr>Circuit</vt:lpstr>
      <vt:lpstr>PowerPoint Presentation</vt:lpstr>
      <vt:lpstr>Introduction</vt:lpstr>
      <vt:lpstr>Introduction</vt:lpstr>
      <vt:lpstr>Introduction</vt:lpstr>
      <vt:lpstr>installation</vt:lpstr>
      <vt:lpstr>installation</vt:lpstr>
      <vt:lpstr>WHERE TO CODE ?</vt:lpstr>
      <vt:lpstr>Interpreter Vs Compiler</vt:lpstr>
      <vt:lpstr>SYNTAX</vt:lpstr>
      <vt:lpstr>Data types and operators</vt:lpstr>
      <vt:lpstr>Data types and operators</vt:lpstr>
      <vt:lpstr>Data types and operators</vt:lpstr>
      <vt:lpstr>User inputs</vt:lpstr>
      <vt:lpstr>Conditional statements</vt:lpstr>
      <vt:lpstr>Conditional statements</vt:lpstr>
      <vt:lpstr>Conditional statements</vt:lpstr>
      <vt:lpstr>LOOPS</vt:lpstr>
      <vt:lpstr>LOOPS</vt:lpstr>
      <vt:lpstr>loop control statements</vt:lpstr>
      <vt:lpstr>Break Continue pass</vt:lpstr>
      <vt:lpstr>strings</vt:lpstr>
      <vt:lpstr>strings</vt:lpstr>
      <vt:lpstr>strings</vt:lpstr>
      <vt:lpstr>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Anupam Basak</dc:creator>
  <cp:lastModifiedBy>Anupam Basak</cp:lastModifiedBy>
  <cp:revision>200</cp:revision>
  <dcterms:created xsi:type="dcterms:W3CDTF">2021-06-24T13:22:58Z</dcterms:created>
  <dcterms:modified xsi:type="dcterms:W3CDTF">2021-06-27T07:22:18Z</dcterms:modified>
</cp:coreProperties>
</file>