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110" d="100"/>
          <a:sy n="110" d="100"/>
        </p:scale>
        <p:origin x="6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37A3F-9D60-4DD6-A24C-B3649629A203}"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C40C64-C205-41E1-8827-850C8E1411D9}" type="slidenum">
              <a:rPr lang="en-US" smtClean="0"/>
              <a:t>‹#›</a:t>
            </a:fld>
            <a:endParaRPr lang="en-US"/>
          </a:p>
        </p:txBody>
      </p:sp>
    </p:spTree>
    <p:extLst>
      <p:ext uri="{BB962C8B-B14F-4D97-AF65-F5344CB8AC3E}">
        <p14:creationId xmlns:p14="http://schemas.microsoft.com/office/powerpoint/2010/main" val="1015496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C40C64-C205-41E1-8827-850C8E1411D9}" type="slidenum">
              <a:rPr lang="en-US" smtClean="0"/>
              <a:t>15</a:t>
            </a:fld>
            <a:endParaRPr lang="en-US"/>
          </a:p>
        </p:txBody>
      </p:sp>
    </p:spTree>
    <p:extLst>
      <p:ext uri="{BB962C8B-B14F-4D97-AF65-F5344CB8AC3E}">
        <p14:creationId xmlns:p14="http://schemas.microsoft.com/office/powerpoint/2010/main" val="120717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8D49-D143-1640-BBD3-71609A36DB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ADB831-33E8-8D4B-BE73-7CC7139766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4623A0-C46B-C38A-C9D0-5C3DB52993FE}"/>
              </a:ext>
            </a:extLst>
          </p:cNvPr>
          <p:cNvSpPr>
            <a:spLocks noGrp="1"/>
          </p:cNvSpPr>
          <p:nvPr>
            <p:ph type="dt" sz="half" idx="10"/>
          </p:nvPr>
        </p:nvSpPr>
        <p:spPr/>
        <p:txBody>
          <a:bodyPr/>
          <a:lstStyle/>
          <a:p>
            <a:fld id="{6670F559-D889-4546-BFE4-A04D13463207}" type="datetimeFigureOut">
              <a:rPr lang="en-US" smtClean="0"/>
              <a:t>4/22/2024</a:t>
            </a:fld>
            <a:endParaRPr lang="en-US"/>
          </a:p>
        </p:txBody>
      </p:sp>
      <p:sp>
        <p:nvSpPr>
          <p:cNvPr id="5" name="Footer Placeholder 4">
            <a:extLst>
              <a:ext uri="{FF2B5EF4-FFF2-40B4-BE49-F238E27FC236}">
                <a16:creationId xmlns:a16="http://schemas.microsoft.com/office/drawing/2014/main" id="{6E40EAB8-B7DE-9275-4B66-86F44074A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165D5-213C-2BB1-4D0A-91E46F11BE3F}"/>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329502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4409-CF65-7077-095C-151FA26FD4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EF1D17-073A-F976-690D-BA5CF96F41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E2FC11-F87F-5B2C-EC4B-A8BD5094351E}"/>
              </a:ext>
            </a:extLst>
          </p:cNvPr>
          <p:cNvSpPr>
            <a:spLocks noGrp="1"/>
          </p:cNvSpPr>
          <p:nvPr>
            <p:ph type="dt" sz="half" idx="10"/>
          </p:nvPr>
        </p:nvSpPr>
        <p:spPr/>
        <p:txBody>
          <a:bodyPr/>
          <a:lstStyle/>
          <a:p>
            <a:fld id="{6670F559-D889-4546-BFE4-A04D13463207}" type="datetimeFigureOut">
              <a:rPr lang="en-US" smtClean="0"/>
              <a:t>4/22/2024</a:t>
            </a:fld>
            <a:endParaRPr lang="en-US"/>
          </a:p>
        </p:txBody>
      </p:sp>
      <p:sp>
        <p:nvSpPr>
          <p:cNvPr id="5" name="Footer Placeholder 4">
            <a:extLst>
              <a:ext uri="{FF2B5EF4-FFF2-40B4-BE49-F238E27FC236}">
                <a16:creationId xmlns:a16="http://schemas.microsoft.com/office/drawing/2014/main" id="{36E0E62F-7791-0B2A-FAEB-3BBCBF73A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A2A27-B566-0B8D-6967-A937D6843919}"/>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62807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E0F572-80CF-8552-9552-CB112C4F80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7F9396-90F8-7635-8A18-C064E5C8D7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935BDA-8799-223E-2CC3-012857AEB721}"/>
              </a:ext>
            </a:extLst>
          </p:cNvPr>
          <p:cNvSpPr>
            <a:spLocks noGrp="1"/>
          </p:cNvSpPr>
          <p:nvPr>
            <p:ph type="dt" sz="half" idx="10"/>
          </p:nvPr>
        </p:nvSpPr>
        <p:spPr/>
        <p:txBody>
          <a:bodyPr/>
          <a:lstStyle/>
          <a:p>
            <a:fld id="{6670F559-D889-4546-BFE4-A04D13463207}" type="datetimeFigureOut">
              <a:rPr lang="en-US" smtClean="0"/>
              <a:t>4/22/2024</a:t>
            </a:fld>
            <a:endParaRPr lang="en-US"/>
          </a:p>
        </p:txBody>
      </p:sp>
      <p:sp>
        <p:nvSpPr>
          <p:cNvPr id="5" name="Footer Placeholder 4">
            <a:extLst>
              <a:ext uri="{FF2B5EF4-FFF2-40B4-BE49-F238E27FC236}">
                <a16:creationId xmlns:a16="http://schemas.microsoft.com/office/drawing/2014/main" id="{FDFBC9EB-539A-0F74-116B-2CF7998AA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553C1-640C-F5A2-32D7-4CD2345E09D5}"/>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338365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882B-4C36-A37F-775B-02BF3F2818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26373E-B904-5D8B-92F7-43FD834E2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90AD6-11C7-3FB5-61EE-286C26E75058}"/>
              </a:ext>
            </a:extLst>
          </p:cNvPr>
          <p:cNvSpPr>
            <a:spLocks noGrp="1"/>
          </p:cNvSpPr>
          <p:nvPr>
            <p:ph type="dt" sz="half" idx="10"/>
          </p:nvPr>
        </p:nvSpPr>
        <p:spPr/>
        <p:txBody>
          <a:bodyPr/>
          <a:lstStyle/>
          <a:p>
            <a:fld id="{6670F559-D889-4546-BFE4-A04D13463207}" type="datetimeFigureOut">
              <a:rPr lang="en-US" smtClean="0"/>
              <a:t>4/22/2024</a:t>
            </a:fld>
            <a:endParaRPr lang="en-US"/>
          </a:p>
        </p:txBody>
      </p:sp>
      <p:sp>
        <p:nvSpPr>
          <p:cNvPr id="5" name="Footer Placeholder 4">
            <a:extLst>
              <a:ext uri="{FF2B5EF4-FFF2-40B4-BE49-F238E27FC236}">
                <a16:creationId xmlns:a16="http://schemas.microsoft.com/office/drawing/2014/main" id="{B857300A-0738-5206-F9AA-B7175E41B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687ACE-72E6-1D10-B682-4B0C84D643E5}"/>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889348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E135-EBEE-4A18-7945-BB40537C0D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D190C4-A8FC-B701-A125-14083975F4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7086C0-46D9-2D0A-3599-4591F07AC810}"/>
              </a:ext>
            </a:extLst>
          </p:cNvPr>
          <p:cNvSpPr>
            <a:spLocks noGrp="1"/>
          </p:cNvSpPr>
          <p:nvPr>
            <p:ph type="dt" sz="half" idx="10"/>
          </p:nvPr>
        </p:nvSpPr>
        <p:spPr/>
        <p:txBody>
          <a:bodyPr/>
          <a:lstStyle/>
          <a:p>
            <a:fld id="{6670F559-D889-4546-BFE4-A04D13463207}" type="datetimeFigureOut">
              <a:rPr lang="en-US" smtClean="0"/>
              <a:t>4/22/2024</a:t>
            </a:fld>
            <a:endParaRPr lang="en-US"/>
          </a:p>
        </p:txBody>
      </p:sp>
      <p:sp>
        <p:nvSpPr>
          <p:cNvPr id="5" name="Footer Placeholder 4">
            <a:extLst>
              <a:ext uri="{FF2B5EF4-FFF2-40B4-BE49-F238E27FC236}">
                <a16:creationId xmlns:a16="http://schemas.microsoft.com/office/drawing/2014/main" id="{7DCE25D6-B33B-A597-EB2F-9FCC5C260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B4F90-0864-A285-2F72-4C7535A411D7}"/>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1917152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92D7-1822-1339-C4C4-8419776F34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58FE6C-8B14-0C4A-E4FF-BAAFD87AF1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98417B-2323-F813-CF1C-204831FD2F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F55103-BFC0-1A26-A596-B3881F0CAAB9}"/>
              </a:ext>
            </a:extLst>
          </p:cNvPr>
          <p:cNvSpPr>
            <a:spLocks noGrp="1"/>
          </p:cNvSpPr>
          <p:nvPr>
            <p:ph type="dt" sz="half" idx="10"/>
          </p:nvPr>
        </p:nvSpPr>
        <p:spPr/>
        <p:txBody>
          <a:bodyPr/>
          <a:lstStyle/>
          <a:p>
            <a:fld id="{6670F559-D889-4546-BFE4-A04D13463207}" type="datetimeFigureOut">
              <a:rPr lang="en-US" smtClean="0"/>
              <a:t>4/22/2024</a:t>
            </a:fld>
            <a:endParaRPr lang="en-US"/>
          </a:p>
        </p:txBody>
      </p:sp>
      <p:sp>
        <p:nvSpPr>
          <p:cNvPr id="6" name="Footer Placeholder 5">
            <a:extLst>
              <a:ext uri="{FF2B5EF4-FFF2-40B4-BE49-F238E27FC236}">
                <a16:creationId xmlns:a16="http://schemas.microsoft.com/office/drawing/2014/main" id="{961C8F12-E353-ADC9-C495-D77EB34AE3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ED274-36EC-3907-768C-0A9630CC0D26}"/>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304819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A7B4-F62B-B5EB-242C-EE13B651D2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BC3C80-64F9-718B-B734-006F7F5A65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A09BA8-BB65-3797-4CC3-DE44347297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50E984-056B-77B4-775D-47F767526D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544600-8207-7B67-9CFF-54AADBECB0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40C874-4529-93A2-6164-B6E58563C5F0}"/>
              </a:ext>
            </a:extLst>
          </p:cNvPr>
          <p:cNvSpPr>
            <a:spLocks noGrp="1"/>
          </p:cNvSpPr>
          <p:nvPr>
            <p:ph type="dt" sz="half" idx="10"/>
          </p:nvPr>
        </p:nvSpPr>
        <p:spPr/>
        <p:txBody>
          <a:bodyPr/>
          <a:lstStyle/>
          <a:p>
            <a:fld id="{6670F559-D889-4546-BFE4-A04D13463207}" type="datetimeFigureOut">
              <a:rPr lang="en-US" smtClean="0"/>
              <a:t>4/22/2024</a:t>
            </a:fld>
            <a:endParaRPr lang="en-US"/>
          </a:p>
        </p:txBody>
      </p:sp>
      <p:sp>
        <p:nvSpPr>
          <p:cNvPr id="8" name="Footer Placeholder 7">
            <a:extLst>
              <a:ext uri="{FF2B5EF4-FFF2-40B4-BE49-F238E27FC236}">
                <a16:creationId xmlns:a16="http://schemas.microsoft.com/office/drawing/2014/main" id="{B083B9B7-E61E-ACD0-C8DF-C55696320D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2CBC05-B8BB-CF7F-A499-93DC55071920}"/>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209256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527A-3C4C-7DCD-7494-2F2C864A3D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A8307B-4046-3078-BB72-311AF234436E}"/>
              </a:ext>
            </a:extLst>
          </p:cNvPr>
          <p:cNvSpPr>
            <a:spLocks noGrp="1"/>
          </p:cNvSpPr>
          <p:nvPr>
            <p:ph type="dt" sz="half" idx="10"/>
          </p:nvPr>
        </p:nvSpPr>
        <p:spPr/>
        <p:txBody>
          <a:bodyPr/>
          <a:lstStyle/>
          <a:p>
            <a:fld id="{6670F559-D889-4546-BFE4-A04D13463207}" type="datetimeFigureOut">
              <a:rPr lang="en-US" smtClean="0"/>
              <a:t>4/22/2024</a:t>
            </a:fld>
            <a:endParaRPr lang="en-US"/>
          </a:p>
        </p:txBody>
      </p:sp>
      <p:sp>
        <p:nvSpPr>
          <p:cNvPr id="4" name="Footer Placeholder 3">
            <a:extLst>
              <a:ext uri="{FF2B5EF4-FFF2-40B4-BE49-F238E27FC236}">
                <a16:creationId xmlns:a16="http://schemas.microsoft.com/office/drawing/2014/main" id="{0BE28DFE-B4DD-188D-E5AC-EC1B0FE863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B61D02-77B4-970E-A60A-D673DCB42BA0}"/>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3212682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8DCFB-0199-767B-5437-F1C72C7E3281}"/>
              </a:ext>
            </a:extLst>
          </p:cNvPr>
          <p:cNvSpPr>
            <a:spLocks noGrp="1"/>
          </p:cNvSpPr>
          <p:nvPr>
            <p:ph type="dt" sz="half" idx="10"/>
          </p:nvPr>
        </p:nvSpPr>
        <p:spPr/>
        <p:txBody>
          <a:bodyPr/>
          <a:lstStyle/>
          <a:p>
            <a:fld id="{6670F559-D889-4546-BFE4-A04D13463207}" type="datetimeFigureOut">
              <a:rPr lang="en-US" smtClean="0"/>
              <a:t>4/22/2024</a:t>
            </a:fld>
            <a:endParaRPr lang="en-US"/>
          </a:p>
        </p:txBody>
      </p:sp>
      <p:sp>
        <p:nvSpPr>
          <p:cNvPr id="3" name="Footer Placeholder 2">
            <a:extLst>
              <a:ext uri="{FF2B5EF4-FFF2-40B4-BE49-F238E27FC236}">
                <a16:creationId xmlns:a16="http://schemas.microsoft.com/office/drawing/2014/main" id="{DCFA73F8-2911-0FC0-C50B-CD88EC6DA3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FB6C38-D74C-7205-FC3C-89F03216EC0F}"/>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107710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C00D-DE59-3E81-C55C-C3127C72B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F6C9A-2D32-AA49-9364-332468E25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B52839-1ABD-F900-CB21-9F6B2E64F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56DA69-52A5-43CE-DDD8-A97C06C71374}"/>
              </a:ext>
            </a:extLst>
          </p:cNvPr>
          <p:cNvSpPr>
            <a:spLocks noGrp="1"/>
          </p:cNvSpPr>
          <p:nvPr>
            <p:ph type="dt" sz="half" idx="10"/>
          </p:nvPr>
        </p:nvSpPr>
        <p:spPr/>
        <p:txBody>
          <a:bodyPr/>
          <a:lstStyle/>
          <a:p>
            <a:fld id="{6670F559-D889-4546-BFE4-A04D13463207}" type="datetimeFigureOut">
              <a:rPr lang="en-US" smtClean="0"/>
              <a:t>4/22/2024</a:t>
            </a:fld>
            <a:endParaRPr lang="en-US"/>
          </a:p>
        </p:txBody>
      </p:sp>
      <p:sp>
        <p:nvSpPr>
          <p:cNvPr id="6" name="Footer Placeholder 5">
            <a:extLst>
              <a:ext uri="{FF2B5EF4-FFF2-40B4-BE49-F238E27FC236}">
                <a16:creationId xmlns:a16="http://schemas.microsoft.com/office/drawing/2014/main" id="{6B466718-F080-89BD-EE32-8308DC6B79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20486E-D4C4-54DC-C86C-5F5CA685288B}"/>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406815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8EEF-FC06-20F0-2449-104CA53185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45135F-9703-B149-F682-3107E4B29B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404755-B7D7-9277-723A-A14C5129B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87F071-4269-408B-6AD9-16B8785490A0}"/>
              </a:ext>
            </a:extLst>
          </p:cNvPr>
          <p:cNvSpPr>
            <a:spLocks noGrp="1"/>
          </p:cNvSpPr>
          <p:nvPr>
            <p:ph type="dt" sz="half" idx="10"/>
          </p:nvPr>
        </p:nvSpPr>
        <p:spPr/>
        <p:txBody>
          <a:bodyPr/>
          <a:lstStyle/>
          <a:p>
            <a:fld id="{6670F559-D889-4546-BFE4-A04D13463207}" type="datetimeFigureOut">
              <a:rPr lang="en-US" smtClean="0"/>
              <a:t>4/22/2024</a:t>
            </a:fld>
            <a:endParaRPr lang="en-US"/>
          </a:p>
        </p:txBody>
      </p:sp>
      <p:sp>
        <p:nvSpPr>
          <p:cNvPr id="6" name="Footer Placeholder 5">
            <a:extLst>
              <a:ext uri="{FF2B5EF4-FFF2-40B4-BE49-F238E27FC236}">
                <a16:creationId xmlns:a16="http://schemas.microsoft.com/office/drawing/2014/main" id="{67A95229-B6F9-0B83-DAD7-07A3AAA223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63FCF9-DCF1-E1B2-B94C-B6B3BD8A6188}"/>
              </a:ext>
            </a:extLst>
          </p:cNvPr>
          <p:cNvSpPr>
            <a:spLocks noGrp="1"/>
          </p:cNvSpPr>
          <p:nvPr>
            <p:ph type="sldNum" sz="quarter" idx="12"/>
          </p:nvPr>
        </p:nvSpPr>
        <p:spPr/>
        <p:txBody>
          <a:bodyPr/>
          <a:lstStyle/>
          <a:p>
            <a:fld id="{52239C66-C793-4CB0-9C46-26404A8AA3FD}" type="slidenum">
              <a:rPr lang="en-US" smtClean="0"/>
              <a:t>‹#›</a:t>
            </a:fld>
            <a:endParaRPr lang="en-US"/>
          </a:p>
        </p:txBody>
      </p:sp>
    </p:spTree>
    <p:extLst>
      <p:ext uri="{BB962C8B-B14F-4D97-AF65-F5344CB8AC3E}">
        <p14:creationId xmlns:p14="http://schemas.microsoft.com/office/powerpoint/2010/main" val="3706020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29FED7-2EEC-71AE-F3EC-46461AFEBF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65C85F-0B5D-EF94-FEBA-BBF04B7674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779634-A60B-D83C-7F0D-DDBBE09D18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559-D889-4546-BFE4-A04D13463207}" type="datetimeFigureOut">
              <a:rPr lang="en-US" smtClean="0"/>
              <a:t>4/22/2024</a:t>
            </a:fld>
            <a:endParaRPr lang="en-US"/>
          </a:p>
        </p:txBody>
      </p:sp>
      <p:sp>
        <p:nvSpPr>
          <p:cNvPr id="5" name="Footer Placeholder 4">
            <a:extLst>
              <a:ext uri="{FF2B5EF4-FFF2-40B4-BE49-F238E27FC236}">
                <a16:creationId xmlns:a16="http://schemas.microsoft.com/office/drawing/2014/main" id="{DB8DFB6A-5DAE-4B73-79D9-88B3D3081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A810E0-CB3D-8904-7DD1-285DE6D905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39C66-C793-4CB0-9C46-26404A8AA3FD}" type="slidenum">
              <a:rPr lang="en-US" smtClean="0"/>
              <a:t>‹#›</a:t>
            </a:fld>
            <a:endParaRPr lang="en-US"/>
          </a:p>
        </p:txBody>
      </p:sp>
    </p:spTree>
    <p:extLst>
      <p:ext uri="{BB962C8B-B14F-4D97-AF65-F5344CB8AC3E}">
        <p14:creationId xmlns:p14="http://schemas.microsoft.com/office/powerpoint/2010/main" val="1299858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DB854-0CE2-A835-25EC-7DA0330C2043}"/>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5F8DC8EC-66FC-FF93-76FB-64261366F9F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9923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0F4F-AA71-EEBA-A6EE-B3DF9967CA03}"/>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EBB1748E-520C-03E7-F42E-D872E5858950}"/>
              </a:ext>
            </a:extLst>
          </p:cNvPr>
          <p:cNvSpPr>
            <a:spLocks noGrp="1"/>
          </p:cNvSpPr>
          <p:nvPr>
            <p:ph idx="1"/>
          </p:nvPr>
        </p:nvSpPr>
        <p:spPr/>
        <p:txBody>
          <a:bodyPr/>
          <a:lstStyle/>
          <a:p>
            <a:r>
              <a:rPr lang="en-US" dirty="0"/>
              <a:t>Another of the O(n^2) sort</a:t>
            </a:r>
          </a:p>
          <a:p>
            <a:r>
              <a:rPr lang="en-US" dirty="0"/>
              <a:t>The first item is sorted</a:t>
            </a:r>
          </a:p>
          <a:p>
            <a:r>
              <a:rPr lang="en-US" dirty="0"/>
              <a:t>Compare the second item  to the first</a:t>
            </a:r>
          </a:p>
          <a:p>
            <a:r>
              <a:rPr lang="en-US" dirty="0"/>
              <a:t>If smaller swap</a:t>
            </a:r>
          </a:p>
          <a:p>
            <a:r>
              <a:rPr lang="en-US" dirty="0"/>
              <a:t>Third item, compare to item next to it need to swap</a:t>
            </a:r>
          </a:p>
          <a:p>
            <a:r>
              <a:rPr lang="en-US" dirty="0"/>
              <a:t>After swap compare again </a:t>
            </a:r>
          </a:p>
          <a:p>
            <a:r>
              <a:rPr lang="en-US" dirty="0"/>
              <a:t>And so forth…</a:t>
            </a:r>
          </a:p>
          <a:p>
            <a:r>
              <a:rPr lang="en-US" dirty="0"/>
              <a:t>Auxiliary Space: O(1)</a:t>
            </a:r>
          </a:p>
        </p:txBody>
      </p:sp>
    </p:spTree>
    <p:extLst>
      <p:ext uri="{BB962C8B-B14F-4D97-AF65-F5344CB8AC3E}">
        <p14:creationId xmlns:p14="http://schemas.microsoft.com/office/powerpoint/2010/main" val="2071424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17F977-1208-45B5-0275-7E1B05DD02D6}"/>
              </a:ext>
            </a:extLst>
          </p:cNvPr>
          <p:cNvSpPr txBox="1"/>
          <p:nvPr/>
        </p:nvSpPr>
        <p:spPr>
          <a:xfrm>
            <a:off x="992777" y="2136339"/>
            <a:ext cx="9518469" cy="2308324"/>
          </a:xfrm>
          <a:prstGeom prst="rect">
            <a:avLst/>
          </a:prstGeom>
          <a:noFill/>
        </p:spPr>
        <p:txBody>
          <a:bodyPr wrap="square">
            <a:spAutoFit/>
          </a:bodyPr>
          <a:lstStyle/>
          <a:p>
            <a:pPr algn="l" fontAlgn="base"/>
            <a:r>
              <a:rPr lang="en-US" b="1" i="0" dirty="0">
                <a:effectLst/>
                <a:latin typeface="Nunito" pitchFamily="2" charset="0"/>
              </a:rPr>
              <a:t>Advantages of Insertion Sort:</a:t>
            </a:r>
          </a:p>
          <a:p>
            <a:pPr algn="l" fontAlgn="base">
              <a:buFont typeface="Arial" panose="020B0604020202020204" pitchFamily="34" charset="0"/>
              <a:buChar char="•"/>
            </a:pPr>
            <a:r>
              <a:rPr lang="en-US" b="0" i="0" dirty="0">
                <a:effectLst/>
                <a:latin typeface="Nunito" pitchFamily="2" charset="0"/>
              </a:rPr>
              <a:t>Simple and easy to implement.</a:t>
            </a:r>
          </a:p>
          <a:p>
            <a:pPr algn="l" fontAlgn="base">
              <a:buFont typeface="Arial" panose="020B0604020202020204" pitchFamily="34" charset="0"/>
              <a:buChar char="•"/>
            </a:pPr>
            <a:r>
              <a:rPr lang="en-US" b="0" i="0" dirty="0">
                <a:effectLst/>
                <a:latin typeface="Nunito" pitchFamily="2" charset="0"/>
              </a:rPr>
              <a:t>Stable sorting algorithm.</a:t>
            </a:r>
          </a:p>
          <a:p>
            <a:pPr algn="l" fontAlgn="base">
              <a:buFont typeface="Arial" panose="020B0604020202020204" pitchFamily="34" charset="0"/>
              <a:buChar char="•"/>
            </a:pPr>
            <a:r>
              <a:rPr lang="en-US" b="0" i="0" dirty="0">
                <a:effectLst/>
                <a:latin typeface="Nunito" pitchFamily="2" charset="0"/>
              </a:rPr>
              <a:t>Efficient for small lists and nearly sorted lists.</a:t>
            </a:r>
          </a:p>
          <a:p>
            <a:pPr algn="l" fontAlgn="base">
              <a:buFont typeface="Arial" panose="020B0604020202020204" pitchFamily="34" charset="0"/>
              <a:buChar char="•"/>
            </a:pPr>
            <a:r>
              <a:rPr lang="en-US" b="0" i="0" dirty="0">
                <a:effectLst/>
                <a:latin typeface="Nunito" pitchFamily="2" charset="0"/>
              </a:rPr>
              <a:t>Space-efficient.</a:t>
            </a:r>
          </a:p>
          <a:p>
            <a:pPr algn="l" fontAlgn="base"/>
            <a:r>
              <a:rPr lang="en-US" b="1" i="0" dirty="0">
                <a:effectLst/>
                <a:latin typeface="Nunito" pitchFamily="2" charset="0"/>
              </a:rPr>
              <a:t>Disadvantages of Insertion Sort:</a:t>
            </a:r>
          </a:p>
          <a:p>
            <a:pPr algn="l" fontAlgn="base">
              <a:buFont typeface="Arial" panose="020B0604020202020204" pitchFamily="34" charset="0"/>
              <a:buChar char="•"/>
            </a:pPr>
            <a:r>
              <a:rPr lang="en-US" b="0" i="0" dirty="0">
                <a:effectLst/>
                <a:latin typeface="Nunito" pitchFamily="2" charset="0"/>
              </a:rPr>
              <a:t>Inefficient for large lists.</a:t>
            </a:r>
          </a:p>
          <a:p>
            <a:pPr algn="l" fontAlgn="base">
              <a:buFont typeface="Arial" panose="020B0604020202020204" pitchFamily="34" charset="0"/>
              <a:buChar char="•"/>
            </a:pPr>
            <a:r>
              <a:rPr lang="en-US" b="0" i="0" dirty="0">
                <a:effectLst/>
                <a:latin typeface="Nunito" pitchFamily="2" charset="0"/>
              </a:rPr>
              <a:t>Not as efficient as other sorting algorithms (e.g., merge sort, quick sort) for most cases.</a:t>
            </a:r>
          </a:p>
        </p:txBody>
      </p:sp>
    </p:spTree>
    <p:extLst>
      <p:ext uri="{BB962C8B-B14F-4D97-AF65-F5344CB8AC3E}">
        <p14:creationId xmlns:p14="http://schemas.microsoft.com/office/powerpoint/2010/main" val="2640682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sertion Sort in Python | Board Infinity">
            <a:extLst>
              <a:ext uri="{FF2B5EF4-FFF2-40B4-BE49-F238E27FC236}">
                <a16:creationId xmlns:a16="http://schemas.microsoft.com/office/drawing/2014/main" id="{A61563CA-B1E7-9866-9E1D-944AE563E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77" y="949234"/>
            <a:ext cx="5599611" cy="48245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C1C4F05-F4BC-2671-5DBC-880653562CF5}"/>
              </a:ext>
            </a:extLst>
          </p:cNvPr>
          <p:cNvPicPr>
            <a:picLocks noChangeAspect="1"/>
          </p:cNvPicPr>
          <p:nvPr/>
        </p:nvPicPr>
        <p:blipFill>
          <a:blip r:embed="rId3"/>
          <a:stretch>
            <a:fillRect/>
          </a:stretch>
        </p:blipFill>
        <p:spPr>
          <a:xfrm>
            <a:off x="6496597" y="949234"/>
            <a:ext cx="4267197" cy="4650377"/>
          </a:xfrm>
          <a:prstGeom prst="rect">
            <a:avLst/>
          </a:prstGeom>
        </p:spPr>
      </p:pic>
    </p:spTree>
    <p:extLst>
      <p:ext uri="{BB962C8B-B14F-4D97-AF65-F5344CB8AC3E}">
        <p14:creationId xmlns:p14="http://schemas.microsoft.com/office/powerpoint/2010/main" val="1491351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F222-7551-3C43-93A5-6517A14CA6FE}"/>
              </a:ext>
            </a:extLst>
          </p:cNvPr>
          <p:cNvSpPr>
            <a:spLocks noGrp="1"/>
          </p:cNvSpPr>
          <p:nvPr>
            <p:ph type="title"/>
          </p:nvPr>
        </p:nvSpPr>
        <p:spPr/>
        <p:txBody>
          <a:bodyPr/>
          <a:lstStyle/>
          <a:p>
            <a:r>
              <a:rPr lang="en-US" dirty="0"/>
              <a:t>Merge sort</a:t>
            </a:r>
          </a:p>
        </p:txBody>
      </p:sp>
      <p:sp>
        <p:nvSpPr>
          <p:cNvPr id="3" name="Content Placeholder 2">
            <a:extLst>
              <a:ext uri="{FF2B5EF4-FFF2-40B4-BE49-F238E27FC236}">
                <a16:creationId xmlns:a16="http://schemas.microsoft.com/office/drawing/2014/main" id="{812AB0B4-6F8B-3852-2D6D-4561A3FB4CD0}"/>
              </a:ext>
            </a:extLst>
          </p:cNvPr>
          <p:cNvSpPr>
            <a:spLocks noGrp="1"/>
          </p:cNvSpPr>
          <p:nvPr>
            <p:ph idx="1"/>
          </p:nvPr>
        </p:nvSpPr>
        <p:spPr/>
        <p:txBody>
          <a:bodyPr/>
          <a:lstStyle/>
          <a:p>
            <a:r>
              <a:rPr lang="en-US" dirty="0"/>
              <a:t>It id based on divide-and-conquer sorting algorithm</a:t>
            </a:r>
          </a:p>
          <a:p>
            <a:r>
              <a:rPr lang="en-US" dirty="0"/>
              <a:t>Requires an extra array memory</a:t>
            </a:r>
          </a:p>
          <a:p>
            <a:r>
              <a:rPr lang="en-US" dirty="0"/>
              <a:t>It is a recursive algorithm.</a:t>
            </a:r>
          </a:p>
          <a:p>
            <a:pPr lvl="1"/>
            <a:r>
              <a:rPr lang="en-US" dirty="0"/>
              <a:t>Divide the list into halves.</a:t>
            </a:r>
          </a:p>
          <a:p>
            <a:pPr lvl="1"/>
            <a:r>
              <a:rPr lang="en-US" dirty="0"/>
              <a:t>Sort each halves separately, and</a:t>
            </a:r>
          </a:p>
          <a:p>
            <a:pPr lvl="1"/>
            <a:r>
              <a:rPr lang="en-US" dirty="0"/>
              <a:t>Then merge the sorted halves into one sorted array</a:t>
            </a:r>
          </a:p>
          <a:p>
            <a:pPr lvl="1"/>
            <a:r>
              <a:rPr lang="en-US" dirty="0"/>
              <a:t>Both worst and average are of O(</a:t>
            </a:r>
            <a:r>
              <a:rPr lang="en-US" dirty="0" err="1"/>
              <a:t>nlog₂n</a:t>
            </a:r>
            <a:r>
              <a:rPr lang="en-US" dirty="0"/>
              <a:t>)</a:t>
            </a:r>
          </a:p>
          <a:p>
            <a:pPr lvl="1"/>
            <a:r>
              <a:rPr lang="en-US" dirty="0"/>
              <a:t>Space Complexity: O(n), Additional space is required for the temporary array used during merging.</a:t>
            </a:r>
          </a:p>
        </p:txBody>
      </p:sp>
    </p:spTree>
    <p:extLst>
      <p:ext uri="{BB962C8B-B14F-4D97-AF65-F5344CB8AC3E}">
        <p14:creationId xmlns:p14="http://schemas.microsoft.com/office/powerpoint/2010/main" val="2065193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C79C46-C6D0-82B1-A9B8-2CFFC5CABF4D}"/>
              </a:ext>
            </a:extLst>
          </p:cNvPr>
          <p:cNvSpPr txBox="1"/>
          <p:nvPr/>
        </p:nvSpPr>
        <p:spPr>
          <a:xfrm>
            <a:off x="1654627" y="1622703"/>
            <a:ext cx="9196251" cy="3416320"/>
          </a:xfrm>
          <a:prstGeom prst="rect">
            <a:avLst/>
          </a:prstGeom>
          <a:noFill/>
        </p:spPr>
        <p:txBody>
          <a:bodyPr wrap="square">
            <a:spAutoFit/>
          </a:bodyPr>
          <a:lstStyle/>
          <a:p>
            <a:pPr algn="l" fontAlgn="base"/>
            <a:r>
              <a:rPr lang="en-US" b="1" i="0" dirty="0">
                <a:effectLst/>
                <a:latin typeface="Nunito" pitchFamily="2" charset="0"/>
              </a:rPr>
              <a:t>Advantages of Merge Sort:</a:t>
            </a:r>
          </a:p>
          <a:p>
            <a:pPr algn="l" fontAlgn="base">
              <a:buFont typeface="Arial" panose="020B0604020202020204" pitchFamily="34" charset="0"/>
              <a:buChar char="•"/>
            </a:pPr>
            <a:r>
              <a:rPr lang="en-US" b="1" i="0" dirty="0">
                <a:effectLst/>
                <a:latin typeface="Nunito" pitchFamily="2" charset="0"/>
              </a:rPr>
              <a:t>Stability</a:t>
            </a:r>
            <a:r>
              <a:rPr lang="en-US" b="0" i="0" dirty="0">
                <a:effectLst/>
                <a:latin typeface="Nunito" pitchFamily="2" charset="0"/>
              </a:rPr>
              <a:t>: Merge sort is a stable sorting algorithm, which means it maintains the relative order of equal elements in the input array.</a:t>
            </a:r>
          </a:p>
          <a:p>
            <a:pPr algn="l" fontAlgn="base">
              <a:buFont typeface="Arial" panose="020B0604020202020204" pitchFamily="34" charset="0"/>
              <a:buChar char="•"/>
            </a:pPr>
            <a:r>
              <a:rPr lang="en-US" b="1" i="0" dirty="0">
                <a:effectLst/>
                <a:latin typeface="Nunito" pitchFamily="2" charset="0"/>
              </a:rPr>
              <a:t>Guaranteed worst-case performance: </a:t>
            </a:r>
            <a:r>
              <a:rPr lang="en-US" b="0" i="0" dirty="0">
                <a:effectLst/>
                <a:latin typeface="Nunito" pitchFamily="2" charset="0"/>
              </a:rPr>
              <a:t>Merge sort has a worst-case time complexity of</a:t>
            </a:r>
            <a:r>
              <a:rPr lang="en-US" b="1" i="0" dirty="0">
                <a:effectLst/>
                <a:latin typeface="Nunito" pitchFamily="2" charset="0"/>
              </a:rPr>
              <a:t> O(N </a:t>
            </a:r>
            <a:r>
              <a:rPr lang="en-US" b="1" i="0" dirty="0" err="1">
                <a:effectLst/>
                <a:latin typeface="Nunito" pitchFamily="2" charset="0"/>
              </a:rPr>
              <a:t>logN</a:t>
            </a:r>
            <a:r>
              <a:rPr lang="en-US" b="1" i="0" dirty="0">
                <a:effectLst/>
                <a:latin typeface="Nunito" pitchFamily="2" charset="0"/>
              </a:rPr>
              <a:t>)</a:t>
            </a:r>
            <a:r>
              <a:rPr lang="en-US" b="0" i="0" dirty="0">
                <a:effectLst/>
                <a:latin typeface="Nunito" pitchFamily="2" charset="0"/>
              </a:rPr>
              <a:t>, which means it performs well even on large datasets.</a:t>
            </a:r>
          </a:p>
          <a:p>
            <a:pPr algn="l" fontAlgn="base">
              <a:buFont typeface="Arial" panose="020B0604020202020204" pitchFamily="34" charset="0"/>
              <a:buChar char="•"/>
            </a:pPr>
            <a:r>
              <a:rPr lang="en-US" b="1" i="0" dirty="0">
                <a:effectLst/>
                <a:latin typeface="Nunito" pitchFamily="2" charset="0"/>
              </a:rPr>
              <a:t>Simple to implement: </a:t>
            </a:r>
            <a:r>
              <a:rPr lang="en-US" b="0" i="0" dirty="0">
                <a:effectLst/>
                <a:latin typeface="Nunito" pitchFamily="2" charset="0"/>
              </a:rPr>
              <a:t>The divide-and-conquer approach is straightforward.</a:t>
            </a:r>
          </a:p>
          <a:p>
            <a:pPr algn="l" fontAlgn="base"/>
            <a:r>
              <a:rPr lang="en-US" b="1" i="0" dirty="0">
                <a:effectLst/>
                <a:latin typeface="Nunito" pitchFamily="2" charset="0"/>
              </a:rPr>
              <a:t>Disadvantage of Merge Sort:</a:t>
            </a:r>
          </a:p>
          <a:p>
            <a:pPr algn="l" fontAlgn="base">
              <a:buFont typeface="Arial" panose="020B0604020202020204" pitchFamily="34" charset="0"/>
              <a:buChar char="•"/>
            </a:pPr>
            <a:r>
              <a:rPr lang="en-US" b="1" i="0" dirty="0">
                <a:effectLst/>
                <a:latin typeface="Nunito" pitchFamily="2" charset="0"/>
              </a:rPr>
              <a:t>Space complexity:</a:t>
            </a:r>
            <a:r>
              <a:rPr lang="en-US" b="0" i="0" dirty="0">
                <a:effectLst/>
                <a:latin typeface="Nunito" pitchFamily="2" charset="0"/>
              </a:rPr>
              <a:t> Merge sort requires additional memory to store the merged sub-arrays during the sorting process. </a:t>
            </a:r>
          </a:p>
          <a:p>
            <a:pPr algn="l" fontAlgn="base">
              <a:buFont typeface="Arial" panose="020B0604020202020204" pitchFamily="34" charset="0"/>
              <a:buChar char="•"/>
            </a:pPr>
            <a:r>
              <a:rPr lang="en-US" b="1" i="0" dirty="0">
                <a:effectLst/>
                <a:latin typeface="Nunito" pitchFamily="2" charset="0"/>
              </a:rPr>
              <a:t>Not in-place:</a:t>
            </a:r>
            <a:r>
              <a:rPr lang="en-US" b="0" i="0" dirty="0">
                <a:effectLst/>
                <a:latin typeface="Nunito" pitchFamily="2" charset="0"/>
              </a:rPr>
              <a:t> Merge sort is not an in-place sorting algorithm, which means it requires additional memory to store the sorted data. This can be a disadvantage in applications where memory usage is a concern.</a:t>
            </a:r>
          </a:p>
        </p:txBody>
      </p:sp>
    </p:spTree>
    <p:extLst>
      <p:ext uri="{BB962C8B-B14F-4D97-AF65-F5344CB8AC3E}">
        <p14:creationId xmlns:p14="http://schemas.microsoft.com/office/powerpoint/2010/main" val="2802540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erge Sort Made Easy! (Code Meditation) | by Achyuth Nandikotkur | Medium">
            <a:extLst>
              <a:ext uri="{FF2B5EF4-FFF2-40B4-BE49-F238E27FC236}">
                <a16:creationId xmlns:a16="http://schemas.microsoft.com/office/drawing/2014/main" id="{8D77F88B-97A1-7B85-6079-DC06B4E98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37" y="1195251"/>
            <a:ext cx="5651863" cy="44674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5027407-B610-5720-F05D-B917B444D07F}"/>
              </a:ext>
            </a:extLst>
          </p:cNvPr>
          <p:cNvPicPr>
            <a:picLocks noChangeAspect="1"/>
          </p:cNvPicPr>
          <p:nvPr/>
        </p:nvPicPr>
        <p:blipFill>
          <a:blip r:embed="rId4"/>
          <a:stretch>
            <a:fillRect/>
          </a:stretch>
        </p:blipFill>
        <p:spPr>
          <a:xfrm>
            <a:off x="6752013" y="339634"/>
            <a:ext cx="4836226" cy="6178730"/>
          </a:xfrm>
          <a:prstGeom prst="rect">
            <a:avLst/>
          </a:prstGeom>
        </p:spPr>
      </p:pic>
    </p:spTree>
    <p:extLst>
      <p:ext uri="{BB962C8B-B14F-4D97-AF65-F5344CB8AC3E}">
        <p14:creationId xmlns:p14="http://schemas.microsoft.com/office/powerpoint/2010/main" val="3921153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E8318-C4D0-3B00-F7F1-EFAACA408EE7}"/>
              </a:ext>
            </a:extLst>
          </p:cNvPr>
          <p:cNvSpPr>
            <a:spLocks noGrp="1"/>
          </p:cNvSpPr>
          <p:nvPr>
            <p:ph type="title"/>
          </p:nvPr>
        </p:nvSpPr>
        <p:spPr/>
        <p:txBody>
          <a:bodyPr/>
          <a:lstStyle/>
          <a:p>
            <a:r>
              <a:rPr lang="en-US" dirty="0"/>
              <a:t>Quick Sort</a:t>
            </a:r>
          </a:p>
        </p:txBody>
      </p:sp>
      <p:sp>
        <p:nvSpPr>
          <p:cNvPr id="3" name="Content Placeholder 2">
            <a:extLst>
              <a:ext uri="{FF2B5EF4-FFF2-40B4-BE49-F238E27FC236}">
                <a16:creationId xmlns:a16="http://schemas.microsoft.com/office/drawing/2014/main" id="{A3F71CD0-B37B-637C-AE99-7F1F4B5B8DA4}"/>
              </a:ext>
            </a:extLst>
          </p:cNvPr>
          <p:cNvSpPr>
            <a:spLocks noGrp="1"/>
          </p:cNvSpPr>
          <p:nvPr>
            <p:ph idx="1"/>
          </p:nvPr>
        </p:nvSpPr>
        <p:spPr/>
        <p:txBody>
          <a:bodyPr/>
          <a:lstStyle/>
          <a:p>
            <a:r>
              <a:rPr lang="en-US" dirty="0"/>
              <a:t>It is based on divide-and-conquer</a:t>
            </a:r>
          </a:p>
          <a:p>
            <a:r>
              <a:rPr lang="en-US" dirty="0"/>
              <a:t>It works as follows:</a:t>
            </a:r>
          </a:p>
          <a:p>
            <a:pPr lvl="1"/>
            <a:r>
              <a:rPr lang="en-US" dirty="0"/>
              <a:t>First  it partitions an array into two parts</a:t>
            </a:r>
          </a:p>
          <a:p>
            <a:pPr lvl="1"/>
            <a:r>
              <a:rPr lang="en-US" dirty="0"/>
              <a:t>Then it sorts the parts independently</a:t>
            </a:r>
          </a:p>
          <a:p>
            <a:pPr lvl="1"/>
            <a:r>
              <a:rPr lang="en-US" dirty="0"/>
              <a:t>Finally it combines the sorted subsequences by a simple concatenation</a:t>
            </a:r>
          </a:p>
          <a:p>
            <a:pPr marL="457200" lvl="1" indent="0">
              <a:buNone/>
            </a:pPr>
            <a:endParaRPr lang="en-US" dirty="0"/>
          </a:p>
          <a:p>
            <a:pPr lvl="1"/>
            <a:endParaRPr lang="en-US" dirty="0"/>
          </a:p>
        </p:txBody>
      </p:sp>
    </p:spTree>
    <p:extLst>
      <p:ext uri="{BB962C8B-B14F-4D97-AF65-F5344CB8AC3E}">
        <p14:creationId xmlns:p14="http://schemas.microsoft.com/office/powerpoint/2010/main" val="389039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6E1156-387C-8B4E-80DC-2D972BEE21AB}"/>
              </a:ext>
            </a:extLst>
          </p:cNvPr>
          <p:cNvSpPr txBox="1"/>
          <p:nvPr/>
        </p:nvSpPr>
        <p:spPr>
          <a:xfrm>
            <a:off x="1219199" y="1720840"/>
            <a:ext cx="8429897" cy="3416320"/>
          </a:xfrm>
          <a:prstGeom prst="rect">
            <a:avLst/>
          </a:prstGeom>
          <a:noFill/>
        </p:spPr>
        <p:txBody>
          <a:bodyPr wrap="square">
            <a:spAutoFit/>
          </a:bodyPr>
          <a:lstStyle/>
          <a:p>
            <a:pPr algn="l" fontAlgn="base"/>
            <a:r>
              <a:rPr lang="en-US" b="1" i="0" dirty="0">
                <a:effectLst/>
                <a:latin typeface="Nunito" pitchFamily="2" charset="0"/>
              </a:rPr>
              <a:t>Advantages of Quick Sort:</a:t>
            </a:r>
          </a:p>
          <a:p>
            <a:pPr algn="l" fontAlgn="base">
              <a:buFont typeface="Arial" panose="020B0604020202020204" pitchFamily="34" charset="0"/>
              <a:buChar char="•"/>
            </a:pPr>
            <a:r>
              <a:rPr lang="en-US" b="0" i="0" dirty="0">
                <a:effectLst/>
                <a:latin typeface="Nunito" pitchFamily="2" charset="0"/>
              </a:rPr>
              <a:t>It is a divide-and-conquer algorithm that makes it easier to solve problems.</a:t>
            </a:r>
          </a:p>
          <a:p>
            <a:pPr algn="l" fontAlgn="base">
              <a:buFont typeface="Arial" panose="020B0604020202020204" pitchFamily="34" charset="0"/>
              <a:buChar char="•"/>
            </a:pPr>
            <a:r>
              <a:rPr lang="en-US" b="0" i="0" dirty="0">
                <a:effectLst/>
                <a:latin typeface="Nunito" pitchFamily="2" charset="0"/>
              </a:rPr>
              <a:t>It is efficient on large data sets.</a:t>
            </a:r>
          </a:p>
          <a:p>
            <a:pPr algn="l" fontAlgn="base">
              <a:buFont typeface="Arial" panose="020B0604020202020204" pitchFamily="34" charset="0"/>
              <a:buChar char="•"/>
            </a:pPr>
            <a:r>
              <a:rPr lang="en-US" b="0" i="0" dirty="0">
                <a:effectLst/>
                <a:latin typeface="Nunito" pitchFamily="2" charset="0"/>
              </a:rPr>
              <a:t>It has a low overhead, as it only requires a small amount of memory to function.</a:t>
            </a:r>
          </a:p>
          <a:p>
            <a:pPr algn="l" fontAlgn="base"/>
            <a:r>
              <a:rPr lang="en-US" b="1" i="0" dirty="0">
                <a:effectLst/>
                <a:latin typeface="Nunito" pitchFamily="2" charset="0"/>
              </a:rPr>
              <a:t>Disadvantages of Quick Sort:</a:t>
            </a:r>
          </a:p>
          <a:p>
            <a:pPr algn="l" fontAlgn="base">
              <a:buFont typeface="Arial" panose="020B0604020202020204" pitchFamily="34" charset="0"/>
              <a:buChar char="•"/>
            </a:pPr>
            <a:r>
              <a:rPr lang="en-US" b="0" i="0" dirty="0">
                <a:effectLst/>
                <a:latin typeface="Nunito" pitchFamily="2" charset="0"/>
              </a:rPr>
              <a:t>It has a worst-case time complexity of O(N</a:t>
            </a:r>
            <a:r>
              <a:rPr lang="en-US" b="0" i="0" baseline="30000" dirty="0">
                <a:effectLst/>
                <a:latin typeface="Nunito" pitchFamily="2" charset="0"/>
              </a:rPr>
              <a:t>2</a:t>
            </a:r>
            <a:r>
              <a:rPr lang="en-US" b="0" i="0" dirty="0">
                <a:effectLst/>
                <a:latin typeface="Nunito" pitchFamily="2" charset="0"/>
              </a:rPr>
              <a:t>), which occurs when the pivot is chosen poorly.</a:t>
            </a:r>
          </a:p>
          <a:p>
            <a:pPr algn="l" fontAlgn="base">
              <a:buFont typeface="Arial" panose="020B0604020202020204" pitchFamily="34" charset="0"/>
              <a:buChar char="•"/>
            </a:pPr>
            <a:r>
              <a:rPr lang="en-US" b="0" i="0" dirty="0">
                <a:effectLst/>
                <a:latin typeface="Nunito" pitchFamily="2" charset="0"/>
              </a:rPr>
              <a:t>It is not a good choice for small data sets.</a:t>
            </a:r>
          </a:p>
          <a:p>
            <a:pPr algn="l" fontAlgn="base">
              <a:buFont typeface="Arial" panose="020B0604020202020204" pitchFamily="34" charset="0"/>
              <a:buChar char="•"/>
            </a:pPr>
            <a:r>
              <a:rPr lang="en-US" b="0" i="0" dirty="0">
                <a:effectLst/>
                <a:latin typeface="Nunito" pitchFamily="2" charset="0"/>
              </a:rPr>
              <a:t>It is not a stable sort, meaning that if two elements have the same key, their relative order will not be preserved in the sorted output in case of quick sort, because here we are swapping elements according to the pivot’s position (without considering their original positions).</a:t>
            </a:r>
          </a:p>
        </p:txBody>
      </p:sp>
    </p:spTree>
    <p:extLst>
      <p:ext uri="{BB962C8B-B14F-4D97-AF65-F5344CB8AC3E}">
        <p14:creationId xmlns:p14="http://schemas.microsoft.com/office/powerpoint/2010/main" val="3752590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raveling QuickSort: The Fast and Versatile Sorting Algorithm | by Nathal  Dawson | Medium">
            <a:extLst>
              <a:ext uri="{FF2B5EF4-FFF2-40B4-BE49-F238E27FC236}">
                <a16:creationId xmlns:a16="http://schemas.microsoft.com/office/drawing/2014/main" id="{51E1E188-3F5F-C836-F00C-BC0BB49AA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764" y="1162867"/>
            <a:ext cx="5495925" cy="3905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940CD6F-C727-D95A-AD92-C31F0727B9CE}"/>
              </a:ext>
            </a:extLst>
          </p:cNvPr>
          <p:cNvPicPr>
            <a:picLocks noChangeAspect="1"/>
          </p:cNvPicPr>
          <p:nvPr/>
        </p:nvPicPr>
        <p:blipFill>
          <a:blip r:embed="rId3"/>
          <a:stretch>
            <a:fillRect/>
          </a:stretch>
        </p:blipFill>
        <p:spPr>
          <a:xfrm>
            <a:off x="6738602" y="531116"/>
            <a:ext cx="4810796" cy="5430008"/>
          </a:xfrm>
          <a:prstGeom prst="rect">
            <a:avLst/>
          </a:prstGeom>
        </p:spPr>
      </p:pic>
    </p:spTree>
    <p:extLst>
      <p:ext uri="{BB962C8B-B14F-4D97-AF65-F5344CB8AC3E}">
        <p14:creationId xmlns:p14="http://schemas.microsoft.com/office/powerpoint/2010/main" val="2500572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32255-6E50-27B7-6A0E-1B58DAC71060}"/>
              </a:ext>
            </a:extLst>
          </p:cNvPr>
          <p:cNvSpPr>
            <a:spLocks noGrp="1"/>
          </p:cNvSpPr>
          <p:nvPr>
            <p:ph type="title"/>
          </p:nvPr>
        </p:nvSpPr>
        <p:spPr/>
        <p:txBody>
          <a:bodyPr/>
          <a:lstStyle/>
          <a:p>
            <a:r>
              <a:rPr lang="en-US" b="0" i="0" dirty="0">
                <a:solidFill>
                  <a:srgbClr val="000000"/>
                </a:solidFill>
                <a:effectLst/>
                <a:highlight>
                  <a:srgbClr val="FFFFFF"/>
                </a:highlight>
                <a:latin typeface="Segoe UI" panose="020B0502040204020203" pitchFamily="34" charset="0"/>
              </a:rPr>
              <a:t>Linear Search</a:t>
            </a:r>
            <a:br>
              <a:rPr lang="en-US" b="0" i="0" dirty="0">
                <a:solidFill>
                  <a:srgbClr val="000000"/>
                </a:solidFill>
                <a:effectLst/>
                <a:highlight>
                  <a:srgbClr val="FFFFFF"/>
                </a:highligh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57688C77-A57B-DD0A-045C-85641DB7D050}"/>
              </a:ext>
            </a:extLst>
          </p:cNvPr>
          <p:cNvSpPr>
            <a:spLocks noGrp="1"/>
          </p:cNvSpPr>
          <p:nvPr>
            <p:ph idx="1"/>
          </p:nvPr>
        </p:nvSpPr>
        <p:spPr/>
        <p:txBody>
          <a:bodyPr>
            <a:normAutofit lnSpcReduction="10000"/>
          </a:bodyPr>
          <a:lstStyle/>
          <a:p>
            <a:pPr algn="l"/>
            <a:r>
              <a:rPr lang="en-US" b="0" i="0" dirty="0">
                <a:solidFill>
                  <a:srgbClr val="000000"/>
                </a:solidFill>
                <a:effectLst/>
                <a:highlight>
                  <a:srgbClr val="FFFFFF"/>
                </a:highlight>
                <a:latin typeface="Verdana" panose="020B0604030504040204" pitchFamily="34" charset="0"/>
              </a:rPr>
              <a:t>This algorithm is really straight forward.</a:t>
            </a:r>
          </a:p>
          <a:p>
            <a:pPr algn="l"/>
            <a:r>
              <a:rPr lang="en-US" b="0" i="0" dirty="0">
                <a:solidFill>
                  <a:srgbClr val="000000"/>
                </a:solidFill>
                <a:effectLst/>
                <a:highlight>
                  <a:srgbClr val="FFFFFF"/>
                </a:highlight>
                <a:latin typeface="Verdana" panose="020B0604030504040204" pitchFamily="34" charset="0"/>
              </a:rPr>
              <a:t>Every value is checked from the start of the array to see if the value is equal to 11, the value we are trying to find.</a:t>
            </a:r>
          </a:p>
          <a:p>
            <a:pPr algn="l"/>
            <a:r>
              <a:rPr lang="en-US" b="0" i="0" dirty="0">
                <a:solidFill>
                  <a:srgbClr val="000000"/>
                </a:solidFill>
                <a:effectLst/>
                <a:highlight>
                  <a:srgbClr val="FFFFFF"/>
                </a:highlight>
                <a:latin typeface="Verdana" panose="020B0604030504040204" pitchFamily="34" charset="0"/>
              </a:rPr>
              <a:t>When the value is found, the searching is stopped, and the index where the value is found is returned.</a:t>
            </a:r>
          </a:p>
          <a:p>
            <a:pPr algn="l"/>
            <a:r>
              <a:rPr lang="en-US" b="0" i="0" dirty="0">
                <a:solidFill>
                  <a:srgbClr val="000000"/>
                </a:solidFill>
                <a:effectLst/>
                <a:highlight>
                  <a:srgbClr val="FFFFFF"/>
                </a:highlight>
                <a:latin typeface="Verdana" panose="020B0604030504040204" pitchFamily="34" charset="0"/>
              </a:rPr>
              <a:t>If the array is searched through without finding the value, -1 is returned.</a:t>
            </a:r>
          </a:p>
          <a:p>
            <a:pPr algn="l"/>
            <a:r>
              <a:rPr lang="en-US" b="0" i="0" dirty="0">
                <a:solidFill>
                  <a:srgbClr val="000000"/>
                </a:solidFill>
                <a:effectLst/>
                <a:highlight>
                  <a:srgbClr val="FFFFFF"/>
                </a:highlight>
                <a:latin typeface="Verdana" panose="020B0604030504040204" pitchFamily="34" charset="0"/>
              </a:rPr>
              <a:t>Time complexity: </a:t>
            </a:r>
            <a:r>
              <a:rPr lang="en-US" b="0" i="0" dirty="0">
                <a:effectLst/>
                <a:latin typeface="Nunito" pitchFamily="2" charset="0"/>
              </a:rPr>
              <a:t>O(N)</a:t>
            </a:r>
            <a:endParaRPr lang="en-US" b="0" i="0" dirty="0">
              <a:effectLst/>
              <a:latin typeface="Verdana" panose="020B0604030504040204" pitchFamily="34" charset="0"/>
            </a:endParaRPr>
          </a:p>
          <a:p>
            <a:pPr algn="l"/>
            <a:r>
              <a:rPr lang="en-US" b="0" i="0" dirty="0">
                <a:solidFill>
                  <a:srgbClr val="000000"/>
                </a:solidFill>
                <a:effectLst/>
                <a:highlight>
                  <a:srgbClr val="FFFFFF"/>
                </a:highlight>
                <a:latin typeface="Verdana" panose="020B0604030504040204" pitchFamily="34" charset="0"/>
              </a:rPr>
              <a:t>Auxiliary Space: O(1)</a:t>
            </a:r>
          </a:p>
          <a:p>
            <a:endParaRPr lang="en-US" dirty="0"/>
          </a:p>
        </p:txBody>
      </p:sp>
    </p:spTree>
    <p:extLst>
      <p:ext uri="{BB962C8B-B14F-4D97-AF65-F5344CB8AC3E}">
        <p14:creationId xmlns:p14="http://schemas.microsoft.com/office/powerpoint/2010/main" val="669720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F0A7298-3B19-8AB8-300C-C279DA277442}"/>
              </a:ext>
            </a:extLst>
          </p:cNvPr>
          <p:cNvSpPr txBox="1"/>
          <p:nvPr/>
        </p:nvSpPr>
        <p:spPr>
          <a:xfrm>
            <a:off x="587828" y="2377440"/>
            <a:ext cx="10998925" cy="646331"/>
          </a:xfrm>
          <a:prstGeom prst="rect">
            <a:avLst/>
          </a:prstGeom>
          <a:noFill/>
        </p:spPr>
        <p:txBody>
          <a:bodyPr wrap="square">
            <a:spAutoFit/>
          </a:bodyPr>
          <a:lstStyle/>
          <a:p>
            <a:r>
              <a:rPr lang="en-US" dirty="0"/>
              <a:t>A Sorting Algorithm is used to rearrange a given array or list of elements according to a comparison operator on the elements. The comparison operator is used to decide the new order of elements in the respective data structure.</a:t>
            </a:r>
          </a:p>
        </p:txBody>
      </p:sp>
      <p:sp>
        <p:nvSpPr>
          <p:cNvPr id="9" name="TextBox 8">
            <a:extLst>
              <a:ext uri="{FF2B5EF4-FFF2-40B4-BE49-F238E27FC236}">
                <a16:creationId xmlns:a16="http://schemas.microsoft.com/office/drawing/2014/main" id="{5D128C98-383B-22BD-5AFB-10CA23F27F66}"/>
              </a:ext>
            </a:extLst>
          </p:cNvPr>
          <p:cNvSpPr txBox="1"/>
          <p:nvPr/>
        </p:nvSpPr>
        <p:spPr>
          <a:xfrm>
            <a:off x="1058091" y="3521167"/>
            <a:ext cx="9584871" cy="1200329"/>
          </a:xfrm>
          <a:prstGeom prst="rect">
            <a:avLst/>
          </a:prstGeom>
          <a:noFill/>
        </p:spPr>
        <p:txBody>
          <a:bodyPr wrap="square">
            <a:spAutoFit/>
          </a:bodyPr>
          <a:lstStyle/>
          <a:p>
            <a:r>
              <a:rPr lang="en-US" dirty="0"/>
              <a:t>Sorting is arranging the elements in a list or collection in increasing or decreasing order of some property</a:t>
            </a:r>
          </a:p>
          <a:p>
            <a:endParaRPr lang="en-US" dirty="0"/>
          </a:p>
          <a:p>
            <a:r>
              <a:rPr lang="en-US" dirty="0"/>
              <a:t>Remember- List should be homogeneous. data should be of same type.</a:t>
            </a:r>
          </a:p>
        </p:txBody>
      </p:sp>
    </p:spTree>
    <p:extLst>
      <p:ext uri="{BB962C8B-B14F-4D97-AF65-F5344CB8AC3E}">
        <p14:creationId xmlns:p14="http://schemas.microsoft.com/office/powerpoint/2010/main" val="2477998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8510D9-6245-0995-7CF3-E9831EF02367}"/>
              </a:ext>
            </a:extLst>
          </p:cNvPr>
          <p:cNvSpPr txBox="1"/>
          <p:nvPr/>
        </p:nvSpPr>
        <p:spPr>
          <a:xfrm>
            <a:off x="1968137" y="2000016"/>
            <a:ext cx="7733212" cy="2585323"/>
          </a:xfrm>
          <a:prstGeom prst="rect">
            <a:avLst/>
          </a:prstGeom>
          <a:noFill/>
        </p:spPr>
        <p:txBody>
          <a:bodyPr wrap="square">
            <a:spAutoFit/>
          </a:bodyPr>
          <a:lstStyle/>
          <a:p>
            <a:pPr algn="l" fontAlgn="base"/>
            <a:r>
              <a:rPr lang="en-US" b="1" i="0" dirty="0">
                <a:effectLst/>
                <a:latin typeface="Nunito" pitchFamily="2" charset="0"/>
              </a:rPr>
              <a:t>Advantages of Linear Search:</a:t>
            </a:r>
          </a:p>
          <a:p>
            <a:pPr algn="l" fontAlgn="base">
              <a:buFont typeface="Arial" panose="020B0604020202020204" pitchFamily="34" charset="0"/>
              <a:buChar char="•"/>
            </a:pPr>
            <a:r>
              <a:rPr lang="en-US" b="0" i="0" dirty="0">
                <a:effectLst/>
                <a:latin typeface="Nunito" pitchFamily="2" charset="0"/>
              </a:rPr>
              <a:t>Linear search can be used irrespective of whether the array is sorted or not. It can be used on arrays of any data type.</a:t>
            </a:r>
          </a:p>
          <a:p>
            <a:pPr algn="l" fontAlgn="base">
              <a:buFont typeface="Arial" panose="020B0604020202020204" pitchFamily="34" charset="0"/>
              <a:buChar char="•"/>
            </a:pPr>
            <a:r>
              <a:rPr lang="en-US" b="0" i="0" dirty="0">
                <a:effectLst/>
                <a:latin typeface="Nunito" pitchFamily="2" charset="0"/>
              </a:rPr>
              <a:t>Does not require any additional memory.</a:t>
            </a:r>
          </a:p>
          <a:p>
            <a:pPr algn="l" fontAlgn="base">
              <a:buFont typeface="Arial" panose="020B0604020202020204" pitchFamily="34" charset="0"/>
              <a:buChar char="•"/>
            </a:pPr>
            <a:r>
              <a:rPr lang="en-US" b="0" i="0" dirty="0">
                <a:effectLst/>
                <a:latin typeface="Nunito" pitchFamily="2" charset="0"/>
              </a:rPr>
              <a:t>It is a well-suited algorithm for small datasets.</a:t>
            </a:r>
          </a:p>
          <a:p>
            <a:pPr algn="l" fontAlgn="base"/>
            <a:r>
              <a:rPr lang="en-US" b="1" i="0" dirty="0">
                <a:effectLst/>
                <a:latin typeface="Nunito" pitchFamily="2" charset="0"/>
              </a:rPr>
              <a:t>Drawbacks of Linear Search:</a:t>
            </a:r>
          </a:p>
          <a:p>
            <a:pPr algn="l" fontAlgn="base">
              <a:buFont typeface="Arial" panose="020B0604020202020204" pitchFamily="34" charset="0"/>
              <a:buChar char="•"/>
            </a:pPr>
            <a:r>
              <a:rPr lang="en-US" b="0" i="0" dirty="0">
                <a:effectLst/>
                <a:latin typeface="Nunito" pitchFamily="2" charset="0"/>
              </a:rPr>
              <a:t>Linear search has a time complexity of O(N), which in turn makes it slow for large datasets.</a:t>
            </a:r>
          </a:p>
          <a:p>
            <a:pPr algn="l" fontAlgn="base">
              <a:buFont typeface="Arial" panose="020B0604020202020204" pitchFamily="34" charset="0"/>
              <a:buChar char="•"/>
            </a:pPr>
            <a:r>
              <a:rPr lang="en-US" b="0" i="0" dirty="0">
                <a:effectLst/>
                <a:latin typeface="Nunito" pitchFamily="2" charset="0"/>
              </a:rPr>
              <a:t>Not suitable for large arrays.</a:t>
            </a:r>
          </a:p>
        </p:txBody>
      </p:sp>
    </p:spTree>
    <p:extLst>
      <p:ext uri="{BB962C8B-B14F-4D97-AF65-F5344CB8AC3E}">
        <p14:creationId xmlns:p14="http://schemas.microsoft.com/office/powerpoint/2010/main" val="3670802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near Search Algorithm - Data Structure and Algorithms Tutorials -  GeeksforGeeks">
            <a:extLst>
              <a:ext uri="{FF2B5EF4-FFF2-40B4-BE49-F238E27FC236}">
                <a16:creationId xmlns:a16="http://schemas.microsoft.com/office/drawing/2014/main" id="{FEC6D622-4246-C84F-C684-A7B3F596B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29" y="1925138"/>
            <a:ext cx="5229497" cy="27813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EE16570-0437-A9DF-748A-6E715389532A}"/>
              </a:ext>
            </a:extLst>
          </p:cNvPr>
          <p:cNvPicPr>
            <a:picLocks noChangeAspect="1"/>
          </p:cNvPicPr>
          <p:nvPr/>
        </p:nvPicPr>
        <p:blipFill>
          <a:blip r:embed="rId3"/>
          <a:stretch>
            <a:fillRect/>
          </a:stretch>
        </p:blipFill>
        <p:spPr>
          <a:xfrm>
            <a:off x="6794267" y="1666629"/>
            <a:ext cx="4629796" cy="3524742"/>
          </a:xfrm>
          <a:prstGeom prst="rect">
            <a:avLst/>
          </a:prstGeom>
        </p:spPr>
      </p:pic>
    </p:spTree>
    <p:extLst>
      <p:ext uri="{BB962C8B-B14F-4D97-AF65-F5344CB8AC3E}">
        <p14:creationId xmlns:p14="http://schemas.microsoft.com/office/powerpoint/2010/main" val="726092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811E5-100B-D9BD-BE40-0192E2CA281F}"/>
              </a:ext>
            </a:extLst>
          </p:cNvPr>
          <p:cNvSpPr>
            <a:spLocks noGrp="1"/>
          </p:cNvSpPr>
          <p:nvPr>
            <p:ph type="title"/>
          </p:nvPr>
        </p:nvSpPr>
        <p:spPr/>
        <p:txBody>
          <a:bodyPr/>
          <a:lstStyle/>
          <a:p>
            <a:r>
              <a:rPr lang="en-US" dirty="0"/>
              <a:t>Binary Search</a:t>
            </a:r>
          </a:p>
        </p:txBody>
      </p:sp>
      <p:sp>
        <p:nvSpPr>
          <p:cNvPr id="3" name="Content Placeholder 2">
            <a:extLst>
              <a:ext uri="{FF2B5EF4-FFF2-40B4-BE49-F238E27FC236}">
                <a16:creationId xmlns:a16="http://schemas.microsoft.com/office/drawing/2014/main" id="{03DAD34C-E81A-D423-5741-6AE62F2B473B}"/>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0" i="1" dirty="0">
                <a:effectLst/>
                <a:latin typeface="Nunito" pitchFamily="2" charset="0"/>
              </a:rPr>
              <a:t>Compare the middle element of the search space with the key. </a:t>
            </a:r>
          </a:p>
          <a:p>
            <a:pPr algn="l" fontAlgn="base">
              <a:buFont typeface="Arial" panose="020B0604020202020204" pitchFamily="34" charset="0"/>
              <a:buChar char="•"/>
            </a:pPr>
            <a:r>
              <a:rPr lang="en-US" b="0" i="1" dirty="0">
                <a:effectLst/>
                <a:latin typeface="Nunito" pitchFamily="2" charset="0"/>
              </a:rPr>
              <a:t>If the key is found at middle element, the process is terminated.</a:t>
            </a:r>
          </a:p>
          <a:p>
            <a:pPr algn="l" fontAlgn="base">
              <a:buFont typeface="Arial" panose="020B0604020202020204" pitchFamily="34" charset="0"/>
              <a:buChar char="•"/>
            </a:pPr>
            <a:r>
              <a:rPr lang="en-US" b="0" i="1" dirty="0">
                <a:effectLst/>
                <a:latin typeface="Nunito" pitchFamily="2" charset="0"/>
              </a:rPr>
              <a:t>If the key is not found at middle element, choose which half will be used as the next search space.</a:t>
            </a:r>
          </a:p>
          <a:p>
            <a:pPr marL="742950" lvl="1" indent="-285750" algn="l" fontAlgn="base">
              <a:buFont typeface="Arial" panose="020B0604020202020204" pitchFamily="34" charset="0"/>
              <a:buChar char="•"/>
            </a:pPr>
            <a:r>
              <a:rPr lang="en-US" b="0" i="1" dirty="0">
                <a:effectLst/>
                <a:latin typeface="Nunito" pitchFamily="2" charset="0"/>
              </a:rPr>
              <a:t>If the key is smaller than the middle element, then the left side is used for next search.</a:t>
            </a:r>
          </a:p>
          <a:p>
            <a:pPr marL="742950" lvl="1" indent="-285750" algn="l" fontAlgn="base">
              <a:buFont typeface="Arial" panose="020B0604020202020204" pitchFamily="34" charset="0"/>
              <a:buChar char="•"/>
            </a:pPr>
            <a:r>
              <a:rPr lang="en-US" b="0" i="1" dirty="0">
                <a:effectLst/>
                <a:latin typeface="Nunito" pitchFamily="2" charset="0"/>
              </a:rPr>
              <a:t>If the key is larger than the middle element, then the right side is used for next search.</a:t>
            </a:r>
          </a:p>
          <a:p>
            <a:pPr algn="l" fontAlgn="base">
              <a:buFont typeface="Arial" panose="020B0604020202020204" pitchFamily="34" charset="0"/>
              <a:buChar char="•"/>
            </a:pPr>
            <a:r>
              <a:rPr lang="en-US" b="0" i="1" dirty="0">
                <a:effectLst/>
                <a:latin typeface="Nunito" pitchFamily="2" charset="0"/>
              </a:rPr>
              <a:t>This process is continued until the key is found or the total search space is exhausted.</a:t>
            </a:r>
          </a:p>
          <a:p>
            <a:pPr algn="l" fontAlgn="base">
              <a:buFont typeface="Arial" panose="020B0604020202020204" pitchFamily="34" charset="0"/>
              <a:buChar char="•"/>
            </a:pPr>
            <a:r>
              <a:rPr lang="en-US" b="0" i="1" dirty="0">
                <a:effectLst/>
                <a:latin typeface="Nunito" pitchFamily="2" charset="0"/>
              </a:rPr>
              <a:t>Time complexity: O(log N)</a:t>
            </a:r>
          </a:p>
          <a:p>
            <a:pPr algn="l" fontAlgn="base">
              <a:buFont typeface="Arial" panose="020B0604020202020204" pitchFamily="34" charset="0"/>
              <a:buChar char="•"/>
            </a:pPr>
            <a:r>
              <a:rPr lang="en-US" b="0" i="1" dirty="0">
                <a:effectLst/>
                <a:latin typeface="Nunito" pitchFamily="2" charset="0"/>
              </a:rPr>
              <a:t>Auxiliary Space: O(1)</a:t>
            </a:r>
          </a:p>
          <a:p>
            <a:endParaRPr lang="en-US" dirty="0"/>
          </a:p>
        </p:txBody>
      </p:sp>
    </p:spTree>
    <p:extLst>
      <p:ext uri="{BB962C8B-B14F-4D97-AF65-F5344CB8AC3E}">
        <p14:creationId xmlns:p14="http://schemas.microsoft.com/office/powerpoint/2010/main" val="4235852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4D4024-70C2-0E0F-8080-1680F184D529}"/>
              </a:ext>
            </a:extLst>
          </p:cNvPr>
          <p:cNvSpPr txBox="1"/>
          <p:nvPr/>
        </p:nvSpPr>
        <p:spPr>
          <a:xfrm>
            <a:off x="1323703" y="1743786"/>
            <a:ext cx="8682446" cy="3139321"/>
          </a:xfrm>
          <a:prstGeom prst="rect">
            <a:avLst/>
          </a:prstGeom>
          <a:noFill/>
        </p:spPr>
        <p:txBody>
          <a:bodyPr wrap="square">
            <a:spAutoFit/>
          </a:bodyPr>
          <a:lstStyle/>
          <a:p>
            <a:pPr algn="l" fontAlgn="base"/>
            <a:r>
              <a:rPr lang="en-US" b="1" i="0" dirty="0">
                <a:effectLst/>
                <a:latin typeface="Nunito" pitchFamily="2" charset="0"/>
              </a:rPr>
              <a:t>Advantages of Binary Search:</a:t>
            </a:r>
          </a:p>
          <a:p>
            <a:pPr algn="l" fontAlgn="base">
              <a:buFont typeface="Arial" panose="020B0604020202020204" pitchFamily="34" charset="0"/>
              <a:buChar char="•"/>
            </a:pPr>
            <a:r>
              <a:rPr lang="en-US" b="0" i="0" dirty="0">
                <a:effectLst/>
                <a:latin typeface="Nunito" pitchFamily="2" charset="0"/>
              </a:rPr>
              <a:t>Binary search is faster than linear search, especially for large arrays.</a:t>
            </a:r>
          </a:p>
          <a:p>
            <a:pPr algn="l" fontAlgn="base">
              <a:buFont typeface="Arial" panose="020B0604020202020204" pitchFamily="34" charset="0"/>
              <a:buChar char="•"/>
            </a:pPr>
            <a:r>
              <a:rPr lang="en-US" b="0" i="0" dirty="0">
                <a:effectLst/>
                <a:latin typeface="Nunito" pitchFamily="2" charset="0"/>
              </a:rPr>
              <a:t>More efficient than other searching algorithms with a similar time complexity.</a:t>
            </a:r>
          </a:p>
          <a:p>
            <a:pPr algn="l" fontAlgn="base">
              <a:buFont typeface="Arial" panose="020B0604020202020204" pitchFamily="34" charset="0"/>
              <a:buChar char="•"/>
            </a:pPr>
            <a:r>
              <a:rPr lang="en-US" b="0" i="0" dirty="0">
                <a:effectLst/>
                <a:latin typeface="Nunito" pitchFamily="2" charset="0"/>
              </a:rPr>
              <a:t>Binary search is well-suited for searching large datasets that are stored in external memory, such as on a hard drive or in the cloud.</a:t>
            </a:r>
          </a:p>
          <a:p>
            <a:pPr algn="l" fontAlgn="base"/>
            <a:r>
              <a:rPr lang="en-US" b="1" i="0" dirty="0">
                <a:effectLst/>
                <a:latin typeface="Nunito" pitchFamily="2" charset="0"/>
              </a:rPr>
              <a:t>Drawbacks of Binary Search:</a:t>
            </a:r>
          </a:p>
          <a:p>
            <a:pPr algn="l" fontAlgn="base">
              <a:buFont typeface="Arial" panose="020B0604020202020204" pitchFamily="34" charset="0"/>
              <a:buChar char="•"/>
            </a:pPr>
            <a:r>
              <a:rPr lang="en-US" b="0" i="0" dirty="0">
                <a:effectLst/>
                <a:latin typeface="Nunito" pitchFamily="2" charset="0"/>
              </a:rPr>
              <a:t>The array should be sorted.</a:t>
            </a:r>
          </a:p>
          <a:p>
            <a:pPr algn="l" fontAlgn="base">
              <a:buFont typeface="Arial" panose="020B0604020202020204" pitchFamily="34" charset="0"/>
              <a:buChar char="•"/>
            </a:pPr>
            <a:r>
              <a:rPr lang="en-US" b="0" i="0" dirty="0">
                <a:effectLst/>
                <a:latin typeface="Nunito" pitchFamily="2" charset="0"/>
              </a:rPr>
              <a:t>Binary search requires that the data structure being searched be stored in contiguous memory locations. </a:t>
            </a:r>
          </a:p>
          <a:p>
            <a:pPr algn="l" fontAlgn="base">
              <a:buFont typeface="Arial" panose="020B0604020202020204" pitchFamily="34" charset="0"/>
              <a:buChar char="•"/>
            </a:pPr>
            <a:r>
              <a:rPr lang="en-US" b="0" i="0" dirty="0">
                <a:effectLst/>
                <a:latin typeface="Nunito" pitchFamily="2" charset="0"/>
              </a:rPr>
              <a:t>Binary search requires that the elements of the array be comparable, meaning that they must be able to be ordered.</a:t>
            </a:r>
          </a:p>
        </p:txBody>
      </p:sp>
    </p:spTree>
    <p:extLst>
      <p:ext uri="{BB962C8B-B14F-4D97-AF65-F5344CB8AC3E}">
        <p14:creationId xmlns:p14="http://schemas.microsoft.com/office/powerpoint/2010/main" val="1039186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inary Search - Data Structure and Algorithm Tutorials - GeeksforGeeks">
            <a:extLst>
              <a:ext uri="{FF2B5EF4-FFF2-40B4-BE49-F238E27FC236}">
                <a16:creationId xmlns:a16="http://schemas.microsoft.com/office/drawing/2014/main" id="{3CBDBA8D-62B9-DB39-7834-9B08BEA3EE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 y="2142104"/>
            <a:ext cx="4987835" cy="28002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9BBF17A-5DA4-6BD7-20A9-41230773997B}"/>
              </a:ext>
            </a:extLst>
          </p:cNvPr>
          <p:cNvPicPr>
            <a:picLocks noChangeAspect="1"/>
          </p:cNvPicPr>
          <p:nvPr/>
        </p:nvPicPr>
        <p:blipFill>
          <a:blip r:embed="rId3"/>
          <a:stretch>
            <a:fillRect/>
          </a:stretch>
        </p:blipFill>
        <p:spPr>
          <a:xfrm>
            <a:off x="6525831" y="490127"/>
            <a:ext cx="5010849" cy="5877745"/>
          </a:xfrm>
          <a:prstGeom prst="rect">
            <a:avLst/>
          </a:prstGeom>
        </p:spPr>
      </p:pic>
    </p:spTree>
    <p:extLst>
      <p:ext uri="{BB962C8B-B14F-4D97-AF65-F5344CB8AC3E}">
        <p14:creationId xmlns:p14="http://schemas.microsoft.com/office/powerpoint/2010/main" val="39401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B040-7B35-41B0-3990-39CAEF169E89}"/>
              </a:ext>
            </a:extLst>
          </p:cNvPr>
          <p:cNvSpPr>
            <a:spLocks noGrp="1"/>
          </p:cNvSpPr>
          <p:nvPr>
            <p:ph type="title"/>
          </p:nvPr>
        </p:nvSpPr>
        <p:spPr/>
        <p:txBody>
          <a:bodyPr/>
          <a:lstStyle/>
          <a:p>
            <a:r>
              <a:rPr lang="en-US" dirty="0"/>
              <a:t>Classification of sorting algorithms</a:t>
            </a:r>
          </a:p>
        </p:txBody>
      </p:sp>
      <p:sp>
        <p:nvSpPr>
          <p:cNvPr id="3" name="Content Placeholder 2">
            <a:extLst>
              <a:ext uri="{FF2B5EF4-FFF2-40B4-BE49-F238E27FC236}">
                <a16:creationId xmlns:a16="http://schemas.microsoft.com/office/drawing/2014/main" id="{DF098D5B-F0AA-23EC-F182-CC1ECA9DF9D7}"/>
              </a:ext>
            </a:extLst>
          </p:cNvPr>
          <p:cNvSpPr>
            <a:spLocks noGrp="1"/>
          </p:cNvSpPr>
          <p:nvPr>
            <p:ph idx="1"/>
          </p:nvPr>
        </p:nvSpPr>
        <p:spPr/>
        <p:txBody>
          <a:bodyPr/>
          <a:lstStyle/>
          <a:p>
            <a:r>
              <a:rPr lang="en-US" dirty="0"/>
              <a:t>We often classify algorithm based on some parameters</a:t>
            </a:r>
          </a:p>
          <a:p>
            <a:r>
              <a:rPr lang="en-US" dirty="0"/>
              <a:t>Time complexity</a:t>
            </a:r>
          </a:p>
          <a:p>
            <a:r>
              <a:rPr lang="en-US" dirty="0"/>
              <a:t>Space complexity or memory usage</a:t>
            </a:r>
          </a:p>
          <a:p>
            <a:r>
              <a:rPr lang="en-US" dirty="0"/>
              <a:t>Stability</a:t>
            </a:r>
          </a:p>
          <a:p>
            <a:r>
              <a:rPr lang="en-US" dirty="0"/>
              <a:t>Internal sort vs external sort</a:t>
            </a:r>
          </a:p>
          <a:p>
            <a:r>
              <a:rPr lang="en-US" dirty="0"/>
              <a:t>Recursive or </a:t>
            </a:r>
            <a:r>
              <a:rPr lang="en-US"/>
              <a:t>non recursive</a:t>
            </a:r>
            <a:endParaRPr lang="en-US" dirty="0"/>
          </a:p>
        </p:txBody>
      </p:sp>
    </p:spTree>
    <p:extLst>
      <p:ext uri="{BB962C8B-B14F-4D97-AF65-F5344CB8AC3E}">
        <p14:creationId xmlns:p14="http://schemas.microsoft.com/office/powerpoint/2010/main" val="1660318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D25C-534E-F87B-916D-614EAED7D362}"/>
              </a:ext>
            </a:extLst>
          </p:cNvPr>
          <p:cNvSpPr>
            <a:spLocks noGrp="1"/>
          </p:cNvSpPr>
          <p:nvPr>
            <p:ph type="title"/>
          </p:nvPr>
        </p:nvSpPr>
        <p:spPr/>
        <p:txBody>
          <a:bodyPr/>
          <a:lstStyle/>
          <a:p>
            <a:r>
              <a:rPr lang="en-US" dirty="0"/>
              <a:t>Selection sort</a:t>
            </a:r>
          </a:p>
        </p:txBody>
      </p:sp>
      <p:sp>
        <p:nvSpPr>
          <p:cNvPr id="3" name="Content Placeholder 2">
            <a:extLst>
              <a:ext uri="{FF2B5EF4-FFF2-40B4-BE49-F238E27FC236}">
                <a16:creationId xmlns:a16="http://schemas.microsoft.com/office/drawing/2014/main" id="{146C77C5-B53D-DDA1-81A7-FC158B800BE0}"/>
              </a:ext>
            </a:extLst>
          </p:cNvPr>
          <p:cNvSpPr>
            <a:spLocks noGrp="1"/>
          </p:cNvSpPr>
          <p:nvPr>
            <p:ph idx="1"/>
          </p:nvPr>
        </p:nvSpPr>
        <p:spPr/>
        <p:txBody>
          <a:bodyPr/>
          <a:lstStyle/>
          <a:p>
            <a:r>
              <a:rPr lang="en-US" dirty="0"/>
              <a:t>The list is divided into two sub lists, sorted and unsorted.</a:t>
            </a:r>
          </a:p>
          <a:p>
            <a:r>
              <a:rPr lang="en-US" dirty="0"/>
              <a:t>Search through the list and find the smallest element.</a:t>
            </a:r>
          </a:p>
          <a:p>
            <a:r>
              <a:rPr lang="en-US" dirty="0"/>
              <a:t>Swap the smallest element with the first element</a:t>
            </a:r>
          </a:p>
          <a:p>
            <a:r>
              <a:rPr lang="en-US" dirty="0"/>
              <a:t>Repeat starting at second element and find the second smallest element.</a:t>
            </a:r>
          </a:p>
          <a:p>
            <a:r>
              <a:rPr lang="en-US" dirty="0"/>
              <a:t>The time complexity of Selection Sort is O(N2)</a:t>
            </a:r>
          </a:p>
          <a:p>
            <a:r>
              <a:rPr lang="en-US" dirty="0"/>
              <a:t>Auxiliary Space: O(1)</a:t>
            </a:r>
          </a:p>
        </p:txBody>
      </p:sp>
    </p:spTree>
    <p:extLst>
      <p:ext uri="{BB962C8B-B14F-4D97-AF65-F5344CB8AC3E}">
        <p14:creationId xmlns:p14="http://schemas.microsoft.com/office/powerpoint/2010/main" val="3132906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28C3A36-116A-131B-854B-B428163ABE01}"/>
              </a:ext>
            </a:extLst>
          </p:cNvPr>
          <p:cNvSpPr txBox="1"/>
          <p:nvPr/>
        </p:nvSpPr>
        <p:spPr>
          <a:xfrm>
            <a:off x="1149531" y="1674674"/>
            <a:ext cx="9509760" cy="2215991"/>
          </a:xfrm>
          <a:prstGeom prst="rect">
            <a:avLst/>
          </a:prstGeom>
          <a:noFill/>
        </p:spPr>
        <p:txBody>
          <a:bodyPr wrap="square">
            <a:spAutoFit/>
          </a:bodyPr>
          <a:lstStyle/>
          <a:p>
            <a:pPr marL="342900" marR="0">
              <a:spcBef>
                <a:spcPts val="0"/>
              </a:spcBef>
              <a:spcAft>
                <a:spcPts val="0"/>
              </a:spcAft>
            </a:pPr>
            <a:r>
              <a:rPr lang="en-US" sz="2400" b="1" u="sng" dirty="0">
                <a:effectLst/>
              </a:rPr>
              <a:t>Advantages</a:t>
            </a:r>
            <a:endParaRPr lang="en-US" sz="2400" dirty="0">
              <a:effectLst/>
            </a:endParaRPr>
          </a:p>
          <a:p>
            <a:pPr rtl="0" fontAlgn="ctr">
              <a:spcBef>
                <a:spcPts val="0"/>
              </a:spcBef>
              <a:spcAft>
                <a:spcPts val="0"/>
              </a:spcAft>
              <a:buFont typeface="Arial" panose="020B0604020202020204" pitchFamily="34" charset="0"/>
              <a:buChar char="•"/>
            </a:pPr>
            <a:r>
              <a:rPr lang="en-US" sz="1800" dirty="0">
                <a:effectLst/>
              </a:rPr>
              <a:t>Simple and easy to understand.</a:t>
            </a:r>
            <a:endParaRPr lang="en-US" sz="1400" dirty="0">
              <a:effectLst/>
            </a:endParaRPr>
          </a:p>
          <a:p>
            <a:pPr rtl="0" fontAlgn="ctr">
              <a:spcBef>
                <a:spcPts val="0"/>
              </a:spcBef>
              <a:spcAft>
                <a:spcPts val="0"/>
              </a:spcAft>
              <a:buFont typeface="Arial" panose="020B0604020202020204" pitchFamily="34" charset="0"/>
              <a:buChar char="•"/>
            </a:pPr>
            <a:r>
              <a:rPr lang="en-US" sz="1800" dirty="0">
                <a:effectLst/>
              </a:rPr>
              <a:t>Works well with small datasets.</a:t>
            </a:r>
            <a:endParaRPr lang="en-US" sz="1400" dirty="0">
              <a:effectLst/>
            </a:endParaRPr>
          </a:p>
          <a:p>
            <a:pPr marL="342900" marR="0">
              <a:spcBef>
                <a:spcPts val="0"/>
              </a:spcBef>
              <a:spcAft>
                <a:spcPts val="0"/>
              </a:spcAft>
            </a:pPr>
            <a:r>
              <a:rPr lang="en-US" sz="2400" b="1" u="sng" dirty="0">
                <a:effectLst/>
              </a:rPr>
              <a:t>Disadvantages</a:t>
            </a:r>
            <a:endParaRPr lang="en-US" sz="2400" dirty="0">
              <a:effectLst/>
            </a:endParaRPr>
          </a:p>
          <a:p>
            <a:pPr rtl="0" fontAlgn="ctr">
              <a:spcBef>
                <a:spcPts val="0"/>
              </a:spcBef>
              <a:spcAft>
                <a:spcPts val="0"/>
              </a:spcAft>
              <a:buFont typeface="Arial" panose="020B0604020202020204" pitchFamily="34" charset="0"/>
              <a:buChar char="•"/>
            </a:pPr>
            <a:r>
              <a:rPr lang="en-US" sz="1800" dirty="0">
                <a:effectLst/>
              </a:rPr>
              <a:t>Selection sort has a time complexity of O(n^2) in the worst and average case.</a:t>
            </a:r>
            <a:endParaRPr lang="en-US" sz="1400" dirty="0">
              <a:effectLst/>
            </a:endParaRPr>
          </a:p>
          <a:p>
            <a:pPr rtl="0" fontAlgn="ctr">
              <a:spcBef>
                <a:spcPts val="0"/>
              </a:spcBef>
              <a:spcAft>
                <a:spcPts val="0"/>
              </a:spcAft>
              <a:buFont typeface="Arial" panose="020B0604020202020204" pitchFamily="34" charset="0"/>
              <a:buChar char="•"/>
            </a:pPr>
            <a:r>
              <a:rPr lang="en-US" sz="1800" dirty="0">
                <a:effectLst/>
              </a:rPr>
              <a:t>Does not work well on large datasets.</a:t>
            </a:r>
            <a:endParaRPr lang="en-US" sz="1400" dirty="0">
              <a:effectLst/>
            </a:endParaRPr>
          </a:p>
          <a:p>
            <a:pPr rtl="0" fontAlgn="ctr">
              <a:spcBef>
                <a:spcPts val="0"/>
              </a:spcBef>
              <a:spcAft>
                <a:spcPts val="0"/>
              </a:spcAft>
              <a:buFont typeface="Arial" panose="020B0604020202020204" pitchFamily="34" charset="0"/>
              <a:buChar char="•"/>
            </a:pPr>
            <a:r>
              <a:rPr lang="en-US" sz="1800" dirty="0">
                <a:effectLst/>
              </a:rPr>
              <a:t>Does not preserve the relative order of items with equal keys which means it is not stable</a:t>
            </a:r>
            <a:endParaRPr lang="en-US" sz="1400" dirty="0">
              <a:effectLst/>
            </a:endParaRPr>
          </a:p>
        </p:txBody>
      </p:sp>
    </p:spTree>
    <p:extLst>
      <p:ext uri="{BB962C8B-B14F-4D97-AF65-F5344CB8AC3E}">
        <p14:creationId xmlns:p14="http://schemas.microsoft.com/office/powerpoint/2010/main" val="3087289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F2FEBA-D280-E3FE-BA31-B89D43A9BACF}"/>
              </a:ext>
            </a:extLst>
          </p:cNvPr>
          <p:cNvPicPr>
            <a:picLocks noChangeAspect="1"/>
          </p:cNvPicPr>
          <p:nvPr/>
        </p:nvPicPr>
        <p:blipFill>
          <a:blip r:embed="rId2"/>
          <a:stretch>
            <a:fillRect/>
          </a:stretch>
        </p:blipFill>
        <p:spPr>
          <a:xfrm>
            <a:off x="625285" y="436039"/>
            <a:ext cx="5315692" cy="4906060"/>
          </a:xfrm>
          <a:prstGeom prst="rect">
            <a:avLst/>
          </a:prstGeom>
        </p:spPr>
      </p:pic>
      <p:pic>
        <p:nvPicPr>
          <p:cNvPr id="11" name="Picture 10">
            <a:extLst>
              <a:ext uri="{FF2B5EF4-FFF2-40B4-BE49-F238E27FC236}">
                <a16:creationId xmlns:a16="http://schemas.microsoft.com/office/drawing/2014/main" id="{651B4536-C296-9BBC-1495-A97C7945F864}"/>
              </a:ext>
            </a:extLst>
          </p:cNvPr>
          <p:cNvPicPr>
            <a:picLocks noChangeAspect="1"/>
          </p:cNvPicPr>
          <p:nvPr/>
        </p:nvPicPr>
        <p:blipFill>
          <a:blip r:embed="rId3"/>
          <a:stretch>
            <a:fillRect/>
          </a:stretch>
        </p:blipFill>
        <p:spPr>
          <a:xfrm>
            <a:off x="6750911" y="1175657"/>
            <a:ext cx="4352518" cy="4032069"/>
          </a:xfrm>
          <a:prstGeom prst="rect">
            <a:avLst/>
          </a:prstGeom>
        </p:spPr>
      </p:pic>
    </p:spTree>
    <p:extLst>
      <p:ext uri="{BB962C8B-B14F-4D97-AF65-F5344CB8AC3E}">
        <p14:creationId xmlns:p14="http://schemas.microsoft.com/office/powerpoint/2010/main" val="1004509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2B352-C8D4-47B6-41B7-DDB5E3C5E7B9}"/>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3E1B8B8E-9E6C-FE9F-DFAD-DF68F5CAE828}"/>
              </a:ext>
            </a:extLst>
          </p:cNvPr>
          <p:cNvSpPr>
            <a:spLocks noGrp="1"/>
          </p:cNvSpPr>
          <p:nvPr>
            <p:ph idx="1"/>
          </p:nvPr>
        </p:nvSpPr>
        <p:spPr/>
        <p:txBody>
          <a:bodyPr/>
          <a:lstStyle/>
          <a:p>
            <a:r>
              <a:rPr lang="en-US" dirty="0"/>
              <a:t>Simple and unconditional</a:t>
            </a:r>
          </a:p>
          <a:p>
            <a:r>
              <a:rPr lang="en-US" dirty="0"/>
              <a:t>The largest element is placed in its correct position, i.e., the end of the array.</a:t>
            </a:r>
          </a:p>
          <a:p>
            <a:r>
              <a:rPr lang="en-US" dirty="0"/>
              <a:t>Compare neighboring elements.</a:t>
            </a:r>
          </a:p>
          <a:p>
            <a:r>
              <a:rPr lang="en-US" dirty="0"/>
              <a:t>Swap if out of order</a:t>
            </a:r>
          </a:p>
          <a:p>
            <a:r>
              <a:rPr lang="en-US" dirty="0"/>
              <a:t>Time Complexity: O(N2)</a:t>
            </a:r>
          </a:p>
          <a:p>
            <a:r>
              <a:rPr lang="en-US" dirty="0"/>
              <a:t> Auxiliary Space: O(1)</a:t>
            </a:r>
          </a:p>
          <a:p>
            <a:endParaRPr lang="en-US" dirty="0"/>
          </a:p>
        </p:txBody>
      </p:sp>
    </p:spTree>
    <p:extLst>
      <p:ext uri="{BB962C8B-B14F-4D97-AF65-F5344CB8AC3E}">
        <p14:creationId xmlns:p14="http://schemas.microsoft.com/office/powerpoint/2010/main" val="302794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38903C-7DA3-7D20-15BA-A8B6FDE5900A}"/>
              </a:ext>
            </a:extLst>
          </p:cNvPr>
          <p:cNvSpPr txBox="1"/>
          <p:nvPr/>
        </p:nvSpPr>
        <p:spPr>
          <a:xfrm>
            <a:off x="487680" y="1446018"/>
            <a:ext cx="10180320" cy="2862322"/>
          </a:xfrm>
          <a:prstGeom prst="rect">
            <a:avLst/>
          </a:prstGeom>
          <a:noFill/>
        </p:spPr>
        <p:txBody>
          <a:bodyPr wrap="square">
            <a:spAutoFit/>
          </a:bodyPr>
          <a:lstStyle/>
          <a:p>
            <a:pPr algn="l" fontAlgn="base"/>
            <a:r>
              <a:rPr lang="en-US" b="1" i="0" dirty="0">
                <a:effectLst/>
                <a:latin typeface="Nunito" pitchFamily="2" charset="0"/>
              </a:rPr>
              <a:t>Advantages :</a:t>
            </a:r>
          </a:p>
          <a:p>
            <a:pPr algn="l" fontAlgn="base">
              <a:buFont typeface="Arial" panose="020B0604020202020204" pitchFamily="34" charset="0"/>
              <a:buChar char="•"/>
            </a:pPr>
            <a:r>
              <a:rPr lang="en-US" b="0" i="0" dirty="0">
                <a:effectLst/>
                <a:latin typeface="Nunito" pitchFamily="2" charset="0"/>
              </a:rPr>
              <a:t>Bubble sort is easy to understand and implement.</a:t>
            </a:r>
          </a:p>
          <a:p>
            <a:pPr algn="l" fontAlgn="base">
              <a:buFont typeface="Arial" panose="020B0604020202020204" pitchFamily="34" charset="0"/>
              <a:buChar char="•"/>
            </a:pPr>
            <a:r>
              <a:rPr lang="en-US" b="0" i="0" dirty="0">
                <a:effectLst/>
                <a:latin typeface="Nunito" pitchFamily="2" charset="0"/>
              </a:rPr>
              <a:t>It does not require any additional memory space.</a:t>
            </a:r>
          </a:p>
          <a:p>
            <a:pPr algn="l" fontAlgn="base">
              <a:buFont typeface="Arial" panose="020B0604020202020204" pitchFamily="34" charset="0"/>
              <a:buChar char="•"/>
            </a:pPr>
            <a:r>
              <a:rPr lang="en-US" b="0" i="0" dirty="0">
                <a:effectLst/>
                <a:latin typeface="Nunito" pitchFamily="2" charset="0"/>
              </a:rPr>
              <a:t>It is a stable sorting algorithm, meaning that elements with the same key value maintain their relative order in the sorted output.</a:t>
            </a:r>
          </a:p>
          <a:p>
            <a:pPr algn="l" fontAlgn="base"/>
            <a:r>
              <a:rPr lang="en-US" b="1" i="0" dirty="0">
                <a:effectLst/>
                <a:latin typeface="Nunito" pitchFamily="2" charset="0"/>
              </a:rPr>
              <a:t>Disadvantages :</a:t>
            </a:r>
          </a:p>
          <a:p>
            <a:pPr algn="l" fontAlgn="base">
              <a:buFont typeface="Arial" panose="020B0604020202020204" pitchFamily="34" charset="0"/>
              <a:buChar char="•"/>
            </a:pPr>
            <a:r>
              <a:rPr lang="en-US" b="0" i="0" dirty="0">
                <a:effectLst/>
                <a:latin typeface="Nunito" pitchFamily="2" charset="0"/>
              </a:rPr>
              <a:t>Bubble sort has a time complexity of O(N</a:t>
            </a:r>
            <a:r>
              <a:rPr lang="en-US" b="0" i="0" baseline="30000" dirty="0">
                <a:effectLst/>
                <a:latin typeface="Nunito" pitchFamily="2" charset="0"/>
              </a:rPr>
              <a:t>2</a:t>
            </a:r>
            <a:r>
              <a:rPr lang="en-US" b="0" i="0" dirty="0">
                <a:effectLst/>
                <a:latin typeface="Nunito" pitchFamily="2" charset="0"/>
              </a:rPr>
              <a:t>) which makes it very slow for large data sets.</a:t>
            </a:r>
          </a:p>
          <a:p>
            <a:pPr algn="l" fontAlgn="base">
              <a:buFont typeface="Arial" panose="020B0604020202020204" pitchFamily="34" charset="0"/>
              <a:buChar char="•"/>
            </a:pPr>
            <a:r>
              <a:rPr lang="en-US" b="0" i="0" dirty="0">
                <a:effectLst/>
                <a:latin typeface="Nunito" pitchFamily="2" charset="0"/>
              </a:rPr>
              <a:t>Bubble sort is a comparison-based sorting algorithm, which means that it requires a comparison operator to determine the relative order of elements in the input data set. It can limit the efficiency of the algorithm in certain cases.</a:t>
            </a:r>
          </a:p>
        </p:txBody>
      </p:sp>
    </p:spTree>
    <p:extLst>
      <p:ext uri="{BB962C8B-B14F-4D97-AF65-F5344CB8AC3E}">
        <p14:creationId xmlns:p14="http://schemas.microsoft.com/office/powerpoint/2010/main" val="156535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ubble Sort - COMPUTER SCIENCE BYTESCOMPUTER SCIENCE BYTES">
            <a:extLst>
              <a:ext uri="{FF2B5EF4-FFF2-40B4-BE49-F238E27FC236}">
                <a16:creationId xmlns:a16="http://schemas.microsoft.com/office/drawing/2014/main" id="{200FA3D6-B631-90A9-A02B-221E2F0F5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76" y="1549854"/>
            <a:ext cx="5295900" cy="34099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08F7B70-E38A-66B8-CD62-459D9537DE9C}"/>
              </a:ext>
            </a:extLst>
          </p:cNvPr>
          <p:cNvPicPr>
            <a:picLocks noChangeAspect="1"/>
          </p:cNvPicPr>
          <p:nvPr/>
        </p:nvPicPr>
        <p:blipFill>
          <a:blip r:embed="rId3"/>
          <a:stretch>
            <a:fillRect/>
          </a:stretch>
        </p:blipFill>
        <p:spPr>
          <a:xfrm>
            <a:off x="6001315" y="1549854"/>
            <a:ext cx="5553850" cy="3823335"/>
          </a:xfrm>
          <a:prstGeom prst="rect">
            <a:avLst/>
          </a:prstGeom>
        </p:spPr>
      </p:pic>
    </p:spTree>
    <p:extLst>
      <p:ext uri="{BB962C8B-B14F-4D97-AF65-F5344CB8AC3E}">
        <p14:creationId xmlns:p14="http://schemas.microsoft.com/office/powerpoint/2010/main" val="417268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1257</Words>
  <Application>Microsoft Office PowerPoint</Application>
  <PresentationFormat>Widescreen</PresentationFormat>
  <Paragraphs>118</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Nunito</vt:lpstr>
      <vt:lpstr>Segoe UI</vt:lpstr>
      <vt:lpstr>Verdana</vt:lpstr>
      <vt:lpstr>Office Theme</vt:lpstr>
      <vt:lpstr>PowerPoint Presentation</vt:lpstr>
      <vt:lpstr>PowerPoint Presentation</vt:lpstr>
      <vt:lpstr>Classification of sorting algorithms</vt:lpstr>
      <vt:lpstr>Selection sort</vt:lpstr>
      <vt:lpstr>PowerPoint Presentation</vt:lpstr>
      <vt:lpstr>PowerPoint Presentation</vt:lpstr>
      <vt:lpstr>Bubble Sort</vt:lpstr>
      <vt:lpstr>PowerPoint Presentation</vt:lpstr>
      <vt:lpstr>PowerPoint Presentation</vt:lpstr>
      <vt:lpstr>Insertion sort</vt:lpstr>
      <vt:lpstr>PowerPoint Presentation</vt:lpstr>
      <vt:lpstr>PowerPoint Presentation</vt:lpstr>
      <vt:lpstr>Merge sort</vt:lpstr>
      <vt:lpstr>PowerPoint Presentation</vt:lpstr>
      <vt:lpstr>PowerPoint Presentation</vt:lpstr>
      <vt:lpstr>Quick Sort</vt:lpstr>
      <vt:lpstr>PowerPoint Presentation</vt:lpstr>
      <vt:lpstr>PowerPoint Presentation</vt:lpstr>
      <vt:lpstr>Linear Search </vt:lpstr>
      <vt:lpstr>PowerPoint Presentation</vt:lpstr>
      <vt:lpstr>PowerPoint Presentation</vt:lpstr>
      <vt:lpstr>Binary Search</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Anupam Maity</dc:creator>
  <cp:lastModifiedBy>Anupam Maity</cp:lastModifiedBy>
  <cp:revision>8</cp:revision>
  <dcterms:created xsi:type="dcterms:W3CDTF">2024-04-17T18:02:47Z</dcterms:created>
  <dcterms:modified xsi:type="dcterms:W3CDTF">2024-04-22T19:00:10Z</dcterms:modified>
</cp:coreProperties>
</file>