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8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6" d="100"/>
          <a:sy n="106" d="100"/>
        </p:scale>
        <p:origin x="7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37A3F-9D60-4DD6-A24C-B3649629A203}"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40C64-C205-41E1-8827-850C8E1411D9}" type="slidenum">
              <a:rPr lang="en-US" smtClean="0"/>
              <a:t>‹#›</a:t>
            </a:fld>
            <a:endParaRPr lang="en-US"/>
          </a:p>
        </p:txBody>
      </p:sp>
    </p:spTree>
    <p:extLst>
      <p:ext uri="{BB962C8B-B14F-4D97-AF65-F5344CB8AC3E}">
        <p14:creationId xmlns:p14="http://schemas.microsoft.com/office/powerpoint/2010/main" val="101549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C40C64-C205-41E1-8827-850C8E1411D9}" type="slidenum">
              <a:rPr lang="en-US" smtClean="0"/>
              <a:t>15</a:t>
            </a:fld>
            <a:endParaRPr lang="en-US"/>
          </a:p>
        </p:txBody>
      </p:sp>
    </p:spTree>
    <p:extLst>
      <p:ext uri="{BB962C8B-B14F-4D97-AF65-F5344CB8AC3E}">
        <p14:creationId xmlns:p14="http://schemas.microsoft.com/office/powerpoint/2010/main" val="12071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8D49-D143-1640-BBD3-71609A36D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ADB831-33E8-8D4B-BE73-7CC7139766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623A0-C46B-C38A-C9D0-5C3DB52993FE}"/>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5" name="Footer Placeholder 4">
            <a:extLst>
              <a:ext uri="{FF2B5EF4-FFF2-40B4-BE49-F238E27FC236}">
                <a16:creationId xmlns:a16="http://schemas.microsoft.com/office/drawing/2014/main" id="{6E40EAB8-B7DE-9275-4B66-86F44074A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165D5-213C-2BB1-4D0A-91E46F11BE3F}"/>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2950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4409-CF65-7077-095C-151FA26FD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EF1D17-073A-F976-690D-BA5CF96F4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2FC11-F87F-5B2C-EC4B-A8BD5094351E}"/>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5" name="Footer Placeholder 4">
            <a:extLst>
              <a:ext uri="{FF2B5EF4-FFF2-40B4-BE49-F238E27FC236}">
                <a16:creationId xmlns:a16="http://schemas.microsoft.com/office/drawing/2014/main" id="{36E0E62F-7791-0B2A-FAEB-3BBCBF73A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A2A27-B566-0B8D-6967-A937D6843919}"/>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62807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0F572-80CF-8552-9552-CB112C4F8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F9396-90F8-7635-8A18-C064E5C8D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35BDA-8799-223E-2CC3-012857AEB721}"/>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5" name="Footer Placeholder 4">
            <a:extLst>
              <a:ext uri="{FF2B5EF4-FFF2-40B4-BE49-F238E27FC236}">
                <a16:creationId xmlns:a16="http://schemas.microsoft.com/office/drawing/2014/main" id="{FDFBC9EB-539A-0F74-116B-2CF7998AA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553C1-640C-F5A2-32D7-4CD2345E09D5}"/>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38365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882B-4C36-A37F-775B-02BF3F281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6373E-B904-5D8B-92F7-43FD834E2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90AD6-11C7-3FB5-61EE-286C26E75058}"/>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5" name="Footer Placeholder 4">
            <a:extLst>
              <a:ext uri="{FF2B5EF4-FFF2-40B4-BE49-F238E27FC236}">
                <a16:creationId xmlns:a16="http://schemas.microsoft.com/office/drawing/2014/main" id="{B857300A-0738-5206-F9AA-B7175E41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87ACE-72E6-1D10-B682-4B0C84D643E5}"/>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88934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E135-EBEE-4A18-7945-BB40537C0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190C4-A8FC-B701-A125-14083975F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086C0-46D9-2D0A-3599-4591F07AC810}"/>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5" name="Footer Placeholder 4">
            <a:extLst>
              <a:ext uri="{FF2B5EF4-FFF2-40B4-BE49-F238E27FC236}">
                <a16:creationId xmlns:a16="http://schemas.microsoft.com/office/drawing/2014/main" id="{7DCE25D6-B33B-A597-EB2F-9FCC5C260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B4F90-0864-A285-2F72-4C7535A411D7}"/>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191715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2D7-1822-1339-C4C4-8419776F3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8FE6C-8B14-0C4A-E4FF-BAAFD87AF1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98417B-2323-F813-CF1C-204831FD2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5103-BFC0-1A26-A596-B3881F0CAAB9}"/>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6" name="Footer Placeholder 5">
            <a:extLst>
              <a:ext uri="{FF2B5EF4-FFF2-40B4-BE49-F238E27FC236}">
                <a16:creationId xmlns:a16="http://schemas.microsoft.com/office/drawing/2014/main" id="{961C8F12-E353-ADC9-C495-D77EB34AE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274-36EC-3907-768C-0A9630CC0D26}"/>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04819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A7B4-F62B-B5EB-242C-EE13B651D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BC3C80-64F9-718B-B734-006F7F5A6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09BA8-BB65-3797-4CC3-DE44347297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0E984-056B-77B4-775D-47F767526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44600-8207-7B67-9CFF-54AADBECB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0C874-4529-93A2-6164-B6E58563C5F0}"/>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8" name="Footer Placeholder 7">
            <a:extLst>
              <a:ext uri="{FF2B5EF4-FFF2-40B4-BE49-F238E27FC236}">
                <a16:creationId xmlns:a16="http://schemas.microsoft.com/office/drawing/2014/main" id="{B083B9B7-E61E-ACD0-C8DF-C55696320D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CBC05-B8BB-CF7F-A499-93DC55071920}"/>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209256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527A-3C4C-7DCD-7494-2F2C864A3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8307B-4046-3078-BB72-311AF234436E}"/>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4" name="Footer Placeholder 3">
            <a:extLst>
              <a:ext uri="{FF2B5EF4-FFF2-40B4-BE49-F238E27FC236}">
                <a16:creationId xmlns:a16="http://schemas.microsoft.com/office/drawing/2014/main" id="{0BE28DFE-B4DD-188D-E5AC-EC1B0FE863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B61D02-77B4-970E-A60A-D673DCB42BA0}"/>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21268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8DCFB-0199-767B-5437-F1C72C7E3281}"/>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3" name="Footer Placeholder 2">
            <a:extLst>
              <a:ext uri="{FF2B5EF4-FFF2-40B4-BE49-F238E27FC236}">
                <a16:creationId xmlns:a16="http://schemas.microsoft.com/office/drawing/2014/main" id="{DCFA73F8-2911-0FC0-C50B-CD88EC6DA3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FB6C38-D74C-7205-FC3C-89F03216EC0F}"/>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107710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C00D-DE59-3E81-C55C-C3127C72B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F6C9A-2D32-AA49-9364-332468E25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52839-1ABD-F900-CB21-9F6B2E64F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6DA69-52A5-43CE-DDD8-A97C06C71374}"/>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6" name="Footer Placeholder 5">
            <a:extLst>
              <a:ext uri="{FF2B5EF4-FFF2-40B4-BE49-F238E27FC236}">
                <a16:creationId xmlns:a16="http://schemas.microsoft.com/office/drawing/2014/main" id="{6B466718-F080-89BD-EE32-8308DC6B7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0486E-D4C4-54DC-C86C-5F5CA685288B}"/>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406815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8EEF-FC06-20F0-2449-104CA5318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5135F-9703-B149-F682-3107E4B29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404755-B7D7-9277-723A-A14C5129B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7F071-4269-408B-6AD9-16B8785490A0}"/>
              </a:ext>
            </a:extLst>
          </p:cNvPr>
          <p:cNvSpPr>
            <a:spLocks noGrp="1"/>
          </p:cNvSpPr>
          <p:nvPr>
            <p:ph type="dt" sz="half" idx="10"/>
          </p:nvPr>
        </p:nvSpPr>
        <p:spPr/>
        <p:txBody>
          <a:bodyPr/>
          <a:lstStyle/>
          <a:p>
            <a:fld id="{6670F559-D889-4546-BFE4-A04D13463207}" type="datetimeFigureOut">
              <a:rPr lang="en-US" smtClean="0"/>
              <a:t>4/28/2024</a:t>
            </a:fld>
            <a:endParaRPr lang="en-US"/>
          </a:p>
        </p:txBody>
      </p:sp>
      <p:sp>
        <p:nvSpPr>
          <p:cNvPr id="6" name="Footer Placeholder 5">
            <a:extLst>
              <a:ext uri="{FF2B5EF4-FFF2-40B4-BE49-F238E27FC236}">
                <a16:creationId xmlns:a16="http://schemas.microsoft.com/office/drawing/2014/main" id="{67A95229-B6F9-0B83-DAD7-07A3AAA22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3FCF9-DCF1-E1B2-B94C-B6B3BD8A6188}"/>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70602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9FED7-2EEC-71AE-F3EC-46461AFEB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65C85F-0B5D-EF94-FEBA-BBF04B767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79634-A60B-D83C-7F0D-DDBBE09D1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559-D889-4546-BFE4-A04D13463207}" type="datetimeFigureOut">
              <a:rPr lang="en-US" smtClean="0"/>
              <a:t>4/28/2024</a:t>
            </a:fld>
            <a:endParaRPr lang="en-US"/>
          </a:p>
        </p:txBody>
      </p:sp>
      <p:sp>
        <p:nvSpPr>
          <p:cNvPr id="5" name="Footer Placeholder 4">
            <a:extLst>
              <a:ext uri="{FF2B5EF4-FFF2-40B4-BE49-F238E27FC236}">
                <a16:creationId xmlns:a16="http://schemas.microsoft.com/office/drawing/2014/main" id="{DB8DFB6A-5DAE-4B73-79D9-88B3D3081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A810E0-CB3D-8904-7DD1-285DE6D905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39C66-C793-4CB0-9C46-26404A8AA3FD}" type="slidenum">
              <a:rPr lang="en-US" smtClean="0"/>
              <a:t>‹#›</a:t>
            </a:fld>
            <a:endParaRPr lang="en-US"/>
          </a:p>
        </p:txBody>
      </p:sp>
    </p:spTree>
    <p:extLst>
      <p:ext uri="{BB962C8B-B14F-4D97-AF65-F5344CB8AC3E}">
        <p14:creationId xmlns:p14="http://schemas.microsoft.com/office/powerpoint/2010/main" val="129985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B854-0CE2-A835-25EC-7DA0330C204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5F8DC8EC-66FC-FF93-76FB-64261366F9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992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0F4F-AA71-EEBA-A6EE-B3DF9967CA03}"/>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EBB1748E-520C-03E7-F42E-D872E5858950}"/>
              </a:ext>
            </a:extLst>
          </p:cNvPr>
          <p:cNvSpPr>
            <a:spLocks noGrp="1"/>
          </p:cNvSpPr>
          <p:nvPr>
            <p:ph idx="1"/>
          </p:nvPr>
        </p:nvSpPr>
        <p:spPr/>
        <p:txBody>
          <a:bodyPr/>
          <a:lstStyle/>
          <a:p>
            <a:r>
              <a:rPr lang="en-US" dirty="0"/>
              <a:t>Another of the O(n^2) sort</a:t>
            </a:r>
          </a:p>
          <a:p>
            <a:r>
              <a:rPr lang="en-US" dirty="0"/>
              <a:t>The first item is sorted</a:t>
            </a:r>
          </a:p>
          <a:p>
            <a:r>
              <a:rPr lang="en-US" dirty="0"/>
              <a:t>Compare the second item  to the first</a:t>
            </a:r>
          </a:p>
          <a:p>
            <a:r>
              <a:rPr lang="en-US" dirty="0"/>
              <a:t>If smaller swap</a:t>
            </a:r>
          </a:p>
          <a:p>
            <a:r>
              <a:rPr lang="en-US" dirty="0"/>
              <a:t>Third item, compare to item next to it need to swap</a:t>
            </a:r>
          </a:p>
          <a:p>
            <a:r>
              <a:rPr lang="en-US" dirty="0"/>
              <a:t>After swap compare again </a:t>
            </a:r>
          </a:p>
          <a:p>
            <a:r>
              <a:rPr lang="en-US" dirty="0"/>
              <a:t>And so forth…</a:t>
            </a:r>
          </a:p>
          <a:p>
            <a:r>
              <a:rPr lang="en-US" dirty="0"/>
              <a:t>Auxiliary Space: O(1)</a:t>
            </a:r>
          </a:p>
        </p:txBody>
      </p:sp>
    </p:spTree>
    <p:extLst>
      <p:ext uri="{BB962C8B-B14F-4D97-AF65-F5344CB8AC3E}">
        <p14:creationId xmlns:p14="http://schemas.microsoft.com/office/powerpoint/2010/main" val="207142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17F977-1208-45B5-0275-7E1B05DD02D6}"/>
              </a:ext>
            </a:extLst>
          </p:cNvPr>
          <p:cNvSpPr txBox="1"/>
          <p:nvPr/>
        </p:nvSpPr>
        <p:spPr>
          <a:xfrm>
            <a:off x="992777" y="2136339"/>
            <a:ext cx="9518469" cy="2308324"/>
          </a:xfrm>
          <a:prstGeom prst="rect">
            <a:avLst/>
          </a:prstGeom>
          <a:noFill/>
        </p:spPr>
        <p:txBody>
          <a:bodyPr wrap="square">
            <a:spAutoFit/>
          </a:bodyPr>
          <a:lstStyle/>
          <a:p>
            <a:pPr algn="l" fontAlgn="base"/>
            <a:r>
              <a:rPr lang="en-US" b="1" i="0" dirty="0">
                <a:effectLst/>
                <a:latin typeface="Nunito" pitchFamily="2" charset="0"/>
              </a:rPr>
              <a:t>Advantages of Insertion Sort:</a:t>
            </a:r>
          </a:p>
          <a:p>
            <a:pPr algn="l" fontAlgn="base">
              <a:buFont typeface="Arial" panose="020B0604020202020204" pitchFamily="34" charset="0"/>
              <a:buChar char="•"/>
            </a:pPr>
            <a:r>
              <a:rPr lang="en-US" b="0" i="0" dirty="0">
                <a:effectLst/>
                <a:latin typeface="Nunito" pitchFamily="2" charset="0"/>
              </a:rPr>
              <a:t>Simple and easy to implement.</a:t>
            </a:r>
          </a:p>
          <a:p>
            <a:pPr algn="l" fontAlgn="base">
              <a:buFont typeface="Arial" panose="020B0604020202020204" pitchFamily="34" charset="0"/>
              <a:buChar char="•"/>
            </a:pPr>
            <a:r>
              <a:rPr lang="en-US" b="0" i="0" dirty="0">
                <a:effectLst/>
                <a:latin typeface="Nunito" pitchFamily="2" charset="0"/>
              </a:rPr>
              <a:t>Stable sorting algorithm.</a:t>
            </a:r>
          </a:p>
          <a:p>
            <a:pPr algn="l" fontAlgn="base">
              <a:buFont typeface="Arial" panose="020B0604020202020204" pitchFamily="34" charset="0"/>
              <a:buChar char="•"/>
            </a:pPr>
            <a:r>
              <a:rPr lang="en-US" b="0" i="0" dirty="0">
                <a:effectLst/>
                <a:latin typeface="Nunito" pitchFamily="2" charset="0"/>
              </a:rPr>
              <a:t>Efficient for small lists and nearly sorted lists.</a:t>
            </a:r>
          </a:p>
          <a:p>
            <a:pPr algn="l" fontAlgn="base">
              <a:buFont typeface="Arial" panose="020B0604020202020204" pitchFamily="34" charset="0"/>
              <a:buChar char="•"/>
            </a:pPr>
            <a:r>
              <a:rPr lang="en-US" b="0" i="0" dirty="0">
                <a:effectLst/>
                <a:latin typeface="Nunito" pitchFamily="2" charset="0"/>
              </a:rPr>
              <a:t>Space-efficient.</a:t>
            </a:r>
          </a:p>
          <a:p>
            <a:pPr algn="l" fontAlgn="base"/>
            <a:r>
              <a:rPr lang="en-US" b="1" i="0" dirty="0">
                <a:effectLst/>
                <a:latin typeface="Nunito" pitchFamily="2" charset="0"/>
              </a:rPr>
              <a:t>Disadvantages of Insertion Sort:</a:t>
            </a:r>
          </a:p>
          <a:p>
            <a:pPr algn="l" fontAlgn="base">
              <a:buFont typeface="Arial" panose="020B0604020202020204" pitchFamily="34" charset="0"/>
              <a:buChar char="•"/>
            </a:pPr>
            <a:r>
              <a:rPr lang="en-US" b="0" i="0" dirty="0">
                <a:effectLst/>
                <a:latin typeface="Nunito" pitchFamily="2" charset="0"/>
              </a:rPr>
              <a:t>Inefficient for large lists.</a:t>
            </a:r>
          </a:p>
          <a:p>
            <a:pPr algn="l" fontAlgn="base">
              <a:buFont typeface="Arial" panose="020B0604020202020204" pitchFamily="34" charset="0"/>
              <a:buChar char="•"/>
            </a:pPr>
            <a:r>
              <a:rPr lang="en-US" b="0" i="0" dirty="0">
                <a:effectLst/>
                <a:latin typeface="Nunito" pitchFamily="2" charset="0"/>
              </a:rPr>
              <a:t>Not as efficient as other sorting algorithms (e.g., merge sort, quick sort) for most cases.</a:t>
            </a:r>
          </a:p>
        </p:txBody>
      </p:sp>
    </p:spTree>
    <p:extLst>
      <p:ext uri="{BB962C8B-B14F-4D97-AF65-F5344CB8AC3E}">
        <p14:creationId xmlns:p14="http://schemas.microsoft.com/office/powerpoint/2010/main" val="264068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sertion Sort in Python | Board Infinity">
            <a:extLst>
              <a:ext uri="{FF2B5EF4-FFF2-40B4-BE49-F238E27FC236}">
                <a16:creationId xmlns:a16="http://schemas.microsoft.com/office/drawing/2014/main" id="{A61563CA-B1E7-9866-9E1D-944AE563E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 y="949234"/>
            <a:ext cx="5599611" cy="48245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C7AA7D7-C64E-0F7D-541F-CC90DBEB7D0D}"/>
              </a:ext>
            </a:extLst>
          </p:cNvPr>
          <p:cNvPicPr>
            <a:picLocks noChangeAspect="1"/>
          </p:cNvPicPr>
          <p:nvPr/>
        </p:nvPicPr>
        <p:blipFill>
          <a:blip r:embed="rId3"/>
          <a:stretch>
            <a:fillRect/>
          </a:stretch>
        </p:blipFill>
        <p:spPr>
          <a:xfrm>
            <a:off x="5983080" y="1358537"/>
            <a:ext cx="5572903" cy="4101737"/>
          </a:xfrm>
          <a:prstGeom prst="rect">
            <a:avLst/>
          </a:prstGeom>
        </p:spPr>
      </p:pic>
    </p:spTree>
    <p:extLst>
      <p:ext uri="{BB962C8B-B14F-4D97-AF65-F5344CB8AC3E}">
        <p14:creationId xmlns:p14="http://schemas.microsoft.com/office/powerpoint/2010/main" val="149135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F222-7551-3C43-93A5-6517A14CA6FE}"/>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812AB0B4-6F8B-3852-2D6D-4561A3FB4CD0}"/>
              </a:ext>
            </a:extLst>
          </p:cNvPr>
          <p:cNvSpPr>
            <a:spLocks noGrp="1"/>
          </p:cNvSpPr>
          <p:nvPr>
            <p:ph idx="1"/>
          </p:nvPr>
        </p:nvSpPr>
        <p:spPr/>
        <p:txBody>
          <a:bodyPr/>
          <a:lstStyle/>
          <a:p>
            <a:r>
              <a:rPr lang="en-US" dirty="0"/>
              <a:t>It id based on divide-and-conquer sorting algorithm</a:t>
            </a:r>
          </a:p>
          <a:p>
            <a:r>
              <a:rPr lang="en-US" dirty="0"/>
              <a:t>Requires an extra array memory</a:t>
            </a:r>
          </a:p>
          <a:p>
            <a:r>
              <a:rPr lang="en-US" dirty="0"/>
              <a:t>It is a recursive algorithm.</a:t>
            </a:r>
          </a:p>
          <a:p>
            <a:pPr lvl="1"/>
            <a:r>
              <a:rPr lang="en-US" dirty="0"/>
              <a:t>Divide the list into halves.</a:t>
            </a:r>
          </a:p>
          <a:p>
            <a:pPr lvl="1"/>
            <a:r>
              <a:rPr lang="en-US" dirty="0"/>
              <a:t>Sort each halves separately, and</a:t>
            </a:r>
          </a:p>
          <a:p>
            <a:pPr lvl="1"/>
            <a:r>
              <a:rPr lang="en-US" dirty="0"/>
              <a:t>Then merge the sorted halves into one sorted array</a:t>
            </a:r>
          </a:p>
          <a:p>
            <a:pPr lvl="1"/>
            <a:r>
              <a:rPr lang="en-US" dirty="0"/>
              <a:t>Both worst and average are of O(</a:t>
            </a:r>
            <a:r>
              <a:rPr lang="en-US" dirty="0" err="1"/>
              <a:t>nlog₂n</a:t>
            </a:r>
            <a:r>
              <a:rPr lang="en-US" dirty="0"/>
              <a:t>)</a:t>
            </a:r>
          </a:p>
          <a:p>
            <a:pPr lvl="1"/>
            <a:r>
              <a:rPr lang="en-US" dirty="0"/>
              <a:t>Space Complexity: O(n), Additional space is required for the temporary array used during merging.</a:t>
            </a:r>
          </a:p>
        </p:txBody>
      </p:sp>
    </p:spTree>
    <p:extLst>
      <p:ext uri="{BB962C8B-B14F-4D97-AF65-F5344CB8AC3E}">
        <p14:creationId xmlns:p14="http://schemas.microsoft.com/office/powerpoint/2010/main" val="206519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C79C46-C6D0-82B1-A9B8-2CFFC5CABF4D}"/>
              </a:ext>
            </a:extLst>
          </p:cNvPr>
          <p:cNvSpPr txBox="1"/>
          <p:nvPr/>
        </p:nvSpPr>
        <p:spPr>
          <a:xfrm>
            <a:off x="1654627" y="1622703"/>
            <a:ext cx="9196251" cy="3416320"/>
          </a:xfrm>
          <a:prstGeom prst="rect">
            <a:avLst/>
          </a:prstGeom>
          <a:noFill/>
        </p:spPr>
        <p:txBody>
          <a:bodyPr wrap="square">
            <a:spAutoFit/>
          </a:bodyPr>
          <a:lstStyle/>
          <a:p>
            <a:pPr algn="l" fontAlgn="base"/>
            <a:r>
              <a:rPr lang="en-US" b="1" i="0" dirty="0">
                <a:effectLst/>
                <a:latin typeface="Nunito" pitchFamily="2" charset="0"/>
              </a:rPr>
              <a:t>Advantages of Merge Sort:</a:t>
            </a:r>
          </a:p>
          <a:p>
            <a:pPr algn="l" fontAlgn="base">
              <a:buFont typeface="Arial" panose="020B0604020202020204" pitchFamily="34" charset="0"/>
              <a:buChar char="•"/>
            </a:pPr>
            <a:r>
              <a:rPr lang="en-US" b="1" i="0" dirty="0">
                <a:effectLst/>
                <a:latin typeface="Nunito" pitchFamily="2" charset="0"/>
              </a:rPr>
              <a:t>Stability</a:t>
            </a:r>
            <a:r>
              <a:rPr lang="en-US" b="0" i="0" dirty="0">
                <a:effectLst/>
                <a:latin typeface="Nunito" pitchFamily="2" charset="0"/>
              </a:rPr>
              <a:t>: Merge sort is a stable sorting algorithm, which means it maintains the relative order of equal elements in the input array.</a:t>
            </a:r>
          </a:p>
          <a:p>
            <a:pPr algn="l" fontAlgn="base">
              <a:buFont typeface="Arial" panose="020B0604020202020204" pitchFamily="34" charset="0"/>
              <a:buChar char="•"/>
            </a:pPr>
            <a:r>
              <a:rPr lang="en-US" b="1" i="0" dirty="0">
                <a:effectLst/>
                <a:latin typeface="Nunito" pitchFamily="2" charset="0"/>
              </a:rPr>
              <a:t>Guaranteed worst-case performance: </a:t>
            </a:r>
            <a:r>
              <a:rPr lang="en-US" b="0" i="0" dirty="0">
                <a:effectLst/>
                <a:latin typeface="Nunito" pitchFamily="2" charset="0"/>
              </a:rPr>
              <a:t>Merge sort has a worst-case time complexity of</a:t>
            </a:r>
            <a:r>
              <a:rPr lang="en-US" b="1" i="0" dirty="0">
                <a:effectLst/>
                <a:latin typeface="Nunito" pitchFamily="2" charset="0"/>
              </a:rPr>
              <a:t> O(N </a:t>
            </a:r>
            <a:r>
              <a:rPr lang="en-US" b="1" i="0" dirty="0" err="1">
                <a:effectLst/>
                <a:latin typeface="Nunito" pitchFamily="2" charset="0"/>
              </a:rPr>
              <a:t>logN</a:t>
            </a:r>
            <a:r>
              <a:rPr lang="en-US" b="1" i="0" dirty="0">
                <a:effectLst/>
                <a:latin typeface="Nunito" pitchFamily="2" charset="0"/>
              </a:rPr>
              <a:t>)</a:t>
            </a:r>
            <a:r>
              <a:rPr lang="en-US" b="0" i="0" dirty="0">
                <a:effectLst/>
                <a:latin typeface="Nunito" pitchFamily="2" charset="0"/>
              </a:rPr>
              <a:t>, which means it performs well even on large datasets.</a:t>
            </a:r>
          </a:p>
          <a:p>
            <a:pPr algn="l" fontAlgn="base">
              <a:buFont typeface="Arial" panose="020B0604020202020204" pitchFamily="34" charset="0"/>
              <a:buChar char="•"/>
            </a:pPr>
            <a:r>
              <a:rPr lang="en-US" b="1" i="0" dirty="0">
                <a:effectLst/>
                <a:latin typeface="Nunito" pitchFamily="2" charset="0"/>
              </a:rPr>
              <a:t>Simple to implement: </a:t>
            </a:r>
            <a:r>
              <a:rPr lang="en-US" b="0" i="0" dirty="0">
                <a:effectLst/>
                <a:latin typeface="Nunito" pitchFamily="2" charset="0"/>
              </a:rPr>
              <a:t>The divide-and-conquer approach is straightforward.</a:t>
            </a:r>
          </a:p>
          <a:p>
            <a:pPr algn="l" fontAlgn="base"/>
            <a:r>
              <a:rPr lang="en-US" b="1" i="0" dirty="0">
                <a:effectLst/>
                <a:latin typeface="Nunito" pitchFamily="2" charset="0"/>
              </a:rPr>
              <a:t>Disadvantage of Merge Sort:</a:t>
            </a:r>
          </a:p>
          <a:p>
            <a:pPr algn="l" fontAlgn="base">
              <a:buFont typeface="Arial" panose="020B0604020202020204" pitchFamily="34" charset="0"/>
              <a:buChar char="•"/>
            </a:pPr>
            <a:r>
              <a:rPr lang="en-US" b="1" i="0" dirty="0">
                <a:effectLst/>
                <a:latin typeface="Nunito" pitchFamily="2" charset="0"/>
              </a:rPr>
              <a:t>Space complexity:</a:t>
            </a:r>
            <a:r>
              <a:rPr lang="en-US" b="0" i="0" dirty="0">
                <a:effectLst/>
                <a:latin typeface="Nunito" pitchFamily="2" charset="0"/>
              </a:rPr>
              <a:t> Merge sort requires additional memory to store the merged sub-arrays during the sorting process. </a:t>
            </a:r>
          </a:p>
          <a:p>
            <a:pPr algn="l" fontAlgn="base">
              <a:buFont typeface="Arial" panose="020B0604020202020204" pitchFamily="34" charset="0"/>
              <a:buChar char="•"/>
            </a:pPr>
            <a:r>
              <a:rPr lang="en-US" b="1" i="0" dirty="0">
                <a:effectLst/>
                <a:latin typeface="Nunito" pitchFamily="2" charset="0"/>
              </a:rPr>
              <a:t>Not in-place:</a:t>
            </a:r>
            <a:r>
              <a:rPr lang="en-US" b="0" i="0" dirty="0">
                <a:effectLst/>
                <a:latin typeface="Nunito" pitchFamily="2" charset="0"/>
              </a:rPr>
              <a:t> Merge sort is not an in-place sorting algorithm, which means it requires additional memory to store the sorted data. This can be a disadvantage in applications where memory usage is a concern.</a:t>
            </a:r>
          </a:p>
        </p:txBody>
      </p:sp>
    </p:spTree>
    <p:extLst>
      <p:ext uri="{BB962C8B-B14F-4D97-AF65-F5344CB8AC3E}">
        <p14:creationId xmlns:p14="http://schemas.microsoft.com/office/powerpoint/2010/main" val="280254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rge Sort Made Easy! (Code Meditation) | by Achyuth Nandikotkur | Medium">
            <a:extLst>
              <a:ext uri="{FF2B5EF4-FFF2-40B4-BE49-F238E27FC236}">
                <a16:creationId xmlns:a16="http://schemas.microsoft.com/office/drawing/2014/main" id="{8D77F88B-97A1-7B85-6079-DC06B4E98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37" y="1195251"/>
            <a:ext cx="5651863" cy="44674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43ABE12-15F4-2CF7-6CF1-AE64D0F1FDE0}"/>
              </a:ext>
            </a:extLst>
          </p:cNvPr>
          <p:cNvPicPr>
            <a:picLocks noChangeAspect="1"/>
          </p:cNvPicPr>
          <p:nvPr/>
        </p:nvPicPr>
        <p:blipFill>
          <a:blip r:embed="rId4"/>
          <a:stretch>
            <a:fillRect/>
          </a:stretch>
        </p:blipFill>
        <p:spPr>
          <a:xfrm>
            <a:off x="7253273" y="1292478"/>
            <a:ext cx="4494590" cy="4273041"/>
          </a:xfrm>
          <a:prstGeom prst="rect">
            <a:avLst/>
          </a:prstGeom>
        </p:spPr>
      </p:pic>
    </p:spTree>
    <p:extLst>
      <p:ext uri="{BB962C8B-B14F-4D97-AF65-F5344CB8AC3E}">
        <p14:creationId xmlns:p14="http://schemas.microsoft.com/office/powerpoint/2010/main" val="392115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89D399-920D-0FD3-8F9C-0F707CAA1EFD}"/>
              </a:ext>
            </a:extLst>
          </p:cNvPr>
          <p:cNvPicPr>
            <a:picLocks noChangeAspect="1"/>
          </p:cNvPicPr>
          <p:nvPr/>
        </p:nvPicPr>
        <p:blipFill>
          <a:blip r:embed="rId2"/>
          <a:stretch>
            <a:fillRect/>
          </a:stretch>
        </p:blipFill>
        <p:spPr>
          <a:xfrm>
            <a:off x="437360" y="99587"/>
            <a:ext cx="5393072" cy="1838988"/>
          </a:xfrm>
          <a:prstGeom prst="rect">
            <a:avLst/>
          </a:prstGeom>
        </p:spPr>
      </p:pic>
      <p:pic>
        <p:nvPicPr>
          <p:cNvPr id="7" name="Picture 6">
            <a:extLst>
              <a:ext uri="{FF2B5EF4-FFF2-40B4-BE49-F238E27FC236}">
                <a16:creationId xmlns:a16="http://schemas.microsoft.com/office/drawing/2014/main" id="{A41754FB-5212-60CC-F3D9-FE19E14B1EF1}"/>
              </a:ext>
            </a:extLst>
          </p:cNvPr>
          <p:cNvPicPr>
            <a:picLocks noChangeAspect="1"/>
          </p:cNvPicPr>
          <p:nvPr/>
        </p:nvPicPr>
        <p:blipFill>
          <a:blip r:embed="rId3"/>
          <a:stretch>
            <a:fillRect/>
          </a:stretch>
        </p:blipFill>
        <p:spPr>
          <a:xfrm>
            <a:off x="7082635" y="99587"/>
            <a:ext cx="4834937" cy="6423434"/>
          </a:xfrm>
          <a:prstGeom prst="rect">
            <a:avLst/>
          </a:prstGeom>
        </p:spPr>
      </p:pic>
      <p:pic>
        <p:nvPicPr>
          <p:cNvPr id="11" name="Picture 10">
            <a:extLst>
              <a:ext uri="{FF2B5EF4-FFF2-40B4-BE49-F238E27FC236}">
                <a16:creationId xmlns:a16="http://schemas.microsoft.com/office/drawing/2014/main" id="{BD7B1E17-DA40-BB30-998B-CE2914DC47EA}"/>
              </a:ext>
            </a:extLst>
          </p:cNvPr>
          <p:cNvPicPr>
            <a:picLocks noChangeAspect="1"/>
          </p:cNvPicPr>
          <p:nvPr/>
        </p:nvPicPr>
        <p:blipFill>
          <a:blip r:embed="rId4"/>
          <a:stretch>
            <a:fillRect/>
          </a:stretch>
        </p:blipFill>
        <p:spPr>
          <a:xfrm>
            <a:off x="437360" y="2509506"/>
            <a:ext cx="5393072" cy="1838988"/>
          </a:xfrm>
          <a:prstGeom prst="rect">
            <a:avLst/>
          </a:prstGeom>
        </p:spPr>
      </p:pic>
      <p:pic>
        <p:nvPicPr>
          <p:cNvPr id="13" name="Picture 12">
            <a:extLst>
              <a:ext uri="{FF2B5EF4-FFF2-40B4-BE49-F238E27FC236}">
                <a16:creationId xmlns:a16="http://schemas.microsoft.com/office/drawing/2014/main" id="{61D3CB5E-690A-0A77-5096-CF09CF25DC0E}"/>
              </a:ext>
            </a:extLst>
          </p:cNvPr>
          <p:cNvPicPr>
            <a:picLocks noChangeAspect="1"/>
          </p:cNvPicPr>
          <p:nvPr/>
        </p:nvPicPr>
        <p:blipFill>
          <a:blip r:embed="rId5"/>
          <a:stretch>
            <a:fillRect/>
          </a:stretch>
        </p:blipFill>
        <p:spPr>
          <a:xfrm>
            <a:off x="437360" y="4684033"/>
            <a:ext cx="5393072" cy="1838988"/>
          </a:xfrm>
          <a:prstGeom prst="rect">
            <a:avLst/>
          </a:prstGeom>
        </p:spPr>
      </p:pic>
    </p:spTree>
    <p:extLst>
      <p:ext uri="{BB962C8B-B14F-4D97-AF65-F5344CB8AC3E}">
        <p14:creationId xmlns:p14="http://schemas.microsoft.com/office/powerpoint/2010/main" val="183140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8318-C4D0-3B00-F7F1-EFAACA408EE7}"/>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A3F71CD0-B37B-637C-AE99-7F1F4B5B8DA4}"/>
              </a:ext>
            </a:extLst>
          </p:cNvPr>
          <p:cNvSpPr>
            <a:spLocks noGrp="1"/>
          </p:cNvSpPr>
          <p:nvPr>
            <p:ph idx="1"/>
          </p:nvPr>
        </p:nvSpPr>
        <p:spPr/>
        <p:txBody>
          <a:bodyPr/>
          <a:lstStyle/>
          <a:p>
            <a:r>
              <a:rPr lang="en-US" dirty="0"/>
              <a:t>It is based on divide-and-conquer</a:t>
            </a:r>
          </a:p>
          <a:p>
            <a:r>
              <a:rPr lang="en-US" dirty="0"/>
              <a:t>It works as follows:</a:t>
            </a:r>
          </a:p>
          <a:p>
            <a:pPr lvl="1"/>
            <a:r>
              <a:rPr lang="en-US" dirty="0"/>
              <a:t>First  it partitions an array into two parts</a:t>
            </a:r>
          </a:p>
          <a:p>
            <a:pPr lvl="1"/>
            <a:r>
              <a:rPr lang="en-US" dirty="0"/>
              <a:t>Then it sorts the parts independently</a:t>
            </a:r>
          </a:p>
          <a:p>
            <a:pPr lvl="1"/>
            <a:r>
              <a:rPr lang="en-US" dirty="0"/>
              <a:t>Finally it combines the sorted subsequences by a simple concatenation</a:t>
            </a:r>
          </a:p>
          <a:p>
            <a:pPr marL="457200" lvl="1" indent="0">
              <a:buNone/>
            </a:pPr>
            <a:endParaRPr lang="en-US" dirty="0"/>
          </a:p>
          <a:p>
            <a:pPr lvl="1"/>
            <a:endParaRPr lang="en-US" dirty="0"/>
          </a:p>
        </p:txBody>
      </p:sp>
    </p:spTree>
    <p:extLst>
      <p:ext uri="{BB962C8B-B14F-4D97-AF65-F5344CB8AC3E}">
        <p14:creationId xmlns:p14="http://schemas.microsoft.com/office/powerpoint/2010/main" val="38903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6E1156-387C-8B4E-80DC-2D972BEE21AB}"/>
              </a:ext>
            </a:extLst>
          </p:cNvPr>
          <p:cNvSpPr txBox="1"/>
          <p:nvPr/>
        </p:nvSpPr>
        <p:spPr>
          <a:xfrm>
            <a:off x="1219199" y="1720840"/>
            <a:ext cx="8429897" cy="3416320"/>
          </a:xfrm>
          <a:prstGeom prst="rect">
            <a:avLst/>
          </a:prstGeom>
          <a:noFill/>
        </p:spPr>
        <p:txBody>
          <a:bodyPr wrap="square">
            <a:spAutoFit/>
          </a:bodyPr>
          <a:lstStyle/>
          <a:p>
            <a:pPr algn="l" fontAlgn="base"/>
            <a:r>
              <a:rPr lang="en-US" b="1" i="0" dirty="0">
                <a:effectLst/>
                <a:latin typeface="Nunito" pitchFamily="2" charset="0"/>
              </a:rPr>
              <a:t>Advantages of Quick Sort:</a:t>
            </a:r>
          </a:p>
          <a:p>
            <a:pPr algn="l" fontAlgn="base">
              <a:buFont typeface="Arial" panose="020B0604020202020204" pitchFamily="34" charset="0"/>
              <a:buChar char="•"/>
            </a:pPr>
            <a:r>
              <a:rPr lang="en-US" b="0" i="0" dirty="0">
                <a:effectLst/>
                <a:latin typeface="Nunito" pitchFamily="2" charset="0"/>
              </a:rPr>
              <a:t>It is a divide-and-conquer algorithm that makes it easier to solve problems.</a:t>
            </a:r>
          </a:p>
          <a:p>
            <a:pPr algn="l" fontAlgn="base">
              <a:buFont typeface="Arial" panose="020B0604020202020204" pitchFamily="34" charset="0"/>
              <a:buChar char="•"/>
            </a:pPr>
            <a:r>
              <a:rPr lang="en-US" b="0" i="0" dirty="0">
                <a:effectLst/>
                <a:latin typeface="Nunito" pitchFamily="2" charset="0"/>
              </a:rPr>
              <a:t>It is efficient on large data sets.</a:t>
            </a:r>
          </a:p>
          <a:p>
            <a:pPr algn="l" fontAlgn="base">
              <a:buFont typeface="Arial" panose="020B0604020202020204" pitchFamily="34" charset="0"/>
              <a:buChar char="•"/>
            </a:pPr>
            <a:r>
              <a:rPr lang="en-US" b="0" i="0" dirty="0">
                <a:effectLst/>
                <a:latin typeface="Nunito" pitchFamily="2" charset="0"/>
              </a:rPr>
              <a:t>It has a low overhead, as it only requires a small amount of memory to function.</a:t>
            </a:r>
          </a:p>
          <a:p>
            <a:pPr algn="l" fontAlgn="base"/>
            <a:r>
              <a:rPr lang="en-US" b="1" i="0" dirty="0">
                <a:effectLst/>
                <a:latin typeface="Nunito" pitchFamily="2" charset="0"/>
              </a:rPr>
              <a:t>Disadvantages of Quick Sort:</a:t>
            </a:r>
          </a:p>
          <a:p>
            <a:pPr algn="l" fontAlgn="base">
              <a:buFont typeface="Arial" panose="020B0604020202020204" pitchFamily="34" charset="0"/>
              <a:buChar char="•"/>
            </a:pPr>
            <a:r>
              <a:rPr lang="en-US" b="0" i="0" dirty="0">
                <a:effectLst/>
                <a:latin typeface="Nunito" pitchFamily="2" charset="0"/>
              </a:rPr>
              <a:t>It has a worst-case time complexity of O(N</a:t>
            </a:r>
            <a:r>
              <a:rPr lang="en-US" b="0" i="0" baseline="30000" dirty="0">
                <a:effectLst/>
                <a:latin typeface="Nunito" pitchFamily="2" charset="0"/>
              </a:rPr>
              <a:t>2</a:t>
            </a:r>
            <a:r>
              <a:rPr lang="en-US" b="0" i="0" dirty="0">
                <a:effectLst/>
                <a:latin typeface="Nunito" pitchFamily="2" charset="0"/>
              </a:rPr>
              <a:t>), which occurs when the pivot is chosen poorly.</a:t>
            </a:r>
          </a:p>
          <a:p>
            <a:pPr algn="l" fontAlgn="base">
              <a:buFont typeface="Arial" panose="020B0604020202020204" pitchFamily="34" charset="0"/>
              <a:buChar char="•"/>
            </a:pPr>
            <a:r>
              <a:rPr lang="en-US" b="0" i="0" dirty="0">
                <a:effectLst/>
                <a:latin typeface="Nunito" pitchFamily="2" charset="0"/>
              </a:rPr>
              <a:t>It is not a good choice for small data sets.</a:t>
            </a:r>
          </a:p>
          <a:p>
            <a:pPr algn="l" fontAlgn="base">
              <a:buFont typeface="Arial" panose="020B0604020202020204" pitchFamily="34" charset="0"/>
              <a:buChar char="•"/>
            </a:pPr>
            <a:r>
              <a:rPr lang="en-US" b="0" i="0" dirty="0">
                <a:effectLst/>
                <a:latin typeface="Nunito" pitchFamily="2" charset="0"/>
              </a:rPr>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p:txBody>
      </p:sp>
    </p:spTree>
    <p:extLst>
      <p:ext uri="{BB962C8B-B14F-4D97-AF65-F5344CB8AC3E}">
        <p14:creationId xmlns:p14="http://schemas.microsoft.com/office/powerpoint/2010/main" val="375259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raveling QuickSort: The Fast and Versatile Sorting Algorithm | by Nathal  Dawson | Medium">
            <a:extLst>
              <a:ext uri="{FF2B5EF4-FFF2-40B4-BE49-F238E27FC236}">
                <a16:creationId xmlns:a16="http://schemas.microsoft.com/office/drawing/2014/main" id="{51E1E188-3F5F-C836-F00C-BC0BB49AA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64" y="1162867"/>
            <a:ext cx="5495925" cy="3905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940CD6F-C727-D95A-AD92-C31F0727B9CE}"/>
              </a:ext>
            </a:extLst>
          </p:cNvPr>
          <p:cNvPicPr>
            <a:picLocks noChangeAspect="1"/>
          </p:cNvPicPr>
          <p:nvPr/>
        </p:nvPicPr>
        <p:blipFill>
          <a:blip r:embed="rId3"/>
          <a:stretch>
            <a:fillRect/>
          </a:stretch>
        </p:blipFill>
        <p:spPr>
          <a:xfrm>
            <a:off x="6738602" y="531116"/>
            <a:ext cx="4810796" cy="5430008"/>
          </a:xfrm>
          <a:prstGeom prst="rect">
            <a:avLst/>
          </a:prstGeom>
        </p:spPr>
      </p:pic>
    </p:spTree>
    <p:extLst>
      <p:ext uri="{BB962C8B-B14F-4D97-AF65-F5344CB8AC3E}">
        <p14:creationId xmlns:p14="http://schemas.microsoft.com/office/powerpoint/2010/main" val="250057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0A7298-3B19-8AB8-300C-C279DA277442}"/>
              </a:ext>
            </a:extLst>
          </p:cNvPr>
          <p:cNvSpPr txBox="1"/>
          <p:nvPr/>
        </p:nvSpPr>
        <p:spPr>
          <a:xfrm>
            <a:off x="587828" y="2377440"/>
            <a:ext cx="10998925" cy="646331"/>
          </a:xfrm>
          <a:prstGeom prst="rect">
            <a:avLst/>
          </a:prstGeom>
          <a:noFill/>
        </p:spPr>
        <p:txBody>
          <a:bodyPr wrap="square">
            <a:spAutoFit/>
          </a:bodyPr>
          <a:lstStyle/>
          <a:p>
            <a:r>
              <a:rPr lang="en-US" dirty="0"/>
              <a:t>A Sorting Algorithm is used to rearrange a given array or list of elements according to a comparison operator on the elements. The comparison operator is used to decide the new order of elements in the respective data structure.</a:t>
            </a:r>
          </a:p>
        </p:txBody>
      </p:sp>
      <p:sp>
        <p:nvSpPr>
          <p:cNvPr id="9" name="TextBox 8">
            <a:extLst>
              <a:ext uri="{FF2B5EF4-FFF2-40B4-BE49-F238E27FC236}">
                <a16:creationId xmlns:a16="http://schemas.microsoft.com/office/drawing/2014/main" id="{5D128C98-383B-22BD-5AFB-10CA23F27F66}"/>
              </a:ext>
            </a:extLst>
          </p:cNvPr>
          <p:cNvSpPr txBox="1"/>
          <p:nvPr/>
        </p:nvSpPr>
        <p:spPr>
          <a:xfrm>
            <a:off x="1058091" y="3521167"/>
            <a:ext cx="9584871" cy="1200329"/>
          </a:xfrm>
          <a:prstGeom prst="rect">
            <a:avLst/>
          </a:prstGeom>
          <a:noFill/>
        </p:spPr>
        <p:txBody>
          <a:bodyPr wrap="square">
            <a:spAutoFit/>
          </a:bodyPr>
          <a:lstStyle/>
          <a:p>
            <a:r>
              <a:rPr lang="en-US" dirty="0"/>
              <a:t>Sorting is arranging the elements in a list or collection in increasing or decreasing order of some property</a:t>
            </a:r>
          </a:p>
          <a:p>
            <a:endParaRPr lang="en-US" dirty="0"/>
          </a:p>
          <a:p>
            <a:r>
              <a:rPr lang="en-US" dirty="0"/>
              <a:t>Remember- List should be homogeneous. data should be of same type.</a:t>
            </a:r>
          </a:p>
        </p:txBody>
      </p:sp>
    </p:spTree>
    <p:extLst>
      <p:ext uri="{BB962C8B-B14F-4D97-AF65-F5344CB8AC3E}">
        <p14:creationId xmlns:p14="http://schemas.microsoft.com/office/powerpoint/2010/main" val="247799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2255-6E50-27B7-6A0E-1B58DAC71060}"/>
              </a:ext>
            </a:extLst>
          </p:cNvPr>
          <p:cNvSpPr>
            <a:spLocks noGrp="1"/>
          </p:cNvSpPr>
          <p:nvPr>
            <p:ph type="title"/>
          </p:nvPr>
        </p:nvSpPr>
        <p:spPr/>
        <p:txBody>
          <a:bodyPr/>
          <a:lstStyle/>
          <a:p>
            <a:r>
              <a:rPr lang="en-US" b="0" i="0" dirty="0">
                <a:solidFill>
                  <a:srgbClr val="000000"/>
                </a:solidFill>
                <a:effectLst/>
                <a:highlight>
                  <a:srgbClr val="FFFFFF"/>
                </a:highlight>
                <a:latin typeface="Segoe UI" panose="020B0502040204020203" pitchFamily="34" charset="0"/>
              </a:rPr>
              <a:t>Linear Search</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57688C77-A57B-DD0A-045C-85641DB7D050}"/>
              </a:ext>
            </a:extLst>
          </p:cNvPr>
          <p:cNvSpPr>
            <a:spLocks noGrp="1"/>
          </p:cNvSpPr>
          <p:nvPr>
            <p:ph idx="1"/>
          </p:nvPr>
        </p:nvSpPr>
        <p:spPr/>
        <p:txBody>
          <a:bodyPr>
            <a:normAutofit lnSpcReduction="10000"/>
          </a:bodyPr>
          <a:lstStyle/>
          <a:p>
            <a:pPr algn="l"/>
            <a:r>
              <a:rPr lang="en-US" b="0" i="0" dirty="0">
                <a:solidFill>
                  <a:srgbClr val="000000"/>
                </a:solidFill>
                <a:effectLst/>
                <a:highlight>
                  <a:srgbClr val="FFFFFF"/>
                </a:highlight>
                <a:latin typeface="Verdana" panose="020B0604030504040204" pitchFamily="34" charset="0"/>
              </a:rPr>
              <a:t>This algorithm is really straight forward.</a:t>
            </a:r>
          </a:p>
          <a:p>
            <a:pPr algn="l"/>
            <a:r>
              <a:rPr lang="en-US" b="0" i="0" dirty="0">
                <a:solidFill>
                  <a:srgbClr val="000000"/>
                </a:solidFill>
                <a:effectLst/>
                <a:highlight>
                  <a:srgbClr val="FFFFFF"/>
                </a:highlight>
                <a:latin typeface="Verdana" panose="020B0604030504040204" pitchFamily="34" charset="0"/>
              </a:rPr>
              <a:t>Every value is checked from the start of the array to see if the value is equal to 11, the value we are trying to find.</a:t>
            </a:r>
          </a:p>
          <a:p>
            <a:pPr algn="l"/>
            <a:r>
              <a:rPr lang="en-US" b="0" i="0" dirty="0">
                <a:solidFill>
                  <a:srgbClr val="000000"/>
                </a:solidFill>
                <a:effectLst/>
                <a:highlight>
                  <a:srgbClr val="FFFFFF"/>
                </a:highlight>
                <a:latin typeface="Verdana" panose="020B0604030504040204" pitchFamily="34" charset="0"/>
              </a:rPr>
              <a:t>When the value is found, the searching is stopped, and the index where the value is found is returned.</a:t>
            </a:r>
          </a:p>
          <a:p>
            <a:pPr algn="l"/>
            <a:r>
              <a:rPr lang="en-US" b="0" i="0" dirty="0">
                <a:solidFill>
                  <a:srgbClr val="000000"/>
                </a:solidFill>
                <a:effectLst/>
                <a:highlight>
                  <a:srgbClr val="FFFFFF"/>
                </a:highlight>
                <a:latin typeface="Verdana" panose="020B0604030504040204" pitchFamily="34" charset="0"/>
              </a:rPr>
              <a:t>If the array is searched through without finding the value, -1 is returned.</a:t>
            </a:r>
          </a:p>
          <a:p>
            <a:pPr algn="l"/>
            <a:r>
              <a:rPr lang="en-US" b="0" i="0" dirty="0">
                <a:solidFill>
                  <a:srgbClr val="000000"/>
                </a:solidFill>
                <a:effectLst/>
                <a:highlight>
                  <a:srgbClr val="FFFFFF"/>
                </a:highlight>
                <a:latin typeface="Verdana" panose="020B0604030504040204" pitchFamily="34" charset="0"/>
              </a:rPr>
              <a:t>Time complexity: </a:t>
            </a:r>
            <a:r>
              <a:rPr lang="en-US" b="0" i="0" dirty="0">
                <a:effectLst/>
                <a:latin typeface="Nunito" pitchFamily="2" charset="0"/>
              </a:rPr>
              <a:t>O(N)</a:t>
            </a:r>
            <a:endParaRPr lang="en-US" b="0" i="0" dirty="0">
              <a:effectLst/>
              <a:latin typeface="Verdana" panose="020B0604030504040204" pitchFamily="34" charset="0"/>
            </a:endParaRPr>
          </a:p>
          <a:p>
            <a:pPr algn="l"/>
            <a:r>
              <a:rPr lang="en-US" b="0" i="0" dirty="0">
                <a:solidFill>
                  <a:srgbClr val="000000"/>
                </a:solidFill>
                <a:effectLst/>
                <a:highlight>
                  <a:srgbClr val="FFFFFF"/>
                </a:highlight>
                <a:latin typeface="Verdana" panose="020B0604030504040204" pitchFamily="34" charset="0"/>
              </a:rPr>
              <a:t>Auxiliary Space: O(1)</a:t>
            </a:r>
          </a:p>
          <a:p>
            <a:endParaRPr lang="en-US" dirty="0"/>
          </a:p>
        </p:txBody>
      </p:sp>
    </p:spTree>
    <p:extLst>
      <p:ext uri="{BB962C8B-B14F-4D97-AF65-F5344CB8AC3E}">
        <p14:creationId xmlns:p14="http://schemas.microsoft.com/office/powerpoint/2010/main" val="669720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8510D9-6245-0995-7CF3-E9831EF02367}"/>
              </a:ext>
            </a:extLst>
          </p:cNvPr>
          <p:cNvSpPr txBox="1"/>
          <p:nvPr/>
        </p:nvSpPr>
        <p:spPr>
          <a:xfrm>
            <a:off x="1968137" y="2000016"/>
            <a:ext cx="7733212" cy="2585323"/>
          </a:xfrm>
          <a:prstGeom prst="rect">
            <a:avLst/>
          </a:prstGeom>
          <a:noFill/>
        </p:spPr>
        <p:txBody>
          <a:bodyPr wrap="square">
            <a:spAutoFit/>
          </a:bodyPr>
          <a:lstStyle/>
          <a:p>
            <a:pPr algn="l" fontAlgn="base"/>
            <a:r>
              <a:rPr lang="en-US" b="1" i="0" dirty="0">
                <a:effectLst/>
                <a:latin typeface="Nunito" pitchFamily="2" charset="0"/>
              </a:rPr>
              <a:t>Advantages of Linear Search:</a:t>
            </a:r>
          </a:p>
          <a:p>
            <a:pPr algn="l" fontAlgn="base">
              <a:buFont typeface="Arial" panose="020B0604020202020204" pitchFamily="34" charset="0"/>
              <a:buChar char="•"/>
            </a:pPr>
            <a:r>
              <a:rPr lang="en-US" b="0" i="0" dirty="0">
                <a:effectLst/>
                <a:latin typeface="Nunito" pitchFamily="2" charset="0"/>
              </a:rPr>
              <a:t>Linear search can be used irrespective of whether the array is sorted or not. It can be used on arrays of any data type.</a:t>
            </a:r>
          </a:p>
          <a:p>
            <a:pPr algn="l" fontAlgn="base">
              <a:buFont typeface="Arial" panose="020B0604020202020204" pitchFamily="34" charset="0"/>
              <a:buChar char="•"/>
            </a:pPr>
            <a:r>
              <a:rPr lang="en-US" b="0" i="0" dirty="0">
                <a:effectLst/>
                <a:latin typeface="Nunito" pitchFamily="2" charset="0"/>
              </a:rPr>
              <a:t>Does not require any additional memory.</a:t>
            </a:r>
          </a:p>
          <a:p>
            <a:pPr algn="l" fontAlgn="base">
              <a:buFont typeface="Arial" panose="020B0604020202020204" pitchFamily="34" charset="0"/>
              <a:buChar char="•"/>
            </a:pPr>
            <a:r>
              <a:rPr lang="en-US" b="0" i="0" dirty="0">
                <a:effectLst/>
                <a:latin typeface="Nunito" pitchFamily="2" charset="0"/>
              </a:rPr>
              <a:t>It is a well-suited algorithm for small datasets.</a:t>
            </a:r>
          </a:p>
          <a:p>
            <a:pPr algn="l" fontAlgn="base"/>
            <a:r>
              <a:rPr lang="en-US" b="1" i="0" dirty="0">
                <a:effectLst/>
                <a:latin typeface="Nunito" pitchFamily="2" charset="0"/>
              </a:rPr>
              <a:t>Drawbacks of Linear Search:</a:t>
            </a:r>
          </a:p>
          <a:p>
            <a:pPr algn="l" fontAlgn="base">
              <a:buFont typeface="Arial" panose="020B0604020202020204" pitchFamily="34" charset="0"/>
              <a:buChar char="•"/>
            </a:pPr>
            <a:r>
              <a:rPr lang="en-US" b="0" i="0" dirty="0">
                <a:effectLst/>
                <a:latin typeface="Nunito" pitchFamily="2" charset="0"/>
              </a:rPr>
              <a:t>Linear search has a time complexity of O(N), which in turn makes it slow for large datasets.</a:t>
            </a:r>
          </a:p>
          <a:p>
            <a:pPr algn="l" fontAlgn="base">
              <a:buFont typeface="Arial" panose="020B0604020202020204" pitchFamily="34" charset="0"/>
              <a:buChar char="•"/>
            </a:pPr>
            <a:r>
              <a:rPr lang="en-US" b="0" i="0" dirty="0">
                <a:effectLst/>
                <a:latin typeface="Nunito" pitchFamily="2" charset="0"/>
              </a:rPr>
              <a:t>Not suitable for large arrays.</a:t>
            </a:r>
          </a:p>
        </p:txBody>
      </p:sp>
    </p:spTree>
    <p:extLst>
      <p:ext uri="{BB962C8B-B14F-4D97-AF65-F5344CB8AC3E}">
        <p14:creationId xmlns:p14="http://schemas.microsoft.com/office/powerpoint/2010/main" val="367080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ear Search Algorithm - Data Structure and Algorithms Tutorials -  GeeksforGeeks">
            <a:extLst>
              <a:ext uri="{FF2B5EF4-FFF2-40B4-BE49-F238E27FC236}">
                <a16:creationId xmlns:a16="http://schemas.microsoft.com/office/drawing/2014/main" id="{FEC6D622-4246-C84F-C684-A7B3F596B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9" y="1925138"/>
            <a:ext cx="5229497" cy="2781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E16570-0437-A9DF-748A-6E715389532A}"/>
              </a:ext>
            </a:extLst>
          </p:cNvPr>
          <p:cNvPicPr>
            <a:picLocks noChangeAspect="1"/>
          </p:cNvPicPr>
          <p:nvPr/>
        </p:nvPicPr>
        <p:blipFill>
          <a:blip r:embed="rId3"/>
          <a:stretch>
            <a:fillRect/>
          </a:stretch>
        </p:blipFill>
        <p:spPr>
          <a:xfrm>
            <a:off x="6794267" y="1666629"/>
            <a:ext cx="4629796" cy="3524742"/>
          </a:xfrm>
          <a:prstGeom prst="rect">
            <a:avLst/>
          </a:prstGeom>
        </p:spPr>
      </p:pic>
    </p:spTree>
    <p:extLst>
      <p:ext uri="{BB962C8B-B14F-4D97-AF65-F5344CB8AC3E}">
        <p14:creationId xmlns:p14="http://schemas.microsoft.com/office/powerpoint/2010/main" val="726092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11E5-100B-D9BD-BE40-0192E2CA281F}"/>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03DAD34C-E81A-D423-5741-6AE62F2B473B}"/>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1" dirty="0">
                <a:effectLst/>
                <a:latin typeface="Nunito" pitchFamily="2" charset="0"/>
              </a:rPr>
              <a:t>Compare the middle element of the search space with the key. </a:t>
            </a:r>
          </a:p>
          <a:p>
            <a:pPr algn="l" fontAlgn="base">
              <a:buFont typeface="Arial" panose="020B0604020202020204" pitchFamily="34" charset="0"/>
              <a:buChar char="•"/>
            </a:pPr>
            <a:r>
              <a:rPr lang="en-US" b="0" i="1" dirty="0">
                <a:effectLst/>
                <a:latin typeface="Nunito" pitchFamily="2" charset="0"/>
              </a:rPr>
              <a:t>If the key is found at middle element, the process is terminated.</a:t>
            </a:r>
          </a:p>
          <a:p>
            <a:pPr algn="l" fontAlgn="base">
              <a:buFont typeface="Arial" panose="020B0604020202020204" pitchFamily="34" charset="0"/>
              <a:buChar char="•"/>
            </a:pPr>
            <a:r>
              <a:rPr lang="en-US" b="0" i="1" dirty="0">
                <a:effectLst/>
                <a:latin typeface="Nunito" pitchFamily="2" charset="0"/>
              </a:rPr>
              <a:t>If the key is not found at middle element, choose which half will be used as the next search space.</a:t>
            </a:r>
          </a:p>
          <a:p>
            <a:pPr marL="742950" lvl="1" indent="-285750" algn="l" fontAlgn="base">
              <a:buFont typeface="Arial" panose="020B0604020202020204" pitchFamily="34" charset="0"/>
              <a:buChar char="•"/>
            </a:pPr>
            <a:r>
              <a:rPr lang="en-US" b="0" i="1" dirty="0">
                <a:effectLst/>
                <a:latin typeface="Nunito" pitchFamily="2" charset="0"/>
              </a:rPr>
              <a:t>If the key is smaller than the middle element, then the left side is used for next search.</a:t>
            </a:r>
          </a:p>
          <a:p>
            <a:pPr marL="742950" lvl="1" indent="-285750" algn="l" fontAlgn="base">
              <a:buFont typeface="Arial" panose="020B0604020202020204" pitchFamily="34" charset="0"/>
              <a:buChar char="•"/>
            </a:pPr>
            <a:r>
              <a:rPr lang="en-US" b="0" i="1" dirty="0">
                <a:effectLst/>
                <a:latin typeface="Nunito" pitchFamily="2" charset="0"/>
              </a:rPr>
              <a:t>If the key is larger than the middle element, then the right side is used for next search.</a:t>
            </a:r>
          </a:p>
          <a:p>
            <a:pPr algn="l" fontAlgn="base">
              <a:buFont typeface="Arial" panose="020B0604020202020204" pitchFamily="34" charset="0"/>
              <a:buChar char="•"/>
            </a:pPr>
            <a:r>
              <a:rPr lang="en-US" b="0" i="1" dirty="0">
                <a:effectLst/>
                <a:latin typeface="Nunito" pitchFamily="2" charset="0"/>
              </a:rPr>
              <a:t>This process is continued until the key is found or the total search space is exhausted.</a:t>
            </a:r>
          </a:p>
          <a:p>
            <a:pPr algn="l" fontAlgn="base">
              <a:buFont typeface="Arial" panose="020B0604020202020204" pitchFamily="34" charset="0"/>
              <a:buChar char="•"/>
            </a:pPr>
            <a:r>
              <a:rPr lang="en-US" b="0" i="1" dirty="0">
                <a:effectLst/>
                <a:latin typeface="Nunito" pitchFamily="2" charset="0"/>
              </a:rPr>
              <a:t>Time complexity: O(log N)</a:t>
            </a:r>
          </a:p>
          <a:p>
            <a:pPr algn="l" fontAlgn="base">
              <a:buFont typeface="Arial" panose="020B0604020202020204" pitchFamily="34" charset="0"/>
              <a:buChar char="•"/>
            </a:pPr>
            <a:r>
              <a:rPr lang="en-US" b="0" i="1" dirty="0">
                <a:effectLst/>
                <a:latin typeface="Nunito" pitchFamily="2" charset="0"/>
              </a:rPr>
              <a:t>Auxiliary Space: O(1)</a:t>
            </a:r>
          </a:p>
          <a:p>
            <a:endParaRPr lang="en-US" dirty="0"/>
          </a:p>
        </p:txBody>
      </p:sp>
    </p:spTree>
    <p:extLst>
      <p:ext uri="{BB962C8B-B14F-4D97-AF65-F5344CB8AC3E}">
        <p14:creationId xmlns:p14="http://schemas.microsoft.com/office/powerpoint/2010/main" val="4235852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4D4024-70C2-0E0F-8080-1680F184D529}"/>
              </a:ext>
            </a:extLst>
          </p:cNvPr>
          <p:cNvSpPr txBox="1"/>
          <p:nvPr/>
        </p:nvSpPr>
        <p:spPr>
          <a:xfrm>
            <a:off x="1323703" y="1743786"/>
            <a:ext cx="8682446" cy="3139321"/>
          </a:xfrm>
          <a:prstGeom prst="rect">
            <a:avLst/>
          </a:prstGeom>
          <a:noFill/>
        </p:spPr>
        <p:txBody>
          <a:bodyPr wrap="square">
            <a:spAutoFit/>
          </a:bodyPr>
          <a:lstStyle/>
          <a:p>
            <a:pPr algn="l" fontAlgn="base"/>
            <a:r>
              <a:rPr lang="en-US" b="1" i="0" dirty="0">
                <a:effectLst/>
                <a:latin typeface="Nunito" pitchFamily="2" charset="0"/>
              </a:rPr>
              <a:t>Advantages of Binary Search:</a:t>
            </a:r>
          </a:p>
          <a:p>
            <a:pPr algn="l" fontAlgn="base">
              <a:buFont typeface="Arial" panose="020B0604020202020204" pitchFamily="34" charset="0"/>
              <a:buChar char="•"/>
            </a:pPr>
            <a:r>
              <a:rPr lang="en-US" b="0" i="0" dirty="0">
                <a:effectLst/>
                <a:latin typeface="Nunito" pitchFamily="2" charset="0"/>
              </a:rPr>
              <a:t>Binary search is faster than linear search, especially for large arrays.</a:t>
            </a:r>
          </a:p>
          <a:p>
            <a:pPr algn="l" fontAlgn="base">
              <a:buFont typeface="Arial" panose="020B0604020202020204" pitchFamily="34" charset="0"/>
              <a:buChar char="•"/>
            </a:pPr>
            <a:r>
              <a:rPr lang="en-US" b="0" i="0" dirty="0">
                <a:effectLst/>
                <a:latin typeface="Nunito" pitchFamily="2" charset="0"/>
              </a:rPr>
              <a:t>More efficient than other searching algorithms with a similar time complexity.</a:t>
            </a:r>
          </a:p>
          <a:p>
            <a:pPr algn="l" fontAlgn="base">
              <a:buFont typeface="Arial" panose="020B0604020202020204" pitchFamily="34" charset="0"/>
              <a:buChar char="•"/>
            </a:pPr>
            <a:r>
              <a:rPr lang="en-US" b="0" i="0" dirty="0">
                <a:effectLst/>
                <a:latin typeface="Nunito" pitchFamily="2" charset="0"/>
              </a:rPr>
              <a:t>Binary search is well-suited for searching large datasets that are stored in external memory, such as on a hard drive or in the cloud.</a:t>
            </a:r>
          </a:p>
          <a:p>
            <a:pPr algn="l" fontAlgn="base"/>
            <a:r>
              <a:rPr lang="en-US" b="1" i="0" dirty="0">
                <a:effectLst/>
                <a:latin typeface="Nunito" pitchFamily="2" charset="0"/>
              </a:rPr>
              <a:t>Drawbacks of Binary Search:</a:t>
            </a:r>
          </a:p>
          <a:p>
            <a:pPr algn="l" fontAlgn="base">
              <a:buFont typeface="Arial" panose="020B0604020202020204" pitchFamily="34" charset="0"/>
              <a:buChar char="•"/>
            </a:pPr>
            <a:r>
              <a:rPr lang="en-US" b="0" i="0" dirty="0">
                <a:effectLst/>
                <a:latin typeface="Nunito" pitchFamily="2" charset="0"/>
              </a:rPr>
              <a:t>The array should be sorted.</a:t>
            </a:r>
          </a:p>
          <a:p>
            <a:pPr algn="l" fontAlgn="base">
              <a:buFont typeface="Arial" panose="020B0604020202020204" pitchFamily="34" charset="0"/>
              <a:buChar char="•"/>
            </a:pPr>
            <a:r>
              <a:rPr lang="en-US" b="0" i="0" dirty="0">
                <a:effectLst/>
                <a:latin typeface="Nunito" pitchFamily="2" charset="0"/>
              </a:rPr>
              <a:t>Binary search requires that the data structure being searched be stored in contiguous memory locations. </a:t>
            </a:r>
          </a:p>
          <a:p>
            <a:pPr algn="l" fontAlgn="base">
              <a:buFont typeface="Arial" panose="020B0604020202020204" pitchFamily="34" charset="0"/>
              <a:buChar char="•"/>
            </a:pPr>
            <a:r>
              <a:rPr lang="en-US" b="0" i="0" dirty="0">
                <a:effectLst/>
                <a:latin typeface="Nunito" pitchFamily="2" charset="0"/>
              </a:rPr>
              <a:t>Binary search requires that the elements of the array be comparable, meaning that they must be able to be ordered.</a:t>
            </a:r>
          </a:p>
        </p:txBody>
      </p:sp>
    </p:spTree>
    <p:extLst>
      <p:ext uri="{BB962C8B-B14F-4D97-AF65-F5344CB8AC3E}">
        <p14:creationId xmlns:p14="http://schemas.microsoft.com/office/powerpoint/2010/main" val="103918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nary Search - Data Structure and Algorithm Tutorials - GeeksforGeeks">
            <a:extLst>
              <a:ext uri="{FF2B5EF4-FFF2-40B4-BE49-F238E27FC236}">
                <a16:creationId xmlns:a16="http://schemas.microsoft.com/office/drawing/2014/main" id="{3CBDBA8D-62B9-DB39-7834-9B08BEA3E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 y="2142104"/>
            <a:ext cx="4987835" cy="28002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9BBF17A-5DA4-6BD7-20A9-41230773997B}"/>
              </a:ext>
            </a:extLst>
          </p:cNvPr>
          <p:cNvPicPr>
            <a:picLocks noChangeAspect="1"/>
          </p:cNvPicPr>
          <p:nvPr/>
        </p:nvPicPr>
        <p:blipFill>
          <a:blip r:embed="rId3"/>
          <a:stretch>
            <a:fillRect/>
          </a:stretch>
        </p:blipFill>
        <p:spPr>
          <a:xfrm>
            <a:off x="6525831" y="490127"/>
            <a:ext cx="5010849" cy="5877745"/>
          </a:xfrm>
          <a:prstGeom prst="rect">
            <a:avLst/>
          </a:prstGeom>
        </p:spPr>
      </p:pic>
    </p:spTree>
    <p:extLst>
      <p:ext uri="{BB962C8B-B14F-4D97-AF65-F5344CB8AC3E}">
        <p14:creationId xmlns:p14="http://schemas.microsoft.com/office/powerpoint/2010/main" val="39401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B040-7B35-41B0-3990-39CAEF169E89}"/>
              </a:ext>
            </a:extLst>
          </p:cNvPr>
          <p:cNvSpPr>
            <a:spLocks noGrp="1"/>
          </p:cNvSpPr>
          <p:nvPr>
            <p:ph type="title"/>
          </p:nvPr>
        </p:nvSpPr>
        <p:spPr/>
        <p:txBody>
          <a:bodyPr/>
          <a:lstStyle/>
          <a:p>
            <a:r>
              <a:rPr lang="en-US" dirty="0"/>
              <a:t>Classification of sorting algorithms</a:t>
            </a:r>
          </a:p>
        </p:txBody>
      </p:sp>
      <p:sp>
        <p:nvSpPr>
          <p:cNvPr id="3" name="Content Placeholder 2">
            <a:extLst>
              <a:ext uri="{FF2B5EF4-FFF2-40B4-BE49-F238E27FC236}">
                <a16:creationId xmlns:a16="http://schemas.microsoft.com/office/drawing/2014/main" id="{DF098D5B-F0AA-23EC-F182-CC1ECA9DF9D7}"/>
              </a:ext>
            </a:extLst>
          </p:cNvPr>
          <p:cNvSpPr>
            <a:spLocks noGrp="1"/>
          </p:cNvSpPr>
          <p:nvPr>
            <p:ph idx="1"/>
          </p:nvPr>
        </p:nvSpPr>
        <p:spPr/>
        <p:txBody>
          <a:bodyPr/>
          <a:lstStyle/>
          <a:p>
            <a:r>
              <a:rPr lang="en-US" dirty="0"/>
              <a:t>We often classify algorithm based on some parameters</a:t>
            </a:r>
          </a:p>
          <a:p>
            <a:r>
              <a:rPr lang="en-US" dirty="0"/>
              <a:t>Time complexity</a:t>
            </a:r>
          </a:p>
          <a:p>
            <a:r>
              <a:rPr lang="en-US" dirty="0"/>
              <a:t>Space complexity or memory usage</a:t>
            </a:r>
          </a:p>
          <a:p>
            <a:r>
              <a:rPr lang="en-US" dirty="0"/>
              <a:t>Stability</a:t>
            </a:r>
          </a:p>
          <a:p>
            <a:r>
              <a:rPr lang="en-US" dirty="0"/>
              <a:t>Internal sort vs external sort</a:t>
            </a:r>
          </a:p>
          <a:p>
            <a:r>
              <a:rPr lang="en-US" dirty="0"/>
              <a:t>Recursive or non recursive</a:t>
            </a:r>
          </a:p>
        </p:txBody>
      </p:sp>
    </p:spTree>
    <p:extLst>
      <p:ext uri="{BB962C8B-B14F-4D97-AF65-F5344CB8AC3E}">
        <p14:creationId xmlns:p14="http://schemas.microsoft.com/office/powerpoint/2010/main" val="166031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D25C-534E-F87B-916D-614EAED7D362}"/>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146C77C5-B53D-DDA1-81A7-FC158B800BE0}"/>
              </a:ext>
            </a:extLst>
          </p:cNvPr>
          <p:cNvSpPr>
            <a:spLocks noGrp="1"/>
          </p:cNvSpPr>
          <p:nvPr>
            <p:ph idx="1"/>
          </p:nvPr>
        </p:nvSpPr>
        <p:spPr/>
        <p:txBody>
          <a:bodyPr/>
          <a:lstStyle/>
          <a:p>
            <a:r>
              <a:rPr lang="en-US" dirty="0"/>
              <a:t>The list is divided into two sub lists, sorted and unsorted.</a:t>
            </a:r>
          </a:p>
          <a:p>
            <a:r>
              <a:rPr lang="en-US" dirty="0"/>
              <a:t>Search through the list and find the smallest element.</a:t>
            </a:r>
          </a:p>
          <a:p>
            <a:r>
              <a:rPr lang="en-US" dirty="0"/>
              <a:t>Swap the smallest element with the first element</a:t>
            </a:r>
          </a:p>
          <a:p>
            <a:r>
              <a:rPr lang="en-US" dirty="0"/>
              <a:t>Repeat starting at second element and find the second smallest element.</a:t>
            </a:r>
          </a:p>
          <a:p>
            <a:r>
              <a:rPr lang="en-US" dirty="0"/>
              <a:t>The time complexity of Selection Sort is O(N2)</a:t>
            </a:r>
          </a:p>
          <a:p>
            <a:r>
              <a:rPr lang="en-US" dirty="0"/>
              <a:t>Auxiliary Space: O(1)</a:t>
            </a:r>
          </a:p>
        </p:txBody>
      </p:sp>
    </p:spTree>
    <p:extLst>
      <p:ext uri="{BB962C8B-B14F-4D97-AF65-F5344CB8AC3E}">
        <p14:creationId xmlns:p14="http://schemas.microsoft.com/office/powerpoint/2010/main" val="313290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8C3A36-116A-131B-854B-B428163ABE01}"/>
              </a:ext>
            </a:extLst>
          </p:cNvPr>
          <p:cNvSpPr txBox="1"/>
          <p:nvPr/>
        </p:nvSpPr>
        <p:spPr>
          <a:xfrm>
            <a:off x="1149531" y="1674674"/>
            <a:ext cx="9509760" cy="2215991"/>
          </a:xfrm>
          <a:prstGeom prst="rect">
            <a:avLst/>
          </a:prstGeom>
          <a:noFill/>
        </p:spPr>
        <p:txBody>
          <a:bodyPr wrap="square">
            <a:spAutoFit/>
          </a:bodyPr>
          <a:lstStyle/>
          <a:p>
            <a:pPr marL="342900" marR="0">
              <a:spcBef>
                <a:spcPts val="0"/>
              </a:spcBef>
              <a:spcAft>
                <a:spcPts val="0"/>
              </a:spcAft>
            </a:pPr>
            <a:r>
              <a:rPr lang="en-US" sz="2400" b="1" u="sng" dirty="0">
                <a:effectLst/>
              </a:rPr>
              <a:t>Advantages</a:t>
            </a:r>
            <a:endParaRPr lang="en-US" sz="2400" dirty="0">
              <a:effectLst/>
            </a:endParaRPr>
          </a:p>
          <a:p>
            <a:pPr rtl="0" fontAlgn="ctr">
              <a:spcBef>
                <a:spcPts val="0"/>
              </a:spcBef>
              <a:spcAft>
                <a:spcPts val="0"/>
              </a:spcAft>
              <a:buFont typeface="Arial" panose="020B0604020202020204" pitchFamily="34" charset="0"/>
              <a:buChar char="•"/>
            </a:pPr>
            <a:r>
              <a:rPr lang="en-US" sz="1800" dirty="0">
                <a:effectLst/>
              </a:rPr>
              <a:t>Simple and easy to understand.</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Works well with small datasets.</a:t>
            </a:r>
            <a:endParaRPr lang="en-US" sz="1400" dirty="0">
              <a:effectLst/>
            </a:endParaRPr>
          </a:p>
          <a:p>
            <a:pPr marL="342900" marR="0">
              <a:spcBef>
                <a:spcPts val="0"/>
              </a:spcBef>
              <a:spcAft>
                <a:spcPts val="0"/>
              </a:spcAft>
            </a:pPr>
            <a:r>
              <a:rPr lang="en-US" sz="2400" b="1" u="sng" dirty="0">
                <a:effectLst/>
              </a:rPr>
              <a:t>Disadvantages</a:t>
            </a:r>
            <a:endParaRPr lang="en-US" sz="2400" dirty="0">
              <a:effectLst/>
            </a:endParaRPr>
          </a:p>
          <a:p>
            <a:pPr rtl="0" fontAlgn="ctr">
              <a:spcBef>
                <a:spcPts val="0"/>
              </a:spcBef>
              <a:spcAft>
                <a:spcPts val="0"/>
              </a:spcAft>
              <a:buFont typeface="Arial" panose="020B0604020202020204" pitchFamily="34" charset="0"/>
              <a:buChar char="•"/>
            </a:pPr>
            <a:r>
              <a:rPr lang="en-US" sz="1800" dirty="0">
                <a:effectLst/>
              </a:rPr>
              <a:t>Selection sort has a time complexity of O(n^2) in the worst and average case.</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Does not work well on large datasets.</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Does not preserve the relative order of items with equal keys which means it is not stable</a:t>
            </a:r>
            <a:endParaRPr lang="en-US" sz="1400" dirty="0">
              <a:effectLst/>
            </a:endParaRPr>
          </a:p>
        </p:txBody>
      </p:sp>
    </p:spTree>
    <p:extLst>
      <p:ext uri="{BB962C8B-B14F-4D97-AF65-F5344CB8AC3E}">
        <p14:creationId xmlns:p14="http://schemas.microsoft.com/office/powerpoint/2010/main" val="308728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2FEBA-D280-E3FE-BA31-B89D43A9BACF}"/>
              </a:ext>
            </a:extLst>
          </p:cNvPr>
          <p:cNvPicPr>
            <a:picLocks noChangeAspect="1"/>
          </p:cNvPicPr>
          <p:nvPr/>
        </p:nvPicPr>
        <p:blipFill>
          <a:blip r:embed="rId2"/>
          <a:stretch>
            <a:fillRect/>
          </a:stretch>
        </p:blipFill>
        <p:spPr>
          <a:xfrm>
            <a:off x="555617" y="496999"/>
            <a:ext cx="5315692" cy="4906060"/>
          </a:xfrm>
          <a:prstGeom prst="rect">
            <a:avLst/>
          </a:prstGeom>
        </p:spPr>
      </p:pic>
      <p:pic>
        <p:nvPicPr>
          <p:cNvPr id="6" name="Picture 5">
            <a:extLst>
              <a:ext uri="{FF2B5EF4-FFF2-40B4-BE49-F238E27FC236}">
                <a16:creationId xmlns:a16="http://schemas.microsoft.com/office/drawing/2014/main" id="{E17AA28E-3529-B32E-C14E-AB9EC167AD9D}"/>
              </a:ext>
            </a:extLst>
          </p:cNvPr>
          <p:cNvPicPr>
            <a:picLocks noChangeAspect="1"/>
          </p:cNvPicPr>
          <p:nvPr/>
        </p:nvPicPr>
        <p:blipFill>
          <a:blip r:embed="rId3"/>
          <a:stretch>
            <a:fillRect/>
          </a:stretch>
        </p:blipFill>
        <p:spPr>
          <a:xfrm>
            <a:off x="6468349" y="574766"/>
            <a:ext cx="5020376" cy="4828293"/>
          </a:xfrm>
          <a:prstGeom prst="rect">
            <a:avLst/>
          </a:prstGeom>
        </p:spPr>
      </p:pic>
    </p:spTree>
    <p:extLst>
      <p:ext uri="{BB962C8B-B14F-4D97-AF65-F5344CB8AC3E}">
        <p14:creationId xmlns:p14="http://schemas.microsoft.com/office/powerpoint/2010/main" val="100450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B352-C8D4-47B6-41B7-DDB5E3C5E7B9}"/>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3E1B8B8E-9E6C-FE9F-DFAD-DF68F5CAE828}"/>
              </a:ext>
            </a:extLst>
          </p:cNvPr>
          <p:cNvSpPr>
            <a:spLocks noGrp="1"/>
          </p:cNvSpPr>
          <p:nvPr>
            <p:ph idx="1"/>
          </p:nvPr>
        </p:nvSpPr>
        <p:spPr/>
        <p:txBody>
          <a:bodyPr/>
          <a:lstStyle/>
          <a:p>
            <a:r>
              <a:rPr lang="en-US" dirty="0"/>
              <a:t>Simple and unconditional</a:t>
            </a:r>
          </a:p>
          <a:p>
            <a:r>
              <a:rPr lang="en-US" dirty="0"/>
              <a:t>The largest element is placed in its correct position, i.e., the end of the array.</a:t>
            </a:r>
          </a:p>
          <a:p>
            <a:r>
              <a:rPr lang="en-US" dirty="0"/>
              <a:t>Compare neighboring elements.</a:t>
            </a:r>
          </a:p>
          <a:p>
            <a:r>
              <a:rPr lang="en-US" dirty="0"/>
              <a:t>Swap if out of order</a:t>
            </a:r>
          </a:p>
          <a:p>
            <a:r>
              <a:rPr lang="en-US" dirty="0"/>
              <a:t>Time Complexity: O(N2)</a:t>
            </a:r>
          </a:p>
          <a:p>
            <a:r>
              <a:rPr lang="en-US" dirty="0"/>
              <a:t> Auxiliary Space: O(1)</a:t>
            </a:r>
          </a:p>
          <a:p>
            <a:endParaRPr lang="en-US" dirty="0"/>
          </a:p>
        </p:txBody>
      </p:sp>
    </p:spTree>
    <p:extLst>
      <p:ext uri="{BB962C8B-B14F-4D97-AF65-F5344CB8AC3E}">
        <p14:creationId xmlns:p14="http://schemas.microsoft.com/office/powerpoint/2010/main" val="30279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8903C-7DA3-7D20-15BA-A8B6FDE5900A}"/>
              </a:ext>
            </a:extLst>
          </p:cNvPr>
          <p:cNvSpPr txBox="1"/>
          <p:nvPr/>
        </p:nvSpPr>
        <p:spPr>
          <a:xfrm>
            <a:off x="487680" y="1446018"/>
            <a:ext cx="10180320" cy="2862322"/>
          </a:xfrm>
          <a:prstGeom prst="rect">
            <a:avLst/>
          </a:prstGeom>
          <a:noFill/>
        </p:spPr>
        <p:txBody>
          <a:bodyPr wrap="square">
            <a:spAutoFit/>
          </a:bodyPr>
          <a:lstStyle/>
          <a:p>
            <a:pPr algn="l" fontAlgn="base"/>
            <a:r>
              <a:rPr lang="en-US" b="1" i="0" dirty="0">
                <a:effectLst/>
                <a:latin typeface="Nunito" pitchFamily="2" charset="0"/>
              </a:rPr>
              <a:t>Advantages :</a:t>
            </a:r>
          </a:p>
          <a:p>
            <a:pPr algn="l" fontAlgn="base">
              <a:buFont typeface="Arial" panose="020B0604020202020204" pitchFamily="34" charset="0"/>
              <a:buChar char="•"/>
            </a:pPr>
            <a:r>
              <a:rPr lang="en-US" b="0" i="0" dirty="0">
                <a:effectLst/>
                <a:latin typeface="Nunito" pitchFamily="2" charset="0"/>
              </a:rPr>
              <a:t>Bubble sort is easy to understand and implement.</a:t>
            </a:r>
          </a:p>
          <a:p>
            <a:pPr algn="l" fontAlgn="base">
              <a:buFont typeface="Arial" panose="020B0604020202020204" pitchFamily="34" charset="0"/>
              <a:buChar char="•"/>
            </a:pPr>
            <a:r>
              <a:rPr lang="en-US" b="0" i="0" dirty="0">
                <a:effectLst/>
                <a:latin typeface="Nunito" pitchFamily="2" charset="0"/>
              </a:rPr>
              <a:t>It does not require any additional memory space.</a:t>
            </a:r>
          </a:p>
          <a:p>
            <a:pPr algn="l" fontAlgn="base">
              <a:buFont typeface="Arial" panose="020B0604020202020204" pitchFamily="34" charset="0"/>
              <a:buChar char="•"/>
            </a:pPr>
            <a:r>
              <a:rPr lang="en-US" b="0" i="0" dirty="0">
                <a:effectLst/>
                <a:latin typeface="Nunito" pitchFamily="2" charset="0"/>
              </a:rPr>
              <a:t>It is a stable sorting algorithm, meaning that elements with the same key value maintain their relative order in the sorted output.</a:t>
            </a:r>
          </a:p>
          <a:p>
            <a:pPr algn="l" fontAlgn="base"/>
            <a:r>
              <a:rPr lang="en-US" b="1" i="0" dirty="0">
                <a:effectLst/>
                <a:latin typeface="Nunito" pitchFamily="2" charset="0"/>
              </a:rPr>
              <a:t>Disadvantages :</a:t>
            </a:r>
          </a:p>
          <a:p>
            <a:pPr algn="l" fontAlgn="base">
              <a:buFont typeface="Arial" panose="020B0604020202020204" pitchFamily="34" charset="0"/>
              <a:buChar char="•"/>
            </a:pPr>
            <a:r>
              <a:rPr lang="en-US" b="0" i="0" dirty="0">
                <a:effectLst/>
                <a:latin typeface="Nunito" pitchFamily="2" charset="0"/>
              </a:rPr>
              <a:t>Bubble sort has a time complexity of O(N</a:t>
            </a:r>
            <a:r>
              <a:rPr lang="en-US" b="0" i="0" baseline="30000" dirty="0">
                <a:effectLst/>
                <a:latin typeface="Nunito" pitchFamily="2" charset="0"/>
              </a:rPr>
              <a:t>2</a:t>
            </a:r>
            <a:r>
              <a:rPr lang="en-US" b="0" i="0" dirty="0">
                <a:effectLst/>
                <a:latin typeface="Nunito" pitchFamily="2" charset="0"/>
              </a:rPr>
              <a:t>) which makes it very slow for large data sets.</a:t>
            </a:r>
          </a:p>
          <a:p>
            <a:pPr algn="l" fontAlgn="base">
              <a:buFont typeface="Arial" panose="020B0604020202020204" pitchFamily="34" charset="0"/>
              <a:buChar char="•"/>
            </a:pPr>
            <a:r>
              <a:rPr lang="en-US" b="0" i="0" dirty="0">
                <a:effectLst/>
                <a:latin typeface="Nunito" pitchFamily="2" charset="0"/>
              </a:rPr>
              <a:t>Bubble sort is a comparison-based sorting algorithm, </a:t>
            </a:r>
            <a:r>
              <a:rPr lang="en-US" b="0" i="0" dirty="0">
                <a:effectLst/>
                <a:highlight>
                  <a:srgbClr val="00FF00"/>
                </a:highlight>
                <a:latin typeface="Nunito" pitchFamily="2" charset="0"/>
              </a:rPr>
              <a:t>which means that it requires a comparison operator to determine the relative order of elements in the input data set. It can limit the efficiency of the algorithm in certain cases</a:t>
            </a:r>
            <a:r>
              <a:rPr lang="en-US" b="0" i="0" dirty="0">
                <a:effectLst/>
                <a:latin typeface="Nunito" pitchFamily="2" charset="0"/>
              </a:rPr>
              <a:t>.</a:t>
            </a:r>
          </a:p>
        </p:txBody>
      </p:sp>
    </p:spTree>
    <p:extLst>
      <p:ext uri="{BB962C8B-B14F-4D97-AF65-F5344CB8AC3E}">
        <p14:creationId xmlns:p14="http://schemas.microsoft.com/office/powerpoint/2010/main" val="156535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bble Sort - COMPUTER SCIENCE BYTESCOMPUTER SCIENCE BYTES">
            <a:extLst>
              <a:ext uri="{FF2B5EF4-FFF2-40B4-BE49-F238E27FC236}">
                <a16:creationId xmlns:a16="http://schemas.microsoft.com/office/drawing/2014/main" id="{200FA3D6-B631-90A9-A02B-221E2F0F5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6" y="1549854"/>
            <a:ext cx="52959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2920D9E-6BFE-338B-5B81-1066021E1BBD}"/>
              </a:ext>
            </a:extLst>
          </p:cNvPr>
          <p:cNvPicPr>
            <a:picLocks noChangeAspect="1"/>
          </p:cNvPicPr>
          <p:nvPr/>
        </p:nvPicPr>
        <p:blipFill>
          <a:blip r:embed="rId3"/>
          <a:stretch>
            <a:fillRect/>
          </a:stretch>
        </p:blipFill>
        <p:spPr>
          <a:xfrm>
            <a:off x="6291295" y="1673745"/>
            <a:ext cx="5391902" cy="2953162"/>
          </a:xfrm>
          <a:prstGeom prst="rect">
            <a:avLst/>
          </a:prstGeom>
        </p:spPr>
      </p:pic>
    </p:spTree>
    <p:extLst>
      <p:ext uri="{BB962C8B-B14F-4D97-AF65-F5344CB8AC3E}">
        <p14:creationId xmlns:p14="http://schemas.microsoft.com/office/powerpoint/2010/main" val="417268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1257</Words>
  <Application>Microsoft Office PowerPoint</Application>
  <PresentationFormat>Widescreen</PresentationFormat>
  <Paragraphs>118</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Nunito</vt:lpstr>
      <vt:lpstr>Segoe UI</vt:lpstr>
      <vt:lpstr>Verdana</vt:lpstr>
      <vt:lpstr>Office Theme</vt:lpstr>
      <vt:lpstr>PowerPoint Presentation</vt:lpstr>
      <vt:lpstr>PowerPoint Presentation</vt:lpstr>
      <vt:lpstr>Classification of sorting algorithms</vt:lpstr>
      <vt:lpstr>Selection sort</vt:lpstr>
      <vt:lpstr>PowerPoint Presentation</vt:lpstr>
      <vt:lpstr>PowerPoint Presentation</vt:lpstr>
      <vt:lpstr>Bubble Sort</vt:lpstr>
      <vt:lpstr>PowerPoint Presentation</vt:lpstr>
      <vt:lpstr>PowerPoint Presentation</vt:lpstr>
      <vt:lpstr>Insertion sort</vt:lpstr>
      <vt:lpstr>PowerPoint Presentation</vt:lpstr>
      <vt:lpstr>PowerPoint Presentation</vt:lpstr>
      <vt:lpstr>Merge sort</vt:lpstr>
      <vt:lpstr>PowerPoint Presentation</vt:lpstr>
      <vt:lpstr>PowerPoint Presentation</vt:lpstr>
      <vt:lpstr>PowerPoint Presentation</vt:lpstr>
      <vt:lpstr>Quick Sort</vt:lpstr>
      <vt:lpstr>PowerPoint Presentation</vt:lpstr>
      <vt:lpstr>PowerPoint Presentation</vt:lpstr>
      <vt:lpstr>Linear Search </vt:lpstr>
      <vt:lpstr>PowerPoint Presentation</vt:lpstr>
      <vt:lpstr>PowerPoint Presentation</vt:lpstr>
      <vt:lpstr>Binary Search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 Maity</dc:creator>
  <cp:lastModifiedBy>Anupam Maity</cp:lastModifiedBy>
  <cp:revision>9</cp:revision>
  <dcterms:created xsi:type="dcterms:W3CDTF">2024-04-17T18:02:47Z</dcterms:created>
  <dcterms:modified xsi:type="dcterms:W3CDTF">2024-04-28T18:41:40Z</dcterms:modified>
</cp:coreProperties>
</file>