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92" r:id="rId4"/>
    <p:sldId id="300" r:id="rId5"/>
    <p:sldId id="290" r:id="rId6"/>
    <p:sldId id="289" r:id="rId7"/>
    <p:sldId id="301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8" r:id="rId32"/>
    <p:sldId id="293" r:id="rId33"/>
    <p:sldId id="283" r:id="rId34"/>
    <p:sldId id="286" r:id="rId35"/>
    <p:sldId id="287" r:id="rId36"/>
    <p:sldId id="294" r:id="rId37"/>
    <p:sldId id="295" r:id="rId38"/>
    <p:sldId id="296" r:id="rId39"/>
    <p:sldId id="297" r:id="rId40"/>
    <p:sldId id="298" r:id="rId41"/>
    <p:sldId id="299" r:id="rId42"/>
    <p:sldId id="280" r:id="rId43"/>
    <p:sldId id="281" r:id="rId44"/>
    <p:sldId id="28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58EF463-8B9F-45F8-88CE-B4159E44B7D4}">
          <p14:sldIdLst>
            <p14:sldId id="256"/>
            <p14:sldId id="292"/>
            <p14:sldId id="300"/>
            <p14:sldId id="290"/>
            <p14:sldId id="289"/>
            <p14:sldId id="301"/>
          </p14:sldIdLst>
        </p14:section>
        <p14:section name="command line arguments, configuration files, environment variables" id="{A283BE31-C1B7-484A-B5F7-7BEEC36063BE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Logging" id="{C18A2979-F729-4F9C-BBC5-E9DDAB643E68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File system operations" id="{8299A420-A9A4-4D7E-8FB5-11497AD035CE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Data formats" id="{72F71925-62BF-470C-96CA-CD792676F252}">
          <p14:sldIdLst>
            <p14:sldId id="288"/>
            <p14:sldId id="293"/>
            <p14:sldId id="283"/>
            <p14:sldId id="286"/>
            <p14:sldId id="287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Processes" id="{0920120A-FC29-4F18-8FB0-3AD08A3D233A}">
          <p14:sldIdLst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9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1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5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19/05/2022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2207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19/05/2022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0461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19/05/2022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576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19/05/2022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1092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19/05/2022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377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19/05/2022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836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19/05/2022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841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19/05/2022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10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50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19/05/2022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8571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19/05/2022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3927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19/05/2022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665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4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3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9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1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669F-67CC-4684-B4EC-0CD896AF340A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19/05/2022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68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7/howto/argparse.html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logging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KwRLd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7/howto/logging-cookbook.html" TargetMode="External"/><Relationship Id="rId2" Type="http://schemas.openxmlformats.org/officeDocument/2006/relationships/hyperlink" Target="https://docs.python.org/3.7/howto/logging.html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file-system" TargetMode="Externa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data-formats" TargetMode="Externa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jinja" TargetMode="Externa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for-systems-programming/tree/master/source-code/config-parser" TargetMode="External"/><Relationship Id="rId2" Type="http://schemas.openxmlformats.org/officeDocument/2006/relationships/hyperlink" Target="https://github.com/gjbex/Python-for-systems-programming/tree/master/source-code/command-line-arguments/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</a:t>
            </a:r>
            <a:br>
              <a:rPr lang="en-US" dirty="0"/>
            </a:br>
            <a:r>
              <a:rPr lang="en-US" dirty="0"/>
              <a:t>systems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55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command line arguments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6" y="1412777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3212977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n             number of random numbers to generate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  print index for random number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9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1026" y="4150822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alibri"/>
              </a:rPr>
              <a:t>Autogenerated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help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813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ConfigParser</a:t>
            </a:r>
            <a:r>
              <a:rPr lang="en-US" dirty="0"/>
              <a:t> configuration files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Configuration files</a:t>
            </a:r>
          </a:p>
          <a:p>
            <a:pPr lvl="1"/>
            <a:r>
              <a:rPr lang="en-US" dirty="0"/>
              <a:t>save typing of options</a:t>
            </a:r>
          </a:p>
          <a:p>
            <a:pPr lvl="1"/>
            <a:r>
              <a:rPr lang="en-US" dirty="0"/>
              <a:t>Document runs of applications</a:t>
            </a:r>
          </a:p>
          <a:p>
            <a:r>
              <a:rPr lang="en-US" dirty="0"/>
              <a:t>Easy to use from Python: </a:t>
            </a:r>
            <a:r>
              <a:rPr lang="en-US" dirty="0" err="1"/>
              <a:t>configparser</a:t>
            </a:r>
            <a:r>
              <a:rPr lang="en-US" dirty="0"/>
              <a:t> module</a:t>
            </a:r>
          </a:p>
          <a:p>
            <a:r>
              <a:rPr lang="en-US" dirty="0"/>
              <a:t>Configuration file (e.g.,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/>
              <a:t>')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9850" y="4005064"/>
            <a:ext cx="6408712" cy="1815882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 = 1.2.17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12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physics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12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meta-info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79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comments</a:t>
              </a: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75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key = value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12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Note: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at least one section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042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&amp; using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9.81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76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</a:t>
            </a:r>
            <a:r>
              <a:rPr lang="en-US" dirty="0" err="1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https://docs.python.org/3.7/howto/argparse.html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97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https://github.com/gjbex/Python-for-systems-programming/tree/master/source-code/logging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268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to verify what an application does</a:t>
            </a:r>
          </a:p>
          <a:p>
            <a:pPr lvl="1"/>
            <a:r>
              <a:rPr lang="en-US" dirty="0"/>
              <a:t>in normal runs</a:t>
            </a:r>
          </a:p>
          <a:p>
            <a:pPr lvl="1"/>
            <a:r>
              <a:rPr lang="en-US" dirty="0"/>
              <a:t>in runs with problems</a:t>
            </a:r>
          </a:p>
          <a:p>
            <a:r>
              <a:rPr lang="en-US" dirty="0"/>
              <a:t>Helps with debugging</a:t>
            </a:r>
          </a:p>
          <a:p>
            <a:pPr lvl="1"/>
            <a:r>
              <a:rPr lang="en-US" dirty="0"/>
              <a:t>alternative to print statements</a:t>
            </a:r>
          </a:p>
          <a:p>
            <a:r>
              <a:rPr lang="en-US" dirty="0"/>
              <a:t>Various levels can be turned on or off</a:t>
            </a:r>
          </a:p>
          <a:p>
            <a:pPr lvl="1"/>
            <a:r>
              <a:rPr lang="en-US" dirty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881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Good practice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8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97236"/>
            <a:ext cx="10972800" cy="3412374"/>
          </a:xfrm>
        </p:spPr>
        <p:txBody>
          <a:bodyPr>
            <a:normAutofit/>
          </a:bodyPr>
          <a:lstStyle/>
          <a:p>
            <a:r>
              <a:rPr lang="en-US" dirty="0"/>
              <a:t>level: minimal level written to log</a:t>
            </a:r>
          </a:p>
          <a:p>
            <a:r>
              <a:rPr lang="en-US" dirty="0" err="1"/>
              <a:t>filemode</a:t>
            </a:r>
            <a:endParaRPr lang="en-US" dirty="0"/>
          </a:p>
          <a:p>
            <a:pPr lvl="1"/>
            <a:r>
              <a:rPr lang="en-US" dirty="0"/>
              <a:t>'w': overwrite if log exists</a:t>
            </a:r>
          </a:p>
          <a:p>
            <a:pPr lvl="1"/>
            <a:r>
              <a:rPr lang="en-US" dirty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5560" y="1613700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(level=level, filename=name,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85514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/>
              <a:t>: non-recoverable errors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/>
              <a:t>: error, but application can continue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/>
              <a:t>: feedback, verbose mode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: useful for developer</a:t>
            </a:r>
          </a:p>
          <a:p>
            <a:endParaRPr lang="en-US" dirty="0"/>
          </a:p>
          <a:p>
            <a:r>
              <a:rPr lang="en-US" dirty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03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03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947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31724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4947" y="2319264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032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 level</a:t>
            </a:r>
          </a:p>
          <a:p>
            <a:endParaRPr lang="en-US" dirty="0"/>
          </a:p>
          <a:p>
            <a:r>
              <a:rPr lang="en-US" dirty="0"/>
              <a:t>Log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/>
              <a:t> level</a:t>
            </a:r>
          </a:p>
          <a:p>
            <a:endParaRPr lang="en-US" dirty="0"/>
          </a:p>
          <a:p>
            <a:r>
              <a:rPr lang="en-US" dirty="0"/>
              <a:t>Log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3501009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logging.info('application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4725145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('input file not found')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5222" y="2329136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('function xyz called with "{0}"'.format(x))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600057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321312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89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034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http://bit.ly/2QKwRLd</a:t>
            </a:r>
            <a:r>
              <a:rPr lang="en-US" sz="4000" dirty="0"/>
              <a:t>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652" y="980729"/>
            <a:ext cx="4324696" cy="43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3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  <a:p>
            <a:r>
              <a:rPr lang="en-US" dirty="0"/>
              <a:t>Rotating files</a:t>
            </a:r>
          </a:p>
          <a:p>
            <a:r>
              <a:rPr lang="en-US" dirty="0"/>
              <a:t>syslog</a:t>
            </a:r>
          </a:p>
          <a:p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6245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>
                <a:hlinkClick r:id="rId2"/>
              </a:rPr>
              <a:t>https://docs.python.org/3.7/howto/logging.html</a:t>
            </a:r>
            <a:r>
              <a:rPr lang="en-US" sz="2400" dirty="0"/>
              <a:t> </a:t>
            </a:r>
            <a:endParaRPr lang="en-US" dirty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>
                <a:hlinkClick r:id="rId3"/>
              </a:rPr>
              <a:t>https://docs.python.org/3.7/howto/logging-cookbook.html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828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operations:</a:t>
            </a:r>
            <a:br>
              <a:rPr lang="en-US" dirty="0"/>
            </a:br>
            <a:r>
              <a:rPr lang="en-US" dirty="0"/>
              <a:t>Handling files and directories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https://github.com/gjbex/Python-for-systems-programming/tree/master/source-code/file-system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253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files in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contains files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/>
              <a:t>,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_002.txt</a:t>
            </a:r>
            <a:r>
              <a:rPr lang="en-US" dirty="0"/>
              <a:t>,…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90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rgbClr val="FFD966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6 2 0.5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data_001.txt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51784" y="3492462"/>
            <a:ext cx="1789272" cy="2096778"/>
            <a:chOff x="2627784" y="2772382"/>
            <a:chExt cx="1789272" cy="2096778"/>
          </a:xfrm>
          <a:solidFill>
            <a:srgbClr val="FFD966"/>
          </a:solidFill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 3 -0.5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8 3 0.0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9 3 0.5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10 4 -0.5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11 4 0.0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12 4 0.5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data_002.txt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40016" y="436510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39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rgbClr val="FFD966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US" dirty="0"/>
                <a:t>case dim temp</a:t>
              </a:r>
            </a:p>
            <a:p>
              <a:r>
                <a:rPr lang="en-US" dirty="0"/>
                <a:t>1 1 -0.5</a:t>
              </a:r>
            </a:p>
            <a:p>
              <a:r>
                <a:rPr lang="en-US" dirty="0"/>
                <a:t>2 1 0.0</a:t>
              </a:r>
            </a:p>
            <a:p>
              <a:r>
                <a:rPr lang="en-US" dirty="0"/>
                <a:t>3 1 0.5</a:t>
              </a:r>
            </a:p>
            <a:p>
              <a:r>
                <a:rPr lang="en-US" dirty="0"/>
                <a:t>4 2 -0.5</a:t>
              </a:r>
            </a:p>
            <a:p>
              <a:r>
                <a:rPr lang="en-US" dirty="0"/>
                <a:t>5 2 0.0</a:t>
              </a:r>
            </a:p>
            <a:p>
              <a:r>
                <a:rPr lang="en-US" dirty="0"/>
                <a:t>6 2 0.5</a:t>
              </a:r>
            </a:p>
            <a:p>
              <a:r>
                <a:rPr lang="en-US" dirty="0"/>
                <a:t>7 3 -0.5</a:t>
              </a:r>
            </a:p>
            <a:p>
              <a:r>
                <a:rPr lang="en-US" dirty="0"/>
                <a:t>8 3 0.0</a:t>
              </a:r>
            </a:p>
            <a:p>
              <a:r>
                <a:rPr lang="en-US" dirty="0"/>
                <a:t>9 3 0.5</a:t>
              </a:r>
            </a:p>
            <a:p>
              <a:r>
                <a:rPr lang="en-US" dirty="0"/>
                <a:t>10 4 -0.5</a:t>
              </a:r>
            </a:p>
            <a:p>
              <a:r>
                <a:rPr lang="en-US" dirty="0"/>
                <a:t>11 4 0.0</a:t>
              </a:r>
            </a:p>
            <a:p>
              <a:r>
                <a:rPr lang="en-US" dirty="0"/>
                <a:t>12 4 0.5</a:t>
              </a:r>
            </a:p>
            <a:p>
              <a:r>
                <a:rPr lang="en-US" dirty="0"/>
                <a:t>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data_all.txt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7032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648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glob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1340768"/>
            <a:ext cx="7200800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Path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('w'), help='…')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='pattern', help='…')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options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path = Path('.')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path.glob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open(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header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(header)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True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8301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2304" y="4798894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Same as in Bash shell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0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435280" cy="50691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Many operations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Current working directory: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Create path: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/ 'data' / 'output.txt'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Dissecting paths: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filename = path.name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name == ‘output.txt'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path.parent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/data'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parts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path.parts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parts == ('/', 'home', '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', 'data', 'output.txt')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path.suffix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/Tests').name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'Tests'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/Tests/').suffix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26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Will do the right thing for each OS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72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path.exists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exists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path.is_file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file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path.is_dir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directory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path.is_symlink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link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pathlib.os.access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(path,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can be read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/>
              <a:t>: read permission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pathlib.os.W_OK</a:t>
            </a:r>
            <a:r>
              <a:rPr lang="en-US" dirty="0"/>
              <a:t>: write permission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pathlib.os.X_OK</a:t>
            </a:r>
            <a:r>
              <a:rPr lang="en-US" dirty="0"/>
              <a:t>: execute permission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5841" y="6269250"/>
            <a:ext cx="45888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However: ask forgiveness, not permission!</a:t>
            </a:r>
          </a:p>
        </p:txBody>
      </p:sp>
    </p:spTree>
    <p:extLst>
      <p:ext uri="{BB962C8B-B14F-4D97-AF65-F5344CB8AC3E}">
        <p14:creationId xmlns:p14="http://schemas.microsoft.com/office/powerpoint/2010/main" val="30332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/>
              <a:t> modules</a:t>
            </a:r>
          </a:p>
          <a:p>
            <a:pPr lvl="1"/>
            <a:r>
              <a:rPr lang="en-US" dirty="0"/>
              <a:t>copy file: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copy file, preserving ownership, timestamps: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move file: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path.replace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delete 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path.unlink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remove empty directory: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path.rmdir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remove (non-empty) directory: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/>
              <a:t>create directory: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path.mkdir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0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Creating file with guaranteed unique name: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3789041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suffix='.txt', delete=False)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f"created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temp file '{tmp_file.name}'"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8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File names such as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29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Walking a directory tree: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e.g., print name of Python files in (sub)directories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each directory, tuple:</a:t>
            </a:r>
          </a:p>
          <a:p>
            <a:pPr lvl="1"/>
            <a:r>
              <a:rPr lang="en-US" dirty="0"/>
              <a:t>directory name</a:t>
            </a:r>
          </a:p>
          <a:p>
            <a:pPr lvl="1"/>
            <a:r>
              <a:rPr lang="en-US" dirty="0"/>
              <a:t>list of subdirectories</a:t>
            </a:r>
          </a:p>
          <a:p>
            <a:pPr lvl="1"/>
            <a:r>
              <a:rPr lang="en-US" dirty="0"/>
              <a:t>list of files in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2270281"/>
            <a:ext cx="8424936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directory, _,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directory = Path(directory)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Path(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file_name.suffix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print(directory /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6080" y="4895063"/>
            <a:ext cx="280198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For simple cases, use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path.rglob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6291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8291950F-7D30-4806-B5CD-55E062F5B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18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https://github.com/gjbex/Python-for-systems-programming/tree/master/source-code/data-formats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8473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&amp; 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library (Python 3.x)</a:t>
            </a:r>
          </a:p>
          <a:p>
            <a:pPr lvl="1"/>
            <a:r>
              <a:rPr lang="en-US" dirty="0"/>
              <a:t>Comma separated value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Configuration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/>
          </a:p>
          <a:p>
            <a:pPr lvl="1"/>
            <a:r>
              <a:rPr lang="en-US" dirty="0"/>
              <a:t>Semi-structured data: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/>
              <a:t>Non-standard libraries</a:t>
            </a:r>
          </a:p>
          <a:p>
            <a:pPr lvl="1"/>
            <a:r>
              <a:rPr lang="en-US" dirty="0"/>
              <a:t>Images: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pPr lvl="1"/>
            <a:r>
              <a:rPr lang="en-US" dirty="0"/>
              <a:t>HDF5: </a:t>
            </a:r>
            <a:r>
              <a:rPr lang="en-US" dirty="0" err="1"/>
              <a:t>pytables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Bioinformatics: </a:t>
            </a:r>
            <a:r>
              <a:rPr lang="en-US" dirty="0" err="1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6121" y="4725145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the "batteries"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850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CSV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8908" y="1711743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with open(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   dialect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 sum =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                           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for row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   print('{name}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                                      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   sum +=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print('sum = {0}'.format(sum))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2056" y="980729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Let Sniffer figure out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CSV dialect (e.g., Excel)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923266" y="3350509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DictReader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uses first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row to deduce field names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640009" y="4574645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Access fields by name,</a:t>
              </a:r>
              <a:br>
                <a:rPr lang="en-US" dirty="0">
                  <a:solidFill>
                    <a:srgbClr val="00B050"/>
                  </a:solidFill>
                  <a:latin typeface="Calibri"/>
                </a:rPr>
              </a:br>
              <a:r>
                <a:rPr lang="en-US" dirty="0">
                  <a:solidFill>
                    <a:srgbClr val="00B050"/>
                  </a:solidFill>
                  <a:latin typeface="Calibri"/>
                </a:rPr>
                <a:t>thanks to </a:t>
              </a:r>
              <a:r>
                <a:rPr lang="en-US" dirty="0" err="1">
                  <a:solidFill>
                    <a:srgbClr val="00B050"/>
                  </a:solidFill>
                  <a:latin typeface="Calibri"/>
                </a:rPr>
                <a:t>DictReader</a:t>
              </a:r>
              <a:endParaRPr lang="en-US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5520" y="4653137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Drawback: you still need to know field types</a:t>
              </a:r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26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XML 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3552" y="1268760"/>
            <a:ext cx="8064896" cy="5355312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&lt;/blocks&gt;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06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creating XML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1412777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 from xml.dom.minidom import Document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nr_blocks = 2</a:t>
            </a:r>
            <a:b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nr_items = 2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doc = Document()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blocks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 block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'block_{0:02d}'.format(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  item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('item')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  text = '{0}.{1}'.format(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(indent='  '))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044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https://github.com/gjbex/Python-for-systems-programming/tree/master/source-code/jinja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9370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information and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as objects</a:t>
            </a:r>
          </a:p>
          <a:p>
            <a:pPr lvl="1"/>
            <a:r>
              <a:rPr lang="en-US" dirty="0"/>
              <a:t>represented as HTML/XML/…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Code generation</a:t>
            </a:r>
          </a:p>
          <a:p>
            <a:pPr lvl="1"/>
            <a:r>
              <a:rPr lang="en-US" dirty="0"/>
              <a:t>wrappers</a:t>
            </a:r>
          </a:p>
          <a:p>
            <a:pPr lvl="1"/>
            <a:r>
              <a:rPr lang="en-US" dirty="0"/>
              <a:t>scripts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518832" y="1417638"/>
            <a:ext cx="3076828" cy="1604665"/>
            <a:chOff x="7518832" y="1417638"/>
            <a:chExt cx="3076828" cy="1604665"/>
          </a:xfrm>
        </p:grpSpPr>
        <p:sp>
          <p:nvSpPr>
            <p:cNvPr id="6" name="TextBox 5"/>
            <p:cNvSpPr txBox="1"/>
            <p:nvPr/>
          </p:nvSpPr>
          <p:spPr>
            <a:xfrm>
              <a:off x="8430937" y="1417638"/>
              <a:ext cx="96853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object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18832" y="2560638"/>
              <a:ext cx="92044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HTML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939249" y="2560637"/>
              <a:ext cx="6696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text</a:t>
              </a:r>
            </a:p>
          </p:txBody>
        </p: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>
              <a:off x="8915205" y="1879303"/>
              <a:ext cx="358880" cy="681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2"/>
              <a:endCxn id="7" idx="0"/>
            </p:cNvCxnSpPr>
            <p:nvPr/>
          </p:nvCxnSpPr>
          <p:spPr>
            <a:xfrm flipH="1">
              <a:off x="7979055" y="1879303"/>
              <a:ext cx="936150" cy="6813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0197794" y="2481415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2670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"Person"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year of birth</a:t>
            </a:r>
          </a:p>
          <a:p>
            <a:pPr lvl="1"/>
            <a:r>
              <a:rPr lang="en-US" dirty="0"/>
              <a:t>number of friends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53290" y="1941422"/>
            <a:ext cx="5136034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 = [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'id': 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YwaVW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 1954,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nr_friends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42,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'id': 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KfsaZ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 1952,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nr_friends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22,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97642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2770" y="1182967"/>
            <a:ext cx="7628352" cy="3970318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&lt;table&gt;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&gt;Person ID&lt;/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&gt;year of birth&lt;/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&gt;number of friends&lt;/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{% for person in people %}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{{ person['id'] }} &lt;/td&gt;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{{ person['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 }} &lt;/td&gt;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{{ person['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nr_friends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 }} &lt;/td&gt;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%}          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&lt;/table&gt;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46164" y="2877087"/>
            <a:ext cx="3710151" cy="1939158"/>
            <a:chOff x="2427890" y="3920359"/>
            <a:chExt cx="3710151" cy="1939158"/>
          </a:xfrm>
        </p:grpSpPr>
        <p:sp>
          <p:nvSpPr>
            <p:cNvPr id="6" name="Rectangle 5"/>
            <p:cNvSpPr/>
            <p:nvPr/>
          </p:nvSpPr>
          <p:spPr>
            <a:xfrm>
              <a:off x="2427890" y="3920359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7890" y="5565228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2182962" y="3437950"/>
            <a:ext cx="2611820" cy="2942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117598" y="1417638"/>
            <a:ext cx="4027074" cy="5047536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&lt;table&gt;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&gt;Person ID&lt;/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&gt;year of birth&lt;/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&gt;number of friends&lt;/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YwaVW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1954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42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KfsaZ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1952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22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HzyeL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1951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32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9073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MarkDown</a:t>
            </a:r>
            <a:r>
              <a:rPr lang="en-US" dirty="0"/>
              <a:t>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7809" y="1888646"/>
            <a:ext cx="7368452" cy="1477328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person ID | year of birth | number of friends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|-----------|---------------|-------------------|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{% for person in people %}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{{ '%-9s'|format(person['id']) }} | … | …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%}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57809" y="2499062"/>
            <a:ext cx="3710151" cy="835914"/>
            <a:chOff x="2427890" y="3920359"/>
            <a:chExt cx="3710151" cy="835914"/>
          </a:xfrm>
        </p:grpSpPr>
        <p:sp>
          <p:nvSpPr>
            <p:cNvPr id="6" name="Rectangle 5"/>
            <p:cNvSpPr/>
            <p:nvPr/>
          </p:nvSpPr>
          <p:spPr>
            <a:xfrm>
              <a:off x="2427890" y="3920359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7890" y="4461984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710362" y="2746398"/>
            <a:ext cx="4567315" cy="2942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7809" y="3970516"/>
            <a:ext cx="7368452" cy="1477328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person ID | year of birth | number of friends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|-----------|---------------|-------------------|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YwaVW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|          1954 |                42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KfsaZ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|          1952 |                22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9747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out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373215"/>
            <a:ext cx="10972800" cy="2107095"/>
          </a:xfrm>
        </p:spPr>
        <p:txBody>
          <a:bodyPr/>
          <a:lstStyle/>
          <a:p>
            <a:r>
              <a:rPr lang="en-US" dirty="0"/>
              <a:t>Create environment</a:t>
            </a:r>
          </a:p>
          <a:p>
            <a:r>
              <a:rPr lang="en-US" dirty="0"/>
              <a:t>Load template</a:t>
            </a:r>
          </a:p>
          <a:p>
            <a:r>
              <a:rPr lang="en-US" dirty="0"/>
              <a:t>Render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85192" y="1683009"/>
            <a:ext cx="973395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jinja2 import Environment,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PackageLoader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 =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environment = Environment(loader=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PackageLoader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('population',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        'templates'),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trim_blocks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lstrip_blocks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template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environment.get_template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('report.' +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template.render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(people=people))</a:t>
            </a:r>
          </a:p>
        </p:txBody>
      </p:sp>
    </p:spTree>
    <p:extLst>
      <p:ext uri="{BB962C8B-B14F-4D97-AF65-F5344CB8AC3E}">
        <p14:creationId xmlns:p14="http://schemas.microsoft.com/office/powerpoint/2010/main" val="402918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shell commands:</a:t>
            </a:r>
            <a:br>
              <a:rPr lang="en-US" dirty="0"/>
            </a:br>
            <a:r>
              <a:rPr lang="en-US" dirty="0"/>
              <a:t>Python </a:t>
            </a:r>
            <a:r>
              <a:rPr lang="en-US" dirty="0" err="1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https://github.com/gjbex/Python-for-systems-programming/tree/master/source-code/subprocess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101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words in a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Using shell utilities: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/>
              <a:t>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Convenient high-level API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 returns exit code of command as integer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 returns output of command as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dirty="0"/>
              <a:t> (decode to get Python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BE" dirty="0"/>
              <a:t>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1584" y="2924945"/>
            <a:ext cx="604867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'])</a:t>
            </a:r>
            <a:endParaRPr lang="en-BE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output_str  = output.decode(encoding=‘utf-8’)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output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.strip().split(' 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584" y="2204864"/>
            <a:ext cx="604867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20137" y="2784293"/>
            <a:ext cx="2851793" cy="681796"/>
            <a:chOff x="5436096" y="3646765"/>
            <a:chExt cx="2851793" cy="681796"/>
          </a:xfrm>
        </p:grpSpPr>
        <p:sp>
          <p:nvSpPr>
            <p:cNvPr id="9" name="TextBox 8"/>
            <p:cNvSpPr txBox="1"/>
            <p:nvPr/>
          </p:nvSpPr>
          <p:spPr>
            <a:xfrm>
              <a:off x="6594861" y="3646765"/>
              <a:ext cx="169302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prstClr val="black"/>
                  </a:solidFill>
                  <a:latin typeface="Calibri"/>
                </a:rPr>
                <a:t>Python 3 strings</a:t>
              </a:r>
              <a:br>
                <a:rPr lang="en-BE" dirty="0">
                  <a:solidFill>
                    <a:prstClr val="black"/>
                  </a:solidFill>
                  <a:latin typeface="Calibri"/>
                </a:rPr>
              </a:br>
              <a:r>
                <a:rPr lang="en-BE" dirty="0">
                  <a:solidFill>
                    <a:prstClr val="black"/>
                  </a:solidFill>
                  <a:latin typeface="Calibri"/>
                </a:rPr>
                <a:t>are unicode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436096" y="3969931"/>
              <a:ext cx="1158765" cy="358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63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uiExpan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words in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1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 = 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bytes(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'This is a single line.\n‘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().split(' 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9458" y="4977393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creates file objects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for writing/reading, analogous to pipes in Unix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367808" y="3646766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Make sure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i="1" dirty="0">
                  <a:solidFill>
                    <a:prstClr val="black"/>
                  </a:solidFill>
                  <a:latin typeface="Calibri"/>
                </a:rPr>
                <a:t>knows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it received all data!!!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1585" y="5895331"/>
            <a:ext cx="6786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Remember,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BE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/stdout/stderr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use </a:t>
            </a:r>
            <a:r>
              <a:rPr lang="en-BE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!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54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855639" y="4863934"/>
            <a:ext cx="5285421" cy="1569660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C777-50DD-478A-AEAA-E70586C4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5E611-2E59-426D-9480-E3862C75F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readable</a:t>
            </a:r>
          </a:p>
          <a:p>
            <a:pPr lvl="1"/>
            <a:r>
              <a:rPr lang="en-US" dirty="0"/>
              <a:t>Easier to understand than Bash</a:t>
            </a:r>
          </a:p>
          <a:p>
            <a:r>
              <a:rPr lang="en-US" dirty="0"/>
              <a:t>Python development is fast</a:t>
            </a:r>
          </a:p>
          <a:p>
            <a:r>
              <a:rPr lang="en-US" dirty="0"/>
              <a:t>Python ecosystem is huge</a:t>
            </a:r>
          </a:p>
          <a:p>
            <a:pPr lvl="1"/>
            <a:r>
              <a:rPr lang="en-US" dirty="0"/>
              <a:t>Many data structures</a:t>
            </a:r>
          </a:p>
          <a:p>
            <a:pPr lvl="1"/>
            <a:r>
              <a:rPr lang="en-US" dirty="0"/>
              <a:t>Read/write data formats</a:t>
            </a:r>
          </a:p>
          <a:p>
            <a:pPr lvl="1"/>
            <a:r>
              <a:rPr lang="en-US" dirty="0"/>
              <a:t>Networking capabilities</a:t>
            </a:r>
          </a:p>
          <a:p>
            <a:pPr lvl="1"/>
            <a:r>
              <a:rPr lang="en-US" dirty="0"/>
              <a:t>Create visualizations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Icing on application:</a:t>
            </a:r>
            <a:br>
              <a:rPr lang="en-US" dirty="0"/>
            </a:br>
            <a:r>
              <a:rPr lang="en-US" dirty="0"/>
              <a:t>Python's </a:t>
            </a:r>
            <a:r>
              <a:rPr lang="en-US" dirty="0" err="1"/>
              <a:t>argparse</a:t>
            </a:r>
            <a:r>
              <a:rPr lang="en-US" dirty="0"/>
              <a:t>, </a:t>
            </a:r>
            <a:r>
              <a:rPr lang="en-US" dirty="0" err="1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https://github.com/gjbex/Python-for-systems-programming/tree/master/source-code/command-line-arguments/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https://github.com/gjbex/Python-for-systems-programming/tree/master/source-code/config-parser</a:t>
            </a:r>
            <a:r>
              <a:rPr lang="en-US" sz="1600" dirty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24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tools start out as short script, evolve into applications used by many</a:t>
            </a:r>
          </a:p>
          <a:p>
            <a:r>
              <a:rPr lang="en-US" dirty="0"/>
              <a:t>Model after Unix tools</a:t>
            </a:r>
          </a:p>
          <a:p>
            <a:pPr lvl="1"/>
            <a:r>
              <a:rPr lang="en-US" dirty="0"/>
              <a:t>Arguments</a:t>
            </a:r>
          </a:p>
          <a:p>
            <a:pPr lvl="1"/>
            <a:r>
              <a:rPr lang="en-US" dirty="0"/>
              <a:t>Flags</a:t>
            </a:r>
          </a:p>
          <a:p>
            <a:pPr lvl="1"/>
            <a:r>
              <a:rPr lang="en-US" dirty="0"/>
              <a:t>Options</a:t>
            </a:r>
          </a:p>
          <a:p>
            <a:r>
              <a:rPr lang="en-US" dirty="0"/>
              <a:t>Python's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/>
              <a:t> benefits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430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/>
              <a:t> library module</a:t>
            </a:r>
          </a:p>
          <a:p>
            <a:endParaRPr lang="en-US" dirty="0"/>
          </a:p>
          <a:p>
            <a:r>
              <a:rPr lang="en-US" dirty="0"/>
              <a:t>Add positional argument(s)</a:t>
            </a:r>
          </a:p>
          <a:p>
            <a:endParaRPr lang="en-US" dirty="0"/>
          </a:p>
          <a:p>
            <a:r>
              <a:rPr lang="en-US" dirty="0"/>
              <a:t>Add flag(s)</a:t>
            </a:r>
          </a:p>
          <a:p>
            <a:endParaRPr lang="en-US" dirty="0"/>
          </a:p>
          <a:p>
            <a:r>
              <a:rPr lang="en-US" dirty="0"/>
              <a:t>Add option(s)</a:t>
            </a:r>
          </a:p>
          <a:p>
            <a:endParaRPr lang="en-US" dirty="0"/>
          </a:p>
          <a:p>
            <a:r>
              <a:rPr lang="en-US" dirty="0"/>
              <a:t>Parse arguments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544" y="5714093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12225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is implicit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07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3358</Words>
  <Application>Microsoft Office PowerPoint</Application>
  <PresentationFormat>Widescreen</PresentationFormat>
  <Paragraphs>530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Office Theme</vt:lpstr>
      <vt:lpstr>1_Office Theme</vt:lpstr>
      <vt:lpstr>Python for systems programming</vt:lpstr>
      <vt:lpstr>PowerPoint Presentation</vt:lpstr>
      <vt:lpstr>PowerPoint Presentation</vt:lpstr>
      <vt:lpstr>Typographical conventions I</vt:lpstr>
      <vt:lpstr>Typographical conventions II</vt:lpstr>
      <vt:lpstr>Motivation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Data formats</vt:lpstr>
      <vt:lpstr>Libraries &amp; data formats</vt:lpstr>
      <vt:lpstr>Data formats: CSV</vt:lpstr>
      <vt:lpstr>Data formats: XML output</vt:lpstr>
      <vt:lpstr>Data formats: creating XML</vt:lpstr>
      <vt:lpstr>Templates</vt:lpstr>
      <vt:lpstr>Separating information and representation</vt:lpstr>
      <vt:lpstr>Data</vt:lpstr>
      <vt:lpstr>HTML template</vt:lpstr>
      <vt:lpstr>MarkDown template</vt:lpstr>
      <vt:lpstr>Filling out templates</vt:lpstr>
      <vt:lpstr>Using shell commands: Python subprocess</vt:lpstr>
      <vt:lpstr>Counting words in a file</vt:lpstr>
      <vt:lpstr>Counting words in a string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systems programming</dc:title>
  <dc:creator>Geert Jan Bex</dc:creator>
  <cp:lastModifiedBy>Geert Jan Bex</cp:lastModifiedBy>
  <cp:revision>34</cp:revision>
  <dcterms:created xsi:type="dcterms:W3CDTF">2019-11-14T17:00:16Z</dcterms:created>
  <dcterms:modified xsi:type="dcterms:W3CDTF">2022-05-19T11:05:00Z</dcterms:modified>
</cp:coreProperties>
</file>