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7" r:id="rId3"/>
    <p:sldId id="258" r:id="rId4"/>
    <p:sldId id="262" r:id="rId5"/>
    <p:sldId id="264" r:id="rId6"/>
    <p:sldId id="259" r:id="rId7"/>
    <p:sldId id="295" r:id="rId8"/>
    <p:sldId id="296" r:id="rId9"/>
    <p:sldId id="297" r:id="rId10"/>
    <p:sldId id="261" r:id="rId11"/>
    <p:sldId id="263" r:id="rId12"/>
    <p:sldId id="298" r:id="rId13"/>
    <p:sldId id="299" r:id="rId14"/>
    <p:sldId id="300" r:id="rId15"/>
    <p:sldId id="301" r:id="rId16"/>
    <p:sldId id="302" r:id="rId17"/>
    <p:sldId id="260" r:id="rId18"/>
    <p:sldId id="278" r:id="rId19"/>
  </p:sldIdLst>
  <p:sldSz cx="9144000" cy="5143500" type="screen16x9"/>
  <p:notesSz cx="6858000" cy="9144000"/>
  <p:embeddedFontLst>
    <p:embeddedFont>
      <p:font typeface="Cousine"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Avusula" userId="9e712306331b60b0" providerId="LiveId" clId="{18309DE4-FDC6-4A71-902E-B5C416ADA160}"/>
    <pc:docChg chg="undo custSel addSld delSld modSld sldOrd">
      <pc:chgData name="Sanjana Avusula" userId="9e712306331b60b0" providerId="LiveId" clId="{18309DE4-FDC6-4A71-902E-B5C416ADA160}" dt="2023-11-29T14:49:00.888" v="147" actId="14100"/>
      <pc:docMkLst>
        <pc:docMk/>
      </pc:docMkLst>
      <pc:sldChg chg="modSp mod">
        <pc:chgData name="Sanjana Avusula" userId="9e712306331b60b0" providerId="LiveId" clId="{18309DE4-FDC6-4A71-902E-B5C416ADA160}" dt="2023-11-29T14:49:00.888" v="147" actId="14100"/>
        <pc:sldMkLst>
          <pc:docMk/>
          <pc:sldMk cId="0" sldId="256"/>
        </pc:sldMkLst>
        <pc:spChg chg="mod">
          <ac:chgData name="Sanjana Avusula" userId="9e712306331b60b0" providerId="LiveId" clId="{18309DE4-FDC6-4A71-902E-B5C416ADA160}" dt="2023-11-29T14:49:00.888" v="147" actId="14100"/>
          <ac:spMkLst>
            <pc:docMk/>
            <pc:sldMk cId="0" sldId="256"/>
            <ac:spMk id="65" creationId="{00000000-0000-0000-0000-000000000000}"/>
          </ac:spMkLst>
        </pc:spChg>
      </pc:sldChg>
      <pc:sldChg chg="ord">
        <pc:chgData name="Sanjana Avusula" userId="9e712306331b60b0" providerId="LiveId" clId="{18309DE4-FDC6-4A71-902E-B5C416ADA160}" dt="2023-11-29T14:46:34.311" v="122"/>
        <pc:sldMkLst>
          <pc:docMk/>
          <pc:sldMk cId="0" sldId="260"/>
        </pc:sldMkLst>
      </pc:sldChg>
      <pc:sldChg chg="del">
        <pc:chgData name="Sanjana Avusula" userId="9e712306331b60b0" providerId="LiveId" clId="{18309DE4-FDC6-4A71-902E-B5C416ADA160}" dt="2023-11-29T14:46:57.373" v="124" actId="2696"/>
        <pc:sldMkLst>
          <pc:docMk/>
          <pc:sldMk cId="0" sldId="265"/>
        </pc:sldMkLst>
      </pc:sldChg>
      <pc:sldChg chg="addSp delSp del mod">
        <pc:chgData name="Sanjana Avusula" userId="9e712306331b60b0" providerId="LiveId" clId="{18309DE4-FDC6-4A71-902E-B5C416ADA160}" dt="2023-11-29T14:46:54.114" v="123" actId="2696"/>
        <pc:sldMkLst>
          <pc:docMk/>
          <pc:sldMk cId="0" sldId="277"/>
        </pc:sldMkLst>
        <pc:picChg chg="add del">
          <ac:chgData name="Sanjana Avusula" userId="9e712306331b60b0" providerId="LiveId" clId="{18309DE4-FDC6-4A71-902E-B5C416ADA160}" dt="2023-11-29T14:29:40.863" v="1" actId="21"/>
          <ac:picMkLst>
            <pc:docMk/>
            <pc:sldMk cId="0" sldId="277"/>
            <ac:picMk id="3" creationId="{09FB7D10-CF3B-29E7-5F32-1DED7B54A569}"/>
          </ac:picMkLst>
        </pc:picChg>
      </pc:sldChg>
      <pc:sldChg chg="addSp delSp modSp add mod ord">
        <pc:chgData name="Sanjana Avusula" userId="9e712306331b60b0" providerId="LiveId" clId="{18309DE4-FDC6-4A71-902E-B5C416ADA160}" dt="2023-11-29T14:38:23.725" v="40" actId="14100"/>
        <pc:sldMkLst>
          <pc:docMk/>
          <pc:sldMk cId="381147874" sldId="299"/>
        </pc:sldMkLst>
        <pc:spChg chg="add del mod">
          <ac:chgData name="Sanjana Avusula" userId="9e712306331b60b0" providerId="LiveId" clId="{18309DE4-FDC6-4A71-902E-B5C416ADA160}" dt="2023-11-29T14:38:10.445" v="36" actId="21"/>
          <ac:spMkLst>
            <pc:docMk/>
            <pc:sldMk cId="381147874" sldId="299"/>
            <ac:spMk id="6" creationId="{A57E4F2B-02D4-AD1B-0E36-908E5E09248D}"/>
          </ac:spMkLst>
        </pc:spChg>
        <pc:spChg chg="mod">
          <ac:chgData name="Sanjana Avusula" userId="9e712306331b60b0" providerId="LiveId" clId="{18309DE4-FDC6-4A71-902E-B5C416ADA160}" dt="2023-11-29T14:30:32.772" v="8" actId="20577"/>
          <ac:spMkLst>
            <pc:docMk/>
            <pc:sldMk cId="381147874" sldId="299"/>
            <ac:spMk id="143" creationId="{00000000-0000-0000-0000-000000000000}"/>
          </ac:spMkLst>
        </pc:spChg>
        <pc:spChg chg="del">
          <ac:chgData name="Sanjana Avusula" userId="9e712306331b60b0" providerId="LiveId" clId="{18309DE4-FDC6-4A71-902E-B5C416ADA160}" dt="2023-11-29T14:37:00.318" v="19" actId="21"/>
          <ac:spMkLst>
            <pc:docMk/>
            <pc:sldMk cId="381147874" sldId="299"/>
            <ac:spMk id="144" creationId="{00000000-0000-0000-0000-000000000000}"/>
          </ac:spMkLst>
        </pc:spChg>
        <pc:spChg chg="del mod">
          <ac:chgData name="Sanjana Avusula" userId="9e712306331b60b0" providerId="LiveId" clId="{18309DE4-FDC6-4A71-902E-B5C416ADA160}" dt="2023-11-29T14:38:05.957" v="35" actId="21"/>
          <ac:spMkLst>
            <pc:docMk/>
            <pc:sldMk cId="381147874" sldId="299"/>
            <ac:spMk id="145" creationId="{00000000-0000-0000-0000-000000000000}"/>
          </ac:spMkLst>
        </pc:spChg>
        <pc:picChg chg="add del">
          <ac:chgData name="Sanjana Avusula" userId="9e712306331b60b0" providerId="LiveId" clId="{18309DE4-FDC6-4A71-902E-B5C416ADA160}" dt="2023-11-29T14:30:52.327" v="10" actId="21"/>
          <ac:picMkLst>
            <pc:docMk/>
            <pc:sldMk cId="381147874" sldId="299"/>
            <ac:picMk id="2" creationId="{C3F220E9-D123-3560-E581-2361D85D56DA}"/>
          </ac:picMkLst>
        </pc:picChg>
        <pc:picChg chg="add mod modCrop">
          <ac:chgData name="Sanjana Avusula" userId="9e712306331b60b0" providerId="LiveId" clId="{18309DE4-FDC6-4A71-902E-B5C416ADA160}" dt="2023-11-29T14:37:58.220" v="33" actId="1076"/>
          <ac:picMkLst>
            <pc:docMk/>
            <pc:sldMk cId="381147874" sldId="299"/>
            <ac:picMk id="4" creationId="{A3826D50-3122-D16F-8B9E-0C76664513B0}"/>
          </ac:picMkLst>
        </pc:picChg>
        <pc:picChg chg="add mod modCrop">
          <ac:chgData name="Sanjana Avusula" userId="9e712306331b60b0" providerId="LiveId" clId="{18309DE4-FDC6-4A71-902E-B5C416ADA160}" dt="2023-11-29T14:38:23.725" v="40" actId="14100"/>
          <ac:picMkLst>
            <pc:docMk/>
            <pc:sldMk cId="381147874" sldId="299"/>
            <ac:picMk id="8" creationId="{97B3AD67-52EE-928C-7A7E-C198DD615095}"/>
          </ac:picMkLst>
        </pc:picChg>
      </pc:sldChg>
      <pc:sldChg chg="addSp delSp modSp add mod ord">
        <pc:chgData name="Sanjana Avusula" userId="9e712306331b60b0" providerId="LiveId" clId="{18309DE4-FDC6-4A71-902E-B5C416ADA160}" dt="2023-11-29T14:41:03.567" v="79" actId="14100"/>
        <pc:sldMkLst>
          <pc:docMk/>
          <pc:sldMk cId="3209836186" sldId="300"/>
        </pc:sldMkLst>
        <pc:spChg chg="mod">
          <ac:chgData name="Sanjana Avusula" userId="9e712306331b60b0" providerId="LiveId" clId="{18309DE4-FDC6-4A71-902E-B5C416ADA160}" dt="2023-11-29T14:38:33.864" v="47" actId="20577"/>
          <ac:spMkLst>
            <pc:docMk/>
            <pc:sldMk cId="3209836186" sldId="300"/>
            <ac:spMk id="143" creationId="{00000000-0000-0000-0000-000000000000}"/>
          </ac:spMkLst>
        </pc:spChg>
        <pc:spChg chg="del mod">
          <ac:chgData name="Sanjana Avusula" userId="9e712306331b60b0" providerId="LiveId" clId="{18309DE4-FDC6-4A71-902E-B5C416ADA160}" dt="2023-11-29T14:39:44.627" v="67" actId="21"/>
          <ac:spMkLst>
            <pc:docMk/>
            <pc:sldMk cId="3209836186" sldId="300"/>
            <ac:spMk id="144" creationId="{00000000-0000-0000-0000-000000000000}"/>
          </ac:spMkLst>
        </pc:spChg>
        <pc:spChg chg="mod">
          <ac:chgData name="Sanjana Avusula" userId="9e712306331b60b0" providerId="LiveId" clId="{18309DE4-FDC6-4A71-902E-B5C416ADA160}" dt="2023-11-29T14:38:45.305" v="57" actId="20577"/>
          <ac:spMkLst>
            <pc:docMk/>
            <pc:sldMk cId="3209836186" sldId="300"/>
            <ac:spMk id="145" creationId="{00000000-0000-0000-0000-000000000000}"/>
          </ac:spMkLst>
        </pc:spChg>
        <pc:picChg chg="add mod modCrop">
          <ac:chgData name="Sanjana Avusula" userId="9e712306331b60b0" providerId="LiveId" clId="{18309DE4-FDC6-4A71-902E-B5C416ADA160}" dt="2023-11-29T14:39:40.250" v="66" actId="1076"/>
          <ac:picMkLst>
            <pc:docMk/>
            <pc:sldMk cId="3209836186" sldId="300"/>
            <ac:picMk id="3" creationId="{0033B8A2-7976-A390-900C-BB8990A7000D}"/>
          </ac:picMkLst>
        </pc:picChg>
        <pc:picChg chg="add mod modCrop">
          <ac:chgData name="Sanjana Avusula" userId="9e712306331b60b0" providerId="LiveId" clId="{18309DE4-FDC6-4A71-902E-B5C416ADA160}" dt="2023-11-29T14:41:03.567" v="79" actId="14100"/>
          <ac:picMkLst>
            <pc:docMk/>
            <pc:sldMk cId="3209836186" sldId="300"/>
            <ac:picMk id="5" creationId="{5AC65011-BA25-AABB-8BA4-65484E253DBE}"/>
          </ac:picMkLst>
        </pc:picChg>
      </pc:sldChg>
      <pc:sldChg chg="addSp delSp modSp add mod">
        <pc:chgData name="Sanjana Avusula" userId="9e712306331b60b0" providerId="LiveId" clId="{18309DE4-FDC6-4A71-902E-B5C416ADA160}" dt="2023-11-29T14:44:24.415" v="106" actId="22"/>
        <pc:sldMkLst>
          <pc:docMk/>
          <pc:sldMk cId="2435344409" sldId="301"/>
        </pc:sldMkLst>
        <pc:spChg chg="del">
          <ac:chgData name="Sanjana Avusula" userId="9e712306331b60b0" providerId="LiveId" clId="{18309DE4-FDC6-4A71-902E-B5C416ADA160}" dt="2023-11-29T14:42:31.770" v="87" actId="21"/>
          <ac:spMkLst>
            <pc:docMk/>
            <pc:sldMk cId="2435344409" sldId="301"/>
            <ac:spMk id="143" creationId="{00000000-0000-0000-0000-000000000000}"/>
          </ac:spMkLst>
        </pc:spChg>
        <pc:picChg chg="mod modCrop">
          <ac:chgData name="Sanjana Avusula" userId="9e712306331b60b0" providerId="LiveId" clId="{18309DE4-FDC6-4A71-902E-B5C416ADA160}" dt="2023-11-29T14:42:51.834" v="94" actId="1076"/>
          <ac:picMkLst>
            <pc:docMk/>
            <pc:sldMk cId="2435344409" sldId="301"/>
            <ac:picMk id="3" creationId="{0033B8A2-7976-A390-900C-BB8990A7000D}"/>
          </ac:picMkLst>
        </pc:picChg>
        <pc:picChg chg="add del">
          <ac:chgData name="Sanjana Avusula" userId="9e712306331b60b0" providerId="LiveId" clId="{18309DE4-FDC6-4A71-902E-B5C416ADA160}" dt="2023-11-29T14:44:24.415" v="106" actId="22"/>
          <ac:picMkLst>
            <pc:docMk/>
            <pc:sldMk cId="2435344409" sldId="301"/>
            <ac:picMk id="4" creationId="{F2388B0F-9AA7-5293-F5BF-1205EE90AD2F}"/>
          </ac:picMkLst>
        </pc:picChg>
        <pc:picChg chg="mod modCrop">
          <ac:chgData name="Sanjana Avusula" userId="9e712306331b60b0" providerId="LiveId" clId="{18309DE4-FDC6-4A71-902E-B5C416ADA160}" dt="2023-11-29T14:44:04.325" v="104" actId="14100"/>
          <ac:picMkLst>
            <pc:docMk/>
            <pc:sldMk cId="2435344409" sldId="301"/>
            <ac:picMk id="5" creationId="{5AC65011-BA25-AABB-8BA4-65484E253DBE}"/>
          </ac:picMkLst>
        </pc:picChg>
      </pc:sldChg>
      <pc:sldChg chg="delSp modSp add mod">
        <pc:chgData name="Sanjana Avusula" userId="9e712306331b60b0" providerId="LiveId" clId="{18309DE4-FDC6-4A71-902E-B5C416ADA160}" dt="2023-11-29T14:46:22.851" v="120" actId="1076"/>
        <pc:sldMkLst>
          <pc:docMk/>
          <pc:sldMk cId="576932758" sldId="302"/>
        </pc:sldMkLst>
        <pc:spChg chg="del">
          <ac:chgData name="Sanjana Avusula" userId="9e712306331b60b0" providerId="LiveId" clId="{18309DE4-FDC6-4A71-902E-B5C416ADA160}" dt="2023-11-29T14:46:10.260" v="116" actId="21"/>
          <ac:spMkLst>
            <pc:docMk/>
            <pc:sldMk cId="576932758" sldId="302"/>
            <ac:spMk id="145" creationId="{00000000-0000-0000-0000-000000000000}"/>
          </ac:spMkLst>
        </pc:spChg>
        <pc:picChg chg="mod modCrop">
          <ac:chgData name="Sanjana Avusula" userId="9e712306331b60b0" providerId="LiveId" clId="{18309DE4-FDC6-4A71-902E-B5C416ADA160}" dt="2023-11-29T14:46:22.851" v="120" actId="1076"/>
          <ac:picMkLst>
            <pc:docMk/>
            <pc:sldMk cId="576932758" sldId="302"/>
            <ac:picMk id="3" creationId="{0033B8A2-7976-A390-900C-BB8990A7000D}"/>
          </ac:picMkLst>
        </pc:picChg>
        <pc:picChg chg="del">
          <ac:chgData name="Sanjana Avusula" userId="9e712306331b60b0" providerId="LiveId" clId="{18309DE4-FDC6-4A71-902E-B5C416ADA160}" dt="2023-11-29T14:46:05.348" v="115" actId="21"/>
          <ac:picMkLst>
            <pc:docMk/>
            <pc:sldMk cId="576932758" sldId="302"/>
            <ac:picMk id="5" creationId="{5AC65011-BA25-AABB-8BA4-65484E253D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68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495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722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79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101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709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513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50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9">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79699"/>
            <a:ext cx="7212600" cy="40663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Van Emde Boas Trees (vEBT):</a:t>
            </a:r>
            <a:br>
              <a:rPr lang="en-US" dirty="0"/>
            </a:br>
            <a:r>
              <a:rPr lang="en-US" dirty="0"/>
              <a:t>“Efficient Search and Update Operations“ </a:t>
            </a:r>
            <a:br>
              <a:rPr lang="en-US" sz="1000" dirty="0"/>
            </a:br>
            <a:br>
              <a:rPr lang="en-US" sz="1000" dirty="0"/>
            </a:br>
            <a:r>
              <a:rPr lang="en-US" sz="1000" dirty="0"/>
              <a:t>By </a:t>
            </a:r>
            <a:r>
              <a:rPr lang="fi-FI" sz="1000" dirty="0"/>
              <a:t>Anupama avusula</a:t>
            </a:r>
            <a:br>
              <a:rPr lang="fi-FI" sz="1000" dirty="0"/>
            </a:br>
            <a:r>
              <a:rPr lang="fi-FI" sz="1000" dirty="0"/>
              <a:t>Sri sai harsha Gannamaneni</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29489" y="37950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 Complexity</a:t>
            </a:r>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dirty="0"/>
              <a:t>vEBT's time complexity advantage:</a:t>
            </a:r>
          </a:p>
          <a:p>
            <a:pPr marL="457200" lvl="0" indent="-381000" algn="l" rtl="0">
              <a:spcBef>
                <a:spcPts val="600"/>
              </a:spcBef>
              <a:spcAft>
                <a:spcPts val="0"/>
              </a:spcAft>
              <a:buSzPts val="2400"/>
              <a:buChar char="▪"/>
            </a:pPr>
            <a:r>
              <a:rPr lang="en-US" dirty="0"/>
              <a:t>O(lg </a:t>
            </a:r>
            <a:r>
              <a:rPr lang="en-US" dirty="0" err="1"/>
              <a:t>lg</a:t>
            </a:r>
            <a:r>
              <a:rPr lang="en-US" dirty="0"/>
              <a:t> N) for search, successor, predecessor, insert, and delete operations.</a:t>
            </a:r>
          </a:p>
          <a:p>
            <a:pPr marL="457200" lvl="0" indent="-381000" algn="l" rtl="0">
              <a:spcBef>
                <a:spcPts val="600"/>
              </a:spcBef>
              <a:spcAft>
                <a:spcPts val="0"/>
              </a:spcAft>
              <a:buSzPts val="2400"/>
              <a:buChar char="▪"/>
            </a:pPr>
            <a:r>
              <a:rPr lang="en-US" dirty="0"/>
              <a:t>Outperforms related data structures like priority queues and binary search trees.</a:t>
            </a:r>
            <a:endParaRPr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Advantages:</a:t>
            </a:r>
          </a:p>
          <a:p>
            <a:pPr marL="285750" lvl="0" indent="-285750" algn="l" rtl="0">
              <a:spcBef>
                <a:spcPts val="600"/>
              </a:spcBef>
              <a:spcAft>
                <a:spcPts val="0"/>
              </a:spcAft>
              <a:buFont typeface="Wingdings" panose="05000000000000000000" pitchFamily="2" charset="2"/>
              <a:buChar char="q"/>
            </a:pPr>
            <a:r>
              <a:rPr lang="en-US" b="1" dirty="0"/>
              <a:t>O(1) time complexity for minimum and maximum queries.</a:t>
            </a:r>
          </a:p>
          <a:p>
            <a:pPr marL="285750" lvl="0" indent="-285750" algn="l" rtl="0">
              <a:spcBef>
                <a:spcPts val="600"/>
              </a:spcBef>
              <a:spcAft>
                <a:spcPts val="0"/>
              </a:spcAft>
              <a:buFont typeface="Wingdings" panose="05000000000000000000" pitchFamily="2" charset="2"/>
              <a:buChar char="q"/>
            </a:pPr>
            <a:r>
              <a:rPr lang="en-US" b="1" dirty="0"/>
              <a:t>Efficient operations on a large scale.</a:t>
            </a:r>
            <a:endParaRPr lang="en-US" dirty="0"/>
          </a:p>
        </p:txBody>
      </p:sp>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 and Cons</a:t>
            </a:r>
          </a:p>
        </p:txBody>
      </p:sp>
      <p:sp>
        <p:nvSpPr>
          <p:cNvPr id="136" name="Google Shape;136;p18"/>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Limitations:</a:t>
            </a:r>
          </a:p>
          <a:p>
            <a:pPr marL="285750" lvl="0" indent="-285750" algn="l" rtl="0">
              <a:spcBef>
                <a:spcPts val="600"/>
              </a:spcBef>
              <a:spcAft>
                <a:spcPts val="0"/>
              </a:spcAft>
              <a:buFont typeface="Wingdings" panose="05000000000000000000" pitchFamily="2" charset="2"/>
              <a:buChar char="q"/>
            </a:pPr>
            <a:r>
              <a:rPr lang="en-US" b="1" dirty="0"/>
              <a:t>Restricted to integer keys.</a:t>
            </a:r>
          </a:p>
          <a:p>
            <a:pPr marL="285750" lvl="0" indent="-285750" algn="l" rtl="0">
              <a:spcBef>
                <a:spcPts val="600"/>
              </a:spcBef>
              <a:spcAft>
                <a:spcPts val="0"/>
              </a:spcAft>
              <a:buFont typeface="Wingdings" panose="05000000000000000000" pitchFamily="2" charset="2"/>
              <a:buChar char="q"/>
            </a:pPr>
            <a:r>
              <a:rPr lang="en-US" b="1" dirty="0"/>
              <a:t>Challenges in adoption due to specific use cases.</a:t>
            </a:r>
            <a:endParaRPr lang="en-US" dirty="0"/>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29489" y="37950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preventing vEBT from being used more?</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 Placeholder 2">
            <a:extLst>
              <a:ext uri="{FF2B5EF4-FFF2-40B4-BE49-F238E27FC236}">
                <a16:creationId xmlns:a16="http://schemas.microsoft.com/office/drawing/2014/main" id="{1E5104E9-EF5C-FA95-0AE3-F36BC88C476C}"/>
              </a:ext>
            </a:extLst>
          </p:cNvPr>
          <p:cNvSpPr>
            <a:spLocks noGrp="1" noChangeArrowheads="1"/>
          </p:cNvSpPr>
          <p:nvPr>
            <p:ph type="body" idx="1"/>
          </p:nvPr>
        </p:nvSpPr>
        <p:spPr bwMode="auto">
          <a:xfrm>
            <a:off x="342900" y="1652152"/>
            <a:ext cx="818025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Söhne"/>
              </a:rPr>
              <a:t>Van Emde Boas Trees (vEBT) face limited adoption due to potential overhead in compressing binary trees, especially in scenarios with frequent cache misses or large tree sizes. Its usage is often niche, addressing extreme performance issues. Additionally, vEBT's complexity is tied to the value universe size, restricting key types to integers. While not superior to arrays for storage and lookups, vEBT excels in offering efficient minimum, maximum, predecessor, and successor operations, making it valuable in specific contexts.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403709"/>
      </p:ext>
    </p:extLst>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body" idx="1"/>
          </p:nvPr>
        </p:nvSpPr>
        <p:spPr>
          <a:xfrm>
            <a:off x="457200" y="552091"/>
            <a:ext cx="2631900" cy="403035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dirty="0"/>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A3826D50-3122-D16F-8B9E-0C76664513B0}"/>
              </a:ext>
            </a:extLst>
          </p:cNvPr>
          <p:cNvPicPr>
            <a:picLocks noChangeAspect="1"/>
          </p:cNvPicPr>
          <p:nvPr/>
        </p:nvPicPr>
        <p:blipFill rotWithShape="1">
          <a:blip r:embed="rId3"/>
          <a:srcRect t="21604" r="58353" b="4061"/>
          <a:stretch/>
        </p:blipFill>
        <p:spPr>
          <a:xfrm>
            <a:off x="137401" y="381060"/>
            <a:ext cx="4089528" cy="4372411"/>
          </a:xfrm>
          <a:prstGeom prst="rect">
            <a:avLst/>
          </a:prstGeom>
        </p:spPr>
      </p:pic>
      <p:pic>
        <p:nvPicPr>
          <p:cNvPr id="8" name="Picture 7">
            <a:extLst>
              <a:ext uri="{FF2B5EF4-FFF2-40B4-BE49-F238E27FC236}">
                <a16:creationId xmlns:a16="http://schemas.microsoft.com/office/drawing/2014/main" id="{97B3AD67-52EE-928C-7A7E-C198DD615095}"/>
              </a:ext>
            </a:extLst>
          </p:cNvPr>
          <p:cNvPicPr>
            <a:picLocks noChangeAspect="1"/>
          </p:cNvPicPr>
          <p:nvPr/>
        </p:nvPicPr>
        <p:blipFill rotWithShape="1">
          <a:blip r:embed="rId4"/>
          <a:srcRect t="23981" r="56235" b="6279"/>
          <a:stretch/>
        </p:blipFill>
        <p:spPr>
          <a:xfrm>
            <a:off x="4684955" y="381060"/>
            <a:ext cx="4001845" cy="4372411"/>
          </a:xfrm>
          <a:prstGeom prst="rect">
            <a:avLst/>
          </a:prstGeom>
        </p:spPr>
      </p:pic>
    </p:spTree>
    <p:extLst>
      <p:ext uri="{BB962C8B-B14F-4D97-AF65-F5344CB8AC3E}">
        <p14:creationId xmlns:p14="http://schemas.microsoft.com/office/powerpoint/2010/main" val="381147874"/>
      </p:ext>
    </p:extLst>
  </p:cSld>
  <p:clrMapOvr>
    <a:masterClrMapping/>
  </p:clrMapOvr>
  <mc:AlternateContent xmlns:mc="http://schemas.openxmlformats.org/markup-compatibility/2006">
    <mc:Choice xmlns:p14="http://schemas.microsoft.com/office/powerpoint/2010/main" Requires="p14">
      <p:transition spd="slow" p14:dur="3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body" idx="1"/>
          </p:nvPr>
        </p:nvSpPr>
        <p:spPr>
          <a:xfrm>
            <a:off x="457200" y="552091"/>
            <a:ext cx="2631900" cy="403035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b="1" dirty="0"/>
          </a:p>
        </p:txBody>
      </p:sp>
      <p:sp>
        <p:nvSpPr>
          <p:cNvPr id="145" name="Google Shape;145;p19"/>
          <p:cNvSpPr txBox="1">
            <a:spLocks noGrp="1"/>
          </p:cNvSpPr>
          <p:nvPr>
            <p:ph type="body" idx="3"/>
          </p:nvPr>
        </p:nvSpPr>
        <p:spPr>
          <a:xfrm>
            <a:off x="5990727" y="552091"/>
            <a:ext cx="2631900" cy="403035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dirty="0"/>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0033B8A2-7976-A390-900C-BB8990A7000D}"/>
              </a:ext>
            </a:extLst>
          </p:cNvPr>
          <p:cNvPicPr>
            <a:picLocks noChangeAspect="1"/>
          </p:cNvPicPr>
          <p:nvPr/>
        </p:nvPicPr>
        <p:blipFill rotWithShape="1">
          <a:blip r:embed="rId3"/>
          <a:srcRect t="19436" r="31647" b="9739"/>
          <a:stretch/>
        </p:blipFill>
        <p:spPr>
          <a:xfrm>
            <a:off x="118335" y="250966"/>
            <a:ext cx="4658060" cy="4641567"/>
          </a:xfrm>
          <a:prstGeom prst="rect">
            <a:avLst/>
          </a:prstGeom>
        </p:spPr>
      </p:pic>
      <p:pic>
        <p:nvPicPr>
          <p:cNvPr id="5" name="Picture 4">
            <a:extLst>
              <a:ext uri="{FF2B5EF4-FFF2-40B4-BE49-F238E27FC236}">
                <a16:creationId xmlns:a16="http://schemas.microsoft.com/office/drawing/2014/main" id="{5AC65011-BA25-AABB-8BA4-65484E253DBE}"/>
              </a:ext>
            </a:extLst>
          </p:cNvPr>
          <p:cNvPicPr>
            <a:picLocks noChangeAspect="1"/>
          </p:cNvPicPr>
          <p:nvPr/>
        </p:nvPicPr>
        <p:blipFill rotWithShape="1">
          <a:blip r:embed="rId4"/>
          <a:srcRect l="1059" t="25214" r="59647" b="8118"/>
          <a:stretch/>
        </p:blipFill>
        <p:spPr>
          <a:xfrm>
            <a:off x="5303520" y="250966"/>
            <a:ext cx="3593054" cy="4546945"/>
          </a:xfrm>
          <a:prstGeom prst="rect">
            <a:avLst/>
          </a:prstGeom>
        </p:spPr>
      </p:pic>
    </p:spTree>
    <p:extLst>
      <p:ext uri="{BB962C8B-B14F-4D97-AF65-F5344CB8AC3E}">
        <p14:creationId xmlns:p14="http://schemas.microsoft.com/office/powerpoint/2010/main" val="3209836186"/>
      </p:ext>
    </p:extLst>
  </p:cSld>
  <p:clrMapOvr>
    <a:masterClrMapping/>
  </p:clrMapOvr>
  <mc:AlternateContent xmlns:mc="http://schemas.openxmlformats.org/markup-compatibility/2006">
    <mc:Choice xmlns:p14="http://schemas.microsoft.com/office/powerpoint/2010/main" Requires="p14">
      <p:transition spd="slow" p14:dur="3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5" name="Google Shape;145;p19"/>
          <p:cNvSpPr txBox="1">
            <a:spLocks noGrp="1"/>
          </p:cNvSpPr>
          <p:nvPr>
            <p:ph type="body" idx="3"/>
          </p:nvPr>
        </p:nvSpPr>
        <p:spPr>
          <a:xfrm>
            <a:off x="5990727" y="552091"/>
            <a:ext cx="2631900" cy="403035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dirty="0"/>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0033B8A2-7976-A390-900C-BB8990A7000D}"/>
              </a:ext>
            </a:extLst>
          </p:cNvPr>
          <p:cNvPicPr>
            <a:picLocks noChangeAspect="1"/>
          </p:cNvPicPr>
          <p:nvPr/>
        </p:nvPicPr>
        <p:blipFill rotWithShape="1">
          <a:blip r:embed="rId3"/>
          <a:srcRect l="3090" t="24491" r="51303" b="5948"/>
          <a:stretch/>
        </p:blipFill>
        <p:spPr>
          <a:xfrm>
            <a:off x="247426" y="358699"/>
            <a:ext cx="4007225" cy="4331477"/>
          </a:xfrm>
          <a:prstGeom prst="rect">
            <a:avLst/>
          </a:prstGeom>
        </p:spPr>
      </p:pic>
      <p:pic>
        <p:nvPicPr>
          <p:cNvPr id="5" name="Picture 4">
            <a:extLst>
              <a:ext uri="{FF2B5EF4-FFF2-40B4-BE49-F238E27FC236}">
                <a16:creationId xmlns:a16="http://schemas.microsoft.com/office/drawing/2014/main" id="{5AC65011-BA25-AABB-8BA4-65484E253DBE}"/>
              </a:ext>
            </a:extLst>
          </p:cNvPr>
          <p:cNvPicPr>
            <a:picLocks noChangeAspect="1"/>
          </p:cNvPicPr>
          <p:nvPr/>
        </p:nvPicPr>
        <p:blipFill rotWithShape="1">
          <a:blip r:embed="rId4"/>
          <a:srcRect l="2381" t="23108" r="61305" b="6861"/>
          <a:stretch/>
        </p:blipFill>
        <p:spPr>
          <a:xfrm>
            <a:off x="4889352" y="358698"/>
            <a:ext cx="3899646" cy="4331477"/>
          </a:xfrm>
          <a:prstGeom prst="rect">
            <a:avLst/>
          </a:prstGeom>
        </p:spPr>
      </p:pic>
    </p:spTree>
    <p:extLst>
      <p:ext uri="{BB962C8B-B14F-4D97-AF65-F5344CB8AC3E}">
        <p14:creationId xmlns:p14="http://schemas.microsoft.com/office/powerpoint/2010/main" val="2435344409"/>
      </p:ext>
    </p:extLst>
  </p:cSld>
  <p:clrMapOvr>
    <a:masterClrMapping/>
  </p:clrMapOvr>
  <mc:AlternateContent xmlns:mc="http://schemas.openxmlformats.org/markup-compatibility/2006">
    <mc:Choice xmlns:p14="http://schemas.microsoft.com/office/powerpoint/2010/main" Requires="p14">
      <p:transition spd="slow" p14:dur="3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0033B8A2-7976-A390-900C-BB8990A7000D}"/>
              </a:ext>
            </a:extLst>
          </p:cNvPr>
          <p:cNvPicPr>
            <a:picLocks noChangeAspect="1"/>
          </p:cNvPicPr>
          <p:nvPr/>
        </p:nvPicPr>
        <p:blipFill rotWithShape="1">
          <a:blip r:embed="rId3"/>
          <a:srcRect l="1093" t="23260" r="67210" b="21107"/>
          <a:stretch/>
        </p:blipFill>
        <p:spPr>
          <a:xfrm>
            <a:off x="1253266" y="552091"/>
            <a:ext cx="6637468" cy="4089476"/>
          </a:xfrm>
          <a:prstGeom prst="rect">
            <a:avLst/>
          </a:prstGeom>
        </p:spPr>
      </p:pic>
    </p:spTree>
    <p:extLst>
      <p:ext uri="{BB962C8B-B14F-4D97-AF65-F5344CB8AC3E}">
        <p14:creationId xmlns:p14="http://schemas.microsoft.com/office/powerpoint/2010/main" val="576932758"/>
      </p:ext>
    </p:extLst>
  </p:cSld>
  <p:clrMapOvr>
    <a:masterClrMapping/>
  </p:clrMapOvr>
  <mc:AlternateContent xmlns:mc="http://schemas.openxmlformats.org/markup-compatibility/2006">
    <mc:Choice xmlns:p14="http://schemas.microsoft.com/office/powerpoint/2010/main" Requires="p14">
      <p:transition spd="slow" p14:dur="3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688489" y="2571750"/>
            <a:ext cx="7551869" cy="236171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In Conclusion, Van Boas Trees revolutionize data structures,offering logarithmic time complexity for key operations. Their hierarchical design enhances search and update efficiency, marking a significant advancement in optimizing algorithms for large-scale applications.</a:t>
            </a:r>
            <a:endParaRPr sz="1800" dirty="0"/>
          </a:p>
        </p:txBody>
      </p:sp>
      <p:sp>
        <p:nvSpPr>
          <p:cNvPr id="104" name="Google Shape;10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3"/>
          <p:cNvSpPr txBox="1">
            <a:spLocks noGrp="1"/>
          </p:cNvSpPr>
          <p:nvPr>
            <p:ph type="ctrTitle" idx="4294967295"/>
          </p:nvPr>
        </p:nvSpPr>
        <p:spPr>
          <a:xfrm>
            <a:off x="878657" y="1440025"/>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a:t>Thanks!</a:t>
            </a:r>
            <a:endParaRPr sz="6000" b="1"/>
          </a:p>
        </p:txBody>
      </p:sp>
      <p:sp>
        <p:nvSpPr>
          <p:cNvPr id="330" name="Google Shape;330;p33"/>
          <p:cNvSpPr txBox="1">
            <a:spLocks noGrp="1"/>
          </p:cNvSpPr>
          <p:nvPr>
            <p:ph type="subTitle" idx="4294967295"/>
          </p:nvPr>
        </p:nvSpPr>
        <p:spPr>
          <a:xfrm>
            <a:off x="878657" y="2444295"/>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t>ANY QUESTIONS?</a:t>
            </a:r>
            <a:endParaRPr sz="3600"/>
          </a:p>
        </p:txBody>
      </p:sp>
      <p:sp>
        <p:nvSpPr>
          <p:cNvPr id="332" name="Google Shape;332;p3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726775"/>
            <a:ext cx="8229600" cy="8259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data structure revolutionizing search and update efficiency"</a:t>
            </a:r>
            <a:endParaRPr lang="en-IN" dirty="0"/>
          </a:p>
        </p:txBody>
      </p:sp>
      <p:sp>
        <p:nvSpPr>
          <p:cNvPr id="71" name="Google Shape;71;p12"/>
          <p:cNvSpPr txBox="1"/>
          <p:nvPr/>
        </p:nvSpPr>
        <p:spPr>
          <a:xfrm>
            <a:off x="404330" y="1742536"/>
            <a:ext cx="8176730" cy="2674189"/>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q"/>
            </a:pPr>
            <a:r>
              <a:rPr lang="en-US" sz="1800" b="1" dirty="0">
                <a:solidFill>
                  <a:srgbClr val="FFFFFF"/>
                </a:solidFill>
                <a:latin typeface="Cousine"/>
                <a:ea typeface="Cousine"/>
                <a:cs typeface="Cousine"/>
                <a:sym typeface="Cousine"/>
              </a:rPr>
              <a:t>Welcome to the presentation on Van Emde Boas Trees (vEBT), a groundbreaking data structure.</a:t>
            </a:r>
          </a:p>
          <a:p>
            <a:pPr marL="285750" lvl="0" indent="-285750" algn="l" rtl="0">
              <a:spcBef>
                <a:spcPts val="600"/>
              </a:spcBef>
              <a:spcAft>
                <a:spcPts val="0"/>
              </a:spcAft>
              <a:buFont typeface="Wingdings" panose="05000000000000000000" pitchFamily="2" charset="2"/>
              <a:buChar char="q"/>
            </a:pPr>
            <a:r>
              <a:rPr lang="en-US" sz="1800" b="1" dirty="0">
                <a:solidFill>
                  <a:srgbClr val="FFFFFF"/>
                </a:solidFill>
                <a:latin typeface="Cousine"/>
                <a:ea typeface="Cousine"/>
                <a:cs typeface="Cousine"/>
                <a:sym typeface="Cousine"/>
              </a:rPr>
              <a:t>Invented by computer scientist Peter van Emde Boas and his team in 1975.</a:t>
            </a:r>
          </a:p>
          <a:p>
            <a:pPr marL="285750" lvl="0" indent="-285750" algn="l" rtl="0">
              <a:spcBef>
                <a:spcPts val="600"/>
              </a:spcBef>
              <a:spcAft>
                <a:spcPts val="0"/>
              </a:spcAft>
              <a:buFont typeface="Wingdings" panose="05000000000000000000" pitchFamily="2" charset="2"/>
              <a:buChar char="q"/>
            </a:pPr>
            <a:r>
              <a:rPr lang="en-US" sz="1800" b="1" dirty="0">
                <a:solidFill>
                  <a:srgbClr val="FFFFFF"/>
                </a:solidFill>
                <a:latin typeface="Cousine"/>
                <a:ea typeface="Cousine"/>
                <a:cs typeface="Cousine"/>
                <a:sym typeface="Cousine"/>
              </a:rPr>
              <a:t>Plays a pivotal role in optimizing search and update operations</a:t>
            </a:r>
            <a:r>
              <a:rPr lang="en-US" sz="1800" dirty="0">
                <a:solidFill>
                  <a:srgbClr val="FFFFFF"/>
                </a:solidFill>
                <a:latin typeface="Cousine"/>
                <a:ea typeface="Cousine"/>
                <a:cs typeface="Cousine"/>
                <a:sym typeface="Cousine"/>
              </a:rPr>
              <a:t>.</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3"/>
          <p:cNvGrpSpPr/>
          <p:nvPr/>
        </p:nvGrpSpPr>
        <p:grpSpPr>
          <a:xfrm>
            <a:off x="6125804" y="2334470"/>
            <a:ext cx="2174335" cy="2111735"/>
            <a:chOff x="5708850" y="3417450"/>
            <a:chExt cx="2931161" cy="2815646"/>
          </a:xfrm>
        </p:grpSpPr>
        <p:sp>
          <p:nvSpPr>
            <p:cNvPr id="80" name="Google Shape;80;p13"/>
            <p:cNvSpPr/>
            <p:nvPr/>
          </p:nvSpPr>
          <p:spPr>
            <a:xfrm>
              <a:off x="6102011" y="3942011"/>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2" name="Google Shape;82;p13"/>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83" name="Google Shape;83;p13"/>
            <p:cNvSpPr/>
            <p:nvPr/>
          </p:nvSpPr>
          <p:spPr>
            <a:xfrm rot="-5400000">
              <a:off x="5708850" y="34174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3"/>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85" name="Google Shape;85;p13"/>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86" name="Google Shape;86;p13"/>
            <p:cNvCxnSpPr/>
            <p:nvPr/>
          </p:nvCxnSpPr>
          <p:spPr>
            <a:xfrm>
              <a:off x="5978575" y="3949725"/>
              <a:ext cx="0" cy="2283300"/>
            </a:xfrm>
            <a:prstGeom prst="straightConnector1">
              <a:avLst/>
            </a:prstGeom>
            <a:noFill/>
            <a:ln w="9525" cap="flat" cmpd="sng">
              <a:solidFill>
                <a:srgbClr val="FFFFFF"/>
              </a:solidFill>
              <a:prstDash val="solid"/>
              <a:round/>
              <a:headEnd type="triangle" w="sm" len="sm"/>
              <a:tailEnd type="triangle" w="sm" len="sm"/>
            </a:ln>
          </p:spPr>
        </p:cxnSp>
      </p:grpSp>
      <p:sp>
        <p:nvSpPr>
          <p:cNvPr id="87" name="Google Shape;87;p13"/>
          <p:cNvSpPr txBox="1">
            <a:spLocks noGrp="1"/>
          </p:cNvSpPr>
          <p:nvPr>
            <p:ph type="ctrTitle" idx="4294967295"/>
          </p:nvPr>
        </p:nvSpPr>
        <p:spPr>
          <a:xfrm>
            <a:off x="878657" y="647541"/>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6000" b="1" dirty="0"/>
              <a:t>History</a:t>
            </a:r>
          </a:p>
        </p:txBody>
      </p:sp>
      <p:sp>
        <p:nvSpPr>
          <p:cNvPr id="88" name="Google Shape;88;p13"/>
          <p:cNvSpPr txBox="1">
            <a:spLocks noGrp="1"/>
          </p:cNvSpPr>
          <p:nvPr>
            <p:ph type="subTitle" idx="4294967295"/>
          </p:nvPr>
        </p:nvSpPr>
        <p:spPr>
          <a:xfrm>
            <a:off x="878657" y="1423212"/>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3600" dirty="0"/>
              <a:t>Peter van </a:t>
            </a:r>
            <a:r>
              <a:rPr lang="en-IN" sz="3600" dirty="0" err="1"/>
              <a:t>Emde</a:t>
            </a:r>
            <a:r>
              <a:rPr lang="en-IN" sz="3600" dirty="0"/>
              <a:t> Boas</a:t>
            </a:r>
          </a:p>
        </p:txBody>
      </p:sp>
      <p:sp>
        <p:nvSpPr>
          <p:cNvPr id="89" name="Google Shape;89;p13"/>
          <p:cNvSpPr txBox="1">
            <a:spLocks noGrp="1"/>
          </p:cNvSpPr>
          <p:nvPr>
            <p:ph type="body" idx="4294967295"/>
          </p:nvPr>
        </p:nvSpPr>
        <p:spPr>
          <a:xfrm>
            <a:off x="909509" y="2323578"/>
            <a:ext cx="37113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Developed by Peter van Emde Boas and team in 1975.</a:t>
            </a:r>
          </a:p>
          <a:p>
            <a:pPr marL="0" lvl="0" indent="0" algn="l" rtl="0">
              <a:spcBef>
                <a:spcPts val="600"/>
              </a:spcBef>
              <a:spcAft>
                <a:spcPts val="0"/>
              </a:spcAft>
              <a:buNone/>
            </a:pPr>
            <a:r>
              <a:rPr lang="en-US" sz="1800" dirty="0"/>
              <a:t>Significant contribution to the evolution of data structures for more efficient operations.</a:t>
            </a:r>
          </a:p>
        </p:txBody>
      </p:sp>
      <p:pic>
        <p:nvPicPr>
          <p:cNvPr id="90" name="Google Shape;90;p13"/>
          <p:cNvPicPr preferRelativeResize="0"/>
          <p:nvPr/>
        </p:nvPicPr>
        <p:blipFill rotWithShape="1">
          <a:blip r:embed="rId3"/>
          <a:srcRect l="1" r="1"/>
          <a:stretch/>
        </p:blipFill>
        <p:spPr>
          <a:xfrm>
            <a:off x="6501422" y="2820480"/>
            <a:ext cx="1523645" cy="1523681"/>
          </a:xfrm>
          <a:prstGeom prst="rect">
            <a:avLst/>
          </a:prstGeom>
          <a:noFill/>
          <a:ln>
            <a:noFill/>
          </a:ln>
        </p:spPr>
      </p:pic>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345058" y="2811715"/>
            <a:ext cx="8113142"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6000" b="1" dirty="0"/>
              <a:t>Structure of vEBT</a:t>
            </a:r>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a:t>Recursive structure defining vEBT.</a:t>
            </a:r>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Main components</a:t>
            </a:r>
          </a:p>
        </p:txBody>
      </p:sp>
      <p:sp>
        <p:nvSpPr>
          <p:cNvPr id="143" name="Google Shape;143;p19"/>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Cluster</a:t>
            </a:r>
          </a:p>
          <a:p>
            <a:pPr marL="0" lvl="0" indent="0" algn="l" rtl="0">
              <a:spcBef>
                <a:spcPts val="600"/>
              </a:spcBef>
              <a:spcAft>
                <a:spcPts val="0"/>
              </a:spcAft>
              <a:buNone/>
            </a:pPr>
            <a:r>
              <a:rPr lang="en-US" dirty="0"/>
              <a:t>A group of elements arranged to optimize cache utilization, enhancing vEBT's efficiency in storing and retrieving key values.</a:t>
            </a:r>
          </a:p>
        </p:txBody>
      </p:sp>
      <p:sp>
        <p:nvSpPr>
          <p:cNvPr id="144" name="Google Shape;144;p19"/>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Summary</a:t>
            </a:r>
          </a:p>
          <a:p>
            <a:pPr marL="0" lvl="0" indent="0" algn="l" rtl="0">
              <a:spcBef>
                <a:spcPts val="600"/>
              </a:spcBef>
              <a:spcAft>
                <a:spcPts val="0"/>
              </a:spcAft>
              <a:buNone/>
            </a:pPr>
            <a:r>
              <a:rPr lang="en-US" dirty="0"/>
              <a:t>A concise representation summarizing information about clusters, aiding in quick identification and navigation within the vEBT structure.</a:t>
            </a:r>
          </a:p>
        </p:txBody>
      </p:sp>
      <p:sp>
        <p:nvSpPr>
          <p:cNvPr id="145" name="Google Shape;145;p19"/>
          <p:cNvSpPr txBox="1">
            <a:spLocks noGrp="1"/>
          </p:cNvSpPr>
          <p:nvPr>
            <p:ph type="body" idx="3"/>
          </p:nvPr>
        </p:nvSpPr>
        <p:spPr>
          <a:xfrm>
            <a:off x="5990727" y="1234143"/>
            <a:ext cx="2631900" cy="354489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Recursive calls</a:t>
            </a:r>
          </a:p>
          <a:p>
            <a:pPr marL="0" lvl="0" indent="0" algn="l" rtl="0">
              <a:spcBef>
                <a:spcPts val="600"/>
              </a:spcBef>
              <a:spcAft>
                <a:spcPts val="0"/>
              </a:spcAft>
              <a:buNone/>
            </a:pPr>
            <a:r>
              <a:rPr lang="en-US" dirty="0"/>
              <a:t>Iterative process where vEBT invokes itself to handle substructures, contributing to its hierarchical design and efficient search and update operations.</a:t>
            </a:r>
          </a:p>
          <a:p>
            <a:pPr marL="0" lvl="0" indent="0" algn="l" rtl="0">
              <a:spcBef>
                <a:spcPts val="600"/>
              </a:spcBef>
              <a:spcAft>
                <a:spcPts val="0"/>
              </a:spcAft>
              <a:buNone/>
            </a:pPr>
            <a:endParaRPr dirty="0"/>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3"/>
                </a:solidFill>
              </a:rPr>
              <a:t>1</a:t>
            </a:r>
            <a:endParaRPr sz="6000" dirty="0">
              <a:solidFill>
                <a:schemeClr val="accent3"/>
              </a:solidFill>
            </a:endParaRPr>
          </a:p>
          <a:p>
            <a:pPr marL="0" lvl="0" indent="0" algn="l" rtl="0">
              <a:spcBef>
                <a:spcPts val="0"/>
              </a:spcBef>
              <a:spcAft>
                <a:spcPts val="0"/>
              </a:spcAft>
              <a:buNone/>
            </a:pPr>
            <a:r>
              <a:rPr lang="en" dirty="0"/>
              <a:t>TRANSITION HEADLINE</a:t>
            </a:r>
            <a:endParaRPr dirty="0"/>
          </a:p>
        </p:txBody>
      </p:sp>
      <p:sp>
        <p:nvSpPr>
          <p:cNvPr id="97" name="Google Shape;97;p14"/>
          <p:cNvSpPr txBox="1">
            <a:spLocks noGrp="1"/>
          </p:cNvSpPr>
          <p:nvPr>
            <p:ph type="subTitle" idx="1"/>
          </p:nvPr>
        </p:nvSpPr>
        <p:spPr>
          <a:xfrm>
            <a:off x="1035265" y="4206239"/>
            <a:ext cx="6409027" cy="32272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 Structures Van Emde Boas Trees</a:t>
            </a:r>
            <a:endParaRPr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4133B224-692D-2D38-D376-7BE7403256BB}"/>
              </a:ext>
            </a:extLst>
          </p:cNvPr>
          <p:cNvPicPr>
            <a:picLocks noChangeAspect="1"/>
          </p:cNvPicPr>
          <p:nvPr/>
        </p:nvPicPr>
        <p:blipFill>
          <a:blip r:embed="rId3"/>
          <a:stretch>
            <a:fillRect/>
          </a:stretch>
        </p:blipFill>
        <p:spPr>
          <a:xfrm>
            <a:off x="559398" y="505609"/>
            <a:ext cx="8111266" cy="3130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6000" b="1" dirty="0"/>
              <a:t>Key Operations</a:t>
            </a:r>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a:t>All operations in O(lg </a:t>
            </a:r>
            <a:r>
              <a:rPr lang="en-US" sz="1800" dirty="0" err="1"/>
              <a:t>lg</a:t>
            </a:r>
            <a:r>
              <a:rPr lang="en-US" sz="1800" dirty="0"/>
              <a:t> n) time.</a:t>
            </a:r>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27540622"/>
      </p:ext>
    </p:extLst>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body" idx="1"/>
          </p:nvPr>
        </p:nvSpPr>
        <p:spPr>
          <a:xfrm>
            <a:off x="457200" y="552091"/>
            <a:ext cx="2631900" cy="403035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INSERT</a:t>
            </a:r>
          </a:p>
          <a:p>
            <a:pPr marL="0" lvl="0" indent="0" algn="l" rtl="0">
              <a:spcBef>
                <a:spcPts val="600"/>
              </a:spcBef>
              <a:spcAft>
                <a:spcPts val="0"/>
              </a:spcAft>
              <a:buNone/>
            </a:pPr>
            <a:r>
              <a:rPr lang="en-US" dirty="0"/>
              <a:t>Efficiently adds a new element, maintaining vEBT's hierarchical structure and ensuring optimal time complexity for insertion operations.</a:t>
            </a:r>
          </a:p>
        </p:txBody>
      </p:sp>
      <p:sp>
        <p:nvSpPr>
          <p:cNvPr id="144" name="Google Shape;144;p19"/>
          <p:cNvSpPr txBox="1">
            <a:spLocks noGrp="1"/>
          </p:cNvSpPr>
          <p:nvPr>
            <p:ph type="body" idx="2"/>
          </p:nvPr>
        </p:nvSpPr>
        <p:spPr>
          <a:xfrm>
            <a:off x="3223964" y="552091"/>
            <a:ext cx="2631900" cy="403035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DELETE</a:t>
            </a:r>
          </a:p>
          <a:p>
            <a:pPr marL="0" lvl="0" indent="0" algn="l" rtl="0">
              <a:spcBef>
                <a:spcPts val="600"/>
              </a:spcBef>
              <a:spcAft>
                <a:spcPts val="0"/>
              </a:spcAft>
              <a:buNone/>
            </a:pPr>
            <a:r>
              <a:rPr lang="en-US" dirty="0"/>
              <a:t>Removes an element, adjusting the structure seamlessly to preserve vEBT's logarithmic time complexity for deletion operations.</a:t>
            </a:r>
          </a:p>
        </p:txBody>
      </p:sp>
      <p:sp>
        <p:nvSpPr>
          <p:cNvPr id="145" name="Google Shape;145;p19"/>
          <p:cNvSpPr txBox="1">
            <a:spLocks noGrp="1"/>
          </p:cNvSpPr>
          <p:nvPr>
            <p:ph type="body" idx="3"/>
          </p:nvPr>
        </p:nvSpPr>
        <p:spPr>
          <a:xfrm>
            <a:off x="5990727" y="552091"/>
            <a:ext cx="2631900" cy="403035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MINIMUM</a:t>
            </a:r>
          </a:p>
          <a:p>
            <a:pPr marL="0" lvl="0" indent="0" algn="l" rtl="0">
              <a:spcBef>
                <a:spcPts val="600"/>
              </a:spcBef>
              <a:spcAft>
                <a:spcPts val="0"/>
              </a:spcAft>
              <a:buNone/>
            </a:pPr>
            <a:r>
              <a:rPr lang="en-US" dirty="0"/>
              <a:t>Quickly retrieves the smallest element, leveraging vEBT's O(1) time complexity for minimum queries, enhancing search efficiency.</a:t>
            </a:r>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61274589"/>
      </p:ext>
    </p:extLst>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body" idx="1"/>
          </p:nvPr>
        </p:nvSpPr>
        <p:spPr>
          <a:xfrm>
            <a:off x="457200" y="586596"/>
            <a:ext cx="2631900" cy="399584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MAXIMUM</a:t>
            </a:r>
          </a:p>
          <a:p>
            <a:pPr marL="0" lvl="0" indent="0" algn="l" rtl="0">
              <a:spcBef>
                <a:spcPts val="600"/>
              </a:spcBef>
              <a:spcAft>
                <a:spcPts val="0"/>
              </a:spcAft>
              <a:buNone/>
            </a:pPr>
            <a:r>
              <a:rPr lang="en-US" dirty="0"/>
              <a:t>Speedily retrieves the largest element, capitalizing on vEBT's O(1) time complexity for maximum queries, facilitating efficient search.</a:t>
            </a:r>
          </a:p>
        </p:txBody>
      </p:sp>
      <p:sp>
        <p:nvSpPr>
          <p:cNvPr id="144" name="Google Shape;144;p19"/>
          <p:cNvSpPr txBox="1">
            <a:spLocks noGrp="1"/>
          </p:cNvSpPr>
          <p:nvPr>
            <p:ph type="body" idx="2"/>
          </p:nvPr>
        </p:nvSpPr>
        <p:spPr>
          <a:xfrm>
            <a:off x="3223964" y="586596"/>
            <a:ext cx="2631900" cy="399584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SUCCESSOR</a:t>
            </a:r>
          </a:p>
          <a:p>
            <a:pPr marL="0" lvl="0" indent="0" algn="l" rtl="0">
              <a:spcBef>
                <a:spcPts val="600"/>
              </a:spcBef>
              <a:spcAft>
                <a:spcPts val="0"/>
              </a:spcAft>
              <a:buNone/>
            </a:pPr>
            <a:r>
              <a:rPr lang="en-US" dirty="0"/>
              <a:t>Locates the next element in order, employing vEBT's unique structure to achieve O(lg </a:t>
            </a:r>
            <a:r>
              <a:rPr lang="en-US" dirty="0" err="1"/>
              <a:t>lg</a:t>
            </a:r>
            <a:r>
              <a:rPr lang="en-US" dirty="0"/>
              <a:t> n) time complexity for successor operations..</a:t>
            </a:r>
          </a:p>
        </p:txBody>
      </p:sp>
      <p:sp>
        <p:nvSpPr>
          <p:cNvPr id="145" name="Google Shape;145;p19"/>
          <p:cNvSpPr txBox="1">
            <a:spLocks noGrp="1"/>
          </p:cNvSpPr>
          <p:nvPr>
            <p:ph type="body" idx="3"/>
          </p:nvPr>
        </p:nvSpPr>
        <p:spPr>
          <a:xfrm>
            <a:off x="5990727" y="586596"/>
            <a:ext cx="2631900" cy="399584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PREDECESSOR</a:t>
            </a:r>
          </a:p>
          <a:p>
            <a:pPr marL="0" lvl="0" indent="0" algn="l" rtl="0">
              <a:spcBef>
                <a:spcPts val="600"/>
              </a:spcBef>
              <a:spcAft>
                <a:spcPts val="0"/>
              </a:spcAft>
              <a:buNone/>
            </a:pPr>
            <a:r>
              <a:rPr lang="en-US" dirty="0"/>
              <a:t>Identifies the previous element in order, utilizing vEBT's hierarchical design to attain O(lg </a:t>
            </a:r>
            <a:r>
              <a:rPr lang="en-US" dirty="0" err="1"/>
              <a:t>lg</a:t>
            </a:r>
            <a:r>
              <a:rPr lang="en-US" dirty="0"/>
              <a:t> n) time complexity for predecessor operations.</a:t>
            </a:r>
          </a:p>
        </p:txBody>
      </p:sp>
      <p:sp>
        <p:nvSpPr>
          <p:cNvPr id="146" name="Google Shape;146;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560856732"/>
      </p:ext>
    </p:extLst>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581</Words>
  <Application>Microsoft Office PowerPoint</Application>
  <PresentationFormat>On-screen Show (16:9)</PresentationFormat>
  <Paragraphs>69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Söhne</vt:lpstr>
      <vt:lpstr>Cousine</vt:lpstr>
      <vt:lpstr>Wingdings</vt:lpstr>
      <vt:lpstr>Valentine template</vt:lpstr>
      <vt:lpstr>Van Emde Boas Trees (vEBT): “Efficient Search and Update Operations“   By Anupama avusula Sri sai harsha Gannamaneni</vt:lpstr>
      <vt:lpstr>"A data structure revolutionizing search and update efficiency"</vt:lpstr>
      <vt:lpstr>History</vt:lpstr>
      <vt:lpstr>Structure of vEBT</vt:lpstr>
      <vt:lpstr>Main components</vt:lpstr>
      <vt:lpstr>1 TRANSITION HEADLINE</vt:lpstr>
      <vt:lpstr>Key Operations</vt:lpstr>
      <vt:lpstr>PowerPoint Presentation</vt:lpstr>
      <vt:lpstr>PowerPoint Presentation</vt:lpstr>
      <vt:lpstr>Time Complexity</vt:lpstr>
      <vt:lpstr>Pro and Cons</vt:lpstr>
      <vt:lpstr>What is preventing vEBT from being used more?</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 Emde Boas Trees (vEBT): “Efficient Search and Update Operations"</dc:title>
  <dc:creator>SANJANA</dc:creator>
  <cp:lastModifiedBy>Sanjana Avusula</cp:lastModifiedBy>
  <cp:revision>1</cp:revision>
  <dcterms:modified xsi:type="dcterms:W3CDTF">2023-11-29T14:49:17Z</dcterms:modified>
</cp:coreProperties>
</file>