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7" r:id="rId9"/>
    <p:sldId id="262" r:id="rId10"/>
    <p:sldId id="263" r:id="rId11"/>
    <p:sldId id="278" r:id="rId12"/>
    <p:sldId id="265" r:id="rId13"/>
    <p:sldId id="266" r:id="rId14"/>
    <p:sldId id="267" r:id="rId15"/>
    <p:sldId id="264" r:id="rId16"/>
    <p:sldId id="275" r:id="rId17"/>
    <p:sldId id="280" r:id="rId18"/>
    <p:sldId id="269" r:id="rId19"/>
    <p:sldId id="281" r:id="rId20"/>
    <p:sldId id="279" r:id="rId21"/>
    <p:sldId id="270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4293" autoAdjust="0"/>
  </p:normalViewPr>
  <p:slideViewPr>
    <p:cSldViewPr snapToGrid="0">
      <p:cViewPr>
        <p:scale>
          <a:sx n="68" d="100"/>
          <a:sy n="68" d="100"/>
        </p:scale>
        <p:origin x="9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dirty="0"/>
              <a:t>Logarithmic</a:t>
            </a:r>
            <a:r>
              <a:rPr lang="en-IN" sz="3200" b="1" baseline="0" dirty="0"/>
              <a:t> CURVE</a:t>
            </a:r>
            <a:endParaRPr lang="en-IN" sz="3200" b="1" dirty="0"/>
          </a:p>
        </c:rich>
      </c:tx>
      <c:layout>
        <c:manualLayout>
          <c:xMode val="edge"/>
          <c:yMode val="edge"/>
          <c:x val="0.29287064974565602"/>
          <c:y val="4.891570194032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741913026934234E-2"/>
          <c:y val="3.0744224801673149E-2"/>
          <c:w val="0.92217411044377273"/>
          <c:h val="0.862186351706036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 N approx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2.25</c:v>
                </c:pt>
                <c:pt idx="5">
                  <c:v>2.5</c:v>
                </c:pt>
                <c:pt idx="6">
                  <c:v>2.75</c:v>
                </c:pt>
                <c:pt idx="7">
                  <c:v>3</c:v>
                </c:pt>
                <c:pt idx="8">
                  <c:v>3.125</c:v>
                </c:pt>
                <c:pt idx="9">
                  <c:v>3.25</c:v>
                </c:pt>
                <c:pt idx="10">
                  <c:v>3.375</c:v>
                </c:pt>
                <c:pt idx="11">
                  <c:v>3.5</c:v>
                </c:pt>
                <c:pt idx="12">
                  <c:v>3.625</c:v>
                </c:pt>
                <c:pt idx="13">
                  <c:v>3.75</c:v>
                </c:pt>
                <c:pt idx="14">
                  <c:v>3.875</c:v>
                </c:pt>
                <c:pt idx="15">
                  <c:v>4</c:v>
                </c:pt>
                <c:pt idx="16">
                  <c:v>4.0625</c:v>
                </c:pt>
                <c:pt idx="17">
                  <c:v>4.125</c:v>
                </c:pt>
                <c:pt idx="18">
                  <c:v>4.1875</c:v>
                </c:pt>
                <c:pt idx="19">
                  <c:v>4.25</c:v>
                </c:pt>
                <c:pt idx="20">
                  <c:v>4.3125</c:v>
                </c:pt>
                <c:pt idx="21">
                  <c:v>4.375</c:v>
                </c:pt>
                <c:pt idx="22">
                  <c:v>4.4375</c:v>
                </c:pt>
                <c:pt idx="23">
                  <c:v>4.5</c:v>
                </c:pt>
                <c:pt idx="24">
                  <c:v>4.5625</c:v>
                </c:pt>
                <c:pt idx="25">
                  <c:v>4.625</c:v>
                </c:pt>
                <c:pt idx="26">
                  <c:v>4.6875</c:v>
                </c:pt>
                <c:pt idx="27">
                  <c:v>4.75</c:v>
                </c:pt>
                <c:pt idx="28">
                  <c:v>4.8125</c:v>
                </c:pt>
                <c:pt idx="29">
                  <c:v>4.875</c:v>
                </c:pt>
                <c:pt idx="30">
                  <c:v>4.9375</c:v>
                </c:pt>
                <c:pt idx="31">
                  <c:v>5</c:v>
                </c:pt>
                <c:pt idx="32">
                  <c:v>5.03125</c:v>
                </c:pt>
                <c:pt idx="33">
                  <c:v>5.0625</c:v>
                </c:pt>
                <c:pt idx="34">
                  <c:v>5.09375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0-49CF-B4E0-22F6D236B9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  N</c:v>
                </c:pt>
              </c:strCache>
            </c:strRef>
          </c:tx>
          <c:spPr>
            <a:ln w="158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Sheet1!$C$2:$C$36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1.5849599999999999</c:v>
                </c:pt>
                <c:pt idx="3">
                  <c:v>2</c:v>
                </c:pt>
                <c:pt idx="4">
                  <c:v>2.32192</c:v>
                </c:pt>
                <c:pt idx="5">
                  <c:v>2.5849600000000001</c:v>
                </c:pt>
                <c:pt idx="6">
                  <c:v>2.80735</c:v>
                </c:pt>
                <c:pt idx="7">
                  <c:v>3</c:v>
                </c:pt>
                <c:pt idx="8">
                  <c:v>3.1699199999999998</c:v>
                </c:pt>
                <c:pt idx="9">
                  <c:v>3.32192</c:v>
                </c:pt>
                <c:pt idx="10">
                  <c:v>3.4594299999999998</c:v>
                </c:pt>
                <c:pt idx="11">
                  <c:v>3.5849600000000001</c:v>
                </c:pt>
                <c:pt idx="12">
                  <c:v>3.7004299999999999</c:v>
                </c:pt>
                <c:pt idx="13">
                  <c:v>3.80735</c:v>
                </c:pt>
                <c:pt idx="14">
                  <c:v>3.9068900000000002</c:v>
                </c:pt>
                <c:pt idx="15">
                  <c:v>4</c:v>
                </c:pt>
                <c:pt idx="16">
                  <c:v>4.0874600000000001</c:v>
                </c:pt>
                <c:pt idx="17">
                  <c:v>4.1699200000000003</c:v>
                </c:pt>
                <c:pt idx="18">
                  <c:v>4.2479199999999997</c:v>
                </c:pt>
                <c:pt idx="19">
                  <c:v>4.3219200000000004</c:v>
                </c:pt>
                <c:pt idx="20">
                  <c:v>4.3923100000000002</c:v>
                </c:pt>
                <c:pt idx="21">
                  <c:v>4.4594300000000002</c:v>
                </c:pt>
                <c:pt idx="22">
                  <c:v>4.5235599999999998</c:v>
                </c:pt>
                <c:pt idx="23">
                  <c:v>4.5849599999999997</c:v>
                </c:pt>
                <c:pt idx="24">
                  <c:v>4.6438499999999996</c:v>
                </c:pt>
                <c:pt idx="25">
                  <c:v>4.7004299999999999</c:v>
                </c:pt>
                <c:pt idx="26">
                  <c:v>4.75488</c:v>
                </c:pt>
                <c:pt idx="27">
                  <c:v>4.8073499999999996</c:v>
                </c:pt>
                <c:pt idx="28">
                  <c:v>4.8579800000000004</c:v>
                </c:pt>
                <c:pt idx="29">
                  <c:v>4.9068899999999998</c:v>
                </c:pt>
                <c:pt idx="30">
                  <c:v>4.9541899999999996</c:v>
                </c:pt>
                <c:pt idx="31">
                  <c:v>5</c:v>
                </c:pt>
                <c:pt idx="32">
                  <c:v>5.0443899999999999</c:v>
                </c:pt>
                <c:pt idx="33">
                  <c:v>5.0874600000000001</c:v>
                </c:pt>
                <c:pt idx="34">
                  <c:v>5.1292799999999996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400-49CF-B4E0-22F6D236B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9881760"/>
        <c:axId val="1409879264"/>
      </c:scatterChart>
      <c:valAx>
        <c:axId val="140988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>
                    <a:solidFill>
                      <a:srgbClr val="002060"/>
                    </a:solidFill>
                  </a:rPr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879264"/>
        <c:crosses val="autoZero"/>
        <c:crossBetween val="midCat"/>
      </c:valAx>
      <c:valAx>
        <c:axId val="140987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>
                    <a:solidFill>
                      <a:srgbClr val="002060"/>
                    </a:solidFill>
                  </a:rPr>
                  <a:t>log</a:t>
                </a:r>
                <a:r>
                  <a:rPr lang="en-IN" sz="2000" b="1" baseline="-25000">
                    <a:solidFill>
                      <a:srgbClr val="002060"/>
                    </a:solidFill>
                  </a:rPr>
                  <a:t>2</a:t>
                </a:r>
                <a:r>
                  <a:rPr lang="en-IN" sz="2000" b="1" baseline="0">
                    <a:solidFill>
                      <a:srgbClr val="002060"/>
                    </a:solidFill>
                  </a:rPr>
                  <a:t>N</a:t>
                </a:r>
                <a:endParaRPr lang="en-IN" sz="2000" b="1">
                  <a:solidFill>
                    <a:srgbClr val="00206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88829667453691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88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167948510883406"/>
          <c:y val="0.65783042813436021"/>
          <c:w val="0.25109234280911841"/>
          <c:h val="0.18922108485012668"/>
        </c:manualLayout>
      </c:layout>
      <c:overlay val="0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error</a:t>
            </a:r>
            <a:r>
              <a:rPr lang="en-IN" sz="2800" baseline="0"/>
              <a:t> comparison</a:t>
            </a:r>
            <a:endParaRPr lang="en-IN" sz="2800"/>
          </a:p>
        </c:rich>
      </c:tx>
      <c:layout>
        <c:manualLayout>
          <c:xMode val="edge"/>
          <c:yMode val="edge"/>
          <c:x val="0.33756857409938673"/>
          <c:y val="1.1315418936309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537440440312125E-2"/>
          <c:y val="9.4175663609059171E-2"/>
          <c:w val="0.94746255955968806"/>
          <c:h val="0.82717856312027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12.84</c:v>
                </c:pt>
                <c:pt idx="1">
                  <c:v>10.41</c:v>
                </c:pt>
                <c:pt idx="2">
                  <c:v>7.34</c:v>
                </c:pt>
                <c:pt idx="3">
                  <c:v>0.73</c:v>
                </c:pt>
                <c:pt idx="4">
                  <c:v>16.38</c:v>
                </c:pt>
                <c:pt idx="5">
                  <c:v>17.68</c:v>
                </c:pt>
                <c:pt idx="6">
                  <c:v>13.14</c:v>
                </c:pt>
                <c:pt idx="7">
                  <c:v>5.87</c:v>
                </c:pt>
                <c:pt idx="8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6-4C96-AB95-0180783B19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ILM - 1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1.48</c:v>
                </c:pt>
                <c:pt idx="1">
                  <c:v>0.76</c:v>
                </c:pt>
                <c:pt idx="2">
                  <c:v>1.36</c:v>
                </c:pt>
                <c:pt idx="3">
                  <c:v>7.0000000000000001E-3</c:v>
                </c:pt>
                <c:pt idx="4">
                  <c:v>0.98</c:v>
                </c:pt>
                <c:pt idx="5">
                  <c:v>1.32</c:v>
                </c:pt>
                <c:pt idx="6">
                  <c:v>2.02</c:v>
                </c:pt>
                <c:pt idx="7">
                  <c:v>0.37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06-4C96-AB95-0180783B19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ILM -2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0.14000000000000001</c:v>
                </c:pt>
                <c:pt idx="1">
                  <c:v>7.0000000000000007E-2</c:v>
                </c:pt>
                <c:pt idx="2">
                  <c:v>0.09</c:v>
                </c:pt>
                <c:pt idx="3">
                  <c:v>9.0000000000000006E-5</c:v>
                </c:pt>
                <c:pt idx="4">
                  <c:v>0.03</c:v>
                </c:pt>
                <c:pt idx="5">
                  <c:v>0.18</c:v>
                </c:pt>
                <c:pt idx="6">
                  <c:v>0.42</c:v>
                </c:pt>
                <c:pt idx="7">
                  <c:v>0.03</c:v>
                </c:pt>
                <c:pt idx="8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06-4C96-AB95-0180783B19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 - ILM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7.24</c:v>
                </c:pt>
                <c:pt idx="1">
                  <c:v>10.41</c:v>
                </c:pt>
                <c:pt idx="2">
                  <c:v>2.68</c:v>
                </c:pt>
                <c:pt idx="3">
                  <c:v>0.73</c:v>
                </c:pt>
                <c:pt idx="4">
                  <c:v>3.17</c:v>
                </c:pt>
                <c:pt idx="5">
                  <c:v>1.48</c:v>
                </c:pt>
                <c:pt idx="6">
                  <c:v>1.55</c:v>
                </c:pt>
                <c:pt idx="7">
                  <c:v>5.87</c:v>
                </c:pt>
                <c:pt idx="8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06-4C96-AB95-0180783B19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93619567"/>
        <c:axId val="693608751"/>
      </c:barChart>
      <c:catAx>
        <c:axId val="693619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Serial No.</a:t>
                </a:r>
              </a:p>
            </c:rich>
          </c:tx>
          <c:layout>
            <c:manualLayout>
              <c:xMode val="edge"/>
              <c:yMode val="edge"/>
              <c:x val="0.46023500118719873"/>
              <c:y val="0.95860398023573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608751"/>
        <c:crosses val="autoZero"/>
        <c:auto val="1"/>
        <c:lblAlgn val="ctr"/>
        <c:lblOffset val="100"/>
        <c:noMultiLvlLbl val="0"/>
      </c:catAx>
      <c:valAx>
        <c:axId val="69360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/>
                  <a:t>ERROR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619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631596172727793"/>
          <c:y val="1.0244612034081686E-2"/>
          <c:w val="0.28957610868589612"/>
          <c:h val="5.7990096598749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55E58-B53B-481E-9CE3-90E9076BCB6D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9CDD7-07A5-4A15-9634-7E6E9E97A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7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9CDD7-07A5-4A15-9634-7E6E9E97A4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9CDD7-07A5-4A15-9634-7E6E9E97A4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2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9CDD7-07A5-4A15-9634-7E6E9E97A4C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2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8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74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59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4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27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9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0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91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9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3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3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6936-62E8-487D-84A6-A890DE799C3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BF86-B15B-4FA7-ADA7-FA0F4B602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613" y="406400"/>
            <a:ext cx="9702798" cy="27559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Design and Implementation of Approximate Logarithmic Multipliers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618" y="4409079"/>
            <a:ext cx="4776788" cy="82332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b="1" dirty="0"/>
              <a:t>By ANUPAM HASSA PURTY (19MVD0005)</a:t>
            </a:r>
          </a:p>
          <a:p>
            <a:pPr algn="ctr"/>
            <a:r>
              <a:rPr lang="en-GB" b="1" dirty="0"/>
              <a:t>Guide : Prof. RAJEEV PANKAJ NELAPATI</a:t>
            </a:r>
          </a:p>
        </p:txBody>
      </p:sp>
    </p:spTree>
    <p:extLst>
      <p:ext uri="{BB962C8B-B14F-4D97-AF65-F5344CB8AC3E}">
        <p14:creationId xmlns:p14="http://schemas.microsoft.com/office/powerpoint/2010/main" val="86045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8C15E-91EF-4CAA-8574-2A215D01463A}"/>
                  </a:ext>
                </a:extLst>
              </p:cNvPr>
              <p:cNvSpPr txBox="1"/>
              <p:nvPr/>
            </p:nvSpPr>
            <p:spPr>
              <a:xfrm>
                <a:off x="1185863" y="285616"/>
                <a:ext cx="10120312" cy="302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product of two terms gives:</a:t>
                </a:r>
                <a:endParaRPr lang="en-IN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</a:t>
                </a:r>
                <a:r>
                  <a:rPr lang="en-IN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endParaRPr lang="en-IN" sz="1400" b="1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(2) in (3) :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b="1" dirty="0"/>
                  <a:t>                                                          </a:t>
                </a:r>
                <a:r>
                  <a:rPr lang="en-IN" b="1" dirty="0">
                    <a:solidFill>
                      <a:srgbClr val="0070C0"/>
                    </a:solidFill>
                  </a:rPr>
                  <a:t>ERROR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8C15E-91EF-4CAA-8574-2A215D014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3" y="285616"/>
                <a:ext cx="10120312" cy="3025444"/>
              </a:xfrm>
              <a:prstGeom prst="rect">
                <a:avLst/>
              </a:prstGeom>
              <a:blipFill>
                <a:blip r:embed="rId2"/>
                <a:stretch>
                  <a:fillRect l="-542" t="-1008" b="-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AB914BFB-1BD2-4DB8-BAC5-90DE1DACF756}"/>
              </a:ext>
            </a:extLst>
          </p:cNvPr>
          <p:cNvSpPr/>
          <p:nvPr/>
        </p:nvSpPr>
        <p:spPr>
          <a:xfrm>
            <a:off x="7362825" y="1856937"/>
            <a:ext cx="276225" cy="5524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A5632A-7FA0-4CB5-8794-0C7B10025097}"/>
              </a:ext>
            </a:extLst>
          </p:cNvPr>
          <p:cNvSpPr/>
          <p:nvPr/>
        </p:nvSpPr>
        <p:spPr>
          <a:xfrm>
            <a:off x="9896475" y="1856937"/>
            <a:ext cx="276225" cy="55245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D2D6C2-D56F-4E93-9C81-DB213010AB80}"/>
              </a:ext>
            </a:extLst>
          </p:cNvPr>
          <p:cNvCxnSpPr>
            <a:cxnSpLocks/>
          </p:cNvCxnSpPr>
          <p:nvPr/>
        </p:nvCxnSpPr>
        <p:spPr>
          <a:xfrm>
            <a:off x="9029700" y="2314575"/>
            <a:ext cx="1004887" cy="58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7E07BF-94B4-47F4-BD97-7FD0121F9ED6}"/>
                  </a:ext>
                </a:extLst>
              </p:cNvPr>
              <p:cNvSpPr txBox="1"/>
              <p:nvPr/>
            </p:nvSpPr>
            <p:spPr>
              <a:xfrm>
                <a:off x="1185863" y="3283424"/>
                <a:ext cx="10196512" cy="3062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𝒔𝒕</m:t>
                        </m:r>
                      </m:sup>
                    </m:sSup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iteration:</a:t>
                </a:r>
                <a:b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Correction Term 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18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𝒏𝒅</m:t>
                        </m:r>
                      </m:sup>
                    </m:sSup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iteration: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IN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7E07BF-94B4-47F4-BD97-7FD0121F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3" y="3283424"/>
                <a:ext cx="10196512" cy="3062185"/>
              </a:xfrm>
              <a:prstGeom prst="rect">
                <a:avLst/>
              </a:prstGeom>
              <a:blipFill>
                <a:blip r:embed="rId3"/>
                <a:stretch>
                  <a:fillRect l="-538" t="-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45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C6A124-7084-4474-AEDC-2A6274A35788}"/>
                  </a:ext>
                </a:extLst>
              </p:cNvPr>
              <p:cNvSpPr txBox="1"/>
              <p:nvPr/>
            </p:nvSpPr>
            <p:spPr>
              <a:xfrm>
                <a:off x="1376362" y="180867"/>
                <a:ext cx="9929812" cy="3248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iteration: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Correction Term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⋯ +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𝑎𝑝𝑝𝑟𝑜𝑥</m:t>
                          </m:r>
                        </m:sub>
                        <m:sup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C6A124-7084-4474-AEDC-2A6274A3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2" y="180867"/>
                <a:ext cx="9929812" cy="3248133"/>
              </a:xfrm>
              <a:prstGeom prst="rect">
                <a:avLst/>
              </a:prstGeom>
              <a:blipFill>
                <a:blip r:embed="rId2"/>
                <a:stretch>
                  <a:fillRect l="-552" t="-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911E0-431A-4414-B536-85DBB022E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6980" y="3429001"/>
                <a:ext cx="10188575" cy="32481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18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  <m:sup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IN" sz="1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Iterative Logarithmic Multiplier (Neglected Carry)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 – Iterative Logarithmic Multiplier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lang="en-IN" sz="1800" b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1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IN" sz="1800" b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911E0-431A-4414-B536-85DBB022E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80" y="3429001"/>
                <a:ext cx="10188575" cy="3248132"/>
              </a:xfrm>
              <a:blipFill>
                <a:blip r:embed="rId3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4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B4B-FCA3-4A4D-81A5-723BE915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81" y="0"/>
            <a:ext cx="9643719" cy="838200"/>
          </a:xfrm>
        </p:spPr>
        <p:txBody>
          <a:bodyPr>
            <a:normAutofit/>
          </a:bodyPr>
          <a:lstStyle/>
          <a:p>
            <a:r>
              <a:rPr lang="en-IN" b="1" dirty="0"/>
              <a:t>Iterative</a:t>
            </a:r>
            <a:r>
              <a:rPr lang="en-IN" dirty="0"/>
              <a:t> </a:t>
            </a:r>
            <a:r>
              <a:rPr lang="en-IN" b="1" dirty="0"/>
              <a:t>LOG MULTIPLIER (ILM)– BASIC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9E742-66FD-48C7-A50E-C881674D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80" y="601398"/>
            <a:ext cx="5458120" cy="62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9796"/>
            <a:ext cx="3592005" cy="2935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04" y="534961"/>
            <a:ext cx="8517761" cy="6320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CB28B-132A-430E-A2B6-62C5E0A3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711" y="0"/>
            <a:ext cx="8067389" cy="58163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Leading ONE DETECTOR(LOD)</a:t>
            </a:r>
          </a:p>
        </p:txBody>
      </p:sp>
    </p:spTree>
    <p:extLst>
      <p:ext uri="{BB962C8B-B14F-4D97-AF65-F5344CB8AC3E}">
        <p14:creationId xmlns:p14="http://schemas.microsoft.com/office/powerpoint/2010/main" val="107893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75" y="0"/>
            <a:ext cx="9535575" cy="508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ITERATIVE LOG MUTIPLIER (ILM)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A98C1-B6D8-4362-92E0-3872942AF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47" y="508000"/>
            <a:ext cx="6604105" cy="63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1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16110"/>
            <a:ext cx="6926263" cy="683990"/>
          </a:xfrm>
        </p:spPr>
        <p:txBody>
          <a:bodyPr>
            <a:normAutofit/>
          </a:bodyPr>
          <a:lstStyle/>
          <a:p>
            <a:r>
              <a:rPr lang="en-GB" b="1" dirty="0"/>
              <a:t>Non – Iterative log multiplier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813AC-0057-4D24-873A-2D205C6AC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9" y="579723"/>
            <a:ext cx="7809342" cy="62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159" y="0"/>
            <a:ext cx="10520313" cy="1131501"/>
          </a:xfrm>
        </p:spPr>
        <p:txBody>
          <a:bodyPr>
            <a:normAutofit/>
          </a:bodyPr>
          <a:lstStyle/>
          <a:p>
            <a:r>
              <a:rPr lang="en-GB" b="1" dirty="0"/>
              <a:t>Implementation - ILM</a:t>
            </a:r>
            <a:br>
              <a:rPr lang="en-GB" dirty="0"/>
            </a:br>
            <a:r>
              <a:rPr lang="en-GB" sz="3100" b="1" dirty="0"/>
              <a:t>Family</a:t>
            </a:r>
            <a:r>
              <a:rPr lang="en-GB" sz="3100" dirty="0"/>
              <a:t> - Cyclone IV E </a:t>
            </a:r>
            <a:r>
              <a:rPr lang="en-GB" sz="3100" b="1" dirty="0"/>
              <a:t>Device</a:t>
            </a:r>
            <a:r>
              <a:rPr lang="en-GB" sz="3100" dirty="0"/>
              <a:t> - EP4CE115F29C7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6433C-1D97-4468-A265-613516B3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3" y="1031106"/>
            <a:ext cx="10805377" cy="56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DFB0-7B22-44A1-963C-A07D66C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0288588" cy="106679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Implementation NON – ILM</a:t>
            </a:r>
            <a:br>
              <a:rPr lang="en-GB" b="1" dirty="0"/>
            </a:br>
            <a:r>
              <a:rPr lang="en-GB" sz="3600" b="1" dirty="0"/>
              <a:t>Family</a:t>
            </a:r>
            <a:r>
              <a:rPr lang="en-GB" sz="3600" dirty="0"/>
              <a:t> - Cyclone IV E </a:t>
            </a:r>
            <a:r>
              <a:rPr lang="en-GB" sz="3600" b="1" dirty="0"/>
              <a:t>Device</a:t>
            </a:r>
            <a:r>
              <a:rPr lang="en-GB" sz="3600" dirty="0"/>
              <a:t> - EP4CE115F29C7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C2D22-EF78-4047-9A9C-DDA4A6D8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45" y="926901"/>
            <a:ext cx="10497080" cy="59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6" y="0"/>
            <a:ext cx="3257550" cy="657225"/>
          </a:xfrm>
        </p:spPr>
        <p:txBody>
          <a:bodyPr/>
          <a:lstStyle/>
          <a:p>
            <a:r>
              <a:rPr lang="en-GB" dirty="0"/>
              <a:t>RESULTS - ILM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14ABE5C-24B8-40A4-9032-F92251DB8D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6518255"/>
                  </p:ext>
                </p:extLst>
              </p:nvPr>
            </p:nvGraphicFramePr>
            <p:xfrm>
              <a:off x="752474" y="657224"/>
              <a:ext cx="11249027" cy="605995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3382">
                      <a:extLst>
                        <a:ext uri="{9D8B030D-6E8A-4147-A177-3AD203B41FA5}">
                          <a16:colId xmlns:a16="http://schemas.microsoft.com/office/drawing/2014/main" val="3340863248"/>
                        </a:ext>
                      </a:extLst>
                    </a:gridCol>
                    <a:gridCol w="1268127">
                      <a:extLst>
                        <a:ext uri="{9D8B030D-6E8A-4147-A177-3AD203B41FA5}">
                          <a16:colId xmlns:a16="http://schemas.microsoft.com/office/drawing/2014/main" val="2227690863"/>
                        </a:ext>
                      </a:extLst>
                    </a:gridCol>
                    <a:gridCol w="1690158">
                      <a:extLst>
                        <a:ext uri="{9D8B030D-6E8A-4147-A177-3AD203B41FA5}">
                          <a16:colId xmlns:a16="http://schemas.microsoft.com/office/drawing/2014/main" val="4141301870"/>
                        </a:ext>
                      </a:extLst>
                    </a:gridCol>
                    <a:gridCol w="2114226">
                      <a:extLst>
                        <a:ext uri="{9D8B030D-6E8A-4147-A177-3AD203B41FA5}">
                          <a16:colId xmlns:a16="http://schemas.microsoft.com/office/drawing/2014/main" val="1583806442"/>
                        </a:ext>
                      </a:extLst>
                    </a:gridCol>
                    <a:gridCol w="1690158">
                      <a:extLst>
                        <a:ext uri="{9D8B030D-6E8A-4147-A177-3AD203B41FA5}">
                          <a16:colId xmlns:a16="http://schemas.microsoft.com/office/drawing/2014/main" val="479385737"/>
                        </a:ext>
                      </a:extLst>
                    </a:gridCol>
                    <a:gridCol w="1797854">
                      <a:extLst>
                        <a:ext uri="{9D8B030D-6E8A-4147-A177-3AD203B41FA5}">
                          <a16:colId xmlns:a16="http://schemas.microsoft.com/office/drawing/2014/main" val="1585847600"/>
                        </a:ext>
                      </a:extLst>
                    </a:gridCol>
                    <a:gridCol w="1985122">
                      <a:extLst>
                        <a:ext uri="{9D8B030D-6E8A-4147-A177-3AD203B41FA5}">
                          <a16:colId xmlns:a16="http://schemas.microsoft.com/office/drawing/2014/main" val="2650704014"/>
                        </a:ext>
                      </a:extLst>
                    </a:gridCol>
                  </a:tblGrid>
                  <a:tr h="862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Sl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No.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N1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N2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IN" sz="20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𝒕𝒓𝒖𝒆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en-IN" sz="1400" b="1" baseline="3000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Iteration)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</a:t>
                          </a:r>
                          <a:r>
                            <a:rPr lang="en-IN" sz="1400" b="1" baseline="3000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Iteration)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59530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13604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24193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329121572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12.84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074834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54793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22115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1211747195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10.41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0965533"/>
                      </a:ext>
                    </a:extLst>
                  </a:tr>
                  <a:tr h="5692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31501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39309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1238272809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7.34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1.36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378573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33893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21010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712091930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0.007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0.00009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8691193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58113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52493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3050525709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16.38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613696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61814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52541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3247769374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17.68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1.32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0.18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5025559"/>
                      </a:ext>
                    </a:extLst>
                  </a:tr>
                  <a:tr h="5198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22509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63372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1426440348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13.14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2.02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0.42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116974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59897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9414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563870358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5.87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0.37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0530015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33989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53930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1833026770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0.002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2032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14ABE5C-24B8-40A4-9032-F92251DB8D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6518255"/>
                  </p:ext>
                </p:extLst>
              </p:nvPr>
            </p:nvGraphicFramePr>
            <p:xfrm>
              <a:off x="752474" y="657224"/>
              <a:ext cx="11249027" cy="605995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3382">
                      <a:extLst>
                        <a:ext uri="{9D8B030D-6E8A-4147-A177-3AD203B41FA5}">
                          <a16:colId xmlns:a16="http://schemas.microsoft.com/office/drawing/2014/main" val="3340863248"/>
                        </a:ext>
                      </a:extLst>
                    </a:gridCol>
                    <a:gridCol w="1268127">
                      <a:extLst>
                        <a:ext uri="{9D8B030D-6E8A-4147-A177-3AD203B41FA5}">
                          <a16:colId xmlns:a16="http://schemas.microsoft.com/office/drawing/2014/main" val="2227690863"/>
                        </a:ext>
                      </a:extLst>
                    </a:gridCol>
                    <a:gridCol w="1690158">
                      <a:extLst>
                        <a:ext uri="{9D8B030D-6E8A-4147-A177-3AD203B41FA5}">
                          <a16:colId xmlns:a16="http://schemas.microsoft.com/office/drawing/2014/main" val="4141301870"/>
                        </a:ext>
                      </a:extLst>
                    </a:gridCol>
                    <a:gridCol w="2114226">
                      <a:extLst>
                        <a:ext uri="{9D8B030D-6E8A-4147-A177-3AD203B41FA5}">
                          <a16:colId xmlns:a16="http://schemas.microsoft.com/office/drawing/2014/main" val="1583806442"/>
                        </a:ext>
                      </a:extLst>
                    </a:gridCol>
                    <a:gridCol w="1690158">
                      <a:extLst>
                        <a:ext uri="{9D8B030D-6E8A-4147-A177-3AD203B41FA5}">
                          <a16:colId xmlns:a16="http://schemas.microsoft.com/office/drawing/2014/main" val="479385737"/>
                        </a:ext>
                      </a:extLst>
                    </a:gridCol>
                    <a:gridCol w="1797854">
                      <a:extLst>
                        <a:ext uri="{9D8B030D-6E8A-4147-A177-3AD203B41FA5}">
                          <a16:colId xmlns:a16="http://schemas.microsoft.com/office/drawing/2014/main" val="1585847600"/>
                        </a:ext>
                      </a:extLst>
                    </a:gridCol>
                    <a:gridCol w="1985122">
                      <a:extLst>
                        <a:ext uri="{9D8B030D-6E8A-4147-A177-3AD203B41FA5}">
                          <a16:colId xmlns:a16="http://schemas.microsoft.com/office/drawing/2014/main" val="2650704014"/>
                        </a:ext>
                      </a:extLst>
                    </a:gridCol>
                  </a:tblGrid>
                  <a:tr h="862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Sl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No.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N1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N2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3487" t="-7746" r="-259942" b="-60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</a:t>
                          </a:r>
                          <a:r>
                            <a:rPr lang="en-IN" sz="1400" b="1" baseline="3000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Iteration)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</a:t>
                          </a:r>
                          <a:r>
                            <a:rPr lang="en-IN" sz="1400" b="1" baseline="3000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IN" sz="1400" b="1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Iteration)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59530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13604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24193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329121572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12.84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074834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54793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22115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1211747195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10.41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0965533"/>
                      </a:ext>
                    </a:extLst>
                  </a:tr>
                  <a:tr h="5692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31501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39309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1238272809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7.34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1.36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378573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33893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21010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712091930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0.007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0.00009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8691193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58113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52493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3050525709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16.38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613696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61814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52541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3247769374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17.68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1.32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0.18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5025559"/>
                      </a:ext>
                    </a:extLst>
                  </a:tr>
                  <a:tr h="5198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22509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63372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1426440348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13.14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2.02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0.42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116974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59897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9414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563870358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5.87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0.37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0530015"/>
                      </a:ext>
                    </a:extLst>
                  </a:tr>
                  <a:tr h="5926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33989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53930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1833026770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0.002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2032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33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0D4A-05C0-40F6-9A58-848EBF32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5593"/>
            <a:ext cx="3811587" cy="448281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NON - ILM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F333349-B9F3-47A3-8D2D-FE15DFEBE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680429"/>
                  </p:ext>
                </p:extLst>
              </p:nvPr>
            </p:nvGraphicFramePr>
            <p:xfrm>
              <a:off x="718343" y="643731"/>
              <a:ext cx="11216480" cy="6014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89526">
                      <a:extLst>
                        <a:ext uri="{9D8B030D-6E8A-4147-A177-3AD203B41FA5}">
                          <a16:colId xmlns:a16="http://schemas.microsoft.com/office/drawing/2014/main" val="3558456497"/>
                        </a:ext>
                      </a:extLst>
                    </a:gridCol>
                    <a:gridCol w="1537255">
                      <a:extLst>
                        <a:ext uri="{9D8B030D-6E8A-4147-A177-3AD203B41FA5}">
                          <a16:colId xmlns:a16="http://schemas.microsoft.com/office/drawing/2014/main" val="1475238427"/>
                        </a:ext>
                      </a:extLst>
                    </a:gridCol>
                    <a:gridCol w="1823809">
                      <a:extLst>
                        <a:ext uri="{9D8B030D-6E8A-4147-A177-3AD203B41FA5}">
                          <a16:colId xmlns:a16="http://schemas.microsoft.com/office/drawing/2014/main" val="1924868901"/>
                        </a:ext>
                      </a:extLst>
                    </a:gridCol>
                    <a:gridCol w="1123338">
                      <a:extLst>
                        <a:ext uri="{9D8B030D-6E8A-4147-A177-3AD203B41FA5}">
                          <a16:colId xmlns:a16="http://schemas.microsoft.com/office/drawing/2014/main" val="130969515"/>
                        </a:ext>
                      </a:extLst>
                    </a:gridCol>
                    <a:gridCol w="1868584">
                      <a:extLst>
                        <a:ext uri="{9D8B030D-6E8A-4147-A177-3AD203B41FA5}">
                          <a16:colId xmlns:a16="http://schemas.microsoft.com/office/drawing/2014/main" val="154566237"/>
                        </a:ext>
                      </a:extLst>
                    </a:gridCol>
                    <a:gridCol w="1974053">
                      <a:extLst>
                        <a:ext uri="{9D8B030D-6E8A-4147-A177-3AD203B41FA5}">
                          <a16:colId xmlns:a16="http://schemas.microsoft.com/office/drawing/2014/main" val="67057387"/>
                        </a:ext>
                      </a:extLst>
                    </a:gridCol>
                    <a:gridCol w="2199915">
                      <a:extLst>
                        <a:ext uri="{9D8B030D-6E8A-4147-A177-3AD203B41FA5}">
                          <a16:colId xmlns:a16="http://schemas.microsoft.com/office/drawing/2014/main" val="3845561632"/>
                        </a:ext>
                      </a:extLst>
                    </a:gridCol>
                  </a:tblGrid>
                  <a:tr h="814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SL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No.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N1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N2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Carry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IN" sz="2000" b="1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𝒕𝒓𝒖𝒆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ILM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  <a:tabLst>
                              <a:tab pos="470535" algn="l"/>
                              <a:tab pos="633095" algn="ctr"/>
                            </a:tabLs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Non-ILM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9494392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13604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24193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329121572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12.84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7.24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721553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54793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22115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1211747195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10.41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10.41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9854460"/>
                      </a:ext>
                    </a:extLst>
                  </a:tr>
                  <a:tr h="5574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31501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39309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1238272809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7.34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2.68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827564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33893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21010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712091930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1449772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58113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52493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3050525709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16.38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3.17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318129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61814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52541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3247769374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17.68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4445354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22509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63372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1426440348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13.14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1.55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450983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59897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9414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563870358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5.87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5.87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7906211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33989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53930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1833026770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584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F333349-B9F3-47A3-8D2D-FE15DFEBE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680429"/>
                  </p:ext>
                </p:extLst>
              </p:nvPr>
            </p:nvGraphicFramePr>
            <p:xfrm>
              <a:off x="718343" y="643731"/>
              <a:ext cx="11216480" cy="6014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89526">
                      <a:extLst>
                        <a:ext uri="{9D8B030D-6E8A-4147-A177-3AD203B41FA5}">
                          <a16:colId xmlns:a16="http://schemas.microsoft.com/office/drawing/2014/main" val="3558456497"/>
                        </a:ext>
                      </a:extLst>
                    </a:gridCol>
                    <a:gridCol w="1537255">
                      <a:extLst>
                        <a:ext uri="{9D8B030D-6E8A-4147-A177-3AD203B41FA5}">
                          <a16:colId xmlns:a16="http://schemas.microsoft.com/office/drawing/2014/main" val="1475238427"/>
                        </a:ext>
                      </a:extLst>
                    </a:gridCol>
                    <a:gridCol w="1823809">
                      <a:extLst>
                        <a:ext uri="{9D8B030D-6E8A-4147-A177-3AD203B41FA5}">
                          <a16:colId xmlns:a16="http://schemas.microsoft.com/office/drawing/2014/main" val="1924868901"/>
                        </a:ext>
                      </a:extLst>
                    </a:gridCol>
                    <a:gridCol w="1123338">
                      <a:extLst>
                        <a:ext uri="{9D8B030D-6E8A-4147-A177-3AD203B41FA5}">
                          <a16:colId xmlns:a16="http://schemas.microsoft.com/office/drawing/2014/main" val="130969515"/>
                        </a:ext>
                      </a:extLst>
                    </a:gridCol>
                    <a:gridCol w="1868584">
                      <a:extLst>
                        <a:ext uri="{9D8B030D-6E8A-4147-A177-3AD203B41FA5}">
                          <a16:colId xmlns:a16="http://schemas.microsoft.com/office/drawing/2014/main" val="154566237"/>
                        </a:ext>
                      </a:extLst>
                    </a:gridCol>
                    <a:gridCol w="1974053">
                      <a:extLst>
                        <a:ext uri="{9D8B030D-6E8A-4147-A177-3AD203B41FA5}">
                          <a16:colId xmlns:a16="http://schemas.microsoft.com/office/drawing/2014/main" val="67057387"/>
                        </a:ext>
                      </a:extLst>
                    </a:gridCol>
                    <a:gridCol w="2199915">
                      <a:extLst>
                        <a:ext uri="{9D8B030D-6E8A-4147-A177-3AD203B41FA5}">
                          <a16:colId xmlns:a16="http://schemas.microsoft.com/office/drawing/2014/main" val="3845561632"/>
                        </a:ext>
                      </a:extLst>
                    </a:gridCol>
                  </a:tblGrid>
                  <a:tr h="814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SL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No.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N1</a:t>
                          </a:r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N2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Carry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873" t="-8209" r="-224430" b="-6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ILM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ERROR %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  <a:tabLst>
                              <a:tab pos="470535" algn="l"/>
                              <a:tab pos="633095" algn="ctr"/>
                            </a:tabLst>
                          </a:pPr>
                          <a:r>
                            <a:rPr lang="en-IN" sz="2000" b="1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Non-ILM</a:t>
                          </a:r>
                          <a:endParaRPr lang="en-IN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9494392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13604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24193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329121572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12.84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7.24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3721553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54793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22115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1211747195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10.41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10.41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9854460"/>
                      </a:ext>
                    </a:extLst>
                  </a:tr>
                  <a:tr h="5574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31501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39309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1238272809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7.34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2.68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827564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33893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21010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712091930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0.73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1449772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58113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52493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3050525709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16.38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3.17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318129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61814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52541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3247769374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17.68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4445354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22509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63372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1426440348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13.14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1.55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450983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59897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9414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563870358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5.87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5.87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7906211"/>
                      </a:ext>
                    </a:extLst>
                  </a:tr>
                  <a:tr h="5802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33989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53930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1833026770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800" kern="120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1.40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667" marR="57667" marT="8009" marB="0">
                        <a:lnL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AD47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F1E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5842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85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80" y="147860"/>
            <a:ext cx="8911687" cy="734790"/>
          </a:xfrm>
        </p:spPr>
        <p:txBody>
          <a:bodyPr>
            <a:normAutofit/>
          </a:bodyPr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80" y="882650"/>
            <a:ext cx="10355520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Multiplication is one of the most important operations in computer arithmetic.</a:t>
            </a:r>
          </a:p>
          <a:p>
            <a:pPr algn="just"/>
            <a:r>
              <a:rPr lang="en-GB" b="1" dirty="0"/>
              <a:t>It consists of a long series of adder circuits which takes up lot of area and hence generating lot of delay and power. Examples : Look Ahead Carry Adder, Carry Save Adders, Adder trees etc.</a:t>
            </a:r>
          </a:p>
          <a:p>
            <a:pPr algn="just"/>
            <a:r>
              <a:rPr lang="en-GB" b="1" dirty="0"/>
              <a:t>Accuracy plays a huge factor in the implementation of design which directly contributes to its area.</a:t>
            </a:r>
          </a:p>
          <a:p>
            <a:pPr algn="just"/>
            <a:r>
              <a:rPr lang="en-GB" b="1" dirty="0"/>
              <a:t>For low accuracy applications where speed is the priority we can reduce the area and complexity to minimize the PDP.</a:t>
            </a:r>
          </a:p>
          <a:p>
            <a:pPr algn="just"/>
            <a:r>
              <a:rPr lang="en-GB" b="1" dirty="0"/>
              <a:t> Examples : DSP, Cryptography, machine learning etc.</a:t>
            </a:r>
          </a:p>
          <a:p>
            <a:pPr algn="just"/>
            <a:r>
              <a:rPr lang="en-GB" b="1" dirty="0"/>
              <a:t>Approximate multipliers  can used to achieve greater speeds with lesser power and design complexity.</a:t>
            </a:r>
          </a:p>
          <a:p>
            <a:pPr algn="just"/>
            <a:r>
              <a:rPr lang="en-GB" b="1" dirty="0"/>
              <a:t>Using limited adder circuits to achieve approximate results gives a huge range of errors.</a:t>
            </a:r>
          </a:p>
          <a:p>
            <a:pPr algn="just"/>
            <a:r>
              <a:rPr lang="en-GB" b="1" dirty="0"/>
              <a:t>Hence we need logarithmic multipliers to improve the accuracy and reduce PDP.</a:t>
            </a:r>
          </a:p>
          <a:p>
            <a:pPr marL="0" indent="0" algn="just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709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7D568E-97BF-4545-B98C-50E9C2C0D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936041"/>
              </p:ext>
            </p:extLst>
          </p:nvPr>
        </p:nvGraphicFramePr>
        <p:xfrm>
          <a:off x="342900" y="123826"/>
          <a:ext cx="11687175" cy="6734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682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50A46D-BE98-4694-BCC6-C68B88DBA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99253"/>
              </p:ext>
            </p:extLst>
          </p:nvPr>
        </p:nvGraphicFramePr>
        <p:xfrm>
          <a:off x="738763" y="843602"/>
          <a:ext cx="10746558" cy="496586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789729">
                  <a:extLst>
                    <a:ext uri="{9D8B030D-6E8A-4147-A177-3AD203B41FA5}">
                      <a16:colId xmlns:a16="http://schemas.microsoft.com/office/drawing/2014/main" val="3869217412"/>
                    </a:ext>
                  </a:extLst>
                </a:gridCol>
                <a:gridCol w="1789729">
                  <a:extLst>
                    <a:ext uri="{9D8B030D-6E8A-4147-A177-3AD203B41FA5}">
                      <a16:colId xmlns:a16="http://schemas.microsoft.com/office/drawing/2014/main" val="3789054179"/>
                    </a:ext>
                  </a:extLst>
                </a:gridCol>
                <a:gridCol w="1791775">
                  <a:extLst>
                    <a:ext uri="{9D8B030D-6E8A-4147-A177-3AD203B41FA5}">
                      <a16:colId xmlns:a16="http://schemas.microsoft.com/office/drawing/2014/main" val="648755009"/>
                    </a:ext>
                  </a:extLst>
                </a:gridCol>
                <a:gridCol w="1791775">
                  <a:extLst>
                    <a:ext uri="{9D8B030D-6E8A-4147-A177-3AD203B41FA5}">
                      <a16:colId xmlns:a16="http://schemas.microsoft.com/office/drawing/2014/main" val="4067623304"/>
                    </a:ext>
                  </a:extLst>
                </a:gridCol>
                <a:gridCol w="1791775">
                  <a:extLst>
                    <a:ext uri="{9D8B030D-6E8A-4147-A177-3AD203B41FA5}">
                      <a16:colId xmlns:a16="http://schemas.microsoft.com/office/drawing/2014/main" val="548884002"/>
                    </a:ext>
                  </a:extLst>
                </a:gridCol>
                <a:gridCol w="1791775">
                  <a:extLst>
                    <a:ext uri="{9D8B030D-6E8A-4147-A177-3AD203B41FA5}">
                      <a16:colId xmlns:a16="http://schemas.microsoft.com/office/drawing/2014/main" val="3146347579"/>
                    </a:ext>
                  </a:extLst>
                </a:gridCol>
              </a:tblGrid>
              <a:tr h="999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Logic Elements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Current(mA)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Power(mW)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Minimum Propagation Delay (ns)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Maximum Propagation Delay (ns)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882559"/>
                  </a:ext>
                </a:extLst>
              </a:tr>
              <a:tr h="96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341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</a:rPr>
                        <a:t>15.81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</a:rPr>
                        <a:t>140.44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7.940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28.371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250341"/>
                  </a:ext>
                </a:extLst>
              </a:tr>
              <a:tr h="999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ILM – 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717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20.57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146.15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12.966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32.295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778339"/>
                  </a:ext>
                </a:extLst>
              </a:tr>
              <a:tr h="999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ILM – 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1088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25.92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152.60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18.583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33.723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695442"/>
                  </a:ext>
                </a:extLst>
              </a:tr>
              <a:tr h="999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– ILM</a:t>
                      </a:r>
                      <a:endParaRPr lang="en-IN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481</a:t>
                      </a:r>
                      <a:endParaRPr lang="en-IN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42.23</a:t>
                      </a:r>
                      <a:endParaRPr lang="en-IN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172.51</a:t>
                      </a:r>
                      <a:endParaRPr lang="en-IN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15.877</a:t>
                      </a:r>
                      <a:endParaRPr lang="en-IN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32.635</a:t>
                      </a:r>
                      <a:endParaRPr lang="en-IN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66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8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128810"/>
            <a:ext cx="8911687" cy="1280890"/>
          </a:xfrm>
        </p:spPr>
        <p:txBody>
          <a:bodyPr/>
          <a:lstStyle/>
          <a:p>
            <a:r>
              <a:rPr lang="en-GB" dirty="0"/>
              <a:t>REFRENCES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788" y="924089"/>
            <a:ext cx="10263188" cy="542290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Zdenka</a:t>
            </a:r>
            <a:r>
              <a:rPr lang="en-GB" dirty="0"/>
              <a:t> Babic </a:t>
            </a:r>
            <a:r>
              <a:rPr lang="en-GB" dirty="0" err="1"/>
              <a:t>Aleksej</a:t>
            </a:r>
            <a:r>
              <a:rPr lang="en-GB" dirty="0"/>
              <a:t> </a:t>
            </a:r>
            <a:r>
              <a:rPr lang="en-GB" dirty="0" err="1"/>
              <a:t>Avramovic</a:t>
            </a:r>
            <a:r>
              <a:rPr lang="en-GB" dirty="0"/>
              <a:t> Patricio </a:t>
            </a:r>
            <a:r>
              <a:rPr lang="en-GB" dirty="0" err="1"/>
              <a:t>Bulic</a:t>
            </a:r>
            <a:r>
              <a:rPr lang="en-GB" dirty="0"/>
              <a:t> An Iterative Mitchell's Algorithm Based Multiplier 2011</a:t>
            </a:r>
          </a:p>
          <a:p>
            <a:r>
              <a:rPr lang="en-GB" dirty="0"/>
              <a:t>Patricio </a:t>
            </a:r>
            <a:r>
              <a:rPr lang="en-GB" dirty="0" err="1"/>
              <a:t>Bulic</a:t>
            </a:r>
            <a:r>
              <a:rPr lang="en-GB" dirty="0"/>
              <a:t>, </a:t>
            </a:r>
            <a:r>
              <a:rPr lang="en-GB" dirty="0" err="1"/>
              <a:t>Zdenka</a:t>
            </a:r>
            <a:r>
              <a:rPr lang="en-GB" dirty="0"/>
              <a:t> Babic  A Simple Pipelined Logarithmic Multiplier 2011</a:t>
            </a:r>
          </a:p>
          <a:p>
            <a:r>
              <a:rPr lang="en-GB" dirty="0"/>
              <a:t>A Hardware-Efficient Logarithmic Multiplier with Improved Accuracy Mohammad Saeed Ansari Bruce F. Cockburn </a:t>
            </a:r>
            <a:r>
              <a:rPr lang="en-GB" dirty="0" err="1"/>
              <a:t>Jie</a:t>
            </a:r>
            <a:r>
              <a:rPr lang="en-GB" dirty="0"/>
              <a:t> Han 2019</a:t>
            </a:r>
          </a:p>
          <a:p>
            <a:r>
              <a:rPr lang="en-GB" dirty="0"/>
              <a:t>An efficient VLSI architecture for Iterative Logarithmic Multiplier Durgesh Nandan Jitendra Kanungo Anurag Mahajan 2017</a:t>
            </a:r>
          </a:p>
          <a:p>
            <a:r>
              <a:rPr lang="en-US" dirty="0"/>
              <a:t>On the Design of Logarithmic Multiplier Using Radix-4 Booth Encoding </a:t>
            </a:r>
            <a:r>
              <a:rPr lang="en-US" dirty="0" err="1"/>
              <a:t>ratko</a:t>
            </a:r>
            <a:r>
              <a:rPr lang="en-US" dirty="0"/>
              <a:t> </a:t>
            </a:r>
            <a:r>
              <a:rPr lang="en-US" dirty="0" err="1"/>
              <a:t>pilipovic</a:t>
            </a:r>
            <a:r>
              <a:rPr lang="en-US" dirty="0"/>
              <a:t> and </a:t>
            </a:r>
            <a:r>
              <a:rPr lang="en-US" dirty="0" err="1"/>
              <a:t>patricio</a:t>
            </a:r>
            <a:r>
              <a:rPr lang="en-US" dirty="0"/>
              <a:t> </a:t>
            </a:r>
            <a:r>
              <a:rPr lang="en-US" dirty="0" err="1"/>
              <a:t>bulic</a:t>
            </a:r>
            <a:r>
              <a:rPr lang="en-US" dirty="0"/>
              <a:t> 2020</a:t>
            </a:r>
            <a:endParaRPr lang="en-GB" dirty="0"/>
          </a:p>
          <a:p>
            <a:r>
              <a:rPr lang="en-GB" dirty="0"/>
              <a:t>M.H. </a:t>
            </a:r>
            <a:r>
              <a:rPr lang="en-GB" dirty="0" err="1"/>
              <a:t>Rais</a:t>
            </a:r>
            <a:r>
              <a:rPr lang="en-GB" dirty="0"/>
              <a:t>. Efﬁcient Hardware Realization of Truncated Multipliers using FPGA, International Journal of Applied Science, Vol. 5, No. 2, pp. 124 - 128, 2009. </a:t>
            </a:r>
          </a:p>
          <a:p>
            <a:r>
              <a:rPr lang="en-US" dirty="0"/>
              <a:t>An Improved Logarithmic Multiplier for Media Processing Syed </a:t>
            </a:r>
            <a:r>
              <a:rPr lang="en-US" dirty="0" err="1"/>
              <a:t>Ershad</a:t>
            </a:r>
            <a:r>
              <a:rPr lang="en-US" dirty="0"/>
              <a:t> Ahmed M. B. Srinivas 2018</a:t>
            </a:r>
          </a:p>
          <a:p>
            <a:r>
              <a:rPr lang="en-GB" dirty="0"/>
              <a:t>V. </a:t>
            </a:r>
            <a:r>
              <a:rPr lang="en-GB" dirty="0" err="1"/>
              <a:t>Hampel</a:t>
            </a:r>
            <a:r>
              <a:rPr lang="en-GB" dirty="0"/>
              <a:t>, P. </a:t>
            </a:r>
            <a:r>
              <a:rPr lang="en-GB" dirty="0" err="1"/>
              <a:t>Sobe</a:t>
            </a:r>
            <a:r>
              <a:rPr lang="en-GB" dirty="0"/>
              <a:t>, E. </a:t>
            </a:r>
            <a:r>
              <a:rPr lang="en-GB" dirty="0" err="1"/>
              <a:t>Maehle</a:t>
            </a:r>
            <a:r>
              <a:rPr lang="en-GB" dirty="0"/>
              <a:t>, Experiences with a FPGA-based Reed/Solomon-encoding coprocessor, Microprocessors and Microsystems, Vol. 32, No. 5-6, pp. 313-320, August 2008.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94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325" y="2491010"/>
            <a:ext cx="4341275" cy="1280890"/>
          </a:xfrm>
        </p:spPr>
        <p:txBody>
          <a:bodyPr>
            <a:noAutofit/>
          </a:bodyPr>
          <a:lstStyle/>
          <a:p>
            <a:r>
              <a:rPr lang="en-GB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64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12" y="258985"/>
            <a:ext cx="9662575" cy="734790"/>
          </a:xfrm>
        </p:spPr>
        <p:txBody>
          <a:bodyPr>
            <a:normAutofit/>
          </a:bodyPr>
          <a:lstStyle/>
          <a:p>
            <a:r>
              <a:rPr lang="en-GB" b="1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2112" y="1231900"/>
                <a:ext cx="10085388" cy="5461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b="1" dirty="0"/>
                  <a:t>Logarithmic Number System(LNS) can be used to reduce larger multiplications to basic additions. Example: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>
                    <a:solidFill>
                      <a:srgbClr val="C00000"/>
                    </a:solidFill>
                  </a:rPr>
                  <a:t>                                          characteristic</a:t>
                </a:r>
                <a:r>
                  <a:rPr lang="en-GB" b="1" dirty="0"/>
                  <a:t>    </a:t>
                </a:r>
                <a:r>
                  <a:rPr lang="en-GB" b="1" dirty="0">
                    <a:solidFill>
                      <a:srgbClr val="C00000"/>
                    </a:solidFill>
                  </a:rPr>
                  <a:t>mantissa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𝒍𝒐𝒈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𝒍𝒐𝒈𝑨</m:t>
                    </m:r>
                  </m:oMath>
                </a14:m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𝟎𝟕𝟗𝟏𝟖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For arithmetic operations Antilog is taken at the end to get the final answer.</a:t>
                </a:r>
              </a:p>
              <a:p>
                <a:r>
                  <a:rPr lang="en-GB" b="1" dirty="0"/>
                  <a:t>For  Binary number system:</a:t>
                </a:r>
                <a:endParaRPr lang="en-GB" sz="2400" b="1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/>
                  <a:t>Where N = any decimal number ; k = characteristic; x= mantissa </a:t>
                </a:r>
              </a:p>
              <a:p>
                <a:r>
                  <a:rPr lang="en-GB" b="1" dirty="0"/>
                  <a:t>Types of LNS multipliers: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b="1" dirty="0"/>
                  <a:t>Based on Look up Tables(LUT) and interpolations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b="1" dirty="0"/>
                  <a:t>Based of Mitchell’s Algorithm (MA)</a:t>
                </a:r>
              </a:p>
              <a:p>
                <a:pPr marL="0" indent="0">
                  <a:buNone/>
                </a:pPr>
                <a:r>
                  <a:rPr lang="en-GB" b="1" dirty="0"/>
                  <a:t>	</a:t>
                </a:r>
              </a:p>
              <a:p>
                <a:pPr marL="457200" lvl="1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112" y="1231900"/>
                <a:ext cx="10085388" cy="5461000"/>
              </a:xfrm>
              <a:blipFill>
                <a:blip r:embed="rId2"/>
                <a:stretch>
                  <a:fillRect l="-907" t="-1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8326374" y="2260600"/>
            <a:ext cx="12700" cy="5207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338437" y="2260600"/>
            <a:ext cx="12700" cy="5207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12" y="78010"/>
            <a:ext cx="8911687" cy="1280890"/>
          </a:xfrm>
        </p:spPr>
        <p:txBody>
          <a:bodyPr/>
          <a:lstStyle/>
          <a:p>
            <a:r>
              <a:rPr lang="en-GB" b="1" dirty="0"/>
              <a:t>Mitchell’s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4012" y="1139825"/>
                <a:ext cx="10440988" cy="5283200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Reduces a huge amount of design complexity and area.</a:t>
                </a:r>
              </a:p>
              <a:p>
                <a:r>
                  <a:rPr lang="en-GB" sz="2000" b="1" dirty="0"/>
                  <a:t>Uses approximate logarithms (Error)</a:t>
                </a:r>
              </a:p>
              <a:p>
                <a:r>
                  <a:rPr lang="en-GB" sz="2000" b="1" dirty="0"/>
                  <a:t>Considers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b="1" dirty="0"/>
                  <a:t> (</a:t>
                </a:r>
                <a:r>
                  <a:rPr lang="en-GB" sz="2000" b="1" dirty="0">
                    <a:solidFill>
                      <a:srgbClr val="0070C0"/>
                    </a:solidFill>
                  </a:rPr>
                  <a:t>Approximation</a:t>
                </a:r>
                <a:r>
                  <a:rPr lang="en-GB" sz="2000" b="1" dirty="0"/>
                  <a:t>)</a:t>
                </a:r>
              </a:p>
              <a:p>
                <a:r>
                  <a:rPr lang="en-GB" sz="2000" b="1" dirty="0"/>
                  <a:t>Example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000" b="1" dirty="0"/>
                  <a:t>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000" b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b="1" dirty="0"/>
              </a:p>
              <a:p>
                <a:pPr marL="0" indent="0">
                  <a:buNone/>
                </a:pPr>
                <a:r>
                  <a:rPr lang="en-GB" sz="2000" b="1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000" b="1" dirty="0"/>
                  <a:t>)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000" b="1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000" b="1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sz="2000" b="1" dirty="0"/>
              </a:p>
              <a:p>
                <a:r>
                  <a:rPr lang="en-GB" sz="2000" b="1" dirty="0"/>
                  <a:t>Approximate logarithms can be found be simple shifting and observation of bits.</a:t>
                </a:r>
              </a:p>
              <a:p>
                <a:r>
                  <a:rPr lang="en-GB" sz="2000" b="1" dirty="0"/>
                  <a:t>Example :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endParaRPr lang="en-GB" sz="20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Bit position of most significant one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𝟎𝟏𝟏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800" b="1" dirty="0"/>
                  <a:t>characteristic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Put decimal after the most significant one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So, approx.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𝟎𝟏𝟏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𝟏𝟎𝟏𝟎</m:t>
                    </m:r>
                  </m:oMath>
                </a14:m>
                <a:endParaRPr lang="en-GB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4012" y="1139825"/>
                <a:ext cx="10440988" cy="5283200"/>
              </a:xfrm>
              <a:blipFill>
                <a:blip r:embed="rId2"/>
                <a:stretch>
                  <a:fillRect l="-817" t="-1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90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757442F-FC39-4B79-8F27-16BF80730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886385"/>
                  </p:ext>
                </p:extLst>
              </p:nvPr>
            </p:nvGraphicFramePr>
            <p:xfrm>
              <a:off x="1019177" y="591289"/>
              <a:ext cx="10753724" cy="6068081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801336">
                      <a:extLst>
                        <a:ext uri="{9D8B030D-6E8A-4147-A177-3AD203B41FA5}">
                          <a16:colId xmlns:a16="http://schemas.microsoft.com/office/drawing/2014/main" val="2357070013"/>
                        </a:ext>
                      </a:extLst>
                    </a:gridCol>
                    <a:gridCol w="1887358">
                      <a:extLst>
                        <a:ext uri="{9D8B030D-6E8A-4147-A177-3AD203B41FA5}">
                          <a16:colId xmlns:a16="http://schemas.microsoft.com/office/drawing/2014/main" val="4100343038"/>
                        </a:ext>
                      </a:extLst>
                    </a:gridCol>
                    <a:gridCol w="3432041">
                      <a:extLst>
                        <a:ext uri="{9D8B030D-6E8A-4147-A177-3AD203B41FA5}">
                          <a16:colId xmlns:a16="http://schemas.microsoft.com/office/drawing/2014/main" val="2247042387"/>
                        </a:ext>
                      </a:extLst>
                    </a:gridCol>
                    <a:gridCol w="2401901">
                      <a:extLst>
                        <a:ext uri="{9D8B030D-6E8A-4147-A177-3AD203B41FA5}">
                          <a16:colId xmlns:a16="http://schemas.microsoft.com/office/drawing/2014/main" val="3683290289"/>
                        </a:ext>
                      </a:extLst>
                    </a:gridCol>
                    <a:gridCol w="2231088">
                      <a:extLst>
                        <a:ext uri="{9D8B030D-6E8A-4147-A177-3AD203B41FA5}">
                          <a16:colId xmlns:a16="http://schemas.microsoft.com/office/drawing/2014/main" val="705937707"/>
                        </a:ext>
                      </a:extLst>
                    </a:gridCol>
                  </a:tblGrid>
                  <a:tr h="4168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IN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24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IN" sz="2400" dirty="0">
                              <a:effectLst/>
                            </a:rPr>
                            <a:t>(binary)</a:t>
                          </a:r>
                          <a:endParaRPr lang="en-IN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dirty="0">
                              <a:effectLst/>
                            </a:rPr>
                            <a:t>Approx.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IN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4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IN" sz="2400" dirty="0">
                              <a:effectLst/>
                            </a:rPr>
                            <a:t>(binary)</a:t>
                          </a:r>
                          <a:endParaRPr lang="en-IN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400" dirty="0">
                              <a:effectLst/>
                            </a:rPr>
                            <a:t>Approx.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IN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4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endParaRPr lang="en-IN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𝒍𝒐</m:t>
                                </m:r>
                                <m:sSub>
                                  <m:sSubPr>
                                    <m:ctrlPr>
                                      <a:rPr lang="en-IN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sz="20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IN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803902582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550461672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2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017914466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3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001.1000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1.5000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1.5849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315658549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4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587081559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5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010.0100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2.2500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2.3219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57392252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6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2.5000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2.5849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438788087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7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010.1100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2.7500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2.8073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675588984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8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548362275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9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3.1250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3.1699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34222534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10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3.2500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3.3219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843608426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11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3.3750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3.4594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565408301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3.5000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3.5849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924864383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13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3.6250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3.7004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228234983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14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3.7500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3.8073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366967023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15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3.8750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3.9068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488129907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16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965981581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17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100.0001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4.0625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4.0874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629710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757442F-FC39-4B79-8F27-16BF80730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886385"/>
                  </p:ext>
                </p:extLst>
              </p:nvPr>
            </p:nvGraphicFramePr>
            <p:xfrm>
              <a:off x="1019177" y="591289"/>
              <a:ext cx="10753724" cy="6068081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801336">
                      <a:extLst>
                        <a:ext uri="{9D8B030D-6E8A-4147-A177-3AD203B41FA5}">
                          <a16:colId xmlns:a16="http://schemas.microsoft.com/office/drawing/2014/main" val="2357070013"/>
                        </a:ext>
                      </a:extLst>
                    </a:gridCol>
                    <a:gridCol w="1887358">
                      <a:extLst>
                        <a:ext uri="{9D8B030D-6E8A-4147-A177-3AD203B41FA5}">
                          <a16:colId xmlns:a16="http://schemas.microsoft.com/office/drawing/2014/main" val="4100343038"/>
                        </a:ext>
                      </a:extLst>
                    </a:gridCol>
                    <a:gridCol w="3432041">
                      <a:extLst>
                        <a:ext uri="{9D8B030D-6E8A-4147-A177-3AD203B41FA5}">
                          <a16:colId xmlns:a16="http://schemas.microsoft.com/office/drawing/2014/main" val="2247042387"/>
                        </a:ext>
                      </a:extLst>
                    </a:gridCol>
                    <a:gridCol w="2401901">
                      <a:extLst>
                        <a:ext uri="{9D8B030D-6E8A-4147-A177-3AD203B41FA5}">
                          <a16:colId xmlns:a16="http://schemas.microsoft.com/office/drawing/2014/main" val="3683290289"/>
                        </a:ext>
                      </a:extLst>
                    </a:gridCol>
                    <a:gridCol w="2231088">
                      <a:extLst>
                        <a:ext uri="{9D8B030D-6E8A-4147-A177-3AD203B41FA5}">
                          <a16:colId xmlns:a16="http://schemas.microsoft.com/office/drawing/2014/main" val="705937707"/>
                        </a:ext>
                      </a:extLst>
                    </a:gridCol>
                  </a:tblGrid>
                  <a:tr h="427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846" marR="61846" marT="0" marB="0">
                        <a:blipFill>
                          <a:blip r:embed="rId2"/>
                          <a:stretch>
                            <a:fillRect l="-758" t="-20000" r="-1239394" b="-1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846" marR="61846" marT="0" marB="0">
                        <a:blipFill>
                          <a:blip r:embed="rId2"/>
                          <a:stretch>
                            <a:fillRect l="-43042" t="-20000" r="-429450" b="-1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846" marR="61846" marT="0" marB="0">
                        <a:blipFill>
                          <a:blip r:embed="rId2"/>
                          <a:stretch>
                            <a:fillRect l="-78369" t="-20000" r="-135284" b="-1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846" marR="61846" marT="0" marB="0">
                        <a:blipFill>
                          <a:blip r:embed="rId2"/>
                          <a:stretch>
                            <a:fillRect l="-255330" t="-20000" r="-93655" b="-1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846" marR="61846" marT="0" marB="0">
                        <a:blipFill>
                          <a:blip r:embed="rId2"/>
                          <a:stretch>
                            <a:fillRect l="-382514" t="-20000" r="-820" b="-13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02582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550461672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2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017914466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3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00011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001.1000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1.5000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1.5849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315658549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>
                              <a:effectLst/>
                            </a:rPr>
                            <a:t>4</a:t>
                          </a:r>
                          <a:endParaRPr lang="en-IN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587081559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5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010.0100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2.2500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2.3219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57392252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6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2.5000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2.5849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438788087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7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00111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010.1100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2.7500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2.8073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675588984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8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548362275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9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3.1250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3.1699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34222534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10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3.2500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3.3219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843608426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11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01011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011.0110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3.3750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3.4594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565408301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12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3.5000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3.5849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924864383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13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011.1010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3.6250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3.7004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228234983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14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011.1100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3.7500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3.8073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3366967023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15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01111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011.1110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3.8750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3.9068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488129907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16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4.0000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1965981581"/>
                      </a:ext>
                    </a:extLst>
                  </a:tr>
                  <a:tr h="331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000" dirty="0">
                              <a:effectLst/>
                            </a:rPr>
                            <a:t>17</a:t>
                          </a:r>
                          <a:endParaRPr lang="en-IN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100.0001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4.0625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4.0874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1846" marR="61846" marT="0" marB="0"/>
                    </a:tc>
                    <a:extLst>
                      <a:ext uri="{0D108BD9-81ED-4DB2-BD59-A6C34878D82A}">
                        <a16:rowId xmlns:a16="http://schemas.microsoft.com/office/drawing/2014/main" val="26297101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DCDC6C30-48A8-4B0D-96F8-F2745C7A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94" y="0"/>
            <a:ext cx="9853611" cy="714378"/>
          </a:xfrm>
        </p:spPr>
        <p:txBody>
          <a:bodyPr/>
          <a:lstStyle/>
          <a:p>
            <a:r>
              <a:rPr lang="en-IN" dirty="0"/>
              <a:t>Table of binary Logarithms</a:t>
            </a:r>
          </a:p>
        </p:txBody>
      </p:sp>
    </p:spTree>
    <p:extLst>
      <p:ext uri="{BB962C8B-B14F-4D97-AF65-F5344CB8AC3E}">
        <p14:creationId xmlns:p14="http://schemas.microsoft.com/office/powerpoint/2010/main" val="4044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28A8CEF-0E6E-402A-B940-01AC975F9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639639"/>
              </p:ext>
            </p:extLst>
          </p:nvPr>
        </p:nvGraphicFramePr>
        <p:xfrm>
          <a:off x="695326" y="1"/>
          <a:ext cx="1156335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1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8F487-C5AE-4C76-B6B3-558B1EF3B64E}"/>
                  </a:ext>
                </a:extLst>
              </p:cNvPr>
              <p:cNvSpPr txBox="1"/>
              <p:nvPr/>
            </p:nvSpPr>
            <p:spPr>
              <a:xfrm>
                <a:off x="1141412" y="940616"/>
                <a:ext cx="10117137" cy="5329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 bits binary multiplicands,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=0:2 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-bits approximate product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leading one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leading one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Calculate: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left by </a:t>
                </a:r>
                <a14:m>
                  <m:oMath xmlns:m="http://schemas.openxmlformats.org/officeDocument/2006/math"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bits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shift N</a:t>
                </a:r>
                <a:r>
                  <a:rPr lang="en-IN" sz="2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the left by </a:t>
                </a:r>
                <a14:m>
                  <m:oMath xmlns:m="http://schemas.openxmlformats.org/officeDocument/2006/math"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bits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≥1:</m:t>
                    </m:r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Both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Both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that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ELSE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(a) Decode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2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insert </a:t>
                </a:r>
                <a14:m>
                  <m:oMath xmlns:m="http://schemas.openxmlformats.org/officeDocument/2006/math"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′1′</m:t>
                    </m:r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that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immediately after this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𝑎𝑝𝑝𝑟𝑜𝑥</m:t>
                        </m:r>
                      </m:sub>
                    </m:sSub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8F487-C5AE-4C76-B6B3-558B1EF3B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40616"/>
                <a:ext cx="10117137" cy="5329088"/>
              </a:xfrm>
              <a:prstGeom prst="rect">
                <a:avLst/>
              </a:prstGeom>
              <a:blipFill>
                <a:blip r:embed="rId2"/>
                <a:stretch>
                  <a:fillRect l="-663" b="-6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6C981E8F-7DDD-4FD8-84FF-36C0EB1C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0616"/>
            <a:ext cx="9088438" cy="519072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Mitchell’s Algorithm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9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4EB5-320C-4BB4-9AFD-340C53C2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7" y="152399"/>
            <a:ext cx="9701212" cy="1154113"/>
          </a:xfrm>
        </p:spPr>
        <p:txBody>
          <a:bodyPr>
            <a:normAutofit/>
          </a:bodyPr>
          <a:lstStyle/>
          <a:p>
            <a:r>
              <a:rPr lang="en-IN" sz="44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C1C83-B0D0-4529-855D-98E210B410AD}"/>
                  </a:ext>
                </a:extLst>
              </p:cNvPr>
              <p:cNvSpPr txBox="1"/>
              <p:nvPr/>
            </p:nvSpPr>
            <p:spPr>
              <a:xfrm>
                <a:off x="1347787" y="1659035"/>
                <a:ext cx="9701212" cy="486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=234=11101010</m:t>
                    </m:r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=198=11000110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=0111</m:t>
                    </m:r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=0111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=1101010</m:t>
                    </m:r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=1000110</m:t>
                    </m:r>
                    <m:r>
                      <a:rPr lang="en-IN" sz="24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=1110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=101100000≥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=1110+1=1111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𝑀𝐴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=101100000000000=450</m:t>
                    </m:r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=46332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𝑡𝑟𝑢𝑒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=2.754%</m:t>
                    </m:r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C1C83-B0D0-4529-855D-98E210B4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7" y="1659035"/>
                <a:ext cx="9701212" cy="4865590"/>
              </a:xfrm>
              <a:prstGeom prst="rect">
                <a:avLst/>
              </a:prstGeom>
              <a:blipFill>
                <a:blip r:embed="rId3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3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886BAD-A1B9-4460-B8FD-F3E67F1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151793"/>
            <a:ext cx="4716462" cy="743557"/>
          </a:xfrm>
        </p:spPr>
        <p:txBody>
          <a:bodyPr/>
          <a:lstStyle/>
          <a:p>
            <a:r>
              <a:rPr lang="en-IN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F48FA9-1FE8-4EAC-B8A8-75662AD5FFB8}"/>
                  </a:ext>
                </a:extLst>
              </p:cNvPr>
              <p:cNvSpPr txBox="1"/>
              <p:nvPr/>
            </p:nvSpPr>
            <p:spPr>
              <a:xfrm>
                <a:off x="1300162" y="895350"/>
                <a:ext cx="10301287" cy="3032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Binary Representation of any number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represented as: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 </m:t>
                          </m:r>
                          <m:nary>
                            <m:naryPr>
                              <m:chr m:val="∑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Where 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characteristic                                                                                                                                    </a:t>
                </a:r>
                <a:r>
                  <a:rPr lang="en-IN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en-IN" sz="1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mantissa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bit value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position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depends on number’s precision (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integer numbers)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F48FA9-1FE8-4EAC-B8A8-75662AD5F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62" y="895350"/>
                <a:ext cx="10301287" cy="3032690"/>
              </a:xfrm>
              <a:prstGeom prst="rect">
                <a:avLst/>
              </a:prstGeom>
              <a:blipFill>
                <a:blip r:embed="rId3"/>
                <a:stretch>
                  <a:fillRect l="-473" t="-1006" b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C957BD-6DA0-4BDB-9AE3-744061A740D7}"/>
                  </a:ext>
                </a:extLst>
              </p:cNvPr>
              <p:cNvSpPr txBox="1"/>
              <p:nvPr/>
            </p:nvSpPr>
            <p:spPr>
              <a:xfrm>
                <a:off x="1300161" y="3836991"/>
                <a:ext cx="10301287" cy="2521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Now,</a:t>
                </a: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Taking </a:t>
                </a:r>
                <a14:m>
                  <m:oMath xmlns:m="http://schemas.openxmlformats.org/officeDocument/2006/math"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𝒍𝒐</m:t>
                    </m:r>
                    <m:sSub>
                      <m:sSub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both sides: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(1) :</a:t>
                </a: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</a:t>
                </a:r>
                <a:r>
                  <a:rPr lang="en-IN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en-IN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C957BD-6DA0-4BDB-9AE3-744061A7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61" y="3836991"/>
                <a:ext cx="10301287" cy="2521588"/>
              </a:xfrm>
              <a:prstGeom prst="rect">
                <a:avLst/>
              </a:prstGeom>
              <a:blipFill>
                <a:blip r:embed="rId4"/>
                <a:stretch>
                  <a:fillRect l="-473" t="-966" r="-17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2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1826</TotalTime>
  <Words>1487</Words>
  <Application>Microsoft Office PowerPoint</Application>
  <PresentationFormat>Widescreen</PresentationFormat>
  <Paragraphs>395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Tw Cen MT</vt:lpstr>
      <vt:lpstr>Wingdings</vt:lpstr>
      <vt:lpstr>Circuit</vt:lpstr>
      <vt:lpstr>Design and Implementation of Approximate Logarithmic Multipliers</vt:lpstr>
      <vt:lpstr>INTRODUCTION</vt:lpstr>
      <vt:lpstr>MOTIVATION</vt:lpstr>
      <vt:lpstr>Mitchell’s Algorithm</vt:lpstr>
      <vt:lpstr>Table of binary Logarithms</vt:lpstr>
      <vt:lpstr>PowerPoint Presentation</vt:lpstr>
      <vt:lpstr>Mitchell’s Algorithm </vt:lpstr>
      <vt:lpstr>EXAMPLE</vt:lpstr>
      <vt:lpstr>MATHEMATICAL MODEL</vt:lpstr>
      <vt:lpstr>PowerPoint Presentation</vt:lpstr>
      <vt:lpstr>PowerPoint Presentation</vt:lpstr>
      <vt:lpstr>Iterative LOG MULTIPLIER (ILM)– BASIC BLOCK</vt:lpstr>
      <vt:lpstr>Leading ONE DETECTOR(LOD)</vt:lpstr>
      <vt:lpstr>ITERATIVE LOG MUTIPLIER (ILM)</vt:lpstr>
      <vt:lpstr>Non – Iterative log multiplier</vt:lpstr>
      <vt:lpstr>Implementation - ILM Family - Cyclone IV E Device - EP4CE115F29C7</vt:lpstr>
      <vt:lpstr>Implementation NON – ILM Family - Cyclone IV E Device - EP4CE115F29C7</vt:lpstr>
      <vt:lpstr>RESULTS - ILM</vt:lpstr>
      <vt:lpstr>RESULTS NON - ILM</vt:lpstr>
      <vt:lpstr>PowerPoint Presentation</vt:lpstr>
      <vt:lpstr>PowerPoint Presentation</vt:lpstr>
      <vt:lpstr>REFRENCES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Approximate Logarithmic Multipliers</dc:title>
  <dc:creator>Anupam Purty</dc:creator>
  <cp:lastModifiedBy>Anupam Hassa Purty</cp:lastModifiedBy>
  <cp:revision>82</cp:revision>
  <dcterms:created xsi:type="dcterms:W3CDTF">2020-09-11T00:49:45Z</dcterms:created>
  <dcterms:modified xsi:type="dcterms:W3CDTF">2021-05-03T07:35:49Z</dcterms:modified>
</cp:coreProperties>
</file>