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084" y="228600"/>
            <a:ext cx="10142621" cy="662940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solution x by the iterative methods(Jacobi Method &amp;</a:t>
            </a: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Gauss-Seidel method)</a:t>
            </a:r>
            <a:b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</a:t>
            </a: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 programming and Compare the number of iterations taken to find x </a:t>
            </a: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through </a:t>
            </a:r>
            <a:r>
              <a:rPr lang="en-US" sz="2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above </a:t>
            </a:r>
            <a:r>
              <a:rPr lang="en-US" sz="2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methods</a:t>
            </a:r>
            <a: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IN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        </a:t>
            </a:r>
            <a:b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	</a:t>
            </a:r>
            <a:r>
              <a:rPr lang="en-IN" sz="1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done </a:t>
            </a:r>
            <a:r>
              <a:rPr lang="en-IN" sz="1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IN" sz="4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Anupam</a:t>
            </a:r>
            <a:r>
              <a:rPr lang="en-I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Sen  &amp;  </a:t>
            </a:r>
            <a:r>
              <a:rPr lang="en-IN" sz="4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Nilay</a:t>
            </a:r>
            <a:r>
              <a:rPr lang="en-I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Sarkar</a:t>
            </a:r>
            <a:br>
              <a:rPr lang="en-I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3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3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en-IN" sz="3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</a:t>
            </a: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(Roll-MA20MSCST11004 &amp; MA20MSCST11019)   </a:t>
            </a:r>
            <a:b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4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en-IN" sz="24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     </a:t>
            </a:r>
            <a:r>
              <a:rPr lang="en-IN" sz="2400" i="1" dirty="0" smtClean="0"/>
              <a:t>Under </a:t>
            </a:r>
            <a:r>
              <a:rPr lang="en-IN" sz="2400" i="1" dirty="0"/>
              <a:t>the supervision of 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b="1" i="1" dirty="0" smtClean="0"/>
              <a:t>                       </a:t>
            </a:r>
            <a:br>
              <a:rPr lang="en-IN" sz="2400" b="1" i="1" dirty="0" smtClean="0"/>
            </a:br>
            <a:r>
              <a:rPr lang="en-IN" sz="2400" b="1" i="1" dirty="0"/>
              <a:t>	 </a:t>
            </a:r>
            <a:r>
              <a:rPr lang="en-IN" sz="2400" b="1" i="1" dirty="0" smtClean="0"/>
              <a:t>   		    </a:t>
            </a:r>
            <a:r>
              <a:rPr lang="en-IN" sz="2400" b="1" i="1" dirty="0" smtClean="0"/>
              <a:t>	  </a:t>
            </a:r>
            <a:r>
              <a:rPr lang="en-IN" sz="2400" b="1" dirty="0" err="1" smtClean="0"/>
              <a:t>Dr</a:t>
            </a:r>
            <a:r>
              <a:rPr lang="en-IN" sz="2400" b="1" dirty="0" err="1"/>
              <a:t>.</a:t>
            </a:r>
            <a:r>
              <a:rPr lang="en-IN" sz="2400" b="1" dirty="0"/>
              <a:t> </a:t>
            </a:r>
            <a:r>
              <a:rPr lang="en-IN" sz="2400" b="1" dirty="0" err="1"/>
              <a:t>Balasubramaniam</a:t>
            </a:r>
            <a:r>
              <a:rPr lang="en-IN" sz="2400" b="1" dirty="0"/>
              <a:t> </a:t>
            </a:r>
            <a:r>
              <a:rPr lang="en-IN" sz="2400" b="1" dirty="0" err="1"/>
              <a:t>Jayaram</a:t>
            </a:r>
            <a:r>
              <a:rPr lang="en-IN" sz="2400" i="1" dirty="0"/>
              <a:t/>
            </a:r>
            <a:br>
              <a:rPr lang="en-IN" sz="2400" i="1" dirty="0"/>
            </a:b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</a:t>
            </a:r>
            <a:r>
              <a:rPr lang="en-IN" sz="2400" b="1" dirty="0"/>
              <a:t> </a:t>
            </a:r>
            <a:r>
              <a:rPr lang="en-IN" sz="2400" b="1" dirty="0" smtClean="0"/>
              <a:t>  </a:t>
            </a:r>
            <a:r>
              <a:rPr lang="en-IN" sz="2400" b="1" dirty="0" smtClean="0"/>
              <a:t>	             </a:t>
            </a:r>
            <a:r>
              <a:rPr lang="en-IN" sz="2400" b="1" dirty="0" smtClean="0"/>
              <a:t>(Professor</a:t>
            </a:r>
            <a:r>
              <a:rPr lang="en-IN" sz="2400" b="1" dirty="0" smtClean="0"/>
              <a:t>)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smtClean="0"/>
              <a:t>								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/>
              <a:t>	</a:t>
            </a:r>
            <a:r>
              <a:rPr lang="en-IN" sz="2400" b="1" dirty="0" smtClean="0"/>
              <a:t>		   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/>
              <a:t>	</a:t>
            </a:r>
            <a:r>
              <a:rPr lang="en-IN" sz="2400" b="1" dirty="0" smtClean="0"/>
              <a:t>			</a:t>
            </a:r>
            <a:r>
              <a:rPr lang="en-IN" sz="2700" b="1" dirty="0" smtClean="0"/>
              <a:t>DEPARTMENT </a:t>
            </a:r>
            <a:r>
              <a:rPr lang="en-IN" sz="2700" b="1" dirty="0"/>
              <a:t>OF </a:t>
            </a:r>
            <a:r>
              <a:rPr lang="en-IN" sz="2700" b="1" dirty="0" smtClean="0"/>
              <a:t>MATHEMATICS</a:t>
            </a:r>
            <a:br>
              <a:rPr lang="en-IN" sz="2700" b="1" dirty="0" smtClean="0"/>
            </a:br>
            <a:r>
              <a:rPr lang="en-IN" sz="2700" b="1" dirty="0" smtClean="0"/>
              <a:t>			     </a:t>
            </a:r>
            <a:r>
              <a:rPr lang="en-IN" sz="1800" b="1" dirty="0" smtClean="0"/>
              <a:t>Indian </a:t>
            </a:r>
            <a:r>
              <a:rPr lang="en-IN" sz="1800" b="1" dirty="0"/>
              <a:t>Institute of Technology </a:t>
            </a:r>
            <a:r>
              <a:rPr lang="en-IN" sz="1800" b="1" dirty="0" smtClean="0"/>
              <a:t>Hyderabad</a:t>
            </a:r>
            <a:r>
              <a:rPr lang="en-IN" sz="2000" b="1" dirty="0" smtClean="0"/>
              <a:t> 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						     June, 2021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58" y="4702371"/>
            <a:ext cx="1275347" cy="9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051" y="240478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z="6000" b="1" dirty="0" smtClean="0"/>
              <a:t>GAUSS-SEIDEL METHOD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7680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177" y="624110"/>
            <a:ext cx="8911687" cy="795616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Main idea of </a:t>
            </a:r>
            <a:r>
              <a:rPr lang="en-IN" sz="4400" b="1" dirty="0" smtClean="0"/>
              <a:t>Gauss-Seidel </a:t>
            </a:r>
            <a:r>
              <a:rPr lang="en-IN" sz="4400" b="1" dirty="0"/>
              <a:t>method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Gauss-Seidel method is a variant of the Jacobi method that usually improves </a:t>
                </a:r>
                <a:r>
                  <a:rPr lang="en-US" dirty="0"/>
                  <a:t>the rate of convergence</a:t>
                </a:r>
                <a:r>
                  <a:rPr lang="en-US" dirty="0" smtClean="0"/>
                  <a:t>. So we will use the previous example to get idea of this method.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𝑥</m:t>
                    </m:r>
                    <m:r>
                      <m:rPr>
                        <m:nor/>
                      </m:rPr>
                      <a:rPr lang="en-IN" i="1" baseline="-25000" dirty="0" smtClean="0"/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3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…………….(i)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i="1" baseline="-25000" dirty="0"/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……………..(ii)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i="1" baseline="-25000" dirty="0"/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……....</a:t>
                </a:r>
                <a:r>
                  <a:rPr lang="en-IN" dirty="0" smtClean="0">
                    <a:latin typeface="Cambria Math" panose="02040503050406030204" pitchFamily="18" charset="0"/>
                  </a:rPr>
                  <a:t> </a:t>
                </a:r>
                <a:r>
                  <a:rPr lang="en-IN" dirty="0">
                    <a:latin typeface="Cambria Math" panose="02040503050406030204" pitchFamily="18" charset="0"/>
                  </a:rPr>
                  <a:t>(</a:t>
                </a:r>
                <a:r>
                  <a:rPr lang="en-IN" dirty="0" smtClean="0">
                    <a:latin typeface="Cambria Math" panose="02040503050406030204" pitchFamily="18" charset="0"/>
                  </a:rPr>
                  <a:t>iii)</a:t>
                </a:r>
              </a:p>
              <a:p>
                <a:pPr marL="0" indent="0">
                  <a:buNone/>
                </a:pPr>
                <a:endParaRPr lang="en-IN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We will take initial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baseline="30000" dirty="0"/>
                  <a:t>(0)</a:t>
                </a:r>
                <a:r>
                  <a:rPr lang="en-IN" dirty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r>
                  <a:rPr lang="en-IN" baseline="30000" dirty="0"/>
                  <a:t>(0)</a:t>
                </a:r>
                <a:r>
                  <a:rPr lang="en-IN" dirty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3</m:t>
                    </m:r>
                  </m:oMath>
                </a14:m>
                <a:r>
                  <a:rPr lang="en-IN" baseline="30000" dirty="0"/>
                  <a:t>(0)</a:t>
                </a:r>
                <a:r>
                  <a:rPr lang="en-IN" dirty="0"/>
                  <a:t> = 0.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837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Calculation for First Iteration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025315"/>
                <a:ext cx="9033293" cy="3777622"/>
              </a:xfrm>
            </p:spPr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For first equation put the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2</m:t>
                    </m:r>
                  </m:oMath>
                </a14:m>
                <a:r>
                  <a:rPr lang="en-IN" b="1" baseline="30000" dirty="0"/>
                  <a:t>(0)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3</m:t>
                    </m:r>
                  </m:oMath>
                </a14:m>
                <a:r>
                  <a:rPr lang="en-IN" b="1" baseline="30000" dirty="0"/>
                  <a:t>(0</a:t>
                </a:r>
                <a:r>
                  <a:rPr lang="en-IN" b="1" baseline="30000" dirty="0" smtClean="0"/>
                  <a:t>) </a:t>
                </a:r>
                <a:r>
                  <a:rPr lang="en-IN" b="1" dirty="0" smtClean="0"/>
                  <a:t> </a:t>
                </a:r>
                <a:r>
                  <a:rPr lang="en-IN" dirty="0" smtClean="0">
                    <a:ea typeface="Cambria Math" panose="02040503050406030204" pitchFamily="18" charset="0"/>
                  </a:rPr>
                  <a:t>and get the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1</m:t>
                    </m:r>
                  </m:oMath>
                </a14:m>
                <a:r>
                  <a:rPr lang="en-IN" b="1" baseline="30000" dirty="0"/>
                  <a:t>(1)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i="0" baseline="-25000" dirty="0" smtClean="0"/>
                      <m:t>.</m:t>
                    </m:r>
                  </m:oMath>
                </a14:m>
                <a:r>
                  <a:rPr lang="en-US" b="1" dirty="0" smtClean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 </a:t>
                </a:r>
                <a:r>
                  <a:rPr lang="en-US" dirty="0">
                    <a:ea typeface="Cambria Math" panose="02040503050406030204" pitchFamily="18" charset="0"/>
                  </a:rPr>
                  <a:t>the </a:t>
                </a:r>
                <a:r>
                  <a:rPr lang="en-US" dirty="0" smtClean="0">
                    <a:ea typeface="Cambria Math" panose="02040503050406030204" pitchFamily="18" charset="0"/>
                  </a:rPr>
                  <a:t>second equation, </a:t>
                </a:r>
                <a:r>
                  <a:rPr lang="en-US" dirty="0">
                    <a:ea typeface="Cambria Math" panose="02040503050406030204" pitchFamily="18" charset="0"/>
                  </a:rPr>
                  <a:t>when working 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1" dirty="0"/>
                      <m:t>𝑥</m:t>
                    </m:r>
                    <m:r>
                      <m:rPr>
                        <m:nor/>
                      </m:rPr>
                      <a:rPr lang="en-IN" sz="2000" b="1" i="0" baseline="-25000" dirty="0" smtClean="0"/>
                      <m:t>2</m:t>
                    </m:r>
                  </m:oMath>
                </a14:m>
                <a:r>
                  <a:rPr lang="en-IN" sz="2000" b="1" baseline="30000" dirty="0" smtClean="0"/>
                  <a:t>(</a:t>
                </a:r>
                <a:r>
                  <a:rPr lang="en-IN" sz="2000" b="1" baseline="30000" dirty="0"/>
                  <a:t>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="0" i="0" baseline="-25000" dirty="0" smtClean="0"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, we will not </a:t>
                </a:r>
                <a:r>
                  <a:rPr lang="en-US" dirty="0">
                    <a:ea typeface="Cambria Math" panose="02040503050406030204" pitchFamily="18" charset="0"/>
                  </a:rPr>
                  <a:t>used </a:t>
                </a:r>
                <a:r>
                  <a:rPr lang="en-US" dirty="0" smtClean="0">
                    <a:ea typeface="Cambria Math" panose="02040503050406030204" pitchFamily="18" charset="0"/>
                  </a:rPr>
                  <a:t>the initial value</a:t>
                </a:r>
                <a:r>
                  <a:rPr lang="en-IN" dirty="0" smtClean="0"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1</m:t>
                    </m:r>
                  </m:oMath>
                </a14:m>
                <a:r>
                  <a:rPr lang="en-IN" b="1" baseline="30000" dirty="0"/>
                  <a:t>0</a:t>
                </a:r>
                <a:r>
                  <a:rPr lang="en-IN" dirty="0" smtClean="0">
                    <a:ea typeface="Cambria Math" panose="02040503050406030204" pitchFamily="18" charset="0"/>
                  </a:rPr>
                  <a:t>) because </a:t>
                </a:r>
                <a:r>
                  <a:rPr lang="en-IN" dirty="0">
                    <a:ea typeface="Cambria Math" panose="02040503050406030204" pitchFamily="18" charset="0"/>
                  </a:rPr>
                  <a:t>a new </a:t>
                </a:r>
                <a:r>
                  <a:rPr lang="en-IN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dirty="0" smtClean="0">
                    <a:ea typeface="Cambria Math" panose="02040503050406030204" pitchFamily="18" charset="0"/>
                  </a:rPr>
                  <a:t>presumably </a:t>
                </a:r>
                <a:r>
                  <a:rPr lang="en-US" dirty="0">
                    <a:ea typeface="Cambria Math" panose="02040503050406030204" pitchFamily="18" charset="0"/>
                  </a:rPr>
                  <a:t>more accurate value (i.e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1</m:t>
                    </m:r>
                  </m:oMath>
                </a14:m>
                <a:r>
                  <a:rPr lang="en-IN" b="1" baseline="30000" dirty="0" smtClean="0"/>
                  <a:t>(1)</a:t>
                </a:r>
                <a:r>
                  <a:rPr lang="en-US" dirty="0" smtClean="0">
                    <a:ea typeface="Cambria Math" panose="02040503050406030204" pitchFamily="18" charset="0"/>
                  </a:rPr>
                  <a:t>)  had </a:t>
                </a:r>
                <a:r>
                  <a:rPr lang="en-US" dirty="0">
                    <a:ea typeface="Cambria Math" panose="02040503050406030204" pitchFamily="18" charset="0"/>
                  </a:rPr>
                  <a:t>just been </a:t>
                </a:r>
                <a:r>
                  <a:rPr lang="en-US" dirty="0" smtClean="0">
                    <a:ea typeface="Cambria Math" panose="02040503050406030204" pitchFamily="18" charset="0"/>
                  </a:rPr>
                  <a:t>worked </a:t>
                </a:r>
                <a:r>
                  <a:rPr lang="en-US" dirty="0">
                    <a:ea typeface="Cambria Math" panose="02040503050406030204" pitchFamily="18" charset="0"/>
                  </a:rPr>
                  <a:t>out in the first </a:t>
                </a:r>
                <a:r>
                  <a:rPr lang="en-US" dirty="0" smtClean="0">
                    <a:ea typeface="Cambria Math" panose="02040503050406030204" pitchFamily="18" charset="0"/>
                  </a:rPr>
                  <a:t>equation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Similarly, in </a:t>
                </a:r>
                <a:r>
                  <a:rPr lang="en-US" dirty="0">
                    <a:ea typeface="Cambria Math" panose="02040503050406030204" pitchFamily="18" charset="0"/>
                  </a:rPr>
                  <a:t>the </a:t>
                </a:r>
                <a:r>
                  <a:rPr lang="en-US" dirty="0" smtClean="0">
                    <a:ea typeface="Cambria Math" panose="02040503050406030204" pitchFamily="18" charset="0"/>
                  </a:rPr>
                  <a:t>third equation, when </a:t>
                </a:r>
                <a:r>
                  <a:rPr lang="en-US" dirty="0">
                    <a:ea typeface="Cambria Math" panose="02040503050406030204" pitchFamily="18" charset="0"/>
                  </a:rPr>
                  <a:t>working out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3</m:t>
                    </m:r>
                  </m:oMath>
                </a14:m>
                <a:r>
                  <a:rPr lang="en-IN" b="1" baseline="30000" dirty="0"/>
                  <a:t>(1)</a:t>
                </a:r>
                <a:r>
                  <a:rPr lang="en-US" dirty="0" smtClean="0">
                    <a:ea typeface="Cambria Math" panose="02040503050406030204" pitchFamily="18" charset="0"/>
                  </a:rPr>
                  <a:t>, we will not </a:t>
                </a:r>
                <a:r>
                  <a:rPr lang="en-US" dirty="0">
                    <a:ea typeface="Cambria Math" panose="02040503050406030204" pitchFamily="18" charset="0"/>
                  </a:rPr>
                  <a:t>used the </a:t>
                </a:r>
                <a:r>
                  <a:rPr lang="en-US" dirty="0" smtClean="0">
                    <a:ea typeface="Cambria Math" panose="02040503050406030204" pitchFamily="18" charset="0"/>
                  </a:rPr>
                  <a:t>initial value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o</a:t>
                </a:r>
                <a:r>
                  <a:rPr lang="en-US" dirty="0" smtClean="0"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2</m:t>
                    </m:r>
                  </m:oMath>
                </a14:m>
                <a:r>
                  <a:rPr lang="en-IN" b="1" baseline="30000" dirty="0" smtClean="0"/>
                  <a:t>(</a:t>
                </a:r>
                <a:r>
                  <a:rPr lang="en-IN" b="1" baseline="30000" dirty="0"/>
                  <a:t>0</a:t>
                </a:r>
                <a:r>
                  <a:rPr lang="en-IN" b="1" baseline="30000" dirty="0" smtClean="0"/>
                  <a:t>) </a:t>
                </a:r>
                <a:r>
                  <a:rPr lang="en-US" b="1" dirty="0">
                    <a:ea typeface="Cambria Math" panose="02040503050406030204" pitchFamily="18" charset="0"/>
                  </a:rPr>
                  <a:t>&amp;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1</m:t>
                    </m:r>
                  </m:oMath>
                </a14:m>
                <a:r>
                  <a:rPr lang="en-IN" b="1" baseline="30000" dirty="0" smtClean="0"/>
                  <a:t>(</a:t>
                </a:r>
                <a:r>
                  <a:rPr lang="en-IN" b="1" baseline="30000" dirty="0"/>
                  <a:t>0</a:t>
                </a:r>
                <a:r>
                  <a:rPr lang="en-IN" b="1" baseline="30000" dirty="0" smtClean="0"/>
                  <a:t>)</a:t>
                </a:r>
                <a:r>
                  <a:rPr lang="en-US" dirty="0" smtClean="0">
                    <a:ea typeface="Cambria Math" panose="02040503050406030204" pitchFamily="18" charset="0"/>
                  </a:rPr>
                  <a:t> ,because more updated value (i.e</a:t>
                </a:r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1</m:t>
                    </m:r>
                  </m:oMath>
                </a14:m>
                <a:r>
                  <a:rPr lang="en-IN" b="1" baseline="30000" dirty="0"/>
                  <a:t>(1)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2</m:t>
                    </m:r>
                  </m:oMath>
                </a14:m>
                <a:r>
                  <a:rPr lang="en-IN" b="1" baseline="30000" dirty="0"/>
                  <a:t>(1)</a:t>
                </a:r>
                <a:r>
                  <a:rPr lang="en-US" dirty="0" smtClean="0">
                    <a:ea typeface="Cambria Math" panose="02040503050406030204" pitchFamily="18" charset="0"/>
                  </a:rPr>
                  <a:t>) </a:t>
                </a:r>
                <a:r>
                  <a:rPr lang="en-US" dirty="0">
                    <a:ea typeface="Cambria Math" panose="02040503050406030204" pitchFamily="18" charset="0"/>
                  </a:rPr>
                  <a:t>had just been worked out in previous </a:t>
                </a:r>
                <a:r>
                  <a:rPr lang="en-US" dirty="0" smtClean="0">
                    <a:ea typeface="Cambria Math" panose="02040503050406030204" pitchFamily="18" charset="0"/>
                  </a:rPr>
                  <a:t>lines.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We have to follow same method for work out all the iteration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025315"/>
                <a:ext cx="9033293" cy="3777622"/>
              </a:xfrm>
              <a:blipFill rotWithShape="0">
                <a:blip r:embed="rId2"/>
                <a:stretch>
                  <a:fillRect l="-472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806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Idea on Gauss-Seidel Method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7188"/>
            <a:ext cx="8915400" cy="4880811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The Gauss-Seidel method implements the strategy </a:t>
            </a:r>
            <a:r>
              <a:rPr lang="en-US" dirty="0" smtClean="0">
                <a:ea typeface="Cambria Math" panose="02040503050406030204" pitchFamily="18" charset="0"/>
              </a:rPr>
              <a:t>of always </a:t>
            </a:r>
            <a:r>
              <a:rPr lang="en-US" dirty="0">
                <a:ea typeface="Cambria Math" panose="02040503050406030204" pitchFamily="18" charset="0"/>
              </a:rPr>
              <a:t>using the latest available value of a particular </a:t>
            </a:r>
            <a:r>
              <a:rPr lang="en-US" dirty="0" smtClean="0">
                <a:ea typeface="Cambria Math" panose="02040503050406030204" pitchFamily="18" charset="0"/>
              </a:rPr>
              <a:t>variable. </a:t>
            </a:r>
            <a:r>
              <a:rPr lang="en-US" dirty="0" smtClean="0"/>
              <a:t>To </a:t>
            </a:r>
            <a:r>
              <a:rPr lang="en-US" dirty="0"/>
              <a:t>clarify the operation of the Gauss-Seidel method, we will go through the first few iterations of the </a:t>
            </a:r>
            <a:r>
              <a:rPr lang="en-US" dirty="0" smtClean="0"/>
              <a:t>example.</a:t>
            </a:r>
          </a:p>
          <a:p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:-  </a:t>
            </a:r>
            <a:r>
              <a:rPr lang="en-IN" b="1" dirty="0"/>
              <a:t>So I </a:t>
            </a:r>
            <a:r>
              <a:rPr lang="en-IN" b="1" dirty="0" smtClean="0"/>
              <a:t>get </a:t>
            </a:r>
            <a:r>
              <a:rPr lang="en-IN" b="1" dirty="0"/>
              <a:t>the final </a:t>
            </a:r>
            <a:r>
              <a:rPr lang="en-IN" b="1" dirty="0" smtClean="0"/>
              <a:t>value in													      11</a:t>
            </a:r>
            <a:r>
              <a:rPr lang="en-IN" b="1" baseline="30000" dirty="0" smtClean="0"/>
              <a:t>th</a:t>
            </a:r>
            <a:r>
              <a:rPr lang="en-IN" b="1" dirty="0" smtClean="0"/>
              <a:t> approximation</a:t>
            </a:r>
            <a:r>
              <a:rPr lang="en-IN" dirty="0" smtClean="0"/>
              <a:t>.		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38" y="3195327"/>
            <a:ext cx="5290962" cy="33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837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Compare of this two method</a:t>
            </a:r>
            <a:endParaRPr lang="en-IN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doing the calculation with the same example, I saw that the Gauss-Seidel method took only 11 iterations but </a:t>
            </a:r>
            <a:r>
              <a:rPr lang="en-IN" dirty="0"/>
              <a:t>the </a:t>
            </a:r>
            <a:r>
              <a:rPr lang="en-IN" dirty="0" smtClean="0"/>
              <a:t>Jacobi </a:t>
            </a:r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took </a:t>
            </a:r>
            <a:r>
              <a:rPr lang="en-US" dirty="0" smtClean="0"/>
              <a:t>25 </a:t>
            </a:r>
            <a:r>
              <a:rPr lang="en-US" dirty="0"/>
              <a:t>iterations </a:t>
            </a:r>
            <a:r>
              <a:rPr lang="en-US" dirty="0" smtClean="0"/>
              <a:t>to</a:t>
            </a:r>
            <a:r>
              <a:rPr lang="en-IN" dirty="0" smtClean="0"/>
              <a:t> </a:t>
            </a:r>
            <a:r>
              <a:rPr lang="en-IN" dirty="0"/>
              <a:t>get the final </a:t>
            </a:r>
            <a:r>
              <a:rPr lang="en-IN" dirty="0" smtClean="0"/>
              <a:t>value.</a:t>
            </a:r>
            <a:endParaRPr lang="en-US" dirty="0" smtClean="0"/>
          </a:p>
          <a:p>
            <a:r>
              <a:rPr lang="en-US" dirty="0" smtClean="0"/>
              <a:t>Therefore, it is possible to achieve convergence faster in case of Gauss-Seidel method than Jacobi method.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12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37" y="25636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lang="en-IN" sz="5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61" y="2476974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    </a:t>
            </a:r>
            <a:r>
              <a:rPr lang="en-IN" sz="6600" b="1" dirty="0" smtClean="0"/>
              <a:t>JACOBI METHOD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8029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08437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effectLst>
                  <a:outerShdw dir="6060000" algn="ctr" rotWithShape="0">
                    <a:srgbClr val="000000"/>
                  </a:outerShdw>
                </a:effectLst>
                <a:latin typeface="+mn-lt"/>
              </a:rPr>
              <a:t>BASIC IDEA ON JACOB METHOD</a:t>
            </a:r>
            <a:endParaRPr lang="en-IN" sz="4400" b="1" dirty="0">
              <a:effectLst>
                <a:outerShdw dir="606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 anchor="ctr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The Jacobi method is the simplest iterative method for solving a (square) linear </a:t>
            </a:r>
            <a:r>
              <a:rPr lang="en-US" dirty="0" smtClean="0"/>
              <a:t>system </a:t>
            </a:r>
            <a:r>
              <a:rPr lang="en-US" b="1" dirty="0"/>
              <a:t>Ax </a:t>
            </a:r>
            <a:r>
              <a:rPr lang="en-US" dirty="0"/>
              <a:t>= </a:t>
            </a:r>
            <a:r>
              <a:rPr lang="en-US" b="1" dirty="0" smtClean="0"/>
              <a:t>b.</a:t>
            </a:r>
          </a:p>
          <a:p>
            <a:pPr marL="0" indent="0">
              <a:buNone/>
            </a:pPr>
            <a:r>
              <a:rPr lang="en-US" dirty="0" smtClean="0"/>
              <a:t>     Where,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</a:t>
            </a:r>
            <a:r>
              <a:rPr lang="en-US" baseline="-25000" dirty="0" smtClean="0"/>
              <a:t>11</a:t>
            </a:r>
            <a:r>
              <a:rPr lang="en-US" dirty="0" smtClean="0"/>
              <a:t>  a</a:t>
            </a:r>
            <a:r>
              <a:rPr lang="en-US" baseline="-25000" dirty="0" smtClean="0"/>
              <a:t>12</a:t>
            </a:r>
            <a:r>
              <a:rPr lang="en-US" dirty="0" smtClean="0"/>
              <a:t>   a</a:t>
            </a:r>
            <a:r>
              <a:rPr lang="en-US" baseline="-25000" dirty="0" smtClean="0"/>
              <a:t>13 </a:t>
            </a:r>
            <a:r>
              <a:rPr lang="en-US" dirty="0" smtClean="0"/>
              <a:t>…a</a:t>
            </a:r>
            <a:r>
              <a:rPr lang="en-US" baseline="-25000" dirty="0" smtClean="0"/>
              <a:t>1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		</a:t>
            </a:r>
            <a:r>
              <a:rPr lang="en-IN" dirty="0" smtClean="0"/>
              <a:t>𝑥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US" baseline="-25000" dirty="0" smtClean="0"/>
              <a:t>			</a:t>
            </a:r>
            <a:r>
              <a:rPr lang="en-US" dirty="0" smtClean="0"/>
              <a:t>b</a:t>
            </a:r>
            <a:r>
              <a:rPr lang="en-US" baseline="-25000" dirty="0" smtClean="0"/>
              <a:t>1							</a:t>
            </a:r>
            <a:r>
              <a:rPr lang="en-US" baseline="-25000" dirty="0"/>
              <a:t> </a:t>
            </a:r>
            <a:r>
              <a:rPr lang="en-US" dirty="0" smtClean="0"/>
              <a:t>       		A=</a:t>
            </a:r>
            <a:r>
              <a:rPr lang="en-US" baseline="-25000" dirty="0"/>
              <a:t> </a:t>
            </a:r>
            <a:r>
              <a:rPr lang="en-US" baseline="-25000" dirty="0" smtClean="0"/>
              <a:t>  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en-US" dirty="0" smtClean="0"/>
              <a:t>  a</a:t>
            </a:r>
            <a:r>
              <a:rPr lang="en-US" baseline="-25000" dirty="0" smtClean="0"/>
              <a:t>22</a:t>
            </a:r>
            <a:r>
              <a:rPr lang="en-US" dirty="0" smtClean="0"/>
              <a:t>	a</a:t>
            </a:r>
            <a:r>
              <a:rPr lang="en-US" baseline="-25000" dirty="0" smtClean="0"/>
              <a:t>23</a:t>
            </a:r>
            <a:r>
              <a:rPr lang="en-US" dirty="0" smtClean="0"/>
              <a:t> </a:t>
            </a:r>
            <a:r>
              <a:rPr lang="en-US" dirty="0"/>
              <a:t>…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IN" baseline="-25000" dirty="0" smtClean="0"/>
              <a:t>𝑛</a:t>
            </a:r>
            <a:r>
              <a:rPr lang="en-US" dirty="0" smtClean="0"/>
              <a:t>       x=   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US" dirty="0" smtClean="0"/>
              <a:t>		b=	b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                              				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aseline="-25000" dirty="0" smtClean="0"/>
              <a:t>		  </a:t>
            </a:r>
            <a:r>
              <a:rPr lang="en-IN" dirty="0" smtClean="0"/>
              <a:t>⋮                                   ⋮                    ⋮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   </a:t>
            </a:r>
            <a:r>
              <a:rPr lang="en-US" dirty="0" smtClean="0"/>
              <a:t>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1</a:t>
            </a:r>
            <a:r>
              <a:rPr lang="en-US" dirty="0" smtClean="0"/>
              <a:t>  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2</a:t>
            </a:r>
            <a:r>
              <a:rPr lang="en-US" dirty="0" smtClean="0"/>
              <a:t>  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3 </a:t>
            </a:r>
            <a:r>
              <a:rPr lang="en-US" dirty="0" smtClean="0"/>
              <a:t> </a:t>
            </a:r>
            <a:r>
              <a:rPr lang="en-US" dirty="0"/>
              <a:t>…</a:t>
            </a:r>
            <a:r>
              <a:rPr lang="en-US" dirty="0" smtClean="0"/>
              <a:t>a</a:t>
            </a:r>
            <a:r>
              <a:rPr lang="en-IN" baseline="-25000" dirty="0" smtClean="0"/>
              <a:t>𝑛𝑛 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IN" baseline="-25000" dirty="0" smtClean="0"/>
              <a:t>	           			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we are solving Ax=b &amp; we get,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 </a:t>
            </a:r>
            <a:r>
              <a:rPr lang="en-US" dirty="0"/>
              <a:t> </a:t>
            </a:r>
            <a:r>
              <a:rPr lang="en-US" dirty="0" smtClean="0"/>
              <a:t>     a</a:t>
            </a:r>
            <a:r>
              <a:rPr lang="en-US" baseline="-25000" dirty="0" smtClean="0"/>
              <a:t>11</a:t>
            </a:r>
            <a:r>
              <a:rPr lang="en-IN" dirty="0" smtClean="0"/>
              <a:t>𝑥</a:t>
            </a:r>
            <a:r>
              <a:rPr lang="en-IN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+ a</a:t>
            </a:r>
            <a:r>
              <a:rPr lang="en-US" baseline="-25000" dirty="0" smtClean="0"/>
              <a:t>12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IN" dirty="0"/>
              <a:t>⋯ </a:t>
            </a:r>
            <a:r>
              <a:rPr lang="en-IN" dirty="0" smtClean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IN" baseline="-25000" dirty="0" smtClean="0"/>
              <a:t>𝑛</a:t>
            </a:r>
            <a:r>
              <a:rPr lang="en-IN" dirty="0" smtClean="0"/>
              <a:t>𝑥</a:t>
            </a:r>
            <a:r>
              <a:rPr lang="en-IN" baseline="-25000" dirty="0"/>
              <a:t>𝑛</a:t>
            </a:r>
            <a:r>
              <a:rPr lang="en-IN" dirty="0" smtClean="0"/>
              <a:t> </a:t>
            </a:r>
            <a:r>
              <a:rPr lang="en-US" dirty="0" smtClean="0"/>
              <a:t>= b</a:t>
            </a:r>
            <a:r>
              <a:rPr lang="en-US" baseline="-25000" dirty="0" smtClean="0"/>
              <a:t>1              </a:t>
            </a:r>
          </a:p>
          <a:p>
            <a:pPr marL="0" indent="0">
              <a:buNone/>
            </a:pPr>
            <a:r>
              <a:rPr lang="en-US" dirty="0" smtClean="0"/>
              <a:t>    		       a</a:t>
            </a:r>
            <a:r>
              <a:rPr lang="en-US" baseline="-25000" dirty="0" smtClean="0"/>
              <a:t>21</a:t>
            </a:r>
            <a:r>
              <a:rPr lang="en-IN" dirty="0" smtClean="0"/>
              <a:t>𝑥</a:t>
            </a:r>
            <a:r>
              <a:rPr lang="en-IN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IN" dirty="0" smtClean="0"/>
              <a:t>𝑥</a:t>
            </a:r>
            <a:r>
              <a:rPr lang="en-IN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IN" dirty="0" smtClean="0"/>
              <a:t>⋯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IN" baseline="-25000" dirty="0" smtClean="0"/>
              <a:t>𝑛</a:t>
            </a:r>
            <a:r>
              <a:rPr lang="en-IN" dirty="0" smtClean="0"/>
              <a:t>𝑥</a:t>
            </a:r>
            <a:r>
              <a:rPr lang="en-IN" baseline="-25000" dirty="0" smtClean="0"/>
              <a:t>𝑛</a:t>
            </a:r>
            <a:r>
              <a:rPr lang="en-IN" dirty="0" smtClean="0"/>
              <a:t> </a:t>
            </a:r>
            <a:r>
              <a:rPr lang="en-US" dirty="0" smtClean="0"/>
              <a:t>= b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						    ⋮</a:t>
            </a:r>
            <a:endParaRPr lang="en-US" baseline="-25000" dirty="0"/>
          </a:p>
          <a:p>
            <a:pPr marL="0" indent="0">
              <a:buNone/>
            </a:pPr>
            <a:r>
              <a:rPr lang="en-IN" dirty="0" smtClean="0"/>
              <a:t>    			</a:t>
            </a:r>
            <a:r>
              <a:rPr lang="en-US" dirty="0" smtClean="0"/>
              <a:t>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1</a:t>
            </a:r>
            <a:r>
              <a:rPr lang="en-IN" baseline="-25000" dirty="0" smtClean="0"/>
              <a:t> </a:t>
            </a:r>
            <a:r>
              <a:rPr lang="en-IN" dirty="0" smtClean="0"/>
              <a:t>𝑥</a:t>
            </a:r>
            <a:r>
              <a:rPr lang="en-US" baseline="-25000" dirty="0" smtClean="0"/>
              <a:t>1</a:t>
            </a:r>
            <a:r>
              <a:rPr lang="en-US" dirty="0" smtClean="0"/>
              <a:t>+ 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 </a:t>
            </a:r>
            <a:r>
              <a:rPr lang="en-US" dirty="0" smtClean="0"/>
              <a:t>+</a:t>
            </a:r>
            <a:r>
              <a:rPr lang="en-IN" dirty="0" smtClean="0"/>
              <a:t> </a:t>
            </a:r>
            <a:r>
              <a:rPr lang="en-IN" dirty="0"/>
              <a:t>⋯</a:t>
            </a:r>
            <a:r>
              <a:rPr lang="en-US" dirty="0" smtClean="0"/>
              <a:t> + a</a:t>
            </a:r>
            <a:r>
              <a:rPr lang="en-IN" baseline="-25000" dirty="0" smtClean="0"/>
              <a:t>𝑛𝑛</a:t>
            </a:r>
            <a:r>
              <a:rPr lang="en-IN" dirty="0" smtClean="0"/>
              <a:t>𝑥</a:t>
            </a:r>
            <a:r>
              <a:rPr lang="en-IN" baseline="-25000" dirty="0" smtClean="0"/>
              <a:t>𝑛</a:t>
            </a:r>
            <a:r>
              <a:rPr lang="en-IN" dirty="0" smtClean="0"/>
              <a:t> </a:t>
            </a:r>
            <a:r>
              <a:rPr lang="en-US" dirty="0" smtClean="0"/>
              <a:t>= b</a:t>
            </a:r>
            <a:r>
              <a:rPr lang="en-IN" baseline="-25000" dirty="0" smtClean="0"/>
              <a:t>𝑛</a:t>
            </a:r>
            <a:endParaRPr lang="en-US" baseline="-25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ouble Bracket 3"/>
          <p:cNvSpPr/>
          <p:nvPr/>
        </p:nvSpPr>
        <p:spPr>
          <a:xfrm>
            <a:off x="3920603" y="2995863"/>
            <a:ext cx="2155344" cy="139451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uble Bracket 4"/>
          <p:cNvSpPr/>
          <p:nvPr/>
        </p:nvSpPr>
        <p:spPr>
          <a:xfrm>
            <a:off x="6697379" y="3140246"/>
            <a:ext cx="484859" cy="11779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/>
          <p:cNvSpPr/>
          <p:nvPr/>
        </p:nvSpPr>
        <p:spPr>
          <a:xfrm>
            <a:off x="8049125" y="3140246"/>
            <a:ext cx="452643" cy="11899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827250" y="4041186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dirty="0" smtClean="0">
                <a:latin typeface="+mn-lt"/>
              </a:rPr>
              <a:t>𝑥</a:t>
            </a:r>
            <a:r>
              <a:rPr lang="en-IN" baseline="-25000" dirty="0" smtClean="0"/>
              <a:t>𝑛</a:t>
            </a:r>
            <a:endParaRPr lang="en-US" altLang="en-US" dirty="0">
              <a:latin typeface="+mn-lt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8192388" y="4041186"/>
            <a:ext cx="3093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  <a:latin typeface="+mn-lt"/>
              </a:rPr>
              <a:t>b</a:t>
            </a:r>
            <a:r>
              <a:rPr lang="en-IN" baseline="-25000" dirty="0" smtClean="0">
                <a:latin typeface="+mn-lt"/>
              </a:rPr>
              <a:t>𝑛</a:t>
            </a:r>
            <a:r>
              <a:rPr lang="en-US" altLang="en-US" i="1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5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/>
          </a:bodyPr>
          <a:lstStyle/>
          <a:p>
            <a:r>
              <a:rPr lang="en-IN" sz="4400" b="1" dirty="0">
                <a:effectLst>
                  <a:outerShdw dir="6060000" algn="ctr" rotWithShape="0">
                    <a:srgbClr val="000000"/>
                  </a:outerShdw>
                </a:effectLst>
              </a:rPr>
              <a:t>BASIC IDEA ON JACOB METHOD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12168"/>
          </a:xfrm>
        </p:spPr>
        <p:txBody>
          <a:bodyPr/>
          <a:lstStyle/>
          <a:p>
            <a:r>
              <a:rPr lang="en-IN" dirty="0" smtClean="0"/>
              <a:t>If satisfies the diagonal dominance property, that is..  </a:t>
            </a:r>
          </a:p>
          <a:p>
            <a:pPr marL="0" indent="0">
              <a:buNone/>
            </a:pPr>
            <a:r>
              <a:rPr lang="en-IN" b="1" dirty="0" smtClean="0"/>
              <a:t>                                                   </a:t>
            </a:r>
            <a:r>
              <a:rPr lang="en-IN" b="1" dirty="0" err="1" smtClean="0"/>
              <a:t>i</a:t>
            </a:r>
            <a:r>
              <a:rPr lang="en-IN" b="1" dirty="0" smtClean="0"/>
              <a:t>)</a:t>
            </a:r>
            <a:r>
              <a:rPr lang="en-IN" dirty="0" smtClean="0"/>
              <a:t>  |a</a:t>
            </a:r>
            <a:r>
              <a:rPr lang="en-IN" baseline="-25000" dirty="0" smtClean="0"/>
              <a:t>11</a:t>
            </a:r>
            <a:r>
              <a:rPr lang="en-IN" dirty="0" smtClean="0"/>
              <a:t>|&gt; |a</a:t>
            </a:r>
            <a:r>
              <a:rPr lang="en-IN" baseline="-25000" dirty="0" smtClean="0"/>
              <a:t>12</a:t>
            </a:r>
            <a:r>
              <a:rPr lang="en-IN" dirty="0" smtClean="0"/>
              <a:t>|+|a</a:t>
            </a:r>
            <a:r>
              <a:rPr lang="en-IN" baseline="-25000" dirty="0" smtClean="0"/>
              <a:t>13</a:t>
            </a:r>
            <a:r>
              <a:rPr lang="en-IN" dirty="0"/>
              <a:t>|+ </a:t>
            </a:r>
            <a:r>
              <a:rPr lang="en-IN" dirty="0" smtClean="0"/>
              <a:t>⋯ +|</a:t>
            </a:r>
            <a:r>
              <a:rPr lang="en-IN" dirty="0"/>
              <a:t>a</a:t>
            </a:r>
            <a:r>
              <a:rPr lang="en-IN" baseline="-25000" dirty="0"/>
              <a:t>1</a:t>
            </a:r>
            <a:r>
              <a:rPr lang="en-IN" baseline="-25000" dirty="0" smtClean="0"/>
              <a:t>𝑛</a:t>
            </a:r>
            <a:r>
              <a:rPr lang="en-IN" dirty="0" smtClean="0"/>
              <a:t>|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                       ii)  </a:t>
            </a:r>
            <a:r>
              <a:rPr lang="en-IN" dirty="0" smtClean="0"/>
              <a:t>|a</a:t>
            </a:r>
            <a:r>
              <a:rPr lang="en-IN" baseline="-25000" dirty="0" smtClean="0"/>
              <a:t>22</a:t>
            </a:r>
            <a:r>
              <a:rPr lang="en-IN" dirty="0" smtClean="0"/>
              <a:t>|&gt; </a:t>
            </a:r>
            <a:r>
              <a:rPr lang="en-IN" dirty="0"/>
              <a:t>|</a:t>
            </a:r>
            <a:r>
              <a:rPr lang="en-IN" dirty="0" smtClean="0"/>
              <a:t>a</a:t>
            </a:r>
            <a:r>
              <a:rPr lang="en-IN" baseline="-25000" dirty="0" smtClean="0"/>
              <a:t>21</a:t>
            </a:r>
            <a:r>
              <a:rPr lang="en-IN" dirty="0" smtClean="0"/>
              <a:t>|+|a</a:t>
            </a:r>
            <a:r>
              <a:rPr lang="en-IN" baseline="-25000" dirty="0" smtClean="0"/>
              <a:t>23</a:t>
            </a:r>
            <a:r>
              <a:rPr lang="en-IN" dirty="0" smtClean="0"/>
              <a:t>|+ </a:t>
            </a:r>
            <a:r>
              <a:rPr lang="en-IN" dirty="0"/>
              <a:t>⋯ +|</a:t>
            </a:r>
            <a:r>
              <a:rPr lang="en-IN" dirty="0" smtClean="0"/>
              <a:t>a</a:t>
            </a:r>
            <a:r>
              <a:rPr lang="en-IN" baseline="-25000" dirty="0" smtClean="0"/>
              <a:t>2𝑛</a:t>
            </a:r>
            <a:r>
              <a:rPr lang="en-IN" dirty="0"/>
              <a:t>|</a:t>
            </a:r>
            <a:r>
              <a:rPr lang="en-IN" b="1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				                   	  ⋮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</a:t>
            </a:r>
            <a:r>
              <a:rPr lang="en-IN" b="1" dirty="0" smtClean="0"/>
              <a:t>iii)</a:t>
            </a:r>
            <a:r>
              <a:rPr lang="en-IN" dirty="0" smtClean="0"/>
              <a:t>  |a</a:t>
            </a:r>
            <a:r>
              <a:rPr lang="en-IN" baseline="-25000" dirty="0" smtClean="0"/>
              <a:t>𝑛𝑛 </a:t>
            </a:r>
            <a:r>
              <a:rPr lang="en-IN" dirty="0" smtClean="0"/>
              <a:t>|&gt; </a:t>
            </a:r>
            <a:r>
              <a:rPr lang="en-IN" dirty="0"/>
              <a:t>|</a:t>
            </a:r>
            <a:r>
              <a:rPr lang="en-IN" dirty="0" smtClean="0"/>
              <a:t>a</a:t>
            </a:r>
            <a:r>
              <a:rPr lang="en-IN" baseline="-25000" dirty="0" smtClean="0"/>
              <a:t>𝑛1</a:t>
            </a:r>
            <a:r>
              <a:rPr lang="en-IN" dirty="0" smtClean="0"/>
              <a:t>|+|a</a:t>
            </a:r>
            <a:r>
              <a:rPr lang="en-IN" baseline="-25000" dirty="0" smtClean="0"/>
              <a:t>𝑛2</a:t>
            </a:r>
            <a:r>
              <a:rPr lang="en-IN" dirty="0" smtClean="0"/>
              <a:t>|+ </a:t>
            </a:r>
            <a:r>
              <a:rPr lang="en-IN" dirty="0"/>
              <a:t>⋯ +|</a:t>
            </a:r>
            <a:r>
              <a:rPr lang="en-IN" dirty="0" smtClean="0"/>
              <a:t>a</a:t>
            </a:r>
            <a:r>
              <a:rPr lang="en-IN" baseline="-25000" dirty="0" smtClean="0"/>
              <a:t>𝑛𝑛-1 </a:t>
            </a:r>
            <a:r>
              <a:rPr lang="en-IN" dirty="0" smtClean="0"/>
              <a:t>|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Then we can use Jacobi’s method for given system of equation(</a:t>
            </a:r>
            <a:r>
              <a:rPr lang="en-IN" dirty="0" err="1" smtClean="0"/>
              <a:t>Ax</a:t>
            </a:r>
            <a:r>
              <a:rPr lang="en-IN" dirty="0" smtClean="0"/>
              <a:t>=b).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6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837"/>
          </a:xfrm>
        </p:spPr>
        <p:txBody>
          <a:bodyPr>
            <a:normAutofit/>
          </a:bodyPr>
          <a:lstStyle/>
          <a:p>
            <a:r>
              <a:rPr lang="en-US" sz="3300" b="1" dirty="0"/>
              <a:t>Two assumptions made on Jacobi Method: </a:t>
            </a:r>
            <a:endParaRPr lang="en-IN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4684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/>
              <a:t>1</a:t>
            </a:r>
            <a:r>
              <a:rPr lang="en-IN" dirty="0" smtClean="0"/>
              <a:t>. The </a:t>
            </a:r>
            <a:r>
              <a:rPr lang="en-IN" dirty="0"/>
              <a:t>system given </a:t>
            </a:r>
            <a:r>
              <a:rPr lang="en-IN" dirty="0" smtClean="0"/>
              <a:t>by,</a:t>
            </a:r>
            <a:r>
              <a:rPr lang="en-US" dirty="0" smtClean="0"/>
              <a:t>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</a:t>
            </a:r>
            <a:r>
              <a:rPr lang="en-US" baseline="-25000" dirty="0" smtClean="0"/>
              <a:t>11</a:t>
            </a:r>
            <a:r>
              <a:rPr lang="en-IN" dirty="0" smtClean="0"/>
              <a:t>𝑥</a:t>
            </a:r>
            <a:r>
              <a:rPr lang="en-IN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12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IN" dirty="0" smtClean="0"/>
              <a:t>⋯ </a:t>
            </a:r>
            <a:r>
              <a:rPr lang="en-IN" dirty="0"/>
              <a:t>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IN" baseline="-25000" dirty="0"/>
              <a:t>𝑛</a:t>
            </a:r>
            <a:r>
              <a:rPr lang="en-IN" dirty="0"/>
              <a:t>𝑥</a:t>
            </a:r>
            <a:r>
              <a:rPr lang="en-IN" baseline="-25000" dirty="0"/>
              <a:t>𝑛</a:t>
            </a:r>
            <a:r>
              <a:rPr lang="en-US" dirty="0" smtClean="0"/>
              <a:t> = </a:t>
            </a:r>
            <a:r>
              <a:rPr lang="en-US" dirty="0"/>
              <a:t>b</a:t>
            </a:r>
            <a:r>
              <a:rPr lang="en-US" baseline="-25000" dirty="0"/>
              <a:t>1 </a:t>
            </a:r>
          </a:p>
          <a:p>
            <a:pPr marL="0" indent="0">
              <a:buNone/>
            </a:pPr>
            <a:r>
              <a:rPr lang="en-US" dirty="0"/>
              <a:t>    		       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en-IN" dirty="0" smtClean="0"/>
              <a:t>𝑥</a:t>
            </a:r>
            <a:r>
              <a:rPr lang="en-IN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IN" dirty="0"/>
              <a:t>⋯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IN" baseline="-25000" dirty="0"/>
              <a:t>𝑛</a:t>
            </a:r>
            <a:r>
              <a:rPr lang="en-IN" dirty="0"/>
              <a:t>𝑥</a:t>
            </a:r>
            <a:r>
              <a:rPr lang="en-IN" baseline="-25000" dirty="0"/>
              <a:t>𝑛</a:t>
            </a:r>
            <a:r>
              <a:rPr lang="en-IN" dirty="0"/>
              <a:t> </a:t>
            </a:r>
            <a:r>
              <a:rPr lang="en-US" dirty="0" smtClean="0"/>
              <a:t>= </a:t>
            </a:r>
            <a:r>
              <a:rPr lang="en-US" dirty="0"/>
              <a:t>b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IN" dirty="0"/>
              <a:t>    						    ⋮</a:t>
            </a:r>
            <a:endParaRPr lang="en-US" baseline="-25000" dirty="0"/>
          </a:p>
          <a:p>
            <a:pPr marL="0" indent="0">
              <a:buNone/>
            </a:pPr>
            <a:r>
              <a:rPr lang="en-IN" dirty="0"/>
              <a:t>    			</a:t>
            </a:r>
            <a:r>
              <a:rPr lang="en-US" dirty="0"/>
              <a:t>a</a:t>
            </a:r>
            <a:r>
              <a:rPr lang="en-IN" baseline="-25000" dirty="0"/>
              <a:t>𝑛</a:t>
            </a:r>
            <a:r>
              <a:rPr lang="en-US" baseline="-25000" dirty="0"/>
              <a:t>1</a:t>
            </a:r>
            <a:r>
              <a:rPr lang="en-IN" baseline="-25000" dirty="0"/>
              <a:t> </a:t>
            </a:r>
            <a:r>
              <a:rPr lang="en-IN" dirty="0"/>
              <a:t>𝑥</a:t>
            </a:r>
            <a:r>
              <a:rPr lang="en-US" baseline="-25000" dirty="0"/>
              <a:t>1</a:t>
            </a:r>
            <a:r>
              <a:rPr lang="en-US" dirty="0"/>
              <a:t>+ a</a:t>
            </a:r>
            <a:r>
              <a:rPr lang="en-IN" baseline="-25000" dirty="0"/>
              <a:t>𝑛</a:t>
            </a:r>
            <a:r>
              <a:rPr lang="en-US" baseline="-25000" dirty="0"/>
              <a:t>2</a:t>
            </a:r>
            <a:r>
              <a:rPr lang="en-IN" dirty="0"/>
              <a:t>𝑥</a:t>
            </a:r>
            <a:r>
              <a:rPr lang="en-IN" baseline="-25000" dirty="0"/>
              <a:t>2</a:t>
            </a:r>
            <a:r>
              <a:rPr lang="en-US" baseline="-25000" dirty="0"/>
              <a:t>  </a:t>
            </a:r>
            <a:r>
              <a:rPr lang="en-US" dirty="0"/>
              <a:t>+</a:t>
            </a:r>
            <a:r>
              <a:rPr lang="en-IN" dirty="0"/>
              <a:t> ⋯</a:t>
            </a:r>
            <a:r>
              <a:rPr lang="en-US" dirty="0"/>
              <a:t> + a</a:t>
            </a:r>
            <a:r>
              <a:rPr lang="en-IN" baseline="-25000" dirty="0"/>
              <a:t>𝑛𝑛</a:t>
            </a:r>
            <a:r>
              <a:rPr lang="en-IN" dirty="0"/>
              <a:t>𝑥</a:t>
            </a:r>
            <a:r>
              <a:rPr lang="en-IN" baseline="-25000" dirty="0"/>
              <a:t>𝑛</a:t>
            </a:r>
            <a:r>
              <a:rPr lang="en-IN" dirty="0"/>
              <a:t> </a:t>
            </a:r>
            <a:r>
              <a:rPr lang="en-US" dirty="0"/>
              <a:t>= b</a:t>
            </a:r>
            <a:r>
              <a:rPr lang="en-IN" baseline="-25000" dirty="0"/>
              <a:t>𝑛</a:t>
            </a:r>
            <a:endParaRPr lang="en-US" baseline="-25000" dirty="0"/>
          </a:p>
          <a:p>
            <a:pPr marL="0" indent="0">
              <a:buNone/>
            </a:pPr>
            <a:r>
              <a:rPr lang="en-IN" dirty="0" smtClean="0"/>
              <a:t>    Has a unique solution.</a:t>
            </a:r>
          </a:p>
          <a:p>
            <a:r>
              <a:rPr lang="en-IN" dirty="0" smtClean="0"/>
              <a:t>2. The </a:t>
            </a:r>
            <a:r>
              <a:rPr lang="en-IN" dirty="0"/>
              <a:t>coefficient matrix </a:t>
            </a:r>
            <a:r>
              <a:rPr lang="en-IN" dirty="0" smtClean="0"/>
              <a:t>𝐴 has </a:t>
            </a:r>
            <a:r>
              <a:rPr lang="en-IN" dirty="0"/>
              <a:t>no zeros on its main diagonal, </a:t>
            </a:r>
            <a:r>
              <a:rPr lang="en-IN" dirty="0" smtClean="0"/>
              <a:t>that is </a:t>
            </a:r>
            <a:r>
              <a:rPr lang="en-US" dirty="0" smtClean="0"/>
              <a:t>a</a:t>
            </a:r>
            <a:r>
              <a:rPr lang="en-US" baseline="-25000" dirty="0" smtClean="0"/>
              <a:t>11</a:t>
            </a:r>
            <a:r>
              <a:rPr lang="en-IN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IN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33.</a:t>
            </a:r>
            <a:r>
              <a:rPr lang="en-IN" dirty="0" smtClean="0"/>
              <a:t>,....,a</a:t>
            </a:r>
            <a:r>
              <a:rPr lang="en-IN" baseline="-25000" dirty="0" smtClean="0"/>
              <a:t>𝑛𝑛</a:t>
            </a:r>
            <a:r>
              <a:rPr lang="en-US" baseline="-25000" dirty="0" smtClean="0"/>
              <a:t> </a:t>
            </a:r>
            <a:r>
              <a:rPr lang="en-IN" dirty="0" smtClean="0"/>
              <a:t>are non zeros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8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9222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Main </a:t>
            </a:r>
            <a:r>
              <a:rPr lang="en-IN" sz="4800" b="1" dirty="0"/>
              <a:t>idea of </a:t>
            </a:r>
            <a:r>
              <a:rPr lang="en-IN" sz="4800" b="1" dirty="0" smtClean="0"/>
              <a:t>Jacobi method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133600"/>
                <a:ext cx="9382209" cy="454392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begin, solve the 1</a:t>
                </a:r>
                <a:r>
                  <a:rPr lang="en-US" baseline="30000" dirty="0"/>
                  <a:t>st</a:t>
                </a:r>
                <a:r>
                  <a:rPr lang="en-US" dirty="0"/>
                  <a:t> equation for </a:t>
                </a:r>
                <a:r>
                  <a:rPr lang="en-IN" sz="2000" dirty="0"/>
                  <a:t>𝑥</a:t>
                </a:r>
                <a:r>
                  <a:rPr lang="en-IN" sz="2000" baseline="-25000" dirty="0"/>
                  <a:t>1</a:t>
                </a:r>
                <a:r>
                  <a:rPr lang="en-US" dirty="0" smtClean="0"/>
                  <a:t>, </a:t>
                </a:r>
                <a:r>
                  <a:rPr lang="en-US" dirty="0"/>
                  <a:t>the 2</a:t>
                </a:r>
                <a:r>
                  <a:rPr lang="en-US" baseline="30000" dirty="0"/>
                  <a:t>nd</a:t>
                </a:r>
                <a:r>
                  <a:rPr lang="en-US" dirty="0"/>
                  <a:t> equation for </a:t>
                </a:r>
                <a:r>
                  <a:rPr lang="en-IN" dirty="0" smtClean="0"/>
                  <a:t>𝑥</a:t>
                </a:r>
                <a:r>
                  <a:rPr lang="en-IN" baseline="-25000" dirty="0" smtClean="0"/>
                  <a:t>2 </a:t>
                </a:r>
                <a:r>
                  <a:rPr lang="en-US" dirty="0" smtClean="0"/>
                  <a:t>and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equation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for </a:t>
                </a:r>
                <a:r>
                  <a:rPr lang="en-IN" dirty="0" smtClean="0"/>
                  <a:t>𝑥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 and so on to </a:t>
                </a:r>
                <a:r>
                  <a:rPr lang="en-US" dirty="0" smtClean="0"/>
                  <a:t>obtain </a:t>
                </a:r>
                <a:r>
                  <a:rPr lang="en-US" dirty="0"/>
                  <a:t>the rewritten equations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 smtClean="0"/>
                  <a:t>	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1" baseline="-25000" dirty="0" smtClean="0"/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a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11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baseline="-25000" dirty="0" smtClean="0"/>
                      <m:t>1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12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𝑎</m:t>
                    </m:r>
                    <m:r>
                      <m:rPr>
                        <m:nor/>
                      </m:rPr>
                      <a:rPr lang="en-IN" baseline="-25000" dirty="0"/>
                      <m:t>13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3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⋯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1" baseline="-25000" dirty="0" smtClean="0"/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a</m:t>
                        </m:r>
                        <m:r>
                          <m:rPr>
                            <m:nor/>
                          </m:rPr>
                          <a:rPr lang="en-IN" b="0" i="1" baseline="-25000" dirty="0" smtClean="0"/>
                          <m:t>22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IN" b="0" i="1" baseline="-25000" dirty="0" smtClean="0"/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IN" b="0" i="0" baseline="-25000" dirty="0" smtClean="0"/>
                      <m:t>1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0" baseline="-25000" dirty="0" smtClean="0"/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/>
                      <m:t>𝑎</m:t>
                    </m:r>
                    <m:r>
                      <m:rPr>
                        <m:nor/>
                      </m:rPr>
                      <a:rPr lang="en-IN" baseline="-25000"/>
                      <m:t>23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3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⋯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dirty="0" smtClean="0"/>
                      <m:t>𝑥</m:t>
                    </m:r>
                    <m:r>
                      <m:rPr>
                        <m:nor/>
                      </m:rPr>
                      <a:rPr lang="en-IN" baseline="-25000" dirty="0" smtClean="0"/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							⋮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a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𝑛𝑛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b="0" i="0" baseline="-25000" dirty="0" smtClean="0"/>
                      <m:t>2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1" baseline="-25000" dirty="0" smtClean="0"/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⋯</m:t>
                    </m:r>
                    <m:r>
                      <m:rPr>
                        <m:nor/>
                      </m:rPr>
                      <a:rPr lang="en-IN" b="0" i="0" dirty="0" smtClean="0"/>
                      <m:t> </m:t>
                    </m:r>
                    <m:r>
                      <m:rPr>
                        <m:nor/>
                      </m:rPr>
                      <a:rPr lang="en-IN"/>
                      <m:t>𝑎</m:t>
                    </m:r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m:rPr>
                        <m:nor/>
                      </m:rPr>
                      <a:rPr lang="en-IN" baseline="-25000"/>
                      <m:t>,</m:t>
                    </m:r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m:rPr>
                        <m:nor/>
                      </m:rPr>
                      <a:rPr lang="en-IN" baseline="-25000"/>
                      <m:t>−1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m:rPr>
                        <m:nor/>
                      </m:rPr>
                      <a:rPr lang="en-IN" baseline="-25000"/>
                      <m:t>−1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)</a:t>
                </a:r>
                <a:endParaRPr lang="en-I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133600"/>
                <a:ext cx="9382209" cy="4543926"/>
              </a:xfrm>
              <a:blipFill rotWithShape="0">
                <a:blip r:embed="rId2"/>
                <a:stretch>
                  <a:fillRect l="-455" t="-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2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009" y="588016"/>
            <a:ext cx="8911687" cy="84374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  Main </a:t>
            </a:r>
            <a:r>
              <a:rPr lang="en-IN" sz="4400" b="1" dirty="0"/>
              <a:t>idea of Jacobi method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4008" y="1604211"/>
                <a:ext cx="9811633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Then make an initial guess of the solution 𝒙</a:t>
                </a:r>
                <a:r>
                  <a:rPr lang="en-US" sz="1900" baseline="30000" dirty="0"/>
                  <a:t>(0)</a:t>
                </a:r>
                <a:r>
                  <a:rPr lang="en-US" sz="1900" dirty="0"/>
                  <a:t>=(𝑥</a:t>
                </a:r>
                <a:r>
                  <a:rPr lang="en-US" sz="1900" baseline="-25000" dirty="0"/>
                  <a:t>1</a:t>
                </a:r>
                <a:r>
                  <a:rPr lang="en-US" sz="1900" baseline="30000" dirty="0"/>
                  <a:t>(0)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2</a:t>
                </a:r>
                <a:r>
                  <a:rPr lang="en-US" sz="1900" baseline="30000" dirty="0"/>
                  <a:t>(0)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3</a:t>
                </a:r>
                <a:r>
                  <a:rPr lang="en-US" sz="1900" baseline="30000" dirty="0"/>
                  <a:t>(0)</a:t>
                </a:r>
                <a:r>
                  <a:rPr lang="en-US" sz="1900" dirty="0"/>
                  <a:t>,....,𝑥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/>
                  <a:t>(0)</a:t>
                </a:r>
                <a:r>
                  <a:rPr lang="en-US" sz="1900" dirty="0"/>
                  <a:t>). </a:t>
                </a:r>
                <a:r>
                  <a:rPr lang="en-US" sz="1900" dirty="0" smtClean="0"/>
                  <a:t>Substitute </a:t>
                </a:r>
              </a:p>
              <a:p>
                <a:pPr marL="0" indent="0">
                  <a:buNone/>
                </a:pPr>
                <a:r>
                  <a:rPr lang="en-US" sz="1900" dirty="0"/>
                  <a:t> </a:t>
                </a:r>
                <a:r>
                  <a:rPr lang="en-US" sz="1900" dirty="0" smtClean="0"/>
                  <a:t>    these </a:t>
                </a:r>
                <a:r>
                  <a:rPr lang="en-US" sz="1900" dirty="0"/>
                  <a:t>values into the right hand side of the rewritten equations to </a:t>
                </a:r>
              </a:p>
              <a:p>
                <a:pPr marL="0" indent="0">
                  <a:buNone/>
                </a:pPr>
                <a:r>
                  <a:rPr lang="en-US" sz="1900" dirty="0" smtClean="0"/>
                  <a:t>     obtain </a:t>
                </a:r>
                <a:r>
                  <a:rPr lang="en-US" sz="1900" dirty="0"/>
                  <a:t>the </a:t>
                </a:r>
                <a:r>
                  <a:rPr lang="en-US" sz="1900" i="1" dirty="0" smtClean="0"/>
                  <a:t>first </a:t>
                </a:r>
                <a:r>
                  <a:rPr lang="en-US" sz="1900" i="1" dirty="0"/>
                  <a:t>approximation, </a:t>
                </a:r>
                <a:r>
                  <a:rPr lang="en-US" sz="1900" dirty="0"/>
                  <a:t>(𝑥</a:t>
                </a:r>
                <a:r>
                  <a:rPr lang="en-US" sz="1900" baseline="-25000" dirty="0"/>
                  <a:t>1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2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3</a:t>
                </a:r>
                <a:r>
                  <a:rPr lang="en-US" sz="1900" baseline="30000" dirty="0"/>
                  <a:t>(1) </a:t>
                </a:r>
                <a:r>
                  <a:rPr lang="en-US" sz="1900" dirty="0"/>
                  <a:t>,….,𝑥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/>
                  <a:t>(1)</a:t>
                </a:r>
                <a:r>
                  <a:rPr lang="en-US" sz="1900" dirty="0"/>
                  <a:t> </a:t>
                </a:r>
                <a:r>
                  <a:rPr lang="en-US" sz="1900" dirty="0" smtClean="0"/>
                  <a:t>)							</a:t>
                </a:r>
              </a:p>
              <a:p>
                <a:r>
                  <a:rPr lang="en-US" sz="1900" dirty="0" smtClean="0"/>
                  <a:t>In </a:t>
                </a:r>
                <a:r>
                  <a:rPr lang="en-US" sz="1900" dirty="0"/>
                  <a:t>the same way, the </a:t>
                </a:r>
                <a:r>
                  <a:rPr lang="en-US" sz="1900" i="1" dirty="0"/>
                  <a:t>second approximation </a:t>
                </a:r>
                <a:r>
                  <a:rPr lang="en-US" sz="1900" dirty="0"/>
                  <a:t>(𝑥</a:t>
                </a:r>
                <a:r>
                  <a:rPr lang="en-US" sz="1900" baseline="-25000" dirty="0" smtClean="0"/>
                  <a:t>1</a:t>
                </a:r>
                <a:r>
                  <a:rPr lang="en-US" sz="1900" baseline="30000" dirty="0" smtClean="0"/>
                  <a:t>(2)</a:t>
                </a:r>
                <a:r>
                  <a:rPr lang="en-US" sz="1900" dirty="0" smtClean="0"/>
                  <a:t>,</a:t>
                </a:r>
                <a:r>
                  <a:rPr lang="en-US" sz="1900" dirty="0"/>
                  <a:t>𝑥</a:t>
                </a:r>
                <a:r>
                  <a:rPr lang="en-US" sz="1900" baseline="-25000" dirty="0" smtClean="0"/>
                  <a:t>2</a:t>
                </a:r>
                <a:r>
                  <a:rPr lang="en-US" sz="1900" baseline="30000" dirty="0" smtClean="0"/>
                  <a:t>(2)</a:t>
                </a:r>
                <a:r>
                  <a:rPr lang="en-US" sz="1900" dirty="0" smtClean="0"/>
                  <a:t>,</a:t>
                </a:r>
                <a:r>
                  <a:rPr lang="en-US" sz="1900" dirty="0"/>
                  <a:t>𝑥</a:t>
                </a:r>
                <a:r>
                  <a:rPr lang="en-US" sz="1900" baseline="-25000" dirty="0" smtClean="0"/>
                  <a:t>3</a:t>
                </a:r>
                <a:r>
                  <a:rPr lang="en-US" sz="1900" baseline="30000" dirty="0"/>
                  <a:t>(2</a:t>
                </a:r>
                <a:r>
                  <a:rPr lang="en-US" sz="1900" baseline="30000" dirty="0" smtClean="0"/>
                  <a:t>)</a:t>
                </a:r>
                <a:r>
                  <a:rPr lang="en-US" sz="1900" dirty="0" smtClean="0"/>
                  <a:t>,…,</a:t>
                </a:r>
                <a:r>
                  <a:rPr lang="en-US" sz="1900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 smtClean="0"/>
                  <a:t>(</a:t>
                </a:r>
                <a:r>
                  <a:rPr lang="en-US" sz="1900" baseline="30000" dirty="0"/>
                  <a:t>2</a:t>
                </a:r>
                <a:r>
                  <a:rPr lang="en-US" sz="1900" baseline="30000" dirty="0" smtClean="0"/>
                  <a:t>)</a:t>
                </a:r>
                <a:r>
                  <a:rPr lang="en-US" sz="1900" dirty="0" smtClean="0"/>
                  <a:t>) is </a:t>
                </a:r>
              </a:p>
              <a:p>
                <a:pPr marL="0" indent="0">
                  <a:buNone/>
                </a:pPr>
                <a:r>
                  <a:rPr lang="en-US" sz="1900" dirty="0"/>
                  <a:t> </a:t>
                </a:r>
                <a:r>
                  <a:rPr lang="en-US" sz="1900" dirty="0" smtClean="0"/>
                  <a:t>    computed by substituting </a:t>
                </a:r>
                <a:r>
                  <a:rPr lang="en-US" sz="1900" dirty="0"/>
                  <a:t>the first approximation’s value</a:t>
                </a:r>
                <a:r>
                  <a:rPr lang="en-US" sz="1900" dirty="0" smtClean="0"/>
                  <a:t> </a:t>
                </a:r>
                <a:r>
                  <a:rPr lang="en-US" sz="1900" dirty="0"/>
                  <a:t>(𝑥</a:t>
                </a:r>
                <a:r>
                  <a:rPr lang="en-US" sz="1900" baseline="-25000" dirty="0"/>
                  <a:t>1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2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,𝑥</a:t>
                </a:r>
                <a:r>
                  <a:rPr lang="en-US" sz="1900" baseline="-25000" dirty="0" smtClean="0"/>
                  <a:t>3</a:t>
                </a:r>
                <a:r>
                  <a:rPr lang="en-US" sz="1900" baseline="30000" dirty="0"/>
                  <a:t>(1) </a:t>
                </a:r>
                <a:r>
                  <a:rPr lang="en-US" sz="1900" dirty="0" smtClean="0"/>
                  <a:t>,...,</a:t>
                </a:r>
                <a:r>
                  <a:rPr lang="en-US" sz="1900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 smtClean="0"/>
                  <a:t>(</a:t>
                </a:r>
                <a:r>
                  <a:rPr lang="en-US" sz="1900" baseline="30000" dirty="0"/>
                  <a:t>1</a:t>
                </a:r>
                <a:r>
                  <a:rPr lang="en-US" sz="1900" baseline="30000" dirty="0" smtClean="0"/>
                  <a:t>)</a:t>
                </a:r>
                <a:r>
                  <a:rPr lang="en-US" sz="19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900" dirty="0"/>
                  <a:t> </a:t>
                </a:r>
                <a:r>
                  <a:rPr lang="en-US" sz="1900" dirty="0" smtClean="0"/>
                  <a:t>    into </a:t>
                </a:r>
                <a:r>
                  <a:rPr lang="en-US" sz="1900" dirty="0"/>
                  <a:t>the right hand </a:t>
                </a:r>
                <a:r>
                  <a:rPr lang="en-US" sz="1900" dirty="0" smtClean="0"/>
                  <a:t>side </a:t>
                </a:r>
                <a:r>
                  <a:rPr lang="en-US" sz="1900" dirty="0"/>
                  <a:t>of the rewritten </a:t>
                </a:r>
                <a:r>
                  <a:rPr lang="en-US" sz="1900" dirty="0" smtClean="0"/>
                  <a:t>equations and so on.</a:t>
                </a:r>
              </a:p>
              <a:p>
                <a:r>
                  <a:rPr lang="en-US" sz="1900" dirty="0" smtClean="0"/>
                  <a:t>By repeated  </a:t>
                </a:r>
                <a:r>
                  <a:rPr lang="en-US" dirty="0" smtClean="0"/>
                  <a:t>iterations</a:t>
                </a:r>
                <a:r>
                  <a:rPr lang="en-US" dirty="0"/>
                  <a:t>, we </a:t>
                </a:r>
                <a:r>
                  <a:rPr lang="en-US" dirty="0" smtClean="0"/>
                  <a:t>get </a:t>
                </a:r>
                <a:r>
                  <a:rPr lang="en-US" dirty="0"/>
                  <a:t>a </a:t>
                </a:r>
                <a:r>
                  <a:rPr lang="en-US" dirty="0" smtClean="0"/>
                  <a:t>sequence </a:t>
                </a:r>
                <a:r>
                  <a:rPr lang="en-US" dirty="0"/>
                  <a:t>of </a:t>
                </a:r>
                <a:r>
                  <a:rPr lang="en-US" dirty="0" smtClean="0"/>
                  <a:t>approximations </a:t>
                </a:r>
                <a:r>
                  <a:rPr lang="en-IN" dirty="0" smtClean="0"/>
                  <a:t>𝒙</a:t>
                </a:r>
                <a:r>
                  <a:rPr lang="en-IN" baseline="30000" dirty="0"/>
                  <a:t>(</a:t>
                </a:r>
                <a:r>
                  <a:rPr lang="en-IN" baseline="30000" dirty="0" smtClean="0"/>
                  <a:t>𝑘)</a:t>
                </a:r>
                <a:r>
                  <a:rPr lang="en-IN" dirty="0" smtClean="0"/>
                  <a:t>= </a:t>
                </a:r>
                <a:r>
                  <a:rPr lang="en-US" dirty="0"/>
                  <a:t>(𝑥</a:t>
                </a:r>
                <a:r>
                  <a:rPr lang="en-US" baseline="-25000" dirty="0" smtClean="0"/>
                  <a:t>1</a:t>
                </a:r>
                <a:r>
                  <a:rPr lang="en-US" baseline="30000" dirty="0" smtClean="0"/>
                  <a:t>(</a:t>
                </a:r>
                <a:r>
                  <a:rPr lang="en-IN" baseline="30000" dirty="0"/>
                  <a:t>𝑘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,</a:t>
                </a:r>
                <a:r>
                  <a:rPr lang="en-US" dirty="0"/>
                  <a:t>𝑥</a:t>
                </a:r>
                <a:r>
                  <a:rPr lang="en-US" baseline="-25000" dirty="0"/>
                  <a:t>2</a:t>
                </a:r>
                <a:r>
                  <a:rPr lang="en-US" baseline="30000" dirty="0" smtClean="0"/>
                  <a:t>(</a:t>
                </a:r>
                <a:r>
                  <a:rPr lang="en-IN" baseline="30000" dirty="0"/>
                  <a:t>𝑘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,</a:t>
                </a:r>
                <a:r>
                  <a:rPr lang="en-US" dirty="0"/>
                  <a:t>𝑥</a:t>
                </a:r>
                <a:r>
                  <a:rPr lang="en-US" baseline="-25000" dirty="0"/>
                  <a:t>3</a:t>
                </a:r>
                <a:r>
                  <a:rPr lang="en-US" baseline="30000" dirty="0" smtClean="0"/>
                  <a:t>(</a:t>
                </a:r>
                <a:r>
                  <a:rPr lang="en-IN" baseline="30000" dirty="0"/>
                  <a:t>𝑘</a:t>
                </a:r>
                <a:r>
                  <a:rPr lang="en-US" baseline="30000" dirty="0" smtClean="0"/>
                  <a:t>)</a:t>
                </a:r>
                <a:r>
                  <a:rPr lang="en-US" baseline="30000" dirty="0"/>
                  <a:t> </a:t>
                </a:r>
                <a:r>
                  <a:rPr lang="en-US" dirty="0" smtClean="0"/>
                  <a:t>,…,</a:t>
                </a:r>
                <a:r>
                  <a:rPr lang="en-US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30000" dirty="0" smtClean="0"/>
                  <a:t>(</a:t>
                </a:r>
                <a:r>
                  <a:rPr lang="en-US" baseline="30000" dirty="0"/>
                  <a:t>k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), </a:t>
                </a:r>
                <a:r>
                  <a:rPr lang="en-IN" dirty="0" smtClean="0"/>
                  <a:t>𝑘</a:t>
                </a:r>
                <a:r>
                  <a:rPr lang="en-US" dirty="0" smtClean="0"/>
                  <a:t>=1,2,3…..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4008" y="1604211"/>
                <a:ext cx="9811633" cy="3777622"/>
              </a:xfrm>
              <a:blipFill rotWithShape="0">
                <a:blip r:embed="rId2"/>
                <a:stretch>
                  <a:fillRect l="-497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4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711"/>
          </a:xfrm>
        </p:spPr>
        <p:txBody>
          <a:bodyPr/>
          <a:lstStyle/>
          <a:p>
            <a:r>
              <a:rPr lang="en-IN" b="1" dirty="0"/>
              <a:t>EXAMPLE OF JACOBI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52336"/>
                <a:ext cx="8915400" cy="5205664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dirty="0" smtClean="0"/>
                  <a:t>Apply </a:t>
                </a:r>
                <a:r>
                  <a:rPr lang="en-US" sz="7200" dirty="0"/>
                  <a:t>the Jacobi method to </a:t>
                </a:r>
                <a:r>
                  <a:rPr lang="en-US" sz="7200" dirty="0" smtClean="0"/>
                  <a:t>solve,</a:t>
                </a:r>
              </a:p>
              <a:p>
                <a:pPr marL="0" indent="0">
                  <a:buNone/>
                </a:pPr>
                <a:r>
                  <a:rPr lang="en-IN" sz="7200" dirty="0" smtClean="0"/>
                  <a:t>					 12𝑥</a:t>
                </a:r>
                <a:r>
                  <a:rPr lang="en-IN" sz="72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IN" sz="7200" dirty="0" smtClean="0">
                    <a:cs typeface="Arial" panose="020B0604020202020204" pitchFamily="34" charset="0"/>
                  </a:rPr>
                  <a:t>+ 3</a:t>
                </a:r>
                <a:r>
                  <a:rPr lang="en-IN" sz="7200" dirty="0" smtClean="0"/>
                  <a:t>𝑥</a:t>
                </a:r>
                <a:r>
                  <a:rPr lang="en-IN" sz="7200" baseline="-25000" dirty="0" smtClean="0"/>
                  <a:t>2 </a:t>
                </a:r>
                <a:r>
                  <a:rPr lang="en-IN" sz="7200" dirty="0" smtClean="0"/>
                  <a:t>- 5𝑥</a:t>
                </a:r>
                <a:r>
                  <a:rPr lang="en-IN" sz="7200" baseline="-25000" dirty="0" smtClean="0"/>
                  <a:t>3 </a:t>
                </a:r>
                <a:r>
                  <a:rPr lang="en-IN" sz="7200" dirty="0" smtClean="0"/>
                  <a:t>= 1</a:t>
                </a:r>
                <a:endParaRPr lang="en-IN" sz="7200" dirty="0"/>
              </a:p>
              <a:p>
                <a:pPr marL="0" indent="0">
                  <a:buNone/>
                </a:pPr>
                <a:r>
                  <a:rPr lang="en-IN" sz="7200" dirty="0"/>
                  <a:t>				      </a:t>
                </a:r>
                <a:r>
                  <a:rPr lang="en-IN" sz="7200" dirty="0" smtClean="0"/>
                  <a:t>   𝑥</a:t>
                </a:r>
                <a:r>
                  <a:rPr lang="en-IN" sz="7200" baseline="-25000" dirty="0" smtClean="0"/>
                  <a:t>1</a:t>
                </a:r>
                <a:r>
                  <a:rPr lang="en-IN" sz="7200" dirty="0" smtClean="0"/>
                  <a:t>+ 5𝑥</a:t>
                </a:r>
                <a:r>
                  <a:rPr lang="en-IN" sz="7200" baseline="-25000" dirty="0" smtClean="0"/>
                  <a:t>2 </a:t>
                </a:r>
                <a:r>
                  <a:rPr lang="en-IN" sz="7200" dirty="0" smtClean="0"/>
                  <a:t>+ 3𝑥</a:t>
                </a:r>
                <a:r>
                  <a:rPr lang="en-IN" sz="7200" baseline="-25000" dirty="0" smtClean="0"/>
                  <a:t>3</a:t>
                </a:r>
                <a:r>
                  <a:rPr lang="en-IN" sz="7200" dirty="0" smtClean="0"/>
                  <a:t>=28 </a:t>
                </a:r>
                <a:endParaRPr lang="en-IN" sz="7200" dirty="0"/>
              </a:p>
              <a:p>
                <a:pPr marL="0" indent="0">
                  <a:buNone/>
                </a:pPr>
                <a:r>
                  <a:rPr lang="en-IN" sz="7200" dirty="0"/>
                  <a:t>				        </a:t>
                </a:r>
                <a:r>
                  <a:rPr lang="en-IN" sz="7200" dirty="0" smtClean="0"/>
                  <a:t>  3𝑥</a:t>
                </a:r>
                <a:r>
                  <a:rPr lang="en-IN" sz="7200" baseline="-25000" dirty="0" smtClean="0"/>
                  <a:t>1 </a:t>
                </a:r>
                <a:r>
                  <a:rPr lang="en-IN" sz="7200" dirty="0" smtClean="0"/>
                  <a:t>+ 7𝑥</a:t>
                </a:r>
                <a:r>
                  <a:rPr lang="en-IN" sz="7200" baseline="-25000" dirty="0" smtClean="0"/>
                  <a:t>2 </a:t>
                </a:r>
                <a:r>
                  <a:rPr lang="en-IN" sz="7200" dirty="0" smtClean="0"/>
                  <a:t>+ 13𝑥</a:t>
                </a:r>
                <a:r>
                  <a:rPr lang="en-IN" sz="7200" baseline="-25000" dirty="0" smtClean="0"/>
                  <a:t>3 </a:t>
                </a:r>
                <a:r>
                  <a:rPr lang="en-IN" sz="7200" dirty="0" smtClean="0"/>
                  <a:t>= 76</a:t>
                </a:r>
                <a:r>
                  <a:rPr lang="en-US" sz="7200" dirty="0" smtClean="0"/>
                  <a:t> </a:t>
                </a:r>
                <a:endParaRPr lang="en-US" sz="7200" dirty="0"/>
              </a:p>
              <a:p>
                <a:pPr marL="0" indent="0">
                  <a:buNone/>
                </a:pPr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 smtClean="0"/>
                  <a:t>        Now we get,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i="1" baseline="-25000" dirty="0"/>
                        <m:t>1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7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IN" sz="7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7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7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/>
                        <m:t>2</m:t>
                      </m:r>
                      <m:r>
                        <a:rPr lang="en-IN" sz="7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IN" sz="7200" dirty="0" smtClean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 smtClean="0"/>
                        <m:t>3</m:t>
                      </m:r>
                      <m:r>
                        <a:rPr lang="en-IN" sz="7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7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i="1" baseline="-25000" dirty="0"/>
                        <m:t>2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72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sz="7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72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sz="7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/>
                        <m:t>1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7200"/>
                        <m:t>𝑥</m:t>
                      </m:r>
                      <m:r>
                        <m:rPr>
                          <m:nor/>
                        </m:rPr>
                        <a:rPr lang="en-IN" sz="7200" baseline="-25000"/>
                        <m:t>3</m:t>
                      </m:r>
                      <m:r>
                        <a:rPr lang="en-IN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7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i="1" baseline="-25000" dirty="0"/>
                        <m:t>3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7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IN" sz="7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7200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sz="7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/>
                        <m:t>1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IN" sz="7200"/>
                        <m:t>𝑥</m:t>
                      </m:r>
                      <m:r>
                        <m:rPr>
                          <m:nor/>
                        </m:rPr>
                        <a:rPr lang="en-IN" sz="7200" baseline="-25000"/>
                        <m:t>2</m:t>
                      </m:r>
                      <m:r>
                        <a:rPr lang="en-IN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7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7200" i="1" dirty="0" smtClean="0"/>
                  <a:t>      </a:t>
                </a:r>
              </a:p>
              <a:p>
                <a:r>
                  <a:rPr lang="en-IN" sz="7200" i="1" dirty="0"/>
                  <a:t> </a:t>
                </a:r>
                <a:r>
                  <a:rPr lang="en-IN" sz="7200" dirty="0" smtClean="0"/>
                  <a:t>We will take initial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7200" dirty="0"/>
                      <m:t>𝑥</m:t>
                    </m:r>
                    <m:r>
                      <m:rPr>
                        <m:nor/>
                      </m:rPr>
                      <a:rPr lang="en-IN" sz="7200" baseline="-25000" dirty="0"/>
                      <m:t>1</m:t>
                    </m:r>
                  </m:oMath>
                </a14:m>
                <a:r>
                  <a:rPr lang="en-IN" sz="7200" baseline="30000" dirty="0" smtClean="0"/>
                  <a:t>(0)</a:t>
                </a:r>
                <a:r>
                  <a:rPr lang="en-IN" sz="7200" dirty="0" smtClean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7200" dirty="0"/>
                      <m:t>𝑥</m:t>
                    </m:r>
                    <m:r>
                      <m:rPr>
                        <m:nor/>
                      </m:rPr>
                      <a:rPr lang="en-IN" sz="7200" baseline="-25000" dirty="0"/>
                      <m:t>2</m:t>
                    </m:r>
                  </m:oMath>
                </a14:m>
                <a:r>
                  <a:rPr lang="en-IN" sz="7200" baseline="30000" dirty="0"/>
                  <a:t>(0)</a:t>
                </a:r>
                <a:r>
                  <a:rPr lang="en-IN" sz="7200" dirty="0" smtClean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7200" dirty="0"/>
                      <m:t>𝑥</m:t>
                    </m:r>
                    <m:r>
                      <m:rPr>
                        <m:nor/>
                      </m:rPr>
                      <a:rPr lang="en-IN" sz="7200" baseline="-25000" dirty="0"/>
                      <m:t>3</m:t>
                    </m:r>
                  </m:oMath>
                </a14:m>
                <a:r>
                  <a:rPr lang="en-IN" sz="7200" baseline="30000" dirty="0"/>
                  <a:t>(0)</a:t>
                </a:r>
                <a:r>
                  <a:rPr lang="en-IN" sz="7200" dirty="0" smtClean="0"/>
                  <a:t> = 0.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 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       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	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52336"/>
                <a:ext cx="8915400" cy="5205664"/>
              </a:xfrm>
              <a:blipFill rotWithShape="0">
                <a:blip r:embed="rId2"/>
                <a:stretch>
                  <a:fillRect l="-479" t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43" y="639515"/>
            <a:ext cx="8911687" cy="939995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Result of Jacobi method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830" y="1905000"/>
            <a:ext cx="8915400" cy="4640179"/>
          </a:xfrm>
        </p:spPr>
        <p:txBody>
          <a:bodyPr/>
          <a:lstStyle/>
          <a:p>
            <a:r>
              <a:rPr lang="en-IN" dirty="0" smtClean="0"/>
              <a:t>Here I attach the </a:t>
            </a:r>
            <a:r>
              <a:rPr lang="en-IN" dirty="0"/>
              <a:t>2</a:t>
            </a:r>
            <a:r>
              <a:rPr lang="en-IN" dirty="0" smtClean="0"/>
              <a:t>5 iterative values.</a:t>
            </a:r>
          </a:p>
          <a:p>
            <a:r>
              <a:rPr lang="en-IN" dirty="0" smtClean="0"/>
              <a:t>So I got the final value in 25</a:t>
            </a:r>
            <a:r>
              <a:rPr lang="en-IN" baseline="30000" dirty="0" smtClean="0"/>
              <a:t>th</a:t>
            </a:r>
            <a:r>
              <a:rPr lang="en-IN" dirty="0"/>
              <a:t> </a:t>
            </a:r>
            <a:r>
              <a:rPr lang="en-IN" dirty="0" smtClean="0"/>
              <a:t>								                    approximation.</a:t>
            </a:r>
          </a:p>
          <a:p>
            <a:r>
              <a:rPr lang="en-IN" dirty="0"/>
              <a:t>So the final value of </a:t>
            </a:r>
            <a:r>
              <a:rPr lang="en-IN" b="1" dirty="0"/>
              <a:t>𝑥</a:t>
            </a:r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b="1" dirty="0">
                <a:cs typeface="Arial" panose="020B0604020202020204" pitchFamily="34" charset="0"/>
              </a:rPr>
              <a:t>1.0000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b="1" dirty="0"/>
              <a:t> 									                                  𝑥</a:t>
            </a:r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b="1" dirty="0">
                <a:cs typeface="Arial" panose="020B0604020202020204" pitchFamily="34" charset="0"/>
              </a:rPr>
              <a:t>3.0000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/>
              <a:t>𝑥</a:t>
            </a:r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b="1" dirty="0">
                <a:cs typeface="Arial" panose="020B0604020202020204" pitchFamily="34" charset="0"/>
              </a:rPr>
              <a:t>4.0000</a:t>
            </a:r>
            <a:endParaRPr lang="en-IN" b="1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31" y="1905001"/>
            <a:ext cx="53005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6600</TotalTime>
  <Words>429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     The solution x by the iterative methods(Jacobi Method &amp;Gauss-Seidel method)           using C++ programming and Compare the number of iterations taken to find x                                              through the above methods                              done by                    Anupam Sen  &amp;  Nilay Sarkar                 (Roll-MA20MSCST11004 &amp; MA20MSCST11019)                                                   Under the supervision of                                        Dr. Balasubramaniam Jayaram                                                  (Professor)                      DEPARTMENT OF MATHEMATICS         Indian Institute of Technology Hyderabad             June, 2021 </vt:lpstr>
      <vt:lpstr>    JACOBI METHOD</vt:lpstr>
      <vt:lpstr>BASIC IDEA ON JACOB METHOD</vt:lpstr>
      <vt:lpstr>BASIC IDEA ON JACOB METHOD</vt:lpstr>
      <vt:lpstr>Two assumptions made on Jacobi Method: </vt:lpstr>
      <vt:lpstr>Main idea of Jacobi method</vt:lpstr>
      <vt:lpstr>  Main idea of Jacobi method</vt:lpstr>
      <vt:lpstr>EXAMPLE OF JACOBI METHOD</vt:lpstr>
      <vt:lpstr>Result of Jacobi method</vt:lpstr>
      <vt:lpstr>GAUSS-SEIDEL METHOD</vt:lpstr>
      <vt:lpstr>Main idea of Gauss-Seidel method</vt:lpstr>
      <vt:lpstr>Calculation for First Iteration</vt:lpstr>
      <vt:lpstr>Idea on Gauss-Seidel Method</vt:lpstr>
      <vt:lpstr>Compare of this two method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78</cp:revision>
  <dcterms:created xsi:type="dcterms:W3CDTF">2021-06-03T03:22:00Z</dcterms:created>
  <dcterms:modified xsi:type="dcterms:W3CDTF">2021-08-18T19:44:55Z</dcterms:modified>
</cp:coreProperties>
</file>