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60" r:id="rId5"/>
    <p:sldId id="284" r:id="rId6"/>
    <p:sldId id="261" r:id="rId7"/>
    <p:sldId id="262" r:id="rId8"/>
    <p:sldId id="263" r:id="rId9"/>
    <p:sldId id="281" r:id="rId10"/>
    <p:sldId id="282" r:id="rId11"/>
    <p:sldId id="269" r:id="rId12"/>
    <p:sldId id="270" r:id="rId13"/>
    <p:sldId id="272" r:id="rId14"/>
    <p:sldId id="273" r:id="rId15"/>
    <p:sldId id="274" r:id="rId16"/>
    <p:sldId id="283" r:id="rId17"/>
    <p:sldId id="275"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347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smtClean="0"/>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260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B987F2-A784-4F72-BB57-0E9EACDE722E}"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4309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BBD51E-4B19-444E-85C0-DBD7EB6263F4}"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2912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7255A-4AD5-4D3E-9A0A-689DA3BA976C}"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1339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E0AD15-87AC-45B2-9EE5-8D165AF83CD7}" type="datetimeFigureOut">
              <a:rPr lang="en-US" smtClean="0"/>
              <a:t>2/28/2016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2163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C40CCD-F0D6-4CC2-A4C8-2D7D0D875F02}" type="datetimeFigureOut">
              <a:rPr lang="en-US" smtClean="0"/>
              <a:t>2/28/2016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9986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79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47B1BF-4039-460D-A637-65428CBD720E}"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803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AA39ACE-9343-4EBE-B5CA-AEA240A1DC53}"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811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84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276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2/28/2016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927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91A5F7F-3E81-4C65-A4D1-CB62D5B9DB91}" type="datetimeFigureOut">
              <a:rPr lang="en-US" smtClean="0"/>
              <a:t>2/28/2016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77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7ECC86-1672-4627-AEFE-EC5485C73905}" type="datetimeFigureOut">
              <a:rPr lang="en-US" smtClean="0"/>
              <a:t>2/28/2016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709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CDCB01F-D966-4C62-B900-0BE008A90C98}" type="datetimeFigureOut">
              <a:rPr lang="en-US" smtClean="0"/>
              <a:t>2/28/2016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45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335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EF52CC-F3D9-41D4-BCE4-C208E61A3F31}" type="datetimeFigureOut">
              <a:rPr lang="en-US" smtClean="0"/>
              <a:t>2/28/2016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6853944"/>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gif"/></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studentMarks/views/index.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670" y="2215166"/>
            <a:ext cx="10818254" cy="1377358"/>
          </a:xfrm>
        </p:spPr>
        <p:txBody>
          <a:bodyPr/>
          <a:lstStyle/>
          <a:p>
            <a:r>
              <a:rPr lang="en-IN" sz="4600" b="1" dirty="0" smtClean="0"/>
              <a:t>STUDENT RESULT PROCESSING SYSTEM</a:t>
            </a:r>
            <a:endParaRPr lang="en-IN" sz="4600" dirty="0"/>
          </a:p>
        </p:txBody>
      </p:sp>
      <p:sp>
        <p:nvSpPr>
          <p:cNvPr id="3" name="Subtitle 2"/>
          <p:cNvSpPr>
            <a:spLocks noGrp="1"/>
          </p:cNvSpPr>
          <p:nvPr>
            <p:ph type="subTitle" idx="1"/>
          </p:nvPr>
        </p:nvSpPr>
        <p:spPr>
          <a:xfrm>
            <a:off x="1562968" y="4172073"/>
            <a:ext cx="8825658" cy="861420"/>
          </a:xfrm>
        </p:spPr>
        <p:txBody>
          <a:bodyPr>
            <a:noAutofit/>
          </a:bodyPr>
          <a:lstStyle/>
          <a:p>
            <a:r>
              <a:rPr lang="en-IN" sz="2200" dirty="0"/>
              <a:t>Rishabh		    </a:t>
            </a:r>
            <a:r>
              <a:rPr lang="en-IN" sz="2200" dirty="0" smtClean="0"/>
              <a:t>  </a:t>
            </a:r>
            <a:r>
              <a:rPr lang="en-IN" sz="2200" dirty="0"/>
              <a:t>12/ICS/004</a:t>
            </a:r>
          </a:p>
          <a:p>
            <a:r>
              <a:rPr lang="en-IN" sz="2200" dirty="0" smtClean="0"/>
              <a:t>anupam		      12/ICS/008</a:t>
            </a:r>
          </a:p>
          <a:p>
            <a:r>
              <a:rPr lang="en-IN" sz="2200" dirty="0" smtClean="0"/>
              <a:t>Piyush			</a:t>
            </a:r>
            <a:r>
              <a:rPr lang="en-IN" sz="2200" dirty="0"/>
              <a:t>	</a:t>
            </a:r>
            <a:r>
              <a:rPr lang="en-IN" sz="2200" dirty="0" smtClean="0"/>
              <a:t>12/ICS/033</a:t>
            </a:r>
          </a:p>
          <a:p>
            <a:r>
              <a:rPr lang="en-IN" sz="2200" dirty="0" smtClean="0"/>
              <a:t>shubham	       	12/ICS/039</a:t>
            </a:r>
          </a:p>
          <a:p>
            <a:r>
              <a:rPr lang="en-IN" sz="2200" dirty="0" smtClean="0"/>
              <a:t>Disha				12/</a:t>
            </a:r>
            <a:r>
              <a:rPr lang="en-IN" sz="2200" dirty="0" err="1" smtClean="0"/>
              <a:t>ics</a:t>
            </a:r>
            <a:r>
              <a:rPr lang="en-IN" sz="2200" dirty="0" smtClean="0"/>
              <a:t>/054</a:t>
            </a:r>
            <a:endParaRPr lang="en-IN" sz="2200" dirty="0"/>
          </a:p>
        </p:txBody>
      </p:sp>
      <p:sp>
        <p:nvSpPr>
          <p:cNvPr id="4" name="Subtitle 2"/>
          <p:cNvSpPr txBox="1">
            <a:spLocks/>
          </p:cNvSpPr>
          <p:nvPr/>
        </p:nvSpPr>
        <p:spPr>
          <a:xfrm>
            <a:off x="5975797" y="4172073"/>
            <a:ext cx="8825658" cy="86142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sz="2200" dirty="0" smtClean="0"/>
              <a:t>Submitted Do:</a:t>
            </a:r>
          </a:p>
          <a:p>
            <a:r>
              <a:rPr lang="en-IN" sz="2200" dirty="0" err="1" smtClean="0"/>
              <a:t>Dr.</a:t>
            </a:r>
            <a:r>
              <a:rPr lang="en-IN" sz="2200" dirty="0" smtClean="0"/>
              <a:t> </a:t>
            </a:r>
            <a:r>
              <a:rPr lang="en-IN" sz="2200" dirty="0" err="1" smtClean="0"/>
              <a:t>neeta</a:t>
            </a:r>
            <a:r>
              <a:rPr lang="en-IN" sz="2200" dirty="0" smtClean="0"/>
              <a:t> </a:t>
            </a:r>
            <a:r>
              <a:rPr lang="en-IN" sz="2200" dirty="0" err="1" smtClean="0"/>
              <a:t>singh</a:t>
            </a:r>
            <a:endParaRPr lang="en-IN" sz="2200" dirty="0" smtClean="0"/>
          </a:p>
          <a:p>
            <a:r>
              <a:rPr lang="en-IN" sz="2200" dirty="0" smtClean="0"/>
              <a:t>Assistant professor</a:t>
            </a:r>
          </a:p>
          <a:p>
            <a:r>
              <a:rPr lang="en-IN" sz="2200" dirty="0" smtClean="0"/>
              <a:t>School of I.c.t</a:t>
            </a:r>
          </a:p>
          <a:p>
            <a:r>
              <a:rPr lang="en-IN" sz="2200" dirty="0" err="1" smtClean="0"/>
              <a:t>Gautam</a:t>
            </a:r>
            <a:r>
              <a:rPr lang="en-IN" sz="2200" dirty="0" smtClean="0"/>
              <a:t> Buddha university</a:t>
            </a:r>
            <a:endParaRPr lang="en-IN" sz="2200" dirty="0"/>
          </a:p>
        </p:txBody>
      </p:sp>
    </p:spTree>
    <p:extLst>
      <p:ext uri="{BB962C8B-B14F-4D97-AF65-F5344CB8AC3E}">
        <p14:creationId xmlns:p14="http://schemas.microsoft.com/office/powerpoint/2010/main" val="13473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 &amp; Staff Use Case Diagram</a:t>
            </a:r>
            <a:endParaRPr lang="en-IN" dirty="0"/>
          </a:p>
        </p:txBody>
      </p:sp>
      <p:grpSp>
        <p:nvGrpSpPr>
          <p:cNvPr id="7" name="Canvas 39"/>
          <p:cNvGrpSpPr/>
          <p:nvPr/>
        </p:nvGrpSpPr>
        <p:grpSpPr>
          <a:xfrm>
            <a:off x="449316" y="2027103"/>
            <a:ext cx="5266055" cy="3241675"/>
            <a:chOff x="0" y="0"/>
            <a:chExt cx="5266055" cy="3241675"/>
          </a:xfrm>
          <a:solidFill>
            <a:schemeClr val="accent3">
              <a:lumMod val="40000"/>
              <a:lumOff val="60000"/>
            </a:schemeClr>
          </a:solidFill>
        </p:grpSpPr>
        <p:sp>
          <p:nvSpPr>
            <p:cNvPr id="8" name="Rectangle 7"/>
            <p:cNvSpPr/>
            <p:nvPr/>
          </p:nvSpPr>
          <p:spPr>
            <a:xfrm>
              <a:off x="0" y="0"/>
              <a:ext cx="5266055" cy="3241675"/>
            </a:xfrm>
            <a:prstGeom prst="rect">
              <a:avLst/>
            </a:prstGeom>
            <a:ln/>
          </p:spPr>
          <p:style>
            <a:lnRef idx="2">
              <a:schemeClr val="accent5"/>
            </a:lnRef>
            <a:fillRef idx="1">
              <a:schemeClr val="lt1"/>
            </a:fillRef>
            <a:effectRef idx="0">
              <a:schemeClr val="accent5"/>
            </a:effectRef>
            <a:fontRef idx="minor">
              <a:schemeClr val="dk1"/>
            </a:fontRef>
          </p:style>
        </p:sp>
        <p:sp>
          <p:nvSpPr>
            <p:cNvPr id="9" name="Oval 8"/>
            <p:cNvSpPr>
              <a:spLocks noChangeArrowheads="1"/>
            </p:cNvSpPr>
            <p:nvPr/>
          </p:nvSpPr>
          <p:spPr bwMode="auto">
            <a:xfrm>
              <a:off x="2517775" y="69654"/>
              <a:ext cx="638175" cy="32956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t" anchorCtr="0" upright="1">
              <a:noAutofit/>
            </a:bodyPr>
            <a:lstStyle/>
            <a:p>
              <a:endParaRPr lang="en-IN"/>
            </a:p>
          </p:txBody>
        </p:sp>
        <p:sp>
          <p:nvSpPr>
            <p:cNvPr id="10" name="Rectangle 9"/>
            <p:cNvSpPr>
              <a:spLocks noChangeArrowheads="1"/>
            </p:cNvSpPr>
            <p:nvPr/>
          </p:nvSpPr>
          <p:spPr bwMode="auto">
            <a:xfrm>
              <a:off x="2694305" y="495739"/>
              <a:ext cx="311150" cy="294640"/>
            </a:xfrm>
            <a:prstGeom prst="rect">
              <a:avLst/>
            </a:prstGeom>
            <a:ln>
              <a:noFill/>
            </a:ln>
            <a:extLst/>
          </p:spPr>
          <p:style>
            <a:lnRef idx="2">
              <a:schemeClr val="accent5"/>
            </a:lnRef>
            <a:fillRef idx="1">
              <a:schemeClr val="lt1"/>
            </a:fillRef>
            <a:effectRef idx="0">
              <a:schemeClr val="accent5"/>
            </a:effectRef>
            <a:fontRef idx="minor">
              <a:schemeClr val="dk1"/>
            </a:fontRef>
          </p:style>
          <p:txBody>
            <a:bodyPr rot="0" vert="horz" wrap="none" lIns="0" tIns="0" rIns="0" bIns="0" anchor="t" anchorCtr="0">
              <a:spAutoFit/>
            </a:bodyPr>
            <a:lstStyle/>
            <a:p>
              <a:pPr>
                <a:lnSpc>
                  <a:spcPct val="115000"/>
                </a:lnSpc>
                <a:spcAft>
                  <a:spcPts val="1000"/>
                </a:spcAft>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Login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Oval 10"/>
            <p:cNvSpPr>
              <a:spLocks noChangeArrowheads="1"/>
            </p:cNvSpPr>
            <p:nvPr/>
          </p:nvSpPr>
          <p:spPr bwMode="auto">
            <a:xfrm>
              <a:off x="2557780" y="1990557"/>
              <a:ext cx="638175" cy="32956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t" anchorCtr="0" upright="1">
              <a:noAutofit/>
            </a:bodyPr>
            <a:lstStyle/>
            <a:p>
              <a:endParaRPr lang="en-IN"/>
            </a:p>
          </p:txBody>
        </p:sp>
        <p:sp>
          <p:nvSpPr>
            <p:cNvPr id="12" name="Rectangle 11"/>
            <p:cNvSpPr>
              <a:spLocks noChangeArrowheads="1"/>
            </p:cNvSpPr>
            <p:nvPr/>
          </p:nvSpPr>
          <p:spPr bwMode="auto">
            <a:xfrm>
              <a:off x="2604135" y="1649091"/>
              <a:ext cx="635635" cy="294640"/>
            </a:xfrm>
            <a:prstGeom prst="rect">
              <a:avLst/>
            </a:prstGeom>
            <a:ln>
              <a:noFill/>
            </a:ln>
            <a:extLst/>
          </p:spPr>
          <p:style>
            <a:lnRef idx="2">
              <a:schemeClr val="accent5"/>
            </a:lnRef>
            <a:fillRef idx="1">
              <a:schemeClr val="lt1"/>
            </a:fillRef>
            <a:effectRef idx="0">
              <a:schemeClr val="accent5"/>
            </a:effectRef>
            <a:fontRef idx="minor">
              <a:schemeClr val="dk1"/>
            </a:fontRef>
          </p:style>
          <p:txBody>
            <a:bodyPr rot="0" vert="horz" wrap="none" lIns="0" tIns="0" rIns="0" bIns="0" anchor="t" anchorCtr="0">
              <a:spAutoFit/>
            </a:bodyPr>
            <a:lstStyle/>
            <a:p>
              <a:pPr>
                <a:lnSpc>
                  <a:spcPct val="115000"/>
                </a:lnSpc>
                <a:spcAft>
                  <a:spcPts val="1000"/>
                </a:spcAft>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Add results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5" name="Group 14"/>
            <p:cNvGrpSpPr>
              <a:grpSpLocks/>
            </p:cNvGrpSpPr>
            <p:nvPr/>
          </p:nvGrpSpPr>
          <p:grpSpPr bwMode="auto">
            <a:xfrm>
              <a:off x="572770" y="1359863"/>
              <a:ext cx="344170" cy="464820"/>
              <a:chOff x="907" y="2429"/>
              <a:chExt cx="542" cy="732"/>
            </a:xfrm>
            <a:grpFill/>
          </p:grpSpPr>
          <p:sp>
            <p:nvSpPr>
              <p:cNvPr id="26" name="Oval 25"/>
              <p:cNvSpPr>
                <a:spLocks noChangeArrowheads="1"/>
              </p:cNvSpPr>
              <p:nvPr/>
            </p:nvSpPr>
            <p:spPr bwMode="auto">
              <a:xfrm>
                <a:off x="1059" y="2429"/>
                <a:ext cx="247" cy="242"/>
              </a:xfrm>
              <a:prstGeom prst="ellipse">
                <a:avLst/>
              </a:prstGeom>
              <a:ln>
                <a:headEnd/>
                <a:tailEnd/>
              </a:ln>
              <a:extLst/>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t" anchorCtr="0" upright="1">
                <a:noAutofit/>
              </a:bodyPr>
              <a:lstStyle/>
              <a:p>
                <a:endParaRPr lang="en-IN"/>
              </a:p>
            </p:txBody>
          </p:sp>
          <p:cxnSp>
            <p:nvCxnSpPr>
              <p:cNvPr id="27" name="Line 14"/>
              <p:cNvCxnSpPr/>
              <p:nvPr/>
            </p:nvCxnSpPr>
            <p:spPr bwMode="auto">
              <a:xfrm>
                <a:off x="1178" y="2668"/>
                <a:ext cx="0" cy="227"/>
              </a:xfrm>
              <a:prstGeom prst="line">
                <a:avLst/>
              </a:prstGeom>
              <a:ln>
                <a:headEnd/>
                <a:tailEnd/>
              </a:ln>
              <a:extLst/>
            </p:spPr>
            <p:style>
              <a:lnRef idx="2">
                <a:schemeClr val="accent5"/>
              </a:lnRef>
              <a:fillRef idx="1">
                <a:schemeClr val="lt1"/>
              </a:fillRef>
              <a:effectRef idx="0">
                <a:schemeClr val="accent5"/>
              </a:effectRef>
              <a:fontRef idx="minor">
                <a:schemeClr val="dk1"/>
              </a:fontRef>
            </p:style>
          </p:cxnSp>
          <p:cxnSp>
            <p:nvCxnSpPr>
              <p:cNvPr id="28" name="Line 15"/>
              <p:cNvCxnSpPr/>
              <p:nvPr/>
            </p:nvCxnSpPr>
            <p:spPr bwMode="auto">
              <a:xfrm>
                <a:off x="982" y="2732"/>
                <a:ext cx="391" cy="0"/>
              </a:xfrm>
              <a:prstGeom prst="line">
                <a:avLst/>
              </a:prstGeom>
              <a:ln>
                <a:headEnd/>
                <a:tailEnd/>
              </a:ln>
              <a:extLst/>
            </p:spPr>
            <p:style>
              <a:lnRef idx="2">
                <a:schemeClr val="accent5"/>
              </a:lnRef>
              <a:fillRef idx="1">
                <a:schemeClr val="lt1"/>
              </a:fillRef>
              <a:effectRef idx="0">
                <a:schemeClr val="accent5"/>
              </a:effectRef>
              <a:fontRef idx="minor">
                <a:schemeClr val="dk1"/>
              </a:fontRef>
            </p:style>
          </p:cxnSp>
          <p:sp>
            <p:nvSpPr>
              <p:cNvPr id="29" name="Freeform 28"/>
              <p:cNvSpPr>
                <a:spLocks/>
              </p:cNvSpPr>
              <p:nvPr/>
            </p:nvSpPr>
            <p:spPr bwMode="auto">
              <a:xfrm>
                <a:off x="907" y="2895"/>
                <a:ext cx="542" cy="266"/>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ln>
                <a:headEnd/>
                <a:tailEnd/>
              </a:ln>
              <a:extLst/>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t" anchorCtr="0" upright="1">
                <a:noAutofit/>
              </a:bodyPr>
              <a:lstStyle/>
              <a:p>
                <a:endParaRPr lang="en-IN"/>
              </a:p>
            </p:txBody>
          </p:sp>
        </p:grpSp>
        <p:sp>
          <p:nvSpPr>
            <p:cNvPr id="16" name="Rectangle 15"/>
            <p:cNvSpPr>
              <a:spLocks noChangeArrowheads="1"/>
            </p:cNvSpPr>
            <p:nvPr/>
          </p:nvSpPr>
          <p:spPr bwMode="auto">
            <a:xfrm>
              <a:off x="549275" y="1914451"/>
              <a:ext cx="360045" cy="294640"/>
            </a:xfrm>
            <a:prstGeom prst="rect">
              <a:avLst/>
            </a:prstGeom>
            <a:ln>
              <a:noFill/>
            </a:ln>
            <a:extLst/>
          </p:spPr>
          <p:style>
            <a:lnRef idx="2">
              <a:schemeClr val="accent5"/>
            </a:lnRef>
            <a:fillRef idx="1">
              <a:schemeClr val="lt1"/>
            </a:fillRef>
            <a:effectRef idx="0">
              <a:schemeClr val="accent5"/>
            </a:effectRef>
            <a:fontRef idx="minor">
              <a:schemeClr val="dk1"/>
            </a:fontRef>
          </p:style>
          <p:txBody>
            <a:bodyPr rot="0" vert="horz" wrap="none" lIns="0" tIns="0" rIns="0" bIns="0" anchor="t" anchorCtr="0">
              <a:spAutoFit/>
            </a:bodyPr>
            <a:lstStyle/>
            <a:p>
              <a:pPr>
                <a:lnSpc>
                  <a:spcPct val="115000"/>
                </a:lnSpc>
                <a:spcAft>
                  <a:spcPts val="1000"/>
                </a:spcAft>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Admin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Oval 16"/>
            <p:cNvSpPr>
              <a:spLocks noChangeArrowheads="1"/>
            </p:cNvSpPr>
            <p:nvPr/>
          </p:nvSpPr>
          <p:spPr bwMode="auto">
            <a:xfrm>
              <a:off x="4211955" y="60764"/>
              <a:ext cx="638810" cy="32956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t" anchorCtr="0" upright="1">
              <a:noAutofit/>
            </a:bodyPr>
            <a:lstStyle/>
            <a:p>
              <a:endParaRPr lang="en-IN"/>
            </a:p>
          </p:txBody>
        </p:sp>
        <p:sp>
          <p:nvSpPr>
            <p:cNvPr id="18" name="Rectangle 17"/>
            <p:cNvSpPr>
              <a:spLocks noChangeArrowheads="1"/>
            </p:cNvSpPr>
            <p:nvPr/>
          </p:nvSpPr>
          <p:spPr bwMode="auto">
            <a:xfrm>
              <a:off x="4284980" y="486849"/>
              <a:ext cx="537210" cy="294640"/>
            </a:xfrm>
            <a:prstGeom prst="rect">
              <a:avLst/>
            </a:prstGeom>
            <a:ln>
              <a:noFill/>
            </a:ln>
            <a:extLst/>
          </p:spPr>
          <p:style>
            <a:lnRef idx="2">
              <a:schemeClr val="accent5"/>
            </a:lnRef>
            <a:fillRef idx="1">
              <a:schemeClr val="lt1"/>
            </a:fillRef>
            <a:effectRef idx="0">
              <a:schemeClr val="accent5"/>
            </a:effectRef>
            <a:fontRef idx="minor">
              <a:schemeClr val="dk1"/>
            </a:fontRef>
          </p:style>
          <p:txBody>
            <a:bodyPr rot="0" vert="horz" wrap="none" lIns="0" tIns="0" rIns="0" bIns="0" anchor="t" anchorCtr="0">
              <a:spAutoFit/>
            </a:bodyPr>
            <a:lstStyle/>
            <a:p>
              <a:pPr>
                <a:lnSpc>
                  <a:spcPct val="115000"/>
                </a:lnSpc>
                <a:spcAft>
                  <a:spcPts val="1000"/>
                </a:spcAft>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validation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9" name="Line 37"/>
            <p:cNvCxnSpPr/>
            <p:nvPr/>
          </p:nvCxnSpPr>
          <p:spPr bwMode="auto">
            <a:xfrm>
              <a:off x="3157220" y="222689"/>
              <a:ext cx="1047750" cy="0"/>
            </a:xfrm>
            <a:prstGeom prst="line">
              <a:avLst/>
            </a:prstGeom>
            <a:ln>
              <a:headEnd/>
              <a:tailEnd/>
            </a:ln>
            <a:extLst/>
          </p:spPr>
          <p:style>
            <a:lnRef idx="2">
              <a:schemeClr val="accent5"/>
            </a:lnRef>
            <a:fillRef idx="1">
              <a:schemeClr val="lt1"/>
            </a:fillRef>
            <a:effectRef idx="0">
              <a:schemeClr val="accent5"/>
            </a:effectRef>
            <a:fontRef idx="minor">
              <a:schemeClr val="dk1"/>
            </a:fontRef>
          </p:style>
        </p:cxnSp>
        <p:cxnSp>
          <p:nvCxnSpPr>
            <p:cNvPr id="20" name="Line 38"/>
            <p:cNvCxnSpPr/>
            <p:nvPr/>
          </p:nvCxnSpPr>
          <p:spPr bwMode="auto">
            <a:xfrm flipH="1">
              <a:off x="4098290" y="222689"/>
              <a:ext cx="106680" cy="44450"/>
            </a:xfrm>
            <a:prstGeom prst="line">
              <a:avLst/>
            </a:prstGeom>
            <a:ln>
              <a:headEnd/>
              <a:tailEnd/>
            </a:ln>
            <a:extLst/>
          </p:spPr>
          <p:style>
            <a:lnRef idx="2">
              <a:schemeClr val="accent5"/>
            </a:lnRef>
            <a:fillRef idx="1">
              <a:schemeClr val="lt1"/>
            </a:fillRef>
            <a:effectRef idx="0">
              <a:schemeClr val="accent5"/>
            </a:effectRef>
            <a:fontRef idx="minor">
              <a:schemeClr val="dk1"/>
            </a:fontRef>
          </p:style>
        </p:cxnSp>
        <p:cxnSp>
          <p:nvCxnSpPr>
            <p:cNvPr id="21" name="Line 39"/>
            <p:cNvCxnSpPr/>
            <p:nvPr/>
          </p:nvCxnSpPr>
          <p:spPr bwMode="auto">
            <a:xfrm flipH="1" flipV="1">
              <a:off x="4098290" y="178239"/>
              <a:ext cx="106680" cy="44450"/>
            </a:xfrm>
            <a:prstGeom prst="line">
              <a:avLst/>
            </a:prstGeom>
            <a:ln>
              <a:headEnd/>
              <a:tailEnd/>
            </a:ln>
            <a:extLst/>
          </p:spPr>
          <p:style>
            <a:lnRef idx="2">
              <a:schemeClr val="accent5"/>
            </a:lnRef>
            <a:fillRef idx="1">
              <a:schemeClr val="lt1"/>
            </a:fillRef>
            <a:effectRef idx="0">
              <a:schemeClr val="accent5"/>
            </a:effectRef>
            <a:fontRef idx="minor">
              <a:schemeClr val="dk1"/>
            </a:fontRef>
          </p:style>
        </p:cxnSp>
        <p:sp>
          <p:nvSpPr>
            <p:cNvPr id="22" name="Rectangle 21"/>
            <p:cNvSpPr>
              <a:spLocks noChangeArrowheads="1"/>
            </p:cNvSpPr>
            <p:nvPr/>
          </p:nvSpPr>
          <p:spPr bwMode="auto">
            <a:xfrm>
              <a:off x="3267075" y="35999"/>
              <a:ext cx="762635" cy="294640"/>
            </a:xfrm>
            <a:prstGeom prst="rect">
              <a:avLst/>
            </a:prstGeom>
            <a:ln>
              <a:noFill/>
            </a:ln>
            <a:extLst/>
          </p:spPr>
          <p:style>
            <a:lnRef idx="2">
              <a:schemeClr val="accent5"/>
            </a:lnRef>
            <a:fillRef idx="1">
              <a:schemeClr val="lt1"/>
            </a:fillRef>
            <a:effectRef idx="0">
              <a:schemeClr val="accent5"/>
            </a:effectRef>
            <a:fontRef idx="minor">
              <a:schemeClr val="dk1"/>
            </a:fontRef>
          </p:style>
          <p:txBody>
            <a:bodyPr rot="0" vert="horz" wrap="none" lIns="0" tIns="0" rIns="0" bIns="0" anchor="t" anchorCtr="0">
              <a:spAutoFit/>
            </a:bodyPr>
            <a:lstStyle/>
            <a:p>
              <a:pPr>
                <a:lnSpc>
                  <a:spcPct val="115000"/>
                </a:lnSpc>
                <a:spcAft>
                  <a:spcPts val="1000"/>
                </a:spcAft>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&lt;&lt;includes&gt;&gt;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a:off x="935990" y="1552268"/>
              <a:ext cx="1641475" cy="672894"/>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24" name="Straight Arrow Connector 23"/>
            <p:cNvCxnSpPr>
              <a:endCxn id="9" idx="2"/>
            </p:cNvCxnSpPr>
            <p:nvPr/>
          </p:nvCxnSpPr>
          <p:spPr>
            <a:xfrm flipV="1">
              <a:off x="935990" y="234437"/>
              <a:ext cx="1581785" cy="116755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grpSp>
      <p:pic>
        <p:nvPicPr>
          <p:cNvPr id="1026"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5415" y="2027103"/>
            <a:ext cx="5051961"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890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19766"/>
            <a:ext cx="8825658" cy="3329581"/>
          </a:xfrm>
        </p:spPr>
        <p:txBody>
          <a:bodyPr/>
          <a:lstStyle/>
          <a:p>
            <a:r>
              <a:rPr lang="en-IN" sz="4000" dirty="0" smtClean="0"/>
              <a:t>Implementation Phase </a:t>
            </a:r>
            <a:r>
              <a:rPr lang="en-IN" sz="4000" dirty="0" smtClean="0"/>
              <a:t>of Student </a:t>
            </a:r>
            <a:r>
              <a:rPr lang="en-IN" sz="4000" dirty="0"/>
              <a:t>Result </a:t>
            </a:r>
            <a:r>
              <a:rPr lang="en-IN" sz="4000" dirty="0" smtClean="0"/>
              <a:t>Processing </a:t>
            </a:r>
            <a:r>
              <a:rPr lang="en-IN" sz="4000" dirty="0"/>
              <a:t>S</a:t>
            </a:r>
            <a:r>
              <a:rPr lang="en-IN" sz="4000" dirty="0" smtClean="0"/>
              <a:t>ystem </a:t>
            </a:r>
            <a:r>
              <a:rPr lang="en-IN" sz="4000" dirty="0"/>
              <a:t>	</a:t>
            </a:r>
          </a:p>
        </p:txBody>
      </p:sp>
      <p:sp>
        <p:nvSpPr>
          <p:cNvPr id="3" name="Subtitle 2"/>
          <p:cNvSpPr>
            <a:spLocks noGrp="1"/>
          </p:cNvSpPr>
          <p:nvPr>
            <p:ph type="subTitle" idx="1"/>
          </p:nvPr>
        </p:nvSpPr>
        <p:spPr/>
        <p:txBody>
          <a:bodyPr>
            <a:noAutofit/>
          </a:bodyPr>
          <a:lstStyle/>
          <a:p>
            <a:r>
              <a:rPr lang="en-IN" sz="2200" dirty="0" smtClean="0"/>
              <a:t>Hardware requirements</a:t>
            </a:r>
          </a:p>
          <a:p>
            <a:r>
              <a:rPr lang="en-IN" sz="2200" dirty="0" smtClean="0"/>
              <a:t>Software Requirements</a:t>
            </a:r>
          </a:p>
          <a:p>
            <a:endParaRPr lang="en-IN" sz="1800" dirty="0"/>
          </a:p>
        </p:txBody>
      </p:sp>
    </p:spTree>
    <p:extLst>
      <p:ext uri="{BB962C8B-B14F-4D97-AF65-F5344CB8AC3E}">
        <p14:creationId xmlns:p14="http://schemas.microsoft.com/office/powerpoint/2010/main" val="1435971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Requirements	</a:t>
            </a:r>
            <a:endParaRPr lang="en-IN" dirty="0"/>
          </a:p>
        </p:txBody>
      </p:sp>
      <p:sp>
        <p:nvSpPr>
          <p:cNvPr id="3" name="Content Placeholder 2"/>
          <p:cNvSpPr>
            <a:spLocks noGrp="1"/>
          </p:cNvSpPr>
          <p:nvPr>
            <p:ph idx="1"/>
          </p:nvPr>
        </p:nvSpPr>
        <p:spPr/>
        <p:txBody>
          <a:bodyPr>
            <a:normAutofit/>
          </a:bodyPr>
          <a:lstStyle/>
          <a:p>
            <a:r>
              <a:rPr lang="en-US" sz="2200" dirty="0" smtClean="0"/>
              <a:t>Processor</a:t>
            </a:r>
            <a:r>
              <a:rPr lang="en-US" sz="2200" dirty="0"/>
              <a:t>	  </a:t>
            </a:r>
            <a:r>
              <a:rPr lang="en-US" sz="2200" dirty="0" smtClean="0"/>
              <a:t>	</a:t>
            </a:r>
            <a:r>
              <a:rPr lang="en-US" sz="2200" b="1" dirty="0" smtClean="0"/>
              <a:t>:</a:t>
            </a:r>
            <a:r>
              <a:rPr lang="en-US" sz="2200" b="1" dirty="0"/>
              <a:t>	</a:t>
            </a:r>
            <a:r>
              <a:rPr lang="en-US" sz="2200" dirty="0"/>
              <a:t>Standard processor with a speed of 1.6 GHz or </a:t>
            </a:r>
            <a:r>
              <a:rPr lang="en-US" sz="2200" dirty="0" smtClean="0"/>
              <a:t>							more</a:t>
            </a:r>
            <a:endParaRPr lang="en-IN" sz="2200" dirty="0"/>
          </a:p>
          <a:p>
            <a:r>
              <a:rPr lang="en-IN" sz="2200" dirty="0"/>
              <a:t>RAM	</a:t>
            </a:r>
            <a:r>
              <a:rPr lang="en-IN" sz="2200" dirty="0" smtClean="0"/>
              <a:t>		</a:t>
            </a:r>
            <a:r>
              <a:rPr lang="en-IN" sz="2200" b="1" dirty="0" smtClean="0"/>
              <a:t>: </a:t>
            </a:r>
            <a:r>
              <a:rPr lang="en-IN" sz="2200" b="1" dirty="0"/>
              <a:t>	</a:t>
            </a:r>
            <a:r>
              <a:rPr lang="en-IN" sz="2200" dirty="0"/>
              <a:t>256 MB RAM or more</a:t>
            </a:r>
          </a:p>
          <a:p>
            <a:r>
              <a:rPr lang="en-IN" sz="2200" dirty="0"/>
              <a:t>Hard</a:t>
            </a:r>
            <a:r>
              <a:rPr lang="en-IN" sz="2200" b="1" dirty="0"/>
              <a:t> </a:t>
            </a:r>
            <a:r>
              <a:rPr lang="en-IN" sz="2200" dirty="0"/>
              <a:t>Disk	</a:t>
            </a:r>
            <a:r>
              <a:rPr lang="en-IN" sz="2200" dirty="0" smtClean="0"/>
              <a:t>	</a:t>
            </a:r>
            <a:r>
              <a:rPr lang="en-IN" sz="2200" b="1" dirty="0" smtClean="0"/>
              <a:t>:</a:t>
            </a:r>
            <a:r>
              <a:rPr lang="en-IN" sz="2200" dirty="0" smtClean="0"/>
              <a:t> </a:t>
            </a:r>
            <a:r>
              <a:rPr lang="en-IN" sz="2200" dirty="0"/>
              <a:t>	2 GB or more</a:t>
            </a:r>
          </a:p>
          <a:p>
            <a:r>
              <a:rPr lang="en-IN" sz="2200" dirty="0" smtClean="0"/>
              <a:t>Monitor		</a:t>
            </a:r>
            <a:r>
              <a:rPr lang="en-IN" sz="2200" dirty="0"/>
              <a:t>	</a:t>
            </a:r>
            <a:r>
              <a:rPr lang="en-IN" sz="2200" b="1" dirty="0"/>
              <a:t>:</a:t>
            </a:r>
            <a:r>
              <a:rPr lang="en-IN" sz="2200" dirty="0"/>
              <a:t> 	Standard </a:t>
            </a:r>
            <a:r>
              <a:rPr lang="en-IN" sz="2200" dirty="0" err="1"/>
              <a:t>color</a:t>
            </a:r>
            <a:r>
              <a:rPr lang="en-IN" sz="2200" dirty="0"/>
              <a:t> monitor</a:t>
            </a:r>
          </a:p>
          <a:p>
            <a:r>
              <a:rPr lang="en-IN" sz="2200" dirty="0"/>
              <a:t>Keyboard	</a:t>
            </a:r>
            <a:r>
              <a:rPr lang="en-IN" sz="2200" dirty="0" smtClean="0"/>
              <a:t>	</a:t>
            </a:r>
            <a:r>
              <a:rPr lang="en-IN" sz="2200" b="1" dirty="0" smtClean="0"/>
              <a:t>: </a:t>
            </a:r>
            <a:r>
              <a:rPr lang="en-IN" sz="2200" b="1" dirty="0"/>
              <a:t>	</a:t>
            </a:r>
            <a:r>
              <a:rPr lang="en-IN" sz="2200" dirty="0"/>
              <a:t>Standard keyboard</a:t>
            </a:r>
          </a:p>
          <a:p>
            <a:r>
              <a:rPr lang="en-IN" sz="2200" dirty="0"/>
              <a:t>Mouse	</a:t>
            </a:r>
            <a:r>
              <a:rPr lang="en-IN" sz="2200" dirty="0" smtClean="0"/>
              <a:t>		</a:t>
            </a:r>
            <a:r>
              <a:rPr lang="en-IN" sz="2200" b="1" dirty="0" smtClean="0"/>
              <a:t>:	</a:t>
            </a:r>
            <a:r>
              <a:rPr lang="en-IN" sz="2200" dirty="0" smtClean="0"/>
              <a:t>Standard </a:t>
            </a:r>
            <a:r>
              <a:rPr lang="en-IN" sz="2200" dirty="0"/>
              <a:t>mouse</a:t>
            </a:r>
            <a:r>
              <a:rPr lang="en-IN" sz="2200" dirty="0" smtClean="0"/>
              <a:t> </a:t>
            </a:r>
            <a:endParaRPr lang="en-IN" sz="2200" dirty="0"/>
          </a:p>
        </p:txBody>
      </p:sp>
    </p:spTree>
    <p:extLst>
      <p:ext uri="{BB962C8B-B14F-4D97-AF65-F5344CB8AC3E}">
        <p14:creationId xmlns:p14="http://schemas.microsoft.com/office/powerpoint/2010/main" val="239703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Requirements</a:t>
            </a:r>
            <a:endParaRPr lang="en-IN" dirty="0"/>
          </a:p>
        </p:txBody>
      </p:sp>
      <p:sp>
        <p:nvSpPr>
          <p:cNvPr id="3" name="Content Placeholder 2"/>
          <p:cNvSpPr>
            <a:spLocks noGrp="1"/>
          </p:cNvSpPr>
          <p:nvPr>
            <p:ph idx="1"/>
          </p:nvPr>
        </p:nvSpPr>
        <p:spPr/>
        <p:txBody>
          <a:bodyPr>
            <a:normAutofit/>
          </a:bodyPr>
          <a:lstStyle/>
          <a:p>
            <a:r>
              <a:rPr lang="en-IN" sz="2200" dirty="0"/>
              <a:t>Operating System		:      Window 2000, XP</a:t>
            </a:r>
          </a:p>
          <a:p>
            <a:r>
              <a:rPr lang="en-IN" sz="2200" dirty="0"/>
              <a:t>User interface  		</a:t>
            </a:r>
            <a:r>
              <a:rPr lang="en-IN" sz="2200" dirty="0" smtClean="0"/>
              <a:t>	:      </a:t>
            </a:r>
            <a:r>
              <a:rPr lang="en-IN" sz="2200" dirty="0"/>
              <a:t>HTML and CSS, </a:t>
            </a:r>
            <a:r>
              <a:rPr lang="en-IN" sz="2200" dirty="0" smtClean="0"/>
              <a:t>WAMP, </a:t>
            </a:r>
            <a:r>
              <a:rPr lang="en-IN" sz="2200" dirty="0"/>
              <a:t>PHP</a:t>
            </a:r>
          </a:p>
          <a:p>
            <a:r>
              <a:rPr lang="en-IN" sz="2200" dirty="0"/>
              <a:t>Database		          </a:t>
            </a:r>
            <a:r>
              <a:rPr lang="en-IN" sz="2200" dirty="0" smtClean="0"/>
              <a:t>	  	:      </a:t>
            </a:r>
            <a:r>
              <a:rPr lang="en-IN" sz="2200" dirty="0"/>
              <a:t>My SQL</a:t>
            </a:r>
          </a:p>
          <a:p>
            <a:r>
              <a:rPr lang="en-IN" sz="2200" dirty="0"/>
              <a:t>Documentation </a:t>
            </a:r>
            <a:r>
              <a:rPr lang="en-IN" sz="2200" dirty="0" smtClean="0"/>
              <a:t>Tool </a:t>
            </a:r>
            <a:r>
              <a:rPr lang="en-IN" sz="2200" dirty="0" smtClean="0"/>
              <a:t>   </a:t>
            </a:r>
            <a:r>
              <a:rPr lang="en-IN" sz="2200" dirty="0" smtClean="0"/>
              <a:t>	:      </a:t>
            </a:r>
            <a:r>
              <a:rPr lang="en-IN" sz="2200" dirty="0" smtClean="0"/>
              <a:t>Microsoft </a:t>
            </a:r>
            <a:r>
              <a:rPr lang="en-IN" sz="2200" dirty="0"/>
              <a:t>Office </a:t>
            </a:r>
          </a:p>
          <a:p>
            <a:pPr marL="0" indent="0">
              <a:buNone/>
            </a:pPr>
            <a:endParaRPr lang="en-IN" sz="2200" dirty="0" smtClean="0"/>
          </a:p>
          <a:p>
            <a:pPr marL="0" indent="0">
              <a:lnSpc>
                <a:spcPct val="110000"/>
              </a:lnSpc>
              <a:buNone/>
            </a:pPr>
            <a:r>
              <a:rPr lang="en-IN" sz="2200" dirty="0" smtClean="0"/>
              <a:t>All </a:t>
            </a:r>
            <a:r>
              <a:rPr lang="en-IN" sz="2200" dirty="0"/>
              <a:t>of the above mentioned packages can be installed manually or they can be installed by using an all in one package </a:t>
            </a:r>
            <a:r>
              <a:rPr lang="en-IN" sz="2200" dirty="0" smtClean="0"/>
              <a:t>WAMP. </a:t>
            </a:r>
            <a:endParaRPr lang="en-IN"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9853" y="1350371"/>
            <a:ext cx="1430643" cy="7546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9853" y="4449698"/>
            <a:ext cx="1619250" cy="1095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https://www.digicert.com/images/apache-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9791657" y="2731343"/>
            <a:ext cx="2035099" cy="1075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4450" y="5708031"/>
            <a:ext cx="849517" cy="84951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6294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WAMP	</a:t>
            </a:r>
            <a:endParaRPr lang="en-IN" dirty="0"/>
          </a:p>
        </p:txBody>
      </p:sp>
      <p:sp>
        <p:nvSpPr>
          <p:cNvPr id="3" name="Content Placeholder 2"/>
          <p:cNvSpPr>
            <a:spLocks noGrp="1"/>
          </p:cNvSpPr>
          <p:nvPr>
            <p:ph idx="1"/>
          </p:nvPr>
        </p:nvSpPr>
        <p:spPr/>
        <p:txBody>
          <a:bodyPr>
            <a:normAutofit/>
          </a:bodyPr>
          <a:lstStyle/>
          <a:p>
            <a:pPr>
              <a:lnSpc>
                <a:spcPct val="150000"/>
              </a:lnSpc>
            </a:pPr>
            <a:r>
              <a:rPr lang="en-IN" sz="2200" dirty="0" smtClean="0"/>
              <a:t>WAMP </a:t>
            </a:r>
            <a:r>
              <a:rPr lang="en-IN" sz="2200" dirty="0"/>
              <a:t>is a free and open source cross platform web server solution stack </a:t>
            </a:r>
            <a:r>
              <a:rPr lang="en-IN" sz="2200" dirty="0" smtClean="0"/>
              <a:t>package.</a:t>
            </a:r>
          </a:p>
          <a:p>
            <a:pPr>
              <a:lnSpc>
                <a:spcPct val="150000"/>
              </a:lnSpc>
            </a:pPr>
            <a:r>
              <a:rPr lang="en-IN" sz="2200" dirty="0" smtClean="0"/>
              <a:t>WAMP </a:t>
            </a:r>
            <a:r>
              <a:rPr lang="en-IN" sz="2200" dirty="0"/>
              <a:t>is a Windows web development environment. It allows you to create web applications with Apache2, PHP and a MySQL database. Alongside, </a:t>
            </a:r>
            <a:r>
              <a:rPr lang="en-IN" sz="2200" dirty="0" err="1"/>
              <a:t>p</a:t>
            </a:r>
            <a:r>
              <a:rPr lang="en-IN" sz="2200" dirty="0" err="1" smtClean="0"/>
              <a:t>hpMyAdmin</a:t>
            </a:r>
            <a:r>
              <a:rPr lang="en-IN" sz="2200" dirty="0" smtClean="0"/>
              <a:t> </a:t>
            </a:r>
            <a:r>
              <a:rPr lang="en-IN" sz="2200" dirty="0"/>
              <a:t>allows you to manage </a:t>
            </a:r>
            <a:r>
              <a:rPr lang="en-IN" sz="2200" dirty="0" smtClean="0"/>
              <a:t>your</a:t>
            </a:r>
            <a:r>
              <a:rPr lang="en-IN" sz="2200" dirty="0" smtClean="0"/>
              <a:t> databases easily.</a:t>
            </a:r>
            <a:endParaRPr lang="en-IN" sz="2200" dirty="0" smtClean="0"/>
          </a:p>
        </p:txBody>
      </p:sp>
      <p:sp>
        <p:nvSpPr>
          <p:cNvPr id="4" name="AutoShape 2" descr="data:image/jpeg;base64,/9j/4AAQSkZJRgABAQAAAQABAAD/2wCEAAkGBxQODxIRDxAQDw8PEA8PEBAPEhAPEBQWGBEWFhQUFRUYHSggGBwnHBUVITEhJSkrLi4uFx8zODMtNystLy4BCgoKDg0OGhAQGiwkHyUsLCwsLywsLCwtLCwvLCwsLCssLCwsLCwtLCw1LCwsLCwsLCwsNCwsLCwsLCwsLC0sLP/AABEIAOEA4QMBEQACEQEDEQH/xAAbAAEAAgMBAQAAAAAAAAAAAAAAAwQBBQYHAv/EAEAQAAIBAgEIBwMKBgIDAAAAAAABAgMRBAUGEhMhMVGRFEFSYXGBoSJCsSMyM1NigpKissEWcnPC0dIk4TRD8P/EABoBAQACAwEAAAAAAAAAAAAAAAACAwEFBgT/xAA5EQACAQICBwYFAwMEAwAAAAAAAQIDEQQSBRMhMUFR0WFxkaGxwSIyUoHhFTPwFCNCNHKC8SRDYv/aAAwDAQACEQMRAD8A19CicxKR1UYlynSK2y5RJ40e4jclY+tURuZyjVDMLDVC5mw1QuMo1QzDKNUMwyjVDMMo1QuMo1QzCxnVDMLDVDMLDVDMLDVDMLDVDMLDVC4sY1QzDKNUMwyjVDMMpnVDMMpjVC4yjVC5jKNULjKfLo9xlMxYinSJJkXEqVqJZGRXKJV1JZmKspsqMChs9EUW4RK2y1I3uTakZR0bLSXqemlNNW4nkrQad+BcdCL91ckW5VyK1JrifPRYdiPIjkjyM55cx0SHYXIZI8hrJcx0SHYXIZI8hnlzHRIdiPIZI8hnlzHRIdiPIZI8hnlzHRIdiPIZI8hnlzHRIdhchkjyGeXMdEh2FyGSPIZ5cx0SHYjyGSPIZ5cx0SHYjyGSPIZ5cx0SHYjyGSPIZ5cx0SHYjyGSPIZ5cx0SHYjyGSPIZ5cx0SHYjyGSPIZ5cx0SHYjyGSPIZ5cx0SHYjyGSPIZ5cx0SHYjyGSPIZ5cx0SHYjyGSPIZ5cx0SHYXIZI8hnlzHRYdiPIZI8hnlzPpYeK91ckZyx5GM0uZDi5xpx2pXe5WRiclFEoQlJnPVFc8dz22KtaJNMraK2gTuQsW6KK5FkS3BFbLUTQ2bVsaI3JWubPDZQ6p/iX7nohX4SPNUw/GJehUUtzTPSpJ7jzOLW8+7GSIAFgAAABYAWAFgBYAWAFgBYAWAFgBYAWAFgBYAxKSW9pGG0t5lJvcUsRlBLZDa+PUUTrpfKeiGHb+Y1dWbk7t3Z5nJt3Z6lFRVkQTRlGGVqqJxK5FaxMgWKJGROJbgVstRKiBI+gZMxk1udgnYw0mSxxU17zJqpJcSDpRfA+umz4ktdIjqYGenT4jXSGogOnT4jXSGogOnT4jXSGogOnT4jXSGogOnT4jXSGogOnT4jXSGogOnT4jXSGogOnT4jXSGogOnT4jXSGogOnT4jXSGogOnT4jXSGogOnT4jXSGogOnT4jXSGpgOnT4jXSGogY6bPiNdIamB8vFzfvGHVlzMqlDkRSm3vbZBtveWJJbjBgyfLBgjmSRFlaqWIrkViZAmokJEoluBWy1EqIkj6BkAAAlw2GnVejThKb4RTdvHh5k4U51HaCv3FdSrCmrzaXebjD5pYifzlTp/wA8rv8AKme2GjK8t9l3voeCelsPHdd9y62LSzLqfXU/wyZd+kVPqXgU/rNP6X5ENbM+vH5sqU+7SlF+qt6lctFVluaf87iyOl6D3pr+d5qMbk2rQ+lpygu1a8fxLYeOrQq0vnjb08T3UcTSrfJJP18CqUl4AAAAAAALGCwFSu7Uqcp22NrZFeMnsRbSo1KrtBX/AJzKa2Ip0VepK385G9w2ZtWX0lSFPuSdR/sjYQ0TUfzSS8+hrZ6ZpL5Yt+XUuxzKj115N90Ir92XrREeM34FD01LhBeJHVzK7FfylTv6qRCWh/pn4r8ko6a+qHg/warG5sYiltUVVjxpu7/C7Plc8tXR1eG1K/d0PZS0nh6mxu3f1NNJWbTTTWxp7GvFHg3bGbBNNXQBkAGGDBFMkiLK1UmiuRWLCBPRISJRLUCtlqJURJH0AADqsiZp6Vp4m6W9Uk7P776vBf8ARuMLoy/xVvDr0NJi9K2+Cj49Op11ChGnFRhGMIrdGKSRuoQjBZYqyNHOcpvNJ3ZKSIgAAGJRvse1PejFhuObyzmpConKhalU36O6nLy93y5GsxOjIT+Knsfk+htsLpSdP4au1ea6nF4ihKlNwqRcZx3p/wD200M4ShLLJWZ0NOpGpFSi7ojIkwAADq8g5q6SVTEppb40tz++/wBufA3GE0Zf463h16GjxmlLPJR8enU6+lSUEoxSjFbFGKSS8EjdRioqyVkaKUnJ3k7s+yRgAAAAGuytkalil7cbTtsqRsprz613M82IwlOuviW3nxPVhsZVoP4Xs5cDgsr5JqYSejPbF/MqL5sv8PuOcxOFnQlaW7g+Z02FxcMRG8d/Fcigec9RhgwRTJIiytVJorkViwgT0SEiUS1ArZaiVESRkGTts1Mg6tKvWXyj204v3Fxf2n6G+0fgsiVWa28Fy/Jzuksc5t0qb2cXz/B1BtjTgAAAAAAAAGqy9kaOLh1RqxXyc/7XxR48XhI149q3P+cD2YPGSw8//l71/OJ51WpOnJwmnGUW4yT6mczKLi3GSs0dZCcZxUou6Z8ESR2GaGQ9ixFVXb20ovqXbffw5m70bg9irT+3XoaDSeNu3Rg+/p18DrTcmkAAAAAAAAAIMbhIV6bp1I6UZc1wafUyurSjVi4yWwspVZUpqcHtR5tlfJssLVdOW1b4S6pR6n48TlsTh5UKjg/t2o63C4mNempr7rkyiyg9BFMkiLK1UmiuRWLCBPRISJRLUCtlqJURJG8zUyZ0iveSvTpWnJdTd/ZXo35Hu0fh9bVu9y2/fga/SWJ1NKy3y2dT0M6Y5YAAAAAAAAAAAA5LPfJl4rERW2NoVLda92Xk9nmuBptK4fYqy7n7M3eiMTZujLjtXujQZAyf0nERg/mL26n8q6vNtLzNbg6GuqqL3b33fk2mNxGoouS37l3npcVZWW5HVnIGQAAAAAAAAAAAafOjJvSKDsvlKd5w4vtR8162PFj8PrqTtvW1dPue7R+J1NZX3PY+v2POGcwdWRzJIiytVJorkViwgT0SEiUS1ArZaiVESR6HmdhdXhYy96q3Ufhuj6JczpNGU8lBPnt6HL6Uq58Q1y2dTeGwNcAAAaPLmccMK9CK1lXrinaMeGk/2Nfi8fCh8K2y9O82GD0dOusz2R9e45yeduIbutUlwUG16s1b0piL7LeH5NutE4dLbfx/BtMk53KclDERVO+xVI30PvJ7vG/I9mH0opPLVVu1bvweLE6JcVmpO/Y9/wBuZ1SZuDSmQAAQ4zDqrTnTlunFxfmiFSCnBxe5k6dR05qa4O5z2Y+C0IVZyXtupq/wb/VvkazRVFxhKT33t4fm5tdL1lOcYrda/j+DpzbGnAAANFnBnDHC+xBKdZq9n82K6nL/AAa/GY5UPhjtl6d5scFo+WI+KWyPr3HJ1s48TJ31zj3QUYr4Gmlj8RJ3zW7rG7ho7DRVst++5cydnZWpySrWrQ69ijNd6a2Pz5l9HSdWD+P4l5lFfRVKa/t/C/I7fC4iNWEZwelGSumb+nUjUipR3M52pTlTk4SW1ExMgAAwDy7LmG1OJqwWxKbcfCXtL0ZyWKp6utKPb67TscJV1lCMuz02GtmVIuZWqk0VyKxYQJ6JCRKJagVstRKQexEkerZNp6FClFe7Tpr8qOwoRy04rsRxdeWarJ9r9SyWlQAKmVsXqKFSp1wi2r7r7o+rRTiKuqpSnyRfhqWtqxhzflxPLpzcm5SbcpNtt723vZyTbbu952SSSstxgwZAB3uZeNdXDuEtroy0E/s2vHltXkdFoys50sr/AMdn24HMaVoqnWzL/Lb9+J0BsjWAAAFfB0NXFpddSrP8VSUv3K6UFBNLm34u5ZVqZ2n2JeCsWCwrAB8VqmhGUnujFyfkrkZSypslGLlJRXE8or1nUnKc3eU25S8WcdKbm3KW97TtYQUIqMdyPgwTAB1mYeLd6lFvZZVY9220v7Tc6Jqu8qf36+xotM0laNRdz9vc7E3ZogAADz/PeFsXftUqcvWS/Y5zSitiPsvc6bRLvh/u/Y5yZ4EbFlaqTRXIrFhAnokJEolqBWy1EnUQe4kj1nBSvSpvjCD/ACo7Km7wT7EcVVVqkl2snJlYANZnJR1mErJdUNPZ9lqX9p5MdDNh5rsv4bT14CeTEQfbbx2Hmpyx14AAB2GYG6v40/hI3eiN0/saHTW+H39jrTcmjAAAAAAABSyzVUMNWk9ypT5uLSXNlGJko0ZN8mX4WLlWglzR5cckdmZAAB0WYsL4mb6lSd/OUf8ABs9Er+832e6NTph/2Uu32Z3Z0JzYAABwGfL/AOWu6jBfmmznNKf6j/ivVnS6IX/jv/c/RHNzPAjZMrVSaK5FYsIE9EhIlEtQK2WolREkek5rYjWYSlxgtW/GOz4WfmdRgKmfDx7NngcnpCnkxEu3b4m2PYeIAGJK6s9qYYPP8uZu1KE3KlGVSi3daKcpR7pJbfM5rFYCdKTcFePZw7DqMHpGnVilN2l28e7oaN7N+zx2HgezebJbTFzF0LHYZgPZX8afwkbzQ72T+xodNb4ff2OuNyaMAAAAAAjrVowV5yjBLe5NRXNkZTjFXk7EowlN2irvsOKzqy+q61NF3pp3nPcpNbku7rNDj8bGqtXT3cXzOg0dgJUnrKm/guX5ObNWbgAAA7LMLDWhVqP3pRpr7qu/1LkbzRFP4ZT7beH/AGc/pmpeUIclfx/6OrNwaUAAA83zsq6eMq8I6EF5QV/Vs5jSEs2Il2WXkdXo2OXDR7bvzNJM8iPYytVJorkViwgT0SEiUS1ArZaiVESR1GZGUNCpKjJ7KvtQ/mS2rzX6Ta6Kr5Zum+O1d/8APQ0+l8Pmgqq4bH3fj3O3N+c8AAAAD5cV1pGLIzdmsytlijhdk7Sna6pwScvPh5nkxGLo0Pm38lvPXhsHWr7Y7ub3HK4zOutO6pKFGP2UpT829noairpOrL5LRXi/59jdUtFUY/PeT8F/PuaqtlGrP51aq/vytyueOVerLfJ+LPdHD0o/LBeCINY+1LmyvNLmyzKuQ1j7T5sZnzGVchrH2nzYzPmMq5DWPtPmxmfMZVyPlu+/b47TD27WZWwAyAAAZhByajFXlJqKS3tt2SMpNuyMNpK73HqGSMF0ehCmvdj7T4ye2T5tnWYeiqNNQ5evE43E1nWqynz9OBcLygAHzUkopt7Ek233Iw3ZXZlJt2R5Pi6+sqTm985ynzdzj5zzzcubudrThkgoclYrTMIyytVJorkViwgT0SEiUS1ArZaiVESRYwVOU6sI09lRzioNdTvsflv8idOMpTShvvsK6soxpyc91tp6tFbNru+t7jsEcUzJkAAAHMZzZxalujQfyvvz3qHcuMvgarHY/V/26e/i+X5Nvo/R2t/uVPl4Ln+DipSbbbbbbu23dt8WzQPbtZ0SSSsjAMgAAAAAAAAAAAAA6zM3I92sRUWxXVJejm/gufA3OjMJt10vt16Gi0rjP/TH79Op2JuzRAAAGkzuxuqwskn7VX5NeD+c+V+aPBpKtq6DS3vZ18jYaMo6yum90dvTzPPGc0dSRTJIiytVJorkViwgT0SEiUS1ArZaiVESR1GY2D0qs6rWymtGP80t/JL8xtdFUrzdR8Nn3f8APM1GmK2Wmqa4+i/nkdub850AAA02c+Vui0rRfytS8Yd3GXl8Wjw4/Fains+Z7up79H4TX1Pi+Vb+h523fa9re1t7W+85k6q1gDIAAAAAAAAAAAAAABNhMXOjLSpTlCXc9j8VufmTp1Z03mg7FVWlCrHLNXR6Fm7lfpdK7SVSD0aiW7uku5/szpcFitfC73rectjsI8PUstz3dDansPGADjs/MPO9Ope9JJwt2ZPbd+KXoaTS1Od4z4bu5/k3uhqkLSh/lv71+DkmaY3hFMkiLK1UmiuRWLCBPRISJRLUCtlqJURJHomZ2H0MJF9dSUqj52XpFHS6NhloJ89vTyOW0pUz4hrlZG7Pea8AAA80zix3SMTOV/Zi9XDwi9/m7vzOVxtbW1m+C2L7HXYGhqaKXF7X9zWnlPYAAAT4TA1K30VOc7b3FbF4vciynRqVPki2U1a9Ol88ki9/DeK+of46X+xf/QYn6PNdTz/qOF+vyfQfw3ivqH+Oj/sP6DE/R5rqP1HC/X5PoP4bxX1D/HR/2H9Bifo811H6jhfr8n0H8N4r6h/jo/7D+gxP0ea6j9Rwv1+T6D+G8V9Q/wAdH/Yf0GJ+jzXUfqOF+vyfQ+amb2JjFylRajFOTenS2JK794w8DiEruHmupmOkMNJpKfk+hqzyntMgAA6PMWbWInHqlSbflJW+LNpomVqslzXo/wAmo0xG9GL7fY7o6A5wAFbKOEVelOnLdOLV+D6n5OzKq1JVabg+JbQqulUU1wPK6sHFuMtkotxa707M5Fpp2fA7NSUkmtzIZmUYZWqk0VyKxYQJ6JCRKJagVstRKRZJHqmSaehh6MeFKmvyo67Dxy0ox7EcZiZZq032v1LZcUgAq5Ur6qhVn1wpzkvHRdvUpxE9XSlLkmXYeGsqxjzaPK0cidoZAABsMg5O6VXjTd9BJzm1v0V1LxbS8z04TD6+qoPdvfceTG4jUUnNb9y7z0mhRjTiowioxirKK2JHUxhGCUYqyOSnOU5ZpO7JCREAAAAAArZS+gq/0qn6GVVv25dz9C2h+7HvXqeVI5BHamQAAdDmN/5Uv6Mv1wNlor959z9UarS/7C716M7w6I5oAAA83zroavGVLbp6NRecdvqmcvpCGXES7bM6vR08+Gj2bDSTPKj2MrVSaK5FYsIE9EhIlEtQK2Woke5+BCW5k1vPW8L9HD+SPwR2cPlXccRU+d97JSRAAGpzrk1gq1uEF5OpFP0bPFpBtYaVuz1R7dHJPEwv2+jPODmDrQAADrcwaavWl1/Jx/U3+xudER+eXd7mi01J/BHv9jsDdmiAAAAAAABWykvkav8ASqfpZXW/bl3P0LaH7se9ep5Ujj0dqZAAB0OYy/5Mv6Mv1xNnor9593ujU6Y/YXf7M7w6E5sAAA4HPlf8pd9GH65nO6V/1H/FerOl0R/p3/ufojmpmvRsmVqpNFcisWECeiQkSiWoFbLUSoiySPVMlVdOhSl2qVN/lR12HlmpRlzSOMxEctWUe1+pbLikAFfKGGValOm9inGUb8LrYyutTVSm4PirFlGo6VSM1wdzy3EUJU5yhNWnBuMl3nIzhKEnGW9HZwnGcVKO5nwRJmAD0LNHJ7oYe81adV6bT3pWtFPy2+Z0ujqDpUry3vb0OV0niFVrWjuWzqbw95rwAACnkzFKrGbXu1q1P8M2vhYpoVFNN8m14MvxFLVtLnFPxRcLigAGGrgHmOWcmvC1nBr2Xd05cY9XmtzOTxOHdCo4cOHcdhhMSq9NSW/j3lE856jAB3OZeTHSpyqzVpVbaKe9QW5+b+CN/ovDuEHUlvfp+Tm9K4lVJqnHct/f+DpTampAAAPO88quljJLsQpw9NL+45rSUr4h9iS9/c6nRccuGXa2/b2NBM8SPcytVJorkViwgT0SEiUS1ArZaiVESR3+ZeL1mG0G/aoycfJ+1F+rXkdFourmo5eMXb3XT7HM6VpZK+bhL13P+dp0BsjWAAAGqyzkGni9srwqJWVSNr24NdaPHicFTr7XsfM9mFx1TD7FtXJnPSzLqX2VqbXFxkny/wCzWvRFThJeBtVpmnbbB+KNrknNWnQkp1HrprarrRgnx0et+J7MPo2FJ5pPM/LwPDidKVKqywWVefidCbI1gAABWyjilQpTqPdCLl4vqXm7FVaoqdNzfBFtGk6tSMFxZy+YuO9qrSk9svllfre6f9r5mo0TW2ypy3vb19jc6Yo7I1Fw2dPc7E3hoQAACtj8BTxENCrFSW9dTT4p9TKq1GFWOWauW0a86Ms0HZnOVsyot+xXlFcJQUnzTRrJaIjf4Z+Kv0NtHTUrfFDwdupcybmpSoyUpt1pLatKygnx0evzuXUNGUqbzS+J9u7wPPX0pVqLLH4V2b/E6A2RrAAAD4q1FCLlJ2jFOTfBJXZiTSV2ZjFyaS3nlWOxDrVZ1HvqTlLwTexcrI4+pU1k3N8Xc7SlTVOnGC4KxUmYRJlaqTRXIrFhAnokJEolqBWy1EqIkjbZuZT6LXUpfRz9ip3Lql5P0uevBYjUVbvc9j6/Y8ePw2vpWW9bV0+56RF33bUdSckZAAAAAAAAAAABxmeuVNJrDweyLUqrXH3Y+W/kaLSmJu9THhtfsvfwN/onC2Wulx2L3ZzeBxUqFSFSHzoSv48V5q6NZSqSpzU470batSjVg4S3M9PwOLjXpxqQd4zV+9cU+9PYdZSqxqwU47mcdVpSpTcJb0WCwrAAAAAAAAAABy2emVdGHR4P2p2dS3VHh5/DxNRpTE5Y6qO97+78+hudE4XNLXS3Ld3/AI9TimaI6AimSRFlaqTRXIrFhAnokJEolqBWy1EqIkj6Bk6rNXOBQtQru0d1Kb6vsSfDg/I3Gj8dltSqPZwfs/bwNJpLAOV6tNbeK917nZo3hoAAAAAAAAADQ5yZeWGi4U2nXkvFQXaffwRrsbjVRWWPzenabLAYF13ml8vr2HASk222222229rbe9s5xu+1nTpJKyAMm3zdy28JO0ryozftxW9PtR/x1ntwWMdCVn8r39TX47BLERuvmW7oehUK0akVKElKMldSW1M6WE4ySlF3Ry84ShJxkrNEhIiAAAAAAADUZfy3HCxsrSrSXsQ4falwXxPFjMZGhHnLgvdntwWCliJco8X7I88rVZVJOc25Sk25N72zmpScpOUt7OrhCMIqMVsRGyJkimSRFlaqTRXIrFhAmokJEoluBWy1EqIkj6AMAyb/ACJnNPD2hUTq0lsW324rub3rufM2OF0jOl8M9sfNGrxejIVvihsl5M7LJ+VaWIXyVSLfXF7Jrxi9pvKOJpVV8D6+BoK2Fq0X8cfvw8S6XlAAABBisXCjHSqTjCPGTS5cSupVhTV5uyLKdKdR2grnK5YzuveGGTXVrZLb92P7vkafE6Uv8NHx6Lr4G6wuibfFW8F7vp4nKSk222223dt7W3xbNQ227s3aSSsjBgyAAAbDJGWKmFfsO8G7ypy+a+9cH3/E9OGxVSg/h3cjyYrB08Qvi38zs8m5y0a6SctVPs1GlyluZvaGkKNXZez5Pqc/X0dWpbUrrmuhuUz3HgMgAAhxWLhSWlUnGC4yaXLiQnUhTV5tInTpTqO0E33HL5XzvW2OGV39bNWS/lj1+L5M1GI0r/jRX3fsuvmbjDaIfzVn9l7voclVqOcnKTcpSd3Ju7bNNKTk3Ju7ZvYxUUoxVkj5MEjDBgimSRFlaqTRXIrFhAnokJEolqBWy1EqIkj6BkAAAfsAXsPlnEU9ka9S3CT01+a56IYuvDdN+vrc8s8Fh574L09LFpZ0Yn61fgh/guWkcR9Xkin9Mw30+bIa2X8TPfXkl9lRh6xSZXLHYiW+b8kWRwGGjugvvd+prqk3J3k3KXGTcnzZ5m23d7WeqMVFWSsjBgkAAAAAAADABPh8ZUpfR1KkO6EpRXJbCcKs4fJJruZXOjTqfPFPvRcjl/Er/wB8/NQfxRf/AFuI+t+XQ87wGGf+C8+p8VctYiW+vU+69D9NiMsXXlvm/T0JRwWHjugvX1KM5OTvJuTfXJtvmzzttu7PSkkrIwDIAABhgwRTJIiytVJxK5FYsIE1EjIlEtwK2WIlRAmfQMgAAAAAAAAAAAAAAAAAAAAAAAAAAAAAGADDBgjmSRFlWqyyJXIrkyskosxJEolqDKmWomiyNiVz6uYMi4AuALgC4AuALgC4AuALgC4AuALgC4AuALgC4AuALgC4AuALgHy2ZsYuRTZJEWytVZZErkVrk7FdzNGYaMxZbhMqaLEyVTI2J3PvTFhcaRixm40hYXGkLC40hYXGkLC40hYXGkLC40hYXGkLC40hYXGkLC40hYXGkLC40hYXGkLC40hYXGkLC40hYXGkLC40hYXGmZsLny5ixi5FOZJIi2VasyxIrbK+mTsV3IqFUlJEYyLkKpW0WqRLGqQykrn3rTGUlmGtGUZhrBYZhrRYxmGtFhmM60WGYa0WGYa0WGYa0WGYa0WGYa0WGYa0WGYa0WGYa0WGYa0WGYa0WGYa0WGYxrRYZhrRYZhrBYzmM60ZRmMa0ZRmPl1TOUxmIp1SSRBsq1qpYkVuRW1xPKV5j4oEpGIlyBUy1EyIMmfSBkyYAABkyAAAAAAAAAAAAAAAAAAAAAAAYMAAwZB8sGCKZJEWVaxYiqRWLCs//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832" y="4314469"/>
            <a:ext cx="2143125" cy="2133600"/>
          </a:xfrm>
          <a:prstGeom prst="rect">
            <a:avLst/>
          </a:prstGeom>
          <a:ln>
            <a:noFill/>
          </a:ln>
          <a:effectLst>
            <a:softEdge rad="112500"/>
          </a:effectLst>
        </p:spPr>
      </p:pic>
    </p:spTree>
    <p:extLst>
      <p:ext uri="{BB962C8B-B14F-4D97-AF65-F5344CB8AC3E}">
        <p14:creationId xmlns:p14="http://schemas.microsoft.com/office/powerpoint/2010/main" val="231069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Installation of required packages.	</a:t>
            </a:r>
            <a:endParaRPr lang="en-IN" dirty="0"/>
          </a:p>
        </p:txBody>
      </p:sp>
      <p:sp>
        <p:nvSpPr>
          <p:cNvPr id="3" name="Content Placeholder 2"/>
          <p:cNvSpPr>
            <a:spLocks noGrp="1"/>
          </p:cNvSpPr>
          <p:nvPr>
            <p:ph idx="1"/>
          </p:nvPr>
        </p:nvSpPr>
        <p:spPr/>
        <p:txBody>
          <a:bodyPr>
            <a:normAutofit lnSpcReduction="10000"/>
          </a:bodyPr>
          <a:lstStyle/>
          <a:p>
            <a:r>
              <a:rPr lang="en-IN" dirty="0" smtClean="0"/>
              <a:t>After the installation the following steps have to be followed:</a:t>
            </a:r>
          </a:p>
          <a:p>
            <a:pPr lvl="1"/>
            <a:r>
              <a:rPr lang="en-IN" dirty="0" smtClean="0"/>
              <a:t> </a:t>
            </a:r>
            <a:r>
              <a:rPr lang="en-IN" dirty="0"/>
              <a:t>Create a MySQL username with the rights to run the following queries:</a:t>
            </a:r>
          </a:p>
          <a:p>
            <a:pPr lvl="2"/>
            <a:r>
              <a:rPr lang="en-IN" dirty="0"/>
              <a:t> </a:t>
            </a:r>
            <a:r>
              <a:rPr lang="en-IN" b="1" dirty="0"/>
              <a:t>SELECT, INSERT, UPDATE, DELETE, CREATE, ALTER, DROP </a:t>
            </a:r>
          </a:p>
          <a:p>
            <a:pPr lvl="1"/>
            <a:r>
              <a:rPr lang="en-IN" dirty="0" smtClean="0"/>
              <a:t> </a:t>
            </a:r>
            <a:r>
              <a:rPr lang="en-IN" dirty="0"/>
              <a:t>Create a new directory In the location: C</a:t>
            </a:r>
            <a:r>
              <a:rPr lang="en-IN" dirty="0" smtClean="0"/>
              <a:t>://wamp/www/</a:t>
            </a:r>
            <a:endParaRPr lang="en-IN" dirty="0"/>
          </a:p>
          <a:p>
            <a:pPr lvl="2"/>
            <a:r>
              <a:rPr lang="en-IN" dirty="0"/>
              <a:t> Name the directory as </a:t>
            </a:r>
            <a:r>
              <a:rPr lang="en-IN" u="sng" dirty="0" err="1" smtClean="0"/>
              <a:t>studentMarks</a:t>
            </a:r>
            <a:endParaRPr lang="en-IN" b="1" u="sng" dirty="0"/>
          </a:p>
          <a:p>
            <a:pPr lvl="1"/>
            <a:r>
              <a:rPr lang="en-IN" dirty="0" smtClean="0"/>
              <a:t> After the creation of the directory create further directories to store content like images, includes files (CSS files), PHP scripts etc.</a:t>
            </a:r>
          </a:p>
          <a:p>
            <a:pPr lvl="1"/>
            <a:r>
              <a:rPr lang="en-IN" dirty="0"/>
              <a:t> </a:t>
            </a:r>
            <a:r>
              <a:rPr lang="en-IN" dirty="0" smtClean="0"/>
              <a:t>We can then use the text editor of our choice to write the code for our website.</a:t>
            </a:r>
          </a:p>
          <a:p>
            <a:pPr lvl="1"/>
            <a:r>
              <a:rPr lang="en-IN" dirty="0"/>
              <a:t> </a:t>
            </a:r>
            <a:r>
              <a:rPr lang="en-IN" dirty="0" smtClean="0"/>
              <a:t>A demo of the current state of the website(during  development) can be seen by visiting </a:t>
            </a:r>
            <a:r>
              <a:rPr lang="en-IN" dirty="0" smtClean="0">
                <a:hlinkClick r:id="rId2"/>
              </a:rPr>
              <a:t>http://</a:t>
            </a:r>
            <a:r>
              <a:rPr lang="en-IN" dirty="0" smtClean="0">
                <a:hlinkClick r:id="rId2"/>
              </a:rPr>
              <a:t>localhost/studentMarks/views/index.php</a:t>
            </a:r>
            <a:r>
              <a:rPr lang="en-IN" dirty="0" smtClean="0"/>
              <a:t> </a:t>
            </a:r>
            <a:r>
              <a:rPr lang="en-IN" dirty="0" smtClean="0"/>
              <a:t>on the web browser.</a:t>
            </a:r>
          </a:p>
          <a:p>
            <a:pPr marL="457200" lvl="1" indent="0">
              <a:buNone/>
            </a:pPr>
            <a:endParaRPr lang="en-IN" dirty="0" smtClean="0"/>
          </a:p>
          <a:p>
            <a:pPr marL="914400" lvl="2" indent="0">
              <a:buNone/>
            </a:pPr>
            <a:endParaRPr lang="en-IN" b="1" dirty="0"/>
          </a:p>
        </p:txBody>
      </p:sp>
    </p:spTree>
    <p:extLst>
      <p:ext uri="{BB962C8B-B14F-4D97-AF65-F5344CB8AC3E}">
        <p14:creationId xmlns:p14="http://schemas.microsoft.com/office/powerpoint/2010/main" val="144322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19766"/>
            <a:ext cx="8825658" cy="3329581"/>
          </a:xfrm>
        </p:spPr>
        <p:txBody>
          <a:bodyPr/>
          <a:lstStyle/>
          <a:p>
            <a:r>
              <a:rPr lang="en-IN" sz="4000" dirty="0" smtClean="0"/>
              <a:t>Demo of </a:t>
            </a:r>
            <a:r>
              <a:rPr lang="en-IN" sz="4000" dirty="0" smtClean="0"/>
              <a:t>Student Result </a:t>
            </a:r>
            <a:r>
              <a:rPr lang="en-IN" sz="4000" dirty="0"/>
              <a:t>P</a:t>
            </a:r>
            <a:r>
              <a:rPr lang="en-IN" sz="4000" dirty="0" smtClean="0"/>
              <a:t>rocessing </a:t>
            </a:r>
            <a:r>
              <a:rPr lang="en-IN" sz="4000" dirty="0"/>
              <a:t>S</a:t>
            </a:r>
            <a:r>
              <a:rPr lang="en-IN" sz="4000" dirty="0" smtClean="0"/>
              <a:t>ystem </a:t>
            </a:r>
            <a:endParaRPr lang="en-IN" sz="4000" dirty="0"/>
          </a:p>
        </p:txBody>
      </p:sp>
      <p:sp>
        <p:nvSpPr>
          <p:cNvPr id="3" name="Subtitle 2"/>
          <p:cNvSpPr>
            <a:spLocks noGrp="1"/>
          </p:cNvSpPr>
          <p:nvPr>
            <p:ph type="subTitle" idx="1"/>
          </p:nvPr>
        </p:nvSpPr>
        <p:spPr/>
        <p:txBody>
          <a:bodyPr>
            <a:noAutofit/>
          </a:bodyPr>
          <a:lstStyle/>
          <a:p>
            <a:r>
              <a:rPr lang="en-IN" sz="1800" dirty="0" smtClean="0"/>
              <a:t>In this section of the presentation we will present a live version of STUDENT RESULT PROCESSING SYSTEM being implemented on localhost on this machine (127.0.0.1)</a:t>
            </a:r>
            <a:endParaRPr lang="en-IN" sz="1800" dirty="0"/>
          </a:p>
        </p:txBody>
      </p:sp>
    </p:spTree>
    <p:extLst>
      <p:ext uri="{BB962C8B-B14F-4D97-AF65-F5344CB8AC3E}">
        <p14:creationId xmlns:p14="http://schemas.microsoft.com/office/powerpoint/2010/main" val="1295594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IN" dirty="0" smtClean="0"/>
              <a:t> In this project, </a:t>
            </a:r>
            <a:r>
              <a:rPr lang="en-IN" dirty="0" smtClean="0"/>
              <a:t>Student Result </a:t>
            </a:r>
            <a:r>
              <a:rPr lang="en-IN" dirty="0" smtClean="0"/>
              <a:t>Processing System </a:t>
            </a:r>
            <a:r>
              <a:rPr lang="en-IN" dirty="0" smtClean="0"/>
              <a:t>can </a:t>
            </a:r>
            <a:r>
              <a:rPr lang="en-IN" dirty="0" smtClean="0"/>
              <a:t>be used to </a:t>
            </a:r>
            <a:r>
              <a:rPr lang="en-US" dirty="0" smtClean="0"/>
              <a:t>process </a:t>
            </a:r>
            <a:r>
              <a:rPr lang="en-US" dirty="0"/>
              <a:t>the scores of students and subsequently produces their report cards and other analysis charts.</a:t>
            </a:r>
            <a:endParaRPr lang="en-IN" dirty="0"/>
          </a:p>
          <a:p>
            <a:pPr>
              <a:lnSpc>
                <a:spcPct val="150000"/>
              </a:lnSpc>
            </a:pPr>
            <a:r>
              <a:rPr lang="en-IN" dirty="0" smtClean="0"/>
              <a:t>To implement this as a web application we used PHP as the Technology. PHP enables fast implementation of complex solutions, is easily integrated, flexible, and has availability of resources. For the client browser to connect to the PHP engine we used apache organisation’s apache server as the Web Server. MySQL is used as back-end database since it is one of the most popular open source databases, and it provides fast data access, easy installation and simplicity. </a:t>
            </a:r>
            <a:endParaRPr lang="en-IN" dirty="0"/>
          </a:p>
        </p:txBody>
      </p:sp>
    </p:spTree>
    <p:extLst>
      <p:ext uri="{BB962C8B-B14F-4D97-AF65-F5344CB8AC3E}">
        <p14:creationId xmlns:p14="http://schemas.microsoft.com/office/powerpoint/2010/main" val="220412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189" y="3092888"/>
            <a:ext cx="9404723" cy="1400530"/>
          </a:xfrm>
        </p:spPr>
        <p:txBody>
          <a:bodyPr/>
          <a:lstStyle/>
          <a:p>
            <a:r>
              <a:rPr lang="en-IN" dirty="0" smtClean="0"/>
              <a:t>Thank You..!</a:t>
            </a:r>
            <a:endParaRPr lang="en-IN" dirty="0"/>
          </a:p>
        </p:txBody>
      </p:sp>
    </p:spTree>
    <p:extLst>
      <p:ext uri="{BB962C8B-B14F-4D97-AF65-F5344CB8AC3E}">
        <p14:creationId xmlns:p14="http://schemas.microsoft.com/office/powerpoint/2010/main" val="162050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23" y="452718"/>
            <a:ext cx="9394011" cy="1324567"/>
          </a:xfrm>
        </p:spPr>
        <p:txBody>
          <a:bodyPr/>
          <a:lstStyle/>
          <a:p>
            <a:r>
              <a:rPr lang="en-IN" dirty="0" smtClean="0"/>
              <a:t>Todays Outline	</a:t>
            </a:r>
            <a:endParaRPr lang="en-IN" dirty="0"/>
          </a:p>
        </p:txBody>
      </p:sp>
      <p:sp>
        <p:nvSpPr>
          <p:cNvPr id="3" name="Content Placeholder 2"/>
          <p:cNvSpPr>
            <a:spLocks noGrp="1"/>
          </p:cNvSpPr>
          <p:nvPr>
            <p:ph idx="1"/>
          </p:nvPr>
        </p:nvSpPr>
        <p:spPr/>
        <p:txBody>
          <a:bodyPr/>
          <a:lstStyle/>
          <a:p>
            <a:pPr>
              <a:lnSpc>
                <a:spcPct val="150000"/>
              </a:lnSpc>
            </a:pPr>
            <a:r>
              <a:rPr lang="en-IN" sz="2200" dirty="0" smtClean="0"/>
              <a:t> What is </a:t>
            </a:r>
            <a:r>
              <a:rPr lang="en-IN" sz="2200" dirty="0" smtClean="0"/>
              <a:t>Student Result </a:t>
            </a:r>
            <a:r>
              <a:rPr lang="en-IN" sz="2200" dirty="0"/>
              <a:t>P</a:t>
            </a:r>
            <a:r>
              <a:rPr lang="en-IN" sz="2200" dirty="0" smtClean="0"/>
              <a:t>rocessing </a:t>
            </a:r>
            <a:r>
              <a:rPr lang="en-IN" sz="2200" dirty="0"/>
              <a:t>S</a:t>
            </a:r>
            <a:r>
              <a:rPr lang="en-IN" sz="2200" dirty="0" smtClean="0"/>
              <a:t>ystem</a:t>
            </a:r>
            <a:r>
              <a:rPr lang="en-IN" sz="2200" dirty="0" smtClean="0"/>
              <a:t>?</a:t>
            </a:r>
          </a:p>
          <a:p>
            <a:pPr>
              <a:lnSpc>
                <a:spcPct val="150000"/>
              </a:lnSpc>
            </a:pPr>
            <a:r>
              <a:rPr lang="en-IN" sz="2200" dirty="0"/>
              <a:t> </a:t>
            </a:r>
            <a:r>
              <a:rPr lang="en-IN" sz="2200" dirty="0" smtClean="0"/>
              <a:t>Why do we </a:t>
            </a:r>
            <a:r>
              <a:rPr lang="en-IN" sz="2200" dirty="0" smtClean="0"/>
              <a:t>need Student  </a:t>
            </a:r>
            <a:r>
              <a:rPr lang="en-IN" sz="2200" dirty="0"/>
              <a:t>Result </a:t>
            </a:r>
            <a:r>
              <a:rPr lang="en-IN" sz="2200" dirty="0" smtClean="0"/>
              <a:t>Processing </a:t>
            </a:r>
            <a:r>
              <a:rPr lang="en-IN" sz="2200" dirty="0"/>
              <a:t>S</a:t>
            </a:r>
            <a:r>
              <a:rPr lang="en-IN" sz="2200" dirty="0" smtClean="0"/>
              <a:t>ystem </a:t>
            </a:r>
            <a:r>
              <a:rPr lang="en-IN" sz="2200" dirty="0" smtClean="0"/>
              <a:t>in GBU? </a:t>
            </a:r>
          </a:p>
          <a:p>
            <a:pPr>
              <a:lnSpc>
                <a:spcPct val="150000"/>
              </a:lnSpc>
            </a:pPr>
            <a:r>
              <a:rPr lang="en-IN" sz="2200" dirty="0"/>
              <a:t> </a:t>
            </a:r>
            <a:r>
              <a:rPr lang="en-IN" sz="2200" dirty="0" smtClean="0"/>
              <a:t>Design phase of Project.</a:t>
            </a:r>
          </a:p>
          <a:p>
            <a:pPr>
              <a:lnSpc>
                <a:spcPct val="150000"/>
              </a:lnSpc>
            </a:pPr>
            <a:r>
              <a:rPr lang="en-IN" sz="2200" dirty="0"/>
              <a:t> </a:t>
            </a:r>
            <a:r>
              <a:rPr lang="en-IN" sz="2200" dirty="0" smtClean="0"/>
              <a:t>Implementation phase. (technologies to be used</a:t>
            </a:r>
            <a:r>
              <a:rPr lang="en-IN" sz="2200" dirty="0" smtClean="0"/>
              <a:t>)</a:t>
            </a:r>
          </a:p>
          <a:p>
            <a:pPr>
              <a:lnSpc>
                <a:spcPct val="150000"/>
              </a:lnSpc>
            </a:pPr>
            <a:r>
              <a:rPr lang="en-IN" sz="2200" dirty="0" smtClean="0"/>
              <a:t>Demo of Student Result Processing System.</a:t>
            </a:r>
            <a:endParaRPr lang="en-IN" sz="2200" dirty="0" smtClean="0"/>
          </a:p>
          <a:p>
            <a:pPr>
              <a:lnSpc>
                <a:spcPct val="150000"/>
              </a:lnSpc>
            </a:pPr>
            <a:r>
              <a:rPr lang="en-IN" sz="2200" dirty="0"/>
              <a:t> </a:t>
            </a:r>
            <a:r>
              <a:rPr lang="en-IN" sz="2200" dirty="0" smtClean="0"/>
              <a:t>Conclusion.</a:t>
            </a:r>
          </a:p>
        </p:txBody>
      </p:sp>
    </p:spTree>
    <p:extLst>
      <p:ext uri="{BB962C8B-B14F-4D97-AF65-F5344CB8AC3E}">
        <p14:creationId xmlns:p14="http://schemas.microsoft.com/office/powerpoint/2010/main" val="420251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smtClean="0"/>
              <a:t>Student Result </a:t>
            </a:r>
            <a:r>
              <a:rPr lang="en-IN" dirty="0"/>
              <a:t>P</a:t>
            </a:r>
            <a:r>
              <a:rPr lang="en-IN" dirty="0" smtClean="0"/>
              <a:t>rocessing </a:t>
            </a:r>
            <a:r>
              <a:rPr lang="en-IN" dirty="0"/>
              <a:t>S</a:t>
            </a:r>
            <a:r>
              <a:rPr lang="en-IN" dirty="0" smtClean="0"/>
              <a:t>ystem</a:t>
            </a:r>
            <a:r>
              <a:rPr lang="en-IN" dirty="0"/>
              <a:t>?</a:t>
            </a:r>
          </a:p>
        </p:txBody>
      </p:sp>
      <p:sp>
        <p:nvSpPr>
          <p:cNvPr id="3" name="Content Placeholder 2"/>
          <p:cNvSpPr>
            <a:spLocks noGrp="1"/>
          </p:cNvSpPr>
          <p:nvPr>
            <p:ph idx="1"/>
          </p:nvPr>
        </p:nvSpPr>
        <p:spPr>
          <a:xfrm>
            <a:off x="1015171" y="2027779"/>
            <a:ext cx="9613861" cy="3599316"/>
          </a:xfrm>
        </p:spPr>
        <p:txBody>
          <a:bodyPr>
            <a:normAutofit fontScale="77500" lnSpcReduction="20000"/>
          </a:bodyPr>
          <a:lstStyle/>
          <a:p>
            <a:pPr>
              <a:lnSpc>
                <a:spcPct val="150000"/>
              </a:lnSpc>
              <a:buFont typeface="Wingdings" panose="05000000000000000000" pitchFamily="2" charset="2"/>
              <a:buChar char="q"/>
            </a:pPr>
            <a:r>
              <a:rPr lang="en-IN" sz="2800" dirty="0" smtClean="0"/>
              <a:t>An </a:t>
            </a:r>
            <a:r>
              <a:rPr lang="en-IN" sz="2800" dirty="0"/>
              <a:t>individual report card of each </a:t>
            </a:r>
            <a:r>
              <a:rPr lang="en-IN" sz="2800" dirty="0" smtClean="0"/>
              <a:t>student, </a:t>
            </a:r>
            <a:r>
              <a:rPr lang="en-IN" sz="2800" dirty="0"/>
              <a:t>according to any </a:t>
            </a:r>
            <a:r>
              <a:rPr lang="en-IN" sz="2800" dirty="0" smtClean="0"/>
              <a:t>selected </a:t>
            </a:r>
            <a:r>
              <a:rPr lang="en-IN" sz="2800" dirty="0"/>
              <a:t>format. </a:t>
            </a:r>
            <a:endParaRPr lang="en-IN" sz="2800" dirty="0" smtClean="0"/>
          </a:p>
          <a:p>
            <a:pPr>
              <a:lnSpc>
                <a:spcPct val="150000"/>
              </a:lnSpc>
              <a:buFont typeface="Wingdings" panose="05000000000000000000" pitchFamily="2" charset="2"/>
              <a:buChar char="q"/>
            </a:pPr>
            <a:r>
              <a:rPr lang="en-IN" sz="2800" dirty="0" smtClean="0"/>
              <a:t>An </a:t>
            </a:r>
            <a:r>
              <a:rPr lang="en-IN" sz="2800" dirty="0"/>
              <a:t>important aid for teachers to judge student </a:t>
            </a:r>
            <a:r>
              <a:rPr lang="en-IN" sz="2800" dirty="0" smtClean="0"/>
              <a:t>performance.</a:t>
            </a:r>
          </a:p>
          <a:p>
            <a:pPr>
              <a:lnSpc>
                <a:spcPct val="150000"/>
              </a:lnSpc>
              <a:buFont typeface="Wingdings" panose="05000000000000000000" pitchFamily="2" charset="2"/>
              <a:buChar char="q"/>
            </a:pPr>
            <a:r>
              <a:rPr lang="en-IN" sz="2800" dirty="0" smtClean="0"/>
              <a:t>Merit </a:t>
            </a:r>
            <a:r>
              <a:rPr lang="en-IN" sz="2800" dirty="0"/>
              <a:t>list printing by totals for a class by individual subject marks for a class. </a:t>
            </a:r>
            <a:endParaRPr lang="en-IN" sz="2800" dirty="0" smtClean="0"/>
          </a:p>
          <a:p>
            <a:pPr>
              <a:lnSpc>
                <a:spcPct val="150000"/>
              </a:lnSpc>
              <a:buFont typeface="Wingdings" panose="05000000000000000000" pitchFamily="2" charset="2"/>
              <a:buChar char="q"/>
            </a:pPr>
            <a:r>
              <a:rPr lang="en-IN" sz="2800" dirty="0" smtClean="0"/>
              <a:t>Student </a:t>
            </a:r>
            <a:r>
              <a:rPr lang="en-IN" sz="2800" dirty="0"/>
              <a:t>performance in a particular subject or all the subjects must be expressed</a:t>
            </a:r>
            <a:r>
              <a:rPr lang="en-IN" sz="2800" dirty="0" smtClean="0"/>
              <a:t>.”</a:t>
            </a:r>
            <a:endParaRPr lang="en-IN" sz="2800" dirty="0"/>
          </a:p>
        </p:txBody>
      </p:sp>
    </p:spTree>
    <p:extLst>
      <p:ext uri="{BB962C8B-B14F-4D97-AF65-F5344CB8AC3E}">
        <p14:creationId xmlns:p14="http://schemas.microsoft.com/office/powerpoint/2010/main" val="41389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do we </a:t>
            </a:r>
            <a:r>
              <a:rPr lang="en-IN" dirty="0"/>
              <a:t>need Result processing system in </a:t>
            </a:r>
            <a:r>
              <a:rPr lang="en-IN" dirty="0" smtClean="0"/>
              <a:t>GBU?</a:t>
            </a:r>
            <a:endParaRPr lang="en-IN"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endParaRPr lang="en-IN" sz="2200" dirty="0" smtClean="0"/>
          </a:p>
          <a:p>
            <a:pPr>
              <a:buFont typeface="Wingdings" panose="05000000000000000000" pitchFamily="2" charset="2"/>
              <a:buChar char="q"/>
            </a:pPr>
            <a:r>
              <a:rPr lang="en-IN" sz="2200" dirty="0" smtClean="0"/>
              <a:t>The </a:t>
            </a:r>
            <a:r>
              <a:rPr lang="en-IN" sz="2200" dirty="0"/>
              <a:t>system displays the list of all issues that are open, closed, in progress. </a:t>
            </a:r>
            <a:endParaRPr lang="en-IN" sz="2200" dirty="0" smtClean="0"/>
          </a:p>
          <a:p>
            <a:pPr>
              <a:buFont typeface="Wingdings" panose="05000000000000000000" pitchFamily="2" charset="2"/>
              <a:buChar char="q"/>
            </a:pPr>
            <a:r>
              <a:rPr lang="en-IN" sz="2200" dirty="0" smtClean="0"/>
              <a:t>If </a:t>
            </a:r>
            <a:r>
              <a:rPr lang="en-IN" sz="2200" dirty="0"/>
              <a:t>the user can get registered by clicking on the login button and provide the required information as specified. </a:t>
            </a:r>
            <a:endParaRPr lang="en-IN" sz="2200" dirty="0" smtClean="0"/>
          </a:p>
          <a:p>
            <a:pPr>
              <a:buFont typeface="Wingdings" panose="05000000000000000000" pitchFamily="2" charset="2"/>
              <a:buChar char="q"/>
            </a:pPr>
            <a:r>
              <a:rPr lang="en-IN" sz="2200" dirty="0" smtClean="0"/>
              <a:t>Each </a:t>
            </a:r>
            <a:r>
              <a:rPr lang="en-IN" sz="2200" dirty="0"/>
              <a:t>time the registered customer come on to the site he can makes use of the user name and the password that is allocated to him.</a:t>
            </a:r>
          </a:p>
          <a:p>
            <a:pPr marL="0" indent="0">
              <a:lnSpc>
                <a:spcPct val="150000"/>
              </a:lnSpc>
              <a:buNone/>
            </a:pPr>
            <a:endParaRPr lang="en-IN" sz="2200" dirty="0"/>
          </a:p>
        </p:txBody>
      </p:sp>
    </p:spTree>
    <p:extLst>
      <p:ext uri="{BB962C8B-B14F-4D97-AF65-F5344CB8AC3E}">
        <p14:creationId xmlns:p14="http://schemas.microsoft.com/office/powerpoint/2010/main" val="17765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Features</a:t>
            </a:r>
            <a:endParaRPr lang="en-IN" dirty="0"/>
          </a:p>
        </p:txBody>
      </p:sp>
      <p:sp>
        <p:nvSpPr>
          <p:cNvPr id="3" name="Content Placeholder 2"/>
          <p:cNvSpPr>
            <a:spLocks noGrp="1"/>
          </p:cNvSpPr>
          <p:nvPr>
            <p:ph idx="1"/>
          </p:nvPr>
        </p:nvSpPr>
        <p:spPr/>
        <p:txBody>
          <a:bodyPr>
            <a:normAutofit/>
          </a:bodyPr>
          <a:lstStyle/>
          <a:p>
            <a:pPr lvl="0"/>
            <a:r>
              <a:rPr lang="en-IN" sz="2200" dirty="0"/>
              <a:t>User configurable grading system.</a:t>
            </a:r>
          </a:p>
          <a:p>
            <a:pPr lvl="0"/>
            <a:r>
              <a:rPr lang="en-IN" sz="2200" dirty="0"/>
              <a:t>User configurable examination pattern.</a:t>
            </a:r>
          </a:p>
          <a:p>
            <a:pPr lvl="0"/>
            <a:r>
              <a:rPr lang="en-IN" sz="2200" dirty="0" smtClean="0"/>
              <a:t>Examinations-weightage </a:t>
            </a:r>
            <a:r>
              <a:rPr lang="en-IN" sz="2200" dirty="0"/>
              <a:t>handling.</a:t>
            </a:r>
          </a:p>
          <a:p>
            <a:pPr lvl="0"/>
            <a:r>
              <a:rPr lang="en-IN" sz="2200" dirty="0"/>
              <a:t>Calculated / Average Column handling.</a:t>
            </a:r>
          </a:p>
          <a:p>
            <a:pPr lvl="0"/>
            <a:r>
              <a:rPr lang="en-IN" sz="2200" dirty="0"/>
              <a:t>Special Analysis section.</a:t>
            </a:r>
          </a:p>
          <a:p>
            <a:pPr lvl="0"/>
            <a:r>
              <a:rPr lang="en-IN" sz="2200" dirty="0"/>
              <a:t>Sub-subjects marks entry handling.</a:t>
            </a:r>
          </a:p>
          <a:p>
            <a:pPr marL="0" indent="0">
              <a:buNone/>
            </a:pPr>
            <a:endParaRPr lang="en-IN" sz="2200" dirty="0"/>
          </a:p>
        </p:txBody>
      </p:sp>
    </p:spTree>
    <p:extLst>
      <p:ext uri="{BB962C8B-B14F-4D97-AF65-F5344CB8AC3E}">
        <p14:creationId xmlns:p14="http://schemas.microsoft.com/office/powerpoint/2010/main" val="171823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19766"/>
            <a:ext cx="8825658" cy="3329581"/>
          </a:xfrm>
        </p:spPr>
        <p:txBody>
          <a:bodyPr/>
          <a:lstStyle/>
          <a:p>
            <a:r>
              <a:rPr lang="en-IN" sz="4000" dirty="0" smtClean="0"/>
              <a:t>Design Phase </a:t>
            </a:r>
            <a:r>
              <a:rPr lang="en-IN" sz="4000" dirty="0" smtClean="0"/>
              <a:t>of Student </a:t>
            </a:r>
            <a:r>
              <a:rPr lang="en-IN" sz="4000" dirty="0"/>
              <a:t>Result </a:t>
            </a:r>
            <a:r>
              <a:rPr lang="en-IN" sz="4000" dirty="0" smtClean="0"/>
              <a:t>Processing </a:t>
            </a:r>
            <a:r>
              <a:rPr lang="en-IN" sz="4000" dirty="0"/>
              <a:t>S</a:t>
            </a:r>
            <a:r>
              <a:rPr lang="en-IN" sz="4000" dirty="0" smtClean="0"/>
              <a:t>ystem</a:t>
            </a:r>
            <a:endParaRPr lang="en-IN" sz="4000" dirty="0"/>
          </a:p>
        </p:txBody>
      </p:sp>
      <p:sp>
        <p:nvSpPr>
          <p:cNvPr id="3" name="Subtitle 2"/>
          <p:cNvSpPr>
            <a:spLocks noGrp="1"/>
          </p:cNvSpPr>
          <p:nvPr>
            <p:ph type="subTitle" idx="1"/>
          </p:nvPr>
        </p:nvSpPr>
        <p:spPr/>
        <p:txBody>
          <a:bodyPr>
            <a:noAutofit/>
          </a:bodyPr>
          <a:lstStyle/>
          <a:p>
            <a:r>
              <a:rPr lang="en-IN" sz="2200" dirty="0" smtClean="0"/>
              <a:t>Data Model: Database Design</a:t>
            </a:r>
          </a:p>
          <a:p>
            <a:r>
              <a:rPr lang="en-IN" sz="2200" dirty="0" smtClean="0"/>
              <a:t>USE CASE DIAGRAMS</a:t>
            </a:r>
          </a:p>
          <a:p>
            <a:r>
              <a:rPr lang="en-IN" sz="2200" dirty="0" smtClean="0"/>
              <a:t>User Interface Design </a:t>
            </a:r>
            <a:endParaRPr lang="en-IN" sz="2200" dirty="0"/>
          </a:p>
        </p:txBody>
      </p:sp>
    </p:spTree>
    <p:extLst>
      <p:ext uri="{BB962C8B-B14F-4D97-AF65-F5344CB8AC3E}">
        <p14:creationId xmlns:p14="http://schemas.microsoft.com/office/powerpoint/2010/main" val="32076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data model and process model?</a:t>
            </a:r>
            <a:endParaRPr lang="en-IN" dirty="0"/>
          </a:p>
        </p:txBody>
      </p:sp>
      <p:sp>
        <p:nvSpPr>
          <p:cNvPr id="3" name="Content Placeholder 2"/>
          <p:cNvSpPr>
            <a:spLocks noGrp="1"/>
          </p:cNvSpPr>
          <p:nvPr>
            <p:ph idx="1"/>
          </p:nvPr>
        </p:nvSpPr>
        <p:spPr/>
        <p:txBody>
          <a:bodyPr>
            <a:noAutofit/>
          </a:bodyPr>
          <a:lstStyle/>
          <a:p>
            <a:pPr>
              <a:lnSpc>
                <a:spcPct val="150000"/>
              </a:lnSpc>
            </a:pPr>
            <a:r>
              <a:rPr lang="en-IN" sz="2200" dirty="0" smtClean="0"/>
              <a:t>Data Model: </a:t>
            </a:r>
            <a:r>
              <a:rPr lang="en-IN" sz="2200" dirty="0"/>
              <a:t>A data model is a conceptual representation of the data structures that are required by a database. </a:t>
            </a:r>
            <a:endParaRPr lang="en-IN" sz="2200" dirty="0" smtClean="0"/>
          </a:p>
          <a:p>
            <a:pPr lvl="1">
              <a:lnSpc>
                <a:spcPct val="150000"/>
              </a:lnSpc>
            </a:pPr>
            <a:r>
              <a:rPr lang="en-IN" sz="2200" dirty="0" smtClean="0"/>
              <a:t>It consists of database design.</a:t>
            </a:r>
            <a:endParaRPr lang="en-IN" sz="2200" dirty="0"/>
          </a:p>
          <a:p>
            <a:pPr>
              <a:lnSpc>
                <a:spcPct val="150000"/>
              </a:lnSpc>
            </a:pPr>
            <a:r>
              <a:rPr lang="en-IN" sz="2200" dirty="0" smtClean="0"/>
              <a:t>Process Model: A </a:t>
            </a:r>
            <a:r>
              <a:rPr lang="en-IN" sz="2200" dirty="0"/>
              <a:t>Process Model tells us about how the data is processed and how the data flows from one table to another to gather the required information. </a:t>
            </a:r>
            <a:endParaRPr lang="en-IN" sz="2200" dirty="0" smtClean="0"/>
          </a:p>
          <a:p>
            <a:pPr lvl="1">
              <a:lnSpc>
                <a:spcPct val="150000"/>
              </a:lnSpc>
            </a:pPr>
            <a:r>
              <a:rPr lang="en-IN" sz="2200" dirty="0" smtClean="0"/>
              <a:t>It consists of Functional Deposition Diagram and Data Flow Diagram.</a:t>
            </a:r>
            <a:endParaRPr lang="en-IN" sz="2200" dirty="0"/>
          </a:p>
        </p:txBody>
      </p:sp>
    </p:spTree>
    <p:extLst>
      <p:ext uri="{BB962C8B-B14F-4D97-AF65-F5344CB8AC3E}">
        <p14:creationId xmlns:p14="http://schemas.microsoft.com/office/powerpoint/2010/main" val="324580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Design for </a:t>
            </a:r>
            <a:r>
              <a:rPr lang="en-IN" dirty="0" smtClean="0"/>
              <a:t>Student Result </a:t>
            </a:r>
            <a:r>
              <a:rPr lang="en-IN" dirty="0" smtClean="0"/>
              <a:t>P</a:t>
            </a:r>
            <a:r>
              <a:rPr lang="en-IN" dirty="0" smtClean="0"/>
              <a:t>rocessing System </a:t>
            </a:r>
            <a:r>
              <a:rPr lang="en-IN" dirty="0" smtClean="0"/>
              <a:t>	</a:t>
            </a:r>
            <a:endParaRPr lang="en-IN" dirty="0"/>
          </a:p>
        </p:txBody>
      </p:sp>
      <p:sp>
        <p:nvSpPr>
          <p:cNvPr id="3" name="Content Placeholder 2"/>
          <p:cNvSpPr>
            <a:spLocks noGrp="1"/>
          </p:cNvSpPr>
          <p:nvPr>
            <p:ph idx="1"/>
          </p:nvPr>
        </p:nvSpPr>
        <p:spPr/>
        <p:txBody>
          <a:bodyPr>
            <a:normAutofit/>
          </a:bodyPr>
          <a:lstStyle/>
          <a:p>
            <a:r>
              <a:rPr lang="en-IN" dirty="0" smtClean="0"/>
              <a:t> </a:t>
            </a:r>
            <a:r>
              <a:rPr lang="en-IN" sz="2200" dirty="0" smtClean="0"/>
              <a:t>Name of Database: </a:t>
            </a:r>
            <a:r>
              <a:rPr lang="en-IN" sz="2200" dirty="0" err="1" smtClean="0"/>
              <a:t>studentmarks</a:t>
            </a:r>
            <a:endParaRPr lang="en-IN" sz="2200" dirty="0" smtClean="0"/>
          </a:p>
          <a:p>
            <a:r>
              <a:rPr lang="en-IN" sz="2200" dirty="0"/>
              <a:t> </a:t>
            </a:r>
            <a:r>
              <a:rPr lang="en-IN" sz="2200" dirty="0" smtClean="0"/>
              <a:t>DB client: </a:t>
            </a:r>
            <a:r>
              <a:rPr lang="en-IN" sz="2200" dirty="0" smtClean="0"/>
              <a:t>MySQL</a:t>
            </a:r>
          </a:p>
          <a:p>
            <a:r>
              <a:rPr lang="en-IN" sz="2200" dirty="0"/>
              <a:t> </a:t>
            </a:r>
            <a:r>
              <a:rPr lang="en-IN" sz="2200" dirty="0" smtClean="0"/>
              <a:t>The DB can be managed by either </a:t>
            </a:r>
            <a:r>
              <a:rPr lang="en-IN" sz="2200" dirty="0" err="1" smtClean="0"/>
              <a:t>phpmyAdmin</a:t>
            </a:r>
            <a:r>
              <a:rPr lang="en-IN" sz="2200" dirty="0" smtClean="0"/>
              <a:t> or through Command Line Tool (MySQL).</a:t>
            </a:r>
            <a:endParaRPr lang="en-IN" sz="2200" dirty="0" smtClean="0"/>
          </a:p>
          <a:p>
            <a:r>
              <a:rPr lang="en-IN" sz="2200" dirty="0"/>
              <a:t> </a:t>
            </a:r>
            <a:r>
              <a:rPr lang="en-IN" sz="2200" dirty="0" smtClean="0"/>
              <a:t>Name of Tables: </a:t>
            </a:r>
          </a:p>
          <a:p>
            <a:pPr lvl="1"/>
            <a:r>
              <a:rPr lang="en-IN" sz="2200" dirty="0"/>
              <a:t> </a:t>
            </a:r>
            <a:r>
              <a:rPr lang="en-IN" sz="2200" dirty="0" smtClean="0"/>
              <a:t>users</a:t>
            </a:r>
          </a:p>
          <a:p>
            <a:pPr lvl="1"/>
            <a:r>
              <a:rPr lang="en-IN" sz="2200" dirty="0" smtClean="0"/>
              <a:t> student</a:t>
            </a:r>
            <a:endParaRPr lang="en-IN" sz="2200" dirty="0" smtClean="0"/>
          </a:p>
          <a:p>
            <a:pPr lvl="1"/>
            <a:endParaRPr lang="en-IN" dirty="0" smtClean="0"/>
          </a:p>
          <a:p>
            <a:pPr lvl="1"/>
            <a:endParaRPr lang="en-IN" dirty="0"/>
          </a:p>
        </p:txBody>
      </p:sp>
    </p:spTree>
    <p:extLst>
      <p:ext uri="{BB962C8B-B14F-4D97-AF65-F5344CB8AC3E}">
        <p14:creationId xmlns:p14="http://schemas.microsoft.com/office/powerpoint/2010/main" val="422468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Actors in </a:t>
            </a:r>
            <a:r>
              <a:rPr lang="en-IN" dirty="0" smtClean="0"/>
              <a:t>Student Result Processing System</a:t>
            </a:r>
            <a:r>
              <a:rPr lang="en-IN" dirty="0" smtClean="0"/>
              <a:t>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 </a:t>
            </a:r>
            <a:r>
              <a:rPr lang="en-IN" sz="2200" dirty="0" smtClean="0"/>
              <a:t>The various actors involved and their possible actions are as follows:</a:t>
            </a:r>
          </a:p>
          <a:p>
            <a:pPr lvl="1"/>
            <a:r>
              <a:rPr lang="en-IN" sz="2200" dirty="0" smtClean="0"/>
              <a:t> </a:t>
            </a:r>
            <a:r>
              <a:rPr lang="en-IN" sz="2200" dirty="0" smtClean="0"/>
              <a:t>Users:</a:t>
            </a:r>
            <a:endParaRPr lang="en-IN" sz="2200" dirty="0" smtClean="0"/>
          </a:p>
          <a:p>
            <a:pPr lvl="2"/>
            <a:r>
              <a:rPr lang="en-IN" sz="2200" dirty="0" smtClean="0"/>
              <a:t>View/edit personal details</a:t>
            </a:r>
            <a:r>
              <a:rPr lang="en-IN" sz="2200" dirty="0" smtClean="0"/>
              <a:t>.</a:t>
            </a:r>
          </a:p>
          <a:p>
            <a:pPr lvl="2"/>
            <a:r>
              <a:rPr lang="en-IN" sz="2200" dirty="0" smtClean="0"/>
              <a:t>Analyse results through Graphs, Pie Charts.</a:t>
            </a:r>
            <a:endParaRPr lang="en-IN" sz="2200" dirty="0" smtClean="0"/>
          </a:p>
          <a:p>
            <a:pPr lvl="2"/>
            <a:r>
              <a:rPr lang="en-IN" sz="2200" dirty="0" smtClean="0"/>
              <a:t>View reports.</a:t>
            </a:r>
          </a:p>
          <a:p>
            <a:pPr lvl="2"/>
            <a:r>
              <a:rPr lang="en-IN" sz="2200" dirty="0" smtClean="0"/>
              <a:t>Edit/Delete the users.</a:t>
            </a:r>
          </a:p>
          <a:p>
            <a:pPr lvl="1"/>
            <a:r>
              <a:rPr lang="en-IN" sz="2200" dirty="0" smtClean="0"/>
              <a:t> </a:t>
            </a:r>
            <a:r>
              <a:rPr lang="en-IN" sz="2200" dirty="0" smtClean="0"/>
              <a:t>Administrator</a:t>
            </a:r>
            <a:r>
              <a:rPr lang="en-IN" sz="2200" dirty="0" smtClean="0"/>
              <a:t>:</a:t>
            </a:r>
            <a:endParaRPr lang="en-IN" sz="2200" dirty="0" smtClean="0"/>
          </a:p>
          <a:p>
            <a:pPr lvl="2"/>
            <a:r>
              <a:rPr lang="en-IN" sz="2200" dirty="0" smtClean="0"/>
              <a:t>View/Edit personnel </a:t>
            </a:r>
            <a:r>
              <a:rPr lang="en-IN" sz="2200" dirty="0" smtClean="0"/>
              <a:t>details .</a:t>
            </a:r>
          </a:p>
          <a:p>
            <a:pPr lvl="2"/>
            <a:r>
              <a:rPr lang="en-IN" sz="2200" dirty="0" smtClean="0"/>
              <a:t>View/Compile </a:t>
            </a:r>
            <a:r>
              <a:rPr lang="en-IN" sz="2200" dirty="0" smtClean="0"/>
              <a:t>results</a:t>
            </a:r>
            <a:r>
              <a:rPr lang="en-IN" sz="2200" dirty="0" smtClean="0"/>
              <a:t>.</a:t>
            </a:r>
          </a:p>
          <a:p>
            <a:pPr lvl="2"/>
            <a:r>
              <a:rPr lang="en-IN" sz="2200" dirty="0" smtClean="0"/>
              <a:t>Publish Result in PDF formant.</a:t>
            </a:r>
            <a:endParaRPr lang="en-IN" sz="2200" dirty="0" smtClean="0"/>
          </a:p>
          <a:p>
            <a:pPr lvl="1"/>
            <a:endParaRPr lang="en-IN" dirty="0"/>
          </a:p>
        </p:txBody>
      </p:sp>
    </p:spTree>
    <p:extLst>
      <p:ext uri="{BB962C8B-B14F-4D97-AF65-F5344CB8AC3E}">
        <p14:creationId xmlns:p14="http://schemas.microsoft.com/office/powerpoint/2010/main" val="13397482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225</TotalTime>
  <Words>796</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Times New Roman</vt:lpstr>
      <vt:lpstr>Wingdings</vt:lpstr>
      <vt:lpstr>Wingdings 3</vt:lpstr>
      <vt:lpstr>Ion</vt:lpstr>
      <vt:lpstr>STUDENT RESULT PROCESSING SYSTEM</vt:lpstr>
      <vt:lpstr>Todays Outline </vt:lpstr>
      <vt:lpstr>What is Student Result Processing System?</vt:lpstr>
      <vt:lpstr>Why do we need Result processing system in GBU?</vt:lpstr>
      <vt:lpstr>Key Features</vt:lpstr>
      <vt:lpstr>Design Phase of Student Result Processing System</vt:lpstr>
      <vt:lpstr>What are data model and process model?</vt:lpstr>
      <vt:lpstr>Database Design for Student Result Processing System  </vt:lpstr>
      <vt:lpstr>Actors in Student Result Processing System </vt:lpstr>
      <vt:lpstr>Admin &amp; Staff Use Case Diagram</vt:lpstr>
      <vt:lpstr>Implementation Phase of Student Result Processing System  </vt:lpstr>
      <vt:lpstr>Hardware Requirements </vt:lpstr>
      <vt:lpstr>Software Requirements</vt:lpstr>
      <vt:lpstr>WAMP </vt:lpstr>
      <vt:lpstr>After Installation of required packages. </vt:lpstr>
      <vt:lpstr>Demo of Student Result Processing System </vt:lpstr>
      <vt:lpstr>Conclusion </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UniShop (University E-Commerce Website)</dc:title>
  <dc:creator>Anupam Mishra</dc:creator>
  <cp:lastModifiedBy>Rishabh</cp:lastModifiedBy>
  <cp:revision>68</cp:revision>
  <dcterms:created xsi:type="dcterms:W3CDTF">2015-10-05T01:41:53Z</dcterms:created>
  <dcterms:modified xsi:type="dcterms:W3CDTF">2016-02-28T18:44:37Z</dcterms:modified>
</cp:coreProperties>
</file>